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44"/>
  </p:notesMasterIdLst>
  <p:handoutMasterIdLst>
    <p:handoutMasterId r:id="rId45"/>
  </p:handoutMasterIdLst>
  <p:sldIdLst>
    <p:sldId id="256" r:id="rId2"/>
    <p:sldId id="296" r:id="rId3"/>
    <p:sldId id="349" r:id="rId4"/>
    <p:sldId id="298" r:id="rId5"/>
    <p:sldId id="345" r:id="rId6"/>
    <p:sldId id="300" r:id="rId7"/>
    <p:sldId id="301" r:id="rId8"/>
    <p:sldId id="303" r:id="rId9"/>
    <p:sldId id="304" r:id="rId10"/>
    <p:sldId id="346" r:id="rId11"/>
    <p:sldId id="305" r:id="rId12"/>
    <p:sldId id="306" r:id="rId13"/>
    <p:sldId id="307" r:id="rId14"/>
    <p:sldId id="309" r:id="rId15"/>
    <p:sldId id="311" r:id="rId16"/>
    <p:sldId id="312" r:id="rId17"/>
    <p:sldId id="314" r:id="rId18"/>
    <p:sldId id="315" r:id="rId19"/>
    <p:sldId id="317" r:id="rId20"/>
    <p:sldId id="318" r:id="rId21"/>
    <p:sldId id="319" r:id="rId22"/>
    <p:sldId id="320" r:id="rId23"/>
    <p:sldId id="322" r:id="rId24"/>
    <p:sldId id="324" r:id="rId25"/>
    <p:sldId id="325" r:id="rId26"/>
    <p:sldId id="326" r:id="rId27"/>
    <p:sldId id="327" r:id="rId28"/>
    <p:sldId id="328" r:id="rId29"/>
    <p:sldId id="329" r:id="rId30"/>
    <p:sldId id="331" r:id="rId31"/>
    <p:sldId id="332" r:id="rId32"/>
    <p:sldId id="333" r:id="rId33"/>
    <p:sldId id="335" r:id="rId34"/>
    <p:sldId id="336" r:id="rId35"/>
    <p:sldId id="337" r:id="rId36"/>
    <p:sldId id="338" r:id="rId37"/>
    <p:sldId id="340" r:id="rId38"/>
    <p:sldId id="342" r:id="rId39"/>
    <p:sldId id="343" r:id="rId40"/>
    <p:sldId id="347" r:id="rId41"/>
    <p:sldId id="348" r:id="rId42"/>
    <p:sldId id="29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768" autoAdjust="0"/>
  </p:normalViewPr>
  <p:slideViewPr>
    <p:cSldViewPr snapToGrid="0">
      <p:cViewPr varScale="1">
        <p:scale>
          <a:sx n="69" d="100"/>
          <a:sy n="69" d="100"/>
        </p:scale>
        <p:origin x="1542" y="78"/>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5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14A78-C19C-488D-8CBB-24C7091A3268}"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n-US"/>
        </a:p>
      </dgm:t>
    </dgm:pt>
    <dgm:pt modelId="{71278026-9108-4B15-B4A9-6B5578E29679}">
      <dgm:prSet custT="1"/>
      <dgm:spPr/>
      <dgm:t>
        <a:bodyPr/>
        <a:lstStyle/>
        <a:p>
          <a:pPr algn="ctr" rtl="0">
            <a:lnSpc>
              <a:spcPct val="100000"/>
            </a:lnSpc>
          </a:pPr>
          <a:r>
            <a:rPr lang="el-GR" sz="2800" b="0" dirty="0"/>
            <a:t>Στρατηγική διοίκησης ανθρώπινων πόρων</a:t>
          </a:r>
          <a:endParaRPr lang="en-US" sz="2800" b="0" dirty="0"/>
        </a:p>
      </dgm:t>
    </dgm:pt>
    <dgm:pt modelId="{F414494D-24D9-412F-979B-877178612C25}" type="parTrans" cxnId="{24024458-3C8E-409B-8AC4-9948932181E9}">
      <dgm:prSet/>
      <dgm:spPr/>
      <dgm:t>
        <a:bodyPr/>
        <a:lstStyle/>
        <a:p>
          <a:endParaRPr lang="en-US"/>
        </a:p>
      </dgm:t>
    </dgm:pt>
    <dgm:pt modelId="{6A754FD9-FDB6-4634-916D-6FAE7631FA6D}" type="sibTrans" cxnId="{24024458-3C8E-409B-8AC4-9948932181E9}">
      <dgm:prSet/>
      <dgm:spPr/>
      <dgm:t>
        <a:bodyPr/>
        <a:lstStyle/>
        <a:p>
          <a:endParaRPr lang="en-US"/>
        </a:p>
      </dgm:t>
    </dgm:pt>
    <dgm:pt modelId="{9FCD0FC9-C576-4361-8F58-5A23743AD210}">
      <dgm:prSet custT="1"/>
      <dgm:spPr/>
      <dgm:t>
        <a:bodyPr/>
        <a:lstStyle/>
        <a:p>
          <a:pPr rtl="0">
            <a:lnSpc>
              <a:spcPct val="100000"/>
            </a:lnSpc>
          </a:pPr>
          <a:r>
            <a:rPr lang="el-GR" sz="2800" dirty="0"/>
            <a:t>Συνολικές εταιρικές και επιχειρηματικές στρατηγικές</a:t>
          </a:r>
          <a:endParaRPr lang="en-US" sz="2800" dirty="0"/>
        </a:p>
      </dgm:t>
    </dgm:pt>
    <dgm:pt modelId="{81BE7167-1038-4AAF-A054-0E534DB47B9E}" type="parTrans" cxnId="{65FBE38B-8483-42DC-B76E-C7F649165B0B}">
      <dgm:prSet/>
      <dgm:spPr/>
      <dgm:t>
        <a:bodyPr/>
        <a:lstStyle/>
        <a:p>
          <a:endParaRPr lang="en-US"/>
        </a:p>
      </dgm:t>
    </dgm:pt>
    <dgm:pt modelId="{F2F923C5-BA33-4B9E-8365-B014CBED9CB7}" type="sibTrans" cxnId="{65FBE38B-8483-42DC-B76E-C7F649165B0B}">
      <dgm:prSet/>
      <dgm:spPr/>
      <dgm:t>
        <a:bodyPr/>
        <a:lstStyle/>
        <a:p>
          <a:endParaRPr lang="en-US"/>
        </a:p>
      </dgm:t>
    </dgm:pt>
    <dgm:pt modelId="{C2ADCB53-E5C0-46CC-A0B6-4B52D7A9B15A}" type="pres">
      <dgm:prSet presAssocID="{A9414A78-C19C-488D-8CBB-24C7091A3268}" presName="Name0" presStyleCnt="0">
        <dgm:presLayoutVars>
          <dgm:dir/>
          <dgm:animLvl val="lvl"/>
          <dgm:resizeHandles val="exact"/>
        </dgm:presLayoutVars>
      </dgm:prSet>
      <dgm:spPr/>
    </dgm:pt>
    <dgm:pt modelId="{F31F5B0D-743A-4F62-B4B2-E4E4220BD1EF}" type="pres">
      <dgm:prSet presAssocID="{71278026-9108-4B15-B4A9-6B5578E29679}" presName="vertFlow" presStyleCnt="0"/>
      <dgm:spPr/>
    </dgm:pt>
    <dgm:pt modelId="{1F4541C9-3DD2-4087-9CAD-A9201C14972F}" type="pres">
      <dgm:prSet presAssocID="{71278026-9108-4B15-B4A9-6B5578E29679}" presName="header" presStyleLbl="node1" presStyleIdx="0" presStyleCnt="1" custScaleX="90928"/>
      <dgm:spPr/>
    </dgm:pt>
    <dgm:pt modelId="{0F67402B-4858-4F93-9AA9-33B08CD86932}" type="pres">
      <dgm:prSet presAssocID="{81BE7167-1038-4AAF-A054-0E534DB47B9E}" presName="parTrans" presStyleLbl="sibTrans2D1" presStyleIdx="0" presStyleCnt="1"/>
      <dgm:spPr/>
    </dgm:pt>
    <dgm:pt modelId="{C96332AB-CF36-4925-B752-503596A87A10}" type="pres">
      <dgm:prSet presAssocID="{9FCD0FC9-C576-4361-8F58-5A23743AD210}" presName="child" presStyleLbl="alignAccFollowNode1" presStyleIdx="0" presStyleCnt="1" custScaleX="90928">
        <dgm:presLayoutVars>
          <dgm:chMax val="0"/>
          <dgm:bulletEnabled val="1"/>
        </dgm:presLayoutVars>
      </dgm:prSet>
      <dgm:spPr/>
    </dgm:pt>
  </dgm:ptLst>
  <dgm:cxnLst>
    <dgm:cxn modelId="{66B34E6E-F2B5-42B9-B925-579BB7497043}" type="presOf" srcId="{9FCD0FC9-C576-4361-8F58-5A23743AD210}" destId="{C96332AB-CF36-4925-B752-503596A87A10}" srcOrd="0" destOrd="0" presId="urn:microsoft.com/office/officeart/2005/8/layout/lProcess1"/>
    <dgm:cxn modelId="{24024458-3C8E-409B-8AC4-9948932181E9}" srcId="{A9414A78-C19C-488D-8CBB-24C7091A3268}" destId="{71278026-9108-4B15-B4A9-6B5578E29679}" srcOrd="0" destOrd="0" parTransId="{F414494D-24D9-412F-979B-877178612C25}" sibTransId="{6A754FD9-FDB6-4634-916D-6FAE7631FA6D}"/>
    <dgm:cxn modelId="{594B6386-1F00-4FE5-8BD6-6CF6BD4B8F6A}" type="presOf" srcId="{81BE7167-1038-4AAF-A054-0E534DB47B9E}" destId="{0F67402B-4858-4F93-9AA9-33B08CD86932}" srcOrd="0" destOrd="0" presId="urn:microsoft.com/office/officeart/2005/8/layout/lProcess1"/>
    <dgm:cxn modelId="{65FBE38B-8483-42DC-B76E-C7F649165B0B}" srcId="{71278026-9108-4B15-B4A9-6B5578E29679}" destId="{9FCD0FC9-C576-4361-8F58-5A23743AD210}" srcOrd="0" destOrd="0" parTransId="{81BE7167-1038-4AAF-A054-0E534DB47B9E}" sibTransId="{F2F923C5-BA33-4B9E-8365-B014CBED9CB7}"/>
    <dgm:cxn modelId="{DE7A1C94-FCD8-47C1-AC40-1F7ECB9A5122}" type="presOf" srcId="{71278026-9108-4B15-B4A9-6B5578E29679}" destId="{1F4541C9-3DD2-4087-9CAD-A9201C14972F}" srcOrd="0" destOrd="0" presId="urn:microsoft.com/office/officeart/2005/8/layout/lProcess1"/>
    <dgm:cxn modelId="{F95EADD8-D58A-4CD9-A151-55D369F58700}" type="presOf" srcId="{A9414A78-C19C-488D-8CBB-24C7091A3268}" destId="{C2ADCB53-E5C0-46CC-A0B6-4B52D7A9B15A}" srcOrd="0" destOrd="0" presId="urn:microsoft.com/office/officeart/2005/8/layout/lProcess1"/>
    <dgm:cxn modelId="{3D4C1C6C-052F-4EC3-9E25-865CCBC6F216}" type="presParOf" srcId="{C2ADCB53-E5C0-46CC-A0B6-4B52D7A9B15A}" destId="{F31F5B0D-743A-4F62-B4B2-E4E4220BD1EF}" srcOrd="0" destOrd="0" presId="urn:microsoft.com/office/officeart/2005/8/layout/lProcess1"/>
    <dgm:cxn modelId="{FFF6CA8A-1DEE-4D8B-9F60-91A7BC06312E}" type="presParOf" srcId="{F31F5B0D-743A-4F62-B4B2-E4E4220BD1EF}" destId="{1F4541C9-3DD2-4087-9CAD-A9201C14972F}" srcOrd="0" destOrd="0" presId="urn:microsoft.com/office/officeart/2005/8/layout/lProcess1"/>
    <dgm:cxn modelId="{0C089A76-61F3-4CFF-9CB4-6BB5DF5764AD}" type="presParOf" srcId="{F31F5B0D-743A-4F62-B4B2-E4E4220BD1EF}" destId="{0F67402B-4858-4F93-9AA9-33B08CD86932}" srcOrd="1" destOrd="0" presId="urn:microsoft.com/office/officeart/2005/8/layout/lProcess1"/>
    <dgm:cxn modelId="{B3086BD0-89C6-4291-A667-0AA93D07C3F9}" type="presParOf" srcId="{F31F5B0D-743A-4F62-B4B2-E4E4220BD1EF}" destId="{C96332AB-CF36-4925-B752-503596A87A10}"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DE4812-81C3-40ED-B1CD-E5FBEBD8349E}"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n-US"/>
        </a:p>
      </dgm:t>
    </dgm:pt>
    <dgm:pt modelId="{CF96471B-E34A-4873-AA38-9AD0D39BE75C}">
      <dgm:prSet phldrT="[Text]" custT="1"/>
      <dgm:spPr/>
      <dgm:t>
        <a:bodyPr/>
        <a:lstStyle/>
        <a:p>
          <a:pPr>
            <a:lnSpc>
              <a:spcPct val="100000"/>
            </a:lnSpc>
          </a:pPr>
          <a:r>
            <a:rPr lang="el-GR" sz="2800" dirty="0">
              <a:latin typeface="+mj-lt"/>
              <a:ea typeface="+mn-ea"/>
              <a:cs typeface="Times New Roman" pitchFamily="18" charset="0"/>
            </a:rPr>
            <a:t>Υπήκοοι μητρικής χώρας</a:t>
          </a:r>
          <a:endParaRPr lang="en-US" sz="2800" dirty="0">
            <a:latin typeface="+mj-lt"/>
          </a:endParaRPr>
        </a:p>
      </dgm:t>
    </dgm:pt>
    <dgm:pt modelId="{59DB578A-2412-4DB0-9065-A706AE25AEA4}" type="parTrans" cxnId="{631DF84F-BED8-458A-AFFC-9BA74721BB76}">
      <dgm:prSet/>
      <dgm:spPr/>
      <dgm:t>
        <a:bodyPr/>
        <a:lstStyle/>
        <a:p>
          <a:endParaRPr lang="en-US"/>
        </a:p>
      </dgm:t>
    </dgm:pt>
    <dgm:pt modelId="{F30F4975-D411-422D-B7EC-57EA6AB84E13}" type="sibTrans" cxnId="{631DF84F-BED8-458A-AFFC-9BA74721BB76}">
      <dgm:prSet/>
      <dgm:spPr/>
      <dgm:t>
        <a:bodyPr/>
        <a:lstStyle/>
        <a:p>
          <a:endParaRPr lang="en-US"/>
        </a:p>
      </dgm:t>
    </dgm:pt>
    <dgm:pt modelId="{62788689-F6F7-4725-9E7E-F52B04D3A466}">
      <dgm:prSet phldrT="[Text]" custT="1"/>
      <dgm:spPr/>
      <dgm:t>
        <a:bodyPr/>
        <a:lstStyle/>
        <a:p>
          <a:pPr>
            <a:lnSpc>
              <a:spcPct val="100000"/>
            </a:lnSpc>
          </a:pPr>
          <a:r>
            <a:rPr lang="el-GR" sz="2800" dirty="0">
              <a:latin typeface="+mj-lt"/>
              <a:ea typeface="+mn-ea"/>
              <a:cs typeface="Times New Roman" pitchFamily="18" charset="0"/>
            </a:rPr>
            <a:t>Υπήκοοι τρίτων χωρών</a:t>
          </a:r>
          <a:endParaRPr lang="en-US" sz="2800" dirty="0">
            <a:latin typeface="+mj-lt"/>
          </a:endParaRPr>
        </a:p>
      </dgm:t>
    </dgm:pt>
    <dgm:pt modelId="{6EFA6516-B16E-4F9C-8F36-202CE51947CD}" type="parTrans" cxnId="{13030E5E-7AA7-4087-BBF3-A4D5EA7409DD}">
      <dgm:prSet/>
      <dgm:spPr/>
      <dgm:t>
        <a:bodyPr/>
        <a:lstStyle/>
        <a:p>
          <a:endParaRPr lang="en-US"/>
        </a:p>
      </dgm:t>
    </dgm:pt>
    <dgm:pt modelId="{F4A65653-64F1-4E61-B2D0-79D3CAA54B1E}" type="sibTrans" cxnId="{13030E5E-7AA7-4087-BBF3-A4D5EA7409DD}">
      <dgm:prSet/>
      <dgm:spPr/>
      <dgm:t>
        <a:bodyPr/>
        <a:lstStyle/>
        <a:p>
          <a:endParaRPr lang="en-US"/>
        </a:p>
      </dgm:t>
    </dgm:pt>
    <dgm:pt modelId="{43CD5760-F3F3-44C5-9028-12DA4D4994A8}">
      <dgm:prSet phldrT="[Text]" custT="1"/>
      <dgm:spPr/>
      <dgm:t>
        <a:bodyPr/>
        <a:lstStyle/>
        <a:p>
          <a:pPr>
            <a:lnSpc>
              <a:spcPct val="100000"/>
            </a:lnSpc>
          </a:pPr>
          <a:r>
            <a:rPr lang="el-GR" sz="2800" dirty="0">
              <a:latin typeface="+mj-lt"/>
              <a:ea typeface="+mn-ea"/>
              <a:cs typeface="Times New Roman" pitchFamily="18" charset="0"/>
            </a:rPr>
            <a:t>Υπήκοοι της χώρας υποδοχής</a:t>
          </a:r>
          <a:endParaRPr lang="en-US" sz="2800" dirty="0">
            <a:latin typeface="+mj-lt"/>
          </a:endParaRPr>
        </a:p>
      </dgm:t>
    </dgm:pt>
    <dgm:pt modelId="{2230C4AF-49DC-4ED8-931E-32CE9E9B0753}" type="parTrans" cxnId="{28D504BC-2EE6-4301-B7EE-4053650BC1D2}">
      <dgm:prSet/>
      <dgm:spPr/>
      <dgm:t>
        <a:bodyPr/>
        <a:lstStyle/>
        <a:p>
          <a:endParaRPr lang="en-US"/>
        </a:p>
      </dgm:t>
    </dgm:pt>
    <dgm:pt modelId="{7970B526-32B4-49FF-A05F-F2FF62306BC4}" type="sibTrans" cxnId="{28D504BC-2EE6-4301-B7EE-4053650BC1D2}">
      <dgm:prSet/>
      <dgm:spPr/>
      <dgm:t>
        <a:bodyPr/>
        <a:lstStyle/>
        <a:p>
          <a:endParaRPr lang="en-US"/>
        </a:p>
      </dgm:t>
    </dgm:pt>
    <dgm:pt modelId="{668DC654-A6FB-4399-A142-FECE50B5A11C}" type="pres">
      <dgm:prSet presAssocID="{BEDE4812-81C3-40ED-B1CD-E5FBEBD8349E}" presName="Name0" presStyleCnt="0">
        <dgm:presLayoutVars>
          <dgm:dir/>
          <dgm:resizeHandles val="exact"/>
        </dgm:presLayoutVars>
      </dgm:prSet>
      <dgm:spPr/>
    </dgm:pt>
    <dgm:pt modelId="{3A096201-0866-4670-B1EE-9E4B12FAC16E}" type="pres">
      <dgm:prSet presAssocID="{CF96471B-E34A-4873-AA38-9AD0D39BE75C}" presName="node" presStyleLbl="node1" presStyleIdx="0" presStyleCnt="3">
        <dgm:presLayoutVars>
          <dgm:bulletEnabled val="1"/>
        </dgm:presLayoutVars>
      </dgm:prSet>
      <dgm:spPr/>
    </dgm:pt>
    <dgm:pt modelId="{A629FC0A-B3DF-49CC-B9AE-BCAE122F47F5}" type="pres">
      <dgm:prSet presAssocID="{F30F4975-D411-422D-B7EC-57EA6AB84E13}" presName="sibTrans" presStyleCnt="0"/>
      <dgm:spPr/>
    </dgm:pt>
    <dgm:pt modelId="{677777CE-1023-4B82-8C62-DC1486EF1CCC}" type="pres">
      <dgm:prSet presAssocID="{62788689-F6F7-4725-9E7E-F52B04D3A466}" presName="node" presStyleLbl="node1" presStyleIdx="1" presStyleCnt="3">
        <dgm:presLayoutVars>
          <dgm:bulletEnabled val="1"/>
        </dgm:presLayoutVars>
      </dgm:prSet>
      <dgm:spPr/>
    </dgm:pt>
    <dgm:pt modelId="{916033B0-5A67-48EE-9EBE-F13A9A433669}" type="pres">
      <dgm:prSet presAssocID="{F4A65653-64F1-4E61-B2D0-79D3CAA54B1E}" presName="sibTrans" presStyleCnt="0"/>
      <dgm:spPr/>
    </dgm:pt>
    <dgm:pt modelId="{4D297D6B-5398-4D69-8C5C-6C9B048984D9}" type="pres">
      <dgm:prSet presAssocID="{43CD5760-F3F3-44C5-9028-12DA4D4994A8}" presName="node" presStyleLbl="node1" presStyleIdx="2" presStyleCnt="3">
        <dgm:presLayoutVars>
          <dgm:bulletEnabled val="1"/>
        </dgm:presLayoutVars>
      </dgm:prSet>
      <dgm:spPr/>
    </dgm:pt>
  </dgm:ptLst>
  <dgm:cxnLst>
    <dgm:cxn modelId="{13030E5E-7AA7-4087-BBF3-A4D5EA7409DD}" srcId="{BEDE4812-81C3-40ED-B1CD-E5FBEBD8349E}" destId="{62788689-F6F7-4725-9E7E-F52B04D3A466}" srcOrd="1" destOrd="0" parTransId="{6EFA6516-B16E-4F9C-8F36-202CE51947CD}" sibTransId="{F4A65653-64F1-4E61-B2D0-79D3CAA54B1E}"/>
    <dgm:cxn modelId="{11935342-ACE2-4411-BDA6-4B20F0359EA2}" type="presOf" srcId="{62788689-F6F7-4725-9E7E-F52B04D3A466}" destId="{677777CE-1023-4B82-8C62-DC1486EF1CCC}" srcOrd="0" destOrd="0" presId="urn:microsoft.com/office/officeart/2005/8/layout/hList6"/>
    <dgm:cxn modelId="{631DF84F-BED8-458A-AFFC-9BA74721BB76}" srcId="{BEDE4812-81C3-40ED-B1CD-E5FBEBD8349E}" destId="{CF96471B-E34A-4873-AA38-9AD0D39BE75C}" srcOrd="0" destOrd="0" parTransId="{59DB578A-2412-4DB0-9065-A706AE25AEA4}" sibTransId="{F30F4975-D411-422D-B7EC-57EA6AB84E13}"/>
    <dgm:cxn modelId="{28D504BC-2EE6-4301-B7EE-4053650BC1D2}" srcId="{BEDE4812-81C3-40ED-B1CD-E5FBEBD8349E}" destId="{43CD5760-F3F3-44C5-9028-12DA4D4994A8}" srcOrd="2" destOrd="0" parTransId="{2230C4AF-49DC-4ED8-931E-32CE9E9B0753}" sibTransId="{7970B526-32B4-49FF-A05F-F2FF62306BC4}"/>
    <dgm:cxn modelId="{791238D3-0959-4723-B5C7-6711A1C98417}" type="presOf" srcId="{BEDE4812-81C3-40ED-B1CD-E5FBEBD8349E}" destId="{668DC654-A6FB-4399-A142-FECE50B5A11C}" srcOrd="0" destOrd="0" presId="urn:microsoft.com/office/officeart/2005/8/layout/hList6"/>
    <dgm:cxn modelId="{DAC0F5DA-B1BF-4081-B34C-F4DB22531202}" type="presOf" srcId="{43CD5760-F3F3-44C5-9028-12DA4D4994A8}" destId="{4D297D6B-5398-4D69-8C5C-6C9B048984D9}" srcOrd="0" destOrd="0" presId="urn:microsoft.com/office/officeart/2005/8/layout/hList6"/>
    <dgm:cxn modelId="{D97ED8F7-C11D-4D30-85C6-F5D926DD88AD}" type="presOf" srcId="{CF96471B-E34A-4873-AA38-9AD0D39BE75C}" destId="{3A096201-0866-4670-B1EE-9E4B12FAC16E}" srcOrd="0" destOrd="0" presId="urn:microsoft.com/office/officeart/2005/8/layout/hList6"/>
    <dgm:cxn modelId="{094694AF-42ED-4EDA-8A21-8D8AF9ADBF57}" type="presParOf" srcId="{668DC654-A6FB-4399-A142-FECE50B5A11C}" destId="{3A096201-0866-4670-B1EE-9E4B12FAC16E}" srcOrd="0" destOrd="0" presId="urn:microsoft.com/office/officeart/2005/8/layout/hList6"/>
    <dgm:cxn modelId="{C8EF2448-91D8-47F0-B84F-19DECC88F869}" type="presParOf" srcId="{668DC654-A6FB-4399-A142-FECE50B5A11C}" destId="{A629FC0A-B3DF-49CC-B9AE-BCAE122F47F5}" srcOrd="1" destOrd="0" presId="urn:microsoft.com/office/officeart/2005/8/layout/hList6"/>
    <dgm:cxn modelId="{6EEEA0C1-9948-470F-BD41-A0561331B396}" type="presParOf" srcId="{668DC654-A6FB-4399-A142-FECE50B5A11C}" destId="{677777CE-1023-4B82-8C62-DC1486EF1CCC}" srcOrd="2" destOrd="0" presId="urn:microsoft.com/office/officeart/2005/8/layout/hList6"/>
    <dgm:cxn modelId="{CFDEE25C-B740-4B5C-A832-31CFDBC0035C}" type="presParOf" srcId="{668DC654-A6FB-4399-A142-FECE50B5A11C}" destId="{916033B0-5A67-48EE-9EBE-F13A9A433669}" srcOrd="3" destOrd="0" presId="urn:microsoft.com/office/officeart/2005/8/layout/hList6"/>
    <dgm:cxn modelId="{8049A311-5E50-48A2-A12C-98DB34EEC927}" type="presParOf" srcId="{668DC654-A6FB-4399-A142-FECE50B5A11C}" destId="{4D297D6B-5398-4D69-8C5C-6C9B048984D9}"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ED6EF1-9B54-44DB-9E72-27BF603CED63}"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852E535F-7A9C-4DB0-9D10-5C0BCF2BD448}">
      <dgm:prSet custT="1"/>
      <dgm:spPr/>
      <dgm:t>
        <a:bodyPr/>
        <a:lstStyle/>
        <a:p>
          <a:pPr rtl="0">
            <a:lnSpc>
              <a:spcPct val="100000"/>
            </a:lnSpc>
          </a:pPr>
          <a:r>
            <a:rPr lang="el-GR" sz="2500" b="0" dirty="0"/>
            <a:t>Πρακτικές αποζημίωσης και αξιολόγησης της απόδοσης των εργαζομένων σε μη διευθυντικές θέσεις</a:t>
          </a:r>
          <a:endParaRPr lang="en-US" sz="2500" b="0" dirty="0"/>
        </a:p>
      </dgm:t>
    </dgm:pt>
    <dgm:pt modelId="{1B9CFDF1-9EA5-401F-8F3C-D168F84E7289}" type="parTrans" cxnId="{A98BBAC4-152E-4632-AD6C-45B4FFBAE985}">
      <dgm:prSet/>
      <dgm:spPr/>
      <dgm:t>
        <a:bodyPr/>
        <a:lstStyle/>
        <a:p>
          <a:endParaRPr lang="en-US"/>
        </a:p>
      </dgm:t>
    </dgm:pt>
    <dgm:pt modelId="{334CFF9D-2647-4C7C-84CE-07F33D9D4155}" type="sibTrans" cxnId="{A98BBAC4-152E-4632-AD6C-45B4FFBAE985}">
      <dgm:prSet/>
      <dgm:spPr/>
      <dgm:t>
        <a:bodyPr/>
        <a:lstStyle/>
        <a:p>
          <a:endParaRPr lang="en-US"/>
        </a:p>
      </dgm:t>
    </dgm:pt>
    <dgm:pt modelId="{DA743C13-721A-4A80-A9BF-A82F857E5493}">
      <dgm:prSet custT="1"/>
      <dgm:spPr/>
      <dgm:t>
        <a:bodyPr/>
        <a:lstStyle/>
        <a:p>
          <a:pPr rtl="0">
            <a:lnSpc>
              <a:spcPct val="100000"/>
            </a:lnSpc>
          </a:pPr>
          <a:r>
            <a:rPr lang="el-GR" sz="2600" dirty="0"/>
            <a:t>Τοπική νομοθεσία</a:t>
          </a:r>
          <a:endParaRPr lang="en-US" sz="2600" dirty="0"/>
        </a:p>
      </dgm:t>
    </dgm:pt>
    <dgm:pt modelId="{15757295-17C6-415F-B361-246635EC7315}" type="parTrans" cxnId="{93AE9E83-5652-4310-8E1F-75B426017B6F}">
      <dgm:prSet/>
      <dgm:spPr/>
      <dgm:t>
        <a:bodyPr/>
        <a:lstStyle/>
        <a:p>
          <a:endParaRPr lang="en-US"/>
        </a:p>
      </dgm:t>
    </dgm:pt>
    <dgm:pt modelId="{12F859E5-F5F8-4DF2-A04F-9181B035850A}" type="sibTrans" cxnId="{93AE9E83-5652-4310-8E1F-75B426017B6F}">
      <dgm:prSet/>
      <dgm:spPr/>
      <dgm:t>
        <a:bodyPr/>
        <a:lstStyle/>
        <a:p>
          <a:endParaRPr lang="en-US"/>
        </a:p>
      </dgm:t>
    </dgm:pt>
    <dgm:pt modelId="{B9CFA66A-09B9-40EC-909B-AF857B7527F9}">
      <dgm:prSet custT="1"/>
      <dgm:spPr/>
      <dgm:t>
        <a:bodyPr/>
        <a:lstStyle/>
        <a:p>
          <a:pPr rtl="0"/>
          <a:r>
            <a:rPr lang="el-GR" sz="2600" dirty="0"/>
            <a:t>Έθιμα</a:t>
          </a:r>
          <a:endParaRPr lang="en-US" sz="2600" dirty="0"/>
        </a:p>
      </dgm:t>
    </dgm:pt>
    <dgm:pt modelId="{E95B512C-7A52-4DCA-9C1F-9C544C28C4D4}" type="parTrans" cxnId="{299371DC-2540-4363-84ED-BF1B812D9843}">
      <dgm:prSet/>
      <dgm:spPr/>
      <dgm:t>
        <a:bodyPr/>
        <a:lstStyle/>
        <a:p>
          <a:endParaRPr lang="en-US"/>
        </a:p>
      </dgm:t>
    </dgm:pt>
    <dgm:pt modelId="{BACF68ED-91CD-4815-997C-9FB059234C75}" type="sibTrans" cxnId="{299371DC-2540-4363-84ED-BF1B812D9843}">
      <dgm:prSet/>
      <dgm:spPr/>
      <dgm:t>
        <a:bodyPr/>
        <a:lstStyle/>
        <a:p>
          <a:endParaRPr lang="en-US"/>
        </a:p>
      </dgm:t>
    </dgm:pt>
    <dgm:pt modelId="{98990257-3652-40E4-85C8-802F68333B22}">
      <dgm:prSet custT="1"/>
      <dgm:spPr/>
      <dgm:t>
        <a:bodyPr/>
        <a:lstStyle/>
        <a:p>
          <a:pPr rtl="0"/>
          <a:r>
            <a:rPr lang="el-GR" sz="2600" dirty="0"/>
            <a:t>Πολιτισμοί</a:t>
          </a:r>
          <a:endParaRPr lang="en-US" sz="2600" dirty="0"/>
        </a:p>
      </dgm:t>
    </dgm:pt>
    <dgm:pt modelId="{E65A4A43-6CA0-48E3-AD5A-28BF04C4913B}" type="parTrans" cxnId="{C8E06D20-AA71-48C1-8154-24F303B30713}">
      <dgm:prSet/>
      <dgm:spPr/>
      <dgm:t>
        <a:bodyPr/>
        <a:lstStyle/>
        <a:p>
          <a:endParaRPr lang="en-US"/>
        </a:p>
      </dgm:t>
    </dgm:pt>
    <dgm:pt modelId="{8EA7F719-5D8D-4AB3-A766-E461E41B2914}" type="sibTrans" cxnId="{C8E06D20-AA71-48C1-8154-24F303B30713}">
      <dgm:prSet/>
      <dgm:spPr/>
      <dgm:t>
        <a:bodyPr/>
        <a:lstStyle/>
        <a:p>
          <a:endParaRPr lang="en-US"/>
        </a:p>
      </dgm:t>
    </dgm:pt>
    <dgm:pt modelId="{B610A38E-14B0-4894-9AEC-B579DFB42A8B}" type="pres">
      <dgm:prSet presAssocID="{03ED6EF1-9B54-44DB-9E72-27BF603CED63}" presName="cycle" presStyleCnt="0">
        <dgm:presLayoutVars>
          <dgm:chMax val="1"/>
          <dgm:dir/>
          <dgm:animLvl val="ctr"/>
          <dgm:resizeHandles val="exact"/>
        </dgm:presLayoutVars>
      </dgm:prSet>
      <dgm:spPr/>
    </dgm:pt>
    <dgm:pt modelId="{225EF340-BA75-4D6B-B023-DFA16F634103}" type="pres">
      <dgm:prSet presAssocID="{852E535F-7A9C-4DB0-9D10-5C0BCF2BD448}" presName="centerShape" presStyleLbl="node0" presStyleIdx="0" presStyleCnt="1" custScaleX="242123" custLinFactNeighborY="1025"/>
      <dgm:spPr>
        <a:prstGeom prst="roundRect">
          <a:avLst/>
        </a:prstGeom>
      </dgm:spPr>
    </dgm:pt>
    <dgm:pt modelId="{49757B4D-B680-4B83-8CE7-8D2147FCCEFB}" type="pres">
      <dgm:prSet presAssocID="{15757295-17C6-415F-B361-246635EC7315}" presName="parTrans" presStyleLbl="bgSibTrans2D1" presStyleIdx="0" presStyleCnt="3"/>
      <dgm:spPr/>
    </dgm:pt>
    <dgm:pt modelId="{634D2485-30DF-46E7-883E-5A3B32E04932}" type="pres">
      <dgm:prSet presAssocID="{DA743C13-721A-4A80-A9BF-A82F857E5493}" presName="node" presStyleLbl="node1" presStyleIdx="0" presStyleCnt="3" custScaleY="82483" custRadScaleRad="121094" custRadScaleInc="7778">
        <dgm:presLayoutVars>
          <dgm:bulletEnabled val="1"/>
        </dgm:presLayoutVars>
      </dgm:prSet>
      <dgm:spPr/>
    </dgm:pt>
    <dgm:pt modelId="{0C29F0F9-8B50-4109-94DD-6D2446884ED9}" type="pres">
      <dgm:prSet presAssocID="{E95B512C-7A52-4DCA-9C1F-9C544C28C4D4}" presName="parTrans" presStyleLbl="bgSibTrans2D1" presStyleIdx="1" presStyleCnt="3"/>
      <dgm:spPr/>
    </dgm:pt>
    <dgm:pt modelId="{43AD3F6E-4FF5-4415-B348-FA843C1084A8}" type="pres">
      <dgm:prSet presAssocID="{B9CFA66A-09B9-40EC-909B-AF857B7527F9}" presName="node" presStyleLbl="node1" presStyleIdx="1" presStyleCnt="3" custScaleY="82483" custRadScaleRad="103323">
        <dgm:presLayoutVars>
          <dgm:bulletEnabled val="1"/>
        </dgm:presLayoutVars>
      </dgm:prSet>
      <dgm:spPr/>
    </dgm:pt>
    <dgm:pt modelId="{6BB5DD91-B08A-40A7-993B-7FFA1F2D79EA}" type="pres">
      <dgm:prSet presAssocID="{E65A4A43-6CA0-48E3-AD5A-28BF04C4913B}" presName="parTrans" presStyleLbl="bgSibTrans2D1" presStyleIdx="2" presStyleCnt="3"/>
      <dgm:spPr/>
    </dgm:pt>
    <dgm:pt modelId="{7D863B0B-6FD1-4F65-8D37-04B6E5FBBB74}" type="pres">
      <dgm:prSet presAssocID="{98990257-3652-40E4-85C8-802F68333B22}" presName="node" presStyleLbl="node1" presStyleIdx="2" presStyleCnt="3" custScaleX="108004" custScaleY="82483" custRadScaleRad="117262" custRadScaleInc="-9678">
        <dgm:presLayoutVars>
          <dgm:bulletEnabled val="1"/>
        </dgm:presLayoutVars>
      </dgm:prSet>
      <dgm:spPr/>
    </dgm:pt>
  </dgm:ptLst>
  <dgm:cxnLst>
    <dgm:cxn modelId="{946AA319-851D-4EC7-9FEE-1BD7A0BEA4C4}" type="presOf" srcId="{98990257-3652-40E4-85C8-802F68333B22}" destId="{7D863B0B-6FD1-4F65-8D37-04B6E5FBBB74}" srcOrd="0" destOrd="0" presId="urn:microsoft.com/office/officeart/2005/8/layout/radial4"/>
    <dgm:cxn modelId="{C8E06D20-AA71-48C1-8154-24F303B30713}" srcId="{852E535F-7A9C-4DB0-9D10-5C0BCF2BD448}" destId="{98990257-3652-40E4-85C8-802F68333B22}" srcOrd="2" destOrd="0" parTransId="{E65A4A43-6CA0-48E3-AD5A-28BF04C4913B}" sibTransId="{8EA7F719-5D8D-4AB3-A766-E461E41B2914}"/>
    <dgm:cxn modelId="{F9F6782C-4231-4691-898B-518031365C27}" type="presOf" srcId="{E65A4A43-6CA0-48E3-AD5A-28BF04C4913B}" destId="{6BB5DD91-B08A-40A7-993B-7FFA1F2D79EA}" srcOrd="0" destOrd="0" presId="urn:microsoft.com/office/officeart/2005/8/layout/radial4"/>
    <dgm:cxn modelId="{0159B346-1AC8-4DDD-B2FA-241967B24C07}" type="presOf" srcId="{03ED6EF1-9B54-44DB-9E72-27BF603CED63}" destId="{B610A38E-14B0-4894-9AEC-B579DFB42A8B}" srcOrd="0" destOrd="0" presId="urn:microsoft.com/office/officeart/2005/8/layout/radial4"/>
    <dgm:cxn modelId="{93AE9E83-5652-4310-8E1F-75B426017B6F}" srcId="{852E535F-7A9C-4DB0-9D10-5C0BCF2BD448}" destId="{DA743C13-721A-4A80-A9BF-A82F857E5493}" srcOrd="0" destOrd="0" parTransId="{15757295-17C6-415F-B361-246635EC7315}" sibTransId="{12F859E5-F5F8-4DF2-A04F-9181B035850A}"/>
    <dgm:cxn modelId="{219D92AC-EADB-4EE0-9CA3-AF47101E15D9}" type="presOf" srcId="{852E535F-7A9C-4DB0-9D10-5C0BCF2BD448}" destId="{225EF340-BA75-4D6B-B023-DFA16F634103}" srcOrd="0" destOrd="0" presId="urn:microsoft.com/office/officeart/2005/8/layout/radial4"/>
    <dgm:cxn modelId="{F92558AE-4AB7-481B-9A27-08CBA12975FD}" type="presOf" srcId="{15757295-17C6-415F-B361-246635EC7315}" destId="{49757B4D-B680-4B83-8CE7-8D2147FCCEFB}" srcOrd="0" destOrd="0" presId="urn:microsoft.com/office/officeart/2005/8/layout/radial4"/>
    <dgm:cxn modelId="{289980B0-D74D-4888-9DBB-27DC0D330E67}" type="presOf" srcId="{E95B512C-7A52-4DCA-9C1F-9C544C28C4D4}" destId="{0C29F0F9-8B50-4109-94DD-6D2446884ED9}" srcOrd="0" destOrd="0" presId="urn:microsoft.com/office/officeart/2005/8/layout/radial4"/>
    <dgm:cxn modelId="{CF34CEBE-A8A4-4132-B8A8-FE2053E05282}" type="presOf" srcId="{DA743C13-721A-4A80-A9BF-A82F857E5493}" destId="{634D2485-30DF-46E7-883E-5A3B32E04932}" srcOrd="0" destOrd="0" presId="urn:microsoft.com/office/officeart/2005/8/layout/radial4"/>
    <dgm:cxn modelId="{A98BBAC4-152E-4632-AD6C-45B4FFBAE985}" srcId="{03ED6EF1-9B54-44DB-9E72-27BF603CED63}" destId="{852E535F-7A9C-4DB0-9D10-5C0BCF2BD448}" srcOrd="0" destOrd="0" parTransId="{1B9CFDF1-9EA5-401F-8F3C-D168F84E7289}" sibTransId="{334CFF9D-2647-4C7C-84CE-07F33D9D4155}"/>
    <dgm:cxn modelId="{299371DC-2540-4363-84ED-BF1B812D9843}" srcId="{852E535F-7A9C-4DB0-9D10-5C0BCF2BD448}" destId="{B9CFA66A-09B9-40EC-909B-AF857B7527F9}" srcOrd="1" destOrd="0" parTransId="{E95B512C-7A52-4DCA-9C1F-9C544C28C4D4}" sibTransId="{BACF68ED-91CD-4815-997C-9FB059234C75}"/>
    <dgm:cxn modelId="{F6CE27E7-CB4A-4777-8291-8EE0A2584D16}" type="presOf" srcId="{B9CFA66A-09B9-40EC-909B-AF857B7527F9}" destId="{43AD3F6E-4FF5-4415-B348-FA843C1084A8}" srcOrd="0" destOrd="0" presId="urn:microsoft.com/office/officeart/2005/8/layout/radial4"/>
    <dgm:cxn modelId="{628522E1-E97A-4625-BAD7-6D6F0741290D}" type="presParOf" srcId="{B610A38E-14B0-4894-9AEC-B579DFB42A8B}" destId="{225EF340-BA75-4D6B-B023-DFA16F634103}" srcOrd="0" destOrd="0" presId="urn:microsoft.com/office/officeart/2005/8/layout/radial4"/>
    <dgm:cxn modelId="{1FC89FC5-9F9E-4194-8A6C-837515884F24}" type="presParOf" srcId="{B610A38E-14B0-4894-9AEC-B579DFB42A8B}" destId="{49757B4D-B680-4B83-8CE7-8D2147FCCEFB}" srcOrd="1" destOrd="0" presId="urn:microsoft.com/office/officeart/2005/8/layout/radial4"/>
    <dgm:cxn modelId="{36EA9D95-04B1-46F3-8519-110D3F95CC98}" type="presParOf" srcId="{B610A38E-14B0-4894-9AEC-B579DFB42A8B}" destId="{634D2485-30DF-46E7-883E-5A3B32E04932}" srcOrd="2" destOrd="0" presId="urn:microsoft.com/office/officeart/2005/8/layout/radial4"/>
    <dgm:cxn modelId="{FC46427E-1EA1-46A2-B976-141875A2094A}" type="presParOf" srcId="{B610A38E-14B0-4894-9AEC-B579DFB42A8B}" destId="{0C29F0F9-8B50-4109-94DD-6D2446884ED9}" srcOrd="3" destOrd="0" presId="urn:microsoft.com/office/officeart/2005/8/layout/radial4"/>
    <dgm:cxn modelId="{663E0457-02A5-433E-9912-E6D89D3EB7F5}" type="presParOf" srcId="{B610A38E-14B0-4894-9AEC-B579DFB42A8B}" destId="{43AD3F6E-4FF5-4415-B348-FA843C1084A8}" srcOrd="4" destOrd="0" presId="urn:microsoft.com/office/officeart/2005/8/layout/radial4"/>
    <dgm:cxn modelId="{52377B12-8E38-4BA0-8943-0B94768F00F0}" type="presParOf" srcId="{B610A38E-14B0-4894-9AEC-B579DFB42A8B}" destId="{6BB5DD91-B08A-40A7-993B-7FFA1F2D79EA}" srcOrd="5" destOrd="0" presId="urn:microsoft.com/office/officeart/2005/8/layout/radial4"/>
    <dgm:cxn modelId="{C912C439-5196-4B14-B848-31A473326D46}" type="presParOf" srcId="{B610A38E-14B0-4894-9AEC-B579DFB42A8B}" destId="{7D863B0B-6FD1-4F65-8D37-04B6E5FBBB74}"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8E0AA0-AFE4-4037-BBE5-C0FB825B6C6F}" type="doc">
      <dgm:prSet loTypeId="urn:microsoft.com/office/officeart/2005/8/layout/radial4" loCatId="relationship" qsTypeId="urn:microsoft.com/office/officeart/2005/8/quickstyle/simple1" qsCatId="simple" csTypeId="urn:microsoft.com/office/officeart/2005/8/colors/colorful1#59" csCatId="colorful" phldr="1"/>
      <dgm:spPr/>
      <dgm:t>
        <a:bodyPr/>
        <a:lstStyle/>
        <a:p>
          <a:endParaRPr lang="en-US"/>
        </a:p>
      </dgm:t>
    </dgm:pt>
    <dgm:pt modelId="{07C9A41D-3C1E-4F35-B263-C62F683CF5CD}">
      <dgm:prSet custT="1"/>
      <dgm:spPr/>
      <dgm:t>
        <a:bodyPr/>
        <a:lstStyle/>
        <a:p>
          <a:pPr rtl="0">
            <a:lnSpc>
              <a:spcPct val="100000"/>
            </a:lnSpc>
          </a:pPr>
          <a:r>
            <a:rPr lang="el-GR" sz="2500" dirty="0"/>
            <a:t>Εργασιακές σχέσεις χώρας υποδοχής</a:t>
          </a:r>
          <a:endParaRPr lang="en-US" sz="2500" dirty="0"/>
        </a:p>
      </dgm:t>
    </dgm:pt>
    <dgm:pt modelId="{F9445B76-5BBA-417A-847A-A2430A254ABE}" type="parTrans" cxnId="{C1DB7E16-27C4-4B7E-B7DE-1199B2ED0712}">
      <dgm:prSet/>
      <dgm:spPr/>
      <dgm:t>
        <a:bodyPr/>
        <a:lstStyle/>
        <a:p>
          <a:endParaRPr lang="en-US"/>
        </a:p>
      </dgm:t>
    </dgm:pt>
    <dgm:pt modelId="{1FDF896E-4060-4FAD-BACB-DBAC35D304F7}" type="sibTrans" cxnId="{C1DB7E16-27C4-4B7E-B7DE-1199B2ED0712}">
      <dgm:prSet/>
      <dgm:spPr/>
      <dgm:t>
        <a:bodyPr/>
        <a:lstStyle/>
        <a:p>
          <a:endParaRPr lang="en-US"/>
        </a:p>
      </dgm:t>
    </dgm:pt>
    <dgm:pt modelId="{034DC8D4-79FB-478D-B0C9-216A6FEDEB5D}">
      <dgm:prSet/>
      <dgm:spPr/>
      <dgm:t>
        <a:bodyPr/>
        <a:lstStyle/>
        <a:p>
          <a:pPr rtl="0"/>
          <a:r>
            <a:rPr lang="el-GR" dirty="0"/>
            <a:t>Νόμοι</a:t>
          </a:r>
          <a:endParaRPr lang="en-US" dirty="0"/>
        </a:p>
      </dgm:t>
    </dgm:pt>
    <dgm:pt modelId="{B684C8D3-DCC6-4FAE-99CC-41EF25C389E2}" type="parTrans" cxnId="{7CC85EC0-0950-4591-8EFA-CE12E5374B6E}">
      <dgm:prSet/>
      <dgm:spPr/>
      <dgm:t>
        <a:bodyPr/>
        <a:lstStyle/>
        <a:p>
          <a:endParaRPr lang="en-US"/>
        </a:p>
      </dgm:t>
    </dgm:pt>
    <dgm:pt modelId="{E7106D0A-D387-4FB0-A127-F816A040E9FB}" type="sibTrans" cxnId="{7CC85EC0-0950-4591-8EFA-CE12E5374B6E}">
      <dgm:prSet/>
      <dgm:spPr/>
      <dgm:t>
        <a:bodyPr/>
        <a:lstStyle/>
        <a:p>
          <a:endParaRPr lang="en-US"/>
        </a:p>
      </dgm:t>
    </dgm:pt>
    <dgm:pt modelId="{CD30E6A4-A242-4EB6-A44E-382D4E7F07B6}">
      <dgm:prSet/>
      <dgm:spPr/>
      <dgm:t>
        <a:bodyPr/>
        <a:lstStyle/>
        <a:p>
          <a:pPr rtl="0"/>
          <a:r>
            <a:rPr lang="el-GR" dirty="0"/>
            <a:t>Πολιτισμός</a:t>
          </a:r>
          <a:endParaRPr lang="en-US" dirty="0"/>
        </a:p>
      </dgm:t>
    </dgm:pt>
    <dgm:pt modelId="{D41D594F-4CE2-4A0F-BE53-D988CBC161F2}" type="parTrans" cxnId="{BEFF4C31-B074-471B-9607-33012B6EE9C8}">
      <dgm:prSet/>
      <dgm:spPr/>
      <dgm:t>
        <a:bodyPr/>
        <a:lstStyle/>
        <a:p>
          <a:endParaRPr lang="en-US"/>
        </a:p>
      </dgm:t>
    </dgm:pt>
    <dgm:pt modelId="{95149504-E197-463F-9112-DC01CFC0590A}" type="sibTrans" cxnId="{BEFF4C31-B074-471B-9607-33012B6EE9C8}">
      <dgm:prSet/>
      <dgm:spPr/>
      <dgm:t>
        <a:bodyPr/>
        <a:lstStyle/>
        <a:p>
          <a:endParaRPr lang="en-US"/>
        </a:p>
      </dgm:t>
    </dgm:pt>
    <dgm:pt modelId="{EF1FA75B-866D-40CB-8060-8B803457B37B}">
      <dgm:prSet/>
      <dgm:spPr/>
      <dgm:t>
        <a:bodyPr/>
        <a:lstStyle/>
        <a:p>
          <a:pPr rtl="0"/>
          <a:r>
            <a:rPr lang="el-GR" dirty="0"/>
            <a:t>Κοινωνική δομή</a:t>
          </a:r>
          <a:endParaRPr lang="en-US" dirty="0"/>
        </a:p>
      </dgm:t>
    </dgm:pt>
    <dgm:pt modelId="{8D9DF68B-DA8D-4311-94BA-30EB00B5EA85}" type="parTrans" cxnId="{0F88206B-6010-441F-B419-6021955BD073}">
      <dgm:prSet/>
      <dgm:spPr/>
      <dgm:t>
        <a:bodyPr/>
        <a:lstStyle/>
        <a:p>
          <a:endParaRPr lang="en-US"/>
        </a:p>
      </dgm:t>
    </dgm:pt>
    <dgm:pt modelId="{87DE1914-61FA-430B-8617-79B2A614858E}" type="sibTrans" cxnId="{0F88206B-6010-441F-B419-6021955BD073}">
      <dgm:prSet/>
      <dgm:spPr/>
      <dgm:t>
        <a:bodyPr/>
        <a:lstStyle/>
        <a:p>
          <a:endParaRPr lang="en-US"/>
        </a:p>
      </dgm:t>
    </dgm:pt>
    <dgm:pt modelId="{F9D15881-6E24-4163-BDC2-A25DE965E103}">
      <dgm:prSet/>
      <dgm:spPr/>
      <dgm:t>
        <a:bodyPr/>
        <a:lstStyle/>
        <a:p>
          <a:pPr rtl="0"/>
          <a:r>
            <a:rPr lang="el-GR" dirty="0"/>
            <a:t>Οικονομικές συνθήκες</a:t>
          </a:r>
          <a:endParaRPr lang="en-US" dirty="0"/>
        </a:p>
      </dgm:t>
    </dgm:pt>
    <dgm:pt modelId="{E67CE79C-7457-493D-A65A-591E32997E62}" type="parTrans" cxnId="{5ECFEACB-C66F-46F8-B8B4-32D83E4B1FBF}">
      <dgm:prSet/>
      <dgm:spPr/>
      <dgm:t>
        <a:bodyPr/>
        <a:lstStyle/>
        <a:p>
          <a:endParaRPr lang="en-US"/>
        </a:p>
      </dgm:t>
    </dgm:pt>
    <dgm:pt modelId="{4A641611-480E-4164-A95A-FEF01D8A102C}" type="sibTrans" cxnId="{5ECFEACB-C66F-46F8-B8B4-32D83E4B1FBF}">
      <dgm:prSet/>
      <dgm:spPr/>
      <dgm:t>
        <a:bodyPr/>
        <a:lstStyle/>
        <a:p>
          <a:endParaRPr lang="en-US"/>
        </a:p>
      </dgm:t>
    </dgm:pt>
    <dgm:pt modelId="{BF98323A-50AF-4705-A2ED-E0F06F3105A6}" type="pres">
      <dgm:prSet presAssocID="{2F8E0AA0-AFE4-4037-BBE5-C0FB825B6C6F}" presName="cycle" presStyleCnt="0">
        <dgm:presLayoutVars>
          <dgm:chMax val="1"/>
          <dgm:dir/>
          <dgm:animLvl val="ctr"/>
          <dgm:resizeHandles val="exact"/>
        </dgm:presLayoutVars>
      </dgm:prSet>
      <dgm:spPr/>
    </dgm:pt>
    <dgm:pt modelId="{42A8C9A0-4177-4F4B-81B8-D465618DC48F}" type="pres">
      <dgm:prSet presAssocID="{07C9A41D-3C1E-4F35-B263-C62F683CF5CD}" presName="centerShape" presStyleLbl="node0" presStyleIdx="0" presStyleCnt="1" custScaleX="130356"/>
      <dgm:spPr/>
    </dgm:pt>
    <dgm:pt modelId="{508C5B28-302A-4E5E-A62F-7C8120D95908}" type="pres">
      <dgm:prSet presAssocID="{B684C8D3-DCC6-4FAE-99CC-41EF25C389E2}" presName="parTrans" presStyleLbl="bgSibTrans2D1" presStyleIdx="0" presStyleCnt="4"/>
      <dgm:spPr/>
    </dgm:pt>
    <dgm:pt modelId="{C04208FC-344B-4B30-A0B4-F30DECEEDE8E}" type="pres">
      <dgm:prSet presAssocID="{034DC8D4-79FB-478D-B0C9-216A6FEDEB5D}" presName="node" presStyleLbl="node1" presStyleIdx="0" presStyleCnt="4" custScaleY="84834" custRadScaleRad="107454" custRadScaleInc="-2361">
        <dgm:presLayoutVars>
          <dgm:bulletEnabled val="1"/>
        </dgm:presLayoutVars>
      </dgm:prSet>
      <dgm:spPr/>
    </dgm:pt>
    <dgm:pt modelId="{A44CABD8-F16D-4980-936C-D42C652494D8}" type="pres">
      <dgm:prSet presAssocID="{D41D594F-4CE2-4A0F-BE53-D988CBC161F2}" presName="parTrans" presStyleLbl="bgSibTrans2D1" presStyleIdx="1" presStyleCnt="4"/>
      <dgm:spPr/>
    </dgm:pt>
    <dgm:pt modelId="{935CA6EF-9C02-49CE-A9D5-E8AB1588B965}" type="pres">
      <dgm:prSet presAssocID="{CD30E6A4-A242-4EB6-A44E-382D4E7F07B6}" presName="node" presStyleLbl="node1" presStyleIdx="1" presStyleCnt="4" custScaleY="84834">
        <dgm:presLayoutVars>
          <dgm:bulletEnabled val="1"/>
        </dgm:presLayoutVars>
      </dgm:prSet>
      <dgm:spPr/>
    </dgm:pt>
    <dgm:pt modelId="{844271E5-C166-4BC3-8E4E-F8767CDB5D98}" type="pres">
      <dgm:prSet presAssocID="{8D9DF68B-DA8D-4311-94BA-30EB00B5EA85}" presName="parTrans" presStyleLbl="bgSibTrans2D1" presStyleIdx="2" presStyleCnt="4"/>
      <dgm:spPr/>
    </dgm:pt>
    <dgm:pt modelId="{46D1E470-09EE-4D7F-9305-1ABD6C2C6A79}" type="pres">
      <dgm:prSet presAssocID="{EF1FA75B-866D-40CB-8060-8B803457B37B}" presName="node" presStyleLbl="node1" presStyleIdx="2" presStyleCnt="4" custScaleY="84834">
        <dgm:presLayoutVars>
          <dgm:bulletEnabled val="1"/>
        </dgm:presLayoutVars>
      </dgm:prSet>
      <dgm:spPr/>
    </dgm:pt>
    <dgm:pt modelId="{2F35FA62-C5A6-40AB-AFCA-D4AD5E611827}" type="pres">
      <dgm:prSet presAssocID="{E67CE79C-7457-493D-A65A-591E32997E62}" presName="parTrans" presStyleLbl="bgSibTrans2D1" presStyleIdx="3" presStyleCnt="4"/>
      <dgm:spPr/>
    </dgm:pt>
    <dgm:pt modelId="{5042760B-D2CE-4B1C-841D-65936123BC6A}" type="pres">
      <dgm:prSet presAssocID="{F9D15881-6E24-4163-BDC2-A25DE965E103}" presName="node" presStyleLbl="node1" presStyleIdx="3" presStyleCnt="4" custScaleY="84834" custRadScaleRad="107454" custRadScaleInc="2362">
        <dgm:presLayoutVars>
          <dgm:bulletEnabled val="1"/>
        </dgm:presLayoutVars>
      </dgm:prSet>
      <dgm:spPr/>
    </dgm:pt>
  </dgm:ptLst>
  <dgm:cxnLst>
    <dgm:cxn modelId="{C1DB7E16-27C4-4B7E-B7DE-1199B2ED0712}" srcId="{2F8E0AA0-AFE4-4037-BBE5-C0FB825B6C6F}" destId="{07C9A41D-3C1E-4F35-B263-C62F683CF5CD}" srcOrd="0" destOrd="0" parTransId="{F9445B76-5BBA-417A-847A-A2430A254ABE}" sibTransId="{1FDF896E-4060-4FAD-BACB-DBAC35D304F7}"/>
    <dgm:cxn modelId="{31E6F222-379E-4451-9705-EC84E99E5932}" type="presOf" srcId="{CD30E6A4-A242-4EB6-A44E-382D4E7F07B6}" destId="{935CA6EF-9C02-49CE-A9D5-E8AB1588B965}" srcOrd="0" destOrd="0" presId="urn:microsoft.com/office/officeart/2005/8/layout/radial4"/>
    <dgm:cxn modelId="{FDE84E30-5C5F-4948-B5D4-F430B0F3F72C}" type="presOf" srcId="{8D9DF68B-DA8D-4311-94BA-30EB00B5EA85}" destId="{844271E5-C166-4BC3-8E4E-F8767CDB5D98}" srcOrd="0" destOrd="0" presId="urn:microsoft.com/office/officeart/2005/8/layout/radial4"/>
    <dgm:cxn modelId="{BEFF4C31-B074-471B-9607-33012B6EE9C8}" srcId="{07C9A41D-3C1E-4F35-B263-C62F683CF5CD}" destId="{CD30E6A4-A242-4EB6-A44E-382D4E7F07B6}" srcOrd="1" destOrd="0" parTransId="{D41D594F-4CE2-4A0F-BE53-D988CBC161F2}" sibTransId="{95149504-E197-463F-9112-DC01CFC0590A}"/>
    <dgm:cxn modelId="{47967138-3737-429D-A07B-1BB3EE7756A9}" type="presOf" srcId="{E67CE79C-7457-493D-A65A-591E32997E62}" destId="{2F35FA62-C5A6-40AB-AFCA-D4AD5E611827}" srcOrd="0" destOrd="0" presId="urn:microsoft.com/office/officeart/2005/8/layout/radial4"/>
    <dgm:cxn modelId="{BA694B3D-93B7-4A49-89E2-EFF720071233}" type="presOf" srcId="{F9D15881-6E24-4163-BDC2-A25DE965E103}" destId="{5042760B-D2CE-4B1C-841D-65936123BC6A}" srcOrd="0" destOrd="0" presId="urn:microsoft.com/office/officeart/2005/8/layout/radial4"/>
    <dgm:cxn modelId="{A1C05D62-609F-40B6-B1B4-FD81B22D5E42}" type="presOf" srcId="{B684C8D3-DCC6-4FAE-99CC-41EF25C389E2}" destId="{508C5B28-302A-4E5E-A62F-7C8120D95908}" srcOrd="0" destOrd="0" presId="urn:microsoft.com/office/officeart/2005/8/layout/radial4"/>
    <dgm:cxn modelId="{7EB0AE42-0538-4A5C-A937-A82DC52B8477}" type="presOf" srcId="{EF1FA75B-866D-40CB-8060-8B803457B37B}" destId="{46D1E470-09EE-4D7F-9305-1ABD6C2C6A79}" srcOrd="0" destOrd="0" presId="urn:microsoft.com/office/officeart/2005/8/layout/radial4"/>
    <dgm:cxn modelId="{0F88206B-6010-441F-B419-6021955BD073}" srcId="{07C9A41D-3C1E-4F35-B263-C62F683CF5CD}" destId="{EF1FA75B-866D-40CB-8060-8B803457B37B}" srcOrd="2" destOrd="0" parTransId="{8D9DF68B-DA8D-4311-94BA-30EB00B5EA85}" sibTransId="{87DE1914-61FA-430B-8617-79B2A614858E}"/>
    <dgm:cxn modelId="{FAC01497-4CDB-40A1-89BE-71F331E8CB4C}" type="presOf" srcId="{07C9A41D-3C1E-4F35-B263-C62F683CF5CD}" destId="{42A8C9A0-4177-4F4B-81B8-D465618DC48F}" srcOrd="0" destOrd="0" presId="urn:microsoft.com/office/officeart/2005/8/layout/radial4"/>
    <dgm:cxn modelId="{DEA0559D-543D-4A99-B4EE-2881F2974844}" type="presOf" srcId="{2F8E0AA0-AFE4-4037-BBE5-C0FB825B6C6F}" destId="{BF98323A-50AF-4705-A2ED-E0F06F3105A6}" srcOrd="0" destOrd="0" presId="urn:microsoft.com/office/officeart/2005/8/layout/radial4"/>
    <dgm:cxn modelId="{7CC85EC0-0950-4591-8EFA-CE12E5374B6E}" srcId="{07C9A41D-3C1E-4F35-B263-C62F683CF5CD}" destId="{034DC8D4-79FB-478D-B0C9-216A6FEDEB5D}" srcOrd="0" destOrd="0" parTransId="{B684C8D3-DCC6-4FAE-99CC-41EF25C389E2}" sibTransId="{E7106D0A-D387-4FB0-A127-F816A040E9FB}"/>
    <dgm:cxn modelId="{5ECFEACB-C66F-46F8-B8B4-32D83E4B1FBF}" srcId="{07C9A41D-3C1E-4F35-B263-C62F683CF5CD}" destId="{F9D15881-6E24-4163-BDC2-A25DE965E103}" srcOrd="3" destOrd="0" parTransId="{E67CE79C-7457-493D-A65A-591E32997E62}" sibTransId="{4A641611-480E-4164-A95A-FEF01D8A102C}"/>
    <dgm:cxn modelId="{0056A8D4-EE47-497B-82AC-09BAC43541E4}" type="presOf" srcId="{034DC8D4-79FB-478D-B0C9-216A6FEDEB5D}" destId="{C04208FC-344B-4B30-A0B4-F30DECEEDE8E}" srcOrd="0" destOrd="0" presId="urn:microsoft.com/office/officeart/2005/8/layout/radial4"/>
    <dgm:cxn modelId="{2F3675EF-26D8-41FB-8EE6-B741938FFEDF}" type="presOf" srcId="{D41D594F-4CE2-4A0F-BE53-D988CBC161F2}" destId="{A44CABD8-F16D-4980-936C-D42C652494D8}" srcOrd="0" destOrd="0" presId="urn:microsoft.com/office/officeart/2005/8/layout/radial4"/>
    <dgm:cxn modelId="{0023F2B7-13A7-47F6-A016-C7361EB889A0}" type="presParOf" srcId="{BF98323A-50AF-4705-A2ED-E0F06F3105A6}" destId="{42A8C9A0-4177-4F4B-81B8-D465618DC48F}" srcOrd="0" destOrd="0" presId="urn:microsoft.com/office/officeart/2005/8/layout/radial4"/>
    <dgm:cxn modelId="{CAA836CA-D9D6-476D-9525-86487C56B592}" type="presParOf" srcId="{BF98323A-50AF-4705-A2ED-E0F06F3105A6}" destId="{508C5B28-302A-4E5E-A62F-7C8120D95908}" srcOrd="1" destOrd="0" presId="urn:microsoft.com/office/officeart/2005/8/layout/radial4"/>
    <dgm:cxn modelId="{8FBCE24B-F4C3-4B2B-BFE8-64A4A827A907}" type="presParOf" srcId="{BF98323A-50AF-4705-A2ED-E0F06F3105A6}" destId="{C04208FC-344B-4B30-A0B4-F30DECEEDE8E}" srcOrd="2" destOrd="0" presId="urn:microsoft.com/office/officeart/2005/8/layout/radial4"/>
    <dgm:cxn modelId="{EFEBE3EE-9DF0-46DC-A171-FB9245C065F9}" type="presParOf" srcId="{BF98323A-50AF-4705-A2ED-E0F06F3105A6}" destId="{A44CABD8-F16D-4980-936C-D42C652494D8}" srcOrd="3" destOrd="0" presId="urn:microsoft.com/office/officeart/2005/8/layout/radial4"/>
    <dgm:cxn modelId="{92B205BE-F3D1-49C3-8AF9-891FF3A5C06B}" type="presParOf" srcId="{BF98323A-50AF-4705-A2ED-E0F06F3105A6}" destId="{935CA6EF-9C02-49CE-A9D5-E8AB1588B965}" srcOrd="4" destOrd="0" presId="urn:microsoft.com/office/officeart/2005/8/layout/radial4"/>
    <dgm:cxn modelId="{3F0E5691-74C7-4774-A321-4E5F653BF2C0}" type="presParOf" srcId="{BF98323A-50AF-4705-A2ED-E0F06F3105A6}" destId="{844271E5-C166-4BC3-8E4E-F8767CDB5D98}" srcOrd="5" destOrd="0" presId="urn:microsoft.com/office/officeart/2005/8/layout/radial4"/>
    <dgm:cxn modelId="{FECBEFCC-B3E7-4870-A32B-57388F2EE406}" type="presParOf" srcId="{BF98323A-50AF-4705-A2ED-E0F06F3105A6}" destId="{46D1E470-09EE-4D7F-9305-1ABD6C2C6A79}" srcOrd="6" destOrd="0" presId="urn:microsoft.com/office/officeart/2005/8/layout/radial4"/>
    <dgm:cxn modelId="{C280E53D-8E67-456D-8196-8431AADC114E}" type="presParOf" srcId="{BF98323A-50AF-4705-A2ED-E0F06F3105A6}" destId="{2F35FA62-C5A6-40AB-AFCA-D4AD5E611827}" srcOrd="7" destOrd="0" presId="urn:microsoft.com/office/officeart/2005/8/layout/radial4"/>
    <dgm:cxn modelId="{8C2B7FA3-559E-40FD-82C8-8FB547239F14}" type="presParOf" srcId="{BF98323A-50AF-4705-A2ED-E0F06F3105A6}" destId="{5042760B-D2CE-4B1C-841D-65936123BC6A}"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B3A69C-3889-41FE-A71F-8E9BF570CA62}"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2831803D-FA85-4321-AB6D-B7DEB843D754}">
      <dgm:prSet phldrT="[Text]" custT="1"/>
      <dgm:spPr/>
      <dgm:t>
        <a:bodyPr/>
        <a:lstStyle/>
        <a:p>
          <a:r>
            <a:rPr lang="el-GR" sz="2600" dirty="0"/>
            <a:t>Διοίκηση</a:t>
          </a:r>
          <a:endParaRPr lang="en-US" sz="2600" dirty="0"/>
        </a:p>
      </dgm:t>
    </dgm:pt>
    <dgm:pt modelId="{C0C0D2E1-43F2-4C15-A0FE-6FC16CCABF72}" type="parTrans" cxnId="{52DE75DF-F06A-4C7C-9A5B-C5324A4E558F}">
      <dgm:prSet/>
      <dgm:spPr/>
      <dgm:t>
        <a:bodyPr/>
        <a:lstStyle/>
        <a:p>
          <a:endParaRPr lang="en-US"/>
        </a:p>
      </dgm:t>
    </dgm:pt>
    <dgm:pt modelId="{667CFD0D-5E6F-4480-9D7A-C0C189D556CA}" type="sibTrans" cxnId="{52DE75DF-F06A-4C7C-9A5B-C5324A4E558F}">
      <dgm:prSet/>
      <dgm:spPr/>
      <dgm:t>
        <a:bodyPr/>
        <a:lstStyle/>
        <a:p>
          <a:endParaRPr lang="en-US"/>
        </a:p>
      </dgm:t>
    </dgm:pt>
    <dgm:pt modelId="{22167B61-87D8-4447-9F6E-9993ED390FD4}">
      <dgm:prSet phldrT="[Text]" custT="1"/>
      <dgm:spPr/>
      <dgm:t>
        <a:bodyPr/>
        <a:lstStyle/>
        <a:p>
          <a:pPr>
            <a:lnSpc>
              <a:spcPct val="100000"/>
            </a:lnSpc>
          </a:pPr>
          <a:r>
            <a:rPr lang="el-GR" sz="2600" dirty="0"/>
            <a:t>Εργατικό σωματείο</a:t>
          </a:r>
          <a:endParaRPr lang="en-US" sz="2600" dirty="0"/>
        </a:p>
      </dgm:t>
    </dgm:pt>
    <dgm:pt modelId="{77542EB0-D663-4E2A-A6AF-BCAAA5E3E1B9}" type="parTrans" cxnId="{0CD8168D-4E0C-4900-80B2-CE0692150EA7}">
      <dgm:prSet/>
      <dgm:spPr/>
      <dgm:t>
        <a:bodyPr/>
        <a:lstStyle/>
        <a:p>
          <a:endParaRPr lang="en-US"/>
        </a:p>
      </dgm:t>
    </dgm:pt>
    <dgm:pt modelId="{3AE452B0-E32A-4948-BCD5-B831F7108C2D}" type="sibTrans" cxnId="{0CD8168D-4E0C-4900-80B2-CE0692150EA7}">
      <dgm:prSet/>
      <dgm:spPr/>
      <dgm:t>
        <a:bodyPr/>
        <a:lstStyle/>
        <a:p>
          <a:endParaRPr lang="en-US"/>
        </a:p>
      </dgm:t>
    </dgm:pt>
    <dgm:pt modelId="{57A025AD-4589-4AAC-885A-34A94C3747E8}" type="pres">
      <dgm:prSet presAssocID="{64B3A69C-3889-41FE-A71F-8E9BF570CA62}" presName="diagram" presStyleCnt="0">
        <dgm:presLayoutVars>
          <dgm:dir/>
          <dgm:resizeHandles val="exact"/>
        </dgm:presLayoutVars>
      </dgm:prSet>
      <dgm:spPr/>
    </dgm:pt>
    <dgm:pt modelId="{F09E35F4-7950-4618-8DF4-BD99D7C92B68}" type="pres">
      <dgm:prSet presAssocID="{2831803D-FA85-4321-AB6D-B7DEB843D754}" presName="arrow" presStyleLbl="node1" presStyleIdx="0" presStyleCnt="2" custScaleX="65658" custScaleY="79651" custRadScaleRad="123155" custRadScaleInc="0">
        <dgm:presLayoutVars>
          <dgm:bulletEnabled val="1"/>
        </dgm:presLayoutVars>
      </dgm:prSet>
      <dgm:spPr/>
    </dgm:pt>
    <dgm:pt modelId="{9D32EC46-B9DD-4E45-9620-9FC18761EFDE}" type="pres">
      <dgm:prSet presAssocID="{22167B61-87D8-4447-9F6E-9993ED390FD4}" presName="arrow" presStyleLbl="node1" presStyleIdx="1" presStyleCnt="2" custScaleX="65658" custScaleY="79651" custRadScaleRad="115537" custRadScaleInc="0">
        <dgm:presLayoutVars>
          <dgm:bulletEnabled val="1"/>
        </dgm:presLayoutVars>
      </dgm:prSet>
      <dgm:spPr/>
    </dgm:pt>
  </dgm:ptLst>
  <dgm:cxnLst>
    <dgm:cxn modelId="{373C9D4C-498F-4B02-B4D2-3454640BB539}" type="presOf" srcId="{2831803D-FA85-4321-AB6D-B7DEB843D754}" destId="{F09E35F4-7950-4618-8DF4-BD99D7C92B68}" srcOrd="0" destOrd="0" presId="urn:microsoft.com/office/officeart/2005/8/layout/arrow5"/>
    <dgm:cxn modelId="{9B43BA4D-3D8B-4E18-AE85-28E0CBF4E201}" type="presOf" srcId="{22167B61-87D8-4447-9F6E-9993ED390FD4}" destId="{9D32EC46-B9DD-4E45-9620-9FC18761EFDE}" srcOrd="0" destOrd="0" presId="urn:microsoft.com/office/officeart/2005/8/layout/arrow5"/>
    <dgm:cxn modelId="{9E49E58A-14B6-4EB4-92C3-6A5966357BBA}" type="presOf" srcId="{64B3A69C-3889-41FE-A71F-8E9BF570CA62}" destId="{57A025AD-4589-4AAC-885A-34A94C3747E8}" srcOrd="0" destOrd="0" presId="urn:microsoft.com/office/officeart/2005/8/layout/arrow5"/>
    <dgm:cxn modelId="{0CD8168D-4E0C-4900-80B2-CE0692150EA7}" srcId="{64B3A69C-3889-41FE-A71F-8E9BF570CA62}" destId="{22167B61-87D8-4447-9F6E-9993ED390FD4}" srcOrd="1" destOrd="0" parTransId="{77542EB0-D663-4E2A-A6AF-BCAAA5E3E1B9}" sibTransId="{3AE452B0-E32A-4948-BCD5-B831F7108C2D}"/>
    <dgm:cxn modelId="{52DE75DF-F06A-4C7C-9A5B-C5324A4E558F}" srcId="{64B3A69C-3889-41FE-A71F-8E9BF570CA62}" destId="{2831803D-FA85-4321-AB6D-B7DEB843D754}" srcOrd="0" destOrd="0" parTransId="{C0C0D2E1-43F2-4C15-A0FE-6FC16CCABF72}" sibTransId="{667CFD0D-5E6F-4480-9D7A-C0C189D556CA}"/>
    <dgm:cxn modelId="{D5F2A15B-6F4C-487C-9FDE-77503368A40A}" type="presParOf" srcId="{57A025AD-4589-4AAC-885A-34A94C3747E8}" destId="{F09E35F4-7950-4618-8DF4-BD99D7C92B68}" srcOrd="0" destOrd="0" presId="urn:microsoft.com/office/officeart/2005/8/layout/arrow5"/>
    <dgm:cxn modelId="{E4CFD5E8-F24F-4FBB-9E2E-CA5D9FD73123}" type="presParOf" srcId="{57A025AD-4589-4AAC-885A-34A94C3747E8}" destId="{9D32EC46-B9DD-4E45-9620-9FC18761EFDE}"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8F3123-4FD2-41B7-81B6-C31A85F1D1EF}" type="doc">
      <dgm:prSet loTypeId="urn:microsoft.com/office/officeart/2005/8/layout/orgChart1" loCatId="hierarchy" qsTypeId="urn:microsoft.com/office/officeart/2005/8/quickstyle/simple1" qsCatId="simple" csTypeId="urn:microsoft.com/office/officeart/2005/8/colors/colorful1#56" csCatId="colorful" phldr="1"/>
      <dgm:spPr/>
      <dgm:t>
        <a:bodyPr/>
        <a:lstStyle/>
        <a:p>
          <a:endParaRPr lang="en-US"/>
        </a:p>
      </dgm:t>
    </dgm:pt>
    <dgm:pt modelId="{721FA3C9-B26F-4273-B52F-65ADEF2FD2E1}">
      <dgm:prSet custT="1"/>
      <dgm:spPr/>
      <dgm:t>
        <a:bodyPr/>
        <a:lstStyle/>
        <a:p>
          <a:pPr rtl="0">
            <a:lnSpc>
              <a:spcPct val="100000"/>
            </a:lnSpc>
          </a:pPr>
          <a:r>
            <a:rPr lang="el-GR" sz="2800" dirty="0"/>
            <a:t>Ζητήματα στελέχωσης</a:t>
          </a:r>
          <a:r>
            <a:rPr lang="en-US" sz="2800" dirty="0"/>
            <a:t>:</a:t>
          </a:r>
          <a:r>
            <a:rPr lang="el-GR" sz="2800" dirty="0"/>
            <a:t> στρατολόγηση, κατάρτιση και διατήρηση</a:t>
          </a:r>
          <a:endParaRPr lang="en-US" sz="2800" dirty="0"/>
        </a:p>
      </dgm:t>
    </dgm:pt>
    <dgm:pt modelId="{4A4E6CB9-C93A-4FAC-9412-B12236D2BD4A}" type="parTrans" cxnId="{C44387FD-9D47-4426-9ADB-72FFF81E2CDA}">
      <dgm:prSet/>
      <dgm:spPr/>
      <dgm:t>
        <a:bodyPr/>
        <a:lstStyle/>
        <a:p>
          <a:endParaRPr lang="en-US"/>
        </a:p>
      </dgm:t>
    </dgm:pt>
    <dgm:pt modelId="{718E1C38-1DF5-439B-AB0B-F0200AB4B151}" type="sibTrans" cxnId="{C44387FD-9D47-4426-9ADB-72FFF81E2CDA}">
      <dgm:prSet/>
      <dgm:spPr/>
      <dgm:t>
        <a:bodyPr/>
        <a:lstStyle/>
        <a:p>
          <a:endParaRPr lang="en-US"/>
        </a:p>
      </dgm:t>
    </dgm:pt>
    <dgm:pt modelId="{47BDFE1F-DF3B-48F4-B21C-1B3D0D369E41}">
      <dgm:prSet custT="1"/>
      <dgm:spPr/>
      <dgm:t>
        <a:bodyPr/>
        <a:lstStyle/>
        <a:p>
          <a:pPr rtl="0">
            <a:lnSpc>
              <a:spcPct val="100000"/>
            </a:lnSpc>
          </a:pPr>
          <a:r>
            <a:rPr lang="el-GR" sz="2800" dirty="0"/>
            <a:t>Διευθυντικά και ανώτατα διοικητικά στελέχη</a:t>
          </a:r>
          <a:endParaRPr lang="en-US" sz="2800" dirty="0"/>
        </a:p>
      </dgm:t>
    </dgm:pt>
    <dgm:pt modelId="{5222F3A0-D0FB-4ACE-85BA-390891A2BC2B}" type="parTrans" cxnId="{693B0BC3-33DE-4DCA-B6B2-36FE5316D1A1}">
      <dgm:prSet/>
      <dgm:spPr/>
      <dgm:t>
        <a:bodyPr/>
        <a:lstStyle/>
        <a:p>
          <a:endParaRPr lang="en-US"/>
        </a:p>
      </dgm:t>
    </dgm:pt>
    <dgm:pt modelId="{1A97507B-CA78-4C5B-AD82-5C27D861639F}" type="sibTrans" cxnId="{693B0BC3-33DE-4DCA-B6B2-36FE5316D1A1}">
      <dgm:prSet/>
      <dgm:spPr/>
      <dgm:t>
        <a:bodyPr/>
        <a:lstStyle/>
        <a:p>
          <a:endParaRPr lang="en-US"/>
        </a:p>
      </dgm:t>
    </dgm:pt>
    <dgm:pt modelId="{2F8C0BFD-C58C-4922-830E-40198D1EFAA1}">
      <dgm:prSet custT="1"/>
      <dgm:spPr/>
      <dgm:t>
        <a:bodyPr/>
        <a:lstStyle/>
        <a:p>
          <a:pPr rtl="0">
            <a:lnSpc>
              <a:spcPct val="100000"/>
            </a:lnSpc>
          </a:pPr>
          <a:r>
            <a:rPr lang="el-GR" sz="2800" dirty="0"/>
            <a:t>Εργαζόμενοι σε μη διευθυντικές θέσεις</a:t>
          </a:r>
          <a:endParaRPr lang="en-US" sz="2800" dirty="0"/>
        </a:p>
      </dgm:t>
    </dgm:pt>
    <dgm:pt modelId="{5AEFB87F-54E8-462C-B935-24FE24688918}" type="parTrans" cxnId="{F4F6DF35-7BAB-451D-AB88-665BB9D9570A}">
      <dgm:prSet/>
      <dgm:spPr/>
      <dgm:t>
        <a:bodyPr/>
        <a:lstStyle/>
        <a:p>
          <a:endParaRPr lang="en-US"/>
        </a:p>
      </dgm:t>
    </dgm:pt>
    <dgm:pt modelId="{788090CC-E8E5-4EF4-BA6A-39C69514FF7E}" type="sibTrans" cxnId="{F4F6DF35-7BAB-451D-AB88-665BB9D9570A}">
      <dgm:prSet/>
      <dgm:spPr/>
      <dgm:t>
        <a:bodyPr/>
        <a:lstStyle/>
        <a:p>
          <a:endParaRPr lang="en-US"/>
        </a:p>
      </dgm:t>
    </dgm:pt>
    <dgm:pt modelId="{327B0002-C671-4687-AE81-A145A99A12A2}" type="pres">
      <dgm:prSet presAssocID="{EB8F3123-4FD2-41B7-81B6-C31A85F1D1EF}" presName="hierChild1" presStyleCnt="0">
        <dgm:presLayoutVars>
          <dgm:orgChart val="1"/>
          <dgm:chPref val="1"/>
          <dgm:dir/>
          <dgm:animOne val="branch"/>
          <dgm:animLvl val="lvl"/>
          <dgm:resizeHandles/>
        </dgm:presLayoutVars>
      </dgm:prSet>
      <dgm:spPr/>
    </dgm:pt>
    <dgm:pt modelId="{66414964-23DB-4CF5-9964-3D3391A1C148}" type="pres">
      <dgm:prSet presAssocID="{721FA3C9-B26F-4273-B52F-65ADEF2FD2E1}" presName="hierRoot1" presStyleCnt="0">
        <dgm:presLayoutVars>
          <dgm:hierBranch val="init"/>
        </dgm:presLayoutVars>
      </dgm:prSet>
      <dgm:spPr/>
    </dgm:pt>
    <dgm:pt modelId="{0F31F1BD-65A3-4097-AD70-0AC00F0513B1}" type="pres">
      <dgm:prSet presAssocID="{721FA3C9-B26F-4273-B52F-65ADEF2FD2E1}" presName="rootComposite1" presStyleCnt="0"/>
      <dgm:spPr/>
    </dgm:pt>
    <dgm:pt modelId="{34D42CFC-92A6-49F2-829C-B26955371DBB}" type="pres">
      <dgm:prSet presAssocID="{721FA3C9-B26F-4273-B52F-65ADEF2FD2E1}" presName="rootText1" presStyleLbl="node0" presStyleIdx="0" presStyleCnt="1" custScaleX="221107" custScaleY="74891">
        <dgm:presLayoutVars>
          <dgm:chPref val="3"/>
        </dgm:presLayoutVars>
      </dgm:prSet>
      <dgm:spPr/>
    </dgm:pt>
    <dgm:pt modelId="{3E146DC2-49CD-4A2B-B73C-52D96FD10714}" type="pres">
      <dgm:prSet presAssocID="{721FA3C9-B26F-4273-B52F-65ADEF2FD2E1}" presName="rootConnector1" presStyleLbl="node1" presStyleIdx="0" presStyleCnt="0"/>
      <dgm:spPr/>
    </dgm:pt>
    <dgm:pt modelId="{65D812EA-4804-427A-B14F-3F2CA6EEA06B}" type="pres">
      <dgm:prSet presAssocID="{721FA3C9-B26F-4273-B52F-65ADEF2FD2E1}" presName="hierChild2" presStyleCnt="0"/>
      <dgm:spPr/>
    </dgm:pt>
    <dgm:pt modelId="{86EEF15D-7A10-4692-B609-4728FCC7D2AB}" type="pres">
      <dgm:prSet presAssocID="{5222F3A0-D0FB-4ACE-85BA-390891A2BC2B}" presName="Name37" presStyleLbl="parChTrans1D2" presStyleIdx="0" presStyleCnt="2"/>
      <dgm:spPr/>
    </dgm:pt>
    <dgm:pt modelId="{11DDCDBD-BDB0-457B-ACBB-23DCD5AD3F71}" type="pres">
      <dgm:prSet presAssocID="{47BDFE1F-DF3B-48F4-B21C-1B3D0D369E41}" presName="hierRoot2" presStyleCnt="0">
        <dgm:presLayoutVars>
          <dgm:hierBranch val="init"/>
        </dgm:presLayoutVars>
      </dgm:prSet>
      <dgm:spPr/>
    </dgm:pt>
    <dgm:pt modelId="{B26DED50-0FF8-48D2-BD22-724499948272}" type="pres">
      <dgm:prSet presAssocID="{47BDFE1F-DF3B-48F4-B21C-1B3D0D369E41}" presName="rootComposite" presStyleCnt="0"/>
      <dgm:spPr/>
    </dgm:pt>
    <dgm:pt modelId="{04E426EE-FBAB-4451-9BC3-A0D06A1A3690}" type="pres">
      <dgm:prSet presAssocID="{47BDFE1F-DF3B-48F4-B21C-1B3D0D369E41}" presName="rootText" presStyleLbl="node2" presStyleIdx="0" presStyleCnt="2">
        <dgm:presLayoutVars>
          <dgm:chPref val="3"/>
        </dgm:presLayoutVars>
      </dgm:prSet>
      <dgm:spPr/>
    </dgm:pt>
    <dgm:pt modelId="{CADEA2FE-E116-4F49-82F7-3A0E4E310F82}" type="pres">
      <dgm:prSet presAssocID="{47BDFE1F-DF3B-48F4-B21C-1B3D0D369E41}" presName="rootConnector" presStyleLbl="node2" presStyleIdx="0" presStyleCnt="2"/>
      <dgm:spPr/>
    </dgm:pt>
    <dgm:pt modelId="{171DE10A-E810-408D-94BB-BB8A2B799DB8}" type="pres">
      <dgm:prSet presAssocID="{47BDFE1F-DF3B-48F4-B21C-1B3D0D369E41}" presName="hierChild4" presStyleCnt="0"/>
      <dgm:spPr/>
    </dgm:pt>
    <dgm:pt modelId="{38789186-99B0-410B-A3ED-32EF6283C421}" type="pres">
      <dgm:prSet presAssocID="{47BDFE1F-DF3B-48F4-B21C-1B3D0D369E41}" presName="hierChild5" presStyleCnt="0"/>
      <dgm:spPr/>
    </dgm:pt>
    <dgm:pt modelId="{562755A4-08D5-46A3-8111-17D654645058}" type="pres">
      <dgm:prSet presAssocID="{5AEFB87F-54E8-462C-B935-24FE24688918}" presName="Name37" presStyleLbl="parChTrans1D2" presStyleIdx="1" presStyleCnt="2"/>
      <dgm:spPr/>
    </dgm:pt>
    <dgm:pt modelId="{E3FD0631-D45E-4E43-8F4C-E2F9CD39C3EB}" type="pres">
      <dgm:prSet presAssocID="{2F8C0BFD-C58C-4922-830E-40198D1EFAA1}" presName="hierRoot2" presStyleCnt="0">
        <dgm:presLayoutVars>
          <dgm:hierBranch val="init"/>
        </dgm:presLayoutVars>
      </dgm:prSet>
      <dgm:spPr/>
    </dgm:pt>
    <dgm:pt modelId="{16E9EBA8-E7FC-4FC8-AA7C-0F9870D52994}" type="pres">
      <dgm:prSet presAssocID="{2F8C0BFD-C58C-4922-830E-40198D1EFAA1}" presName="rootComposite" presStyleCnt="0"/>
      <dgm:spPr/>
    </dgm:pt>
    <dgm:pt modelId="{7B6C174C-6F5B-479D-8901-518693E93D6E}" type="pres">
      <dgm:prSet presAssocID="{2F8C0BFD-C58C-4922-830E-40198D1EFAA1}" presName="rootText" presStyleLbl="node2" presStyleIdx="1" presStyleCnt="2">
        <dgm:presLayoutVars>
          <dgm:chPref val="3"/>
        </dgm:presLayoutVars>
      </dgm:prSet>
      <dgm:spPr/>
    </dgm:pt>
    <dgm:pt modelId="{1B1B4B6A-7B3B-42E7-BCED-F176F168C17C}" type="pres">
      <dgm:prSet presAssocID="{2F8C0BFD-C58C-4922-830E-40198D1EFAA1}" presName="rootConnector" presStyleLbl="node2" presStyleIdx="1" presStyleCnt="2"/>
      <dgm:spPr/>
    </dgm:pt>
    <dgm:pt modelId="{349F5FBA-9E2F-40E3-9237-DBEDDCC16CA5}" type="pres">
      <dgm:prSet presAssocID="{2F8C0BFD-C58C-4922-830E-40198D1EFAA1}" presName="hierChild4" presStyleCnt="0"/>
      <dgm:spPr/>
    </dgm:pt>
    <dgm:pt modelId="{502E87A4-4FCC-4BFD-8756-87AAB77FFC3A}" type="pres">
      <dgm:prSet presAssocID="{2F8C0BFD-C58C-4922-830E-40198D1EFAA1}" presName="hierChild5" presStyleCnt="0"/>
      <dgm:spPr/>
    </dgm:pt>
    <dgm:pt modelId="{A6E5EF68-55B4-4A07-ABD3-09B505ADF29B}" type="pres">
      <dgm:prSet presAssocID="{721FA3C9-B26F-4273-B52F-65ADEF2FD2E1}" presName="hierChild3" presStyleCnt="0"/>
      <dgm:spPr/>
    </dgm:pt>
  </dgm:ptLst>
  <dgm:cxnLst>
    <dgm:cxn modelId="{C6E95611-DAB0-4627-8E51-F0F734EA0373}" type="presOf" srcId="{EB8F3123-4FD2-41B7-81B6-C31A85F1D1EF}" destId="{327B0002-C671-4687-AE81-A145A99A12A2}" srcOrd="0" destOrd="0" presId="urn:microsoft.com/office/officeart/2005/8/layout/orgChart1"/>
    <dgm:cxn modelId="{4F4BEB11-6DCB-43DD-9B7F-3C59D938A567}" type="presOf" srcId="{47BDFE1F-DF3B-48F4-B21C-1B3D0D369E41}" destId="{04E426EE-FBAB-4451-9BC3-A0D06A1A3690}" srcOrd="0" destOrd="0" presId="urn:microsoft.com/office/officeart/2005/8/layout/orgChart1"/>
    <dgm:cxn modelId="{922A2D29-E9F5-457A-ADD6-1D1985CC2802}" type="presOf" srcId="{47BDFE1F-DF3B-48F4-B21C-1B3D0D369E41}" destId="{CADEA2FE-E116-4F49-82F7-3A0E4E310F82}" srcOrd="1" destOrd="0" presId="urn:microsoft.com/office/officeart/2005/8/layout/orgChart1"/>
    <dgm:cxn modelId="{F4F6DF35-7BAB-451D-AB88-665BB9D9570A}" srcId="{721FA3C9-B26F-4273-B52F-65ADEF2FD2E1}" destId="{2F8C0BFD-C58C-4922-830E-40198D1EFAA1}" srcOrd="1" destOrd="0" parTransId="{5AEFB87F-54E8-462C-B935-24FE24688918}" sibTransId="{788090CC-E8E5-4EF4-BA6A-39C69514FF7E}"/>
    <dgm:cxn modelId="{2E59765B-88FC-4FF0-A95B-43D12CE66AA8}" type="presOf" srcId="{2F8C0BFD-C58C-4922-830E-40198D1EFAA1}" destId="{1B1B4B6A-7B3B-42E7-BCED-F176F168C17C}" srcOrd="1" destOrd="0" presId="urn:microsoft.com/office/officeart/2005/8/layout/orgChart1"/>
    <dgm:cxn modelId="{BD737065-D3CF-4693-9B0A-FD8C1288C046}" type="presOf" srcId="{5222F3A0-D0FB-4ACE-85BA-390891A2BC2B}" destId="{86EEF15D-7A10-4692-B609-4728FCC7D2AB}" srcOrd="0" destOrd="0" presId="urn:microsoft.com/office/officeart/2005/8/layout/orgChart1"/>
    <dgm:cxn modelId="{837EE847-D037-486A-A54C-723552EADF4C}" type="presOf" srcId="{2F8C0BFD-C58C-4922-830E-40198D1EFAA1}" destId="{7B6C174C-6F5B-479D-8901-518693E93D6E}" srcOrd="0" destOrd="0" presId="urn:microsoft.com/office/officeart/2005/8/layout/orgChart1"/>
    <dgm:cxn modelId="{15CD5C70-A81E-4EF6-B104-5A0B5A38668C}" type="presOf" srcId="{721FA3C9-B26F-4273-B52F-65ADEF2FD2E1}" destId="{3E146DC2-49CD-4A2B-B73C-52D96FD10714}" srcOrd="1" destOrd="0" presId="urn:microsoft.com/office/officeart/2005/8/layout/orgChart1"/>
    <dgm:cxn modelId="{391DE7B1-B6FD-4AE4-8D2D-AB089FA37459}" type="presOf" srcId="{721FA3C9-B26F-4273-B52F-65ADEF2FD2E1}" destId="{34D42CFC-92A6-49F2-829C-B26955371DBB}" srcOrd="0" destOrd="0" presId="urn:microsoft.com/office/officeart/2005/8/layout/orgChart1"/>
    <dgm:cxn modelId="{693B0BC3-33DE-4DCA-B6B2-36FE5316D1A1}" srcId="{721FA3C9-B26F-4273-B52F-65ADEF2FD2E1}" destId="{47BDFE1F-DF3B-48F4-B21C-1B3D0D369E41}" srcOrd="0" destOrd="0" parTransId="{5222F3A0-D0FB-4ACE-85BA-390891A2BC2B}" sibTransId="{1A97507B-CA78-4C5B-AD82-5C27D861639F}"/>
    <dgm:cxn modelId="{324C35DC-E891-43A9-99B9-AD588BD31C94}" type="presOf" srcId="{5AEFB87F-54E8-462C-B935-24FE24688918}" destId="{562755A4-08D5-46A3-8111-17D654645058}" srcOrd="0" destOrd="0" presId="urn:microsoft.com/office/officeart/2005/8/layout/orgChart1"/>
    <dgm:cxn modelId="{C44387FD-9D47-4426-9ADB-72FFF81E2CDA}" srcId="{EB8F3123-4FD2-41B7-81B6-C31A85F1D1EF}" destId="{721FA3C9-B26F-4273-B52F-65ADEF2FD2E1}" srcOrd="0" destOrd="0" parTransId="{4A4E6CB9-C93A-4FAC-9412-B12236D2BD4A}" sibTransId="{718E1C38-1DF5-439B-AB0B-F0200AB4B151}"/>
    <dgm:cxn modelId="{D714FF82-1E3E-42E2-A463-398F39E20B5F}" type="presParOf" srcId="{327B0002-C671-4687-AE81-A145A99A12A2}" destId="{66414964-23DB-4CF5-9964-3D3391A1C148}" srcOrd="0" destOrd="0" presId="urn:microsoft.com/office/officeart/2005/8/layout/orgChart1"/>
    <dgm:cxn modelId="{7330524D-206F-4FBB-99BF-9E8DF90F6536}" type="presParOf" srcId="{66414964-23DB-4CF5-9964-3D3391A1C148}" destId="{0F31F1BD-65A3-4097-AD70-0AC00F0513B1}" srcOrd="0" destOrd="0" presId="urn:microsoft.com/office/officeart/2005/8/layout/orgChart1"/>
    <dgm:cxn modelId="{E18F40BE-D5AB-4063-A7F9-0CC7379755A5}" type="presParOf" srcId="{0F31F1BD-65A3-4097-AD70-0AC00F0513B1}" destId="{34D42CFC-92A6-49F2-829C-B26955371DBB}" srcOrd="0" destOrd="0" presId="urn:microsoft.com/office/officeart/2005/8/layout/orgChart1"/>
    <dgm:cxn modelId="{81D4130A-8B3D-45F5-B88D-B9D88BC3B59B}" type="presParOf" srcId="{0F31F1BD-65A3-4097-AD70-0AC00F0513B1}" destId="{3E146DC2-49CD-4A2B-B73C-52D96FD10714}" srcOrd="1" destOrd="0" presId="urn:microsoft.com/office/officeart/2005/8/layout/orgChart1"/>
    <dgm:cxn modelId="{C10041D9-436E-4D11-8B2B-FAF83CCFF3FE}" type="presParOf" srcId="{66414964-23DB-4CF5-9964-3D3391A1C148}" destId="{65D812EA-4804-427A-B14F-3F2CA6EEA06B}" srcOrd="1" destOrd="0" presId="urn:microsoft.com/office/officeart/2005/8/layout/orgChart1"/>
    <dgm:cxn modelId="{D18E42AB-3ED5-4322-B59D-21DFA07598A5}" type="presParOf" srcId="{65D812EA-4804-427A-B14F-3F2CA6EEA06B}" destId="{86EEF15D-7A10-4692-B609-4728FCC7D2AB}" srcOrd="0" destOrd="0" presId="urn:microsoft.com/office/officeart/2005/8/layout/orgChart1"/>
    <dgm:cxn modelId="{D94DC8BA-8637-4ED0-9B6C-1DFA8FDA851D}" type="presParOf" srcId="{65D812EA-4804-427A-B14F-3F2CA6EEA06B}" destId="{11DDCDBD-BDB0-457B-ACBB-23DCD5AD3F71}" srcOrd="1" destOrd="0" presId="urn:microsoft.com/office/officeart/2005/8/layout/orgChart1"/>
    <dgm:cxn modelId="{341CF643-1023-450A-9F32-C23F0D44451E}" type="presParOf" srcId="{11DDCDBD-BDB0-457B-ACBB-23DCD5AD3F71}" destId="{B26DED50-0FF8-48D2-BD22-724499948272}" srcOrd="0" destOrd="0" presId="urn:microsoft.com/office/officeart/2005/8/layout/orgChart1"/>
    <dgm:cxn modelId="{0708C55C-4B4B-4166-A155-7F5643911C6D}" type="presParOf" srcId="{B26DED50-0FF8-48D2-BD22-724499948272}" destId="{04E426EE-FBAB-4451-9BC3-A0D06A1A3690}" srcOrd="0" destOrd="0" presId="urn:microsoft.com/office/officeart/2005/8/layout/orgChart1"/>
    <dgm:cxn modelId="{E6E59AE8-9941-416F-93E3-24A0FDFCFD40}" type="presParOf" srcId="{B26DED50-0FF8-48D2-BD22-724499948272}" destId="{CADEA2FE-E116-4F49-82F7-3A0E4E310F82}" srcOrd="1" destOrd="0" presId="urn:microsoft.com/office/officeart/2005/8/layout/orgChart1"/>
    <dgm:cxn modelId="{A9478127-FB93-4F00-A1D3-437ED3AA1783}" type="presParOf" srcId="{11DDCDBD-BDB0-457B-ACBB-23DCD5AD3F71}" destId="{171DE10A-E810-408D-94BB-BB8A2B799DB8}" srcOrd="1" destOrd="0" presId="urn:microsoft.com/office/officeart/2005/8/layout/orgChart1"/>
    <dgm:cxn modelId="{3A7F3887-BD8C-4829-846F-FE0D82BCBED1}" type="presParOf" srcId="{11DDCDBD-BDB0-457B-ACBB-23DCD5AD3F71}" destId="{38789186-99B0-410B-A3ED-32EF6283C421}" srcOrd="2" destOrd="0" presId="urn:microsoft.com/office/officeart/2005/8/layout/orgChart1"/>
    <dgm:cxn modelId="{ADB62AC9-7799-4023-AD38-2F92DBA39D2D}" type="presParOf" srcId="{65D812EA-4804-427A-B14F-3F2CA6EEA06B}" destId="{562755A4-08D5-46A3-8111-17D654645058}" srcOrd="2" destOrd="0" presId="urn:microsoft.com/office/officeart/2005/8/layout/orgChart1"/>
    <dgm:cxn modelId="{986D9ACD-399A-49A7-87BA-F67979F4F89F}" type="presParOf" srcId="{65D812EA-4804-427A-B14F-3F2CA6EEA06B}" destId="{E3FD0631-D45E-4E43-8F4C-E2F9CD39C3EB}" srcOrd="3" destOrd="0" presId="urn:microsoft.com/office/officeart/2005/8/layout/orgChart1"/>
    <dgm:cxn modelId="{EF8896D2-CA65-4088-8D73-6324002F618E}" type="presParOf" srcId="{E3FD0631-D45E-4E43-8F4C-E2F9CD39C3EB}" destId="{16E9EBA8-E7FC-4FC8-AA7C-0F9870D52994}" srcOrd="0" destOrd="0" presId="urn:microsoft.com/office/officeart/2005/8/layout/orgChart1"/>
    <dgm:cxn modelId="{86E68388-82C7-4174-A70F-A8A3C6C4D590}" type="presParOf" srcId="{16E9EBA8-E7FC-4FC8-AA7C-0F9870D52994}" destId="{7B6C174C-6F5B-479D-8901-518693E93D6E}" srcOrd="0" destOrd="0" presId="urn:microsoft.com/office/officeart/2005/8/layout/orgChart1"/>
    <dgm:cxn modelId="{905B0E0C-E0F7-463F-AD38-CB11A5D9984C}" type="presParOf" srcId="{16E9EBA8-E7FC-4FC8-AA7C-0F9870D52994}" destId="{1B1B4B6A-7B3B-42E7-BCED-F176F168C17C}" srcOrd="1" destOrd="0" presId="urn:microsoft.com/office/officeart/2005/8/layout/orgChart1"/>
    <dgm:cxn modelId="{48188094-E003-4892-967D-9004F1022E2C}" type="presParOf" srcId="{E3FD0631-D45E-4E43-8F4C-E2F9CD39C3EB}" destId="{349F5FBA-9E2F-40E3-9237-DBEDDCC16CA5}" srcOrd="1" destOrd="0" presId="urn:microsoft.com/office/officeart/2005/8/layout/orgChart1"/>
    <dgm:cxn modelId="{F8A04455-0D53-48B1-9AC6-055163364256}" type="presParOf" srcId="{E3FD0631-D45E-4E43-8F4C-E2F9CD39C3EB}" destId="{502E87A4-4FCC-4BFD-8756-87AAB77FFC3A}" srcOrd="2" destOrd="0" presId="urn:microsoft.com/office/officeart/2005/8/layout/orgChart1"/>
    <dgm:cxn modelId="{9276C05B-D6DA-4C2F-99FA-5E06ABECD417}" type="presParOf" srcId="{66414964-23DB-4CF5-9964-3D3391A1C148}" destId="{A6E5EF68-55B4-4A07-ABD3-09B505ADF29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4D1EA4-8B17-4E27-968B-3D4A412B775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940A7B51-DA44-4315-BD69-4EE2D1467240}">
      <dgm:prSet phldrT="[Text]"/>
      <dgm:spPr/>
      <dgm:t>
        <a:bodyPr/>
        <a:lstStyle/>
        <a:p>
          <a:pPr algn="l"/>
          <a:r>
            <a:rPr lang="el-GR" b="1" dirty="0"/>
            <a:t>Τμήμα εξαγωγών</a:t>
          </a:r>
          <a:endParaRPr lang="en-US" b="1" dirty="0"/>
        </a:p>
      </dgm:t>
    </dgm:pt>
    <dgm:pt modelId="{C5846EAF-0402-45EC-836B-776339683E70}" type="parTrans" cxnId="{C8AD3510-546C-4A04-ACB7-C2F013B6AEF3}">
      <dgm:prSet/>
      <dgm:spPr/>
      <dgm:t>
        <a:bodyPr/>
        <a:lstStyle/>
        <a:p>
          <a:endParaRPr lang="en-US"/>
        </a:p>
      </dgm:t>
    </dgm:pt>
    <dgm:pt modelId="{FC119DB3-B5B6-4E1D-926A-D355C9E1F282}" type="sibTrans" cxnId="{C8AD3510-546C-4A04-ACB7-C2F013B6AEF3}">
      <dgm:prSet/>
      <dgm:spPr/>
      <dgm:t>
        <a:bodyPr/>
        <a:lstStyle/>
        <a:p>
          <a:endParaRPr lang="en-US"/>
        </a:p>
      </dgm:t>
    </dgm:pt>
    <dgm:pt modelId="{C5C52875-5EE5-409A-B044-97772FC1E982}">
      <dgm:prSet phldrT="[Text]"/>
      <dgm:spPr/>
      <dgm:t>
        <a:bodyPr/>
        <a:lstStyle/>
        <a:p>
          <a:pPr algn="l">
            <a:lnSpc>
              <a:spcPct val="100000"/>
            </a:lnSpc>
          </a:pPr>
          <a:r>
            <a:rPr lang="el-GR" b="1" dirty="0"/>
            <a:t>Διεύθυνση διεθνών επιχειρηματικών δραστηριοτήτων</a:t>
          </a:r>
          <a:endParaRPr lang="en-US" b="1" dirty="0"/>
        </a:p>
      </dgm:t>
    </dgm:pt>
    <dgm:pt modelId="{14CEF617-E981-489B-A2EB-5B54F769822D}" type="parTrans" cxnId="{559098D7-DCBC-4F64-957F-A4244D246A62}">
      <dgm:prSet/>
      <dgm:spPr/>
      <dgm:t>
        <a:bodyPr/>
        <a:lstStyle/>
        <a:p>
          <a:endParaRPr lang="en-US"/>
        </a:p>
      </dgm:t>
    </dgm:pt>
    <dgm:pt modelId="{591F19A6-D2D8-4EF8-B21A-187652668CB5}" type="sibTrans" cxnId="{559098D7-DCBC-4F64-957F-A4244D246A62}">
      <dgm:prSet/>
      <dgm:spPr/>
      <dgm:t>
        <a:bodyPr/>
        <a:lstStyle/>
        <a:p>
          <a:endParaRPr lang="en-US"/>
        </a:p>
      </dgm:t>
    </dgm:pt>
    <dgm:pt modelId="{12C533A7-88F0-4B2E-AAD4-A65AAC61821B}">
      <dgm:prSet phldrT="[Text]"/>
      <dgm:spPr/>
      <dgm:t>
        <a:bodyPr/>
        <a:lstStyle/>
        <a:p>
          <a:pPr algn="l"/>
          <a:r>
            <a:rPr lang="el-GR" b="1" dirty="0"/>
            <a:t>Παγκόσμιος οργανισμός</a:t>
          </a:r>
          <a:endParaRPr lang="en-US" b="1" dirty="0"/>
        </a:p>
      </dgm:t>
    </dgm:pt>
    <dgm:pt modelId="{E3F92252-CE16-4BFF-8A82-CD0AE62629A9}" type="parTrans" cxnId="{7C39A578-2914-463C-9AE8-C16B58B942A2}">
      <dgm:prSet/>
      <dgm:spPr/>
      <dgm:t>
        <a:bodyPr/>
        <a:lstStyle/>
        <a:p>
          <a:endParaRPr lang="en-US"/>
        </a:p>
      </dgm:t>
    </dgm:pt>
    <dgm:pt modelId="{61105E0F-0FD5-42F9-BCAC-3FA686AA7F73}" type="sibTrans" cxnId="{7C39A578-2914-463C-9AE8-C16B58B942A2}">
      <dgm:prSet/>
      <dgm:spPr/>
      <dgm:t>
        <a:bodyPr/>
        <a:lstStyle/>
        <a:p>
          <a:endParaRPr lang="en-US"/>
        </a:p>
      </dgm:t>
    </dgm:pt>
    <dgm:pt modelId="{D1DB90B5-D722-41A6-A43E-13B6A2F9A59C}">
      <dgm:prSet phldrT="[Text]" custT="1"/>
      <dgm:spPr/>
      <dgm:t>
        <a:bodyPr/>
        <a:lstStyle/>
        <a:p>
          <a:pPr algn="l"/>
          <a:r>
            <a:rPr lang="el-GR" sz="2600" b="1" dirty="0"/>
            <a:t>Εύρος διεθνών δραστηριοτήτων</a:t>
          </a:r>
          <a:endParaRPr lang="en-US" sz="2600" b="1" dirty="0"/>
        </a:p>
      </dgm:t>
    </dgm:pt>
    <dgm:pt modelId="{29ADA810-80C8-460A-AD4A-AC317701CC27}" type="parTrans" cxnId="{F2D33180-CE3F-4799-8CE9-224DAF667FBF}">
      <dgm:prSet/>
      <dgm:spPr/>
      <dgm:t>
        <a:bodyPr/>
        <a:lstStyle/>
        <a:p>
          <a:endParaRPr lang="en-US"/>
        </a:p>
      </dgm:t>
    </dgm:pt>
    <dgm:pt modelId="{FA063F27-22D1-45C3-9B75-680DD95CE2AE}" type="sibTrans" cxnId="{F2D33180-CE3F-4799-8CE9-224DAF667FBF}">
      <dgm:prSet/>
      <dgm:spPr/>
      <dgm:t>
        <a:bodyPr/>
        <a:lstStyle/>
        <a:p>
          <a:endParaRPr lang="en-US"/>
        </a:p>
      </dgm:t>
    </dgm:pt>
    <dgm:pt modelId="{EC8CED39-BE48-4C0F-98BE-AC9E665D8B6F}" type="pres">
      <dgm:prSet presAssocID="{464D1EA4-8B17-4E27-968B-3D4A412B775B}" presName="diagram" presStyleCnt="0">
        <dgm:presLayoutVars>
          <dgm:chPref val="1"/>
          <dgm:dir/>
          <dgm:animOne val="branch"/>
          <dgm:animLvl val="lvl"/>
          <dgm:resizeHandles/>
        </dgm:presLayoutVars>
      </dgm:prSet>
      <dgm:spPr/>
    </dgm:pt>
    <dgm:pt modelId="{2FD279EC-3F6B-4D72-BE98-4074716D53F1}" type="pres">
      <dgm:prSet presAssocID="{D1DB90B5-D722-41A6-A43E-13B6A2F9A59C}" presName="root" presStyleCnt="0"/>
      <dgm:spPr/>
    </dgm:pt>
    <dgm:pt modelId="{6364FC7E-8CE4-4325-A258-E901EFFCF556}" type="pres">
      <dgm:prSet presAssocID="{D1DB90B5-D722-41A6-A43E-13B6A2F9A59C}" presName="rootComposite" presStyleCnt="0"/>
      <dgm:spPr/>
    </dgm:pt>
    <dgm:pt modelId="{2DA91C8F-7ACC-4784-9E27-BD918F634048}" type="pres">
      <dgm:prSet presAssocID="{D1DB90B5-D722-41A6-A43E-13B6A2F9A59C}" presName="rootText" presStyleLbl="node1" presStyleIdx="0" presStyleCnt="1" custScaleX="384797" custScaleY="89488"/>
      <dgm:spPr/>
    </dgm:pt>
    <dgm:pt modelId="{0C3FB396-DC07-4007-9DA3-A32A9879A660}" type="pres">
      <dgm:prSet presAssocID="{D1DB90B5-D722-41A6-A43E-13B6A2F9A59C}" presName="rootConnector" presStyleLbl="node1" presStyleIdx="0" presStyleCnt="1"/>
      <dgm:spPr/>
    </dgm:pt>
    <dgm:pt modelId="{3F246D16-ED66-456B-B091-7ADAFCCA18E8}" type="pres">
      <dgm:prSet presAssocID="{D1DB90B5-D722-41A6-A43E-13B6A2F9A59C}" presName="childShape" presStyleCnt="0"/>
      <dgm:spPr/>
    </dgm:pt>
    <dgm:pt modelId="{AD376F11-8803-4254-AD73-4E9A5938069E}" type="pres">
      <dgm:prSet presAssocID="{C5846EAF-0402-45EC-836B-776339683E70}" presName="Name13" presStyleLbl="parChTrans1D2" presStyleIdx="0" presStyleCnt="3"/>
      <dgm:spPr/>
    </dgm:pt>
    <dgm:pt modelId="{4473DDA3-68EB-4761-B3DC-B9C178C74A54}" type="pres">
      <dgm:prSet presAssocID="{940A7B51-DA44-4315-BD69-4EE2D1467240}" presName="childText" presStyleLbl="bgAcc1" presStyleIdx="0" presStyleCnt="3" custScaleX="384797">
        <dgm:presLayoutVars>
          <dgm:bulletEnabled val="1"/>
        </dgm:presLayoutVars>
      </dgm:prSet>
      <dgm:spPr/>
    </dgm:pt>
    <dgm:pt modelId="{CDB03AC5-EBB6-4A88-8092-AB4DDFB579AF}" type="pres">
      <dgm:prSet presAssocID="{14CEF617-E981-489B-A2EB-5B54F769822D}" presName="Name13" presStyleLbl="parChTrans1D2" presStyleIdx="1" presStyleCnt="3"/>
      <dgm:spPr/>
    </dgm:pt>
    <dgm:pt modelId="{8E713669-A404-434D-BC65-86A6E4F1294B}" type="pres">
      <dgm:prSet presAssocID="{C5C52875-5EE5-409A-B044-97772FC1E982}" presName="childText" presStyleLbl="bgAcc1" presStyleIdx="1" presStyleCnt="3" custScaleX="384797">
        <dgm:presLayoutVars>
          <dgm:bulletEnabled val="1"/>
        </dgm:presLayoutVars>
      </dgm:prSet>
      <dgm:spPr/>
    </dgm:pt>
    <dgm:pt modelId="{DECBBEE0-E2DF-4069-B5AA-BB4B5B3E7F9C}" type="pres">
      <dgm:prSet presAssocID="{E3F92252-CE16-4BFF-8A82-CD0AE62629A9}" presName="Name13" presStyleLbl="parChTrans1D2" presStyleIdx="2" presStyleCnt="3"/>
      <dgm:spPr/>
    </dgm:pt>
    <dgm:pt modelId="{6457813C-6AE7-4E1D-8809-6B153A8DD076}" type="pres">
      <dgm:prSet presAssocID="{12C533A7-88F0-4B2E-AAD4-A65AAC61821B}" presName="childText" presStyleLbl="bgAcc1" presStyleIdx="2" presStyleCnt="3" custScaleX="384797">
        <dgm:presLayoutVars>
          <dgm:bulletEnabled val="1"/>
        </dgm:presLayoutVars>
      </dgm:prSet>
      <dgm:spPr/>
    </dgm:pt>
  </dgm:ptLst>
  <dgm:cxnLst>
    <dgm:cxn modelId="{C8AD3510-546C-4A04-ACB7-C2F013B6AEF3}" srcId="{D1DB90B5-D722-41A6-A43E-13B6A2F9A59C}" destId="{940A7B51-DA44-4315-BD69-4EE2D1467240}" srcOrd="0" destOrd="0" parTransId="{C5846EAF-0402-45EC-836B-776339683E70}" sibTransId="{FC119DB3-B5B6-4E1D-926A-D355C9E1F282}"/>
    <dgm:cxn modelId="{46EA3165-A0D9-4A59-9C5D-FDBD9A80FF7A}" type="presOf" srcId="{D1DB90B5-D722-41A6-A43E-13B6A2F9A59C}" destId="{2DA91C8F-7ACC-4784-9E27-BD918F634048}" srcOrd="0" destOrd="0" presId="urn:microsoft.com/office/officeart/2005/8/layout/hierarchy3"/>
    <dgm:cxn modelId="{B11D946D-BF2C-484A-B661-29961D5E1598}" type="presOf" srcId="{D1DB90B5-D722-41A6-A43E-13B6A2F9A59C}" destId="{0C3FB396-DC07-4007-9DA3-A32A9879A660}" srcOrd="1" destOrd="0" presId="urn:microsoft.com/office/officeart/2005/8/layout/hierarchy3"/>
    <dgm:cxn modelId="{A3B87172-2E3A-404C-8E7C-FED77459982B}" type="presOf" srcId="{12C533A7-88F0-4B2E-AAD4-A65AAC61821B}" destId="{6457813C-6AE7-4E1D-8809-6B153A8DD076}" srcOrd="0" destOrd="0" presId="urn:microsoft.com/office/officeart/2005/8/layout/hierarchy3"/>
    <dgm:cxn modelId="{B73BB054-B7E3-4C84-9673-8CD4FD303470}" type="presOf" srcId="{C5C52875-5EE5-409A-B044-97772FC1E982}" destId="{8E713669-A404-434D-BC65-86A6E4F1294B}" srcOrd="0" destOrd="0" presId="urn:microsoft.com/office/officeart/2005/8/layout/hierarchy3"/>
    <dgm:cxn modelId="{7C39A578-2914-463C-9AE8-C16B58B942A2}" srcId="{D1DB90B5-D722-41A6-A43E-13B6A2F9A59C}" destId="{12C533A7-88F0-4B2E-AAD4-A65AAC61821B}" srcOrd="2" destOrd="0" parTransId="{E3F92252-CE16-4BFF-8A82-CD0AE62629A9}" sibTransId="{61105E0F-0FD5-42F9-BCAC-3FA686AA7F73}"/>
    <dgm:cxn modelId="{F2D33180-CE3F-4799-8CE9-224DAF667FBF}" srcId="{464D1EA4-8B17-4E27-968B-3D4A412B775B}" destId="{D1DB90B5-D722-41A6-A43E-13B6A2F9A59C}" srcOrd="0" destOrd="0" parTransId="{29ADA810-80C8-460A-AD4A-AC317701CC27}" sibTransId="{FA063F27-22D1-45C3-9B75-680DD95CE2AE}"/>
    <dgm:cxn modelId="{D130C785-F073-45BC-A648-5B8A73D0C7DD}" type="presOf" srcId="{C5846EAF-0402-45EC-836B-776339683E70}" destId="{AD376F11-8803-4254-AD73-4E9A5938069E}" srcOrd="0" destOrd="0" presId="urn:microsoft.com/office/officeart/2005/8/layout/hierarchy3"/>
    <dgm:cxn modelId="{F896609D-DC62-43BB-A7FD-66B42759043A}" type="presOf" srcId="{E3F92252-CE16-4BFF-8A82-CD0AE62629A9}" destId="{DECBBEE0-E2DF-4069-B5AA-BB4B5B3E7F9C}" srcOrd="0" destOrd="0" presId="urn:microsoft.com/office/officeart/2005/8/layout/hierarchy3"/>
    <dgm:cxn modelId="{ED5AEC9E-C120-4B99-8F1D-8511AD3C26AC}" type="presOf" srcId="{14CEF617-E981-489B-A2EB-5B54F769822D}" destId="{CDB03AC5-EBB6-4A88-8092-AB4DDFB579AF}" srcOrd="0" destOrd="0" presId="urn:microsoft.com/office/officeart/2005/8/layout/hierarchy3"/>
    <dgm:cxn modelId="{3DDF10C5-EBE4-4AA9-8F37-A48F442016DA}" type="presOf" srcId="{940A7B51-DA44-4315-BD69-4EE2D1467240}" destId="{4473DDA3-68EB-4761-B3DC-B9C178C74A54}" srcOrd="0" destOrd="0" presId="urn:microsoft.com/office/officeart/2005/8/layout/hierarchy3"/>
    <dgm:cxn modelId="{559098D7-DCBC-4F64-957F-A4244D246A62}" srcId="{D1DB90B5-D722-41A6-A43E-13B6A2F9A59C}" destId="{C5C52875-5EE5-409A-B044-97772FC1E982}" srcOrd="1" destOrd="0" parTransId="{14CEF617-E981-489B-A2EB-5B54F769822D}" sibTransId="{591F19A6-D2D8-4EF8-B21A-187652668CB5}"/>
    <dgm:cxn modelId="{4A66EDFD-B3E5-45C8-9D1F-7E6941D029AB}" type="presOf" srcId="{464D1EA4-8B17-4E27-968B-3D4A412B775B}" destId="{EC8CED39-BE48-4C0F-98BE-AC9E665D8B6F}" srcOrd="0" destOrd="0" presId="urn:microsoft.com/office/officeart/2005/8/layout/hierarchy3"/>
    <dgm:cxn modelId="{1AC6066B-6DDB-4EBD-9E1C-7597F0710E13}" type="presParOf" srcId="{EC8CED39-BE48-4C0F-98BE-AC9E665D8B6F}" destId="{2FD279EC-3F6B-4D72-BE98-4074716D53F1}" srcOrd="0" destOrd="0" presId="urn:microsoft.com/office/officeart/2005/8/layout/hierarchy3"/>
    <dgm:cxn modelId="{63C3862E-4084-489F-AE26-C28CD37D2D33}" type="presParOf" srcId="{2FD279EC-3F6B-4D72-BE98-4074716D53F1}" destId="{6364FC7E-8CE4-4325-A258-E901EFFCF556}" srcOrd="0" destOrd="0" presId="urn:microsoft.com/office/officeart/2005/8/layout/hierarchy3"/>
    <dgm:cxn modelId="{1E923063-7573-4497-AF9B-658CB3D57FD9}" type="presParOf" srcId="{6364FC7E-8CE4-4325-A258-E901EFFCF556}" destId="{2DA91C8F-7ACC-4784-9E27-BD918F634048}" srcOrd="0" destOrd="0" presId="urn:microsoft.com/office/officeart/2005/8/layout/hierarchy3"/>
    <dgm:cxn modelId="{B1A7CC51-6A84-4286-B473-5AE5D1E76A22}" type="presParOf" srcId="{6364FC7E-8CE4-4325-A258-E901EFFCF556}" destId="{0C3FB396-DC07-4007-9DA3-A32A9879A660}" srcOrd="1" destOrd="0" presId="urn:microsoft.com/office/officeart/2005/8/layout/hierarchy3"/>
    <dgm:cxn modelId="{DECC3994-ED27-4FC9-AD3A-0F3441169AB2}" type="presParOf" srcId="{2FD279EC-3F6B-4D72-BE98-4074716D53F1}" destId="{3F246D16-ED66-456B-B091-7ADAFCCA18E8}" srcOrd="1" destOrd="0" presId="urn:microsoft.com/office/officeart/2005/8/layout/hierarchy3"/>
    <dgm:cxn modelId="{83E85EEC-496D-49CF-89D1-63F6D7DF8911}" type="presParOf" srcId="{3F246D16-ED66-456B-B091-7ADAFCCA18E8}" destId="{AD376F11-8803-4254-AD73-4E9A5938069E}" srcOrd="0" destOrd="0" presId="urn:microsoft.com/office/officeart/2005/8/layout/hierarchy3"/>
    <dgm:cxn modelId="{F3BC6BF2-43A8-446C-8B1E-AC37EB7B1DBA}" type="presParOf" srcId="{3F246D16-ED66-456B-B091-7ADAFCCA18E8}" destId="{4473DDA3-68EB-4761-B3DC-B9C178C74A54}" srcOrd="1" destOrd="0" presId="urn:microsoft.com/office/officeart/2005/8/layout/hierarchy3"/>
    <dgm:cxn modelId="{AFE3894F-9024-4B68-8DB3-6EBC05F6C875}" type="presParOf" srcId="{3F246D16-ED66-456B-B091-7ADAFCCA18E8}" destId="{CDB03AC5-EBB6-4A88-8092-AB4DDFB579AF}" srcOrd="2" destOrd="0" presId="urn:microsoft.com/office/officeart/2005/8/layout/hierarchy3"/>
    <dgm:cxn modelId="{384C9DAA-012F-4A00-BC48-5E9DF28F48C2}" type="presParOf" srcId="{3F246D16-ED66-456B-B091-7ADAFCCA18E8}" destId="{8E713669-A404-434D-BC65-86A6E4F1294B}" srcOrd="3" destOrd="0" presId="urn:microsoft.com/office/officeart/2005/8/layout/hierarchy3"/>
    <dgm:cxn modelId="{9A07FDFB-CD5B-4571-B152-4AD7EC558F6B}" type="presParOf" srcId="{3F246D16-ED66-456B-B091-7ADAFCCA18E8}" destId="{DECBBEE0-E2DF-4069-B5AA-BB4B5B3E7F9C}" srcOrd="4" destOrd="0" presId="urn:microsoft.com/office/officeart/2005/8/layout/hierarchy3"/>
    <dgm:cxn modelId="{1622E272-270A-4E41-AA18-0A3D5F7600C6}" type="presParOf" srcId="{3F246D16-ED66-456B-B091-7ADAFCCA18E8}" destId="{6457813C-6AE7-4E1D-8809-6B153A8DD07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BFCB85-ED1E-4474-A647-37C03F64474B}"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en-US"/>
        </a:p>
      </dgm:t>
    </dgm:pt>
    <dgm:pt modelId="{917E9E07-81B9-44BF-AB40-203FB7B3D188}">
      <dgm:prSet/>
      <dgm:spPr/>
      <dgm:t>
        <a:bodyPr/>
        <a:lstStyle/>
        <a:p>
          <a:pPr rtl="0">
            <a:lnSpc>
              <a:spcPct val="100000"/>
            </a:lnSpc>
          </a:pPr>
          <a:r>
            <a:rPr lang="el-GR" dirty="0"/>
            <a:t>Πραγματοποιείται αποκεντρωμένα </a:t>
          </a:r>
          <a:r>
            <a:rPr lang="en-US" dirty="0"/>
            <a:t>(</a:t>
          </a:r>
          <a:r>
            <a:rPr lang="el-GR" dirty="0"/>
            <a:t>με ανάθεση</a:t>
          </a:r>
          <a:r>
            <a:rPr lang="en-US" dirty="0"/>
            <a:t>) </a:t>
          </a:r>
          <a:r>
            <a:rPr lang="el-GR" dirty="0"/>
            <a:t>σε θυγατρικές.</a:t>
          </a:r>
          <a:endParaRPr lang="en-US" dirty="0"/>
        </a:p>
      </dgm:t>
    </dgm:pt>
    <dgm:pt modelId="{BC322441-4E5F-4F38-ABC1-A13170309C2C}" type="sibTrans" cxnId="{66129042-61D6-4A99-86A2-92B3CED009B1}">
      <dgm:prSet/>
      <dgm:spPr/>
      <dgm:t>
        <a:bodyPr/>
        <a:lstStyle/>
        <a:p>
          <a:endParaRPr lang="en-US"/>
        </a:p>
      </dgm:t>
    </dgm:pt>
    <dgm:pt modelId="{BC161930-0789-4370-AD24-A0E2DED1763A}" type="parTrans" cxnId="{66129042-61D6-4A99-86A2-92B3CED009B1}">
      <dgm:prSet/>
      <dgm:spPr/>
      <dgm:t>
        <a:bodyPr/>
        <a:lstStyle/>
        <a:p>
          <a:endParaRPr lang="en-US"/>
        </a:p>
      </dgm:t>
    </dgm:pt>
    <dgm:pt modelId="{9125E516-4846-4E8F-B750-BCF2CEC71B49}">
      <dgm:prSet/>
      <dgm:spPr/>
      <dgm:t>
        <a:bodyPr/>
        <a:lstStyle/>
        <a:p>
          <a:pPr rtl="0">
            <a:lnSpc>
              <a:spcPct val="100000"/>
            </a:lnSpc>
          </a:pPr>
          <a:r>
            <a:rPr lang="el-GR" dirty="0"/>
            <a:t>Πραγματοποιείται κεντρικά στην εταιρική έδρα.</a:t>
          </a:r>
          <a:endParaRPr lang="en-US" dirty="0"/>
        </a:p>
      </dgm:t>
    </dgm:pt>
    <dgm:pt modelId="{E798C52A-9087-496E-968F-32188F801B7B}" type="sibTrans" cxnId="{AC540933-C3E8-4E56-8AF8-59627DA36135}">
      <dgm:prSet/>
      <dgm:spPr/>
      <dgm:t>
        <a:bodyPr/>
        <a:lstStyle/>
        <a:p>
          <a:endParaRPr lang="en-US"/>
        </a:p>
      </dgm:t>
    </dgm:pt>
    <dgm:pt modelId="{F0BE0B06-0094-471D-B309-542DCDFB0AC8}" type="parTrans" cxnId="{AC540933-C3E8-4E56-8AF8-59627DA36135}">
      <dgm:prSet/>
      <dgm:spPr/>
      <dgm:t>
        <a:bodyPr/>
        <a:lstStyle/>
        <a:p>
          <a:endParaRPr lang="en-US"/>
        </a:p>
      </dgm:t>
    </dgm:pt>
    <dgm:pt modelId="{83BCA596-C009-48C6-9CED-8924682B81B9}" type="pres">
      <dgm:prSet presAssocID="{CABFCB85-ED1E-4474-A647-37C03F64474B}" presName="Name0" presStyleCnt="0">
        <dgm:presLayoutVars>
          <dgm:dir/>
          <dgm:resizeHandles val="exact"/>
        </dgm:presLayoutVars>
      </dgm:prSet>
      <dgm:spPr/>
    </dgm:pt>
    <dgm:pt modelId="{4FB847CE-0446-40C5-9C47-9DA8F31356CB}" type="pres">
      <dgm:prSet presAssocID="{9125E516-4846-4E8F-B750-BCF2CEC71B49}" presName="Name5" presStyleLbl="vennNode1" presStyleIdx="0" presStyleCnt="2" custScaleY="80430">
        <dgm:presLayoutVars>
          <dgm:bulletEnabled val="1"/>
        </dgm:presLayoutVars>
      </dgm:prSet>
      <dgm:spPr/>
    </dgm:pt>
    <dgm:pt modelId="{889FD838-F2D1-432B-BFE0-1FEB47E4F1B8}" type="pres">
      <dgm:prSet presAssocID="{E798C52A-9087-496E-968F-32188F801B7B}" presName="space" presStyleCnt="0"/>
      <dgm:spPr/>
    </dgm:pt>
    <dgm:pt modelId="{BAFFDC11-0982-4E1A-8FBB-EC7D62CE9655}" type="pres">
      <dgm:prSet presAssocID="{917E9E07-81B9-44BF-AB40-203FB7B3D188}" presName="Name5" presStyleLbl="vennNode1" presStyleIdx="1" presStyleCnt="2" custScaleY="80430">
        <dgm:presLayoutVars>
          <dgm:bulletEnabled val="1"/>
        </dgm:presLayoutVars>
      </dgm:prSet>
      <dgm:spPr/>
    </dgm:pt>
  </dgm:ptLst>
  <dgm:cxnLst>
    <dgm:cxn modelId="{74DAB212-CD3E-49A7-93E9-F288041B738C}" type="presOf" srcId="{917E9E07-81B9-44BF-AB40-203FB7B3D188}" destId="{BAFFDC11-0982-4E1A-8FBB-EC7D62CE9655}" srcOrd="0" destOrd="0" presId="urn:microsoft.com/office/officeart/2005/8/layout/venn3"/>
    <dgm:cxn modelId="{32910B1C-B246-4DB2-91EF-380ADEBD49E1}" type="presOf" srcId="{CABFCB85-ED1E-4474-A647-37C03F64474B}" destId="{83BCA596-C009-48C6-9CED-8924682B81B9}" srcOrd="0" destOrd="0" presId="urn:microsoft.com/office/officeart/2005/8/layout/venn3"/>
    <dgm:cxn modelId="{AC540933-C3E8-4E56-8AF8-59627DA36135}" srcId="{CABFCB85-ED1E-4474-A647-37C03F64474B}" destId="{9125E516-4846-4E8F-B750-BCF2CEC71B49}" srcOrd="0" destOrd="0" parTransId="{F0BE0B06-0094-471D-B309-542DCDFB0AC8}" sibTransId="{E798C52A-9087-496E-968F-32188F801B7B}"/>
    <dgm:cxn modelId="{66129042-61D6-4A99-86A2-92B3CED009B1}" srcId="{CABFCB85-ED1E-4474-A647-37C03F64474B}" destId="{917E9E07-81B9-44BF-AB40-203FB7B3D188}" srcOrd="1" destOrd="0" parTransId="{BC161930-0789-4370-AD24-A0E2DED1763A}" sibTransId="{BC322441-4E5F-4F38-ABC1-A13170309C2C}"/>
    <dgm:cxn modelId="{06571A46-CD18-4D9B-AE1D-A5BE19E1001B}" type="presOf" srcId="{9125E516-4846-4E8F-B750-BCF2CEC71B49}" destId="{4FB847CE-0446-40C5-9C47-9DA8F31356CB}" srcOrd="0" destOrd="0" presId="urn:microsoft.com/office/officeart/2005/8/layout/venn3"/>
    <dgm:cxn modelId="{A456D9FB-084E-45A5-8157-122C5AEB3C1D}" type="presParOf" srcId="{83BCA596-C009-48C6-9CED-8924682B81B9}" destId="{4FB847CE-0446-40C5-9C47-9DA8F31356CB}" srcOrd="0" destOrd="0" presId="urn:microsoft.com/office/officeart/2005/8/layout/venn3"/>
    <dgm:cxn modelId="{52153F99-0778-415C-BCD3-F96C63C83DEA}" type="presParOf" srcId="{83BCA596-C009-48C6-9CED-8924682B81B9}" destId="{889FD838-F2D1-432B-BFE0-1FEB47E4F1B8}" srcOrd="1" destOrd="0" presId="urn:microsoft.com/office/officeart/2005/8/layout/venn3"/>
    <dgm:cxn modelId="{85997D00-33F4-4DB9-8D11-025DB000E8BF}" type="presParOf" srcId="{83BCA596-C009-48C6-9CED-8924682B81B9}" destId="{BAFFDC11-0982-4E1A-8FBB-EC7D62CE9655}"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189FF7-B1F4-43EE-BB42-AF459C98D0F6}"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873CFDF5-A572-4681-92CC-A25E6596DFF5}">
      <dgm:prSet custT="1"/>
      <dgm:spPr/>
      <dgm:t>
        <a:bodyPr/>
        <a:lstStyle/>
        <a:p>
          <a:pPr rtl="0"/>
          <a:r>
            <a:rPr lang="el-GR" sz="2800" b="1" dirty="0"/>
            <a:t>Κατάρτιση</a:t>
          </a:r>
          <a:endParaRPr lang="en-US" sz="2800" b="1" dirty="0"/>
        </a:p>
      </dgm:t>
    </dgm:pt>
    <dgm:pt modelId="{3F7A4B16-BCDE-47DC-90B4-8EBBC79A1317}" type="parTrans" cxnId="{34E69C64-D83C-4D86-9510-2D4E5ACF73E4}">
      <dgm:prSet/>
      <dgm:spPr/>
      <dgm:t>
        <a:bodyPr/>
        <a:lstStyle/>
        <a:p>
          <a:endParaRPr lang="en-US"/>
        </a:p>
      </dgm:t>
    </dgm:pt>
    <dgm:pt modelId="{DAE50F3B-7754-4B1E-BA3A-2F3805F39E0B}" type="sibTrans" cxnId="{34E69C64-D83C-4D86-9510-2D4E5ACF73E4}">
      <dgm:prSet/>
      <dgm:spPr/>
      <dgm:t>
        <a:bodyPr/>
        <a:lstStyle/>
        <a:p>
          <a:endParaRPr lang="en-US"/>
        </a:p>
      </dgm:t>
    </dgm:pt>
    <dgm:pt modelId="{C831C9CF-FA0E-49F0-B546-ACF5D1E10B25}">
      <dgm:prSet custT="1"/>
      <dgm:spPr/>
      <dgm:t>
        <a:bodyPr/>
        <a:lstStyle/>
        <a:p>
          <a:pPr rtl="0">
            <a:lnSpc>
              <a:spcPct val="100000"/>
            </a:lnSpc>
          </a:pPr>
          <a:r>
            <a:rPr lang="el-GR" sz="2400" dirty="0"/>
            <a:t>Ενίσχυση συγκεκριμένων δεξιοτήτων και ικανοτήτων που σχετίζονται με κάθε θέση εργασίας</a:t>
          </a:r>
          <a:endParaRPr lang="en-US" sz="2400" dirty="0"/>
        </a:p>
      </dgm:t>
    </dgm:pt>
    <dgm:pt modelId="{B217E235-5141-4574-9AB8-DB35E2079D89}" type="parTrans" cxnId="{1D027423-9ABB-4F30-BE18-A422A3369596}">
      <dgm:prSet/>
      <dgm:spPr/>
      <dgm:t>
        <a:bodyPr/>
        <a:lstStyle/>
        <a:p>
          <a:endParaRPr lang="en-US"/>
        </a:p>
      </dgm:t>
    </dgm:pt>
    <dgm:pt modelId="{4412E01E-B66A-4EF3-905F-2A4C26AEEF5C}" type="sibTrans" cxnId="{1D027423-9ABB-4F30-BE18-A422A3369596}">
      <dgm:prSet/>
      <dgm:spPr/>
      <dgm:t>
        <a:bodyPr/>
        <a:lstStyle/>
        <a:p>
          <a:endParaRPr lang="en-US"/>
        </a:p>
      </dgm:t>
    </dgm:pt>
    <dgm:pt modelId="{59B0D1DF-A8AF-4A7B-B98E-2F932A2D8567}">
      <dgm:prSet custT="1"/>
      <dgm:spPr/>
      <dgm:t>
        <a:bodyPr/>
        <a:lstStyle/>
        <a:p>
          <a:pPr rtl="0"/>
          <a:r>
            <a:rPr lang="el-GR" sz="2800" b="1" dirty="0"/>
            <a:t>Ανάπτυξη</a:t>
          </a:r>
          <a:endParaRPr lang="en-US" sz="2800" b="1" dirty="0"/>
        </a:p>
      </dgm:t>
    </dgm:pt>
    <dgm:pt modelId="{360DB5D2-5FFF-4378-9B5C-7DD3A418CC15}" type="parTrans" cxnId="{593F85E1-3A91-4A9D-B862-5AB719760993}">
      <dgm:prSet/>
      <dgm:spPr/>
      <dgm:t>
        <a:bodyPr/>
        <a:lstStyle/>
        <a:p>
          <a:endParaRPr lang="en-US"/>
        </a:p>
      </dgm:t>
    </dgm:pt>
    <dgm:pt modelId="{99DF0722-966D-48E5-A355-4AA7F1D08AA1}" type="sibTrans" cxnId="{593F85E1-3A91-4A9D-B862-5AB719760993}">
      <dgm:prSet/>
      <dgm:spPr/>
      <dgm:t>
        <a:bodyPr/>
        <a:lstStyle/>
        <a:p>
          <a:endParaRPr lang="en-US"/>
        </a:p>
      </dgm:t>
    </dgm:pt>
    <dgm:pt modelId="{23821CE9-9017-4483-9CC8-D7600BA2F543}">
      <dgm:prSet custT="1"/>
      <dgm:spPr/>
      <dgm:t>
        <a:bodyPr/>
        <a:lstStyle/>
        <a:p>
          <a:pPr rtl="0">
            <a:lnSpc>
              <a:spcPct val="100000"/>
            </a:lnSpc>
          </a:pPr>
          <a:r>
            <a:rPr lang="el-GR" sz="2400" dirty="0"/>
            <a:t>Προετοιμασία διευθυντικών στελεχών για νέες εργασίες ή ανώτερες θέσεις</a:t>
          </a:r>
          <a:endParaRPr lang="en-US" sz="2400" dirty="0"/>
        </a:p>
      </dgm:t>
    </dgm:pt>
    <dgm:pt modelId="{DE3A41AD-B4A7-4ED0-BF59-40394EC7B086}" type="parTrans" cxnId="{A7B8BCCC-D13B-411E-91A3-257A7C8E0C3B}">
      <dgm:prSet/>
      <dgm:spPr/>
      <dgm:t>
        <a:bodyPr/>
        <a:lstStyle/>
        <a:p>
          <a:endParaRPr lang="en-US"/>
        </a:p>
      </dgm:t>
    </dgm:pt>
    <dgm:pt modelId="{EDF1196A-E7D1-48AC-82C8-5ABEAB0F4615}" type="sibTrans" cxnId="{A7B8BCCC-D13B-411E-91A3-257A7C8E0C3B}">
      <dgm:prSet/>
      <dgm:spPr/>
      <dgm:t>
        <a:bodyPr/>
        <a:lstStyle/>
        <a:p>
          <a:endParaRPr lang="en-US"/>
        </a:p>
      </dgm:t>
    </dgm:pt>
    <dgm:pt modelId="{137CB99A-0F5C-42FD-92AE-5F0C2129CA49}" type="pres">
      <dgm:prSet presAssocID="{1A189FF7-B1F4-43EE-BB42-AF459C98D0F6}" presName="Name0" presStyleCnt="0">
        <dgm:presLayoutVars>
          <dgm:dir/>
          <dgm:animLvl val="lvl"/>
          <dgm:resizeHandles val="exact"/>
        </dgm:presLayoutVars>
      </dgm:prSet>
      <dgm:spPr/>
    </dgm:pt>
    <dgm:pt modelId="{D00C66FA-F803-48F6-9C36-3E2B37811B77}" type="pres">
      <dgm:prSet presAssocID="{873CFDF5-A572-4681-92CC-A25E6596DFF5}" presName="linNode" presStyleCnt="0"/>
      <dgm:spPr/>
    </dgm:pt>
    <dgm:pt modelId="{01E995B3-F2F6-4B52-8772-E48BDBBB4CB3}" type="pres">
      <dgm:prSet presAssocID="{873CFDF5-A572-4681-92CC-A25E6596DFF5}" presName="parentText" presStyleLbl="node1" presStyleIdx="0" presStyleCnt="2" custScaleX="88990" custScaleY="46310">
        <dgm:presLayoutVars>
          <dgm:chMax val="1"/>
          <dgm:bulletEnabled val="1"/>
        </dgm:presLayoutVars>
      </dgm:prSet>
      <dgm:spPr/>
    </dgm:pt>
    <dgm:pt modelId="{5AB3B2E6-2D59-413F-B705-A1460FF8D521}" type="pres">
      <dgm:prSet presAssocID="{873CFDF5-A572-4681-92CC-A25E6596DFF5}" presName="descendantText" presStyleLbl="alignAccFollowNode1" presStyleIdx="0" presStyleCnt="2" custScaleY="55975">
        <dgm:presLayoutVars>
          <dgm:bulletEnabled val="1"/>
        </dgm:presLayoutVars>
      </dgm:prSet>
      <dgm:spPr/>
    </dgm:pt>
    <dgm:pt modelId="{C6015D2A-5C39-4519-BDA8-02B1C6F43F9D}" type="pres">
      <dgm:prSet presAssocID="{DAE50F3B-7754-4B1E-BA3A-2F3805F39E0B}" presName="sp" presStyleCnt="0"/>
      <dgm:spPr/>
    </dgm:pt>
    <dgm:pt modelId="{2CDF1E6F-83A8-48DB-AEDC-F2B0EC6636DC}" type="pres">
      <dgm:prSet presAssocID="{59B0D1DF-A8AF-4A7B-B98E-2F932A2D8567}" presName="linNode" presStyleCnt="0"/>
      <dgm:spPr/>
    </dgm:pt>
    <dgm:pt modelId="{5AA765F2-4C30-4F88-97BC-A9007FD3B4DB}" type="pres">
      <dgm:prSet presAssocID="{59B0D1DF-A8AF-4A7B-B98E-2F932A2D8567}" presName="parentText" presStyleLbl="node1" presStyleIdx="1" presStyleCnt="2" custScaleX="88990" custScaleY="47888" custLinFactNeighborY="-965">
        <dgm:presLayoutVars>
          <dgm:chMax val="1"/>
          <dgm:bulletEnabled val="1"/>
        </dgm:presLayoutVars>
      </dgm:prSet>
      <dgm:spPr/>
    </dgm:pt>
    <dgm:pt modelId="{9167616F-E3C3-47F1-9227-F591462C5ACE}" type="pres">
      <dgm:prSet presAssocID="{59B0D1DF-A8AF-4A7B-B98E-2F932A2D8567}" presName="descendantText" presStyleLbl="alignAccFollowNode1" presStyleIdx="1" presStyleCnt="2" custScaleY="55975" custLinFactNeighborY="-698">
        <dgm:presLayoutVars>
          <dgm:bulletEnabled val="1"/>
        </dgm:presLayoutVars>
      </dgm:prSet>
      <dgm:spPr/>
    </dgm:pt>
  </dgm:ptLst>
  <dgm:cxnLst>
    <dgm:cxn modelId="{1D027423-9ABB-4F30-BE18-A422A3369596}" srcId="{873CFDF5-A572-4681-92CC-A25E6596DFF5}" destId="{C831C9CF-FA0E-49F0-B546-ACF5D1E10B25}" srcOrd="0" destOrd="0" parTransId="{B217E235-5141-4574-9AB8-DB35E2079D89}" sibTransId="{4412E01E-B66A-4EF3-905F-2A4C26AEEF5C}"/>
    <dgm:cxn modelId="{88B93826-90DE-4EE9-8FAD-645C5347FD6A}" type="presOf" srcId="{59B0D1DF-A8AF-4A7B-B98E-2F932A2D8567}" destId="{5AA765F2-4C30-4F88-97BC-A9007FD3B4DB}" srcOrd="0" destOrd="0" presId="urn:microsoft.com/office/officeart/2005/8/layout/vList5"/>
    <dgm:cxn modelId="{70209129-786F-44C6-B360-360B49EADE37}" type="presOf" srcId="{1A189FF7-B1F4-43EE-BB42-AF459C98D0F6}" destId="{137CB99A-0F5C-42FD-92AE-5F0C2129CA49}" srcOrd="0" destOrd="0" presId="urn:microsoft.com/office/officeart/2005/8/layout/vList5"/>
    <dgm:cxn modelId="{1FAD3943-1CBF-4F82-8C07-0D7E04FC751E}" type="presOf" srcId="{873CFDF5-A572-4681-92CC-A25E6596DFF5}" destId="{01E995B3-F2F6-4B52-8772-E48BDBBB4CB3}" srcOrd="0" destOrd="0" presId="urn:microsoft.com/office/officeart/2005/8/layout/vList5"/>
    <dgm:cxn modelId="{34E69C64-D83C-4D86-9510-2D4E5ACF73E4}" srcId="{1A189FF7-B1F4-43EE-BB42-AF459C98D0F6}" destId="{873CFDF5-A572-4681-92CC-A25E6596DFF5}" srcOrd="0" destOrd="0" parTransId="{3F7A4B16-BCDE-47DC-90B4-8EBBC79A1317}" sibTransId="{DAE50F3B-7754-4B1E-BA3A-2F3805F39E0B}"/>
    <dgm:cxn modelId="{B8CFA298-76A7-48F6-9D83-7EDFA1B43FEE}" type="presOf" srcId="{C831C9CF-FA0E-49F0-B546-ACF5D1E10B25}" destId="{5AB3B2E6-2D59-413F-B705-A1460FF8D521}" srcOrd="0" destOrd="0" presId="urn:microsoft.com/office/officeart/2005/8/layout/vList5"/>
    <dgm:cxn modelId="{A8E3FBB9-8209-45C4-B961-BD6DD003D62F}" type="presOf" srcId="{23821CE9-9017-4483-9CC8-D7600BA2F543}" destId="{9167616F-E3C3-47F1-9227-F591462C5ACE}" srcOrd="0" destOrd="0" presId="urn:microsoft.com/office/officeart/2005/8/layout/vList5"/>
    <dgm:cxn modelId="{A7B8BCCC-D13B-411E-91A3-257A7C8E0C3B}" srcId="{59B0D1DF-A8AF-4A7B-B98E-2F932A2D8567}" destId="{23821CE9-9017-4483-9CC8-D7600BA2F543}" srcOrd="0" destOrd="0" parTransId="{DE3A41AD-B4A7-4ED0-BF59-40394EC7B086}" sibTransId="{EDF1196A-E7D1-48AC-82C8-5ABEAB0F4615}"/>
    <dgm:cxn modelId="{593F85E1-3A91-4A9D-B862-5AB719760993}" srcId="{1A189FF7-B1F4-43EE-BB42-AF459C98D0F6}" destId="{59B0D1DF-A8AF-4A7B-B98E-2F932A2D8567}" srcOrd="1" destOrd="0" parTransId="{360DB5D2-5FFF-4378-9B5C-7DD3A418CC15}" sibTransId="{99DF0722-966D-48E5-A355-4AA7F1D08AA1}"/>
    <dgm:cxn modelId="{A73E2EA9-C7D3-4468-97E7-9E04CACB7FC8}" type="presParOf" srcId="{137CB99A-0F5C-42FD-92AE-5F0C2129CA49}" destId="{D00C66FA-F803-48F6-9C36-3E2B37811B77}" srcOrd="0" destOrd="0" presId="urn:microsoft.com/office/officeart/2005/8/layout/vList5"/>
    <dgm:cxn modelId="{0E6B3AD9-3F75-4084-A13E-B560913ECDFD}" type="presParOf" srcId="{D00C66FA-F803-48F6-9C36-3E2B37811B77}" destId="{01E995B3-F2F6-4B52-8772-E48BDBBB4CB3}" srcOrd="0" destOrd="0" presId="urn:microsoft.com/office/officeart/2005/8/layout/vList5"/>
    <dgm:cxn modelId="{70EA6AE8-DF3F-4C08-A114-908B1B5D3FA4}" type="presParOf" srcId="{D00C66FA-F803-48F6-9C36-3E2B37811B77}" destId="{5AB3B2E6-2D59-413F-B705-A1460FF8D521}" srcOrd="1" destOrd="0" presId="urn:microsoft.com/office/officeart/2005/8/layout/vList5"/>
    <dgm:cxn modelId="{ED7BBEAC-967C-45E2-8456-FED92D0DCD2F}" type="presParOf" srcId="{137CB99A-0F5C-42FD-92AE-5F0C2129CA49}" destId="{C6015D2A-5C39-4519-BDA8-02B1C6F43F9D}" srcOrd="1" destOrd="0" presId="urn:microsoft.com/office/officeart/2005/8/layout/vList5"/>
    <dgm:cxn modelId="{1AB6A657-812D-4941-BA1F-FFD8F18B1CCD}" type="presParOf" srcId="{137CB99A-0F5C-42FD-92AE-5F0C2129CA49}" destId="{2CDF1E6F-83A8-48DB-AEDC-F2B0EC6636DC}" srcOrd="2" destOrd="0" presId="urn:microsoft.com/office/officeart/2005/8/layout/vList5"/>
    <dgm:cxn modelId="{88B8847B-DAA4-4E44-B047-C2548AC6B148}" type="presParOf" srcId="{2CDF1E6F-83A8-48DB-AEDC-F2B0EC6636DC}" destId="{5AA765F2-4C30-4F88-97BC-A9007FD3B4DB}" srcOrd="0" destOrd="0" presId="urn:microsoft.com/office/officeart/2005/8/layout/vList5"/>
    <dgm:cxn modelId="{AD3E528D-2AF4-4D9D-9457-A4F4D0A3F2B1}" type="presParOf" srcId="{2CDF1E6F-83A8-48DB-AEDC-F2B0EC6636DC}" destId="{9167616F-E3C3-47F1-9227-F591462C5A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8D73F-4224-44E5-83F0-936C8D339DDE}"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E125ACC9-1DC5-4C62-9034-A1F1E2AB2C7C}">
      <dgm:prSet custT="1"/>
      <dgm:spPr/>
      <dgm:t>
        <a:bodyPr/>
        <a:lstStyle/>
        <a:p>
          <a:pPr rtl="0">
            <a:lnSpc>
              <a:spcPct val="100000"/>
            </a:lnSpc>
          </a:pPr>
          <a:r>
            <a:rPr lang="el-GR" sz="2600" b="0" dirty="0"/>
            <a:t>Ανάγκες κατάρτισης και ανάπτυξης</a:t>
          </a:r>
          <a:endParaRPr lang="en-US" sz="2600" b="0" dirty="0"/>
        </a:p>
      </dgm:t>
    </dgm:pt>
    <dgm:pt modelId="{63AF2C98-3262-40C3-8EEC-B910ECB79C0D}" type="parTrans" cxnId="{336B865A-B992-4D3F-8905-E363968C7EC2}">
      <dgm:prSet/>
      <dgm:spPr/>
      <dgm:t>
        <a:bodyPr/>
        <a:lstStyle/>
        <a:p>
          <a:endParaRPr lang="en-US"/>
        </a:p>
      </dgm:t>
    </dgm:pt>
    <dgm:pt modelId="{C263869C-2130-45F1-A35C-72DABC153BF8}" type="sibTrans" cxnId="{336B865A-B992-4D3F-8905-E363968C7EC2}">
      <dgm:prSet/>
      <dgm:spPr/>
      <dgm:t>
        <a:bodyPr/>
        <a:lstStyle/>
        <a:p>
          <a:endParaRPr lang="en-US"/>
        </a:p>
      </dgm:t>
    </dgm:pt>
    <dgm:pt modelId="{7325675F-04F2-4CDE-860D-FC79BA2FC50E}">
      <dgm:prSet custT="1"/>
      <dgm:spPr/>
      <dgm:t>
        <a:bodyPr/>
        <a:lstStyle/>
        <a:p>
          <a:pPr rtl="0">
            <a:lnSpc>
              <a:spcPct val="100000"/>
            </a:lnSpc>
          </a:pPr>
          <a:r>
            <a:rPr lang="el-GR" sz="2600" b="0" dirty="0"/>
            <a:t>Νεοσύστατες επιχειρήσεις</a:t>
          </a:r>
          <a:endParaRPr lang="en-US" sz="2600" b="0" dirty="0"/>
        </a:p>
      </dgm:t>
    </dgm:pt>
    <dgm:pt modelId="{F4CE38C3-07DD-4BCB-AD8E-1EF994DB3CB5}" type="parTrans" cxnId="{39AA0ACE-0963-4A09-8F6B-BC55FDDFF4CD}">
      <dgm:prSet/>
      <dgm:spPr/>
      <dgm:t>
        <a:bodyPr/>
        <a:lstStyle/>
        <a:p>
          <a:endParaRPr lang="en-US"/>
        </a:p>
      </dgm:t>
    </dgm:pt>
    <dgm:pt modelId="{5E3E92F2-D6EE-4036-AC33-511FE8D76904}" type="sibTrans" cxnId="{39AA0ACE-0963-4A09-8F6B-BC55FDDFF4CD}">
      <dgm:prSet/>
      <dgm:spPr/>
      <dgm:t>
        <a:bodyPr/>
        <a:lstStyle/>
        <a:p>
          <a:endParaRPr lang="en-US"/>
        </a:p>
      </dgm:t>
    </dgm:pt>
    <dgm:pt modelId="{DF67C167-778F-40D5-BCB9-50132FC596A9}">
      <dgm:prSet custT="1"/>
      <dgm:spPr/>
      <dgm:t>
        <a:bodyPr/>
        <a:lstStyle/>
        <a:p>
          <a:pPr rtl="0">
            <a:lnSpc>
              <a:spcPct val="100000"/>
            </a:lnSpc>
          </a:pPr>
          <a:r>
            <a:rPr lang="el-GR" sz="2600" b="0" dirty="0"/>
            <a:t>Καθιερωμένες επιχειρήσεις</a:t>
          </a:r>
          <a:endParaRPr lang="en-US" sz="2600" b="0" dirty="0"/>
        </a:p>
      </dgm:t>
    </dgm:pt>
    <dgm:pt modelId="{FEEC8280-EFC9-4449-BCD9-E3EF38C57318}" type="parTrans" cxnId="{EDFD37F2-C39D-4C08-A705-FCF3550DCA41}">
      <dgm:prSet/>
      <dgm:spPr/>
      <dgm:t>
        <a:bodyPr/>
        <a:lstStyle/>
        <a:p>
          <a:endParaRPr lang="en-US"/>
        </a:p>
      </dgm:t>
    </dgm:pt>
    <dgm:pt modelId="{9C0C508C-21EA-4A8F-A800-9D78FB19750A}" type="sibTrans" cxnId="{EDFD37F2-C39D-4C08-A705-FCF3550DCA41}">
      <dgm:prSet/>
      <dgm:spPr/>
      <dgm:t>
        <a:bodyPr/>
        <a:lstStyle/>
        <a:p>
          <a:endParaRPr lang="en-US"/>
        </a:p>
      </dgm:t>
    </dgm:pt>
    <dgm:pt modelId="{CD82D1AF-56E9-41A2-8BAB-0200E1800939}" type="pres">
      <dgm:prSet presAssocID="{FF78D73F-4224-44E5-83F0-936C8D339DDE}" presName="cycle" presStyleCnt="0">
        <dgm:presLayoutVars>
          <dgm:chMax val="1"/>
          <dgm:dir/>
          <dgm:animLvl val="ctr"/>
          <dgm:resizeHandles val="exact"/>
        </dgm:presLayoutVars>
      </dgm:prSet>
      <dgm:spPr/>
    </dgm:pt>
    <dgm:pt modelId="{E0484164-2F3A-4F7E-B089-66EA989E3B2B}" type="pres">
      <dgm:prSet presAssocID="{E125ACC9-1DC5-4C62-9034-A1F1E2AB2C7C}" presName="centerShape" presStyleLbl="node0" presStyleIdx="0" presStyleCnt="1" custScaleX="155504" custScaleY="70762" custLinFactNeighborX="-2989" custLinFactNeighborY="3667"/>
      <dgm:spPr/>
    </dgm:pt>
    <dgm:pt modelId="{C9F3B75B-9777-4E99-B45D-5F2D88EFC3C4}" type="pres">
      <dgm:prSet presAssocID="{F4CE38C3-07DD-4BCB-AD8E-1EF994DB3CB5}" presName="parTrans" presStyleLbl="bgSibTrans2D1" presStyleIdx="0" presStyleCnt="2"/>
      <dgm:spPr/>
    </dgm:pt>
    <dgm:pt modelId="{F401EB94-A12D-4B3B-8E09-CE9CF7F27ACF}" type="pres">
      <dgm:prSet presAssocID="{7325675F-04F2-4CDE-860D-FC79BA2FC50E}" presName="node" presStyleLbl="node1" presStyleIdx="0" presStyleCnt="2" custScaleX="134196" custScaleY="76509" custRadScaleRad="95473" custRadScaleInc="8651">
        <dgm:presLayoutVars>
          <dgm:bulletEnabled val="1"/>
        </dgm:presLayoutVars>
      </dgm:prSet>
      <dgm:spPr/>
    </dgm:pt>
    <dgm:pt modelId="{5CEAE316-7C56-457C-BDF2-4C1F63A02ACA}" type="pres">
      <dgm:prSet presAssocID="{FEEC8280-EFC9-4449-BCD9-E3EF38C57318}" presName="parTrans" presStyleLbl="bgSibTrans2D1" presStyleIdx="1" presStyleCnt="2"/>
      <dgm:spPr/>
    </dgm:pt>
    <dgm:pt modelId="{C4133613-7356-40A2-8ACE-A137D6E02A9B}" type="pres">
      <dgm:prSet presAssocID="{DF67C167-778F-40D5-BCB9-50132FC596A9}" presName="node" presStyleLbl="node1" presStyleIdx="1" presStyleCnt="2" custScaleX="134196" custScaleY="76509" custRadScaleRad="94375" custRadScaleInc="-7845">
        <dgm:presLayoutVars>
          <dgm:bulletEnabled val="1"/>
        </dgm:presLayoutVars>
      </dgm:prSet>
      <dgm:spPr/>
    </dgm:pt>
  </dgm:ptLst>
  <dgm:cxnLst>
    <dgm:cxn modelId="{6F5AFD0B-71F9-43CE-B23A-63DFC4ACB6FB}" type="presOf" srcId="{E125ACC9-1DC5-4C62-9034-A1F1E2AB2C7C}" destId="{E0484164-2F3A-4F7E-B089-66EA989E3B2B}" srcOrd="0" destOrd="0" presId="urn:microsoft.com/office/officeart/2005/8/layout/radial4"/>
    <dgm:cxn modelId="{48EBB810-DAA5-4F19-B288-4188AC759F1F}" type="presOf" srcId="{DF67C167-778F-40D5-BCB9-50132FC596A9}" destId="{C4133613-7356-40A2-8ACE-A137D6E02A9B}" srcOrd="0" destOrd="0" presId="urn:microsoft.com/office/officeart/2005/8/layout/radial4"/>
    <dgm:cxn modelId="{F8D55A27-AE11-4AA5-945C-6900FB3BDD33}" type="presOf" srcId="{7325675F-04F2-4CDE-860D-FC79BA2FC50E}" destId="{F401EB94-A12D-4B3B-8E09-CE9CF7F27ACF}" srcOrd="0" destOrd="0" presId="urn:microsoft.com/office/officeart/2005/8/layout/radial4"/>
    <dgm:cxn modelId="{336B865A-B992-4D3F-8905-E363968C7EC2}" srcId="{FF78D73F-4224-44E5-83F0-936C8D339DDE}" destId="{E125ACC9-1DC5-4C62-9034-A1F1E2AB2C7C}" srcOrd="0" destOrd="0" parTransId="{63AF2C98-3262-40C3-8EEC-B910ECB79C0D}" sibTransId="{C263869C-2130-45F1-A35C-72DABC153BF8}"/>
    <dgm:cxn modelId="{603B1B7B-C0D6-4AAA-9E40-41ECFE453F62}" type="presOf" srcId="{FEEC8280-EFC9-4449-BCD9-E3EF38C57318}" destId="{5CEAE316-7C56-457C-BDF2-4C1F63A02ACA}" srcOrd="0" destOrd="0" presId="urn:microsoft.com/office/officeart/2005/8/layout/radial4"/>
    <dgm:cxn modelId="{39AA0ACE-0963-4A09-8F6B-BC55FDDFF4CD}" srcId="{E125ACC9-1DC5-4C62-9034-A1F1E2AB2C7C}" destId="{7325675F-04F2-4CDE-860D-FC79BA2FC50E}" srcOrd="0" destOrd="0" parTransId="{F4CE38C3-07DD-4BCB-AD8E-1EF994DB3CB5}" sibTransId="{5E3E92F2-D6EE-4036-AC33-511FE8D76904}"/>
    <dgm:cxn modelId="{3E2F53DE-7834-4556-B8E8-F8C9D2D30721}" type="presOf" srcId="{FF78D73F-4224-44E5-83F0-936C8D339DDE}" destId="{CD82D1AF-56E9-41A2-8BAB-0200E1800939}" srcOrd="0" destOrd="0" presId="urn:microsoft.com/office/officeart/2005/8/layout/radial4"/>
    <dgm:cxn modelId="{EDFD37F2-C39D-4C08-A705-FCF3550DCA41}" srcId="{E125ACC9-1DC5-4C62-9034-A1F1E2AB2C7C}" destId="{DF67C167-778F-40D5-BCB9-50132FC596A9}" srcOrd="1" destOrd="0" parTransId="{FEEC8280-EFC9-4449-BCD9-E3EF38C57318}" sibTransId="{9C0C508C-21EA-4A8F-A800-9D78FB19750A}"/>
    <dgm:cxn modelId="{C66A4FF4-4AEB-4060-93B4-0C8B490E68C4}" type="presOf" srcId="{F4CE38C3-07DD-4BCB-AD8E-1EF994DB3CB5}" destId="{C9F3B75B-9777-4E99-B45D-5F2D88EFC3C4}" srcOrd="0" destOrd="0" presId="urn:microsoft.com/office/officeart/2005/8/layout/radial4"/>
    <dgm:cxn modelId="{3236ED36-8203-46A9-85A8-7D25B52E5888}" type="presParOf" srcId="{CD82D1AF-56E9-41A2-8BAB-0200E1800939}" destId="{E0484164-2F3A-4F7E-B089-66EA989E3B2B}" srcOrd="0" destOrd="0" presId="urn:microsoft.com/office/officeart/2005/8/layout/radial4"/>
    <dgm:cxn modelId="{BE43B895-BAAE-4D7B-B5C3-A473B72838C1}" type="presParOf" srcId="{CD82D1AF-56E9-41A2-8BAB-0200E1800939}" destId="{C9F3B75B-9777-4E99-B45D-5F2D88EFC3C4}" srcOrd="1" destOrd="0" presId="urn:microsoft.com/office/officeart/2005/8/layout/radial4"/>
    <dgm:cxn modelId="{A96BF684-22B8-4794-8172-FDA698340F6F}" type="presParOf" srcId="{CD82D1AF-56E9-41A2-8BAB-0200E1800939}" destId="{F401EB94-A12D-4B3B-8E09-CE9CF7F27ACF}" srcOrd="2" destOrd="0" presId="urn:microsoft.com/office/officeart/2005/8/layout/radial4"/>
    <dgm:cxn modelId="{090A77AC-65E7-4E06-8928-E6325DFC9C4E}" type="presParOf" srcId="{CD82D1AF-56E9-41A2-8BAB-0200E1800939}" destId="{5CEAE316-7C56-457C-BDF2-4C1F63A02ACA}" srcOrd="3" destOrd="0" presId="urn:microsoft.com/office/officeart/2005/8/layout/radial4"/>
    <dgm:cxn modelId="{16C51295-F01B-4F2E-9A74-78C4D8EFF2D7}" type="presParOf" srcId="{CD82D1AF-56E9-41A2-8BAB-0200E1800939}" destId="{C4133613-7356-40A2-8ACE-A137D6E02A9B}"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551970-6B47-4710-8A1F-B3C1BA027FA0}" type="doc">
      <dgm:prSet loTypeId="urn:microsoft.com/office/officeart/2005/8/layout/hierarchy2" loCatId="hierarchy" qsTypeId="urn:microsoft.com/office/officeart/2005/8/quickstyle/simple1" qsCatId="simple" csTypeId="urn:microsoft.com/office/officeart/2005/8/colors/colorful1#57" csCatId="colorful" phldr="1"/>
      <dgm:spPr/>
      <dgm:t>
        <a:bodyPr/>
        <a:lstStyle/>
        <a:p>
          <a:endParaRPr lang="en-US"/>
        </a:p>
      </dgm:t>
    </dgm:pt>
    <dgm:pt modelId="{B3BC5E3B-787F-4600-9897-54E6AA661BBB}">
      <dgm:prSet custT="1"/>
      <dgm:spPr/>
      <dgm:t>
        <a:bodyPr/>
        <a:lstStyle/>
        <a:p>
          <a:pPr rtl="0"/>
          <a:r>
            <a:rPr lang="el-GR" sz="2600" dirty="0"/>
            <a:t>Παγκοσμιοποίηση</a:t>
          </a:r>
          <a:endParaRPr lang="en-US" sz="2600" dirty="0"/>
        </a:p>
      </dgm:t>
    </dgm:pt>
    <dgm:pt modelId="{38A10CB0-2699-4905-B6A7-F1E467C49A26}" type="parTrans" cxnId="{6C726172-D754-4B6E-B14B-9A4523308AEC}">
      <dgm:prSet/>
      <dgm:spPr/>
      <dgm:t>
        <a:bodyPr/>
        <a:lstStyle/>
        <a:p>
          <a:endParaRPr lang="en-US"/>
        </a:p>
      </dgm:t>
    </dgm:pt>
    <dgm:pt modelId="{62572CE8-0C74-4959-9787-7E819041A841}" type="sibTrans" cxnId="{6C726172-D754-4B6E-B14B-9A4523308AEC}">
      <dgm:prSet/>
      <dgm:spPr/>
      <dgm:t>
        <a:bodyPr/>
        <a:lstStyle/>
        <a:p>
          <a:endParaRPr lang="en-US"/>
        </a:p>
      </dgm:t>
    </dgm:pt>
    <dgm:pt modelId="{DF3B9DDC-CB33-4502-8A5B-171728B6D9DA}">
      <dgm:prSet custT="1"/>
      <dgm:spPr/>
      <dgm:t>
        <a:bodyPr/>
        <a:lstStyle/>
        <a:p>
          <a:pPr marL="87313" indent="0" algn="l" rtl="0">
            <a:lnSpc>
              <a:spcPct val="100000"/>
            </a:lnSpc>
          </a:pPr>
          <a:r>
            <a:rPr lang="el-GR" sz="2200" dirty="0"/>
            <a:t>Διεθνοποίηση διευθυντών σε πρώιμα στάδια της καριέρας τους</a:t>
          </a:r>
          <a:endParaRPr lang="en-US" sz="2200" dirty="0"/>
        </a:p>
      </dgm:t>
    </dgm:pt>
    <dgm:pt modelId="{55C09C9D-3F62-45E3-846E-1F33F63CF5C2}" type="parTrans" cxnId="{325BC962-A43A-48FE-821E-66C2D0BAAC21}">
      <dgm:prSet/>
      <dgm:spPr/>
      <dgm:t>
        <a:bodyPr/>
        <a:lstStyle/>
        <a:p>
          <a:endParaRPr lang="en-US"/>
        </a:p>
      </dgm:t>
    </dgm:pt>
    <dgm:pt modelId="{F8948BC9-D5F3-4E10-B7F1-459352F9D1C1}" type="sibTrans" cxnId="{325BC962-A43A-48FE-821E-66C2D0BAAC21}">
      <dgm:prSet/>
      <dgm:spPr/>
      <dgm:t>
        <a:bodyPr/>
        <a:lstStyle/>
        <a:p>
          <a:endParaRPr lang="en-US"/>
        </a:p>
      </dgm:t>
    </dgm:pt>
    <dgm:pt modelId="{6C42629E-FF7D-483B-A5C5-6023878EED17}">
      <dgm:prSet custT="1"/>
      <dgm:spPr/>
      <dgm:t>
        <a:bodyPr/>
        <a:lstStyle/>
        <a:p>
          <a:pPr marL="87313" indent="0" algn="l" rtl="0">
            <a:lnSpc>
              <a:spcPct val="100000"/>
            </a:lnSpc>
          </a:pPr>
          <a:r>
            <a:rPr lang="el-GR" sz="2200" dirty="0"/>
            <a:t>Συστηματική ενσωμάτωση διεθνών αποστολών σε ατομικά σχέδια σταδιοδρομίας για νέους διευθυντές</a:t>
          </a:r>
          <a:endParaRPr lang="en-US" sz="2200" dirty="0"/>
        </a:p>
      </dgm:t>
    </dgm:pt>
    <dgm:pt modelId="{62A3A61B-D21B-48D8-8413-C4168F63F689}" type="parTrans" cxnId="{E78601C4-FAA5-450E-A452-298FDA6764D9}">
      <dgm:prSet/>
      <dgm:spPr/>
      <dgm:t>
        <a:bodyPr/>
        <a:lstStyle/>
        <a:p>
          <a:endParaRPr lang="en-US"/>
        </a:p>
      </dgm:t>
    </dgm:pt>
    <dgm:pt modelId="{BD2019B3-367D-466F-99CF-4D120F8C2945}" type="sibTrans" cxnId="{E78601C4-FAA5-450E-A452-298FDA6764D9}">
      <dgm:prSet/>
      <dgm:spPr/>
      <dgm:t>
        <a:bodyPr/>
        <a:lstStyle/>
        <a:p>
          <a:endParaRPr lang="en-US"/>
        </a:p>
      </dgm:t>
    </dgm:pt>
    <dgm:pt modelId="{5F22D525-C129-4825-AC18-3CDF8632D455}" type="pres">
      <dgm:prSet presAssocID="{77551970-6B47-4710-8A1F-B3C1BA027FA0}" presName="diagram" presStyleCnt="0">
        <dgm:presLayoutVars>
          <dgm:chPref val="1"/>
          <dgm:dir/>
          <dgm:animOne val="branch"/>
          <dgm:animLvl val="lvl"/>
          <dgm:resizeHandles val="exact"/>
        </dgm:presLayoutVars>
      </dgm:prSet>
      <dgm:spPr/>
    </dgm:pt>
    <dgm:pt modelId="{16AC33C4-DAEC-42B7-B82C-2E9E9C3D9527}" type="pres">
      <dgm:prSet presAssocID="{B3BC5E3B-787F-4600-9897-54E6AA661BBB}" presName="root1" presStyleCnt="0"/>
      <dgm:spPr/>
    </dgm:pt>
    <dgm:pt modelId="{118D54F0-694A-41F1-ACC8-B04143AA8AE8}" type="pres">
      <dgm:prSet presAssocID="{B3BC5E3B-787F-4600-9897-54E6AA661BBB}" presName="LevelOneTextNode" presStyleLbl="node0" presStyleIdx="0" presStyleCnt="1" custScaleX="90630" custScaleY="80075">
        <dgm:presLayoutVars>
          <dgm:chPref val="3"/>
        </dgm:presLayoutVars>
      </dgm:prSet>
      <dgm:spPr/>
    </dgm:pt>
    <dgm:pt modelId="{514F962D-E19A-4DC5-A668-E1A5F6291A58}" type="pres">
      <dgm:prSet presAssocID="{B3BC5E3B-787F-4600-9897-54E6AA661BBB}" presName="level2hierChild" presStyleCnt="0"/>
      <dgm:spPr/>
    </dgm:pt>
    <dgm:pt modelId="{CC374A47-8852-4B86-A8D0-F34F80C11E09}" type="pres">
      <dgm:prSet presAssocID="{55C09C9D-3F62-45E3-846E-1F33F63CF5C2}" presName="conn2-1" presStyleLbl="parChTrans1D2" presStyleIdx="0" presStyleCnt="2"/>
      <dgm:spPr/>
    </dgm:pt>
    <dgm:pt modelId="{6F00F7D6-D810-4073-8497-875A7BDB6AB1}" type="pres">
      <dgm:prSet presAssocID="{55C09C9D-3F62-45E3-846E-1F33F63CF5C2}" presName="connTx" presStyleLbl="parChTrans1D2" presStyleIdx="0" presStyleCnt="2"/>
      <dgm:spPr/>
    </dgm:pt>
    <dgm:pt modelId="{C5FAA230-5056-47DC-8865-3E7A3B331C68}" type="pres">
      <dgm:prSet presAssocID="{DF3B9DDC-CB33-4502-8A5B-171728B6D9DA}" presName="root2" presStyleCnt="0"/>
      <dgm:spPr/>
    </dgm:pt>
    <dgm:pt modelId="{528F8ACB-BFEA-4550-8358-F63B19C67063}" type="pres">
      <dgm:prSet presAssocID="{DF3B9DDC-CB33-4502-8A5B-171728B6D9DA}" presName="LevelTwoTextNode" presStyleLbl="node2" presStyleIdx="0" presStyleCnt="2" custScaleY="108456">
        <dgm:presLayoutVars>
          <dgm:chPref val="3"/>
        </dgm:presLayoutVars>
      </dgm:prSet>
      <dgm:spPr/>
    </dgm:pt>
    <dgm:pt modelId="{A1D8EB43-A170-4825-B1CD-3A935574BCC0}" type="pres">
      <dgm:prSet presAssocID="{DF3B9DDC-CB33-4502-8A5B-171728B6D9DA}" presName="level3hierChild" presStyleCnt="0"/>
      <dgm:spPr/>
    </dgm:pt>
    <dgm:pt modelId="{8EB9D160-1C3F-401B-8EDC-11A01D2DBBD3}" type="pres">
      <dgm:prSet presAssocID="{62A3A61B-D21B-48D8-8413-C4168F63F689}" presName="conn2-1" presStyleLbl="parChTrans1D2" presStyleIdx="1" presStyleCnt="2"/>
      <dgm:spPr/>
    </dgm:pt>
    <dgm:pt modelId="{C137FA12-431E-4BFC-B6BB-154D0CF1473F}" type="pres">
      <dgm:prSet presAssocID="{62A3A61B-D21B-48D8-8413-C4168F63F689}" presName="connTx" presStyleLbl="parChTrans1D2" presStyleIdx="1" presStyleCnt="2"/>
      <dgm:spPr/>
    </dgm:pt>
    <dgm:pt modelId="{AC590763-BF8C-4028-981C-323C57638380}" type="pres">
      <dgm:prSet presAssocID="{6C42629E-FF7D-483B-A5C5-6023878EED17}" presName="root2" presStyleCnt="0"/>
      <dgm:spPr/>
    </dgm:pt>
    <dgm:pt modelId="{181824CA-3246-41AD-B3D9-5D76611BA5E5}" type="pres">
      <dgm:prSet presAssocID="{6C42629E-FF7D-483B-A5C5-6023878EED17}" presName="LevelTwoTextNode" presStyleLbl="node2" presStyleIdx="1" presStyleCnt="2" custScaleY="108456">
        <dgm:presLayoutVars>
          <dgm:chPref val="3"/>
        </dgm:presLayoutVars>
      </dgm:prSet>
      <dgm:spPr/>
    </dgm:pt>
    <dgm:pt modelId="{FF08F754-9B52-4A26-ABDC-EC0C5CF40FB2}" type="pres">
      <dgm:prSet presAssocID="{6C42629E-FF7D-483B-A5C5-6023878EED17}" presName="level3hierChild" presStyleCnt="0"/>
      <dgm:spPr/>
    </dgm:pt>
  </dgm:ptLst>
  <dgm:cxnLst>
    <dgm:cxn modelId="{C3BF1914-475F-4CD4-A1EA-21807F3BF915}" type="presOf" srcId="{DF3B9DDC-CB33-4502-8A5B-171728B6D9DA}" destId="{528F8ACB-BFEA-4550-8358-F63B19C67063}" srcOrd="0" destOrd="0" presId="urn:microsoft.com/office/officeart/2005/8/layout/hierarchy2"/>
    <dgm:cxn modelId="{3B9E495E-3BD5-4F29-BD22-CC9A35046EE1}" type="presOf" srcId="{B3BC5E3B-787F-4600-9897-54E6AA661BBB}" destId="{118D54F0-694A-41F1-ACC8-B04143AA8AE8}" srcOrd="0" destOrd="0" presId="urn:microsoft.com/office/officeart/2005/8/layout/hierarchy2"/>
    <dgm:cxn modelId="{E3505742-E585-4919-AAE9-71B75B4F90CF}" type="presOf" srcId="{77551970-6B47-4710-8A1F-B3C1BA027FA0}" destId="{5F22D525-C129-4825-AC18-3CDF8632D455}" srcOrd="0" destOrd="0" presId="urn:microsoft.com/office/officeart/2005/8/layout/hierarchy2"/>
    <dgm:cxn modelId="{325BC962-A43A-48FE-821E-66C2D0BAAC21}" srcId="{B3BC5E3B-787F-4600-9897-54E6AA661BBB}" destId="{DF3B9DDC-CB33-4502-8A5B-171728B6D9DA}" srcOrd="0" destOrd="0" parTransId="{55C09C9D-3F62-45E3-846E-1F33F63CF5C2}" sibTransId="{F8948BC9-D5F3-4E10-B7F1-459352F9D1C1}"/>
    <dgm:cxn modelId="{385F3543-5D0B-4EB4-8EC2-04150B54ED55}" type="presOf" srcId="{55C09C9D-3F62-45E3-846E-1F33F63CF5C2}" destId="{6F00F7D6-D810-4073-8497-875A7BDB6AB1}" srcOrd="1" destOrd="0" presId="urn:microsoft.com/office/officeart/2005/8/layout/hierarchy2"/>
    <dgm:cxn modelId="{6C726172-D754-4B6E-B14B-9A4523308AEC}" srcId="{77551970-6B47-4710-8A1F-B3C1BA027FA0}" destId="{B3BC5E3B-787F-4600-9897-54E6AA661BBB}" srcOrd="0" destOrd="0" parTransId="{38A10CB0-2699-4905-B6A7-F1E467C49A26}" sibTransId="{62572CE8-0C74-4959-9787-7E819041A841}"/>
    <dgm:cxn modelId="{2F380759-18CC-4917-BBFE-54956AB51814}" type="presOf" srcId="{62A3A61B-D21B-48D8-8413-C4168F63F689}" destId="{C137FA12-431E-4BFC-B6BB-154D0CF1473F}" srcOrd="1" destOrd="0" presId="urn:microsoft.com/office/officeart/2005/8/layout/hierarchy2"/>
    <dgm:cxn modelId="{488D6897-82E0-4C45-8B75-14F64CC3F3D4}" type="presOf" srcId="{55C09C9D-3F62-45E3-846E-1F33F63CF5C2}" destId="{CC374A47-8852-4B86-A8D0-F34F80C11E09}" srcOrd="0" destOrd="0" presId="urn:microsoft.com/office/officeart/2005/8/layout/hierarchy2"/>
    <dgm:cxn modelId="{AE77E3B2-1E97-4512-AFE0-2C8683DF7436}" type="presOf" srcId="{62A3A61B-D21B-48D8-8413-C4168F63F689}" destId="{8EB9D160-1C3F-401B-8EDC-11A01D2DBBD3}" srcOrd="0" destOrd="0" presId="urn:microsoft.com/office/officeart/2005/8/layout/hierarchy2"/>
    <dgm:cxn modelId="{E78601C4-FAA5-450E-A452-298FDA6764D9}" srcId="{B3BC5E3B-787F-4600-9897-54E6AA661BBB}" destId="{6C42629E-FF7D-483B-A5C5-6023878EED17}" srcOrd="1" destOrd="0" parTransId="{62A3A61B-D21B-48D8-8413-C4168F63F689}" sibTransId="{BD2019B3-367D-466F-99CF-4D120F8C2945}"/>
    <dgm:cxn modelId="{BFE5A3DB-C872-4A3B-8B36-4D5401BF7E71}" type="presOf" srcId="{6C42629E-FF7D-483B-A5C5-6023878EED17}" destId="{181824CA-3246-41AD-B3D9-5D76611BA5E5}" srcOrd="0" destOrd="0" presId="urn:microsoft.com/office/officeart/2005/8/layout/hierarchy2"/>
    <dgm:cxn modelId="{EDEC894A-5C5F-4FA9-B68A-E078D0FE5666}" type="presParOf" srcId="{5F22D525-C129-4825-AC18-3CDF8632D455}" destId="{16AC33C4-DAEC-42B7-B82C-2E9E9C3D9527}" srcOrd="0" destOrd="0" presId="urn:microsoft.com/office/officeart/2005/8/layout/hierarchy2"/>
    <dgm:cxn modelId="{CFCE2390-EC9A-4D36-B24C-5D0EE0F52515}" type="presParOf" srcId="{16AC33C4-DAEC-42B7-B82C-2E9E9C3D9527}" destId="{118D54F0-694A-41F1-ACC8-B04143AA8AE8}" srcOrd="0" destOrd="0" presId="urn:microsoft.com/office/officeart/2005/8/layout/hierarchy2"/>
    <dgm:cxn modelId="{37247057-13D0-4EA2-B465-9A85EE9B4575}" type="presParOf" srcId="{16AC33C4-DAEC-42B7-B82C-2E9E9C3D9527}" destId="{514F962D-E19A-4DC5-A668-E1A5F6291A58}" srcOrd="1" destOrd="0" presId="urn:microsoft.com/office/officeart/2005/8/layout/hierarchy2"/>
    <dgm:cxn modelId="{5CCEB13E-0813-4E29-B2D6-3C1D30582A06}" type="presParOf" srcId="{514F962D-E19A-4DC5-A668-E1A5F6291A58}" destId="{CC374A47-8852-4B86-A8D0-F34F80C11E09}" srcOrd="0" destOrd="0" presId="urn:microsoft.com/office/officeart/2005/8/layout/hierarchy2"/>
    <dgm:cxn modelId="{E7186894-B08E-491E-9C37-B0A6669ABC5F}" type="presParOf" srcId="{CC374A47-8852-4B86-A8D0-F34F80C11E09}" destId="{6F00F7D6-D810-4073-8497-875A7BDB6AB1}" srcOrd="0" destOrd="0" presId="urn:microsoft.com/office/officeart/2005/8/layout/hierarchy2"/>
    <dgm:cxn modelId="{047F451B-6D2F-47FF-B111-D0E296EB2C44}" type="presParOf" srcId="{514F962D-E19A-4DC5-A668-E1A5F6291A58}" destId="{C5FAA230-5056-47DC-8865-3E7A3B331C68}" srcOrd="1" destOrd="0" presId="urn:microsoft.com/office/officeart/2005/8/layout/hierarchy2"/>
    <dgm:cxn modelId="{B37F1854-0722-49BA-8DC2-F30B4BC9229D}" type="presParOf" srcId="{C5FAA230-5056-47DC-8865-3E7A3B331C68}" destId="{528F8ACB-BFEA-4550-8358-F63B19C67063}" srcOrd="0" destOrd="0" presId="urn:microsoft.com/office/officeart/2005/8/layout/hierarchy2"/>
    <dgm:cxn modelId="{3F08D615-F540-4639-8766-DFEEAA3B3964}" type="presParOf" srcId="{C5FAA230-5056-47DC-8865-3E7A3B331C68}" destId="{A1D8EB43-A170-4825-B1CD-3A935574BCC0}" srcOrd="1" destOrd="0" presId="urn:microsoft.com/office/officeart/2005/8/layout/hierarchy2"/>
    <dgm:cxn modelId="{8C87AB90-7D95-4553-89BD-90E7D13A0B34}" type="presParOf" srcId="{514F962D-E19A-4DC5-A668-E1A5F6291A58}" destId="{8EB9D160-1C3F-401B-8EDC-11A01D2DBBD3}" srcOrd="2" destOrd="0" presId="urn:microsoft.com/office/officeart/2005/8/layout/hierarchy2"/>
    <dgm:cxn modelId="{90C07228-4F44-4787-8CA2-42AC3C4C684A}" type="presParOf" srcId="{8EB9D160-1C3F-401B-8EDC-11A01D2DBBD3}" destId="{C137FA12-431E-4BFC-B6BB-154D0CF1473F}" srcOrd="0" destOrd="0" presId="urn:microsoft.com/office/officeart/2005/8/layout/hierarchy2"/>
    <dgm:cxn modelId="{6BEA2CED-9C93-4751-ACA3-9370E0B4D9E6}" type="presParOf" srcId="{514F962D-E19A-4DC5-A668-E1A5F6291A58}" destId="{AC590763-BF8C-4028-981C-323C57638380}" srcOrd="3" destOrd="0" presId="urn:microsoft.com/office/officeart/2005/8/layout/hierarchy2"/>
    <dgm:cxn modelId="{0E340CAC-8B25-451D-85EA-B8F1F99BD654}" type="presParOf" srcId="{AC590763-BF8C-4028-981C-323C57638380}" destId="{181824CA-3246-41AD-B3D9-5D76611BA5E5}" srcOrd="0" destOrd="0" presId="urn:microsoft.com/office/officeart/2005/8/layout/hierarchy2"/>
    <dgm:cxn modelId="{41109714-0445-4C95-AB13-8F45C606DF4A}" type="presParOf" srcId="{AC590763-BF8C-4028-981C-323C57638380}" destId="{FF08F754-9B52-4A26-ABDC-EC0C5CF40FB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218689-05BC-415C-86D9-5522F04089BD}" type="doc">
      <dgm:prSet loTypeId="urn:microsoft.com/office/officeart/2008/layout/HorizontalMultiLevelHierarchy" loCatId="hierarchy" qsTypeId="urn:microsoft.com/office/officeart/2005/8/quickstyle/simple1" qsCatId="simple" csTypeId="urn:microsoft.com/office/officeart/2005/8/colors/colorful1#58" csCatId="colorful" phldr="1"/>
      <dgm:spPr/>
      <dgm:t>
        <a:bodyPr/>
        <a:lstStyle/>
        <a:p>
          <a:endParaRPr lang="en-US"/>
        </a:p>
      </dgm:t>
    </dgm:pt>
    <dgm:pt modelId="{7E142E6E-7F4C-404D-BE30-2611A9B10139}">
      <dgm:prSet/>
      <dgm:spPr/>
      <dgm:t>
        <a:bodyPr lIns="182880"/>
        <a:lstStyle/>
        <a:p>
          <a:pPr algn="l" rtl="0">
            <a:lnSpc>
              <a:spcPct val="100000"/>
            </a:lnSpc>
          </a:pPr>
          <a:r>
            <a:rPr lang="el-GR" b="0" dirty="0"/>
            <a:t>Εκπατρισμένα διευθυντικά στελέχη</a:t>
          </a:r>
          <a:endParaRPr lang="en-US" b="0" dirty="0"/>
        </a:p>
      </dgm:t>
    </dgm:pt>
    <dgm:pt modelId="{75FE0DDD-05B0-4407-88A4-BCA71CB35613}" type="parTrans" cxnId="{1DEC476C-A6FB-432D-BFDB-E956FD9539F5}">
      <dgm:prSet/>
      <dgm:spPr/>
      <dgm:t>
        <a:bodyPr/>
        <a:lstStyle/>
        <a:p>
          <a:endParaRPr lang="en-US"/>
        </a:p>
      </dgm:t>
    </dgm:pt>
    <dgm:pt modelId="{A2F5CE75-044B-4000-B93A-DCA17CBD40B6}" type="sibTrans" cxnId="{1DEC476C-A6FB-432D-BFDB-E956FD9539F5}">
      <dgm:prSet/>
      <dgm:spPr/>
      <dgm:t>
        <a:bodyPr/>
        <a:lstStyle/>
        <a:p>
          <a:endParaRPr lang="en-US"/>
        </a:p>
      </dgm:t>
    </dgm:pt>
    <dgm:pt modelId="{603E7093-7550-436C-8117-3E01633A380A}">
      <dgm:prSet/>
      <dgm:spPr/>
      <dgm:t>
        <a:bodyPr/>
        <a:lstStyle/>
        <a:p>
          <a:pPr marL="174625" indent="0" algn="l" rtl="0"/>
          <a:r>
            <a:rPr lang="el-GR" dirty="0"/>
            <a:t>Υπήκοοι της χώρας υποδοχής</a:t>
          </a:r>
          <a:endParaRPr lang="en-US" dirty="0"/>
        </a:p>
      </dgm:t>
    </dgm:pt>
    <dgm:pt modelId="{33D53E47-CC82-41E1-BCEF-A4D37BD1CEEC}" type="parTrans" cxnId="{3CE34652-7055-4019-AE4F-83D48FDBAD42}">
      <dgm:prSet/>
      <dgm:spPr/>
      <dgm:t>
        <a:bodyPr/>
        <a:lstStyle/>
        <a:p>
          <a:endParaRPr lang="en-US"/>
        </a:p>
      </dgm:t>
    </dgm:pt>
    <dgm:pt modelId="{C1F791FA-0621-4E34-BAD7-32C088FFB7BA}" type="sibTrans" cxnId="{3CE34652-7055-4019-AE4F-83D48FDBAD42}">
      <dgm:prSet/>
      <dgm:spPr/>
      <dgm:t>
        <a:bodyPr/>
        <a:lstStyle/>
        <a:p>
          <a:endParaRPr lang="en-US"/>
        </a:p>
      </dgm:t>
    </dgm:pt>
    <dgm:pt modelId="{B206761F-D210-4B26-B44D-9F98E47D99F1}">
      <dgm:prSet/>
      <dgm:spPr/>
      <dgm:t>
        <a:bodyPr lIns="182880"/>
        <a:lstStyle/>
        <a:p>
          <a:pPr marL="0" indent="0" algn="l" rtl="0"/>
          <a:r>
            <a:rPr lang="el-GR" b="0" dirty="0"/>
            <a:t>Υπήκοοι τρίτων χωρών</a:t>
          </a:r>
          <a:endParaRPr lang="en-US" b="0" dirty="0"/>
        </a:p>
      </dgm:t>
    </dgm:pt>
    <dgm:pt modelId="{D2F0445C-7AA1-4934-8545-BDBC73021B63}" type="parTrans" cxnId="{90977E50-DCDA-453C-AFD9-13B1D51F1271}">
      <dgm:prSet/>
      <dgm:spPr/>
      <dgm:t>
        <a:bodyPr/>
        <a:lstStyle/>
        <a:p>
          <a:endParaRPr lang="en-US"/>
        </a:p>
      </dgm:t>
    </dgm:pt>
    <dgm:pt modelId="{EF275BA5-4464-4CE0-A621-01433579320D}" type="sibTrans" cxnId="{90977E50-DCDA-453C-AFD9-13B1D51F1271}">
      <dgm:prSet/>
      <dgm:spPr/>
      <dgm:t>
        <a:bodyPr/>
        <a:lstStyle/>
        <a:p>
          <a:endParaRPr lang="en-US"/>
        </a:p>
      </dgm:t>
    </dgm:pt>
    <dgm:pt modelId="{E1162BD4-2642-45A2-858C-993743CD0D67}">
      <dgm:prSet custT="1"/>
      <dgm:spPr/>
      <dgm:t>
        <a:bodyPr/>
        <a:lstStyle/>
        <a:p>
          <a:pPr rtl="0"/>
          <a:r>
            <a:rPr lang="el-GR" sz="2600" dirty="0"/>
            <a:t>Ισότητα στην αποζημίωση</a:t>
          </a:r>
          <a:endParaRPr lang="en-US" sz="2600" dirty="0"/>
        </a:p>
      </dgm:t>
    </dgm:pt>
    <dgm:pt modelId="{6F76EC5B-DE72-4CC4-BB2A-5DDEFF37A8E5}" type="parTrans" cxnId="{506ACA97-F118-42F3-A8BA-FE2D22D35442}">
      <dgm:prSet/>
      <dgm:spPr/>
      <dgm:t>
        <a:bodyPr/>
        <a:lstStyle/>
        <a:p>
          <a:endParaRPr lang="en-US"/>
        </a:p>
      </dgm:t>
    </dgm:pt>
    <dgm:pt modelId="{46A4A581-E043-4609-B507-7ECF1128A462}" type="sibTrans" cxnId="{506ACA97-F118-42F3-A8BA-FE2D22D35442}">
      <dgm:prSet/>
      <dgm:spPr/>
      <dgm:t>
        <a:bodyPr/>
        <a:lstStyle/>
        <a:p>
          <a:endParaRPr lang="en-US"/>
        </a:p>
      </dgm:t>
    </dgm:pt>
    <dgm:pt modelId="{84D1E015-09AB-4659-A06B-153F71D9D71D}" type="pres">
      <dgm:prSet presAssocID="{AC218689-05BC-415C-86D9-5522F04089BD}" presName="Name0" presStyleCnt="0">
        <dgm:presLayoutVars>
          <dgm:chPref val="1"/>
          <dgm:dir/>
          <dgm:animOne val="branch"/>
          <dgm:animLvl val="lvl"/>
          <dgm:resizeHandles val="exact"/>
        </dgm:presLayoutVars>
      </dgm:prSet>
      <dgm:spPr/>
    </dgm:pt>
    <dgm:pt modelId="{DB4D4587-6DC8-4638-B7CB-01FE716F3960}" type="pres">
      <dgm:prSet presAssocID="{E1162BD4-2642-45A2-858C-993743CD0D67}" presName="root1" presStyleCnt="0"/>
      <dgm:spPr/>
    </dgm:pt>
    <dgm:pt modelId="{6AC830F8-2763-4B1F-A875-A5402D671CE1}" type="pres">
      <dgm:prSet presAssocID="{E1162BD4-2642-45A2-858C-993743CD0D67}" presName="LevelOneTextNode" presStyleLbl="node0" presStyleIdx="0" presStyleCnt="1" custScaleY="97875">
        <dgm:presLayoutVars>
          <dgm:chPref val="3"/>
        </dgm:presLayoutVars>
      </dgm:prSet>
      <dgm:spPr/>
    </dgm:pt>
    <dgm:pt modelId="{8E120B23-3F19-4B2F-A88B-F9A1788004F6}" type="pres">
      <dgm:prSet presAssocID="{E1162BD4-2642-45A2-858C-993743CD0D67}" presName="level2hierChild" presStyleCnt="0"/>
      <dgm:spPr/>
    </dgm:pt>
    <dgm:pt modelId="{189C28E5-A6B4-4F6C-8934-9A4DDD2D41E0}" type="pres">
      <dgm:prSet presAssocID="{75FE0DDD-05B0-4407-88A4-BCA71CB35613}" presName="conn2-1" presStyleLbl="parChTrans1D2" presStyleIdx="0" presStyleCnt="3"/>
      <dgm:spPr/>
    </dgm:pt>
    <dgm:pt modelId="{823CA835-E406-498D-AA7A-F0D0DA096DA6}" type="pres">
      <dgm:prSet presAssocID="{75FE0DDD-05B0-4407-88A4-BCA71CB35613}" presName="connTx" presStyleLbl="parChTrans1D2" presStyleIdx="0" presStyleCnt="3"/>
      <dgm:spPr/>
    </dgm:pt>
    <dgm:pt modelId="{97CA042A-2616-47EB-A87F-366FA7235F34}" type="pres">
      <dgm:prSet presAssocID="{7E142E6E-7F4C-404D-BE30-2611A9B10139}" presName="root2" presStyleCnt="0"/>
      <dgm:spPr/>
    </dgm:pt>
    <dgm:pt modelId="{AB131C3A-AE6B-4517-AAA4-2843FE334617}" type="pres">
      <dgm:prSet presAssocID="{7E142E6E-7F4C-404D-BE30-2611A9B10139}" presName="LevelTwoTextNode" presStyleLbl="node2" presStyleIdx="0" presStyleCnt="3" custScaleX="197037">
        <dgm:presLayoutVars>
          <dgm:chPref val="3"/>
        </dgm:presLayoutVars>
      </dgm:prSet>
      <dgm:spPr/>
    </dgm:pt>
    <dgm:pt modelId="{2F56E547-B251-4518-B6D9-6784FCD1FCC0}" type="pres">
      <dgm:prSet presAssocID="{7E142E6E-7F4C-404D-BE30-2611A9B10139}" presName="level3hierChild" presStyleCnt="0"/>
      <dgm:spPr/>
    </dgm:pt>
    <dgm:pt modelId="{3688C881-1932-4116-8D49-2D12A65B6567}" type="pres">
      <dgm:prSet presAssocID="{33D53E47-CC82-41E1-BCEF-A4D37BD1CEEC}" presName="conn2-1" presStyleLbl="parChTrans1D2" presStyleIdx="1" presStyleCnt="3"/>
      <dgm:spPr/>
    </dgm:pt>
    <dgm:pt modelId="{B5AA6303-C7E4-4FAB-9C1D-770A0E1EA33A}" type="pres">
      <dgm:prSet presAssocID="{33D53E47-CC82-41E1-BCEF-A4D37BD1CEEC}" presName="connTx" presStyleLbl="parChTrans1D2" presStyleIdx="1" presStyleCnt="3"/>
      <dgm:spPr/>
    </dgm:pt>
    <dgm:pt modelId="{86884BE9-7953-48A6-B2ED-BE00362E48AA}" type="pres">
      <dgm:prSet presAssocID="{603E7093-7550-436C-8117-3E01633A380A}" presName="root2" presStyleCnt="0"/>
      <dgm:spPr/>
    </dgm:pt>
    <dgm:pt modelId="{19EA5F11-4CD0-4B91-ACFC-41851B0112CE}" type="pres">
      <dgm:prSet presAssocID="{603E7093-7550-436C-8117-3E01633A380A}" presName="LevelTwoTextNode" presStyleLbl="node2" presStyleIdx="1" presStyleCnt="3" custScaleX="197037">
        <dgm:presLayoutVars>
          <dgm:chPref val="3"/>
        </dgm:presLayoutVars>
      </dgm:prSet>
      <dgm:spPr/>
    </dgm:pt>
    <dgm:pt modelId="{46123013-9A21-47CF-A84A-1C765BB397D2}" type="pres">
      <dgm:prSet presAssocID="{603E7093-7550-436C-8117-3E01633A380A}" presName="level3hierChild" presStyleCnt="0"/>
      <dgm:spPr/>
    </dgm:pt>
    <dgm:pt modelId="{711B6B00-65CE-4F6F-A9EA-E851A2F2119E}" type="pres">
      <dgm:prSet presAssocID="{D2F0445C-7AA1-4934-8545-BDBC73021B63}" presName="conn2-1" presStyleLbl="parChTrans1D2" presStyleIdx="2" presStyleCnt="3"/>
      <dgm:spPr/>
    </dgm:pt>
    <dgm:pt modelId="{7A27AE0A-BF17-4F07-A035-8AA21A8A97F3}" type="pres">
      <dgm:prSet presAssocID="{D2F0445C-7AA1-4934-8545-BDBC73021B63}" presName="connTx" presStyleLbl="parChTrans1D2" presStyleIdx="2" presStyleCnt="3"/>
      <dgm:spPr/>
    </dgm:pt>
    <dgm:pt modelId="{A1F7FB58-63DA-4AF4-A45F-2A6FB3DE3A3D}" type="pres">
      <dgm:prSet presAssocID="{B206761F-D210-4B26-B44D-9F98E47D99F1}" presName="root2" presStyleCnt="0"/>
      <dgm:spPr/>
    </dgm:pt>
    <dgm:pt modelId="{9ABA1D01-8370-4A61-8597-2C0179542FA6}" type="pres">
      <dgm:prSet presAssocID="{B206761F-D210-4B26-B44D-9F98E47D99F1}" presName="LevelTwoTextNode" presStyleLbl="node2" presStyleIdx="2" presStyleCnt="3" custScaleX="197037">
        <dgm:presLayoutVars>
          <dgm:chPref val="3"/>
        </dgm:presLayoutVars>
      </dgm:prSet>
      <dgm:spPr/>
    </dgm:pt>
    <dgm:pt modelId="{CC463E5D-7C06-452C-8C75-B2D28E997818}" type="pres">
      <dgm:prSet presAssocID="{B206761F-D210-4B26-B44D-9F98E47D99F1}" presName="level3hierChild" presStyleCnt="0"/>
      <dgm:spPr/>
    </dgm:pt>
  </dgm:ptLst>
  <dgm:cxnLst>
    <dgm:cxn modelId="{CE5D4417-D625-4087-B5C2-6B874A73584C}" type="presOf" srcId="{AC218689-05BC-415C-86D9-5522F04089BD}" destId="{84D1E015-09AB-4659-A06B-153F71D9D71D}" srcOrd="0" destOrd="0" presId="urn:microsoft.com/office/officeart/2008/layout/HorizontalMultiLevelHierarchy"/>
    <dgm:cxn modelId="{FCAEEE1C-0F7A-4551-8D1D-81372BDADA24}" type="presOf" srcId="{E1162BD4-2642-45A2-858C-993743CD0D67}" destId="{6AC830F8-2763-4B1F-A875-A5402D671CE1}" srcOrd="0" destOrd="0" presId="urn:microsoft.com/office/officeart/2008/layout/HorizontalMultiLevelHierarchy"/>
    <dgm:cxn modelId="{153A8629-B68B-40AF-B040-29052C05574E}" type="presOf" srcId="{B206761F-D210-4B26-B44D-9F98E47D99F1}" destId="{9ABA1D01-8370-4A61-8597-2C0179542FA6}" srcOrd="0" destOrd="0" presId="urn:microsoft.com/office/officeart/2008/layout/HorizontalMultiLevelHierarchy"/>
    <dgm:cxn modelId="{B998F83E-7D38-4329-86F5-5D5AB8F91465}" type="presOf" srcId="{603E7093-7550-436C-8117-3E01633A380A}" destId="{19EA5F11-4CD0-4B91-ACFC-41851B0112CE}" srcOrd="0" destOrd="0" presId="urn:microsoft.com/office/officeart/2008/layout/HorizontalMultiLevelHierarchy"/>
    <dgm:cxn modelId="{7C910643-7094-4584-9BC3-F9927C9CFB1C}" type="presOf" srcId="{75FE0DDD-05B0-4407-88A4-BCA71CB35613}" destId="{823CA835-E406-498D-AA7A-F0D0DA096DA6}" srcOrd="1" destOrd="0" presId="urn:microsoft.com/office/officeart/2008/layout/HorizontalMultiLevelHierarchy"/>
    <dgm:cxn modelId="{5F19AB45-906F-4C40-9226-457420EEFE65}" type="presOf" srcId="{D2F0445C-7AA1-4934-8545-BDBC73021B63}" destId="{711B6B00-65CE-4F6F-A9EA-E851A2F2119E}" srcOrd="0" destOrd="0" presId="urn:microsoft.com/office/officeart/2008/layout/HorizontalMultiLevelHierarchy"/>
    <dgm:cxn modelId="{1DEC476C-A6FB-432D-BFDB-E956FD9539F5}" srcId="{E1162BD4-2642-45A2-858C-993743CD0D67}" destId="{7E142E6E-7F4C-404D-BE30-2611A9B10139}" srcOrd="0" destOrd="0" parTransId="{75FE0DDD-05B0-4407-88A4-BCA71CB35613}" sibTransId="{A2F5CE75-044B-4000-B93A-DCA17CBD40B6}"/>
    <dgm:cxn modelId="{90977E50-DCDA-453C-AFD9-13B1D51F1271}" srcId="{E1162BD4-2642-45A2-858C-993743CD0D67}" destId="{B206761F-D210-4B26-B44D-9F98E47D99F1}" srcOrd="2" destOrd="0" parTransId="{D2F0445C-7AA1-4934-8545-BDBC73021B63}" sibTransId="{EF275BA5-4464-4CE0-A621-01433579320D}"/>
    <dgm:cxn modelId="{3CE34652-7055-4019-AE4F-83D48FDBAD42}" srcId="{E1162BD4-2642-45A2-858C-993743CD0D67}" destId="{603E7093-7550-436C-8117-3E01633A380A}" srcOrd="1" destOrd="0" parTransId="{33D53E47-CC82-41E1-BCEF-A4D37BD1CEEC}" sibTransId="{C1F791FA-0621-4E34-BAD7-32C088FFB7BA}"/>
    <dgm:cxn modelId="{1327C875-3DE1-40B9-90A2-4260B6C8C61D}" type="presOf" srcId="{33D53E47-CC82-41E1-BCEF-A4D37BD1CEEC}" destId="{B5AA6303-C7E4-4FAB-9C1D-770A0E1EA33A}" srcOrd="1" destOrd="0" presId="urn:microsoft.com/office/officeart/2008/layout/HorizontalMultiLevelHierarchy"/>
    <dgm:cxn modelId="{9A3B178E-AB5A-43F0-A714-5A4C153B3223}" type="presOf" srcId="{75FE0DDD-05B0-4407-88A4-BCA71CB35613}" destId="{189C28E5-A6B4-4F6C-8934-9A4DDD2D41E0}" srcOrd="0" destOrd="0" presId="urn:microsoft.com/office/officeart/2008/layout/HorizontalMultiLevelHierarchy"/>
    <dgm:cxn modelId="{506ACA97-F118-42F3-A8BA-FE2D22D35442}" srcId="{AC218689-05BC-415C-86D9-5522F04089BD}" destId="{E1162BD4-2642-45A2-858C-993743CD0D67}" srcOrd="0" destOrd="0" parTransId="{6F76EC5B-DE72-4CC4-BB2A-5DDEFF37A8E5}" sibTransId="{46A4A581-E043-4609-B507-7ECF1128A462}"/>
    <dgm:cxn modelId="{3BFFEB99-792C-437E-BBDA-7A03565B7D83}" type="presOf" srcId="{D2F0445C-7AA1-4934-8545-BDBC73021B63}" destId="{7A27AE0A-BF17-4F07-A035-8AA21A8A97F3}" srcOrd="1" destOrd="0" presId="urn:microsoft.com/office/officeart/2008/layout/HorizontalMultiLevelHierarchy"/>
    <dgm:cxn modelId="{F3CAA1F2-1FD6-4A8E-AD1C-898FCEAAB894}" type="presOf" srcId="{33D53E47-CC82-41E1-BCEF-A4D37BD1CEEC}" destId="{3688C881-1932-4116-8D49-2D12A65B6567}" srcOrd="0" destOrd="0" presId="urn:microsoft.com/office/officeart/2008/layout/HorizontalMultiLevelHierarchy"/>
    <dgm:cxn modelId="{45EE96FD-2E72-4279-843A-530D75965EB3}" type="presOf" srcId="{7E142E6E-7F4C-404D-BE30-2611A9B10139}" destId="{AB131C3A-AE6B-4517-AAA4-2843FE334617}" srcOrd="0" destOrd="0" presId="urn:microsoft.com/office/officeart/2008/layout/HorizontalMultiLevelHierarchy"/>
    <dgm:cxn modelId="{E5587C17-A16E-4A7D-8678-53CA5A4A8519}" type="presParOf" srcId="{84D1E015-09AB-4659-A06B-153F71D9D71D}" destId="{DB4D4587-6DC8-4638-B7CB-01FE716F3960}" srcOrd="0" destOrd="0" presId="urn:microsoft.com/office/officeart/2008/layout/HorizontalMultiLevelHierarchy"/>
    <dgm:cxn modelId="{243DDFC8-18CC-4E33-BD20-2162B4E8B9D2}" type="presParOf" srcId="{DB4D4587-6DC8-4638-B7CB-01FE716F3960}" destId="{6AC830F8-2763-4B1F-A875-A5402D671CE1}" srcOrd="0" destOrd="0" presId="urn:microsoft.com/office/officeart/2008/layout/HorizontalMultiLevelHierarchy"/>
    <dgm:cxn modelId="{0198CAAD-D77B-4ECE-A458-6EA8392F9C4E}" type="presParOf" srcId="{DB4D4587-6DC8-4638-B7CB-01FE716F3960}" destId="{8E120B23-3F19-4B2F-A88B-F9A1788004F6}" srcOrd="1" destOrd="0" presId="urn:microsoft.com/office/officeart/2008/layout/HorizontalMultiLevelHierarchy"/>
    <dgm:cxn modelId="{E0A9A2A4-D920-4138-B2C9-DEBD39016CD9}" type="presParOf" srcId="{8E120B23-3F19-4B2F-A88B-F9A1788004F6}" destId="{189C28E5-A6B4-4F6C-8934-9A4DDD2D41E0}" srcOrd="0" destOrd="0" presId="urn:microsoft.com/office/officeart/2008/layout/HorizontalMultiLevelHierarchy"/>
    <dgm:cxn modelId="{41178DCC-5534-4802-AC33-499416901C46}" type="presParOf" srcId="{189C28E5-A6B4-4F6C-8934-9A4DDD2D41E0}" destId="{823CA835-E406-498D-AA7A-F0D0DA096DA6}" srcOrd="0" destOrd="0" presId="urn:microsoft.com/office/officeart/2008/layout/HorizontalMultiLevelHierarchy"/>
    <dgm:cxn modelId="{1F26FB78-3D36-43F1-AB17-9B112E9F93D6}" type="presParOf" srcId="{8E120B23-3F19-4B2F-A88B-F9A1788004F6}" destId="{97CA042A-2616-47EB-A87F-366FA7235F34}" srcOrd="1" destOrd="0" presId="urn:microsoft.com/office/officeart/2008/layout/HorizontalMultiLevelHierarchy"/>
    <dgm:cxn modelId="{F2BCA6FF-1DE3-4619-A91C-D154BACD923C}" type="presParOf" srcId="{97CA042A-2616-47EB-A87F-366FA7235F34}" destId="{AB131C3A-AE6B-4517-AAA4-2843FE334617}" srcOrd="0" destOrd="0" presId="urn:microsoft.com/office/officeart/2008/layout/HorizontalMultiLevelHierarchy"/>
    <dgm:cxn modelId="{B7204642-8AB9-4619-B4CD-095D0B442277}" type="presParOf" srcId="{97CA042A-2616-47EB-A87F-366FA7235F34}" destId="{2F56E547-B251-4518-B6D9-6784FCD1FCC0}" srcOrd="1" destOrd="0" presId="urn:microsoft.com/office/officeart/2008/layout/HorizontalMultiLevelHierarchy"/>
    <dgm:cxn modelId="{9DC5F440-EE1A-4D90-B743-543E786A4604}" type="presParOf" srcId="{8E120B23-3F19-4B2F-A88B-F9A1788004F6}" destId="{3688C881-1932-4116-8D49-2D12A65B6567}" srcOrd="2" destOrd="0" presId="urn:microsoft.com/office/officeart/2008/layout/HorizontalMultiLevelHierarchy"/>
    <dgm:cxn modelId="{7A7C3791-63B6-474C-8B00-721F726AA0FA}" type="presParOf" srcId="{3688C881-1932-4116-8D49-2D12A65B6567}" destId="{B5AA6303-C7E4-4FAB-9C1D-770A0E1EA33A}" srcOrd="0" destOrd="0" presId="urn:microsoft.com/office/officeart/2008/layout/HorizontalMultiLevelHierarchy"/>
    <dgm:cxn modelId="{DC94D0EE-4C7F-486B-975B-6D12C7F04688}" type="presParOf" srcId="{8E120B23-3F19-4B2F-A88B-F9A1788004F6}" destId="{86884BE9-7953-48A6-B2ED-BE00362E48AA}" srcOrd="3" destOrd="0" presId="urn:microsoft.com/office/officeart/2008/layout/HorizontalMultiLevelHierarchy"/>
    <dgm:cxn modelId="{DBA99148-D46B-420F-8C80-F751B1D9C7C8}" type="presParOf" srcId="{86884BE9-7953-48A6-B2ED-BE00362E48AA}" destId="{19EA5F11-4CD0-4B91-ACFC-41851B0112CE}" srcOrd="0" destOrd="0" presId="urn:microsoft.com/office/officeart/2008/layout/HorizontalMultiLevelHierarchy"/>
    <dgm:cxn modelId="{D39E4CAC-DBDE-4CD2-ABA4-1C4FD5FFCEEF}" type="presParOf" srcId="{86884BE9-7953-48A6-B2ED-BE00362E48AA}" destId="{46123013-9A21-47CF-A84A-1C765BB397D2}" srcOrd="1" destOrd="0" presId="urn:microsoft.com/office/officeart/2008/layout/HorizontalMultiLevelHierarchy"/>
    <dgm:cxn modelId="{29DF0264-9733-4E3F-B13B-DFF88FE13F89}" type="presParOf" srcId="{8E120B23-3F19-4B2F-A88B-F9A1788004F6}" destId="{711B6B00-65CE-4F6F-A9EA-E851A2F2119E}" srcOrd="4" destOrd="0" presId="urn:microsoft.com/office/officeart/2008/layout/HorizontalMultiLevelHierarchy"/>
    <dgm:cxn modelId="{2770C761-FC43-460F-A096-E267F4820B45}" type="presParOf" srcId="{711B6B00-65CE-4F6F-A9EA-E851A2F2119E}" destId="{7A27AE0A-BF17-4F07-A035-8AA21A8A97F3}" srcOrd="0" destOrd="0" presId="urn:microsoft.com/office/officeart/2008/layout/HorizontalMultiLevelHierarchy"/>
    <dgm:cxn modelId="{B8B4933A-853D-4521-91B7-870B789BF739}" type="presParOf" srcId="{8E120B23-3F19-4B2F-A88B-F9A1788004F6}" destId="{A1F7FB58-63DA-4AF4-A45F-2A6FB3DE3A3D}" srcOrd="5" destOrd="0" presId="urn:microsoft.com/office/officeart/2008/layout/HorizontalMultiLevelHierarchy"/>
    <dgm:cxn modelId="{32C299EC-AADA-4190-841C-083A689432DD}" type="presParOf" srcId="{A1F7FB58-63DA-4AF4-A45F-2A6FB3DE3A3D}" destId="{9ABA1D01-8370-4A61-8597-2C0179542FA6}" srcOrd="0" destOrd="0" presId="urn:microsoft.com/office/officeart/2008/layout/HorizontalMultiLevelHierarchy"/>
    <dgm:cxn modelId="{949B0F33-E54A-4102-B015-E832F06B90B2}" type="presParOf" srcId="{A1F7FB58-63DA-4AF4-A45F-2A6FB3DE3A3D}" destId="{CC463E5D-7C06-452C-8C75-B2D28E99781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4B84B4-65BC-4BA5-91E3-7385F8EFF9D6}"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97D77FA-D1CE-4AC2-9AA0-26AC3A065771}">
      <dgm:prSet custT="1"/>
      <dgm:spPr/>
      <dgm:t>
        <a:bodyPr/>
        <a:lstStyle/>
        <a:p>
          <a:pPr rtl="0"/>
          <a:r>
            <a:rPr lang="el-GR" sz="3000" dirty="0"/>
            <a:t>Διατήρηση</a:t>
          </a:r>
          <a:endParaRPr lang="en-US" sz="3000" dirty="0"/>
        </a:p>
      </dgm:t>
    </dgm:pt>
    <dgm:pt modelId="{390604EA-092A-4B39-BCA6-C6CDA5517B4C}" type="parTrans" cxnId="{A2D9DBFB-C73B-488B-B7BF-90928445B4F8}">
      <dgm:prSet/>
      <dgm:spPr/>
      <dgm:t>
        <a:bodyPr/>
        <a:lstStyle/>
        <a:p>
          <a:endParaRPr lang="en-US"/>
        </a:p>
      </dgm:t>
    </dgm:pt>
    <dgm:pt modelId="{19B169D4-31FE-4E14-8EB2-67B4645AB864}" type="sibTrans" cxnId="{A2D9DBFB-C73B-488B-B7BF-90928445B4F8}">
      <dgm:prSet/>
      <dgm:spPr/>
      <dgm:t>
        <a:bodyPr/>
        <a:lstStyle/>
        <a:p>
          <a:endParaRPr lang="en-US"/>
        </a:p>
      </dgm:t>
    </dgm:pt>
    <dgm:pt modelId="{68583026-5E62-4BE6-B768-9BA1A2EBA639}">
      <dgm:prSet custT="1"/>
      <dgm:spPr/>
      <dgm:t>
        <a:bodyPr/>
        <a:lstStyle/>
        <a:p>
          <a:pPr rtl="0"/>
          <a:r>
            <a:rPr lang="el-GR" sz="3000" dirty="0"/>
            <a:t>Εναλλαγή</a:t>
          </a:r>
          <a:endParaRPr lang="en-US" sz="3000" dirty="0"/>
        </a:p>
      </dgm:t>
    </dgm:pt>
    <dgm:pt modelId="{346DD422-9325-4B38-B550-B83276E305C5}" type="parTrans" cxnId="{C4E1BCE3-57A7-43F9-85C4-FCB61A1BF380}">
      <dgm:prSet/>
      <dgm:spPr/>
      <dgm:t>
        <a:bodyPr/>
        <a:lstStyle/>
        <a:p>
          <a:endParaRPr lang="en-US"/>
        </a:p>
      </dgm:t>
    </dgm:pt>
    <dgm:pt modelId="{8B32A853-E878-44A1-A53B-4EDC7A39087D}" type="sibTrans" cxnId="{C4E1BCE3-57A7-43F9-85C4-FCB61A1BF380}">
      <dgm:prSet/>
      <dgm:spPr/>
      <dgm:t>
        <a:bodyPr/>
        <a:lstStyle/>
        <a:p>
          <a:endParaRPr lang="en-US"/>
        </a:p>
      </dgm:t>
    </dgm:pt>
    <dgm:pt modelId="{E6AFF901-4E34-4E83-B41D-DF2674A462AC}">
      <dgm:prSet/>
      <dgm:spPr/>
      <dgm:t>
        <a:bodyPr/>
        <a:lstStyle/>
        <a:p>
          <a:pPr rtl="0">
            <a:lnSpc>
              <a:spcPct val="100000"/>
            </a:lnSpc>
          </a:pPr>
          <a:r>
            <a:rPr lang="el-GR" dirty="0"/>
            <a:t>Βαθμός στον οποίο μια επιχείρηση είναι σε θέση να διατηρήσει πολύτιμους εργαζομένους στις θέσεις εργασίας τους</a:t>
          </a:r>
          <a:endParaRPr lang="en-US" dirty="0"/>
        </a:p>
      </dgm:t>
    </dgm:pt>
    <dgm:pt modelId="{3AADE2FE-0596-4E42-8FFB-C9951400EF0A}" type="parTrans" cxnId="{D38F2EAD-4EB0-4AEA-8EB9-3FD02EF57569}">
      <dgm:prSet/>
      <dgm:spPr/>
      <dgm:t>
        <a:bodyPr/>
        <a:lstStyle/>
        <a:p>
          <a:endParaRPr lang="en-US"/>
        </a:p>
      </dgm:t>
    </dgm:pt>
    <dgm:pt modelId="{4929FEB6-D8C0-4A42-A34B-31EB3C7EF0F7}" type="sibTrans" cxnId="{D38F2EAD-4EB0-4AEA-8EB9-3FD02EF57569}">
      <dgm:prSet/>
      <dgm:spPr/>
      <dgm:t>
        <a:bodyPr/>
        <a:lstStyle/>
        <a:p>
          <a:endParaRPr lang="en-US"/>
        </a:p>
      </dgm:t>
    </dgm:pt>
    <dgm:pt modelId="{37CA60B3-B499-4B3A-9328-AE23BCB7319B}">
      <dgm:prSet/>
      <dgm:spPr/>
      <dgm:t>
        <a:bodyPr/>
        <a:lstStyle/>
        <a:p>
          <a:pPr rtl="0">
            <a:lnSpc>
              <a:spcPct val="100000"/>
            </a:lnSpc>
          </a:pPr>
          <a:r>
            <a:rPr lang="el-GR" dirty="0"/>
            <a:t>Ρυθμός με τον οποίο οι εργαζόμενοι εγκαταλείπουν μια επιχείρηση</a:t>
          </a:r>
          <a:endParaRPr lang="en-US" dirty="0"/>
        </a:p>
      </dgm:t>
    </dgm:pt>
    <dgm:pt modelId="{74E3CC5E-4748-42FF-8701-D545F3849A98}" type="parTrans" cxnId="{3285DFE1-EF55-49F8-8120-5FA6E52BD6E5}">
      <dgm:prSet/>
      <dgm:spPr/>
      <dgm:t>
        <a:bodyPr/>
        <a:lstStyle/>
        <a:p>
          <a:endParaRPr lang="en-US"/>
        </a:p>
      </dgm:t>
    </dgm:pt>
    <dgm:pt modelId="{BB7DC57D-4B6B-40EA-9B5F-F39647AC272D}" type="sibTrans" cxnId="{3285DFE1-EF55-49F8-8120-5FA6E52BD6E5}">
      <dgm:prSet/>
      <dgm:spPr/>
      <dgm:t>
        <a:bodyPr/>
        <a:lstStyle/>
        <a:p>
          <a:endParaRPr lang="en-US"/>
        </a:p>
      </dgm:t>
    </dgm:pt>
    <dgm:pt modelId="{9D9FA930-4D43-44BD-85B7-5B03F64A67E8}" type="pres">
      <dgm:prSet presAssocID="{1E4B84B4-65BC-4BA5-91E3-7385F8EFF9D6}" presName="Name0" presStyleCnt="0">
        <dgm:presLayoutVars>
          <dgm:dir/>
          <dgm:animLvl val="lvl"/>
          <dgm:resizeHandles val="exact"/>
        </dgm:presLayoutVars>
      </dgm:prSet>
      <dgm:spPr/>
    </dgm:pt>
    <dgm:pt modelId="{17ED8246-25C1-44FF-8A27-ACCC280015DA}" type="pres">
      <dgm:prSet presAssocID="{297D77FA-D1CE-4AC2-9AA0-26AC3A065771}" presName="linNode" presStyleCnt="0"/>
      <dgm:spPr/>
    </dgm:pt>
    <dgm:pt modelId="{DBDCBA52-4B17-4E5A-8FA1-6A7603DA081C}" type="pres">
      <dgm:prSet presAssocID="{297D77FA-D1CE-4AC2-9AA0-26AC3A065771}" presName="parentText" presStyleLbl="node1" presStyleIdx="0" presStyleCnt="2" custScaleY="42940">
        <dgm:presLayoutVars>
          <dgm:chMax val="1"/>
          <dgm:bulletEnabled val="1"/>
        </dgm:presLayoutVars>
      </dgm:prSet>
      <dgm:spPr/>
    </dgm:pt>
    <dgm:pt modelId="{96049B35-DC04-4356-BB96-C89CEC34B7B7}" type="pres">
      <dgm:prSet presAssocID="{297D77FA-D1CE-4AC2-9AA0-26AC3A065771}" presName="descendantText" presStyleLbl="alignAccFollowNode1" presStyleIdx="0" presStyleCnt="2" custScaleY="42940">
        <dgm:presLayoutVars>
          <dgm:bulletEnabled val="1"/>
        </dgm:presLayoutVars>
      </dgm:prSet>
      <dgm:spPr/>
    </dgm:pt>
    <dgm:pt modelId="{7214A386-C83C-4914-B939-E308904E283E}" type="pres">
      <dgm:prSet presAssocID="{19B169D4-31FE-4E14-8EB2-67B4645AB864}" presName="sp" presStyleCnt="0"/>
      <dgm:spPr/>
    </dgm:pt>
    <dgm:pt modelId="{15C6803C-DB6D-4973-9DE8-496B0A2DF80F}" type="pres">
      <dgm:prSet presAssocID="{68583026-5E62-4BE6-B768-9BA1A2EBA639}" presName="linNode" presStyleCnt="0"/>
      <dgm:spPr/>
    </dgm:pt>
    <dgm:pt modelId="{4BB43D1D-3C87-4BCD-8A99-1BD50FD5FE65}" type="pres">
      <dgm:prSet presAssocID="{68583026-5E62-4BE6-B768-9BA1A2EBA639}" presName="parentText" presStyleLbl="node1" presStyleIdx="1" presStyleCnt="2" custScaleY="42940">
        <dgm:presLayoutVars>
          <dgm:chMax val="1"/>
          <dgm:bulletEnabled val="1"/>
        </dgm:presLayoutVars>
      </dgm:prSet>
      <dgm:spPr/>
    </dgm:pt>
    <dgm:pt modelId="{EDB2642E-CF77-4CC1-A73E-BAD7E1CAC402}" type="pres">
      <dgm:prSet presAssocID="{68583026-5E62-4BE6-B768-9BA1A2EBA639}" presName="descendantText" presStyleLbl="alignAccFollowNode1" presStyleIdx="1" presStyleCnt="2" custScaleY="42940">
        <dgm:presLayoutVars>
          <dgm:bulletEnabled val="1"/>
        </dgm:presLayoutVars>
      </dgm:prSet>
      <dgm:spPr/>
    </dgm:pt>
  </dgm:ptLst>
  <dgm:cxnLst>
    <dgm:cxn modelId="{E9101F1A-E0D5-4575-B393-260B8FFB290B}" type="presOf" srcId="{37CA60B3-B499-4B3A-9328-AE23BCB7319B}" destId="{EDB2642E-CF77-4CC1-A73E-BAD7E1CAC402}" srcOrd="0" destOrd="0" presId="urn:microsoft.com/office/officeart/2005/8/layout/vList5"/>
    <dgm:cxn modelId="{70C46770-23D2-4401-8047-F7694BA933A1}" type="presOf" srcId="{1E4B84B4-65BC-4BA5-91E3-7385F8EFF9D6}" destId="{9D9FA930-4D43-44BD-85B7-5B03F64A67E8}" srcOrd="0" destOrd="0" presId="urn:microsoft.com/office/officeart/2005/8/layout/vList5"/>
    <dgm:cxn modelId="{32621372-4A6C-439E-9AE8-B63D7B20E6F3}" type="presOf" srcId="{297D77FA-D1CE-4AC2-9AA0-26AC3A065771}" destId="{DBDCBA52-4B17-4E5A-8FA1-6A7603DA081C}" srcOrd="0" destOrd="0" presId="urn:microsoft.com/office/officeart/2005/8/layout/vList5"/>
    <dgm:cxn modelId="{7E0F915A-8B02-4323-8227-9B75B786C692}" type="presOf" srcId="{68583026-5E62-4BE6-B768-9BA1A2EBA639}" destId="{4BB43D1D-3C87-4BCD-8A99-1BD50FD5FE65}" srcOrd="0" destOrd="0" presId="urn:microsoft.com/office/officeart/2005/8/layout/vList5"/>
    <dgm:cxn modelId="{D38F2EAD-4EB0-4AEA-8EB9-3FD02EF57569}" srcId="{297D77FA-D1CE-4AC2-9AA0-26AC3A065771}" destId="{E6AFF901-4E34-4E83-B41D-DF2674A462AC}" srcOrd="0" destOrd="0" parTransId="{3AADE2FE-0596-4E42-8FFB-C9951400EF0A}" sibTransId="{4929FEB6-D8C0-4A42-A34B-31EB3C7EF0F7}"/>
    <dgm:cxn modelId="{1BA943B0-B2FD-43B5-9E70-636AE7EDD3BC}" type="presOf" srcId="{E6AFF901-4E34-4E83-B41D-DF2674A462AC}" destId="{96049B35-DC04-4356-BB96-C89CEC34B7B7}" srcOrd="0" destOrd="0" presId="urn:microsoft.com/office/officeart/2005/8/layout/vList5"/>
    <dgm:cxn modelId="{3285DFE1-EF55-49F8-8120-5FA6E52BD6E5}" srcId="{68583026-5E62-4BE6-B768-9BA1A2EBA639}" destId="{37CA60B3-B499-4B3A-9328-AE23BCB7319B}" srcOrd="0" destOrd="0" parTransId="{74E3CC5E-4748-42FF-8701-D545F3849A98}" sibTransId="{BB7DC57D-4B6B-40EA-9B5F-F39647AC272D}"/>
    <dgm:cxn modelId="{C4E1BCE3-57A7-43F9-85C4-FCB61A1BF380}" srcId="{1E4B84B4-65BC-4BA5-91E3-7385F8EFF9D6}" destId="{68583026-5E62-4BE6-B768-9BA1A2EBA639}" srcOrd="1" destOrd="0" parTransId="{346DD422-9325-4B38-B550-B83276E305C5}" sibTransId="{8B32A853-E878-44A1-A53B-4EDC7A39087D}"/>
    <dgm:cxn modelId="{A2D9DBFB-C73B-488B-B7BF-90928445B4F8}" srcId="{1E4B84B4-65BC-4BA5-91E3-7385F8EFF9D6}" destId="{297D77FA-D1CE-4AC2-9AA0-26AC3A065771}" srcOrd="0" destOrd="0" parTransId="{390604EA-092A-4B39-BCA6-C6CDA5517B4C}" sibTransId="{19B169D4-31FE-4E14-8EB2-67B4645AB864}"/>
    <dgm:cxn modelId="{A7194B6C-ECC0-41DA-8E9B-10E332086604}" type="presParOf" srcId="{9D9FA930-4D43-44BD-85B7-5B03F64A67E8}" destId="{17ED8246-25C1-44FF-8A27-ACCC280015DA}" srcOrd="0" destOrd="0" presId="urn:microsoft.com/office/officeart/2005/8/layout/vList5"/>
    <dgm:cxn modelId="{56C3732A-AC89-49D7-A23C-27A3CD9B1E6C}" type="presParOf" srcId="{17ED8246-25C1-44FF-8A27-ACCC280015DA}" destId="{DBDCBA52-4B17-4E5A-8FA1-6A7603DA081C}" srcOrd="0" destOrd="0" presId="urn:microsoft.com/office/officeart/2005/8/layout/vList5"/>
    <dgm:cxn modelId="{F71CFB5E-10A7-42AB-8AB5-FDF09FA2183D}" type="presParOf" srcId="{17ED8246-25C1-44FF-8A27-ACCC280015DA}" destId="{96049B35-DC04-4356-BB96-C89CEC34B7B7}" srcOrd="1" destOrd="0" presId="urn:microsoft.com/office/officeart/2005/8/layout/vList5"/>
    <dgm:cxn modelId="{E3205C1E-C93B-4918-AF37-B057A2B306A7}" type="presParOf" srcId="{9D9FA930-4D43-44BD-85B7-5B03F64A67E8}" destId="{7214A386-C83C-4914-B939-E308904E283E}" srcOrd="1" destOrd="0" presId="urn:microsoft.com/office/officeart/2005/8/layout/vList5"/>
    <dgm:cxn modelId="{3062E9F1-7D39-4504-94EB-EEE92B099198}" type="presParOf" srcId="{9D9FA930-4D43-44BD-85B7-5B03F64A67E8}" destId="{15C6803C-DB6D-4973-9DE8-496B0A2DF80F}" srcOrd="2" destOrd="0" presId="urn:microsoft.com/office/officeart/2005/8/layout/vList5"/>
    <dgm:cxn modelId="{FA89AEA8-A5FA-4DEC-A64E-96E197CA6EC8}" type="presParOf" srcId="{15C6803C-DB6D-4973-9DE8-496B0A2DF80F}" destId="{4BB43D1D-3C87-4BCD-8A99-1BD50FD5FE65}" srcOrd="0" destOrd="0" presId="urn:microsoft.com/office/officeart/2005/8/layout/vList5"/>
    <dgm:cxn modelId="{9D49A4E7-E409-432B-A348-A2AF12A8C20E}" type="presParOf" srcId="{15C6803C-DB6D-4973-9DE8-496B0A2DF80F}" destId="{EDB2642E-CF77-4CC1-A73E-BAD7E1CAC40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541C9-3DD2-4087-9CAD-A9201C14972F}">
      <dsp:nvSpPr>
        <dsp:cNvPr id="0" name=""/>
        <dsp:cNvSpPr/>
      </dsp:nvSpPr>
      <dsp:spPr>
        <a:xfrm>
          <a:off x="1058459" y="1109"/>
          <a:ext cx="6112681" cy="16806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100000"/>
            </a:lnSpc>
            <a:spcBef>
              <a:spcPct val="0"/>
            </a:spcBef>
            <a:spcAft>
              <a:spcPct val="35000"/>
            </a:spcAft>
            <a:buNone/>
          </a:pPr>
          <a:r>
            <a:rPr lang="el-GR" sz="2800" b="0" kern="1200" dirty="0"/>
            <a:t>Στρατηγική διοίκησης ανθρώπινων πόρων</a:t>
          </a:r>
          <a:endParaRPr lang="en-US" sz="2800" b="0" kern="1200" dirty="0"/>
        </a:p>
      </dsp:txBody>
      <dsp:txXfrm>
        <a:off x="1107683" y="50333"/>
        <a:ext cx="6014233" cy="1582189"/>
      </dsp:txXfrm>
    </dsp:sp>
    <dsp:sp modelId="{0F67402B-4858-4F93-9AA9-33B08CD86932}">
      <dsp:nvSpPr>
        <dsp:cNvPr id="0" name=""/>
        <dsp:cNvSpPr/>
      </dsp:nvSpPr>
      <dsp:spPr>
        <a:xfrm rot="5400000">
          <a:off x="3967744" y="1828803"/>
          <a:ext cx="294111" cy="29411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6332AB-CF36-4925-B752-503596A87A10}">
      <dsp:nvSpPr>
        <dsp:cNvPr id="0" name=""/>
        <dsp:cNvSpPr/>
      </dsp:nvSpPr>
      <dsp:spPr>
        <a:xfrm>
          <a:off x="1058459" y="2269970"/>
          <a:ext cx="6112681" cy="1680637"/>
        </a:xfrm>
        <a:prstGeom prst="roundRect">
          <a:avLst>
            <a:gd name="adj" fmla="val 1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rtl="0">
            <a:lnSpc>
              <a:spcPct val="100000"/>
            </a:lnSpc>
            <a:spcBef>
              <a:spcPct val="0"/>
            </a:spcBef>
            <a:spcAft>
              <a:spcPct val="35000"/>
            </a:spcAft>
            <a:buNone/>
          </a:pPr>
          <a:r>
            <a:rPr lang="el-GR" sz="2800" kern="1200" dirty="0"/>
            <a:t>Συνολικές εταιρικές και επιχειρηματικές στρατηγικές</a:t>
          </a:r>
          <a:endParaRPr lang="en-US" sz="2800" kern="1200" dirty="0"/>
        </a:p>
      </dsp:txBody>
      <dsp:txXfrm>
        <a:off x="1107683" y="2319194"/>
        <a:ext cx="6014233" cy="1582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96201-0866-4670-B1EE-9E4B12FAC16E}">
      <dsp:nvSpPr>
        <dsp:cNvPr id="0" name=""/>
        <dsp:cNvSpPr/>
      </dsp:nvSpPr>
      <dsp:spPr>
        <a:xfrm rot="16200000">
          <a:off x="-446669" y="447558"/>
          <a:ext cx="3204740" cy="2309623"/>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100000"/>
            </a:lnSpc>
            <a:spcBef>
              <a:spcPct val="0"/>
            </a:spcBef>
            <a:spcAft>
              <a:spcPct val="35000"/>
            </a:spcAft>
            <a:buNone/>
          </a:pPr>
          <a:r>
            <a:rPr lang="el-GR" sz="2800" kern="1200" dirty="0">
              <a:latin typeface="+mj-lt"/>
              <a:ea typeface="+mn-ea"/>
              <a:cs typeface="Times New Roman" pitchFamily="18" charset="0"/>
            </a:rPr>
            <a:t>Υπήκοοι μητρικής χώρας</a:t>
          </a:r>
          <a:endParaRPr lang="en-US" sz="2800" kern="1200" dirty="0">
            <a:latin typeface="+mj-lt"/>
          </a:endParaRPr>
        </a:p>
      </dsp:txBody>
      <dsp:txXfrm rot="5400000">
        <a:off x="890" y="640947"/>
        <a:ext cx="2309623" cy="1922844"/>
      </dsp:txXfrm>
    </dsp:sp>
    <dsp:sp modelId="{677777CE-1023-4B82-8C62-DC1486EF1CCC}">
      <dsp:nvSpPr>
        <dsp:cNvPr id="0" name=""/>
        <dsp:cNvSpPr/>
      </dsp:nvSpPr>
      <dsp:spPr>
        <a:xfrm rot="16200000">
          <a:off x="2036175" y="447558"/>
          <a:ext cx="3204740" cy="2309623"/>
        </a:xfrm>
        <a:prstGeom prst="flowChartManualOperation">
          <a:avLst/>
        </a:prstGeom>
        <a:solidFill>
          <a:schemeClr val="accent2">
            <a:hueOff val="-10194369"/>
            <a:satOff val="-25820"/>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100000"/>
            </a:lnSpc>
            <a:spcBef>
              <a:spcPct val="0"/>
            </a:spcBef>
            <a:spcAft>
              <a:spcPct val="35000"/>
            </a:spcAft>
            <a:buNone/>
          </a:pPr>
          <a:r>
            <a:rPr lang="el-GR" sz="2800" kern="1200" dirty="0">
              <a:latin typeface="+mj-lt"/>
              <a:ea typeface="+mn-ea"/>
              <a:cs typeface="Times New Roman" pitchFamily="18" charset="0"/>
            </a:rPr>
            <a:t>Υπήκοοι τρίτων χωρών</a:t>
          </a:r>
          <a:endParaRPr lang="en-US" sz="2800" kern="1200" dirty="0">
            <a:latin typeface="+mj-lt"/>
          </a:endParaRPr>
        </a:p>
      </dsp:txBody>
      <dsp:txXfrm rot="5400000">
        <a:off x="2483734" y="640947"/>
        <a:ext cx="2309623" cy="1922844"/>
      </dsp:txXfrm>
    </dsp:sp>
    <dsp:sp modelId="{4D297D6B-5398-4D69-8C5C-6C9B048984D9}">
      <dsp:nvSpPr>
        <dsp:cNvPr id="0" name=""/>
        <dsp:cNvSpPr/>
      </dsp:nvSpPr>
      <dsp:spPr>
        <a:xfrm rot="16200000">
          <a:off x="4519021" y="447558"/>
          <a:ext cx="3204740" cy="2309623"/>
        </a:xfrm>
        <a:prstGeom prst="flowChartManualOperation">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100000"/>
            </a:lnSpc>
            <a:spcBef>
              <a:spcPct val="0"/>
            </a:spcBef>
            <a:spcAft>
              <a:spcPct val="35000"/>
            </a:spcAft>
            <a:buNone/>
          </a:pPr>
          <a:r>
            <a:rPr lang="el-GR" sz="2800" kern="1200" dirty="0">
              <a:latin typeface="+mj-lt"/>
              <a:ea typeface="+mn-ea"/>
              <a:cs typeface="Times New Roman" pitchFamily="18" charset="0"/>
            </a:rPr>
            <a:t>Υπήκοοι της χώρας υποδοχής</a:t>
          </a:r>
          <a:endParaRPr lang="en-US" sz="2800" kern="1200" dirty="0">
            <a:latin typeface="+mj-lt"/>
          </a:endParaRPr>
        </a:p>
      </dsp:txBody>
      <dsp:txXfrm rot="5400000">
        <a:off x="4966580" y="640947"/>
        <a:ext cx="2309623" cy="192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EF340-BA75-4D6B-B023-DFA16F634103}">
      <dsp:nvSpPr>
        <dsp:cNvPr id="0" name=""/>
        <dsp:cNvSpPr/>
      </dsp:nvSpPr>
      <dsp:spPr>
        <a:xfrm>
          <a:off x="1652070" y="2372254"/>
          <a:ext cx="4849313" cy="200283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100000"/>
            </a:lnSpc>
            <a:spcBef>
              <a:spcPct val="0"/>
            </a:spcBef>
            <a:spcAft>
              <a:spcPct val="35000"/>
            </a:spcAft>
            <a:buNone/>
          </a:pPr>
          <a:r>
            <a:rPr lang="el-GR" sz="2500" b="0" kern="1200" dirty="0"/>
            <a:t>Πρακτικές αποζημίωσης και αξιολόγησης της απόδοσης των εργαζομένων σε μη διευθυντικές θέσεις</a:t>
          </a:r>
          <a:endParaRPr lang="en-US" sz="2500" b="0" kern="1200" dirty="0"/>
        </a:p>
      </dsp:txBody>
      <dsp:txXfrm>
        <a:off x="1749840" y="2470024"/>
        <a:ext cx="4653773" cy="1807290"/>
      </dsp:txXfrm>
    </dsp:sp>
    <dsp:sp modelId="{49757B4D-B680-4B83-8CE7-8D2147FCCEFB}">
      <dsp:nvSpPr>
        <dsp:cNvPr id="0" name=""/>
        <dsp:cNvSpPr/>
      </dsp:nvSpPr>
      <dsp:spPr>
        <a:xfrm rot="13224325">
          <a:off x="1425217" y="1564192"/>
          <a:ext cx="1722145" cy="57080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4D2485-30DF-46E7-883E-5A3B32E04932}">
      <dsp:nvSpPr>
        <dsp:cNvPr id="0" name=""/>
        <dsp:cNvSpPr/>
      </dsp:nvSpPr>
      <dsp:spPr>
        <a:xfrm>
          <a:off x="679258" y="663697"/>
          <a:ext cx="1902689" cy="125551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rtl="0">
            <a:lnSpc>
              <a:spcPct val="100000"/>
            </a:lnSpc>
            <a:spcBef>
              <a:spcPct val="0"/>
            </a:spcBef>
            <a:spcAft>
              <a:spcPct val="35000"/>
            </a:spcAft>
            <a:buNone/>
          </a:pPr>
          <a:r>
            <a:rPr lang="el-GR" sz="2600" kern="1200" dirty="0"/>
            <a:t>Τοπική νομοθεσία</a:t>
          </a:r>
          <a:endParaRPr lang="en-US" sz="2600" kern="1200" dirty="0"/>
        </a:p>
      </dsp:txBody>
      <dsp:txXfrm>
        <a:off x="716031" y="700470"/>
        <a:ext cx="1829143" cy="1181970"/>
      </dsp:txXfrm>
    </dsp:sp>
    <dsp:sp modelId="{0C29F0F9-8B50-4109-94DD-6D2446884ED9}">
      <dsp:nvSpPr>
        <dsp:cNvPr id="0" name=""/>
        <dsp:cNvSpPr/>
      </dsp:nvSpPr>
      <dsp:spPr>
        <a:xfrm rot="16200000">
          <a:off x="3252452" y="1166629"/>
          <a:ext cx="1648549" cy="570806"/>
        </a:xfrm>
        <a:prstGeom prst="leftArrow">
          <a:avLst>
            <a:gd name="adj1" fmla="val 60000"/>
            <a:gd name="adj2" fmla="val 50000"/>
          </a:avLst>
        </a:prstGeom>
        <a:solidFill>
          <a:schemeClr val="accent2">
            <a:hueOff val="-10194369"/>
            <a:satOff val="-25820"/>
            <a:lumOff val="43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AD3F6E-4FF5-4415-B348-FA843C1084A8}">
      <dsp:nvSpPr>
        <dsp:cNvPr id="0" name=""/>
        <dsp:cNvSpPr/>
      </dsp:nvSpPr>
      <dsp:spPr>
        <a:xfrm>
          <a:off x="3125382" y="0"/>
          <a:ext cx="1902689" cy="1255516"/>
        </a:xfrm>
        <a:prstGeom prst="roundRect">
          <a:avLst>
            <a:gd name="adj" fmla="val 10000"/>
          </a:avLst>
        </a:prstGeom>
        <a:solidFill>
          <a:schemeClr val="accent2">
            <a:hueOff val="-10194369"/>
            <a:satOff val="-25820"/>
            <a:lumOff val="431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rtl="0">
            <a:lnSpc>
              <a:spcPct val="90000"/>
            </a:lnSpc>
            <a:spcBef>
              <a:spcPct val="0"/>
            </a:spcBef>
            <a:spcAft>
              <a:spcPct val="35000"/>
            </a:spcAft>
            <a:buNone/>
          </a:pPr>
          <a:r>
            <a:rPr lang="el-GR" sz="2600" kern="1200" dirty="0"/>
            <a:t>Έθιμα</a:t>
          </a:r>
          <a:endParaRPr lang="en-US" sz="2600" kern="1200" dirty="0"/>
        </a:p>
      </dsp:txBody>
      <dsp:txXfrm>
        <a:off x="3162155" y="36773"/>
        <a:ext cx="1829143" cy="1181970"/>
      </dsp:txXfrm>
    </dsp:sp>
    <dsp:sp modelId="{6BB5DD91-B08A-40A7-993B-7FFA1F2D79EA}">
      <dsp:nvSpPr>
        <dsp:cNvPr id="0" name=""/>
        <dsp:cNvSpPr/>
      </dsp:nvSpPr>
      <dsp:spPr>
        <a:xfrm rot="19106618">
          <a:off x="4965052" y="1570200"/>
          <a:ext cx="1648276" cy="570806"/>
        </a:xfrm>
        <a:prstGeom prst="leftArrow">
          <a:avLst>
            <a:gd name="adj1" fmla="val 60000"/>
            <a:gd name="adj2" fmla="val 50000"/>
          </a:avLst>
        </a:prstGeom>
        <a:solidFill>
          <a:schemeClr val="accent2">
            <a:hueOff val="-20388737"/>
            <a:satOff val="-51640"/>
            <a:lumOff val="86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863B0B-6FD1-4F65-8D37-04B6E5FBBB74}">
      <dsp:nvSpPr>
        <dsp:cNvPr id="0" name=""/>
        <dsp:cNvSpPr/>
      </dsp:nvSpPr>
      <dsp:spPr>
        <a:xfrm>
          <a:off x="5378405" y="681148"/>
          <a:ext cx="2054980" cy="1255516"/>
        </a:xfrm>
        <a:prstGeom prst="roundRect">
          <a:avLst>
            <a:gd name="adj" fmla="val 10000"/>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rtl="0">
            <a:lnSpc>
              <a:spcPct val="90000"/>
            </a:lnSpc>
            <a:spcBef>
              <a:spcPct val="0"/>
            </a:spcBef>
            <a:spcAft>
              <a:spcPct val="35000"/>
            </a:spcAft>
            <a:buNone/>
          </a:pPr>
          <a:r>
            <a:rPr lang="el-GR" sz="2600" kern="1200" dirty="0"/>
            <a:t>Πολιτισμοί</a:t>
          </a:r>
          <a:endParaRPr lang="en-US" sz="2600" kern="1200" dirty="0"/>
        </a:p>
      </dsp:txBody>
      <dsp:txXfrm>
        <a:off x="5415178" y="717921"/>
        <a:ext cx="1981434" cy="11819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8C9A0-4177-4F4B-81B8-D465618DC48F}">
      <dsp:nvSpPr>
        <dsp:cNvPr id="0" name=""/>
        <dsp:cNvSpPr/>
      </dsp:nvSpPr>
      <dsp:spPr>
        <a:xfrm>
          <a:off x="2667964" y="2259607"/>
          <a:ext cx="2893671" cy="22198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rtl="0">
            <a:lnSpc>
              <a:spcPct val="100000"/>
            </a:lnSpc>
            <a:spcBef>
              <a:spcPct val="0"/>
            </a:spcBef>
            <a:spcAft>
              <a:spcPct val="35000"/>
            </a:spcAft>
            <a:buNone/>
          </a:pPr>
          <a:r>
            <a:rPr lang="el-GR" sz="2500" kern="1200" dirty="0"/>
            <a:t>Εργασιακές σχέσεις χώρας υποδοχής</a:t>
          </a:r>
          <a:endParaRPr lang="en-US" sz="2500" kern="1200" dirty="0"/>
        </a:p>
      </dsp:txBody>
      <dsp:txXfrm>
        <a:off x="3091732" y="2584692"/>
        <a:ext cx="2046135" cy="1569652"/>
      </dsp:txXfrm>
    </dsp:sp>
    <dsp:sp modelId="{508C5B28-302A-4E5E-A62F-7C8120D95908}">
      <dsp:nvSpPr>
        <dsp:cNvPr id="0" name=""/>
        <dsp:cNvSpPr/>
      </dsp:nvSpPr>
      <dsp:spPr>
        <a:xfrm rot="11636253">
          <a:off x="1112136" y="2501702"/>
          <a:ext cx="1560877" cy="63264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4208FC-344B-4B30-A0B4-F30DECEEDE8E}">
      <dsp:nvSpPr>
        <dsp:cNvPr id="0" name=""/>
        <dsp:cNvSpPr/>
      </dsp:nvSpPr>
      <dsp:spPr>
        <a:xfrm>
          <a:off x="80697" y="1914445"/>
          <a:ext cx="2108830" cy="143120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rtl="0">
            <a:lnSpc>
              <a:spcPct val="90000"/>
            </a:lnSpc>
            <a:spcBef>
              <a:spcPct val="0"/>
            </a:spcBef>
            <a:spcAft>
              <a:spcPct val="35000"/>
            </a:spcAft>
            <a:buNone/>
          </a:pPr>
          <a:r>
            <a:rPr lang="el-GR" sz="2500" kern="1200" dirty="0"/>
            <a:t>Νόμοι</a:t>
          </a:r>
          <a:endParaRPr lang="en-US" sz="2500" kern="1200" dirty="0"/>
        </a:p>
      </dsp:txBody>
      <dsp:txXfrm>
        <a:off x="122616" y="1956364"/>
        <a:ext cx="2024992" cy="1347366"/>
      </dsp:txXfrm>
    </dsp:sp>
    <dsp:sp modelId="{A44CABD8-F16D-4980-936C-D42C652494D8}">
      <dsp:nvSpPr>
        <dsp:cNvPr id="0" name=""/>
        <dsp:cNvSpPr/>
      </dsp:nvSpPr>
      <dsp:spPr>
        <a:xfrm rot="14700000">
          <a:off x="2442459" y="1193486"/>
          <a:ext cx="1610289" cy="63264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5CA6EF-9C02-49CE-A9D5-E8AB1588B965}">
      <dsp:nvSpPr>
        <dsp:cNvPr id="0" name=""/>
        <dsp:cNvSpPr/>
      </dsp:nvSpPr>
      <dsp:spPr>
        <a:xfrm>
          <a:off x="1852919" y="64499"/>
          <a:ext cx="2108830" cy="143120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rtl="0">
            <a:lnSpc>
              <a:spcPct val="90000"/>
            </a:lnSpc>
            <a:spcBef>
              <a:spcPct val="0"/>
            </a:spcBef>
            <a:spcAft>
              <a:spcPct val="35000"/>
            </a:spcAft>
            <a:buNone/>
          </a:pPr>
          <a:r>
            <a:rPr lang="el-GR" sz="2500" kern="1200" dirty="0"/>
            <a:t>Πολιτισμός</a:t>
          </a:r>
          <a:endParaRPr lang="en-US" sz="2500" kern="1200" dirty="0"/>
        </a:p>
      </dsp:txBody>
      <dsp:txXfrm>
        <a:off x="1894838" y="106418"/>
        <a:ext cx="2024992" cy="1347366"/>
      </dsp:txXfrm>
    </dsp:sp>
    <dsp:sp modelId="{844271E5-C166-4BC3-8E4E-F8767CDB5D98}">
      <dsp:nvSpPr>
        <dsp:cNvPr id="0" name=""/>
        <dsp:cNvSpPr/>
      </dsp:nvSpPr>
      <dsp:spPr>
        <a:xfrm rot="17700000">
          <a:off x="4176851" y="1193486"/>
          <a:ext cx="1610289" cy="63264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D1E470-09EE-4D7F-9305-1ABD6C2C6A79}">
      <dsp:nvSpPr>
        <dsp:cNvPr id="0" name=""/>
        <dsp:cNvSpPr/>
      </dsp:nvSpPr>
      <dsp:spPr>
        <a:xfrm>
          <a:off x="4267849" y="64499"/>
          <a:ext cx="2108830" cy="143120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rtl="0">
            <a:lnSpc>
              <a:spcPct val="90000"/>
            </a:lnSpc>
            <a:spcBef>
              <a:spcPct val="0"/>
            </a:spcBef>
            <a:spcAft>
              <a:spcPct val="35000"/>
            </a:spcAft>
            <a:buNone/>
          </a:pPr>
          <a:r>
            <a:rPr lang="el-GR" sz="2500" kern="1200" dirty="0"/>
            <a:t>Κοινωνική δομή</a:t>
          </a:r>
          <a:endParaRPr lang="en-US" sz="2500" kern="1200" dirty="0"/>
        </a:p>
      </dsp:txBody>
      <dsp:txXfrm>
        <a:off x="4309768" y="106418"/>
        <a:ext cx="2024992" cy="1347366"/>
      </dsp:txXfrm>
    </dsp:sp>
    <dsp:sp modelId="{2F35FA62-C5A6-40AB-AFCA-D4AD5E611827}">
      <dsp:nvSpPr>
        <dsp:cNvPr id="0" name=""/>
        <dsp:cNvSpPr/>
      </dsp:nvSpPr>
      <dsp:spPr>
        <a:xfrm rot="20763774">
          <a:off x="5556592" y="2501719"/>
          <a:ext cx="1560875" cy="632649"/>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42760B-D2CE-4B1C-841D-65936123BC6A}">
      <dsp:nvSpPr>
        <dsp:cNvPr id="0" name=""/>
        <dsp:cNvSpPr/>
      </dsp:nvSpPr>
      <dsp:spPr>
        <a:xfrm>
          <a:off x="6040077" y="1914468"/>
          <a:ext cx="2108830" cy="143120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rtl="0">
            <a:lnSpc>
              <a:spcPct val="90000"/>
            </a:lnSpc>
            <a:spcBef>
              <a:spcPct val="0"/>
            </a:spcBef>
            <a:spcAft>
              <a:spcPct val="35000"/>
            </a:spcAft>
            <a:buNone/>
          </a:pPr>
          <a:r>
            <a:rPr lang="el-GR" sz="2500" kern="1200" dirty="0"/>
            <a:t>Οικονομικές συνθήκες</a:t>
          </a:r>
          <a:endParaRPr lang="en-US" sz="2500" kern="1200" dirty="0"/>
        </a:p>
      </dsp:txBody>
      <dsp:txXfrm>
        <a:off x="6081996" y="1956387"/>
        <a:ext cx="2024992" cy="13473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E35F4-7950-4618-8DF4-BD99D7C92B68}">
      <dsp:nvSpPr>
        <dsp:cNvPr id="0" name=""/>
        <dsp:cNvSpPr/>
      </dsp:nvSpPr>
      <dsp:spPr>
        <a:xfrm rot="16200000">
          <a:off x="286861" y="783299"/>
          <a:ext cx="2692027" cy="3265750"/>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l-GR" sz="2600" kern="1200" dirty="0"/>
            <a:t>Διοίκηση</a:t>
          </a:r>
          <a:endParaRPr lang="en-US" sz="2600" kern="1200" dirty="0"/>
        </a:p>
      </dsp:txBody>
      <dsp:txXfrm rot="5400000">
        <a:off x="0" y="1743168"/>
        <a:ext cx="2794645" cy="1346013"/>
      </dsp:txXfrm>
    </dsp:sp>
    <dsp:sp modelId="{9D32EC46-B9DD-4E45-9620-9FC18761EFDE}">
      <dsp:nvSpPr>
        <dsp:cNvPr id="0" name=""/>
        <dsp:cNvSpPr/>
      </dsp:nvSpPr>
      <dsp:spPr>
        <a:xfrm rot="5400000">
          <a:off x="5379425" y="783299"/>
          <a:ext cx="2692027" cy="3265750"/>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100000"/>
            </a:lnSpc>
            <a:spcBef>
              <a:spcPct val="0"/>
            </a:spcBef>
            <a:spcAft>
              <a:spcPct val="35000"/>
            </a:spcAft>
            <a:buNone/>
          </a:pPr>
          <a:r>
            <a:rPr lang="el-GR" sz="2600" kern="1200" dirty="0"/>
            <a:t>Εργατικό σωματείο</a:t>
          </a:r>
          <a:endParaRPr lang="en-US" sz="2600" kern="1200" dirty="0"/>
        </a:p>
      </dsp:txBody>
      <dsp:txXfrm rot="-5400000">
        <a:off x="5563669" y="1743168"/>
        <a:ext cx="2794645" cy="1346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755A4-08D5-46A3-8111-17D654645058}">
      <dsp:nvSpPr>
        <dsp:cNvPr id="0" name=""/>
        <dsp:cNvSpPr/>
      </dsp:nvSpPr>
      <dsp:spPr>
        <a:xfrm>
          <a:off x="4114800" y="1772190"/>
          <a:ext cx="2248774" cy="780566"/>
        </a:xfrm>
        <a:custGeom>
          <a:avLst/>
          <a:gdLst/>
          <a:ahLst/>
          <a:cxnLst/>
          <a:rect l="0" t="0" r="0" b="0"/>
          <a:pathLst>
            <a:path>
              <a:moveTo>
                <a:pt x="0" y="0"/>
              </a:moveTo>
              <a:lnTo>
                <a:pt x="0" y="390283"/>
              </a:lnTo>
              <a:lnTo>
                <a:pt x="2248774" y="390283"/>
              </a:lnTo>
              <a:lnTo>
                <a:pt x="2248774" y="78056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EEF15D-7A10-4692-B609-4728FCC7D2AB}">
      <dsp:nvSpPr>
        <dsp:cNvPr id="0" name=""/>
        <dsp:cNvSpPr/>
      </dsp:nvSpPr>
      <dsp:spPr>
        <a:xfrm>
          <a:off x="1866025" y="1772190"/>
          <a:ext cx="2248774" cy="780566"/>
        </a:xfrm>
        <a:custGeom>
          <a:avLst/>
          <a:gdLst/>
          <a:ahLst/>
          <a:cxnLst/>
          <a:rect l="0" t="0" r="0" b="0"/>
          <a:pathLst>
            <a:path>
              <a:moveTo>
                <a:pt x="2248774" y="0"/>
              </a:moveTo>
              <a:lnTo>
                <a:pt x="2248774" y="390283"/>
              </a:lnTo>
              <a:lnTo>
                <a:pt x="0" y="390283"/>
              </a:lnTo>
              <a:lnTo>
                <a:pt x="0" y="780566"/>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42CFC-92A6-49F2-829C-B26955371DBB}">
      <dsp:nvSpPr>
        <dsp:cNvPr id="0" name=""/>
        <dsp:cNvSpPr/>
      </dsp:nvSpPr>
      <dsp:spPr>
        <a:xfrm>
          <a:off x="5545" y="380347"/>
          <a:ext cx="8218508" cy="139184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ct val="35000"/>
            </a:spcAft>
            <a:buNone/>
          </a:pPr>
          <a:r>
            <a:rPr lang="el-GR" sz="2800" kern="1200" dirty="0"/>
            <a:t>Ζητήματα στελέχωσης</a:t>
          </a:r>
          <a:r>
            <a:rPr lang="en-US" sz="2800" kern="1200" dirty="0"/>
            <a:t>:</a:t>
          </a:r>
          <a:r>
            <a:rPr lang="el-GR" sz="2800" kern="1200" dirty="0"/>
            <a:t> στρατολόγηση, κατάρτιση και διατήρηση</a:t>
          </a:r>
          <a:endParaRPr lang="en-US" sz="2800" kern="1200" dirty="0"/>
        </a:p>
      </dsp:txBody>
      <dsp:txXfrm>
        <a:off x="5545" y="380347"/>
        <a:ext cx="8218508" cy="1391842"/>
      </dsp:txXfrm>
    </dsp:sp>
    <dsp:sp modelId="{04E426EE-FBAB-4451-9BC3-A0D06A1A3690}">
      <dsp:nvSpPr>
        <dsp:cNvPr id="0" name=""/>
        <dsp:cNvSpPr/>
      </dsp:nvSpPr>
      <dsp:spPr>
        <a:xfrm>
          <a:off x="7534" y="2552756"/>
          <a:ext cx="3716982" cy="185849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ct val="35000"/>
            </a:spcAft>
            <a:buNone/>
          </a:pPr>
          <a:r>
            <a:rPr lang="el-GR" sz="2800" kern="1200" dirty="0"/>
            <a:t>Διευθυντικά και ανώτατα διοικητικά στελέχη</a:t>
          </a:r>
          <a:endParaRPr lang="en-US" sz="2800" kern="1200" dirty="0"/>
        </a:p>
      </dsp:txBody>
      <dsp:txXfrm>
        <a:off x="7534" y="2552756"/>
        <a:ext cx="3716982" cy="1858491"/>
      </dsp:txXfrm>
    </dsp:sp>
    <dsp:sp modelId="{7B6C174C-6F5B-479D-8901-518693E93D6E}">
      <dsp:nvSpPr>
        <dsp:cNvPr id="0" name=""/>
        <dsp:cNvSpPr/>
      </dsp:nvSpPr>
      <dsp:spPr>
        <a:xfrm>
          <a:off x="4505083" y="2552756"/>
          <a:ext cx="3716982" cy="185849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100000"/>
            </a:lnSpc>
            <a:spcBef>
              <a:spcPct val="0"/>
            </a:spcBef>
            <a:spcAft>
              <a:spcPct val="35000"/>
            </a:spcAft>
            <a:buNone/>
          </a:pPr>
          <a:r>
            <a:rPr lang="el-GR" sz="2800" kern="1200" dirty="0"/>
            <a:t>Εργαζόμενοι σε μη διευθυντικές θέσεις</a:t>
          </a:r>
          <a:endParaRPr lang="en-US" sz="2800" kern="1200" dirty="0"/>
        </a:p>
      </dsp:txBody>
      <dsp:txXfrm>
        <a:off x="4505083" y="2552756"/>
        <a:ext cx="3716982" cy="1858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1C8F-7ACC-4784-9E27-BD918F634048}">
      <dsp:nvSpPr>
        <dsp:cNvPr id="0" name=""/>
        <dsp:cNvSpPr/>
      </dsp:nvSpPr>
      <dsp:spPr>
        <a:xfrm>
          <a:off x="306863" y="1262"/>
          <a:ext cx="7308985" cy="84988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l" defTabSz="1155700">
            <a:lnSpc>
              <a:spcPct val="90000"/>
            </a:lnSpc>
            <a:spcBef>
              <a:spcPct val="0"/>
            </a:spcBef>
            <a:spcAft>
              <a:spcPct val="35000"/>
            </a:spcAft>
            <a:buNone/>
          </a:pPr>
          <a:r>
            <a:rPr lang="el-GR" sz="2600" b="1" kern="1200" dirty="0"/>
            <a:t>Εύρος διεθνών δραστηριοτήτων</a:t>
          </a:r>
          <a:endParaRPr lang="en-US" sz="2600" b="1" kern="1200" dirty="0"/>
        </a:p>
      </dsp:txBody>
      <dsp:txXfrm>
        <a:off x="331755" y="26154"/>
        <a:ext cx="7259201" cy="800101"/>
      </dsp:txXfrm>
    </dsp:sp>
    <dsp:sp modelId="{AD376F11-8803-4254-AD73-4E9A5938069E}">
      <dsp:nvSpPr>
        <dsp:cNvPr id="0" name=""/>
        <dsp:cNvSpPr/>
      </dsp:nvSpPr>
      <dsp:spPr>
        <a:xfrm>
          <a:off x="1037761" y="851147"/>
          <a:ext cx="730898" cy="712289"/>
        </a:xfrm>
        <a:custGeom>
          <a:avLst/>
          <a:gdLst/>
          <a:ahLst/>
          <a:cxnLst/>
          <a:rect l="0" t="0" r="0" b="0"/>
          <a:pathLst>
            <a:path>
              <a:moveTo>
                <a:pt x="0" y="0"/>
              </a:moveTo>
              <a:lnTo>
                <a:pt x="0" y="712289"/>
              </a:lnTo>
              <a:lnTo>
                <a:pt x="730898" y="71228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3DDA3-68EB-4761-B3DC-B9C178C74A54}">
      <dsp:nvSpPr>
        <dsp:cNvPr id="0" name=""/>
        <dsp:cNvSpPr/>
      </dsp:nvSpPr>
      <dsp:spPr>
        <a:xfrm>
          <a:off x="1768660" y="1088577"/>
          <a:ext cx="5847188" cy="9497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l-GR" sz="2400" b="1" kern="1200" dirty="0"/>
            <a:t>Τμήμα εξαγωγών</a:t>
          </a:r>
          <a:endParaRPr lang="en-US" sz="2400" b="1" kern="1200" dirty="0"/>
        </a:p>
      </dsp:txBody>
      <dsp:txXfrm>
        <a:off x="1796476" y="1116393"/>
        <a:ext cx="5791556" cy="894087"/>
      </dsp:txXfrm>
    </dsp:sp>
    <dsp:sp modelId="{CDB03AC5-EBB6-4A88-8092-AB4DDFB579AF}">
      <dsp:nvSpPr>
        <dsp:cNvPr id="0" name=""/>
        <dsp:cNvSpPr/>
      </dsp:nvSpPr>
      <dsp:spPr>
        <a:xfrm>
          <a:off x="1037761" y="851147"/>
          <a:ext cx="730898" cy="1899439"/>
        </a:xfrm>
        <a:custGeom>
          <a:avLst/>
          <a:gdLst/>
          <a:ahLst/>
          <a:cxnLst/>
          <a:rect l="0" t="0" r="0" b="0"/>
          <a:pathLst>
            <a:path>
              <a:moveTo>
                <a:pt x="0" y="0"/>
              </a:moveTo>
              <a:lnTo>
                <a:pt x="0" y="1899439"/>
              </a:lnTo>
              <a:lnTo>
                <a:pt x="730898" y="18994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13669-A404-434D-BC65-86A6E4F1294B}">
      <dsp:nvSpPr>
        <dsp:cNvPr id="0" name=""/>
        <dsp:cNvSpPr/>
      </dsp:nvSpPr>
      <dsp:spPr>
        <a:xfrm>
          <a:off x="1768660" y="2275727"/>
          <a:ext cx="5847188" cy="9497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100000"/>
            </a:lnSpc>
            <a:spcBef>
              <a:spcPct val="0"/>
            </a:spcBef>
            <a:spcAft>
              <a:spcPct val="35000"/>
            </a:spcAft>
            <a:buNone/>
          </a:pPr>
          <a:r>
            <a:rPr lang="el-GR" sz="2400" b="1" kern="1200" dirty="0"/>
            <a:t>Διεύθυνση διεθνών επιχειρηματικών δραστηριοτήτων</a:t>
          </a:r>
          <a:endParaRPr lang="en-US" sz="2400" b="1" kern="1200" dirty="0"/>
        </a:p>
      </dsp:txBody>
      <dsp:txXfrm>
        <a:off x="1796476" y="2303543"/>
        <a:ext cx="5791556" cy="894087"/>
      </dsp:txXfrm>
    </dsp:sp>
    <dsp:sp modelId="{DECBBEE0-E2DF-4069-B5AA-BB4B5B3E7F9C}">
      <dsp:nvSpPr>
        <dsp:cNvPr id="0" name=""/>
        <dsp:cNvSpPr/>
      </dsp:nvSpPr>
      <dsp:spPr>
        <a:xfrm>
          <a:off x="1037761" y="851147"/>
          <a:ext cx="730898" cy="3086588"/>
        </a:xfrm>
        <a:custGeom>
          <a:avLst/>
          <a:gdLst/>
          <a:ahLst/>
          <a:cxnLst/>
          <a:rect l="0" t="0" r="0" b="0"/>
          <a:pathLst>
            <a:path>
              <a:moveTo>
                <a:pt x="0" y="0"/>
              </a:moveTo>
              <a:lnTo>
                <a:pt x="0" y="3086588"/>
              </a:lnTo>
              <a:lnTo>
                <a:pt x="730898" y="308658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7813C-6AE7-4E1D-8809-6B153A8DD076}">
      <dsp:nvSpPr>
        <dsp:cNvPr id="0" name=""/>
        <dsp:cNvSpPr/>
      </dsp:nvSpPr>
      <dsp:spPr>
        <a:xfrm>
          <a:off x="1768660" y="3462876"/>
          <a:ext cx="5847188" cy="94971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l-GR" sz="2400" b="1" kern="1200" dirty="0"/>
            <a:t>Παγκόσμιος οργανισμός</a:t>
          </a:r>
          <a:endParaRPr lang="en-US" sz="2400" b="1" kern="1200" dirty="0"/>
        </a:p>
      </dsp:txBody>
      <dsp:txXfrm>
        <a:off x="1796476" y="3490692"/>
        <a:ext cx="5791556" cy="89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847CE-0446-40C5-9C47-9DA8F31356CB}">
      <dsp:nvSpPr>
        <dsp:cNvPr id="0" name=""/>
        <dsp:cNvSpPr/>
      </dsp:nvSpPr>
      <dsp:spPr>
        <a:xfrm>
          <a:off x="6140" y="451568"/>
          <a:ext cx="4359889" cy="3506658"/>
        </a:xfrm>
        <a:prstGeom prst="ellipse">
          <a:avLst/>
        </a:prstGeom>
        <a:solidFill>
          <a:schemeClr val="lt1">
            <a:alpha val="5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9939" tIns="29210" rIns="239939" bIns="29210" numCol="1" spcCol="1270" anchor="ctr" anchorCtr="0">
          <a:noAutofit/>
        </a:bodyPr>
        <a:lstStyle/>
        <a:p>
          <a:pPr marL="0" lvl="0" indent="0" algn="ctr" defTabSz="1022350" rtl="0">
            <a:lnSpc>
              <a:spcPct val="100000"/>
            </a:lnSpc>
            <a:spcBef>
              <a:spcPct val="0"/>
            </a:spcBef>
            <a:spcAft>
              <a:spcPct val="35000"/>
            </a:spcAft>
            <a:buNone/>
          </a:pPr>
          <a:r>
            <a:rPr lang="el-GR" sz="2300" kern="1200" dirty="0"/>
            <a:t>Πραγματοποιείται κεντρικά στην εταιρική έδρα.</a:t>
          </a:r>
          <a:endParaRPr lang="en-US" sz="2300" kern="1200" dirty="0"/>
        </a:p>
      </dsp:txBody>
      <dsp:txXfrm>
        <a:off x="644631" y="965106"/>
        <a:ext cx="3082907" cy="2479582"/>
      </dsp:txXfrm>
    </dsp:sp>
    <dsp:sp modelId="{BAFFDC11-0982-4E1A-8FBB-EC7D62CE9655}">
      <dsp:nvSpPr>
        <dsp:cNvPr id="0" name=""/>
        <dsp:cNvSpPr/>
      </dsp:nvSpPr>
      <dsp:spPr>
        <a:xfrm>
          <a:off x="3494052" y="451568"/>
          <a:ext cx="4359889" cy="3506658"/>
        </a:xfrm>
        <a:prstGeom prst="ellipse">
          <a:avLst/>
        </a:prstGeom>
        <a:solidFill>
          <a:schemeClr val="lt1">
            <a:alpha val="5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9939" tIns="29210" rIns="239939" bIns="29210" numCol="1" spcCol="1270" anchor="ctr" anchorCtr="0">
          <a:noAutofit/>
        </a:bodyPr>
        <a:lstStyle/>
        <a:p>
          <a:pPr marL="0" lvl="0" indent="0" algn="ctr" defTabSz="1022350" rtl="0">
            <a:lnSpc>
              <a:spcPct val="100000"/>
            </a:lnSpc>
            <a:spcBef>
              <a:spcPct val="0"/>
            </a:spcBef>
            <a:spcAft>
              <a:spcPct val="35000"/>
            </a:spcAft>
            <a:buNone/>
          </a:pPr>
          <a:r>
            <a:rPr lang="el-GR" sz="2300" kern="1200" dirty="0"/>
            <a:t>Πραγματοποιείται αποκεντρωμένα </a:t>
          </a:r>
          <a:r>
            <a:rPr lang="en-US" sz="2300" kern="1200" dirty="0"/>
            <a:t>(</a:t>
          </a:r>
          <a:r>
            <a:rPr lang="el-GR" sz="2300" kern="1200" dirty="0"/>
            <a:t>με ανάθεση</a:t>
          </a:r>
          <a:r>
            <a:rPr lang="en-US" sz="2300" kern="1200" dirty="0"/>
            <a:t>) </a:t>
          </a:r>
          <a:r>
            <a:rPr lang="el-GR" sz="2300" kern="1200" dirty="0"/>
            <a:t>σε θυγατρικές.</a:t>
          </a:r>
          <a:endParaRPr lang="en-US" sz="2300" kern="1200" dirty="0"/>
        </a:p>
      </dsp:txBody>
      <dsp:txXfrm>
        <a:off x="4132543" y="965106"/>
        <a:ext cx="3082907" cy="24795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3B2E6-2D59-413F-B705-A1460FF8D521}">
      <dsp:nvSpPr>
        <dsp:cNvPr id="0" name=""/>
        <dsp:cNvSpPr/>
      </dsp:nvSpPr>
      <dsp:spPr>
        <a:xfrm rot="5400000">
          <a:off x="4428853" y="-1576996"/>
          <a:ext cx="2008361" cy="5266944"/>
        </a:xfrm>
        <a:prstGeom prst="round2SameRect">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100000"/>
            </a:lnSpc>
            <a:spcBef>
              <a:spcPct val="0"/>
            </a:spcBef>
            <a:spcAft>
              <a:spcPct val="15000"/>
            </a:spcAft>
            <a:buChar char="•"/>
          </a:pPr>
          <a:r>
            <a:rPr lang="el-GR" sz="2400" kern="1200" dirty="0"/>
            <a:t>Ενίσχυση συγκεκριμένων δεξιοτήτων και ικανοτήτων που σχετίζονται με κάθε θέση εργασίας</a:t>
          </a:r>
          <a:endParaRPr lang="en-US" sz="2400" kern="1200" dirty="0"/>
        </a:p>
      </dsp:txBody>
      <dsp:txXfrm rot="-5400000">
        <a:off x="2799562" y="150335"/>
        <a:ext cx="5168904" cy="1812281"/>
      </dsp:txXfrm>
    </dsp:sp>
    <dsp:sp modelId="{01E995B3-F2F6-4B52-8772-E48BDBBB4CB3}">
      <dsp:nvSpPr>
        <dsp:cNvPr id="0" name=""/>
        <dsp:cNvSpPr/>
      </dsp:nvSpPr>
      <dsp:spPr>
        <a:xfrm>
          <a:off x="163094" y="17984"/>
          <a:ext cx="2636467" cy="2076980"/>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l-GR" sz="2800" b="1" kern="1200" dirty="0"/>
            <a:t>Κατάρτιση</a:t>
          </a:r>
          <a:endParaRPr lang="en-US" sz="2800" b="1" kern="1200" dirty="0"/>
        </a:p>
      </dsp:txBody>
      <dsp:txXfrm>
        <a:off x="264484" y="119374"/>
        <a:ext cx="2433687" cy="1874200"/>
      </dsp:txXfrm>
    </dsp:sp>
    <dsp:sp modelId="{9167616F-E3C3-47F1-9227-F591462C5ACE}">
      <dsp:nvSpPr>
        <dsp:cNvPr id="0" name=""/>
        <dsp:cNvSpPr/>
      </dsp:nvSpPr>
      <dsp:spPr>
        <a:xfrm rot="5400000">
          <a:off x="4428853" y="734573"/>
          <a:ext cx="2008361" cy="5266944"/>
        </a:xfrm>
        <a:prstGeom prst="round2SameRect">
          <a:avLst/>
        </a:prstGeom>
        <a:solidFill>
          <a:schemeClr val="lt1">
            <a:alpha val="90000"/>
            <a:tint val="40000"/>
            <a:hueOff val="0"/>
            <a:satOff val="0"/>
            <a:lumOff val="0"/>
            <a:alphaOff val="0"/>
          </a:schemeClr>
        </a:solidFill>
        <a:ln w="15875"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100000"/>
            </a:lnSpc>
            <a:spcBef>
              <a:spcPct val="0"/>
            </a:spcBef>
            <a:spcAft>
              <a:spcPct val="15000"/>
            </a:spcAft>
            <a:buChar char="•"/>
          </a:pPr>
          <a:r>
            <a:rPr lang="el-GR" sz="2400" kern="1200" dirty="0"/>
            <a:t>Προετοιμασία διευθυντικών στελεχών για νέες εργασίες ή ανώτερες θέσεις</a:t>
          </a:r>
          <a:endParaRPr lang="en-US" sz="2400" kern="1200" dirty="0"/>
        </a:p>
      </dsp:txBody>
      <dsp:txXfrm rot="-5400000">
        <a:off x="2799562" y="2461904"/>
        <a:ext cx="5168904" cy="1812281"/>
      </dsp:txXfrm>
    </dsp:sp>
    <dsp:sp modelId="{5AA765F2-4C30-4F88-97BC-A9007FD3B4DB}">
      <dsp:nvSpPr>
        <dsp:cNvPr id="0" name=""/>
        <dsp:cNvSpPr/>
      </dsp:nvSpPr>
      <dsp:spPr>
        <a:xfrm>
          <a:off x="163094" y="2275933"/>
          <a:ext cx="2636467" cy="2147753"/>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0">
            <a:lnSpc>
              <a:spcPct val="90000"/>
            </a:lnSpc>
            <a:spcBef>
              <a:spcPct val="0"/>
            </a:spcBef>
            <a:spcAft>
              <a:spcPct val="35000"/>
            </a:spcAft>
            <a:buNone/>
          </a:pPr>
          <a:r>
            <a:rPr lang="el-GR" sz="2800" b="1" kern="1200" dirty="0"/>
            <a:t>Ανάπτυξη</a:t>
          </a:r>
          <a:endParaRPr lang="en-US" sz="2800" b="1" kern="1200" dirty="0"/>
        </a:p>
      </dsp:txBody>
      <dsp:txXfrm>
        <a:off x="267939" y="2380778"/>
        <a:ext cx="2426777" cy="19380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84164-2F3A-4F7E-B089-66EA989E3B2B}">
      <dsp:nvSpPr>
        <dsp:cNvPr id="0" name=""/>
        <dsp:cNvSpPr/>
      </dsp:nvSpPr>
      <dsp:spPr>
        <a:xfrm>
          <a:off x="1885412" y="2658782"/>
          <a:ext cx="4039165" cy="18380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100000"/>
            </a:lnSpc>
            <a:spcBef>
              <a:spcPct val="0"/>
            </a:spcBef>
            <a:spcAft>
              <a:spcPct val="35000"/>
            </a:spcAft>
            <a:buNone/>
          </a:pPr>
          <a:r>
            <a:rPr lang="el-GR" sz="2600" b="0" kern="1200" dirty="0"/>
            <a:t>Ανάγκες κατάρτισης και ανάπτυξης</a:t>
          </a:r>
          <a:endParaRPr lang="en-US" sz="2600" b="0" kern="1200" dirty="0"/>
        </a:p>
      </dsp:txBody>
      <dsp:txXfrm>
        <a:off x="2476934" y="2927954"/>
        <a:ext cx="2856121" cy="1299675"/>
      </dsp:txXfrm>
    </dsp:sp>
    <dsp:sp modelId="{C9F3B75B-9777-4E99-B45D-5F2D88EFC3C4}">
      <dsp:nvSpPr>
        <dsp:cNvPr id="0" name=""/>
        <dsp:cNvSpPr/>
      </dsp:nvSpPr>
      <dsp:spPr>
        <a:xfrm rot="13703988">
          <a:off x="1298674" y="1468658"/>
          <a:ext cx="2124715" cy="74027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01EB94-A12D-4B3B-8E09-CE9CF7F27ACF}">
      <dsp:nvSpPr>
        <dsp:cNvPr id="0" name=""/>
        <dsp:cNvSpPr/>
      </dsp:nvSpPr>
      <dsp:spPr>
        <a:xfrm>
          <a:off x="-3" y="289198"/>
          <a:ext cx="3311412" cy="151034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rtl="0">
            <a:lnSpc>
              <a:spcPct val="100000"/>
            </a:lnSpc>
            <a:spcBef>
              <a:spcPct val="0"/>
            </a:spcBef>
            <a:spcAft>
              <a:spcPct val="35000"/>
            </a:spcAft>
            <a:buNone/>
          </a:pPr>
          <a:r>
            <a:rPr lang="el-GR" sz="2600" b="0" kern="1200" dirty="0"/>
            <a:t>Νεοσύστατες επιχειρήσεις</a:t>
          </a:r>
          <a:endParaRPr lang="en-US" sz="2600" b="0" kern="1200" dirty="0"/>
        </a:p>
      </dsp:txBody>
      <dsp:txXfrm>
        <a:off x="44233" y="333434"/>
        <a:ext cx="3222940" cy="1421873"/>
      </dsp:txXfrm>
    </dsp:sp>
    <dsp:sp modelId="{5CEAE316-7C56-457C-BDF2-4C1F63A02ACA}">
      <dsp:nvSpPr>
        <dsp:cNvPr id="0" name=""/>
        <dsp:cNvSpPr/>
      </dsp:nvSpPr>
      <dsp:spPr>
        <a:xfrm rot="19028638">
          <a:off x="4585983" y="1511542"/>
          <a:ext cx="2294110" cy="740278"/>
        </a:xfrm>
        <a:prstGeom prst="leftArrow">
          <a:avLst>
            <a:gd name="adj1" fmla="val 60000"/>
            <a:gd name="adj2" fmla="val 50000"/>
          </a:avLst>
        </a:prstGeom>
        <a:solidFill>
          <a:schemeClr val="accent2">
            <a:hueOff val="-20388737"/>
            <a:satOff val="-51640"/>
            <a:lumOff val="86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133613-7356-40A2-8ACE-A137D6E02A9B}">
      <dsp:nvSpPr>
        <dsp:cNvPr id="0" name=""/>
        <dsp:cNvSpPr/>
      </dsp:nvSpPr>
      <dsp:spPr>
        <a:xfrm>
          <a:off x="4918198" y="346329"/>
          <a:ext cx="3311412" cy="1510345"/>
        </a:xfrm>
        <a:prstGeom prst="roundRect">
          <a:avLst>
            <a:gd name="adj" fmla="val 10000"/>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rtl="0">
            <a:lnSpc>
              <a:spcPct val="100000"/>
            </a:lnSpc>
            <a:spcBef>
              <a:spcPct val="0"/>
            </a:spcBef>
            <a:spcAft>
              <a:spcPct val="35000"/>
            </a:spcAft>
            <a:buNone/>
          </a:pPr>
          <a:r>
            <a:rPr lang="el-GR" sz="2600" b="0" kern="1200" dirty="0"/>
            <a:t>Καθιερωμένες επιχειρήσεις</a:t>
          </a:r>
          <a:endParaRPr lang="en-US" sz="2600" b="0" kern="1200" dirty="0"/>
        </a:p>
      </dsp:txBody>
      <dsp:txXfrm>
        <a:off x="4962434" y="390565"/>
        <a:ext cx="3222940" cy="14218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D54F0-694A-41F1-ACC8-B04143AA8AE8}">
      <dsp:nvSpPr>
        <dsp:cNvPr id="0" name=""/>
        <dsp:cNvSpPr/>
      </dsp:nvSpPr>
      <dsp:spPr>
        <a:xfrm>
          <a:off x="4562" y="1741748"/>
          <a:ext cx="3230375" cy="142707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l-GR" sz="2600" kern="1200" dirty="0"/>
            <a:t>Παγκοσμιοποίηση</a:t>
          </a:r>
          <a:endParaRPr lang="en-US" sz="2600" kern="1200" dirty="0"/>
        </a:p>
      </dsp:txBody>
      <dsp:txXfrm>
        <a:off x="46360" y="1783546"/>
        <a:ext cx="3146779" cy="1343483"/>
      </dsp:txXfrm>
    </dsp:sp>
    <dsp:sp modelId="{CC374A47-8852-4B86-A8D0-F34F80C11E09}">
      <dsp:nvSpPr>
        <dsp:cNvPr id="0" name=""/>
        <dsp:cNvSpPr/>
      </dsp:nvSpPr>
      <dsp:spPr>
        <a:xfrm rot="19340773">
          <a:off x="3047397" y="1872573"/>
          <a:ext cx="1800824" cy="65326"/>
        </a:xfrm>
        <a:custGeom>
          <a:avLst/>
          <a:gdLst/>
          <a:ahLst/>
          <a:cxnLst/>
          <a:rect l="0" t="0" r="0" b="0"/>
          <a:pathLst>
            <a:path>
              <a:moveTo>
                <a:pt x="0" y="32663"/>
              </a:moveTo>
              <a:lnTo>
                <a:pt x="1800824" y="3266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02789" y="1860215"/>
        <a:ext cx="90041" cy="90041"/>
      </dsp:txXfrm>
    </dsp:sp>
    <dsp:sp modelId="{528F8ACB-BFEA-4550-8358-F63B19C67063}">
      <dsp:nvSpPr>
        <dsp:cNvPr id="0" name=""/>
        <dsp:cNvSpPr/>
      </dsp:nvSpPr>
      <dsp:spPr>
        <a:xfrm>
          <a:off x="4660681" y="388745"/>
          <a:ext cx="3564356" cy="193287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87313" lvl="0" indent="0" algn="l" defTabSz="977900" rtl="0">
            <a:lnSpc>
              <a:spcPct val="100000"/>
            </a:lnSpc>
            <a:spcBef>
              <a:spcPct val="0"/>
            </a:spcBef>
            <a:spcAft>
              <a:spcPct val="35000"/>
            </a:spcAft>
            <a:buNone/>
          </a:pPr>
          <a:r>
            <a:rPr lang="el-GR" sz="2200" kern="1200" dirty="0"/>
            <a:t>Διεθνοποίηση διευθυντών σε πρώιμα στάδια της καριέρας τους</a:t>
          </a:r>
          <a:endParaRPr lang="en-US" sz="2200" kern="1200" dirty="0"/>
        </a:p>
      </dsp:txBody>
      <dsp:txXfrm>
        <a:off x="4717293" y="445357"/>
        <a:ext cx="3451132" cy="1819655"/>
      </dsp:txXfrm>
    </dsp:sp>
    <dsp:sp modelId="{8EB9D160-1C3F-401B-8EDC-11A01D2DBBD3}">
      <dsp:nvSpPr>
        <dsp:cNvPr id="0" name=""/>
        <dsp:cNvSpPr/>
      </dsp:nvSpPr>
      <dsp:spPr>
        <a:xfrm rot="2259227">
          <a:off x="3047397" y="2972676"/>
          <a:ext cx="1800824" cy="65326"/>
        </a:xfrm>
        <a:custGeom>
          <a:avLst/>
          <a:gdLst/>
          <a:ahLst/>
          <a:cxnLst/>
          <a:rect l="0" t="0" r="0" b="0"/>
          <a:pathLst>
            <a:path>
              <a:moveTo>
                <a:pt x="0" y="32663"/>
              </a:moveTo>
              <a:lnTo>
                <a:pt x="1800824" y="3266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02789" y="2960318"/>
        <a:ext cx="90041" cy="90041"/>
      </dsp:txXfrm>
    </dsp:sp>
    <dsp:sp modelId="{181824CA-3246-41AD-B3D9-5D76611BA5E5}">
      <dsp:nvSpPr>
        <dsp:cNvPr id="0" name=""/>
        <dsp:cNvSpPr/>
      </dsp:nvSpPr>
      <dsp:spPr>
        <a:xfrm>
          <a:off x="4660681" y="2588951"/>
          <a:ext cx="3564356" cy="193287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87313" lvl="0" indent="0" algn="l" defTabSz="977900" rtl="0">
            <a:lnSpc>
              <a:spcPct val="100000"/>
            </a:lnSpc>
            <a:spcBef>
              <a:spcPct val="0"/>
            </a:spcBef>
            <a:spcAft>
              <a:spcPct val="35000"/>
            </a:spcAft>
            <a:buNone/>
          </a:pPr>
          <a:r>
            <a:rPr lang="el-GR" sz="2200" kern="1200" dirty="0"/>
            <a:t>Συστηματική ενσωμάτωση διεθνών αποστολών σε ατομικά σχέδια σταδιοδρομίας για νέους διευθυντές</a:t>
          </a:r>
          <a:endParaRPr lang="en-US" sz="2200" kern="1200" dirty="0"/>
        </a:p>
      </dsp:txBody>
      <dsp:txXfrm>
        <a:off x="4717293" y="2645563"/>
        <a:ext cx="3451132" cy="18196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B6B00-65CE-4F6F-A9EA-E851A2F2119E}">
      <dsp:nvSpPr>
        <dsp:cNvPr id="0" name=""/>
        <dsp:cNvSpPr/>
      </dsp:nvSpPr>
      <dsp:spPr>
        <a:xfrm>
          <a:off x="1373561" y="2357903"/>
          <a:ext cx="587778" cy="1120003"/>
        </a:xfrm>
        <a:custGeom>
          <a:avLst/>
          <a:gdLst/>
          <a:ahLst/>
          <a:cxnLst/>
          <a:rect l="0" t="0" r="0" b="0"/>
          <a:pathLst>
            <a:path>
              <a:moveTo>
                <a:pt x="0" y="0"/>
              </a:moveTo>
              <a:lnTo>
                <a:pt x="293889" y="0"/>
              </a:lnTo>
              <a:lnTo>
                <a:pt x="293889" y="1120003"/>
              </a:lnTo>
              <a:lnTo>
                <a:pt x="587778" y="1120003"/>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35829" y="2886283"/>
        <a:ext cx="63243" cy="63243"/>
      </dsp:txXfrm>
    </dsp:sp>
    <dsp:sp modelId="{3688C881-1932-4116-8D49-2D12A65B6567}">
      <dsp:nvSpPr>
        <dsp:cNvPr id="0" name=""/>
        <dsp:cNvSpPr/>
      </dsp:nvSpPr>
      <dsp:spPr>
        <a:xfrm>
          <a:off x="1373561" y="2312183"/>
          <a:ext cx="587778" cy="91440"/>
        </a:xfrm>
        <a:custGeom>
          <a:avLst/>
          <a:gdLst/>
          <a:ahLst/>
          <a:cxnLst/>
          <a:rect l="0" t="0" r="0" b="0"/>
          <a:pathLst>
            <a:path>
              <a:moveTo>
                <a:pt x="0" y="45720"/>
              </a:moveTo>
              <a:lnTo>
                <a:pt x="587778" y="4572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2756" y="2343208"/>
        <a:ext cx="29388" cy="29388"/>
      </dsp:txXfrm>
    </dsp:sp>
    <dsp:sp modelId="{189C28E5-A6B4-4F6C-8934-9A4DDD2D41E0}">
      <dsp:nvSpPr>
        <dsp:cNvPr id="0" name=""/>
        <dsp:cNvSpPr/>
      </dsp:nvSpPr>
      <dsp:spPr>
        <a:xfrm>
          <a:off x="1373561" y="1237899"/>
          <a:ext cx="587778" cy="1120003"/>
        </a:xfrm>
        <a:custGeom>
          <a:avLst/>
          <a:gdLst/>
          <a:ahLst/>
          <a:cxnLst/>
          <a:rect l="0" t="0" r="0" b="0"/>
          <a:pathLst>
            <a:path>
              <a:moveTo>
                <a:pt x="0" y="1120003"/>
              </a:moveTo>
              <a:lnTo>
                <a:pt x="293889" y="1120003"/>
              </a:lnTo>
              <a:lnTo>
                <a:pt x="293889" y="0"/>
              </a:lnTo>
              <a:lnTo>
                <a:pt x="587778" y="0"/>
              </a:lnTo>
            </a:path>
          </a:pathLst>
        </a:cu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35829" y="1766279"/>
        <a:ext cx="63243" cy="63243"/>
      </dsp:txXfrm>
    </dsp:sp>
    <dsp:sp modelId="{6AC830F8-2763-4B1F-A875-A5402D671CE1}">
      <dsp:nvSpPr>
        <dsp:cNvPr id="0" name=""/>
        <dsp:cNvSpPr/>
      </dsp:nvSpPr>
      <dsp:spPr>
        <a:xfrm rot="16200000">
          <a:off x="-1382237" y="1909901"/>
          <a:ext cx="4615595" cy="89600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rtl="0">
            <a:lnSpc>
              <a:spcPct val="90000"/>
            </a:lnSpc>
            <a:spcBef>
              <a:spcPct val="0"/>
            </a:spcBef>
            <a:spcAft>
              <a:spcPct val="35000"/>
            </a:spcAft>
            <a:buNone/>
          </a:pPr>
          <a:r>
            <a:rPr lang="el-GR" sz="2600" kern="1200" dirty="0"/>
            <a:t>Ισότητα στην αποζημίωση</a:t>
          </a:r>
          <a:endParaRPr lang="en-US" sz="2600" kern="1200" dirty="0"/>
        </a:p>
      </dsp:txBody>
      <dsp:txXfrm>
        <a:off x="-1382237" y="1909901"/>
        <a:ext cx="4615595" cy="896003"/>
      </dsp:txXfrm>
    </dsp:sp>
    <dsp:sp modelId="{AB131C3A-AE6B-4517-AAA4-2843FE334617}">
      <dsp:nvSpPr>
        <dsp:cNvPr id="0" name=""/>
        <dsp:cNvSpPr/>
      </dsp:nvSpPr>
      <dsp:spPr>
        <a:xfrm>
          <a:off x="1961339" y="789897"/>
          <a:ext cx="5790701" cy="8960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240" rIns="15240" bIns="15240" numCol="1" spcCol="1270" anchor="ctr" anchorCtr="0">
          <a:noAutofit/>
        </a:bodyPr>
        <a:lstStyle/>
        <a:p>
          <a:pPr marL="0" lvl="0" indent="0" algn="l" defTabSz="1066800" rtl="0">
            <a:lnSpc>
              <a:spcPct val="100000"/>
            </a:lnSpc>
            <a:spcBef>
              <a:spcPct val="0"/>
            </a:spcBef>
            <a:spcAft>
              <a:spcPct val="35000"/>
            </a:spcAft>
            <a:buNone/>
          </a:pPr>
          <a:r>
            <a:rPr lang="el-GR" sz="2400" b="0" kern="1200" dirty="0"/>
            <a:t>Εκπατρισμένα διευθυντικά στελέχη</a:t>
          </a:r>
          <a:endParaRPr lang="en-US" sz="2400" b="0" kern="1200" dirty="0"/>
        </a:p>
      </dsp:txBody>
      <dsp:txXfrm>
        <a:off x="1961339" y="789897"/>
        <a:ext cx="5790701" cy="896003"/>
      </dsp:txXfrm>
    </dsp:sp>
    <dsp:sp modelId="{19EA5F11-4CD0-4B91-ACFC-41851B0112CE}">
      <dsp:nvSpPr>
        <dsp:cNvPr id="0" name=""/>
        <dsp:cNvSpPr/>
      </dsp:nvSpPr>
      <dsp:spPr>
        <a:xfrm>
          <a:off x="1961339" y="1909901"/>
          <a:ext cx="5790701" cy="8960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174625" lvl="0" indent="0" algn="l" defTabSz="1066800" rtl="0">
            <a:lnSpc>
              <a:spcPct val="90000"/>
            </a:lnSpc>
            <a:spcBef>
              <a:spcPct val="0"/>
            </a:spcBef>
            <a:spcAft>
              <a:spcPct val="35000"/>
            </a:spcAft>
            <a:buNone/>
          </a:pPr>
          <a:r>
            <a:rPr lang="el-GR" sz="2400" kern="1200" dirty="0"/>
            <a:t>Υπήκοοι της χώρας υποδοχής</a:t>
          </a:r>
          <a:endParaRPr lang="en-US" sz="2400" kern="1200" dirty="0"/>
        </a:p>
      </dsp:txBody>
      <dsp:txXfrm>
        <a:off x="1961339" y="1909901"/>
        <a:ext cx="5790701" cy="896003"/>
      </dsp:txXfrm>
    </dsp:sp>
    <dsp:sp modelId="{9ABA1D01-8370-4A61-8597-2C0179542FA6}">
      <dsp:nvSpPr>
        <dsp:cNvPr id="0" name=""/>
        <dsp:cNvSpPr/>
      </dsp:nvSpPr>
      <dsp:spPr>
        <a:xfrm>
          <a:off x="1961339" y="3029905"/>
          <a:ext cx="5790701" cy="8960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5240" rIns="15240" bIns="15240" numCol="1" spcCol="1270" anchor="ctr" anchorCtr="0">
          <a:noAutofit/>
        </a:bodyPr>
        <a:lstStyle/>
        <a:p>
          <a:pPr marL="0" lvl="0" indent="0" algn="l" defTabSz="1066800" rtl="0">
            <a:lnSpc>
              <a:spcPct val="90000"/>
            </a:lnSpc>
            <a:spcBef>
              <a:spcPct val="0"/>
            </a:spcBef>
            <a:spcAft>
              <a:spcPct val="35000"/>
            </a:spcAft>
            <a:buNone/>
          </a:pPr>
          <a:r>
            <a:rPr lang="el-GR" sz="2400" b="0" kern="1200" dirty="0"/>
            <a:t>Υπήκοοι τρίτων χωρών</a:t>
          </a:r>
          <a:endParaRPr lang="en-US" sz="2400" b="0" kern="1200" dirty="0"/>
        </a:p>
      </dsp:txBody>
      <dsp:txXfrm>
        <a:off x="1961339" y="3029905"/>
        <a:ext cx="5790701" cy="8960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49B35-DC04-4356-BB96-C89CEC34B7B7}">
      <dsp:nvSpPr>
        <dsp:cNvPr id="0" name=""/>
        <dsp:cNvSpPr/>
      </dsp:nvSpPr>
      <dsp:spPr>
        <a:xfrm rot="5400000">
          <a:off x="4847471" y="-1498893"/>
          <a:ext cx="1497312" cy="5266944"/>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100000"/>
            </a:lnSpc>
            <a:spcBef>
              <a:spcPct val="0"/>
            </a:spcBef>
            <a:spcAft>
              <a:spcPct val="15000"/>
            </a:spcAft>
            <a:buChar char="•"/>
          </a:pPr>
          <a:r>
            <a:rPr lang="el-GR" sz="2000" kern="1200" dirty="0"/>
            <a:t>Βαθμός στον οποίο μια επιχείρηση είναι σε θέση να διατηρήσει πολύτιμους εργαζομένους στις θέσεις εργασίας τους</a:t>
          </a:r>
          <a:endParaRPr lang="en-US" sz="2000" kern="1200" dirty="0"/>
        </a:p>
      </dsp:txBody>
      <dsp:txXfrm rot="-5400000">
        <a:off x="2962656" y="459015"/>
        <a:ext cx="5193851" cy="1351126"/>
      </dsp:txXfrm>
    </dsp:sp>
    <dsp:sp modelId="{DBDCBA52-4B17-4E5A-8FA1-6A7603DA081C}">
      <dsp:nvSpPr>
        <dsp:cNvPr id="0" name=""/>
        <dsp:cNvSpPr/>
      </dsp:nvSpPr>
      <dsp:spPr>
        <a:xfrm>
          <a:off x="0" y="198758"/>
          <a:ext cx="2962656" cy="18716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l-GR" sz="3000" kern="1200" dirty="0"/>
            <a:t>Διατήρηση</a:t>
          </a:r>
          <a:endParaRPr lang="en-US" sz="3000" kern="1200" dirty="0"/>
        </a:p>
      </dsp:txBody>
      <dsp:txXfrm>
        <a:off x="91366" y="290124"/>
        <a:ext cx="2779924" cy="1688908"/>
      </dsp:txXfrm>
    </dsp:sp>
    <dsp:sp modelId="{EDB2642E-CF77-4CC1-A73E-BAD7E1CAC402}">
      <dsp:nvSpPr>
        <dsp:cNvPr id="0" name=""/>
        <dsp:cNvSpPr/>
      </dsp:nvSpPr>
      <dsp:spPr>
        <a:xfrm rot="5400000">
          <a:off x="4847471" y="590684"/>
          <a:ext cx="1497312" cy="5266944"/>
        </a:xfrm>
        <a:prstGeom prst="round2SameRect">
          <a:avLst/>
        </a:prstGeom>
        <a:solidFill>
          <a:schemeClr val="accent2">
            <a:tint val="40000"/>
            <a:alpha val="90000"/>
            <a:hueOff val="-20761860"/>
            <a:satOff val="-5786"/>
            <a:lumOff val="128"/>
            <a:alphaOff val="0"/>
          </a:schemeClr>
        </a:solidFill>
        <a:ln w="15875" cap="flat" cmpd="sng" algn="ctr">
          <a:solidFill>
            <a:schemeClr val="accent2">
              <a:tint val="40000"/>
              <a:alpha val="90000"/>
              <a:hueOff val="-20761860"/>
              <a:satOff val="-5786"/>
              <a:lumOff val="1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100000"/>
            </a:lnSpc>
            <a:spcBef>
              <a:spcPct val="0"/>
            </a:spcBef>
            <a:spcAft>
              <a:spcPct val="15000"/>
            </a:spcAft>
            <a:buChar char="•"/>
          </a:pPr>
          <a:r>
            <a:rPr lang="el-GR" sz="2000" kern="1200" dirty="0"/>
            <a:t>Ρυθμός με τον οποίο οι εργαζόμενοι εγκαταλείπουν μια επιχείρηση</a:t>
          </a:r>
          <a:endParaRPr lang="en-US" sz="2000" kern="1200" dirty="0"/>
        </a:p>
      </dsp:txBody>
      <dsp:txXfrm rot="-5400000">
        <a:off x="2962656" y="2548593"/>
        <a:ext cx="5193851" cy="1351126"/>
      </dsp:txXfrm>
    </dsp:sp>
    <dsp:sp modelId="{4BB43D1D-3C87-4BCD-8A99-1BD50FD5FE65}">
      <dsp:nvSpPr>
        <dsp:cNvPr id="0" name=""/>
        <dsp:cNvSpPr/>
      </dsp:nvSpPr>
      <dsp:spPr>
        <a:xfrm>
          <a:off x="0" y="2288335"/>
          <a:ext cx="2962656" cy="1871640"/>
        </a:xfrm>
        <a:prstGeom prst="roundRect">
          <a:avLst/>
        </a:prstGeom>
        <a:solidFill>
          <a:schemeClr val="accent2">
            <a:hueOff val="-20388737"/>
            <a:satOff val="-51640"/>
            <a:lumOff val="86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rtl="0">
            <a:lnSpc>
              <a:spcPct val="90000"/>
            </a:lnSpc>
            <a:spcBef>
              <a:spcPct val="0"/>
            </a:spcBef>
            <a:spcAft>
              <a:spcPct val="35000"/>
            </a:spcAft>
            <a:buNone/>
          </a:pPr>
          <a:r>
            <a:rPr lang="el-GR" sz="3000" kern="1200" dirty="0"/>
            <a:t>Εναλλαγή</a:t>
          </a:r>
          <a:endParaRPr lang="en-US" sz="3000" kern="1200" dirty="0"/>
        </a:p>
      </dsp:txBody>
      <dsp:txXfrm>
        <a:off x="91366" y="2379701"/>
        <a:ext cx="2779924" cy="168890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AA6DA8-59A4-4459-8298-BBF4D87D3E9E}" type="datetimeFigureOut">
              <a:rPr lang="en-US" smtClean="0"/>
              <a:pPr/>
              <a:t>9/23/2019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49BACE-01EE-4DE2-98CE-800782D456FC}" type="slidenum">
              <a:rPr lang="en-US" smtClean="0"/>
              <a:pPr/>
              <a:t>‹#›</a:t>
            </a:fld>
            <a:endParaRPr lang="en-US"/>
          </a:p>
        </p:txBody>
      </p:sp>
    </p:spTree>
    <p:extLst>
      <p:ext uri="{BB962C8B-B14F-4D97-AF65-F5344CB8AC3E}">
        <p14:creationId xmlns:p14="http://schemas.microsoft.com/office/powerpoint/2010/main" val="14267567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C4A2DF-DA49-4AB0-A3BF-CD2C467D0D7F}" type="datetimeFigureOut">
              <a:rPr lang="en-US" smtClean="0"/>
              <a:pPr/>
              <a:t>9/23/2019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95DCC-EE18-4545-A460-FEB7AB82EEA5}" type="slidenum">
              <a:rPr lang="en-US" smtClean="0"/>
              <a:pPr/>
              <a:t>‹#›</a:t>
            </a:fld>
            <a:endParaRPr lang="en-US"/>
          </a:p>
        </p:txBody>
      </p:sp>
    </p:spTree>
    <p:extLst>
      <p:ext uri="{BB962C8B-B14F-4D97-AF65-F5344CB8AC3E}">
        <p14:creationId xmlns:p14="http://schemas.microsoft.com/office/powerpoint/2010/main" val="31395145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95DCC-EE18-4545-A460-FEB7AB82EEA5}" type="slidenum">
              <a:rPr lang="en-US" smtClean="0"/>
              <a:pPr/>
              <a:t>1</a:t>
            </a:fld>
            <a:endParaRPr lang="en-US"/>
          </a:p>
        </p:txBody>
      </p:sp>
    </p:spTree>
    <p:extLst>
      <p:ext uri="{BB962C8B-B14F-4D97-AF65-F5344CB8AC3E}">
        <p14:creationId xmlns:p14="http://schemas.microsoft.com/office/powerpoint/2010/main" val="1654043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operate successfully, a global firm needs a team of managers that collectively possess expertise in and knowledge of the following:</a:t>
            </a:r>
          </a:p>
          <a:p>
            <a:pPr marL="228600" indent="-228600">
              <a:buFont typeface="Arial" panose="020B0604020202020204" pitchFamily="34" charset="0"/>
              <a:buChar char="•"/>
            </a:pPr>
            <a:r>
              <a:rPr lang="en-US" b="1" dirty="0"/>
              <a:t>The firm’s product line</a:t>
            </a:r>
            <a:r>
              <a:rPr lang="en-US" dirty="0"/>
              <a:t>: Product managers must be aware of such factors as the latest manufacturing techniques, research and development opportunities, and competitors’ strategies.</a:t>
            </a:r>
          </a:p>
          <a:p>
            <a:pPr marL="228600" indent="-228600">
              <a:buFont typeface="Arial" panose="020B0604020202020204" pitchFamily="34" charset="0"/>
              <a:buChar char="•"/>
            </a:pPr>
            <a:r>
              <a:rPr lang="en-US" b="1" dirty="0"/>
              <a:t>The functional skills </a:t>
            </a:r>
            <a:r>
              <a:rPr lang="en-US" dirty="0"/>
              <a:t>(accounting, logistics, marketing, manufacturing management, and so on) necessary to ensure global competitiveness: Functional specialists strive to capture global economies of scale and synergies in a firm’s financial, marketing, and production activities.</a:t>
            </a:r>
          </a:p>
          <a:p>
            <a:pPr marL="228600" indent="-228600">
              <a:buFont typeface="Arial" panose="020B0604020202020204" pitchFamily="34" charset="0"/>
              <a:buChar char="•"/>
            </a:pPr>
            <a:r>
              <a:rPr lang="en-US" b="1" dirty="0"/>
              <a:t>The individual country markets in which the firm does business</a:t>
            </a:r>
            <a:r>
              <a:rPr lang="en-US" dirty="0"/>
              <a:t>: Country managers must understand such factors as local laws, culture, competitors, distribution systems, and advertising media. These managers play a key role in meeting the needs of local customers, ensuring compliance with host country rules and regulations, and enlarging the firm’s market share and profitability in the host country.</a:t>
            </a:r>
          </a:p>
          <a:p>
            <a:pPr marL="228600" indent="-228600">
              <a:buFont typeface="Arial" panose="020B0604020202020204" pitchFamily="34" charset="0"/>
              <a:buChar char="•"/>
            </a:pPr>
            <a:r>
              <a:rPr lang="en-US" b="1" dirty="0"/>
              <a:t>The firm’s global strategy</a:t>
            </a:r>
            <a:r>
              <a:rPr lang="en-US" dirty="0"/>
              <a:t>: High-level executives at corporate headquarters must formulate a global strategy for the firm and then control and coordinate the activities of the firm’s product, functional, and country managers to ensure that its strategy is successfully implemented.</a:t>
            </a:r>
          </a:p>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095DCC-EE18-4545-A460-FEB7AB82EEA5}" type="slidenum">
              <a:rPr lang="en-US" smtClean="0"/>
              <a:pPr/>
              <a:t>10</a:t>
            </a:fld>
            <a:endParaRPr lang="en-US"/>
          </a:p>
        </p:txBody>
      </p:sp>
    </p:spTree>
    <p:extLst>
      <p:ext uri="{BB962C8B-B14F-4D97-AF65-F5344CB8AC3E}">
        <p14:creationId xmlns:p14="http://schemas.microsoft.com/office/powerpoint/2010/main" val="100802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International HRM needs also are affected by whether the firm wants decision making to be </a:t>
            </a:r>
            <a:r>
              <a:rPr lang="en-US" b="1" dirty="0"/>
              <a:t>centralized</a:t>
            </a:r>
            <a:r>
              <a:rPr lang="en-US" dirty="0"/>
              <a:t> at corporate headquarters or </a:t>
            </a:r>
            <a:r>
              <a:rPr lang="en-US" b="1" dirty="0"/>
              <a:t>decentralized</a:t>
            </a:r>
            <a:r>
              <a:rPr lang="en-US" dirty="0"/>
              <a:t> (delegated) to operating subsidiaries. Firms that use a centralized approach often employ home country managers; firms that follow a decentralized decision-making philosophy are more likely to employ host country managers.</a:t>
            </a:r>
          </a:p>
          <a:p>
            <a:pPr marL="171450" indent="-171450">
              <a:buFont typeface="Arial" panose="020B0604020202020204" pitchFamily="34" charset="0"/>
              <a:buChar char="•"/>
            </a:pPr>
            <a:r>
              <a:rPr lang="en-US" dirty="0"/>
              <a:t>The majority of international businesses operate somewhere along the continuum from pure centralization to pure decentralization. Most adopt an overall HRM strategy at the corporate headquarters level but delegate many day-to-day HR issues to local and regional offices. Doing this allows each foreign operation to meet its own needs and to more effectively deal with local conditions, cultures, and HR practices.</a:t>
            </a:r>
          </a:p>
        </p:txBody>
      </p:sp>
      <p:sp>
        <p:nvSpPr>
          <p:cNvPr id="4" name="Slide Number Placeholder 3"/>
          <p:cNvSpPr>
            <a:spLocks noGrp="1"/>
          </p:cNvSpPr>
          <p:nvPr>
            <p:ph type="sldNum" sz="quarter" idx="10"/>
          </p:nvPr>
        </p:nvSpPr>
        <p:spPr/>
        <p:txBody>
          <a:bodyPr/>
          <a:lstStyle/>
          <a:p>
            <a:fld id="{D6E1E8FD-AD1D-455A-A52F-E38B886C602C}" type="slidenum">
              <a:rPr lang="en-US" smtClean="0"/>
              <a:pPr/>
              <a:t>11</a:t>
            </a:fld>
            <a:endParaRPr lang="en-US" dirty="0"/>
          </a:p>
        </p:txBody>
      </p:sp>
    </p:spTree>
    <p:extLst>
      <p:ext uri="{BB962C8B-B14F-4D97-AF65-F5344CB8AC3E}">
        <p14:creationId xmlns:p14="http://schemas.microsoft.com/office/powerpoint/2010/main" val="960875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extent of the firm’s internationalization and its degree of centralization or decentralization depend upon its philosophy regarding the nationality of its international managers. Firms can hire from three groups:</a:t>
            </a:r>
          </a:p>
          <a:p>
            <a:r>
              <a:rPr lang="en-US" b="1" dirty="0"/>
              <a:t>Parent country nationals (PCNs) </a:t>
            </a:r>
            <a:r>
              <a:rPr lang="en-US" dirty="0"/>
              <a:t>are residents of the international business’s home country. Since they share a common culture and educational background with corporate headquarters staff, PCNs facilitate communication and coordination with corporate headquarters. However, most PCNs lack knowledge of the host country’s laws, culture, economic conditions, social structure, and political processes. They can be trained, but the costs and outcomes of such training may outweigh its benefits. Because of these factors, PCNs are often used in upper-level and/or technical positions in host countries.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a:solidFill>
                  <a:schemeClr val="tx1"/>
                </a:solidFill>
                <a:latin typeface="Times New Roman" pitchFamily="18" charset="0"/>
                <a:ea typeface="+mn-ea"/>
                <a:cs typeface="Times New Roman" pitchFamily="18" charset="0"/>
              </a:rPr>
              <a:t>Host country nationals (HCNs)</a:t>
            </a:r>
            <a:r>
              <a:rPr lang="en-US" sz="1200" kern="1200" dirty="0">
                <a:solidFill>
                  <a:schemeClr val="tx1"/>
                </a:solidFill>
                <a:latin typeface="Times New Roman" pitchFamily="18" charset="0"/>
                <a:ea typeface="+mn-ea"/>
                <a:cs typeface="Times New Roman" pitchFamily="18" charset="0"/>
              </a:rPr>
              <a:t> reside in the host country. They are commonly used to fill middle-level and lower-level jobs, but they also may appear in managerial and professional positions. HCNs understand local laws, culture, and economic conditions. Furthermore, the firm avoids expenses associated with expatriate managers. However, HCNs may be unfamiliar with the firm’s business culture and practices, thus limiting their effectiveness.</a:t>
            </a:r>
          </a:p>
          <a:p>
            <a:pPr marL="0" marR="0" indent="0" algn="l" defTabSz="914400" rtl="0" eaLnBrk="1" fontAlgn="auto" latinLnBrk="0" hangingPunct="1">
              <a:lnSpc>
                <a:spcPct val="100000"/>
              </a:lnSpc>
              <a:spcBef>
                <a:spcPts val="0"/>
              </a:spcBef>
              <a:spcAft>
                <a:spcPts val="600"/>
              </a:spcAft>
              <a:buClrTx/>
              <a:buSzTx/>
              <a:buFontTx/>
              <a:buNone/>
              <a:tabLst/>
              <a:defRPr/>
            </a:pPr>
            <a:r>
              <a:rPr lang="en-US" dirty="0"/>
              <a:t>T</a:t>
            </a:r>
            <a:r>
              <a:rPr lang="en-US" sz="1200" b="1" kern="1200" dirty="0">
                <a:solidFill>
                  <a:schemeClr val="tx1"/>
                </a:solidFill>
                <a:latin typeface="Times New Roman" pitchFamily="18" charset="0"/>
                <a:ea typeface="+mn-ea"/>
                <a:cs typeface="Times New Roman" pitchFamily="18" charset="0"/>
              </a:rPr>
              <a:t>hird-country nationals (TCNs)</a:t>
            </a:r>
            <a:r>
              <a:rPr lang="en-US" dirty="0"/>
              <a:t> </a:t>
            </a:r>
            <a:r>
              <a:rPr lang="en-US" sz="1200" kern="1200" dirty="0">
                <a:solidFill>
                  <a:schemeClr val="tx1"/>
                </a:solidFill>
                <a:latin typeface="Times New Roman" pitchFamily="18" charset="0"/>
                <a:ea typeface="+mn-ea"/>
                <a:cs typeface="Times New Roman" pitchFamily="18" charset="0"/>
              </a:rPr>
              <a:t>are most likely to be used in upper-level or technical positions. TCNs and PCNs collectively are known as expatriates, or people working and residing in countries other than their native country. In the past, TCNs were likely to be used when they had specialized expertise. Today, they are being employed by some firms to promote a global outlook throughout their operations.</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12</a:t>
            </a:fld>
            <a:endParaRPr lang="en-US" dirty="0"/>
          </a:p>
        </p:txBody>
      </p:sp>
    </p:spTree>
    <p:extLst>
      <p:ext uri="{BB962C8B-B14F-4D97-AF65-F5344CB8AC3E}">
        <p14:creationId xmlns:p14="http://schemas.microsoft.com/office/powerpoint/2010/main" val="370706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Times New Roman" pitchFamily="18" charset="0"/>
              </a:rPr>
              <a:t>Most international firms develop a systematic strategy for choosing among HCNs, PCNs, and TCNs for various positions. National culture often affects the staffing model chosen by a firm.</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Some firms rely on the </a:t>
            </a:r>
            <a:r>
              <a:rPr lang="en-US" sz="1200" b="1" kern="1200" dirty="0">
                <a:solidFill>
                  <a:schemeClr val="tx1"/>
                </a:solidFill>
                <a:latin typeface="Times New Roman" pitchFamily="18" charset="0"/>
                <a:ea typeface="+mn-ea"/>
                <a:cs typeface="Times New Roman" pitchFamily="18" charset="0"/>
              </a:rPr>
              <a:t>ethnocentric staffing model</a:t>
            </a:r>
            <a:r>
              <a:rPr lang="en-US" sz="1200" kern="1200" dirty="0">
                <a:solidFill>
                  <a:schemeClr val="tx1"/>
                </a:solidFill>
                <a:latin typeface="Times New Roman" pitchFamily="18" charset="0"/>
                <a:ea typeface="+mn-ea"/>
                <a:cs typeface="Times New Roman" pitchFamily="18" charset="0"/>
              </a:rPr>
              <a:t>, whereby they primarily use PCNs to staff higher-level foreign positions. This approach is based on the assumption that home office perspectives should take precedence over local perspectives. In this case, expatriate PCNs usually will be the most effective in representing the views of the home office in the foreign operation.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Other international firms follow a </a:t>
            </a:r>
            <a:r>
              <a:rPr lang="en-US" sz="1200" b="1" kern="1200" dirty="0">
                <a:solidFill>
                  <a:schemeClr val="tx1"/>
                </a:solidFill>
                <a:latin typeface="Times New Roman" pitchFamily="18" charset="0"/>
                <a:ea typeface="+mn-ea"/>
                <a:cs typeface="Times New Roman" pitchFamily="18" charset="0"/>
              </a:rPr>
              <a:t>polycentric staffing model</a:t>
            </a:r>
            <a:r>
              <a:rPr lang="en-US" sz="1200" kern="1200" dirty="0">
                <a:solidFill>
                  <a:schemeClr val="tx1"/>
                </a:solidFill>
                <a:latin typeface="Times New Roman" pitchFamily="18" charset="0"/>
                <a:ea typeface="+mn-ea"/>
                <a:cs typeface="Times New Roman" pitchFamily="18" charset="0"/>
              </a:rPr>
              <a:t>; that is, they emphasize the use of HCNs in the belief that they know the local market best.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Finally, the </a:t>
            </a:r>
            <a:r>
              <a:rPr lang="en-US" sz="1200" b="1" kern="1200" dirty="0">
                <a:solidFill>
                  <a:schemeClr val="tx1"/>
                </a:solidFill>
                <a:latin typeface="Times New Roman" pitchFamily="18" charset="0"/>
                <a:ea typeface="+mn-ea"/>
                <a:cs typeface="Times New Roman" pitchFamily="18" charset="0"/>
              </a:rPr>
              <a:t>geocentric staffing model </a:t>
            </a:r>
            <a:r>
              <a:rPr lang="en-US" sz="1200" kern="1200" dirty="0">
                <a:solidFill>
                  <a:schemeClr val="tx1"/>
                </a:solidFill>
                <a:latin typeface="Times New Roman" pitchFamily="18" charset="0"/>
                <a:ea typeface="+mn-ea"/>
                <a:cs typeface="Times New Roman" pitchFamily="18" charset="0"/>
              </a:rPr>
              <a:t>puts PCNs, HCNs, and TCNs on an equal footing. Firms that adopt this approach want to hire the best person available, regardless of where he or she comes from.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13</a:t>
            </a:fld>
            <a:endParaRPr lang="en-US" dirty="0"/>
          </a:p>
        </p:txBody>
      </p:sp>
    </p:spTree>
    <p:extLst>
      <p:ext uri="{BB962C8B-B14F-4D97-AF65-F5344CB8AC3E}">
        <p14:creationId xmlns:p14="http://schemas.microsoft.com/office/powerpoint/2010/main" val="2097505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A firm’s scope of internationalization, level of centralization, and staffing philosophy help determine the skills and abilities its international managers need. As shown in Figure 19.2, these skills and abilities fall into two general categories: those needed to do the job and those needed to work in a foreign location. </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14</a:t>
            </a:fld>
            <a:endParaRPr lang="en-US" dirty="0"/>
          </a:p>
        </p:txBody>
      </p:sp>
    </p:spTree>
    <p:extLst>
      <p:ext uri="{BB962C8B-B14F-4D97-AF65-F5344CB8AC3E}">
        <p14:creationId xmlns:p14="http://schemas.microsoft.com/office/powerpoint/2010/main" val="316788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Times New Roman" pitchFamily="18" charset="0"/>
              </a:rPr>
              <a:t>Once the international business determines the skills and abilities an international manager must have, it next must develop a pool of qualified applicants for the job, and then recruit and select the best candidate.</a:t>
            </a:r>
          </a:p>
          <a:p>
            <a:pPr marL="171450" indent="-17145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Recruitment of Experienced Managers: </a:t>
            </a:r>
            <a:r>
              <a:rPr lang="en-US" sz="1200" kern="1200" dirty="0">
                <a:solidFill>
                  <a:schemeClr val="tx1"/>
                </a:solidFill>
                <a:latin typeface="Times New Roman" pitchFamily="18" charset="0"/>
                <a:ea typeface="+mn-ea"/>
                <a:cs typeface="Times New Roman" pitchFamily="18" charset="0"/>
              </a:rPr>
              <a:t>International businesses recruit experienced managers through a variety of channels. A common source of recruits is within the firm itself; for example, employees already working for the firm in the host country or home country employees who might be prepared for an international assignment. An international business also may attempt to identify prospective managers who work for other firms. For higher-level positions firms often rely on so-called headhunters to help them locate prospective candidates. </a:t>
            </a:r>
            <a:r>
              <a:rPr lang="en-US" sz="1200" b="1" kern="1200" dirty="0">
                <a:solidFill>
                  <a:schemeClr val="tx1"/>
                </a:solidFill>
                <a:latin typeface="Times New Roman" pitchFamily="18" charset="0"/>
                <a:ea typeface="+mn-ea"/>
                <a:cs typeface="Times New Roman" pitchFamily="18" charset="0"/>
              </a:rPr>
              <a:t>Headhunters</a:t>
            </a:r>
            <a:r>
              <a:rPr lang="en-US" sz="1200" kern="1200" dirty="0">
                <a:solidFill>
                  <a:schemeClr val="tx1"/>
                </a:solidFill>
                <a:latin typeface="Times New Roman" pitchFamily="18" charset="0"/>
                <a:ea typeface="+mn-ea"/>
                <a:cs typeface="Times New Roman" pitchFamily="18" charset="0"/>
              </a:rPr>
              <a:t> are recruiting firms that actively seek qualified managers and other professionals for possible placement in positions in other organizations.</a:t>
            </a:r>
          </a:p>
          <a:p>
            <a:pPr marL="171450" indent="-17145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Recruitment of Younger Managers: </a:t>
            </a:r>
            <a:r>
              <a:rPr lang="en-US" sz="1200" kern="1200" dirty="0">
                <a:solidFill>
                  <a:schemeClr val="tx1"/>
                </a:solidFill>
                <a:latin typeface="Times New Roman" pitchFamily="18" charset="0"/>
                <a:ea typeface="+mn-ea"/>
                <a:cs typeface="Times New Roman" pitchFamily="18" charset="0"/>
              </a:rPr>
              <a:t>It is uncommon for large MNCs to hire new college graduates for immediate foreign assignments. Some firms, however, will hire new graduates they ultimately intend to send abroad and, in the short term, give them domestic assignments.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15</a:t>
            </a:fld>
            <a:endParaRPr lang="en-US" dirty="0"/>
          </a:p>
        </p:txBody>
      </p:sp>
    </p:spTree>
    <p:extLst>
      <p:ext uri="{BB962C8B-B14F-4D97-AF65-F5344CB8AC3E}">
        <p14:creationId xmlns:p14="http://schemas.microsoft.com/office/powerpoint/2010/main" val="1508311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After the pool of prospective managers has been identified, HR managers must decide which persons from that pool are the best qualified for the assignment. The most promising candidates share the following characteristics: managerial competence, appropriate training, and adaptability to new situations. </a:t>
            </a:r>
          </a:p>
          <a:p>
            <a:pPr marL="171450" indent="-171450">
              <a:buFont typeface="Arial" panose="020B0604020202020204" pitchFamily="34" charset="0"/>
              <a:buChar char="•"/>
            </a:pPr>
            <a:r>
              <a:rPr lang="en-US" dirty="0"/>
              <a:t>Expatriate failure is the early return of a manager to the home country because of an inability to perform in the overseas assignment. Experts suggest that costs associated with the failure of expatriate managers range from $200,000 to $1.2 million.</a:t>
            </a:r>
          </a:p>
          <a:p>
            <a:pPr marL="171450" indent="-171450">
              <a:buFont typeface="Arial" panose="020B0604020202020204" pitchFamily="34" charset="0"/>
              <a:buChar char="•"/>
            </a:pPr>
            <a:r>
              <a:rPr lang="en-US" dirty="0"/>
              <a:t>The primary cause of expatriate failure is the inability of the managers or their spouse and family to adapt to the new locale. As a result, international HR managers increasingly are evaluating the nontechnical aspects of a candidate’s suitability for a foreign assignment. Most firms use a combination of tests (such as personality and aptitude tests) and interviews to assess a candidate’s cultural adaptability. </a:t>
            </a:r>
          </a:p>
          <a:p>
            <a:pPr marL="171450" indent="-171450">
              <a:buFont typeface="Arial" panose="020B0604020202020204" pitchFamily="34" charset="0"/>
              <a:buChar char="•"/>
            </a:pPr>
            <a:r>
              <a:rPr lang="en-US" dirty="0"/>
              <a:t>Another important consideration is the prospect’s motivation for and interest in the foreign assignment. Some managers are attracted to foreign assignments, perhaps because they want to live abroad or they believe the experience will enhance their careers. Others balk at the thought of uprooting their family and moving to a foreign environment.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16</a:t>
            </a:fld>
            <a:endParaRPr lang="en-US" dirty="0"/>
          </a:p>
        </p:txBody>
      </p:sp>
    </p:spTree>
    <p:extLst>
      <p:ext uri="{BB962C8B-B14F-4D97-AF65-F5344CB8AC3E}">
        <p14:creationId xmlns:p14="http://schemas.microsoft.com/office/powerpoint/2010/main" val="3283262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Parent country nationals on long-term foreign assignments face great acculturation challenges. </a:t>
            </a:r>
            <a:r>
              <a:rPr lang="en-US" dirty="0"/>
              <a:t>Living and working in </a:t>
            </a:r>
            <a:r>
              <a:rPr lang="en-US" sz="1200" kern="1200" dirty="0">
                <a:solidFill>
                  <a:schemeClr val="tx1"/>
                </a:solidFill>
                <a:latin typeface="Times New Roman" pitchFamily="18" charset="0"/>
                <a:ea typeface="+mn-ea"/>
                <a:cs typeface="Times New Roman" pitchFamily="18" charset="0"/>
              </a:rPr>
              <a:t>a foreign culture can lead to </a:t>
            </a:r>
            <a:r>
              <a:rPr lang="en-US" sz="1200" b="1" kern="1200" dirty="0">
                <a:solidFill>
                  <a:schemeClr val="tx1"/>
                </a:solidFill>
                <a:latin typeface="Times New Roman" pitchFamily="18" charset="0"/>
                <a:ea typeface="+mn-ea"/>
                <a:cs typeface="Times New Roman" pitchFamily="18" charset="0"/>
              </a:rPr>
              <a:t>culture shock</a:t>
            </a:r>
            <a:r>
              <a:rPr lang="en-US" sz="1200" kern="1200" dirty="0">
                <a:solidFill>
                  <a:schemeClr val="tx1"/>
                </a:solidFill>
                <a:latin typeface="Times New Roman" pitchFamily="18" charset="0"/>
                <a:ea typeface="+mn-ea"/>
                <a:cs typeface="Times New Roman" pitchFamily="18" charset="0"/>
              </a:rPr>
              <a:t>, which may lead to feelings of fear, helplessness, irritability, and disorientation. Such feelings can hamper the effectiveness and productivity of an expatriate manager.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Acculturation typically proceeds through four phases.</a:t>
            </a:r>
          </a:p>
          <a:p>
            <a:pPr marL="171450" indent="-171450">
              <a:buFont typeface="Arial" panose="020B0604020202020204" pitchFamily="34" charset="0"/>
              <a:buChar char="•"/>
            </a:pPr>
            <a:r>
              <a:rPr lang="en-US" dirty="0"/>
              <a:t>International businesses cannot assume that </a:t>
            </a:r>
            <a:r>
              <a:rPr lang="en-US" b="1" dirty="0"/>
              <a:t>repatriation</a:t>
            </a:r>
            <a:r>
              <a:rPr lang="en-US" dirty="0"/>
              <a:t> (bringing a manager back home after a foreign assignment has been completed) will be easy. Returning home can be almost as traumatic as the original move abroad, especially for managers and family members who have become comfortable with working and living in the foreign culture. By some estimates, one-quarter of repatriated employees leave their employer within a year after returning home. Each repatriated executive who leaves the firm represents a million-dollar investment walking out the door.</a:t>
            </a:r>
          </a:p>
          <a:p>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17</a:t>
            </a:fld>
            <a:endParaRPr lang="en-US" dirty="0"/>
          </a:p>
        </p:txBody>
      </p:sp>
    </p:spTree>
    <p:extLst>
      <p:ext uri="{BB962C8B-B14F-4D97-AF65-F5344CB8AC3E}">
        <p14:creationId xmlns:p14="http://schemas.microsoft.com/office/powerpoint/2010/main" val="3923090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Expatriation and repatriation problems can be reduced if international businesses systematically provide career development programs for their expatriate managers. </a:t>
            </a:r>
            <a:r>
              <a:rPr lang="en-US" sz="1200" kern="1200" dirty="0">
                <a:solidFill>
                  <a:schemeClr val="tx1"/>
                </a:solidFill>
                <a:latin typeface="Times New Roman" pitchFamily="18" charset="0"/>
                <a:ea typeface="+mn-ea"/>
                <a:cs typeface="Times New Roman" pitchFamily="18" charset="0"/>
              </a:rPr>
              <a:t>Recent research indicates that the likelihood of managers being successful at an overseas assignment increases if those managers:</a:t>
            </a:r>
          </a:p>
          <a:p>
            <a:pPr marL="228600" indent="-228600">
              <a:buFont typeface="+mj-lt"/>
              <a:buAutoNum type="arabicPeriod"/>
            </a:pPr>
            <a:r>
              <a:rPr lang="en-US" sz="1200" kern="1200" dirty="0">
                <a:solidFill>
                  <a:schemeClr val="tx1"/>
                </a:solidFill>
                <a:latin typeface="Times New Roman" pitchFamily="18" charset="0"/>
                <a:ea typeface="+mn-ea"/>
                <a:cs typeface="Times New Roman" pitchFamily="18" charset="0"/>
              </a:rPr>
              <a:t>Can freely choose whether to accept or reject the expatriate assignment.</a:t>
            </a:r>
          </a:p>
          <a:p>
            <a:pPr marL="228600" indent="-228600">
              <a:buFont typeface="+mj-lt"/>
              <a:buAutoNum type="arabicPeriod"/>
            </a:pPr>
            <a:r>
              <a:rPr lang="en-US" sz="1200" kern="1200" dirty="0">
                <a:solidFill>
                  <a:schemeClr val="tx1"/>
                </a:solidFill>
                <a:latin typeface="Times New Roman" pitchFamily="18" charset="0"/>
                <a:ea typeface="+mn-ea"/>
                <a:cs typeface="Times New Roman" pitchFamily="18" charset="0"/>
              </a:rPr>
              <a:t>Have been given a realistic preview of the new job and assignment.</a:t>
            </a:r>
          </a:p>
          <a:p>
            <a:pPr marL="228600" indent="-228600">
              <a:buFont typeface="+mj-lt"/>
              <a:buAutoNum type="arabicPeriod"/>
            </a:pPr>
            <a:r>
              <a:rPr lang="en-US" sz="1200" kern="1200" dirty="0">
                <a:solidFill>
                  <a:schemeClr val="tx1"/>
                </a:solidFill>
                <a:latin typeface="Times New Roman" pitchFamily="18" charset="0"/>
                <a:ea typeface="+mn-ea"/>
                <a:cs typeface="Times New Roman" pitchFamily="18" charset="0"/>
              </a:rPr>
              <a:t>Have been given a realistic expectation of their repatriation assignment.</a:t>
            </a:r>
          </a:p>
          <a:p>
            <a:pPr marL="228600" indent="-228600">
              <a:buFont typeface="+mj-lt"/>
              <a:buAutoNum type="arabicPeriod"/>
            </a:pPr>
            <a:r>
              <a:rPr lang="en-US" sz="1200" kern="1200" dirty="0">
                <a:solidFill>
                  <a:schemeClr val="tx1"/>
                </a:solidFill>
                <a:latin typeface="Times New Roman" pitchFamily="18" charset="0"/>
                <a:ea typeface="+mn-ea"/>
                <a:cs typeface="Times New Roman" pitchFamily="18" charset="0"/>
              </a:rPr>
              <a:t>Have a mentor back home who will guard their interests and provide corporate and social support during the assignment.</a:t>
            </a:r>
          </a:p>
          <a:p>
            <a:pPr marL="228600" indent="-228600">
              <a:buFont typeface="+mj-lt"/>
              <a:buAutoNum type="arabicPeriod"/>
            </a:pPr>
            <a:r>
              <a:rPr lang="en-US" sz="1200" b="1" kern="1200" dirty="0">
                <a:solidFill>
                  <a:schemeClr val="tx1"/>
                </a:solidFill>
                <a:latin typeface="Times New Roman" pitchFamily="18" charset="0"/>
                <a:ea typeface="+mn-ea"/>
                <a:cs typeface="Times New Roman" pitchFamily="18" charset="0"/>
              </a:rPr>
              <a:t>See a clear link between the expatriate assignment and their long-term career path.</a:t>
            </a:r>
          </a:p>
          <a:p>
            <a:r>
              <a:rPr lang="en-US" sz="1200" kern="1200" dirty="0">
                <a:solidFill>
                  <a:schemeClr val="tx1"/>
                </a:solidFill>
                <a:latin typeface="Times New Roman" pitchFamily="18" charset="0"/>
                <a:ea typeface="+mn-ea"/>
                <a:cs typeface="Times New Roman" pitchFamily="18" charset="0"/>
              </a:rPr>
              <a:t>Of these five elements, the last is the most critical in determining expatriate success.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18</a:t>
            </a:fld>
            <a:endParaRPr lang="en-US" dirty="0"/>
          </a:p>
        </p:txBody>
      </p:sp>
    </p:spTree>
    <p:extLst>
      <p:ext uri="{BB962C8B-B14F-4D97-AF65-F5344CB8AC3E}">
        <p14:creationId xmlns:p14="http://schemas.microsoft.com/office/powerpoint/2010/main" val="171734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The international firm’s HR managers also must provide training and development for its home and host country managers to help them perform more effectively. </a:t>
            </a:r>
            <a:r>
              <a:rPr lang="en-US" sz="1200" b="1" kern="1200" dirty="0">
                <a:solidFill>
                  <a:schemeClr val="tx1"/>
                </a:solidFill>
                <a:latin typeface="Times New Roman" pitchFamily="18" charset="0"/>
                <a:ea typeface="+mn-ea"/>
                <a:cs typeface="Times New Roman" pitchFamily="18" charset="0"/>
              </a:rPr>
              <a:t>Training</a:t>
            </a:r>
            <a:r>
              <a:rPr lang="en-US" sz="1200" kern="1200" dirty="0">
                <a:solidFill>
                  <a:schemeClr val="tx1"/>
                </a:solidFill>
                <a:latin typeface="Times New Roman" pitchFamily="18" charset="0"/>
                <a:ea typeface="+mn-ea"/>
                <a:cs typeface="Times New Roman" pitchFamily="18" charset="0"/>
              </a:rPr>
              <a:t> is directed at enhancing specific job-related skills and abilities. For example, training programs might be designed to help employees learn to speak a foreign language, use new equipment, or implement new manufacturing procedures. </a:t>
            </a:r>
            <a:r>
              <a:rPr lang="en-US" sz="1200" b="1" kern="1200" dirty="0">
                <a:solidFill>
                  <a:schemeClr val="tx1"/>
                </a:solidFill>
                <a:latin typeface="Times New Roman" pitchFamily="18" charset="0"/>
                <a:ea typeface="+mn-ea"/>
                <a:cs typeface="Times New Roman" pitchFamily="18" charset="0"/>
              </a:rPr>
              <a:t>Development</a:t>
            </a:r>
            <a:r>
              <a:rPr lang="en-US" sz="1200" kern="1200" dirty="0">
                <a:solidFill>
                  <a:schemeClr val="tx1"/>
                </a:solidFill>
                <a:latin typeface="Times New Roman" pitchFamily="18" charset="0"/>
                <a:ea typeface="+mn-ea"/>
                <a:cs typeface="Times New Roman" pitchFamily="18" charset="0"/>
              </a:rPr>
              <a:t> is concerned with preparing managers for new assignments or higher-level positions. For instance, a development program could be aimed at helping managers improve their ability to make decisions.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19</a:t>
            </a:fld>
            <a:endParaRPr lang="en-US" dirty="0"/>
          </a:p>
        </p:txBody>
      </p:sp>
    </p:spTree>
    <p:extLst>
      <p:ext uri="{BB962C8B-B14F-4D97-AF65-F5344CB8AC3E}">
        <p14:creationId xmlns:p14="http://schemas.microsoft.com/office/powerpoint/2010/main" val="396399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a:t>
            </a:fld>
            <a:endParaRPr lang="en-US" dirty="0"/>
          </a:p>
        </p:txBody>
      </p:sp>
    </p:spTree>
    <p:extLst>
      <p:ext uri="{BB962C8B-B14F-4D97-AF65-F5344CB8AC3E}">
        <p14:creationId xmlns:p14="http://schemas.microsoft.com/office/powerpoint/2010/main" val="4269393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Before a firm can undertake a meaningful training or development program, it must assess its exact training and development needs. A lack of knowledge about foreign customers and markets is a major barrier to successful entry into such markets.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 firm just moving into the global marketplace will have different training and development needs from those of an established global firm. When a firm enters the international arena, it is likely to have few, if any, experienced international managers. Thus, its training and development needs will be substantial. In contrast, a global firm will have a cadre of managers with international backgrounds, skills, and abilities. Yet even then, changes in the organization or in the marketplace may necessitate training.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20</a:t>
            </a:fld>
            <a:endParaRPr lang="en-US" dirty="0"/>
          </a:p>
        </p:txBody>
      </p:sp>
    </p:spTree>
    <p:extLst>
      <p:ext uri="{BB962C8B-B14F-4D97-AF65-F5344CB8AC3E}">
        <p14:creationId xmlns:p14="http://schemas.microsoft.com/office/powerpoint/2010/main" val="3210944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first issue an international business must consider as it plans its training and development efforts is whether to use standardized programs or develop customized programs. Standardized programs tend to be cost effect; however, a standardized program may not fit the firm’s needs precisely. Customized programs are more costly than standardized programs; however, they can </a:t>
            </a:r>
            <a:r>
              <a:rPr lang="en-US" dirty="0"/>
              <a:t>conform to </a:t>
            </a:r>
            <a:r>
              <a:rPr lang="en-US" sz="1200" kern="1200" dirty="0">
                <a:solidFill>
                  <a:schemeClr val="tx1"/>
                </a:solidFill>
                <a:latin typeface="Times New Roman" pitchFamily="18" charset="0"/>
                <a:ea typeface="+mn-ea"/>
                <a:cs typeface="Times New Roman" pitchFamily="18" charset="0"/>
              </a:rPr>
              <a:t>the firm’s exact training and development needs. As a result, most corporate training and development programs are customized. </a:t>
            </a:r>
          </a:p>
          <a:p>
            <a:pPr marL="171450" indent="-171450">
              <a:buFont typeface="Arial" panose="020B0604020202020204" pitchFamily="34" charset="0"/>
              <a:buChar char="•"/>
            </a:pPr>
            <a:r>
              <a:rPr lang="en-US" dirty="0"/>
              <a:t>Regardless of whether training and development programs are standardized or customized, most use a variety of methods as instructional vehicles. Lectures and assigned readings are common, as are videotaped and web-based instruction. Multimedia technologies are increasingly being incorporated into cross-cultural training.</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21</a:t>
            </a:fld>
            <a:endParaRPr lang="en-US" dirty="0"/>
          </a:p>
        </p:txBody>
      </p:sp>
    </p:spTree>
    <p:extLst>
      <p:ext uri="{BB962C8B-B14F-4D97-AF65-F5344CB8AC3E}">
        <p14:creationId xmlns:p14="http://schemas.microsoft.com/office/powerpoint/2010/main" val="175345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increasing globalization of business has prompted most MNCs to recognize the importance of internationalizing their managers earlier in their careers. Until the late 1980s, most U.S. MNCs delayed giving their managers significant overseas assignments until they had spent 7 to 10 years with the firm. Today, many MNCs are realizing that they need to enhance the </a:t>
            </a:r>
            <a:r>
              <a:rPr lang="en-US" dirty="0"/>
              <a:t>knowledge of their managers by </a:t>
            </a:r>
            <a:r>
              <a:rPr lang="en-US" sz="1200" kern="1200" dirty="0">
                <a:solidFill>
                  <a:schemeClr val="tx1"/>
                </a:solidFill>
                <a:latin typeface="Times New Roman" pitchFamily="18" charset="0"/>
                <a:ea typeface="+mn-ea"/>
                <a:cs typeface="Times New Roman" pitchFamily="18" charset="0"/>
              </a:rPr>
              <a:t>developing their international awareness and competence earlier in their careers. Those firms are also recognizing the importance of </a:t>
            </a:r>
            <a:r>
              <a:rPr lang="en-US" dirty="0"/>
              <a:t>the systematic integration of </a:t>
            </a:r>
            <a:r>
              <a:rPr lang="en-US" sz="1200" kern="1200" dirty="0">
                <a:solidFill>
                  <a:schemeClr val="tx1"/>
                </a:solidFill>
                <a:latin typeface="Times New Roman" pitchFamily="18" charset="0"/>
                <a:ea typeface="+mn-ea"/>
                <a:cs typeface="Times New Roman" pitchFamily="18" charset="0"/>
              </a:rPr>
              <a:t>international assignments into individual career plans.</a:t>
            </a:r>
          </a:p>
          <a:p>
            <a:pPr marL="171450" indent="-171450">
              <a:buFont typeface="Arial" panose="020B0604020202020204" pitchFamily="34" charset="0"/>
              <a:buChar char="•"/>
            </a:pPr>
            <a:r>
              <a:rPr lang="en-US" dirty="0"/>
              <a:t>For example, GE provides language and cross-cultural training to its professional staff, even though they may not be scheduled for immediate overseas postings. Such training is important because they are likely to work with GE employees from other countries, as well as foreign partners, suppliers, and customers. Such training also helps them gain a better understanding of the firm’s international markets. </a:t>
            </a:r>
          </a:p>
          <a:p>
            <a:pPr marL="171450" indent="-171450">
              <a:buFont typeface="Arial" panose="020B0604020202020204" pitchFamily="34" charset="0"/>
              <a:buChar char="•"/>
            </a:pPr>
            <a:r>
              <a:rPr lang="en-US" dirty="0"/>
              <a:t>U.S. firms are not the only ones integrating international assignments into career development plans for younger managers. Honda’s U.S. manufacturing subsidiary has been sending U.S. managers to Tokyo for multiyear assignments, so they can learn more about the firm’s successful manufacturing and operating philosophies. </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22</a:t>
            </a:fld>
            <a:endParaRPr lang="en-US" dirty="0"/>
          </a:p>
        </p:txBody>
      </p:sp>
    </p:spTree>
    <p:extLst>
      <p:ext uri="{BB962C8B-B14F-4D97-AF65-F5344CB8AC3E}">
        <p14:creationId xmlns:p14="http://schemas.microsoft.com/office/powerpoint/2010/main" val="43497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Performance appraisal is the process of assessing how effectively people are performing their jobs. The purposes of performance appraisal are to provide feedback to individuals on how well they are doing; to provide a basis for rewarding top performers; to identify areas in which additional training and development may be needed; and to identify problem areas that may call for a change in assignment.</a:t>
            </a:r>
          </a:p>
        </p:txBody>
      </p:sp>
      <p:sp>
        <p:nvSpPr>
          <p:cNvPr id="4" name="Slide Number Placeholder 3"/>
          <p:cNvSpPr>
            <a:spLocks noGrp="1"/>
          </p:cNvSpPr>
          <p:nvPr>
            <p:ph type="sldNum" sz="quarter" idx="10"/>
          </p:nvPr>
        </p:nvSpPr>
        <p:spPr/>
        <p:txBody>
          <a:bodyPr/>
          <a:lstStyle/>
          <a:p>
            <a:fld id="{D6E1E8FD-AD1D-455A-A52F-E38B886C602C}" type="slidenum">
              <a:rPr lang="en-US" smtClean="0"/>
              <a:pPr/>
              <a:t>23</a:t>
            </a:fld>
            <a:endParaRPr lang="en-US" dirty="0"/>
          </a:p>
        </p:txBody>
      </p:sp>
    </p:spTree>
    <p:extLst>
      <p:ext uri="{BB962C8B-B14F-4D97-AF65-F5344CB8AC3E}">
        <p14:creationId xmlns:p14="http://schemas.microsoft.com/office/powerpoint/2010/main" val="1391386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Performance appraisals of top managers must be based on a clear understanding of the firm’s goals for its foreign operations. A successful subsidiary in a mature and stable foreign market will have different goals than a start-up operation in a growing but unstable market.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 assessing a manager’s actual performance, the firm may consider sales, profit margin, market share growth, or any other measures it deems important. Expected and actual performance must be compared and any differences between them must be addressed.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Circumstances will dictate how frequently performance appraisals occur. In a domestic firm they may occur as often as every quarter. However, geographical factors may limit the frequency of international performance appraisals.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24</a:t>
            </a:fld>
            <a:endParaRPr lang="en-US" dirty="0"/>
          </a:p>
        </p:txBody>
      </p:sp>
    </p:spTree>
    <p:extLst>
      <p:ext uri="{BB962C8B-B14F-4D97-AF65-F5344CB8AC3E}">
        <p14:creationId xmlns:p14="http://schemas.microsoft.com/office/powerpoint/2010/main" val="2167435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1200" kern="1200" dirty="0">
                <a:solidFill>
                  <a:schemeClr val="tx1"/>
                </a:solidFill>
                <a:latin typeface="Times New Roman" pitchFamily="18" charset="0"/>
                <a:ea typeface="+mn-ea"/>
                <a:cs typeface="Times New Roman" pitchFamily="18" charset="0"/>
              </a:rPr>
              <a:t>Determining managerial </a:t>
            </a:r>
            <a:r>
              <a:rPr lang="en-US" dirty="0"/>
              <a:t>compensation is another important international HRM issue. </a:t>
            </a:r>
            <a:r>
              <a:rPr lang="en-US" sz="1200" kern="1200" dirty="0">
                <a:solidFill>
                  <a:schemeClr val="tx1"/>
                </a:solidFill>
                <a:latin typeface="Times New Roman" pitchFamily="18" charset="0"/>
                <a:ea typeface="+mn-ea"/>
                <a:cs typeface="Times New Roman" pitchFamily="18" charset="0"/>
              </a:rPr>
              <a:t>In order to remain competitive, firms must provide prevailing compensation packages for their managers. These packages include salary and non-salary items. They are determined by labor market forces, such as the supply and demand of managerial talent, occupational status</a:t>
            </a:r>
            <a:r>
              <a:rPr lang="en-US" sz="1200" kern="1200" baseline="0" dirty="0">
                <a:solidFill>
                  <a:schemeClr val="tx1"/>
                </a:solidFill>
                <a:latin typeface="Times New Roman" pitchFamily="18" charset="0"/>
                <a:ea typeface="+mn-ea"/>
                <a:cs typeface="Times New Roman" pitchFamily="18" charset="0"/>
              </a:rPr>
              <a:t> and </a:t>
            </a:r>
            <a:r>
              <a:rPr lang="en-US" sz="1200" kern="1200" dirty="0">
                <a:solidFill>
                  <a:schemeClr val="tx1"/>
                </a:solidFill>
                <a:latin typeface="Times New Roman" pitchFamily="18" charset="0"/>
                <a:ea typeface="+mn-ea"/>
                <a:cs typeface="Times New Roman" pitchFamily="18" charset="0"/>
              </a:rPr>
              <a:t>licensing requirements, standards of living, government regulations</a:t>
            </a:r>
            <a:r>
              <a:rPr lang="en-US" sz="1200" kern="1200" baseline="0" dirty="0">
                <a:solidFill>
                  <a:schemeClr val="tx1"/>
                </a:solidFill>
                <a:latin typeface="Times New Roman" pitchFamily="18" charset="0"/>
                <a:ea typeface="+mn-ea"/>
                <a:cs typeface="Times New Roman" pitchFamily="18" charset="0"/>
              </a:rPr>
              <a:t> and </a:t>
            </a:r>
            <a:r>
              <a:rPr lang="en-US" sz="1200" kern="1200" dirty="0">
                <a:solidFill>
                  <a:schemeClr val="tx1"/>
                </a:solidFill>
                <a:latin typeface="Times New Roman" pitchFamily="18" charset="0"/>
                <a:ea typeface="+mn-ea"/>
                <a:cs typeface="Times New Roman" pitchFamily="18" charset="0"/>
              </a:rPr>
              <a:t>tax codes, and similar factors.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25</a:t>
            </a:fld>
            <a:endParaRPr lang="en-US" dirty="0"/>
          </a:p>
        </p:txBody>
      </p:sp>
    </p:spTree>
    <p:extLst>
      <p:ext uri="{BB962C8B-B14F-4D97-AF65-F5344CB8AC3E}">
        <p14:creationId xmlns:p14="http://schemas.microsoft.com/office/powerpoint/2010/main" val="1744180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Times New Roman" pitchFamily="18" charset="0"/>
              </a:rPr>
              <a:t>A more complex set of compensation issues apply to </a:t>
            </a:r>
            <a:r>
              <a:rPr lang="en-US" sz="1200" b="1" kern="1200" dirty="0">
                <a:solidFill>
                  <a:schemeClr val="tx1"/>
                </a:solidFill>
                <a:latin typeface="Times New Roman" pitchFamily="18" charset="0"/>
                <a:ea typeface="+mn-ea"/>
                <a:cs typeface="Times New Roman" pitchFamily="18" charset="0"/>
              </a:rPr>
              <a:t>expatriate managers</a:t>
            </a:r>
            <a:r>
              <a:rPr lang="en-US" sz="1200" kern="1200" dirty="0">
                <a:solidFill>
                  <a:schemeClr val="tx1"/>
                </a:solidFill>
                <a:latin typeface="Times New Roman" pitchFamily="18" charset="0"/>
                <a:ea typeface="+mn-ea"/>
                <a:cs typeface="Times New Roman" pitchFamily="18" charset="0"/>
              </a:rPr>
              <a:t>. Most international businesses find it necessary to provide these managers with </a:t>
            </a:r>
            <a:r>
              <a:rPr lang="en-US" sz="1200" i="1" kern="1200" dirty="0">
                <a:solidFill>
                  <a:schemeClr val="tx1"/>
                </a:solidFill>
                <a:latin typeface="Times New Roman" pitchFamily="18" charset="0"/>
                <a:ea typeface="+mn-ea"/>
                <a:cs typeface="Times New Roman" pitchFamily="18" charset="0"/>
              </a:rPr>
              <a:t>differential compensation</a:t>
            </a:r>
            <a:r>
              <a:rPr lang="en-US" sz="1200" kern="1200" dirty="0">
                <a:solidFill>
                  <a:schemeClr val="tx1"/>
                </a:solidFill>
                <a:latin typeface="Times New Roman" pitchFamily="18" charset="0"/>
                <a:ea typeface="+mn-ea"/>
                <a:cs typeface="Times New Roman" pitchFamily="18" charset="0"/>
              </a:rPr>
              <a:t> to make up for dramatic differences in currency valuation, standards of living, lifestyle norms, and so on.</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starting point in differential compensation is a </a:t>
            </a:r>
            <a:r>
              <a:rPr lang="en-US" sz="1200" b="1" kern="1200" dirty="0">
                <a:solidFill>
                  <a:schemeClr val="tx1"/>
                </a:solidFill>
                <a:latin typeface="Times New Roman" pitchFamily="18" charset="0"/>
                <a:ea typeface="+mn-ea"/>
                <a:cs typeface="Times New Roman" pitchFamily="18" charset="0"/>
              </a:rPr>
              <a:t>cost-of-living allowance</a:t>
            </a:r>
            <a:r>
              <a:rPr lang="en-US" sz="1200" kern="1200" dirty="0">
                <a:solidFill>
                  <a:schemeClr val="tx1"/>
                </a:solidFill>
                <a:latin typeface="Times New Roman" pitchFamily="18" charset="0"/>
                <a:ea typeface="+mn-ea"/>
                <a:cs typeface="Times New Roman" pitchFamily="18" charset="0"/>
              </a:rPr>
              <a:t>. This allowance is intended to offset differences in the cost of living in the home and host countries. The premise is that a manager who accepts a foreign assignment is entitled to the same standard of living that he or she enjoyed at home.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Sometimes firms find they must supplement base pay to get a manager to accept an assignment in a relatively unattractive location. Called either a </a:t>
            </a:r>
            <a:r>
              <a:rPr lang="en-US" sz="1200" b="1" kern="1200" dirty="0">
                <a:solidFill>
                  <a:schemeClr val="tx1"/>
                </a:solidFill>
                <a:latin typeface="Times New Roman" pitchFamily="18" charset="0"/>
                <a:ea typeface="+mn-ea"/>
                <a:cs typeface="Times New Roman" pitchFamily="18" charset="0"/>
              </a:rPr>
              <a:t>hardship premium </a:t>
            </a:r>
            <a:r>
              <a:rPr lang="en-US" sz="1200" kern="1200" dirty="0">
                <a:solidFill>
                  <a:schemeClr val="tx1"/>
                </a:solidFill>
                <a:latin typeface="Times New Roman" pitchFamily="18" charset="0"/>
                <a:ea typeface="+mn-ea"/>
                <a:cs typeface="Times New Roman" pitchFamily="18" charset="0"/>
              </a:rPr>
              <a:t>or a </a:t>
            </a:r>
            <a:r>
              <a:rPr lang="en-US" sz="1200" b="1" kern="1200" dirty="0">
                <a:solidFill>
                  <a:schemeClr val="tx1"/>
                </a:solidFill>
                <a:latin typeface="Times New Roman" pitchFamily="18" charset="0"/>
                <a:ea typeface="+mn-ea"/>
                <a:cs typeface="Times New Roman" pitchFamily="18" charset="0"/>
              </a:rPr>
              <a:t>foreign-service premium</a:t>
            </a:r>
            <a:r>
              <a:rPr lang="en-US" sz="1200" kern="1200" dirty="0">
                <a:solidFill>
                  <a:schemeClr val="tx1"/>
                </a:solidFill>
                <a:latin typeface="Times New Roman" pitchFamily="18" charset="0"/>
                <a:ea typeface="+mn-ea"/>
                <a:cs typeface="Times New Roman" pitchFamily="18" charset="0"/>
              </a:rPr>
              <a:t>, this supplement is essentially an inducement to the individual to accept the international assignment.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Finally, many international businesses also find they must set up a </a:t>
            </a:r>
            <a:r>
              <a:rPr lang="en-US" sz="1200" b="1" kern="1200" dirty="0">
                <a:solidFill>
                  <a:schemeClr val="tx1"/>
                </a:solidFill>
                <a:latin typeface="Times New Roman" pitchFamily="18" charset="0"/>
                <a:ea typeface="+mn-ea"/>
                <a:cs typeface="Times New Roman" pitchFamily="18" charset="0"/>
              </a:rPr>
              <a:t>tax equalization system. </a:t>
            </a:r>
            <a:r>
              <a:rPr lang="en-US" sz="1200" kern="1200" dirty="0">
                <a:solidFill>
                  <a:schemeClr val="tx1"/>
                </a:solidFill>
                <a:latin typeface="Times New Roman" pitchFamily="18" charset="0"/>
                <a:ea typeface="+mn-ea"/>
                <a:cs typeface="Times New Roman" pitchFamily="18" charset="0"/>
              </a:rPr>
              <a:t>This system is a means of ensuring that the expatriate’s after-tax income in the host country is similar to what the person’s after-tax income would be in the home country.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26</a:t>
            </a:fld>
            <a:endParaRPr lang="en-US" dirty="0"/>
          </a:p>
        </p:txBody>
      </p:sp>
    </p:spTree>
    <p:extLst>
      <p:ext uri="{BB962C8B-B14F-4D97-AF65-F5344CB8AC3E}">
        <p14:creationId xmlns:p14="http://schemas.microsoft.com/office/powerpoint/2010/main" val="3603818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Times New Roman" pitchFamily="18" charset="0"/>
              </a:rPr>
              <a:t>Figure 19.4 shows how one major oil company creates compensation packages for its expatriate managers.  The blocks in the center reflect an individual’s U.S. base compensation prior to being posted to an international assignment. After an assignment has been made, the blocks above and below are used to calculate appropriate adjustments to the employee’s compensation. For example, suppose a U.S. executive being transferred abroad currently earns $100,000, of which $25,000 is paid in taxes, $10,000 is saved, and the remaining $65,000 consumed. Further suppose that the executive currently spends $2,000 a month on housing (mortgage plus utilities). The firm will adjust that executive’s total compensation to make it as equal as possible to that currently earned in the United States. Assume that housing and utilities in the host country cost about 20 percent more than in the United States, and other consumables cost about 10 percent more. Thus, the firm will pay the executive a supplemental housing allowance that is equal to what the executive currently pays (times 20 percent) or a total of $400 a month. The remaining part of the executive’s consumption spending will be increased by 10 percent. Similar adjustments will be made to the other components of Figure 19.4.</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27</a:t>
            </a:fld>
            <a:endParaRPr lang="en-US" dirty="0"/>
          </a:p>
        </p:txBody>
      </p:sp>
    </p:spTree>
    <p:extLst>
      <p:ext uri="{BB962C8B-B14F-4D97-AF65-F5344CB8AC3E}">
        <p14:creationId xmlns:p14="http://schemas.microsoft.com/office/powerpoint/2010/main" val="1905968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International businesses must provide not only salary adjustments but also special forms of benefits for their expatriate managers in addition to standard benefits such as health insurance and vacation allowances. Special benefits include housing, education, medical treatment, travel to the home country, and club memberships.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28</a:t>
            </a:fld>
            <a:endParaRPr lang="en-US" dirty="0"/>
          </a:p>
        </p:txBody>
      </p:sp>
    </p:spTree>
    <p:extLst>
      <p:ext uri="{BB962C8B-B14F-4D97-AF65-F5344CB8AC3E}">
        <p14:creationId xmlns:p14="http://schemas.microsoft.com/office/powerpoint/2010/main" val="3898303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Often the compensation package offered to the expatriate manager is much more lucrative than the compensation offered to a host-country national (HCN) who holds an equivalent position of power and responsibility. The equity issue becomes even more complex when dealing with third-country nationals (TCNs). </a:t>
            </a:r>
          </a:p>
          <a:p>
            <a:pPr marL="171450" indent="-171450">
              <a:buFont typeface="Arial" panose="020B0604020202020204" pitchFamily="34" charset="0"/>
              <a:buChar char="•"/>
            </a:pPr>
            <a:r>
              <a:rPr lang="en-US" dirty="0"/>
              <a:t>Unfortunately, there is no simple solution to this problem, and MNCs use a variety of approaches in grappling with it. For example, some countries pay expatriates on short-term assignments according to home country standards and those on long-term assignments according to host country standards. A company could also compare the compensation package it offers in the expatriate’s home country with what it normally pays HCNs, and then give the expatriate the higher pay package. In addition, a firm could peg a TCN’s salary to that of the person’s home country but make adjustments to that salary by offering housing allowances, educational plans, and other benefits based on costs in the host country.</a:t>
            </a:r>
          </a:p>
          <a:p>
            <a:endParaRPr lang="en-US" dirty="0"/>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29</a:t>
            </a:fld>
            <a:endParaRPr lang="en-US" dirty="0"/>
          </a:p>
        </p:txBody>
      </p:sp>
    </p:spTree>
    <p:extLst>
      <p:ext uri="{BB962C8B-B14F-4D97-AF65-F5344CB8AC3E}">
        <p14:creationId xmlns:p14="http://schemas.microsoft.com/office/powerpoint/2010/main" val="330136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a:t>
            </a:fld>
            <a:endParaRPr lang="en-US" dirty="0"/>
          </a:p>
        </p:txBody>
      </p:sp>
    </p:spTree>
    <p:extLst>
      <p:ext uri="{BB962C8B-B14F-4D97-AF65-F5344CB8AC3E}">
        <p14:creationId xmlns:p14="http://schemas.microsoft.com/office/powerpoint/2010/main" val="1638897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Another important element of international HRM focuses on retention and turnover. </a:t>
            </a:r>
            <a:r>
              <a:rPr lang="en-US" sz="1200" b="1" kern="1200" dirty="0">
                <a:solidFill>
                  <a:schemeClr val="tx1"/>
                </a:solidFill>
                <a:latin typeface="Times New Roman" pitchFamily="18" charset="0"/>
                <a:ea typeface="+mn-ea"/>
                <a:cs typeface="Times New Roman" pitchFamily="18" charset="0"/>
              </a:rPr>
              <a:t>Retention</a:t>
            </a:r>
            <a:r>
              <a:rPr lang="en-US" sz="1200" kern="1200" dirty="0">
                <a:solidFill>
                  <a:schemeClr val="tx1"/>
                </a:solidFill>
                <a:latin typeface="Times New Roman" pitchFamily="18" charset="0"/>
                <a:ea typeface="+mn-ea"/>
                <a:cs typeface="Times New Roman" pitchFamily="18" charset="0"/>
              </a:rPr>
              <a:t> is the extent to which a firm is able to retain valued employees. </a:t>
            </a:r>
            <a:r>
              <a:rPr lang="en-US" sz="1200" b="1" kern="1200" dirty="0">
                <a:solidFill>
                  <a:schemeClr val="tx1"/>
                </a:solidFill>
                <a:latin typeface="Times New Roman" pitchFamily="18" charset="0"/>
                <a:ea typeface="+mn-ea"/>
                <a:cs typeface="Times New Roman" pitchFamily="18" charset="0"/>
              </a:rPr>
              <a:t>Turnover</a:t>
            </a:r>
            <a:r>
              <a:rPr lang="en-US" sz="1200" b="0" kern="1200" baseline="0" dirty="0">
                <a:solidFill>
                  <a:schemeClr val="tx1"/>
                </a:solidFill>
                <a:latin typeface="Times New Roman" pitchFamily="18" charset="0"/>
                <a:ea typeface="+mn-ea"/>
                <a:cs typeface="Times New Roman" pitchFamily="18" charset="0"/>
              </a:rPr>
              <a:t> </a:t>
            </a:r>
            <a:r>
              <a:rPr lang="en-US" sz="1200" kern="1200" dirty="0">
                <a:solidFill>
                  <a:schemeClr val="tx1"/>
                </a:solidFill>
                <a:latin typeface="Times New Roman" pitchFamily="18" charset="0"/>
                <a:ea typeface="+mn-ea"/>
                <a:cs typeface="Times New Roman" pitchFamily="18" charset="0"/>
              </a:rPr>
              <a:t>is the rate at which people leave a firm.</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30</a:t>
            </a:fld>
            <a:endParaRPr lang="en-US" dirty="0"/>
          </a:p>
        </p:txBody>
      </p:sp>
    </p:spTree>
    <p:extLst>
      <p:ext uri="{BB962C8B-B14F-4D97-AF65-F5344CB8AC3E}">
        <p14:creationId xmlns:p14="http://schemas.microsoft.com/office/powerpoint/2010/main" val="3655370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People choose to leave a firm for any number of reasons—for example, dissatisfaction with their current pay or promotion opportunities, or receipt of a better offer to work elsewhere. </a:t>
            </a:r>
            <a:r>
              <a:rPr lang="en-US" sz="1200" b="1" kern="1200" dirty="0">
                <a:solidFill>
                  <a:schemeClr val="tx1"/>
                </a:solidFill>
                <a:latin typeface="Times New Roman" pitchFamily="18" charset="0"/>
                <a:ea typeface="+mn-ea"/>
                <a:cs typeface="Times New Roman" pitchFamily="18" charset="0"/>
              </a:rPr>
              <a:t>Turnover</a:t>
            </a:r>
            <a:r>
              <a:rPr lang="en-US" sz="1200" kern="1200" dirty="0">
                <a:solidFill>
                  <a:schemeClr val="tx1"/>
                </a:solidFill>
                <a:latin typeface="Times New Roman" pitchFamily="18" charset="0"/>
                <a:ea typeface="+mn-ea"/>
                <a:cs typeface="Times New Roman" pitchFamily="18" charset="0"/>
              </a:rPr>
              <a:t> is often a result of job transitions such as those associated with expatriation and repatriation. A worker contemplating changing work locations also may consider changing employers. </a:t>
            </a:r>
          </a:p>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Turnover is a particular problem in international business because of the high cost of developing managers’ international business skills. Managers with those skills are in high demand. Therefore, keeping successful managers should be a high priority for any international business.</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31</a:t>
            </a:fld>
            <a:endParaRPr lang="en-US" dirty="0"/>
          </a:p>
        </p:txBody>
      </p:sp>
    </p:spTree>
    <p:extLst>
      <p:ext uri="{BB962C8B-B14F-4D97-AF65-F5344CB8AC3E}">
        <p14:creationId xmlns:p14="http://schemas.microsoft.com/office/powerpoint/2010/main" val="495097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One way to control managerial turnover is to develop strategies designed to reduce the level of failure involved with expatriation and repatriation. These strategies may include providing career development counseling or cross-cultural training to ease the stress of relocation. In addition, a company may have to provide special inducements or incentives to its most valuable international managers. The firm also may make stronger guarantees to them regarding the time frame of their assignments. </a:t>
            </a:r>
          </a:p>
          <a:p>
            <a:pPr marL="171450" indent="-171450">
              <a:buFont typeface="Arial" panose="020B0604020202020204" pitchFamily="34" charset="0"/>
              <a:buChar char="•"/>
            </a:pPr>
            <a:r>
              <a:rPr lang="en-US" dirty="0"/>
              <a:t>Another important element of turnover management is the </a:t>
            </a:r>
            <a:r>
              <a:rPr lang="en-US" b="1" dirty="0"/>
              <a:t>exit interview</a:t>
            </a:r>
            <a:r>
              <a:rPr lang="en-US" dirty="0"/>
              <a:t>. An exit interview involves an employee who is leaving a firm. Its purpose is to find out as much as possible about why the person decided to leave. The potential value of the information gleaned is high. Managers can use it to reduce future employee losses.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32</a:t>
            </a:fld>
            <a:endParaRPr lang="en-US" dirty="0"/>
          </a:p>
        </p:txBody>
      </p:sp>
    </p:spTree>
    <p:extLst>
      <p:ext uri="{BB962C8B-B14F-4D97-AF65-F5344CB8AC3E}">
        <p14:creationId xmlns:p14="http://schemas.microsoft.com/office/powerpoint/2010/main" val="71710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Next, we shift the focus of our discussion of HR issues to nonmanagerial employees in host countries. The standard HRM tasks associated with nonmanagerial employees (recruitment, selection, training, compensation, and so on) are strongly influenced by local laws, culture, and economic conditions. To prosper in the host country environment, HR managers must be willing to do things the way the locals want, not the way things are done at home. </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33</a:t>
            </a:fld>
            <a:endParaRPr lang="en-US" dirty="0"/>
          </a:p>
        </p:txBody>
      </p:sp>
    </p:spTree>
    <p:extLst>
      <p:ext uri="{BB962C8B-B14F-4D97-AF65-F5344CB8AC3E}">
        <p14:creationId xmlns:p14="http://schemas.microsoft.com/office/powerpoint/2010/main" val="1160665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 the foreign operations of multinational enterprises, non-managerial employees, such as blue-collar production workers and white-collar office workers, are typically HCNs. In most cases, there are economic reasons for this decision: HCNs are usually cheaper to employ than are PCNs or TCNs. HCNs also are used because local laws often promote the hiring of locals. </a:t>
            </a:r>
          </a:p>
          <a:p>
            <a:pPr marL="171450" indent="-171450" algn="l">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Nonetheless, an international business must develop and implement a plan for recruiting and selecting its employees in a host country market. This plan should include assessments of the firm’s HR needs, sources of labor, labor force skills and talents, and training requirements. It also should account for special circumstances that exist in the local labor market. </a:t>
            </a:r>
          </a:p>
          <a:p>
            <a:pPr marL="171450" indent="-171450" algn="l">
              <a:buFont typeface="Arial" panose="020B0604020202020204" pitchFamily="34" charset="0"/>
              <a:buChar char="•"/>
            </a:pPr>
            <a:r>
              <a:rPr lang="en-US" dirty="0"/>
              <a:t>When hiring PCNs for foreign assignments, the firm’s must adhere to their home country’s hiring regulations, laws, and norms. When hiring HCNs, the firms must be aware of those regulations, laws, and norms within the host country. </a:t>
            </a:r>
          </a:p>
        </p:txBody>
      </p:sp>
      <p:sp>
        <p:nvSpPr>
          <p:cNvPr id="4" name="Slide Number Placeholder 3"/>
          <p:cNvSpPr>
            <a:spLocks noGrp="1"/>
          </p:cNvSpPr>
          <p:nvPr>
            <p:ph type="sldNum" sz="quarter" idx="10"/>
          </p:nvPr>
        </p:nvSpPr>
        <p:spPr/>
        <p:txBody>
          <a:bodyPr/>
          <a:lstStyle/>
          <a:p>
            <a:fld id="{D6E1E8FD-AD1D-455A-A52F-E38B886C602C}" type="slidenum">
              <a:rPr lang="en-US" smtClean="0"/>
              <a:pPr/>
              <a:t>34</a:t>
            </a:fld>
            <a:endParaRPr lang="en-US" dirty="0"/>
          </a:p>
        </p:txBody>
      </p:sp>
    </p:spTree>
    <p:extLst>
      <p:ext uri="{BB962C8B-B14F-4D97-AF65-F5344CB8AC3E}">
        <p14:creationId xmlns:p14="http://schemas.microsoft.com/office/powerpoint/2010/main" val="793213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HR managers also must assess the training and development needs of the host country’s workforce to help them perform their jobs more effectively. These training and development needs will depend on several factors.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An important consideration for a company is the location </a:t>
            </a:r>
            <a:r>
              <a:rPr lang="en-US" dirty="0"/>
              <a:t>its </a:t>
            </a:r>
            <a:r>
              <a:rPr lang="en-US" sz="1200" kern="1200" dirty="0">
                <a:solidFill>
                  <a:schemeClr val="tx1"/>
                </a:solidFill>
                <a:latin typeface="Times New Roman" pitchFamily="18" charset="0"/>
                <a:ea typeface="+mn-ea"/>
                <a:cs typeface="Times New Roman" pitchFamily="18" charset="0"/>
              </a:rPr>
              <a:t>the foreign </a:t>
            </a:r>
            <a:r>
              <a:rPr lang="en-US" sz="1200" i="1" kern="1200" dirty="0">
                <a:solidFill>
                  <a:schemeClr val="tx1"/>
                </a:solidFill>
                <a:latin typeface="Times New Roman" pitchFamily="18" charset="0"/>
                <a:ea typeface="+mn-ea"/>
                <a:cs typeface="Times New Roman" pitchFamily="18" charset="0"/>
              </a:rPr>
              <a:t>operations</a:t>
            </a:r>
            <a:r>
              <a:rPr lang="en-US" sz="1200" kern="1200" dirty="0">
                <a:solidFill>
                  <a:schemeClr val="tx1"/>
                </a:solidFill>
                <a:latin typeface="Times New Roman" pitchFamily="18" charset="0"/>
                <a:ea typeface="+mn-ea"/>
                <a:cs typeface="Times New Roman" pitchFamily="18" charset="0"/>
              </a:rPr>
              <a:t>. In highly industrialized markets, firms usually find a nucleus of capable workers who may need only a bit of firm-specific training. In a relatively underdeveloped area, training needs will be much greater.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Training also is a critical element, if an international business wants to take full advantage of locating </a:t>
            </a:r>
            <a:r>
              <a:rPr lang="en-US" sz="1200" i="1" kern="1200" dirty="0">
                <a:solidFill>
                  <a:schemeClr val="tx1"/>
                </a:solidFill>
                <a:latin typeface="Times New Roman" pitchFamily="18" charset="0"/>
                <a:ea typeface="+mn-ea"/>
                <a:cs typeface="Times New Roman" pitchFamily="18" charset="0"/>
              </a:rPr>
              <a:t>production</a:t>
            </a:r>
            <a:r>
              <a:rPr lang="en-US" sz="1200" kern="1200" dirty="0">
                <a:solidFill>
                  <a:schemeClr val="tx1"/>
                </a:solidFill>
                <a:latin typeface="Times New Roman" pitchFamily="18" charset="0"/>
                <a:ea typeface="+mn-ea"/>
                <a:cs typeface="Times New Roman" pitchFamily="18" charset="0"/>
              </a:rPr>
              <a:t> abroad. In recent years, MNCs have moved facilities to areas where labor is inexpensive. Often, however, the productivity of this labor is low, unless the firm is willing to invest in workforce training. </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35</a:t>
            </a:fld>
            <a:endParaRPr lang="en-US" dirty="0"/>
          </a:p>
        </p:txBody>
      </p:sp>
    </p:spTree>
    <p:extLst>
      <p:ext uri="{BB962C8B-B14F-4D97-AF65-F5344CB8AC3E}">
        <p14:creationId xmlns:p14="http://schemas.microsoft.com/office/powerpoint/2010/main" val="3216763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Compensation and performance appraisal practices for non-managerial employees also differ dramatically among countries, depending on local laws, customs, and cultures.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Individualistic cultures focus on assessing the individual’s performance and then compensating the person accordingly. More group-oriented cultures emphasize training and motivating the group, while placing less emphasis on individual performance appraisal and compensation. </a:t>
            </a:r>
            <a:r>
              <a:rPr lang="en-US" dirty="0"/>
              <a:t>Given these observations,</a:t>
            </a:r>
            <a:r>
              <a:rPr lang="en-US" sz="1200" kern="1200" dirty="0">
                <a:solidFill>
                  <a:schemeClr val="tx1"/>
                </a:solidFill>
                <a:latin typeface="Times New Roman" pitchFamily="18" charset="0"/>
                <a:ea typeface="+mn-ea"/>
                <a:cs typeface="Times New Roman" pitchFamily="18" charset="0"/>
              </a:rPr>
              <a:t> HR managers at each foreign operation must develop and implement the performance appraisal and reporting system that is appropriate for that setting. </a:t>
            </a:r>
          </a:p>
          <a:p>
            <a:pPr marL="171450" indent="-171450">
              <a:buFont typeface="Arial" panose="020B0604020202020204" pitchFamily="34" charset="0"/>
              <a:buChar char="•"/>
            </a:pPr>
            <a:r>
              <a:rPr lang="en-US" dirty="0"/>
              <a:t>Compensation practices also reflect local economic conditions, so the mix among wages, benefits, and incentive payments will vary. </a:t>
            </a:r>
            <a:r>
              <a:rPr lang="en-US" sz="1200" kern="1200" dirty="0">
                <a:solidFill>
                  <a:schemeClr val="tx1"/>
                </a:solidFill>
                <a:latin typeface="Times New Roman" pitchFamily="18" charset="0"/>
                <a:ea typeface="+mn-ea"/>
                <a:cs typeface="Times New Roman" pitchFamily="18" charset="0"/>
              </a:rPr>
              <a:t>By adjusting the compensation package to meet local norms, HR managers ensure their workers (and the firm) get the maximum value from each compensation dollar spent. </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36</a:t>
            </a:fld>
            <a:endParaRPr lang="en-US" dirty="0"/>
          </a:p>
        </p:txBody>
      </p:sp>
    </p:spTree>
    <p:extLst>
      <p:ext uri="{BB962C8B-B14F-4D97-AF65-F5344CB8AC3E}">
        <p14:creationId xmlns:p14="http://schemas.microsoft.com/office/powerpoint/2010/main" val="1886630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Labor relations in a host country often reflect its laws, culture, social structure, and economic conditions. </a:t>
            </a:r>
          </a:p>
          <a:p>
            <a:pPr marL="171450" indent="-171450">
              <a:buFont typeface="Arial" panose="020B0604020202020204" pitchFamily="34" charset="0"/>
              <a:buChar char="•"/>
            </a:pPr>
            <a:r>
              <a:rPr lang="en-US" dirty="0"/>
              <a:t>M</a:t>
            </a:r>
            <a:r>
              <a:rPr lang="en-US" sz="1200" kern="1200" dirty="0">
                <a:solidFill>
                  <a:schemeClr val="tx1"/>
                </a:solidFill>
                <a:latin typeface="Times New Roman" pitchFamily="18" charset="0"/>
                <a:ea typeface="+mn-ea"/>
                <a:cs typeface="Times New Roman" pitchFamily="18" charset="0"/>
              </a:rPr>
              <a:t>embership in U.S. labor unions has been steadily declining in recent years. Today, union membership constitutes less than 15 percent of the country’s total workforce. Labor relations in the United States are heavily regulated by various laws, as </a:t>
            </a:r>
            <a:r>
              <a:rPr lang="en-US" dirty="0"/>
              <a:t>are the interactions of labor and management. </a:t>
            </a:r>
            <a:r>
              <a:rPr lang="en-US" sz="1200" kern="1200" dirty="0">
                <a:solidFill>
                  <a:schemeClr val="tx1"/>
                </a:solidFill>
                <a:latin typeface="Times New Roman" pitchFamily="18" charset="0"/>
                <a:ea typeface="+mn-ea"/>
                <a:cs typeface="Times New Roman" pitchFamily="18" charset="0"/>
              </a:rPr>
              <a:t>Therefore, most negotiations are relatively formal and mechanical, with both parties relying on the letter of law.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 Europe, labor unions are much more important than in the United States. Labor unions are aligned with political parties, and their fortunes ebb and flow as a function of which party </a:t>
            </a:r>
            <a:r>
              <a:rPr lang="en-US" dirty="0"/>
              <a:t>is in control of </a:t>
            </a:r>
            <a:r>
              <a:rPr lang="en-US" sz="1200" kern="1200" dirty="0">
                <a:solidFill>
                  <a:schemeClr val="tx1"/>
                </a:solidFill>
                <a:latin typeface="Times New Roman" pitchFamily="18" charset="0"/>
                <a:ea typeface="+mn-ea"/>
                <a:cs typeface="Times New Roman" pitchFamily="18" charset="0"/>
              </a:rPr>
              <a:t>the government.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 Japan, labor relations tend to be cordial. Labor unions usually are created and run by businesses themselves. The Japanese culture discourages confrontation and hostility, and these norms carry over into labor relations. Therefore, unions and management tend to work cooperatively toward their mutual best interests. </a:t>
            </a:r>
            <a:endParaRPr lang="en-US" dirty="0"/>
          </a:p>
          <a:p>
            <a:pPr marL="171450" indent="-171450">
              <a:buFont typeface="Arial" panose="020B0604020202020204" pitchFamily="34" charset="0"/>
              <a:buChar char="•"/>
            </a:pPr>
            <a:endParaRPr lang="en-US" sz="1200" kern="1200" dirty="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fld id="{D6E1E8FD-AD1D-455A-A52F-E38B886C602C}" type="slidenum">
              <a:rPr lang="en-US" smtClean="0"/>
              <a:pPr/>
              <a:t>37</a:t>
            </a:fld>
            <a:endParaRPr lang="en-US" dirty="0"/>
          </a:p>
        </p:txBody>
      </p:sp>
    </p:spTree>
    <p:extLst>
      <p:ext uri="{BB962C8B-B14F-4D97-AF65-F5344CB8AC3E}">
        <p14:creationId xmlns:p14="http://schemas.microsoft.com/office/powerpoint/2010/main" val="12796297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Collective bargaining </a:t>
            </a:r>
            <a:r>
              <a:rPr lang="en-US" sz="1200" kern="1200" dirty="0">
                <a:solidFill>
                  <a:schemeClr val="tx1"/>
                </a:solidFill>
                <a:latin typeface="Times New Roman" pitchFamily="18" charset="0"/>
                <a:ea typeface="+mn-ea"/>
                <a:cs typeface="Times New Roman" pitchFamily="18" charset="0"/>
              </a:rPr>
              <a:t>is the process used to make agreements between management and labor unions. </a:t>
            </a:r>
            <a:r>
              <a:rPr lang="en-US" dirty="0"/>
              <a:t>In </a:t>
            </a:r>
            <a:r>
              <a:rPr lang="en-US" sz="1200" kern="1200" dirty="0">
                <a:solidFill>
                  <a:schemeClr val="tx1"/>
                </a:solidFill>
                <a:latin typeface="Times New Roman" pitchFamily="18" charset="0"/>
                <a:ea typeface="+mn-ea"/>
                <a:cs typeface="Times New Roman" pitchFamily="18" charset="0"/>
              </a:rPr>
              <a:t>the United States, collective bargaining is highly regulated. While government enacts laws that regulate the process, </a:t>
            </a:r>
            <a:r>
              <a:rPr lang="en-US" dirty="0"/>
              <a:t>it </a:t>
            </a:r>
            <a:r>
              <a:rPr lang="en-US" sz="1200" kern="1200" dirty="0">
                <a:solidFill>
                  <a:schemeClr val="tx1"/>
                </a:solidFill>
                <a:latin typeface="Times New Roman" pitchFamily="18" charset="0"/>
                <a:ea typeface="+mn-ea"/>
                <a:cs typeface="Times New Roman" pitchFamily="18" charset="0"/>
              </a:rPr>
              <a:t>plays a relatively passive role in establishing labor agreements. Instead, union and management representatives meet and negotiate a contract. Bargaining normally takes place on a firm-by-firm and union-by-union basis.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In some European countries, collective bargaining is undertaken by representatives of several firms and unions, along with government officials. The outcome is an umbrella agreement that applies to entire industries and collections of related labor unions. In Japan, collective bargaining is done on a firm-by-firm basis. During the process, a government official acts as an observer, recording what transpires and answers questions that arise during the negotiations.</a:t>
            </a:r>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38</a:t>
            </a:fld>
            <a:endParaRPr lang="en-US" dirty="0"/>
          </a:p>
        </p:txBody>
      </p:sp>
    </p:spTree>
    <p:extLst>
      <p:ext uri="{BB962C8B-B14F-4D97-AF65-F5344CB8AC3E}">
        <p14:creationId xmlns:p14="http://schemas.microsoft.com/office/powerpoint/2010/main" val="17535243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Union influence can be manifested in various ways, including membership, strikes, and public relations. In Europe, much of the influence of labor unions arises from the premise of </a:t>
            </a:r>
            <a:r>
              <a:rPr lang="en-US" sz="1200" b="1" kern="1200" dirty="0">
                <a:solidFill>
                  <a:schemeClr val="tx1"/>
                </a:solidFill>
                <a:latin typeface="Times New Roman" pitchFamily="18" charset="0"/>
                <a:ea typeface="+mn-ea"/>
                <a:cs typeface="Times New Roman" pitchFamily="18" charset="0"/>
              </a:rPr>
              <a:t>industrial democracy</a:t>
            </a:r>
            <a:r>
              <a:rPr lang="en-US" sz="1200" kern="1200" dirty="0">
                <a:solidFill>
                  <a:schemeClr val="tx1"/>
                </a:solidFill>
                <a:latin typeface="Times New Roman" pitchFamily="18" charset="0"/>
                <a:ea typeface="+mn-ea"/>
                <a:cs typeface="Times New Roman" pitchFamily="18" charset="0"/>
              </a:rPr>
              <a:t>—the belief that workers should have a voice in how businesses are run. </a:t>
            </a:r>
          </a:p>
          <a:p>
            <a:pPr marL="171450" indent="-171450">
              <a:buFont typeface="Arial" panose="020B0604020202020204" pitchFamily="34" charset="0"/>
              <a:buChar char="•"/>
            </a:pPr>
            <a:r>
              <a:rPr lang="en-US" sz="1200" kern="1200" dirty="0">
                <a:solidFill>
                  <a:schemeClr val="tx1"/>
                </a:solidFill>
                <a:latin typeface="Times New Roman" pitchFamily="18" charset="0"/>
                <a:ea typeface="+mn-ea"/>
                <a:cs typeface="Times New Roman" pitchFamily="18" charset="0"/>
              </a:rPr>
              <a:t>The approach taken in Germany is </a:t>
            </a:r>
            <a:r>
              <a:rPr lang="en-US" sz="1200" b="1" kern="1200" dirty="0">
                <a:solidFill>
                  <a:schemeClr val="tx1"/>
                </a:solidFill>
                <a:latin typeface="Times New Roman" pitchFamily="18" charset="0"/>
                <a:ea typeface="+mn-ea"/>
                <a:cs typeface="Times New Roman" pitchFamily="18" charset="0"/>
              </a:rPr>
              <a:t>codetermination</a:t>
            </a:r>
            <a:r>
              <a:rPr lang="en-US" dirty="0"/>
              <a:t>. It </a:t>
            </a:r>
            <a:r>
              <a:rPr lang="en-US" sz="1200" kern="1200" dirty="0">
                <a:solidFill>
                  <a:schemeClr val="tx1"/>
                </a:solidFill>
                <a:latin typeface="Times New Roman" pitchFamily="18" charset="0"/>
                <a:ea typeface="+mn-ea"/>
                <a:cs typeface="Times New Roman" pitchFamily="18" charset="0"/>
              </a:rPr>
              <a:t>is the result of a 1947 German law that required firms in the coal and steel industries to allow unions to have input into how the firms were operated. </a:t>
            </a:r>
            <a:r>
              <a:rPr lang="en-US" dirty="0"/>
              <a:t>It provides for cooperation between management and labor in running the business. </a:t>
            </a:r>
            <a:r>
              <a:rPr lang="en-US" sz="1200" kern="1200" dirty="0">
                <a:solidFill>
                  <a:schemeClr val="tx1"/>
                </a:solidFill>
                <a:latin typeface="Times New Roman" pitchFamily="18" charset="0"/>
                <a:ea typeface="+mn-ea"/>
                <a:cs typeface="Times New Roman" pitchFamily="18" charset="0"/>
              </a:rPr>
              <a:t>This model </a:t>
            </a:r>
            <a:r>
              <a:rPr lang="en-US" dirty="0"/>
              <a:t>promotes a high </a:t>
            </a:r>
            <a:r>
              <a:rPr lang="en-US" sz="1200" kern="1200" dirty="0">
                <a:solidFill>
                  <a:schemeClr val="tx1"/>
                </a:solidFill>
                <a:latin typeface="Times New Roman" pitchFamily="18" charset="0"/>
                <a:ea typeface="+mn-ea"/>
                <a:cs typeface="Times New Roman" pitchFamily="18" charset="0"/>
              </a:rPr>
              <a:t>level of industrial democracy. </a:t>
            </a:r>
            <a:r>
              <a:rPr lang="en-US" dirty="0"/>
              <a:t>Some </a:t>
            </a:r>
            <a:r>
              <a:rPr lang="en-US" sz="1200" kern="1200" dirty="0">
                <a:solidFill>
                  <a:schemeClr val="tx1"/>
                </a:solidFill>
                <a:latin typeface="Times New Roman" pitchFamily="18" charset="0"/>
                <a:ea typeface="+mn-ea"/>
                <a:cs typeface="Times New Roman" pitchFamily="18" charset="0"/>
              </a:rPr>
              <a:t>European countries (including Sweden, Denmark, and Austria) take similar approaches in requiring some form of labor representation in running businesses. In contrast, Italy, Ireland, the United Kingdom, and Latvia have little mandated labor participation. </a:t>
            </a:r>
          </a:p>
          <a:p>
            <a:pPr marL="171450" indent="-171450">
              <a:buFont typeface="Arial" panose="020B0604020202020204" pitchFamily="34" charset="0"/>
              <a:buChar char="•"/>
            </a:pPr>
            <a:r>
              <a:rPr lang="en-US" dirty="0"/>
              <a:t>The EU has been attempting to standardize labor practices, employment regulations, and benefits packages throughout its member states. The ongoing implementation of its </a:t>
            </a:r>
            <a:r>
              <a:rPr lang="en-US" b="1" dirty="0"/>
              <a:t>social charter </a:t>
            </a:r>
            <a:r>
              <a:rPr lang="en-US" dirty="0"/>
              <a:t>(sometimes called the </a:t>
            </a:r>
            <a:r>
              <a:rPr lang="en-US" i="1" dirty="0"/>
              <a:t>social policy</a:t>
            </a:r>
            <a:r>
              <a:rPr lang="en-US" dirty="0"/>
              <a:t>) focuses on such concerns as maternity leave, job training, and superannuation (pension) benefits. One motivation for the social charter is to reduce the potential loss of jobs from richer countries, such as Germany or Belgium, to countries with lower wages and poorer benefit programs, such as Portugal, Greece, and Spain.</a:t>
            </a:r>
          </a:p>
        </p:txBody>
      </p:sp>
      <p:sp>
        <p:nvSpPr>
          <p:cNvPr id="4" name="Slide Number Placeholder 3"/>
          <p:cNvSpPr>
            <a:spLocks noGrp="1"/>
          </p:cNvSpPr>
          <p:nvPr>
            <p:ph type="sldNum" sz="quarter" idx="10"/>
          </p:nvPr>
        </p:nvSpPr>
        <p:spPr/>
        <p:txBody>
          <a:bodyPr/>
          <a:lstStyle/>
          <a:p>
            <a:fld id="{D6E1E8FD-AD1D-455A-A52F-E38B886C602C}" type="slidenum">
              <a:rPr lang="en-US" smtClean="0"/>
              <a:pPr/>
              <a:t>39</a:t>
            </a:fld>
            <a:endParaRPr lang="en-US" dirty="0"/>
          </a:p>
        </p:txBody>
      </p:sp>
    </p:spTree>
    <p:extLst>
      <p:ext uri="{BB962C8B-B14F-4D97-AF65-F5344CB8AC3E}">
        <p14:creationId xmlns:p14="http://schemas.microsoft.com/office/powerpoint/2010/main" val="158543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b="1" kern="1200" dirty="0">
                <a:solidFill>
                  <a:schemeClr val="tx1"/>
                </a:solidFill>
                <a:latin typeface="Times New Roman" pitchFamily="18" charset="0"/>
                <a:ea typeface="+mn-ea"/>
                <a:cs typeface="Times New Roman" pitchFamily="18" charset="0"/>
              </a:rPr>
              <a:t>Human resource management (HRM) </a:t>
            </a:r>
            <a:r>
              <a:rPr lang="en-US" sz="1200" kern="1200" dirty="0">
                <a:solidFill>
                  <a:schemeClr val="tx1"/>
                </a:solidFill>
                <a:latin typeface="Times New Roman" pitchFamily="18" charset="0"/>
                <a:ea typeface="+mn-ea"/>
                <a:cs typeface="Times New Roman" pitchFamily="18" charset="0"/>
              </a:rPr>
              <a:t>is the set of activities directed at attracting, developing, and maintaining the effective workforce necessary to achieve a firm’s objectives.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HRM includes recruiting and selecting nonmanagers and managers, providing training and development, appraising performance, and providing compensation and benefits. HR managers must develop procedures and policies for accomplishing these tasks.</a:t>
            </a:r>
          </a:p>
        </p:txBody>
      </p:sp>
      <p:sp>
        <p:nvSpPr>
          <p:cNvPr id="4" name="Slide Number Placeholder 3"/>
          <p:cNvSpPr>
            <a:spLocks noGrp="1"/>
          </p:cNvSpPr>
          <p:nvPr>
            <p:ph type="sldNum" sz="quarter" idx="10"/>
          </p:nvPr>
        </p:nvSpPr>
        <p:spPr/>
        <p:txBody>
          <a:bodyPr/>
          <a:lstStyle/>
          <a:p>
            <a:fld id="{D6E1E8FD-AD1D-455A-A52F-E38B886C602C}" type="slidenum">
              <a:rPr lang="en-US" smtClean="0"/>
              <a:pPr/>
              <a:t>4</a:t>
            </a:fld>
            <a:endParaRPr lang="en-US" dirty="0"/>
          </a:p>
        </p:txBody>
      </p:sp>
    </p:spTree>
    <p:extLst>
      <p:ext uri="{BB962C8B-B14F-4D97-AF65-F5344CB8AC3E}">
        <p14:creationId xmlns:p14="http://schemas.microsoft.com/office/powerpoint/2010/main" val="215978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International HR managers face challenges beyond those confronting their counterparts in purely domestic companies. Specifically, differences in cultures, levels of economic development, and legal systems among the countries in which a firm operates may force it to customize its HR programs on a country-by-country basis.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The international firm also must determine where various employees should come from—the home country, the host country, or third countries. The optimal mix of employees may differ according to the location of the firm’s operations. Local laws also must be considered because they may limit or constrain hiring practices.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International businesses also face complex training and development challenges. HR managers must provide cross-cultural training for corporate executives chosen for overseas assignments. Similarly, training systems for production workers in host countries must be adjusted to reflect the education offered by local school systems.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a:solidFill>
                  <a:schemeClr val="tx1"/>
                </a:solidFill>
                <a:latin typeface="Times New Roman" pitchFamily="18" charset="0"/>
                <a:ea typeface="+mn-ea"/>
                <a:cs typeface="Times New Roman" pitchFamily="18" charset="0"/>
              </a:rPr>
              <a:t>Because working conditions and the cost of living may vary dramatically by country, international HR managers often tailor compensation systems to meet the needs of the host country’s labor market. They must take into account variations in local laws, which may require the payment of a minimum wage or mandate certain benefits. These managers also must determine how to compensate executives on overseas assignments.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5</a:t>
            </a:fld>
            <a:endParaRPr lang="en-US" dirty="0"/>
          </a:p>
        </p:txBody>
      </p:sp>
    </p:spTree>
    <p:extLst>
      <p:ext uri="{BB962C8B-B14F-4D97-AF65-F5344CB8AC3E}">
        <p14:creationId xmlns:p14="http://schemas.microsoft.com/office/powerpoint/2010/main" val="229578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The firm’s managers must design an HRM strategy that promotes the company’s overall corporate and business strategies. The cultural nuances inherent in international business heighten the complexities of developing an effective human resource strategy.</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6</a:t>
            </a:fld>
            <a:endParaRPr lang="en-US" dirty="0"/>
          </a:p>
        </p:txBody>
      </p:sp>
    </p:spTree>
    <p:extLst>
      <p:ext uri="{BB962C8B-B14F-4D97-AF65-F5344CB8AC3E}">
        <p14:creationId xmlns:p14="http://schemas.microsoft.com/office/powerpoint/2010/main" val="227405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Times New Roman" pitchFamily="18" charset="0"/>
                <a:ea typeface="+mn-ea"/>
                <a:cs typeface="Times New Roman" pitchFamily="18" charset="0"/>
              </a:rPr>
              <a:t>The basic elements of the international HRM process are shown in Figure 19.1, which provides the framework around which this </a:t>
            </a:r>
            <a:r>
              <a:rPr lang="el-GR" sz="1200" kern="1200" dirty="0">
                <a:solidFill>
                  <a:schemeClr val="tx1"/>
                </a:solidFill>
                <a:latin typeface="Times New Roman" pitchFamily="18" charset="0"/>
                <a:ea typeface="+mn-ea"/>
                <a:cs typeface="Times New Roman" pitchFamily="18" charset="0"/>
              </a:rPr>
              <a:t>Κεφάλαιο </a:t>
            </a:r>
            <a:r>
              <a:rPr lang="en-US" sz="1200" kern="1200" dirty="0">
                <a:solidFill>
                  <a:schemeClr val="tx1"/>
                </a:solidFill>
                <a:latin typeface="Times New Roman" pitchFamily="18" charset="0"/>
                <a:ea typeface="+mn-ea"/>
                <a:cs typeface="Times New Roman" pitchFamily="18" charset="0"/>
              </a:rPr>
              <a:t>is organized. </a:t>
            </a:r>
            <a:r>
              <a:rPr lang="en-US" dirty="0"/>
              <a:t>The starting point is recognizing and appreciating HRM’s strategic position within the firm and the interconnection between the firm’s overall strategy and HRM strategy. A company’s </a:t>
            </a:r>
            <a:r>
              <a:rPr lang="en-US" sz="1200" kern="1200" dirty="0">
                <a:solidFill>
                  <a:schemeClr val="tx1"/>
                </a:solidFill>
                <a:latin typeface="Times New Roman" pitchFamily="18" charset="0"/>
                <a:ea typeface="+mn-ea"/>
                <a:cs typeface="Times New Roman" pitchFamily="18" charset="0"/>
              </a:rPr>
              <a:t>decision to </a:t>
            </a:r>
            <a:r>
              <a:rPr lang="en-US" dirty="0"/>
              <a:t>expand into the international marketplace will require </a:t>
            </a:r>
            <a:r>
              <a:rPr lang="en-US" sz="1200" kern="1200" dirty="0">
                <a:solidFill>
                  <a:schemeClr val="tx1"/>
                </a:solidFill>
                <a:latin typeface="Times New Roman" pitchFamily="18" charset="0"/>
                <a:ea typeface="+mn-ea"/>
                <a:cs typeface="Times New Roman" pitchFamily="18" charset="0"/>
              </a:rPr>
              <a:t>its HR department to select key managerial personnel. Few of those managers will be able to </a:t>
            </a:r>
            <a:r>
              <a:rPr lang="en-US" dirty="0"/>
              <a:t>function effectively in a foreign </a:t>
            </a:r>
            <a:r>
              <a:rPr lang="en-US" sz="1200" kern="1200" dirty="0">
                <a:solidFill>
                  <a:schemeClr val="tx1"/>
                </a:solidFill>
                <a:latin typeface="Times New Roman" pitchFamily="18" charset="0"/>
                <a:ea typeface="+mn-ea"/>
                <a:cs typeface="Times New Roman" pitchFamily="18" charset="0"/>
              </a:rPr>
              <a:t>operation the first day they arrive. Therefore, </a:t>
            </a:r>
            <a:r>
              <a:rPr lang="en-US" dirty="0"/>
              <a:t>HR </a:t>
            </a:r>
            <a:r>
              <a:rPr lang="en-US" sz="1200" kern="1200" dirty="0">
                <a:solidFill>
                  <a:schemeClr val="tx1"/>
                </a:solidFill>
                <a:latin typeface="Times New Roman" pitchFamily="18" charset="0"/>
                <a:ea typeface="+mn-ea"/>
                <a:cs typeface="Times New Roman" pitchFamily="18" charset="0"/>
              </a:rPr>
              <a:t>must provide them with the training they need to be successful. HR managers also define performance effectiveness and assess how well each international manager is doing relative to that definition. International managers must also be compensated for their work. Further, companies invest time and money in their international managers, so HR managers must carefully assess how effectively their organization manages labor relations, retention, and turnover.</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7</a:t>
            </a:fld>
            <a:endParaRPr lang="en-US" dirty="0"/>
          </a:p>
        </p:txBody>
      </p:sp>
    </p:spTree>
    <p:extLst>
      <p:ext uri="{BB962C8B-B14F-4D97-AF65-F5344CB8AC3E}">
        <p14:creationId xmlns:p14="http://schemas.microsoft.com/office/powerpoint/2010/main" val="107152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The staffing issues confronting international HR managers can be divided into two broad categories. One of these is recruiting, training, and retaining managerial and executive employees. The other is recruiting, training, and retaining nonmanagerial employees, such as blue-collar production workers and white-collar office staff. For managerial employees, strategic and developmental issues are of primary importance. For non-managerial workers, differences in cultural, political, and legal conditions among countries may be of greater significance.</a:t>
            </a: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8</a:t>
            </a:fld>
            <a:endParaRPr lang="en-US" dirty="0"/>
          </a:p>
        </p:txBody>
      </p:sp>
    </p:spTree>
    <p:extLst>
      <p:ext uri="{BB962C8B-B14F-4D97-AF65-F5344CB8AC3E}">
        <p14:creationId xmlns:p14="http://schemas.microsoft.com/office/powerpoint/2010/main" val="139581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kern="1200" dirty="0">
                <a:solidFill>
                  <a:schemeClr val="tx1"/>
                </a:solidFill>
                <a:latin typeface="Times New Roman" pitchFamily="18" charset="0"/>
                <a:ea typeface="+mn-ea"/>
                <a:cs typeface="Times New Roman" pitchFamily="18" charset="0"/>
              </a:rPr>
              <a:t>We begin by focusing on recruiting, training, and retaining managers. The size of this task depends on the scope of the firm’s international involvement. </a:t>
            </a:r>
          </a:p>
          <a:p>
            <a:pPr marL="171450" indent="-17145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Export Department: </a:t>
            </a:r>
            <a:r>
              <a:rPr lang="en-US" sz="1200" kern="1200" dirty="0">
                <a:solidFill>
                  <a:schemeClr val="tx1"/>
                </a:solidFill>
                <a:latin typeface="Times New Roman" pitchFamily="18" charset="0"/>
                <a:ea typeface="+mn-ea"/>
                <a:cs typeface="Times New Roman" pitchFamily="18" charset="0"/>
              </a:rPr>
              <a:t>A firm’s initial foray into international business usually involves small-scale exporting using output from existing domestic production facilities. Its international activities are administered by a local export department with a home-country manager. As export sales increase, the firm will hire specialists in export documentation, international trade financing, and overseas distribution and marketing. </a:t>
            </a:r>
          </a:p>
          <a:p>
            <a:pPr marL="171450" indent="-17145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International Division: </a:t>
            </a:r>
            <a:r>
              <a:rPr lang="en-US" sz="1200" kern="1200" dirty="0">
                <a:solidFill>
                  <a:schemeClr val="tx1"/>
                </a:solidFill>
                <a:latin typeface="Times New Roman" pitchFamily="18" charset="0"/>
                <a:ea typeface="+mn-ea"/>
                <a:cs typeface="Times New Roman" pitchFamily="18" charset="0"/>
              </a:rPr>
              <a:t>As its international operations grow in importance, a firm often creates a separate division to administer its international activities. Typically, this division is housed at corporate headquarters in its home country and is headed by a home country citizen. The heads of the firm’s foreign subsidiaries in turn report to the vice president of the international division. These foreign subsidiaries’ managers may be either home country or host country citizens. </a:t>
            </a:r>
          </a:p>
          <a:p>
            <a:pPr marL="171450" indent="-171450">
              <a:buFont typeface="Arial" panose="020B0604020202020204" pitchFamily="34" charset="0"/>
              <a:buChar char="•"/>
            </a:pPr>
            <a:r>
              <a:rPr lang="en-US" sz="1200" b="1" kern="1200" dirty="0">
                <a:solidFill>
                  <a:schemeClr val="tx1"/>
                </a:solidFill>
                <a:latin typeface="Times New Roman" pitchFamily="18" charset="0"/>
                <a:ea typeface="+mn-ea"/>
                <a:cs typeface="Times New Roman" pitchFamily="18" charset="0"/>
              </a:rPr>
              <a:t>Global Organization: </a:t>
            </a:r>
            <a:r>
              <a:rPr lang="en-US" sz="1200" kern="1200" dirty="0">
                <a:solidFill>
                  <a:schemeClr val="tx1"/>
                </a:solidFill>
                <a:latin typeface="Times New Roman" pitchFamily="18" charset="0"/>
                <a:ea typeface="+mn-ea"/>
                <a:cs typeface="Times New Roman" pitchFamily="18" charset="0"/>
              </a:rPr>
              <a:t>A firm further along in the internationalization process often adopts a global organization form. Managers must have the expertise to produce, finance, and market products worldwide. They also must have expertise in the firm’s product line, international markets, and the firm’s global strategy. </a:t>
            </a:r>
          </a:p>
          <a:p>
            <a:pPr marL="0" marR="0" indent="0" algn="l"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Times New Roman" pitchFamily="18" charset="0"/>
              <a:ea typeface="+mn-ea"/>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6E1E8FD-AD1D-455A-A52F-E38B886C602C}" type="slidenum">
              <a:rPr lang="en-US" smtClean="0"/>
              <a:pPr/>
              <a:t>9</a:t>
            </a:fld>
            <a:endParaRPr lang="en-US" dirty="0"/>
          </a:p>
        </p:txBody>
      </p:sp>
    </p:spTree>
    <p:extLst>
      <p:ext uri="{BB962C8B-B14F-4D97-AF65-F5344CB8AC3E}">
        <p14:creationId xmlns:p14="http://schemas.microsoft.com/office/powerpoint/2010/main" val="73701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7078" y="758952"/>
            <a:ext cx="8216348" cy="3566160"/>
          </a:xfrm>
        </p:spPr>
        <p:txBody>
          <a:bodyPr anchor="b">
            <a:normAutofit/>
          </a:bodyPr>
          <a:lstStyle>
            <a:lvl1pPr algn="l">
              <a:lnSpc>
                <a:spcPct val="85000"/>
              </a:lnSpc>
              <a:defRPr sz="8000" spc="-50" baseline="0">
                <a:solidFill>
                  <a:srgbClr val="CC3300"/>
                </a:solidFill>
              </a:defRPr>
            </a:lvl1pPr>
          </a:lstStyle>
          <a:p>
            <a:r>
              <a:rPr lang="en-US"/>
              <a:t>Click to edit Master title style</a:t>
            </a:r>
            <a:endParaRPr lang="en-US" dirty="0"/>
          </a:p>
        </p:txBody>
      </p:sp>
      <p:sp>
        <p:nvSpPr>
          <p:cNvPr id="3" name="Subtitle 2"/>
          <p:cNvSpPr>
            <a:spLocks noGrp="1"/>
          </p:cNvSpPr>
          <p:nvPr>
            <p:ph type="subTitle" idx="1"/>
          </p:nvPr>
        </p:nvSpPr>
        <p:spPr>
          <a:xfrm>
            <a:off x="500890" y="4618578"/>
            <a:ext cx="8216348" cy="1143000"/>
          </a:xfrm>
        </p:spPr>
        <p:txBody>
          <a:bodyPr lIns="91440" rIns="91440">
            <a:normAutofit/>
          </a:bodyPr>
          <a:lstStyle>
            <a:lvl1pPr marL="0" indent="0" algn="l">
              <a:buNone/>
              <a:defRPr sz="2400" b="1"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Διεθνης</a:t>
            </a:r>
            <a:r>
              <a:rPr lang="el-GR" b="1" dirty="0"/>
              <a:t> </a:t>
            </a:r>
            <a:r>
              <a:rPr lang="el-GR" b="1" dirty="0" err="1"/>
              <a:t>Διοικηση</a:t>
            </a:r>
            <a:r>
              <a:rPr lang="el-GR" b="1" dirty="0"/>
              <a:t> </a:t>
            </a:r>
            <a:r>
              <a:rPr lang="el-GR" b="1" dirty="0" err="1"/>
              <a:t>Ανθρωπινων</a:t>
            </a:r>
            <a:r>
              <a:rPr lang="el-GR" b="1" dirty="0"/>
              <a:t> </a:t>
            </a:r>
            <a:r>
              <a:rPr lang="el-GR" b="1" dirty="0" err="1"/>
              <a:t>Πορων</a:t>
            </a:r>
            <a:r>
              <a:rPr lang="el-GR" b="1" dirty="0"/>
              <a:t> και </a:t>
            </a:r>
            <a:r>
              <a:rPr lang="el-GR" b="1" dirty="0" err="1"/>
              <a:t>Εργασιακων</a:t>
            </a:r>
            <a:r>
              <a:rPr lang="el-GR" b="1" dirty="0"/>
              <a:t> </a:t>
            </a:r>
            <a:r>
              <a:rPr lang="el-GR" b="1" dirty="0" err="1"/>
              <a:t>Σχεσεων</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a:t>
            </a:fld>
            <a:endParaRPr lang="en-US" dirty="0"/>
          </a:p>
        </p:txBody>
      </p:sp>
      <p:cxnSp>
        <p:nvCxnSpPr>
          <p:cNvPr id="9" name="Straight Connector 8"/>
          <p:cNvCxnSpPr/>
          <p:nvPr/>
        </p:nvCxnSpPr>
        <p:spPr>
          <a:xfrm>
            <a:off x="477078" y="4463562"/>
            <a:ext cx="8240160" cy="28925"/>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131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297425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12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05001"/>
            <a:ext cx="8229600" cy="2209800"/>
          </a:xfrm>
        </p:spPr>
        <p:txBody>
          <a:bodyPr/>
          <a:lstStyle/>
          <a:p>
            <a:r>
              <a:rPr lang="en-US"/>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11909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3595"/>
            <a:ext cx="8229600" cy="9144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CC3300"/>
              </a:buClr>
              <a:buFont typeface="Wingdings" panose="05000000000000000000" pitchFamily="2" charset="2"/>
              <a:buChar char="q"/>
              <a:defRPr/>
            </a:lvl1pPr>
            <a:lvl2pPr>
              <a:buClr>
                <a:schemeClr val="accent1"/>
              </a:buClr>
              <a:defRPr/>
            </a:lvl2pPr>
            <a:lvl3pPr>
              <a:buClr>
                <a:srgbClr val="002060"/>
              </a:buClr>
              <a:defRPr/>
            </a:lvl3pPr>
            <a:lvl4pPr>
              <a:buClr>
                <a:srgbClr val="002060"/>
              </a:buClr>
              <a:defRPr/>
            </a:lvl4pPr>
            <a:lvl5pPr>
              <a:buClr>
                <a:srgbClr val="00206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b="1" dirty="0" err="1"/>
              <a:t>Διεθνης</a:t>
            </a:r>
            <a:r>
              <a:rPr lang="el-GR" b="1" dirty="0"/>
              <a:t> </a:t>
            </a:r>
            <a:r>
              <a:rPr lang="el-GR" b="1" dirty="0" err="1"/>
              <a:t>Διοικηση</a:t>
            </a:r>
            <a:r>
              <a:rPr lang="el-GR" b="1" dirty="0"/>
              <a:t> </a:t>
            </a:r>
            <a:r>
              <a:rPr lang="el-GR" b="1" dirty="0" err="1"/>
              <a:t>Ανθρωπινων</a:t>
            </a:r>
            <a:r>
              <a:rPr lang="el-GR" b="1" dirty="0"/>
              <a:t> </a:t>
            </a:r>
            <a:r>
              <a:rPr lang="el-GR" b="1" dirty="0" err="1"/>
              <a:t>Πορων</a:t>
            </a:r>
            <a:r>
              <a:rPr lang="el-GR" b="1" dirty="0"/>
              <a:t> και </a:t>
            </a:r>
            <a:r>
              <a:rPr lang="el-GR" b="1" dirty="0" err="1"/>
              <a:t>Εργασιακων</a:t>
            </a:r>
            <a:r>
              <a:rPr lang="el-GR" b="1" dirty="0"/>
              <a:t> </a:t>
            </a:r>
            <a:r>
              <a:rPr lang="el-GR" b="1" dirty="0" err="1"/>
              <a:t>Σχεσεων</a:t>
            </a:r>
            <a:endParaRPr lang="en-US" dirty="0"/>
          </a:p>
        </p:txBody>
      </p:sp>
      <p:sp>
        <p:nvSpPr>
          <p:cNvPr id="6" name="Slide Number Placeholder 5"/>
          <p:cNvSpPr>
            <a:spLocks noGrp="1"/>
          </p:cNvSpPr>
          <p:nvPr>
            <p:ph type="sldNum" sz="quarter" idx="12"/>
          </p:nvPr>
        </p:nvSpPr>
        <p:spPr/>
        <p:txBody>
          <a:bodyPr/>
          <a:lstStyle/>
          <a:p>
            <a:r>
              <a:rPr lang="en-US" dirty="0"/>
              <a:t> </a:t>
            </a:r>
            <a:r>
              <a:rPr lang="el-GR" dirty="0"/>
              <a:t>Κεφάλαιο </a:t>
            </a:r>
            <a:r>
              <a:rPr lang="en-US" dirty="0"/>
              <a:t>19-</a:t>
            </a:r>
            <a:fld id="{D57F1E4F-1CFF-5643-939E-217C01CDF565}" type="slidenum">
              <a:rPr lang="en-US" smtClean="0"/>
              <a:pPr/>
              <a:t>‹#›</a:t>
            </a:fld>
            <a:endParaRPr lang="en-US" dirty="0"/>
          </a:p>
        </p:txBody>
      </p:sp>
    </p:spTree>
    <p:extLst>
      <p:ext uri="{BB962C8B-B14F-4D97-AF65-F5344CB8AC3E}">
        <p14:creationId xmlns:p14="http://schemas.microsoft.com/office/powerpoint/2010/main" val="3129659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078" y="758952"/>
            <a:ext cx="8229600" cy="3566160"/>
          </a:xfrm>
        </p:spPr>
        <p:txBody>
          <a:bodyPr anchor="b" anchorCtr="0">
            <a:normAutofit/>
          </a:bodyPr>
          <a:lstStyle>
            <a:lvl1pPr>
              <a:lnSpc>
                <a:spcPct val="85000"/>
              </a:lnSpc>
              <a:defRPr sz="8000" b="1">
                <a:solidFill>
                  <a:srgbClr val="CC33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6021" y="4630044"/>
            <a:ext cx="8229600" cy="1143000"/>
          </a:xfrm>
        </p:spPr>
        <p:txBody>
          <a:bodyPr lIns="91440" rIns="91440" anchor="t" anchorCtr="0">
            <a:normAutofit/>
          </a:bodyPr>
          <a:lstStyle>
            <a:lvl1pPr marL="0" indent="0">
              <a:buNone/>
              <a:defRPr sz="2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cxnSp>
        <p:nvCxnSpPr>
          <p:cNvPr id="9" name="Straight Connector 8"/>
          <p:cNvCxnSpPr/>
          <p:nvPr/>
        </p:nvCxnSpPr>
        <p:spPr>
          <a:xfrm>
            <a:off x="456021" y="4462669"/>
            <a:ext cx="8250657" cy="29818"/>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825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63826" y="286604"/>
            <a:ext cx="8242852" cy="9144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63826" y="1578042"/>
            <a:ext cx="4062454"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578042"/>
            <a:ext cx="4043238" cy="4504706"/>
          </a:xfrm>
          <a:ln>
            <a:solidFill>
              <a:srgbClr val="CC3300"/>
            </a:solidFill>
          </a:ln>
        </p:spPr>
        <p:txBody>
          <a:bodyPr/>
          <a:lstStyle>
            <a:lvl1pPr marL="457200" indent="-457200">
              <a:buClr>
                <a:srgbClr val="CC3300"/>
              </a:buClr>
              <a:buFont typeface="Wingdings" panose="05000000000000000000" pitchFamily="2" charset="2"/>
              <a:buChar char="q"/>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7" name="Slide Number Placeholder 6"/>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265510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77078" y="286604"/>
            <a:ext cx="8229600" cy="914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7078" y="1527527"/>
            <a:ext cx="4049202"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77078" y="2387078"/>
            <a:ext cx="4049202"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544779"/>
            <a:ext cx="4043238" cy="736282"/>
          </a:xfrm>
        </p:spPr>
        <p:style>
          <a:lnRef idx="2">
            <a:schemeClr val="accent2"/>
          </a:lnRef>
          <a:fillRef idx="1">
            <a:schemeClr val="lt1"/>
          </a:fillRef>
          <a:effectRef idx="0">
            <a:schemeClr val="accent2"/>
          </a:effectRef>
          <a:fontRef idx="none"/>
        </p:style>
        <p:txBody>
          <a:bodyPr lIns="91440" rIns="91440" anchor="ctr">
            <a:normAutofit/>
          </a:bodyPr>
          <a:lstStyle>
            <a:lvl1pPr marL="0" indent="0">
              <a:buNone/>
              <a:defRPr sz="2000" b="1"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387078"/>
            <a:ext cx="4043238" cy="3761929"/>
          </a:xfrm>
        </p:spPr>
        <p:style>
          <a:lnRef idx="2">
            <a:schemeClr val="accent2"/>
          </a:lnRef>
          <a:fillRef idx="1">
            <a:schemeClr val="lt1"/>
          </a:fillRef>
          <a:effectRef idx="0">
            <a:schemeClr val="accent2"/>
          </a:effectRef>
          <a:fontRef idx="none"/>
        </p:style>
        <p:txBody>
          <a:bodyPr/>
          <a:lstStyle>
            <a:lvl1pPr marL="91440" indent="-91440">
              <a:buClr>
                <a:srgbClr val="C00000"/>
              </a:buClr>
              <a:buFont typeface="Wingdings" panose="05000000000000000000" pitchFamily="2" charset="2"/>
              <a:buChar char="q"/>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9" name="Slide Number Placeholder 8"/>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933364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5" name="Slide Number Placeholder 4"/>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342667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9" name="Slide Number Placeholder 8"/>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199641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3030053" y="0"/>
            <a:ext cx="48006" cy="6858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400" b="1">
                <a:solidFill>
                  <a:srgbClr val="8A001A"/>
                </a:solidFill>
              </a:defRPr>
            </a:lvl1pPr>
          </a:lstStyle>
          <a:p>
            <a:r>
              <a:rPr lang="en-US"/>
              <a:t>Click to edit Master title style</a:t>
            </a:r>
            <a:endParaRPr lang="en-US" dirty="0"/>
          </a:p>
        </p:txBody>
      </p:sp>
      <p:sp>
        <p:nvSpPr>
          <p:cNvPr id="3" name="Content Placeholder 2"/>
          <p:cNvSpPr>
            <a:spLocks noGrp="1"/>
          </p:cNvSpPr>
          <p:nvPr>
            <p:ph idx="1"/>
          </p:nvPr>
        </p:nvSpPr>
        <p:spPr>
          <a:xfrm>
            <a:off x="3428734" y="14132"/>
            <a:ext cx="5330952" cy="62910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428734" y="6439259"/>
            <a:ext cx="3486150" cy="365125"/>
          </a:xfrm>
        </p:spPr>
        <p:txBody>
          <a:bodyPr/>
          <a:lstStyle>
            <a:lvl1pPr algn="l">
              <a:defRPr b="1">
                <a:solidFill>
                  <a:schemeClr val="tx1"/>
                </a:solidFill>
              </a:defRPr>
            </a:lvl1p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7" name="Slide Number Placeholder 6"/>
          <p:cNvSpPr>
            <a:spLocks noGrp="1"/>
          </p:cNvSpPr>
          <p:nvPr>
            <p:ph type="sldNum" sz="quarter" idx="12"/>
          </p:nvPr>
        </p:nvSpPr>
        <p:spPr>
          <a:xfrm>
            <a:off x="7425343" y="6459786"/>
            <a:ext cx="1334343" cy="365125"/>
          </a:xfrm>
        </p:spPr>
        <p:txBody>
          <a:bodyPr/>
          <a:lstStyle>
            <a:lvl1pPr>
              <a:defRPr b="1">
                <a:solidFill>
                  <a:schemeClr val="tx1"/>
                </a:solidFill>
              </a:defRPr>
            </a:lvl1pPr>
          </a:lstStyle>
          <a:p>
            <a:r>
              <a:rPr lang="el-GR" dirty="0"/>
              <a:t>Κεφάλαιο </a:t>
            </a:r>
            <a:r>
              <a:rPr lang="en-US" dirty="0"/>
              <a:t>19-</a:t>
            </a:r>
            <a:fld id="{D57F1E4F-1CFF-5643-939E-217C01CDF565}" type="slidenum">
              <a:rPr lang="en-US" smtClean="0"/>
              <a:pPr/>
              <a:t>‹#›</a:t>
            </a:fld>
            <a:endParaRPr lang="en-US" dirty="0"/>
          </a:p>
        </p:txBody>
      </p:sp>
    </p:spTree>
    <p:extLst>
      <p:ext uri="{BB962C8B-B14F-4D97-AF65-F5344CB8AC3E}">
        <p14:creationId xmlns:p14="http://schemas.microsoft.com/office/powerpoint/2010/main" val="370147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6361042"/>
            <a:ext cx="9141631" cy="496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1" y="6310669"/>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1"/>
            <a:ext cx="9143989" cy="6310669"/>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7" name="Slide Number Placeholder 6"/>
          <p:cNvSpPr>
            <a:spLocks noGrp="1"/>
          </p:cNvSpPr>
          <p:nvPr>
            <p:ph type="sldNum" sz="quarter" idx="12"/>
          </p:nvPr>
        </p:nvSpPr>
        <p:spPr/>
        <p:txBody>
          <a:bodyPr/>
          <a:lstStyle/>
          <a:p>
            <a:r>
              <a:rPr lang="el-GR" dirty="0"/>
              <a:t>Κεφάλαιο </a:t>
            </a:r>
            <a:r>
              <a:rPr lang="en-US" dirty="0"/>
              <a:t>19- </a:t>
            </a:r>
            <a:fld id="{D57F1E4F-1CFF-5643-939E-217C01CDF565}" type="slidenum">
              <a:rPr lang="en-US" smtClean="0"/>
              <a:pPr/>
              <a:t>‹#›</a:t>
            </a:fld>
            <a:endParaRPr lang="en-US" dirty="0"/>
          </a:p>
        </p:txBody>
      </p:sp>
    </p:spTree>
    <p:extLst>
      <p:ext uri="{BB962C8B-B14F-4D97-AF65-F5344CB8AC3E}">
        <p14:creationId xmlns:p14="http://schemas.microsoft.com/office/powerpoint/2010/main" val="400942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57200" y="233595"/>
            <a:ext cx="8229600" cy="914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09630"/>
            <a:ext cx="8229600" cy="479159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6" name="Slide Number Placeholder 5"/>
          <p:cNvSpPr>
            <a:spLocks noGrp="1"/>
          </p:cNvSpPr>
          <p:nvPr>
            <p:ph type="sldNum" sz="quarter" idx="4"/>
          </p:nvPr>
        </p:nvSpPr>
        <p:spPr>
          <a:xfrm>
            <a:off x="7425344" y="6459786"/>
            <a:ext cx="1261456" cy="365125"/>
          </a:xfrm>
          <a:prstGeom prst="rect">
            <a:avLst/>
          </a:prstGeom>
        </p:spPr>
        <p:txBody>
          <a:bodyPr vert="horz" lIns="91440" tIns="45720" rIns="91440" bIns="45720" rtlCol="0" anchor="ctr"/>
          <a:lstStyle>
            <a:lvl1pPr algn="r">
              <a:defRPr sz="1050">
                <a:solidFill>
                  <a:srgbClr val="FFFFFF"/>
                </a:solidFill>
              </a:defRPr>
            </a:lvl1pPr>
          </a:lstStyle>
          <a:p>
            <a:r>
              <a:rPr lang="el-GR" dirty="0"/>
              <a:t>Κεφάλαιο </a:t>
            </a:r>
            <a:r>
              <a:rPr lang="en-US" dirty="0"/>
              <a:t>19- </a:t>
            </a:r>
            <a:fld id="{D57F1E4F-1CFF-5643-939E-217C01CDF565}" type="slidenum">
              <a:rPr lang="en-US" smtClean="0"/>
              <a:pPr/>
              <a:t>‹#›</a:t>
            </a:fld>
            <a:endParaRPr lang="en-US" dirty="0"/>
          </a:p>
        </p:txBody>
      </p:sp>
      <p:cxnSp>
        <p:nvCxnSpPr>
          <p:cNvPr id="10" name="Straight Connector 9"/>
          <p:cNvCxnSpPr/>
          <p:nvPr/>
        </p:nvCxnSpPr>
        <p:spPr>
          <a:xfrm flipV="1">
            <a:off x="442133" y="1313749"/>
            <a:ext cx="8244667" cy="15063"/>
          </a:xfrm>
          <a:prstGeom prst="line">
            <a:avLst/>
          </a:prstGeom>
          <a:ln>
            <a:solidFill>
              <a:srgbClr val="CC33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25686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hdr="0" dt="0"/>
  <p:txStyles>
    <p:titleStyle>
      <a:lvl1pPr algn="l" defTabSz="914400" rtl="0" eaLnBrk="1" latinLnBrk="0" hangingPunct="1">
        <a:lnSpc>
          <a:spcPct val="85000"/>
        </a:lnSpc>
        <a:spcBef>
          <a:spcPct val="0"/>
        </a:spcBef>
        <a:buNone/>
        <a:defRPr sz="3200" b="1" kern="1200" spc="-50" baseline="0">
          <a:solidFill>
            <a:srgbClr val="8A001A"/>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q"/>
        <a:defRPr sz="2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p:txBody>
          <a:bodyPr/>
          <a:lstStyle/>
          <a:p>
            <a:r>
              <a:rPr lang="en-US" dirty="0"/>
              <a:t>Griffin &amp; </a:t>
            </a:r>
            <a:r>
              <a:rPr lang="en-US" dirty="0" err="1"/>
              <a:t>Pustay</a:t>
            </a:r>
            <a:endParaRPr lang="en-US" dirty="0"/>
          </a:p>
          <a:p>
            <a:endParaRPr lang="en-US" dirty="0"/>
          </a:p>
        </p:txBody>
      </p:sp>
      <p:pic>
        <p:nvPicPr>
          <p:cNvPr id="5" name="Picture 4" descr="Screen Shot 2013-10-27 at 11.41.39 PM.png"/>
          <p:cNvPicPr>
            <a:picLocks/>
          </p:cNvPicPr>
          <p:nvPr/>
        </p:nvPicPr>
        <p:blipFill rotWithShape="1">
          <a:blip r:embed="rId3">
            <a:extLst>
              <a:ext uri="{28A0092B-C50C-407E-A947-70E740481C1C}">
                <a14:useLocalDpi xmlns:a14="http://schemas.microsoft.com/office/drawing/2010/main" val="0"/>
              </a:ext>
            </a:extLst>
          </a:blip>
          <a:srcRect t="26783"/>
          <a:stretch/>
        </p:blipFill>
        <p:spPr>
          <a:xfrm>
            <a:off x="3272913" y="2523744"/>
            <a:ext cx="5330952" cy="3758183"/>
          </a:xfrm>
          <a:prstGeom prst="rect">
            <a:avLst/>
          </a:prstGeom>
        </p:spPr>
      </p:pic>
      <p:sp>
        <p:nvSpPr>
          <p:cNvPr id="13" name="Slide Number Placeholder 12"/>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1</a:t>
            </a:fld>
            <a:endParaRPr lang="en-US" dirty="0"/>
          </a:p>
        </p:txBody>
      </p:sp>
      <p:sp>
        <p:nvSpPr>
          <p:cNvPr id="9" name="Title 14"/>
          <p:cNvSpPr>
            <a:spLocks noGrp="1"/>
          </p:cNvSpPr>
          <p:nvPr>
            <p:ph type="title"/>
          </p:nvPr>
        </p:nvSpPr>
        <p:spPr>
          <a:xfrm>
            <a:off x="342900" y="594359"/>
            <a:ext cx="3085834" cy="2286000"/>
          </a:xfrm>
        </p:spPr>
        <p:txBody>
          <a:bodyPr>
            <a:normAutofit/>
          </a:bodyPr>
          <a:lstStyle/>
          <a:p>
            <a:pPr>
              <a:lnSpc>
                <a:spcPct val="100000"/>
              </a:lnSpc>
            </a:pPr>
            <a:r>
              <a:rPr lang="el-GR" sz="2000" b="0" dirty="0"/>
              <a:t>Διεθνείς</a:t>
            </a:r>
            <a:br>
              <a:rPr lang="el-GR" sz="2000" b="0" dirty="0"/>
            </a:br>
            <a:r>
              <a:rPr lang="el-GR" sz="2000" b="0" dirty="0"/>
              <a:t>Επιχειρήσεις και Επιχειρηματικότητα</a:t>
            </a:r>
            <a:br>
              <a:rPr lang="el-GR" sz="2000" b="0" dirty="0"/>
            </a:br>
            <a:br>
              <a:rPr lang="en-US" sz="2000" b="0" dirty="0">
                <a:solidFill>
                  <a:srgbClr val="8A001A"/>
                </a:solidFill>
              </a:rPr>
            </a:br>
            <a:r>
              <a:rPr lang="en-US" sz="1600" b="0" dirty="0">
                <a:solidFill>
                  <a:srgbClr val="8A001A"/>
                </a:solidFill>
              </a:rPr>
              <a:t>8</a:t>
            </a:r>
            <a:r>
              <a:rPr lang="el-GR" sz="1600" b="0" baseline="30000" dirty="0">
                <a:solidFill>
                  <a:srgbClr val="8A001A"/>
                </a:solidFill>
              </a:rPr>
              <a:t>η</a:t>
            </a:r>
            <a:r>
              <a:rPr lang="el-GR" sz="1600" b="0" dirty="0">
                <a:solidFill>
                  <a:srgbClr val="8A001A"/>
                </a:solidFill>
              </a:rPr>
              <a:t> Έκδοση</a:t>
            </a:r>
            <a:br>
              <a:rPr lang="el-GR" sz="1600" b="0" dirty="0">
                <a:solidFill>
                  <a:srgbClr val="8A001A"/>
                </a:solidFill>
              </a:rPr>
            </a:br>
            <a:endParaRPr lang="en-US" sz="1600" b="0" dirty="0">
              <a:solidFill>
                <a:srgbClr val="8A001A"/>
              </a:solidFill>
            </a:endParaRPr>
          </a:p>
        </p:txBody>
      </p:sp>
      <p:sp>
        <p:nvSpPr>
          <p:cNvPr id="10" name="Rectangle 9"/>
          <p:cNvSpPr/>
          <p:nvPr/>
        </p:nvSpPr>
        <p:spPr>
          <a:xfrm>
            <a:off x="3428734" y="342900"/>
            <a:ext cx="5545449" cy="1754326"/>
          </a:xfrm>
          <a:prstGeom prst="rect">
            <a:avLst/>
          </a:prstGeom>
          <a:solidFill>
            <a:schemeClr val="bg1"/>
          </a:solidFill>
        </p:spPr>
        <p:txBody>
          <a:bodyPr wrap="square">
            <a:spAutoFit/>
          </a:bodyPr>
          <a:lstStyle/>
          <a:p>
            <a:pPr>
              <a:lnSpc>
                <a:spcPct val="250000"/>
              </a:lnSpc>
            </a:pPr>
            <a:r>
              <a:rPr lang="el-GR" sz="2400" spc="-50" dirty="0">
                <a:latin typeface="+mj-lt"/>
                <a:ea typeface="+mj-ea"/>
                <a:cs typeface="+mj-cs"/>
              </a:rPr>
              <a:t>ΚΕΦΑΛΑΙΟ 1</a:t>
            </a:r>
            <a:r>
              <a:rPr lang="en-US" sz="2400" spc="-50" dirty="0">
                <a:latin typeface="+mj-lt"/>
                <a:ea typeface="+mj-ea"/>
                <a:cs typeface="+mj-cs"/>
              </a:rPr>
              <a:t>9</a:t>
            </a:r>
            <a:endParaRPr lang="el-GR" sz="2400" spc="-50" dirty="0">
              <a:latin typeface="+mj-lt"/>
              <a:ea typeface="+mj-ea"/>
              <a:cs typeface="+mj-cs"/>
            </a:endParaRPr>
          </a:p>
          <a:p>
            <a:r>
              <a:rPr lang="el-GR" sz="2400" b="1" spc="-50" dirty="0">
                <a:solidFill>
                  <a:srgbClr val="8A001A"/>
                </a:solidFill>
                <a:latin typeface="+mj-lt"/>
                <a:ea typeface="+mj-ea"/>
                <a:cs typeface="+mj-cs"/>
              </a:rPr>
              <a:t>Διεθνής Διοίκηση Ανθρώπινων Πόρων</a:t>
            </a:r>
            <a:r>
              <a:rPr lang="en-US" sz="2400" b="1" spc="-50" dirty="0">
                <a:solidFill>
                  <a:srgbClr val="8A001A"/>
                </a:solidFill>
                <a:latin typeface="+mj-lt"/>
                <a:ea typeface="+mj-ea"/>
                <a:cs typeface="+mj-cs"/>
              </a:rPr>
              <a:t> </a:t>
            </a:r>
            <a:r>
              <a:rPr lang="el-GR" sz="2400" b="1" spc="-50" dirty="0">
                <a:solidFill>
                  <a:srgbClr val="8A001A"/>
                </a:solidFill>
                <a:latin typeface="+mj-lt"/>
                <a:ea typeface="+mj-ea"/>
                <a:cs typeface="+mj-cs"/>
              </a:rPr>
              <a:t>και Εργασιακών Σχέσεων</a:t>
            </a:r>
          </a:p>
        </p:txBody>
      </p:sp>
      <p:pic>
        <p:nvPicPr>
          <p:cNvPr id="7" name="Εικόνα 6" descr="Εικόνα που περιέχει κτίριο&#10;&#10;Περιγραφή που δημιουργήθηκε αυτόματα">
            <a:extLst>
              <a:ext uri="{FF2B5EF4-FFF2-40B4-BE49-F238E27FC236}">
                <a16:creationId xmlns:a16="http://schemas.microsoft.com/office/drawing/2014/main" id="{ECA9AE08-8E6C-47C4-BB2E-4F7535F800D8}"/>
              </a:ext>
            </a:extLst>
          </p:cNvPr>
          <p:cNvPicPr>
            <a:picLocks noChangeAspect="1"/>
          </p:cNvPicPr>
          <p:nvPr/>
        </p:nvPicPr>
        <p:blipFill>
          <a:blip r:embed="rId4"/>
          <a:stretch>
            <a:fillRect/>
          </a:stretch>
        </p:blipFill>
        <p:spPr>
          <a:xfrm>
            <a:off x="465931" y="3606800"/>
            <a:ext cx="1961428" cy="2852986"/>
          </a:xfrm>
          <a:prstGeom prst="rect">
            <a:avLst/>
          </a:prstGeom>
        </p:spPr>
      </p:pic>
      <p:pic>
        <p:nvPicPr>
          <p:cNvPr id="11" name="Εικόνα 10">
            <a:extLst>
              <a:ext uri="{FF2B5EF4-FFF2-40B4-BE49-F238E27FC236}">
                <a16:creationId xmlns:a16="http://schemas.microsoft.com/office/drawing/2014/main" id="{496831E6-43B5-4BF5-A2F2-E7765A8682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7" y="154673"/>
            <a:ext cx="839210" cy="810527"/>
          </a:xfrm>
          <a:prstGeom prst="rect">
            <a:avLst/>
          </a:prstGeom>
        </p:spPr>
      </p:pic>
    </p:spTree>
    <p:extLst>
      <p:ext uri="{BB962C8B-B14F-4D97-AF65-F5344CB8AC3E}">
        <p14:creationId xmlns:p14="http://schemas.microsoft.com/office/powerpoint/2010/main" val="31849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srgbClr val="0070C0"/>
                </a:solidFill>
              </a:rPr>
              <a:t>Πεδίο Εφαρμογής της Διεθνοποίησης</a:t>
            </a:r>
            <a:endParaRPr lang="en-US" dirty="0"/>
          </a:p>
        </p:txBody>
      </p:sp>
      <p:sp>
        <p:nvSpPr>
          <p:cNvPr id="3" name="Content Placeholder 2"/>
          <p:cNvSpPr>
            <a:spLocks noGrp="1"/>
          </p:cNvSpPr>
          <p:nvPr>
            <p:ph idx="1"/>
          </p:nvPr>
        </p:nvSpPr>
        <p:spPr/>
        <p:txBody>
          <a:bodyPr>
            <a:normAutofit/>
          </a:bodyPr>
          <a:lstStyle/>
          <a:p>
            <a:pPr>
              <a:lnSpc>
                <a:spcPct val="100000"/>
              </a:lnSpc>
              <a:spcAft>
                <a:spcPts val="600"/>
              </a:spcAft>
            </a:pPr>
            <a:r>
              <a:rPr lang="el-GR" sz="2600" b="1" dirty="0"/>
              <a:t>Συλλογική εμπειρία και γνώση</a:t>
            </a:r>
            <a:r>
              <a:rPr lang="en-US" sz="2600" b="1" dirty="0"/>
              <a:t> </a:t>
            </a:r>
          </a:p>
          <a:p>
            <a:pPr marL="627063" lvl="1" indent="-427038">
              <a:lnSpc>
                <a:spcPct val="100000"/>
              </a:lnSpc>
            </a:pPr>
            <a:r>
              <a:rPr lang="el-GR" sz="2600" dirty="0"/>
              <a:t>Γραμμή παραγωγής</a:t>
            </a:r>
            <a:endParaRPr lang="en-US" sz="2600" dirty="0"/>
          </a:p>
          <a:p>
            <a:pPr marL="627063" lvl="1" indent="-427038">
              <a:lnSpc>
                <a:spcPct val="100000"/>
              </a:lnSpc>
            </a:pPr>
            <a:r>
              <a:rPr lang="el-GR" sz="2600" dirty="0"/>
              <a:t>Λειτουργικές δεξιότητες</a:t>
            </a:r>
            <a:r>
              <a:rPr lang="en-US" sz="2600" dirty="0"/>
              <a:t> </a:t>
            </a:r>
          </a:p>
          <a:p>
            <a:pPr marL="627063" lvl="1" indent="-427038">
              <a:lnSpc>
                <a:spcPct val="100000"/>
              </a:lnSpc>
            </a:pPr>
            <a:r>
              <a:rPr lang="el-GR" sz="2600" dirty="0"/>
              <a:t>Μεμονωμένες αγορές χωρών</a:t>
            </a:r>
            <a:r>
              <a:rPr lang="en-US" sz="2600" dirty="0"/>
              <a:t> </a:t>
            </a:r>
          </a:p>
          <a:p>
            <a:pPr marL="627063" lvl="1" indent="-427038">
              <a:lnSpc>
                <a:spcPct val="100000"/>
              </a:lnSpc>
            </a:pPr>
            <a:r>
              <a:rPr lang="el-GR" sz="2600" dirty="0"/>
              <a:t>Παγκόσμια στρατηγική</a:t>
            </a:r>
            <a:endParaRPr lang="en-US" sz="2600" dirty="0"/>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5" name="Slide Number Placeholder 4"/>
          <p:cNvSpPr>
            <a:spLocks noGrp="1"/>
          </p:cNvSpPr>
          <p:nvPr>
            <p:ph type="sldNum" sz="quarter" idx="12"/>
          </p:nvPr>
        </p:nvSpPr>
        <p:spPr>
          <a:xfrm>
            <a:off x="7257327" y="6459786"/>
            <a:ext cx="1429473" cy="365125"/>
          </a:xfrm>
        </p:spPr>
        <p:txBody>
          <a:bodyPr/>
          <a:lstStyle/>
          <a:p>
            <a:r>
              <a:rPr lang="en-US" dirty="0"/>
              <a:t> </a:t>
            </a:r>
            <a:r>
              <a:rPr lang="el-GR" dirty="0"/>
              <a:t>Κεφάλαιο </a:t>
            </a:r>
            <a:r>
              <a:rPr lang="en-US" dirty="0"/>
              <a:t>19-</a:t>
            </a:r>
            <a:fld id="{D57F1E4F-1CFF-5643-939E-217C01CDF565}" type="slidenum">
              <a:rPr lang="en-US" smtClean="0"/>
              <a:pPr/>
              <a:t>10</a:t>
            </a:fld>
            <a:endParaRPr lang="en-US" dirty="0"/>
          </a:p>
        </p:txBody>
      </p:sp>
      <p:pic>
        <p:nvPicPr>
          <p:cNvPr id="6" name="Εικόνα 5">
            <a:extLst>
              <a:ext uri="{FF2B5EF4-FFF2-40B4-BE49-F238E27FC236}">
                <a16:creationId xmlns:a16="http://schemas.microsoft.com/office/drawing/2014/main" id="{AF7AA04A-46EA-4736-83FB-6AB5227C6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586777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Συγκέντρωση Έναντι Αποκέντρωσης Ελέγχου</a:t>
            </a:r>
            <a:endParaRPr lang="en-US" dirty="0">
              <a:solidFill>
                <a:srgbClr val="0070C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8804978"/>
              </p:ext>
            </p:extLst>
          </p:nvPr>
        </p:nvGraphicFramePr>
        <p:xfrm>
          <a:off x="641959" y="1916482"/>
          <a:ext cx="7860082" cy="4409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6" name="Slide Number Placeholder 15"/>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11</a:t>
            </a:fld>
            <a:endParaRPr lang="en-US" dirty="0"/>
          </a:p>
        </p:txBody>
      </p:sp>
      <p:sp>
        <p:nvSpPr>
          <p:cNvPr id="9" name="Rectangle 8"/>
          <p:cNvSpPr/>
          <p:nvPr/>
        </p:nvSpPr>
        <p:spPr>
          <a:xfrm>
            <a:off x="2479362" y="1535482"/>
            <a:ext cx="4152900" cy="9947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t>Λήψη αποφάσεων</a:t>
            </a:r>
            <a:endParaRPr lang="en-US" sz="2800" dirty="0"/>
          </a:p>
        </p:txBody>
      </p:sp>
      <p:pic>
        <p:nvPicPr>
          <p:cNvPr id="8" name="Εικόνα 7">
            <a:extLst>
              <a:ext uri="{FF2B5EF4-FFF2-40B4-BE49-F238E27FC236}">
                <a16:creationId xmlns:a16="http://schemas.microsoft.com/office/drawing/2014/main" id="{24E21DED-2AAE-4620-84E1-F05DAA4633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14026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Φιλοσοφία Στελέχωσης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spcAft>
                <a:spcPts val="700"/>
              </a:spcAft>
            </a:pPr>
            <a:r>
              <a:rPr lang="el-GR" sz="2600" b="1" dirty="0"/>
              <a:t>Πρόσληψη διεθνών ανώτατων διοικητικών στελεχών</a:t>
            </a:r>
            <a:endParaRPr lang="en-US" sz="2600" b="1" dirty="0"/>
          </a:p>
          <a:p>
            <a:pPr marL="627063" lvl="1" indent="-427038">
              <a:lnSpc>
                <a:spcPct val="100000"/>
              </a:lnSpc>
            </a:pPr>
            <a:r>
              <a:rPr lang="el-GR" sz="2600" dirty="0"/>
              <a:t>Υπήκοοι της μητρικής χώρας</a:t>
            </a:r>
            <a:endParaRPr lang="en-US" sz="2600" dirty="0"/>
          </a:p>
          <a:p>
            <a:pPr marL="627063" lvl="1" indent="-427038">
              <a:lnSpc>
                <a:spcPct val="100000"/>
              </a:lnSpc>
            </a:pPr>
            <a:r>
              <a:rPr lang="el-GR" sz="2600" dirty="0"/>
              <a:t>Υπήκοοι της χώρας υποδοχής</a:t>
            </a:r>
          </a:p>
          <a:p>
            <a:pPr marL="627063" lvl="1" indent="-427038">
              <a:lnSpc>
                <a:spcPct val="100000"/>
              </a:lnSpc>
            </a:pPr>
            <a:r>
              <a:rPr lang="el-GR" sz="2600" dirty="0"/>
              <a:t>Υπήκοοι τρίτων χωρών</a:t>
            </a:r>
          </a:p>
        </p:txBody>
      </p:sp>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7" name="Slide Number Placeholder 16"/>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12</a:t>
            </a:fld>
            <a:endParaRPr lang="en-US" dirty="0"/>
          </a:p>
        </p:txBody>
      </p:sp>
      <p:pic>
        <p:nvPicPr>
          <p:cNvPr id="7" name="Εικόνα 6">
            <a:extLst>
              <a:ext uri="{FF2B5EF4-FFF2-40B4-BE49-F238E27FC236}">
                <a16:creationId xmlns:a16="http://schemas.microsoft.com/office/drawing/2014/main" id="{7361828F-407F-4FA3-B85C-32AEFDBDD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126353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Φιλοσοφία Στελέχωσης</a:t>
            </a:r>
            <a:endParaRPr lang="en-US" dirty="0"/>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Μοντέλα στελέχωσης</a:t>
            </a:r>
            <a:endParaRPr lang="en-US" sz="2600" b="1" dirty="0"/>
          </a:p>
          <a:p>
            <a:pPr marL="627063" lvl="1" indent="-427038">
              <a:lnSpc>
                <a:spcPct val="100000"/>
              </a:lnSpc>
            </a:pPr>
            <a:r>
              <a:rPr lang="el-GR" sz="2600" dirty="0"/>
              <a:t>Εθνοκεντρικό</a:t>
            </a:r>
            <a:endParaRPr lang="en-US" sz="2600" dirty="0"/>
          </a:p>
          <a:p>
            <a:pPr marL="627063" lvl="1" indent="-427038">
              <a:lnSpc>
                <a:spcPct val="100000"/>
              </a:lnSpc>
            </a:pPr>
            <a:r>
              <a:rPr lang="el-GR" sz="2600" dirty="0"/>
              <a:t>Πολυκεντρικό</a:t>
            </a:r>
            <a:endParaRPr lang="en-US" sz="2600" dirty="0"/>
          </a:p>
          <a:p>
            <a:pPr marL="627063" lvl="1" indent="-427038">
              <a:lnSpc>
                <a:spcPct val="100000"/>
              </a:lnSpc>
            </a:pPr>
            <a:r>
              <a:rPr lang="el-GR" sz="2600" dirty="0"/>
              <a:t>Γεωκεντρικό</a:t>
            </a:r>
            <a:endParaRPr lang="en-US" sz="2600" dirty="0"/>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8" name="Slide Number Placeholder 17"/>
          <p:cNvSpPr>
            <a:spLocks noGrp="1"/>
          </p:cNvSpPr>
          <p:nvPr>
            <p:ph type="sldNum" sz="quarter" idx="12"/>
          </p:nvPr>
        </p:nvSpPr>
        <p:spPr>
          <a:xfrm>
            <a:off x="7245752" y="6459786"/>
            <a:ext cx="1441048" cy="365125"/>
          </a:xfrm>
        </p:spPr>
        <p:txBody>
          <a:bodyPr/>
          <a:lstStyle/>
          <a:p>
            <a:r>
              <a:rPr lang="en-US" dirty="0"/>
              <a:t> </a:t>
            </a:r>
            <a:r>
              <a:rPr lang="el-GR" dirty="0"/>
              <a:t>Κεφάλαιο </a:t>
            </a:r>
            <a:r>
              <a:rPr lang="en-US" dirty="0"/>
              <a:t>19-</a:t>
            </a:r>
            <a:fld id="{D57F1E4F-1CFF-5643-939E-217C01CDF565}" type="slidenum">
              <a:rPr lang="en-US" smtClean="0"/>
              <a:pPr/>
              <a:t>13</a:t>
            </a:fld>
            <a:endParaRPr lang="en-US" dirty="0"/>
          </a:p>
        </p:txBody>
      </p:sp>
      <p:pic>
        <p:nvPicPr>
          <p:cNvPr id="7" name="Εικόνα 6">
            <a:extLst>
              <a:ext uri="{FF2B5EF4-FFF2-40B4-BE49-F238E27FC236}">
                <a16:creationId xmlns:a16="http://schemas.microsoft.com/office/drawing/2014/main" id="{82BFD4C8-3770-4828-BCC6-7F570E3FBE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92274671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2147" y="233595"/>
            <a:ext cx="8398701" cy="914400"/>
          </a:xfrm>
        </p:spPr>
        <p:txBody>
          <a:bodyPr>
            <a:normAutofit/>
          </a:bodyPr>
          <a:lstStyle/>
          <a:p>
            <a:r>
              <a:rPr lang="el-GR" sz="3000" dirty="0"/>
              <a:t>Στρατολόγηση και Επιλογή Προσωπικού </a:t>
            </a:r>
            <a:endParaRPr lang="en-US" sz="30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14</a:t>
            </a:fld>
            <a:endParaRPr lang="en-US" dirty="0"/>
          </a:p>
        </p:txBody>
      </p:sp>
      <p:pic>
        <p:nvPicPr>
          <p:cNvPr id="2" name="Picture 1"/>
          <p:cNvPicPr>
            <a:picLocks noChangeAspect="1"/>
          </p:cNvPicPr>
          <p:nvPr/>
        </p:nvPicPr>
        <p:blipFill>
          <a:blip r:embed="rId3"/>
          <a:stretch>
            <a:fillRect/>
          </a:stretch>
        </p:blipFill>
        <p:spPr>
          <a:xfrm>
            <a:off x="1353461" y="1610146"/>
            <a:ext cx="6439458" cy="4061812"/>
          </a:xfrm>
          <a:prstGeom prst="rect">
            <a:avLst/>
          </a:prstGeom>
        </p:spPr>
      </p:pic>
      <p:pic>
        <p:nvPicPr>
          <p:cNvPr id="4" name="Picture 3"/>
          <p:cNvPicPr>
            <a:picLocks noChangeAspect="1"/>
          </p:cNvPicPr>
          <p:nvPr/>
        </p:nvPicPr>
        <p:blipFill>
          <a:blip r:embed="rId4"/>
          <a:stretch>
            <a:fillRect/>
          </a:stretch>
        </p:blipFill>
        <p:spPr>
          <a:xfrm>
            <a:off x="918825" y="5760681"/>
            <a:ext cx="7425344" cy="335850"/>
          </a:xfrm>
          <a:prstGeom prst="rect">
            <a:avLst/>
          </a:prstGeom>
        </p:spPr>
      </p:pic>
      <p:pic>
        <p:nvPicPr>
          <p:cNvPr id="8" name="Εικόνα 7">
            <a:extLst>
              <a:ext uri="{FF2B5EF4-FFF2-40B4-BE49-F238E27FC236}">
                <a16:creationId xmlns:a16="http://schemas.microsoft.com/office/drawing/2014/main" id="{AFD63A86-864C-4519-A427-0C0466A54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2244466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Πρόσληψη Διευθυντικών Στελεχών</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spcAft>
                <a:spcPts val="1200"/>
              </a:spcAft>
            </a:pPr>
            <a:r>
              <a:rPr lang="el-GR" sz="2600" dirty="0"/>
              <a:t>Πρόσληψη έμπειρων διευθυντικών στελεχών</a:t>
            </a:r>
            <a:endParaRPr lang="en-US" sz="2600" dirty="0"/>
          </a:p>
          <a:p>
            <a:pPr marL="627063" lvl="1" indent="-427038">
              <a:lnSpc>
                <a:spcPct val="100000"/>
              </a:lnSpc>
            </a:pPr>
            <a:r>
              <a:rPr lang="el-GR" sz="2600" dirty="0"/>
              <a:t>Μεταξύ υφιστάμενων εργαζομένων</a:t>
            </a:r>
            <a:endParaRPr lang="en-US" sz="2600" dirty="0"/>
          </a:p>
          <a:p>
            <a:pPr marL="627063" lvl="1" indent="-427038">
              <a:lnSpc>
                <a:spcPct val="100000"/>
              </a:lnSpc>
            </a:pPr>
            <a:r>
              <a:rPr lang="el-GR" sz="2600" dirty="0"/>
              <a:t>Ανώτερα στελέχη που συνταξιοδοτήθηκαν</a:t>
            </a:r>
            <a:endParaRPr lang="en-US" sz="2600" dirty="0"/>
          </a:p>
          <a:p>
            <a:pPr marL="627063" lvl="1" indent="-427038">
              <a:lnSpc>
                <a:spcPct val="100000"/>
              </a:lnSpc>
              <a:spcAft>
                <a:spcPts val="600"/>
              </a:spcAft>
            </a:pPr>
            <a:r>
              <a:rPr lang="el-GR" sz="2600" dirty="0"/>
              <a:t>Μελλοντικά διευθυντικά στελέχη</a:t>
            </a:r>
            <a:endParaRPr lang="en-US" sz="2600" dirty="0"/>
          </a:p>
          <a:p>
            <a:pPr marL="801688" lvl="2" indent="-417513">
              <a:lnSpc>
                <a:spcPct val="100000"/>
              </a:lnSpc>
              <a:spcAft>
                <a:spcPts val="600"/>
              </a:spcAft>
            </a:pPr>
            <a:r>
              <a:rPr lang="el-GR" sz="2600" dirty="0"/>
              <a:t>«Κυνηγοί κεφαλών»</a:t>
            </a:r>
            <a:endParaRPr lang="en-US" sz="2600" dirty="0"/>
          </a:p>
          <a:p>
            <a:pPr marL="627063" lvl="1" indent="-427038">
              <a:lnSpc>
                <a:spcPct val="100000"/>
              </a:lnSpc>
              <a:spcAft>
                <a:spcPts val="200"/>
              </a:spcAft>
            </a:pPr>
            <a:r>
              <a:rPr lang="el-GR" sz="2600" dirty="0" err="1"/>
              <a:t>Παγκοσμιοποιημένη</a:t>
            </a:r>
            <a:r>
              <a:rPr lang="el-GR" sz="2600" dirty="0"/>
              <a:t> αγορά για ταλαντούχα ανώτερα στελέχη</a:t>
            </a:r>
            <a:r>
              <a:rPr lang="en-US" sz="2600" dirty="0"/>
              <a:t> </a:t>
            </a:r>
          </a:p>
          <a:p>
            <a:pPr>
              <a:lnSpc>
                <a:spcPct val="100000"/>
              </a:lnSpc>
            </a:pPr>
            <a:r>
              <a:rPr lang="el-GR" sz="2600" dirty="0"/>
              <a:t>Πρόσληψη νεότερων διευθυντικών στελεχών</a:t>
            </a:r>
            <a:endParaRPr lang="en-US" sz="2600" dirty="0"/>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8" name="Slide Number Placeholder 17"/>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15</a:t>
            </a:fld>
            <a:endParaRPr lang="en-US" dirty="0"/>
          </a:p>
        </p:txBody>
      </p:sp>
      <p:pic>
        <p:nvPicPr>
          <p:cNvPr id="7" name="Εικόνα 6">
            <a:extLst>
              <a:ext uri="{FF2B5EF4-FFF2-40B4-BE49-F238E27FC236}">
                <a16:creationId xmlns:a16="http://schemas.microsoft.com/office/drawing/2014/main" id="{B8D4851F-EABF-47F3-8127-B4106556A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664607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Επιλογή Διευθυντικών Στελεχών</a:t>
            </a:r>
            <a:endParaRPr lang="en-US" dirty="0">
              <a:solidFill>
                <a:srgbClr val="0070C0"/>
              </a:solidFill>
            </a:endParaRPr>
          </a:p>
        </p:txBody>
      </p:sp>
      <p:sp>
        <p:nvSpPr>
          <p:cNvPr id="3" name="Content Placeholder 2"/>
          <p:cNvSpPr>
            <a:spLocks noGrp="1"/>
          </p:cNvSpPr>
          <p:nvPr>
            <p:ph idx="1"/>
          </p:nvPr>
        </p:nvSpPr>
        <p:spPr/>
        <p:txBody>
          <a:bodyPr>
            <a:normAutofit/>
          </a:bodyPr>
          <a:lstStyle/>
          <a:p>
            <a:pPr>
              <a:lnSpc>
                <a:spcPct val="100000"/>
              </a:lnSpc>
              <a:spcAft>
                <a:spcPts val="600"/>
              </a:spcAft>
            </a:pPr>
            <a:r>
              <a:rPr lang="el-GR" sz="2600" b="1" dirty="0"/>
              <a:t>Υποσχόμενοι υποψήφιοι</a:t>
            </a:r>
            <a:r>
              <a:rPr lang="en-US" sz="2600" b="1" dirty="0"/>
              <a:t> </a:t>
            </a:r>
          </a:p>
          <a:p>
            <a:pPr marL="627063" lvl="1" indent="-427038">
              <a:lnSpc>
                <a:spcPct val="100000"/>
              </a:lnSpc>
            </a:pPr>
            <a:r>
              <a:rPr lang="el-GR" sz="2600" dirty="0"/>
              <a:t>Διοικητικές ικανότητες</a:t>
            </a:r>
            <a:endParaRPr lang="en-US" sz="2600" dirty="0"/>
          </a:p>
          <a:p>
            <a:pPr marL="627063" lvl="1" indent="-427038">
              <a:lnSpc>
                <a:spcPct val="100000"/>
              </a:lnSpc>
            </a:pPr>
            <a:r>
              <a:rPr lang="el-GR" sz="2600" dirty="0"/>
              <a:t>Κατάλληλη κατάρτιση</a:t>
            </a:r>
          </a:p>
          <a:p>
            <a:pPr marL="627063" lvl="1" indent="-427038">
              <a:lnSpc>
                <a:spcPct val="100000"/>
              </a:lnSpc>
            </a:pPr>
            <a:r>
              <a:rPr lang="el-GR" sz="2600" dirty="0"/>
              <a:t>Προσαρμογή σε νέες καταστάσεις</a:t>
            </a:r>
            <a:endParaRPr lang="en-US" sz="2600" dirty="0"/>
          </a:p>
          <a:p>
            <a:pPr>
              <a:lnSpc>
                <a:spcPct val="100000"/>
              </a:lnSpc>
              <a:spcAft>
                <a:spcPts val="600"/>
              </a:spcAft>
            </a:pPr>
            <a:r>
              <a:rPr lang="el-GR" sz="2600" b="1" dirty="0"/>
              <a:t>Αποτυχία εκπατρισμού</a:t>
            </a:r>
            <a:endParaRPr lang="en-US" sz="2600" b="1" dirty="0"/>
          </a:p>
          <a:p>
            <a:pPr marL="627063" lvl="1" indent="-427038">
              <a:lnSpc>
                <a:spcPct val="100000"/>
              </a:lnSpc>
            </a:pPr>
            <a:r>
              <a:rPr lang="el-GR" sz="2600" dirty="0"/>
              <a:t>Πολιτισμική προσαρμοστικότητα</a:t>
            </a:r>
            <a:endParaRPr lang="en-US" sz="2600" dirty="0"/>
          </a:p>
          <a:p>
            <a:pPr marL="627063" lvl="1" indent="-427038">
              <a:lnSpc>
                <a:spcPct val="100000"/>
              </a:lnSpc>
            </a:pPr>
            <a:r>
              <a:rPr lang="el-GR" sz="2600" dirty="0"/>
              <a:t>Κίνητρο και το ενδιαφέρον </a:t>
            </a:r>
            <a:endParaRPr lang="en-US" sz="2600" b="1" dirty="0"/>
          </a:p>
        </p:txBody>
      </p:sp>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8" name="Slide Number Placeholder 17"/>
          <p:cNvSpPr>
            <a:spLocks noGrp="1"/>
          </p:cNvSpPr>
          <p:nvPr>
            <p:ph type="sldNum" sz="quarter" idx="12"/>
          </p:nvPr>
        </p:nvSpPr>
        <p:spPr>
          <a:xfrm>
            <a:off x="7245752" y="6459786"/>
            <a:ext cx="1441048" cy="365125"/>
          </a:xfrm>
        </p:spPr>
        <p:txBody>
          <a:bodyPr/>
          <a:lstStyle/>
          <a:p>
            <a:r>
              <a:rPr lang="en-US" dirty="0"/>
              <a:t> </a:t>
            </a:r>
            <a:r>
              <a:rPr lang="el-GR" dirty="0"/>
              <a:t>Κεφάλαιο </a:t>
            </a:r>
            <a:r>
              <a:rPr lang="en-US" dirty="0"/>
              <a:t>19-</a:t>
            </a:r>
            <a:fld id="{D57F1E4F-1CFF-5643-939E-217C01CDF565}" type="slidenum">
              <a:rPr lang="en-US" smtClean="0"/>
              <a:pPr/>
              <a:t>16</a:t>
            </a:fld>
            <a:endParaRPr lang="en-US" dirty="0"/>
          </a:p>
        </p:txBody>
      </p:sp>
      <p:pic>
        <p:nvPicPr>
          <p:cNvPr id="7" name="Εικόνα 6">
            <a:extLst>
              <a:ext uri="{FF2B5EF4-FFF2-40B4-BE49-F238E27FC236}">
                <a16:creationId xmlns:a16="http://schemas.microsoft.com/office/drawing/2014/main" id="{D890EC04-B2B8-4A46-926C-14BD4AF5F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875098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70C0"/>
                </a:solidFill>
              </a:rPr>
              <a:t>Ζητήματα Εκπατρισμού και Επαναπατρισμού</a:t>
            </a:r>
            <a:endParaRPr lang="en-US" sz="3000" dirty="0">
              <a:solidFill>
                <a:srgbClr val="0070C0"/>
              </a:solidFill>
            </a:endParaRPr>
          </a:p>
        </p:txBody>
      </p:sp>
      <p:sp>
        <p:nvSpPr>
          <p:cNvPr id="7" name="Text Placeholder 6"/>
          <p:cNvSpPr>
            <a:spLocks noGrp="1"/>
          </p:cNvSpPr>
          <p:nvPr>
            <p:ph type="body" idx="1"/>
          </p:nvPr>
        </p:nvSpPr>
        <p:spPr/>
        <p:txBody>
          <a:bodyPr/>
          <a:lstStyle/>
          <a:p>
            <a:r>
              <a:rPr lang="el-GR" dirty="0" err="1"/>
              <a:t>ζητηματα</a:t>
            </a:r>
            <a:endParaRPr lang="en-US" dirty="0"/>
          </a:p>
        </p:txBody>
      </p:sp>
      <p:sp>
        <p:nvSpPr>
          <p:cNvPr id="2" name="Content Placeholder 1"/>
          <p:cNvSpPr>
            <a:spLocks noGrp="1"/>
          </p:cNvSpPr>
          <p:nvPr>
            <p:ph sz="half" idx="2"/>
          </p:nvPr>
        </p:nvSpPr>
        <p:spPr/>
        <p:txBody>
          <a:bodyPr>
            <a:normAutofit/>
          </a:bodyPr>
          <a:lstStyle/>
          <a:p>
            <a:pPr marL="450850" indent="-366713">
              <a:lnSpc>
                <a:spcPct val="100000"/>
              </a:lnSpc>
              <a:spcAft>
                <a:spcPts val="1000"/>
              </a:spcAft>
            </a:pPr>
            <a:r>
              <a:rPr lang="el-GR" sz="2600" dirty="0"/>
              <a:t>Ζητήματα εκπατρισμού</a:t>
            </a:r>
            <a:endParaRPr lang="en-US" sz="2600" dirty="0"/>
          </a:p>
          <a:p>
            <a:pPr marL="627063" lvl="1" indent="-427038">
              <a:lnSpc>
                <a:spcPct val="100000"/>
              </a:lnSpc>
            </a:pPr>
            <a:r>
              <a:rPr lang="el-GR" sz="2600" dirty="0"/>
              <a:t>Προκλήσεις ενσωμάτωσης</a:t>
            </a:r>
            <a:endParaRPr lang="en-US" sz="2600" dirty="0"/>
          </a:p>
          <a:p>
            <a:pPr marL="627063" lvl="1" indent="-427038">
              <a:lnSpc>
                <a:spcPct val="100000"/>
              </a:lnSpc>
            </a:pPr>
            <a:r>
              <a:rPr lang="el-GR" sz="2600" dirty="0"/>
              <a:t>Πολιτισμικό σοκ</a:t>
            </a:r>
            <a:endParaRPr lang="en-US" sz="2600" dirty="0"/>
          </a:p>
          <a:p>
            <a:pPr marL="450850" indent="-363538">
              <a:lnSpc>
                <a:spcPct val="100000"/>
              </a:lnSpc>
            </a:pPr>
            <a:r>
              <a:rPr lang="el-GR" sz="2600" dirty="0"/>
              <a:t>Ζητήματα επαναπατρισμού</a:t>
            </a:r>
            <a:endParaRPr lang="en-US" sz="2600" dirty="0"/>
          </a:p>
        </p:txBody>
      </p:sp>
      <p:sp>
        <p:nvSpPr>
          <p:cNvPr id="12" name="Text Placeholder 11"/>
          <p:cNvSpPr>
            <a:spLocks noGrp="1"/>
          </p:cNvSpPr>
          <p:nvPr>
            <p:ph type="body" sz="quarter" idx="3"/>
          </p:nvPr>
        </p:nvSpPr>
        <p:spPr/>
        <p:txBody>
          <a:bodyPr/>
          <a:lstStyle/>
          <a:p>
            <a:r>
              <a:rPr lang="el-GR" dirty="0" err="1"/>
              <a:t>Φασεισ</a:t>
            </a:r>
            <a:r>
              <a:rPr lang="el-GR" dirty="0"/>
              <a:t> </a:t>
            </a:r>
            <a:r>
              <a:rPr lang="el-GR" dirty="0" err="1"/>
              <a:t>ενσωματωσησ</a:t>
            </a:r>
            <a:endParaRPr lang="en-US" dirty="0"/>
          </a:p>
        </p:txBody>
      </p:sp>
      <p:sp>
        <p:nvSpPr>
          <p:cNvPr id="13" name="Content Placeholder 12"/>
          <p:cNvSpPr>
            <a:spLocks noGrp="1"/>
          </p:cNvSpPr>
          <p:nvPr>
            <p:ph sz="quarter" idx="4"/>
          </p:nvPr>
        </p:nvSpPr>
        <p:spPr/>
        <p:txBody>
          <a:bodyPr>
            <a:normAutofit/>
          </a:bodyPr>
          <a:lstStyle/>
          <a:p>
            <a:pPr marL="450850" indent="-366713">
              <a:lnSpc>
                <a:spcPct val="100000"/>
              </a:lnSpc>
            </a:pPr>
            <a:r>
              <a:rPr lang="el-GR" sz="2600" dirty="0"/>
              <a:t>Μήνας του μέλιτος</a:t>
            </a:r>
            <a:endParaRPr lang="en-US" sz="2600" dirty="0"/>
          </a:p>
          <a:p>
            <a:pPr marL="450850" indent="-366713">
              <a:lnSpc>
                <a:spcPct val="100000"/>
              </a:lnSpc>
            </a:pPr>
            <a:r>
              <a:rPr lang="el-GR" sz="2600" dirty="0"/>
              <a:t>Απογοήτευση</a:t>
            </a:r>
            <a:endParaRPr lang="en-US" sz="2600" dirty="0"/>
          </a:p>
          <a:p>
            <a:pPr marL="450850" indent="-366713">
              <a:lnSpc>
                <a:spcPct val="100000"/>
              </a:lnSpc>
            </a:pPr>
            <a:r>
              <a:rPr lang="el-GR" sz="2600" dirty="0"/>
              <a:t>Προσαρμογή</a:t>
            </a:r>
            <a:endParaRPr lang="en-US" sz="2600" dirty="0"/>
          </a:p>
          <a:p>
            <a:pPr marL="450850" indent="-366713">
              <a:lnSpc>
                <a:spcPct val="100000"/>
              </a:lnSpc>
            </a:pPr>
            <a:r>
              <a:rPr lang="el-GR" sz="2600" dirty="0" err="1"/>
              <a:t>Διαπολιτισμικότητα</a:t>
            </a:r>
            <a:endParaRPr lang="en-US" sz="2600" dirty="0"/>
          </a:p>
        </p:txBody>
      </p:sp>
      <p:sp>
        <p:nvSpPr>
          <p:cNvPr id="14" name="Footer Placeholder 13"/>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5" name="Slide Number Placeholder 14"/>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17</a:t>
            </a:fld>
            <a:endParaRPr lang="en-US" dirty="0"/>
          </a:p>
        </p:txBody>
      </p:sp>
      <p:pic>
        <p:nvPicPr>
          <p:cNvPr id="9" name="Εικόνα 8">
            <a:extLst>
              <a:ext uri="{FF2B5EF4-FFF2-40B4-BE49-F238E27FC236}">
                <a16:creationId xmlns:a16="http://schemas.microsoft.com/office/drawing/2014/main" id="{87A75E72-AA28-45EF-9ACC-0E6098D9E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69909160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Ζητήματα Εκπατρισμού και Επαναπατρισμού</a:t>
            </a:r>
            <a:endParaRPr lang="en-US" dirty="0">
              <a:solidFill>
                <a:srgbClr val="0070C0"/>
              </a:solidFill>
            </a:endParaRPr>
          </a:p>
        </p:txBody>
      </p:sp>
      <p:sp>
        <p:nvSpPr>
          <p:cNvPr id="8" name="Content Placeholder 7"/>
          <p:cNvSpPr>
            <a:spLocks noGrp="1"/>
          </p:cNvSpPr>
          <p:nvPr>
            <p:ph idx="1"/>
          </p:nvPr>
        </p:nvSpPr>
        <p:spPr/>
        <p:txBody>
          <a:bodyPr>
            <a:normAutofit/>
          </a:bodyPr>
          <a:lstStyle/>
          <a:p>
            <a:pPr>
              <a:lnSpc>
                <a:spcPct val="100000"/>
              </a:lnSpc>
            </a:pPr>
            <a:r>
              <a:rPr lang="el-GR" sz="2500" dirty="0"/>
              <a:t>Ελευθερία επιλογής</a:t>
            </a:r>
            <a:endParaRPr lang="en-US" sz="2500" dirty="0"/>
          </a:p>
          <a:p>
            <a:pPr>
              <a:lnSpc>
                <a:spcPct val="100000"/>
              </a:lnSpc>
            </a:pPr>
            <a:r>
              <a:rPr lang="el-GR" sz="2500" dirty="0"/>
              <a:t>Ρεαλιστική προεπισκόπηση</a:t>
            </a:r>
          </a:p>
          <a:p>
            <a:pPr>
              <a:lnSpc>
                <a:spcPct val="100000"/>
              </a:lnSpc>
            </a:pPr>
            <a:r>
              <a:rPr lang="el-GR" sz="2500" dirty="0"/>
              <a:t>Ρεαλιστικές προσδοκίες </a:t>
            </a:r>
          </a:p>
          <a:p>
            <a:pPr>
              <a:lnSpc>
                <a:spcPct val="100000"/>
              </a:lnSpc>
            </a:pPr>
            <a:r>
              <a:rPr lang="el-GR" sz="2500" dirty="0"/>
              <a:t>Μέντορας στην πατρίδα </a:t>
            </a:r>
          </a:p>
          <a:p>
            <a:pPr>
              <a:lnSpc>
                <a:spcPct val="100000"/>
              </a:lnSpc>
            </a:pPr>
            <a:r>
              <a:rPr lang="el-GR" sz="2500" b="1" dirty="0"/>
              <a:t>Σαφής σχέση μεταξύ εκπατρισμού και  μακροπρόθεσμης σταδιοδρομίας</a:t>
            </a:r>
            <a:endParaRPr lang="en-US" sz="2500" b="1" dirty="0"/>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4" name="Slide Number Placeholder 13"/>
          <p:cNvSpPr>
            <a:spLocks noGrp="1"/>
          </p:cNvSpPr>
          <p:nvPr>
            <p:ph type="sldNum" sz="quarter" idx="12"/>
          </p:nvPr>
        </p:nvSpPr>
        <p:spPr>
          <a:xfrm>
            <a:off x="7315200" y="6459786"/>
            <a:ext cx="1371600" cy="365125"/>
          </a:xfrm>
        </p:spPr>
        <p:txBody>
          <a:bodyPr/>
          <a:lstStyle/>
          <a:p>
            <a:r>
              <a:rPr lang="en-US" dirty="0"/>
              <a:t> </a:t>
            </a:r>
            <a:r>
              <a:rPr lang="el-GR" dirty="0"/>
              <a:t>Κεφάλαιο </a:t>
            </a:r>
            <a:r>
              <a:rPr lang="en-US" dirty="0"/>
              <a:t>19-</a:t>
            </a:r>
            <a:fld id="{D57F1E4F-1CFF-5643-939E-217C01CDF565}" type="slidenum">
              <a:rPr lang="en-US" smtClean="0"/>
              <a:pPr/>
              <a:t>18</a:t>
            </a:fld>
            <a:endParaRPr lang="en-US" dirty="0"/>
          </a:p>
        </p:txBody>
      </p:sp>
      <p:pic>
        <p:nvPicPr>
          <p:cNvPr id="7" name="Εικόνα 6">
            <a:extLst>
              <a:ext uri="{FF2B5EF4-FFF2-40B4-BE49-F238E27FC236}">
                <a16:creationId xmlns:a16="http://schemas.microsoft.com/office/drawing/2014/main" id="{3FB5CF25-E357-4735-9957-C45F824F62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41944310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Κατάρτιση και Ανάπτυξη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01988740"/>
              </p:ext>
            </p:extLst>
          </p:nvPr>
        </p:nvGraphicFramePr>
        <p:xfrm>
          <a:off x="432148" y="1565754"/>
          <a:ext cx="8229600" cy="4484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19</a:t>
            </a:fld>
            <a:endParaRPr lang="en-US" dirty="0"/>
          </a:p>
        </p:txBody>
      </p:sp>
      <p:pic>
        <p:nvPicPr>
          <p:cNvPr id="6" name="Εικόνα 5">
            <a:extLst>
              <a:ext uri="{FF2B5EF4-FFF2-40B4-BE49-F238E27FC236}">
                <a16:creationId xmlns:a16="http://schemas.microsoft.com/office/drawing/2014/main" id="{CCE98883-E97F-46BD-A637-B787E9842E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2228115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16" name="Content Placeholder 15"/>
          <p:cNvSpPr>
            <a:spLocks noGrp="1"/>
          </p:cNvSpPr>
          <p:nvPr>
            <p:ph idx="1"/>
          </p:nvPr>
        </p:nvSpPr>
        <p:spPr/>
        <p:txBody>
          <a:bodyPr>
            <a:normAutofit fontScale="77500" lnSpcReduction="20000"/>
          </a:bodyPr>
          <a:lstStyle/>
          <a:p>
            <a:pPr>
              <a:lnSpc>
                <a:spcPct val="120000"/>
              </a:lnSpc>
            </a:pPr>
            <a:r>
              <a:rPr lang="el-GR" dirty="0"/>
              <a:t>Να περιγράψετε τη φύση της διοίκησης ανθρώπινων πόρων σε διεθνείς επιχειρήσεις. </a:t>
            </a:r>
          </a:p>
          <a:p>
            <a:pPr>
              <a:lnSpc>
                <a:spcPct val="120000"/>
              </a:lnSpc>
            </a:pPr>
            <a:r>
              <a:rPr lang="el-GR" dirty="0"/>
              <a:t>Να εξηγήσετε με λεπτομέρεια τον τρόπο με τον οποίο οι επιχειρήσεις προσλαμβάνουν και επιλέγουν διευθυντικά στελέχη για διεθνείς αποστολές. </a:t>
            </a:r>
          </a:p>
          <a:p>
            <a:pPr>
              <a:lnSpc>
                <a:spcPct val="120000"/>
              </a:lnSpc>
            </a:pPr>
            <a:r>
              <a:rPr lang="el-GR" dirty="0"/>
              <a:t>Να εξηγήσετε τον τρόπο με τον οποίο οι διεθνείς επιχειρήσεις εκπαιδεύουν και αναπτύσσουν τα εκπατρισμένα διευθυντικά στελέχη. </a:t>
            </a:r>
          </a:p>
          <a:p>
            <a:pPr>
              <a:lnSpc>
                <a:spcPct val="120000"/>
              </a:lnSpc>
            </a:pPr>
            <a:r>
              <a:rPr lang="el-GR" dirty="0"/>
              <a:t>Να συζητήσετε τους τρόπους με τους οποίους οι διεθνείς επιχειρήσεις εκπονούν αξιολογήσεις απόδοσης και καθορίζουν τις αμοιβές για τα εκπατρισμένα διευθυντικά στελέχη τους. </a:t>
            </a:r>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a:t>
            </a:r>
            <a:r>
              <a:rPr lang="en-US" dirty="0"/>
              <a:t>19-</a:t>
            </a:r>
            <a:fld id="{D57F1E4F-1CFF-5643-939E-217C01CDF565}" type="slidenum">
              <a:rPr lang="en-US" smtClean="0"/>
              <a:pPr/>
              <a:t>2</a:t>
            </a:fld>
            <a:endParaRPr lang="en-US" dirty="0"/>
          </a:p>
        </p:txBody>
      </p:sp>
      <p:pic>
        <p:nvPicPr>
          <p:cNvPr id="6" name="Εικόνα 5">
            <a:extLst>
              <a:ext uri="{FF2B5EF4-FFF2-40B4-BE49-F238E27FC236}">
                <a16:creationId xmlns:a16="http://schemas.microsoft.com/office/drawing/2014/main" id="{9F84DE3C-CC7C-4BCD-B1D8-5BC43A5F1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9253192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Αξιολόγηση των Αναγκών Κατάρτισης</a:t>
            </a:r>
            <a:endParaRPr lang="en-US" dirty="0">
              <a:solidFill>
                <a:srgbClr val="0070C0"/>
              </a:solidFill>
            </a:endParaRPr>
          </a:p>
        </p:txBody>
      </p:sp>
      <p:graphicFrame>
        <p:nvGraphicFramePr>
          <p:cNvPr id="19" name="Content Placeholder 18"/>
          <p:cNvGraphicFramePr>
            <a:graphicFrameLocks noGrp="1"/>
          </p:cNvGraphicFramePr>
          <p:nvPr>
            <p:ph idx="1"/>
            <p:extLst>
              <p:ext uri="{D42A27DB-BD31-4B8C-83A1-F6EECF244321}">
                <p14:modId xmlns:p14="http://schemas.microsoft.com/office/powerpoint/2010/main" val="2654098716"/>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7" name="Slide Number Placeholder 16"/>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20</a:t>
            </a:fld>
            <a:endParaRPr lang="en-US" dirty="0"/>
          </a:p>
        </p:txBody>
      </p:sp>
      <p:sp>
        <p:nvSpPr>
          <p:cNvPr id="7" name="Rounded Rectangle 6"/>
          <p:cNvSpPr/>
          <p:nvPr/>
        </p:nvSpPr>
        <p:spPr>
          <a:xfrm>
            <a:off x="4800600" y="2057400"/>
            <a:ext cx="3610356" cy="1600200"/>
          </a:xfrm>
          <a:prstGeom prst="roundRect">
            <a:avLst/>
          </a:prstGeom>
          <a:noFill/>
          <a:ln w="952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itchFamily="34" charset="0"/>
              <a:ea typeface="Tahoma" pitchFamily="34" charset="0"/>
              <a:cs typeface="Tahoma" pitchFamily="34" charset="0"/>
            </a:endParaRPr>
          </a:p>
        </p:txBody>
      </p:sp>
      <p:sp>
        <p:nvSpPr>
          <p:cNvPr id="8" name="Rounded Rectangle 7"/>
          <p:cNvSpPr/>
          <p:nvPr/>
        </p:nvSpPr>
        <p:spPr>
          <a:xfrm>
            <a:off x="4800600" y="3886200"/>
            <a:ext cx="3610356" cy="1600200"/>
          </a:xfrm>
          <a:prstGeom prst="roundRect">
            <a:avLst/>
          </a:prstGeom>
          <a:noFill/>
          <a:ln w="9525">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solidFill>
                <a:schemeClr val="tx1"/>
              </a:solidFill>
              <a:latin typeface="Tahoma" pitchFamily="34" charset="0"/>
              <a:ea typeface="Tahoma" pitchFamily="34" charset="0"/>
              <a:cs typeface="Tahoma" pitchFamily="34" charset="0"/>
            </a:endParaRPr>
          </a:p>
        </p:txBody>
      </p:sp>
      <p:pic>
        <p:nvPicPr>
          <p:cNvPr id="9" name="Εικόνα 8">
            <a:extLst>
              <a:ext uri="{FF2B5EF4-FFF2-40B4-BE49-F238E27FC236}">
                <a16:creationId xmlns:a16="http://schemas.microsoft.com/office/drawing/2014/main" id="{7BA56622-302B-42DC-A3EA-F7E4786782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391768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Βασικές Μέθοδοι και Διαδικασίες Κατάρτισης</a:t>
            </a:r>
            <a:endParaRPr lang="en-US" dirty="0">
              <a:solidFill>
                <a:srgbClr val="0070C0"/>
              </a:solidFill>
            </a:endParaRPr>
          </a:p>
        </p:txBody>
      </p:sp>
      <p:sp>
        <p:nvSpPr>
          <p:cNvPr id="3" name="Content Placeholder 2"/>
          <p:cNvSpPr>
            <a:spLocks noGrp="1"/>
          </p:cNvSpPr>
          <p:nvPr>
            <p:ph idx="1"/>
          </p:nvPr>
        </p:nvSpPr>
        <p:spPr/>
        <p:txBody>
          <a:bodyPr>
            <a:normAutofit/>
          </a:bodyPr>
          <a:lstStyle/>
          <a:p>
            <a:pPr>
              <a:lnSpc>
                <a:spcPct val="100000"/>
              </a:lnSpc>
            </a:pPr>
            <a:r>
              <a:rPr lang="el-GR" sz="2600" dirty="0"/>
              <a:t>Τυποποιημένα προγράμματα </a:t>
            </a:r>
          </a:p>
          <a:p>
            <a:pPr>
              <a:lnSpc>
                <a:spcPct val="100000"/>
              </a:lnSpc>
            </a:pPr>
            <a:r>
              <a:rPr lang="el-GR" sz="2600" dirty="0"/>
              <a:t>Προσαρμοσμένα προγράμματα </a:t>
            </a:r>
          </a:p>
          <a:p>
            <a:pPr>
              <a:lnSpc>
                <a:spcPct val="100000"/>
              </a:lnSpc>
              <a:spcAft>
                <a:spcPts val="600"/>
              </a:spcAft>
            </a:pPr>
            <a:r>
              <a:rPr lang="el-GR" sz="2600" dirty="0"/>
              <a:t>Μέσα διδασκαλίας</a:t>
            </a:r>
            <a:endParaRPr lang="en-US" sz="2600" dirty="0"/>
          </a:p>
          <a:p>
            <a:pPr marL="627063" lvl="1" indent="-427038">
              <a:lnSpc>
                <a:spcPct val="100000"/>
              </a:lnSpc>
            </a:pPr>
            <a:r>
              <a:rPr lang="el-GR" sz="2600" dirty="0"/>
              <a:t>Διαλέξεις</a:t>
            </a:r>
            <a:endParaRPr lang="en-US" sz="2600" dirty="0"/>
          </a:p>
          <a:p>
            <a:pPr marL="627063" lvl="1" indent="-427038">
              <a:lnSpc>
                <a:spcPct val="100000"/>
              </a:lnSpc>
            </a:pPr>
            <a:r>
              <a:rPr lang="el-GR" sz="2600" dirty="0"/>
              <a:t>Κατ’ </a:t>
            </a:r>
            <a:r>
              <a:rPr lang="el-GR" sz="2600" dirty="0" err="1"/>
              <a:t>οίκον</a:t>
            </a:r>
            <a:r>
              <a:rPr lang="el-GR" sz="2600" dirty="0"/>
              <a:t> μελέτη</a:t>
            </a:r>
            <a:r>
              <a:rPr lang="en-US" sz="2600" dirty="0"/>
              <a:t> </a:t>
            </a:r>
          </a:p>
          <a:p>
            <a:pPr marL="627063" lvl="1" indent="-427038">
              <a:lnSpc>
                <a:spcPct val="100000"/>
              </a:lnSpc>
            </a:pPr>
            <a:r>
              <a:rPr lang="el-GR" sz="2600" dirty="0"/>
              <a:t>Βιντεοσκοπημένη διδασκαλία και διαδικτυακά εκπαιδευτικά βίντεο</a:t>
            </a:r>
            <a:endParaRPr lang="en-US" sz="2600" dirty="0"/>
          </a:p>
          <a:p>
            <a:pPr marL="627063" lvl="1" indent="-427038">
              <a:lnSpc>
                <a:spcPct val="100000"/>
              </a:lnSpc>
            </a:pPr>
            <a:r>
              <a:rPr lang="el-GR" sz="2600" dirty="0"/>
              <a:t>Τεχνολογίες πολυμέσων </a:t>
            </a:r>
            <a:endParaRPr lang="en-US" sz="2600" dirty="0"/>
          </a:p>
        </p:txBody>
      </p:sp>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7" name="Slide Number Placeholder 16"/>
          <p:cNvSpPr>
            <a:spLocks noGrp="1"/>
          </p:cNvSpPr>
          <p:nvPr>
            <p:ph type="sldNum" sz="quarter" idx="12"/>
          </p:nvPr>
        </p:nvSpPr>
        <p:spPr>
          <a:xfrm>
            <a:off x="7222603" y="6459786"/>
            <a:ext cx="1464197" cy="365125"/>
          </a:xfrm>
        </p:spPr>
        <p:txBody>
          <a:bodyPr/>
          <a:lstStyle/>
          <a:p>
            <a:r>
              <a:rPr lang="en-US" dirty="0"/>
              <a:t> </a:t>
            </a:r>
            <a:r>
              <a:rPr lang="el-GR" dirty="0"/>
              <a:t>Κεφάλαιο </a:t>
            </a:r>
            <a:r>
              <a:rPr lang="en-US" dirty="0"/>
              <a:t>19-</a:t>
            </a:r>
            <a:fld id="{D57F1E4F-1CFF-5643-939E-217C01CDF565}" type="slidenum">
              <a:rPr lang="en-US" smtClean="0"/>
              <a:pPr/>
              <a:t>21</a:t>
            </a:fld>
            <a:endParaRPr lang="en-US" dirty="0"/>
          </a:p>
        </p:txBody>
      </p:sp>
      <p:pic>
        <p:nvPicPr>
          <p:cNvPr id="7" name="Εικόνα 6">
            <a:extLst>
              <a:ext uri="{FF2B5EF4-FFF2-40B4-BE49-F238E27FC236}">
                <a16:creationId xmlns:a16="http://schemas.microsoft.com/office/drawing/2014/main" id="{61FE311E-C908-4B83-8B26-CED7C838B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3703043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Ανάπτυξη Νεότερων Διευθυντικών Στελεχών σε Διεθνές Επίπεδο</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52985356"/>
              </p:ext>
            </p:extLst>
          </p:nvPr>
        </p:nvGraphicFramePr>
        <p:xfrm>
          <a:off x="457200" y="1390650"/>
          <a:ext cx="8229600" cy="4910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Footer Placeholder 16"/>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8" name="Slide Number Placeholder 17"/>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22</a:t>
            </a:fld>
            <a:endParaRPr lang="en-US" dirty="0"/>
          </a:p>
        </p:txBody>
      </p:sp>
      <p:pic>
        <p:nvPicPr>
          <p:cNvPr id="7" name="Εικόνα 6">
            <a:extLst>
              <a:ext uri="{FF2B5EF4-FFF2-40B4-BE49-F238E27FC236}">
                <a16:creationId xmlns:a16="http://schemas.microsoft.com/office/drawing/2014/main" id="{08C849A7-22DF-41D2-973A-28F12C7CBD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65171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7095" y="0"/>
            <a:ext cx="8348597" cy="1200150"/>
          </a:xfrm>
        </p:spPr>
        <p:txBody>
          <a:bodyPr>
            <a:noAutofit/>
          </a:bodyPr>
          <a:lstStyle/>
          <a:p>
            <a:pPr>
              <a:lnSpc>
                <a:spcPct val="100000"/>
              </a:lnSpc>
            </a:pPr>
            <a:r>
              <a:rPr lang="el-GR" sz="2500" dirty="0"/>
              <a:t>Αξιολόγηση Απόδοσης και Αμοιβές</a:t>
            </a:r>
            <a:r>
              <a:rPr lang="en-US" sz="2500" dirty="0"/>
              <a:t>: </a:t>
            </a:r>
            <a:r>
              <a:rPr lang="el-GR" sz="2500" dirty="0">
                <a:solidFill>
                  <a:srgbClr val="0070C0"/>
                </a:solidFill>
              </a:rPr>
              <a:t>Αξιολόγηση της Απόδοσης στις Διεθνείς Επιχειρήσεις</a:t>
            </a:r>
            <a:endParaRPr lang="en-US" sz="2500"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spcAft>
                <a:spcPts val="700"/>
              </a:spcAft>
            </a:pPr>
            <a:r>
              <a:rPr lang="el-GR" sz="2500" b="1" dirty="0"/>
              <a:t>Στόχοι της αξιολόγησης της απόδοσης</a:t>
            </a:r>
            <a:r>
              <a:rPr lang="en-US" sz="2500" b="1" dirty="0"/>
              <a:t> </a:t>
            </a:r>
          </a:p>
          <a:p>
            <a:pPr marL="571500" lvl="1" indent="-371475">
              <a:lnSpc>
                <a:spcPct val="100000"/>
              </a:lnSpc>
            </a:pPr>
            <a:r>
              <a:rPr lang="el-GR" sz="2500" dirty="0"/>
              <a:t>Ενημέρωση ατόμων σχετικά με το πόσο καλά τα πηγαίνουν </a:t>
            </a:r>
          </a:p>
          <a:p>
            <a:pPr marL="571500" lvl="1" indent="-371475">
              <a:lnSpc>
                <a:spcPct val="100000"/>
              </a:lnSpc>
            </a:pPr>
            <a:r>
              <a:rPr lang="el-GR" sz="2500" dirty="0"/>
              <a:t>Παροχή μιας βάσης για την ανταμοιβή των ατόμων με την καλύτερη απόδοση</a:t>
            </a:r>
          </a:p>
          <a:p>
            <a:pPr marL="571500" lvl="1" indent="-371475">
              <a:lnSpc>
                <a:spcPct val="100000"/>
              </a:lnSpc>
            </a:pPr>
            <a:r>
              <a:rPr lang="el-GR" sz="2500" dirty="0"/>
              <a:t>Αναγνώριση τομέων στους οποίους μπορεί να χρειάζεται πρόσθετη κατάρτιση και ανάπτυξη</a:t>
            </a:r>
          </a:p>
          <a:p>
            <a:pPr marL="571500" lvl="1" indent="-371475">
              <a:lnSpc>
                <a:spcPct val="100000"/>
              </a:lnSpc>
            </a:pPr>
            <a:r>
              <a:rPr lang="el-GR" sz="2500" dirty="0"/>
              <a:t>Εντοπισμός προβληματικών περιοχών που μπορεί να απαιτούν αλλαγή στις ανατεθειμένες αποστολές </a:t>
            </a:r>
            <a:endParaRPr lang="en-US" sz="25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23</a:t>
            </a:fld>
            <a:endParaRPr lang="en-US" dirty="0"/>
          </a:p>
        </p:txBody>
      </p:sp>
      <p:pic>
        <p:nvPicPr>
          <p:cNvPr id="6" name="Εικόνα 5">
            <a:extLst>
              <a:ext uri="{FF2B5EF4-FFF2-40B4-BE49-F238E27FC236}">
                <a16:creationId xmlns:a16="http://schemas.microsoft.com/office/drawing/2014/main" id="{10126E45-9D6F-4DD6-9E15-C01F0B269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2882946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200149"/>
          </a:xfrm>
        </p:spPr>
        <p:txBody>
          <a:bodyPr>
            <a:normAutofit/>
          </a:bodyPr>
          <a:lstStyle/>
          <a:p>
            <a:pPr>
              <a:lnSpc>
                <a:spcPct val="100000"/>
              </a:lnSpc>
            </a:pPr>
            <a:r>
              <a:rPr lang="el-GR" dirty="0">
                <a:solidFill>
                  <a:srgbClr val="0070C0"/>
                </a:solidFill>
              </a:rPr>
              <a:t>Αξιολόγηση της Απόδοσης στις Διεθνείς Επιχειρήσεις</a:t>
            </a:r>
            <a:endParaRPr lang="en-US" dirty="0"/>
          </a:p>
        </p:txBody>
      </p:sp>
      <p:sp>
        <p:nvSpPr>
          <p:cNvPr id="3" name="Content Placeholder 2"/>
          <p:cNvSpPr>
            <a:spLocks noGrp="1"/>
          </p:cNvSpPr>
          <p:nvPr>
            <p:ph idx="1"/>
          </p:nvPr>
        </p:nvSpPr>
        <p:spPr/>
        <p:txBody>
          <a:bodyPr>
            <a:normAutofit/>
          </a:bodyPr>
          <a:lstStyle/>
          <a:p>
            <a:pPr>
              <a:lnSpc>
                <a:spcPct val="100000"/>
              </a:lnSpc>
              <a:spcAft>
                <a:spcPts val="600"/>
              </a:spcAft>
            </a:pPr>
            <a:r>
              <a:rPr lang="el-GR" sz="2600" b="1" dirty="0"/>
              <a:t>Αξιολόγηση διευθυντών</a:t>
            </a:r>
            <a:endParaRPr lang="en-US" sz="2600" b="1" dirty="0"/>
          </a:p>
          <a:p>
            <a:pPr marL="627063" lvl="1" indent="-427038">
              <a:lnSpc>
                <a:spcPct val="100000"/>
              </a:lnSpc>
            </a:pPr>
            <a:r>
              <a:rPr lang="el-GR" sz="2600" dirty="0"/>
              <a:t>Στόχοι</a:t>
            </a:r>
            <a:endParaRPr lang="en-US" sz="2600" dirty="0"/>
          </a:p>
          <a:p>
            <a:pPr marL="627063" lvl="1" indent="-427038">
              <a:lnSpc>
                <a:spcPct val="100000"/>
              </a:lnSpc>
            </a:pPr>
            <a:r>
              <a:rPr lang="el-GR" sz="2600" dirty="0"/>
              <a:t>Μέτρηση</a:t>
            </a:r>
            <a:endParaRPr lang="en-US" sz="2600" dirty="0"/>
          </a:p>
          <a:p>
            <a:pPr marL="627063" lvl="1" indent="-427038">
              <a:lnSpc>
                <a:spcPct val="100000"/>
              </a:lnSpc>
            </a:pPr>
            <a:r>
              <a:rPr lang="el-GR" sz="2600" dirty="0"/>
              <a:t>Συχνότητα</a:t>
            </a:r>
            <a:endParaRPr lang="en-US" sz="2600" dirty="0"/>
          </a:p>
          <a:p>
            <a:pPr>
              <a:lnSpc>
                <a:spcPct val="100000"/>
              </a:lnSpc>
            </a:pPr>
            <a:endParaRPr lang="en-US" sz="2600" dirty="0"/>
          </a:p>
        </p:txBody>
      </p:sp>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7" name="Slide Number Placeholder 16"/>
          <p:cNvSpPr>
            <a:spLocks noGrp="1"/>
          </p:cNvSpPr>
          <p:nvPr>
            <p:ph type="sldNum" sz="quarter" idx="12"/>
          </p:nvPr>
        </p:nvSpPr>
        <p:spPr>
          <a:xfrm>
            <a:off x="7176304" y="6459786"/>
            <a:ext cx="1510496" cy="365125"/>
          </a:xfrm>
        </p:spPr>
        <p:txBody>
          <a:bodyPr/>
          <a:lstStyle/>
          <a:p>
            <a:r>
              <a:rPr lang="en-US" dirty="0"/>
              <a:t> </a:t>
            </a:r>
            <a:r>
              <a:rPr lang="el-GR" dirty="0"/>
              <a:t>Κεφάλαιο </a:t>
            </a:r>
            <a:r>
              <a:rPr lang="en-US" dirty="0"/>
              <a:t>19-</a:t>
            </a:r>
            <a:fld id="{D57F1E4F-1CFF-5643-939E-217C01CDF565}" type="slidenum">
              <a:rPr lang="en-US" smtClean="0"/>
              <a:pPr/>
              <a:t>24</a:t>
            </a:fld>
            <a:endParaRPr lang="en-US" dirty="0"/>
          </a:p>
        </p:txBody>
      </p:sp>
      <p:pic>
        <p:nvPicPr>
          <p:cNvPr id="7" name="Εικόνα 6">
            <a:extLst>
              <a:ext uri="{FF2B5EF4-FFF2-40B4-BE49-F238E27FC236}">
                <a16:creationId xmlns:a16="http://schemas.microsoft.com/office/drawing/2014/main" id="{78476921-4AFA-47DE-A9BA-9288FF5CD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51497641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Προσδιορισμός Αμοιβών στις Διεθνείς Επιχειρήσεις</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Δυνάμεις της αγοράς εργασίας </a:t>
            </a:r>
          </a:p>
          <a:p>
            <a:pPr>
              <a:lnSpc>
                <a:spcPct val="100000"/>
              </a:lnSpc>
            </a:pPr>
            <a:r>
              <a:rPr lang="el-GR" sz="2600" dirty="0"/>
              <a:t>Επαγγελματική κατάσταση</a:t>
            </a:r>
          </a:p>
          <a:p>
            <a:pPr>
              <a:lnSpc>
                <a:spcPct val="100000"/>
              </a:lnSpc>
            </a:pPr>
            <a:r>
              <a:rPr lang="el-GR" sz="2600" dirty="0"/>
              <a:t>Απαιτήσεις για άδεια άσκησης επαγγέλματος</a:t>
            </a:r>
          </a:p>
          <a:p>
            <a:pPr>
              <a:lnSpc>
                <a:spcPct val="100000"/>
              </a:lnSpc>
            </a:pPr>
            <a:r>
              <a:rPr lang="el-GR" sz="2600" dirty="0"/>
              <a:t>Βιοτικό επίπεδο</a:t>
            </a:r>
          </a:p>
          <a:p>
            <a:pPr>
              <a:lnSpc>
                <a:spcPct val="100000"/>
              </a:lnSpc>
            </a:pPr>
            <a:r>
              <a:rPr lang="el-GR" sz="2600" dirty="0"/>
              <a:t>Κυβερνητικές ρυθμίσεις</a:t>
            </a:r>
          </a:p>
          <a:p>
            <a:pPr>
              <a:lnSpc>
                <a:spcPct val="100000"/>
              </a:lnSpc>
            </a:pPr>
            <a:r>
              <a:rPr lang="el-GR" sz="2600" dirty="0"/>
              <a:t>Φορολογικοί κώδικες </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25</a:t>
            </a:fld>
            <a:endParaRPr lang="en-US" dirty="0"/>
          </a:p>
        </p:txBody>
      </p:sp>
      <p:pic>
        <p:nvPicPr>
          <p:cNvPr id="7" name="Εικόνα 6">
            <a:extLst>
              <a:ext uri="{FF2B5EF4-FFF2-40B4-BE49-F238E27FC236}">
                <a16:creationId xmlns:a16="http://schemas.microsoft.com/office/drawing/2014/main" id="{58DC9B04-1952-41A6-B189-AB61163BF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790736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6600"/>
                </a:solidFill>
              </a:rPr>
              <a:t>Αμοιβές Εκπατρισμένων Διευθυντικών Στελεχών</a:t>
            </a:r>
            <a:endParaRPr lang="en-US" dirty="0">
              <a:solidFill>
                <a:srgbClr val="006600"/>
              </a:solidFill>
            </a:endParaRPr>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Διαφοροποιημένη αποζημίωση</a:t>
            </a:r>
            <a:endParaRPr lang="en-US" sz="2600" b="1" dirty="0"/>
          </a:p>
          <a:p>
            <a:pPr marL="627063" lvl="1" indent="-427038">
              <a:lnSpc>
                <a:spcPct val="100000"/>
              </a:lnSpc>
            </a:pPr>
            <a:r>
              <a:rPr lang="el-GR" sz="2600" dirty="0"/>
              <a:t>Επίδομα κόστους διαβίωσης</a:t>
            </a:r>
          </a:p>
          <a:p>
            <a:pPr marL="627063" lvl="1" indent="-427038">
              <a:lnSpc>
                <a:spcPct val="100000"/>
              </a:lnSpc>
            </a:pPr>
            <a:r>
              <a:rPr lang="el-GR" sz="2600" dirty="0"/>
              <a:t>Πριμ δυσχέρειας/ξένης υπηρεσίας </a:t>
            </a:r>
          </a:p>
          <a:p>
            <a:pPr marL="627063" lvl="1" indent="-427038">
              <a:lnSpc>
                <a:spcPct val="100000"/>
              </a:lnSpc>
            </a:pPr>
            <a:r>
              <a:rPr lang="el-GR" sz="2600" dirty="0"/>
              <a:t>Σύστημα εξισορρόπησης φόρων</a:t>
            </a:r>
            <a:endParaRPr lang="en-US" sz="2600" dirty="0"/>
          </a:p>
        </p:txBody>
      </p:sp>
      <p:sp>
        <p:nvSpPr>
          <p:cNvPr id="11" name="Footer Placeholder 10"/>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2" name="Slide Number Placeholder 11"/>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26</a:t>
            </a:fld>
            <a:endParaRPr lang="en-US" dirty="0"/>
          </a:p>
        </p:txBody>
      </p:sp>
      <p:pic>
        <p:nvPicPr>
          <p:cNvPr id="7" name="Εικόνα 6">
            <a:extLst>
              <a:ext uri="{FF2B5EF4-FFF2-40B4-BE49-F238E27FC236}">
                <a16:creationId xmlns:a16="http://schemas.microsoft.com/office/drawing/2014/main" id="{1F3902C6-91BF-4C16-8DFF-D99DA4B2C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4035065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solidFill>
                  <a:srgbClr val="006600"/>
                </a:solidFill>
              </a:rPr>
              <a:t>Αμοιβές Εκπατρισμένων Διευθυντικών Στελεχών</a:t>
            </a:r>
            <a:endParaRPr lang="en-US" sz="30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27</a:t>
            </a:fld>
            <a:endParaRPr lang="en-US" dirty="0"/>
          </a:p>
        </p:txBody>
      </p:sp>
      <p:pic>
        <p:nvPicPr>
          <p:cNvPr id="3" name="Picture 2"/>
          <p:cNvPicPr>
            <a:picLocks noChangeAspect="1"/>
          </p:cNvPicPr>
          <p:nvPr/>
        </p:nvPicPr>
        <p:blipFill>
          <a:blip r:embed="rId3"/>
          <a:stretch>
            <a:fillRect/>
          </a:stretch>
        </p:blipFill>
        <p:spPr>
          <a:xfrm>
            <a:off x="419622" y="1696188"/>
            <a:ext cx="8348597" cy="4009721"/>
          </a:xfrm>
          <a:prstGeom prst="rect">
            <a:avLst/>
          </a:prstGeom>
        </p:spPr>
      </p:pic>
      <p:pic>
        <p:nvPicPr>
          <p:cNvPr id="7" name="Εικόνα 6">
            <a:extLst>
              <a:ext uri="{FF2B5EF4-FFF2-40B4-BE49-F238E27FC236}">
                <a16:creationId xmlns:a16="http://schemas.microsoft.com/office/drawing/2014/main" id="{81DB27EA-2E13-4DD5-A24D-F72B5C64D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70786749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6600"/>
                </a:solidFill>
              </a:rPr>
              <a:t>Πακέτα Παροχών για Εκπατρισμένα Διευθυντικά Στελέχη</a:t>
            </a:r>
            <a:endParaRPr lang="en-US" dirty="0">
              <a:solidFill>
                <a:srgbClr val="006600"/>
              </a:solidFill>
            </a:endParaRPr>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Ειδικές παροχές</a:t>
            </a:r>
            <a:r>
              <a:rPr lang="en-US" sz="2600" b="1" dirty="0"/>
              <a:t> </a:t>
            </a:r>
          </a:p>
          <a:p>
            <a:pPr marL="627063" lvl="1" indent="-427038">
              <a:lnSpc>
                <a:spcPct val="100000"/>
              </a:lnSpc>
            </a:pPr>
            <a:r>
              <a:rPr lang="el-GR" sz="2600" dirty="0"/>
              <a:t>Στέγαση</a:t>
            </a:r>
            <a:endParaRPr lang="en-US" sz="2600" dirty="0"/>
          </a:p>
          <a:p>
            <a:pPr marL="627063" lvl="1" indent="-427038">
              <a:lnSpc>
                <a:spcPct val="100000"/>
              </a:lnSpc>
            </a:pPr>
            <a:r>
              <a:rPr lang="el-GR" sz="2600" dirty="0"/>
              <a:t>Εκπαίδευση</a:t>
            </a:r>
            <a:endParaRPr lang="en-US" sz="2600" dirty="0"/>
          </a:p>
          <a:p>
            <a:pPr marL="627063" lvl="1" indent="-427038">
              <a:lnSpc>
                <a:spcPct val="100000"/>
              </a:lnSpc>
            </a:pPr>
            <a:r>
              <a:rPr lang="el-GR" sz="2600" dirty="0"/>
              <a:t>Ιατρικές παροχές</a:t>
            </a:r>
            <a:endParaRPr lang="en-US" sz="2600" dirty="0"/>
          </a:p>
          <a:p>
            <a:pPr marL="627063" lvl="1" indent="-427038">
              <a:lnSpc>
                <a:spcPct val="100000"/>
              </a:lnSpc>
            </a:pPr>
            <a:r>
              <a:rPr lang="el-GR" sz="2600" dirty="0"/>
              <a:t>Επίδομα μετακίνησης για ταξίδια</a:t>
            </a:r>
          </a:p>
          <a:p>
            <a:pPr marL="627063" lvl="1" indent="-427038">
              <a:lnSpc>
                <a:spcPct val="100000"/>
              </a:lnSpc>
            </a:pPr>
            <a:r>
              <a:rPr lang="el-GR" sz="2600" dirty="0"/>
              <a:t>Συμμετοχή σε συλλόγους</a:t>
            </a:r>
            <a:endParaRPr lang="en-US" sz="2600" dirty="0"/>
          </a:p>
          <a:p>
            <a:pPr>
              <a:lnSpc>
                <a:spcPct val="100000"/>
              </a:lnSpc>
            </a:pP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7" name="Slide Number Placeholder 16"/>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28</a:t>
            </a:fld>
            <a:endParaRPr lang="en-US" dirty="0"/>
          </a:p>
        </p:txBody>
      </p:sp>
      <p:pic>
        <p:nvPicPr>
          <p:cNvPr id="7" name="Εικόνα 6">
            <a:extLst>
              <a:ext uri="{FF2B5EF4-FFF2-40B4-BE49-F238E27FC236}">
                <a16:creationId xmlns:a16="http://schemas.microsoft.com/office/drawing/2014/main" id="{0E76E852-47ED-474C-A87B-444267F06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37704714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6600"/>
                </a:solidFill>
              </a:rPr>
              <a:t>Ισότητα στην Αποζημίωση </a:t>
            </a:r>
            <a:endParaRPr lang="en-US" dirty="0">
              <a:solidFill>
                <a:srgbClr val="0066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994350"/>
              </p:ext>
            </p:extLst>
          </p:nvPr>
        </p:nvGraphicFramePr>
        <p:xfrm>
          <a:off x="457200" y="1509630"/>
          <a:ext cx="8229600" cy="4715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ooter Placeholder 13"/>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5" name="Slide Number Placeholder 14"/>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29</a:t>
            </a:fld>
            <a:endParaRPr lang="en-US" dirty="0"/>
          </a:p>
        </p:txBody>
      </p:sp>
      <p:pic>
        <p:nvPicPr>
          <p:cNvPr id="7" name="Εικόνα 6">
            <a:extLst>
              <a:ext uri="{FF2B5EF4-FFF2-40B4-BE49-F238E27FC236}">
                <a16:creationId xmlns:a16="http://schemas.microsoft.com/office/drawing/2014/main" id="{081B09BE-1904-47C6-8371-14A1C34988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2448986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Μαθησιακοί Στόχοι</a:t>
            </a:r>
            <a:endParaRPr lang="en-US" dirty="0"/>
          </a:p>
        </p:txBody>
      </p:sp>
      <p:sp>
        <p:nvSpPr>
          <p:cNvPr id="16" name="Content Placeholder 15"/>
          <p:cNvSpPr>
            <a:spLocks noGrp="1"/>
          </p:cNvSpPr>
          <p:nvPr>
            <p:ph idx="1"/>
          </p:nvPr>
        </p:nvSpPr>
        <p:spPr/>
        <p:txBody>
          <a:bodyPr>
            <a:normAutofit/>
          </a:bodyPr>
          <a:lstStyle/>
          <a:p>
            <a:pPr>
              <a:lnSpc>
                <a:spcPct val="100000"/>
              </a:lnSpc>
            </a:pPr>
            <a:r>
              <a:rPr lang="el-GR" sz="2400" dirty="0"/>
              <a:t>Να αναλύσετε ζητήματα σχετικά με τη διατήρηση των ανθρώπινων πόρων και την εναλλαγή του προσωπικού στις διεθνείς επιχειρήσεις. </a:t>
            </a:r>
          </a:p>
          <a:p>
            <a:pPr>
              <a:lnSpc>
                <a:spcPct val="100000"/>
              </a:lnSpc>
            </a:pPr>
            <a:r>
              <a:rPr lang="el-GR" sz="2400" dirty="0"/>
              <a:t>Να εξηγήσετε βασικά θέματα ανθρώπινων πόρων που αφορούν εργαζομένους που κατέχουν μη διευθυντικές θέσεις. </a:t>
            </a:r>
          </a:p>
          <a:p>
            <a:pPr>
              <a:lnSpc>
                <a:spcPct val="100000"/>
              </a:lnSpc>
            </a:pPr>
            <a:r>
              <a:rPr lang="el-GR" sz="2400" dirty="0"/>
              <a:t>Να περιγράψετε τις εργασιακές σχέσεις στις διεθνείς επιχειρήσεις.</a:t>
            </a:r>
          </a:p>
        </p:txBody>
      </p:sp>
      <p:sp>
        <p:nvSpPr>
          <p:cNvPr id="13" name="Footer Placeholder 12"/>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4" name="Slide Number Placeholder 13"/>
          <p:cNvSpPr>
            <a:spLocks noGrp="1"/>
          </p:cNvSpPr>
          <p:nvPr>
            <p:ph type="sldNum" sz="quarter" idx="12"/>
          </p:nvPr>
        </p:nvSpPr>
        <p:spPr/>
        <p:txBody>
          <a:bodyPr/>
          <a:lstStyle/>
          <a:p>
            <a:r>
              <a:rPr lang="en-US" dirty="0"/>
              <a:t> </a:t>
            </a:r>
            <a:r>
              <a:rPr lang="el-GR" dirty="0"/>
              <a:t>Κεφάλαιο </a:t>
            </a:r>
            <a:r>
              <a:rPr lang="en-US" dirty="0"/>
              <a:t>19-</a:t>
            </a:r>
            <a:fld id="{D57F1E4F-1CFF-5643-939E-217C01CDF565}" type="slidenum">
              <a:rPr lang="en-US" smtClean="0"/>
              <a:pPr/>
              <a:t>3</a:t>
            </a:fld>
            <a:endParaRPr lang="en-US" dirty="0"/>
          </a:p>
        </p:txBody>
      </p:sp>
      <p:pic>
        <p:nvPicPr>
          <p:cNvPr id="6" name="Εικόνα 5">
            <a:extLst>
              <a:ext uri="{FF2B5EF4-FFF2-40B4-BE49-F238E27FC236}">
                <a16:creationId xmlns:a16="http://schemas.microsoft.com/office/drawing/2014/main" id="{F39E80BF-51AA-4EAB-AEF2-174B604E4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28153906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Διατήρηση και Εναλλαγή Προσωπικού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25308788"/>
              </p:ext>
            </p:extLst>
          </p:nvPr>
        </p:nvGraphicFramePr>
        <p:xfrm>
          <a:off x="457200" y="1509630"/>
          <a:ext cx="8229600" cy="4358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30</a:t>
            </a:fld>
            <a:endParaRPr lang="en-US" dirty="0"/>
          </a:p>
        </p:txBody>
      </p:sp>
      <p:pic>
        <p:nvPicPr>
          <p:cNvPr id="6" name="Εικόνα 5">
            <a:extLst>
              <a:ext uri="{FF2B5EF4-FFF2-40B4-BE49-F238E27FC236}">
                <a16:creationId xmlns:a16="http://schemas.microsoft.com/office/drawing/2014/main" id="{E783DCB4-5E7A-4FBD-B61A-43715C840D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0179184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Διατήρηση και Εναλλαγή Προσωπικού </a:t>
            </a:r>
            <a:endParaRPr lang="en-US" dirty="0"/>
          </a:p>
        </p:txBody>
      </p:sp>
      <p:sp>
        <p:nvSpPr>
          <p:cNvPr id="2" name="Content Placeholder 1"/>
          <p:cNvSpPr>
            <a:spLocks noGrp="1"/>
          </p:cNvSpPr>
          <p:nvPr>
            <p:ph idx="1"/>
          </p:nvPr>
        </p:nvSpPr>
        <p:spPr/>
        <p:txBody>
          <a:bodyPr>
            <a:normAutofit/>
          </a:bodyPr>
          <a:lstStyle/>
          <a:p>
            <a:pPr>
              <a:lnSpc>
                <a:spcPct val="100000"/>
              </a:lnSpc>
              <a:spcAft>
                <a:spcPts val="700"/>
              </a:spcAft>
            </a:pPr>
            <a:r>
              <a:rPr lang="el-GR" sz="2600" b="1" dirty="0"/>
              <a:t>Τι προκαλεί την εναλλαγή;</a:t>
            </a:r>
            <a:endParaRPr lang="en-US" sz="2600" b="1" dirty="0"/>
          </a:p>
          <a:p>
            <a:pPr marL="717550" lvl="1" indent="-517525">
              <a:lnSpc>
                <a:spcPct val="100000"/>
              </a:lnSpc>
            </a:pPr>
            <a:r>
              <a:rPr lang="el-GR" sz="2600" dirty="0"/>
              <a:t>Δυσαρέσκεια για τον μισθό</a:t>
            </a:r>
          </a:p>
          <a:p>
            <a:pPr marL="717550" lvl="1" indent="-517525">
              <a:lnSpc>
                <a:spcPct val="100000"/>
              </a:lnSpc>
            </a:pPr>
            <a:r>
              <a:rPr lang="el-GR" sz="2600" dirty="0"/>
              <a:t>Καλύτερες προσφορές εργασίας αλλού</a:t>
            </a:r>
          </a:p>
          <a:p>
            <a:pPr marL="717550" lvl="1" indent="-517525">
              <a:lnSpc>
                <a:spcPct val="100000"/>
              </a:lnSpc>
            </a:pPr>
            <a:r>
              <a:rPr lang="el-GR" sz="2600" dirty="0"/>
              <a:t>Εργασιακές μετακινήσεις (εκπατρισμός, επαναπατρισμός) </a:t>
            </a:r>
          </a:p>
          <a:p>
            <a:pPr marL="717550" lvl="1" indent="-517525">
              <a:lnSpc>
                <a:spcPct val="100000"/>
              </a:lnSpc>
            </a:pPr>
            <a:r>
              <a:rPr lang="el-GR" sz="2600" dirty="0"/>
              <a:t>Εργασιακές δεξιότητες υψηλής ζήτησης</a:t>
            </a:r>
            <a:endParaRPr lang="en-US" sz="2600" dirty="0"/>
          </a:p>
        </p:txBody>
      </p:sp>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3" name="Slide Number Placeholder 12"/>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31</a:t>
            </a:fld>
            <a:endParaRPr lang="en-US" dirty="0"/>
          </a:p>
        </p:txBody>
      </p:sp>
      <p:pic>
        <p:nvPicPr>
          <p:cNvPr id="6" name="Εικόνα 5">
            <a:extLst>
              <a:ext uri="{FF2B5EF4-FFF2-40B4-BE49-F238E27FC236}">
                <a16:creationId xmlns:a16="http://schemas.microsoft.com/office/drawing/2014/main" id="{36E77A15-C4B2-48A2-AD5C-199A6BBC9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0726335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t>Διατήρηση και Εναλλαγή Προσωπικού </a:t>
            </a:r>
            <a:endParaRPr lang="en-US" dirty="0"/>
          </a:p>
        </p:txBody>
      </p:sp>
      <p:sp>
        <p:nvSpPr>
          <p:cNvPr id="2" name="Content Placeholder 1"/>
          <p:cNvSpPr>
            <a:spLocks noGrp="1"/>
          </p:cNvSpPr>
          <p:nvPr>
            <p:ph idx="1"/>
          </p:nvPr>
        </p:nvSpPr>
        <p:spPr/>
        <p:txBody>
          <a:bodyPr>
            <a:normAutofit/>
          </a:bodyPr>
          <a:lstStyle/>
          <a:p>
            <a:pPr>
              <a:lnSpc>
                <a:spcPct val="100000"/>
              </a:lnSpc>
              <a:spcAft>
                <a:spcPts val="600"/>
              </a:spcAft>
            </a:pPr>
            <a:r>
              <a:rPr lang="el-GR" sz="2600" b="1" dirty="0"/>
              <a:t>Διαχείριση εναλλαγής</a:t>
            </a:r>
            <a:endParaRPr lang="en-US" sz="2600" b="1" dirty="0"/>
          </a:p>
          <a:p>
            <a:pPr marL="625475" lvl="1" indent="-425450">
              <a:lnSpc>
                <a:spcPct val="100000"/>
              </a:lnSpc>
            </a:pPr>
            <a:r>
              <a:rPr lang="el-GR" sz="2600" dirty="0"/>
              <a:t>Ανάπτυξη σταδιοδρομίας</a:t>
            </a:r>
            <a:endParaRPr lang="en-US" sz="2600" dirty="0"/>
          </a:p>
          <a:p>
            <a:pPr marL="625475" lvl="1" indent="-425450">
              <a:lnSpc>
                <a:spcPct val="100000"/>
              </a:lnSpc>
            </a:pPr>
            <a:r>
              <a:rPr lang="el-GR" sz="2600" dirty="0"/>
              <a:t>Συμβουλευτική ή διαπολιτισμική κατάρτιση</a:t>
            </a:r>
            <a:endParaRPr lang="en-US" sz="2600" dirty="0"/>
          </a:p>
          <a:p>
            <a:pPr marL="625475" lvl="1" indent="-425450">
              <a:lnSpc>
                <a:spcPct val="100000"/>
              </a:lnSpc>
            </a:pPr>
            <a:r>
              <a:rPr lang="el-GR" sz="2600" dirty="0"/>
              <a:t>Παροχή κινήτρων</a:t>
            </a:r>
            <a:endParaRPr lang="en-US" sz="2600" dirty="0"/>
          </a:p>
          <a:p>
            <a:pPr marL="625475" lvl="1" indent="-425450">
              <a:lnSpc>
                <a:spcPct val="100000"/>
              </a:lnSpc>
            </a:pPr>
            <a:r>
              <a:rPr lang="el-GR" sz="2600" dirty="0"/>
              <a:t>Χρονικό πλαίσιο</a:t>
            </a:r>
            <a:endParaRPr lang="en-US" sz="2600" dirty="0"/>
          </a:p>
          <a:p>
            <a:pPr marL="625475" lvl="1" indent="-425450">
              <a:lnSpc>
                <a:spcPct val="100000"/>
              </a:lnSpc>
            </a:pPr>
            <a:r>
              <a:rPr lang="el-GR" sz="2600" dirty="0"/>
              <a:t>Συνεντεύξεις αποχώρησης</a:t>
            </a:r>
            <a:endParaRPr lang="en-US" sz="2600" dirty="0"/>
          </a:p>
          <a:p>
            <a:pPr>
              <a:lnSpc>
                <a:spcPct val="100000"/>
              </a:lnSpc>
            </a:pPr>
            <a:endParaRPr lang="en-US" sz="2600" dirty="0"/>
          </a:p>
        </p:txBody>
      </p:sp>
      <p:sp>
        <p:nvSpPr>
          <p:cNvPr id="19" name="Footer Placeholder 18"/>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20" name="Slide Number Placeholder 19"/>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32</a:t>
            </a:fld>
            <a:endParaRPr lang="en-US" dirty="0"/>
          </a:p>
        </p:txBody>
      </p:sp>
      <p:pic>
        <p:nvPicPr>
          <p:cNvPr id="7" name="Εικόνα 6">
            <a:extLst>
              <a:ext uri="{FF2B5EF4-FFF2-40B4-BE49-F238E27FC236}">
                <a16:creationId xmlns:a16="http://schemas.microsoft.com/office/drawing/2014/main" id="{0CE63EB9-A973-4EF2-A785-C4D8F98E8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86535096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sz="2800" dirty="0"/>
              <a:t>Ζητήματα Ανθρώπινου Δυναμικού για Εργαζομένους σε Μη Διευθυντικές Θέσεις </a:t>
            </a:r>
            <a:endParaRPr lang="en-US" sz="2800" dirty="0"/>
          </a:p>
        </p:txBody>
      </p:sp>
      <p:sp>
        <p:nvSpPr>
          <p:cNvPr id="5" name="Content Placeholder 4"/>
          <p:cNvSpPr>
            <a:spLocks noGrp="1"/>
          </p:cNvSpPr>
          <p:nvPr>
            <p:ph idx="1"/>
          </p:nvPr>
        </p:nvSpPr>
        <p:spPr/>
        <p:txBody>
          <a:bodyPr>
            <a:normAutofit/>
          </a:bodyPr>
          <a:lstStyle/>
          <a:p>
            <a:pPr>
              <a:lnSpc>
                <a:spcPct val="100000"/>
              </a:lnSpc>
            </a:pPr>
            <a:r>
              <a:rPr lang="el-GR" sz="2600" dirty="0"/>
              <a:t>Τοπική νομοθεσία</a:t>
            </a:r>
          </a:p>
          <a:p>
            <a:pPr>
              <a:lnSpc>
                <a:spcPct val="100000"/>
              </a:lnSpc>
            </a:pPr>
            <a:r>
              <a:rPr lang="el-GR" sz="2600" dirty="0"/>
              <a:t>Πολιτισμός</a:t>
            </a:r>
          </a:p>
          <a:p>
            <a:pPr>
              <a:lnSpc>
                <a:spcPct val="100000"/>
              </a:lnSpc>
            </a:pPr>
            <a:r>
              <a:rPr lang="el-GR" sz="2600" dirty="0"/>
              <a:t>Οικονομικές συνθήκες </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33</a:t>
            </a:fld>
            <a:endParaRPr lang="en-US" dirty="0"/>
          </a:p>
        </p:txBody>
      </p:sp>
      <p:pic>
        <p:nvPicPr>
          <p:cNvPr id="6" name="Εικόνα 5">
            <a:extLst>
              <a:ext uri="{FF2B5EF4-FFF2-40B4-BE49-F238E27FC236}">
                <a16:creationId xmlns:a16="http://schemas.microsoft.com/office/drawing/2014/main" id="{BD14C519-9724-4040-9C24-8ED8DF5CD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12213217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Στρατολόγηση και Επιλογή</a:t>
            </a:r>
            <a:endParaRPr lang="en-US" sz="3000" dirty="0">
              <a:solidFill>
                <a:srgbClr val="0070C0"/>
              </a:solidFill>
            </a:endParaRPr>
          </a:p>
        </p:txBody>
      </p:sp>
      <p:sp>
        <p:nvSpPr>
          <p:cNvPr id="12" name="Footer Placeholder 11"/>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3" name="Slide Number Placeholder 12"/>
          <p:cNvSpPr>
            <a:spLocks noGrp="1"/>
          </p:cNvSpPr>
          <p:nvPr>
            <p:ph type="sldNum" sz="quarter" idx="12"/>
          </p:nvPr>
        </p:nvSpPr>
        <p:spPr>
          <a:xfrm>
            <a:off x="7292051" y="6459786"/>
            <a:ext cx="1394749" cy="365125"/>
          </a:xfrm>
        </p:spPr>
        <p:txBody>
          <a:bodyPr/>
          <a:lstStyle/>
          <a:p>
            <a:r>
              <a:rPr lang="en-US" dirty="0"/>
              <a:t> </a:t>
            </a:r>
            <a:r>
              <a:rPr lang="el-GR" dirty="0"/>
              <a:t>Κεφάλαιο </a:t>
            </a:r>
            <a:r>
              <a:rPr lang="en-US" dirty="0"/>
              <a:t>19-</a:t>
            </a:r>
            <a:fld id="{D57F1E4F-1CFF-5643-939E-217C01CDF565}" type="slidenum">
              <a:rPr lang="en-US" smtClean="0"/>
              <a:pPr/>
              <a:t>34</a:t>
            </a:fld>
            <a:endParaRPr lang="en-US" dirty="0"/>
          </a:p>
        </p:txBody>
      </p:sp>
      <p:graphicFrame>
        <p:nvGraphicFramePr>
          <p:cNvPr id="2" name="Diagram 1"/>
          <p:cNvGraphicFramePr/>
          <p:nvPr>
            <p:extLst>
              <p:ext uri="{D42A27DB-BD31-4B8C-83A1-F6EECF244321}">
                <p14:modId xmlns:p14="http://schemas.microsoft.com/office/powerpoint/2010/main" val="2937815624"/>
              </p:ext>
            </p:extLst>
          </p:nvPr>
        </p:nvGraphicFramePr>
        <p:xfrm>
          <a:off x="933454" y="2201520"/>
          <a:ext cx="7277092" cy="3204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Εικόνα 6">
            <a:extLst>
              <a:ext uri="{FF2B5EF4-FFF2-40B4-BE49-F238E27FC236}">
                <a16:creationId xmlns:a16="http://schemas.microsoft.com/office/drawing/2014/main" id="{73076A8E-1740-4AFC-8FBA-872C4CD0A0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94668226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a:solidFill>
                  <a:srgbClr val="0070C0"/>
                </a:solidFill>
              </a:rPr>
              <a:t>Κατάρτιση και Ανάπτυξη</a:t>
            </a:r>
            <a:endParaRPr lang="en-US" dirty="0">
              <a:solidFill>
                <a:srgbClr val="0070C0"/>
              </a:solidFill>
            </a:endParaRPr>
          </a:p>
        </p:txBody>
      </p:sp>
      <p:sp>
        <p:nvSpPr>
          <p:cNvPr id="2" name="Content Placeholder 1"/>
          <p:cNvSpPr>
            <a:spLocks noGrp="1"/>
          </p:cNvSpPr>
          <p:nvPr>
            <p:ph idx="1"/>
          </p:nvPr>
        </p:nvSpPr>
        <p:spPr/>
        <p:txBody>
          <a:bodyPr>
            <a:normAutofit/>
          </a:bodyPr>
          <a:lstStyle/>
          <a:p>
            <a:pPr>
              <a:lnSpc>
                <a:spcPct val="100000"/>
              </a:lnSpc>
            </a:pPr>
            <a:r>
              <a:rPr lang="el-GR" sz="2600" dirty="0"/>
              <a:t>Ανάγκες σε κατάρτιση και ανάπτυξη</a:t>
            </a:r>
            <a:r>
              <a:rPr lang="en-US" sz="2600" dirty="0"/>
              <a:t> </a:t>
            </a:r>
          </a:p>
          <a:p>
            <a:pPr marL="625475" lvl="1" indent="-425450">
              <a:lnSpc>
                <a:spcPct val="100000"/>
              </a:lnSpc>
            </a:pPr>
            <a:r>
              <a:rPr lang="el-GR" sz="2600" dirty="0"/>
              <a:t>Τοποθεσία</a:t>
            </a:r>
            <a:endParaRPr lang="en-US" sz="2600" dirty="0"/>
          </a:p>
          <a:p>
            <a:pPr marL="809625" lvl="2" indent="-425450">
              <a:lnSpc>
                <a:spcPct val="100000"/>
              </a:lnSpc>
            </a:pPr>
            <a:r>
              <a:rPr lang="el-GR" sz="2600" dirty="0"/>
              <a:t>Αγορές με υψηλό βαθμό εκβιομηχάνισης</a:t>
            </a:r>
          </a:p>
          <a:p>
            <a:pPr marL="809625" lvl="2" indent="-425450">
              <a:lnSpc>
                <a:spcPct val="100000"/>
              </a:lnSpc>
            </a:pPr>
            <a:r>
              <a:rPr lang="el-GR" sz="2600" dirty="0"/>
              <a:t>Σχετικά υποανάπτυκτες περιοχές</a:t>
            </a:r>
            <a:endParaRPr lang="en-US" sz="2600" dirty="0"/>
          </a:p>
          <a:p>
            <a:pPr marL="625475" lvl="1" indent="-425450">
              <a:lnSpc>
                <a:spcPct val="100000"/>
              </a:lnSpc>
            </a:pPr>
            <a:r>
              <a:rPr lang="el-GR" sz="2600" dirty="0"/>
              <a:t>Παραγωγικότητα</a:t>
            </a:r>
            <a:endParaRPr lang="en-US" sz="2600" dirty="0"/>
          </a:p>
          <a:p>
            <a:pPr marL="625475" lvl="1" indent="-425450">
              <a:lnSpc>
                <a:spcPct val="100000"/>
              </a:lnSpc>
            </a:pPr>
            <a:r>
              <a:rPr lang="el-GR" sz="2600" dirty="0"/>
              <a:t>Κόστος κατάρτισης</a:t>
            </a:r>
            <a:endParaRPr lang="en-US" sz="2600" dirty="0"/>
          </a:p>
        </p:txBody>
      </p:sp>
      <p:sp>
        <p:nvSpPr>
          <p:cNvPr id="16" name="Footer Placeholder 15"/>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7" name="Slide Number Placeholder 16"/>
          <p:cNvSpPr>
            <a:spLocks noGrp="1"/>
          </p:cNvSpPr>
          <p:nvPr>
            <p:ph type="sldNum" sz="quarter" idx="12"/>
          </p:nvPr>
        </p:nvSpPr>
        <p:spPr>
          <a:xfrm>
            <a:off x="7257327" y="6459786"/>
            <a:ext cx="1429473" cy="398214"/>
          </a:xfrm>
        </p:spPr>
        <p:txBody>
          <a:bodyPr/>
          <a:lstStyle/>
          <a:p>
            <a:r>
              <a:rPr lang="en-US" dirty="0"/>
              <a:t> </a:t>
            </a:r>
            <a:r>
              <a:rPr lang="el-GR" dirty="0"/>
              <a:t>Κεφάλαιο </a:t>
            </a:r>
            <a:r>
              <a:rPr lang="en-US" dirty="0"/>
              <a:t>19-</a:t>
            </a:r>
            <a:fld id="{D57F1E4F-1CFF-5643-939E-217C01CDF565}" type="slidenum">
              <a:rPr lang="en-US" smtClean="0"/>
              <a:pPr/>
              <a:t>35</a:t>
            </a:fld>
            <a:endParaRPr lang="en-US" dirty="0"/>
          </a:p>
        </p:txBody>
      </p:sp>
      <p:pic>
        <p:nvPicPr>
          <p:cNvPr id="7" name="Εικόνα 6">
            <a:extLst>
              <a:ext uri="{FF2B5EF4-FFF2-40B4-BE49-F238E27FC236}">
                <a16:creationId xmlns:a16="http://schemas.microsoft.com/office/drawing/2014/main" id="{59B51E7C-8010-4732-99D4-B0F27635F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77391119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solidFill>
                  <a:srgbClr val="0070C0"/>
                </a:solidFill>
              </a:rPr>
              <a:t>Αποζημίωση και Αξιολόγηση Απόδοσης</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930937464"/>
              </p:ext>
            </p:extLst>
          </p:nvPr>
        </p:nvGraphicFramePr>
        <p:xfrm>
          <a:off x="457200" y="1652770"/>
          <a:ext cx="8229600" cy="4389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ooter Placeholder 18"/>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20" name="Slide Number Placeholder 19"/>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36</a:t>
            </a:fld>
            <a:endParaRPr lang="en-US" dirty="0"/>
          </a:p>
        </p:txBody>
      </p:sp>
      <p:pic>
        <p:nvPicPr>
          <p:cNvPr id="7" name="Εικόνα 6">
            <a:extLst>
              <a:ext uri="{FF2B5EF4-FFF2-40B4-BE49-F238E27FC236}">
                <a16:creationId xmlns:a16="http://schemas.microsoft.com/office/drawing/2014/main" id="{26045B3F-5B0A-43C0-BFB6-209C14072C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66369270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Εργασιακές Σχέσεις</a:t>
            </a:r>
            <a:r>
              <a:rPr lang="en-US" dirty="0"/>
              <a:t>: </a:t>
            </a:r>
            <a:r>
              <a:rPr lang="el-GR" dirty="0">
                <a:solidFill>
                  <a:srgbClr val="0070C0"/>
                </a:solidFill>
              </a:rPr>
              <a:t>Συγκριτικές Εργασιακές Σχέσεις</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50344074"/>
              </p:ext>
            </p:extLst>
          </p:nvPr>
        </p:nvGraphicFramePr>
        <p:xfrm>
          <a:off x="457200" y="1509630"/>
          <a:ext cx="8229600" cy="4543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37</a:t>
            </a:fld>
            <a:endParaRPr lang="en-US" dirty="0"/>
          </a:p>
        </p:txBody>
      </p:sp>
      <p:pic>
        <p:nvPicPr>
          <p:cNvPr id="6" name="Εικόνα 5">
            <a:extLst>
              <a:ext uri="{FF2B5EF4-FFF2-40B4-BE49-F238E27FC236}">
                <a16:creationId xmlns:a16="http://schemas.microsoft.com/office/drawing/2014/main" id="{DA1F79D2-7C64-4D56-B676-54EDEBB98C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7757472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sz="3000" dirty="0"/>
              <a:t>Εργασιακές Σχέσεις</a:t>
            </a:r>
            <a:r>
              <a:rPr lang="en-US" sz="3000" dirty="0"/>
              <a:t>: </a:t>
            </a:r>
            <a:r>
              <a:rPr lang="el-GR" sz="3000" dirty="0">
                <a:solidFill>
                  <a:srgbClr val="0070C0"/>
                </a:solidFill>
              </a:rPr>
              <a:t>Συλλογικές Διαπραγματεύσεις</a:t>
            </a:r>
            <a:endParaRPr lang="en-US" sz="3000" dirty="0">
              <a:solidFill>
                <a:srgbClr val="0070C0"/>
              </a:solidFill>
            </a:endParaRPr>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3" name="Slide Number Placeholder 12"/>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38</a:t>
            </a:fld>
            <a:endParaRPr lang="en-US" dirty="0"/>
          </a:p>
        </p:txBody>
      </p:sp>
      <p:graphicFrame>
        <p:nvGraphicFramePr>
          <p:cNvPr id="3" name="Diagram 2"/>
          <p:cNvGraphicFramePr/>
          <p:nvPr>
            <p:extLst>
              <p:ext uri="{D42A27DB-BD31-4B8C-83A1-F6EECF244321}">
                <p14:modId xmlns:p14="http://schemas.microsoft.com/office/powerpoint/2010/main" val="1704129376"/>
              </p:ext>
            </p:extLst>
          </p:nvPr>
        </p:nvGraphicFramePr>
        <p:xfrm>
          <a:off x="400050" y="1397000"/>
          <a:ext cx="8439150" cy="483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3067050" y="2114550"/>
            <a:ext cx="3067050" cy="30099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l-GR" sz="2600" dirty="0"/>
              <a:t>Συλλογικές </a:t>
            </a:r>
            <a:r>
              <a:rPr lang="el-GR" sz="2600" dirty="0" err="1"/>
              <a:t>διαπραγμα</a:t>
            </a:r>
            <a:r>
              <a:rPr lang="el-GR" sz="2600" dirty="0"/>
              <a:t>- </a:t>
            </a:r>
            <a:r>
              <a:rPr lang="el-GR" sz="2600" dirty="0" err="1"/>
              <a:t>τεύσεις</a:t>
            </a:r>
            <a:endParaRPr lang="en-US" sz="2600" dirty="0"/>
          </a:p>
        </p:txBody>
      </p:sp>
      <p:pic>
        <p:nvPicPr>
          <p:cNvPr id="7" name="Εικόνα 6">
            <a:extLst>
              <a:ext uri="{FF2B5EF4-FFF2-40B4-BE49-F238E27FC236}">
                <a16:creationId xmlns:a16="http://schemas.microsoft.com/office/drawing/2014/main" id="{B09466AF-A62A-4236-BC69-13F54CB79D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76679345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Επιρροή των Εργατικών Σωματείων και </a:t>
            </a:r>
            <a:r>
              <a:rPr lang="el-GR" dirty="0" err="1">
                <a:solidFill>
                  <a:srgbClr val="0070C0"/>
                </a:solidFill>
              </a:rPr>
              <a:t>Συνδιοίκηση</a:t>
            </a:r>
            <a:endParaRPr lang="en-US" dirty="0">
              <a:solidFill>
                <a:srgbClr val="0070C0"/>
              </a:solidFill>
            </a:endParaRPr>
          </a:p>
        </p:txBody>
      </p:sp>
      <p:sp>
        <p:nvSpPr>
          <p:cNvPr id="5" name="Content Placeholder 4"/>
          <p:cNvSpPr>
            <a:spLocks noGrp="1"/>
          </p:cNvSpPr>
          <p:nvPr>
            <p:ph idx="1"/>
          </p:nvPr>
        </p:nvSpPr>
        <p:spPr/>
        <p:txBody>
          <a:bodyPr>
            <a:normAutofit/>
          </a:bodyPr>
          <a:lstStyle/>
          <a:p>
            <a:pPr>
              <a:lnSpc>
                <a:spcPct val="100000"/>
              </a:lnSpc>
            </a:pPr>
            <a:r>
              <a:rPr lang="el-GR" sz="2600" dirty="0"/>
              <a:t>Βιομηχανική δημοκρατία</a:t>
            </a:r>
          </a:p>
          <a:p>
            <a:pPr>
              <a:lnSpc>
                <a:spcPct val="100000"/>
              </a:lnSpc>
            </a:pPr>
            <a:r>
              <a:rPr lang="el-GR" sz="2600" dirty="0" err="1"/>
              <a:t>Συνδιοίκηση</a:t>
            </a:r>
            <a:endParaRPr lang="en-US" sz="2600" dirty="0"/>
          </a:p>
          <a:p>
            <a:pPr>
              <a:lnSpc>
                <a:spcPct val="100000"/>
              </a:lnSpc>
            </a:pPr>
            <a:r>
              <a:rPr lang="el-GR" sz="2600" dirty="0"/>
              <a:t>Κοινωνικός χάρτης / κοινωνική πολιτική</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39</a:t>
            </a:fld>
            <a:endParaRPr lang="en-US" dirty="0"/>
          </a:p>
        </p:txBody>
      </p:sp>
      <p:pic>
        <p:nvPicPr>
          <p:cNvPr id="7" name="Εικόνα 6">
            <a:extLst>
              <a:ext uri="{FF2B5EF4-FFF2-40B4-BE49-F238E27FC236}">
                <a16:creationId xmlns:a16="http://schemas.microsoft.com/office/drawing/2014/main" id="{264F79FE-5D2E-4543-B80D-2E4ADAA93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8358575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Η Φύση της Διεθνούς Διοίκησης Ανθρώπινων Πόρων </a:t>
            </a:r>
            <a:endParaRPr lang="en-US" dirty="0"/>
          </a:p>
        </p:txBody>
      </p:sp>
      <p:sp>
        <p:nvSpPr>
          <p:cNvPr id="3" name="Content Placeholder 2"/>
          <p:cNvSpPr>
            <a:spLocks noGrp="1"/>
          </p:cNvSpPr>
          <p:nvPr>
            <p:ph idx="1"/>
          </p:nvPr>
        </p:nvSpPr>
        <p:spPr/>
        <p:txBody>
          <a:bodyPr>
            <a:normAutofit/>
          </a:bodyPr>
          <a:lstStyle/>
          <a:p>
            <a:pPr marL="342900" indent="-342900">
              <a:lnSpc>
                <a:spcPct val="100000"/>
              </a:lnSpc>
              <a:spcAft>
                <a:spcPts val="600"/>
              </a:spcAft>
            </a:pPr>
            <a:r>
              <a:rPr lang="el-GR" sz="2600" b="1" dirty="0"/>
              <a:t>Διοίκηση ανθρώπινων πόρων</a:t>
            </a:r>
            <a:endParaRPr lang="en-US" sz="2600" b="1" dirty="0"/>
          </a:p>
          <a:p>
            <a:pPr marL="627063" lvl="1" indent="-457200">
              <a:lnSpc>
                <a:spcPct val="100000"/>
              </a:lnSpc>
            </a:pPr>
            <a:r>
              <a:rPr lang="el-GR" sz="2600" dirty="0"/>
              <a:t>Στρατολόγηση και επιλογή εργαζομένων σε μη διευθυντικές και σε διευθυντικές θέσεις</a:t>
            </a:r>
          </a:p>
          <a:p>
            <a:pPr marL="627063" lvl="1" indent="-457200">
              <a:lnSpc>
                <a:spcPct val="100000"/>
              </a:lnSpc>
            </a:pPr>
            <a:r>
              <a:rPr lang="el-GR" sz="2600" dirty="0"/>
              <a:t>Παροχή κατάρτισης και ανάπτυξης</a:t>
            </a:r>
          </a:p>
          <a:p>
            <a:pPr marL="627063" lvl="1" indent="-457200">
              <a:lnSpc>
                <a:spcPct val="100000"/>
              </a:lnSpc>
            </a:pPr>
            <a:r>
              <a:rPr lang="el-GR" sz="2600" dirty="0"/>
              <a:t>Αξιολόγηση απόδοσης</a:t>
            </a:r>
          </a:p>
          <a:p>
            <a:pPr marL="627063" lvl="1" indent="-457200">
              <a:lnSpc>
                <a:spcPct val="100000"/>
              </a:lnSpc>
            </a:pPr>
            <a:r>
              <a:rPr lang="el-GR" sz="2600" dirty="0"/>
              <a:t>Χορήγηση αμοιβών και παροχών </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4</a:t>
            </a:fld>
            <a:endParaRPr lang="en-US" dirty="0"/>
          </a:p>
        </p:txBody>
      </p:sp>
      <p:pic>
        <p:nvPicPr>
          <p:cNvPr id="6" name="Εικόνα 5">
            <a:extLst>
              <a:ext uri="{FF2B5EF4-FFF2-40B4-BE49-F238E27FC236}">
                <a16:creationId xmlns:a16="http://schemas.microsoft.com/office/drawing/2014/main" id="{65FD59DF-1D2F-4C5E-9063-974193815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91565298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 </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l-GR" dirty="0"/>
              <a:t>Σε ποιες διαστάσεις η διοίκηση ανθρώπινων πόρων διαφέρει μεταξύ εγχώριου και διεθνούς επιπέδου; </a:t>
            </a:r>
          </a:p>
          <a:p>
            <a:pPr>
              <a:lnSpc>
                <a:spcPct val="110000"/>
              </a:lnSpc>
            </a:pPr>
            <a:r>
              <a:rPr lang="el-GR" dirty="0"/>
              <a:t>Πώς ο βαθμός συγκέντρωσης ή αποκέντρωσης επηρεάζει τη στελέχωση σε διεθνές επίπεδο; </a:t>
            </a:r>
          </a:p>
          <a:p>
            <a:pPr>
              <a:lnSpc>
                <a:spcPct val="110000"/>
              </a:lnSpc>
            </a:pPr>
            <a:r>
              <a:rPr lang="el-GR" dirty="0"/>
              <a:t>Ποια είναι τα βασικά ζητήματα της στρατολόγησης και της επιλογής διευθυντικών στελεχών για εργασίες στο εξωτερικό; </a:t>
            </a:r>
          </a:p>
          <a:p>
            <a:pPr>
              <a:lnSpc>
                <a:spcPct val="110000"/>
              </a:lnSpc>
            </a:pPr>
            <a:r>
              <a:rPr lang="el-GR" dirty="0"/>
              <a:t>Ποια ζητήματα βρίσκονται στον πυρήνα των προβλημάτων εκπατρισμού και επαναπατρισμού; </a:t>
            </a:r>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5" name="Slide Number Placeholder 4"/>
          <p:cNvSpPr>
            <a:spLocks noGrp="1"/>
          </p:cNvSpPr>
          <p:nvPr>
            <p:ph type="sldNum" sz="quarter" idx="12"/>
          </p:nvPr>
        </p:nvSpPr>
        <p:spPr>
          <a:xfrm>
            <a:off x="7234177" y="6459786"/>
            <a:ext cx="1452623" cy="398214"/>
          </a:xfrm>
        </p:spPr>
        <p:txBody>
          <a:bodyPr/>
          <a:lstStyle/>
          <a:p>
            <a:r>
              <a:rPr lang="en-US" dirty="0"/>
              <a:t> </a:t>
            </a:r>
            <a:r>
              <a:rPr lang="el-GR" dirty="0"/>
              <a:t>Κεφάλαιο </a:t>
            </a:r>
            <a:r>
              <a:rPr lang="en-US" dirty="0"/>
              <a:t>19-</a:t>
            </a:r>
            <a:fld id="{D57F1E4F-1CFF-5643-939E-217C01CDF565}" type="slidenum">
              <a:rPr lang="en-US" smtClean="0"/>
              <a:pPr/>
              <a:t>40</a:t>
            </a:fld>
            <a:endParaRPr lang="en-US" dirty="0"/>
          </a:p>
        </p:txBody>
      </p:sp>
      <p:pic>
        <p:nvPicPr>
          <p:cNvPr id="6" name="Εικόνα 5">
            <a:extLst>
              <a:ext uri="{FF2B5EF4-FFF2-40B4-BE49-F238E27FC236}">
                <a16:creationId xmlns:a16="http://schemas.microsoft.com/office/drawing/2014/main" id="{E4DC285F-84CB-44A3-80DE-D63A271E6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2743425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Ερωτήσεις Ανασκόπησης </a:t>
            </a:r>
            <a:endParaRPr lang="en-US" dirty="0"/>
          </a:p>
        </p:txBody>
      </p:sp>
      <p:sp>
        <p:nvSpPr>
          <p:cNvPr id="3" name="Content Placeholder 2"/>
          <p:cNvSpPr>
            <a:spLocks noGrp="1"/>
          </p:cNvSpPr>
          <p:nvPr>
            <p:ph idx="1"/>
          </p:nvPr>
        </p:nvSpPr>
        <p:spPr/>
        <p:txBody>
          <a:bodyPr>
            <a:normAutofit/>
          </a:bodyPr>
          <a:lstStyle/>
          <a:p>
            <a:pPr>
              <a:lnSpc>
                <a:spcPct val="100000"/>
              </a:lnSpc>
            </a:pPr>
            <a:r>
              <a:rPr lang="el-GR" sz="2600" dirty="0"/>
              <a:t>Γιατί η αξιολόγηση της απόδοσης είναι σημαντική για τις διεθνείς επιχειρήσεις; </a:t>
            </a:r>
          </a:p>
          <a:p>
            <a:pPr>
              <a:lnSpc>
                <a:spcPct val="100000"/>
              </a:lnSpc>
            </a:pPr>
            <a:r>
              <a:rPr lang="el-GR" sz="2600" dirty="0"/>
              <a:t>Ποια ειδικά ζητήματα αμοιβών και παροχών προκύπτουν στη διεθνή διοίκηση ανθρώπινων πόρων; </a:t>
            </a:r>
          </a:p>
          <a:p>
            <a:pPr>
              <a:lnSpc>
                <a:spcPct val="100000"/>
              </a:lnSpc>
            </a:pPr>
            <a:r>
              <a:rPr lang="el-GR" sz="2600" dirty="0"/>
              <a:t>Πώς διαφέρει η διεθνής διοίκηση ανθρώπινων πόρων μεταξύ των εργαζομένων σε διευθυντικές θέσεις και των εργαζομένων σε μη διευθυντικές θέσεις;</a:t>
            </a:r>
          </a:p>
        </p:txBody>
      </p:sp>
      <p:sp>
        <p:nvSpPr>
          <p:cNvPr id="4" name="Footer Placeholder 3"/>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5" name="Slide Number Placeholder 4"/>
          <p:cNvSpPr>
            <a:spLocks noGrp="1"/>
          </p:cNvSpPr>
          <p:nvPr>
            <p:ph type="sldNum" sz="quarter" idx="12"/>
          </p:nvPr>
        </p:nvSpPr>
        <p:spPr>
          <a:xfrm>
            <a:off x="7292051" y="6459786"/>
            <a:ext cx="1394749" cy="365125"/>
          </a:xfrm>
        </p:spPr>
        <p:txBody>
          <a:bodyPr/>
          <a:lstStyle/>
          <a:p>
            <a:r>
              <a:rPr lang="en-US" dirty="0"/>
              <a:t> </a:t>
            </a:r>
            <a:r>
              <a:rPr lang="el-GR" dirty="0"/>
              <a:t>Κεφάλαιο </a:t>
            </a:r>
            <a:r>
              <a:rPr lang="en-US" dirty="0"/>
              <a:t>19-</a:t>
            </a:r>
            <a:fld id="{D57F1E4F-1CFF-5643-939E-217C01CDF565}" type="slidenum">
              <a:rPr lang="en-US" smtClean="0"/>
              <a:pPr/>
              <a:t>41</a:t>
            </a:fld>
            <a:endParaRPr lang="en-US" dirty="0"/>
          </a:p>
        </p:txBody>
      </p:sp>
      <p:pic>
        <p:nvPicPr>
          <p:cNvPr id="6" name="Εικόνα 5">
            <a:extLst>
              <a:ext uri="{FF2B5EF4-FFF2-40B4-BE49-F238E27FC236}">
                <a16:creationId xmlns:a16="http://schemas.microsoft.com/office/drawing/2014/main" id="{388132A4-35C8-4DE6-846A-7935D76E9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584244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8" name="Slide Number Placeholder 7"/>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42</a:t>
            </a:fld>
            <a:endParaRPr lang="en-US" dirty="0"/>
          </a:p>
        </p:txBody>
      </p:sp>
      <p:pic>
        <p:nvPicPr>
          <p:cNvPr id="9" name="Εικόνα 8">
            <a:extLst>
              <a:ext uri="{FF2B5EF4-FFF2-40B4-BE49-F238E27FC236}">
                <a16:creationId xmlns:a16="http://schemas.microsoft.com/office/drawing/2014/main" id="{6965C266-A747-4B9F-8201-0B6298104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
        <p:nvSpPr>
          <p:cNvPr id="10" name="TextBox 9">
            <a:extLst>
              <a:ext uri="{FF2B5EF4-FFF2-40B4-BE49-F238E27FC236}">
                <a16:creationId xmlns:a16="http://schemas.microsoft.com/office/drawing/2014/main" id="{7ACCCF09-1F25-4789-8466-D2951D32A539}"/>
              </a:ext>
            </a:extLst>
          </p:cNvPr>
          <p:cNvSpPr txBox="1"/>
          <p:nvPr/>
        </p:nvSpPr>
        <p:spPr>
          <a:xfrm>
            <a:off x="986710" y="1503436"/>
            <a:ext cx="7172960" cy="2215991"/>
          </a:xfrm>
          <a:prstGeom prst="rect">
            <a:avLst/>
          </a:prstGeom>
          <a:noFill/>
          <a:ln>
            <a:solidFill>
              <a:schemeClr val="tx1"/>
            </a:solidFill>
          </a:ln>
        </p:spPr>
        <p:txBody>
          <a:bodyPr wrap="square" rtlCol="0">
            <a:spAutoFit/>
          </a:bodyPr>
          <a:lstStyle/>
          <a:p>
            <a:pPr>
              <a:lnSpc>
                <a:spcPct val="150000"/>
              </a:lnSpc>
            </a:pPr>
            <a:r>
              <a:rPr lang="el-GR" sz="1200" b="1" dirty="0"/>
              <a:t>Σημείωση της αγγλικής έκδοσης των διαφανειών</a:t>
            </a:r>
            <a:endParaRPr lang="el-GR" sz="1200" dirty="0"/>
          </a:p>
          <a:p>
            <a:r>
              <a:rPr lang="el-GR" sz="1200" dirty="0"/>
              <a:t>Το παρόν έργο προστατεύεται από νόμους πνευματικών δικαιωμάτων των Ηνωμένων Πολιτειών και παρέχεται αποκλειστικά για χρήση από διδάσκοντες κατά τη διδασκαλία των μαθημάτων τους και την αξιολόγηση της εκμάθησης των φοιτητών.</a:t>
            </a:r>
            <a:r>
              <a:rPr lang="en-US" sz="1200" dirty="0"/>
              <a:t> </a:t>
            </a:r>
            <a:r>
              <a:rPr lang="el-GR" sz="1200" dirty="0"/>
              <a:t>Η διάδοση ή πώληση οποιουδήποτε μέρους αυτού του έργου (συμπεριλαμβανομένης της δημοσίευσης στον Παγκόσμιο Ιστό) καταστρέφει την ακεραιότητα του έργου και δεν επιτρέπεται. Το περιεχόμενο του έργου δεν θα πρέπει ποτέ να διατίθεται στους φοιτητές, παρά μόνο στους διδάσκοντες που χρησιμοποιούν το συνοδευτικό κείμενο στα μαθήματά τους. Όλοι οι αποδέκτες αυτού του έργου αναμένεται να συμμορφώνονται με αυτούς τους περιορισμούς και να σέβονται τους προβλεπόμενους παιδαγωγικούς σκοπούς και τις ανάγκες των άλλων διδασκόντων που βασίζονται σε αυτήν την ύλη.</a:t>
            </a:r>
          </a:p>
        </p:txBody>
      </p:sp>
      <p:pic>
        <p:nvPicPr>
          <p:cNvPr id="11" name="Picture 2">
            <a:extLst>
              <a:ext uri="{FF2B5EF4-FFF2-40B4-BE49-F238E27FC236}">
                <a16:creationId xmlns:a16="http://schemas.microsoft.com/office/drawing/2014/main" id="{FA4C4CC5-55D3-4E44-B52F-EAA5164DA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594" y="327262"/>
            <a:ext cx="1014810" cy="1014810"/>
          </a:xfrm>
          <a:prstGeom prst="rect">
            <a:avLst/>
          </a:prstGeom>
        </p:spPr>
      </p:pic>
      <p:pic>
        <p:nvPicPr>
          <p:cNvPr id="12" name="Εικόνα 11">
            <a:extLst>
              <a:ext uri="{FF2B5EF4-FFF2-40B4-BE49-F238E27FC236}">
                <a16:creationId xmlns:a16="http://schemas.microsoft.com/office/drawing/2014/main" id="{4CB1D7AE-5630-4893-812B-D74B41BD2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405" y="4632066"/>
            <a:ext cx="1433188" cy="1384204"/>
          </a:xfrm>
          <a:prstGeom prst="rect">
            <a:avLst/>
          </a:prstGeom>
        </p:spPr>
      </p:pic>
      <p:sp>
        <p:nvSpPr>
          <p:cNvPr id="14" name="TextBox 13">
            <a:extLst>
              <a:ext uri="{FF2B5EF4-FFF2-40B4-BE49-F238E27FC236}">
                <a16:creationId xmlns:a16="http://schemas.microsoft.com/office/drawing/2014/main" id="{4476D58F-D4A2-4D7E-A439-3C2543E49145}"/>
              </a:ext>
            </a:extLst>
          </p:cNvPr>
          <p:cNvSpPr txBox="1"/>
          <p:nvPr/>
        </p:nvSpPr>
        <p:spPr>
          <a:xfrm>
            <a:off x="1766194" y="4216240"/>
            <a:ext cx="5611610" cy="276999"/>
          </a:xfrm>
          <a:prstGeom prst="rect">
            <a:avLst/>
          </a:prstGeom>
          <a:noFill/>
        </p:spPr>
        <p:txBody>
          <a:bodyPr wrap="square" rtlCol="0">
            <a:spAutoFit/>
          </a:bodyPr>
          <a:lstStyle/>
          <a:p>
            <a:r>
              <a:rPr lang="el-GR" sz="1200" b="1" dirty="0"/>
              <a:t>Αποκλειστικότητα για την ελληνική γλώσσα: ΕΚΔΟΣΕΙΣ ΤΖΙΟΛΑ</a:t>
            </a:r>
          </a:p>
        </p:txBody>
      </p:sp>
    </p:spTree>
    <p:extLst>
      <p:ext uri="{BB962C8B-B14F-4D97-AF65-F5344CB8AC3E}">
        <p14:creationId xmlns:p14="http://schemas.microsoft.com/office/powerpoint/2010/main" val="4073188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a:t>Η Φύση της Διεθνούς Διοίκησης Ανθρώπινων Πόρων </a:t>
            </a:r>
            <a:endParaRPr lang="en-US" dirty="0"/>
          </a:p>
        </p:txBody>
      </p:sp>
      <p:sp>
        <p:nvSpPr>
          <p:cNvPr id="14" name="Content Placeholder 13"/>
          <p:cNvSpPr>
            <a:spLocks noGrp="1"/>
          </p:cNvSpPr>
          <p:nvPr>
            <p:ph idx="1"/>
          </p:nvPr>
        </p:nvSpPr>
        <p:spPr/>
        <p:txBody>
          <a:bodyPr>
            <a:normAutofit/>
          </a:bodyPr>
          <a:lstStyle/>
          <a:p>
            <a:pPr>
              <a:lnSpc>
                <a:spcPct val="100000"/>
              </a:lnSpc>
              <a:spcAft>
                <a:spcPts val="800"/>
              </a:spcAft>
            </a:pPr>
            <a:r>
              <a:rPr lang="el-GR" sz="2600" b="1" dirty="0"/>
              <a:t>Προκλήσεις της διεθνούς διοίκησης ανθρώπινων πόρων</a:t>
            </a:r>
            <a:endParaRPr lang="en-US" sz="2600" b="1" dirty="0"/>
          </a:p>
          <a:p>
            <a:pPr marL="714375" lvl="1" indent="-514350">
              <a:lnSpc>
                <a:spcPct val="100000"/>
              </a:lnSpc>
            </a:pPr>
            <a:r>
              <a:rPr lang="el-GR" sz="2600" dirty="0"/>
              <a:t>Διαφορές στην κουλτούρα</a:t>
            </a:r>
          </a:p>
          <a:p>
            <a:pPr marL="714375" lvl="1" indent="-514350">
              <a:lnSpc>
                <a:spcPct val="100000"/>
              </a:lnSpc>
            </a:pPr>
            <a:r>
              <a:rPr lang="el-GR" sz="2600" dirty="0"/>
              <a:t>Επίπεδα οικονομικής ανάπτυξης</a:t>
            </a:r>
          </a:p>
          <a:p>
            <a:pPr marL="714375" lvl="1" indent="-514350">
              <a:lnSpc>
                <a:spcPct val="100000"/>
              </a:lnSpc>
            </a:pPr>
            <a:r>
              <a:rPr lang="el-GR" sz="2600" dirty="0"/>
              <a:t>Νομικά συστήματα</a:t>
            </a:r>
          </a:p>
          <a:p>
            <a:pPr marL="714375" lvl="1" indent="-514350">
              <a:lnSpc>
                <a:spcPct val="100000"/>
              </a:lnSpc>
            </a:pPr>
            <a:r>
              <a:rPr lang="el-GR" sz="2600" dirty="0"/>
              <a:t>Βέλτιστος συνδυασμός εργαζομένων</a:t>
            </a:r>
          </a:p>
          <a:p>
            <a:pPr marL="714375" lvl="1" indent="-514350">
              <a:lnSpc>
                <a:spcPct val="100000"/>
              </a:lnSpc>
            </a:pPr>
            <a:r>
              <a:rPr lang="el-GR" sz="2600" dirty="0"/>
              <a:t>Σύνθετες προκλήσεις κατάρτισης και ανάπτυξης</a:t>
            </a:r>
          </a:p>
          <a:p>
            <a:pPr marL="714375" lvl="1" indent="-514350">
              <a:lnSpc>
                <a:spcPct val="100000"/>
              </a:lnSpc>
            </a:pPr>
            <a:r>
              <a:rPr lang="el-GR" sz="2600" dirty="0"/>
              <a:t>Συστήματα αμοιβών</a:t>
            </a:r>
            <a:endParaRPr lang="en-US" sz="2600" dirty="0"/>
          </a:p>
        </p:txBody>
      </p:sp>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5</a:t>
            </a:fld>
            <a:endParaRPr lang="en-US" dirty="0"/>
          </a:p>
        </p:txBody>
      </p:sp>
      <p:pic>
        <p:nvPicPr>
          <p:cNvPr id="6" name="Εικόνα 5">
            <a:extLst>
              <a:ext uri="{FF2B5EF4-FFF2-40B4-BE49-F238E27FC236}">
                <a16:creationId xmlns:a16="http://schemas.microsoft.com/office/drawing/2014/main" id="{5127D7DF-9740-4409-8D9F-89070DA88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1636616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100000"/>
              </a:lnSpc>
            </a:pPr>
            <a:r>
              <a:rPr lang="el-GR" dirty="0">
                <a:solidFill>
                  <a:srgbClr val="0070C0"/>
                </a:solidFill>
              </a:rPr>
              <a:t>Η Στρατηγική Σημασία της Διοίκησης Ανθρώπινων Πόρων</a:t>
            </a:r>
            <a:endParaRPr lang="en-US" dirty="0">
              <a:solidFill>
                <a:srgbClr val="0070C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12578136"/>
              </p:ext>
            </p:extLst>
          </p:nvPr>
        </p:nvGraphicFramePr>
        <p:xfrm>
          <a:off x="457200" y="1684995"/>
          <a:ext cx="8229600" cy="3951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Footer Placeholder 14"/>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6" name="Slide Number Placeholder 15"/>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6</a:t>
            </a:fld>
            <a:endParaRPr lang="en-US" dirty="0"/>
          </a:p>
        </p:txBody>
      </p:sp>
      <p:pic>
        <p:nvPicPr>
          <p:cNvPr id="7" name="Εικόνα 6">
            <a:extLst>
              <a:ext uri="{FF2B5EF4-FFF2-40B4-BE49-F238E27FC236}">
                <a16:creationId xmlns:a16="http://schemas.microsoft.com/office/drawing/2014/main" id="{5CBD3089-71D6-4164-B8C8-59187C7D49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55610367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7640" y="1947170"/>
            <a:ext cx="2575664" cy="2286000"/>
          </a:xfrm>
        </p:spPr>
        <p:txBody>
          <a:bodyPr>
            <a:noAutofit/>
          </a:bodyPr>
          <a:lstStyle/>
          <a:p>
            <a:pPr>
              <a:lnSpc>
                <a:spcPct val="100000"/>
              </a:lnSpc>
            </a:pPr>
            <a:r>
              <a:rPr lang="el-GR" sz="2600" dirty="0">
                <a:solidFill>
                  <a:srgbClr val="0070C0"/>
                </a:solidFill>
              </a:rPr>
              <a:t>Η Στρατηγική Σημασία της Διοίκησης Ανθρώπινων Πόρων</a:t>
            </a:r>
            <a:endParaRPr lang="en-US" sz="2600" dirty="0"/>
          </a:p>
        </p:txBody>
      </p:sp>
      <p:sp>
        <p:nvSpPr>
          <p:cNvPr id="16" name="Footer Placeholder 15"/>
          <p:cNvSpPr>
            <a:spLocks noGrp="1"/>
          </p:cNvSpPr>
          <p:nvPr>
            <p:ph type="ftr" sz="quarter" idx="11"/>
          </p:nvPr>
        </p:nvSpPr>
        <p:spPr/>
        <p:txBody>
          <a:bodyPr/>
          <a:lstStyle/>
          <a:p>
            <a:pPr algn="ctr"/>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7" name="Slide Number Placeholder 16"/>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7</a:t>
            </a:fld>
            <a:endParaRPr lang="en-US" dirty="0"/>
          </a:p>
        </p:txBody>
      </p:sp>
      <p:pic>
        <p:nvPicPr>
          <p:cNvPr id="2" name="Picture 1"/>
          <p:cNvPicPr>
            <a:picLocks noChangeAspect="1"/>
          </p:cNvPicPr>
          <p:nvPr/>
        </p:nvPicPr>
        <p:blipFill>
          <a:blip r:embed="rId3"/>
          <a:stretch>
            <a:fillRect/>
          </a:stretch>
        </p:blipFill>
        <p:spPr>
          <a:xfrm>
            <a:off x="4198357" y="0"/>
            <a:ext cx="3894157" cy="6066046"/>
          </a:xfrm>
          <a:prstGeom prst="rect">
            <a:avLst/>
          </a:prstGeom>
        </p:spPr>
      </p:pic>
      <p:pic>
        <p:nvPicPr>
          <p:cNvPr id="3" name="Picture 2"/>
          <p:cNvPicPr>
            <a:picLocks noChangeAspect="1"/>
          </p:cNvPicPr>
          <p:nvPr/>
        </p:nvPicPr>
        <p:blipFill>
          <a:blip r:embed="rId4"/>
          <a:stretch>
            <a:fillRect/>
          </a:stretch>
        </p:blipFill>
        <p:spPr>
          <a:xfrm>
            <a:off x="3478438" y="6066046"/>
            <a:ext cx="5333993" cy="332950"/>
          </a:xfrm>
          <a:prstGeom prst="rect">
            <a:avLst/>
          </a:prstGeom>
        </p:spPr>
      </p:pic>
      <p:pic>
        <p:nvPicPr>
          <p:cNvPr id="7" name="Εικόνα 6">
            <a:extLst>
              <a:ext uri="{FF2B5EF4-FFF2-40B4-BE49-F238E27FC236}">
                <a16:creationId xmlns:a16="http://schemas.microsoft.com/office/drawing/2014/main" id="{35F2B642-F6BE-4BE0-AC66-EC22143B1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323914400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nSpc>
                <a:spcPct val="100000"/>
              </a:lnSpc>
            </a:pPr>
            <a:r>
              <a:rPr lang="el-GR" dirty="0"/>
              <a:t>Διεθνείς Ανάγκες σε Διευθυντικό Προσωπικό </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83574915"/>
              </p:ext>
            </p:extLst>
          </p:nvPr>
        </p:nvGraphicFramePr>
        <p:xfrm>
          <a:off x="457200" y="1509630"/>
          <a:ext cx="8229600" cy="4791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1" name="Slide Number Placeholder 10"/>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8</a:t>
            </a:fld>
            <a:endParaRPr lang="en-US" dirty="0"/>
          </a:p>
        </p:txBody>
      </p:sp>
      <p:pic>
        <p:nvPicPr>
          <p:cNvPr id="6" name="Εικόνα 5">
            <a:extLst>
              <a:ext uri="{FF2B5EF4-FFF2-40B4-BE49-F238E27FC236}">
                <a16:creationId xmlns:a16="http://schemas.microsoft.com/office/drawing/2014/main" id="{C48A810E-298F-4E7E-9F4D-5C47FF0024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275233665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3000" dirty="0">
                <a:solidFill>
                  <a:srgbClr val="0070C0"/>
                </a:solidFill>
              </a:rPr>
              <a:t>Πεδίο Εφαρμογής της Διεθνοποίησης</a:t>
            </a:r>
            <a:endParaRPr lang="en-US" sz="3000" dirty="0">
              <a:solidFill>
                <a:srgbClr val="0070C0"/>
              </a:solidFill>
            </a:endParaRPr>
          </a:p>
        </p:txBody>
      </p:sp>
      <p:graphicFrame>
        <p:nvGraphicFramePr>
          <p:cNvPr id="7" name="Diagram 6"/>
          <p:cNvGraphicFramePr/>
          <p:nvPr>
            <p:extLst>
              <p:ext uri="{D42A27DB-BD31-4B8C-83A1-F6EECF244321}">
                <p14:modId xmlns:p14="http://schemas.microsoft.com/office/powerpoint/2010/main" val="81314256"/>
              </p:ext>
            </p:extLst>
          </p:nvPr>
        </p:nvGraphicFramePr>
        <p:xfrm>
          <a:off x="594986" y="1586108"/>
          <a:ext cx="7922712" cy="441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ooter Placeholder 10"/>
          <p:cNvSpPr>
            <a:spLocks noGrp="1"/>
          </p:cNvSpPr>
          <p:nvPr>
            <p:ph type="ftr" sz="quarter" idx="11"/>
          </p:nvPr>
        </p:nvSpPr>
        <p:spPr/>
        <p:txBody>
          <a:bodyPr/>
          <a:lstStyle/>
          <a:p>
            <a:r>
              <a:rPr lang="el-GR" dirty="0" err="1"/>
              <a:t>Διεθνης</a:t>
            </a:r>
            <a:r>
              <a:rPr lang="el-GR" dirty="0"/>
              <a:t> </a:t>
            </a:r>
            <a:r>
              <a:rPr lang="el-GR" dirty="0" err="1"/>
              <a:t>Διοικηση</a:t>
            </a:r>
            <a:r>
              <a:rPr lang="el-GR" dirty="0"/>
              <a:t> </a:t>
            </a:r>
            <a:r>
              <a:rPr lang="el-GR" dirty="0" err="1"/>
              <a:t>Ανθρωπινων</a:t>
            </a:r>
            <a:r>
              <a:rPr lang="el-GR" dirty="0"/>
              <a:t> </a:t>
            </a:r>
            <a:r>
              <a:rPr lang="el-GR" dirty="0" err="1"/>
              <a:t>Πορων</a:t>
            </a:r>
            <a:r>
              <a:rPr lang="el-GR" dirty="0"/>
              <a:t> και </a:t>
            </a:r>
            <a:r>
              <a:rPr lang="el-GR" dirty="0" err="1"/>
              <a:t>Εργασιακων</a:t>
            </a:r>
            <a:r>
              <a:rPr lang="el-GR" dirty="0"/>
              <a:t> </a:t>
            </a:r>
            <a:r>
              <a:rPr lang="el-GR" dirty="0" err="1"/>
              <a:t>Σχεσεων</a:t>
            </a:r>
            <a:endParaRPr lang="en-US" dirty="0"/>
          </a:p>
        </p:txBody>
      </p:sp>
      <p:sp>
        <p:nvSpPr>
          <p:cNvPr id="12" name="Slide Number Placeholder 11"/>
          <p:cNvSpPr>
            <a:spLocks noGrp="1"/>
          </p:cNvSpPr>
          <p:nvPr>
            <p:ph type="sldNum" sz="quarter" idx="12"/>
          </p:nvPr>
        </p:nvSpPr>
        <p:spPr/>
        <p:txBody>
          <a:bodyPr/>
          <a:lstStyle/>
          <a:p>
            <a:r>
              <a:rPr lang="el-GR" dirty="0"/>
              <a:t>Κεφάλαιο </a:t>
            </a:r>
            <a:r>
              <a:rPr lang="en-US" dirty="0"/>
              <a:t>19-</a:t>
            </a:r>
            <a:fld id="{D57F1E4F-1CFF-5643-939E-217C01CDF565}" type="slidenum">
              <a:rPr lang="en-US" smtClean="0"/>
              <a:pPr/>
              <a:t>9</a:t>
            </a:fld>
            <a:endParaRPr lang="en-US" dirty="0"/>
          </a:p>
        </p:txBody>
      </p:sp>
      <p:pic>
        <p:nvPicPr>
          <p:cNvPr id="8" name="Εικόνα 7">
            <a:extLst>
              <a:ext uri="{FF2B5EF4-FFF2-40B4-BE49-F238E27FC236}">
                <a16:creationId xmlns:a16="http://schemas.microsoft.com/office/drawing/2014/main" id="{3E709453-8FC2-4DD0-9B96-F4524B88CC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686" y="6383053"/>
            <a:ext cx="491755" cy="474947"/>
          </a:xfrm>
          <a:prstGeom prst="rect">
            <a:avLst/>
          </a:prstGeom>
        </p:spPr>
      </p:pic>
    </p:spTree>
    <p:extLst>
      <p:ext uri="{BB962C8B-B14F-4D97-AF65-F5344CB8AC3E}">
        <p14:creationId xmlns:p14="http://schemas.microsoft.com/office/powerpoint/2010/main" val="1517819801"/>
      </p:ext>
    </p:extLst>
  </p:cSld>
  <p:clrMapOvr>
    <a:masterClrMapping/>
  </p:clrMapOvr>
  <p:transition>
    <p:fade/>
  </p:transition>
</p:sld>
</file>

<file path=ppt/theme/theme1.xml><?xml version="1.0" encoding="utf-8"?>
<a:theme xmlns:a="http://schemas.openxmlformats.org/drawingml/2006/main" name="iPearson2">
  <a:themeElements>
    <a:clrScheme name="Custom 2">
      <a:dk1>
        <a:srgbClr val="000000"/>
      </a:dk1>
      <a:lt1>
        <a:sysClr val="window" lastClr="FFFFFF"/>
      </a:lt1>
      <a:dk2>
        <a:srgbClr val="637052"/>
      </a:dk2>
      <a:lt2>
        <a:srgbClr val="CCDDEA"/>
      </a:lt2>
      <a:accent1>
        <a:srgbClr val="E48312"/>
      </a:accent1>
      <a:accent2>
        <a:srgbClr val="900A0D"/>
      </a:accent2>
      <a:accent3>
        <a:srgbClr val="865640"/>
      </a:accent3>
      <a:accent4>
        <a:srgbClr val="9B8357"/>
      </a:accent4>
      <a:accent5>
        <a:srgbClr val="C2BC80"/>
      </a:accent5>
      <a:accent6>
        <a:srgbClr val="94A088"/>
      </a:accent6>
      <a:hlink>
        <a:srgbClr val="2998E3"/>
      </a:hlink>
      <a:folHlink>
        <a:srgbClr val="8C8C8C"/>
      </a:folHlink>
    </a:clrScheme>
    <a:fontScheme name="Custom 1">
      <a:majorFont>
        <a:latin typeface="Verdana"/>
        <a:ea typeface=""/>
        <a:cs typeface=""/>
      </a:majorFont>
      <a:minorFont>
        <a:latin typeface="Verdan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Pearson2" id="{4E1021F5-28C9-4C18-98AF-AD886B349B05}" vid="{7A18AC66-9331-4311-9687-CB8A9D1741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iPearson2</Template>
  <TotalTime>1408</TotalTime>
  <Words>6723</Words>
  <Application>Microsoft Office PowerPoint</Application>
  <PresentationFormat>Προβολή στην οθόνη (4:3)</PresentationFormat>
  <Paragraphs>428</Paragraphs>
  <Slides>42</Slides>
  <Notes>39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42</vt:i4>
      </vt:variant>
    </vt:vector>
  </HeadingPairs>
  <TitlesOfParts>
    <vt:vector size="49" baseType="lpstr">
      <vt:lpstr>Arial</vt:lpstr>
      <vt:lpstr>Calibri</vt:lpstr>
      <vt:lpstr>Tahoma</vt:lpstr>
      <vt:lpstr>Times New Roman</vt:lpstr>
      <vt:lpstr>Verdana</vt:lpstr>
      <vt:lpstr>Wingdings</vt:lpstr>
      <vt:lpstr>iPearson2</vt:lpstr>
      <vt:lpstr>Διεθνείς Επιχειρήσεις και Επιχειρηματικότητα  8η Έκδοση </vt:lpstr>
      <vt:lpstr>Μαθησιακοί Στόχοι</vt:lpstr>
      <vt:lpstr>Μαθησιακοί Στόχοι</vt:lpstr>
      <vt:lpstr>Η Φύση της Διεθνούς Διοίκησης Ανθρώπινων Πόρων </vt:lpstr>
      <vt:lpstr>Η Φύση της Διεθνούς Διοίκησης Ανθρώπινων Πόρων </vt:lpstr>
      <vt:lpstr>Η Στρατηγική Σημασία της Διοίκησης Ανθρώπινων Πόρων</vt:lpstr>
      <vt:lpstr>Η Στρατηγική Σημασία της Διοίκησης Ανθρώπινων Πόρων</vt:lpstr>
      <vt:lpstr>Διεθνείς Ανάγκες σε Διευθυντικό Προσωπικό </vt:lpstr>
      <vt:lpstr>Πεδίο Εφαρμογής της Διεθνοποίησης</vt:lpstr>
      <vt:lpstr>Πεδίο Εφαρμογής της Διεθνοποίησης</vt:lpstr>
      <vt:lpstr>Συγκέντρωση Έναντι Αποκέντρωσης Ελέγχου</vt:lpstr>
      <vt:lpstr>Φιλοσοφία Στελέχωσης</vt:lpstr>
      <vt:lpstr>Φιλοσοφία Στελέχωσης</vt:lpstr>
      <vt:lpstr>Στρατολόγηση και Επιλογή Προσωπικού </vt:lpstr>
      <vt:lpstr>Πρόσληψη Διευθυντικών Στελεχών</vt:lpstr>
      <vt:lpstr>Επιλογή Διευθυντικών Στελεχών</vt:lpstr>
      <vt:lpstr>Ζητήματα Εκπατρισμού και Επαναπατρισμού</vt:lpstr>
      <vt:lpstr>Ζητήματα Εκπατρισμού και Επαναπατρισμού</vt:lpstr>
      <vt:lpstr>Κατάρτιση και Ανάπτυξη </vt:lpstr>
      <vt:lpstr>Αξιολόγηση των Αναγκών Κατάρτισης</vt:lpstr>
      <vt:lpstr>Βασικές Μέθοδοι και Διαδικασίες Κατάρτισης</vt:lpstr>
      <vt:lpstr>Ανάπτυξη Νεότερων Διευθυντικών Στελεχών σε Διεθνές Επίπεδο</vt:lpstr>
      <vt:lpstr>Αξιολόγηση Απόδοσης και Αμοιβές: Αξιολόγηση της Απόδοσης στις Διεθνείς Επιχειρήσεις</vt:lpstr>
      <vt:lpstr>Αξιολόγηση της Απόδοσης στις Διεθνείς Επιχειρήσεις</vt:lpstr>
      <vt:lpstr>Προσδιορισμός Αμοιβών στις Διεθνείς Επιχειρήσεις</vt:lpstr>
      <vt:lpstr>Αμοιβές Εκπατρισμένων Διευθυντικών Στελεχών</vt:lpstr>
      <vt:lpstr>Αμοιβές Εκπατρισμένων Διευθυντικών Στελεχών</vt:lpstr>
      <vt:lpstr>Πακέτα Παροχών για Εκπατρισμένα Διευθυντικά Στελέχη</vt:lpstr>
      <vt:lpstr>Ισότητα στην Αποζημίωση </vt:lpstr>
      <vt:lpstr>Διατήρηση και Εναλλαγή Προσωπικού </vt:lpstr>
      <vt:lpstr>Διατήρηση και Εναλλαγή Προσωπικού </vt:lpstr>
      <vt:lpstr>Διατήρηση και Εναλλαγή Προσωπικού </vt:lpstr>
      <vt:lpstr>Ζητήματα Ανθρώπινου Δυναμικού για Εργαζομένους σε Μη Διευθυντικές Θέσεις </vt:lpstr>
      <vt:lpstr>Στρατολόγηση και Επιλογή</vt:lpstr>
      <vt:lpstr>Κατάρτιση και Ανάπτυξη</vt:lpstr>
      <vt:lpstr>Αποζημίωση και Αξιολόγηση Απόδοσης</vt:lpstr>
      <vt:lpstr>Εργασιακές Σχέσεις: Συγκριτικές Εργασιακές Σχέσεις</vt:lpstr>
      <vt:lpstr>Εργασιακές Σχέσεις: Συλλογικές Διαπραγματεύσεις</vt:lpstr>
      <vt:lpstr>Επιρροή των Εργατικών Σωματείων και Συνδιοίκηση</vt:lpstr>
      <vt:lpstr>Ερωτήσεις Ανασκόπησης </vt:lpstr>
      <vt:lpstr>Ερωτήσεις Ανασκόπησης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8th Edition</dc:title>
  <dc:creator>Mamoun Ben</dc:creator>
  <cp:lastModifiedBy>PCUser</cp:lastModifiedBy>
  <cp:revision>195</cp:revision>
  <dcterms:created xsi:type="dcterms:W3CDTF">2014-01-04T19:58:01Z</dcterms:created>
  <dcterms:modified xsi:type="dcterms:W3CDTF">2019-09-23T04:52:25Z</dcterms:modified>
</cp:coreProperties>
</file>