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77" r:id="rId2"/>
    <p:sldId id="278" r:id="rId3"/>
    <p:sldId id="279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56" r:id="rId25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61967" autoAdjust="0"/>
  </p:normalViewPr>
  <p:slideViewPr>
    <p:cSldViewPr snapToGrid="0">
      <p:cViewPr varScale="1">
        <p:scale>
          <a:sx n="64" d="100"/>
          <a:sy n="64" d="100"/>
        </p:scale>
        <p:origin x="-582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9D463D-37D2-42D5-80A2-258EC9AD8102}" type="datetimeFigureOut">
              <a:rPr lang="el-GR" smtClean="0"/>
              <a:pPr/>
              <a:t>5/5/2022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6D9288-054A-4C35-8325-59863F9E04D2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3385813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E8135-BA02-4854-9F78-D724C128CAD2}" type="slidenum">
              <a:rPr lang="el-GR" smtClean="0"/>
              <a:pPr/>
              <a:t>1</a:t>
            </a:fld>
            <a:endParaRPr lang="el-G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&gt; L1: </a:t>
            </a:r>
            <a:r>
              <a:rPr lang="el-GR" dirty="0"/>
              <a:t>Για καθένα από τα συμβάντα βρίσκουμε όλους τους άμεσους ακόλουθους.</a:t>
            </a:r>
          </a:p>
          <a:p>
            <a:r>
              <a:rPr lang="el-GR" dirty="0"/>
              <a:t>-&gt; </a:t>
            </a:r>
            <a:r>
              <a:rPr lang="en-GB" dirty="0"/>
              <a:t>L1</a:t>
            </a:r>
            <a:r>
              <a:rPr lang="el-GR" dirty="0"/>
              <a:t>: Υποσύνολο του &gt; από όπου έχουμε εξαιρέσει τις αντιστροφές, πχ το </a:t>
            </a:r>
            <a:r>
              <a:rPr lang="en-GB" dirty="0"/>
              <a:t>c </a:t>
            </a:r>
            <a:r>
              <a:rPr lang="el-GR" dirty="0"/>
              <a:t>ακολουθεί το </a:t>
            </a:r>
            <a:r>
              <a:rPr lang="en-GB" dirty="0"/>
              <a:t>b </a:t>
            </a:r>
            <a:r>
              <a:rPr lang="el-GR" dirty="0"/>
              <a:t>και το </a:t>
            </a:r>
            <a:r>
              <a:rPr lang="en-GB" dirty="0"/>
              <a:t>b </a:t>
            </a:r>
            <a:r>
              <a:rPr lang="el-GR" dirty="0"/>
              <a:t>ακολουθεί το </a:t>
            </a:r>
            <a:r>
              <a:rPr lang="en-GB" dirty="0"/>
              <a:t>c</a:t>
            </a:r>
          </a:p>
          <a:p>
            <a:r>
              <a:rPr lang="en-US" dirty="0"/>
              <a:t>|| L1: </a:t>
            </a:r>
            <a:r>
              <a:rPr lang="el-GR" dirty="0"/>
              <a:t>Αντιστροφές (</a:t>
            </a:r>
            <a:r>
              <a:rPr lang="en-GB" dirty="0" err="1"/>
              <a:t>b,c</a:t>
            </a:r>
            <a:r>
              <a:rPr lang="en-GB" dirty="0"/>
              <a:t>), (</a:t>
            </a:r>
            <a:r>
              <a:rPr lang="en-GB" dirty="0" err="1"/>
              <a:t>c,b</a:t>
            </a:r>
            <a:r>
              <a:rPr lang="en-GB" dirty="0"/>
              <a:t>)</a:t>
            </a:r>
          </a:p>
          <a:p>
            <a:r>
              <a:rPr lang="en-US" dirty="0"/>
              <a:t>#L1: </a:t>
            </a:r>
            <a:r>
              <a:rPr lang="el-GR" dirty="0"/>
              <a:t>Για κάθε συμβάν, ποια συμβάντα δεν είναι άμεσα επακόλουθα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DA08C1-A181-405B-9728-EF5B4598AE8A}" type="slidenum">
              <a:rPr lang="el-GR" smtClean="0"/>
              <a:pPr/>
              <a:t>19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91416465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Υπάρχει μία αντιστροφή μεταξύ των </a:t>
            </a:r>
            <a:r>
              <a:rPr lang="en-GB" dirty="0" err="1"/>
              <a:t>b,c</a:t>
            </a:r>
            <a:r>
              <a:rPr lang="en-GB" dirty="0"/>
              <a:t>: </a:t>
            </a:r>
            <a:r>
              <a:rPr lang="el-GR" dirty="0"/>
              <a:t>Επομένως, το </a:t>
            </a:r>
            <a:r>
              <a:rPr lang="en-GB" dirty="0" err="1"/>
              <a:t>b,c</a:t>
            </a:r>
            <a:r>
              <a:rPr lang="en-GB" dirty="0"/>
              <a:t> </a:t>
            </a:r>
            <a:r>
              <a:rPr lang="el-GR" dirty="0"/>
              <a:t>πρέπει να έχουν διαφορετικές θέσεις εισόδου. Από την άλλη, το </a:t>
            </a:r>
            <a:r>
              <a:rPr lang="en-GB" dirty="0"/>
              <a:t>e </a:t>
            </a:r>
            <a:r>
              <a:rPr lang="el-GR" dirty="0"/>
              <a:t>δεν ακολουθεί ή ακολουθείται από τα </a:t>
            </a:r>
            <a:r>
              <a:rPr lang="en-GB" dirty="0" err="1"/>
              <a:t>b,c</a:t>
            </a:r>
            <a:r>
              <a:rPr lang="en-GB" dirty="0"/>
              <a:t> </a:t>
            </a:r>
            <a:r>
              <a:rPr lang="el-GR" dirty="0"/>
              <a:t>επομένως πρέπει να έχει κοινές θέσεις εισόδου με καθένα από αυτά ξεχωριστά.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DA08C1-A181-405B-9728-EF5B4598AE8A}" type="slidenum">
              <a:rPr lang="el-GR" smtClean="0"/>
              <a:pPr/>
              <a:t>22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422138605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ΛΟΓΙΚΗ: Ξεκινάμε από κατηγορίες κουπονιών και όταν</a:t>
            </a:r>
          </a:p>
          <a:p>
            <a:pPr marL="228600" indent="-228600">
              <a:buAutoNum type="arabicParenR"/>
            </a:pPr>
            <a:r>
              <a:rPr lang="el-GR" dirty="0"/>
              <a:t>Δύο ή περισσότερες θέσεις «τροφοδοτούν την ίδια μετάβαση και οι θέσεις αυτές περιέχουν διαφορετικού τύπου κουπόνια, τότε τα δύο κουπόνια ενώνονται σε ένα το οποίο είναι η τομή τους.</a:t>
            </a:r>
          </a:p>
          <a:p>
            <a:pPr marL="228600" indent="-228600">
              <a:buAutoNum type="arabicParenR"/>
            </a:pPr>
            <a:r>
              <a:rPr lang="el-GR" dirty="0"/>
              <a:t>Όταν μία θέση είναι είσοδος σε μία μετάβαση η οποία έχει ως έξοδο 2 ή περισσότερες θέσεις τυπικά έχουμε διάσπαση.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dirty="0"/>
              <a:t>Τύπος Κουπονιού που ορίζουμε αρχικά είναι ο εξής: </a:t>
            </a:r>
          </a:p>
          <a:p>
            <a:pPr marL="0" indent="0">
              <a:buNone/>
            </a:pPr>
            <a:r>
              <a:rPr lang="el-GR" dirty="0"/>
              <a:t>&lt;Αριθμός Αίτησης, Ονοματεπώνυμο Αιτούντος, Υπόθεση, Υπάλληλοι, Εργασίες, Χρόνος&gt;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l-GR" dirty="0"/>
              <a:t>Κάποια στιγμή πυροβολεί η </a:t>
            </a:r>
            <a:r>
              <a:rPr lang="en-US" dirty="0"/>
              <a:t>register request. </a:t>
            </a:r>
            <a:r>
              <a:rPr lang="el-GR" dirty="0"/>
              <a:t>Επιλέγεται ένας χρόνος από [0..2] έστω 1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n-US" dirty="0"/>
              <a:t>C1=&lt;1, AA, </a:t>
            </a:r>
            <a:r>
              <a:rPr lang="el-GR" dirty="0"/>
              <a:t>Χαμένη Πτήση, (ΑΒ), Καταγραφή, 1</a:t>
            </a:r>
            <a:r>
              <a:rPr lang="en-US" dirty="0"/>
              <a:t>&gt;</a:t>
            </a:r>
            <a:endParaRPr lang="el-GR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</a:t>
            </a:r>
            <a:r>
              <a:rPr lang="el-GR" dirty="0"/>
              <a:t>2</a:t>
            </a:r>
            <a:r>
              <a:rPr lang="en-US" dirty="0"/>
              <a:t>=&lt;1, AA, </a:t>
            </a:r>
            <a:r>
              <a:rPr lang="el-GR" dirty="0"/>
              <a:t>Χαμένη Πτήση, (ΑΒ), Καταγραφή, 1</a:t>
            </a:r>
            <a:r>
              <a:rPr lang="en-US" dirty="0"/>
              <a:t>&gt;</a:t>
            </a:r>
            <a:endParaRPr lang="el-GR" dirty="0"/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n-US" dirty="0"/>
              <a:t>C1: </a:t>
            </a:r>
            <a:r>
              <a:rPr lang="el-GR" dirty="0"/>
              <a:t>Θα πυροδοτήσει είτε η </a:t>
            </a:r>
            <a:r>
              <a:rPr lang="en-US" dirty="0"/>
              <a:t>examine thoroughly </a:t>
            </a:r>
            <a:r>
              <a:rPr lang="el-GR" dirty="0"/>
              <a:t>είτε η </a:t>
            </a:r>
            <a:r>
              <a:rPr lang="en-US" dirty="0"/>
              <a:t>examine casually. </a:t>
            </a:r>
            <a:r>
              <a:rPr lang="el-GR" dirty="0"/>
              <a:t>Η επιλογή σε ένα πρόγραμμα προσομοίωσης θα γίνει τυχαία. Έστω ότι η πρώτη έχει χρόνο 2.5 ενώ η δεύτερη σε χρόνο 2. Με μία τυχαία τιμή [0/1] επιλέγεται τυχαία η </a:t>
            </a:r>
            <a:r>
              <a:rPr lang="en-US" dirty="0"/>
              <a:t>causal.</a:t>
            </a:r>
          </a:p>
          <a:p>
            <a:pPr marL="0" indent="0">
              <a:buNone/>
            </a:pPr>
            <a:r>
              <a:rPr lang="en-US" dirty="0"/>
              <a:t>C2: </a:t>
            </a:r>
            <a:r>
              <a:rPr lang="el-GR" dirty="0"/>
              <a:t>Έστω ότι η </a:t>
            </a:r>
            <a:r>
              <a:rPr lang="en-US" dirty="0"/>
              <a:t>check ticket </a:t>
            </a:r>
            <a:r>
              <a:rPr lang="el-GR" dirty="0"/>
              <a:t>με τυχαίο αριθμό από το διάστημα [0..1]</a:t>
            </a:r>
            <a:r>
              <a:rPr lang="en-US" dirty="0"/>
              <a:t> </a:t>
            </a:r>
            <a:r>
              <a:rPr lang="el-GR" dirty="0"/>
              <a:t>αποφασίζεται ότι θα εκτελεστεί σε χρόνο 1.</a:t>
            </a:r>
          </a:p>
          <a:p>
            <a:pPr marL="0" indent="0">
              <a:buNone/>
            </a:pPr>
            <a:r>
              <a:rPr lang="el-GR" dirty="0"/>
              <a:t>Έχουμε 2 μεταβάσεις ενεργές, η πρώτη έχει χρόνο 2 </a:t>
            </a:r>
            <a:r>
              <a:rPr lang="en-US" dirty="0"/>
              <a:t>(examine casually) </a:t>
            </a:r>
            <a:r>
              <a:rPr lang="el-GR" dirty="0"/>
              <a:t>η δεύτερη έχει χρόνο 1 (</a:t>
            </a:r>
            <a:r>
              <a:rPr lang="en-US" dirty="0"/>
              <a:t>check ticket).</a:t>
            </a:r>
          </a:p>
          <a:p>
            <a:pPr marL="0" indent="0">
              <a:buNone/>
            </a:pP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dirty="0"/>
              <a:t>Άρα, η </a:t>
            </a:r>
            <a:r>
              <a:rPr lang="en-US" dirty="0"/>
              <a:t>check ticket </a:t>
            </a:r>
            <a:r>
              <a:rPr lang="el-GR" dirty="0"/>
              <a:t>εκτελείται και τοποθετεί ένα κουπόνι στη θέση </a:t>
            </a:r>
            <a:r>
              <a:rPr lang="en-US" dirty="0"/>
              <a:t>c4</a:t>
            </a:r>
            <a:r>
              <a:rPr lang="el-GR" dirty="0"/>
              <a:t>: </a:t>
            </a:r>
            <a:r>
              <a:rPr lang="en-US" dirty="0"/>
              <a:t>C</a:t>
            </a:r>
            <a:r>
              <a:rPr lang="el-GR" dirty="0"/>
              <a:t>4</a:t>
            </a:r>
            <a:r>
              <a:rPr lang="en-US" dirty="0"/>
              <a:t>=&lt;1, AA, </a:t>
            </a:r>
            <a:r>
              <a:rPr lang="el-GR" dirty="0"/>
              <a:t>Χαμένη Πτήση, (ΑΒ, ΑΔ), (Καταγραφή, Έλεγχος Εισιτηρίου), 1+1</a:t>
            </a:r>
            <a:r>
              <a:rPr lang="en-US" dirty="0"/>
              <a:t>&gt;</a:t>
            </a:r>
            <a:endParaRPr lang="el-GR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dirty="0"/>
              <a:t>Όταν εκτελείται η </a:t>
            </a:r>
            <a:r>
              <a:rPr lang="en-US" dirty="0"/>
              <a:t>examine casually </a:t>
            </a:r>
            <a:r>
              <a:rPr lang="el-GR" dirty="0"/>
              <a:t>και τοποθετεί ένα κουπόνι στη θέση </a:t>
            </a:r>
            <a:r>
              <a:rPr lang="en-US" dirty="0"/>
              <a:t>C3</a:t>
            </a:r>
            <a:r>
              <a:rPr lang="el-GR" dirty="0"/>
              <a:t>: </a:t>
            </a:r>
            <a:r>
              <a:rPr lang="en-US" dirty="0"/>
              <a:t>C</a:t>
            </a:r>
            <a:r>
              <a:rPr lang="el-GR" dirty="0"/>
              <a:t>3</a:t>
            </a:r>
            <a:r>
              <a:rPr lang="en-US" dirty="0"/>
              <a:t>=&lt;1, AA, </a:t>
            </a:r>
            <a:r>
              <a:rPr lang="el-GR" dirty="0"/>
              <a:t>Χαμένη Πτήση, (ΑΒ, ΑΕ), (Καταγραφή, Πρόχειρη Εξέταση), 1+2</a:t>
            </a:r>
            <a:r>
              <a:rPr lang="en-US" dirty="0"/>
              <a:t>&gt;</a:t>
            </a:r>
            <a:endParaRPr lang="el-GR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l-GR" dirty="0"/>
          </a:p>
          <a:p>
            <a:pPr marL="0" indent="0">
              <a:buNone/>
            </a:pPr>
            <a:r>
              <a:rPr lang="en-US" dirty="0"/>
              <a:t>H </a:t>
            </a:r>
            <a:r>
              <a:rPr lang="el-GR" dirty="0"/>
              <a:t>μοναδική ενεργή μετάβαση είναι η </a:t>
            </a:r>
            <a:r>
              <a:rPr lang="en-US" dirty="0"/>
              <a:t>decide. </a:t>
            </a:r>
            <a:r>
              <a:rPr lang="el-GR" dirty="0"/>
              <a:t>Έστω ότι η απόφαση μπορεί να πάρει από 0 ως 3 χρονικές μονάδες. Έστω ότι επιλέγεται τυχαία η τιμή 3.</a:t>
            </a:r>
          </a:p>
          <a:p>
            <a:pPr marL="0" indent="0">
              <a:buNone/>
            </a:pPr>
            <a:r>
              <a:rPr lang="el-GR" dirty="0"/>
              <a:t>ΠΟΤΕ θα πυροδοτήσει η </a:t>
            </a:r>
            <a:r>
              <a:rPr lang="en-US" dirty="0"/>
              <a:t>decide</a:t>
            </a:r>
            <a:r>
              <a:rPr lang="el-GR" dirty="0"/>
              <a:t>;</a:t>
            </a:r>
          </a:p>
          <a:p>
            <a:pPr marL="0" indent="0">
              <a:buNone/>
            </a:pPr>
            <a:r>
              <a:rPr lang="el-GR" dirty="0"/>
              <a:t>Το κουπόνι του </a:t>
            </a:r>
            <a:r>
              <a:rPr lang="en-US" dirty="0"/>
              <a:t>C4 </a:t>
            </a:r>
            <a:r>
              <a:rPr lang="el-GR" dirty="0"/>
              <a:t>έχει τιμή χρόνου ίση με 2 ενώ του </a:t>
            </a:r>
            <a:r>
              <a:rPr lang="en-US" dirty="0"/>
              <a:t>C3 </a:t>
            </a:r>
            <a:r>
              <a:rPr lang="el-GR" dirty="0"/>
              <a:t>έχει τιμή ίση με 3.  Η </a:t>
            </a:r>
            <a:r>
              <a:rPr lang="en-US" dirty="0"/>
              <a:t>decide </a:t>
            </a:r>
            <a:r>
              <a:rPr lang="el-GR" dirty="0"/>
              <a:t>δεν μπορεί να πυροδοτήσει σε χρόνο 2, επειδή ακριβώς εκείνη τη στιγμή δεν υπάρχει κουπόνι στη θέση </a:t>
            </a:r>
            <a:r>
              <a:rPr lang="en-US" dirty="0"/>
              <a:t>C3. </a:t>
            </a:r>
            <a:r>
              <a:rPr lang="el-GR" dirty="0"/>
              <a:t>Επομένως, η </a:t>
            </a:r>
            <a:r>
              <a:rPr lang="en-US" dirty="0"/>
              <a:t>decide </a:t>
            </a:r>
            <a:r>
              <a:rPr lang="el-GR" dirty="0"/>
              <a:t>πυροδοτεί στον μέγιστο χρόνο μεταξύ των δύο θέσεων εισόδου της, δηλαδή στον χρόνο </a:t>
            </a:r>
            <a:r>
              <a:rPr lang="en-US" dirty="0"/>
              <a:t>3</a:t>
            </a:r>
            <a:r>
              <a:rPr lang="el-GR" dirty="0"/>
              <a:t> και φυσικά επειδή ο χρόνος πυροδότησης είναι 3 (τυχαία τιμή) τα αποτελέσματά της θα είναι ορατά σε χρόνο </a:t>
            </a:r>
            <a:r>
              <a:rPr lang="en-US" dirty="0"/>
              <a:t>3</a:t>
            </a:r>
            <a:r>
              <a:rPr lang="el-GR" dirty="0"/>
              <a:t>+3= 7. Στη θέση </a:t>
            </a:r>
            <a:r>
              <a:rPr lang="en-US" dirty="0"/>
              <a:t>C5 </a:t>
            </a:r>
            <a:r>
              <a:rPr lang="el-GR" dirty="0"/>
              <a:t>θα τοποθετηθεί ένα κουπόνι που είναι η ένωση των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C3, C4: &lt;1, AA, </a:t>
            </a:r>
            <a:r>
              <a:rPr lang="el-GR" dirty="0"/>
              <a:t>Χαμένη πτήση, (ΑΒ, ΑΔ, ΑΒ, ΑΕ), (Καταγραφή, Έλεγχος Εισιτηρίου, Καταγραφή, Πρόχειρη Εξέταση), </a:t>
            </a:r>
            <a:r>
              <a:rPr lang="en-US" dirty="0"/>
              <a:t>[max(1+1, 1+2)] + 4</a:t>
            </a:r>
            <a:r>
              <a:rPr lang="el-GR" dirty="0"/>
              <a:t>&gt;</a:t>
            </a:r>
            <a:r>
              <a:rPr lang="en-US" dirty="0"/>
              <a:t> =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&lt;1, AA, </a:t>
            </a:r>
            <a:r>
              <a:rPr lang="el-GR" dirty="0"/>
              <a:t>Χαμένη πτήση, (ΑΒ, ΑΔ, ΑΒ, ΑΕ), (Καταγραφή, Έλεγχος Εισιτηρίου, Καταγραφή, Πρόχειρη Εξέταση), </a:t>
            </a:r>
            <a:r>
              <a:rPr lang="en-US" dirty="0"/>
              <a:t>7</a:t>
            </a:r>
            <a:r>
              <a:rPr lang="el-GR" dirty="0"/>
              <a:t>&gt;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l-GR" b="1" dirty="0"/>
              <a:t>Λήψη Απόφασης</a:t>
            </a:r>
          </a:p>
          <a:p>
            <a:pPr marL="0" indent="0">
              <a:buNone/>
            </a:pPr>
            <a:endParaRPr lang="el-GR" b="1" dirty="0"/>
          </a:p>
          <a:p>
            <a:pPr marL="0" indent="0">
              <a:buNone/>
            </a:pPr>
            <a:r>
              <a:rPr lang="el-GR" b="0" dirty="0"/>
              <a:t>Η λήψη απόφασης για το πρόγραμμα της προσομοίωσης είναι τυχαία. Επιλέγεται τυχαία ένας εκ των ακέραιων αριθμών 1-3, ο οποίος αντιστοιχεί σε μία πιθανή απόφαση:</a:t>
            </a:r>
          </a:p>
          <a:p>
            <a:pPr marL="0" indent="0">
              <a:buNone/>
            </a:pPr>
            <a:endParaRPr lang="el-GR" b="0" dirty="0"/>
          </a:p>
          <a:p>
            <a:pPr marL="0" indent="0">
              <a:buNone/>
            </a:pPr>
            <a:r>
              <a:rPr lang="el-GR" b="0" dirty="0"/>
              <a:t>1 -&gt; Αποζημίωση</a:t>
            </a:r>
          </a:p>
          <a:p>
            <a:pPr marL="0" indent="0">
              <a:buNone/>
            </a:pPr>
            <a:r>
              <a:rPr lang="el-GR" b="0" dirty="0"/>
              <a:t>2 -&gt; Απόρριψη</a:t>
            </a:r>
          </a:p>
          <a:p>
            <a:pPr marL="0" indent="0">
              <a:buNone/>
            </a:pPr>
            <a:r>
              <a:rPr lang="el-GR" b="0" dirty="0"/>
              <a:t>3 -&gt; Πληρωμή</a:t>
            </a:r>
          </a:p>
          <a:p>
            <a:pPr marL="0" indent="0">
              <a:buNone/>
            </a:pPr>
            <a:endParaRPr lang="el-GR" b="0" dirty="0"/>
          </a:p>
          <a:p>
            <a:pPr marL="0" indent="0">
              <a:buNone/>
            </a:pPr>
            <a:r>
              <a:rPr lang="el-GR" b="0" dirty="0"/>
              <a:t>Έστω ότι ο αριθμός που κληρώνεται είναι 1. </a:t>
            </a:r>
          </a:p>
          <a:p>
            <a:pPr marL="0" indent="0">
              <a:buNone/>
            </a:pPr>
            <a:r>
              <a:rPr lang="el-GR" b="0" dirty="0"/>
              <a:t>Το κουπόνι της θέσης </a:t>
            </a:r>
            <a:r>
              <a:rPr lang="en-US" b="0" dirty="0"/>
              <a:t>c5 </a:t>
            </a:r>
            <a:r>
              <a:rPr lang="el-GR" b="0" dirty="0"/>
              <a:t>θα τερματίσει, θα πάει στη θέση </a:t>
            </a:r>
            <a:r>
              <a:rPr lang="en-US" b="0" dirty="0"/>
              <a:t>end. </a:t>
            </a:r>
            <a:r>
              <a:rPr lang="el-GR" b="0" dirty="0"/>
              <a:t>ΠΟΤΕ; Ανάλογα με την τιμή του αριθμού που θα επιλεγεί τυχαία μεταξύ των αριθμών [0..5] που αφορούν στην πυροδότηση της αποζημίωσης. Έστω ότι αυτός ο χρόνος είναι 5. </a:t>
            </a:r>
          </a:p>
          <a:p>
            <a:pPr marL="0" indent="0">
              <a:buNone/>
            </a:pPr>
            <a:r>
              <a:rPr lang="en-US" b="0" dirty="0"/>
              <a:t>End: </a:t>
            </a:r>
            <a:r>
              <a:rPr lang="en-US" dirty="0"/>
              <a:t>&lt;1, AA, </a:t>
            </a:r>
            <a:r>
              <a:rPr lang="el-GR" dirty="0"/>
              <a:t>Χαμένη πτήση, (ΑΒ, ΑΔ, ΑΒ, ΑΕ), (Καταγραφή, Έλεγχος Εισιτηρίου, Καταγραφή, Πρόχειρη Εξέταση</a:t>
            </a:r>
            <a:r>
              <a:rPr lang="en-US" dirty="0"/>
              <a:t>, </a:t>
            </a:r>
            <a:r>
              <a:rPr lang="el-GR" dirty="0"/>
              <a:t>Αποζημίωση), </a:t>
            </a:r>
            <a:r>
              <a:rPr lang="en-US" dirty="0"/>
              <a:t>7</a:t>
            </a:r>
            <a:r>
              <a:rPr lang="el-GR" dirty="0"/>
              <a:t>+5&gt;</a:t>
            </a:r>
          </a:p>
          <a:p>
            <a:pPr marL="0" indent="0">
              <a:buNone/>
            </a:pPr>
            <a:endParaRPr lang="el-GR" b="0" dirty="0"/>
          </a:p>
          <a:p>
            <a:pPr marL="0" indent="0">
              <a:buNone/>
            </a:pPr>
            <a:r>
              <a:rPr lang="el-GR" b="0" dirty="0"/>
              <a:t>Στατιστικά και άλλα στοιχεία που μπορούμε να κρατήσουμε:</a:t>
            </a:r>
          </a:p>
          <a:p>
            <a:pPr marL="0" indent="0">
              <a:buNone/>
            </a:pPr>
            <a:endParaRPr lang="el-GR" b="0" dirty="0"/>
          </a:p>
          <a:p>
            <a:pPr marL="228600" indent="-228600">
              <a:buAutoNum type="arabicParenR"/>
            </a:pPr>
            <a:r>
              <a:rPr lang="el-GR" b="0" dirty="0"/>
              <a:t>Μέσος χρόνος λεπτομερούς εξέτασης</a:t>
            </a:r>
          </a:p>
          <a:p>
            <a:pPr marL="228600" indent="-228600">
              <a:buAutoNum type="arabicParenR"/>
            </a:pPr>
            <a:r>
              <a:rPr lang="el-GR" b="0" dirty="0"/>
              <a:t>Μέσο χρόνο συγκεκριμένου υπαλλήλου για λεπτομερή εξέταση</a:t>
            </a:r>
          </a:p>
          <a:p>
            <a:pPr marL="228600" indent="-228600">
              <a:buAutoNum type="arabicParenR"/>
            </a:pPr>
            <a:r>
              <a:rPr lang="el-GR" b="0" dirty="0"/>
              <a:t>Μέσος χρόνος πρόχειρης εξέτασης</a:t>
            </a:r>
          </a:p>
          <a:p>
            <a:pPr marL="228600" indent="-228600">
              <a:buAutoNum type="arabicParenR"/>
            </a:pPr>
            <a:r>
              <a:rPr lang="el-GR" b="0" dirty="0"/>
              <a:t>Μέσο χρόνο συγκεκριμένου υπαλλήλου για πρόχειρη εξέταση</a:t>
            </a:r>
          </a:p>
          <a:p>
            <a:pPr marL="228600" indent="-228600">
              <a:buAutoNum type="arabicParenR"/>
            </a:pPr>
            <a:r>
              <a:rPr lang="el-GR" b="0" dirty="0"/>
              <a:t>Μέσος χρόνος ελέγχου εισιτηρίου</a:t>
            </a:r>
          </a:p>
          <a:p>
            <a:pPr marL="228600" indent="-228600">
              <a:buAutoNum type="arabicParenR"/>
            </a:pPr>
            <a:r>
              <a:rPr lang="el-GR" b="0" dirty="0"/>
              <a:t>Μέσο χρόνο συγκεκριμένου υπαλλήλου για ελέγχου εισιτηρίου</a:t>
            </a:r>
          </a:p>
          <a:p>
            <a:pPr marL="228600" indent="-228600">
              <a:buAutoNum type="arabicParenR"/>
            </a:pPr>
            <a:r>
              <a:rPr lang="el-GR" b="0" dirty="0"/>
              <a:t>Μέσο χρόνο λήψης απόφασης (ΟΛΕΣ τις αιτήσεις)</a:t>
            </a:r>
          </a:p>
          <a:p>
            <a:pPr marL="228600" indent="-228600">
              <a:buAutoNum type="arabicParenR"/>
            </a:pPr>
            <a:r>
              <a:rPr lang="el-GR" b="0" dirty="0"/>
              <a:t>Μέσο χρόνο λήψης απόφασης για κάθε υπάλληλο (Συνολική αποδοτικότητα)</a:t>
            </a:r>
          </a:p>
          <a:p>
            <a:pPr marL="228600" indent="-228600">
              <a:buAutoNum type="arabicParenR"/>
            </a:pPr>
            <a:r>
              <a:rPr lang="el-GR" b="0" dirty="0"/>
              <a:t>Συνολικό χρόνο που έχει εργαστεί το τμήμα για τέτοιες αιτήσεις.</a:t>
            </a:r>
          </a:p>
          <a:p>
            <a:pPr marL="228600" indent="-228600">
              <a:buAutoNum type="arabicParenR"/>
            </a:pPr>
            <a:r>
              <a:rPr lang="el-GR" b="0" dirty="0"/>
              <a:t>Όλα τα παραπάνω σε περιπτώσεις επανεξετάσεων των υποθέσεων. </a:t>
            </a:r>
          </a:p>
          <a:p>
            <a:pPr marL="0" indent="0">
              <a:buNone/>
            </a:pPr>
            <a:endParaRPr lang="el-GR" b="0" dirty="0"/>
          </a:p>
          <a:p>
            <a:pPr marL="0" indent="0">
              <a:buNone/>
            </a:pPr>
            <a:r>
              <a:rPr lang="el-GR" b="0" dirty="0"/>
              <a:t>Αν επιλεγεί ο αριθμός 3, δηλαδή επιλεγεί η διαδικασία επανεξέτασης της υπόθεσης (</a:t>
            </a:r>
            <a:r>
              <a:rPr lang="en-US" b="0" dirty="0"/>
              <a:t>reinitiate request) </a:t>
            </a:r>
            <a:r>
              <a:rPr lang="el-GR" b="0" dirty="0"/>
              <a:t>τότε έχουμε περίπτωση όπου μία μετάβαση έχει ως έξοδο δύο θέσεις, τις </a:t>
            </a:r>
            <a:r>
              <a:rPr lang="en-US" b="0" dirty="0"/>
              <a:t>c1, c2. </a:t>
            </a:r>
            <a:r>
              <a:rPr lang="el-GR" b="0" dirty="0"/>
              <a:t>Έστω ότι η </a:t>
            </a:r>
            <a:r>
              <a:rPr lang="en-US" b="0" dirty="0"/>
              <a:t>reinitiate request </a:t>
            </a:r>
            <a:r>
              <a:rPr lang="el-GR" b="0" dirty="0"/>
              <a:t>εκτελείται σε χρόνο 2.</a:t>
            </a:r>
          </a:p>
          <a:p>
            <a:pPr marL="228600" indent="-228600">
              <a:buAutoNum type="arabicParenR"/>
            </a:pPr>
            <a:endParaRPr lang="el-GR" b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dirty="0"/>
              <a:t>C5= </a:t>
            </a:r>
            <a:r>
              <a:rPr lang="en-US" dirty="0"/>
              <a:t>&lt;1, AA, </a:t>
            </a:r>
            <a:r>
              <a:rPr lang="el-GR" dirty="0"/>
              <a:t>Χαμένη πτήση, (ΑΒ, ΑΔ, ΑΒ, ΑΕ), (Καταγραφή, Έλεγχος Εισιτηρίου, Καταγραφή, Πρόχειρη Εξέταση), </a:t>
            </a:r>
            <a:r>
              <a:rPr lang="en-US" dirty="0"/>
              <a:t>7</a:t>
            </a:r>
            <a:r>
              <a:rPr lang="el-GR" dirty="0"/>
              <a:t>&gt;</a:t>
            </a:r>
            <a:endParaRPr lang="en-US" dirty="0"/>
          </a:p>
          <a:p>
            <a:pPr marL="0" indent="0">
              <a:buNone/>
            </a:pPr>
            <a:endParaRPr lang="en-US" b="0" dirty="0"/>
          </a:p>
          <a:p>
            <a:pPr marL="0" indent="0">
              <a:buNone/>
            </a:pPr>
            <a:r>
              <a:rPr lang="el-GR" b="0" dirty="0"/>
              <a:t>Όταν πυροδοτήσει η </a:t>
            </a:r>
            <a:r>
              <a:rPr lang="en-US" b="0" dirty="0"/>
              <a:t>reinitiate request, </a:t>
            </a:r>
            <a:r>
              <a:rPr lang="el-GR" b="0" dirty="0"/>
              <a:t>τότε ένα κουπόνι θα πάει στη θέση </a:t>
            </a:r>
            <a:r>
              <a:rPr lang="en-US" b="0" dirty="0"/>
              <a:t>c1 </a:t>
            </a:r>
            <a:r>
              <a:rPr lang="el-GR" b="0" dirty="0"/>
              <a:t>και ένα κουπόνι στη θέση </a:t>
            </a:r>
            <a:r>
              <a:rPr lang="en-US" b="0" dirty="0"/>
              <a:t>c2. </a:t>
            </a:r>
            <a:r>
              <a:rPr lang="el-GR" b="0" dirty="0"/>
              <a:t>Διάσπαση:</a:t>
            </a:r>
          </a:p>
          <a:p>
            <a:pPr marL="0" indent="0">
              <a:buNone/>
            </a:pPr>
            <a:endParaRPr lang="el-GR" b="0" dirty="0"/>
          </a:p>
          <a:p>
            <a:pPr marL="0" indent="0">
              <a:buNone/>
            </a:pPr>
            <a:r>
              <a:rPr lang="en-US" b="0" dirty="0"/>
              <a:t>C1 = &lt;AA.  </a:t>
            </a:r>
            <a:r>
              <a:rPr lang="el-GR" b="0" dirty="0"/>
              <a:t>Χαμένη Πτήση, (ΑΒ, ΑΔ), (Καταγραφή, Εξέταση), 7+5&gt;</a:t>
            </a:r>
          </a:p>
          <a:p>
            <a:pPr marL="0" indent="0">
              <a:buNone/>
            </a:pPr>
            <a:r>
              <a:rPr lang="en-US" b="0" dirty="0"/>
              <a:t>C2 = &lt;AA, </a:t>
            </a:r>
            <a:r>
              <a:rPr lang="el-GR" b="0" dirty="0"/>
              <a:t>Χαμένη Πτήση, (ΑΒ, ΑΕ), (Καταγραφή, Έλεγχος Εισιτηρίου,)  7+5&gt;</a:t>
            </a:r>
          </a:p>
          <a:p>
            <a:pPr marL="0" indent="0">
              <a:buNone/>
            </a:pPr>
            <a:endParaRPr lang="en-US" b="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6D9288-054A-4C35-8325-59863F9E04D2}" type="slidenum">
              <a:rPr lang="el-GR" smtClean="0"/>
              <a:pPr/>
              <a:t>24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916883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E8135-BA02-4854-9F78-D724C128CAD2}" type="slidenum">
              <a:rPr lang="el-GR" smtClean="0"/>
              <a:pPr/>
              <a:t>2</a:t>
            </a:fld>
            <a:endParaRPr lang="el-G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E8135-BA02-4854-9F78-D724C128CAD2}" type="slidenum">
              <a:rPr lang="el-GR" smtClean="0"/>
              <a:pPr/>
              <a:t>3</a:t>
            </a:fld>
            <a:endParaRPr lang="el-G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8674719-171D-B949-8C83-D2F8F6712CF4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© 2016 Pearson Education, Inc., Upper Saddle River, NJ. 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908590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l-GR" dirty="0" err="1"/>
              <a:t>πό</a:t>
            </a:r>
            <a:r>
              <a:rPr lang="el-GR" dirty="0"/>
              <a:t> τη στιγμή της αίτησης τοποθετούνται κουπόνια στις θέσεις </a:t>
            </a:r>
            <a:r>
              <a:rPr lang="en-GB" dirty="0"/>
              <a:t>c1, c2.</a:t>
            </a:r>
          </a:p>
          <a:p>
            <a:r>
              <a:rPr lang="en-US" dirty="0"/>
              <a:t>OI C1, C2 </a:t>
            </a:r>
            <a:r>
              <a:rPr lang="el-GR" dirty="0"/>
              <a:t>δεν μπορούν να πυροδοτήσουν ταυτόχρονα (η μία ή η άλλη θα πυροδοτήσει). 2 μορφές εξέτασης κάθε περίπτωσης: Εξονυχιστικά (</a:t>
            </a:r>
            <a:r>
              <a:rPr lang="en-GB" dirty="0"/>
              <a:t>thoroughly), </a:t>
            </a:r>
            <a:r>
              <a:rPr lang="el-GR" dirty="0"/>
              <a:t>απλή εξέταση (</a:t>
            </a:r>
            <a:r>
              <a:rPr lang="en-GB" dirty="0"/>
              <a:t>casually). </a:t>
            </a:r>
          </a:p>
          <a:p>
            <a:r>
              <a:rPr lang="en-GB" dirty="0"/>
              <a:t>Check ticket</a:t>
            </a:r>
            <a:r>
              <a:rPr lang="en-US" dirty="0"/>
              <a:t>:</a:t>
            </a:r>
            <a:r>
              <a:rPr lang="el-GR" dirty="0"/>
              <a:t> Έλεγχος εισιτηρίου. </a:t>
            </a:r>
          </a:p>
          <a:p>
            <a:r>
              <a:rPr lang="en-GB" dirty="0"/>
              <a:t>Decide: </a:t>
            </a:r>
            <a:r>
              <a:rPr lang="el-GR" dirty="0"/>
              <a:t>Προϋποθέτει ότι έχει γίνει η εξέταση της περίπτωσης και ο έλεγχος εισιτηρίου (</a:t>
            </a:r>
            <a:r>
              <a:rPr lang="en-GB" dirty="0"/>
              <a:t>C3, C4 </a:t>
            </a:r>
            <a:r>
              <a:rPr lang="el-GR" dirty="0"/>
              <a:t>έχουν από 1 κουπόνι).</a:t>
            </a:r>
          </a:p>
          <a:p>
            <a:endParaRPr lang="el-GR" dirty="0"/>
          </a:p>
          <a:p>
            <a:endParaRPr lang="el-GR" dirty="0"/>
          </a:p>
          <a:p>
            <a:r>
              <a:rPr lang="el-GR" dirty="0"/>
              <a:t>Η απόφαση μπορεί να είναι: Πληρωμή αποζημίωσης (πυροδότηση της </a:t>
            </a:r>
            <a:r>
              <a:rPr lang="en-GB" dirty="0"/>
              <a:t>pay compensation), </a:t>
            </a:r>
            <a:r>
              <a:rPr lang="el-GR" dirty="0"/>
              <a:t>απόρριψη  (πυροδοτεί η </a:t>
            </a:r>
            <a:r>
              <a:rPr lang="en-GB" dirty="0"/>
              <a:t>reject request)</a:t>
            </a:r>
            <a:r>
              <a:rPr lang="el-GR" dirty="0"/>
              <a:t>,</a:t>
            </a:r>
          </a:p>
          <a:p>
            <a:r>
              <a:rPr lang="el-GR" dirty="0"/>
              <a:t>Επανεξέταση της περίπτωσης (</a:t>
            </a:r>
            <a:r>
              <a:rPr lang="en-GB" dirty="0"/>
              <a:t>reinitiate request</a:t>
            </a:r>
            <a:r>
              <a:rPr lang="el-GR" dirty="0"/>
              <a:t>)</a:t>
            </a:r>
          </a:p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DA08C1-A181-405B-9728-EF5B4598AE8A}" type="slidenum">
              <a:rPr lang="el-GR" smtClean="0"/>
              <a:pPr/>
              <a:t>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4198934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Ανακάλυψη υποδειγμάτων:  Βρίσκουμε ένα μοντέλο λειτουργίας χρησιμοποιώντας τα δεδομένα που μας δίνονται.</a:t>
            </a:r>
          </a:p>
          <a:p>
            <a:r>
              <a:rPr lang="el-GR" dirty="0"/>
              <a:t>Συμμόρφωση: όταν αναπτυχθεί ένα μοντέλο, τότε συνεχίζουμε την καταγραφή ιχνών.  Ελέγχουμε αν αυτά τα ίχνη αντιστοιχούν σε τρόπους λειτουργίας, οι οποίοι περιγράφονται ή επαληθεύονται από το μοντέλο.</a:t>
            </a:r>
          </a:p>
          <a:p>
            <a:r>
              <a:rPr lang="el-GR" dirty="0"/>
              <a:t>Βελτίωση: Μετά τη συμμόρφωση, εξετάζουμε αν μπορούμε να βελτιώσουμε ή να μεταβάλουμε το μοντέλο έτσι ώστε να συμπεριλαμβάνει και νέους τρόπους λειτουργίας ή να ελέγχει σφάλματα.</a:t>
            </a:r>
          </a:p>
          <a:p>
            <a:endParaRPr lang="el-GR" dirty="0"/>
          </a:p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DA08C1-A181-405B-9728-EF5B4598AE8A}" type="slidenum">
              <a:rPr lang="el-GR" smtClean="0"/>
              <a:pPr/>
              <a:t>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0280810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Κάθε περίπτωση (αντιστοίχιση με έναν πελάτη) περιγράφεται από μία σειρά γεγονότων, ένα ίχνος (</a:t>
            </a:r>
            <a:r>
              <a:rPr lang="en-GB" dirty="0"/>
              <a:t>trace). </a:t>
            </a:r>
            <a:r>
              <a:rPr lang="el-GR" dirty="0"/>
              <a:t>Κάθε ενέργεια ξεχωριστή αντιστοιχίζεται με ένα γράμμα (ή οποιοδήποτε αναγνωριστικό), </a:t>
            </a:r>
          </a:p>
          <a:p>
            <a:r>
              <a:rPr lang="el-GR" dirty="0"/>
              <a:t>Περίπτωση 1: </a:t>
            </a:r>
            <a:r>
              <a:rPr lang="en-GB" dirty="0"/>
              <a:t>To </a:t>
            </a:r>
            <a:r>
              <a:rPr lang="el-GR" dirty="0"/>
              <a:t>ίχνος για την περίπτωση 1 είναι &lt;</a:t>
            </a:r>
            <a:r>
              <a:rPr lang="en-GB" dirty="0"/>
              <a:t>a, b, d, e, h</a:t>
            </a:r>
            <a:r>
              <a:rPr lang="el-GR" dirty="0"/>
              <a:t>&gt;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DA08C1-A181-405B-9728-EF5B4598AE8A}" type="slidenum">
              <a:rPr lang="el-GR" smtClean="0"/>
              <a:pPr/>
              <a:t>11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4349814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Η ενέργεια </a:t>
            </a:r>
            <a:r>
              <a:rPr lang="en-GB" dirty="0"/>
              <a:t>a </a:t>
            </a:r>
            <a:r>
              <a:rPr lang="el-GR" dirty="0"/>
              <a:t>μπορεί να έχει ως επακόλουθη μία εκ των </a:t>
            </a:r>
            <a:r>
              <a:rPr lang="en-GB" dirty="0"/>
              <a:t>b, c, d. </a:t>
            </a:r>
            <a:r>
              <a:rPr lang="el-GR" dirty="0"/>
              <a:t>Καμία ενέργεια δεν ακολουθεί απευθείας τον εαυτό της.</a:t>
            </a:r>
            <a:endParaRPr lang="en-GB" dirty="0"/>
          </a:p>
          <a:p>
            <a:r>
              <a:rPr lang="en-GB" dirty="0"/>
              <a:t>To </a:t>
            </a:r>
            <a:r>
              <a:rPr lang="en-US" dirty="0"/>
              <a:t>b </a:t>
            </a:r>
            <a:r>
              <a:rPr lang="el-GR" dirty="0"/>
              <a:t>ακολουθείται μόνο από το </a:t>
            </a:r>
            <a:r>
              <a:rPr lang="en-GB" dirty="0"/>
              <a:t>d.</a:t>
            </a:r>
          </a:p>
          <a:p>
            <a:r>
              <a:rPr lang="en-GB" dirty="0"/>
              <a:t>To c</a:t>
            </a:r>
            <a:r>
              <a:rPr lang="el-GR" dirty="0"/>
              <a:t> ακολουθείται</a:t>
            </a:r>
            <a:r>
              <a:rPr lang="en-US" dirty="0"/>
              <a:t> </a:t>
            </a:r>
            <a:r>
              <a:rPr lang="el-GR" dirty="0"/>
              <a:t>μόνο  από το </a:t>
            </a:r>
            <a:r>
              <a:rPr lang="en-GB" dirty="0"/>
              <a:t>d</a:t>
            </a:r>
            <a:r>
              <a:rPr lang="el-GR" dirty="0"/>
              <a:t>.</a:t>
            </a:r>
          </a:p>
          <a:p>
            <a:r>
              <a:rPr lang="el-GR" dirty="0"/>
              <a:t>Το </a:t>
            </a:r>
            <a:r>
              <a:rPr lang="en-GB" dirty="0"/>
              <a:t>d </a:t>
            </a:r>
            <a:r>
              <a:rPr lang="el-GR" dirty="0"/>
              <a:t>ακολουθείται από το </a:t>
            </a:r>
            <a:r>
              <a:rPr lang="en-GB" dirty="0"/>
              <a:t>c </a:t>
            </a:r>
            <a:r>
              <a:rPr lang="el-GR" dirty="0"/>
              <a:t>και από το </a:t>
            </a:r>
            <a:r>
              <a:rPr lang="en-GB" dirty="0"/>
              <a:t>b.</a:t>
            </a:r>
          </a:p>
          <a:p>
            <a:r>
              <a:rPr lang="en-GB" dirty="0"/>
              <a:t>To b </a:t>
            </a:r>
            <a:r>
              <a:rPr lang="el-GR" dirty="0"/>
              <a:t>δεν ακολουθεί το </a:t>
            </a:r>
            <a:r>
              <a:rPr lang="en-GB" dirty="0"/>
              <a:t>c </a:t>
            </a:r>
            <a:r>
              <a:rPr lang="el-GR" dirty="0"/>
              <a:t>και το </a:t>
            </a:r>
            <a:r>
              <a:rPr lang="en-GB" dirty="0"/>
              <a:t>c </a:t>
            </a:r>
            <a:r>
              <a:rPr lang="el-GR" dirty="0"/>
              <a:t>δεν ακολουθεί το </a:t>
            </a:r>
            <a:r>
              <a:rPr lang="en-GB" dirty="0"/>
              <a:t>b </a:t>
            </a:r>
            <a:r>
              <a:rPr lang="el-GR" dirty="0"/>
              <a:t>αλλά και τα 2 ακολουθούν το </a:t>
            </a:r>
            <a:r>
              <a:rPr lang="en-GB" dirty="0"/>
              <a:t>a. </a:t>
            </a:r>
            <a:endParaRPr lang="en-US" dirty="0"/>
          </a:p>
          <a:p>
            <a:r>
              <a:rPr lang="en-US" b="1" dirty="0"/>
              <a:t>META TO </a:t>
            </a:r>
            <a:r>
              <a:rPr lang="el-GR" b="1" dirty="0"/>
              <a:t>α θα ακολουθήσει ή το </a:t>
            </a:r>
            <a:r>
              <a:rPr lang="en-GB" b="1" dirty="0"/>
              <a:t>b </a:t>
            </a:r>
            <a:r>
              <a:rPr lang="el-GR" b="1" dirty="0"/>
              <a:t>ή το </a:t>
            </a:r>
            <a:r>
              <a:rPr lang="en-GB" b="1" dirty="0"/>
              <a:t>c</a:t>
            </a:r>
          </a:p>
          <a:p>
            <a:r>
              <a:rPr lang="en-GB" b="1" dirty="0"/>
              <a:t>To d</a:t>
            </a:r>
            <a:r>
              <a:rPr lang="el-GR" b="1" dirty="0"/>
              <a:t> να ακολουθεί το </a:t>
            </a:r>
            <a:r>
              <a:rPr lang="en-GB" b="1" dirty="0"/>
              <a:t>a </a:t>
            </a:r>
            <a:r>
              <a:rPr lang="el-GR" b="1" dirty="0"/>
              <a:t>και μπορεί να ακολουθείται από τα </a:t>
            </a:r>
            <a:r>
              <a:rPr lang="en-GB" b="1" dirty="0"/>
              <a:t>b </a:t>
            </a:r>
            <a:r>
              <a:rPr lang="el-GR" b="1" dirty="0"/>
              <a:t>ή </a:t>
            </a:r>
            <a:r>
              <a:rPr lang="en-GB" b="1" dirty="0"/>
              <a:t>c</a:t>
            </a:r>
            <a:endParaRPr lang="el-GR" b="1" dirty="0"/>
          </a:p>
          <a:p>
            <a:endParaRPr lang="el-GR" b="1" dirty="0"/>
          </a:p>
          <a:p>
            <a:r>
              <a:rPr lang="el-GR" b="0" dirty="0"/>
              <a:t>Όταν πυροδοτήσει το </a:t>
            </a:r>
            <a:r>
              <a:rPr lang="en-GB" b="0" dirty="0"/>
              <a:t>a, </a:t>
            </a:r>
            <a:r>
              <a:rPr lang="el-GR" b="0" dirty="0"/>
              <a:t>τότε πρέπει να πάρει κουπόνι μία θέση (</a:t>
            </a:r>
            <a:r>
              <a:rPr lang="en-GB" b="0" dirty="0"/>
              <a:t>c1) </a:t>
            </a:r>
            <a:r>
              <a:rPr lang="el-GR" b="0" dirty="0"/>
              <a:t>η οποία θα αποτελέσει είσοδο των </a:t>
            </a:r>
            <a:r>
              <a:rPr lang="en-GB" b="0" dirty="0"/>
              <a:t>b, c, </a:t>
            </a:r>
            <a:r>
              <a:rPr lang="el-GR" b="0" dirty="0"/>
              <a:t>έτσι ώστε να μπορεί κάθε φορά να πυροδοτήσει ΜΙΑ από αυτές. Επίσης, πρέπει μία άλλη θέση (</a:t>
            </a:r>
            <a:r>
              <a:rPr lang="en-GB" b="0" dirty="0"/>
              <a:t>c2) </a:t>
            </a:r>
            <a:r>
              <a:rPr lang="el-GR" b="0" dirty="0"/>
              <a:t>να πάρει κουπόνι μέσω της </a:t>
            </a:r>
            <a:r>
              <a:rPr lang="en-GB" b="0" dirty="0"/>
              <a:t>a, </a:t>
            </a:r>
            <a:r>
              <a:rPr lang="el-GR" b="0" dirty="0"/>
              <a:t>έτσι ώστε να ενεργοποιεί την </a:t>
            </a:r>
            <a:r>
              <a:rPr lang="en-GB" b="0" dirty="0"/>
              <a:t>d. </a:t>
            </a:r>
          </a:p>
          <a:p>
            <a:endParaRPr lang="en-GB" b="0" dirty="0"/>
          </a:p>
          <a:p>
            <a:r>
              <a:rPr lang="en-GB" b="0" dirty="0"/>
              <a:t>a-&gt; b -&gt; d</a:t>
            </a:r>
          </a:p>
          <a:p>
            <a:endParaRPr lang="en-GB" b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0" dirty="0"/>
              <a:t>a-&gt; c -&gt; 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0" dirty="0"/>
              <a:t>a-&gt;d -&gt; b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0" dirty="0"/>
              <a:t>a-&gt; c -&gt; c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0" dirty="0"/>
              <a:t>OXI a-&gt; b -&gt; c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b="0" dirty="0"/>
              <a:t>Άρα, ή θα πυροδοτήσει η </a:t>
            </a:r>
            <a:r>
              <a:rPr lang="en-GB" b="0" dirty="0"/>
              <a:t>d </a:t>
            </a:r>
            <a:r>
              <a:rPr lang="el-GR" b="0" dirty="0"/>
              <a:t>ακολουθούμενη από μία εκ των </a:t>
            </a:r>
            <a:r>
              <a:rPr lang="en-GB" b="0" dirty="0"/>
              <a:t>c </a:t>
            </a:r>
            <a:r>
              <a:rPr lang="el-GR" b="0" dirty="0"/>
              <a:t>ή </a:t>
            </a:r>
            <a:r>
              <a:rPr lang="en-GB" b="0" dirty="0"/>
              <a:t>b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b="0" dirty="0"/>
              <a:t>Ή θα πυροδοτήσει μία εκ των </a:t>
            </a:r>
            <a:r>
              <a:rPr lang="en-GB" b="0" dirty="0"/>
              <a:t>c </a:t>
            </a:r>
            <a:r>
              <a:rPr lang="el-GR" b="0" dirty="0"/>
              <a:t>ή </a:t>
            </a:r>
            <a:r>
              <a:rPr lang="en-GB" b="0" dirty="0"/>
              <a:t>b </a:t>
            </a:r>
            <a:r>
              <a:rPr lang="el-GR" b="0" dirty="0"/>
              <a:t>ακολουθούμενη από την </a:t>
            </a:r>
            <a:r>
              <a:rPr lang="en-GB" b="0" dirty="0"/>
              <a:t>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dirty="0"/>
              <a:t>T</a:t>
            </a:r>
            <a:r>
              <a:rPr lang="el-GR" b="0" dirty="0"/>
              <a:t>α </a:t>
            </a:r>
            <a:r>
              <a:rPr lang="en-GB" b="0" dirty="0" err="1"/>
              <a:t>b,c,d</a:t>
            </a:r>
            <a:r>
              <a:rPr lang="en-GB" b="0" dirty="0"/>
              <a:t> </a:t>
            </a:r>
            <a:r>
              <a:rPr lang="el-GR" b="0" dirty="0"/>
              <a:t>ακολουθούνται από το </a:t>
            </a:r>
            <a:r>
              <a:rPr lang="en-GB" b="0" dirty="0"/>
              <a:t>e</a:t>
            </a:r>
          </a:p>
          <a:p>
            <a:endParaRPr lang="en-GB" b="0" dirty="0"/>
          </a:p>
          <a:p>
            <a:r>
              <a:rPr lang="el-GR" b="0" dirty="0"/>
              <a:t>Μετά το </a:t>
            </a:r>
            <a:r>
              <a:rPr lang="en-GB" b="0" dirty="0"/>
              <a:t>e: g</a:t>
            </a:r>
            <a:r>
              <a:rPr lang="en-US" b="0" dirty="0"/>
              <a:t>, h </a:t>
            </a:r>
            <a:r>
              <a:rPr lang="el-GR" b="0" dirty="0"/>
              <a:t>και </a:t>
            </a:r>
            <a:r>
              <a:rPr lang="en-GB" b="0" dirty="0"/>
              <a:t>f</a:t>
            </a:r>
          </a:p>
          <a:p>
            <a:r>
              <a:rPr lang="en-US" b="0" dirty="0"/>
              <a:t>T</a:t>
            </a:r>
            <a:r>
              <a:rPr lang="el-GR" b="0" dirty="0"/>
              <a:t>α </a:t>
            </a:r>
            <a:r>
              <a:rPr lang="en-GB" b="0" dirty="0" err="1"/>
              <a:t>g,h</a:t>
            </a:r>
            <a:r>
              <a:rPr lang="en-GB" b="0" dirty="0"/>
              <a:t> </a:t>
            </a:r>
            <a:r>
              <a:rPr lang="el-GR" b="0" dirty="0"/>
              <a:t>δεν έχουν άλλους ακόλουθους. Το </a:t>
            </a:r>
            <a:r>
              <a:rPr lang="en-GB" b="0" dirty="0"/>
              <a:t>f </a:t>
            </a:r>
            <a:r>
              <a:rPr lang="el-GR" b="0" dirty="0"/>
              <a:t>ακολουθείται από τα </a:t>
            </a:r>
            <a:r>
              <a:rPr lang="en-GB" b="0" dirty="0"/>
              <a:t>(b </a:t>
            </a:r>
            <a:r>
              <a:rPr lang="el-GR" b="0" dirty="0"/>
              <a:t>ή </a:t>
            </a:r>
            <a:r>
              <a:rPr lang="en-GB" b="0" dirty="0"/>
              <a:t>c) </a:t>
            </a:r>
            <a:r>
              <a:rPr lang="el-GR" b="0" dirty="0"/>
              <a:t>και από το </a:t>
            </a:r>
            <a:r>
              <a:rPr lang="en-GB" b="0" dirty="0"/>
              <a:t>d.</a:t>
            </a:r>
          </a:p>
          <a:p>
            <a:r>
              <a:rPr lang="el-GR" b="0" dirty="0"/>
              <a:t>Άρα, η μετάβαση </a:t>
            </a:r>
            <a:r>
              <a:rPr lang="en-GB" b="0" dirty="0"/>
              <a:t>f </a:t>
            </a:r>
            <a:r>
              <a:rPr lang="el-GR" b="0" dirty="0"/>
              <a:t>να δίνει κουπόνια στις θέσεις εισόδου των </a:t>
            </a:r>
            <a:r>
              <a:rPr lang="en-GB" b="0" dirty="0"/>
              <a:t>b </a:t>
            </a:r>
            <a:r>
              <a:rPr lang="el-GR" b="0" dirty="0"/>
              <a:t>ή </a:t>
            </a:r>
            <a:r>
              <a:rPr lang="en-GB" b="0" dirty="0"/>
              <a:t>c</a:t>
            </a:r>
            <a:r>
              <a:rPr lang="el-GR" b="0" dirty="0"/>
              <a:t> (</a:t>
            </a:r>
            <a:r>
              <a:rPr lang="en-GB" b="0" dirty="0"/>
              <a:t>c1</a:t>
            </a:r>
            <a:r>
              <a:rPr lang="el-GR" b="0" dirty="0"/>
              <a:t>)</a:t>
            </a:r>
            <a:r>
              <a:rPr lang="en-GB" b="0" dirty="0"/>
              <a:t> </a:t>
            </a:r>
            <a:r>
              <a:rPr lang="el-GR" b="0" dirty="0"/>
              <a:t>και </a:t>
            </a:r>
            <a:r>
              <a:rPr lang="en-GB" b="0" dirty="0"/>
              <a:t>d (c2)</a:t>
            </a:r>
          </a:p>
          <a:p>
            <a:endParaRPr lang="en-GB" b="0" dirty="0"/>
          </a:p>
          <a:p>
            <a:endParaRPr lang="el-GR" b="0" dirty="0"/>
          </a:p>
          <a:p>
            <a:endParaRPr lang="en-GB" b="1" dirty="0"/>
          </a:p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DA08C1-A181-405B-9728-EF5B4598AE8A}" type="slidenum">
              <a:rPr lang="el-GR" smtClean="0"/>
              <a:pPr/>
              <a:t>14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41217003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7 . </a:t>
            </a:r>
            <a:r>
              <a:rPr lang="en-GB" dirty="0"/>
              <a:t>&lt;a, b, e, g&gt;</a:t>
            </a:r>
          </a:p>
          <a:p>
            <a:r>
              <a:rPr lang="el-GR" dirty="0"/>
              <a:t>Καταγραφή αίτησης, εξονυχιστική εξέταση, προώθηση προς απόφαση, πληρωμή. </a:t>
            </a:r>
          </a:p>
          <a:p>
            <a:r>
              <a:rPr lang="el-GR" dirty="0"/>
              <a:t>Πρόβλημα: ΔΕΝ έχει καταγραφεί έλεγχος εισιτηρίου</a:t>
            </a:r>
          </a:p>
          <a:p>
            <a:r>
              <a:rPr lang="el-GR" dirty="0"/>
              <a:t>Καταγραφή ενός περιστατικού στο οποίο δεν έχει γίνει σωστή διαχείριση Ή το τμήμα μπορεί να λαμβάνει αποφάσεις χωρίς έλεγχο εισιτηρίων (Σε αυτή την περίπτωση απαιτείται βελτίωση- αλλαγή του μοντέλου).</a:t>
            </a:r>
          </a:p>
          <a:p>
            <a:endParaRPr lang="el-GR" dirty="0"/>
          </a:p>
          <a:p>
            <a:r>
              <a:rPr lang="el-GR" dirty="0"/>
              <a:t>8. &lt;</a:t>
            </a:r>
            <a:r>
              <a:rPr lang="en-GB" dirty="0"/>
              <a:t>a, b, </a:t>
            </a:r>
            <a:r>
              <a:rPr lang="en-GB" dirty="0" err="1"/>
              <a:t>d,e</a:t>
            </a:r>
            <a:r>
              <a:rPr lang="en-GB" dirty="0"/>
              <a:t>&gt; </a:t>
            </a:r>
            <a:r>
              <a:rPr lang="el-GR" dirty="0"/>
              <a:t>Ημιτελές διότι δεν έχει καταγραφεί απόφαση.</a:t>
            </a:r>
          </a:p>
          <a:p>
            <a:endParaRPr lang="el-GR" dirty="0"/>
          </a:p>
          <a:p>
            <a:r>
              <a:rPr lang="el-GR" dirty="0"/>
              <a:t>9. Καταγραφή αίτησης, έλεγχος εισιτηρίου, τυπική εξέταση, απόφαση, επανέλεγχος, έλεγχος εισιτηρίου, τυπικός έλεγχος,, απόφαση, επανέλεγχος, εξονυχιστικός έλεγχος…..</a:t>
            </a:r>
          </a:p>
          <a:p>
            <a:endParaRPr lang="el-GR" dirty="0"/>
          </a:p>
          <a:p>
            <a:r>
              <a:rPr lang="el-GR" dirty="0"/>
              <a:t>10. Μη φυσιολογική λειτουργία, κατά την έννοια ότι η τελική απόφαση δεν έχει ληφθεί από τον αρμόδιο (παρακάμφθηκε το </a:t>
            </a:r>
            <a:r>
              <a:rPr lang="en-GB" dirty="0"/>
              <a:t>e)</a:t>
            </a:r>
            <a:endParaRPr lang="el-GR" dirty="0"/>
          </a:p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DA08C1-A181-405B-9728-EF5B4598AE8A}" type="slidenum">
              <a:rPr lang="el-GR" smtClean="0"/>
              <a:pPr/>
              <a:t>18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6103746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00C37401-9522-4DCC-8A1F-1F6BA36FA7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xmlns="" id="{A5C66147-1FE2-4C91-9ED1-76B61E1CA4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xmlns="" id="{727E607D-8941-4FE7-9823-BE6F08F4E9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ED65F-57B2-4BE9-8A1D-7DC3E7BF77D3}" type="datetimeFigureOut">
              <a:rPr lang="el-GR" smtClean="0"/>
              <a:pPr/>
              <a:t>5/5/2022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xmlns="" id="{BDECB20F-C237-4FC8-A476-B58A9E82B1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xmlns="" id="{D893FB51-B657-4788-BD85-398C905F22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0A466-7806-43B8-937C-9BE5BA5F3F3B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954438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C7B219C0-D32D-49EB-AD49-828B539BC3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xmlns="" id="{F1C6710A-1823-484C-9D08-448A5F9E80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xmlns="" id="{221C6F97-9AED-45AB-8F9C-FB0FE06971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ED65F-57B2-4BE9-8A1D-7DC3E7BF77D3}" type="datetimeFigureOut">
              <a:rPr lang="el-GR" smtClean="0"/>
              <a:pPr/>
              <a:t>5/5/2022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xmlns="" id="{79864CD0-66B7-4D5B-B5E2-CD40D42EA3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xmlns="" id="{78A2DF72-9B82-4F62-9504-2BC69ECCC1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0A466-7806-43B8-937C-9BE5BA5F3F3B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831885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xmlns="" id="{7E8AC870-73FC-4172-9EA6-F27979B5DD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xmlns="" id="{8D6BE4B2-D5F1-4867-9D44-946726BCFF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xmlns="" id="{ECC78A69-BF0B-47CC-B7E1-131295259A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ED65F-57B2-4BE9-8A1D-7DC3E7BF77D3}" type="datetimeFigureOut">
              <a:rPr lang="el-GR" smtClean="0"/>
              <a:pPr/>
              <a:t>5/5/2022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xmlns="" id="{BF2F5B15-DFEB-4CE0-B1B6-DCA9C50712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xmlns="" id="{96AD3033-725C-47F5-B510-5947361595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0A466-7806-43B8-937C-9BE5BA5F3F3B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815942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609600" y="215372"/>
            <a:ext cx="10972800" cy="10972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buClr>
                <a:srgbClr val="007FA3"/>
              </a:buClr>
              <a:buFont typeface="Times New Roman"/>
              <a:buNone/>
              <a:defRPr sz="3400" b="1" i="0" u="none" strike="noStrike" cap="none">
                <a:solidFill>
                  <a:srgbClr val="007FA3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56032" marR="0" lvl="0" indent="-154432" algn="l" rtl="0">
              <a:spcBef>
                <a:spcPts val="1500"/>
              </a:spcBef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84150" algn="l" rtl="0">
              <a:spcBef>
                <a:spcPts val="600"/>
              </a:spcBef>
              <a:buClr>
                <a:srgbClr val="007FA3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27000" algn="l" rtl="0">
              <a:spcBef>
                <a:spcPts val="600"/>
              </a:spcBef>
              <a:buClr>
                <a:srgbClr val="007FA3"/>
              </a:buClr>
              <a:buSzPct val="100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27000" algn="l" rtl="0">
              <a:spcBef>
                <a:spcPts val="600"/>
              </a:spcBef>
              <a:buClr>
                <a:srgbClr val="007FA3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27000" algn="l" rtl="0">
              <a:spcBef>
                <a:spcPts val="600"/>
              </a:spcBef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27000" algn="l" rtl="0">
              <a:spcBef>
                <a:spcPts val="300"/>
              </a:spcBef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27000" algn="l" rtl="0">
              <a:spcBef>
                <a:spcPts val="300"/>
              </a:spcBef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27000" algn="l" rtl="0">
              <a:spcBef>
                <a:spcPts val="300"/>
              </a:spcBef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27000" algn="l" rtl="0">
              <a:spcBef>
                <a:spcPts val="300"/>
              </a:spcBef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ftr" idx="11"/>
          </p:nvPr>
        </p:nvSpPr>
        <p:spPr>
          <a:xfrm>
            <a:off x="125293" y="6172200"/>
            <a:ext cx="11460479" cy="2354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dt" idx="10"/>
          </p:nvPr>
        </p:nvSpPr>
        <p:spPr>
          <a:xfrm>
            <a:off x="8447617" y="113072"/>
            <a:ext cx="2844799" cy="1828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sldNum" idx="12"/>
          </p:nvPr>
        </p:nvSpPr>
        <p:spPr>
          <a:xfrm>
            <a:off x="11292415" y="113072"/>
            <a:ext cx="735711" cy="18287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buSzPct val="25000"/>
            </a:pPr>
            <a:fld id="{00000000-1234-1234-1234-123412341234}" type="slidenum">
              <a:rPr lang="en-US" sz="900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pPr>
                <a:buSzPct val="25000"/>
              </a:pPr>
              <a:t>‹#›</a:t>
            </a:fld>
            <a:endParaRPr lang="en-US" sz="9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11659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D00C45B7-46A4-4D69-ABC7-07893A1C0F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92C8B082-445B-4D88-8787-6AAD70C397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xmlns="" id="{E4FB1405-8EA1-4DAF-A0A8-824143530F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ED65F-57B2-4BE9-8A1D-7DC3E7BF77D3}" type="datetimeFigureOut">
              <a:rPr lang="el-GR" smtClean="0"/>
              <a:pPr/>
              <a:t>5/5/2022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xmlns="" id="{04EB94FA-7994-477A-987C-D3092FA152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xmlns="" id="{317BD1CE-CD73-4474-9DB8-53FEBC921C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0A466-7806-43B8-937C-9BE5BA5F3F3B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887176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6E821D97-AEE7-4BCC-8D98-DA3BE37751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xmlns="" id="{C462AF5D-9744-424E-8C8F-77A2389425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xmlns="" id="{8A1636C2-C4F4-44EF-B851-998F9A9B43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ED65F-57B2-4BE9-8A1D-7DC3E7BF77D3}" type="datetimeFigureOut">
              <a:rPr lang="el-GR" smtClean="0"/>
              <a:pPr/>
              <a:t>5/5/2022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xmlns="" id="{5A77F4B2-95D2-4C3A-B6D9-30495A07D3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xmlns="" id="{A85A032A-A5C5-4F58-9AD7-E1B4E634A8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0A466-7806-43B8-937C-9BE5BA5F3F3B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12607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B9351BB2-1519-4C7A-87AD-B2CF7C94BB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CBE86F96-2412-466B-92C9-507F35EC6A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xmlns="" id="{52DF3B1C-0D57-4388-A35C-563BEF5F55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xmlns="" id="{A6D53BC6-EDDD-4DE1-8E70-1192ED372E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ED65F-57B2-4BE9-8A1D-7DC3E7BF77D3}" type="datetimeFigureOut">
              <a:rPr lang="el-GR" smtClean="0"/>
              <a:pPr/>
              <a:t>5/5/2022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xmlns="" id="{BF740236-634E-4899-A353-A7DD36D6BB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xmlns="" id="{1604E02B-83DB-4508-A9C8-EA4222C27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0A466-7806-43B8-937C-9BE5BA5F3F3B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414303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5DE9FA7E-DB41-4C66-9BF2-DFE61597E1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xmlns="" id="{208D5E78-F6C2-4DF3-A27F-387EBFAF2C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xmlns="" id="{687D4896-6D53-4665-B1E4-4AA857FF32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xmlns="" id="{B1ABCAD1-2036-483A-8DA0-43827C7A44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xmlns="" id="{D81E2D3D-B461-43AD-A40F-8937DBE1F4C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xmlns="" id="{EC0DE86E-7CAC-47F7-8D65-77FDB46C95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ED65F-57B2-4BE9-8A1D-7DC3E7BF77D3}" type="datetimeFigureOut">
              <a:rPr lang="el-GR" smtClean="0"/>
              <a:pPr/>
              <a:t>5/5/2022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xmlns="" id="{6767D31D-87A8-41C1-9B01-EFAFFF0BD9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xmlns="" id="{522B5C21-F3AC-4429-95AB-B734878258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0A466-7806-43B8-937C-9BE5BA5F3F3B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393120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48EEAA47-DFE3-452D-9535-5B569622F2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xmlns="" id="{3491445B-1746-4A13-B881-C42E8F8420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ED65F-57B2-4BE9-8A1D-7DC3E7BF77D3}" type="datetimeFigureOut">
              <a:rPr lang="el-GR" smtClean="0"/>
              <a:pPr/>
              <a:t>5/5/2022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xmlns="" id="{6A8B5280-949E-4F0B-A5A1-56F902BF14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xmlns="" id="{7E2F062F-5E5F-43CF-8CDA-CBD4E9ABA3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0A466-7806-43B8-937C-9BE5BA5F3F3B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587382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xmlns="" id="{2DF23AFC-366C-4805-A030-419F5D74EC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ED65F-57B2-4BE9-8A1D-7DC3E7BF77D3}" type="datetimeFigureOut">
              <a:rPr lang="el-GR" smtClean="0"/>
              <a:pPr/>
              <a:t>5/5/2022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xmlns="" id="{D21F2451-646B-42F7-B90D-C75F94C2E2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xmlns="" id="{65BE423D-3354-46B7-89DD-4D95625B9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0A466-7806-43B8-937C-9BE5BA5F3F3B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594414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DC11355A-2B3D-4A67-97D2-DBDEAB376F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A9801BBF-E097-4406-8D6B-02EFF535D9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xmlns="" id="{34485A33-5C9D-454A-B0C5-BFD84A1A31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xmlns="" id="{0A48601E-0136-4F97-9BD4-ABE35D5643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ED65F-57B2-4BE9-8A1D-7DC3E7BF77D3}" type="datetimeFigureOut">
              <a:rPr lang="el-GR" smtClean="0"/>
              <a:pPr/>
              <a:t>5/5/2022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xmlns="" id="{510C79A1-5600-47F9-93E8-A78F57E33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xmlns="" id="{5220B6EE-490E-4299-B164-36A1D3819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0A466-7806-43B8-937C-9BE5BA5F3F3B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579461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D5238069-F74A-4ED7-8DB7-029344B3E3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xmlns="" id="{052F7499-A66B-44C5-AEAA-F448F5F571C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xmlns="" id="{5BFFB5A4-F8D2-4F09-929C-6D7FD2924D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xmlns="" id="{A70304CC-1394-46D2-9F4E-A9D2A41E54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ED65F-57B2-4BE9-8A1D-7DC3E7BF77D3}" type="datetimeFigureOut">
              <a:rPr lang="el-GR" smtClean="0"/>
              <a:pPr/>
              <a:t>5/5/2022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xmlns="" id="{14713A52-7207-4F3B-B08A-48DAEB969E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xmlns="" id="{A6DDECE0-7D1F-4E65-B372-86612DE8C6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0A466-7806-43B8-937C-9BE5BA5F3F3B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547025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xmlns="" id="{FA447DC5-7BC6-4D02-81CF-FBE4BBCDAC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xmlns="" id="{89302B52-3C93-41DF-9805-19EB179155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xmlns="" id="{4D65D8C3-0594-49AD-9BA2-5C09D6B506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BED65F-57B2-4BE9-8A1D-7DC3E7BF77D3}" type="datetimeFigureOut">
              <a:rPr lang="el-GR" smtClean="0"/>
              <a:pPr/>
              <a:t>5/5/2022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xmlns="" id="{AA20C234-D010-4DDB-A27C-E562BB7E86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xmlns="" id="{25CF46EF-D1EF-4F5F-B4D9-E233F616EB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F0A466-7806-43B8-937C-9BE5BA5F3F3B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462415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0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8.png"/><Relationship Id="rId4" Type="http://schemas.openxmlformats.org/officeDocument/2006/relationships/image" Target="../media/image11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9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MONTE</a:t>
            </a:r>
            <a:r>
              <a:rPr lang="el-GR" dirty="0" smtClean="0"/>
              <a:t>ΛΟ ΔΙΑΣΩΛΗΝΩΣΗΣ</a:t>
            </a:r>
            <a:endParaRPr lang="el-GR" dirty="0"/>
          </a:p>
        </p:txBody>
      </p:sp>
      <p:cxnSp>
        <p:nvCxnSpPr>
          <p:cNvPr id="9" name="8 - Ευθύγραμμο βέλος σύνδεσης"/>
          <p:cNvCxnSpPr/>
          <p:nvPr/>
        </p:nvCxnSpPr>
        <p:spPr>
          <a:xfrm flipV="1">
            <a:off x="7632170" y="3356992"/>
            <a:ext cx="672075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27648" y="1268761"/>
            <a:ext cx="6528725" cy="488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1A77F7D8-1394-469B-BC36-749B184123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ΑΝΑΛΥΣΗ ΕΝΌΣ ΚΑΤΑΛΟΓΟΥ ΕΝΕΡΓΕΙΩΝ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xmlns="" id="{A8CA9E26-FA65-431E-A98F-6C2CA44898A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l"/>
            <a:r>
              <a:rPr lang="el-GR" sz="1800" b="0" i="0" u="none" strike="noStrike" baseline="0" dirty="0">
                <a:latin typeface="Times-Roman"/>
              </a:rPr>
              <a:t>Ο πίνακας δείχνει μία σειρά από ενέργειες ανά περίπτωση </a:t>
            </a:r>
          </a:p>
          <a:p>
            <a:pPr algn="l"/>
            <a:r>
              <a:rPr lang="el-GR" sz="1800" b="0" i="0" u="none" strike="noStrike" baseline="0" dirty="0">
                <a:latin typeface="Times-Roman"/>
              </a:rPr>
              <a:t>Διαφορετικά, κάθε  περίπτωση χαρακτηρίζεται από μία σειρά ενεργειών</a:t>
            </a:r>
            <a:endParaRPr lang="en-US" sz="1800" b="0" i="0" u="none" strike="noStrike" baseline="0" dirty="0">
              <a:latin typeface="Times-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227101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E127731D-6823-4BAE-B6FD-702B95A0D1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ΑΝΑΛΥΣΗ (παράδειγμα)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xmlns="" id="{FE029A54-42B4-497B-95B8-B695E0000D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1325726" cy="5257799"/>
          </a:xfrm>
        </p:spPr>
        <p:txBody>
          <a:bodyPr/>
          <a:lstStyle/>
          <a:p>
            <a:endParaRPr lang="el-GR" dirty="0"/>
          </a:p>
        </p:txBody>
      </p:sp>
      <p:pic>
        <p:nvPicPr>
          <p:cNvPr id="5" name="Εικόνα 4">
            <a:extLst>
              <a:ext uri="{FF2B5EF4-FFF2-40B4-BE49-F238E27FC236}">
                <a16:creationId xmlns:a16="http://schemas.microsoft.com/office/drawing/2014/main" xmlns="" id="{44377B46-4940-41C1-B4D0-EE47650EF2C9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6477" y="1596788"/>
            <a:ext cx="5877051" cy="3942522"/>
          </a:xfrm>
          <a:prstGeom prst="rect">
            <a:avLst/>
          </a:prstGeom>
        </p:spPr>
      </p:pic>
      <p:sp>
        <p:nvSpPr>
          <p:cNvPr id="6" name="Βέλος: Δεξιό 5">
            <a:extLst>
              <a:ext uri="{FF2B5EF4-FFF2-40B4-BE49-F238E27FC236}">
                <a16:creationId xmlns:a16="http://schemas.microsoft.com/office/drawing/2014/main" xmlns="" id="{3FA7B721-D009-4272-B259-B3213E28A341}"/>
              </a:ext>
            </a:extLst>
          </p:cNvPr>
          <p:cNvSpPr/>
          <p:nvPr/>
        </p:nvSpPr>
        <p:spPr>
          <a:xfrm>
            <a:off x="6121904" y="3863182"/>
            <a:ext cx="450574" cy="2449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0" name="Εικόνα 9">
            <a:extLst>
              <a:ext uri="{FF2B5EF4-FFF2-40B4-BE49-F238E27FC236}">
                <a16:creationId xmlns:a16="http://schemas.microsoft.com/office/drawing/2014/main" xmlns="" id="{26087705-0129-41F7-8759-50851611DB52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667500" y="1456981"/>
            <a:ext cx="4610100" cy="2333625"/>
          </a:xfrm>
          <a:prstGeom prst="rect">
            <a:avLst/>
          </a:prstGeom>
        </p:spPr>
      </p:pic>
      <p:pic>
        <p:nvPicPr>
          <p:cNvPr id="12" name="Εικόνα 11">
            <a:extLst>
              <a:ext uri="{FF2B5EF4-FFF2-40B4-BE49-F238E27FC236}">
                <a16:creationId xmlns:a16="http://schemas.microsoft.com/office/drawing/2014/main" xmlns="" id="{2F49DB93-9BA1-44FC-AC1B-38C4E38B3F30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159815" y="4037530"/>
            <a:ext cx="2266950" cy="2000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640395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E127731D-6823-4BAE-B6FD-702B95A0D1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ΑΝΑΛΥΣΗ (συν.)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xmlns="" id="{FE029A54-42B4-497B-95B8-B695E0000DE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Βέλος: Δεξιό 5">
            <a:extLst>
              <a:ext uri="{FF2B5EF4-FFF2-40B4-BE49-F238E27FC236}">
                <a16:creationId xmlns:a16="http://schemas.microsoft.com/office/drawing/2014/main" xmlns="" id="{3FA7B721-D009-4272-B259-B3213E28A341}"/>
              </a:ext>
            </a:extLst>
          </p:cNvPr>
          <p:cNvSpPr/>
          <p:nvPr/>
        </p:nvSpPr>
        <p:spPr>
          <a:xfrm>
            <a:off x="6121904" y="3863182"/>
            <a:ext cx="450574" cy="2449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0" name="Εικόνα 9">
            <a:extLst>
              <a:ext uri="{FF2B5EF4-FFF2-40B4-BE49-F238E27FC236}">
                <a16:creationId xmlns:a16="http://schemas.microsoft.com/office/drawing/2014/main" xmlns="" id="{26087705-0129-41F7-8759-50851611DB5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72300" y="1652053"/>
            <a:ext cx="4610100" cy="2333625"/>
          </a:xfrm>
          <a:prstGeom prst="rect">
            <a:avLst/>
          </a:prstGeom>
        </p:spPr>
      </p:pic>
      <p:pic>
        <p:nvPicPr>
          <p:cNvPr id="12" name="Εικόνα 11">
            <a:extLst>
              <a:ext uri="{FF2B5EF4-FFF2-40B4-BE49-F238E27FC236}">
                <a16:creationId xmlns:a16="http://schemas.microsoft.com/office/drawing/2014/main" xmlns="" id="{2F49DB93-9BA1-44FC-AC1B-38C4E38B3F30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159815" y="4037530"/>
            <a:ext cx="2266950" cy="2000250"/>
          </a:xfrm>
          <a:prstGeom prst="rect">
            <a:avLst/>
          </a:prstGeom>
        </p:spPr>
      </p:pic>
      <p:pic>
        <p:nvPicPr>
          <p:cNvPr id="7" name="Εικόνα 6">
            <a:extLst>
              <a:ext uri="{FF2B5EF4-FFF2-40B4-BE49-F238E27FC236}">
                <a16:creationId xmlns:a16="http://schemas.microsoft.com/office/drawing/2014/main" xmlns="" id="{F9F52A58-6036-4666-9047-99201B9D8597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09600" y="2046218"/>
            <a:ext cx="5367716" cy="3878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949469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E127731D-6823-4BAE-B6FD-702B95A0D1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ΑΝΑΛΥΣΗ (συν.)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xmlns="" id="{FE029A54-42B4-497B-95B8-B695E0000DE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Βέλος: Δεξιό 5">
            <a:extLst>
              <a:ext uri="{FF2B5EF4-FFF2-40B4-BE49-F238E27FC236}">
                <a16:creationId xmlns:a16="http://schemas.microsoft.com/office/drawing/2014/main" xmlns="" id="{3FA7B721-D009-4272-B259-B3213E28A341}"/>
              </a:ext>
            </a:extLst>
          </p:cNvPr>
          <p:cNvSpPr/>
          <p:nvPr/>
        </p:nvSpPr>
        <p:spPr>
          <a:xfrm>
            <a:off x="6121904" y="3863182"/>
            <a:ext cx="450574" cy="2449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0" name="Εικόνα 9">
            <a:extLst>
              <a:ext uri="{FF2B5EF4-FFF2-40B4-BE49-F238E27FC236}">
                <a16:creationId xmlns:a16="http://schemas.microsoft.com/office/drawing/2014/main" xmlns="" id="{26087705-0129-41F7-8759-50851611DB5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72300" y="1652053"/>
            <a:ext cx="4610100" cy="2333625"/>
          </a:xfrm>
          <a:prstGeom prst="rect">
            <a:avLst/>
          </a:prstGeom>
        </p:spPr>
      </p:pic>
      <p:pic>
        <p:nvPicPr>
          <p:cNvPr id="12" name="Εικόνα 11">
            <a:extLst>
              <a:ext uri="{FF2B5EF4-FFF2-40B4-BE49-F238E27FC236}">
                <a16:creationId xmlns:a16="http://schemas.microsoft.com/office/drawing/2014/main" xmlns="" id="{2F49DB93-9BA1-44FC-AC1B-38C4E38B3F30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159815" y="4037530"/>
            <a:ext cx="2266950" cy="2000250"/>
          </a:xfrm>
          <a:prstGeom prst="rect">
            <a:avLst/>
          </a:prstGeom>
        </p:spPr>
      </p:pic>
      <p:pic>
        <p:nvPicPr>
          <p:cNvPr id="5" name="Εικόνα 4">
            <a:extLst>
              <a:ext uri="{FF2B5EF4-FFF2-40B4-BE49-F238E27FC236}">
                <a16:creationId xmlns:a16="http://schemas.microsoft.com/office/drawing/2014/main" xmlns="" id="{F21B2FD4-7EC1-4B75-B30A-48AF696D8AEB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09600" y="3245788"/>
            <a:ext cx="5486400" cy="1284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1984291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A0C2AF16-B164-48B7-B923-93BED1E136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ΑΝΑΛΥΣΗ (συν.)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xmlns="" id="{27A723FF-E1F6-4B85-9606-DB6DCB04DB0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4" name="Εικόνα 3">
            <a:extLst>
              <a:ext uri="{FF2B5EF4-FFF2-40B4-BE49-F238E27FC236}">
                <a16:creationId xmlns:a16="http://schemas.microsoft.com/office/drawing/2014/main" xmlns="" id="{57C92D82-603A-408B-B5E5-ED21FA9D5EBA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95939" y="1600201"/>
            <a:ext cx="6856133" cy="3470563"/>
          </a:xfrm>
          <a:prstGeom prst="rect">
            <a:avLst/>
          </a:prstGeom>
        </p:spPr>
      </p:pic>
      <p:pic>
        <p:nvPicPr>
          <p:cNvPr id="5" name="Εικόνα 4">
            <a:extLst>
              <a:ext uri="{FF2B5EF4-FFF2-40B4-BE49-F238E27FC236}">
                <a16:creationId xmlns:a16="http://schemas.microsoft.com/office/drawing/2014/main" xmlns="" id="{ABCA7476-4D94-423F-B7B2-CD6486238632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169192" y="5126039"/>
            <a:ext cx="2266950" cy="200025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86040E6E-7614-412D-A50B-87DAF9B004E7}"/>
              </a:ext>
            </a:extLst>
          </p:cNvPr>
          <p:cNvSpPr txBox="1"/>
          <p:nvPr/>
        </p:nvSpPr>
        <p:spPr>
          <a:xfrm>
            <a:off x="9159246" y="1739523"/>
            <a:ext cx="512494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l-GR" b="1" dirty="0">
                <a:latin typeface="Arial" panose="020B0604020202020204" pitchFamily="34" charset="0"/>
                <a:cs typeface="Arial" panose="020B0604020202020204" pitchFamily="34" charset="0"/>
              </a:rPr>
              <a:t> ακολουθείται από τα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{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b,c,d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</a:p>
          <a:p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a,b,d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a,d,c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a,c,d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l-GR" b="1" dirty="0">
                <a:latin typeface="Arial" panose="020B0604020202020204" pitchFamily="34" charset="0"/>
                <a:cs typeface="Arial" panose="020B0604020202020204" pitchFamily="34" charset="0"/>
              </a:rPr>
              <a:t>Δεν υπάρχει σειρά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a,b,c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τα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b,c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έχουν μία σχέση διάζευξης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r>
              <a:rPr lang="el-GR" b="1" dirty="0">
                <a:latin typeface="Arial" panose="020B0604020202020204" pitchFamily="34" charset="0"/>
                <a:cs typeface="Arial" panose="020B0604020202020204" pitchFamily="34" charset="0"/>
              </a:rPr>
              <a:t>Τα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b,c,d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b="1" dirty="0">
                <a:latin typeface="Arial" panose="020B0604020202020204" pitchFamily="34" charset="0"/>
                <a:cs typeface="Arial" panose="020B0604020202020204" pitchFamily="34" charset="0"/>
              </a:rPr>
              <a:t>ακολουθούνται από το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 e</a:t>
            </a:r>
          </a:p>
          <a:p>
            <a:r>
              <a:rPr lang="el-GR" b="1" dirty="0">
                <a:latin typeface="Arial" panose="020B0604020202020204" pitchFamily="34" charset="0"/>
                <a:cs typeface="Arial" panose="020B0604020202020204" pitchFamily="34" charset="0"/>
              </a:rPr>
              <a:t>Το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e </a:t>
            </a:r>
            <a:r>
              <a:rPr lang="el-GR" b="1" dirty="0">
                <a:latin typeface="Arial" panose="020B0604020202020204" pitchFamily="34" charset="0"/>
                <a:cs typeface="Arial" panose="020B0604020202020204" pitchFamily="34" charset="0"/>
              </a:rPr>
              <a:t>ακολουθείται από τα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 f, h, </a:t>
            </a:r>
            <a:r>
              <a:rPr lang="el-GR" b="1" dirty="0">
                <a:latin typeface="Arial" panose="020B0604020202020204" pitchFamily="34" charset="0"/>
                <a:cs typeface="Arial" panose="020B0604020202020204" pitchFamily="34" charset="0"/>
              </a:rPr>
              <a:t>και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g </a:t>
            </a:r>
            <a:r>
              <a:rPr lang="el-GR" b="1" dirty="0">
                <a:latin typeface="Arial" panose="020B0604020202020204" pitchFamily="34" charset="0"/>
                <a:cs typeface="Arial" panose="020B0604020202020204" pitchFamily="34" charset="0"/>
              </a:rPr>
              <a:t>αλλά δεν υπάρχει σειρά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h-&gt;g, f-&gt;g, or h-&gt;f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ένα κάθε φορά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r>
              <a:rPr lang="el-GR" b="1" dirty="0">
                <a:latin typeface="Arial" panose="020B0604020202020204" pitchFamily="34" charset="0"/>
                <a:cs typeface="Arial" panose="020B0604020202020204" pitchFamily="34" charset="0"/>
              </a:rPr>
              <a:t>Τα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h </a:t>
            </a:r>
            <a:r>
              <a:rPr lang="el-GR" b="1" dirty="0">
                <a:latin typeface="Arial" panose="020B0604020202020204" pitchFamily="34" charset="0"/>
                <a:cs typeface="Arial" panose="020B0604020202020204" pitchFamily="34" charset="0"/>
              </a:rPr>
              <a:t>και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g </a:t>
            </a:r>
            <a:r>
              <a:rPr lang="el-GR" b="1" dirty="0">
                <a:latin typeface="Arial" panose="020B0604020202020204" pitchFamily="34" charset="0"/>
                <a:cs typeface="Arial" panose="020B0604020202020204" pitchFamily="34" charset="0"/>
              </a:rPr>
              <a:t>δεν ακολουθούνται από κάτι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l-GR" b="1" dirty="0">
                <a:latin typeface="Arial" panose="020B0604020202020204" pitchFamily="34" charset="0"/>
                <a:cs typeface="Arial" panose="020B0604020202020204" pitchFamily="34" charset="0"/>
              </a:rPr>
              <a:t>Το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f </a:t>
            </a:r>
            <a:r>
              <a:rPr lang="el-GR" b="1" dirty="0">
                <a:latin typeface="Arial" panose="020B0604020202020204" pitchFamily="34" charset="0"/>
                <a:cs typeface="Arial" panose="020B0604020202020204" pitchFamily="34" charset="0"/>
              </a:rPr>
              <a:t>ακολουθείται από τα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b, c, d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Εικόνα 6">
            <a:extLst>
              <a:ext uri="{FF2B5EF4-FFF2-40B4-BE49-F238E27FC236}">
                <a16:creationId xmlns:a16="http://schemas.microsoft.com/office/drawing/2014/main" xmlns="" id="{2196B06E-7FB8-4A1C-817D-DFD8573EF06C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452655" y="3081686"/>
            <a:ext cx="6745091" cy="2905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733551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EE61FE6A-205B-4848-93E9-49E2BFF591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ΑΝΑΛΥΣΗ (συν.)</a:t>
            </a:r>
            <a:endParaRPr lang="el-GR" b="0" dirty="0"/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xmlns="" id="{68B9C77A-1B3C-4701-9AC1-8BE514CCFEB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pic>
        <p:nvPicPr>
          <p:cNvPr id="6" name="Εικόνα 5">
            <a:extLst>
              <a:ext uri="{FF2B5EF4-FFF2-40B4-BE49-F238E27FC236}">
                <a16:creationId xmlns:a16="http://schemas.microsoft.com/office/drawing/2014/main" xmlns="" id="{5382117B-36CE-4866-A74F-E04B028001A3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" y="1895060"/>
            <a:ext cx="6637221" cy="295392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3F2DB6C7-BC87-4CCB-B123-85409BA6874E}"/>
              </a:ext>
            </a:extLst>
          </p:cNvPr>
          <p:cNvSpPr txBox="1"/>
          <p:nvPr/>
        </p:nvSpPr>
        <p:spPr>
          <a:xfrm>
            <a:off x="7246821" y="1739523"/>
            <a:ext cx="452557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a3</a:t>
            </a:r>
            <a:r>
              <a:rPr lang="el-GR" b="1" dirty="0">
                <a:latin typeface="Arial" panose="020B0604020202020204" pitchFamily="34" charset="0"/>
                <a:cs typeface="Arial" panose="020B0604020202020204" pitchFamily="34" charset="0"/>
              </a:rPr>
              <a:t> ακολουθείται από τα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{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b,c,d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</a:p>
          <a:p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a,b,d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a,d,c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a,c,d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l-GR" b="1" dirty="0">
                <a:latin typeface="Arial" panose="020B0604020202020204" pitchFamily="34" charset="0"/>
                <a:cs typeface="Arial" panose="020B0604020202020204" pitchFamily="34" charset="0"/>
              </a:rPr>
              <a:t>Δεν υπάρχει σειρά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a,b,c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τα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b,c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έχουν μία σχέση διάζευξης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r>
              <a:rPr lang="el-GR" b="1" dirty="0">
                <a:latin typeface="Arial" panose="020B0604020202020204" pitchFamily="34" charset="0"/>
                <a:cs typeface="Arial" panose="020B0604020202020204" pitchFamily="34" charset="0"/>
              </a:rPr>
              <a:t>Τα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b,c,d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b="1" dirty="0">
                <a:latin typeface="Arial" panose="020B0604020202020204" pitchFamily="34" charset="0"/>
                <a:cs typeface="Arial" panose="020B0604020202020204" pitchFamily="34" charset="0"/>
              </a:rPr>
              <a:t>ακολουθούνται από το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 e</a:t>
            </a:r>
          </a:p>
          <a:p>
            <a:r>
              <a:rPr lang="el-GR" b="1" dirty="0">
                <a:latin typeface="Arial" panose="020B0604020202020204" pitchFamily="34" charset="0"/>
                <a:cs typeface="Arial" panose="020B0604020202020204" pitchFamily="34" charset="0"/>
              </a:rPr>
              <a:t>Το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e </a:t>
            </a:r>
            <a:r>
              <a:rPr lang="el-GR" b="1" dirty="0">
                <a:latin typeface="Arial" panose="020B0604020202020204" pitchFamily="34" charset="0"/>
                <a:cs typeface="Arial" panose="020B0604020202020204" pitchFamily="34" charset="0"/>
              </a:rPr>
              <a:t>ακολουθείται από τα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 f, h, </a:t>
            </a:r>
            <a:r>
              <a:rPr lang="el-GR" b="1" dirty="0">
                <a:latin typeface="Arial" panose="020B0604020202020204" pitchFamily="34" charset="0"/>
                <a:cs typeface="Arial" panose="020B0604020202020204" pitchFamily="34" charset="0"/>
              </a:rPr>
              <a:t>και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g </a:t>
            </a:r>
            <a:r>
              <a:rPr lang="el-GR" b="1" dirty="0">
                <a:latin typeface="Arial" panose="020B0604020202020204" pitchFamily="34" charset="0"/>
                <a:cs typeface="Arial" panose="020B0604020202020204" pitchFamily="34" charset="0"/>
              </a:rPr>
              <a:t>αλλά δεν υπάρχει σειρά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h-&gt;g, f-&gt;g, or h-&gt;f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ένα κάθε φορά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r>
              <a:rPr lang="el-GR" b="1" dirty="0">
                <a:latin typeface="Arial" panose="020B0604020202020204" pitchFamily="34" charset="0"/>
                <a:cs typeface="Arial" panose="020B0604020202020204" pitchFamily="34" charset="0"/>
              </a:rPr>
              <a:t>Τα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h </a:t>
            </a:r>
            <a:r>
              <a:rPr lang="el-GR" b="1" dirty="0">
                <a:latin typeface="Arial" panose="020B0604020202020204" pitchFamily="34" charset="0"/>
                <a:cs typeface="Arial" panose="020B0604020202020204" pitchFamily="34" charset="0"/>
              </a:rPr>
              <a:t>και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g </a:t>
            </a:r>
            <a:r>
              <a:rPr lang="el-GR" b="1" dirty="0">
                <a:latin typeface="Arial" panose="020B0604020202020204" pitchFamily="34" charset="0"/>
                <a:cs typeface="Arial" panose="020B0604020202020204" pitchFamily="34" charset="0"/>
              </a:rPr>
              <a:t>δεν ακολουθούνται από κάτι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l-GR" b="1" dirty="0">
                <a:latin typeface="Arial" panose="020B0604020202020204" pitchFamily="34" charset="0"/>
                <a:cs typeface="Arial" panose="020B0604020202020204" pitchFamily="34" charset="0"/>
              </a:rPr>
              <a:t>Το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f </a:t>
            </a:r>
            <a:r>
              <a:rPr lang="el-GR" b="1" dirty="0">
                <a:latin typeface="Arial" panose="020B0604020202020204" pitchFamily="34" charset="0"/>
                <a:cs typeface="Arial" panose="020B0604020202020204" pitchFamily="34" charset="0"/>
              </a:rPr>
              <a:t>ακολουθείται από τα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b, c, d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692567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C6099B31-C974-4206-955E-A6870DD7F2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ΑΝΑΛΥΣΗ (συν.)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xmlns="" id="{47814FC1-FDF2-44A9-9B25-13FA4341024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Όλες αυτές οι ακολουθίες είναι εφικτές στο μοντέλο μας</a:t>
            </a:r>
            <a:endParaRPr lang="en-US" dirty="0"/>
          </a:p>
          <a:p>
            <a:pPr algn="l"/>
            <a:r>
              <a:rPr lang="el-GR" sz="1800" b="0" i="0" u="none" strike="noStrike" baseline="0" dirty="0">
                <a:latin typeface="Times-Roman"/>
              </a:rPr>
              <a:t>Επίσης, και άλλες που δεν φαίνονται στους πίνακες: </a:t>
            </a:r>
            <a:r>
              <a:rPr lang="en-US" sz="1800" b="0" i="1" u="none" strike="noStrike" baseline="0" dirty="0">
                <a:latin typeface="MTMI"/>
              </a:rPr>
              <a:t>a, d, c, e, f, b, d, e, g</a:t>
            </a:r>
            <a:r>
              <a:rPr lang="en-US" sz="1800" b="0" i="0" u="none" strike="noStrike" baseline="0" dirty="0">
                <a:latin typeface="MTSYN"/>
              </a:rPr>
              <a:t> </a:t>
            </a:r>
            <a:r>
              <a:rPr lang="el-GR" sz="1800" b="0" i="0" u="none" strike="noStrike" baseline="0" dirty="0">
                <a:latin typeface="Times-Roman"/>
              </a:rPr>
              <a:t>και</a:t>
            </a:r>
            <a:r>
              <a:rPr lang="en-US" sz="1800" b="0" i="0" u="none" strike="noStrike" baseline="0" dirty="0">
                <a:latin typeface="Times-Roman"/>
              </a:rPr>
              <a:t> </a:t>
            </a:r>
            <a:r>
              <a:rPr lang="en-US" sz="1800" b="0" i="1" u="none" strike="noStrike" baseline="0" dirty="0">
                <a:latin typeface="MTMI"/>
              </a:rPr>
              <a:t>a, c, d, e, f, c, d, e, f, c, d, e, f, c, d, e, f, b, d, e, g</a:t>
            </a:r>
            <a:r>
              <a:rPr lang="en-US" sz="1800" b="0" i="0" u="none" strike="noStrike" baseline="0" dirty="0">
                <a:latin typeface="Times-Roman"/>
              </a:rPr>
              <a:t>. </a:t>
            </a:r>
          </a:p>
          <a:p>
            <a:pPr algn="l"/>
            <a:r>
              <a:rPr lang="el-GR" sz="1800" b="0" i="0" u="none" strike="noStrike" baseline="0" dirty="0">
                <a:latin typeface="Times-Roman"/>
              </a:rPr>
              <a:t>Στόχος</a:t>
            </a:r>
            <a:endParaRPr lang="en-US" sz="1800" b="0" i="0" u="none" strike="noStrike" baseline="0" dirty="0">
              <a:latin typeface="Times-Roman"/>
            </a:endParaRPr>
          </a:p>
          <a:p>
            <a:pPr lvl="1"/>
            <a:r>
              <a:rPr lang="el-GR" sz="1800" b="0" i="0" u="none" strike="noStrike" baseline="0" dirty="0">
                <a:latin typeface="Times-Roman"/>
              </a:rPr>
              <a:t>Όχι μόνο να παρουσιαστεί ένα μοντέλο</a:t>
            </a:r>
            <a:endParaRPr lang="en-US" sz="1800" b="0" i="0" u="none" strike="noStrike" baseline="0" dirty="0">
              <a:latin typeface="Times-Roman"/>
            </a:endParaRPr>
          </a:p>
          <a:p>
            <a:pPr lvl="1"/>
            <a:r>
              <a:rPr lang="el-GR" sz="1800" dirty="0">
                <a:latin typeface="Times-Roman"/>
              </a:rPr>
              <a:t>Γενίκευση συμπεριφοράς και έλεγχος</a:t>
            </a:r>
            <a:endParaRPr lang="en-US" sz="1800" b="0" i="0" u="none" strike="noStrike" baseline="0" dirty="0">
              <a:latin typeface="Times-Roman"/>
            </a:endParaRPr>
          </a:p>
        </p:txBody>
      </p:sp>
      <p:pic>
        <p:nvPicPr>
          <p:cNvPr id="4" name="Εικόνα 3">
            <a:extLst>
              <a:ext uri="{FF2B5EF4-FFF2-40B4-BE49-F238E27FC236}">
                <a16:creationId xmlns:a16="http://schemas.microsoft.com/office/drawing/2014/main" xmlns="" id="{C61A2605-2511-447A-BEBB-8812E4898FD5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54779" y="2659831"/>
            <a:ext cx="6637221" cy="2953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588171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1CC916B2-3123-4ADF-BC1B-4D593BA605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ΆΛΛΟ ΠΑΡΑΔΕΙΓΜΑ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xmlns="" id="{9633EEF8-A45D-435F-A431-29C21AC61C6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l-GR" sz="1800" b="0" i="0" u="none" strike="noStrike" baseline="0" dirty="0">
                <a:latin typeface="Times-Roman"/>
              </a:rPr>
              <a:t>2 ίχνη</a:t>
            </a:r>
            <a:r>
              <a:rPr lang="en-US" sz="1800" b="0" i="0" u="none" strike="noStrike" baseline="0" dirty="0">
                <a:latin typeface="Times-Roman"/>
              </a:rPr>
              <a:t> </a:t>
            </a:r>
            <a:r>
              <a:rPr lang="en-US" sz="1800" b="0" i="1" u="none" strike="noStrike" baseline="0" dirty="0">
                <a:latin typeface="MTMI"/>
              </a:rPr>
              <a:t>a, b, d, e, h</a:t>
            </a:r>
            <a:r>
              <a:rPr lang="en-US" sz="1800" b="0" i="0" u="none" strike="noStrike" baseline="0" dirty="0">
                <a:latin typeface="MTSYN"/>
              </a:rPr>
              <a:t> </a:t>
            </a:r>
            <a:r>
              <a:rPr lang="el-GR" sz="1800" b="0" i="0" u="none" strike="noStrike" baseline="0" dirty="0">
                <a:latin typeface="Times-Roman"/>
              </a:rPr>
              <a:t>και</a:t>
            </a:r>
            <a:r>
              <a:rPr lang="en-US" sz="1800" b="0" i="0" u="none" strike="noStrike" baseline="0" dirty="0">
                <a:latin typeface="Times-Roman"/>
              </a:rPr>
              <a:t> </a:t>
            </a:r>
            <a:r>
              <a:rPr lang="en-US" sz="1800" b="0" i="1" u="none" strike="noStrike" baseline="0" dirty="0">
                <a:latin typeface="MTMI"/>
              </a:rPr>
              <a:t>a, d, b, e ,h</a:t>
            </a:r>
            <a:r>
              <a:rPr lang="en-US" sz="1800" b="0" i="0" u="none" strike="noStrike" baseline="0" dirty="0">
                <a:latin typeface="Times-Roman"/>
              </a:rPr>
              <a:t>, i.e., </a:t>
            </a:r>
            <a:r>
              <a:rPr lang="el-GR" sz="1800" b="0" i="0" u="none" strike="noStrike" baseline="0" dirty="0">
                <a:latin typeface="Times-Roman"/>
              </a:rPr>
              <a:t>οι περιπτώσεις 1 ως 4 του προηγούμενου πίνακα</a:t>
            </a:r>
            <a:r>
              <a:rPr lang="en-US" sz="1800" b="0" i="0" u="none" strike="noStrike" baseline="0" dirty="0">
                <a:latin typeface="Times-Roman"/>
              </a:rPr>
              <a:t>.</a:t>
            </a:r>
          </a:p>
          <a:p>
            <a:pPr algn="l"/>
            <a:endParaRPr lang="el-GR" dirty="0"/>
          </a:p>
        </p:txBody>
      </p:sp>
      <p:pic>
        <p:nvPicPr>
          <p:cNvPr id="5" name="Εικόνα 4">
            <a:extLst>
              <a:ext uri="{FF2B5EF4-FFF2-40B4-BE49-F238E27FC236}">
                <a16:creationId xmlns:a16="http://schemas.microsoft.com/office/drawing/2014/main" xmlns="" id="{0CB57D5F-9212-4BFF-850D-199CA31FFC67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" y="2762952"/>
            <a:ext cx="7282741" cy="220046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E40CF8D0-0ABE-44A0-9F1A-4EBADFD91F0E}"/>
              </a:ext>
            </a:extLst>
          </p:cNvPr>
          <p:cNvSpPr txBox="1"/>
          <p:nvPr/>
        </p:nvSpPr>
        <p:spPr>
          <a:xfrm>
            <a:off x="8331200" y="2496457"/>
            <a:ext cx="3497943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>
                <a:latin typeface="Arial" panose="020B0604020202020204" pitchFamily="34" charset="0"/>
                <a:cs typeface="Arial" panose="020B0604020202020204" pitchFamily="34" charset="0"/>
              </a:rPr>
              <a:t>Το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l-GR" b="1" dirty="0">
                <a:latin typeface="Arial" panose="020B0604020202020204" pitchFamily="34" charset="0"/>
                <a:cs typeface="Arial" panose="020B0604020202020204" pitchFamily="34" charset="0"/>
              </a:rPr>
              <a:t>ακολουθείται από τα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b,d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Υπάρχουν ακολουθίες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b,d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ή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d,b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άρα δεν είναι διαζευκτικά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απαιτούνται 2 μεταβάσεις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Τα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b, d 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ακολουθούνται από το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e, 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το οποίο ακολουθείται από το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h.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l-GR" sz="1800" b="0" i="1" u="none" strike="noStrike" baseline="0" dirty="0">
                <a:latin typeface="MTMI"/>
              </a:rPr>
              <a:t>Τα </a:t>
            </a:r>
            <a:r>
              <a:rPr lang="en-US" sz="1800" b="0" i="1" u="none" strike="noStrike" baseline="0" dirty="0">
                <a:latin typeface="MTMI"/>
              </a:rPr>
              <a:t>b </a:t>
            </a:r>
            <a:r>
              <a:rPr lang="el-GR" sz="1800" b="0" i="0" u="none" strike="noStrike" baseline="0" dirty="0">
                <a:latin typeface="Times-Roman"/>
              </a:rPr>
              <a:t>και</a:t>
            </a:r>
            <a:r>
              <a:rPr lang="en-US" sz="1800" b="0" i="0" u="none" strike="noStrike" baseline="0" dirty="0">
                <a:latin typeface="Times-Roman"/>
              </a:rPr>
              <a:t> </a:t>
            </a:r>
            <a:r>
              <a:rPr lang="en-US" sz="1800" b="0" i="1" u="none" strike="noStrike" baseline="0" dirty="0">
                <a:latin typeface="MTMI"/>
              </a:rPr>
              <a:t>d </a:t>
            </a:r>
            <a:r>
              <a:rPr lang="el-GR" sz="1800" b="0" i="0" u="none" strike="noStrike" baseline="0" dirty="0">
                <a:latin typeface="Times-Roman"/>
              </a:rPr>
              <a:t>εκτελούνται με οποιαδήποτε σειρά</a:t>
            </a:r>
            <a:r>
              <a:rPr lang="en-US" sz="1800" b="0" i="0" u="none" strike="noStrike" baseline="0" dirty="0">
                <a:latin typeface="Times-Roman"/>
              </a:rPr>
              <a:t>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l-G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513058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5B41186E-41AE-4CFE-9780-5877665587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ΣΥΜΜΟΡΦΩΣΗ</a:t>
            </a:r>
          </a:p>
        </p:txBody>
      </p:sp>
      <p:pic>
        <p:nvPicPr>
          <p:cNvPr id="7" name="Εικόνα 6">
            <a:extLst>
              <a:ext uri="{FF2B5EF4-FFF2-40B4-BE49-F238E27FC236}">
                <a16:creationId xmlns:a16="http://schemas.microsoft.com/office/drawing/2014/main" xmlns="" id="{000C833A-A079-4ED5-8A8A-502897EE3D42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50772" y="1765294"/>
            <a:ext cx="7456982" cy="3318769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1D51777E-62B8-4475-B7C9-9E9021184ADB}"/>
              </a:ext>
            </a:extLst>
          </p:cNvPr>
          <p:cNvSpPr txBox="1"/>
          <p:nvPr/>
        </p:nvSpPr>
        <p:spPr>
          <a:xfrm>
            <a:off x="1866171" y="5949431"/>
            <a:ext cx="71429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l-GR" sz="1800" b="0" i="0" u="none" strike="noStrike" baseline="0" dirty="0">
                <a:solidFill>
                  <a:srgbClr val="000000"/>
                </a:solidFill>
                <a:latin typeface="Times-Roman"/>
              </a:rPr>
              <a:t>ΑΝΑΛΥΣΤΕ ΤΙΣ ΠΕΡΙΠΤΩΣΕΙΣ 7-10</a:t>
            </a:r>
            <a:endParaRPr lang="el-GR" dirty="0"/>
          </a:p>
        </p:txBody>
      </p:sp>
      <p:pic>
        <p:nvPicPr>
          <p:cNvPr id="13" name="Εικόνα 12">
            <a:extLst>
              <a:ext uri="{FF2B5EF4-FFF2-40B4-BE49-F238E27FC236}">
                <a16:creationId xmlns:a16="http://schemas.microsoft.com/office/drawing/2014/main" xmlns="" id="{4A899D0F-5248-40BA-A121-F7DD73FB9C28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70532" y="1435827"/>
            <a:ext cx="6630566" cy="4259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438487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597723EA-1A7F-4315-BDEB-10B0F43C05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ΑΛΓ</a:t>
            </a:r>
            <a:r>
              <a:rPr lang="en-GB" dirty="0"/>
              <a:t>O</a:t>
            </a:r>
            <a:r>
              <a:rPr lang="el-GR" dirty="0"/>
              <a:t>ΡΙΘΜΟΣ – </a:t>
            </a:r>
            <a:r>
              <a:rPr lang="en-GB" dirty="0"/>
              <a:t>a</a:t>
            </a:r>
            <a:endParaRPr lang="el-GR" dirty="0"/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xmlns="" id="{29DF974A-68DD-4965-B5D5-EF5418EFAE6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l"/>
            <a:r>
              <a:rPr lang="el-GR" sz="1800" b="0" i="0" u="none" strike="noStrike" baseline="0" dirty="0">
                <a:solidFill>
                  <a:srgbClr val="000000"/>
                </a:solidFill>
                <a:latin typeface="Times-Roman"/>
              </a:rPr>
              <a:t>Έστω </a:t>
            </a:r>
            <a:r>
              <a:rPr lang="en-US" sz="1800" b="0" i="1" u="none" strike="noStrike" baseline="0" dirty="0">
                <a:solidFill>
                  <a:srgbClr val="000000"/>
                </a:solidFill>
                <a:latin typeface="MTMI"/>
              </a:rPr>
              <a:t>L </a:t>
            </a:r>
            <a:r>
              <a:rPr lang="el-GR" sz="1800" b="0" i="0" u="none" strike="noStrike" baseline="0" dirty="0">
                <a:solidFill>
                  <a:srgbClr val="000000"/>
                </a:solidFill>
                <a:latin typeface="Times-Roman"/>
              </a:rPr>
              <a:t>ένα σύνολο καταγεγραμμένων γεγονότων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Times-Roman"/>
              </a:rPr>
              <a:t> event log. </a:t>
            </a:r>
            <a:r>
              <a:rPr lang="el-GR" sz="1800" b="0" i="0" u="none" strike="noStrike" baseline="0" dirty="0">
                <a:solidFill>
                  <a:srgbClr val="000000"/>
                </a:solidFill>
                <a:latin typeface="Times-Roman"/>
              </a:rPr>
              <a:t>Απεικόνιση του </a:t>
            </a:r>
            <a:r>
              <a:rPr lang="en-US" sz="1800" b="0" i="1" u="none" strike="noStrike" baseline="0" dirty="0">
                <a:solidFill>
                  <a:srgbClr val="000000"/>
                </a:solidFill>
                <a:latin typeface="MTMI"/>
              </a:rPr>
              <a:t>L </a:t>
            </a:r>
            <a:r>
              <a:rPr lang="el-GR" sz="1800" b="0" i="0" u="none" strike="noStrike" baseline="0" dirty="0">
                <a:solidFill>
                  <a:srgbClr val="000000"/>
                </a:solidFill>
                <a:latin typeface="Times-Roman"/>
              </a:rPr>
              <a:t>σε ένα αντιπροσωπευτικό μοντέλο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Times-Roman"/>
              </a:rPr>
              <a:t>. </a:t>
            </a:r>
          </a:p>
          <a:p>
            <a:pPr lvl="1"/>
            <a:r>
              <a:rPr lang="el-GR" sz="1800" b="0" i="0" u="none" strike="noStrike" baseline="0" dirty="0">
                <a:solidFill>
                  <a:srgbClr val="000000"/>
                </a:solidFill>
                <a:latin typeface="Times-Roman"/>
              </a:rPr>
              <a:t>Πχ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Times-Roman"/>
              </a:rPr>
              <a:t>: </a:t>
            </a:r>
            <a:r>
              <a:rPr lang="pt-BR" sz="1800" b="0" i="1" u="none" strike="noStrike" baseline="0" dirty="0">
                <a:latin typeface="MTMI"/>
              </a:rPr>
              <a:t>L</a:t>
            </a:r>
            <a:r>
              <a:rPr lang="pt-BR" sz="1800" b="0" i="0" u="none" strike="noStrike" baseline="0" dirty="0">
                <a:latin typeface="Times-Roman"/>
              </a:rPr>
              <a:t>1 </a:t>
            </a:r>
            <a:r>
              <a:rPr lang="pt-BR" sz="1800" b="0" i="0" u="none" strike="noStrike" baseline="0" dirty="0">
                <a:latin typeface="MTSYN"/>
              </a:rPr>
              <a:t>= [(</a:t>
            </a:r>
            <a:r>
              <a:rPr lang="pt-BR" sz="1800" b="0" i="1" u="none" strike="noStrike" baseline="0" dirty="0">
                <a:latin typeface="MTMI"/>
              </a:rPr>
              <a:t>a, b, c, d)</a:t>
            </a:r>
            <a:r>
              <a:rPr lang="pt-BR" sz="1800" b="0" i="0" u="none" strike="noStrike" baseline="30000" dirty="0">
                <a:latin typeface="Times-Roman"/>
              </a:rPr>
              <a:t>3</a:t>
            </a:r>
            <a:r>
              <a:rPr lang="pt-BR" sz="1800" b="0" i="1" u="none" strike="noStrike" baseline="0" dirty="0">
                <a:latin typeface="MTMI"/>
              </a:rPr>
              <a:t>, (a, c, b, d)</a:t>
            </a:r>
            <a:r>
              <a:rPr lang="pt-BR" sz="1800" b="0" i="0" u="none" strike="noStrike" baseline="30000" dirty="0">
                <a:latin typeface="Times-Roman"/>
              </a:rPr>
              <a:t>2</a:t>
            </a:r>
            <a:r>
              <a:rPr lang="pt-BR" sz="1800" b="0" i="1" u="none" strike="noStrike" baseline="0" dirty="0">
                <a:latin typeface="MTMI"/>
              </a:rPr>
              <a:t>, (a, e, d)</a:t>
            </a:r>
            <a:r>
              <a:rPr lang="pt-BR" sz="1800" b="0" i="0" u="none" strike="noStrike" baseline="0" dirty="0">
                <a:latin typeface="MTSYN"/>
              </a:rPr>
              <a:t>]</a:t>
            </a:r>
          </a:p>
          <a:p>
            <a:r>
              <a:rPr lang="el-GR" sz="1800" b="0" i="0" u="none" strike="noStrike" baseline="0" dirty="0">
                <a:latin typeface="Times-Roman"/>
              </a:rPr>
              <a:t>Σχέσεις</a:t>
            </a:r>
            <a:r>
              <a:rPr lang="en-US" sz="1800" b="0" i="0" u="none" strike="noStrike" baseline="0" dirty="0">
                <a:latin typeface="Times-Roman"/>
              </a:rPr>
              <a:t>    </a:t>
            </a:r>
            <a:r>
              <a:rPr lang="en-US" sz="1800" b="0" i="1" u="none" strike="noStrike" baseline="0" dirty="0">
                <a:latin typeface="MTMI"/>
              </a:rPr>
              <a:t>&gt;L</a:t>
            </a:r>
            <a:r>
              <a:rPr lang="en-US" sz="1800" b="0" i="0" u="none" strike="noStrike" baseline="0" dirty="0">
                <a:latin typeface="Times-Roman"/>
              </a:rPr>
              <a:t>1 </a:t>
            </a:r>
            <a:r>
              <a:rPr lang="el-GR" sz="1800" b="0" i="0" u="none" strike="noStrike" baseline="0" dirty="0">
                <a:latin typeface="Times-Roman"/>
              </a:rPr>
              <a:t>άμεση ακολουθία</a:t>
            </a:r>
            <a:endParaRPr lang="en-US" sz="1800" b="0" i="0" u="none" strike="noStrike" baseline="0" dirty="0">
              <a:latin typeface="Times-Roman"/>
            </a:endParaRPr>
          </a:p>
          <a:p>
            <a:pPr lvl="1"/>
            <a:r>
              <a:rPr lang="en-US" sz="1800" b="0" i="1" u="none" strike="noStrike" baseline="0" dirty="0">
                <a:latin typeface="MTMI"/>
              </a:rPr>
              <a:t>&gt;L</a:t>
            </a:r>
            <a:r>
              <a:rPr lang="en-US" sz="1800" b="0" i="0" u="none" strike="noStrike" baseline="0" dirty="0">
                <a:latin typeface="Times-Roman"/>
              </a:rPr>
              <a:t>1 </a:t>
            </a:r>
            <a:r>
              <a:rPr lang="pt-BR" sz="1800" b="0" i="0" u="none" strike="noStrike" baseline="0" dirty="0">
                <a:latin typeface="MTSYN"/>
              </a:rPr>
              <a:t>= </a:t>
            </a:r>
            <a:r>
              <a:rPr lang="pt-BR" sz="1800" b="0" i="1" u="none" strike="noStrike" baseline="0" dirty="0">
                <a:latin typeface="MTMI"/>
              </a:rPr>
              <a:t>(a, b), (a, c), (a, e), (b, c), (b, d), (c, b), (c, d), (e, d)</a:t>
            </a:r>
          </a:p>
          <a:p>
            <a:pPr lvl="1"/>
            <a:r>
              <a:rPr lang="en-US" sz="1800" b="0" i="0" u="none" strike="noStrike" baseline="0" dirty="0">
                <a:latin typeface="MTSYN"/>
              </a:rPr>
              <a:t>→</a:t>
            </a:r>
            <a:r>
              <a:rPr lang="en-US" sz="1800" b="0" i="1" u="none" strike="noStrike" baseline="0" dirty="0">
                <a:latin typeface="MTMI"/>
              </a:rPr>
              <a:t>L</a:t>
            </a:r>
            <a:r>
              <a:rPr lang="en-US" sz="1800" b="0" i="0" u="none" strike="noStrike" baseline="0" dirty="0">
                <a:latin typeface="Times-Roman"/>
              </a:rPr>
              <a:t>1</a:t>
            </a:r>
            <a:r>
              <a:rPr lang="pt-BR" sz="1800" b="0" i="0" u="none" strike="noStrike" baseline="0" dirty="0">
                <a:latin typeface="MTSYN"/>
              </a:rPr>
              <a:t>= </a:t>
            </a:r>
            <a:r>
              <a:rPr lang="pt-BR" sz="1800" b="0" i="1" u="none" strike="noStrike" baseline="0" dirty="0">
                <a:latin typeface="MTMI"/>
              </a:rPr>
              <a:t>(a, b), (a, c), (a, e),           (b, d),            (c, d), (e, d). </a:t>
            </a:r>
            <a:r>
              <a:rPr lang="el-GR" sz="1800" b="0" u="none" strike="noStrike" baseline="0" dirty="0">
                <a:latin typeface="MTMI"/>
              </a:rPr>
              <a:t>Ίδιο με πριν με εξαίρεση τις αναστροφές</a:t>
            </a:r>
            <a:r>
              <a:rPr lang="pt-BR" sz="1800" b="0" u="none" strike="noStrike" baseline="0" dirty="0">
                <a:latin typeface="MTMI"/>
              </a:rPr>
              <a:t>. </a:t>
            </a:r>
          </a:p>
          <a:p>
            <a:pPr lvl="1"/>
            <a:r>
              <a:rPr lang="en-US" sz="1800" b="0" i="0" u="none" strike="noStrike" baseline="0" dirty="0">
                <a:latin typeface="Times-Roman"/>
              </a:rPr>
              <a:t>#</a:t>
            </a:r>
            <a:r>
              <a:rPr lang="en-US" sz="1800" b="0" i="1" u="none" strike="noStrike" baseline="0" dirty="0">
                <a:latin typeface="MTMI"/>
              </a:rPr>
              <a:t>L</a:t>
            </a:r>
            <a:r>
              <a:rPr lang="en-US" sz="1800" b="0" i="0" u="none" strike="noStrike" baseline="0" dirty="0">
                <a:latin typeface="Times-Roman"/>
              </a:rPr>
              <a:t>1 </a:t>
            </a:r>
            <a:r>
              <a:rPr lang="en-US" sz="1800" b="0" i="0" u="none" strike="noStrike" baseline="0" dirty="0">
                <a:latin typeface="MTSYN"/>
              </a:rPr>
              <a:t>= </a:t>
            </a:r>
            <a:r>
              <a:rPr lang="en-US" sz="1800" b="0" i="1" u="none" strike="noStrike" baseline="0" dirty="0">
                <a:latin typeface="MTMI"/>
              </a:rPr>
              <a:t>(a, a), (a, d), (b, b), (b, e), (c, c), (c, e), (d, a), (d, d), (e, b), (e, c), (e, e). </a:t>
            </a:r>
            <a:r>
              <a:rPr lang="el-GR" sz="1800" b="0" u="none" strike="noStrike" baseline="0" dirty="0">
                <a:latin typeface="MTMI"/>
              </a:rPr>
              <a:t>Όχι άμεσες ακολουθίες</a:t>
            </a:r>
            <a:r>
              <a:rPr lang="en-US" sz="1800" dirty="0">
                <a:latin typeface="MTMI"/>
              </a:rPr>
              <a:t>.</a:t>
            </a:r>
          </a:p>
          <a:p>
            <a:pPr lvl="1"/>
            <a:r>
              <a:rPr lang="en-US" sz="1800" b="0" u="none" strike="noStrike" baseline="0" dirty="0">
                <a:latin typeface="MTMI"/>
              </a:rPr>
              <a:t>||</a:t>
            </a:r>
            <a:r>
              <a:rPr lang="en-US" sz="1800" b="0" i="1" u="none" strike="noStrike" baseline="0" dirty="0">
                <a:latin typeface="MTMI"/>
              </a:rPr>
              <a:t>L</a:t>
            </a:r>
            <a:r>
              <a:rPr lang="en-US" sz="1800" b="0" i="0" u="none" strike="noStrike" baseline="0" dirty="0">
                <a:latin typeface="Times-Roman"/>
              </a:rPr>
              <a:t>1</a:t>
            </a:r>
            <a:r>
              <a:rPr lang="en-US" sz="1800" b="0" i="0" u="none" strike="noStrike" baseline="0" dirty="0">
                <a:latin typeface="MTSYN"/>
              </a:rPr>
              <a:t>= </a:t>
            </a:r>
            <a:r>
              <a:rPr lang="en-US" sz="1800" b="0" i="1" u="none" strike="noStrike" baseline="0" dirty="0">
                <a:latin typeface="MTMI"/>
              </a:rPr>
              <a:t>(b, c), (c, b),  </a:t>
            </a:r>
            <a:r>
              <a:rPr lang="en-US" sz="1800" b="0" u="none" strike="noStrike" baseline="0" dirty="0">
                <a:latin typeface="MTMI"/>
              </a:rPr>
              <a:t> </a:t>
            </a:r>
            <a:r>
              <a:rPr lang="el-GR" sz="1800" b="0" u="none" strike="noStrike" baseline="0" dirty="0">
                <a:latin typeface="MTMI"/>
              </a:rPr>
              <a:t>Αναστροφές</a:t>
            </a:r>
            <a:endParaRPr lang="pt-BR" sz="1800" dirty="0">
              <a:latin typeface="MTMI"/>
            </a:endParaRPr>
          </a:p>
          <a:p>
            <a:endParaRPr lang="en-US" sz="1800" b="0" i="0" u="none" strike="noStrike" baseline="0" dirty="0">
              <a:latin typeface="Times-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62145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MONTE</a:t>
            </a:r>
            <a:r>
              <a:rPr lang="el-GR" dirty="0" smtClean="0"/>
              <a:t>ΛΟ ΔΙΑΣΩΛΗΝΩΣΗΣ</a:t>
            </a:r>
            <a:endParaRPr lang="el-GR" dirty="0"/>
          </a:p>
        </p:txBody>
      </p:sp>
      <p:sp>
        <p:nvSpPr>
          <p:cNvPr id="6" name="5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P7: </a:t>
            </a:r>
            <a:r>
              <a:rPr lang="el-GR" dirty="0" smtClean="0"/>
              <a:t>Έξοδος τμήματος 1 έτοιμη</a:t>
            </a:r>
          </a:p>
          <a:p>
            <a:r>
              <a:rPr lang="en-US" dirty="0" smtClean="0"/>
              <a:t>P8: </a:t>
            </a:r>
            <a:r>
              <a:rPr lang="el-GR" dirty="0" smtClean="0"/>
              <a:t> </a:t>
            </a:r>
            <a:r>
              <a:rPr lang="en-US" dirty="0" smtClean="0"/>
              <a:t>T</a:t>
            </a:r>
            <a:r>
              <a:rPr lang="el-GR" dirty="0" err="1" smtClean="0"/>
              <a:t>μήμα</a:t>
            </a:r>
            <a:r>
              <a:rPr lang="el-GR" dirty="0" smtClean="0"/>
              <a:t> 1 απασχολημένο</a:t>
            </a:r>
          </a:p>
          <a:p>
            <a:r>
              <a:rPr lang="en-US" dirty="0" smtClean="0"/>
              <a:t>P9: </a:t>
            </a:r>
            <a:r>
              <a:rPr lang="el-GR" dirty="0" smtClean="0"/>
              <a:t>Μετάβαση από τμήμα 2 σε τμήμα 1</a:t>
            </a:r>
          </a:p>
          <a:p>
            <a:r>
              <a:rPr lang="en-US" dirty="0" smtClean="0"/>
              <a:t>P10: </a:t>
            </a:r>
            <a:r>
              <a:rPr lang="el-GR" dirty="0" smtClean="0"/>
              <a:t>Τμήμα 1</a:t>
            </a:r>
            <a:r>
              <a:rPr lang="en-US" dirty="0" smtClean="0"/>
              <a:t> </a:t>
            </a:r>
            <a:r>
              <a:rPr lang="el-GR" dirty="0" smtClean="0"/>
              <a:t>κενό</a:t>
            </a:r>
          </a:p>
          <a:p>
            <a:r>
              <a:rPr lang="en-US" dirty="0" smtClean="0"/>
              <a:t>P11: </a:t>
            </a:r>
            <a:r>
              <a:rPr lang="el-GR" dirty="0" smtClean="0"/>
              <a:t>Τμήμα 2 κενό</a:t>
            </a:r>
            <a:endParaRPr lang="en-US" dirty="0" smtClean="0"/>
          </a:p>
          <a:p>
            <a:r>
              <a:rPr lang="en-US" dirty="0" smtClean="0"/>
              <a:t>P12: M</a:t>
            </a:r>
            <a:r>
              <a:rPr lang="el-GR" dirty="0" err="1" smtClean="0"/>
              <a:t>ετάβαση</a:t>
            </a:r>
            <a:r>
              <a:rPr lang="el-GR" dirty="0" smtClean="0"/>
              <a:t> από τμήμα 3 σε τμήμα 2</a:t>
            </a:r>
          </a:p>
          <a:p>
            <a:r>
              <a:rPr lang="en-US" dirty="0" smtClean="0"/>
              <a:t>P1</a:t>
            </a:r>
            <a:r>
              <a:rPr lang="el-GR" dirty="0" smtClean="0"/>
              <a:t>3</a:t>
            </a:r>
            <a:r>
              <a:rPr lang="en-US" dirty="0" smtClean="0"/>
              <a:t>: </a:t>
            </a:r>
            <a:r>
              <a:rPr lang="el-GR" dirty="0" smtClean="0"/>
              <a:t>Έξοδος τμήματος 2 έτοιμη</a:t>
            </a:r>
          </a:p>
          <a:p>
            <a:r>
              <a:rPr lang="en-US" dirty="0" smtClean="0"/>
              <a:t>P1</a:t>
            </a:r>
            <a:r>
              <a:rPr lang="el-GR" dirty="0" smtClean="0"/>
              <a:t>4</a:t>
            </a:r>
            <a:r>
              <a:rPr lang="en-US" dirty="0" smtClean="0"/>
              <a:t>: </a:t>
            </a:r>
            <a:r>
              <a:rPr lang="el-GR" dirty="0" smtClean="0"/>
              <a:t>Έξοδος τμήματος 3 έτοιμη</a:t>
            </a:r>
          </a:p>
          <a:p>
            <a:r>
              <a:rPr lang="en-US" dirty="0" smtClean="0"/>
              <a:t>P1</a:t>
            </a:r>
            <a:r>
              <a:rPr lang="el-GR" dirty="0" smtClean="0"/>
              <a:t>5</a:t>
            </a:r>
            <a:r>
              <a:rPr lang="en-US" dirty="0" smtClean="0"/>
              <a:t>: </a:t>
            </a:r>
            <a:r>
              <a:rPr lang="el-GR" dirty="0" smtClean="0"/>
              <a:t>Μετάβαση από τμήμα 4 σε τμήμα 3</a:t>
            </a:r>
          </a:p>
          <a:p>
            <a:r>
              <a:rPr lang="en-US" dirty="0" smtClean="0"/>
              <a:t>P1</a:t>
            </a:r>
            <a:r>
              <a:rPr lang="el-GR" dirty="0" smtClean="0"/>
              <a:t>6</a:t>
            </a:r>
            <a:r>
              <a:rPr lang="en-US" dirty="0" smtClean="0"/>
              <a:t>: </a:t>
            </a:r>
            <a:r>
              <a:rPr lang="el-GR" dirty="0" smtClean="0"/>
              <a:t>Τμήμα 3 κενό</a:t>
            </a:r>
          </a:p>
          <a:p>
            <a:r>
              <a:rPr lang="en-US" dirty="0" smtClean="0"/>
              <a:t>P1</a:t>
            </a:r>
            <a:r>
              <a:rPr lang="el-GR" dirty="0" smtClean="0"/>
              <a:t>7</a:t>
            </a:r>
            <a:r>
              <a:rPr lang="en-US" dirty="0" smtClean="0"/>
              <a:t>: </a:t>
            </a:r>
            <a:r>
              <a:rPr lang="el-GR" dirty="0" smtClean="0"/>
              <a:t>Τμήμα 4 κενό</a:t>
            </a:r>
          </a:p>
          <a:p>
            <a:r>
              <a:rPr lang="en-US" dirty="0" smtClean="0"/>
              <a:t>P18: </a:t>
            </a:r>
            <a:r>
              <a:rPr lang="el-GR" dirty="0" smtClean="0"/>
              <a:t>Έξοδος τμήματος 4 έτοιμη</a:t>
            </a:r>
          </a:p>
          <a:p>
            <a:r>
              <a:rPr lang="en-US" dirty="0" smtClean="0"/>
              <a:t>P19: </a:t>
            </a:r>
            <a:r>
              <a:rPr lang="en-US" dirty="0" smtClean="0"/>
              <a:t>N</a:t>
            </a:r>
            <a:r>
              <a:rPr lang="el-GR" dirty="0" err="1" smtClean="0"/>
              <a:t>έα</a:t>
            </a:r>
            <a:r>
              <a:rPr lang="el-GR" dirty="0" smtClean="0"/>
              <a:t> εργασία στο τμήμα 4</a:t>
            </a:r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79316726-F0C0-420D-9580-8A84E93E53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ΑΛΓΟΡΙΘΜΟΣ - ΣΥΝΕΧΕΙΑ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xmlns="" id="{F2F33702-9295-423B-9F9B-714795AC58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95930" y="1166018"/>
            <a:ext cx="4386470" cy="4525963"/>
          </a:xfrm>
        </p:spPr>
        <p:txBody>
          <a:bodyPr/>
          <a:lstStyle/>
          <a:p>
            <a:pPr lvl="1"/>
            <a:r>
              <a:rPr lang="en-US" sz="1800" b="0" i="1" u="none" strike="noStrike" baseline="0" dirty="0">
                <a:latin typeface="MTMI"/>
              </a:rPr>
              <a:t>&gt;L</a:t>
            </a:r>
            <a:r>
              <a:rPr lang="en-US" sz="1800" b="0" i="0" u="none" strike="noStrike" baseline="0" dirty="0">
                <a:latin typeface="Times-Roman"/>
              </a:rPr>
              <a:t>1 </a:t>
            </a:r>
            <a:r>
              <a:rPr lang="pt-BR" sz="1800" b="0" i="0" u="none" strike="noStrike" baseline="0" dirty="0">
                <a:latin typeface="MTSYN"/>
              </a:rPr>
              <a:t>= </a:t>
            </a:r>
            <a:r>
              <a:rPr lang="pt-BR" sz="1800" b="0" i="1" u="none" strike="noStrike" baseline="0" dirty="0">
                <a:latin typeface="MTMI"/>
              </a:rPr>
              <a:t>(a, b), (a, c), (a, e), (b, c), (b, d), (c, b), (c, d), (e, d)</a:t>
            </a:r>
          </a:p>
          <a:p>
            <a:pPr lvl="1"/>
            <a:r>
              <a:rPr lang="en-US" sz="1800" b="0" i="0" u="none" strike="noStrike" baseline="0" dirty="0">
                <a:latin typeface="MTSYN"/>
              </a:rPr>
              <a:t>→</a:t>
            </a:r>
            <a:r>
              <a:rPr lang="en-US" sz="1800" b="0" i="1" u="none" strike="noStrike" baseline="0" dirty="0">
                <a:latin typeface="MTMI"/>
              </a:rPr>
              <a:t>L</a:t>
            </a:r>
            <a:r>
              <a:rPr lang="en-US" sz="1800" b="0" i="0" u="none" strike="noStrike" baseline="0" dirty="0">
                <a:latin typeface="Times-Roman"/>
              </a:rPr>
              <a:t>1</a:t>
            </a:r>
            <a:r>
              <a:rPr lang="pt-BR" sz="1800" b="0" i="0" u="none" strike="noStrike" baseline="0" dirty="0">
                <a:latin typeface="MTSYN"/>
              </a:rPr>
              <a:t>= </a:t>
            </a:r>
            <a:r>
              <a:rPr lang="pt-BR" sz="1800" b="0" i="1" u="none" strike="noStrike" baseline="0" dirty="0">
                <a:latin typeface="MTMI"/>
              </a:rPr>
              <a:t>(a, b), (a, c), (a, e),           (b, d),            (c, d), (e, d). </a:t>
            </a:r>
            <a:endParaRPr lang="pt-BR" sz="1800" b="0" u="none" strike="noStrike" baseline="0" dirty="0">
              <a:latin typeface="MTMI"/>
            </a:endParaRPr>
          </a:p>
          <a:p>
            <a:pPr lvl="1"/>
            <a:r>
              <a:rPr lang="en-US" sz="1800" b="0" i="0" u="none" strike="noStrike" baseline="0" dirty="0">
                <a:latin typeface="Times-Roman"/>
              </a:rPr>
              <a:t>#</a:t>
            </a:r>
            <a:r>
              <a:rPr lang="en-US" sz="1800" b="0" i="1" u="none" strike="noStrike" baseline="0" dirty="0">
                <a:latin typeface="MTMI"/>
              </a:rPr>
              <a:t>L</a:t>
            </a:r>
            <a:r>
              <a:rPr lang="en-US" sz="1800" b="0" i="0" u="none" strike="noStrike" baseline="0" dirty="0">
                <a:latin typeface="Times-Roman"/>
              </a:rPr>
              <a:t>1 </a:t>
            </a:r>
            <a:r>
              <a:rPr lang="en-US" sz="1800" b="0" i="0" u="none" strike="noStrike" baseline="0" dirty="0">
                <a:latin typeface="MTSYN"/>
              </a:rPr>
              <a:t>= </a:t>
            </a:r>
            <a:r>
              <a:rPr lang="en-US" sz="1800" b="0" i="1" u="none" strike="noStrike" baseline="0" dirty="0">
                <a:latin typeface="MTMI"/>
              </a:rPr>
              <a:t>(a, a), (a, d), (b, b), (b, e), (c, c), (c, e), (d, a), (d, d), (e, b), (e, c), (e, e). </a:t>
            </a:r>
            <a:r>
              <a:rPr lang="en-US" sz="1800" b="0" u="none" strike="noStrike" baseline="0" dirty="0">
                <a:latin typeface="MTMI"/>
              </a:rPr>
              <a:t>||</a:t>
            </a:r>
            <a:r>
              <a:rPr lang="en-US" sz="1800" b="0" i="1" u="none" strike="noStrike" baseline="0" dirty="0">
                <a:latin typeface="MTMI"/>
              </a:rPr>
              <a:t>L</a:t>
            </a:r>
            <a:r>
              <a:rPr lang="en-US" sz="1800" b="0" i="0" u="none" strike="noStrike" baseline="0" dirty="0">
                <a:latin typeface="Times-Roman"/>
              </a:rPr>
              <a:t>1</a:t>
            </a:r>
            <a:r>
              <a:rPr lang="en-US" sz="1800" b="0" i="0" u="none" strike="noStrike" baseline="0" dirty="0">
                <a:latin typeface="MTSYN"/>
              </a:rPr>
              <a:t>= </a:t>
            </a:r>
            <a:r>
              <a:rPr lang="en-US" sz="1800" b="0" i="1" u="none" strike="noStrike" baseline="0" dirty="0">
                <a:latin typeface="MTMI"/>
              </a:rPr>
              <a:t>(b, c), (c, b)</a:t>
            </a:r>
            <a:endParaRPr lang="pt-BR" sz="1800" b="0" u="none" strike="noStrike" baseline="0" dirty="0">
              <a:latin typeface="MTMI"/>
            </a:endParaRPr>
          </a:p>
          <a:p>
            <a:endParaRPr lang="el-GR" dirty="0"/>
          </a:p>
        </p:txBody>
      </p:sp>
      <p:pic>
        <p:nvPicPr>
          <p:cNvPr id="6" name="Εικόνα 5">
            <a:extLst>
              <a:ext uri="{FF2B5EF4-FFF2-40B4-BE49-F238E27FC236}">
                <a16:creationId xmlns:a16="http://schemas.microsoft.com/office/drawing/2014/main" xmlns="" id="{FDA0215B-2FC2-4C7D-B570-27399FD9E2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4460" y="1649898"/>
            <a:ext cx="5811258" cy="234087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1C788E4D-4D5E-4E1F-895E-4967D8C4B178}"/>
              </a:ext>
            </a:extLst>
          </p:cNvPr>
          <p:cNvSpPr txBox="1"/>
          <p:nvPr/>
        </p:nvSpPr>
        <p:spPr>
          <a:xfrm>
            <a:off x="1961322" y="4611757"/>
            <a:ext cx="3405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>
                <a:latin typeface="Arial" panose="020B0604020202020204" pitchFamily="34" charset="0"/>
                <a:cs typeface="Arial" panose="020B0604020202020204" pitchFamily="34" charset="0"/>
              </a:rPr>
              <a:t>Αποτύπωμα του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L1</a:t>
            </a:r>
            <a:endParaRPr lang="el-G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694668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B28F40F4-A33C-4536-9FC3-7872F46D7A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ΜΕΤΑΦΡΑΣΗ ΣΕ ΜΟΝΤΕΛΟ</a:t>
            </a:r>
          </a:p>
        </p:txBody>
      </p:sp>
      <p:pic>
        <p:nvPicPr>
          <p:cNvPr id="5" name="Εικόνα 4">
            <a:extLst>
              <a:ext uri="{FF2B5EF4-FFF2-40B4-BE49-F238E27FC236}">
                <a16:creationId xmlns:a16="http://schemas.microsoft.com/office/drawing/2014/main" xmlns="" id="{20522D3C-F7FD-4306-833D-8AAD17C8E096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38457" y="1928673"/>
            <a:ext cx="2749652" cy="1097279"/>
          </a:xfrm>
          <a:prstGeom prst="rect">
            <a:avLst/>
          </a:prstGeom>
        </p:spPr>
      </p:pic>
      <p:pic>
        <p:nvPicPr>
          <p:cNvPr id="7" name="Εικόνα 6">
            <a:extLst>
              <a:ext uri="{FF2B5EF4-FFF2-40B4-BE49-F238E27FC236}">
                <a16:creationId xmlns:a16="http://schemas.microsoft.com/office/drawing/2014/main" xmlns="" id="{721A6CA9-5A3D-41B6-9DA7-0BB5610D0F07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69151" y="1712221"/>
            <a:ext cx="2717110" cy="1978478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60D58C39-9A4F-4856-92FE-1AC50B147EBB}"/>
              </a:ext>
            </a:extLst>
          </p:cNvPr>
          <p:cNvSpPr txBox="1"/>
          <p:nvPr/>
        </p:nvSpPr>
        <p:spPr>
          <a:xfrm>
            <a:off x="4783621" y="3882887"/>
            <a:ext cx="42941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Το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b </a:t>
            </a:r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και το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c </a:t>
            </a:r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ακολουθούν το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αλλά όχι το ένα το άλλο, ένα από τα 2 θα συμβεί</a:t>
            </a:r>
          </a:p>
        </p:txBody>
      </p:sp>
      <p:pic>
        <p:nvPicPr>
          <p:cNvPr id="10" name="Εικόνα 9">
            <a:extLst>
              <a:ext uri="{FF2B5EF4-FFF2-40B4-BE49-F238E27FC236}">
                <a16:creationId xmlns:a16="http://schemas.microsoft.com/office/drawing/2014/main" xmlns="" id="{C7CE755E-748A-49A3-B250-E92C453C5C14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9176723" y="1582759"/>
            <a:ext cx="2717110" cy="1846241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7128F648-EEE3-4289-A272-37F036C785AA}"/>
              </a:ext>
            </a:extLst>
          </p:cNvPr>
          <p:cNvSpPr txBox="1"/>
          <p:nvPr/>
        </p:nvSpPr>
        <p:spPr>
          <a:xfrm>
            <a:off x="9176723" y="3902767"/>
            <a:ext cx="30152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Το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c </a:t>
            </a:r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ακολουθεί τα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και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b </a:t>
            </a:r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και αυτά τα 2 δεν ακολουθούν το ένα το άλλο</a:t>
            </a:r>
          </a:p>
        </p:txBody>
      </p:sp>
      <p:pic>
        <p:nvPicPr>
          <p:cNvPr id="13" name="Εικόνα 12">
            <a:extLst>
              <a:ext uri="{FF2B5EF4-FFF2-40B4-BE49-F238E27FC236}">
                <a16:creationId xmlns:a16="http://schemas.microsoft.com/office/drawing/2014/main" xmlns="" id="{C9C0F1F1-E7F5-421E-9A75-2C0E486E76E1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622770" y="4425987"/>
            <a:ext cx="2066925" cy="160972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76416CAA-9ADB-481C-A361-9DAEC6C4233E}"/>
              </a:ext>
            </a:extLst>
          </p:cNvPr>
          <p:cNvSpPr txBox="1"/>
          <p:nvPr/>
        </p:nvSpPr>
        <p:spPr>
          <a:xfrm>
            <a:off x="1768344" y="6119408"/>
            <a:ext cx="301527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Το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c </a:t>
            </a:r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και το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b </a:t>
            </a:r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ακολουθούν το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αλλά μπορεί το ένα να ακολουθεί το άλλο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και οι 2 θέσεις παίρνουν κουπόνι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endParaRPr lang="el-G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6" name="Εικόνα 15">
            <a:extLst>
              <a:ext uri="{FF2B5EF4-FFF2-40B4-BE49-F238E27FC236}">
                <a16:creationId xmlns:a16="http://schemas.microsoft.com/office/drawing/2014/main" xmlns="" id="{358470A3-BA67-486D-BE19-FC4F7BAF10D2}"/>
              </a:ext>
            </a:extLst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514478" y="4506949"/>
            <a:ext cx="2105025" cy="1447800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CCB57969-6A72-4758-BABF-08C319235CBB}"/>
              </a:ext>
            </a:extLst>
          </p:cNvPr>
          <p:cNvSpPr txBox="1"/>
          <p:nvPr/>
        </p:nvSpPr>
        <p:spPr>
          <a:xfrm>
            <a:off x="5922905" y="6139288"/>
            <a:ext cx="301527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Το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c </a:t>
            </a:r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ακολουθεί τα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και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b  </a:t>
            </a:r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και τα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a, b </a:t>
            </a:r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μπορούν το ένα να ακολουθεί το άλλο</a:t>
            </a:r>
          </a:p>
        </p:txBody>
      </p:sp>
    </p:spTree>
    <p:extLst>
      <p:ext uri="{BB962C8B-B14F-4D97-AF65-F5344CB8AC3E}">
        <p14:creationId xmlns:p14="http://schemas.microsoft.com/office/powerpoint/2010/main" xmlns="" val="348317305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216F6B21-A5D6-4E76-9826-9A1ABAC83E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ΜΕΤΑΦΡΑΣΗ ΣΕ ΜΟΝΤΕΛΟ (συν.)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xmlns="" id="{543367F9-2B3D-4D33-8CD9-7B48034D8D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1600202"/>
            <a:ext cx="10972800" cy="2574234"/>
          </a:xfrm>
        </p:spPr>
        <p:txBody>
          <a:bodyPr/>
          <a:lstStyle/>
          <a:p>
            <a:endParaRPr lang="el-GR" dirty="0"/>
          </a:p>
        </p:txBody>
      </p:sp>
      <p:pic>
        <p:nvPicPr>
          <p:cNvPr id="5" name="Εικόνα 4">
            <a:extLst>
              <a:ext uri="{FF2B5EF4-FFF2-40B4-BE49-F238E27FC236}">
                <a16:creationId xmlns:a16="http://schemas.microsoft.com/office/drawing/2014/main" xmlns="" id="{E8144315-78BF-41E2-97AD-1B27B58A4688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0272" y="1685929"/>
            <a:ext cx="6458657" cy="2355988"/>
          </a:xfrm>
          <a:prstGeom prst="rect">
            <a:avLst/>
          </a:prstGeom>
        </p:spPr>
      </p:pic>
      <p:pic>
        <p:nvPicPr>
          <p:cNvPr id="6" name="Εικόνα 5">
            <a:extLst>
              <a:ext uri="{FF2B5EF4-FFF2-40B4-BE49-F238E27FC236}">
                <a16:creationId xmlns:a16="http://schemas.microsoft.com/office/drawing/2014/main" xmlns="" id="{85C90FD3-72B5-4639-BC88-5833A232F905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194525" y="1685929"/>
            <a:ext cx="4327204" cy="2011428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15D0D036-4DB7-46B7-AA9F-3D0E807D9806}"/>
              </a:ext>
            </a:extLst>
          </p:cNvPr>
          <p:cNvSpPr txBox="1"/>
          <p:nvPr/>
        </p:nvSpPr>
        <p:spPr>
          <a:xfrm>
            <a:off x="1855304" y="4744278"/>
            <a:ext cx="8693426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err="1">
                <a:latin typeface="Arial" panose="020B0604020202020204" pitchFamily="34" charset="0"/>
                <a:cs typeface="Arial" panose="020B0604020202020204" pitchFamily="34" charset="0"/>
              </a:rPr>
              <a:t>b,c,e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f</a:t>
            </a:r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ακολουθούν το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a.</a:t>
            </a:r>
          </a:p>
          <a:p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i="1" dirty="0">
                <a:latin typeface="Arial" panose="020B0604020202020204" pitchFamily="34" charset="0"/>
                <a:cs typeface="Arial" panose="020B0604020202020204" pitchFamily="34" charset="0"/>
              </a:rPr>
              <a:t>b, e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δεν ακολουθούν το ένα το άλλο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i="1" dirty="0">
                <a:latin typeface="Arial" panose="020B0604020202020204" pitchFamily="34" charset="0"/>
                <a:cs typeface="Arial" panose="020B0604020202020204" pitchFamily="34" charset="0"/>
              </a:rPr>
              <a:t>c, e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δεν ακολουθούν το ένα το άλλο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l-G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Εικόνα 9">
            <a:extLst>
              <a:ext uri="{FF2B5EF4-FFF2-40B4-BE49-F238E27FC236}">
                <a16:creationId xmlns:a16="http://schemas.microsoft.com/office/drawing/2014/main" xmlns="" id="{89B34377-5A80-4BB5-8715-47954D12A906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203134" y="4590865"/>
            <a:ext cx="2819400" cy="1476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8070462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216F6B21-A5D6-4E76-9826-9A1ABAC83E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ΜΕΤΑΦΡΑΣΗ ΣΕ ΜΟΝΤΕΛΟ (συν.)</a:t>
            </a:r>
            <a:endParaRPr lang="el-GR" dirty="0"/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xmlns="" id="{543367F9-2B3D-4D33-8CD9-7B48034D8D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1600202"/>
            <a:ext cx="10972800" cy="2574234"/>
          </a:xfrm>
        </p:spPr>
        <p:txBody>
          <a:bodyPr/>
          <a:lstStyle/>
          <a:p>
            <a:endParaRPr lang="el-GR" dirty="0"/>
          </a:p>
        </p:txBody>
      </p:sp>
      <p:pic>
        <p:nvPicPr>
          <p:cNvPr id="5" name="Εικόνα 4">
            <a:extLst>
              <a:ext uri="{FF2B5EF4-FFF2-40B4-BE49-F238E27FC236}">
                <a16:creationId xmlns:a16="http://schemas.microsoft.com/office/drawing/2014/main" xmlns="" id="{E8144315-78BF-41E2-97AD-1B27B58A468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0272" y="1685929"/>
            <a:ext cx="6458657" cy="2355988"/>
          </a:xfrm>
          <a:prstGeom prst="rect">
            <a:avLst/>
          </a:prstGeom>
        </p:spPr>
      </p:pic>
      <p:pic>
        <p:nvPicPr>
          <p:cNvPr id="6" name="Εικόνα 5">
            <a:extLst>
              <a:ext uri="{FF2B5EF4-FFF2-40B4-BE49-F238E27FC236}">
                <a16:creationId xmlns:a16="http://schemas.microsoft.com/office/drawing/2014/main" xmlns="" id="{85C90FD3-72B5-4639-BC88-5833A232F905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194525" y="1685929"/>
            <a:ext cx="4327204" cy="2011428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15D0D036-4DB7-46B7-AA9F-3D0E807D9806}"/>
              </a:ext>
            </a:extLst>
          </p:cNvPr>
          <p:cNvSpPr txBox="1"/>
          <p:nvPr/>
        </p:nvSpPr>
        <p:spPr>
          <a:xfrm>
            <a:off x="1855304" y="4744278"/>
            <a:ext cx="869342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ακολουθεί τα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i="1" dirty="0" err="1">
                <a:latin typeface="Arial" panose="020B0604020202020204" pitchFamily="34" charset="0"/>
                <a:cs typeface="Arial" panose="020B0604020202020204" pitchFamily="34" charset="0"/>
              </a:rPr>
              <a:t>b,c,e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i="1" dirty="0">
                <a:latin typeface="Arial" panose="020B0604020202020204" pitchFamily="34" charset="0"/>
                <a:cs typeface="Arial" panose="020B0604020202020204" pitchFamily="34" charset="0"/>
              </a:rPr>
              <a:t>b, e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δεν ακολουθούν το ένα το άλλο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i="1" dirty="0">
                <a:latin typeface="Arial" panose="020B0604020202020204" pitchFamily="34" charset="0"/>
                <a:cs typeface="Arial" panose="020B0604020202020204" pitchFamily="34" charset="0"/>
              </a:rPr>
              <a:t>c, e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δεν ακολουθούν το ένα το άλλο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l-G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Εικόνα 6">
            <a:extLst>
              <a:ext uri="{FF2B5EF4-FFF2-40B4-BE49-F238E27FC236}">
                <a16:creationId xmlns:a16="http://schemas.microsoft.com/office/drawing/2014/main" xmlns="" id="{4207AF1D-DD3A-4108-AF1F-42C0BB5E9C12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193610" y="4643435"/>
            <a:ext cx="2838450" cy="1228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2880358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Εικόνα 3">
            <a:extLst>
              <a:ext uri="{FF2B5EF4-FFF2-40B4-BE49-F238E27FC236}">
                <a16:creationId xmlns:a16="http://schemas.microsoft.com/office/drawing/2014/main" xmlns="" id="{7E28A36C-6E46-4CA0-96EB-0A571DDF2B6A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97267" y="1992954"/>
            <a:ext cx="7775991" cy="3349170"/>
          </a:xfrm>
          <a:prstGeom prst="rect">
            <a:avLst/>
          </a:prstGeom>
        </p:spPr>
      </p:pic>
      <p:cxnSp>
        <p:nvCxnSpPr>
          <p:cNvPr id="6" name="Ευθύγραμμο βέλος σύνδεσης 5">
            <a:extLst>
              <a:ext uri="{FF2B5EF4-FFF2-40B4-BE49-F238E27FC236}">
                <a16:creationId xmlns:a16="http://schemas.microsoft.com/office/drawing/2014/main" xmlns="" id="{6109A037-44B4-4062-BC46-77AC8D852D2F}"/>
              </a:ext>
            </a:extLst>
          </p:cNvPr>
          <p:cNvCxnSpPr/>
          <p:nvPr/>
        </p:nvCxnSpPr>
        <p:spPr>
          <a:xfrm flipH="1" flipV="1">
            <a:off x="1775791" y="2120348"/>
            <a:ext cx="755374" cy="15471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EF7F29C4-19CE-4AFD-B647-B46EBDBE5824}"/>
              </a:ext>
            </a:extLst>
          </p:cNvPr>
          <p:cNvSpPr txBox="1"/>
          <p:nvPr/>
        </p:nvSpPr>
        <p:spPr>
          <a:xfrm>
            <a:off x="271668" y="127715"/>
            <a:ext cx="1164866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l-GR" dirty="0"/>
          </a:p>
          <a:p>
            <a:endParaRPr lang="el-GR" dirty="0"/>
          </a:p>
          <a:p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ΠΑΡΑΔΕΙΓΜΑ ΕΞΟΥΡΥΞΗΣ ΔΙΕΡΓΑΣΙΩΝ ΜΕ ΠΡΟΣΘΗΚΗ ΧΡΟΝΙΣΜΟΥ</a:t>
            </a:r>
          </a:p>
          <a:p>
            <a:endParaRPr lang="en-US" dirty="0"/>
          </a:p>
          <a:p>
            <a:r>
              <a:rPr lang="en-US" dirty="0"/>
              <a:t> </a:t>
            </a:r>
            <a:endParaRPr lang="el-GR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24266502-7B30-4725-A051-07F506EB37DD}"/>
              </a:ext>
            </a:extLst>
          </p:cNvPr>
          <p:cNvSpPr txBox="1"/>
          <p:nvPr/>
        </p:nvSpPr>
        <p:spPr>
          <a:xfrm>
            <a:off x="220865" y="1787592"/>
            <a:ext cx="51180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&lt;</a:t>
            </a:r>
            <a:r>
              <a:rPr lang="el-GR" dirty="0"/>
              <a:t>1, ΑΑ, Χαμένη Πτήση, (ΑΒ), (Καταγραφή), 0</a:t>
            </a:r>
            <a:r>
              <a:rPr lang="en-US" dirty="0"/>
              <a:t>&gt; </a:t>
            </a:r>
            <a:endParaRPr lang="el-GR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4242555C-86FF-4FC4-B486-4BD6DF32109C}"/>
              </a:ext>
            </a:extLst>
          </p:cNvPr>
          <p:cNvSpPr txBox="1"/>
          <p:nvPr/>
        </p:nvSpPr>
        <p:spPr>
          <a:xfrm>
            <a:off x="621792" y="5559552"/>
            <a:ext cx="1088136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Έστω ότι οι χρόνοι</a:t>
            </a:r>
            <a:r>
              <a:rPr lang="en-US" dirty="0"/>
              <a:t> </a:t>
            </a:r>
            <a:r>
              <a:rPr lang="el-GR" dirty="0"/>
              <a:t>εκτέλεσης δίνονται. Ας υποθέσουμε ότι το πρώτο κουπόνι είναι αυτό που δίνεται. </a:t>
            </a:r>
          </a:p>
          <a:p>
            <a:r>
              <a:rPr lang="el-GR" dirty="0"/>
              <a:t>Πυροβολεί η </a:t>
            </a:r>
            <a:r>
              <a:rPr lang="en-US" dirty="0"/>
              <a:t>reg request. </a:t>
            </a:r>
            <a:r>
              <a:rPr lang="el-GR" dirty="0"/>
              <a:t>Ένα κουπόνι θα πάει στο </a:t>
            </a:r>
            <a:r>
              <a:rPr lang="en-US" dirty="0"/>
              <a:t>C1 </a:t>
            </a:r>
            <a:r>
              <a:rPr lang="el-GR" dirty="0"/>
              <a:t>ένα στο </a:t>
            </a:r>
            <a:r>
              <a:rPr lang="en-US" dirty="0"/>
              <a:t>C2. </a:t>
            </a:r>
            <a:r>
              <a:rPr lang="el-GR" dirty="0"/>
              <a:t>Έστω το </a:t>
            </a:r>
            <a:r>
              <a:rPr lang="en-US" dirty="0"/>
              <a:t>C1 </a:t>
            </a:r>
            <a:r>
              <a:rPr lang="el-GR" dirty="0"/>
              <a:t>ενημερώνεται σε χρόνο 1 το </a:t>
            </a:r>
            <a:r>
              <a:rPr lang="en-US" dirty="0"/>
              <a:t>C2 </a:t>
            </a:r>
            <a:r>
              <a:rPr lang="el-GR" dirty="0"/>
              <a:t>σε χρόνο 2.</a:t>
            </a:r>
            <a:endParaRPr lang="en-US" dirty="0"/>
          </a:p>
          <a:p>
            <a:endParaRPr lang="en-US" dirty="0"/>
          </a:p>
          <a:p>
            <a:endParaRPr lang="el-GR" dirty="0"/>
          </a:p>
          <a:p>
            <a:endParaRPr lang="el-GR" dirty="0"/>
          </a:p>
          <a:p>
            <a:endParaRPr lang="el-GR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34114341-1B1B-4F98-85B3-1267E5BD1B9C}"/>
              </a:ext>
            </a:extLst>
          </p:cNvPr>
          <p:cNvSpPr txBox="1"/>
          <p:nvPr/>
        </p:nvSpPr>
        <p:spPr>
          <a:xfrm>
            <a:off x="5504688" y="2120348"/>
            <a:ext cx="1024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[0…</a:t>
            </a:r>
            <a:r>
              <a:rPr lang="el-GR" dirty="0"/>
              <a:t>6</a:t>
            </a:r>
            <a:r>
              <a:rPr lang="en-US" dirty="0"/>
              <a:t>]</a:t>
            </a:r>
            <a:endParaRPr lang="el-GR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10AB8814-B465-4B38-B22C-02F61F3B1A8D}"/>
              </a:ext>
            </a:extLst>
          </p:cNvPr>
          <p:cNvSpPr txBox="1"/>
          <p:nvPr/>
        </p:nvSpPr>
        <p:spPr>
          <a:xfrm>
            <a:off x="4761134" y="5157458"/>
            <a:ext cx="1024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[0…1]</a:t>
            </a:r>
            <a:endParaRPr lang="el-GR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EB09007F-752B-4E62-BCD2-81DE12CE17A9}"/>
              </a:ext>
            </a:extLst>
          </p:cNvPr>
          <p:cNvSpPr txBox="1"/>
          <p:nvPr/>
        </p:nvSpPr>
        <p:spPr>
          <a:xfrm>
            <a:off x="5338962" y="3298207"/>
            <a:ext cx="1024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[0…</a:t>
            </a:r>
            <a:r>
              <a:rPr lang="el-GR" dirty="0"/>
              <a:t>2</a:t>
            </a:r>
            <a:r>
              <a:rPr lang="en-US" dirty="0"/>
              <a:t>]</a:t>
            </a:r>
            <a:endParaRPr lang="el-GR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8A47948F-BEC6-4E84-A4E5-6C41854B7F2F}"/>
              </a:ext>
            </a:extLst>
          </p:cNvPr>
          <p:cNvSpPr txBox="1"/>
          <p:nvPr/>
        </p:nvSpPr>
        <p:spPr>
          <a:xfrm>
            <a:off x="6419560" y="5233658"/>
            <a:ext cx="1024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[0…2]</a:t>
            </a:r>
            <a:endParaRPr lang="el-GR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5EEEF94E-3E43-46DC-8C2B-3BB65C66B9EF}"/>
              </a:ext>
            </a:extLst>
          </p:cNvPr>
          <p:cNvSpPr txBox="1"/>
          <p:nvPr/>
        </p:nvSpPr>
        <p:spPr>
          <a:xfrm>
            <a:off x="8256487" y="2162109"/>
            <a:ext cx="1024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[0…5]</a:t>
            </a:r>
            <a:endParaRPr lang="el-GR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4F98894B-DEE7-456C-B3C7-1CCF52EB8C9A}"/>
              </a:ext>
            </a:extLst>
          </p:cNvPr>
          <p:cNvSpPr txBox="1"/>
          <p:nvPr/>
        </p:nvSpPr>
        <p:spPr>
          <a:xfrm>
            <a:off x="8256487" y="4972792"/>
            <a:ext cx="1024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[0…3]</a:t>
            </a:r>
            <a:endParaRPr lang="el-GR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01940E8A-4AEB-4038-9DC9-6B33E99B9B37}"/>
              </a:ext>
            </a:extLst>
          </p:cNvPr>
          <p:cNvSpPr txBox="1"/>
          <p:nvPr/>
        </p:nvSpPr>
        <p:spPr>
          <a:xfrm>
            <a:off x="6608064" y="3004268"/>
            <a:ext cx="1024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[0…3]</a:t>
            </a:r>
            <a:endParaRPr lang="el-GR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2077FC48-DD8E-4761-90EA-06328FA6531B}"/>
              </a:ext>
            </a:extLst>
          </p:cNvPr>
          <p:cNvSpPr txBox="1"/>
          <p:nvPr/>
        </p:nvSpPr>
        <p:spPr>
          <a:xfrm>
            <a:off x="2761625" y="4092102"/>
            <a:ext cx="1024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[0…2]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31338161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MONTE</a:t>
            </a:r>
            <a:r>
              <a:rPr lang="el-GR" dirty="0" smtClean="0"/>
              <a:t>ΛΟ ΔΙΑΣΩΛΗΝΩΣΗΣ</a:t>
            </a:r>
            <a:endParaRPr lang="el-GR" dirty="0"/>
          </a:p>
        </p:txBody>
      </p:sp>
      <p:sp>
        <p:nvSpPr>
          <p:cNvPr id="6" name="5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t8: </a:t>
            </a:r>
            <a:r>
              <a:rPr lang="el-GR" dirty="0" smtClean="0"/>
              <a:t> Ολοκλήρωση εργασίας</a:t>
            </a:r>
          </a:p>
          <a:p>
            <a:r>
              <a:rPr lang="en-US" dirty="0" smtClean="0"/>
              <a:t>t9: </a:t>
            </a:r>
            <a:r>
              <a:rPr lang="el-GR" dirty="0" smtClean="0"/>
              <a:t> Δώσε τελικό αποτέλεσμα</a:t>
            </a:r>
          </a:p>
          <a:p>
            <a:r>
              <a:rPr lang="en-US" dirty="0" smtClean="0"/>
              <a:t>t10: </a:t>
            </a:r>
            <a:r>
              <a:rPr lang="el-GR" dirty="0" smtClean="0"/>
              <a:t>Άδειασε το τμήμα 2</a:t>
            </a:r>
          </a:p>
          <a:p>
            <a:r>
              <a:rPr lang="en-US" dirty="0" smtClean="0"/>
              <a:t>t11: </a:t>
            </a:r>
            <a:r>
              <a:rPr lang="el-GR" dirty="0" smtClean="0"/>
              <a:t>Μεταβίβασε τμήμα 2 σε τμήμα 1</a:t>
            </a:r>
          </a:p>
          <a:p>
            <a:r>
              <a:rPr lang="en-US" dirty="0" smtClean="0"/>
              <a:t>t12: </a:t>
            </a:r>
            <a:r>
              <a:rPr lang="el-GR" dirty="0" smtClean="0"/>
              <a:t>Μεταβίβασε τμήμα 3 σε τμήμα 2</a:t>
            </a:r>
          </a:p>
          <a:p>
            <a:r>
              <a:rPr lang="en-US" dirty="0" smtClean="0"/>
              <a:t>t13: </a:t>
            </a:r>
            <a:r>
              <a:rPr lang="el-GR" dirty="0" smtClean="0"/>
              <a:t>Άδειασε τμήμα 3</a:t>
            </a:r>
          </a:p>
          <a:p>
            <a:r>
              <a:rPr lang="en-US" dirty="0" smtClean="0"/>
              <a:t>t14: </a:t>
            </a:r>
            <a:r>
              <a:rPr lang="el-GR" dirty="0" smtClean="0"/>
              <a:t>Άδειασε τμήμα 4</a:t>
            </a:r>
          </a:p>
          <a:p>
            <a:r>
              <a:rPr lang="en-US" dirty="0" smtClean="0"/>
              <a:t>t15: </a:t>
            </a:r>
            <a:r>
              <a:rPr lang="el-GR" dirty="0" smtClean="0"/>
              <a:t>Μεταβίβασε τμήμα 4 σε τμήμα 3</a:t>
            </a:r>
          </a:p>
          <a:p>
            <a:r>
              <a:rPr lang="en-US" dirty="0" smtClean="0"/>
              <a:t>t16: </a:t>
            </a:r>
            <a:r>
              <a:rPr lang="el-GR" dirty="0" smtClean="0"/>
              <a:t>Συγχρόνισε</a:t>
            </a:r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756425" y="522296"/>
            <a:ext cx="9797888" cy="809247"/>
          </a:xfrm>
        </p:spPr>
        <p:txBody>
          <a:bodyPr>
            <a:noAutofit/>
          </a:bodyPr>
          <a:lstStyle/>
          <a:p>
            <a:r>
              <a:rPr lang="el-GR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ΕΞΟΡΥΞΗ ΔΙΕΡΓΑΣΙΩΝ</a:t>
            </a:r>
            <a:endParaRPr lang="en-GB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23473" y="1928534"/>
            <a:ext cx="8345054" cy="4144963"/>
          </a:xfrm>
        </p:spPr>
        <p:txBody>
          <a:bodyPr>
            <a:noAutofit/>
          </a:bodyPr>
          <a:lstStyle/>
          <a:p>
            <a:r>
              <a:rPr lang="el-GR" sz="2000" dirty="0"/>
              <a:t>Στόχος: Μετατροπή δεδομένων που προκύπτουν από καταγεγραμμένες κινήσεις και γεγονότα σε γνώση και ενέργειες (αποφάσεις)</a:t>
            </a:r>
            <a:r>
              <a:rPr lang="en-US" sz="2000" dirty="0"/>
              <a:t>. </a:t>
            </a:r>
          </a:p>
          <a:p>
            <a:pPr algn="l"/>
            <a:r>
              <a:rPr lang="el-GR" sz="2000" b="0" i="0" u="none" strike="noStrike" baseline="0" dirty="0">
                <a:latin typeface="Times-Roman"/>
              </a:rPr>
              <a:t>Επικεντρώνεται στην ανάλυση συμπεριφοράς βάσει δεδομ</a:t>
            </a:r>
            <a:r>
              <a:rPr lang="el-GR" sz="2000" dirty="0">
                <a:latin typeface="Times-Roman"/>
              </a:rPr>
              <a:t>ένων από γεγονότα</a:t>
            </a:r>
            <a:r>
              <a:rPr lang="en-US" sz="2000" b="0" i="0" u="none" strike="noStrike" baseline="0" dirty="0">
                <a:latin typeface="Times-Roman"/>
              </a:rPr>
              <a:t>.</a:t>
            </a:r>
          </a:p>
          <a:p>
            <a:pPr algn="l"/>
            <a:r>
              <a:rPr lang="el-GR" sz="2000" b="0" i="1" u="none" strike="noStrike" baseline="0" dirty="0">
                <a:latin typeface="Times-Italic"/>
              </a:rPr>
              <a:t>Εξόρυξη γνώσης: </a:t>
            </a:r>
            <a:r>
              <a:rPr lang="el-GR" sz="2000" b="1" i="0" u="none" strike="noStrike" baseline="0" dirty="0">
                <a:latin typeface="Times-Roman"/>
              </a:rPr>
              <a:t>ανακαλύπτει διαδικασίες, συμμόρφωση με τον τρόπο λειτουργίας, αναλύει αδιέξοδα και προτείνει βελτιώσεις</a:t>
            </a:r>
            <a:r>
              <a:rPr lang="en-US" sz="2000" b="1" i="0" u="none" strike="noStrike" baseline="0" dirty="0">
                <a:latin typeface="Times-Roman"/>
              </a:rPr>
              <a:t>.</a:t>
            </a:r>
            <a:endParaRPr lang="el-GR" sz="2000" b="1" dirty="0"/>
          </a:p>
          <a:p>
            <a:endParaRPr lang="en-US" sz="2000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1600" indent="0">
              <a:buNone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25450" indent="-323850"/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25450" indent="-323850"/>
            <a:endParaRPr 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1600" indent="0">
              <a:buNone/>
            </a:pPr>
            <a:endParaRPr 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25450" indent="-323850"/>
            <a:endParaRPr 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25450" indent="-323850"/>
            <a:endParaRPr 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2368" lvl="1" indent="-323850"/>
            <a:endParaRPr 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25450" indent="-323850"/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2437" lvl="1" indent="0">
              <a:buNone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2437" lvl="1" indent="0">
              <a:buNone/>
            </a:pPr>
            <a:endParaRPr 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207226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643493DF-1BCC-4D09-9E2A-57B4F823D8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ΕΞΟΡΥΞΗ ΔΙΕΡΓΑΣΙΩΝ ΚΑΙ ΔΕΔΟΜΕΝΩΝ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3C182B41-E4BC-4088-8DAA-C900CDFFD948}"/>
              </a:ext>
            </a:extLst>
          </p:cNvPr>
          <p:cNvSpPr txBox="1"/>
          <p:nvPr/>
        </p:nvSpPr>
        <p:spPr>
          <a:xfrm>
            <a:off x="980661" y="1855304"/>
            <a:ext cx="984636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l-GR" sz="1800" b="0" i="1" u="none" strike="noStrike" baseline="0" dirty="0">
                <a:latin typeface="Times-Italic"/>
              </a:rPr>
              <a:t>Η εξόρυξη δεδομένων </a:t>
            </a:r>
            <a:r>
              <a:rPr lang="el-GR" sz="1800" b="0" i="0" u="none" strike="noStrike" baseline="0" dirty="0">
                <a:latin typeface="Times-Roman"/>
              </a:rPr>
              <a:t>είναι</a:t>
            </a:r>
            <a:r>
              <a:rPr lang="en-US" sz="1800" b="0" i="0" u="none" strike="noStrike" baseline="0" dirty="0">
                <a:latin typeface="Times-Roman"/>
              </a:rPr>
              <a:t> “</a:t>
            </a:r>
            <a:r>
              <a:rPr lang="el-GR" dirty="0">
                <a:latin typeface="Times-Roman"/>
              </a:rPr>
              <a:t>η ανάλυση μεγάλων συνόλων δεδομένων για την εύρεση υποδειγμάτων και σχέσεων</a:t>
            </a:r>
            <a:r>
              <a:rPr lang="en-GB" dirty="0">
                <a:latin typeface="Times-Roman"/>
              </a:rPr>
              <a:t>”</a:t>
            </a:r>
            <a:r>
              <a:rPr lang="en-US" sz="1800" b="0" i="0" u="none" strike="noStrike" baseline="0" dirty="0">
                <a:latin typeface="Times-Roman"/>
              </a:rPr>
              <a:t>.</a:t>
            </a:r>
            <a:endParaRPr lang="en-US" sz="1800" b="0" i="1" u="none" strike="noStrike" baseline="0" dirty="0">
              <a:latin typeface="Times-Italic"/>
            </a:endParaRPr>
          </a:p>
          <a:p>
            <a:pPr algn="l"/>
            <a:endParaRPr lang="en-US" i="1" dirty="0">
              <a:latin typeface="Times-Italic"/>
            </a:endParaRPr>
          </a:p>
          <a:p>
            <a:pPr algn="l"/>
            <a:r>
              <a:rPr lang="en-US" sz="1800" b="0" i="1" u="none" strike="noStrike" baseline="0" dirty="0">
                <a:latin typeface="Times-Italic"/>
              </a:rPr>
              <a:t>H </a:t>
            </a:r>
            <a:r>
              <a:rPr lang="el-GR" sz="1800" b="0" i="1" u="none" strike="noStrike" baseline="0" dirty="0">
                <a:latin typeface="Times-Italic"/>
              </a:rPr>
              <a:t>εξόρυξη διεργασιών προσθέτει </a:t>
            </a:r>
            <a:r>
              <a:rPr lang="el-GR" sz="1800" b="0" i="0" u="none" strike="noStrike" baseline="0" dirty="0">
                <a:latin typeface="Times-Roman"/>
              </a:rPr>
              <a:t>την έννοια της διεργασίας στην εξόρυξη δεδομένων και αναζητά τις σχέσεις ανάμεσα σε γεγονότα- δεδομ</a:t>
            </a:r>
            <a:r>
              <a:rPr lang="el-GR" dirty="0">
                <a:latin typeface="Times-Roman"/>
              </a:rPr>
              <a:t>ένα </a:t>
            </a:r>
            <a:r>
              <a:rPr lang="en-US" sz="1800" b="0" i="0" u="none" strike="noStrike" baseline="0" dirty="0">
                <a:latin typeface="Times-Roman"/>
              </a:rPr>
              <a:t>(</a:t>
            </a:r>
            <a:r>
              <a:rPr lang="el-GR" sz="1800" b="0" i="0" u="none" strike="noStrike" baseline="0" dirty="0">
                <a:latin typeface="Times-Roman"/>
              </a:rPr>
              <a:t>παρατηρούμενη συμπεριφορά</a:t>
            </a:r>
            <a:r>
              <a:rPr lang="en-US" sz="1800" b="0" i="0" u="none" strike="noStrike" baseline="0" dirty="0">
                <a:latin typeface="Times-Roman"/>
              </a:rPr>
              <a:t>) </a:t>
            </a:r>
            <a:r>
              <a:rPr lang="el-GR" sz="1800" b="0" i="0" u="none" strike="noStrike" baseline="0" dirty="0">
                <a:latin typeface="Times-Roman"/>
              </a:rPr>
              <a:t>και σε μοντέλα/</a:t>
            </a:r>
            <a:r>
              <a:rPr lang="en-US" sz="1800" b="0" i="0" u="none" strike="noStrike" baseline="0" dirty="0">
                <a:latin typeface="Times-Roman"/>
              </a:rPr>
              <a:t>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15218832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73E2007B-96A0-45D5-BDA9-99D82B5CF0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ΠΑΡΑΔΕΙΓΜΑ ΣΕΙΡΑΣ ΔΙΕΡΓΑΣΙΩΝ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xmlns="" id="{F051FB20-C834-4A71-9E9C-06F40BA73F7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pic>
        <p:nvPicPr>
          <p:cNvPr id="5" name="Εικόνα 4">
            <a:extLst>
              <a:ext uri="{FF2B5EF4-FFF2-40B4-BE49-F238E27FC236}">
                <a16:creationId xmlns:a16="http://schemas.microsoft.com/office/drawing/2014/main" xmlns="" id="{29AAE498-C8A3-464E-B1E0-3F008B8A0E5E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10589" y="1754415"/>
            <a:ext cx="7775991" cy="3349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481062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DCCB417A-3ACC-40A2-81E8-8ABE095C72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ΠΑΡΑΔΕΙΓΜΑ (συν.)</a:t>
            </a:r>
          </a:p>
        </p:txBody>
      </p:sp>
      <p:pic>
        <p:nvPicPr>
          <p:cNvPr id="4" name="Εικόνα 3">
            <a:extLst>
              <a:ext uri="{FF2B5EF4-FFF2-40B4-BE49-F238E27FC236}">
                <a16:creationId xmlns:a16="http://schemas.microsoft.com/office/drawing/2014/main" xmlns="" id="{3355AEC8-0EF9-477F-B64B-EC59181416B0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7094" y="2005201"/>
            <a:ext cx="7193724" cy="3098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839381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AE97A2C9-137E-40DC-A57E-7FF595BF98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-26505"/>
            <a:ext cx="10972800" cy="822323"/>
          </a:xfrm>
        </p:spPr>
        <p:txBody>
          <a:bodyPr/>
          <a:lstStyle/>
          <a:p>
            <a:r>
              <a:rPr lang="el-GR" dirty="0"/>
              <a:t>ΠΑΡΑΔΕΙΓΜΑ (συν.)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xmlns="" id="{5D02C9B9-8968-423C-A9AD-59907EA7CF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765314"/>
            <a:ext cx="10972800" cy="4525963"/>
          </a:xfrm>
        </p:spPr>
        <p:txBody>
          <a:bodyPr/>
          <a:lstStyle/>
          <a:p>
            <a:pPr algn="l"/>
            <a:r>
              <a:rPr lang="el-GR" sz="1800" b="0" i="1" u="none" strike="noStrike" baseline="0" dirty="0">
                <a:latin typeface="Times-Italic"/>
              </a:rPr>
              <a:t>Έστω ότι μπορούμε να καταγράφουμε γεγονότα, </a:t>
            </a:r>
            <a:r>
              <a:rPr lang="el-GR" sz="1800" b="0" i="0" u="none" strike="noStrike" baseline="0" dirty="0">
                <a:latin typeface="Times-Roman"/>
              </a:rPr>
              <a:t>όπου κάθε γεγονός είναι μία </a:t>
            </a:r>
            <a:r>
              <a:rPr lang="el-GR" sz="1800" b="0" i="1" u="none" strike="noStrike" baseline="0" dirty="0">
                <a:latin typeface="Times-Italic"/>
              </a:rPr>
              <a:t>δραστηριότητα</a:t>
            </a:r>
            <a:r>
              <a:rPr lang="en-US" sz="1800" b="0" i="1" u="none" strike="noStrike" baseline="0" dirty="0">
                <a:latin typeface="Times-Italic"/>
              </a:rPr>
              <a:t> </a:t>
            </a:r>
            <a:r>
              <a:rPr lang="en-US" sz="1800" b="0" i="0" u="none" strike="noStrike" baseline="0" dirty="0">
                <a:latin typeface="Times-Roman"/>
              </a:rPr>
              <a:t>(</a:t>
            </a:r>
            <a:r>
              <a:rPr lang="el-GR" sz="1800" b="0" i="0" u="none" strike="noStrike" baseline="0" dirty="0">
                <a:latin typeface="Times-Roman"/>
              </a:rPr>
              <a:t>μία καλά ορισμένη σειρά από βήματα</a:t>
            </a:r>
            <a:r>
              <a:rPr lang="en-US" sz="1800" b="0" i="0" u="none" strike="noStrike" baseline="0" dirty="0">
                <a:latin typeface="Times-Roman"/>
              </a:rPr>
              <a:t>) </a:t>
            </a:r>
            <a:r>
              <a:rPr lang="el-GR" sz="1800" dirty="0">
                <a:latin typeface="Times-Roman"/>
              </a:rPr>
              <a:t>και αναφέρεται σε μία συγκεκριμένη </a:t>
            </a:r>
            <a:r>
              <a:rPr lang="el-GR" sz="1800" b="0" i="1" u="none" strike="noStrike" baseline="0" dirty="0">
                <a:latin typeface="Times-Italic"/>
              </a:rPr>
              <a:t>περίπτωση.</a:t>
            </a:r>
            <a:r>
              <a:rPr lang="en-US" sz="1800" b="0" i="0" u="none" strike="noStrike" baseline="0" dirty="0">
                <a:latin typeface="Times-Roman"/>
              </a:rPr>
              <a:t> </a:t>
            </a:r>
            <a:r>
              <a:rPr lang="el-GR" sz="1800" b="0" i="0" u="none" strike="noStrike" baseline="0" dirty="0">
                <a:latin typeface="Times-Roman"/>
              </a:rPr>
              <a:t>Π.χ., το τμήμα μίας αεροπορικής εταιρείας που αναλαμβάνει τις περιπτώσεις καταβολής αποζημιώσεων.</a:t>
            </a:r>
            <a:endParaRPr lang="en-US" sz="1800" b="0" i="0" u="none" strike="noStrike" baseline="0" dirty="0">
              <a:latin typeface="Times-Roman"/>
            </a:endParaRPr>
          </a:p>
          <a:p>
            <a:pPr algn="l"/>
            <a:r>
              <a:rPr lang="el-GR" sz="1800" b="0" i="0" u="none" strike="noStrike" baseline="0" dirty="0">
                <a:latin typeface="Times-Roman"/>
              </a:rPr>
              <a:t>Για κάθε περίπτωση καταγράφεται ένα </a:t>
            </a:r>
            <a:r>
              <a:rPr lang="el-GR" sz="1800" b="0" i="1" u="none" strike="noStrike" baseline="0" dirty="0">
                <a:latin typeface="Times-Italic"/>
              </a:rPr>
              <a:t>ίχνος </a:t>
            </a:r>
            <a:r>
              <a:rPr lang="el-GR" sz="1800" b="0" i="0" u="none" strike="noStrike" baseline="0" dirty="0">
                <a:latin typeface="Times-Roman"/>
              </a:rPr>
              <a:t>(σειρά ενεργειών)</a:t>
            </a:r>
            <a:r>
              <a:rPr lang="en-US" sz="1800" b="0" i="0" u="none" strike="noStrike" baseline="0" dirty="0">
                <a:latin typeface="Times-Roman"/>
              </a:rPr>
              <a:t>.</a:t>
            </a:r>
          </a:p>
          <a:p>
            <a:pPr algn="l"/>
            <a:r>
              <a:rPr lang="en-US" sz="1800" b="0" i="0" u="none" strike="noStrike" baseline="0" dirty="0">
                <a:latin typeface="Times-Roman"/>
              </a:rPr>
              <a:t>possible trace</a:t>
            </a:r>
          </a:p>
          <a:p>
            <a:pPr algn="l"/>
            <a:r>
              <a:rPr lang="el-GR" sz="1800" b="0" i="0" u="none" strike="noStrike" baseline="0" dirty="0">
                <a:latin typeface="Times-Roman"/>
              </a:rPr>
              <a:t>Π.χ</a:t>
            </a:r>
            <a:r>
              <a:rPr lang="el-GR" sz="1800" dirty="0">
                <a:latin typeface="Times-Roman"/>
              </a:rPr>
              <a:t>. μία περίπτωση μπορεί να περιλαμβάνει τις δράσεις</a:t>
            </a:r>
            <a:r>
              <a:rPr lang="en-US" sz="1800" b="0" i="0" u="none" strike="noStrike" baseline="0" dirty="0">
                <a:latin typeface="Times-Roman"/>
              </a:rPr>
              <a:t>: </a:t>
            </a:r>
            <a:r>
              <a:rPr lang="en-US" sz="1800" b="0" i="1" u="none" strike="noStrike" baseline="0" dirty="0">
                <a:latin typeface="Times-Italic"/>
              </a:rPr>
              <a:t>register request</a:t>
            </a:r>
            <a:r>
              <a:rPr lang="en-US" sz="1800" b="0" i="0" u="none" strike="noStrike" baseline="0" dirty="0">
                <a:latin typeface="Times-Roman"/>
              </a:rPr>
              <a:t>, </a:t>
            </a:r>
            <a:r>
              <a:rPr lang="en-US" sz="1800" b="0" i="1" u="none" strike="noStrike" baseline="0" dirty="0">
                <a:latin typeface="Times-Italic"/>
              </a:rPr>
              <a:t>examine casually</a:t>
            </a:r>
            <a:r>
              <a:rPr lang="en-US" sz="1800" b="0" i="0" u="none" strike="noStrike" baseline="0" dirty="0">
                <a:latin typeface="Times-Roman"/>
              </a:rPr>
              <a:t>, </a:t>
            </a:r>
            <a:r>
              <a:rPr lang="en-US" sz="1800" b="0" i="1" u="none" strike="noStrike" baseline="0" dirty="0">
                <a:latin typeface="Times-Italic"/>
              </a:rPr>
              <a:t>check ticket</a:t>
            </a:r>
            <a:r>
              <a:rPr lang="en-US" sz="1800" b="0" i="0" u="none" strike="noStrike" baseline="0" dirty="0">
                <a:latin typeface="Times-Roman"/>
              </a:rPr>
              <a:t>, </a:t>
            </a:r>
            <a:r>
              <a:rPr lang="en-US" sz="1800" b="0" i="1" u="none" strike="noStrike" baseline="0" dirty="0">
                <a:latin typeface="Times-Italic"/>
              </a:rPr>
              <a:t>decide</a:t>
            </a:r>
            <a:r>
              <a:rPr lang="en-US" sz="1800" b="0" i="0" u="none" strike="noStrike" baseline="0" dirty="0">
                <a:latin typeface="Times-Roman"/>
              </a:rPr>
              <a:t>, </a:t>
            </a:r>
            <a:r>
              <a:rPr lang="en-US" sz="1800" b="0" i="1" u="none" strike="noStrike" baseline="0" dirty="0">
                <a:latin typeface="Times-Italic"/>
              </a:rPr>
              <a:t>reinitiate request</a:t>
            </a:r>
            <a:r>
              <a:rPr lang="en-US" sz="1800" b="0" i="0" u="none" strike="noStrike" baseline="0" dirty="0">
                <a:latin typeface="Times-Roman"/>
              </a:rPr>
              <a:t>, </a:t>
            </a:r>
            <a:r>
              <a:rPr lang="en-US" sz="1800" b="0" i="1" u="none" strike="noStrike" baseline="0" dirty="0">
                <a:latin typeface="Times-Italic"/>
              </a:rPr>
              <a:t>check ticket</a:t>
            </a:r>
            <a:r>
              <a:rPr lang="en-US" sz="1800" b="0" i="0" u="none" strike="noStrike" baseline="0" dirty="0">
                <a:latin typeface="Times-Roman"/>
              </a:rPr>
              <a:t>, </a:t>
            </a:r>
            <a:r>
              <a:rPr lang="en-US" sz="1800" b="0" i="1" u="none" strike="noStrike" baseline="0" dirty="0">
                <a:latin typeface="Times-Italic"/>
              </a:rPr>
              <a:t>examine thoroughly</a:t>
            </a:r>
            <a:r>
              <a:rPr lang="en-US" sz="1800" b="0" i="0" u="none" strike="noStrike" baseline="0" dirty="0">
                <a:latin typeface="Times-Roman"/>
              </a:rPr>
              <a:t>, </a:t>
            </a:r>
            <a:r>
              <a:rPr lang="en-US" sz="1800" b="0" i="1" u="none" strike="noStrike" baseline="0" dirty="0">
                <a:latin typeface="Times-Italic"/>
              </a:rPr>
              <a:t>decide</a:t>
            </a:r>
            <a:r>
              <a:rPr lang="en-US" sz="1800" b="0" i="0" u="none" strike="noStrike" baseline="0" dirty="0">
                <a:latin typeface="Times-Roman"/>
              </a:rPr>
              <a:t>, </a:t>
            </a:r>
            <a:r>
              <a:rPr lang="en-US" sz="1800" b="0" i="1" u="none" strike="noStrike" baseline="0" dirty="0">
                <a:latin typeface="Times-Italic"/>
              </a:rPr>
              <a:t>pay compensation</a:t>
            </a:r>
            <a:r>
              <a:rPr lang="en-US" sz="1800" b="0" i="0" u="none" strike="noStrike" baseline="0" dirty="0">
                <a:latin typeface="Times-Roman"/>
              </a:rPr>
              <a:t>.</a:t>
            </a:r>
          </a:p>
          <a:p>
            <a:pPr algn="l"/>
            <a:endParaRPr lang="en-US" sz="1800" b="0" i="0" u="none" strike="noStrike" baseline="0" dirty="0">
              <a:latin typeface="Times-Roman"/>
            </a:endParaRPr>
          </a:p>
          <a:p>
            <a:pPr algn="l"/>
            <a:endParaRPr lang="el-GR" dirty="0"/>
          </a:p>
        </p:txBody>
      </p:sp>
      <p:pic>
        <p:nvPicPr>
          <p:cNvPr id="4" name="Εικόνα 3">
            <a:extLst>
              <a:ext uri="{FF2B5EF4-FFF2-40B4-BE49-F238E27FC236}">
                <a16:creationId xmlns:a16="http://schemas.microsoft.com/office/drawing/2014/main" xmlns="" id="{83C7AA7A-1DD2-4DCC-8B76-45D1DFB0206D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98713" y="3588411"/>
            <a:ext cx="6745091" cy="2905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608508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52229367-7A43-4C80-9AEC-7E9B615EE1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ΜΟΡΦΕΣ ΕΞΟΡΥΞΗΣ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xmlns="" id="{D8C7B576-FF64-4295-A5C0-D7D23AD6B4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1577008"/>
            <a:ext cx="10204173" cy="3949147"/>
          </a:xfrm>
        </p:spPr>
        <p:txBody>
          <a:bodyPr>
            <a:normAutofit/>
          </a:bodyPr>
          <a:lstStyle/>
          <a:p>
            <a:pPr algn="l"/>
            <a:r>
              <a:rPr lang="el-GR" sz="1800" b="0" u="none" strike="noStrike" baseline="0" dirty="0">
                <a:solidFill>
                  <a:srgbClr val="000000"/>
                </a:solidFill>
                <a:latin typeface="Times-Roman"/>
              </a:rPr>
              <a:t>Ανακάλυψη υποδειγμάτων</a:t>
            </a:r>
          </a:p>
          <a:p>
            <a:pPr algn="l"/>
            <a:r>
              <a:rPr lang="el-GR" sz="1800" b="0" i="0" u="none" strike="noStrike" baseline="0" dirty="0">
                <a:solidFill>
                  <a:srgbClr val="000000"/>
                </a:solidFill>
                <a:latin typeface="Times-Roman"/>
              </a:rPr>
              <a:t>Συμμόρφωση</a:t>
            </a:r>
          </a:p>
          <a:p>
            <a:pPr algn="l"/>
            <a:r>
              <a:rPr lang="el-GR" sz="1800" b="0" i="0" u="none" strike="noStrike" baseline="0" dirty="0">
                <a:solidFill>
                  <a:srgbClr val="000000"/>
                </a:solidFill>
                <a:latin typeface="Times-Roman"/>
              </a:rPr>
              <a:t>Βελτίωση</a:t>
            </a:r>
            <a:endParaRPr lang="en-US" sz="1800" dirty="0">
              <a:solidFill>
                <a:srgbClr val="000000"/>
              </a:solidFill>
              <a:latin typeface="Times-Roman"/>
            </a:endParaRPr>
          </a:p>
          <a:p>
            <a:pPr algn="l"/>
            <a:endParaRPr lang="en-US" sz="1800" b="0" i="0" u="none" strike="noStrike" baseline="0" dirty="0">
              <a:solidFill>
                <a:srgbClr val="000000"/>
              </a:solidFill>
              <a:latin typeface="Times-Roman"/>
            </a:endParaRPr>
          </a:p>
          <a:p>
            <a:pPr algn="l"/>
            <a:endParaRPr lang="en-US" sz="1800" b="0" i="0" u="none" strike="noStrike" baseline="0" dirty="0">
              <a:solidFill>
                <a:srgbClr val="000000"/>
              </a:solidFill>
              <a:latin typeface="Times-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23148814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</TotalTime>
  <Words>2977</Words>
  <Application>Microsoft Office PowerPoint</Application>
  <PresentationFormat>Προσαρμογή</PresentationFormat>
  <Paragraphs>278</Paragraphs>
  <Slides>24</Slides>
  <Notes>12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24</vt:i4>
      </vt:variant>
    </vt:vector>
  </HeadingPairs>
  <TitlesOfParts>
    <vt:vector size="25" baseType="lpstr">
      <vt:lpstr>Θέμα του Office</vt:lpstr>
      <vt:lpstr>MONTEΛΟ ΔΙΑΣΩΛΗΝΩΣΗΣ</vt:lpstr>
      <vt:lpstr>MONTEΛΟ ΔΙΑΣΩΛΗΝΩΣΗΣ</vt:lpstr>
      <vt:lpstr>MONTEΛΟ ΔΙΑΣΩΛΗΝΩΣΗΣ</vt:lpstr>
      <vt:lpstr>ΕΞΟΡΥΞΗ ΔΙΕΡΓΑΣΙΩΝ</vt:lpstr>
      <vt:lpstr>ΕΞΟΡΥΞΗ ΔΙΕΡΓΑΣΙΩΝ ΚΑΙ ΔΕΔΟΜΕΝΩΝ</vt:lpstr>
      <vt:lpstr>ΠΑΡΑΔΕΙΓΜΑ ΣΕΙΡΑΣ ΔΙΕΡΓΑΣΙΩΝ</vt:lpstr>
      <vt:lpstr>ΠΑΡΑΔΕΙΓΜΑ (συν.)</vt:lpstr>
      <vt:lpstr>ΠΑΡΑΔΕΙΓΜΑ (συν.)</vt:lpstr>
      <vt:lpstr>ΜΟΡΦΕΣ ΕΞΟΡΥΞΗΣ</vt:lpstr>
      <vt:lpstr>ΑΝΑΛΥΣΗ ΕΝΌΣ ΚΑΤΑΛΟΓΟΥ ΕΝΕΡΓΕΙΩΝ</vt:lpstr>
      <vt:lpstr>ΑΝΑΛΥΣΗ (παράδειγμα)</vt:lpstr>
      <vt:lpstr>ΑΝΑΛΥΣΗ (συν.)</vt:lpstr>
      <vt:lpstr>ΑΝΑΛΥΣΗ (συν.)</vt:lpstr>
      <vt:lpstr>ΑΝΑΛΥΣΗ (συν.)</vt:lpstr>
      <vt:lpstr>ΑΝΑΛΥΣΗ (συν.)</vt:lpstr>
      <vt:lpstr>ΑΝΑΛΥΣΗ (συν.)</vt:lpstr>
      <vt:lpstr>ΆΛΛΟ ΠΑΡΑΔΕΙΓΜΑ</vt:lpstr>
      <vt:lpstr>ΣΥΜΜΟΡΦΩΣΗ</vt:lpstr>
      <vt:lpstr>ΑΛΓOΡΙΘΜΟΣ – a</vt:lpstr>
      <vt:lpstr>ΑΛΓΟΡΙΘΜΟΣ - ΣΥΝΕΧΕΙΑ</vt:lpstr>
      <vt:lpstr>ΜΕΤΑΦΡΑΣΗ ΣΕ ΜΟΝΤΕΛΟ</vt:lpstr>
      <vt:lpstr>ΜΕΤΑΦΡΑΣΗ ΣΕ ΜΟΝΤΕΛΟ (συν.)</vt:lpstr>
      <vt:lpstr>ΜΕΤΑΦΡΑΣΗ ΣΕ ΜΟΝΤΕΛΟ (συν.)</vt:lpstr>
      <vt:lpstr>Διαφάνεια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Stavros Souravlas</dc:creator>
  <cp:lastModifiedBy>user</cp:lastModifiedBy>
  <cp:revision>22</cp:revision>
  <dcterms:created xsi:type="dcterms:W3CDTF">2021-05-13T12:19:09Z</dcterms:created>
  <dcterms:modified xsi:type="dcterms:W3CDTF">2022-05-05T12:56:32Z</dcterms:modified>
</cp:coreProperties>
</file>