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6" r:id="rId2"/>
    <p:sldId id="262" r:id="rId3"/>
    <p:sldId id="263" r:id="rId4"/>
    <p:sldId id="264" r:id="rId5"/>
    <p:sldId id="274"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19" autoAdjust="0"/>
    <p:restoredTop sz="47681" autoAdjust="0"/>
  </p:normalViewPr>
  <p:slideViewPr>
    <p:cSldViewPr>
      <p:cViewPr varScale="1">
        <p:scale>
          <a:sx n="34" d="100"/>
          <a:sy n="34" d="100"/>
        </p:scale>
        <p:origin x="2448" y="54"/>
      </p:cViewPr>
      <p:guideLst>
        <p:guide orient="horz" pos="2160"/>
        <p:guide pos="2880"/>
      </p:guideLst>
    </p:cSldViewPr>
  </p:slideViewPr>
  <p:notesTextViewPr>
    <p:cViewPr>
      <p:scale>
        <a:sx n="100" d="100"/>
        <a:sy n="100" d="100"/>
      </p:scale>
      <p:origin x="0" y="-945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9EB91B-9A30-4FC2-87A6-FB0A1C48F774}" type="datetimeFigureOut">
              <a:rPr lang="el-GR" smtClean="0"/>
              <a:pPr/>
              <a:t>3/6/2021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5E8135-BA02-4854-9F78-D724C128CAD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Αυτό το σύστημα, επιδέχεται ιεραρχική μοντελοποίηση;</a:t>
            </a:r>
          </a:p>
          <a:p>
            <a:r>
              <a:rPr lang="el-GR" dirty="0"/>
              <a:t>Όχι, υπό την έννοια ότι δεν έχουμε κάτι σταθερό στα χέρια μας όσον αφορά την σειρά των μεταβάσεων. Είναι ένα σύστημα του οποίου οι επιμέρους εργασίες είναι τυχαίες (με τυχαία σειρά) αλλά υπάρχει ένα προκαθορισμένο αποτέλεσμα.</a:t>
            </a:r>
          </a:p>
          <a:p>
            <a:r>
              <a:rPr lang="el-GR" dirty="0"/>
              <a:t>Ενώ είναι ένα σύστημα το οποίο εργάζεται με τον χρόνο, στην πραγματικότητα η προσθήκη χρονισμού μοιάζει να μην έχει κανένα νόημα.</a:t>
            </a:r>
          </a:p>
          <a:p>
            <a:r>
              <a:rPr lang="el-GR" dirty="0"/>
              <a:t>ΔΕΝ έχει κάποιο στατιστικό στοιχείο το οποίο είναι άξιο μελέτης. </a:t>
            </a:r>
          </a:p>
          <a:p>
            <a:endParaRPr lang="el-GR" dirty="0"/>
          </a:p>
          <a:p>
            <a:r>
              <a:rPr lang="el-GR" dirty="0"/>
              <a:t>Ο μοναδικός λόγος για τον οποίο θα άξιζε να δημιουργηθεί ένα τέτοιο μοντέλο είναι για να ελεγχθεί σε σχέση με τυχόν λάθη λειτουργίας.</a:t>
            </a:r>
          </a:p>
        </p:txBody>
      </p:sp>
      <p:sp>
        <p:nvSpPr>
          <p:cNvPr id="4" name="Θέση αριθμού διαφάνειας 3"/>
          <p:cNvSpPr>
            <a:spLocks noGrp="1"/>
          </p:cNvSpPr>
          <p:nvPr>
            <p:ph type="sldNum" sz="quarter" idx="5"/>
          </p:nvPr>
        </p:nvSpPr>
        <p:spPr/>
        <p:txBody>
          <a:bodyPr/>
          <a:lstStyle/>
          <a:p>
            <a:fld id="{195E8135-BA02-4854-9F78-D724C128CAD2}" type="slidenum">
              <a:rPr lang="el-GR" smtClean="0"/>
              <a:pPr/>
              <a:t>3</a:t>
            </a:fld>
            <a:endParaRPr lang="el-GR"/>
          </a:p>
        </p:txBody>
      </p:sp>
    </p:spTree>
    <p:extLst>
      <p:ext uri="{BB962C8B-B14F-4D97-AF65-F5344CB8AC3E}">
        <p14:creationId xmlns:p14="http://schemas.microsoft.com/office/powerpoint/2010/main" val="1519612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Εκκίνηση αρχικά δίνεται στη θέση </a:t>
            </a:r>
            <a:r>
              <a:rPr lang="en-US" dirty="0"/>
              <a:t>floor0.  </a:t>
            </a:r>
            <a:r>
              <a:rPr lang="el-GR" dirty="0"/>
              <a:t>Αν υπάρχει κουπόνι στη θέση </a:t>
            </a:r>
            <a:r>
              <a:rPr lang="en-US" dirty="0"/>
              <a:t>floor0, </a:t>
            </a:r>
            <a:r>
              <a:rPr lang="el-GR" dirty="0"/>
              <a:t>τότε ενεργοποιείται η μετάβαση </a:t>
            </a:r>
            <a:r>
              <a:rPr lang="en-US" dirty="0"/>
              <a:t>move01 ( </a:t>
            </a:r>
            <a:r>
              <a:rPr lang="el-GR" dirty="0"/>
              <a:t>ανελκυστήρας ανεβαίνει από τον όροφο στον όροφο 1).  Ένα κουπόνι μεταβαίνει στη θέση </a:t>
            </a:r>
            <a:r>
              <a:rPr lang="en-US" dirty="0"/>
              <a:t>floor1. </a:t>
            </a:r>
            <a:r>
              <a:rPr lang="el-GR" dirty="0"/>
              <a:t>Με ένα κουπόνι στη θέση </a:t>
            </a:r>
            <a:r>
              <a:rPr lang="en-US" dirty="0"/>
              <a:t>floor1 </a:t>
            </a:r>
            <a:r>
              <a:rPr lang="el-GR" dirty="0"/>
              <a:t>ενεργοποιούνται 2 μεταβάσεις: </a:t>
            </a:r>
            <a:r>
              <a:rPr lang="en-US" dirty="0"/>
              <a:t>move12, </a:t>
            </a:r>
            <a:r>
              <a:rPr lang="el-GR" dirty="0"/>
              <a:t>η οποία θα οδηγήσει το ασανσέρ στον 2</a:t>
            </a:r>
            <a:r>
              <a:rPr lang="el-GR" baseline="30000" dirty="0"/>
              <a:t>ο</a:t>
            </a:r>
            <a:r>
              <a:rPr lang="el-GR" dirty="0"/>
              <a:t> όροφο και η άλλη είναι η </a:t>
            </a:r>
            <a:r>
              <a:rPr lang="en-US" dirty="0"/>
              <a:t>move10, </a:t>
            </a:r>
            <a:r>
              <a:rPr lang="el-GR" dirty="0"/>
              <a:t>η οποία θα οδηγήσει το ασανσέρ στον όροφο 0.</a:t>
            </a:r>
          </a:p>
          <a:p>
            <a:endParaRPr lang="el-GR" dirty="0"/>
          </a:p>
          <a:p>
            <a:pPr marL="228600" indent="-228600">
              <a:buAutoNum type="arabicParenR"/>
            </a:pPr>
            <a:r>
              <a:rPr lang="el-GR" dirty="0"/>
              <a:t>Ποια είναι η είσοδος της μετάβασης </a:t>
            </a:r>
            <a:r>
              <a:rPr lang="en-US" dirty="0"/>
              <a:t>move01</a:t>
            </a:r>
            <a:r>
              <a:rPr lang="el-GR" dirty="0"/>
              <a:t>; </a:t>
            </a:r>
            <a:r>
              <a:rPr lang="en-US" dirty="0"/>
              <a:t>H </a:t>
            </a:r>
            <a:r>
              <a:rPr lang="el-GR" dirty="0"/>
              <a:t>θέση </a:t>
            </a:r>
            <a:r>
              <a:rPr lang="en-US" dirty="0"/>
              <a:t>floor0, </a:t>
            </a:r>
            <a:r>
              <a:rPr lang="el-GR" dirty="0"/>
              <a:t>η οποία αποτελεί είσοδο, από που ακριβώς τροφοδοτείται από κουπόνια; Αυτό σημαίνει ότι πρέπει να έχουμε παραγωγή από πελάτες. </a:t>
            </a:r>
          </a:p>
          <a:p>
            <a:pPr marL="228600" indent="-228600">
              <a:buAutoNum type="arabicParenR"/>
            </a:pPr>
            <a:r>
              <a:rPr lang="el-GR" dirty="0"/>
              <a:t>Αν υπάρχει μία γεννήτρια, η οποία παράγει πελάτες σε κάθε θέση, τότε θα έχω πολλές ενεργές μεταβάσεις ταυτόχρονα. Έστω ότι την χρονική στιγμή </a:t>
            </a:r>
            <a:r>
              <a:rPr lang="en-US" dirty="0"/>
              <a:t>t=100 </a:t>
            </a:r>
            <a:r>
              <a:rPr lang="el-GR" dirty="0"/>
              <a:t>φτάνει από ένας πελάτης στις θέσεις </a:t>
            </a:r>
            <a:r>
              <a:rPr lang="en-US" dirty="0"/>
              <a:t>floor0-floor1. </a:t>
            </a:r>
            <a:r>
              <a:rPr lang="el-GR" dirty="0"/>
              <a:t>Αυτομάτως, ενεργοποιούνται οι μεταβάσεις: </a:t>
            </a:r>
            <a:r>
              <a:rPr lang="en-US" dirty="0"/>
              <a:t>move01, move12, move10. </a:t>
            </a:r>
            <a:r>
              <a:rPr lang="el-GR" dirty="0"/>
              <a:t> ΔΕΝ μπορώ να τις πυροδοτήσω καθαρά βάσει χρόνου, πρέπει να ορίσουμε και άλλες συνθήκες πυροδότησης.</a:t>
            </a:r>
          </a:p>
          <a:p>
            <a:pPr marL="228600" indent="-228600">
              <a:buAutoNum type="arabicParenR"/>
            </a:pPr>
            <a:r>
              <a:rPr lang="el-GR" dirty="0"/>
              <a:t>Αν τα κουπόνια μας είχαν μία μορφή τέτοια ώστε απλά να περιέχουν στοιχεία για τους πελάτες, τότε ενδεχομένως η μοντελοποίηση να ήταν εξαιρετικά δύσκολη. </a:t>
            </a:r>
          </a:p>
          <a:p>
            <a:pPr marL="0" indent="0">
              <a:buNone/>
            </a:pPr>
            <a:endParaRPr lang="el-GR" dirty="0"/>
          </a:p>
          <a:p>
            <a:pPr marL="0" indent="0">
              <a:buNone/>
            </a:pPr>
            <a:r>
              <a:rPr lang="el-GR" dirty="0"/>
              <a:t>Μία μορφή του κουπονιού ΠΕΛΑΤΗΣ θα ήταν η εξής:</a:t>
            </a:r>
          </a:p>
          <a:p>
            <a:pPr marL="0" indent="0">
              <a:buNone/>
            </a:pPr>
            <a:endParaRPr lang="el-GR" dirty="0"/>
          </a:p>
          <a:p>
            <a:pPr marL="0" indent="0">
              <a:buNone/>
            </a:pPr>
            <a:r>
              <a:rPr lang="el-GR" dirty="0"/>
              <a:t>&lt;</a:t>
            </a:r>
            <a:r>
              <a:rPr lang="en-US" dirty="0"/>
              <a:t>Id, </a:t>
            </a:r>
            <a:r>
              <a:rPr lang="el-GR" dirty="0"/>
              <a:t>Όροφος εισόδου, Χρόνος Άφιξης, Όροφος εξόδου, Στατιστικά στοιχεία&gt;. </a:t>
            </a:r>
          </a:p>
          <a:p>
            <a:pPr marL="0" indent="0">
              <a:buNone/>
            </a:pPr>
            <a:endParaRPr lang="el-GR" dirty="0"/>
          </a:p>
          <a:p>
            <a:pPr marL="0" indent="0">
              <a:buNone/>
            </a:pPr>
            <a:r>
              <a:rPr lang="el-GR" dirty="0"/>
              <a:t>Δημιουργία πελάτη: Να έχουμε μία γεννήτρια, η οποία θα παράγει τυχαία τις τιμές των ορόφων και ανάλογα με την τιμή του ορόφου εισόδου να τοποθετεί και το κουπόνι. Αν για παράδειγμα η γεννήτρια παράγει τους αριθμούς 1,1,2, 4 τότε θα τοποθετηθούν 2 κουπόνια στη θέση </a:t>
            </a:r>
            <a:r>
              <a:rPr lang="en-US" dirty="0"/>
              <a:t>floor1</a:t>
            </a:r>
            <a:r>
              <a:rPr lang="el-GR" dirty="0"/>
              <a:t> και από ένα κουπόνι στις θέσεις </a:t>
            </a:r>
            <a:r>
              <a:rPr lang="en-US" dirty="0"/>
              <a:t>floor2, floor4.  </a:t>
            </a:r>
            <a:r>
              <a:rPr lang="el-GR" dirty="0"/>
              <a:t>Ακόμη και για την παραγωγή πελατών, θα χρειαστεί να οριστούν συνθήκες. Ο χρόνος άφιξης είναι επίσης τυχαίος.</a:t>
            </a:r>
          </a:p>
          <a:p>
            <a:pPr marL="0" indent="0">
              <a:buNone/>
            </a:pPr>
            <a:r>
              <a:rPr lang="el-GR" dirty="0"/>
              <a:t>Βάσει των όσων γνωρίζουμε, θα μπορούσε κανείς να πει ότι πυροδοτούμε την πρώτη ενεργοποιημένη μετάβαση. </a:t>
            </a:r>
          </a:p>
          <a:p>
            <a:pPr marL="0" indent="0">
              <a:buNone/>
            </a:pPr>
            <a:endParaRPr lang="el-GR"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&lt;1</a:t>
            </a:r>
            <a:r>
              <a:rPr lang="en-US" dirty="0"/>
              <a:t>, </a:t>
            </a:r>
            <a:r>
              <a:rPr lang="el-GR" dirty="0"/>
              <a:t>1, 2, 3, Στατιστικά στοιχεία&gt;.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&lt;2</a:t>
            </a:r>
            <a:r>
              <a:rPr lang="en-US" dirty="0"/>
              <a:t>,</a:t>
            </a:r>
            <a:r>
              <a:rPr lang="el-GR" dirty="0"/>
              <a:t>1, 3, 2, Στατιστικά στοιχεία&gt;.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&lt;3</a:t>
            </a:r>
            <a:r>
              <a:rPr lang="en-US" dirty="0"/>
              <a:t>,</a:t>
            </a:r>
            <a:r>
              <a:rPr lang="el-GR" dirty="0"/>
              <a:t>2, 1, 4, Στατιστικά στοιχεία&gt;.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&lt;4</a:t>
            </a:r>
            <a:r>
              <a:rPr lang="en-US" dirty="0"/>
              <a:t>, </a:t>
            </a:r>
            <a:r>
              <a:rPr lang="el-GR" dirty="0"/>
              <a:t>4, 0, 1, Στατιστικά στοιχεία&gt;. </a:t>
            </a:r>
          </a:p>
          <a:p>
            <a:pPr marL="0" indent="0">
              <a:buNone/>
            </a:pPr>
            <a:endParaRPr lang="el-GR" dirty="0"/>
          </a:p>
          <a:p>
            <a:pPr marL="0" indent="0">
              <a:buNone/>
            </a:pPr>
            <a:r>
              <a:rPr lang="el-GR" dirty="0"/>
              <a:t>Αν θεωρήσουμε ότι πυροδοτούμε βάσει χρόνου καθαρά, τότε θα πρέπει να πυροδοτήσει η </a:t>
            </a:r>
            <a:r>
              <a:rPr lang="en-US" dirty="0"/>
              <a:t>move43</a:t>
            </a:r>
            <a:r>
              <a:rPr lang="el-GR" dirty="0"/>
              <a:t> και το ασανσέρ να πάει στον τρίτο. </a:t>
            </a:r>
          </a:p>
          <a:p>
            <a:pPr marL="0" indent="0">
              <a:buNone/>
            </a:pPr>
            <a:r>
              <a:rPr lang="el-GR" dirty="0"/>
              <a:t>Αν το ασανσέρ είναι στον όροφο 0, πως θα πάει στον τρίτο; Δηλαδή αν δεν εμφανιστεί πελάτης στον όροφο 0, ο πελάτης του ορόφου 4 θα πρέπει να παραμείνει εκεί για πάντα! Αυτό που δεν πάει καλά, είναι ότι ο σχεδιαστής του μοντέλου έχει αγνοήσει εντελώς τον συνδυασμό του συστήματος με τον πελάτη και μελετάει μόνο τον πελάτη, έχοντας ορίσει μόνο κουπόνια πελάτη. </a:t>
            </a:r>
            <a:r>
              <a:rPr lang="el-GR" b="1" dirty="0"/>
              <a:t>Μήπως πρέπει να οριστεί και ένα αντικείμενο (κουπόνι) για τον ανελκυστήρα; </a:t>
            </a:r>
          </a:p>
          <a:p>
            <a:pPr marL="0" indent="0">
              <a:buNone/>
            </a:pPr>
            <a:endParaRPr lang="el-GR" b="1" dirty="0"/>
          </a:p>
          <a:p>
            <a:pPr marL="171450" indent="-171450">
              <a:buFontTx/>
              <a:buChar char="-"/>
            </a:pPr>
            <a:r>
              <a:rPr lang="el-GR" b="1" dirty="0"/>
              <a:t>Τι μπορεί να περιέχει;</a:t>
            </a:r>
          </a:p>
          <a:p>
            <a:pPr marL="171450" indent="-171450">
              <a:buFontTx/>
              <a:buChar char="-"/>
            </a:pPr>
            <a:r>
              <a:rPr lang="el-GR" b="0" dirty="0"/>
              <a:t> Έλεγχο εισερχομένων (δεν μπορεί να τοποθετούνται άτομα στο σύστημα </a:t>
            </a:r>
            <a:r>
              <a:rPr lang="el-GR" b="0" dirty="0" err="1"/>
              <a:t>επ</a:t>
            </a:r>
            <a:r>
              <a:rPr lang="el-GR" b="0" dirty="0"/>
              <a:t>΄ άπειρον. Έλεγχος είτε με βάση το βάρος είτε με βάση το πλήθος των ατόμων.</a:t>
            </a:r>
          </a:p>
          <a:p>
            <a:pPr marL="171450" indent="-171450">
              <a:buFontTx/>
              <a:buChar char="-"/>
            </a:pPr>
            <a:r>
              <a:rPr lang="el-GR" b="0" dirty="0"/>
              <a:t>Έλεγχος κίνησης: Πως κινείται το σύστημα όταν υπάρχουν άτομα που θέλουν να κινηθούν προς και τις 2 κατευθύνσεις;  Αν έχει οριστεί καθοδική κίνηση, αυτή πρέπει να συνεχιστεί έως ότου φτάσει στο τέλος της (δεν υπάρχει άτομο που θέλει να συνεχιστεί η κίνηση προς τα κάτω ή δεν υπάρχει η δυνατότητα αν έχουμε φτάσει στον όροφο 0).</a:t>
            </a:r>
          </a:p>
          <a:p>
            <a:pPr marL="171450" indent="-171450">
              <a:buFontTx/>
              <a:buChar char="-"/>
            </a:pPr>
            <a:r>
              <a:rPr lang="el-GR" b="0" dirty="0"/>
              <a:t>Ποιος είναι αυτός που έχει ορίσει την κατεύθυνση της κίνησης; Εξ αρχής, πρέπει να οριστεί μία κατεύθυνση. Πρέπει να γίνεται ένας διπλός έλεγχος. Πρέπει να ελεγχθούν όλα τα κουπόνια, να βρεθεί το πρώτο και να εξεταστεί ποια κατεύθυνση ζήτησε το συγκεκριμένο κουπόνι. </a:t>
            </a:r>
          </a:p>
          <a:p>
            <a:pPr marL="171450" indent="-171450">
              <a:buFontTx/>
              <a:buChar char="-"/>
            </a:pPr>
            <a:endParaRPr lang="el-GR" b="0" dirty="0"/>
          </a:p>
          <a:p>
            <a:pPr marL="171450" indent="-171450">
              <a:buFontTx/>
              <a:buChar char="-"/>
            </a:pPr>
            <a:endParaRPr lang="el-GR" b="0" dirty="0"/>
          </a:p>
          <a:p>
            <a:pPr marL="0" indent="0">
              <a:buNone/>
            </a:pPr>
            <a:r>
              <a:rPr lang="el-GR" dirty="0"/>
              <a:t>Εκφράσεις φρουρούς (</a:t>
            </a:r>
            <a:r>
              <a:rPr lang="en-US" dirty="0"/>
              <a:t>guard expressions):</a:t>
            </a:r>
            <a:r>
              <a:rPr lang="el-GR" dirty="0"/>
              <a:t> Προτάσεις, οι οποίες χρησιμοποιούν είτε μία τιμή είτε συνδυασμό τιμών για να ελέγξουν την αλήθεια μίας συνθήκης. Αυτή η συνθήκη αφορά μία μετάβαση και γράφεται πάνω στη μετάβαση.</a:t>
            </a:r>
          </a:p>
          <a:p>
            <a:pPr marL="0" indent="0">
              <a:buNone/>
            </a:pPr>
            <a:endParaRPr lang="el-GR" dirty="0"/>
          </a:p>
          <a:p>
            <a:pPr marL="0" indent="0">
              <a:buNone/>
            </a:pPr>
            <a:r>
              <a:rPr lang="el-GR" dirty="0"/>
              <a:t>Π.χ. αν μία μετάβαση αφορά στην είσοδο ενός πελάτη σε κάποιον όροφο,  μία πρόταση φρουρός θα έλεγε:</a:t>
            </a:r>
          </a:p>
          <a:p>
            <a:pPr marL="0" indent="0">
              <a:buNone/>
            </a:pPr>
            <a:r>
              <a:rPr lang="en-US" dirty="0"/>
              <a:t>ENTER: &lt;  </a:t>
            </a:r>
            <a:r>
              <a:rPr lang="en-US" dirty="0" err="1"/>
              <a:t>total_weight</a:t>
            </a:r>
            <a:r>
              <a:rPr lang="en-US" dirty="0"/>
              <a:t>=&lt;300  &gt;</a:t>
            </a:r>
            <a:endParaRPr lang="el-GR" dirty="0"/>
          </a:p>
          <a:p>
            <a:pPr marL="0" indent="0">
              <a:buNone/>
            </a:pPr>
            <a:endParaRPr lang="el-GR" dirty="0"/>
          </a:p>
          <a:p>
            <a:pPr marL="0" indent="0">
              <a:buNone/>
            </a:pPr>
            <a:r>
              <a:rPr lang="el-GR" dirty="0"/>
              <a:t>Αν θεωρήσουμε ότι επειδή έχουμε ένα σύστημα του οποίου 2 χαρακτηριστικά, η τρέχουσα κατεύθυνση και το συνολικό τρέχον βάρος είναι «ζωτικής σημασίας» και για τους πελάτες (άρα μπορούν να υπάρχουν στο κουπόνι κάθε πελάτης), μπορούμε τελικά να ενσωματώσουμε τα 2 αυτά στοιχεία στο κουπόνι τύπου Πελάτης.</a:t>
            </a:r>
          </a:p>
          <a:p>
            <a:pPr marL="0" indent="0">
              <a:buNone/>
            </a:pPr>
            <a:endParaRPr lang="el-GR" dirty="0"/>
          </a:p>
          <a:p>
            <a:pPr marL="0" indent="0">
              <a:buNone/>
            </a:pPr>
            <a:r>
              <a:rPr lang="el-GR" dirty="0"/>
              <a:t>Μία μορφή θα ήταν η εξής:</a:t>
            </a:r>
          </a:p>
          <a:p>
            <a:pPr marL="0" indent="0">
              <a:buNone/>
            </a:pPr>
            <a:endParaRPr lang="el-GR" dirty="0"/>
          </a:p>
          <a:p>
            <a:pPr marL="0" indent="0">
              <a:buNone/>
            </a:pPr>
            <a:r>
              <a:rPr lang="el-GR" dirty="0"/>
              <a:t>&lt;Τρέχουσα Κατεύθυνση, Τρέχον Βάρος, Αριθμός Πελάτη, Χρόνο άφιξης, Επιθυμητή κατεύθυνση πελάτη, όροφος κλήσης, όροφος προορισμού, Στατιστικά&gt;</a:t>
            </a:r>
          </a:p>
          <a:p>
            <a:pPr marL="0" indent="0">
              <a:buNone/>
            </a:pPr>
            <a:endParaRPr lang="el-GR" dirty="0"/>
          </a:p>
          <a:p>
            <a:pPr marL="0" indent="0">
              <a:buNone/>
            </a:pPr>
            <a:r>
              <a:rPr lang="el-GR" b="1" dirty="0"/>
              <a:t>Παράδειγμα: </a:t>
            </a:r>
            <a:r>
              <a:rPr lang="el-GR" b="0" dirty="0"/>
              <a:t>Έστω ότι καταφθάνουν πελάτες με την εξής σειρά</a:t>
            </a:r>
          </a:p>
          <a:p>
            <a:pPr marL="0" indent="0">
              <a:buNone/>
            </a:pPr>
            <a:endParaRPr lang="el-GR" b="0" dirty="0"/>
          </a:p>
          <a:p>
            <a:pPr marL="0" indent="0">
              <a:buNone/>
            </a:pPr>
            <a:r>
              <a:rPr lang="el-GR" b="0" dirty="0"/>
              <a:t>Κωδικός Πελάτη 	Βάρος	Χρόνος άφιξης	</a:t>
            </a:r>
            <a:r>
              <a:rPr lang="el-GR" b="0" dirty="0" err="1"/>
              <a:t>Επιθ</a:t>
            </a:r>
            <a:r>
              <a:rPr lang="el-GR" b="0" dirty="0"/>
              <a:t>. </a:t>
            </a:r>
            <a:r>
              <a:rPr lang="el-GR" b="0" dirty="0" err="1"/>
              <a:t>Κατ</a:t>
            </a:r>
            <a:r>
              <a:rPr lang="el-GR" b="0" dirty="0"/>
              <a:t>.	Όροφος Κλήσης	Όροφος Προορισμού</a:t>
            </a:r>
          </a:p>
          <a:p>
            <a:pPr marL="0" indent="0">
              <a:buNone/>
            </a:pPr>
            <a:r>
              <a:rPr lang="el-GR" b="0" dirty="0"/>
              <a:t>1		80	0		</a:t>
            </a:r>
            <a:r>
              <a:rPr lang="en-US" b="0" dirty="0"/>
              <a:t>UP	0		4</a:t>
            </a:r>
          </a:p>
          <a:p>
            <a:pPr marL="0" indent="0">
              <a:buNone/>
            </a:pPr>
            <a:r>
              <a:rPr lang="en-US" b="0" dirty="0"/>
              <a:t>2		70	2		UP	0		4</a:t>
            </a:r>
          </a:p>
          <a:p>
            <a:pPr marL="0" indent="0">
              <a:buNone/>
            </a:pPr>
            <a:r>
              <a:rPr lang="en-US" b="0" dirty="0"/>
              <a:t>3		90	3		DOWN	2		0</a:t>
            </a:r>
          </a:p>
          <a:p>
            <a:pPr marL="0" indent="0">
              <a:buNone/>
            </a:pPr>
            <a:r>
              <a:rPr lang="en-US" b="0" dirty="0"/>
              <a:t>4		55	5		DOWN	3		1</a:t>
            </a:r>
          </a:p>
          <a:p>
            <a:pPr marL="0" indent="0">
              <a:buNone/>
            </a:pPr>
            <a:endParaRPr lang="en-US" b="0" dirty="0"/>
          </a:p>
          <a:p>
            <a:pPr marL="0" indent="0">
              <a:buNone/>
            </a:pPr>
            <a:r>
              <a:rPr lang="el-GR" b="0" dirty="0"/>
              <a:t>Την στιγμή 3, όπου μπαίνει ο πελάτης 3 (και υποθέτοντας ότι ξεκινάμε από τον όροφο 0), υπάρχουν ήδη 2 πελάτες οι οποίοι έχουν επιθυμητή </a:t>
            </a:r>
            <a:r>
              <a:rPr lang="el-GR" b="0" dirty="0" err="1"/>
              <a:t>κατεύνση</a:t>
            </a:r>
            <a:r>
              <a:rPr lang="el-GR" b="0" dirty="0"/>
              <a:t> </a:t>
            </a:r>
            <a:r>
              <a:rPr lang="en-US" b="0" dirty="0"/>
              <a:t>UP (</a:t>
            </a:r>
            <a:r>
              <a:rPr lang="el-GR" b="0" dirty="0"/>
              <a:t>προς όροφο 4), άρα όταν το ασανσέρ φτάσει στον όροφο 2 (όπου βρίσκεται ο πελάτης 3), οι 2 υπάρχοντες πελάτες επιθυμούν να ενεργοποιηθεί η μετάβαση </a:t>
            </a:r>
            <a:r>
              <a:rPr lang="en-US" b="0" dirty="0"/>
              <a:t>move23 (</a:t>
            </a:r>
            <a:r>
              <a:rPr lang="en-GB" b="0" dirty="0"/>
              <a:t>ANO</a:t>
            </a:r>
            <a:r>
              <a:rPr lang="el-GR" b="0" dirty="0"/>
              <a:t>ΔΙΚΗ). Από την άλλη ο πελάτης 3 επιθυμεί να ενεργοποιηθεί η μετάβαση 21 (ΚΑΘΟΔΙΚΗ). Η </a:t>
            </a:r>
            <a:r>
              <a:rPr lang="en-US" b="0" dirty="0"/>
              <a:t>move23 </a:t>
            </a:r>
            <a:r>
              <a:rPr lang="el-GR" b="0" dirty="0"/>
              <a:t>και η </a:t>
            </a:r>
            <a:r>
              <a:rPr lang="en-US" b="0" dirty="0"/>
              <a:t>move21 </a:t>
            </a:r>
            <a:r>
              <a:rPr lang="el-GR" b="1" dirty="0"/>
              <a:t>να αποκλειστούν αμοιβαία ως προς την ίδια την ενεργοποίηση, όχι ως προς την πυροδότηση, η οποία είναι έτσι και αλλιώς αμοιβαία αποκλεισμένη.  </a:t>
            </a:r>
            <a:r>
              <a:rPr lang="el-GR" b="0" dirty="0"/>
              <a:t>Θέλουμε να απενεργοποιήσουμε μία από τις 2 ανάλογα με τις συνθήκες. Στο σημείο που θέλουμε να πετύχουμε αμοιβαίο αποκλεισμό στην ενεργοποίηση των μεταβάσεων, χρησιμοποιούμε τους φρουρούς. </a:t>
            </a:r>
          </a:p>
          <a:p>
            <a:pPr marL="0" indent="0">
              <a:buNone/>
            </a:pPr>
            <a:endParaRPr lang="el-GR" b="1" dirty="0"/>
          </a:p>
          <a:p>
            <a:pPr marL="0" indent="0">
              <a:buNone/>
            </a:pPr>
            <a:r>
              <a:rPr lang="el-GR" b="1" dirty="0"/>
              <a:t>Για αυτή την περίπτωση, μία πρόταση φρουρός θα έλεγε τα εξής:</a:t>
            </a:r>
          </a:p>
          <a:p>
            <a:pPr marL="0" indent="0">
              <a:buNone/>
            </a:pPr>
            <a:endParaRPr lang="el-GR" b="1" dirty="0"/>
          </a:p>
          <a:p>
            <a:pPr marL="0" indent="0">
              <a:buNone/>
            </a:pPr>
            <a:r>
              <a:rPr lang="el-GR" b="0" dirty="0"/>
              <a:t>ΑΝ η τρέχουσα κατεύθυνση είναι </a:t>
            </a:r>
            <a:r>
              <a:rPr lang="en-US" b="0" dirty="0"/>
              <a:t>UP</a:t>
            </a:r>
            <a:r>
              <a:rPr lang="en-GB" b="0" dirty="0"/>
              <a:t> KAI o </a:t>
            </a:r>
            <a:r>
              <a:rPr lang="el-GR" b="0" dirty="0"/>
              <a:t>τρέχων όροφος είναι ο 2 ΚΑΙ έστω ένας πελάτης έχει επιθυμητή κατεύθυνση = </a:t>
            </a:r>
            <a:r>
              <a:rPr lang="en-US" b="0" dirty="0"/>
              <a:t>UP, </a:t>
            </a:r>
            <a:r>
              <a:rPr lang="el-GR" b="0" dirty="0"/>
              <a:t>τότε ενεργοποιείται η </a:t>
            </a:r>
            <a:r>
              <a:rPr lang="en-US" b="0" dirty="0"/>
              <a:t>mov23 </a:t>
            </a:r>
            <a:r>
              <a:rPr lang="el-GR" b="0" dirty="0"/>
              <a:t>αλλιώς</a:t>
            </a:r>
          </a:p>
          <a:p>
            <a:pPr marL="0" indent="0">
              <a:buNone/>
            </a:pPr>
            <a:r>
              <a:rPr lang="el-GR" b="0" dirty="0"/>
              <a:t>ΑΛΛΑΖΩ κατεύθυνση και ενεργοποιώ την </a:t>
            </a:r>
            <a:r>
              <a:rPr lang="en-US" b="0" dirty="0"/>
              <a:t>mov21</a:t>
            </a:r>
            <a:endParaRPr lang="el-GR" b="0" dirty="0"/>
          </a:p>
          <a:p>
            <a:pPr marL="0" indent="0">
              <a:buNone/>
            </a:pPr>
            <a:endParaRPr lang="el-GR" b="1" dirty="0"/>
          </a:p>
          <a:p>
            <a:pPr marL="0" indent="0">
              <a:buNone/>
            </a:pPr>
            <a:endParaRPr lang="el-GR" b="1" dirty="0"/>
          </a:p>
          <a:p>
            <a:pPr marL="0" indent="0">
              <a:buNone/>
            </a:pPr>
            <a:r>
              <a:rPr lang="el-GR" dirty="0"/>
              <a:t>ΚΟΥΠΟΝΙΑ:</a:t>
            </a:r>
            <a:r>
              <a:rPr lang="en-US" dirty="0"/>
              <a:t> </a:t>
            </a:r>
            <a:r>
              <a:rPr lang="el-GR" dirty="0"/>
              <a:t>Όταν θα φτάσουμε στους χρόνους των αφίξεων, τα κουπόνια θα έχουν την παρακάτω μορφή.</a:t>
            </a: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&lt;Τρέχουσα Κατεύθυνση, Τρέχον Βάρος, Αριθμός Πελάτη, Χρόνο άφιξης, Επιθυμητή κατεύθυνση πελάτη, όροφος κλήσης, όροφος προορισμού, Στατιστικά&gt;</a:t>
            </a:r>
          </a:p>
          <a:p>
            <a:pPr marL="0" indent="0">
              <a:buNone/>
            </a:pPr>
            <a:r>
              <a:rPr lang="el-GR" dirty="0"/>
              <a:t>&lt;</a:t>
            </a:r>
            <a:r>
              <a:rPr lang="en-US" dirty="0"/>
              <a:t>UP, 0+80, 1, 0, UP, 0, 4, Statistics&gt;</a:t>
            </a: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&lt;</a:t>
            </a:r>
            <a:r>
              <a:rPr lang="en-US" dirty="0"/>
              <a:t>UP, 80+70, 2, 2, UP, 0, 4, Statistics&gt;</a:t>
            </a: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&lt;</a:t>
            </a:r>
            <a:r>
              <a:rPr lang="en-US" dirty="0"/>
              <a:t>UP, 80+70+90, 3, 3, DOWN, 2, 0, Statistics&gt;</a:t>
            </a: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&lt;</a:t>
            </a:r>
            <a:r>
              <a:rPr lang="en-US" dirty="0"/>
              <a:t>UP, 80+70+90+55, 4, 5, DOWN, 3, 1, Statistics&gt;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indent="0">
              <a:buNone/>
            </a:pPr>
            <a:r>
              <a:rPr lang="el-GR" dirty="0"/>
              <a:t>Αρχικά,  όταν οι 2 πρώτοι πελάτες μπουν στο σύστημα, το σύστημα έχει ανοδική κατεύθυνση από τον όροφο 0 προς τον όροφο 4. Όταν το σύστημα σταματήσει στον όροφο 2 τότε υπάρχει ένα ζήτημα. Οι μεταβάσεις </a:t>
            </a:r>
            <a:r>
              <a:rPr lang="en-US" dirty="0"/>
              <a:t>move21, move23 </a:t>
            </a:r>
            <a:r>
              <a:rPr lang="el-GR" dirty="0"/>
              <a:t>είναι ενεργές. Άρα, ποια μετάβαση θα προτιμηθεί;</a:t>
            </a:r>
          </a:p>
          <a:p>
            <a:pPr marL="0" indent="0">
              <a:buNone/>
            </a:pPr>
            <a:endParaRPr lang="el-GR" dirty="0"/>
          </a:p>
          <a:p>
            <a:pPr marL="0" indent="0">
              <a:buNone/>
            </a:pPr>
            <a:r>
              <a:rPr lang="el-GR" dirty="0"/>
              <a:t>Στην μετάβαση </a:t>
            </a:r>
            <a:r>
              <a:rPr lang="en-US" dirty="0"/>
              <a:t>move23 </a:t>
            </a:r>
            <a:r>
              <a:rPr lang="el-GR" dirty="0"/>
              <a:t>την εξής πρόταση. </a:t>
            </a:r>
          </a:p>
          <a:p>
            <a:pPr marL="0" indent="0">
              <a:buNone/>
            </a:pPr>
            <a:r>
              <a:rPr lang="el-GR" dirty="0"/>
              <a:t>&lt;   ΣΥΝΘΗΚΗ, ΠΡΑΞΗ  &gt;</a:t>
            </a:r>
          </a:p>
          <a:p>
            <a:pPr marL="0" indent="0">
              <a:buNone/>
            </a:pPr>
            <a:r>
              <a:rPr lang="el-GR" dirty="0"/>
              <a:t>&lt; </a:t>
            </a:r>
            <a:r>
              <a:rPr lang="en-US" dirty="0"/>
              <a:t>IF NOT: </a:t>
            </a:r>
            <a:r>
              <a:rPr lang="el-GR" dirty="0"/>
              <a:t>ΚΑΝΕ ΆΛΛΗ ΠΡΑΞΗ&gt;</a:t>
            </a:r>
          </a:p>
          <a:p>
            <a:pPr marL="0" indent="0">
              <a:buNone/>
            </a:pPr>
            <a:endParaRPr lang="el-GR" dirty="0"/>
          </a:p>
          <a:p>
            <a:pPr marL="0" indent="0">
              <a:buNone/>
            </a:pPr>
            <a:r>
              <a:rPr lang="en-US" dirty="0"/>
              <a:t>MOV23</a:t>
            </a:r>
            <a:r>
              <a:rPr lang="el-GR" dirty="0"/>
              <a:t>&lt;Τρέχουσα κατεύθυνση = </a:t>
            </a:r>
            <a:r>
              <a:rPr lang="en-US" dirty="0"/>
              <a:t>“UP” ^</a:t>
            </a:r>
            <a:r>
              <a:rPr lang="el-GR" dirty="0"/>
              <a:t> Τρέχων</a:t>
            </a:r>
            <a:r>
              <a:rPr lang="en-US" dirty="0"/>
              <a:t> </a:t>
            </a:r>
            <a:r>
              <a:rPr lang="el-GR" dirty="0"/>
              <a:t>Όροφος =2</a:t>
            </a:r>
            <a:r>
              <a:rPr lang="en-US" dirty="0"/>
              <a:t> ^ </a:t>
            </a:r>
            <a:r>
              <a:rPr lang="el-GR" dirty="0"/>
              <a:t>Πελάτης[</a:t>
            </a:r>
            <a:r>
              <a:rPr lang="en-US" dirty="0" err="1"/>
              <a:t>i</a:t>
            </a:r>
            <a:r>
              <a:rPr lang="el-GR" dirty="0"/>
              <a:t>]</a:t>
            </a:r>
            <a:r>
              <a:rPr lang="en-US" dirty="0"/>
              <a:t>_</a:t>
            </a:r>
            <a:r>
              <a:rPr lang="el-GR" dirty="0"/>
              <a:t>Κατεύθυνση=</a:t>
            </a:r>
            <a:r>
              <a:rPr lang="en-US" dirty="0"/>
              <a:t>“UP” &gt;</a:t>
            </a:r>
            <a:endParaRPr lang="el-GR" dirty="0"/>
          </a:p>
          <a:p>
            <a:pPr marL="0" indent="0">
              <a:buNone/>
            </a:pPr>
            <a:endParaRPr lang="el-GR" dirty="0"/>
          </a:p>
          <a:p>
            <a:pPr marL="228600" indent="-228600">
              <a:buAutoNum type="arabicParenR"/>
            </a:pPr>
            <a:r>
              <a:rPr lang="el-GR" dirty="0"/>
              <a:t>Ελέγχεται αν η τρέχουσα κατεύθυνση είναι </a:t>
            </a:r>
            <a:r>
              <a:rPr lang="en-US" dirty="0"/>
              <a:t>UP</a:t>
            </a:r>
          </a:p>
          <a:p>
            <a:pPr marL="228600" indent="-228600">
              <a:buAutoNum type="arabicParenR"/>
            </a:pPr>
            <a:r>
              <a:rPr lang="el-GR" dirty="0"/>
              <a:t>Ελέγχεται αν ο τρέχων όροφος είναι ο 2</a:t>
            </a:r>
          </a:p>
          <a:p>
            <a:pPr marL="228600" indent="-228600">
              <a:buAutoNum type="arabicParenR"/>
            </a:pPr>
            <a:r>
              <a:rPr lang="el-GR" dirty="0"/>
              <a:t>Εξετάζει για όλους τους πελάτες αν τυχόν κάποιος από αυτούς πάει επάνω</a:t>
            </a:r>
          </a:p>
          <a:p>
            <a:pPr marL="0" indent="0">
              <a:buNone/>
            </a:pPr>
            <a:endParaRPr lang="el-GR"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MOV2</a:t>
            </a:r>
            <a:r>
              <a:rPr lang="el-GR" dirty="0"/>
              <a:t>1&lt;Τρέχουσα κατεύθυνση = </a:t>
            </a:r>
            <a:r>
              <a:rPr lang="en-US" dirty="0"/>
              <a:t>“DOWN” ^</a:t>
            </a:r>
            <a:r>
              <a:rPr lang="el-GR" dirty="0"/>
              <a:t> Τρέχων</a:t>
            </a:r>
            <a:r>
              <a:rPr lang="en-US" dirty="0"/>
              <a:t> </a:t>
            </a:r>
            <a:r>
              <a:rPr lang="el-GR" dirty="0"/>
              <a:t>Όροφος =2</a:t>
            </a:r>
            <a:r>
              <a:rPr lang="en-US" dirty="0"/>
              <a:t> ^ </a:t>
            </a:r>
            <a:r>
              <a:rPr lang="el-GR" dirty="0"/>
              <a:t>Πελάτης[</a:t>
            </a:r>
            <a:r>
              <a:rPr lang="en-US" dirty="0" err="1"/>
              <a:t>i</a:t>
            </a:r>
            <a:r>
              <a:rPr lang="el-GR" dirty="0"/>
              <a:t>]</a:t>
            </a:r>
            <a:r>
              <a:rPr lang="en-US" dirty="0"/>
              <a:t>_</a:t>
            </a:r>
            <a:r>
              <a:rPr lang="el-GR" dirty="0"/>
              <a:t>Κατεύθυνση=</a:t>
            </a:r>
            <a:r>
              <a:rPr lang="en-US" dirty="0"/>
              <a:t>“DOWN” &gt;</a:t>
            </a:r>
            <a:endParaRPr lang="el-GR" dirty="0"/>
          </a:p>
          <a:p>
            <a:pPr marL="0" indent="0">
              <a:buNone/>
            </a:pPr>
            <a:endParaRPr lang="el-GR" dirty="0"/>
          </a:p>
          <a:p>
            <a:pPr marL="0" indent="0">
              <a:buNone/>
            </a:pPr>
            <a:r>
              <a:rPr lang="el-GR" dirty="0"/>
              <a:t>Φρουρούς δεν βάζουμε γενικά σε όλες τις μεταβάσεις, αλλά σε περιπτώσεις που υπάρχει ανάγκη να ελεγχθούν οι ενεργοποιήσεις μίας ή περισσότερων μεταβάσεων και συνήθως γίνεται για να αποκλειστεί αμοιβαία η ενεργοποίηση 2 ή περισσότερων μεταβάσεων. </a:t>
            </a:r>
          </a:p>
          <a:p>
            <a:pPr marL="0" indent="0">
              <a:buNone/>
            </a:pPr>
            <a:endParaRPr lang="el-GR" dirty="0"/>
          </a:p>
          <a:p>
            <a:pPr marL="0" indent="0">
              <a:buNone/>
            </a:pPr>
            <a:r>
              <a:rPr lang="el-GR" dirty="0"/>
              <a:t>ΔΕΥΤΕΡΟ ΣΗΜΕΙΟ που θα απαιτούσε φρουρό θα ήταν το εξής: Η τροφοδοσία του ανελκυστήρα σε κάθε όροφο με πελάτες</a:t>
            </a:r>
          </a:p>
          <a:p>
            <a:pPr marL="0" indent="0">
              <a:buNone/>
            </a:pPr>
            <a:endParaRPr lang="el-GR" dirty="0"/>
          </a:p>
          <a:p>
            <a:pPr marL="0" indent="0">
              <a:buNone/>
            </a:pPr>
            <a:r>
              <a:rPr lang="el-GR" dirty="0"/>
              <a:t>Σε κάθε μετάβαση η οποία θα έβαζε ένα κουπόνι σε κάθε θέση </a:t>
            </a:r>
            <a:r>
              <a:rPr lang="en-US" dirty="0"/>
              <a:t>floor</a:t>
            </a:r>
            <a:r>
              <a:rPr lang="el-GR" dirty="0"/>
              <a:t> θα έπρεπε να υπάρχει ο έλεγχος ενεργοποίησης ο οποίος θα λέει ότι</a:t>
            </a:r>
          </a:p>
          <a:p>
            <a:pPr marL="0" indent="0">
              <a:buNone/>
            </a:pPr>
            <a:r>
              <a:rPr lang="el-GR" dirty="0"/>
              <a:t>&lt;</a:t>
            </a:r>
            <a:r>
              <a:rPr lang="el-GR" dirty="0" err="1"/>
              <a:t>Τρέχον_Βάρος</a:t>
            </a:r>
            <a:r>
              <a:rPr lang="el-GR" dirty="0"/>
              <a:t>&lt; Χ&gt; ή αν όχι με βάρος</a:t>
            </a:r>
          </a:p>
          <a:p>
            <a:pPr marL="0" indent="0">
              <a:buNone/>
            </a:pPr>
            <a:r>
              <a:rPr lang="el-GR" dirty="0"/>
              <a:t>&lt;Τρέχον Πλήθος &lt;Χ&gt;</a:t>
            </a:r>
          </a:p>
          <a:p>
            <a:pPr marL="0" indent="0">
              <a:buNone/>
            </a:pPr>
            <a:r>
              <a:rPr lang="el-GR" dirty="0"/>
              <a:t>Το τρέχον πλήθος είναι κομμάτι των στατιστικών.</a:t>
            </a:r>
          </a:p>
          <a:p>
            <a:pPr marL="0" indent="0">
              <a:buNone/>
            </a:pPr>
            <a:endParaRPr lang="el-GR" dirty="0"/>
          </a:p>
          <a:p>
            <a:pPr marL="0" indent="0">
              <a:buNone/>
            </a:pPr>
            <a:endParaRPr lang="el-GR" dirty="0"/>
          </a:p>
          <a:p>
            <a:pPr marL="0" indent="0">
              <a:buNone/>
            </a:pPr>
            <a:endParaRPr lang="en-US" dirty="0"/>
          </a:p>
          <a:p>
            <a:pPr marL="0" indent="0">
              <a:buNone/>
            </a:pPr>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1A0FB95F-634C-475E-BA7F-62B05DC854C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C90972E-F5F0-4BF4-AF2F-F51891CC216F}" type="datetimeFigureOut">
              <a:rPr lang="el-GR" smtClean="0"/>
              <a:pPr/>
              <a:t>3/6/2021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A0FB95F-634C-475E-BA7F-62B05DC854C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C90972E-F5F0-4BF4-AF2F-F51891CC216F}" type="datetimeFigureOut">
              <a:rPr lang="el-GR" smtClean="0"/>
              <a:pPr/>
              <a:t>3/6/2021</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A0FB95F-634C-475E-BA7F-62B05DC854C6}"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9552" y="908720"/>
            <a:ext cx="8229600" cy="1828800"/>
          </a:xfrm>
        </p:spPr>
        <p:txBody>
          <a:bodyPr>
            <a:normAutofit fontScale="90000"/>
          </a:bodyPr>
          <a:lstStyle/>
          <a:p>
            <a:r>
              <a:rPr lang="el-GR" dirty="0"/>
              <a:t>ΠΡΟΣΘΗΚΗ ΧΡΟΝΙΣΜΟΥ ΚΑΙ ΙΕΡΑΡΧΙΑΣ ΣΕ ΔΙΚΤΥΑ</a:t>
            </a:r>
            <a:r>
              <a:rPr lang="en-US" dirty="0"/>
              <a:t> PETRI</a:t>
            </a:r>
            <a:r>
              <a:rPr lang="el-GR" dirty="0"/>
              <a:t> –ΑΝΤΙΠΑΡΑΔΕΙΓΜΑΤΑ</a:t>
            </a:r>
          </a:p>
        </p:txBody>
      </p:sp>
      <p:sp>
        <p:nvSpPr>
          <p:cNvPr id="3" name="2 - Υπότιτλος"/>
          <p:cNvSpPr>
            <a:spLocks noGrp="1"/>
          </p:cNvSpPr>
          <p:nvPr>
            <p:ph type="subTitle" idx="1"/>
          </p:nvPr>
        </p:nvSpPr>
        <p:spPr/>
        <p:txBody>
          <a:bodyPr>
            <a:normAutofit fontScale="77500" lnSpcReduction="20000"/>
          </a:bodyPr>
          <a:lstStyle/>
          <a:p>
            <a:pPr>
              <a:buFont typeface="Arial" pitchFamily="34" charset="0"/>
              <a:buChar char="•"/>
            </a:pPr>
            <a:endParaRPr lang="el-GR" dirty="0"/>
          </a:p>
          <a:p>
            <a:pPr>
              <a:buFont typeface="Arial" pitchFamily="34" charset="0"/>
              <a:buChar char="•"/>
            </a:pPr>
            <a:r>
              <a:rPr lang="el-GR" dirty="0"/>
              <a:t>Παρουσιάζονται πραγματικά μοντέλα με χρήση </a:t>
            </a:r>
            <a:r>
              <a:rPr lang="en-US" dirty="0"/>
              <a:t>TPN</a:t>
            </a:r>
          </a:p>
          <a:p>
            <a:pPr>
              <a:buFont typeface="Arial" pitchFamily="34" charset="0"/>
              <a:buChar char="•"/>
            </a:pPr>
            <a:endParaRPr lang="el-GR" dirty="0"/>
          </a:p>
          <a:p>
            <a:pPr>
              <a:buFont typeface="Arial" pitchFamily="34" charset="0"/>
              <a:buChar char="•"/>
            </a:pPr>
            <a:r>
              <a:rPr lang="el-GR" dirty="0"/>
              <a:t>Στόχος είναι να δούμε την ύπαρξη </a:t>
            </a:r>
            <a:r>
              <a:rPr lang="el-GR" dirty="0" err="1"/>
              <a:t>αντι</a:t>
            </a:r>
            <a:r>
              <a:rPr lang="el-GR"/>
              <a:t>-παραδειγμάτων</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ΑΥΤΟΜΑΤΟΣ ΠΩΛΗΤΗΣ ΝΕΡΟΥ</a:t>
            </a:r>
          </a:p>
        </p:txBody>
      </p:sp>
      <p:sp>
        <p:nvSpPr>
          <p:cNvPr id="3" name="2 - Θέση περιεχομένου"/>
          <p:cNvSpPr>
            <a:spLocks noGrp="1"/>
          </p:cNvSpPr>
          <p:nvPr>
            <p:ph idx="1"/>
          </p:nvPr>
        </p:nvSpPr>
        <p:spPr/>
        <p:txBody>
          <a:bodyPr/>
          <a:lstStyle/>
          <a:p>
            <a:r>
              <a:rPr lang="el-GR" dirty="0"/>
              <a:t>Κέρματα αξίας 10, 20 και 50 λεπτών</a:t>
            </a:r>
          </a:p>
          <a:p>
            <a:r>
              <a:rPr lang="el-GR" dirty="0"/>
              <a:t>Αξία φιάλης: 50 λεπτά</a:t>
            </a:r>
          </a:p>
          <a:p>
            <a:r>
              <a:rPr lang="el-GR" dirty="0"/>
              <a:t>Το μηχάνημα δεν δίνει ρέστα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ΘΕΣΕΙΣ-ΜΕΤΑΒΑΣΕΙΣ</a:t>
            </a:r>
          </a:p>
        </p:txBody>
      </p:sp>
      <p:sp>
        <p:nvSpPr>
          <p:cNvPr id="3" name="2 - Θέση περιεχομένου"/>
          <p:cNvSpPr>
            <a:spLocks noGrp="1"/>
          </p:cNvSpPr>
          <p:nvPr>
            <p:ph idx="1"/>
          </p:nvPr>
        </p:nvSpPr>
        <p:spPr/>
        <p:txBody>
          <a:bodyPr/>
          <a:lstStyle/>
          <a:p>
            <a:endParaRPr lang="el-GR"/>
          </a:p>
        </p:txBody>
      </p:sp>
      <p:pic>
        <p:nvPicPr>
          <p:cNvPr id="2050" name="Picture 2"/>
          <p:cNvPicPr>
            <a:picLocks noChangeAspect="1" noChangeArrowheads="1"/>
          </p:cNvPicPr>
          <p:nvPr/>
        </p:nvPicPr>
        <p:blipFill>
          <a:blip r:embed="rId3" cstate="print"/>
          <a:srcRect/>
          <a:stretch>
            <a:fillRect/>
          </a:stretch>
        </p:blipFill>
        <p:spPr bwMode="auto">
          <a:xfrm>
            <a:off x="1475656" y="1916832"/>
            <a:ext cx="5400600" cy="344692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ΜΟΝΤΕΛΟ</a:t>
            </a:r>
          </a:p>
        </p:txBody>
      </p:sp>
      <p:sp>
        <p:nvSpPr>
          <p:cNvPr id="3" name="2 - Θέση περιεχομένου"/>
          <p:cNvSpPr>
            <a:spLocks noGrp="1"/>
          </p:cNvSpPr>
          <p:nvPr>
            <p:ph idx="1"/>
          </p:nvPr>
        </p:nvSpPr>
        <p:spPr/>
        <p:txBody>
          <a:bodyPr/>
          <a:lstStyle/>
          <a:p>
            <a:endParaRPr lang="el-GR" dirty="0"/>
          </a:p>
        </p:txBody>
      </p:sp>
      <p:pic>
        <p:nvPicPr>
          <p:cNvPr id="3075" name="Picture 3"/>
          <p:cNvPicPr>
            <a:picLocks noChangeAspect="1" noChangeArrowheads="1"/>
          </p:cNvPicPr>
          <p:nvPr/>
        </p:nvPicPr>
        <p:blipFill>
          <a:blip r:embed="rId2" cstate="print"/>
          <a:srcRect/>
          <a:stretch>
            <a:fillRect/>
          </a:stretch>
        </p:blipFill>
        <p:spPr bwMode="auto">
          <a:xfrm>
            <a:off x="755576" y="1844824"/>
            <a:ext cx="5745298" cy="3384376"/>
          </a:xfrm>
          <a:prstGeom prst="rect">
            <a:avLst/>
          </a:prstGeom>
          <a:noFill/>
          <a:ln w="9525">
            <a:noFill/>
            <a:miter lim="800000"/>
            <a:headEnd/>
            <a:tailEnd/>
          </a:ln>
        </p:spPr>
      </p:pic>
      <p:sp>
        <p:nvSpPr>
          <p:cNvPr id="6" name="5 - TextBox"/>
          <p:cNvSpPr txBox="1"/>
          <p:nvPr/>
        </p:nvSpPr>
        <p:spPr>
          <a:xfrm>
            <a:off x="6876256" y="2204864"/>
            <a:ext cx="1512168" cy="1754326"/>
          </a:xfrm>
          <a:prstGeom prst="rect">
            <a:avLst/>
          </a:prstGeom>
          <a:noFill/>
        </p:spPr>
        <p:txBody>
          <a:bodyPr wrap="square" rtlCol="0">
            <a:spAutoFit/>
          </a:bodyPr>
          <a:lstStyle/>
          <a:p>
            <a:r>
              <a:rPr lang="el-GR" dirty="0"/>
              <a:t>Έχει νόημα η προσθήκη χρονισμού;</a:t>
            </a:r>
          </a:p>
          <a:p>
            <a:endParaRPr lang="el-GR" dirty="0"/>
          </a:p>
          <a:p>
            <a:r>
              <a:rPr lang="el-GR" dirty="0"/>
              <a:t>Αν ναι, ποιο;</a:t>
            </a:r>
          </a:p>
          <a:p>
            <a:r>
              <a:rPr lang="el-GR" dirty="0"/>
              <a:t>Αν όχι, γιατί;</a:t>
            </a:r>
          </a:p>
        </p:txBody>
      </p:sp>
      <p:pic>
        <p:nvPicPr>
          <p:cNvPr id="7" name="Picture 2">
            <a:extLst>
              <a:ext uri="{FF2B5EF4-FFF2-40B4-BE49-F238E27FC236}">
                <a16:creationId xmlns:a16="http://schemas.microsoft.com/office/drawing/2014/main" id="{92D6A496-FB8A-42D2-95F2-73FC171AEA9D}"/>
              </a:ext>
            </a:extLst>
          </p:cNvPr>
          <p:cNvPicPr>
            <a:picLocks noChangeAspect="1" noChangeArrowheads="1"/>
          </p:cNvPicPr>
          <p:nvPr/>
        </p:nvPicPr>
        <p:blipFill>
          <a:blip r:embed="rId3" cstate="print"/>
          <a:srcRect/>
          <a:stretch>
            <a:fillRect/>
          </a:stretch>
        </p:blipFill>
        <p:spPr bwMode="auto">
          <a:xfrm>
            <a:off x="-7148190" y="507853"/>
            <a:ext cx="5400600" cy="344692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ΠΑΡΑΔΕΙΓΜΑ ΑΝΕΛΚΥΣΤΗΡΑ</a:t>
            </a:r>
          </a:p>
        </p:txBody>
      </p:sp>
      <p:pic>
        <p:nvPicPr>
          <p:cNvPr id="8195" name="Picture 3"/>
          <p:cNvPicPr>
            <a:picLocks noChangeAspect="1" noChangeArrowheads="1"/>
          </p:cNvPicPr>
          <p:nvPr/>
        </p:nvPicPr>
        <p:blipFill>
          <a:blip r:embed="rId3" cstate="print"/>
          <a:srcRect/>
          <a:stretch>
            <a:fillRect/>
          </a:stretch>
        </p:blipFill>
        <p:spPr bwMode="auto">
          <a:xfrm>
            <a:off x="827584" y="1412776"/>
            <a:ext cx="3240360" cy="5015514"/>
          </a:xfrm>
          <a:prstGeom prst="rect">
            <a:avLst/>
          </a:prstGeom>
          <a:noFill/>
          <a:ln w="9525">
            <a:noFill/>
            <a:miter lim="800000"/>
            <a:headEnd/>
            <a:tailEnd/>
          </a:ln>
        </p:spPr>
      </p:pic>
      <p:sp>
        <p:nvSpPr>
          <p:cNvPr id="6" name="5 - TextBox"/>
          <p:cNvSpPr txBox="1"/>
          <p:nvPr/>
        </p:nvSpPr>
        <p:spPr>
          <a:xfrm>
            <a:off x="5148064" y="1628800"/>
            <a:ext cx="2736304" cy="5078313"/>
          </a:xfrm>
          <a:prstGeom prst="rect">
            <a:avLst/>
          </a:prstGeom>
          <a:noFill/>
        </p:spPr>
        <p:txBody>
          <a:bodyPr wrap="square" rtlCol="0">
            <a:spAutoFit/>
          </a:bodyPr>
          <a:lstStyle/>
          <a:p>
            <a:r>
              <a:rPr lang="el-GR" dirty="0"/>
              <a:t>Ποια είναι η είσοδος της μετάβασης </a:t>
            </a:r>
            <a:r>
              <a:rPr lang="en-US" dirty="0"/>
              <a:t>move01</a:t>
            </a:r>
            <a:r>
              <a:rPr lang="el-GR" dirty="0"/>
              <a:t>;</a:t>
            </a:r>
          </a:p>
          <a:p>
            <a:endParaRPr lang="el-GR" dirty="0"/>
          </a:p>
          <a:p>
            <a:r>
              <a:rPr lang="el-GR" dirty="0"/>
              <a:t>Της μετάβασης </a:t>
            </a:r>
            <a:r>
              <a:rPr lang="en-US" dirty="0"/>
              <a:t>move23</a:t>
            </a:r>
            <a:r>
              <a:rPr lang="el-GR" dirty="0"/>
              <a:t>;</a:t>
            </a:r>
          </a:p>
          <a:p>
            <a:endParaRPr lang="el-GR" dirty="0"/>
          </a:p>
          <a:p>
            <a:r>
              <a:rPr lang="el-GR" dirty="0"/>
              <a:t>Προφανής ανάγκη ορισμού κλάσεων </a:t>
            </a:r>
          </a:p>
          <a:p>
            <a:endParaRPr lang="el-GR" dirty="0"/>
          </a:p>
          <a:p>
            <a:r>
              <a:rPr lang="el-GR" dirty="0"/>
              <a:t>Τι θα έπρεπε να ορίσουμε ως «πελάτη»;</a:t>
            </a:r>
          </a:p>
          <a:p>
            <a:endParaRPr lang="el-GR" dirty="0"/>
          </a:p>
          <a:p>
            <a:r>
              <a:rPr lang="el-GR" dirty="0"/>
              <a:t>Θα υπήρχε ανάγκη επέκτασης του μοντέλου για να κρατήσουμε στατιστικά στοιχεία; </a:t>
            </a:r>
          </a:p>
          <a:p>
            <a:endParaRPr lang="el-GR" dirty="0"/>
          </a:p>
          <a:p>
            <a:r>
              <a:rPr lang="el-GR" dirty="0"/>
              <a:t>Ίσως «αποθήκες» κουπονιών ή κάτι άλλο;</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2618</TotalTime>
  <Words>1627</Words>
  <Application>Microsoft Office PowerPoint</Application>
  <PresentationFormat>Προβολή στην οθόνη (4:3)</PresentationFormat>
  <Paragraphs>120</Paragraphs>
  <Slides>5</Slides>
  <Notes>2</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5</vt:i4>
      </vt:variant>
    </vt:vector>
  </HeadingPairs>
  <TitlesOfParts>
    <vt:vector size="14" baseType="lpstr">
      <vt:lpstr>Arial</vt:lpstr>
      <vt:lpstr>Book Antiqua</vt:lpstr>
      <vt:lpstr>Calibri</vt:lpstr>
      <vt:lpstr>Lucida Sans</vt:lpstr>
      <vt:lpstr>Times New Roman</vt:lpstr>
      <vt:lpstr>Wingdings</vt:lpstr>
      <vt:lpstr>Wingdings 2</vt:lpstr>
      <vt:lpstr>Wingdings 3</vt:lpstr>
      <vt:lpstr>Αποκορύφωμα</vt:lpstr>
      <vt:lpstr>ΠΡΟΣΘΗΚΗ ΧΡΟΝΙΣΜΟΥ ΚΑΙ ΙΕΡΑΡΧΙΑΣ ΣΕ ΔΙΚΤΥΑ PETRI –ΑΝΤΙΠΑΡΑΔΕΙΓΜΑΤΑ</vt:lpstr>
      <vt:lpstr>ΑΥΤΟΜΑΤΟΣ ΠΩΛΗΤΗΣ ΝΕΡΟΥ</vt:lpstr>
      <vt:lpstr>ΘΕΣΕΙΣ-ΜΕΤΑΒΑΣΕΙΣ</vt:lpstr>
      <vt:lpstr>ΜΟΝΤΕΛΟ</vt:lpstr>
      <vt:lpstr>ΠΑΡΑΔΕΙΓΜΑ ΑΝΕΛΚΥΣΤΗΡΑ</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ΠΡΟΣΟΜΟΙΩΣΗ ΚΑΙ ΜΟΝΤΕΛΑ ΣΥΣΤΗΜΑΤΩΝ</dc:title>
  <dc:creator>user</dc:creator>
  <cp:lastModifiedBy>Stavros Souravlas</cp:lastModifiedBy>
  <cp:revision>161</cp:revision>
  <dcterms:created xsi:type="dcterms:W3CDTF">2016-10-13T10:01:16Z</dcterms:created>
  <dcterms:modified xsi:type="dcterms:W3CDTF">2021-06-03T14:47:05Z</dcterms:modified>
</cp:coreProperties>
</file>