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D5776-AA01-4A12-872E-A7EE64BF5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79293-1BE4-4170-AFE7-FFB4A106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79293-1BE4-4170-AFE7-FFB4A1069E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69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79293-1BE4-4170-AFE7-FFB4A1069E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69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79293-1BE4-4170-AFE7-FFB4A1069E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69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0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1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0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8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7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2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2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6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AEA26-0DBF-41E1-A803-69E943623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54E95-95EF-4DB5-9FED-B70B0D375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3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Οικονομική </a:t>
            </a:r>
            <a:r>
              <a:rPr lang="el-GR" b="1" dirty="0" smtClean="0"/>
              <a:t>Ανάπτυξη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sz="3600" dirty="0" err="1" smtClean="0"/>
              <a:t>Εισ</a:t>
            </a:r>
            <a:r>
              <a:rPr sz="3600" dirty="0" smtClean="0"/>
              <a:t>αγωγή </a:t>
            </a:r>
            <a:r>
              <a:rPr sz="3600" dirty="0"/>
              <a:t>στην Οικονομική Ανάπτυξη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53237"/>
            <a:ext cx="6400800" cy="1752600"/>
          </a:xfrm>
          <a:solidFill>
            <a:schemeClr val="accent2"/>
          </a:solidFill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l-GR" b="1" dirty="0" smtClean="0">
                <a:solidFill>
                  <a:schemeClr val="tx1"/>
                </a:solidFill>
              </a:rPr>
              <a:t>Τμήμα Οικονομικών Επιστημών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Πανεπιστημίου Μακεδονίας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Δρ. Πέτρου </a:t>
            </a:r>
            <a:r>
              <a:rPr lang="el-GR" dirty="0" err="1" smtClean="0">
                <a:solidFill>
                  <a:schemeClr val="tx1"/>
                </a:solidFill>
              </a:rPr>
              <a:t>Γκολίτση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dirty="0" smtClean="0"/>
              <a:t>Εαρινό Εξάμηνο 2025</a:t>
            </a: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39" y="97131"/>
            <a:ext cx="2033294" cy="203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328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Νεοκλασικό Μοντέλο Ανάπτυξης (Solow-Swan)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Διάγρ</a:t>
            </a:r>
            <a:r>
              <a:rPr lang="en-US" b="1" dirty="0" smtClean="0"/>
              <a:t>αμμα</a:t>
            </a:r>
            <a:r>
              <a:rPr lang="el-GR" b="1" dirty="0" smtClean="0"/>
              <a:t> Τεχνολογικής </a:t>
            </a:r>
            <a:r>
              <a:rPr lang="el-GR" b="1" dirty="0"/>
              <a:t>Προόδου</a:t>
            </a:r>
            <a:endParaRPr lang="en-US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/>
              <a:t>τεχνολογική πρόοδος (</a:t>
            </a:r>
            <a:r>
              <a:rPr lang="en-US" dirty="0" smtClean="0"/>
              <a:t>A</a:t>
            </a:r>
            <a:r>
              <a:rPr lang="el-GR" dirty="0" smtClean="0"/>
              <a:t>) </a:t>
            </a:r>
            <a:r>
              <a:rPr lang="el-GR" dirty="0"/>
              <a:t>μετατοπίζει την παραγωγική συνάρτηση προς τα πάνω:</a:t>
            </a:r>
            <a:endParaRPr lang="en-US" dirty="0"/>
          </a:p>
          <a:p>
            <a:pPr marL="3143250" lvl="7" indent="0">
              <a:buNone/>
            </a:pPr>
            <a:r>
              <a:rPr lang="en-US" sz="3000" dirty="0" smtClean="0"/>
              <a:t>Y</a:t>
            </a:r>
            <a:r>
              <a:rPr lang="el-GR" sz="3000" dirty="0" smtClean="0"/>
              <a:t>=</a:t>
            </a:r>
            <a:r>
              <a:rPr lang="en-US" sz="3000" dirty="0" smtClean="0"/>
              <a:t>K</a:t>
            </a:r>
            <a:r>
              <a:rPr lang="el-GR" sz="3000" baseline="30000" dirty="0" smtClean="0"/>
              <a:t>α</a:t>
            </a:r>
            <a:r>
              <a:rPr lang="el-GR" sz="3000" dirty="0" smtClean="0"/>
              <a:t>(</a:t>
            </a:r>
            <a:r>
              <a:rPr lang="en-US" sz="3000" dirty="0" smtClean="0"/>
              <a:t>AL</a:t>
            </a:r>
            <a:r>
              <a:rPr lang="el-GR" sz="3000" dirty="0" smtClean="0"/>
              <a:t>)</a:t>
            </a:r>
            <a:r>
              <a:rPr lang="el-GR" sz="3000" baseline="30000" dirty="0" smtClean="0"/>
              <a:t>1−α</a:t>
            </a:r>
            <a:r>
              <a:rPr lang="el-GR" sz="3000" dirty="0" smtClean="0"/>
              <a:t/>
            </a:r>
            <a:br>
              <a:rPr lang="el-GR" sz="3000" dirty="0" smtClean="0"/>
            </a:br>
            <a:endParaRPr lang="en-US" sz="3000" dirty="0" smtClean="0"/>
          </a:p>
          <a:p>
            <a:pPr marL="0" indent="0">
              <a:buNone/>
            </a:pPr>
            <a:r>
              <a:rPr lang="en-US" b="1" dirty="0" err="1" smtClean="0"/>
              <a:t>Διάγρ</a:t>
            </a:r>
            <a:r>
              <a:rPr lang="en-US" b="1" dirty="0" smtClean="0"/>
              <a:t>αμμα</a:t>
            </a:r>
            <a:r>
              <a:rPr lang="en-US" b="1" dirty="0"/>
              <a:t>:</a:t>
            </a:r>
            <a:endParaRPr lang="en-US" dirty="0"/>
          </a:p>
          <a:p>
            <a:pPr marL="0" lvl="0" indent="0">
              <a:buNone/>
            </a:pPr>
            <a:r>
              <a:rPr lang="el-GR" dirty="0"/>
              <a:t>Η καμπύλη της παραγωγής μετατοπίζεται προς τα πάνω, αυξάνοντας την παραγωγή ανά εργαζόμενο (</a:t>
            </a:r>
            <a:r>
              <a:rPr lang="en-US" dirty="0" smtClean="0"/>
              <a:t>y</a:t>
            </a:r>
            <a:r>
              <a:rPr lang="el-GR" dirty="0" smtClean="0"/>
              <a:t>).</a:t>
            </a:r>
            <a:endParaRPr lang="en-US" dirty="0"/>
          </a:p>
          <a:p>
            <a:pPr marL="0" indent="0">
              <a:buNone/>
            </a:pPr>
            <a:endParaRPr lang="el-GR" b="1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20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κύρια θεωρητικά μοντέλα ανάπτυξης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 </a:t>
            </a:r>
            <a:r>
              <a:rPr lang="el-GR" b="1" dirty="0"/>
              <a:t>Νεοκλασικό Μοντέλο </a:t>
            </a:r>
            <a:r>
              <a:rPr lang="el-GR" b="1" dirty="0" err="1"/>
              <a:t>Solow</a:t>
            </a:r>
            <a:endParaRPr lang="el-GR" dirty="0"/>
          </a:p>
          <a:p>
            <a:r>
              <a:rPr lang="el-GR" dirty="0"/>
              <a:t>Τα </a:t>
            </a:r>
            <a:r>
              <a:rPr lang="el-GR" b="1" dirty="0"/>
              <a:t>Ενδογενή Μοντέλα Ανάπτυξης (</a:t>
            </a:r>
            <a:r>
              <a:rPr lang="el-GR" b="1" dirty="0" err="1"/>
              <a:t>Romer</a:t>
            </a:r>
            <a:r>
              <a:rPr lang="el-GR" b="1" dirty="0"/>
              <a:t>, </a:t>
            </a:r>
            <a:r>
              <a:rPr lang="el-GR" b="1" dirty="0" err="1"/>
              <a:t>Lucas</a:t>
            </a:r>
            <a:r>
              <a:rPr lang="el-GR" b="1" dirty="0"/>
              <a:t>)</a:t>
            </a:r>
            <a:endParaRPr lang="el-GR" dirty="0"/>
          </a:p>
          <a:p>
            <a:r>
              <a:rPr lang="el-GR" dirty="0"/>
              <a:t>Το </a:t>
            </a:r>
            <a:r>
              <a:rPr lang="el-GR" b="1" dirty="0"/>
              <a:t>Διαρθρωτικό Μοντέλο (</a:t>
            </a:r>
            <a:r>
              <a:rPr lang="el-GR" b="1" dirty="0" err="1"/>
              <a:t>Lewis</a:t>
            </a:r>
            <a:r>
              <a:rPr lang="el-GR" b="1" dirty="0"/>
              <a:t>, </a:t>
            </a:r>
            <a:r>
              <a:rPr lang="el-GR" b="1" dirty="0" err="1"/>
              <a:t>Kuznets</a:t>
            </a:r>
            <a:r>
              <a:rPr lang="el-GR" b="1" dirty="0"/>
              <a:t>)</a:t>
            </a:r>
            <a:endParaRPr lang="el-GR" dirty="0"/>
          </a:p>
          <a:p>
            <a:r>
              <a:rPr lang="el-GR" dirty="0"/>
              <a:t>Το </a:t>
            </a:r>
            <a:r>
              <a:rPr lang="el-GR" b="1" dirty="0"/>
              <a:t>Μοντέλο Εξαρτημένης Ανάπτυξης</a:t>
            </a:r>
            <a:endParaRPr lang="el-GR" dirty="0"/>
          </a:p>
          <a:p>
            <a:r>
              <a:rPr lang="el-GR" dirty="0"/>
              <a:t>Θεσμικές &amp; </a:t>
            </a:r>
            <a:r>
              <a:rPr lang="el-GR" dirty="0" err="1"/>
              <a:t>Νεο</a:t>
            </a:r>
            <a:r>
              <a:rPr lang="el-GR" dirty="0"/>
              <a:t>-</a:t>
            </a:r>
            <a:r>
              <a:rPr lang="el-GR" dirty="0" err="1"/>
              <a:t>Σμιθιανές</a:t>
            </a:r>
            <a:r>
              <a:rPr lang="el-GR" dirty="0"/>
              <a:t> προσεγγίσεις</a:t>
            </a:r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96" y="5043192"/>
            <a:ext cx="1814808" cy="181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3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Νεοκλασικό Μοντέλο Ανάπτυξης (Solow-Swan)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smtClean="0"/>
              <a:t>Γνωστό ως Μοντέλο </a:t>
            </a:r>
            <a:r>
              <a:rPr lang="el-GR" b="1" dirty="0" err="1"/>
              <a:t>Solow</a:t>
            </a:r>
            <a:r>
              <a:rPr lang="el-GR" dirty="0"/>
              <a:t> </a:t>
            </a:r>
            <a:r>
              <a:rPr lang="el-GR" dirty="0" smtClean="0"/>
              <a:t>– </a:t>
            </a:r>
            <a:r>
              <a:rPr lang="el-GR" dirty="0"/>
              <a:t>Εξηγεί την ανάπτυξη μέσω της συσσώρευσης κεφαλαίου, εργασίας και τεχνολογικής </a:t>
            </a:r>
            <a:r>
              <a:rPr lang="el-GR" dirty="0" smtClean="0"/>
              <a:t>προόδου. </a:t>
            </a:r>
            <a:endParaRPr lang="el-GR" dirty="0"/>
          </a:p>
          <a:p>
            <a:r>
              <a:rPr lang="el-GR" dirty="0" smtClean="0"/>
              <a:t>Βασίζεται στην </a:t>
            </a:r>
            <a:r>
              <a:rPr lang="el-GR" dirty="0"/>
              <a:t>κεφαλαιακή συσσώρευση και τεχνολογική πρόοδο.</a:t>
            </a:r>
          </a:p>
          <a:p>
            <a:r>
              <a:rPr lang="el-GR" dirty="0"/>
              <a:t>Υποθέτει σύγκλιση των οικονομιών προς μια κατάσταση ισορροπίας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</a:t>
            </a:r>
            <a:r>
              <a:rPr lang="el-GR" dirty="0"/>
              <a:t>τεχνολογία θεωρείται</a:t>
            </a:r>
            <a:r>
              <a:rPr lang="el-GR" b="1" dirty="0"/>
              <a:t> εξωγενής</a:t>
            </a:r>
            <a:r>
              <a:rPr lang="el-GR" dirty="0"/>
              <a:t>.</a:t>
            </a:r>
          </a:p>
          <a:p>
            <a:r>
              <a:rPr lang="el-GR" dirty="0"/>
              <a:t>Ο ρυθμός αποταμίευσης και η παραγωγικότητα καθορίζουν την ανάπτυξη.</a:t>
            </a:r>
          </a:p>
          <a:p>
            <a:endParaRPr lang="el-GR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24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Νεοκλασικό Μοντέλο Ανάπτυξης (Solow-Swan)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Η παραγωγική συνάρτηση στο μοντέλο </a:t>
            </a:r>
            <a:r>
              <a:rPr lang="en-US" dirty="0"/>
              <a:t>Solow</a:t>
            </a:r>
            <a:r>
              <a:rPr lang="el-GR" dirty="0"/>
              <a:t>-</a:t>
            </a:r>
            <a:r>
              <a:rPr lang="en-US" dirty="0"/>
              <a:t>Swan</a:t>
            </a:r>
            <a:r>
              <a:rPr lang="el-GR" dirty="0"/>
              <a:t> είναι συνήθως μια συνάρτηση </a:t>
            </a:r>
            <a:r>
              <a:rPr lang="en-US" dirty="0"/>
              <a:t>Cobb</a:t>
            </a:r>
            <a:r>
              <a:rPr lang="el-GR" dirty="0"/>
              <a:t>-</a:t>
            </a:r>
            <a:r>
              <a:rPr lang="en-US" dirty="0"/>
              <a:t>Douglas</a:t>
            </a:r>
            <a:r>
              <a:rPr lang="el-GR" dirty="0"/>
              <a:t>:</a:t>
            </a:r>
            <a:endParaRPr lang="en-US" dirty="0"/>
          </a:p>
          <a:p>
            <a:pPr marL="457200" lvl="1" indent="0">
              <a:buNone/>
            </a:pPr>
            <a:endParaRPr lang="el-GR" dirty="0" smtClean="0"/>
          </a:p>
          <a:p>
            <a:pPr marL="3143250" lvl="7" indent="0">
              <a:buNone/>
            </a:pPr>
            <a:r>
              <a:rPr lang="en-US" sz="3000" dirty="0" smtClean="0"/>
              <a:t>Y</a:t>
            </a:r>
            <a:r>
              <a:rPr lang="el-GR" sz="3000" dirty="0"/>
              <a:t>=</a:t>
            </a:r>
            <a:r>
              <a:rPr lang="en-US" sz="3000" dirty="0"/>
              <a:t>K</a:t>
            </a:r>
            <a:r>
              <a:rPr lang="el-GR" sz="3000" baseline="30000" dirty="0"/>
              <a:t>α</a:t>
            </a:r>
            <a:r>
              <a:rPr lang="el-GR" sz="3000" dirty="0"/>
              <a:t>(</a:t>
            </a:r>
            <a:r>
              <a:rPr lang="en-US" sz="3000" dirty="0"/>
              <a:t>AL</a:t>
            </a:r>
            <a:r>
              <a:rPr lang="el-GR" sz="3000" dirty="0"/>
              <a:t>)</a:t>
            </a:r>
            <a:r>
              <a:rPr lang="el-GR" sz="3000" baseline="30000" dirty="0"/>
              <a:t>1−α</a:t>
            </a:r>
            <a:r>
              <a:rPr lang="el-GR" sz="3000" dirty="0"/>
              <a:t/>
            </a:r>
            <a:br>
              <a:rPr lang="el-GR" sz="3000" dirty="0"/>
            </a:br>
            <a:endParaRPr lang="en-US" sz="3000" dirty="0" smtClean="0"/>
          </a:p>
          <a:p>
            <a:pPr marL="0" indent="0">
              <a:buNone/>
            </a:pPr>
            <a:r>
              <a:rPr lang="el-GR" dirty="0" smtClean="0"/>
              <a:t>όπου: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Y</a:t>
            </a:r>
            <a:r>
              <a:rPr lang="en-US" dirty="0"/>
              <a:t> = παρα</a:t>
            </a:r>
            <a:r>
              <a:rPr lang="en-US" dirty="0" err="1"/>
              <a:t>γωγή</a:t>
            </a:r>
            <a:r>
              <a:rPr lang="en-US" dirty="0"/>
              <a:t> (</a:t>
            </a:r>
            <a:r>
              <a:rPr lang="en-US" dirty="0" smtClean="0"/>
              <a:t>GDP)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K = </a:t>
            </a:r>
            <a:r>
              <a:rPr lang="en-US" dirty="0" err="1"/>
              <a:t>κεφάλ</a:t>
            </a:r>
            <a:r>
              <a:rPr lang="en-US" dirty="0"/>
              <a:t>αιο</a:t>
            </a:r>
          </a:p>
          <a:p>
            <a:pPr marL="0" lvl="0" indent="0">
              <a:buNone/>
            </a:pPr>
            <a:r>
              <a:rPr lang="en-US" dirty="0"/>
              <a:t>L = </a:t>
            </a:r>
            <a:r>
              <a:rPr lang="en-US" dirty="0" err="1"/>
              <a:t>εργ</a:t>
            </a:r>
            <a:r>
              <a:rPr lang="en-US" dirty="0"/>
              <a:t>ατικό δυναμικό</a:t>
            </a:r>
          </a:p>
          <a:p>
            <a:pPr marL="0" lvl="0" indent="0">
              <a:buNone/>
            </a:pPr>
            <a:r>
              <a:rPr lang="en-US" dirty="0"/>
              <a:t>A = </a:t>
            </a:r>
            <a:r>
              <a:rPr lang="en-US" dirty="0" err="1"/>
              <a:t>τεχνολογί</a:t>
            </a:r>
            <a:r>
              <a:rPr lang="en-US" dirty="0"/>
              <a:t>α</a:t>
            </a:r>
          </a:p>
          <a:p>
            <a:pPr marL="0" lvl="0" indent="0">
              <a:buNone/>
            </a:pPr>
            <a:r>
              <a:rPr lang="el-GR" dirty="0"/>
              <a:t>α</a:t>
            </a:r>
            <a:r>
              <a:rPr lang="en-US" dirty="0"/>
              <a:t> </a:t>
            </a:r>
            <a:r>
              <a:rPr lang="el-GR" dirty="0"/>
              <a:t>= μερίδιο κεφαλαίου στην παραγωγή (0 &lt; α &lt; 1</a:t>
            </a:r>
            <a:r>
              <a:rPr lang="el-GR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0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Νεοκλασικό Μοντέλο Ανάπτυξης (Solow-Swan)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Διάγρ</a:t>
            </a:r>
            <a:r>
              <a:rPr lang="en-US" b="1" dirty="0" smtClean="0"/>
              <a:t>αμμα </a:t>
            </a:r>
            <a:r>
              <a:rPr lang="el-GR" b="1" dirty="0" smtClean="0"/>
              <a:t>συνάρτησης παραγωγής</a:t>
            </a:r>
            <a:r>
              <a:rPr lang="en-US" b="1" dirty="0" smtClean="0"/>
              <a:t>:</a:t>
            </a:r>
            <a:endParaRPr lang="en-US" dirty="0" smtClean="0"/>
          </a:p>
          <a:p>
            <a:pPr lvl="0"/>
            <a:r>
              <a:rPr lang="el-GR" dirty="0" smtClean="0"/>
              <a:t>Ο άξονας </a:t>
            </a:r>
            <a:r>
              <a:rPr lang="en-US" dirty="0" smtClean="0"/>
              <a:t>x</a:t>
            </a:r>
            <a:r>
              <a:rPr lang="el-GR" dirty="0" smtClean="0"/>
              <a:t> αντιπροσωπεύει το κεφάλαιο ανά εργαζόμενο (</a:t>
            </a:r>
            <a:r>
              <a:rPr lang="en-US" dirty="0" smtClean="0"/>
              <a:t>k</a:t>
            </a:r>
            <a:r>
              <a:rPr lang="el-GR" dirty="0" smtClean="0"/>
              <a:t>=</a:t>
            </a:r>
            <a:r>
              <a:rPr lang="en-US" dirty="0" smtClean="0"/>
              <a:t>K</a:t>
            </a:r>
            <a:r>
              <a:rPr lang="el-GR" dirty="0" smtClean="0"/>
              <a:t>/</a:t>
            </a:r>
            <a:r>
              <a:rPr lang="en-US" dirty="0" smtClean="0"/>
              <a:t>L</a:t>
            </a:r>
            <a:r>
              <a:rPr lang="el-GR" dirty="0" smtClean="0"/>
              <a:t>).</a:t>
            </a:r>
            <a:endParaRPr lang="en-US" dirty="0" smtClean="0"/>
          </a:p>
          <a:p>
            <a:pPr lvl="0"/>
            <a:r>
              <a:rPr lang="el-GR" dirty="0" smtClean="0"/>
              <a:t>Ο άξονας </a:t>
            </a:r>
            <a:r>
              <a:rPr lang="en-US" dirty="0" smtClean="0"/>
              <a:t>y</a:t>
            </a:r>
            <a:r>
              <a:rPr lang="el-GR" dirty="0" smtClean="0"/>
              <a:t> αντιπροσωπεύει την παραγωγή ανά εργαζόμενο (</a:t>
            </a:r>
            <a:r>
              <a:rPr lang="en-US" dirty="0" smtClean="0"/>
              <a:t>y</a:t>
            </a:r>
            <a:r>
              <a:rPr lang="el-GR" dirty="0" smtClean="0"/>
              <a:t>=</a:t>
            </a:r>
            <a:r>
              <a:rPr lang="en-US" dirty="0" smtClean="0"/>
              <a:t>Y</a:t>
            </a:r>
            <a:r>
              <a:rPr lang="el-GR" dirty="0" smtClean="0"/>
              <a:t>/</a:t>
            </a:r>
            <a:r>
              <a:rPr lang="en-US" dirty="0" smtClean="0"/>
              <a:t>L</a:t>
            </a:r>
            <a:r>
              <a:rPr lang="el-GR" dirty="0" smtClean="0"/>
              <a:t>).</a:t>
            </a:r>
            <a:endParaRPr lang="en-US" dirty="0" smtClean="0"/>
          </a:p>
          <a:p>
            <a:pPr lvl="0"/>
            <a:r>
              <a:rPr lang="el-GR" dirty="0" smtClean="0"/>
              <a:t>Η καμπύλη είναι κοίλη (φθίνουσες αποδόσεις κεφαλαίου).</a:t>
            </a:r>
            <a:endParaRPr lang="en-US" dirty="0" smtClean="0"/>
          </a:p>
          <a:p>
            <a:endParaRPr lang="en-US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19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Νεοκλασικό Μοντέλο Ανάπτυξης (Solow-Swan)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Διάγραμμα </a:t>
            </a:r>
            <a:r>
              <a:rPr lang="el-GR" b="1" dirty="0"/>
              <a:t>Συσσώρευσης Κεφαλαίου</a:t>
            </a:r>
            <a:endParaRPr lang="en-US" sz="2400" dirty="0"/>
          </a:p>
          <a:p>
            <a:pPr marL="0" indent="0">
              <a:buNone/>
            </a:pPr>
            <a:r>
              <a:rPr lang="el-GR" dirty="0"/>
              <a:t>Η συσσώρευση κεφαλαίου δίνεται από:</a:t>
            </a:r>
            <a:endParaRPr lang="en-US" sz="2800" dirty="0"/>
          </a:p>
          <a:p>
            <a:pPr marL="0" indent="0">
              <a:buNone/>
            </a:pPr>
            <a:r>
              <a:rPr lang="el-GR" dirty="0" smtClean="0"/>
              <a:t>		</a:t>
            </a:r>
            <a:r>
              <a:rPr lang="en-US" dirty="0" smtClean="0"/>
              <a:t>k</a:t>
            </a:r>
            <a:r>
              <a:rPr lang="el-GR" dirty="0"/>
              <a:t>˙</a:t>
            </a:r>
            <a:r>
              <a:rPr lang="el-GR" dirty="0" smtClean="0"/>
              <a:t>= </a:t>
            </a:r>
            <a:r>
              <a:rPr lang="en-US" dirty="0" smtClean="0"/>
              <a:t>s</a:t>
            </a:r>
            <a:r>
              <a:rPr lang="el-GR" dirty="0"/>
              <a:t>⋅</a:t>
            </a:r>
            <a:r>
              <a:rPr lang="en-US" dirty="0"/>
              <a:t>f</a:t>
            </a:r>
            <a:r>
              <a:rPr lang="el-GR" dirty="0"/>
              <a:t>(</a:t>
            </a:r>
            <a:r>
              <a:rPr lang="en-US" dirty="0"/>
              <a:t>k</a:t>
            </a:r>
            <a:r>
              <a:rPr lang="el-GR" dirty="0" smtClean="0"/>
              <a:t>) − (</a:t>
            </a:r>
            <a:r>
              <a:rPr lang="en-US" dirty="0"/>
              <a:t>n</a:t>
            </a:r>
            <a:r>
              <a:rPr lang="el-GR" dirty="0"/>
              <a:t>+</a:t>
            </a:r>
            <a:r>
              <a:rPr lang="el-GR" dirty="0" err="1"/>
              <a:t>δ)⋅</a:t>
            </a:r>
            <a:r>
              <a:rPr lang="en-US" dirty="0" smtClean="0"/>
              <a:t>k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όπου:</a:t>
            </a:r>
            <a:endParaRPr lang="en-US" sz="2000" dirty="0"/>
          </a:p>
          <a:p>
            <a:pPr marL="0" lvl="0" indent="0">
              <a:buNone/>
            </a:pPr>
            <a:r>
              <a:rPr lang="en-US" sz="4000" dirty="0" smtClean="0"/>
              <a:t>s</a:t>
            </a:r>
            <a:r>
              <a:rPr lang="en-US" dirty="0"/>
              <a:t> = π</a:t>
            </a:r>
            <a:r>
              <a:rPr lang="en-US" dirty="0" err="1"/>
              <a:t>οσοστό</a:t>
            </a:r>
            <a:r>
              <a:rPr lang="en-US" dirty="0"/>
              <a:t> απ</a:t>
            </a:r>
            <a:r>
              <a:rPr lang="en-US" dirty="0" err="1"/>
              <a:t>οτ</a:t>
            </a:r>
            <a:r>
              <a:rPr lang="en-US" dirty="0"/>
              <a:t>αμίευσης</a:t>
            </a:r>
            <a:endParaRPr lang="en-US" sz="2800" dirty="0"/>
          </a:p>
          <a:p>
            <a:pPr marL="0" lvl="0" indent="0">
              <a:buNone/>
            </a:pPr>
            <a:r>
              <a:rPr lang="en-US" sz="4000" dirty="0" smtClean="0"/>
              <a:t>n</a:t>
            </a:r>
            <a:r>
              <a:rPr lang="en-US" dirty="0"/>
              <a:t> </a:t>
            </a:r>
            <a:r>
              <a:rPr lang="el-GR" dirty="0"/>
              <a:t>= ρυθμός αύξησης του εργατικού δυναμικού</a:t>
            </a:r>
            <a:endParaRPr lang="en-US" sz="2800" dirty="0"/>
          </a:p>
          <a:p>
            <a:pPr marL="0" lvl="0" indent="0">
              <a:buNone/>
            </a:pPr>
            <a:r>
              <a:rPr lang="en-US" sz="4000" dirty="0" smtClean="0"/>
              <a:t>δ</a:t>
            </a:r>
            <a:r>
              <a:rPr lang="en-US" dirty="0"/>
              <a:t> = π</a:t>
            </a:r>
            <a:r>
              <a:rPr lang="en-US" dirty="0" err="1"/>
              <a:t>οσοστό</a:t>
            </a:r>
            <a:r>
              <a:rPr lang="en-US" dirty="0"/>
              <a:t> απ</a:t>
            </a:r>
            <a:r>
              <a:rPr lang="en-US" dirty="0" err="1"/>
              <a:t>όσ</a:t>
            </a:r>
            <a:r>
              <a:rPr lang="en-US" dirty="0"/>
              <a:t>βεσης του κεφαλαίου</a:t>
            </a:r>
            <a:endParaRPr lang="en-US" sz="2800" dirty="0"/>
          </a:p>
          <a:p>
            <a:pPr marL="0" indent="0">
              <a:buNone/>
            </a:pPr>
            <a:endParaRPr lang="el-GR" b="1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178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Νεοκλασικό Μοντέλο Ανάπτυξης (Solow-Swan)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 smtClean="0"/>
              <a:t>Διάγραμμα </a:t>
            </a:r>
            <a:r>
              <a:rPr lang="el-GR" b="1" dirty="0"/>
              <a:t>Συσσώρευσης Κεφαλαίου</a:t>
            </a:r>
            <a:endParaRPr lang="en-US" sz="2400" dirty="0"/>
          </a:p>
          <a:p>
            <a:pPr lvl="0"/>
            <a:r>
              <a:rPr lang="el-GR" dirty="0" smtClean="0"/>
              <a:t>Ο άξονας </a:t>
            </a:r>
            <a:r>
              <a:rPr lang="en-US" dirty="0" smtClean="0"/>
              <a:t>x</a:t>
            </a:r>
            <a:r>
              <a:rPr lang="el-GR" dirty="0" smtClean="0"/>
              <a:t> αντιπροσωπεύει το κεφάλαιο ανά εργαζόμενο (</a:t>
            </a:r>
            <a:r>
              <a:rPr lang="en-US" sz="4000" dirty="0" smtClean="0"/>
              <a:t>k</a:t>
            </a:r>
            <a:r>
              <a:rPr lang="el-GR" dirty="0" smtClean="0"/>
              <a:t>).</a:t>
            </a:r>
            <a:endParaRPr lang="en-US" sz="2800" dirty="0" smtClean="0"/>
          </a:p>
          <a:p>
            <a:pPr lvl="0"/>
            <a:r>
              <a:rPr lang="el-GR" dirty="0" smtClean="0"/>
              <a:t>Ο άξονας </a:t>
            </a:r>
            <a:r>
              <a:rPr lang="en-US" dirty="0" smtClean="0"/>
              <a:t>y</a:t>
            </a:r>
            <a:r>
              <a:rPr lang="el-GR" dirty="0" smtClean="0"/>
              <a:t> αντιπροσωπεύει την επένδυση και την απόσβεση.</a:t>
            </a:r>
            <a:endParaRPr lang="en-US" sz="2800" dirty="0" smtClean="0"/>
          </a:p>
          <a:p>
            <a:pPr lvl="0"/>
            <a:r>
              <a:rPr lang="en-US" dirty="0" err="1" smtClean="0"/>
              <a:t>Σχεδιάζουμε</a:t>
            </a:r>
            <a:r>
              <a:rPr lang="en-US" dirty="0" smtClean="0"/>
              <a:t> </a:t>
            </a:r>
            <a:r>
              <a:rPr lang="en-US" dirty="0" err="1" smtClean="0"/>
              <a:t>δύο</a:t>
            </a:r>
            <a:r>
              <a:rPr lang="en-US" dirty="0" smtClean="0"/>
              <a:t> καμπ</a:t>
            </a:r>
            <a:r>
              <a:rPr lang="en-US" dirty="0" err="1" smtClean="0"/>
              <a:t>ύλες</a:t>
            </a:r>
            <a:r>
              <a:rPr lang="en-US" dirty="0" smtClean="0"/>
              <a:t>: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3600" dirty="0" smtClean="0"/>
              <a:t>s</a:t>
            </a:r>
            <a:r>
              <a:rPr lang="el-GR" sz="3600" dirty="0" smtClean="0"/>
              <a:t>⋅</a:t>
            </a:r>
            <a:r>
              <a:rPr lang="en-US" sz="3600" dirty="0" smtClean="0"/>
              <a:t>f</a:t>
            </a:r>
            <a:r>
              <a:rPr lang="el-GR" sz="3600" dirty="0" smtClean="0"/>
              <a:t>(</a:t>
            </a:r>
            <a:r>
              <a:rPr lang="en-US" sz="3600" dirty="0" smtClean="0"/>
              <a:t>k</a:t>
            </a:r>
            <a:r>
              <a:rPr lang="el-GR" sz="3600" dirty="0" smtClean="0"/>
              <a:t>)</a:t>
            </a:r>
            <a:r>
              <a:rPr lang="el-GR" dirty="0" smtClean="0"/>
              <a:t>: η επένδυση ανά εργαζόμενο.</a:t>
            </a:r>
            <a:endParaRPr lang="en-US" sz="2400" dirty="0" smtClean="0"/>
          </a:p>
          <a:p>
            <a:pPr marL="457200" lvl="1" indent="0">
              <a:buNone/>
            </a:pPr>
            <a:r>
              <a:rPr lang="el-GR" sz="3600" dirty="0" smtClean="0"/>
              <a:t>(</a:t>
            </a:r>
            <a:r>
              <a:rPr lang="en-US" sz="3600" dirty="0" smtClean="0"/>
              <a:t>n</a:t>
            </a:r>
            <a:r>
              <a:rPr lang="el-GR" sz="3600" dirty="0" smtClean="0"/>
              <a:t>+</a:t>
            </a:r>
            <a:r>
              <a:rPr lang="el-GR" sz="3600" dirty="0" err="1" smtClean="0"/>
              <a:t>δ)⋅</a:t>
            </a:r>
            <a:r>
              <a:rPr lang="en-US" sz="3600" dirty="0" smtClean="0"/>
              <a:t>k</a:t>
            </a:r>
            <a:r>
              <a:rPr lang="el-GR" dirty="0" smtClean="0"/>
              <a:t>: η απόσβεση ανά εργαζόμενο.</a:t>
            </a:r>
            <a:endParaRPr lang="en-US" sz="2400" dirty="0" smtClean="0"/>
          </a:p>
          <a:p>
            <a:pPr lvl="0"/>
            <a:r>
              <a:rPr lang="el-GR" dirty="0" smtClean="0"/>
              <a:t>Το σημείο τομής των δύο καμπυλών είναι η μακροχρόνια ισορροπία (</a:t>
            </a:r>
            <a:r>
              <a:rPr lang="en-US" dirty="0" smtClean="0"/>
              <a:t>steady state</a:t>
            </a:r>
            <a:r>
              <a:rPr lang="el-GR" dirty="0" smtClean="0"/>
              <a:t>).</a:t>
            </a:r>
            <a:endParaRPr lang="en-US" sz="2800" dirty="0" smtClean="0"/>
          </a:p>
          <a:p>
            <a:endParaRPr lang="en-US" dirty="0" smtClean="0"/>
          </a:p>
          <a:p>
            <a:pPr marL="0" indent="0">
              <a:buNone/>
            </a:pPr>
            <a:endParaRPr lang="el-GR" b="1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144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Νεοκλασικό Μοντέλο Ανάπτυξης (Solow-Swan)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Διάγρ</a:t>
            </a:r>
            <a:r>
              <a:rPr lang="en-US" b="1" dirty="0"/>
              <a:t>αμμα Steady State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Στο</a:t>
            </a:r>
            <a:r>
              <a:rPr lang="en-US" dirty="0"/>
              <a:t> steady state, η </a:t>
            </a:r>
            <a:r>
              <a:rPr lang="en-US" dirty="0" err="1"/>
              <a:t>συσσώρευση</a:t>
            </a:r>
            <a:r>
              <a:rPr lang="en-US" dirty="0"/>
              <a:t> </a:t>
            </a:r>
            <a:r>
              <a:rPr lang="en-US" dirty="0" err="1"/>
              <a:t>κεφ</a:t>
            </a:r>
            <a:r>
              <a:rPr lang="en-US" dirty="0"/>
              <a:t>αλαίου είναι μηδέν (k˙=</a:t>
            </a:r>
            <a:r>
              <a:rPr lang="en-US" dirty="0" smtClean="0"/>
              <a:t>0):</a:t>
            </a:r>
            <a:endParaRPr lang="en-US" dirty="0"/>
          </a:p>
          <a:p>
            <a:pPr marL="0" indent="0">
              <a:buNone/>
            </a:pPr>
            <a:r>
              <a:rPr lang="el-GR" dirty="0" smtClean="0"/>
              <a:t>                     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</a:t>
            </a:r>
            <a:r>
              <a:rPr lang="en-US" dirty="0" smtClean="0"/>
              <a:t>s</a:t>
            </a:r>
            <a:r>
              <a:rPr lang="el-GR" dirty="0"/>
              <a:t>⋅</a:t>
            </a:r>
            <a:r>
              <a:rPr lang="en-US" dirty="0"/>
              <a:t>f</a:t>
            </a:r>
            <a:r>
              <a:rPr lang="el-GR" dirty="0"/>
              <a:t>(</a:t>
            </a:r>
            <a:r>
              <a:rPr lang="en-US" dirty="0"/>
              <a:t>k</a:t>
            </a:r>
            <a:r>
              <a:rPr lang="el-GR" dirty="0"/>
              <a:t>∗</a:t>
            </a:r>
            <a:r>
              <a:rPr lang="el-GR" dirty="0" smtClean="0"/>
              <a:t>) = (</a:t>
            </a:r>
            <a:r>
              <a:rPr lang="en-US" dirty="0"/>
              <a:t>n</a:t>
            </a:r>
            <a:r>
              <a:rPr lang="el-GR" dirty="0"/>
              <a:t>+</a:t>
            </a:r>
            <a:r>
              <a:rPr lang="el-GR" dirty="0" err="1"/>
              <a:t>δ)⋅</a:t>
            </a:r>
            <a:r>
              <a:rPr lang="en-US" dirty="0" smtClean="0"/>
              <a:t>k</a:t>
            </a:r>
            <a:r>
              <a:rPr lang="el-GR" dirty="0" smtClean="0"/>
              <a:t>∗</a:t>
            </a:r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dirty="0"/>
              <a:t>όπου</a:t>
            </a:r>
            <a:r>
              <a:rPr lang="en-US" dirty="0"/>
              <a:t> k</a:t>
            </a:r>
            <a:r>
              <a:rPr lang="el-GR" dirty="0" smtClean="0"/>
              <a:t>∗</a:t>
            </a:r>
            <a:r>
              <a:rPr lang="en-US" dirty="0"/>
              <a:t> </a:t>
            </a:r>
            <a:r>
              <a:rPr lang="el-GR" dirty="0"/>
              <a:t>είναι το κεφάλαιο ανά εργαζόμενο στο </a:t>
            </a:r>
            <a:r>
              <a:rPr lang="en-US" dirty="0"/>
              <a:t>steady state</a:t>
            </a:r>
            <a:r>
              <a:rPr lang="el-GR" dirty="0"/>
              <a:t>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l-GR" b="1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3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Νεοκλασικό Μοντέλο Ανάπτυξης (Solow-Swan)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Διάγρ</a:t>
            </a:r>
            <a:r>
              <a:rPr lang="en-US" b="1" dirty="0"/>
              <a:t>αμμα Steady State</a:t>
            </a:r>
            <a:endParaRPr lang="en-US" dirty="0"/>
          </a:p>
          <a:p>
            <a:pPr lvl="0"/>
            <a:r>
              <a:rPr lang="el-GR" dirty="0" smtClean="0"/>
              <a:t>Ο </a:t>
            </a:r>
            <a:r>
              <a:rPr lang="el-GR" dirty="0"/>
              <a:t>άξονας </a:t>
            </a:r>
            <a:r>
              <a:rPr lang="en-US" dirty="0"/>
              <a:t>x</a:t>
            </a:r>
            <a:r>
              <a:rPr lang="el-GR" dirty="0"/>
              <a:t> αντιπροσωπεύει το κεφάλαιο ανά εργαζόμενο (</a:t>
            </a:r>
            <a:r>
              <a:rPr lang="en-US" dirty="0" smtClean="0"/>
              <a:t>k</a:t>
            </a:r>
            <a:r>
              <a:rPr lang="el-GR" dirty="0" smtClean="0"/>
              <a:t>).</a:t>
            </a:r>
            <a:endParaRPr lang="en-US" dirty="0"/>
          </a:p>
          <a:p>
            <a:pPr lvl="0"/>
            <a:r>
              <a:rPr lang="el-GR" dirty="0"/>
              <a:t>Ο άξονας </a:t>
            </a:r>
            <a:r>
              <a:rPr lang="en-US" dirty="0"/>
              <a:t>y</a:t>
            </a:r>
            <a:r>
              <a:rPr lang="el-GR" dirty="0"/>
              <a:t> αντιπροσωπεύει την επένδυση και την απόσβεση.</a:t>
            </a:r>
            <a:endParaRPr lang="en-US" dirty="0"/>
          </a:p>
          <a:p>
            <a:r>
              <a:rPr lang="el-GR" dirty="0"/>
              <a:t>Το σημείο</a:t>
            </a:r>
            <a:r>
              <a:rPr lang="en-US" dirty="0"/>
              <a:t> k</a:t>
            </a:r>
            <a:r>
              <a:rPr lang="el-GR" dirty="0" smtClean="0"/>
              <a:t>∗</a:t>
            </a:r>
            <a:r>
              <a:rPr lang="en-US" dirty="0"/>
              <a:t> </a:t>
            </a:r>
            <a:r>
              <a:rPr lang="el-GR" dirty="0"/>
              <a:t>είναι το σημείο ισορροπίας.</a:t>
            </a:r>
            <a:endParaRPr lang="en-US" dirty="0" smtClean="0"/>
          </a:p>
          <a:p>
            <a:pPr marL="0" indent="0">
              <a:buNone/>
            </a:pPr>
            <a:endParaRPr lang="el-GR" b="1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855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348</Words>
  <Application>Microsoft Office PowerPoint</Application>
  <PresentationFormat>On-screen Show (4:3)</PresentationFormat>
  <Paragraphs>71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Οικονομική Ανάπτυξη Εισαγωγή στην Οικονομική Ανάπτυξη</vt:lpstr>
      <vt:lpstr>Τα κύρια θεωρητικά μοντέλα ανάπτυξης</vt:lpstr>
      <vt:lpstr>Νεοκλασικό Μοντέλο Ανάπτυξης (Solow-Swan)</vt:lpstr>
      <vt:lpstr>Νεοκλασικό Μοντέλο Ανάπτυξης (Solow-Swan)</vt:lpstr>
      <vt:lpstr>Νεοκλασικό Μοντέλο Ανάπτυξης (Solow-Swan)</vt:lpstr>
      <vt:lpstr>Νεοκλασικό Μοντέλο Ανάπτυξης (Solow-Swan)</vt:lpstr>
      <vt:lpstr>Νεοκλασικό Μοντέλο Ανάπτυξης (Solow-Swan)</vt:lpstr>
      <vt:lpstr>Νεοκλασικό Μοντέλο Ανάπτυξης (Solow-Swan)</vt:lpstr>
      <vt:lpstr>Νεοκλασικό Μοντέλο Ανάπτυξης (Solow-Swan)</vt:lpstr>
      <vt:lpstr>Νεοκλασικό Μοντέλο Ανάπτυξης (Solow-Swan)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Οικονομική Ανάπτυξη Εισαγωγή στην Οικονομική Ανάπτυξη</dc:title>
  <dc:creator>PETROS GOLITSIS</dc:creator>
  <cp:lastModifiedBy>PETROS GOLITSIS</cp:lastModifiedBy>
  <cp:revision>19</cp:revision>
  <dcterms:created xsi:type="dcterms:W3CDTF">2025-02-10T11:31:52Z</dcterms:created>
  <dcterms:modified xsi:type="dcterms:W3CDTF">2025-02-10T11:45:42Z</dcterms:modified>
</cp:coreProperties>
</file>