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 id="282" r:id="rId25"/>
    <p:sldId id="283"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89"/>
    <p:restoredTop sz="94694"/>
  </p:normalViewPr>
  <p:slideViewPr>
    <p:cSldViewPr snapToGrid="0" snapToObjects="1">
      <p:cViewPr varScale="1">
        <p:scale>
          <a:sx n="128" d="100"/>
          <a:sy n="128" d="100"/>
        </p:scale>
        <p:origin x="92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07A8C0-4468-4519-826A-B9224B00453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CEDB019-0905-4FEF-8D7C-6557F657F039}">
      <dgm:prSet/>
      <dgm:spPr/>
      <dgm:t>
        <a:bodyPr/>
        <a:lstStyle/>
        <a:p>
          <a:r>
            <a:rPr lang="en-US" b="0" dirty="0"/>
            <a:t>Rule four: greed is not good. Being rapacious doesn't make you a capitalist, it makes you a sociopath. </a:t>
          </a:r>
          <a:endParaRPr lang="en-US" dirty="0"/>
        </a:p>
      </dgm:t>
    </dgm:pt>
    <dgm:pt modelId="{59D6D643-6305-4430-BB37-24D8E75F2D7A}" type="parTrans" cxnId="{51100969-C4BE-4F99-B0EA-DB5CD4417A89}">
      <dgm:prSet/>
      <dgm:spPr/>
      <dgm:t>
        <a:bodyPr/>
        <a:lstStyle/>
        <a:p>
          <a:endParaRPr lang="en-US"/>
        </a:p>
      </dgm:t>
    </dgm:pt>
    <dgm:pt modelId="{6D76D648-E620-4503-AA4C-6FFA33540213}" type="sibTrans" cxnId="{51100969-C4BE-4F99-B0EA-DB5CD4417A89}">
      <dgm:prSet/>
      <dgm:spPr/>
      <dgm:t>
        <a:bodyPr/>
        <a:lstStyle/>
        <a:p>
          <a:endParaRPr lang="en-US"/>
        </a:p>
      </dgm:t>
    </dgm:pt>
    <dgm:pt modelId="{ABF1A518-80B0-9F4E-B22C-B1C7992FCBFB}" type="pres">
      <dgm:prSet presAssocID="{E407A8C0-4468-4519-826A-B9224B004538}" presName="linear" presStyleCnt="0">
        <dgm:presLayoutVars>
          <dgm:animLvl val="lvl"/>
          <dgm:resizeHandles val="exact"/>
        </dgm:presLayoutVars>
      </dgm:prSet>
      <dgm:spPr/>
    </dgm:pt>
    <dgm:pt modelId="{6ECB73AE-ED44-454E-8426-BDD13DD2FFC8}" type="pres">
      <dgm:prSet presAssocID="{FCEDB019-0905-4FEF-8D7C-6557F657F039}" presName="parentText" presStyleLbl="node1" presStyleIdx="0" presStyleCnt="1" custScaleY="63652" custLinFactNeighborX="48" custLinFactNeighborY="4413">
        <dgm:presLayoutVars>
          <dgm:chMax val="0"/>
          <dgm:bulletEnabled val="1"/>
        </dgm:presLayoutVars>
      </dgm:prSet>
      <dgm:spPr/>
    </dgm:pt>
  </dgm:ptLst>
  <dgm:cxnLst>
    <dgm:cxn modelId="{C55E9605-E03E-4B4F-B8BF-5CADB827A5E4}" type="presOf" srcId="{E407A8C0-4468-4519-826A-B9224B004538}" destId="{ABF1A518-80B0-9F4E-B22C-B1C7992FCBFB}" srcOrd="0" destOrd="0" presId="urn:microsoft.com/office/officeart/2005/8/layout/vList2"/>
    <dgm:cxn modelId="{51100969-C4BE-4F99-B0EA-DB5CD4417A89}" srcId="{E407A8C0-4468-4519-826A-B9224B004538}" destId="{FCEDB019-0905-4FEF-8D7C-6557F657F039}" srcOrd="0" destOrd="0" parTransId="{59D6D643-6305-4430-BB37-24D8E75F2D7A}" sibTransId="{6D76D648-E620-4503-AA4C-6FFA33540213}"/>
    <dgm:cxn modelId="{48282FF7-26EC-2E41-A872-9A0E5DB8E708}" type="presOf" srcId="{FCEDB019-0905-4FEF-8D7C-6557F657F039}" destId="{6ECB73AE-ED44-454E-8426-BDD13DD2FFC8}" srcOrd="0" destOrd="0" presId="urn:microsoft.com/office/officeart/2005/8/layout/vList2"/>
    <dgm:cxn modelId="{0C686740-F3D2-6444-81BE-DCAC62DDB94E}" type="presParOf" srcId="{ABF1A518-80B0-9F4E-B22C-B1C7992FCBFB}" destId="{6ECB73AE-ED44-454E-8426-BDD13DD2FFC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07A8C0-4468-4519-826A-B9224B00453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CEDB019-0905-4FEF-8D7C-6557F657F039}">
      <dgm:prSet/>
      <dgm:spPr/>
      <dgm:t>
        <a:bodyPr/>
        <a:lstStyle/>
        <a:p>
          <a:r>
            <a:rPr lang="en-US" b="0"/>
            <a:t>Rule four: greed is not good. Being rapacious doesn't make you a capitalist, it makes you a sociopath. </a:t>
          </a:r>
          <a:endParaRPr lang="en-US"/>
        </a:p>
      </dgm:t>
    </dgm:pt>
    <dgm:pt modelId="{59D6D643-6305-4430-BB37-24D8E75F2D7A}" type="parTrans" cxnId="{51100969-C4BE-4F99-B0EA-DB5CD4417A89}">
      <dgm:prSet/>
      <dgm:spPr/>
      <dgm:t>
        <a:bodyPr/>
        <a:lstStyle/>
        <a:p>
          <a:endParaRPr lang="en-US"/>
        </a:p>
      </dgm:t>
    </dgm:pt>
    <dgm:pt modelId="{6D76D648-E620-4503-AA4C-6FFA33540213}" type="sibTrans" cxnId="{51100969-C4BE-4F99-B0EA-DB5CD4417A89}">
      <dgm:prSet/>
      <dgm:spPr/>
      <dgm:t>
        <a:bodyPr/>
        <a:lstStyle/>
        <a:p>
          <a:endParaRPr lang="en-US"/>
        </a:p>
      </dgm:t>
    </dgm:pt>
    <dgm:pt modelId="{DD1C13E3-EF59-4BF7-BA20-1B9E5D8CD17C}">
      <dgm:prSet/>
      <dgm:spPr/>
      <dgm:t>
        <a:bodyPr/>
        <a:lstStyle/>
        <a:p>
          <a:r>
            <a:rPr lang="en-US"/>
            <a:t>Short sentences &amp; phrases, contrast, humor</a:t>
          </a:r>
        </a:p>
      </dgm:t>
    </dgm:pt>
    <dgm:pt modelId="{F10CC28C-7F5F-43D4-8774-0BD69A698AC1}" type="parTrans" cxnId="{4F55DAAD-2872-497A-983B-D1DE5A5925E7}">
      <dgm:prSet/>
      <dgm:spPr/>
      <dgm:t>
        <a:bodyPr/>
        <a:lstStyle/>
        <a:p>
          <a:endParaRPr lang="en-US"/>
        </a:p>
      </dgm:t>
    </dgm:pt>
    <dgm:pt modelId="{DEA71906-B7D4-4FE6-98E4-0292750BE698}" type="sibTrans" cxnId="{4F55DAAD-2872-497A-983B-D1DE5A5925E7}">
      <dgm:prSet/>
      <dgm:spPr/>
      <dgm:t>
        <a:bodyPr/>
        <a:lstStyle/>
        <a:p>
          <a:endParaRPr lang="en-US"/>
        </a:p>
      </dgm:t>
    </dgm:pt>
    <dgm:pt modelId="{ABF1A518-80B0-9F4E-B22C-B1C7992FCBFB}" type="pres">
      <dgm:prSet presAssocID="{E407A8C0-4468-4519-826A-B9224B004538}" presName="linear" presStyleCnt="0">
        <dgm:presLayoutVars>
          <dgm:animLvl val="lvl"/>
          <dgm:resizeHandles val="exact"/>
        </dgm:presLayoutVars>
      </dgm:prSet>
      <dgm:spPr/>
    </dgm:pt>
    <dgm:pt modelId="{6ECB73AE-ED44-454E-8426-BDD13DD2FFC8}" type="pres">
      <dgm:prSet presAssocID="{FCEDB019-0905-4FEF-8D7C-6557F657F039}" presName="parentText" presStyleLbl="node1" presStyleIdx="0" presStyleCnt="2">
        <dgm:presLayoutVars>
          <dgm:chMax val="0"/>
          <dgm:bulletEnabled val="1"/>
        </dgm:presLayoutVars>
      </dgm:prSet>
      <dgm:spPr/>
    </dgm:pt>
    <dgm:pt modelId="{6A8643F4-43F3-D342-A398-14EDBAFBF61A}" type="pres">
      <dgm:prSet presAssocID="{6D76D648-E620-4503-AA4C-6FFA33540213}" presName="spacer" presStyleCnt="0"/>
      <dgm:spPr/>
    </dgm:pt>
    <dgm:pt modelId="{5CF13885-F222-5846-97B5-6E2CD956B916}" type="pres">
      <dgm:prSet presAssocID="{DD1C13E3-EF59-4BF7-BA20-1B9E5D8CD17C}" presName="parentText" presStyleLbl="node1" presStyleIdx="1" presStyleCnt="2">
        <dgm:presLayoutVars>
          <dgm:chMax val="0"/>
          <dgm:bulletEnabled val="1"/>
        </dgm:presLayoutVars>
      </dgm:prSet>
      <dgm:spPr/>
    </dgm:pt>
  </dgm:ptLst>
  <dgm:cxnLst>
    <dgm:cxn modelId="{C55E9605-E03E-4B4F-B8BF-5CADB827A5E4}" type="presOf" srcId="{E407A8C0-4468-4519-826A-B9224B004538}" destId="{ABF1A518-80B0-9F4E-B22C-B1C7992FCBFB}" srcOrd="0" destOrd="0" presId="urn:microsoft.com/office/officeart/2005/8/layout/vList2"/>
    <dgm:cxn modelId="{51100969-C4BE-4F99-B0EA-DB5CD4417A89}" srcId="{E407A8C0-4468-4519-826A-B9224B004538}" destId="{FCEDB019-0905-4FEF-8D7C-6557F657F039}" srcOrd="0" destOrd="0" parTransId="{59D6D643-6305-4430-BB37-24D8E75F2D7A}" sibTransId="{6D76D648-E620-4503-AA4C-6FFA33540213}"/>
    <dgm:cxn modelId="{4F55DAAD-2872-497A-983B-D1DE5A5925E7}" srcId="{E407A8C0-4468-4519-826A-B9224B004538}" destId="{DD1C13E3-EF59-4BF7-BA20-1B9E5D8CD17C}" srcOrd="1" destOrd="0" parTransId="{F10CC28C-7F5F-43D4-8774-0BD69A698AC1}" sibTransId="{DEA71906-B7D4-4FE6-98E4-0292750BE698}"/>
    <dgm:cxn modelId="{166E11C6-BC87-AB4F-BBC4-8CA0D8C6FF02}" type="presOf" srcId="{DD1C13E3-EF59-4BF7-BA20-1B9E5D8CD17C}" destId="{5CF13885-F222-5846-97B5-6E2CD956B916}" srcOrd="0" destOrd="0" presId="urn:microsoft.com/office/officeart/2005/8/layout/vList2"/>
    <dgm:cxn modelId="{48282FF7-26EC-2E41-A872-9A0E5DB8E708}" type="presOf" srcId="{FCEDB019-0905-4FEF-8D7C-6557F657F039}" destId="{6ECB73AE-ED44-454E-8426-BDD13DD2FFC8}" srcOrd="0" destOrd="0" presId="urn:microsoft.com/office/officeart/2005/8/layout/vList2"/>
    <dgm:cxn modelId="{0C686740-F3D2-6444-81BE-DCAC62DDB94E}" type="presParOf" srcId="{ABF1A518-80B0-9F4E-B22C-B1C7992FCBFB}" destId="{6ECB73AE-ED44-454E-8426-BDD13DD2FFC8}" srcOrd="0" destOrd="0" presId="urn:microsoft.com/office/officeart/2005/8/layout/vList2"/>
    <dgm:cxn modelId="{6BFC277B-7954-7F4E-B7CD-6313D164F970}" type="presParOf" srcId="{ABF1A518-80B0-9F4E-B22C-B1C7992FCBFB}" destId="{6A8643F4-43F3-D342-A398-14EDBAFBF61A}" srcOrd="1" destOrd="0" presId="urn:microsoft.com/office/officeart/2005/8/layout/vList2"/>
    <dgm:cxn modelId="{288E203E-3E32-3740-9517-6BF04B67D16A}" type="presParOf" srcId="{ABF1A518-80B0-9F4E-B22C-B1C7992FCBFB}" destId="{5CF13885-F222-5846-97B5-6E2CD956B91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23C490-DEC0-41DA-A507-F323B4DA32F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AA2200-5C3E-47CF-80DA-31E7B44C84BC}">
      <dgm:prSet/>
      <dgm:spPr/>
      <dgm:t>
        <a:bodyPr/>
        <a:lstStyle/>
        <a:p>
          <a:r>
            <a:rPr lang="en-US" b="1" baseline="0" dirty="0"/>
            <a:t>How do we value our companies?</a:t>
          </a:r>
          <a:endParaRPr lang="en-US" dirty="0"/>
        </a:p>
      </dgm:t>
    </dgm:pt>
    <dgm:pt modelId="{A79A1914-F4DB-471E-B5E5-99CE87739C90}" type="parTrans" cxnId="{24162C23-DB55-4997-B5CA-B836DEA0164E}">
      <dgm:prSet/>
      <dgm:spPr/>
      <dgm:t>
        <a:bodyPr/>
        <a:lstStyle/>
        <a:p>
          <a:endParaRPr lang="en-US"/>
        </a:p>
      </dgm:t>
    </dgm:pt>
    <dgm:pt modelId="{D2F13EBF-F679-4085-B808-85D52BE21809}" type="sibTrans" cxnId="{24162C23-DB55-4997-B5CA-B836DEA0164E}">
      <dgm:prSet/>
      <dgm:spPr/>
      <dgm:t>
        <a:bodyPr/>
        <a:lstStyle/>
        <a:p>
          <a:endParaRPr lang="en-US"/>
        </a:p>
      </dgm:t>
    </dgm:pt>
    <dgm:pt modelId="{2AAB4B5D-AAB0-4F66-B597-74E25A47029E}">
      <dgm:prSet/>
      <dgm:spPr/>
      <dgm:t>
        <a:bodyPr/>
        <a:lstStyle/>
        <a:p>
          <a:r>
            <a:rPr lang="en-US" b="1" baseline="0" dirty="0"/>
            <a:t>How do higher profit margins exacerbate inequalities?</a:t>
          </a:r>
          <a:endParaRPr lang="en-US" dirty="0"/>
        </a:p>
      </dgm:t>
    </dgm:pt>
    <dgm:pt modelId="{B3E036B4-C14A-47C8-A809-B198114FC6F9}" type="parTrans" cxnId="{A06B4F92-2942-44C1-91F8-533D3ABCF225}">
      <dgm:prSet/>
      <dgm:spPr/>
      <dgm:t>
        <a:bodyPr/>
        <a:lstStyle/>
        <a:p>
          <a:endParaRPr lang="en-US"/>
        </a:p>
      </dgm:t>
    </dgm:pt>
    <dgm:pt modelId="{E5E08712-4F7B-4D37-9908-752A541C8A16}" type="sibTrans" cxnId="{A06B4F92-2942-44C1-91F8-533D3ABCF225}">
      <dgm:prSet/>
      <dgm:spPr/>
      <dgm:t>
        <a:bodyPr/>
        <a:lstStyle/>
        <a:p>
          <a:endParaRPr lang="en-US"/>
        </a:p>
      </dgm:t>
    </dgm:pt>
    <dgm:pt modelId="{4AF35ED5-0701-4F5F-9FDC-65F0CD8E7056}">
      <dgm:prSet/>
      <dgm:spPr/>
      <dgm:t>
        <a:bodyPr/>
        <a:lstStyle/>
        <a:p>
          <a:r>
            <a:rPr lang="en-US" b="1" baseline="0" dirty="0"/>
            <a:t>Why is income inequality not a good thing?</a:t>
          </a:r>
          <a:endParaRPr lang="en-US" dirty="0"/>
        </a:p>
      </dgm:t>
    </dgm:pt>
    <dgm:pt modelId="{710CDF49-02AE-41FB-9B7F-0A3866B3C0A1}" type="parTrans" cxnId="{08A38F03-FFDA-4256-AC43-BE66492FF72D}">
      <dgm:prSet/>
      <dgm:spPr/>
      <dgm:t>
        <a:bodyPr/>
        <a:lstStyle/>
        <a:p>
          <a:endParaRPr lang="en-US"/>
        </a:p>
      </dgm:t>
    </dgm:pt>
    <dgm:pt modelId="{1AC2CECA-E5E7-4E2F-AA09-85029ACC7867}" type="sibTrans" cxnId="{08A38F03-FFDA-4256-AC43-BE66492FF72D}">
      <dgm:prSet/>
      <dgm:spPr/>
      <dgm:t>
        <a:bodyPr/>
        <a:lstStyle/>
        <a:p>
          <a:endParaRPr lang="en-US"/>
        </a:p>
      </dgm:t>
    </dgm:pt>
    <dgm:pt modelId="{07958066-BC04-4358-91D1-8575B4340499}">
      <dgm:prSet/>
      <dgm:spPr/>
      <dgm:t>
        <a:bodyPr/>
        <a:lstStyle/>
        <a:p>
          <a:r>
            <a:rPr lang="en-US" b="1" baseline="0" dirty="0"/>
            <a:t>How can inequality be reduced?</a:t>
          </a:r>
          <a:endParaRPr lang="en-US" dirty="0"/>
        </a:p>
      </dgm:t>
    </dgm:pt>
    <dgm:pt modelId="{E073CFB7-2AAA-432A-BB85-211569EC3F72}" type="parTrans" cxnId="{82C2AF64-F41A-4113-B1CB-4542CE8B222F}">
      <dgm:prSet/>
      <dgm:spPr/>
      <dgm:t>
        <a:bodyPr/>
        <a:lstStyle/>
        <a:p>
          <a:endParaRPr lang="en-US"/>
        </a:p>
      </dgm:t>
    </dgm:pt>
    <dgm:pt modelId="{B3DCAB35-AD79-4B8F-AA2F-877552158107}" type="sibTrans" cxnId="{82C2AF64-F41A-4113-B1CB-4542CE8B222F}">
      <dgm:prSet/>
      <dgm:spPr/>
      <dgm:t>
        <a:bodyPr/>
        <a:lstStyle/>
        <a:p>
          <a:endParaRPr lang="en-US"/>
        </a:p>
      </dgm:t>
    </dgm:pt>
    <dgm:pt modelId="{C4C2FC94-A5DC-49DF-8B09-8DCBEF0E2A1D}">
      <dgm:prSet/>
      <dgm:spPr/>
      <dgm:t>
        <a:bodyPr/>
        <a:lstStyle/>
        <a:p>
          <a:r>
            <a:rPr lang="en-US" b="1" baseline="0" dirty="0"/>
            <a:t>What is Just Capital and how does it work? </a:t>
          </a:r>
          <a:endParaRPr lang="en-US" dirty="0"/>
        </a:p>
      </dgm:t>
    </dgm:pt>
    <dgm:pt modelId="{4B138B98-71A0-4CB2-8978-AB064DC5B5C5}" type="parTrans" cxnId="{1D9F8663-8DF5-4EA0-A4B5-540E64D43ABF}">
      <dgm:prSet/>
      <dgm:spPr/>
      <dgm:t>
        <a:bodyPr/>
        <a:lstStyle/>
        <a:p>
          <a:endParaRPr lang="en-US"/>
        </a:p>
      </dgm:t>
    </dgm:pt>
    <dgm:pt modelId="{689EACDF-A866-427A-BA24-59865D4D8ACC}" type="sibTrans" cxnId="{1D9F8663-8DF5-4EA0-A4B5-540E64D43ABF}">
      <dgm:prSet/>
      <dgm:spPr/>
      <dgm:t>
        <a:bodyPr/>
        <a:lstStyle/>
        <a:p>
          <a:endParaRPr lang="en-US"/>
        </a:p>
      </dgm:t>
    </dgm:pt>
    <dgm:pt modelId="{06EF2232-7608-7D49-9B09-C4337F751D10}" type="pres">
      <dgm:prSet presAssocID="{E023C490-DEC0-41DA-A507-F323B4DA32F4}" presName="linear" presStyleCnt="0">
        <dgm:presLayoutVars>
          <dgm:animLvl val="lvl"/>
          <dgm:resizeHandles val="exact"/>
        </dgm:presLayoutVars>
      </dgm:prSet>
      <dgm:spPr/>
    </dgm:pt>
    <dgm:pt modelId="{ADF247C6-6B2B-B740-83CD-F032952BC252}" type="pres">
      <dgm:prSet presAssocID="{C3AA2200-5C3E-47CF-80DA-31E7B44C84BC}" presName="parentText" presStyleLbl="node1" presStyleIdx="0" presStyleCnt="5" custScaleY="183780">
        <dgm:presLayoutVars>
          <dgm:chMax val="0"/>
          <dgm:bulletEnabled val="1"/>
        </dgm:presLayoutVars>
      </dgm:prSet>
      <dgm:spPr/>
    </dgm:pt>
    <dgm:pt modelId="{E291B5A3-B92C-BC4D-9DA6-C7F4E887FFAD}" type="pres">
      <dgm:prSet presAssocID="{D2F13EBF-F679-4085-B808-85D52BE21809}" presName="spacer" presStyleCnt="0"/>
      <dgm:spPr/>
    </dgm:pt>
    <dgm:pt modelId="{58285744-0323-0A41-A0BE-6480CF6BD774}" type="pres">
      <dgm:prSet presAssocID="{2AAB4B5D-AAB0-4F66-B597-74E25A47029E}" presName="parentText" presStyleLbl="node1" presStyleIdx="1" presStyleCnt="5" custScaleY="185172">
        <dgm:presLayoutVars>
          <dgm:chMax val="0"/>
          <dgm:bulletEnabled val="1"/>
        </dgm:presLayoutVars>
      </dgm:prSet>
      <dgm:spPr/>
    </dgm:pt>
    <dgm:pt modelId="{605EC194-CDC0-7A4A-A290-CF6DFE60FE50}" type="pres">
      <dgm:prSet presAssocID="{E5E08712-4F7B-4D37-9908-752A541C8A16}" presName="spacer" presStyleCnt="0"/>
      <dgm:spPr/>
    </dgm:pt>
    <dgm:pt modelId="{3C85CC32-082D-2040-952F-C0E4508E4E69}" type="pres">
      <dgm:prSet presAssocID="{4AF35ED5-0701-4F5F-9FDC-65F0CD8E7056}" presName="parentText" presStyleLbl="node1" presStyleIdx="2" presStyleCnt="5" custScaleY="174344">
        <dgm:presLayoutVars>
          <dgm:chMax val="0"/>
          <dgm:bulletEnabled val="1"/>
        </dgm:presLayoutVars>
      </dgm:prSet>
      <dgm:spPr/>
    </dgm:pt>
    <dgm:pt modelId="{A1EE7748-64DB-6B4C-9884-BD3F64B3E94E}" type="pres">
      <dgm:prSet presAssocID="{1AC2CECA-E5E7-4E2F-AA09-85029ACC7867}" presName="spacer" presStyleCnt="0"/>
      <dgm:spPr/>
    </dgm:pt>
    <dgm:pt modelId="{B3ACBEB5-AFFF-BB42-962A-8C14EA05E65A}" type="pres">
      <dgm:prSet presAssocID="{07958066-BC04-4358-91D1-8575B4340499}" presName="parentText" presStyleLbl="node1" presStyleIdx="3" presStyleCnt="5" custScaleY="167146">
        <dgm:presLayoutVars>
          <dgm:chMax val="0"/>
          <dgm:bulletEnabled val="1"/>
        </dgm:presLayoutVars>
      </dgm:prSet>
      <dgm:spPr/>
    </dgm:pt>
    <dgm:pt modelId="{364E929C-9E39-CE43-8DA4-E557E675369C}" type="pres">
      <dgm:prSet presAssocID="{B3DCAB35-AD79-4B8F-AA2F-877552158107}" presName="spacer" presStyleCnt="0"/>
      <dgm:spPr/>
    </dgm:pt>
    <dgm:pt modelId="{D96461FF-B9BD-0E42-9B8D-28C7B0FF8A2C}" type="pres">
      <dgm:prSet presAssocID="{C4C2FC94-A5DC-49DF-8B09-8DCBEF0E2A1D}" presName="parentText" presStyleLbl="node1" presStyleIdx="4" presStyleCnt="5" custScaleY="174230">
        <dgm:presLayoutVars>
          <dgm:chMax val="0"/>
          <dgm:bulletEnabled val="1"/>
        </dgm:presLayoutVars>
      </dgm:prSet>
      <dgm:spPr/>
    </dgm:pt>
  </dgm:ptLst>
  <dgm:cxnLst>
    <dgm:cxn modelId="{08A38F03-FFDA-4256-AC43-BE66492FF72D}" srcId="{E023C490-DEC0-41DA-A507-F323B4DA32F4}" destId="{4AF35ED5-0701-4F5F-9FDC-65F0CD8E7056}" srcOrd="2" destOrd="0" parTransId="{710CDF49-02AE-41FB-9B7F-0A3866B3C0A1}" sibTransId="{1AC2CECA-E5E7-4E2F-AA09-85029ACC7867}"/>
    <dgm:cxn modelId="{8EF0AE0E-5B5A-1D4D-B34B-E3C86ACAD5A9}" type="presOf" srcId="{07958066-BC04-4358-91D1-8575B4340499}" destId="{B3ACBEB5-AFFF-BB42-962A-8C14EA05E65A}" srcOrd="0" destOrd="0" presId="urn:microsoft.com/office/officeart/2005/8/layout/vList2"/>
    <dgm:cxn modelId="{70A09222-E2A7-2E4A-BDCC-15E18EBC1247}" type="presOf" srcId="{C4C2FC94-A5DC-49DF-8B09-8DCBEF0E2A1D}" destId="{D96461FF-B9BD-0E42-9B8D-28C7B0FF8A2C}" srcOrd="0" destOrd="0" presId="urn:microsoft.com/office/officeart/2005/8/layout/vList2"/>
    <dgm:cxn modelId="{24162C23-DB55-4997-B5CA-B836DEA0164E}" srcId="{E023C490-DEC0-41DA-A507-F323B4DA32F4}" destId="{C3AA2200-5C3E-47CF-80DA-31E7B44C84BC}" srcOrd="0" destOrd="0" parTransId="{A79A1914-F4DB-471E-B5E5-99CE87739C90}" sibTransId="{D2F13EBF-F679-4085-B808-85D52BE21809}"/>
    <dgm:cxn modelId="{6AAA542B-3E6C-6745-9FEC-F0530E82B268}" type="presOf" srcId="{C3AA2200-5C3E-47CF-80DA-31E7B44C84BC}" destId="{ADF247C6-6B2B-B740-83CD-F032952BC252}" srcOrd="0" destOrd="0" presId="urn:microsoft.com/office/officeart/2005/8/layout/vList2"/>
    <dgm:cxn modelId="{B1501240-A987-7145-ADB4-C8A2C503C063}" type="presOf" srcId="{4AF35ED5-0701-4F5F-9FDC-65F0CD8E7056}" destId="{3C85CC32-082D-2040-952F-C0E4508E4E69}" srcOrd="0" destOrd="0" presId="urn:microsoft.com/office/officeart/2005/8/layout/vList2"/>
    <dgm:cxn modelId="{E16EDB41-4063-A249-84E0-B1BC67C22E05}" type="presOf" srcId="{E023C490-DEC0-41DA-A507-F323B4DA32F4}" destId="{06EF2232-7608-7D49-9B09-C4337F751D10}" srcOrd="0" destOrd="0" presId="urn:microsoft.com/office/officeart/2005/8/layout/vList2"/>
    <dgm:cxn modelId="{1D9F8663-8DF5-4EA0-A4B5-540E64D43ABF}" srcId="{E023C490-DEC0-41DA-A507-F323B4DA32F4}" destId="{C4C2FC94-A5DC-49DF-8B09-8DCBEF0E2A1D}" srcOrd="4" destOrd="0" parTransId="{4B138B98-71A0-4CB2-8978-AB064DC5B5C5}" sibTransId="{689EACDF-A866-427A-BA24-59865D4D8ACC}"/>
    <dgm:cxn modelId="{82C2AF64-F41A-4113-B1CB-4542CE8B222F}" srcId="{E023C490-DEC0-41DA-A507-F323B4DA32F4}" destId="{07958066-BC04-4358-91D1-8575B4340499}" srcOrd="3" destOrd="0" parTransId="{E073CFB7-2AAA-432A-BB85-211569EC3F72}" sibTransId="{B3DCAB35-AD79-4B8F-AA2F-877552158107}"/>
    <dgm:cxn modelId="{A06B4F92-2942-44C1-91F8-533D3ABCF225}" srcId="{E023C490-DEC0-41DA-A507-F323B4DA32F4}" destId="{2AAB4B5D-AAB0-4F66-B597-74E25A47029E}" srcOrd="1" destOrd="0" parTransId="{B3E036B4-C14A-47C8-A809-B198114FC6F9}" sibTransId="{E5E08712-4F7B-4D37-9908-752A541C8A16}"/>
    <dgm:cxn modelId="{78256FC0-A94E-5444-BFEC-E40CDFB5B473}" type="presOf" srcId="{2AAB4B5D-AAB0-4F66-B597-74E25A47029E}" destId="{58285744-0323-0A41-A0BE-6480CF6BD774}" srcOrd="0" destOrd="0" presId="urn:microsoft.com/office/officeart/2005/8/layout/vList2"/>
    <dgm:cxn modelId="{495902A6-87EB-B24D-B5D0-98CF99F45536}" type="presParOf" srcId="{06EF2232-7608-7D49-9B09-C4337F751D10}" destId="{ADF247C6-6B2B-B740-83CD-F032952BC252}" srcOrd="0" destOrd="0" presId="urn:microsoft.com/office/officeart/2005/8/layout/vList2"/>
    <dgm:cxn modelId="{7721F07C-10D9-2843-8802-C1922A19D31D}" type="presParOf" srcId="{06EF2232-7608-7D49-9B09-C4337F751D10}" destId="{E291B5A3-B92C-BC4D-9DA6-C7F4E887FFAD}" srcOrd="1" destOrd="0" presId="urn:microsoft.com/office/officeart/2005/8/layout/vList2"/>
    <dgm:cxn modelId="{414E03D8-5859-A343-AE08-2B0683000256}" type="presParOf" srcId="{06EF2232-7608-7D49-9B09-C4337F751D10}" destId="{58285744-0323-0A41-A0BE-6480CF6BD774}" srcOrd="2" destOrd="0" presId="urn:microsoft.com/office/officeart/2005/8/layout/vList2"/>
    <dgm:cxn modelId="{879A95D3-20C8-3E4C-87B2-464689A7E713}" type="presParOf" srcId="{06EF2232-7608-7D49-9B09-C4337F751D10}" destId="{605EC194-CDC0-7A4A-A290-CF6DFE60FE50}" srcOrd="3" destOrd="0" presId="urn:microsoft.com/office/officeart/2005/8/layout/vList2"/>
    <dgm:cxn modelId="{B8E9CE58-573F-9D4D-881D-2BBA5F61352F}" type="presParOf" srcId="{06EF2232-7608-7D49-9B09-C4337F751D10}" destId="{3C85CC32-082D-2040-952F-C0E4508E4E69}" srcOrd="4" destOrd="0" presId="urn:microsoft.com/office/officeart/2005/8/layout/vList2"/>
    <dgm:cxn modelId="{FE013626-9636-6441-B82D-D61001DE4EF6}" type="presParOf" srcId="{06EF2232-7608-7D49-9B09-C4337F751D10}" destId="{A1EE7748-64DB-6B4C-9884-BD3F64B3E94E}" srcOrd="5" destOrd="0" presId="urn:microsoft.com/office/officeart/2005/8/layout/vList2"/>
    <dgm:cxn modelId="{266819D1-FB6B-8342-8A90-63F5068968BC}" type="presParOf" srcId="{06EF2232-7608-7D49-9B09-C4337F751D10}" destId="{B3ACBEB5-AFFF-BB42-962A-8C14EA05E65A}" srcOrd="6" destOrd="0" presId="urn:microsoft.com/office/officeart/2005/8/layout/vList2"/>
    <dgm:cxn modelId="{C5B5B52C-FE4D-A342-AA7C-C7D21CC5E5D0}" type="presParOf" srcId="{06EF2232-7608-7D49-9B09-C4337F751D10}" destId="{364E929C-9E39-CE43-8DA4-E557E675369C}" srcOrd="7" destOrd="0" presId="urn:microsoft.com/office/officeart/2005/8/layout/vList2"/>
    <dgm:cxn modelId="{00156339-5D6A-BF47-A4AF-BA3D302817A2}" type="presParOf" srcId="{06EF2232-7608-7D49-9B09-C4337F751D10}" destId="{D96461FF-B9BD-0E42-9B8D-28C7B0FF8A2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23C490-DEC0-41DA-A507-F323B4DA32F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AA2200-5C3E-47CF-80DA-31E7B44C84BC}">
      <dgm:prSet custT="1"/>
      <dgm:spPr/>
      <dgm:t>
        <a:bodyPr/>
        <a:lstStyle/>
        <a:p>
          <a:r>
            <a:rPr lang="en-US" sz="1600" dirty="0"/>
            <a:t>rip the humanity out of them</a:t>
          </a:r>
        </a:p>
      </dgm:t>
    </dgm:pt>
    <dgm:pt modelId="{A79A1914-F4DB-471E-B5E5-99CE87739C90}" type="parTrans" cxnId="{24162C23-DB55-4997-B5CA-B836DEA0164E}">
      <dgm:prSet/>
      <dgm:spPr/>
      <dgm:t>
        <a:bodyPr/>
        <a:lstStyle/>
        <a:p>
          <a:endParaRPr lang="en-US"/>
        </a:p>
      </dgm:t>
    </dgm:pt>
    <dgm:pt modelId="{D2F13EBF-F679-4085-B808-85D52BE21809}" type="sibTrans" cxnId="{24162C23-DB55-4997-B5CA-B836DEA0164E}">
      <dgm:prSet/>
      <dgm:spPr/>
      <dgm:t>
        <a:bodyPr/>
        <a:lstStyle/>
        <a:p>
          <a:endParaRPr lang="en-US"/>
        </a:p>
      </dgm:t>
    </dgm:pt>
    <dgm:pt modelId="{2AAB4B5D-AAB0-4F66-B597-74E25A47029E}">
      <dgm:prSet custT="1"/>
      <dgm:spPr/>
      <dgm:t>
        <a:bodyPr/>
        <a:lstStyle/>
        <a:p>
          <a:r>
            <a:rPr lang="en-US" sz="1600" dirty="0"/>
            <a:t>too few people own most of the share of wealth, when this rises, less is left for the rest/poor</a:t>
          </a:r>
        </a:p>
      </dgm:t>
    </dgm:pt>
    <dgm:pt modelId="{B3E036B4-C14A-47C8-A809-B198114FC6F9}" type="parTrans" cxnId="{A06B4F92-2942-44C1-91F8-533D3ABCF225}">
      <dgm:prSet/>
      <dgm:spPr/>
      <dgm:t>
        <a:bodyPr/>
        <a:lstStyle/>
        <a:p>
          <a:endParaRPr lang="en-US"/>
        </a:p>
      </dgm:t>
    </dgm:pt>
    <dgm:pt modelId="{E5E08712-4F7B-4D37-9908-752A541C8A16}" type="sibTrans" cxnId="{A06B4F92-2942-44C1-91F8-533D3ABCF225}">
      <dgm:prSet/>
      <dgm:spPr/>
      <dgm:t>
        <a:bodyPr/>
        <a:lstStyle/>
        <a:p>
          <a:endParaRPr lang="en-US"/>
        </a:p>
      </dgm:t>
    </dgm:pt>
    <dgm:pt modelId="{4AF35ED5-0701-4F5F-9FDC-65F0CD8E7056}">
      <dgm:prSet custT="1"/>
      <dgm:spPr/>
      <dgm:t>
        <a:bodyPr/>
        <a:lstStyle/>
        <a:p>
          <a:r>
            <a:rPr lang="en-US" sz="1600" dirty="0"/>
            <a:t>social problems: life expectancy, teen pregnancy, illiteracy, lack of social mobility </a:t>
          </a:r>
        </a:p>
      </dgm:t>
    </dgm:pt>
    <dgm:pt modelId="{710CDF49-02AE-41FB-9B7F-0A3866B3C0A1}" type="parTrans" cxnId="{08A38F03-FFDA-4256-AC43-BE66492FF72D}">
      <dgm:prSet/>
      <dgm:spPr/>
      <dgm:t>
        <a:bodyPr/>
        <a:lstStyle/>
        <a:p>
          <a:endParaRPr lang="en-US"/>
        </a:p>
      </dgm:t>
    </dgm:pt>
    <dgm:pt modelId="{1AC2CECA-E5E7-4E2F-AA09-85029ACC7867}" type="sibTrans" cxnId="{08A38F03-FFDA-4256-AC43-BE66492FF72D}">
      <dgm:prSet/>
      <dgm:spPr/>
      <dgm:t>
        <a:bodyPr/>
        <a:lstStyle/>
        <a:p>
          <a:endParaRPr lang="en-US"/>
        </a:p>
      </dgm:t>
    </dgm:pt>
    <dgm:pt modelId="{07958066-BC04-4358-91D1-8575B4340499}">
      <dgm:prSet custT="1"/>
      <dgm:spPr/>
      <dgm:t>
        <a:bodyPr/>
        <a:lstStyle/>
        <a:p>
          <a:r>
            <a:rPr lang="en-US" sz="1600" dirty="0"/>
            <a:t>increasing justice in corporations</a:t>
          </a:r>
        </a:p>
      </dgm:t>
    </dgm:pt>
    <dgm:pt modelId="{E073CFB7-2AAA-432A-BB85-211569EC3F72}" type="parTrans" cxnId="{82C2AF64-F41A-4113-B1CB-4542CE8B222F}">
      <dgm:prSet/>
      <dgm:spPr/>
      <dgm:t>
        <a:bodyPr/>
        <a:lstStyle/>
        <a:p>
          <a:endParaRPr lang="en-US"/>
        </a:p>
      </dgm:t>
    </dgm:pt>
    <dgm:pt modelId="{B3DCAB35-AD79-4B8F-AA2F-877552158107}" type="sibTrans" cxnId="{82C2AF64-F41A-4113-B1CB-4542CE8B222F}">
      <dgm:prSet/>
      <dgm:spPr/>
      <dgm:t>
        <a:bodyPr/>
        <a:lstStyle/>
        <a:p>
          <a:endParaRPr lang="en-US"/>
        </a:p>
      </dgm:t>
    </dgm:pt>
    <dgm:pt modelId="{C4C2FC94-A5DC-49DF-8B09-8DCBEF0E2A1D}">
      <dgm:prSet custT="1"/>
      <dgm:spPr/>
      <dgm:t>
        <a:bodyPr/>
        <a:lstStyle/>
        <a:p>
          <a:r>
            <a:rPr lang="en-US" sz="1600" dirty="0"/>
            <a:t>non profit: help other corporations adopt more just corporate behavior - by surveying the public about what they consider just behavior </a:t>
          </a:r>
        </a:p>
      </dgm:t>
    </dgm:pt>
    <dgm:pt modelId="{4B138B98-71A0-4CB2-8978-AB064DC5B5C5}" type="parTrans" cxnId="{1D9F8663-8DF5-4EA0-A4B5-540E64D43ABF}">
      <dgm:prSet/>
      <dgm:spPr/>
      <dgm:t>
        <a:bodyPr/>
        <a:lstStyle/>
        <a:p>
          <a:endParaRPr lang="en-US"/>
        </a:p>
      </dgm:t>
    </dgm:pt>
    <dgm:pt modelId="{689EACDF-A866-427A-BA24-59865D4D8ACC}" type="sibTrans" cxnId="{1D9F8663-8DF5-4EA0-A4B5-540E64D43ABF}">
      <dgm:prSet/>
      <dgm:spPr/>
      <dgm:t>
        <a:bodyPr/>
        <a:lstStyle/>
        <a:p>
          <a:endParaRPr lang="en-US"/>
        </a:p>
      </dgm:t>
    </dgm:pt>
    <dgm:pt modelId="{703725CC-424A-F840-8246-D0D5214766AF}" type="pres">
      <dgm:prSet presAssocID="{E023C490-DEC0-41DA-A507-F323B4DA32F4}" presName="linear" presStyleCnt="0">
        <dgm:presLayoutVars>
          <dgm:animLvl val="lvl"/>
          <dgm:resizeHandles val="exact"/>
        </dgm:presLayoutVars>
      </dgm:prSet>
      <dgm:spPr/>
    </dgm:pt>
    <dgm:pt modelId="{1EC07A02-A78D-2346-89AB-6B7C2E77C8B3}" type="pres">
      <dgm:prSet presAssocID="{C3AA2200-5C3E-47CF-80DA-31E7B44C84BC}" presName="parentText" presStyleLbl="node1" presStyleIdx="0" presStyleCnt="5">
        <dgm:presLayoutVars>
          <dgm:chMax val="0"/>
          <dgm:bulletEnabled val="1"/>
        </dgm:presLayoutVars>
      </dgm:prSet>
      <dgm:spPr/>
    </dgm:pt>
    <dgm:pt modelId="{F1CC85F0-ADD4-1A48-B244-F0B569BE75DB}" type="pres">
      <dgm:prSet presAssocID="{D2F13EBF-F679-4085-B808-85D52BE21809}" presName="spacer" presStyleCnt="0"/>
      <dgm:spPr/>
    </dgm:pt>
    <dgm:pt modelId="{DBF42F46-02AF-1F49-9253-A79B07D374E2}" type="pres">
      <dgm:prSet presAssocID="{2AAB4B5D-AAB0-4F66-B597-74E25A47029E}" presName="parentText" presStyleLbl="node1" presStyleIdx="1" presStyleCnt="5">
        <dgm:presLayoutVars>
          <dgm:chMax val="0"/>
          <dgm:bulletEnabled val="1"/>
        </dgm:presLayoutVars>
      </dgm:prSet>
      <dgm:spPr/>
    </dgm:pt>
    <dgm:pt modelId="{802A2542-56FC-F248-8391-08B99D9B4640}" type="pres">
      <dgm:prSet presAssocID="{E5E08712-4F7B-4D37-9908-752A541C8A16}" presName="spacer" presStyleCnt="0"/>
      <dgm:spPr/>
    </dgm:pt>
    <dgm:pt modelId="{8DAB3CA0-C466-6145-8C93-3CE5CC4BBE19}" type="pres">
      <dgm:prSet presAssocID="{4AF35ED5-0701-4F5F-9FDC-65F0CD8E7056}" presName="parentText" presStyleLbl="node1" presStyleIdx="2" presStyleCnt="5">
        <dgm:presLayoutVars>
          <dgm:chMax val="0"/>
          <dgm:bulletEnabled val="1"/>
        </dgm:presLayoutVars>
      </dgm:prSet>
      <dgm:spPr/>
    </dgm:pt>
    <dgm:pt modelId="{84A08BC6-1CF9-2F46-8E28-41F03AEA6E07}" type="pres">
      <dgm:prSet presAssocID="{1AC2CECA-E5E7-4E2F-AA09-85029ACC7867}" presName="spacer" presStyleCnt="0"/>
      <dgm:spPr/>
    </dgm:pt>
    <dgm:pt modelId="{1E24C9FC-5DAD-0F41-83D5-FA25E61F6644}" type="pres">
      <dgm:prSet presAssocID="{07958066-BC04-4358-91D1-8575B4340499}" presName="parentText" presStyleLbl="node1" presStyleIdx="3" presStyleCnt="5">
        <dgm:presLayoutVars>
          <dgm:chMax val="0"/>
          <dgm:bulletEnabled val="1"/>
        </dgm:presLayoutVars>
      </dgm:prSet>
      <dgm:spPr/>
    </dgm:pt>
    <dgm:pt modelId="{67E61504-717D-EC4A-9F9D-9CA22D4AF2B6}" type="pres">
      <dgm:prSet presAssocID="{B3DCAB35-AD79-4B8F-AA2F-877552158107}" presName="spacer" presStyleCnt="0"/>
      <dgm:spPr/>
    </dgm:pt>
    <dgm:pt modelId="{08029609-A066-5D46-84A6-05399F45B5EE}" type="pres">
      <dgm:prSet presAssocID="{C4C2FC94-A5DC-49DF-8B09-8DCBEF0E2A1D}" presName="parentText" presStyleLbl="node1" presStyleIdx="4" presStyleCnt="5" custScaleY="111482">
        <dgm:presLayoutVars>
          <dgm:chMax val="0"/>
          <dgm:bulletEnabled val="1"/>
        </dgm:presLayoutVars>
      </dgm:prSet>
      <dgm:spPr/>
    </dgm:pt>
  </dgm:ptLst>
  <dgm:cxnLst>
    <dgm:cxn modelId="{08A38F03-FFDA-4256-AC43-BE66492FF72D}" srcId="{E023C490-DEC0-41DA-A507-F323B4DA32F4}" destId="{4AF35ED5-0701-4F5F-9FDC-65F0CD8E7056}" srcOrd="2" destOrd="0" parTransId="{710CDF49-02AE-41FB-9B7F-0A3866B3C0A1}" sibTransId="{1AC2CECA-E5E7-4E2F-AA09-85029ACC7867}"/>
    <dgm:cxn modelId="{7BFF0918-4C2D-EE4F-89F2-18DDFC4C5C04}" type="presOf" srcId="{2AAB4B5D-AAB0-4F66-B597-74E25A47029E}" destId="{DBF42F46-02AF-1F49-9253-A79B07D374E2}" srcOrd="0" destOrd="0" presId="urn:microsoft.com/office/officeart/2005/8/layout/vList2"/>
    <dgm:cxn modelId="{24162C23-DB55-4997-B5CA-B836DEA0164E}" srcId="{E023C490-DEC0-41DA-A507-F323B4DA32F4}" destId="{C3AA2200-5C3E-47CF-80DA-31E7B44C84BC}" srcOrd="0" destOrd="0" parTransId="{A79A1914-F4DB-471E-B5E5-99CE87739C90}" sibTransId="{D2F13EBF-F679-4085-B808-85D52BE21809}"/>
    <dgm:cxn modelId="{141F7248-BDEF-664E-9BFC-856340480F71}" type="presOf" srcId="{E023C490-DEC0-41DA-A507-F323B4DA32F4}" destId="{703725CC-424A-F840-8246-D0D5214766AF}" srcOrd="0" destOrd="0" presId="urn:microsoft.com/office/officeart/2005/8/layout/vList2"/>
    <dgm:cxn modelId="{C720E74F-E4D2-2F4B-B678-C4C0AB8E0222}" type="presOf" srcId="{4AF35ED5-0701-4F5F-9FDC-65F0CD8E7056}" destId="{8DAB3CA0-C466-6145-8C93-3CE5CC4BBE19}" srcOrd="0" destOrd="0" presId="urn:microsoft.com/office/officeart/2005/8/layout/vList2"/>
    <dgm:cxn modelId="{CC84785F-5E4B-814C-B4A7-23F839FC5EDA}" type="presOf" srcId="{C3AA2200-5C3E-47CF-80DA-31E7B44C84BC}" destId="{1EC07A02-A78D-2346-89AB-6B7C2E77C8B3}" srcOrd="0" destOrd="0" presId="urn:microsoft.com/office/officeart/2005/8/layout/vList2"/>
    <dgm:cxn modelId="{1D9F8663-8DF5-4EA0-A4B5-540E64D43ABF}" srcId="{E023C490-DEC0-41DA-A507-F323B4DA32F4}" destId="{C4C2FC94-A5DC-49DF-8B09-8DCBEF0E2A1D}" srcOrd="4" destOrd="0" parTransId="{4B138B98-71A0-4CB2-8978-AB064DC5B5C5}" sibTransId="{689EACDF-A866-427A-BA24-59865D4D8ACC}"/>
    <dgm:cxn modelId="{82C2AF64-F41A-4113-B1CB-4542CE8B222F}" srcId="{E023C490-DEC0-41DA-A507-F323B4DA32F4}" destId="{07958066-BC04-4358-91D1-8575B4340499}" srcOrd="3" destOrd="0" parTransId="{E073CFB7-2AAA-432A-BB85-211569EC3F72}" sibTransId="{B3DCAB35-AD79-4B8F-AA2F-877552158107}"/>
    <dgm:cxn modelId="{A06B4F92-2942-44C1-91F8-533D3ABCF225}" srcId="{E023C490-DEC0-41DA-A507-F323B4DA32F4}" destId="{2AAB4B5D-AAB0-4F66-B597-74E25A47029E}" srcOrd="1" destOrd="0" parTransId="{B3E036B4-C14A-47C8-A809-B198114FC6F9}" sibTransId="{E5E08712-4F7B-4D37-9908-752A541C8A16}"/>
    <dgm:cxn modelId="{D089F9A6-C66D-B04F-830A-50C6639567D8}" type="presOf" srcId="{C4C2FC94-A5DC-49DF-8B09-8DCBEF0E2A1D}" destId="{08029609-A066-5D46-84A6-05399F45B5EE}" srcOrd="0" destOrd="0" presId="urn:microsoft.com/office/officeart/2005/8/layout/vList2"/>
    <dgm:cxn modelId="{9AC186AC-AFD7-1A4D-ADDD-3602A241C9B1}" type="presOf" srcId="{07958066-BC04-4358-91D1-8575B4340499}" destId="{1E24C9FC-5DAD-0F41-83D5-FA25E61F6644}" srcOrd="0" destOrd="0" presId="urn:microsoft.com/office/officeart/2005/8/layout/vList2"/>
    <dgm:cxn modelId="{B3F7D77D-ECFA-7141-BCA8-D67140A746A3}" type="presParOf" srcId="{703725CC-424A-F840-8246-D0D5214766AF}" destId="{1EC07A02-A78D-2346-89AB-6B7C2E77C8B3}" srcOrd="0" destOrd="0" presId="urn:microsoft.com/office/officeart/2005/8/layout/vList2"/>
    <dgm:cxn modelId="{774B11FB-0B95-F24B-867E-7DF94549A9F3}" type="presParOf" srcId="{703725CC-424A-F840-8246-D0D5214766AF}" destId="{F1CC85F0-ADD4-1A48-B244-F0B569BE75DB}" srcOrd="1" destOrd="0" presId="urn:microsoft.com/office/officeart/2005/8/layout/vList2"/>
    <dgm:cxn modelId="{3282538A-47B3-994B-ABD1-9F0036240881}" type="presParOf" srcId="{703725CC-424A-F840-8246-D0D5214766AF}" destId="{DBF42F46-02AF-1F49-9253-A79B07D374E2}" srcOrd="2" destOrd="0" presId="urn:microsoft.com/office/officeart/2005/8/layout/vList2"/>
    <dgm:cxn modelId="{1F77A14A-D5C5-7F4A-AC90-60B896FA77AA}" type="presParOf" srcId="{703725CC-424A-F840-8246-D0D5214766AF}" destId="{802A2542-56FC-F248-8391-08B99D9B4640}" srcOrd="3" destOrd="0" presId="urn:microsoft.com/office/officeart/2005/8/layout/vList2"/>
    <dgm:cxn modelId="{FB4E42AB-8515-5C47-901A-9F5C7849ABAC}" type="presParOf" srcId="{703725CC-424A-F840-8246-D0D5214766AF}" destId="{8DAB3CA0-C466-6145-8C93-3CE5CC4BBE19}" srcOrd="4" destOrd="0" presId="urn:microsoft.com/office/officeart/2005/8/layout/vList2"/>
    <dgm:cxn modelId="{B21EA0ED-33FA-B148-A42C-4962881B9C52}" type="presParOf" srcId="{703725CC-424A-F840-8246-D0D5214766AF}" destId="{84A08BC6-1CF9-2F46-8E28-41F03AEA6E07}" srcOrd="5" destOrd="0" presId="urn:microsoft.com/office/officeart/2005/8/layout/vList2"/>
    <dgm:cxn modelId="{F2323F3C-5459-EA47-9C89-1BC5091B5E5F}" type="presParOf" srcId="{703725CC-424A-F840-8246-D0D5214766AF}" destId="{1E24C9FC-5DAD-0F41-83D5-FA25E61F6644}" srcOrd="6" destOrd="0" presId="urn:microsoft.com/office/officeart/2005/8/layout/vList2"/>
    <dgm:cxn modelId="{44FB2B15-E3BC-304B-B986-B8F4518AAA5B}" type="presParOf" srcId="{703725CC-424A-F840-8246-D0D5214766AF}" destId="{67E61504-717D-EC4A-9F9D-9CA22D4AF2B6}" srcOrd="7" destOrd="0" presId="urn:microsoft.com/office/officeart/2005/8/layout/vList2"/>
    <dgm:cxn modelId="{1C7E0B4F-FDD1-E94A-A407-5551A679EFB5}" type="presParOf" srcId="{703725CC-424A-F840-8246-D0D5214766AF}" destId="{08029609-A066-5D46-84A6-05399F45B5E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07A8C0-4468-4519-826A-B9224B00453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CEDB019-0905-4FEF-8D7C-6557F657F039}">
      <dgm:prSet/>
      <dgm:spPr/>
      <dgm:t>
        <a:bodyPr/>
        <a:lstStyle/>
        <a:p>
          <a:r>
            <a:rPr lang="en-US" b="1" i="0" u="none" dirty="0"/>
            <a:t>This is a story about capitalism.</a:t>
          </a:r>
          <a:r>
            <a:rPr lang="en-US" b="1" i="0" dirty="0"/>
            <a:t> </a:t>
          </a:r>
          <a:r>
            <a:rPr lang="en-US" b="1" i="0" u="none" dirty="0"/>
            <a:t>It's a system I love</a:t>
          </a:r>
          <a:r>
            <a:rPr lang="en-US" b="1" i="0" dirty="0"/>
            <a:t> </a:t>
          </a:r>
          <a:r>
            <a:rPr lang="en-US" b="1" i="0" u="none" dirty="0"/>
            <a:t>because of the successes and opportunities it's afforded me and millions of others.</a:t>
          </a:r>
          <a:r>
            <a:rPr lang="en-US" b="1" i="0" dirty="0"/>
            <a:t> </a:t>
          </a:r>
        </a:p>
        <a:p>
          <a:r>
            <a:rPr lang="en-US" b="1" i="0" u="none" dirty="0"/>
            <a:t>I started in my 20s trading commodities, cotton, in particular, in the pits,</a:t>
          </a:r>
          <a:r>
            <a:rPr lang="en-US" b="1" i="0" dirty="0"/>
            <a:t> </a:t>
          </a:r>
          <a:r>
            <a:rPr lang="en-US" b="1" i="0" u="none" dirty="0"/>
            <a:t>and if there was ever a free market free-for-all, this was it,</a:t>
          </a:r>
          <a:r>
            <a:rPr lang="en-US" b="1" i="0" dirty="0"/>
            <a:t> </a:t>
          </a:r>
          <a:r>
            <a:rPr lang="en-US" b="1" i="0" u="none" dirty="0"/>
            <a:t>where men wearing ties but acting like gladiators</a:t>
          </a:r>
          <a:r>
            <a:rPr lang="en-US" b="1" i="0" dirty="0"/>
            <a:t> </a:t>
          </a:r>
          <a:r>
            <a:rPr lang="en-US" b="1" i="0" u="none" dirty="0"/>
            <a:t>fought literally and physically for a profit.</a:t>
          </a:r>
          <a:r>
            <a:rPr lang="en-US" b="1" i="0" dirty="0"/>
            <a:t> </a:t>
          </a:r>
        </a:p>
        <a:p>
          <a:r>
            <a:rPr lang="en-US" b="1" i="0" u="none" dirty="0"/>
            <a:t>Fortunately, I was good enough that by the time I was 30,</a:t>
          </a:r>
          <a:r>
            <a:rPr lang="en-US" b="1" i="0" dirty="0"/>
            <a:t> </a:t>
          </a:r>
          <a:r>
            <a:rPr lang="en-US" b="1" i="0" u="none" dirty="0"/>
            <a:t>I was able to move into the upstairs world of money management,</a:t>
          </a:r>
          <a:r>
            <a:rPr lang="en-US" b="1" i="0" dirty="0"/>
            <a:t> </a:t>
          </a:r>
          <a:r>
            <a:rPr lang="en-US" b="1" i="0" u="none" dirty="0"/>
            <a:t>where I spent the next three decades as a global macro trader.</a:t>
          </a:r>
          <a:r>
            <a:rPr lang="en-US" b="1" i="0" dirty="0"/>
            <a:t> </a:t>
          </a:r>
          <a:r>
            <a:rPr lang="en-US" b="1" i="0" u="none" dirty="0"/>
            <a:t>And over that time, I've seen a lot of crazy things in the markets,</a:t>
          </a:r>
          <a:r>
            <a:rPr lang="en-US" b="1" i="0" dirty="0"/>
            <a:t> </a:t>
          </a:r>
          <a:r>
            <a:rPr lang="en-US" b="1" i="0" u="none" dirty="0"/>
            <a:t>and I've traded a lot of crazy manias.</a:t>
          </a:r>
          <a:r>
            <a:rPr lang="en-US" b="1" i="0" dirty="0"/>
            <a:t> </a:t>
          </a:r>
          <a:r>
            <a:rPr lang="en-US" b="1" i="0" u="none" dirty="0"/>
            <a:t>And unfortunately,</a:t>
          </a:r>
          <a:r>
            <a:rPr lang="en-US" b="1" i="0" dirty="0"/>
            <a:t> </a:t>
          </a:r>
          <a:r>
            <a:rPr lang="en-US" b="1" i="0" u="none" dirty="0"/>
            <a:t>I'm sad to report that right now we might be in the grips</a:t>
          </a:r>
          <a:r>
            <a:rPr lang="en-US" b="1" i="0" dirty="0"/>
            <a:t> </a:t>
          </a:r>
          <a:r>
            <a:rPr lang="en-US" b="1" i="0" u="none" dirty="0"/>
            <a:t>of one of the most disastrous, certainly of my career,</a:t>
          </a:r>
          <a:r>
            <a:rPr lang="en-US" b="1" i="0" dirty="0"/>
            <a:t> </a:t>
          </a:r>
          <a:r>
            <a:rPr lang="en-US" b="1" i="0" u="none" dirty="0"/>
            <a:t>and one consistent takeaway is manias never end well.</a:t>
          </a:r>
          <a:r>
            <a:rPr lang="en-US" b="1" i="0" dirty="0"/>
            <a:t> </a:t>
          </a:r>
          <a:endParaRPr lang="en-US" b="1" dirty="0"/>
        </a:p>
      </dgm:t>
    </dgm:pt>
    <dgm:pt modelId="{59D6D643-6305-4430-BB37-24D8E75F2D7A}" type="parTrans" cxnId="{51100969-C4BE-4F99-B0EA-DB5CD4417A89}">
      <dgm:prSet/>
      <dgm:spPr/>
      <dgm:t>
        <a:bodyPr/>
        <a:lstStyle/>
        <a:p>
          <a:endParaRPr lang="en-US"/>
        </a:p>
      </dgm:t>
    </dgm:pt>
    <dgm:pt modelId="{6D76D648-E620-4503-AA4C-6FFA33540213}" type="sibTrans" cxnId="{51100969-C4BE-4F99-B0EA-DB5CD4417A89}">
      <dgm:prSet/>
      <dgm:spPr/>
      <dgm:t>
        <a:bodyPr/>
        <a:lstStyle/>
        <a:p>
          <a:endParaRPr lang="en-US"/>
        </a:p>
      </dgm:t>
    </dgm:pt>
    <dgm:pt modelId="{ABF1A518-80B0-9F4E-B22C-B1C7992FCBFB}" type="pres">
      <dgm:prSet presAssocID="{E407A8C0-4468-4519-826A-B9224B004538}" presName="linear" presStyleCnt="0">
        <dgm:presLayoutVars>
          <dgm:animLvl val="lvl"/>
          <dgm:resizeHandles val="exact"/>
        </dgm:presLayoutVars>
      </dgm:prSet>
      <dgm:spPr/>
    </dgm:pt>
    <dgm:pt modelId="{6ECB73AE-ED44-454E-8426-BDD13DD2FFC8}" type="pres">
      <dgm:prSet presAssocID="{FCEDB019-0905-4FEF-8D7C-6557F657F039}" presName="parentText" presStyleLbl="node1" presStyleIdx="0" presStyleCnt="1" custScaleY="131219">
        <dgm:presLayoutVars>
          <dgm:chMax val="0"/>
          <dgm:bulletEnabled val="1"/>
        </dgm:presLayoutVars>
      </dgm:prSet>
      <dgm:spPr/>
    </dgm:pt>
  </dgm:ptLst>
  <dgm:cxnLst>
    <dgm:cxn modelId="{C55E9605-E03E-4B4F-B8BF-5CADB827A5E4}" type="presOf" srcId="{E407A8C0-4468-4519-826A-B9224B004538}" destId="{ABF1A518-80B0-9F4E-B22C-B1C7992FCBFB}" srcOrd="0" destOrd="0" presId="urn:microsoft.com/office/officeart/2005/8/layout/vList2"/>
    <dgm:cxn modelId="{51100969-C4BE-4F99-B0EA-DB5CD4417A89}" srcId="{E407A8C0-4468-4519-826A-B9224B004538}" destId="{FCEDB019-0905-4FEF-8D7C-6557F657F039}" srcOrd="0" destOrd="0" parTransId="{59D6D643-6305-4430-BB37-24D8E75F2D7A}" sibTransId="{6D76D648-E620-4503-AA4C-6FFA33540213}"/>
    <dgm:cxn modelId="{48282FF7-26EC-2E41-A872-9A0E5DB8E708}" type="presOf" srcId="{FCEDB019-0905-4FEF-8D7C-6557F657F039}" destId="{6ECB73AE-ED44-454E-8426-BDD13DD2FFC8}" srcOrd="0" destOrd="0" presId="urn:microsoft.com/office/officeart/2005/8/layout/vList2"/>
    <dgm:cxn modelId="{0C686740-F3D2-6444-81BE-DCAC62DDB94E}" type="presParOf" srcId="{ABF1A518-80B0-9F4E-B22C-B1C7992FCBFB}" destId="{6ECB73AE-ED44-454E-8426-BDD13DD2FFC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07A8C0-4468-4519-826A-B9224B00453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CEDB019-0905-4FEF-8D7C-6557F657F039}">
      <dgm:prSet/>
      <dgm:spPr/>
      <dgm:t>
        <a:bodyPr/>
        <a:lstStyle/>
        <a:p>
          <a:r>
            <a:rPr lang="en-US" b="1" dirty="0"/>
            <a:t>Short</a:t>
          </a:r>
          <a:r>
            <a:rPr lang="en-US" b="1" baseline="0" dirty="0"/>
            <a:t> sentence</a:t>
          </a:r>
        </a:p>
        <a:p>
          <a:r>
            <a:rPr lang="en-US" b="1" baseline="0" dirty="0"/>
            <a:t>Personal experience-narration</a:t>
          </a:r>
        </a:p>
        <a:p>
          <a:r>
            <a:rPr lang="en-US" b="1" baseline="0" dirty="0"/>
            <a:t>Credibility</a:t>
          </a:r>
        </a:p>
        <a:p>
          <a:r>
            <a:rPr lang="en-US" b="1" baseline="0" dirty="0"/>
            <a:t>Contrast</a:t>
          </a:r>
        </a:p>
        <a:p>
          <a:endParaRPr lang="en-US" b="1" dirty="0"/>
        </a:p>
      </dgm:t>
    </dgm:pt>
    <dgm:pt modelId="{59D6D643-6305-4430-BB37-24D8E75F2D7A}" type="parTrans" cxnId="{51100969-C4BE-4F99-B0EA-DB5CD4417A89}">
      <dgm:prSet/>
      <dgm:spPr/>
      <dgm:t>
        <a:bodyPr/>
        <a:lstStyle/>
        <a:p>
          <a:endParaRPr lang="en-US"/>
        </a:p>
      </dgm:t>
    </dgm:pt>
    <dgm:pt modelId="{6D76D648-E620-4503-AA4C-6FFA33540213}" type="sibTrans" cxnId="{51100969-C4BE-4F99-B0EA-DB5CD4417A89}">
      <dgm:prSet/>
      <dgm:spPr/>
      <dgm:t>
        <a:bodyPr/>
        <a:lstStyle/>
        <a:p>
          <a:endParaRPr lang="en-US"/>
        </a:p>
      </dgm:t>
    </dgm:pt>
    <dgm:pt modelId="{ABF1A518-80B0-9F4E-B22C-B1C7992FCBFB}" type="pres">
      <dgm:prSet presAssocID="{E407A8C0-4468-4519-826A-B9224B004538}" presName="linear" presStyleCnt="0">
        <dgm:presLayoutVars>
          <dgm:animLvl val="lvl"/>
          <dgm:resizeHandles val="exact"/>
        </dgm:presLayoutVars>
      </dgm:prSet>
      <dgm:spPr/>
    </dgm:pt>
    <dgm:pt modelId="{6ECB73AE-ED44-454E-8426-BDD13DD2FFC8}" type="pres">
      <dgm:prSet presAssocID="{FCEDB019-0905-4FEF-8D7C-6557F657F039}" presName="parentText" presStyleLbl="node1" presStyleIdx="0" presStyleCnt="1" custScaleY="99798">
        <dgm:presLayoutVars>
          <dgm:chMax val="0"/>
          <dgm:bulletEnabled val="1"/>
        </dgm:presLayoutVars>
      </dgm:prSet>
      <dgm:spPr/>
    </dgm:pt>
  </dgm:ptLst>
  <dgm:cxnLst>
    <dgm:cxn modelId="{C55E9605-E03E-4B4F-B8BF-5CADB827A5E4}" type="presOf" srcId="{E407A8C0-4468-4519-826A-B9224B004538}" destId="{ABF1A518-80B0-9F4E-B22C-B1C7992FCBFB}" srcOrd="0" destOrd="0" presId="urn:microsoft.com/office/officeart/2005/8/layout/vList2"/>
    <dgm:cxn modelId="{51100969-C4BE-4F99-B0EA-DB5CD4417A89}" srcId="{E407A8C0-4468-4519-826A-B9224B004538}" destId="{FCEDB019-0905-4FEF-8D7C-6557F657F039}" srcOrd="0" destOrd="0" parTransId="{59D6D643-6305-4430-BB37-24D8E75F2D7A}" sibTransId="{6D76D648-E620-4503-AA4C-6FFA33540213}"/>
    <dgm:cxn modelId="{48282FF7-26EC-2E41-A872-9A0E5DB8E708}" type="presOf" srcId="{FCEDB019-0905-4FEF-8D7C-6557F657F039}" destId="{6ECB73AE-ED44-454E-8426-BDD13DD2FFC8}" srcOrd="0" destOrd="0" presId="urn:microsoft.com/office/officeart/2005/8/layout/vList2"/>
    <dgm:cxn modelId="{0C686740-F3D2-6444-81BE-DCAC62DDB94E}" type="presParOf" srcId="{ABF1A518-80B0-9F4E-B22C-B1C7992FCBFB}" destId="{6ECB73AE-ED44-454E-8426-BDD13DD2FFC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73AE-ED44-454E-8426-BDD13DD2FFC8}">
      <dsp:nvSpPr>
        <dsp:cNvPr id="0" name=""/>
        <dsp:cNvSpPr/>
      </dsp:nvSpPr>
      <dsp:spPr>
        <a:xfrm>
          <a:off x="0" y="209375"/>
          <a:ext cx="6790606" cy="34808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0" kern="1200" dirty="0"/>
            <a:t>Rule four: greed is not good. Being rapacious doesn't make you a capitalist, it makes you a sociopath. </a:t>
          </a:r>
          <a:endParaRPr lang="en-US" sz="3200" kern="1200" dirty="0"/>
        </a:p>
      </dsp:txBody>
      <dsp:txXfrm>
        <a:off x="169922" y="379297"/>
        <a:ext cx="6450762" cy="3141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73AE-ED44-454E-8426-BDD13DD2FFC8}">
      <dsp:nvSpPr>
        <dsp:cNvPr id="0" name=""/>
        <dsp:cNvSpPr/>
      </dsp:nvSpPr>
      <dsp:spPr>
        <a:xfrm>
          <a:off x="0" y="47268"/>
          <a:ext cx="6790606" cy="21060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0" kern="1200"/>
            <a:t>Rule four: greed is not good. Being rapacious doesn't make you a capitalist, it makes you a sociopath. </a:t>
          </a:r>
          <a:endParaRPr lang="en-US" sz="2500" kern="1200"/>
        </a:p>
      </dsp:txBody>
      <dsp:txXfrm>
        <a:off x="102806" y="150074"/>
        <a:ext cx="6584994" cy="1900388"/>
      </dsp:txXfrm>
    </dsp:sp>
    <dsp:sp modelId="{5CF13885-F222-5846-97B5-6E2CD956B916}">
      <dsp:nvSpPr>
        <dsp:cNvPr id="0" name=""/>
        <dsp:cNvSpPr/>
      </dsp:nvSpPr>
      <dsp:spPr>
        <a:xfrm>
          <a:off x="0" y="2225269"/>
          <a:ext cx="6790606" cy="2106000"/>
        </a:xfrm>
        <a:prstGeom prst="roundRect">
          <a:avLst/>
        </a:prstGeom>
        <a:solidFill>
          <a:schemeClr val="accent2">
            <a:hueOff val="-1561080"/>
            <a:satOff val="48873"/>
            <a:lumOff val="-1509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Short sentences &amp; phrases, contrast, humor</a:t>
          </a:r>
        </a:p>
      </dsp:txBody>
      <dsp:txXfrm>
        <a:off x="102806" y="2328075"/>
        <a:ext cx="6584994" cy="19003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247C6-6B2B-B740-83CD-F032952BC252}">
      <dsp:nvSpPr>
        <dsp:cNvPr id="0" name=""/>
        <dsp:cNvSpPr/>
      </dsp:nvSpPr>
      <dsp:spPr>
        <a:xfrm>
          <a:off x="0" y="105223"/>
          <a:ext cx="6172199" cy="99770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baseline="0" dirty="0"/>
            <a:t>How do we value our companies?</a:t>
          </a:r>
          <a:endParaRPr lang="en-US" sz="1600" kern="1200" dirty="0"/>
        </a:p>
      </dsp:txBody>
      <dsp:txXfrm>
        <a:off x="48704" y="153927"/>
        <a:ext cx="6074791" cy="900296"/>
      </dsp:txXfrm>
    </dsp:sp>
    <dsp:sp modelId="{58285744-0323-0A41-A0BE-6480CF6BD774}">
      <dsp:nvSpPr>
        <dsp:cNvPr id="0" name=""/>
        <dsp:cNvSpPr/>
      </dsp:nvSpPr>
      <dsp:spPr>
        <a:xfrm>
          <a:off x="0" y="1149008"/>
          <a:ext cx="6172199" cy="1005261"/>
        </a:xfrm>
        <a:prstGeom prst="roundRect">
          <a:avLst/>
        </a:prstGeom>
        <a:solidFill>
          <a:schemeClr val="accent2">
            <a:hueOff val="-390270"/>
            <a:satOff val="12218"/>
            <a:lumOff val="-377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baseline="0" dirty="0"/>
            <a:t>How do higher profit margins exacerbate inequalities?</a:t>
          </a:r>
          <a:endParaRPr lang="en-US" sz="1600" kern="1200" dirty="0"/>
        </a:p>
      </dsp:txBody>
      <dsp:txXfrm>
        <a:off x="49073" y="1198081"/>
        <a:ext cx="6074053" cy="907115"/>
      </dsp:txXfrm>
    </dsp:sp>
    <dsp:sp modelId="{3C85CC32-082D-2040-952F-C0E4508E4E69}">
      <dsp:nvSpPr>
        <dsp:cNvPr id="0" name=""/>
        <dsp:cNvSpPr/>
      </dsp:nvSpPr>
      <dsp:spPr>
        <a:xfrm>
          <a:off x="0" y="2200350"/>
          <a:ext cx="6172199" cy="946478"/>
        </a:xfrm>
        <a:prstGeom prst="roundRect">
          <a:avLst/>
        </a:prstGeom>
        <a:solidFill>
          <a:schemeClr val="accent2">
            <a:hueOff val="-780540"/>
            <a:satOff val="24437"/>
            <a:lumOff val="-754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baseline="0" dirty="0"/>
            <a:t>Why is income inequality not a good thing?</a:t>
          </a:r>
          <a:endParaRPr lang="en-US" sz="1600" kern="1200" dirty="0"/>
        </a:p>
      </dsp:txBody>
      <dsp:txXfrm>
        <a:off x="46203" y="2246553"/>
        <a:ext cx="6079793" cy="854072"/>
      </dsp:txXfrm>
    </dsp:sp>
    <dsp:sp modelId="{B3ACBEB5-AFFF-BB42-962A-8C14EA05E65A}">
      <dsp:nvSpPr>
        <dsp:cNvPr id="0" name=""/>
        <dsp:cNvSpPr/>
      </dsp:nvSpPr>
      <dsp:spPr>
        <a:xfrm>
          <a:off x="0" y="3192909"/>
          <a:ext cx="6172199" cy="907402"/>
        </a:xfrm>
        <a:prstGeom prst="roundRect">
          <a:avLst/>
        </a:prstGeom>
        <a:solidFill>
          <a:schemeClr val="accent2">
            <a:hueOff val="-1170810"/>
            <a:satOff val="36655"/>
            <a:lumOff val="-1132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baseline="0" dirty="0"/>
            <a:t>How can inequality be reduced?</a:t>
          </a:r>
          <a:endParaRPr lang="en-US" sz="1600" kern="1200" dirty="0"/>
        </a:p>
      </dsp:txBody>
      <dsp:txXfrm>
        <a:off x="44296" y="3237205"/>
        <a:ext cx="6083607" cy="818810"/>
      </dsp:txXfrm>
    </dsp:sp>
    <dsp:sp modelId="{D96461FF-B9BD-0E42-9B8D-28C7B0FF8A2C}">
      <dsp:nvSpPr>
        <dsp:cNvPr id="0" name=""/>
        <dsp:cNvSpPr/>
      </dsp:nvSpPr>
      <dsp:spPr>
        <a:xfrm>
          <a:off x="0" y="4146391"/>
          <a:ext cx="6172199" cy="945859"/>
        </a:xfrm>
        <a:prstGeom prst="roundRect">
          <a:avLst/>
        </a:prstGeom>
        <a:solidFill>
          <a:schemeClr val="accent2">
            <a:hueOff val="-1561080"/>
            <a:satOff val="48873"/>
            <a:lumOff val="-1509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baseline="0" dirty="0"/>
            <a:t>What is Just Capital and how does it work? </a:t>
          </a:r>
          <a:endParaRPr lang="en-US" sz="1600" kern="1200" dirty="0"/>
        </a:p>
      </dsp:txBody>
      <dsp:txXfrm>
        <a:off x="46173" y="4192564"/>
        <a:ext cx="6079853" cy="8535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07A02-A78D-2346-89AB-6B7C2E77C8B3}">
      <dsp:nvSpPr>
        <dsp:cNvPr id="0" name=""/>
        <dsp:cNvSpPr/>
      </dsp:nvSpPr>
      <dsp:spPr>
        <a:xfrm>
          <a:off x="0" y="229800"/>
          <a:ext cx="7705499" cy="77576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rip the humanity out of them</a:t>
          </a:r>
        </a:p>
      </dsp:txBody>
      <dsp:txXfrm>
        <a:off x="37870" y="267670"/>
        <a:ext cx="7629759" cy="700027"/>
      </dsp:txXfrm>
    </dsp:sp>
    <dsp:sp modelId="{DBF42F46-02AF-1F49-9253-A79B07D374E2}">
      <dsp:nvSpPr>
        <dsp:cNvPr id="0" name=""/>
        <dsp:cNvSpPr/>
      </dsp:nvSpPr>
      <dsp:spPr>
        <a:xfrm>
          <a:off x="0" y="1018744"/>
          <a:ext cx="7705499" cy="775767"/>
        </a:xfrm>
        <a:prstGeom prst="roundRect">
          <a:avLst/>
        </a:prstGeom>
        <a:solidFill>
          <a:schemeClr val="accent2">
            <a:hueOff val="-390270"/>
            <a:satOff val="12218"/>
            <a:lumOff val="-377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too few people own most of the share of wealth, when this rises, less is left for the rest/poor</a:t>
          </a:r>
        </a:p>
      </dsp:txBody>
      <dsp:txXfrm>
        <a:off x="37870" y="1056614"/>
        <a:ext cx="7629759" cy="700027"/>
      </dsp:txXfrm>
    </dsp:sp>
    <dsp:sp modelId="{8DAB3CA0-C466-6145-8C93-3CE5CC4BBE19}">
      <dsp:nvSpPr>
        <dsp:cNvPr id="0" name=""/>
        <dsp:cNvSpPr/>
      </dsp:nvSpPr>
      <dsp:spPr>
        <a:xfrm>
          <a:off x="0" y="1807687"/>
          <a:ext cx="7705499" cy="775767"/>
        </a:xfrm>
        <a:prstGeom prst="roundRect">
          <a:avLst/>
        </a:prstGeom>
        <a:solidFill>
          <a:schemeClr val="accent2">
            <a:hueOff val="-780540"/>
            <a:satOff val="24437"/>
            <a:lumOff val="-754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social problems: life expectancy, teen pregnancy, illiteracy, lack of social mobility </a:t>
          </a:r>
        </a:p>
      </dsp:txBody>
      <dsp:txXfrm>
        <a:off x="37870" y="1845557"/>
        <a:ext cx="7629759" cy="700027"/>
      </dsp:txXfrm>
    </dsp:sp>
    <dsp:sp modelId="{1E24C9FC-5DAD-0F41-83D5-FA25E61F6644}">
      <dsp:nvSpPr>
        <dsp:cNvPr id="0" name=""/>
        <dsp:cNvSpPr/>
      </dsp:nvSpPr>
      <dsp:spPr>
        <a:xfrm>
          <a:off x="0" y="2596631"/>
          <a:ext cx="7705499" cy="775767"/>
        </a:xfrm>
        <a:prstGeom prst="roundRect">
          <a:avLst/>
        </a:prstGeom>
        <a:solidFill>
          <a:schemeClr val="accent2">
            <a:hueOff val="-1170810"/>
            <a:satOff val="36655"/>
            <a:lumOff val="-1132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increasing justice in corporations</a:t>
          </a:r>
        </a:p>
      </dsp:txBody>
      <dsp:txXfrm>
        <a:off x="37870" y="2634501"/>
        <a:ext cx="7629759" cy="700027"/>
      </dsp:txXfrm>
    </dsp:sp>
    <dsp:sp modelId="{08029609-A066-5D46-84A6-05399F45B5EE}">
      <dsp:nvSpPr>
        <dsp:cNvPr id="0" name=""/>
        <dsp:cNvSpPr/>
      </dsp:nvSpPr>
      <dsp:spPr>
        <a:xfrm>
          <a:off x="0" y="3385574"/>
          <a:ext cx="7705499" cy="864840"/>
        </a:xfrm>
        <a:prstGeom prst="roundRect">
          <a:avLst/>
        </a:prstGeom>
        <a:solidFill>
          <a:schemeClr val="accent2">
            <a:hueOff val="-1561080"/>
            <a:satOff val="48873"/>
            <a:lumOff val="-1509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non profit: help other corporations adopt more just corporate behavior - by surveying the public about what they consider just behavior </a:t>
          </a:r>
        </a:p>
      </dsp:txBody>
      <dsp:txXfrm>
        <a:off x="42218" y="3427792"/>
        <a:ext cx="7621063" cy="780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73AE-ED44-454E-8426-BDD13DD2FFC8}">
      <dsp:nvSpPr>
        <dsp:cNvPr id="0" name=""/>
        <dsp:cNvSpPr/>
      </dsp:nvSpPr>
      <dsp:spPr>
        <a:xfrm>
          <a:off x="0" y="133358"/>
          <a:ext cx="7820864" cy="52690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u="none" kern="1200" dirty="0"/>
            <a:t>This is a story about capitalism.</a:t>
          </a:r>
          <a:r>
            <a:rPr lang="en-US" sz="1300" b="1" i="0" kern="1200" dirty="0"/>
            <a:t> </a:t>
          </a:r>
          <a:r>
            <a:rPr lang="en-US" sz="1300" b="1" i="0" u="none" kern="1200" dirty="0"/>
            <a:t>It's a system I love</a:t>
          </a:r>
          <a:r>
            <a:rPr lang="en-US" sz="1300" b="1" i="0" kern="1200" dirty="0"/>
            <a:t> </a:t>
          </a:r>
          <a:r>
            <a:rPr lang="en-US" sz="1300" b="1" i="0" u="none" kern="1200" dirty="0"/>
            <a:t>because of the successes and opportunities it's afforded me and millions of others.</a:t>
          </a:r>
          <a:r>
            <a:rPr lang="en-US" sz="1300" b="1" i="0" kern="1200" dirty="0"/>
            <a:t> </a:t>
          </a:r>
        </a:p>
        <a:p>
          <a:pPr marL="0" lvl="0" indent="0" algn="l" defTabSz="577850">
            <a:lnSpc>
              <a:spcPct val="90000"/>
            </a:lnSpc>
            <a:spcBef>
              <a:spcPct val="0"/>
            </a:spcBef>
            <a:spcAft>
              <a:spcPct val="35000"/>
            </a:spcAft>
            <a:buNone/>
          </a:pPr>
          <a:r>
            <a:rPr lang="en-US" sz="1300" b="1" i="0" u="none" kern="1200" dirty="0"/>
            <a:t>I started in my 20s trading commodities, cotton, in particular, in the pits,</a:t>
          </a:r>
          <a:r>
            <a:rPr lang="en-US" sz="1300" b="1" i="0" kern="1200" dirty="0"/>
            <a:t> </a:t>
          </a:r>
          <a:r>
            <a:rPr lang="en-US" sz="1300" b="1" i="0" u="none" kern="1200" dirty="0"/>
            <a:t>and if there was ever a free market free-for-all, this was it,</a:t>
          </a:r>
          <a:r>
            <a:rPr lang="en-US" sz="1300" b="1" i="0" kern="1200" dirty="0"/>
            <a:t> </a:t>
          </a:r>
          <a:r>
            <a:rPr lang="en-US" sz="1300" b="1" i="0" u="none" kern="1200" dirty="0"/>
            <a:t>where men wearing ties but acting like gladiators</a:t>
          </a:r>
          <a:r>
            <a:rPr lang="en-US" sz="1300" b="1" i="0" kern="1200" dirty="0"/>
            <a:t> </a:t>
          </a:r>
          <a:r>
            <a:rPr lang="en-US" sz="1300" b="1" i="0" u="none" kern="1200" dirty="0"/>
            <a:t>fought literally and physically for a profit.</a:t>
          </a:r>
          <a:r>
            <a:rPr lang="en-US" sz="1300" b="1" i="0" kern="1200" dirty="0"/>
            <a:t> </a:t>
          </a:r>
        </a:p>
        <a:p>
          <a:pPr marL="0" lvl="0" indent="0" algn="l" defTabSz="577850">
            <a:lnSpc>
              <a:spcPct val="90000"/>
            </a:lnSpc>
            <a:spcBef>
              <a:spcPct val="0"/>
            </a:spcBef>
            <a:spcAft>
              <a:spcPct val="35000"/>
            </a:spcAft>
            <a:buNone/>
          </a:pPr>
          <a:r>
            <a:rPr lang="en-US" sz="1300" b="1" i="0" u="none" kern="1200" dirty="0"/>
            <a:t>Fortunately, I was good enough that by the time I was 30,</a:t>
          </a:r>
          <a:r>
            <a:rPr lang="en-US" sz="1300" b="1" i="0" kern="1200" dirty="0"/>
            <a:t> </a:t>
          </a:r>
          <a:r>
            <a:rPr lang="en-US" sz="1300" b="1" i="0" u="none" kern="1200" dirty="0"/>
            <a:t>I was able to move into the upstairs world of money management,</a:t>
          </a:r>
          <a:r>
            <a:rPr lang="en-US" sz="1300" b="1" i="0" kern="1200" dirty="0"/>
            <a:t> </a:t>
          </a:r>
          <a:r>
            <a:rPr lang="en-US" sz="1300" b="1" i="0" u="none" kern="1200" dirty="0"/>
            <a:t>where I spent the next three decades as a global macro trader.</a:t>
          </a:r>
          <a:r>
            <a:rPr lang="en-US" sz="1300" b="1" i="0" kern="1200" dirty="0"/>
            <a:t> </a:t>
          </a:r>
          <a:r>
            <a:rPr lang="en-US" sz="1300" b="1" i="0" u="none" kern="1200" dirty="0"/>
            <a:t>And over that time, I've seen a lot of crazy things in the markets,</a:t>
          </a:r>
          <a:r>
            <a:rPr lang="en-US" sz="1300" b="1" i="0" kern="1200" dirty="0"/>
            <a:t> </a:t>
          </a:r>
          <a:r>
            <a:rPr lang="en-US" sz="1300" b="1" i="0" u="none" kern="1200" dirty="0"/>
            <a:t>and I've traded a lot of crazy manias.</a:t>
          </a:r>
          <a:r>
            <a:rPr lang="en-US" sz="1300" b="1" i="0" kern="1200" dirty="0"/>
            <a:t> </a:t>
          </a:r>
          <a:r>
            <a:rPr lang="en-US" sz="1300" b="1" i="0" u="none" kern="1200" dirty="0"/>
            <a:t>And unfortunately,</a:t>
          </a:r>
          <a:r>
            <a:rPr lang="en-US" sz="1300" b="1" i="0" kern="1200" dirty="0"/>
            <a:t> </a:t>
          </a:r>
          <a:r>
            <a:rPr lang="en-US" sz="1300" b="1" i="0" u="none" kern="1200" dirty="0"/>
            <a:t>I'm sad to report that right now we might be in the grips</a:t>
          </a:r>
          <a:r>
            <a:rPr lang="en-US" sz="1300" b="1" i="0" kern="1200" dirty="0"/>
            <a:t> </a:t>
          </a:r>
          <a:r>
            <a:rPr lang="en-US" sz="1300" b="1" i="0" u="none" kern="1200" dirty="0"/>
            <a:t>of one of the most disastrous, certainly of my career,</a:t>
          </a:r>
          <a:r>
            <a:rPr lang="en-US" sz="1300" b="1" i="0" kern="1200" dirty="0"/>
            <a:t> </a:t>
          </a:r>
          <a:r>
            <a:rPr lang="en-US" sz="1300" b="1" i="0" u="none" kern="1200" dirty="0"/>
            <a:t>and one consistent takeaway is manias never end well.</a:t>
          </a:r>
          <a:r>
            <a:rPr lang="en-US" sz="1300" b="1" i="0" kern="1200" dirty="0"/>
            <a:t> </a:t>
          </a:r>
          <a:endParaRPr lang="en-US" sz="1300" b="1" kern="1200" dirty="0"/>
        </a:p>
      </dsp:txBody>
      <dsp:txXfrm>
        <a:off x="257212" y="390570"/>
        <a:ext cx="7306440" cy="47545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B73AE-ED44-454E-8426-BDD13DD2FFC8}">
      <dsp:nvSpPr>
        <dsp:cNvPr id="0" name=""/>
        <dsp:cNvSpPr/>
      </dsp:nvSpPr>
      <dsp:spPr>
        <a:xfrm>
          <a:off x="0" y="4945"/>
          <a:ext cx="6294972" cy="397463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dirty="0"/>
            <a:t>Short</a:t>
          </a:r>
          <a:r>
            <a:rPr lang="en-US" sz="2300" b="1" kern="1200" baseline="0" dirty="0"/>
            <a:t> sentence</a:t>
          </a:r>
        </a:p>
        <a:p>
          <a:pPr marL="0" lvl="0" indent="0" algn="l" defTabSz="1022350">
            <a:lnSpc>
              <a:spcPct val="90000"/>
            </a:lnSpc>
            <a:spcBef>
              <a:spcPct val="0"/>
            </a:spcBef>
            <a:spcAft>
              <a:spcPct val="35000"/>
            </a:spcAft>
            <a:buNone/>
          </a:pPr>
          <a:r>
            <a:rPr lang="en-US" sz="2300" b="1" kern="1200" baseline="0" dirty="0"/>
            <a:t>Personal experience-narration</a:t>
          </a:r>
        </a:p>
        <a:p>
          <a:pPr marL="0" lvl="0" indent="0" algn="l" defTabSz="1022350">
            <a:lnSpc>
              <a:spcPct val="90000"/>
            </a:lnSpc>
            <a:spcBef>
              <a:spcPct val="0"/>
            </a:spcBef>
            <a:spcAft>
              <a:spcPct val="35000"/>
            </a:spcAft>
            <a:buNone/>
          </a:pPr>
          <a:r>
            <a:rPr lang="en-US" sz="2300" b="1" kern="1200" baseline="0" dirty="0"/>
            <a:t>Credibility</a:t>
          </a:r>
        </a:p>
        <a:p>
          <a:pPr marL="0" lvl="0" indent="0" algn="l" defTabSz="1022350">
            <a:lnSpc>
              <a:spcPct val="90000"/>
            </a:lnSpc>
            <a:spcBef>
              <a:spcPct val="0"/>
            </a:spcBef>
            <a:spcAft>
              <a:spcPct val="35000"/>
            </a:spcAft>
            <a:buNone/>
          </a:pPr>
          <a:r>
            <a:rPr lang="en-US" sz="2300" b="1" kern="1200" baseline="0" dirty="0"/>
            <a:t>Contrast</a:t>
          </a:r>
        </a:p>
        <a:p>
          <a:pPr marL="0" lvl="0" indent="0" algn="l" defTabSz="1022350">
            <a:lnSpc>
              <a:spcPct val="90000"/>
            </a:lnSpc>
            <a:spcBef>
              <a:spcPct val="0"/>
            </a:spcBef>
            <a:spcAft>
              <a:spcPct val="35000"/>
            </a:spcAft>
            <a:buNone/>
          </a:pPr>
          <a:endParaRPr lang="en-US" sz="2300" b="1" kern="1200" dirty="0"/>
        </a:p>
      </dsp:txBody>
      <dsp:txXfrm>
        <a:off x="194026" y="198971"/>
        <a:ext cx="5906920" cy="35865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5/17/21</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65180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427093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5/17/21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12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4043640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5/17/21</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8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3811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5/17/21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8064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5/17/21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2441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5/17/21</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424402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5/17/21</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06588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5/17/21</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406775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5/17/21</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2357425"/>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61" r:id="rId6"/>
    <p:sldLayoutId id="2147483756" r:id="rId7"/>
    <p:sldLayoutId id="2147483757" r:id="rId8"/>
    <p:sldLayoutId id="2147483758" r:id="rId9"/>
    <p:sldLayoutId id="2147483760" r:id="rId10"/>
    <p:sldLayoutId id="2147483759"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Πολύχρωμο νήματα σε λευκό φόντο">
            <a:extLst>
              <a:ext uri="{FF2B5EF4-FFF2-40B4-BE49-F238E27FC236}">
                <a16:creationId xmlns:a16="http://schemas.microsoft.com/office/drawing/2014/main" id="{C6DA1C73-9DCC-4C29-95D0-1B865B607E08}"/>
              </a:ext>
            </a:extLst>
          </p:cNvPr>
          <p:cNvPicPr>
            <a:picLocks noChangeAspect="1"/>
          </p:cNvPicPr>
          <p:nvPr/>
        </p:nvPicPr>
        <p:blipFill rotWithShape="1">
          <a:blip r:embed="rId2"/>
          <a:srcRect r="1681" b="-2"/>
          <a:stretch/>
        </p:blipFill>
        <p:spPr>
          <a:xfrm>
            <a:off x="7541111" y="1637130"/>
            <a:ext cx="4650889" cy="3547872"/>
          </a:xfrm>
          <a:prstGeom prst="rect">
            <a:avLst/>
          </a:prstGeom>
        </p:spPr>
      </p:pic>
      <p:sp>
        <p:nvSpPr>
          <p:cNvPr id="22" name="Rectangle 21">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F1D27E-E981-BB40-9440-34F2EC7C475C}"/>
              </a:ext>
            </a:extLst>
          </p:cNvPr>
          <p:cNvSpPr>
            <a:spLocks noGrp="1"/>
          </p:cNvSpPr>
          <p:nvPr>
            <p:ph type="ctrTitle"/>
          </p:nvPr>
        </p:nvSpPr>
        <p:spPr>
          <a:xfrm>
            <a:off x="1635103" y="1936224"/>
            <a:ext cx="5516324" cy="2934270"/>
          </a:xfrm>
        </p:spPr>
        <p:txBody>
          <a:bodyPr>
            <a:normAutofit fontScale="90000"/>
          </a:bodyPr>
          <a:lstStyle/>
          <a:p>
            <a:r>
              <a:rPr lang="en-US" sz="5400" dirty="0">
                <a:solidFill>
                  <a:schemeClr val="bg1"/>
                </a:solidFill>
              </a:rPr>
              <a:t>The dirty secret of capitalism</a:t>
            </a:r>
            <a:endParaRPr lang="el-GR" sz="5400" dirty="0">
              <a:solidFill>
                <a:schemeClr val="bg1"/>
              </a:solidFill>
            </a:endParaRPr>
          </a:p>
        </p:txBody>
      </p:sp>
      <p:sp>
        <p:nvSpPr>
          <p:cNvPr id="24" name="Rectangle 23">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Υπότιτλος 2">
            <a:extLst>
              <a:ext uri="{FF2B5EF4-FFF2-40B4-BE49-F238E27FC236}">
                <a16:creationId xmlns:a16="http://schemas.microsoft.com/office/drawing/2014/main" id="{42BE3E68-5A63-2D49-92AA-7F5B352443BD}"/>
              </a:ext>
            </a:extLst>
          </p:cNvPr>
          <p:cNvSpPr>
            <a:spLocks noGrp="1"/>
          </p:cNvSpPr>
          <p:nvPr>
            <p:ph type="subTitle" idx="1"/>
          </p:nvPr>
        </p:nvSpPr>
        <p:spPr>
          <a:xfrm>
            <a:off x="1635104" y="5431808"/>
            <a:ext cx="5227711" cy="792469"/>
          </a:xfrm>
        </p:spPr>
        <p:txBody>
          <a:bodyPr anchor="t">
            <a:normAutofit/>
          </a:bodyPr>
          <a:lstStyle/>
          <a:p>
            <a:r>
              <a:rPr lang="en-US" sz="2000" dirty="0"/>
              <a:t>By Nick </a:t>
            </a:r>
            <a:r>
              <a:rPr lang="en-US" sz="2000" dirty="0" err="1"/>
              <a:t>Hanauer</a:t>
            </a:r>
            <a:endParaRPr lang="el-GR" sz="2000" dirty="0"/>
          </a:p>
        </p:txBody>
      </p:sp>
      <p:sp>
        <p:nvSpPr>
          <p:cNvPr id="26" name="Rectangle 25">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3522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FAA837-622C-7E4F-925B-BCCBC00DD1FF}"/>
              </a:ext>
            </a:extLst>
          </p:cNvPr>
          <p:cNvSpPr>
            <a:spLocks noGrp="1"/>
          </p:cNvSpPr>
          <p:nvPr>
            <p:ph type="title"/>
          </p:nvPr>
        </p:nvSpPr>
        <p:spPr/>
        <p:txBody>
          <a:bodyPr/>
          <a:lstStyle/>
          <a:p>
            <a:r>
              <a:rPr lang="en-US" dirty="0"/>
              <a:t>Identify the strategies</a:t>
            </a:r>
            <a:endParaRPr lang="el-GR" dirty="0"/>
          </a:p>
        </p:txBody>
      </p:sp>
      <p:sp>
        <p:nvSpPr>
          <p:cNvPr id="3" name="Θέση περιεχομένου 2">
            <a:extLst>
              <a:ext uri="{FF2B5EF4-FFF2-40B4-BE49-F238E27FC236}">
                <a16:creationId xmlns:a16="http://schemas.microsoft.com/office/drawing/2014/main" id="{067EF748-4907-7A4D-9B00-32BFF22D9F95}"/>
              </a:ext>
            </a:extLst>
          </p:cNvPr>
          <p:cNvSpPr>
            <a:spLocks noGrp="1"/>
          </p:cNvSpPr>
          <p:nvPr>
            <p:ph idx="1"/>
          </p:nvPr>
        </p:nvSpPr>
        <p:spPr/>
        <p:txBody>
          <a:bodyPr/>
          <a:lstStyle/>
          <a:p>
            <a:br>
              <a:rPr lang="en-US" b="0" dirty="0"/>
            </a:br>
            <a:r>
              <a:rPr lang="en-US" b="0" dirty="0"/>
              <a:t>Now, I want to emphasize that this new economics is not something I have personally imagined or invented. Its theories and models are being developed and refined in universities around the world building on some of the best new research in economics, complexity theory, evolutionary theory, psychology, anthropology and other disciplines. </a:t>
            </a:r>
            <a:endParaRPr lang="el-GR" dirty="0"/>
          </a:p>
        </p:txBody>
      </p:sp>
    </p:spTree>
    <p:extLst>
      <p:ext uri="{BB962C8B-B14F-4D97-AF65-F5344CB8AC3E}">
        <p14:creationId xmlns:p14="http://schemas.microsoft.com/office/powerpoint/2010/main" val="4146071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FAA837-622C-7E4F-925B-BCCBC00DD1FF}"/>
              </a:ext>
            </a:extLst>
          </p:cNvPr>
          <p:cNvSpPr>
            <a:spLocks noGrp="1"/>
          </p:cNvSpPr>
          <p:nvPr>
            <p:ph type="title"/>
          </p:nvPr>
        </p:nvSpPr>
        <p:spPr/>
        <p:txBody>
          <a:bodyPr/>
          <a:lstStyle/>
          <a:p>
            <a:r>
              <a:rPr lang="en-US" dirty="0"/>
              <a:t>Identify the strategies</a:t>
            </a:r>
            <a:br>
              <a:rPr lang="en-US" dirty="0"/>
            </a:br>
            <a:r>
              <a:rPr lang="en-US" dirty="0">
                <a:solidFill>
                  <a:srgbClr val="FF0000"/>
                </a:solidFill>
              </a:rPr>
              <a:t>KEY</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067EF748-4907-7A4D-9B00-32BFF22D9F95}"/>
              </a:ext>
            </a:extLst>
          </p:cNvPr>
          <p:cNvSpPr>
            <a:spLocks noGrp="1"/>
          </p:cNvSpPr>
          <p:nvPr>
            <p:ph idx="1"/>
          </p:nvPr>
        </p:nvSpPr>
        <p:spPr/>
        <p:txBody>
          <a:bodyPr/>
          <a:lstStyle/>
          <a:p>
            <a:br>
              <a:rPr lang="en-US" b="0" dirty="0"/>
            </a:br>
            <a:r>
              <a:rPr lang="en-US" b="0" dirty="0"/>
              <a:t>Now, I want to emphasize that this new economics is not something I have personally imagined or invented. Its theories and models are being developed and refined in universities around the world building on some of the best new research in economics, complexity theory, evolutionary theory, psychology, anthropology and other disciplines. </a:t>
            </a:r>
          </a:p>
          <a:p>
            <a:r>
              <a:rPr lang="en-US" dirty="0"/>
              <a:t>Building credibility by referring to research done in various fields</a:t>
            </a:r>
            <a:endParaRPr lang="el-GR" dirty="0"/>
          </a:p>
        </p:txBody>
      </p:sp>
    </p:spTree>
    <p:extLst>
      <p:ext uri="{BB962C8B-B14F-4D97-AF65-F5344CB8AC3E}">
        <p14:creationId xmlns:p14="http://schemas.microsoft.com/office/powerpoint/2010/main" val="1325889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61363234-E0BA-4476-B051-D8D9FA50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0646"/>
            <a:ext cx="4062884" cy="57213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220AA31-ED23-594F-AD18-368CACDF4DAD}"/>
              </a:ext>
            </a:extLst>
          </p:cNvPr>
          <p:cNvSpPr>
            <a:spLocks noGrp="1"/>
          </p:cNvSpPr>
          <p:nvPr>
            <p:ph type="title"/>
          </p:nvPr>
        </p:nvSpPr>
        <p:spPr>
          <a:xfrm>
            <a:off x="645459" y="1200863"/>
            <a:ext cx="3119717" cy="4306007"/>
          </a:xfrm>
        </p:spPr>
        <p:txBody>
          <a:bodyPr>
            <a:normAutofit/>
          </a:bodyPr>
          <a:lstStyle/>
          <a:p>
            <a:r>
              <a:rPr lang="en-US" dirty="0">
                <a:solidFill>
                  <a:schemeClr val="bg1"/>
                </a:solidFill>
              </a:rPr>
              <a:t>Identify the strategies </a:t>
            </a:r>
            <a:endParaRPr lang="el-GR" dirty="0">
              <a:solidFill>
                <a:schemeClr val="bg1"/>
              </a:solidFill>
            </a:endParaRPr>
          </a:p>
        </p:txBody>
      </p:sp>
      <p:sp>
        <p:nvSpPr>
          <p:cNvPr id="34" name="Rectangle 33">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6572"/>
            <a:ext cx="405698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20996" y="534650"/>
            <a:ext cx="8071002" cy="568327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FA286C7-EFC7-4DFE-967A-7E37BA0F3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92001"/>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0" name="Rectangle 39">
            <a:extLst>
              <a:ext uri="{FF2B5EF4-FFF2-40B4-BE49-F238E27FC236}">
                <a16:creationId xmlns:a16="http://schemas.microsoft.com/office/drawing/2014/main" id="{10C9F0E8-EF8B-43C1-9C77-E9DDAF1A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2" name="Rectangle 41">
            <a:extLst>
              <a:ext uri="{FF2B5EF4-FFF2-40B4-BE49-F238E27FC236}">
                <a16:creationId xmlns:a16="http://schemas.microsoft.com/office/drawing/2014/main" id="{379DC473-98F8-45DF-B136-EC0F0F4C6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26" name="Θέση περιεχομένου 2">
            <a:extLst>
              <a:ext uri="{FF2B5EF4-FFF2-40B4-BE49-F238E27FC236}">
                <a16:creationId xmlns:a16="http://schemas.microsoft.com/office/drawing/2014/main" id="{9D66872F-2864-49FA-B185-E70BC4075500}"/>
              </a:ext>
            </a:extLst>
          </p:cNvPr>
          <p:cNvGraphicFramePr>
            <a:graphicFrameLocks noGrp="1"/>
          </p:cNvGraphicFramePr>
          <p:nvPr>
            <p:ph idx="1"/>
            <p:extLst>
              <p:ext uri="{D42A27DB-BD31-4B8C-83A1-F6EECF244321}">
                <p14:modId xmlns:p14="http://schemas.microsoft.com/office/powerpoint/2010/main" val="2964918580"/>
              </p:ext>
            </p:extLst>
          </p:nvPr>
        </p:nvGraphicFramePr>
        <p:xfrm>
          <a:off x="4757929" y="1164597"/>
          <a:ext cx="6790606" cy="3690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8859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61363234-E0BA-4476-B051-D8D9FA50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0646"/>
            <a:ext cx="4062884" cy="57213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220AA31-ED23-594F-AD18-368CACDF4DAD}"/>
              </a:ext>
            </a:extLst>
          </p:cNvPr>
          <p:cNvSpPr>
            <a:spLocks noGrp="1"/>
          </p:cNvSpPr>
          <p:nvPr>
            <p:ph type="title"/>
          </p:nvPr>
        </p:nvSpPr>
        <p:spPr>
          <a:xfrm>
            <a:off x="645459" y="1200863"/>
            <a:ext cx="3119717" cy="4306007"/>
          </a:xfrm>
        </p:spPr>
        <p:txBody>
          <a:bodyPr>
            <a:normAutofit/>
          </a:bodyPr>
          <a:lstStyle/>
          <a:p>
            <a:r>
              <a:rPr lang="en-US" dirty="0">
                <a:solidFill>
                  <a:schemeClr val="bg1"/>
                </a:solidFill>
              </a:rPr>
              <a:t>Identify the strategies </a:t>
            </a:r>
            <a:r>
              <a:rPr lang="en-US" dirty="0">
                <a:solidFill>
                  <a:srgbClr val="FF0000"/>
                </a:solidFill>
              </a:rPr>
              <a:t>KEY</a:t>
            </a:r>
            <a:endParaRPr lang="el-GR" dirty="0">
              <a:solidFill>
                <a:srgbClr val="FF0000"/>
              </a:solidFill>
            </a:endParaRPr>
          </a:p>
        </p:txBody>
      </p:sp>
      <p:sp>
        <p:nvSpPr>
          <p:cNvPr id="34" name="Rectangle 33">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6572"/>
            <a:ext cx="405698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20996" y="534650"/>
            <a:ext cx="8071002" cy="568327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FA286C7-EFC7-4DFE-967A-7E37BA0F3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92001"/>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0" name="Rectangle 39">
            <a:extLst>
              <a:ext uri="{FF2B5EF4-FFF2-40B4-BE49-F238E27FC236}">
                <a16:creationId xmlns:a16="http://schemas.microsoft.com/office/drawing/2014/main" id="{10C9F0E8-EF8B-43C1-9C77-E9DDAF1A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2" name="Rectangle 41">
            <a:extLst>
              <a:ext uri="{FF2B5EF4-FFF2-40B4-BE49-F238E27FC236}">
                <a16:creationId xmlns:a16="http://schemas.microsoft.com/office/drawing/2014/main" id="{379DC473-98F8-45DF-B136-EC0F0F4C6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26" name="Θέση περιεχομένου 2">
            <a:extLst>
              <a:ext uri="{FF2B5EF4-FFF2-40B4-BE49-F238E27FC236}">
                <a16:creationId xmlns:a16="http://schemas.microsoft.com/office/drawing/2014/main" id="{9D66872F-2864-49FA-B185-E70BC4075500}"/>
              </a:ext>
            </a:extLst>
          </p:cNvPr>
          <p:cNvGraphicFramePr>
            <a:graphicFrameLocks noGrp="1"/>
          </p:cNvGraphicFramePr>
          <p:nvPr>
            <p:ph idx="1"/>
          </p:nvPr>
        </p:nvGraphicFramePr>
        <p:xfrm>
          <a:off x="4757929" y="1164597"/>
          <a:ext cx="6790606" cy="437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213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A164D6B-6878-4B9F-A2D0-985D39B17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413CD7F-736E-4AF7-AB2B-473CAA9E1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2088" y="-2732"/>
            <a:ext cx="4626864" cy="157678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1263F21-FD5C-49D9-B5D3-5B94A4C99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16941"/>
            <a:ext cx="1000102" cy="35728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Πολύχρωμο νήματα σε λευκό φόντο">
            <a:extLst>
              <a:ext uri="{FF2B5EF4-FFF2-40B4-BE49-F238E27FC236}">
                <a16:creationId xmlns:a16="http://schemas.microsoft.com/office/drawing/2014/main" id="{C6DA1C73-9DCC-4C29-95D0-1B865B607E08}"/>
              </a:ext>
            </a:extLst>
          </p:cNvPr>
          <p:cNvPicPr>
            <a:picLocks noChangeAspect="1"/>
          </p:cNvPicPr>
          <p:nvPr/>
        </p:nvPicPr>
        <p:blipFill rotWithShape="1">
          <a:blip r:embed="rId2"/>
          <a:srcRect r="1681" b="-2"/>
          <a:stretch/>
        </p:blipFill>
        <p:spPr>
          <a:xfrm>
            <a:off x="7541111" y="1637130"/>
            <a:ext cx="4650889" cy="3547872"/>
          </a:xfrm>
          <a:prstGeom prst="rect">
            <a:avLst/>
          </a:prstGeom>
        </p:spPr>
      </p:pic>
      <p:sp>
        <p:nvSpPr>
          <p:cNvPr id="22" name="Rectangle 21">
            <a:extLst>
              <a:ext uri="{FF2B5EF4-FFF2-40B4-BE49-F238E27FC236}">
                <a16:creationId xmlns:a16="http://schemas.microsoft.com/office/drawing/2014/main" id="{175FEE01-7E1C-48BD-8FD4-2790F781F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02" y="1616941"/>
            <a:ext cx="6547110" cy="35728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F1D27E-E981-BB40-9440-34F2EC7C475C}"/>
              </a:ext>
            </a:extLst>
          </p:cNvPr>
          <p:cNvSpPr>
            <a:spLocks noGrp="1"/>
          </p:cNvSpPr>
          <p:nvPr>
            <p:ph type="ctrTitle"/>
          </p:nvPr>
        </p:nvSpPr>
        <p:spPr>
          <a:xfrm>
            <a:off x="1635103" y="1936224"/>
            <a:ext cx="5516324" cy="2934270"/>
          </a:xfrm>
        </p:spPr>
        <p:txBody>
          <a:bodyPr>
            <a:normAutofit fontScale="90000"/>
          </a:bodyPr>
          <a:lstStyle/>
          <a:p>
            <a:r>
              <a:rPr lang="en-US" sz="5400" dirty="0">
                <a:solidFill>
                  <a:schemeClr val="bg1"/>
                </a:solidFill>
              </a:rPr>
              <a:t>Why we need to Rethink  capitalism</a:t>
            </a:r>
            <a:endParaRPr lang="el-GR" sz="5400" dirty="0">
              <a:solidFill>
                <a:schemeClr val="bg1"/>
              </a:solidFill>
            </a:endParaRPr>
          </a:p>
        </p:txBody>
      </p:sp>
      <p:sp>
        <p:nvSpPr>
          <p:cNvPr id="24" name="Rectangle 23">
            <a:extLst>
              <a:ext uri="{FF2B5EF4-FFF2-40B4-BE49-F238E27FC236}">
                <a16:creationId xmlns:a16="http://schemas.microsoft.com/office/drawing/2014/main" id="{C0598E82-FBBE-4514-AC7D-75D1347F86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54388"/>
            <a:ext cx="7498081" cy="159725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Υπότιτλος 2">
            <a:extLst>
              <a:ext uri="{FF2B5EF4-FFF2-40B4-BE49-F238E27FC236}">
                <a16:creationId xmlns:a16="http://schemas.microsoft.com/office/drawing/2014/main" id="{42BE3E68-5A63-2D49-92AA-7F5B352443BD}"/>
              </a:ext>
            </a:extLst>
          </p:cNvPr>
          <p:cNvSpPr>
            <a:spLocks noGrp="1"/>
          </p:cNvSpPr>
          <p:nvPr>
            <p:ph type="subTitle" idx="1"/>
          </p:nvPr>
        </p:nvSpPr>
        <p:spPr>
          <a:xfrm>
            <a:off x="1635104" y="5431808"/>
            <a:ext cx="5227711" cy="792469"/>
          </a:xfrm>
        </p:spPr>
        <p:txBody>
          <a:bodyPr anchor="t">
            <a:normAutofit/>
          </a:bodyPr>
          <a:lstStyle/>
          <a:p>
            <a:r>
              <a:rPr lang="en-US" sz="2000" dirty="0"/>
              <a:t>By Paul Tudor Jones II</a:t>
            </a:r>
            <a:endParaRPr lang="el-GR" sz="2000" dirty="0"/>
          </a:p>
        </p:txBody>
      </p:sp>
      <p:sp>
        <p:nvSpPr>
          <p:cNvPr id="26" name="Rectangle 25">
            <a:extLst>
              <a:ext uri="{FF2B5EF4-FFF2-40B4-BE49-F238E27FC236}">
                <a16:creationId xmlns:a16="http://schemas.microsoft.com/office/drawing/2014/main" id="{5D36EA07-E1C7-4DE1-B196-FBCA4D1A0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74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FC17599-20C8-4B64-8853-7E2891FC79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9808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2B342F4-B533-4771-B828-654C36158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17705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9888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835F464-7A59-4221-AA5E-B60EF8D3CB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D68EE99C-AC43-1E46-918B-95D8F0B08004}"/>
              </a:ext>
            </a:extLst>
          </p:cNvPr>
          <p:cNvSpPr>
            <a:spLocks noGrp="1"/>
          </p:cNvSpPr>
          <p:nvPr>
            <p:ph type="title"/>
          </p:nvPr>
        </p:nvSpPr>
        <p:spPr>
          <a:xfrm>
            <a:off x="642918" y="705113"/>
            <a:ext cx="3411973" cy="5197498"/>
          </a:xfrm>
        </p:spPr>
        <p:txBody>
          <a:bodyPr>
            <a:normAutofit/>
          </a:bodyPr>
          <a:lstStyle/>
          <a:p>
            <a:r>
              <a:rPr lang="en-US" dirty="0"/>
              <a:t>Main ideas</a:t>
            </a:r>
            <a:endParaRPr lang="el-GR" dirty="0"/>
          </a:p>
        </p:txBody>
      </p:sp>
      <p:sp>
        <p:nvSpPr>
          <p:cNvPr id="11" name="Rectangle 10">
            <a:extLst>
              <a:ext uri="{FF2B5EF4-FFF2-40B4-BE49-F238E27FC236}">
                <a16:creationId xmlns:a16="http://schemas.microsoft.com/office/drawing/2014/main" id="{2C57B5ED-61CB-4AF5-A47A-A41A996F83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61644" y="0"/>
            <a:ext cx="7530351"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14C9CDB-7738-4B6C-BCE1-D9516C1E0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7544FCBB-8169-44B1-AF11-E7E5351E619A}"/>
              </a:ext>
            </a:extLst>
          </p:cNvPr>
          <p:cNvGraphicFramePr>
            <a:graphicFrameLocks noGrp="1"/>
          </p:cNvGraphicFramePr>
          <p:nvPr>
            <p:ph idx="1"/>
            <p:extLst>
              <p:ext uri="{D42A27DB-BD31-4B8C-83A1-F6EECF244321}">
                <p14:modId xmlns:p14="http://schemas.microsoft.com/office/powerpoint/2010/main" val="1322042857"/>
              </p:ext>
            </p:extLst>
          </p:nvPr>
        </p:nvGraphicFramePr>
        <p:xfrm>
          <a:off x="5376863" y="704850"/>
          <a:ext cx="6172200" cy="5197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8133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61363234-E0BA-4476-B051-D8D9FA50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0646"/>
            <a:ext cx="4062884" cy="57213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D68EE99C-AC43-1E46-918B-95D8F0B08004}"/>
              </a:ext>
            </a:extLst>
          </p:cNvPr>
          <p:cNvSpPr>
            <a:spLocks noGrp="1"/>
          </p:cNvSpPr>
          <p:nvPr>
            <p:ph type="title"/>
          </p:nvPr>
        </p:nvSpPr>
        <p:spPr>
          <a:xfrm>
            <a:off x="645459" y="1200863"/>
            <a:ext cx="3119717" cy="4306007"/>
          </a:xfrm>
        </p:spPr>
        <p:txBody>
          <a:bodyPr>
            <a:normAutofit/>
          </a:bodyPr>
          <a:lstStyle/>
          <a:p>
            <a:r>
              <a:rPr lang="en-US" dirty="0">
                <a:solidFill>
                  <a:schemeClr val="bg1"/>
                </a:solidFill>
              </a:rPr>
              <a:t>Main ideas </a:t>
            </a:r>
            <a:r>
              <a:rPr lang="en-US" dirty="0">
                <a:solidFill>
                  <a:srgbClr val="FF0000"/>
                </a:solidFill>
              </a:rPr>
              <a:t>KEY</a:t>
            </a:r>
            <a:endParaRPr lang="el-GR" dirty="0">
              <a:solidFill>
                <a:srgbClr val="FF0000"/>
              </a:solidFill>
            </a:endParaRPr>
          </a:p>
        </p:txBody>
      </p:sp>
      <p:sp>
        <p:nvSpPr>
          <p:cNvPr id="44" name="Rectangle 43">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6572"/>
            <a:ext cx="405698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20996" y="534650"/>
            <a:ext cx="8071002" cy="568327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FA286C7-EFC7-4DFE-967A-7E37BA0F3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92001"/>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50" name="Rectangle 49">
            <a:extLst>
              <a:ext uri="{FF2B5EF4-FFF2-40B4-BE49-F238E27FC236}">
                <a16:creationId xmlns:a16="http://schemas.microsoft.com/office/drawing/2014/main" id="{10C9F0E8-EF8B-43C1-9C77-E9DDAF1A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52" name="Rectangle 51">
            <a:extLst>
              <a:ext uri="{FF2B5EF4-FFF2-40B4-BE49-F238E27FC236}">
                <a16:creationId xmlns:a16="http://schemas.microsoft.com/office/drawing/2014/main" id="{379DC473-98F8-45DF-B136-EC0F0F4C6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5" name="Θέση περιεχομένου 2">
            <a:extLst>
              <a:ext uri="{FF2B5EF4-FFF2-40B4-BE49-F238E27FC236}">
                <a16:creationId xmlns:a16="http://schemas.microsoft.com/office/drawing/2014/main" id="{7544FCBB-8169-44B1-AF11-E7E5351E619A}"/>
              </a:ext>
            </a:extLst>
          </p:cNvPr>
          <p:cNvGraphicFramePr>
            <a:graphicFrameLocks noGrp="1"/>
          </p:cNvGraphicFramePr>
          <p:nvPr>
            <p:ph idx="1"/>
            <p:extLst>
              <p:ext uri="{D42A27DB-BD31-4B8C-83A1-F6EECF244321}">
                <p14:modId xmlns:p14="http://schemas.microsoft.com/office/powerpoint/2010/main" val="2115650339"/>
              </p:ext>
            </p:extLst>
          </p:nvPr>
        </p:nvGraphicFramePr>
        <p:xfrm>
          <a:off x="4354695" y="1200863"/>
          <a:ext cx="7705499" cy="4480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6439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61363234-E0BA-4476-B051-D8D9FA50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0646"/>
            <a:ext cx="4062884" cy="57213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220AA31-ED23-594F-AD18-368CACDF4DAD}"/>
              </a:ext>
            </a:extLst>
          </p:cNvPr>
          <p:cNvSpPr>
            <a:spLocks noGrp="1"/>
          </p:cNvSpPr>
          <p:nvPr>
            <p:ph type="title"/>
          </p:nvPr>
        </p:nvSpPr>
        <p:spPr>
          <a:xfrm>
            <a:off x="645459" y="1200863"/>
            <a:ext cx="3119717" cy="4306007"/>
          </a:xfrm>
        </p:spPr>
        <p:txBody>
          <a:bodyPr>
            <a:normAutofit/>
          </a:bodyPr>
          <a:lstStyle/>
          <a:p>
            <a:r>
              <a:rPr lang="en-US" dirty="0">
                <a:solidFill>
                  <a:schemeClr val="bg1"/>
                </a:solidFill>
              </a:rPr>
              <a:t>Identify the strategies </a:t>
            </a:r>
            <a:endParaRPr lang="el-GR" dirty="0">
              <a:solidFill>
                <a:srgbClr val="FF0000"/>
              </a:solidFill>
            </a:endParaRPr>
          </a:p>
        </p:txBody>
      </p:sp>
      <p:sp>
        <p:nvSpPr>
          <p:cNvPr id="34" name="Rectangle 33">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6572"/>
            <a:ext cx="405698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20996" y="534650"/>
            <a:ext cx="8071002" cy="568327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FA286C7-EFC7-4DFE-967A-7E37BA0F3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92001"/>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0" name="Rectangle 39">
            <a:extLst>
              <a:ext uri="{FF2B5EF4-FFF2-40B4-BE49-F238E27FC236}">
                <a16:creationId xmlns:a16="http://schemas.microsoft.com/office/drawing/2014/main" id="{10C9F0E8-EF8B-43C1-9C77-E9DDAF1A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2" name="Rectangle 41">
            <a:extLst>
              <a:ext uri="{FF2B5EF4-FFF2-40B4-BE49-F238E27FC236}">
                <a16:creationId xmlns:a16="http://schemas.microsoft.com/office/drawing/2014/main" id="{379DC473-98F8-45DF-B136-EC0F0F4C6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26" name="Θέση περιεχομένου 2">
            <a:extLst>
              <a:ext uri="{FF2B5EF4-FFF2-40B4-BE49-F238E27FC236}">
                <a16:creationId xmlns:a16="http://schemas.microsoft.com/office/drawing/2014/main" id="{9D66872F-2864-49FA-B185-E70BC4075500}"/>
              </a:ext>
            </a:extLst>
          </p:cNvPr>
          <p:cNvGraphicFramePr>
            <a:graphicFrameLocks noGrp="1"/>
          </p:cNvGraphicFramePr>
          <p:nvPr>
            <p:ph idx="1"/>
            <p:extLst>
              <p:ext uri="{D42A27DB-BD31-4B8C-83A1-F6EECF244321}">
                <p14:modId xmlns:p14="http://schemas.microsoft.com/office/powerpoint/2010/main" val="2641147125"/>
              </p:ext>
            </p:extLst>
          </p:nvPr>
        </p:nvGraphicFramePr>
        <p:xfrm>
          <a:off x="4243116" y="506716"/>
          <a:ext cx="7820864" cy="5535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6514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61363234-E0BA-4476-B051-D8D9FA506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70646"/>
            <a:ext cx="4062884" cy="57213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220AA31-ED23-594F-AD18-368CACDF4DAD}"/>
              </a:ext>
            </a:extLst>
          </p:cNvPr>
          <p:cNvSpPr>
            <a:spLocks noGrp="1"/>
          </p:cNvSpPr>
          <p:nvPr>
            <p:ph type="title"/>
          </p:nvPr>
        </p:nvSpPr>
        <p:spPr>
          <a:xfrm>
            <a:off x="645459" y="1200863"/>
            <a:ext cx="3119717" cy="4306007"/>
          </a:xfrm>
        </p:spPr>
        <p:txBody>
          <a:bodyPr>
            <a:normAutofit/>
          </a:bodyPr>
          <a:lstStyle/>
          <a:p>
            <a:r>
              <a:rPr lang="en-US" dirty="0">
                <a:solidFill>
                  <a:schemeClr val="bg1"/>
                </a:solidFill>
              </a:rPr>
              <a:t>Identify the strategies </a:t>
            </a:r>
            <a:r>
              <a:rPr lang="en-US" dirty="0">
                <a:solidFill>
                  <a:srgbClr val="FF0000"/>
                </a:solidFill>
              </a:rPr>
              <a:t>KEY</a:t>
            </a:r>
            <a:endParaRPr lang="el-GR" dirty="0">
              <a:solidFill>
                <a:srgbClr val="FF0000"/>
              </a:solidFill>
            </a:endParaRPr>
          </a:p>
        </p:txBody>
      </p:sp>
      <p:sp>
        <p:nvSpPr>
          <p:cNvPr id="34" name="Rectangle 33">
            <a:extLst>
              <a:ext uri="{FF2B5EF4-FFF2-40B4-BE49-F238E27FC236}">
                <a16:creationId xmlns:a16="http://schemas.microsoft.com/office/drawing/2014/main" id="{932FF329-3A87-4F66-BA01-91CD63C81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6572"/>
            <a:ext cx="4056987" cy="51328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20996" y="534650"/>
            <a:ext cx="8071002" cy="568327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FA286C7-EFC7-4DFE-967A-7E37BA0F36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192001"/>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0" name="Rectangle 39">
            <a:extLst>
              <a:ext uri="{FF2B5EF4-FFF2-40B4-BE49-F238E27FC236}">
                <a16:creationId xmlns:a16="http://schemas.microsoft.com/office/drawing/2014/main" id="{10C9F0E8-EF8B-43C1-9C77-E9DDAF1A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59990"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42" name="Rectangle 41">
            <a:extLst>
              <a:ext uri="{FF2B5EF4-FFF2-40B4-BE49-F238E27FC236}">
                <a16:creationId xmlns:a16="http://schemas.microsoft.com/office/drawing/2014/main" id="{379DC473-98F8-45DF-B136-EC0F0F4C6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graphicFrame>
        <p:nvGraphicFramePr>
          <p:cNvPr id="26" name="Θέση περιεχομένου 2">
            <a:extLst>
              <a:ext uri="{FF2B5EF4-FFF2-40B4-BE49-F238E27FC236}">
                <a16:creationId xmlns:a16="http://schemas.microsoft.com/office/drawing/2014/main" id="{9D66872F-2864-49FA-B185-E70BC4075500}"/>
              </a:ext>
            </a:extLst>
          </p:cNvPr>
          <p:cNvGraphicFramePr>
            <a:graphicFrameLocks noGrp="1"/>
          </p:cNvGraphicFramePr>
          <p:nvPr>
            <p:ph idx="1"/>
            <p:extLst>
              <p:ext uri="{D42A27DB-BD31-4B8C-83A1-F6EECF244321}">
                <p14:modId xmlns:p14="http://schemas.microsoft.com/office/powerpoint/2010/main" val="1532512346"/>
              </p:ext>
            </p:extLst>
          </p:nvPr>
        </p:nvGraphicFramePr>
        <p:xfrm>
          <a:off x="4615393" y="1339060"/>
          <a:ext cx="6294972" cy="3984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65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29281-C723-D448-9B72-940F31F4094A}"/>
              </a:ext>
            </a:extLst>
          </p:cNvPr>
          <p:cNvSpPr>
            <a:spLocks noGrp="1"/>
          </p:cNvSpPr>
          <p:nvPr>
            <p:ph type="title"/>
          </p:nvPr>
        </p:nvSpPr>
        <p:spPr/>
        <p:txBody>
          <a:bodyPr/>
          <a:lstStyle/>
          <a:p>
            <a:r>
              <a:rPr lang="en-US" dirty="0"/>
              <a:t>Identify the strategies</a:t>
            </a:r>
            <a:endParaRPr lang="el-GR" dirty="0"/>
          </a:p>
        </p:txBody>
      </p:sp>
      <p:sp>
        <p:nvSpPr>
          <p:cNvPr id="3" name="Θέση περιεχομένου 2">
            <a:extLst>
              <a:ext uri="{FF2B5EF4-FFF2-40B4-BE49-F238E27FC236}">
                <a16:creationId xmlns:a16="http://schemas.microsoft.com/office/drawing/2014/main" id="{E4AEAD2F-F5EF-354A-8497-D27D5E26ADA1}"/>
              </a:ext>
            </a:extLst>
          </p:cNvPr>
          <p:cNvSpPr>
            <a:spLocks noGrp="1"/>
          </p:cNvSpPr>
          <p:nvPr>
            <p:ph idx="1"/>
          </p:nvPr>
        </p:nvSpPr>
        <p:spPr>
          <a:xfrm>
            <a:off x="4880920" y="185351"/>
            <a:ext cx="7129848" cy="6413157"/>
          </a:xfrm>
          <a:solidFill>
            <a:schemeClr val="bg2"/>
          </a:solidFill>
        </p:spPr>
        <p:txBody>
          <a:bodyPr>
            <a:normAutofit fontScale="77500" lnSpcReduction="20000"/>
          </a:bodyPr>
          <a:lstStyle/>
          <a:p>
            <a:r>
              <a:rPr lang="en-US" dirty="0"/>
              <a:t>This chart is corporate profit margins going back 40 years as a percentage of revenues, and you can see that we're at a 40-year high of 12.5 percent. Now, hooray if you're a shareholder,  but if you're the other side of that, and you're the average American worker, then you can see it's not such a good thing. ["U.S. Share of Income Going to Labor vs. CEO-to-Worker Compensation Ratio"]  </a:t>
            </a:r>
          </a:p>
          <a:p>
            <a:endParaRPr lang="en-US" dirty="0"/>
          </a:p>
          <a:p>
            <a:r>
              <a:rPr lang="en-US" dirty="0"/>
              <a:t>Again, income inequality is not a good thing. This next chart, made by The Equality Trust, shows 21 countries from Austria to Japan to New Zealand. On the horizontal axis is income inequality. The further to the right you go, the greater the income inequality. On the vertical axis are nine social and health metrics. The more you go up that, the worse the problems are, and those metrics include life expectancy, teenage pregnancy, literacy, social mobility, just to name a few. Now, those of you in the audience who are Americans may wonder, well, where does the United States rank? Where does it lie on that chart? And guess what? We're literally off the chart. Yes, that's us, with the greatest income inequality and the greatest social problems, according to those metrics</a:t>
            </a:r>
            <a:r>
              <a:rPr lang="en-US" b="0" dirty="0"/>
              <a:t>. </a:t>
            </a:r>
            <a:endParaRPr lang="el-GR" dirty="0"/>
          </a:p>
        </p:txBody>
      </p:sp>
    </p:spTree>
    <p:extLst>
      <p:ext uri="{BB962C8B-B14F-4D97-AF65-F5344CB8AC3E}">
        <p14:creationId xmlns:p14="http://schemas.microsoft.com/office/powerpoint/2010/main" val="353142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C3CC70C-2A95-E445-95B6-24200DB22224}"/>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Main ideas</a:t>
            </a:r>
            <a:endParaRPr lang="el-GR"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A6383E7E-0EEA-8645-B85E-8BA2522D6F9F}"/>
              </a:ext>
            </a:extLst>
          </p:cNvPr>
          <p:cNvSpPr>
            <a:spLocks noGrp="1"/>
          </p:cNvSpPr>
          <p:nvPr>
            <p:ph idx="1"/>
          </p:nvPr>
        </p:nvSpPr>
        <p:spPr>
          <a:xfrm>
            <a:off x="1535371" y="2702257"/>
            <a:ext cx="9935571" cy="3426158"/>
          </a:xfrm>
        </p:spPr>
        <p:txBody>
          <a:bodyPr anchor="t">
            <a:normAutofit/>
          </a:bodyPr>
          <a:lstStyle/>
          <a:p>
            <a:r>
              <a:rPr lang="en-US" dirty="0"/>
              <a:t>What is the dirty secret of capitalism?</a:t>
            </a:r>
          </a:p>
          <a:p>
            <a:r>
              <a:rPr lang="en-US" dirty="0"/>
              <a:t>Why is the current neoliberal economic theory inefficient?</a:t>
            </a:r>
          </a:p>
          <a:p>
            <a:r>
              <a:rPr lang="en-US" dirty="0"/>
              <a:t>What neoliberal economic assumptions are wrong?</a:t>
            </a:r>
          </a:p>
          <a:p>
            <a:r>
              <a:rPr lang="en-US" dirty="0"/>
              <a:t>What is market capitalism and why is it problematic?</a:t>
            </a:r>
          </a:p>
          <a:p>
            <a:r>
              <a:rPr lang="en-US" dirty="0"/>
              <a:t>What are the five rules of thump of new economics?</a:t>
            </a:r>
          </a:p>
          <a:p>
            <a:r>
              <a:rPr lang="en-US" dirty="0"/>
              <a:t> </a:t>
            </a:r>
            <a:endParaRPr lang="el-GR" dirty="0"/>
          </a:p>
        </p:txBody>
      </p:sp>
    </p:spTree>
    <p:extLst>
      <p:ext uri="{BB962C8B-B14F-4D97-AF65-F5344CB8AC3E}">
        <p14:creationId xmlns:p14="http://schemas.microsoft.com/office/powerpoint/2010/main" val="1922993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29281-C723-D448-9B72-940F31F4094A}"/>
              </a:ext>
            </a:extLst>
          </p:cNvPr>
          <p:cNvSpPr>
            <a:spLocks noGrp="1"/>
          </p:cNvSpPr>
          <p:nvPr>
            <p:ph type="title"/>
          </p:nvPr>
        </p:nvSpPr>
        <p:spPr/>
        <p:txBody>
          <a:bodyPr/>
          <a:lstStyle/>
          <a:p>
            <a:r>
              <a:rPr lang="en-US" dirty="0"/>
              <a:t>Identify the strategies </a:t>
            </a:r>
            <a:r>
              <a:rPr lang="en-US" dirty="0">
                <a:solidFill>
                  <a:srgbClr val="FF0000"/>
                </a:solidFill>
              </a:rPr>
              <a:t>KEY</a:t>
            </a:r>
            <a:endParaRPr lang="el-GR" dirty="0">
              <a:solidFill>
                <a:srgbClr val="FF0000"/>
              </a:solidFill>
            </a:endParaRPr>
          </a:p>
        </p:txBody>
      </p:sp>
      <p:sp>
        <p:nvSpPr>
          <p:cNvPr id="3" name="Θέση περιεχομένου 2">
            <a:extLst>
              <a:ext uri="{FF2B5EF4-FFF2-40B4-BE49-F238E27FC236}">
                <a16:creationId xmlns:a16="http://schemas.microsoft.com/office/drawing/2014/main" id="{E4AEAD2F-F5EF-354A-8497-D27D5E26ADA1}"/>
              </a:ext>
            </a:extLst>
          </p:cNvPr>
          <p:cNvSpPr>
            <a:spLocks noGrp="1"/>
          </p:cNvSpPr>
          <p:nvPr>
            <p:ph idx="1"/>
          </p:nvPr>
        </p:nvSpPr>
        <p:spPr>
          <a:xfrm>
            <a:off x="4054891" y="185351"/>
            <a:ext cx="7955877" cy="6413157"/>
          </a:xfrm>
          <a:solidFill>
            <a:schemeClr val="bg2"/>
          </a:solidFill>
        </p:spPr>
        <p:txBody>
          <a:bodyPr>
            <a:normAutofit fontScale="85000" lnSpcReduction="20000"/>
          </a:bodyPr>
          <a:lstStyle/>
          <a:p>
            <a:r>
              <a:rPr lang="en-US" b="0" dirty="0">
                <a:solidFill>
                  <a:srgbClr val="FF0000"/>
                </a:solidFill>
              </a:rPr>
              <a:t>This chart </a:t>
            </a:r>
            <a:r>
              <a:rPr lang="en-US" b="0" dirty="0"/>
              <a:t>is corporate profit margins going back 40 years as a percentage of revenues, and you can see that we're at a 40-year high of 12.5 percent. </a:t>
            </a:r>
            <a:r>
              <a:rPr lang="en-US" b="0" dirty="0">
                <a:solidFill>
                  <a:srgbClr val="00B050"/>
                </a:solidFill>
              </a:rPr>
              <a:t>Now, hooray if you're a shareholder,  but if you're the other side of that, and you're the average American worker, then you can see it's not such a good thing</a:t>
            </a:r>
            <a:r>
              <a:rPr lang="en-US" b="0" dirty="0"/>
              <a:t>. ["U.S. Share of Income Going to Labor vs. CEO-to-Worker Compensation Ratio"]  </a:t>
            </a:r>
          </a:p>
          <a:p>
            <a:r>
              <a:rPr lang="en-US" dirty="0">
                <a:solidFill>
                  <a:srgbClr val="0070C0"/>
                </a:solidFill>
              </a:rPr>
              <a:t>Again, income inequality is not a good thing</a:t>
            </a:r>
            <a:r>
              <a:rPr lang="en-US" b="0" dirty="0"/>
              <a:t>. </a:t>
            </a:r>
            <a:r>
              <a:rPr lang="en-US" b="0" dirty="0">
                <a:solidFill>
                  <a:srgbClr val="FF0000"/>
                </a:solidFill>
              </a:rPr>
              <a:t>This next chart</a:t>
            </a:r>
            <a:r>
              <a:rPr lang="en-US" b="0" dirty="0"/>
              <a:t>, made by The Equality Trust, shows 21 countries from Austria to Japan to New Zealand. On the horizontal axis is income inequality.</a:t>
            </a:r>
            <a:r>
              <a:rPr lang="en-US" b="0" dirty="0">
                <a:solidFill>
                  <a:schemeClr val="accent6">
                    <a:lumMod val="50000"/>
                  </a:schemeClr>
                </a:solidFill>
              </a:rPr>
              <a:t> </a:t>
            </a:r>
            <a:r>
              <a:rPr lang="en-US" b="0" u="sng" dirty="0">
                <a:solidFill>
                  <a:schemeClr val="accent6">
                    <a:lumMod val="50000"/>
                  </a:schemeClr>
                </a:solidFill>
              </a:rPr>
              <a:t>The further to the right you go, the greater the income inequality</a:t>
            </a:r>
            <a:r>
              <a:rPr lang="en-US" b="0" dirty="0">
                <a:solidFill>
                  <a:schemeClr val="accent6">
                    <a:lumMod val="50000"/>
                  </a:schemeClr>
                </a:solidFill>
              </a:rPr>
              <a:t>. </a:t>
            </a:r>
            <a:r>
              <a:rPr lang="en-US" b="0" dirty="0"/>
              <a:t>On the vertical axis are nine social and health metrics. </a:t>
            </a:r>
            <a:r>
              <a:rPr lang="en-US" b="0" u="sng" dirty="0">
                <a:solidFill>
                  <a:schemeClr val="accent6">
                    <a:lumMod val="50000"/>
                  </a:schemeClr>
                </a:solidFill>
              </a:rPr>
              <a:t>The more you go up that, the worse the problems are</a:t>
            </a:r>
            <a:r>
              <a:rPr lang="en-US" b="0" dirty="0"/>
              <a:t>, and those metrics include life expectancy, teenage pregnancy, literacy, social mobility, just to name a few. </a:t>
            </a:r>
            <a:r>
              <a:rPr lang="en-US" b="0" dirty="0">
                <a:solidFill>
                  <a:srgbClr val="00B050"/>
                </a:solidFill>
              </a:rPr>
              <a:t>Now, those of you in the audience who are Americans may wonder, </a:t>
            </a:r>
            <a:r>
              <a:rPr lang="en-US" b="0" dirty="0">
                <a:solidFill>
                  <a:srgbClr val="FF0000"/>
                </a:solidFill>
              </a:rPr>
              <a:t>well, </a:t>
            </a:r>
            <a:r>
              <a:rPr lang="en-US" b="0" dirty="0">
                <a:solidFill>
                  <a:srgbClr val="7030A0"/>
                </a:solidFill>
              </a:rPr>
              <a:t>where does the United States rank? Where does it lie on that chart? And guess what? </a:t>
            </a:r>
            <a:r>
              <a:rPr lang="en-US" dirty="0">
                <a:solidFill>
                  <a:srgbClr val="0070C0"/>
                </a:solidFill>
              </a:rPr>
              <a:t>We're literally off the chart</a:t>
            </a:r>
            <a:r>
              <a:rPr lang="en-US" b="0" dirty="0"/>
              <a:t>. Yes, that's us, with the greatest income inequality and the greatest social problems, according to those metrics. </a:t>
            </a:r>
          </a:p>
          <a:p>
            <a:r>
              <a:rPr lang="en-US" dirty="0">
                <a:solidFill>
                  <a:srgbClr val="0070C0"/>
                </a:solidFill>
              </a:rPr>
              <a:t>Short sentences</a:t>
            </a:r>
            <a:r>
              <a:rPr lang="en-US" dirty="0"/>
              <a:t>, </a:t>
            </a:r>
            <a:r>
              <a:rPr lang="en-US" dirty="0">
                <a:solidFill>
                  <a:srgbClr val="FF0000"/>
                </a:solidFill>
              </a:rPr>
              <a:t>credibility</a:t>
            </a:r>
            <a:r>
              <a:rPr lang="en-US" dirty="0"/>
              <a:t>: data, </a:t>
            </a:r>
            <a:r>
              <a:rPr lang="en-US" dirty="0">
                <a:solidFill>
                  <a:srgbClr val="7030A0"/>
                </a:solidFill>
              </a:rPr>
              <a:t>direct address</a:t>
            </a:r>
            <a:r>
              <a:rPr lang="en-US" dirty="0"/>
              <a:t>, </a:t>
            </a:r>
            <a:r>
              <a:rPr lang="en-US" dirty="0">
                <a:solidFill>
                  <a:srgbClr val="00B050"/>
                </a:solidFill>
              </a:rPr>
              <a:t>informal-conversational language</a:t>
            </a:r>
            <a:r>
              <a:rPr lang="en-US" dirty="0"/>
              <a:t>, </a:t>
            </a:r>
            <a:r>
              <a:rPr lang="en-US" u="sng" dirty="0">
                <a:solidFill>
                  <a:schemeClr val="accent6">
                    <a:lumMod val="75000"/>
                  </a:schemeClr>
                </a:solidFill>
              </a:rPr>
              <a:t>parallelism, </a:t>
            </a:r>
            <a:r>
              <a:rPr lang="en-US" u="sng" dirty="0">
                <a:solidFill>
                  <a:srgbClr val="7030A0"/>
                </a:solidFill>
              </a:rPr>
              <a:t>questions</a:t>
            </a:r>
            <a:r>
              <a:rPr lang="en-US" b="0" dirty="0"/>
              <a:t>.</a:t>
            </a:r>
            <a:endParaRPr lang="el-GR" dirty="0"/>
          </a:p>
        </p:txBody>
      </p:sp>
    </p:spTree>
    <p:extLst>
      <p:ext uri="{BB962C8B-B14F-4D97-AF65-F5344CB8AC3E}">
        <p14:creationId xmlns:p14="http://schemas.microsoft.com/office/powerpoint/2010/main" val="316117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2" name="Rectangle 11">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CA22F210-7186-4074-94C5-FAD2C2EB1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ED93057-B056-4D1D-B0DA-F1619DAAF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1B3F56A-947F-AC42-8930-0297D1B676FF}"/>
              </a:ext>
            </a:extLst>
          </p:cNvPr>
          <p:cNvSpPr>
            <a:spLocks noGrp="1"/>
          </p:cNvSpPr>
          <p:nvPr>
            <p:ph type="title" idx="4294967295"/>
          </p:nvPr>
        </p:nvSpPr>
        <p:spPr>
          <a:xfrm>
            <a:off x="1635103" y="1057522"/>
            <a:ext cx="4741843" cy="2173433"/>
          </a:xfrm>
        </p:spPr>
        <p:txBody>
          <a:bodyPr vert="horz" lIns="109728" tIns="109728" rIns="109728" bIns="91440" rtlCol="0" anchor="ctr">
            <a:normAutofit/>
          </a:bodyPr>
          <a:lstStyle/>
          <a:p>
            <a:pPr>
              <a:lnSpc>
                <a:spcPct val="115000"/>
              </a:lnSpc>
            </a:pPr>
            <a:r>
              <a:rPr lang="en-US" sz="2400" b="0" cap="all" dirty="0">
                <a:solidFill>
                  <a:schemeClr val="bg1"/>
                </a:solidFill>
              </a:rPr>
              <a:t>Look at the transcript and identify more strategies on your own. </a:t>
            </a:r>
          </a:p>
        </p:txBody>
      </p:sp>
      <p:sp>
        <p:nvSpPr>
          <p:cNvPr id="18" name="Rectangle 17">
            <a:extLst>
              <a:ext uri="{FF2B5EF4-FFF2-40B4-BE49-F238E27FC236}">
                <a16:creationId xmlns:a16="http://schemas.microsoft.com/office/drawing/2014/main" id="{F5B41592-BC5E-4AE2-8CA7-91C73FD8F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574A3D-9991-4D4A-91DF-0D0DE47DB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D5A56255-4961-41E1-887B-7319F23C9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agnifying glass on clear background">
            <a:extLst>
              <a:ext uri="{FF2B5EF4-FFF2-40B4-BE49-F238E27FC236}">
                <a16:creationId xmlns:a16="http://schemas.microsoft.com/office/drawing/2014/main" id="{43695643-59B7-4108-8DBF-89744605976C}"/>
              </a:ext>
            </a:extLst>
          </p:cNvPr>
          <p:cNvPicPr>
            <a:picLocks noChangeAspect="1"/>
          </p:cNvPicPr>
          <p:nvPr/>
        </p:nvPicPr>
        <p:blipFill rotWithShape="1">
          <a:blip r:embed="rId2"/>
          <a:srcRect l="37191" r="10911" b="-2"/>
          <a:stretch/>
        </p:blipFill>
        <p:spPr>
          <a:xfrm>
            <a:off x="6859936" y="-2"/>
            <a:ext cx="5332064" cy="6858002"/>
          </a:xfrm>
          <a:prstGeom prst="rect">
            <a:avLst/>
          </a:prstGeom>
        </p:spPr>
      </p:pic>
    </p:spTree>
    <p:extLst>
      <p:ext uri="{BB962C8B-B14F-4D97-AF65-F5344CB8AC3E}">
        <p14:creationId xmlns:p14="http://schemas.microsoft.com/office/powerpoint/2010/main" val="311061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D69555-EE48-4B19-812B-4E1068DBF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57">
            <a:extLst>
              <a:ext uri="{FF2B5EF4-FFF2-40B4-BE49-F238E27FC236}">
                <a16:creationId xmlns:a16="http://schemas.microsoft.com/office/drawing/2014/main" id="{57AEB73D-F521-4B19-820F-12DB6BCC8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13" name="Rectangle 12">
            <a:extLst>
              <a:ext uri="{FF2B5EF4-FFF2-40B4-BE49-F238E27FC236}">
                <a16:creationId xmlns:a16="http://schemas.microsoft.com/office/drawing/2014/main" id="{6B72EEBA-3A5D-41CE-8465-A45A0F656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F45F8234-3080-4C07-B575-B79541029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Πολύχρωμο νήματα σε λευκό φόντο">
            <a:extLst>
              <a:ext uri="{FF2B5EF4-FFF2-40B4-BE49-F238E27FC236}">
                <a16:creationId xmlns:a16="http://schemas.microsoft.com/office/drawing/2014/main" id="{C6DA1C73-9DCC-4C29-95D0-1B865B607E08}"/>
              </a:ext>
            </a:extLst>
          </p:cNvPr>
          <p:cNvPicPr>
            <a:picLocks noChangeAspect="1"/>
          </p:cNvPicPr>
          <p:nvPr/>
        </p:nvPicPr>
        <p:blipFill rotWithShape="1">
          <a:blip r:embed="rId2"/>
          <a:srcRect t="22445" b="2555"/>
          <a:stretch/>
        </p:blipFill>
        <p:spPr>
          <a:xfrm>
            <a:off x="28129" y="-31740"/>
            <a:ext cx="12191980" cy="6857990"/>
          </a:xfrm>
          <a:prstGeom prst="rect">
            <a:avLst/>
          </a:prstGeom>
          <a:solidFill>
            <a:schemeClr val="bg2"/>
          </a:solidFill>
        </p:spPr>
      </p:pic>
      <p:sp>
        <p:nvSpPr>
          <p:cNvPr id="17" name="Rectangle 16">
            <a:extLst>
              <a:ext uri="{FF2B5EF4-FFF2-40B4-BE49-F238E27FC236}">
                <a16:creationId xmlns:a16="http://schemas.microsoft.com/office/drawing/2014/main" id="{1B0E0466-9F2F-4C27-AE6F-953F891B0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148464"/>
            <a:ext cx="4637567" cy="5019149"/>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0F1D27E-E981-BB40-9440-34F2EC7C475C}"/>
              </a:ext>
            </a:extLst>
          </p:cNvPr>
          <p:cNvSpPr>
            <a:spLocks noGrp="1"/>
          </p:cNvSpPr>
          <p:nvPr>
            <p:ph type="ctrTitle" idx="4294967295"/>
          </p:nvPr>
        </p:nvSpPr>
        <p:spPr>
          <a:xfrm>
            <a:off x="642918" y="1479340"/>
            <a:ext cx="3351729" cy="3015280"/>
          </a:xfrm>
        </p:spPr>
        <p:txBody>
          <a:bodyPr vert="horz" lIns="109728" tIns="109728" rIns="109728" bIns="91440" rtlCol="0" anchor="b">
            <a:normAutofit/>
          </a:bodyPr>
          <a:lstStyle/>
          <a:p>
            <a:pPr>
              <a:lnSpc>
                <a:spcPct val="115000"/>
              </a:lnSpc>
            </a:pPr>
            <a:r>
              <a:rPr lang="en-US" sz="2500" cap="all" dirty="0"/>
              <a:t>What do you think about the the efficiency of capitalism today?</a:t>
            </a:r>
          </a:p>
        </p:txBody>
      </p:sp>
      <p:sp>
        <p:nvSpPr>
          <p:cNvPr id="19" name="Rectangle 18">
            <a:extLst>
              <a:ext uri="{FF2B5EF4-FFF2-40B4-BE49-F238E27FC236}">
                <a16:creationId xmlns:a16="http://schemas.microsoft.com/office/drawing/2014/main" id="{E4F2DCBC-B44F-4E3C-871F-87CC2B8BDF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32782" y="3396995"/>
            <a:ext cx="6858002"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43065B8-2E07-4810-B74C-42FD040916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084456"/>
            <a:ext cx="4636008"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D529F17-FB87-4ECB-9485-C58500A1B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109423"/>
            <a:ext cx="4636008" cy="64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ffectLst>
                <a:outerShdw blurRad="50800" dist="38100" dir="2700000" algn="tl" rotWithShape="0">
                  <a:prstClr val="black">
                    <a:alpha val="43000"/>
                  </a:prstClr>
                </a:outerShdw>
              </a:effectLst>
            </a:endParaRPr>
          </a:p>
        </p:txBody>
      </p:sp>
    </p:spTree>
    <p:extLst>
      <p:ext uri="{BB962C8B-B14F-4D97-AF65-F5344CB8AC3E}">
        <p14:creationId xmlns:p14="http://schemas.microsoft.com/office/powerpoint/2010/main" val="23836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DFAEA538-3E74-EA4D-BCCE-A609E4598F9B}"/>
              </a:ext>
            </a:extLst>
          </p:cNvPr>
          <p:cNvSpPr>
            <a:spLocks noGrp="1"/>
          </p:cNvSpPr>
          <p:nvPr>
            <p:ph type="title" idx="4294967295"/>
          </p:nvPr>
        </p:nvSpPr>
        <p:spPr>
          <a:xfrm>
            <a:off x="367086" y="525933"/>
            <a:ext cx="893304" cy="5961363"/>
          </a:xfrm>
        </p:spPr>
        <p:txBody>
          <a:bodyPr>
            <a:normAutofit/>
          </a:bodyPr>
          <a:lstStyle/>
          <a:p>
            <a:r>
              <a:rPr lang="en-US" dirty="0">
                <a:solidFill>
                  <a:srgbClr val="FF0000"/>
                </a:solidFill>
              </a:rPr>
              <a:t>Vocabulary</a:t>
            </a:r>
            <a:endParaRPr lang="el-GR" dirty="0">
              <a:solidFill>
                <a:srgbClr val="FF0000"/>
              </a:solidFill>
            </a:endParaRPr>
          </a:p>
        </p:txBody>
      </p:sp>
      <p:graphicFrame>
        <p:nvGraphicFramePr>
          <p:cNvPr id="6" name="Πίνακας 6">
            <a:extLst>
              <a:ext uri="{FF2B5EF4-FFF2-40B4-BE49-F238E27FC236}">
                <a16:creationId xmlns:a16="http://schemas.microsoft.com/office/drawing/2014/main" id="{FD3EDC15-8893-8B4C-9E41-EA60CC3DC7AE}"/>
              </a:ext>
            </a:extLst>
          </p:cNvPr>
          <p:cNvGraphicFramePr>
            <a:graphicFrameLocks noGrp="1"/>
          </p:cNvGraphicFramePr>
          <p:nvPr>
            <p:ph idx="4294967295"/>
            <p:extLst>
              <p:ext uri="{D42A27DB-BD31-4B8C-83A1-F6EECF244321}">
                <p14:modId xmlns:p14="http://schemas.microsoft.com/office/powerpoint/2010/main" val="3005448159"/>
              </p:ext>
            </p:extLst>
          </p:nvPr>
        </p:nvGraphicFramePr>
        <p:xfrm>
          <a:off x="1297460" y="345139"/>
          <a:ext cx="10527454" cy="6022969"/>
        </p:xfrm>
        <a:graphic>
          <a:graphicData uri="http://schemas.openxmlformats.org/drawingml/2006/table">
            <a:tbl>
              <a:tblPr firstRow="1" bandRow="1">
                <a:tableStyleId>{5C22544A-7EE6-4342-B048-85BDC9FD1C3A}</a:tableStyleId>
              </a:tblPr>
              <a:tblGrid>
                <a:gridCol w="2199503">
                  <a:extLst>
                    <a:ext uri="{9D8B030D-6E8A-4147-A177-3AD203B41FA5}">
                      <a16:colId xmlns:a16="http://schemas.microsoft.com/office/drawing/2014/main" val="3239309671"/>
                    </a:ext>
                  </a:extLst>
                </a:gridCol>
                <a:gridCol w="8327951">
                  <a:extLst>
                    <a:ext uri="{9D8B030D-6E8A-4147-A177-3AD203B41FA5}">
                      <a16:colId xmlns:a16="http://schemas.microsoft.com/office/drawing/2014/main" val="3847935635"/>
                    </a:ext>
                  </a:extLst>
                </a:gridCol>
              </a:tblGrid>
              <a:tr h="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3559267028"/>
                  </a:ext>
                </a:extLst>
              </a:tr>
              <a:tr h="362602">
                <a:tc>
                  <a:txBody>
                    <a:bodyPr/>
                    <a:lstStyle/>
                    <a:p>
                      <a:r>
                        <a:rPr lang="en-US" sz="1400" dirty="0"/>
                        <a:t>1. Reciprocal</a:t>
                      </a:r>
                      <a:r>
                        <a:rPr lang="el-GR" sz="1400" dirty="0"/>
                        <a:t>     </a:t>
                      </a:r>
                    </a:p>
                  </a:txBody>
                  <a:tcPr/>
                </a:tc>
                <a:tc>
                  <a:txBody>
                    <a:bodyPr/>
                    <a:lstStyle/>
                    <a:p>
                      <a:r>
                        <a:rPr lang="en-US" sz="1400" dirty="0"/>
                        <a:t>A. Gloomy (Coined by </a:t>
                      </a:r>
                      <a:r>
                        <a:rPr lang="en-US" sz="1400" b="0" i="0" kern="1200" dirty="0">
                          <a:solidFill>
                            <a:schemeClr val="dk1"/>
                          </a:solidFill>
                          <a:effectLst/>
                          <a:latin typeface="+mn-lt"/>
                          <a:ea typeface="+mn-ea"/>
                          <a:cs typeface="+mn-cs"/>
                        </a:rPr>
                        <a:t>Thomas Carlyle)</a:t>
                      </a:r>
                      <a:endParaRPr lang="el-GR" sz="1400" dirty="0"/>
                    </a:p>
                  </a:txBody>
                  <a:tcPr/>
                </a:tc>
                <a:extLst>
                  <a:ext uri="{0D108BD9-81ED-4DB2-BD59-A6C34878D82A}">
                    <a16:rowId xmlns:a16="http://schemas.microsoft.com/office/drawing/2014/main" val="2320969520"/>
                  </a:ext>
                </a:extLst>
              </a:tr>
              <a:tr h="359883">
                <a:tc>
                  <a:txBody>
                    <a:bodyPr/>
                    <a:lstStyle/>
                    <a:p>
                      <a:r>
                        <a:rPr lang="en-US" sz="1400" dirty="0"/>
                        <a:t>2. Rapacious </a:t>
                      </a:r>
                      <a:endParaRPr lang="el-GR" sz="1400" dirty="0"/>
                    </a:p>
                  </a:txBody>
                  <a:tcPr/>
                </a:tc>
                <a:tc>
                  <a:txBody>
                    <a:bodyPr/>
                    <a:lstStyle/>
                    <a:p>
                      <a:r>
                        <a:rPr lang="en-US" sz="1400" dirty="0"/>
                        <a:t>B. </a:t>
                      </a:r>
                      <a:r>
                        <a:rPr lang="en-US" sz="1400" b="0" i="0" kern="1200" dirty="0">
                          <a:solidFill>
                            <a:schemeClr val="dk1"/>
                          </a:solidFill>
                          <a:effectLst/>
                          <a:latin typeface="+mn-lt"/>
                          <a:ea typeface="+mn-ea"/>
                          <a:cs typeface="+mn-cs"/>
                        </a:rPr>
                        <a:t>A number between 300–850 that depicts a consumer's creditworthiness. </a:t>
                      </a:r>
                      <a:endParaRPr lang="el-GR" sz="1400" dirty="0"/>
                    </a:p>
                  </a:txBody>
                  <a:tcPr/>
                </a:tc>
                <a:extLst>
                  <a:ext uri="{0D108BD9-81ED-4DB2-BD59-A6C34878D82A}">
                    <a16:rowId xmlns:a16="http://schemas.microsoft.com/office/drawing/2014/main" val="3772772423"/>
                  </a:ext>
                </a:extLst>
              </a:tr>
              <a:tr h="362602">
                <a:tc>
                  <a:txBody>
                    <a:bodyPr/>
                    <a:lstStyle/>
                    <a:p>
                      <a:r>
                        <a:rPr lang="en-US" sz="1400" dirty="0"/>
                        <a:t>3. Equitable   </a:t>
                      </a:r>
                      <a:endParaRPr lang="el-GR" sz="1400" dirty="0"/>
                    </a:p>
                  </a:txBody>
                  <a:tcPr/>
                </a:tc>
                <a:tc>
                  <a:txBody>
                    <a:bodyPr/>
                    <a:lstStyle/>
                    <a:p>
                      <a:r>
                        <a:rPr lang="en-US" sz="1400" dirty="0"/>
                        <a:t>c. He who owns shares</a:t>
                      </a:r>
                      <a:endParaRPr lang="el-GR" sz="1400" dirty="0"/>
                    </a:p>
                  </a:txBody>
                  <a:tcPr/>
                </a:tc>
                <a:extLst>
                  <a:ext uri="{0D108BD9-81ED-4DB2-BD59-A6C34878D82A}">
                    <a16:rowId xmlns:a16="http://schemas.microsoft.com/office/drawing/2014/main" val="1191626639"/>
                  </a:ext>
                </a:extLst>
              </a:tr>
              <a:tr h="566255">
                <a:tc>
                  <a:txBody>
                    <a:bodyPr/>
                    <a:lstStyle/>
                    <a:p>
                      <a:r>
                        <a:rPr lang="en-US" sz="1400" dirty="0"/>
                        <a:t>4. Transubstantiate</a:t>
                      </a:r>
                      <a:endParaRPr lang="el-GR" sz="1400" dirty="0"/>
                    </a:p>
                  </a:txBody>
                  <a:tcPr/>
                </a:tc>
                <a:tc>
                  <a:txBody>
                    <a:bodyPr/>
                    <a:lstStyle/>
                    <a:p>
                      <a:r>
                        <a:rPr lang="en-US" sz="1400" dirty="0"/>
                        <a:t>D.</a:t>
                      </a:r>
                      <a:r>
                        <a:rPr lang="en-US" sz="1400" b="0" i="0" kern="1200" dirty="0">
                          <a:solidFill>
                            <a:schemeClr val="dk1"/>
                          </a:solidFill>
                          <a:effectLst/>
                          <a:latin typeface="+mn-lt"/>
                          <a:ea typeface="+mn-ea"/>
                          <a:cs typeface="+mn-cs"/>
                        </a:rPr>
                        <a:t> A person with an interest or concern in something, especially a business (customer, supplier, retailer).</a:t>
                      </a:r>
                      <a:endParaRPr lang="el-GR" sz="1400" dirty="0"/>
                    </a:p>
                  </a:txBody>
                  <a:tcPr/>
                </a:tc>
                <a:extLst>
                  <a:ext uri="{0D108BD9-81ED-4DB2-BD59-A6C34878D82A}">
                    <a16:rowId xmlns:a16="http://schemas.microsoft.com/office/drawing/2014/main" val="1609817742"/>
                  </a:ext>
                </a:extLst>
              </a:tr>
              <a:tr h="362602">
                <a:tc>
                  <a:txBody>
                    <a:bodyPr/>
                    <a:lstStyle/>
                    <a:p>
                      <a:r>
                        <a:rPr lang="en-US" sz="1400" dirty="0"/>
                        <a:t>5. Self-maximizing </a:t>
                      </a:r>
                      <a:endParaRPr lang="el-GR" sz="1400" dirty="0"/>
                    </a:p>
                  </a:txBody>
                  <a:tcPr/>
                </a:tc>
                <a:tc>
                  <a:txBody>
                    <a:bodyPr/>
                    <a:lstStyle/>
                    <a:p>
                      <a:r>
                        <a:rPr lang="en-US" sz="1400" dirty="0"/>
                        <a:t>E.</a:t>
                      </a:r>
                      <a:r>
                        <a:rPr lang="en-US" sz="1400" b="0" i="0" kern="1200" dirty="0">
                          <a:solidFill>
                            <a:schemeClr val="dk1"/>
                          </a:solidFill>
                          <a:effectLst/>
                          <a:latin typeface="+mn-lt"/>
                          <a:ea typeface="+mn-ea"/>
                          <a:cs typeface="+mn-cs"/>
                        </a:rPr>
                        <a:t> The part of a system in which some portion of that system's output is used as input for future behavior. (</a:t>
                      </a:r>
                      <a:r>
                        <a:rPr lang="el-GR" sz="1400" b="0" i="0" kern="1200" dirty="0">
                          <a:solidFill>
                            <a:schemeClr val="dk1"/>
                          </a:solidFill>
                          <a:effectLst/>
                          <a:latin typeface="+mn-lt"/>
                          <a:ea typeface="+mn-ea"/>
                          <a:cs typeface="+mn-cs"/>
                        </a:rPr>
                        <a:t>βρόχος/κύκλωμα ανατροφοδότησης, αλληλοεπίδραση)</a:t>
                      </a:r>
                      <a:endParaRPr lang="el-GR" sz="1400" dirty="0"/>
                    </a:p>
                  </a:txBody>
                  <a:tcPr/>
                </a:tc>
                <a:extLst>
                  <a:ext uri="{0D108BD9-81ED-4DB2-BD59-A6C34878D82A}">
                    <a16:rowId xmlns:a16="http://schemas.microsoft.com/office/drawing/2014/main" val="3436377115"/>
                  </a:ext>
                </a:extLst>
              </a:tr>
              <a:tr h="362602">
                <a:tc>
                  <a:txBody>
                    <a:bodyPr/>
                    <a:lstStyle/>
                    <a:p>
                      <a:r>
                        <a:rPr lang="en-US" sz="1400" dirty="0"/>
                        <a:t>6. Feedback loop</a:t>
                      </a:r>
                      <a:r>
                        <a:rPr lang="el-GR" sz="1400" dirty="0"/>
                        <a:t> </a:t>
                      </a:r>
                    </a:p>
                  </a:txBody>
                  <a:tcPr/>
                </a:tc>
                <a:tc>
                  <a:txBody>
                    <a:bodyPr/>
                    <a:lstStyle/>
                    <a:p>
                      <a:r>
                        <a:rPr lang="en-US" sz="1400" dirty="0"/>
                        <a:t>F. </a:t>
                      </a:r>
                      <a:r>
                        <a:rPr lang="en-US" sz="1400" b="0" i="0" kern="1200" dirty="0">
                          <a:solidFill>
                            <a:schemeClr val="dk1"/>
                          </a:solidFill>
                          <a:effectLst/>
                          <a:latin typeface="+mn-lt"/>
                          <a:ea typeface="+mn-ea"/>
                          <a:cs typeface="+mn-cs"/>
                        </a:rPr>
                        <a:t>To change the form or substance of (something) into </a:t>
                      </a:r>
                      <a:r>
                        <a:rPr lang="en-US" sz="1400" b="0" i="0" kern="1200" dirty="0" err="1">
                          <a:solidFill>
                            <a:schemeClr val="dk1"/>
                          </a:solidFill>
                          <a:effectLst/>
                          <a:latin typeface="+mn-lt"/>
                          <a:ea typeface="+mn-ea"/>
                          <a:cs typeface="+mn-cs"/>
                        </a:rPr>
                        <a:t>sth</a:t>
                      </a:r>
                      <a:r>
                        <a:rPr lang="en-US" sz="1400" b="0" i="0" kern="1200" dirty="0">
                          <a:solidFill>
                            <a:schemeClr val="dk1"/>
                          </a:solidFill>
                          <a:effectLst/>
                          <a:latin typeface="+mn-lt"/>
                          <a:ea typeface="+mn-ea"/>
                          <a:cs typeface="+mn-cs"/>
                        </a:rPr>
                        <a:t> different. (</a:t>
                      </a:r>
                      <a:r>
                        <a:rPr lang="el-GR" sz="1400" b="0" i="0" kern="1200" dirty="0" err="1">
                          <a:solidFill>
                            <a:schemeClr val="dk1"/>
                          </a:solidFill>
                          <a:effectLst/>
                          <a:latin typeface="+mn-lt"/>
                          <a:ea typeface="+mn-ea"/>
                          <a:cs typeface="+mn-cs"/>
                        </a:rPr>
                        <a:t>μετουσιώ</a:t>
                      </a:r>
                      <a:r>
                        <a:rPr lang="el-GR" sz="1400" b="0" i="0" kern="1200" dirty="0">
                          <a:solidFill>
                            <a:schemeClr val="dk1"/>
                          </a:solidFill>
                          <a:effectLst/>
                          <a:latin typeface="+mn-lt"/>
                          <a:ea typeface="+mn-ea"/>
                          <a:cs typeface="+mn-cs"/>
                        </a:rPr>
                        <a:t>)</a:t>
                      </a:r>
                      <a:endParaRPr lang="el-GR" sz="1400" dirty="0"/>
                    </a:p>
                  </a:txBody>
                  <a:tcPr/>
                </a:tc>
                <a:extLst>
                  <a:ext uri="{0D108BD9-81ED-4DB2-BD59-A6C34878D82A}">
                    <a16:rowId xmlns:a16="http://schemas.microsoft.com/office/drawing/2014/main" val="817831862"/>
                  </a:ext>
                </a:extLst>
              </a:tr>
              <a:tr h="362602">
                <a:tc>
                  <a:txBody>
                    <a:bodyPr/>
                    <a:lstStyle/>
                    <a:p>
                      <a:r>
                        <a:rPr lang="en-US" sz="1400" dirty="0"/>
                        <a:t>7. Stakeholder</a:t>
                      </a:r>
                      <a:r>
                        <a:rPr lang="el-GR" sz="1400" dirty="0"/>
                        <a:t>               </a:t>
                      </a:r>
                    </a:p>
                  </a:txBody>
                  <a:tcPr/>
                </a:tc>
                <a:tc>
                  <a:txBody>
                    <a:bodyPr/>
                    <a:lstStyle/>
                    <a:p>
                      <a:r>
                        <a:rPr lang="en-US" sz="1400" dirty="0"/>
                        <a:t>G. </a:t>
                      </a:r>
                      <a:r>
                        <a:rPr lang="en-US" sz="1400" b="0" i="0" kern="1200" dirty="0">
                          <a:solidFill>
                            <a:schemeClr val="dk1"/>
                          </a:solidFill>
                          <a:effectLst/>
                          <a:latin typeface="+mn-lt"/>
                          <a:ea typeface="+mn-ea"/>
                          <a:cs typeface="+mn-cs"/>
                        </a:rPr>
                        <a:t>Given, felt, or done in return.</a:t>
                      </a:r>
                      <a:endParaRPr lang="el-GR" sz="1400" dirty="0"/>
                    </a:p>
                  </a:txBody>
                  <a:tcPr/>
                </a:tc>
                <a:extLst>
                  <a:ext uri="{0D108BD9-81ED-4DB2-BD59-A6C34878D82A}">
                    <a16:rowId xmlns:a16="http://schemas.microsoft.com/office/drawing/2014/main" val="4262990075"/>
                  </a:ext>
                </a:extLst>
              </a:tr>
              <a:tr h="793935">
                <a:tc>
                  <a:txBody>
                    <a:bodyPr/>
                    <a:lstStyle/>
                    <a:p>
                      <a:r>
                        <a:rPr lang="en-US" sz="1400" dirty="0"/>
                        <a:t>8. Shareholder</a:t>
                      </a:r>
                      <a:endParaRPr lang="el-GR" sz="1400" dirty="0"/>
                    </a:p>
                  </a:txBody>
                  <a:tcPr/>
                </a:tc>
                <a:tc>
                  <a:txBody>
                    <a:bodyPr/>
                    <a:lstStyle/>
                    <a:p>
                      <a:r>
                        <a:rPr lang="en-US" sz="1400" dirty="0"/>
                        <a:t>H.</a:t>
                      </a:r>
                      <a:r>
                        <a:rPr lang="en-US" sz="1400" b="0" i="0" kern="1200" dirty="0">
                          <a:solidFill>
                            <a:schemeClr val="dk1"/>
                          </a:solidFill>
                          <a:effectLst/>
                          <a:latin typeface="+mn-lt"/>
                          <a:ea typeface="+mn-ea"/>
                          <a:cs typeface="+mn-cs"/>
                        </a:rPr>
                        <a:t> A private investment partnership and funds pool that uses varied and complex proprietary strategies and invests or trades in complex products, including listed and unlisted derivatives. (</a:t>
                      </a:r>
                      <a:r>
                        <a:rPr lang="el-GR" sz="1400" b="0" i="0" kern="1200" dirty="0">
                          <a:solidFill>
                            <a:schemeClr val="dk1"/>
                          </a:solidFill>
                          <a:effectLst/>
                          <a:latin typeface="+mn-lt"/>
                          <a:ea typeface="+mn-ea"/>
                          <a:cs typeface="+mn-cs"/>
                        </a:rPr>
                        <a:t>αντισταθμιστικό κεφάλαιο)</a:t>
                      </a:r>
                      <a:endParaRPr lang="el-GR" sz="1400" dirty="0"/>
                    </a:p>
                  </a:txBody>
                  <a:tcPr/>
                </a:tc>
                <a:extLst>
                  <a:ext uri="{0D108BD9-81ED-4DB2-BD59-A6C34878D82A}">
                    <a16:rowId xmlns:a16="http://schemas.microsoft.com/office/drawing/2014/main" val="2690342644"/>
                  </a:ext>
                </a:extLst>
              </a:tr>
              <a:tr h="362602">
                <a:tc>
                  <a:txBody>
                    <a:bodyPr/>
                    <a:lstStyle/>
                    <a:p>
                      <a:r>
                        <a:rPr lang="en-US" sz="1400" dirty="0"/>
                        <a:t>9. Dismal (science) </a:t>
                      </a:r>
                      <a:endParaRPr lang="el-GR" sz="1400" dirty="0"/>
                    </a:p>
                  </a:txBody>
                  <a:tcPr/>
                </a:tc>
                <a:tc>
                  <a:txBody>
                    <a:bodyPr/>
                    <a:lstStyle/>
                    <a:p>
                      <a:r>
                        <a:rPr lang="en-US" sz="1400" dirty="0"/>
                        <a:t>I. </a:t>
                      </a:r>
                      <a:r>
                        <a:rPr lang="en-US" sz="1400" b="0" i="0" kern="1200" dirty="0">
                          <a:solidFill>
                            <a:schemeClr val="dk1"/>
                          </a:solidFill>
                          <a:effectLst/>
                          <a:latin typeface="+mn-lt"/>
                          <a:ea typeface="+mn-ea"/>
                          <a:cs typeface="+mn-cs"/>
                        </a:rPr>
                        <a:t>The amount by which revenue from sales exceeds costs in a business.</a:t>
                      </a:r>
                      <a:endParaRPr lang="el-GR" sz="1400" dirty="0"/>
                    </a:p>
                  </a:txBody>
                  <a:tcPr/>
                </a:tc>
                <a:extLst>
                  <a:ext uri="{0D108BD9-81ED-4DB2-BD59-A6C34878D82A}">
                    <a16:rowId xmlns:a16="http://schemas.microsoft.com/office/drawing/2014/main" val="210209093"/>
                  </a:ext>
                </a:extLst>
              </a:tr>
              <a:tr h="362602">
                <a:tc>
                  <a:txBody>
                    <a:bodyPr/>
                    <a:lstStyle/>
                    <a:p>
                      <a:r>
                        <a:rPr lang="en-US" sz="1400" dirty="0"/>
                        <a:t>10.Hedge funds    </a:t>
                      </a:r>
                      <a:endParaRPr lang="el-GR" sz="1400" dirty="0"/>
                    </a:p>
                  </a:txBody>
                  <a:tcPr/>
                </a:tc>
                <a:tc>
                  <a:txBody>
                    <a:bodyPr/>
                    <a:lstStyle/>
                    <a:p>
                      <a:r>
                        <a:rPr lang="en-US" sz="1400" dirty="0"/>
                        <a:t>J. (of beliefs) well/firmly established, deeply rooted</a:t>
                      </a:r>
                      <a:endParaRPr lang="el-GR" sz="1400" dirty="0"/>
                    </a:p>
                  </a:txBody>
                  <a:tcPr/>
                </a:tc>
                <a:extLst>
                  <a:ext uri="{0D108BD9-81ED-4DB2-BD59-A6C34878D82A}">
                    <a16:rowId xmlns:a16="http://schemas.microsoft.com/office/drawing/2014/main" val="3009277759"/>
                  </a:ext>
                </a:extLst>
              </a:tr>
              <a:tr h="362602">
                <a:tc>
                  <a:txBody>
                    <a:bodyPr/>
                    <a:lstStyle/>
                    <a:p>
                      <a:r>
                        <a:rPr lang="en-US" sz="1400" dirty="0"/>
                        <a:t>11. Credit score   </a:t>
                      </a:r>
                      <a:endParaRPr lang="el-GR" sz="1400" dirty="0"/>
                    </a:p>
                  </a:txBody>
                  <a:tcPr/>
                </a:tc>
                <a:tc>
                  <a:txBody>
                    <a:bodyPr/>
                    <a:lstStyle/>
                    <a:p>
                      <a:r>
                        <a:rPr lang="en-US" sz="1400" dirty="0"/>
                        <a:t>K. </a:t>
                      </a:r>
                      <a:r>
                        <a:rPr lang="en-US" sz="1400" b="0" i="0" kern="1200" dirty="0">
                          <a:solidFill>
                            <a:schemeClr val="dk1"/>
                          </a:solidFill>
                          <a:effectLst/>
                          <a:latin typeface="+mn-lt"/>
                          <a:ea typeface="+mn-ea"/>
                          <a:cs typeface="+mn-cs"/>
                        </a:rPr>
                        <a:t>A style of decision-making characterized by seeking the best option through an exhaustive search through alternatives.</a:t>
                      </a:r>
                      <a:endParaRPr lang="el-GR" sz="1400" dirty="0"/>
                    </a:p>
                  </a:txBody>
                  <a:tcPr/>
                </a:tc>
                <a:extLst>
                  <a:ext uri="{0D108BD9-81ED-4DB2-BD59-A6C34878D82A}">
                    <a16:rowId xmlns:a16="http://schemas.microsoft.com/office/drawing/2014/main" val="4154407431"/>
                  </a:ext>
                </a:extLst>
              </a:tr>
              <a:tr h="362602">
                <a:tc>
                  <a:txBody>
                    <a:bodyPr/>
                    <a:lstStyle/>
                    <a:p>
                      <a:r>
                        <a:rPr lang="en-US" sz="1400" dirty="0"/>
                        <a:t>12. Profit margin  </a:t>
                      </a:r>
                      <a:endParaRPr lang="el-GR" sz="1400" dirty="0"/>
                    </a:p>
                  </a:txBody>
                  <a:tcPr/>
                </a:tc>
                <a:tc>
                  <a:txBody>
                    <a:bodyPr/>
                    <a:lstStyle/>
                    <a:p>
                      <a:r>
                        <a:rPr lang="en-US" sz="1400" dirty="0"/>
                        <a:t>L. Fair and impartial</a:t>
                      </a:r>
                      <a:endParaRPr lang="el-GR" sz="1400" dirty="0"/>
                    </a:p>
                  </a:txBody>
                  <a:tcPr/>
                </a:tc>
                <a:extLst>
                  <a:ext uri="{0D108BD9-81ED-4DB2-BD59-A6C34878D82A}">
                    <a16:rowId xmlns:a16="http://schemas.microsoft.com/office/drawing/2014/main" val="987829172"/>
                  </a:ext>
                </a:extLst>
              </a:tr>
              <a:tr h="362602">
                <a:tc>
                  <a:txBody>
                    <a:bodyPr/>
                    <a:lstStyle/>
                    <a:p>
                      <a:r>
                        <a:rPr lang="en-US" sz="1400" dirty="0"/>
                        <a:t>13. Entrenched  </a:t>
                      </a:r>
                      <a:endParaRPr lang="el-GR" sz="1400" dirty="0"/>
                    </a:p>
                  </a:txBody>
                  <a:tcPr/>
                </a:tc>
                <a:tc>
                  <a:txBody>
                    <a:bodyPr/>
                    <a:lstStyle/>
                    <a:p>
                      <a:r>
                        <a:rPr lang="en-US" sz="1400" dirty="0"/>
                        <a:t>M. </a:t>
                      </a:r>
                      <a:r>
                        <a:rPr lang="en-US" sz="1400" b="0" i="0" kern="1200" dirty="0">
                          <a:solidFill>
                            <a:schemeClr val="dk1"/>
                          </a:solidFill>
                          <a:effectLst/>
                          <a:latin typeface="+mn-lt"/>
                          <a:ea typeface="+mn-ea"/>
                          <a:cs typeface="+mn-cs"/>
                        </a:rPr>
                        <a:t>Aggressively greedy or grasping</a:t>
                      </a:r>
                      <a:endParaRPr lang="el-GR" sz="1400" dirty="0"/>
                    </a:p>
                  </a:txBody>
                  <a:tcPr/>
                </a:tc>
                <a:extLst>
                  <a:ext uri="{0D108BD9-81ED-4DB2-BD59-A6C34878D82A}">
                    <a16:rowId xmlns:a16="http://schemas.microsoft.com/office/drawing/2014/main" val="4182357590"/>
                  </a:ext>
                </a:extLst>
              </a:tr>
            </a:tbl>
          </a:graphicData>
        </a:graphic>
      </p:graphicFrame>
    </p:spTree>
    <p:extLst>
      <p:ext uri="{BB962C8B-B14F-4D97-AF65-F5344CB8AC3E}">
        <p14:creationId xmlns:p14="http://schemas.microsoft.com/office/powerpoint/2010/main" val="1428496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DFAEA538-3E74-EA4D-BCCE-A609E4598F9B}"/>
              </a:ext>
            </a:extLst>
          </p:cNvPr>
          <p:cNvSpPr>
            <a:spLocks noGrp="1"/>
          </p:cNvSpPr>
          <p:nvPr>
            <p:ph type="title" idx="4294967295"/>
          </p:nvPr>
        </p:nvSpPr>
        <p:spPr>
          <a:xfrm>
            <a:off x="367086" y="525933"/>
            <a:ext cx="893304" cy="5961363"/>
          </a:xfrm>
        </p:spPr>
        <p:txBody>
          <a:bodyPr>
            <a:normAutofit/>
          </a:bodyPr>
          <a:lstStyle/>
          <a:p>
            <a:r>
              <a:rPr lang="en-US" sz="1800" dirty="0">
                <a:solidFill>
                  <a:srgbClr val="FF0000"/>
                </a:solidFill>
              </a:rPr>
              <a:t>KEY</a:t>
            </a:r>
            <a:br>
              <a:rPr lang="en-US" dirty="0">
                <a:solidFill>
                  <a:schemeClr val="bg1"/>
                </a:solidFill>
              </a:rPr>
            </a:br>
            <a:r>
              <a:rPr lang="en-US" dirty="0">
                <a:solidFill>
                  <a:schemeClr val="bg1"/>
                </a:solidFill>
              </a:rPr>
              <a:t>Vocabulary</a:t>
            </a:r>
            <a:endParaRPr lang="el-GR" dirty="0">
              <a:solidFill>
                <a:schemeClr val="bg1"/>
              </a:solidFill>
            </a:endParaRPr>
          </a:p>
        </p:txBody>
      </p:sp>
      <p:graphicFrame>
        <p:nvGraphicFramePr>
          <p:cNvPr id="6" name="Πίνακας 6">
            <a:extLst>
              <a:ext uri="{FF2B5EF4-FFF2-40B4-BE49-F238E27FC236}">
                <a16:creationId xmlns:a16="http://schemas.microsoft.com/office/drawing/2014/main" id="{FD3EDC15-8893-8B4C-9E41-EA60CC3DC7AE}"/>
              </a:ext>
            </a:extLst>
          </p:cNvPr>
          <p:cNvGraphicFramePr>
            <a:graphicFrameLocks noGrp="1"/>
          </p:cNvGraphicFramePr>
          <p:nvPr>
            <p:ph idx="4294967295"/>
            <p:extLst>
              <p:ext uri="{D42A27DB-BD31-4B8C-83A1-F6EECF244321}">
                <p14:modId xmlns:p14="http://schemas.microsoft.com/office/powerpoint/2010/main" val="2792435966"/>
              </p:ext>
            </p:extLst>
          </p:nvPr>
        </p:nvGraphicFramePr>
        <p:xfrm>
          <a:off x="1297460" y="345139"/>
          <a:ext cx="10527454" cy="6022969"/>
        </p:xfrm>
        <a:graphic>
          <a:graphicData uri="http://schemas.openxmlformats.org/drawingml/2006/table">
            <a:tbl>
              <a:tblPr firstRow="1" bandRow="1">
                <a:tableStyleId>{5C22544A-7EE6-4342-B048-85BDC9FD1C3A}</a:tableStyleId>
              </a:tblPr>
              <a:tblGrid>
                <a:gridCol w="2199503">
                  <a:extLst>
                    <a:ext uri="{9D8B030D-6E8A-4147-A177-3AD203B41FA5}">
                      <a16:colId xmlns:a16="http://schemas.microsoft.com/office/drawing/2014/main" val="3239309671"/>
                    </a:ext>
                  </a:extLst>
                </a:gridCol>
                <a:gridCol w="8327951">
                  <a:extLst>
                    <a:ext uri="{9D8B030D-6E8A-4147-A177-3AD203B41FA5}">
                      <a16:colId xmlns:a16="http://schemas.microsoft.com/office/drawing/2014/main" val="3847935635"/>
                    </a:ext>
                  </a:extLst>
                </a:gridCol>
              </a:tblGrid>
              <a:tr h="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3559267028"/>
                  </a:ext>
                </a:extLst>
              </a:tr>
              <a:tr h="362602">
                <a:tc>
                  <a:txBody>
                    <a:bodyPr/>
                    <a:lstStyle/>
                    <a:p>
                      <a:r>
                        <a:rPr lang="en-US" sz="1400" dirty="0"/>
                        <a:t>1. Reciprocal</a:t>
                      </a:r>
                      <a:r>
                        <a:rPr lang="el-GR" sz="1400" dirty="0"/>
                        <a:t>     </a:t>
                      </a:r>
                      <a:r>
                        <a:rPr lang="en-US" sz="1400" dirty="0"/>
                        <a:t>G</a:t>
                      </a:r>
                      <a:endParaRPr lang="el-GR" sz="1400" dirty="0"/>
                    </a:p>
                  </a:txBody>
                  <a:tcPr/>
                </a:tc>
                <a:tc>
                  <a:txBody>
                    <a:bodyPr/>
                    <a:lstStyle/>
                    <a:p>
                      <a:r>
                        <a:rPr lang="en-US" sz="1400" dirty="0"/>
                        <a:t>A. Gloomy (Term coined by </a:t>
                      </a:r>
                      <a:r>
                        <a:rPr lang="en-US" sz="1400" b="0" i="0" kern="1200" dirty="0">
                          <a:solidFill>
                            <a:schemeClr val="dk1"/>
                          </a:solidFill>
                          <a:effectLst/>
                          <a:latin typeface="+mn-lt"/>
                          <a:ea typeface="+mn-ea"/>
                          <a:cs typeface="+mn-cs"/>
                        </a:rPr>
                        <a:t>Thomas Carlyle)</a:t>
                      </a:r>
                      <a:endParaRPr lang="el-GR" sz="1400" dirty="0"/>
                    </a:p>
                  </a:txBody>
                  <a:tcPr/>
                </a:tc>
                <a:extLst>
                  <a:ext uri="{0D108BD9-81ED-4DB2-BD59-A6C34878D82A}">
                    <a16:rowId xmlns:a16="http://schemas.microsoft.com/office/drawing/2014/main" val="2320969520"/>
                  </a:ext>
                </a:extLst>
              </a:tr>
              <a:tr h="359883">
                <a:tc>
                  <a:txBody>
                    <a:bodyPr/>
                    <a:lstStyle/>
                    <a:p>
                      <a:r>
                        <a:rPr lang="en-US" sz="1400" dirty="0"/>
                        <a:t>2. Rapacious M</a:t>
                      </a:r>
                      <a:endParaRPr lang="el-GR" sz="1400" dirty="0"/>
                    </a:p>
                  </a:txBody>
                  <a:tcPr/>
                </a:tc>
                <a:tc>
                  <a:txBody>
                    <a:bodyPr/>
                    <a:lstStyle/>
                    <a:p>
                      <a:r>
                        <a:rPr lang="en-US" sz="1400" dirty="0"/>
                        <a:t>B. </a:t>
                      </a:r>
                      <a:r>
                        <a:rPr lang="en-US" sz="1400" b="0" i="0" kern="1200" dirty="0">
                          <a:solidFill>
                            <a:schemeClr val="dk1"/>
                          </a:solidFill>
                          <a:effectLst/>
                          <a:latin typeface="+mn-lt"/>
                          <a:ea typeface="+mn-ea"/>
                          <a:cs typeface="+mn-cs"/>
                        </a:rPr>
                        <a:t>A number between 300–850 that depicts a consumer's creditworthiness. </a:t>
                      </a:r>
                      <a:endParaRPr lang="el-GR" sz="1400" dirty="0"/>
                    </a:p>
                  </a:txBody>
                  <a:tcPr/>
                </a:tc>
                <a:extLst>
                  <a:ext uri="{0D108BD9-81ED-4DB2-BD59-A6C34878D82A}">
                    <a16:rowId xmlns:a16="http://schemas.microsoft.com/office/drawing/2014/main" val="3772772423"/>
                  </a:ext>
                </a:extLst>
              </a:tr>
              <a:tr h="362602">
                <a:tc>
                  <a:txBody>
                    <a:bodyPr/>
                    <a:lstStyle/>
                    <a:p>
                      <a:r>
                        <a:rPr lang="en-US" sz="1400" dirty="0"/>
                        <a:t>3. Equitable   L</a:t>
                      </a:r>
                      <a:endParaRPr lang="el-GR" sz="1400" dirty="0"/>
                    </a:p>
                  </a:txBody>
                  <a:tcPr/>
                </a:tc>
                <a:tc>
                  <a:txBody>
                    <a:bodyPr/>
                    <a:lstStyle/>
                    <a:p>
                      <a:r>
                        <a:rPr lang="en-US" sz="1400" dirty="0"/>
                        <a:t>c. He who owns shares</a:t>
                      </a:r>
                      <a:endParaRPr lang="el-GR" sz="1400" dirty="0"/>
                    </a:p>
                  </a:txBody>
                  <a:tcPr/>
                </a:tc>
                <a:extLst>
                  <a:ext uri="{0D108BD9-81ED-4DB2-BD59-A6C34878D82A}">
                    <a16:rowId xmlns:a16="http://schemas.microsoft.com/office/drawing/2014/main" val="1191626639"/>
                  </a:ext>
                </a:extLst>
              </a:tr>
              <a:tr h="566255">
                <a:tc>
                  <a:txBody>
                    <a:bodyPr/>
                    <a:lstStyle/>
                    <a:p>
                      <a:r>
                        <a:rPr lang="en-US" sz="1400" dirty="0"/>
                        <a:t>4. Transubstantiate. F</a:t>
                      </a:r>
                      <a:endParaRPr lang="el-GR" sz="1400" dirty="0"/>
                    </a:p>
                  </a:txBody>
                  <a:tcPr/>
                </a:tc>
                <a:tc>
                  <a:txBody>
                    <a:bodyPr/>
                    <a:lstStyle/>
                    <a:p>
                      <a:r>
                        <a:rPr lang="en-US" sz="1400" dirty="0"/>
                        <a:t>D.</a:t>
                      </a:r>
                      <a:r>
                        <a:rPr lang="en-US" sz="1400" b="0" i="0" kern="1200" dirty="0">
                          <a:solidFill>
                            <a:schemeClr val="dk1"/>
                          </a:solidFill>
                          <a:effectLst/>
                          <a:latin typeface="+mn-lt"/>
                          <a:ea typeface="+mn-ea"/>
                          <a:cs typeface="+mn-cs"/>
                        </a:rPr>
                        <a:t> A person with an interest or concern in something, especially a business (customer, supplier, retailer).</a:t>
                      </a:r>
                      <a:endParaRPr lang="el-GR" sz="1400" dirty="0"/>
                    </a:p>
                  </a:txBody>
                  <a:tcPr/>
                </a:tc>
                <a:extLst>
                  <a:ext uri="{0D108BD9-81ED-4DB2-BD59-A6C34878D82A}">
                    <a16:rowId xmlns:a16="http://schemas.microsoft.com/office/drawing/2014/main" val="1609817742"/>
                  </a:ext>
                </a:extLst>
              </a:tr>
              <a:tr h="362602">
                <a:tc>
                  <a:txBody>
                    <a:bodyPr/>
                    <a:lstStyle/>
                    <a:p>
                      <a:r>
                        <a:rPr lang="en-US" sz="1400" dirty="0"/>
                        <a:t>5. Self-maximizing K</a:t>
                      </a:r>
                      <a:endParaRPr lang="el-GR" sz="1400" dirty="0"/>
                    </a:p>
                  </a:txBody>
                  <a:tcPr/>
                </a:tc>
                <a:tc>
                  <a:txBody>
                    <a:bodyPr/>
                    <a:lstStyle/>
                    <a:p>
                      <a:r>
                        <a:rPr lang="en-US" sz="1400" dirty="0"/>
                        <a:t>E.</a:t>
                      </a:r>
                      <a:r>
                        <a:rPr lang="en-US" sz="1400" b="0" i="0" kern="1200" dirty="0">
                          <a:solidFill>
                            <a:schemeClr val="dk1"/>
                          </a:solidFill>
                          <a:effectLst/>
                          <a:latin typeface="+mn-lt"/>
                          <a:ea typeface="+mn-ea"/>
                          <a:cs typeface="+mn-cs"/>
                        </a:rPr>
                        <a:t> The part of a system in which some portion of that system's output is used as input for future behavior. (</a:t>
                      </a:r>
                      <a:r>
                        <a:rPr lang="el-GR" sz="1400" b="0" i="0" kern="1200" dirty="0">
                          <a:solidFill>
                            <a:schemeClr val="dk1"/>
                          </a:solidFill>
                          <a:effectLst/>
                          <a:latin typeface="+mn-lt"/>
                          <a:ea typeface="+mn-ea"/>
                          <a:cs typeface="+mn-cs"/>
                        </a:rPr>
                        <a:t>βρόχος/κύκλωμα ανατροφοδότησης, αλληλοεπίδραση)</a:t>
                      </a:r>
                      <a:endParaRPr lang="el-GR" sz="1400" dirty="0"/>
                    </a:p>
                  </a:txBody>
                  <a:tcPr/>
                </a:tc>
                <a:extLst>
                  <a:ext uri="{0D108BD9-81ED-4DB2-BD59-A6C34878D82A}">
                    <a16:rowId xmlns:a16="http://schemas.microsoft.com/office/drawing/2014/main" val="3436377115"/>
                  </a:ext>
                </a:extLst>
              </a:tr>
              <a:tr h="362602">
                <a:tc>
                  <a:txBody>
                    <a:bodyPr/>
                    <a:lstStyle/>
                    <a:p>
                      <a:r>
                        <a:rPr lang="en-US" sz="1400" dirty="0"/>
                        <a:t>6. Feedback loop</a:t>
                      </a:r>
                      <a:r>
                        <a:rPr lang="el-GR" sz="1400" dirty="0"/>
                        <a:t> Ε</a:t>
                      </a:r>
                    </a:p>
                  </a:txBody>
                  <a:tcPr/>
                </a:tc>
                <a:tc>
                  <a:txBody>
                    <a:bodyPr/>
                    <a:lstStyle/>
                    <a:p>
                      <a:r>
                        <a:rPr lang="en-US" sz="1400" dirty="0"/>
                        <a:t>F. </a:t>
                      </a:r>
                      <a:r>
                        <a:rPr lang="en-US" sz="1400" b="0" i="0" kern="1200" dirty="0">
                          <a:solidFill>
                            <a:schemeClr val="dk1"/>
                          </a:solidFill>
                          <a:effectLst/>
                          <a:latin typeface="+mn-lt"/>
                          <a:ea typeface="+mn-ea"/>
                          <a:cs typeface="+mn-cs"/>
                        </a:rPr>
                        <a:t>To change the form or substance of (something) into </a:t>
                      </a:r>
                      <a:r>
                        <a:rPr lang="en-US" sz="1400" b="0" i="0" kern="1200" dirty="0" err="1">
                          <a:solidFill>
                            <a:schemeClr val="dk1"/>
                          </a:solidFill>
                          <a:effectLst/>
                          <a:latin typeface="+mn-lt"/>
                          <a:ea typeface="+mn-ea"/>
                          <a:cs typeface="+mn-cs"/>
                        </a:rPr>
                        <a:t>sth</a:t>
                      </a:r>
                      <a:r>
                        <a:rPr lang="en-US" sz="1400" b="0" i="0" kern="1200" dirty="0">
                          <a:solidFill>
                            <a:schemeClr val="dk1"/>
                          </a:solidFill>
                          <a:effectLst/>
                          <a:latin typeface="+mn-lt"/>
                          <a:ea typeface="+mn-ea"/>
                          <a:cs typeface="+mn-cs"/>
                        </a:rPr>
                        <a:t> different. (</a:t>
                      </a:r>
                      <a:r>
                        <a:rPr lang="el-GR" sz="1400" b="0" i="0" kern="1200" dirty="0" err="1">
                          <a:solidFill>
                            <a:schemeClr val="dk1"/>
                          </a:solidFill>
                          <a:effectLst/>
                          <a:latin typeface="+mn-lt"/>
                          <a:ea typeface="+mn-ea"/>
                          <a:cs typeface="+mn-cs"/>
                        </a:rPr>
                        <a:t>μετουσιώ</a:t>
                      </a:r>
                      <a:r>
                        <a:rPr lang="el-GR" sz="1400" b="0" i="0" kern="1200" dirty="0">
                          <a:solidFill>
                            <a:schemeClr val="dk1"/>
                          </a:solidFill>
                          <a:effectLst/>
                          <a:latin typeface="+mn-lt"/>
                          <a:ea typeface="+mn-ea"/>
                          <a:cs typeface="+mn-cs"/>
                        </a:rPr>
                        <a:t>)</a:t>
                      </a:r>
                      <a:endParaRPr lang="el-GR" sz="1400" dirty="0"/>
                    </a:p>
                  </a:txBody>
                  <a:tcPr/>
                </a:tc>
                <a:extLst>
                  <a:ext uri="{0D108BD9-81ED-4DB2-BD59-A6C34878D82A}">
                    <a16:rowId xmlns:a16="http://schemas.microsoft.com/office/drawing/2014/main" val="817831862"/>
                  </a:ext>
                </a:extLst>
              </a:tr>
              <a:tr h="362602">
                <a:tc>
                  <a:txBody>
                    <a:bodyPr/>
                    <a:lstStyle/>
                    <a:p>
                      <a:r>
                        <a:rPr lang="en-US" sz="1400" dirty="0"/>
                        <a:t>7. Stakeholder</a:t>
                      </a:r>
                      <a:r>
                        <a:rPr lang="el-GR" sz="1400" dirty="0"/>
                        <a:t>       </a:t>
                      </a:r>
                      <a:r>
                        <a:rPr lang="en-US" sz="1400" dirty="0"/>
                        <a:t>D</a:t>
                      </a:r>
                      <a:r>
                        <a:rPr lang="el-GR" sz="1400" dirty="0"/>
                        <a:t>        </a:t>
                      </a:r>
                    </a:p>
                  </a:txBody>
                  <a:tcPr/>
                </a:tc>
                <a:tc>
                  <a:txBody>
                    <a:bodyPr/>
                    <a:lstStyle/>
                    <a:p>
                      <a:r>
                        <a:rPr lang="en-US" sz="1400" dirty="0"/>
                        <a:t>G. </a:t>
                      </a:r>
                      <a:r>
                        <a:rPr lang="en-US" sz="1400" b="0" i="0" kern="1200" dirty="0">
                          <a:solidFill>
                            <a:schemeClr val="dk1"/>
                          </a:solidFill>
                          <a:effectLst/>
                          <a:latin typeface="+mn-lt"/>
                          <a:ea typeface="+mn-ea"/>
                          <a:cs typeface="+mn-cs"/>
                        </a:rPr>
                        <a:t>Given, felt, or done in return.</a:t>
                      </a:r>
                      <a:endParaRPr lang="el-GR" sz="1400" dirty="0"/>
                    </a:p>
                  </a:txBody>
                  <a:tcPr/>
                </a:tc>
                <a:extLst>
                  <a:ext uri="{0D108BD9-81ED-4DB2-BD59-A6C34878D82A}">
                    <a16:rowId xmlns:a16="http://schemas.microsoft.com/office/drawing/2014/main" val="4262990075"/>
                  </a:ext>
                </a:extLst>
              </a:tr>
              <a:tr h="793935">
                <a:tc>
                  <a:txBody>
                    <a:bodyPr/>
                    <a:lstStyle/>
                    <a:p>
                      <a:r>
                        <a:rPr lang="en-US" sz="1400" dirty="0"/>
                        <a:t>8. Shareholder C</a:t>
                      </a:r>
                      <a:endParaRPr lang="el-GR" sz="1400" dirty="0"/>
                    </a:p>
                  </a:txBody>
                  <a:tcPr/>
                </a:tc>
                <a:tc>
                  <a:txBody>
                    <a:bodyPr/>
                    <a:lstStyle/>
                    <a:p>
                      <a:r>
                        <a:rPr lang="en-US" sz="1400" dirty="0"/>
                        <a:t>H.</a:t>
                      </a:r>
                      <a:r>
                        <a:rPr lang="en-US" sz="1400" b="0" i="0" kern="1200" dirty="0">
                          <a:solidFill>
                            <a:schemeClr val="dk1"/>
                          </a:solidFill>
                          <a:effectLst/>
                          <a:latin typeface="+mn-lt"/>
                          <a:ea typeface="+mn-ea"/>
                          <a:cs typeface="+mn-cs"/>
                        </a:rPr>
                        <a:t> A private investment partnership and funds pool that uses varied and complex proprietary strategies and invests or trades in complex products, including listed and unlisted derivatives. (</a:t>
                      </a:r>
                      <a:r>
                        <a:rPr lang="el-GR" sz="1400" b="0" i="0" kern="1200" dirty="0">
                          <a:solidFill>
                            <a:schemeClr val="dk1"/>
                          </a:solidFill>
                          <a:effectLst/>
                          <a:latin typeface="+mn-lt"/>
                          <a:ea typeface="+mn-ea"/>
                          <a:cs typeface="+mn-cs"/>
                        </a:rPr>
                        <a:t>αντισταθμιστικό κεφάλαιο)</a:t>
                      </a:r>
                      <a:endParaRPr lang="el-GR" sz="1400" dirty="0"/>
                    </a:p>
                  </a:txBody>
                  <a:tcPr/>
                </a:tc>
                <a:extLst>
                  <a:ext uri="{0D108BD9-81ED-4DB2-BD59-A6C34878D82A}">
                    <a16:rowId xmlns:a16="http://schemas.microsoft.com/office/drawing/2014/main" val="2690342644"/>
                  </a:ext>
                </a:extLst>
              </a:tr>
              <a:tr h="362602">
                <a:tc>
                  <a:txBody>
                    <a:bodyPr/>
                    <a:lstStyle/>
                    <a:p>
                      <a:r>
                        <a:rPr lang="en-US" sz="1400" dirty="0"/>
                        <a:t>9. Dismal (science) A</a:t>
                      </a:r>
                      <a:endParaRPr lang="el-GR" sz="1400" dirty="0"/>
                    </a:p>
                  </a:txBody>
                  <a:tcPr/>
                </a:tc>
                <a:tc>
                  <a:txBody>
                    <a:bodyPr/>
                    <a:lstStyle/>
                    <a:p>
                      <a:r>
                        <a:rPr lang="en-US" sz="1400" dirty="0"/>
                        <a:t>I. </a:t>
                      </a:r>
                      <a:r>
                        <a:rPr lang="en-US" sz="1400" b="0" i="0" kern="1200" dirty="0">
                          <a:solidFill>
                            <a:schemeClr val="dk1"/>
                          </a:solidFill>
                          <a:effectLst/>
                          <a:latin typeface="+mn-lt"/>
                          <a:ea typeface="+mn-ea"/>
                          <a:cs typeface="+mn-cs"/>
                        </a:rPr>
                        <a:t>The amount by which revenue from sales exceeds costs in a business.</a:t>
                      </a:r>
                      <a:endParaRPr lang="el-GR" sz="1400" dirty="0"/>
                    </a:p>
                  </a:txBody>
                  <a:tcPr/>
                </a:tc>
                <a:extLst>
                  <a:ext uri="{0D108BD9-81ED-4DB2-BD59-A6C34878D82A}">
                    <a16:rowId xmlns:a16="http://schemas.microsoft.com/office/drawing/2014/main" val="210209093"/>
                  </a:ext>
                </a:extLst>
              </a:tr>
              <a:tr h="362602">
                <a:tc>
                  <a:txBody>
                    <a:bodyPr/>
                    <a:lstStyle/>
                    <a:p>
                      <a:r>
                        <a:rPr lang="en-US" sz="1400" dirty="0"/>
                        <a:t>10.Hedge funds    H</a:t>
                      </a:r>
                      <a:endParaRPr lang="el-GR" sz="1400" dirty="0"/>
                    </a:p>
                  </a:txBody>
                  <a:tcPr/>
                </a:tc>
                <a:tc>
                  <a:txBody>
                    <a:bodyPr/>
                    <a:lstStyle/>
                    <a:p>
                      <a:r>
                        <a:rPr lang="en-US" sz="1400" dirty="0"/>
                        <a:t>J. (of beliefs) well/firmly established, deeply rooted</a:t>
                      </a:r>
                      <a:endParaRPr lang="el-GR" sz="1400" dirty="0"/>
                    </a:p>
                  </a:txBody>
                  <a:tcPr/>
                </a:tc>
                <a:extLst>
                  <a:ext uri="{0D108BD9-81ED-4DB2-BD59-A6C34878D82A}">
                    <a16:rowId xmlns:a16="http://schemas.microsoft.com/office/drawing/2014/main" val="3009277759"/>
                  </a:ext>
                </a:extLst>
              </a:tr>
              <a:tr h="362602">
                <a:tc>
                  <a:txBody>
                    <a:bodyPr/>
                    <a:lstStyle/>
                    <a:p>
                      <a:r>
                        <a:rPr lang="en-US" sz="1400" dirty="0"/>
                        <a:t>11. Credit score   B</a:t>
                      </a:r>
                      <a:endParaRPr lang="el-GR" sz="1400" dirty="0"/>
                    </a:p>
                  </a:txBody>
                  <a:tcPr/>
                </a:tc>
                <a:tc>
                  <a:txBody>
                    <a:bodyPr/>
                    <a:lstStyle/>
                    <a:p>
                      <a:r>
                        <a:rPr lang="en-US" sz="1400" dirty="0"/>
                        <a:t>K. </a:t>
                      </a:r>
                      <a:r>
                        <a:rPr lang="en-US" sz="1400" b="0" i="0" kern="1200" dirty="0">
                          <a:solidFill>
                            <a:schemeClr val="dk1"/>
                          </a:solidFill>
                          <a:effectLst/>
                          <a:latin typeface="+mn-lt"/>
                          <a:ea typeface="+mn-ea"/>
                          <a:cs typeface="+mn-cs"/>
                        </a:rPr>
                        <a:t>A style of decision-making characterized by seeking the best option through an exhaustive search through alternatives.</a:t>
                      </a:r>
                      <a:endParaRPr lang="el-GR" sz="1400" dirty="0"/>
                    </a:p>
                  </a:txBody>
                  <a:tcPr/>
                </a:tc>
                <a:extLst>
                  <a:ext uri="{0D108BD9-81ED-4DB2-BD59-A6C34878D82A}">
                    <a16:rowId xmlns:a16="http://schemas.microsoft.com/office/drawing/2014/main" val="4154407431"/>
                  </a:ext>
                </a:extLst>
              </a:tr>
              <a:tr h="362602">
                <a:tc>
                  <a:txBody>
                    <a:bodyPr/>
                    <a:lstStyle/>
                    <a:p>
                      <a:r>
                        <a:rPr lang="en-US" sz="1400" dirty="0"/>
                        <a:t>12. Profit margin  I</a:t>
                      </a:r>
                      <a:endParaRPr lang="el-GR" sz="1400" dirty="0"/>
                    </a:p>
                  </a:txBody>
                  <a:tcPr/>
                </a:tc>
                <a:tc>
                  <a:txBody>
                    <a:bodyPr/>
                    <a:lstStyle/>
                    <a:p>
                      <a:r>
                        <a:rPr lang="en-US" sz="1400" dirty="0"/>
                        <a:t>L. Fair and impartial</a:t>
                      </a:r>
                      <a:endParaRPr lang="el-GR" sz="1400" dirty="0"/>
                    </a:p>
                  </a:txBody>
                  <a:tcPr/>
                </a:tc>
                <a:extLst>
                  <a:ext uri="{0D108BD9-81ED-4DB2-BD59-A6C34878D82A}">
                    <a16:rowId xmlns:a16="http://schemas.microsoft.com/office/drawing/2014/main" val="987829172"/>
                  </a:ext>
                </a:extLst>
              </a:tr>
              <a:tr h="362602">
                <a:tc>
                  <a:txBody>
                    <a:bodyPr/>
                    <a:lstStyle/>
                    <a:p>
                      <a:r>
                        <a:rPr lang="en-US" sz="1400" dirty="0"/>
                        <a:t>13. Entrenched  J</a:t>
                      </a:r>
                      <a:endParaRPr lang="el-GR" sz="1400" dirty="0"/>
                    </a:p>
                  </a:txBody>
                  <a:tcPr/>
                </a:tc>
                <a:tc>
                  <a:txBody>
                    <a:bodyPr/>
                    <a:lstStyle/>
                    <a:p>
                      <a:r>
                        <a:rPr lang="en-US" sz="1400" dirty="0"/>
                        <a:t>M. </a:t>
                      </a:r>
                      <a:r>
                        <a:rPr lang="en-US" sz="1400" b="0" i="0" kern="1200" dirty="0">
                          <a:solidFill>
                            <a:schemeClr val="dk1"/>
                          </a:solidFill>
                          <a:effectLst/>
                          <a:latin typeface="+mn-lt"/>
                          <a:ea typeface="+mn-ea"/>
                          <a:cs typeface="+mn-cs"/>
                        </a:rPr>
                        <a:t>Aggressively greedy or grasping</a:t>
                      </a:r>
                      <a:endParaRPr lang="el-GR" sz="1400" dirty="0"/>
                    </a:p>
                  </a:txBody>
                  <a:tcPr/>
                </a:tc>
                <a:extLst>
                  <a:ext uri="{0D108BD9-81ED-4DB2-BD59-A6C34878D82A}">
                    <a16:rowId xmlns:a16="http://schemas.microsoft.com/office/drawing/2014/main" val="4182357590"/>
                  </a:ext>
                </a:extLst>
              </a:tr>
            </a:tbl>
          </a:graphicData>
        </a:graphic>
      </p:graphicFrame>
    </p:spTree>
    <p:extLst>
      <p:ext uri="{BB962C8B-B14F-4D97-AF65-F5344CB8AC3E}">
        <p14:creationId xmlns:p14="http://schemas.microsoft.com/office/powerpoint/2010/main" val="1152914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2211DB0-911F-7948-9025-32F6E34048FD}"/>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Derivatives</a:t>
            </a:r>
            <a:endParaRPr lang="el-GR"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EEFF9E4C-0060-2142-A3B6-9AE5000072E6}"/>
              </a:ext>
            </a:extLst>
          </p:cNvPr>
          <p:cNvSpPr>
            <a:spLocks noGrp="1"/>
          </p:cNvSpPr>
          <p:nvPr>
            <p:ph idx="1"/>
          </p:nvPr>
        </p:nvSpPr>
        <p:spPr>
          <a:xfrm>
            <a:off x="1426041" y="2387787"/>
            <a:ext cx="9935571" cy="4251551"/>
          </a:xfrm>
        </p:spPr>
        <p:txBody>
          <a:bodyPr anchor="t">
            <a:normAutofit fontScale="70000" lnSpcReduction="20000"/>
          </a:bodyPr>
          <a:lstStyle/>
          <a:p>
            <a:r>
              <a:rPr lang="en-US" b="0" dirty="0">
                <a:solidFill>
                  <a:schemeClr val="tx1"/>
                </a:solidFill>
              </a:rPr>
              <a:t>___(</a:t>
            </a:r>
            <a:r>
              <a:rPr lang="en-US" dirty="0">
                <a:solidFill>
                  <a:schemeClr val="tx1"/>
                </a:solidFill>
              </a:rPr>
              <a:t>inherit</a:t>
            </a:r>
            <a:r>
              <a:rPr lang="en-US" b="0" dirty="0">
                <a:solidFill>
                  <a:schemeClr val="tx1"/>
                </a:solidFill>
              </a:rPr>
              <a:t>) risk in financial and managerial accounting is the risk of a material misstatement in a company’s financial statements because of something other than the failure of internal controls.</a:t>
            </a:r>
          </a:p>
          <a:p>
            <a:r>
              <a:rPr lang="en-US" dirty="0"/>
              <a:t>____(Reciprocal)</a:t>
            </a:r>
            <a:r>
              <a:rPr lang="en-US" b="0" dirty="0"/>
              <a:t> includes more than gifts and favors; it also applies to ___(</a:t>
            </a:r>
            <a:r>
              <a:rPr lang="en-US" dirty="0"/>
              <a:t>concede</a:t>
            </a:r>
            <a:r>
              <a:rPr lang="en-US" b="0" dirty="0"/>
              <a:t>) that people make to one another.</a:t>
            </a:r>
          </a:p>
          <a:p>
            <a:r>
              <a:rPr lang="en-US" b="0" dirty="0"/>
              <a:t>We have ____(</a:t>
            </a:r>
            <a:r>
              <a:rPr lang="en-US" dirty="0"/>
              <a:t>reason) suspicion</a:t>
            </a:r>
            <a:r>
              <a:rPr lang="en-US" b="0" dirty="0"/>
              <a:t> that they are linked with the killing.</a:t>
            </a:r>
          </a:p>
          <a:p>
            <a:r>
              <a:rPr lang="en-US" b="0" dirty="0"/>
              <a:t>Political ___(</a:t>
            </a:r>
            <a:r>
              <a:rPr lang="en-US" dirty="0"/>
              <a:t>not-stable</a:t>
            </a:r>
            <a:r>
              <a:rPr lang="en-US" b="0" dirty="0"/>
              <a:t>) and frequent changes of governments will characterize the Greek scene.</a:t>
            </a:r>
          </a:p>
          <a:p>
            <a:r>
              <a:rPr lang="en-US" b="0" dirty="0"/>
              <a:t>Higher profit margins do not increase societal wealth, but they lead to ____(</a:t>
            </a:r>
            <a:r>
              <a:rPr lang="en-US" dirty="0"/>
              <a:t>exacerbate</a:t>
            </a:r>
            <a:r>
              <a:rPr lang="en-US" b="0" dirty="0"/>
              <a:t>) of income ____ (not-</a:t>
            </a:r>
            <a:r>
              <a:rPr lang="en-US" dirty="0"/>
              <a:t>equal).</a:t>
            </a:r>
          </a:p>
          <a:p>
            <a:r>
              <a:rPr lang="en-US" b="0" dirty="0"/>
              <a:t>Metrics include life ____(</a:t>
            </a:r>
            <a:r>
              <a:rPr lang="en-US" dirty="0"/>
              <a:t>expect</a:t>
            </a:r>
            <a:r>
              <a:rPr lang="en-US" b="0" dirty="0"/>
              <a:t>), teenage ___(</a:t>
            </a:r>
            <a:r>
              <a:rPr lang="en-US" dirty="0"/>
              <a:t>pregnant</a:t>
            </a:r>
            <a:r>
              <a:rPr lang="en-US" b="0" dirty="0"/>
              <a:t>), ____ (</a:t>
            </a:r>
            <a:r>
              <a:rPr lang="en-US" dirty="0"/>
              <a:t>literate</a:t>
            </a:r>
            <a:r>
              <a:rPr lang="en-US" b="0" dirty="0"/>
              <a:t>), social ____ (</a:t>
            </a:r>
            <a:r>
              <a:rPr lang="en-US" dirty="0"/>
              <a:t>mobile</a:t>
            </a:r>
            <a:r>
              <a:rPr lang="en-US" b="0" dirty="0"/>
              <a:t>). </a:t>
            </a:r>
          </a:p>
          <a:p>
            <a:r>
              <a:rPr lang="en-US" b="0" dirty="0"/>
              <a:t>Neoliberal ___(</a:t>
            </a:r>
            <a:r>
              <a:rPr lang="en-US" dirty="0"/>
              <a:t>economics</a:t>
            </a:r>
            <a:r>
              <a:rPr lang="en-US" b="0" dirty="0"/>
              <a:t>) would warn that all of these policies would be a terrible mistake, because raising taxes always kills economic ____(</a:t>
            </a:r>
            <a:r>
              <a:rPr lang="en-US" dirty="0"/>
              <a:t>grow</a:t>
            </a:r>
            <a:r>
              <a:rPr lang="en-US" b="0" dirty="0"/>
              <a:t>), and any form of government ___(</a:t>
            </a:r>
            <a:r>
              <a:rPr lang="en-US" dirty="0"/>
              <a:t>regulate</a:t>
            </a:r>
            <a:r>
              <a:rPr lang="en-US" b="0" dirty="0"/>
              <a:t>) is ___(</a:t>
            </a:r>
            <a:r>
              <a:rPr lang="en-US" dirty="0"/>
              <a:t>not-efficient</a:t>
            </a:r>
            <a:r>
              <a:rPr lang="en-US" b="0" dirty="0"/>
              <a:t>), and raising wages always kills jobs.  </a:t>
            </a:r>
          </a:p>
          <a:p>
            <a:endParaRPr lang="el-GR" dirty="0">
              <a:solidFill>
                <a:schemeClr val="tx1"/>
              </a:solidFill>
            </a:endParaRPr>
          </a:p>
        </p:txBody>
      </p:sp>
    </p:spTree>
    <p:extLst>
      <p:ext uri="{BB962C8B-B14F-4D97-AF65-F5344CB8AC3E}">
        <p14:creationId xmlns:p14="http://schemas.microsoft.com/office/powerpoint/2010/main" val="319245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96CE336-7F0E-9D42-9E42-69FC368E0193}"/>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Main ideas </a:t>
            </a:r>
            <a:r>
              <a:rPr lang="en-US" dirty="0">
                <a:solidFill>
                  <a:srgbClr val="FF0000"/>
                </a:solidFill>
              </a:rPr>
              <a:t>KEY</a:t>
            </a:r>
            <a:endParaRPr lang="el-GR" dirty="0">
              <a:solidFill>
                <a:srgbClr val="FF0000"/>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B41E5DEE-97DF-EA47-A953-94897EAE63CC}"/>
              </a:ext>
            </a:extLst>
          </p:cNvPr>
          <p:cNvSpPr>
            <a:spLocks noGrp="1"/>
          </p:cNvSpPr>
          <p:nvPr>
            <p:ph idx="1"/>
          </p:nvPr>
        </p:nvSpPr>
        <p:spPr>
          <a:xfrm>
            <a:off x="168166" y="2325987"/>
            <a:ext cx="11698014" cy="4358591"/>
          </a:xfrm>
        </p:spPr>
        <p:txBody>
          <a:bodyPr anchor="t">
            <a:normAutofit lnSpcReduction="10000"/>
          </a:bodyPr>
          <a:lstStyle/>
          <a:p>
            <a:r>
              <a:rPr lang="en-US" sz="1600" b="0" u="sng" dirty="0"/>
              <a:t>Dirty secret</a:t>
            </a:r>
            <a:r>
              <a:rPr lang="en-US" sz="1600" b="0" dirty="0"/>
              <a:t>: It works for the MNCs benefit and the rich – not raise taxes for the rich, regulate MNCs, raise wages for the poor</a:t>
            </a:r>
          </a:p>
          <a:p>
            <a:r>
              <a:rPr lang="en-US" sz="1600" b="0" u="sng" dirty="0"/>
              <a:t>Inefficient:</a:t>
            </a:r>
            <a:r>
              <a:rPr lang="en-US" sz="1600" b="0" dirty="0"/>
              <a:t> inequalities are increasing, injustice &amp; exclusion, political instability, more austerity &amp; globalization, tenets: capital creates growth, competition creates prosperity, self-interest promotes public good</a:t>
            </a:r>
          </a:p>
          <a:p>
            <a:r>
              <a:rPr lang="en-US" sz="1600" b="0" u="sng" dirty="0"/>
              <a:t>Wrong assumptions: </a:t>
            </a:r>
            <a:r>
              <a:rPr lang="en-US" sz="1600" b="0" dirty="0"/>
              <a:t>1: perfect equilibrium, 2: price=value, 3: humans=selfish, self-maximizing</a:t>
            </a:r>
          </a:p>
          <a:p>
            <a:r>
              <a:rPr lang="en-US" sz="1600" b="0" u="sng" dirty="0"/>
              <a:t>Market capitalism</a:t>
            </a:r>
            <a:r>
              <a:rPr lang="en-US" sz="1600" b="0" dirty="0"/>
              <a:t>: innovation&amp; consumer demand but needs social &amp; </a:t>
            </a:r>
            <a:r>
              <a:rPr lang="en-US" sz="1600" b="0" dirty="0" err="1"/>
              <a:t>econ.cooperation</a:t>
            </a:r>
            <a:r>
              <a:rPr lang="en-US" sz="1600" b="0" dirty="0"/>
              <a:t> to handle complexity</a:t>
            </a:r>
          </a:p>
          <a:p>
            <a:r>
              <a:rPr lang="en-US" sz="1600" b="0" u="sng" dirty="0"/>
              <a:t>New economics rules</a:t>
            </a:r>
            <a:r>
              <a:rPr lang="en-US" sz="1600" b="0" dirty="0"/>
              <a:t>: 1: successful economies must be constrained by social norms/democratic regulation, 2: inclusion, 3: MNCS purpose: benefit stakeholders, 4: greed=bad, 5: economics: choice, not a given</a:t>
            </a:r>
            <a:endParaRPr lang="el-GR" sz="1600" b="0" dirty="0"/>
          </a:p>
        </p:txBody>
      </p:sp>
    </p:spTree>
    <p:extLst>
      <p:ext uri="{BB962C8B-B14F-4D97-AF65-F5344CB8AC3E}">
        <p14:creationId xmlns:p14="http://schemas.microsoft.com/office/powerpoint/2010/main" val="399230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BC4D7CF-2AAF-A846-9690-CBE2C786662B}"/>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Rhetorical strategies</a:t>
            </a:r>
            <a:endParaRPr lang="el-GR"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41560CE1-C89B-A340-9DDF-2B9776D43667}"/>
              </a:ext>
            </a:extLst>
          </p:cNvPr>
          <p:cNvSpPr>
            <a:spLocks noGrp="1"/>
          </p:cNvSpPr>
          <p:nvPr>
            <p:ph idx="1"/>
          </p:nvPr>
        </p:nvSpPr>
        <p:spPr>
          <a:xfrm>
            <a:off x="1535371" y="2469931"/>
            <a:ext cx="9935571" cy="3658484"/>
          </a:xfrm>
        </p:spPr>
        <p:txBody>
          <a:bodyPr anchor="t">
            <a:normAutofit fontScale="92500" lnSpcReduction="10000"/>
          </a:bodyPr>
          <a:lstStyle/>
          <a:p>
            <a:r>
              <a:rPr lang="en-US" dirty="0"/>
              <a:t>Which strategies are used in the introduction?</a:t>
            </a:r>
          </a:p>
          <a:p>
            <a:br>
              <a:rPr lang="en-US" b="0" dirty="0"/>
            </a:br>
            <a:r>
              <a:rPr lang="en-US" sz="1700" b="0" dirty="0"/>
              <a:t>I am a capitalist, and after a 30-year career in capitalism spanning three dozen companies, generating tens of billions of dollars in market value, I'm not just in the top one percent, I'm in the top .01 percent of all earners. Today, I have come to share the secrets of our success, because rich capitalists like me have never been richer. So the question is, how do we do it? How do we manage to grab an ever-increasing share of the economic pie every year? Is it that rich people are smarter than we were 30 years ago? Is it that we're working harder than we once did? Are we taller, better looking? </a:t>
            </a:r>
            <a:endParaRPr lang="el-GR" sz="1700" dirty="0"/>
          </a:p>
        </p:txBody>
      </p:sp>
    </p:spTree>
    <p:extLst>
      <p:ext uri="{BB962C8B-B14F-4D97-AF65-F5344CB8AC3E}">
        <p14:creationId xmlns:p14="http://schemas.microsoft.com/office/powerpoint/2010/main" val="324332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2211DB0-911F-7948-9025-32F6E34048FD}"/>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Introductory strategies </a:t>
            </a:r>
            <a:r>
              <a:rPr lang="en-US" dirty="0">
                <a:solidFill>
                  <a:srgbClr val="FF0000"/>
                </a:solidFill>
              </a:rPr>
              <a:t>KEY</a:t>
            </a:r>
            <a:endParaRPr lang="el-GR" dirty="0">
              <a:solidFill>
                <a:srgbClr val="FF0000"/>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EEFF9E4C-0060-2142-A3B6-9AE5000072E6}"/>
              </a:ext>
            </a:extLst>
          </p:cNvPr>
          <p:cNvSpPr>
            <a:spLocks noGrp="1"/>
          </p:cNvSpPr>
          <p:nvPr>
            <p:ph idx="1"/>
          </p:nvPr>
        </p:nvSpPr>
        <p:spPr>
          <a:xfrm>
            <a:off x="1535371" y="2702257"/>
            <a:ext cx="9935571" cy="3426158"/>
          </a:xfrm>
        </p:spPr>
        <p:txBody>
          <a:bodyPr anchor="t">
            <a:normAutofit/>
          </a:bodyPr>
          <a:lstStyle/>
          <a:p>
            <a:r>
              <a:rPr lang="en-US" dirty="0"/>
              <a:t>Credibility – personal experience </a:t>
            </a:r>
          </a:p>
          <a:p>
            <a:r>
              <a:rPr lang="en-US" dirty="0"/>
              <a:t>Contrast bet what he does as a venture capitalist &amp; what he is going to support</a:t>
            </a:r>
          </a:p>
          <a:p>
            <a:r>
              <a:rPr lang="en-US" dirty="0"/>
              <a:t>Questions</a:t>
            </a:r>
          </a:p>
          <a:p>
            <a:r>
              <a:rPr lang="en-US" dirty="0"/>
              <a:t>Common ground</a:t>
            </a:r>
          </a:p>
          <a:p>
            <a:r>
              <a:rPr lang="en-US" dirty="0"/>
              <a:t>Purpose of speech</a:t>
            </a:r>
            <a:endParaRPr lang="el-GR" dirty="0"/>
          </a:p>
        </p:txBody>
      </p:sp>
    </p:spTree>
    <p:extLst>
      <p:ext uri="{BB962C8B-B14F-4D97-AF65-F5344CB8AC3E}">
        <p14:creationId xmlns:p14="http://schemas.microsoft.com/office/powerpoint/2010/main" val="99735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AF8475-DDC5-7945-8AE2-E883682F36DE}"/>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Identify the strategies</a:t>
            </a:r>
            <a:endParaRPr lang="el-GR"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5212A8B7-3531-0448-AFE3-30A3740484F2}"/>
              </a:ext>
            </a:extLst>
          </p:cNvPr>
          <p:cNvSpPr>
            <a:spLocks noGrp="1"/>
          </p:cNvSpPr>
          <p:nvPr>
            <p:ph idx="1"/>
          </p:nvPr>
        </p:nvSpPr>
        <p:spPr>
          <a:xfrm>
            <a:off x="1535371" y="2702257"/>
            <a:ext cx="9935571" cy="3426158"/>
          </a:xfrm>
        </p:spPr>
        <p:txBody>
          <a:bodyPr anchor="t">
            <a:normAutofit/>
          </a:bodyPr>
          <a:lstStyle/>
          <a:p>
            <a:endParaRPr lang="en-US" b="0" dirty="0"/>
          </a:p>
          <a:p>
            <a:r>
              <a:rPr lang="en-US" b="0" dirty="0"/>
              <a:t>What we now know is that the economics that made me so rich isn't just wrong, it's backwards, because it turns out it isn't capital that creates economic growth, it's people; and it isn't self-interest that promotes the public good, it's reciprocity; and it isn't competition that produces our prosperity, it's cooperation.</a:t>
            </a:r>
            <a:endParaRPr lang="el-GR" dirty="0"/>
          </a:p>
        </p:txBody>
      </p:sp>
    </p:spTree>
    <p:extLst>
      <p:ext uri="{BB962C8B-B14F-4D97-AF65-F5344CB8AC3E}">
        <p14:creationId xmlns:p14="http://schemas.microsoft.com/office/powerpoint/2010/main" val="169378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AF8475-DDC5-7945-8AE2-E883682F36DE}"/>
              </a:ext>
            </a:extLst>
          </p:cNvPr>
          <p:cNvSpPr>
            <a:spLocks noGrp="1"/>
          </p:cNvSpPr>
          <p:nvPr>
            <p:ph type="title"/>
          </p:nvPr>
        </p:nvSpPr>
        <p:spPr>
          <a:xfrm>
            <a:off x="1535371" y="1044054"/>
            <a:ext cx="10013709" cy="1030360"/>
          </a:xfrm>
        </p:spPr>
        <p:txBody>
          <a:bodyPr>
            <a:normAutofit/>
          </a:bodyPr>
          <a:lstStyle/>
          <a:p>
            <a:r>
              <a:rPr lang="en-US" dirty="0">
                <a:solidFill>
                  <a:schemeClr val="bg1"/>
                </a:solidFill>
              </a:rPr>
              <a:t>Identify the strategies </a:t>
            </a:r>
            <a:r>
              <a:rPr lang="en-US" dirty="0">
                <a:solidFill>
                  <a:srgbClr val="FF0000"/>
                </a:solidFill>
              </a:rPr>
              <a:t>KEY</a:t>
            </a:r>
            <a:endParaRPr lang="el-GR" dirty="0">
              <a:solidFill>
                <a:srgbClr val="FF0000"/>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5212A8B7-3531-0448-AFE3-30A3740484F2}"/>
              </a:ext>
            </a:extLst>
          </p:cNvPr>
          <p:cNvSpPr>
            <a:spLocks noGrp="1"/>
          </p:cNvSpPr>
          <p:nvPr>
            <p:ph idx="1"/>
          </p:nvPr>
        </p:nvSpPr>
        <p:spPr>
          <a:xfrm>
            <a:off x="1535371" y="2702257"/>
            <a:ext cx="9935571" cy="3426158"/>
          </a:xfrm>
        </p:spPr>
        <p:txBody>
          <a:bodyPr anchor="t">
            <a:normAutofit/>
          </a:bodyPr>
          <a:lstStyle/>
          <a:p>
            <a:endParaRPr lang="en-US" b="0" dirty="0"/>
          </a:p>
          <a:p>
            <a:r>
              <a:rPr lang="en-US" sz="1600" b="0" dirty="0"/>
              <a:t>What we now know is that the economics that made me so rich isn't just wrong, it's backwards, because it turns out it isn't capital that creates economic growth, it's people; and it isn't self-interest that promotes the public good, it's reciprocity; and it isn't competition that produces our prosperity, it's cooperation.</a:t>
            </a:r>
          </a:p>
          <a:p>
            <a:endParaRPr lang="en-US" sz="1600" b="0" dirty="0"/>
          </a:p>
          <a:p>
            <a:r>
              <a:rPr lang="en-US" sz="1600" dirty="0"/>
              <a:t>Parallelism &amp; contrast, common ground</a:t>
            </a:r>
            <a:endParaRPr lang="el-GR" sz="1600" dirty="0"/>
          </a:p>
        </p:txBody>
      </p:sp>
    </p:spTree>
    <p:extLst>
      <p:ext uri="{BB962C8B-B14F-4D97-AF65-F5344CB8AC3E}">
        <p14:creationId xmlns:p14="http://schemas.microsoft.com/office/powerpoint/2010/main" val="320253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AF8475-DDC5-7945-8AE2-E883682F36D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Identify the strategies</a:t>
            </a:r>
            <a:endParaRPr lang="el-GR" dirty="0">
              <a:solidFill>
                <a:schemeClr val="bg1"/>
              </a:solidFill>
            </a:endParaRPr>
          </a:p>
        </p:txBody>
      </p:sp>
      <p:sp>
        <p:nvSpPr>
          <p:cNvPr id="25" name="Rectangle 24">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5212A8B7-3531-0448-AFE3-30A3740484F2}"/>
              </a:ext>
            </a:extLst>
          </p:cNvPr>
          <p:cNvSpPr>
            <a:spLocks noGrp="1"/>
          </p:cNvSpPr>
          <p:nvPr>
            <p:ph idx="1"/>
          </p:nvPr>
        </p:nvSpPr>
        <p:spPr>
          <a:xfrm>
            <a:off x="5117909" y="1952825"/>
            <a:ext cx="6431173" cy="3635693"/>
          </a:xfrm>
        </p:spPr>
        <p:txBody>
          <a:bodyPr>
            <a:normAutofit/>
          </a:bodyPr>
          <a:lstStyle/>
          <a:p>
            <a:pPr fontAlgn="t"/>
            <a:br>
              <a:rPr lang="en-US" b="0" dirty="0"/>
            </a:br>
            <a:r>
              <a:rPr lang="en-US" b="0" dirty="0"/>
              <a:t>So where did we go wrong? </a:t>
            </a:r>
          </a:p>
          <a:p>
            <a:pPr fontAlgn="t"/>
            <a:endParaRPr lang="en-US" b="0" dirty="0"/>
          </a:p>
          <a:p>
            <a:pPr fontAlgn="t"/>
            <a:r>
              <a:rPr lang="en-US" b="0" dirty="0"/>
              <a:t>So how do we leave neoliberalism behind and build a more sustainable, more prosperous and more equitable society? </a:t>
            </a:r>
          </a:p>
          <a:p>
            <a:pPr fontAlgn="t"/>
            <a:endParaRPr lang="en-US" b="0" dirty="0"/>
          </a:p>
          <a:p>
            <a:endParaRPr lang="en-US" b="0" dirty="0"/>
          </a:p>
        </p:txBody>
      </p:sp>
    </p:spTree>
    <p:extLst>
      <p:ext uri="{BB962C8B-B14F-4D97-AF65-F5344CB8AC3E}">
        <p14:creationId xmlns:p14="http://schemas.microsoft.com/office/powerpoint/2010/main" val="3487608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186DD79-F4CA-4DD7-9C78-AC180665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495508"/>
            <a:ext cx="4426072" cy="43680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7AF8475-DDC5-7945-8AE2-E883682F36DE}"/>
              </a:ext>
            </a:extLst>
          </p:cNvPr>
          <p:cNvSpPr>
            <a:spLocks noGrp="1"/>
          </p:cNvSpPr>
          <p:nvPr>
            <p:ph type="title"/>
          </p:nvPr>
        </p:nvSpPr>
        <p:spPr>
          <a:xfrm>
            <a:off x="642918" y="1952825"/>
            <a:ext cx="3411973" cy="3635693"/>
          </a:xfrm>
        </p:spPr>
        <p:txBody>
          <a:bodyPr>
            <a:normAutofit/>
          </a:bodyPr>
          <a:lstStyle/>
          <a:p>
            <a:r>
              <a:rPr lang="en-US" dirty="0">
                <a:solidFill>
                  <a:schemeClr val="bg1"/>
                </a:solidFill>
              </a:rPr>
              <a:t>Identify the strategies</a:t>
            </a:r>
            <a:br>
              <a:rPr lang="en-US" dirty="0">
                <a:solidFill>
                  <a:schemeClr val="bg1"/>
                </a:solidFill>
              </a:rPr>
            </a:br>
            <a:r>
              <a:rPr lang="en-US" dirty="0">
                <a:solidFill>
                  <a:srgbClr val="FF0000"/>
                </a:solidFill>
              </a:rPr>
              <a:t>KEY</a:t>
            </a:r>
            <a:endParaRPr lang="el-GR" dirty="0">
              <a:solidFill>
                <a:srgbClr val="FF0000"/>
              </a:solidFill>
            </a:endParaRPr>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4426072" cy="15144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514475"/>
            <a:ext cx="7765922" cy="435699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501324"/>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51" y="5863306"/>
            <a:ext cx="12192001" cy="99469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580746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5212A8B7-3531-0448-AFE3-30A3740484F2}"/>
              </a:ext>
            </a:extLst>
          </p:cNvPr>
          <p:cNvSpPr>
            <a:spLocks noGrp="1"/>
          </p:cNvSpPr>
          <p:nvPr>
            <p:ph idx="1"/>
          </p:nvPr>
        </p:nvSpPr>
        <p:spPr>
          <a:xfrm>
            <a:off x="5117909" y="1952825"/>
            <a:ext cx="6431173" cy="3635693"/>
          </a:xfrm>
        </p:spPr>
        <p:txBody>
          <a:bodyPr>
            <a:normAutofit/>
          </a:bodyPr>
          <a:lstStyle/>
          <a:p>
            <a:pPr fontAlgn="t"/>
            <a:br>
              <a:rPr lang="en-US" b="0" dirty="0"/>
            </a:br>
            <a:r>
              <a:rPr lang="en-US" b="0" dirty="0"/>
              <a:t>So where did we go wrong? </a:t>
            </a:r>
          </a:p>
          <a:p>
            <a:pPr fontAlgn="t"/>
            <a:endParaRPr lang="en-US" b="0" dirty="0"/>
          </a:p>
          <a:p>
            <a:pPr fontAlgn="t"/>
            <a:r>
              <a:rPr lang="en-US" b="0" dirty="0"/>
              <a:t>So how do we leave neoliberalism behind and build a more sustainable, more prosperous and more equitable society? </a:t>
            </a:r>
          </a:p>
          <a:p>
            <a:pPr fontAlgn="t"/>
            <a:r>
              <a:rPr lang="en-US" dirty="0"/>
              <a:t>Questions as introductions to answers (not rhetorical)</a:t>
            </a:r>
          </a:p>
          <a:p>
            <a:pPr fontAlgn="t"/>
            <a:endParaRPr lang="en-US" b="0" dirty="0"/>
          </a:p>
          <a:p>
            <a:endParaRPr lang="en-US" b="0" dirty="0"/>
          </a:p>
        </p:txBody>
      </p:sp>
    </p:spTree>
    <p:extLst>
      <p:ext uri="{BB962C8B-B14F-4D97-AF65-F5344CB8AC3E}">
        <p14:creationId xmlns:p14="http://schemas.microsoft.com/office/powerpoint/2010/main" val="2383025340"/>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otalTime>145</TotalTime>
  <Words>2306</Words>
  <Application>Microsoft Macintosh PowerPoint</Application>
  <PresentationFormat>Ευρεία οθόνη</PresentationFormat>
  <Paragraphs>146</Paragraphs>
  <Slides>25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25</vt:i4>
      </vt:variant>
    </vt:vector>
  </HeadingPairs>
  <TitlesOfParts>
    <vt:vector size="28" baseType="lpstr">
      <vt:lpstr>Meiryo</vt:lpstr>
      <vt:lpstr>Corbel</vt:lpstr>
      <vt:lpstr>ShojiVTI</vt:lpstr>
      <vt:lpstr>The dirty secret of capitalism</vt:lpstr>
      <vt:lpstr>Main ideas</vt:lpstr>
      <vt:lpstr>Main ideas KEY</vt:lpstr>
      <vt:lpstr>Rhetorical strategies</vt:lpstr>
      <vt:lpstr>Introductory strategies KEY</vt:lpstr>
      <vt:lpstr>Identify the strategies</vt:lpstr>
      <vt:lpstr>Identify the strategies KEY</vt:lpstr>
      <vt:lpstr>Identify the strategies</vt:lpstr>
      <vt:lpstr>Identify the strategies KEY</vt:lpstr>
      <vt:lpstr>Identify the strategies</vt:lpstr>
      <vt:lpstr>Identify the strategies KEY</vt:lpstr>
      <vt:lpstr>Identify the strategies </vt:lpstr>
      <vt:lpstr>Identify the strategies KEY</vt:lpstr>
      <vt:lpstr>Why we need to Rethink  capitalism</vt:lpstr>
      <vt:lpstr>Main ideas</vt:lpstr>
      <vt:lpstr>Main ideas KEY</vt:lpstr>
      <vt:lpstr>Identify the strategies </vt:lpstr>
      <vt:lpstr>Identify the strategies KEY</vt:lpstr>
      <vt:lpstr>Identify the strategies</vt:lpstr>
      <vt:lpstr>Identify the strategies KEY</vt:lpstr>
      <vt:lpstr>Look at the transcript and identify more strategies on your own. </vt:lpstr>
      <vt:lpstr>What do you think about the the efficiency of capitalism today?</vt:lpstr>
      <vt:lpstr>Vocabulary</vt:lpstr>
      <vt:lpstr>KEY Vocabulary</vt:lpstr>
      <vt:lpstr>Derivatives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dirty secret of capitalism</dc:title>
  <dc:creator>Ifigeneia Machili</dc:creator>
  <cp:lastModifiedBy>Ifigeneia Machili</cp:lastModifiedBy>
  <cp:revision>12</cp:revision>
  <dcterms:created xsi:type="dcterms:W3CDTF">2021-05-06T11:54:23Z</dcterms:created>
  <dcterms:modified xsi:type="dcterms:W3CDTF">2021-05-17T12:50:05Z</dcterms:modified>
</cp:coreProperties>
</file>