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1" r:id="rId4"/>
    <p:sldId id="258" r:id="rId5"/>
    <p:sldId id="282" r:id="rId6"/>
    <p:sldId id="259" r:id="rId7"/>
    <p:sldId id="276" r:id="rId8"/>
    <p:sldId id="277" r:id="rId9"/>
    <p:sldId id="278" r:id="rId10"/>
    <p:sldId id="279" r:id="rId11"/>
    <p:sldId id="280" r:id="rId12"/>
    <p:sldId id="260" r:id="rId13"/>
    <p:sldId id="261" r:id="rId14"/>
    <p:sldId id="262" r:id="rId15"/>
    <p:sldId id="263" r:id="rId16"/>
    <p:sldId id="264" r:id="rId17"/>
    <p:sldId id="265" r:id="rId18"/>
    <p:sldId id="266" r:id="rId19"/>
    <p:sldId id="267" r:id="rId20"/>
    <p:sldId id="268" r:id="rId21"/>
    <p:sldId id="269" r:id="rId22"/>
    <p:sldId id="270" r:id="rId23"/>
    <p:sldId id="275" r:id="rId24"/>
    <p:sldId id="271" r:id="rId25"/>
    <p:sldId id="283" r:id="rId26"/>
    <p:sldId id="272" r:id="rId27"/>
    <p:sldId id="273" r:id="rId28"/>
    <p:sldId id="274" r:id="rId29"/>
    <p:sldId id="284"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516" y="6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EDBA19B-90C1-45E3-B033-A764E0D9F472}" type="datetimeFigureOut">
              <a:rPr lang="el-GR" smtClean="0"/>
              <a:pPr/>
              <a:t>19/1/2022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BCC5AC-D063-42F6-BDD4-1596C27D036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EDBA19B-90C1-45E3-B033-A764E0D9F472}" type="datetimeFigureOut">
              <a:rPr lang="el-GR" smtClean="0"/>
              <a:pPr/>
              <a:t>19/1/2022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BCC5AC-D063-42F6-BDD4-1596C27D036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EDBA19B-90C1-45E3-B033-A764E0D9F472}" type="datetimeFigureOut">
              <a:rPr lang="el-GR" smtClean="0"/>
              <a:pPr/>
              <a:t>19/1/2022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BCC5AC-D063-42F6-BDD4-1596C27D036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EDBA19B-90C1-45E3-B033-A764E0D9F472}" type="datetimeFigureOut">
              <a:rPr lang="el-GR" smtClean="0"/>
              <a:pPr/>
              <a:t>19/1/2022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BCC5AC-D063-42F6-BDD4-1596C27D036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EDBA19B-90C1-45E3-B033-A764E0D9F472}" type="datetimeFigureOut">
              <a:rPr lang="el-GR" smtClean="0"/>
              <a:pPr/>
              <a:t>19/1/2022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BCC5AC-D063-42F6-BDD4-1596C27D036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EDBA19B-90C1-45E3-B033-A764E0D9F472}" type="datetimeFigureOut">
              <a:rPr lang="el-GR" smtClean="0"/>
              <a:pPr/>
              <a:t>19/1/2022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ABCC5AC-D063-42F6-BDD4-1596C27D036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EDBA19B-90C1-45E3-B033-A764E0D9F472}" type="datetimeFigureOut">
              <a:rPr lang="el-GR" smtClean="0"/>
              <a:pPr/>
              <a:t>19/1/2022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ABCC5AC-D063-42F6-BDD4-1596C27D036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EDBA19B-90C1-45E3-B033-A764E0D9F472}" type="datetimeFigureOut">
              <a:rPr lang="el-GR" smtClean="0"/>
              <a:pPr/>
              <a:t>19/1/2022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ABCC5AC-D063-42F6-BDD4-1596C27D036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EDBA19B-90C1-45E3-B033-A764E0D9F472}" type="datetimeFigureOut">
              <a:rPr lang="el-GR" smtClean="0"/>
              <a:pPr/>
              <a:t>19/1/2022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ABCC5AC-D063-42F6-BDD4-1596C27D036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EDBA19B-90C1-45E3-B033-A764E0D9F472}" type="datetimeFigureOut">
              <a:rPr lang="el-GR" smtClean="0"/>
              <a:pPr/>
              <a:t>19/1/2022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ABCC5AC-D063-42F6-BDD4-1596C27D036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EDBA19B-90C1-45E3-B033-A764E0D9F472}" type="datetimeFigureOut">
              <a:rPr lang="el-GR" smtClean="0"/>
              <a:pPr/>
              <a:t>19/1/2022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ABCC5AC-D063-42F6-BDD4-1596C27D036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BA19B-90C1-45E3-B033-A764E0D9F472}" type="datetimeFigureOut">
              <a:rPr lang="el-GR" smtClean="0"/>
              <a:pPr/>
              <a:t>19/1/2022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BCC5AC-D063-42F6-BDD4-1596C27D036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23528" y="476673"/>
            <a:ext cx="8352928" cy="3123778"/>
          </a:xfrm>
        </p:spPr>
        <p:txBody>
          <a:bodyPr>
            <a:normAutofit fontScale="90000"/>
          </a:bodyPr>
          <a:lstStyle/>
          <a:p>
            <a:r>
              <a:rPr lang="en-US" b="1" dirty="0"/>
              <a:t>MOVEMENTS OF </a:t>
            </a:r>
            <a:r>
              <a:rPr lang="en-US" b="1" dirty="0" smtClean="0"/>
              <a:t>LABOR </a:t>
            </a:r>
            <a:r>
              <a:rPr lang="en-US" b="1" dirty="0"/>
              <a:t>IN THE GLOBALI</a:t>
            </a:r>
            <a:r>
              <a:rPr lang="el-GR" b="1" dirty="0"/>
              <a:t>Ζ</a:t>
            </a:r>
            <a:r>
              <a:rPr lang="en-US" b="1" dirty="0"/>
              <a:t>ATION ERA: AN ECONOMIC ANALYSIS OF THE MOVEMENTS IN AN ENLARGING EUROPEAN UNION</a:t>
            </a:r>
            <a:r>
              <a:rPr lang="el-GR" dirty="0"/>
              <a:t/>
            </a:r>
            <a:br>
              <a:rPr lang="el-GR" dirty="0"/>
            </a:br>
            <a:endParaRPr lang="el-GR" dirty="0"/>
          </a:p>
        </p:txBody>
      </p:sp>
      <p:sp>
        <p:nvSpPr>
          <p:cNvPr id="3" name="2 - Υπότιτλος"/>
          <p:cNvSpPr>
            <a:spLocks noGrp="1"/>
          </p:cNvSpPr>
          <p:nvPr>
            <p:ph type="subTitle" idx="1"/>
          </p:nvPr>
        </p:nvSpPr>
        <p:spPr>
          <a:xfrm>
            <a:off x="3851920" y="3908648"/>
            <a:ext cx="3920480" cy="1752600"/>
          </a:xfrm>
        </p:spPr>
        <p:txBody>
          <a:bodyPr/>
          <a:lstStyle/>
          <a:p>
            <a:r>
              <a:rPr lang="en-US" dirty="0" smtClean="0"/>
              <a:t>Christos </a:t>
            </a:r>
            <a:r>
              <a:rPr lang="en-US" dirty="0" err="1" smtClean="0"/>
              <a:t>Nikas</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889844"/>
            <a:ext cx="8640960" cy="3785652"/>
          </a:xfrm>
          <a:prstGeom prst="rect">
            <a:avLst/>
          </a:prstGeom>
        </p:spPr>
        <p:txBody>
          <a:bodyPr wrap="square">
            <a:spAutoFit/>
          </a:bodyPr>
          <a:lstStyle/>
          <a:p>
            <a:r>
              <a:rPr lang="en-US" sz="2400" dirty="0" smtClean="0">
                <a:latin typeface="Times New Roman" pitchFamily="18" charset="0"/>
                <a:cs typeface="Times New Roman" pitchFamily="18" charset="0"/>
              </a:rPr>
              <a:t>It is indicative that the Germans used the term </a:t>
            </a:r>
            <a:r>
              <a:rPr lang="en-US" sz="2400" dirty="0" err="1" smtClean="0">
                <a:latin typeface="Times New Roman" pitchFamily="18" charset="0"/>
                <a:cs typeface="Times New Roman" pitchFamily="18" charset="0"/>
              </a:rPr>
              <a:t>gastarbeiters</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(guest workers) for the immigrants in their country. However, in spite of the initial intentions of the immigration countries regarding a short-term employment of the foreign workers, they had to redesign their policy on this issue. This could be explained on the basis of the finding that the continuous rotation of the labor force (immigration of workers-repatriation-new inflow of immigrants and so on) was a negative factor for economic growth. New immigrants had a low productivity and needed time in order to get used to the production methods of the receiving countries.</a:t>
            </a:r>
            <a:endParaRPr lang="el-GR"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332657"/>
            <a:ext cx="8424936" cy="6463308"/>
          </a:xfrm>
          <a:prstGeom prst="rect">
            <a:avLst/>
          </a:prstGeom>
        </p:spPr>
        <p:txBody>
          <a:bodyPr wrap="square">
            <a:spAutoFit/>
          </a:bodyPr>
          <a:lstStyle/>
          <a:p>
            <a:r>
              <a:rPr lang="en-US" sz="2400" dirty="0" smtClean="0">
                <a:latin typeface="Times New Roman" pitchFamily="18" charset="0"/>
                <a:cs typeface="Times New Roman" pitchFamily="18" charset="0"/>
              </a:rPr>
              <a:t>During the 1960s, W. Germany turned out to be the main receiving country absorbing 60% of the migrants from Southern Europe. This can be explained on the basis of the huge labor shortages this country faced because of the fast GDP growth. The inflow of migrants closed this gap fall in the inflow of migrants and eventually solved the problem. It is also indicative that in the late 1960s W. Germany experienced a short but sharp deceleration of growth. This led to an impressive fall in migration. By the time the German economy recovered, migratory flows increased. Regarding the main origin countries (in absolute figures) in the mid-1960s, Greece comes third after Italy and Spain, </a:t>
            </a:r>
            <a:r>
              <a:rPr lang="en-US" sz="2400" dirty="0" err="1" smtClean="0">
                <a:latin typeface="Times New Roman" pitchFamily="18" charset="0"/>
                <a:cs typeface="Times New Roman" pitchFamily="18" charset="0"/>
              </a:rPr>
              <a:t>folloeed</a:t>
            </a:r>
            <a:r>
              <a:rPr lang="en-US" sz="2400" dirty="0" smtClean="0">
                <a:latin typeface="Times New Roman" pitchFamily="18" charset="0"/>
                <a:cs typeface="Times New Roman" pitchFamily="18" charset="0"/>
              </a:rPr>
              <a:t> by Turkey, Portugal and </a:t>
            </a:r>
            <a:r>
              <a:rPr lang="en-US" sz="2400" dirty="0" err="1" smtClean="0">
                <a:latin typeface="Times New Roman" pitchFamily="18" charset="0"/>
                <a:cs typeface="Times New Roman" pitchFamily="18" charset="0"/>
              </a:rPr>
              <a:t>Jugoslavia</a:t>
            </a:r>
            <a:r>
              <a:rPr lang="en-US" sz="2400" dirty="0" smtClean="0">
                <a:latin typeface="Times New Roman" pitchFamily="18" charset="0"/>
                <a:cs typeface="Times New Roman" pitchFamily="18" charset="0"/>
              </a:rPr>
              <a:t>. Using migration as a percentage of total population Italy comes first (</a:t>
            </a:r>
            <a:r>
              <a:rPr lang="el-GR" sz="24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95%</a:t>
            </a:r>
            <a:r>
              <a:rPr lang="en-US" sz="2400" dirty="0" smtClean="0">
                <a:latin typeface="Times New Roman" pitchFamily="18" charset="0"/>
                <a:cs typeface="Times New Roman" pitchFamily="18" charset="0"/>
              </a:rPr>
              <a:t>)followed by Greece (</a:t>
            </a:r>
            <a:r>
              <a:rPr lang="el-GR" sz="24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64%</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Spain (</a:t>
            </a:r>
            <a:r>
              <a:rPr lang="el-GR" sz="24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15%</a:t>
            </a:r>
            <a:r>
              <a:rPr lang="en-US" sz="2400" dirty="0" smtClean="0">
                <a:latin typeface="Times New Roman" pitchFamily="18" charset="0"/>
                <a:cs typeface="Times New Roman" pitchFamily="18" charset="0"/>
              </a:rPr>
              <a:t>), Portugal (1.</a:t>
            </a:r>
            <a:r>
              <a:rPr lang="el-GR" sz="2400" dirty="0" smtClean="0">
                <a:latin typeface="Times New Roman" pitchFamily="18" charset="0"/>
                <a:cs typeface="Times New Roman" pitchFamily="18" charset="0"/>
              </a:rPr>
              <a:t>37%</a:t>
            </a:r>
            <a:r>
              <a:rPr lang="en-US" sz="2400" dirty="0" smtClean="0">
                <a:latin typeface="Times New Roman" pitchFamily="18" charset="0"/>
                <a:cs typeface="Times New Roman" pitchFamily="18" charset="0"/>
              </a:rPr>
              <a:t>) and Turkey (</a:t>
            </a:r>
            <a:r>
              <a:rPr lang="el-GR" sz="2400" dirty="0" smtClean="0">
                <a:latin typeface="Times New Roman" pitchFamily="18" charset="0"/>
                <a:cs typeface="Times New Roman" pitchFamily="18" charset="0"/>
              </a:rPr>
              <a:t>0</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58%</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By the early 1970s Portugal has taken the lead followed by Greece.</a:t>
            </a:r>
            <a:r>
              <a:rPr lang="el-GR" sz="2400" dirty="0" smtClean="0">
                <a:latin typeface="Times New Roman" pitchFamily="18" charset="0"/>
                <a:cs typeface="Times New Roman" pitchFamily="18" charset="0"/>
              </a:rPr>
              <a:t> </a:t>
            </a:r>
            <a:r>
              <a:rPr lang="el-GR" dirty="0" smtClean="0"/>
              <a:t/>
            </a:r>
            <a:br>
              <a:rPr lang="el-GR" dirty="0" smtClean="0"/>
            </a:br>
            <a:endParaRPr lang="el-GR" dirty="0" smtClean="0"/>
          </a:p>
          <a:p>
            <a:r>
              <a:rPr lang="el-GR" dirty="0" smtClean="0"/>
              <a:t/>
            </a:r>
            <a:br>
              <a:rPr lang="el-GR" dirty="0" smtClean="0"/>
            </a:b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07504" y="-96183"/>
            <a:ext cx="8928992"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The Characteristics of the Contemporary Movements of Labor</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We could summarize the main characteristics and directions of the contemporary movements as follows:</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 a very large extent contemporary movements refer to people who have ethnic, religious or other relationship with the country where they establish themselves in. Jewish emigrants from Russia to Israel, people of German origin from Hungary, Poland etc. to Germany and people of Greek origin from former USSR and Albania to Greece are typical examples. It is not perfectly clear however whether these people emigrated because of the abolition of the obstacles set by the communist regimes in the emigration countries or due to the economic problems these countries faced at the early stages of their transition to the market system. </a:t>
            </a:r>
          </a:p>
          <a:p>
            <a:pPr algn="just" eaLnBrk="0" fontAlgn="base" hangingPunct="0">
              <a:spcBef>
                <a:spcPct val="0"/>
              </a:spcBef>
              <a:spcAft>
                <a:spcPct val="0"/>
              </a:spcAft>
              <a:buFontTx/>
              <a:buChar char="•"/>
              <a:tabLst>
                <a:tab pos="228600" algn="l"/>
              </a:tabLst>
            </a:pPr>
            <a:r>
              <a:rPr lang="en-US" sz="2400" dirty="0">
                <a:latin typeface="Times New Roman" pitchFamily="18" charset="0"/>
                <a:cs typeface="Times New Roman" pitchFamily="18" charset="0"/>
              </a:rPr>
              <a:t>In many cases migration has been illegal, that is without the consensus of the immigration countries and often, it is disguised as political asylum application in order to become legal. Whether a person is indeed a political refugee or simply an illegal immigrant is one of the most difficult to solve problems for the immigration countries. </a:t>
            </a:r>
            <a:endParaRPr lang="el-GR" sz="2400" dirty="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179512" y="446517"/>
            <a:ext cx="878497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propensity to emigrate in relation to the geographic caliber of migration differs by income class of the migrants as follows: Low-income potential emigrants have an extremely high propensity to move to countries near their  origin. Middle-income unskilled potential emigrants have an average scale propensity to emigrate to countries of a great distance to their country of origin. Finally low-income skilled potential emigrants have a low propensity of moving to countries far away from their country of origin. Those who mainly move therefore are low-income people to neighboring countries.</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form of emigration which is increasingly becoming popular in recent years, refers to the movements of executives from and to the headquarters of multinationals around the world. Although Americans and Europeans were the first to do this, the Japanese are now first in this field. Also, the emigration of professionals like engineers, business consultants, athletes and artists is very common.</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51520" y="571902"/>
            <a:ext cx="8712968"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majority of the contemporary movements refers to massive short-term ones and transit migrations where people initially emigrate to country A, their final destination however being country B. In the 1990s countries like Hungary, Poland,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Czechia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Slovakia were asked to operate as the frontline of the E.U., when it was found that they are used as transit stations of emigrants from Eastern to Western Europe.</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new element of the contemporary movements is that they increasingly refer to females, which now emigrate, not following their husbands as in the past, but independently seeking for employment. Females often prove more effective than males in finding employment in a foreign country mainly due to their decision to accept flexible and low wage jobs (e.g. maids), which are now offered even by middle-class households in the developed countries.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113103"/>
            <a:ext cx="8964488" cy="71250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The Intra – European Union Migrations</a:t>
            </a:r>
            <a:endParaRPr kumimoji="0" lang="el-GR" sz="2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operation of the E.U., especially after the completion of the Internal Market in 1993, requires the free mobility of workers from one member-state to another. Organizing massive intra-E.U. migrations was never in the intentions of the Union. The free mobility of workers within the E.U. was considered to be a right of its citizens to seek for employment in any member state, provided that employment is offered, irrespectively of whether people would make use of this right or not. </a:t>
            </a:r>
            <a:endParaRPr kumimoji="0" lang="el-GR" sz="2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Historically we have the following paradox</a:t>
            </a:r>
            <a:r>
              <a:rPr kumimoji="0" lang="el-GR" sz="2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Member-states workers exercised this right of free mobility, before these countries joined the E.U. and did not exercise it after their accession. This applies to emigrants from Greece, Spain and Portugal who emigrated massively to the Northern Union countries before the accession of their countries, but did not repeat such movements after the Mediterranean Enlargement of the E.C. in the 1980s. </a:t>
            </a:r>
            <a:r>
              <a:rPr lang="en-US" sz="2300" dirty="0" smtClean="0">
                <a:latin typeface="Times New Roman" pitchFamily="18" charset="0"/>
                <a:cs typeface="Times New Roman" pitchFamily="18" charset="0"/>
              </a:rPr>
              <a:t>This could </a:t>
            </a:r>
            <a:r>
              <a:rPr lang="en-US" sz="2300" dirty="0">
                <a:latin typeface="Times New Roman" pitchFamily="18" charset="0"/>
                <a:cs typeface="Times New Roman" pitchFamily="18" charset="0"/>
              </a:rPr>
              <a:t>be mainly explained on the basis of the differences in employment opportunities between the Northern and the Mediterranean countries in the 1960s, which never re-emerged ever since because of the economic recession and </a:t>
            </a:r>
            <a:r>
              <a:rPr lang="en-US" sz="2300" dirty="0" smtClean="0">
                <a:latin typeface="Times New Roman" pitchFamily="18" charset="0"/>
                <a:cs typeface="Times New Roman" pitchFamily="18" charset="0"/>
              </a:rPr>
              <a:t>the </a:t>
            </a:r>
            <a:r>
              <a:rPr lang="en-US" sz="2300" dirty="0">
                <a:latin typeface="Times New Roman" pitchFamily="18" charset="0"/>
                <a:cs typeface="Times New Roman" pitchFamily="18" charset="0"/>
              </a:rPr>
              <a:t>rise of unemployment in the more developed European countries. </a:t>
            </a:r>
            <a:endParaRPr lang="el-GR" sz="2300" dirty="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188640"/>
            <a:ext cx="8568952" cy="5632311"/>
          </a:xfrm>
          <a:prstGeom prst="rect">
            <a:avLst/>
          </a:prstGeom>
        </p:spPr>
        <p:txBody>
          <a:bodyPr wrap="square">
            <a:spAutoFit/>
          </a:bodyPr>
          <a:lstStyle/>
          <a:p>
            <a:r>
              <a:rPr lang="en-US" sz="2400" dirty="0" smtClean="0">
                <a:latin typeface="Times New Roman" pitchFamily="18" charset="0"/>
                <a:cs typeface="Times New Roman" pitchFamily="18" charset="0"/>
              </a:rPr>
              <a:t>The “pull’ factors for emigration therefore, did not operate from the immigration countries although the “push” ones from the emigration countries did. Furthermore since the late 1970s we experience the so-called “migratory paradox” with the three Mediterranean countries becoming destinations of immigrants mainly from third (non - E.U.) countries.</a:t>
            </a:r>
          </a:p>
          <a:p>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third enlargement of the E.U. referred to developed countries (Austria, Sweden and Finland). Consequently it did not cause substantial intra-E.U. movements. A very crucial question is whether the relatively recent process of enlargement of the E.U. would be followed by a re-appearance of intra-European migration, especially if one takes into account it’s relative size (10+3 countries), and the fact that most of potential member-states substantially lag behind the E.U. average in terms of economic development.</a:t>
            </a:r>
            <a:endParaRPr lang="el-GR"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endParaRPr lang="el-GR"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79512" y="77184"/>
            <a:ext cx="8784976"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n-US" sz="2400" dirty="0" smtClean="0">
                <a:latin typeface="Times New Roman" pitchFamily="18" charset="0"/>
                <a:cs typeface="Times New Roman" pitchFamily="18" charset="0"/>
              </a:rPr>
              <a:t>Intra-E.U. migration was estimated to be in the area of 600,000 people per year. As an absolute figure it looks substantial, but in relative terms it is practically insignificant for a union operating for more than 60 years. As a percentage of the total population of the EU (15), immigrants from other member-states represent only 1.4%, while immigrants from third countries 3%.  To a very large extent therefore, immigration to the E.U. countries continues to refer to non-E.U. rather than union member countries of origin.</a:t>
            </a:r>
            <a:endParaRPr lang="el-GR" sz="2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characteristics of the recent intra – European migratory movements are changing. While in the past (1960s-1990s) it was mainly temporary immigration of unskilled workers, in recent years it is mainly technocrats and highly specialized personnel, which move, most of which on a more permanent basis.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Besides the fact that the demand for labor in W. Europe is much less than in the past, this region continues to be considered a de facto potential immigration zone. Also the recent war in Syria has accelerated flows of refugees and asylum seekers to the E.U.</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79512" y="227962"/>
            <a:ext cx="8712968" cy="70480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Movements of Labor from Eastern to Western Europe</a:t>
            </a:r>
            <a:endParaRPr lang="en-US" sz="2400" dirty="0" smtClean="0">
              <a:latin typeface="Times New Roman" pitchFamily="18"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collapse of the socialist system in the early 1990s, was accompanied by phenomena of economic decline for the Eastern European Economies. The most visible symptom of this economic decline was the negative GDP growth rates which, in some cases, led to loss of GDP as high as 40%. This development led to an inevitable rise of unemployment, which combined with the poor perspectives of economic recovery intensified the pressures for massive labor outflows from these countries. Small scale population movements from Eastern Europe sporadically took place in other occasions during the postwar period, but these (almost entirely) referred to political refugees who were returning to their country by the time it’s political life was stabilized. The new element in the 1990s was these movements had clearly economic motives.  In the early (and most painful) stage of the process of transition of these economies to the market system (1989-1994), 4 million people moved from Eastern to Western Europe. Explaining these movements on a clearly economic basis is quite simple.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79512" y="142047"/>
            <a:ext cx="878497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algn="just" fontAlgn="base">
              <a:spcBef>
                <a:spcPct val="0"/>
              </a:spcBef>
              <a:spcAft>
                <a:spcPct val="0"/>
              </a:spcAft>
              <a:tabLst>
                <a:tab pos="228600" algn="l"/>
              </a:tabLst>
            </a:pPr>
            <a:r>
              <a:rPr lang="en-US" sz="2400" dirty="0" smtClean="0">
                <a:latin typeface="Times New Roman" pitchFamily="18" charset="0"/>
                <a:ea typeface="Times New Roman" pitchFamily="18" charset="0"/>
                <a:cs typeface="Times New Roman" pitchFamily="18" charset="0"/>
              </a:rPr>
              <a:t>The average Eastern European per capita GDP (including the USSR) was 1/7th of the corresponding E.U. one in that period. The corresponding ratio for the poorest country of the first group (Albania) and the richest one of the second group (Luxembourg) was 1 to 30.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Almost all the Eastern European countries had a negative migration balance (inflow minus outflow of workers) in the 1990s with Albania “loosing” 1/3 of its labor force and Bulgaria loosing 1/10 of its population due of emigration. Other countries too however contributed substantially to the intra - European migration of that period such as the countries which emerged from the former USSR, Romania and Poland. On the other hand Germany, Austria, Greece and Italy received the main bulk of these movements.  </a:t>
            </a:r>
          </a:p>
          <a:p>
            <a:r>
              <a:rPr lang="en-US" sz="2400" dirty="0">
                <a:latin typeface="Times New Roman" pitchFamily="18" charset="0"/>
                <a:cs typeface="Times New Roman" pitchFamily="18" charset="0"/>
              </a:rPr>
              <a:t>These movements were illegal to a very large extent, in the sense that the procedures of the national legislations or the </a:t>
            </a:r>
            <a:r>
              <a:rPr lang="en-US" sz="2400" dirty="0" err="1">
                <a:latin typeface="Times New Roman" pitchFamily="18" charset="0"/>
                <a:cs typeface="Times New Roman" pitchFamily="18" charset="0"/>
              </a:rPr>
              <a:t>Shegen</a:t>
            </a:r>
            <a:r>
              <a:rPr lang="en-US" sz="2400" dirty="0">
                <a:latin typeface="Times New Roman" pitchFamily="18" charset="0"/>
                <a:cs typeface="Times New Roman" pitchFamily="18" charset="0"/>
              </a:rPr>
              <a:t> Treaty (which regulates the issues of the entry and employment of foreigners in the E.U. member –states) were clearly violated. In other cases these movements evolved on the basis of applications for the provision of political asylum. </a:t>
            </a:r>
            <a:endParaRPr lang="el-GR"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395536" y="-73915"/>
            <a:ext cx="8568952"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n-GB"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Introduction: The Framework of the Contemporary Movements of Labor</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Contemporary movements of labor differ significantly from those of previous periods. Classic migration schemes (intercontinental permanent emigration to the new countries, temporary emigration from the Mediterranean to the industrially developed countries of Northern Europe) seem to be outdated, since new characteristics seem to apply regarding the typology and the geographic characteristics of the contemporary movements of labor. The new framework consists of four new elements: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on-going process of globalization which influences international economic relations in general and therefore, their basic ingredient, migration.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new directives and characteristics of the contemporary migrations.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fact that the accelerating, in this period, progress of European Integration, is also influencing the movements of labor within the European Union.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539552" y="-140612"/>
            <a:ext cx="8208912"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algn="just" fontAlgn="base">
              <a:spcBef>
                <a:spcPct val="0"/>
              </a:spcBef>
              <a:spcAft>
                <a:spcPct val="0"/>
              </a:spcAft>
            </a:pPr>
            <a:endParaRPr lang="en-US" sz="2000" dirty="0" smtClean="0">
              <a:latin typeface="Times New Roman" pitchFamily="18" charset="0"/>
              <a:cs typeface="Times New Roman" pitchFamily="18" charset="0"/>
            </a:endParaRPr>
          </a:p>
          <a:p>
            <a:pPr algn="just" fontAlgn="base">
              <a:spcBef>
                <a:spcPct val="0"/>
              </a:spcBef>
              <a:spcAft>
                <a:spcPct val="0"/>
              </a:spcAft>
            </a:pPr>
            <a:r>
              <a:rPr lang="en-US" sz="2400" dirty="0" smtClean="0">
                <a:latin typeface="Times New Roman" pitchFamily="18" charset="0"/>
                <a:cs typeface="Times New Roman" pitchFamily="18" charset="0"/>
              </a:rPr>
              <a:t>This trend was fainting out of course as Eastern European countries where progressing towards democratization and protection of civil rights. </a:t>
            </a:r>
            <a:endParaRPr lang="el-GR" sz="2400" dirty="0" smtClean="0">
              <a:latin typeface="Times New Roman" pitchFamily="18" charset="0"/>
              <a:cs typeface="Times New Roman" pitchFamily="18" charset="0"/>
            </a:endParaRPr>
          </a:p>
          <a:p>
            <a:pPr algn="just" fontAlgn="base">
              <a:spcBef>
                <a:spcPct val="0"/>
              </a:spcBef>
              <a:spcAft>
                <a:spcPct val="0"/>
              </a:spcAft>
            </a:pPr>
            <a:r>
              <a:rPr lang="en-US" sz="2400" dirty="0" smtClean="0">
                <a:latin typeface="Times New Roman" pitchFamily="18" charset="0"/>
                <a:cs typeface="Times New Roman" pitchFamily="18" charset="0"/>
              </a:rPr>
              <a:t>In table I we can see the directions of the movements of labor in that period by country of origin and main destination.</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Table 1: Movements of Labor of European Interest in the 1990s and 2000s</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_______________________________________________________________                           </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Country of Origin                                           Main Countries of Destination</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a:t>
            </a: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_____________________________________________________________</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Poland                                                                     Germany, USA</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Hungary                                                              Germany, Canada, USA</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Former Yugoslavia*                                                  Italy, Greece</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Croatia and Slovenia                                                   Germany</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Bulgaria   	                                                 Germany, Canada, USA, Greece</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Albania                                                                      Greece, Italy</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Former USSR Countries           Other Former USSR Countries, Israel, Greece. </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_______________________________________________________________</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*(except Croatia and Slovenia)</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107504" y="77185"/>
            <a:ext cx="8856984"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 Contemporary Movements of Labor: Problems and Content of a Migration Policy</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recent movements of labor and refugees evolved in an environment of skepticism of the destination countries regarding their implications on the employment of their labor force and a series of social problems such as the acceleration of crime, the marginalization of immigrants, the problems of their social assimilation etc. Many of these reservations had no serious basis (e.g. immigrants deprive jobs from the native labor force, since immigrants usually undertake the jobs nobody wishes to accept).</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Some others, like the difficulties of social assimilation are more justified, but they are mainly due to the fact that immigration countries were not prepared to absorb inflows of that size, in terms of the designing and implementation of the appropriate policies, Greece being a typical example. The argument of accelerating crime rates due to the immigrants, although not entirely without basis, is exaggerated, based on wrong or simply casual interpretations of the statistics.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79512" y="3098622"/>
            <a:ext cx="871296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2 - Ορθογώνιο"/>
          <p:cNvSpPr/>
          <p:nvPr/>
        </p:nvSpPr>
        <p:spPr>
          <a:xfrm>
            <a:off x="395536" y="1305342"/>
            <a:ext cx="8568952" cy="3046988"/>
          </a:xfrm>
          <a:prstGeom prst="rect">
            <a:avLst/>
          </a:prstGeom>
          <a:ln>
            <a:solidFill>
              <a:schemeClr val="accent1"/>
            </a:solidFill>
          </a:ln>
        </p:spPr>
        <p:txBody>
          <a:bodyPr wrap="square">
            <a:spAutoFit/>
          </a:bodyPr>
          <a:lstStyle/>
          <a:p>
            <a:r>
              <a:rPr lang="en-US" sz="2400" dirty="0" smtClean="0">
                <a:latin typeface="Times New Roman" pitchFamily="18" charset="0"/>
                <a:cs typeface="Times New Roman" pitchFamily="18" charset="0"/>
              </a:rPr>
              <a:t>Illegal (or undocumented) Migration mainly refers to:</a:t>
            </a:r>
          </a:p>
          <a:p>
            <a:r>
              <a:rPr lang="en-US" sz="2400" dirty="0" smtClean="0">
                <a:latin typeface="Times New Roman" pitchFamily="18" charset="0"/>
                <a:cs typeface="Times New Roman" pitchFamily="18" charset="0"/>
              </a:rPr>
              <a:t>-Those who cross the boarders illegally</a:t>
            </a: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-Those have entered legally but remain for a period exceeding their visa or work permit.</a:t>
            </a:r>
          </a:p>
          <a:p>
            <a:r>
              <a:rPr lang="en-US" sz="2400" dirty="0" smtClean="0">
                <a:latin typeface="Times New Roman" pitchFamily="18" charset="0"/>
                <a:cs typeface="Times New Roman" pitchFamily="18" charset="0"/>
              </a:rPr>
              <a:t>-The family members of those legally residing to a country without a will to extent this right to their family members.</a:t>
            </a:r>
            <a:r>
              <a:rPr lang="el-GR" sz="2400" dirty="0" smtClean="0">
                <a:latin typeface="Times New Roman" pitchFamily="18" charset="0"/>
                <a:cs typeface="Times New Roman" pitchFamily="18" charset="0"/>
              </a:rPr>
              <a:t> </a:t>
            </a:r>
            <a:br>
              <a:rPr lang="el-GR"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-Those requesting political asylum without being refugees in reality.</a:t>
            </a: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endParaRPr lang="el-GR" sz="24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404664"/>
            <a:ext cx="8352928" cy="5262979"/>
          </a:xfrm>
          <a:prstGeom prst="rect">
            <a:avLst/>
          </a:prstGeom>
        </p:spPr>
        <p:txBody>
          <a:bodyPr wrap="square">
            <a:spAutoFit/>
          </a:bodyPr>
          <a:lstStyle/>
          <a:p>
            <a:pPr lvl="0" algn="just" fontAlgn="base">
              <a:spcBef>
                <a:spcPct val="0"/>
              </a:spcBef>
              <a:spcAft>
                <a:spcPct val="0"/>
              </a:spcAft>
              <a:tabLst>
                <a:tab pos="228600" algn="l"/>
              </a:tabLst>
            </a:pPr>
            <a:r>
              <a:rPr lang="en-US" sz="2400" dirty="0" smtClean="0">
                <a:latin typeface="Times New Roman" pitchFamily="18" charset="0"/>
                <a:ea typeface="Times New Roman" pitchFamily="18" charset="0"/>
                <a:cs typeface="Times New Roman" pitchFamily="18" charset="0"/>
              </a:rPr>
              <a:t>Unfortunately a just assessment of the phenomenon under conditions of increasing unemployment and social insecurity proved to be very difficult. Consequently problems such as xenophobia emerged. Xenophobia was the main reason (or simply alibi) for the formation of skeptic (in the best case) or clearly hostile attitudes of many W. European countries (and the E.U. in total) towards the immigrants.  </a:t>
            </a:r>
            <a:endParaRPr lang="el-GR" sz="2400" dirty="0" smtClean="0">
              <a:latin typeface="Times New Roman" pitchFamily="18" charset="0"/>
              <a:cs typeface="Times New Roman" pitchFamily="18" charset="0"/>
            </a:endParaRPr>
          </a:p>
          <a:p>
            <a:pPr lvl="0" algn="just" eaLnBrk="0" fontAlgn="base" hangingPunct="0">
              <a:spcBef>
                <a:spcPct val="0"/>
              </a:spcBef>
              <a:spcAft>
                <a:spcPct val="0"/>
              </a:spcAft>
              <a:tabLst>
                <a:tab pos="228600" algn="l"/>
              </a:tabLst>
            </a:pPr>
            <a:r>
              <a:rPr lang="en-US" sz="2400" dirty="0" smtClean="0">
                <a:latin typeface="Times New Roman" pitchFamily="18" charset="0"/>
                <a:ea typeface="Times New Roman" pitchFamily="18" charset="0"/>
                <a:cs typeface="Times New Roman" pitchFamily="18" charset="0"/>
              </a:rPr>
              <a:t>	A careful assessment of the issue of unwanted immigration however, needs to seriously take into account the following:</a:t>
            </a:r>
            <a:endParaRPr lang="el-GR" sz="24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228600" algn="l"/>
              </a:tabLst>
            </a:pPr>
            <a:r>
              <a:rPr lang="en-US" sz="2400" dirty="0" smtClean="0">
                <a:latin typeface="Times New Roman" pitchFamily="18" charset="0"/>
                <a:ea typeface="Times New Roman" pitchFamily="18" charset="0"/>
                <a:cs typeface="Times New Roman" pitchFamily="18" charset="0"/>
              </a:rPr>
              <a:t>The application of controls and restrictions in the entry and employment of foreigners proved to be ineffective in most cases. The only effects these policies brought, was the further marginalization and deterioration of wages and working conditions for the immigrants.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79512" y="297853"/>
            <a:ext cx="8856984"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buFontTx/>
              <a:buChar char="•"/>
              <a:tabLst>
                <a:tab pos="228600" algn="l"/>
              </a:tabLst>
            </a:pPr>
            <a:r>
              <a:rPr lang="en-US" sz="2400" dirty="0" smtClean="0">
                <a:latin typeface="Times New Roman" pitchFamily="18" charset="0"/>
                <a:cs typeface="Times New Roman" pitchFamily="18" charset="0"/>
              </a:rPr>
              <a:t>Employers usually prefer illegal immigrants in order to be able to pay them less and avoid social security costs. In the Netherlands the main reasons for the preference in employing illegal immigrants were found to be low cost, production peaks and the fact that they are willing to undertake heavy and unhealthy jobs, the so called 3Ds.</a:t>
            </a:r>
            <a:endParaRPr lang="el-GR" sz="24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European trade unions now seem to favor more liberal approaches regarding immigration on the ground that this is best for the native workers interests. This follows the conclusion that the legitimate employment of immigrants brings hidden economy to the surface, reduces the pressures on wages, increases union membership and brings additional income to the social security system.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basic tasks regarding the contemporary migratory flows from the immigration countries point of view are: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controlling of legitimate immigration and the social assimilation of those established for a long period or permanently.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2274838"/>
            <a:ext cx="8640960" cy="2308324"/>
          </a:xfrm>
          <a:prstGeom prst="rect">
            <a:avLst/>
          </a:prstGeom>
        </p:spPr>
        <p:txBody>
          <a:bodyPr wrap="square">
            <a:spAutoFit/>
          </a:bodyPr>
          <a:lstStyle/>
          <a:p>
            <a:pPr lvl="0" eaLnBrk="0" fontAlgn="base" hangingPunct="0">
              <a:spcBef>
                <a:spcPct val="0"/>
              </a:spcBef>
              <a:spcAft>
                <a:spcPct val="0"/>
              </a:spcAft>
              <a:buFontTx/>
              <a:buChar char="•"/>
              <a:tabLst>
                <a:tab pos="228600" algn="l"/>
              </a:tabLst>
            </a:pPr>
            <a:r>
              <a:rPr lang="en-US" sz="2400" dirty="0" smtClean="0">
                <a:latin typeface="Times New Roman" pitchFamily="18" charset="0"/>
                <a:ea typeface="Times New Roman" pitchFamily="18" charset="0"/>
                <a:cs typeface="Times New Roman" pitchFamily="18" charset="0"/>
              </a:rPr>
              <a:t>The policies on stopping illegal immigration. </a:t>
            </a:r>
            <a:endParaRPr lang="el-GR" sz="2400"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228600" algn="l"/>
              </a:tabLst>
            </a:pPr>
            <a:r>
              <a:rPr lang="en-US" sz="2400" dirty="0" smtClean="0">
                <a:latin typeface="Times New Roman" pitchFamily="18" charset="0"/>
                <a:ea typeface="Times New Roman" pitchFamily="18" charset="0"/>
                <a:cs typeface="Times New Roman" pitchFamily="18" charset="0"/>
              </a:rPr>
              <a:t>Permanent solutions on reducing the pressure for further immigrations through the improvement of international relations.</a:t>
            </a:r>
            <a:endParaRPr lang="el-GR" sz="2400"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228600" algn="l"/>
              </a:tabLst>
            </a:pPr>
            <a:r>
              <a:rPr lang="en-US" sz="2400" dirty="0" smtClean="0">
                <a:latin typeface="Times New Roman" pitchFamily="18" charset="0"/>
                <a:ea typeface="Times New Roman" pitchFamily="18" charset="0"/>
                <a:cs typeface="Times New Roman" pitchFamily="18" charset="0"/>
              </a:rPr>
              <a:t>The impact of including different ethnic groups in the labor force and the population the society</a:t>
            </a:r>
            <a:r>
              <a:rPr lang="el-GR" sz="2400" dirty="0" smtClean="0">
                <a:latin typeface="Times New Roman" pitchFamily="18" charset="0"/>
                <a:ea typeface="Times New Roman" pitchFamily="18" charset="0"/>
                <a:cs typeface="Times New Roman" pitchFamily="18" charset="0"/>
              </a:rPr>
              <a:t>, </a:t>
            </a:r>
            <a:r>
              <a:rPr lang="en-US" sz="2400" dirty="0" smtClean="0">
                <a:latin typeface="Times New Roman" pitchFamily="18" charset="0"/>
                <a:ea typeface="Times New Roman" pitchFamily="18" charset="0"/>
                <a:cs typeface="Times New Roman" pitchFamily="18" charset="0"/>
              </a:rPr>
              <a:t>the culture and the concept of the nation state</a:t>
            </a:r>
            <a:r>
              <a:rPr lang="el-GR" sz="2400" dirty="0" smtClean="0">
                <a:latin typeface="Times New Roman" pitchFamily="18" charset="0"/>
                <a:ea typeface="Times New Roman" pitchFamily="18" charset="0"/>
                <a:cs typeface="Times New Roman" pitchFamily="18" charset="0"/>
              </a:rPr>
              <a:t>. </a:t>
            </a:r>
            <a:endParaRPr lang="el-GR" sz="2400" dirty="0" smtClean="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79512" y="964511"/>
            <a:ext cx="878497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8</a:t>
            </a: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Conclusions – The Perspectives of Migration in the E.U.</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so far experience with the recent movements of labor verifies most of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Ravenstein’s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laws on migration. These laws are a classic part of economic thought on migration and  have a great explanatory value even today, 130 years after their first presentation. We could use these laws in order to discuss the perspectives of migration in general as follows:</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Differences in the income levels, the employment opportunities and other key economic variables between the countries, are increasing the migration propensity.</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On the regional dimension of migration people mainly move from rural areas to the urban centers.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79512" y="1257190"/>
            <a:ext cx="8712968"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28600" algn="l"/>
              </a:tabLst>
            </a:pP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algn="just" eaLnBrk="0" fontAlgn="base" hangingPunct="0">
              <a:spcBef>
                <a:spcPct val="0"/>
              </a:spcBef>
              <a:spcAft>
                <a:spcPct val="0"/>
              </a:spcAft>
              <a:buFont typeface="Arial" pitchFamily="34" charset="0"/>
              <a:buChar char="•"/>
              <a:tabLst>
                <a:tab pos="228600" algn="l"/>
              </a:tabLst>
            </a:pPr>
            <a:r>
              <a:rPr lang="en-US" sz="2400" dirty="0" smtClean="0">
                <a:latin typeface="Times New Roman" pitchFamily="18" charset="0"/>
                <a:ea typeface="Times New Roman" pitchFamily="18" charset="0"/>
                <a:cs typeface="Times New Roman" pitchFamily="18" charset="0"/>
              </a:rPr>
              <a:t>It is doubtful whether migration facilitates economic convergence between the emigration and immigration countries. Although remittances could be seen as a compensation mechanism, there are reservations on whether the mechanism is fully compensatory as the neoclassical economic thought would imply. The evidence seems to</a:t>
            </a:r>
            <a:endParaRPr lang="en-US" sz="2400" dirty="0" smtClean="0">
              <a:latin typeface="Times New Roman" pitchFamily="18" charset="0"/>
              <a:cs typeface="Times New Roman" pitchFamily="18" charset="0"/>
            </a:endParaRPr>
          </a:p>
          <a:p>
            <a:pPr lvl="0" algn="just" eaLnBrk="0" fontAlgn="base" hangingPunct="0">
              <a:spcBef>
                <a:spcPct val="0"/>
              </a:spcBef>
              <a:spcAft>
                <a:spcPct val="0"/>
              </a:spcAft>
              <a:tabLst>
                <a:tab pos="228600" algn="l"/>
              </a:tabLst>
            </a:pPr>
            <a:r>
              <a:rPr lang="en-US" sz="2400" dirty="0" smtClean="0">
                <a:latin typeface="Times New Roman" pitchFamily="18" charset="0"/>
                <a:ea typeface="Times New Roman" pitchFamily="18" charset="0"/>
                <a:cs typeface="Times New Roman" pitchFamily="18" charset="0"/>
              </a:rPr>
              <a:t>verify the application of the unequal exchange and cumulative causality mechanisms rather than the economic convergence ones.</a:t>
            </a:r>
            <a:endParaRPr lang="en-US" sz="2400" dirty="0" smtClean="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Economic and general coincidence will certainly continue to influence international movements of labor as to their size and direction.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51520" y="538849"/>
            <a:ext cx="864096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tabLst>
                <a:tab pos="228600" algn="l"/>
              </a:tabLst>
            </a:pPr>
            <a:r>
              <a:rPr lang="en-US" sz="2400" dirty="0" smtClean="0">
                <a:latin typeface="Times New Roman" pitchFamily="18" charset="0"/>
                <a:ea typeface="Times New Roman" pitchFamily="18" charset="0"/>
                <a:cs typeface="Times New Roman" pitchFamily="18" charset="0"/>
              </a:rPr>
              <a:t>However</a:t>
            </a:r>
            <a:r>
              <a:rPr lang="en-US" sz="2400" b="1" dirty="0" smtClean="0">
                <a:latin typeface="Times New Roman" pitchFamily="18" charset="0"/>
                <a:ea typeface="Times New Roman" pitchFamily="18" charset="0"/>
                <a:cs typeface="Times New Roman" pitchFamily="18" charset="0"/>
              </a:rPr>
              <a:t>, </a:t>
            </a:r>
            <a:r>
              <a:rPr lang="en-US" sz="2400" dirty="0" smtClean="0">
                <a:latin typeface="Times New Roman" pitchFamily="18" charset="0"/>
                <a:ea typeface="Times New Roman" pitchFamily="18" charset="0"/>
                <a:cs typeface="Times New Roman" pitchFamily="18" charset="0"/>
              </a:rPr>
              <a:t>for the particular case of the movements within the enlarged E.U. some further points need to be taken into account: </a:t>
            </a:r>
            <a:endParaRPr lang="el-GR" sz="24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228600" algn="l"/>
              </a:tabLst>
            </a:pPr>
            <a:r>
              <a:rPr lang="en-US" sz="2400" dirty="0" smtClean="0">
                <a:latin typeface="Times New Roman" pitchFamily="18" charset="0"/>
                <a:ea typeface="Times New Roman" pitchFamily="18" charset="0"/>
                <a:cs typeface="Times New Roman" pitchFamily="18" charset="0"/>
              </a:rPr>
              <a:t>Full membership will eventually (after the end of the transition periods) provide citizens of the new members the right to seek employment in other E.U. states.</a:t>
            </a:r>
          </a:p>
          <a:p>
            <a:pPr algn="just" eaLnBrk="0" fontAlgn="base" hangingPunct="0">
              <a:spcBef>
                <a:spcPct val="0"/>
              </a:spcBef>
              <a:spcAft>
                <a:spcPct val="0"/>
              </a:spcAft>
              <a:buFontTx/>
              <a:buChar char="•"/>
              <a:tabLst>
                <a:tab pos="228600" algn="l"/>
              </a:tabLst>
            </a:pPr>
            <a:r>
              <a:rPr lang="en-US" sz="2400" dirty="0" smtClean="0">
                <a:latin typeface="Times New Roman" pitchFamily="18" charset="0"/>
                <a:cs typeface="Times New Roman" pitchFamily="18" charset="0"/>
              </a:rPr>
              <a:t>The right to emigrate as we have seen however is not enough to cause such movements if the “pull” factors (mainly availability of jobs) are not in operation in the destination countries. The present situation in the W. European labor markets does not seem promising regarding the employment of foreign labor. </a:t>
            </a:r>
          </a:p>
          <a:p>
            <a:pPr algn="just" eaLnBrk="0" fontAlgn="base" hangingPunct="0">
              <a:spcBef>
                <a:spcPct val="0"/>
              </a:spcBef>
              <a:spcAft>
                <a:spcPct val="0"/>
              </a:spcAft>
              <a:buFontTx/>
              <a:buChar char="•"/>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rapid economic growth in most former transition economies and now new or potential E.U. members, although not enough to bring fast economic convergence to the union average, will reduce the pressures for emigration.</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97346"/>
            <a:ext cx="8640960" cy="5632311"/>
          </a:xfrm>
          <a:prstGeom prst="rect">
            <a:avLst/>
          </a:prstGeom>
        </p:spPr>
        <p:txBody>
          <a:bodyPr wrap="square">
            <a:spAutoFit/>
          </a:bodyPr>
          <a:lstStyle/>
          <a:p>
            <a:pPr lvl="0" indent="457200" algn="just" eaLnBrk="0" fontAlgn="base" hangingPunct="0">
              <a:spcBef>
                <a:spcPct val="0"/>
              </a:spcBef>
              <a:spcAft>
                <a:spcPct val="0"/>
              </a:spcAft>
              <a:buFontTx/>
              <a:buChar char="•"/>
            </a:pPr>
            <a:r>
              <a:rPr lang="en-US" sz="2400" dirty="0" smtClean="0">
                <a:latin typeface="Times New Roman" pitchFamily="18" charset="0"/>
                <a:ea typeface="Times New Roman" pitchFamily="18" charset="0"/>
                <a:cs typeface="Times New Roman" pitchFamily="18" charset="0"/>
              </a:rPr>
              <a:t>The accession to the E.U. will help the new members to solve the administrative problems (bureaucracy, corruption etc) which have discouraged foreign investments. The inflow of foreign capital, together with the expected inflow of E.U. funds will bring the “job to the worker” instead of the “the worker to the job” emigration implies. Also the expected acceleration of intra-industry trade with other member-states may discourage the outflow of workers. </a:t>
            </a:r>
            <a:endParaRPr lang="el-GR" sz="2400"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n-US" sz="2400" dirty="0" smtClean="0">
                <a:latin typeface="Times New Roman" pitchFamily="18" charset="0"/>
                <a:ea typeface="Times New Roman" pitchFamily="18" charset="0"/>
                <a:cs typeface="Times New Roman" pitchFamily="18" charset="0"/>
              </a:rPr>
              <a:t>As a conclusion massive intra-E.U. migration should not be expected, at least not from the new members. Small movements of qualified people temporary and more permanent are more likely. This conclusion is based to a combination of arguments. Firstly, the “pull’ factors from the immigration countries do not operate at present and are not expected to do so in the near future. Second the “push” ones will be </a:t>
            </a:r>
            <a:r>
              <a:rPr lang="en-US" sz="2400" dirty="0" err="1" smtClean="0">
                <a:latin typeface="Times New Roman" pitchFamily="18" charset="0"/>
                <a:ea typeface="Times New Roman" pitchFamily="18" charset="0"/>
                <a:cs typeface="Times New Roman" pitchFamily="18" charset="0"/>
              </a:rPr>
              <a:t>disamplified</a:t>
            </a:r>
            <a:r>
              <a:rPr lang="en-US" sz="2400" dirty="0" smtClean="0">
                <a:latin typeface="Times New Roman" pitchFamily="18" charset="0"/>
                <a:ea typeface="Times New Roman" pitchFamily="18" charset="0"/>
                <a:cs typeface="Times New Roman" pitchFamily="18" charset="0"/>
              </a:rPr>
              <a:t> following the progress of transition and economic recovery and the membership to the E.U.  </a:t>
            </a:r>
            <a:endParaRPr lang="el-GR" sz="24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2274838"/>
            <a:ext cx="8568952" cy="2308324"/>
          </a:xfrm>
          <a:prstGeom prst="rect">
            <a:avLst/>
          </a:prstGeom>
        </p:spPr>
        <p:txBody>
          <a:bodyPr wrap="square">
            <a:spAutoFit/>
          </a:bodyPr>
          <a:lstStyle/>
          <a:p>
            <a:pPr lvl="0" algn="just" eaLnBrk="0" fontAlgn="base" hangingPunct="0">
              <a:spcBef>
                <a:spcPct val="0"/>
              </a:spcBef>
              <a:spcAft>
                <a:spcPct val="0"/>
              </a:spcAft>
              <a:buFontTx/>
              <a:buChar char="•"/>
              <a:tabLst>
                <a:tab pos="228600" algn="l"/>
              </a:tabLst>
            </a:pPr>
            <a:r>
              <a:rPr lang="en-US" sz="2400" dirty="0" smtClean="0">
                <a:latin typeface="Times New Roman" pitchFamily="18" charset="0"/>
                <a:ea typeface="Times New Roman" pitchFamily="18" charset="0"/>
                <a:cs typeface="Times New Roman" pitchFamily="18" charset="0"/>
              </a:rPr>
              <a:t>The collapse of the socialist system and the release of unprecedented (in terms of the recent history) push factors for emigration on behalf of the Eastern European countries which are in the process of economic transition. </a:t>
            </a:r>
          </a:p>
          <a:p>
            <a:pPr lvl="0" algn="just" eaLnBrk="0" fontAlgn="base" hangingPunct="0">
              <a:spcBef>
                <a:spcPct val="0"/>
              </a:spcBef>
              <a:spcAft>
                <a:spcPct val="0"/>
              </a:spcAft>
              <a:tabLst>
                <a:tab pos="228600" algn="l"/>
              </a:tabLst>
            </a:pPr>
            <a:r>
              <a:rPr lang="en-US" sz="2400" dirty="0" smtClean="0">
                <a:latin typeface="Times New Roman" pitchFamily="18" charset="0"/>
                <a:cs typeface="Times New Roman" pitchFamily="18" charset="0"/>
              </a:rPr>
              <a:t>These four factors and how they influence the contemporary movements of labor will be thoroughly analyzed in this lecture.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251520" y="48128"/>
            <a:ext cx="8712968"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228600" algn="l"/>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Movements of Labor in the Globalization Era</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If we define globalization as a process of liberalization of economic transactions on a global scale, than it’s content must include by definition the free labor mobility, exactly as it includes the free mobility of goods, services and capital. In fact the worldwide trend, as globalization accelerates, is that migration will concern increasingly more and more countries of the world. It is indicative that in the 1970s, 39 countries of the world could be considered as immigration ones and 29 as emigration ones, in the 1990s, the corresponding numbers were 67 and 55 (a doubling), a development which can be partly attributed to the breaking down of the multi-ethnic states (USSR, Yugoslavia). More important, in the same period, the number of countries, which qualified, both as emigration and immigration ones increased from 4 to 15.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228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expansion of economic disparities and the fact that globalization is increasing rather than reducing them, intensified the pressures for larger scale migrations from poorer to richer countries.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332656"/>
            <a:ext cx="8424936" cy="5170646"/>
          </a:xfrm>
          <a:prstGeom prst="rect">
            <a:avLst/>
          </a:prstGeom>
        </p:spPr>
        <p:txBody>
          <a:bodyPr wrap="square">
            <a:spAutoFit/>
          </a:bodyPr>
          <a:lstStyle/>
          <a:p>
            <a:pPr lvl="0" indent="457200" algn="just" eaLnBrk="0" fontAlgn="base" hangingPunct="0">
              <a:spcBef>
                <a:spcPct val="0"/>
              </a:spcBef>
              <a:spcAft>
                <a:spcPct val="0"/>
              </a:spcAft>
              <a:tabLst>
                <a:tab pos="228600" algn="l"/>
              </a:tabLst>
            </a:pPr>
            <a:r>
              <a:rPr lang="en-US" sz="2400" dirty="0" smtClean="0">
                <a:latin typeface="Times New Roman" pitchFamily="18" charset="0"/>
                <a:ea typeface="Times New Roman" pitchFamily="18" charset="0"/>
                <a:cs typeface="Times New Roman" pitchFamily="18" charset="0"/>
              </a:rPr>
              <a:t>However, the double talking characterizing the rhetoric of contemporary liberalism and the ability of richer countries to arrange their international economic relations according to their interests led to the following contradiction: although the liberalization advocated by globalization includes as its cornerstones international trade and movements of capital, it rejects and tries to reduce the international movements of capital.</a:t>
            </a:r>
          </a:p>
          <a:p>
            <a:pPr indent="457200" algn="just" eaLnBrk="0" fontAlgn="base" hangingPunct="0">
              <a:spcBef>
                <a:spcPct val="0"/>
              </a:spcBef>
              <a:spcAft>
                <a:spcPct val="0"/>
              </a:spcAft>
              <a:tabLst>
                <a:tab pos="228600" algn="l"/>
              </a:tabLst>
            </a:pPr>
            <a:r>
              <a:rPr lang="en-US" sz="2400" dirty="0" smtClean="0">
                <a:latin typeface="Times New Roman" pitchFamily="18" charset="0"/>
                <a:ea typeface="Times New Roman" pitchFamily="18" charset="0"/>
                <a:cs typeface="Times New Roman" pitchFamily="18" charset="0"/>
              </a:rPr>
              <a:t>The explanation of this eclectic neo-protectionism and its institutional cover with migration control policies will be discussed at the end of this paper. We should however at this point summarize the basic conclusions on the so far evolution of international movements of labor within the new environment of globalization:</a:t>
            </a:r>
            <a:endParaRPr lang="el-GR" sz="2400" dirty="0" smtClean="0">
              <a:latin typeface="Times New Roman" pitchFamily="18" charset="0"/>
              <a:cs typeface="Times New Roman" pitchFamily="18" charset="0"/>
            </a:endParaRPr>
          </a:p>
          <a:p>
            <a:pPr lvl="0" indent="457200" algn="just" eaLnBrk="0" fontAlgn="base" hangingPunct="0">
              <a:spcBef>
                <a:spcPct val="0"/>
              </a:spcBef>
              <a:spcAft>
                <a:spcPct val="0"/>
              </a:spcAft>
              <a:tabLst>
                <a:tab pos="228600" algn="l"/>
              </a:tabLst>
            </a:pPr>
            <a:endParaRPr lang="en-US"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179512" y="631183"/>
            <a:ext cx="871296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228600" algn="l"/>
                <a:tab pos="9144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pressures for emigration have been intensified and the movements are massive in some cases, but less massive than in the pre-globalization periods. The recent emigration to USA for example is substantial, but certainly smaller compared to the 1900-1920 period. Emigration from Eastern to Western Europe is smaller than Western countries feared in the early 1990s  and certainly smaller than those in the 1960s.</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9144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We cannot come up with a generally applicable conclusion on whether movements of labor are substitutes or complements to the movements of goods and capital. In some cases a substitution relationship seems to apply, but in others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complementarity</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applies.</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9144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is not clear whether movements of labor lead to the convergence of wages and levels of prosperity in the emigration and immigration countries or whether it leads to further divergences.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335846"/>
            <a:ext cx="8640960" cy="6740307"/>
          </a:xfrm>
          <a:prstGeom prst="rect">
            <a:avLst/>
          </a:prstGeom>
        </p:spPr>
        <p:txBody>
          <a:bodyPr wrap="square">
            <a:spAutoFit/>
          </a:bodyPr>
          <a:lstStyle/>
          <a:p>
            <a:r>
              <a:rPr lang="en-US" sz="2400" b="1" dirty="0" smtClean="0">
                <a:latin typeface="Times New Roman" pitchFamily="18" charset="0"/>
                <a:cs typeface="Times New Roman" pitchFamily="18" charset="0"/>
              </a:rPr>
              <a:t>3</a:t>
            </a:r>
            <a:r>
              <a:rPr lang="en-US" sz="2400" b="1" i="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 Migration in Europe Until the Late 1980s</a:t>
            </a:r>
          </a:p>
          <a:p>
            <a:r>
              <a:rPr lang="en-US" sz="2400" dirty="0" smtClean="0">
                <a:latin typeface="Times New Roman" pitchFamily="18" charset="0"/>
                <a:cs typeface="Times New Roman" pitchFamily="18" charset="0"/>
              </a:rPr>
              <a:t>In the early postwar period migration from Europe continued to display the characteristics of the prewar period with overseas countries dominating as the main recipients of European emigrants.</a:t>
            </a:r>
            <a:r>
              <a:rPr lang="el-GR" sz="2400" smtClean="0">
                <a:latin typeface="Times New Roman" pitchFamily="18" charset="0"/>
                <a:cs typeface="Times New Roman" pitchFamily="18" charset="0"/>
              </a:rPr>
              <a:t> </a:t>
            </a:r>
            <a:r>
              <a:rPr lang="el-GR" sz="240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These flows </a:t>
            </a:r>
            <a:r>
              <a:rPr lang="en-US" sz="2400" dirty="0" err="1" smtClean="0">
                <a:latin typeface="Times New Roman" pitchFamily="18" charset="0"/>
                <a:cs typeface="Times New Roman" pitchFamily="18" charset="0"/>
              </a:rPr>
              <a:t>refered</a:t>
            </a:r>
            <a:r>
              <a:rPr lang="en-US" sz="2400" dirty="0" smtClean="0">
                <a:latin typeface="Times New Roman" pitchFamily="18" charset="0"/>
                <a:cs typeface="Times New Roman" pitchFamily="18" charset="0"/>
              </a:rPr>
              <a:t> to the less developed countries of the European  South (Mediterranean) and mainly Greece, Italy Spain and Portugal. Later </a:t>
            </a:r>
            <a:r>
              <a:rPr lang="en-US" sz="2400" dirty="0" err="1" smtClean="0">
                <a:latin typeface="Times New Roman" pitchFamily="18" charset="0"/>
                <a:cs typeface="Times New Roman" pitchFamily="18" charset="0"/>
              </a:rPr>
              <a:t>Jugoslavia</a:t>
            </a:r>
            <a:r>
              <a:rPr lang="en-US" sz="2400" dirty="0" smtClean="0">
                <a:latin typeface="Times New Roman" pitchFamily="18" charset="0"/>
                <a:cs typeface="Times New Roman" pitchFamily="18" charset="0"/>
              </a:rPr>
              <a:t> and Turkey were added to this group. The European countries of the West-North region, after completing the rebuilding of their economies from the war disasters, experienced the most impressive and </a:t>
            </a:r>
            <a:r>
              <a:rPr lang="en-US" sz="2400" dirty="0" err="1" smtClean="0">
                <a:latin typeface="Times New Roman" pitchFamily="18" charset="0"/>
                <a:cs typeface="Times New Roman" pitchFamily="18" charset="0"/>
              </a:rPr>
              <a:t>uniterupted</a:t>
            </a:r>
            <a:r>
              <a:rPr lang="en-US" sz="2400" dirty="0" smtClean="0">
                <a:latin typeface="Times New Roman" pitchFamily="18" charset="0"/>
                <a:cs typeface="Times New Roman" pitchFamily="18" charset="0"/>
              </a:rPr>
              <a:t> period of economic growth in their recent history. This growth eventually absorbed their surplus </a:t>
            </a:r>
            <a:r>
              <a:rPr lang="en-US" sz="2400" dirty="0" err="1" smtClean="0">
                <a:latin typeface="Times New Roman" pitchFamily="18" charset="0"/>
                <a:cs typeface="Times New Roman" pitchFamily="18" charset="0"/>
              </a:rPr>
              <a:t>labour</a:t>
            </a:r>
            <a:r>
              <a:rPr lang="en-US" sz="2400" dirty="0" smtClean="0">
                <a:latin typeface="Times New Roman" pitchFamily="18" charset="0"/>
                <a:cs typeface="Times New Roman" pitchFamily="18" charset="0"/>
              </a:rPr>
              <a:t> and finally led to full employment.</a:t>
            </a:r>
            <a:r>
              <a:rPr lang="el-GR"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Federal Republic (Western) Germany in particular experienced a fall of the natural rate of unemployment </a:t>
            </a:r>
            <a:r>
              <a:rPr lang="en-US" sz="2400" dirty="0" err="1" smtClean="0">
                <a:latin typeface="Times New Roman" pitchFamily="18" charset="0"/>
                <a:cs typeface="Times New Roman" pitchFamily="18" charset="0"/>
              </a:rPr>
              <a:t>unemployment</a:t>
            </a:r>
            <a:r>
              <a:rPr lang="en-US" sz="2400" dirty="0" smtClean="0">
                <a:latin typeface="Times New Roman" pitchFamily="18" charset="0"/>
                <a:cs typeface="Times New Roman" pitchFamily="18" charset="0"/>
              </a:rPr>
              <a:t> rate to </a:t>
            </a:r>
            <a:r>
              <a:rPr lang="el-GR" sz="2400" dirty="0" smtClean="0">
                <a:latin typeface="Times New Roman" pitchFamily="18" charset="0"/>
                <a:cs typeface="Times New Roman" pitchFamily="18" charset="0"/>
              </a:rPr>
              <a:t>0</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6%, </a:t>
            </a:r>
            <a:r>
              <a:rPr lang="en-US" sz="2400" dirty="0" smtClean="0">
                <a:latin typeface="Times New Roman" pitchFamily="18" charset="0"/>
                <a:cs typeface="Times New Roman" pitchFamily="18" charset="0"/>
              </a:rPr>
              <a:t>well below the natural rate of unemployment which, at the time, was believed to be 1%.</a:t>
            </a:r>
            <a:r>
              <a:rPr lang="el-GR" sz="2400" dirty="0" smtClean="0">
                <a:latin typeface="Times New Roman" pitchFamily="18" charset="0"/>
                <a:cs typeface="Times New Roman" pitchFamily="18" charset="0"/>
              </a:rPr>
              <a:t>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endParaRPr lang="el-GR"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751344"/>
            <a:ext cx="8424936" cy="4154984"/>
          </a:xfrm>
          <a:prstGeom prst="rect">
            <a:avLst/>
          </a:prstGeom>
        </p:spPr>
        <p:txBody>
          <a:bodyPr wrap="square">
            <a:spAutoFit/>
          </a:bodyPr>
          <a:lstStyle/>
          <a:p>
            <a:r>
              <a:rPr lang="en-US" sz="2400" dirty="0" smtClean="0">
                <a:latin typeface="Times New Roman" pitchFamily="18" charset="0"/>
                <a:cs typeface="Times New Roman" pitchFamily="18" charset="0"/>
              </a:rPr>
              <a:t>This development mainly referred to manufacturing. Indeed the secondary sector soon absorbed all the available reserves of the labor market, unemployed and underemployed as well as labor from agriculture (mainly) and services. This unprecedented growth of the W. European industry would soon come to a bottleneck because of a labor shortage. This was exactly the point of time when the governments of the Northwest European countries turned to the South in order to attract labor. </a:t>
            </a: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Initially, during the 1950s, Belgium started attracting coalminers. This led to a gradual shift of migration from the overseas to other European countries.</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612845"/>
            <a:ext cx="8568952" cy="4893647"/>
          </a:xfrm>
          <a:prstGeom prst="rect">
            <a:avLst/>
          </a:prstGeom>
        </p:spPr>
        <p:txBody>
          <a:bodyPr wrap="square">
            <a:spAutoFit/>
          </a:bodyPr>
          <a:lstStyle/>
          <a:p>
            <a:r>
              <a:rPr lang="en-US" sz="2400" dirty="0" smtClean="0">
                <a:latin typeface="Times New Roman" pitchFamily="18" charset="0"/>
                <a:cs typeface="Times New Roman" pitchFamily="18" charset="0"/>
              </a:rPr>
              <a:t>In the early 1960s migration seems to be a clearly intra-European issue. Besides the change of destination there is another element which differentiates this flow from the previous ones, namely it’s temporary nature. The desire of the developed European countries to attract temporary immigrants is manifested by the fact that they go as far as establishing a legal framework regarding migration. In fact, they signed bilateral migration agreements with the emigration countries of the South. These agreements provided that the destination countries maintained absolute control of these flows, since they could decide on whom to accept, in which areas and firms the migrants would be employed, the duration of their stay (usually a year with the provision for a second year renewal of the work permit) etc.</a:t>
            </a:r>
            <a:r>
              <a:rPr lang="el-GR" sz="2400" dirty="0" smtClean="0">
                <a:latin typeface="Times New Roman" pitchFamily="18" charset="0"/>
                <a:cs typeface="Times New Roman" pitchFamily="18" charset="0"/>
              </a:rPr>
              <a:t> </a:t>
            </a:r>
            <a:endParaRPr lang="el-GR" sz="2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3839</Words>
  <Application>Microsoft Office PowerPoint</Application>
  <PresentationFormat>Προβολή στην οθόνη (4:3)</PresentationFormat>
  <Paragraphs>95</Paragraphs>
  <Slides>29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Θέμα του Office</vt:lpstr>
      <vt:lpstr>MOVEMENTS OF LABOR IN THE GLOBALIΖATION ERA: AN ECONOMIC ANALYSIS OF THE MOVEMENTS IN AN ENLARGING EUROPEAN UNION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MOVEMENTS OF LABOR IN THE GLOBALIΖATION ERA: AN ECONOMIC ANALYSIS OF THE MOVEMENTS IN AN ENLARGING EUROPEAN UNION</dc:title>
  <dc:creator>Χρήστης των Windows</dc:creator>
  <cp:lastModifiedBy>Dimitris Nikas</cp:lastModifiedBy>
  <cp:revision>32</cp:revision>
  <dcterms:created xsi:type="dcterms:W3CDTF">2019-09-26T12:13:02Z</dcterms:created>
  <dcterms:modified xsi:type="dcterms:W3CDTF">2022-01-19T16:23:16Z</dcterms:modified>
</cp:coreProperties>
</file>