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73" r:id="rId4"/>
    <p:sldId id="302" r:id="rId5"/>
    <p:sldId id="303" r:id="rId6"/>
    <p:sldId id="274" r:id="rId7"/>
    <p:sldId id="275" r:id="rId8"/>
    <p:sldId id="276" r:id="rId9"/>
    <p:sldId id="277" r:id="rId10"/>
    <p:sldId id="279" r:id="rId11"/>
    <p:sldId id="281" r:id="rId12"/>
    <p:sldId id="282" r:id="rId13"/>
    <p:sldId id="283" r:id="rId14"/>
    <p:sldId id="284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45674-D77B-41A5-AE32-7DAE8DA4B5B1}" type="datetimeFigureOut">
              <a:rPr lang="el-GR" smtClean="0"/>
              <a:pPr/>
              <a:t>5/9/2022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8BA49-C6C0-424B-B7B7-A2351F48976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2838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26EC8C-E167-4E34-B8EA-0BB728D32E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877291-8212-4E4B-B1DD-90CD7FFC7A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D11D-D55D-4D5B-9407-4987F7BA9957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40892-2FBD-48F7-B232-2E856F6DA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29CB2-7C19-4CF1-A9D8-18F9838F0C82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73329-3BC0-4989-BC50-1C488DFF6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AFF95-DAEA-4735-8EF6-73C34404C64E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E596E-41E4-4088-B19E-D1FBCFBCE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AF5AC-6A03-49B9-81DC-510E754B0C27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33F8E-7E9D-4E5D-B9A9-6548FF0FC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92921-60FB-442E-A61F-B1305448F979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07EC9-5A89-4348-823E-FCAE663CE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2E8AB-73A0-48B2-95F2-B561E5DAF867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EB256-29A5-490F-884F-7B1E9E9D8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C785-AFB2-49E1-9909-56EFCC1B8D97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7D388-0D3A-46DC-863F-A8098E22F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713FD-02C7-4C55-9ABB-470F7C033F46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48641-31A2-4210-85BA-25DA09A81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3EE07-AD25-4A6C-B159-775AF65C809E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F6D04-2933-4A73-957B-D5DF24274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7037-120D-447A-978F-8A5921FA1942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5FC8E-F8A8-47B3-B55B-2713F22B7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AB955-988A-46BC-80B4-AF480D2DC813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45A34-55EC-4BF8-BD6A-BB3996F0B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4099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4BB37C7-ED78-4DEF-A9A8-F509D92809B1}" type="datetimeFigureOut">
              <a:rPr lang="en-US" smtClean="0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74583E9-3E4E-4EB9-AA83-362B696505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5562600" cy="1470025"/>
          </a:xfrm>
        </p:spPr>
        <p:txBody>
          <a:bodyPr/>
          <a:lstStyle/>
          <a:p>
            <a:pPr eaLnBrk="1" hangingPunct="1"/>
            <a:r>
              <a:rPr lang="en-US" sz="3600" b="1" dirty="0"/>
              <a:t>BUSINESS ECONOMICS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n-US" sz="3600" dirty="0"/>
              <a:t>Introduction to the Business Environment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-11113" y="6575425"/>
            <a:ext cx="914400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5" name="1 - Τίτλος"/>
          <p:cNvSpPr txBox="1">
            <a:spLocks/>
          </p:cNvSpPr>
          <p:nvPr/>
        </p:nvSpPr>
        <p:spPr bwMode="auto">
          <a:xfrm>
            <a:off x="228600" y="3810000"/>
            <a:ext cx="304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Professor Christos </a:t>
            </a:r>
            <a:r>
              <a:rPr lang="en-US" sz="2800">
                <a:solidFill>
                  <a:srgbClr val="E46C0A"/>
                </a:solidFill>
                <a:latin typeface="Times New Roman" pitchFamily="18" charset="0"/>
              </a:rPr>
              <a:t>Nikas</a:t>
            </a:r>
            <a:endParaRPr lang="en-US" sz="2800" dirty="0">
              <a:solidFill>
                <a:srgbClr val="E46C0A"/>
              </a:solidFill>
              <a:latin typeface="Times New Roman" pitchFamily="18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A8215B6B-62B7-F834-AC2C-8614B9D9091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5265846"/>
            <a:ext cx="4267200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περιεχομένου"/>
          <p:cNvSpPr txBox="1">
            <a:spLocks/>
          </p:cNvSpPr>
          <p:nvPr/>
        </p:nvSpPr>
        <p:spPr bwMode="auto">
          <a:xfrm>
            <a:off x="7620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When we choose to use resources to produce one thing, we must give up producing something else with those resources. This </a:t>
            </a:r>
            <a:r>
              <a:rPr lang="en-US" sz="2400" dirty="0">
                <a:solidFill>
                  <a:srgbClr val="1F497D"/>
                </a:solidFill>
                <a:latin typeface="Cambria" pitchFamily="18" charset="0"/>
                <a:cs typeface="+mn-cs"/>
              </a:rPr>
              <a:t>trade-off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 comes with a </a:t>
            </a:r>
            <a:r>
              <a:rPr lang="en-US" sz="2400" dirty="0">
                <a:solidFill>
                  <a:srgbClr val="1F497D"/>
                </a:solidFill>
                <a:latin typeface="Cambria" pitchFamily="18" charset="0"/>
                <a:cs typeface="+mn-cs"/>
              </a:rPr>
              <a:t>cost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.</a:t>
            </a:r>
            <a:endParaRPr lang="en-US" sz="2400" b="1" dirty="0">
              <a:solidFill>
                <a:srgbClr val="1F497D"/>
              </a:solidFill>
              <a:latin typeface="Cambria" pitchFamily="18" charset="0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1F497D"/>
                </a:solidFill>
                <a:latin typeface="Cambria" pitchFamily="18" charset="0"/>
              </a:rPr>
              <a:t>Opportunity cost:</a:t>
            </a:r>
            <a:r>
              <a:rPr lang="en-US" sz="2400" b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the value to you of the next most desired good forgone to obtain some other higher-priority good.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>
                <a:solidFill>
                  <a:prstClr val="black"/>
                </a:solidFill>
                <a:latin typeface="Cambria" pitchFamily="18" charset="0"/>
              </a:rPr>
              <a:t>What is given up to undertake a chosen activity.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Associated with every decision: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>
                <a:solidFill>
                  <a:prstClr val="black"/>
                </a:solidFill>
                <a:latin typeface="Cambria" pitchFamily="18" charset="0"/>
              </a:rPr>
              <a:t>For example, if we choose to produce bread, then we cannot produce pizza crust with the same flour.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Opportunity Cost</a:t>
            </a:r>
            <a:endParaRPr lang="en-US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B6482842-F1C0-B3A5-ECF2-38ABA861CB4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  <p:sp>
        <p:nvSpPr>
          <p:cNvPr id="7" name="6 - Ορθογώνιο"/>
          <p:cNvSpPr/>
          <p:nvPr/>
        </p:nvSpPr>
        <p:spPr>
          <a:xfrm>
            <a:off x="3527483" y="3244334"/>
            <a:ext cx="20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περιεχομένου"/>
          <p:cNvSpPr txBox="1">
            <a:spLocks/>
          </p:cNvSpPr>
          <p:nvPr/>
        </p:nvSpPr>
        <p:spPr bwMode="auto">
          <a:xfrm>
            <a:off x="7620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tx2"/>
                </a:solidFill>
                <a:latin typeface="Cambria" pitchFamily="18" charset="0"/>
              </a:rPr>
              <a:t>Production possibilities:</a:t>
            </a:r>
            <a:r>
              <a:rPr lang="en-US" sz="2800" b="1" dirty="0">
                <a:solidFill>
                  <a:schemeClr val="hlink"/>
                </a:solidFill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the various combinations of final goods and services that could be produced in a given time period with </a:t>
            </a:r>
            <a:r>
              <a:rPr lang="en-US" sz="2800" dirty="0">
                <a:solidFill>
                  <a:schemeClr val="tx2"/>
                </a:solidFill>
                <a:latin typeface="Cambria" pitchFamily="18" charset="0"/>
              </a:rPr>
              <a:t>all</a:t>
            </a:r>
            <a:r>
              <a:rPr lang="en-US" sz="2800" dirty="0">
                <a:latin typeface="Cambria" pitchFamily="18" charset="0"/>
              </a:rPr>
              <a:t> available resources and technology.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Production Possibilities</a:t>
            </a:r>
            <a:endParaRPr lang="en-US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708ECB56-C834-CE33-255F-124F8832941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περιεχομένου"/>
          <p:cNvSpPr txBox="1">
            <a:spLocks/>
          </p:cNvSpPr>
          <p:nvPr/>
        </p:nvSpPr>
        <p:spPr bwMode="auto">
          <a:xfrm>
            <a:off x="7620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+mn-cs"/>
              </a:rPr>
              <a:t>One factory can produce either trucks or tanks, or some of each with the limited resources available to it.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+mn-cs"/>
              </a:rPr>
              <a:t>To increase truck production, resources must be shifted away from tank production, and vice versa.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Note the opportunity cost in this trade-off.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Trucks vs. Tanks</a:t>
            </a:r>
            <a:endParaRPr lang="en-US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C166F7AB-60A3-E2CD-F831-991CCCB120F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Cambria" pitchFamily="18" charset="0"/>
              </a:rPr>
              <a:t>Production Possibilities Curve (PPC) </a:t>
            </a:r>
            <a:endParaRPr lang="en-US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grpSp>
        <p:nvGrpSpPr>
          <p:cNvPr id="7" name="Group 91"/>
          <p:cNvGrpSpPr>
            <a:grpSpLocks/>
          </p:cNvGrpSpPr>
          <p:nvPr/>
        </p:nvGrpSpPr>
        <p:grpSpPr bwMode="auto">
          <a:xfrm>
            <a:off x="130175" y="1828800"/>
            <a:ext cx="5356225" cy="3468688"/>
            <a:chOff x="702" y="1198"/>
            <a:chExt cx="4448" cy="2781"/>
          </a:xfrm>
        </p:grpSpPr>
        <p:sp>
          <p:nvSpPr>
            <p:cNvPr id="8" name="Freeform 3"/>
            <p:cNvSpPr>
              <a:spLocks/>
            </p:cNvSpPr>
            <p:nvPr/>
          </p:nvSpPr>
          <p:spPr bwMode="auto">
            <a:xfrm>
              <a:off x="1154" y="1275"/>
              <a:ext cx="3995" cy="2232"/>
            </a:xfrm>
            <a:custGeom>
              <a:avLst/>
              <a:gdLst>
                <a:gd name="T0" fmla="*/ 3994 w 3995"/>
                <a:gd name="T1" fmla="*/ 2231 h 2232"/>
                <a:gd name="T2" fmla="*/ 3994 w 3995"/>
                <a:gd name="T3" fmla="*/ 0 h 2232"/>
                <a:gd name="T4" fmla="*/ 0 w 3995"/>
                <a:gd name="T5" fmla="*/ 0 h 2232"/>
                <a:gd name="T6" fmla="*/ 0 w 3995"/>
                <a:gd name="T7" fmla="*/ 2231 h 2232"/>
                <a:gd name="T8" fmla="*/ 3994 w 3995"/>
                <a:gd name="T9" fmla="*/ 2231 h 22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95"/>
                <a:gd name="T16" fmla="*/ 0 h 2232"/>
                <a:gd name="T17" fmla="*/ 3995 w 3995"/>
                <a:gd name="T18" fmla="*/ 2232 h 22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95" h="2232">
                  <a:moveTo>
                    <a:pt x="3994" y="2231"/>
                  </a:moveTo>
                  <a:lnTo>
                    <a:pt x="3994" y="0"/>
                  </a:lnTo>
                  <a:lnTo>
                    <a:pt x="0" y="0"/>
                  </a:lnTo>
                  <a:lnTo>
                    <a:pt x="0" y="2231"/>
                  </a:lnTo>
                  <a:lnTo>
                    <a:pt x="3994" y="2231"/>
                  </a:lnTo>
                </a:path>
              </a:pathLst>
            </a:custGeom>
            <a:solidFill>
              <a:srgbClr val="F6E7BF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1158" y="1490"/>
              <a:ext cx="3992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4804" y="1279"/>
              <a:ext cx="0" cy="222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4085" y="1271"/>
              <a:ext cx="0" cy="224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V="1">
              <a:off x="3348" y="1271"/>
              <a:ext cx="0" cy="224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2610" y="1271"/>
              <a:ext cx="0" cy="224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1891" y="1271"/>
              <a:ext cx="0" cy="224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1158" y="1890"/>
              <a:ext cx="3992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1158" y="2291"/>
              <a:ext cx="3992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1158" y="2701"/>
              <a:ext cx="3992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1158" y="3112"/>
              <a:ext cx="3992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1173" y="1490"/>
              <a:ext cx="3632" cy="2023"/>
            </a:xfrm>
            <a:custGeom>
              <a:avLst/>
              <a:gdLst>
                <a:gd name="T0" fmla="*/ 55 w 3632"/>
                <a:gd name="T1" fmla="*/ 10 h 2023"/>
                <a:gd name="T2" fmla="*/ 129 w 3632"/>
                <a:gd name="T3" fmla="*/ 21 h 2023"/>
                <a:gd name="T4" fmla="*/ 202 w 3632"/>
                <a:gd name="T5" fmla="*/ 41 h 2023"/>
                <a:gd name="T6" fmla="*/ 276 w 3632"/>
                <a:gd name="T7" fmla="*/ 51 h 2023"/>
                <a:gd name="T8" fmla="*/ 350 w 3632"/>
                <a:gd name="T9" fmla="*/ 62 h 2023"/>
                <a:gd name="T10" fmla="*/ 424 w 3632"/>
                <a:gd name="T11" fmla="*/ 82 h 2023"/>
                <a:gd name="T12" fmla="*/ 497 w 3632"/>
                <a:gd name="T13" fmla="*/ 103 h 2023"/>
                <a:gd name="T14" fmla="*/ 571 w 3632"/>
                <a:gd name="T15" fmla="*/ 113 h 2023"/>
                <a:gd name="T16" fmla="*/ 645 w 3632"/>
                <a:gd name="T17" fmla="*/ 134 h 2023"/>
                <a:gd name="T18" fmla="*/ 700 w 3632"/>
                <a:gd name="T19" fmla="*/ 154 h 2023"/>
                <a:gd name="T20" fmla="*/ 774 w 3632"/>
                <a:gd name="T21" fmla="*/ 175 h 2023"/>
                <a:gd name="T22" fmla="*/ 847 w 3632"/>
                <a:gd name="T23" fmla="*/ 195 h 2023"/>
                <a:gd name="T24" fmla="*/ 921 w 3632"/>
                <a:gd name="T25" fmla="*/ 216 h 2023"/>
                <a:gd name="T26" fmla="*/ 995 w 3632"/>
                <a:gd name="T27" fmla="*/ 236 h 2023"/>
                <a:gd name="T28" fmla="*/ 1050 w 3632"/>
                <a:gd name="T29" fmla="*/ 257 h 2023"/>
                <a:gd name="T30" fmla="*/ 1124 w 3632"/>
                <a:gd name="T31" fmla="*/ 288 h 2023"/>
                <a:gd name="T32" fmla="*/ 1198 w 3632"/>
                <a:gd name="T33" fmla="*/ 308 h 2023"/>
                <a:gd name="T34" fmla="*/ 1271 w 3632"/>
                <a:gd name="T35" fmla="*/ 339 h 2023"/>
                <a:gd name="T36" fmla="*/ 1345 w 3632"/>
                <a:gd name="T37" fmla="*/ 370 h 2023"/>
                <a:gd name="T38" fmla="*/ 1400 w 3632"/>
                <a:gd name="T39" fmla="*/ 390 h 2023"/>
                <a:gd name="T40" fmla="*/ 1474 w 3632"/>
                <a:gd name="T41" fmla="*/ 421 h 2023"/>
                <a:gd name="T42" fmla="*/ 1529 w 3632"/>
                <a:gd name="T43" fmla="*/ 452 h 2023"/>
                <a:gd name="T44" fmla="*/ 1603 w 3632"/>
                <a:gd name="T45" fmla="*/ 472 h 2023"/>
                <a:gd name="T46" fmla="*/ 1677 w 3632"/>
                <a:gd name="T47" fmla="*/ 513 h 2023"/>
                <a:gd name="T48" fmla="*/ 1751 w 3632"/>
                <a:gd name="T49" fmla="*/ 544 h 2023"/>
                <a:gd name="T50" fmla="*/ 1806 w 3632"/>
                <a:gd name="T51" fmla="*/ 575 h 2023"/>
                <a:gd name="T52" fmla="*/ 1880 w 3632"/>
                <a:gd name="T53" fmla="*/ 616 h 2023"/>
                <a:gd name="T54" fmla="*/ 1935 w 3632"/>
                <a:gd name="T55" fmla="*/ 647 h 2023"/>
                <a:gd name="T56" fmla="*/ 1990 w 3632"/>
                <a:gd name="T57" fmla="*/ 678 h 2023"/>
                <a:gd name="T58" fmla="*/ 2064 w 3632"/>
                <a:gd name="T59" fmla="*/ 719 h 2023"/>
                <a:gd name="T60" fmla="*/ 2119 w 3632"/>
                <a:gd name="T61" fmla="*/ 749 h 2023"/>
                <a:gd name="T62" fmla="*/ 2193 w 3632"/>
                <a:gd name="T63" fmla="*/ 790 h 2023"/>
                <a:gd name="T64" fmla="*/ 2248 w 3632"/>
                <a:gd name="T65" fmla="*/ 832 h 2023"/>
                <a:gd name="T66" fmla="*/ 2304 w 3632"/>
                <a:gd name="T67" fmla="*/ 862 h 2023"/>
                <a:gd name="T68" fmla="*/ 2359 w 3632"/>
                <a:gd name="T69" fmla="*/ 903 h 2023"/>
                <a:gd name="T70" fmla="*/ 2433 w 3632"/>
                <a:gd name="T71" fmla="*/ 944 h 2023"/>
                <a:gd name="T72" fmla="*/ 2488 w 3632"/>
                <a:gd name="T73" fmla="*/ 986 h 2023"/>
                <a:gd name="T74" fmla="*/ 2543 w 3632"/>
                <a:gd name="T75" fmla="*/ 1037 h 2023"/>
                <a:gd name="T76" fmla="*/ 2598 w 3632"/>
                <a:gd name="T77" fmla="*/ 1078 h 2023"/>
                <a:gd name="T78" fmla="*/ 2672 w 3632"/>
                <a:gd name="T79" fmla="*/ 1119 h 2023"/>
                <a:gd name="T80" fmla="*/ 2727 w 3632"/>
                <a:gd name="T81" fmla="*/ 1170 h 2023"/>
                <a:gd name="T82" fmla="*/ 2783 w 3632"/>
                <a:gd name="T83" fmla="*/ 1211 h 2023"/>
                <a:gd name="T84" fmla="*/ 2838 w 3632"/>
                <a:gd name="T85" fmla="*/ 1263 h 2023"/>
                <a:gd name="T86" fmla="*/ 2893 w 3632"/>
                <a:gd name="T87" fmla="*/ 1314 h 2023"/>
                <a:gd name="T88" fmla="*/ 2967 w 3632"/>
                <a:gd name="T89" fmla="*/ 1365 h 2023"/>
                <a:gd name="T90" fmla="*/ 3022 w 3632"/>
                <a:gd name="T91" fmla="*/ 1406 h 2023"/>
                <a:gd name="T92" fmla="*/ 3078 w 3632"/>
                <a:gd name="T93" fmla="*/ 1468 h 2023"/>
                <a:gd name="T94" fmla="*/ 3133 w 3632"/>
                <a:gd name="T95" fmla="*/ 1519 h 2023"/>
                <a:gd name="T96" fmla="*/ 3188 w 3632"/>
                <a:gd name="T97" fmla="*/ 1571 h 2023"/>
                <a:gd name="T98" fmla="*/ 3244 w 3632"/>
                <a:gd name="T99" fmla="*/ 1622 h 2023"/>
                <a:gd name="T100" fmla="*/ 3299 w 3632"/>
                <a:gd name="T101" fmla="*/ 1683 h 2023"/>
                <a:gd name="T102" fmla="*/ 3354 w 3632"/>
                <a:gd name="T103" fmla="*/ 1735 h 2023"/>
                <a:gd name="T104" fmla="*/ 3428 w 3632"/>
                <a:gd name="T105" fmla="*/ 1796 h 2023"/>
                <a:gd name="T106" fmla="*/ 3483 w 3632"/>
                <a:gd name="T107" fmla="*/ 1858 h 2023"/>
                <a:gd name="T108" fmla="*/ 3538 w 3632"/>
                <a:gd name="T109" fmla="*/ 1909 h 2023"/>
                <a:gd name="T110" fmla="*/ 3594 w 3632"/>
                <a:gd name="T111" fmla="*/ 1971 h 202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632"/>
                <a:gd name="T169" fmla="*/ 0 h 2023"/>
                <a:gd name="T170" fmla="*/ 3632 w 3632"/>
                <a:gd name="T171" fmla="*/ 2023 h 202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632" h="2023">
                  <a:moveTo>
                    <a:pt x="0" y="0"/>
                  </a:moveTo>
                  <a:lnTo>
                    <a:pt x="18" y="0"/>
                  </a:lnTo>
                  <a:lnTo>
                    <a:pt x="37" y="10"/>
                  </a:lnTo>
                  <a:lnTo>
                    <a:pt x="55" y="10"/>
                  </a:lnTo>
                  <a:lnTo>
                    <a:pt x="73" y="10"/>
                  </a:lnTo>
                  <a:lnTo>
                    <a:pt x="92" y="21"/>
                  </a:lnTo>
                  <a:lnTo>
                    <a:pt x="110" y="21"/>
                  </a:lnTo>
                  <a:lnTo>
                    <a:pt x="129" y="21"/>
                  </a:lnTo>
                  <a:lnTo>
                    <a:pt x="147" y="31"/>
                  </a:lnTo>
                  <a:lnTo>
                    <a:pt x="166" y="31"/>
                  </a:lnTo>
                  <a:lnTo>
                    <a:pt x="184" y="31"/>
                  </a:lnTo>
                  <a:lnTo>
                    <a:pt x="202" y="41"/>
                  </a:lnTo>
                  <a:lnTo>
                    <a:pt x="221" y="41"/>
                  </a:lnTo>
                  <a:lnTo>
                    <a:pt x="239" y="41"/>
                  </a:lnTo>
                  <a:lnTo>
                    <a:pt x="258" y="51"/>
                  </a:lnTo>
                  <a:lnTo>
                    <a:pt x="276" y="51"/>
                  </a:lnTo>
                  <a:lnTo>
                    <a:pt x="295" y="51"/>
                  </a:lnTo>
                  <a:lnTo>
                    <a:pt x="313" y="62"/>
                  </a:lnTo>
                  <a:lnTo>
                    <a:pt x="331" y="62"/>
                  </a:lnTo>
                  <a:lnTo>
                    <a:pt x="350" y="62"/>
                  </a:lnTo>
                  <a:lnTo>
                    <a:pt x="368" y="72"/>
                  </a:lnTo>
                  <a:lnTo>
                    <a:pt x="387" y="72"/>
                  </a:lnTo>
                  <a:lnTo>
                    <a:pt x="405" y="82"/>
                  </a:lnTo>
                  <a:lnTo>
                    <a:pt x="424" y="82"/>
                  </a:lnTo>
                  <a:lnTo>
                    <a:pt x="442" y="82"/>
                  </a:lnTo>
                  <a:lnTo>
                    <a:pt x="460" y="92"/>
                  </a:lnTo>
                  <a:lnTo>
                    <a:pt x="479" y="92"/>
                  </a:lnTo>
                  <a:lnTo>
                    <a:pt x="497" y="103"/>
                  </a:lnTo>
                  <a:lnTo>
                    <a:pt x="516" y="103"/>
                  </a:lnTo>
                  <a:lnTo>
                    <a:pt x="534" y="113"/>
                  </a:lnTo>
                  <a:lnTo>
                    <a:pt x="553" y="113"/>
                  </a:lnTo>
                  <a:lnTo>
                    <a:pt x="571" y="11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6" y="134"/>
                  </a:lnTo>
                  <a:lnTo>
                    <a:pt x="645" y="134"/>
                  </a:lnTo>
                  <a:lnTo>
                    <a:pt x="663" y="144"/>
                  </a:lnTo>
                  <a:lnTo>
                    <a:pt x="682" y="144"/>
                  </a:lnTo>
                  <a:lnTo>
                    <a:pt x="682" y="154"/>
                  </a:lnTo>
                  <a:lnTo>
                    <a:pt x="700" y="154"/>
                  </a:lnTo>
                  <a:lnTo>
                    <a:pt x="718" y="154"/>
                  </a:lnTo>
                  <a:lnTo>
                    <a:pt x="737" y="164"/>
                  </a:lnTo>
                  <a:lnTo>
                    <a:pt x="755" y="164"/>
                  </a:lnTo>
                  <a:lnTo>
                    <a:pt x="774" y="175"/>
                  </a:lnTo>
                  <a:lnTo>
                    <a:pt x="792" y="175"/>
                  </a:lnTo>
                  <a:lnTo>
                    <a:pt x="811" y="185"/>
                  </a:lnTo>
                  <a:lnTo>
                    <a:pt x="829" y="185"/>
                  </a:lnTo>
                  <a:lnTo>
                    <a:pt x="847" y="195"/>
                  </a:lnTo>
                  <a:lnTo>
                    <a:pt x="866" y="195"/>
                  </a:lnTo>
                  <a:lnTo>
                    <a:pt x="884" y="205"/>
                  </a:lnTo>
                  <a:lnTo>
                    <a:pt x="903" y="205"/>
                  </a:lnTo>
                  <a:lnTo>
                    <a:pt x="921" y="216"/>
                  </a:lnTo>
                  <a:lnTo>
                    <a:pt x="940" y="216"/>
                  </a:lnTo>
                  <a:lnTo>
                    <a:pt x="958" y="226"/>
                  </a:lnTo>
                  <a:lnTo>
                    <a:pt x="977" y="236"/>
                  </a:lnTo>
                  <a:lnTo>
                    <a:pt x="995" y="236"/>
                  </a:lnTo>
                  <a:lnTo>
                    <a:pt x="995" y="246"/>
                  </a:lnTo>
                  <a:lnTo>
                    <a:pt x="1013" y="246"/>
                  </a:lnTo>
                  <a:lnTo>
                    <a:pt x="1032" y="257"/>
                  </a:lnTo>
                  <a:lnTo>
                    <a:pt x="1050" y="257"/>
                  </a:lnTo>
                  <a:lnTo>
                    <a:pt x="1069" y="267"/>
                  </a:lnTo>
                  <a:lnTo>
                    <a:pt x="1087" y="267"/>
                  </a:lnTo>
                  <a:lnTo>
                    <a:pt x="1106" y="277"/>
                  </a:lnTo>
                  <a:lnTo>
                    <a:pt x="1124" y="288"/>
                  </a:lnTo>
                  <a:lnTo>
                    <a:pt x="1142" y="288"/>
                  </a:lnTo>
                  <a:lnTo>
                    <a:pt x="1161" y="298"/>
                  </a:lnTo>
                  <a:lnTo>
                    <a:pt x="1179" y="298"/>
                  </a:lnTo>
                  <a:lnTo>
                    <a:pt x="1198" y="308"/>
                  </a:lnTo>
                  <a:lnTo>
                    <a:pt x="1216" y="318"/>
                  </a:lnTo>
                  <a:lnTo>
                    <a:pt x="1235" y="329"/>
                  </a:lnTo>
                  <a:lnTo>
                    <a:pt x="1253" y="329"/>
                  </a:lnTo>
                  <a:lnTo>
                    <a:pt x="1271" y="339"/>
                  </a:lnTo>
                  <a:lnTo>
                    <a:pt x="1290" y="349"/>
                  </a:lnTo>
                  <a:lnTo>
                    <a:pt x="1308" y="349"/>
                  </a:lnTo>
                  <a:lnTo>
                    <a:pt x="1327" y="359"/>
                  </a:lnTo>
                  <a:lnTo>
                    <a:pt x="1345" y="370"/>
                  </a:lnTo>
                  <a:lnTo>
                    <a:pt x="1364" y="370"/>
                  </a:lnTo>
                  <a:lnTo>
                    <a:pt x="1382" y="380"/>
                  </a:lnTo>
                  <a:lnTo>
                    <a:pt x="1382" y="390"/>
                  </a:lnTo>
                  <a:lnTo>
                    <a:pt x="1400" y="390"/>
                  </a:lnTo>
                  <a:lnTo>
                    <a:pt x="1419" y="400"/>
                  </a:lnTo>
                  <a:lnTo>
                    <a:pt x="1437" y="411"/>
                  </a:lnTo>
                  <a:lnTo>
                    <a:pt x="1456" y="411"/>
                  </a:lnTo>
                  <a:lnTo>
                    <a:pt x="1474" y="421"/>
                  </a:lnTo>
                  <a:lnTo>
                    <a:pt x="1493" y="431"/>
                  </a:lnTo>
                  <a:lnTo>
                    <a:pt x="1511" y="431"/>
                  </a:lnTo>
                  <a:lnTo>
                    <a:pt x="1529" y="441"/>
                  </a:lnTo>
                  <a:lnTo>
                    <a:pt x="1529" y="452"/>
                  </a:lnTo>
                  <a:lnTo>
                    <a:pt x="1548" y="452"/>
                  </a:lnTo>
                  <a:lnTo>
                    <a:pt x="1566" y="462"/>
                  </a:lnTo>
                  <a:lnTo>
                    <a:pt x="1585" y="472"/>
                  </a:lnTo>
                  <a:lnTo>
                    <a:pt x="1603" y="472"/>
                  </a:lnTo>
                  <a:lnTo>
                    <a:pt x="1622" y="483"/>
                  </a:lnTo>
                  <a:lnTo>
                    <a:pt x="1640" y="493"/>
                  </a:lnTo>
                  <a:lnTo>
                    <a:pt x="1658" y="503"/>
                  </a:lnTo>
                  <a:lnTo>
                    <a:pt x="1677" y="513"/>
                  </a:lnTo>
                  <a:lnTo>
                    <a:pt x="1695" y="524"/>
                  </a:lnTo>
                  <a:lnTo>
                    <a:pt x="1714" y="534"/>
                  </a:lnTo>
                  <a:lnTo>
                    <a:pt x="1732" y="534"/>
                  </a:lnTo>
                  <a:lnTo>
                    <a:pt x="1751" y="544"/>
                  </a:lnTo>
                  <a:lnTo>
                    <a:pt x="1769" y="554"/>
                  </a:lnTo>
                  <a:lnTo>
                    <a:pt x="1787" y="565"/>
                  </a:lnTo>
                  <a:lnTo>
                    <a:pt x="1787" y="575"/>
                  </a:lnTo>
                  <a:lnTo>
                    <a:pt x="1806" y="575"/>
                  </a:lnTo>
                  <a:lnTo>
                    <a:pt x="1824" y="585"/>
                  </a:lnTo>
                  <a:lnTo>
                    <a:pt x="1843" y="595"/>
                  </a:lnTo>
                  <a:lnTo>
                    <a:pt x="1861" y="606"/>
                  </a:lnTo>
                  <a:lnTo>
                    <a:pt x="1880" y="616"/>
                  </a:lnTo>
                  <a:lnTo>
                    <a:pt x="1898" y="616"/>
                  </a:lnTo>
                  <a:lnTo>
                    <a:pt x="1898" y="626"/>
                  </a:lnTo>
                  <a:lnTo>
                    <a:pt x="1917" y="637"/>
                  </a:lnTo>
                  <a:lnTo>
                    <a:pt x="1935" y="647"/>
                  </a:lnTo>
                  <a:lnTo>
                    <a:pt x="1953" y="657"/>
                  </a:lnTo>
                  <a:lnTo>
                    <a:pt x="1972" y="667"/>
                  </a:lnTo>
                  <a:lnTo>
                    <a:pt x="1990" y="667"/>
                  </a:lnTo>
                  <a:lnTo>
                    <a:pt x="1990" y="678"/>
                  </a:lnTo>
                  <a:lnTo>
                    <a:pt x="2009" y="688"/>
                  </a:lnTo>
                  <a:lnTo>
                    <a:pt x="2027" y="698"/>
                  </a:lnTo>
                  <a:lnTo>
                    <a:pt x="2046" y="708"/>
                  </a:lnTo>
                  <a:lnTo>
                    <a:pt x="2064" y="719"/>
                  </a:lnTo>
                  <a:lnTo>
                    <a:pt x="2082" y="729"/>
                  </a:lnTo>
                  <a:lnTo>
                    <a:pt x="2101" y="729"/>
                  </a:lnTo>
                  <a:lnTo>
                    <a:pt x="2101" y="739"/>
                  </a:lnTo>
                  <a:lnTo>
                    <a:pt x="2119" y="749"/>
                  </a:lnTo>
                  <a:lnTo>
                    <a:pt x="2138" y="760"/>
                  </a:lnTo>
                  <a:lnTo>
                    <a:pt x="2156" y="770"/>
                  </a:lnTo>
                  <a:lnTo>
                    <a:pt x="2175" y="780"/>
                  </a:lnTo>
                  <a:lnTo>
                    <a:pt x="2193" y="790"/>
                  </a:lnTo>
                  <a:lnTo>
                    <a:pt x="2193" y="801"/>
                  </a:lnTo>
                  <a:lnTo>
                    <a:pt x="2211" y="811"/>
                  </a:lnTo>
                  <a:lnTo>
                    <a:pt x="2230" y="821"/>
                  </a:lnTo>
                  <a:lnTo>
                    <a:pt x="2248" y="832"/>
                  </a:lnTo>
                  <a:lnTo>
                    <a:pt x="2267" y="842"/>
                  </a:lnTo>
                  <a:lnTo>
                    <a:pt x="2267" y="852"/>
                  </a:lnTo>
                  <a:lnTo>
                    <a:pt x="2285" y="852"/>
                  </a:lnTo>
                  <a:lnTo>
                    <a:pt x="2304" y="862"/>
                  </a:lnTo>
                  <a:lnTo>
                    <a:pt x="2322" y="873"/>
                  </a:lnTo>
                  <a:lnTo>
                    <a:pt x="2340" y="883"/>
                  </a:lnTo>
                  <a:lnTo>
                    <a:pt x="2359" y="893"/>
                  </a:lnTo>
                  <a:lnTo>
                    <a:pt x="2359" y="903"/>
                  </a:lnTo>
                  <a:lnTo>
                    <a:pt x="2377" y="914"/>
                  </a:lnTo>
                  <a:lnTo>
                    <a:pt x="2396" y="924"/>
                  </a:lnTo>
                  <a:lnTo>
                    <a:pt x="2414" y="934"/>
                  </a:lnTo>
                  <a:lnTo>
                    <a:pt x="2433" y="944"/>
                  </a:lnTo>
                  <a:lnTo>
                    <a:pt x="2451" y="955"/>
                  </a:lnTo>
                  <a:lnTo>
                    <a:pt x="2451" y="965"/>
                  </a:lnTo>
                  <a:lnTo>
                    <a:pt x="2469" y="975"/>
                  </a:lnTo>
                  <a:lnTo>
                    <a:pt x="2488" y="986"/>
                  </a:lnTo>
                  <a:lnTo>
                    <a:pt x="2506" y="996"/>
                  </a:lnTo>
                  <a:lnTo>
                    <a:pt x="2525" y="1016"/>
                  </a:lnTo>
                  <a:lnTo>
                    <a:pt x="2525" y="1027"/>
                  </a:lnTo>
                  <a:lnTo>
                    <a:pt x="2543" y="1037"/>
                  </a:lnTo>
                  <a:lnTo>
                    <a:pt x="2562" y="1047"/>
                  </a:lnTo>
                  <a:lnTo>
                    <a:pt x="2580" y="1057"/>
                  </a:lnTo>
                  <a:lnTo>
                    <a:pt x="2598" y="1068"/>
                  </a:lnTo>
                  <a:lnTo>
                    <a:pt x="2598" y="1078"/>
                  </a:lnTo>
                  <a:lnTo>
                    <a:pt x="2617" y="1088"/>
                  </a:lnTo>
                  <a:lnTo>
                    <a:pt x="2635" y="1098"/>
                  </a:lnTo>
                  <a:lnTo>
                    <a:pt x="2654" y="1109"/>
                  </a:lnTo>
                  <a:lnTo>
                    <a:pt x="2672" y="1119"/>
                  </a:lnTo>
                  <a:lnTo>
                    <a:pt x="2672" y="1129"/>
                  </a:lnTo>
                  <a:lnTo>
                    <a:pt x="2691" y="1139"/>
                  </a:lnTo>
                  <a:lnTo>
                    <a:pt x="2709" y="1160"/>
                  </a:lnTo>
                  <a:lnTo>
                    <a:pt x="2727" y="1170"/>
                  </a:lnTo>
                  <a:lnTo>
                    <a:pt x="2746" y="1181"/>
                  </a:lnTo>
                  <a:lnTo>
                    <a:pt x="2746" y="1191"/>
                  </a:lnTo>
                  <a:lnTo>
                    <a:pt x="2764" y="1201"/>
                  </a:lnTo>
                  <a:lnTo>
                    <a:pt x="2783" y="1211"/>
                  </a:lnTo>
                  <a:lnTo>
                    <a:pt x="2801" y="1222"/>
                  </a:lnTo>
                  <a:lnTo>
                    <a:pt x="2820" y="1242"/>
                  </a:lnTo>
                  <a:lnTo>
                    <a:pt x="2820" y="1252"/>
                  </a:lnTo>
                  <a:lnTo>
                    <a:pt x="2838" y="1263"/>
                  </a:lnTo>
                  <a:lnTo>
                    <a:pt x="2857" y="1273"/>
                  </a:lnTo>
                  <a:lnTo>
                    <a:pt x="2875" y="1283"/>
                  </a:lnTo>
                  <a:lnTo>
                    <a:pt x="2893" y="1293"/>
                  </a:lnTo>
                  <a:lnTo>
                    <a:pt x="2893" y="1314"/>
                  </a:lnTo>
                  <a:lnTo>
                    <a:pt x="2912" y="1324"/>
                  </a:lnTo>
                  <a:lnTo>
                    <a:pt x="2930" y="1334"/>
                  </a:lnTo>
                  <a:lnTo>
                    <a:pt x="2949" y="1345"/>
                  </a:lnTo>
                  <a:lnTo>
                    <a:pt x="2967" y="1365"/>
                  </a:lnTo>
                  <a:lnTo>
                    <a:pt x="2967" y="1376"/>
                  </a:lnTo>
                  <a:lnTo>
                    <a:pt x="2986" y="1386"/>
                  </a:lnTo>
                  <a:lnTo>
                    <a:pt x="3004" y="1396"/>
                  </a:lnTo>
                  <a:lnTo>
                    <a:pt x="3022" y="1406"/>
                  </a:lnTo>
                  <a:lnTo>
                    <a:pt x="3041" y="1427"/>
                  </a:lnTo>
                  <a:lnTo>
                    <a:pt x="3041" y="1437"/>
                  </a:lnTo>
                  <a:lnTo>
                    <a:pt x="3059" y="1447"/>
                  </a:lnTo>
                  <a:lnTo>
                    <a:pt x="3078" y="1468"/>
                  </a:lnTo>
                  <a:lnTo>
                    <a:pt x="3096" y="1478"/>
                  </a:lnTo>
                  <a:lnTo>
                    <a:pt x="3096" y="1488"/>
                  </a:lnTo>
                  <a:lnTo>
                    <a:pt x="3115" y="1499"/>
                  </a:lnTo>
                  <a:lnTo>
                    <a:pt x="3133" y="1519"/>
                  </a:lnTo>
                  <a:lnTo>
                    <a:pt x="3151" y="1530"/>
                  </a:lnTo>
                  <a:lnTo>
                    <a:pt x="3170" y="1540"/>
                  </a:lnTo>
                  <a:lnTo>
                    <a:pt x="3170" y="1560"/>
                  </a:lnTo>
                  <a:lnTo>
                    <a:pt x="3188" y="1571"/>
                  </a:lnTo>
                  <a:lnTo>
                    <a:pt x="3207" y="1581"/>
                  </a:lnTo>
                  <a:lnTo>
                    <a:pt x="3225" y="1601"/>
                  </a:lnTo>
                  <a:lnTo>
                    <a:pt x="3225" y="1612"/>
                  </a:lnTo>
                  <a:lnTo>
                    <a:pt x="3244" y="1622"/>
                  </a:lnTo>
                  <a:lnTo>
                    <a:pt x="3262" y="1642"/>
                  </a:lnTo>
                  <a:lnTo>
                    <a:pt x="3280" y="1653"/>
                  </a:lnTo>
                  <a:lnTo>
                    <a:pt x="3299" y="1663"/>
                  </a:lnTo>
                  <a:lnTo>
                    <a:pt x="3299" y="1683"/>
                  </a:lnTo>
                  <a:lnTo>
                    <a:pt x="3317" y="1694"/>
                  </a:lnTo>
                  <a:lnTo>
                    <a:pt x="3336" y="1704"/>
                  </a:lnTo>
                  <a:lnTo>
                    <a:pt x="3354" y="1725"/>
                  </a:lnTo>
                  <a:lnTo>
                    <a:pt x="3354" y="1735"/>
                  </a:lnTo>
                  <a:lnTo>
                    <a:pt x="3373" y="1755"/>
                  </a:lnTo>
                  <a:lnTo>
                    <a:pt x="3391" y="1766"/>
                  </a:lnTo>
                  <a:lnTo>
                    <a:pt x="3409" y="1776"/>
                  </a:lnTo>
                  <a:lnTo>
                    <a:pt x="3428" y="1796"/>
                  </a:lnTo>
                  <a:lnTo>
                    <a:pt x="3428" y="1807"/>
                  </a:lnTo>
                  <a:lnTo>
                    <a:pt x="3446" y="1827"/>
                  </a:lnTo>
                  <a:lnTo>
                    <a:pt x="3465" y="1837"/>
                  </a:lnTo>
                  <a:lnTo>
                    <a:pt x="3483" y="1858"/>
                  </a:lnTo>
                  <a:lnTo>
                    <a:pt x="3483" y="1868"/>
                  </a:lnTo>
                  <a:lnTo>
                    <a:pt x="3502" y="1889"/>
                  </a:lnTo>
                  <a:lnTo>
                    <a:pt x="3520" y="1899"/>
                  </a:lnTo>
                  <a:lnTo>
                    <a:pt x="3538" y="1909"/>
                  </a:lnTo>
                  <a:lnTo>
                    <a:pt x="3557" y="1930"/>
                  </a:lnTo>
                  <a:lnTo>
                    <a:pt x="3557" y="1940"/>
                  </a:lnTo>
                  <a:lnTo>
                    <a:pt x="3575" y="1961"/>
                  </a:lnTo>
                  <a:lnTo>
                    <a:pt x="3594" y="1971"/>
                  </a:lnTo>
                  <a:lnTo>
                    <a:pt x="3612" y="1991"/>
                  </a:lnTo>
                  <a:lnTo>
                    <a:pt x="3612" y="2002"/>
                  </a:lnTo>
                  <a:lnTo>
                    <a:pt x="3631" y="2022"/>
                  </a:lnTo>
                </a:path>
              </a:pathLst>
            </a:custGeom>
            <a:noFill/>
            <a:ln w="38100" cap="rnd">
              <a:solidFill>
                <a:srgbClr val="CC3C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3329" y="2260"/>
              <a:ext cx="106" cy="57"/>
            </a:xfrm>
            <a:custGeom>
              <a:avLst/>
              <a:gdLst>
                <a:gd name="T0" fmla="*/ 0 w 106"/>
                <a:gd name="T1" fmla="*/ 28 h 57"/>
                <a:gd name="T2" fmla="*/ 0 w 106"/>
                <a:gd name="T3" fmla="*/ 18 h 57"/>
                <a:gd name="T4" fmla="*/ 18 w 106"/>
                <a:gd name="T5" fmla="*/ 9 h 57"/>
                <a:gd name="T6" fmla="*/ 52 w 106"/>
                <a:gd name="T7" fmla="*/ 0 h 57"/>
                <a:gd name="T8" fmla="*/ 70 w 106"/>
                <a:gd name="T9" fmla="*/ 9 h 57"/>
                <a:gd name="T10" fmla="*/ 105 w 106"/>
                <a:gd name="T11" fmla="*/ 18 h 57"/>
                <a:gd name="T12" fmla="*/ 105 w 106"/>
                <a:gd name="T13" fmla="*/ 28 h 57"/>
                <a:gd name="T14" fmla="*/ 105 w 106"/>
                <a:gd name="T15" fmla="*/ 46 h 57"/>
                <a:gd name="T16" fmla="*/ 70 w 106"/>
                <a:gd name="T17" fmla="*/ 56 h 57"/>
                <a:gd name="T18" fmla="*/ 52 w 106"/>
                <a:gd name="T19" fmla="*/ 56 h 57"/>
                <a:gd name="T20" fmla="*/ 18 w 106"/>
                <a:gd name="T21" fmla="*/ 56 h 57"/>
                <a:gd name="T22" fmla="*/ 0 w 106"/>
                <a:gd name="T23" fmla="*/ 46 h 57"/>
                <a:gd name="T24" fmla="*/ 0 w 106"/>
                <a:gd name="T25" fmla="*/ 28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6"/>
                <a:gd name="T40" fmla="*/ 0 h 57"/>
                <a:gd name="T41" fmla="*/ 106 w 10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6" h="57">
                  <a:moveTo>
                    <a:pt x="0" y="28"/>
                  </a:moveTo>
                  <a:lnTo>
                    <a:pt x="0" y="18"/>
                  </a:lnTo>
                  <a:lnTo>
                    <a:pt x="18" y="9"/>
                  </a:lnTo>
                  <a:lnTo>
                    <a:pt x="52" y="0"/>
                  </a:lnTo>
                  <a:lnTo>
                    <a:pt x="70" y="9"/>
                  </a:lnTo>
                  <a:lnTo>
                    <a:pt x="105" y="18"/>
                  </a:lnTo>
                  <a:lnTo>
                    <a:pt x="105" y="28"/>
                  </a:lnTo>
                  <a:lnTo>
                    <a:pt x="105" y="46"/>
                  </a:lnTo>
                  <a:lnTo>
                    <a:pt x="70" y="56"/>
                  </a:lnTo>
                  <a:lnTo>
                    <a:pt x="52" y="56"/>
                  </a:lnTo>
                  <a:lnTo>
                    <a:pt x="18" y="56"/>
                  </a:lnTo>
                  <a:lnTo>
                    <a:pt x="0" y="46"/>
                  </a:lnTo>
                  <a:lnTo>
                    <a:pt x="0" y="28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3900" y="2671"/>
              <a:ext cx="106" cy="56"/>
            </a:xfrm>
            <a:custGeom>
              <a:avLst/>
              <a:gdLst>
                <a:gd name="T0" fmla="*/ 0 w 106"/>
                <a:gd name="T1" fmla="*/ 27 h 56"/>
                <a:gd name="T2" fmla="*/ 18 w 106"/>
                <a:gd name="T3" fmla="*/ 9 h 56"/>
                <a:gd name="T4" fmla="*/ 35 w 106"/>
                <a:gd name="T5" fmla="*/ 0 h 56"/>
                <a:gd name="T6" fmla="*/ 53 w 106"/>
                <a:gd name="T7" fmla="*/ 0 h 56"/>
                <a:gd name="T8" fmla="*/ 88 w 106"/>
                <a:gd name="T9" fmla="*/ 0 h 56"/>
                <a:gd name="T10" fmla="*/ 105 w 106"/>
                <a:gd name="T11" fmla="*/ 9 h 56"/>
                <a:gd name="T12" fmla="*/ 105 w 106"/>
                <a:gd name="T13" fmla="*/ 27 h 56"/>
                <a:gd name="T14" fmla="*/ 105 w 106"/>
                <a:gd name="T15" fmla="*/ 37 h 56"/>
                <a:gd name="T16" fmla="*/ 88 w 106"/>
                <a:gd name="T17" fmla="*/ 46 h 56"/>
                <a:gd name="T18" fmla="*/ 53 w 106"/>
                <a:gd name="T19" fmla="*/ 55 h 56"/>
                <a:gd name="T20" fmla="*/ 35 w 106"/>
                <a:gd name="T21" fmla="*/ 46 h 56"/>
                <a:gd name="T22" fmla="*/ 18 w 106"/>
                <a:gd name="T23" fmla="*/ 37 h 56"/>
                <a:gd name="T24" fmla="*/ 0 w 106"/>
                <a:gd name="T25" fmla="*/ 27 h 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6"/>
                <a:gd name="T40" fmla="*/ 0 h 56"/>
                <a:gd name="T41" fmla="*/ 106 w 106"/>
                <a:gd name="T42" fmla="*/ 56 h 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6" h="56">
                  <a:moveTo>
                    <a:pt x="0" y="27"/>
                  </a:moveTo>
                  <a:lnTo>
                    <a:pt x="18" y="9"/>
                  </a:lnTo>
                  <a:lnTo>
                    <a:pt x="35" y="0"/>
                  </a:lnTo>
                  <a:lnTo>
                    <a:pt x="53" y="0"/>
                  </a:lnTo>
                  <a:lnTo>
                    <a:pt x="88" y="0"/>
                  </a:lnTo>
                  <a:lnTo>
                    <a:pt x="105" y="9"/>
                  </a:lnTo>
                  <a:lnTo>
                    <a:pt x="105" y="27"/>
                  </a:lnTo>
                  <a:lnTo>
                    <a:pt x="105" y="37"/>
                  </a:lnTo>
                  <a:lnTo>
                    <a:pt x="88" y="46"/>
                  </a:lnTo>
                  <a:lnTo>
                    <a:pt x="53" y="55"/>
                  </a:lnTo>
                  <a:lnTo>
                    <a:pt x="35" y="46"/>
                  </a:lnTo>
                  <a:lnTo>
                    <a:pt x="18" y="37"/>
                  </a:lnTo>
                  <a:lnTo>
                    <a:pt x="0" y="27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4361" y="3071"/>
              <a:ext cx="106" cy="56"/>
            </a:xfrm>
            <a:custGeom>
              <a:avLst/>
              <a:gdLst>
                <a:gd name="T0" fmla="*/ 0 w 106"/>
                <a:gd name="T1" fmla="*/ 28 h 56"/>
                <a:gd name="T2" fmla="*/ 0 w 106"/>
                <a:gd name="T3" fmla="*/ 18 h 56"/>
                <a:gd name="T4" fmla="*/ 18 w 106"/>
                <a:gd name="T5" fmla="*/ 9 h 56"/>
                <a:gd name="T6" fmla="*/ 53 w 106"/>
                <a:gd name="T7" fmla="*/ 0 h 56"/>
                <a:gd name="T8" fmla="*/ 70 w 106"/>
                <a:gd name="T9" fmla="*/ 9 h 56"/>
                <a:gd name="T10" fmla="*/ 105 w 106"/>
                <a:gd name="T11" fmla="*/ 18 h 56"/>
                <a:gd name="T12" fmla="*/ 105 w 106"/>
                <a:gd name="T13" fmla="*/ 28 h 56"/>
                <a:gd name="T14" fmla="*/ 105 w 106"/>
                <a:gd name="T15" fmla="*/ 46 h 56"/>
                <a:gd name="T16" fmla="*/ 70 w 106"/>
                <a:gd name="T17" fmla="*/ 55 h 56"/>
                <a:gd name="T18" fmla="*/ 53 w 106"/>
                <a:gd name="T19" fmla="*/ 55 h 56"/>
                <a:gd name="T20" fmla="*/ 18 w 106"/>
                <a:gd name="T21" fmla="*/ 55 h 56"/>
                <a:gd name="T22" fmla="*/ 0 w 106"/>
                <a:gd name="T23" fmla="*/ 46 h 56"/>
                <a:gd name="T24" fmla="*/ 0 w 106"/>
                <a:gd name="T25" fmla="*/ 28 h 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6"/>
                <a:gd name="T40" fmla="*/ 0 h 56"/>
                <a:gd name="T41" fmla="*/ 106 w 106"/>
                <a:gd name="T42" fmla="*/ 56 h 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6" h="56">
                  <a:moveTo>
                    <a:pt x="0" y="28"/>
                  </a:moveTo>
                  <a:lnTo>
                    <a:pt x="0" y="18"/>
                  </a:lnTo>
                  <a:lnTo>
                    <a:pt x="18" y="9"/>
                  </a:lnTo>
                  <a:lnTo>
                    <a:pt x="53" y="0"/>
                  </a:lnTo>
                  <a:lnTo>
                    <a:pt x="70" y="9"/>
                  </a:lnTo>
                  <a:lnTo>
                    <a:pt x="105" y="18"/>
                  </a:lnTo>
                  <a:lnTo>
                    <a:pt x="105" y="28"/>
                  </a:lnTo>
                  <a:lnTo>
                    <a:pt x="105" y="46"/>
                  </a:lnTo>
                  <a:lnTo>
                    <a:pt x="70" y="55"/>
                  </a:lnTo>
                  <a:lnTo>
                    <a:pt x="53" y="55"/>
                  </a:lnTo>
                  <a:lnTo>
                    <a:pt x="18" y="55"/>
                  </a:lnTo>
                  <a:lnTo>
                    <a:pt x="0" y="46"/>
                  </a:lnTo>
                  <a:lnTo>
                    <a:pt x="0" y="28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2573" y="1870"/>
              <a:ext cx="106" cy="56"/>
            </a:xfrm>
            <a:custGeom>
              <a:avLst/>
              <a:gdLst>
                <a:gd name="T0" fmla="*/ 0 w 106"/>
                <a:gd name="T1" fmla="*/ 28 h 56"/>
                <a:gd name="T2" fmla="*/ 0 w 106"/>
                <a:gd name="T3" fmla="*/ 9 h 56"/>
                <a:gd name="T4" fmla="*/ 18 w 106"/>
                <a:gd name="T5" fmla="*/ 0 h 56"/>
                <a:gd name="T6" fmla="*/ 53 w 106"/>
                <a:gd name="T7" fmla="*/ 0 h 56"/>
                <a:gd name="T8" fmla="*/ 70 w 106"/>
                <a:gd name="T9" fmla="*/ 0 h 56"/>
                <a:gd name="T10" fmla="*/ 88 w 106"/>
                <a:gd name="T11" fmla="*/ 9 h 56"/>
                <a:gd name="T12" fmla="*/ 105 w 106"/>
                <a:gd name="T13" fmla="*/ 28 h 56"/>
                <a:gd name="T14" fmla="*/ 88 w 106"/>
                <a:gd name="T15" fmla="*/ 37 h 56"/>
                <a:gd name="T16" fmla="*/ 70 w 106"/>
                <a:gd name="T17" fmla="*/ 46 h 56"/>
                <a:gd name="T18" fmla="*/ 53 w 106"/>
                <a:gd name="T19" fmla="*/ 55 h 56"/>
                <a:gd name="T20" fmla="*/ 18 w 106"/>
                <a:gd name="T21" fmla="*/ 46 h 56"/>
                <a:gd name="T22" fmla="*/ 0 w 106"/>
                <a:gd name="T23" fmla="*/ 37 h 56"/>
                <a:gd name="T24" fmla="*/ 0 w 106"/>
                <a:gd name="T25" fmla="*/ 28 h 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6"/>
                <a:gd name="T40" fmla="*/ 0 h 56"/>
                <a:gd name="T41" fmla="*/ 106 w 106"/>
                <a:gd name="T42" fmla="*/ 56 h 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6" h="56">
                  <a:moveTo>
                    <a:pt x="0" y="28"/>
                  </a:moveTo>
                  <a:lnTo>
                    <a:pt x="0" y="9"/>
                  </a:lnTo>
                  <a:lnTo>
                    <a:pt x="18" y="0"/>
                  </a:lnTo>
                  <a:lnTo>
                    <a:pt x="53" y="0"/>
                  </a:lnTo>
                  <a:lnTo>
                    <a:pt x="70" y="0"/>
                  </a:lnTo>
                  <a:lnTo>
                    <a:pt x="88" y="9"/>
                  </a:lnTo>
                  <a:lnTo>
                    <a:pt x="105" y="28"/>
                  </a:lnTo>
                  <a:lnTo>
                    <a:pt x="88" y="37"/>
                  </a:lnTo>
                  <a:lnTo>
                    <a:pt x="70" y="46"/>
                  </a:lnTo>
                  <a:lnTo>
                    <a:pt x="53" y="55"/>
                  </a:lnTo>
                  <a:lnTo>
                    <a:pt x="18" y="46"/>
                  </a:lnTo>
                  <a:lnTo>
                    <a:pt x="0" y="37"/>
                  </a:lnTo>
                  <a:lnTo>
                    <a:pt x="0" y="28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1099" y="1449"/>
              <a:ext cx="106" cy="57"/>
            </a:xfrm>
            <a:custGeom>
              <a:avLst/>
              <a:gdLst>
                <a:gd name="T0" fmla="*/ 0 w 106"/>
                <a:gd name="T1" fmla="*/ 28 h 57"/>
                <a:gd name="T2" fmla="*/ 17 w 106"/>
                <a:gd name="T3" fmla="*/ 19 h 57"/>
                <a:gd name="T4" fmla="*/ 35 w 106"/>
                <a:gd name="T5" fmla="*/ 9 h 57"/>
                <a:gd name="T6" fmla="*/ 52 w 106"/>
                <a:gd name="T7" fmla="*/ 0 h 57"/>
                <a:gd name="T8" fmla="*/ 87 w 106"/>
                <a:gd name="T9" fmla="*/ 9 h 57"/>
                <a:gd name="T10" fmla="*/ 105 w 106"/>
                <a:gd name="T11" fmla="*/ 19 h 57"/>
                <a:gd name="T12" fmla="*/ 105 w 106"/>
                <a:gd name="T13" fmla="*/ 28 h 57"/>
                <a:gd name="T14" fmla="*/ 105 w 106"/>
                <a:gd name="T15" fmla="*/ 46 h 57"/>
                <a:gd name="T16" fmla="*/ 87 w 106"/>
                <a:gd name="T17" fmla="*/ 56 h 57"/>
                <a:gd name="T18" fmla="*/ 52 w 106"/>
                <a:gd name="T19" fmla="*/ 56 h 57"/>
                <a:gd name="T20" fmla="*/ 35 w 106"/>
                <a:gd name="T21" fmla="*/ 56 h 57"/>
                <a:gd name="T22" fmla="*/ 17 w 106"/>
                <a:gd name="T23" fmla="*/ 46 h 57"/>
                <a:gd name="T24" fmla="*/ 0 w 106"/>
                <a:gd name="T25" fmla="*/ 28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6"/>
                <a:gd name="T40" fmla="*/ 0 h 57"/>
                <a:gd name="T41" fmla="*/ 106 w 10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6" h="57">
                  <a:moveTo>
                    <a:pt x="0" y="28"/>
                  </a:moveTo>
                  <a:lnTo>
                    <a:pt x="17" y="19"/>
                  </a:lnTo>
                  <a:lnTo>
                    <a:pt x="35" y="9"/>
                  </a:lnTo>
                  <a:lnTo>
                    <a:pt x="52" y="0"/>
                  </a:lnTo>
                  <a:lnTo>
                    <a:pt x="87" y="9"/>
                  </a:lnTo>
                  <a:lnTo>
                    <a:pt x="105" y="19"/>
                  </a:lnTo>
                  <a:lnTo>
                    <a:pt x="105" y="28"/>
                  </a:lnTo>
                  <a:lnTo>
                    <a:pt x="105" y="46"/>
                  </a:lnTo>
                  <a:lnTo>
                    <a:pt x="87" y="56"/>
                  </a:lnTo>
                  <a:lnTo>
                    <a:pt x="52" y="56"/>
                  </a:lnTo>
                  <a:lnTo>
                    <a:pt x="35" y="56"/>
                  </a:lnTo>
                  <a:lnTo>
                    <a:pt x="17" y="46"/>
                  </a:lnTo>
                  <a:lnTo>
                    <a:pt x="0" y="28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1357" y="1644"/>
              <a:ext cx="529" cy="293"/>
            </a:xfrm>
            <a:custGeom>
              <a:avLst/>
              <a:gdLst>
                <a:gd name="T0" fmla="*/ 0 w 529"/>
                <a:gd name="T1" fmla="*/ 0 h 293"/>
                <a:gd name="T2" fmla="*/ 528 w 529"/>
                <a:gd name="T3" fmla="*/ 0 h 293"/>
                <a:gd name="T4" fmla="*/ 528 w 529"/>
                <a:gd name="T5" fmla="*/ 292 h 293"/>
                <a:gd name="T6" fmla="*/ 0 w 529"/>
                <a:gd name="T7" fmla="*/ 292 h 293"/>
                <a:gd name="T8" fmla="*/ 0 w 529"/>
                <a:gd name="T9" fmla="*/ 0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9"/>
                <a:gd name="T16" fmla="*/ 0 h 293"/>
                <a:gd name="T17" fmla="*/ 529 w 52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9" h="293">
                  <a:moveTo>
                    <a:pt x="0" y="0"/>
                  </a:moveTo>
                  <a:lnTo>
                    <a:pt x="528" y="0"/>
                  </a:lnTo>
                  <a:lnTo>
                    <a:pt x="528" y="292"/>
                  </a:ln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" name="Freeform 21"/>
            <p:cNvSpPr>
              <a:spLocks/>
            </p:cNvSpPr>
            <p:nvPr/>
          </p:nvSpPr>
          <p:spPr bwMode="auto">
            <a:xfrm>
              <a:off x="1339" y="1644"/>
              <a:ext cx="492" cy="87"/>
            </a:xfrm>
            <a:custGeom>
              <a:avLst/>
              <a:gdLst>
                <a:gd name="T0" fmla="*/ 0 w 492"/>
                <a:gd name="T1" fmla="*/ 0 h 87"/>
                <a:gd name="T2" fmla="*/ 491 w 492"/>
                <a:gd name="T3" fmla="*/ 0 h 87"/>
                <a:gd name="T4" fmla="*/ 491 w 492"/>
                <a:gd name="T5" fmla="*/ 86 h 87"/>
                <a:gd name="T6" fmla="*/ 0 w 492"/>
                <a:gd name="T7" fmla="*/ 86 h 87"/>
                <a:gd name="T8" fmla="*/ 0 w 492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87"/>
                <a:gd name="T17" fmla="*/ 492 w 492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87">
                  <a:moveTo>
                    <a:pt x="0" y="0"/>
                  </a:moveTo>
                  <a:lnTo>
                    <a:pt x="491" y="0"/>
                  </a:lnTo>
                  <a:lnTo>
                    <a:pt x="491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auto">
            <a:xfrm>
              <a:off x="1339" y="1747"/>
              <a:ext cx="492" cy="87"/>
            </a:xfrm>
            <a:custGeom>
              <a:avLst/>
              <a:gdLst>
                <a:gd name="T0" fmla="*/ 0 w 492"/>
                <a:gd name="T1" fmla="*/ 0 h 87"/>
                <a:gd name="T2" fmla="*/ 491 w 492"/>
                <a:gd name="T3" fmla="*/ 0 h 87"/>
                <a:gd name="T4" fmla="*/ 491 w 492"/>
                <a:gd name="T5" fmla="*/ 86 h 87"/>
                <a:gd name="T6" fmla="*/ 0 w 492"/>
                <a:gd name="T7" fmla="*/ 86 h 87"/>
                <a:gd name="T8" fmla="*/ 0 w 492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87"/>
                <a:gd name="T17" fmla="*/ 492 w 492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87">
                  <a:moveTo>
                    <a:pt x="0" y="0"/>
                  </a:moveTo>
                  <a:lnTo>
                    <a:pt x="491" y="0"/>
                  </a:lnTo>
                  <a:lnTo>
                    <a:pt x="491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1339" y="1839"/>
              <a:ext cx="547" cy="87"/>
            </a:xfrm>
            <a:custGeom>
              <a:avLst/>
              <a:gdLst>
                <a:gd name="T0" fmla="*/ 0 w 547"/>
                <a:gd name="T1" fmla="*/ 0 h 87"/>
                <a:gd name="T2" fmla="*/ 546 w 547"/>
                <a:gd name="T3" fmla="*/ 0 h 87"/>
                <a:gd name="T4" fmla="*/ 546 w 547"/>
                <a:gd name="T5" fmla="*/ 86 h 87"/>
                <a:gd name="T6" fmla="*/ 0 w 547"/>
                <a:gd name="T7" fmla="*/ 86 h 87"/>
                <a:gd name="T8" fmla="*/ 0 w 547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7"/>
                <a:gd name="T16" fmla="*/ 0 h 87"/>
                <a:gd name="T17" fmla="*/ 547 w 547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7" h="87">
                  <a:moveTo>
                    <a:pt x="0" y="0"/>
                  </a:moveTo>
                  <a:lnTo>
                    <a:pt x="546" y="0"/>
                  </a:lnTo>
                  <a:lnTo>
                    <a:pt x="546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1375" y="1993"/>
              <a:ext cx="567" cy="282"/>
            </a:xfrm>
            <a:custGeom>
              <a:avLst/>
              <a:gdLst>
                <a:gd name="T0" fmla="*/ 0 w 567"/>
                <a:gd name="T1" fmla="*/ 0 h 282"/>
                <a:gd name="T2" fmla="*/ 566 w 567"/>
                <a:gd name="T3" fmla="*/ 0 h 282"/>
                <a:gd name="T4" fmla="*/ 566 w 567"/>
                <a:gd name="T5" fmla="*/ 281 h 282"/>
                <a:gd name="T6" fmla="*/ 0 w 567"/>
                <a:gd name="T7" fmla="*/ 281 h 282"/>
                <a:gd name="T8" fmla="*/ 0 w 567"/>
                <a:gd name="T9" fmla="*/ 0 h 2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7"/>
                <a:gd name="T16" fmla="*/ 0 h 282"/>
                <a:gd name="T17" fmla="*/ 567 w 567"/>
                <a:gd name="T18" fmla="*/ 282 h 2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7" h="282">
                  <a:moveTo>
                    <a:pt x="0" y="0"/>
                  </a:moveTo>
                  <a:lnTo>
                    <a:pt x="566" y="0"/>
                  </a:lnTo>
                  <a:lnTo>
                    <a:pt x="566" y="281"/>
                  </a:lnTo>
                  <a:lnTo>
                    <a:pt x="0" y="281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1357" y="1993"/>
              <a:ext cx="493" cy="87"/>
            </a:xfrm>
            <a:custGeom>
              <a:avLst/>
              <a:gdLst>
                <a:gd name="T0" fmla="*/ 0 w 493"/>
                <a:gd name="T1" fmla="*/ 0 h 87"/>
                <a:gd name="T2" fmla="*/ 492 w 493"/>
                <a:gd name="T3" fmla="*/ 0 h 87"/>
                <a:gd name="T4" fmla="*/ 492 w 493"/>
                <a:gd name="T5" fmla="*/ 86 h 87"/>
                <a:gd name="T6" fmla="*/ 0 w 493"/>
                <a:gd name="T7" fmla="*/ 86 h 87"/>
                <a:gd name="T8" fmla="*/ 0 w 493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3"/>
                <a:gd name="T16" fmla="*/ 0 h 87"/>
                <a:gd name="T17" fmla="*/ 493 w 493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3" h="87">
                  <a:moveTo>
                    <a:pt x="0" y="0"/>
                  </a:moveTo>
                  <a:lnTo>
                    <a:pt x="492" y="0"/>
                  </a:lnTo>
                  <a:lnTo>
                    <a:pt x="492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1357" y="2188"/>
              <a:ext cx="585" cy="87"/>
            </a:xfrm>
            <a:custGeom>
              <a:avLst/>
              <a:gdLst>
                <a:gd name="T0" fmla="*/ 0 w 585"/>
                <a:gd name="T1" fmla="*/ 0 h 87"/>
                <a:gd name="T2" fmla="*/ 584 w 585"/>
                <a:gd name="T3" fmla="*/ 0 h 87"/>
                <a:gd name="T4" fmla="*/ 584 w 585"/>
                <a:gd name="T5" fmla="*/ 86 h 87"/>
                <a:gd name="T6" fmla="*/ 0 w 585"/>
                <a:gd name="T7" fmla="*/ 86 h 87"/>
                <a:gd name="T8" fmla="*/ 0 w 585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5"/>
                <a:gd name="T16" fmla="*/ 0 h 87"/>
                <a:gd name="T17" fmla="*/ 585 w 585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5" h="87">
                  <a:moveTo>
                    <a:pt x="0" y="0"/>
                  </a:moveTo>
                  <a:lnTo>
                    <a:pt x="584" y="0"/>
                  </a:lnTo>
                  <a:lnTo>
                    <a:pt x="584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2094" y="1993"/>
              <a:ext cx="511" cy="385"/>
            </a:xfrm>
            <a:custGeom>
              <a:avLst/>
              <a:gdLst>
                <a:gd name="T0" fmla="*/ 0 w 511"/>
                <a:gd name="T1" fmla="*/ 0 h 385"/>
                <a:gd name="T2" fmla="*/ 510 w 511"/>
                <a:gd name="T3" fmla="*/ 0 h 385"/>
                <a:gd name="T4" fmla="*/ 510 w 511"/>
                <a:gd name="T5" fmla="*/ 384 h 385"/>
                <a:gd name="T6" fmla="*/ 0 w 511"/>
                <a:gd name="T7" fmla="*/ 384 h 385"/>
                <a:gd name="T8" fmla="*/ 0 w 511"/>
                <a:gd name="T9" fmla="*/ 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1"/>
                <a:gd name="T16" fmla="*/ 0 h 385"/>
                <a:gd name="T17" fmla="*/ 511 w 511"/>
                <a:gd name="T18" fmla="*/ 385 h 3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1" h="385">
                  <a:moveTo>
                    <a:pt x="0" y="0"/>
                  </a:moveTo>
                  <a:lnTo>
                    <a:pt x="510" y="0"/>
                  </a:lnTo>
                  <a:lnTo>
                    <a:pt x="510" y="384"/>
                  </a:lnTo>
                  <a:lnTo>
                    <a:pt x="0" y="384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2094" y="1993"/>
              <a:ext cx="474" cy="87"/>
            </a:xfrm>
            <a:custGeom>
              <a:avLst/>
              <a:gdLst>
                <a:gd name="T0" fmla="*/ 0 w 474"/>
                <a:gd name="T1" fmla="*/ 0 h 87"/>
                <a:gd name="T2" fmla="*/ 473 w 474"/>
                <a:gd name="T3" fmla="*/ 0 h 87"/>
                <a:gd name="T4" fmla="*/ 473 w 474"/>
                <a:gd name="T5" fmla="*/ 86 h 87"/>
                <a:gd name="T6" fmla="*/ 0 w 474"/>
                <a:gd name="T7" fmla="*/ 86 h 87"/>
                <a:gd name="T8" fmla="*/ 0 w 474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4"/>
                <a:gd name="T16" fmla="*/ 0 h 87"/>
                <a:gd name="T17" fmla="*/ 474 w 474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4" h="87">
                  <a:moveTo>
                    <a:pt x="0" y="0"/>
                  </a:moveTo>
                  <a:lnTo>
                    <a:pt x="473" y="0"/>
                  </a:lnTo>
                  <a:lnTo>
                    <a:pt x="473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2094" y="2291"/>
              <a:ext cx="253" cy="87"/>
            </a:xfrm>
            <a:custGeom>
              <a:avLst/>
              <a:gdLst>
                <a:gd name="T0" fmla="*/ 0 w 253"/>
                <a:gd name="T1" fmla="*/ 0 h 87"/>
                <a:gd name="T2" fmla="*/ 252 w 253"/>
                <a:gd name="T3" fmla="*/ 0 h 87"/>
                <a:gd name="T4" fmla="*/ 252 w 253"/>
                <a:gd name="T5" fmla="*/ 86 h 87"/>
                <a:gd name="T6" fmla="*/ 0 w 253"/>
                <a:gd name="T7" fmla="*/ 86 h 87"/>
                <a:gd name="T8" fmla="*/ 0 w 253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3"/>
                <a:gd name="T16" fmla="*/ 0 h 87"/>
                <a:gd name="T17" fmla="*/ 253 w 253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3" h="87">
                  <a:moveTo>
                    <a:pt x="0" y="0"/>
                  </a:moveTo>
                  <a:lnTo>
                    <a:pt x="252" y="0"/>
                  </a:lnTo>
                  <a:lnTo>
                    <a:pt x="252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Freeform 30"/>
            <p:cNvSpPr>
              <a:spLocks/>
            </p:cNvSpPr>
            <p:nvPr/>
          </p:nvSpPr>
          <p:spPr bwMode="auto">
            <a:xfrm>
              <a:off x="2647" y="2383"/>
              <a:ext cx="732" cy="283"/>
            </a:xfrm>
            <a:custGeom>
              <a:avLst/>
              <a:gdLst>
                <a:gd name="T0" fmla="*/ 0 w 732"/>
                <a:gd name="T1" fmla="*/ 0 h 283"/>
                <a:gd name="T2" fmla="*/ 731 w 732"/>
                <a:gd name="T3" fmla="*/ 0 h 283"/>
                <a:gd name="T4" fmla="*/ 731 w 732"/>
                <a:gd name="T5" fmla="*/ 282 h 283"/>
                <a:gd name="T6" fmla="*/ 0 w 732"/>
                <a:gd name="T7" fmla="*/ 282 h 283"/>
                <a:gd name="T8" fmla="*/ 0 w 732"/>
                <a:gd name="T9" fmla="*/ 0 h 2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2"/>
                <a:gd name="T16" fmla="*/ 0 h 283"/>
                <a:gd name="T17" fmla="*/ 732 w 732"/>
                <a:gd name="T18" fmla="*/ 283 h 2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2" h="283">
                  <a:moveTo>
                    <a:pt x="0" y="0"/>
                  </a:moveTo>
                  <a:lnTo>
                    <a:pt x="731" y="0"/>
                  </a:lnTo>
                  <a:lnTo>
                    <a:pt x="731" y="282"/>
                  </a:ln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2647" y="2476"/>
              <a:ext cx="622" cy="87"/>
            </a:xfrm>
            <a:custGeom>
              <a:avLst/>
              <a:gdLst>
                <a:gd name="T0" fmla="*/ 0 w 622"/>
                <a:gd name="T1" fmla="*/ 0 h 87"/>
                <a:gd name="T2" fmla="*/ 621 w 622"/>
                <a:gd name="T3" fmla="*/ 0 h 87"/>
                <a:gd name="T4" fmla="*/ 621 w 622"/>
                <a:gd name="T5" fmla="*/ 86 h 87"/>
                <a:gd name="T6" fmla="*/ 0 w 622"/>
                <a:gd name="T7" fmla="*/ 86 h 87"/>
                <a:gd name="T8" fmla="*/ 0 w 622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2"/>
                <a:gd name="T16" fmla="*/ 0 h 87"/>
                <a:gd name="T17" fmla="*/ 622 w 622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2" h="87">
                  <a:moveTo>
                    <a:pt x="0" y="0"/>
                  </a:moveTo>
                  <a:lnTo>
                    <a:pt x="621" y="0"/>
                  </a:lnTo>
                  <a:lnTo>
                    <a:pt x="621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Freeform 32"/>
            <p:cNvSpPr>
              <a:spLocks/>
            </p:cNvSpPr>
            <p:nvPr/>
          </p:nvSpPr>
          <p:spPr bwMode="auto">
            <a:xfrm>
              <a:off x="2647" y="2578"/>
              <a:ext cx="493" cy="88"/>
            </a:xfrm>
            <a:custGeom>
              <a:avLst/>
              <a:gdLst>
                <a:gd name="T0" fmla="*/ 0 w 493"/>
                <a:gd name="T1" fmla="*/ 0 h 88"/>
                <a:gd name="T2" fmla="*/ 492 w 493"/>
                <a:gd name="T3" fmla="*/ 0 h 88"/>
                <a:gd name="T4" fmla="*/ 492 w 493"/>
                <a:gd name="T5" fmla="*/ 87 h 88"/>
                <a:gd name="T6" fmla="*/ 0 w 493"/>
                <a:gd name="T7" fmla="*/ 87 h 88"/>
                <a:gd name="T8" fmla="*/ 0 w 493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3"/>
                <a:gd name="T16" fmla="*/ 0 h 88"/>
                <a:gd name="T17" fmla="*/ 493 w 493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3" h="88">
                  <a:moveTo>
                    <a:pt x="0" y="0"/>
                  </a:moveTo>
                  <a:lnTo>
                    <a:pt x="492" y="0"/>
                  </a:lnTo>
                  <a:lnTo>
                    <a:pt x="492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Freeform 33"/>
            <p:cNvSpPr>
              <a:spLocks/>
            </p:cNvSpPr>
            <p:nvPr/>
          </p:nvSpPr>
          <p:spPr bwMode="auto">
            <a:xfrm>
              <a:off x="1228" y="1367"/>
              <a:ext cx="124" cy="87"/>
            </a:xfrm>
            <a:custGeom>
              <a:avLst/>
              <a:gdLst>
                <a:gd name="T0" fmla="*/ 0 w 124"/>
                <a:gd name="T1" fmla="*/ 0 h 87"/>
                <a:gd name="T2" fmla="*/ 123 w 124"/>
                <a:gd name="T3" fmla="*/ 0 h 87"/>
                <a:gd name="T4" fmla="*/ 123 w 124"/>
                <a:gd name="T5" fmla="*/ 86 h 87"/>
                <a:gd name="T6" fmla="*/ 0 w 124"/>
                <a:gd name="T7" fmla="*/ 86 h 87"/>
                <a:gd name="T8" fmla="*/ 0 w 124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87"/>
                <a:gd name="T17" fmla="*/ 124 w 124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87">
                  <a:moveTo>
                    <a:pt x="0" y="0"/>
                  </a:moveTo>
                  <a:lnTo>
                    <a:pt x="123" y="0"/>
                  </a:lnTo>
                  <a:lnTo>
                    <a:pt x="123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" name="Freeform 34"/>
            <p:cNvSpPr>
              <a:spLocks/>
            </p:cNvSpPr>
            <p:nvPr/>
          </p:nvSpPr>
          <p:spPr bwMode="auto">
            <a:xfrm>
              <a:off x="1228" y="1367"/>
              <a:ext cx="106" cy="87"/>
            </a:xfrm>
            <a:custGeom>
              <a:avLst/>
              <a:gdLst>
                <a:gd name="T0" fmla="*/ 0 w 106"/>
                <a:gd name="T1" fmla="*/ 0 h 87"/>
                <a:gd name="T2" fmla="*/ 105 w 106"/>
                <a:gd name="T3" fmla="*/ 0 h 87"/>
                <a:gd name="T4" fmla="*/ 105 w 106"/>
                <a:gd name="T5" fmla="*/ 86 h 87"/>
                <a:gd name="T6" fmla="*/ 0 w 106"/>
                <a:gd name="T7" fmla="*/ 86 h 87"/>
                <a:gd name="T8" fmla="*/ 0 w 106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7"/>
                <a:gd name="T17" fmla="*/ 106 w 106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7">
                  <a:moveTo>
                    <a:pt x="0" y="0"/>
                  </a:moveTo>
                  <a:lnTo>
                    <a:pt x="105" y="0"/>
                  </a:lnTo>
                  <a:lnTo>
                    <a:pt x="105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090" y="1198"/>
              <a:ext cx="269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A</a:t>
              </a:r>
            </a:p>
          </p:txBody>
        </p:sp>
        <p:sp>
          <p:nvSpPr>
            <p:cNvPr id="41" name="Freeform 36"/>
            <p:cNvSpPr>
              <a:spLocks/>
            </p:cNvSpPr>
            <p:nvPr/>
          </p:nvSpPr>
          <p:spPr bwMode="auto">
            <a:xfrm>
              <a:off x="2684" y="1798"/>
              <a:ext cx="124" cy="87"/>
            </a:xfrm>
            <a:custGeom>
              <a:avLst/>
              <a:gdLst>
                <a:gd name="T0" fmla="*/ 0 w 124"/>
                <a:gd name="T1" fmla="*/ 0 h 87"/>
                <a:gd name="T2" fmla="*/ 123 w 124"/>
                <a:gd name="T3" fmla="*/ 0 h 87"/>
                <a:gd name="T4" fmla="*/ 123 w 124"/>
                <a:gd name="T5" fmla="*/ 86 h 87"/>
                <a:gd name="T6" fmla="*/ 0 w 124"/>
                <a:gd name="T7" fmla="*/ 86 h 87"/>
                <a:gd name="T8" fmla="*/ 0 w 124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87"/>
                <a:gd name="T17" fmla="*/ 124 w 124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87">
                  <a:moveTo>
                    <a:pt x="0" y="0"/>
                  </a:moveTo>
                  <a:lnTo>
                    <a:pt x="123" y="0"/>
                  </a:lnTo>
                  <a:lnTo>
                    <a:pt x="123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" name="Freeform 37"/>
            <p:cNvSpPr>
              <a:spLocks/>
            </p:cNvSpPr>
            <p:nvPr/>
          </p:nvSpPr>
          <p:spPr bwMode="auto">
            <a:xfrm>
              <a:off x="2684" y="1798"/>
              <a:ext cx="106" cy="87"/>
            </a:xfrm>
            <a:custGeom>
              <a:avLst/>
              <a:gdLst>
                <a:gd name="T0" fmla="*/ 0 w 106"/>
                <a:gd name="T1" fmla="*/ 0 h 87"/>
                <a:gd name="T2" fmla="*/ 105 w 106"/>
                <a:gd name="T3" fmla="*/ 0 h 87"/>
                <a:gd name="T4" fmla="*/ 105 w 106"/>
                <a:gd name="T5" fmla="*/ 86 h 87"/>
                <a:gd name="T6" fmla="*/ 0 w 106"/>
                <a:gd name="T7" fmla="*/ 86 h 87"/>
                <a:gd name="T8" fmla="*/ 0 w 106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7"/>
                <a:gd name="T17" fmla="*/ 106 w 106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7">
                  <a:moveTo>
                    <a:pt x="0" y="0"/>
                  </a:moveTo>
                  <a:lnTo>
                    <a:pt x="105" y="0"/>
                  </a:lnTo>
                  <a:lnTo>
                    <a:pt x="105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2546" y="1630"/>
              <a:ext cx="272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B</a:t>
              </a:r>
            </a:p>
          </p:txBody>
        </p:sp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3421" y="2178"/>
              <a:ext cx="106" cy="87"/>
            </a:xfrm>
            <a:custGeom>
              <a:avLst/>
              <a:gdLst>
                <a:gd name="T0" fmla="*/ 0 w 106"/>
                <a:gd name="T1" fmla="*/ 0 h 87"/>
                <a:gd name="T2" fmla="*/ 105 w 106"/>
                <a:gd name="T3" fmla="*/ 0 h 87"/>
                <a:gd name="T4" fmla="*/ 105 w 106"/>
                <a:gd name="T5" fmla="*/ 86 h 87"/>
                <a:gd name="T6" fmla="*/ 0 w 106"/>
                <a:gd name="T7" fmla="*/ 86 h 87"/>
                <a:gd name="T8" fmla="*/ 0 w 106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7"/>
                <a:gd name="T17" fmla="*/ 106 w 106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7">
                  <a:moveTo>
                    <a:pt x="0" y="0"/>
                  </a:moveTo>
                  <a:lnTo>
                    <a:pt x="105" y="0"/>
                  </a:lnTo>
                  <a:lnTo>
                    <a:pt x="105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3403" y="2178"/>
              <a:ext cx="124" cy="87"/>
            </a:xfrm>
            <a:custGeom>
              <a:avLst/>
              <a:gdLst>
                <a:gd name="T0" fmla="*/ 0 w 124"/>
                <a:gd name="T1" fmla="*/ 0 h 87"/>
                <a:gd name="T2" fmla="*/ 123 w 124"/>
                <a:gd name="T3" fmla="*/ 0 h 87"/>
                <a:gd name="T4" fmla="*/ 123 w 124"/>
                <a:gd name="T5" fmla="*/ 86 h 87"/>
                <a:gd name="T6" fmla="*/ 0 w 124"/>
                <a:gd name="T7" fmla="*/ 86 h 87"/>
                <a:gd name="T8" fmla="*/ 0 w 124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87"/>
                <a:gd name="T17" fmla="*/ 124 w 124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87">
                  <a:moveTo>
                    <a:pt x="0" y="0"/>
                  </a:moveTo>
                  <a:lnTo>
                    <a:pt x="123" y="0"/>
                  </a:lnTo>
                  <a:lnTo>
                    <a:pt x="123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283" y="2008"/>
              <a:ext cx="257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C</a:t>
              </a:r>
            </a:p>
          </p:txBody>
        </p:sp>
        <p:sp>
          <p:nvSpPr>
            <p:cNvPr id="47" name="Freeform 42"/>
            <p:cNvSpPr>
              <a:spLocks/>
            </p:cNvSpPr>
            <p:nvPr/>
          </p:nvSpPr>
          <p:spPr bwMode="auto">
            <a:xfrm>
              <a:off x="3993" y="2578"/>
              <a:ext cx="105" cy="88"/>
            </a:xfrm>
            <a:custGeom>
              <a:avLst/>
              <a:gdLst>
                <a:gd name="T0" fmla="*/ 0 w 105"/>
                <a:gd name="T1" fmla="*/ 0 h 88"/>
                <a:gd name="T2" fmla="*/ 104 w 105"/>
                <a:gd name="T3" fmla="*/ 0 h 88"/>
                <a:gd name="T4" fmla="*/ 104 w 105"/>
                <a:gd name="T5" fmla="*/ 87 h 88"/>
                <a:gd name="T6" fmla="*/ 0 w 105"/>
                <a:gd name="T7" fmla="*/ 87 h 88"/>
                <a:gd name="T8" fmla="*/ 0 w 105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"/>
                <a:gd name="T16" fmla="*/ 0 h 88"/>
                <a:gd name="T17" fmla="*/ 105 w 105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" h="88">
                  <a:moveTo>
                    <a:pt x="0" y="0"/>
                  </a:moveTo>
                  <a:lnTo>
                    <a:pt x="104" y="0"/>
                  </a:lnTo>
                  <a:lnTo>
                    <a:pt x="104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8" name="Freeform 43"/>
            <p:cNvSpPr>
              <a:spLocks/>
            </p:cNvSpPr>
            <p:nvPr/>
          </p:nvSpPr>
          <p:spPr bwMode="auto">
            <a:xfrm>
              <a:off x="3974" y="2578"/>
              <a:ext cx="124" cy="88"/>
            </a:xfrm>
            <a:custGeom>
              <a:avLst/>
              <a:gdLst>
                <a:gd name="T0" fmla="*/ 0 w 124"/>
                <a:gd name="T1" fmla="*/ 0 h 88"/>
                <a:gd name="T2" fmla="*/ 123 w 124"/>
                <a:gd name="T3" fmla="*/ 0 h 88"/>
                <a:gd name="T4" fmla="*/ 123 w 124"/>
                <a:gd name="T5" fmla="*/ 87 h 88"/>
                <a:gd name="T6" fmla="*/ 0 w 124"/>
                <a:gd name="T7" fmla="*/ 87 h 88"/>
                <a:gd name="T8" fmla="*/ 0 w 124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88"/>
                <a:gd name="T17" fmla="*/ 124 w 124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88">
                  <a:moveTo>
                    <a:pt x="0" y="0"/>
                  </a:moveTo>
                  <a:lnTo>
                    <a:pt x="123" y="0"/>
                  </a:lnTo>
                  <a:lnTo>
                    <a:pt x="123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3854" y="2410"/>
              <a:ext cx="282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D</a:t>
              </a:r>
            </a:p>
          </p:txBody>
        </p:sp>
        <p:sp>
          <p:nvSpPr>
            <p:cNvPr id="50" name="Freeform 45"/>
            <p:cNvSpPr>
              <a:spLocks/>
            </p:cNvSpPr>
            <p:nvPr/>
          </p:nvSpPr>
          <p:spPr bwMode="auto">
            <a:xfrm>
              <a:off x="4472" y="2989"/>
              <a:ext cx="105" cy="87"/>
            </a:xfrm>
            <a:custGeom>
              <a:avLst/>
              <a:gdLst>
                <a:gd name="T0" fmla="*/ 0 w 105"/>
                <a:gd name="T1" fmla="*/ 0 h 87"/>
                <a:gd name="T2" fmla="*/ 104 w 105"/>
                <a:gd name="T3" fmla="*/ 0 h 87"/>
                <a:gd name="T4" fmla="*/ 104 w 105"/>
                <a:gd name="T5" fmla="*/ 86 h 87"/>
                <a:gd name="T6" fmla="*/ 0 w 105"/>
                <a:gd name="T7" fmla="*/ 86 h 87"/>
                <a:gd name="T8" fmla="*/ 0 w 105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"/>
                <a:gd name="T16" fmla="*/ 0 h 87"/>
                <a:gd name="T17" fmla="*/ 105 w 105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" h="87">
                  <a:moveTo>
                    <a:pt x="0" y="0"/>
                  </a:moveTo>
                  <a:lnTo>
                    <a:pt x="104" y="0"/>
                  </a:lnTo>
                  <a:lnTo>
                    <a:pt x="104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4472" y="2989"/>
              <a:ext cx="105" cy="87"/>
            </a:xfrm>
            <a:custGeom>
              <a:avLst/>
              <a:gdLst>
                <a:gd name="T0" fmla="*/ 0 w 105"/>
                <a:gd name="T1" fmla="*/ 0 h 87"/>
                <a:gd name="T2" fmla="*/ 104 w 105"/>
                <a:gd name="T3" fmla="*/ 0 h 87"/>
                <a:gd name="T4" fmla="*/ 104 w 105"/>
                <a:gd name="T5" fmla="*/ 86 h 87"/>
                <a:gd name="T6" fmla="*/ 0 w 105"/>
                <a:gd name="T7" fmla="*/ 86 h 87"/>
                <a:gd name="T8" fmla="*/ 0 w 105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"/>
                <a:gd name="T16" fmla="*/ 0 h 87"/>
                <a:gd name="T17" fmla="*/ 105 w 105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" h="87">
                  <a:moveTo>
                    <a:pt x="0" y="0"/>
                  </a:moveTo>
                  <a:lnTo>
                    <a:pt x="104" y="0"/>
                  </a:lnTo>
                  <a:lnTo>
                    <a:pt x="104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4333" y="2819"/>
              <a:ext cx="260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E</a:t>
              </a:r>
            </a:p>
          </p:txBody>
        </p:sp>
        <p:sp>
          <p:nvSpPr>
            <p:cNvPr id="53" name="Freeform 48"/>
            <p:cNvSpPr>
              <a:spLocks/>
            </p:cNvSpPr>
            <p:nvPr/>
          </p:nvSpPr>
          <p:spPr bwMode="auto">
            <a:xfrm>
              <a:off x="4877" y="3399"/>
              <a:ext cx="106" cy="88"/>
            </a:xfrm>
            <a:custGeom>
              <a:avLst/>
              <a:gdLst>
                <a:gd name="T0" fmla="*/ 0 w 106"/>
                <a:gd name="T1" fmla="*/ 0 h 88"/>
                <a:gd name="T2" fmla="*/ 105 w 106"/>
                <a:gd name="T3" fmla="*/ 0 h 88"/>
                <a:gd name="T4" fmla="*/ 105 w 106"/>
                <a:gd name="T5" fmla="*/ 87 h 88"/>
                <a:gd name="T6" fmla="*/ 0 w 106"/>
                <a:gd name="T7" fmla="*/ 87 h 88"/>
                <a:gd name="T8" fmla="*/ 0 w 106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8"/>
                <a:gd name="T17" fmla="*/ 106 w 106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8">
                  <a:moveTo>
                    <a:pt x="0" y="0"/>
                  </a:moveTo>
                  <a:lnTo>
                    <a:pt x="105" y="0"/>
                  </a:lnTo>
                  <a:lnTo>
                    <a:pt x="105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Freeform 49"/>
            <p:cNvSpPr>
              <a:spLocks/>
            </p:cNvSpPr>
            <p:nvPr/>
          </p:nvSpPr>
          <p:spPr bwMode="auto">
            <a:xfrm>
              <a:off x="4877" y="3399"/>
              <a:ext cx="106" cy="88"/>
            </a:xfrm>
            <a:custGeom>
              <a:avLst/>
              <a:gdLst>
                <a:gd name="T0" fmla="*/ 0 w 106"/>
                <a:gd name="T1" fmla="*/ 0 h 88"/>
                <a:gd name="T2" fmla="*/ 105 w 106"/>
                <a:gd name="T3" fmla="*/ 0 h 88"/>
                <a:gd name="T4" fmla="*/ 105 w 106"/>
                <a:gd name="T5" fmla="*/ 87 h 88"/>
                <a:gd name="T6" fmla="*/ 0 w 106"/>
                <a:gd name="T7" fmla="*/ 87 h 88"/>
                <a:gd name="T8" fmla="*/ 0 w 106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8"/>
                <a:gd name="T17" fmla="*/ 106 w 106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8">
                  <a:moveTo>
                    <a:pt x="0" y="0"/>
                  </a:moveTo>
                  <a:lnTo>
                    <a:pt x="105" y="0"/>
                  </a:lnTo>
                  <a:lnTo>
                    <a:pt x="105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4739" y="3230"/>
              <a:ext cx="254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F</a:t>
              </a: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 rot="-5400000">
              <a:off x="-2" y="2252"/>
              <a:ext cx="1687" cy="2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  <a:latin typeface="Cambria" pitchFamily="18" charset="0"/>
                  <a:cs typeface="Arial" charset="0"/>
                </a:rPr>
                <a:t>OUTPUT OF TRUCKS</a:t>
              </a:r>
            </a:p>
          </p:txBody>
        </p:sp>
        <p:sp>
          <p:nvSpPr>
            <p:cNvPr id="57" name="Freeform 52"/>
            <p:cNvSpPr>
              <a:spLocks/>
            </p:cNvSpPr>
            <p:nvPr/>
          </p:nvSpPr>
          <p:spPr bwMode="auto">
            <a:xfrm>
              <a:off x="988" y="1449"/>
              <a:ext cx="88" cy="87"/>
            </a:xfrm>
            <a:custGeom>
              <a:avLst/>
              <a:gdLst>
                <a:gd name="T0" fmla="*/ 0 w 88"/>
                <a:gd name="T1" fmla="*/ 0 h 87"/>
                <a:gd name="T2" fmla="*/ 87 w 88"/>
                <a:gd name="T3" fmla="*/ 0 h 87"/>
                <a:gd name="T4" fmla="*/ 87 w 88"/>
                <a:gd name="T5" fmla="*/ 86 h 87"/>
                <a:gd name="T6" fmla="*/ 0 w 88"/>
                <a:gd name="T7" fmla="*/ 86 h 87"/>
                <a:gd name="T8" fmla="*/ 0 w 88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7"/>
                <a:gd name="T17" fmla="*/ 88 w 88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7">
                  <a:moveTo>
                    <a:pt x="0" y="0"/>
                  </a:moveTo>
                  <a:lnTo>
                    <a:pt x="87" y="0"/>
                  </a:lnTo>
                  <a:lnTo>
                    <a:pt x="87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8" name="Freeform 53"/>
            <p:cNvSpPr>
              <a:spLocks/>
            </p:cNvSpPr>
            <p:nvPr/>
          </p:nvSpPr>
          <p:spPr bwMode="auto">
            <a:xfrm>
              <a:off x="988" y="1449"/>
              <a:ext cx="106" cy="87"/>
            </a:xfrm>
            <a:custGeom>
              <a:avLst/>
              <a:gdLst>
                <a:gd name="T0" fmla="*/ 0 w 106"/>
                <a:gd name="T1" fmla="*/ 0 h 87"/>
                <a:gd name="T2" fmla="*/ 105 w 106"/>
                <a:gd name="T3" fmla="*/ 0 h 87"/>
                <a:gd name="T4" fmla="*/ 105 w 106"/>
                <a:gd name="T5" fmla="*/ 86 h 87"/>
                <a:gd name="T6" fmla="*/ 0 w 106"/>
                <a:gd name="T7" fmla="*/ 86 h 87"/>
                <a:gd name="T8" fmla="*/ 0 w 106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7"/>
                <a:gd name="T17" fmla="*/ 106 w 106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7">
                  <a:moveTo>
                    <a:pt x="0" y="0"/>
                  </a:moveTo>
                  <a:lnTo>
                    <a:pt x="105" y="0"/>
                  </a:lnTo>
                  <a:lnTo>
                    <a:pt x="105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967" y="1369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5</a:t>
              </a:r>
            </a:p>
          </p:txBody>
        </p:sp>
        <p:sp>
          <p:nvSpPr>
            <p:cNvPr id="60" name="Freeform 55"/>
            <p:cNvSpPr>
              <a:spLocks/>
            </p:cNvSpPr>
            <p:nvPr/>
          </p:nvSpPr>
          <p:spPr bwMode="auto">
            <a:xfrm>
              <a:off x="988" y="1849"/>
              <a:ext cx="88" cy="88"/>
            </a:xfrm>
            <a:custGeom>
              <a:avLst/>
              <a:gdLst>
                <a:gd name="T0" fmla="*/ 0 w 88"/>
                <a:gd name="T1" fmla="*/ 0 h 88"/>
                <a:gd name="T2" fmla="*/ 87 w 88"/>
                <a:gd name="T3" fmla="*/ 0 h 88"/>
                <a:gd name="T4" fmla="*/ 87 w 88"/>
                <a:gd name="T5" fmla="*/ 87 h 88"/>
                <a:gd name="T6" fmla="*/ 0 w 88"/>
                <a:gd name="T7" fmla="*/ 87 h 88"/>
                <a:gd name="T8" fmla="*/ 0 w 88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8"/>
                <a:gd name="T17" fmla="*/ 88 w 88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8">
                  <a:moveTo>
                    <a:pt x="0" y="0"/>
                  </a:moveTo>
                  <a:lnTo>
                    <a:pt x="87" y="0"/>
                  </a:lnTo>
                  <a:lnTo>
                    <a:pt x="87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1" name="Freeform 56"/>
            <p:cNvSpPr>
              <a:spLocks/>
            </p:cNvSpPr>
            <p:nvPr/>
          </p:nvSpPr>
          <p:spPr bwMode="auto">
            <a:xfrm>
              <a:off x="988" y="1849"/>
              <a:ext cx="106" cy="88"/>
            </a:xfrm>
            <a:custGeom>
              <a:avLst/>
              <a:gdLst>
                <a:gd name="T0" fmla="*/ 0 w 106"/>
                <a:gd name="T1" fmla="*/ 0 h 88"/>
                <a:gd name="T2" fmla="*/ 105 w 106"/>
                <a:gd name="T3" fmla="*/ 0 h 88"/>
                <a:gd name="T4" fmla="*/ 105 w 106"/>
                <a:gd name="T5" fmla="*/ 87 h 88"/>
                <a:gd name="T6" fmla="*/ 0 w 106"/>
                <a:gd name="T7" fmla="*/ 87 h 88"/>
                <a:gd name="T8" fmla="*/ 0 w 106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8"/>
                <a:gd name="T17" fmla="*/ 106 w 106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8">
                  <a:moveTo>
                    <a:pt x="0" y="0"/>
                  </a:moveTo>
                  <a:lnTo>
                    <a:pt x="105" y="0"/>
                  </a:lnTo>
                  <a:lnTo>
                    <a:pt x="105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967" y="1770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4</a:t>
              </a:r>
            </a:p>
          </p:txBody>
        </p:sp>
        <p:sp>
          <p:nvSpPr>
            <p:cNvPr id="63" name="Freeform 58"/>
            <p:cNvSpPr>
              <a:spLocks/>
            </p:cNvSpPr>
            <p:nvPr/>
          </p:nvSpPr>
          <p:spPr bwMode="auto">
            <a:xfrm>
              <a:off x="988" y="2250"/>
              <a:ext cx="88" cy="87"/>
            </a:xfrm>
            <a:custGeom>
              <a:avLst/>
              <a:gdLst>
                <a:gd name="T0" fmla="*/ 0 w 88"/>
                <a:gd name="T1" fmla="*/ 0 h 87"/>
                <a:gd name="T2" fmla="*/ 87 w 88"/>
                <a:gd name="T3" fmla="*/ 0 h 87"/>
                <a:gd name="T4" fmla="*/ 87 w 88"/>
                <a:gd name="T5" fmla="*/ 86 h 87"/>
                <a:gd name="T6" fmla="*/ 0 w 88"/>
                <a:gd name="T7" fmla="*/ 86 h 87"/>
                <a:gd name="T8" fmla="*/ 0 w 88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7"/>
                <a:gd name="T17" fmla="*/ 88 w 88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7">
                  <a:moveTo>
                    <a:pt x="0" y="0"/>
                  </a:moveTo>
                  <a:lnTo>
                    <a:pt x="87" y="0"/>
                  </a:lnTo>
                  <a:lnTo>
                    <a:pt x="87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Freeform 59"/>
            <p:cNvSpPr>
              <a:spLocks/>
            </p:cNvSpPr>
            <p:nvPr/>
          </p:nvSpPr>
          <p:spPr bwMode="auto">
            <a:xfrm>
              <a:off x="988" y="2250"/>
              <a:ext cx="106" cy="87"/>
            </a:xfrm>
            <a:custGeom>
              <a:avLst/>
              <a:gdLst>
                <a:gd name="T0" fmla="*/ 0 w 106"/>
                <a:gd name="T1" fmla="*/ 0 h 87"/>
                <a:gd name="T2" fmla="*/ 105 w 106"/>
                <a:gd name="T3" fmla="*/ 0 h 87"/>
                <a:gd name="T4" fmla="*/ 105 w 106"/>
                <a:gd name="T5" fmla="*/ 86 h 87"/>
                <a:gd name="T6" fmla="*/ 0 w 106"/>
                <a:gd name="T7" fmla="*/ 86 h 87"/>
                <a:gd name="T8" fmla="*/ 0 w 106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7"/>
                <a:gd name="T17" fmla="*/ 106 w 106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7">
                  <a:moveTo>
                    <a:pt x="0" y="0"/>
                  </a:moveTo>
                  <a:lnTo>
                    <a:pt x="105" y="0"/>
                  </a:lnTo>
                  <a:lnTo>
                    <a:pt x="105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Rectangle 60"/>
            <p:cNvSpPr>
              <a:spLocks noChangeArrowheads="1"/>
            </p:cNvSpPr>
            <p:nvPr/>
          </p:nvSpPr>
          <p:spPr bwMode="auto">
            <a:xfrm>
              <a:off x="967" y="2171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3</a:t>
              </a:r>
            </a:p>
          </p:txBody>
        </p:sp>
        <p:sp>
          <p:nvSpPr>
            <p:cNvPr id="66" name="Freeform 61"/>
            <p:cNvSpPr>
              <a:spLocks/>
            </p:cNvSpPr>
            <p:nvPr/>
          </p:nvSpPr>
          <p:spPr bwMode="auto">
            <a:xfrm>
              <a:off x="988" y="2660"/>
              <a:ext cx="88" cy="88"/>
            </a:xfrm>
            <a:custGeom>
              <a:avLst/>
              <a:gdLst>
                <a:gd name="T0" fmla="*/ 0 w 88"/>
                <a:gd name="T1" fmla="*/ 0 h 88"/>
                <a:gd name="T2" fmla="*/ 87 w 88"/>
                <a:gd name="T3" fmla="*/ 0 h 88"/>
                <a:gd name="T4" fmla="*/ 87 w 88"/>
                <a:gd name="T5" fmla="*/ 87 h 88"/>
                <a:gd name="T6" fmla="*/ 0 w 88"/>
                <a:gd name="T7" fmla="*/ 87 h 88"/>
                <a:gd name="T8" fmla="*/ 0 w 88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8"/>
                <a:gd name="T17" fmla="*/ 88 w 88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8">
                  <a:moveTo>
                    <a:pt x="0" y="0"/>
                  </a:moveTo>
                  <a:lnTo>
                    <a:pt x="87" y="0"/>
                  </a:lnTo>
                  <a:lnTo>
                    <a:pt x="87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" name="Freeform 62"/>
            <p:cNvSpPr>
              <a:spLocks/>
            </p:cNvSpPr>
            <p:nvPr/>
          </p:nvSpPr>
          <p:spPr bwMode="auto">
            <a:xfrm>
              <a:off x="988" y="2660"/>
              <a:ext cx="106" cy="88"/>
            </a:xfrm>
            <a:custGeom>
              <a:avLst/>
              <a:gdLst>
                <a:gd name="T0" fmla="*/ 0 w 106"/>
                <a:gd name="T1" fmla="*/ 0 h 88"/>
                <a:gd name="T2" fmla="*/ 105 w 106"/>
                <a:gd name="T3" fmla="*/ 0 h 88"/>
                <a:gd name="T4" fmla="*/ 105 w 106"/>
                <a:gd name="T5" fmla="*/ 87 h 88"/>
                <a:gd name="T6" fmla="*/ 0 w 106"/>
                <a:gd name="T7" fmla="*/ 87 h 88"/>
                <a:gd name="T8" fmla="*/ 0 w 106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8"/>
                <a:gd name="T17" fmla="*/ 106 w 106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8">
                  <a:moveTo>
                    <a:pt x="0" y="0"/>
                  </a:moveTo>
                  <a:lnTo>
                    <a:pt x="105" y="0"/>
                  </a:lnTo>
                  <a:lnTo>
                    <a:pt x="105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8" name="Rectangle 63"/>
            <p:cNvSpPr>
              <a:spLocks noChangeArrowheads="1"/>
            </p:cNvSpPr>
            <p:nvPr/>
          </p:nvSpPr>
          <p:spPr bwMode="auto">
            <a:xfrm>
              <a:off x="967" y="2580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2</a:t>
              </a:r>
            </a:p>
          </p:txBody>
        </p:sp>
        <p:sp>
          <p:nvSpPr>
            <p:cNvPr id="69" name="Freeform 64"/>
            <p:cNvSpPr>
              <a:spLocks/>
            </p:cNvSpPr>
            <p:nvPr/>
          </p:nvSpPr>
          <p:spPr bwMode="auto">
            <a:xfrm>
              <a:off x="988" y="3061"/>
              <a:ext cx="88" cy="87"/>
            </a:xfrm>
            <a:custGeom>
              <a:avLst/>
              <a:gdLst>
                <a:gd name="T0" fmla="*/ 0 w 88"/>
                <a:gd name="T1" fmla="*/ 0 h 87"/>
                <a:gd name="T2" fmla="*/ 87 w 88"/>
                <a:gd name="T3" fmla="*/ 0 h 87"/>
                <a:gd name="T4" fmla="*/ 87 w 88"/>
                <a:gd name="T5" fmla="*/ 86 h 87"/>
                <a:gd name="T6" fmla="*/ 0 w 88"/>
                <a:gd name="T7" fmla="*/ 86 h 87"/>
                <a:gd name="T8" fmla="*/ 0 w 88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7"/>
                <a:gd name="T17" fmla="*/ 88 w 88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7">
                  <a:moveTo>
                    <a:pt x="0" y="0"/>
                  </a:moveTo>
                  <a:lnTo>
                    <a:pt x="87" y="0"/>
                  </a:lnTo>
                  <a:lnTo>
                    <a:pt x="87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0" name="Freeform 65"/>
            <p:cNvSpPr>
              <a:spLocks/>
            </p:cNvSpPr>
            <p:nvPr/>
          </p:nvSpPr>
          <p:spPr bwMode="auto">
            <a:xfrm>
              <a:off x="988" y="3061"/>
              <a:ext cx="106" cy="87"/>
            </a:xfrm>
            <a:custGeom>
              <a:avLst/>
              <a:gdLst>
                <a:gd name="T0" fmla="*/ 0 w 106"/>
                <a:gd name="T1" fmla="*/ 0 h 87"/>
                <a:gd name="T2" fmla="*/ 105 w 106"/>
                <a:gd name="T3" fmla="*/ 0 h 87"/>
                <a:gd name="T4" fmla="*/ 105 w 106"/>
                <a:gd name="T5" fmla="*/ 86 h 87"/>
                <a:gd name="T6" fmla="*/ 0 w 106"/>
                <a:gd name="T7" fmla="*/ 86 h 87"/>
                <a:gd name="T8" fmla="*/ 0 w 106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7"/>
                <a:gd name="T17" fmla="*/ 106 w 106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7">
                  <a:moveTo>
                    <a:pt x="0" y="0"/>
                  </a:moveTo>
                  <a:lnTo>
                    <a:pt x="105" y="0"/>
                  </a:lnTo>
                  <a:lnTo>
                    <a:pt x="105" y="86"/>
                  </a:lnTo>
                  <a:lnTo>
                    <a:pt x="0" y="86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1" name="Rectangle 66"/>
            <p:cNvSpPr>
              <a:spLocks noChangeArrowheads="1"/>
            </p:cNvSpPr>
            <p:nvPr/>
          </p:nvSpPr>
          <p:spPr bwMode="auto">
            <a:xfrm>
              <a:off x="967" y="2981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1</a:t>
              </a:r>
            </a:p>
          </p:txBody>
        </p:sp>
        <p:sp>
          <p:nvSpPr>
            <p:cNvPr id="72" name="Freeform 67"/>
            <p:cNvSpPr>
              <a:spLocks/>
            </p:cNvSpPr>
            <p:nvPr/>
          </p:nvSpPr>
          <p:spPr bwMode="auto">
            <a:xfrm>
              <a:off x="988" y="3553"/>
              <a:ext cx="88" cy="88"/>
            </a:xfrm>
            <a:custGeom>
              <a:avLst/>
              <a:gdLst>
                <a:gd name="T0" fmla="*/ 0 w 88"/>
                <a:gd name="T1" fmla="*/ 0 h 88"/>
                <a:gd name="T2" fmla="*/ 87 w 88"/>
                <a:gd name="T3" fmla="*/ 0 h 88"/>
                <a:gd name="T4" fmla="*/ 87 w 88"/>
                <a:gd name="T5" fmla="*/ 87 h 88"/>
                <a:gd name="T6" fmla="*/ 0 w 88"/>
                <a:gd name="T7" fmla="*/ 87 h 88"/>
                <a:gd name="T8" fmla="*/ 0 w 88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8"/>
                <a:gd name="T17" fmla="*/ 88 w 88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8">
                  <a:moveTo>
                    <a:pt x="0" y="0"/>
                  </a:moveTo>
                  <a:lnTo>
                    <a:pt x="87" y="0"/>
                  </a:lnTo>
                  <a:lnTo>
                    <a:pt x="87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" name="Line 68"/>
            <p:cNvSpPr>
              <a:spLocks noChangeShapeType="1"/>
            </p:cNvSpPr>
            <p:nvPr/>
          </p:nvSpPr>
          <p:spPr bwMode="auto">
            <a:xfrm>
              <a:off x="1162" y="3508"/>
              <a:ext cx="39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" name="Freeform 69"/>
            <p:cNvSpPr>
              <a:spLocks/>
            </p:cNvSpPr>
            <p:nvPr/>
          </p:nvSpPr>
          <p:spPr bwMode="auto">
            <a:xfrm>
              <a:off x="988" y="3553"/>
              <a:ext cx="106" cy="88"/>
            </a:xfrm>
            <a:custGeom>
              <a:avLst/>
              <a:gdLst>
                <a:gd name="T0" fmla="*/ 0 w 106"/>
                <a:gd name="T1" fmla="*/ 0 h 88"/>
                <a:gd name="T2" fmla="*/ 105 w 106"/>
                <a:gd name="T3" fmla="*/ 0 h 88"/>
                <a:gd name="T4" fmla="*/ 105 w 106"/>
                <a:gd name="T5" fmla="*/ 87 h 88"/>
                <a:gd name="T6" fmla="*/ 0 w 106"/>
                <a:gd name="T7" fmla="*/ 87 h 88"/>
                <a:gd name="T8" fmla="*/ 0 w 106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8"/>
                <a:gd name="T17" fmla="*/ 106 w 106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8">
                  <a:moveTo>
                    <a:pt x="0" y="0"/>
                  </a:moveTo>
                  <a:lnTo>
                    <a:pt x="105" y="0"/>
                  </a:lnTo>
                  <a:lnTo>
                    <a:pt x="105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Rectangle 70"/>
            <p:cNvSpPr>
              <a:spLocks noChangeArrowheads="1"/>
            </p:cNvSpPr>
            <p:nvPr/>
          </p:nvSpPr>
          <p:spPr bwMode="auto">
            <a:xfrm>
              <a:off x="967" y="3474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0</a:t>
              </a:r>
            </a:p>
          </p:txBody>
        </p:sp>
        <p:sp>
          <p:nvSpPr>
            <p:cNvPr id="76" name="Freeform 71"/>
            <p:cNvSpPr>
              <a:spLocks/>
            </p:cNvSpPr>
            <p:nvPr/>
          </p:nvSpPr>
          <p:spPr bwMode="auto">
            <a:xfrm>
              <a:off x="1836" y="3553"/>
              <a:ext cx="87" cy="88"/>
            </a:xfrm>
            <a:custGeom>
              <a:avLst/>
              <a:gdLst>
                <a:gd name="T0" fmla="*/ 0 w 87"/>
                <a:gd name="T1" fmla="*/ 0 h 88"/>
                <a:gd name="T2" fmla="*/ 86 w 87"/>
                <a:gd name="T3" fmla="*/ 0 h 88"/>
                <a:gd name="T4" fmla="*/ 86 w 87"/>
                <a:gd name="T5" fmla="*/ 87 h 88"/>
                <a:gd name="T6" fmla="*/ 0 w 87"/>
                <a:gd name="T7" fmla="*/ 87 h 88"/>
                <a:gd name="T8" fmla="*/ 0 w 8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88"/>
                <a:gd name="T17" fmla="*/ 87 w 8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88">
                  <a:moveTo>
                    <a:pt x="0" y="0"/>
                  </a:moveTo>
                  <a:lnTo>
                    <a:pt x="86" y="0"/>
                  </a:lnTo>
                  <a:lnTo>
                    <a:pt x="86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Freeform 72"/>
            <p:cNvSpPr>
              <a:spLocks/>
            </p:cNvSpPr>
            <p:nvPr/>
          </p:nvSpPr>
          <p:spPr bwMode="auto">
            <a:xfrm>
              <a:off x="1836" y="3553"/>
              <a:ext cx="87" cy="88"/>
            </a:xfrm>
            <a:custGeom>
              <a:avLst/>
              <a:gdLst>
                <a:gd name="T0" fmla="*/ 0 w 87"/>
                <a:gd name="T1" fmla="*/ 0 h 88"/>
                <a:gd name="T2" fmla="*/ 86 w 87"/>
                <a:gd name="T3" fmla="*/ 0 h 88"/>
                <a:gd name="T4" fmla="*/ 86 w 87"/>
                <a:gd name="T5" fmla="*/ 87 h 88"/>
                <a:gd name="T6" fmla="*/ 0 w 87"/>
                <a:gd name="T7" fmla="*/ 87 h 88"/>
                <a:gd name="T8" fmla="*/ 0 w 8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88"/>
                <a:gd name="T17" fmla="*/ 87 w 8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88">
                  <a:moveTo>
                    <a:pt x="0" y="0"/>
                  </a:moveTo>
                  <a:lnTo>
                    <a:pt x="86" y="0"/>
                  </a:lnTo>
                  <a:lnTo>
                    <a:pt x="86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" name="Rectangle 73"/>
            <p:cNvSpPr>
              <a:spLocks noChangeArrowheads="1"/>
            </p:cNvSpPr>
            <p:nvPr/>
          </p:nvSpPr>
          <p:spPr bwMode="auto">
            <a:xfrm>
              <a:off x="1796" y="3474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1</a:t>
              </a:r>
            </a:p>
          </p:txBody>
        </p:sp>
        <p:sp>
          <p:nvSpPr>
            <p:cNvPr id="79" name="Freeform 74"/>
            <p:cNvSpPr>
              <a:spLocks/>
            </p:cNvSpPr>
            <p:nvPr/>
          </p:nvSpPr>
          <p:spPr bwMode="auto">
            <a:xfrm>
              <a:off x="2555" y="3553"/>
              <a:ext cx="106" cy="88"/>
            </a:xfrm>
            <a:custGeom>
              <a:avLst/>
              <a:gdLst>
                <a:gd name="T0" fmla="*/ 0 w 106"/>
                <a:gd name="T1" fmla="*/ 0 h 88"/>
                <a:gd name="T2" fmla="*/ 105 w 106"/>
                <a:gd name="T3" fmla="*/ 0 h 88"/>
                <a:gd name="T4" fmla="*/ 105 w 106"/>
                <a:gd name="T5" fmla="*/ 87 h 88"/>
                <a:gd name="T6" fmla="*/ 0 w 106"/>
                <a:gd name="T7" fmla="*/ 87 h 88"/>
                <a:gd name="T8" fmla="*/ 0 w 106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8"/>
                <a:gd name="T17" fmla="*/ 106 w 106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8">
                  <a:moveTo>
                    <a:pt x="0" y="0"/>
                  </a:moveTo>
                  <a:lnTo>
                    <a:pt x="105" y="0"/>
                  </a:lnTo>
                  <a:lnTo>
                    <a:pt x="105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0" name="Freeform 75"/>
            <p:cNvSpPr>
              <a:spLocks/>
            </p:cNvSpPr>
            <p:nvPr/>
          </p:nvSpPr>
          <p:spPr bwMode="auto">
            <a:xfrm>
              <a:off x="2555" y="3553"/>
              <a:ext cx="106" cy="88"/>
            </a:xfrm>
            <a:custGeom>
              <a:avLst/>
              <a:gdLst>
                <a:gd name="T0" fmla="*/ 0 w 106"/>
                <a:gd name="T1" fmla="*/ 0 h 88"/>
                <a:gd name="T2" fmla="*/ 105 w 106"/>
                <a:gd name="T3" fmla="*/ 0 h 88"/>
                <a:gd name="T4" fmla="*/ 105 w 106"/>
                <a:gd name="T5" fmla="*/ 87 h 88"/>
                <a:gd name="T6" fmla="*/ 0 w 106"/>
                <a:gd name="T7" fmla="*/ 87 h 88"/>
                <a:gd name="T8" fmla="*/ 0 w 106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6"/>
                <a:gd name="T16" fmla="*/ 0 h 88"/>
                <a:gd name="T17" fmla="*/ 106 w 106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6" h="88">
                  <a:moveTo>
                    <a:pt x="0" y="0"/>
                  </a:moveTo>
                  <a:lnTo>
                    <a:pt x="105" y="0"/>
                  </a:lnTo>
                  <a:lnTo>
                    <a:pt x="105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1" name="Rectangle 76"/>
            <p:cNvSpPr>
              <a:spLocks noChangeArrowheads="1"/>
            </p:cNvSpPr>
            <p:nvPr/>
          </p:nvSpPr>
          <p:spPr bwMode="auto">
            <a:xfrm>
              <a:off x="2535" y="3474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2</a:t>
              </a:r>
            </a:p>
          </p:txBody>
        </p:sp>
        <p:sp>
          <p:nvSpPr>
            <p:cNvPr id="82" name="Freeform 77"/>
            <p:cNvSpPr>
              <a:spLocks/>
            </p:cNvSpPr>
            <p:nvPr/>
          </p:nvSpPr>
          <p:spPr bwMode="auto">
            <a:xfrm>
              <a:off x="3311" y="3553"/>
              <a:ext cx="87" cy="88"/>
            </a:xfrm>
            <a:custGeom>
              <a:avLst/>
              <a:gdLst>
                <a:gd name="T0" fmla="*/ 0 w 87"/>
                <a:gd name="T1" fmla="*/ 0 h 88"/>
                <a:gd name="T2" fmla="*/ 86 w 87"/>
                <a:gd name="T3" fmla="*/ 0 h 88"/>
                <a:gd name="T4" fmla="*/ 86 w 87"/>
                <a:gd name="T5" fmla="*/ 87 h 88"/>
                <a:gd name="T6" fmla="*/ 0 w 87"/>
                <a:gd name="T7" fmla="*/ 87 h 88"/>
                <a:gd name="T8" fmla="*/ 0 w 8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88"/>
                <a:gd name="T17" fmla="*/ 87 w 8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88">
                  <a:moveTo>
                    <a:pt x="0" y="0"/>
                  </a:moveTo>
                  <a:lnTo>
                    <a:pt x="86" y="0"/>
                  </a:lnTo>
                  <a:lnTo>
                    <a:pt x="86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" name="Freeform 78"/>
            <p:cNvSpPr>
              <a:spLocks/>
            </p:cNvSpPr>
            <p:nvPr/>
          </p:nvSpPr>
          <p:spPr bwMode="auto">
            <a:xfrm>
              <a:off x="3311" y="3553"/>
              <a:ext cx="87" cy="88"/>
            </a:xfrm>
            <a:custGeom>
              <a:avLst/>
              <a:gdLst>
                <a:gd name="T0" fmla="*/ 0 w 87"/>
                <a:gd name="T1" fmla="*/ 0 h 88"/>
                <a:gd name="T2" fmla="*/ 86 w 87"/>
                <a:gd name="T3" fmla="*/ 0 h 88"/>
                <a:gd name="T4" fmla="*/ 86 w 87"/>
                <a:gd name="T5" fmla="*/ 87 h 88"/>
                <a:gd name="T6" fmla="*/ 0 w 87"/>
                <a:gd name="T7" fmla="*/ 87 h 88"/>
                <a:gd name="T8" fmla="*/ 0 w 8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88"/>
                <a:gd name="T17" fmla="*/ 87 w 8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88">
                  <a:moveTo>
                    <a:pt x="0" y="0"/>
                  </a:moveTo>
                  <a:lnTo>
                    <a:pt x="86" y="0"/>
                  </a:lnTo>
                  <a:lnTo>
                    <a:pt x="86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" name="Rectangle 79"/>
            <p:cNvSpPr>
              <a:spLocks noChangeArrowheads="1"/>
            </p:cNvSpPr>
            <p:nvPr/>
          </p:nvSpPr>
          <p:spPr bwMode="auto">
            <a:xfrm>
              <a:off x="3272" y="3474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3</a:t>
              </a:r>
            </a:p>
          </p:txBody>
        </p:sp>
        <p:sp>
          <p:nvSpPr>
            <p:cNvPr id="85" name="Freeform 80"/>
            <p:cNvSpPr>
              <a:spLocks/>
            </p:cNvSpPr>
            <p:nvPr/>
          </p:nvSpPr>
          <p:spPr bwMode="auto">
            <a:xfrm>
              <a:off x="4030" y="3553"/>
              <a:ext cx="87" cy="88"/>
            </a:xfrm>
            <a:custGeom>
              <a:avLst/>
              <a:gdLst>
                <a:gd name="T0" fmla="*/ 0 w 87"/>
                <a:gd name="T1" fmla="*/ 0 h 88"/>
                <a:gd name="T2" fmla="*/ 86 w 87"/>
                <a:gd name="T3" fmla="*/ 0 h 88"/>
                <a:gd name="T4" fmla="*/ 86 w 87"/>
                <a:gd name="T5" fmla="*/ 87 h 88"/>
                <a:gd name="T6" fmla="*/ 0 w 87"/>
                <a:gd name="T7" fmla="*/ 87 h 88"/>
                <a:gd name="T8" fmla="*/ 0 w 8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88"/>
                <a:gd name="T17" fmla="*/ 87 w 8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88">
                  <a:moveTo>
                    <a:pt x="0" y="0"/>
                  </a:moveTo>
                  <a:lnTo>
                    <a:pt x="86" y="0"/>
                  </a:lnTo>
                  <a:lnTo>
                    <a:pt x="86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6" name="Freeform 81"/>
            <p:cNvSpPr>
              <a:spLocks/>
            </p:cNvSpPr>
            <p:nvPr/>
          </p:nvSpPr>
          <p:spPr bwMode="auto">
            <a:xfrm>
              <a:off x="4030" y="3553"/>
              <a:ext cx="87" cy="88"/>
            </a:xfrm>
            <a:custGeom>
              <a:avLst/>
              <a:gdLst>
                <a:gd name="T0" fmla="*/ 0 w 87"/>
                <a:gd name="T1" fmla="*/ 0 h 88"/>
                <a:gd name="T2" fmla="*/ 86 w 87"/>
                <a:gd name="T3" fmla="*/ 0 h 88"/>
                <a:gd name="T4" fmla="*/ 86 w 87"/>
                <a:gd name="T5" fmla="*/ 87 h 88"/>
                <a:gd name="T6" fmla="*/ 0 w 87"/>
                <a:gd name="T7" fmla="*/ 87 h 88"/>
                <a:gd name="T8" fmla="*/ 0 w 8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88"/>
                <a:gd name="T17" fmla="*/ 87 w 8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88">
                  <a:moveTo>
                    <a:pt x="0" y="0"/>
                  </a:moveTo>
                  <a:lnTo>
                    <a:pt x="86" y="0"/>
                  </a:lnTo>
                  <a:lnTo>
                    <a:pt x="86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Rectangle 82"/>
            <p:cNvSpPr>
              <a:spLocks noChangeArrowheads="1"/>
            </p:cNvSpPr>
            <p:nvPr/>
          </p:nvSpPr>
          <p:spPr bwMode="auto">
            <a:xfrm>
              <a:off x="3990" y="3474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4</a:t>
              </a:r>
            </a:p>
          </p:txBody>
        </p:sp>
        <p:sp>
          <p:nvSpPr>
            <p:cNvPr id="88" name="Freeform 83"/>
            <p:cNvSpPr>
              <a:spLocks/>
            </p:cNvSpPr>
            <p:nvPr/>
          </p:nvSpPr>
          <p:spPr bwMode="auto">
            <a:xfrm>
              <a:off x="4748" y="3553"/>
              <a:ext cx="87" cy="88"/>
            </a:xfrm>
            <a:custGeom>
              <a:avLst/>
              <a:gdLst>
                <a:gd name="T0" fmla="*/ 0 w 87"/>
                <a:gd name="T1" fmla="*/ 0 h 88"/>
                <a:gd name="T2" fmla="*/ 86 w 87"/>
                <a:gd name="T3" fmla="*/ 0 h 88"/>
                <a:gd name="T4" fmla="*/ 86 w 87"/>
                <a:gd name="T5" fmla="*/ 87 h 88"/>
                <a:gd name="T6" fmla="*/ 0 w 87"/>
                <a:gd name="T7" fmla="*/ 87 h 88"/>
                <a:gd name="T8" fmla="*/ 0 w 8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88"/>
                <a:gd name="T17" fmla="*/ 87 w 8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88">
                  <a:moveTo>
                    <a:pt x="0" y="0"/>
                  </a:moveTo>
                  <a:lnTo>
                    <a:pt x="86" y="0"/>
                  </a:lnTo>
                  <a:lnTo>
                    <a:pt x="86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Freeform 84"/>
            <p:cNvSpPr>
              <a:spLocks/>
            </p:cNvSpPr>
            <p:nvPr/>
          </p:nvSpPr>
          <p:spPr bwMode="auto">
            <a:xfrm>
              <a:off x="4748" y="3553"/>
              <a:ext cx="87" cy="88"/>
            </a:xfrm>
            <a:custGeom>
              <a:avLst/>
              <a:gdLst>
                <a:gd name="T0" fmla="*/ 0 w 87"/>
                <a:gd name="T1" fmla="*/ 0 h 88"/>
                <a:gd name="T2" fmla="*/ 86 w 87"/>
                <a:gd name="T3" fmla="*/ 0 h 88"/>
                <a:gd name="T4" fmla="*/ 86 w 87"/>
                <a:gd name="T5" fmla="*/ 87 h 88"/>
                <a:gd name="T6" fmla="*/ 0 w 87"/>
                <a:gd name="T7" fmla="*/ 87 h 88"/>
                <a:gd name="T8" fmla="*/ 0 w 87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88"/>
                <a:gd name="T17" fmla="*/ 87 w 87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88">
                  <a:moveTo>
                    <a:pt x="0" y="0"/>
                  </a:moveTo>
                  <a:lnTo>
                    <a:pt x="86" y="0"/>
                  </a:lnTo>
                  <a:lnTo>
                    <a:pt x="86" y="87"/>
                  </a:ln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0" name="Rectangle 85"/>
            <p:cNvSpPr>
              <a:spLocks noChangeArrowheads="1"/>
            </p:cNvSpPr>
            <p:nvPr/>
          </p:nvSpPr>
          <p:spPr bwMode="auto">
            <a:xfrm>
              <a:off x="4708" y="3474"/>
              <a:ext cx="265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5</a:t>
              </a:r>
            </a:p>
          </p:txBody>
        </p:sp>
        <p:sp>
          <p:nvSpPr>
            <p:cNvPr id="91" name="Rectangle 86"/>
            <p:cNvSpPr>
              <a:spLocks noChangeArrowheads="1"/>
            </p:cNvSpPr>
            <p:nvPr/>
          </p:nvSpPr>
          <p:spPr bwMode="auto">
            <a:xfrm>
              <a:off x="2518" y="3710"/>
              <a:ext cx="1670" cy="2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  <a:latin typeface="Cambria" pitchFamily="18" charset="0"/>
                  <a:cs typeface="Arial" charset="0"/>
                </a:rPr>
                <a:t>OUTPUT OF TANKS </a:t>
              </a:r>
            </a:p>
          </p:txBody>
        </p:sp>
        <p:sp>
          <p:nvSpPr>
            <p:cNvPr id="92" name="Line 87"/>
            <p:cNvSpPr>
              <a:spLocks noChangeShapeType="1"/>
            </p:cNvSpPr>
            <p:nvPr/>
          </p:nvSpPr>
          <p:spPr bwMode="auto">
            <a:xfrm flipV="1">
              <a:off x="1159" y="1267"/>
              <a:ext cx="0" cy="2253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3" name="Freeform 88"/>
            <p:cNvSpPr>
              <a:spLocks/>
            </p:cNvSpPr>
            <p:nvPr/>
          </p:nvSpPr>
          <p:spPr bwMode="auto">
            <a:xfrm>
              <a:off x="4748" y="3481"/>
              <a:ext cx="106" cy="57"/>
            </a:xfrm>
            <a:custGeom>
              <a:avLst/>
              <a:gdLst>
                <a:gd name="T0" fmla="*/ 0 w 106"/>
                <a:gd name="T1" fmla="*/ 28 h 57"/>
                <a:gd name="T2" fmla="*/ 18 w 106"/>
                <a:gd name="T3" fmla="*/ 10 h 57"/>
                <a:gd name="T4" fmla="*/ 35 w 106"/>
                <a:gd name="T5" fmla="*/ 0 h 57"/>
                <a:gd name="T6" fmla="*/ 53 w 106"/>
                <a:gd name="T7" fmla="*/ 0 h 57"/>
                <a:gd name="T8" fmla="*/ 87 w 106"/>
                <a:gd name="T9" fmla="*/ 0 h 57"/>
                <a:gd name="T10" fmla="*/ 105 w 106"/>
                <a:gd name="T11" fmla="*/ 10 h 57"/>
                <a:gd name="T12" fmla="*/ 105 w 106"/>
                <a:gd name="T13" fmla="*/ 28 h 57"/>
                <a:gd name="T14" fmla="*/ 105 w 106"/>
                <a:gd name="T15" fmla="*/ 37 h 57"/>
                <a:gd name="T16" fmla="*/ 87 w 106"/>
                <a:gd name="T17" fmla="*/ 47 h 57"/>
                <a:gd name="T18" fmla="*/ 53 w 106"/>
                <a:gd name="T19" fmla="*/ 56 h 57"/>
                <a:gd name="T20" fmla="*/ 35 w 106"/>
                <a:gd name="T21" fmla="*/ 47 h 57"/>
                <a:gd name="T22" fmla="*/ 18 w 106"/>
                <a:gd name="T23" fmla="*/ 37 h 57"/>
                <a:gd name="T24" fmla="*/ 0 w 106"/>
                <a:gd name="T25" fmla="*/ 28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6"/>
                <a:gd name="T40" fmla="*/ 0 h 57"/>
                <a:gd name="T41" fmla="*/ 106 w 10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6" h="57">
                  <a:moveTo>
                    <a:pt x="0" y="28"/>
                  </a:moveTo>
                  <a:lnTo>
                    <a:pt x="18" y="10"/>
                  </a:lnTo>
                  <a:lnTo>
                    <a:pt x="35" y="0"/>
                  </a:lnTo>
                  <a:lnTo>
                    <a:pt x="53" y="0"/>
                  </a:lnTo>
                  <a:lnTo>
                    <a:pt x="87" y="0"/>
                  </a:lnTo>
                  <a:lnTo>
                    <a:pt x="105" y="10"/>
                  </a:lnTo>
                  <a:lnTo>
                    <a:pt x="105" y="28"/>
                  </a:lnTo>
                  <a:lnTo>
                    <a:pt x="105" y="37"/>
                  </a:lnTo>
                  <a:lnTo>
                    <a:pt x="87" y="47"/>
                  </a:lnTo>
                  <a:lnTo>
                    <a:pt x="53" y="56"/>
                  </a:lnTo>
                  <a:lnTo>
                    <a:pt x="35" y="47"/>
                  </a:lnTo>
                  <a:lnTo>
                    <a:pt x="18" y="37"/>
                  </a:lnTo>
                  <a:lnTo>
                    <a:pt x="0" y="28"/>
                  </a:lnTo>
                </a:path>
              </a:pathLst>
            </a:custGeom>
            <a:noFill/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aphicFrame>
        <p:nvGraphicFramePr>
          <p:cNvPr id="94" name="Table 96"/>
          <p:cNvGraphicFramePr>
            <a:graphicFrameLocks noGrp="1"/>
          </p:cNvGraphicFramePr>
          <p:nvPr/>
        </p:nvGraphicFramePr>
        <p:xfrm>
          <a:off x="5638800" y="1981200"/>
          <a:ext cx="3352800" cy="1876425"/>
        </p:xfrm>
        <a:graphic>
          <a:graphicData uri="http://schemas.openxmlformats.org/drawingml/2006/table">
            <a:tbl>
              <a:tblPr/>
              <a:tblGrid>
                <a:gridCol w="78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8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Point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Trucks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Change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Tanks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Change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+2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+0.8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4.5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+0.7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+0.5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5" name="Text Box 140"/>
          <p:cNvSpPr txBox="1">
            <a:spLocks noChangeArrowheads="1"/>
          </p:cNvSpPr>
          <p:nvPr/>
        </p:nvSpPr>
        <p:spPr bwMode="auto">
          <a:xfrm>
            <a:off x="5638800" y="4038600"/>
            <a:ext cx="33528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Cambria" pitchFamily="18" charset="0"/>
              </a:rPr>
              <a:t>Note that as we move from </a:t>
            </a:r>
          </a:p>
          <a:p>
            <a:r>
              <a:rPr lang="en-US" sz="2000" dirty="0">
                <a:latin typeface="Cambria" pitchFamily="18" charset="0"/>
              </a:rPr>
              <a:t>A to F, each time we give</a:t>
            </a:r>
          </a:p>
          <a:p>
            <a:r>
              <a:rPr lang="en-US" sz="2000" dirty="0">
                <a:latin typeface="Cambria" pitchFamily="18" charset="0"/>
              </a:rPr>
              <a:t>up the same amount but</a:t>
            </a:r>
          </a:p>
          <a:p>
            <a:r>
              <a:rPr lang="en-US" sz="2000" dirty="0">
                <a:latin typeface="Cambria" pitchFamily="18" charset="0"/>
              </a:rPr>
              <a:t>get back less and less in </a:t>
            </a:r>
          </a:p>
          <a:p>
            <a:r>
              <a:rPr lang="en-US" sz="2000" dirty="0">
                <a:latin typeface="Cambria" pitchFamily="18" charset="0"/>
              </a:rPr>
              <a:t>return.</a:t>
            </a:r>
          </a:p>
          <a:p>
            <a:r>
              <a:rPr lang="en-US" sz="2000" dirty="0">
                <a:latin typeface="Cambria" pitchFamily="18" charset="0"/>
              </a:rPr>
              <a:t>The </a:t>
            </a:r>
            <a:r>
              <a:rPr lang="en-US" sz="2000" dirty="0">
                <a:solidFill>
                  <a:schemeClr val="tx2"/>
                </a:solidFill>
                <a:latin typeface="Cambria" pitchFamily="18" charset="0"/>
              </a:rPr>
              <a:t>trade-off</a:t>
            </a:r>
            <a:r>
              <a:rPr lang="en-US" sz="2000" dirty="0">
                <a:latin typeface="Cambria" pitchFamily="18" charset="0"/>
              </a:rPr>
              <a:t> gets worse</a:t>
            </a:r>
          </a:p>
          <a:p>
            <a:r>
              <a:rPr lang="en-US" sz="2000" dirty="0">
                <a:latin typeface="Cambria" pitchFamily="18" charset="0"/>
              </a:rPr>
              <a:t>and worse.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405D6FBA-3951-A298-111C-15117D2AA15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περιεχομένου"/>
          <p:cNvSpPr txBox="1">
            <a:spLocks/>
          </p:cNvSpPr>
          <p:nvPr/>
        </p:nvSpPr>
        <p:spPr bwMode="auto">
          <a:xfrm>
            <a:off x="762000" y="1981200"/>
            <a:ext cx="800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 opportunity cost of producing additional units of one good increases.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Each time we give up one truck, we get less back in tank production.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Resources are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specialized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 to produce one good better than another.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Good tank resources are shifted first.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Later shifts involve resources less good for tank production.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Accounts for the </a:t>
            </a:r>
            <a:r>
              <a:rPr lang="en-US" sz="2400" u="sng" dirty="0">
                <a:solidFill>
                  <a:prstClr val="black"/>
                </a:solidFill>
                <a:latin typeface="Cambria" pitchFamily="18" charset="0"/>
                <a:cs typeface="+mn-cs"/>
              </a:rPr>
              <a:t>bowed shape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 of the PPC.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mbria" pitchFamily="18" charset="0"/>
              </a:rPr>
              <a:t>Law of Increasing Opportunity Costs</a:t>
            </a: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B68B323E-1724-13B6-2EF8-37BB4F6F6B0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mbria" pitchFamily="18" charset="0"/>
              </a:rPr>
              <a:t>Law of Increasing Opportunity Costs</a:t>
            </a: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8" name="Freeform 3"/>
          <p:cNvSpPr>
            <a:spLocks/>
          </p:cNvSpPr>
          <p:nvPr/>
        </p:nvSpPr>
        <p:spPr bwMode="auto">
          <a:xfrm>
            <a:off x="1371600" y="1981200"/>
            <a:ext cx="6342063" cy="3543300"/>
          </a:xfrm>
          <a:custGeom>
            <a:avLst/>
            <a:gdLst>
              <a:gd name="T0" fmla="*/ 2147483647 w 3995"/>
              <a:gd name="T1" fmla="*/ 2147483647 h 2232"/>
              <a:gd name="T2" fmla="*/ 2147483647 w 3995"/>
              <a:gd name="T3" fmla="*/ 0 h 2232"/>
              <a:gd name="T4" fmla="*/ 0 w 3995"/>
              <a:gd name="T5" fmla="*/ 0 h 2232"/>
              <a:gd name="T6" fmla="*/ 0 w 3995"/>
              <a:gd name="T7" fmla="*/ 2147483647 h 2232"/>
              <a:gd name="T8" fmla="*/ 2147483647 w 3995"/>
              <a:gd name="T9" fmla="*/ 2147483647 h 22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95"/>
              <a:gd name="T16" fmla="*/ 0 h 2232"/>
              <a:gd name="T17" fmla="*/ 3995 w 3995"/>
              <a:gd name="T18" fmla="*/ 2232 h 22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95" h="2232">
                <a:moveTo>
                  <a:pt x="3994" y="2231"/>
                </a:moveTo>
                <a:lnTo>
                  <a:pt x="3994" y="0"/>
                </a:lnTo>
                <a:lnTo>
                  <a:pt x="0" y="0"/>
                </a:lnTo>
                <a:lnTo>
                  <a:pt x="0" y="2231"/>
                </a:lnTo>
                <a:lnTo>
                  <a:pt x="3994" y="2231"/>
                </a:lnTo>
              </a:path>
            </a:pathLst>
          </a:custGeom>
          <a:solidFill>
            <a:srgbClr val="F6E7BF"/>
          </a:solidFill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377950" y="2322513"/>
            <a:ext cx="63373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165975" y="1987550"/>
            <a:ext cx="0" cy="35385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V="1">
            <a:off x="6024563" y="1974850"/>
            <a:ext cx="0" cy="3563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V="1">
            <a:off x="4854575" y="1974850"/>
            <a:ext cx="0" cy="3563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3683000" y="1974850"/>
            <a:ext cx="0" cy="3563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2541588" y="1974850"/>
            <a:ext cx="0" cy="3563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1377950" y="2957513"/>
            <a:ext cx="63373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1377950" y="3594100"/>
            <a:ext cx="63373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1377950" y="4244975"/>
            <a:ext cx="63373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1377950" y="4897438"/>
            <a:ext cx="63373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" name="Freeform 14"/>
          <p:cNvSpPr>
            <a:spLocks/>
          </p:cNvSpPr>
          <p:nvPr/>
        </p:nvSpPr>
        <p:spPr bwMode="auto">
          <a:xfrm>
            <a:off x="1401763" y="2322513"/>
            <a:ext cx="5765800" cy="3211512"/>
          </a:xfrm>
          <a:custGeom>
            <a:avLst/>
            <a:gdLst>
              <a:gd name="T0" fmla="*/ 2147483647 w 3632"/>
              <a:gd name="T1" fmla="*/ 2147483647 h 2023"/>
              <a:gd name="T2" fmla="*/ 2147483647 w 3632"/>
              <a:gd name="T3" fmla="*/ 2147483647 h 2023"/>
              <a:gd name="T4" fmla="*/ 2147483647 w 3632"/>
              <a:gd name="T5" fmla="*/ 2147483647 h 2023"/>
              <a:gd name="T6" fmla="*/ 2147483647 w 3632"/>
              <a:gd name="T7" fmla="*/ 2147483647 h 2023"/>
              <a:gd name="T8" fmla="*/ 2147483647 w 3632"/>
              <a:gd name="T9" fmla="*/ 2147483647 h 2023"/>
              <a:gd name="T10" fmla="*/ 2147483647 w 3632"/>
              <a:gd name="T11" fmla="*/ 2147483647 h 2023"/>
              <a:gd name="T12" fmla="*/ 2147483647 w 3632"/>
              <a:gd name="T13" fmla="*/ 2147483647 h 2023"/>
              <a:gd name="T14" fmla="*/ 2147483647 w 3632"/>
              <a:gd name="T15" fmla="*/ 2147483647 h 2023"/>
              <a:gd name="T16" fmla="*/ 2147483647 w 3632"/>
              <a:gd name="T17" fmla="*/ 2147483647 h 2023"/>
              <a:gd name="T18" fmla="*/ 2147483647 w 3632"/>
              <a:gd name="T19" fmla="*/ 2147483647 h 2023"/>
              <a:gd name="T20" fmla="*/ 2147483647 w 3632"/>
              <a:gd name="T21" fmla="*/ 2147483647 h 2023"/>
              <a:gd name="T22" fmla="*/ 2147483647 w 3632"/>
              <a:gd name="T23" fmla="*/ 2147483647 h 2023"/>
              <a:gd name="T24" fmla="*/ 2147483647 w 3632"/>
              <a:gd name="T25" fmla="*/ 2147483647 h 2023"/>
              <a:gd name="T26" fmla="*/ 2147483647 w 3632"/>
              <a:gd name="T27" fmla="*/ 2147483647 h 2023"/>
              <a:gd name="T28" fmla="*/ 2147483647 w 3632"/>
              <a:gd name="T29" fmla="*/ 2147483647 h 2023"/>
              <a:gd name="T30" fmla="*/ 2147483647 w 3632"/>
              <a:gd name="T31" fmla="*/ 2147483647 h 2023"/>
              <a:gd name="T32" fmla="*/ 2147483647 w 3632"/>
              <a:gd name="T33" fmla="*/ 2147483647 h 2023"/>
              <a:gd name="T34" fmla="*/ 2147483647 w 3632"/>
              <a:gd name="T35" fmla="*/ 2147483647 h 2023"/>
              <a:gd name="T36" fmla="*/ 2147483647 w 3632"/>
              <a:gd name="T37" fmla="*/ 2147483647 h 2023"/>
              <a:gd name="T38" fmla="*/ 2147483647 w 3632"/>
              <a:gd name="T39" fmla="*/ 2147483647 h 2023"/>
              <a:gd name="T40" fmla="*/ 2147483647 w 3632"/>
              <a:gd name="T41" fmla="*/ 2147483647 h 2023"/>
              <a:gd name="T42" fmla="*/ 2147483647 w 3632"/>
              <a:gd name="T43" fmla="*/ 2147483647 h 2023"/>
              <a:gd name="T44" fmla="*/ 2147483647 w 3632"/>
              <a:gd name="T45" fmla="*/ 2147483647 h 2023"/>
              <a:gd name="T46" fmla="*/ 2147483647 w 3632"/>
              <a:gd name="T47" fmla="*/ 2147483647 h 2023"/>
              <a:gd name="T48" fmla="*/ 2147483647 w 3632"/>
              <a:gd name="T49" fmla="*/ 2147483647 h 2023"/>
              <a:gd name="T50" fmla="*/ 2147483647 w 3632"/>
              <a:gd name="T51" fmla="*/ 2147483647 h 2023"/>
              <a:gd name="T52" fmla="*/ 2147483647 w 3632"/>
              <a:gd name="T53" fmla="*/ 2147483647 h 2023"/>
              <a:gd name="T54" fmla="*/ 2147483647 w 3632"/>
              <a:gd name="T55" fmla="*/ 2147483647 h 2023"/>
              <a:gd name="T56" fmla="*/ 2147483647 w 3632"/>
              <a:gd name="T57" fmla="*/ 2147483647 h 2023"/>
              <a:gd name="T58" fmla="*/ 2147483647 w 3632"/>
              <a:gd name="T59" fmla="*/ 2147483647 h 2023"/>
              <a:gd name="T60" fmla="*/ 2147483647 w 3632"/>
              <a:gd name="T61" fmla="*/ 2147483647 h 2023"/>
              <a:gd name="T62" fmla="*/ 2147483647 w 3632"/>
              <a:gd name="T63" fmla="*/ 2147483647 h 2023"/>
              <a:gd name="T64" fmla="*/ 2147483647 w 3632"/>
              <a:gd name="T65" fmla="*/ 2147483647 h 2023"/>
              <a:gd name="T66" fmla="*/ 2147483647 w 3632"/>
              <a:gd name="T67" fmla="*/ 2147483647 h 2023"/>
              <a:gd name="T68" fmla="*/ 2147483647 w 3632"/>
              <a:gd name="T69" fmla="*/ 2147483647 h 2023"/>
              <a:gd name="T70" fmla="*/ 2147483647 w 3632"/>
              <a:gd name="T71" fmla="*/ 2147483647 h 2023"/>
              <a:gd name="T72" fmla="*/ 2147483647 w 3632"/>
              <a:gd name="T73" fmla="*/ 2147483647 h 2023"/>
              <a:gd name="T74" fmla="*/ 2147483647 w 3632"/>
              <a:gd name="T75" fmla="*/ 2147483647 h 2023"/>
              <a:gd name="T76" fmla="*/ 2147483647 w 3632"/>
              <a:gd name="T77" fmla="*/ 2147483647 h 2023"/>
              <a:gd name="T78" fmla="*/ 2147483647 w 3632"/>
              <a:gd name="T79" fmla="*/ 2147483647 h 2023"/>
              <a:gd name="T80" fmla="*/ 2147483647 w 3632"/>
              <a:gd name="T81" fmla="*/ 2147483647 h 2023"/>
              <a:gd name="T82" fmla="*/ 2147483647 w 3632"/>
              <a:gd name="T83" fmla="*/ 2147483647 h 2023"/>
              <a:gd name="T84" fmla="*/ 2147483647 w 3632"/>
              <a:gd name="T85" fmla="*/ 2147483647 h 2023"/>
              <a:gd name="T86" fmla="*/ 2147483647 w 3632"/>
              <a:gd name="T87" fmla="*/ 2147483647 h 2023"/>
              <a:gd name="T88" fmla="*/ 2147483647 w 3632"/>
              <a:gd name="T89" fmla="*/ 2147483647 h 2023"/>
              <a:gd name="T90" fmla="*/ 2147483647 w 3632"/>
              <a:gd name="T91" fmla="*/ 2147483647 h 2023"/>
              <a:gd name="T92" fmla="*/ 2147483647 w 3632"/>
              <a:gd name="T93" fmla="*/ 2147483647 h 2023"/>
              <a:gd name="T94" fmla="*/ 2147483647 w 3632"/>
              <a:gd name="T95" fmla="*/ 2147483647 h 2023"/>
              <a:gd name="T96" fmla="*/ 2147483647 w 3632"/>
              <a:gd name="T97" fmla="*/ 2147483647 h 2023"/>
              <a:gd name="T98" fmla="*/ 2147483647 w 3632"/>
              <a:gd name="T99" fmla="*/ 2147483647 h 2023"/>
              <a:gd name="T100" fmla="*/ 2147483647 w 3632"/>
              <a:gd name="T101" fmla="*/ 2147483647 h 2023"/>
              <a:gd name="T102" fmla="*/ 2147483647 w 3632"/>
              <a:gd name="T103" fmla="*/ 2147483647 h 2023"/>
              <a:gd name="T104" fmla="*/ 2147483647 w 3632"/>
              <a:gd name="T105" fmla="*/ 2147483647 h 2023"/>
              <a:gd name="T106" fmla="*/ 2147483647 w 3632"/>
              <a:gd name="T107" fmla="*/ 2147483647 h 2023"/>
              <a:gd name="T108" fmla="*/ 2147483647 w 3632"/>
              <a:gd name="T109" fmla="*/ 2147483647 h 2023"/>
              <a:gd name="T110" fmla="*/ 2147483647 w 3632"/>
              <a:gd name="T111" fmla="*/ 2147483647 h 202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632"/>
              <a:gd name="T169" fmla="*/ 0 h 2023"/>
              <a:gd name="T170" fmla="*/ 3632 w 3632"/>
              <a:gd name="T171" fmla="*/ 2023 h 202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632" h="2023">
                <a:moveTo>
                  <a:pt x="0" y="0"/>
                </a:moveTo>
                <a:lnTo>
                  <a:pt x="18" y="0"/>
                </a:lnTo>
                <a:lnTo>
                  <a:pt x="37" y="10"/>
                </a:lnTo>
                <a:lnTo>
                  <a:pt x="55" y="10"/>
                </a:lnTo>
                <a:lnTo>
                  <a:pt x="73" y="10"/>
                </a:lnTo>
                <a:lnTo>
                  <a:pt x="92" y="21"/>
                </a:lnTo>
                <a:lnTo>
                  <a:pt x="110" y="21"/>
                </a:lnTo>
                <a:lnTo>
                  <a:pt x="129" y="21"/>
                </a:lnTo>
                <a:lnTo>
                  <a:pt x="147" y="31"/>
                </a:lnTo>
                <a:lnTo>
                  <a:pt x="166" y="31"/>
                </a:lnTo>
                <a:lnTo>
                  <a:pt x="184" y="31"/>
                </a:lnTo>
                <a:lnTo>
                  <a:pt x="202" y="41"/>
                </a:lnTo>
                <a:lnTo>
                  <a:pt x="221" y="41"/>
                </a:lnTo>
                <a:lnTo>
                  <a:pt x="239" y="41"/>
                </a:lnTo>
                <a:lnTo>
                  <a:pt x="258" y="51"/>
                </a:lnTo>
                <a:lnTo>
                  <a:pt x="276" y="51"/>
                </a:lnTo>
                <a:lnTo>
                  <a:pt x="295" y="51"/>
                </a:lnTo>
                <a:lnTo>
                  <a:pt x="313" y="62"/>
                </a:lnTo>
                <a:lnTo>
                  <a:pt x="331" y="62"/>
                </a:lnTo>
                <a:lnTo>
                  <a:pt x="350" y="62"/>
                </a:lnTo>
                <a:lnTo>
                  <a:pt x="368" y="72"/>
                </a:lnTo>
                <a:lnTo>
                  <a:pt x="387" y="72"/>
                </a:lnTo>
                <a:lnTo>
                  <a:pt x="405" y="82"/>
                </a:lnTo>
                <a:lnTo>
                  <a:pt x="424" y="82"/>
                </a:lnTo>
                <a:lnTo>
                  <a:pt x="442" y="82"/>
                </a:lnTo>
                <a:lnTo>
                  <a:pt x="460" y="92"/>
                </a:lnTo>
                <a:lnTo>
                  <a:pt x="479" y="92"/>
                </a:lnTo>
                <a:lnTo>
                  <a:pt x="497" y="103"/>
                </a:lnTo>
                <a:lnTo>
                  <a:pt x="516" y="103"/>
                </a:lnTo>
                <a:lnTo>
                  <a:pt x="534" y="113"/>
                </a:lnTo>
                <a:lnTo>
                  <a:pt x="553" y="113"/>
                </a:lnTo>
                <a:lnTo>
                  <a:pt x="571" y="113"/>
                </a:lnTo>
                <a:lnTo>
                  <a:pt x="589" y="123"/>
                </a:lnTo>
                <a:lnTo>
                  <a:pt x="608" y="123"/>
                </a:lnTo>
                <a:lnTo>
                  <a:pt x="626" y="134"/>
                </a:lnTo>
                <a:lnTo>
                  <a:pt x="645" y="134"/>
                </a:lnTo>
                <a:lnTo>
                  <a:pt x="663" y="144"/>
                </a:lnTo>
                <a:lnTo>
                  <a:pt x="682" y="144"/>
                </a:lnTo>
                <a:lnTo>
                  <a:pt x="682" y="154"/>
                </a:lnTo>
                <a:lnTo>
                  <a:pt x="700" y="154"/>
                </a:lnTo>
                <a:lnTo>
                  <a:pt x="718" y="154"/>
                </a:lnTo>
                <a:lnTo>
                  <a:pt x="737" y="164"/>
                </a:lnTo>
                <a:lnTo>
                  <a:pt x="755" y="164"/>
                </a:lnTo>
                <a:lnTo>
                  <a:pt x="774" y="175"/>
                </a:lnTo>
                <a:lnTo>
                  <a:pt x="792" y="175"/>
                </a:lnTo>
                <a:lnTo>
                  <a:pt x="811" y="185"/>
                </a:lnTo>
                <a:lnTo>
                  <a:pt x="829" y="185"/>
                </a:lnTo>
                <a:lnTo>
                  <a:pt x="847" y="195"/>
                </a:lnTo>
                <a:lnTo>
                  <a:pt x="866" y="195"/>
                </a:lnTo>
                <a:lnTo>
                  <a:pt x="884" y="205"/>
                </a:lnTo>
                <a:lnTo>
                  <a:pt x="903" y="205"/>
                </a:lnTo>
                <a:lnTo>
                  <a:pt x="921" y="216"/>
                </a:lnTo>
                <a:lnTo>
                  <a:pt x="940" y="216"/>
                </a:lnTo>
                <a:lnTo>
                  <a:pt x="958" y="226"/>
                </a:lnTo>
                <a:lnTo>
                  <a:pt x="977" y="236"/>
                </a:lnTo>
                <a:lnTo>
                  <a:pt x="995" y="236"/>
                </a:lnTo>
                <a:lnTo>
                  <a:pt x="995" y="246"/>
                </a:lnTo>
                <a:lnTo>
                  <a:pt x="1013" y="246"/>
                </a:lnTo>
                <a:lnTo>
                  <a:pt x="1032" y="257"/>
                </a:lnTo>
                <a:lnTo>
                  <a:pt x="1050" y="257"/>
                </a:lnTo>
                <a:lnTo>
                  <a:pt x="1069" y="267"/>
                </a:lnTo>
                <a:lnTo>
                  <a:pt x="1087" y="267"/>
                </a:lnTo>
                <a:lnTo>
                  <a:pt x="1106" y="277"/>
                </a:lnTo>
                <a:lnTo>
                  <a:pt x="1124" y="288"/>
                </a:lnTo>
                <a:lnTo>
                  <a:pt x="1142" y="288"/>
                </a:lnTo>
                <a:lnTo>
                  <a:pt x="1161" y="298"/>
                </a:lnTo>
                <a:lnTo>
                  <a:pt x="1179" y="298"/>
                </a:lnTo>
                <a:lnTo>
                  <a:pt x="1198" y="308"/>
                </a:lnTo>
                <a:lnTo>
                  <a:pt x="1216" y="318"/>
                </a:lnTo>
                <a:lnTo>
                  <a:pt x="1235" y="329"/>
                </a:lnTo>
                <a:lnTo>
                  <a:pt x="1253" y="329"/>
                </a:lnTo>
                <a:lnTo>
                  <a:pt x="1271" y="339"/>
                </a:lnTo>
                <a:lnTo>
                  <a:pt x="1290" y="349"/>
                </a:lnTo>
                <a:lnTo>
                  <a:pt x="1308" y="349"/>
                </a:lnTo>
                <a:lnTo>
                  <a:pt x="1327" y="359"/>
                </a:lnTo>
                <a:lnTo>
                  <a:pt x="1345" y="370"/>
                </a:lnTo>
                <a:lnTo>
                  <a:pt x="1364" y="370"/>
                </a:lnTo>
                <a:lnTo>
                  <a:pt x="1382" y="380"/>
                </a:lnTo>
                <a:lnTo>
                  <a:pt x="1382" y="390"/>
                </a:lnTo>
                <a:lnTo>
                  <a:pt x="1400" y="390"/>
                </a:lnTo>
                <a:lnTo>
                  <a:pt x="1419" y="400"/>
                </a:lnTo>
                <a:lnTo>
                  <a:pt x="1437" y="411"/>
                </a:lnTo>
                <a:lnTo>
                  <a:pt x="1456" y="411"/>
                </a:lnTo>
                <a:lnTo>
                  <a:pt x="1474" y="421"/>
                </a:lnTo>
                <a:lnTo>
                  <a:pt x="1493" y="431"/>
                </a:lnTo>
                <a:lnTo>
                  <a:pt x="1511" y="431"/>
                </a:lnTo>
                <a:lnTo>
                  <a:pt x="1529" y="441"/>
                </a:lnTo>
                <a:lnTo>
                  <a:pt x="1529" y="452"/>
                </a:lnTo>
                <a:lnTo>
                  <a:pt x="1548" y="452"/>
                </a:lnTo>
                <a:lnTo>
                  <a:pt x="1566" y="462"/>
                </a:lnTo>
                <a:lnTo>
                  <a:pt x="1585" y="472"/>
                </a:lnTo>
                <a:lnTo>
                  <a:pt x="1603" y="472"/>
                </a:lnTo>
                <a:lnTo>
                  <a:pt x="1622" y="483"/>
                </a:lnTo>
                <a:lnTo>
                  <a:pt x="1640" y="493"/>
                </a:lnTo>
                <a:lnTo>
                  <a:pt x="1658" y="503"/>
                </a:lnTo>
                <a:lnTo>
                  <a:pt x="1677" y="513"/>
                </a:lnTo>
                <a:lnTo>
                  <a:pt x="1695" y="524"/>
                </a:lnTo>
                <a:lnTo>
                  <a:pt x="1714" y="534"/>
                </a:lnTo>
                <a:lnTo>
                  <a:pt x="1732" y="534"/>
                </a:lnTo>
                <a:lnTo>
                  <a:pt x="1751" y="544"/>
                </a:lnTo>
                <a:lnTo>
                  <a:pt x="1769" y="554"/>
                </a:lnTo>
                <a:lnTo>
                  <a:pt x="1787" y="565"/>
                </a:lnTo>
                <a:lnTo>
                  <a:pt x="1787" y="575"/>
                </a:lnTo>
                <a:lnTo>
                  <a:pt x="1806" y="575"/>
                </a:lnTo>
                <a:lnTo>
                  <a:pt x="1824" y="585"/>
                </a:lnTo>
                <a:lnTo>
                  <a:pt x="1843" y="595"/>
                </a:lnTo>
                <a:lnTo>
                  <a:pt x="1861" y="606"/>
                </a:lnTo>
                <a:lnTo>
                  <a:pt x="1880" y="616"/>
                </a:lnTo>
                <a:lnTo>
                  <a:pt x="1898" y="616"/>
                </a:lnTo>
                <a:lnTo>
                  <a:pt x="1898" y="626"/>
                </a:lnTo>
                <a:lnTo>
                  <a:pt x="1917" y="637"/>
                </a:lnTo>
                <a:lnTo>
                  <a:pt x="1935" y="647"/>
                </a:lnTo>
                <a:lnTo>
                  <a:pt x="1953" y="657"/>
                </a:lnTo>
                <a:lnTo>
                  <a:pt x="1972" y="667"/>
                </a:lnTo>
                <a:lnTo>
                  <a:pt x="1990" y="667"/>
                </a:lnTo>
                <a:lnTo>
                  <a:pt x="1990" y="678"/>
                </a:lnTo>
                <a:lnTo>
                  <a:pt x="2009" y="688"/>
                </a:lnTo>
                <a:lnTo>
                  <a:pt x="2027" y="698"/>
                </a:lnTo>
                <a:lnTo>
                  <a:pt x="2046" y="708"/>
                </a:lnTo>
                <a:lnTo>
                  <a:pt x="2064" y="719"/>
                </a:lnTo>
                <a:lnTo>
                  <a:pt x="2082" y="729"/>
                </a:lnTo>
                <a:lnTo>
                  <a:pt x="2101" y="729"/>
                </a:lnTo>
                <a:lnTo>
                  <a:pt x="2101" y="739"/>
                </a:lnTo>
                <a:lnTo>
                  <a:pt x="2119" y="749"/>
                </a:lnTo>
                <a:lnTo>
                  <a:pt x="2138" y="760"/>
                </a:lnTo>
                <a:lnTo>
                  <a:pt x="2156" y="770"/>
                </a:lnTo>
                <a:lnTo>
                  <a:pt x="2175" y="780"/>
                </a:lnTo>
                <a:lnTo>
                  <a:pt x="2193" y="790"/>
                </a:lnTo>
                <a:lnTo>
                  <a:pt x="2193" y="801"/>
                </a:lnTo>
                <a:lnTo>
                  <a:pt x="2211" y="811"/>
                </a:lnTo>
                <a:lnTo>
                  <a:pt x="2230" y="821"/>
                </a:lnTo>
                <a:lnTo>
                  <a:pt x="2248" y="832"/>
                </a:lnTo>
                <a:lnTo>
                  <a:pt x="2267" y="842"/>
                </a:lnTo>
                <a:lnTo>
                  <a:pt x="2267" y="852"/>
                </a:lnTo>
                <a:lnTo>
                  <a:pt x="2285" y="852"/>
                </a:lnTo>
                <a:lnTo>
                  <a:pt x="2304" y="862"/>
                </a:lnTo>
                <a:lnTo>
                  <a:pt x="2322" y="873"/>
                </a:lnTo>
                <a:lnTo>
                  <a:pt x="2340" y="883"/>
                </a:lnTo>
                <a:lnTo>
                  <a:pt x="2359" y="893"/>
                </a:lnTo>
                <a:lnTo>
                  <a:pt x="2359" y="903"/>
                </a:lnTo>
                <a:lnTo>
                  <a:pt x="2377" y="914"/>
                </a:lnTo>
                <a:lnTo>
                  <a:pt x="2396" y="924"/>
                </a:lnTo>
                <a:lnTo>
                  <a:pt x="2414" y="934"/>
                </a:lnTo>
                <a:lnTo>
                  <a:pt x="2433" y="944"/>
                </a:lnTo>
                <a:lnTo>
                  <a:pt x="2451" y="955"/>
                </a:lnTo>
                <a:lnTo>
                  <a:pt x="2451" y="965"/>
                </a:lnTo>
                <a:lnTo>
                  <a:pt x="2469" y="975"/>
                </a:lnTo>
                <a:lnTo>
                  <a:pt x="2488" y="986"/>
                </a:lnTo>
                <a:lnTo>
                  <a:pt x="2506" y="996"/>
                </a:lnTo>
                <a:lnTo>
                  <a:pt x="2525" y="1016"/>
                </a:lnTo>
                <a:lnTo>
                  <a:pt x="2525" y="1027"/>
                </a:lnTo>
                <a:lnTo>
                  <a:pt x="2543" y="1037"/>
                </a:lnTo>
                <a:lnTo>
                  <a:pt x="2562" y="1047"/>
                </a:lnTo>
                <a:lnTo>
                  <a:pt x="2580" y="1057"/>
                </a:lnTo>
                <a:lnTo>
                  <a:pt x="2598" y="1068"/>
                </a:lnTo>
                <a:lnTo>
                  <a:pt x="2598" y="1078"/>
                </a:lnTo>
                <a:lnTo>
                  <a:pt x="2617" y="1088"/>
                </a:lnTo>
                <a:lnTo>
                  <a:pt x="2635" y="1098"/>
                </a:lnTo>
                <a:lnTo>
                  <a:pt x="2654" y="1109"/>
                </a:lnTo>
                <a:lnTo>
                  <a:pt x="2672" y="1119"/>
                </a:lnTo>
                <a:lnTo>
                  <a:pt x="2672" y="1129"/>
                </a:lnTo>
                <a:lnTo>
                  <a:pt x="2691" y="1139"/>
                </a:lnTo>
                <a:lnTo>
                  <a:pt x="2709" y="1160"/>
                </a:lnTo>
                <a:lnTo>
                  <a:pt x="2727" y="1170"/>
                </a:lnTo>
                <a:lnTo>
                  <a:pt x="2746" y="1181"/>
                </a:lnTo>
                <a:lnTo>
                  <a:pt x="2746" y="1191"/>
                </a:lnTo>
                <a:lnTo>
                  <a:pt x="2764" y="1201"/>
                </a:lnTo>
                <a:lnTo>
                  <a:pt x="2783" y="1211"/>
                </a:lnTo>
                <a:lnTo>
                  <a:pt x="2801" y="1222"/>
                </a:lnTo>
                <a:lnTo>
                  <a:pt x="2820" y="1242"/>
                </a:lnTo>
                <a:lnTo>
                  <a:pt x="2820" y="1252"/>
                </a:lnTo>
                <a:lnTo>
                  <a:pt x="2838" y="1263"/>
                </a:lnTo>
                <a:lnTo>
                  <a:pt x="2857" y="1273"/>
                </a:lnTo>
                <a:lnTo>
                  <a:pt x="2875" y="1283"/>
                </a:lnTo>
                <a:lnTo>
                  <a:pt x="2893" y="1293"/>
                </a:lnTo>
                <a:lnTo>
                  <a:pt x="2893" y="1314"/>
                </a:lnTo>
                <a:lnTo>
                  <a:pt x="2912" y="1324"/>
                </a:lnTo>
                <a:lnTo>
                  <a:pt x="2930" y="1334"/>
                </a:lnTo>
                <a:lnTo>
                  <a:pt x="2949" y="1345"/>
                </a:lnTo>
                <a:lnTo>
                  <a:pt x="2967" y="1365"/>
                </a:lnTo>
                <a:lnTo>
                  <a:pt x="2967" y="1376"/>
                </a:lnTo>
                <a:lnTo>
                  <a:pt x="2986" y="1386"/>
                </a:lnTo>
                <a:lnTo>
                  <a:pt x="3004" y="1396"/>
                </a:lnTo>
                <a:lnTo>
                  <a:pt x="3022" y="1406"/>
                </a:lnTo>
                <a:lnTo>
                  <a:pt x="3041" y="1427"/>
                </a:lnTo>
                <a:lnTo>
                  <a:pt x="3041" y="1437"/>
                </a:lnTo>
                <a:lnTo>
                  <a:pt x="3059" y="1447"/>
                </a:lnTo>
                <a:lnTo>
                  <a:pt x="3078" y="1468"/>
                </a:lnTo>
                <a:lnTo>
                  <a:pt x="3096" y="1478"/>
                </a:lnTo>
                <a:lnTo>
                  <a:pt x="3096" y="1488"/>
                </a:lnTo>
                <a:lnTo>
                  <a:pt x="3115" y="1499"/>
                </a:lnTo>
                <a:lnTo>
                  <a:pt x="3133" y="1519"/>
                </a:lnTo>
                <a:lnTo>
                  <a:pt x="3151" y="1530"/>
                </a:lnTo>
                <a:lnTo>
                  <a:pt x="3170" y="1540"/>
                </a:lnTo>
                <a:lnTo>
                  <a:pt x="3170" y="1560"/>
                </a:lnTo>
                <a:lnTo>
                  <a:pt x="3188" y="1571"/>
                </a:lnTo>
                <a:lnTo>
                  <a:pt x="3207" y="1581"/>
                </a:lnTo>
                <a:lnTo>
                  <a:pt x="3225" y="1601"/>
                </a:lnTo>
                <a:lnTo>
                  <a:pt x="3225" y="1612"/>
                </a:lnTo>
                <a:lnTo>
                  <a:pt x="3244" y="1622"/>
                </a:lnTo>
                <a:lnTo>
                  <a:pt x="3262" y="1642"/>
                </a:lnTo>
                <a:lnTo>
                  <a:pt x="3280" y="1653"/>
                </a:lnTo>
                <a:lnTo>
                  <a:pt x="3299" y="1663"/>
                </a:lnTo>
                <a:lnTo>
                  <a:pt x="3299" y="1683"/>
                </a:lnTo>
                <a:lnTo>
                  <a:pt x="3317" y="1694"/>
                </a:lnTo>
                <a:lnTo>
                  <a:pt x="3336" y="1704"/>
                </a:lnTo>
                <a:lnTo>
                  <a:pt x="3354" y="1725"/>
                </a:lnTo>
                <a:lnTo>
                  <a:pt x="3354" y="1735"/>
                </a:lnTo>
                <a:lnTo>
                  <a:pt x="3373" y="1755"/>
                </a:lnTo>
                <a:lnTo>
                  <a:pt x="3391" y="1766"/>
                </a:lnTo>
                <a:lnTo>
                  <a:pt x="3409" y="1776"/>
                </a:lnTo>
                <a:lnTo>
                  <a:pt x="3428" y="1796"/>
                </a:lnTo>
                <a:lnTo>
                  <a:pt x="3428" y="1807"/>
                </a:lnTo>
                <a:lnTo>
                  <a:pt x="3446" y="1827"/>
                </a:lnTo>
                <a:lnTo>
                  <a:pt x="3465" y="1837"/>
                </a:lnTo>
                <a:lnTo>
                  <a:pt x="3483" y="1858"/>
                </a:lnTo>
                <a:lnTo>
                  <a:pt x="3483" y="1868"/>
                </a:lnTo>
                <a:lnTo>
                  <a:pt x="3502" y="1889"/>
                </a:lnTo>
                <a:lnTo>
                  <a:pt x="3520" y="1899"/>
                </a:lnTo>
                <a:lnTo>
                  <a:pt x="3538" y="1909"/>
                </a:lnTo>
                <a:lnTo>
                  <a:pt x="3557" y="1930"/>
                </a:lnTo>
                <a:lnTo>
                  <a:pt x="3557" y="1940"/>
                </a:lnTo>
                <a:lnTo>
                  <a:pt x="3575" y="1961"/>
                </a:lnTo>
                <a:lnTo>
                  <a:pt x="3594" y="1971"/>
                </a:lnTo>
                <a:lnTo>
                  <a:pt x="3612" y="1991"/>
                </a:lnTo>
                <a:lnTo>
                  <a:pt x="3612" y="2002"/>
                </a:lnTo>
                <a:lnTo>
                  <a:pt x="3631" y="2022"/>
                </a:lnTo>
              </a:path>
            </a:pathLst>
          </a:custGeom>
          <a:noFill/>
          <a:ln w="25400" cap="rnd">
            <a:solidFill>
              <a:srgbClr val="CC3C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0" name="Freeform 15"/>
          <p:cNvSpPr>
            <a:spLocks/>
          </p:cNvSpPr>
          <p:nvPr/>
        </p:nvSpPr>
        <p:spPr bwMode="auto">
          <a:xfrm>
            <a:off x="4824413" y="3544888"/>
            <a:ext cx="168275" cy="90487"/>
          </a:xfrm>
          <a:custGeom>
            <a:avLst/>
            <a:gdLst>
              <a:gd name="T0" fmla="*/ 0 w 106"/>
              <a:gd name="T1" fmla="*/ 2147483647 h 57"/>
              <a:gd name="T2" fmla="*/ 0 w 106"/>
              <a:gd name="T3" fmla="*/ 2147483647 h 57"/>
              <a:gd name="T4" fmla="*/ 2147483647 w 106"/>
              <a:gd name="T5" fmla="*/ 2147483647 h 57"/>
              <a:gd name="T6" fmla="*/ 2147483647 w 106"/>
              <a:gd name="T7" fmla="*/ 0 h 57"/>
              <a:gd name="T8" fmla="*/ 2147483647 w 106"/>
              <a:gd name="T9" fmla="*/ 2147483647 h 57"/>
              <a:gd name="T10" fmla="*/ 2147483647 w 106"/>
              <a:gd name="T11" fmla="*/ 2147483647 h 57"/>
              <a:gd name="T12" fmla="*/ 2147483647 w 106"/>
              <a:gd name="T13" fmla="*/ 2147483647 h 57"/>
              <a:gd name="T14" fmla="*/ 2147483647 w 106"/>
              <a:gd name="T15" fmla="*/ 2147483647 h 57"/>
              <a:gd name="T16" fmla="*/ 2147483647 w 106"/>
              <a:gd name="T17" fmla="*/ 2147483647 h 57"/>
              <a:gd name="T18" fmla="*/ 2147483647 w 106"/>
              <a:gd name="T19" fmla="*/ 2147483647 h 57"/>
              <a:gd name="T20" fmla="*/ 2147483647 w 106"/>
              <a:gd name="T21" fmla="*/ 2147483647 h 57"/>
              <a:gd name="T22" fmla="*/ 0 w 106"/>
              <a:gd name="T23" fmla="*/ 2147483647 h 57"/>
              <a:gd name="T24" fmla="*/ 0 w 106"/>
              <a:gd name="T25" fmla="*/ 2147483647 h 5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6"/>
              <a:gd name="T40" fmla="*/ 0 h 57"/>
              <a:gd name="T41" fmla="*/ 106 w 106"/>
              <a:gd name="T42" fmla="*/ 57 h 5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6" h="57">
                <a:moveTo>
                  <a:pt x="0" y="28"/>
                </a:moveTo>
                <a:lnTo>
                  <a:pt x="0" y="18"/>
                </a:lnTo>
                <a:lnTo>
                  <a:pt x="18" y="9"/>
                </a:lnTo>
                <a:lnTo>
                  <a:pt x="52" y="0"/>
                </a:lnTo>
                <a:lnTo>
                  <a:pt x="70" y="9"/>
                </a:lnTo>
                <a:lnTo>
                  <a:pt x="105" y="18"/>
                </a:lnTo>
                <a:lnTo>
                  <a:pt x="105" y="28"/>
                </a:lnTo>
                <a:lnTo>
                  <a:pt x="105" y="46"/>
                </a:lnTo>
                <a:lnTo>
                  <a:pt x="70" y="56"/>
                </a:lnTo>
                <a:lnTo>
                  <a:pt x="52" y="56"/>
                </a:lnTo>
                <a:lnTo>
                  <a:pt x="18" y="56"/>
                </a:lnTo>
                <a:lnTo>
                  <a:pt x="0" y="46"/>
                </a:lnTo>
                <a:lnTo>
                  <a:pt x="0" y="28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>
            <a:off x="5730875" y="4197350"/>
            <a:ext cx="168275" cy="88900"/>
          </a:xfrm>
          <a:custGeom>
            <a:avLst/>
            <a:gdLst>
              <a:gd name="T0" fmla="*/ 0 w 106"/>
              <a:gd name="T1" fmla="*/ 2147483647 h 56"/>
              <a:gd name="T2" fmla="*/ 2147483647 w 106"/>
              <a:gd name="T3" fmla="*/ 2147483647 h 56"/>
              <a:gd name="T4" fmla="*/ 2147483647 w 106"/>
              <a:gd name="T5" fmla="*/ 0 h 56"/>
              <a:gd name="T6" fmla="*/ 2147483647 w 106"/>
              <a:gd name="T7" fmla="*/ 0 h 56"/>
              <a:gd name="T8" fmla="*/ 2147483647 w 106"/>
              <a:gd name="T9" fmla="*/ 0 h 56"/>
              <a:gd name="T10" fmla="*/ 2147483647 w 106"/>
              <a:gd name="T11" fmla="*/ 2147483647 h 56"/>
              <a:gd name="T12" fmla="*/ 2147483647 w 106"/>
              <a:gd name="T13" fmla="*/ 2147483647 h 56"/>
              <a:gd name="T14" fmla="*/ 2147483647 w 106"/>
              <a:gd name="T15" fmla="*/ 2147483647 h 56"/>
              <a:gd name="T16" fmla="*/ 2147483647 w 106"/>
              <a:gd name="T17" fmla="*/ 2147483647 h 56"/>
              <a:gd name="T18" fmla="*/ 2147483647 w 106"/>
              <a:gd name="T19" fmla="*/ 2147483647 h 56"/>
              <a:gd name="T20" fmla="*/ 2147483647 w 106"/>
              <a:gd name="T21" fmla="*/ 2147483647 h 56"/>
              <a:gd name="T22" fmla="*/ 2147483647 w 106"/>
              <a:gd name="T23" fmla="*/ 2147483647 h 56"/>
              <a:gd name="T24" fmla="*/ 0 w 106"/>
              <a:gd name="T25" fmla="*/ 2147483647 h 5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6"/>
              <a:gd name="T40" fmla="*/ 0 h 56"/>
              <a:gd name="T41" fmla="*/ 106 w 106"/>
              <a:gd name="T42" fmla="*/ 56 h 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6" h="56">
                <a:moveTo>
                  <a:pt x="0" y="27"/>
                </a:moveTo>
                <a:lnTo>
                  <a:pt x="18" y="9"/>
                </a:lnTo>
                <a:lnTo>
                  <a:pt x="35" y="0"/>
                </a:lnTo>
                <a:lnTo>
                  <a:pt x="53" y="0"/>
                </a:lnTo>
                <a:lnTo>
                  <a:pt x="88" y="0"/>
                </a:lnTo>
                <a:lnTo>
                  <a:pt x="105" y="9"/>
                </a:lnTo>
                <a:lnTo>
                  <a:pt x="105" y="27"/>
                </a:lnTo>
                <a:lnTo>
                  <a:pt x="105" y="37"/>
                </a:lnTo>
                <a:lnTo>
                  <a:pt x="88" y="46"/>
                </a:lnTo>
                <a:lnTo>
                  <a:pt x="53" y="55"/>
                </a:lnTo>
                <a:lnTo>
                  <a:pt x="35" y="46"/>
                </a:lnTo>
                <a:lnTo>
                  <a:pt x="18" y="37"/>
                </a:lnTo>
                <a:lnTo>
                  <a:pt x="0" y="27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2" name="Freeform 17"/>
          <p:cNvSpPr>
            <a:spLocks/>
          </p:cNvSpPr>
          <p:nvPr/>
        </p:nvSpPr>
        <p:spPr bwMode="auto">
          <a:xfrm>
            <a:off x="6462713" y="4832350"/>
            <a:ext cx="168275" cy="88900"/>
          </a:xfrm>
          <a:custGeom>
            <a:avLst/>
            <a:gdLst>
              <a:gd name="T0" fmla="*/ 0 w 106"/>
              <a:gd name="T1" fmla="*/ 2147483647 h 56"/>
              <a:gd name="T2" fmla="*/ 0 w 106"/>
              <a:gd name="T3" fmla="*/ 2147483647 h 56"/>
              <a:gd name="T4" fmla="*/ 2147483647 w 106"/>
              <a:gd name="T5" fmla="*/ 2147483647 h 56"/>
              <a:gd name="T6" fmla="*/ 2147483647 w 106"/>
              <a:gd name="T7" fmla="*/ 0 h 56"/>
              <a:gd name="T8" fmla="*/ 2147483647 w 106"/>
              <a:gd name="T9" fmla="*/ 2147483647 h 56"/>
              <a:gd name="T10" fmla="*/ 2147483647 w 106"/>
              <a:gd name="T11" fmla="*/ 2147483647 h 56"/>
              <a:gd name="T12" fmla="*/ 2147483647 w 106"/>
              <a:gd name="T13" fmla="*/ 2147483647 h 56"/>
              <a:gd name="T14" fmla="*/ 2147483647 w 106"/>
              <a:gd name="T15" fmla="*/ 2147483647 h 56"/>
              <a:gd name="T16" fmla="*/ 2147483647 w 106"/>
              <a:gd name="T17" fmla="*/ 2147483647 h 56"/>
              <a:gd name="T18" fmla="*/ 2147483647 w 106"/>
              <a:gd name="T19" fmla="*/ 2147483647 h 56"/>
              <a:gd name="T20" fmla="*/ 2147483647 w 106"/>
              <a:gd name="T21" fmla="*/ 2147483647 h 56"/>
              <a:gd name="T22" fmla="*/ 0 w 106"/>
              <a:gd name="T23" fmla="*/ 2147483647 h 56"/>
              <a:gd name="T24" fmla="*/ 0 w 106"/>
              <a:gd name="T25" fmla="*/ 2147483647 h 5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6"/>
              <a:gd name="T40" fmla="*/ 0 h 56"/>
              <a:gd name="T41" fmla="*/ 106 w 106"/>
              <a:gd name="T42" fmla="*/ 56 h 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6" h="56">
                <a:moveTo>
                  <a:pt x="0" y="28"/>
                </a:moveTo>
                <a:lnTo>
                  <a:pt x="0" y="18"/>
                </a:lnTo>
                <a:lnTo>
                  <a:pt x="18" y="9"/>
                </a:lnTo>
                <a:lnTo>
                  <a:pt x="53" y="0"/>
                </a:lnTo>
                <a:lnTo>
                  <a:pt x="70" y="9"/>
                </a:lnTo>
                <a:lnTo>
                  <a:pt x="105" y="18"/>
                </a:lnTo>
                <a:lnTo>
                  <a:pt x="105" y="28"/>
                </a:lnTo>
                <a:lnTo>
                  <a:pt x="105" y="46"/>
                </a:lnTo>
                <a:lnTo>
                  <a:pt x="70" y="55"/>
                </a:lnTo>
                <a:lnTo>
                  <a:pt x="53" y="55"/>
                </a:lnTo>
                <a:lnTo>
                  <a:pt x="18" y="55"/>
                </a:lnTo>
                <a:lnTo>
                  <a:pt x="0" y="46"/>
                </a:lnTo>
                <a:lnTo>
                  <a:pt x="0" y="28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" name="Freeform 18"/>
          <p:cNvSpPr>
            <a:spLocks/>
          </p:cNvSpPr>
          <p:nvPr/>
        </p:nvSpPr>
        <p:spPr bwMode="auto">
          <a:xfrm>
            <a:off x="3624263" y="2925763"/>
            <a:ext cx="168275" cy="88900"/>
          </a:xfrm>
          <a:custGeom>
            <a:avLst/>
            <a:gdLst>
              <a:gd name="T0" fmla="*/ 0 w 106"/>
              <a:gd name="T1" fmla="*/ 2147483647 h 56"/>
              <a:gd name="T2" fmla="*/ 0 w 106"/>
              <a:gd name="T3" fmla="*/ 2147483647 h 56"/>
              <a:gd name="T4" fmla="*/ 2147483647 w 106"/>
              <a:gd name="T5" fmla="*/ 0 h 56"/>
              <a:gd name="T6" fmla="*/ 2147483647 w 106"/>
              <a:gd name="T7" fmla="*/ 0 h 56"/>
              <a:gd name="T8" fmla="*/ 2147483647 w 106"/>
              <a:gd name="T9" fmla="*/ 0 h 56"/>
              <a:gd name="T10" fmla="*/ 2147483647 w 106"/>
              <a:gd name="T11" fmla="*/ 2147483647 h 56"/>
              <a:gd name="T12" fmla="*/ 2147483647 w 106"/>
              <a:gd name="T13" fmla="*/ 2147483647 h 56"/>
              <a:gd name="T14" fmla="*/ 2147483647 w 106"/>
              <a:gd name="T15" fmla="*/ 2147483647 h 56"/>
              <a:gd name="T16" fmla="*/ 2147483647 w 106"/>
              <a:gd name="T17" fmla="*/ 2147483647 h 56"/>
              <a:gd name="T18" fmla="*/ 2147483647 w 106"/>
              <a:gd name="T19" fmla="*/ 2147483647 h 56"/>
              <a:gd name="T20" fmla="*/ 2147483647 w 106"/>
              <a:gd name="T21" fmla="*/ 2147483647 h 56"/>
              <a:gd name="T22" fmla="*/ 0 w 106"/>
              <a:gd name="T23" fmla="*/ 2147483647 h 56"/>
              <a:gd name="T24" fmla="*/ 0 w 106"/>
              <a:gd name="T25" fmla="*/ 2147483647 h 5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6"/>
              <a:gd name="T40" fmla="*/ 0 h 56"/>
              <a:gd name="T41" fmla="*/ 106 w 106"/>
              <a:gd name="T42" fmla="*/ 56 h 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6" h="56">
                <a:moveTo>
                  <a:pt x="0" y="28"/>
                </a:moveTo>
                <a:lnTo>
                  <a:pt x="0" y="9"/>
                </a:lnTo>
                <a:lnTo>
                  <a:pt x="18" y="0"/>
                </a:lnTo>
                <a:lnTo>
                  <a:pt x="53" y="0"/>
                </a:lnTo>
                <a:lnTo>
                  <a:pt x="70" y="0"/>
                </a:lnTo>
                <a:lnTo>
                  <a:pt x="88" y="9"/>
                </a:lnTo>
                <a:lnTo>
                  <a:pt x="105" y="28"/>
                </a:lnTo>
                <a:lnTo>
                  <a:pt x="88" y="37"/>
                </a:lnTo>
                <a:lnTo>
                  <a:pt x="70" y="46"/>
                </a:lnTo>
                <a:lnTo>
                  <a:pt x="53" y="55"/>
                </a:lnTo>
                <a:lnTo>
                  <a:pt x="18" y="46"/>
                </a:lnTo>
                <a:lnTo>
                  <a:pt x="0" y="37"/>
                </a:lnTo>
                <a:lnTo>
                  <a:pt x="0" y="28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4" name="Freeform 19"/>
          <p:cNvSpPr>
            <a:spLocks/>
          </p:cNvSpPr>
          <p:nvPr/>
        </p:nvSpPr>
        <p:spPr bwMode="auto">
          <a:xfrm>
            <a:off x="1284288" y="2257425"/>
            <a:ext cx="168275" cy="90488"/>
          </a:xfrm>
          <a:custGeom>
            <a:avLst/>
            <a:gdLst>
              <a:gd name="T0" fmla="*/ 0 w 106"/>
              <a:gd name="T1" fmla="*/ 2147483647 h 57"/>
              <a:gd name="T2" fmla="*/ 2147483647 w 106"/>
              <a:gd name="T3" fmla="*/ 2147483647 h 57"/>
              <a:gd name="T4" fmla="*/ 2147483647 w 106"/>
              <a:gd name="T5" fmla="*/ 2147483647 h 57"/>
              <a:gd name="T6" fmla="*/ 2147483647 w 106"/>
              <a:gd name="T7" fmla="*/ 0 h 57"/>
              <a:gd name="T8" fmla="*/ 2147483647 w 106"/>
              <a:gd name="T9" fmla="*/ 2147483647 h 57"/>
              <a:gd name="T10" fmla="*/ 2147483647 w 106"/>
              <a:gd name="T11" fmla="*/ 2147483647 h 57"/>
              <a:gd name="T12" fmla="*/ 2147483647 w 106"/>
              <a:gd name="T13" fmla="*/ 2147483647 h 57"/>
              <a:gd name="T14" fmla="*/ 2147483647 w 106"/>
              <a:gd name="T15" fmla="*/ 2147483647 h 57"/>
              <a:gd name="T16" fmla="*/ 2147483647 w 106"/>
              <a:gd name="T17" fmla="*/ 2147483647 h 57"/>
              <a:gd name="T18" fmla="*/ 2147483647 w 106"/>
              <a:gd name="T19" fmla="*/ 2147483647 h 57"/>
              <a:gd name="T20" fmla="*/ 2147483647 w 106"/>
              <a:gd name="T21" fmla="*/ 2147483647 h 57"/>
              <a:gd name="T22" fmla="*/ 2147483647 w 106"/>
              <a:gd name="T23" fmla="*/ 2147483647 h 57"/>
              <a:gd name="T24" fmla="*/ 0 w 106"/>
              <a:gd name="T25" fmla="*/ 2147483647 h 5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6"/>
              <a:gd name="T40" fmla="*/ 0 h 57"/>
              <a:gd name="T41" fmla="*/ 106 w 106"/>
              <a:gd name="T42" fmla="*/ 57 h 5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6" h="57">
                <a:moveTo>
                  <a:pt x="0" y="28"/>
                </a:moveTo>
                <a:lnTo>
                  <a:pt x="17" y="19"/>
                </a:lnTo>
                <a:lnTo>
                  <a:pt x="35" y="9"/>
                </a:lnTo>
                <a:lnTo>
                  <a:pt x="52" y="0"/>
                </a:lnTo>
                <a:lnTo>
                  <a:pt x="87" y="9"/>
                </a:lnTo>
                <a:lnTo>
                  <a:pt x="105" y="19"/>
                </a:lnTo>
                <a:lnTo>
                  <a:pt x="105" y="28"/>
                </a:lnTo>
                <a:lnTo>
                  <a:pt x="105" y="46"/>
                </a:lnTo>
                <a:lnTo>
                  <a:pt x="87" y="56"/>
                </a:lnTo>
                <a:lnTo>
                  <a:pt x="52" y="56"/>
                </a:lnTo>
                <a:lnTo>
                  <a:pt x="35" y="56"/>
                </a:lnTo>
                <a:lnTo>
                  <a:pt x="17" y="46"/>
                </a:lnTo>
                <a:lnTo>
                  <a:pt x="0" y="28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1517650" y="2459038"/>
            <a:ext cx="0" cy="4111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1466850" y="3040063"/>
            <a:ext cx="20351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3897313" y="3111500"/>
            <a:ext cx="0" cy="4111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3903663" y="3659188"/>
            <a:ext cx="8953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1665288" y="2566988"/>
            <a:ext cx="781050" cy="138112"/>
          </a:xfrm>
          <a:custGeom>
            <a:avLst/>
            <a:gdLst>
              <a:gd name="T0" fmla="*/ 0 w 492"/>
              <a:gd name="T1" fmla="*/ 0 h 87"/>
              <a:gd name="T2" fmla="*/ 2147483647 w 492"/>
              <a:gd name="T3" fmla="*/ 0 h 87"/>
              <a:gd name="T4" fmla="*/ 2147483647 w 492"/>
              <a:gd name="T5" fmla="*/ 2147483647 h 87"/>
              <a:gd name="T6" fmla="*/ 0 w 492"/>
              <a:gd name="T7" fmla="*/ 2147483647 h 87"/>
              <a:gd name="T8" fmla="*/ 0 w 492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2"/>
              <a:gd name="T16" fmla="*/ 0 h 87"/>
              <a:gd name="T17" fmla="*/ 492 w 492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2" h="87">
                <a:moveTo>
                  <a:pt x="0" y="0"/>
                </a:moveTo>
                <a:lnTo>
                  <a:pt x="491" y="0"/>
                </a:lnTo>
                <a:lnTo>
                  <a:pt x="491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2032000" y="2058988"/>
            <a:ext cx="30543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mbria" pitchFamily="18" charset="0"/>
              </a:rPr>
              <a:t>Step 1: give up one truck</a:t>
            </a:r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>
            <a:off x="1665288" y="2730500"/>
            <a:ext cx="781050" cy="138113"/>
          </a:xfrm>
          <a:custGeom>
            <a:avLst/>
            <a:gdLst>
              <a:gd name="T0" fmla="*/ 0 w 492"/>
              <a:gd name="T1" fmla="*/ 0 h 87"/>
              <a:gd name="T2" fmla="*/ 2147483647 w 492"/>
              <a:gd name="T3" fmla="*/ 0 h 87"/>
              <a:gd name="T4" fmla="*/ 2147483647 w 492"/>
              <a:gd name="T5" fmla="*/ 2147483647 h 87"/>
              <a:gd name="T6" fmla="*/ 0 w 492"/>
              <a:gd name="T7" fmla="*/ 2147483647 h 87"/>
              <a:gd name="T8" fmla="*/ 0 w 492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2"/>
              <a:gd name="T16" fmla="*/ 0 h 87"/>
              <a:gd name="T17" fmla="*/ 492 w 492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2" h="87">
                <a:moveTo>
                  <a:pt x="0" y="0"/>
                </a:moveTo>
                <a:lnTo>
                  <a:pt x="491" y="0"/>
                </a:lnTo>
                <a:lnTo>
                  <a:pt x="491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2" name="Freeform 32"/>
          <p:cNvSpPr>
            <a:spLocks/>
          </p:cNvSpPr>
          <p:nvPr/>
        </p:nvSpPr>
        <p:spPr bwMode="auto">
          <a:xfrm>
            <a:off x="1665288" y="2876550"/>
            <a:ext cx="868362" cy="138113"/>
          </a:xfrm>
          <a:custGeom>
            <a:avLst/>
            <a:gdLst>
              <a:gd name="T0" fmla="*/ 0 w 547"/>
              <a:gd name="T1" fmla="*/ 0 h 87"/>
              <a:gd name="T2" fmla="*/ 2147483647 w 547"/>
              <a:gd name="T3" fmla="*/ 0 h 87"/>
              <a:gd name="T4" fmla="*/ 2147483647 w 547"/>
              <a:gd name="T5" fmla="*/ 2147483647 h 87"/>
              <a:gd name="T6" fmla="*/ 0 w 547"/>
              <a:gd name="T7" fmla="*/ 2147483647 h 87"/>
              <a:gd name="T8" fmla="*/ 0 w 547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7"/>
              <a:gd name="T16" fmla="*/ 0 h 87"/>
              <a:gd name="T17" fmla="*/ 547 w 547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7" h="87">
                <a:moveTo>
                  <a:pt x="0" y="0"/>
                </a:moveTo>
                <a:lnTo>
                  <a:pt x="546" y="0"/>
                </a:lnTo>
                <a:lnTo>
                  <a:pt x="546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3" name="Freeform 33"/>
          <p:cNvSpPr>
            <a:spLocks/>
          </p:cNvSpPr>
          <p:nvPr/>
        </p:nvSpPr>
        <p:spPr bwMode="auto">
          <a:xfrm>
            <a:off x="1722438" y="3121025"/>
            <a:ext cx="900112" cy="447675"/>
          </a:xfrm>
          <a:custGeom>
            <a:avLst/>
            <a:gdLst>
              <a:gd name="T0" fmla="*/ 0 w 567"/>
              <a:gd name="T1" fmla="*/ 0 h 282"/>
              <a:gd name="T2" fmla="*/ 2147483647 w 567"/>
              <a:gd name="T3" fmla="*/ 0 h 282"/>
              <a:gd name="T4" fmla="*/ 2147483647 w 567"/>
              <a:gd name="T5" fmla="*/ 2147483647 h 282"/>
              <a:gd name="T6" fmla="*/ 0 w 567"/>
              <a:gd name="T7" fmla="*/ 2147483647 h 282"/>
              <a:gd name="T8" fmla="*/ 0 w 567"/>
              <a:gd name="T9" fmla="*/ 0 h 2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7"/>
              <a:gd name="T16" fmla="*/ 0 h 282"/>
              <a:gd name="T17" fmla="*/ 567 w 567"/>
              <a:gd name="T18" fmla="*/ 282 h 2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7" h="282">
                <a:moveTo>
                  <a:pt x="0" y="0"/>
                </a:moveTo>
                <a:lnTo>
                  <a:pt x="566" y="0"/>
                </a:lnTo>
                <a:lnTo>
                  <a:pt x="566" y="281"/>
                </a:lnTo>
                <a:lnTo>
                  <a:pt x="0" y="281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" name="Freeform 34"/>
          <p:cNvSpPr>
            <a:spLocks/>
          </p:cNvSpPr>
          <p:nvPr/>
        </p:nvSpPr>
        <p:spPr bwMode="auto">
          <a:xfrm>
            <a:off x="1693863" y="3121025"/>
            <a:ext cx="782637" cy="138113"/>
          </a:xfrm>
          <a:custGeom>
            <a:avLst/>
            <a:gdLst>
              <a:gd name="T0" fmla="*/ 0 w 493"/>
              <a:gd name="T1" fmla="*/ 0 h 87"/>
              <a:gd name="T2" fmla="*/ 2147483647 w 493"/>
              <a:gd name="T3" fmla="*/ 0 h 87"/>
              <a:gd name="T4" fmla="*/ 2147483647 w 493"/>
              <a:gd name="T5" fmla="*/ 2147483647 h 87"/>
              <a:gd name="T6" fmla="*/ 0 w 493"/>
              <a:gd name="T7" fmla="*/ 2147483647 h 87"/>
              <a:gd name="T8" fmla="*/ 0 w 493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3"/>
              <a:gd name="T16" fmla="*/ 0 h 87"/>
              <a:gd name="T17" fmla="*/ 493 w 493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3" h="87">
                <a:moveTo>
                  <a:pt x="0" y="0"/>
                </a:moveTo>
                <a:lnTo>
                  <a:pt x="492" y="0"/>
                </a:lnTo>
                <a:lnTo>
                  <a:pt x="492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1374775" y="3165475"/>
            <a:ext cx="27432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mbria" pitchFamily="18" charset="0"/>
              </a:rPr>
              <a:t>Step 2: </a:t>
            </a:r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get </a:t>
            </a:r>
            <a:r>
              <a:rPr lang="en-US" b="1" i="1">
                <a:solidFill>
                  <a:srgbClr val="000000"/>
                </a:solidFill>
                <a:latin typeface="Cambria" pitchFamily="18" charset="0"/>
              </a:rPr>
              <a:t>two</a:t>
            </a:r>
            <a:r>
              <a:rPr lang="en-US" sz="2000" b="1" i="1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tanks</a:t>
            </a:r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1693863" y="3430588"/>
            <a:ext cx="928687" cy="138112"/>
          </a:xfrm>
          <a:custGeom>
            <a:avLst/>
            <a:gdLst>
              <a:gd name="T0" fmla="*/ 0 w 585"/>
              <a:gd name="T1" fmla="*/ 0 h 87"/>
              <a:gd name="T2" fmla="*/ 2147483647 w 585"/>
              <a:gd name="T3" fmla="*/ 0 h 87"/>
              <a:gd name="T4" fmla="*/ 2147483647 w 585"/>
              <a:gd name="T5" fmla="*/ 2147483647 h 87"/>
              <a:gd name="T6" fmla="*/ 0 w 585"/>
              <a:gd name="T7" fmla="*/ 2147483647 h 87"/>
              <a:gd name="T8" fmla="*/ 0 w 585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5"/>
              <a:gd name="T16" fmla="*/ 0 h 87"/>
              <a:gd name="T17" fmla="*/ 585 w 585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5" h="87">
                <a:moveTo>
                  <a:pt x="0" y="0"/>
                </a:moveTo>
                <a:lnTo>
                  <a:pt x="584" y="0"/>
                </a:lnTo>
                <a:lnTo>
                  <a:pt x="584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7" name="Freeform 37"/>
          <p:cNvSpPr>
            <a:spLocks/>
          </p:cNvSpPr>
          <p:nvPr/>
        </p:nvSpPr>
        <p:spPr bwMode="auto">
          <a:xfrm>
            <a:off x="2863850" y="3121025"/>
            <a:ext cx="811213" cy="611188"/>
          </a:xfrm>
          <a:custGeom>
            <a:avLst/>
            <a:gdLst>
              <a:gd name="T0" fmla="*/ 0 w 511"/>
              <a:gd name="T1" fmla="*/ 0 h 385"/>
              <a:gd name="T2" fmla="*/ 2147483647 w 511"/>
              <a:gd name="T3" fmla="*/ 0 h 385"/>
              <a:gd name="T4" fmla="*/ 2147483647 w 511"/>
              <a:gd name="T5" fmla="*/ 2147483647 h 385"/>
              <a:gd name="T6" fmla="*/ 0 w 511"/>
              <a:gd name="T7" fmla="*/ 2147483647 h 385"/>
              <a:gd name="T8" fmla="*/ 0 w 511"/>
              <a:gd name="T9" fmla="*/ 0 h 3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1"/>
              <a:gd name="T16" fmla="*/ 0 h 385"/>
              <a:gd name="T17" fmla="*/ 511 w 511"/>
              <a:gd name="T18" fmla="*/ 385 h 3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1" h="385">
                <a:moveTo>
                  <a:pt x="0" y="0"/>
                </a:moveTo>
                <a:lnTo>
                  <a:pt x="510" y="0"/>
                </a:lnTo>
                <a:lnTo>
                  <a:pt x="510" y="384"/>
                </a:lnTo>
                <a:lnTo>
                  <a:pt x="0" y="384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" name="Freeform 38"/>
          <p:cNvSpPr>
            <a:spLocks/>
          </p:cNvSpPr>
          <p:nvPr/>
        </p:nvSpPr>
        <p:spPr bwMode="auto">
          <a:xfrm>
            <a:off x="2863850" y="3121025"/>
            <a:ext cx="752475" cy="138113"/>
          </a:xfrm>
          <a:custGeom>
            <a:avLst/>
            <a:gdLst>
              <a:gd name="T0" fmla="*/ 0 w 474"/>
              <a:gd name="T1" fmla="*/ 0 h 87"/>
              <a:gd name="T2" fmla="*/ 2147483647 w 474"/>
              <a:gd name="T3" fmla="*/ 0 h 87"/>
              <a:gd name="T4" fmla="*/ 2147483647 w 474"/>
              <a:gd name="T5" fmla="*/ 2147483647 h 87"/>
              <a:gd name="T6" fmla="*/ 0 w 474"/>
              <a:gd name="T7" fmla="*/ 2147483647 h 87"/>
              <a:gd name="T8" fmla="*/ 0 w 474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4"/>
              <a:gd name="T16" fmla="*/ 0 h 87"/>
              <a:gd name="T17" fmla="*/ 474 w 474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4" h="87">
                <a:moveTo>
                  <a:pt x="0" y="0"/>
                </a:moveTo>
                <a:lnTo>
                  <a:pt x="473" y="0"/>
                </a:lnTo>
                <a:lnTo>
                  <a:pt x="473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4502150" y="2859088"/>
            <a:ext cx="37480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mbria" pitchFamily="18" charset="0"/>
              </a:rPr>
              <a:t>Step 3: give up another truck </a:t>
            </a:r>
          </a:p>
        </p:txBody>
      </p:sp>
      <p:sp>
        <p:nvSpPr>
          <p:cNvPr id="40" name="Freeform 40"/>
          <p:cNvSpPr>
            <a:spLocks/>
          </p:cNvSpPr>
          <p:nvPr/>
        </p:nvSpPr>
        <p:spPr bwMode="auto">
          <a:xfrm>
            <a:off x="2863850" y="3430588"/>
            <a:ext cx="811213" cy="138112"/>
          </a:xfrm>
          <a:custGeom>
            <a:avLst/>
            <a:gdLst>
              <a:gd name="T0" fmla="*/ 0 w 511"/>
              <a:gd name="T1" fmla="*/ 0 h 87"/>
              <a:gd name="T2" fmla="*/ 2147483647 w 511"/>
              <a:gd name="T3" fmla="*/ 0 h 87"/>
              <a:gd name="T4" fmla="*/ 2147483647 w 511"/>
              <a:gd name="T5" fmla="*/ 2147483647 h 87"/>
              <a:gd name="T6" fmla="*/ 0 w 511"/>
              <a:gd name="T7" fmla="*/ 2147483647 h 87"/>
              <a:gd name="T8" fmla="*/ 0 w 511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1"/>
              <a:gd name="T16" fmla="*/ 0 h 87"/>
              <a:gd name="T17" fmla="*/ 511 w 511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1" h="87">
                <a:moveTo>
                  <a:pt x="0" y="0"/>
                </a:moveTo>
                <a:lnTo>
                  <a:pt x="510" y="0"/>
                </a:lnTo>
                <a:lnTo>
                  <a:pt x="510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Freeform 41"/>
          <p:cNvSpPr>
            <a:spLocks/>
          </p:cNvSpPr>
          <p:nvPr/>
        </p:nvSpPr>
        <p:spPr bwMode="auto">
          <a:xfrm>
            <a:off x="2863850" y="3594100"/>
            <a:ext cx="401638" cy="138113"/>
          </a:xfrm>
          <a:custGeom>
            <a:avLst/>
            <a:gdLst>
              <a:gd name="T0" fmla="*/ 0 w 253"/>
              <a:gd name="T1" fmla="*/ 0 h 87"/>
              <a:gd name="T2" fmla="*/ 2147483647 w 253"/>
              <a:gd name="T3" fmla="*/ 0 h 87"/>
              <a:gd name="T4" fmla="*/ 2147483647 w 253"/>
              <a:gd name="T5" fmla="*/ 2147483647 h 87"/>
              <a:gd name="T6" fmla="*/ 0 w 253"/>
              <a:gd name="T7" fmla="*/ 2147483647 h 87"/>
              <a:gd name="T8" fmla="*/ 0 w 253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87"/>
              <a:gd name="T17" fmla="*/ 253 w 253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87">
                <a:moveTo>
                  <a:pt x="0" y="0"/>
                </a:moveTo>
                <a:lnTo>
                  <a:pt x="252" y="0"/>
                </a:lnTo>
                <a:lnTo>
                  <a:pt x="252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2" name="Freeform 42"/>
          <p:cNvSpPr>
            <a:spLocks/>
          </p:cNvSpPr>
          <p:nvPr/>
        </p:nvSpPr>
        <p:spPr bwMode="auto">
          <a:xfrm>
            <a:off x="3741738" y="3740150"/>
            <a:ext cx="1162050" cy="449263"/>
          </a:xfrm>
          <a:custGeom>
            <a:avLst/>
            <a:gdLst>
              <a:gd name="T0" fmla="*/ 0 w 732"/>
              <a:gd name="T1" fmla="*/ 0 h 283"/>
              <a:gd name="T2" fmla="*/ 2147483647 w 732"/>
              <a:gd name="T3" fmla="*/ 0 h 283"/>
              <a:gd name="T4" fmla="*/ 2147483647 w 732"/>
              <a:gd name="T5" fmla="*/ 2147483647 h 283"/>
              <a:gd name="T6" fmla="*/ 0 w 732"/>
              <a:gd name="T7" fmla="*/ 2147483647 h 283"/>
              <a:gd name="T8" fmla="*/ 0 w 732"/>
              <a:gd name="T9" fmla="*/ 0 h 2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"/>
              <a:gd name="T16" fmla="*/ 0 h 283"/>
              <a:gd name="T17" fmla="*/ 732 w 732"/>
              <a:gd name="T18" fmla="*/ 283 h 2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" h="283">
                <a:moveTo>
                  <a:pt x="0" y="0"/>
                </a:moveTo>
                <a:lnTo>
                  <a:pt x="731" y="0"/>
                </a:lnTo>
                <a:lnTo>
                  <a:pt x="731" y="282"/>
                </a:ln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" name="Freeform 43"/>
          <p:cNvSpPr>
            <a:spLocks/>
          </p:cNvSpPr>
          <p:nvPr/>
        </p:nvSpPr>
        <p:spPr bwMode="auto">
          <a:xfrm>
            <a:off x="3741738" y="3740150"/>
            <a:ext cx="1133475" cy="139700"/>
          </a:xfrm>
          <a:custGeom>
            <a:avLst/>
            <a:gdLst>
              <a:gd name="T0" fmla="*/ 0 w 714"/>
              <a:gd name="T1" fmla="*/ 0 h 88"/>
              <a:gd name="T2" fmla="*/ 2147483647 w 714"/>
              <a:gd name="T3" fmla="*/ 0 h 88"/>
              <a:gd name="T4" fmla="*/ 2147483647 w 714"/>
              <a:gd name="T5" fmla="*/ 2147483647 h 88"/>
              <a:gd name="T6" fmla="*/ 0 w 714"/>
              <a:gd name="T7" fmla="*/ 2147483647 h 88"/>
              <a:gd name="T8" fmla="*/ 0 w 714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4"/>
              <a:gd name="T16" fmla="*/ 0 h 88"/>
              <a:gd name="T17" fmla="*/ 714 w 714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4" h="88">
                <a:moveTo>
                  <a:pt x="0" y="0"/>
                </a:moveTo>
                <a:lnTo>
                  <a:pt x="713" y="0"/>
                </a:lnTo>
                <a:lnTo>
                  <a:pt x="713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auto">
          <a:xfrm>
            <a:off x="2247900" y="3767138"/>
            <a:ext cx="31416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mbria" pitchFamily="18" charset="0"/>
              </a:rPr>
              <a:t>Step 4: get </a:t>
            </a:r>
            <a:r>
              <a:rPr lang="en-US" sz="2000" b="1" i="1">
                <a:solidFill>
                  <a:srgbClr val="000000"/>
                </a:solidFill>
                <a:latin typeface="Cambria" pitchFamily="18" charset="0"/>
              </a:rPr>
              <a:t>one</a:t>
            </a:r>
            <a:r>
              <a:rPr lang="en-US" sz="2000" b="1">
                <a:solidFill>
                  <a:srgbClr val="000000"/>
                </a:solidFill>
                <a:latin typeface="Cambria" pitchFamily="18" charset="0"/>
              </a:rPr>
              <a:t> more tank</a:t>
            </a:r>
          </a:p>
        </p:txBody>
      </p:sp>
      <p:sp>
        <p:nvSpPr>
          <p:cNvPr id="45" name="Freeform 46"/>
          <p:cNvSpPr>
            <a:spLocks/>
          </p:cNvSpPr>
          <p:nvPr/>
        </p:nvSpPr>
        <p:spPr bwMode="auto">
          <a:xfrm>
            <a:off x="3741738" y="4049713"/>
            <a:ext cx="782637" cy="139700"/>
          </a:xfrm>
          <a:custGeom>
            <a:avLst/>
            <a:gdLst>
              <a:gd name="T0" fmla="*/ 0 w 493"/>
              <a:gd name="T1" fmla="*/ 0 h 88"/>
              <a:gd name="T2" fmla="*/ 2147483647 w 493"/>
              <a:gd name="T3" fmla="*/ 0 h 88"/>
              <a:gd name="T4" fmla="*/ 2147483647 w 493"/>
              <a:gd name="T5" fmla="*/ 2147483647 h 88"/>
              <a:gd name="T6" fmla="*/ 0 w 493"/>
              <a:gd name="T7" fmla="*/ 2147483647 h 88"/>
              <a:gd name="T8" fmla="*/ 0 w 493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3"/>
              <a:gd name="T16" fmla="*/ 0 h 88"/>
              <a:gd name="T17" fmla="*/ 493 w 493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3" h="88">
                <a:moveTo>
                  <a:pt x="0" y="0"/>
                </a:moveTo>
                <a:lnTo>
                  <a:pt x="492" y="0"/>
                </a:lnTo>
                <a:lnTo>
                  <a:pt x="492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" name="Freeform 47"/>
          <p:cNvSpPr>
            <a:spLocks/>
          </p:cNvSpPr>
          <p:nvPr/>
        </p:nvSpPr>
        <p:spPr bwMode="auto">
          <a:xfrm>
            <a:off x="1489075" y="2127250"/>
            <a:ext cx="196850" cy="138113"/>
          </a:xfrm>
          <a:custGeom>
            <a:avLst/>
            <a:gdLst>
              <a:gd name="T0" fmla="*/ 0 w 124"/>
              <a:gd name="T1" fmla="*/ 0 h 87"/>
              <a:gd name="T2" fmla="*/ 2147483647 w 124"/>
              <a:gd name="T3" fmla="*/ 0 h 87"/>
              <a:gd name="T4" fmla="*/ 2147483647 w 124"/>
              <a:gd name="T5" fmla="*/ 2147483647 h 87"/>
              <a:gd name="T6" fmla="*/ 0 w 124"/>
              <a:gd name="T7" fmla="*/ 2147483647 h 87"/>
              <a:gd name="T8" fmla="*/ 0 w 124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"/>
              <a:gd name="T16" fmla="*/ 0 h 87"/>
              <a:gd name="T17" fmla="*/ 124 w 124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" h="87">
                <a:moveTo>
                  <a:pt x="0" y="0"/>
                </a:moveTo>
                <a:lnTo>
                  <a:pt x="123" y="0"/>
                </a:lnTo>
                <a:lnTo>
                  <a:pt x="123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7" name="Freeform 48"/>
          <p:cNvSpPr>
            <a:spLocks/>
          </p:cNvSpPr>
          <p:nvPr/>
        </p:nvSpPr>
        <p:spPr bwMode="auto">
          <a:xfrm>
            <a:off x="1489075" y="2127250"/>
            <a:ext cx="168275" cy="138113"/>
          </a:xfrm>
          <a:custGeom>
            <a:avLst/>
            <a:gdLst>
              <a:gd name="T0" fmla="*/ 0 w 106"/>
              <a:gd name="T1" fmla="*/ 0 h 87"/>
              <a:gd name="T2" fmla="*/ 2147483647 w 106"/>
              <a:gd name="T3" fmla="*/ 0 h 87"/>
              <a:gd name="T4" fmla="*/ 2147483647 w 106"/>
              <a:gd name="T5" fmla="*/ 2147483647 h 87"/>
              <a:gd name="T6" fmla="*/ 0 w 106"/>
              <a:gd name="T7" fmla="*/ 2147483647 h 87"/>
              <a:gd name="T8" fmla="*/ 0 w 106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7"/>
              <a:gd name="T17" fmla="*/ 106 w 106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7">
                <a:moveTo>
                  <a:pt x="0" y="0"/>
                </a:moveTo>
                <a:lnTo>
                  <a:pt x="105" y="0"/>
                </a:lnTo>
                <a:lnTo>
                  <a:pt x="105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8" name="Rectangle 49"/>
          <p:cNvSpPr>
            <a:spLocks noChangeArrowheads="1"/>
          </p:cNvSpPr>
          <p:nvPr/>
        </p:nvSpPr>
        <p:spPr bwMode="auto">
          <a:xfrm>
            <a:off x="1344613" y="1916113"/>
            <a:ext cx="363537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Cambria" pitchFamily="18" charset="0"/>
              </a:rPr>
              <a:t>A</a:t>
            </a:r>
          </a:p>
        </p:txBody>
      </p:sp>
      <p:sp>
        <p:nvSpPr>
          <p:cNvPr id="49" name="Freeform 50"/>
          <p:cNvSpPr>
            <a:spLocks/>
          </p:cNvSpPr>
          <p:nvPr/>
        </p:nvSpPr>
        <p:spPr bwMode="auto">
          <a:xfrm>
            <a:off x="3800475" y="2811463"/>
            <a:ext cx="196850" cy="138112"/>
          </a:xfrm>
          <a:custGeom>
            <a:avLst/>
            <a:gdLst>
              <a:gd name="T0" fmla="*/ 0 w 124"/>
              <a:gd name="T1" fmla="*/ 0 h 87"/>
              <a:gd name="T2" fmla="*/ 2147483647 w 124"/>
              <a:gd name="T3" fmla="*/ 0 h 87"/>
              <a:gd name="T4" fmla="*/ 2147483647 w 124"/>
              <a:gd name="T5" fmla="*/ 2147483647 h 87"/>
              <a:gd name="T6" fmla="*/ 0 w 124"/>
              <a:gd name="T7" fmla="*/ 2147483647 h 87"/>
              <a:gd name="T8" fmla="*/ 0 w 124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"/>
              <a:gd name="T16" fmla="*/ 0 h 87"/>
              <a:gd name="T17" fmla="*/ 124 w 124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" h="87">
                <a:moveTo>
                  <a:pt x="0" y="0"/>
                </a:moveTo>
                <a:lnTo>
                  <a:pt x="123" y="0"/>
                </a:lnTo>
                <a:lnTo>
                  <a:pt x="123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0" name="Freeform 51"/>
          <p:cNvSpPr>
            <a:spLocks/>
          </p:cNvSpPr>
          <p:nvPr/>
        </p:nvSpPr>
        <p:spPr bwMode="auto">
          <a:xfrm>
            <a:off x="3800475" y="2811463"/>
            <a:ext cx="168275" cy="138112"/>
          </a:xfrm>
          <a:custGeom>
            <a:avLst/>
            <a:gdLst>
              <a:gd name="T0" fmla="*/ 0 w 106"/>
              <a:gd name="T1" fmla="*/ 0 h 87"/>
              <a:gd name="T2" fmla="*/ 2147483647 w 106"/>
              <a:gd name="T3" fmla="*/ 0 h 87"/>
              <a:gd name="T4" fmla="*/ 2147483647 w 106"/>
              <a:gd name="T5" fmla="*/ 2147483647 h 87"/>
              <a:gd name="T6" fmla="*/ 0 w 106"/>
              <a:gd name="T7" fmla="*/ 2147483647 h 87"/>
              <a:gd name="T8" fmla="*/ 0 w 106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7"/>
              <a:gd name="T17" fmla="*/ 106 w 106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7">
                <a:moveTo>
                  <a:pt x="0" y="0"/>
                </a:moveTo>
                <a:lnTo>
                  <a:pt x="105" y="0"/>
                </a:lnTo>
                <a:lnTo>
                  <a:pt x="105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" name="Rectangle 52"/>
          <p:cNvSpPr>
            <a:spLocks noChangeArrowheads="1"/>
          </p:cNvSpPr>
          <p:nvPr/>
        </p:nvSpPr>
        <p:spPr bwMode="auto">
          <a:xfrm>
            <a:off x="3656013" y="2600325"/>
            <a:ext cx="365125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Cambria" pitchFamily="18" charset="0"/>
              </a:rPr>
              <a:t>B</a:t>
            </a:r>
          </a:p>
        </p:txBody>
      </p:sp>
      <p:sp>
        <p:nvSpPr>
          <p:cNvPr id="52" name="Freeform 53"/>
          <p:cNvSpPr>
            <a:spLocks/>
          </p:cNvSpPr>
          <p:nvPr/>
        </p:nvSpPr>
        <p:spPr bwMode="auto">
          <a:xfrm>
            <a:off x="4970463" y="3414713"/>
            <a:ext cx="168275" cy="138112"/>
          </a:xfrm>
          <a:custGeom>
            <a:avLst/>
            <a:gdLst>
              <a:gd name="T0" fmla="*/ 0 w 106"/>
              <a:gd name="T1" fmla="*/ 0 h 87"/>
              <a:gd name="T2" fmla="*/ 2147483647 w 106"/>
              <a:gd name="T3" fmla="*/ 0 h 87"/>
              <a:gd name="T4" fmla="*/ 2147483647 w 106"/>
              <a:gd name="T5" fmla="*/ 2147483647 h 87"/>
              <a:gd name="T6" fmla="*/ 0 w 106"/>
              <a:gd name="T7" fmla="*/ 2147483647 h 87"/>
              <a:gd name="T8" fmla="*/ 0 w 106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7"/>
              <a:gd name="T17" fmla="*/ 106 w 106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7">
                <a:moveTo>
                  <a:pt x="0" y="0"/>
                </a:moveTo>
                <a:lnTo>
                  <a:pt x="105" y="0"/>
                </a:lnTo>
                <a:lnTo>
                  <a:pt x="105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" name="Freeform 54"/>
          <p:cNvSpPr>
            <a:spLocks/>
          </p:cNvSpPr>
          <p:nvPr/>
        </p:nvSpPr>
        <p:spPr bwMode="auto">
          <a:xfrm>
            <a:off x="4941888" y="3414713"/>
            <a:ext cx="196850" cy="138112"/>
          </a:xfrm>
          <a:custGeom>
            <a:avLst/>
            <a:gdLst>
              <a:gd name="T0" fmla="*/ 0 w 124"/>
              <a:gd name="T1" fmla="*/ 0 h 87"/>
              <a:gd name="T2" fmla="*/ 2147483647 w 124"/>
              <a:gd name="T3" fmla="*/ 0 h 87"/>
              <a:gd name="T4" fmla="*/ 2147483647 w 124"/>
              <a:gd name="T5" fmla="*/ 2147483647 h 87"/>
              <a:gd name="T6" fmla="*/ 0 w 124"/>
              <a:gd name="T7" fmla="*/ 2147483647 h 87"/>
              <a:gd name="T8" fmla="*/ 0 w 124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"/>
              <a:gd name="T16" fmla="*/ 0 h 87"/>
              <a:gd name="T17" fmla="*/ 124 w 124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" h="87">
                <a:moveTo>
                  <a:pt x="0" y="0"/>
                </a:moveTo>
                <a:lnTo>
                  <a:pt x="123" y="0"/>
                </a:lnTo>
                <a:lnTo>
                  <a:pt x="123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4" name="Rectangle 55"/>
          <p:cNvSpPr>
            <a:spLocks noChangeArrowheads="1"/>
          </p:cNvSpPr>
          <p:nvPr/>
        </p:nvSpPr>
        <p:spPr bwMode="auto">
          <a:xfrm>
            <a:off x="4826000" y="3203575"/>
            <a:ext cx="349250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Cambria" pitchFamily="18" charset="0"/>
              </a:rPr>
              <a:t>C</a:t>
            </a:r>
          </a:p>
        </p:txBody>
      </p:sp>
      <p:sp>
        <p:nvSpPr>
          <p:cNvPr id="55" name="Freeform 56"/>
          <p:cNvSpPr>
            <a:spLocks/>
          </p:cNvSpPr>
          <p:nvPr/>
        </p:nvSpPr>
        <p:spPr bwMode="auto">
          <a:xfrm>
            <a:off x="5878513" y="4049713"/>
            <a:ext cx="166687" cy="139700"/>
          </a:xfrm>
          <a:custGeom>
            <a:avLst/>
            <a:gdLst>
              <a:gd name="T0" fmla="*/ 0 w 105"/>
              <a:gd name="T1" fmla="*/ 0 h 88"/>
              <a:gd name="T2" fmla="*/ 2147483647 w 105"/>
              <a:gd name="T3" fmla="*/ 0 h 88"/>
              <a:gd name="T4" fmla="*/ 2147483647 w 105"/>
              <a:gd name="T5" fmla="*/ 2147483647 h 88"/>
              <a:gd name="T6" fmla="*/ 0 w 105"/>
              <a:gd name="T7" fmla="*/ 2147483647 h 88"/>
              <a:gd name="T8" fmla="*/ 0 w 105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"/>
              <a:gd name="T16" fmla="*/ 0 h 88"/>
              <a:gd name="T17" fmla="*/ 105 w 105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" h="88">
                <a:moveTo>
                  <a:pt x="0" y="0"/>
                </a:moveTo>
                <a:lnTo>
                  <a:pt x="104" y="0"/>
                </a:lnTo>
                <a:lnTo>
                  <a:pt x="104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6" name="Freeform 57"/>
          <p:cNvSpPr>
            <a:spLocks/>
          </p:cNvSpPr>
          <p:nvPr/>
        </p:nvSpPr>
        <p:spPr bwMode="auto">
          <a:xfrm>
            <a:off x="5848350" y="4049713"/>
            <a:ext cx="196850" cy="139700"/>
          </a:xfrm>
          <a:custGeom>
            <a:avLst/>
            <a:gdLst>
              <a:gd name="T0" fmla="*/ 0 w 124"/>
              <a:gd name="T1" fmla="*/ 0 h 88"/>
              <a:gd name="T2" fmla="*/ 2147483647 w 124"/>
              <a:gd name="T3" fmla="*/ 0 h 88"/>
              <a:gd name="T4" fmla="*/ 2147483647 w 124"/>
              <a:gd name="T5" fmla="*/ 2147483647 h 88"/>
              <a:gd name="T6" fmla="*/ 0 w 124"/>
              <a:gd name="T7" fmla="*/ 2147483647 h 88"/>
              <a:gd name="T8" fmla="*/ 0 w 124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"/>
              <a:gd name="T16" fmla="*/ 0 h 88"/>
              <a:gd name="T17" fmla="*/ 124 w 124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" h="88">
                <a:moveTo>
                  <a:pt x="0" y="0"/>
                </a:moveTo>
                <a:lnTo>
                  <a:pt x="123" y="0"/>
                </a:lnTo>
                <a:lnTo>
                  <a:pt x="123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7" name="Rectangle 58"/>
          <p:cNvSpPr>
            <a:spLocks noChangeArrowheads="1"/>
          </p:cNvSpPr>
          <p:nvPr/>
        </p:nvSpPr>
        <p:spPr bwMode="auto">
          <a:xfrm>
            <a:off x="5757863" y="3878263"/>
            <a:ext cx="38100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Cambria" pitchFamily="18" charset="0"/>
              </a:rPr>
              <a:t>D</a:t>
            </a:r>
          </a:p>
        </p:txBody>
      </p:sp>
      <p:sp>
        <p:nvSpPr>
          <p:cNvPr id="58" name="Freeform 59"/>
          <p:cNvSpPr>
            <a:spLocks/>
          </p:cNvSpPr>
          <p:nvPr/>
        </p:nvSpPr>
        <p:spPr bwMode="auto">
          <a:xfrm>
            <a:off x="6638925" y="4702175"/>
            <a:ext cx="166688" cy="138113"/>
          </a:xfrm>
          <a:custGeom>
            <a:avLst/>
            <a:gdLst>
              <a:gd name="T0" fmla="*/ 0 w 105"/>
              <a:gd name="T1" fmla="*/ 0 h 87"/>
              <a:gd name="T2" fmla="*/ 2147483647 w 105"/>
              <a:gd name="T3" fmla="*/ 0 h 87"/>
              <a:gd name="T4" fmla="*/ 2147483647 w 105"/>
              <a:gd name="T5" fmla="*/ 2147483647 h 87"/>
              <a:gd name="T6" fmla="*/ 0 w 105"/>
              <a:gd name="T7" fmla="*/ 2147483647 h 87"/>
              <a:gd name="T8" fmla="*/ 0 w 105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"/>
              <a:gd name="T16" fmla="*/ 0 h 87"/>
              <a:gd name="T17" fmla="*/ 105 w 105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" h="87">
                <a:moveTo>
                  <a:pt x="0" y="0"/>
                </a:moveTo>
                <a:lnTo>
                  <a:pt x="104" y="0"/>
                </a:lnTo>
                <a:lnTo>
                  <a:pt x="104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" name="Freeform 60"/>
          <p:cNvSpPr>
            <a:spLocks/>
          </p:cNvSpPr>
          <p:nvPr/>
        </p:nvSpPr>
        <p:spPr bwMode="auto">
          <a:xfrm>
            <a:off x="6638925" y="4702175"/>
            <a:ext cx="166688" cy="138113"/>
          </a:xfrm>
          <a:custGeom>
            <a:avLst/>
            <a:gdLst>
              <a:gd name="T0" fmla="*/ 0 w 105"/>
              <a:gd name="T1" fmla="*/ 0 h 87"/>
              <a:gd name="T2" fmla="*/ 2147483647 w 105"/>
              <a:gd name="T3" fmla="*/ 0 h 87"/>
              <a:gd name="T4" fmla="*/ 2147483647 w 105"/>
              <a:gd name="T5" fmla="*/ 2147483647 h 87"/>
              <a:gd name="T6" fmla="*/ 0 w 105"/>
              <a:gd name="T7" fmla="*/ 2147483647 h 87"/>
              <a:gd name="T8" fmla="*/ 0 w 105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"/>
              <a:gd name="T16" fmla="*/ 0 h 87"/>
              <a:gd name="T17" fmla="*/ 105 w 105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" h="87">
                <a:moveTo>
                  <a:pt x="0" y="0"/>
                </a:moveTo>
                <a:lnTo>
                  <a:pt x="104" y="0"/>
                </a:lnTo>
                <a:lnTo>
                  <a:pt x="104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0" name="Rectangle 61"/>
          <p:cNvSpPr>
            <a:spLocks noChangeArrowheads="1"/>
          </p:cNvSpPr>
          <p:nvPr/>
        </p:nvSpPr>
        <p:spPr bwMode="auto">
          <a:xfrm>
            <a:off x="6518275" y="4529138"/>
            <a:ext cx="357188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Cambria" pitchFamily="18" charset="0"/>
              </a:rPr>
              <a:t>E</a:t>
            </a:r>
          </a:p>
        </p:txBody>
      </p:sp>
      <p:sp>
        <p:nvSpPr>
          <p:cNvPr id="61" name="Freeform 62"/>
          <p:cNvSpPr>
            <a:spLocks/>
          </p:cNvSpPr>
          <p:nvPr/>
        </p:nvSpPr>
        <p:spPr bwMode="auto">
          <a:xfrm>
            <a:off x="7281863" y="5353050"/>
            <a:ext cx="168275" cy="139700"/>
          </a:xfrm>
          <a:custGeom>
            <a:avLst/>
            <a:gdLst>
              <a:gd name="T0" fmla="*/ 0 w 106"/>
              <a:gd name="T1" fmla="*/ 0 h 88"/>
              <a:gd name="T2" fmla="*/ 2147483647 w 106"/>
              <a:gd name="T3" fmla="*/ 0 h 88"/>
              <a:gd name="T4" fmla="*/ 2147483647 w 106"/>
              <a:gd name="T5" fmla="*/ 2147483647 h 88"/>
              <a:gd name="T6" fmla="*/ 0 w 106"/>
              <a:gd name="T7" fmla="*/ 2147483647 h 88"/>
              <a:gd name="T8" fmla="*/ 0 w 106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8"/>
              <a:gd name="T17" fmla="*/ 106 w 106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8">
                <a:moveTo>
                  <a:pt x="0" y="0"/>
                </a:moveTo>
                <a:lnTo>
                  <a:pt x="105" y="0"/>
                </a:lnTo>
                <a:lnTo>
                  <a:pt x="105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2" name="Freeform 63"/>
          <p:cNvSpPr>
            <a:spLocks/>
          </p:cNvSpPr>
          <p:nvPr/>
        </p:nvSpPr>
        <p:spPr bwMode="auto">
          <a:xfrm>
            <a:off x="7281863" y="5353050"/>
            <a:ext cx="168275" cy="139700"/>
          </a:xfrm>
          <a:custGeom>
            <a:avLst/>
            <a:gdLst>
              <a:gd name="T0" fmla="*/ 0 w 106"/>
              <a:gd name="T1" fmla="*/ 0 h 88"/>
              <a:gd name="T2" fmla="*/ 2147483647 w 106"/>
              <a:gd name="T3" fmla="*/ 0 h 88"/>
              <a:gd name="T4" fmla="*/ 2147483647 w 106"/>
              <a:gd name="T5" fmla="*/ 2147483647 h 88"/>
              <a:gd name="T6" fmla="*/ 0 w 106"/>
              <a:gd name="T7" fmla="*/ 2147483647 h 88"/>
              <a:gd name="T8" fmla="*/ 0 w 106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8"/>
              <a:gd name="T17" fmla="*/ 106 w 106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8">
                <a:moveTo>
                  <a:pt x="0" y="0"/>
                </a:moveTo>
                <a:lnTo>
                  <a:pt x="105" y="0"/>
                </a:lnTo>
                <a:lnTo>
                  <a:pt x="105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" name="Rectangle 64"/>
          <p:cNvSpPr>
            <a:spLocks noChangeArrowheads="1"/>
          </p:cNvSpPr>
          <p:nvPr/>
        </p:nvSpPr>
        <p:spPr bwMode="auto">
          <a:xfrm>
            <a:off x="7162800" y="5181600"/>
            <a:ext cx="344488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Cambria" pitchFamily="18" charset="0"/>
              </a:rPr>
              <a:t>F</a:t>
            </a:r>
          </a:p>
        </p:txBody>
      </p:sp>
      <p:sp>
        <p:nvSpPr>
          <p:cNvPr id="64" name="Rectangle 65"/>
          <p:cNvSpPr>
            <a:spLocks noChangeArrowheads="1"/>
          </p:cNvSpPr>
          <p:nvPr/>
        </p:nvSpPr>
        <p:spPr bwMode="auto">
          <a:xfrm rot="16200000">
            <a:off x="-164306" y="3590131"/>
            <a:ext cx="2105025" cy="334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>
                <a:solidFill>
                  <a:srgbClr val="000000"/>
                </a:solidFill>
                <a:latin typeface="Cambria" pitchFamily="18" charset="0"/>
                <a:cs typeface="Arial" charset="0"/>
              </a:rPr>
              <a:t>OUTPUT OF TRUCKS</a:t>
            </a:r>
          </a:p>
        </p:txBody>
      </p:sp>
      <p:sp>
        <p:nvSpPr>
          <p:cNvPr id="65" name="Freeform 66"/>
          <p:cNvSpPr>
            <a:spLocks/>
          </p:cNvSpPr>
          <p:nvPr/>
        </p:nvSpPr>
        <p:spPr bwMode="auto">
          <a:xfrm>
            <a:off x="1108075" y="2257425"/>
            <a:ext cx="139700" cy="138113"/>
          </a:xfrm>
          <a:custGeom>
            <a:avLst/>
            <a:gdLst>
              <a:gd name="T0" fmla="*/ 0 w 88"/>
              <a:gd name="T1" fmla="*/ 0 h 87"/>
              <a:gd name="T2" fmla="*/ 2147483647 w 88"/>
              <a:gd name="T3" fmla="*/ 0 h 87"/>
              <a:gd name="T4" fmla="*/ 2147483647 w 88"/>
              <a:gd name="T5" fmla="*/ 2147483647 h 87"/>
              <a:gd name="T6" fmla="*/ 0 w 88"/>
              <a:gd name="T7" fmla="*/ 2147483647 h 87"/>
              <a:gd name="T8" fmla="*/ 0 w 88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"/>
              <a:gd name="T16" fmla="*/ 0 h 87"/>
              <a:gd name="T17" fmla="*/ 88 w 88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" h="87">
                <a:moveTo>
                  <a:pt x="0" y="0"/>
                </a:moveTo>
                <a:lnTo>
                  <a:pt x="87" y="0"/>
                </a:lnTo>
                <a:lnTo>
                  <a:pt x="87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" name="Freeform 67"/>
          <p:cNvSpPr>
            <a:spLocks/>
          </p:cNvSpPr>
          <p:nvPr/>
        </p:nvSpPr>
        <p:spPr bwMode="auto">
          <a:xfrm>
            <a:off x="1108075" y="2257425"/>
            <a:ext cx="168275" cy="138113"/>
          </a:xfrm>
          <a:custGeom>
            <a:avLst/>
            <a:gdLst>
              <a:gd name="T0" fmla="*/ 0 w 106"/>
              <a:gd name="T1" fmla="*/ 0 h 87"/>
              <a:gd name="T2" fmla="*/ 2147483647 w 106"/>
              <a:gd name="T3" fmla="*/ 0 h 87"/>
              <a:gd name="T4" fmla="*/ 2147483647 w 106"/>
              <a:gd name="T5" fmla="*/ 2147483647 h 87"/>
              <a:gd name="T6" fmla="*/ 0 w 106"/>
              <a:gd name="T7" fmla="*/ 2147483647 h 87"/>
              <a:gd name="T8" fmla="*/ 0 w 106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7"/>
              <a:gd name="T17" fmla="*/ 106 w 106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7">
                <a:moveTo>
                  <a:pt x="0" y="0"/>
                </a:moveTo>
                <a:lnTo>
                  <a:pt x="105" y="0"/>
                </a:lnTo>
                <a:lnTo>
                  <a:pt x="105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7" name="Rectangle 68"/>
          <p:cNvSpPr>
            <a:spLocks noChangeArrowheads="1"/>
          </p:cNvSpPr>
          <p:nvPr/>
        </p:nvSpPr>
        <p:spPr bwMode="auto">
          <a:xfrm>
            <a:off x="1074738" y="213042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5</a:t>
            </a:r>
          </a:p>
        </p:txBody>
      </p:sp>
      <p:sp>
        <p:nvSpPr>
          <p:cNvPr id="68" name="Freeform 69"/>
          <p:cNvSpPr>
            <a:spLocks/>
          </p:cNvSpPr>
          <p:nvPr/>
        </p:nvSpPr>
        <p:spPr bwMode="auto">
          <a:xfrm>
            <a:off x="1108075" y="2892425"/>
            <a:ext cx="139700" cy="139700"/>
          </a:xfrm>
          <a:custGeom>
            <a:avLst/>
            <a:gdLst>
              <a:gd name="T0" fmla="*/ 0 w 88"/>
              <a:gd name="T1" fmla="*/ 0 h 88"/>
              <a:gd name="T2" fmla="*/ 2147483647 w 88"/>
              <a:gd name="T3" fmla="*/ 0 h 88"/>
              <a:gd name="T4" fmla="*/ 2147483647 w 88"/>
              <a:gd name="T5" fmla="*/ 2147483647 h 88"/>
              <a:gd name="T6" fmla="*/ 0 w 88"/>
              <a:gd name="T7" fmla="*/ 2147483647 h 88"/>
              <a:gd name="T8" fmla="*/ 0 w 88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"/>
              <a:gd name="T16" fmla="*/ 0 h 88"/>
              <a:gd name="T17" fmla="*/ 88 w 88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" h="88">
                <a:moveTo>
                  <a:pt x="0" y="0"/>
                </a:moveTo>
                <a:lnTo>
                  <a:pt x="87" y="0"/>
                </a:lnTo>
                <a:lnTo>
                  <a:pt x="87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9" name="Freeform 70"/>
          <p:cNvSpPr>
            <a:spLocks/>
          </p:cNvSpPr>
          <p:nvPr/>
        </p:nvSpPr>
        <p:spPr bwMode="auto">
          <a:xfrm>
            <a:off x="1108075" y="2892425"/>
            <a:ext cx="168275" cy="139700"/>
          </a:xfrm>
          <a:custGeom>
            <a:avLst/>
            <a:gdLst>
              <a:gd name="T0" fmla="*/ 0 w 106"/>
              <a:gd name="T1" fmla="*/ 0 h 88"/>
              <a:gd name="T2" fmla="*/ 2147483647 w 106"/>
              <a:gd name="T3" fmla="*/ 0 h 88"/>
              <a:gd name="T4" fmla="*/ 2147483647 w 106"/>
              <a:gd name="T5" fmla="*/ 2147483647 h 88"/>
              <a:gd name="T6" fmla="*/ 0 w 106"/>
              <a:gd name="T7" fmla="*/ 2147483647 h 88"/>
              <a:gd name="T8" fmla="*/ 0 w 106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8"/>
              <a:gd name="T17" fmla="*/ 106 w 106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8">
                <a:moveTo>
                  <a:pt x="0" y="0"/>
                </a:moveTo>
                <a:lnTo>
                  <a:pt x="105" y="0"/>
                </a:lnTo>
                <a:lnTo>
                  <a:pt x="105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0" name="Rectangle 71"/>
          <p:cNvSpPr>
            <a:spLocks noChangeArrowheads="1"/>
          </p:cNvSpPr>
          <p:nvPr/>
        </p:nvSpPr>
        <p:spPr bwMode="auto">
          <a:xfrm>
            <a:off x="1074738" y="276701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4</a:t>
            </a:r>
          </a:p>
        </p:txBody>
      </p:sp>
      <p:sp>
        <p:nvSpPr>
          <p:cNvPr id="71" name="Freeform 72"/>
          <p:cNvSpPr>
            <a:spLocks/>
          </p:cNvSpPr>
          <p:nvPr/>
        </p:nvSpPr>
        <p:spPr bwMode="auto">
          <a:xfrm>
            <a:off x="1108075" y="3529013"/>
            <a:ext cx="139700" cy="138112"/>
          </a:xfrm>
          <a:custGeom>
            <a:avLst/>
            <a:gdLst>
              <a:gd name="T0" fmla="*/ 0 w 88"/>
              <a:gd name="T1" fmla="*/ 0 h 87"/>
              <a:gd name="T2" fmla="*/ 2147483647 w 88"/>
              <a:gd name="T3" fmla="*/ 0 h 87"/>
              <a:gd name="T4" fmla="*/ 2147483647 w 88"/>
              <a:gd name="T5" fmla="*/ 2147483647 h 87"/>
              <a:gd name="T6" fmla="*/ 0 w 88"/>
              <a:gd name="T7" fmla="*/ 2147483647 h 87"/>
              <a:gd name="T8" fmla="*/ 0 w 88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"/>
              <a:gd name="T16" fmla="*/ 0 h 87"/>
              <a:gd name="T17" fmla="*/ 88 w 88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" h="87">
                <a:moveTo>
                  <a:pt x="0" y="0"/>
                </a:moveTo>
                <a:lnTo>
                  <a:pt x="87" y="0"/>
                </a:lnTo>
                <a:lnTo>
                  <a:pt x="87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" name="Freeform 73"/>
          <p:cNvSpPr>
            <a:spLocks/>
          </p:cNvSpPr>
          <p:nvPr/>
        </p:nvSpPr>
        <p:spPr bwMode="auto">
          <a:xfrm>
            <a:off x="1108075" y="3529013"/>
            <a:ext cx="168275" cy="138112"/>
          </a:xfrm>
          <a:custGeom>
            <a:avLst/>
            <a:gdLst>
              <a:gd name="T0" fmla="*/ 0 w 106"/>
              <a:gd name="T1" fmla="*/ 0 h 87"/>
              <a:gd name="T2" fmla="*/ 2147483647 w 106"/>
              <a:gd name="T3" fmla="*/ 0 h 87"/>
              <a:gd name="T4" fmla="*/ 2147483647 w 106"/>
              <a:gd name="T5" fmla="*/ 2147483647 h 87"/>
              <a:gd name="T6" fmla="*/ 0 w 106"/>
              <a:gd name="T7" fmla="*/ 2147483647 h 87"/>
              <a:gd name="T8" fmla="*/ 0 w 106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7"/>
              <a:gd name="T17" fmla="*/ 106 w 106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7">
                <a:moveTo>
                  <a:pt x="0" y="0"/>
                </a:moveTo>
                <a:lnTo>
                  <a:pt x="105" y="0"/>
                </a:lnTo>
                <a:lnTo>
                  <a:pt x="105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3" name="Rectangle 74"/>
          <p:cNvSpPr>
            <a:spLocks noChangeArrowheads="1"/>
          </p:cNvSpPr>
          <p:nvPr/>
        </p:nvSpPr>
        <p:spPr bwMode="auto">
          <a:xfrm>
            <a:off x="1074738" y="340201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74" name="Freeform 75"/>
          <p:cNvSpPr>
            <a:spLocks/>
          </p:cNvSpPr>
          <p:nvPr/>
        </p:nvSpPr>
        <p:spPr bwMode="auto">
          <a:xfrm>
            <a:off x="1108075" y="4179888"/>
            <a:ext cx="139700" cy="139700"/>
          </a:xfrm>
          <a:custGeom>
            <a:avLst/>
            <a:gdLst>
              <a:gd name="T0" fmla="*/ 0 w 88"/>
              <a:gd name="T1" fmla="*/ 0 h 88"/>
              <a:gd name="T2" fmla="*/ 2147483647 w 88"/>
              <a:gd name="T3" fmla="*/ 0 h 88"/>
              <a:gd name="T4" fmla="*/ 2147483647 w 88"/>
              <a:gd name="T5" fmla="*/ 2147483647 h 88"/>
              <a:gd name="T6" fmla="*/ 0 w 88"/>
              <a:gd name="T7" fmla="*/ 2147483647 h 88"/>
              <a:gd name="T8" fmla="*/ 0 w 88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"/>
              <a:gd name="T16" fmla="*/ 0 h 88"/>
              <a:gd name="T17" fmla="*/ 88 w 88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" h="88">
                <a:moveTo>
                  <a:pt x="0" y="0"/>
                </a:moveTo>
                <a:lnTo>
                  <a:pt x="87" y="0"/>
                </a:lnTo>
                <a:lnTo>
                  <a:pt x="87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5" name="Freeform 76"/>
          <p:cNvSpPr>
            <a:spLocks/>
          </p:cNvSpPr>
          <p:nvPr/>
        </p:nvSpPr>
        <p:spPr bwMode="auto">
          <a:xfrm>
            <a:off x="1108075" y="4179888"/>
            <a:ext cx="168275" cy="139700"/>
          </a:xfrm>
          <a:custGeom>
            <a:avLst/>
            <a:gdLst>
              <a:gd name="T0" fmla="*/ 0 w 106"/>
              <a:gd name="T1" fmla="*/ 0 h 88"/>
              <a:gd name="T2" fmla="*/ 2147483647 w 106"/>
              <a:gd name="T3" fmla="*/ 0 h 88"/>
              <a:gd name="T4" fmla="*/ 2147483647 w 106"/>
              <a:gd name="T5" fmla="*/ 2147483647 h 88"/>
              <a:gd name="T6" fmla="*/ 0 w 106"/>
              <a:gd name="T7" fmla="*/ 2147483647 h 88"/>
              <a:gd name="T8" fmla="*/ 0 w 106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8"/>
              <a:gd name="T17" fmla="*/ 106 w 106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8">
                <a:moveTo>
                  <a:pt x="0" y="0"/>
                </a:moveTo>
                <a:lnTo>
                  <a:pt x="105" y="0"/>
                </a:lnTo>
                <a:lnTo>
                  <a:pt x="105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6" name="Rectangle 77"/>
          <p:cNvSpPr>
            <a:spLocks noChangeArrowheads="1"/>
          </p:cNvSpPr>
          <p:nvPr/>
        </p:nvSpPr>
        <p:spPr bwMode="auto">
          <a:xfrm>
            <a:off x="1074738" y="405447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2</a:t>
            </a:r>
          </a:p>
        </p:txBody>
      </p:sp>
      <p:sp>
        <p:nvSpPr>
          <p:cNvPr id="77" name="Freeform 78"/>
          <p:cNvSpPr>
            <a:spLocks/>
          </p:cNvSpPr>
          <p:nvPr/>
        </p:nvSpPr>
        <p:spPr bwMode="auto">
          <a:xfrm>
            <a:off x="1108075" y="4816475"/>
            <a:ext cx="139700" cy="138113"/>
          </a:xfrm>
          <a:custGeom>
            <a:avLst/>
            <a:gdLst>
              <a:gd name="T0" fmla="*/ 0 w 88"/>
              <a:gd name="T1" fmla="*/ 0 h 87"/>
              <a:gd name="T2" fmla="*/ 2147483647 w 88"/>
              <a:gd name="T3" fmla="*/ 0 h 87"/>
              <a:gd name="T4" fmla="*/ 2147483647 w 88"/>
              <a:gd name="T5" fmla="*/ 2147483647 h 87"/>
              <a:gd name="T6" fmla="*/ 0 w 88"/>
              <a:gd name="T7" fmla="*/ 2147483647 h 87"/>
              <a:gd name="T8" fmla="*/ 0 w 88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"/>
              <a:gd name="T16" fmla="*/ 0 h 87"/>
              <a:gd name="T17" fmla="*/ 88 w 88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" h="87">
                <a:moveTo>
                  <a:pt x="0" y="0"/>
                </a:moveTo>
                <a:lnTo>
                  <a:pt x="87" y="0"/>
                </a:lnTo>
                <a:lnTo>
                  <a:pt x="87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8" name="Freeform 79"/>
          <p:cNvSpPr>
            <a:spLocks/>
          </p:cNvSpPr>
          <p:nvPr/>
        </p:nvSpPr>
        <p:spPr bwMode="auto">
          <a:xfrm>
            <a:off x="1108075" y="4816475"/>
            <a:ext cx="168275" cy="138113"/>
          </a:xfrm>
          <a:custGeom>
            <a:avLst/>
            <a:gdLst>
              <a:gd name="T0" fmla="*/ 0 w 106"/>
              <a:gd name="T1" fmla="*/ 0 h 87"/>
              <a:gd name="T2" fmla="*/ 2147483647 w 106"/>
              <a:gd name="T3" fmla="*/ 0 h 87"/>
              <a:gd name="T4" fmla="*/ 2147483647 w 106"/>
              <a:gd name="T5" fmla="*/ 2147483647 h 87"/>
              <a:gd name="T6" fmla="*/ 0 w 106"/>
              <a:gd name="T7" fmla="*/ 2147483647 h 87"/>
              <a:gd name="T8" fmla="*/ 0 w 106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7"/>
              <a:gd name="T17" fmla="*/ 106 w 106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7">
                <a:moveTo>
                  <a:pt x="0" y="0"/>
                </a:moveTo>
                <a:lnTo>
                  <a:pt x="105" y="0"/>
                </a:lnTo>
                <a:lnTo>
                  <a:pt x="105" y="86"/>
                </a:lnTo>
                <a:lnTo>
                  <a:pt x="0" y="86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9" name="Rectangle 80"/>
          <p:cNvSpPr>
            <a:spLocks noChangeArrowheads="1"/>
          </p:cNvSpPr>
          <p:nvPr/>
        </p:nvSpPr>
        <p:spPr bwMode="auto">
          <a:xfrm>
            <a:off x="1074738" y="4689475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1</a:t>
            </a:r>
          </a:p>
        </p:txBody>
      </p:sp>
      <p:sp>
        <p:nvSpPr>
          <p:cNvPr id="80" name="Freeform 81"/>
          <p:cNvSpPr>
            <a:spLocks/>
          </p:cNvSpPr>
          <p:nvPr/>
        </p:nvSpPr>
        <p:spPr bwMode="auto">
          <a:xfrm>
            <a:off x="1108075" y="5597525"/>
            <a:ext cx="139700" cy="139700"/>
          </a:xfrm>
          <a:custGeom>
            <a:avLst/>
            <a:gdLst>
              <a:gd name="T0" fmla="*/ 0 w 88"/>
              <a:gd name="T1" fmla="*/ 0 h 88"/>
              <a:gd name="T2" fmla="*/ 2147483647 w 88"/>
              <a:gd name="T3" fmla="*/ 0 h 88"/>
              <a:gd name="T4" fmla="*/ 2147483647 w 88"/>
              <a:gd name="T5" fmla="*/ 2147483647 h 88"/>
              <a:gd name="T6" fmla="*/ 0 w 88"/>
              <a:gd name="T7" fmla="*/ 2147483647 h 88"/>
              <a:gd name="T8" fmla="*/ 0 w 88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"/>
              <a:gd name="T16" fmla="*/ 0 h 88"/>
              <a:gd name="T17" fmla="*/ 88 w 88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" h="88">
                <a:moveTo>
                  <a:pt x="0" y="0"/>
                </a:moveTo>
                <a:lnTo>
                  <a:pt x="87" y="0"/>
                </a:lnTo>
                <a:lnTo>
                  <a:pt x="87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" name="Line 82"/>
          <p:cNvSpPr>
            <a:spLocks noChangeShapeType="1"/>
          </p:cNvSpPr>
          <p:nvPr/>
        </p:nvSpPr>
        <p:spPr bwMode="auto">
          <a:xfrm>
            <a:off x="1384300" y="5526088"/>
            <a:ext cx="63246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" name="Freeform 83"/>
          <p:cNvSpPr>
            <a:spLocks/>
          </p:cNvSpPr>
          <p:nvPr/>
        </p:nvSpPr>
        <p:spPr bwMode="auto">
          <a:xfrm>
            <a:off x="1108075" y="5597525"/>
            <a:ext cx="168275" cy="139700"/>
          </a:xfrm>
          <a:custGeom>
            <a:avLst/>
            <a:gdLst>
              <a:gd name="T0" fmla="*/ 0 w 106"/>
              <a:gd name="T1" fmla="*/ 0 h 88"/>
              <a:gd name="T2" fmla="*/ 2147483647 w 106"/>
              <a:gd name="T3" fmla="*/ 0 h 88"/>
              <a:gd name="T4" fmla="*/ 2147483647 w 106"/>
              <a:gd name="T5" fmla="*/ 2147483647 h 88"/>
              <a:gd name="T6" fmla="*/ 0 w 106"/>
              <a:gd name="T7" fmla="*/ 2147483647 h 88"/>
              <a:gd name="T8" fmla="*/ 0 w 106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8"/>
              <a:gd name="T17" fmla="*/ 106 w 106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8">
                <a:moveTo>
                  <a:pt x="0" y="0"/>
                </a:moveTo>
                <a:lnTo>
                  <a:pt x="105" y="0"/>
                </a:lnTo>
                <a:lnTo>
                  <a:pt x="105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" name="Rectangle 84"/>
          <p:cNvSpPr>
            <a:spLocks noChangeArrowheads="1"/>
          </p:cNvSpPr>
          <p:nvPr/>
        </p:nvSpPr>
        <p:spPr bwMode="auto">
          <a:xfrm>
            <a:off x="1074738" y="547211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0</a:t>
            </a:r>
          </a:p>
        </p:txBody>
      </p:sp>
      <p:sp>
        <p:nvSpPr>
          <p:cNvPr id="84" name="Freeform 85"/>
          <p:cNvSpPr>
            <a:spLocks/>
          </p:cNvSpPr>
          <p:nvPr/>
        </p:nvSpPr>
        <p:spPr bwMode="auto">
          <a:xfrm>
            <a:off x="2454275" y="5597525"/>
            <a:ext cx="138113" cy="139700"/>
          </a:xfrm>
          <a:custGeom>
            <a:avLst/>
            <a:gdLst>
              <a:gd name="T0" fmla="*/ 0 w 87"/>
              <a:gd name="T1" fmla="*/ 0 h 88"/>
              <a:gd name="T2" fmla="*/ 2147483647 w 87"/>
              <a:gd name="T3" fmla="*/ 0 h 88"/>
              <a:gd name="T4" fmla="*/ 2147483647 w 87"/>
              <a:gd name="T5" fmla="*/ 2147483647 h 88"/>
              <a:gd name="T6" fmla="*/ 0 w 87"/>
              <a:gd name="T7" fmla="*/ 2147483647 h 88"/>
              <a:gd name="T8" fmla="*/ 0 w 87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88"/>
              <a:gd name="T17" fmla="*/ 87 w 87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88">
                <a:moveTo>
                  <a:pt x="0" y="0"/>
                </a:moveTo>
                <a:lnTo>
                  <a:pt x="86" y="0"/>
                </a:lnTo>
                <a:lnTo>
                  <a:pt x="86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5" name="Freeform 86"/>
          <p:cNvSpPr>
            <a:spLocks/>
          </p:cNvSpPr>
          <p:nvPr/>
        </p:nvSpPr>
        <p:spPr bwMode="auto">
          <a:xfrm>
            <a:off x="2454275" y="5597525"/>
            <a:ext cx="138113" cy="139700"/>
          </a:xfrm>
          <a:custGeom>
            <a:avLst/>
            <a:gdLst>
              <a:gd name="T0" fmla="*/ 0 w 87"/>
              <a:gd name="T1" fmla="*/ 0 h 88"/>
              <a:gd name="T2" fmla="*/ 2147483647 w 87"/>
              <a:gd name="T3" fmla="*/ 0 h 88"/>
              <a:gd name="T4" fmla="*/ 2147483647 w 87"/>
              <a:gd name="T5" fmla="*/ 2147483647 h 88"/>
              <a:gd name="T6" fmla="*/ 0 w 87"/>
              <a:gd name="T7" fmla="*/ 2147483647 h 88"/>
              <a:gd name="T8" fmla="*/ 0 w 87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88"/>
              <a:gd name="T17" fmla="*/ 87 w 87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88">
                <a:moveTo>
                  <a:pt x="0" y="0"/>
                </a:moveTo>
                <a:lnTo>
                  <a:pt x="86" y="0"/>
                </a:lnTo>
                <a:lnTo>
                  <a:pt x="86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6" name="Rectangle 87"/>
          <p:cNvSpPr>
            <a:spLocks noChangeArrowheads="1"/>
          </p:cNvSpPr>
          <p:nvPr/>
        </p:nvSpPr>
        <p:spPr bwMode="auto">
          <a:xfrm>
            <a:off x="2392363" y="547211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1</a:t>
            </a:r>
          </a:p>
        </p:txBody>
      </p:sp>
      <p:sp>
        <p:nvSpPr>
          <p:cNvPr id="87" name="Freeform 88"/>
          <p:cNvSpPr>
            <a:spLocks/>
          </p:cNvSpPr>
          <p:nvPr/>
        </p:nvSpPr>
        <p:spPr bwMode="auto">
          <a:xfrm>
            <a:off x="3595688" y="5597525"/>
            <a:ext cx="168275" cy="139700"/>
          </a:xfrm>
          <a:custGeom>
            <a:avLst/>
            <a:gdLst>
              <a:gd name="T0" fmla="*/ 0 w 106"/>
              <a:gd name="T1" fmla="*/ 0 h 88"/>
              <a:gd name="T2" fmla="*/ 2147483647 w 106"/>
              <a:gd name="T3" fmla="*/ 0 h 88"/>
              <a:gd name="T4" fmla="*/ 2147483647 w 106"/>
              <a:gd name="T5" fmla="*/ 2147483647 h 88"/>
              <a:gd name="T6" fmla="*/ 0 w 106"/>
              <a:gd name="T7" fmla="*/ 2147483647 h 88"/>
              <a:gd name="T8" fmla="*/ 0 w 106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8"/>
              <a:gd name="T17" fmla="*/ 106 w 106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8">
                <a:moveTo>
                  <a:pt x="0" y="0"/>
                </a:moveTo>
                <a:lnTo>
                  <a:pt x="105" y="0"/>
                </a:lnTo>
                <a:lnTo>
                  <a:pt x="105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8" name="Freeform 89"/>
          <p:cNvSpPr>
            <a:spLocks/>
          </p:cNvSpPr>
          <p:nvPr/>
        </p:nvSpPr>
        <p:spPr bwMode="auto">
          <a:xfrm>
            <a:off x="3595688" y="5597525"/>
            <a:ext cx="168275" cy="139700"/>
          </a:xfrm>
          <a:custGeom>
            <a:avLst/>
            <a:gdLst>
              <a:gd name="T0" fmla="*/ 0 w 106"/>
              <a:gd name="T1" fmla="*/ 0 h 88"/>
              <a:gd name="T2" fmla="*/ 2147483647 w 106"/>
              <a:gd name="T3" fmla="*/ 0 h 88"/>
              <a:gd name="T4" fmla="*/ 2147483647 w 106"/>
              <a:gd name="T5" fmla="*/ 2147483647 h 88"/>
              <a:gd name="T6" fmla="*/ 0 w 106"/>
              <a:gd name="T7" fmla="*/ 2147483647 h 88"/>
              <a:gd name="T8" fmla="*/ 0 w 106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"/>
              <a:gd name="T16" fmla="*/ 0 h 88"/>
              <a:gd name="T17" fmla="*/ 106 w 106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" h="88">
                <a:moveTo>
                  <a:pt x="0" y="0"/>
                </a:moveTo>
                <a:lnTo>
                  <a:pt x="105" y="0"/>
                </a:lnTo>
                <a:lnTo>
                  <a:pt x="105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9" name="Rectangle 90"/>
          <p:cNvSpPr>
            <a:spLocks noChangeArrowheads="1"/>
          </p:cNvSpPr>
          <p:nvPr/>
        </p:nvSpPr>
        <p:spPr bwMode="auto">
          <a:xfrm>
            <a:off x="3562350" y="5472113"/>
            <a:ext cx="3254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2</a:t>
            </a:r>
          </a:p>
        </p:txBody>
      </p:sp>
      <p:sp>
        <p:nvSpPr>
          <p:cNvPr id="90" name="Freeform 91"/>
          <p:cNvSpPr>
            <a:spLocks/>
          </p:cNvSpPr>
          <p:nvPr/>
        </p:nvSpPr>
        <p:spPr bwMode="auto">
          <a:xfrm>
            <a:off x="4795838" y="5597525"/>
            <a:ext cx="138112" cy="139700"/>
          </a:xfrm>
          <a:custGeom>
            <a:avLst/>
            <a:gdLst>
              <a:gd name="T0" fmla="*/ 0 w 87"/>
              <a:gd name="T1" fmla="*/ 0 h 88"/>
              <a:gd name="T2" fmla="*/ 2147483647 w 87"/>
              <a:gd name="T3" fmla="*/ 0 h 88"/>
              <a:gd name="T4" fmla="*/ 2147483647 w 87"/>
              <a:gd name="T5" fmla="*/ 2147483647 h 88"/>
              <a:gd name="T6" fmla="*/ 0 w 87"/>
              <a:gd name="T7" fmla="*/ 2147483647 h 88"/>
              <a:gd name="T8" fmla="*/ 0 w 87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88"/>
              <a:gd name="T17" fmla="*/ 87 w 87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88">
                <a:moveTo>
                  <a:pt x="0" y="0"/>
                </a:moveTo>
                <a:lnTo>
                  <a:pt x="86" y="0"/>
                </a:lnTo>
                <a:lnTo>
                  <a:pt x="86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1" name="Freeform 92"/>
          <p:cNvSpPr>
            <a:spLocks/>
          </p:cNvSpPr>
          <p:nvPr/>
        </p:nvSpPr>
        <p:spPr bwMode="auto">
          <a:xfrm>
            <a:off x="4795838" y="5597525"/>
            <a:ext cx="138112" cy="139700"/>
          </a:xfrm>
          <a:custGeom>
            <a:avLst/>
            <a:gdLst>
              <a:gd name="T0" fmla="*/ 0 w 87"/>
              <a:gd name="T1" fmla="*/ 0 h 88"/>
              <a:gd name="T2" fmla="*/ 2147483647 w 87"/>
              <a:gd name="T3" fmla="*/ 0 h 88"/>
              <a:gd name="T4" fmla="*/ 2147483647 w 87"/>
              <a:gd name="T5" fmla="*/ 2147483647 h 88"/>
              <a:gd name="T6" fmla="*/ 0 w 87"/>
              <a:gd name="T7" fmla="*/ 2147483647 h 88"/>
              <a:gd name="T8" fmla="*/ 0 w 87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88"/>
              <a:gd name="T17" fmla="*/ 87 w 87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88">
                <a:moveTo>
                  <a:pt x="0" y="0"/>
                </a:moveTo>
                <a:lnTo>
                  <a:pt x="86" y="0"/>
                </a:lnTo>
                <a:lnTo>
                  <a:pt x="86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2" name="Rectangle 93"/>
          <p:cNvSpPr>
            <a:spLocks noChangeArrowheads="1"/>
          </p:cNvSpPr>
          <p:nvPr/>
        </p:nvSpPr>
        <p:spPr bwMode="auto">
          <a:xfrm>
            <a:off x="4732338" y="547211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93" name="Freeform 94"/>
          <p:cNvSpPr>
            <a:spLocks/>
          </p:cNvSpPr>
          <p:nvPr/>
        </p:nvSpPr>
        <p:spPr bwMode="auto">
          <a:xfrm>
            <a:off x="5937250" y="5597525"/>
            <a:ext cx="138113" cy="139700"/>
          </a:xfrm>
          <a:custGeom>
            <a:avLst/>
            <a:gdLst>
              <a:gd name="T0" fmla="*/ 0 w 87"/>
              <a:gd name="T1" fmla="*/ 0 h 88"/>
              <a:gd name="T2" fmla="*/ 2147483647 w 87"/>
              <a:gd name="T3" fmla="*/ 0 h 88"/>
              <a:gd name="T4" fmla="*/ 2147483647 w 87"/>
              <a:gd name="T5" fmla="*/ 2147483647 h 88"/>
              <a:gd name="T6" fmla="*/ 0 w 87"/>
              <a:gd name="T7" fmla="*/ 2147483647 h 88"/>
              <a:gd name="T8" fmla="*/ 0 w 87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88"/>
              <a:gd name="T17" fmla="*/ 87 w 87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88">
                <a:moveTo>
                  <a:pt x="0" y="0"/>
                </a:moveTo>
                <a:lnTo>
                  <a:pt x="86" y="0"/>
                </a:lnTo>
                <a:lnTo>
                  <a:pt x="86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4" name="Freeform 95"/>
          <p:cNvSpPr>
            <a:spLocks/>
          </p:cNvSpPr>
          <p:nvPr/>
        </p:nvSpPr>
        <p:spPr bwMode="auto">
          <a:xfrm>
            <a:off x="5937250" y="5597525"/>
            <a:ext cx="138113" cy="139700"/>
          </a:xfrm>
          <a:custGeom>
            <a:avLst/>
            <a:gdLst>
              <a:gd name="T0" fmla="*/ 0 w 87"/>
              <a:gd name="T1" fmla="*/ 0 h 88"/>
              <a:gd name="T2" fmla="*/ 2147483647 w 87"/>
              <a:gd name="T3" fmla="*/ 0 h 88"/>
              <a:gd name="T4" fmla="*/ 2147483647 w 87"/>
              <a:gd name="T5" fmla="*/ 2147483647 h 88"/>
              <a:gd name="T6" fmla="*/ 0 w 87"/>
              <a:gd name="T7" fmla="*/ 2147483647 h 88"/>
              <a:gd name="T8" fmla="*/ 0 w 87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88"/>
              <a:gd name="T17" fmla="*/ 87 w 87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88">
                <a:moveTo>
                  <a:pt x="0" y="0"/>
                </a:moveTo>
                <a:lnTo>
                  <a:pt x="86" y="0"/>
                </a:lnTo>
                <a:lnTo>
                  <a:pt x="86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5" name="Rectangle 96"/>
          <p:cNvSpPr>
            <a:spLocks noChangeArrowheads="1"/>
          </p:cNvSpPr>
          <p:nvPr/>
        </p:nvSpPr>
        <p:spPr bwMode="auto">
          <a:xfrm>
            <a:off x="5873750" y="5472113"/>
            <a:ext cx="3254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4</a:t>
            </a:r>
          </a:p>
        </p:txBody>
      </p:sp>
      <p:sp>
        <p:nvSpPr>
          <p:cNvPr id="96" name="Freeform 97"/>
          <p:cNvSpPr>
            <a:spLocks/>
          </p:cNvSpPr>
          <p:nvPr/>
        </p:nvSpPr>
        <p:spPr bwMode="auto">
          <a:xfrm>
            <a:off x="7077075" y="5597525"/>
            <a:ext cx="138113" cy="139700"/>
          </a:xfrm>
          <a:custGeom>
            <a:avLst/>
            <a:gdLst>
              <a:gd name="T0" fmla="*/ 0 w 87"/>
              <a:gd name="T1" fmla="*/ 0 h 88"/>
              <a:gd name="T2" fmla="*/ 2147483647 w 87"/>
              <a:gd name="T3" fmla="*/ 0 h 88"/>
              <a:gd name="T4" fmla="*/ 2147483647 w 87"/>
              <a:gd name="T5" fmla="*/ 2147483647 h 88"/>
              <a:gd name="T6" fmla="*/ 0 w 87"/>
              <a:gd name="T7" fmla="*/ 2147483647 h 88"/>
              <a:gd name="T8" fmla="*/ 0 w 87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88"/>
              <a:gd name="T17" fmla="*/ 87 w 87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88">
                <a:moveTo>
                  <a:pt x="0" y="0"/>
                </a:moveTo>
                <a:lnTo>
                  <a:pt x="86" y="0"/>
                </a:lnTo>
                <a:lnTo>
                  <a:pt x="86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7" name="Freeform 98"/>
          <p:cNvSpPr>
            <a:spLocks/>
          </p:cNvSpPr>
          <p:nvPr/>
        </p:nvSpPr>
        <p:spPr bwMode="auto">
          <a:xfrm>
            <a:off x="7077075" y="5597525"/>
            <a:ext cx="138113" cy="139700"/>
          </a:xfrm>
          <a:custGeom>
            <a:avLst/>
            <a:gdLst>
              <a:gd name="T0" fmla="*/ 0 w 87"/>
              <a:gd name="T1" fmla="*/ 0 h 88"/>
              <a:gd name="T2" fmla="*/ 2147483647 w 87"/>
              <a:gd name="T3" fmla="*/ 0 h 88"/>
              <a:gd name="T4" fmla="*/ 2147483647 w 87"/>
              <a:gd name="T5" fmla="*/ 2147483647 h 88"/>
              <a:gd name="T6" fmla="*/ 0 w 87"/>
              <a:gd name="T7" fmla="*/ 2147483647 h 88"/>
              <a:gd name="T8" fmla="*/ 0 w 87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88"/>
              <a:gd name="T17" fmla="*/ 87 w 87"/>
              <a:gd name="T18" fmla="*/ 88 h 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88">
                <a:moveTo>
                  <a:pt x="0" y="0"/>
                </a:moveTo>
                <a:lnTo>
                  <a:pt x="86" y="0"/>
                </a:lnTo>
                <a:lnTo>
                  <a:pt x="86" y="87"/>
                </a:lnTo>
                <a:lnTo>
                  <a:pt x="0" y="87"/>
                </a:lnTo>
                <a:lnTo>
                  <a:pt x="0" y="0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8" name="Rectangle 99"/>
          <p:cNvSpPr>
            <a:spLocks noChangeArrowheads="1"/>
          </p:cNvSpPr>
          <p:nvPr/>
        </p:nvSpPr>
        <p:spPr bwMode="auto">
          <a:xfrm>
            <a:off x="7015163" y="5472113"/>
            <a:ext cx="325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mbria" pitchFamily="18" charset="0"/>
              </a:rPr>
              <a:t>5</a:t>
            </a:r>
          </a:p>
        </p:txBody>
      </p:sp>
      <p:sp>
        <p:nvSpPr>
          <p:cNvPr id="99" name="Rectangle 100"/>
          <p:cNvSpPr>
            <a:spLocks noChangeArrowheads="1"/>
          </p:cNvSpPr>
          <p:nvPr/>
        </p:nvSpPr>
        <p:spPr bwMode="auto">
          <a:xfrm>
            <a:off x="3463925" y="5765800"/>
            <a:ext cx="20129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>
                <a:solidFill>
                  <a:srgbClr val="000000"/>
                </a:solidFill>
                <a:latin typeface="Cambria" pitchFamily="18" charset="0"/>
                <a:cs typeface="Arial" charset="0"/>
              </a:rPr>
              <a:t>OUTPUT OF TANKS </a:t>
            </a:r>
          </a:p>
        </p:txBody>
      </p:sp>
      <p:sp>
        <p:nvSpPr>
          <p:cNvPr id="100" name="Line 101"/>
          <p:cNvSpPr>
            <a:spLocks noChangeShapeType="1"/>
          </p:cNvSpPr>
          <p:nvPr/>
        </p:nvSpPr>
        <p:spPr bwMode="auto">
          <a:xfrm flipV="1">
            <a:off x="1379538" y="1968500"/>
            <a:ext cx="0" cy="3576638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1" name="Freeform 102"/>
          <p:cNvSpPr>
            <a:spLocks/>
          </p:cNvSpPr>
          <p:nvPr/>
        </p:nvSpPr>
        <p:spPr bwMode="auto">
          <a:xfrm>
            <a:off x="7077075" y="5483225"/>
            <a:ext cx="168275" cy="90488"/>
          </a:xfrm>
          <a:custGeom>
            <a:avLst/>
            <a:gdLst>
              <a:gd name="T0" fmla="*/ 0 w 106"/>
              <a:gd name="T1" fmla="*/ 2147483647 h 57"/>
              <a:gd name="T2" fmla="*/ 2147483647 w 106"/>
              <a:gd name="T3" fmla="*/ 2147483647 h 57"/>
              <a:gd name="T4" fmla="*/ 2147483647 w 106"/>
              <a:gd name="T5" fmla="*/ 0 h 57"/>
              <a:gd name="T6" fmla="*/ 2147483647 w 106"/>
              <a:gd name="T7" fmla="*/ 0 h 57"/>
              <a:gd name="T8" fmla="*/ 2147483647 w 106"/>
              <a:gd name="T9" fmla="*/ 0 h 57"/>
              <a:gd name="T10" fmla="*/ 2147483647 w 106"/>
              <a:gd name="T11" fmla="*/ 2147483647 h 57"/>
              <a:gd name="T12" fmla="*/ 2147483647 w 106"/>
              <a:gd name="T13" fmla="*/ 2147483647 h 57"/>
              <a:gd name="T14" fmla="*/ 2147483647 w 106"/>
              <a:gd name="T15" fmla="*/ 2147483647 h 57"/>
              <a:gd name="T16" fmla="*/ 2147483647 w 106"/>
              <a:gd name="T17" fmla="*/ 2147483647 h 57"/>
              <a:gd name="T18" fmla="*/ 2147483647 w 106"/>
              <a:gd name="T19" fmla="*/ 2147483647 h 57"/>
              <a:gd name="T20" fmla="*/ 2147483647 w 106"/>
              <a:gd name="T21" fmla="*/ 2147483647 h 57"/>
              <a:gd name="T22" fmla="*/ 2147483647 w 106"/>
              <a:gd name="T23" fmla="*/ 2147483647 h 57"/>
              <a:gd name="T24" fmla="*/ 0 w 106"/>
              <a:gd name="T25" fmla="*/ 2147483647 h 5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6"/>
              <a:gd name="T40" fmla="*/ 0 h 57"/>
              <a:gd name="T41" fmla="*/ 106 w 106"/>
              <a:gd name="T42" fmla="*/ 57 h 5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6" h="57">
                <a:moveTo>
                  <a:pt x="0" y="28"/>
                </a:moveTo>
                <a:lnTo>
                  <a:pt x="18" y="10"/>
                </a:lnTo>
                <a:lnTo>
                  <a:pt x="35" y="0"/>
                </a:lnTo>
                <a:lnTo>
                  <a:pt x="53" y="0"/>
                </a:lnTo>
                <a:lnTo>
                  <a:pt x="87" y="0"/>
                </a:lnTo>
                <a:lnTo>
                  <a:pt x="105" y="10"/>
                </a:lnTo>
                <a:lnTo>
                  <a:pt x="105" y="28"/>
                </a:lnTo>
                <a:lnTo>
                  <a:pt x="105" y="37"/>
                </a:lnTo>
                <a:lnTo>
                  <a:pt x="87" y="47"/>
                </a:lnTo>
                <a:lnTo>
                  <a:pt x="53" y="56"/>
                </a:lnTo>
                <a:lnTo>
                  <a:pt x="35" y="47"/>
                </a:lnTo>
                <a:lnTo>
                  <a:pt x="18" y="37"/>
                </a:lnTo>
                <a:lnTo>
                  <a:pt x="0" y="28"/>
                </a:lnTo>
              </a:path>
            </a:pathLst>
          </a:custGeom>
          <a:noFill/>
          <a:ln w="254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2" name="Line 97"/>
          <p:cNvSpPr>
            <a:spLocks noChangeShapeType="1"/>
          </p:cNvSpPr>
          <p:nvPr/>
        </p:nvSpPr>
        <p:spPr bwMode="auto">
          <a:xfrm flipH="1">
            <a:off x="1600200" y="22860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3" name="Line 98"/>
          <p:cNvSpPr>
            <a:spLocks noChangeShapeType="1"/>
          </p:cNvSpPr>
          <p:nvPr/>
        </p:nvSpPr>
        <p:spPr bwMode="auto">
          <a:xfrm flipH="1" flipV="1">
            <a:off x="2590800" y="3048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4" name="Line 99"/>
          <p:cNvSpPr>
            <a:spLocks noChangeShapeType="1"/>
          </p:cNvSpPr>
          <p:nvPr/>
        </p:nvSpPr>
        <p:spPr bwMode="auto">
          <a:xfrm flipH="1">
            <a:off x="3962400" y="31242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5" name="Line 100"/>
          <p:cNvSpPr>
            <a:spLocks noChangeShapeType="1"/>
          </p:cNvSpPr>
          <p:nvPr/>
        </p:nvSpPr>
        <p:spPr bwMode="auto">
          <a:xfrm flipV="1">
            <a:off x="4343400" y="3657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E1C54F4E-577D-0175-62E5-AB25C5E5108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30" grpId="0" autoUpdateAnimBg="0"/>
      <p:bldP spid="35" grpId="0" autoUpdateAnimBg="0"/>
      <p:bldP spid="39" grpId="0" autoUpdateAnimBg="0"/>
      <p:bldP spid="4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mbria" pitchFamily="18" charset="0"/>
              </a:rPr>
              <a:t>Production Possibilities Curve (PPC)</a:t>
            </a: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The PPC illustrates two essential principles:</a:t>
            </a:r>
          </a:p>
          <a:p>
            <a:pPr lvl="1" eaLnBrk="1" hangingPunct="1"/>
            <a:r>
              <a:rPr lang="en-US" b="1" dirty="0">
                <a:solidFill>
                  <a:schemeClr val="tx2"/>
                </a:solidFill>
                <a:latin typeface="Cambria" pitchFamily="18" charset="0"/>
              </a:rPr>
              <a:t>Scarce resources:</a:t>
            </a:r>
            <a:r>
              <a:rPr lang="en-US" b="1" i="1" dirty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there is a limit to the amount we can produce in a given time with</a:t>
            </a:r>
            <a:r>
              <a:rPr lang="en-US" b="1" i="1" dirty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available resources and technology.</a:t>
            </a:r>
          </a:p>
          <a:p>
            <a:pPr lvl="2" eaLnBrk="1" hangingPunct="1"/>
            <a:r>
              <a:rPr lang="en-US" dirty="0">
                <a:latin typeface="Cambria" pitchFamily="18" charset="0"/>
              </a:rPr>
              <a:t>This limitation positions the PPC.</a:t>
            </a:r>
          </a:p>
          <a:p>
            <a:pPr lvl="1" eaLnBrk="1" hangingPunct="1"/>
            <a:r>
              <a:rPr lang="en-US" b="1" dirty="0">
                <a:solidFill>
                  <a:schemeClr val="tx2"/>
                </a:solidFill>
                <a:latin typeface="Cambria" pitchFamily="18" charset="0"/>
              </a:rPr>
              <a:t>Opportunity costs:</a:t>
            </a:r>
            <a:r>
              <a:rPr lang="en-US" b="1" dirty="0">
                <a:solidFill>
                  <a:schemeClr val="hlink"/>
                </a:solidFill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we can obtain additional quantities of one of the goods only by reducing production of another good.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A8FC3EC1-BDEF-F5CF-AAB5-E5C8E554AA7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mbria" pitchFamily="18" charset="0"/>
              </a:rPr>
              <a:t>Efficiency and the PPC</a:t>
            </a: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tx2"/>
                </a:solidFill>
                <a:latin typeface="Cambria" pitchFamily="18" charset="0"/>
              </a:rPr>
              <a:t>Efficiency:</a:t>
            </a:r>
            <a:r>
              <a:rPr lang="en-US" b="1" dirty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maximum output of a good from the resources used in production.</a:t>
            </a:r>
          </a:p>
          <a:p>
            <a:pPr eaLnBrk="1" hangingPunct="1"/>
            <a:r>
              <a:rPr lang="en-US" dirty="0">
                <a:latin typeface="Cambria" pitchFamily="18" charset="0"/>
              </a:rPr>
              <a:t>Every point </a:t>
            </a:r>
            <a:r>
              <a:rPr lang="en-US" b="1" dirty="0">
                <a:solidFill>
                  <a:schemeClr val="tx2"/>
                </a:solidFill>
                <a:latin typeface="Cambria" pitchFamily="18" charset="0"/>
              </a:rPr>
              <a:t>on</a:t>
            </a:r>
            <a:r>
              <a:rPr lang="en-US" dirty="0">
                <a:latin typeface="Cambria" pitchFamily="18" charset="0"/>
              </a:rPr>
              <a:t> the production possibilities curve is a point of efficiency.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35E55C5E-1F4B-1756-FCBA-DEE9D87D1A7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mbria" pitchFamily="18" charset="0"/>
              </a:rPr>
              <a:t>Surveying Points on the PPC</a:t>
            </a: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grpSp>
        <p:nvGrpSpPr>
          <p:cNvPr id="7" name="Group 75"/>
          <p:cNvGrpSpPr>
            <a:grpSpLocks/>
          </p:cNvGrpSpPr>
          <p:nvPr/>
        </p:nvGrpSpPr>
        <p:grpSpPr bwMode="auto">
          <a:xfrm>
            <a:off x="1371600" y="1981200"/>
            <a:ext cx="6511925" cy="3241675"/>
            <a:chOff x="1156" y="1317"/>
            <a:chExt cx="4102" cy="2042"/>
          </a:xfrm>
        </p:grpSpPr>
        <p:sp>
          <p:nvSpPr>
            <p:cNvPr id="8" name="Freeform 3"/>
            <p:cNvSpPr>
              <a:spLocks/>
            </p:cNvSpPr>
            <p:nvPr/>
          </p:nvSpPr>
          <p:spPr bwMode="auto">
            <a:xfrm>
              <a:off x="1168" y="1317"/>
              <a:ext cx="4090" cy="2030"/>
            </a:xfrm>
            <a:custGeom>
              <a:avLst/>
              <a:gdLst>
                <a:gd name="T0" fmla="*/ 0 w 4090"/>
                <a:gd name="T1" fmla="*/ 0 h 2030"/>
                <a:gd name="T2" fmla="*/ 4089 w 4090"/>
                <a:gd name="T3" fmla="*/ 0 h 2030"/>
                <a:gd name="T4" fmla="*/ 4089 w 4090"/>
                <a:gd name="T5" fmla="*/ 2029 h 2030"/>
                <a:gd name="T6" fmla="*/ 0 w 4090"/>
                <a:gd name="T7" fmla="*/ 2029 h 2030"/>
                <a:gd name="T8" fmla="*/ 0 w 4090"/>
                <a:gd name="T9" fmla="*/ 0 h 20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0"/>
                <a:gd name="T16" fmla="*/ 0 h 2030"/>
                <a:gd name="T17" fmla="*/ 4090 w 4090"/>
                <a:gd name="T18" fmla="*/ 2030 h 20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0" h="2030">
                  <a:moveTo>
                    <a:pt x="0" y="0"/>
                  </a:moveTo>
                  <a:lnTo>
                    <a:pt x="4089" y="0"/>
                  </a:lnTo>
                  <a:lnTo>
                    <a:pt x="4089" y="2029"/>
                  </a:lnTo>
                  <a:lnTo>
                    <a:pt x="0" y="2029"/>
                  </a:lnTo>
                  <a:lnTo>
                    <a:pt x="0" y="0"/>
                  </a:lnTo>
                </a:path>
              </a:pathLst>
            </a:custGeom>
            <a:solidFill>
              <a:srgbClr val="F5E6BE"/>
            </a:solidFill>
            <a:ln w="508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9" name="Group 74"/>
            <p:cNvGrpSpPr>
              <a:grpSpLocks/>
            </p:cNvGrpSpPr>
            <p:nvPr/>
          </p:nvGrpSpPr>
          <p:grpSpPr bwMode="auto">
            <a:xfrm>
              <a:off x="1156" y="1341"/>
              <a:ext cx="4081" cy="2018"/>
              <a:chOff x="1156" y="1341"/>
              <a:chExt cx="4081" cy="2018"/>
            </a:xfrm>
          </p:grpSpPr>
          <p:sp>
            <p:nvSpPr>
              <p:cNvPr id="10" name="Line 55"/>
              <p:cNvSpPr>
                <a:spLocks noChangeShapeType="1"/>
              </p:cNvSpPr>
              <p:nvPr/>
            </p:nvSpPr>
            <p:spPr bwMode="auto">
              <a:xfrm flipV="1">
                <a:off x="1156" y="1341"/>
                <a:ext cx="0" cy="2016"/>
              </a:xfrm>
              <a:prstGeom prst="line">
                <a:avLst/>
              </a:prstGeom>
              <a:noFill/>
              <a:ln w="25400">
                <a:solidFill>
                  <a:srgbClr val="04787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" name="Line 56"/>
              <p:cNvSpPr>
                <a:spLocks noChangeShapeType="1"/>
              </p:cNvSpPr>
              <p:nvPr/>
            </p:nvSpPr>
            <p:spPr bwMode="auto">
              <a:xfrm>
                <a:off x="1156" y="3359"/>
                <a:ext cx="4081" cy="0"/>
              </a:xfrm>
              <a:prstGeom prst="line">
                <a:avLst/>
              </a:prstGeom>
              <a:noFill/>
              <a:ln w="25400">
                <a:solidFill>
                  <a:srgbClr val="04787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2" name="Rectangle 53"/>
          <p:cNvSpPr>
            <a:spLocks noChangeArrowheads="1"/>
          </p:cNvSpPr>
          <p:nvPr/>
        </p:nvSpPr>
        <p:spPr bwMode="auto">
          <a:xfrm>
            <a:off x="3522663" y="5529263"/>
            <a:ext cx="20129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>
                <a:solidFill>
                  <a:srgbClr val="000000"/>
                </a:solidFill>
                <a:latin typeface="Cambria" pitchFamily="18" charset="0"/>
                <a:cs typeface="Arial" charset="0"/>
              </a:rPr>
              <a:t>OUTPUT OF TANKS </a:t>
            </a:r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1397000" y="2378075"/>
            <a:ext cx="64897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V="1">
            <a:off x="7302500" y="2032000"/>
            <a:ext cx="0" cy="3187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 flipV="1">
            <a:off x="6119813" y="2032000"/>
            <a:ext cx="0" cy="3187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V="1">
            <a:off x="4938713" y="2032000"/>
            <a:ext cx="0" cy="3187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 flipV="1">
            <a:off x="3756025" y="2032000"/>
            <a:ext cx="0" cy="3187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2573338" y="2032000"/>
            <a:ext cx="0" cy="3187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>
            <a:off x="1397000" y="2943225"/>
            <a:ext cx="64897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1397000" y="3511550"/>
            <a:ext cx="64897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1397000" y="4078288"/>
            <a:ext cx="64897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1397000" y="4646613"/>
            <a:ext cx="64897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3" name="Freeform 14"/>
          <p:cNvSpPr>
            <a:spLocks/>
          </p:cNvSpPr>
          <p:nvPr/>
        </p:nvSpPr>
        <p:spPr bwMode="auto">
          <a:xfrm>
            <a:off x="1390650" y="2349500"/>
            <a:ext cx="5913438" cy="2892425"/>
          </a:xfrm>
          <a:custGeom>
            <a:avLst/>
            <a:gdLst>
              <a:gd name="T0" fmla="*/ 2147483647 w 3725"/>
              <a:gd name="T1" fmla="*/ 2147483647 h 1822"/>
              <a:gd name="T2" fmla="*/ 2147483647 w 3725"/>
              <a:gd name="T3" fmla="*/ 2147483647 h 1822"/>
              <a:gd name="T4" fmla="*/ 2147483647 w 3725"/>
              <a:gd name="T5" fmla="*/ 2147483647 h 1822"/>
              <a:gd name="T6" fmla="*/ 2147483647 w 3725"/>
              <a:gd name="T7" fmla="*/ 2147483647 h 1822"/>
              <a:gd name="T8" fmla="*/ 2147483647 w 3725"/>
              <a:gd name="T9" fmla="*/ 2147483647 h 1822"/>
              <a:gd name="T10" fmla="*/ 2147483647 w 3725"/>
              <a:gd name="T11" fmla="*/ 2147483647 h 1822"/>
              <a:gd name="T12" fmla="*/ 2147483647 w 3725"/>
              <a:gd name="T13" fmla="*/ 2147483647 h 1822"/>
              <a:gd name="T14" fmla="*/ 2147483647 w 3725"/>
              <a:gd name="T15" fmla="*/ 2147483647 h 1822"/>
              <a:gd name="T16" fmla="*/ 2147483647 w 3725"/>
              <a:gd name="T17" fmla="*/ 2147483647 h 1822"/>
              <a:gd name="T18" fmla="*/ 2147483647 w 3725"/>
              <a:gd name="T19" fmla="*/ 2147483647 h 1822"/>
              <a:gd name="T20" fmla="*/ 2147483647 w 3725"/>
              <a:gd name="T21" fmla="*/ 2147483647 h 1822"/>
              <a:gd name="T22" fmla="*/ 2147483647 w 3725"/>
              <a:gd name="T23" fmla="*/ 2147483647 h 1822"/>
              <a:gd name="T24" fmla="*/ 2147483647 w 3725"/>
              <a:gd name="T25" fmla="*/ 2147483647 h 1822"/>
              <a:gd name="T26" fmla="*/ 2147483647 w 3725"/>
              <a:gd name="T27" fmla="*/ 2147483647 h 1822"/>
              <a:gd name="T28" fmla="*/ 2147483647 w 3725"/>
              <a:gd name="T29" fmla="*/ 2147483647 h 1822"/>
              <a:gd name="T30" fmla="*/ 2147483647 w 3725"/>
              <a:gd name="T31" fmla="*/ 2147483647 h 1822"/>
              <a:gd name="T32" fmla="*/ 2147483647 w 3725"/>
              <a:gd name="T33" fmla="*/ 2147483647 h 1822"/>
              <a:gd name="T34" fmla="*/ 2147483647 w 3725"/>
              <a:gd name="T35" fmla="*/ 2147483647 h 1822"/>
              <a:gd name="T36" fmla="*/ 2147483647 w 3725"/>
              <a:gd name="T37" fmla="*/ 2147483647 h 1822"/>
              <a:gd name="T38" fmla="*/ 2147483647 w 3725"/>
              <a:gd name="T39" fmla="*/ 2147483647 h 1822"/>
              <a:gd name="T40" fmla="*/ 2147483647 w 3725"/>
              <a:gd name="T41" fmla="*/ 2147483647 h 1822"/>
              <a:gd name="T42" fmla="*/ 2147483647 w 3725"/>
              <a:gd name="T43" fmla="*/ 2147483647 h 1822"/>
              <a:gd name="T44" fmla="*/ 2147483647 w 3725"/>
              <a:gd name="T45" fmla="*/ 2147483647 h 1822"/>
              <a:gd name="T46" fmla="*/ 2147483647 w 3725"/>
              <a:gd name="T47" fmla="*/ 2147483647 h 1822"/>
              <a:gd name="T48" fmla="*/ 2147483647 w 3725"/>
              <a:gd name="T49" fmla="*/ 2147483647 h 1822"/>
              <a:gd name="T50" fmla="*/ 2147483647 w 3725"/>
              <a:gd name="T51" fmla="*/ 2147483647 h 1822"/>
              <a:gd name="T52" fmla="*/ 2147483647 w 3725"/>
              <a:gd name="T53" fmla="*/ 2147483647 h 1822"/>
              <a:gd name="T54" fmla="*/ 2147483647 w 3725"/>
              <a:gd name="T55" fmla="*/ 2147483647 h 1822"/>
              <a:gd name="T56" fmla="*/ 2147483647 w 3725"/>
              <a:gd name="T57" fmla="*/ 2147483647 h 1822"/>
              <a:gd name="T58" fmla="*/ 2147483647 w 3725"/>
              <a:gd name="T59" fmla="*/ 2147483647 h 1822"/>
              <a:gd name="T60" fmla="*/ 2147483647 w 3725"/>
              <a:gd name="T61" fmla="*/ 2147483647 h 1822"/>
              <a:gd name="T62" fmla="*/ 2147483647 w 3725"/>
              <a:gd name="T63" fmla="*/ 2147483647 h 1822"/>
              <a:gd name="T64" fmla="*/ 2147483647 w 3725"/>
              <a:gd name="T65" fmla="*/ 2147483647 h 1822"/>
              <a:gd name="T66" fmla="*/ 2147483647 w 3725"/>
              <a:gd name="T67" fmla="*/ 2147483647 h 1822"/>
              <a:gd name="T68" fmla="*/ 2147483647 w 3725"/>
              <a:gd name="T69" fmla="*/ 2147483647 h 1822"/>
              <a:gd name="T70" fmla="*/ 2147483647 w 3725"/>
              <a:gd name="T71" fmla="*/ 2147483647 h 1822"/>
              <a:gd name="T72" fmla="*/ 2147483647 w 3725"/>
              <a:gd name="T73" fmla="*/ 2147483647 h 1822"/>
              <a:gd name="T74" fmla="*/ 2147483647 w 3725"/>
              <a:gd name="T75" fmla="*/ 2147483647 h 1822"/>
              <a:gd name="T76" fmla="*/ 2147483647 w 3725"/>
              <a:gd name="T77" fmla="*/ 2147483647 h 1822"/>
              <a:gd name="T78" fmla="*/ 2147483647 w 3725"/>
              <a:gd name="T79" fmla="*/ 2147483647 h 1822"/>
              <a:gd name="T80" fmla="*/ 2147483647 w 3725"/>
              <a:gd name="T81" fmla="*/ 2147483647 h 1822"/>
              <a:gd name="T82" fmla="*/ 2147483647 w 3725"/>
              <a:gd name="T83" fmla="*/ 2147483647 h 1822"/>
              <a:gd name="T84" fmla="*/ 2147483647 w 3725"/>
              <a:gd name="T85" fmla="*/ 2147483647 h 1822"/>
              <a:gd name="T86" fmla="*/ 2147483647 w 3725"/>
              <a:gd name="T87" fmla="*/ 2147483647 h 1822"/>
              <a:gd name="T88" fmla="*/ 2147483647 w 3725"/>
              <a:gd name="T89" fmla="*/ 2147483647 h 1822"/>
              <a:gd name="T90" fmla="*/ 2147483647 w 3725"/>
              <a:gd name="T91" fmla="*/ 2147483647 h 1822"/>
              <a:gd name="T92" fmla="*/ 2147483647 w 3725"/>
              <a:gd name="T93" fmla="*/ 2147483647 h 1822"/>
              <a:gd name="T94" fmla="*/ 2147483647 w 3725"/>
              <a:gd name="T95" fmla="*/ 2147483647 h 1822"/>
              <a:gd name="T96" fmla="*/ 2147483647 w 3725"/>
              <a:gd name="T97" fmla="*/ 2147483647 h 1822"/>
              <a:gd name="T98" fmla="*/ 2147483647 w 3725"/>
              <a:gd name="T99" fmla="*/ 2147483647 h 182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725"/>
              <a:gd name="T151" fmla="*/ 0 h 1822"/>
              <a:gd name="T152" fmla="*/ 3725 w 3725"/>
              <a:gd name="T153" fmla="*/ 1822 h 182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725" h="1822">
                <a:moveTo>
                  <a:pt x="0" y="0"/>
                </a:moveTo>
                <a:lnTo>
                  <a:pt x="37" y="0"/>
                </a:lnTo>
                <a:lnTo>
                  <a:pt x="37" y="17"/>
                </a:lnTo>
                <a:lnTo>
                  <a:pt x="75" y="17"/>
                </a:lnTo>
                <a:lnTo>
                  <a:pt x="112" y="17"/>
                </a:lnTo>
                <a:lnTo>
                  <a:pt x="149" y="36"/>
                </a:lnTo>
                <a:lnTo>
                  <a:pt x="187" y="36"/>
                </a:lnTo>
                <a:lnTo>
                  <a:pt x="224" y="36"/>
                </a:lnTo>
                <a:lnTo>
                  <a:pt x="262" y="53"/>
                </a:lnTo>
                <a:lnTo>
                  <a:pt x="298" y="53"/>
                </a:lnTo>
                <a:lnTo>
                  <a:pt x="335" y="53"/>
                </a:lnTo>
                <a:lnTo>
                  <a:pt x="335" y="71"/>
                </a:lnTo>
                <a:lnTo>
                  <a:pt x="373" y="71"/>
                </a:lnTo>
                <a:lnTo>
                  <a:pt x="410" y="71"/>
                </a:lnTo>
                <a:lnTo>
                  <a:pt x="410" y="89"/>
                </a:lnTo>
                <a:lnTo>
                  <a:pt x="447" y="89"/>
                </a:lnTo>
                <a:lnTo>
                  <a:pt x="485" y="89"/>
                </a:lnTo>
                <a:lnTo>
                  <a:pt x="522" y="107"/>
                </a:lnTo>
                <a:lnTo>
                  <a:pt x="559" y="107"/>
                </a:lnTo>
                <a:lnTo>
                  <a:pt x="597" y="124"/>
                </a:lnTo>
                <a:lnTo>
                  <a:pt x="633" y="124"/>
                </a:lnTo>
                <a:lnTo>
                  <a:pt x="670" y="124"/>
                </a:lnTo>
                <a:lnTo>
                  <a:pt x="670" y="143"/>
                </a:lnTo>
                <a:lnTo>
                  <a:pt x="708" y="143"/>
                </a:lnTo>
                <a:lnTo>
                  <a:pt x="745" y="143"/>
                </a:lnTo>
                <a:lnTo>
                  <a:pt x="745" y="160"/>
                </a:lnTo>
                <a:lnTo>
                  <a:pt x="782" y="160"/>
                </a:lnTo>
                <a:lnTo>
                  <a:pt x="820" y="160"/>
                </a:lnTo>
                <a:lnTo>
                  <a:pt x="820" y="178"/>
                </a:lnTo>
                <a:lnTo>
                  <a:pt x="857" y="178"/>
                </a:lnTo>
                <a:lnTo>
                  <a:pt x="895" y="178"/>
                </a:lnTo>
                <a:lnTo>
                  <a:pt x="895" y="196"/>
                </a:lnTo>
                <a:lnTo>
                  <a:pt x="932" y="196"/>
                </a:lnTo>
                <a:lnTo>
                  <a:pt x="932" y="214"/>
                </a:lnTo>
                <a:lnTo>
                  <a:pt x="968" y="214"/>
                </a:lnTo>
                <a:lnTo>
                  <a:pt x="1005" y="214"/>
                </a:lnTo>
                <a:lnTo>
                  <a:pt x="1005" y="231"/>
                </a:lnTo>
                <a:lnTo>
                  <a:pt x="1043" y="231"/>
                </a:lnTo>
                <a:lnTo>
                  <a:pt x="1080" y="250"/>
                </a:lnTo>
                <a:lnTo>
                  <a:pt x="1118" y="250"/>
                </a:lnTo>
                <a:lnTo>
                  <a:pt x="1155" y="267"/>
                </a:lnTo>
                <a:lnTo>
                  <a:pt x="1192" y="267"/>
                </a:lnTo>
                <a:lnTo>
                  <a:pt x="1192" y="285"/>
                </a:lnTo>
                <a:lnTo>
                  <a:pt x="1230" y="285"/>
                </a:lnTo>
                <a:lnTo>
                  <a:pt x="1267" y="303"/>
                </a:lnTo>
                <a:lnTo>
                  <a:pt x="1303" y="303"/>
                </a:lnTo>
                <a:lnTo>
                  <a:pt x="1303" y="321"/>
                </a:lnTo>
                <a:lnTo>
                  <a:pt x="1341" y="321"/>
                </a:lnTo>
                <a:lnTo>
                  <a:pt x="1341" y="338"/>
                </a:lnTo>
                <a:lnTo>
                  <a:pt x="1378" y="338"/>
                </a:lnTo>
                <a:lnTo>
                  <a:pt x="1415" y="357"/>
                </a:lnTo>
                <a:lnTo>
                  <a:pt x="1453" y="357"/>
                </a:lnTo>
                <a:lnTo>
                  <a:pt x="1453" y="374"/>
                </a:lnTo>
                <a:lnTo>
                  <a:pt x="1490" y="374"/>
                </a:lnTo>
                <a:lnTo>
                  <a:pt x="1490" y="393"/>
                </a:lnTo>
                <a:lnTo>
                  <a:pt x="1527" y="393"/>
                </a:lnTo>
                <a:lnTo>
                  <a:pt x="1565" y="410"/>
                </a:lnTo>
                <a:lnTo>
                  <a:pt x="1602" y="410"/>
                </a:lnTo>
                <a:lnTo>
                  <a:pt x="1602" y="428"/>
                </a:lnTo>
                <a:lnTo>
                  <a:pt x="1638" y="428"/>
                </a:lnTo>
                <a:lnTo>
                  <a:pt x="1638" y="447"/>
                </a:lnTo>
                <a:lnTo>
                  <a:pt x="1676" y="464"/>
                </a:lnTo>
                <a:lnTo>
                  <a:pt x="1713" y="464"/>
                </a:lnTo>
                <a:lnTo>
                  <a:pt x="1713" y="482"/>
                </a:lnTo>
                <a:lnTo>
                  <a:pt x="1750" y="482"/>
                </a:lnTo>
                <a:lnTo>
                  <a:pt x="1750" y="500"/>
                </a:lnTo>
                <a:lnTo>
                  <a:pt x="1788" y="500"/>
                </a:lnTo>
                <a:lnTo>
                  <a:pt x="1788" y="518"/>
                </a:lnTo>
                <a:lnTo>
                  <a:pt x="1825" y="518"/>
                </a:lnTo>
                <a:lnTo>
                  <a:pt x="1825" y="535"/>
                </a:lnTo>
                <a:lnTo>
                  <a:pt x="1863" y="535"/>
                </a:lnTo>
                <a:lnTo>
                  <a:pt x="1900" y="554"/>
                </a:lnTo>
                <a:lnTo>
                  <a:pt x="1937" y="571"/>
                </a:lnTo>
                <a:lnTo>
                  <a:pt x="1974" y="589"/>
                </a:lnTo>
                <a:lnTo>
                  <a:pt x="2011" y="607"/>
                </a:lnTo>
                <a:lnTo>
                  <a:pt x="2048" y="625"/>
                </a:lnTo>
                <a:lnTo>
                  <a:pt x="2086" y="642"/>
                </a:lnTo>
                <a:lnTo>
                  <a:pt x="2086" y="661"/>
                </a:lnTo>
                <a:lnTo>
                  <a:pt x="2123" y="661"/>
                </a:lnTo>
                <a:lnTo>
                  <a:pt x="2123" y="678"/>
                </a:lnTo>
                <a:lnTo>
                  <a:pt x="2160" y="678"/>
                </a:lnTo>
                <a:lnTo>
                  <a:pt x="2160" y="696"/>
                </a:lnTo>
                <a:lnTo>
                  <a:pt x="2198" y="696"/>
                </a:lnTo>
                <a:lnTo>
                  <a:pt x="2198" y="714"/>
                </a:lnTo>
                <a:lnTo>
                  <a:pt x="2235" y="732"/>
                </a:lnTo>
                <a:lnTo>
                  <a:pt x="2272" y="749"/>
                </a:lnTo>
                <a:lnTo>
                  <a:pt x="2309" y="768"/>
                </a:lnTo>
                <a:lnTo>
                  <a:pt x="2309" y="785"/>
                </a:lnTo>
                <a:lnTo>
                  <a:pt x="2346" y="785"/>
                </a:lnTo>
                <a:lnTo>
                  <a:pt x="2346" y="803"/>
                </a:lnTo>
                <a:lnTo>
                  <a:pt x="2383" y="803"/>
                </a:lnTo>
                <a:lnTo>
                  <a:pt x="2383" y="821"/>
                </a:lnTo>
                <a:lnTo>
                  <a:pt x="2421" y="839"/>
                </a:lnTo>
                <a:lnTo>
                  <a:pt x="2458" y="856"/>
                </a:lnTo>
                <a:lnTo>
                  <a:pt x="2458" y="875"/>
                </a:lnTo>
                <a:lnTo>
                  <a:pt x="2496" y="875"/>
                </a:lnTo>
                <a:lnTo>
                  <a:pt x="2496" y="892"/>
                </a:lnTo>
                <a:lnTo>
                  <a:pt x="2533" y="911"/>
                </a:lnTo>
                <a:lnTo>
                  <a:pt x="2570" y="929"/>
                </a:lnTo>
                <a:lnTo>
                  <a:pt x="2570" y="946"/>
                </a:lnTo>
                <a:lnTo>
                  <a:pt x="2608" y="965"/>
                </a:lnTo>
                <a:lnTo>
                  <a:pt x="2644" y="982"/>
                </a:lnTo>
                <a:lnTo>
                  <a:pt x="2644" y="1000"/>
                </a:lnTo>
                <a:lnTo>
                  <a:pt x="2681" y="1018"/>
                </a:lnTo>
                <a:lnTo>
                  <a:pt x="2719" y="1018"/>
                </a:lnTo>
                <a:lnTo>
                  <a:pt x="2719" y="1036"/>
                </a:lnTo>
                <a:lnTo>
                  <a:pt x="2756" y="1053"/>
                </a:lnTo>
                <a:lnTo>
                  <a:pt x="2756" y="1072"/>
                </a:lnTo>
                <a:lnTo>
                  <a:pt x="2793" y="1072"/>
                </a:lnTo>
                <a:lnTo>
                  <a:pt x="2793" y="1089"/>
                </a:lnTo>
                <a:lnTo>
                  <a:pt x="2831" y="1107"/>
                </a:lnTo>
                <a:lnTo>
                  <a:pt x="2831" y="1125"/>
                </a:lnTo>
                <a:lnTo>
                  <a:pt x="2868" y="1143"/>
                </a:lnTo>
                <a:lnTo>
                  <a:pt x="2905" y="1160"/>
                </a:lnTo>
                <a:lnTo>
                  <a:pt x="2943" y="1179"/>
                </a:lnTo>
                <a:lnTo>
                  <a:pt x="2943" y="1196"/>
                </a:lnTo>
                <a:lnTo>
                  <a:pt x="2979" y="1214"/>
                </a:lnTo>
                <a:lnTo>
                  <a:pt x="2979" y="1232"/>
                </a:lnTo>
                <a:lnTo>
                  <a:pt x="3016" y="1250"/>
                </a:lnTo>
                <a:lnTo>
                  <a:pt x="3054" y="1267"/>
                </a:lnTo>
                <a:lnTo>
                  <a:pt x="3091" y="1286"/>
                </a:lnTo>
                <a:lnTo>
                  <a:pt x="3091" y="1303"/>
                </a:lnTo>
                <a:lnTo>
                  <a:pt x="3128" y="1321"/>
                </a:lnTo>
                <a:lnTo>
                  <a:pt x="3128" y="1339"/>
                </a:lnTo>
                <a:lnTo>
                  <a:pt x="3166" y="1357"/>
                </a:lnTo>
                <a:lnTo>
                  <a:pt x="3203" y="1374"/>
                </a:lnTo>
                <a:lnTo>
                  <a:pt x="3203" y="1393"/>
                </a:lnTo>
                <a:lnTo>
                  <a:pt x="3241" y="1411"/>
                </a:lnTo>
                <a:lnTo>
                  <a:pt x="3241" y="1428"/>
                </a:lnTo>
                <a:lnTo>
                  <a:pt x="3278" y="1447"/>
                </a:lnTo>
                <a:lnTo>
                  <a:pt x="3278" y="1464"/>
                </a:lnTo>
                <a:lnTo>
                  <a:pt x="3314" y="1483"/>
                </a:lnTo>
                <a:lnTo>
                  <a:pt x="3351" y="1500"/>
                </a:lnTo>
                <a:lnTo>
                  <a:pt x="3351" y="1518"/>
                </a:lnTo>
                <a:lnTo>
                  <a:pt x="3389" y="1536"/>
                </a:lnTo>
                <a:lnTo>
                  <a:pt x="3426" y="1554"/>
                </a:lnTo>
                <a:lnTo>
                  <a:pt x="3426" y="1571"/>
                </a:lnTo>
                <a:lnTo>
                  <a:pt x="3464" y="1590"/>
                </a:lnTo>
                <a:lnTo>
                  <a:pt x="3464" y="1607"/>
                </a:lnTo>
                <a:lnTo>
                  <a:pt x="3501" y="1625"/>
                </a:lnTo>
                <a:lnTo>
                  <a:pt x="3538" y="1643"/>
                </a:lnTo>
                <a:lnTo>
                  <a:pt x="3538" y="1661"/>
                </a:lnTo>
                <a:lnTo>
                  <a:pt x="3576" y="1678"/>
                </a:lnTo>
                <a:lnTo>
                  <a:pt x="3613" y="1697"/>
                </a:lnTo>
                <a:lnTo>
                  <a:pt x="3613" y="1732"/>
                </a:lnTo>
                <a:lnTo>
                  <a:pt x="3649" y="1750"/>
                </a:lnTo>
                <a:lnTo>
                  <a:pt x="3649" y="1768"/>
                </a:lnTo>
                <a:lnTo>
                  <a:pt x="3687" y="1785"/>
                </a:lnTo>
                <a:lnTo>
                  <a:pt x="3724" y="1804"/>
                </a:lnTo>
                <a:lnTo>
                  <a:pt x="3724" y="1821"/>
                </a:lnTo>
              </a:path>
            </a:pathLst>
          </a:custGeom>
          <a:noFill/>
          <a:ln w="38100" cap="rnd">
            <a:solidFill>
              <a:srgbClr val="CB3C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4" name="Freeform 19"/>
          <p:cNvSpPr>
            <a:spLocks/>
          </p:cNvSpPr>
          <p:nvPr/>
        </p:nvSpPr>
        <p:spPr bwMode="auto">
          <a:xfrm>
            <a:off x="1568450" y="2122488"/>
            <a:ext cx="344488" cy="246062"/>
          </a:xfrm>
          <a:custGeom>
            <a:avLst/>
            <a:gdLst>
              <a:gd name="T0" fmla="*/ 0 w 217"/>
              <a:gd name="T1" fmla="*/ 0 h 155"/>
              <a:gd name="T2" fmla="*/ 2147483647 w 217"/>
              <a:gd name="T3" fmla="*/ 0 h 155"/>
              <a:gd name="T4" fmla="*/ 2147483647 w 217"/>
              <a:gd name="T5" fmla="*/ 2147483647 h 155"/>
              <a:gd name="T6" fmla="*/ 0 w 217"/>
              <a:gd name="T7" fmla="*/ 2147483647 h 155"/>
              <a:gd name="T8" fmla="*/ 0 w 217"/>
              <a:gd name="T9" fmla="*/ 0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7"/>
              <a:gd name="T16" fmla="*/ 0 h 155"/>
              <a:gd name="T17" fmla="*/ 217 w 217"/>
              <a:gd name="T18" fmla="*/ 155 h 1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7" h="155">
                <a:moveTo>
                  <a:pt x="0" y="0"/>
                </a:moveTo>
                <a:lnTo>
                  <a:pt x="216" y="0"/>
                </a:lnTo>
                <a:lnTo>
                  <a:pt x="216" y="154"/>
                </a:lnTo>
                <a:lnTo>
                  <a:pt x="0" y="154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1417638" y="20018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Cambria" pitchFamily="18" charset="0"/>
              </a:rPr>
              <a:t>A</a:t>
            </a:r>
          </a:p>
        </p:txBody>
      </p:sp>
      <p:sp>
        <p:nvSpPr>
          <p:cNvPr id="26" name="Freeform 21"/>
          <p:cNvSpPr>
            <a:spLocks/>
          </p:cNvSpPr>
          <p:nvPr/>
        </p:nvSpPr>
        <p:spPr bwMode="auto">
          <a:xfrm>
            <a:off x="3933825" y="2717800"/>
            <a:ext cx="403225" cy="246063"/>
          </a:xfrm>
          <a:custGeom>
            <a:avLst/>
            <a:gdLst>
              <a:gd name="T0" fmla="*/ 0 w 254"/>
              <a:gd name="T1" fmla="*/ 0 h 155"/>
              <a:gd name="T2" fmla="*/ 2147483647 w 254"/>
              <a:gd name="T3" fmla="*/ 0 h 155"/>
              <a:gd name="T4" fmla="*/ 2147483647 w 254"/>
              <a:gd name="T5" fmla="*/ 2147483647 h 155"/>
              <a:gd name="T6" fmla="*/ 0 w 254"/>
              <a:gd name="T7" fmla="*/ 2147483647 h 155"/>
              <a:gd name="T8" fmla="*/ 0 w 254"/>
              <a:gd name="T9" fmla="*/ 0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55"/>
              <a:gd name="T17" fmla="*/ 254 w 254"/>
              <a:gd name="T18" fmla="*/ 155 h 1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55">
                <a:moveTo>
                  <a:pt x="0" y="0"/>
                </a:moveTo>
                <a:lnTo>
                  <a:pt x="253" y="0"/>
                </a:lnTo>
                <a:lnTo>
                  <a:pt x="253" y="154"/>
                </a:lnTo>
                <a:lnTo>
                  <a:pt x="0" y="154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3843338" y="2595563"/>
            <a:ext cx="32702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Cambria" pitchFamily="18" charset="0"/>
              </a:rPr>
              <a:t>B</a:t>
            </a:r>
          </a:p>
        </p:txBody>
      </p:sp>
      <p:sp>
        <p:nvSpPr>
          <p:cNvPr id="28" name="Freeform 23"/>
          <p:cNvSpPr>
            <a:spLocks/>
          </p:cNvSpPr>
          <p:nvPr/>
        </p:nvSpPr>
        <p:spPr bwMode="auto">
          <a:xfrm>
            <a:off x="5054600" y="3255963"/>
            <a:ext cx="347663" cy="247650"/>
          </a:xfrm>
          <a:custGeom>
            <a:avLst/>
            <a:gdLst>
              <a:gd name="T0" fmla="*/ 0 w 219"/>
              <a:gd name="T1" fmla="*/ 0 h 156"/>
              <a:gd name="T2" fmla="*/ 2147483647 w 219"/>
              <a:gd name="T3" fmla="*/ 0 h 156"/>
              <a:gd name="T4" fmla="*/ 2147483647 w 219"/>
              <a:gd name="T5" fmla="*/ 2147483647 h 156"/>
              <a:gd name="T6" fmla="*/ 0 w 219"/>
              <a:gd name="T7" fmla="*/ 2147483647 h 156"/>
              <a:gd name="T8" fmla="*/ 0 w 219"/>
              <a:gd name="T9" fmla="*/ 0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9"/>
              <a:gd name="T16" fmla="*/ 0 h 156"/>
              <a:gd name="T17" fmla="*/ 219 w 219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9" h="156">
                <a:moveTo>
                  <a:pt x="0" y="0"/>
                </a:moveTo>
                <a:lnTo>
                  <a:pt x="218" y="0"/>
                </a:lnTo>
                <a:lnTo>
                  <a:pt x="218" y="155"/>
                </a:lnTo>
                <a:lnTo>
                  <a:pt x="0" y="15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4906963" y="3135313"/>
            <a:ext cx="319087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Cambria" pitchFamily="18" charset="0"/>
              </a:rPr>
              <a:t>C</a:t>
            </a:r>
          </a:p>
        </p:txBody>
      </p:sp>
      <p:sp>
        <p:nvSpPr>
          <p:cNvPr id="30" name="Freeform 29"/>
          <p:cNvSpPr>
            <a:spLocks/>
          </p:cNvSpPr>
          <p:nvPr/>
        </p:nvSpPr>
        <p:spPr bwMode="auto">
          <a:xfrm>
            <a:off x="3933825" y="3286125"/>
            <a:ext cx="344488" cy="244475"/>
          </a:xfrm>
          <a:custGeom>
            <a:avLst/>
            <a:gdLst>
              <a:gd name="T0" fmla="*/ 0 w 217"/>
              <a:gd name="T1" fmla="*/ 0 h 154"/>
              <a:gd name="T2" fmla="*/ 2147483647 w 217"/>
              <a:gd name="T3" fmla="*/ 0 h 154"/>
              <a:gd name="T4" fmla="*/ 2147483647 w 217"/>
              <a:gd name="T5" fmla="*/ 2147483647 h 154"/>
              <a:gd name="T6" fmla="*/ 0 w 217"/>
              <a:gd name="T7" fmla="*/ 2147483647 h 154"/>
              <a:gd name="T8" fmla="*/ 0 w 217"/>
              <a:gd name="T9" fmla="*/ 0 h 1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7"/>
              <a:gd name="T16" fmla="*/ 0 h 154"/>
              <a:gd name="T17" fmla="*/ 217 w 217"/>
              <a:gd name="T18" fmla="*/ 154 h 1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7" h="154">
                <a:moveTo>
                  <a:pt x="0" y="0"/>
                </a:moveTo>
                <a:lnTo>
                  <a:pt x="216" y="0"/>
                </a:lnTo>
                <a:lnTo>
                  <a:pt x="216" y="153"/>
                </a:lnTo>
                <a:lnTo>
                  <a:pt x="0" y="153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784600" y="3163888"/>
            <a:ext cx="315913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Cambria" pitchFamily="18" charset="0"/>
              </a:rPr>
              <a:t>Y</a:t>
            </a:r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857250" y="2263775"/>
            <a:ext cx="287338" cy="247650"/>
          </a:xfrm>
          <a:custGeom>
            <a:avLst/>
            <a:gdLst>
              <a:gd name="T0" fmla="*/ 0 w 181"/>
              <a:gd name="T1" fmla="*/ 0 h 156"/>
              <a:gd name="T2" fmla="*/ 2147483647 w 181"/>
              <a:gd name="T3" fmla="*/ 0 h 156"/>
              <a:gd name="T4" fmla="*/ 2147483647 w 181"/>
              <a:gd name="T5" fmla="*/ 2147483647 h 156"/>
              <a:gd name="T6" fmla="*/ 0 w 181"/>
              <a:gd name="T7" fmla="*/ 2147483647 h 156"/>
              <a:gd name="T8" fmla="*/ 0 w 181"/>
              <a:gd name="T9" fmla="*/ 0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"/>
              <a:gd name="T16" fmla="*/ 0 h 156"/>
              <a:gd name="T17" fmla="*/ 181 w 181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" h="156">
                <a:moveTo>
                  <a:pt x="0" y="0"/>
                </a:moveTo>
                <a:lnTo>
                  <a:pt x="180" y="0"/>
                </a:lnTo>
                <a:lnTo>
                  <a:pt x="180" y="155"/>
                </a:lnTo>
                <a:lnTo>
                  <a:pt x="0" y="15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35050" y="2143125"/>
            <a:ext cx="3190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5</a:t>
            </a:r>
          </a:p>
        </p:txBody>
      </p:sp>
      <p:sp>
        <p:nvSpPr>
          <p:cNvPr id="34" name="Freeform 33"/>
          <p:cNvSpPr>
            <a:spLocks/>
          </p:cNvSpPr>
          <p:nvPr/>
        </p:nvSpPr>
        <p:spPr bwMode="auto">
          <a:xfrm>
            <a:off x="857250" y="2830513"/>
            <a:ext cx="287338" cy="247650"/>
          </a:xfrm>
          <a:custGeom>
            <a:avLst/>
            <a:gdLst>
              <a:gd name="T0" fmla="*/ 0 w 181"/>
              <a:gd name="T1" fmla="*/ 0 h 156"/>
              <a:gd name="T2" fmla="*/ 2147483647 w 181"/>
              <a:gd name="T3" fmla="*/ 0 h 156"/>
              <a:gd name="T4" fmla="*/ 2147483647 w 181"/>
              <a:gd name="T5" fmla="*/ 2147483647 h 156"/>
              <a:gd name="T6" fmla="*/ 0 w 181"/>
              <a:gd name="T7" fmla="*/ 2147483647 h 156"/>
              <a:gd name="T8" fmla="*/ 0 w 181"/>
              <a:gd name="T9" fmla="*/ 0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"/>
              <a:gd name="T16" fmla="*/ 0 h 156"/>
              <a:gd name="T17" fmla="*/ 181 w 181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" h="156">
                <a:moveTo>
                  <a:pt x="0" y="0"/>
                </a:moveTo>
                <a:lnTo>
                  <a:pt x="180" y="0"/>
                </a:lnTo>
                <a:lnTo>
                  <a:pt x="180" y="155"/>
                </a:lnTo>
                <a:lnTo>
                  <a:pt x="0" y="15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035050" y="2708275"/>
            <a:ext cx="3190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4</a:t>
            </a:r>
          </a:p>
        </p:txBody>
      </p:sp>
      <p:sp>
        <p:nvSpPr>
          <p:cNvPr id="36" name="Freeform 35"/>
          <p:cNvSpPr>
            <a:spLocks/>
          </p:cNvSpPr>
          <p:nvPr/>
        </p:nvSpPr>
        <p:spPr bwMode="auto">
          <a:xfrm>
            <a:off x="857250" y="3398838"/>
            <a:ext cx="287338" cy="244475"/>
          </a:xfrm>
          <a:custGeom>
            <a:avLst/>
            <a:gdLst>
              <a:gd name="T0" fmla="*/ 0 w 181"/>
              <a:gd name="T1" fmla="*/ 0 h 154"/>
              <a:gd name="T2" fmla="*/ 2147483647 w 181"/>
              <a:gd name="T3" fmla="*/ 0 h 154"/>
              <a:gd name="T4" fmla="*/ 2147483647 w 181"/>
              <a:gd name="T5" fmla="*/ 2147483647 h 154"/>
              <a:gd name="T6" fmla="*/ 0 w 181"/>
              <a:gd name="T7" fmla="*/ 2147483647 h 154"/>
              <a:gd name="T8" fmla="*/ 0 w 181"/>
              <a:gd name="T9" fmla="*/ 0 h 1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"/>
              <a:gd name="T16" fmla="*/ 0 h 154"/>
              <a:gd name="T17" fmla="*/ 181 w 181"/>
              <a:gd name="T18" fmla="*/ 154 h 1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" h="154">
                <a:moveTo>
                  <a:pt x="0" y="0"/>
                </a:moveTo>
                <a:lnTo>
                  <a:pt x="180" y="0"/>
                </a:lnTo>
                <a:lnTo>
                  <a:pt x="180" y="153"/>
                </a:lnTo>
                <a:lnTo>
                  <a:pt x="0" y="153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035050" y="3276600"/>
            <a:ext cx="3190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38" name="Freeform 37"/>
          <p:cNvSpPr>
            <a:spLocks/>
          </p:cNvSpPr>
          <p:nvPr/>
        </p:nvSpPr>
        <p:spPr bwMode="auto">
          <a:xfrm>
            <a:off x="857250" y="3994150"/>
            <a:ext cx="287338" cy="217488"/>
          </a:xfrm>
          <a:custGeom>
            <a:avLst/>
            <a:gdLst>
              <a:gd name="T0" fmla="*/ 0 w 181"/>
              <a:gd name="T1" fmla="*/ 0 h 137"/>
              <a:gd name="T2" fmla="*/ 2147483647 w 181"/>
              <a:gd name="T3" fmla="*/ 0 h 137"/>
              <a:gd name="T4" fmla="*/ 2147483647 w 181"/>
              <a:gd name="T5" fmla="*/ 2147483647 h 137"/>
              <a:gd name="T6" fmla="*/ 0 w 181"/>
              <a:gd name="T7" fmla="*/ 2147483647 h 137"/>
              <a:gd name="T8" fmla="*/ 0 w 181"/>
              <a:gd name="T9" fmla="*/ 0 h 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"/>
              <a:gd name="T16" fmla="*/ 0 h 137"/>
              <a:gd name="T17" fmla="*/ 181 w 181"/>
              <a:gd name="T18" fmla="*/ 137 h 1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" h="137">
                <a:moveTo>
                  <a:pt x="0" y="0"/>
                </a:moveTo>
                <a:lnTo>
                  <a:pt x="180" y="0"/>
                </a:lnTo>
                <a:lnTo>
                  <a:pt x="180" y="136"/>
                </a:lnTo>
                <a:lnTo>
                  <a:pt x="0" y="136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035050" y="3871913"/>
            <a:ext cx="31908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2</a:t>
            </a:r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857250" y="4530725"/>
            <a:ext cx="287338" cy="247650"/>
          </a:xfrm>
          <a:custGeom>
            <a:avLst/>
            <a:gdLst>
              <a:gd name="T0" fmla="*/ 0 w 181"/>
              <a:gd name="T1" fmla="*/ 0 h 156"/>
              <a:gd name="T2" fmla="*/ 2147483647 w 181"/>
              <a:gd name="T3" fmla="*/ 0 h 156"/>
              <a:gd name="T4" fmla="*/ 2147483647 w 181"/>
              <a:gd name="T5" fmla="*/ 2147483647 h 156"/>
              <a:gd name="T6" fmla="*/ 0 w 181"/>
              <a:gd name="T7" fmla="*/ 2147483647 h 156"/>
              <a:gd name="T8" fmla="*/ 0 w 181"/>
              <a:gd name="T9" fmla="*/ 0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"/>
              <a:gd name="T16" fmla="*/ 0 h 156"/>
              <a:gd name="T17" fmla="*/ 181 w 181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" h="156">
                <a:moveTo>
                  <a:pt x="0" y="0"/>
                </a:moveTo>
                <a:lnTo>
                  <a:pt x="180" y="0"/>
                </a:lnTo>
                <a:lnTo>
                  <a:pt x="180" y="155"/>
                </a:lnTo>
                <a:lnTo>
                  <a:pt x="0" y="15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035050" y="4411663"/>
            <a:ext cx="31908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1</a:t>
            </a:r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857250" y="5383213"/>
            <a:ext cx="287338" cy="217487"/>
          </a:xfrm>
          <a:custGeom>
            <a:avLst/>
            <a:gdLst>
              <a:gd name="T0" fmla="*/ 0 w 181"/>
              <a:gd name="T1" fmla="*/ 0 h 137"/>
              <a:gd name="T2" fmla="*/ 2147483647 w 181"/>
              <a:gd name="T3" fmla="*/ 0 h 137"/>
              <a:gd name="T4" fmla="*/ 2147483647 w 181"/>
              <a:gd name="T5" fmla="*/ 2147483647 h 137"/>
              <a:gd name="T6" fmla="*/ 0 w 181"/>
              <a:gd name="T7" fmla="*/ 2147483647 h 137"/>
              <a:gd name="T8" fmla="*/ 0 w 181"/>
              <a:gd name="T9" fmla="*/ 0 h 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"/>
              <a:gd name="T16" fmla="*/ 0 h 137"/>
              <a:gd name="T17" fmla="*/ 181 w 181"/>
              <a:gd name="T18" fmla="*/ 137 h 1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" h="137">
                <a:moveTo>
                  <a:pt x="0" y="0"/>
                </a:moveTo>
                <a:lnTo>
                  <a:pt x="180" y="0"/>
                </a:lnTo>
                <a:lnTo>
                  <a:pt x="180" y="136"/>
                </a:lnTo>
                <a:lnTo>
                  <a:pt x="0" y="136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35050" y="5219700"/>
            <a:ext cx="3190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0</a:t>
            </a:r>
          </a:p>
        </p:txBody>
      </p:sp>
      <p:sp>
        <p:nvSpPr>
          <p:cNvPr id="44" name="Freeform 43"/>
          <p:cNvSpPr>
            <a:spLocks/>
          </p:cNvSpPr>
          <p:nvPr/>
        </p:nvSpPr>
        <p:spPr bwMode="auto">
          <a:xfrm>
            <a:off x="2454275" y="5353050"/>
            <a:ext cx="287338" cy="247650"/>
          </a:xfrm>
          <a:custGeom>
            <a:avLst/>
            <a:gdLst>
              <a:gd name="T0" fmla="*/ 0 w 181"/>
              <a:gd name="T1" fmla="*/ 0 h 156"/>
              <a:gd name="T2" fmla="*/ 2147483647 w 181"/>
              <a:gd name="T3" fmla="*/ 0 h 156"/>
              <a:gd name="T4" fmla="*/ 2147483647 w 181"/>
              <a:gd name="T5" fmla="*/ 2147483647 h 156"/>
              <a:gd name="T6" fmla="*/ 0 w 181"/>
              <a:gd name="T7" fmla="*/ 2147483647 h 156"/>
              <a:gd name="T8" fmla="*/ 0 w 181"/>
              <a:gd name="T9" fmla="*/ 0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"/>
              <a:gd name="T16" fmla="*/ 0 h 156"/>
              <a:gd name="T17" fmla="*/ 181 w 181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" h="156">
                <a:moveTo>
                  <a:pt x="0" y="0"/>
                </a:moveTo>
                <a:lnTo>
                  <a:pt x="180" y="0"/>
                </a:lnTo>
                <a:lnTo>
                  <a:pt x="180" y="155"/>
                </a:lnTo>
                <a:lnTo>
                  <a:pt x="0" y="15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2452688" y="5192713"/>
            <a:ext cx="319087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1</a:t>
            </a:r>
          </a:p>
        </p:txBody>
      </p:sp>
      <p:sp>
        <p:nvSpPr>
          <p:cNvPr id="46" name="Freeform 45"/>
          <p:cNvSpPr>
            <a:spLocks/>
          </p:cNvSpPr>
          <p:nvPr/>
        </p:nvSpPr>
        <p:spPr bwMode="auto">
          <a:xfrm>
            <a:off x="3636963" y="5353050"/>
            <a:ext cx="287337" cy="247650"/>
          </a:xfrm>
          <a:custGeom>
            <a:avLst/>
            <a:gdLst>
              <a:gd name="T0" fmla="*/ 0 w 181"/>
              <a:gd name="T1" fmla="*/ 0 h 156"/>
              <a:gd name="T2" fmla="*/ 2147483647 w 181"/>
              <a:gd name="T3" fmla="*/ 0 h 156"/>
              <a:gd name="T4" fmla="*/ 2147483647 w 181"/>
              <a:gd name="T5" fmla="*/ 2147483647 h 156"/>
              <a:gd name="T6" fmla="*/ 0 w 181"/>
              <a:gd name="T7" fmla="*/ 2147483647 h 156"/>
              <a:gd name="T8" fmla="*/ 0 w 181"/>
              <a:gd name="T9" fmla="*/ 0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"/>
              <a:gd name="T16" fmla="*/ 0 h 156"/>
              <a:gd name="T17" fmla="*/ 181 w 181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" h="156">
                <a:moveTo>
                  <a:pt x="0" y="0"/>
                </a:moveTo>
                <a:lnTo>
                  <a:pt x="180" y="0"/>
                </a:lnTo>
                <a:lnTo>
                  <a:pt x="180" y="155"/>
                </a:lnTo>
                <a:lnTo>
                  <a:pt x="0" y="15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3621088" y="5192713"/>
            <a:ext cx="319087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2</a:t>
            </a:r>
          </a:p>
        </p:txBody>
      </p:sp>
      <p:sp>
        <p:nvSpPr>
          <p:cNvPr id="48" name="Freeform 47"/>
          <p:cNvSpPr>
            <a:spLocks/>
          </p:cNvSpPr>
          <p:nvPr/>
        </p:nvSpPr>
        <p:spPr bwMode="auto">
          <a:xfrm>
            <a:off x="4819650" y="5353050"/>
            <a:ext cx="285750" cy="247650"/>
          </a:xfrm>
          <a:custGeom>
            <a:avLst/>
            <a:gdLst>
              <a:gd name="T0" fmla="*/ 0 w 180"/>
              <a:gd name="T1" fmla="*/ 0 h 156"/>
              <a:gd name="T2" fmla="*/ 2147483647 w 180"/>
              <a:gd name="T3" fmla="*/ 0 h 156"/>
              <a:gd name="T4" fmla="*/ 2147483647 w 180"/>
              <a:gd name="T5" fmla="*/ 2147483647 h 156"/>
              <a:gd name="T6" fmla="*/ 0 w 180"/>
              <a:gd name="T7" fmla="*/ 2147483647 h 156"/>
              <a:gd name="T8" fmla="*/ 0 w 180"/>
              <a:gd name="T9" fmla="*/ 0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"/>
              <a:gd name="T16" fmla="*/ 0 h 156"/>
              <a:gd name="T17" fmla="*/ 180 w 180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" h="156">
                <a:moveTo>
                  <a:pt x="0" y="0"/>
                </a:moveTo>
                <a:lnTo>
                  <a:pt x="179" y="0"/>
                </a:lnTo>
                <a:lnTo>
                  <a:pt x="179" y="155"/>
                </a:lnTo>
                <a:lnTo>
                  <a:pt x="0" y="15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803775" y="5192713"/>
            <a:ext cx="31908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50" name="Freeform 49"/>
          <p:cNvSpPr>
            <a:spLocks/>
          </p:cNvSpPr>
          <p:nvPr/>
        </p:nvSpPr>
        <p:spPr bwMode="auto">
          <a:xfrm>
            <a:off x="5943600" y="5353050"/>
            <a:ext cx="285750" cy="247650"/>
          </a:xfrm>
          <a:custGeom>
            <a:avLst/>
            <a:gdLst>
              <a:gd name="T0" fmla="*/ 0 w 180"/>
              <a:gd name="T1" fmla="*/ 0 h 156"/>
              <a:gd name="T2" fmla="*/ 2147483647 w 180"/>
              <a:gd name="T3" fmla="*/ 0 h 156"/>
              <a:gd name="T4" fmla="*/ 2147483647 w 180"/>
              <a:gd name="T5" fmla="*/ 2147483647 h 156"/>
              <a:gd name="T6" fmla="*/ 0 w 180"/>
              <a:gd name="T7" fmla="*/ 2147483647 h 156"/>
              <a:gd name="T8" fmla="*/ 0 w 180"/>
              <a:gd name="T9" fmla="*/ 0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"/>
              <a:gd name="T16" fmla="*/ 0 h 156"/>
              <a:gd name="T17" fmla="*/ 180 w 180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" h="156">
                <a:moveTo>
                  <a:pt x="0" y="0"/>
                </a:moveTo>
                <a:lnTo>
                  <a:pt x="179" y="0"/>
                </a:lnTo>
                <a:lnTo>
                  <a:pt x="179" y="155"/>
                </a:lnTo>
                <a:lnTo>
                  <a:pt x="0" y="15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986463" y="5192713"/>
            <a:ext cx="319087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4</a:t>
            </a:r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7183438" y="5353050"/>
            <a:ext cx="287337" cy="247650"/>
          </a:xfrm>
          <a:custGeom>
            <a:avLst/>
            <a:gdLst>
              <a:gd name="T0" fmla="*/ 0 w 181"/>
              <a:gd name="T1" fmla="*/ 0 h 156"/>
              <a:gd name="T2" fmla="*/ 2147483647 w 181"/>
              <a:gd name="T3" fmla="*/ 0 h 156"/>
              <a:gd name="T4" fmla="*/ 2147483647 w 181"/>
              <a:gd name="T5" fmla="*/ 2147483647 h 156"/>
              <a:gd name="T6" fmla="*/ 0 w 181"/>
              <a:gd name="T7" fmla="*/ 2147483647 h 156"/>
              <a:gd name="T8" fmla="*/ 0 w 181"/>
              <a:gd name="T9" fmla="*/ 0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"/>
              <a:gd name="T16" fmla="*/ 0 h 156"/>
              <a:gd name="T17" fmla="*/ 181 w 181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" h="156">
                <a:moveTo>
                  <a:pt x="0" y="0"/>
                </a:moveTo>
                <a:lnTo>
                  <a:pt x="180" y="0"/>
                </a:lnTo>
                <a:lnTo>
                  <a:pt x="180" y="155"/>
                </a:lnTo>
                <a:lnTo>
                  <a:pt x="0" y="15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7169150" y="5192713"/>
            <a:ext cx="31908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5</a:t>
            </a:r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 rot="16200000">
            <a:off x="-253206" y="3491707"/>
            <a:ext cx="214788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>
                <a:solidFill>
                  <a:srgbClr val="000000"/>
                </a:solidFill>
                <a:latin typeface="Cambria" pitchFamily="18" charset="0"/>
                <a:cs typeface="Arial" charset="0"/>
              </a:rPr>
              <a:t>OUTPUT OF TRUCKS </a:t>
            </a:r>
          </a:p>
        </p:txBody>
      </p:sp>
      <p:grpSp>
        <p:nvGrpSpPr>
          <p:cNvPr id="55" name="Group 68"/>
          <p:cNvGrpSpPr>
            <a:grpSpLocks/>
          </p:cNvGrpSpPr>
          <p:nvPr/>
        </p:nvGrpSpPr>
        <p:grpSpPr bwMode="auto">
          <a:xfrm>
            <a:off x="1600200" y="3624263"/>
            <a:ext cx="2979738" cy="1331912"/>
            <a:chOff x="1252" y="2352"/>
            <a:chExt cx="1877" cy="839"/>
          </a:xfrm>
        </p:grpSpPr>
        <p:sp>
          <p:nvSpPr>
            <p:cNvPr id="56" name="Rectangle 63"/>
            <p:cNvSpPr>
              <a:spLocks noChangeArrowheads="1"/>
            </p:cNvSpPr>
            <p:nvPr/>
          </p:nvSpPr>
          <p:spPr bwMode="auto">
            <a:xfrm>
              <a:off x="1252" y="2517"/>
              <a:ext cx="1877" cy="6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>
                  <a:latin typeface="Cambria" pitchFamily="18" charset="0"/>
                </a:rPr>
                <a:t>Points inside the PPC</a:t>
              </a:r>
            </a:p>
            <a:p>
              <a:pPr algn="ctr"/>
              <a:r>
                <a:rPr lang="en-US" sz="1600" b="1">
                  <a:latin typeface="Cambria" pitchFamily="18" charset="0"/>
                </a:rPr>
                <a:t>represent incomplete</a:t>
              </a:r>
            </a:p>
            <a:p>
              <a:pPr algn="ctr"/>
              <a:r>
                <a:rPr lang="en-US" sz="1600" b="1">
                  <a:latin typeface="Cambria" pitchFamily="18" charset="0"/>
                </a:rPr>
                <a:t>or inefficient use of</a:t>
              </a:r>
            </a:p>
            <a:p>
              <a:pPr algn="ctr"/>
              <a:r>
                <a:rPr lang="en-US" sz="1600" b="1">
                  <a:latin typeface="Cambria" pitchFamily="18" charset="0"/>
                </a:rPr>
                <a:t>available resources.</a:t>
              </a:r>
            </a:p>
          </p:txBody>
        </p:sp>
        <p:sp>
          <p:nvSpPr>
            <p:cNvPr id="57" name="Line 66"/>
            <p:cNvSpPr>
              <a:spLocks noChangeShapeType="1"/>
            </p:cNvSpPr>
            <p:nvPr/>
          </p:nvSpPr>
          <p:spPr bwMode="auto">
            <a:xfrm flipV="1">
              <a:off x="2400" y="2352"/>
              <a:ext cx="157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58" name="Freeform 16"/>
          <p:cNvSpPr>
            <a:spLocks/>
          </p:cNvSpPr>
          <p:nvPr/>
        </p:nvSpPr>
        <p:spPr bwMode="auto">
          <a:xfrm>
            <a:off x="4819650" y="3444875"/>
            <a:ext cx="109538" cy="109538"/>
          </a:xfrm>
          <a:custGeom>
            <a:avLst/>
            <a:gdLst>
              <a:gd name="T0" fmla="*/ 0 w 163"/>
              <a:gd name="T1" fmla="*/ 2147483647 h 77"/>
              <a:gd name="T2" fmla="*/ 0 w 163"/>
              <a:gd name="T3" fmla="*/ 2147483647 h 77"/>
              <a:gd name="T4" fmla="*/ 2147483647 w 163"/>
              <a:gd name="T5" fmla="*/ 2147483647 h 77"/>
              <a:gd name="T6" fmla="*/ 2147483647 w 163"/>
              <a:gd name="T7" fmla="*/ 2147483647 h 77"/>
              <a:gd name="T8" fmla="*/ 2147483647 w 163"/>
              <a:gd name="T9" fmla="*/ 0 h 77"/>
              <a:gd name="T10" fmla="*/ 2147483647 w 163"/>
              <a:gd name="T11" fmla="*/ 0 h 77"/>
              <a:gd name="T12" fmla="*/ 2147483647 w 163"/>
              <a:gd name="T13" fmla="*/ 0 h 77"/>
              <a:gd name="T14" fmla="*/ 2147483647 w 163"/>
              <a:gd name="T15" fmla="*/ 2147483647 h 77"/>
              <a:gd name="T16" fmla="*/ 2147483647 w 163"/>
              <a:gd name="T17" fmla="*/ 2147483647 h 77"/>
              <a:gd name="T18" fmla="*/ 2147483647 w 163"/>
              <a:gd name="T19" fmla="*/ 2147483647 h 77"/>
              <a:gd name="T20" fmla="*/ 2147483647 w 163"/>
              <a:gd name="T21" fmla="*/ 2147483647 h 77"/>
              <a:gd name="T22" fmla="*/ 2147483647 w 163"/>
              <a:gd name="T23" fmla="*/ 2147483647 h 77"/>
              <a:gd name="T24" fmla="*/ 2147483647 w 163"/>
              <a:gd name="T25" fmla="*/ 2147483647 h 77"/>
              <a:gd name="T26" fmla="*/ 2147483647 w 163"/>
              <a:gd name="T27" fmla="*/ 2147483647 h 77"/>
              <a:gd name="T28" fmla="*/ 2147483647 w 163"/>
              <a:gd name="T29" fmla="*/ 2147483647 h 77"/>
              <a:gd name="T30" fmla="*/ 2147483647 w 163"/>
              <a:gd name="T31" fmla="*/ 2147483647 h 77"/>
              <a:gd name="T32" fmla="*/ 2147483647 w 163"/>
              <a:gd name="T33" fmla="*/ 2147483647 h 77"/>
              <a:gd name="T34" fmla="*/ 2147483647 w 163"/>
              <a:gd name="T35" fmla="*/ 2147483647 h 77"/>
              <a:gd name="T36" fmla="*/ 0 w 163"/>
              <a:gd name="T37" fmla="*/ 2147483647 h 77"/>
              <a:gd name="T38" fmla="*/ 0 w 163"/>
              <a:gd name="T39" fmla="*/ 2147483647 h 7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63"/>
              <a:gd name="T61" fmla="*/ 0 h 77"/>
              <a:gd name="T62" fmla="*/ 163 w 163"/>
              <a:gd name="T63" fmla="*/ 77 h 7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63" h="77">
                <a:moveTo>
                  <a:pt x="0" y="38"/>
                </a:moveTo>
                <a:lnTo>
                  <a:pt x="0" y="25"/>
                </a:lnTo>
                <a:lnTo>
                  <a:pt x="27" y="13"/>
                </a:lnTo>
                <a:lnTo>
                  <a:pt x="54" y="13"/>
                </a:lnTo>
                <a:lnTo>
                  <a:pt x="54" y="0"/>
                </a:lnTo>
                <a:lnTo>
                  <a:pt x="81" y="0"/>
                </a:lnTo>
                <a:lnTo>
                  <a:pt x="109" y="0"/>
                </a:lnTo>
                <a:lnTo>
                  <a:pt x="135" y="13"/>
                </a:lnTo>
                <a:lnTo>
                  <a:pt x="162" y="13"/>
                </a:lnTo>
                <a:lnTo>
                  <a:pt x="162" y="25"/>
                </a:lnTo>
                <a:lnTo>
                  <a:pt x="162" y="38"/>
                </a:lnTo>
                <a:lnTo>
                  <a:pt x="162" y="51"/>
                </a:lnTo>
                <a:lnTo>
                  <a:pt x="162" y="64"/>
                </a:lnTo>
                <a:lnTo>
                  <a:pt x="135" y="76"/>
                </a:lnTo>
                <a:lnTo>
                  <a:pt x="109" y="76"/>
                </a:lnTo>
                <a:lnTo>
                  <a:pt x="81" y="76"/>
                </a:lnTo>
                <a:lnTo>
                  <a:pt x="54" y="76"/>
                </a:lnTo>
                <a:lnTo>
                  <a:pt x="27" y="64"/>
                </a:lnTo>
                <a:lnTo>
                  <a:pt x="0" y="51"/>
                </a:lnTo>
                <a:lnTo>
                  <a:pt x="0" y="38"/>
                </a:lnTo>
              </a:path>
            </a:pathLst>
          </a:custGeom>
          <a:solidFill>
            <a:srgbClr val="000000"/>
          </a:solidFill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" name="Freeform 17"/>
          <p:cNvSpPr>
            <a:spLocks/>
          </p:cNvSpPr>
          <p:nvPr/>
        </p:nvSpPr>
        <p:spPr bwMode="auto">
          <a:xfrm>
            <a:off x="3695700" y="2906713"/>
            <a:ext cx="109538" cy="109537"/>
          </a:xfrm>
          <a:custGeom>
            <a:avLst/>
            <a:gdLst>
              <a:gd name="T0" fmla="*/ 0 w 163"/>
              <a:gd name="T1" fmla="*/ 2147483647 h 77"/>
              <a:gd name="T2" fmla="*/ 0 w 163"/>
              <a:gd name="T3" fmla="*/ 2147483647 h 77"/>
              <a:gd name="T4" fmla="*/ 0 w 163"/>
              <a:gd name="T5" fmla="*/ 2147483647 h 77"/>
              <a:gd name="T6" fmla="*/ 2147483647 w 163"/>
              <a:gd name="T7" fmla="*/ 0 h 77"/>
              <a:gd name="T8" fmla="*/ 2147483647 w 163"/>
              <a:gd name="T9" fmla="*/ 0 h 77"/>
              <a:gd name="T10" fmla="*/ 2147483647 w 163"/>
              <a:gd name="T11" fmla="*/ 0 h 77"/>
              <a:gd name="T12" fmla="*/ 2147483647 w 163"/>
              <a:gd name="T13" fmla="*/ 0 h 77"/>
              <a:gd name="T14" fmla="*/ 2147483647 w 163"/>
              <a:gd name="T15" fmla="*/ 2147483647 h 77"/>
              <a:gd name="T16" fmla="*/ 2147483647 w 163"/>
              <a:gd name="T17" fmla="*/ 2147483647 h 77"/>
              <a:gd name="T18" fmla="*/ 2147483647 w 163"/>
              <a:gd name="T19" fmla="*/ 2147483647 h 77"/>
              <a:gd name="T20" fmla="*/ 2147483647 w 163"/>
              <a:gd name="T21" fmla="*/ 2147483647 h 77"/>
              <a:gd name="T22" fmla="*/ 2147483647 w 163"/>
              <a:gd name="T23" fmla="*/ 2147483647 h 77"/>
              <a:gd name="T24" fmla="*/ 2147483647 w 163"/>
              <a:gd name="T25" fmla="*/ 2147483647 h 77"/>
              <a:gd name="T26" fmla="*/ 2147483647 w 163"/>
              <a:gd name="T27" fmla="*/ 2147483647 h 77"/>
              <a:gd name="T28" fmla="*/ 2147483647 w 163"/>
              <a:gd name="T29" fmla="*/ 2147483647 h 77"/>
              <a:gd name="T30" fmla="*/ 2147483647 w 163"/>
              <a:gd name="T31" fmla="*/ 2147483647 h 77"/>
              <a:gd name="T32" fmla="*/ 0 w 163"/>
              <a:gd name="T33" fmla="*/ 2147483647 h 77"/>
              <a:gd name="T34" fmla="*/ 0 w 163"/>
              <a:gd name="T35" fmla="*/ 2147483647 h 77"/>
              <a:gd name="T36" fmla="*/ 0 w 163"/>
              <a:gd name="T37" fmla="*/ 2147483647 h 7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63"/>
              <a:gd name="T58" fmla="*/ 0 h 77"/>
              <a:gd name="T59" fmla="*/ 163 w 163"/>
              <a:gd name="T60" fmla="*/ 77 h 7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63" h="77">
                <a:moveTo>
                  <a:pt x="0" y="38"/>
                </a:moveTo>
                <a:lnTo>
                  <a:pt x="0" y="25"/>
                </a:lnTo>
                <a:lnTo>
                  <a:pt x="0" y="13"/>
                </a:lnTo>
                <a:lnTo>
                  <a:pt x="27" y="0"/>
                </a:lnTo>
                <a:lnTo>
                  <a:pt x="54" y="0"/>
                </a:lnTo>
                <a:lnTo>
                  <a:pt x="81" y="0"/>
                </a:lnTo>
                <a:lnTo>
                  <a:pt x="109" y="0"/>
                </a:lnTo>
                <a:lnTo>
                  <a:pt x="136" y="13"/>
                </a:lnTo>
                <a:lnTo>
                  <a:pt x="136" y="25"/>
                </a:lnTo>
                <a:lnTo>
                  <a:pt x="162" y="38"/>
                </a:lnTo>
                <a:lnTo>
                  <a:pt x="136" y="50"/>
                </a:lnTo>
                <a:lnTo>
                  <a:pt x="136" y="63"/>
                </a:lnTo>
                <a:lnTo>
                  <a:pt x="109" y="63"/>
                </a:lnTo>
                <a:lnTo>
                  <a:pt x="81" y="76"/>
                </a:lnTo>
                <a:lnTo>
                  <a:pt x="54" y="76"/>
                </a:lnTo>
                <a:lnTo>
                  <a:pt x="27" y="63"/>
                </a:lnTo>
                <a:lnTo>
                  <a:pt x="0" y="63"/>
                </a:lnTo>
                <a:lnTo>
                  <a:pt x="0" y="50"/>
                </a:lnTo>
                <a:lnTo>
                  <a:pt x="0" y="38"/>
                </a:lnTo>
              </a:path>
            </a:pathLst>
          </a:custGeom>
          <a:solidFill>
            <a:srgbClr val="000000"/>
          </a:solidFill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0" name="Freeform 28"/>
          <p:cNvSpPr>
            <a:spLocks/>
          </p:cNvSpPr>
          <p:nvPr/>
        </p:nvSpPr>
        <p:spPr bwMode="auto">
          <a:xfrm>
            <a:off x="3697288" y="3446463"/>
            <a:ext cx="109537" cy="109537"/>
          </a:xfrm>
          <a:custGeom>
            <a:avLst/>
            <a:gdLst>
              <a:gd name="T0" fmla="*/ 0 w 168"/>
              <a:gd name="T1" fmla="*/ 2147483647 h 81"/>
              <a:gd name="T2" fmla="*/ 0 w 168"/>
              <a:gd name="T3" fmla="*/ 2147483647 h 81"/>
              <a:gd name="T4" fmla="*/ 2147483647 w 168"/>
              <a:gd name="T5" fmla="*/ 2147483647 h 81"/>
              <a:gd name="T6" fmla="*/ 2147483647 w 168"/>
              <a:gd name="T7" fmla="*/ 2147483647 h 81"/>
              <a:gd name="T8" fmla="*/ 2147483647 w 168"/>
              <a:gd name="T9" fmla="*/ 0 h 81"/>
              <a:gd name="T10" fmla="*/ 2147483647 w 168"/>
              <a:gd name="T11" fmla="*/ 2147483647 h 81"/>
              <a:gd name="T12" fmla="*/ 2147483647 w 168"/>
              <a:gd name="T13" fmla="*/ 2147483647 h 81"/>
              <a:gd name="T14" fmla="*/ 2147483647 w 168"/>
              <a:gd name="T15" fmla="*/ 2147483647 h 81"/>
              <a:gd name="T16" fmla="*/ 2147483647 w 168"/>
              <a:gd name="T17" fmla="*/ 2147483647 h 81"/>
              <a:gd name="T18" fmla="*/ 2147483647 w 168"/>
              <a:gd name="T19" fmla="*/ 2147483647 h 81"/>
              <a:gd name="T20" fmla="*/ 2147483647 w 168"/>
              <a:gd name="T21" fmla="*/ 2147483647 h 81"/>
              <a:gd name="T22" fmla="*/ 2147483647 w 168"/>
              <a:gd name="T23" fmla="*/ 2147483647 h 81"/>
              <a:gd name="T24" fmla="*/ 2147483647 w 168"/>
              <a:gd name="T25" fmla="*/ 2147483647 h 81"/>
              <a:gd name="T26" fmla="*/ 2147483647 w 168"/>
              <a:gd name="T27" fmla="*/ 2147483647 h 81"/>
              <a:gd name="T28" fmla="*/ 2147483647 w 168"/>
              <a:gd name="T29" fmla="*/ 2147483647 h 81"/>
              <a:gd name="T30" fmla="*/ 0 w 168"/>
              <a:gd name="T31" fmla="*/ 2147483647 h 81"/>
              <a:gd name="T32" fmla="*/ 0 w 168"/>
              <a:gd name="T33" fmla="*/ 2147483647 h 81"/>
              <a:gd name="T34" fmla="*/ 0 w 168"/>
              <a:gd name="T35" fmla="*/ 2147483647 h 8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8"/>
              <a:gd name="T55" fmla="*/ 0 h 81"/>
              <a:gd name="T56" fmla="*/ 168 w 168"/>
              <a:gd name="T57" fmla="*/ 81 h 81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8" h="81">
                <a:moveTo>
                  <a:pt x="0" y="40"/>
                </a:moveTo>
                <a:lnTo>
                  <a:pt x="0" y="27"/>
                </a:lnTo>
                <a:lnTo>
                  <a:pt x="28" y="14"/>
                </a:lnTo>
                <a:lnTo>
                  <a:pt x="56" y="14"/>
                </a:lnTo>
                <a:lnTo>
                  <a:pt x="84" y="0"/>
                </a:lnTo>
                <a:lnTo>
                  <a:pt x="84" y="14"/>
                </a:lnTo>
                <a:lnTo>
                  <a:pt x="112" y="14"/>
                </a:lnTo>
                <a:lnTo>
                  <a:pt x="140" y="27"/>
                </a:lnTo>
                <a:lnTo>
                  <a:pt x="167" y="40"/>
                </a:lnTo>
                <a:lnTo>
                  <a:pt x="140" y="53"/>
                </a:lnTo>
                <a:lnTo>
                  <a:pt x="140" y="67"/>
                </a:lnTo>
                <a:lnTo>
                  <a:pt x="112" y="80"/>
                </a:lnTo>
                <a:lnTo>
                  <a:pt x="84" y="80"/>
                </a:lnTo>
                <a:lnTo>
                  <a:pt x="56" y="80"/>
                </a:lnTo>
                <a:lnTo>
                  <a:pt x="28" y="80"/>
                </a:lnTo>
                <a:lnTo>
                  <a:pt x="0" y="67"/>
                </a:lnTo>
                <a:lnTo>
                  <a:pt x="0" y="53"/>
                </a:lnTo>
                <a:lnTo>
                  <a:pt x="0" y="4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1" name="Freeform 18"/>
          <p:cNvSpPr>
            <a:spLocks/>
          </p:cNvSpPr>
          <p:nvPr/>
        </p:nvSpPr>
        <p:spPr bwMode="auto">
          <a:xfrm>
            <a:off x="1331913" y="2312988"/>
            <a:ext cx="109537" cy="109537"/>
          </a:xfrm>
          <a:custGeom>
            <a:avLst/>
            <a:gdLst>
              <a:gd name="T0" fmla="*/ 0 w 163"/>
              <a:gd name="T1" fmla="*/ 2147483647 h 76"/>
              <a:gd name="T2" fmla="*/ 0 w 163"/>
              <a:gd name="T3" fmla="*/ 2147483647 h 76"/>
              <a:gd name="T4" fmla="*/ 0 w 163"/>
              <a:gd name="T5" fmla="*/ 2147483647 h 76"/>
              <a:gd name="T6" fmla="*/ 2147483647 w 163"/>
              <a:gd name="T7" fmla="*/ 0 h 76"/>
              <a:gd name="T8" fmla="*/ 2147483647 w 163"/>
              <a:gd name="T9" fmla="*/ 0 h 76"/>
              <a:gd name="T10" fmla="*/ 2147483647 w 163"/>
              <a:gd name="T11" fmla="*/ 0 h 76"/>
              <a:gd name="T12" fmla="*/ 2147483647 w 163"/>
              <a:gd name="T13" fmla="*/ 0 h 76"/>
              <a:gd name="T14" fmla="*/ 2147483647 w 163"/>
              <a:gd name="T15" fmla="*/ 2147483647 h 76"/>
              <a:gd name="T16" fmla="*/ 2147483647 w 163"/>
              <a:gd name="T17" fmla="*/ 2147483647 h 76"/>
              <a:gd name="T18" fmla="*/ 2147483647 w 163"/>
              <a:gd name="T19" fmla="*/ 2147483647 h 76"/>
              <a:gd name="T20" fmla="*/ 2147483647 w 163"/>
              <a:gd name="T21" fmla="*/ 2147483647 h 76"/>
              <a:gd name="T22" fmla="*/ 2147483647 w 163"/>
              <a:gd name="T23" fmla="*/ 2147483647 h 76"/>
              <a:gd name="T24" fmla="*/ 2147483647 w 163"/>
              <a:gd name="T25" fmla="*/ 2147483647 h 76"/>
              <a:gd name="T26" fmla="*/ 2147483647 w 163"/>
              <a:gd name="T27" fmla="*/ 2147483647 h 76"/>
              <a:gd name="T28" fmla="*/ 2147483647 w 163"/>
              <a:gd name="T29" fmla="*/ 2147483647 h 76"/>
              <a:gd name="T30" fmla="*/ 2147483647 w 163"/>
              <a:gd name="T31" fmla="*/ 2147483647 h 76"/>
              <a:gd name="T32" fmla="*/ 0 w 163"/>
              <a:gd name="T33" fmla="*/ 2147483647 h 76"/>
              <a:gd name="T34" fmla="*/ 0 w 163"/>
              <a:gd name="T35" fmla="*/ 2147483647 h 76"/>
              <a:gd name="T36" fmla="*/ 0 w 163"/>
              <a:gd name="T37" fmla="*/ 2147483647 h 7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63"/>
              <a:gd name="T58" fmla="*/ 0 h 76"/>
              <a:gd name="T59" fmla="*/ 163 w 163"/>
              <a:gd name="T60" fmla="*/ 76 h 7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63" h="76">
                <a:moveTo>
                  <a:pt x="0" y="37"/>
                </a:moveTo>
                <a:lnTo>
                  <a:pt x="0" y="25"/>
                </a:lnTo>
                <a:lnTo>
                  <a:pt x="0" y="12"/>
                </a:lnTo>
                <a:lnTo>
                  <a:pt x="26" y="0"/>
                </a:lnTo>
                <a:lnTo>
                  <a:pt x="53" y="0"/>
                </a:lnTo>
                <a:lnTo>
                  <a:pt x="81" y="0"/>
                </a:lnTo>
                <a:lnTo>
                  <a:pt x="108" y="0"/>
                </a:lnTo>
                <a:lnTo>
                  <a:pt x="135" y="12"/>
                </a:lnTo>
                <a:lnTo>
                  <a:pt x="135" y="25"/>
                </a:lnTo>
                <a:lnTo>
                  <a:pt x="162" y="37"/>
                </a:lnTo>
                <a:lnTo>
                  <a:pt x="135" y="50"/>
                </a:lnTo>
                <a:lnTo>
                  <a:pt x="135" y="62"/>
                </a:lnTo>
                <a:lnTo>
                  <a:pt x="108" y="62"/>
                </a:lnTo>
                <a:lnTo>
                  <a:pt x="81" y="75"/>
                </a:lnTo>
                <a:lnTo>
                  <a:pt x="53" y="75"/>
                </a:lnTo>
                <a:lnTo>
                  <a:pt x="26" y="62"/>
                </a:lnTo>
                <a:lnTo>
                  <a:pt x="0" y="62"/>
                </a:lnTo>
                <a:lnTo>
                  <a:pt x="0" y="50"/>
                </a:lnTo>
                <a:lnTo>
                  <a:pt x="0" y="37"/>
                </a:lnTo>
              </a:path>
            </a:pathLst>
          </a:custGeom>
          <a:solidFill>
            <a:srgbClr val="000000"/>
          </a:solidFill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2" name="Freeform 28"/>
          <p:cNvSpPr>
            <a:spLocks/>
          </p:cNvSpPr>
          <p:nvPr/>
        </p:nvSpPr>
        <p:spPr bwMode="auto">
          <a:xfrm>
            <a:off x="3733800" y="2286000"/>
            <a:ext cx="109538" cy="109538"/>
          </a:xfrm>
          <a:custGeom>
            <a:avLst/>
            <a:gdLst>
              <a:gd name="T0" fmla="*/ 0 w 168"/>
              <a:gd name="T1" fmla="*/ 2147483647 h 81"/>
              <a:gd name="T2" fmla="*/ 0 w 168"/>
              <a:gd name="T3" fmla="*/ 2147483647 h 81"/>
              <a:gd name="T4" fmla="*/ 0 w 168"/>
              <a:gd name="T5" fmla="*/ 2147483647 h 81"/>
              <a:gd name="T6" fmla="*/ 2147483647 w 168"/>
              <a:gd name="T7" fmla="*/ 0 h 81"/>
              <a:gd name="T8" fmla="*/ 2147483647 w 168"/>
              <a:gd name="T9" fmla="*/ 0 h 81"/>
              <a:gd name="T10" fmla="*/ 2147483647 w 168"/>
              <a:gd name="T11" fmla="*/ 0 h 81"/>
              <a:gd name="T12" fmla="*/ 2147483647 w 168"/>
              <a:gd name="T13" fmla="*/ 0 h 81"/>
              <a:gd name="T14" fmla="*/ 2147483647 w 168"/>
              <a:gd name="T15" fmla="*/ 2147483647 h 81"/>
              <a:gd name="T16" fmla="*/ 2147483647 w 168"/>
              <a:gd name="T17" fmla="*/ 2147483647 h 81"/>
              <a:gd name="T18" fmla="*/ 2147483647 w 168"/>
              <a:gd name="T19" fmla="*/ 2147483647 h 81"/>
              <a:gd name="T20" fmla="*/ 2147483647 w 168"/>
              <a:gd name="T21" fmla="*/ 2147483647 h 81"/>
              <a:gd name="T22" fmla="*/ 2147483647 w 168"/>
              <a:gd name="T23" fmla="*/ 2147483647 h 81"/>
              <a:gd name="T24" fmla="*/ 2147483647 w 168"/>
              <a:gd name="T25" fmla="*/ 2147483647 h 81"/>
              <a:gd name="T26" fmla="*/ 2147483647 w 168"/>
              <a:gd name="T27" fmla="*/ 2147483647 h 81"/>
              <a:gd name="T28" fmla="*/ 2147483647 w 168"/>
              <a:gd name="T29" fmla="*/ 2147483647 h 81"/>
              <a:gd name="T30" fmla="*/ 2147483647 w 168"/>
              <a:gd name="T31" fmla="*/ 2147483647 h 81"/>
              <a:gd name="T32" fmla="*/ 0 w 168"/>
              <a:gd name="T33" fmla="*/ 2147483647 h 81"/>
              <a:gd name="T34" fmla="*/ 0 w 168"/>
              <a:gd name="T35" fmla="*/ 2147483647 h 81"/>
              <a:gd name="T36" fmla="*/ 0 w 168"/>
              <a:gd name="T37" fmla="*/ 2147483647 h 8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68"/>
              <a:gd name="T58" fmla="*/ 0 h 81"/>
              <a:gd name="T59" fmla="*/ 168 w 168"/>
              <a:gd name="T60" fmla="*/ 81 h 8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68" h="81">
                <a:moveTo>
                  <a:pt x="0" y="40"/>
                </a:moveTo>
                <a:lnTo>
                  <a:pt x="0" y="27"/>
                </a:lnTo>
                <a:lnTo>
                  <a:pt x="0" y="13"/>
                </a:lnTo>
                <a:lnTo>
                  <a:pt x="28" y="0"/>
                </a:lnTo>
                <a:lnTo>
                  <a:pt x="56" y="0"/>
                </a:lnTo>
                <a:lnTo>
                  <a:pt x="84" y="0"/>
                </a:lnTo>
                <a:lnTo>
                  <a:pt x="112" y="0"/>
                </a:lnTo>
                <a:lnTo>
                  <a:pt x="140" y="13"/>
                </a:lnTo>
                <a:lnTo>
                  <a:pt x="140" y="27"/>
                </a:lnTo>
                <a:lnTo>
                  <a:pt x="167" y="40"/>
                </a:lnTo>
                <a:lnTo>
                  <a:pt x="140" y="53"/>
                </a:lnTo>
                <a:lnTo>
                  <a:pt x="140" y="66"/>
                </a:lnTo>
                <a:lnTo>
                  <a:pt x="112" y="66"/>
                </a:lnTo>
                <a:lnTo>
                  <a:pt x="84" y="80"/>
                </a:lnTo>
                <a:lnTo>
                  <a:pt x="56" y="80"/>
                </a:lnTo>
                <a:lnTo>
                  <a:pt x="28" y="66"/>
                </a:lnTo>
                <a:lnTo>
                  <a:pt x="0" y="66"/>
                </a:lnTo>
                <a:lnTo>
                  <a:pt x="0" y="53"/>
                </a:lnTo>
                <a:lnTo>
                  <a:pt x="0" y="4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" name="Rectangle 59"/>
          <p:cNvSpPr>
            <a:spLocks noChangeArrowheads="1"/>
          </p:cNvSpPr>
          <p:nvPr/>
        </p:nvSpPr>
        <p:spPr bwMode="auto">
          <a:xfrm>
            <a:off x="3810000" y="20574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X</a:t>
            </a:r>
          </a:p>
        </p:txBody>
      </p:sp>
      <p:sp>
        <p:nvSpPr>
          <p:cNvPr id="64" name="Text Box 60"/>
          <p:cNvSpPr txBox="1">
            <a:spLocks noChangeArrowheads="1"/>
          </p:cNvSpPr>
          <p:nvPr/>
        </p:nvSpPr>
        <p:spPr bwMode="auto">
          <a:xfrm>
            <a:off x="4495800" y="1892300"/>
            <a:ext cx="24003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mbria" pitchFamily="18" charset="0"/>
              </a:rPr>
              <a:t>Points outside the PPC</a:t>
            </a:r>
          </a:p>
          <a:p>
            <a:r>
              <a:rPr lang="en-US" sz="1600" b="1">
                <a:latin typeface="Cambria" pitchFamily="18" charset="0"/>
              </a:rPr>
              <a:t>are unattainable with</a:t>
            </a:r>
          </a:p>
          <a:p>
            <a:r>
              <a:rPr lang="en-US" sz="1600" b="1">
                <a:latin typeface="Cambria" pitchFamily="18" charset="0"/>
              </a:rPr>
              <a:t>available resources and</a:t>
            </a:r>
          </a:p>
          <a:p>
            <a:r>
              <a:rPr lang="en-US" sz="1600" b="1">
                <a:latin typeface="Cambria" pitchFamily="18" charset="0"/>
              </a:rPr>
              <a:t>technology.</a:t>
            </a:r>
          </a:p>
        </p:txBody>
      </p:sp>
      <p:sp>
        <p:nvSpPr>
          <p:cNvPr id="65" name="Line 61"/>
          <p:cNvSpPr>
            <a:spLocks noChangeShapeType="1"/>
          </p:cNvSpPr>
          <p:nvPr/>
        </p:nvSpPr>
        <p:spPr bwMode="auto">
          <a:xfrm flipH="1">
            <a:off x="4114800" y="21336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6" name="Text Box 62"/>
          <p:cNvSpPr txBox="1">
            <a:spLocks noChangeArrowheads="1"/>
          </p:cNvSpPr>
          <p:nvPr/>
        </p:nvSpPr>
        <p:spPr bwMode="auto">
          <a:xfrm>
            <a:off x="304800" y="5943600"/>
            <a:ext cx="853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Cambria" pitchFamily="18" charset="0"/>
              </a:rPr>
              <a:t>Only points on the PPC represent maximum efficient use of our production possibilities.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F51B031E-F8EC-706B-C3E1-17C5A8569F7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/>
      <p:bldP spid="27" grpId="0"/>
      <p:bldP spid="29" grpId="0"/>
      <p:bldP spid="31" grpId="0"/>
      <p:bldP spid="58" grpId="0" animBg="1"/>
      <p:bldP spid="59" grpId="0" animBg="1"/>
      <p:bldP spid="60" grpId="0" animBg="1"/>
      <p:bldP spid="61" grpId="0" animBg="1"/>
      <p:bldP spid="62" grpId="0" animBg="1"/>
      <p:bldP spid="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Economic Growth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b="1" dirty="0">
                <a:solidFill>
                  <a:srgbClr val="1F497D"/>
                </a:solidFill>
                <a:latin typeface="Cambria" pitchFamily="18" charset="0"/>
              </a:rPr>
              <a:t>Economic growth: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 an increase in output; an expansion of production possibilities.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Raises our standard of living.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Satisfies more wants and needs.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Creates more jobs.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Economic growth is caused by increasing the resources available or by producing better technology.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The PPC pushes outward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12AD525A-C8C5-49E1-25B3-B332153CA1A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914400" y="1828800"/>
            <a:ext cx="80772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400" dirty="0"/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To understand how the economy really works.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To determine how </a:t>
            </a:r>
            <a:r>
              <a:rPr lang="en-US" sz="3000" b="1" dirty="0">
                <a:solidFill>
                  <a:srgbClr val="1F497D"/>
                </a:solidFill>
                <a:latin typeface="Cambria" pitchFamily="18" charset="0"/>
                <a:cs typeface="+mn-cs"/>
              </a:rPr>
              <a:t>markets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 shape economic outcomes.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To examine the role that </a:t>
            </a:r>
            <a:r>
              <a:rPr lang="en-US" sz="3000" b="1" dirty="0">
                <a:solidFill>
                  <a:srgbClr val="1F497D"/>
                </a:solidFill>
                <a:latin typeface="Cambria" pitchFamily="18" charset="0"/>
                <a:cs typeface="+mn-cs"/>
              </a:rPr>
              <a:t>government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 can and does play in (re)shaping economic performance.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To understand how </a:t>
            </a:r>
            <a:r>
              <a:rPr lang="en-US" sz="3000" b="1" dirty="0">
                <a:solidFill>
                  <a:srgbClr val="1F497D"/>
                </a:solidFill>
                <a:latin typeface="Cambria" pitchFamily="18" charset="0"/>
                <a:cs typeface="+mn-cs"/>
              </a:rPr>
              <a:t>we ourselves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 can make better economic decisions.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9144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The Goals of This Course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AFE43C37-4955-68CE-E1F5-27933A024F3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grpSp>
        <p:nvGrpSpPr>
          <p:cNvPr id="66" name="Group 35"/>
          <p:cNvGrpSpPr>
            <a:grpSpLocks/>
          </p:cNvGrpSpPr>
          <p:nvPr/>
        </p:nvGrpSpPr>
        <p:grpSpPr bwMode="auto">
          <a:xfrm>
            <a:off x="1219200" y="1752600"/>
            <a:ext cx="7148513" cy="3778250"/>
            <a:chOff x="768" y="1258"/>
            <a:chExt cx="4503" cy="2380"/>
          </a:xfrm>
        </p:grpSpPr>
        <p:sp>
          <p:nvSpPr>
            <p:cNvPr id="67" name="Freeform 3"/>
            <p:cNvSpPr>
              <a:spLocks/>
            </p:cNvSpPr>
            <p:nvPr/>
          </p:nvSpPr>
          <p:spPr bwMode="auto">
            <a:xfrm>
              <a:off x="768" y="1258"/>
              <a:ext cx="4502" cy="2380"/>
            </a:xfrm>
            <a:custGeom>
              <a:avLst/>
              <a:gdLst>
                <a:gd name="T0" fmla="*/ 0 w 4502"/>
                <a:gd name="T1" fmla="*/ 0 h 2380"/>
                <a:gd name="T2" fmla="*/ 4501 w 4502"/>
                <a:gd name="T3" fmla="*/ 0 h 2380"/>
                <a:gd name="T4" fmla="*/ 4501 w 4502"/>
                <a:gd name="T5" fmla="*/ 2379 h 2380"/>
                <a:gd name="T6" fmla="*/ 0 w 4502"/>
                <a:gd name="T7" fmla="*/ 2379 h 2380"/>
                <a:gd name="T8" fmla="*/ 0 w 4502"/>
                <a:gd name="T9" fmla="*/ 0 h 23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02"/>
                <a:gd name="T16" fmla="*/ 0 h 2380"/>
                <a:gd name="T17" fmla="*/ 4502 w 4502"/>
                <a:gd name="T18" fmla="*/ 2380 h 23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02" h="2380">
                  <a:moveTo>
                    <a:pt x="0" y="0"/>
                  </a:moveTo>
                  <a:lnTo>
                    <a:pt x="4501" y="0"/>
                  </a:lnTo>
                  <a:lnTo>
                    <a:pt x="4501" y="2379"/>
                  </a:lnTo>
                  <a:lnTo>
                    <a:pt x="0" y="2379"/>
                  </a:lnTo>
                  <a:lnTo>
                    <a:pt x="0" y="0"/>
                  </a:lnTo>
                </a:path>
              </a:pathLst>
            </a:custGeom>
            <a:solidFill>
              <a:srgbClr val="F5E6BE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8" name="Group 34"/>
            <p:cNvGrpSpPr>
              <a:grpSpLocks/>
            </p:cNvGrpSpPr>
            <p:nvPr/>
          </p:nvGrpSpPr>
          <p:grpSpPr bwMode="auto">
            <a:xfrm>
              <a:off x="768" y="1260"/>
              <a:ext cx="4503" cy="2378"/>
              <a:chOff x="768" y="1260"/>
              <a:chExt cx="4503" cy="2378"/>
            </a:xfrm>
          </p:grpSpPr>
          <p:sp>
            <p:nvSpPr>
              <p:cNvPr id="69" name="Line 32"/>
              <p:cNvSpPr>
                <a:spLocks noChangeShapeType="1"/>
              </p:cNvSpPr>
              <p:nvPr/>
            </p:nvSpPr>
            <p:spPr bwMode="auto">
              <a:xfrm flipV="1">
                <a:off x="768" y="1260"/>
                <a:ext cx="0" cy="237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0" name="Line 33"/>
              <p:cNvSpPr>
                <a:spLocks noChangeShapeType="1"/>
              </p:cNvSpPr>
              <p:nvPr/>
            </p:nvSpPr>
            <p:spPr bwMode="auto">
              <a:xfrm>
                <a:off x="768" y="3638"/>
                <a:ext cx="450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762000"/>
            <a:ext cx="8229600" cy="914400"/>
          </a:xfrm>
        </p:spPr>
        <p:txBody>
          <a:bodyPr lIns="90488" tIns="44450" rIns="90488" bIns="44450"/>
          <a:lstStyle/>
          <a:p>
            <a:pPr eaLnBrk="1" hangingPunct="1"/>
            <a:r>
              <a:rPr lang="en-US">
                <a:latin typeface="Cambria" pitchFamily="18" charset="0"/>
              </a:rPr>
              <a:t>Economic Growth</a:t>
            </a:r>
          </a:p>
        </p:txBody>
      </p:sp>
      <p:sp>
        <p:nvSpPr>
          <p:cNvPr id="72" name="Freeform 11"/>
          <p:cNvSpPr>
            <a:spLocks/>
          </p:cNvSpPr>
          <p:nvPr/>
        </p:nvSpPr>
        <p:spPr bwMode="auto">
          <a:xfrm>
            <a:off x="917575" y="5640388"/>
            <a:ext cx="227013" cy="215900"/>
          </a:xfrm>
          <a:custGeom>
            <a:avLst/>
            <a:gdLst>
              <a:gd name="T0" fmla="*/ 0 w 143"/>
              <a:gd name="T1" fmla="*/ 0 h 136"/>
              <a:gd name="T2" fmla="*/ 2147483647 w 143"/>
              <a:gd name="T3" fmla="*/ 0 h 136"/>
              <a:gd name="T4" fmla="*/ 2147483647 w 143"/>
              <a:gd name="T5" fmla="*/ 2147483647 h 136"/>
              <a:gd name="T6" fmla="*/ 0 w 143"/>
              <a:gd name="T7" fmla="*/ 2147483647 h 136"/>
              <a:gd name="T8" fmla="*/ 0 w 143"/>
              <a:gd name="T9" fmla="*/ 0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3"/>
              <a:gd name="T16" fmla="*/ 0 h 136"/>
              <a:gd name="T17" fmla="*/ 143 w 143"/>
              <a:gd name="T18" fmla="*/ 136 h 1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3" h="136">
                <a:moveTo>
                  <a:pt x="0" y="0"/>
                </a:moveTo>
                <a:lnTo>
                  <a:pt x="142" y="0"/>
                </a:lnTo>
                <a:lnTo>
                  <a:pt x="142" y="135"/>
                </a:lnTo>
                <a:lnTo>
                  <a:pt x="0" y="135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3" name="Rectangle 12"/>
          <p:cNvSpPr>
            <a:spLocks noChangeArrowheads="1"/>
          </p:cNvSpPr>
          <p:nvPr/>
        </p:nvSpPr>
        <p:spPr bwMode="auto">
          <a:xfrm>
            <a:off x="993775" y="5554663"/>
            <a:ext cx="319088" cy="366712"/>
          </a:xfrm>
          <a:custGeom>
            <a:avLst/>
            <a:gdLst>
              <a:gd name="connsiteX0" fmla="*/ 0 w 319088"/>
              <a:gd name="connsiteY0" fmla="*/ 0 h 366712"/>
              <a:gd name="connsiteX1" fmla="*/ 319088 w 319088"/>
              <a:gd name="connsiteY1" fmla="*/ 0 h 366712"/>
              <a:gd name="connsiteX2" fmla="*/ 319088 w 319088"/>
              <a:gd name="connsiteY2" fmla="*/ 366712 h 366712"/>
              <a:gd name="connsiteX3" fmla="*/ 0 w 319088"/>
              <a:gd name="connsiteY3" fmla="*/ 366712 h 366712"/>
              <a:gd name="connsiteX4" fmla="*/ 0 w 319088"/>
              <a:gd name="connsiteY4" fmla="*/ 0 h 36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088" h="366712">
                <a:moveTo>
                  <a:pt x="0" y="0"/>
                </a:moveTo>
                <a:lnTo>
                  <a:pt x="319088" y="0"/>
                </a:lnTo>
                <a:lnTo>
                  <a:pt x="319088" y="366712"/>
                </a:lnTo>
                <a:lnTo>
                  <a:pt x="0" y="366712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mbria" pitchFamily="18" charset="0"/>
              </a:rPr>
              <a:t>0</a:t>
            </a:r>
          </a:p>
        </p:txBody>
      </p:sp>
      <p:sp>
        <p:nvSpPr>
          <p:cNvPr id="74" name="Freeform 13"/>
          <p:cNvSpPr>
            <a:spLocks/>
          </p:cNvSpPr>
          <p:nvPr/>
        </p:nvSpPr>
        <p:spPr bwMode="auto">
          <a:xfrm>
            <a:off x="1390650" y="2179638"/>
            <a:ext cx="701675" cy="239712"/>
          </a:xfrm>
          <a:custGeom>
            <a:avLst/>
            <a:gdLst>
              <a:gd name="T0" fmla="*/ 0 w 442"/>
              <a:gd name="T1" fmla="*/ 0 h 151"/>
              <a:gd name="T2" fmla="*/ 2147483647 w 442"/>
              <a:gd name="T3" fmla="*/ 0 h 151"/>
              <a:gd name="T4" fmla="*/ 2147483647 w 442"/>
              <a:gd name="T5" fmla="*/ 2147483647 h 151"/>
              <a:gd name="T6" fmla="*/ 0 w 442"/>
              <a:gd name="T7" fmla="*/ 2147483647 h 151"/>
              <a:gd name="T8" fmla="*/ 0 w 442"/>
              <a:gd name="T9" fmla="*/ 0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2"/>
              <a:gd name="T16" fmla="*/ 0 h 151"/>
              <a:gd name="T17" fmla="*/ 442 w 442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2" h="151">
                <a:moveTo>
                  <a:pt x="0" y="0"/>
                </a:moveTo>
                <a:lnTo>
                  <a:pt x="441" y="0"/>
                </a:lnTo>
                <a:lnTo>
                  <a:pt x="441" y="150"/>
                </a:lnTo>
                <a:lnTo>
                  <a:pt x="0" y="150"/>
                </a:lnTo>
                <a:lnTo>
                  <a:pt x="0" y="0"/>
                </a:lnTo>
              </a:path>
            </a:pathLst>
          </a:custGeom>
          <a:noFill/>
          <a:ln w="50800" cap="rnd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75" name="Group 30"/>
          <p:cNvGrpSpPr>
            <a:grpSpLocks/>
          </p:cNvGrpSpPr>
          <p:nvPr/>
        </p:nvGrpSpPr>
        <p:grpSpPr bwMode="auto">
          <a:xfrm>
            <a:off x="1247775" y="2698750"/>
            <a:ext cx="5214938" cy="2844800"/>
            <a:chOff x="786" y="1854"/>
            <a:chExt cx="3285" cy="1792"/>
          </a:xfrm>
        </p:grpSpPr>
        <p:sp>
          <p:nvSpPr>
            <p:cNvPr id="76" name="Freeform 4"/>
            <p:cNvSpPr>
              <a:spLocks/>
            </p:cNvSpPr>
            <p:nvPr/>
          </p:nvSpPr>
          <p:spPr bwMode="auto">
            <a:xfrm>
              <a:off x="786" y="2095"/>
              <a:ext cx="3285" cy="1551"/>
            </a:xfrm>
            <a:custGeom>
              <a:avLst/>
              <a:gdLst>
                <a:gd name="T0" fmla="*/ 61 w 3285"/>
                <a:gd name="T1" fmla="*/ 0 h 1551"/>
                <a:gd name="T2" fmla="*/ 150 w 3285"/>
                <a:gd name="T3" fmla="*/ 16 h 1551"/>
                <a:gd name="T4" fmla="*/ 239 w 3285"/>
                <a:gd name="T5" fmla="*/ 16 h 1551"/>
                <a:gd name="T6" fmla="*/ 299 w 3285"/>
                <a:gd name="T7" fmla="*/ 33 h 1551"/>
                <a:gd name="T8" fmla="*/ 388 w 3285"/>
                <a:gd name="T9" fmla="*/ 48 h 1551"/>
                <a:gd name="T10" fmla="*/ 478 w 3285"/>
                <a:gd name="T11" fmla="*/ 64 h 1551"/>
                <a:gd name="T12" fmla="*/ 568 w 3285"/>
                <a:gd name="T13" fmla="*/ 79 h 1551"/>
                <a:gd name="T14" fmla="*/ 657 w 3285"/>
                <a:gd name="T15" fmla="*/ 96 h 1551"/>
                <a:gd name="T16" fmla="*/ 716 w 3285"/>
                <a:gd name="T17" fmla="*/ 111 h 1551"/>
                <a:gd name="T18" fmla="*/ 807 w 3285"/>
                <a:gd name="T19" fmla="*/ 127 h 1551"/>
                <a:gd name="T20" fmla="*/ 896 w 3285"/>
                <a:gd name="T21" fmla="*/ 158 h 1551"/>
                <a:gd name="T22" fmla="*/ 985 w 3285"/>
                <a:gd name="T23" fmla="*/ 175 h 1551"/>
                <a:gd name="T24" fmla="*/ 1045 w 3285"/>
                <a:gd name="T25" fmla="*/ 190 h 1551"/>
                <a:gd name="T26" fmla="*/ 1135 w 3285"/>
                <a:gd name="T27" fmla="*/ 221 h 1551"/>
                <a:gd name="T28" fmla="*/ 1195 w 3285"/>
                <a:gd name="T29" fmla="*/ 238 h 1551"/>
                <a:gd name="T30" fmla="*/ 1284 w 3285"/>
                <a:gd name="T31" fmla="*/ 254 h 1551"/>
                <a:gd name="T32" fmla="*/ 1373 w 3285"/>
                <a:gd name="T33" fmla="*/ 285 h 1551"/>
                <a:gd name="T34" fmla="*/ 1433 w 3285"/>
                <a:gd name="T35" fmla="*/ 317 h 1551"/>
                <a:gd name="T36" fmla="*/ 1523 w 3285"/>
                <a:gd name="T37" fmla="*/ 332 h 1551"/>
                <a:gd name="T38" fmla="*/ 1582 w 3285"/>
                <a:gd name="T39" fmla="*/ 365 h 1551"/>
                <a:gd name="T40" fmla="*/ 1642 w 3285"/>
                <a:gd name="T41" fmla="*/ 396 h 1551"/>
                <a:gd name="T42" fmla="*/ 1731 w 3285"/>
                <a:gd name="T43" fmla="*/ 411 h 1551"/>
                <a:gd name="T44" fmla="*/ 1792 w 3285"/>
                <a:gd name="T45" fmla="*/ 442 h 1551"/>
                <a:gd name="T46" fmla="*/ 1881 w 3285"/>
                <a:gd name="T47" fmla="*/ 490 h 1551"/>
                <a:gd name="T48" fmla="*/ 1941 w 3285"/>
                <a:gd name="T49" fmla="*/ 507 h 1551"/>
                <a:gd name="T50" fmla="*/ 2030 w 3285"/>
                <a:gd name="T51" fmla="*/ 553 h 1551"/>
                <a:gd name="T52" fmla="*/ 2089 w 3285"/>
                <a:gd name="T53" fmla="*/ 586 h 1551"/>
                <a:gd name="T54" fmla="*/ 2150 w 3285"/>
                <a:gd name="T55" fmla="*/ 617 h 1551"/>
                <a:gd name="T56" fmla="*/ 2210 w 3285"/>
                <a:gd name="T57" fmla="*/ 632 h 1551"/>
                <a:gd name="T58" fmla="*/ 2269 w 3285"/>
                <a:gd name="T59" fmla="*/ 664 h 1551"/>
                <a:gd name="T60" fmla="*/ 2329 w 3285"/>
                <a:gd name="T61" fmla="*/ 696 h 1551"/>
                <a:gd name="T62" fmla="*/ 2388 w 3285"/>
                <a:gd name="T63" fmla="*/ 728 h 1551"/>
                <a:gd name="T64" fmla="*/ 2448 w 3285"/>
                <a:gd name="T65" fmla="*/ 759 h 1551"/>
                <a:gd name="T66" fmla="*/ 2508 w 3285"/>
                <a:gd name="T67" fmla="*/ 807 h 1551"/>
                <a:gd name="T68" fmla="*/ 2568 w 3285"/>
                <a:gd name="T69" fmla="*/ 838 h 1551"/>
                <a:gd name="T70" fmla="*/ 2627 w 3285"/>
                <a:gd name="T71" fmla="*/ 870 h 1551"/>
                <a:gd name="T72" fmla="*/ 2687 w 3285"/>
                <a:gd name="T73" fmla="*/ 918 h 1551"/>
                <a:gd name="T74" fmla="*/ 2746 w 3285"/>
                <a:gd name="T75" fmla="*/ 964 h 1551"/>
                <a:gd name="T76" fmla="*/ 2776 w 3285"/>
                <a:gd name="T77" fmla="*/ 996 h 1551"/>
                <a:gd name="T78" fmla="*/ 2837 w 3285"/>
                <a:gd name="T79" fmla="*/ 1028 h 1551"/>
                <a:gd name="T80" fmla="*/ 2896 w 3285"/>
                <a:gd name="T81" fmla="*/ 1075 h 1551"/>
                <a:gd name="T82" fmla="*/ 2956 w 3285"/>
                <a:gd name="T83" fmla="*/ 1123 h 1551"/>
                <a:gd name="T84" fmla="*/ 2985 w 3285"/>
                <a:gd name="T85" fmla="*/ 1154 h 1551"/>
                <a:gd name="T86" fmla="*/ 3015 w 3285"/>
                <a:gd name="T87" fmla="*/ 1202 h 1551"/>
                <a:gd name="T88" fmla="*/ 3075 w 3285"/>
                <a:gd name="T89" fmla="*/ 1250 h 1551"/>
                <a:gd name="T90" fmla="*/ 3104 w 3285"/>
                <a:gd name="T91" fmla="*/ 1296 h 1551"/>
                <a:gd name="T92" fmla="*/ 3134 w 3285"/>
                <a:gd name="T93" fmla="*/ 1344 h 1551"/>
                <a:gd name="T94" fmla="*/ 3195 w 3285"/>
                <a:gd name="T95" fmla="*/ 1392 h 1551"/>
                <a:gd name="T96" fmla="*/ 3224 w 3285"/>
                <a:gd name="T97" fmla="*/ 1439 h 1551"/>
                <a:gd name="T98" fmla="*/ 3224 w 3285"/>
                <a:gd name="T99" fmla="*/ 1486 h 1551"/>
                <a:gd name="T100" fmla="*/ 3254 w 3285"/>
                <a:gd name="T101" fmla="*/ 1517 h 155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285"/>
                <a:gd name="T154" fmla="*/ 0 h 1551"/>
                <a:gd name="T155" fmla="*/ 3285 w 3285"/>
                <a:gd name="T156" fmla="*/ 1551 h 155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285" h="1551">
                  <a:moveTo>
                    <a:pt x="0" y="0"/>
                  </a:moveTo>
                  <a:lnTo>
                    <a:pt x="30" y="0"/>
                  </a:lnTo>
                  <a:lnTo>
                    <a:pt x="61" y="0"/>
                  </a:lnTo>
                  <a:lnTo>
                    <a:pt x="90" y="0"/>
                  </a:lnTo>
                  <a:lnTo>
                    <a:pt x="120" y="16"/>
                  </a:lnTo>
                  <a:lnTo>
                    <a:pt x="150" y="16"/>
                  </a:lnTo>
                  <a:lnTo>
                    <a:pt x="180" y="16"/>
                  </a:lnTo>
                  <a:lnTo>
                    <a:pt x="209" y="16"/>
                  </a:lnTo>
                  <a:lnTo>
                    <a:pt x="239" y="16"/>
                  </a:lnTo>
                  <a:lnTo>
                    <a:pt x="239" y="33"/>
                  </a:lnTo>
                  <a:lnTo>
                    <a:pt x="269" y="33"/>
                  </a:lnTo>
                  <a:lnTo>
                    <a:pt x="299" y="33"/>
                  </a:lnTo>
                  <a:lnTo>
                    <a:pt x="328" y="33"/>
                  </a:lnTo>
                  <a:lnTo>
                    <a:pt x="358" y="48"/>
                  </a:lnTo>
                  <a:lnTo>
                    <a:pt x="388" y="48"/>
                  </a:lnTo>
                  <a:lnTo>
                    <a:pt x="419" y="48"/>
                  </a:lnTo>
                  <a:lnTo>
                    <a:pt x="449" y="48"/>
                  </a:lnTo>
                  <a:lnTo>
                    <a:pt x="478" y="64"/>
                  </a:lnTo>
                  <a:lnTo>
                    <a:pt x="508" y="64"/>
                  </a:lnTo>
                  <a:lnTo>
                    <a:pt x="538" y="79"/>
                  </a:lnTo>
                  <a:lnTo>
                    <a:pt x="568" y="79"/>
                  </a:lnTo>
                  <a:lnTo>
                    <a:pt x="597" y="79"/>
                  </a:lnTo>
                  <a:lnTo>
                    <a:pt x="627" y="96"/>
                  </a:lnTo>
                  <a:lnTo>
                    <a:pt x="657" y="96"/>
                  </a:lnTo>
                  <a:lnTo>
                    <a:pt x="687" y="96"/>
                  </a:lnTo>
                  <a:lnTo>
                    <a:pt x="687" y="111"/>
                  </a:lnTo>
                  <a:lnTo>
                    <a:pt x="716" y="111"/>
                  </a:lnTo>
                  <a:lnTo>
                    <a:pt x="746" y="111"/>
                  </a:lnTo>
                  <a:lnTo>
                    <a:pt x="777" y="127"/>
                  </a:lnTo>
                  <a:lnTo>
                    <a:pt x="807" y="127"/>
                  </a:lnTo>
                  <a:lnTo>
                    <a:pt x="836" y="143"/>
                  </a:lnTo>
                  <a:lnTo>
                    <a:pt x="866" y="143"/>
                  </a:lnTo>
                  <a:lnTo>
                    <a:pt x="896" y="158"/>
                  </a:lnTo>
                  <a:lnTo>
                    <a:pt x="926" y="158"/>
                  </a:lnTo>
                  <a:lnTo>
                    <a:pt x="955" y="175"/>
                  </a:lnTo>
                  <a:lnTo>
                    <a:pt x="985" y="175"/>
                  </a:lnTo>
                  <a:lnTo>
                    <a:pt x="1015" y="175"/>
                  </a:lnTo>
                  <a:lnTo>
                    <a:pt x="1015" y="190"/>
                  </a:lnTo>
                  <a:lnTo>
                    <a:pt x="1045" y="190"/>
                  </a:lnTo>
                  <a:lnTo>
                    <a:pt x="1074" y="206"/>
                  </a:lnTo>
                  <a:lnTo>
                    <a:pt x="1105" y="206"/>
                  </a:lnTo>
                  <a:lnTo>
                    <a:pt x="1135" y="221"/>
                  </a:lnTo>
                  <a:lnTo>
                    <a:pt x="1165" y="221"/>
                  </a:lnTo>
                  <a:lnTo>
                    <a:pt x="1165" y="238"/>
                  </a:lnTo>
                  <a:lnTo>
                    <a:pt x="1195" y="238"/>
                  </a:lnTo>
                  <a:lnTo>
                    <a:pt x="1224" y="238"/>
                  </a:lnTo>
                  <a:lnTo>
                    <a:pt x="1254" y="254"/>
                  </a:lnTo>
                  <a:lnTo>
                    <a:pt x="1284" y="254"/>
                  </a:lnTo>
                  <a:lnTo>
                    <a:pt x="1314" y="269"/>
                  </a:lnTo>
                  <a:lnTo>
                    <a:pt x="1343" y="285"/>
                  </a:lnTo>
                  <a:lnTo>
                    <a:pt x="1373" y="285"/>
                  </a:lnTo>
                  <a:lnTo>
                    <a:pt x="1403" y="300"/>
                  </a:lnTo>
                  <a:lnTo>
                    <a:pt x="1433" y="300"/>
                  </a:lnTo>
                  <a:lnTo>
                    <a:pt x="1433" y="317"/>
                  </a:lnTo>
                  <a:lnTo>
                    <a:pt x="1463" y="317"/>
                  </a:lnTo>
                  <a:lnTo>
                    <a:pt x="1493" y="332"/>
                  </a:lnTo>
                  <a:lnTo>
                    <a:pt x="1523" y="332"/>
                  </a:lnTo>
                  <a:lnTo>
                    <a:pt x="1553" y="348"/>
                  </a:lnTo>
                  <a:lnTo>
                    <a:pt x="1553" y="365"/>
                  </a:lnTo>
                  <a:lnTo>
                    <a:pt x="1582" y="365"/>
                  </a:lnTo>
                  <a:lnTo>
                    <a:pt x="1612" y="380"/>
                  </a:lnTo>
                  <a:lnTo>
                    <a:pt x="1642" y="380"/>
                  </a:lnTo>
                  <a:lnTo>
                    <a:pt x="1642" y="396"/>
                  </a:lnTo>
                  <a:lnTo>
                    <a:pt x="1672" y="396"/>
                  </a:lnTo>
                  <a:lnTo>
                    <a:pt x="1702" y="411"/>
                  </a:lnTo>
                  <a:lnTo>
                    <a:pt x="1731" y="411"/>
                  </a:lnTo>
                  <a:lnTo>
                    <a:pt x="1731" y="427"/>
                  </a:lnTo>
                  <a:lnTo>
                    <a:pt x="1761" y="442"/>
                  </a:lnTo>
                  <a:lnTo>
                    <a:pt x="1792" y="442"/>
                  </a:lnTo>
                  <a:lnTo>
                    <a:pt x="1822" y="459"/>
                  </a:lnTo>
                  <a:lnTo>
                    <a:pt x="1851" y="475"/>
                  </a:lnTo>
                  <a:lnTo>
                    <a:pt x="1881" y="490"/>
                  </a:lnTo>
                  <a:lnTo>
                    <a:pt x="1911" y="490"/>
                  </a:lnTo>
                  <a:lnTo>
                    <a:pt x="1911" y="507"/>
                  </a:lnTo>
                  <a:lnTo>
                    <a:pt x="1941" y="507"/>
                  </a:lnTo>
                  <a:lnTo>
                    <a:pt x="1970" y="522"/>
                  </a:lnTo>
                  <a:lnTo>
                    <a:pt x="2000" y="538"/>
                  </a:lnTo>
                  <a:lnTo>
                    <a:pt x="2030" y="553"/>
                  </a:lnTo>
                  <a:lnTo>
                    <a:pt x="2060" y="553"/>
                  </a:lnTo>
                  <a:lnTo>
                    <a:pt x="2060" y="569"/>
                  </a:lnTo>
                  <a:lnTo>
                    <a:pt x="2089" y="586"/>
                  </a:lnTo>
                  <a:lnTo>
                    <a:pt x="2119" y="586"/>
                  </a:lnTo>
                  <a:lnTo>
                    <a:pt x="2119" y="601"/>
                  </a:lnTo>
                  <a:lnTo>
                    <a:pt x="2150" y="617"/>
                  </a:lnTo>
                  <a:lnTo>
                    <a:pt x="2180" y="617"/>
                  </a:lnTo>
                  <a:lnTo>
                    <a:pt x="2180" y="632"/>
                  </a:lnTo>
                  <a:lnTo>
                    <a:pt x="2210" y="632"/>
                  </a:lnTo>
                  <a:lnTo>
                    <a:pt x="2239" y="649"/>
                  </a:lnTo>
                  <a:lnTo>
                    <a:pt x="2239" y="664"/>
                  </a:lnTo>
                  <a:lnTo>
                    <a:pt x="2269" y="664"/>
                  </a:lnTo>
                  <a:lnTo>
                    <a:pt x="2299" y="680"/>
                  </a:lnTo>
                  <a:lnTo>
                    <a:pt x="2299" y="696"/>
                  </a:lnTo>
                  <a:lnTo>
                    <a:pt x="2329" y="696"/>
                  </a:lnTo>
                  <a:lnTo>
                    <a:pt x="2358" y="712"/>
                  </a:lnTo>
                  <a:lnTo>
                    <a:pt x="2358" y="728"/>
                  </a:lnTo>
                  <a:lnTo>
                    <a:pt x="2388" y="728"/>
                  </a:lnTo>
                  <a:lnTo>
                    <a:pt x="2418" y="743"/>
                  </a:lnTo>
                  <a:lnTo>
                    <a:pt x="2418" y="759"/>
                  </a:lnTo>
                  <a:lnTo>
                    <a:pt x="2448" y="759"/>
                  </a:lnTo>
                  <a:lnTo>
                    <a:pt x="2448" y="774"/>
                  </a:lnTo>
                  <a:lnTo>
                    <a:pt x="2477" y="791"/>
                  </a:lnTo>
                  <a:lnTo>
                    <a:pt x="2508" y="807"/>
                  </a:lnTo>
                  <a:lnTo>
                    <a:pt x="2538" y="822"/>
                  </a:lnTo>
                  <a:lnTo>
                    <a:pt x="2538" y="838"/>
                  </a:lnTo>
                  <a:lnTo>
                    <a:pt x="2568" y="838"/>
                  </a:lnTo>
                  <a:lnTo>
                    <a:pt x="2597" y="854"/>
                  </a:lnTo>
                  <a:lnTo>
                    <a:pt x="2597" y="870"/>
                  </a:lnTo>
                  <a:lnTo>
                    <a:pt x="2627" y="870"/>
                  </a:lnTo>
                  <a:lnTo>
                    <a:pt x="2627" y="885"/>
                  </a:lnTo>
                  <a:lnTo>
                    <a:pt x="2657" y="901"/>
                  </a:lnTo>
                  <a:lnTo>
                    <a:pt x="2687" y="918"/>
                  </a:lnTo>
                  <a:lnTo>
                    <a:pt x="2687" y="933"/>
                  </a:lnTo>
                  <a:lnTo>
                    <a:pt x="2716" y="949"/>
                  </a:lnTo>
                  <a:lnTo>
                    <a:pt x="2746" y="964"/>
                  </a:lnTo>
                  <a:lnTo>
                    <a:pt x="2746" y="981"/>
                  </a:lnTo>
                  <a:lnTo>
                    <a:pt x="2776" y="981"/>
                  </a:lnTo>
                  <a:lnTo>
                    <a:pt x="2776" y="996"/>
                  </a:lnTo>
                  <a:lnTo>
                    <a:pt x="2806" y="1012"/>
                  </a:lnTo>
                  <a:lnTo>
                    <a:pt x="2806" y="1028"/>
                  </a:lnTo>
                  <a:lnTo>
                    <a:pt x="2837" y="1028"/>
                  </a:lnTo>
                  <a:lnTo>
                    <a:pt x="2837" y="1043"/>
                  </a:lnTo>
                  <a:lnTo>
                    <a:pt x="2866" y="1060"/>
                  </a:lnTo>
                  <a:lnTo>
                    <a:pt x="2896" y="1075"/>
                  </a:lnTo>
                  <a:lnTo>
                    <a:pt x="2896" y="1091"/>
                  </a:lnTo>
                  <a:lnTo>
                    <a:pt x="2926" y="1106"/>
                  </a:lnTo>
                  <a:lnTo>
                    <a:pt x="2956" y="1123"/>
                  </a:lnTo>
                  <a:lnTo>
                    <a:pt x="2956" y="1139"/>
                  </a:lnTo>
                  <a:lnTo>
                    <a:pt x="2956" y="1154"/>
                  </a:lnTo>
                  <a:lnTo>
                    <a:pt x="2985" y="1154"/>
                  </a:lnTo>
                  <a:lnTo>
                    <a:pt x="2985" y="1170"/>
                  </a:lnTo>
                  <a:lnTo>
                    <a:pt x="3015" y="1185"/>
                  </a:lnTo>
                  <a:lnTo>
                    <a:pt x="3015" y="1202"/>
                  </a:lnTo>
                  <a:lnTo>
                    <a:pt x="3045" y="1218"/>
                  </a:lnTo>
                  <a:lnTo>
                    <a:pt x="3045" y="1233"/>
                  </a:lnTo>
                  <a:lnTo>
                    <a:pt x="3075" y="1250"/>
                  </a:lnTo>
                  <a:lnTo>
                    <a:pt x="3075" y="1265"/>
                  </a:lnTo>
                  <a:lnTo>
                    <a:pt x="3104" y="1281"/>
                  </a:lnTo>
                  <a:lnTo>
                    <a:pt x="3104" y="1296"/>
                  </a:lnTo>
                  <a:lnTo>
                    <a:pt x="3134" y="1312"/>
                  </a:lnTo>
                  <a:lnTo>
                    <a:pt x="3134" y="1329"/>
                  </a:lnTo>
                  <a:lnTo>
                    <a:pt x="3134" y="1344"/>
                  </a:lnTo>
                  <a:lnTo>
                    <a:pt x="3164" y="1360"/>
                  </a:lnTo>
                  <a:lnTo>
                    <a:pt x="3164" y="1375"/>
                  </a:lnTo>
                  <a:lnTo>
                    <a:pt x="3195" y="1392"/>
                  </a:lnTo>
                  <a:lnTo>
                    <a:pt x="3195" y="1407"/>
                  </a:lnTo>
                  <a:lnTo>
                    <a:pt x="3195" y="1423"/>
                  </a:lnTo>
                  <a:lnTo>
                    <a:pt x="3224" y="1439"/>
                  </a:lnTo>
                  <a:lnTo>
                    <a:pt x="3224" y="1454"/>
                  </a:lnTo>
                  <a:lnTo>
                    <a:pt x="3224" y="1471"/>
                  </a:lnTo>
                  <a:lnTo>
                    <a:pt x="3224" y="1486"/>
                  </a:lnTo>
                  <a:lnTo>
                    <a:pt x="3254" y="1486"/>
                  </a:lnTo>
                  <a:lnTo>
                    <a:pt x="3254" y="1502"/>
                  </a:lnTo>
                  <a:lnTo>
                    <a:pt x="3254" y="1517"/>
                  </a:lnTo>
                  <a:lnTo>
                    <a:pt x="3254" y="1534"/>
                  </a:lnTo>
                  <a:lnTo>
                    <a:pt x="3284" y="1550"/>
                  </a:lnTo>
                </a:path>
              </a:pathLst>
            </a:custGeom>
            <a:noFill/>
            <a:ln w="38100" cap="rnd">
              <a:solidFill>
                <a:srgbClr val="E2965E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Rectangle 15"/>
            <p:cNvSpPr>
              <a:spLocks noChangeArrowheads="1"/>
            </p:cNvSpPr>
            <p:nvPr/>
          </p:nvSpPr>
          <p:spPr bwMode="auto">
            <a:xfrm>
              <a:off x="819" y="1854"/>
              <a:ext cx="42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PPC</a:t>
              </a:r>
              <a:r>
                <a:rPr lang="en-US" b="1" i="1" baseline="-25000">
                  <a:solidFill>
                    <a:srgbClr val="000000"/>
                  </a:solidFill>
                  <a:latin typeface="Cambria" pitchFamily="18" charset="0"/>
                </a:rPr>
                <a:t>1</a:t>
              </a:r>
            </a:p>
          </p:txBody>
        </p:sp>
      </p:grpSp>
      <p:grpSp>
        <p:nvGrpSpPr>
          <p:cNvPr id="78" name="Group 31"/>
          <p:cNvGrpSpPr>
            <a:grpSpLocks/>
          </p:cNvGrpSpPr>
          <p:nvPr/>
        </p:nvGrpSpPr>
        <p:grpSpPr bwMode="auto">
          <a:xfrm>
            <a:off x="1247775" y="1973263"/>
            <a:ext cx="6494463" cy="3570287"/>
            <a:chOff x="786" y="1397"/>
            <a:chExt cx="4091" cy="2249"/>
          </a:xfrm>
        </p:grpSpPr>
        <p:sp>
          <p:nvSpPr>
            <p:cNvPr id="79" name="Rectangle 14"/>
            <p:cNvSpPr>
              <a:spLocks noChangeArrowheads="1"/>
            </p:cNvSpPr>
            <p:nvPr/>
          </p:nvSpPr>
          <p:spPr bwMode="auto">
            <a:xfrm>
              <a:off x="905" y="1397"/>
              <a:ext cx="425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PPC</a:t>
              </a:r>
              <a:r>
                <a:rPr lang="en-US" b="1" i="1" baseline="-25000">
                  <a:solidFill>
                    <a:srgbClr val="000000"/>
                  </a:solidFill>
                  <a:latin typeface="Cambria" pitchFamily="18" charset="0"/>
                </a:rPr>
                <a:t>2</a:t>
              </a:r>
            </a:p>
          </p:txBody>
        </p:sp>
        <p:sp>
          <p:nvSpPr>
            <p:cNvPr id="80" name="Freeform 5"/>
            <p:cNvSpPr>
              <a:spLocks/>
            </p:cNvSpPr>
            <p:nvPr/>
          </p:nvSpPr>
          <p:spPr bwMode="auto">
            <a:xfrm>
              <a:off x="786" y="1637"/>
              <a:ext cx="4091" cy="2009"/>
            </a:xfrm>
            <a:custGeom>
              <a:avLst/>
              <a:gdLst>
                <a:gd name="T0" fmla="*/ 44 w 4180"/>
                <a:gd name="T1" fmla="*/ 0 h 2009"/>
                <a:gd name="T2" fmla="*/ 107 w 4180"/>
                <a:gd name="T3" fmla="*/ 15 h 2009"/>
                <a:gd name="T4" fmla="*/ 149 w 4180"/>
                <a:gd name="T5" fmla="*/ 31 h 2009"/>
                <a:gd name="T6" fmla="*/ 212 w 4180"/>
                <a:gd name="T7" fmla="*/ 31 h 2009"/>
                <a:gd name="T8" fmla="*/ 275 w 4180"/>
                <a:gd name="T9" fmla="*/ 47 h 2009"/>
                <a:gd name="T10" fmla="*/ 338 w 4180"/>
                <a:gd name="T11" fmla="*/ 63 h 2009"/>
                <a:gd name="T12" fmla="*/ 382 w 4180"/>
                <a:gd name="T13" fmla="*/ 79 h 2009"/>
                <a:gd name="T14" fmla="*/ 444 w 4180"/>
                <a:gd name="T15" fmla="*/ 79 h 2009"/>
                <a:gd name="T16" fmla="*/ 507 w 4180"/>
                <a:gd name="T17" fmla="*/ 94 h 2009"/>
                <a:gd name="T18" fmla="*/ 572 w 4180"/>
                <a:gd name="T19" fmla="*/ 126 h 2009"/>
                <a:gd name="T20" fmla="*/ 635 w 4180"/>
                <a:gd name="T21" fmla="*/ 142 h 2009"/>
                <a:gd name="T22" fmla="*/ 697 w 4180"/>
                <a:gd name="T23" fmla="*/ 158 h 2009"/>
                <a:gd name="T24" fmla="*/ 762 w 4180"/>
                <a:gd name="T25" fmla="*/ 174 h 2009"/>
                <a:gd name="T26" fmla="*/ 825 w 4180"/>
                <a:gd name="T27" fmla="*/ 190 h 2009"/>
                <a:gd name="T28" fmla="*/ 889 w 4180"/>
                <a:gd name="T29" fmla="*/ 221 h 2009"/>
                <a:gd name="T30" fmla="*/ 950 w 4180"/>
                <a:gd name="T31" fmla="*/ 236 h 2009"/>
                <a:gd name="T32" fmla="*/ 1014 w 4180"/>
                <a:gd name="T33" fmla="*/ 269 h 2009"/>
                <a:gd name="T34" fmla="*/ 1079 w 4180"/>
                <a:gd name="T35" fmla="*/ 284 h 2009"/>
                <a:gd name="T36" fmla="*/ 1142 w 4180"/>
                <a:gd name="T37" fmla="*/ 316 h 2009"/>
                <a:gd name="T38" fmla="*/ 1185 w 4180"/>
                <a:gd name="T39" fmla="*/ 332 h 2009"/>
                <a:gd name="T40" fmla="*/ 1248 w 4180"/>
                <a:gd name="T41" fmla="*/ 363 h 2009"/>
                <a:gd name="T42" fmla="*/ 1311 w 4180"/>
                <a:gd name="T43" fmla="*/ 380 h 2009"/>
                <a:gd name="T44" fmla="*/ 1375 w 4180"/>
                <a:gd name="T45" fmla="*/ 411 h 2009"/>
                <a:gd name="T46" fmla="*/ 1417 w 4180"/>
                <a:gd name="T47" fmla="*/ 443 h 2009"/>
                <a:gd name="T48" fmla="*/ 1481 w 4180"/>
                <a:gd name="T49" fmla="*/ 474 h 2009"/>
                <a:gd name="T50" fmla="*/ 1544 w 4180"/>
                <a:gd name="T51" fmla="*/ 505 h 2009"/>
                <a:gd name="T52" fmla="*/ 1609 w 4180"/>
                <a:gd name="T53" fmla="*/ 537 h 2009"/>
                <a:gd name="T54" fmla="*/ 1672 w 4180"/>
                <a:gd name="T55" fmla="*/ 568 h 2009"/>
                <a:gd name="T56" fmla="*/ 1716 w 4180"/>
                <a:gd name="T57" fmla="*/ 601 h 2009"/>
                <a:gd name="T58" fmla="*/ 1777 w 4180"/>
                <a:gd name="T59" fmla="*/ 632 h 2009"/>
                <a:gd name="T60" fmla="*/ 1821 w 4180"/>
                <a:gd name="T61" fmla="*/ 664 h 2009"/>
                <a:gd name="T62" fmla="*/ 1880 w 4180"/>
                <a:gd name="T63" fmla="*/ 695 h 2009"/>
                <a:gd name="T64" fmla="*/ 1923 w 4180"/>
                <a:gd name="T65" fmla="*/ 727 h 2009"/>
                <a:gd name="T66" fmla="*/ 1965 w 4180"/>
                <a:gd name="T67" fmla="*/ 758 h 2009"/>
                <a:gd name="T68" fmla="*/ 2032 w 4180"/>
                <a:gd name="T69" fmla="*/ 806 h 2009"/>
                <a:gd name="T70" fmla="*/ 2075 w 4180"/>
                <a:gd name="T71" fmla="*/ 837 h 2009"/>
                <a:gd name="T72" fmla="*/ 2137 w 4180"/>
                <a:gd name="T73" fmla="*/ 885 h 2009"/>
                <a:gd name="T74" fmla="*/ 2180 w 4180"/>
                <a:gd name="T75" fmla="*/ 933 h 2009"/>
                <a:gd name="T76" fmla="*/ 2221 w 4180"/>
                <a:gd name="T77" fmla="*/ 964 h 2009"/>
                <a:gd name="T78" fmla="*/ 2264 w 4180"/>
                <a:gd name="T79" fmla="*/ 996 h 2009"/>
                <a:gd name="T80" fmla="*/ 2327 w 4180"/>
                <a:gd name="T81" fmla="*/ 1044 h 2009"/>
                <a:gd name="T82" fmla="*/ 2349 w 4180"/>
                <a:gd name="T83" fmla="*/ 1075 h 2009"/>
                <a:gd name="T84" fmla="*/ 2413 w 4180"/>
                <a:gd name="T85" fmla="*/ 1122 h 2009"/>
                <a:gd name="T86" fmla="*/ 2454 w 4180"/>
                <a:gd name="T87" fmla="*/ 1169 h 2009"/>
                <a:gd name="T88" fmla="*/ 2497 w 4180"/>
                <a:gd name="T89" fmla="*/ 1201 h 2009"/>
                <a:gd name="T90" fmla="*/ 2518 w 4180"/>
                <a:gd name="T91" fmla="*/ 1249 h 2009"/>
                <a:gd name="T92" fmla="*/ 2560 w 4180"/>
                <a:gd name="T93" fmla="*/ 1280 h 2009"/>
                <a:gd name="T94" fmla="*/ 2580 w 4180"/>
                <a:gd name="T95" fmla="*/ 1328 h 2009"/>
                <a:gd name="T96" fmla="*/ 2623 w 4180"/>
                <a:gd name="T97" fmla="*/ 1359 h 2009"/>
                <a:gd name="T98" fmla="*/ 2645 w 4180"/>
                <a:gd name="T99" fmla="*/ 1407 h 2009"/>
                <a:gd name="T100" fmla="*/ 2687 w 4180"/>
                <a:gd name="T101" fmla="*/ 1438 h 2009"/>
                <a:gd name="T102" fmla="*/ 2708 w 4180"/>
                <a:gd name="T103" fmla="*/ 1486 h 2009"/>
                <a:gd name="T104" fmla="*/ 2728 w 4180"/>
                <a:gd name="T105" fmla="*/ 1518 h 2009"/>
                <a:gd name="T106" fmla="*/ 2771 w 4180"/>
                <a:gd name="T107" fmla="*/ 1564 h 2009"/>
                <a:gd name="T108" fmla="*/ 2792 w 4180"/>
                <a:gd name="T109" fmla="*/ 1597 h 2009"/>
                <a:gd name="T110" fmla="*/ 2813 w 4180"/>
                <a:gd name="T111" fmla="*/ 1643 h 2009"/>
                <a:gd name="T112" fmla="*/ 2835 w 4180"/>
                <a:gd name="T113" fmla="*/ 1691 h 2009"/>
                <a:gd name="T114" fmla="*/ 2877 w 4180"/>
                <a:gd name="T115" fmla="*/ 1739 h 2009"/>
                <a:gd name="T116" fmla="*/ 2899 w 4180"/>
                <a:gd name="T117" fmla="*/ 1787 h 2009"/>
                <a:gd name="T118" fmla="*/ 2919 w 4180"/>
                <a:gd name="T119" fmla="*/ 1833 h 2009"/>
                <a:gd name="T120" fmla="*/ 2919 w 4180"/>
                <a:gd name="T121" fmla="*/ 1881 h 2009"/>
                <a:gd name="T122" fmla="*/ 2941 w 4180"/>
                <a:gd name="T123" fmla="*/ 1929 h 2009"/>
                <a:gd name="T124" fmla="*/ 2962 w 4180"/>
                <a:gd name="T125" fmla="*/ 1975 h 200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180"/>
                <a:gd name="T190" fmla="*/ 0 h 2009"/>
                <a:gd name="T191" fmla="*/ 4180 w 4180"/>
                <a:gd name="T192" fmla="*/ 2009 h 200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180" h="2009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89" y="0"/>
                  </a:lnTo>
                  <a:lnTo>
                    <a:pt x="119" y="15"/>
                  </a:lnTo>
                  <a:lnTo>
                    <a:pt x="150" y="15"/>
                  </a:lnTo>
                  <a:lnTo>
                    <a:pt x="180" y="15"/>
                  </a:lnTo>
                  <a:lnTo>
                    <a:pt x="209" y="15"/>
                  </a:lnTo>
                  <a:lnTo>
                    <a:pt x="209" y="31"/>
                  </a:lnTo>
                  <a:lnTo>
                    <a:pt x="239" y="31"/>
                  </a:lnTo>
                  <a:lnTo>
                    <a:pt x="269" y="31"/>
                  </a:lnTo>
                  <a:lnTo>
                    <a:pt x="299" y="31"/>
                  </a:lnTo>
                  <a:lnTo>
                    <a:pt x="328" y="31"/>
                  </a:lnTo>
                  <a:lnTo>
                    <a:pt x="358" y="47"/>
                  </a:lnTo>
                  <a:lnTo>
                    <a:pt x="388" y="47"/>
                  </a:lnTo>
                  <a:lnTo>
                    <a:pt x="418" y="47"/>
                  </a:lnTo>
                  <a:lnTo>
                    <a:pt x="447" y="47"/>
                  </a:lnTo>
                  <a:lnTo>
                    <a:pt x="477" y="63"/>
                  </a:lnTo>
                  <a:lnTo>
                    <a:pt x="508" y="63"/>
                  </a:lnTo>
                  <a:lnTo>
                    <a:pt x="538" y="63"/>
                  </a:lnTo>
                  <a:lnTo>
                    <a:pt x="538" y="79"/>
                  </a:lnTo>
                  <a:lnTo>
                    <a:pt x="568" y="79"/>
                  </a:lnTo>
                  <a:lnTo>
                    <a:pt x="597" y="79"/>
                  </a:lnTo>
                  <a:lnTo>
                    <a:pt x="627" y="79"/>
                  </a:lnTo>
                  <a:lnTo>
                    <a:pt x="657" y="94"/>
                  </a:lnTo>
                  <a:lnTo>
                    <a:pt x="687" y="94"/>
                  </a:lnTo>
                  <a:lnTo>
                    <a:pt x="716" y="94"/>
                  </a:lnTo>
                  <a:lnTo>
                    <a:pt x="746" y="111"/>
                  </a:lnTo>
                  <a:lnTo>
                    <a:pt x="776" y="111"/>
                  </a:lnTo>
                  <a:lnTo>
                    <a:pt x="806" y="126"/>
                  </a:lnTo>
                  <a:lnTo>
                    <a:pt x="835" y="126"/>
                  </a:lnTo>
                  <a:lnTo>
                    <a:pt x="866" y="126"/>
                  </a:lnTo>
                  <a:lnTo>
                    <a:pt x="896" y="142"/>
                  </a:lnTo>
                  <a:lnTo>
                    <a:pt x="926" y="142"/>
                  </a:lnTo>
                  <a:lnTo>
                    <a:pt x="955" y="142"/>
                  </a:lnTo>
                  <a:lnTo>
                    <a:pt x="985" y="158"/>
                  </a:lnTo>
                  <a:lnTo>
                    <a:pt x="1015" y="158"/>
                  </a:lnTo>
                  <a:lnTo>
                    <a:pt x="1045" y="174"/>
                  </a:lnTo>
                  <a:lnTo>
                    <a:pt x="1075" y="174"/>
                  </a:lnTo>
                  <a:lnTo>
                    <a:pt x="1104" y="174"/>
                  </a:lnTo>
                  <a:lnTo>
                    <a:pt x="1134" y="190"/>
                  </a:lnTo>
                  <a:lnTo>
                    <a:pt x="1164" y="190"/>
                  </a:lnTo>
                  <a:lnTo>
                    <a:pt x="1195" y="205"/>
                  </a:lnTo>
                  <a:lnTo>
                    <a:pt x="1224" y="205"/>
                  </a:lnTo>
                  <a:lnTo>
                    <a:pt x="1254" y="221"/>
                  </a:lnTo>
                  <a:lnTo>
                    <a:pt x="1284" y="221"/>
                  </a:lnTo>
                  <a:lnTo>
                    <a:pt x="1314" y="236"/>
                  </a:lnTo>
                  <a:lnTo>
                    <a:pt x="1343" y="236"/>
                  </a:lnTo>
                  <a:lnTo>
                    <a:pt x="1373" y="253"/>
                  </a:lnTo>
                  <a:lnTo>
                    <a:pt x="1403" y="253"/>
                  </a:lnTo>
                  <a:lnTo>
                    <a:pt x="1433" y="269"/>
                  </a:lnTo>
                  <a:lnTo>
                    <a:pt x="1462" y="269"/>
                  </a:lnTo>
                  <a:lnTo>
                    <a:pt x="1492" y="284"/>
                  </a:lnTo>
                  <a:lnTo>
                    <a:pt x="1522" y="284"/>
                  </a:lnTo>
                  <a:lnTo>
                    <a:pt x="1553" y="301"/>
                  </a:lnTo>
                  <a:lnTo>
                    <a:pt x="1583" y="301"/>
                  </a:lnTo>
                  <a:lnTo>
                    <a:pt x="1612" y="316"/>
                  </a:lnTo>
                  <a:lnTo>
                    <a:pt x="1642" y="316"/>
                  </a:lnTo>
                  <a:lnTo>
                    <a:pt x="1642" y="332"/>
                  </a:lnTo>
                  <a:lnTo>
                    <a:pt x="1672" y="332"/>
                  </a:lnTo>
                  <a:lnTo>
                    <a:pt x="1702" y="347"/>
                  </a:lnTo>
                  <a:lnTo>
                    <a:pt x="1731" y="347"/>
                  </a:lnTo>
                  <a:lnTo>
                    <a:pt x="1761" y="363"/>
                  </a:lnTo>
                  <a:lnTo>
                    <a:pt x="1791" y="380"/>
                  </a:lnTo>
                  <a:lnTo>
                    <a:pt x="1821" y="380"/>
                  </a:lnTo>
                  <a:lnTo>
                    <a:pt x="1850" y="380"/>
                  </a:lnTo>
                  <a:lnTo>
                    <a:pt x="1881" y="395"/>
                  </a:lnTo>
                  <a:lnTo>
                    <a:pt x="1911" y="411"/>
                  </a:lnTo>
                  <a:lnTo>
                    <a:pt x="1941" y="411"/>
                  </a:lnTo>
                  <a:lnTo>
                    <a:pt x="1970" y="426"/>
                  </a:lnTo>
                  <a:lnTo>
                    <a:pt x="2000" y="426"/>
                  </a:lnTo>
                  <a:lnTo>
                    <a:pt x="2000" y="443"/>
                  </a:lnTo>
                  <a:lnTo>
                    <a:pt x="2030" y="458"/>
                  </a:lnTo>
                  <a:lnTo>
                    <a:pt x="2060" y="458"/>
                  </a:lnTo>
                  <a:lnTo>
                    <a:pt x="2090" y="474"/>
                  </a:lnTo>
                  <a:lnTo>
                    <a:pt x="2119" y="490"/>
                  </a:lnTo>
                  <a:lnTo>
                    <a:pt x="2149" y="490"/>
                  </a:lnTo>
                  <a:lnTo>
                    <a:pt x="2179" y="505"/>
                  </a:lnTo>
                  <a:lnTo>
                    <a:pt x="2209" y="522"/>
                  </a:lnTo>
                  <a:lnTo>
                    <a:pt x="2239" y="522"/>
                  </a:lnTo>
                  <a:lnTo>
                    <a:pt x="2269" y="537"/>
                  </a:lnTo>
                  <a:lnTo>
                    <a:pt x="2299" y="553"/>
                  </a:lnTo>
                  <a:lnTo>
                    <a:pt x="2329" y="553"/>
                  </a:lnTo>
                  <a:lnTo>
                    <a:pt x="2358" y="568"/>
                  </a:lnTo>
                  <a:lnTo>
                    <a:pt x="2358" y="585"/>
                  </a:lnTo>
                  <a:lnTo>
                    <a:pt x="2388" y="585"/>
                  </a:lnTo>
                  <a:lnTo>
                    <a:pt x="2418" y="601"/>
                  </a:lnTo>
                  <a:lnTo>
                    <a:pt x="2448" y="616"/>
                  </a:lnTo>
                  <a:lnTo>
                    <a:pt x="2477" y="616"/>
                  </a:lnTo>
                  <a:lnTo>
                    <a:pt x="2507" y="632"/>
                  </a:lnTo>
                  <a:lnTo>
                    <a:pt x="2507" y="648"/>
                  </a:lnTo>
                  <a:lnTo>
                    <a:pt x="2537" y="648"/>
                  </a:lnTo>
                  <a:lnTo>
                    <a:pt x="2567" y="664"/>
                  </a:lnTo>
                  <a:lnTo>
                    <a:pt x="2598" y="679"/>
                  </a:lnTo>
                  <a:lnTo>
                    <a:pt x="2627" y="695"/>
                  </a:lnTo>
                  <a:lnTo>
                    <a:pt x="2657" y="695"/>
                  </a:lnTo>
                  <a:lnTo>
                    <a:pt x="2657" y="712"/>
                  </a:lnTo>
                  <a:lnTo>
                    <a:pt x="2687" y="712"/>
                  </a:lnTo>
                  <a:lnTo>
                    <a:pt x="2717" y="727"/>
                  </a:lnTo>
                  <a:lnTo>
                    <a:pt x="2717" y="743"/>
                  </a:lnTo>
                  <a:lnTo>
                    <a:pt x="2746" y="743"/>
                  </a:lnTo>
                  <a:lnTo>
                    <a:pt x="2776" y="758"/>
                  </a:lnTo>
                  <a:lnTo>
                    <a:pt x="2806" y="775"/>
                  </a:lnTo>
                  <a:lnTo>
                    <a:pt x="2836" y="790"/>
                  </a:lnTo>
                  <a:lnTo>
                    <a:pt x="2865" y="806"/>
                  </a:lnTo>
                  <a:lnTo>
                    <a:pt x="2865" y="822"/>
                  </a:lnTo>
                  <a:lnTo>
                    <a:pt x="2895" y="822"/>
                  </a:lnTo>
                  <a:lnTo>
                    <a:pt x="2926" y="837"/>
                  </a:lnTo>
                  <a:lnTo>
                    <a:pt x="2956" y="854"/>
                  </a:lnTo>
                  <a:lnTo>
                    <a:pt x="2985" y="869"/>
                  </a:lnTo>
                  <a:lnTo>
                    <a:pt x="3015" y="885"/>
                  </a:lnTo>
                  <a:lnTo>
                    <a:pt x="3045" y="900"/>
                  </a:lnTo>
                  <a:lnTo>
                    <a:pt x="3075" y="917"/>
                  </a:lnTo>
                  <a:lnTo>
                    <a:pt x="3075" y="933"/>
                  </a:lnTo>
                  <a:lnTo>
                    <a:pt x="3104" y="933"/>
                  </a:lnTo>
                  <a:lnTo>
                    <a:pt x="3134" y="948"/>
                  </a:lnTo>
                  <a:lnTo>
                    <a:pt x="3134" y="964"/>
                  </a:lnTo>
                  <a:lnTo>
                    <a:pt x="3164" y="964"/>
                  </a:lnTo>
                  <a:lnTo>
                    <a:pt x="3164" y="979"/>
                  </a:lnTo>
                  <a:lnTo>
                    <a:pt x="3194" y="996"/>
                  </a:lnTo>
                  <a:lnTo>
                    <a:pt x="3224" y="1011"/>
                  </a:lnTo>
                  <a:lnTo>
                    <a:pt x="3253" y="1027"/>
                  </a:lnTo>
                  <a:lnTo>
                    <a:pt x="3284" y="1044"/>
                  </a:lnTo>
                  <a:lnTo>
                    <a:pt x="3284" y="1059"/>
                  </a:lnTo>
                  <a:lnTo>
                    <a:pt x="3314" y="1059"/>
                  </a:lnTo>
                  <a:lnTo>
                    <a:pt x="3314" y="1075"/>
                  </a:lnTo>
                  <a:lnTo>
                    <a:pt x="3344" y="1090"/>
                  </a:lnTo>
                  <a:lnTo>
                    <a:pt x="3373" y="1106"/>
                  </a:lnTo>
                  <a:lnTo>
                    <a:pt x="3403" y="1122"/>
                  </a:lnTo>
                  <a:lnTo>
                    <a:pt x="3433" y="1138"/>
                  </a:lnTo>
                  <a:lnTo>
                    <a:pt x="3433" y="1154"/>
                  </a:lnTo>
                  <a:lnTo>
                    <a:pt x="3463" y="1169"/>
                  </a:lnTo>
                  <a:lnTo>
                    <a:pt x="3492" y="1186"/>
                  </a:lnTo>
                  <a:lnTo>
                    <a:pt x="3492" y="1201"/>
                  </a:lnTo>
                  <a:lnTo>
                    <a:pt x="3522" y="1201"/>
                  </a:lnTo>
                  <a:lnTo>
                    <a:pt x="3522" y="1217"/>
                  </a:lnTo>
                  <a:lnTo>
                    <a:pt x="3552" y="1232"/>
                  </a:lnTo>
                  <a:lnTo>
                    <a:pt x="3552" y="1249"/>
                  </a:lnTo>
                  <a:lnTo>
                    <a:pt x="3582" y="1249"/>
                  </a:lnTo>
                  <a:lnTo>
                    <a:pt x="3582" y="1265"/>
                  </a:lnTo>
                  <a:lnTo>
                    <a:pt x="3613" y="1280"/>
                  </a:lnTo>
                  <a:lnTo>
                    <a:pt x="3613" y="1296"/>
                  </a:lnTo>
                  <a:lnTo>
                    <a:pt x="3642" y="1311"/>
                  </a:lnTo>
                  <a:lnTo>
                    <a:pt x="3642" y="1328"/>
                  </a:lnTo>
                  <a:lnTo>
                    <a:pt x="3672" y="1328"/>
                  </a:lnTo>
                  <a:lnTo>
                    <a:pt x="3672" y="1343"/>
                  </a:lnTo>
                  <a:lnTo>
                    <a:pt x="3702" y="1359"/>
                  </a:lnTo>
                  <a:lnTo>
                    <a:pt x="3732" y="1376"/>
                  </a:lnTo>
                  <a:lnTo>
                    <a:pt x="3732" y="1391"/>
                  </a:lnTo>
                  <a:lnTo>
                    <a:pt x="3732" y="1407"/>
                  </a:lnTo>
                  <a:lnTo>
                    <a:pt x="3761" y="1407"/>
                  </a:lnTo>
                  <a:lnTo>
                    <a:pt x="3761" y="1422"/>
                  </a:lnTo>
                  <a:lnTo>
                    <a:pt x="3791" y="1438"/>
                  </a:lnTo>
                  <a:lnTo>
                    <a:pt x="3791" y="1454"/>
                  </a:lnTo>
                  <a:lnTo>
                    <a:pt x="3821" y="1470"/>
                  </a:lnTo>
                  <a:lnTo>
                    <a:pt x="3821" y="1486"/>
                  </a:lnTo>
                  <a:lnTo>
                    <a:pt x="3851" y="1486"/>
                  </a:lnTo>
                  <a:lnTo>
                    <a:pt x="3851" y="1501"/>
                  </a:lnTo>
                  <a:lnTo>
                    <a:pt x="3851" y="1518"/>
                  </a:lnTo>
                  <a:lnTo>
                    <a:pt x="3880" y="1533"/>
                  </a:lnTo>
                  <a:lnTo>
                    <a:pt x="3880" y="1549"/>
                  </a:lnTo>
                  <a:lnTo>
                    <a:pt x="3910" y="1564"/>
                  </a:lnTo>
                  <a:lnTo>
                    <a:pt x="3910" y="1580"/>
                  </a:lnTo>
                  <a:lnTo>
                    <a:pt x="3940" y="1580"/>
                  </a:lnTo>
                  <a:lnTo>
                    <a:pt x="3940" y="1597"/>
                  </a:lnTo>
                  <a:lnTo>
                    <a:pt x="3940" y="1612"/>
                  </a:lnTo>
                  <a:lnTo>
                    <a:pt x="3971" y="1628"/>
                  </a:lnTo>
                  <a:lnTo>
                    <a:pt x="3971" y="1643"/>
                  </a:lnTo>
                  <a:lnTo>
                    <a:pt x="3971" y="1660"/>
                  </a:lnTo>
                  <a:lnTo>
                    <a:pt x="4000" y="1676"/>
                  </a:lnTo>
                  <a:lnTo>
                    <a:pt x="4000" y="1691"/>
                  </a:lnTo>
                  <a:lnTo>
                    <a:pt x="4030" y="1707"/>
                  </a:lnTo>
                  <a:lnTo>
                    <a:pt x="4030" y="1723"/>
                  </a:lnTo>
                  <a:lnTo>
                    <a:pt x="4060" y="1739"/>
                  </a:lnTo>
                  <a:lnTo>
                    <a:pt x="4060" y="1754"/>
                  </a:lnTo>
                  <a:lnTo>
                    <a:pt x="4060" y="1770"/>
                  </a:lnTo>
                  <a:lnTo>
                    <a:pt x="4090" y="1787"/>
                  </a:lnTo>
                  <a:lnTo>
                    <a:pt x="4090" y="1802"/>
                  </a:lnTo>
                  <a:lnTo>
                    <a:pt x="4090" y="1818"/>
                  </a:lnTo>
                  <a:lnTo>
                    <a:pt x="4119" y="1833"/>
                  </a:lnTo>
                  <a:lnTo>
                    <a:pt x="4119" y="1850"/>
                  </a:lnTo>
                  <a:lnTo>
                    <a:pt x="4119" y="1865"/>
                  </a:lnTo>
                  <a:lnTo>
                    <a:pt x="4119" y="1881"/>
                  </a:lnTo>
                  <a:lnTo>
                    <a:pt x="4149" y="1897"/>
                  </a:lnTo>
                  <a:lnTo>
                    <a:pt x="4149" y="1912"/>
                  </a:lnTo>
                  <a:lnTo>
                    <a:pt x="4149" y="1929"/>
                  </a:lnTo>
                  <a:lnTo>
                    <a:pt x="4149" y="1944"/>
                  </a:lnTo>
                  <a:lnTo>
                    <a:pt x="4179" y="1960"/>
                  </a:lnTo>
                  <a:lnTo>
                    <a:pt x="4179" y="1975"/>
                  </a:lnTo>
                  <a:lnTo>
                    <a:pt x="4179" y="1992"/>
                  </a:lnTo>
                  <a:lnTo>
                    <a:pt x="4179" y="2008"/>
                  </a:lnTo>
                </a:path>
              </a:pathLst>
            </a:custGeom>
            <a:noFill/>
            <a:ln w="38100" cap="rnd">
              <a:solidFill>
                <a:srgbClr val="CB3C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1" name="Line 7"/>
            <p:cNvSpPr>
              <a:spLocks noChangeShapeType="1"/>
            </p:cNvSpPr>
            <p:nvPr/>
          </p:nvSpPr>
          <p:spPr bwMode="auto">
            <a:xfrm flipV="1">
              <a:off x="1667" y="1886"/>
              <a:ext cx="196" cy="2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" name="Line 9"/>
            <p:cNvSpPr>
              <a:spLocks noChangeShapeType="1"/>
            </p:cNvSpPr>
            <p:nvPr/>
          </p:nvSpPr>
          <p:spPr bwMode="auto">
            <a:xfrm flipV="1">
              <a:off x="2893" y="2376"/>
              <a:ext cx="343" cy="18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3" name="Line 18"/>
            <p:cNvSpPr>
              <a:spLocks noChangeShapeType="1"/>
            </p:cNvSpPr>
            <p:nvPr/>
          </p:nvSpPr>
          <p:spPr bwMode="auto">
            <a:xfrm flipV="1">
              <a:off x="3857" y="3071"/>
              <a:ext cx="460" cy="10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3660775" y="5638800"/>
            <a:ext cx="2012950" cy="336550"/>
          </a:xfrm>
          <a:custGeom>
            <a:avLst/>
            <a:gdLst>
              <a:gd name="connsiteX0" fmla="*/ 0 w 2012950"/>
              <a:gd name="connsiteY0" fmla="*/ 0 h 336550"/>
              <a:gd name="connsiteX1" fmla="*/ 2012950 w 2012950"/>
              <a:gd name="connsiteY1" fmla="*/ 0 h 336550"/>
              <a:gd name="connsiteX2" fmla="*/ 2012950 w 2012950"/>
              <a:gd name="connsiteY2" fmla="*/ 336550 h 336550"/>
              <a:gd name="connsiteX3" fmla="*/ 0 w 2012950"/>
              <a:gd name="connsiteY3" fmla="*/ 336550 h 336550"/>
              <a:gd name="connsiteX4" fmla="*/ 0 w 2012950"/>
              <a:gd name="connsiteY4" fmla="*/ 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950" h="336550">
                <a:moveTo>
                  <a:pt x="0" y="0"/>
                </a:moveTo>
                <a:lnTo>
                  <a:pt x="2012950" y="0"/>
                </a:lnTo>
                <a:lnTo>
                  <a:pt x="2012950" y="336550"/>
                </a:lnTo>
                <a:lnTo>
                  <a:pt x="0" y="33655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>
                <a:solidFill>
                  <a:srgbClr val="000000"/>
                </a:solidFill>
                <a:latin typeface="Cambria" pitchFamily="18" charset="0"/>
                <a:cs typeface="Arial" charset="0"/>
              </a:rPr>
              <a:t>OUTPUT OF TANKS </a:t>
            </a:r>
          </a:p>
        </p:txBody>
      </p:sp>
      <p:sp>
        <p:nvSpPr>
          <p:cNvPr id="85" name="Rectangle 21"/>
          <p:cNvSpPr>
            <a:spLocks noChangeArrowheads="1"/>
          </p:cNvSpPr>
          <p:nvPr/>
        </p:nvSpPr>
        <p:spPr bwMode="auto">
          <a:xfrm rot="16200000">
            <a:off x="-205581" y="3355181"/>
            <a:ext cx="2149475" cy="334963"/>
          </a:xfrm>
          <a:custGeom>
            <a:avLst/>
            <a:gdLst>
              <a:gd name="connsiteX0" fmla="*/ 0 w 2149475"/>
              <a:gd name="connsiteY0" fmla="*/ 0 h 334963"/>
              <a:gd name="connsiteX1" fmla="*/ 2149475 w 2149475"/>
              <a:gd name="connsiteY1" fmla="*/ 0 h 334963"/>
              <a:gd name="connsiteX2" fmla="*/ 2149475 w 2149475"/>
              <a:gd name="connsiteY2" fmla="*/ 334963 h 334963"/>
              <a:gd name="connsiteX3" fmla="*/ 0 w 2149475"/>
              <a:gd name="connsiteY3" fmla="*/ 334963 h 334963"/>
              <a:gd name="connsiteX4" fmla="*/ 0 w 2149475"/>
              <a:gd name="connsiteY4" fmla="*/ 0 h 33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9475" h="334963">
                <a:moveTo>
                  <a:pt x="0" y="0"/>
                </a:moveTo>
                <a:lnTo>
                  <a:pt x="2149475" y="0"/>
                </a:lnTo>
                <a:lnTo>
                  <a:pt x="2149475" y="334963"/>
                </a:lnTo>
                <a:lnTo>
                  <a:pt x="0" y="334963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>
                <a:solidFill>
                  <a:srgbClr val="000000"/>
                </a:solidFill>
                <a:latin typeface="Cambria" pitchFamily="18" charset="0"/>
                <a:cs typeface="Arial" charset="0"/>
              </a:rPr>
              <a:t>OUTPUT OF TRUCKS </a:t>
            </a:r>
          </a:p>
        </p:txBody>
      </p:sp>
      <p:sp>
        <p:nvSpPr>
          <p:cNvPr id="86" name="Text Box 22"/>
          <p:cNvSpPr txBox="1">
            <a:spLocks noChangeArrowheads="1"/>
          </p:cNvSpPr>
          <p:nvPr/>
        </p:nvSpPr>
        <p:spPr bwMode="auto">
          <a:xfrm>
            <a:off x="4343400" y="2362200"/>
            <a:ext cx="3567113" cy="915988"/>
          </a:xfrm>
          <a:custGeom>
            <a:avLst/>
            <a:gdLst>
              <a:gd name="connsiteX0" fmla="*/ 0 w 3567113"/>
              <a:gd name="connsiteY0" fmla="*/ 0 h 915988"/>
              <a:gd name="connsiteX1" fmla="*/ 3567113 w 3567113"/>
              <a:gd name="connsiteY1" fmla="*/ 0 h 915988"/>
              <a:gd name="connsiteX2" fmla="*/ 3567113 w 3567113"/>
              <a:gd name="connsiteY2" fmla="*/ 915988 h 915988"/>
              <a:gd name="connsiteX3" fmla="*/ 0 w 3567113"/>
              <a:gd name="connsiteY3" fmla="*/ 915988 h 915988"/>
              <a:gd name="connsiteX4" fmla="*/ 0 w 3567113"/>
              <a:gd name="connsiteY4" fmla="*/ 0 h 915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7113" h="915988">
                <a:moveTo>
                  <a:pt x="0" y="0"/>
                </a:moveTo>
                <a:lnTo>
                  <a:pt x="3567113" y="0"/>
                </a:lnTo>
                <a:lnTo>
                  <a:pt x="3567113" y="915988"/>
                </a:lnTo>
                <a:lnTo>
                  <a:pt x="0" y="915988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Either increase resource inputs or</a:t>
            </a:r>
          </a:p>
          <a:p>
            <a:r>
              <a:rPr lang="en-US">
                <a:latin typeface="Cambria" pitchFamily="18" charset="0"/>
              </a:rPr>
              <a:t>improve technology, or both</a:t>
            </a:r>
          </a:p>
          <a:p>
            <a:r>
              <a:rPr lang="en-US">
                <a:latin typeface="Cambria" pitchFamily="18" charset="0"/>
              </a:rPr>
              <a:t>	(B to X).</a:t>
            </a:r>
          </a:p>
        </p:txBody>
      </p:sp>
      <p:sp>
        <p:nvSpPr>
          <p:cNvPr id="87" name="Text Box 23"/>
          <p:cNvSpPr txBox="1">
            <a:spLocks noChangeArrowheads="1"/>
          </p:cNvSpPr>
          <p:nvPr/>
        </p:nvSpPr>
        <p:spPr bwMode="auto">
          <a:xfrm>
            <a:off x="3794125" y="3460750"/>
            <a:ext cx="341313" cy="366713"/>
          </a:xfrm>
          <a:custGeom>
            <a:avLst/>
            <a:gdLst>
              <a:gd name="connsiteX0" fmla="*/ 0 w 341313"/>
              <a:gd name="connsiteY0" fmla="*/ 0 h 366713"/>
              <a:gd name="connsiteX1" fmla="*/ 341313 w 341313"/>
              <a:gd name="connsiteY1" fmla="*/ 0 h 366713"/>
              <a:gd name="connsiteX2" fmla="*/ 341313 w 341313"/>
              <a:gd name="connsiteY2" fmla="*/ 366713 h 366713"/>
              <a:gd name="connsiteX3" fmla="*/ 0 w 341313"/>
              <a:gd name="connsiteY3" fmla="*/ 366713 h 366713"/>
              <a:gd name="connsiteX4" fmla="*/ 0 w 341313"/>
              <a:gd name="connsiteY4" fmla="*/ 0 h 366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3" h="366713">
                <a:moveTo>
                  <a:pt x="0" y="0"/>
                </a:moveTo>
                <a:lnTo>
                  <a:pt x="341313" y="0"/>
                </a:lnTo>
                <a:lnTo>
                  <a:pt x="341313" y="366713"/>
                </a:lnTo>
                <a:lnTo>
                  <a:pt x="0" y="366713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B</a:t>
            </a:r>
          </a:p>
        </p:txBody>
      </p:sp>
      <p:sp>
        <p:nvSpPr>
          <p:cNvPr id="88" name="Text Box 24"/>
          <p:cNvSpPr txBox="1">
            <a:spLocks noChangeArrowheads="1"/>
          </p:cNvSpPr>
          <p:nvPr/>
        </p:nvSpPr>
        <p:spPr bwMode="auto">
          <a:xfrm>
            <a:off x="3810000" y="2667000"/>
            <a:ext cx="327025" cy="369888"/>
          </a:xfrm>
          <a:custGeom>
            <a:avLst/>
            <a:gdLst>
              <a:gd name="connsiteX0" fmla="*/ 0 w 327025"/>
              <a:gd name="connsiteY0" fmla="*/ 0 h 369888"/>
              <a:gd name="connsiteX1" fmla="*/ 327025 w 327025"/>
              <a:gd name="connsiteY1" fmla="*/ 0 h 369888"/>
              <a:gd name="connsiteX2" fmla="*/ 327025 w 327025"/>
              <a:gd name="connsiteY2" fmla="*/ 369888 h 369888"/>
              <a:gd name="connsiteX3" fmla="*/ 0 w 327025"/>
              <a:gd name="connsiteY3" fmla="*/ 369888 h 369888"/>
              <a:gd name="connsiteX4" fmla="*/ 0 w 327025"/>
              <a:gd name="connsiteY4" fmla="*/ 0 h 36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025" h="369888">
                <a:moveTo>
                  <a:pt x="0" y="0"/>
                </a:moveTo>
                <a:lnTo>
                  <a:pt x="327025" y="0"/>
                </a:lnTo>
                <a:lnTo>
                  <a:pt x="327025" y="369888"/>
                </a:lnTo>
                <a:lnTo>
                  <a:pt x="0" y="369888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X</a:t>
            </a:r>
          </a:p>
        </p:txBody>
      </p:sp>
      <p:sp>
        <p:nvSpPr>
          <p:cNvPr id="89" name="Line 26"/>
          <p:cNvSpPr>
            <a:spLocks noChangeShapeType="1"/>
          </p:cNvSpPr>
          <p:nvPr/>
        </p:nvSpPr>
        <p:spPr bwMode="auto">
          <a:xfrm flipV="1">
            <a:off x="3962400" y="3048000"/>
            <a:ext cx="0" cy="533400"/>
          </a:xfrm>
          <a:custGeom>
            <a:avLst/>
            <a:gdLst>
              <a:gd name="connsiteX0" fmla="*/ -2147483648 w 10000"/>
              <a:gd name="connsiteY0" fmla="*/ 0 h 10000"/>
              <a:gd name="connsiteX1" fmla="*/ -2147483648 w 1000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-2147483648" y="0"/>
                </a:moveTo>
                <a:lnTo>
                  <a:pt x="-2147483648" y="1000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90" name="Text Box 28"/>
          <p:cNvSpPr txBox="1">
            <a:spLocks noChangeArrowheads="1"/>
          </p:cNvSpPr>
          <p:nvPr/>
        </p:nvSpPr>
        <p:spPr bwMode="auto">
          <a:xfrm>
            <a:off x="3810000" y="4114800"/>
            <a:ext cx="323850" cy="369888"/>
          </a:xfrm>
          <a:custGeom>
            <a:avLst/>
            <a:gdLst>
              <a:gd name="connsiteX0" fmla="*/ 0 w 323850"/>
              <a:gd name="connsiteY0" fmla="*/ 0 h 369888"/>
              <a:gd name="connsiteX1" fmla="*/ 323850 w 323850"/>
              <a:gd name="connsiteY1" fmla="*/ 0 h 369888"/>
              <a:gd name="connsiteX2" fmla="*/ 323850 w 323850"/>
              <a:gd name="connsiteY2" fmla="*/ 369888 h 369888"/>
              <a:gd name="connsiteX3" fmla="*/ 0 w 323850"/>
              <a:gd name="connsiteY3" fmla="*/ 369888 h 369888"/>
              <a:gd name="connsiteX4" fmla="*/ 0 w 323850"/>
              <a:gd name="connsiteY4" fmla="*/ 0 h 36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3850" h="369888">
                <a:moveTo>
                  <a:pt x="0" y="0"/>
                </a:moveTo>
                <a:lnTo>
                  <a:pt x="323850" y="0"/>
                </a:lnTo>
                <a:lnTo>
                  <a:pt x="323850" y="369888"/>
                </a:lnTo>
                <a:lnTo>
                  <a:pt x="0" y="369888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Y</a:t>
            </a:r>
          </a:p>
        </p:txBody>
      </p:sp>
      <p:sp>
        <p:nvSpPr>
          <p:cNvPr id="91" name="Line 29"/>
          <p:cNvSpPr>
            <a:spLocks noChangeShapeType="1"/>
          </p:cNvSpPr>
          <p:nvPr/>
        </p:nvSpPr>
        <p:spPr bwMode="auto">
          <a:xfrm flipV="1">
            <a:off x="3962400" y="3733800"/>
            <a:ext cx="0" cy="457200"/>
          </a:xfrm>
          <a:custGeom>
            <a:avLst/>
            <a:gdLst>
              <a:gd name="connsiteX0" fmla="*/ -2147483648 w 10000"/>
              <a:gd name="connsiteY0" fmla="*/ 0 h 10000"/>
              <a:gd name="connsiteX1" fmla="*/ -2147483648 w 1000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-2147483648" y="0"/>
                </a:moveTo>
                <a:lnTo>
                  <a:pt x="-2147483648" y="1000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92" name="Text Box 30"/>
          <p:cNvSpPr txBox="1">
            <a:spLocks noChangeArrowheads="1"/>
          </p:cNvSpPr>
          <p:nvPr/>
        </p:nvSpPr>
        <p:spPr bwMode="auto">
          <a:xfrm>
            <a:off x="1752600" y="3962400"/>
            <a:ext cx="1973263" cy="641350"/>
          </a:xfrm>
          <a:custGeom>
            <a:avLst/>
            <a:gdLst>
              <a:gd name="connsiteX0" fmla="*/ 0 w 1973263"/>
              <a:gd name="connsiteY0" fmla="*/ 0 h 641350"/>
              <a:gd name="connsiteX1" fmla="*/ 1973263 w 1973263"/>
              <a:gd name="connsiteY1" fmla="*/ 0 h 641350"/>
              <a:gd name="connsiteX2" fmla="*/ 1973263 w 1973263"/>
              <a:gd name="connsiteY2" fmla="*/ 641350 h 641350"/>
              <a:gd name="connsiteX3" fmla="*/ 0 w 1973263"/>
              <a:gd name="connsiteY3" fmla="*/ 641350 h 641350"/>
              <a:gd name="connsiteX4" fmla="*/ 0 w 1973263"/>
              <a:gd name="connsiteY4" fmla="*/ 0 h 64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3263" h="641350">
                <a:moveTo>
                  <a:pt x="0" y="0"/>
                </a:moveTo>
                <a:lnTo>
                  <a:pt x="1973263" y="0"/>
                </a:lnTo>
                <a:lnTo>
                  <a:pt x="1973263" y="641350"/>
                </a:lnTo>
                <a:lnTo>
                  <a:pt x="0" y="64135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Put idle resources</a:t>
            </a:r>
          </a:p>
          <a:p>
            <a:r>
              <a:rPr lang="en-US">
                <a:latin typeface="Cambria" pitchFamily="18" charset="0"/>
              </a:rPr>
              <a:t>to work (Y to B).</a:t>
            </a:r>
          </a:p>
        </p:txBody>
      </p:sp>
      <p:sp>
        <p:nvSpPr>
          <p:cNvPr id="93" name="Text Box 31"/>
          <p:cNvSpPr txBox="1">
            <a:spLocks noChangeArrowheads="1"/>
          </p:cNvSpPr>
          <p:nvPr/>
        </p:nvSpPr>
        <p:spPr bwMode="auto">
          <a:xfrm>
            <a:off x="381000" y="5969000"/>
            <a:ext cx="4191000" cy="584200"/>
          </a:xfrm>
          <a:custGeom>
            <a:avLst/>
            <a:gdLst>
              <a:gd name="connsiteX0" fmla="*/ 0 w 4191000"/>
              <a:gd name="connsiteY0" fmla="*/ 0 h 584200"/>
              <a:gd name="connsiteX1" fmla="*/ 4191000 w 4191000"/>
              <a:gd name="connsiteY1" fmla="*/ 0 h 584200"/>
              <a:gd name="connsiteX2" fmla="*/ 4191000 w 4191000"/>
              <a:gd name="connsiteY2" fmla="*/ 584200 h 584200"/>
              <a:gd name="connsiteX3" fmla="*/ 0 w 4191000"/>
              <a:gd name="connsiteY3" fmla="*/ 584200 h 584200"/>
              <a:gd name="connsiteX4" fmla="*/ 0 w 4191000"/>
              <a:gd name="connsiteY4" fmla="*/ 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00" h="584200">
                <a:moveTo>
                  <a:pt x="0" y="0"/>
                </a:moveTo>
                <a:lnTo>
                  <a:pt x="4191000" y="0"/>
                </a:lnTo>
                <a:lnTo>
                  <a:pt x="4191000" y="584200"/>
                </a:lnTo>
                <a:lnTo>
                  <a:pt x="0" y="5842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mbria" pitchFamily="18" charset="0"/>
              </a:rPr>
              <a:t>First, reach the current PPC by putting idle resources to work.</a:t>
            </a:r>
          </a:p>
        </p:txBody>
      </p:sp>
      <p:sp>
        <p:nvSpPr>
          <p:cNvPr id="94" name="Text Box 32"/>
          <p:cNvSpPr txBox="1">
            <a:spLocks noChangeArrowheads="1"/>
          </p:cNvSpPr>
          <p:nvPr/>
        </p:nvSpPr>
        <p:spPr bwMode="auto">
          <a:xfrm>
            <a:off x="4876800" y="5943600"/>
            <a:ext cx="4267200" cy="584200"/>
          </a:xfrm>
          <a:custGeom>
            <a:avLst/>
            <a:gdLst>
              <a:gd name="connsiteX0" fmla="*/ 0 w 4267200"/>
              <a:gd name="connsiteY0" fmla="*/ 0 h 584200"/>
              <a:gd name="connsiteX1" fmla="*/ 4267200 w 4267200"/>
              <a:gd name="connsiteY1" fmla="*/ 0 h 584200"/>
              <a:gd name="connsiteX2" fmla="*/ 4267200 w 4267200"/>
              <a:gd name="connsiteY2" fmla="*/ 584200 h 584200"/>
              <a:gd name="connsiteX3" fmla="*/ 0 w 4267200"/>
              <a:gd name="connsiteY3" fmla="*/ 584200 h 584200"/>
              <a:gd name="connsiteX4" fmla="*/ 0 w 4267200"/>
              <a:gd name="connsiteY4" fmla="*/ 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7200" h="584200">
                <a:moveTo>
                  <a:pt x="0" y="0"/>
                </a:moveTo>
                <a:lnTo>
                  <a:pt x="4267200" y="0"/>
                </a:lnTo>
                <a:lnTo>
                  <a:pt x="4267200" y="584200"/>
                </a:lnTo>
                <a:lnTo>
                  <a:pt x="0" y="5842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mbria" pitchFamily="18" charset="0"/>
              </a:rPr>
              <a:t>Second, add resources or technology to achieve previously unattainable combinations.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DAD08601-3179-6CC6-BF85-EE4B214C83F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Three Basic Decisions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b="1" dirty="0">
                <a:solidFill>
                  <a:srgbClr val="1F497D"/>
                </a:solidFill>
                <a:latin typeface="Cambria" pitchFamily="18" charset="0"/>
              </a:rPr>
              <a:t>WHAT to produce: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 the point we choose on the production possibilities curve determines what mix of output gets produced.</a:t>
            </a:r>
          </a:p>
          <a:p>
            <a:pPr lvl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b="1" dirty="0">
                <a:solidFill>
                  <a:srgbClr val="1F497D"/>
                </a:solidFill>
                <a:latin typeface="Cambria" pitchFamily="18" charset="0"/>
              </a:rPr>
              <a:t>HOW to produce: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 someone must decide which production methods and technologies to use.</a:t>
            </a:r>
          </a:p>
          <a:p>
            <a:pPr lvl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b="1" dirty="0">
                <a:solidFill>
                  <a:srgbClr val="1F497D"/>
                </a:solidFill>
                <a:latin typeface="Cambria" pitchFamily="18" charset="0"/>
              </a:rPr>
              <a:t>FOR WHOM to produce: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 there must be a mechanism to determine whose wants and needs will be satisfied and who must go without.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2262B159-B2E1-318C-CBFF-4D604DF8AC0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The Mechanisms of Choice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There are three basic ways to make the necessary choices:</a:t>
            </a:r>
          </a:p>
          <a:p>
            <a:pPr lvl="1"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The market mechanism.</a:t>
            </a:r>
          </a:p>
          <a:p>
            <a:pPr lvl="1"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Government directive.</a:t>
            </a:r>
          </a:p>
          <a:p>
            <a:pPr lvl="1"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 mixture of both.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7D23BEA7-B102-D42F-5A1E-2BB80F4031E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Market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Adam Smith called it </a:t>
            </a:r>
            <a:r>
              <a:rPr lang="en-US" sz="3000" dirty="0">
                <a:solidFill>
                  <a:srgbClr val="1F497D"/>
                </a:solidFill>
                <a:latin typeface="Cambria" pitchFamily="18" charset="0"/>
              </a:rPr>
              <a:t>“the invisible hand.”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It is as if we are “guided” to the correct point on the PPC.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In fact, we get there by the interaction of millions of decisions made by buyers, sellers, and producers in their own </a:t>
            </a:r>
            <a:r>
              <a:rPr lang="en-US" sz="2600" dirty="0">
                <a:solidFill>
                  <a:srgbClr val="1F497D"/>
                </a:solidFill>
                <a:latin typeface="Cambria" pitchFamily="18" charset="0"/>
              </a:rPr>
              <a:t>self-interest</a:t>
            </a: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 (i.e., to make themselves better off).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We call this the </a:t>
            </a:r>
            <a:r>
              <a:rPr lang="en-US" sz="3000" dirty="0">
                <a:solidFill>
                  <a:srgbClr val="1F497D"/>
                </a:solidFill>
                <a:latin typeface="Cambria" pitchFamily="18" charset="0"/>
              </a:rPr>
              <a:t>market mechanism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The use of market prices and sales to signal desired outputs and resource allocations.</a:t>
            </a:r>
            <a:endParaRPr lang="en-US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6A2CB3E8-F2C4-742E-6335-F021670EA7A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Market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Here is how the market answers the three basic questions: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>
                <a:solidFill>
                  <a:srgbClr val="1F497D"/>
                </a:solidFill>
                <a:latin typeface="Cambria" pitchFamily="18" charset="0"/>
              </a:rPr>
              <a:t>WHAT to produce?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 Produce goods and services that customers want.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>
                <a:solidFill>
                  <a:srgbClr val="1F497D"/>
                </a:solidFill>
                <a:latin typeface="Cambria" pitchFamily="18" charset="0"/>
              </a:rPr>
              <a:t>HOW to produce?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 Profitably; produce an acceptable good or service while keeping production costs low.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>
                <a:solidFill>
                  <a:srgbClr val="1F497D"/>
                </a:solidFill>
                <a:latin typeface="Cambria" pitchFamily="18" charset="0"/>
              </a:rPr>
              <a:t>FOR WHOM to produce?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 Produce for those who are both willing and able to pay for it.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7A0B8229-A211-5490-D0F8-198E89BB37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The Government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At its extreme, government could dictate answers to all three questions.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Such decisions would be made by political leaders and bureaucrats.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Most likely these decisions would not mirror the individual desires of the people.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The FOR WHOM decision would lean heavily toward favoritism: goods for those the government favors and none for those not in favor.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6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20DA2F58-4621-18FC-6213-1BDB30911BB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A Mixture of Both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The market is highly efficient in production of wanted goods and services.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The government acts as a maintainer of balance in the economy.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Makes sure the market does not go to excesses either in underproduction or overproduction.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Regulates production to ensure that goods and services are safe.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Acts to re-</a:t>
            </a:r>
            <a:r>
              <a:rPr lang="en-US" sz="2600" dirty="0" err="1">
                <a:solidFill>
                  <a:prstClr val="black"/>
                </a:solidFill>
                <a:latin typeface="Cambria" pitchFamily="18" charset="0"/>
              </a:rPr>
              <a:t>adress</a:t>
            </a: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 excessive inequalities.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425A152C-AB26-7687-6AE6-C26E4ADF9D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What Mix Is Best?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Few governments have relied exclusively on either pure market or pure government  to manage the economy.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Public opinion around the world indicates that the free-market economic system is best.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The </a:t>
            </a:r>
            <a:r>
              <a:rPr lang="en-US" sz="3000" i="1" dirty="0">
                <a:solidFill>
                  <a:prstClr val="black"/>
                </a:solidFill>
                <a:latin typeface="Cambria" pitchFamily="18" charset="0"/>
              </a:rPr>
              <a:t>Index of Economic Freedom 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ranks nations according to economic freedom</a:t>
            </a:r>
            <a:r>
              <a:rPr lang="en-US" sz="3000" i="1" dirty="0">
                <a:solidFill>
                  <a:prstClr val="black"/>
                </a:solidFill>
                <a:latin typeface="Cambria" pitchFamily="18" charset="0"/>
              </a:rPr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Market-dominated economies rank high; government-run economies rank low.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0FDDF1D1-E83E-F92F-B001-2F75B9CDB51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</a:rPr>
              <a:t>Market Failure and Government Failure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If the market does not produce the mix of goods that society desires, </a:t>
            </a:r>
            <a:r>
              <a:rPr lang="en-US" sz="3000" dirty="0">
                <a:solidFill>
                  <a:srgbClr val="1F497D"/>
                </a:solidFill>
                <a:latin typeface="Cambria" pitchFamily="18" charset="0"/>
              </a:rPr>
              <a:t>market failure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 is said to occur.</a:t>
            </a:r>
          </a:p>
          <a:p>
            <a:pPr lvl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This provides an </a:t>
            </a:r>
            <a:r>
              <a:rPr lang="en-US" sz="3000" u="sng" dirty="0">
                <a:solidFill>
                  <a:prstClr val="black"/>
                </a:solidFill>
                <a:latin typeface="Cambria" pitchFamily="18" charset="0"/>
              </a:rPr>
              <a:t>opening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 for government to step in.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</a:rPr>
              <a:t>If government can move us closer to the mix that society desires, the intervention is successful.</a:t>
            </a:r>
          </a:p>
          <a:p>
            <a:pPr lvl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However, government can do the opposite, or impose such high costs that the market simply ceases to produce. This is </a:t>
            </a:r>
            <a:r>
              <a:rPr lang="en-US" sz="3000" dirty="0">
                <a:solidFill>
                  <a:srgbClr val="1F497D"/>
                </a:solidFill>
                <a:latin typeface="Cambria" pitchFamily="18" charset="0"/>
              </a:rPr>
              <a:t>government failure</a:t>
            </a:r>
            <a:r>
              <a:rPr lang="en-US" sz="3000" dirty="0">
                <a:solidFill>
                  <a:prstClr val="black"/>
                </a:solidFill>
                <a:latin typeface="Cambria" pitchFamily="18" charset="0"/>
              </a:rPr>
              <a:t>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C7BABF11-426B-8D53-4E8C-76B43BE8CB9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What Economics Is All About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Society and its leaders set the nation’s economic goals. Economics focuses on the means of achieving those goals.</a:t>
            </a:r>
          </a:p>
          <a:p>
            <a:pPr lvl="0"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Macroeconomics will focus on “big picture” economics while microeconomics will focus on economic interactions of consumers and producers.</a:t>
            </a:r>
          </a:p>
          <a:p>
            <a:pPr lvl="0" eaLnBrk="1" hangingPunct="1"/>
            <a:endParaRPr lang="en-US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094969C8-5C5C-07AD-C353-5102897B142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περιεχομένου"/>
          <p:cNvSpPr txBox="1">
            <a:spLocks/>
          </p:cNvSpPr>
          <p:nvPr/>
        </p:nvSpPr>
        <p:spPr bwMode="auto">
          <a:xfrm>
            <a:off x="7620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 purpose of an economy is to produce goods and services that satisfy peoples’ wants using the limited resources available.</a:t>
            </a:r>
          </a:p>
          <a:p>
            <a:pPr marL="342900" lvl="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There are three core choices that confront  every nation: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>
                <a:solidFill>
                  <a:srgbClr val="1F497D"/>
                </a:solidFill>
                <a:latin typeface="Cambria" pitchFamily="18" charset="0"/>
                <a:cs typeface="+mn-cs"/>
              </a:rPr>
              <a:t>WHAT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 to produce with our limited resources.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>
                <a:solidFill>
                  <a:srgbClr val="1F497D"/>
                </a:solidFill>
                <a:latin typeface="Cambria" pitchFamily="18" charset="0"/>
                <a:cs typeface="+mn-cs"/>
              </a:rPr>
              <a:t>HOW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 to produce the goods and services we select.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>
                <a:solidFill>
                  <a:srgbClr val="1F497D"/>
                </a:solidFill>
                <a:latin typeface="Cambria" pitchFamily="18" charset="0"/>
                <a:cs typeface="+mn-cs"/>
              </a:rPr>
              <a:t>FOR WHOM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 goods and services are produced – that is, who should get them.</a:t>
            </a:r>
          </a:p>
          <a:p>
            <a:endParaRPr lang="el-GR" sz="2400" dirty="0"/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Economics</a:t>
            </a:r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/>
              <a:t>The Core Issues – Country Level</a:t>
            </a: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426BF974-7CC2-DF51-FAF9-9F3B9663C27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Types of Economic Analysis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Positive analysis in economics focuses on “what is” and is based on facts.</a:t>
            </a:r>
          </a:p>
          <a:p>
            <a:pPr lvl="0"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Normative analysis focuses on “what should be” and is based on opinions and judgments.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31250A46-7034-3D70-43B2-E01854D011C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dirty="0"/>
              <a:t>The Core Issues – Firm Level Principal-Agent Problem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286000"/>
            <a:ext cx="80010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Occurs when the principal cannot observe the effort of the agent.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Example:  Shareholders (principal) cannot observe the effort of the manager (agent).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Example:  Manager (principal) cannot observe the effort of workers (agents).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The Problem: Principal cannot determine whether a bad outcome was the result of the agent’s low effort or due to bad luck.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Manager’s must recognize the existence of the principal-agent problem and devise plans to align the interests of workers with that of the firm.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Shareholders must create plans to align the interest of the manager with those of the shareholders. </a:t>
            </a:r>
          </a:p>
        </p:txBody>
      </p:sp>
      <p:sp>
        <p:nvSpPr>
          <p:cNvPr id="4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Economics</a:t>
            </a:r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41188F05-564F-7910-47BF-7D80E663C08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/>
              <a:t>Solving the Principal Agent Problem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305800" cy="4648200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u="sng" dirty="0"/>
              <a:t>Owners and Managers </a:t>
            </a:r>
            <a:endParaRPr lang="en-US" sz="2800" u="sng" dirty="0"/>
          </a:p>
          <a:p>
            <a:pPr eaLnBrk="1" hangingPunct="1"/>
            <a:r>
              <a:rPr lang="en-US" sz="2000" dirty="0"/>
              <a:t>Internal incentives</a:t>
            </a:r>
          </a:p>
          <a:p>
            <a:pPr lvl="1" eaLnBrk="1" hangingPunct="1"/>
            <a:r>
              <a:rPr lang="en-US" sz="1800" dirty="0"/>
              <a:t>Incentive contracts.</a:t>
            </a:r>
          </a:p>
          <a:p>
            <a:pPr lvl="1" eaLnBrk="1" hangingPunct="1"/>
            <a:r>
              <a:rPr lang="en-US" sz="1800" dirty="0"/>
              <a:t>Stock options, year-end bonuses.</a:t>
            </a:r>
          </a:p>
          <a:p>
            <a:pPr eaLnBrk="1" hangingPunct="1"/>
            <a:r>
              <a:rPr lang="en-US" sz="2000" dirty="0"/>
              <a:t>External incentives</a:t>
            </a:r>
          </a:p>
          <a:p>
            <a:pPr lvl="1" eaLnBrk="1" hangingPunct="1"/>
            <a:r>
              <a:rPr lang="en-US" sz="1800" dirty="0"/>
              <a:t>Personal reputation.</a:t>
            </a:r>
          </a:p>
          <a:p>
            <a:pPr lvl="1" eaLnBrk="1" hangingPunct="1"/>
            <a:r>
              <a:rPr lang="en-US" sz="1800" dirty="0"/>
              <a:t>Potential for takeover.</a:t>
            </a:r>
          </a:p>
          <a:p>
            <a:pPr marL="342900" lvl="1" indent="-342900" eaLnBrk="1" hangingPunct="1">
              <a:buNone/>
            </a:pPr>
            <a:r>
              <a:rPr lang="en-US" sz="2400" u="sng" dirty="0"/>
              <a:t>Managers and Workers</a:t>
            </a:r>
          </a:p>
          <a:p>
            <a:pPr eaLnBrk="1" hangingPunct="1"/>
            <a:r>
              <a:rPr lang="en-US" sz="2000" dirty="0"/>
              <a:t>Profit sharing</a:t>
            </a:r>
          </a:p>
          <a:p>
            <a:pPr eaLnBrk="1" hangingPunct="1"/>
            <a:r>
              <a:rPr lang="en-US" sz="2000" dirty="0"/>
              <a:t>Revenue sharing</a:t>
            </a:r>
          </a:p>
          <a:p>
            <a:pPr eaLnBrk="1" hangingPunct="1"/>
            <a:r>
              <a:rPr lang="en-US" sz="2000" dirty="0"/>
              <a:t>Piece rates</a:t>
            </a:r>
          </a:p>
          <a:p>
            <a:pPr eaLnBrk="1" hangingPunct="1"/>
            <a:r>
              <a:rPr lang="en-US" sz="2000" dirty="0"/>
              <a:t>Time clocks and spot checks</a:t>
            </a:r>
          </a:p>
        </p:txBody>
      </p:sp>
      <p:sp>
        <p:nvSpPr>
          <p:cNvPr id="4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A6C27674-B3AF-8C98-F905-159543E27CE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περιεχομένου"/>
          <p:cNvSpPr txBox="1">
            <a:spLocks/>
          </p:cNvSpPr>
          <p:nvPr/>
        </p:nvSpPr>
        <p:spPr bwMode="auto">
          <a:xfrm>
            <a:off x="7620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The economy is us.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It is the grand sum of all our production and consumption activities.</a:t>
            </a:r>
          </a:p>
          <a:p>
            <a:pPr marL="179388" indent="-179388" eaLnBrk="1" hangingPunct="1">
              <a:buFont typeface="Arial" pitchFamily="34" charset="0"/>
              <a:buChar char="•"/>
            </a:pPr>
            <a:r>
              <a:rPr lang="en-US" sz="2800" dirty="0">
                <a:latin typeface="Cambria" pitchFamily="18" charset="0"/>
              </a:rPr>
              <a:t>For United States</a:t>
            </a:r>
            <a:r>
              <a:rPr lang="el-GR" sz="2800" dirty="0"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for example, it is the collective behavior of the 310 million individuals who participate in it.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What Is the Economy?</a:t>
            </a:r>
            <a:endParaRPr lang="en-US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515429B9-8638-100B-BC27-EDC3991BA3A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περιεχομένου"/>
          <p:cNvSpPr txBox="1">
            <a:spLocks/>
          </p:cNvSpPr>
          <p:nvPr/>
        </p:nvSpPr>
        <p:spPr bwMode="auto">
          <a:xfrm>
            <a:off x="7620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1F497D"/>
                </a:solidFill>
                <a:latin typeface="Cambria" pitchFamily="18" charset="0"/>
              </a:rPr>
              <a:t>Scarcity: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lack of enough resources to satisfy all desired uses of those resources.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There aren’t enough resources available to satisfy all our desires.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Scarcity of resources limits the amount of goods and services that can be produced.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Somebody’s wants will have to go unfulfilled.</a:t>
            </a:r>
          </a:p>
          <a:p>
            <a:pPr marL="1143000" lvl="2" indent="-2286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mbria" pitchFamily="18" charset="0"/>
              </a:rPr>
              <a:t>Whose?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Scarcity requires economic choices to be made.</a:t>
            </a:r>
          </a:p>
          <a:p>
            <a:pPr marL="1143000" lvl="2" indent="-2286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mbria" pitchFamily="18" charset="0"/>
              </a:rPr>
              <a:t>Who will decide?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  <a:cs typeface="Arial" charset="0"/>
              </a:rPr>
              <a:t>Scarcity: The Core Problem</a:t>
            </a:r>
            <a:endParaRPr lang="en-US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C795C699-43A3-1058-49DF-84BFA201F19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περιεχομένου"/>
          <p:cNvSpPr txBox="1">
            <a:spLocks/>
          </p:cNvSpPr>
          <p:nvPr/>
        </p:nvSpPr>
        <p:spPr bwMode="auto">
          <a:xfrm>
            <a:off x="7620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1F497D"/>
                </a:solidFill>
                <a:latin typeface="Cambria" pitchFamily="18" charset="0"/>
              </a:rPr>
              <a:t>Factors of production:</a:t>
            </a:r>
            <a:r>
              <a:rPr lang="en-US" sz="2800" b="1" dirty="0">
                <a:solidFill>
                  <a:srgbClr val="0000FF"/>
                </a:solidFill>
                <a:latin typeface="Cambria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resource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inputs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 used in the production of goods and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services, in order to have the desired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</a:rPr>
              <a:t>outputs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Four types.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srgbClr val="1F497D"/>
                </a:solidFill>
                <a:latin typeface="Cambria" pitchFamily="18" charset="0"/>
              </a:rPr>
              <a:t>Land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– all natural resources.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srgbClr val="1F497D"/>
                </a:solidFill>
                <a:latin typeface="Cambria" pitchFamily="18" charset="0"/>
              </a:rPr>
              <a:t>Labor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– skills and abilities of all humans at work.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srgbClr val="1F497D"/>
                </a:solidFill>
                <a:latin typeface="Cambria" pitchFamily="18" charset="0"/>
              </a:rPr>
              <a:t>Capital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– goods produced for use in further production.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>
                <a:solidFill>
                  <a:srgbClr val="1F497D"/>
                </a:solidFill>
                <a:latin typeface="Cambria" pitchFamily="18" charset="0"/>
              </a:rPr>
              <a:t>Entrepreneurship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– the assembling of resources to produce new or improved products and technologies.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Factors of Production</a:t>
            </a:r>
            <a:endParaRPr lang="en-US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0CD32AB5-7229-ECBA-5676-C4193DD1763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περιεχομένου"/>
          <p:cNvSpPr txBox="1">
            <a:spLocks/>
          </p:cNvSpPr>
          <p:nvPr/>
        </p:nvSpPr>
        <p:spPr bwMode="auto">
          <a:xfrm>
            <a:off x="7620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dirty="0">
                <a:solidFill>
                  <a:srgbClr val="1F497D"/>
                </a:solidFill>
                <a:latin typeface="Cambria" pitchFamily="18" charset="0"/>
                <a:cs typeface="+mn-cs"/>
              </a:rPr>
              <a:t>Economics:</a:t>
            </a: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+mn-cs"/>
              </a:rPr>
              <a:t> the study of how best to allocate scarce resources among competing uses.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Economics Defined</a:t>
            </a:r>
            <a:endParaRPr lang="en-US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Introduction to the Business Environment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BFA14DCB-4DC3-86B1-FB09-6C84B3BB045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1942</Words>
  <Application>Microsoft Office PowerPoint</Application>
  <PresentationFormat>Προβολή στην οθόνη (4:3)</PresentationFormat>
  <Paragraphs>327</Paragraphs>
  <Slides>30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Θέμα του Office</vt:lpstr>
      <vt:lpstr>BUSINESS ECONOMICS Introduction to the Business Environment</vt:lpstr>
      <vt:lpstr>The Goals of This Course</vt:lpstr>
      <vt:lpstr>The Core Issues – Country Level</vt:lpstr>
      <vt:lpstr>The Core Issues – Firm Level Principal-Agent Problem</vt:lpstr>
      <vt:lpstr>Solving the Principal Agent Problem</vt:lpstr>
      <vt:lpstr>What Is the Economy?</vt:lpstr>
      <vt:lpstr>Scarcity: The Core Problem</vt:lpstr>
      <vt:lpstr>Factors of Production</vt:lpstr>
      <vt:lpstr>Economics Defined</vt:lpstr>
      <vt:lpstr>Opportunity Cost</vt:lpstr>
      <vt:lpstr>Production Possibilities</vt:lpstr>
      <vt:lpstr>Trucks vs. Tanks</vt:lpstr>
      <vt:lpstr>Production Possibilities Curve (PPC) </vt:lpstr>
      <vt:lpstr>Law of Increasing Opportunity Costs</vt:lpstr>
      <vt:lpstr>Law of Increasing Opportunity Costs</vt:lpstr>
      <vt:lpstr>Production Possibilities Curve (PPC)</vt:lpstr>
      <vt:lpstr>Efficiency and the PPC</vt:lpstr>
      <vt:lpstr>Surveying Points on the PPC</vt:lpstr>
      <vt:lpstr>Economic Growth</vt:lpstr>
      <vt:lpstr>Economic Growth</vt:lpstr>
      <vt:lpstr>Three Basic Decisions</vt:lpstr>
      <vt:lpstr>The Mechanisms of Choice</vt:lpstr>
      <vt:lpstr>The Market</vt:lpstr>
      <vt:lpstr>The Market</vt:lpstr>
      <vt:lpstr>The Government</vt:lpstr>
      <vt:lpstr>A Mixture of Both</vt:lpstr>
      <vt:lpstr>What Mix Is Best?</vt:lpstr>
      <vt:lpstr>Market Failure and Government Failure</vt:lpstr>
      <vt:lpstr>What Economics Is All About</vt:lpstr>
      <vt:lpstr>Types of Economic Analysis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tzitzi</dc:creator>
  <cp:lastModifiedBy>Χρήστης των Windows</cp:lastModifiedBy>
  <cp:revision>79</cp:revision>
  <dcterms:created xsi:type="dcterms:W3CDTF">2010-06-11T10:29:42Z</dcterms:created>
  <dcterms:modified xsi:type="dcterms:W3CDTF">2022-09-05T14:12:16Z</dcterms:modified>
</cp:coreProperties>
</file>