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341" r:id="rId2"/>
    <p:sldId id="256" r:id="rId3"/>
    <p:sldId id="257" r:id="rId4"/>
    <p:sldId id="258" r:id="rId5"/>
    <p:sldId id="303" r:id="rId6"/>
    <p:sldId id="304" r:id="rId7"/>
    <p:sldId id="305" r:id="rId8"/>
    <p:sldId id="306" r:id="rId9"/>
    <p:sldId id="342" r:id="rId10"/>
    <p:sldId id="343" r:id="rId11"/>
    <p:sldId id="344" r:id="rId12"/>
    <p:sldId id="362" r:id="rId13"/>
    <p:sldId id="363" r:id="rId14"/>
    <p:sldId id="364" r:id="rId15"/>
    <p:sldId id="365" r:id="rId16"/>
    <p:sldId id="345" r:id="rId17"/>
    <p:sldId id="259" r:id="rId18"/>
    <p:sldId id="307" r:id="rId19"/>
    <p:sldId id="366" r:id="rId20"/>
    <p:sldId id="368" r:id="rId21"/>
    <p:sldId id="316" r:id="rId22"/>
    <p:sldId id="369" r:id="rId23"/>
    <p:sldId id="317" r:id="rId24"/>
    <p:sldId id="318" r:id="rId25"/>
    <p:sldId id="370" r:id="rId26"/>
    <p:sldId id="371" r:id="rId27"/>
    <p:sldId id="319" r:id="rId28"/>
    <p:sldId id="372" r:id="rId29"/>
    <p:sldId id="373" r:id="rId30"/>
    <p:sldId id="374" r:id="rId31"/>
    <p:sldId id="375" r:id="rId32"/>
    <p:sldId id="376" r:id="rId33"/>
    <p:sldId id="377" r:id="rId34"/>
    <p:sldId id="378" r:id="rId35"/>
    <p:sldId id="379" r:id="rId36"/>
    <p:sldId id="380" r:id="rId37"/>
    <p:sldId id="381" r:id="rId38"/>
    <p:sldId id="382" r:id="rId39"/>
    <p:sldId id="392" r:id="rId40"/>
    <p:sldId id="383" r:id="rId41"/>
    <p:sldId id="384" r:id="rId42"/>
    <p:sldId id="385" r:id="rId43"/>
    <p:sldId id="386" r:id="rId44"/>
    <p:sldId id="387" r:id="rId45"/>
    <p:sldId id="388" r:id="rId46"/>
    <p:sldId id="389" r:id="rId47"/>
    <p:sldId id="390" r:id="rId48"/>
    <p:sldId id="391" r:id="rId49"/>
    <p:sldId id="394" r:id="rId50"/>
    <p:sldId id="395" r:id="rId51"/>
    <p:sldId id="396" r:id="rId52"/>
    <p:sldId id="397" r:id="rId53"/>
    <p:sldId id="398" r:id="rId54"/>
    <p:sldId id="399" r:id="rId5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9" autoAdjust="0"/>
  </p:normalViewPr>
  <p:slideViewPr>
    <p:cSldViewPr>
      <p:cViewPr>
        <p:scale>
          <a:sx n="100" d="100"/>
          <a:sy n="100" d="100"/>
        </p:scale>
        <p:origin x="-516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0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20C6-45EA-498A-AA8D-50313D9575D9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AD775-137D-4719-8EA6-64ACA3D4D30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D775-137D-4719-8EA6-64ACA3D4D308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D775-137D-4719-8EA6-64ACA3D4D308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tika.r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urope.com/nasa-borba/arhiva/english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reme.com/arhiva.php" TargetMode="External"/><Relationship Id="rId2" Type="http://schemas.openxmlformats.org/officeDocument/2006/relationships/hyperlink" Target="https://www.vrem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c.rutgers.edu/serbian_digest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gyarszo.r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skeslovo.com/" TargetMode="External"/><Relationship Id="rId2" Type="http://schemas.openxmlformats.org/officeDocument/2006/relationships/hyperlink" Target="https://hl.rs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ndartnews.com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uma.bg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slobodjenje.ba/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1285861"/>
            <a:ext cx="7672414" cy="4500594"/>
          </a:xfrm>
          <a:ln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ΜΑΘΗΜΑ:</a:t>
            </a:r>
            <a:br>
              <a:rPr lang="el-GR" sz="4400" dirty="0" smtClean="0"/>
            </a:br>
            <a:r>
              <a:rPr lang="el-GR" sz="4400" i="1" dirty="0" smtClean="0"/>
              <a:t>ΕΝΤΥΠΑ ΚΑΙ ΗΛΕΚΤΡΟΝΙΚΑ ΜΜΕ ΣΤΑ ΒΑΛΚΑΝΙΑ</a:t>
            </a: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n-US" sz="4400" dirty="0" smtClean="0">
                <a:solidFill>
                  <a:srgbClr val="FF0000"/>
                </a:solidFill>
              </a:rPr>
              <a:t>I</a:t>
            </a:r>
            <a:r>
              <a:rPr lang="el-GR" sz="4400" b="1" dirty="0" smtClean="0">
                <a:solidFill>
                  <a:srgbClr val="FF0000"/>
                </a:solidFill>
              </a:rPr>
              <a:t>. </a:t>
            </a:r>
            <a:r>
              <a:rPr lang="el-GR" sz="4400" b="1" i="1" dirty="0" smtClean="0">
                <a:solidFill>
                  <a:srgbClr val="FF0000"/>
                </a:solidFill>
              </a:rPr>
              <a:t>ΕΝΤΥΠΑ</a:t>
            </a:r>
            <a:r>
              <a:rPr lang="el-GR" sz="4900" b="1" dirty="0" smtClean="0">
                <a:solidFill>
                  <a:srgbClr val="FF0000"/>
                </a:solidFill>
              </a:rPr>
              <a:t/>
            </a:r>
            <a:br>
              <a:rPr lang="el-GR" sz="4900" b="1" dirty="0" smtClean="0">
                <a:solidFill>
                  <a:srgbClr val="FF0000"/>
                </a:solidFill>
              </a:rPr>
            </a:br>
            <a:r>
              <a:rPr lang="el-GR" sz="2800" dirty="0" smtClean="0">
                <a:solidFill>
                  <a:srgbClr val="FF0000"/>
                </a:solidFill>
              </a:rPr>
              <a:t>ΔΗΜΗΤΡΑ ΠΑΤΡΩΝΙΔΟΥ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Σοβιετική Ένωση: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	Μάρτιος 1991: Διπλασιασμός εφημερίδων που κυκλοφορούν σε όλη την επικράτεια.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b="1" dirty="0" smtClean="0">
                <a:solidFill>
                  <a:schemeClr val="bg1"/>
                </a:solidFill>
              </a:rPr>
              <a:t>	</a:t>
            </a:r>
            <a:r>
              <a:rPr lang="el-GR" dirty="0" smtClean="0">
                <a:solidFill>
                  <a:schemeClr val="bg1"/>
                </a:solidFill>
              </a:rPr>
              <a:t>241 ανήκουν σε ιδιώτες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	η πιο δημοφιλής 	 </a:t>
            </a:r>
            <a:r>
              <a:rPr lang="en-US" i="1" dirty="0" err="1" smtClean="0">
                <a:solidFill>
                  <a:schemeClr val="bg1"/>
                </a:solidFill>
              </a:rPr>
              <a:t>Nezavisimaya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gazeta</a:t>
            </a:r>
            <a:r>
              <a:rPr lang="el-GR" dirty="0" smtClean="0">
                <a:solidFill>
                  <a:schemeClr val="bg1"/>
                </a:solidFill>
              </a:rPr>
              <a:t>, ιδρυμένη από τον Δήμο Μόσχας, με διευθυντή τον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Vitaly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Tretyakov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 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3857620" y="385762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	</a:t>
            </a:r>
            <a:r>
              <a:rPr lang="el-GR" dirty="0" smtClean="0"/>
              <a:t>Πολωνία</a:t>
            </a:r>
          </a:p>
          <a:p>
            <a:pPr>
              <a:buNone/>
            </a:pPr>
            <a:endParaRPr lang="el-GR" dirty="0" smtClean="0"/>
          </a:p>
          <a:p>
            <a:pPr marL="651510" indent="-514350"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/>
              <a:t>2.500 έντυπα με την πτώση του κομμουνισμού. </a:t>
            </a:r>
          </a:p>
          <a:p>
            <a:pPr marL="651510" indent="-514350"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/>
              <a:t>Κορυφαίες εφημερίδες η καθημερινή </a:t>
            </a:r>
            <a:r>
              <a:rPr lang="en-US" i="1" dirty="0" err="1" smtClean="0"/>
              <a:t>Gazeta</a:t>
            </a:r>
            <a:r>
              <a:rPr lang="en-US" i="1" dirty="0" smtClean="0"/>
              <a:t> </a:t>
            </a:r>
            <a:r>
              <a:rPr lang="en-US" i="1" dirty="0" err="1" smtClean="0"/>
              <a:t>Wyborcza</a:t>
            </a:r>
            <a:r>
              <a:rPr lang="en-US" dirty="0" smtClean="0"/>
              <a:t> </a:t>
            </a:r>
            <a:r>
              <a:rPr lang="el-GR" dirty="0" smtClean="0"/>
              <a:t>και η εβδομαδιαία</a:t>
            </a:r>
            <a:r>
              <a:rPr lang="en-US" dirty="0" smtClean="0"/>
              <a:t> </a:t>
            </a:r>
            <a:r>
              <a:rPr lang="en-US" i="1" dirty="0" err="1" smtClean="0"/>
              <a:t>Nie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</a:p>
          <a:p>
            <a:pPr algn="ctr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Ουγγαρία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1990: 2.550 έντυπα και 250 τυπογραφεία.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Ξεχωρίζει τ</a:t>
            </a:r>
            <a:r>
              <a:rPr lang="en-US" dirty="0" smtClean="0">
                <a:solidFill>
                  <a:schemeClr val="bg1"/>
                </a:solidFill>
              </a:rPr>
              <a:t>o </a:t>
            </a:r>
            <a:r>
              <a:rPr lang="el-GR" dirty="0" smtClean="0">
                <a:solidFill>
                  <a:schemeClr val="bg1"/>
                </a:solidFill>
              </a:rPr>
              <a:t>πολιτικό περιοδικό </a:t>
            </a:r>
            <a:r>
              <a:rPr lang="en-US" i="1" dirty="0" smtClean="0">
                <a:solidFill>
                  <a:schemeClr val="bg1"/>
                </a:solidFill>
              </a:rPr>
              <a:t>Reform.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endParaRPr lang="en-US" i="1" dirty="0" smtClean="0">
              <a:solidFill>
                <a:schemeClr val="bg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Τσεχία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i="1" dirty="0" smtClean="0">
                <a:solidFill>
                  <a:schemeClr val="bg1"/>
                </a:solidFill>
              </a:rPr>
              <a:t>	</a:t>
            </a:r>
            <a:r>
              <a:rPr lang="el-GR" dirty="0" smtClean="0">
                <a:solidFill>
                  <a:schemeClr val="bg1"/>
                </a:solidFill>
              </a:rPr>
              <a:t>Ξεχωρίζει η </a:t>
            </a:r>
            <a:r>
              <a:rPr lang="en-US" i="1" dirty="0" err="1" smtClean="0">
                <a:solidFill>
                  <a:schemeClr val="bg1"/>
                </a:solidFill>
              </a:rPr>
              <a:t>Lidove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Noviny</a:t>
            </a:r>
            <a:r>
              <a:rPr lang="el-GR" i="1" dirty="0" smtClean="0">
                <a:solidFill>
                  <a:schemeClr val="bg1"/>
                </a:solidFill>
              </a:rPr>
              <a:t>. 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	Υποστήριζε τον </a:t>
            </a:r>
            <a:r>
              <a:rPr lang="el-GR" dirty="0" err="1" smtClean="0">
                <a:solidFill>
                  <a:schemeClr val="bg1"/>
                </a:solidFill>
              </a:rPr>
              <a:t>Χαβέλ</a:t>
            </a:r>
            <a:r>
              <a:rPr lang="el-GR" dirty="0" smtClean="0">
                <a:solidFill>
                  <a:schemeClr val="bg1"/>
                </a:solidFill>
              </a:rPr>
              <a:t>	     κριτική από το ευρύ κοινό.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4929190" y="492919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dirty="0" smtClean="0">
                <a:solidFill>
                  <a:schemeClr val="bg1"/>
                </a:solidFill>
              </a:rPr>
              <a:t>	Τσεχία, Ουγγαρία, Σλοβακία, Πολωνία, Ρωσία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	Επιβίωσε η πλειονότητα των εφημερίδων που ανήκαν στο Κομμουνιστικό Κόμμα ή σε οργανώσεις πολιτών που ελέγχονταν από τους κομμουνιστές.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rot="5400000">
            <a:off x="4179885" y="2320917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 Γιατί;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Αλλαγή πολιτικής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Αγορά από ξένους επενδυτές      αναμόρφωση μορφής –περιεχομένου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Συνεχές ενδιαφέρον του κοινού.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286380" y="342900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Εξαιρέσεις:</a:t>
            </a:r>
          </a:p>
          <a:p>
            <a:endParaRPr lang="el-GR" dirty="0" smtClean="0"/>
          </a:p>
          <a:p>
            <a:r>
              <a:rPr lang="el-GR" dirty="0" smtClean="0"/>
              <a:t>Ρωσική </a:t>
            </a:r>
            <a:r>
              <a:rPr lang="en-US" i="1" dirty="0" smtClean="0"/>
              <a:t>Pravda</a:t>
            </a:r>
          </a:p>
          <a:p>
            <a:r>
              <a:rPr lang="el-GR" dirty="0" err="1" smtClean="0"/>
              <a:t>Ουγγαρική</a:t>
            </a:r>
            <a:r>
              <a:rPr lang="en-US" i="1" dirty="0" smtClean="0"/>
              <a:t> </a:t>
            </a:r>
            <a:r>
              <a:rPr lang="en-US" i="1" dirty="0" err="1" smtClean="0"/>
              <a:t>Esti</a:t>
            </a:r>
            <a:r>
              <a:rPr lang="en-US" i="1" dirty="0" smtClean="0"/>
              <a:t> </a:t>
            </a:r>
            <a:r>
              <a:rPr lang="en-US" i="1" dirty="0" err="1" smtClean="0"/>
              <a:t>Hirlap</a:t>
            </a:r>
            <a:endParaRPr lang="en-US" i="1" dirty="0" smtClean="0"/>
          </a:p>
          <a:p>
            <a:r>
              <a:rPr lang="el-GR" dirty="0" smtClean="0"/>
              <a:t>Τσεχική</a:t>
            </a:r>
            <a:r>
              <a:rPr lang="el-GR" i="1" dirty="0" smtClean="0"/>
              <a:t> </a:t>
            </a:r>
            <a:r>
              <a:rPr lang="en-US" i="1" dirty="0" err="1" smtClean="0"/>
              <a:t>Svobodno</a:t>
            </a:r>
            <a:r>
              <a:rPr lang="en-US" i="1" dirty="0" smtClean="0"/>
              <a:t> </a:t>
            </a:r>
            <a:r>
              <a:rPr lang="en-US" i="1" dirty="0" err="1" smtClean="0"/>
              <a:t>Slovo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428604"/>
            <a:ext cx="8229600" cy="6066482"/>
          </a:xfrm>
        </p:spPr>
        <p:txBody>
          <a:bodyPr>
            <a:normAutofit fontScale="85000" lnSpcReduction="20000"/>
          </a:bodyPr>
          <a:lstStyle/>
          <a:p>
            <a:r>
              <a:rPr lang="el-GR" sz="3000" dirty="0" smtClean="0">
                <a:solidFill>
                  <a:schemeClr val="bg1"/>
                </a:solidFill>
              </a:rPr>
              <a:t>Τα πρώτα χρόνια της πτώσης του  κομμουνισμού</a:t>
            </a:r>
          </a:p>
          <a:p>
            <a:pPr>
              <a:buNone/>
            </a:pPr>
            <a:r>
              <a:rPr lang="el-GR" sz="3000" dirty="0" smtClean="0">
                <a:solidFill>
                  <a:schemeClr val="bg1"/>
                </a:solidFill>
              </a:rPr>
              <a:t>	πορνογραφικά έντυπα. Μετά το 1993 κάμψη στην κυκλοφορία τους.</a:t>
            </a:r>
          </a:p>
          <a:p>
            <a:endParaRPr lang="el-GR" sz="3000" dirty="0" smtClean="0">
              <a:solidFill>
                <a:schemeClr val="bg1"/>
              </a:solidFill>
            </a:endParaRPr>
          </a:p>
          <a:p>
            <a:r>
              <a:rPr lang="el-GR" sz="3000" dirty="0" smtClean="0">
                <a:solidFill>
                  <a:schemeClr val="bg1"/>
                </a:solidFill>
              </a:rPr>
              <a:t>Πειρατικοί τηλεοπτικοί σταθμοί από το 1990 στην </a:t>
            </a:r>
            <a:r>
              <a:rPr lang="el-GR" sz="3000" b="1" dirty="0" smtClean="0">
                <a:solidFill>
                  <a:schemeClr val="bg1"/>
                </a:solidFill>
              </a:rPr>
              <a:t>Πολωνία</a:t>
            </a:r>
            <a:r>
              <a:rPr lang="el-GR" sz="3000" dirty="0" smtClean="0">
                <a:solidFill>
                  <a:schemeClr val="bg1"/>
                </a:solidFill>
              </a:rPr>
              <a:t>. Το 1993 (πριν την κατάργηση του κρατικού μονοπωλίου στα ΜΜΕ)	     πειρατικοί σταθμοί	70 ραδιοφωνικοί και 20 </a:t>
            </a:r>
            <a:r>
              <a:rPr lang="el-GR" sz="3000" dirty="0" smtClean="0">
                <a:solidFill>
                  <a:schemeClr val="bg1"/>
                </a:solidFill>
              </a:rPr>
              <a:t>τηλεοπτικοί.</a:t>
            </a:r>
            <a:endParaRPr lang="el-GR" sz="3000" dirty="0" smtClean="0">
              <a:solidFill>
                <a:schemeClr val="bg1"/>
              </a:solidFill>
            </a:endParaRPr>
          </a:p>
          <a:p>
            <a:endParaRPr lang="el-GR" sz="3000" dirty="0" smtClean="0">
              <a:solidFill>
                <a:schemeClr val="bg1"/>
              </a:solidFill>
            </a:endParaRPr>
          </a:p>
          <a:p>
            <a:r>
              <a:rPr lang="el-GR" sz="3000" dirty="0" smtClean="0">
                <a:solidFill>
                  <a:schemeClr val="bg1"/>
                </a:solidFill>
              </a:rPr>
              <a:t>Καθολική Εκκλησία     σημαντικός παράγοντας στα ιδιωτικά ΜΜΕ στην </a:t>
            </a:r>
            <a:r>
              <a:rPr lang="el-GR" sz="3000" b="1" dirty="0" smtClean="0">
                <a:solidFill>
                  <a:schemeClr val="bg1"/>
                </a:solidFill>
              </a:rPr>
              <a:t>Πολωνία</a:t>
            </a:r>
            <a:r>
              <a:rPr lang="el-GR" sz="3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l-GR" sz="3000" dirty="0" smtClean="0">
                <a:solidFill>
                  <a:schemeClr val="bg1"/>
                </a:solidFill>
              </a:rPr>
              <a:t>1994         46 ραδιοφωνικοί σταθμοί της Καθολικής Εκκλησίας στην Πολωνία.	</a:t>
            </a:r>
          </a:p>
          <a:p>
            <a:pPr>
              <a:buNone/>
            </a:pPr>
            <a:r>
              <a:rPr lang="el-GR" sz="3000" dirty="0" smtClean="0">
                <a:solidFill>
                  <a:schemeClr val="bg1"/>
                </a:solidFill>
              </a:rPr>
              <a:t>          </a:t>
            </a:r>
          </a:p>
          <a:p>
            <a:pPr>
              <a:buNone/>
            </a:pPr>
            <a:r>
              <a:rPr lang="el-GR" sz="3000" dirty="0" smtClean="0">
                <a:solidFill>
                  <a:schemeClr val="bg1"/>
                </a:solidFill>
              </a:rPr>
              <a:t>  	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7500958" y="64291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3643306" y="385762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4500562" y="271462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1785918" y="457200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15396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785794"/>
            <a:ext cx="8229600" cy="5709292"/>
          </a:xfrm>
        </p:spPr>
        <p:txBody>
          <a:bodyPr>
            <a:normAutofit/>
          </a:bodyPr>
          <a:lstStyle/>
          <a:p>
            <a:pPr algn="just"/>
            <a:r>
              <a:rPr lang="el-GR" sz="3400" dirty="0" smtClean="0">
                <a:solidFill>
                  <a:schemeClr val="bg1"/>
                </a:solidFill>
              </a:rPr>
              <a:t>Ιδιωτική τηλεόραση στην </a:t>
            </a:r>
            <a:r>
              <a:rPr lang="el-GR" sz="3400" b="1" dirty="0" smtClean="0">
                <a:solidFill>
                  <a:schemeClr val="bg1"/>
                </a:solidFill>
              </a:rPr>
              <a:t>Ουγγαρία        </a:t>
            </a:r>
          </a:p>
          <a:p>
            <a:pPr algn="just">
              <a:buNone/>
            </a:pPr>
            <a:r>
              <a:rPr lang="el-GR" sz="3400" b="1" dirty="0" smtClean="0">
                <a:solidFill>
                  <a:schemeClr val="bg1"/>
                </a:solidFill>
              </a:rPr>
              <a:t>	</a:t>
            </a:r>
            <a:r>
              <a:rPr lang="el-GR" sz="3400" dirty="0" smtClean="0">
                <a:solidFill>
                  <a:schemeClr val="bg1"/>
                </a:solidFill>
              </a:rPr>
              <a:t>καθυστερημένη εμφάνιση.</a:t>
            </a:r>
          </a:p>
          <a:p>
            <a:r>
              <a:rPr lang="el-GR" sz="3400" dirty="0" smtClean="0">
                <a:solidFill>
                  <a:schemeClr val="bg1"/>
                </a:solidFill>
              </a:rPr>
              <a:t>1990-1995        ουγγρικές κυβερνήσεις ελέγχουν πλήρως την κρατική τηλεόραση. </a:t>
            </a:r>
          </a:p>
          <a:p>
            <a:r>
              <a:rPr lang="el-GR" sz="3400" dirty="0" smtClean="0">
                <a:solidFill>
                  <a:schemeClr val="bg1"/>
                </a:solidFill>
              </a:rPr>
              <a:t>1995      συχνότητες εκπομπής σε ιδιώτες.</a:t>
            </a:r>
          </a:p>
          <a:p>
            <a:r>
              <a:rPr lang="el-GR" sz="3400" dirty="0" smtClean="0">
                <a:solidFill>
                  <a:schemeClr val="bg1"/>
                </a:solidFill>
              </a:rPr>
              <a:t>1996	  ιδιωτικοί σταθμοί: 30 ραδιοφωνικοί – 24 τηλεοπτικοί.	</a:t>
            </a:r>
          </a:p>
          <a:p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7429520" y="107154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1928794" y="414338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1928794" y="350043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3143240" y="235743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Τύπος στα Βαλκάνια μετά τον κομμουνισμό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	</a:t>
            </a:r>
            <a:r>
              <a:rPr lang="el-GR" b="1" dirty="0" smtClean="0">
                <a:solidFill>
                  <a:srgbClr val="FF0000"/>
                </a:solidFill>
              </a:rPr>
              <a:t>Σερβία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Μάρτιος 1991	    </a:t>
            </a:r>
            <a:r>
              <a:rPr lang="el-GR" dirty="0" smtClean="0">
                <a:solidFill>
                  <a:schemeClr val="bg1"/>
                </a:solidFill>
              </a:rPr>
              <a:t>1.020 </a:t>
            </a:r>
            <a:r>
              <a:rPr lang="el-GR" dirty="0" smtClean="0">
                <a:solidFill>
                  <a:schemeClr val="bg1"/>
                </a:solidFill>
              </a:rPr>
              <a:t>εφημερίδες και περιοδικά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1997      2.319 εφημερίδες και περιοδικά. 210 ανήκουν σε ιδιώτες</a:t>
            </a:r>
            <a:r>
              <a:rPr lang="el-GR" dirty="0" smtClean="0">
                <a:solidFill>
                  <a:schemeClr val="bg1"/>
                </a:solidFill>
              </a:rPr>
              <a:t>. 2.119 </a:t>
            </a:r>
            <a:r>
              <a:rPr lang="el-GR" dirty="0" smtClean="0">
                <a:solidFill>
                  <a:schemeClr val="bg1"/>
                </a:solidFill>
              </a:rPr>
              <a:t>σε οργανώσεις και ενώσεις πολιτών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13 ημερήσιες με κυκλοφορία σε όλη την επικράτεια. Οι 7 ιδιωτικές: </a:t>
            </a:r>
            <a:r>
              <a:rPr lang="en-US" i="1" dirty="0" err="1" smtClean="0">
                <a:solidFill>
                  <a:schemeClr val="bg1"/>
                </a:solidFill>
              </a:rPr>
              <a:t>Blic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Nasa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Borba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Demokratija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Dnevni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Telegraf</a:t>
            </a:r>
            <a:r>
              <a:rPr lang="en-US" i="1" dirty="0" smtClean="0">
                <a:solidFill>
                  <a:schemeClr val="bg1"/>
                </a:solidFill>
              </a:rPr>
              <a:t>, Danas, 24 Casa, </a:t>
            </a:r>
            <a:r>
              <a:rPr lang="en-US" i="1" dirty="0" err="1" smtClean="0">
                <a:solidFill>
                  <a:schemeClr val="bg1"/>
                </a:solidFill>
              </a:rPr>
              <a:t>Grazhdanin</a:t>
            </a:r>
            <a:r>
              <a:rPr lang="el-GR" i="1" dirty="0" smtClean="0">
                <a:solidFill>
                  <a:schemeClr val="bg1"/>
                </a:solidFill>
              </a:rPr>
              <a:t>.</a:t>
            </a:r>
          </a:p>
          <a:p>
            <a:endParaRPr lang="el-GR" dirty="0" smtClean="0">
              <a:solidFill>
                <a:schemeClr val="bg1"/>
              </a:solidFill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3143240" y="235743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1785918" y="328612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14290"/>
            <a:ext cx="8258204" cy="6095070"/>
          </a:xfrm>
        </p:spPr>
        <p:txBody>
          <a:bodyPr>
            <a:normAutofit/>
          </a:bodyPr>
          <a:lstStyle/>
          <a:p>
            <a:r>
              <a:rPr lang="el-GR" dirty="0" smtClean="0"/>
              <a:t>Και εβδομαδιαίες, με κυριότερες τις </a:t>
            </a:r>
            <a:r>
              <a:rPr lang="en-US" i="1" dirty="0" err="1" smtClean="0"/>
              <a:t>Vreme</a:t>
            </a:r>
            <a:r>
              <a:rPr lang="en-US" i="1" dirty="0" smtClean="0"/>
              <a:t>, NIN, </a:t>
            </a:r>
            <a:r>
              <a:rPr lang="en-US" i="1" dirty="0" err="1" smtClean="0"/>
              <a:t>Nedelni</a:t>
            </a:r>
            <a:r>
              <a:rPr lang="en-US" i="1" dirty="0" smtClean="0"/>
              <a:t> </a:t>
            </a:r>
            <a:r>
              <a:rPr lang="en-US" i="1" dirty="0" err="1" smtClean="0"/>
              <a:t>Telegraf</a:t>
            </a:r>
            <a:r>
              <a:rPr lang="en-US" i="1" dirty="0" smtClean="0"/>
              <a:t>.</a:t>
            </a:r>
            <a:r>
              <a:rPr lang="el-GR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Μεγαλύτερη κυκλοφορία: </a:t>
            </a:r>
            <a:r>
              <a:rPr lang="en-US" i="1" dirty="0" err="1" smtClean="0"/>
              <a:t>Politika</a:t>
            </a:r>
            <a:r>
              <a:rPr lang="en-US" i="1" dirty="0" smtClean="0"/>
              <a:t> </a:t>
            </a:r>
            <a:r>
              <a:rPr lang="el-GR" dirty="0" smtClean="0"/>
              <a:t>(όμιλος </a:t>
            </a:r>
            <a:r>
              <a:rPr lang="en-US" dirty="0" err="1" smtClean="0"/>
              <a:t>Politika</a:t>
            </a:r>
            <a:r>
              <a:rPr lang="en-US" dirty="0" smtClean="0"/>
              <a:t>)</a:t>
            </a:r>
            <a:r>
              <a:rPr lang="el-GR" dirty="0" smtClean="0"/>
              <a:t> (πάντα καθεστωτική)</a:t>
            </a:r>
            <a:r>
              <a:rPr lang="en-US" dirty="0" smtClean="0"/>
              <a:t>. </a:t>
            </a:r>
            <a:r>
              <a:rPr lang="el-GR" dirty="0" smtClean="0"/>
              <a:t>1998: 200.000 – 300.000 φύλλα. 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Μαρτίου 2020  	η </a:t>
            </a:r>
            <a:r>
              <a:rPr lang="en-US" i="1" dirty="0" err="1" smtClean="0"/>
              <a:t>Politika</a:t>
            </a:r>
            <a:r>
              <a:rPr lang="el-GR" i="1" dirty="0" smtClean="0"/>
              <a:t> </a:t>
            </a:r>
            <a:r>
              <a:rPr lang="el-GR" dirty="0" smtClean="0"/>
              <a:t>κατά 50% στο γερμανικό εκδοτικό συγκρότημα </a:t>
            </a:r>
            <a:r>
              <a:rPr lang="en-US" dirty="0" smtClean="0"/>
              <a:t>WAZ</a:t>
            </a:r>
            <a:r>
              <a:rPr lang="el-GR" dirty="0" smtClean="0"/>
              <a:t>  </a:t>
            </a:r>
            <a:endParaRPr lang="en-US" dirty="0" smtClean="0"/>
          </a:p>
          <a:p>
            <a:endParaRPr lang="en-US" dirty="0" smtClean="0"/>
          </a:p>
          <a:p>
            <a:r>
              <a:rPr lang="en-US" sz="1900" u="sng" dirty="0" smtClean="0">
                <a:hlinkClick r:id="rId2"/>
              </a:rPr>
              <a:t>Official website</a:t>
            </a:r>
            <a:r>
              <a:rPr lang="en-US" sz="1900" dirty="0" smtClean="0"/>
              <a:t> (</a:t>
            </a:r>
            <a:r>
              <a:rPr lang="el-GR" sz="1900" dirty="0" smtClean="0"/>
              <a:t>στα σερβικά</a:t>
            </a:r>
            <a:r>
              <a:rPr lang="en-US" sz="1900" dirty="0" smtClean="0"/>
              <a:t>) </a:t>
            </a:r>
            <a:r>
              <a:rPr lang="en-US" sz="1900" dirty="0" smtClean="0">
                <a:hlinkClick r:id="rId2"/>
              </a:rPr>
              <a:t>http://www.politika.rs/</a:t>
            </a:r>
            <a:r>
              <a:rPr lang="en-US" sz="1900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3643306" y="378619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500042"/>
            <a:ext cx="8365910" cy="5715040"/>
          </a:xfrm>
        </p:spPr>
        <p:txBody>
          <a:bodyPr anchor="t">
            <a:normAutofit fontScale="90000"/>
          </a:bodyPr>
          <a:lstStyle/>
          <a:p>
            <a:r>
              <a:rPr lang="el-GR" sz="4400" b="0" dirty="0" smtClean="0"/>
              <a:t/>
            </a:r>
            <a:br>
              <a:rPr lang="el-GR" sz="4400" b="0" dirty="0" smtClean="0"/>
            </a:br>
            <a:r>
              <a:rPr lang="el-GR" sz="4900" dirty="0" smtClean="0"/>
              <a:t>Τα ΜΜΕ στα </a:t>
            </a:r>
            <a:r>
              <a:rPr lang="el-GR" sz="4900" dirty="0" err="1" smtClean="0"/>
              <a:t>μετακομμουνιστικά</a:t>
            </a:r>
            <a:r>
              <a:rPr lang="el-GR" sz="4900" dirty="0" smtClean="0"/>
              <a:t> Βαλκάνια:</a:t>
            </a:r>
            <a:br>
              <a:rPr lang="el-GR" sz="4900" dirty="0" smtClean="0"/>
            </a:br>
            <a:r>
              <a:rPr lang="el-GR" sz="4900" dirty="0" err="1" smtClean="0"/>
              <a:t>ενα</a:t>
            </a:r>
            <a:r>
              <a:rPr lang="el-GR" sz="4900" dirty="0" smtClean="0"/>
              <a:t> </a:t>
            </a:r>
            <a:r>
              <a:rPr lang="el-GR" sz="4900" dirty="0" err="1" smtClean="0"/>
              <a:t>νεο</a:t>
            </a:r>
            <a:r>
              <a:rPr lang="el-GR" sz="4900" dirty="0" smtClean="0"/>
              <a:t> </a:t>
            </a:r>
            <a:r>
              <a:rPr lang="el-GR" sz="4900" dirty="0" err="1" smtClean="0"/>
              <a:t>ξεκινημα</a:t>
            </a:r>
            <a:r>
              <a:rPr lang="el-GR" sz="4400" b="0" dirty="0" smtClean="0"/>
              <a:t/>
            </a:r>
            <a:br>
              <a:rPr lang="el-GR" sz="4400" b="0" dirty="0" smtClean="0"/>
            </a:br>
            <a:r>
              <a:rPr lang="el-GR" sz="4400" b="0" dirty="0" smtClean="0"/>
              <a:t/>
            </a:r>
            <a:br>
              <a:rPr lang="el-GR" sz="4400" b="0" dirty="0" smtClean="0"/>
            </a:br>
            <a:r>
              <a:rPr lang="el-GR" sz="3100" b="0" dirty="0" smtClean="0">
                <a:solidFill>
                  <a:schemeClr val="bg1"/>
                </a:solidFill>
              </a:rPr>
              <a:t>ΔΗΜΗΤΡΑ ΠΑΤΡΩΝΙΔΟΥ</a:t>
            </a:r>
            <a:br>
              <a:rPr lang="el-GR" sz="3100" b="0" dirty="0" smtClean="0">
                <a:solidFill>
                  <a:schemeClr val="bg1"/>
                </a:solidFill>
              </a:rPr>
            </a:br>
            <a:r>
              <a:rPr lang="el-GR" sz="4400" b="0" dirty="0" smtClean="0"/>
              <a:t/>
            </a:r>
            <a:br>
              <a:rPr lang="el-GR" sz="4400" b="0" dirty="0" smtClean="0"/>
            </a:br>
            <a:endParaRPr lang="el-GR" sz="4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/>
          </a:bodyPr>
          <a:lstStyle/>
          <a:p>
            <a:r>
              <a:rPr lang="en-US" b="1" i="1" dirty="0" err="1" smtClean="0">
                <a:solidFill>
                  <a:schemeClr val="bg1"/>
                </a:solidFill>
              </a:rPr>
              <a:t>Borba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(Σοσιαλιστική Συμμαχία). 1980: </a:t>
            </a:r>
            <a:r>
              <a:rPr lang="en-US" dirty="0" err="1" smtClean="0">
                <a:solidFill>
                  <a:schemeClr val="bg1"/>
                </a:solidFill>
              </a:rPr>
              <a:t>Stanislav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Marinkovic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αρχισυντάκτης. </a:t>
            </a:r>
            <a:r>
              <a:rPr lang="en-US" i="1" dirty="0" err="1" smtClean="0">
                <a:solidFill>
                  <a:schemeClr val="bg1"/>
                </a:solidFill>
              </a:rPr>
              <a:t>Borba</a:t>
            </a:r>
            <a:r>
              <a:rPr lang="el-GR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από βαρετή, κομματική εφημερίδα</a:t>
            </a:r>
            <a:r>
              <a:rPr lang="el-GR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      σοβαρή, ενημερωτική, με κύρος. Κατά των διασπαστών της Γιουγκοσλαβίας.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1989: θάνατος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Marinkovic</a:t>
            </a:r>
            <a:r>
              <a:rPr lang="el-GR" dirty="0" smtClean="0">
                <a:solidFill>
                  <a:schemeClr val="bg1"/>
                </a:solidFill>
              </a:rPr>
              <a:t>. Η </a:t>
            </a:r>
            <a:r>
              <a:rPr lang="en-US" i="1" dirty="0" err="1" smtClean="0">
                <a:solidFill>
                  <a:schemeClr val="bg1"/>
                </a:solidFill>
              </a:rPr>
              <a:t>Borba</a:t>
            </a:r>
            <a:r>
              <a:rPr lang="el-GR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παραμένει πιστή στη γραμμή του.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Κατά τον πόλεμο της Κροατίας και αργότερα της Βοσνίας –Ερζεγοβίνης 	αντικειμενική και ανεπηρέαστη.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i="1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4357686" y="135729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4500562" y="471488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1980: </a:t>
            </a:r>
            <a:r>
              <a:rPr lang="en-US" dirty="0" err="1" smtClean="0">
                <a:solidFill>
                  <a:schemeClr val="bg1"/>
                </a:solidFill>
              </a:rPr>
              <a:t>Stanislav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Marinkovic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και </a:t>
            </a:r>
            <a:r>
              <a:rPr lang="en-US" i="1" dirty="0" err="1" smtClean="0">
                <a:solidFill>
                  <a:schemeClr val="bg1"/>
                </a:solidFill>
              </a:rPr>
              <a:t>Borba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 smtClean="0">
              <a:solidFill>
                <a:schemeClr val="bg1"/>
              </a:solidFill>
            </a:endParaRP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1994: </a:t>
            </a:r>
            <a:r>
              <a:rPr lang="en-US" i="1" dirty="0" err="1" smtClean="0">
                <a:solidFill>
                  <a:schemeClr val="bg1"/>
                </a:solidFill>
              </a:rPr>
              <a:t>Borba</a:t>
            </a:r>
            <a:r>
              <a:rPr lang="el-GR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πάλι υπό τον έλεγχο του κράτους.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Οι αναγνώστες της διαδήλωναν στους δρόμους:</a:t>
            </a:r>
          </a:p>
          <a:p>
            <a:pPr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«δώστε πίσω τη δική μας (</a:t>
            </a:r>
            <a:r>
              <a:rPr lang="en-US" dirty="0" err="1" smtClean="0">
                <a:solidFill>
                  <a:schemeClr val="bg1"/>
                </a:solidFill>
              </a:rPr>
              <a:t>nasa</a:t>
            </a:r>
            <a:r>
              <a:rPr lang="en-US" dirty="0" smtClean="0">
                <a:solidFill>
                  <a:schemeClr val="bg1"/>
                </a:solidFill>
              </a:rPr>
              <a:t>) </a:t>
            </a:r>
            <a:r>
              <a:rPr lang="en-US" i="1" dirty="0" err="1" smtClean="0">
                <a:solidFill>
                  <a:schemeClr val="bg1"/>
                </a:solidFill>
              </a:rPr>
              <a:t>Borba</a:t>
            </a:r>
            <a:r>
              <a:rPr lang="el-GR" dirty="0" smtClean="0">
                <a:solidFill>
                  <a:schemeClr val="bg1"/>
                </a:solidFill>
              </a:rPr>
              <a:t>» </a:t>
            </a:r>
            <a:endParaRPr lang="bg-BG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bg-BG" dirty="0" smtClean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Πολλοί δημοσιογράφοι φεύγουν, ιδρύουν τη</a:t>
            </a:r>
            <a:r>
              <a:rPr lang="bg-BG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συνέχεια της </a:t>
            </a:r>
            <a:r>
              <a:rPr lang="en-US" i="1" dirty="0" err="1" smtClean="0">
                <a:solidFill>
                  <a:schemeClr val="bg1"/>
                </a:solidFill>
              </a:rPr>
              <a:t>Borba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</a:t>
            </a:r>
            <a:r>
              <a:rPr lang="en-US" i="1" dirty="0" err="1" smtClean="0">
                <a:solidFill>
                  <a:schemeClr val="bg1"/>
                </a:solidFill>
              </a:rPr>
              <a:t>Nasa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Borba</a:t>
            </a:r>
            <a:r>
              <a:rPr lang="en-US" i="1" dirty="0" smtClean="0">
                <a:solidFill>
                  <a:schemeClr val="bg1"/>
                </a:solidFill>
              </a:rPr>
              <a:t>.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i="1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4071934" y="457200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42852"/>
            <a:ext cx="8472518" cy="6166508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Αντιπολίτευση στον Μιλόσεβιτς. 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http://www.yurope.com/nasa-borba/arhiva/english/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πρόσληψη πολιτικών επιστημόνων, αναλυτών, χρονογράφων)        παραγωγή πολιτικής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 αφοσιωμένο κοινό (εύπορο και μορφωμένο). 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Μικρή σχετικά κυκλοφορία, 25000-30000 φύλλα παραμονές βομβαρδισμών Γιουγκοσλαβίας (χρηματοδότηση από </a:t>
            </a:r>
            <a:r>
              <a:rPr lang="en-US" dirty="0" smtClean="0">
                <a:solidFill>
                  <a:schemeClr val="bg1"/>
                </a:solidFill>
              </a:rPr>
              <a:t>SOROS FUND, Helsinki Fund for Assistance to the Media </a:t>
            </a:r>
            <a:r>
              <a:rPr lang="el-GR" dirty="0" smtClean="0">
                <a:solidFill>
                  <a:schemeClr val="bg1"/>
                </a:solidFill>
              </a:rPr>
              <a:t>και Ευρωπαϊκή Επιτροπή).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3071802" y="250030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602363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</a:p>
          <a:p>
            <a:r>
              <a:rPr lang="en-US" i="1" dirty="0" smtClean="0"/>
              <a:t>Danas:</a:t>
            </a:r>
            <a:r>
              <a:rPr lang="en-US" dirty="0" smtClean="0"/>
              <a:t> </a:t>
            </a:r>
            <a:r>
              <a:rPr lang="el-GR" dirty="0" smtClean="0"/>
              <a:t>1997. Ανεξάρτητη εφημερίδα (χρηματοδότηση: μη ελεγχόμενοι από το γιουγκοσλαβικό κράτος φορείς + </a:t>
            </a:r>
            <a:r>
              <a:rPr lang="en-US" dirty="0" smtClean="0"/>
              <a:t>SOROS FUND).</a:t>
            </a:r>
            <a:r>
              <a:rPr lang="el-GR" dirty="0" smtClean="0"/>
              <a:t> Τέλη 1997: 30.000 φύλλα ημερησίως.</a:t>
            </a:r>
          </a:p>
          <a:p>
            <a:endParaRPr lang="en-US" dirty="0" smtClean="0"/>
          </a:p>
          <a:p>
            <a:r>
              <a:rPr lang="en-US" i="1" dirty="0" err="1" smtClean="0"/>
              <a:t>Blic</a:t>
            </a:r>
            <a:r>
              <a:rPr lang="en-US" i="1" dirty="0" smtClean="0"/>
              <a:t>: </a:t>
            </a:r>
            <a:r>
              <a:rPr lang="el-GR" dirty="0" smtClean="0"/>
              <a:t>σε μορφή ταμπλόιντ και χαμηλή τιμή. Πάνω από 200.000 φύλλα. Κριτική καθεστώτος Μιλόσεβιτς και αμεροληψία (παρά τις κατηγορίες για χαμηλή ποιότητα).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/>
              <a:t>	</a:t>
            </a:r>
            <a:r>
              <a:rPr lang="el-GR" b="1" dirty="0" smtClean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Σερβία/Περιοδικά: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/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Vreme</a:t>
            </a:r>
            <a:r>
              <a:rPr lang="en-US" b="1" i="1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1990 </a:t>
            </a:r>
            <a:r>
              <a:rPr lang="el-GR" b="1" dirty="0" smtClean="0">
                <a:solidFill>
                  <a:schemeClr val="bg1"/>
                </a:solidFill>
              </a:rPr>
              <a:t>πρώτη</a:t>
            </a:r>
            <a:r>
              <a:rPr lang="el-GR" b="1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ανεξάρτητη φωνή. Ελεύθερο, δημοκρατικό, εβδομαδιαίο περιοδικό (ανοχή στο διαφορετικό, μετριοπάθεια). Κριτική στην κυβέρνηση. 1996-1997:25000-3000 τεύχη. Φθίνουσα πορεία.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sz="1700" dirty="0" smtClean="0">
              <a:solidFill>
                <a:schemeClr val="bg1"/>
              </a:solidFill>
            </a:endParaRPr>
          </a:p>
          <a:p>
            <a:r>
              <a:rPr lang="el-GR" sz="1700" dirty="0" smtClean="0">
                <a:solidFill>
                  <a:schemeClr val="bg1"/>
                </a:solidFill>
              </a:rPr>
              <a:t>Επίσημη ιστοσελίδα: </a:t>
            </a:r>
            <a:r>
              <a:rPr lang="en-US" sz="1700" dirty="0" smtClean="0">
                <a:solidFill>
                  <a:schemeClr val="bg1"/>
                </a:solidFill>
                <a:hlinkClick r:id="rId2"/>
              </a:rPr>
              <a:t>https://www.vreme.com/</a:t>
            </a:r>
            <a:r>
              <a:rPr lang="el-GR" sz="1700" dirty="0" smtClean="0">
                <a:solidFill>
                  <a:schemeClr val="bg1"/>
                </a:solidFill>
              </a:rPr>
              <a:t> </a:t>
            </a:r>
            <a:r>
              <a:rPr lang="en-US" sz="1700" dirty="0" smtClean="0">
                <a:solidFill>
                  <a:schemeClr val="bg1"/>
                </a:solidFill>
              </a:rPr>
              <a:t>  </a:t>
            </a:r>
            <a:endParaRPr lang="el-GR" sz="1700" dirty="0" smtClean="0">
              <a:solidFill>
                <a:schemeClr val="bg1"/>
              </a:solidFill>
            </a:endParaRPr>
          </a:p>
          <a:p>
            <a:r>
              <a:rPr lang="el-GR" sz="1700" dirty="0" smtClean="0">
                <a:solidFill>
                  <a:schemeClr val="bg1"/>
                </a:solidFill>
              </a:rPr>
              <a:t>Αρχείο Δεκέμβριος 1998 έως σήμερα: </a:t>
            </a:r>
            <a:r>
              <a:rPr lang="en-US" sz="1700" dirty="0" smtClean="0">
                <a:solidFill>
                  <a:schemeClr val="bg1"/>
                </a:solidFill>
                <a:hlinkClick r:id="rId3"/>
              </a:rPr>
              <a:t>https://www.vreme.com/arhiva.php</a:t>
            </a:r>
            <a:r>
              <a:rPr lang="en-US" sz="1700" dirty="0" smtClean="0">
                <a:solidFill>
                  <a:schemeClr val="bg1"/>
                </a:solidFill>
              </a:rPr>
              <a:t> </a:t>
            </a:r>
            <a:endParaRPr lang="el-GR" sz="17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1700" dirty="0" smtClean="0">
                <a:solidFill>
                  <a:schemeClr val="bg1"/>
                </a:solidFill>
              </a:rPr>
              <a:t>	Αρχείο Σεπτέμβριος 1991 - Δεκέμβριος 1998:</a:t>
            </a:r>
          </a:p>
          <a:p>
            <a:pPr>
              <a:buNone/>
            </a:pPr>
            <a:r>
              <a:rPr lang="el-GR" sz="1700" dirty="0" smtClean="0">
                <a:solidFill>
                  <a:schemeClr val="bg1"/>
                </a:solidFill>
              </a:rPr>
              <a:t>	</a:t>
            </a:r>
            <a:r>
              <a:rPr lang="en-US" sz="1700" u="sng" dirty="0" smtClean="0">
                <a:solidFill>
                  <a:schemeClr val="bg1"/>
                </a:solidFill>
              </a:rPr>
              <a:t> </a:t>
            </a:r>
            <a:r>
              <a:rPr lang="en-US" sz="1700" u="sng" dirty="0" smtClean="0">
                <a:solidFill>
                  <a:schemeClr val="bg1"/>
                </a:solidFill>
                <a:hlinkClick r:id="rId4"/>
              </a:rPr>
              <a:t>http://www.scc.rutgers.edu/serbian_digest</a:t>
            </a:r>
            <a:r>
              <a:rPr lang="el-GR" sz="1700" u="sng" dirty="0" smtClean="0">
                <a:solidFill>
                  <a:schemeClr val="bg1"/>
                </a:solidFill>
              </a:rPr>
              <a:t> </a:t>
            </a:r>
            <a:endParaRPr lang="en-US" sz="17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n-US" b="1" i="1" dirty="0" smtClean="0"/>
              <a:t>	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NIN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αύξουσα πορεία, όμιλος </a:t>
            </a:r>
            <a:r>
              <a:rPr lang="en-US" dirty="0" err="1" smtClean="0">
                <a:solidFill>
                  <a:schemeClr val="bg1"/>
                </a:solidFill>
              </a:rPr>
              <a:t>Politika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αρχικά, ανεξαρτητοποίηση στη συνέχεια (μετοχική εταιρεία). 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Ανεξάρτητο πολιτικά, εβδομαδιαίο περιοδικό. Όλα τα θέματα της επικαιρότητας.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1996-1997: 30-35.000 τεύχη. Οκτώβρης 1997: 100.000 (δημοσκόπηση </a:t>
            </a:r>
            <a:r>
              <a:rPr lang="en-US" dirty="0" smtClean="0">
                <a:solidFill>
                  <a:schemeClr val="bg1"/>
                </a:solidFill>
              </a:rPr>
              <a:t>Partner Marketing).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Διανομή έντυπων ΜΜΕ στη Σερβία: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</a:rPr>
              <a:t>Στις πόλεις: Σημεία πώλησης κάθε εφημερίδας και κρατικά σημεία πώλησης (συνήθως του </a:t>
            </a:r>
            <a:r>
              <a:rPr lang="el-GR" dirty="0" err="1" smtClean="0">
                <a:solidFill>
                  <a:schemeClr val="bg1"/>
                </a:solidFill>
              </a:rPr>
              <a:t>εκδ</a:t>
            </a:r>
            <a:r>
              <a:rPr lang="el-GR" dirty="0" smtClean="0">
                <a:solidFill>
                  <a:schemeClr val="bg1"/>
                </a:solidFill>
              </a:rPr>
              <a:t>. συγκροτήματος </a:t>
            </a:r>
            <a:r>
              <a:rPr lang="en-US" dirty="0" err="1" smtClean="0">
                <a:solidFill>
                  <a:schemeClr val="bg1"/>
                </a:solidFill>
              </a:rPr>
              <a:t>Politika</a:t>
            </a:r>
            <a:r>
              <a:rPr lang="el-GR" dirty="0" smtClean="0">
                <a:solidFill>
                  <a:schemeClr val="bg1"/>
                </a:solidFill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</a:rPr>
              <a:t>Στην ύπαιθρο      κρατικά σημεία πώλησης.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3143240" y="428625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357166"/>
            <a:ext cx="8372476" cy="5923606"/>
          </a:xfrm>
        </p:spPr>
        <p:txBody>
          <a:bodyPr>
            <a:normAutofit fontScale="40000" lnSpcReduction="20000"/>
          </a:bodyPr>
          <a:lstStyle/>
          <a:p>
            <a:endParaRPr lang="el-GR" sz="3300" b="1" i="1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sz="7000" b="1" dirty="0" smtClean="0">
                <a:solidFill>
                  <a:srgbClr val="FF0000"/>
                </a:solidFill>
              </a:rPr>
              <a:t>Εφημερίδες στην πρώην Γιουγκοσλαβία στη γλώσσα των εθνικών μειονοτήτων</a:t>
            </a:r>
            <a:r>
              <a:rPr lang="en-US" sz="7000" b="1" dirty="0" smtClean="0">
                <a:solidFill>
                  <a:srgbClr val="FF0000"/>
                </a:solidFill>
              </a:rPr>
              <a:t> </a:t>
            </a:r>
            <a:r>
              <a:rPr lang="el-GR" sz="7000" b="1" dirty="0" smtClean="0">
                <a:solidFill>
                  <a:srgbClr val="FF0000"/>
                </a:solidFill>
              </a:rPr>
              <a:t>με μεγάλη κυκλοφορία</a:t>
            </a:r>
            <a:endParaRPr lang="en-US" sz="70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3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300" b="1" dirty="0" smtClean="0">
              <a:solidFill>
                <a:srgbClr val="FF0000"/>
              </a:solidFill>
            </a:endParaRPr>
          </a:p>
          <a:p>
            <a:endParaRPr lang="en-US" sz="4500" b="1" dirty="0" smtClean="0"/>
          </a:p>
          <a:p>
            <a:r>
              <a:rPr lang="el-GR" sz="7000" b="1" dirty="0" smtClean="0"/>
              <a:t>Στα ουγγρικά:</a:t>
            </a:r>
            <a:endParaRPr lang="en-US" sz="7000" b="1" dirty="0" smtClean="0"/>
          </a:p>
          <a:p>
            <a:pPr>
              <a:buNone/>
            </a:pPr>
            <a:endParaRPr lang="el-GR" sz="5900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5900" b="1" i="1" dirty="0" smtClean="0"/>
              <a:t>Magyar </a:t>
            </a:r>
            <a:r>
              <a:rPr lang="en-US" sz="5900" b="1" i="1" dirty="0" err="1" smtClean="0"/>
              <a:t>Szo</a:t>
            </a:r>
            <a:r>
              <a:rPr lang="en-US" sz="5900" b="1" i="1" dirty="0" smtClean="0"/>
              <a:t>:</a:t>
            </a:r>
            <a:r>
              <a:rPr lang="el-GR" sz="5900" b="1" i="1" dirty="0" smtClean="0"/>
              <a:t> </a:t>
            </a:r>
            <a:r>
              <a:rPr lang="el-GR" sz="5900" dirty="0" smtClean="0"/>
              <a:t>μόνη ημερήσια</a:t>
            </a:r>
            <a:r>
              <a:rPr lang="en-US" sz="5900" dirty="0" smtClean="0"/>
              <a:t> </a:t>
            </a:r>
            <a:r>
              <a:rPr lang="el-GR" sz="5900" dirty="0" smtClean="0"/>
              <a:t>εφημερίδα. </a:t>
            </a:r>
            <a:r>
              <a:rPr lang="el-GR" sz="5900" dirty="0" err="1" smtClean="0"/>
              <a:t>Νόβισαντ</a:t>
            </a:r>
            <a:r>
              <a:rPr lang="el-GR" sz="5900" dirty="0" smtClean="0"/>
              <a:t>, 1998 περίπου 26.000 φύλλα. (</a:t>
            </a:r>
            <a:r>
              <a:rPr lang="el-GR" sz="5900" dirty="0" smtClean="0"/>
              <a:t>Παρουσιάζει την πολιτική </a:t>
            </a:r>
            <a:r>
              <a:rPr lang="el-GR" sz="5900" dirty="0" smtClean="0"/>
              <a:t>κατάσταση Σερβίας + Βοϊβοντίνας)      </a:t>
            </a:r>
            <a:endParaRPr lang="en-US" sz="5900" dirty="0" smtClean="0"/>
          </a:p>
          <a:p>
            <a:pPr>
              <a:buClr>
                <a:srgbClr val="FFFF00"/>
              </a:buClr>
              <a:buNone/>
            </a:pPr>
            <a:r>
              <a:rPr lang="en-US" sz="4000" b="1" i="1" dirty="0" smtClean="0"/>
              <a:t>    	</a:t>
            </a:r>
            <a:r>
              <a:rPr lang="en-US" sz="3200" b="1" i="1" dirty="0" smtClean="0"/>
              <a:t>Magyar </a:t>
            </a:r>
            <a:r>
              <a:rPr lang="en-US" sz="3200" b="1" i="1" dirty="0" err="1" smtClean="0"/>
              <a:t>Szo</a:t>
            </a:r>
            <a:r>
              <a:rPr lang="el-GR" sz="3200" b="1" i="1" dirty="0" smtClean="0"/>
              <a:t> </a:t>
            </a:r>
            <a:r>
              <a:rPr lang="en-US" sz="3200" b="1" dirty="0" smtClean="0"/>
              <a:t>Online</a:t>
            </a:r>
            <a:r>
              <a:rPr lang="en-US" sz="3200" b="1" i="1" dirty="0" smtClean="0"/>
              <a:t> </a:t>
            </a:r>
            <a:r>
              <a:rPr lang="el-GR" sz="3200" u="sng" dirty="0" smtClean="0"/>
              <a:t>:  </a:t>
            </a:r>
            <a:r>
              <a:rPr lang="en-US" sz="3200" u="sng" dirty="0" smtClean="0">
                <a:hlinkClick r:id="rId3"/>
              </a:rPr>
              <a:t>https://www.magyarszo.rs/</a:t>
            </a:r>
            <a:endParaRPr lang="en-US" sz="3200" u="sng" dirty="0" smtClean="0"/>
          </a:p>
          <a:p>
            <a:pPr>
              <a:buClr>
                <a:srgbClr val="FFFF00"/>
              </a:buClr>
              <a:buNone/>
            </a:pPr>
            <a:endParaRPr lang="en-US" sz="3200" u="sng" dirty="0" smtClean="0"/>
          </a:p>
          <a:p>
            <a:pPr>
              <a:buClr>
                <a:srgbClr val="FFFF00"/>
              </a:buClr>
              <a:buNone/>
            </a:pPr>
            <a:endParaRPr lang="en-US" sz="3200" u="sng" dirty="0" smtClean="0"/>
          </a:p>
          <a:p>
            <a:pPr>
              <a:buClr>
                <a:srgbClr val="FFFF00"/>
              </a:buClr>
              <a:buNone/>
            </a:pPr>
            <a:endParaRPr lang="en-US" sz="4000" u="sng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7000" b="1" i="1" dirty="0" err="1" smtClean="0"/>
              <a:t>Dunataj</a:t>
            </a:r>
            <a:r>
              <a:rPr lang="en-US" sz="7000" b="1" i="1" dirty="0" smtClean="0"/>
              <a:t>: </a:t>
            </a:r>
            <a:r>
              <a:rPr lang="el-GR" sz="7000" dirty="0" smtClean="0"/>
              <a:t>κι αυτή στη Βοϊβοντίνα, εβδομαδιαία</a:t>
            </a:r>
          </a:p>
          <a:p>
            <a:pPr marL="0" indent="0">
              <a:spcBef>
                <a:spcPts val="0"/>
              </a:spcBef>
              <a:buNone/>
            </a:pPr>
            <a:endParaRPr lang="el-GR" sz="40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l-GR" sz="3600" b="1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solidFill>
                  <a:schemeClr val="bg1"/>
                </a:solidFill>
              </a:rPr>
              <a:t>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6095070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Στη Βοϊβοντίνα, εβδομαδιαίες, για τις μειονότητες της περιοχής: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b="1" i="1" dirty="0" err="1" smtClean="0">
                <a:solidFill>
                  <a:schemeClr val="bg1"/>
                </a:solidFill>
              </a:rPr>
              <a:t>Hlas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Ludu</a:t>
            </a:r>
            <a:r>
              <a:rPr lang="el-GR" b="1" i="1" dirty="0" smtClean="0">
                <a:solidFill>
                  <a:schemeClr val="bg1"/>
                </a:solidFill>
              </a:rPr>
              <a:t>: </a:t>
            </a:r>
            <a:r>
              <a:rPr lang="el-GR" b="1" dirty="0" smtClean="0">
                <a:solidFill>
                  <a:schemeClr val="bg1"/>
                </a:solidFill>
              </a:rPr>
              <a:t>για τους </a:t>
            </a:r>
            <a:r>
              <a:rPr lang="el-GR" b="1" dirty="0" err="1" smtClean="0">
                <a:solidFill>
                  <a:schemeClr val="bg1"/>
                </a:solidFill>
              </a:rPr>
              <a:t>Ρουθηνούς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</a:p>
          <a:p>
            <a:pPr>
              <a:buClr>
                <a:srgbClr val="FFFF00"/>
              </a:buClr>
              <a:buNone/>
            </a:pPr>
            <a:r>
              <a:rPr lang="en-US" b="1" i="1" dirty="0" smtClean="0">
                <a:solidFill>
                  <a:schemeClr val="bg1"/>
                </a:solidFill>
              </a:rPr>
              <a:t>	</a:t>
            </a:r>
            <a:r>
              <a:rPr lang="en-US" sz="2000" b="1" i="1" dirty="0" err="1" smtClean="0">
                <a:solidFill>
                  <a:schemeClr val="bg1"/>
                </a:solidFill>
              </a:rPr>
              <a:t>Hlas</a:t>
            </a:r>
            <a:r>
              <a:rPr lang="en-US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</a:rPr>
              <a:t>Ludu</a:t>
            </a:r>
            <a:r>
              <a:rPr lang="en-US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on line: </a:t>
            </a:r>
            <a:r>
              <a:rPr lang="en-US" sz="2000" b="1" i="1" dirty="0" smtClean="0">
                <a:solidFill>
                  <a:schemeClr val="bg1"/>
                </a:solidFill>
                <a:hlinkClick r:id="rId2"/>
              </a:rPr>
              <a:t>https://hl.rs/</a:t>
            </a:r>
            <a:r>
              <a:rPr lang="en-US" sz="2000" b="1" i="1" dirty="0" smtClean="0">
                <a:solidFill>
                  <a:schemeClr val="bg1"/>
                </a:solidFill>
              </a:rPr>
              <a:t> </a:t>
            </a:r>
          </a:p>
          <a:p>
            <a:pPr>
              <a:buClr>
                <a:srgbClr val="FFFF00"/>
              </a:buClr>
              <a:buNone/>
            </a:pPr>
            <a:endParaRPr lang="en-US" sz="2000" b="1" i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b="1" i="1" dirty="0" err="1" smtClean="0">
                <a:solidFill>
                  <a:schemeClr val="bg1"/>
                </a:solidFill>
              </a:rPr>
              <a:t>Ruske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Slovo</a:t>
            </a:r>
            <a:r>
              <a:rPr lang="el-GR" b="1" i="1" dirty="0" smtClean="0">
                <a:solidFill>
                  <a:schemeClr val="bg1"/>
                </a:solidFill>
              </a:rPr>
              <a:t>: </a:t>
            </a:r>
            <a:r>
              <a:rPr lang="el-GR" b="1" dirty="0" smtClean="0">
                <a:solidFill>
                  <a:schemeClr val="bg1"/>
                </a:solidFill>
              </a:rPr>
              <a:t>για τους Σλοβάκους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  <a:p>
            <a:pPr>
              <a:buClr>
                <a:srgbClr val="FFFF00"/>
              </a:buClr>
              <a:buNone/>
            </a:pPr>
            <a:r>
              <a:rPr lang="en-US" b="1" i="1" dirty="0" smtClean="0">
                <a:solidFill>
                  <a:schemeClr val="bg1"/>
                </a:solidFill>
              </a:rPr>
              <a:t>	</a:t>
            </a:r>
            <a:r>
              <a:rPr lang="en-US" sz="2000" b="1" i="1" dirty="0" err="1" smtClean="0">
                <a:solidFill>
                  <a:schemeClr val="bg1"/>
                </a:solidFill>
              </a:rPr>
              <a:t>Ruske</a:t>
            </a:r>
            <a:r>
              <a:rPr lang="en-US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</a:rPr>
              <a:t>Slovo</a:t>
            </a:r>
            <a:r>
              <a:rPr lang="en-US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on line: </a:t>
            </a:r>
            <a:r>
              <a:rPr lang="en-US" sz="2000" b="1" dirty="0" smtClean="0">
                <a:solidFill>
                  <a:schemeClr val="bg1"/>
                </a:solidFill>
                <a:hlinkClick r:id="rId3"/>
              </a:rPr>
              <a:t>https://www.ruskeslovo.com/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pPr>
              <a:buClr>
                <a:srgbClr val="FFFF00"/>
              </a:buClr>
              <a:buNone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b="1" i="1" dirty="0" err="1" smtClean="0">
                <a:solidFill>
                  <a:schemeClr val="bg1"/>
                </a:solidFill>
              </a:rPr>
              <a:t>Libertatea</a:t>
            </a:r>
            <a:r>
              <a:rPr lang="el-GR" b="1" i="1" dirty="0" smtClean="0">
                <a:solidFill>
                  <a:schemeClr val="bg1"/>
                </a:solidFill>
              </a:rPr>
              <a:t>: </a:t>
            </a:r>
            <a:r>
              <a:rPr lang="el-GR" b="1" dirty="0" smtClean="0">
                <a:solidFill>
                  <a:schemeClr val="bg1"/>
                </a:solidFill>
              </a:rPr>
              <a:t>για τους Ρουμάνους</a:t>
            </a:r>
            <a:r>
              <a:rPr lang="el-GR" b="1" i="1" dirty="0" smtClean="0">
                <a:solidFill>
                  <a:schemeClr val="bg1"/>
                </a:solidFill>
              </a:rPr>
              <a:t>.</a:t>
            </a:r>
            <a:endParaRPr lang="en-US" b="1" i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None/>
            </a:pPr>
            <a:r>
              <a:rPr lang="en-US" sz="2000" b="1" i="1" dirty="0" smtClean="0">
                <a:solidFill>
                  <a:schemeClr val="bg1"/>
                </a:solidFill>
              </a:rPr>
              <a:t>	 </a:t>
            </a:r>
            <a:r>
              <a:rPr lang="en-US" sz="2000" b="1" i="1" dirty="0" err="1" smtClean="0">
                <a:solidFill>
                  <a:schemeClr val="bg1"/>
                </a:solidFill>
              </a:rPr>
              <a:t>Libertatea</a:t>
            </a:r>
            <a:r>
              <a:rPr lang="en-US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on line</a:t>
            </a:r>
            <a:r>
              <a:rPr lang="en-US" sz="2000" b="1" i="1" dirty="0" smtClean="0">
                <a:solidFill>
                  <a:schemeClr val="bg1"/>
                </a:solidFill>
              </a:rPr>
              <a:t>:	 https://www.libertatea.ro/</a:t>
            </a:r>
            <a:endParaRPr lang="el-GR" sz="2000" b="1" i="1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el-GR" b="1" dirty="0" smtClean="0">
                <a:solidFill>
                  <a:schemeClr val="bg1"/>
                </a:solidFill>
              </a:rPr>
              <a:t> Αλβανόφωνες</a:t>
            </a:r>
            <a:r>
              <a:rPr lang="el-GR" dirty="0" smtClean="0">
                <a:solidFill>
                  <a:schemeClr val="bg1"/>
                </a:solidFill>
              </a:rPr>
              <a:t>: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l-GR" b="1" dirty="0" smtClean="0">
                <a:solidFill>
                  <a:schemeClr val="bg1"/>
                </a:solidFill>
              </a:rPr>
              <a:t>Πριν την έναρξη των βομβαρδισμών στο Κοσσυφοπέδιο:</a:t>
            </a:r>
          </a:p>
          <a:p>
            <a:pPr marL="0" indent="0" algn="just">
              <a:spcBef>
                <a:spcPts val="0"/>
              </a:spcBef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1997 κυκλοφορεί η </a:t>
            </a:r>
            <a:r>
              <a:rPr lang="en-US" b="1" i="1" dirty="0" err="1" smtClean="0">
                <a:solidFill>
                  <a:schemeClr val="bg1"/>
                </a:solidFill>
              </a:rPr>
              <a:t>Koha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Ditore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l-GR" dirty="0" smtClean="0">
                <a:solidFill>
                  <a:schemeClr val="bg1"/>
                </a:solidFill>
              </a:rPr>
              <a:t>του</a:t>
            </a:r>
            <a:r>
              <a:rPr lang="en-US" dirty="0" err="1" smtClean="0">
                <a:solidFill>
                  <a:schemeClr val="bg1"/>
                </a:solidFill>
              </a:rPr>
              <a:t>Vetton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Surroi</a:t>
            </a:r>
            <a:r>
              <a:rPr lang="el-GR" dirty="0" smtClean="0">
                <a:solidFill>
                  <a:schemeClr val="bg1"/>
                </a:solidFill>
              </a:rPr>
              <a:t>, γραμμές των πολιτικών ηγετών του </a:t>
            </a:r>
            <a:r>
              <a:rPr lang="en-US" dirty="0" smtClean="0">
                <a:solidFill>
                  <a:schemeClr val="bg1"/>
                </a:solidFill>
              </a:rPr>
              <a:t>UCK)</a:t>
            </a:r>
            <a:r>
              <a:rPr lang="el-GR" dirty="0" smtClean="0">
                <a:solidFill>
                  <a:schemeClr val="bg1"/>
                </a:solidFill>
              </a:rPr>
              <a:t> και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η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b="1" i="1" dirty="0" err="1" smtClean="0">
                <a:solidFill>
                  <a:schemeClr val="bg1"/>
                </a:solidFill>
              </a:rPr>
              <a:t>Koha</a:t>
            </a:r>
            <a:r>
              <a:rPr lang="en-US" b="1" i="1" dirty="0" smtClean="0">
                <a:solidFill>
                  <a:schemeClr val="bg1"/>
                </a:solidFill>
              </a:rPr>
              <a:t> Sot</a:t>
            </a:r>
            <a:r>
              <a:rPr lang="el-GR" b="1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(διαλλακτική γραμμή </a:t>
            </a:r>
            <a:r>
              <a:rPr lang="el-GR" dirty="0" err="1" smtClean="0">
                <a:solidFill>
                  <a:schemeClr val="bg1"/>
                </a:solidFill>
              </a:rPr>
              <a:t>Ρουγκόβα</a:t>
            </a:r>
            <a:r>
              <a:rPr lang="el-GR" dirty="0" smtClean="0">
                <a:solidFill>
                  <a:schemeClr val="bg1"/>
                </a:solidFill>
              </a:rPr>
              <a:t>, 1998:35.000 φύλλα σε καθημερινή βάση).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ΠΕΡΙΕΧΟΜΕΝΑ </a:t>
            </a:r>
            <a:r>
              <a:rPr lang="el-GR" dirty="0" smtClean="0"/>
              <a:t>ΕΝΟΤΗΤΑΣ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Η δημιουργία των νέων ΜΜΕ στα Βαλκάνια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Η εμπειρία από τα άλλα πρώην κομμουνιστικά κράτη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Ο Τύπος στα Βαλκάνια μετά τον κομμουνισμό</a:t>
            </a:r>
          </a:p>
          <a:p>
            <a:pPr marL="651510" indent="-514350">
              <a:buNone/>
            </a:pPr>
            <a:endParaRPr lang="el-GR" dirty="0" smtClean="0"/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Αλβανία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Με την πτώση του κομμουνιστικού καθεστώτος (1991)         πολλές νέες εφημερίδες.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Μέχρι το 1995	     κυριαρχούν οι «κομματικές» εφημερίδες.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1995      μη εξαρτημένες από κόμματα εφημερίδες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	μεγαλύτερη κυκλοφορία.     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2285984" y="278605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3286116" y="335756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1928794" y="421481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8286776" y="428625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Πάντως η κυκλοφορία των εφημερίδων βαθιά συνδεδεμένη με τις πολιτικές εξελίξεις. Παράδειγμα της  </a:t>
            </a:r>
            <a:r>
              <a:rPr lang="en-US" i="1" dirty="0" err="1" smtClean="0"/>
              <a:t>Indipendant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από τον Μάιο μέχρι τον Σεπτέμβριο του 1997, δημοσιογράφοι από την </a:t>
            </a:r>
            <a:r>
              <a:rPr lang="en-US" i="1" dirty="0" err="1" smtClean="0"/>
              <a:t>Koha</a:t>
            </a:r>
            <a:r>
              <a:rPr lang="en-US" i="1" dirty="0" smtClean="0"/>
              <a:t> </a:t>
            </a:r>
            <a:r>
              <a:rPr lang="en-US" i="1" dirty="0" err="1" smtClean="0"/>
              <a:t>Jone</a:t>
            </a:r>
            <a:r>
              <a:rPr lang="en-US" dirty="0" smtClean="0"/>
              <a:t>). </a:t>
            </a:r>
          </a:p>
          <a:p>
            <a:endParaRPr lang="en-US" dirty="0" smtClean="0"/>
          </a:p>
          <a:p>
            <a:r>
              <a:rPr lang="el-GR" dirty="0" smtClean="0"/>
              <a:t>Το 2000</a:t>
            </a:r>
            <a:r>
              <a:rPr lang="el-GR" dirty="0" smtClean="0"/>
              <a:t> </a:t>
            </a:r>
            <a:r>
              <a:rPr lang="el-GR" dirty="0" smtClean="0"/>
              <a:t>στην Αλβανία περισσότερα από 200 έντυπα. 12 ημερήσιες και 12 εβδομαδιαίες εφημερίδες, 6 εβδομαδιαία περιοδικά (κυριότερα </a:t>
            </a:r>
            <a:r>
              <a:rPr lang="en-US" i="1" dirty="0" smtClean="0"/>
              <a:t>Klan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i="1" dirty="0" err="1" smtClean="0"/>
              <a:t>Spekter</a:t>
            </a:r>
            <a:r>
              <a:rPr lang="el-GR" dirty="0" smtClean="0"/>
              <a:t>) και 1 δεκαπενθήμερο περιοδικό (</a:t>
            </a:r>
            <a:r>
              <a:rPr lang="en-US" i="1" dirty="0" err="1" smtClean="0"/>
              <a:t>Dy</a:t>
            </a:r>
            <a:r>
              <a:rPr lang="en-US" i="1" dirty="0" smtClean="0"/>
              <a:t> Drina , </a:t>
            </a:r>
            <a:r>
              <a:rPr lang="en-US" dirty="0" smtClean="0"/>
              <a:t>1000 </a:t>
            </a:r>
            <a:r>
              <a:rPr lang="el-GR" dirty="0" smtClean="0"/>
              <a:t>περίπου τεύχη).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Μετά την κατάρρευση του κομμουνισμού       ανάπτυξη Τοπικού Τύπου, ειδικά στη Νότια Αλβανία.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Σχεδόν σε όλες τις πόλεις μέχρι το 1996 </a:t>
            </a:r>
            <a:r>
              <a:rPr lang="el-GR" dirty="0" smtClean="0">
                <a:solidFill>
                  <a:schemeClr val="bg1"/>
                </a:solidFill>
              </a:rPr>
              <a:t>υπάρχουν εφημερίδες </a:t>
            </a:r>
            <a:r>
              <a:rPr lang="el-GR" dirty="0" smtClean="0">
                <a:solidFill>
                  <a:schemeClr val="bg1"/>
                </a:solidFill>
              </a:rPr>
              <a:t>τοπικές (συμπολιτευόμενες ή αντιπολιτευόμενες με το Δημοκρατικό Κόμμα) σε μικρά τυπογραφεία (μηχανήματα από Ιταλία).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7215206" y="185736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Τέλη του 1996       </a:t>
            </a:r>
            <a:r>
              <a:rPr lang="el-GR" dirty="0" smtClean="0">
                <a:solidFill>
                  <a:schemeClr val="bg1"/>
                </a:solidFill>
              </a:rPr>
              <a:t>κυκλοφορούν μόνο </a:t>
            </a:r>
            <a:r>
              <a:rPr lang="el-GR" dirty="0" smtClean="0">
                <a:solidFill>
                  <a:schemeClr val="bg1"/>
                </a:solidFill>
              </a:rPr>
              <a:t>οι εφημερίδες της ελληνικής μειονότητας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l-GR" dirty="0" smtClean="0">
                <a:solidFill>
                  <a:schemeClr val="bg1"/>
                </a:solidFill>
              </a:rPr>
              <a:t>αξεπέραστα οικονομικά προβλήματα).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Αργυρόκαστρο: η πόλη με τις περισσότερες εφημερίδες.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Java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l-GR" dirty="0" smtClean="0">
                <a:solidFill>
                  <a:schemeClr val="bg1"/>
                </a:solidFill>
              </a:rPr>
              <a:t>έως το </a:t>
            </a:r>
            <a:r>
              <a:rPr lang="en-US" dirty="0" smtClean="0">
                <a:solidFill>
                  <a:schemeClr val="bg1"/>
                </a:solidFill>
              </a:rPr>
              <a:t>1996)</a:t>
            </a:r>
            <a:r>
              <a:rPr lang="el-GR" dirty="0" smtClean="0">
                <a:solidFill>
                  <a:schemeClr val="bg1"/>
                </a:solidFill>
              </a:rPr>
              <a:t> την μεγαλύτερη κυκλοφορία.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</a:rPr>
              <a:t>1992-1996: </a:t>
            </a:r>
            <a:r>
              <a:rPr lang="en-US" i="1" dirty="0" err="1" smtClean="0">
                <a:solidFill>
                  <a:schemeClr val="bg1"/>
                </a:solidFill>
              </a:rPr>
              <a:t>Qyteri</a:t>
            </a:r>
            <a:r>
              <a:rPr lang="en-US" i="1" dirty="0" smtClean="0">
                <a:solidFill>
                  <a:schemeClr val="bg1"/>
                </a:solidFill>
              </a:rPr>
              <a:t> I </a:t>
            </a:r>
            <a:r>
              <a:rPr lang="en-US" i="1" dirty="0" err="1" smtClean="0">
                <a:solidFill>
                  <a:schemeClr val="bg1"/>
                </a:solidFill>
              </a:rPr>
              <a:t>Jugut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Tryeza</a:t>
            </a:r>
            <a:r>
              <a:rPr lang="en-US" i="1" dirty="0" smtClean="0">
                <a:solidFill>
                  <a:schemeClr val="bg1"/>
                </a:solidFill>
              </a:rPr>
              <a:t> e </a:t>
            </a:r>
            <a:r>
              <a:rPr lang="en-US" i="1" dirty="0" err="1" smtClean="0">
                <a:solidFill>
                  <a:schemeClr val="bg1"/>
                </a:solidFill>
              </a:rPr>
              <a:t>Koes</a:t>
            </a:r>
            <a:r>
              <a:rPr lang="en-US" i="1" dirty="0" smtClean="0">
                <a:solidFill>
                  <a:schemeClr val="bg1"/>
                </a:solidFill>
              </a:rPr>
              <a:t>, Cast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3286116" y="185736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Κορυτσά: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i="1" dirty="0" err="1" smtClean="0">
                <a:solidFill>
                  <a:schemeClr val="bg1"/>
                </a:solidFill>
              </a:rPr>
              <a:t>Korca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Demokratike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τοπικό όργανο του Δημοκρατικού Κόμματος (5 χρόνια κυκλοφορία)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i="1" dirty="0" err="1" smtClean="0">
                <a:solidFill>
                  <a:schemeClr val="bg1"/>
                </a:solidFill>
              </a:rPr>
              <a:t>Nositi</a:t>
            </a:r>
            <a:r>
              <a:rPr lang="el-GR" i="1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ανεξάρτητη, σοβαρή πολιτική εφημερίδα </a:t>
            </a:r>
            <a:r>
              <a:rPr lang="el-GR" dirty="0" err="1" smtClean="0">
                <a:solidFill>
                  <a:schemeClr val="bg1"/>
                </a:solidFill>
              </a:rPr>
              <a:t>εφημερίδα</a:t>
            </a:r>
            <a:r>
              <a:rPr lang="el-GR" dirty="0" smtClean="0">
                <a:solidFill>
                  <a:schemeClr val="bg1"/>
                </a:solidFill>
              </a:rPr>
              <a:t> (3 χρόνια κυκλοφορία)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i="1" dirty="0" err="1" smtClean="0">
                <a:solidFill>
                  <a:schemeClr val="bg1"/>
                </a:solidFill>
              </a:rPr>
              <a:t>Iliria</a:t>
            </a:r>
            <a:r>
              <a:rPr lang="el-GR" i="1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τη διαχειρίζονται οι τοπικές </a:t>
            </a:r>
            <a:r>
              <a:rPr lang="el-GR" dirty="0" smtClean="0">
                <a:solidFill>
                  <a:schemeClr val="bg1"/>
                </a:solidFill>
              </a:rPr>
              <a:t>αρχές</a:t>
            </a:r>
            <a:r>
              <a:rPr lang="el-GR" i="1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αναμετάδοση από το αλβανικό πρακτορείο ειδήσεων ΑΤΑ. Ενημέρωση Αλβανών και σε απομακρυσμένες περιοχές.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 smtClean="0"/>
              <a:t>Πρεμετή</a:t>
            </a:r>
            <a:r>
              <a:rPr lang="el-GR" dirty="0" smtClean="0"/>
              <a:t>: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/>
              <a:t>Premeteu</a:t>
            </a:r>
            <a:endParaRPr lang="en-US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/>
              <a:t>Opinioni</a:t>
            </a:r>
            <a:endParaRPr lang="en-US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rgbClr val="FFFF00"/>
              </a:buClr>
            </a:pPr>
            <a:r>
              <a:rPr lang="el-GR" dirty="0" smtClean="0"/>
              <a:t>Άγιοι Σαράντα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/>
              <a:t>Saranta</a:t>
            </a:r>
            <a:endParaRPr lang="en-US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smtClean="0"/>
              <a:t>Joni</a:t>
            </a:r>
          </a:p>
          <a:p>
            <a:pPr>
              <a:buClr>
                <a:srgbClr val="FFFF00"/>
              </a:buClr>
            </a:pPr>
            <a:endParaRPr lang="en-US" dirty="0" smtClean="0"/>
          </a:p>
          <a:p>
            <a:pPr>
              <a:buClr>
                <a:srgbClr val="FFFF00"/>
              </a:buClr>
            </a:pPr>
            <a:r>
              <a:rPr lang="el-GR" dirty="0" err="1" smtClean="0"/>
              <a:t>Φίερι</a:t>
            </a:r>
            <a:r>
              <a:rPr lang="el-GR" dirty="0" smtClean="0"/>
              <a:t>        </a:t>
            </a:r>
            <a:r>
              <a:rPr lang="en-US" dirty="0" err="1" smtClean="0"/>
              <a:t>Zeri</a:t>
            </a:r>
            <a:r>
              <a:rPr lang="en-US" dirty="0" smtClean="0"/>
              <a:t> I </a:t>
            </a:r>
            <a:r>
              <a:rPr lang="en-US" dirty="0" err="1" smtClean="0"/>
              <a:t>Vlores</a:t>
            </a:r>
            <a:endParaRPr lang="en-US" dirty="0" smtClean="0"/>
          </a:p>
          <a:p>
            <a:pPr>
              <a:buClr>
                <a:srgbClr val="FFFF00"/>
              </a:buClr>
            </a:pPr>
            <a:r>
              <a:rPr lang="el-GR" dirty="0" smtClean="0"/>
              <a:t>Αυλώνα      </a:t>
            </a:r>
            <a:r>
              <a:rPr lang="en-US" dirty="0" err="1" smtClean="0"/>
              <a:t>Zgjimi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2000232" y="564357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2357422" y="607220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Όλες οι παραπάνω εφημερίδες         2 κατηγορίες 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</a:rPr>
              <a:t> Πολιτικές  εφημερίδες </a:t>
            </a:r>
            <a:r>
              <a:rPr lang="en-US" i="1" dirty="0" smtClean="0">
                <a:solidFill>
                  <a:schemeClr val="bg1"/>
                </a:solidFill>
              </a:rPr>
              <a:t>Java, </a:t>
            </a:r>
            <a:r>
              <a:rPr lang="en-US" i="1" dirty="0" err="1" smtClean="0">
                <a:solidFill>
                  <a:schemeClr val="bg1"/>
                </a:solidFill>
              </a:rPr>
              <a:t>Saranta</a:t>
            </a:r>
            <a:r>
              <a:rPr lang="en-US" i="1" dirty="0" smtClean="0">
                <a:solidFill>
                  <a:schemeClr val="bg1"/>
                </a:solidFill>
              </a:rPr>
              <a:t>, Joni, </a:t>
            </a:r>
            <a:r>
              <a:rPr lang="en-US" i="1" dirty="0" err="1" smtClean="0">
                <a:solidFill>
                  <a:schemeClr val="bg1"/>
                </a:solidFill>
              </a:rPr>
              <a:t>Zgjimi</a:t>
            </a:r>
            <a:endParaRPr lang="el-GR" i="1" dirty="0" smtClean="0">
              <a:solidFill>
                <a:schemeClr val="bg1"/>
              </a:solidFill>
            </a:endParaRPr>
          </a:p>
          <a:p>
            <a:pPr marL="651510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</a:rPr>
              <a:t> Κοινωνικές εφημερίδες (νεανικό κοινό, κοινωνικό-αθλητικό ρεπορτάζ, διασκέδαση)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i="1" dirty="0" err="1" smtClean="0">
                <a:solidFill>
                  <a:schemeClr val="bg1"/>
                </a:solidFill>
              </a:rPr>
              <a:t>Qyteri</a:t>
            </a:r>
            <a:r>
              <a:rPr lang="en-US" i="1" dirty="0" smtClean="0">
                <a:solidFill>
                  <a:schemeClr val="bg1"/>
                </a:solidFill>
              </a:rPr>
              <a:t> I </a:t>
            </a:r>
            <a:r>
              <a:rPr lang="en-US" i="1" dirty="0" err="1" smtClean="0">
                <a:solidFill>
                  <a:schemeClr val="bg1"/>
                </a:solidFill>
              </a:rPr>
              <a:t>Jugut</a:t>
            </a:r>
            <a:r>
              <a:rPr lang="en-US" i="1" dirty="0" smtClean="0">
                <a:solidFill>
                  <a:schemeClr val="bg1"/>
                </a:solidFill>
              </a:rPr>
              <a:t>, Cast, </a:t>
            </a:r>
            <a:r>
              <a:rPr lang="en-US" i="1" dirty="0" err="1" smtClean="0">
                <a:solidFill>
                  <a:schemeClr val="bg1"/>
                </a:solidFill>
              </a:rPr>
              <a:t>Opinioni</a:t>
            </a:r>
            <a:r>
              <a:rPr lang="el-GR" dirty="0" smtClean="0">
                <a:solidFill>
                  <a:schemeClr val="bg1"/>
                </a:solidFill>
              </a:rPr>
              <a:t>)</a:t>
            </a:r>
            <a:endParaRPr lang="en-US" dirty="0" smtClean="0">
              <a:solidFill>
                <a:schemeClr val="bg1"/>
              </a:solidFill>
            </a:endParaRPr>
          </a:p>
          <a:p>
            <a:pPr marL="651510" indent="-514350">
              <a:buClr>
                <a:srgbClr val="FFFF00"/>
              </a:buClr>
              <a:buFont typeface="Wingdings" pitchFamily="2" charset="2"/>
              <a:buChar char="Ø"/>
            </a:pPr>
            <a:endParaRPr lang="en-US" i="1" dirty="0" smtClean="0">
              <a:solidFill>
                <a:schemeClr val="bg1"/>
              </a:solidFill>
            </a:endParaRPr>
          </a:p>
          <a:p>
            <a:pPr marL="651510" indent="-514350">
              <a:buClr>
                <a:srgbClr val="FFFF00"/>
              </a:buClr>
            </a:pPr>
            <a:r>
              <a:rPr lang="el-GR" dirty="0" smtClean="0">
                <a:solidFill>
                  <a:schemeClr val="bg1"/>
                </a:solidFill>
              </a:rPr>
              <a:t>Και σήμερα στη Νότια Αλβανία, πέρα από τις </a:t>
            </a:r>
            <a:r>
              <a:rPr lang="el-GR" dirty="0" err="1" smtClean="0">
                <a:solidFill>
                  <a:schemeClr val="bg1"/>
                </a:solidFill>
              </a:rPr>
              <a:t>παναλβανικές</a:t>
            </a:r>
            <a:r>
              <a:rPr lang="el-GR" dirty="0" smtClean="0">
                <a:solidFill>
                  <a:schemeClr val="bg1"/>
                </a:solidFill>
              </a:rPr>
              <a:t> εφημερίδες, κυκλοφορούν μόνο οι εφημερίδες της ελληνικής μειονότητας.</a:t>
            </a:r>
          </a:p>
          <a:p>
            <a:pPr marL="651510" indent="-514350">
              <a:buFont typeface="+mj-lt"/>
              <a:buAutoNum type="arabicPeriod"/>
            </a:pPr>
            <a:endParaRPr lang="el-GR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643570" y="185736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Εφημερίδες ελληνικής μειονότητας: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Λαϊκό Βήμα (1945-έως σήμερα, Αργυρόκαστρο) στα ελληνικά, 2 φορές την εβδομάδα. Όργανο του Δημοκρατικού Μετώπου Αλβανίας (παράρτημα Αργυροκάστρου).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Σε τακτά διαστήματα περιλάμβανε σελίδα με φιλολογικά/λογοτεχνικά έργα Ελλήνων μειονοτικών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      1998 η σελίδα      ανεξάρτητη εφημερίδα  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1142976" y="557214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3643306" y="564357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7500958" y="564357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το </a:t>
            </a:r>
            <a:r>
              <a:rPr lang="el-GR" i="1" dirty="0" smtClean="0">
                <a:solidFill>
                  <a:schemeClr val="bg1"/>
                </a:solidFill>
              </a:rPr>
              <a:t>Λογοτεχνικό Λαϊκό Βήμα, </a:t>
            </a:r>
            <a:r>
              <a:rPr lang="el-GR" dirty="0" smtClean="0">
                <a:solidFill>
                  <a:schemeClr val="bg1"/>
                </a:solidFill>
              </a:rPr>
              <a:t>μηνιαία εφημερίδα για τις τέχνες και τα γράμματα της ελληνικής μειονότητας</a:t>
            </a:r>
            <a:r>
              <a:rPr lang="el-GR" i="1" dirty="0" smtClean="0">
                <a:solidFill>
                  <a:schemeClr val="bg1"/>
                </a:solidFill>
              </a:rPr>
              <a:t>. </a:t>
            </a:r>
            <a:endParaRPr lang="en-US" i="1" dirty="0" smtClean="0">
              <a:solidFill>
                <a:schemeClr val="bg1"/>
              </a:solidFill>
            </a:endParaRPr>
          </a:p>
          <a:p>
            <a:pPr indent="0" algn="just">
              <a:buNone/>
            </a:pPr>
            <a:endParaRPr lang="en-US" i="1" dirty="0" smtClean="0">
              <a:solidFill>
                <a:schemeClr val="bg1"/>
              </a:solidFill>
            </a:endParaRPr>
          </a:p>
          <a:p>
            <a:pPr indent="0" algn="just"/>
            <a:r>
              <a:rPr lang="el-GR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Σεπτέμβριος 1991 η εβδομαδιαία </a:t>
            </a:r>
            <a:r>
              <a:rPr lang="el-GR" i="1" dirty="0" smtClean="0">
                <a:solidFill>
                  <a:schemeClr val="bg1"/>
                </a:solidFill>
              </a:rPr>
              <a:t>Φωνή της Ομόνοιας, </a:t>
            </a:r>
            <a:r>
              <a:rPr lang="el-GR" dirty="0" smtClean="0">
                <a:solidFill>
                  <a:schemeClr val="bg1"/>
                </a:solidFill>
              </a:rPr>
              <a:t>όργανο της ηγεσίας την ομώνυμης οργάνωσης (=Ομόνοια ιδρύθηκε στη </a:t>
            </a:r>
            <a:r>
              <a:rPr lang="el-GR" dirty="0" err="1" smtClean="0">
                <a:solidFill>
                  <a:schemeClr val="bg1"/>
                </a:solidFill>
              </a:rPr>
              <a:t>Δερβιτσιάνη</a:t>
            </a:r>
            <a:r>
              <a:rPr lang="el-GR" dirty="0" smtClean="0">
                <a:solidFill>
                  <a:schemeClr val="bg1"/>
                </a:solidFill>
              </a:rPr>
              <a:t> Αργυροκάστρου, την 11η  Ιανουαρίου 1991). Ελληνικά και αλβανικά. Σταμάτησε η έκδοσή της. 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b="0" dirty="0" smtClean="0">
                <a:solidFill>
                  <a:srgbClr val="FF0000"/>
                </a:solidFill>
              </a:rPr>
              <a:t/>
            </a:r>
            <a:br>
              <a:rPr lang="el-GR" sz="2000" b="0" dirty="0" smtClean="0">
                <a:solidFill>
                  <a:srgbClr val="FF0000"/>
                </a:solidFill>
              </a:rPr>
            </a:br>
            <a:r>
              <a:rPr lang="el-GR" sz="2000" b="0" dirty="0" smtClean="0">
                <a:solidFill>
                  <a:srgbClr val="FF0000"/>
                </a:solidFill>
              </a:rPr>
              <a:t>Φύλλο της επετειακής έκδοσης της εφημερίδας </a:t>
            </a:r>
            <a:r>
              <a:rPr lang="el-GR" sz="2000" b="0" i="1" dirty="0" smtClean="0">
                <a:solidFill>
                  <a:srgbClr val="FF0000"/>
                </a:solidFill>
              </a:rPr>
              <a:t>Φωνή </a:t>
            </a:r>
            <a:r>
              <a:rPr lang="el-GR" sz="2000" b="0" i="1" smtClean="0">
                <a:solidFill>
                  <a:srgbClr val="FF0000"/>
                </a:solidFill>
              </a:rPr>
              <a:t>της Ομόνοιας</a:t>
            </a:r>
            <a:r>
              <a:rPr lang="el-GR" sz="2000" b="0" smtClean="0">
                <a:solidFill>
                  <a:srgbClr val="FF0000"/>
                </a:solidFill>
              </a:rPr>
              <a:t> </a:t>
            </a:r>
            <a:r>
              <a:rPr lang="el-GR" sz="2000" b="0" dirty="0" smtClean="0">
                <a:solidFill>
                  <a:srgbClr val="FF0000"/>
                </a:solidFill>
              </a:rPr>
              <a:t>για την 21η επέτειο από την ίδρυση της Δ.Ε.Ε.Ε.Μ «ΟΜΟΝΟΙΑ» </a:t>
            </a:r>
            <a:br>
              <a:rPr lang="el-GR" sz="2000" b="0" dirty="0" smtClean="0">
                <a:solidFill>
                  <a:srgbClr val="FF0000"/>
                </a:solidFill>
              </a:rPr>
            </a:br>
            <a:r>
              <a:rPr lang="en-US" sz="2000" b="0" dirty="0" smtClean="0">
                <a:solidFill>
                  <a:srgbClr val="FF0000"/>
                </a:solidFill>
              </a:rPr>
              <a:t> </a:t>
            </a:r>
            <a:r>
              <a:rPr lang="en-US" sz="2000" b="0" dirty="0" smtClean="0">
                <a:solidFill>
                  <a:schemeClr val="accent5">
                    <a:lumMod val="50000"/>
                  </a:schemeClr>
                </a:solidFill>
              </a:rPr>
              <a:t>http://borioipirotis.blogspot.com/2012/01/21.html </a:t>
            </a:r>
            <a:r>
              <a:rPr lang="el-GR" sz="2000" b="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400" b="0" dirty="0" smtClean="0">
                <a:solidFill>
                  <a:srgbClr val="FF0000"/>
                </a:solidFill>
              </a:rPr>
              <a:t/>
            </a:r>
            <a:br>
              <a:rPr lang="el-GR" sz="2400" b="0" dirty="0" smtClean="0">
                <a:solidFill>
                  <a:srgbClr val="FF0000"/>
                </a:solidFill>
              </a:rPr>
            </a:br>
            <a:endParaRPr lang="el-GR" sz="24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ENTYPA KAI HLEKTRONIKA MME STA  VALKANIA\Μάθημα 6\ομόνοια 2012 δ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857364"/>
            <a:ext cx="3648091" cy="4307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3600" dirty="0" smtClean="0"/>
              <a:t>Η δημιουργία των νέων ΜΜΕ στα Βαλκάνια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chemeClr val="tx1"/>
                </a:solidFill>
              </a:rPr>
              <a:t/>
            </a:r>
            <a:br>
              <a:rPr lang="el-GR" dirty="0" smtClean="0">
                <a:solidFill>
                  <a:schemeClr val="tx1"/>
                </a:solidFill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428736"/>
            <a:ext cx="8429684" cy="4880624"/>
          </a:xfrm>
        </p:spPr>
        <p:txBody>
          <a:bodyPr>
            <a:normAutofit fontScale="25000" lnSpcReduction="20000"/>
          </a:bodyPr>
          <a:lstStyle/>
          <a:p>
            <a:endParaRPr lang="el-GR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l-GR" sz="11200" dirty="0" smtClean="0">
                <a:solidFill>
                  <a:schemeClr val="bg1"/>
                </a:solidFill>
              </a:rPr>
              <a:t>Δεκαετία 1990-2000	       ΜΜΕ στην κορυφή της δημοσιότητας.</a:t>
            </a:r>
          </a:p>
          <a:p>
            <a:pPr>
              <a:buNone/>
            </a:pPr>
            <a:endParaRPr lang="el-GR" sz="11200" dirty="0" smtClean="0">
              <a:solidFill>
                <a:schemeClr val="bg1"/>
              </a:solidFill>
            </a:endParaRPr>
          </a:p>
          <a:p>
            <a:r>
              <a:rPr lang="el-GR" sz="11200" dirty="0" smtClean="0">
                <a:solidFill>
                  <a:schemeClr val="bg1"/>
                </a:solidFill>
              </a:rPr>
              <a:t>Πολιτικές-οικονομικές αλλαγές 	  μετασχηματισμός κρατικής τηλεόρασης.</a:t>
            </a:r>
          </a:p>
          <a:p>
            <a:endParaRPr lang="el-GR" sz="11200" dirty="0" smtClean="0">
              <a:solidFill>
                <a:schemeClr val="bg1"/>
              </a:solidFill>
            </a:endParaRPr>
          </a:p>
          <a:p>
            <a:r>
              <a:rPr lang="el-GR" sz="11200" dirty="0" smtClean="0">
                <a:solidFill>
                  <a:schemeClr val="bg1"/>
                </a:solidFill>
              </a:rPr>
              <a:t>1989 (πτώση κομμουνισμού)	πτώση φραγμών στην ενημέρωση.</a:t>
            </a:r>
          </a:p>
          <a:p>
            <a:endParaRPr lang="el-GR" sz="11200" dirty="0" smtClean="0">
              <a:solidFill>
                <a:schemeClr val="bg1"/>
              </a:solidFill>
            </a:endParaRPr>
          </a:p>
          <a:p>
            <a:r>
              <a:rPr lang="el-GR" sz="11200" dirty="0" smtClean="0">
                <a:solidFill>
                  <a:schemeClr val="bg1"/>
                </a:solidFill>
              </a:rPr>
              <a:t>Ρουμανία, Βουλγαρία, Αλβανία	  η κυκλοφορία εφημερίδων εκτοξεύτηκε στα ύψη. </a:t>
            </a:r>
          </a:p>
          <a:p>
            <a:pPr>
              <a:buNone/>
            </a:pPr>
            <a:endParaRPr lang="el-GR" sz="4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4000" dirty="0" smtClean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el-GR" sz="4000" dirty="0" smtClean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el-GR" sz="4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4214810" y="178592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5715008" y="300037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5500694" y="421481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5786446" y="535782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Μετά το 1997: </a:t>
            </a:r>
            <a:r>
              <a:rPr lang="el-GR" i="1" dirty="0" smtClean="0"/>
              <a:t>Ρωμιοσύνη, </a:t>
            </a:r>
            <a:r>
              <a:rPr lang="el-GR" dirty="0" smtClean="0"/>
              <a:t>αριστερή πολιτική τοποθέτηση, όργανο του Έλληνα μειονοτικού βουλευτή του Σοσιαλιστικού Κόμματος της περιοχής </a:t>
            </a:r>
            <a:r>
              <a:rPr lang="el-GR" dirty="0" err="1" smtClean="0"/>
              <a:t>Δρόπολης</a:t>
            </a:r>
            <a:r>
              <a:rPr lang="el-GR" dirty="0" smtClean="0"/>
              <a:t>.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6095070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Βουλγαρία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chemeClr val="bg1"/>
                </a:solidFill>
              </a:rPr>
              <a:t>Πτώση κομμουνισμού και ίδρυση νέων κομμάτων	δεκάδες ημερήσιες εφημερίδες (10 στη Σόφια, 1-2 σε κάθε πόλη)</a:t>
            </a:r>
          </a:p>
          <a:p>
            <a:endParaRPr lang="el-GR" b="1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Αρχές 1990 στα εξώφυλλα πολλών εφημερίδων φωτογραφίες με γυμνές γυναίκες.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24 </a:t>
            </a:r>
            <a:r>
              <a:rPr lang="en-US" dirty="0" err="1" smtClean="0">
                <a:solidFill>
                  <a:schemeClr val="bg1"/>
                </a:solidFill>
              </a:rPr>
              <a:t>Chasa</a:t>
            </a:r>
            <a:r>
              <a:rPr lang="el-GR" dirty="0" smtClean="0">
                <a:solidFill>
                  <a:schemeClr val="bg1"/>
                </a:solidFill>
              </a:rPr>
              <a:t>      μεγαλύτερη κυκλοφορία. Αδέσμευτη, ανεξάρτητη, περισσότερα γραφικά και χρώματα. Ανάρπαστη.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928662" y="192880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2571736" y="485776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1990-2000: </a:t>
            </a:r>
            <a:r>
              <a:rPr lang="en-US" i="1" dirty="0" smtClean="0">
                <a:solidFill>
                  <a:schemeClr val="bg1"/>
                </a:solidFill>
              </a:rPr>
              <a:t>24 </a:t>
            </a:r>
            <a:r>
              <a:rPr lang="en-US" i="1" dirty="0" err="1" smtClean="0">
                <a:solidFill>
                  <a:schemeClr val="bg1"/>
                </a:solidFill>
              </a:rPr>
              <a:t>Chasa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Trud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Standart</a:t>
            </a:r>
            <a:r>
              <a:rPr lang="en-US" i="1" dirty="0" smtClean="0">
                <a:solidFill>
                  <a:schemeClr val="bg1"/>
                </a:solidFill>
              </a:rPr>
              <a:t>,  </a:t>
            </a:r>
            <a:r>
              <a:rPr lang="en-US" i="1" dirty="0" err="1" smtClean="0">
                <a:solidFill>
                  <a:schemeClr val="bg1"/>
                </a:solidFill>
              </a:rPr>
              <a:t>Duma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Demokratsiya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Novinar</a:t>
            </a:r>
            <a:r>
              <a:rPr lang="en-US" i="1" dirty="0" smtClean="0">
                <a:solidFill>
                  <a:schemeClr val="bg1"/>
                </a:solidFill>
              </a:rPr>
              <a:t>, Continent.</a:t>
            </a:r>
          </a:p>
          <a:p>
            <a:endParaRPr lang="en-US" i="1" dirty="0" smtClean="0">
              <a:solidFill>
                <a:schemeClr val="bg1"/>
              </a:solidFill>
            </a:endParaRPr>
          </a:p>
          <a:p>
            <a:r>
              <a:rPr lang="en-US" i="1" dirty="0" smtClean="0">
                <a:solidFill>
                  <a:schemeClr val="bg1"/>
                </a:solidFill>
              </a:rPr>
              <a:t>24 </a:t>
            </a:r>
            <a:r>
              <a:rPr lang="en-US" i="1" dirty="0" err="1" smtClean="0">
                <a:solidFill>
                  <a:schemeClr val="bg1"/>
                </a:solidFill>
              </a:rPr>
              <a:t>Chasa</a:t>
            </a:r>
            <a:r>
              <a:rPr lang="el-GR" i="1" dirty="0" smtClean="0">
                <a:solidFill>
                  <a:schemeClr val="bg1"/>
                </a:solidFill>
              </a:rPr>
              <a:t>: </a:t>
            </a:r>
            <a:r>
              <a:rPr lang="el-GR" dirty="0" smtClean="0">
                <a:solidFill>
                  <a:schemeClr val="bg1"/>
                </a:solidFill>
              </a:rPr>
              <a:t>1990 με την κυριακάτικη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168 </a:t>
            </a:r>
            <a:r>
              <a:rPr lang="en-US" i="1" dirty="0" err="1" smtClean="0">
                <a:solidFill>
                  <a:schemeClr val="bg1"/>
                </a:solidFill>
              </a:rPr>
              <a:t>Chasa</a:t>
            </a:r>
            <a:r>
              <a:rPr lang="el-GR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του ομίλου</a:t>
            </a:r>
            <a:r>
              <a:rPr lang="en-US" dirty="0" smtClean="0">
                <a:solidFill>
                  <a:schemeClr val="bg1"/>
                </a:solidFill>
              </a:rPr>
              <a:t> 168 </a:t>
            </a:r>
            <a:r>
              <a:rPr lang="en-US" dirty="0" err="1" smtClean="0">
                <a:solidFill>
                  <a:schemeClr val="bg1"/>
                </a:solidFill>
              </a:rPr>
              <a:t>Chasa</a:t>
            </a:r>
            <a:r>
              <a:rPr lang="el-GR" i="1" dirty="0" smtClean="0">
                <a:solidFill>
                  <a:schemeClr val="bg1"/>
                </a:solidFill>
              </a:rPr>
              <a:t>. </a:t>
            </a:r>
            <a:r>
              <a:rPr lang="el-GR" dirty="0" smtClean="0">
                <a:solidFill>
                  <a:schemeClr val="bg1"/>
                </a:solidFill>
              </a:rPr>
              <a:t>32 σελίδες </a:t>
            </a:r>
            <a:r>
              <a:rPr lang="el-GR" dirty="0" smtClean="0">
                <a:solidFill>
                  <a:schemeClr val="bg1"/>
                </a:solidFill>
              </a:rPr>
              <a:t>με όλα </a:t>
            </a:r>
            <a:r>
              <a:rPr lang="el-GR" dirty="0" smtClean="0">
                <a:solidFill>
                  <a:schemeClr val="bg1"/>
                </a:solidFill>
              </a:rPr>
              <a:t>τα θέματα. Θεωρείται ανεξάρτητη (;) 1997      233.000 φύλα.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643570" y="414338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bg1"/>
                </a:solidFill>
              </a:rPr>
              <a:t>168 </a:t>
            </a:r>
            <a:r>
              <a:rPr lang="en-US" i="1" dirty="0" err="1" smtClean="0">
                <a:solidFill>
                  <a:schemeClr val="bg1"/>
                </a:solidFill>
              </a:rPr>
              <a:t>Chasa</a:t>
            </a:r>
            <a:r>
              <a:rPr lang="el-GR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εβδομαδιαία, σοβαρό προφίλ, αδέσμευτη, σύνοψη θεμάτων εβδομάδας. 1997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	120.000 φύλλα.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Τέλη 1996 ο όμιλος </a:t>
            </a:r>
            <a:r>
              <a:rPr lang="en-US" dirty="0" smtClean="0">
                <a:solidFill>
                  <a:schemeClr val="bg1"/>
                </a:solidFill>
              </a:rPr>
              <a:t>168 </a:t>
            </a:r>
            <a:r>
              <a:rPr lang="en-US" dirty="0" err="1" smtClean="0">
                <a:solidFill>
                  <a:schemeClr val="bg1"/>
                </a:solidFill>
              </a:rPr>
              <a:t>Chasa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dirty="0" err="1" smtClean="0">
                <a:solidFill>
                  <a:schemeClr val="bg1"/>
                </a:solidFill>
              </a:rPr>
              <a:t>χρεωκόπησε</a:t>
            </a:r>
            <a:r>
              <a:rPr lang="el-GR" dirty="0" smtClean="0">
                <a:solidFill>
                  <a:schemeClr val="bg1"/>
                </a:solidFill>
              </a:rPr>
              <a:t> και αγοράστηκε από τον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Westdeutsche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Allgemeine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Zeitung</a:t>
            </a:r>
            <a:r>
              <a:rPr lang="en-US" dirty="0" smtClean="0">
                <a:solidFill>
                  <a:schemeClr val="bg1"/>
                </a:solidFill>
              </a:rPr>
              <a:t> (WAZ). 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Ιανουάριος 1997 ο </a:t>
            </a:r>
            <a:r>
              <a:rPr lang="en-US" dirty="0" smtClean="0">
                <a:solidFill>
                  <a:schemeClr val="bg1"/>
                </a:solidFill>
              </a:rPr>
              <a:t>WAZ</a:t>
            </a:r>
            <a:r>
              <a:rPr lang="el-GR" dirty="0" smtClean="0">
                <a:solidFill>
                  <a:schemeClr val="bg1"/>
                </a:solidFill>
              </a:rPr>
              <a:t> αγοράζει την εταιρεία </a:t>
            </a:r>
            <a:r>
              <a:rPr lang="en-US" dirty="0" smtClean="0">
                <a:solidFill>
                  <a:schemeClr val="bg1"/>
                </a:solidFill>
              </a:rPr>
              <a:t>Media Holding (</a:t>
            </a:r>
            <a:r>
              <a:rPr lang="el-GR" dirty="0" smtClean="0">
                <a:solidFill>
                  <a:schemeClr val="bg1"/>
                </a:solidFill>
              </a:rPr>
              <a:t>εφημερίδα </a:t>
            </a:r>
            <a:r>
              <a:rPr lang="en-US" i="1" dirty="0" err="1" smtClean="0">
                <a:solidFill>
                  <a:schemeClr val="bg1"/>
                </a:solidFill>
              </a:rPr>
              <a:t>Trud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και άλλες 3) 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7858148" y="228599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8072462" y="507207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Έλεγχος του 70% των ημερήσιων εφημερίδων.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Εξακολουθεί να εκδίδει τις 2 μεγαλύτερες εφημερίδες στη Βουλγαρία (</a:t>
            </a:r>
            <a:r>
              <a:rPr lang="en-US" i="1" dirty="0" smtClean="0"/>
              <a:t>24 </a:t>
            </a:r>
            <a:r>
              <a:rPr lang="en-US" i="1" dirty="0" err="1" smtClean="0"/>
              <a:t>Chasa</a:t>
            </a:r>
            <a:r>
              <a:rPr lang="en-US" i="1" dirty="0" smtClean="0"/>
              <a:t>, </a:t>
            </a:r>
            <a:r>
              <a:rPr lang="en-US" i="1" dirty="0" err="1" smtClean="0"/>
              <a:t>Trud</a:t>
            </a:r>
            <a:r>
              <a:rPr lang="en-US" dirty="0" smtClean="0"/>
              <a:t>), </a:t>
            </a:r>
            <a:r>
              <a:rPr lang="el-GR" dirty="0" smtClean="0"/>
              <a:t>οι οποίες ανταγωνίζονται μεταξύ τους. Δεν κατηγορήθηκε ποτέ για παραβίαση του Νόμου για την Προστασία του Ανταγωνισμού.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709160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Εταιρεία </a:t>
            </a:r>
            <a:r>
              <a:rPr lang="en-US" dirty="0" smtClean="0">
                <a:solidFill>
                  <a:schemeClr val="bg1"/>
                </a:solidFill>
              </a:rPr>
              <a:t>Media Holding: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i="1" dirty="0" err="1" smtClean="0">
                <a:solidFill>
                  <a:schemeClr val="bg1"/>
                </a:solidFill>
              </a:rPr>
              <a:t>Trud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η πιο πετυχημένη του συγκροτήματος, 1977</a:t>
            </a:r>
          </a:p>
          <a:p>
            <a:pPr>
              <a:buClr>
                <a:srgbClr val="FFFF00"/>
              </a:buClr>
              <a:buNone/>
            </a:pPr>
            <a:r>
              <a:rPr lang="el-GR" dirty="0" smtClean="0">
                <a:solidFill>
                  <a:schemeClr val="bg1"/>
                </a:solidFill>
              </a:rPr>
              <a:t>    270.00 φύλλα ημερησίως, Σοβαρά, καλογραμμένα άρθρα, έγκυρη, αδέσμευτη εφημερίδα.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en-US" i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i="1" dirty="0" smtClean="0">
                <a:solidFill>
                  <a:schemeClr val="bg1"/>
                </a:solidFill>
              </a:rPr>
              <a:t>Night </a:t>
            </a:r>
            <a:r>
              <a:rPr lang="en-US" i="1" dirty="0" err="1" smtClean="0">
                <a:solidFill>
                  <a:schemeClr val="bg1"/>
                </a:solidFill>
              </a:rPr>
              <a:t>Trud</a:t>
            </a:r>
            <a:endParaRPr lang="en-US" i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i="1" dirty="0" smtClean="0">
                <a:solidFill>
                  <a:schemeClr val="bg1"/>
                </a:solidFill>
              </a:rPr>
              <a:t>Yellow </a:t>
            </a:r>
            <a:r>
              <a:rPr lang="en-US" i="1" dirty="0" err="1" smtClean="0">
                <a:solidFill>
                  <a:schemeClr val="bg1"/>
                </a:solidFill>
              </a:rPr>
              <a:t>Trud</a:t>
            </a:r>
            <a:endParaRPr lang="en-US" i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i="1" dirty="0" smtClean="0">
                <a:solidFill>
                  <a:schemeClr val="bg1"/>
                </a:solidFill>
              </a:rPr>
              <a:t>Crazy </a:t>
            </a:r>
            <a:r>
              <a:rPr lang="en-US" i="1" dirty="0" err="1" smtClean="0">
                <a:solidFill>
                  <a:schemeClr val="bg1"/>
                </a:solidFill>
              </a:rPr>
              <a:t>Trud</a:t>
            </a:r>
            <a:endParaRPr lang="en-US" i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i="1" dirty="0" smtClean="0">
                <a:solidFill>
                  <a:schemeClr val="bg1"/>
                </a:solidFill>
              </a:rPr>
              <a:t>Auto </a:t>
            </a:r>
            <a:r>
              <a:rPr lang="en-US" i="1" dirty="0" err="1" smtClean="0">
                <a:solidFill>
                  <a:schemeClr val="bg1"/>
                </a:solidFill>
              </a:rPr>
              <a:t>Trud</a:t>
            </a:r>
            <a:endParaRPr lang="en-US" i="1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8358214" y="278605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bg1"/>
                </a:solidFill>
              </a:rPr>
              <a:t>Standart</a:t>
            </a:r>
            <a:r>
              <a:rPr lang="el-GR" dirty="0" smtClean="0">
                <a:solidFill>
                  <a:schemeClr val="bg1"/>
                </a:solidFill>
              </a:rPr>
              <a:t>: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1992</a:t>
            </a:r>
            <a:r>
              <a:rPr lang="el-GR" dirty="0" smtClean="0">
                <a:solidFill>
                  <a:schemeClr val="bg1"/>
                </a:solidFill>
              </a:rPr>
              <a:t>,  όμιλος </a:t>
            </a:r>
            <a:r>
              <a:rPr lang="en-US" dirty="0" err="1" smtClean="0">
                <a:solidFill>
                  <a:schemeClr val="bg1"/>
                </a:solidFill>
              </a:rPr>
              <a:t>Tron</a:t>
            </a:r>
            <a:r>
              <a:rPr lang="en-US" dirty="0" smtClean="0">
                <a:solidFill>
                  <a:schemeClr val="bg1"/>
                </a:solidFill>
              </a:rPr>
              <a:t> Group. </a:t>
            </a:r>
            <a:r>
              <a:rPr lang="el-GR" dirty="0" smtClean="0">
                <a:solidFill>
                  <a:schemeClr val="bg1"/>
                </a:solidFill>
              </a:rPr>
              <a:t>Αντικειμενική (αν και οι εκδότες της </a:t>
            </a:r>
            <a:r>
              <a:rPr lang="el-GR" dirty="0" smtClean="0">
                <a:solidFill>
                  <a:schemeClr val="bg1"/>
                </a:solidFill>
              </a:rPr>
              <a:t>δεξιώνονται το   </a:t>
            </a:r>
            <a:r>
              <a:rPr lang="el-GR" dirty="0" smtClean="0">
                <a:solidFill>
                  <a:schemeClr val="bg1"/>
                </a:solidFill>
              </a:rPr>
              <a:t>μεταρρυθμιστικό κίνημα στη </a:t>
            </a:r>
            <a:r>
              <a:rPr lang="el-GR" dirty="0" smtClean="0">
                <a:solidFill>
                  <a:schemeClr val="bg1"/>
                </a:solidFill>
              </a:rPr>
              <a:t>Βουλγαρία). </a:t>
            </a:r>
            <a:r>
              <a:rPr lang="el-GR" dirty="0" smtClean="0">
                <a:solidFill>
                  <a:schemeClr val="bg1"/>
                </a:solidFill>
              </a:rPr>
              <a:t>Καλογραμμένα κείμενα, καλύτερο στήσιμο από όλες τις εφημερίδες της Βουλγαρίας. Αναγνωστικό κοινό νέο (20-45), μορφωμένο κι ευκατάστατο. Μικρή κυκλοφορία    40.000 φύλλα. 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https://www.standartnews.com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/#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3929058" y="4429132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/>
          <a:lstStyle/>
          <a:p>
            <a:pPr algn="just"/>
            <a:r>
              <a:rPr lang="en-US" i="1" dirty="0" err="1" smtClean="0">
                <a:solidFill>
                  <a:schemeClr val="bg1"/>
                </a:solidFill>
              </a:rPr>
              <a:t>Duma</a:t>
            </a:r>
            <a:r>
              <a:rPr lang="en-US" i="1" dirty="0" smtClean="0">
                <a:solidFill>
                  <a:schemeClr val="bg1"/>
                </a:solidFill>
              </a:rPr>
              <a:t>:</a:t>
            </a:r>
            <a:r>
              <a:rPr lang="el-GR" i="1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Βουλγαρικό Σοσιαλιστικό Κόμμα. Διάδοχος της </a:t>
            </a:r>
            <a:r>
              <a:rPr lang="en-US" i="1" dirty="0" err="1" smtClean="0">
                <a:solidFill>
                  <a:schemeClr val="bg1"/>
                </a:solidFill>
              </a:rPr>
              <a:t>Rabotnichesko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Delo</a:t>
            </a:r>
            <a:r>
              <a:rPr lang="en-US" i="1" dirty="0" smtClean="0">
                <a:solidFill>
                  <a:schemeClr val="bg1"/>
                </a:solidFill>
              </a:rPr>
              <a:t>. </a:t>
            </a:r>
            <a:r>
              <a:rPr lang="el-GR" dirty="0" smtClean="0">
                <a:solidFill>
                  <a:schemeClr val="bg1"/>
                </a:solidFill>
              </a:rPr>
              <a:t>Μετριοπαθής</a:t>
            </a:r>
            <a:r>
              <a:rPr lang="el-GR" dirty="0" smtClean="0">
                <a:solidFill>
                  <a:schemeClr val="bg1"/>
                </a:solidFill>
              </a:rPr>
              <a:t>, καταγραφή όλων των απόψεων, αντικειμενική.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Καλά καταρτισμένο προσωπικό, οικονομικές δυσκολίες.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1989      680.000 φύλλα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1997  </a:t>
            </a:r>
            <a:r>
              <a:rPr lang="el-GR" dirty="0" smtClean="0">
                <a:solidFill>
                  <a:schemeClr val="bg1"/>
                </a:solidFill>
              </a:rPr>
              <a:t>     34.000 </a:t>
            </a:r>
            <a:r>
              <a:rPr lang="el-GR" dirty="0" smtClean="0">
                <a:solidFill>
                  <a:schemeClr val="bg1"/>
                </a:solidFill>
              </a:rPr>
              <a:t>φύλλα (πτώση </a:t>
            </a:r>
            <a:r>
              <a:rPr lang="el-GR" dirty="0" smtClean="0">
                <a:solidFill>
                  <a:schemeClr val="bg1"/>
                </a:solidFill>
              </a:rPr>
              <a:t>επιρροής </a:t>
            </a:r>
            <a:r>
              <a:rPr lang="el-GR" dirty="0" smtClean="0">
                <a:solidFill>
                  <a:schemeClr val="bg1"/>
                </a:solidFill>
              </a:rPr>
              <a:t>Σοσιαλιστών)</a:t>
            </a:r>
            <a:endParaRPr lang="en-US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hlinkClick r:id="rId2"/>
              </a:rPr>
              <a:t>https://www.duma.bg/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endParaRPr lang="el-GR" sz="2000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2071670" y="4643446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1928794" y="4214818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Demokratsiya</a:t>
            </a:r>
            <a:r>
              <a:rPr lang="en-US" i="1" dirty="0" smtClean="0"/>
              <a:t>: </a:t>
            </a:r>
            <a:r>
              <a:rPr lang="el-GR" dirty="0" smtClean="0"/>
              <a:t>Ένωση </a:t>
            </a:r>
            <a:r>
              <a:rPr lang="el-GR" dirty="0" smtClean="0"/>
              <a:t>Δημοκρατικών </a:t>
            </a:r>
            <a:r>
              <a:rPr lang="el-GR" dirty="0" smtClean="0"/>
              <a:t>Δυνάμεων.     	Φράγμα  στο μονοπώλιο των Σοσιαλιστών . 1990</a:t>
            </a:r>
          </a:p>
          <a:p>
            <a:pPr>
              <a:buNone/>
            </a:pPr>
            <a:r>
              <a:rPr lang="el-GR" dirty="0" smtClean="0"/>
              <a:t>		240.000 φύλλα.</a:t>
            </a:r>
          </a:p>
          <a:p>
            <a:pPr>
              <a:buNone/>
            </a:pPr>
            <a:r>
              <a:rPr lang="el-GR" dirty="0" smtClean="0"/>
              <a:t>	Με την πολυφωνία δεδομένη στη Βουλγαρία, η </a:t>
            </a:r>
            <a:r>
              <a:rPr lang="en-US" i="1" dirty="0" err="1" smtClean="0"/>
              <a:t>Demokratsiya</a:t>
            </a:r>
            <a:r>
              <a:rPr lang="el-GR" i="1" dirty="0" smtClean="0"/>
              <a:t>       </a:t>
            </a:r>
            <a:r>
              <a:rPr lang="el-GR" dirty="0" smtClean="0"/>
              <a:t>26.000 </a:t>
            </a:r>
            <a:r>
              <a:rPr lang="el-GR" dirty="0" smtClean="0"/>
              <a:t>φύλλα το 1997</a:t>
            </a:r>
            <a:r>
              <a:rPr lang="el-GR" dirty="0" smtClean="0"/>
              <a:t>.</a:t>
            </a:r>
          </a:p>
          <a:p>
            <a:pPr>
              <a:buNone/>
            </a:pPr>
            <a:endParaRPr lang="el-GR" dirty="0" smtClean="0"/>
          </a:p>
          <a:p>
            <a:r>
              <a:rPr lang="en-US" i="1" dirty="0" err="1" smtClean="0"/>
              <a:t>Novinar</a:t>
            </a:r>
            <a:r>
              <a:rPr lang="en-US" i="1" dirty="0" smtClean="0"/>
              <a:t>  </a:t>
            </a:r>
            <a:r>
              <a:rPr lang="el-GR" dirty="0" smtClean="0"/>
              <a:t>από το </a:t>
            </a:r>
            <a:r>
              <a:rPr lang="en-US" dirty="0" smtClean="0"/>
              <a:t>1991</a:t>
            </a:r>
            <a:r>
              <a:rPr lang="el-GR" dirty="0" smtClean="0"/>
              <a:t>, λαϊκή εφημερίδα, μικρό </a:t>
            </a:r>
            <a:r>
              <a:rPr lang="el-GR" dirty="0" smtClean="0"/>
              <a:t>μέγεθος, </a:t>
            </a:r>
            <a:r>
              <a:rPr lang="el-GR" dirty="0" err="1" smtClean="0"/>
              <a:t>πηχαίοι</a:t>
            </a:r>
            <a:r>
              <a:rPr lang="el-GR" dirty="0" smtClean="0"/>
              <a:t> τίτλοι, χαμηλή φερεγγυότητα. 23.000 φύλλα το 1997. </a:t>
            </a:r>
            <a:endParaRPr lang="el-GR" i="1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1142976" y="2285992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1142976" y="2786058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3357554" y="3714752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bg1"/>
                </a:solidFill>
              </a:rPr>
              <a:t>Kontinent</a:t>
            </a:r>
            <a:r>
              <a:rPr lang="en-US" i="1" dirty="0" smtClean="0">
                <a:solidFill>
                  <a:schemeClr val="bg1"/>
                </a:solidFill>
              </a:rPr>
              <a:t>  </a:t>
            </a:r>
            <a:r>
              <a:rPr lang="el-GR" dirty="0" smtClean="0">
                <a:solidFill>
                  <a:schemeClr val="bg1"/>
                </a:solidFill>
              </a:rPr>
              <a:t>1990, εκδότης  </a:t>
            </a:r>
            <a:r>
              <a:rPr lang="en-US" dirty="0" smtClean="0">
                <a:solidFill>
                  <a:schemeClr val="bg1"/>
                </a:solidFill>
              </a:rPr>
              <a:t>Vladimir </a:t>
            </a:r>
            <a:r>
              <a:rPr lang="en-US" dirty="0" err="1" smtClean="0">
                <a:solidFill>
                  <a:schemeClr val="bg1"/>
                </a:solidFill>
              </a:rPr>
              <a:t>Kostov</a:t>
            </a:r>
            <a:r>
              <a:rPr lang="en-US" i="1" dirty="0" smtClean="0">
                <a:solidFill>
                  <a:schemeClr val="bg1"/>
                </a:solidFill>
              </a:rPr>
              <a:t>      </a:t>
            </a:r>
            <a:r>
              <a:rPr lang="el-GR" dirty="0" smtClean="0">
                <a:solidFill>
                  <a:schemeClr val="bg1"/>
                </a:solidFill>
              </a:rPr>
              <a:t>Τράπεζα Αγροτικής Πίστης     Βουλγαρική Εθνική Τράπεζα.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	Σοβαρή, ανεξάρτητη, υψηλή φερεγγυότητα. Οικονομικά προβλήματα, χαμηλή κυκλοφορία.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r>
              <a:rPr lang="en-US" i="1" dirty="0" smtClean="0">
                <a:solidFill>
                  <a:schemeClr val="bg1"/>
                </a:solidFill>
              </a:rPr>
              <a:t>Nov </a:t>
            </a:r>
            <a:r>
              <a:rPr lang="en-US" i="1" dirty="0" err="1" smtClean="0">
                <a:solidFill>
                  <a:schemeClr val="bg1"/>
                </a:solidFill>
              </a:rPr>
              <a:t>Vestnik</a:t>
            </a:r>
            <a:r>
              <a:rPr lang="el-GR" i="1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ημερήσια, λιτή και φθηνή εφημερίδα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από το </a:t>
            </a:r>
            <a:r>
              <a:rPr lang="bg-BG" dirty="0" smtClean="0">
                <a:solidFill>
                  <a:schemeClr val="bg1"/>
                </a:solidFill>
              </a:rPr>
              <a:t>1997</a:t>
            </a:r>
            <a:r>
              <a:rPr lang="el-GR" dirty="0" smtClean="0">
                <a:solidFill>
                  <a:schemeClr val="bg1"/>
                </a:solidFill>
              </a:rPr>
              <a:t>, με μονόστηλα    </a:t>
            </a:r>
            <a:r>
              <a:rPr lang="el-GR" dirty="0" smtClean="0">
                <a:solidFill>
                  <a:schemeClr val="bg1"/>
                </a:solidFill>
              </a:rPr>
              <a:t>γρήγορη, </a:t>
            </a:r>
            <a:r>
              <a:rPr lang="el-GR" dirty="0" smtClean="0">
                <a:solidFill>
                  <a:schemeClr val="bg1"/>
                </a:solidFill>
              </a:rPr>
              <a:t>απλή ενημέρωση του μέσου Βούλγαρου πολίτη</a:t>
            </a:r>
            <a:r>
              <a:rPr lang="el-GR" i="1" dirty="0" smtClean="0">
                <a:solidFill>
                  <a:schemeClr val="bg1"/>
                </a:solidFill>
              </a:rPr>
              <a:t>.</a:t>
            </a:r>
            <a:endParaRPr lang="el-GR" i="1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7715272" y="1857364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5143504" y="2285992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5072066" y="5143512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857232"/>
            <a:ext cx="8858280" cy="5452128"/>
          </a:xfrm>
        </p:spPr>
        <p:txBody>
          <a:bodyPr>
            <a:normAutofit fontScale="32500" lnSpcReduction="20000"/>
          </a:bodyPr>
          <a:lstStyle/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sz="8600" dirty="0" smtClean="0">
                <a:solidFill>
                  <a:schemeClr val="bg1"/>
                </a:solidFill>
              </a:rPr>
              <a:t>Δίψα πολιτών για ενημέρωση       κυκλοφορία νέων εφημερίδων και περιοδικών</a:t>
            </a:r>
            <a:r>
              <a:rPr lang="en-US" sz="8600" dirty="0" smtClean="0">
                <a:solidFill>
                  <a:schemeClr val="bg1"/>
                </a:solidFill>
              </a:rPr>
              <a:t>.</a:t>
            </a:r>
            <a:endParaRPr lang="el-GR" sz="8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sz="8600" dirty="0" smtClean="0">
              <a:solidFill>
                <a:schemeClr val="bg1"/>
              </a:solidFill>
            </a:endParaRPr>
          </a:p>
          <a:p>
            <a:r>
              <a:rPr lang="el-GR" sz="8600" dirty="0" smtClean="0">
                <a:solidFill>
                  <a:schemeClr val="bg1"/>
                </a:solidFill>
              </a:rPr>
              <a:t>Επάνοδος της ζωής στους κανονικούς ρυθμούς 	    κάμψη στην κυκλοφορία νέων εφημερίδων και περιοδικών</a:t>
            </a:r>
            <a:r>
              <a:rPr lang="en-US" sz="8600" dirty="0" smtClean="0">
                <a:solidFill>
                  <a:schemeClr val="bg1"/>
                </a:solidFill>
              </a:rPr>
              <a:t>.</a:t>
            </a:r>
            <a:endParaRPr lang="el-GR" sz="8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sz="8600" dirty="0" smtClean="0">
              <a:solidFill>
                <a:schemeClr val="bg1"/>
              </a:solidFill>
            </a:endParaRPr>
          </a:p>
          <a:p>
            <a:r>
              <a:rPr lang="el-GR" sz="8600" dirty="0" smtClean="0">
                <a:solidFill>
                  <a:schemeClr val="bg1"/>
                </a:solidFill>
              </a:rPr>
              <a:t>Προσαρμογή της ύλης στις ανάγκες του κοινού: μόδα, ταξίδια, μουσική, κινηματογράφος, κ.ά.</a:t>
            </a:r>
          </a:p>
          <a:p>
            <a:endParaRPr lang="el-GR" sz="8600" dirty="0" smtClean="0">
              <a:solidFill>
                <a:schemeClr val="bg1"/>
              </a:solidFill>
            </a:endParaRPr>
          </a:p>
          <a:p>
            <a:r>
              <a:rPr lang="el-GR" sz="8600" dirty="0" smtClean="0">
                <a:solidFill>
                  <a:schemeClr val="bg1"/>
                </a:solidFill>
              </a:rPr>
              <a:t>Ειδικά περιοδικά για τα παραπάνω θέματα.</a:t>
            </a:r>
          </a:p>
          <a:p>
            <a:endParaRPr lang="el-GR" sz="5100" dirty="0" smtClean="0">
              <a:solidFill>
                <a:schemeClr val="bg1"/>
              </a:solidFill>
            </a:endParaRPr>
          </a:p>
          <a:p>
            <a:pPr indent="0">
              <a:spcBef>
                <a:spcPts val="0"/>
              </a:spcBef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/>
              <a:t>  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357818" y="1285860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7715272" y="2428868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err="1" smtClean="0"/>
              <a:t>Kapital</a:t>
            </a:r>
            <a:r>
              <a:rPr lang="el-GR" i="1" dirty="0" smtClean="0"/>
              <a:t>: </a:t>
            </a:r>
            <a:r>
              <a:rPr lang="en-US" dirty="0" smtClean="0"/>
              <a:t>1992</a:t>
            </a:r>
            <a:r>
              <a:rPr lang="en-US" i="1" dirty="0" smtClean="0"/>
              <a:t>. </a:t>
            </a:r>
            <a:r>
              <a:rPr lang="en-US" dirty="0" smtClean="0"/>
              <a:t>H</a:t>
            </a:r>
            <a:r>
              <a:rPr lang="el-GR" dirty="0" smtClean="0"/>
              <a:t> σημαντικότερη οικονομική εβδομαδιαία εφημερίδα. Όμιλος </a:t>
            </a:r>
            <a:r>
              <a:rPr lang="en-US" dirty="0" smtClean="0"/>
              <a:t>Reuters 30%. </a:t>
            </a:r>
            <a:r>
              <a:rPr lang="el-GR" dirty="0" smtClean="0"/>
              <a:t>Σοβαρή, φερέγγυα. Οικονομικές αναλύσεις + κάλυψη τρέχουσας πολιτικής επικαιρότητας. Πολιτικά ανεξάρτητη.</a:t>
            </a:r>
          </a:p>
          <a:p>
            <a:endParaRPr lang="el-GR" dirty="0" smtClean="0"/>
          </a:p>
          <a:p>
            <a:r>
              <a:rPr lang="el-GR" dirty="0" smtClean="0"/>
              <a:t>Πολλές εφημερίδες με εξειδικευμένη θεματογραφία</a:t>
            </a:r>
            <a:r>
              <a:rPr lang="en-US" dirty="0" smtClean="0"/>
              <a:t>. </a:t>
            </a:r>
            <a:r>
              <a:rPr lang="el-GR" dirty="0" smtClean="0"/>
              <a:t>Κομματικές με πολύ χαμηλή κυκλοφορία, πολιτικών ενώσεων (</a:t>
            </a:r>
            <a:r>
              <a:rPr lang="en-US" i="1" dirty="0" err="1" smtClean="0"/>
              <a:t>Zemedelsko</a:t>
            </a:r>
            <a:r>
              <a:rPr lang="en-US" i="1" dirty="0" smtClean="0"/>
              <a:t> </a:t>
            </a:r>
            <a:r>
              <a:rPr lang="en-US" i="1" dirty="0" err="1" smtClean="0"/>
              <a:t>Zname</a:t>
            </a:r>
            <a:r>
              <a:rPr lang="en-US" dirty="0" smtClean="0"/>
              <a:t>)</a:t>
            </a:r>
            <a:r>
              <a:rPr lang="el-GR" dirty="0" smtClean="0"/>
              <a:t>, αθλητικές, πορνογραφικές, τέχνης, για μειονότητες, κ.ά.</a:t>
            </a:r>
          </a:p>
          <a:p>
            <a:endParaRPr lang="el-GR" i="1" dirty="0" smtClean="0"/>
          </a:p>
          <a:p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	Ρουμανία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b="1" i="1" dirty="0" smtClean="0">
                <a:solidFill>
                  <a:schemeClr val="bg1"/>
                </a:solidFill>
              </a:rPr>
              <a:t>Romania </a:t>
            </a:r>
            <a:r>
              <a:rPr lang="en-US" b="1" i="1" dirty="0" err="1" smtClean="0">
                <a:solidFill>
                  <a:schemeClr val="bg1"/>
                </a:solidFill>
              </a:rPr>
              <a:t>Libera</a:t>
            </a:r>
            <a:endParaRPr lang="en-US" b="1" i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b="1" i="1" dirty="0" err="1" smtClean="0">
                <a:solidFill>
                  <a:schemeClr val="bg1"/>
                </a:solidFill>
              </a:rPr>
              <a:t>Aderavul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(εκδίδεται από το προσωπικό της εφημερίδας του ΚΚΡ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Scinteia</a:t>
            </a:r>
            <a:r>
              <a:rPr lang="el-GR" b="1" i="1" dirty="0" smtClean="0">
                <a:solidFill>
                  <a:schemeClr val="bg1"/>
                </a:solidFill>
              </a:rPr>
              <a:t>)</a:t>
            </a:r>
            <a:endParaRPr lang="en-US" b="1" i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b="1" i="1" dirty="0" err="1" smtClean="0">
                <a:solidFill>
                  <a:schemeClr val="bg1"/>
                </a:solidFill>
              </a:rPr>
              <a:t>Evenimentul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Zilei</a:t>
            </a:r>
            <a:endParaRPr lang="en-US" b="1" i="1" dirty="0" smtClean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Βοσνία – Ερζεγοβίνη</a:t>
            </a: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pPr algn="just"/>
            <a:r>
              <a:rPr lang="en-US" i="1" dirty="0" err="1" smtClean="0">
                <a:solidFill>
                  <a:schemeClr val="bg1"/>
                </a:solidFill>
              </a:rPr>
              <a:t>Oslobodjenje</a:t>
            </a:r>
            <a:r>
              <a:rPr lang="el-GR" i="1" dirty="0" smtClean="0">
                <a:solidFill>
                  <a:schemeClr val="bg1"/>
                </a:solidFill>
              </a:rPr>
              <a:t>:</a:t>
            </a:r>
            <a:r>
              <a:rPr lang="el-GR" dirty="0" smtClean="0">
                <a:solidFill>
                  <a:schemeClr val="bg1"/>
                </a:solidFill>
              </a:rPr>
              <a:t>η </a:t>
            </a:r>
            <a:r>
              <a:rPr lang="el-GR" dirty="0" smtClean="0">
                <a:solidFill>
                  <a:schemeClr val="bg1"/>
                </a:solidFill>
              </a:rPr>
              <a:t>μόνη με υψηλό επίπεδο δημοσιογραφίας απευθυνόμενη σε σκεπτόμενους πολίτες, όχι όμως με τον δυναμισμό που παρουσίαζε στη διάρκεια του πολέμου. </a:t>
            </a:r>
          </a:p>
          <a:p>
            <a:pPr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	Χάνει τους δημοσιογράφους της. </a:t>
            </a:r>
            <a:endParaRPr lang="el-GR" dirty="0" err="1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	Τεράστια οικονομικά προβλήματα.</a:t>
            </a:r>
          </a:p>
          <a:p>
            <a:pPr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	Διεθνή ιδρύματα + κυβερνήσεις δωρητές ανέλαβαν τα χρέη. Αποτράπηκε η εθνικοποίηση λόγω χρεών.</a:t>
            </a:r>
            <a:endParaRPr lang="en-US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	 </a:t>
            </a:r>
            <a:r>
              <a:rPr lang="en-US" sz="1900" dirty="0" smtClean="0">
                <a:solidFill>
                  <a:schemeClr val="bg1"/>
                </a:solidFill>
                <a:hlinkClick r:id="rId2"/>
              </a:rPr>
              <a:t>https://www.oslobodjenje.ba/</a:t>
            </a:r>
            <a:r>
              <a:rPr lang="en-US" sz="1900" dirty="0" smtClean="0">
                <a:solidFill>
                  <a:schemeClr val="bg1"/>
                </a:solidFill>
              </a:rPr>
              <a:t> </a:t>
            </a:r>
            <a:r>
              <a:rPr lang="el-GR" sz="1900" dirty="0" smtClean="0">
                <a:solidFill>
                  <a:schemeClr val="bg1"/>
                </a:solidFill>
              </a:rPr>
              <a:t> </a:t>
            </a:r>
            <a:r>
              <a:rPr lang="en-US" sz="1900" dirty="0" smtClean="0">
                <a:solidFill>
                  <a:schemeClr val="bg1"/>
                </a:solidFill>
              </a:rPr>
              <a:t>   </a:t>
            </a:r>
            <a:endParaRPr lang="el-GR" sz="1900" dirty="0" smtClean="0">
              <a:solidFill>
                <a:schemeClr val="bg1"/>
              </a:solidFill>
            </a:endParaRP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bg1"/>
                </a:solidFill>
              </a:rPr>
              <a:t>Dnevni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Avaz</a:t>
            </a:r>
            <a:r>
              <a:rPr lang="en-US" i="1" dirty="0" smtClean="0">
                <a:solidFill>
                  <a:schemeClr val="bg1"/>
                </a:solidFill>
              </a:rPr>
              <a:t>  </a:t>
            </a:r>
            <a:r>
              <a:rPr lang="el-GR" dirty="0" smtClean="0">
                <a:solidFill>
                  <a:schemeClr val="bg1"/>
                </a:solidFill>
              </a:rPr>
              <a:t>μεγαλύτερη κυκλοφορία     «Κόμμα Δημοκρατικής Δράσης» (SDA) (1990, Σεράγεβο, </a:t>
            </a:r>
            <a:r>
              <a:rPr lang="el-GR" dirty="0" smtClean="0">
                <a:solidFill>
                  <a:schemeClr val="bg1"/>
                </a:solidFill>
              </a:rPr>
              <a:t>κόμμα </a:t>
            </a:r>
            <a:r>
              <a:rPr lang="el-GR" dirty="0" smtClean="0">
                <a:solidFill>
                  <a:schemeClr val="bg1"/>
                </a:solidFill>
              </a:rPr>
              <a:t>Μουσουλμανικού πολιτιστικού-ιστορικού </a:t>
            </a:r>
            <a:r>
              <a:rPr lang="el-GR" dirty="0" smtClean="0">
                <a:solidFill>
                  <a:schemeClr val="bg1"/>
                </a:solidFill>
              </a:rPr>
              <a:t>κύκλου).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	Ήττα του</a:t>
            </a:r>
            <a:r>
              <a:rPr lang="en-US" dirty="0" smtClean="0">
                <a:solidFill>
                  <a:schemeClr val="bg1"/>
                </a:solidFill>
              </a:rPr>
              <a:t> SDA</a:t>
            </a:r>
            <a:r>
              <a:rPr lang="el-GR" dirty="0" smtClean="0">
                <a:solidFill>
                  <a:schemeClr val="bg1"/>
                </a:solidFill>
              </a:rPr>
              <a:t> στις δημοτικές εκλογές του 2000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	αλλαγή στάσης, κριτική στην κυβέρνηση    κρατικός οικονομικός έλεγχος     </a:t>
            </a:r>
            <a:r>
              <a:rPr lang="el-GR" dirty="0" smtClean="0">
                <a:solidFill>
                  <a:schemeClr val="bg1"/>
                </a:solidFill>
              </a:rPr>
              <a:t>απευθύνει έκκληση </a:t>
            </a:r>
            <a:r>
              <a:rPr lang="el-GR" dirty="0" smtClean="0">
                <a:solidFill>
                  <a:schemeClr val="bg1"/>
                </a:solidFill>
              </a:rPr>
              <a:t>για βοήθεια στη διεθνή κοινότητα.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6786578" y="1857364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8143900" y="3643314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4143372" y="4572008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7000892" y="4214818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023632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Το Κόμμα Δημοκρατικής Δράσης στη διάρκεια του πολέμου ίδρυσε την εβδομαδιαία εφημερίδα </a:t>
            </a:r>
            <a:r>
              <a:rPr lang="el-GR" i="1" dirty="0" err="1" smtClean="0">
                <a:solidFill>
                  <a:schemeClr val="bg1"/>
                </a:solidFill>
              </a:rPr>
              <a:t>Ljiljan</a:t>
            </a:r>
            <a:r>
              <a:rPr lang="el-GR" dirty="0" smtClean="0">
                <a:solidFill>
                  <a:schemeClr val="bg1"/>
                </a:solidFill>
              </a:rPr>
              <a:t>, που διαδέχθηκε την </a:t>
            </a:r>
            <a:r>
              <a:rPr lang="el-GR" i="1" dirty="0" smtClean="0">
                <a:solidFill>
                  <a:schemeClr val="bg1"/>
                </a:solidFill>
              </a:rPr>
              <a:t>Μουσουλμανική Φωνή</a:t>
            </a:r>
            <a:r>
              <a:rPr lang="el-GR" dirty="0" smtClean="0">
                <a:solidFill>
                  <a:schemeClr val="bg1"/>
                </a:solidFill>
              </a:rPr>
              <a:t>, το επίσημο ενημερωτικό δελτίο του κόμματος.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Ακραίες θέσεις, ριζοσπαστικές, εθνικιστικές, θεοκρατικές, ενίοτε και φασιστικές μέχρι και μετά τη συμφωνία του </a:t>
            </a:r>
            <a:r>
              <a:rPr lang="el-GR" dirty="0" err="1" smtClean="0">
                <a:solidFill>
                  <a:schemeClr val="bg1"/>
                </a:solidFill>
              </a:rPr>
              <a:t>Ντέιτον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Το 2000     στροφή. Μετριοπαθές, δυτικού τύπου, εβδομαδιαίο περιοδικό με συντηρητικές απόψεις. 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2143108" y="4714884"/>
            <a:ext cx="214314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600200"/>
            <a:ext cx="8715436" cy="470916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Εμφάνιση πορνογραφίας (τουλάχιστον μέχρι το 1992-1993).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bg1"/>
                </a:solidFill>
              </a:rPr>
              <a:t>1992-1993: πτώση βιοτικού επιπέδου βαλκανικών λαών – άνοδος στις τιμές των εφημερίδων      μεγάλη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	κάμψη στην κυκλοφορία εφημερίδων.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Στροφή πολιτών στο ραδιόφωνο και την τηλεόραση. 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Ίδρυση νέων ιδιωτικών ραδιοφωνικών/τηλεοπτικών σταθμών.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5572132" y="342900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6023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Το ενδιαφέρον των πολιτών μετακινείται από την ενημέρωση στην ψυχαγωγία</a:t>
            </a: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     </a:t>
            </a:r>
            <a:r>
              <a:rPr lang="el-GR" b="1" dirty="0" smtClean="0"/>
              <a:t>Ευθύνη ΜΜΕ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>Σχέσεις εξάρτησης με πολιτικά και οικονομικά συμφέροντα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>Παραπληροφόρηση και προπαγάνδα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>Λανθασμένες επιλογές από τους πολίτες.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pPr>
              <a:buNone/>
            </a:pPr>
            <a:endParaRPr lang="el-GR" dirty="0" smtClean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rot="5400000">
            <a:off x="4287042" y="1570818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 rot="5400000">
            <a:off x="4287042" y="2428074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 rot="5400000">
            <a:off x="4358480" y="3928272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 rot="5400000">
            <a:off x="4358480" y="4928404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 εμπειρία από τα άλλα πρώην κομμουνιστικά κράτη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Μετάβαση από τον κομμουνισμό στη δημοκρατία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chemeClr val="bg1"/>
                </a:solidFill>
              </a:rPr>
              <a:t>Εκρηκτική ανάπτυξη ΜΜΕ</a:t>
            </a:r>
          </a:p>
          <a:p>
            <a:pPr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Κυρίως εφημερίδων και περιοδικών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rot="5400000">
            <a:off x="4144166" y="2285198"/>
            <a:ext cx="428628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 rot="5400000">
            <a:off x="4287042" y="4642652"/>
            <a:ext cx="428628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chemeClr val="bg1"/>
                </a:solidFill>
              </a:rPr>
              <a:t>Πολωνία, Τσεχία, Ρωσία</a:t>
            </a:r>
          </a:p>
          <a:p>
            <a:pPr algn="ctr">
              <a:buNone/>
            </a:pPr>
            <a:endParaRPr lang="el-GR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chemeClr val="bg1"/>
                </a:solidFill>
              </a:rPr>
              <a:t>Ύπαρξη εναλλακτικών μορφών πληροφόρησης την περίοδο του κομμουνισμού</a:t>
            </a:r>
          </a:p>
          <a:p>
            <a:pPr algn="ctr"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chemeClr val="bg1"/>
                </a:solidFill>
              </a:rPr>
              <a:t>Ομαλότερες οι δημοκρατικές αλλαγές</a:t>
            </a: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rot="5400000">
            <a:off x="4429124" y="2928934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 rot="5400000">
            <a:off x="4322761" y="4250537"/>
            <a:ext cx="356396" cy="794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4960</TotalTime>
  <Words>1381</Words>
  <Application>Microsoft Office PowerPoint</Application>
  <PresentationFormat>Προβολή στην οθόνη (4:3)</PresentationFormat>
  <Paragraphs>316</Paragraphs>
  <Slides>54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54</vt:i4>
      </vt:variant>
    </vt:vector>
  </HeadingPairs>
  <TitlesOfParts>
    <vt:vector size="55" baseType="lpstr">
      <vt:lpstr>Αποκορύφωμα</vt:lpstr>
      <vt:lpstr> ΜΑΘΗΜΑ: ΕΝΤΥΠΑ ΚΑΙ ΗΛΕΚΤΡΟΝΙΚΑ ΜΜΕ ΣΤΑ ΒΑΛΚΑΝΙΑ  I. ΕΝΤΥΠΑ ΔΗΜΗΤΡΑ ΠΑΤΡΩΝΙΔΟΥ </vt:lpstr>
      <vt:lpstr> Τα ΜΜΕ στα μετακομμουνιστικά Βαλκάνια: ενα νεο ξεκινημα  ΔΗΜΗΤΡΑ ΠΑΤΡΩΝΙΔΟΥ  </vt:lpstr>
      <vt:lpstr>ΠΕΡΙΕΧΟΜΕΝΑ ΕΝΟΤΗΤΑΣ </vt:lpstr>
      <vt:lpstr>   Η δημιουργία των νέων ΜΜΕ στα Βαλκάνια   </vt:lpstr>
      <vt:lpstr>Διαφάνεια 5</vt:lpstr>
      <vt:lpstr>Διαφάνεια 6</vt:lpstr>
      <vt:lpstr>Διαφάνεια 7</vt:lpstr>
      <vt:lpstr> Η εμπειρία από τα άλλα πρώην κομμουνιστικά κράτη 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 </vt:lpstr>
      <vt:lpstr>Ο Τύπος στα Βαλκάνια μετά τον κομμουνισμό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 Φύλλο της επετειακής έκδοσης της εφημερίδας Φωνή της Ομόνοιας για την 21η επέτειο από την ίδρυση της Δ.Ε.Ε.Ε.Μ «ΟΜΟΝΟΙΑ»   http://borioipirotis.blogspot.com/2012/01/21.html   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Διαφάνεια 52</vt:lpstr>
      <vt:lpstr>Διαφάνεια 53</vt:lpstr>
      <vt:lpstr>Διαφάνεια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τυποσ στα κατα την περιοδο του κομμουνισμου</dc:title>
  <dc:creator>User</dc:creator>
  <cp:lastModifiedBy>User</cp:lastModifiedBy>
  <cp:revision>170</cp:revision>
  <dcterms:created xsi:type="dcterms:W3CDTF">2020-10-31T11:04:08Z</dcterms:created>
  <dcterms:modified xsi:type="dcterms:W3CDTF">2020-12-16T22:52:00Z</dcterms:modified>
</cp:coreProperties>
</file>