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5" r:id="rId10"/>
    <p:sldId id="266" r:id="rId11"/>
    <p:sldId id="268" r:id="rId12"/>
    <p:sldId id="269" r:id="rId13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71" autoAdjust="0"/>
    <p:restoredTop sz="94660"/>
  </p:normalViewPr>
  <p:slideViewPr>
    <p:cSldViewPr snapToGrid="0">
      <p:cViewPr varScale="1">
        <p:scale>
          <a:sx n="72" d="100"/>
          <a:sy n="72" d="100"/>
        </p:scale>
        <p:origin x="64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7357F82F-108C-4102-9968-D8F623257AB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EE160F69-1525-4C77-A498-2C0C3D5CB0D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7686DB7C-C261-486F-830A-B5A6142E62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3AE48-2F36-45B7-9A92-67EC51D33A2A}" type="datetimeFigureOut">
              <a:rPr lang="el-GR" smtClean="0"/>
              <a:t>3/11/2020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3567C783-B473-431C-8EDA-A4CA6BB2F9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6D53D7BA-1520-499D-8FB4-BA275F459F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85638-62AA-4A90-9115-36D86465E22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062524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E2BCCA00-95B5-4DAD-B6C8-BD21CA19A3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3A0AB7E6-AABB-4001-8D24-E06A9D9A444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913D1550-DEE3-4911-A4C6-30668A4415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3AE48-2F36-45B7-9A92-67EC51D33A2A}" type="datetimeFigureOut">
              <a:rPr lang="el-GR" smtClean="0"/>
              <a:t>3/11/2020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2CA32614-BAE0-4E61-9937-F0720092A9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6DB35D38-254E-4DF6-B04F-EEC666BC15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85638-62AA-4A90-9115-36D86465E22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96207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>
            <a:extLst>
              <a:ext uri="{FF2B5EF4-FFF2-40B4-BE49-F238E27FC236}">
                <a16:creationId xmlns:a16="http://schemas.microsoft.com/office/drawing/2014/main" id="{8A3638F9-6077-4A2D-A4AD-0123DA57E17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3E217948-09F6-44A1-8C19-F6C4E4271B8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343DCB87-78F1-4062-8B0B-57EDDDB01C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3AE48-2F36-45B7-9A92-67EC51D33A2A}" type="datetimeFigureOut">
              <a:rPr lang="el-GR" smtClean="0"/>
              <a:t>3/11/2020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6C3CC6B5-AE71-4403-9766-A261023D71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422A9FF0-CFDB-4DE0-A764-D3178E9BB3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85638-62AA-4A90-9115-36D86465E22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790553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69A85C02-EBDE-46EF-8B14-B98BDD87B0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834C9D6A-1784-4ACC-B869-AF2B0D61C2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2AFC1DAC-F504-4359-929A-56C9B13E50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3AE48-2F36-45B7-9A92-67EC51D33A2A}" type="datetimeFigureOut">
              <a:rPr lang="el-GR" smtClean="0"/>
              <a:t>3/11/2020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9EE83AB9-83AF-4D52-B6D8-2AE4D5A710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9DC2F62F-C127-43FA-BEF6-82049C109D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85638-62AA-4A90-9115-36D86465E22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310032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504AAAB8-ED2F-4837-84BC-2A8DB0CA3D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646997BA-E931-466D-A1DF-5FE788AE0B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4DF1DE33-6C52-41C2-BA75-D8C3EE32A0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3AE48-2F36-45B7-9A92-67EC51D33A2A}" type="datetimeFigureOut">
              <a:rPr lang="el-GR" smtClean="0"/>
              <a:t>3/11/2020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C1337151-18FB-410E-B52D-CCDBE0D110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3B70D379-150D-4F60-99DB-5E0782427A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85638-62AA-4A90-9115-36D86465E22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823768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A6EAA9B4-9377-4AE7-AAA8-B745CD6C62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3993045F-5A29-4E26-968E-07C0FAA4097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722D9165-5B05-46A9-BB4D-A3F7E7D5C97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F5E5BCED-1C32-4F5C-8B9B-4FD76DBA8A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3AE48-2F36-45B7-9A92-67EC51D33A2A}" type="datetimeFigureOut">
              <a:rPr lang="el-GR" smtClean="0"/>
              <a:t>3/11/2020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D000908F-C16E-49A1-BC44-D454E239D0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526467F0-689A-430B-A9B6-33406386B2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85638-62AA-4A90-9115-36D86465E22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401929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6382E923-DE6C-455D-9A62-948AD3E63D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AF2F4FDC-E0FC-4EA8-837F-C65CC9A26D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F35DEAE6-048F-4A95-9D2B-E947F6CCED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κειμένου 4">
            <a:extLst>
              <a:ext uri="{FF2B5EF4-FFF2-40B4-BE49-F238E27FC236}">
                <a16:creationId xmlns:a16="http://schemas.microsoft.com/office/drawing/2014/main" id="{23AF3150-31D2-4644-8BAD-5C534E9971A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Θέση περιεχομένου 5">
            <a:extLst>
              <a:ext uri="{FF2B5EF4-FFF2-40B4-BE49-F238E27FC236}">
                <a16:creationId xmlns:a16="http://schemas.microsoft.com/office/drawing/2014/main" id="{C7507530-A1C5-4D13-ABB4-AC10A563C6A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7" name="Θέση ημερομηνίας 6">
            <a:extLst>
              <a:ext uri="{FF2B5EF4-FFF2-40B4-BE49-F238E27FC236}">
                <a16:creationId xmlns:a16="http://schemas.microsoft.com/office/drawing/2014/main" id="{275562D5-1ADD-4E4A-B18D-FB58F8CFFC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3AE48-2F36-45B7-9A92-67EC51D33A2A}" type="datetimeFigureOut">
              <a:rPr lang="el-GR" smtClean="0"/>
              <a:t>3/11/2020</a:t>
            </a:fld>
            <a:endParaRPr lang="el-GR"/>
          </a:p>
        </p:txBody>
      </p:sp>
      <p:sp>
        <p:nvSpPr>
          <p:cNvPr id="8" name="Θέση υποσέλιδου 7">
            <a:extLst>
              <a:ext uri="{FF2B5EF4-FFF2-40B4-BE49-F238E27FC236}">
                <a16:creationId xmlns:a16="http://schemas.microsoft.com/office/drawing/2014/main" id="{340D5076-9B3C-4DAB-A191-33B66A9456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>
            <a:extLst>
              <a:ext uri="{FF2B5EF4-FFF2-40B4-BE49-F238E27FC236}">
                <a16:creationId xmlns:a16="http://schemas.microsoft.com/office/drawing/2014/main" id="{668F4120-67DE-457E-BD31-2E7991E657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85638-62AA-4A90-9115-36D86465E22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584248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4D351E8B-4550-4884-930D-7BD85B9B01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ημερομηνίας 2">
            <a:extLst>
              <a:ext uri="{FF2B5EF4-FFF2-40B4-BE49-F238E27FC236}">
                <a16:creationId xmlns:a16="http://schemas.microsoft.com/office/drawing/2014/main" id="{DC1B6954-507B-4422-B1A9-B7733E5859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3AE48-2F36-45B7-9A92-67EC51D33A2A}" type="datetimeFigureOut">
              <a:rPr lang="el-GR" smtClean="0"/>
              <a:t>3/11/2020</a:t>
            </a:fld>
            <a:endParaRPr lang="el-GR"/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id="{2B644F6C-81F7-4B45-B710-1582DCDC21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id="{6DB31298-1923-4A05-A0C1-C309465926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85638-62AA-4A90-9115-36D86465E22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508547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>
            <a:extLst>
              <a:ext uri="{FF2B5EF4-FFF2-40B4-BE49-F238E27FC236}">
                <a16:creationId xmlns:a16="http://schemas.microsoft.com/office/drawing/2014/main" id="{08AB9F47-A069-427C-8DA5-4A562DC949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3AE48-2F36-45B7-9A92-67EC51D33A2A}" type="datetimeFigureOut">
              <a:rPr lang="el-GR" smtClean="0"/>
              <a:t>3/11/2020</a:t>
            </a:fld>
            <a:endParaRPr lang="el-GR"/>
          </a:p>
        </p:txBody>
      </p:sp>
      <p:sp>
        <p:nvSpPr>
          <p:cNvPr id="3" name="Θέση υποσέλιδου 2">
            <a:extLst>
              <a:ext uri="{FF2B5EF4-FFF2-40B4-BE49-F238E27FC236}">
                <a16:creationId xmlns:a16="http://schemas.microsoft.com/office/drawing/2014/main" id="{201FDE9C-C591-48C3-839C-CE55B0D730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2E439884-19FF-49C1-9693-C6AD3419A0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85638-62AA-4A90-9115-36D86465E22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955078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2C59A9DF-F7E9-4AA7-AF55-B8F3328687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68D53477-A27B-4F4F-A55D-07E2018150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278CB462-0FE5-4AFE-BE0A-BE8D6023BF8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BC3A223A-0755-4F44-BA4B-A1B521228B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3AE48-2F36-45B7-9A92-67EC51D33A2A}" type="datetimeFigureOut">
              <a:rPr lang="el-GR" smtClean="0"/>
              <a:t>3/11/2020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5F1AB665-3677-4FD8-A68E-1B9CDA7A56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1BAA912C-B0B1-4A0D-A0AA-B7A58B267A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85638-62AA-4A90-9115-36D86465E22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787656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26C8CC86-2390-41E2-BCB7-402DD4A5FE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εικόνας 2">
            <a:extLst>
              <a:ext uri="{FF2B5EF4-FFF2-40B4-BE49-F238E27FC236}">
                <a16:creationId xmlns:a16="http://schemas.microsoft.com/office/drawing/2014/main" id="{51902B3C-6156-44FC-9D30-B12A9354754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693E5F6A-93F2-4D74-9B90-65256DBB1D7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E9E3857D-4B4B-4B19-95A8-2F87C78201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3AE48-2F36-45B7-9A92-67EC51D33A2A}" type="datetimeFigureOut">
              <a:rPr lang="el-GR" smtClean="0"/>
              <a:t>3/11/2020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8311D73E-89B4-43D4-B78D-8BF9C4E628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971DE52A-A637-4224-A2B6-38D6EE71DD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85638-62AA-4A90-9115-36D86465E22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379423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>
            <a:extLst>
              <a:ext uri="{FF2B5EF4-FFF2-40B4-BE49-F238E27FC236}">
                <a16:creationId xmlns:a16="http://schemas.microsoft.com/office/drawing/2014/main" id="{B778A529-5600-48F5-89E1-4D7520F56D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30127265-C37E-4CD5-8302-7E97C3C8A3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FEDDEF2C-BA72-424B-AD5D-92FD45762A4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C3AE48-2F36-45B7-9A92-67EC51D33A2A}" type="datetimeFigureOut">
              <a:rPr lang="el-GR" smtClean="0"/>
              <a:t>3/11/2020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D7652A2C-42AE-4614-9C90-6145AD08EFF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2120314B-8E40-45CE-B392-8E812178CC8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385638-62AA-4A90-9115-36D86465E22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900215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C488C293-8746-47B5-AB97-2BC160C65A8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789043"/>
            <a:ext cx="9144000" cy="3490162"/>
          </a:xfrm>
        </p:spPr>
        <p:txBody>
          <a:bodyPr>
            <a:normAutofit/>
          </a:bodyPr>
          <a:lstStyle/>
          <a:p>
            <a:r>
              <a:rPr lang="el-GR" sz="5400" b="1" dirty="0"/>
              <a:t>Εισαγωγή στα μέσα ενημέρωσης</a:t>
            </a:r>
            <a:br>
              <a:rPr lang="en-US" sz="5400" b="1" dirty="0"/>
            </a:br>
            <a:br>
              <a:rPr lang="en-US" sz="5400" b="1" dirty="0"/>
            </a:br>
            <a:endParaRPr lang="el-GR" sz="5400" b="1" dirty="0"/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0C4787B1-263B-4FA1-B131-B5070354FA4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16765" y="5279205"/>
            <a:ext cx="8587409" cy="1166191"/>
          </a:xfrm>
        </p:spPr>
        <p:txBody>
          <a:bodyPr>
            <a:normAutofit/>
          </a:bodyPr>
          <a:lstStyle/>
          <a:p>
            <a:endParaRPr lang="en-US" sz="2800" dirty="0"/>
          </a:p>
          <a:p>
            <a:r>
              <a:rPr lang="el-GR" sz="2800" dirty="0"/>
              <a:t>Βλάσης </a:t>
            </a:r>
            <a:r>
              <a:rPr lang="el-GR" sz="2800" dirty="0" err="1"/>
              <a:t>Βλασίδης</a:t>
            </a:r>
            <a:endParaRPr lang="el-GR" sz="2800" dirty="0"/>
          </a:p>
          <a:p>
            <a:endParaRPr lang="el-GR" sz="2800" dirty="0"/>
          </a:p>
        </p:txBody>
      </p:sp>
      <p:pic>
        <p:nvPicPr>
          <p:cNvPr id="7" name="Εικόνα 6">
            <a:extLst>
              <a:ext uri="{FF2B5EF4-FFF2-40B4-BE49-F238E27FC236}">
                <a16:creationId xmlns:a16="http://schemas.microsoft.com/office/drawing/2014/main" id="{6EF04857-9385-46EA-B642-5A6AA22C7EC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5246" y="412604"/>
            <a:ext cx="2023262" cy="11875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32328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3962B822-F0C7-488A-B919-637C621B4C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469762"/>
          </a:xfrm>
        </p:spPr>
        <p:txBody>
          <a:bodyPr>
            <a:normAutofit/>
          </a:bodyPr>
          <a:lstStyle/>
          <a:p>
            <a:r>
              <a:rPr lang="el-GR" sz="1800" b="1" dirty="0"/>
              <a:t>Εισαγωγή στα μέσα ενημέρωσης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F78C399E-9056-46B4-844D-0F7273FC0F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39686"/>
            <a:ext cx="10515600" cy="5353187"/>
          </a:xfrm>
        </p:spPr>
        <p:txBody>
          <a:bodyPr/>
          <a:lstStyle/>
          <a:p>
            <a:endParaRPr lang="el-GR" dirty="0"/>
          </a:p>
          <a:p>
            <a:endParaRPr lang="el-GR" dirty="0"/>
          </a:p>
          <a:p>
            <a:endParaRPr lang="el-GR" dirty="0"/>
          </a:p>
        </p:txBody>
      </p:sp>
      <p:pic>
        <p:nvPicPr>
          <p:cNvPr id="5" name="Εικόνα 4">
            <a:extLst>
              <a:ext uri="{FF2B5EF4-FFF2-40B4-BE49-F238E27FC236}">
                <a16:creationId xmlns:a16="http://schemas.microsoft.com/office/drawing/2014/main" id="{8BA357B9-0DA7-4797-9639-BFC5E668018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20277" y="811161"/>
            <a:ext cx="6715407" cy="60102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08213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3962B822-F0C7-488A-B919-637C621B4C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469762"/>
          </a:xfrm>
        </p:spPr>
        <p:txBody>
          <a:bodyPr>
            <a:normAutofit/>
          </a:bodyPr>
          <a:lstStyle/>
          <a:p>
            <a:r>
              <a:rPr lang="el-GR" sz="1800" b="1" dirty="0"/>
              <a:t>Εισαγωγή στα μέσα ενημέρωσης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F78C399E-9056-46B4-844D-0F7273FC0F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39686"/>
            <a:ext cx="10515600" cy="5353187"/>
          </a:xfrm>
        </p:spPr>
        <p:txBody>
          <a:bodyPr/>
          <a:lstStyle/>
          <a:p>
            <a:pPr marL="0" indent="0">
              <a:buNone/>
            </a:pPr>
            <a:r>
              <a:rPr lang="el-GR" b="1" i="1" dirty="0"/>
              <a:t>Χώρος κυκλοφορίας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l-GR" dirty="0"/>
              <a:t>Τοπική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l-GR" dirty="0"/>
              <a:t>Περιφερειακή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l-GR" dirty="0"/>
              <a:t>Εθνική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l-GR" dirty="0"/>
              <a:t>Διεθνής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l-GR" dirty="0"/>
          </a:p>
          <a:p>
            <a:pPr marL="0" indent="0">
              <a:buNone/>
            </a:pPr>
            <a:r>
              <a:rPr lang="el-GR" b="1" i="1" dirty="0"/>
              <a:t>Διανομή / έσοδα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l-GR" dirty="0"/>
              <a:t>Περίπτερα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l-GR" dirty="0"/>
              <a:t>Συνδρομητές (ταχυδρομείο, εταιρείες διανομής τύπου).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Free press</a:t>
            </a:r>
            <a:r>
              <a:rPr lang="el-GR" dirty="0"/>
              <a:t> (σε σταθμούς μετρό, μπαρ, γραφεία </a:t>
            </a:r>
            <a:r>
              <a:rPr lang="el-GR" dirty="0" err="1"/>
              <a:t>κτλ</a:t>
            </a:r>
            <a:r>
              <a:rPr lang="el-GR" dirty="0"/>
              <a:t>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l-GR" dirty="0"/>
              <a:t>Διαφημιστική (διανέμεται με το ταχυδρομείο, ή ωρομίσθιο προσωπικό)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3017867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3962B822-F0C7-488A-B919-637C621B4C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469762"/>
          </a:xfrm>
        </p:spPr>
        <p:txBody>
          <a:bodyPr>
            <a:normAutofit/>
          </a:bodyPr>
          <a:lstStyle/>
          <a:p>
            <a:r>
              <a:rPr lang="el-GR" sz="1800" b="1" dirty="0"/>
              <a:t>Εισαγωγή στα μέσα ενημέρωσης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F78C399E-9056-46B4-844D-0F7273FC0F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39686"/>
            <a:ext cx="10515600" cy="5353187"/>
          </a:xfrm>
        </p:spPr>
        <p:txBody>
          <a:bodyPr/>
          <a:lstStyle/>
          <a:p>
            <a:pPr marL="0" indent="0">
              <a:buNone/>
            </a:pPr>
            <a:r>
              <a:rPr lang="el-GR" b="1" i="1" dirty="0"/>
              <a:t>Χώρος κυκλοφορίας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l-GR" dirty="0"/>
              <a:t>Τοπική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l-GR" dirty="0"/>
              <a:t>Περιφερειακή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l-GR" dirty="0"/>
              <a:t>Εθνική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l-GR" dirty="0"/>
              <a:t>Διεθνής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l-GR" dirty="0"/>
          </a:p>
          <a:p>
            <a:pPr marL="0" indent="0">
              <a:buNone/>
            </a:pPr>
            <a:r>
              <a:rPr lang="el-GR" b="1" i="1" dirty="0"/>
              <a:t>Διανομή / έσοδα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l-GR" dirty="0"/>
              <a:t>Περίπτερα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l-GR" dirty="0"/>
              <a:t>Συνδρομητές (ταχυδρομείο, εταιρείες διανομής τύπου).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Free press</a:t>
            </a:r>
            <a:r>
              <a:rPr lang="el-GR" dirty="0"/>
              <a:t> (σε σταθμούς μετρό, μπαρ, γραφεία </a:t>
            </a:r>
            <a:r>
              <a:rPr lang="el-GR" dirty="0" err="1"/>
              <a:t>κτλ</a:t>
            </a:r>
            <a:r>
              <a:rPr lang="el-GR" dirty="0"/>
              <a:t>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l-GR" dirty="0"/>
              <a:t>Διαφημιστική (διανέμεται με το ταχυδρομείο, ή ωρομίσθιο προσωπικό)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2343051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3962B822-F0C7-488A-B919-637C621B4C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469762"/>
          </a:xfrm>
        </p:spPr>
        <p:txBody>
          <a:bodyPr>
            <a:normAutofit/>
          </a:bodyPr>
          <a:lstStyle/>
          <a:p>
            <a:r>
              <a:rPr lang="el-GR" sz="1800" b="1" dirty="0"/>
              <a:t>Εισαγωγή στα μέσα ενημέρωσης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F78C399E-9056-46B4-844D-0F7273FC0F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39687"/>
            <a:ext cx="10515600" cy="5037276"/>
          </a:xfrm>
        </p:spPr>
        <p:txBody>
          <a:bodyPr/>
          <a:lstStyle/>
          <a:p>
            <a:endParaRPr lang="el-GR" dirty="0"/>
          </a:p>
          <a:p>
            <a:r>
              <a:rPr lang="el-GR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Ως </a:t>
            </a:r>
            <a:r>
              <a:rPr lang="el-GR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Μέσα Μαζικής Ενημέρωσης </a:t>
            </a:r>
            <a:r>
              <a:rPr lang="el-GR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ή </a:t>
            </a:r>
            <a:r>
              <a:rPr lang="el-GR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Επικοινωνίας </a:t>
            </a:r>
            <a:r>
              <a:rPr lang="el-GR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(ΜΜΕ) εννοούνται όλα τα διαθέσιμα μέσα με τα οποία μπορεί να ενημερωθεί για προηγούμενα και τρέχοντα συμβάντα πλήθος ανθρώπων. </a:t>
            </a:r>
            <a:endParaRPr lang="en-US" b="0" i="0" u="none" strike="noStrike" baseline="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r>
              <a:rPr lang="el-GR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Τα ΜΜΕ χωρίζονται σε: </a:t>
            </a:r>
            <a:endParaRPr lang="en-US" b="0" i="0" u="none" strike="noStrike" baseline="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l"/>
            <a:endParaRPr lang="el-GR" b="0" i="0" u="none" strike="noStrike" baseline="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r>
              <a:rPr lang="el-GR" b="0" i="1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Ασύγχρονα μέσα</a:t>
            </a:r>
            <a:r>
              <a:rPr lang="el-GR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, όπως είναι ο τύπος και το Διαδίκτυο, καθώς η πληροφορία τους μεταδίδεται σε διαφορετικές χρονικές στιγμές για κάθε διακριτό χρήστη. </a:t>
            </a:r>
          </a:p>
          <a:p>
            <a:r>
              <a:rPr lang="el-GR" b="0" i="1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Σύγχρονα μέσα</a:t>
            </a:r>
            <a:r>
              <a:rPr lang="el-GR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, όπως είναι το ραδιόφωνο και η τηλεόραση, καθώς όλοι οι χρήστες λαμβάνουν την πληροφορία συγχρόνως. 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9921762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3962B822-F0C7-488A-B919-637C621B4C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469762"/>
          </a:xfrm>
        </p:spPr>
        <p:txBody>
          <a:bodyPr>
            <a:normAutofit/>
          </a:bodyPr>
          <a:lstStyle/>
          <a:p>
            <a:r>
              <a:rPr lang="el-GR" sz="1800" b="1" dirty="0"/>
              <a:t>Εισαγωγή στα μέσα ενημέρωσης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F78C399E-9056-46B4-844D-0F7273FC0F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39687"/>
            <a:ext cx="10515600" cy="5037276"/>
          </a:xfrm>
        </p:spPr>
        <p:txBody>
          <a:bodyPr/>
          <a:lstStyle/>
          <a:p>
            <a:endParaRPr lang="el-GR" dirty="0"/>
          </a:p>
          <a:p>
            <a:r>
              <a:rPr lang="el-GR" sz="2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Τα μέσα  είναι «αγωγοί»  μέσω των οποίων διοχετεύονται στο κοινό ειδήσεις, μηνύματα , πληροφορίες , ιδέες αλλά και διάφορα έργα τέχνης. </a:t>
            </a:r>
          </a:p>
          <a:p>
            <a:r>
              <a:rPr lang="el-GR" sz="2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Τα ΜΜΕ χωρίζονται σε </a:t>
            </a:r>
            <a:r>
              <a:rPr lang="el-GR" sz="28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έντυπα </a:t>
            </a:r>
            <a:r>
              <a:rPr lang="el-GR" sz="2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και </a:t>
            </a:r>
            <a:r>
              <a:rPr lang="el-GR" sz="28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ηλεκτρονικά. </a:t>
            </a:r>
            <a:r>
              <a:rPr lang="el-GR" sz="2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Στα πρώτα συγκαταλέγονται ο ημερήσιος και περιοδικός τύπος (εφημερίδες &amp; περιοδικά) και στα δεύτερα η τηλεόραση , το ραδιόφωνο και τελευταίως το 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I</a:t>
            </a:r>
            <a:r>
              <a:rPr lang="el-GR" sz="2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nternet</a:t>
            </a:r>
            <a:r>
              <a:rPr lang="el-GR" sz="2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(διαδίκτυο). 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761702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3962B822-F0C7-488A-B919-637C621B4C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469762"/>
          </a:xfrm>
        </p:spPr>
        <p:txBody>
          <a:bodyPr>
            <a:normAutofit/>
          </a:bodyPr>
          <a:lstStyle/>
          <a:p>
            <a:r>
              <a:rPr lang="el-GR" sz="1800" b="1" dirty="0"/>
              <a:t>Εισαγωγή στα μέσα ενημέρωσης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F78C399E-9056-46B4-844D-0F7273FC0F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55598"/>
            <a:ext cx="10515600" cy="5037276"/>
          </a:xfrm>
        </p:spPr>
        <p:txBody>
          <a:bodyPr>
            <a:normAutofit fontScale="77500" lnSpcReduction="20000"/>
          </a:bodyPr>
          <a:lstStyle/>
          <a:p>
            <a:r>
              <a:rPr lang="el-GR" b="1" dirty="0"/>
              <a:t>Περιοδικά</a:t>
            </a:r>
          </a:p>
          <a:p>
            <a:r>
              <a:rPr lang="en-US" dirty="0"/>
              <a:t>To </a:t>
            </a:r>
            <a:r>
              <a:rPr lang="el-GR" dirty="0"/>
              <a:t>περιοδικό είναι μια περιοδική έκδοση που περιέχει μια ποικιλία άρθρων, τα οποία διατίθενται δωρεάν ή αγοράζονται από τους αναγνώστες. </a:t>
            </a:r>
          </a:p>
          <a:p>
            <a:r>
              <a:rPr lang="el-GR" dirty="0"/>
              <a:t>Τα περιοδικά τυπικά εκδίδονται εβδομαδιαία, ανά 15 ημέρες, είναι μηνιαία, διμηνιαία ή τριμηνιαία. Το σχήμα ποικίλει . Συχνά εκτυπώνονται με χρώμα σε επικαλυμμένο χαρτί και συνδέονται με ένα μαλακό κάλυμμα. </a:t>
            </a:r>
          </a:p>
          <a:p>
            <a:r>
              <a:rPr lang="el-GR" dirty="0"/>
              <a:t>Τα περιοδικά εμπίπτουν σε δύο κατηγορίες: </a:t>
            </a:r>
            <a:endParaRPr lang="en-US" dirty="0"/>
          </a:p>
          <a:p>
            <a:r>
              <a:rPr lang="el-GR" dirty="0"/>
              <a:t>τα περιοδικά που απευθύνονται στα άτομα – καταναλωτές </a:t>
            </a:r>
          </a:p>
          <a:p>
            <a:r>
              <a:rPr lang="el-GR" dirty="0"/>
              <a:t>Τα  επαγγελματικά περιοδικά </a:t>
            </a:r>
          </a:p>
          <a:p>
            <a:endParaRPr lang="el-GR" dirty="0"/>
          </a:p>
          <a:p>
            <a:r>
              <a:rPr lang="el-GR" dirty="0"/>
              <a:t>Επίσης χωρίζονται σε :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l-GR" dirty="0"/>
              <a:t>Περιοδικά γενικού ενδιαφέροντος (π.χ. </a:t>
            </a:r>
            <a:r>
              <a:rPr lang="en-US" dirty="0"/>
              <a:t>Cosmopolitan, </a:t>
            </a:r>
            <a:r>
              <a:rPr lang="el-GR" dirty="0"/>
              <a:t>7 Ημέρες </a:t>
            </a:r>
            <a:r>
              <a:rPr lang="en-US" dirty="0"/>
              <a:t>TV</a:t>
            </a:r>
            <a:r>
              <a:rPr lang="el-GR" dirty="0"/>
              <a:t> κ.λπ.)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l-GR" dirty="0"/>
              <a:t>Περιοδικά ειδικού ενδιαφέροντος (γυναικεία, αθλητικά, επαγγελματικά, τηλεόρασης κ.λπ.)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l-GR" dirty="0"/>
              <a:t>Επιστημονικά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9544778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3962B822-F0C7-488A-B919-637C621B4C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469762"/>
          </a:xfrm>
        </p:spPr>
        <p:txBody>
          <a:bodyPr>
            <a:normAutofit/>
          </a:bodyPr>
          <a:lstStyle/>
          <a:p>
            <a:r>
              <a:rPr lang="el-GR" sz="1800" b="1" dirty="0"/>
              <a:t>Εισαγωγή στα μέσα ενημέρωσης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F78C399E-9056-46B4-844D-0F7273FC0F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39687"/>
            <a:ext cx="10515600" cy="5037276"/>
          </a:xfrm>
        </p:spPr>
        <p:txBody>
          <a:bodyPr/>
          <a:lstStyle/>
          <a:p>
            <a:pPr marL="0" indent="0">
              <a:buNone/>
            </a:pPr>
            <a:r>
              <a:rPr lang="el-GR" b="1" dirty="0"/>
              <a:t>Εφημερίδες</a:t>
            </a:r>
          </a:p>
          <a:p>
            <a:r>
              <a:rPr lang="el-GR" dirty="0"/>
              <a:t>Είναι έντυπα με περιοδικό χαρακτήρα . Η ύλη τους  αφορά κατά συνήθως ειδησεογραφία τρεχόντων γεγονότων.</a:t>
            </a:r>
          </a:p>
          <a:p>
            <a:pPr marL="0" indent="0">
              <a:buNone/>
            </a:pPr>
            <a:r>
              <a:rPr lang="el-GR" dirty="0"/>
              <a:t>Είναι ημερήσιες και εβδομαδιαίες, μηνιαίες</a:t>
            </a:r>
          </a:p>
          <a:p>
            <a:r>
              <a:rPr lang="el-GR" dirty="0"/>
              <a:t>Το σύνολο των εφημερίδων και περιοδικών ονομάζεται γενικότερα </a:t>
            </a:r>
            <a:r>
              <a:rPr lang="el-GR" b="1" dirty="0"/>
              <a:t>Τύπος</a:t>
            </a:r>
            <a:r>
              <a:rPr lang="el-GR" dirty="0"/>
              <a:t> διακρινόμενος ανάλογα σε "ημερήσιο τύπο", "εβδομαδιαίο τύπο" </a:t>
            </a:r>
            <a:endParaRPr lang="el-GR" b="0" i="0" u="none" strike="noStrike" baseline="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r>
              <a:rPr lang="el-GR" dirty="0"/>
              <a:t>Οι εφημερίδες απευθύνονται σε μεγάλο αριθμό αναγνωστών είτε με ειδησεογραφία γενικού περιεχομένου είτε ειδικού, λαμβάνοντας ανάλογους χαρακτηρισμούς, π.χ. πολιτικές, οικονομικές, αθλητικές κ.λπ. </a:t>
            </a:r>
          </a:p>
        </p:txBody>
      </p:sp>
    </p:spTree>
    <p:extLst>
      <p:ext uri="{BB962C8B-B14F-4D97-AF65-F5344CB8AC3E}">
        <p14:creationId xmlns:p14="http://schemas.microsoft.com/office/powerpoint/2010/main" val="20190953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3962B822-F0C7-488A-B919-637C621B4C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469762"/>
          </a:xfrm>
        </p:spPr>
        <p:txBody>
          <a:bodyPr>
            <a:normAutofit/>
          </a:bodyPr>
          <a:lstStyle/>
          <a:p>
            <a:r>
              <a:rPr lang="el-GR" sz="1800" b="1" dirty="0"/>
              <a:t>Εισαγωγή στα μέσα ενημέρωσης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F78C399E-9056-46B4-844D-0F7273FC0F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39687"/>
            <a:ext cx="10515600" cy="5499652"/>
          </a:xfrm>
        </p:spPr>
        <p:txBody>
          <a:bodyPr>
            <a:normAutofit fontScale="92500" lnSpcReduction="10000"/>
          </a:bodyPr>
          <a:lstStyle/>
          <a:p>
            <a:r>
              <a:rPr lang="el-GR" dirty="0"/>
              <a:t>Οι εφημερίδες παραδοσιακά χαρακτηρίζονται από την ώρα έκδοσής τους (πρωινές, μεσημβρινές, απογευματινές) </a:t>
            </a:r>
          </a:p>
          <a:p>
            <a:r>
              <a:rPr lang="el-GR" dirty="0"/>
              <a:t>την περιοδικότητα έκδοσής τους, (ημερήσιες, εβδομαδιαίες κλπ.) </a:t>
            </a:r>
          </a:p>
          <a:p>
            <a:r>
              <a:rPr lang="el-GR" dirty="0"/>
              <a:t>και σε έκτακτες εκδόσεις, </a:t>
            </a:r>
          </a:p>
          <a:p>
            <a:r>
              <a:rPr lang="el-GR" dirty="0"/>
              <a:t>ως "έκτακτα παραρτήματα" των κυρίων εκδόσεών τους. </a:t>
            </a:r>
          </a:p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r>
              <a:rPr lang="el-GR" dirty="0"/>
              <a:t>Επίσης διαφέρουν σε άλλα χαρακτηριστικά:</a:t>
            </a:r>
          </a:p>
          <a:p>
            <a:r>
              <a:rPr lang="el-GR" dirty="0"/>
              <a:t>Μέγεθος φύλλου</a:t>
            </a:r>
          </a:p>
          <a:p>
            <a:r>
              <a:rPr lang="el-GR" dirty="0"/>
              <a:t>Ύλη</a:t>
            </a:r>
          </a:p>
          <a:p>
            <a:r>
              <a:rPr lang="el-GR" dirty="0"/>
              <a:t>Χώρο έκδοσης</a:t>
            </a:r>
          </a:p>
          <a:p>
            <a:r>
              <a:rPr lang="el-GR" dirty="0"/>
              <a:t>Διανομή</a:t>
            </a:r>
          </a:p>
          <a:p>
            <a:r>
              <a:rPr lang="el-GR" dirty="0"/>
              <a:t>Χρώμα</a:t>
            </a:r>
          </a:p>
          <a:p>
            <a:pPr marL="0" indent="0">
              <a:buNone/>
            </a:pPr>
            <a:endParaRPr lang="el-GR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3740586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3962B822-F0C7-488A-B919-637C621B4C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469762"/>
          </a:xfrm>
        </p:spPr>
        <p:txBody>
          <a:bodyPr>
            <a:normAutofit/>
          </a:bodyPr>
          <a:lstStyle/>
          <a:p>
            <a:r>
              <a:rPr lang="el-GR" sz="1800" b="1" dirty="0"/>
              <a:t>Εισαγωγή στα μέσα ενημέρωσης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F78C399E-9056-46B4-844D-0F7273FC0F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39687"/>
            <a:ext cx="10515600" cy="5037276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l-GR" b="1" i="1" dirty="0"/>
              <a:t>Μέγεθος φύλλου </a:t>
            </a:r>
            <a:r>
              <a:rPr lang="el-GR" dirty="0"/>
              <a:t>:</a:t>
            </a:r>
          </a:p>
          <a:p>
            <a:r>
              <a:rPr lang="el-GR" dirty="0"/>
              <a:t>Μεγάλο = σοβαρή εφημερίδα</a:t>
            </a:r>
          </a:p>
          <a:p>
            <a:r>
              <a:rPr lang="el-GR" dirty="0"/>
              <a:t>Μικρό = </a:t>
            </a:r>
            <a:r>
              <a:rPr lang="en-US" dirty="0"/>
              <a:t>tabloid </a:t>
            </a:r>
            <a:r>
              <a:rPr lang="el-GR" dirty="0"/>
              <a:t>εφημερίδα</a:t>
            </a:r>
            <a:endParaRPr lang="en-US" dirty="0"/>
          </a:p>
          <a:p>
            <a:endParaRPr lang="en-US" dirty="0"/>
          </a:p>
          <a:p>
            <a:pPr marL="0" indent="0">
              <a:buNone/>
            </a:pPr>
            <a:r>
              <a:rPr lang="el-GR" b="1" i="1" dirty="0"/>
              <a:t>Ύλη </a:t>
            </a:r>
            <a:endParaRPr lang="en-US" b="1" i="1" dirty="0"/>
          </a:p>
          <a:p>
            <a:pPr marL="0" indent="0">
              <a:buNone/>
            </a:pPr>
            <a:r>
              <a:rPr lang="el-GR" dirty="0"/>
              <a:t>Γενικού ενδιαφέροντος (πολιτική, πολιτιστική).</a:t>
            </a:r>
          </a:p>
          <a:p>
            <a:r>
              <a:rPr lang="el-GR" dirty="0"/>
              <a:t>Αθλητική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l-GR" dirty="0"/>
              <a:t>Επιστημονική (επιστημονικών φορέων, ή ομάδων).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l-GR" dirty="0"/>
              <a:t>Οικονομική (ανεξάρτητη ή σαν ένθετο σε πολιτική εφημερίδα).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l-GR" dirty="0"/>
              <a:t>Κοινωνική (με κοινωνικά σχόλια)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l-GR" dirty="0"/>
              <a:t>Κίτρινος τύπος</a:t>
            </a:r>
          </a:p>
          <a:p>
            <a:endParaRPr lang="el-GR" dirty="0"/>
          </a:p>
          <a:p>
            <a:endParaRPr lang="el-GR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9961114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3962B822-F0C7-488A-B919-637C621B4C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469762"/>
          </a:xfrm>
        </p:spPr>
        <p:txBody>
          <a:bodyPr>
            <a:normAutofit/>
          </a:bodyPr>
          <a:lstStyle/>
          <a:p>
            <a:r>
              <a:rPr lang="el-GR" sz="1800" b="1" dirty="0"/>
              <a:t>Εισαγωγή στα μέσα ενημέρωσης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F78C399E-9056-46B4-844D-0F7273FC0F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39686"/>
            <a:ext cx="10515600" cy="5353187"/>
          </a:xfrm>
        </p:spPr>
        <p:txBody>
          <a:bodyPr/>
          <a:lstStyle/>
          <a:p>
            <a:pPr marL="0" indent="0">
              <a:buNone/>
            </a:pPr>
            <a:r>
              <a:rPr lang="el-GR" b="1" i="1" dirty="0"/>
              <a:t>Χώρος κυκλοφορίας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l-GR" dirty="0"/>
              <a:t>Τοπική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l-GR" dirty="0"/>
              <a:t>Περιφερειακή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l-GR" dirty="0"/>
              <a:t>Εθνική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l-GR" dirty="0"/>
              <a:t>Διεθνής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l-GR" dirty="0"/>
          </a:p>
          <a:p>
            <a:pPr marL="0" indent="0">
              <a:buNone/>
            </a:pPr>
            <a:r>
              <a:rPr lang="el-GR" b="1" i="1" dirty="0"/>
              <a:t>Διανομή / έσοδα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l-GR" dirty="0"/>
              <a:t>Περίπτερα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l-GR" dirty="0"/>
              <a:t>Συνδρομητές (ταχυδρομείο, εταιρείες διανομής τύπου).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Free press</a:t>
            </a:r>
            <a:r>
              <a:rPr lang="el-GR" dirty="0"/>
              <a:t> (σε σταθμούς μετρό, μπαρ, γραφεία </a:t>
            </a:r>
            <a:r>
              <a:rPr lang="el-GR" dirty="0" err="1"/>
              <a:t>κτλ</a:t>
            </a:r>
            <a:r>
              <a:rPr lang="el-GR" dirty="0"/>
              <a:t>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l-GR" dirty="0"/>
              <a:t>Διαφημιστική (διανέμεται με το ταχυδρομείο, ή ωρομίσθιο προσωπικό)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4427309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3962B822-F0C7-488A-B919-637C621B4C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469762"/>
          </a:xfrm>
        </p:spPr>
        <p:txBody>
          <a:bodyPr>
            <a:normAutofit/>
          </a:bodyPr>
          <a:lstStyle/>
          <a:p>
            <a:r>
              <a:rPr lang="el-GR" sz="1800" b="1" dirty="0"/>
              <a:t>Εισαγωγή στα μέσα ενημέρωσης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F78C399E-9056-46B4-844D-0F7273FC0F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39686"/>
            <a:ext cx="10515600" cy="5353187"/>
          </a:xfrm>
        </p:spPr>
        <p:txBody>
          <a:bodyPr/>
          <a:lstStyle/>
          <a:p>
            <a:pPr marL="0" indent="0">
              <a:buNone/>
            </a:pPr>
            <a:r>
              <a:rPr lang="el-GR" b="1" i="1" dirty="0"/>
              <a:t>Χώρος κυκλοφορίας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l-GR" dirty="0"/>
              <a:t>Τοπική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l-GR" dirty="0"/>
              <a:t>Περιφερειακή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l-GR" dirty="0"/>
              <a:t>Εθνική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l-GR" dirty="0"/>
              <a:t>Διεθνής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l-GR" dirty="0"/>
          </a:p>
          <a:p>
            <a:pPr marL="0" indent="0">
              <a:buNone/>
            </a:pPr>
            <a:r>
              <a:rPr lang="el-GR" b="1" i="1" dirty="0"/>
              <a:t>Διανομή / έσοδα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l-GR" dirty="0"/>
              <a:t>Περίπτερα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l-GR" dirty="0"/>
              <a:t>Συνδρομητές (ταχυδρομείο, εταιρείες διανομής τύπου).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Free press</a:t>
            </a:r>
            <a:r>
              <a:rPr lang="el-GR" dirty="0"/>
              <a:t> (σε σταθμούς μετρό, μπαρ, γραφεία </a:t>
            </a:r>
            <a:r>
              <a:rPr lang="el-GR" dirty="0" err="1"/>
              <a:t>κτλ</a:t>
            </a:r>
            <a:r>
              <a:rPr lang="el-GR" dirty="0"/>
              <a:t>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l-GR" dirty="0"/>
              <a:t>Διαφημιστική (διανέμεται με το ταχυδρομείο, ή ωρομίσθιο προσωπικό)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502836784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69</TotalTime>
  <Words>645</Words>
  <Application>Microsoft Office PowerPoint</Application>
  <PresentationFormat>Ευρεία οθόνη</PresentationFormat>
  <Paragraphs>111</Paragraphs>
  <Slides>12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Times New Roman</vt:lpstr>
      <vt:lpstr>Θέμα του Office</vt:lpstr>
      <vt:lpstr>Εισαγωγή στα μέσα ενημέρωσης  </vt:lpstr>
      <vt:lpstr>Εισαγωγή στα μέσα ενημέρωσης</vt:lpstr>
      <vt:lpstr>Εισαγωγή στα μέσα ενημέρωσης</vt:lpstr>
      <vt:lpstr>Εισαγωγή στα μέσα ενημέρωσης</vt:lpstr>
      <vt:lpstr>Εισαγωγή στα μέσα ενημέρωσης</vt:lpstr>
      <vt:lpstr>Εισαγωγή στα μέσα ενημέρωσης</vt:lpstr>
      <vt:lpstr>Εισαγωγή στα μέσα ενημέρωσης</vt:lpstr>
      <vt:lpstr>Εισαγωγή στα μέσα ενημέρωσης</vt:lpstr>
      <vt:lpstr>Εισαγωγή στα μέσα ενημέρωσης</vt:lpstr>
      <vt:lpstr>Εισαγωγή στα μέσα ενημέρωσης</vt:lpstr>
      <vt:lpstr>Εισαγωγή στα μέσα ενημέρωσης</vt:lpstr>
      <vt:lpstr>Εισαγωγή στα μέσα ενημέρωσης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Εισαγωγή στα μέσα ενημέρωσης</dc:title>
  <dc:creator>Vlasis Vlasidis</dc:creator>
  <cp:lastModifiedBy>Vlasis Vlasidis</cp:lastModifiedBy>
  <cp:revision>8</cp:revision>
  <dcterms:created xsi:type="dcterms:W3CDTF">2020-11-03T11:12:14Z</dcterms:created>
  <dcterms:modified xsi:type="dcterms:W3CDTF">2020-11-03T12:21:15Z</dcterms:modified>
</cp:coreProperties>
</file>