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57F82F-108C-4102-9968-D8F623257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E160F69-1525-4C77-A498-2C0C3D5CB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686DB7C-C261-486F-830A-B5A6142E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67C783-B473-431C-8EDA-A4CA6BB2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53D7BA-1520-499D-8FB4-BA275F45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25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BCCA00-95B5-4DAD-B6C8-BD21CA19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A0AB7E6-AABB-4001-8D24-E06A9D9A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3D1550-DEE3-4911-A4C6-30668A44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CA32614-BAE0-4E61-9937-F0720092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B35D38-254E-4DF6-B04F-EEC666BC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62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A3638F9-6077-4A2D-A4AD-0123DA57E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E217948-09F6-44A1-8C19-F6C4E4271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3DCB87-78F1-4062-8B0B-57EDDDB0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3CC6B5-AE71-4403-9766-A261023D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2A9FF0-CFDB-4DE0-A764-D3178E9B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0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A85C02-EBDE-46EF-8B14-B98BDD87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4C9D6A-1784-4ACC-B869-AF2B0D61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FC1DAC-F504-4359-929A-56C9B13E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E83AB9-83AF-4D52-B6D8-2AE4D5A7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C2F62F-C127-43FA-BEF6-82049C109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00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4AAAB8-ED2F-4837-84BC-2A8DB0CA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46997BA-E931-466D-A1DF-5FE788AE0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F1DE33-6C52-41C2-BA75-D8C3EE32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337151-18FB-410E-B52D-CCDBE0D1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B70D379-150D-4F60-99DB-5E078242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37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EAA9B4-9377-4AE7-AAA8-B745CD6C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93045F-5A29-4E26-968E-07C0FAA40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2D9165-5B05-46A9-BB4D-A3F7E7D5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E5BCED-1C32-4F5C-8B9B-4FD76DBA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000908F-C16E-49A1-BC44-D454E239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26467F0-689A-430B-A9B6-33406386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019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82E923-DE6C-455D-9A62-948AD3E6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2F4FDC-E0FC-4EA8-837F-C65CC9A2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35DEAE6-048F-4A95-9D2B-E947F6CCE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3AF3150-31D2-4644-8BAD-5C534E997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7507530-A1C5-4D13-ABB4-AC10A563C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75562D5-1ADD-4E4A-B18D-FB58F8CF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40D5076-9B3C-4DAB-A191-33B66A94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68F4120-67DE-457E-BD31-2E7991E6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42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351E8B-4550-4884-930D-7BD85B9B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1B6954-507B-4422-B1A9-B7733E58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B644F6C-81F7-4B45-B710-1582DCDC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DB31298-1923-4A05-A0C1-C309465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085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8AB9F47-A069-427C-8DA5-4A562DC9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01FDE9C-C591-48C3-839C-CE55B0D7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E439884-19FF-49C1-9693-C6AD3419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50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59A9DF-F7E9-4AA7-AF55-B8F332868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D53477-A27B-4F4F-A55D-07E20181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78CB462-0FE5-4AFE-BE0A-BE8D6023B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C3A223A-0755-4F44-BA4B-A1B52122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F1AB665-3677-4FD8-A68E-1B9CDA7A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BAA912C-B0B1-4A0D-A0AA-B7A58B26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876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8CC86-2390-41E2-BCB7-402DD4A5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1902B3C-6156-44FC-9D30-B12A93547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3E5F6A-93F2-4D74-9B90-65256DBB1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9E3857D-4B4B-4B19-95A8-2F87C782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311D73E-89B4-43D4-B78D-8BF9C4E6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1DE52A-A637-4224-A2B6-38D6EE71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94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778A529-5600-48F5-89E1-4D7520F5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0127265-C37E-4CD5-8302-7E97C3C8A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DDEF2C-BA72-424B-AD5D-92FD45762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AE48-2F36-45B7-9A92-67EC51D33A2A}" type="datetimeFigureOut">
              <a:rPr lang="el-GR" smtClean="0"/>
              <a:t>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652A2C-42AE-4614-9C90-6145AD08E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20314B-8E40-45CE-B392-8E812178C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5638-62AA-4A90-9115-36D86465E2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02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88C293-8746-47B5-AB97-2BC160C65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9043"/>
            <a:ext cx="9144000" cy="3490162"/>
          </a:xfrm>
        </p:spPr>
        <p:txBody>
          <a:bodyPr>
            <a:normAutofit/>
          </a:bodyPr>
          <a:lstStyle/>
          <a:p>
            <a:r>
              <a:rPr lang="el-GR" sz="5400" b="1" dirty="0"/>
              <a:t>Εισαγωγή στα μέσα ενημέρωσης</a:t>
            </a:r>
            <a:br>
              <a:rPr lang="en-US" sz="5400" b="1" dirty="0"/>
            </a:br>
            <a:br>
              <a:rPr lang="en-US" sz="5400" b="1" dirty="0"/>
            </a:br>
            <a:endParaRPr lang="el-GR" sz="54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C4787B1-263B-4FA1-B131-B5070354F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5" y="5279205"/>
            <a:ext cx="8587409" cy="1166191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l-GR" sz="2800" dirty="0"/>
              <a:t>Βλάσης </a:t>
            </a:r>
            <a:r>
              <a:rPr lang="el-GR" sz="2800" dirty="0" err="1"/>
              <a:t>Βλασίδης</a:t>
            </a:r>
            <a:endParaRPr lang="el-GR" sz="2800" dirty="0"/>
          </a:p>
          <a:p>
            <a:endParaRPr lang="el-GR" sz="2800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EF04857-9385-46EA-B642-5A6AA22C7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46" y="412604"/>
            <a:ext cx="2023262" cy="11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3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6"/>
            <a:ext cx="10515600" cy="5353187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BA357B9-0DA7-4797-9639-BFC5E6680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77" y="811161"/>
            <a:ext cx="6715407" cy="601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2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6"/>
            <a:ext cx="10515600" cy="5353187"/>
          </a:xfrm>
        </p:spPr>
        <p:txBody>
          <a:bodyPr/>
          <a:lstStyle/>
          <a:p>
            <a:pPr marL="0" indent="0">
              <a:buNone/>
            </a:pPr>
            <a:r>
              <a:rPr lang="el-GR" b="1" i="1" dirty="0"/>
              <a:t>Χώρος κυκλοφορίας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Τοπική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Περιφερειακή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Εθνική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Διεθνής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0" indent="0">
              <a:buNone/>
            </a:pPr>
            <a:r>
              <a:rPr lang="el-GR" b="1" i="1" dirty="0"/>
              <a:t>Διανομή / έσοδα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Περίπτερα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Συνδρομητές (ταχυδρομείο, εταιρείες διανομής τύπου).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press</a:t>
            </a:r>
            <a:r>
              <a:rPr lang="el-GR" dirty="0"/>
              <a:t> (σε σταθμούς μετρό, μπαρ, γραφεία </a:t>
            </a:r>
            <a:r>
              <a:rPr lang="el-GR" dirty="0" err="1"/>
              <a:t>κτλ</a:t>
            </a:r>
            <a:r>
              <a:rPr lang="el-GR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Διαφημιστική (διανέμεται με το ταχυδρομείο, ή ωρομίσθιο προσωπικό)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1786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6"/>
            <a:ext cx="10515600" cy="5353187"/>
          </a:xfrm>
        </p:spPr>
        <p:txBody>
          <a:bodyPr/>
          <a:lstStyle/>
          <a:p>
            <a:pPr marL="0" indent="0">
              <a:buNone/>
            </a:pPr>
            <a:r>
              <a:rPr lang="el-GR" b="1" i="1" dirty="0"/>
              <a:t>Χώρος κυκλοφορίας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Τοπική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Περιφερειακή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Εθνική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Διεθνής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0" indent="0">
              <a:buNone/>
            </a:pPr>
            <a:r>
              <a:rPr lang="el-GR" b="1" i="1" dirty="0"/>
              <a:t>Διανομή / έσοδα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Περίπτερα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Συνδρομητές (ταχυδρομείο, εταιρείες διανομής τύπου).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press</a:t>
            </a:r>
            <a:r>
              <a:rPr lang="el-GR" dirty="0"/>
              <a:t> (σε σταθμούς μετρό, μπαρ, γραφεία </a:t>
            </a:r>
            <a:r>
              <a:rPr lang="el-GR" dirty="0" err="1"/>
              <a:t>κτλ</a:t>
            </a:r>
            <a:r>
              <a:rPr lang="el-GR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Διαφημιστική (διανέμεται με το ταχυδρομείο, ή ωρομίσθιο προσωπικό)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430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/>
          <a:lstStyle/>
          <a:p>
            <a:endParaRPr lang="el-GR" dirty="0"/>
          </a:p>
          <a:p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Ως </a:t>
            </a:r>
            <a:r>
              <a:rPr lang="el-GR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Μέσα Μαζικής Ενημέρωσης </a:t>
            </a:r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ή </a:t>
            </a:r>
            <a:r>
              <a:rPr lang="el-GR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Επικοινωνίας </a:t>
            </a:r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(ΜΜΕ) εννοούνται όλα τα διαθέσιμα μέσα με τα οποία μπορεί να ενημερωθεί για προηγούμενα και τρέχοντα συμβάντα πλήθος ανθρώπων. </a:t>
            </a:r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Τα ΜΜΕ χωρίζονται σε: </a:t>
            </a:r>
            <a:endParaRPr lang="en-US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l-G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Ασύγχρονα μέσα</a:t>
            </a:r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όπως είναι ο τύπος και το Διαδίκτυο, καθώς η πληροφορία τους μεταδίδεται σε διαφορετικές χρονικές στιγμές για κάθε διακριτό χρήστη. </a:t>
            </a:r>
          </a:p>
          <a:p>
            <a:r>
              <a:rPr lang="el-GR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Σύγχρονα μέσα</a:t>
            </a:r>
            <a:r>
              <a:rPr lang="el-GR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όπως είναι το ραδιόφωνο και η τηλεόραση, καθώς όλοι οι χρήστες λαμβάνουν την πληροφορία συγχρόνως.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217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/>
          <a:lstStyle/>
          <a:p>
            <a:endParaRPr lang="el-GR" dirty="0"/>
          </a:p>
          <a:p>
            <a:r>
              <a:rPr lang="el-G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Τα μέσα  είναι «αγωγοί»  μέσω των οποίων διοχετεύονται στο κοινό ειδήσεις, μηνύματα , πληροφορίες , ιδέες αλλά και διάφορα έργα τέχνης. </a:t>
            </a:r>
          </a:p>
          <a:p>
            <a:r>
              <a:rPr lang="el-G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Τα ΜΜΕ χωρίζονται σε </a:t>
            </a:r>
            <a:r>
              <a:rPr lang="el-G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έντυπα </a:t>
            </a:r>
            <a:r>
              <a:rPr lang="el-G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και </a:t>
            </a:r>
            <a:r>
              <a:rPr lang="el-G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ηλεκτρονικά. </a:t>
            </a:r>
            <a:r>
              <a:rPr lang="el-G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Στα πρώτα συγκαταλέγονται ο ημερήσιος και περιοδικός τύπος (εφημερίδες &amp; περιοδικά) και στα δεύτερα η τηλεόραση , το ραδιόφωνο και τελευταίως το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l-GR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nternet</a:t>
            </a:r>
            <a:r>
              <a:rPr lang="el-GR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(διαδίκτυο).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7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98"/>
            <a:ext cx="10515600" cy="5037276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/>
              <a:t>Περιοδικά</a:t>
            </a:r>
          </a:p>
          <a:p>
            <a:r>
              <a:rPr lang="en-US" dirty="0"/>
              <a:t>To </a:t>
            </a:r>
            <a:r>
              <a:rPr lang="el-GR" dirty="0"/>
              <a:t>περιοδικό είναι μια περιοδική έκδοση που περιέχει μια ποικιλία άρθρων, τα οποία διατίθενται δωρεάν ή αγοράζονται από τους αναγνώστες. </a:t>
            </a:r>
          </a:p>
          <a:p>
            <a:r>
              <a:rPr lang="el-GR" dirty="0"/>
              <a:t>Τα περιοδικά τυπικά εκδίδονται εβδομαδιαία, ανά 15 ημέρες, είναι μηνιαία, διμηνιαία ή τριμηνιαία. Το σχήμα ποικίλει . Συχνά εκτυπώνονται με χρώμα σε επικαλυμμένο χαρτί και συνδέονται με ένα μαλακό κάλυμμα. </a:t>
            </a:r>
          </a:p>
          <a:p>
            <a:r>
              <a:rPr lang="el-GR" dirty="0"/>
              <a:t>Τα περιοδικά εμπίπτουν σε δύο κατηγορίες: </a:t>
            </a:r>
            <a:endParaRPr lang="en-US" dirty="0"/>
          </a:p>
          <a:p>
            <a:r>
              <a:rPr lang="el-GR" dirty="0"/>
              <a:t>τα περιοδικά που απευθύνονται στα άτομα – καταναλωτές </a:t>
            </a:r>
          </a:p>
          <a:p>
            <a:r>
              <a:rPr lang="el-GR" dirty="0"/>
              <a:t>Τα  επαγγελματικά περιοδικά </a:t>
            </a:r>
          </a:p>
          <a:p>
            <a:endParaRPr lang="el-GR" dirty="0"/>
          </a:p>
          <a:p>
            <a:r>
              <a:rPr lang="el-GR" dirty="0"/>
              <a:t>Επίσης χωρίζονται σε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Περιοδικά γενικού ενδιαφέροντος (π.χ. </a:t>
            </a:r>
            <a:r>
              <a:rPr lang="en-US" dirty="0"/>
              <a:t>Cosmopolitan, </a:t>
            </a:r>
            <a:r>
              <a:rPr lang="el-GR" dirty="0"/>
              <a:t>7 Ημέρες </a:t>
            </a:r>
            <a:r>
              <a:rPr lang="en-US" dirty="0"/>
              <a:t>TV</a:t>
            </a:r>
            <a:r>
              <a:rPr lang="el-GR" dirty="0"/>
              <a:t> κ.λπ.)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Περιοδικά ειδικού ενδιαφέροντος (γυναικεία, αθλητικά, επαγγελματικά, τηλεόρασης κ.λπ.)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Επιστημονικά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447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Εφημερίδες</a:t>
            </a:r>
          </a:p>
          <a:p>
            <a:r>
              <a:rPr lang="el-GR" dirty="0"/>
              <a:t>Είναι έντυπα με περιοδικό χαρακτήρα . Η ύλη τους  αφορά κατά συνήθως ειδησεογραφία τρεχόντων γεγονότων.</a:t>
            </a:r>
          </a:p>
          <a:p>
            <a:pPr marL="0" indent="0">
              <a:buNone/>
            </a:pPr>
            <a:r>
              <a:rPr lang="el-GR" dirty="0"/>
              <a:t>Είναι ημερήσιες και εβδομαδιαίες, μηνιαίες</a:t>
            </a:r>
          </a:p>
          <a:p>
            <a:r>
              <a:rPr lang="el-GR" dirty="0"/>
              <a:t>Το σύνολο των εφημερίδων και περιοδικών ονομάζεται γενικότερα </a:t>
            </a:r>
            <a:r>
              <a:rPr lang="el-GR" b="1" dirty="0"/>
              <a:t>Τύπος</a:t>
            </a:r>
            <a:r>
              <a:rPr lang="el-GR" dirty="0"/>
              <a:t> διακρινόμενος ανάλογα σε "ημερήσιο τύπο", "εβδομαδιαίο τύπο" </a:t>
            </a:r>
            <a:endParaRPr lang="el-GR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dirty="0"/>
              <a:t>Οι εφημερίδες απευθύνονται σε μεγάλο αριθμό αναγνωστών είτε με ειδησεογραφία γενικού περιεχομένου είτε ειδικού, λαμβάνοντας ανάλογους χαρακτηρισμούς, π.χ. πολιτικές, οικονομικές, αθλητικές κ.λπ. </a:t>
            </a:r>
          </a:p>
        </p:txBody>
      </p:sp>
    </p:spTree>
    <p:extLst>
      <p:ext uri="{BB962C8B-B14F-4D97-AF65-F5344CB8AC3E}">
        <p14:creationId xmlns:p14="http://schemas.microsoft.com/office/powerpoint/2010/main" val="201909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49965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Οι εφημερίδες παραδοσιακά χαρακτηρίζονται από την ώρα έκδοσής τους (πρωινές, μεσημβρινές, απογευματινές) </a:t>
            </a:r>
          </a:p>
          <a:p>
            <a:r>
              <a:rPr lang="el-GR" dirty="0"/>
              <a:t>την περιοδικότητα έκδοσής τους, (ημερήσιες, εβδομαδιαίες κλπ.) </a:t>
            </a:r>
          </a:p>
          <a:p>
            <a:r>
              <a:rPr lang="el-GR" dirty="0"/>
              <a:t>και σε έκτακτες εκδόσεις, </a:t>
            </a:r>
          </a:p>
          <a:p>
            <a:r>
              <a:rPr lang="el-GR" dirty="0"/>
              <a:t>ως "έκτακτα παραρτήματα" των κυρίων εκδόσεών τους.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Επίσης διαφέρουν σε άλλα χαρακτηριστικά:</a:t>
            </a:r>
          </a:p>
          <a:p>
            <a:r>
              <a:rPr lang="el-GR" dirty="0"/>
              <a:t>Μέγεθος φύλλου</a:t>
            </a:r>
          </a:p>
          <a:p>
            <a:r>
              <a:rPr lang="el-GR" dirty="0"/>
              <a:t>Ύλη</a:t>
            </a:r>
          </a:p>
          <a:p>
            <a:r>
              <a:rPr lang="el-GR" dirty="0"/>
              <a:t>Χώρο έκδοσης</a:t>
            </a:r>
          </a:p>
          <a:p>
            <a:r>
              <a:rPr lang="el-GR" dirty="0"/>
              <a:t>Διανομή</a:t>
            </a:r>
          </a:p>
          <a:p>
            <a:r>
              <a:rPr lang="el-GR" dirty="0"/>
              <a:t>Χρώμα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40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i="1" dirty="0"/>
              <a:t>Μέγεθος φύλλου </a:t>
            </a:r>
            <a:r>
              <a:rPr lang="el-GR" dirty="0"/>
              <a:t>:</a:t>
            </a:r>
          </a:p>
          <a:p>
            <a:r>
              <a:rPr lang="el-GR" dirty="0"/>
              <a:t>Μεγάλο = σοβαρή εφημερίδα</a:t>
            </a:r>
          </a:p>
          <a:p>
            <a:r>
              <a:rPr lang="el-GR" dirty="0"/>
              <a:t>Μικρό = </a:t>
            </a:r>
            <a:r>
              <a:rPr lang="en-US" dirty="0"/>
              <a:t>tabloid </a:t>
            </a:r>
            <a:r>
              <a:rPr lang="el-GR" dirty="0"/>
              <a:t>εφημερίδα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l-GR" b="1" i="1" dirty="0"/>
              <a:t>Ύλη </a:t>
            </a:r>
            <a:endParaRPr lang="en-US" b="1" i="1" dirty="0"/>
          </a:p>
          <a:p>
            <a:pPr marL="0" indent="0">
              <a:buNone/>
            </a:pPr>
            <a:r>
              <a:rPr lang="el-GR" dirty="0"/>
              <a:t>Γενικού ενδιαφέροντος (πολιτική, πολιτιστική).</a:t>
            </a:r>
          </a:p>
          <a:p>
            <a:r>
              <a:rPr lang="el-GR" dirty="0"/>
              <a:t>Αθλητική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Επιστημονική (επιστημονικών φορέων, ή ομάδων).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Οικονομική (ανεξάρτητη ή σαν ένθετο σε πολιτική εφημερίδα).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Κοινωνική (με κοινωνικά σχόλια)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Κίτρινος τύπος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611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6"/>
            <a:ext cx="10515600" cy="5353187"/>
          </a:xfrm>
        </p:spPr>
        <p:txBody>
          <a:bodyPr/>
          <a:lstStyle/>
          <a:p>
            <a:pPr marL="0" indent="0">
              <a:buNone/>
            </a:pPr>
            <a:r>
              <a:rPr lang="el-GR" b="1" i="1" dirty="0"/>
              <a:t>Χώρος κυκλοφορίας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Τοπική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Περιφερειακή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Εθνική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Διεθνής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0" indent="0">
              <a:buNone/>
            </a:pPr>
            <a:r>
              <a:rPr lang="el-GR" b="1" i="1" dirty="0"/>
              <a:t>Διανομή / έσοδα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Περίπτερα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Συνδρομητές (ταχυδρομείο, εταιρείες διανομής τύπου).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press</a:t>
            </a:r>
            <a:r>
              <a:rPr lang="el-GR" dirty="0"/>
              <a:t> (σε σταθμούς μετρό, μπαρ, γραφεία </a:t>
            </a:r>
            <a:r>
              <a:rPr lang="el-GR" dirty="0" err="1"/>
              <a:t>κτλ</a:t>
            </a:r>
            <a:r>
              <a:rPr lang="el-GR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Διαφημιστική (διανέμεται με το ταχυδρομείο, ή ωρομίσθιο προσωπικό)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273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62B822-F0C7-488A-B919-637C621B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l-GR" sz="1800" b="1" dirty="0"/>
              <a:t>Εισαγωγή στα μέσα ενημέρωσης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C399E-9056-46B4-844D-0F7273FC0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6"/>
            <a:ext cx="10515600" cy="5353187"/>
          </a:xfrm>
        </p:spPr>
        <p:txBody>
          <a:bodyPr/>
          <a:lstStyle/>
          <a:p>
            <a:pPr marL="0" indent="0">
              <a:buNone/>
            </a:pPr>
            <a:r>
              <a:rPr lang="el-GR" b="1" i="1" dirty="0"/>
              <a:t>Χώρος κυκλοφορίας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Τοπική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Περιφερειακή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Εθνική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Διεθνής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0" indent="0">
              <a:buNone/>
            </a:pPr>
            <a:r>
              <a:rPr lang="el-GR" b="1" i="1" dirty="0"/>
              <a:t>Διανομή / έσοδα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Περίπτερα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Συνδρομητές (ταχυδρομείο, εταιρείες διανομής τύπου).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Free press</a:t>
            </a:r>
            <a:r>
              <a:rPr lang="el-GR" dirty="0"/>
              <a:t> (σε σταθμούς μετρό, μπαρ, γραφεία </a:t>
            </a:r>
            <a:r>
              <a:rPr lang="el-GR" dirty="0" err="1"/>
              <a:t>κτλ</a:t>
            </a:r>
            <a:r>
              <a:rPr lang="el-GR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Διαφημιστική (διανέμεται με το ταχυδρομείο, ή ωρομίσθιο προσωπικό)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28367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645</Words>
  <Application>Microsoft Office PowerPoint</Application>
  <PresentationFormat>Ευρεία οθόνη</PresentationFormat>
  <Paragraphs>111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Εισαγωγή στα μέσα ενημέρωσης  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  <vt:lpstr>Εισαγωγή στα μέσα ενημέρωσης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μέσα ενημέρωσης</dc:title>
  <dc:creator>Vlasis Vlasidis</dc:creator>
  <cp:lastModifiedBy>Vlasis Vlasidis</cp:lastModifiedBy>
  <cp:revision>8</cp:revision>
  <dcterms:created xsi:type="dcterms:W3CDTF">2020-11-03T11:12:14Z</dcterms:created>
  <dcterms:modified xsi:type="dcterms:W3CDTF">2020-11-03T12:21:15Z</dcterms:modified>
</cp:coreProperties>
</file>