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42"/>
  </p:notesMasterIdLst>
  <p:sldIdLst>
    <p:sldId id="256" r:id="rId2"/>
    <p:sldId id="289" r:id="rId3"/>
    <p:sldId id="339" r:id="rId4"/>
    <p:sldId id="341" r:id="rId5"/>
    <p:sldId id="340" r:id="rId6"/>
    <p:sldId id="342" r:id="rId7"/>
    <p:sldId id="325" r:id="rId8"/>
    <p:sldId id="301" r:id="rId9"/>
    <p:sldId id="306" r:id="rId10"/>
    <p:sldId id="307" r:id="rId11"/>
    <p:sldId id="308" r:id="rId12"/>
    <p:sldId id="309" r:id="rId13"/>
    <p:sldId id="329" r:id="rId14"/>
    <p:sldId id="330" r:id="rId15"/>
    <p:sldId id="302" r:id="rId16"/>
    <p:sldId id="324" r:id="rId17"/>
    <p:sldId id="323" r:id="rId18"/>
    <p:sldId id="310" r:id="rId19"/>
    <p:sldId id="331" r:id="rId20"/>
    <p:sldId id="303" r:id="rId21"/>
    <p:sldId id="311" r:id="rId22"/>
    <p:sldId id="312" r:id="rId23"/>
    <p:sldId id="304" r:id="rId24"/>
    <p:sldId id="319" r:id="rId25"/>
    <p:sldId id="317" r:id="rId26"/>
    <p:sldId id="318" r:id="rId27"/>
    <p:sldId id="313" r:id="rId28"/>
    <p:sldId id="338" r:id="rId29"/>
    <p:sldId id="314" r:id="rId30"/>
    <p:sldId id="320" r:id="rId31"/>
    <p:sldId id="321" r:id="rId32"/>
    <p:sldId id="328" r:id="rId33"/>
    <p:sldId id="315" r:id="rId34"/>
    <p:sldId id="322" r:id="rId35"/>
    <p:sldId id="305" r:id="rId36"/>
    <p:sldId id="333" r:id="rId37"/>
    <p:sldId id="334" r:id="rId38"/>
    <p:sldId id="336" r:id="rId39"/>
    <p:sldId id="337" r:id="rId40"/>
    <p:sldId id="33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376"/>
    <p:restoredTop sz="94694"/>
  </p:normalViewPr>
  <p:slideViewPr>
    <p:cSldViewPr>
      <p:cViewPr varScale="1">
        <p:scale>
          <a:sx n="107" d="100"/>
          <a:sy n="107" d="100"/>
        </p:scale>
        <p:origin x="1360" y="4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355BD-0B96-4639-BA61-0A2F30D96A05}" type="datetimeFigureOut">
              <a:rPr lang="el-GR" smtClean="0"/>
              <a:t>7/5/25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E9DD4-122A-490E-80AE-9C1D967999B1}" type="slidenum">
              <a:rPr lang="el-GR" smtClean="0"/>
              <a:t>‹#›</a:t>
            </a:fld>
            <a:endParaRPr lang="el-GR"/>
          </a:p>
        </p:txBody>
      </p:sp>
    </p:spTree>
    <p:extLst>
      <p:ext uri="{BB962C8B-B14F-4D97-AF65-F5344CB8AC3E}">
        <p14:creationId xmlns:p14="http://schemas.microsoft.com/office/powerpoint/2010/main" val="10468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7CF41922-0954-4E7E-94FD-92F7E23BD17D}" type="datetimeFigureOut">
              <a:rPr lang="el-GR" smtClean="0"/>
              <a:t>7/5/25</a:t>
            </a:fld>
            <a:endParaRPr lang="el-GR"/>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FAC73F16-A4CE-4001-A226-BE1667CAE723}" type="slidenum">
              <a:rPr lang="el-GR" smtClean="0"/>
              <a:t>‹#›</a:t>
            </a:fld>
            <a:endParaRPr lang="el-GR"/>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750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7/5/25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26631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7/5/25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22691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7/5/25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407516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7CF41922-0954-4E7E-94FD-92F7E23BD17D}" type="datetimeFigureOut">
              <a:rPr lang="el-GR" smtClean="0"/>
              <a:t>7/5/25</a:t>
            </a:fld>
            <a:endParaRPr lang="el-GR"/>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FAC73F16-A4CE-4001-A226-BE1667CAE723}" type="slidenum">
              <a:rPr lang="el-GR" smtClean="0"/>
              <a:t>‹#›</a:t>
            </a:fld>
            <a:endParaRPr lang="el-GR"/>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860360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CF41922-0954-4E7E-94FD-92F7E23BD17D}" type="datetimeFigureOut">
              <a:rPr lang="el-GR" smtClean="0"/>
              <a:t>7/5/25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576156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941832"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975398"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CF41922-0954-4E7E-94FD-92F7E23BD17D}" type="datetimeFigureOut">
              <a:rPr lang="el-GR" smtClean="0"/>
              <a:t>7/5/25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78807683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CF41922-0954-4E7E-94FD-92F7E23BD17D}" type="datetimeFigureOut">
              <a:rPr lang="el-GR" smtClean="0"/>
              <a:t>7/5/25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260054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41922-0954-4E7E-94FD-92F7E23BD17D}" type="datetimeFigureOut">
              <a:rPr lang="el-GR" smtClean="0"/>
              <a:t>7/5/25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38761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3789" y="6375679"/>
            <a:ext cx="925016" cy="348462"/>
          </a:xfrm>
        </p:spPr>
        <p:txBody>
          <a:bodyPr/>
          <a:lstStyle/>
          <a:p>
            <a:fld id="{7CF41922-0954-4E7E-94FD-92F7E23BD17D}" type="datetimeFigureOut">
              <a:rPr lang="el-GR" smtClean="0"/>
              <a:t>7/5/25</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68261" y="6375679"/>
            <a:ext cx="924342" cy="345796"/>
          </a:xfrm>
        </p:spPr>
        <p:txBody>
          <a:bodyPr/>
          <a:lstStyle/>
          <a:p>
            <a:fld id="{FAC73F16-A4CE-4001-A226-BE1667CAE723}" type="slidenum">
              <a:rPr lang="el-GR" smtClean="0"/>
              <a:t>‹#›</a:t>
            </a:fld>
            <a:endParaRPr lang="el-GR"/>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01717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4463" y="6375679"/>
            <a:ext cx="924342" cy="348462"/>
          </a:xfrm>
        </p:spPr>
        <p:txBody>
          <a:bodyPr/>
          <a:lstStyle/>
          <a:p>
            <a:fld id="{7CF41922-0954-4E7E-94FD-92F7E23BD17D}" type="datetimeFigureOut">
              <a:rPr lang="el-GR" smtClean="0"/>
              <a:t>7/5/25</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56153" y="6375679"/>
            <a:ext cx="947460" cy="345796"/>
          </a:xfrm>
        </p:spPr>
        <p:txBody>
          <a:bodyPr/>
          <a:lstStyle/>
          <a:p>
            <a:fld id="{FAC73F16-A4CE-4001-A226-BE1667CAE723}" type="slidenum">
              <a:rPr lang="el-GR" smtClean="0"/>
              <a:t>‹#›</a:t>
            </a:fld>
            <a:endParaRPr lang="el-GR"/>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08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7CF41922-0954-4E7E-94FD-92F7E23BD17D}" type="datetimeFigureOut">
              <a:rPr lang="el-GR" smtClean="0"/>
              <a:t>7/5/25</a:t>
            </a:fld>
            <a:endParaRPr lang="el-GR"/>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AC73F16-A4CE-4001-A226-BE1667CAE723}" type="slidenum">
              <a:rPr lang="el-GR" smtClean="0"/>
              <a:t>‹#›</a:t>
            </a:fld>
            <a:endParaRPr lang="el-GR"/>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682627063"/>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ed.com/talks/dan_ariely_what_makes_us_feel_good_about_our_work/discussion#t-706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en.wikipedia.org/wiki/Subsistence_farming" TargetMode="External"/><Relationship Id="rId13" Type="http://schemas.openxmlformats.org/officeDocument/2006/relationships/hyperlink" Target="https://en.wikipedia.org/wiki/Digital_economy" TargetMode="External"/><Relationship Id="rId3" Type="http://schemas.openxmlformats.org/officeDocument/2006/relationships/hyperlink" Target="https://en.wikipedia.org/wiki/Skilled_worker" TargetMode="External"/><Relationship Id="rId7" Type="http://schemas.openxmlformats.org/officeDocument/2006/relationships/hyperlink" Target="https://en.wikipedia.org/wiki/Knowledge_worker" TargetMode="External"/><Relationship Id="rId12" Type="http://schemas.openxmlformats.org/officeDocument/2006/relationships/hyperlink" Target="https://en.wikipedia.org/wiki/Information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Agrarian_economy"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kill_(labor)" TargetMode="External"/><Relationship Id="rId11" Type="http://schemas.openxmlformats.org/officeDocument/2006/relationships/hyperlink" Target="https://en.wikipedia.org/wiki/Post-industrial_economy" TargetMode="External"/><Relationship Id="rId5" Type="http://schemas.openxmlformats.org/officeDocument/2006/relationships/hyperlink" Target="https://en.wikipedia.org/wiki/Mass_production"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Service_economy" TargetMode="External"/><Relationship Id="rId4" Type="http://schemas.openxmlformats.org/officeDocument/2006/relationships/hyperlink" Target="https://en.wikipedia.org/wiki/Intellectual_property" TargetMode="External"/><Relationship Id="rId9" Type="http://schemas.openxmlformats.org/officeDocument/2006/relationships/hyperlink" Target="https://en.wikipedia.org/wiki/Industrialized_economy" TargetMode="External"/><Relationship Id="rId14" Type="http://schemas.openxmlformats.org/officeDocument/2006/relationships/hyperlink" Target="https://en.wikipedia.org/wiki/Information_technology"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en.wikipedia.org/wiki/Mass_production" TargetMode="External"/><Relationship Id="rId13" Type="http://schemas.openxmlformats.org/officeDocument/2006/relationships/hyperlink" Target="https://en.wikipedia.org/wiki/Information_technology" TargetMode="External"/><Relationship Id="rId3" Type="http://schemas.openxmlformats.org/officeDocument/2006/relationships/hyperlink" Target="https://en.wikipedia.org/wiki/Skill_(labor)" TargetMode="External"/><Relationship Id="rId7" Type="http://schemas.openxmlformats.org/officeDocument/2006/relationships/hyperlink" Target="https://en.wikipedia.org/wiki/Industrialized_economy" TargetMode="External"/><Relationship Id="rId12" Type="http://schemas.openxmlformats.org/officeDocument/2006/relationships/hyperlink" Target="https://en.wikipedia.org/wiki/Digital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Skilled_worker"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ubsistence_farming" TargetMode="External"/><Relationship Id="rId11" Type="http://schemas.openxmlformats.org/officeDocument/2006/relationships/hyperlink" Target="https://en.wikipedia.org/wiki/Information_economy" TargetMode="External"/><Relationship Id="rId5" Type="http://schemas.openxmlformats.org/officeDocument/2006/relationships/hyperlink" Target="https://en.wikipedia.org/wiki/Agrarian_economy"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Post-industrial_economy" TargetMode="External"/><Relationship Id="rId4" Type="http://schemas.openxmlformats.org/officeDocument/2006/relationships/hyperlink" Target="https://en.wikipedia.org/wiki/Knowledge_worker" TargetMode="External"/><Relationship Id="rId9" Type="http://schemas.openxmlformats.org/officeDocument/2006/relationships/hyperlink" Target="https://en.wikipedia.org/wiki/Service_economy" TargetMode="External"/><Relationship Id="rId14" Type="http://schemas.openxmlformats.org/officeDocument/2006/relationships/hyperlink" Target="https://en.wikipedia.org/wiki/Intellectual_propert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916832"/>
            <a:ext cx="5418981" cy="1671013"/>
          </a:xfrm>
        </p:spPr>
        <p:txBody>
          <a:bodyPr/>
          <a:lstStyle/>
          <a:p>
            <a:br>
              <a:rPr lang="en-US" dirty="0"/>
            </a:br>
            <a:r>
              <a:rPr lang="en-US" sz="3600" b="0" dirty="0"/>
              <a:t>Human motivation</a:t>
            </a:r>
            <a:endParaRPr lang="el-GR" sz="3600" b="0" dirty="0"/>
          </a:p>
        </p:txBody>
      </p:sp>
      <p:sp>
        <p:nvSpPr>
          <p:cNvPr id="3" name="2 - Υπότιτλος"/>
          <p:cNvSpPr>
            <a:spLocks noGrp="1"/>
          </p:cNvSpPr>
          <p:nvPr>
            <p:ph type="subTitle" idx="1"/>
          </p:nvPr>
        </p:nvSpPr>
        <p:spPr/>
        <p:txBody>
          <a:bodyPr>
            <a:normAutofit/>
          </a:bodyPr>
          <a:lstStyle/>
          <a:p>
            <a:r>
              <a:rPr lang="en-US" dirty="0"/>
              <a:t>Synthesizing strategies</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60648"/>
            <a:ext cx="7467600" cy="562074"/>
          </a:xfrm>
        </p:spPr>
        <p:txBody>
          <a:bodyPr>
            <a:noAutofit/>
          </a:bodyPr>
          <a:lstStyle/>
          <a:p>
            <a:r>
              <a:rPr lang="en-US" sz="3600" dirty="0"/>
              <a:t>Which plan is the best for me?</a:t>
            </a:r>
          </a:p>
        </p:txBody>
      </p:sp>
      <p:sp>
        <p:nvSpPr>
          <p:cNvPr id="3" name="Content Placeholder 2"/>
          <p:cNvSpPr>
            <a:spLocks noGrp="1"/>
          </p:cNvSpPr>
          <p:nvPr>
            <p:ph idx="1"/>
          </p:nvPr>
        </p:nvSpPr>
        <p:spPr>
          <a:xfrm>
            <a:off x="899592" y="1308214"/>
            <a:ext cx="7467600" cy="5277200"/>
          </a:xfrm>
        </p:spPr>
        <p:txBody>
          <a:bodyPr>
            <a:normAutofit/>
          </a:bodyPr>
          <a:lstStyle/>
          <a:p>
            <a:pPr algn="just"/>
            <a:r>
              <a:rPr lang="en-US" dirty="0"/>
              <a:t>The best choice depends on a) the ideas of the two sources (they need to correspond) b) the ideas you have managed to retain c) your ability to make these ideas yours and reorganize them</a:t>
            </a:r>
          </a:p>
          <a:p>
            <a:pPr algn="just"/>
            <a:r>
              <a:rPr lang="en-US" dirty="0"/>
              <a:t>Subject by subject is the easiest but you adopt the same organization plan of your sources &amp; the actual synthesizing may not be clear</a:t>
            </a:r>
          </a:p>
          <a:p>
            <a:pPr algn="just"/>
            <a:r>
              <a:rPr lang="en-US" dirty="0"/>
              <a:t>Compare and contrast is slightly more demanding but it shows you have understood your sources well and it is better proof of a synthesis</a:t>
            </a:r>
          </a:p>
          <a:p>
            <a:pPr algn="just"/>
            <a:r>
              <a:rPr lang="en-US" dirty="0"/>
              <a:t>Point by point is the most demanding but it’s the best proof of your understanding of the sources and of your synthesis</a:t>
            </a:r>
          </a:p>
        </p:txBody>
      </p:sp>
    </p:spTree>
    <p:extLst>
      <p:ext uri="{BB962C8B-B14F-4D97-AF65-F5344CB8AC3E}">
        <p14:creationId xmlns:p14="http://schemas.microsoft.com/office/powerpoint/2010/main" val="68662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rmAutofit fontScale="90000"/>
          </a:bodyPr>
          <a:lstStyle/>
          <a:p>
            <a:pPr algn="ctr"/>
            <a:r>
              <a:rPr lang="en-US" dirty="0"/>
              <a:t>practicing the strategy</a:t>
            </a:r>
            <a:br>
              <a:rPr lang="en-US" dirty="0"/>
            </a:br>
            <a:r>
              <a:rPr lang="en-US" sz="2700" b="1" dirty="0"/>
              <a:t>Complete the following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55576" y="201395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mr-IN" sz="1800" dirty="0"/>
              <a:t>…</a:t>
            </a:r>
            <a:r>
              <a:rPr lang="en-US" sz="1800" dirty="0"/>
              <a:t>..</a:t>
            </a:r>
            <a:r>
              <a:rPr lang="mr-IN" sz="1800" dirty="0"/>
              <a:t>……………</a:t>
            </a:r>
            <a:r>
              <a:rPr lang="en-US" sz="1800" dirty="0"/>
              <a:t>.</a:t>
            </a:r>
          </a:p>
          <a:p>
            <a:r>
              <a:rPr lang="en-US" sz="1800" dirty="0"/>
              <a:t>2 </a:t>
            </a:r>
            <a:r>
              <a:rPr lang="mr-IN" sz="1800" dirty="0"/>
              <a:t>………………</a:t>
            </a:r>
            <a:r>
              <a:rPr lang="en-US" sz="1800" dirty="0"/>
              <a:t>..</a:t>
            </a:r>
            <a:r>
              <a:rPr lang="mr-IN" sz="1800" dirty="0"/>
              <a:t>……</a:t>
            </a:r>
            <a:r>
              <a:rPr lang="en-US" sz="1800" dirty="0"/>
              <a:t>.</a:t>
            </a:r>
            <a:r>
              <a:rPr lang="mr-IN" sz="1800" dirty="0"/>
              <a:t>…………</a:t>
            </a:r>
            <a:endParaRPr lang="en-US" sz="1800" dirty="0"/>
          </a:p>
          <a:p>
            <a:r>
              <a:rPr lang="en-US" sz="1800" dirty="0"/>
              <a:t>3. </a:t>
            </a:r>
            <a:r>
              <a:rPr lang="mr-IN" sz="1800" dirty="0"/>
              <a:t>…………</a:t>
            </a:r>
            <a:r>
              <a:rPr lang="en-US" sz="1800" dirty="0"/>
              <a:t>..</a:t>
            </a:r>
            <a:r>
              <a:rPr lang="mr-IN" sz="1800" dirty="0"/>
              <a:t>………</a:t>
            </a:r>
            <a:r>
              <a:rPr lang="en-US" sz="1800" dirty="0"/>
              <a:t>..</a:t>
            </a:r>
            <a:r>
              <a:rPr lang="mr-IN" sz="1800" dirty="0"/>
              <a:t>…………</a:t>
            </a:r>
            <a:r>
              <a:rPr lang="en-US" sz="1800" dirty="0"/>
              <a:t>.</a:t>
            </a:r>
          </a:p>
          <a:p>
            <a:r>
              <a:rPr lang="en-US" sz="1800" dirty="0"/>
              <a:t>4</a:t>
            </a:r>
            <a:r>
              <a:rPr lang="mr-IN" sz="1800" dirty="0"/>
              <a:t>……………</a:t>
            </a:r>
            <a:r>
              <a:rPr lang="en-US" sz="1800" dirty="0"/>
              <a:t>..</a:t>
            </a:r>
            <a:r>
              <a:rPr lang="mr-IN" sz="1800" dirty="0"/>
              <a:t>…………</a:t>
            </a:r>
            <a:r>
              <a:rPr lang="en-US" sz="1800" dirty="0"/>
              <a:t>..</a:t>
            </a:r>
            <a:r>
              <a:rPr lang="mr-IN" sz="1800" dirty="0"/>
              <a:t>………</a:t>
            </a:r>
            <a:endParaRPr lang="en-US" sz="1800" dirty="0"/>
          </a:p>
          <a:p>
            <a:r>
              <a:rPr lang="en-US" sz="1800" dirty="0"/>
              <a:t>5</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707904" y="1219087"/>
            <a:ext cx="3657600" cy="658368"/>
          </a:xfrm>
        </p:spPr>
        <p:txBody>
          <a:bodyPr/>
          <a:lstStyle/>
          <a:p>
            <a:pPr algn="ctr"/>
            <a:r>
              <a:rPr lang="en-US" dirty="0"/>
              <a:t>Video</a:t>
            </a:r>
          </a:p>
        </p:txBody>
      </p:sp>
      <p:sp>
        <p:nvSpPr>
          <p:cNvPr id="7" name="Content Placeholder 6"/>
          <p:cNvSpPr>
            <a:spLocks noGrp="1"/>
          </p:cNvSpPr>
          <p:nvPr>
            <p:ph sz="quarter" idx="4"/>
          </p:nvPr>
        </p:nvSpPr>
        <p:spPr>
          <a:xfrm>
            <a:off x="4877197" y="2035604"/>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endParaRPr lang="en-US" sz="1800" dirty="0"/>
          </a:p>
          <a:p>
            <a:r>
              <a:rPr lang="en-US" sz="1800" dirty="0"/>
              <a:t>2</a:t>
            </a:r>
            <a:r>
              <a:rPr lang="mr-IN" sz="1800" dirty="0"/>
              <a:t>…………………………………</a:t>
            </a:r>
            <a:r>
              <a:rPr lang="en-US" sz="1800" dirty="0"/>
              <a:t>..</a:t>
            </a:r>
          </a:p>
          <a:p>
            <a:r>
              <a:rPr lang="en-US" sz="1800" dirty="0"/>
              <a:t>3</a:t>
            </a:r>
            <a:r>
              <a:rPr lang="mr-IN" sz="1800" dirty="0"/>
              <a:t>…………………………………</a:t>
            </a:r>
            <a:r>
              <a:rPr lang="en-US" sz="1800" dirty="0"/>
              <a:t>..</a:t>
            </a:r>
          </a:p>
        </p:txBody>
      </p:sp>
    </p:spTree>
    <p:extLst>
      <p:ext uri="{BB962C8B-B14F-4D97-AF65-F5344CB8AC3E}">
        <p14:creationId xmlns:p14="http://schemas.microsoft.com/office/powerpoint/2010/main" val="21873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Autofit/>
          </a:bodyPr>
          <a:lstStyle/>
          <a:p>
            <a:pPr algn="ctr"/>
            <a:r>
              <a:rPr lang="en-US" sz="2000" dirty="0"/>
              <a:t>practicing the strategy</a:t>
            </a:r>
            <a:br>
              <a:rPr lang="en-US" sz="2000" dirty="0"/>
            </a:br>
            <a:r>
              <a:rPr lang="en-US" sz="2000" b="1" dirty="0"/>
              <a:t>Complete the following subject by subject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31382" y="209909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en-US" sz="2000" dirty="0"/>
              <a:t>Biological</a:t>
            </a:r>
            <a:r>
              <a:rPr lang="en-US" sz="1800" dirty="0"/>
              <a:t>.</a:t>
            </a:r>
          </a:p>
          <a:p>
            <a:r>
              <a:rPr lang="en-US" sz="1800" dirty="0"/>
              <a:t>2 </a:t>
            </a:r>
            <a:r>
              <a:rPr lang="mr-IN" sz="1800" dirty="0"/>
              <a:t>……</a:t>
            </a:r>
            <a:r>
              <a:rPr lang="en-US" sz="1800" dirty="0"/>
              <a:t>Safety</a:t>
            </a:r>
            <a:r>
              <a:rPr lang="mr-IN" sz="1800" dirty="0"/>
              <a:t>…………</a:t>
            </a:r>
            <a:endParaRPr lang="en-US" sz="1800" dirty="0"/>
          </a:p>
          <a:p>
            <a:r>
              <a:rPr lang="en-US" sz="1800" dirty="0"/>
              <a:t>3. </a:t>
            </a:r>
            <a:r>
              <a:rPr lang="mr-IN" sz="1800" dirty="0"/>
              <a:t>…</a:t>
            </a:r>
            <a:r>
              <a:rPr lang="en-US" sz="1800" dirty="0"/>
              <a:t>Love &amp; belongingness</a:t>
            </a:r>
            <a:r>
              <a:rPr lang="mr-IN" sz="1800" dirty="0"/>
              <a:t>……</a:t>
            </a:r>
            <a:r>
              <a:rPr lang="en-US" sz="1800" dirty="0"/>
              <a:t>.</a:t>
            </a:r>
          </a:p>
          <a:p>
            <a:r>
              <a:rPr lang="en-US" sz="1800" dirty="0"/>
              <a:t>4</a:t>
            </a:r>
            <a:r>
              <a:rPr lang="mr-IN" sz="1800" dirty="0"/>
              <a:t>……</a:t>
            </a:r>
            <a:r>
              <a:rPr lang="en-US" sz="1800" dirty="0"/>
              <a:t>Esteem </a:t>
            </a:r>
            <a:r>
              <a:rPr lang="mr-IN" sz="1800" dirty="0"/>
              <a:t>……</a:t>
            </a:r>
            <a:r>
              <a:rPr lang="en-US" sz="1800" dirty="0"/>
              <a:t>..</a:t>
            </a:r>
            <a:r>
              <a:rPr lang="mr-IN" sz="1800" dirty="0"/>
              <a:t>………</a:t>
            </a:r>
            <a:endParaRPr lang="en-US" sz="1800" dirty="0"/>
          </a:p>
          <a:p>
            <a:r>
              <a:rPr lang="en-US" sz="1800" dirty="0"/>
              <a:t>5</a:t>
            </a:r>
            <a:r>
              <a:rPr lang="mr-IN" sz="1800" dirty="0"/>
              <a:t>…</a:t>
            </a:r>
            <a:r>
              <a:rPr lang="en-US" sz="1800" dirty="0"/>
              <a:t>Self-actualization</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562611" y="1240536"/>
            <a:ext cx="3657600" cy="658368"/>
          </a:xfrm>
        </p:spPr>
        <p:txBody>
          <a:bodyPr/>
          <a:lstStyle/>
          <a:p>
            <a:pPr algn="ctr"/>
            <a:r>
              <a:rPr lang="en-US" dirty="0"/>
              <a:t>Video</a:t>
            </a:r>
          </a:p>
        </p:txBody>
      </p:sp>
      <p:sp>
        <p:nvSpPr>
          <p:cNvPr id="7" name="Content Placeholder 6"/>
          <p:cNvSpPr>
            <a:spLocks noGrp="1"/>
          </p:cNvSpPr>
          <p:nvPr>
            <p:ph sz="quarter" idx="4"/>
          </p:nvPr>
        </p:nvSpPr>
        <p:spPr>
          <a:xfrm>
            <a:off x="4730780" y="2111091"/>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r>
              <a:rPr lang="en-US" sz="1800" dirty="0"/>
              <a:t>Recognition of the fruit of our labor</a:t>
            </a:r>
          </a:p>
          <a:p>
            <a:r>
              <a:rPr lang="en-US" sz="1800" dirty="0"/>
              <a:t>2.</a:t>
            </a:r>
            <a:r>
              <a:rPr lang="mr-IN" sz="1800" dirty="0"/>
              <a:t>…</a:t>
            </a:r>
            <a:r>
              <a:rPr lang="en-US" sz="1800" dirty="0"/>
              <a:t>Have a challenge</a:t>
            </a:r>
            <a:r>
              <a:rPr lang="mr-IN" sz="1800" dirty="0"/>
              <a:t>……………</a:t>
            </a:r>
            <a:r>
              <a:rPr lang="en-US" sz="1800" dirty="0"/>
              <a:t>..</a:t>
            </a:r>
          </a:p>
          <a:p>
            <a:r>
              <a:rPr lang="en-US" sz="1800" dirty="0"/>
              <a:t>3</a:t>
            </a:r>
            <a:r>
              <a:rPr lang="mr-IN" sz="1800" dirty="0"/>
              <a:t>…</a:t>
            </a:r>
            <a:r>
              <a:rPr lang="en-US" sz="1800" dirty="0"/>
              <a:t>Love for it/enjoyment</a:t>
            </a:r>
            <a:r>
              <a:rPr lang="mr-IN" sz="1800" dirty="0"/>
              <a:t>………</a:t>
            </a:r>
            <a:r>
              <a:rPr lang="en-US" sz="1800" dirty="0"/>
              <a:t>..</a:t>
            </a:r>
          </a:p>
        </p:txBody>
      </p:sp>
      <p:sp>
        <p:nvSpPr>
          <p:cNvPr id="4" name="Θέση υποσέλιδου 3"/>
          <p:cNvSpPr>
            <a:spLocks noGrp="1"/>
          </p:cNvSpPr>
          <p:nvPr>
            <p:ph type="ftr" sz="quarter" idx="11"/>
          </p:nvPr>
        </p:nvSpPr>
        <p:spPr>
          <a:xfrm>
            <a:off x="7236296" y="116632"/>
            <a:ext cx="1514130" cy="365760"/>
          </a:xfr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001060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274609"/>
            <a:ext cx="5338936" cy="706090"/>
          </a:xfrm>
        </p:spPr>
        <p:txBody>
          <a:bodyPr>
            <a:normAutofit/>
          </a:bodyPr>
          <a:lstStyle/>
          <a:p>
            <a:r>
              <a:rPr lang="en-US" sz="3200" dirty="0"/>
              <a:t>Evaluate the sample (1)</a:t>
            </a:r>
            <a:endParaRPr lang="el-GR" sz="3200" dirty="0"/>
          </a:p>
        </p:txBody>
      </p:sp>
      <p:sp>
        <p:nvSpPr>
          <p:cNvPr id="3" name="Θέση περιεχομένου 2"/>
          <p:cNvSpPr>
            <a:spLocks noGrp="1"/>
          </p:cNvSpPr>
          <p:nvPr>
            <p:ph idx="1"/>
          </p:nvPr>
        </p:nvSpPr>
        <p:spPr>
          <a:xfrm>
            <a:off x="683568" y="1464168"/>
            <a:ext cx="8075240" cy="5277200"/>
          </a:xfrm>
        </p:spPr>
        <p:txBody>
          <a:bodyPr>
            <a:normAutofit lnSpcReduction="10000"/>
          </a:bodyPr>
          <a:lstStyle/>
          <a:p>
            <a:r>
              <a:rPr lang="en-US" dirty="0"/>
              <a:t>The reading passage discusses Maslow’s theory of motivation.  There is a hierarchy of needs presented in the form of a pyramid, proceeding from more basic, biological and physiological, safety, belongingness and esteem needs, to higher level, personal growth needs. The first four levels are often referred to as deficiency needs, and the top level is known as growth or being needs (B-needs). The deficiency needs motivate people when they are unmet. Growth needs, on the other hand, continue to motivate and become more intense until the individual reaches the level of self- actualization. </a:t>
            </a:r>
          </a:p>
          <a:p>
            <a:r>
              <a:rPr lang="en-US" dirty="0"/>
              <a:t>The lecture talks about different experiments performed by Dan </a:t>
            </a:r>
            <a:r>
              <a:rPr lang="en-US" dirty="0" err="1"/>
              <a:t>Ariely</a:t>
            </a:r>
            <a:r>
              <a:rPr lang="en-US" dirty="0"/>
              <a:t> to understand what motivates people at work. The first experiment illustrated the shredder condition whereby the worker’s work goes unacknowledged. That demotivates people. The second experiment indicates how people derive pride from investing effort in their creation. The conclusion of the speaker is that what motivates workers is the challenge, ownership and pride they derive from the object of their </a:t>
            </a:r>
            <a:r>
              <a:rPr lang="en-US" dirty="0" err="1"/>
              <a:t>labour</a:t>
            </a:r>
            <a:r>
              <a:rPr lang="en-US" dirty="0"/>
              <a:t>.</a:t>
            </a:r>
          </a:p>
          <a:p>
            <a:endParaRPr lang="el-GR" dirty="0"/>
          </a:p>
        </p:txBody>
      </p:sp>
      <p:sp>
        <p:nvSpPr>
          <p:cNvPr id="4" name="Θέση υποσέλιδου 3"/>
          <p:cNvSpPr>
            <a:spLocks noGrp="1"/>
          </p:cNvSpPr>
          <p:nvPr>
            <p:ph type="ftr" sz="quarter" idx="11"/>
          </p:nvPr>
        </p:nvSpPr>
        <p:spPr>
          <a:xfrm>
            <a:off x="6444208" y="116632"/>
            <a:ext cx="2376264"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a:solidFill>
                  <a:schemeClr val="accent1">
                    <a:lumMod val="50000"/>
                  </a:schemeClr>
                </a:solidFill>
              </a:rPr>
              <a:t>    Organization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974152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07840" y="312040"/>
            <a:ext cx="5410944" cy="778098"/>
          </a:xfrm>
        </p:spPr>
        <p:txBody>
          <a:bodyPr>
            <a:normAutofit/>
          </a:bodyPr>
          <a:lstStyle/>
          <a:p>
            <a:r>
              <a:rPr lang="en-US" sz="3200" b="1" dirty="0"/>
              <a:t>Evaluate the sample (2)</a:t>
            </a:r>
            <a:endParaRPr lang="el-GR" sz="3200" dirty="0"/>
          </a:p>
        </p:txBody>
      </p:sp>
      <p:sp>
        <p:nvSpPr>
          <p:cNvPr id="3" name="Θέση περιεχομένου 2"/>
          <p:cNvSpPr>
            <a:spLocks noGrp="1"/>
          </p:cNvSpPr>
          <p:nvPr>
            <p:ph idx="1"/>
          </p:nvPr>
        </p:nvSpPr>
        <p:spPr>
          <a:xfrm>
            <a:off x="838200" y="1340768"/>
            <a:ext cx="7467600" cy="5205192"/>
          </a:xfrm>
        </p:spPr>
        <p:txBody>
          <a:bodyPr>
            <a:normAutofit fontScale="92500" lnSpcReduction="10000"/>
          </a:bodyPr>
          <a:lstStyle/>
          <a:p>
            <a:r>
              <a:rPr lang="en-US" dirty="0"/>
              <a:t> Both the reading passage and the lecture concern human motivation, however, the former examines Maslow’s a hierarchy of five needs, while Dan </a:t>
            </a:r>
            <a:r>
              <a:rPr lang="en-US" dirty="0" err="1"/>
              <a:t>Ariely’s</a:t>
            </a:r>
            <a:r>
              <a:rPr lang="en-US" dirty="0"/>
              <a:t> lecture focuses on the highest level, that of self-actualization. </a:t>
            </a:r>
            <a:endParaRPr lang="el-GR" dirty="0"/>
          </a:p>
          <a:p>
            <a:r>
              <a:rPr lang="en-US" dirty="0"/>
              <a:t>According to Maslow’s theory, human needs are organized in pyramid form, proceeding from more basic, biological and physiological, safety, belongingness and esteem needs, to the higher level, personal growth needs. The first four levels, often referred to as deficiency needs, motivate people when they are unmet and, once they are satisfied, they no longer motivate people. Growth needs, on the other hand, increase in intensity until the individual reaches the level of self- actualization. </a:t>
            </a:r>
            <a:endParaRPr lang="el-GR" dirty="0"/>
          </a:p>
          <a:p>
            <a:r>
              <a:rPr lang="en-US" dirty="0"/>
              <a:t>The lecture, thus, focuses on what the speaker believes to be the most important type of motivation, the need for self-actualization. Through as series of behavioral science experiments, he illustrates how people are demotivated when their work goes unacknowledged and concludes that what motivates workers is the challenge, ownership and pride they derive from the object of their labor.</a:t>
            </a:r>
            <a:endParaRPr lang="el-GR" dirty="0"/>
          </a:p>
          <a:p>
            <a:endParaRPr lang="el-GR" dirty="0"/>
          </a:p>
        </p:txBody>
      </p:sp>
      <p:sp>
        <p:nvSpPr>
          <p:cNvPr id="4" name="Θέση υποσέλιδου 3"/>
          <p:cNvSpPr>
            <a:spLocks noGrp="1"/>
          </p:cNvSpPr>
          <p:nvPr>
            <p:ph type="ftr" sz="quarter" idx="11"/>
          </p:nvPr>
        </p:nvSpPr>
        <p:spPr>
          <a:xfrm>
            <a:off x="6372200" y="116632"/>
            <a:ext cx="2448272"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err="1">
                <a:solidFill>
                  <a:schemeClr val="accent1">
                    <a:lumMod val="50000"/>
                  </a:schemeClr>
                </a:solidFill>
              </a:rPr>
              <a:t>Organisation</a:t>
            </a:r>
            <a:r>
              <a:rPr lang="en-US" sz="1600" dirty="0">
                <a:solidFill>
                  <a:schemeClr val="accent1">
                    <a:lumMod val="50000"/>
                  </a:schemeClr>
                </a:solidFill>
              </a:rPr>
              <a:t>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77454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776864" cy="922114"/>
          </a:xfrm>
        </p:spPr>
        <p:txBody>
          <a:bodyPr>
            <a:normAutofit fontScale="90000"/>
          </a:bodyPr>
          <a:lstStyle/>
          <a:p>
            <a:r>
              <a:rPr lang="en-US" dirty="0"/>
              <a:t>2. </a:t>
            </a:r>
            <a:r>
              <a:rPr lang="en-US" sz="2700" dirty="0"/>
              <a:t>Strategy in use: paraphrasing &amp; (NOT) using the exact language of the sources </a:t>
            </a:r>
          </a:p>
        </p:txBody>
      </p:sp>
      <p:sp>
        <p:nvSpPr>
          <p:cNvPr id="3" name="Content Placeholder 2"/>
          <p:cNvSpPr>
            <a:spLocks noGrp="1"/>
          </p:cNvSpPr>
          <p:nvPr>
            <p:ph idx="1"/>
          </p:nvPr>
        </p:nvSpPr>
        <p:spPr>
          <a:xfrm>
            <a:off x="1043608" y="1594194"/>
            <a:ext cx="8219256" cy="4989168"/>
          </a:xfrm>
        </p:spPr>
        <p:txBody>
          <a:bodyPr>
            <a:normAutofit/>
          </a:bodyPr>
          <a:lstStyle/>
          <a:p>
            <a:pPr marL="0" indent="0">
              <a:buNone/>
            </a:pPr>
            <a:r>
              <a:rPr lang="en-US" b="1" dirty="0">
                <a:solidFill>
                  <a:srgbClr val="FF0000"/>
                </a:solidFill>
              </a:rPr>
              <a:t>A. Change word forms</a:t>
            </a:r>
            <a:r>
              <a:rPr lang="en-US" b="1" dirty="0"/>
              <a:t> </a:t>
            </a:r>
            <a:r>
              <a:rPr lang="en-US" dirty="0"/>
              <a:t>(nouns to verbs, adjectives </a:t>
            </a:r>
            <a:r>
              <a:rPr lang="en-US" dirty="0" err="1"/>
              <a:t>etc</a:t>
            </a:r>
            <a:r>
              <a:rPr lang="en-US" dirty="0"/>
              <a:t>)</a:t>
            </a:r>
          </a:p>
          <a:p>
            <a:r>
              <a:rPr lang="en-US" dirty="0"/>
              <a:t>When we look at a comparison between A and B</a:t>
            </a:r>
          </a:p>
          <a:p>
            <a:r>
              <a:rPr lang="en-US" dirty="0"/>
              <a:t>When we compare </a:t>
            </a:r>
            <a:r>
              <a:rPr lang="mr-IN" dirty="0"/>
              <a:t>…</a:t>
            </a:r>
            <a:endParaRPr lang="en-US" dirty="0"/>
          </a:p>
          <a:p>
            <a:r>
              <a:rPr lang="en-US" dirty="0"/>
              <a:t>There is a variety of solutions</a:t>
            </a:r>
          </a:p>
          <a:p>
            <a:r>
              <a:rPr lang="en-US" dirty="0"/>
              <a:t>There are various solutions</a:t>
            </a:r>
          </a:p>
          <a:p>
            <a:pPr marL="0" indent="0">
              <a:buNone/>
            </a:pPr>
            <a:r>
              <a:rPr lang="en-US" b="1" dirty="0">
                <a:solidFill>
                  <a:srgbClr val="FF0000"/>
                </a:solidFill>
              </a:rPr>
              <a:t>B. Replace words/phrases with synonyms</a:t>
            </a:r>
          </a:p>
          <a:p>
            <a:r>
              <a:rPr lang="en-US" dirty="0"/>
              <a:t>X is not allowed</a:t>
            </a:r>
          </a:p>
          <a:p>
            <a:r>
              <a:rPr lang="en-US" dirty="0"/>
              <a:t>X is not permitted</a:t>
            </a:r>
          </a:p>
          <a:p>
            <a:pPr marL="0" indent="0">
              <a:buNone/>
            </a:pPr>
            <a:r>
              <a:rPr lang="en-US" b="1" dirty="0">
                <a:solidFill>
                  <a:srgbClr val="FF0000"/>
                </a:solidFill>
              </a:rPr>
              <a:t>C. Change the grammar</a:t>
            </a:r>
          </a:p>
          <a:p>
            <a:r>
              <a:rPr lang="en-US" dirty="0"/>
              <a:t>It’s easy to use A</a:t>
            </a:r>
          </a:p>
          <a:p>
            <a:r>
              <a:rPr lang="en-US" dirty="0"/>
              <a:t>Using A is easy</a:t>
            </a:r>
          </a:p>
          <a:p>
            <a:endParaRPr lang="en-US" dirty="0"/>
          </a:p>
        </p:txBody>
      </p:sp>
    </p:spTree>
    <p:extLst>
      <p:ext uri="{BB962C8B-B14F-4D97-AF65-F5344CB8AC3E}">
        <p14:creationId xmlns:p14="http://schemas.microsoft.com/office/powerpoint/2010/main" val="670511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60648"/>
            <a:ext cx="7467600" cy="706090"/>
          </a:xfrm>
        </p:spPr>
        <p:txBody>
          <a:bodyPr>
            <a:normAutofit fontScale="90000"/>
          </a:bodyPr>
          <a:lstStyle/>
          <a:p>
            <a:r>
              <a:rPr lang="en-US" dirty="0"/>
              <a:t>Paraphrase</a:t>
            </a:r>
          </a:p>
        </p:txBody>
      </p:sp>
      <p:sp>
        <p:nvSpPr>
          <p:cNvPr id="3" name="Content Placeholder 2"/>
          <p:cNvSpPr>
            <a:spLocks noGrp="1"/>
          </p:cNvSpPr>
          <p:nvPr>
            <p:ph idx="1"/>
          </p:nvPr>
        </p:nvSpPr>
        <p:spPr>
          <a:xfrm>
            <a:off x="755576" y="1052736"/>
            <a:ext cx="7467600" cy="5349208"/>
          </a:xfrm>
        </p:spPr>
        <p:txBody>
          <a:bodyPr>
            <a:normAutofit/>
          </a:bodyPr>
          <a:lstStyle/>
          <a:p>
            <a:pPr marL="0" indent="0">
              <a:buNone/>
            </a:pPr>
            <a:r>
              <a:rPr lang="en-US" b="1" dirty="0">
                <a:solidFill>
                  <a:srgbClr val="FF0000"/>
                </a:solidFill>
              </a:rPr>
              <a:t>D. Reverse negatives</a:t>
            </a:r>
          </a:p>
          <a:p>
            <a:r>
              <a:rPr lang="en-US" dirty="0"/>
              <a:t>A is not as easy as B</a:t>
            </a:r>
          </a:p>
          <a:p>
            <a:r>
              <a:rPr lang="en-US" dirty="0"/>
              <a:t>A is harder than B</a:t>
            </a:r>
          </a:p>
          <a:p>
            <a:r>
              <a:rPr lang="en-US" dirty="0"/>
              <a:t>It’s not uncommon to see</a:t>
            </a:r>
            <a:r>
              <a:rPr lang="mr-IN" dirty="0"/>
              <a:t>…</a:t>
            </a:r>
            <a:endParaRPr lang="en-US" dirty="0"/>
          </a:p>
          <a:p>
            <a:r>
              <a:rPr lang="en-US" dirty="0"/>
              <a:t>It’s common to see </a:t>
            </a:r>
            <a:r>
              <a:rPr lang="mr-IN" dirty="0"/>
              <a:t>…</a:t>
            </a:r>
            <a:endParaRPr lang="en-US" dirty="0"/>
          </a:p>
          <a:p>
            <a:pPr marL="0" indent="0">
              <a:buNone/>
            </a:pPr>
            <a:r>
              <a:rPr lang="en-US" b="1" dirty="0">
                <a:solidFill>
                  <a:srgbClr val="FF0000"/>
                </a:solidFill>
              </a:rPr>
              <a:t>E. Change the word order</a:t>
            </a:r>
          </a:p>
          <a:p>
            <a:r>
              <a:rPr lang="en-US" dirty="0"/>
              <a:t>For many years people have believed A</a:t>
            </a:r>
          </a:p>
          <a:p>
            <a:r>
              <a:rPr lang="en-US" dirty="0"/>
              <a:t>People have believed A for many years </a:t>
            </a:r>
          </a:p>
          <a:p>
            <a:pPr marL="0" indent="0">
              <a:buNone/>
            </a:pPr>
            <a:r>
              <a:rPr lang="en-US" b="1" dirty="0">
                <a:solidFill>
                  <a:srgbClr val="FF0000"/>
                </a:solidFill>
              </a:rPr>
              <a:t>G. Change sentence connectors</a:t>
            </a:r>
          </a:p>
          <a:p>
            <a:r>
              <a:rPr lang="en-US" dirty="0"/>
              <a:t>Although there is evidence to support theory A, not all scientists believe it</a:t>
            </a:r>
          </a:p>
          <a:p>
            <a:r>
              <a:rPr lang="en-US" dirty="0"/>
              <a:t>There is evidence to support theory A. However, not all scientists believe it</a:t>
            </a:r>
          </a:p>
          <a:p>
            <a:endParaRPr lang="en-US" dirty="0"/>
          </a:p>
        </p:txBody>
      </p:sp>
    </p:spTree>
    <p:extLst>
      <p:ext uri="{BB962C8B-B14F-4D97-AF65-F5344CB8AC3E}">
        <p14:creationId xmlns:p14="http://schemas.microsoft.com/office/powerpoint/2010/main" val="195989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04734"/>
            <a:ext cx="7467600" cy="1066130"/>
          </a:xfrm>
        </p:spPr>
        <p:txBody>
          <a:bodyPr>
            <a:normAutofit/>
          </a:bodyPr>
          <a:lstStyle/>
          <a:p>
            <a:r>
              <a:rPr lang="en-US" dirty="0"/>
              <a:t>2. </a:t>
            </a:r>
            <a:r>
              <a:rPr lang="en-US" sz="3600" dirty="0"/>
              <a:t>Strategy in use: paraphrasing</a:t>
            </a:r>
          </a:p>
        </p:txBody>
      </p:sp>
      <p:sp>
        <p:nvSpPr>
          <p:cNvPr id="3" name="Content Placeholder 2"/>
          <p:cNvSpPr>
            <a:spLocks noGrp="1"/>
          </p:cNvSpPr>
          <p:nvPr>
            <p:ph idx="1"/>
          </p:nvPr>
        </p:nvSpPr>
        <p:spPr>
          <a:xfrm>
            <a:off x="755576" y="1372368"/>
            <a:ext cx="7683624" cy="4989168"/>
          </a:xfrm>
        </p:spPr>
        <p:txBody>
          <a:bodyPr>
            <a:normAutofit/>
          </a:bodyPr>
          <a:lstStyle/>
          <a:p>
            <a:pPr algn="just"/>
            <a:r>
              <a:rPr lang="en-GB" sz="2000" dirty="0"/>
              <a:t>The deficiency needs are said to motivate people when they are unmet. Also, the need to fulfil such needs will become stronger the longer the duration they are denied. For example, the longer a person goes without food, the more hungry they will become.</a:t>
            </a:r>
          </a:p>
          <a:p>
            <a:pPr algn="just"/>
            <a:endParaRPr lang="en-GB" sz="2000" dirty="0"/>
          </a:p>
          <a:p>
            <a:pPr marL="0" indent="0" algn="just">
              <a:buNone/>
            </a:pPr>
            <a:r>
              <a:rPr lang="en-GB" sz="2000" dirty="0">
                <a:solidFill>
                  <a:srgbClr val="FF0000"/>
                </a:solidFill>
              </a:rPr>
              <a:t>Paraphrased example</a:t>
            </a:r>
          </a:p>
          <a:p>
            <a:pPr marL="0" indent="0" algn="just">
              <a:buNone/>
            </a:pPr>
            <a:r>
              <a:rPr lang="en-GB" sz="2000" dirty="0"/>
              <a:t>According to the reading/It is thought </a:t>
            </a:r>
          </a:p>
          <a:p>
            <a:pPr marL="0" indent="0" algn="just">
              <a:buNone/>
            </a:pPr>
            <a:r>
              <a:rPr lang="en-GB" sz="2000" dirty="0"/>
              <a:t>that the deficiency needs </a:t>
            </a:r>
          </a:p>
          <a:p>
            <a:pPr marL="0" indent="0" algn="just">
              <a:buNone/>
            </a:pPr>
            <a:r>
              <a:rPr lang="en-GB" sz="2000" dirty="0"/>
              <a:t>are provoked/are stirred/</a:t>
            </a:r>
          </a:p>
          <a:p>
            <a:pPr marL="0" indent="0" algn="just">
              <a:buNone/>
            </a:pPr>
            <a:r>
              <a:rPr lang="en-GB" sz="2000" dirty="0"/>
              <a:t>provoke/motivate us </a:t>
            </a:r>
          </a:p>
          <a:p>
            <a:pPr marL="0" indent="0" algn="just">
              <a:buNone/>
            </a:pPr>
            <a:r>
              <a:rPr lang="en-GB" sz="2000" dirty="0"/>
              <a:t>when they are not satisfied and they grow in strength as they last longer.    </a:t>
            </a:r>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722384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83038"/>
            <a:ext cx="7467600" cy="1066130"/>
          </a:xfrm>
        </p:spPr>
        <p:txBody>
          <a:bodyPr>
            <a:normAutofit/>
          </a:bodyPr>
          <a:lstStyle/>
          <a:p>
            <a:r>
              <a:rPr lang="en-US" sz="3200" dirty="0"/>
              <a:t>Strategy in use: paraphrasing</a:t>
            </a:r>
          </a:p>
        </p:txBody>
      </p:sp>
      <p:sp>
        <p:nvSpPr>
          <p:cNvPr id="3" name="Content Placeholder 2"/>
          <p:cNvSpPr>
            <a:spLocks noGrp="1"/>
          </p:cNvSpPr>
          <p:nvPr>
            <p:ph idx="1"/>
          </p:nvPr>
        </p:nvSpPr>
        <p:spPr>
          <a:xfrm>
            <a:off x="847800" y="1349168"/>
            <a:ext cx="7859216" cy="5133184"/>
          </a:xfrm>
        </p:spPr>
        <p:txBody>
          <a:bodyPr>
            <a:normAutofit/>
          </a:bodyPr>
          <a:lstStyle/>
          <a:p>
            <a:pPr marL="0" indent="0">
              <a:buNone/>
            </a:pPr>
            <a:r>
              <a:rPr lang="en-US" sz="2000" b="1" dirty="0"/>
              <a:t>Practicing the strategy: Paraphrase</a:t>
            </a:r>
            <a:endParaRPr lang="en-US" sz="2000" dirty="0"/>
          </a:p>
          <a:p>
            <a:pPr algn="just"/>
            <a:r>
              <a:rPr lang="en-GB" sz="2000" dirty="0"/>
              <a:t>Maslow believed that people possess a set of motivation systems unrelated to rewards or unconscious desires.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p>
          <a:p>
            <a:pPr algn="just"/>
            <a:r>
              <a:rPr lang="en-GB" sz="2000" dirty="0"/>
              <a:t>Our most basic need is for physical survival, and this will be the first thing that motivates our behaviour. Once that level is fulfilled the next level up is what motivates us, and so on.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r>
              <a:rPr lang="mr-IN" sz="2000" dirty="0"/>
              <a:t>……………</a:t>
            </a:r>
            <a:r>
              <a:rPr lang="en-US" sz="2000" dirty="0"/>
              <a:t>.</a:t>
            </a:r>
          </a:p>
        </p:txBody>
      </p:sp>
    </p:spTree>
    <p:extLst>
      <p:ext uri="{BB962C8B-B14F-4D97-AF65-F5344CB8AC3E}">
        <p14:creationId xmlns:p14="http://schemas.microsoft.com/office/powerpoint/2010/main" val="149165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7467600" cy="1066130"/>
          </a:xfrm>
        </p:spPr>
        <p:txBody>
          <a:bodyPr>
            <a:normAutofit/>
          </a:bodyPr>
          <a:lstStyle/>
          <a:p>
            <a:r>
              <a:rPr lang="en-US" sz="3200" dirty="0"/>
              <a:t>Strategy in use: paraphrasing</a:t>
            </a:r>
          </a:p>
        </p:txBody>
      </p:sp>
      <p:sp>
        <p:nvSpPr>
          <p:cNvPr id="3" name="Content Placeholder 2"/>
          <p:cNvSpPr>
            <a:spLocks noGrp="1"/>
          </p:cNvSpPr>
          <p:nvPr>
            <p:ph idx="1"/>
          </p:nvPr>
        </p:nvSpPr>
        <p:spPr>
          <a:xfrm>
            <a:off x="919808" y="1254770"/>
            <a:ext cx="7859216" cy="5133184"/>
          </a:xfrm>
        </p:spPr>
        <p:txBody>
          <a:bodyPr>
            <a:normAutofit/>
          </a:bodyPr>
          <a:lstStyle/>
          <a:p>
            <a:pPr marL="0" indent="0">
              <a:buNone/>
            </a:pPr>
            <a:r>
              <a:rPr lang="en-US" sz="2000" b="1" dirty="0"/>
              <a:t>Practicing the strategy: Paraphrase		</a:t>
            </a:r>
            <a:r>
              <a:rPr lang="en-US" sz="2000" dirty="0">
                <a:solidFill>
                  <a:srgbClr val="FF0000"/>
                </a:solidFill>
              </a:rPr>
              <a:t>KEY</a:t>
            </a:r>
          </a:p>
          <a:p>
            <a:pPr algn="just"/>
            <a:r>
              <a:rPr lang="en-GB" sz="2000" dirty="0"/>
              <a:t>Maslow believed that people possess a set of motivation systems unrelated to rewards or unconscious desires. </a:t>
            </a:r>
          </a:p>
          <a:p>
            <a:pPr marL="0" indent="0" algn="just">
              <a:buNone/>
            </a:pPr>
            <a:r>
              <a:rPr lang="en-US" sz="2000" dirty="0">
                <a:solidFill>
                  <a:srgbClr val="FF0000"/>
                </a:solidFill>
              </a:rPr>
              <a:t>According to Marlow, we do not become motivated by rewards or unconscious desires</a:t>
            </a:r>
            <a:endParaRPr lang="el-GR" sz="2000" dirty="0">
              <a:solidFill>
                <a:srgbClr val="FF0000"/>
              </a:solidFill>
            </a:endParaRPr>
          </a:p>
          <a:p>
            <a:pPr algn="just"/>
            <a:r>
              <a:rPr lang="en-GB" sz="2000" dirty="0"/>
              <a:t>Our most basic need is for physical survival, and this will be the first thing that motivates our behaviour. Once that level is fulfilled the next level up is what motivates us, and so on. </a:t>
            </a:r>
          </a:p>
          <a:p>
            <a:pPr algn="just"/>
            <a:r>
              <a:rPr lang="en-GB" sz="2000" dirty="0">
                <a:solidFill>
                  <a:srgbClr val="FF0000"/>
                </a:solidFill>
              </a:rPr>
              <a:t>Initially we become motivated by our first need for physical survival and, only when this is met, we become motivated by needs at the higher level, i.e. the need to be safe, and it goes on like this.  </a:t>
            </a:r>
          </a:p>
        </p:txBody>
      </p:sp>
    </p:spTree>
    <p:extLst>
      <p:ext uri="{BB962C8B-B14F-4D97-AF65-F5344CB8AC3E}">
        <p14:creationId xmlns:p14="http://schemas.microsoft.com/office/powerpoint/2010/main" val="1674096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Reading &amp; watching </a:t>
            </a:r>
          </a:p>
        </p:txBody>
      </p:sp>
      <p:sp>
        <p:nvSpPr>
          <p:cNvPr id="3" name="Content Placeholder 2"/>
          <p:cNvSpPr>
            <a:spLocks noGrp="1"/>
          </p:cNvSpPr>
          <p:nvPr>
            <p:ph idx="1"/>
          </p:nvPr>
        </p:nvSpPr>
        <p:spPr/>
        <p:txBody>
          <a:bodyPr>
            <a:normAutofit lnSpcReduction="10000"/>
          </a:bodyPr>
          <a:lstStyle/>
          <a:p>
            <a:r>
              <a:rPr lang="en-US" dirty="0"/>
              <a:t>Read the text on Maslow’s hierarchy of needs. Take notes as it suits you. </a:t>
            </a:r>
          </a:p>
          <a:p>
            <a:endParaRPr lang="en-US" dirty="0"/>
          </a:p>
          <a:p>
            <a:r>
              <a:rPr lang="en-US" dirty="0"/>
              <a:t>Watch the video on ‘</a:t>
            </a:r>
            <a:r>
              <a:rPr lang="en-GB" dirty="0"/>
              <a:t>What makes us feel good about our work’. Take notes as it suits you. </a:t>
            </a:r>
            <a:r>
              <a:rPr lang="en-GB" dirty="0">
                <a:hlinkClick r:id="rId2"/>
              </a:rPr>
              <a:t>https://www.ted.com/talks/dan_ariely_what_makes_us_feel_good_about_our_work/discussion#t-7067</a:t>
            </a:r>
            <a:r>
              <a:rPr lang="en-GB" dirty="0"/>
              <a:t> </a:t>
            </a:r>
          </a:p>
          <a:p>
            <a:endParaRPr lang="en-GB" dirty="0"/>
          </a:p>
          <a:p>
            <a:r>
              <a:rPr lang="en-GB" dirty="0"/>
              <a:t>Keep in mind the Task: </a:t>
            </a:r>
            <a:r>
              <a:rPr lang="en-GB" b="1" dirty="0"/>
              <a:t>How does the speech relate to the reading?</a:t>
            </a:r>
            <a:r>
              <a:rPr lang="en-GB" dirty="0"/>
              <a:t> </a:t>
            </a:r>
            <a:endParaRPr lang="en-US" dirty="0"/>
          </a:p>
          <a:p>
            <a:endParaRPr lang="en-US" dirty="0"/>
          </a:p>
        </p:txBody>
      </p:sp>
    </p:spTree>
    <p:extLst>
      <p:ext uri="{BB962C8B-B14F-4D97-AF65-F5344CB8AC3E}">
        <p14:creationId xmlns:p14="http://schemas.microsoft.com/office/powerpoint/2010/main" val="341499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1030391"/>
          </a:xfrm>
        </p:spPr>
        <p:txBody>
          <a:bodyPr>
            <a:normAutofit fontScale="90000"/>
          </a:bodyPr>
          <a:lstStyle/>
          <a:p>
            <a:r>
              <a:rPr lang="en-US" sz="3600" dirty="0"/>
              <a:t>3. Strategy in use: Generalizing from details</a:t>
            </a:r>
            <a:br>
              <a:rPr lang="en-US" dirty="0"/>
            </a:br>
            <a:endParaRPr lang="en-US" dirty="0"/>
          </a:p>
        </p:txBody>
      </p:sp>
      <p:sp>
        <p:nvSpPr>
          <p:cNvPr id="3" name="Content Placeholder 2"/>
          <p:cNvSpPr>
            <a:spLocks noGrp="1"/>
          </p:cNvSpPr>
          <p:nvPr>
            <p:ph idx="1"/>
          </p:nvPr>
        </p:nvSpPr>
        <p:spPr>
          <a:xfrm>
            <a:off x="790017" y="1874517"/>
            <a:ext cx="7931224" cy="5421216"/>
          </a:xfrm>
        </p:spPr>
        <p:txBody>
          <a:bodyPr/>
          <a:lstStyle/>
          <a:p>
            <a:r>
              <a:rPr lang="en-US" dirty="0"/>
              <a:t>Modelling the strategy</a:t>
            </a:r>
          </a:p>
          <a:p>
            <a:pPr algn="just"/>
            <a:r>
              <a:rPr lang="en-US" b="1" dirty="0"/>
              <a:t>Example with the mountaineers</a:t>
            </a:r>
            <a:r>
              <a:rPr lang="en-US" dirty="0"/>
              <a:t>: “mountaineers are not motivated by the comfort or the ease of their climbs </a:t>
            </a:r>
            <a:r>
              <a:rPr lang="mr-IN" dirty="0"/>
              <a:t>–</a:t>
            </a:r>
            <a:r>
              <a:rPr lang="en-US" dirty="0"/>
              <a:t>they become cold, tired, hungry some are even injured or die. What motivates them is the desire to reach the peak, and to meet the difficult challenge”. </a:t>
            </a:r>
          </a:p>
          <a:p>
            <a:pPr algn="just"/>
            <a:endParaRPr lang="en-US" dirty="0"/>
          </a:p>
          <a:p>
            <a:pPr marL="0" indent="0" algn="just">
              <a:buNone/>
            </a:pPr>
            <a:r>
              <a:rPr lang="en-US" b="1" dirty="0"/>
              <a:t>Generalization</a:t>
            </a:r>
          </a:p>
          <a:p>
            <a:pPr algn="just"/>
            <a:r>
              <a:rPr lang="en-US" dirty="0"/>
              <a:t>People are motivated by the difficulty of the challenge and the need for self-fulfillment and not by the ease and safety of their endeavor. </a:t>
            </a:r>
          </a:p>
        </p:txBody>
      </p:sp>
      <p:sp>
        <p:nvSpPr>
          <p:cNvPr id="4" name="Θέση υποσέλιδου 3"/>
          <p:cNvSpPr>
            <a:spLocks noGrp="1"/>
          </p:cNvSpPr>
          <p:nvPr>
            <p:ph type="ftr" sz="quarter" idx="11"/>
          </p:nvPr>
        </p:nvSpPr>
        <p:spPr>
          <a:xfrm>
            <a:off x="7092280" y="3789040"/>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45186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Generalizing from details</a:t>
            </a:r>
            <a:br>
              <a:rPr lang="en-US" sz="3200" dirty="0"/>
            </a:br>
            <a:r>
              <a:rPr lang="en-US" sz="3200" dirty="0"/>
              <a:t>practicing the strategy</a:t>
            </a:r>
          </a:p>
        </p:txBody>
      </p:sp>
      <p:sp>
        <p:nvSpPr>
          <p:cNvPr id="3" name="Content Placeholder 2"/>
          <p:cNvSpPr>
            <a:spLocks noGrp="1"/>
          </p:cNvSpPr>
          <p:nvPr>
            <p:ph idx="1"/>
          </p:nvPr>
        </p:nvSpPr>
        <p:spPr>
          <a:xfrm>
            <a:off x="938758" y="1601863"/>
            <a:ext cx="8003232" cy="4873752"/>
          </a:xfrm>
          <a:noFill/>
        </p:spPr>
        <p:txBody>
          <a:bodyPr/>
          <a:lstStyle/>
          <a:p>
            <a:r>
              <a:rPr lang="en-US" dirty="0"/>
              <a:t>Now rewrite the following using a generalization</a:t>
            </a:r>
          </a:p>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pPr marL="0" indent="0" algn="just">
              <a:buNone/>
            </a:pPr>
            <a:r>
              <a:rPr lang="mr-IN" dirty="0"/>
              <a:t>………………………………………………………………</a:t>
            </a:r>
            <a:r>
              <a:rPr lang="en-US" dirty="0"/>
              <a:t>.</a:t>
            </a:r>
          </a:p>
          <a:p>
            <a:pPr marL="0" indent="0" algn="just">
              <a:buNone/>
            </a:pPr>
            <a:r>
              <a:rPr lang="mr-IN" dirty="0"/>
              <a:t>………………………………………………………………</a:t>
            </a:r>
            <a:r>
              <a:rPr lang="en-US" dirty="0"/>
              <a:t>.</a:t>
            </a:r>
          </a:p>
        </p:txBody>
      </p:sp>
    </p:spTree>
    <p:extLst>
      <p:ext uri="{BB962C8B-B14F-4D97-AF65-F5344CB8AC3E}">
        <p14:creationId xmlns:p14="http://schemas.microsoft.com/office/powerpoint/2010/main" val="168008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Generalizing from details</a:t>
            </a:r>
            <a:br>
              <a:rPr lang="en-US" dirty="0"/>
            </a:br>
            <a:r>
              <a:rPr lang="en-US" dirty="0"/>
              <a:t>practicing the strategy</a:t>
            </a:r>
          </a:p>
        </p:txBody>
      </p:sp>
      <p:sp>
        <p:nvSpPr>
          <p:cNvPr id="3" name="Content Placeholder 2"/>
          <p:cNvSpPr>
            <a:spLocks noGrp="1"/>
          </p:cNvSpPr>
          <p:nvPr>
            <p:ph idx="1"/>
          </p:nvPr>
        </p:nvSpPr>
        <p:spPr/>
        <p:txBody>
          <a:bodyPr>
            <a:normAutofit/>
          </a:bodyPr>
          <a:lstStyle/>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r>
              <a:rPr lang="en-US" dirty="0"/>
              <a:t>People are motivated more when they see the fruit of their labor and less from the money they earn/Futility is a demotivating factor. They are also motivated more when they love what they do </a:t>
            </a:r>
          </a:p>
          <a:p>
            <a:endParaRPr lang="en-US" dirty="0"/>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813742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4. Strategy in use: </a:t>
            </a:r>
            <a:r>
              <a:rPr lang="en-US" sz="3200" b="1" dirty="0"/>
              <a:t>linking ideas </a:t>
            </a:r>
            <a:r>
              <a:rPr lang="en-US" sz="3200" dirty="0"/>
              <a:t>of the two sources citing the sources</a:t>
            </a:r>
          </a:p>
        </p:txBody>
      </p:sp>
      <p:sp>
        <p:nvSpPr>
          <p:cNvPr id="3" name="Content Placeholder 2"/>
          <p:cNvSpPr>
            <a:spLocks noGrp="1"/>
          </p:cNvSpPr>
          <p:nvPr>
            <p:ph idx="1"/>
          </p:nvPr>
        </p:nvSpPr>
        <p:spPr>
          <a:xfrm>
            <a:off x="938758" y="1484784"/>
            <a:ext cx="7931224" cy="4873752"/>
          </a:xfrm>
        </p:spPr>
        <p:txBody>
          <a:bodyPr>
            <a:normAutofit lnSpcReduction="10000"/>
          </a:bodyPr>
          <a:lstStyle/>
          <a:p>
            <a:pPr marL="0" indent="0">
              <a:buNone/>
            </a:pPr>
            <a:r>
              <a:rPr lang="en-US" u="sng" dirty="0"/>
              <a:t>Useful phrases for </a:t>
            </a:r>
            <a:r>
              <a:rPr lang="en-US" b="1" u="sng" dirty="0"/>
              <a:t>Juxtaposing opinions</a:t>
            </a:r>
          </a:p>
          <a:p>
            <a:endParaRPr lang="en-GB" dirty="0"/>
          </a:p>
          <a:p>
            <a:r>
              <a:rPr lang="en-US" dirty="0"/>
              <a:t>On the other hand, however, still, yet, but, nonetheless, nevertheless, even so</a:t>
            </a:r>
          </a:p>
          <a:p>
            <a:r>
              <a:rPr lang="en-US" dirty="0"/>
              <a:t>It may be said/argued/claimed that,…</a:t>
            </a:r>
            <a:br>
              <a:rPr lang="en-US" dirty="0"/>
            </a:br>
            <a:r>
              <a:rPr lang="en-US" dirty="0"/>
              <a:t>Others/many people oppose this viewpoint/strongly disagree…, claim/feel/believe this argument is incorrect/misguided</a:t>
            </a:r>
          </a:p>
          <a:p>
            <a:r>
              <a:rPr lang="en-US" dirty="0"/>
              <a:t>Although, though, even though, while, whilst, whereas, despite/in spite of (the fact that), regardless of the fact that</a:t>
            </a:r>
          </a:p>
          <a:p>
            <a:r>
              <a:rPr lang="en-US" dirty="0"/>
              <a:t>Opponents of … argue/believe/claim that…</a:t>
            </a:r>
          </a:p>
          <a:p>
            <a:r>
              <a:rPr lang="en-US" dirty="0"/>
              <a:t>The fact that… contradicts the belief/idea that…</a:t>
            </a:r>
          </a:p>
          <a:p>
            <a:r>
              <a:rPr lang="en-US" dirty="0"/>
              <a:t>While it is true to say that…, in fact…</a:t>
            </a:r>
          </a:p>
          <a:p>
            <a:r>
              <a:rPr lang="en-US" dirty="0"/>
              <a:t>While/Although …, it cannot be denied that…</a:t>
            </a:r>
            <a:endParaRPr lang="en-GB" dirty="0"/>
          </a:p>
          <a:p>
            <a:endParaRPr lang="en-US" dirty="0"/>
          </a:p>
          <a:p>
            <a:endParaRPr lang="en-US" dirty="0"/>
          </a:p>
        </p:txBody>
      </p:sp>
    </p:spTree>
    <p:extLst>
      <p:ext uri="{BB962C8B-B14F-4D97-AF65-F5344CB8AC3E}">
        <p14:creationId xmlns:p14="http://schemas.microsoft.com/office/powerpoint/2010/main" val="20551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 </a:t>
            </a:r>
            <a:r>
              <a:rPr lang="en-US" sz="3200" dirty="0">
                <a:solidFill>
                  <a:srgbClr val="FF0000"/>
                </a:solidFill>
              </a:rPr>
              <a:t>linking</a:t>
            </a:r>
            <a:r>
              <a:rPr lang="en-US" sz="3200" dirty="0"/>
              <a:t> ideas of the two sources citing the sources</a:t>
            </a:r>
            <a:br>
              <a:rPr lang="en-US" sz="3200" dirty="0"/>
            </a:br>
            <a:r>
              <a:rPr lang="en-US" sz="3200" dirty="0"/>
              <a:t>Modeling the strategy</a:t>
            </a:r>
          </a:p>
        </p:txBody>
      </p:sp>
      <p:sp>
        <p:nvSpPr>
          <p:cNvPr id="3" name="Content Placeholder 2"/>
          <p:cNvSpPr>
            <a:spLocks noGrp="1"/>
          </p:cNvSpPr>
          <p:nvPr>
            <p:ph idx="1"/>
          </p:nvPr>
        </p:nvSpPr>
        <p:spPr>
          <a:xfrm>
            <a:off x="1187624" y="1920234"/>
            <a:ext cx="7467600" cy="4629128"/>
          </a:xfrm>
        </p:spPr>
        <p:txBody>
          <a:bodyPr>
            <a:normAutofit/>
          </a:bodyPr>
          <a:lstStyle/>
          <a:p>
            <a:pPr marL="0" indent="0">
              <a:buNone/>
            </a:pPr>
            <a:r>
              <a:rPr lang="en-US" u="sng" dirty="0"/>
              <a:t>Useful phrases showing addition</a:t>
            </a:r>
          </a:p>
          <a:p>
            <a:r>
              <a:rPr lang="en-US" dirty="0"/>
              <a:t>Moreover, furthermore, in addition, besides</a:t>
            </a:r>
          </a:p>
          <a:p>
            <a:r>
              <a:rPr lang="en-US" dirty="0"/>
              <a:t>Too, also, as well</a:t>
            </a:r>
          </a:p>
          <a:p>
            <a:r>
              <a:rPr lang="en-US" dirty="0"/>
              <a:t>Go on to say, add</a:t>
            </a:r>
          </a:p>
          <a:p>
            <a:endParaRPr lang="en-US" u="sng" dirty="0"/>
          </a:p>
          <a:p>
            <a:pPr marL="0" indent="0">
              <a:buNone/>
            </a:pPr>
            <a:r>
              <a:rPr lang="en-US" u="sng" dirty="0"/>
              <a:t>Useful phrases showing exemplification</a:t>
            </a:r>
          </a:p>
          <a:p>
            <a:r>
              <a:rPr lang="en-US" dirty="0"/>
              <a:t>Explain, indicate, provide examples of </a:t>
            </a:r>
          </a:p>
          <a:p>
            <a:r>
              <a:rPr lang="en-US" dirty="0"/>
              <a:t>A is one of the ways B is done</a:t>
            </a:r>
            <a:r>
              <a:rPr lang="mr-IN" dirty="0"/>
              <a:t>…</a:t>
            </a:r>
            <a:r>
              <a:rPr lang="en-US" dirty="0"/>
              <a:t>..</a:t>
            </a:r>
          </a:p>
          <a:p>
            <a:r>
              <a:rPr lang="en-US" dirty="0"/>
              <a:t>B is an illustration of C</a:t>
            </a:r>
            <a:r>
              <a:rPr lang="mr-IN" dirty="0"/>
              <a:t>…</a:t>
            </a:r>
            <a:r>
              <a:rPr lang="en-US" dirty="0"/>
              <a:t>..</a:t>
            </a:r>
          </a:p>
        </p:txBody>
      </p:sp>
    </p:spTree>
    <p:extLst>
      <p:ext uri="{BB962C8B-B14F-4D97-AF65-F5344CB8AC3E}">
        <p14:creationId xmlns:p14="http://schemas.microsoft.com/office/powerpoint/2010/main" val="2088534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68024"/>
            <a:ext cx="7467600" cy="850106"/>
          </a:xfrm>
        </p:spPr>
        <p:txBody>
          <a:bodyPr>
            <a:noAutofit/>
          </a:bodyPr>
          <a:lstStyle/>
          <a:p>
            <a:r>
              <a:rPr lang="en-US" sz="2400" dirty="0"/>
              <a:t>Strategy in use: linking ideas of the two sources </a:t>
            </a:r>
            <a:r>
              <a:rPr lang="en-US" sz="2400" dirty="0">
                <a:solidFill>
                  <a:srgbClr val="FF0000"/>
                </a:solidFill>
              </a:rPr>
              <a:t>citing</a:t>
            </a:r>
            <a:r>
              <a:rPr lang="en-US" sz="2400" dirty="0"/>
              <a:t> the sources</a:t>
            </a:r>
            <a:br>
              <a:rPr lang="en-US" sz="2400" dirty="0"/>
            </a:br>
            <a:r>
              <a:rPr lang="en-US" sz="2400" dirty="0"/>
              <a:t>Modeling the strategy</a:t>
            </a:r>
          </a:p>
        </p:txBody>
      </p:sp>
      <p:sp>
        <p:nvSpPr>
          <p:cNvPr id="3" name="Content Placeholder 2"/>
          <p:cNvSpPr>
            <a:spLocks noGrp="1"/>
          </p:cNvSpPr>
          <p:nvPr>
            <p:ph idx="1"/>
          </p:nvPr>
        </p:nvSpPr>
        <p:spPr>
          <a:xfrm>
            <a:off x="1331640" y="1340768"/>
            <a:ext cx="8352928" cy="5349208"/>
          </a:xfrm>
        </p:spPr>
        <p:txBody>
          <a:bodyPr>
            <a:normAutofit fontScale="77500" lnSpcReduction="20000"/>
          </a:bodyPr>
          <a:lstStyle/>
          <a:p>
            <a:pPr marL="0" indent="0">
              <a:buNone/>
            </a:pPr>
            <a:r>
              <a:rPr lang="en-US" b="1" u="sng" dirty="0"/>
              <a:t>Useful phrases for citing the sources</a:t>
            </a:r>
          </a:p>
          <a:p>
            <a:endParaRPr lang="en-GB" b="1" dirty="0"/>
          </a:p>
          <a:p>
            <a:pPr marL="0" indent="0">
              <a:buNone/>
            </a:pPr>
            <a:r>
              <a:rPr lang="en-GB" b="1" dirty="0"/>
              <a:t>1) </a:t>
            </a:r>
            <a:r>
              <a:rPr lang="en-GB" b="1" u="sng" dirty="0"/>
              <a:t>According to +noun</a:t>
            </a:r>
          </a:p>
          <a:p>
            <a:r>
              <a:rPr lang="en-GB" dirty="0"/>
              <a:t>According to the passage/speech, A is true</a:t>
            </a:r>
          </a:p>
          <a:p>
            <a:r>
              <a:rPr lang="en-GB" dirty="0"/>
              <a:t>A is better than B, according to the speaker/author</a:t>
            </a:r>
          </a:p>
          <a:p>
            <a:endParaRPr lang="en-GB" b="1" dirty="0"/>
          </a:p>
          <a:p>
            <a:pPr marL="0" indent="0">
              <a:buNone/>
            </a:pPr>
            <a:r>
              <a:rPr lang="en-GB" b="1" dirty="0"/>
              <a:t>2) </a:t>
            </a:r>
            <a:r>
              <a:rPr lang="en-GB" b="1" u="sng" dirty="0"/>
              <a:t>Subject + verbs of reporting + that clause</a:t>
            </a:r>
          </a:p>
          <a:p>
            <a:r>
              <a:rPr lang="en-GB" b="1" u="sng" dirty="0"/>
              <a:t>Clause + </a:t>
            </a:r>
            <a:r>
              <a:rPr lang="en-GB" b="1" u="sng" dirty="0" err="1"/>
              <a:t>subject+verbs</a:t>
            </a:r>
            <a:r>
              <a:rPr lang="en-GB" b="1" u="sng" dirty="0"/>
              <a:t> of reporting</a:t>
            </a:r>
          </a:p>
          <a:p>
            <a:r>
              <a:rPr lang="en-GB" b="1" dirty="0"/>
              <a:t>Verbs</a:t>
            </a:r>
            <a:r>
              <a:rPr lang="en-GB" dirty="0"/>
              <a:t>: tell, report, suggest, explain, conclude, say, indicate, argue, point out, discuss, admit, remind, inform, cite, quote</a:t>
            </a:r>
          </a:p>
          <a:p>
            <a:endParaRPr lang="en-GB" dirty="0"/>
          </a:p>
          <a:p>
            <a:r>
              <a:rPr lang="en-GB" dirty="0"/>
              <a:t>The author tells us that A</a:t>
            </a:r>
            <a:r>
              <a:rPr lang="mr-IN" dirty="0"/>
              <a:t>……</a:t>
            </a:r>
            <a:endParaRPr lang="en-US" dirty="0"/>
          </a:p>
          <a:p>
            <a:r>
              <a:rPr lang="en-US" dirty="0"/>
              <a:t>The speaker argues that B is always </a:t>
            </a:r>
            <a:r>
              <a:rPr lang="mr-IN" dirty="0"/>
              <a:t>…</a:t>
            </a:r>
            <a:r>
              <a:rPr lang="en-US" dirty="0"/>
              <a:t>..</a:t>
            </a:r>
          </a:p>
          <a:p>
            <a:r>
              <a:rPr lang="en-US" dirty="0"/>
              <a:t>The article indicates that C should </a:t>
            </a:r>
            <a:r>
              <a:rPr lang="mr-IN" dirty="0"/>
              <a:t>……</a:t>
            </a:r>
            <a:endParaRPr lang="en-US" dirty="0"/>
          </a:p>
          <a:p>
            <a:r>
              <a:rPr lang="en-US" dirty="0"/>
              <a:t>The writer reports that X may not </a:t>
            </a:r>
            <a:r>
              <a:rPr lang="mr-IN" dirty="0"/>
              <a:t>…</a:t>
            </a:r>
            <a:r>
              <a:rPr lang="en-US" dirty="0"/>
              <a:t>.</a:t>
            </a:r>
          </a:p>
          <a:p>
            <a:r>
              <a:rPr lang="en-US" dirty="0"/>
              <a:t>In the video, the speaker cites a study/experiment </a:t>
            </a:r>
            <a:r>
              <a:rPr lang="mr-IN" dirty="0"/>
              <a:t>…</a:t>
            </a:r>
            <a:r>
              <a:rPr lang="en-US" dirty="0"/>
              <a:t>..</a:t>
            </a:r>
          </a:p>
          <a:p>
            <a:r>
              <a:rPr lang="en-US" dirty="0"/>
              <a:t>In the article, the author quotes Maslow’s </a:t>
            </a:r>
            <a:r>
              <a:rPr lang="mr-IN" dirty="0"/>
              <a:t>……</a:t>
            </a:r>
            <a:r>
              <a:rPr lang="en-US" dirty="0"/>
              <a:t> </a:t>
            </a:r>
            <a:endParaRPr lang="en-GB" dirty="0"/>
          </a:p>
          <a:p>
            <a:endParaRPr lang="en-GB" dirty="0"/>
          </a:p>
        </p:txBody>
      </p:sp>
    </p:spTree>
    <p:extLst>
      <p:ext uri="{BB962C8B-B14F-4D97-AF65-F5344CB8AC3E}">
        <p14:creationId xmlns:p14="http://schemas.microsoft.com/office/powerpoint/2010/main" val="770467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Autofit/>
          </a:bodyPr>
          <a:lstStyle/>
          <a:p>
            <a:r>
              <a:rPr lang="en-US" sz="2400" dirty="0"/>
              <a:t>Strategy in use: linking ideas of the two sources </a:t>
            </a:r>
            <a:r>
              <a:rPr lang="en-US" sz="2400" dirty="0">
                <a:solidFill>
                  <a:srgbClr val="FF0000"/>
                </a:solidFill>
              </a:rPr>
              <a:t>citing</a:t>
            </a:r>
            <a:r>
              <a:rPr lang="en-US" sz="2400" dirty="0"/>
              <a:t> the sources</a:t>
            </a:r>
            <a:br>
              <a:rPr lang="en-US" sz="2400" dirty="0"/>
            </a:br>
            <a:r>
              <a:rPr lang="en-US" sz="2400" dirty="0"/>
              <a:t>Modeling the strategy</a:t>
            </a:r>
          </a:p>
        </p:txBody>
      </p:sp>
      <p:sp>
        <p:nvSpPr>
          <p:cNvPr id="3" name="Content Placeholder 2"/>
          <p:cNvSpPr>
            <a:spLocks noGrp="1"/>
          </p:cNvSpPr>
          <p:nvPr>
            <p:ph idx="1"/>
          </p:nvPr>
        </p:nvSpPr>
        <p:spPr>
          <a:xfrm>
            <a:off x="1187624" y="1628800"/>
            <a:ext cx="8352928" cy="4773144"/>
          </a:xfrm>
        </p:spPr>
        <p:txBody>
          <a:bodyPr>
            <a:normAutofit/>
          </a:bodyPr>
          <a:lstStyle/>
          <a:p>
            <a:pPr marL="0" indent="0">
              <a:buNone/>
            </a:pPr>
            <a:r>
              <a:rPr lang="en-US" b="1" u="sng" dirty="0"/>
              <a:t>Useful phrases for citing the sources (</a:t>
            </a:r>
            <a:r>
              <a:rPr lang="en-US" b="1" u="sng" dirty="0" err="1"/>
              <a:t>cont</a:t>
            </a:r>
            <a:r>
              <a:rPr lang="en-US" b="1" u="sng" dirty="0"/>
              <a:t>’).</a:t>
            </a:r>
          </a:p>
          <a:p>
            <a:endParaRPr lang="en-GB" b="1" dirty="0"/>
          </a:p>
          <a:p>
            <a:r>
              <a:rPr lang="en-GB" b="1" dirty="0"/>
              <a:t>Personal subject + verb of thinking</a:t>
            </a:r>
          </a:p>
          <a:p>
            <a:r>
              <a:rPr lang="en-GB" dirty="0"/>
              <a:t>The speaker thinks/believes/knows that </a:t>
            </a:r>
            <a:r>
              <a:rPr lang="mr-IN" dirty="0"/>
              <a:t>…</a:t>
            </a:r>
            <a:r>
              <a:rPr lang="en-US" dirty="0"/>
              <a:t>..</a:t>
            </a:r>
          </a:p>
          <a:p>
            <a:r>
              <a:rPr lang="en-GB" b="1" dirty="0"/>
              <a:t>Personal subject + verb of wondering/questioning</a:t>
            </a:r>
          </a:p>
          <a:p>
            <a:r>
              <a:rPr lang="en-GB" dirty="0"/>
              <a:t>The speaker wonders/asks if </a:t>
            </a:r>
            <a:r>
              <a:rPr lang="mr-IN" dirty="0"/>
              <a:t>…</a:t>
            </a:r>
            <a:r>
              <a:rPr lang="en-US" dirty="0"/>
              <a:t>..</a:t>
            </a:r>
          </a:p>
          <a:p>
            <a:r>
              <a:rPr lang="en-GB" b="1" dirty="0"/>
              <a:t>Personal subject + verb of counterargument</a:t>
            </a:r>
          </a:p>
          <a:p>
            <a:r>
              <a:rPr lang="en-GB" dirty="0"/>
              <a:t>The author does not agree/disagrees with A</a:t>
            </a:r>
          </a:p>
          <a:p>
            <a:r>
              <a:rPr lang="en-GB" dirty="0"/>
              <a:t>The author disputes/rejects/challenges/denies </a:t>
            </a:r>
            <a:r>
              <a:rPr lang="mr-IN" dirty="0"/>
              <a:t>…</a:t>
            </a:r>
            <a:r>
              <a:rPr lang="en-US" dirty="0"/>
              <a:t>..</a:t>
            </a:r>
            <a:endParaRPr lang="en-GB" dirty="0"/>
          </a:p>
        </p:txBody>
      </p:sp>
    </p:spTree>
    <p:extLst>
      <p:ext uri="{BB962C8B-B14F-4D97-AF65-F5344CB8AC3E}">
        <p14:creationId xmlns:p14="http://schemas.microsoft.com/office/powerpoint/2010/main" val="1498722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a:t>
            </a:r>
            <a:r>
              <a:rPr lang="en-US" sz="3200" dirty="0">
                <a:solidFill>
                  <a:srgbClr val="FF0000"/>
                </a:solidFill>
              </a:rPr>
              <a:t>: linking </a:t>
            </a:r>
            <a:r>
              <a:rPr lang="en-US" sz="3200" dirty="0"/>
              <a:t>ideas of the two sources &amp; </a:t>
            </a:r>
            <a:r>
              <a:rPr lang="en-US" sz="3200" dirty="0">
                <a:solidFill>
                  <a:srgbClr val="FF0000"/>
                </a:solidFill>
              </a:rPr>
              <a:t>citing</a:t>
            </a:r>
            <a:r>
              <a:rPr lang="en-US" sz="3200" dirty="0"/>
              <a:t> the sources </a:t>
            </a:r>
            <a:br>
              <a:rPr lang="en-US" sz="3200" dirty="0"/>
            </a:br>
            <a:r>
              <a:rPr lang="en-US" sz="3200" dirty="0"/>
              <a:t>Modeling the strategy</a:t>
            </a:r>
          </a:p>
        </p:txBody>
      </p:sp>
      <p:sp>
        <p:nvSpPr>
          <p:cNvPr id="3" name="Content Placeholder 2"/>
          <p:cNvSpPr>
            <a:spLocks noGrp="1"/>
          </p:cNvSpPr>
          <p:nvPr>
            <p:ph idx="1"/>
          </p:nvPr>
        </p:nvSpPr>
        <p:spPr>
          <a:xfrm>
            <a:off x="827584" y="2142622"/>
            <a:ext cx="7931224" cy="2850628"/>
          </a:xfrm>
        </p:spPr>
        <p:txBody>
          <a:bodyPr>
            <a:normAutofit/>
          </a:bodyPr>
          <a:lstStyle/>
          <a:p>
            <a:r>
              <a:rPr lang="en-US" dirty="0"/>
              <a:t>Link the following ideas with appropriate connectors and sentence structure</a:t>
            </a:r>
          </a:p>
          <a:p>
            <a:endParaRPr lang="en-US" dirty="0"/>
          </a:p>
          <a:p>
            <a:r>
              <a:rPr lang="en-US" dirty="0"/>
              <a:t>Reading: Primary motivation: basic survival needs</a:t>
            </a:r>
          </a:p>
          <a:p>
            <a:r>
              <a:rPr lang="en-US" dirty="0"/>
              <a:t>Video: Primary motives: money up to a point, satisfaction &amp; self-esteem</a:t>
            </a:r>
          </a:p>
          <a:p>
            <a:endParaRPr lang="en-US" dirty="0"/>
          </a:p>
          <a:p>
            <a:pPr marL="0" indent="0">
              <a:buNone/>
            </a:pPr>
            <a:endParaRPr lang="en-US" dirty="0"/>
          </a:p>
        </p:txBody>
      </p:sp>
    </p:spTree>
    <p:extLst>
      <p:ext uri="{BB962C8B-B14F-4D97-AF65-F5344CB8AC3E}">
        <p14:creationId xmlns:p14="http://schemas.microsoft.com/office/powerpoint/2010/main" val="545332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a:t>
            </a:r>
            <a:r>
              <a:rPr lang="en-US" sz="3200" dirty="0">
                <a:solidFill>
                  <a:srgbClr val="FF0000"/>
                </a:solidFill>
              </a:rPr>
              <a:t>: linking </a:t>
            </a:r>
            <a:r>
              <a:rPr lang="en-US" sz="3200" dirty="0"/>
              <a:t>ideas of the two sources &amp; </a:t>
            </a:r>
            <a:r>
              <a:rPr lang="en-US" sz="3200" dirty="0">
                <a:solidFill>
                  <a:srgbClr val="FF0000"/>
                </a:solidFill>
              </a:rPr>
              <a:t>citing</a:t>
            </a:r>
            <a:r>
              <a:rPr lang="en-US" sz="3200" dirty="0"/>
              <a:t> the sources </a:t>
            </a:r>
            <a:br>
              <a:rPr lang="en-US" sz="3200" dirty="0"/>
            </a:br>
            <a:r>
              <a:rPr lang="en-US" sz="3200" dirty="0"/>
              <a:t>Modeling the strategy</a:t>
            </a:r>
          </a:p>
        </p:txBody>
      </p:sp>
      <p:sp>
        <p:nvSpPr>
          <p:cNvPr id="3" name="Content Placeholder 2"/>
          <p:cNvSpPr>
            <a:spLocks noGrp="1"/>
          </p:cNvSpPr>
          <p:nvPr>
            <p:ph idx="1"/>
          </p:nvPr>
        </p:nvSpPr>
        <p:spPr>
          <a:xfrm>
            <a:off x="909232" y="2132856"/>
            <a:ext cx="7931224" cy="4873752"/>
          </a:xfrm>
        </p:spPr>
        <p:txBody>
          <a:bodyPr>
            <a:normAutofit/>
          </a:bodyPr>
          <a:lstStyle/>
          <a:p>
            <a:r>
              <a:rPr lang="en-US" dirty="0"/>
              <a:t>Link the following ideas with appropriate connectors and sentence structure</a:t>
            </a:r>
          </a:p>
          <a:p>
            <a:endParaRPr lang="en-US" dirty="0"/>
          </a:p>
          <a:p>
            <a:r>
              <a:rPr lang="en-US" dirty="0">
                <a:solidFill>
                  <a:srgbClr val="FF0000"/>
                </a:solidFill>
              </a:rPr>
              <a:t>Although</a:t>
            </a:r>
            <a:r>
              <a:rPr lang="en-US" dirty="0"/>
              <a:t> </a:t>
            </a:r>
            <a:r>
              <a:rPr lang="en-US" dirty="0">
                <a:solidFill>
                  <a:srgbClr val="00B050"/>
                </a:solidFill>
              </a:rPr>
              <a:t>it is argued in the the reading </a:t>
            </a:r>
            <a:r>
              <a:rPr lang="en-US" dirty="0"/>
              <a:t>passage that people are motivated primarily by their basic survival needs, </a:t>
            </a:r>
            <a:r>
              <a:rPr lang="en-US" dirty="0">
                <a:solidFill>
                  <a:srgbClr val="00B050"/>
                </a:solidFill>
              </a:rPr>
              <a:t>the speaker in the video </a:t>
            </a:r>
            <a:r>
              <a:rPr lang="en-US" dirty="0">
                <a:solidFill>
                  <a:srgbClr val="FF0000"/>
                </a:solidFill>
              </a:rPr>
              <a:t>strongly disagrees</a:t>
            </a:r>
            <a:r>
              <a:rPr lang="en-US" dirty="0"/>
              <a:t>.  </a:t>
            </a:r>
          </a:p>
          <a:p>
            <a:endParaRPr lang="en-US" dirty="0"/>
          </a:p>
        </p:txBody>
      </p:sp>
    </p:spTree>
    <p:extLst>
      <p:ext uri="{BB962C8B-B14F-4D97-AF65-F5344CB8AC3E}">
        <p14:creationId xmlns:p14="http://schemas.microsoft.com/office/powerpoint/2010/main" val="906750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 linking ideas of the two sources</a:t>
            </a:r>
            <a:br>
              <a:rPr lang="en-US" sz="3200" dirty="0"/>
            </a:br>
            <a:r>
              <a:rPr lang="en-US" sz="3200" dirty="0"/>
              <a:t>practicing the strategy</a:t>
            </a:r>
          </a:p>
        </p:txBody>
      </p:sp>
      <p:sp>
        <p:nvSpPr>
          <p:cNvPr id="3" name="Content Placeholder 2"/>
          <p:cNvSpPr>
            <a:spLocks noGrp="1"/>
          </p:cNvSpPr>
          <p:nvPr>
            <p:ph idx="1"/>
          </p:nvPr>
        </p:nvSpPr>
        <p:spPr>
          <a:xfrm>
            <a:off x="942966" y="2852936"/>
            <a:ext cx="7931224" cy="4873752"/>
          </a:xfrm>
        </p:spPr>
        <p:txBody>
          <a:bodyPr>
            <a:normAutofit/>
          </a:bodyPr>
          <a:lstStyle/>
          <a:p>
            <a:r>
              <a:rPr lang="en-US" dirty="0"/>
              <a:t>Link the contrasting ideas of the two sources with appropriate connectors and sentence structure in relation to </a:t>
            </a:r>
          </a:p>
          <a:p>
            <a:r>
              <a:rPr lang="en-US" dirty="0"/>
              <a:t>A) safety needs</a:t>
            </a:r>
          </a:p>
          <a:p>
            <a:r>
              <a:rPr lang="en-US" dirty="0"/>
              <a:t>B) Esteem needs</a:t>
            </a:r>
          </a:p>
          <a:p>
            <a:r>
              <a:rPr lang="en-US" dirty="0"/>
              <a:t>C) Love and belongingness </a:t>
            </a:r>
          </a:p>
          <a:p>
            <a:endParaRPr lang="en-US" dirty="0"/>
          </a:p>
          <a:p>
            <a:endParaRPr lang="en-US" dirty="0"/>
          </a:p>
        </p:txBody>
      </p:sp>
    </p:spTree>
    <p:extLst>
      <p:ext uri="{BB962C8B-B14F-4D97-AF65-F5344CB8AC3E}">
        <p14:creationId xmlns:p14="http://schemas.microsoft.com/office/powerpoint/2010/main" val="165207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l-GR"/>
          </a:p>
        </p:txBody>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useBgFill="1">
        <p:nvSpPr>
          <p:cNvPr id="11" name="Rectangle 10">
            <a:extLst>
              <a:ext uri="{FF2B5EF4-FFF2-40B4-BE49-F238E27FC236}">
                <a16:creationId xmlns:a16="http://schemas.microsoft.com/office/drawing/2014/main" id="{8AACE35A-DD26-4C0E-81A5-8C18F73905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a:xfrm>
            <a:off x="808893" y="1231506"/>
            <a:ext cx="4608963" cy="4394988"/>
          </a:xfrm>
        </p:spPr>
        <p:txBody>
          <a:bodyPr vert="horz" lIns="91440" tIns="45720" rIns="91440" bIns="45720" rtlCol="0" anchor="ctr">
            <a:normAutofit/>
          </a:bodyPr>
          <a:lstStyle/>
          <a:p>
            <a:pPr algn="r" defTabSz="914400"/>
            <a:r>
              <a:rPr lang="en-US" sz="4200" spc="800"/>
              <a:t>What is the main point of the reading passage?</a:t>
            </a:r>
          </a:p>
        </p:txBody>
      </p:sp>
      <p:cxnSp>
        <p:nvCxnSpPr>
          <p:cNvPr id="13" name="Straight Connector 12">
            <a:extLst>
              <a:ext uri="{FF2B5EF4-FFF2-40B4-BE49-F238E27FC236}">
                <a16:creationId xmlns:a16="http://schemas.microsoft.com/office/drawing/2014/main" id="{E905CB15-2F46-4D9D-AEA4-3619C520C8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915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8DAE5F6-55D5-4FC2-B1F3-AE114251F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50264" y="1964267"/>
            <a:ext cx="643467" cy="9143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1578652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280920" cy="864096"/>
          </a:xfrm>
        </p:spPr>
        <p:txBody>
          <a:bodyPr>
            <a:noAutofit/>
          </a:bodyPr>
          <a:lstStyle/>
          <a:p>
            <a:r>
              <a:rPr lang="en-US" sz="2400" dirty="0"/>
              <a:t>Strategy in use: linking ideas &amp; citing the two sources</a:t>
            </a:r>
          </a:p>
        </p:txBody>
      </p:sp>
      <p:sp>
        <p:nvSpPr>
          <p:cNvPr id="3" name="Content Placeholder 2"/>
          <p:cNvSpPr>
            <a:spLocks noGrp="1"/>
          </p:cNvSpPr>
          <p:nvPr>
            <p:ph idx="1"/>
          </p:nvPr>
        </p:nvSpPr>
        <p:spPr>
          <a:xfrm>
            <a:off x="827584" y="1124744"/>
            <a:ext cx="7704856" cy="5349208"/>
          </a:xfrm>
        </p:spPr>
        <p:txBody>
          <a:bodyPr>
            <a:normAutofit lnSpcReduction="10000"/>
          </a:bodyPr>
          <a:lstStyle/>
          <a:p>
            <a:r>
              <a:rPr lang="en-US" dirty="0"/>
              <a:t>Underline the </a:t>
            </a:r>
            <a:r>
              <a:rPr lang="en-US" b="1" dirty="0"/>
              <a:t>connecting and citing </a:t>
            </a:r>
            <a:r>
              <a:rPr lang="en-US" dirty="0"/>
              <a:t>phrases in the following sample synthesis</a:t>
            </a:r>
          </a:p>
          <a:p>
            <a:endParaRPr lang="en-US" dirty="0"/>
          </a:p>
          <a:p>
            <a:pPr marL="0" indent="0" algn="just">
              <a:buNone/>
            </a:pPr>
            <a:r>
              <a:rPr lang="en-US" dirty="0"/>
              <a:t>According to the author, we’ve seen again and again that animal testing is useful. Louis Pasteur developed the germ theory, a foundation of modern medicine, by means of animal testing. Furthermore, important drugs such as penicillin and insulin were discovered by doing research on animals. However, the speaker takes quite a different view of animal testing. The speaker says that, although some important drugs were first tested on animals, she believes it is possible that these drugs would have been developed anyway. She goes on to say that other useful drugs such as aspirin and quinine did not depend on animal research. Moreover, if some drugs had first been tested on certain animals, they probably would never have been approved for humans. Consider morphine for example. According to the author, morphine is a pain killer for humans but has the opposite effect in cats.    </a:t>
            </a:r>
          </a:p>
        </p:txBody>
      </p:sp>
    </p:spTree>
    <p:extLst>
      <p:ext uri="{BB962C8B-B14F-4D97-AF65-F5344CB8AC3E}">
        <p14:creationId xmlns:p14="http://schemas.microsoft.com/office/powerpoint/2010/main" val="1956848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757" y="299512"/>
            <a:ext cx="8280920" cy="864096"/>
          </a:xfrm>
        </p:spPr>
        <p:txBody>
          <a:bodyPr>
            <a:noAutofit/>
          </a:bodyPr>
          <a:lstStyle/>
          <a:p>
            <a:r>
              <a:rPr lang="en-US" sz="2400" dirty="0"/>
              <a:t>Strategy in use: linking ideas &amp; citing the two sources</a:t>
            </a:r>
          </a:p>
        </p:txBody>
      </p:sp>
      <p:sp>
        <p:nvSpPr>
          <p:cNvPr id="3" name="Content Placeholder 2"/>
          <p:cNvSpPr>
            <a:spLocks noGrp="1"/>
          </p:cNvSpPr>
          <p:nvPr>
            <p:ph idx="1"/>
          </p:nvPr>
        </p:nvSpPr>
        <p:spPr>
          <a:xfrm>
            <a:off x="755576" y="1124744"/>
            <a:ext cx="7776864" cy="5349208"/>
          </a:xfrm>
        </p:spPr>
        <p:txBody>
          <a:bodyPr>
            <a:normAutofit lnSpcReduction="10000"/>
          </a:bodyPr>
          <a:lstStyle/>
          <a:p>
            <a:r>
              <a:rPr lang="en-US" dirty="0"/>
              <a:t>Underline the </a:t>
            </a:r>
            <a:r>
              <a:rPr lang="en-US" b="1" dirty="0"/>
              <a:t>connecting and citing </a:t>
            </a:r>
            <a:r>
              <a:rPr lang="en-US" dirty="0"/>
              <a:t>phrases in the following sample synthesis</a:t>
            </a:r>
          </a:p>
          <a:p>
            <a:endParaRPr lang="en-US" dirty="0"/>
          </a:p>
          <a:p>
            <a:pPr algn="just"/>
            <a:r>
              <a:rPr lang="en-US" dirty="0">
                <a:solidFill>
                  <a:srgbClr val="FF0000"/>
                </a:solidFill>
              </a:rPr>
              <a:t>According to the author, </a:t>
            </a:r>
            <a:r>
              <a:rPr lang="en-US" dirty="0"/>
              <a:t>we’ve seen again and again that animal testing is useful. Louis Pasteur developed the germ theory, a foundation of modern medicine, by means of animal testing. </a:t>
            </a:r>
            <a:r>
              <a:rPr lang="en-US" dirty="0">
                <a:solidFill>
                  <a:srgbClr val="FF0000"/>
                </a:solidFill>
              </a:rPr>
              <a:t>Furthermore,</a:t>
            </a:r>
            <a:r>
              <a:rPr lang="en-US" dirty="0"/>
              <a:t> important drugs such as penicillin and insulin were discovered by doing research on animals. </a:t>
            </a:r>
            <a:r>
              <a:rPr lang="en-US" dirty="0">
                <a:solidFill>
                  <a:srgbClr val="FF0000"/>
                </a:solidFill>
              </a:rPr>
              <a:t>However, the speaker takes quite a different view </a:t>
            </a:r>
            <a:r>
              <a:rPr lang="en-US" dirty="0"/>
              <a:t>of animal testing. </a:t>
            </a:r>
            <a:r>
              <a:rPr lang="en-US" dirty="0">
                <a:solidFill>
                  <a:srgbClr val="FF0000"/>
                </a:solidFill>
              </a:rPr>
              <a:t>The speaker says that</a:t>
            </a:r>
            <a:r>
              <a:rPr lang="en-US" dirty="0"/>
              <a:t>, </a:t>
            </a:r>
            <a:r>
              <a:rPr lang="en-US" dirty="0">
                <a:solidFill>
                  <a:srgbClr val="FF0000"/>
                </a:solidFill>
              </a:rPr>
              <a:t>although</a:t>
            </a:r>
            <a:r>
              <a:rPr lang="en-US" dirty="0"/>
              <a:t> some important drugs were first tested on animals, </a:t>
            </a:r>
            <a:r>
              <a:rPr lang="en-US" dirty="0">
                <a:solidFill>
                  <a:srgbClr val="FF0000"/>
                </a:solidFill>
              </a:rPr>
              <a:t>she believes </a:t>
            </a:r>
            <a:r>
              <a:rPr lang="en-US" dirty="0"/>
              <a:t>it is possible that these drugs would have been developed anyway. </a:t>
            </a:r>
            <a:r>
              <a:rPr lang="en-US" dirty="0">
                <a:solidFill>
                  <a:srgbClr val="FF0000"/>
                </a:solidFill>
              </a:rPr>
              <a:t>She goes on to say that </a:t>
            </a:r>
            <a:r>
              <a:rPr lang="en-US" dirty="0"/>
              <a:t>other useful drugs such as aspirin and quinine did not depend on animal research. </a:t>
            </a:r>
            <a:r>
              <a:rPr lang="en-US" dirty="0">
                <a:solidFill>
                  <a:srgbClr val="FF0000"/>
                </a:solidFill>
              </a:rPr>
              <a:t>Moreover, if </a:t>
            </a:r>
            <a:r>
              <a:rPr lang="en-US" dirty="0"/>
              <a:t>some drugs had first been tested on certain animals, they probably would never have been approved for humans. </a:t>
            </a:r>
            <a:r>
              <a:rPr lang="en-US" dirty="0">
                <a:solidFill>
                  <a:srgbClr val="FF0000"/>
                </a:solidFill>
              </a:rPr>
              <a:t>Consider</a:t>
            </a:r>
            <a:r>
              <a:rPr lang="en-US" dirty="0"/>
              <a:t> morphine </a:t>
            </a:r>
            <a:r>
              <a:rPr lang="en-US" dirty="0">
                <a:solidFill>
                  <a:srgbClr val="FF0000"/>
                </a:solidFill>
              </a:rPr>
              <a:t>for example. According to the author,</a:t>
            </a:r>
            <a:r>
              <a:rPr lang="en-US" dirty="0"/>
              <a:t> morphine is a pain killer for humans </a:t>
            </a:r>
            <a:r>
              <a:rPr lang="en-US" dirty="0">
                <a:solidFill>
                  <a:srgbClr val="FF0000"/>
                </a:solidFill>
              </a:rPr>
              <a:t>but</a:t>
            </a:r>
            <a:r>
              <a:rPr lang="en-US" dirty="0"/>
              <a:t> has the opposite effect in cats.    </a:t>
            </a:r>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984376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After writing your text </a:t>
            </a:r>
            <a:endParaRPr lang="el-GR" dirty="0"/>
          </a:p>
        </p:txBody>
      </p:sp>
      <p:sp>
        <p:nvSpPr>
          <p:cNvPr id="3" name="Θέση περιεχομένου 2"/>
          <p:cNvSpPr>
            <a:spLocks noGrp="1"/>
          </p:cNvSpPr>
          <p:nvPr>
            <p:ph idx="1"/>
          </p:nvPr>
        </p:nvSpPr>
        <p:spPr/>
        <p:txBody>
          <a:bodyPr/>
          <a:lstStyle/>
          <a:p>
            <a:pPr marL="0" indent="0">
              <a:buNone/>
            </a:pPr>
            <a:r>
              <a:rPr lang="en-US" dirty="0"/>
              <a:t>After writing a text you need to </a:t>
            </a:r>
          </a:p>
          <a:p>
            <a:r>
              <a:rPr lang="en-US" dirty="0"/>
              <a:t>Check the text for spelling, grammar mistakes</a:t>
            </a:r>
          </a:p>
          <a:p>
            <a:r>
              <a:rPr lang="en-US" dirty="0"/>
              <a:t>Check whether you copied long stretches of text from the original</a:t>
            </a:r>
          </a:p>
          <a:p>
            <a:r>
              <a:rPr lang="en-US" dirty="0"/>
              <a:t>Check whether your sentences make sense </a:t>
            </a:r>
          </a:p>
          <a:p>
            <a:endParaRPr lang="el-GR" dirty="0"/>
          </a:p>
        </p:txBody>
      </p:sp>
    </p:spTree>
    <p:extLst>
      <p:ext uri="{BB962C8B-B14F-4D97-AF65-F5344CB8AC3E}">
        <p14:creationId xmlns:p14="http://schemas.microsoft.com/office/powerpoint/2010/main" val="3052506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51507"/>
            <a:ext cx="7931224" cy="1714202"/>
          </a:xfrm>
        </p:spPr>
        <p:txBody>
          <a:bodyPr>
            <a:noAutofit/>
          </a:bodyPr>
          <a:lstStyle/>
          <a:p>
            <a:r>
              <a:rPr lang="en-US" sz="2800" dirty="0"/>
              <a:t>5. Strategies in use </a:t>
            </a:r>
            <a:r>
              <a:rPr lang="en-US" sz="2800" b="1" dirty="0"/>
              <a:t>while writing</a:t>
            </a:r>
            <a:r>
              <a:rPr lang="en-US" sz="2800" dirty="0"/>
              <a:t>: check if my language (grammar, voc. etc. ) is correct, if what I say is clear, if I answered the question: practice</a:t>
            </a:r>
          </a:p>
        </p:txBody>
      </p:sp>
      <p:sp>
        <p:nvSpPr>
          <p:cNvPr id="3" name="Content Placeholder 2"/>
          <p:cNvSpPr>
            <a:spLocks noGrp="1"/>
          </p:cNvSpPr>
          <p:nvPr>
            <p:ph idx="1"/>
          </p:nvPr>
        </p:nvSpPr>
        <p:spPr>
          <a:xfrm>
            <a:off x="827584" y="1988840"/>
            <a:ext cx="7643192" cy="4485112"/>
          </a:xfrm>
        </p:spPr>
        <p:txBody>
          <a:bodyPr>
            <a:normAutofit fontScale="92500" lnSpcReduction="10000"/>
          </a:bodyPr>
          <a:lstStyle/>
          <a:p>
            <a:r>
              <a:rPr lang="en-US" b="1" dirty="0"/>
              <a:t>Check the following synthesis and correct the errors </a:t>
            </a:r>
          </a:p>
          <a:p>
            <a:pPr algn="just"/>
            <a:r>
              <a:rPr lang="en-US" dirty="0"/>
              <a:t> According to the article, there is two principle type of test in secondar school. What are they? One type is objective test. This type have the multiple choice and true-false question. In objective test, there can be one answer. They test your memorization and bassic facts. </a:t>
            </a:r>
          </a:p>
          <a:p>
            <a:pPr algn="just"/>
            <a:r>
              <a:rPr lang="en-US" dirty="0"/>
              <a:t>Other type is subjective test (essay test). The speech say that these are the most important type test. Essay test good for testing writing skills. Good writers can get good grades on essey test. Also essey test help you to think clear. But for teachers it takes more time to to grade them. On essey test there not just one good answer.</a:t>
            </a:r>
          </a:p>
          <a:p>
            <a:pPr algn="just"/>
            <a:r>
              <a:rPr lang="en-US" dirty="0"/>
              <a:t>In my opinion, the best of these the essay test. When I was student in the secondary school my favorite type is the essey. I think the article is right. However, also true, as the presenter say that take a lot of time to correct the esseys for the teacher.  </a:t>
            </a:r>
          </a:p>
        </p:txBody>
      </p:sp>
    </p:spTree>
    <p:extLst>
      <p:ext uri="{BB962C8B-B14F-4D97-AF65-F5344CB8AC3E}">
        <p14:creationId xmlns:p14="http://schemas.microsoft.com/office/powerpoint/2010/main" val="2064458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147248" cy="1714202"/>
          </a:xfrm>
        </p:spPr>
        <p:txBody>
          <a:bodyPr>
            <a:normAutofit/>
          </a:bodyPr>
          <a:lstStyle/>
          <a:p>
            <a:r>
              <a:rPr lang="en-US" sz="2800" dirty="0"/>
              <a:t>Strategies in use while writing: check if my language (grammar, voc. etc. ) is correct, if what I say is clear, if I answered the question: practice</a:t>
            </a:r>
          </a:p>
        </p:txBody>
      </p:sp>
      <p:sp>
        <p:nvSpPr>
          <p:cNvPr id="3" name="Content Placeholder 2"/>
          <p:cNvSpPr>
            <a:spLocks noGrp="1"/>
          </p:cNvSpPr>
          <p:nvPr>
            <p:ph idx="1"/>
          </p:nvPr>
        </p:nvSpPr>
        <p:spPr>
          <a:xfrm>
            <a:off x="863588" y="1844824"/>
            <a:ext cx="7787208" cy="4485112"/>
          </a:xfrm>
        </p:spPr>
        <p:txBody>
          <a:bodyPr>
            <a:normAutofit fontScale="92500" lnSpcReduction="10000"/>
          </a:bodyPr>
          <a:lstStyle/>
          <a:p>
            <a:r>
              <a:rPr lang="en-US" b="1" dirty="0"/>
              <a:t>Check the following synthesis and correct the errors </a:t>
            </a:r>
          </a:p>
          <a:p>
            <a:pPr algn="just"/>
            <a:r>
              <a:rPr lang="en-US" dirty="0"/>
              <a:t> According to the article, there </a:t>
            </a:r>
            <a:r>
              <a:rPr lang="en-US" dirty="0">
                <a:solidFill>
                  <a:srgbClr val="FF0000"/>
                </a:solidFill>
              </a:rPr>
              <a:t>are</a:t>
            </a:r>
            <a:r>
              <a:rPr lang="en-US" dirty="0"/>
              <a:t> two principle </a:t>
            </a:r>
            <a:r>
              <a:rPr lang="en-US" dirty="0">
                <a:solidFill>
                  <a:srgbClr val="FF0000"/>
                </a:solidFill>
              </a:rPr>
              <a:t>types</a:t>
            </a:r>
            <a:r>
              <a:rPr lang="en-US" dirty="0"/>
              <a:t> of test in </a:t>
            </a:r>
            <a:r>
              <a:rPr lang="en-US" dirty="0">
                <a:solidFill>
                  <a:srgbClr val="FF0000"/>
                </a:solidFill>
              </a:rPr>
              <a:t>secondary</a:t>
            </a:r>
            <a:r>
              <a:rPr lang="en-US" dirty="0"/>
              <a:t> school. </a:t>
            </a:r>
            <a:r>
              <a:rPr lang="en-US" dirty="0">
                <a:solidFill>
                  <a:srgbClr val="FF0000"/>
                </a:solidFill>
              </a:rPr>
              <a:t>What are they? </a:t>
            </a:r>
            <a:r>
              <a:rPr lang="en-US" dirty="0"/>
              <a:t>One type is </a:t>
            </a:r>
            <a:r>
              <a:rPr lang="en-US" dirty="0">
                <a:solidFill>
                  <a:srgbClr val="FF0000"/>
                </a:solidFill>
              </a:rPr>
              <a:t>the</a:t>
            </a:r>
            <a:r>
              <a:rPr lang="en-US" dirty="0"/>
              <a:t> objective test. This type </a:t>
            </a:r>
            <a:r>
              <a:rPr lang="en-US" dirty="0">
                <a:solidFill>
                  <a:srgbClr val="FF0000"/>
                </a:solidFill>
              </a:rPr>
              <a:t>has</a:t>
            </a:r>
            <a:r>
              <a:rPr lang="en-US" dirty="0"/>
              <a:t> multiple choice and true-false </a:t>
            </a:r>
            <a:r>
              <a:rPr lang="en-US" dirty="0">
                <a:solidFill>
                  <a:srgbClr val="FF0000"/>
                </a:solidFill>
              </a:rPr>
              <a:t>questions</a:t>
            </a:r>
            <a:r>
              <a:rPr lang="en-US" dirty="0"/>
              <a:t>. In objective tes</a:t>
            </a:r>
            <a:r>
              <a:rPr lang="en-US" dirty="0">
                <a:solidFill>
                  <a:srgbClr val="FF0000"/>
                </a:solidFill>
              </a:rPr>
              <a:t>ts</a:t>
            </a:r>
            <a:r>
              <a:rPr lang="en-US" dirty="0"/>
              <a:t>, there can be one answer. They test your memorization and bassic facts. </a:t>
            </a:r>
            <a:r>
              <a:rPr lang="en-US" dirty="0">
                <a:solidFill>
                  <a:srgbClr val="FF0000"/>
                </a:solidFill>
              </a:rPr>
              <a:t>(+repetitive </a:t>
            </a:r>
            <a:r>
              <a:rPr lang="en-US" dirty="0" err="1">
                <a:solidFill>
                  <a:srgbClr val="FF0000"/>
                </a:solidFill>
              </a:rPr>
              <a:t>voc</a:t>
            </a:r>
            <a:r>
              <a:rPr lang="en-US" dirty="0"/>
              <a:t>)</a:t>
            </a:r>
          </a:p>
          <a:p>
            <a:pPr algn="just"/>
            <a:r>
              <a:rPr lang="en-US" dirty="0">
                <a:solidFill>
                  <a:srgbClr val="FF0000"/>
                </a:solidFill>
              </a:rPr>
              <a:t>Another</a:t>
            </a:r>
            <a:r>
              <a:rPr lang="en-US" dirty="0"/>
              <a:t> type is subjective test </a:t>
            </a:r>
            <a:r>
              <a:rPr lang="en-US" dirty="0">
                <a:solidFill>
                  <a:srgbClr val="FF0000"/>
                </a:solidFill>
              </a:rPr>
              <a:t>i.e. the essay test</a:t>
            </a:r>
            <a:r>
              <a:rPr lang="en-US" dirty="0"/>
              <a:t>. The speech say</a:t>
            </a:r>
            <a:r>
              <a:rPr lang="en-US" dirty="0">
                <a:solidFill>
                  <a:srgbClr val="FF0000"/>
                </a:solidFill>
              </a:rPr>
              <a:t>s</a:t>
            </a:r>
            <a:r>
              <a:rPr lang="en-US" dirty="0"/>
              <a:t> that </a:t>
            </a:r>
            <a:r>
              <a:rPr lang="en-US" dirty="0">
                <a:solidFill>
                  <a:srgbClr val="FF0000"/>
                </a:solidFill>
              </a:rPr>
              <a:t>this is </a:t>
            </a:r>
            <a:r>
              <a:rPr lang="en-US" dirty="0"/>
              <a:t>the most important type</a:t>
            </a:r>
            <a:r>
              <a:rPr lang="en-US" dirty="0">
                <a:solidFill>
                  <a:srgbClr val="FF0000"/>
                </a:solidFill>
              </a:rPr>
              <a:t> of </a:t>
            </a:r>
            <a:r>
              <a:rPr lang="en-US" dirty="0"/>
              <a:t>test. </a:t>
            </a:r>
            <a:r>
              <a:rPr lang="en-US" dirty="0">
                <a:solidFill>
                  <a:srgbClr val="FF0000"/>
                </a:solidFill>
              </a:rPr>
              <a:t>Essay</a:t>
            </a:r>
            <a:r>
              <a:rPr lang="en-US" dirty="0"/>
              <a:t> test </a:t>
            </a:r>
            <a:r>
              <a:rPr lang="en-US" dirty="0">
                <a:solidFill>
                  <a:srgbClr val="FF0000"/>
                </a:solidFill>
              </a:rPr>
              <a:t>is </a:t>
            </a:r>
            <a:r>
              <a:rPr lang="en-US" dirty="0"/>
              <a:t>good for testing writing skills. Good writers can get good grades on </a:t>
            </a:r>
            <a:r>
              <a:rPr lang="en-US" dirty="0">
                <a:solidFill>
                  <a:srgbClr val="FF0000"/>
                </a:solidFill>
              </a:rPr>
              <a:t>essay</a:t>
            </a:r>
            <a:r>
              <a:rPr lang="en-US" dirty="0"/>
              <a:t> </a:t>
            </a:r>
            <a:r>
              <a:rPr lang="en-US" dirty="0">
                <a:solidFill>
                  <a:srgbClr val="FF0000"/>
                </a:solidFill>
              </a:rPr>
              <a:t>tests. </a:t>
            </a:r>
            <a:r>
              <a:rPr lang="en-US" dirty="0"/>
              <a:t>Also </a:t>
            </a:r>
            <a:r>
              <a:rPr lang="en-US" dirty="0">
                <a:solidFill>
                  <a:srgbClr val="FF0000"/>
                </a:solidFill>
              </a:rPr>
              <a:t>essay tests </a:t>
            </a:r>
            <a:r>
              <a:rPr lang="en-US" dirty="0"/>
              <a:t>help you to think clear</a:t>
            </a:r>
            <a:r>
              <a:rPr lang="en-US" dirty="0">
                <a:solidFill>
                  <a:srgbClr val="FF0000"/>
                </a:solidFill>
              </a:rPr>
              <a:t>ly</a:t>
            </a:r>
            <a:r>
              <a:rPr lang="en-US" dirty="0"/>
              <a:t>. But for teachers it takes more time to to grade them. On </a:t>
            </a:r>
            <a:r>
              <a:rPr lang="en-US" dirty="0">
                <a:solidFill>
                  <a:srgbClr val="FF0000"/>
                </a:solidFill>
              </a:rPr>
              <a:t>an essay </a:t>
            </a:r>
            <a:r>
              <a:rPr lang="en-US" dirty="0"/>
              <a:t>test </a:t>
            </a:r>
            <a:r>
              <a:rPr lang="en-US" dirty="0">
                <a:solidFill>
                  <a:srgbClr val="FF0000"/>
                </a:solidFill>
              </a:rPr>
              <a:t>there is not </a:t>
            </a:r>
            <a:r>
              <a:rPr lang="en-US" dirty="0"/>
              <a:t>just one good answer. </a:t>
            </a:r>
            <a:r>
              <a:rPr lang="en-US" dirty="0">
                <a:solidFill>
                  <a:srgbClr val="FF0000"/>
                </a:solidFill>
              </a:rPr>
              <a:t>(+repetitive </a:t>
            </a:r>
            <a:r>
              <a:rPr lang="en-US" dirty="0" err="1">
                <a:solidFill>
                  <a:srgbClr val="FF0000"/>
                </a:solidFill>
              </a:rPr>
              <a:t>voc</a:t>
            </a:r>
            <a:r>
              <a:rPr lang="en-US" dirty="0"/>
              <a:t>)</a:t>
            </a:r>
          </a:p>
          <a:p>
            <a:pPr algn="just"/>
            <a:r>
              <a:rPr lang="en-US" dirty="0">
                <a:solidFill>
                  <a:srgbClr val="FF0000"/>
                </a:solidFill>
              </a:rPr>
              <a:t>In my opinion</a:t>
            </a:r>
            <a:r>
              <a:rPr lang="en-US" dirty="0"/>
              <a:t>, the best of these the essey test. </a:t>
            </a:r>
            <a:r>
              <a:rPr lang="en-US" dirty="0">
                <a:solidFill>
                  <a:srgbClr val="FF0000"/>
                </a:solidFill>
              </a:rPr>
              <a:t>When I was student in the secondery school my favorite type is the essey. I think the article is right. However, also true, as the presenter say that take a lot of time to correct the esseys for the teacher.  (no opinion should be given)</a:t>
            </a:r>
          </a:p>
        </p:txBody>
      </p:sp>
    </p:spTree>
    <p:extLst>
      <p:ext uri="{BB962C8B-B14F-4D97-AF65-F5344CB8AC3E}">
        <p14:creationId xmlns:p14="http://schemas.microsoft.com/office/powerpoint/2010/main" val="192982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evaluation</a:t>
            </a:r>
          </a:p>
        </p:txBody>
      </p:sp>
      <p:sp>
        <p:nvSpPr>
          <p:cNvPr id="3" name="Content Placeholder 2"/>
          <p:cNvSpPr>
            <a:spLocks noGrp="1"/>
          </p:cNvSpPr>
          <p:nvPr>
            <p:ph idx="1"/>
          </p:nvPr>
        </p:nvSpPr>
        <p:spPr/>
        <p:txBody>
          <a:bodyPr/>
          <a:lstStyle/>
          <a:p>
            <a:r>
              <a:rPr lang="en-US" dirty="0"/>
              <a:t>Which of the strategies you used helped you in </a:t>
            </a:r>
            <a:r>
              <a:rPr lang="en-US"/>
              <a:t>your synthesis? </a:t>
            </a:r>
            <a:endParaRPr lang="en-US" dirty="0"/>
          </a:p>
        </p:txBody>
      </p:sp>
    </p:spTree>
    <p:extLst>
      <p:ext uri="{BB962C8B-B14F-4D97-AF65-F5344CB8AC3E}">
        <p14:creationId xmlns:p14="http://schemas.microsoft.com/office/powerpoint/2010/main" val="181149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115616"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1015519876"/>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Deficit  </a:t>
                      </a:r>
                      <a:endParaRPr lang="el-GR" sz="1600" dirty="0"/>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a:t>
                      </a:r>
                      <a:endParaRPr lang="el-GR" sz="1600" dirty="0"/>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a:t>
                      </a:r>
                      <a:endParaRPr lang="el-GR" sz="1600" dirty="0"/>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a:t>
                      </a:r>
                      <a:endParaRPr lang="el-GR" sz="1600" dirty="0"/>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a:t>
                      </a:r>
                      <a:endParaRPr lang="el-GR" sz="1600" dirty="0"/>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a:t>
                      </a:r>
                      <a:endParaRPr lang="el-GR" sz="1600" dirty="0"/>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a:t>
                      </a:r>
                      <a:endParaRPr lang="el-GR" sz="1600" dirty="0"/>
                    </a:p>
                  </a:txBody>
                  <a:tcPr/>
                </a:tc>
                <a:tc>
                  <a:txBody>
                    <a:bodyPr/>
                    <a:lstStyle/>
                    <a:p>
                      <a:r>
                        <a:rPr lang="en-US" sz="1600" dirty="0"/>
                        <a:t>H. Completely destroy and make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a:t>
                      </a:r>
                      <a:endParaRPr lang="el-GR" sz="1600" dirty="0"/>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a:t>
                      </a:r>
                      <a:endParaRPr lang="el-GR" sz="1600" dirty="0"/>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2595868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043608"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2069236675"/>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a:t>
                      </a:r>
                      <a:r>
                        <a:rPr lang="en-US" sz="1600"/>
                        <a:t>Deficit  </a:t>
                      </a:r>
                      <a:r>
                        <a:rPr lang="en-US" sz="1600" dirty="0">
                          <a:solidFill>
                            <a:srgbClr val="FF0000"/>
                          </a:solidFill>
                        </a:rPr>
                        <a:t>D</a:t>
                      </a:r>
                      <a:endParaRPr lang="el-GR" sz="1600" dirty="0">
                        <a:solidFill>
                          <a:srgbClr val="FF0000"/>
                        </a:solidFill>
                      </a:endParaRPr>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 </a:t>
                      </a:r>
                      <a:r>
                        <a:rPr lang="en-US" sz="1600" dirty="0">
                          <a:solidFill>
                            <a:srgbClr val="FF0000"/>
                          </a:solidFill>
                        </a:rPr>
                        <a:t>E</a:t>
                      </a:r>
                      <a:endParaRPr lang="el-GR" sz="1600" dirty="0">
                        <a:solidFill>
                          <a:srgbClr val="FF0000"/>
                        </a:solidFill>
                      </a:endParaRPr>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 </a:t>
                      </a:r>
                      <a:r>
                        <a:rPr lang="en-US" sz="1600" dirty="0">
                          <a:solidFill>
                            <a:srgbClr val="FF0000"/>
                          </a:solidFill>
                        </a:rPr>
                        <a:t>F</a:t>
                      </a:r>
                      <a:endParaRPr lang="el-GR" sz="1600" dirty="0">
                        <a:solidFill>
                          <a:srgbClr val="FF0000"/>
                        </a:solidFill>
                      </a:endParaRPr>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 </a:t>
                      </a:r>
                      <a:r>
                        <a:rPr lang="en-US" sz="1600" dirty="0">
                          <a:solidFill>
                            <a:srgbClr val="FF0000"/>
                          </a:solidFill>
                        </a:rPr>
                        <a:t>A</a:t>
                      </a:r>
                      <a:endParaRPr lang="el-GR" sz="1600" dirty="0">
                        <a:solidFill>
                          <a:srgbClr val="FF0000"/>
                        </a:solidFill>
                      </a:endParaRPr>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 </a:t>
                      </a:r>
                      <a:r>
                        <a:rPr lang="en-US" sz="1600" dirty="0">
                          <a:solidFill>
                            <a:srgbClr val="FF0000"/>
                          </a:solidFill>
                        </a:rPr>
                        <a:t>G</a:t>
                      </a:r>
                      <a:endParaRPr lang="el-GR" sz="1600" dirty="0">
                        <a:solidFill>
                          <a:srgbClr val="FF0000"/>
                        </a:solidFill>
                      </a:endParaRPr>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a:t>
                      </a:r>
                      <a:r>
                        <a:rPr lang="en-US" sz="1600" dirty="0">
                          <a:solidFill>
                            <a:srgbClr val="FF0000"/>
                          </a:solidFill>
                        </a:rPr>
                        <a:t>J</a:t>
                      </a:r>
                      <a:r>
                        <a:rPr lang="en-US" sz="1600" dirty="0"/>
                        <a:t>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 </a:t>
                      </a:r>
                      <a:r>
                        <a:rPr lang="en-US" sz="1600" dirty="0">
                          <a:solidFill>
                            <a:srgbClr val="FF0000"/>
                          </a:solidFill>
                        </a:rPr>
                        <a:t>B</a:t>
                      </a:r>
                      <a:endParaRPr lang="el-GR" sz="1600" dirty="0">
                        <a:solidFill>
                          <a:srgbClr val="FF0000"/>
                        </a:solidFill>
                      </a:endParaRPr>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 </a:t>
                      </a:r>
                      <a:r>
                        <a:rPr lang="en-US" sz="1600" dirty="0">
                          <a:solidFill>
                            <a:srgbClr val="FF0000"/>
                          </a:solidFill>
                        </a:rPr>
                        <a:t>C</a:t>
                      </a:r>
                      <a:endParaRPr lang="el-GR" sz="1600" dirty="0">
                        <a:solidFill>
                          <a:srgbClr val="FF0000"/>
                        </a:solidFill>
                      </a:endParaRPr>
                    </a:p>
                  </a:txBody>
                  <a:tcPr/>
                </a:tc>
                <a:tc>
                  <a:txBody>
                    <a:bodyPr/>
                    <a:lstStyle/>
                    <a:p>
                      <a:r>
                        <a:rPr lang="en-US" sz="1600" dirty="0"/>
                        <a:t>H. Completely destroy and make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 </a:t>
                      </a:r>
                      <a:r>
                        <a:rPr lang="en-US" sz="1600" dirty="0">
                          <a:solidFill>
                            <a:srgbClr val="FF0000"/>
                          </a:solidFill>
                        </a:rPr>
                        <a:t>H</a:t>
                      </a:r>
                      <a:endParaRPr lang="el-GR" sz="1600" dirty="0">
                        <a:solidFill>
                          <a:srgbClr val="FF0000"/>
                        </a:solidFill>
                      </a:endParaRPr>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 </a:t>
                      </a:r>
                      <a:r>
                        <a:rPr lang="en-US" sz="1600" dirty="0">
                          <a:solidFill>
                            <a:srgbClr val="FF0000"/>
                          </a:solidFill>
                        </a:rPr>
                        <a:t>I</a:t>
                      </a:r>
                      <a:endParaRPr lang="el-GR" sz="1600" dirty="0">
                        <a:solidFill>
                          <a:srgbClr val="FF0000"/>
                        </a:solidFill>
                      </a:endParaRPr>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3066069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1CBB2F-7689-E84E-9F2C-367BCB9F17F0}"/>
              </a:ext>
            </a:extLst>
          </p:cNvPr>
          <p:cNvSpPr>
            <a:spLocks noGrp="1"/>
          </p:cNvSpPr>
          <p:nvPr>
            <p:ph type="title"/>
          </p:nvPr>
        </p:nvSpPr>
        <p:spPr>
          <a:xfrm>
            <a:off x="1115616" y="339651"/>
            <a:ext cx="7467600" cy="418058"/>
          </a:xfrm>
        </p:spPr>
        <p:txBody>
          <a:bodyPr>
            <a:normAutofit fontScale="90000"/>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0DFBAFA9-0392-4D48-B9BD-1650FF3616E6}"/>
              </a:ext>
            </a:extLst>
          </p:cNvPr>
          <p:cNvSpPr>
            <a:spLocks noGrp="1"/>
          </p:cNvSpPr>
          <p:nvPr>
            <p:ph idx="1"/>
          </p:nvPr>
        </p:nvSpPr>
        <p:spPr>
          <a:xfrm>
            <a:off x="838200" y="757709"/>
            <a:ext cx="7467600" cy="5925272"/>
          </a:xfrm>
        </p:spPr>
        <p:txBody>
          <a:bodyPr>
            <a:normAutofit fontScale="85000" lnSpcReduction="10000"/>
          </a:bodyPr>
          <a:lstStyle/>
          <a:p>
            <a:endParaRPr lang="en-US" dirty="0"/>
          </a:p>
          <a:p>
            <a:r>
              <a:rPr lang="en-US" dirty="0">
                <a:hlinkClick r:id="rId2" tooltip="Agrarian economy"/>
              </a:rPr>
              <a:t>agrarian economy</a:t>
            </a:r>
            <a:r>
              <a:rPr lang="en-US" dirty="0"/>
              <a:t>	</a:t>
            </a:r>
            <a:r>
              <a:rPr lang="en-US" dirty="0">
                <a:hlinkClick r:id="rId3" tooltip="Skilled worker"/>
              </a:rPr>
              <a:t>skilled workers</a:t>
            </a:r>
            <a:r>
              <a:rPr lang="en-US" dirty="0"/>
              <a:t>  	</a:t>
            </a:r>
            <a:r>
              <a:rPr lang="en-US" dirty="0">
                <a:hlinkClick r:id="rId4" tooltip="Intellectual property"/>
              </a:rPr>
              <a:t>intellectual property</a:t>
            </a:r>
            <a:r>
              <a:rPr lang="en-US" dirty="0"/>
              <a:t> </a:t>
            </a:r>
          </a:p>
          <a:p>
            <a:r>
              <a:rPr lang="en-US" dirty="0">
                <a:hlinkClick r:id="rId5" tooltip="Mass production"/>
              </a:rPr>
              <a:t>mass production</a:t>
            </a:r>
            <a:r>
              <a:rPr lang="en-US" dirty="0"/>
              <a:t> 	knowledge	non-physical capital 	</a:t>
            </a:r>
          </a:p>
          <a:p>
            <a:endParaRPr lang="en-US" dirty="0"/>
          </a:p>
          <a:p>
            <a:pPr algn="just"/>
            <a:r>
              <a:rPr lang="en-US" dirty="0"/>
              <a:t>The </a:t>
            </a:r>
            <a:r>
              <a:rPr lang="en-US" b="1" dirty="0"/>
              <a:t>knowledge economy</a:t>
            </a:r>
            <a:r>
              <a:rPr lang="en-US" dirty="0"/>
              <a:t> (or the knowledge-based economy) is the use of knowledge to create goods and services. In particular, it refers to a high portion of _____ in the economy of a locality, country, or the world, and the idea that most jobs require specialized </a:t>
            </a:r>
            <a:r>
              <a:rPr lang="en-US" dirty="0">
                <a:hlinkClick r:id="rId6" tooltip="Skill (labor)"/>
              </a:rPr>
              <a:t>skills</a:t>
            </a:r>
            <a:r>
              <a:rPr lang="en-US" dirty="0"/>
              <a:t>. In particular, the main personal capital of </a:t>
            </a:r>
            <a:r>
              <a:rPr lang="en-US" dirty="0">
                <a:hlinkClick r:id="rId7" tooltip="Knowledge worker"/>
              </a:rPr>
              <a:t>knowledge workers</a:t>
            </a:r>
            <a:r>
              <a:rPr lang="en-US" dirty="0"/>
              <a:t> is______ , and many knowledge worker jobs require a lot of thinking and manipulating information as opposed to moving or crafting physical objects. It stands in contrast to an _____ (where the primary activity is </a:t>
            </a:r>
            <a:r>
              <a:rPr lang="en-US" dirty="0">
                <a:hlinkClick r:id="rId8" tooltip="Subsistence farming"/>
              </a:rPr>
              <a:t>subsistence farming</a:t>
            </a:r>
            <a:r>
              <a:rPr lang="en-US" dirty="0"/>
              <a:t> for which the main requirement is manual labor) or an </a:t>
            </a:r>
            <a:r>
              <a:rPr lang="en-US" dirty="0">
                <a:hlinkClick r:id="rId9" tooltip="Industrialized economy"/>
              </a:rPr>
              <a:t>industrialized economy</a:t>
            </a:r>
            <a:r>
              <a:rPr lang="en-US" dirty="0"/>
              <a:t> (which has _____ but where most jobs are relatively unskilled). Knowledge economy emphasizes the importance of skills in a </a:t>
            </a:r>
            <a:r>
              <a:rPr lang="en-US" dirty="0">
                <a:hlinkClick r:id="rId10" tooltip="Service economy"/>
              </a:rPr>
              <a:t>service economy</a:t>
            </a:r>
            <a:r>
              <a:rPr lang="en-US" dirty="0"/>
              <a:t>, the third phase of economic development, also called a </a:t>
            </a:r>
            <a:r>
              <a:rPr lang="en-US" dirty="0">
                <a:hlinkClick r:id="rId11" tooltip="Post-industrial economy"/>
              </a:rPr>
              <a:t>post-industrial economy</a:t>
            </a:r>
            <a:r>
              <a:rPr lang="en-US" dirty="0"/>
              <a:t>. It is related to the terms </a:t>
            </a:r>
            <a:r>
              <a:rPr lang="en-US" dirty="0">
                <a:hlinkClick r:id="rId12" tooltip="Information economy"/>
              </a:rPr>
              <a:t>information economy</a:t>
            </a:r>
            <a:r>
              <a:rPr lang="en-US" dirty="0"/>
              <a:t>, which emphasizes the importance of information as_____ , and </a:t>
            </a:r>
            <a:r>
              <a:rPr lang="en-US" dirty="0">
                <a:hlinkClick r:id="rId13" tooltip="Digital economy"/>
              </a:rPr>
              <a:t>digital economy</a:t>
            </a:r>
            <a:r>
              <a:rPr lang="en-US" dirty="0"/>
              <a:t>, which emphasize the degree to which </a:t>
            </a:r>
            <a:r>
              <a:rPr lang="en-US" dirty="0">
                <a:hlinkClick r:id="rId14" tooltip="Information technology"/>
              </a:rPr>
              <a:t>information technology</a:t>
            </a:r>
            <a:r>
              <a:rPr lang="en-US" dirty="0"/>
              <a:t> facilitates trade. For companies,_____  such as </a:t>
            </a:r>
            <a:r>
              <a:rPr lang="en-US" dirty="0">
                <a:hlinkClick r:id="rId15" tooltip="Trade secret"/>
              </a:rPr>
              <a:t>trade secrets</a:t>
            </a:r>
            <a:r>
              <a:rPr lang="en-US" dirty="0"/>
              <a:t>, </a:t>
            </a:r>
            <a:r>
              <a:rPr lang="en-US" dirty="0">
                <a:hlinkClick r:id="rId16" tooltip="Copyright"/>
              </a:rPr>
              <a:t>copyrighted</a:t>
            </a:r>
            <a:r>
              <a:rPr lang="en-US" dirty="0"/>
              <a:t> material, and </a:t>
            </a:r>
            <a:r>
              <a:rPr lang="en-US" dirty="0">
                <a:hlinkClick r:id="rId17" tooltip="Patent"/>
              </a:rPr>
              <a:t>patented</a:t>
            </a:r>
            <a:r>
              <a:rPr lang="en-US" dirty="0"/>
              <a:t> processes become more valuable in a knowledge economy than in earlier eras,</a:t>
            </a:r>
            <a:endParaRPr lang="el-GR" dirty="0"/>
          </a:p>
        </p:txBody>
      </p:sp>
    </p:spTree>
    <p:extLst>
      <p:ext uri="{BB962C8B-B14F-4D97-AF65-F5344CB8AC3E}">
        <p14:creationId xmlns:p14="http://schemas.microsoft.com/office/powerpoint/2010/main" val="1468720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FA9D79-B949-1E42-8A73-B9A518A5CB72}"/>
              </a:ext>
            </a:extLst>
          </p:cNvPr>
          <p:cNvSpPr>
            <a:spLocks noGrp="1"/>
          </p:cNvSpPr>
          <p:nvPr>
            <p:ph type="title"/>
          </p:nvPr>
        </p:nvSpPr>
        <p:spPr>
          <a:xfrm>
            <a:off x="1104900" y="332656"/>
            <a:ext cx="7467600" cy="850106"/>
          </a:xfrm>
        </p:spPr>
        <p:txBody>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BC15F44C-118D-0B4F-9F3A-00D3DAFD04B3}"/>
              </a:ext>
            </a:extLst>
          </p:cNvPr>
          <p:cNvSpPr>
            <a:spLocks noGrp="1"/>
          </p:cNvSpPr>
          <p:nvPr>
            <p:ph idx="1"/>
          </p:nvPr>
        </p:nvSpPr>
        <p:spPr/>
        <p:txBody>
          <a:bodyPr>
            <a:normAutofit fontScale="70000" lnSpcReduction="20000"/>
          </a:bodyPr>
          <a:lstStyle/>
          <a:p>
            <a:r>
              <a:rPr lang="en-US" dirty="0"/>
              <a:t>The </a:t>
            </a:r>
            <a:r>
              <a:rPr lang="en-US" b="1" dirty="0"/>
              <a:t>knowledge economy</a:t>
            </a:r>
            <a:r>
              <a:rPr lang="en-US" dirty="0"/>
              <a:t> (or the knowledge-based economy) is the use of knowledge to create goods and services. In particular, it refers to a high portion of </a:t>
            </a:r>
            <a:r>
              <a:rPr lang="en-US" dirty="0">
                <a:hlinkClick r:id="rId2" tooltip="Skilled worker"/>
              </a:rPr>
              <a:t>skilled workers</a:t>
            </a:r>
            <a:r>
              <a:rPr lang="en-US" dirty="0"/>
              <a:t> in the economy of a locality, country, or the world, and the idea that most jobs require specialized </a:t>
            </a:r>
            <a:r>
              <a:rPr lang="en-US" dirty="0">
                <a:hlinkClick r:id="rId3" tooltip="Skill (labor)"/>
              </a:rPr>
              <a:t>skills</a:t>
            </a:r>
            <a:r>
              <a:rPr lang="en-US" dirty="0"/>
              <a:t>. In particular, the main personal capital of </a:t>
            </a:r>
            <a:r>
              <a:rPr lang="en-US" dirty="0">
                <a:hlinkClick r:id="rId4" tooltip="Knowledge worker"/>
              </a:rPr>
              <a:t>knowledge workers</a:t>
            </a:r>
            <a:r>
              <a:rPr lang="en-US" dirty="0"/>
              <a:t> is knowledge, and many knowledge worker jobs require a lot of thinking and manipulating information as opposed to moving or crafting physical objects. It stands in contrast to an </a:t>
            </a:r>
            <a:r>
              <a:rPr lang="en-US" dirty="0">
                <a:hlinkClick r:id="rId5" tooltip="Agrarian economy"/>
              </a:rPr>
              <a:t>agrarian economy</a:t>
            </a:r>
            <a:r>
              <a:rPr lang="en-US" dirty="0"/>
              <a:t> (where the primary activity is </a:t>
            </a:r>
            <a:r>
              <a:rPr lang="en-US" dirty="0">
                <a:hlinkClick r:id="rId6" tooltip="Subsistence farming"/>
              </a:rPr>
              <a:t>subsistence farming</a:t>
            </a:r>
            <a:r>
              <a:rPr lang="en-US" dirty="0"/>
              <a:t> for which the main requirement is manual labor) or an </a:t>
            </a:r>
            <a:r>
              <a:rPr lang="en-US" dirty="0">
                <a:hlinkClick r:id="rId7" tooltip="Industrialized economy"/>
              </a:rPr>
              <a:t>industrialized economy</a:t>
            </a:r>
            <a:r>
              <a:rPr lang="en-US" dirty="0"/>
              <a:t> (which has </a:t>
            </a:r>
            <a:r>
              <a:rPr lang="en-US" dirty="0">
                <a:hlinkClick r:id="rId8" tooltip="Mass production"/>
              </a:rPr>
              <a:t>mass production</a:t>
            </a:r>
            <a:r>
              <a:rPr lang="en-US" dirty="0"/>
              <a:t> but where most jobs are relatively unskilled). Knowledge economy emphasizes the importance of skills in a </a:t>
            </a:r>
            <a:r>
              <a:rPr lang="en-US" dirty="0">
                <a:hlinkClick r:id="rId9" tooltip="Service economy"/>
              </a:rPr>
              <a:t>service economy</a:t>
            </a:r>
            <a:r>
              <a:rPr lang="en-US" dirty="0"/>
              <a:t>, the third phase of economic development, also called a </a:t>
            </a:r>
            <a:r>
              <a:rPr lang="en-US" dirty="0">
                <a:hlinkClick r:id="rId10" tooltip="Post-industrial economy"/>
              </a:rPr>
              <a:t>post-industrial economy</a:t>
            </a:r>
            <a:r>
              <a:rPr lang="en-US" dirty="0"/>
              <a:t>. It is related to the terms </a:t>
            </a:r>
            <a:r>
              <a:rPr lang="en-US" dirty="0">
                <a:hlinkClick r:id="rId11" tooltip="Information economy"/>
              </a:rPr>
              <a:t>information economy</a:t>
            </a:r>
            <a:r>
              <a:rPr lang="en-US" dirty="0"/>
              <a:t>, which emphasizes the importance of information as non-physical capital, and </a:t>
            </a:r>
            <a:r>
              <a:rPr lang="en-US" dirty="0">
                <a:hlinkClick r:id="rId12" tooltip="Digital economy"/>
              </a:rPr>
              <a:t>digital economy</a:t>
            </a:r>
            <a:r>
              <a:rPr lang="en-US" dirty="0"/>
              <a:t>, which emphasize the degree to which </a:t>
            </a:r>
            <a:r>
              <a:rPr lang="en-US" dirty="0">
                <a:hlinkClick r:id="rId13" tooltip="Information technology"/>
              </a:rPr>
              <a:t>information technology</a:t>
            </a:r>
            <a:r>
              <a:rPr lang="en-US" dirty="0"/>
              <a:t> facilitates trade. For companies, </a:t>
            </a:r>
            <a:r>
              <a:rPr lang="en-US" dirty="0">
                <a:hlinkClick r:id="rId14" tooltip="Intellectual property"/>
              </a:rPr>
              <a:t>intellectual property</a:t>
            </a:r>
            <a:r>
              <a:rPr lang="en-US" dirty="0"/>
              <a:t> such as </a:t>
            </a:r>
            <a:r>
              <a:rPr lang="en-US" dirty="0">
                <a:hlinkClick r:id="rId15" tooltip="Trade secret"/>
              </a:rPr>
              <a:t>trade secrets</a:t>
            </a:r>
            <a:r>
              <a:rPr lang="en-US" dirty="0"/>
              <a:t>, </a:t>
            </a:r>
            <a:r>
              <a:rPr lang="en-US" dirty="0">
                <a:hlinkClick r:id="rId16" tooltip="Copyright"/>
              </a:rPr>
              <a:t>copyrighted</a:t>
            </a:r>
            <a:r>
              <a:rPr lang="en-US" dirty="0"/>
              <a:t> material, and </a:t>
            </a:r>
            <a:r>
              <a:rPr lang="en-US" dirty="0">
                <a:hlinkClick r:id="rId17" tooltip="Patent"/>
              </a:rPr>
              <a:t>patented</a:t>
            </a:r>
            <a:r>
              <a:rPr lang="en-US" dirty="0"/>
              <a:t> processes become more valuable in a knowledge economy than in earlier eras</a:t>
            </a:r>
            <a:endParaRPr lang="el-GR" dirty="0"/>
          </a:p>
        </p:txBody>
      </p:sp>
    </p:spTree>
    <p:extLst>
      <p:ext uri="{BB962C8B-B14F-4D97-AF65-F5344CB8AC3E}">
        <p14:creationId xmlns:p14="http://schemas.microsoft.com/office/powerpoint/2010/main" val="198755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p:txBody>
          <a:bodyPr/>
          <a:lstStyle/>
          <a:p>
            <a:r>
              <a:rPr lang="en-US" dirty="0"/>
              <a:t>What is the main point of the reading passage?</a:t>
            </a:r>
            <a:endParaRPr lang="el-GR" dirty="0"/>
          </a:p>
        </p:txBody>
      </p:sp>
      <p:sp>
        <p:nvSpPr>
          <p:cNvPr id="3" name="Θέση περιεχομένου 2">
            <a:extLst>
              <a:ext uri="{FF2B5EF4-FFF2-40B4-BE49-F238E27FC236}">
                <a16:creationId xmlns:a16="http://schemas.microsoft.com/office/drawing/2014/main" id="{2A11BE7A-180F-244A-B758-211A58B0C9EB}"/>
              </a:ext>
            </a:extLst>
          </p:cNvPr>
          <p:cNvSpPr>
            <a:spLocks noGrp="1"/>
          </p:cNvSpPr>
          <p:nvPr>
            <p:ph idx="1"/>
          </p:nvPr>
        </p:nvSpPr>
        <p:spPr/>
        <p:txBody>
          <a:bodyPr>
            <a:normAutofit/>
          </a:bodyPr>
          <a:lstStyle/>
          <a:p>
            <a:pPr algn="just"/>
            <a:r>
              <a:rPr lang="en-US" dirty="0"/>
              <a:t>People are primarily motivated by basic needs (food, survival, safety). Once these are met, they can be motivated by psychological needs (love &amp; belonginess, esteem) and last come self-fulfillment needs (self-actualization). </a:t>
            </a:r>
          </a:p>
          <a:p>
            <a:pPr algn="just"/>
            <a:r>
              <a:rPr lang="en-US" dirty="0"/>
              <a:t>OR </a:t>
            </a:r>
          </a:p>
          <a:p>
            <a:pPr algn="just"/>
            <a:r>
              <a:rPr lang="en-US" dirty="0"/>
              <a:t>People are primarily motivated by deficiency needs and only when these are met, are they motivated by growth needs</a:t>
            </a:r>
            <a:endParaRPr lang="el-GR" dirty="0"/>
          </a:p>
        </p:txBody>
      </p:sp>
    </p:spTree>
    <p:extLst>
      <p:ext uri="{BB962C8B-B14F-4D97-AF65-F5344CB8AC3E}">
        <p14:creationId xmlns:p14="http://schemas.microsoft.com/office/powerpoint/2010/main" val="3856449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7F3AB0-4CBD-D646-8CD8-49F6FA64C6B3}"/>
              </a:ext>
            </a:extLst>
          </p:cNvPr>
          <p:cNvSpPr>
            <a:spLocks noGrp="1"/>
          </p:cNvSpPr>
          <p:nvPr>
            <p:ph type="title"/>
          </p:nvPr>
        </p:nvSpPr>
        <p:spPr>
          <a:xfrm>
            <a:off x="1331640" y="153414"/>
            <a:ext cx="7467600" cy="562074"/>
          </a:xfrm>
        </p:spPr>
        <p:txBody>
          <a:bodyPr>
            <a:normAutofit fontScale="90000"/>
          </a:bodyPr>
          <a:lstStyle/>
          <a:p>
            <a:r>
              <a:rPr lang="en-US" dirty="0"/>
              <a:t>Derivatives</a:t>
            </a:r>
            <a:endParaRPr lang="el-GR" dirty="0"/>
          </a:p>
        </p:txBody>
      </p:sp>
      <p:sp>
        <p:nvSpPr>
          <p:cNvPr id="3" name="Θέση περιεχομένου 2">
            <a:extLst>
              <a:ext uri="{FF2B5EF4-FFF2-40B4-BE49-F238E27FC236}">
                <a16:creationId xmlns:a16="http://schemas.microsoft.com/office/drawing/2014/main" id="{76B142C5-D214-6846-987F-D2578FC37021}"/>
              </a:ext>
            </a:extLst>
          </p:cNvPr>
          <p:cNvSpPr>
            <a:spLocks noGrp="1"/>
          </p:cNvSpPr>
          <p:nvPr>
            <p:ph idx="1"/>
          </p:nvPr>
        </p:nvSpPr>
        <p:spPr>
          <a:xfrm>
            <a:off x="838200" y="1268760"/>
            <a:ext cx="7467600" cy="4873752"/>
          </a:xfrm>
        </p:spPr>
        <p:txBody>
          <a:bodyPr>
            <a:normAutofit fontScale="92500" lnSpcReduction="20000"/>
          </a:bodyPr>
          <a:lstStyle/>
          <a:p>
            <a:pPr algn="just"/>
            <a:r>
              <a:rPr lang="en-US" sz="2000" dirty="0"/>
              <a:t>Karl Marx said that the ____ (alienate) of labor is ___ (credible) important in how people think about the ____ (connect) to what they are doing.</a:t>
            </a:r>
          </a:p>
          <a:p>
            <a:pPr algn="just"/>
            <a:r>
              <a:rPr lang="en-US" sz="2000" dirty="0"/>
              <a:t>In the ___ (Industry) Revolution, Adam Smith was more correct than Karl Marx. But the reality is that we've switched, and now we're in the ____(know) economy. But what happens in such an economy? Is ___ (efficient) still more important than ___ (mean)?</a:t>
            </a:r>
          </a:p>
          <a:p>
            <a:pPr algn="just"/>
            <a:r>
              <a:rPr lang="en-US" sz="2000" dirty="0"/>
              <a:t>Dan </a:t>
            </a:r>
            <a:r>
              <a:rPr lang="en-US" sz="2000" dirty="0" err="1"/>
              <a:t>Ariely</a:t>
            </a:r>
            <a:r>
              <a:rPr lang="en-US" sz="2000" dirty="0"/>
              <a:t> is a __ (behave) economist who studied ___ (correlate) between ___ (eliminate) of joy of work with actual work produced. </a:t>
            </a:r>
          </a:p>
          <a:p>
            <a:pPr algn="just"/>
            <a:r>
              <a:rPr lang="en-US" sz="2000" dirty="0"/>
              <a:t>Maslow suggested a ___ (motivate) theory of needs, where some ___ (need) take ____ (precede) over others. His five-stage model can be divided into ___ (opposite meaning – efficient) needs and ___ (grow) needs.</a:t>
            </a:r>
          </a:p>
          <a:p>
            <a:pPr algn="just"/>
            <a:r>
              <a:rPr lang="en-US" sz="2000" dirty="0"/>
              <a:t>When a deficit need has been satisfied it will go away, and our ___ (act) become ___ (habit) directed towards meeting the next set of ___ (need). </a:t>
            </a:r>
            <a:endParaRPr lang="el-GR" sz="2000" dirty="0"/>
          </a:p>
        </p:txBody>
      </p:sp>
    </p:spTree>
    <p:extLst>
      <p:ext uri="{BB962C8B-B14F-4D97-AF65-F5344CB8AC3E}">
        <p14:creationId xmlns:p14="http://schemas.microsoft.com/office/powerpoint/2010/main" val="46863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l-GR"/>
          </a:p>
        </p:txBody>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useBgFill="1">
        <p:nvSpPr>
          <p:cNvPr id="11" name="Rectangle 10">
            <a:extLst>
              <a:ext uri="{FF2B5EF4-FFF2-40B4-BE49-F238E27FC236}">
                <a16:creationId xmlns:a16="http://schemas.microsoft.com/office/drawing/2014/main" id="{73AECD97-688D-4AE7-9838-6166202007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a:xfrm>
            <a:off x="3687188" y="1231506"/>
            <a:ext cx="4754218" cy="4394988"/>
          </a:xfrm>
        </p:spPr>
        <p:txBody>
          <a:bodyPr vert="horz" lIns="91440" tIns="45720" rIns="91440" bIns="45720" rtlCol="0" anchor="ctr">
            <a:normAutofit/>
          </a:bodyPr>
          <a:lstStyle/>
          <a:p>
            <a:pPr algn="ctr" defTabSz="914400"/>
            <a:r>
              <a:rPr lang="en-US" sz="5700" spc="800"/>
              <a:t>What is the main point of the video?</a:t>
            </a:r>
          </a:p>
        </p:txBody>
      </p:sp>
      <p:sp>
        <p:nvSpPr>
          <p:cNvPr id="13" name="Freeform: Shape 12">
            <a:extLst>
              <a:ext uri="{FF2B5EF4-FFF2-40B4-BE49-F238E27FC236}">
                <a16:creationId xmlns:a16="http://schemas.microsoft.com/office/drawing/2014/main" id="{0047FB3A-C0F9-4DD9-A4E0-B203F96A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3204588"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solidFill>
            <a:schemeClr val="bg2"/>
          </a:solidFill>
          <a:ln w="0">
            <a:noFill/>
            <a:prstDash val="solid"/>
            <a:round/>
            <a:headEnd/>
            <a:tailEnd/>
          </a:ln>
        </p:spPr>
        <p:txBody>
          <a:bodyPr/>
          <a:lstStyle/>
          <a:p>
            <a:endParaRPr lang="el-GR"/>
          </a:p>
        </p:txBody>
      </p:sp>
      <p:sp>
        <p:nvSpPr>
          <p:cNvPr id="15" name="Rectangle 14">
            <a:extLst>
              <a:ext uri="{FF2B5EF4-FFF2-40B4-BE49-F238E27FC236}">
                <a16:creationId xmlns:a16="http://schemas.microsoft.com/office/drawing/2014/main" id="{E5FCFD1D-1E9C-4E30-A7D3-F7C247FDC6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127023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p:txBody>
          <a:bodyPr/>
          <a:lstStyle/>
          <a:p>
            <a:r>
              <a:rPr lang="en-US" dirty="0"/>
              <a:t>What is the main point of the video?</a:t>
            </a:r>
            <a:endParaRPr lang="el-GR" dirty="0"/>
          </a:p>
        </p:txBody>
      </p:sp>
      <p:sp>
        <p:nvSpPr>
          <p:cNvPr id="3" name="Θέση περιεχομένου 2">
            <a:extLst>
              <a:ext uri="{FF2B5EF4-FFF2-40B4-BE49-F238E27FC236}">
                <a16:creationId xmlns:a16="http://schemas.microsoft.com/office/drawing/2014/main" id="{6830B67F-B83D-B341-81A2-738C08E300DE}"/>
              </a:ext>
            </a:extLst>
          </p:cNvPr>
          <p:cNvSpPr>
            <a:spLocks noGrp="1"/>
          </p:cNvSpPr>
          <p:nvPr>
            <p:ph idx="1"/>
          </p:nvPr>
        </p:nvSpPr>
        <p:spPr>
          <a:xfrm>
            <a:off x="838200" y="2780928"/>
            <a:ext cx="7467600" cy="3196952"/>
          </a:xfrm>
        </p:spPr>
        <p:txBody>
          <a:bodyPr/>
          <a:lstStyle/>
          <a:p>
            <a:r>
              <a:rPr lang="en-US" dirty="0"/>
              <a:t>The basic need for money  motivates people only up to a point. Then people are motivated by the recognition of their labor, the challenge involved in their work, and their love/enjoyment for it.</a:t>
            </a:r>
            <a:endParaRPr lang="el-GR" dirty="0"/>
          </a:p>
        </p:txBody>
      </p:sp>
    </p:spTree>
    <p:extLst>
      <p:ext uri="{BB962C8B-B14F-4D97-AF65-F5344CB8AC3E}">
        <p14:creationId xmlns:p14="http://schemas.microsoft.com/office/powerpoint/2010/main" val="906003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
            <a:ext cx="4725186"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txBody>
          <a:bodyPr/>
          <a:lstStyle/>
          <a:p>
            <a:endParaRPr lang="el-GR"/>
          </a:p>
        </p:txBody>
      </p:sp>
      <p:sp>
        <p:nvSpPr>
          <p:cNvPr id="2" name="Τίτλος 1"/>
          <p:cNvSpPr>
            <a:spLocks noGrp="1"/>
          </p:cNvSpPr>
          <p:nvPr>
            <p:ph type="title"/>
          </p:nvPr>
        </p:nvSpPr>
        <p:spPr>
          <a:xfrm>
            <a:off x="698949" y="1162940"/>
            <a:ext cx="3386699" cy="4532120"/>
          </a:xfrm>
        </p:spPr>
        <p:txBody>
          <a:bodyPr anchor="ctr">
            <a:normAutofit/>
          </a:bodyPr>
          <a:lstStyle/>
          <a:p>
            <a:r>
              <a:rPr lang="en-US" sz="3200" dirty="0">
                <a:solidFill>
                  <a:srgbClr val="2A1A00"/>
                </a:solidFill>
              </a:rPr>
              <a:t>Synthesizing strategies: </a:t>
            </a:r>
            <a:br>
              <a:rPr lang="en-US" sz="3200" dirty="0">
                <a:solidFill>
                  <a:srgbClr val="2A1A00"/>
                </a:solidFill>
              </a:rPr>
            </a:br>
            <a:r>
              <a:rPr lang="en-US" sz="3200" dirty="0">
                <a:solidFill>
                  <a:srgbClr val="2A1A00"/>
                </a:solidFill>
              </a:rPr>
              <a:t>How do you combine info from different sources? </a:t>
            </a:r>
            <a:endParaRPr lang="el-GR" sz="3200" dirty="0">
              <a:solidFill>
                <a:srgbClr val="2A1A00"/>
              </a:solidFill>
            </a:endParaRPr>
          </a:p>
        </p:txBody>
      </p:sp>
      <p:sp>
        <p:nvSpPr>
          <p:cNvPr id="12"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p:cNvSpPr>
            <a:spLocks noGrp="1"/>
          </p:cNvSpPr>
          <p:nvPr>
            <p:ph idx="1"/>
          </p:nvPr>
        </p:nvSpPr>
        <p:spPr>
          <a:xfrm>
            <a:off x="4860033" y="260649"/>
            <a:ext cx="4032448" cy="6264696"/>
          </a:xfrm>
        </p:spPr>
        <p:txBody>
          <a:bodyPr anchor="ctr">
            <a:normAutofit/>
          </a:bodyPr>
          <a:lstStyle/>
          <a:p>
            <a:pPr marL="0" indent="0">
              <a:buNone/>
            </a:pPr>
            <a:r>
              <a:rPr lang="en-US" dirty="0"/>
              <a:t>Do you </a:t>
            </a:r>
          </a:p>
          <a:p>
            <a:r>
              <a:rPr lang="en-US" dirty="0"/>
              <a:t>Write main ideas?</a:t>
            </a:r>
          </a:p>
          <a:p>
            <a:r>
              <a:rPr lang="en-US" dirty="0"/>
              <a:t>Paraphrase?</a:t>
            </a:r>
          </a:p>
          <a:p>
            <a:r>
              <a:rPr lang="en-US" dirty="0"/>
              <a:t>Copy good sentences/phrases?</a:t>
            </a:r>
          </a:p>
          <a:p>
            <a:r>
              <a:rPr lang="en-US" dirty="0"/>
              <a:t>Use </a:t>
            </a:r>
            <a:r>
              <a:rPr lang="en-US" dirty="0" err="1"/>
              <a:t>generalisations</a:t>
            </a:r>
            <a:r>
              <a:rPr lang="en-US" dirty="0"/>
              <a:t> out of the examples, statistics mentioned?</a:t>
            </a:r>
          </a:p>
          <a:p>
            <a:r>
              <a:rPr lang="en-US" dirty="0" err="1"/>
              <a:t>Summarise</a:t>
            </a:r>
            <a:r>
              <a:rPr lang="en-US" dirty="0"/>
              <a:t> repeated ideas? </a:t>
            </a:r>
          </a:p>
          <a:p>
            <a:r>
              <a:rPr lang="en-US" dirty="0"/>
              <a:t>Retain the same text structure?</a:t>
            </a:r>
          </a:p>
          <a:p>
            <a:r>
              <a:rPr lang="en-US" dirty="0"/>
              <a:t>Make a plan, diagram, </a:t>
            </a:r>
            <a:r>
              <a:rPr lang="en-US" dirty="0" err="1"/>
              <a:t>mindmap</a:t>
            </a:r>
            <a:r>
              <a:rPr lang="en-US" dirty="0"/>
              <a:t>?</a:t>
            </a:r>
          </a:p>
          <a:p>
            <a:r>
              <a:rPr lang="en-US" dirty="0" err="1"/>
              <a:t>Organise</a:t>
            </a:r>
            <a:r>
              <a:rPr lang="en-US" dirty="0"/>
              <a:t> the text in your own way?</a:t>
            </a:r>
          </a:p>
          <a:p>
            <a:endParaRPr lang="el-GR" sz="1900" dirty="0"/>
          </a:p>
        </p:txBody>
      </p:sp>
    </p:spTree>
    <p:extLst>
      <p:ext uri="{BB962C8B-B14F-4D97-AF65-F5344CB8AC3E}">
        <p14:creationId xmlns:p14="http://schemas.microsoft.com/office/powerpoint/2010/main" val="162560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09219"/>
            <a:ext cx="7773338" cy="936104"/>
          </a:xfrm>
        </p:spPr>
        <p:txBody>
          <a:bodyPr>
            <a:noAutofit/>
          </a:bodyPr>
          <a:lstStyle/>
          <a:p>
            <a:r>
              <a:rPr lang="en-US" sz="3600" dirty="0"/>
              <a:t>1. Strategy in focus: making a plan prior to writing</a:t>
            </a:r>
          </a:p>
        </p:txBody>
      </p:sp>
      <p:sp>
        <p:nvSpPr>
          <p:cNvPr id="3" name="Content Placeholder 2"/>
          <p:cNvSpPr>
            <a:spLocks noGrp="1"/>
          </p:cNvSpPr>
          <p:nvPr>
            <p:ph idx="1"/>
          </p:nvPr>
        </p:nvSpPr>
        <p:spPr>
          <a:xfrm>
            <a:off x="764429" y="1700808"/>
            <a:ext cx="7467600" cy="5056314"/>
          </a:xfrm>
        </p:spPr>
        <p:txBody>
          <a:bodyPr>
            <a:normAutofit/>
          </a:bodyPr>
          <a:lstStyle/>
          <a:p>
            <a:r>
              <a:rPr lang="en-US" dirty="0"/>
              <a:t>Depending on the main points made in the two sources you can choose between 3 plans: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2552337"/>
            <a:ext cx="5184576" cy="3528392"/>
          </a:xfrm>
          <a:prstGeom prst="rect">
            <a:avLst/>
          </a:prstGeom>
        </p:spPr>
      </p:pic>
    </p:spTree>
    <p:extLst>
      <p:ext uri="{BB962C8B-B14F-4D97-AF65-F5344CB8AC3E}">
        <p14:creationId xmlns:p14="http://schemas.microsoft.com/office/powerpoint/2010/main" val="1829148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467600" cy="850106"/>
          </a:xfrm>
        </p:spPr>
        <p:txBody>
          <a:bodyPr>
            <a:normAutofit fontScale="90000"/>
          </a:bodyPr>
          <a:lstStyle/>
          <a:p>
            <a:r>
              <a:rPr lang="en-US" dirty="0"/>
              <a:t>three plans to organizing your synthesis</a:t>
            </a:r>
          </a:p>
        </p:txBody>
      </p:sp>
      <p:sp>
        <p:nvSpPr>
          <p:cNvPr id="3" name="Content Placeholder 2"/>
          <p:cNvSpPr>
            <a:spLocks noGrp="1"/>
          </p:cNvSpPr>
          <p:nvPr>
            <p:ph idx="1"/>
          </p:nvPr>
        </p:nvSpPr>
        <p:spPr>
          <a:xfrm>
            <a:off x="755576" y="1751791"/>
            <a:ext cx="7467600" cy="5133184"/>
          </a:xfrm>
        </p:spPr>
        <p:txBody>
          <a:bodyPr>
            <a:normAutofit/>
          </a:bodyPr>
          <a:lstStyle/>
          <a:p>
            <a:r>
              <a:rPr lang="en-US" dirty="0"/>
              <a:t>1) </a:t>
            </a:r>
            <a:r>
              <a:rPr lang="en-US" b="1" dirty="0">
                <a:solidFill>
                  <a:srgbClr val="FF0000"/>
                </a:solidFill>
              </a:rPr>
              <a:t>Subject by subject</a:t>
            </a:r>
          </a:p>
          <a:p>
            <a:r>
              <a:rPr lang="en-US" dirty="0"/>
              <a:t>Here you first write about all the main points of the one source in one paragraph and then you write about all those of the second source in another paragraph</a:t>
            </a:r>
          </a:p>
          <a:p>
            <a:r>
              <a:rPr lang="en-US" dirty="0"/>
              <a:t>2) </a:t>
            </a:r>
            <a:r>
              <a:rPr lang="en-US" b="1" dirty="0">
                <a:solidFill>
                  <a:srgbClr val="FF0000"/>
                </a:solidFill>
              </a:rPr>
              <a:t>Point-by-point </a:t>
            </a:r>
            <a:r>
              <a:rPr lang="en-US" dirty="0">
                <a:solidFill>
                  <a:srgbClr val="FF0000"/>
                </a:solidFill>
              </a:rPr>
              <a:t> </a:t>
            </a:r>
          </a:p>
          <a:p>
            <a:r>
              <a:rPr lang="en-US" dirty="0"/>
              <a:t>Here you directly compare/contradict the points made in the 2 sources one by one. </a:t>
            </a:r>
          </a:p>
          <a:p>
            <a:r>
              <a:rPr lang="en-US" dirty="0"/>
              <a:t>3) </a:t>
            </a:r>
            <a:r>
              <a:rPr lang="en-US" b="1" dirty="0">
                <a:solidFill>
                  <a:srgbClr val="FF0000"/>
                </a:solidFill>
              </a:rPr>
              <a:t>Compare and then contrast</a:t>
            </a:r>
          </a:p>
          <a:p>
            <a:r>
              <a:rPr lang="en-US" dirty="0"/>
              <a:t>Here you first present the similarities in one paragraph (compare) and then the differences (contrast) of the two sources.</a:t>
            </a:r>
          </a:p>
        </p:txBody>
      </p:sp>
    </p:spTree>
    <p:extLst>
      <p:ext uri="{BB962C8B-B14F-4D97-AF65-F5344CB8AC3E}">
        <p14:creationId xmlns:p14="http://schemas.microsoft.com/office/powerpoint/2010/main" val="1571171875"/>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4269</Words>
  <Application>Microsoft Macintosh PowerPoint</Application>
  <PresentationFormat>Προβολή στην οθόνη (4:3)</PresentationFormat>
  <Paragraphs>311</Paragraphs>
  <Slides>40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40</vt:i4>
      </vt:variant>
    </vt:vector>
  </HeadingPairs>
  <TitlesOfParts>
    <vt:vector size="46" baseType="lpstr">
      <vt:lpstr>Arial</vt:lpstr>
      <vt:lpstr>Calibri</vt:lpstr>
      <vt:lpstr>Corbel</vt:lpstr>
      <vt:lpstr>Gill Sans MT</vt:lpstr>
      <vt:lpstr>Impact</vt:lpstr>
      <vt:lpstr>Κάρτα</vt:lpstr>
      <vt:lpstr> Human motivation</vt:lpstr>
      <vt:lpstr>Reading &amp; watching </vt:lpstr>
      <vt:lpstr>What is the main point of the reading passage?</vt:lpstr>
      <vt:lpstr>What is the main point of the reading passage?</vt:lpstr>
      <vt:lpstr>What is the main point of the video?</vt:lpstr>
      <vt:lpstr>What is the main point of the video?</vt:lpstr>
      <vt:lpstr>Synthesizing strategies:  How do you combine info from different sources? </vt:lpstr>
      <vt:lpstr>1. Strategy in focus: making a plan prior to writing</vt:lpstr>
      <vt:lpstr>three plans to organizing your synthesis</vt:lpstr>
      <vt:lpstr>Which plan is the best for me?</vt:lpstr>
      <vt:lpstr>practicing the strategy Complete the following plan</vt:lpstr>
      <vt:lpstr>practicing the strategy Complete the following subject by subject plan</vt:lpstr>
      <vt:lpstr>Evaluate the sample (1)</vt:lpstr>
      <vt:lpstr>Evaluate the sample (2)</vt:lpstr>
      <vt:lpstr>2. Strategy in use: paraphrasing &amp; (NOT) using the exact language of the sources </vt:lpstr>
      <vt:lpstr>Paraphrase</vt:lpstr>
      <vt:lpstr>2. Strategy in use: paraphrasing</vt:lpstr>
      <vt:lpstr>Strategy in use: paraphrasing</vt:lpstr>
      <vt:lpstr>Strategy in use: paraphrasing</vt:lpstr>
      <vt:lpstr>3. Strategy in use: Generalizing from details </vt:lpstr>
      <vt:lpstr>Generalizing from details practicing the strategy</vt:lpstr>
      <vt:lpstr>Generalizing from details practicing the strategy</vt:lpstr>
      <vt:lpstr>4. Strategy in use: linking ideas of the two sources citing the sources</vt:lpstr>
      <vt:lpstr>Strategy in use: linking ideas of the two sources citing the sources Modeling the strategy</vt:lpstr>
      <vt:lpstr>Strategy in use: linking ideas of the two sources citing the sources Modeling the strategy</vt:lpstr>
      <vt:lpstr>Strategy in use: linking ideas of the two sources citing the sources Modeling the strategy</vt:lpstr>
      <vt:lpstr>Strategy in use: linking ideas of the two sources &amp; citing the sources  Modeling the strategy</vt:lpstr>
      <vt:lpstr>Strategy in use: linking ideas of the two sources &amp; citing the sources  Modeling the strategy</vt:lpstr>
      <vt:lpstr>Strategy in use: linking ideas of the two sources practicing the strategy</vt:lpstr>
      <vt:lpstr>Strategy in use: linking ideas &amp; citing the two sources</vt:lpstr>
      <vt:lpstr>Strategy in use: linking ideas &amp; citing the two sources</vt:lpstr>
      <vt:lpstr>After writing your text </vt:lpstr>
      <vt:lpstr>5. Strategies in use while writing: check if my language (grammar, voc. etc. ) is correct, if what I say is clear, if I answered the question: practice</vt:lpstr>
      <vt:lpstr>Strategies in use while writing: check if my language (grammar, voc. etc. ) is correct, if what I say is clear, if I answered the question: practice</vt:lpstr>
      <vt:lpstr>Strategy evaluation</vt:lpstr>
      <vt:lpstr>Maslow &amp; ariely important terms</vt:lpstr>
      <vt:lpstr>Maslow &amp; ariely important terms</vt:lpstr>
      <vt:lpstr>A knowledge economy</vt:lpstr>
      <vt:lpstr>A knowledge economy</vt:lpstr>
      <vt:lpstr>Derivatives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Human motivation</dc:title>
  <dc:creator>Ifigeneia Machili</dc:creator>
  <cp:lastModifiedBy>Microsoft Office User</cp:lastModifiedBy>
  <cp:revision>4</cp:revision>
  <dcterms:created xsi:type="dcterms:W3CDTF">2020-04-22T09:49:57Z</dcterms:created>
  <dcterms:modified xsi:type="dcterms:W3CDTF">2025-05-07T17:40:39Z</dcterms:modified>
</cp:coreProperties>
</file>