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6/4/24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19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6/4/24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46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6/4/24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892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6/4/24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077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6/4/24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84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6/4/24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843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6/4/24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72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6/4/24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09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6/4/24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67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6/4/24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47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4D57BDD-E64A-4D27-8978-82FFCA18A12C}" type="datetimeFigureOut">
              <a:rPr lang="en-US" smtClean="0"/>
              <a:pPr/>
              <a:t>6/4/24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15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6/4/24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77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D095B41-7312-4603-9F0F-93387C353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Graph on document with pen">
            <a:extLst>
              <a:ext uri="{FF2B5EF4-FFF2-40B4-BE49-F238E27FC236}">
                <a16:creationId xmlns:a16="http://schemas.microsoft.com/office/drawing/2014/main" id="{CC54F3C7-2CB6-4D68-8D83-348CA37F4A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t="2118" r="-1" b="13610"/>
          <a:stretch/>
        </p:blipFill>
        <p:spPr>
          <a:xfrm>
            <a:off x="305" y="11440"/>
            <a:ext cx="12191695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042C936-444C-4F0D-9737-291EAFE1E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9F2F652-CC11-184B-89A0-3BD5300D5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>
            <a:normAutofit/>
          </a:bodyPr>
          <a:lstStyle/>
          <a:p>
            <a:r>
              <a:rPr lang="en-US" sz="4000" dirty="0"/>
              <a:t>Citing sources in ppt and an oral presentation using APA</a:t>
            </a:r>
            <a:endParaRPr lang="el-GR" sz="4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4B323AC-BCAC-384E-AAB4-96BE088E5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>
            <a:normAutofit/>
          </a:bodyPr>
          <a:lstStyle/>
          <a:p>
            <a:r>
              <a:rPr lang="en-US"/>
              <a:t>Examples and rules</a:t>
            </a:r>
            <a:endParaRPr lang="el-GR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61C4D9F-F4AF-4ED2-9310-56EB2E19C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3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419FDB25-3050-4009-9806-3000DDD1C0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063EF0F-7BC0-4CFB-AB98-20A8DD91D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47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567442-65BC-2C4A-B931-7B6C228BC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&amp; examples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68FC640-247D-D440-B9FC-8E5362728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altLang="el-GR" sz="2400" dirty="0"/>
              <a:t>One author in one source: author’s last </a:t>
            </a:r>
            <a:r>
              <a:rPr lang="en-US" altLang="el-GR" sz="2400" dirty="0" err="1"/>
              <a:t>name+comma+date</a:t>
            </a:r>
            <a:r>
              <a:rPr lang="en-US" altLang="el-GR" sz="2400" dirty="0"/>
              <a:t> of publication</a:t>
            </a:r>
          </a:p>
          <a:p>
            <a:r>
              <a:rPr lang="en-US" sz="2400" dirty="0"/>
              <a:t>E.g. (Jacobs, 2010)</a:t>
            </a:r>
          </a:p>
          <a:p>
            <a:pPr>
              <a:buNone/>
              <a:defRPr/>
            </a:pPr>
            <a:endParaRPr lang="en-US" altLang="el-GR" sz="2400" dirty="0"/>
          </a:p>
          <a:p>
            <a:pPr>
              <a:buNone/>
              <a:defRPr/>
            </a:pPr>
            <a:r>
              <a:rPr lang="en-US" altLang="el-GR" sz="2400" dirty="0"/>
              <a:t>2 authors in the same source: first author’s last name+&amp;+second author’s last </a:t>
            </a:r>
            <a:r>
              <a:rPr lang="en-US" altLang="el-GR" sz="2400" dirty="0" err="1"/>
              <a:t>name+comma+date</a:t>
            </a:r>
            <a:endParaRPr lang="en-US" altLang="el-GR" sz="2400" dirty="0"/>
          </a:p>
          <a:p>
            <a:r>
              <a:rPr lang="en-US" altLang="el-GR" sz="2400" dirty="0"/>
              <a:t>E.g. (Heller &amp; Mani, 2003)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162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5780E8-84F5-1348-983D-FD579BCF3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and EXAMPLES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BEE2DDF-EA5E-F642-A6D8-ED024EF23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dirty="0"/>
              <a:t>Multiple sources are separated by a semicolon</a:t>
            </a:r>
          </a:p>
          <a:p>
            <a:r>
              <a:rPr lang="en-US" dirty="0"/>
              <a:t>E.g. </a:t>
            </a:r>
            <a:r>
              <a:rPr lang="en-US" altLang="el-GR" dirty="0"/>
              <a:t>(Jacobs, 2010</a:t>
            </a:r>
            <a:r>
              <a:rPr lang="en-US" altLang="el-GR" dirty="0">
                <a:highlight>
                  <a:srgbClr val="FFFF00"/>
                </a:highlight>
              </a:rPr>
              <a:t>; </a:t>
            </a:r>
            <a:r>
              <a:rPr lang="en-US" altLang="el-GR" dirty="0"/>
              <a:t>OECD Report, 2009)</a:t>
            </a:r>
          </a:p>
          <a:p>
            <a:endParaRPr lang="en-US" dirty="0"/>
          </a:p>
          <a:p>
            <a:r>
              <a:rPr lang="en-US" altLang="el-GR" dirty="0"/>
              <a:t>3 authors and more in one source: first author’s last name + et al.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l-GR" dirty="0"/>
              <a:t>E.g. (Gee </a:t>
            </a:r>
            <a:r>
              <a:rPr lang="en-US" altLang="el-GR" dirty="0">
                <a:highlight>
                  <a:srgbClr val="FFFF00"/>
                </a:highlight>
              </a:rPr>
              <a:t>et al., </a:t>
            </a:r>
            <a:r>
              <a:rPr lang="en-US" altLang="el-GR" dirty="0"/>
              <a:t>1996)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584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C10E4E-0751-7B4F-88EC-9ECC6AB0A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Example slide</a:t>
            </a:r>
            <a:r>
              <a:rPr lang="en-US" dirty="0"/>
              <a:t>: The impact of the economic crisis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C0A44BC-B23F-1642-BE2B-CE8B4065E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365565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l-GR" sz="2400" dirty="0"/>
              <a:t>Reduction of expenses, redundancies (Jacobs, 2010; OECD Report, 2009)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l-GR" sz="2400" dirty="0"/>
              <a:t>Retention of multiple competences (Heller &amp; Mani, 2003)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l-GR" sz="2400" dirty="0"/>
              <a:t>Knowledge of multiple languages as assets (Gee et al., 1996)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l-GR" sz="2400" dirty="0"/>
              <a:t>Knowledge of multiple languages as commodities (Grin, 2011)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949862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6DCB20-EB81-1842-BC46-7969E4E6D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APA in speech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0C178E-BB04-134B-93F5-3B65C1E47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can, if </a:t>
            </a:r>
            <a:r>
              <a:rPr lang="en-US"/>
              <a:t>you wish, </a:t>
            </a:r>
            <a:r>
              <a:rPr lang="en-US" dirty="0"/>
              <a:t>refer to your sources in your speech (</a:t>
            </a:r>
            <a:r>
              <a:rPr lang="en-US" dirty="0">
                <a:highlight>
                  <a:srgbClr val="FFFF00"/>
                </a:highlight>
              </a:rPr>
              <a:t>as you speak</a:t>
            </a:r>
            <a:r>
              <a:rPr lang="en-US" dirty="0"/>
              <a:t>) by using the following phrases:</a:t>
            </a:r>
          </a:p>
          <a:p>
            <a:r>
              <a:rPr lang="en-US" dirty="0"/>
              <a:t>According to Jacobs (2010), ….</a:t>
            </a:r>
          </a:p>
          <a:p>
            <a:r>
              <a:rPr lang="en-US" dirty="0"/>
              <a:t>As stated in Jacobs (2012), …..</a:t>
            </a:r>
          </a:p>
          <a:p>
            <a:r>
              <a:rPr lang="en-US" dirty="0"/>
              <a:t>As we noted in Jacobs (2012), …..</a:t>
            </a:r>
          </a:p>
          <a:p>
            <a:r>
              <a:rPr lang="en-US" dirty="0"/>
              <a:t>As Jacobs (2010) claims/argues, ….</a:t>
            </a:r>
          </a:p>
          <a:p>
            <a:r>
              <a:rPr lang="en-US" dirty="0"/>
              <a:t>According to Jacobs (2010) and Heller (2009), ….</a:t>
            </a:r>
          </a:p>
          <a:p>
            <a:r>
              <a:rPr lang="en-US" dirty="0">
                <a:highlight>
                  <a:srgbClr val="FFFF00"/>
                </a:highlight>
              </a:rPr>
              <a:t>TIP</a:t>
            </a:r>
            <a:r>
              <a:rPr lang="en-US" dirty="0"/>
              <a:t>: try to refer to your sources 1 or 2 times in each perspective you present.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8904380"/>
      </p:ext>
    </p:extLst>
  </p:cSld>
  <p:clrMapOvr>
    <a:masterClrMapping/>
  </p:clrMapOvr>
</p:sld>
</file>

<file path=ppt/theme/theme1.xml><?xml version="1.0" encoding="utf-8"?>
<a:theme xmlns:a="http://schemas.openxmlformats.org/drawingml/2006/main" name="Συλλογη">
  <a:themeElements>
    <a:clrScheme name="Συλλογη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Συλλογη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Συλλογη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274</Words>
  <Application>Microsoft Macintosh PowerPoint</Application>
  <PresentationFormat>Ευρεία οθόνη</PresentationFormat>
  <Paragraphs>27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Courier New</vt:lpstr>
      <vt:lpstr>Gill Sans MT</vt:lpstr>
      <vt:lpstr>Συλλογη</vt:lpstr>
      <vt:lpstr>Citing sources in ppt and an oral presentation using APA</vt:lpstr>
      <vt:lpstr>Rules &amp; examples</vt:lpstr>
      <vt:lpstr>RULES and EXAMPLES</vt:lpstr>
      <vt:lpstr>Example slide: The impact of the economic crisis</vt:lpstr>
      <vt:lpstr>Using APA in speech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Citing sources in ppt using APA</dc:title>
  <dc:creator>Ifigeneia Machili</dc:creator>
  <cp:lastModifiedBy>Ifigeneia Machili</cp:lastModifiedBy>
  <cp:revision>3</cp:revision>
  <dcterms:created xsi:type="dcterms:W3CDTF">2021-04-22T05:25:30Z</dcterms:created>
  <dcterms:modified xsi:type="dcterms:W3CDTF">2024-06-04T12:42:35Z</dcterms:modified>
</cp:coreProperties>
</file>