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Default Extension="gif" ContentType="image/gif"/>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Lst>
  <p:notesMasterIdLst>
    <p:notesMasterId r:id="rId43"/>
  </p:notesMasterIdLst>
  <p:sldIdLst>
    <p:sldId id="531" r:id="rId2"/>
    <p:sldId id="488" r:id="rId3"/>
    <p:sldId id="640" r:id="rId4"/>
    <p:sldId id="615" r:id="rId5"/>
    <p:sldId id="619" r:id="rId6"/>
    <p:sldId id="616" r:id="rId7"/>
    <p:sldId id="638" r:id="rId8"/>
    <p:sldId id="598" r:id="rId9"/>
    <p:sldId id="612" r:id="rId10"/>
    <p:sldId id="532" r:id="rId11"/>
    <p:sldId id="583" r:id="rId12"/>
    <p:sldId id="599" r:id="rId13"/>
    <p:sldId id="621" r:id="rId14"/>
    <p:sldId id="620" r:id="rId15"/>
    <p:sldId id="622" r:id="rId16"/>
    <p:sldId id="584" r:id="rId17"/>
    <p:sldId id="613" r:id="rId18"/>
    <p:sldId id="601" r:id="rId19"/>
    <p:sldId id="623" r:id="rId20"/>
    <p:sldId id="602" r:id="rId21"/>
    <p:sldId id="624" r:id="rId22"/>
    <p:sldId id="614" r:id="rId23"/>
    <p:sldId id="603" r:id="rId24"/>
    <p:sldId id="637" r:id="rId25"/>
    <p:sldId id="604" r:id="rId26"/>
    <p:sldId id="586" r:id="rId27"/>
    <p:sldId id="605" r:id="rId28"/>
    <p:sldId id="625" r:id="rId29"/>
    <p:sldId id="606" r:id="rId30"/>
    <p:sldId id="607" r:id="rId31"/>
    <p:sldId id="626" r:id="rId32"/>
    <p:sldId id="639" r:id="rId33"/>
    <p:sldId id="628" r:id="rId34"/>
    <p:sldId id="629" r:id="rId35"/>
    <p:sldId id="630" r:id="rId36"/>
    <p:sldId id="631" r:id="rId37"/>
    <p:sldId id="632" r:id="rId38"/>
    <p:sldId id="633" r:id="rId39"/>
    <p:sldId id="634" r:id="rId40"/>
    <p:sldId id="635" r:id="rId41"/>
    <p:sldId id="486" r:id="rId42"/>
  </p:sldIdLst>
  <p:sldSz cx="9144000" cy="6858000" type="screen4x3"/>
  <p:notesSz cx="6858000" cy="9144000"/>
  <p:defaultTextStyle>
    <a:defPPr>
      <a:defRPr lang="en-US"/>
    </a:defPPr>
    <a:lvl1pPr algn="l" rtl="0" fontAlgn="base">
      <a:spcBef>
        <a:spcPct val="0"/>
      </a:spcBef>
      <a:spcAft>
        <a:spcPct val="0"/>
      </a:spcAft>
      <a:defRPr sz="1400" b="1" kern="1200">
        <a:solidFill>
          <a:schemeClr val="tx1"/>
        </a:solidFill>
        <a:latin typeface="Arial" charset="0"/>
        <a:ea typeface="+mn-ea"/>
        <a:cs typeface="+mn-cs"/>
      </a:defRPr>
    </a:lvl1pPr>
    <a:lvl2pPr marL="457200" algn="l" rtl="0" fontAlgn="base">
      <a:spcBef>
        <a:spcPct val="0"/>
      </a:spcBef>
      <a:spcAft>
        <a:spcPct val="0"/>
      </a:spcAft>
      <a:defRPr sz="1400" b="1" kern="1200">
        <a:solidFill>
          <a:schemeClr val="tx1"/>
        </a:solidFill>
        <a:latin typeface="Arial" charset="0"/>
        <a:ea typeface="+mn-ea"/>
        <a:cs typeface="+mn-cs"/>
      </a:defRPr>
    </a:lvl2pPr>
    <a:lvl3pPr marL="914400" algn="l" rtl="0" fontAlgn="base">
      <a:spcBef>
        <a:spcPct val="0"/>
      </a:spcBef>
      <a:spcAft>
        <a:spcPct val="0"/>
      </a:spcAft>
      <a:defRPr sz="1400" b="1" kern="1200">
        <a:solidFill>
          <a:schemeClr val="tx1"/>
        </a:solidFill>
        <a:latin typeface="Arial" charset="0"/>
        <a:ea typeface="+mn-ea"/>
        <a:cs typeface="+mn-cs"/>
      </a:defRPr>
    </a:lvl3pPr>
    <a:lvl4pPr marL="1371600" algn="l" rtl="0" fontAlgn="base">
      <a:spcBef>
        <a:spcPct val="0"/>
      </a:spcBef>
      <a:spcAft>
        <a:spcPct val="0"/>
      </a:spcAft>
      <a:defRPr sz="1400" b="1" kern="1200">
        <a:solidFill>
          <a:schemeClr val="tx1"/>
        </a:solidFill>
        <a:latin typeface="Arial" charset="0"/>
        <a:ea typeface="+mn-ea"/>
        <a:cs typeface="+mn-cs"/>
      </a:defRPr>
    </a:lvl4pPr>
    <a:lvl5pPr marL="1828800" algn="l" rtl="0" fontAlgn="base">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A3A6A"/>
    <a:srgbClr val="A4C695"/>
    <a:srgbClr val="356A41"/>
    <a:srgbClr val="831951"/>
    <a:srgbClr val="3D68AF"/>
    <a:srgbClr val="007589"/>
    <a:srgbClr val="736FB0"/>
    <a:srgbClr val="C2652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59" autoAdjust="0"/>
    <p:restoredTop sz="97388" autoAdjust="0"/>
  </p:normalViewPr>
  <p:slideViewPr>
    <p:cSldViewPr snapToGrid="0">
      <p:cViewPr>
        <p:scale>
          <a:sx n="68" d="100"/>
          <a:sy n="68" d="100"/>
        </p:scale>
        <p:origin x="-1674" y="-180"/>
      </p:cViewPr>
      <p:guideLst>
        <p:guide orient="horz" pos="517"/>
        <p:guide pos="357"/>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 r:id="rId25" collapse="1"/>
      <p:sld r:id="rId26" collapse="1"/>
      <p:sld r:id="rId27" collapse="1"/>
      <p:sld r:id="rId28" collapse="1"/>
      <p:sld r:id="rId29" collapse="1"/>
      <p:sld r:id="rId30" collapse="1"/>
      <p:sld r:id="rId31" collapse="1"/>
    </p:sldLst>
  </p:outlineViewPr>
  <p:notesTextViewPr>
    <p:cViewPr>
      <p:scale>
        <a:sx n="100" d="100"/>
        <a:sy n="100" d="100"/>
      </p:scale>
      <p:origin x="0" y="0"/>
    </p:cViewPr>
  </p:notesTextViewPr>
  <p:sorterViewPr>
    <p:cViewPr>
      <p:scale>
        <a:sx n="50" d="100"/>
        <a:sy n="5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13" Type="http://schemas.openxmlformats.org/officeDocument/2006/relationships/slide" Target="slides/slide14.xml"/><Relationship Id="rId18" Type="http://schemas.openxmlformats.org/officeDocument/2006/relationships/slide" Target="slides/slide19.xml"/><Relationship Id="rId26" Type="http://schemas.openxmlformats.org/officeDocument/2006/relationships/slide" Target="slides/slide27.xml"/><Relationship Id="rId3" Type="http://schemas.openxmlformats.org/officeDocument/2006/relationships/slide" Target="slides/slide4.xml"/><Relationship Id="rId21" Type="http://schemas.openxmlformats.org/officeDocument/2006/relationships/slide" Target="slides/slide22.xml"/><Relationship Id="rId7" Type="http://schemas.openxmlformats.org/officeDocument/2006/relationships/slide" Target="slides/slide8.xml"/><Relationship Id="rId12" Type="http://schemas.openxmlformats.org/officeDocument/2006/relationships/slide" Target="slides/slide13.xml"/><Relationship Id="rId17" Type="http://schemas.openxmlformats.org/officeDocument/2006/relationships/slide" Target="slides/slide18.xml"/><Relationship Id="rId25" Type="http://schemas.openxmlformats.org/officeDocument/2006/relationships/slide" Target="slides/slide26.xml"/><Relationship Id="rId2" Type="http://schemas.openxmlformats.org/officeDocument/2006/relationships/slide" Target="slides/slide3.xml"/><Relationship Id="rId16" Type="http://schemas.openxmlformats.org/officeDocument/2006/relationships/slide" Target="slides/slide17.xml"/><Relationship Id="rId20" Type="http://schemas.openxmlformats.org/officeDocument/2006/relationships/slide" Target="slides/slide21.xml"/><Relationship Id="rId29" Type="http://schemas.openxmlformats.org/officeDocument/2006/relationships/slide" Target="slides/slide30.xml"/><Relationship Id="rId1" Type="http://schemas.openxmlformats.org/officeDocument/2006/relationships/slide" Target="slides/slide2.xml"/><Relationship Id="rId6" Type="http://schemas.openxmlformats.org/officeDocument/2006/relationships/slide" Target="slides/slide7.xml"/><Relationship Id="rId11" Type="http://schemas.openxmlformats.org/officeDocument/2006/relationships/slide" Target="slides/slide12.xml"/><Relationship Id="rId24" Type="http://schemas.openxmlformats.org/officeDocument/2006/relationships/slide" Target="slides/slide25.xml"/><Relationship Id="rId5" Type="http://schemas.openxmlformats.org/officeDocument/2006/relationships/slide" Target="slides/slide6.xml"/><Relationship Id="rId15" Type="http://schemas.openxmlformats.org/officeDocument/2006/relationships/slide" Target="slides/slide16.xml"/><Relationship Id="rId23" Type="http://schemas.openxmlformats.org/officeDocument/2006/relationships/slide" Target="slides/slide24.xml"/><Relationship Id="rId28" Type="http://schemas.openxmlformats.org/officeDocument/2006/relationships/slide" Target="slides/slide29.xml"/><Relationship Id="rId10" Type="http://schemas.openxmlformats.org/officeDocument/2006/relationships/slide" Target="slides/slide11.xml"/><Relationship Id="rId19" Type="http://schemas.openxmlformats.org/officeDocument/2006/relationships/slide" Target="slides/slide20.xml"/><Relationship Id="rId31" Type="http://schemas.openxmlformats.org/officeDocument/2006/relationships/slide" Target="slides/slide32.xml"/><Relationship Id="rId4" Type="http://schemas.openxmlformats.org/officeDocument/2006/relationships/slide" Target="slides/slide5.xml"/><Relationship Id="rId9" Type="http://schemas.openxmlformats.org/officeDocument/2006/relationships/slide" Target="slides/slide10.xml"/><Relationship Id="rId14" Type="http://schemas.openxmlformats.org/officeDocument/2006/relationships/slide" Target="slides/slide15.xml"/><Relationship Id="rId22" Type="http://schemas.openxmlformats.org/officeDocument/2006/relationships/slide" Target="slides/slide23.xml"/><Relationship Id="rId27" Type="http://schemas.openxmlformats.org/officeDocument/2006/relationships/slide" Target="slides/slide28.xml"/><Relationship Id="rId30" Type="http://schemas.openxmlformats.org/officeDocument/2006/relationships/slide" Target="slides/slide3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42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spcAft>
                <a:spcPct val="0"/>
              </a:spcAft>
              <a:defRPr sz="1200" b="0"/>
            </a:lvl1pPr>
          </a:lstStyle>
          <a:p>
            <a:pPr>
              <a:defRPr/>
            </a:pPr>
            <a:endParaRPr lang="en-US"/>
          </a:p>
        </p:txBody>
      </p:sp>
      <p:sp>
        <p:nvSpPr>
          <p:cNvPr id="52429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spcAft>
                <a:spcPct val="0"/>
              </a:spcAft>
              <a:defRPr sz="1200" b="0"/>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2429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2429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spcAft>
                <a:spcPct val="0"/>
              </a:spcAft>
              <a:defRPr sz="1200" b="0"/>
            </a:lvl1pPr>
          </a:lstStyle>
          <a:p>
            <a:pPr>
              <a:defRPr/>
            </a:pPr>
            <a:endParaRPr lang="en-US"/>
          </a:p>
        </p:txBody>
      </p:sp>
      <p:sp>
        <p:nvSpPr>
          <p:cNvPr id="52429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spcAft>
                <a:spcPct val="0"/>
              </a:spcAft>
              <a:defRPr sz="1200" b="0"/>
            </a:lvl1pPr>
          </a:lstStyle>
          <a:p>
            <a:pPr>
              <a:defRPr/>
            </a:pPr>
            <a:fld id="{CB674917-117F-4CD4-95E4-8948729C16C4}"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a:ln/>
        </p:spPr>
      </p:sp>
      <p:sp>
        <p:nvSpPr>
          <p:cNvPr id="15362" name="Notes Placeholder 2"/>
          <p:cNvSpPr>
            <a:spLocks noGrp="1"/>
          </p:cNvSpPr>
          <p:nvPr>
            <p:ph type="body" idx="1"/>
          </p:nvPr>
        </p:nvSpPr>
        <p:spPr>
          <a:noFill/>
          <a:ln/>
        </p:spPr>
        <p:txBody>
          <a:bodyPr/>
          <a:lstStyle/>
          <a:p>
            <a:pPr eaLnBrk="1" hangingPunct="1"/>
            <a:endParaRPr lang="en-US" smtClean="0"/>
          </a:p>
        </p:txBody>
      </p:sp>
      <p:sp>
        <p:nvSpPr>
          <p:cNvPr id="15363" name="Slide Number Placeholder 3"/>
          <p:cNvSpPr>
            <a:spLocks noGrp="1"/>
          </p:cNvSpPr>
          <p:nvPr>
            <p:ph type="sldNum" sz="quarter" idx="5"/>
          </p:nvPr>
        </p:nvSpPr>
        <p:spPr>
          <a:noFill/>
        </p:spPr>
        <p:txBody>
          <a:bodyPr/>
          <a:lstStyle/>
          <a:p>
            <a:fld id="{45DB628F-A05D-4645-B29C-95CABE4318B9}"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a:spLocks noGrp="1" noChangeArrowheads="1"/>
          </p:cNvSpPr>
          <p:nvPr>
            <p:ph type="sldNum" sz="quarter" idx="5"/>
          </p:nvPr>
        </p:nvSpPr>
        <p:spPr>
          <a:noFill/>
        </p:spPr>
        <p:txBody>
          <a:bodyPr/>
          <a:lstStyle/>
          <a:p>
            <a:fld id="{49DEDAB4-C8B5-416D-B725-8FA3E65F9123}" type="slidenum">
              <a:rPr lang="en-US" smtClean="0"/>
              <a:pPr/>
              <a:t>10</a:t>
            </a:fld>
            <a:endParaRPr lang="en-US" smtClean="0"/>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a:spLocks noGrp="1" noChangeArrowheads="1"/>
          </p:cNvSpPr>
          <p:nvPr>
            <p:ph type="sldNum" sz="quarter" idx="5"/>
          </p:nvPr>
        </p:nvSpPr>
        <p:spPr>
          <a:noFill/>
        </p:spPr>
        <p:txBody>
          <a:bodyPr/>
          <a:lstStyle/>
          <a:p>
            <a:fld id="{5D333C82-5122-486C-9F2B-D74CBAA3A5F4}" type="slidenum">
              <a:rPr lang="en-US" smtClean="0"/>
              <a:pPr/>
              <a:t>11</a:t>
            </a:fld>
            <a:endParaRPr lang="en-US" smtClean="0"/>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a:noFill/>
          <a:ln/>
        </p:spPr>
        <p:txBody>
          <a:bodyPr/>
          <a:lstStyle/>
          <a:p>
            <a:pPr eaLnBrk="1" hangingPunct="1">
              <a:spcBef>
                <a:spcPct val="10000"/>
              </a:spcBef>
              <a:spcAft>
                <a:spcPct val="10000"/>
              </a:spcAft>
            </a:pPr>
            <a:endParaRPr lang="en-US" i="1"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a:noFill/>
        </p:spPr>
        <p:txBody>
          <a:bodyPr/>
          <a:lstStyle/>
          <a:p>
            <a:fld id="{D3D7C05B-7F13-4AE6-923E-94BFEA3D6759}" type="slidenum">
              <a:rPr lang="en-US" smtClean="0"/>
              <a:pPr/>
              <a:t>12</a:t>
            </a:fld>
            <a:endParaRPr lang="en-US" smtClean="0"/>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7"/>
          <p:cNvSpPr>
            <a:spLocks noGrp="1" noChangeArrowheads="1"/>
          </p:cNvSpPr>
          <p:nvPr>
            <p:ph type="sldNum" sz="quarter" idx="5"/>
          </p:nvPr>
        </p:nvSpPr>
        <p:spPr>
          <a:noFill/>
        </p:spPr>
        <p:txBody>
          <a:bodyPr/>
          <a:lstStyle/>
          <a:p>
            <a:fld id="{B8915755-C3CD-4835-BBFF-FA69539FD50D}" type="slidenum">
              <a:rPr lang="en-US" smtClean="0"/>
              <a:pPr/>
              <a:t>13</a:t>
            </a:fld>
            <a:endParaRPr lang="en-US" smtClean="0"/>
          </a:p>
        </p:txBody>
      </p:sp>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7"/>
          <p:cNvSpPr>
            <a:spLocks noGrp="1" noChangeArrowheads="1"/>
          </p:cNvSpPr>
          <p:nvPr>
            <p:ph type="sldNum" sz="quarter" idx="5"/>
          </p:nvPr>
        </p:nvSpPr>
        <p:spPr>
          <a:noFill/>
        </p:spPr>
        <p:txBody>
          <a:bodyPr/>
          <a:lstStyle/>
          <a:p>
            <a:fld id="{6460976A-F1E0-47F4-8239-026CD4850E53}" type="slidenum">
              <a:rPr lang="en-US" smtClean="0"/>
              <a:pPr/>
              <a:t>14</a:t>
            </a:fld>
            <a:endParaRPr lang="en-US" smtClean="0"/>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7"/>
          <p:cNvSpPr>
            <a:spLocks noGrp="1" noChangeArrowheads="1"/>
          </p:cNvSpPr>
          <p:nvPr>
            <p:ph type="sldNum" sz="quarter" idx="5"/>
          </p:nvPr>
        </p:nvSpPr>
        <p:spPr>
          <a:noFill/>
        </p:spPr>
        <p:txBody>
          <a:bodyPr/>
          <a:lstStyle/>
          <a:p>
            <a:fld id="{2B66A2A8-A759-465C-9BC7-A16ACFAA99FE}" type="slidenum">
              <a:rPr lang="en-US" smtClean="0"/>
              <a:pPr/>
              <a:t>15</a:t>
            </a:fld>
            <a:endParaRPr lang="en-US" smtClean="0"/>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a:spLocks noGrp="1" noChangeArrowheads="1"/>
          </p:cNvSpPr>
          <p:nvPr>
            <p:ph type="sldNum" sz="quarter" idx="5"/>
          </p:nvPr>
        </p:nvSpPr>
        <p:spPr>
          <a:noFill/>
        </p:spPr>
        <p:txBody>
          <a:bodyPr/>
          <a:lstStyle/>
          <a:p>
            <a:fld id="{9420EC3D-44A7-4B58-946A-3F53AE0A3E56}" type="slidenum">
              <a:rPr lang="en-US" smtClean="0"/>
              <a:pPr/>
              <a:t>16</a:t>
            </a:fld>
            <a:endParaRPr lang="en-US" smtClean="0"/>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p:cNvSpPr>
            <a:spLocks noGrp="1" noChangeArrowheads="1"/>
          </p:cNvSpPr>
          <p:nvPr>
            <p:ph type="sldNum" sz="quarter" idx="5"/>
          </p:nvPr>
        </p:nvSpPr>
        <p:spPr>
          <a:noFill/>
        </p:spPr>
        <p:txBody>
          <a:bodyPr/>
          <a:lstStyle/>
          <a:p>
            <a:fld id="{9A267312-3A0C-43D8-8752-7328A6EECAB7}" type="slidenum">
              <a:rPr lang="en-US" smtClean="0"/>
              <a:pPr/>
              <a:t>17</a:t>
            </a:fld>
            <a:endParaRPr lang="en-US" smtClean="0"/>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pPr eaLnBrk="1" hangingPunct="1">
              <a:spcBef>
                <a:spcPct val="10000"/>
              </a:spcBef>
              <a:spcAft>
                <a:spcPct val="10000"/>
              </a:spcAft>
            </a:pPr>
            <a:r>
              <a:rPr lang="en-US" b="1" smtClean="0"/>
              <a:t>This table shows the ratio of total trade to GDP for each country, where trade is calculated as (Imports + Exports)/2, including both merchandise goods and services. Countries with the highest ratios of trade to GDP tend to be small in economic size and are often important centers for shipping goods, like Hong Kong (China) and Malaysia. Countries with the lowest ratios of trade to GDP tend to be very large in economic size, like Japan and the United States, or are not very open to trade because of trade barriers or distance from other countries.</a:t>
            </a:r>
          </a:p>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7"/>
          <p:cNvSpPr>
            <a:spLocks noGrp="1" noChangeArrowheads="1"/>
          </p:cNvSpPr>
          <p:nvPr>
            <p:ph type="sldNum" sz="quarter" idx="5"/>
          </p:nvPr>
        </p:nvSpPr>
        <p:spPr>
          <a:noFill/>
        </p:spPr>
        <p:txBody>
          <a:bodyPr/>
          <a:lstStyle/>
          <a:p>
            <a:fld id="{0BC2EAE5-7046-4348-B4B1-418AB83F6A6F}" type="slidenum">
              <a:rPr lang="en-US" smtClean="0"/>
              <a:pPr/>
              <a:t>18</a:t>
            </a:fld>
            <a:endParaRPr lang="en-US" smtClean="0"/>
          </a:p>
        </p:txBody>
      </p:sp>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7"/>
          <p:cNvSpPr>
            <a:spLocks noGrp="1" noChangeArrowheads="1"/>
          </p:cNvSpPr>
          <p:nvPr>
            <p:ph type="sldNum" sz="quarter" idx="5"/>
          </p:nvPr>
        </p:nvSpPr>
        <p:spPr>
          <a:noFill/>
        </p:spPr>
        <p:txBody>
          <a:bodyPr/>
          <a:lstStyle/>
          <a:p>
            <a:fld id="{28EC56D7-4B06-42C0-B444-6B3A6A792F53}" type="slidenum">
              <a:rPr lang="en-US" smtClean="0"/>
              <a:pPr/>
              <a:t>19</a:t>
            </a:fld>
            <a:endParaRPr lang="en-US" dirty="0" smtClean="0"/>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625813AC-5C09-4853-AEE4-30AD752A00F3}" type="slidenum">
              <a:rPr lang="en-US" smtClean="0"/>
              <a:pPr/>
              <a:t>2</a:t>
            </a:fld>
            <a:endParaRPr lang="en-US" smtClean="0"/>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7"/>
          <p:cNvSpPr>
            <a:spLocks noGrp="1" noChangeArrowheads="1"/>
          </p:cNvSpPr>
          <p:nvPr>
            <p:ph type="sldNum" sz="quarter" idx="5"/>
          </p:nvPr>
        </p:nvSpPr>
        <p:spPr>
          <a:noFill/>
        </p:spPr>
        <p:txBody>
          <a:bodyPr/>
          <a:lstStyle/>
          <a:p>
            <a:fld id="{C14A807B-9A23-4222-9818-61592E3E49CC}" type="slidenum">
              <a:rPr lang="en-US" smtClean="0"/>
              <a:pPr/>
              <a:t>20</a:t>
            </a:fld>
            <a:endParaRPr lang="en-US" dirty="0" smtClean="0"/>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7"/>
          <p:cNvSpPr>
            <a:spLocks noGrp="1" noChangeArrowheads="1"/>
          </p:cNvSpPr>
          <p:nvPr>
            <p:ph type="sldNum" sz="quarter" idx="5"/>
          </p:nvPr>
        </p:nvSpPr>
        <p:spPr>
          <a:noFill/>
        </p:spPr>
        <p:txBody>
          <a:bodyPr/>
          <a:lstStyle/>
          <a:p>
            <a:fld id="{663538DD-BD86-44A5-BE95-D965F037797B}" type="slidenum">
              <a:rPr lang="en-US" smtClean="0"/>
              <a:pPr/>
              <a:t>21</a:t>
            </a:fld>
            <a:endParaRPr lang="en-US" dirty="0" smtClean="0"/>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7"/>
          <p:cNvSpPr>
            <a:spLocks noGrp="1" noChangeArrowheads="1"/>
          </p:cNvSpPr>
          <p:nvPr>
            <p:ph type="sldNum" sz="quarter" idx="5"/>
          </p:nvPr>
        </p:nvSpPr>
        <p:spPr>
          <a:noFill/>
        </p:spPr>
        <p:txBody>
          <a:bodyPr/>
          <a:lstStyle/>
          <a:p>
            <a:fld id="{E4C297D9-AB18-4C89-943B-54E67CEF81D4}" type="slidenum">
              <a:rPr lang="en-US" smtClean="0"/>
              <a:pPr/>
              <a:t>22</a:t>
            </a:fld>
            <a:endParaRPr lang="en-US" dirty="0" smtClean="0"/>
          </a:p>
        </p:txBody>
      </p:sp>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7"/>
          <p:cNvSpPr>
            <a:spLocks noGrp="1" noChangeArrowheads="1"/>
          </p:cNvSpPr>
          <p:nvPr>
            <p:ph type="sldNum" sz="quarter" idx="5"/>
          </p:nvPr>
        </p:nvSpPr>
        <p:spPr>
          <a:noFill/>
        </p:spPr>
        <p:txBody>
          <a:bodyPr/>
          <a:lstStyle/>
          <a:p>
            <a:fld id="{752AAB9A-6B38-47D7-90F1-2C20D4A39E8A}" type="slidenum">
              <a:rPr lang="en-US" smtClean="0"/>
              <a:pPr/>
              <a:t>23</a:t>
            </a:fld>
            <a:endParaRPr lang="en-US" dirty="0" smtClean="0"/>
          </a:p>
        </p:txBody>
      </p:sp>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542ACA4A-80F9-4DFA-90ED-BD43D32C7595}" type="slidenum">
              <a:rPr lang="en-US" sz="1200" b="0"/>
              <a:pPr algn="r"/>
              <a:t>24</a:t>
            </a:fld>
            <a:endParaRPr lang="en-US" sz="1200" b="0"/>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7"/>
          <p:cNvSpPr>
            <a:spLocks noGrp="1" noChangeArrowheads="1"/>
          </p:cNvSpPr>
          <p:nvPr>
            <p:ph type="sldNum" sz="quarter" idx="5"/>
          </p:nvPr>
        </p:nvSpPr>
        <p:spPr>
          <a:noFill/>
        </p:spPr>
        <p:txBody>
          <a:bodyPr/>
          <a:lstStyle/>
          <a:p>
            <a:fld id="{1622B5B7-273F-4636-BF39-C096D964FEF7}" type="slidenum">
              <a:rPr lang="en-US" smtClean="0"/>
              <a:pPr/>
              <a:t>25</a:t>
            </a:fld>
            <a:endParaRPr lang="en-US" smtClean="0"/>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7"/>
          <p:cNvSpPr>
            <a:spLocks noGrp="1" noChangeArrowheads="1"/>
          </p:cNvSpPr>
          <p:nvPr>
            <p:ph type="sldNum" sz="quarter" idx="5"/>
          </p:nvPr>
        </p:nvSpPr>
        <p:spPr>
          <a:noFill/>
        </p:spPr>
        <p:txBody>
          <a:bodyPr/>
          <a:lstStyle/>
          <a:p>
            <a:fld id="{85176316-6C6F-4B9E-A12D-DC21053FF5BD}" type="slidenum">
              <a:rPr lang="en-US" smtClean="0"/>
              <a:pPr/>
              <a:t>26</a:t>
            </a:fld>
            <a:endParaRPr lang="en-US" smtClean="0"/>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7"/>
          <p:cNvSpPr>
            <a:spLocks noGrp="1" noChangeArrowheads="1"/>
          </p:cNvSpPr>
          <p:nvPr>
            <p:ph type="sldNum" sz="quarter" idx="5"/>
          </p:nvPr>
        </p:nvSpPr>
        <p:spPr>
          <a:noFill/>
        </p:spPr>
        <p:txBody>
          <a:bodyPr/>
          <a:lstStyle/>
          <a:p>
            <a:fld id="{2014F8A1-696F-4149-A93E-381B8AB3B133}" type="slidenum">
              <a:rPr lang="en-US" smtClean="0"/>
              <a:pPr/>
              <a:t>27</a:t>
            </a:fld>
            <a:endParaRPr lang="en-US" smtClean="0"/>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7"/>
          <p:cNvSpPr>
            <a:spLocks noGrp="1" noChangeArrowheads="1"/>
          </p:cNvSpPr>
          <p:nvPr>
            <p:ph type="sldNum" sz="quarter" idx="5"/>
          </p:nvPr>
        </p:nvSpPr>
        <p:spPr>
          <a:noFill/>
        </p:spPr>
        <p:txBody>
          <a:bodyPr/>
          <a:lstStyle/>
          <a:p>
            <a:fld id="{A7C67345-B70D-4660-A635-9D1C0FE9A962}" type="slidenum">
              <a:rPr lang="en-US" smtClean="0"/>
              <a:pPr/>
              <a:t>28</a:t>
            </a:fld>
            <a:endParaRPr lang="en-US" smtClean="0"/>
          </a:p>
        </p:txBody>
      </p:sp>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7"/>
          <p:cNvSpPr>
            <a:spLocks noGrp="1" noChangeArrowheads="1"/>
          </p:cNvSpPr>
          <p:nvPr>
            <p:ph type="sldNum" sz="quarter" idx="5"/>
          </p:nvPr>
        </p:nvSpPr>
        <p:spPr>
          <a:noFill/>
        </p:spPr>
        <p:txBody>
          <a:bodyPr/>
          <a:lstStyle/>
          <a:p>
            <a:fld id="{E8980732-8D97-43B8-BE3B-970D8BBC16C6}" type="slidenum">
              <a:rPr lang="en-US" smtClean="0"/>
              <a:pPr/>
              <a:t>29</a:t>
            </a:fld>
            <a:endParaRPr lang="en-US" smtClean="0"/>
          </a:p>
        </p:txBody>
      </p:sp>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F5F0F5DC-D153-41E5-9D2A-BA021A2CCBB2}" type="slidenum">
              <a:rPr lang="en-US" sz="1200" b="0"/>
              <a:pPr algn="r"/>
              <a:t>3</a:t>
            </a:fld>
            <a:endParaRPr lang="en-US" sz="1200" b="0"/>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7"/>
          <p:cNvSpPr>
            <a:spLocks noGrp="1" noChangeArrowheads="1"/>
          </p:cNvSpPr>
          <p:nvPr>
            <p:ph type="sldNum" sz="quarter" idx="5"/>
          </p:nvPr>
        </p:nvSpPr>
        <p:spPr>
          <a:noFill/>
        </p:spPr>
        <p:txBody>
          <a:bodyPr/>
          <a:lstStyle/>
          <a:p>
            <a:fld id="{74F4AC01-A931-4CBE-B368-B50C948721E3}" type="slidenum">
              <a:rPr lang="en-US" smtClean="0"/>
              <a:pPr/>
              <a:t>30</a:t>
            </a:fld>
            <a:endParaRPr lang="en-US" smtClean="0"/>
          </a:p>
        </p:txBody>
      </p:sp>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a:ln/>
        </p:spPr>
        <p:txBody>
          <a:bodyPr/>
          <a:lstStyle/>
          <a:p>
            <a:r>
              <a:rPr lang="en-US" smtClean="0"/>
              <a:t>foreign direct investment (FDI) occurs when a firm in one country owns (in part or in whole) a company or property in another country</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7"/>
          <p:cNvSpPr>
            <a:spLocks noGrp="1" noChangeArrowheads="1"/>
          </p:cNvSpPr>
          <p:nvPr>
            <p:ph type="sldNum" sz="quarter" idx="5"/>
          </p:nvPr>
        </p:nvSpPr>
        <p:spPr>
          <a:noFill/>
        </p:spPr>
        <p:txBody>
          <a:bodyPr/>
          <a:lstStyle/>
          <a:p>
            <a:fld id="{CC8BFAF5-32DC-4728-9600-C40DCC4D75D0}" type="slidenum">
              <a:rPr lang="en-US" smtClean="0"/>
              <a:pPr/>
              <a:t>31</a:t>
            </a:fld>
            <a:endParaRPr lang="en-US" smtClean="0"/>
          </a:p>
        </p:txBody>
      </p:sp>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48DD66B9-F8BF-496C-8DD7-6AF236573A13}" type="slidenum">
              <a:rPr lang="en-US" sz="1200" b="0"/>
              <a:pPr algn="r"/>
              <a:t>32</a:t>
            </a:fld>
            <a:endParaRPr lang="en-US" sz="1200" b="0"/>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7"/>
          <p:cNvSpPr>
            <a:spLocks noGrp="1" noChangeArrowheads="1"/>
          </p:cNvSpPr>
          <p:nvPr>
            <p:ph type="sldNum" sz="quarter" idx="5"/>
          </p:nvPr>
        </p:nvSpPr>
        <p:spPr>
          <a:noFill/>
        </p:spPr>
        <p:txBody>
          <a:bodyPr/>
          <a:lstStyle/>
          <a:p>
            <a:fld id="{96903967-2AD3-4E92-B5C7-81863D0F4E58}" type="slidenum">
              <a:rPr lang="en-US" smtClean="0"/>
              <a:pPr/>
              <a:t>33</a:t>
            </a:fld>
            <a:endParaRPr lang="en-US" smtClean="0"/>
          </a:p>
        </p:txBody>
      </p:sp>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7"/>
          <p:cNvSpPr>
            <a:spLocks noGrp="1" noChangeArrowheads="1"/>
          </p:cNvSpPr>
          <p:nvPr>
            <p:ph type="sldNum" sz="quarter" idx="5"/>
          </p:nvPr>
        </p:nvSpPr>
        <p:spPr>
          <a:noFill/>
        </p:spPr>
        <p:txBody>
          <a:bodyPr/>
          <a:lstStyle/>
          <a:p>
            <a:fld id="{01F47F63-C69C-4F1B-9559-7E15B3CFDC3F}" type="slidenum">
              <a:rPr lang="en-US" smtClean="0"/>
              <a:pPr/>
              <a:t>34</a:t>
            </a:fld>
            <a:endParaRPr lang="en-US" smtClean="0"/>
          </a:p>
        </p:txBody>
      </p:sp>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7"/>
          <p:cNvSpPr>
            <a:spLocks noGrp="1" noChangeArrowheads="1"/>
          </p:cNvSpPr>
          <p:nvPr>
            <p:ph type="sldNum" sz="quarter" idx="5"/>
          </p:nvPr>
        </p:nvSpPr>
        <p:spPr>
          <a:noFill/>
        </p:spPr>
        <p:txBody>
          <a:bodyPr/>
          <a:lstStyle/>
          <a:p>
            <a:fld id="{44BB4594-761A-4261-BA98-706DCE5924D2}" type="slidenum">
              <a:rPr lang="en-US" smtClean="0"/>
              <a:pPr/>
              <a:t>35</a:t>
            </a:fld>
            <a:endParaRPr lang="en-US" smtClean="0"/>
          </a:p>
        </p:txBody>
      </p:sp>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7"/>
          <p:cNvSpPr>
            <a:spLocks noGrp="1" noChangeArrowheads="1"/>
          </p:cNvSpPr>
          <p:nvPr>
            <p:ph type="sldNum" sz="quarter" idx="5"/>
          </p:nvPr>
        </p:nvSpPr>
        <p:spPr>
          <a:noFill/>
        </p:spPr>
        <p:txBody>
          <a:bodyPr/>
          <a:lstStyle/>
          <a:p>
            <a:fld id="{A1540C29-D8B4-41CD-804F-A165FB079B23}" type="slidenum">
              <a:rPr lang="en-US" smtClean="0"/>
              <a:pPr/>
              <a:t>36</a:t>
            </a:fld>
            <a:endParaRPr lang="en-US" smtClean="0"/>
          </a:p>
        </p:txBody>
      </p:sp>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7"/>
          <p:cNvSpPr>
            <a:spLocks noGrp="1" noChangeArrowheads="1"/>
          </p:cNvSpPr>
          <p:nvPr>
            <p:ph type="sldNum" sz="quarter" idx="5"/>
          </p:nvPr>
        </p:nvSpPr>
        <p:spPr>
          <a:noFill/>
        </p:spPr>
        <p:txBody>
          <a:bodyPr/>
          <a:lstStyle/>
          <a:p>
            <a:fld id="{93414C76-F81A-4B80-AD0A-496BBF028587}" type="slidenum">
              <a:rPr lang="en-US" smtClean="0"/>
              <a:pPr/>
              <a:t>37</a:t>
            </a:fld>
            <a:endParaRPr lang="en-US" smtClean="0"/>
          </a:p>
        </p:txBody>
      </p:sp>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7"/>
          <p:cNvSpPr>
            <a:spLocks noGrp="1" noChangeArrowheads="1"/>
          </p:cNvSpPr>
          <p:nvPr>
            <p:ph type="sldNum" sz="quarter" idx="5"/>
          </p:nvPr>
        </p:nvSpPr>
        <p:spPr>
          <a:noFill/>
        </p:spPr>
        <p:txBody>
          <a:bodyPr/>
          <a:lstStyle/>
          <a:p>
            <a:fld id="{EC0F4B90-01CF-4DD7-80D7-F64774D25B12}" type="slidenum">
              <a:rPr lang="en-US" smtClean="0"/>
              <a:pPr/>
              <a:t>38</a:t>
            </a:fld>
            <a:endParaRPr lang="en-US" smtClean="0"/>
          </a:p>
        </p:txBody>
      </p:sp>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7"/>
          <p:cNvSpPr>
            <a:spLocks noGrp="1" noChangeArrowheads="1"/>
          </p:cNvSpPr>
          <p:nvPr>
            <p:ph type="sldNum" sz="quarter" idx="5"/>
          </p:nvPr>
        </p:nvSpPr>
        <p:spPr>
          <a:noFill/>
        </p:spPr>
        <p:txBody>
          <a:bodyPr/>
          <a:lstStyle/>
          <a:p>
            <a:fld id="{C2758F19-622C-4DAE-A4F6-5699E0734DCB}" type="slidenum">
              <a:rPr lang="en-US" smtClean="0"/>
              <a:pPr/>
              <a:t>39</a:t>
            </a:fld>
            <a:endParaRPr lang="en-US" smtClean="0"/>
          </a:p>
        </p:txBody>
      </p:sp>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p:spPr>
        <p:txBody>
          <a:bodyPr/>
          <a:lstStyle/>
          <a:p>
            <a:fld id="{2368E1E4-6B4E-4401-9153-5BA6045A130E}" type="slidenum">
              <a:rPr lang="en-US" smtClean="0"/>
              <a:pPr/>
              <a:t>4</a:t>
            </a:fld>
            <a:endParaRPr lang="en-US" smtClean="0"/>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7"/>
          <p:cNvSpPr>
            <a:spLocks noGrp="1" noChangeArrowheads="1"/>
          </p:cNvSpPr>
          <p:nvPr>
            <p:ph type="sldNum" sz="quarter" idx="5"/>
          </p:nvPr>
        </p:nvSpPr>
        <p:spPr>
          <a:noFill/>
        </p:spPr>
        <p:txBody>
          <a:bodyPr/>
          <a:lstStyle/>
          <a:p>
            <a:fld id="{136EF809-F8F1-4A5D-93B4-880BB2435736}" type="slidenum">
              <a:rPr lang="en-US" smtClean="0"/>
              <a:pPr/>
              <a:t>40</a:t>
            </a:fld>
            <a:endParaRPr lang="en-US" smtClean="0"/>
          </a:p>
        </p:txBody>
      </p:sp>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7"/>
          <p:cNvSpPr>
            <a:spLocks noGrp="1" noChangeArrowheads="1"/>
          </p:cNvSpPr>
          <p:nvPr>
            <p:ph type="sldNum" sz="quarter" idx="5"/>
          </p:nvPr>
        </p:nvSpPr>
        <p:spPr>
          <a:noFill/>
        </p:spPr>
        <p:txBody>
          <a:bodyPr/>
          <a:lstStyle/>
          <a:p>
            <a:fld id="{7C4EB5CD-15D6-4CFD-8646-0E66892F3F75}" type="slidenum">
              <a:rPr lang="en-US" smtClean="0"/>
              <a:pPr/>
              <a:t>41</a:t>
            </a:fld>
            <a:endParaRPr lang="en-US" smtClean="0"/>
          </a:p>
        </p:txBody>
      </p:sp>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p:spPr>
        <p:txBody>
          <a:bodyPr/>
          <a:lstStyle/>
          <a:p>
            <a:fld id="{57068377-1878-4121-A597-590E808DF307}" type="slidenum">
              <a:rPr lang="en-US" smtClean="0"/>
              <a:pPr/>
              <a:t>5</a:t>
            </a:fld>
            <a:endParaRPr lang="en-US" smtClean="0"/>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a:noFill/>
        </p:spPr>
        <p:txBody>
          <a:bodyPr/>
          <a:lstStyle/>
          <a:p>
            <a:fld id="{3F15B9DE-BB95-42F2-AD13-54E47AAEA22C}" type="slidenum">
              <a:rPr lang="en-US" smtClean="0"/>
              <a:pPr/>
              <a:t>6</a:t>
            </a:fld>
            <a:endParaRPr lang="en-US" smtClean="0"/>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AEEEF393-8773-4ABB-9DC9-6E1200162EF0}" type="slidenum">
              <a:rPr lang="en-US" sz="1200" b="0"/>
              <a:pPr algn="r"/>
              <a:t>7</a:t>
            </a:fld>
            <a:endParaRPr lang="en-US" sz="1200" b="0"/>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sldNum" sz="quarter" idx="5"/>
          </p:nvPr>
        </p:nvSpPr>
        <p:spPr>
          <a:noFill/>
        </p:spPr>
        <p:txBody>
          <a:bodyPr/>
          <a:lstStyle/>
          <a:p>
            <a:fld id="{202F54F5-B3ED-43FF-9171-9042F8EA40CB}" type="slidenum">
              <a:rPr lang="en-US" smtClean="0"/>
              <a:pPr/>
              <a:t>8</a:t>
            </a:fld>
            <a:endParaRPr lang="en-US" smtClean="0"/>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p:spPr>
        <p:txBody>
          <a:bodyPr/>
          <a:lstStyle/>
          <a:p>
            <a:r>
              <a:rPr lang="en-US" b="1" dirty="0" smtClean="0"/>
              <a:t> </a:t>
            </a:r>
            <a:endParaRPr lang="en-US" b="1" dirty="0" smtClean="0"/>
          </a:p>
          <a:p>
            <a:pPr eaLnBrk="1" hangingPunct="1"/>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a:noFill/>
        </p:spPr>
        <p:txBody>
          <a:bodyPr/>
          <a:lstStyle/>
          <a:p>
            <a:fld id="{507EE84C-CA7B-49D5-BB19-BF12DD0A6FC5}" type="slidenum">
              <a:rPr lang="en-US" smtClean="0"/>
              <a:pPr/>
              <a:t>9</a:t>
            </a:fld>
            <a:endParaRPr lang="en-US" smtClean="0"/>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4163" y="703263"/>
            <a:ext cx="1985962" cy="56975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76275" y="703263"/>
            <a:ext cx="5805488" cy="56975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52475" y="1641475"/>
            <a:ext cx="3857625" cy="4759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1641475"/>
            <a:ext cx="3857625" cy="4759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70724" name="Rectangle 4"/>
          <p:cNvSpPr>
            <a:spLocks noChangeArrowheads="1"/>
          </p:cNvSpPr>
          <p:nvPr userDrawn="1"/>
        </p:nvSpPr>
        <p:spPr bwMode="auto">
          <a:xfrm>
            <a:off x="8439150" y="6686550"/>
            <a:ext cx="709613" cy="171450"/>
          </a:xfrm>
          <a:prstGeom prst="rect">
            <a:avLst/>
          </a:prstGeom>
          <a:solidFill>
            <a:srgbClr val="D4D3D3"/>
          </a:solidFill>
          <a:ln w="9525">
            <a:noFill/>
            <a:miter lim="800000"/>
            <a:headEnd/>
            <a:tailEnd/>
          </a:ln>
          <a:effectLst/>
        </p:spPr>
        <p:txBody>
          <a:bodyPr anchor="ctr" anchorCtr="1"/>
          <a:lstStyle/>
          <a:p>
            <a:pPr algn="r">
              <a:spcBef>
                <a:spcPct val="10000"/>
              </a:spcBef>
              <a:spcAft>
                <a:spcPct val="10000"/>
              </a:spcAft>
              <a:defRPr/>
            </a:pPr>
            <a:fld id="{19D4EE28-45A1-47C9-A0B1-4766FDCC0973}" type="slidenum">
              <a:rPr lang="en-US" sz="1100" b="0">
                <a:solidFill>
                  <a:srgbClr val="8A3A6A"/>
                </a:solidFill>
              </a:rPr>
              <a:pPr algn="r">
                <a:spcBef>
                  <a:spcPct val="10000"/>
                </a:spcBef>
                <a:spcAft>
                  <a:spcPct val="10000"/>
                </a:spcAft>
                <a:defRPr/>
              </a:pPr>
              <a:t>‹#›</a:t>
            </a:fld>
            <a:r>
              <a:rPr lang="en-US" sz="1100" b="0" dirty="0">
                <a:solidFill>
                  <a:srgbClr val="8A3A6A"/>
                </a:solidFill>
              </a:rPr>
              <a:t> of 41</a:t>
            </a:r>
          </a:p>
        </p:txBody>
      </p:sp>
      <p:sp>
        <p:nvSpPr>
          <p:cNvPr id="670725" name="Rectangle 5"/>
          <p:cNvSpPr>
            <a:spLocks noChangeArrowheads="1"/>
          </p:cNvSpPr>
          <p:nvPr userDrawn="1"/>
        </p:nvSpPr>
        <p:spPr bwMode="auto">
          <a:xfrm>
            <a:off x="427038" y="6623050"/>
            <a:ext cx="8420100" cy="234950"/>
          </a:xfrm>
          <a:prstGeom prst="rect">
            <a:avLst/>
          </a:prstGeom>
          <a:noFill/>
          <a:ln w="9525">
            <a:noFill/>
            <a:miter lim="800000"/>
            <a:headEnd/>
            <a:tailEnd/>
          </a:ln>
          <a:effectLst/>
        </p:spPr>
        <p:txBody>
          <a:bodyPr anchor="ctr"/>
          <a:lstStyle/>
          <a:p>
            <a:pPr eaLnBrk="0" hangingPunct="0">
              <a:spcBef>
                <a:spcPct val="10000"/>
              </a:spcBef>
              <a:spcAft>
                <a:spcPct val="10000"/>
              </a:spcAft>
              <a:defRPr/>
            </a:pPr>
            <a:r>
              <a:rPr lang="en-US" sz="1000" b="0" dirty="0">
                <a:solidFill>
                  <a:schemeClr val="bg2"/>
                </a:solidFill>
              </a:rPr>
              <a:t>Copyright © 2011 Worth Publishers</a:t>
            </a:r>
            <a:r>
              <a:rPr lang="en-US" sz="1000" b="0" dirty="0">
                <a:solidFill>
                  <a:schemeClr val="bg2"/>
                </a:solidFill>
                <a:cs typeface="Arial" charset="0"/>
              </a:rPr>
              <a:t>·</a:t>
            </a:r>
            <a:r>
              <a:rPr lang="en-US" sz="1000" b="0" dirty="0">
                <a:solidFill>
                  <a:schemeClr val="bg2"/>
                </a:solidFill>
              </a:rPr>
              <a:t> International Economics</a:t>
            </a:r>
            <a:r>
              <a:rPr lang="en-US" sz="1000" b="0" dirty="0">
                <a:solidFill>
                  <a:schemeClr val="bg2"/>
                </a:solidFill>
                <a:cs typeface="Arial" charset="0"/>
              </a:rPr>
              <a:t>· </a:t>
            </a:r>
            <a:r>
              <a:rPr lang="en-US" sz="1000" b="0" dirty="0">
                <a:solidFill>
                  <a:schemeClr val="bg2"/>
                </a:solidFill>
              </a:rPr>
              <a:t>Feenstra/Taylor, 2/e.</a:t>
            </a:r>
          </a:p>
        </p:txBody>
      </p:sp>
      <p:sp>
        <p:nvSpPr>
          <p:cNvPr id="670726" name="Rectangle 6"/>
          <p:cNvSpPr>
            <a:spLocks noChangeArrowheads="1"/>
          </p:cNvSpPr>
          <p:nvPr userDrawn="1"/>
        </p:nvSpPr>
        <p:spPr bwMode="auto">
          <a:xfrm rot="10800000">
            <a:off x="0" y="396875"/>
            <a:ext cx="234950" cy="6272213"/>
          </a:xfrm>
          <a:prstGeom prst="rect">
            <a:avLst/>
          </a:prstGeom>
          <a:noFill/>
          <a:ln w="9525">
            <a:noFill/>
            <a:miter lim="800000"/>
            <a:headEnd/>
            <a:tailEnd/>
          </a:ln>
          <a:effectLst/>
        </p:spPr>
        <p:txBody>
          <a:bodyPr vert="eaVert" wrap="none" tIns="182880" bIns="365760" anchor="ctr"/>
          <a:lstStyle/>
          <a:p>
            <a:pPr>
              <a:spcBef>
                <a:spcPct val="10000"/>
              </a:spcBef>
              <a:spcAft>
                <a:spcPct val="10000"/>
              </a:spcAft>
              <a:tabLst>
                <a:tab pos="1089025" algn="l"/>
              </a:tabLst>
              <a:defRPr/>
            </a:pPr>
            <a:r>
              <a:rPr lang="en-US" sz="1050" b="0" dirty="0">
                <a:solidFill>
                  <a:schemeClr val="bg2"/>
                </a:solidFill>
              </a:rPr>
              <a:t>Chapter 1:  Trade in the Global Economy</a:t>
            </a:r>
          </a:p>
        </p:txBody>
      </p:sp>
      <p:sp>
        <p:nvSpPr>
          <p:cNvPr id="1029" name="Rectangle 8"/>
          <p:cNvSpPr>
            <a:spLocks noGrp="1" noChangeArrowheads="1"/>
          </p:cNvSpPr>
          <p:nvPr>
            <p:ph type="title"/>
          </p:nvPr>
        </p:nvSpPr>
        <p:spPr bwMode="auto">
          <a:xfrm>
            <a:off x="676275" y="703263"/>
            <a:ext cx="7339013"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styleand dafsklfjskfjsdakjsdaadjfsdakfdsjlajfaffsd</a:t>
            </a:r>
          </a:p>
        </p:txBody>
      </p:sp>
      <p:sp>
        <p:nvSpPr>
          <p:cNvPr id="1030" name="Rectangle 9"/>
          <p:cNvSpPr>
            <a:spLocks noGrp="1" noChangeArrowheads="1"/>
          </p:cNvSpPr>
          <p:nvPr>
            <p:ph type="body" idx="1"/>
          </p:nvPr>
        </p:nvSpPr>
        <p:spPr bwMode="auto">
          <a:xfrm>
            <a:off x="752475" y="1641475"/>
            <a:ext cx="7867650" cy="47593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Tree>
  </p:cSld>
  <p:clrMap bg1="lt1" tx1="dk1" bg2="lt2" tx2="dk2" accent1="accent1" accent2="accent2" accent3="accent3" accent4="accent4" accent5="accent5" accent6="accent6" hlink="hlink" folHlink="folHlink"/>
  <p:sldLayoutIdLst>
    <p:sldLayoutId id="2147483699" r:id="rId1"/>
    <p:sldLayoutId id="2147483698" r:id="rId2"/>
    <p:sldLayoutId id="2147483697" r:id="rId3"/>
    <p:sldLayoutId id="2147483696" r:id="rId4"/>
    <p:sldLayoutId id="2147483695" r:id="rId5"/>
    <p:sldLayoutId id="2147483694" r:id="rId6"/>
    <p:sldLayoutId id="2147483693" r:id="rId7"/>
    <p:sldLayoutId id="2147483692" r:id="rId8"/>
    <p:sldLayoutId id="2147483691" r:id="rId9"/>
    <p:sldLayoutId id="2147483690" r:id="rId10"/>
    <p:sldLayoutId id="2147483689" r:id="rId11"/>
  </p:sldLayoutIdLst>
  <p:timing>
    <p:tnLst>
      <p:par>
        <p:cTn id="1" dur="indefinite" restart="never" nodeType="tmRoot"/>
      </p:par>
    </p:tnLst>
  </p:timing>
  <p:txStyles>
    <p:titleStyle>
      <a:lvl1pPr algn="l" rtl="0" eaLnBrk="0" fontAlgn="base" hangingPunct="0">
        <a:spcBef>
          <a:spcPct val="0"/>
        </a:spcBef>
        <a:spcAft>
          <a:spcPct val="0"/>
        </a:spcAft>
        <a:defRPr sz="2400" b="1">
          <a:solidFill>
            <a:srgbClr val="194F8B"/>
          </a:solidFill>
          <a:latin typeface="+mj-lt"/>
          <a:ea typeface="+mj-ea"/>
          <a:cs typeface="+mj-cs"/>
        </a:defRPr>
      </a:lvl1pPr>
      <a:lvl2pPr algn="l" rtl="0" eaLnBrk="0" fontAlgn="base" hangingPunct="0">
        <a:spcBef>
          <a:spcPct val="0"/>
        </a:spcBef>
        <a:spcAft>
          <a:spcPct val="0"/>
        </a:spcAft>
        <a:defRPr sz="2400" b="1">
          <a:solidFill>
            <a:srgbClr val="194F8B"/>
          </a:solidFill>
          <a:latin typeface="Arial" charset="0"/>
        </a:defRPr>
      </a:lvl2pPr>
      <a:lvl3pPr algn="l" rtl="0" eaLnBrk="0" fontAlgn="base" hangingPunct="0">
        <a:spcBef>
          <a:spcPct val="0"/>
        </a:spcBef>
        <a:spcAft>
          <a:spcPct val="0"/>
        </a:spcAft>
        <a:defRPr sz="2400" b="1">
          <a:solidFill>
            <a:srgbClr val="194F8B"/>
          </a:solidFill>
          <a:latin typeface="Arial" charset="0"/>
        </a:defRPr>
      </a:lvl3pPr>
      <a:lvl4pPr algn="l" rtl="0" eaLnBrk="0" fontAlgn="base" hangingPunct="0">
        <a:spcBef>
          <a:spcPct val="0"/>
        </a:spcBef>
        <a:spcAft>
          <a:spcPct val="0"/>
        </a:spcAft>
        <a:defRPr sz="2400" b="1">
          <a:solidFill>
            <a:srgbClr val="194F8B"/>
          </a:solidFill>
          <a:latin typeface="Arial" charset="0"/>
        </a:defRPr>
      </a:lvl4pPr>
      <a:lvl5pPr algn="l" rtl="0" eaLnBrk="0" fontAlgn="base" hangingPunct="0">
        <a:spcBef>
          <a:spcPct val="0"/>
        </a:spcBef>
        <a:spcAft>
          <a:spcPct val="0"/>
        </a:spcAft>
        <a:defRPr sz="2400" b="1">
          <a:solidFill>
            <a:srgbClr val="194F8B"/>
          </a:solidFill>
          <a:latin typeface="Arial" charset="0"/>
        </a:defRPr>
      </a:lvl5pPr>
      <a:lvl6pPr marL="457200" algn="l" rtl="0" fontAlgn="base">
        <a:spcBef>
          <a:spcPct val="0"/>
        </a:spcBef>
        <a:spcAft>
          <a:spcPct val="0"/>
        </a:spcAft>
        <a:defRPr sz="2400" b="1">
          <a:solidFill>
            <a:srgbClr val="194F8B"/>
          </a:solidFill>
          <a:latin typeface="Arial" charset="0"/>
        </a:defRPr>
      </a:lvl6pPr>
      <a:lvl7pPr marL="914400" algn="l" rtl="0" fontAlgn="base">
        <a:spcBef>
          <a:spcPct val="0"/>
        </a:spcBef>
        <a:spcAft>
          <a:spcPct val="0"/>
        </a:spcAft>
        <a:defRPr sz="2400" b="1">
          <a:solidFill>
            <a:srgbClr val="194F8B"/>
          </a:solidFill>
          <a:latin typeface="Arial" charset="0"/>
        </a:defRPr>
      </a:lvl7pPr>
      <a:lvl8pPr marL="1371600" algn="l" rtl="0" fontAlgn="base">
        <a:spcBef>
          <a:spcPct val="0"/>
        </a:spcBef>
        <a:spcAft>
          <a:spcPct val="0"/>
        </a:spcAft>
        <a:defRPr sz="2400" b="1">
          <a:solidFill>
            <a:srgbClr val="194F8B"/>
          </a:solidFill>
          <a:latin typeface="Arial" charset="0"/>
        </a:defRPr>
      </a:lvl8pPr>
      <a:lvl9pPr marL="1828800" algn="l" rtl="0" fontAlgn="base">
        <a:spcBef>
          <a:spcPct val="0"/>
        </a:spcBef>
        <a:spcAft>
          <a:spcPct val="0"/>
        </a:spcAft>
        <a:defRPr sz="2400" b="1">
          <a:solidFill>
            <a:srgbClr val="194F8B"/>
          </a:solidFill>
          <a:latin typeface="Arial" charset="0"/>
        </a:defRPr>
      </a:lvl9pPr>
    </p:titleStyle>
    <p:bodyStyle>
      <a:lvl1pPr marL="342900" indent="-342900" algn="l" rtl="0" eaLnBrk="0" fontAlgn="base" hangingPunct="0">
        <a:spcBef>
          <a:spcPct val="20000"/>
        </a:spcBef>
        <a:spcAft>
          <a:spcPct val="0"/>
        </a:spcAft>
        <a:defRPr sz="2000" i="1">
          <a:solidFill>
            <a:schemeClr val="tx1"/>
          </a:solidFill>
          <a:latin typeface="+mn-lt"/>
          <a:ea typeface="+mn-ea"/>
          <a:cs typeface="+mn-cs"/>
        </a:defRPr>
      </a:lvl1pPr>
      <a:lvl2pPr marL="742950" indent="-285750" algn="l" rtl="0" eaLnBrk="0" fontAlgn="base" hangingPunct="0">
        <a:spcBef>
          <a:spcPct val="20000"/>
        </a:spcBef>
        <a:spcAft>
          <a:spcPct val="0"/>
        </a:spcAft>
        <a:defRPr i="1">
          <a:solidFill>
            <a:schemeClr val="tx1"/>
          </a:solidFill>
          <a:latin typeface="+mn-lt"/>
        </a:defRPr>
      </a:lvl2pPr>
      <a:lvl3pPr marL="1143000" indent="-228600" algn="l" rtl="0" eaLnBrk="0" fontAlgn="base" hangingPunct="0">
        <a:spcBef>
          <a:spcPct val="20000"/>
        </a:spcBef>
        <a:spcAft>
          <a:spcPct val="0"/>
        </a:spcAft>
        <a:defRPr sz="1600" i="1">
          <a:solidFill>
            <a:schemeClr val="tx1"/>
          </a:solidFill>
          <a:latin typeface="+mn-lt"/>
        </a:defRPr>
      </a:lvl3pPr>
      <a:lvl4pPr marL="1600200" indent="-228600" algn="l" rtl="0" eaLnBrk="0" fontAlgn="base" hangingPunct="0">
        <a:spcBef>
          <a:spcPct val="20000"/>
        </a:spcBef>
        <a:spcAft>
          <a:spcPct val="0"/>
        </a:spcAft>
        <a:defRPr sz="1600">
          <a:solidFill>
            <a:schemeClr val="tx1"/>
          </a:solidFill>
          <a:latin typeface="+mn-lt"/>
        </a:defRPr>
      </a:lvl4pPr>
      <a:lvl5pPr marL="2057400" indent="-228600" algn="l" rtl="0" eaLnBrk="0" fontAlgn="base" hangingPunct="0">
        <a:spcBef>
          <a:spcPct val="20000"/>
        </a:spcBef>
        <a:spcAft>
          <a:spcPct val="0"/>
        </a:spcAft>
        <a:defRPr sz="1600">
          <a:solidFill>
            <a:schemeClr val="tx1"/>
          </a:solidFill>
          <a:latin typeface="+mn-lt"/>
        </a:defRPr>
      </a:lvl5pPr>
      <a:lvl6pPr marL="2514600" indent="-228600" algn="l" rtl="0" fontAlgn="base">
        <a:spcBef>
          <a:spcPct val="20000"/>
        </a:spcBef>
        <a:spcAft>
          <a:spcPct val="0"/>
        </a:spcAft>
        <a:defRPr sz="1600">
          <a:solidFill>
            <a:schemeClr val="tx1"/>
          </a:solidFill>
          <a:latin typeface="+mn-lt"/>
        </a:defRPr>
      </a:lvl6pPr>
      <a:lvl7pPr marL="2971800" indent="-228600" algn="l" rtl="0" fontAlgn="base">
        <a:spcBef>
          <a:spcPct val="20000"/>
        </a:spcBef>
        <a:spcAft>
          <a:spcPct val="0"/>
        </a:spcAft>
        <a:defRPr sz="1600">
          <a:solidFill>
            <a:schemeClr val="tx1"/>
          </a:solidFill>
          <a:latin typeface="+mn-lt"/>
        </a:defRPr>
      </a:lvl7pPr>
      <a:lvl8pPr marL="3429000" indent="-228600" algn="l" rtl="0" fontAlgn="base">
        <a:spcBef>
          <a:spcPct val="20000"/>
        </a:spcBef>
        <a:spcAft>
          <a:spcPct val="0"/>
        </a:spcAft>
        <a:defRPr sz="1600">
          <a:solidFill>
            <a:schemeClr val="tx1"/>
          </a:solidFill>
          <a:latin typeface="+mn-lt"/>
        </a:defRPr>
      </a:lvl8pPr>
      <a:lvl9pPr marL="3886200" indent="-228600" algn="l" rtl="0" fontAlgn="base">
        <a:spcBef>
          <a:spcPct val="20000"/>
        </a:spcBef>
        <a:spcAft>
          <a:spcPct val="0"/>
        </a:spcAft>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23.png"/><Relationship Id="rId13" Type="http://schemas.openxmlformats.org/officeDocument/2006/relationships/image" Target="../media/image28.png"/><Relationship Id="rId3" Type="http://schemas.openxmlformats.org/officeDocument/2006/relationships/image" Target="../media/image18.png"/><Relationship Id="rId7" Type="http://schemas.openxmlformats.org/officeDocument/2006/relationships/image" Target="../media/image22.png"/><Relationship Id="rId12" Type="http://schemas.openxmlformats.org/officeDocument/2006/relationships/image" Target="../media/image27.png"/><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image" Target="../media/image21.png"/><Relationship Id="rId11" Type="http://schemas.openxmlformats.org/officeDocument/2006/relationships/image" Target="../media/image26.png"/><Relationship Id="rId5" Type="http://schemas.openxmlformats.org/officeDocument/2006/relationships/image" Target="../media/image20.png"/><Relationship Id="rId15" Type="http://schemas.openxmlformats.org/officeDocument/2006/relationships/image" Target="../media/image30.png"/><Relationship Id="rId10" Type="http://schemas.openxmlformats.org/officeDocument/2006/relationships/image" Target="../media/image25.png"/><Relationship Id="rId4" Type="http://schemas.openxmlformats.org/officeDocument/2006/relationships/image" Target="../media/image19.png"/><Relationship Id="rId9" Type="http://schemas.openxmlformats.org/officeDocument/2006/relationships/image" Target="../media/image24.png"/><Relationship Id="rId14" Type="http://schemas.openxmlformats.org/officeDocument/2006/relationships/image" Target="../media/image29.png"/></Relationships>
</file>

<file path=ppt/slides/_rels/slide11.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image" Target="../media/image32.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17.xml"/><Relationship Id="rId1" Type="http://schemas.openxmlformats.org/officeDocument/2006/relationships/slideLayout" Target="../slideLayouts/slideLayout4.xml"/><Relationship Id="rId5" Type="http://schemas.openxmlformats.org/officeDocument/2006/relationships/image" Target="../media/image35.png"/><Relationship Id="rId4" Type="http://schemas.openxmlformats.org/officeDocument/2006/relationships/image" Target="../media/image34.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8" Type="http://schemas.openxmlformats.org/officeDocument/2006/relationships/image" Target="../media/image41.png"/><Relationship Id="rId13" Type="http://schemas.openxmlformats.org/officeDocument/2006/relationships/image" Target="../media/image46.png"/><Relationship Id="rId3" Type="http://schemas.openxmlformats.org/officeDocument/2006/relationships/image" Target="../media/image36.png"/><Relationship Id="rId7" Type="http://schemas.openxmlformats.org/officeDocument/2006/relationships/image" Target="../media/image40.png"/><Relationship Id="rId12" Type="http://schemas.openxmlformats.org/officeDocument/2006/relationships/image" Target="../media/image45.png"/><Relationship Id="rId2" Type="http://schemas.openxmlformats.org/officeDocument/2006/relationships/notesSlide" Target="../notesSlides/notesSlide19.xml"/><Relationship Id="rId1" Type="http://schemas.openxmlformats.org/officeDocument/2006/relationships/slideLayout" Target="../slideLayouts/slideLayout4.xml"/><Relationship Id="rId6" Type="http://schemas.openxmlformats.org/officeDocument/2006/relationships/image" Target="../media/image39.png"/><Relationship Id="rId11" Type="http://schemas.openxmlformats.org/officeDocument/2006/relationships/image" Target="../media/image44.png"/><Relationship Id="rId5" Type="http://schemas.openxmlformats.org/officeDocument/2006/relationships/image" Target="../media/image38.png"/><Relationship Id="rId10" Type="http://schemas.openxmlformats.org/officeDocument/2006/relationships/image" Target="../media/image43.png"/><Relationship Id="rId4" Type="http://schemas.openxmlformats.org/officeDocument/2006/relationships/image" Target="../media/image37.png"/><Relationship Id="rId9" Type="http://schemas.openxmlformats.org/officeDocument/2006/relationships/image" Target="../media/image4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47.png"/><Relationship Id="rId7" Type="http://schemas.openxmlformats.org/officeDocument/2006/relationships/image" Target="../media/image51.png"/><Relationship Id="rId2" Type="http://schemas.openxmlformats.org/officeDocument/2006/relationships/notesSlide" Target="../notesSlides/notesSlide22.xml"/><Relationship Id="rId1" Type="http://schemas.openxmlformats.org/officeDocument/2006/relationships/slideLayout" Target="../slideLayouts/slideLayout4.xml"/><Relationship Id="rId6" Type="http://schemas.openxmlformats.org/officeDocument/2006/relationships/image" Target="../media/image50.png"/><Relationship Id="rId5" Type="http://schemas.openxmlformats.org/officeDocument/2006/relationships/image" Target="../media/image49.png"/><Relationship Id="rId4" Type="http://schemas.openxmlformats.org/officeDocument/2006/relationships/image" Target="../media/image48.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7.xml"/><Relationship Id="rId4" Type="http://schemas.openxmlformats.org/officeDocument/2006/relationships/image" Target="../media/image52.png"/></Relationships>
</file>

<file path=ppt/slides/_rels/slide25.xml.rels><?xml version="1.0" encoding="UTF-8" standalone="yes"?>
<Relationships xmlns="http://schemas.openxmlformats.org/package/2006/relationships"><Relationship Id="rId8" Type="http://schemas.openxmlformats.org/officeDocument/2006/relationships/image" Target="../media/image58.png"/><Relationship Id="rId3" Type="http://schemas.openxmlformats.org/officeDocument/2006/relationships/image" Target="../media/image53.png"/><Relationship Id="rId7" Type="http://schemas.openxmlformats.org/officeDocument/2006/relationships/image" Target="../media/image57.png"/><Relationship Id="rId2" Type="http://schemas.openxmlformats.org/officeDocument/2006/relationships/notesSlide" Target="../notesSlides/notesSlide25.xml"/><Relationship Id="rId1" Type="http://schemas.openxmlformats.org/officeDocument/2006/relationships/slideLayout" Target="../slideLayouts/slideLayout4.xml"/><Relationship Id="rId6" Type="http://schemas.openxmlformats.org/officeDocument/2006/relationships/image" Target="../media/image56.png"/><Relationship Id="rId11" Type="http://schemas.openxmlformats.org/officeDocument/2006/relationships/image" Target="../media/image61.png"/><Relationship Id="rId5" Type="http://schemas.openxmlformats.org/officeDocument/2006/relationships/image" Target="../media/image55.png"/><Relationship Id="rId10" Type="http://schemas.openxmlformats.org/officeDocument/2006/relationships/image" Target="../media/image60.png"/><Relationship Id="rId4" Type="http://schemas.openxmlformats.org/officeDocument/2006/relationships/image" Target="../media/image54.png"/><Relationship Id="rId9" Type="http://schemas.openxmlformats.org/officeDocument/2006/relationships/image" Target="../media/image59.png"/></Relationships>
</file>

<file path=ppt/slides/_rels/slide26.xml.rels><?xml version="1.0" encoding="UTF-8" standalone="yes"?>
<Relationships xmlns="http://schemas.openxmlformats.org/package/2006/relationships"><Relationship Id="rId8" Type="http://schemas.openxmlformats.org/officeDocument/2006/relationships/image" Target="../media/image67.png"/><Relationship Id="rId3" Type="http://schemas.openxmlformats.org/officeDocument/2006/relationships/image" Target="../media/image62.png"/><Relationship Id="rId7" Type="http://schemas.openxmlformats.org/officeDocument/2006/relationships/image" Target="../media/image66.png"/><Relationship Id="rId2" Type="http://schemas.openxmlformats.org/officeDocument/2006/relationships/notesSlide" Target="../notesSlides/notesSlide26.xml"/><Relationship Id="rId1" Type="http://schemas.openxmlformats.org/officeDocument/2006/relationships/slideLayout" Target="../slideLayouts/slideLayout4.xml"/><Relationship Id="rId6" Type="http://schemas.openxmlformats.org/officeDocument/2006/relationships/image" Target="../media/image65.png"/><Relationship Id="rId11" Type="http://schemas.openxmlformats.org/officeDocument/2006/relationships/image" Target="../media/image70.png"/><Relationship Id="rId5" Type="http://schemas.openxmlformats.org/officeDocument/2006/relationships/image" Target="../media/image64.png"/><Relationship Id="rId10" Type="http://schemas.openxmlformats.org/officeDocument/2006/relationships/image" Target="../media/image69.png"/><Relationship Id="rId4" Type="http://schemas.openxmlformats.org/officeDocument/2006/relationships/image" Target="../media/image63.png"/><Relationship Id="rId9" Type="http://schemas.openxmlformats.org/officeDocument/2006/relationships/image" Target="../media/image68.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8" Type="http://schemas.openxmlformats.org/officeDocument/2006/relationships/image" Target="../media/image76.png"/><Relationship Id="rId13" Type="http://schemas.openxmlformats.org/officeDocument/2006/relationships/image" Target="../media/image81.png"/><Relationship Id="rId18" Type="http://schemas.openxmlformats.org/officeDocument/2006/relationships/image" Target="../media/image86.png"/><Relationship Id="rId3" Type="http://schemas.openxmlformats.org/officeDocument/2006/relationships/image" Target="../media/image71.png"/><Relationship Id="rId7" Type="http://schemas.openxmlformats.org/officeDocument/2006/relationships/image" Target="../media/image75.png"/><Relationship Id="rId12" Type="http://schemas.openxmlformats.org/officeDocument/2006/relationships/image" Target="../media/image80.png"/><Relationship Id="rId17" Type="http://schemas.openxmlformats.org/officeDocument/2006/relationships/image" Target="../media/image85.png"/><Relationship Id="rId2" Type="http://schemas.openxmlformats.org/officeDocument/2006/relationships/notesSlide" Target="../notesSlides/notesSlide29.xml"/><Relationship Id="rId16" Type="http://schemas.openxmlformats.org/officeDocument/2006/relationships/image" Target="../media/image84.png"/><Relationship Id="rId20" Type="http://schemas.openxmlformats.org/officeDocument/2006/relationships/image" Target="../media/image88.png"/><Relationship Id="rId1" Type="http://schemas.openxmlformats.org/officeDocument/2006/relationships/slideLayout" Target="../slideLayouts/slideLayout4.xml"/><Relationship Id="rId6" Type="http://schemas.openxmlformats.org/officeDocument/2006/relationships/image" Target="../media/image74.png"/><Relationship Id="rId11" Type="http://schemas.openxmlformats.org/officeDocument/2006/relationships/image" Target="../media/image79.png"/><Relationship Id="rId5" Type="http://schemas.openxmlformats.org/officeDocument/2006/relationships/image" Target="../media/image73.png"/><Relationship Id="rId15" Type="http://schemas.openxmlformats.org/officeDocument/2006/relationships/image" Target="../media/image83.png"/><Relationship Id="rId10" Type="http://schemas.openxmlformats.org/officeDocument/2006/relationships/image" Target="../media/image78.png"/><Relationship Id="rId19" Type="http://schemas.openxmlformats.org/officeDocument/2006/relationships/image" Target="../media/image87.png"/><Relationship Id="rId4" Type="http://schemas.openxmlformats.org/officeDocument/2006/relationships/image" Target="../media/image72.png"/><Relationship Id="rId9" Type="http://schemas.openxmlformats.org/officeDocument/2006/relationships/image" Target="../media/image77.png"/><Relationship Id="rId14" Type="http://schemas.openxmlformats.org/officeDocument/2006/relationships/image" Target="../media/image8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image" Target="../media/image9.gif"/><Relationship Id="rId3" Type="http://schemas.openxmlformats.org/officeDocument/2006/relationships/image" Target="../media/image4.png"/><Relationship Id="rId7" Type="http://schemas.openxmlformats.org/officeDocument/2006/relationships/image" Target="../media/image8.gif"/><Relationship Id="rId2" Type="http://schemas.openxmlformats.org/officeDocument/2006/relationships/notesSlide" Target="../notesSlides/notesSlide8.xml"/><Relationship Id="rId1" Type="http://schemas.openxmlformats.org/officeDocument/2006/relationships/slideLayout" Target="../slideLayouts/slideLayout4.xml"/><Relationship Id="rId6" Type="http://schemas.openxmlformats.org/officeDocument/2006/relationships/image" Target="../media/image7.gif"/><Relationship Id="rId5" Type="http://schemas.openxmlformats.org/officeDocument/2006/relationships/image" Target="../media/image6.gif"/><Relationship Id="rId4" Type="http://schemas.openxmlformats.org/officeDocument/2006/relationships/image" Target="../media/image5.png"/><Relationship Id="rId9" Type="http://schemas.openxmlformats.org/officeDocument/2006/relationships/image" Target="../media/image10.gif"/></Relationships>
</file>

<file path=ppt/slides/_rels/slide9.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 Id="rId9"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a:spLocks noChangeArrowheads="1"/>
          </p:cNvSpPr>
          <p:nvPr/>
        </p:nvSpPr>
        <p:spPr bwMode="auto">
          <a:xfrm>
            <a:off x="6835775" y="4137025"/>
            <a:ext cx="2308225" cy="2720975"/>
          </a:xfrm>
          <a:prstGeom prst="rect">
            <a:avLst/>
          </a:prstGeom>
          <a:solidFill>
            <a:srgbClr val="FBEFD8"/>
          </a:solidFill>
          <a:ln w="9525" algn="ctr">
            <a:noFill/>
            <a:round/>
            <a:headEnd/>
            <a:tailEnd/>
          </a:ln>
        </p:spPr>
        <p:txBody>
          <a:bodyPr/>
          <a:lstStyle/>
          <a:p>
            <a:endParaRPr lang="en-US" sz="2800" b="0" dirty="0">
              <a:solidFill>
                <a:schemeClr val="tx2"/>
              </a:solidFill>
            </a:endParaRPr>
          </a:p>
        </p:txBody>
      </p:sp>
      <p:sp>
        <p:nvSpPr>
          <p:cNvPr id="7" name="Text Box 5"/>
          <p:cNvSpPr txBox="1">
            <a:spLocks noChangeArrowheads="1"/>
          </p:cNvSpPr>
          <p:nvPr/>
        </p:nvSpPr>
        <p:spPr bwMode="auto">
          <a:xfrm>
            <a:off x="1036638" y="1400175"/>
            <a:ext cx="5567362" cy="461665"/>
          </a:xfrm>
          <a:prstGeom prst="rect">
            <a:avLst/>
          </a:prstGeom>
          <a:noFill/>
          <a:ln w="9525" algn="ctr">
            <a:noFill/>
            <a:miter lim="800000"/>
            <a:headEnd/>
            <a:tailEnd/>
          </a:ln>
        </p:spPr>
        <p:txBody>
          <a:bodyPr wrap="square">
            <a:spAutoFit/>
          </a:bodyPr>
          <a:lstStyle/>
          <a:p>
            <a:pPr>
              <a:spcBef>
                <a:spcPct val="10000"/>
              </a:spcBef>
              <a:spcAft>
                <a:spcPct val="10000"/>
              </a:spcAft>
            </a:pPr>
            <a:r>
              <a:rPr lang="el-GR" sz="2400" dirty="0" smtClean="0">
                <a:solidFill>
                  <a:srgbClr val="394978"/>
                </a:solidFill>
                <a:latin typeface="Times New Roman" pitchFamily="18" charset="0"/>
                <a:cs typeface="Times New Roman" pitchFamily="18" charset="0"/>
              </a:rPr>
              <a:t>Το Εμπόριο στην Παγκόσμια Οικονομία </a:t>
            </a:r>
            <a:endParaRPr lang="en-US" sz="2400" dirty="0">
              <a:solidFill>
                <a:srgbClr val="394978"/>
              </a:solidFill>
              <a:latin typeface="Times New Roman" pitchFamily="18" charset="0"/>
              <a:cs typeface="Times New Roman" pitchFamily="18" charset="0"/>
            </a:endParaRPr>
          </a:p>
        </p:txBody>
      </p:sp>
      <p:sp>
        <p:nvSpPr>
          <p:cNvPr id="11" name="Text Box 7"/>
          <p:cNvSpPr txBox="1">
            <a:spLocks noChangeArrowheads="1"/>
          </p:cNvSpPr>
          <p:nvPr/>
        </p:nvSpPr>
        <p:spPr bwMode="auto">
          <a:xfrm>
            <a:off x="5081588" y="5978525"/>
            <a:ext cx="1646237" cy="676275"/>
          </a:xfrm>
          <a:prstGeom prst="rect">
            <a:avLst/>
          </a:prstGeom>
          <a:noFill/>
          <a:ln w="9525">
            <a:noFill/>
            <a:miter lim="800000"/>
            <a:headEnd/>
            <a:tailEnd/>
          </a:ln>
        </p:spPr>
        <p:txBody>
          <a:bodyPr wrap="none">
            <a:spAutoFit/>
          </a:bodyPr>
          <a:lstStyle/>
          <a:p>
            <a:pPr>
              <a:spcBef>
                <a:spcPct val="10000"/>
              </a:spcBef>
              <a:spcAft>
                <a:spcPct val="10000"/>
              </a:spcAft>
            </a:pPr>
            <a:r>
              <a:rPr lang="en-US" dirty="0">
                <a:solidFill>
                  <a:srgbClr val="394978"/>
                </a:solidFill>
                <a:latin typeface="Times New Roman" pitchFamily="18" charset="0"/>
                <a:cs typeface="Times New Roman" pitchFamily="18" charset="0"/>
              </a:rPr>
              <a:t>Prepared by:</a:t>
            </a:r>
            <a:br>
              <a:rPr lang="en-US" dirty="0">
                <a:solidFill>
                  <a:srgbClr val="394978"/>
                </a:solidFill>
                <a:latin typeface="Times New Roman" pitchFamily="18" charset="0"/>
                <a:cs typeface="Times New Roman" pitchFamily="18" charset="0"/>
              </a:rPr>
            </a:br>
            <a:r>
              <a:rPr lang="en-US" dirty="0">
                <a:solidFill>
                  <a:srgbClr val="394978"/>
                </a:solidFill>
                <a:latin typeface="Times New Roman" pitchFamily="18" charset="0"/>
                <a:cs typeface="Times New Roman" pitchFamily="18" charset="0"/>
              </a:rPr>
              <a:t>Fernando </a:t>
            </a:r>
            <a:r>
              <a:rPr lang="en-US" dirty="0" err="1">
                <a:solidFill>
                  <a:srgbClr val="394978"/>
                </a:solidFill>
                <a:latin typeface="Times New Roman" pitchFamily="18" charset="0"/>
                <a:cs typeface="Times New Roman" pitchFamily="18" charset="0"/>
              </a:rPr>
              <a:t>Quijano</a:t>
            </a:r>
            <a:r>
              <a:rPr lang="en-US" dirty="0">
                <a:solidFill>
                  <a:srgbClr val="394978"/>
                </a:solidFill>
                <a:latin typeface="Times New Roman" pitchFamily="18" charset="0"/>
                <a:cs typeface="Times New Roman" pitchFamily="18" charset="0"/>
              </a:rPr>
              <a:t/>
            </a:r>
            <a:br>
              <a:rPr lang="en-US" dirty="0">
                <a:solidFill>
                  <a:srgbClr val="394978"/>
                </a:solidFill>
                <a:latin typeface="Times New Roman" pitchFamily="18" charset="0"/>
                <a:cs typeface="Times New Roman" pitchFamily="18" charset="0"/>
              </a:rPr>
            </a:br>
            <a:r>
              <a:rPr lang="en-US" sz="1000" dirty="0">
                <a:solidFill>
                  <a:srgbClr val="394978"/>
                </a:solidFill>
                <a:latin typeface="Times New Roman" pitchFamily="18" charset="0"/>
                <a:cs typeface="Times New Roman" pitchFamily="18" charset="0"/>
              </a:rPr>
              <a:t>Dickinson State University</a:t>
            </a:r>
            <a:endParaRPr lang="en-US" dirty="0">
              <a:solidFill>
                <a:srgbClr val="394978"/>
              </a:solidFill>
              <a:latin typeface="Times New Roman" pitchFamily="18" charset="0"/>
              <a:cs typeface="Times New Roman" pitchFamily="18" charset="0"/>
            </a:endParaRPr>
          </a:p>
        </p:txBody>
      </p:sp>
      <p:sp>
        <p:nvSpPr>
          <p:cNvPr id="18" name="Rectangle 17"/>
          <p:cNvSpPr>
            <a:spLocks noChangeArrowheads="1"/>
          </p:cNvSpPr>
          <p:nvPr/>
        </p:nvSpPr>
        <p:spPr bwMode="auto">
          <a:xfrm>
            <a:off x="6835775" y="1262063"/>
            <a:ext cx="2308225" cy="1270000"/>
          </a:xfrm>
          <a:prstGeom prst="rect">
            <a:avLst/>
          </a:prstGeom>
          <a:solidFill>
            <a:srgbClr val="94AE98"/>
          </a:solidFill>
          <a:ln w="9525" algn="ctr">
            <a:noFill/>
            <a:round/>
            <a:headEnd/>
            <a:tailEnd/>
          </a:ln>
        </p:spPr>
        <p:txBody>
          <a:bodyPr/>
          <a:lstStyle/>
          <a:p>
            <a:endParaRPr lang="en-US" sz="2800" b="0">
              <a:solidFill>
                <a:schemeClr val="tx2"/>
              </a:solidFill>
            </a:endParaRPr>
          </a:p>
        </p:txBody>
      </p:sp>
      <p:grpSp>
        <p:nvGrpSpPr>
          <p:cNvPr id="26" name="Group 25"/>
          <p:cNvGrpSpPr>
            <a:grpSpLocks/>
          </p:cNvGrpSpPr>
          <p:nvPr/>
        </p:nvGrpSpPr>
        <p:grpSpPr bwMode="auto">
          <a:xfrm>
            <a:off x="0" y="-7938"/>
            <a:ext cx="9144000" cy="1285876"/>
            <a:chOff x="-1" y="-7256"/>
            <a:chExt cx="9144001" cy="1285647"/>
          </a:xfrm>
        </p:grpSpPr>
        <p:sp>
          <p:nvSpPr>
            <p:cNvPr id="14355" name="Rectangle 13"/>
            <p:cNvSpPr>
              <a:spLocks noChangeArrowheads="1"/>
            </p:cNvSpPr>
            <p:nvPr/>
          </p:nvSpPr>
          <p:spPr bwMode="auto">
            <a:xfrm>
              <a:off x="-1" y="0"/>
              <a:ext cx="6836229" cy="1262743"/>
            </a:xfrm>
            <a:prstGeom prst="rect">
              <a:avLst/>
            </a:prstGeom>
            <a:solidFill>
              <a:srgbClr val="69134B"/>
            </a:solidFill>
            <a:ln w="9525" algn="ctr">
              <a:noFill/>
              <a:round/>
              <a:headEnd/>
              <a:tailEnd/>
            </a:ln>
          </p:spPr>
          <p:txBody>
            <a:bodyPr/>
            <a:lstStyle/>
            <a:p>
              <a:endParaRPr lang="en-US" sz="2800" b="0">
                <a:solidFill>
                  <a:schemeClr val="tx2"/>
                </a:solidFill>
              </a:endParaRPr>
            </a:p>
          </p:txBody>
        </p:sp>
        <p:sp>
          <p:nvSpPr>
            <p:cNvPr id="14356" name="Rectangle 16"/>
            <p:cNvSpPr>
              <a:spLocks noChangeArrowheads="1"/>
            </p:cNvSpPr>
            <p:nvPr/>
          </p:nvSpPr>
          <p:spPr bwMode="auto">
            <a:xfrm>
              <a:off x="6836229" y="-7256"/>
              <a:ext cx="2307771" cy="1270000"/>
            </a:xfrm>
            <a:prstGeom prst="rect">
              <a:avLst/>
            </a:prstGeom>
            <a:solidFill>
              <a:srgbClr val="57699E"/>
            </a:solidFill>
            <a:ln w="9525" algn="ctr">
              <a:noFill/>
              <a:round/>
              <a:headEnd/>
              <a:tailEnd/>
            </a:ln>
          </p:spPr>
          <p:txBody>
            <a:bodyPr/>
            <a:lstStyle/>
            <a:p>
              <a:endParaRPr lang="en-US" sz="2800" b="0">
                <a:solidFill>
                  <a:schemeClr val="tx2"/>
                </a:solidFill>
              </a:endParaRPr>
            </a:p>
          </p:txBody>
        </p:sp>
        <p:cxnSp>
          <p:nvCxnSpPr>
            <p:cNvPr id="14357" name="Straight Connector 19"/>
            <p:cNvCxnSpPr>
              <a:cxnSpLocks noChangeShapeType="1"/>
            </p:cNvCxnSpPr>
            <p:nvPr/>
          </p:nvCxnSpPr>
          <p:spPr bwMode="auto">
            <a:xfrm>
              <a:off x="0" y="1278391"/>
              <a:ext cx="9144000" cy="0"/>
            </a:xfrm>
            <a:prstGeom prst="line">
              <a:avLst/>
            </a:prstGeom>
            <a:noFill/>
            <a:ln w="76200" algn="ctr">
              <a:solidFill>
                <a:schemeClr val="tx1"/>
              </a:solidFill>
              <a:round/>
              <a:headEnd/>
              <a:tailEnd/>
            </a:ln>
          </p:spPr>
        </p:cxnSp>
      </p:grpSp>
      <p:sp>
        <p:nvSpPr>
          <p:cNvPr id="6" name="Text Box 4"/>
          <p:cNvSpPr txBox="1">
            <a:spLocks noChangeArrowheads="1"/>
          </p:cNvSpPr>
          <p:nvPr/>
        </p:nvSpPr>
        <p:spPr bwMode="auto">
          <a:xfrm>
            <a:off x="7437438" y="1303338"/>
            <a:ext cx="1106487" cy="1200150"/>
          </a:xfrm>
          <a:prstGeom prst="rect">
            <a:avLst/>
          </a:prstGeom>
          <a:noFill/>
          <a:ln w="9525">
            <a:noFill/>
            <a:miter lim="800000"/>
            <a:headEnd/>
            <a:tailEnd/>
          </a:ln>
        </p:spPr>
        <p:txBody>
          <a:bodyPr anchor="ctr">
            <a:spAutoFit/>
          </a:bodyPr>
          <a:lstStyle/>
          <a:p>
            <a:pPr algn="ctr">
              <a:spcBef>
                <a:spcPct val="10000"/>
              </a:spcBef>
              <a:spcAft>
                <a:spcPct val="10000"/>
              </a:spcAft>
            </a:pPr>
            <a:r>
              <a:rPr lang="en-US" sz="7200"/>
              <a:t>1</a:t>
            </a:r>
          </a:p>
        </p:txBody>
      </p:sp>
      <p:graphicFrame>
        <p:nvGraphicFramePr>
          <p:cNvPr id="14362" name="Group 26"/>
          <p:cNvGraphicFramePr>
            <a:graphicFrameLocks noGrp="1"/>
          </p:cNvGraphicFramePr>
          <p:nvPr/>
        </p:nvGraphicFramePr>
        <p:xfrm>
          <a:off x="6880225" y="2557463"/>
          <a:ext cx="2263775" cy="1194435"/>
        </p:xfrm>
        <a:graphic>
          <a:graphicData uri="http://schemas.openxmlformats.org/drawingml/2006/table">
            <a:tbl>
              <a:tblPr/>
              <a:tblGrid>
                <a:gridCol w="333375"/>
                <a:gridCol w="1930400"/>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Arial" charset="0"/>
                        </a:rPr>
                        <a:t>Διεθνές Εμπόριο</a:t>
                      </a:r>
                      <a:endParaRPr kumimoji="0" lang="en-US" sz="16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tr>
              <a:tr h="566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Arial" charset="0"/>
                        </a:rPr>
                        <a:t>Μετανάστευση και ξένες άμεσες επενδύσεις</a:t>
                      </a:r>
                      <a:endParaRPr kumimoji="0" lang="en-US" sz="16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bl>
          </a:graphicData>
        </a:graphic>
      </p:graphicFrame>
      <p:pic>
        <p:nvPicPr>
          <p:cNvPr id="14359" name="Picture 23" descr="Pages from feenestra comps_8_25"/>
          <p:cNvPicPr>
            <a:picLocks noChangeAspect="1" noChangeArrowheads="1"/>
          </p:cNvPicPr>
          <p:nvPr/>
        </p:nvPicPr>
        <p:blipFill>
          <a:blip r:embed="rId3" cstate="print"/>
          <a:srcRect/>
          <a:stretch>
            <a:fillRect/>
          </a:stretch>
        </p:blipFill>
        <p:spPr bwMode="auto">
          <a:xfrm>
            <a:off x="1042988" y="1956480"/>
            <a:ext cx="3671887" cy="46545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500"/>
                                        <p:tgtEl>
                                          <p:spTgt spid="26"/>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wipe(up)">
                                      <p:cBhvr>
                                        <p:cTn id="11" dur="500"/>
                                        <p:tgtEl>
                                          <p:spTgt spid="18"/>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up)">
                                      <p:cBhvr>
                                        <p:cTn id="15" dur="500"/>
                                        <p:tgtEl>
                                          <p:spTgt spid="6"/>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animEffect transition="in" filter="wipe(left)">
                                      <p:cBhvr>
                                        <p:cTn id="19" dur="500"/>
                                        <p:tgtEl>
                                          <p:spTgt spid="7">
                                            <p:txEl>
                                              <p:pRg st="0" end="0"/>
                                            </p:txEl>
                                          </p:spTgt>
                                        </p:tgtEl>
                                      </p:cBhvr>
                                    </p:animEffect>
                                  </p:childTnLst>
                                </p:cTn>
                              </p:par>
                            </p:childTnLst>
                          </p:cTn>
                        </p:par>
                        <p:par>
                          <p:cTn id="20" fill="hold">
                            <p:stCondLst>
                              <p:cond delay="2000"/>
                            </p:stCondLst>
                            <p:childTnLst>
                              <p:par>
                                <p:cTn id="21" presetID="22" presetClass="entr" presetSubtype="8" fill="hold" nodeType="afterEffect">
                                  <p:stCondLst>
                                    <p:cond delay="0"/>
                                  </p:stCondLst>
                                  <p:childTnLst>
                                    <p:set>
                                      <p:cBhvr>
                                        <p:cTn id="22" dur="1" fill="hold">
                                          <p:stCondLst>
                                            <p:cond delay="0"/>
                                          </p:stCondLst>
                                        </p:cTn>
                                        <p:tgtEl>
                                          <p:spTgt spid="14362"/>
                                        </p:tgtEl>
                                        <p:attrNameLst>
                                          <p:attrName>style.visibility</p:attrName>
                                        </p:attrNameLst>
                                      </p:cBhvr>
                                      <p:to>
                                        <p:strVal val="visible"/>
                                      </p:to>
                                    </p:set>
                                    <p:animEffect transition="in" filter="wipe(left)">
                                      <p:cBhvr>
                                        <p:cTn id="23" dur="500"/>
                                        <p:tgtEl>
                                          <p:spTgt spid="14362"/>
                                        </p:tgtEl>
                                      </p:cBhvr>
                                    </p:animEffect>
                                  </p:childTnLst>
                                </p:cTn>
                              </p:par>
                            </p:childTnLst>
                          </p:cTn>
                        </p:par>
                        <p:par>
                          <p:cTn id="24" fill="hold">
                            <p:stCondLst>
                              <p:cond delay="2500"/>
                            </p:stCondLst>
                            <p:childTnLst>
                              <p:par>
                                <p:cTn id="25" presetID="22" presetClass="entr" presetSubtype="1" fill="hold"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ipe(up)">
                                      <p:cBhvr>
                                        <p:cTn id="27" dur="500"/>
                                        <p:tgtEl>
                                          <p:spTgt spid="23"/>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wipe(left)">
                                      <p:cBhvr>
                                        <p:cTn id="3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allAtOnce"/>
      <p:bldP spid="11" grpId="0"/>
      <p:bldP spid="18" grpId="0" animBg="1"/>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2213" name="Rectangle 5"/>
          <p:cNvSpPr>
            <a:spLocks noChangeArrowheads="1"/>
          </p:cNvSpPr>
          <p:nvPr/>
        </p:nvSpPr>
        <p:spPr bwMode="auto">
          <a:xfrm>
            <a:off x="566738" y="747713"/>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Χάρτης του Παγκόσμιου Εμπορίου</a:t>
            </a:r>
            <a:endParaRPr lang="en-US" sz="2400" dirty="0">
              <a:solidFill>
                <a:srgbClr val="356A41"/>
              </a:solidFill>
            </a:endParaRPr>
          </a:p>
        </p:txBody>
      </p:sp>
      <p:grpSp>
        <p:nvGrpSpPr>
          <p:cNvPr id="27" name="Group 39"/>
          <p:cNvGrpSpPr>
            <a:grpSpLocks/>
          </p:cNvGrpSpPr>
          <p:nvPr/>
        </p:nvGrpSpPr>
        <p:grpSpPr bwMode="auto">
          <a:xfrm>
            <a:off x="533400" y="1212850"/>
            <a:ext cx="8407400" cy="5387975"/>
            <a:chOff x="566738" y="2200275"/>
            <a:chExt cx="7805737" cy="4219575"/>
          </a:xfrm>
        </p:grpSpPr>
        <p:sp>
          <p:nvSpPr>
            <p:cNvPr id="32790" name="Rectangle 32"/>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32791" name="Rectangle 36"/>
            <p:cNvSpPr>
              <a:spLocks noChangeArrowheads="1"/>
            </p:cNvSpPr>
            <p:nvPr/>
          </p:nvSpPr>
          <p:spPr bwMode="auto">
            <a:xfrm>
              <a:off x="581024" y="2219327"/>
              <a:ext cx="7772401" cy="254462"/>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38" name="Text Box 7"/>
          <p:cNvSpPr txBox="1">
            <a:spLocks noChangeArrowheads="1"/>
          </p:cNvSpPr>
          <p:nvPr/>
        </p:nvSpPr>
        <p:spPr bwMode="auto">
          <a:xfrm>
            <a:off x="552450" y="1233488"/>
            <a:ext cx="1328738"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 </a:t>
            </a:r>
            <a:r>
              <a:rPr lang="en-US" dirty="0" smtClean="0"/>
              <a:t> </a:t>
            </a:r>
            <a:r>
              <a:rPr lang="en-US" dirty="0"/>
              <a:t>1-2</a:t>
            </a:r>
          </a:p>
        </p:txBody>
      </p:sp>
      <p:sp>
        <p:nvSpPr>
          <p:cNvPr id="39" name="Rectangle 38"/>
          <p:cNvSpPr>
            <a:spLocks noChangeArrowheads="1"/>
          </p:cNvSpPr>
          <p:nvPr/>
        </p:nvSpPr>
        <p:spPr bwMode="auto">
          <a:xfrm>
            <a:off x="2525713" y="5438775"/>
            <a:ext cx="6575425" cy="923330"/>
          </a:xfrm>
          <a:prstGeom prst="rect">
            <a:avLst/>
          </a:prstGeom>
          <a:noFill/>
          <a:ln w="9525">
            <a:noFill/>
            <a:miter lim="800000"/>
            <a:headEnd/>
            <a:tailEnd/>
          </a:ln>
        </p:spPr>
        <p:txBody>
          <a:bodyPr>
            <a:spAutoFit/>
          </a:bodyPr>
          <a:lstStyle/>
          <a:p>
            <a:pPr>
              <a:spcBef>
                <a:spcPct val="10000"/>
              </a:spcBef>
              <a:spcAft>
                <a:spcPct val="10000"/>
              </a:spcAft>
            </a:pPr>
            <a:r>
              <a:rPr lang="el-GR" sz="1800" dirty="0" smtClean="0">
                <a:solidFill>
                  <a:srgbClr val="8A3A6A"/>
                </a:solidFill>
              </a:rPr>
              <a:t>Το Παγκόσμιο Εμπόριο Αγαθών</a:t>
            </a:r>
            <a:r>
              <a:rPr lang="en-US" sz="1800" dirty="0" smtClean="0">
                <a:solidFill>
                  <a:srgbClr val="8A3A6A"/>
                </a:solidFill>
              </a:rPr>
              <a:t> </a:t>
            </a:r>
            <a:r>
              <a:rPr lang="en-US" sz="1800" dirty="0">
                <a:solidFill>
                  <a:srgbClr val="8A3A6A"/>
                </a:solidFill>
              </a:rPr>
              <a:t>2006 </a:t>
            </a:r>
            <a:r>
              <a:rPr lang="en-US" sz="1800" dirty="0" smtClean="0">
                <a:solidFill>
                  <a:srgbClr val="8A3A6A"/>
                </a:solidFill>
              </a:rPr>
              <a:t>(</a:t>
            </a:r>
            <a:r>
              <a:rPr lang="el-GR" sz="1800" dirty="0" smtClean="0">
                <a:solidFill>
                  <a:srgbClr val="8A3A6A"/>
                </a:solidFill>
              </a:rPr>
              <a:t>δισεκατομμύρια </a:t>
            </a:r>
            <a:r>
              <a:rPr lang="en-US" sz="1800" dirty="0" smtClean="0">
                <a:solidFill>
                  <a:srgbClr val="8A3A6A"/>
                </a:solidFill>
              </a:rPr>
              <a:t>$) </a:t>
            </a:r>
            <a:r>
              <a:rPr lang="el-GR" sz="1800" dirty="0" smtClean="0"/>
              <a:t>Εμπόριο σε εμπορευματικά αγαθά μεταξύ επιλεγμένων χωρών και περιοχών του κόσμου</a:t>
            </a:r>
            <a:endParaRPr lang="en-US" sz="1800" dirty="0"/>
          </a:p>
        </p:txBody>
      </p:sp>
      <p:sp>
        <p:nvSpPr>
          <p:cNvPr id="40" name="Rectangle 39"/>
          <p:cNvSpPr>
            <a:spLocks noChangeArrowheads="1"/>
          </p:cNvSpPr>
          <p:nvPr/>
        </p:nvSpPr>
        <p:spPr bwMode="auto">
          <a:xfrm>
            <a:off x="715963" y="1608138"/>
            <a:ext cx="8064500" cy="3854450"/>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16" name="Picture 15" descr="fig1-2_legend_PPT.gif"/>
          <p:cNvPicPr>
            <a:picLocks noChangeAspect="1"/>
          </p:cNvPicPr>
          <p:nvPr/>
        </p:nvPicPr>
        <p:blipFill>
          <a:blip r:embed="rId3" cstate="print"/>
          <a:srcRect/>
          <a:stretch>
            <a:fillRect/>
          </a:stretch>
        </p:blipFill>
        <p:spPr bwMode="auto">
          <a:xfrm>
            <a:off x="642938" y="5462588"/>
            <a:ext cx="1933575" cy="1076325"/>
          </a:xfrm>
          <a:prstGeom prst="rect">
            <a:avLst/>
          </a:prstGeom>
          <a:noFill/>
          <a:ln w="9525">
            <a:noFill/>
            <a:miter lim="800000"/>
            <a:headEnd/>
            <a:tailEnd/>
          </a:ln>
        </p:spPr>
      </p:pic>
      <p:pic>
        <p:nvPicPr>
          <p:cNvPr id="17" name="Picture 16" descr="fig1-2_map_PPT_1.gif"/>
          <p:cNvPicPr>
            <a:picLocks noChangeAspect="1"/>
          </p:cNvPicPr>
          <p:nvPr/>
        </p:nvPicPr>
        <p:blipFill>
          <a:blip r:embed="rId4" cstate="print"/>
          <a:srcRect/>
          <a:stretch>
            <a:fillRect/>
          </a:stretch>
        </p:blipFill>
        <p:spPr bwMode="auto">
          <a:xfrm>
            <a:off x="1384300" y="1606550"/>
            <a:ext cx="7029450" cy="3819525"/>
          </a:xfrm>
          <a:prstGeom prst="rect">
            <a:avLst/>
          </a:prstGeom>
          <a:noFill/>
          <a:ln w="9525">
            <a:noFill/>
            <a:miter lim="800000"/>
            <a:headEnd/>
            <a:tailEnd/>
          </a:ln>
        </p:spPr>
      </p:pic>
      <p:pic>
        <p:nvPicPr>
          <p:cNvPr id="18" name="Picture 17" descr="fig1-2_map_PPT_2.gif"/>
          <p:cNvPicPr>
            <a:picLocks noChangeAspect="1"/>
          </p:cNvPicPr>
          <p:nvPr/>
        </p:nvPicPr>
        <p:blipFill>
          <a:blip r:embed="rId5" cstate="print"/>
          <a:srcRect/>
          <a:stretch>
            <a:fillRect/>
          </a:stretch>
        </p:blipFill>
        <p:spPr bwMode="auto">
          <a:xfrm>
            <a:off x="1384300" y="1606550"/>
            <a:ext cx="7029450" cy="3819525"/>
          </a:xfrm>
          <a:prstGeom prst="rect">
            <a:avLst/>
          </a:prstGeom>
          <a:noFill/>
          <a:ln w="9525">
            <a:noFill/>
            <a:miter lim="800000"/>
            <a:headEnd/>
            <a:tailEnd/>
          </a:ln>
        </p:spPr>
      </p:pic>
      <p:pic>
        <p:nvPicPr>
          <p:cNvPr id="19" name="Picture 18" descr="fig1-2_map_PPT_3.gif"/>
          <p:cNvPicPr>
            <a:picLocks noChangeAspect="1"/>
          </p:cNvPicPr>
          <p:nvPr/>
        </p:nvPicPr>
        <p:blipFill>
          <a:blip r:embed="rId6" cstate="print"/>
          <a:srcRect/>
          <a:stretch>
            <a:fillRect/>
          </a:stretch>
        </p:blipFill>
        <p:spPr bwMode="auto">
          <a:xfrm>
            <a:off x="1384300" y="1606550"/>
            <a:ext cx="7029450" cy="3819525"/>
          </a:xfrm>
          <a:prstGeom prst="rect">
            <a:avLst/>
          </a:prstGeom>
          <a:noFill/>
          <a:ln w="9525">
            <a:noFill/>
            <a:miter lim="800000"/>
            <a:headEnd/>
            <a:tailEnd/>
          </a:ln>
        </p:spPr>
      </p:pic>
      <p:pic>
        <p:nvPicPr>
          <p:cNvPr id="21" name="Picture 20" descr="fig1-2_map_PPT_5.gif"/>
          <p:cNvPicPr>
            <a:picLocks noChangeAspect="1"/>
          </p:cNvPicPr>
          <p:nvPr/>
        </p:nvPicPr>
        <p:blipFill>
          <a:blip r:embed="rId7" cstate="print"/>
          <a:srcRect/>
          <a:stretch>
            <a:fillRect/>
          </a:stretch>
        </p:blipFill>
        <p:spPr bwMode="auto">
          <a:xfrm>
            <a:off x="1384300" y="1606550"/>
            <a:ext cx="7029450" cy="3819525"/>
          </a:xfrm>
          <a:prstGeom prst="rect">
            <a:avLst/>
          </a:prstGeom>
          <a:noFill/>
          <a:ln w="9525">
            <a:noFill/>
            <a:miter lim="800000"/>
            <a:headEnd/>
            <a:tailEnd/>
          </a:ln>
        </p:spPr>
      </p:pic>
      <p:pic>
        <p:nvPicPr>
          <p:cNvPr id="22" name="Picture 21" descr="fig1-2_map_PPT_6.gif"/>
          <p:cNvPicPr>
            <a:picLocks noChangeAspect="1"/>
          </p:cNvPicPr>
          <p:nvPr/>
        </p:nvPicPr>
        <p:blipFill>
          <a:blip r:embed="rId8" cstate="print"/>
          <a:srcRect/>
          <a:stretch>
            <a:fillRect/>
          </a:stretch>
        </p:blipFill>
        <p:spPr bwMode="auto">
          <a:xfrm>
            <a:off x="1384300" y="1606550"/>
            <a:ext cx="7029450" cy="3819525"/>
          </a:xfrm>
          <a:prstGeom prst="rect">
            <a:avLst/>
          </a:prstGeom>
          <a:noFill/>
          <a:ln w="9525">
            <a:noFill/>
            <a:miter lim="800000"/>
            <a:headEnd/>
            <a:tailEnd/>
          </a:ln>
        </p:spPr>
      </p:pic>
      <p:pic>
        <p:nvPicPr>
          <p:cNvPr id="23" name="Picture 22" descr="fig1-2_map_PPT_7.gif"/>
          <p:cNvPicPr>
            <a:picLocks noChangeAspect="1"/>
          </p:cNvPicPr>
          <p:nvPr/>
        </p:nvPicPr>
        <p:blipFill>
          <a:blip r:embed="rId9" cstate="print"/>
          <a:srcRect/>
          <a:stretch>
            <a:fillRect/>
          </a:stretch>
        </p:blipFill>
        <p:spPr bwMode="auto">
          <a:xfrm>
            <a:off x="1384300" y="1606550"/>
            <a:ext cx="7029450" cy="3819525"/>
          </a:xfrm>
          <a:prstGeom prst="rect">
            <a:avLst/>
          </a:prstGeom>
          <a:noFill/>
          <a:ln w="9525">
            <a:noFill/>
            <a:miter lim="800000"/>
            <a:headEnd/>
            <a:tailEnd/>
          </a:ln>
        </p:spPr>
      </p:pic>
      <p:pic>
        <p:nvPicPr>
          <p:cNvPr id="24" name="Picture 23" descr="fig1-2_map_PPT_8.gif"/>
          <p:cNvPicPr>
            <a:picLocks noChangeAspect="1"/>
          </p:cNvPicPr>
          <p:nvPr/>
        </p:nvPicPr>
        <p:blipFill>
          <a:blip r:embed="rId10" cstate="print"/>
          <a:srcRect/>
          <a:stretch>
            <a:fillRect/>
          </a:stretch>
        </p:blipFill>
        <p:spPr bwMode="auto">
          <a:xfrm>
            <a:off x="1384300" y="1606550"/>
            <a:ext cx="7029450" cy="3819525"/>
          </a:xfrm>
          <a:prstGeom prst="rect">
            <a:avLst/>
          </a:prstGeom>
          <a:noFill/>
          <a:ln w="9525">
            <a:noFill/>
            <a:miter lim="800000"/>
            <a:headEnd/>
            <a:tailEnd/>
          </a:ln>
        </p:spPr>
      </p:pic>
      <p:pic>
        <p:nvPicPr>
          <p:cNvPr id="25" name="Picture 24" descr="fig1-2_map_PPT_9.gif"/>
          <p:cNvPicPr>
            <a:picLocks noChangeAspect="1"/>
          </p:cNvPicPr>
          <p:nvPr/>
        </p:nvPicPr>
        <p:blipFill>
          <a:blip r:embed="rId11" cstate="print"/>
          <a:srcRect/>
          <a:stretch>
            <a:fillRect/>
          </a:stretch>
        </p:blipFill>
        <p:spPr bwMode="auto">
          <a:xfrm>
            <a:off x="1384300" y="1606550"/>
            <a:ext cx="7029450" cy="3819525"/>
          </a:xfrm>
          <a:prstGeom prst="rect">
            <a:avLst/>
          </a:prstGeom>
          <a:noFill/>
          <a:ln w="9525">
            <a:noFill/>
            <a:miter lim="800000"/>
            <a:headEnd/>
            <a:tailEnd/>
          </a:ln>
        </p:spPr>
      </p:pic>
      <p:pic>
        <p:nvPicPr>
          <p:cNvPr id="26" name="Picture 25" descr="fig1-2_map_PPT_10.gif"/>
          <p:cNvPicPr>
            <a:picLocks noChangeAspect="1"/>
          </p:cNvPicPr>
          <p:nvPr/>
        </p:nvPicPr>
        <p:blipFill>
          <a:blip r:embed="rId12" cstate="print"/>
          <a:srcRect/>
          <a:stretch>
            <a:fillRect/>
          </a:stretch>
        </p:blipFill>
        <p:spPr bwMode="auto">
          <a:xfrm>
            <a:off x="1384300" y="1606550"/>
            <a:ext cx="7029450" cy="3819525"/>
          </a:xfrm>
          <a:prstGeom prst="rect">
            <a:avLst/>
          </a:prstGeom>
          <a:noFill/>
          <a:ln w="9525">
            <a:noFill/>
            <a:miter lim="800000"/>
            <a:headEnd/>
            <a:tailEnd/>
          </a:ln>
        </p:spPr>
      </p:pic>
      <p:pic>
        <p:nvPicPr>
          <p:cNvPr id="28" name="Picture 27" descr="fig1-2_map_PPT_11.gif"/>
          <p:cNvPicPr>
            <a:picLocks noChangeAspect="1"/>
          </p:cNvPicPr>
          <p:nvPr/>
        </p:nvPicPr>
        <p:blipFill>
          <a:blip r:embed="rId13" cstate="print"/>
          <a:srcRect/>
          <a:stretch>
            <a:fillRect/>
          </a:stretch>
        </p:blipFill>
        <p:spPr bwMode="auto">
          <a:xfrm>
            <a:off x="1384300" y="1606550"/>
            <a:ext cx="7029450" cy="3819525"/>
          </a:xfrm>
          <a:prstGeom prst="rect">
            <a:avLst/>
          </a:prstGeom>
          <a:noFill/>
          <a:ln w="9525">
            <a:noFill/>
            <a:miter lim="800000"/>
            <a:headEnd/>
            <a:tailEnd/>
          </a:ln>
        </p:spPr>
      </p:pic>
      <p:pic>
        <p:nvPicPr>
          <p:cNvPr id="29" name="Picture 28" descr="fig1-2_map_PPT_12.gif"/>
          <p:cNvPicPr>
            <a:picLocks noChangeAspect="1"/>
          </p:cNvPicPr>
          <p:nvPr/>
        </p:nvPicPr>
        <p:blipFill>
          <a:blip r:embed="rId14" cstate="print"/>
          <a:srcRect/>
          <a:stretch>
            <a:fillRect/>
          </a:stretch>
        </p:blipFill>
        <p:spPr bwMode="auto">
          <a:xfrm>
            <a:off x="1384300" y="1606550"/>
            <a:ext cx="7029450" cy="3819525"/>
          </a:xfrm>
          <a:prstGeom prst="rect">
            <a:avLst/>
          </a:prstGeom>
          <a:noFill/>
          <a:ln w="9525">
            <a:noFill/>
            <a:miter lim="800000"/>
            <a:headEnd/>
            <a:tailEnd/>
          </a:ln>
        </p:spPr>
      </p:pic>
      <p:pic>
        <p:nvPicPr>
          <p:cNvPr id="30" name="Picture 29" descr="fig1-2_map_PPT_13.gif"/>
          <p:cNvPicPr>
            <a:picLocks noChangeAspect="1"/>
          </p:cNvPicPr>
          <p:nvPr/>
        </p:nvPicPr>
        <p:blipFill>
          <a:blip r:embed="rId15" cstate="print"/>
          <a:srcRect/>
          <a:stretch>
            <a:fillRect/>
          </a:stretch>
        </p:blipFill>
        <p:spPr bwMode="auto">
          <a:xfrm>
            <a:off x="1384300" y="1606550"/>
            <a:ext cx="7029450" cy="3819525"/>
          </a:xfrm>
          <a:prstGeom prst="rect">
            <a:avLst/>
          </a:prstGeom>
          <a:noFill/>
          <a:ln w="9525">
            <a:noFill/>
            <a:miter lim="800000"/>
            <a:headEnd/>
            <a:tailEnd/>
          </a:ln>
        </p:spPr>
      </p:pic>
      <p:sp>
        <p:nvSpPr>
          <p:cNvPr id="32787" name="Rectangle 30"/>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32788" name="Straight Connector 31"/>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32789"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a:t>
            </a:r>
            <a:endParaRPr lang="en-US" sz="2400" dirty="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2213"/>
                                        </p:tgtEl>
                                        <p:attrNameLst>
                                          <p:attrName>style.visibility</p:attrName>
                                        </p:attrNameLst>
                                      </p:cBhvr>
                                      <p:to>
                                        <p:strVal val="visible"/>
                                      </p:to>
                                    </p:set>
                                    <p:animEffect transition="in" filter="wipe(left)">
                                      <p:cBhvr>
                                        <p:cTn id="7" dur="500"/>
                                        <p:tgtEl>
                                          <p:spTgt spid="862213"/>
                                        </p:tgtEl>
                                      </p:cBhvr>
                                    </p:animEffect>
                                  </p:childTnLst>
                                </p:cTn>
                              </p:par>
                            </p:childTnLst>
                          </p:cTn>
                        </p:par>
                        <p:par>
                          <p:cTn id="8" fill="hold">
                            <p:stCondLst>
                              <p:cond delay="500"/>
                            </p:stCondLst>
                            <p:childTnLst>
                              <p:par>
                                <p:cTn id="9" presetID="29" presetClass="entr" presetSubtype="0" fill="hold" nodeType="afterEffect">
                                  <p:stCondLst>
                                    <p:cond delay="0"/>
                                  </p:stCondLst>
                                  <p:childTnLst>
                                    <p:set>
                                      <p:cBhvr>
                                        <p:cTn id="10" dur="1" fill="hold">
                                          <p:stCondLst>
                                            <p:cond delay="0"/>
                                          </p:stCondLst>
                                        </p:cTn>
                                        <p:tgtEl>
                                          <p:spTgt spid="27"/>
                                        </p:tgtEl>
                                        <p:attrNameLst>
                                          <p:attrName>style.visibility</p:attrName>
                                        </p:attrNameLst>
                                      </p:cBhvr>
                                      <p:to>
                                        <p:strVal val="visible"/>
                                      </p:to>
                                    </p:set>
                                    <p:anim calcmode="lin" valueType="num">
                                      <p:cBhvr>
                                        <p:cTn id="11" dur="500" fill="hold"/>
                                        <p:tgtEl>
                                          <p:spTgt spid="27"/>
                                        </p:tgtEl>
                                        <p:attrNameLst>
                                          <p:attrName>ppt_x</p:attrName>
                                        </p:attrNameLst>
                                      </p:cBhvr>
                                      <p:tavLst>
                                        <p:tav tm="0">
                                          <p:val>
                                            <p:strVal val="#ppt_x-.2"/>
                                          </p:val>
                                        </p:tav>
                                        <p:tav tm="100000">
                                          <p:val>
                                            <p:strVal val="#ppt_x"/>
                                          </p:val>
                                        </p:tav>
                                      </p:tavLst>
                                    </p:anim>
                                    <p:anim calcmode="lin" valueType="num">
                                      <p:cBhvr>
                                        <p:cTn id="12" dur="500" fill="hold"/>
                                        <p:tgtEl>
                                          <p:spTgt spid="27"/>
                                        </p:tgtEl>
                                        <p:attrNameLst>
                                          <p:attrName>ppt_y</p:attrName>
                                        </p:attrNameLst>
                                      </p:cBhvr>
                                      <p:tavLst>
                                        <p:tav tm="0">
                                          <p:val>
                                            <p:strVal val="#ppt_y"/>
                                          </p:val>
                                        </p:tav>
                                        <p:tav tm="100000">
                                          <p:val>
                                            <p:strVal val="#ppt_y"/>
                                          </p:val>
                                        </p:tav>
                                      </p:tavLst>
                                    </p:anim>
                                    <p:animEffect transition="in" filter="wipe(right)" prLst="gradientSize: 0.1">
                                      <p:cBhvr>
                                        <p:cTn id="13" dur="500"/>
                                        <p:tgtEl>
                                          <p:spTgt spid="27"/>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38"/>
                                        </p:tgtEl>
                                        <p:attrNameLst>
                                          <p:attrName>style.visibility</p:attrName>
                                        </p:attrNameLst>
                                      </p:cBhvr>
                                      <p:to>
                                        <p:strVal val="visible"/>
                                      </p:to>
                                    </p:set>
                                    <p:animEffect transition="in" filter="wipe(left)">
                                      <p:cBhvr>
                                        <p:cTn id="17" dur="500"/>
                                        <p:tgtEl>
                                          <p:spTgt spid="38"/>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40"/>
                                        </p:tgtEl>
                                        <p:attrNameLst>
                                          <p:attrName>style.visibility</p:attrName>
                                        </p:attrNameLst>
                                      </p:cBhvr>
                                      <p:to>
                                        <p:strVal val="visible"/>
                                      </p:to>
                                    </p:set>
                                    <p:animEffect transition="in" filter="wipe(left)">
                                      <p:cBhvr>
                                        <p:cTn id="21" dur="500"/>
                                        <p:tgtEl>
                                          <p:spTgt spid="40"/>
                                        </p:tgtEl>
                                      </p:cBhvr>
                                    </p:animEffect>
                                  </p:childTnLst>
                                </p:cTn>
                              </p:par>
                            </p:childTnLst>
                          </p:cTn>
                        </p:par>
                        <p:par>
                          <p:cTn id="22" fill="hold">
                            <p:stCondLst>
                              <p:cond delay="2000"/>
                            </p:stCondLst>
                            <p:childTnLst>
                              <p:par>
                                <p:cTn id="23" presetID="10" presetClass="entr" presetSubtype="0" fill="hold" nodeType="after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fade">
                                      <p:cBhvr>
                                        <p:cTn id="25" dur="500"/>
                                        <p:tgtEl>
                                          <p:spTgt spid="18"/>
                                        </p:tgtEl>
                                      </p:cBhvr>
                                    </p:animEffect>
                                  </p:childTnLst>
                                </p:cTn>
                              </p:par>
                              <p:par>
                                <p:cTn id="26" presetID="10" presetClass="entr" presetSubtype="0" fill="hold" nodeType="with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fade">
                                      <p:cBhvr>
                                        <p:cTn id="28" dur="500"/>
                                        <p:tgtEl>
                                          <p:spTgt spid="17"/>
                                        </p:tgtEl>
                                      </p:cBhvr>
                                    </p:animEffect>
                                  </p:childTnLst>
                                </p:cTn>
                              </p:par>
                            </p:childTnLst>
                          </p:cTn>
                        </p:par>
                        <p:par>
                          <p:cTn id="29" fill="hold">
                            <p:stCondLst>
                              <p:cond delay="2500"/>
                            </p:stCondLst>
                            <p:childTnLst>
                              <p:par>
                                <p:cTn id="30" presetID="22" presetClass="entr" presetSubtype="8" fill="hold" nodeType="after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wipe(left)">
                                      <p:cBhvr>
                                        <p:cTn id="32" dur="1000"/>
                                        <p:tgtEl>
                                          <p:spTgt spid="30"/>
                                        </p:tgtEl>
                                      </p:cBhvr>
                                    </p:animEffect>
                                  </p:childTnLst>
                                </p:cTn>
                              </p:par>
                            </p:childTnLst>
                          </p:cTn>
                        </p:par>
                        <p:par>
                          <p:cTn id="33" fill="hold">
                            <p:stCondLst>
                              <p:cond delay="3500"/>
                            </p:stCondLst>
                            <p:childTnLst>
                              <p:par>
                                <p:cTn id="34" presetID="22" presetClass="entr" presetSubtype="8" fill="hold" grpId="0" nodeType="afterEffect">
                                  <p:stCondLst>
                                    <p:cond delay="0"/>
                                  </p:stCondLst>
                                  <p:childTnLst>
                                    <p:set>
                                      <p:cBhvr>
                                        <p:cTn id="35" dur="1" fill="hold">
                                          <p:stCondLst>
                                            <p:cond delay="0"/>
                                          </p:stCondLst>
                                        </p:cTn>
                                        <p:tgtEl>
                                          <p:spTgt spid="39">
                                            <p:txEl>
                                              <p:pRg st="0" end="0"/>
                                            </p:txEl>
                                          </p:spTgt>
                                        </p:tgtEl>
                                        <p:attrNameLst>
                                          <p:attrName>style.visibility</p:attrName>
                                        </p:attrNameLst>
                                      </p:cBhvr>
                                      <p:to>
                                        <p:strVal val="visible"/>
                                      </p:to>
                                    </p:set>
                                    <p:animEffect transition="in" filter="wipe(left)">
                                      <p:cBhvr>
                                        <p:cTn id="36" dur="500"/>
                                        <p:tgtEl>
                                          <p:spTgt spid="39">
                                            <p:txEl>
                                              <p:pRg st="0" end="0"/>
                                            </p:txEl>
                                          </p:spTgt>
                                        </p:tgtEl>
                                      </p:cBhvr>
                                    </p:animEffect>
                                  </p:childTnLst>
                                </p:cTn>
                              </p:par>
                            </p:childTnLst>
                          </p:cTn>
                        </p:par>
                        <p:par>
                          <p:cTn id="37" fill="hold">
                            <p:stCondLst>
                              <p:cond delay="4000"/>
                            </p:stCondLst>
                            <p:childTnLst>
                              <p:par>
                                <p:cTn id="38" presetID="22" presetClass="entr" presetSubtype="8" fill="hold" nodeType="after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wipe(left)">
                                      <p:cBhvr>
                                        <p:cTn id="40" dur="1000"/>
                                        <p:tgtEl>
                                          <p:spTgt spid="19"/>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nodeType="click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wipe(left)">
                                      <p:cBhvr>
                                        <p:cTn id="45" dur="500"/>
                                        <p:tgtEl>
                                          <p:spTgt spid="16"/>
                                        </p:tgtEl>
                                      </p:cBhvr>
                                    </p:animEffect>
                                  </p:childTnLst>
                                </p:cTn>
                              </p:par>
                            </p:childTnLst>
                          </p:cTn>
                        </p:par>
                        <p:par>
                          <p:cTn id="46" fill="hold">
                            <p:stCondLst>
                              <p:cond delay="500"/>
                            </p:stCondLst>
                            <p:childTnLst>
                              <p:par>
                                <p:cTn id="47" presetID="22" presetClass="entr" presetSubtype="8" fill="hold" nodeType="afterEffect">
                                  <p:stCondLst>
                                    <p:cond delay="0"/>
                                  </p:stCondLst>
                                  <p:childTnLst>
                                    <p:set>
                                      <p:cBhvr>
                                        <p:cTn id="48" dur="1" fill="hold">
                                          <p:stCondLst>
                                            <p:cond delay="0"/>
                                          </p:stCondLst>
                                        </p:cTn>
                                        <p:tgtEl>
                                          <p:spTgt spid="21"/>
                                        </p:tgtEl>
                                        <p:attrNameLst>
                                          <p:attrName>style.visibility</p:attrName>
                                        </p:attrNameLst>
                                      </p:cBhvr>
                                      <p:to>
                                        <p:strVal val="visible"/>
                                      </p:to>
                                    </p:set>
                                    <p:animEffect transition="in" filter="wipe(left)">
                                      <p:cBhvr>
                                        <p:cTn id="49" dur="1000"/>
                                        <p:tgtEl>
                                          <p:spTgt spid="21"/>
                                        </p:tgtEl>
                                      </p:cBhvr>
                                    </p:animEffect>
                                  </p:childTnLst>
                                </p:cTn>
                              </p:par>
                            </p:childTnLst>
                          </p:cTn>
                        </p:par>
                        <p:par>
                          <p:cTn id="50" fill="hold">
                            <p:stCondLst>
                              <p:cond delay="1500"/>
                            </p:stCondLst>
                            <p:childTnLst>
                              <p:par>
                                <p:cTn id="51" presetID="22" presetClass="entr" presetSubtype="8" fill="hold" nodeType="afterEffect">
                                  <p:stCondLst>
                                    <p:cond delay="0"/>
                                  </p:stCondLst>
                                  <p:childTnLst>
                                    <p:set>
                                      <p:cBhvr>
                                        <p:cTn id="52" dur="1" fill="hold">
                                          <p:stCondLst>
                                            <p:cond delay="0"/>
                                          </p:stCondLst>
                                        </p:cTn>
                                        <p:tgtEl>
                                          <p:spTgt spid="22"/>
                                        </p:tgtEl>
                                        <p:attrNameLst>
                                          <p:attrName>style.visibility</p:attrName>
                                        </p:attrNameLst>
                                      </p:cBhvr>
                                      <p:to>
                                        <p:strVal val="visible"/>
                                      </p:to>
                                    </p:set>
                                    <p:animEffect transition="in" filter="wipe(left)">
                                      <p:cBhvr>
                                        <p:cTn id="53" dur="1000"/>
                                        <p:tgtEl>
                                          <p:spTgt spid="22"/>
                                        </p:tgtEl>
                                      </p:cBhvr>
                                    </p:animEffect>
                                  </p:childTnLst>
                                </p:cTn>
                              </p:par>
                            </p:childTnLst>
                          </p:cTn>
                        </p:par>
                        <p:par>
                          <p:cTn id="54" fill="hold">
                            <p:stCondLst>
                              <p:cond delay="2500"/>
                            </p:stCondLst>
                            <p:childTnLst>
                              <p:par>
                                <p:cTn id="55" presetID="22" presetClass="entr" presetSubtype="8" fill="hold" nodeType="after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wipe(left)">
                                      <p:cBhvr>
                                        <p:cTn id="57" dur="1000"/>
                                        <p:tgtEl>
                                          <p:spTgt spid="23"/>
                                        </p:tgtEl>
                                      </p:cBhvr>
                                    </p:animEffect>
                                  </p:childTnLst>
                                </p:cTn>
                              </p:par>
                            </p:childTnLst>
                          </p:cTn>
                        </p:par>
                        <p:par>
                          <p:cTn id="58" fill="hold">
                            <p:stCondLst>
                              <p:cond delay="3500"/>
                            </p:stCondLst>
                            <p:childTnLst>
                              <p:par>
                                <p:cTn id="59" presetID="22" presetClass="entr" presetSubtype="8" fill="hold" nodeType="afterEffect">
                                  <p:stCondLst>
                                    <p:cond delay="0"/>
                                  </p:stCondLst>
                                  <p:childTnLst>
                                    <p:set>
                                      <p:cBhvr>
                                        <p:cTn id="60" dur="1" fill="hold">
                                          <p:stCondLst>
                                            <p:cond delay="0"/>
                                          </p:stCondLst>
                                        </p:cTn>
                                        <p:tgtEl>
                                          <p:spTgt spid="24"/>
                                        </p:tgtEl>
                                        <p:attrNameLst>
                                          <p:attrName>style.visibility</p:attrName>
                                        </p:attrNameLst>
                                      </p:cBhvr>
                                      <p:to>
                                        <p:strVal val="visible"/>
                                      </p:to>
                                    </p:set>
                                    <p:animEffect transition="in" filter="wipe(left)">
                                      <p:cBhvr>
                                        <p:cTn id="61" dur="1000"/>
                                        <p:tgtEl>
                                          <p:spTgt spid="24"/>
                                        </p:tgtEl>
                                      </p:cBhvr>
                                    </p:animEffect>
                                  </p:childTnLst>
                                </p:cTn>
                              </p:par>
                            </p:childTnLst>
                          </p:cTn>
                        </p:par>
                        <p:par>
                          <p:cTn id="62" fill="hold">
                            <p:stCondLst>
                              <p:cond delay="4500"/>
                            </p:stCondLst>
                            <p:childTnLst>
                              <p:par>
                                <p:cTn id="63" presetID="22" presetClass="entr" presetSubtype="8" fill="hold" nodeType="afterEffect">
                                  <p:stCondLst>
                                    <p:cond delay="0"/>
                                  </p:stCondLst>
                                  <p:childTnLst>
                                    <p:set>
                                      <p:cBhvr>
                                        <p:cTn id="64" dur="1" fill="hold">
                                          <p:stCondLst>
                                            <p:cond delay="0"/>
                                          </p:stCondLst>
                                        </p:cTn>
                                        <p:tgtEl>
                                          <p:spTgt spid="25"/>
                                        </p:tgtEl>
                                        <p:attrNameLst>
                                          <p:attrName>style.visibility</p:attrName>
                                        </p:attrNameLst>
                                      </p:cBhvr>
                                      <p:to>
                                        <p:strVal val="visible"/>
                                      </p:to>
                                    </p:set>
                                    <p:animEffect transition="in" filter="wipe(left)">
                                      <p:cBhvr>
                                        <p:cTn id="65" dur="1000"/>
                                        <p:tgtEl>
                                          <p:spTgt spid="25"/>
                                        </p:tgtEl>
                                      </p:cBhvr>
                                    </p:animEffect>
                                  </p:childTnLst>
                                </p:cTn>
                              </p:par>
                            </p:childTnLst>
                          </p:cTn>
                        </p:par>
                        <p:par>
                          <p:cTn id="66" fill="hold">
                            <p:stCondLst>
                              <p:cond delay="5500"/>
                            </p:stCondLst>
                            <p:childTnLst>
                              <p:par>
                                <p:cTn id="67" presetID="22" presetClass="entr" presetSubtype="8" fill="hold" nodeType="afterEffect">
                                  <p:stCondLst>
                                    <p:cond delay="0"/>
                                  </p:stCondLst>
                                  <p:childTnLst>
                                    <p:set>
                                      <p:cBhvr>
                                        <p:cTn id="68" dur="1" fill="hold">
                                          <p:stCondLst>
                                            <p:cond delay="0"/>
                                          </p:stCondLst>
                                        </p:cTn>
                                        <p:tgtEl>
                                          <p:spTgt spid="26"/>
                                        </p:tgtEl>
                                        <p:attrNameLst>
                                          <p:attrName>style.visibility</p:attrName>
                                        </p:attrNameLst>
                                      </p:cBhvr>
                                      <p:to>
                                        <p:strVal val="visible"/>
                                      </p:to>
                                    </p:set>
                                    <p:animEffect transition="in" filter="wipe(left)">
                                      <p:cBhvr>
                                        <p:cTn id="69" dur="1000"/>
                                        <p:tgtEl>
                                          <p:spTgt spid="26"/>
                                        </p:tgtEl>
                                      </p:cBhvr>
                                    </p:animEffect>
                                  </p:childTnLst>
                                </p:cTn>
                              </p:par>
                            </p:childTnLst>
                          </p:cTn>
                        </p:par>
                        <p:par>
                          <p:cTn id="70" fill="hold">
                            <p:stCondLst>
                              <p:cond delay="6500"/>
                            </p:stCondLst>
                            <p:childTnLst>
                              <p:par>
                                <p:cTn id="71" presetID="22" presetClass="entr" presetSubtype="8" fill="hold" nodeType="afterEffect">
                                  <p:stCondLst>
                                    <p:cond delay="0"/>
                                  </p:stCondLst>
                                  <p:childTnLst>
                                    <p:set>
                                      <p:cBhvr>
                                        <p:cTn id="72" dur="1" fill="hold">
                                          <p:stCondLst>
                                            <p:cond delay="0"/>
                                          </p:stCondLst>
                                        </p:cTn>
                                        <p:tgtEl>
                                          <p:spTgt spid="28"/>
                                        </p:tgtEl>
                                        <p:attrNameLst>
                                          <p:attrName>style.visibility</p:attrName>
                                        </p:attrNameLst>
                                      </p:cBhvr>
                                      <p:to>
                                        <p:strVal val="visible"/>
                                      </p:to>
                                    </p:set>
                                    <p:animEffect transition="in" filter="wipe(left)">
                                      <p:cBhvr>
                                        <p:cTn id="73" dur="1000"/>
                                        <p:tgtEl>
                                          <p:spTgt spid="28"/>
                                        </p:tgtEl>
                                      </p:cBhvr>
                                    </p:animEffect>
                                  </p:childTnLst>
                                </p:cTn>
                              </p:par>
                            </p:childTnLst>
                          </p:cTn>
                        </p:par>
                        <p:par>
                          <p:cTn id="74" fill="hold">
                            <p:stCondLst>
                              <p:cond delay="7500"/>
                            </p:stCondLst>
                            <p:childTnLst>
                              <p:par>
                                <p:cTn id="75" presetID="22" presetClass="entr" presetSubtype="8" fill="hold" nodeType="afterEffect">
                                  <p:stCondLst>
                                    <p:cond delay="0"/>
                                  </p:stCondLst>
                                  <p:childTnLst>
                                    <p:set>
                                      <p:cBhvr>
                                        <p:cTn id="76" dur="1" fill="hold">
                                          <p:stCondLst>
                                            <p:cond delay="0"/>
                                          </p:stCondLst>
                                        </p:cTn>
                                        <p:tgtEl>
                                          <p:spTgt spid="29"/>
                                        </p:tgtEl>
                                        <p:attrNameLst>
                                          <p:attrName>style.visibility</p:attrName>
                                        </p:attrNameLst>
                                      </p:cBhvr>
                                      <p:to>
                                        <p:strVal val="visible"/>
                                      </p:to>
                                    </p:set>
                                    <p:animEffect transition="in" filter="wipe(left)">
                                      <p:cBhvr>
                                        <p:cTn id="77" dur="10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2213" grpId="0" autoUpdateAnimBg="0"/>
      <p:bldP spid="38" grpId="0" animBg="1"/>
      <p:bldP spid="39" grpId="0" uiExpand="1" build="p" bldLvl="2"/>
      <p:bldP spid="40"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7" name="Rectangle 5"/>
          <p:cNvSpPr>
            <a:spLocks noChangeArrowheads="1"/>
          </p:cNvSpPr>
          <p:nvPr/>
        </p:nvSpPr>
        <p:spPr bwMode="auto">
          <a:xfrm>
            <a:off x="566738" y="747713"/>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Χάρτης του Παγκόσμιου Εμπορίου</a:t>
            </a:r>
            <a:endParaRPr lang="en-US" sz="2400" dirty="0">
              <a:solidFill>
                <a:srgbClr val="356A41"/>
              </a:solidFill>
            </a:endParaRPr>
          </a:p>
        </p:txBody>
      </p:sp>
      <p:grpSp>
        <p:nvGrpSpPr>
          <p:cNvPr id="18" name="Group 39"/>
          <p:cNvGrpSpPr>
            <a:grpSpLocks/>
          </p:cNvGrpSpPr>
          <p:nvPr/>
        </p:nvGrpSpPr>
        <p:grpSpPr bwMode="auto">
          <a:xfrm>
            <a:off x="536575" y="1624013"/>
            <a:ext cx="8345488" cy="4967287"/>
            <a:chOff x="566738" y="2200275"/>
            <a:chExt cx="7805737" cy="4219575"/>
          </a:xfrm>
        </p:grpSpPr>
        <p:sp>
          <p:nvSpPr>
            <p:cNvPr id="34829" name="Rectangle 19"/>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34830" name="Rectangle 21"/>
            <p:cNvSpPr>
              <a:spLocks noChangeArrowheads="1"/>
            </p:cNvSpPr>
            <p:nvPr/>
          </p:nvSpPr>
          <p:spPr bwMode="auto">
            <a:xfrm>
              <a:off x="581024" y="2219327"/>
              <a:ext cx="7772401" cy="285748"/>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23" name="Text Box 7"/>
          <p:cNvSpPr txBox="1">
            <a:spLocks noChangeArrowheads="1"/>
          </p:cNvSpPr>
          <p:nvPr/>
        </p:nvSpPr>
        <p:spPr bwMode="auto">
          <a:xfrm>
            <a:off x="555625" y="1658938"/>
            <a:ext cx="1328738" cy="287337"/>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1-1</a:t>
            </a:r>
          </a:p>
        </p:txBody>
      </p:sp>
      <p:sp>
        <p:nvSpPr>
          <p:cNvPr id="24" name="Rectangle 23"/>
          <p:cNvSpPr>
            <a:spLocks noChangeArrowheads="1"/>
          </p:cNvSpPr>
          <p:nvPr/>
        </p:nvSpPr>
        <p:spPr bwMode="auto">
          <a:xfrm>
            <a:off x="566738" y="3276600"/>
            <a:ext cx="8269287" cy="3314700"/>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4" name="Picture 3"/>
          <p:cNvPicPr>
            <a:picLocks noChangeAspect="1"/>
          </p:cNvPicPr>
          <p:nvPr/>
        </p:nvPicPr>
        <p:blipFill>
          <a:blip r:embed="rId3" cstate="print"/>
          <a:stretch>
            <a:fillRect/>
          </a:stretch>
        </p:blipFill>
        <p:spPr>
          <a:xfrm>
            <a:off x="641350" y="2341563"/>
            <a:ext cx="8194675" cy="2114550"/>
          </a:xfrm>
          <a:prstGeom prst="rect">
            <a:avLst/>
          </a:prstGeom>
          <a:effectLst>
            <a:outerShdw blurRad="50800" dist="50800" dir="5400000" algn="ctr" rotWithShape="0">
              <a:srgbClr val="000000">
                <a:alpha val="15000"/>
              </a:srgbClr>
            </a:outerShdw>
          </a:effectLst>
        </p:spPr>
      </p:pic>
      <p:sp>
        <p:nvSpPr>
          <p:cNvPr id="25" name="Rectangle 24"/>
          <p:cNvSpPr>
            <a:spLocks noChangeArrowheads="1"/>
          </p:cNvSpPr>
          <p:nvPr/>
        </p:nvSpPr>
        <p:spPr bwMode="auto">
          <a:xfrm>
            <a:off x="536575" y="1952625"/>
            <a:ext cx="8215313" cy="338554"/>
          </a:xfrm>
          <a:prstGeom prst="rect">
            <a:avLst/>
          </a:prstGeom>
          <a:noFill/>
          <a:ln w="9525">
            <a:noFill/>
            <a:miter lim="800000"/>
            <a:headEnd/>
            <a:tailEnd/>
          </a:ln>
        </p:spPr>
        <p:txBody>
          <a:bodyPr>
            <a:spAutoFit/>
          </a:bodyPr>
          <a:lstStyle/>
          <a:p>
            <a:pPr>
              <a:spcBef>
                <a:spcPct val="10000"/>
              </a:spcBef>
              <a:spcAft>
                <a:spcPct val="10000"/>
              </a:spcAft>
            </a:pPr>
            <a:r>
              <a:rPr lang="el-GR" sz="1600" dirty="0" smtClean="0">
                <a:solidFill>
                  <a:srgbClr val="8A3A6A"/>
                </a:solidFill>
              </a:rPr>
              <a:t>Μερίδια Παγκόσμιου Εμπορίου για Επιλεγμένες Περιοχές</a:t>
            </a:r>
            <a:r>
              <a:rPr lang="en-US" sz="1600" dirty="0" smtClean="0">
                <a:solidFill>
                  <a:srgbClr val="8A3A6A"/>
                </a:solidFill>
              </a:rPr>
              <a:t>, </a:t>
            </a:r>
            <a:r>
              <a:rPr lang="en-US" sz="1600" dirty="0">
                <a:solidFill>
                  <a:srgbClr val="8A3A6A"/>
                </a:solidFill>
              </a:rPr>
              <a:t>2006</a:t>
            </a:r>
            <a:endParaRPr lang="en-US" sz="1600" dirty="0"/>
          </a:p>
        </p:txBody>
      </p:sp>
      <p:sp>
        <p:nvSpPr>
          <p:cNvPr id="27" name="Rectangle 6"/>
          <p:cNvSpPr>
            <a:spLocks noChangeArrowheads="1"/>
          </p:cNvSpPr>
          <p:nvPr/>
        </p:nvSpPr>
        <p:spPr bwMode="auto">
          <a:xfrm>
            <a:off x="566738" y="1196975"/>
            <a:ext cx="7947025" cy="400050"/>
          </a:xfrm>
          <a:prstGeom prst="rect">
            <a:avLst/>
          </a:prstGeom>
          <a:noFill/>
          <a:ln w="9525" algn="ctr">
            <a:noFill/>
            <a:miter lim="800000"/>
            <a:headEnd/>
            <a:tailEnd/>
          </a:ln>
        </p:spPr>
        <p:txBody>
          <a:bodyPr>
            <a:spAutoFit/>
          </a:bodyPr>
          <a:lstStyle/>
          <a:p>
            <a:pPr>
              <a:spcBef>
                <a:spcPct val="20000"/>
              </a:spcBef>
            </a:pPr>
            <a:r>
              <a:rPr lang="el-GR" sz="2000" dirty="0" smtClean="0">
                <a:solidFill>
                  <a:srgbClr val="3D68AF"/>
                </a:solidFill>
              </a:rPr>
              <a:t>Εμπόριο Ευρώπης και Αμερικής</a:t>
            </a:r>
            <a:endParaRPr lang="en-US" sz="2000" dirty="0">
              <a:solidFill>
                <a:srgbClr val="3D68AF"/>
              </a:solidFill>
            </a:endParaRPr>
          </a:p>
        </p:txBody>
      </p:sp>
      <p:sp>
        <p:nvSpPr>
          <p:cNvPr id="28" name="Rectangle 27"/>
          <p:cNvSpPr>
            <a:spLocks noChangeArrowheads="1"/>
          </p:cNvSpPr>
          <p:nvPr/>
        </p:nvSpPr>
        <p:spPr bwMode="auto">
          <a:xfrm>
            <a:off x="566738" y="5421313"/>
            <a:ext cx="8269287" cy="307975"/>
          </a:xfrm>
          <a:prstGeom prst="rect">
            <a:avLst/>
          </a:prstGeom>
          <a:noFill/>
          <a:ln w="9525">
            <a:noFill/>
            <a:miter lim="800000"/>
            <a:headEnd/>
            <a:tailEnd/>
          </a:ln>
        </p:spPr>
        <p:txBody>
          <a:bodyPr>
            <a:spAutoFit/>
          </a:bodyPr>
          <a:lstStyle/>
          <a:p>
            <a:pPr>
              <a:spcBef>
                <a:spcPct val="10000"/>
              </a:spcBef>
              <a:spcAft>
                <a:spcPct val="10000"/>
              </a:spcAft>
            </a:pPr>
            <a:r>
              <a:rPr lang="en-US" b="0" i="1"/>
              <a:t>.</a:t>
            </a:r>
          </a:p>
        </p:txBody>
      </p:sp>
      <p:sp>
        <p:nvSpPr>
          <p:cNvPr id="34825" name="Rectangle 18"/>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34826" name="Straight Connector 25"/>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34827"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a:t>
            </a:r>
            <a:endParaRPr lang="en-US" sz="2400" dirty="0">
              <a:solidFill>
                <a:srgbClr val="69134B"/>
              </a:solidFill>
            </a:endParaRPr>
          </a:p>
        </p:txBody>
      </p:sp>
      <p:pic>
        <p:nvPicPr>
          <p:cNvPr id="3" name="Picture 2"/>
          <p:cNvPicPr>
            <a:picLocks noChangeAspect="1"/>
          </p:cNvPicPr>
          <p:nvPr/>
        </p:nvPicPr>
        <p:blipFill>
          <a:blip r:embed="rId4" cstate="print"/>
          <a:srcRect/>
          <a:stretch>
            <a:fillRect/>
          </a:stretch>
        </p:blipFill>
        <p:spPr bwMode="auto">
          <a:xfrm>
            <a:off x="596900" y="4565650"/>
            <a:ext cx="8239125" cy="1952625"/>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500"/>
                                        <p:tgtEl>
                                          <p:spTgt spid="27"/>
                                        </p:tgtEl>
                                      </p:cBhvr>
                                    </p:animEffect>
                                  </p:childTnLst>
                                </p:cTn>
                              </p:par>
                            </p:childTnLst>
                          </p:cTn>
                        </p:par>
                        <p:par>
                          <p:cTn id="8" fill="hold">
                            <p:stCondLst>
                              <p:cond delay="500"/>
                            </p:stCondLst>
                            <p:childTnLst>
                              <p:par>
                                <p:cTn id="9" presetID="29" presetClass="entr" presetSubtype="0" fill="hold" nodeType="after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p:cTn id="11" dur="500" fill="hold"/>
                                        <p:tgtEl>
                                          <p:spTgt spid="18"/>
                                        </p:tgtEl>
                                        <p:attrNameLst>
                                          <p:attrName>ppt_x</p:attrName>
                                        </p:attrNameLst>
                                      </p:cBhvr>
                                      <p:tavLst>
                                        <p:tav tm="0">
                                          <p:val>
                                            <p:strVal val="#ppt_x-.2"/>
                                          </p:val>
                                        </p:tav>
                                        <p:tav tm="100000">
                                          <p:val>
                                            <p:strVal val="#ppt_x"/>
                                          </p:val>
                                        </p:tav>
                                      </p:tavLst>
                                    </p:anim>
                                    <p:anim calcmode="lin" valueType="num">
                                      <p:cBhvr>
                                        <p:cTn id="12" dur="500" fill="hold"/>
                                        <p:tgtEl>
                                          <p:spTgt spid="18"/>
                                        </p:tgtEl>
                                        <p:attrNameLst>
                                          <p:attrName>ppt_y</p:attrName>
                                        </p:attrNameLst>
                                      </p:cBhvr>
                                      <p:tavLst>
                                        <p:tav tm="0">
                                          <p:val>
                                            <p:strVal val="#ppt_y"/>
                                          </p:val>
                                        </p:tav>
                                        <p:tav tm="100000">
                                          <p:val>
                                            <p:strVal val="#ppt_y"/>
                                          </p:val>
                                        </p:tav>
                                      </p:tavLst>
                                    </p:anim>
                                    <p:animEffect transition="in" filter="wipe(right)" prLst="gradientSize: 0.1">
                                      <p:cBhvr>
                                        <p:cTn id="13" dur="500"/>
                                        <p:tgtEl>
                                          <p:spTgt spid="18"/>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wipe(left)">
                                      <p:cBhvr>
                                        <p:cTn id="17" dur="500"/>
                                        <p:tgtEl>
                                          <p:spTgt spid="23"/>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wipe(left)">
                                      <p:cBhvr>
                                        <p:cTn id="21" dur="500"/>
                                        <p:tgtEl>
                                          <p:spTgt spid="25"/>
                                        </p:tgtEl>
                                      </p:cBhvr>
                                    </p:animEffect>
                                  </p:childTnLst>
                                </p:cTn>
                              </p:par>
                            </p:childTnLst>
                          </p:cTn>
                        </p:par>
                        <p:par>
                          <p:cTn id="22" fill="hold">
                            <p:stCondLst>
                              <p:cond delay="2000"/>
                            </p:stCondLst>
                            <p:childTnLst>
                              <p:par>
                                <p:cTn id="23" presetID="47" presetClass="entr" presetSubtype="0" fill="hold" nodeType="after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500"/>
                                        <p:tgtEl>
                                          <p:spTgt spid="4"/>
                                        </p:tgtEl>
                                      </p:cBhvr>
                                    </p:animEffect>
                                    <p:anim calcmode="lin" valueType="num">
                                      <p:cBhvr>
                                        <p:cTn id="26" dur="500" fill="hold"/>
                                        <p:tgtEl>
                                          <p:spTgt spid="4"/>
                                        </p:tgtEl>
                                        <p:attrNameLst>
                                          <p:attrName>ppt_x</p:attrName>
                                        </p:attrNameLst>
                                      </p:cBhvr>
                                      <p:tavLst>
                                        <p:tav tm="0">
                                          <p:val>
                                            <p:strVal val="#ppt_x"/>
                                          </p:val>
                                        </p:tav>
                                        <p:tav tm="100000">
                                          <p:val>
                                            <p:strVal val="#ppt_x"/>
                                          </p:val>
                                        </p:tav>
                                      </p:tavLst>
                                    </p:anim>
                                    <p:anim calcmode="lin" valueType="num">
                                      <p:cBhvr>
                                        <p:cTn id="27" dur="500" fill="hold"/>
                                        <p:tgtEl>
                                          <p:spTgt spid="4"/>
                                        </p:tgtEl>
                                        <p:attrNameLst>
                                          <p:attrName>ppt_y</p:attrName>
                                        </p:attrNameLst>
                                      </p:cBhvr>
                                      <p:tavLst>
                                        <p:tav tm="0">
                                          <p:val>
                                            <p:strVal val="#ppt_y-.1"/>
                                          </p:val>
                                        </p:tav>
                                        <p:tav tm="100000">
                                          <p:val>
                                            <p:strVal val="#ppt_y"/>
                                          </p:val>
                                        </p:tav>
                                      </p:tavLst>
                                    </p:anim>
                                  </p:childTnLst>
                                </p:cTn>
                              </p:par>
                            </p:childTnLst>
                          </p:cTn>
                        </p:par>
                        <p:par>
                          <p:cTn id="28" fill="hold">
                            <p:stCondLst>
                              <p:cond delay="2500"/>
                            </p:stCondLst>
                            <p:childTnLst>
                              <p:par>
                                <p:cTn id="29" presetID="22" presetClass="entr" presetSubtype="8"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ipe(left)">
                                      <p:cBhvr>
                                        <p:cTn id="31" dur="500"/>
                                        <p:tgtEl>
                                          <p:spTgt spid="24"/>
                                        </p:tgtEl>
                                      </p:cBhvr>
                                    </p:animEffect>
                                  </p:childTnLst>
                                </p:cTn>
                              </p:par>
                            </p:childTnLst>
                          </p:cTn>
                        </p:par>
                        <p:par>
                          <p:cTn id="32" fill="hold">
                            <p:stCondLst>
                              <p:cond delay="3000"/>
                            </p:stCondLst>
                            <p:childTnLst>
                              <p:par>
                                <p:cTn id="33" presetID="22" presetClass="entr" presetSubtype="1" fill="hold" nodeType="afterEffect">
                                  <p:stCondLst>
                                    <p:cond delay="0"/>
                                  </p:stCondLst>
                                  <p:childTnLst>
                                    <p:set>
                                      <p:cBhvr>
                                        <p:cTn id="34" dur="1" fill="hold">
                                          <p:stCondLst>
                                            <p:cond delay="0"/>
                                          </p:stCondLst>
                                        </p:cTn>
                                        <p:tgtEl>
                                          <p:spTgt spid="3"/>
                                        </p:tgtEl>
                                        <p:attrNameLst>
                                          <p:attrName>style.visibility</p:attrName>
                                        </p:attrNameLst>
                                      </p:cBhvr>
                                      <p:to>
                                        <p:strVal val="visible"/>
                                      </p:to>
                                    </p:set>
                                    <p:animEffect transition="in" filter="wipe(up)">
                                      <p:cBhvr>
                                        <p:cTn id="35" dur="500"/>
                                        <p:tgtEl>
                                          <p:spTgt spid="3"/>
                                        </p:tgtEl>
                                      </p:cBhvr>
                                    </p:animEffect>
                                  </p:childTnLst>
                                </p:cTn>
                              </p:par>
                            </p:childTnLst>
                          </p:cTn>
                        </p:par>
                        <p:par>
                          <p:cTn id="36" fill="hold">
                            <p:stCondLst>
                              <p:cond delay="3500"/>
                            </p:stCondLst>
                            <p:childTnLst>
                              <p:par>
                                <p:cTn id="37" presetID="22" presetClass="entr" presetSubtype="8" fill="hold" grpId="0" nodeType="afterEffect">
                                  <p:stCondLst>
                                    <p:cond delay="0"/>
                                  </p:stCondLst>
                                  <p:childTnLst>
                                    <p:set>
                                      <p:cBhvr>
                                        <p:cTn id="38" dur="1" fill="hold">
                                          <p:stCondLst>
                                            <p:cond delay="0"/>
                                          </p:stCondLst>
                                        </p:cTn>
                                        <p:tgtEl>
                                          <p:spTgt spid="28"/>
                                        </p:tgtEl>
                                        <p:attrNameLst>
                                          <p:attrName>style.visibility</p:attrName>
                                        </p:attrNameLst>
                                      </p:cBhvr>
                                      <p:to>
                                        <p:strVal val="visible"/>
                                      </p:to>
                                    </p:set>
                                    <p:animEffect transition="in" filter="wipe(left)">
                                      <p:cBhvr>
                                        <p:cTn id="39"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5" grpId="0"/>
      <p:bldP spid="27" grpId="0" autoUpdateAnimBg="0"/>
      <p:bldP spid="28"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5" name="Rectangle 5"/>
          <p:cNvSpPr>
            <a:spLocks noChangeArrowheads="1"/>
          </p:cNvSpPr>
          <p:nvPr/>
        </p:nvSpPr>
        <p:spPr bwMode="auto">
          <a:xfrm>
            <a:off x="566738" y="747713"/>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Χάρτης του Παγκόσμιου Εμπορίου</a:t>
            </a:r>
            <a:endParaRPr lang="en-US" sz="2400" dirty="0">
              <a:solidFill>
                <a:srgbClr val="356A41"/>
              </a:solidFill>
            </a:endParaRPr>
          </a:p>
        </p:txBody>
      </p:sp>
      <p:sp>
        <p:nvSpPr>
          <p:cNvPr id="9" name="Rectangle 8"/>
          <p:cNvSpPr>
            <a:spLocks noChangeArrowheads="1"/>
          </p:cNvSpPr>
          <p:nvPr/>
        </p:nvSpPr>
        <p:spPr bwMode="auto">
          <a:xfrm>
            <a:off x="566738" y="1209675"/>
            <a:ext cx="7691437" cy="4376583"/>
          </a:xfrm>
          <a:prstGeom prst="rect">
            <a:avLst/>
          </a:prstGeom>
          <a:noFill/>
          <a:ln w="9525">
            <a:noFill/>
            <a:miter lim="800000"/>
            <a:headEnd/>
            <a:tailEnd/>
          </a:ln>
        </p:spPr>
        <p:txBody>
          <a:bodyPr>
            <a:spAutoFit/>
          </a:bodyPr>
          <a:lstStyle/>
          <a:p>
            <a:pPr>
              <a:spcBef>
                <a:spcPct val="10000"/>
              </a:spcBef>
              <a:spcAft>
                <a:spcPct val="10000"/>
              </a:spcAft>
            </a:pPr>
            <a:r>
              <a:rPr lang="el-GR" sz="2400" dirty="0" smtClean="0">
                <a:solidFill>
                  <a:srgbClr val="3D68AF"/>
                </a:solidFill>
              </a:rPr>
              <a:t>Εμπόριο Ευρώπης και Αμερικής</a:t>
            </a:r>
            <a:r>
              <a:rPr lang="en-US" sz="2400" dirty="0" smtClean="0">
                <a:solidFill>
                  <a:srgbClr val="3D68AF"/>
                </a:solidFill>
              </a:rPr>
              <a:t>  </a:t>
            </a:r>
            <a:r>
              <a:rPr lang="el-GR" sz="2400" b="0" dirty="0" smtClean="0"/>
              <a:t>Ο μεγαλύτερος όγκος εμπορίου, όπως φαίνεται στο σχήμα 1-2, αναφέρεται στη ροή αγαθών εντός της Ευρώπης.</a:t>
            </a:r>
          </a:p>
          <a:p>
            <a:pPr>
              <a:spcBef>
                <a:spcPct val="10000"/>
              </a:spcBef>
              <a:spcAft>
                <a:spcPct val="10000"/>
              </a:spcAft>
            </a:pPr>
            <a:endParaRPr lang="en-US" sz="2400" b="0" dirty="0"/>
          </a:p>
          <a:p>
            <a:pPr>
              <a:spcBef>
                <a:spcPct val="10000"/>
              </a:spcBef>
              <a:spcAft>
                <a:spcPct val="10000"/>
              </a:spcAft>
            </a:pPr>
            <a:r>
              <a:rPr lang="el-GR" sz="2400" b="0" dirty="0" smtClean="0"/>
              <a:t>Το εμπόριο μεταξύ Ευρωπαϊκών χωρών είναι μεγάλο επειδή οι </a:t>
            </a:r>
            <a:r>
              <a:rPr lang="el-GR" sz="2400" dirty="0" smtClean="0"/>
              <a:t>εισαγωγικοί δασμοί </a:t>
            </a:r>
            <a:r>
              <a:rPr lang="el-GR" sz="2400" b="0" dirty="0" smtClean="0"/>
              <a:t>(φόροι στο διεθνές εμπόριο) είναι χαμηλοί. </a:t>
            </a:r>
            <a:endParaRPr lang="en-US" sz="2400" b="0" dirty="0"/>
          </a:p>
          <a:p>
            <a:pPr>
              <a:spcBef>
                <a:spcPct val="10000"/>
              </a:spcBef>
              <a:spcAft>
                <a:spcPct val="10000"/>
              </a:spcAft>
            </a:pPr>
            <a:r>
              <a:rPr lang="el-GR" sz="2400" b="0" dirty="0" smtClean="0"/>
              <a:t>Εκτός από τις μεγάλες εμπορικές ροές ανάμεσα στις ευρωπαϊκές χώρες υπάρχουν επίσης και μεγάλες εμπορικές ροές μεταξύ Ηνωμένων Πολιτειών και Ευρώπης. </a:t>
            </a:r>
            <a:endParaRPr lang="en-US" sz="2400" b="0" dirty="0"/>
          </a:p>
        </p:txBody>
      </p:sp>
      <p:sp>
        <p:nvSpPr>
          <p:cNvPr id="36867" name="Rectangle 11"/>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36868" name="Straight Connector 12"/>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36869"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a:t>
            </a:r>
            <a:endParaRPr lang="en-US" sz="2400" dirty="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ipe(left)">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wipe(left)">
                                      <p:cBhvr>
                                        <p:cTn id="12" dur="500"/>
                                        <p:tgtEl>
                                          <p:spTgt spid="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
                                            <p:txEl>
                                              <p:pRg st="3" end="3"/>
                                            </p:txEl>
                                          </p:spTgt>
                                        </p:tgtEl>
                                        <p:attrNameLst>
                                          <p:attrName>style.visibility</p:attrName>
                                        </p:attrNameLst>
                                      </p:cBhvr>
                                      <p:to>
                                        <p:strVal val="visible"/>
                                      </p:to>
                                    </p:set>
                                    <p:animEffect transition="in" filter="wipe(left)">
                                      <p:cBhvr>
                                        <p:cTn id="17" dur="5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bldLvl="2"/>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3" name="Rectangle 5"/>
          <p:cNvSpPr>
            <a:spLocks noChangeArrowheads="1"/>
          </p:cNvSpPr>
          <p:nvPr/>
        </p:nvSpPr>
        <p:spPr bwMode="auto">
          <a:xfrm>
            <a:off x="566738" y="747713"/>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Χάρτης του Παγκόσμιου Εμπορίου </a:t>
            </a:r>
            <a:endParaRPr lang="en-US" sz="2400" dirty="0">
              <a:solidFill>
                <a:srgbClr val="356A41"/>
              </a:solidFill>
            </a:endParaRPr>
          </a:p>
        </p:txBody>
      </p:sp>
      <p:sp>
        <p:nvSpPr>
          <p:cNvPr id="21" name="Rectangle 6"/>
          <p:cNvSpPr>
            <a:spLocks noChangeArrowheads="1"/>
          </p:cNvSpPr>
          <p:nvPr/>
        </p:nvSpPr>
        <p:spPr bwMode="auto">
          <a:xfrm>
            <a:off x="566738" y="1209675"/>
            <a:ext cx="7947025" cy="4228850"/>
          </a:xfrm>
          <a:prstGeom prst="rect">
            <a:avLst/>
          </a:prstGeom>
          <a:noFill/>
          <a:ln w="9525" algn="ctr">
            <a:noFill/>
            <a:miter lim="800000"/>
            <a:headEnd/>
            <a:tailEnd/>
          </a:ln>
        </p:spPr>
        <p:txBody>
          <a:bodyPr>
            <a:spAutoFit/>
          </a:bodyPr>
          <a:lstStyle/>
          <a:p>
            <a:pPr>
              <a:spcBef>
                <a:spcPct val="10000"/>
              </a:spcBef>
              <a:spcAft>
                <a:spcPct val="10000"/>
              </a:spcAft>
            </a:pPr>
            <a:r>
              <a:rPr lang="el-GR" sz="2400" dirty="0" smtClean="0">
                <a:solidFill>
                  <a:srgbClr val="3D68AF"/>
                </a:solidFill>
              </a:rPr>
              <a:t>Εμπόριο στις Αμερικανικές Χώρες</a:t>
            </a:r>
            <a:r>
              <a:rPr lang="en-US" sz="2400" dirty="0" smtClean="0">
                <a:solidFill>
                  <a:srgbClr val="3D68AF"/>
                </a:solidFill>
              </a:rPr>
              <a:t>  </a:t>
            </a:r>
            <a:r>
              <a:rPr lang="el-GR" sz="2400" b="0" dirty="0" smtClean="0"/>
              <a:t>Υπάρχει επίσης ένα μεγάλο μέρος του εμπορίου που καταγράφεται μεταξύ των Αμερικανικών χωρών, δηλαδή μεταξύ Βόρειας Αμερικής, Κεντρικής Αμερικής, Νοτίου Αμερικής, και Καραϊβικής.</a:t>
            </a:r>
            <a:endParaRPr lang="en-US" sz="2400" b="0" dirty="0"/>
          </a:p>
          <a:p>
            <a:pPr>
              <a:spcBef>
                <a:spcPct val="10000"/>
              </a:spcBef>
              <a:spcAft>
                <a:spcPct val="10000"/>
              </a:spcAft>
            </a:pPr>
            <a:r>
              <a:rPr lang="el-GR" sz="2400" b="0" dirty="0" smtClean="0"/>
              <a:t>Το εμπόριο εντός της Αμερικής αποτελεί περίπου του ένα τρίτο του αυτού εντός της Ευρώπης, και η τεράστια πλειοψηφία αυτού του εμπορίου συντελείται εντός της Ζώνης Ελευθέρων Συναλλαγών Βόρειας Αμερικής, η οποία αποτελείται από τον Καναδά, τις Ηνωμένες Πολιτείες, και το Μεξικό. </a:t>
            </a:r>
            <a:endParaRPr lang="en-US" sz="2400" b="0" dirty="0">
              <a:solidFill>
                <a:srgbClr val="3D68AF"/>
              </a:solidFill>
            </a:endParaRPr>
          </a:p>
        </p:txBody>
      </p:sp>
      <p:sp>
        <p:nvSpPr>
          <p:cNvPr id="38915" name="Rectangle 11"/>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38916" name="Straight Connector 12"/>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38917"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a:t>
            </a:r>
            <a:endParaRPr lang="en-US" sz="2400" dirty="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
                                            <p:txEl>
                                              <p:pRg st="0" end="0"/>
                                            </p:txEl>
                                          </p:spTgt>
                                        </p:tgtEl>
                                        <p:attrNameLst>
                                          <p:attrName>style.visibility</p:attrName>
                                        </p:attrNameLst>
                                      </p:cBhvr>
                                      <p:to>
                                        <p:strVal val="visible"/>
                                      </p:to>
                                    </p:set>
                                    <p:animEffect transition="in" filter="wipe(left)">
                                      <p:cBhvr>
                                        <p:cTn id="7" dur="500"/>
                                        <p:tgtEl>
                                          <p:spTgt spid="2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1">
                                            <p:txEl>
                                              <p:pRg st="1" end="1"/>
                                            </p:txEl>
                                          </p:spTgt>
                                        </p:tgtEl>
                                        <p:attrNameLst>
                                          <p:attrName>style.visibility</p:attrName>
                                        </p:attrNameLst>
                                      </p:cBhvr>
                                      <p:to>
                                        <p:strVal val="visible"/>
                                      </p:to>
                                    </p:set>
                                    <p:animEffect transition="in" filter="wipe(left)">
                                      <p:cBhvr>
                                        <p:cTn id="12" dur="500"/>
                                        <p:tgtEl>
                                          <p:spTgt spid="2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uiExpand="1" build="p" bldLvl="2"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1" name="Rectangle 5"/>
          <p:cNvSpPr>
            <a:spLocks noChangeArrowheads="1"/>
          </p:cNvSpPr>
          <p:nvPr/>
        </p:nvSpPr>
        <p:spPr bwMode="auto">
          <a:xfrm>
            <a:off x="566738" y="747713"/>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Χάρτης του Παγκόσμιου Εμπορίου</a:t>
            </a:r>
            <a:endParaRPr lang="en-US" sz="2400" dirty="0">
              <a:solidFill>
                <a:srgbClr val="356A41"/>
              </a:solidFill>
            </a:endParaRPr>
          </a:p>
        </p:txBody>
      </p:sp>
      <p:sp>
        <p:nvSpPr>
          <p:cNvPr id="10" name="Rectangle 6"/>
          <p:cNvSpPr>
            <a:spLocks noChangeArrowheads="1"/>
          </p:cNvSpPr>
          <p:nvPr/>
        </p:nvSpPr>
        <p:spPr bwMode="auto">
          <a:xfrm>
            <a:off x="566738" y="1233488"/>
            <a:ext cx="7947025" cy="3120854"/>
          </a:xfrm>
          <a:prstGeom prst="rect">
            <a:avLst/>
          </a:prstGeom>
          <a:noFill/>
          <a:ln w="9525" algn="ctr">
            <a:noFill/>
            <a:miter lim="800000"/>
            <a:headEnd/>
            <a:tailEnd/>
          </a:ln>
        </p:spPr>
        <p:txBody>
          <a:bodyPr>
            <a:spAutoFit/>
          </a:bodyPr>
          <a:lstStyle/>
          <a:p>
            <a:pPr>
              <a:spcBef>
                <a:spcPct val="10000"/>
              </a:spcBef>
              <a:spcAft>
                <a:spcPct val="10000"/>
              </a:spcAft>
            </a:pPr>
            <a:r>
              <a:rPr lang="el-GR" sz="2400" dirty="0" smtClean="0">
                <a:solidFill>
                  <a:srgbClr val="3D68AF"/>
                </a:solidFill>
              </a:rPr>
              <a:t>Το Εμπόριο με την Ασία</a:t>
            </a:r>
            <a:r>
              <a:rPr lang="en-US" sz="2400" dirty="0" smtClean="0">
                <a:solidFill>
                  <a:srgbClr val="3D68AF"/>
                </a:solidFill>
              </a:rPr>
              <a:t> </a:t>
            </a:r>
            <a:r>
              <a:rPr lang="el-GR" sz="2400" b="0" dirty="0" smtClean="0"/>
              <a:t>Οι εξαγωγές από την Ασία προς όλο τον κόσμο έφθασαν περίπου στα </a:t>
            </a:r>
            <a:r>
              <a:rPr lang="en-US" sz="2400" b="0" dirty="0" smtClean="0"/>
              <a:t>$3.1 </a:t>
            </a:r>
            <a:r>
              <a:rPr lang="el-GR" sz="2400" b="0" dirty="0" smtClean="0"/>
              <a:t>τρισεκατομμύρια το</a:t>
            </a:r>
            <a:r>
              <a:rPr lang="en-US" sz="2400" b="0" dirty="0" smtClean="0"/>
              <a:t> </a:t>
            </a:r>
            <a:r>
              <a:rPr lang="en-US" sz="2400" b="0" dirty="0"/>
              <a:t>2006, </a:t>
            </a:r>
            <a:r>
              <a:rPr lang="el-GR" sz="2400" b="0" dirty="0" smtClean="0"/>
              <a:t>ή περισσότερο από το ¼ </a:t>
            </a:r>
            <a:r>
              <a:rPr lang="en-US" sz="2400" b="0" dirty="0" smtClean="0"/>
              <a:t>(</a:t>
            </a:r>
            <a:r>
              <a:rPr lang="en-US" sz="2400" b="0" dirty="0"/>
              <a:t>27%) </a:t>
            </a:r>
            <a:r>
              <a:rPr lang="el-GR" sz="2400" b="0" dirty="0" smtClean="0"/>
              <a:t>του παγκόσμιου εμπορίου, όπως φαίνεται στον Πίνακα 1-1. </a:t>
            </a:r>
            <a:endParaRPr lang="en-US" sz="2400" b="0" dirty="0"/>
          </a:p>
          <a:p>
            <a:pPr>
              <a:spcBef>
                <a:spcPct val="10000"/>
              </a:spcBef>
              <a:spcAft>
                <a:spcPct val="10000"/>
              </a:spcAft>
            </a:pPr>
            <a:r>
              <a:rPr lang="el-GR" sz="2400" b="0" dirty="0" smtClean="0"/>
              <a:t>Θυμηθείτε ότι στο σύνολο αυτό περιλαμβάνεται μόνο το εμπόριο σε προϊόντα και παραλείπεται το εμπόριο σε υπηρεσίες, το οποίο γίνεται ολοένα και πιο σημαντικό. </a:t>
            </a:r>
            <a:endParaRPr lang="en-US" sz="2400" b="0" dirty="0">
              <a:solidFill>
                <a:srgbClr val="3D68AF"/>
              </a:solidFill>
            </a:endParaRPr>
          </a:p>
        </p:txBody>
      </p:sp>
      <p:sp>
        <p:nvSpPr>
          <p:cNvPr id="40963" name="Rectangle 11"/>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40964" name="Straight Connector 12"/>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40965"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a:t>
            </a:r>
            <a:endParaRPr lang="en-US" sz="2400" dirty="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wipe(left)">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wipe(left)">
                                      <p:cBhvr>
                                        <p:cTn id="12" dur="500"/>
                                        <p:tgtEl>
                                          <p:spTgt spid="1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bldLvl="2"/>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09" name="Rectangle 5"/>
          <p:cNvSpPr>
            <a:spLocks noChangeArrowheads="1"/>
          </p:cNvSpPr>
          <p:nvPr/>
        </p:nvSpPr>
        <p:spPr bwMode="auto">
          <a:xfrm>
            <a:off x="566738" y="747713"/>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Χάρτης του Παγκόσμιου Εμπορίου</a:t>
            </a:r>
            <a:endParaRPr lang="en-US" sz="2400" dirty="0">
              <a:solidFill>
                <a:srgbClr val="356A41"/>
              </a:solidFill>
            </a:endParaRPr>
          </a:p>
        </p:txBody>
      </p:sp>
      <p:sp>
        <p:nvSpPr>
          <p:cNvPr id="11" name="Rectangle 6"/>
          <p:cNvSpPr>
            <a:spLocks noChangeArrowheads="1"/>
          </p:cNvSpPr>
          <p:nvPr/>
        </p:nvSpPr>
        <p:spPr bwMode="auto">
          <a:xfrm>
            <a:off x="566738" y="1255713"/>
            <a:ext cx="7947025" cy="3490186"/>
          </a:xfrm>
          <a:prstGeom prst="rect">
            <a:avLst/>
          </a:prstGeom>
          <a:noFill/>
          <a:ln w="9525" algn="ctr">
            <a:noFill/>
            <a:miter lim="800000"/>
            <a:headEnd/>
            <a:tailEnd/>
          </a:ln>
        </p:spPr>
        <p:txBody>
          <a:bodyPr>
            <a:spAutoFit/>
          </a:bodyPr>
          <a:lstStyle/>
          <a:p>
            <a:pPr>
              <a:spcBef>
                <a:spcPct val="10000"/>
              </a:spcBef>
              <a:spcAft>
                <a:spcPct val="10000"/>
              </a:spcAft>
            </a:pPr>
            <a:r>
              <a:rPr lang="el-GR" sz="2400" dirty="0" smtClean="0">
                <a:solidFill>
                  <a:srgbClr val="3D68AF"/>
                </a:solidFill>
              </a:rPr>
              <a:t>Άλλες Περιοχές</a:t>
            </a:r>
            <a:r>
              <a:rPr lang="en-US" sz="2400" dirty="0" smtClean="0">
                <a:solidFill>
                  <a:srgbClr val="3D68AF"/>
                </a:solidFill>
              </a:rPr>
              <a:t> </a:t>
            </a:r>
            <a:r>
              <a:rPr lang="el-GR" sz="2400" b="0" dirty="0" smtClean="0"/>
              <a:t>Οι εξαγωγές από κοινού της Μέσης Ανατολής και της Ρωσίας (μαζί με χώρες γύρω από τη Ρωσία, όπως το Αζερμπαϊτζάν, το Καζακστάν, κλπ.) ανέρχονται συνολικά σε </a:t>
            </a:r>
            <a:r>
              <a:rPr lang="en-US" sz="2400" b="0" dirty="0" smtClean="0"/>
              <a:t>$</a:t>
            </a:r>
            <a:r>
              <a:rPr lang="en-US" sz="2400" b="0" dirty="0"/>
              <a:t>1.0 </a:t>
            </a:r>
            <a:r>
              <a:rPr lang="el-GR" sz="2400" b="0" dirty="0" smtClean="0"/>
              <a:t>τρισεκατομμύριο</a:t>
            </a:r>
            <a:r>
              <a:rPr lang="en-US" sz="2400" b="0" dirty="0" smtClean="0"/>
              <a:t>, </a:t>
            </a:r>
            <a:r>
              <a:rPr lang="el-GR" sz="2400" b="0" dirty="0" smtClean="0"/>
              <a:t>ή το 9% του παγκόσμιου εμπορίου.</a:t>
            </a:r>
            <a:r>
              <a:rPr lang="en-US" sz="2400" b="0" dirty="0" smtClean="0"/>
              <a:t> </a:t>
            </a:r>
            <a:endParaRPr lang="en-US" sz="2400" b="0" dirty="0"/>
          </a:p>
          <a:p>
            <a:pPr>
              <a:spcBef>
                <a:spcPct val="10000"/>
              </a:spcBef>
              <a:spcAft>
                <a:spcPct val="10000"/>
              </a:spcAft>
            </a:pPr>
            <a:r>
              <a:rPr lang="el-GR" sz="2400" b="0" dirty="0" smtClean="0"/>
              <a:t>Υπάρχει </a:t>
            </a:r>
            <a:r>
              <a:rPr lang="el-GR" sz="2400" b="0" dirty="0" smtClean="0"/>
              <a:t>και η Αφρική. Οι ευρωπαϊκές χώρες έχουν τις πιο στενές σχέσεις με την Αφρική λόγω της εγγύτητας αλλά και του παλαιού αποικιοκρατικού καθεστώτος σε κάποιες αφρικανικές χώρες. </a:t>
            </a:r>
            <a:endParaRPr lang="en-US" sz="2400" b="0" dirty="0">
              <a:solidFill>
                <a:srgbClr val="3D68AF"/>
              </a:solidFill>
            </a:endParaRPr>
          </a:p>
        </p:txBody>
      </p:sp>
      <p:sp>
        <p:nvSpPr>
          <p:cNvPr id="43011" name="Rectangle 11"/>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43012" name="Straight Connector 12"/>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43013"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a:t>
            </a:r>
            <a:endParaRPr lang="en-US" sz="2400" dirty="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wipe(left)">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wipe(left)">
                                      <p:cBhvr>
                                        <p:cTn id="12" dur="500"/>
                                        <p:tgtEl>
                                          <p:spTgt spid="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p" bldLvl="2"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 name="Rectangle 5"/>
          <p:cNvSpPr>
            <a:spLocks noChangeArrowheads="1"/>
          </p:cNvSpPr>
          <p:nvPr/>
        </p:nvSpPr>
        <p:spPr bwMode="auto">
          <a:xfrm>
            <a:off x="566738" y="820738"/>
            <a:ext cx="7351712" cy="46166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Το Εμπόριο Συγκρινόμενο</a:t>
            </a:r>
            <a:r>
              <a:rPr lang="en-US" sz="2400" dirty="0" smtClean="0">
                <a:solidFill>
                  <a:srgbClr val="356A41"/>
                </a:solidFill>
              </a:rPr>
              <a:t> </a:t>
            </a:r>
            <a:r>
              <a:rPr lang="el-GR" sz="2400" dirty="0" smtClean="0">
                <a:solidFill>
                  <a:srgbClr val="356A41"/>
                </a:solidFill>
              </a:rPr>
              <a:t>με το ΑΕΠ</a:t>
            </a:r>
            <a:endParaRPr lang="en-US" sz="2400" dirty="0">
              <a:solidFill>
                <a:srgbClr val="356A41"/>
              </a:solidFill>
            </a:endParaRPr>
          </a:p>
        </p:txBody>
      </p:sp>
      <p:sp>
        <p:nvSpPr>
          <p:cNvPr id="20" name="Text Box 2"/>
          <p:cNvSpPr txBox="1">
            <a:spLocks noChangeArrowheads="1"/>
          </p:cNvSpPr>
          <p:nvPr/>
        </p:nvSpPr>
        <p:spPr bwMode="auto">
          <a:xfrm>
            <a:off x="566738" y="1282700"/>
            <a:ext cx="8142287" cy="3933384"/>
          </a:xfrm>
          <a:prstGeom prst="rect">
            <a:avLst/>
          </a:prstGeom>
          <a:noFill/>
          <a:ln w="9525" algn="ctr">
            <a:noFill/>
            <a:miter lim="800000"/>
            <a:headEnd/>
            <a:tailEnd/>
          </a:ln>
        </p:spPr>
        <p:txBody>
          <a:bodyPr>
            <a:spAutoFit/>
          </a:bodyPr>
          <a:lstStyle/>
          <a:p>
            <a:pPr>
              <a:spcBef>
                <a:spcPct val="10000"/>
              </a:spcBef>
              <a:spcAft>
                <a:spcPct val="10000"/>
              </a:spcAft>
            </a:pPr>
            <a:r>
              <a:rPr lang="el-GR" sz="2400" b="0" dirty="0" smtClean="0"/>
              <a:t>Μέχρι τώρα συζητήσαμε την αξία του εμπορίου που διαπερνά τα διεθνή σύνορα. </a:t>
            </a:r>
            <a:endParaRPr lang="en-US" sz="2400" b="0" dirty="0"/>
          </a:p>
          <a:p>
            <a:pPr>
              <a:spcBef>
                <a:spcPct val="10000"/>
              </a:spcBef>
              <a:spcAft>
                <a:spcPct val="10000"/>
              </a:spcAft>
            </a:pPr>
            <a:r>
              <a:rPr lang="el-GR" sz="2400" b="0" dirty="0" smtClean="0"/>
              <a:t>Υπάρχει όμως ένας δεύτερος τρόπος με τον οποίο συχνά αναφέρεται το εμπόριο, κι αυτός είναι ο λόγος του εμπορίου προς το </a:t>
            </a:r>
            <a:r>
              <a:rPr lang="el-GR" sz="2400" dirty="0" smtClean="0"/>
              <a:t>ακαθάριστο εγχώριο προϊόν (ΑΕΠ),</a:t>
            </a:r>
            <a:r>
              <a:rPr lang="el-GR" sz="2400" b="0" dirty="0" smtClean="0"/>
              <a:t> δηλαδή την αξία όλων των τελικών προϊόντων που παράγονται σε ένα έτος. </a:t>
            </a:r>
            <a:r>
              <a:rPr lang="el-GR" sz="2400" dirty="0" smtClean="0"/>
              <a:t> </a:t>
            </a:r>
            <a:endParaRPr lang="en-US" sz="2400" b="0" dirty="0"/>
          </a:p>
          <a:p>
            <a:pPr>
              <a:spcBef>
                <a:spcPct val="10000"/>
              </a:spcBef>
              <a:spcAft>
                <a:spcPct val="10000"/>
              </a:spcAft>
            </a:pPr>
            <a:r>
              <a:rPr lang="el-GR" sz="2400" b="0" dirty="0" smtClean="0"/>
              <a:t>Για τις Ηνωμένες Πολιτείες, η μέση αξία των εισαγωγών και των εξαγωγών (προϊόντων και υπηρεσιών) εκφραζόμενη σε σχέση με το ΑΕΠ ήταν 15% το 2008</a:t>
            </a:r>
            <a:r>
              <a:rPr lang="el-GR" sz="2400" b="0" smtClean="0"/>
              <a:t>. </a:t>
            </a:r>
            <a:endParaRPr lang="en-US" sz="2400" b="0" dirty="0"/>
          </a:p>
        </p:txBody>
      </p:sp>
      <p:sp>
        <p:nvSpPr>
          <p:cNvPr id="45059" name="Rectangle 7"/>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45060" name="Straight Connector 8"/>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45061"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a:t>
            </a:r>
            <a:endParaRPr lang="en-US" sz="2400" dirty="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0">
                                            <p:txEl>
                                              <p:pRg st="0" end="0"/>
                                            </p:txEl>
                                          </p:spTgt>
                                        </p:tgtEl>
                                        <p:attrNameLst>
                                          <p:attrName>style.visibility</p:attrName>
                                        </p:attrNameLst>
                                      </p:cBhvr>
                                      <p:to>
                                        <p:strVal val="visible"/>
                                      </p:to>
                                    </p:set>
                                    <p:animEffect transition="in" filter="wipe(left)">
                                      <p:cBhvr>
                                        <p:cTn id="11" dur="500"/>
                                        <p:tgtEl>
                                          <p:spTgt spid="20">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20">
                                            <p:txEl>
                                              <p:pRg st="1" end="1"/>
                                            </p:txEl>
                                          </p:spTgt>
                                        </p:tgtEl>
                                        <p:attrNameLst>
                                          <p:attrName>style.visibility</p:attrName>
                                        </p:attrNameLst>
                                      </p:cBhvr>
                                      <p:to>
                                        <p:strVal val="visible"/>
                                      </p:to>
                                    </p:set>
                                    <p:animEffect transition="in" filter="wipe(left)">
                                      <p:cBhvr>
                                        <p:cTn id="16" dur="500"/>
                                        <p:tgtEl>
                                          <p:spTgt spid="20">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20">
                                            <p:txEl>
                                              <p:pRg st="2" end="2"/>
                                            </p:txEl>
                                          </p:spTgt>
                                        </p:tgtEl>
                                        <p:attrNameLst>
                                          <p:attrName>style.visibility</p:attrName>
                                        </p:attrNameLst>
                                      </p:cBhvr>
                                      <p:to>
                                        <p:strVal val="visible"/>
                                      </p:to>
                                    </p:set>
                                    <p:animEffect transition="in" filter="wipe(left)">
                                      <p:cBhvr>
                                        <p:cTn id="21" dur="500"/>
                                        <p:tgtEl>
                                          <p:spTgt spid="2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0" grpId="0" uiExpand="1" build="p" bldLvl="4"/>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5" name="Rectangle 5"/>
          <p:cNvSpPr>
            <a:spLocks noChangeArrowheads="1"/>
          </p:cNvSpPr>
          <p:nvPr/>
        </p:nvSpPr>
        <p:spPr bwMode="auto">
          <a:xfrm>
            <a:off x="566738" y="820738"/>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Το Εμπόριο Συγκρινόμενο με το ΑΕΠ</a:t>
            </a:r>
            <a:endParaRPr lang="en-US" sz="2400" dirty="0">
              <a:solidFill>
                <a:srgbClr val="356A41"/>
              </a:solidFill>
            </a:endParaRPr>
          </a:p>
        </p:txBody>
      </p:sp>
      <p:grpSp>
        <p:nvGrpSpPr>
          <p:cNvPr id="2" name="Group 39"/>
          <p:cNvGrpSpPr>
            <a:grpSpLocks/>
          </p:cNvGrpSpPr>
          <p:nvPr/>
        </p:nvGrpSpPr>
        <p:grpSpPr bwMode="auto">
          <a:xfrm>
            <a:off x="525463" y="1277938"/>
            <a:ext cx="8486775" cy="5006975"/>
            <a:chOff x="566738" y="2200275"/>
            <a:chExt cx="7805737" cy="4219575"/>
          </a:xfrm>
        </p:grpSpPr>
        <p:sp>
          <p:nvSpPr>
            <p:cNvPr id="47116" name="Rectangle 22"/>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47117" name="Rectangle 23"/>
            <p:cNvSpPr>
              <a:spLocks noChangeArrowheads="1"/>
            </p:cNvSpPr>
            <p:nvPr/>
          </p:nvSpPr>
          <p:spPr bwMode="auto">
            <a:xfrm>
              <a:off x="581023" y="2219327"/>
              <a:ext cx="7772402" cy="269686"/>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25" name="Text Box 7"/>
          <p:cNvSpPr txBox="1">
            <a:spLocks noChangeArrowheads="1"/>
          </p:cNvSpPr>
          <p:nvPr/>
        </p:nvSpPr>
        <p:spPr bwMode="auto">
          <a:xfrm>
            <a:off x="611188" y="1295400"/>
            <a:ext cx="2130425"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1-2</a:t>
            </a:r>
          </a:p>
        </p:txBody>
      </p:sp>
      <p:sp>
        <p:nvSpPr>
          <p:cNvPr id="26" name="Rectangle 25"/>
          <p:cNvSpPr>
            <a:spLocks noChangeArrowheads="1"/>
          </p:cNvSpPr>
          <p:nvPr/>
        </p:nvSpPr>
        <p:spPr bwMode="auto">
          <a:xfrm>
            <a:off x="631825" y="3744913"/>
            <a:ext cx="8289925" cy="2409825"/>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sp>
        <p:nvSpPr>
          <p:cNvPr id="27" name="Rectangle 26"/>
          <p:cNvSpPr>
            <a:spLocks noChangeArrowheads="1"/>
          </p:cNvSpPr>
          <p:nvPr/>
        </p:nvSpPr>
        <p:spPr bwMode="auto">
          <a:xfrm>
            <a:off x="649288" y="1657350"/>
            <a:ext cx="8272462" cy="1323439"/>
          </a:xfrm>
          <a:prstGeom prst="rect">
            <a:avLst/>
          </a:prstGeom>
          <a:noFill/>
          <a:ln w="9525">
            <a:noFill/>
            <a:miter lim="800000"/>
            <a:headEnd/>
            <a:tailEnd/>
          </a:ln>
        </p:spPr>
        <p:txBody>
          <a:bodyPr>
            <a:spAutoFit/>
          </a:bodyPr>
          <a:lstStyle/>
          <a:p>
            <a:pPr>
              <a:spcBef>
                <a:spcPct val="10000"/>
              </a:spcBef>
              <a:spcAft>
                <a:spcPct val="10000"/>
              </a:spcAft>
            </a:pPr>
            <a:r>
              <a:rPr lang="el-GR" sz="2000" dirty="0" smtClean="0">
                <a:solidFill>
                  <a:srgbClr val="8A3A6A"/>
                </a:solidFill>
              </a:rPr>
              <a:t>Λόγος Εμπορίου/ΑΕΠ το 2008 </a:t>
            </a:r>
            <a:r>
              <a:rPr lang="el-GR" sz="2000" dirty="0" smtClean="0"/>
              <a:t>Οι χώρες με τον υψηλότερους λόγους εμπορίου προς ΑΕΠ τείνουν να είναι μικρές ως οικονομικό μέγεθος. Οι χώρες με τους χαμηλότερους λόγους εμπορίου προς ΑΕΠ τείνει να είναι πολύ μεγάλες ως οικονομικό μέγεθος. </a:t>
            </a:r>
            <a:endParaRPr lang="en-US" sz="2000" dirty="0"/>
          </a:p>
        </p:txBody>
      </p:sp>
      <p:pic>
        <p:nvPicPr>
          <p:cNvPr id="19" name="Picture 18" descr="table1-2_1_PPT.gif"/>
          <p:cNvPicPr>
            <a:picLocks noChangeAspect="1"/>
          </p:cNvPicPr>
          <p:nvPr/>
        </p:nvPicPr>
        <p:blipFill>
          <a:blip r:embed="rId3" cstate="print"/>
          <a:srcRect/>
          <a:stretch>
            <a:fillRect/>
          </a:stretch>
        </p:blipFill>
        <p:spPr bwMode="auto">
          <a:xfrm>
            <a:off x="649288" y="3819525"/>
            <a:ext cx="2990850" cy="2352675"/>
          </a:xfrm>
          <a:prstGeom prst="rect">
            <a:avLst/>
          </a:prstGeom>
          <a:noFill/>
          <a:ln w="9525">
            <a:noFill/>
            <a:miter lim="800000"/>
            <a:headEnd/>
            <a:tailEnd/>
          </a:ln>
        </p:spPr>
      </p:pic>
      <p:pic>
        <p:nvPicPr>
          <p:cNvPr id="21" name="Picture 20" descr="table1-2_2_PPT.gif"/>
          <p:cNvPicPr>
            <a:picLocks noChangeAspect="1"/>
          </p:cNvPicPr>
          <p:nvPr/>
        </p:nvPicPr>
        <p:blipFill>
          <a:blip r:embed="rId4" cstate="print"/>
          <a:srcRect/>
          <a:stretch>
            <a:fillRect/>
          </a:stretch>
        </p:blipFill>
        <p:spPr bwMode="auto">
          <a:xfrm>
            <a:off x="3482975" y="3819525"/>
            <a:ext cx="2990850" cy="2352675"/>
          </a:xfrm>
          <a:prstGeom prst="rect">
            <a:avLst/>
          </a:prstGeom>
          <a:noFill/>
          <a:ln w="9525">
            <a:noFill/>
            <a:miter lim="800000"/>
            <a:headEnd/>
            <a:tailEnd/>
          </a:ln>
        </p:spPr>
      </p:pic>
      <p:pic>
        <p:nvPicPr>
          <p:cNvPr id="28" name="Picture 27" descr="table1-2_3.gif"/>
          <p:cNvPicPr>
            <a:picLocks noChangeAspect="1"/>
          </p:cNvPicPr>
          <p:nvPr/>
        </p:nvPicPr>
        <p:blipFill>
          <a:blip r:embed="rId5" cstate="print"/>
          <a:srcRect/>
          <a:stretch>
            <a:fillRect/>
          </a:stretch>
        </p:blipFill>
        <p:spPr bwMode="auto">
          <a:xfrm>
            <a:off x="6254750" y="3819525"/>
            <a:ext cx="2990850" cy="2181225"/>
          </a:xfrm>
          <a:prstGeom prst="rect">
            <a:avLst/>
          </a:prstGeom>
          <a:noFill/>
          <a:ln w="9525">
            <a:noFill/>
            <a:miter lim="800000"/>
            <a:headEnd/>
            <a:tailEnd/>
          </a:ln>
        </p:spPr>
      </p:pic>
      <p:sp>
        <p:nvSpPr>
          <p:cNvPr id="47113" name="Rectangle 19"/>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47114" name="Straight Connector 21"/>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47115"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a:t>
            </a:r>
            <a:endParaRPr lang="en-US" sz="2400" dirty="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2"/>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500"/>
                                        <p:tgtEl>
                                          <p:spTgt spid="2"/>
                                        </p:tgtEl>
                                      </p:cBhvr>
                                    </p:animEffect>
                                  </p:childTnLst>
                                </p:cTn>
                              </p:par>
                            </p:childTnLst>
                          </p:cTn>
                        </p:par>
                        <p:par>
                          <p:cTn id="10" fill="hold">
                            <p:stCondLst>
                              <p:cond delay="500"/>
                            </p:stCondLst>
                            <p:childTnLst>
                              <p:par>
                                <p:cTn id="11" presetID="22" presetClass="entr" presetSubtype="8" fill="hold" grpId="0" nodeType="after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wipe(left)">
                                      <p:cBhvr>
                                        <p:cTn id="13" dur="500"/>
                                        <p:tgtEl>
                                          <p:spTgt spid="25"/>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wipe(left)">
                                      <p:cBhvr>
                                        <p:cTn id="17" dur="500"/>
                                        <p:tgtEl>
                                          <p:spTgt spid="27"/>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left)">
                                      <p:cBhvr>
                                        <p:cTn id="21" dur="500"/>
                                        <p:tgtEl>
                                          <p:spTgt spid="26"/>
                                        </p:tgtEl>
                                      </p:cBhvr>
                                    </p:animEffect>
                                  </p:childTnLst>
                                </p:cTn>
                              </p:par>
                            </p:childTnLst>
                          </p:cTn>
                        </p:par>
                        <p:par>
                          <p:cTn id="22" fill="hold">
                            <p:stCondLst>
                              <p:cond delay="2000"/>
                            </p:stCondLst>
                            <p:childTnLst>
                              <p:par>
                                <p:cTn id="23" presetID="17" presetClass="entr" presetSubtype="1" fill="hold" nodeType="afterEffect">
                                  <p:stCondLst>
                                    <p:cond delay="0"/>
                                  </p:stCondLst>
                                  <p:childTnLst>
                                    <p:set>
                                      <p:cBhvr>
                                        <p:cTn id="24" dur="1" fill="hold">
                                          <p:stCondLst>
                                            <p:cond delay="0"/>
                                          </p:stCondLst>
                                        </p:cTn>
                                        <p:tgtEl>
                                          <p:spTgt spid="19"/>
                                        </p:tgtEl>
                                        <p:attrNameLst>
                                          <p:attrName>style.visibility</p:attrName>
                                        </p:attrNameLst>
                                      </p:cBhvr>
                                      <p:to>
                                        <p:strVal val="visible"/>
                                      </p:to>
                                    </p:set>
                                    <p:anim calcmode="lin" valueType="num">
                                      <p:cBhvr>
                                        <p:cTn id="25" dur="500" fill="hold"/>
                                        <p:tgtEl>
                                          <p:spTgt spid="19"/>
                                        </p:tgtEl>
                                        <p:attrNameLst>
                                          <p:attrName>ppt_x</p:attrName>
                                        </p:attrNameLst>
                                      </p:cBhvr>
                                      <p:tavLst>
                                        <p:tav tm="0">
                                          <p:val>
                                            <p:strVal val="#ppt_x"/>
                                          </p:val>
                                        </p:tav>
                                        <p:tav tm="100000">
                                          <p:val>
                                            <p:strVal val="#ppt_x"/>
                                          </p:val>
                                        </p:tav>
                                      </p:tavLst>
                                    </p:anim>
                                    <p:anim calcmode="lin" valueType="num">
                                      <p:cBhvr>
                                        <p:cTn id="26" dur="500" fill="hold"/>
                                        <p:tgtEl>
                                          <p:spTgt spid="19"/>
                                        </p:tgtEl>
                                        <p:attrNameLst>
                                          <p:attrName>ppt_y</p:attrName>
                                        </p:attrNameLst>
                                      </p:cBhvr>
                                      <p:tavLst>
                                        <p:tav tm="0">
                                          <p:val>
                                            <p:strVal val="#ppt_y-#ppt_h/2"/>
                                          </p:val>
                                        </p:tav>
                                        <p:tav tm="100000">
                                          <p:val>
                                            <p:strVal val="#ppt_y"/>
                                          </p:val>
                                        </p:tav>
                                      </p:tavLst>
                                    </p:anim>
                                    <p:anim calcmode="lin" valueType="num">
                                      <p:cBhvr>
                                        <p:cTn id="27" dur="500" fill="hold"/>
                                        <p:tgtEl>
                                          <p:spTgt spid="19"/>
                                        </p:tgtEl>
                                        <p:attrNameLst>
                                          <p:attrName>ppt_w</p:attrName>
                                        </p:attrNameLst>
                                      </p:cBhvr>
                                      <p:tavLst>
                                        <p:tav tm="0">
                                          <p:val>
                                            <p:strVal val="#ppt_w"/>
                                          </p:val>
                                        </p:tav>
                                        <p:tav tm="100000">
                                          <p:val>
                                            <p:strVal val="#ppt_w"/>
                                          </p:val>
                                        </p:tav>
                                      </p:tavLst>
                                    </p:anim>
                                    <p:anim calcmode="lin" valueType="num">
                                      <p:cBhvr>
                                        <p:cTn id="28" dur="500" fill="hold"/>
                                        <p:tgtEl>
                                          <p:spTgt spid="19"/>
                                        </p:tgtEl>
                                        <p:attrNameLst>
                                          <p:attrName>ppt_h</p:attrName>
                                        </p:attrNameLst>
                                      </p:cBhvr>
                                      <p:tavLst>
                                        <p:tav tm="0">
                                          <p:val>
                                            <p:fltVal val="0"/>
                                          </p:val>
                                        </p:tav>
                                        <p:tav tm="100000">
                                          <p:val>
                                            <p:strVal val="#ppt_h"/>
                                          </p:val>
                                        </p:tav>
                                      </p:tavLst>
                                    </p:anim>
                                  </p:childTnLst>
                                </p:cTn>
                              </p:par>
                            </p:childTnLst>
                          </p:cTn>
                        </p:par>
                        <p:par>
                          <p:cTn id="29" fill="hold">
                            <p:stCondLst>
                              <p:cond delay="2500"/>
                            </p:stCondLst>
                            <p:childTnLst>
                              <p:par>
                                <p:cTn id="30" presetID="17" presetClass="entr" presetSubtype="1" fill="hold" nodeType="afterEffect">
                                  <p:stCondLst>
                                    <p:cond delay="0"/>
                                  </p:stCondLst>
                                  <p:childTnLst>
                                    <p:set>
                                      <p:cBhvr>
                                        <p:cTn id="31" dur="1" fill="hold">
                                          <p:stCondLst>
                                            <p:cond delay="0"/>
                                          </p:stCondLst>
                                        </p:cTn>
                                        <p:tgtEl>
                                          <p:spTgt spid="21"/>
                                        </p:tgtEl>
                                        <p:attrNameLst>
                                          <p:attrName>style.visibility</p:attrName>
                                        </p:attrNameLst>
                                      </p:cBhvr>
                                      <p:to>
                                        <p:strVal val="visible"/>
                                      </p:to>
                                    </p:set>
                                    <p:anim calcmode="lin" valueType="num">
                                      <p:cBhvr>
                                        <p:cTn id="32" dur="500" fill="hold"/>
                                        <p:tgtEl>
                                          <p:spTgt spid="21"/>
                                        </p:tgtEl>
                                        <p:attrNameLst>
                                          <p:attrName>ppt_x</p:attrName>
                                        </p:attrNameLst>
                                      </p:cBhvr>
                                      <p:tavLst>
                                        <p:tav tm="0">
                                          <p:val>
                                            <p:strVal val="#ppt_x"/>
                                          </p:val>
                                        </p:tav>
                                        <p:tav tm="100000">
                                          <p:val>
                                            <p:strVal val="#ppt_x"/>
                                          </p:val>
                                        </p:tav>
                                      </p:tavLst>
                                    </p:anim>
                                    <p:anim calcmode="lin" valueType="num">
                                      <p:cBhvr>
                                        <p:cTn id="33" dur="500" fill="hold"/>
                                        <p:tgtEl>
                                          <p:spTgt spid="21"/>
                                        </p:tgtEl>
                                        <p:attrNameLst>
                                          <p:attrName>ppt_y</p:attrName>
                                        </p:attrNameLst>
                                      </p:cBhvr>
                                      <p:tavLst>
                                        <p:tav tm="0">
                                          <p:val>
                                            <p:strVal val="#ppt_y-#ppt_h/2"/>
                                          </p:val>
                                        </p:tav>
                                        <p:tav tm="100000">
                                          <p:val>
                                            <p:strVal val="#ppt_y"/>
                                          </p:val>
                                        </p:tav>
                                      </p:tavLst>
                                    </p:anim>
                                    <p:anim calcmode="lin" valueType="num">
                                      <p:cBhvr>
                                        <p:cTn id="34" dur="500" fill="hold"/>
                                        <p:tgtEl>
                                          <p:spTgt spid="21"/>
                                        </p:tgtEl>
                                        <p:attrNameLst>
                                          <p:attrName>ppt_w</p:attrName>
                                        </p:attrNameLst>
                                      </p:cBhvr>
                                      <p:tavLst>
                                        <p:tav tm="0">
                                          <p:val>
                                            <p:strVal val="#ppt_w"/>
                                          </p:val>
                                        </p:tav>
                                        <p:tav tm="100000">
                                          <p:val>
                                            <p:strVal val="#ppt_w"/>
                                          </p:val>
                                        </p:tav>
                                      </p:tavLst>
                                    </p:anim>
                                    <p:anim calcmode="lin" valueType="num">
                                      <p:cBhvr>
                                        <p:cTn id="35" dur="500" fill="hold"/>
                                        <p:tgtEl>
                                          <p:spTgt spid="21"/>
                                        </p:tgtEl>
                                        <p:attrNameLst>
                                          <p:attrName>ppt_h</p:attrName>
                                        </p:attrNameLst>
                                      </p:cBhvr>
                                      <p:tavLst>
                                        <p:tav tm="0">
                                          <p:val>
                                            <p:fltVal val="0"/>
                                          </p:val>
                                        </p:tav>
                                        <p:tav tm="100000">
                                          <p:val>
                                            <p:strVal val="#ppt_h"/>
                                          </p:val>
                                        </p:tav>
                                      </p:tavLst>
                                    </p:anim>
                                  </p:childTnLst>
                                </p:cTn>
                              </p:par>
                            </p:childTnLst>
                          </p:cTn>
                        </p:par>
                        <p:par>
                          <p:cTn id="36" fill="hold">
                            <p:stCondLst>
                              <p:cond delay="3000"/>
                            </p:stCondLst>
                            <p:childTnLst>
                              <p:par>
                                <p:cTn id="37" presetID="17" presetClass="entr" presetSubtype="1" fill="hold" nodeType="afterEffect">
                                  <p:stCondLst>
                                    <p:cond delay="0"/>
                                  </p:stCondLst>
                                  <p:childTnLst>
                                    <p:set>
                                      <p:cBhvr>
                                        <p:cTn id="38" dur="1" fill="hold">
                                          <p:stCondLst>
                                            <p:cond delay="0"/>
                                          </p:stCondLst>
                                        </p:cTn>
                                        <p:tgtEl>
                                          <p:spTgt spid="28"/>
                                        </p:tgtEl>
                                        <p:attrNameLst>
                                          <p:attrName>style.visibility</p:attrName>
                                        </p:attrNameLst>
                                      </p:cBhvr>
                                      <p:to>
                                        <p:strVal val="visible"/>
                                      </p:to>
                                    </p:set>
                                    <p:anim calcmode="lin" valueType="num">
                                      <p:cBhvr>
                                        <p:cTn id="39" dur="500" fill="hold"/>
                                        <p:tgtEl>
                                          <p:spTgt spid="28"/>
                                        </p:tgtEl>
                                        <p:attrNameLst>
                                          <p:attrName>ppt_x</p:attrName>
                                        </p:attrNameLst>
                                      </p:cBhvr>
                                      <p:tavLst>
                                        <p:tav tm="0">
                                          <p:val>
                                            <p:strVal val="#ppt_x"/>
                                          </p:val>
                                        </p:tav>
                                        <p:tav tm="100000">
                                          <p:val>
                                            <p:strVal val="#ppt_x"/>
                                          </p:val>
                                        </p:tav>
                                      </p:tavLst>
                                    </p:anim>
                                    <p:anim calcmode="lin" valueType="num">
                                      <p:cBhvr>
                                        <p:cTn id="40" dur="500" fill="hold"/>
                                        <p:tgtEl>
                                          <p:spTgt spid="28"/>
                                        </p:tgtEl>
                                        <p:attrNameLst>
                                          <p:attrName>ppt_y</p:attrName>
                                        </p:attrNameLst>
                                      </p:cBhvr>
                                      <p:tavLst>
                                        <p:tav tm="0">
                                          <p:val>
                                            <p:strVal val="#ppt_y-#ppt_h/2"/>
                                          </p:val>
                                        </p:tav>
                                        <p:tav tm="100000">
                                          <p:val>
                                            <p:strVal val="#ppt_y"/>
                                          </p:val>
                                        </p:tav>
                                      </p:tavLst>
                                    </p:anim>
                                    <p:anim calcmode="lin" valueType="num">
                                      <p:cBhvr>
                                        <p:cTn id="41" dur="500" fill="hold"/>
                                        <p:tgtEl>
                                          <p:spTgt spid="28"/>
                                        </p:tgtEl>
                                        <p:attrNameLst>
                                          <p:attrName>ppt_w</p:attrName>
                                        </p:attrNameLst>
                                      </p:cBhvr>
                                      <p:tavLst>
                                        <p:tav tm="0">
                                          <p:val>
                                            <p:strVal val="#ppt_w"/>
                                          </p:val>
                                        </p:tav>
                                        <p:tav tm="100000">
                                          <p:val>
                                            <p:strVal val="#ppt_w"/>
                                          </p:val>
                                        </p:tav>
                                      </p:tavLst>
                                    </p:anim>
                                    <p:anim calcmode="lin" valueType="num">
                                      <p:cBhvr>
                                        <p:cTn id="42" dur="500" fill="hold"/>
                                        <p:tgtEl>
                                          <p:spTgt spid="2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6" grpId="0" animBg="1"/>
      <p:bldP spid="27" grpId="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 name="Rectangle 5"/>
          <p:cNvSpPr>
            <a:spLocks noChangeArrowheads="1"/>
          </p:cNvSpPr>
          <p:nvPr/>
        </p:nvSpPr>
        <p:spPr bwMode="auto">
          <a:xfrm>
            <a:off x="566738" y="747713"/>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Εμπόδια στο Εμπόριο</a:t>
            </a:r>
            <a:endParaRPr lang="en-US" sz="2400" dirty="0">
              <a:solidFill>
                <a:srgbClr val="356A41"/>
              </a:solidFill>
            </a:endParaRPr>
          </a:p>
        </p:txBody>
      </p:sp>
      <p:sp>
        <p:nvSpPr>
          <p:cNvPr id="13" name="Text Box 2"/>
          <p:cNvSpPr txBox="1">
            <a:spLocks noChangeArrowheads="1"/>
          </p:cNvSpPr>
          <p:nvPr/>
        </p:nvSpPr>
        <p:spPr bwMode="auto">
          <a:xfrm>
            <a:off x="1857375" y="2025650"/>
            <a:ext cx="5472113" cy="2419124"/>
          </a:xfrm>
          <a:prstGeom prst="rect">
            <a:avLst/>
          </a:prstGeom>
          <a:solidFill>
            <a:schemeClr val="bg1"/>
          </a:solidFill>
          <a:ln w="9525" algn="ctr">
            <a:noFill/>
            <a:miter lim="800000"/>
            <a:headEnd/>
            <a:tailEnd/>
          </a:ln>
        </p:spPr>
        <p:txBody>
          <a:bodyPr>
            <a:spAutoFit/>
          </a:bodyPr>
          <a:lstStyle/>
          <a:p>
            <a:pPr>
              <a:lnSpc>
                <a:spcPct val="105000"/>
              </a:lnSpc>
              <a:spcBef>
                <a:spcPct val="15000"/>
              </a:spcBef>
              <a:spcAft>
                <a:spcPct val="15000"/>
              </a:spcAft>
            </a:pPr>
            <a:r>
              <a:rPr lang="el-GR" sz="2400" b="0" dirty="0" smtClean="0"/>
              <a:t>Ο όρος </a:t>
            </a:r>
            <a:r>
              <a:rPr lang="el-GR" sz="2400" dirty="0" smtClean="0"/>
              <a:t>εμπόδια </a:t>
            </a:r>
            <a:r>
              <a:rPr lang="el-GR" sz="2400" dirty="0" smtClean="0"/>
              <a:t>στο εμπόριο</a:t>
            </a:r>
            <a:r>
              <a:rPr lang="el-GR" sz="2400" b="0" dirty="0" smtClean="0"/>
              <a:t> </a:t>
            </a:r>
            <a:r>
              <a:rPr lang="el-GR" sz="2400" b="0" dirty="0" smtClean="0"/>
              <a:t>αναφέρεται σε όλους τους παράγοντες που επηρεάζουν τον όγκο των προϊόντων και υπηρεσιών που αποστέλλονται από μια χώρα σε κάποια άλλη. </a:t>
            </a:r>
            <a:endParaRPr lang="en-US" sz="2400" b="0" dirty="0"/>
          </a:p>
        </p:txBody>
      </p:sp>
      <p:sp>
        <p:nvSpPr>
          <p:cNvPr id="49155" name="Rectangle 35"/>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49156" name="Straight Connector 36"/>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49157"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a:t>
            </a:r>
            <a:endParaRPr lang="en-US" sz="2400" dirty="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left)">
                                      <p:cBhvr>
                                        <p:cTn id="1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3" grpId="0" animBg="1"/>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 name="Rectangle 5"/>
          <p:cNvSpPr>
            <a:spLocks noChangeArrowheads="1"/>
          </p:cNvSpPr>
          <p:nvPr/>
        </p:nvSpPr>
        <p:spPr bwMode="auto">
          <a:xfrm>
            <a:off x="566738" y="747713"/>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Εμπόδια στο Εμπόριο</a:t>
            </a:r>
            <a:endParaRPr lang="en-US" sz="2400" dirty="0">
              <a:solidFill>
                <a:srgbClr val="356A41"/>
              </a:solidFill>
            </a:endParaRPr>
          </a:p>
        </p:txBody>
      </p:sp>
      <p:grpSp>
        <p:nvGrpSpPr>
          <p:cNvPr id="14" name="Group 39"/>
          <p:cNvGrpSpPr>
            <a:grpSpLocks/>
          </p:cNvGrpSpPr>
          <p:nvPr/>
        </p:nvGrpSpPr>
        <p:grpSpPr bwMode="auto">
          <a:xfrm>
            <a:off x="609600" y="1209675"/>
            <a:ext cx="8331200" cy="5395913"/>
            <a:chOff x="566738" y="2200275"/>
            <a:chExt cx="7805737" cy="4219575"/>
          </a:xfrm>
        </p:grpSpPr>
        <p:sp>
          <p:nvSpPr>
            <p:cNvPr id="51221" name="Rectangle 18"/>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51222" name="Rectangle 20"/>
            <p:cNvSpPr>
              <a:spLocks noChangeArrowheads="1"/>
            </p:cNvSpPr>
            <p:nvPr/>
          </p:nvSpPr>
          <p:spPr bwMode="auto">
            <a:xfrm>
              <a:off x="581024" y="2219327"/>
              <a:ext cx="7772401" cy="253074"/>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28" name="Rectangle 27"/>
          <p:cNvSpPr>
            <a:spLocks noChangeArrowheads="1"/>
          </p:cNvSpPr>
          <p:nvPr/>
        </p:nvSpPr>
        <p:spPr bwMode="auto">
          <a:xfrm>
            <a:off x="5937250" y="1574800"/>
            <a:ext cx="2946400" cy="4622804"/>
          </a:xfrm>
          <a:prstGeom prst="rect">
            <a:avLst/>
          </a:prstGeom>
          <a:noFill/>
          <a:ln w="9525">
            <a:noFill/>
            <a:miter lim="800000"/>
            <a:headEnd/>
            <a:tailEnd/>
          </a:ln>
        </p:spPr>
        <p:txBody>
          <a:bodyPr>
            <a:spAutoFit/>
          </a:bodyPr>
          <a:lstStyle/>
          <a:p>
            <a:pPr>
              <a:spcBef>
                <a:spcPct val="10000"/>
              </a:spcBef>
              <a:spcAft>
                <a:spcPct val="10000"/>
              </a:spcAft>
            </a:pPr>
            <a:r>
              <a:rPr lang="en-US" sz="1600" dirty="0" smtClean="0"/>
              <a:t>T</a:t>
            </a:r>
            <a:r>
              <a:rPr lang="el-GR" sz="1600" dirty="0" smtClean="0"/>
              <a:t>ο διάγραμμα αυτό δείχνει το συνολικό εμπόριο σε εμπορεύματα και υπηρεσίες για κάθε χώρα διαιρούμενο με το ΑΕΠ.  </a:t>
            </a:r>
            <a:endParaRPr lang="en-US" sz="1600" dirty="0"/>
          </a:p>
          <a:p>
            <a:pPr>
              <a:spcBef>
                <a:spcPct val="10000"/>
              </a:spcBef>
              <a:spcAft>
                <a:spcPct val="10000"/>
              </a:spcAft>
            </a:pPr>
            <a:r>
              <a:rPr lang="el-GR" sz="1600" dirty="0" smtClean="0"/>
              <a:t>Υπήρχε μια σημαντική αύξηση του λόγου του εμπορίου προς το ΑΕΠ ανάμεσα στο 1890 και το 1913. Η τάση αυτή έληξε με τον 1</a:t>
            </a:r>
            <a:r>
              <a:rPr lang="el-GR" sz="1600" baseline="30000" dirty="0" smtClean="0"/>
              <a:t>ο</a:t>
            </a:r>
            <a:r>
              <a:rPr lang="el-GR" sz="1600" dirty="0" smtClean="0"/>
              <a:t> Παγκόσμιο Πόλεμο και τη Μεγάλη Κρίση. </a:t>
            </a:r>
            <a:endParaRPr lang="en-US" sz="1600" dirty="0"/>
          </a:p>
          <a:p>
            <a:pPr>
              <a:spcBef>
                <a:spcPct val="10000"/>
              </a:spcBef>
              <a:spcAft>
                <a:spcPct val="10000"/>
              </a:spcAft>
            </a:pPr>
            <a:r>
              <a:rPr lang="el-GR" sz="1600" dirty="0" smtClean="0"/>
              <a:t>Οι περισσότερες βιομηχανικές χώρες φαίνεται να μην έφθασαν στο επίπεδο του εμπορίου που υπήρχε το 1913 μέχρι τη δεκαετία του 1970. </a:t>
            </a:r>
            <a:endParaRPr lang="en-US" sz="1600" dirty="0"/>
          </a:p>
        </p:txBody>
      </p:sp>
      <p:sp>
        <p:nvSpPr>
          <p:cNvPr id="22" name="Text Box 7"/>
          <p:cNvSpPr txBox="1">
            <a:spLocks noChangeArrowheads="1"/>
          </p:cNvSpPr>
          <p:nvPr/>
        </p:nvSpPr>
        <p:spPr bwMode="auto">
          <a:xfrm>
            <a:off x="654050" y="1230313"/>
            <a:ext cx="1328738" cy="287337"/>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1-3</a:t>
            </a:r>
          </a:p>
        </p:txBody>
      </p:sp>
      <p:sp>
        <p:nvSpPr>
          <p:cNvPr id="29" name="Rectangle 28"/>
          <p:cNvSpPr>
            <a:spLocks noChangeArrowheads="1"/>
          </p:cNvSpPr>
          <p:nvPr/>
        </p:nvSpPr>
        <p:spPr bwMode="auto">
          <a:xfrm>
            <a:off x="696913" y="1614488"/>
            <a:ext cx="5326062" cy="3749675"/>
          </a:xfrm>
          <a:prstGeom prst="rect">
            <a:avLst/>
          </a:prstGeom>
          <a:solidFill>
            <a:schemeClr val="bg1"/>
          </a:solidFill>
          <a:ln w="25400" algn="ctr">
            <a:solidFill>
              <a:srgbClr val="D4D3D3"/>
            </a:solidFill>
            <a:round/>
            <a:headEnd/>
            <a:tailEnd/>
          </a:ln>
        </p:spPr>
        <p:txBody>
          <a:bodyPr/>
          <a:lstStyle/>
          <a:p>
            <a:endParaRPr lang="en-US" sz="2800" b="0" dirty="0">
              <a:solidFill>
                <a:schemeClr val="tx2"/>
              </a:solidFill>
            </a:endParaRPr>
          </a:p>
        </p:txBody>
      </p:sp>
      <p:pic>
        <p:nvPicPr>
          <p:cNvPr id="23" name="Picture 22" descr="fig1-3_PPT_1.gif"/>
          <p:cNvPicPr>
            <a:picLocks noChangeAspect="1"/>
          </p:cNvPicPr>
          <p:nvPr/>
        </p:nvPicPr>
        <p:blipFill>
          <a:blip r:embed="rId3" cstate="print"/>
          <a:srcRect/>
          <a:stretch>
            <a:fillRect/>
          </a:stretch>
        </p:blipFill>
        <p:spPr bwMode="auto">
          <a:xfrm>
            <a:off x="696913" y="1614488"/>
            <a:ext cx="5407025" cy="3638550"/>
          </a:xfrm>
          <a:prstGeom prst="rect">
            <a:avLst/>
          </a:prstGeom>
          <a:noFill/>
          <a:ln w="9525">
            <a:noFill/>
            <a:miter lim="800000"/>
            <a:headEnd/>
            <a:tailEnd/>
          </a:ln>
        </p:spPr>
      </p:pic>
      <p:pic>
        <p:nvPicPr>
          <p:cNvPr id="24" name="Picture 23" descr="fig1-3_PPT_2.gif"/>
          <p:cNvPicPr>
            <a:picLocks noChangeAspect="1"/>
          </p:cNvPicPr>
          <p:nvPr/>
        </p:nvPicPr>
        <p:blipFill>
          <a:blip r:embed="rId4" cstate="print"/>
          <a:srcRect/>
          <a:stretch>
            <a:fillRect/>
          </a:stretch>
        </p:blipFill>
        <p:spPr bwMode="auto">
          <a:xfrm>
            <a:off x="696913" y="1614488"/>
            <a:ext cx="5407025" cy="3638550"/>
          </a:xfrm>
          <a:prstGeom prst="rect">
            <a:avLst/>
          </a:prstGeom>
          <a:noFill/>
          <a:ln w="9525">
            <a:noFill/>
            <a:miter lim="800000"/>
            <a:headEnd/>
            <a:tailEnd/>
          </a:ln>
        </p:spPr>
      </p:pic>
      <p:pic>
        <p:nvPicPr>
          <p:cNvPr id="25" name="Picture 24" descr="fig1-3_PPT_3.gif"/>
          <p:cNvPicPr>
            <a:picLocks noChangeAspect="1"/>
          </p:cNvPicPr>
          <p:nvPr/>
        </p:nvPicPr>
        <p:blipFill>
          <a:blip r:embed="rId5" cstate="print"/>
          <a:srcRect/>
          <a:stretch>
            <a:fillRect/>
          </a:stretch>
        </p:blipFill>
        <p:spPr bwMode="auto">
          <a:xfrm>
            <a:off x="696913" y="1614488"/>
            <a:ext cx="5407025" cy="3638550"/>
          </a:xfrm>
          <a:prstGeom prst="rect">
            <a:avLst/>
          </a:prstGeom>
          <a:noFill/>
          <a:ln w="9525">
            <a:noFill/>
            <a:miter lim="800000"/>
            <a:headEnd/>
            <a:tailEnd/>
          </a:ln>
        </p:spPr>
      </p:pic>
      <p:pic>
        <p:nvPicPr>
          <p:cNvPr id="27" name="Picture 26" descr="fig1-3_PPT_5.gif"/>
          <p:cNvPicPr>
            <a:picLocks noChangeAspect="1"/>
          </p:cNvPicPr>
          <p:nvPr/>
        </p:nvPicPr>
        <p:blipFill>
          <a:blip r:embed="rId6" cstate="print"/>
          <a:srcRect/>
          <a:stretch>
            <a:fillRect/>
          </a:stretch>
        </p:blipFill>
        <p:spPr bwMode="auto">
          <a:xfrm>
            <a:off x="696913" y="1614488"/>
            <a:ext cx="5407025" cy="3638550"/>
          </a:xfrm>
          <a:prstGeom prst="rect">
            <a:avLst/>
          </a:prstGeom>
          <a:noFill/>
          <a:ln w="9525">
            <a:noFill/>
            <a:miter lim="800000"/>
            <a:headEnd/>
            <a:tailEnd/>
          </a:ln>
        </p:spPr>
      </p:pic>
      <p:pic>
        <p:nvPicPr>
          <p:cNvPr id="26" name="Picture 25" descr="fig1-3_PPT_4.gif"/>
          <p:cNvPicPr>
            <a:picLocks noChangeAspect="1"/>
          </p:cNvPicPr>
          <p:nvPr/>
        </p:nvPicPr>
        <p:blipFill>
          <a:blip r:embed="rId7" cstate="print"/>
          <a:srcRect/>
          <a:stretch>
            <a:fillRect/>
          </a:stretch>
        </p:blipFill>
        <p:spPr bwMode="auto">
          <a:xfrm>
            <a:off x="696913" y="1614488"/>
            <a:ext cx="5407025" cy="3638550"/>
          </a:xfrm>
          <a:prstGeom prst="rect">
            <a:avLst/>
          </a:prstGeom>
          <a:noFill/>
          <a:ln w="9525">
            <a:noFill/>
            <a:miter lim="800000"/>
            <a:headEnd/>
            <a:tailEnd/>
          </a:ln>
        </p:spPr>
      </p:pic>
      <p:pic>
        <p:nvPicPr>
          <p:cNvPr id="30" name="Picture 29" descr="fig1-3_PPT_6.gif"/>
          <p:cNvPicPr>
            <a:picLocks noChangeAspect="1"/>
          </p:cNvPicPr>
          <p:nvPr/>
        </p:nvPicPr>
        <p:blipFill>
          <a:blip r:embed="rId8" cstate="print"/>
          <a:srcRect/>
          <a:stretch>
            <a:fillRect/>
          </a:stretch>
        </p:blipFill>
        <p:spPr bwMode="auto">
          <a:xfrm>
            <a:off x="696913" y="1614488"/>
            <a:ext cx="5407025" cy="3638550"/>
          </a:xfrm>
          <a:prstGeom prst="rect">
            <a:avLst/>
          </a:prstGeom>
          <a:noFill/>
          <a:ln w="9525">
            <a:noFill/>
            <a:miter lim="800000"/>
            <a:headEnd/>
            <a:tailEnd/>
          </a:ln>
        </p:spPr>
      </p:pic>
      <p:pic>
        <p:nvPicPr>
          <p:cNvPr id="31" name="Picture 30" descr="fig1-3_PPT_7.gif"/>
          <p:cNvPicPr>
            <a:picLocks noChangeAspect="1"/>
          </p:cNvPicPr>
          <p:nvPr/>
        </p:nvPicPr>
        <p:blipFill>
          <a:blip r:embed="rId9" cstate="print"/>
          <a:srcRect/>
          <a:stretch>
            <a:fillRect/>
          </a:stretch>
        </p:blipFill>
        <p:spPr bwMode="auto">
          <a:xfrm>
            <a:off x="696913" y="1614488"/>
            <a:ext cx="5407025" cy="3638550"/>
          </a:xfrm>
          <a:prstGeom prst="rect">
            <a:avLst/>
          </a:prstGeom>
          <a:noFill/>
          <a:ln w="9525">
            <a:noFill/>
            <a:miter lim="800000"/>
            <a:headEnd/>
            <a:tailEnd/>
          </a:ln>
        </p:spPr>
      </p:pic>
      <p:pic>
        <p:nvPicPr>
          <p:cNvPr id="32" name="Picture 31" descr="fig1-3_PPT_8.gif"/>
          <p:cNvPicPr>
            <a:picLocks noChangeAspect="1"/>
          </p:cNvPicPr>
          <p:nvPr/>
        </p:nvPicPr>
        <p:blipFill>
          <a:blip r:embed="rId10" cstate="print"/>
          <a:srcRect/>
          <a:stretch>
            <a:fillRect/>
          </a:stretch>
        </p:blipFill>
        <p:spPr bwMode="auto">
          <a:xfrm>
            <a:off x="696913" y="1614488"/>
            <a:ext cx="5407025" cy="3638550"/>
          </a:xfrm>
          <a:prstGeom prst="rect">
            <a:avLst/>
          </a:prstGeom>
          <a:noFill/>
          <a:ln w="9525">
            <a:noFill/>
            <a:miter lim="800000"/>
            <a:headEnd/>
            <a:tailEnd/>
          </a:ln>
        </p:spPr>
      </p:pic>
      <p:pic>
        <p:nvPicPr>
          <p:cNvPr id="33" name="Picture 32" descr="fig1-3_PPT_9.gif"/>
          <p:cNvPicPr>
            <a:picLocks noChangeAspect="1"/>
          </p:cNvPicPr>
          <p:nvPr/>
        </p:nvPicPr>
        <p:blipFill>
          <a:blip r:embed="rId11" cstate="print"/>
          <a:srcRect/>
          <a:stretch>
            <a:fillRect/>
          </a:stretch>
        </p:blipFill>
        <p:spPr bwMode="auto">
          <a:xfrm>
            <a:off x="696913" y="1614488"/>
            <a:ext cx="5407025" cy="3638550"/>
          </a:xfrm>
          <a:prstGeom prst="rect">
            <a:avLst/>
          </a:prstGeom>
          <a:noFill/>
          <a:ln w="9525">
            <a:noFill/>
            <a:miter lim="800000"/>
            <a:headEnd/>
            <a:tailEnd/>
          </a:ln>
        </p:spPr>
      </p:pic>
      <p:pic>
        <p:nvPicPr>
          <p:cNvPr id="34" name="Picture 33" descr="fig1-3_PPT_10.gif"/>
          <p:cNvPicPr>
            <a:picLocks noChangeAspect="1"/>
          </p:cNvPicPr>
          <p:nvPr/>
        </p:nvPicPr>
        <p:blipFill>
          <a:blip r:embed="rId12" cstate="print"/>
          <a:srcRect/>
          <a:stretch>
            <a:fillRect/>
          </a:stretch>
        </p:blipFill>
        <p:spPr bwMode="auto">
          <a:xfrm>
            <a:off x="696913" y="1614488"/>
            <a:ext cx="5407025" cy="3638550"/>
          </a:xfrm>
          <a:prstGeom prst="rect">
            <a:avLst/>
          </a:prstGeom>
          <a:noFill/>
          <a:ln w="9525">
            <a:noFill/>
            <a:miter lim="800000"/>
            <a:headEnd/>
            <a:tailEnd/>
          </a:ln>
        </p:spPr>
      </p:pic>
      <p:pic>
        <p:nvPicPr>
          <p:cNvPr id="35" name="Picture 34" descr="fig1-3_PPT_11.gif"/>
          <p:cNvPicPr>
            <a:picLocks noChangeAspect="1"/>
          </p:cNvPicPr>
          <p:nvPr/>
        </p:nvPicPr>
        <p:blipFill>
          <a:blip r:embed="rId13" cstate="print"/>
          <a:srcRect/>
          <a:stretch>
            <a:fillRect/>
          </a:stretch>
        </p:blipFill>
        <p:spPr bwMode="auto">
          <a:xfrm>
            <a:off x="682625" y="1614488"/>
            <a:ext cx="5407025" cy="3638550"/>
          </a:xfrm>
          <a:prstGeom prst="rect">
            <a:avLst/>
          </a:prstGeom>
          <a:noFill/>
          <a:ln w="9525">
            <a:noFill/>
            <a:miter lim="800000"/>
            <a:headEnd/>
            <a:tailEnd/>
          </a:ln>
        </p:spPr>
      </p:pic>
      <p:sp>
        <p:nvSpPr>
          <p:cNvPr id="51217" name="Rectangle 35"/>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dirty="0">
              <a:solidFill>
                <a:schemeClr val="tx2"/>
              </a:solidFill>
            </a:endParaRPr>
          </a:p>
        </p:txBody>
      </p:sp>
      <p:cxnSp>
        <p:nvCxnSpPr>
          <p:cNvPr id="51218" name="Straight Connector 36"/>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51219"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a:t>
            </a:r>
            <a:endParaRPr lang="en-US" sz="2400" dirty="0">
              <a:solidFill>
                <a:srgbClr val="69134B"/>
              </a:solidFill>
            </a:endParaRPr>
          </a:p>
        </p:txBody>
      </p:sp>
      <p:sp>
        <p:nvSpPr>
          <p:cNvPr id="51220" name="Text Box 23"/>
          <p:cNvSpPr txBox="1">
            <a:spLocks noChangeArrowheads="1"/>
          </p:cNvSpPr>
          <p:nvPr/>
        </p:nvSpPr>
        <p:spPr bwMode="auto">
          <a:xfrm>
            <a:off x="2244725" y="1233488"/>
            <a:ext cx="5046318" cy="307777"/>
          </a:xfrm>
          <a:prstGeom prst="rect">
            <a:avLst/>
          </a:prstGeom>
          <a:noFill/>
          <a:ln w="9525">
            <a:noFill/>
            <a:miter lim="800000"/>
            <a:headEnd/>
            <a:tailEnd/>
          </a:ln>
        </p:spPr>
        <p:txBody>
          <a:bodyPr wrap="none">
            <a:spAutoFit/>
          </a:bodyPr>
          <a:lstStyle/>
          <a:p>
            <a:r>
              <a:rPr lang="el-GR" dirty="0" smtClean="0">
                <a:solidFill>
                  <a:srgbClr val="8A3A6A"/>
                </a:solidFill>
              </a:rPr>
              <a:t>Εμπόριο σε Προϊόντα και Υπηρεσίες σε σχέση με το ΑΕΠ</a:t>
            </a:r>
            <a:endParaRPr lang="en-US" dirty="0">
              <a:solidFill>
                <a:srgbClr val="8A3A6A"/>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childTnLst>
                          </p:cTn>
                        </p:par>
                        <p:par>
                          <p:cTn id="8" fill="hold">
                            <p:stCondLst>
                              <p:cond delay="500"/>
                            </p:stCondLst>
                            <p:childTnLst>
                              <p:par>
                                <p:cTn id="9" presetID="29" presetClass="entr" presetSubtype="0" fill="hold"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p:cTn id="11" dur="500" fill="hold"/>
                                        <p:tgtEl>
                                          <p:spTgt spid="14"/>
                                        </p:tgtEl>
                                        <p:attrNameLst>
                                          <p:attrName>ppt_x</p:attrName>
                                        </p:attrNameLst>
                                      </p:cBhvr>
                                      <p:tavLst>
                                        <p:tav tm="0">
                                          <p:val>
                                            <p:strVal val="#ppt_x-.2"/>
                                          </p:val>
                                        </p:tav>
                                        <p:tav tm="100000">
                                          <p:val>
                                            <p:strVal val="#ppt_x"/>
                                          </p:val>
                                        </p:tav>
                                      </p:tavLst>
                                    </p:anim>
                                    <p:anim calcmode="lin" valueType="num">
                                      <p:cBhvr>
                                        <p:cTn id="12" dur="500" fill="hold"/>
                                        <p:tgtEl>
                                          <p:spTgt spid="14"/>
                                        </p:tgtEl>
                                        <p:attrNameLst>
                                          <p:attrName>ppt_y</p:attrName>
                                        </p:attrNameLst>
                                      </p:cBhvr>
                                      <p:tavLst>
                                        <p:tav tm="0">
                                          <p:val>
                                            <p:strVal val="#ppt_y"/>
                                          </p:val>
                                        </p:tav>
                                        <p:tav tm="100000">
                                          <p:val>
                                            <p:strVal val="#ppt_y"/>
                                          </p:val>
                                        </p:tav>
                                      </p:tavLst>
                                    </p:anim>
                                    <p:animEffect transition="in" filter="wipe(right)" prLst="gradientSize: 0.1">
                                      <p:cBhvr>
                                        <p:cTn id="13" dur="500"/>
                                        <p:tgtEl>
                                          <p:spTgt spid="14"/>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wipe(left)">
                                      <p:cBhvr>
                                        <p:cTn id="17" dur="500"/>
                                        <p:tgtEl>
                                          <p:spTgt spid="22"/>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29"/>
                                        </p:tgtEl>
                                        <p:attrNameLst>
                                          <p:attrName>style.visibility</p:attrName>
                                        </p:attrNameLst>
                                      </p:cBhvr>
                                      <p:to>
                                        <p:strVal val="visible"/>
                                      </p:to>
                                    </p:set>
                                    <p:animEffect transition="in" filter="wipe(left)">
                                      <p:cBhvr>
                                        <p:cTn id="21" dur="500"/>
                                        <p:tgtEl>
                                          <p:spTgt spid="29"/>
                                        </p:tgtEl>
                                      </p:cBhvr>
                                    </p:animEffect>
                                  </p:childTnLst>
                                </p:cTn>
                              </p:par>
                            </p:childTnLst>
                          </p:cTn>
                        </p:par>
                        <p:par>
                          <p:cTn id="22" fill="hold">
                            <p:stCondLst>
                              <p:cond delay="2000"/>
                            </p:stCondLst>
                            <p:childTnLst>
                              <p:par>
                                <p:cTn id="23" presetID="22" presetClass="entr" presetSubtype="8" fill="hold" grpId="0" nodeType="afterEffect">
                                  <p:stCondLst>
                                    <p:cond delay="0"/>
                                  </p:stCondLst>
                                  <p:childTnLst>
                                    <p:set>
                                      <p:cBhvr>
                                        <p:cTn id="24" dur="1" fill="hold">
                                          <p:stCondLst>
                                            <p:cond delay="0"/>
                                          </p:stCondLst>
                                        </p:cTn>
                                        <p:tgtEl>
                                          <p:spTgt spid="28">
                                            <p:txEl>
                                              <p:pRg st="0" end="0"/>
                                            </p:txEl>
                                          </p:spTgt>
                                        </p:tgtEl>
                                        <p:attrNameLst>
                                          <p:attrName>style.visibility</p:attrName>
                                        </p:attrNameLst>
                                      </p:cBhvr>
                                      <p:to>
                                        <p:strVal val="visible"/>
                                      </p:to>
                                    </p:set>
                                    <p:animEffect transition="in" filter="wipe(left)">
                                      <p:cBhvr>
                                        <p:cTn id="25" dur="500"/>
                                        <p:tgtEl>
                                          <p:spTgt spid="28">
                                            <p:txEl>
                                              <p:pRg st="0" end="0"/>
                                            </p:txEl>
                                          </p:spTgt>
                                        </p:tgtEl>
                                      </p:cBhvr>
                                    </p:animEffect>
                                  </p:childTnLst>
                                </p:cTn>
                              </p:par>
                            </p:childTnLst>
                          </p:cTn>
                        </p:par>
                        <p:par>
                          <p:cTn id="26" fill="hold">
                            <p:stCondLst>
                              <p:cond delay="2500"/>
                            </p:stCondLst>
                            <p:childTnLst>
                              <p:par>
                                <p:cTn id="27" presetID="22" presetClass="entr" presetSubtype="8" fill="hold" nodeType="afterEffect">
                                  <p:stCondLst>
                                    <p:cond delay="0"/>
                                  </p:stCondLst>
                                  <p:childTnLst>
                                    <p:set>
                                      <p:cBhvr>
                                        <p:cTn id="28" dur="1" fill="hold">
                                          <p:stCondLst>
                                            <p:cond delay="0"/>
                                          </p:stCondLst>
                                        </p:cTn>
                                        <p:tgtEl>
                                          <p:spTgt spid="23"/>
                                        </p:tgtEl>
                                        <p:attrNameLst>
                                          <p:attrName>style.visibility</p:attrName>
                                        </p:attrNameLst>
                                      </p:cBhvr>
                                      <p:to>
                                        <p:strVal val="visible"/>
                                      </p:to>
                                    </p:set>
                                    <p:animEffect transition="in" filter="wipe(left)">
                                      <p:cBhvr>
                                        <p:cTn id="29" dur="1000"/>
                                        <p:tgtEl>
                                          <p:spTgt spid="23"/>
                                        </p:tgtEl>
                                      </p:cBhvr>
                                    </p:animEffect>
                                  </p:childTnLst>
                                </p:cTn>
                              </p:par>
                            </p:childTnLst>
                          </p:cTn>
                        </p:par>
                        <p:par>
                          <p:cTn id="30" fill="hold">
                            <p:stCondLst>
                              <p:cond delay="3500"/>
                            </p:stCondLst>
                            <p:childTnLst>
                              <p:par>
                                <p:cTn id="31" presetID="22" presetClass="entr" presetSubtype="8" fill="hold" nodeType="afterEffect">
                                  <p:stCondLst>
                                    <p:cond delay="0"/>
                                  </p:stCondLst>
                                  <p:childTnLst>
                                    <p:set>
                                      <p:cBhvr>
                                        <p:cTn id="32" dur="1" fill="hold">
                                          <p:stCondLst>
                                            <p:cond delay="0"/>
                                          </p:stCondLst>
                                        </p:cTn>
                                        <p:tgtEl>
                                          <p:spTgt spid="24"/>
                                        </p:tgtEl>
                                        <p:attrNameLst>
                                          <p:attrName>style.visibility</p:attrName>
                                        </p:attrNameLst>
                                      </p:cBhvr>
                                      <p:to>
                                        <p:strVal val="visible"/>
                                      </p:to>
                                    </p:set>
                                    <p:animEffect transition="in" filter="wipe(left)">
                                      <p:cBhvr>
                                        <p:cTn id="33" dur="1000"/>
                                        <p:tgtEl>
                                          <p:spTgt spid="24"/>
                                        </p:tgtEl>
                                      </p:cBhvr>
                                    </p:animEffect>
                                  </p:childTnLst>
                                </p:cTn>
                              </p:par>
                            </p:childTnLst>
                          </p:cTn>
                        </p:par>
                        <p:par>
                          <p:cTn id="34" fill="hold">
                            <p:stCondLst>
                              <p:cond delay="4500"/>
                            </p:stCondLst>
                            <p:childTnLst>
                              <p:par>
                                <p:cTn id="35" presetID="22" presetClass="entr" presetSubtype="8" fill="hold" nodeType="afterEffect">
                                  <p:stCondLst>
                                    <p:cond delay="0"/>
                                  </p:stCondLst>
                                  <p:childTnLst>
                                    <p:set>
                                      <p:cBhvr>
                                        <p:cTn id="36" dur="1" fill="hold">
                                          <p:stCondLst>
                                            <p:cond delay="0"/>
                                          </p:stCondLst>
                                        </p:cTn>
                                        <p:tgtEl>
                                          <p:spTgt spid="30"/>
                                        </p:tgtEl>
                                        <p:attrNameLst>
                                          <p:attrName>style.visibility</p:attrName>
                                        </p:attrNameLst>
                                      </p:cBhvr>
                                      <p:to>
                                        <p:strVal val="visible"/>
                                      </p:to>
                                    </p:set>
                                    <p:animEffect transition="in" filter="wipe(left)">
                                      <p:cBhvr>
                                        <p:cTn id="37" dur="1000"/>
                                        <p:tgtEl>
                                          <p:spTgt spid="30"/>
                                        </p:tgtEl>
                                      </p:cBhvr>
                                    </p:animEffect>
                                  </p:childTnLst>
                                </p:cTn>
                              </p:par>
                            </p:childTnLst>
                          </p:cTn>
                        </p:par>
                        <p:par>
                          <p:cTn id="38" fill="hold">
                            <p:stCondLst>
                              <p:cond delay="5500"/>
                            </p:stCondLst>
                            <p:childTnLst>
                              <p:par>
                                <p:cTn id="39" presetID="22" presetClass="entr" presetSubtype="8" fill="hold" nodeType="afterEffect">
                                  <p:stCondLst>
                                    <p:cond delay="0"/>
                                  </p:stCondLst>
                                  <p:childTnLst>
                                    <p:set>
                                      <p:cBhvr>
                                        <p:cTn id="40" dur="1" fill="hold">
                                          <p:stCondLst>
                                            <p:cond delay="0"/>
                                          </p:stCondLst>
                                        </p:cTn>
                                        <p:tgtEl>
                                          <p:spTgt spid="31"/>
                                        </p:tgtEl>
                                        <p:attrNameLst>
                                          <p:attrName>style.visibility</p:attrName>
                                        </p:attrNameLst>
                                      </p:cBhvr>
                                      <p:to>
                                        <p:strVal val="visible"/>
                                      </p:to>
                                    </p:set>
                                    <p:animEffect transition="in" filter="wipe(left)">
                                      <p:cBhvr>
                                        <p:cTn id="41" dur="1000"/>
                                        <p:tgtEl>
                                          <p:spTgt spid="31"/>
                                        </p:tgtEl>
                                      </p:cBhvr>
                                    </p:animEffect>
                                  </p:childTnLst>
                                </p:cTn>
                              </p:par>
                            </p:childTnLst>
                          </p:cTn>
                        </p:par>
                        <p:par>
                          <p:cTn id="42" fill="hold">
                            <p:stCondLst>
                              <p:cond delay="6500"/>
                            </p:stCondLst>
                            <p:childTnLst>
                              <p:par>
                                <p:cTn id="43" presetID="22" presetClass="entr" presetSubtype="8" fill="hold" nodeType="after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wipe(left)">
                                      <p:cBhvr>
                                        <p:cTn id="45" dur="1000"/>
                                        <p:tgtEl>
                                          <p:spTgt spid="32"/>
                                        </p:tgtEl>
                                      </p:cBhvr>
                                    </p:animEffect>
                                  </p:childTnLst>
                                </p:cTn>
                              </p:par>
                            </p:childTnLst>
                          </p:cTn>
                        </p:par>
                        <p:par>
                          <p:cTn id="46" fill="hold">
                            <p:stCondLst>
                              <p:cond delay="7500"/>
                            </p:stCondLst>
                            <p:childTnLst>
                              <p:par>
                                <p:cTn id="47" presetID="22" presetClass="entr" presetSubtype="8" fill="hold" nodeType="afterEffect">
                                  <p:stCondLst>
                                    <p:cond delay="0"/>
                                  </p:stCondLst>
                                  <p:childTnLst>
                                    <p:set>
                                      <p:cBhvr>
                                        <p:cTn id="48" dur="1" fill="hold">
                                          <p:stCondLst>
                                            <p:cond delay="0"/>
                                          </p:stCondLst>
                                        </p:cTn>
                                        <p:tgtEl>
                                          <p:spTgt spid="33"/>
                                        </p:tgtEl>
                                        <p:attrNameLst>
                                          <p:attrName>style.visibility</p:attrName>
                                        </p:attrNameLst>
                                      </p:cBhvr>
                                      <p:to>
                                        <p:strVal val="visible"/>
                                      </p:to>
                                    </p:set>
                                    <p:animEffect transition="in" filter="wipe(left)">
                                      <p:cBhvr>
                                        <p:cTn id="49" dur="1000"/>
                                        <p:tgtEl>
                                          <p:spTgt spid="33"/>
                                        </p:tgtEl>
                                      </p:cBhvr>
                                    </p:animEffect>
                                  </p:childTnLst>
                                </p:cTn>
                              </p:par>
                            </p:childTnLst>
                          </p:cTn>
                        </p:par>
                        <p:par>
                          <p:cTn id="50" fill="hold">
                            <p:stCondLst>
                              <p:cond delay="8500"/>
                            </p:stCondLst>
                            <p:childTnLst>
                              <p:par>
                                <p:cTn id="51" presetID="22" presetClass="entr" presetSubtype="8" fill="hold" nodeType="afterEffect">
                                  <p:stCondLst>
                                    <p:cond delay="0"/>
                                  </p:stCondLst>
                                  <p:childTnLst>
                                    <p:set>
                                      <p:cBhvr>
                                        <p:cTn id="52" dur="1" fill="hold">
                                          <p:stCondLst>
                                            <p:cond delay="0"/>
                                          </p:stCondLst>
                                        </p:cTn>
                                        <p:tgtEl>
                                          <p:spTgt spid="34"/>
                                        </p:tgtEl>
                                        <p:attrNameLst>
                                          <p:attrName>style.visibility</p:attrName>
                                        </p:attrNameLst>
                                      </p:cBhvr>
                                      <p:to>
                                        <p:strVal val="visible"/>
                                      </p:to>
                                    </p:set>
                                    <p:animEffect transition="in" filter="wipe(left)">
                                      <p:cBhvr>
                                        <p:cTn id="53" dur="1000"/>
                                        <p:tgtEl>
                                          <p:spTgt spid="34"/>
                                        </p:tgtEl>
                                      </p:cBhvr>
                                    </p:animEffect>
                                  </p:childTnLst>
                                </p:cTn>
                              </p:par>
                            </p:childTnLst>
                          </p:cTn>
                        </p:par>
                        <p:par>
                          <p:cTn id="54" fill="hold">
                            <p:stCondLst>
                              <p:cond delay="9500"/>
                            </p:stCondLst>
                            <p:childTnLst>
                              <p:par>
                                <p:cTn id="55" presetID="22" presetClass="entr" presetSubtype="8" fill="hold" nodeType="afterEffect">
                                  <p:stCondLst>
                                    <p:cond delay="0"/>
                                  </p:stCondLst>
                                  <p:childTnLst>
                                    <p:set>
                                      <p:cBhvr>
                                        <p:cTn id="56" dur="1" fill="hold">
                                          <p:stCondLst>
                                            <p:cond delay="0"/>
                                          </p:stCondLst>
                                        </p:cTn>
                                        <p:tgtEl>
                                          <p:spTgt spid="35"/>
                                        </p:tgtEl>
                                        <p:attrNameLst>
                                          <p:attrName>style.visibility</p:attrName>
                                        </p:attrNameLst>
                                      </p:cBhvr>
                                      <p:to>
                                        <p:strVal val="visible"/>
                                      </p:to>
                                    </p:set>
                                    <p:animEffect transition="in" filter="wipe(left)">
                                      <p:cBhvr>
                                        <p:cTn id="57" dur="1000"/>
                                        <p:tgtEl>
                                          <p:spTgt spid="35"/>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28">
                                            <p:txEl>
                                              <p:pRg st="1" end="1"/>
                                            </p:txEl>
                                          </p:spTgt>
                                        </p:tgtEl>
                                        <p:attrNameLst>
                                          <p:attrName>style.visibility</p:attrName>
                                        </p:attrNameLst>
                                      </p:cBhvr>
                                      <p:to>
                                        <p:strVal val="visible"/>
                                      </p:to>
                                    </p:set>
                                    <p:animEffect transition="in" filter="wipe(left)">
                                      <p:cBhvr>
                                        <p:cTn id="62" dur="500"/>
                                        <p:tgtEl>
                                          <p:spTgt spid="28">
                                            <p:txEl>
                                              <p:pRg st="1" end="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28">
                                            <p:txEl>
                                              <p:pRg st="2" end="2"/>
                                            </p:txEl>
                                          </p:spTgt>
                                        </p:tgtEl>
                                        <p:attrNameLst>
                                          <p:attrName>style.visibility</p:attrName>
                                        </p:attrNameLst>
                                      </p:cBhvr>
                                      <p:to>
                                        <p:strVal val="visible"/>
                                      </p:to>
                                    </p:set>
                                    <p:animEffect transition="in" filter="wipe(left)">
                                      <p:cBhvr>
                                        <p:cTn id="67" dur="500"/>
                                        <p:tgtEl>
                                          <p:spTgt spid="28">
                                            <p:txEl>
                                              <p:pRg st="2" end="2"/>
                                            </p:txEl>
                                          </p:spTgt>
                                        </p:tgtEl>
                                      </p:cBhvr>
                                    </p:animEffect>
                                  </p:childTnLst>
                                </p:cTn>
                              </p:par>
                            </p:childTnLst>
                          </p:cTn>
                        </p:par>
                        <p:par>
                          <p:cTn id="68" fill="hold">
                            <p:stCondLst>
                              <p:cond delay="500"/>
                            </p:stCondLst>
                            <p:childTnLst>
                              <p:par>
                                <p:cTn id="69" presetID="22" presetClass="entr" presetSubtype="4" fill="hold" nodeType="afterEffect">
                                  <p:stCondLst>
                                    <p:cond delay="0"/>
                                  </p:stCondLst>
                                  <p:childTnLst>
                                    <p:set>
                                      <p:cBhvr>
                                        <p:cTn id="70" dur="1" fill="hold">
                                          <p:stCondLst>
                                            <p:cond delay="0"/>
                                          </p:stCondLst>
                                        </p:cTn>
                                        <p:tgtEl>
                                          <p:spTgt spid="25"/>
                                        </p:tgtEl>
                                        <p:attrNameLst>
                                          <p:attrName>style.visibility</p:attrName>
                                        </p:attrNameLst>
                                      </p:cBhvr>
                                      <p:to>
                                        <p:strVal val="visible"/>
                                      </p:to>
                                    </p:set>
                                    <p:animEffect transition="in" filter="wipe(down)">
                                      <p:cBhvr>
                                        <p:cTn id="71" dur="1000"/>
                                        <p:tgtEl>
                                          <p:spTgt spid="25"/>
                                        </p:tgtEl>
                                      </p:cBhvr>
                                    </p:animEffect>
                                  </p:childTnLst>
                                </p:cTn>
                              </p:par>
                            </p:childTnLst>
                          </p:cTn>
                        </p:par>
                        <p:par>
                          <p:cTn id="72" fill="hold">
                            <p:stCondLst>
                              <p:cond delay="1500"/>
                            </p:stCondLst>
                            <p:childTnLst>
                              <p:par>
                                <p:cTn id="73" presetID="22" presetClass="entr" presetSubtype="4" fill="hold" nodeType="afterEffect">
                                  <p:stCondLst>
                                    <p:cond delay="0"/>
                                  </p:stCondLst>
                                  <p:childTnLst>
                                    <p:set>
                                      <p:cBhvr>
                                        <p:cTn id="74" dur="1" fill="hold">
                                          <p:stCondLst>
                                            <p:cond delay="0"/>
                                          </p:stCondLst>
                                        </p:cTn>
                                        <p:tgtEl>
                                          <p:spTgt spid="26"/>
                                        </p:tgtEl>
                                        <p:attrNameLst>
                                          <p:attrName>style.visibility</p:attrName>
                                        </p:attrNameLst>
                                      </p:cBhvr>
                                      <p:to>
                                        <p:strVal val="visible"/>
                                      </p:to>
                                    </p:set>
                                    <p:animEffect transition="in" filter="wipe(down)">
                                      <p:cBhvr>
                                        <p:cTn id="75" dur="1000"/>
                                        <p:tgtEl>
                                          <p:spTgt spid="26"/>
                                        </p:tgtEl>
                                      </p:cBhvr>
                                    </p:animEffect>
                                  </p:childTnLst>
                                </p:cTn>
                              </p:par>
                            </p:childTnLst>
                          </p:cTn>
                        </p:par>
                        <p:par>
                          <p:cTn id="76" fill="hold">
                            <p:stCondLst>
                              <p:cond delay="2500"/>
                            </p:stCondLst>
                            <p:childTnLst>
                              <p:par>
                                <p:cTn id="77" presetID="22" presetClass="entr" presetSubtype="4" fill="hold" nodeType="afterEffect">
                                  <p:stCondLst>
                                    <p:cond delay="0"/>
                                  </p:stCondLst>
                                  <p:childTnLst>
                                    <p:set>
                                      <p:cBhvr>
                                        <p:cTn id="78" dur="1" fill="hold">
                                          <p:stCondLst>
                                            <p:cond delay="0"/>
                                          </p:stCondLst>
                                        </p:cTn>
                                        <p:tgtEl>
                                          <p:spTgt spid="27"/>
                                        </p:tgtEl>
                                        <p:attrNameLst>
                                          <p:attrName>style.visibility</p:attrName>
                                        </p:attrNameLst>
                                      </p:cBhvr>
                                      <p:to>
                                        <p:strVal val="visible"/>
                                      </p:to>
                                    </p:set>
                                    <p:animEffect transition="in" filter="wipe(down)">
                                      <p:cBhvr>
                                        <p:cTn id="79" dur="10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8" grpId="0" uiExpand="1" build="p" bldLvl="2"/>
      <p:bldP spid="22" grpId="0" animBg="1"/>
      <p:bldP spid="29"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 name="Rectangle 19"/>
          <p:cNvSpPr>
            <a:spLocks noChangeArrowheads="1"/>
          </p:cNvSpPr>
          <p:nvPr/>
        </p:nvSpPr>
        <p:spPr bwMode="auto">
          <a:xfrm>
            <a:off x="573088" y="333375"/>
            <a:ext cx="2427287" cy="265113"/>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23" name="Straight Connector 22"/>
          <p:cNvCxnSpPr>
            <a:cxnSpLocks noChangeShapeType="1"/>
          </p:cNvCxnSpPr>
          <p:nvPr/>
        </p:nvCxnSpPr>
        <p:spPr bwMode="auto">
          <a:xfrm>
            <a:off x="566738" y="623888"/>
            <a:ext cx="2433637" cy="0"/>
          </a:xfrm>
          <a:prstGeom prst="line">
            <a:avLst/>
          </a:prstGeom>
          <a:noFill/>
          <a:ln w="19050" cap="rnd" algn="ctr">
            <a:solidFill>
              <a:srgbClr val="9C3A45"/>
            </a:solidFill>
            <a:prstDash val="sysDash"/>
            <a:round/>
            <a:headEnd/>
            <a:tailEnd/>
          </a:ln>
        </p:spPr>
      </p:cxnSp>
      <p:sp>
        <p:nvSpPr>
          <p:cNvPr id="22" name="Rectangle 3"/>
          <p:cNvSpPr>
            <a:spLocks noGrp="1" noChangeArrowheads="1"/>
          </p:cNvSpPr>
          <p:nvPr>
            <p:ph type="title"/>
          </p:nvPr>
        </p:nvSpPr>
        <p:spPr>
          <a:xfrm>
            <a:off x="566738" y="0"/>
            <a:ext cx="8577262" cy="820738"/>
          </a:xfrm>
        </p:spPr>
        <p:txBody>
          <a:bodyPr/>
          <a:lstStyle/>
          <a:p>
            <a:r>
              <a:rPr lang="el-GR" dirty="0" smtClean="0">
                <a:solidFill>
                  <a:srgbClr val="69134B"/>
                </a:solidFill>
              </a:rPr>
              <a:t>Εισαγωγή</a:t>
            </a:r>
            <a:endParaRPr lang="en-US" dirty="0" smtClean="0">
              <a:solidFill>
                <a:srgbClr val="69134B"/>
              </a:solidFill>
            </a:endParaRPr>
          </a:p>
        </p:txBody>
      </p:sp>
      <p:sp>
        <p:nvSpPr>
          <p:cNvPr id="752642" name="Text Box 2"/>
          <p:cNvSpPr txBox="1">
            <a:spLocks noChangeArrowheads="1"/>
          </p:cNvSpPr>
          <p:nvPr/>
        </p:nvSpPr>
        <p:spPr bwMode="auto">
          <a:xfrm>
            <a:off x="639763" y="899886"/>
            <a:ext cx="6502400" cy="4640438"/>
          </a:xfrm>
          <a:prstGeom prst="rect">
            <a:avLst/>
          </a:prstGeom>
          <a:noFill/>
          <a:ln w="9525" algn="ctr">
            <a:noFill/>
            <a:miter lim="800000"/>
            <a:headEnd/>
            <a:tailEnd/>
          </a:ln>
        </p:spPr>
        <p:txBody>
          <a:bodyPr wrap="square">
            <a:spAutoFit/>
          </a:bodyPr>
          <a:lstStyle/>
          <a:p>
            <a:pPr>
              <a:lnSpc>
                <a:spcPct val="105000"/>
              </a:lnSpc>
              <a:spcBef>
                <a:spcPct val="15000"/>
              </a:spcBef>
              <a:spcAft>
                <a:spcPct val="15000"/>
              </a:spcAft>
            </a:pPr>
            <a:r>
              <a:rPr lang="el-GR" sz="2000" b="0" dirty="0" smtClean="0"/>
              <a:t>Στις 14 Απριλίου 2010, το ηφαίστειο</a:t>
            </a:r>
            <a:r>
              <a:rPr lang="en-US" sz="2000" b="0" dirty="0" smtClean="0"/>
              <a:t> </a:t>
            </a:r>
            <a:r>
              <a:rPr lang="en-US" sz="2000" b="0" dirty="0" err="1"/>
              <a:t>Eyjafjallajokull</a:t>
            </a:r>
            <a:r>
              <a:rPr lang="en-US" sz="2000" b="0" dirty="0"/>
              <a:t> </a:t>
            </a:r>
            <a:r>
              <a:rPr lang="el-GR" sz="2000" b="0" dirty="0" smtClean="0"/>
              <a:t> της Ισλανδίας βρυχήθηκε μετά ύπνο που κράτησε περισσότερο από δύο αιώνες. </a:t>
            </a:r>
            <a:endParaRPr lang="en-US" sz="2000" b="0" dirty="0"/>
          </a:p>
          <a:p>
            <a:pPr>
              <a:lnSpc>
                <a:spcPct val="105000"/>
              </a:lnSpc>
              <a:spcBef>
                <a:spcPct val="15000"/>
              </a:spcBef>
              <a:spcAft>
                <a:spcPct val="15000"/>
              </a:spcAft>
            </a:pPr>
            <a:endParaRPr lang="en-US" sz="2000" b="0" dirty="0"/>
          </a:p>
          <a:p>
            <a:pPr>
              <a:lnSpc>
                <a:spcPct val="105000"/>
              </a:lnSpc>
              <a:spcBef>
                <a:spcPct val="15000"/>
              </a:spcBef>
              <a:spcAft>
                <a:spcPct val="15000"/>
              </a:spcAft>
            </a:pPr>
            <a:r>
              <a:rPr lang="el-GR" sz="2000" b="0" dirty="0" smtClean="0"/>
              <a:t>Ένα τέτοιο γεγονός έχει δραματικές συνέπειες για το </a:t>
            </a:r>
            <a:r>
              <a:rPr lang="el-GR" sz="2000" dirty="0" smtClean="0"/>
              <a:t>διεθνές εμπόριο</a:t>
            </a:r>
            <a:r>
              <a:rPr lang="el-GR" sz="2000" b="0" dirty="0" smtClean="0"/>
              <a:t>, τη διακίνηση προϊόντων και υπηρεσιών διασυνοριακά.</a:t>
            </a:r>
            <a:endParaRPr lang="en-US" sz="2000" b="0" dirty="0"/>
          </a:p>
          <a:p>
            <a:pPr>
              <a:lnSpc>
                <a:spcPct val="105000"/>
              </a:lnSpc>
              <a:spcBef>
                <a:spcPct val="15000"/>
              </a:spcBef>
              <a:spcAft>
                <a:spcPct val="15000"/>
              </a:spcAft>
            </a:pPr>
            <a:endParaRPr lang="en-US" sz="2000" b="0" dirty="0"/>
          </a:p>
          <a:p>
            <a:pPr>
              <a:lnSpc>
                <a:spcPct val="105000"/>
              </a:lnSpc>
              <a:spcBef>
                <a:spcPct val="15000"/>
              </a:spcBef>
              <a:spcAft>
                <a:spcPct val="15000"/>
              </a:spcAft>
            </a:pPr>
            <a:r>
              <a:rPr lang="el-GR" sz="2000" b="0" dirty="0" smtClean="0"/>
              <a:t>Περίπου 100.000 πτήσεις από και προς τη Βόρεια Ευρώπη </a:t>
            </a:r>
            <a:r>
              <a:rPr lang="el-GR" sz="2000" b="0" dirty="0" smtClean="0"/>
              <a:t>ακυρώθηκαν. </a:t>
            </a:r>
            <a:r>
              <a:rPr lang="el-GR" sz="2000" b="0" dirty="0" smtClean="0"/>
              <a:t>δισεκατομμύρια δολάρια σε ναύλους </a:t>
            </a:r>
            <a:r>
              <a:rPr lang="el-GR" sz="2000" b="0" dirty="0" smtClean="0"/>
              <a:t>χάθηκαν και </a:t>
            </a:r>
            <a:r>
              <a:rPr lang="el-GR" sz="2000" b="0" dirty="0" smtClean="0"/>
              <a:t>εκατομμύρια ταξιδιώτες άργησαν, ή χρειάστηκε να ακυρώσουν την πτήση τους ή να επιλέξουν κάποιο άλλο τρόπο να ταξιδέψουν. </a:t>
            </a:r>
            <a:endParaRPr lang="en-US" sz="2000" b="0" dirty="0"/>
          </a:p>
        </p:txBody>
      </p:sp>
      <p:pic>
        <p:nvPicPr>
          <p:cNvPr id="1026" name="Picture 2"/>
          <p:cNvPicPr>
            <a:picLocks noChangeAspect="1" noChangeArrowheads="1"/>
          </p:cNvPicPr>
          <p:nvPr/>
        </p:nvPicPr>
        <p:blipFill>
          <a:blip r:embed="rId3" cstate="print"/>
          <a:srcRect/>
          <a:stretch>
            <a:fillRect/>
          </a:stretch>
        </p:blipFill>
        <p:spPr bwMode="auto">
          <a:xfrm>
            <a:off x="7199313" y="0"/>
            <a:ext cx="1944687" cy="2759075"/>
          </a:xfrm>
          <a:prstGeom prst="rect">
            <a:avLst/>
          </a:prstGeom>
          <a:noFill/>
          <a:ln w="9525">
            <a:noFill/>
            <a:miter lim="800000"/>
            <a:headEnd/>
            <a:tailEnd/>
          </a:ln>
        </p:spPr>
      </p:pic>
      <p:sp>
        <p:nvSpPr>
          <p:cNvPr id="4" name="Rectangle 3"/>
          <p:cNvSpPr>
            <a:spLocks noChangeArrowheads="1"/>
          </p:cNvSpPr>
          <p:nvPr/>
        </p:nvSpPr>
        <p:spPr bwMode="auto">
          <a:xfrm>
            <a:off x="7199313" y="2759075"/>
            <a:ext cx="1944687" cy="2246769"/>
          </a:xfrm>
          <a:prstGeom prst="rect">
            <a:avLst/>
          </a:prstGeom>
          <a:noFill/>
          <a:ln w="9525">
            <a:noFill/>
            <a:miter lim="800000"/>
            <a:headEnd/>
            <a:tailEnd/>
          </a:ln>
        </p:spPr>
        <p:txBody>
          <a:bodyPr>
            <a:spAutoFit/>
          </a:bodyPr>
          <a:lstStyle/>
          <a:p>
            <a:pPr>
              <a:spcBef>
                <a:spcPct val="10000"/>
              </a:spcBef>
              <a:spcAft>
                <a:spcPct val="10000"/>
              </a:spcAft>
            </a:pPr>
            <a:r>
              <a:rPr lang="el-GR" dirty="0" smtClean="0"/>
              <a:t>Τον Απρίλιο 2010 η στάχτη από το ηφαίστειο</a:t>
            </a:r>
            <a:r>
              <a:rPr lang="en-US" dirty="0" smtClean="0"/>
              <a:t> </a:t>
            </a:r>
            <a:r>
              <a:rPr lang="en-US" dirty="0" err="1" smtClean="0"/>
              <a:t>Eyjafjallajokull</a:t>
            </a:r>
            <a:r>
              <a:rPr lang="el-GR" dirty="0" smtClean="0"/>
              <a:t> της Ισλανδίας αναστάτωσε τα αεροπορικά ταξίδια στη Βόρεια Ευρώπη αλλά και πέραν αυτής.  </a:t>
            </a:r>
            <a:endParaRPr lang="en-US"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500"/>
                                        <p:tgtEl>
                                          <p:spTgt spid="22"/>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wipe(left)">
                                      <p:cBhvr>
                                        <p:cTn id="10" dur="500"/>
                                        <p:tgtEl>
                                          <p:spTgt spid="20"/>
                                        </p:tgtEl>
                                      </p:cBhvr>
                                    </p:animEffect>
                                  </p:childTnLst>
                                </p:cTn>
                              </p:par>
                              <p:par>
                                <p:cTn id="11" presetID="22" presetClass="entr" presetSubtype="8" fill="hold" nodeType="with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wipe(left)">
                                      <p:cBhvr>
                                        <p:cTn id="13" dur="500"/>
                                        <p:tgtEl>
                                          <p:spTgt spid="23"/>
                                        </p:tgtEl>
                                      </p:cBhvr>
                                    </p:animEffect>
                                  </p:childTnLst>
                                </p:cTn>
                              </p:par>
                            </p:childTnLst>
                          </p:cTn>
                        </p:par>
                        <p:par>
                          <p:cTn id="14" fill="hold">
                            <p:stCondLst>
                              <p:cond delay="500"/>
                            </p:stCondLst>
                            <p:childTnLst>
                              <p:par>
                                <p:cTn id="15" presetID="22" presetClass="entr" presetSubtype="8" fill="hold" grpId="0" nodeType="afterEffect">
                                  <p:stCondLst>
                                    <p:cond delay="0"/>
                                  </p:stCondLst>
                                  <p:childTnLst>
                                    <p:set>
                                      <p:cBhvr>
                                        <p:cTn id="16" dur="1" fill="hold">
                                          <p:stCondLst>
                                            <p:cond delay="0"/>
                                          </p:stCondLst>
                                        </p:cTn>
                                        <p:tgtEl>
                                          <p:spTgt spid="752642">
                                            <p:txEl>
                                              <p:pRg st="0" end="0"/>
                                            </p:txEl>
                                          </p:spTgt>
                                        </p:tgtEl>
                                        <p:attrNameLst>
                                          <p:attrName>style.visibility</p:attrName>
                                        </p:attrNameLst>
                                      </p:cBhvr>
                                      <p:to>
                                        <p:strVal val="visible"/>
                                      </p:to>
                                    </p:set>
                                    <p:animEffect transition="in" filter="wipe(left)">
                                      <p:cBhvr>
                                        <p:cTn id="17" dur="500"/>
                                        <p:tgtEl>
                                          <p:spTgt spid="75264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52642">
                                            <p:txEl>
                                              <p:pRg st="2" end="2"/>
                                            </p:txEl>
                                          </p:spTgt>
                                        </p:tgtEl>
                                        <p:attrNameLst>
                                          <p:attrName>style.visibility</p:attrName>
                                        </p:attrNameLst>
                                      </p:cBhvr>
                                      <p:to>
                                        <p:strVal val="visible"/>
                                      </p:to>
                                    </p:set>
                                    <p:animEffect transition="in" filter="wipe(left)">
                                      <p:cBhvr>
                                        <p:cTn id="22" dur="500"/>
                                        <p:tgtEl>
                                          <p:spTgt spid="75264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52642">
                                            <p:txEl>
                                              <p:pRg st="4" end="4"/>
                                            </p:txEl>
                                          </p:spTgt>
                                        </p:tgtEl>
                                        <p:attrNameLst>
                                          <p:attrName>style.visibility</p:attrName>
                                        </p:attrNameLst>
                                      </p:cBhvr>
                                      <p:to>
                                        <p:strVal val="visible"/>
                                      </p:to>
                                    </p:set>
                                    <p:animEffect transition="in" filter="wipe(left)">
                                      <p:cBhvr>
                                        <p:cTn id="27" dur="500"/>
                                        <p:tgtEl>
                                          <p:spTgt spid="752642">
                                            <p:txEl>
                                              <p:pRg st="4" end="4"/>
                                            </p:txEl>
                                          </p:spTgt>
                                        </p:tgtEl>
                                      </p:cBhvr>
                                    </p:animEffect>
                                  </p:childTnLst>
                                </p:cTn>
                              </p:par>
                            </p:childTnLst>
                          </p:cTn>
                        </p:par>
                        <p:par>
                          <p:cTn id="28" fill="hold">
                            <p:stCondLst>
                              <p:cond delay="500"/>
                            </p:stCondLst>
                            <p:childTnLst>
                              <p:par>
                                <p:cTn id="29" presetID="10" presetClass="entr" presetSubtype="0" fill="hold" nodeType="afterEffect">
                                  <p:stCondLst>
                                    <p:cond delay="0"/>
                                  </p:stCondLst>
                                  <p:childTnLst>
                                    <p:set>
                                      <p:cBhvr>
                                        <p:cTn id="30" dur="1" fill="hold">
                                          <p:stCondLst>
                                            <p:cond delay="0"/>
                                          </p:stCondLst>
                                        </p:cTn>
                                        <p:tgtEl>
                                          <p:spTgt spid="1026"/>
                                        </p:tgtEl>
                                        <p:attrNameLst>
                                          <p:attrName>style.visibility</p:attrName>
                                        </p:attrNameLst>
                                      </p:cBhvr>
                                      <p:to>
                                        <p:strVal val="visible"/>
                                      </p:to>
                                    </p:set>
                                    <p:animEffect transition="in" filter="fade">
                                      <p:cBhvr>
                                        <p:cTn id="31" dur="500"/>
                                        <p:tgtEl>
                                          <p:spTgt spid="1026"/>
                                        </p:tgtEl>
                                      </p:cBhvr>
                                    </p:animEffect>
                                  </p:childTnLst>
                                </p:cTn>
                              </p:par>
                            </p:childTnLst>
                          </p:cTn>
                        </p:par>
                        <p:par>
                          <p:cTn id="32" fill="hold">
                            <p:stCondLst>
                              <p:cond delay="1000"/>
                            </p:stCondLst>
                            <p:childTnLst>
                              <p:par>
                                <p:cTn id="33" presetID="22" presetClass="entr" presetSubtype="8" fill="hold" grpId="0" nodeType="after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wipe(left)">
                                      <p:cBhvr>
                                        <p:cTn id="3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2" grpId="0"/>
      <p:bldP spid="752642" grpId="0" build="p" bldLvl="4"/>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 name="Rectangle 5"/>
          <p:cNvSpPr>
            <a:spLocks noChangeArrowheads="1"/>
          </p:cNvSpPr>
          <p:nvPr/>
        </p:nvSpPr>
        <p:spPr bwMode="auto">
          <a:xfrm>
            <a:off x="566738" y="820738"/>
            <a:ext cx="7351712" cy="46166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Ο «Πρώτος Χρυσός Αιώνας» του Εμπορίου</a:t>
            </a:r>
            <a:r>
              <a:rPr lang="en-US" sz="2400" dirty="0" smtClean="0">
                <a:solidFill>
                  <a:srgbClr val="356A41"/>
                </a:solidFill>
              </a:rPr>
              <a:t> </a:t>
            </a:r>
            <a:endParaRPr lang="en-US" sz="2400" dirty="0">
              <a:solidFill>
                <a:srgbClr val="356A41"/>
              </a:solidFill>
            </a:endParaRPr>
          </a:p>
        </p:txBody>
      </p:sp>
      <p:sp>
        <p:nvSpPr>
          <p:cNvPr id="13" name="Text Box 2"/>
          <p:cNvSpPr txBox="1">
            <a:spLocks noChangeArrowheads="1"/>
          </p:cNvSpPr>
          <p:nvPr/>
        </p:nvSpPr>
        <p:spPr bwMode="auto">
          <a:xfrm>
            <a:off x="566738" y="1596571"/>
            <a:ext cx="8142287" cy="2917722"/>
          </a:xfrm>
          <a:prstGeom prst="rect">
            <a:avLst/>
          </a:prstGeom>
          <a:noFill/>
          <a:ln w="9525" algn="ctr">
            <a:noFill/>
            <a:miter lim="800000"/>
            <a:headEnd/>
            <a:tailEnd/>
          </a:ln>
        </p:spPr>
        <p:txBody>
          <a:bodyPr wrap="square">
            <a:spAutoFit/>
          </a:bodyPr>
          <a:lstStyle/>
          <a:p>
            <a:pPr>
              <a:lnSpc>
                <a:spcPct val="105000"/>
              </a:lnSpc>
              <a:spcBef>
                <a:spcPct val="15000"/>
              </a:spcBef>
              <a:spcAft>
                <a:spcPct val="15000"/>
              </a:spcAft>
            </a:pPr>
            <a:r>
              <a:rPr lang="el-GR" sz="2400" b="0" dirty="0" smtClean="0"/>
              <a:t>Η περίοδος από το 1890 μέχρι τον 1</a:t>
            </a:r>
            <a:r>
              <a:rPr lang="el-GR" sz="2400" b="0" baseline="30000" dirty="0" smtClean="0"/>
              <a:t>ο</a:t>
            </a:r>
            <a:r>
              <a:rPr lang="el-GR" sz="2400" b="0" dirty="0" smtClean="0"/>
              <a:t> Παγκόσμιο Πόλεμο </a:t>
            </a:r>
            <a:r>
              <a:rPr lang="en-US" sz="2400" b="0" dirty="0" smtClean="0"/>
              <a:t>(</a:t>
            </a:r>
            <a:r>
              <a:rPr lang="en-US" sz="2400" b="0" dirty="0"/>
              <a:t>1914–1918) </a:t>
            </a:r>
            <a:r>
              <a:rPr lang="el-GR" sz="2400" b="0" dirty="0" smtClean="0"/>
              <a:t> συχνά αναφέρεται ως ο «χρυσός αιώνας» του διεθνούς εμπορίου. </a:t>
            </a:r>
            <a:endParaRPr lang="en-US" sz="2400" b="0" dirty="0"/>
          </a:p>
          <a:p>
            <a:pPr>
              <a:lnSpc>
                <a:spcPct val="105000"/>
              </a:lnSpc>
              <a:spcBef>
                <a:spcPct val="15000"/>
              </a:spcBef>
              <a:spcAft>
                <a:spcPct val="15000"/>
              </a:spcAft>
            </a:pPr>
            <a:r>
              <a:rPr lang="el-GR" sz="2400" b="0" dirty="0" smtClean="0"/>
              <a:t>Στα χρόνια αυτά σημειώθηκαν δραματικές βελτιώσεις στις μεταφορές, όπως το ατμόπλοιο και ο σιδηρόδρομος, που επέτρεψαν μια μεγάλη αύξηση στον όγκο του διεθνούς εμπορίου. </a:t>
            </a:r>
            <a:endParaRPr lang="en-US" sz="2400" b="0" dirty="0"/>
          </a:p>
        </p:txBody>
      </p:sp>
      <p:sp>
        <p:nvSpPr>
          <p:cNvPr id="53251" name="Rectangle 8"/>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dirty="0">
              <a:solidFill>
                <a:schemeClr val="tx2"/>
              </a:solidFill>
            </a:endParaRPr>
          </a:p>
        </p:txBody>
      </p:sp>
      <p:cxnSp>
        <p:nvCxnSpPr>
          <p:cNvPr id="53252" name="Straight Connector 9"/>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53253"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a:t>
            </a:r>
            <a:endParaRPr lang="en-US" sz="2400" dirty="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3">
                                            <p:txEl>
                                              <p:pRg st="0" end="0"/>
                                            </p:txEl>
                                          </p:spTgt>
                                        </p:tgtEl>
                                        <p:attrNameLst>
                                          <p:attrName>style.visibility</p:attrName>
                                        </p:attrNameLst>
                                      </p:cBhvr>
                                      <p:to>
                                        <p:strVal val="visible"/>
                                      </p:to>
                                    </p:set>
                                    <p:animEffect transition="in" filter="wipe(left)">
                                      <p:cBhvr>
                                        <p:cTn id="11" dur="500"/>
                                        <p:tgtEl>
                                          <p:spTgt spid="1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3">
                                            <p:txEl>
                                              <p:pRg st="1" end="1"/>
                                            </p:txEl>
                                          </p:spTgt>
                                        </p:tgtEl>
                                        <p:attrNameLst>
                                          <p:attrName>style.visibility</p:attrName>
                                        </p:attrNameLst>
                                      </p:cBhvr>
                                      <p:to>
                                        <p:strVal val="visible"/>
                                      </p:to>
                                    </p:set>
                                    <p:animEffect transition="in" filter="wipe(left)">
                                      <p:cBhvr>
                                        <p:cTn id="16" dur="500"/>
                                        <p:tgtEl>
                                          <p:spTgt spid="1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3" grpId="0" uiExpand="1" build="p" bldLvl="4"/>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7" name="Rectangle 5"/>
          <p:cNvSpPr>
            <a:spLocks noChangeArrowheads="1"/>
          </p:cNvSpPr>
          <p:nvPr/>
        </p:nvSpPr>
        <p:spPr bwMode="auto">
          <a:xfrm>
            <a:off x="566738" y="820738"/>
            <a:ext cx="7351712" cy="46166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Ο «Πρώτος Χρυσός Αιώνας» του Εμπορίου </a:t>
            </a:r>
            <a:endParaRPr lang="en-US" sz="2400" dirty="0">
              <a:solidFill>
                <a:srgbClr val="356A41"/>
              </a:solidFill>
            </a:endParaRPr>
          </a:p>
        </p:txBody>
      </p:sp>
      <p:sp>
        <p:nvSpPr>
          <p:cNvPr id="14" name="Rectangle 6"/>
          <p:cNvSpPr>
            <a:spLocks noChangeArrowheads="1"/>
          </p:cNvSpPr>
          <p:nvPr/>
        </p:nvSpPr>
        <p:spPr bwMode="auto">
          <a:xfrm>
            <a:off x="566738" y="1282700"/>
            <a:ext cx="8374062" cy="5853910"/>
          </a:xfrm>
          <a:prstGeom prst="rect">
            <a:avLst/>
          </a:prstGeom>
          <a:noFill/>
          <a:ln w="9525" algn="ctr">
            <a:noFill/>
            <a:miter lim="800000"/>
            <a:headEnd/>
            <a:tailEnd/>
          </a:ln>
        </p:spPr>
        <p:txBody>
          <a:bodyPr wrap="square">
            <a:spAutoFit/>
          </a:bodyPr>
          <a:lstStyle/>
          <a:p>
            <a:pPr>
              <a:spcBef>
                <a:spcPct val="10000"/>
              </a:spcBef>
              <a:spcAft>
                <a:spcPct val="10000"/>
              </a:spcAft>
            </a:pPr>
            <a:r>
              <a:rPr lang="el-GR" sz="2400" dirty="0" smtClean="0">
                <a:solidFill>
                  <a:srgbClr val="3D68AF"/>
                </a:solidFill>
              </a:rPr>
              <a:t>Περίοδος του Μεσοπολέμου</a:t>
            </a:r>
            <a:r>
              <a:rPr lang="en-US" sz="2400" dirty="0" smtClean="0">
                <a:solidFill>
                  <a:srgbClr val="3D68AF"/>
                </a:solidFill>
              </a:rPr>
              <a:t>  </a:t>
            </a:r>
            <a:r>
              <a:rPr lang="el-GR" sz="2400" b="0" dirty="0" smtClean="0"/>
              <a:t>Αποκτώντας ισχύ νόμου τον Ιούνιο του 1930, η Πράξη περί Δασμών </a:t>
            </a:r>
            <a:r>
              <a:rPr lang="en-US" sz="2400" b="0" dirty="0" smtClean="0"/>
              <a:t>Smoot-Hawley </a:t>
            </a:r>
            <a:r>
              <a:rPr lang="el-GR" sz="2400" b="0" dirty="0" smtClean="0"/>
              <a:t>αύξησε τους δασμούς έως και 60% σε πολλές κατηγορίες εισαγωγών. </a:t>
            </a:r>
            <a:endParaRPr lang="en-US" sz="2400" b="0" dirty="0"/>
          </a:p>
          <a:p>
            <a:pPr>
              <a:spcBef>
                <a:spcPct val="10000"/>
              </a:spcBef>
              <a:spcAft>
                <a:spcPct val="10000"/>
              </a:spcAft>
            </a:pPr>
            <a:r>
              <a:rPr lang="el-GR" sz="2400" b="0" dirty="0" smtClean="0"/>
              <a:t>Οι δασμοί αυτοί εφαρμόστηκαν στις Ηνωμένες Πολιτείες για να προστατέψουν τους αγρότες και άλλους κλάδους, αλλά είχα ως παρενέργεια το ότι οδήγησαν τις άλλες χώρες να αντεπιτεθούν. </a:t>
            </a:r>
            <a:endParaRPr lang="en-US" sz="2400" b="0" dirty="0"/>
          </a:p>
          <a:p>
            <a:pPr>
              <a:spcBef>
                <a:spcPct val="10000"/>
              </a:spcBef>
              <a:spcAft>
                <a:spcPct val="10000"/>
              </a:spcAft>
            </a:pPr>
            <a:r>
              <a:rPr lang="el-GR" sz="2400" b="0" dirty="0" smtClean="0"/>
              <a:t>Ο Καναδάς αντεπιτέθηκε εφαρμόζοντας δικούς του υψηλούς δασμούς απέναντι στις Ηνωμένες Πολιτείες. Η Γαλλία χρησιμοποίησε </a:t>
            </a:r>
            <a:r>
              <a:rPr lang="el-GR" sz="2400" dirty="0" smtClean="0"/>
              <a:t>ποσοστώσεις στις εισαγωγές, </a:t>
            </a:r>
            <a:r>
              <a:rPr lang="el-GR" sz="2400" b="0" dirty="0" smtClean="0"/>
              <a:t>ένα περιορισμό στην ποσότητα των εισαγόμενων προϊόντων που επιτρέπεται να εισέλθει σε μια χώρα, προκειμένου να μειώσει τις εισαγωγές από τις Ηνωμένες Πολιτείες. </a:t>
            </a:r>
          </a:p>
          <a:p>
            <a:pPr>
              <a:spcBef>
                <a:spcPct val="10000"/>
              </a:spcBef>
              <a:spcAft>
                <a:spcPct val="10000"/>
              </a:spcAft>
            </a:pPr>
            <a:endParaRPr lang="el-GR" sz="2400" b="0" dirty="0" smtClean="0"/>
          </a:p>
        </p:txBody>
      </p:sp>
      <p:sp>
        <p:nvSpPr>
          <p:cNvPr id="55299" name="Rectangle 8"/>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dirty="0">
              <a:solidFill>
                <a:schemeClr val="tx2"/>
              </a:solidFill>
            </a:endParaRPr>
          </a:p>
        </p:txBody>
      </p:sp>
      <p:cxnSp>
        <p:nvCxnSpPr>
          <p:cNvPr id="55300" name="Straight Connector 9"/>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55301"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a:t>
            </a:r>
            <a:endParaRPr lang="en-US" sz="2400" dirty="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wipe(left)">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
                                            <p:txEl>
                                              <p:pRg st="1" end="1"/>
                                            </p:txEl>
                                          </p:spTgt>
                                        </p:tgtEl>
                                        <p:attrNameLst>
                                          <p:attrName>style.visibility</p:attrName>
                                        </p:attrNameLst>
                                      </p:cBhvr>
                                      <p:to>
                                        <p:strVal val="visible"/>
                                      </p:to>
                                    </p:set>
                                    <p:animEffect transition="in" filter="wipe(left)">
                                      <p:cBhvr>
                                        <p:cTn id="12" dur="500"/>
                                        <p:tgtEl>
                                          <p:spTgt spid="1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
                                            <p:txEl>
                                              <p:pRg st="2" end="2"/>
                                            </p:txEl>
                                          </p:spTgt>
                                        </p:tgtEl>
                                        <p:attrNameLst>
                                          <p:attrName>style.visibility</p:attrName>
                                        </p:attrNameLst>
                                      </p:cBhvr>
                                      <p:to>
                                        <p:strVal val="visible"/>
                                      </p:to>
                                    </p:set>
                                    <p:animEffect transition="in" filter="wipe(left)">
                                      <p:cBhvr>
                                        <p:cTn id="17" dur="500"/>
                                        <p:tgtEl>
                                          <p:spTgt spid="1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uiExpand="1" build="p" bldLvl="2"/>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39"/>
          <p:cNvGrpSpPr>
            <a:grpSpLocks/>
          </p:cNvGrpSpPr>
          <p:nvPr/>
        </p:nvGrpSpPr>
        <p:grpSpPr bwMode="auto">
          <a:xfrm>
            <a:off x="877888" y="1474788"/>
            <a:ext cx="7635875" cy="5140325"/>
            <a:chOff x="566738" y="2200275"/>
            <a:chExt cx="7805737" cy="4219575"/>
          </a:xfrm>
        </p:grpSpPr>
        <p:sp>
          <p:nvSpPr>
            <p:cNvPr id="57359" name="Rectangle 18"/>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dirty="0">
                <a:solidFill>
                  <a:schemeClr val="tx2"/>
                </a:solidFill>
              </a:endParaRPr>
            </a:p>
          </p:txBody>
        </p:sp>
        <p:sp>
          <p:nvSpPr>
            <p:cNvPr id="57360" name="Rectangle 20"/>
            <p:cNvSpPr>
              <a:spLocks noChangeArrowheads="1"/>
            </p:cNvSpPr>
            <p:nvPr/>
          </p:nvSpPr>
          <p:spPr bwMode="auto">
            <a:xfrm>
              <a:off x="581024" y="2219327"/>
              <a:ext cx="7772401" cy="259552"/>
            </a:xfrm>
            <a:prstGeom prst="rect">
              <a:avLst/>
            </a:prstGeom>
            <a:solidFill>
              <a:srgbClr val="E0D8D4"/>
            </a:solidFill>
            <a:ln w="9525" algn="ctr">
              <a:noFill/>
              <a:round/>
              <a:headEnd/>
              <a:tailEnd/>
            </a:ln>
          </p:spPr>
          <p:txBody>
            <a:bodyPr/>
            <a:lstStyle/>
            <a:p>
              <a:endParaRPr lang="en-US" sz="2800" b="0" dirty="0">
                <a:solidFill>
                  <a:schemeClr val="tx2"/>
                </a:solidFill>
              </a:endParaRPr>
            </a:p>
          </p:txBody>
        </p:sp>
      </p:grpSp>
      <p:sp>
        <p:nvSpPr>
          <p:cNvPr id="22" name="Text Box 7"/>
          <p:cNvSpPr txBox="1">
            <a:spLocks noChangeArrowheads="1"/>
          </p:cNvSpPr>
          <p:nvPr/>
        </p:nvSpPr>
        <p:spPr bwMode="auto">
          <a:xfrm>
            <a:off x="904875" y="1497013"/>
            <a:ext cx="1328738"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1-4</a:t>
            </a:r>
          </a:p>
        </p:txBody>
      </p:sp>
      <p:sp>
        <p:nvSpPr>
          <p:cNvPr id="28" name="Rectangle 27"/>
          <p:cNvSpPr>
            <a:spLocks noChangeArrowheads="1"/>
          </p:cNvSpPr>
          <p:nvPr/>
        </p:nvSpPr>
        <p:spPr bwMode="auto">
          <a:xfrm>
            <a:off x="877888" y="5097463"/>
            <a:ext cx="7635875" cy="1015663"/>
          </a:xfrm>
          <a:prstGeom prst="rect">
            <a:avLst/>
          </a:prstGeom>
          <a:noFill/>
          <a:ln w="9525">
            <a:noFill/>
            <a:miter lim="800000"/>
            <a:headEnd/>
            <a:tailEnd/>
          </a:ln>
        </p:spPr>
        <p:txBody>
          <a:bodyPr>
            <a:spAutoFit/>
          </a:bodyPr>
          <a:lstStyle/>
          <a:p>
            <a:pPr>
              <a:spcBef>
                <a:spcPct val="10000"/>
              </a:spcBef>
              <a:spcAft>
                <a:spcPct val="10000"/>
              </a:spcAft>
            </a:pPr>
            <a:r>
              <a:rPr lang="el-GR" sz="2000" dirty="0" smtClean="0">
                <a:solidFill>
                  <a:srgbClr val="8A3A6A"/>
                </a:solidFill>
              </a:rPr>
              <a:t>Μέσοι Παγκόσμιοι Δασμοί,</a:t>
            </a:r>
            <a:r>
              <a:rPr lang="en-US" sz="2000" dirty="0" smtClean="0">
                <a:solidFill>
                  <a:srgbClr val="8A3A6A"/>
                </a:solidFill>
              </a:rPr>
              <a:t> </a:t>
            </a:r>
            <a:r>
              <a:rPr lang="en-US" sz="2000" dirty="0">
                <a:solidFill>
                  <a:srgbClr val="8A3A6A"/>
                </a:solidFill>
              </a:rPr>
              <a:t>1860–2000 </a:t>
            </a:r>
            <a:r>
              <a:rPr lang="el-GR" sz="2000" dirty="0" smtClean="0"/>
              <a:t>Το διάγραμμα αυτό δείχνει τους μέσους παγκόσμιους δασμούς για 35 χώρες από το 1860 μέχρι το 2000. </a:t>
            </a:r>
            <a:endParaRPr lang="en-US" sz="2000" dirty="0"/>
          </a:p>
        </p:txBody>
      </p:sp>
      <p:sp>
        <p:nvSpPr>
          <p:cNvPr id="29" name="Rectangle 28"/>
          <p:cNvSpPr>
            <a:spLocks noChangeArrowheads="1"/>
          </p:cNvSpPr>
          <p:nvPr/>
        </p:nvSpPr>
        <p:spPr bwMode="auto">
          <a:xfrm>
            <a:off x="1044575" y="1851025"/>
            <a:ext cx="7345363" cy="3243263"/>
          </a:xfrm>
          <a:prstGeom prst="rect">
            <a:avLst/>
          </a:prstGeom>
          <a:solidFill>
            <a:schemeClr val="bg1"/>
          </a:solidFill>
          <a:ln w="25400" algn="ctr">
            <a:solidFill>
              <a:srgbClr val="D4D3D3"/>
            </a:solidFill>
            <a:round/>
            <a:headEnd/>
            <a:tailEnd/>
          </a:ln>
        </p:spPr>
        <p:txBody>
          <a:bodyPr/>
          <a:lstStyle/>
          <a:p>
            <a:endParaRPr lang="en-US" sz="2800" b="0" dirty="0">
              <a:solidFill>
                <a:schemeClr val="tx2"/>
              </a:solidFill>
            </a:endParaRPr>
          </a:p>
        </p:txBody>
      </p:sp>
      <p:sp>
        <p:nvSpPr>
          <p:cNvPr id="57349" name="Rectangle 6"/>
          <p:cNvSpPr>
            <a:spLocks noChangeArrowheads="1"/>
          </p:cNvSpPr>
          <p:nvPr/>
        </p:nvSpPr>
        <p:spPr bwMode="auto">
          <a:xfrm>
            <a:off x="566738" y="1095375"/>
            <a:ext cx="7947025" cy="400050"/>
          </a:xfrm>
          <a:prstGeom prst="rect">
            <a:avLst/>
          </a:prstGeom>
          <a:noFill/>
          <a:ln w="9525" algn="ctr">
            <a:noFill/>
            <a:miter lim="800000"/>
            <a:headEnd/>
            <a:tailEnd/>
          </a:ln>
        </p:spPr>
        <p:txBody>
          <a:bodyPr>
            <a:spAutoFit/>
          </a:bodyPr>
          <a:lstStyle/>
          <a:p>
            <a:pPr>
              <a:spcBef>
                <a:spcPct val="20000"/>
              </a:spcBef>
            </a:pPr>
            <a:r>
              <a:rPr lang="el-GR" sz="2000" dirty="0" smtClean="0">
                <a:solidFill>
                  <a:srgbClr val="3D68AF"/>
                </a:solidFill>
              </a:rPr>
              <a:t>Περίοδος του Μεσοπολέμου</a:t>
            </a:r>
            <a:endParaRPr lang="en-US" sz="2000" dirty="0">
              <a:solidFill>
                <a:srgbClr val="3D68AF"/>
              </a:solidFill>
            </a:endParaRPr>
          </a:p>
        </p:txBody>
      </p:sp>
      <p:sp>
        <p:nvSpPr>
          <p:cNvPr id="57350" name="Rectangle 5"/>
          <p:cNvSpPr>
            <a:spLocks noChangeArrowheads="1"/>
          </p:cNvSpPr>
          <p:nvPr/>
        </p:nvSpPr>
        <p:spPr bwMode="auto">
          <a:xfrm>
            <a:off x="566738" y="747713"/>
            <a:ext cx="7351712" cy="46166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Ο «Πρώτος Χρυσός Αιώνας» του Εμπορίου</a:t>
            </a:r>
            <a:r>
              <a:rPr lang="en-US" sz="2400" dirty="0" smtClean="0">
                <a:solidFill>
                  <a:srgbClr val="356A41"/>
                </a:solidFill>
              </a:rPr>
              <a:t> </a:t>
            </a:r>
            <a:endParaRPr lang="en-US" sz="2400" dirty="0">
              <a:solidFill>
                <a:srgbClr val="356A41"/>
              </a:solidFill>
            </a:endParaRPr>
          </a:p>
        </p:txBody>
      </p:sp>
      <p:pic>
        <p:nvPicPr>
          <p:cNvPr id="39" name="Picture 38" descr="fig1-4_PPT_1.gif"/>
          <p:cNvPicPr>
            <a:picLocks noChangeAspect="1"/>
          </p:cNvPicPr>
          <p:nvPr/>
        </p:nvPicPr>
        <p:blipFill>
          <a:blip r:embed="rId3" cstate="print"/>
          <a:srcRect/>
          <a:stretch>
            <a:fillRect/>
          </a:stretch>
        </p:blipFill>
        <p:spPr bwMode="auto">
          <a:xfrm>
            <a:off x="1568450" y="1914525"/>
            <a:ext cx="6210300" cy="3114675"/>
          </a:xfrm>
          <a:prstGeom prst="rect">
            <a:avLst/>
          </a:prstGeom>
          <a:noFill/>
          <a:ln w="9525">
            <a:noFill/>
            <a:miter lim="800000"/>
            <a:headEnd/>
            <a:tailEnd/>
          </a:ln>
        </p:spPr>
      </p:pic>
      <p:pic>
        <p:nvPicPr>
          <p:cNvPr id="40" name="Picture 39" descr="fig1-4_PPT_2.gif"/>
          <p:cNvPicPr>
            <a:picLocks noChangeAspect="1"/>
          </p:cNvPicPr>
          <p:nvPr/>
        </p:nvPicPr>
        <p:blipFill>
          <a:blip r:embed="rId4" cstate="print"/>
          <a:srcRect/>
          <a:stretch>
            <a:fillRect/>
          </a:stretch>
        </p:blipFill>
        <p:spPr bwMode="auto">
          <a:xfrm>
            <a:off x="1568450" y="1914525"/>
            <a:ext cx="6210300" cy="3114675"/>
          </a:xfrm>
          <a:prstGeom prst="rect">
            <a:avLst/>
          </a:prstGeom>
          <a:noFill/>
          <a:ln w="9525">
            <a:noFill/>
            <a:miter lim="800000"/>
            <a:headEnd/>
            <a:tailEnd/>
          </a:ln>
        </p:spPr>
      </p:pic>
      <p:pic>
        <p:nvPicPr>
          <p:cNvPr id="42" name="Picture 41" descr="fig1-4_PPT_4.gif"/>
          <p:cNvPicPr>
            <a:picLocks noChangeAspect="1"/>
          </p:cNvPicPr>
          <p:nvPr/>
        </p:nvPicPr>
        <p:blipFill>
          <a:blip r:embed="rId5" cstate="print"/>
          <a:srcRect/>
          <a:stretch>
            <a:fillRect/>
          </a:stretch>
        </p:blipFill>
        <p:spPr bwMode="auto">
          <a:xfrm>
            <a:off x="1568450" y="1914525"/>
            <a:ext cx="6210300" cy="3114675"/>
          </a:xfrm>
          <a:prstGeom prst="rect">
            <a:avLst/>
          </a:prstGeom>
          <a:noFill/>
          <a:ln w="9525">
            <a:noFill/>
            <a:miter lim="800000"/>
            <a:headEnd/>
            <a:tailEnd/>
          </a:ln>
        </p:spPr>
      </p:pic>
      <p:pic>
        <p:nvPicPr>
          <p:cNvPr id="41" name="Picture 40" descr="fig1-4_PPT_3.gif"/>
          <p:cNvPicPr>
            <a:picLocks noChangeAspect="1"/>
          </p:cNvPicPr>
          <p:nvPr/>
        </p:nvPicPr>
        <p:blipFill>
          <a:blip r:embed="rId6" cstate="print"/>
          <a:srcRect/>
          <a:stretch>
            <a:fillRect/>
          </a:stretch>
        </p:blipFill>
        <p:spPr bwMode="auto">
          <a:xfrm>
            <a:off x="1568450" y="1914525"/>
            <a:ext cx="6210300" cy="3114675"/>
          </a:xfrm>
          <a:prstGeom prst="rect">
            <a:avLst/>
          </a:prstGeom>
          <a:noFill/>
          <a:ln w="9525">
            <a:noFill/>
            <a:miter lim="800000"/>
            <a:headEnd/>
            <a:tailEnd/>
          </a:ln>
        </p:spPr>
      </p:pic>
      <p:pic>
        <p:nvPicPr>
          <p:cNvPr id="43" name="Picture 42" descr="fig1-4_PPT_5.gif"/>
          <p:cNvPicPr>
            <a:picLocks noChangeAspect="1"/>
          </p:cNvPicPr>
          <p:nvPr/>
        </p:nvPicPr>
        <p:blipFill>
          <a:blip r:embed="rId7" cstate="print"/>
          <a:srcRect/>
          <a:stretch>
            <a:fillRect/>
          </a:stretch>
        </p:blipFill>
        <p:spPr bwMode="auto">
          <a:xfrm>
            <a:off x="1568450" y="1914525"/>
            <a:ext cx="6210300" cy="3114675"/>
          </a:xfrm>
          <a:prstGeom prst="rect">
            <a:avLst/>
          </a:prstGeom>
          <a:noFill/>
          <a:ln w="9525">
            <a:noFill/>
            <a:miter lim="800000"/>
            <a:headEnd/>
            <a:tailEnd/>
          </a:ln>
        </p:spPr>
      </p:pic>
      <p:sp>
        <p:nvSpPr>
          <p:cNvPr id="57356" name="Rectangle 22"/>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dirty="0">
              <a:solidFill>
                <a:schemeClr val="tx2"/>
              </a:solidFill>
            </a:endParaRPr>
          </a:p>
        </p:txBody>
      </p:sp>
      <p:cxnSp>
        <p:nvCxnSpPr>
          <p:cNvPr id="57357" name="Straight Connector 23"/>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57358"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a:t>
            </a:r>
            <a:endParaRPr lang="en-US" sz="2400" dirty="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2"/>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500"/>
                                        <p:tgtEl>
                                          <p:spTgt spid="2"/>
                                        </p:tgtEl>
                                      </p:cBhvr>
                                    </p:animEffect>
                                  </p:childTnLst>
                                </p:cTn>
                              </p:par>
                            </p:childTnLst>
                          </p:cTn>
                        </p:par>
                        <p:par>
                          <p:cTn id="10" fill="hold">
                            <p:stCondLst>
                              <p:cond delay="500"/>
                            </p:stCondLst>
                            <p:childTnLst>
                              <p:par>
                                <p:cTn id="11" presetID="22" presetClass="entr" presetSubtype="8" fill="hold" grpId="0" nodeType="after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wipe(left)">
                                      <p:cBhvr>
                                        <p:cTn id="13" dur="500"/>
                                        <p:tgtEl>
                                          <p:spTgt spid="22"/>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29"/>
                                        </p:tgtEl>
                                        <p:attrNameLst>
                                          <p:attrName>style.visibility</p:attrName>
                                        </p:attrNameLst>
                                      </p:cBhvr>
                                      <p:to>
                                        <p:strVal val="visible"/>
                                      </p:to>
                                    </p:set>
                                    <p:animEffect transition="in" filter="wipe(left)">
                                      <p:cBhvr>
                                        <p:cTn id="17" dur="500"/>
                                        <p:tgtEl>
                                          <p:spTgt spid="29"/>
                                        </p:tgtEl>
                                      </p:cBhvr>
                                    </p:animEffect>
                                  </p:childTnLst>
                                </p:cTn>
                              </p:par>
                            </p:childTnLst>
                          </p:cTn>
                        </p:par>
                        <p:par>
                          <p:cTn id="18" fill="hold">
                            <p:stCondLst>
                              <p:cond delay="2000"/>
                            </p:stCondLst>
                            <p:childTnLst>
                              <p:par>
                                <p:cTn id="19" presetID="22" presetClass="entr" presetSubtype="8" fill="hold" nodeType="afterEffect">
                                  <p:stCondLst>
                                    <p:cond delay="0"/>
                                  </p:stCondLst>
                                  <p:childTnLst>
                                    <p:set>
                                      <p:cBhvr>
                                        <p:cTn id="20" dur="1" fill="hold">
                                          <p:stCondLst>
                                            <p:cond delay="0"/>
                                          </p:stCondLst>
                                        </p:cTn>
                                        <p:tgtEl>
                                          <p:spTgt spid="39"/>
                                        </p:tgtEl>
                                        <p:attrNameLst>
                                          <p:attrName>style.visibility</p:attrName>
                                        </p:attrNameLst>
                                      </p:cBhvr>
                                      <p:to>
                                        <p:strVal val="visible"/>
                                      </p:to>
                                    </p:set>
                                    <p:animEffect transition="in" filter="wipe(left)">
                                      <p:cBhvr>
                                        <p:cTn id="21" dur="1000"/>
                                        <p:tgtEl>
                                          <p:spTgt spid="39"/>
                                        </p:tgtEl>
                                      </p:cBhvr>
                                    </p:animEffect>
                                  </p:childTnLst>
                                </p:cTn>
                              </p:par>
                            </p:childTnLst>
                          </p:cTn>
                        </p:par>
                        <p:par>
                          <p:cTn id="22" fill="hold">
                            <p:stCondLst>
                              <p:cond delay="3000"/>
                            </p:stCondLst>
                            <p:childTnLst>
                              <p:par>
                                <p:cTn id="23" presetID="22" presetClass="entr" presetSubtype="4" fill="hold" nodeType="afterEffect">
                                  <p:stCondLst>
                                    <p:cond delay="0"/>
                                  </p:stCondLst>
                                  <p:childTnLst>
                                    <p:set>
                                      <p:cBhvr>
                                        <p:cTn id="24" dur="1" fill="hold">
                                          <p:stCondLst>
                                            <p:cond delay="0"/>
                                          </p:stCondLst>
                                        </p:cTn>
                                        <p:tgtEl>
                                          <p:spTgt spid="40"/>
                                        </p:tgtEl>
                                        <p:attrNameLst>
                                          <p:attrName>style.visibility</p:attrName>
                                        </p:attrNameLst>
                                      </p:cBhvr>
                                      <p:to>
                                        <p:strVal val="visible"/>
                                      </p:to>
                                    </p:set>
                                    <p:animEffect transition="in" filter="wipe(down)">
                                      <p:cBhvr>
                                        <p:cTn id="25" dur="1000"/>
                                        <p:tgtEl>
                                          <p:spTgt spid="40"/>
                                        </p:tgtEl>
                                      </p:cBhvr>
                                    </p:animEffect>
                                  </p:childTnLst>
                                </p:cTn>
                              </p:par>
                            </p:childTnLst>
                          </p:cTn>
                        </p:par>
                        <p:par>
                          <p:cTn id="26" fill="hold">
                            <p:stCondLst>
                              <p:cond delay="4000"/>
                            </p:stCondLst>
                            <p:childTnLst>
                              <p:par>
                                <p:cTn id="27" presetID="22" presetClass="entr" presetSubtype="4" fill="hold" nodeType="afterEffect">
                                  <p:stCondLst>
                                    <p:cond delay="0"/>
                                  </p:stCondLst>
                                  <p:childTnLst>
                                    <p:set>
                                      <p:cBhvr>
                                        <p:cTn id="28" dur="1" fill="hold">
                                          <p:stCondLst>
                                            <p:cond delay="0"/>
                                          </p:stCondLst>
                                        </p:cTn>
                                        <p:tgtEl>
                                          <p:spTgt spid="41"/>
                                        </p:tgtEl>
                                        <p:attrNameLst>
                                          <p:attrName>style.visibility</p:attrName>
                                        </p:attrNameLst>
                                      </p:cBhvr>
                                      <p:to>
                                        <p:strVal val="visible"/>
                                      </p:to>
                                    </p:set>
                                    <p:animEffect transition="in" filter="wipe(down)">
                                      <p:cBhvr>
                                        <p:cTn id="29" dur="1000"/>
                                        <p:tgtEl>
                                          <p:spTgt spid="41"/>
                                        </p:tgtEl>
                                      </p:cBhvr>
                                    </p:animEffect>
                                  </p:childTnLst>
                                </p:cTn>
                              </p:par>
                            </p:childTnLst>
                          </p:cTn>
                        </p:par>
                        <p:par>
                          <p:cTn id="30" fill="hold">
                            <p:stCondLst>
                              <p:cond delay="5000"/>
                            </p:stCondLst>
                            <p:childTnLst>
                              <p:par>
                                <p:cTn id="31" presetID="22" presetClass="entr" presetSubtype="4" fill="hold" nodeType="afterEffect">
                                  <p:stCondLst>
                                    <p:cond delay="0"/>
                                  </p:stCondLst>
                                  <p:childTnLst>
                                    <p:set>
                                      <p:cBhvr>
                                        <p:cTn id="32" dur="1" fill="hold">
                                          <p:stCondLst>
                                            <p:cond delay="0"/>
                                          </p:stCondLst>
                                        </p:cTn>
                                        <p:tgtEl>
                                          <p:spTgt spid="42"/>
                                        </p:tgtEl>
                                        <p:attrNameLst>
                                          <p:attrName>style.visibility</p:attrName>
                                        </p:attrNameLst>
                                      </p:cBhvr>
                                      <p:to>
                                        <p:strVal val="visible"/>
                                      </p:to>
                                    </p:set>
                                    <p:animEffect transition="in" filter="wipe(down)">
                                      <p:cBhvr>
                                        <p:cTn id="33" dur="1000"/>
                                        <p:tgtEl>
                                          <p:spTgt spid="42"/>
                                        </p:tgtEl>
                                      </p:cBhvr>
                                    </p:animEffect>
                                  </p:childTnLst>
                                </p:cTn>
                              </p:par>
                            </p:childTnLst>
                          </p:cTn>
                        </p:par>
                        <p:par>
                          <p:cTn id="34" fill="hold">
                            <p:stCondLst>
                              <p:cond delay="6000"/>
                            </p:stCondLst>
                            <p:childTnLst>
                              <p:par>
                                <p:cTn id="35" presetID="22" presetClass="entr" presetSubtype="8" fill="hold" nodeType="afterEffect">
                                  <p:stCondLst>
                                    <p:cond delay="0"/>
                                  </p:stCondLst>
                                  <p:childTnLst>
                                    <p:set>
                                      <p:cBhvr>
                                        <p:cTn id="36" dur="1" fill="hold">
                                          <p:stCondLst>
                                            <p:cond delay="0"/>
                                          </p:stCondLst>
                                        </p:cTn>
                                        <p:tgtEl>
                                          <p:spTgt spid="43"/>
                                        </p:tgtEl>
                                        <p:attrNameLst>
                                          <p:attrName>style.visibility</p:attrName>
                                        </p:attrNameLst>
                                      </p:cBhvr>
                                      <p:to>
                                        <p:strVal val="visible"/>
                                      </p:to>
                                    </p:set>
                                    <p:animEffect transition="in" filter="wipe(left)">
                                      <p:cBhvr>
                                        <p:cTn id="37" dur="1000"/>
                                        <p:tgtEl>
                                          <p:spTgt spid="43"/>
                                        </p:tgtEl>
                                      </p:cBhvr>
                                    </p:animEffect>
                                  </p:childTnLst>
                                </p:cTn>
                              </p:par>
                            </p:childTnLst>
                          </p:cTn>
                        </p:par>
                        <p:par>
                          <p:cTn id="38" fill="hold">
                            <p:stCondLst>
                              <p:cond delay="7000"/>
                            </p:stCondLst>
                            <p:childTnLst>
                              <p:par>
                                <p:cTn id="39" presetID="22" presetClass="entr" presetSubtype="8" fill="hold" grpId="0" nodeType="afterEffect">
                                  <p:stCondLst>
                                    <p:cond delay="0"/>
                                  </p:stCondLst>
                                  <p:childTnLst>
                                    <p:set>
                                      <p:cBhvr>
                                        <p:cTn id="40" dur="1" fill="hold">
                                          <p:stCondLst>
                                            <p:cond delay="0"/>
                                          </p:stCondLst>
                                        </p:cTn>
                                        <p:tgtEl>
                                          <p:spTgt spid="28"/>
                                        </p:tgtEl>
                                        <p:attrNameLst>
                                          <p:attrName>style.visibility</p:attrName>
                                        </p:attrNameLst>
                                      </p:cBhvr>
                                      <p:to>
                                        <p:strVal val="visible"/>
                                      </p:to>
                                    </p:set>
                                    <p:animEffect transition="in" filter="wipe(left)">
                                      <p:cBhvr>
                                        <p:cTn id="41"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8" grpId="0"/>
      <p:bldP spid="29" grpId="0" animBg="1"/>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 name="Rectangle 5"/>
          <p:cNvSpPr>
            <a:spLocks noChangeArrowheads="1"/>
          </p:cNvSpPr>
          <p:nvPr/>
        </p:nvSpPr>
        <p:spPr bwMode="auto">
          <a:xfrm>
            <a:off x="566738" y="820738"/>
            <a:ext cx="7351712" cy="46166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Ο «Δεύτερος Χρυσός Αιώνας» του Εμπορίου</a:t>
            </a:r>
            <a:endParaRPr lang="en-US" sz="2400" dirty="0">
              <a:solidFill>
                <a:srgbClr val="356A41"/>
              </a:solidFill>
            </a:endParaRPr>
          </a:p>
        </p:txBody>
      </p:sp>
      <p:sp>
        <p:nvSpPr>
          <p:cNvPr id="20" name="Rectangle 19"/>
          <p:cNvSpPr>
            <a:spLocks noChangeArrowheads="1"/>
          </p:cNvSpPr>
          <p:nvPr/>
        </p:nvSpPr>
        <p:spPr bwMode="auto">
          <a:xfrm>
            <a:off x="566738" y="1322388"/>
            <a:ext cx="7677150" cy="4672048"/>
          </a:xfrm>
          <a:prstGeom prst="rect">
            <a:avLst/>
          </a:prstGeom>
          <a:noFill/>
          <a:ln w="9525">
            <a:noFill/>
            <a:miter lim="800000"/>
            <a:headEnd/>
            <a:tailEnd/>
          </a:ln>
        </p:spPr>
        <p:txBody>
          <a:bodyPr>
            <a:spAutoFit/>
          </a:bodyPr>
          <a:lstStyle/>
          <a:p>
            <a:pPr>
              <a:spcBef>
                <a:spcPct val="10000"/>
              </a:spcBef>
              <a:spcAft>
                <a:spcPct val="10000"/>
              </a:spcAft>
            </a:pPr>
            <a:r>
              <a:rPr lang="el-GR" sz="2400" b="0" dirty="0" smtClean="0"/>
              <a:t>Μετά το τέλος του 2</a:t>
            </a:r>
            <a:r>
              <a:rPr lang="el-GR" sz="2400" b="0" baseline="30000" dirty="0" smtClean="0"/>
              <a:t>ου</a:t>
            </a:r>
            <a:r>
              <a:rPr lang="el-GR" sz="2400" b="0" dirty="0" smtClean="0"/>
              <a:t> Παγκοσμίου Πολέμου και τις μειώσεις των δασμών υπό τη Γενική Συμφωνία Δασμών και Εμπορίου, το μειωμένο κόστος μεταφορών συνέβαλε στην αύξηση του εμπορίου</a:t>
            </a:r>
            <a:r>
              <a:rPr lang="en-US" sz="2400" b="0" dirty="0" smtClean="0"/>
              <a:t>. </a:t>
            </a:r>
            <a:endParaRPr lang="en-US" sz="2400" b="0" dirty="0"/>
          </a:p>
          <a:p>
            <a:pPr>
              <a:spcBef>
                <a:spcPct val="10000"/>
              </a:spcBef>
              <a:spcAft>
                <a:spcPct val="10000"/>
              </a:spcAft>
            </a:pPr>
            <a:r>
              <a:rPr lang="el-GR" sz="2400" b="0" dirty="0" smtClean="0"/>
              <a:t>Το κοντέινερ, που εφευρέθηκε το 1956, επέτρεπε τη διακίνηση προϊόντων με  πλοίο, τρένο, και με φορτηγό φθηνότερα απ’ ότι στο παρελθόν. </a:t>
            </a:r>
            <a:endParaRPr lang="en-US" sz="2400" b="0" dirty="0"/>
          </a:p>
          <a:p>
            <a:pPr>
              <a:spcBef>
                <a:spcPct val="10000"/>
              </a:spcBef>
              <a:spcAft>
                <a:spcPct val="10000"/>
              </a:spcAft>
            </a:pPr>
            <a:r>
              <a:rPr lang="el-GR" sz="2400" b="0" dirty="0" smtClean="0"/>
              <a:t>Το παγκόσμιο εμπόριο αυξανόταν σταθερά μετά το 1950 με όρους δολαρίου και ως λόγος προς το ΑΕΠ. Για το λόγο αυτό, η περίοδος μετά το 1950 αποκαλείται  «δεύτερος χρυσός αιώνας» του εμπορίου και της παγκοσμιοποίησης. </a:t>
            </a:r>
            <a:endParaRPr lang="en-US" sz="2400" b="0" dirty="0"/>
          </a:p>
        </p:txBody>
      </p:sp>
      <p:sp>
        <p:nvSpPr>
          <p:cNvPr id="59395" name="Rectangle 13"/>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dirty="0">
              <a:solidFill>
                <a:schemeClr val="tx2"/>
              </a:solidFill>
            </a:endParaRPr>
          </a:p>
        </p:txBody>
      </p:sp>
      <p:cxnSp>
        <p:nvCxnSpPr>
          <p:cNvPr id="59396" name="Straight Connector 18"/>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59397"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 </a:t>
            </a:r>
            <a:endParaRPr lang="en-US" sz="2400" dirty="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0">
                                            <p:txEl>
                                              <p:pRg st="0" end="0"/>
                                            </p:txEl>
                                          </p:spTgt>
                                        </p:tgtEl>
                                        <p:attrNameLst>
                                          <p:attrName>style.visibility</p:attrName>
                                        </p:attrNameLst>
                                      </p:cBhvr>
                                      <p:to>
                                        <p:strVal val="visible"/>
                                      </p:to>
                                    </p:set>
                                    <p:animEffect transition="in" filter="wipe(left)">
                                      <p:cBhvr>
                                        <p:cTn id="11" dur="500"/>
                                        <p:tgtEl>
                                          <p:spTgt spid="20">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20">
                                            <p:txEl>
                                              <p:pRg st="1" end="1"/>
                                            </p:txEl>
                                          </p:spTgt>
                                        </p:tgtEl>
                                        <p:attrNameLst>
                                          <p:attrName>style.visibility</p:attrName>
                                        </p:attrNameLst>
                                      </p:cBhvr>
                                      <p:to>
                                        <p:strVal val="visible"/>
                                      </p:to>
                                    </p:set>
                                    <p:animEffect transition="in" filter="wipe(left)">
                                      <p:cBhvr>
                                        <p:cTn id="16" dur="500"/>
                                        <p:tgtEl>
                                          <p:spTgt spid="20">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20">
                                            <p:txEl>
                                              <p:pRg st="2" end="2"/>
                                            </p:txEl>
                                          </p:spTgt>
                                        </p:tgtEl>
                                        <p:attrNameLst>
                                          <p:attrName>style.visibility</p:attrName>
                                        </p:attrNameLst>
                                      </p:cBhvr>
                                      <p:to>
                                        <p:strVal val="visible"/>
                                      </p:to>
                                    </p:set>
                                    <p:animEffect transition="in" filter="wipe(left)">
                                      <p:cBhvr>
                                        <p:cTn id="21" dur="500"/>
                                        <p:tgtEl>
                                          <p:spTgt spid="2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0" grpId="0" build="p" bldLvl="2"/>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 name="Rectangle 15"/>
          <p:cNvSpPr>
            <a:spLocks noChangeArrowheads="1"/>
          </p:cNvSpPr>
          <p:nvPr/>
        </p:nvSpPr>
        <p:spPr bwMode="auto">
          <a:xfrm>
            <a:off x="611188" y="2510971"/>
            <a:ext cx="7791450" cy="2745367"/>
          </a:xfrm>
          <a:prstGeom prst="rect">
            <a:avLst/>
          </a:prstGeom>
          <a:noFill/>
          <a:ln w="9525">
            <a:noFill/>
            <a:miter lim="800000"/>
            <a:headEnd/>
            <a:tailEnd/>
          </a:ln>
        </p:spPr>
        <p:txBody>
          <a:bodyPr wrap="square">
            <a:spAutoFit/>
          </a:bodyPr>
          <a:lstStyle/>
          <a:p>
            <a:pPr>
              <a:spcBef>
                <a:spcPct val="10000"/>
              </a:spcBef>
              <a:spcAft>
                <a:spcPct val="10000"/>
              </a:spcAft>
            </a:pPr>
            <a:r>
              <a:rPr lang="el-GR" sz="2000" b="0" dirty="0" smtClean="0"/>
              <a:t>Πριν 50 χρόνια ο </a:t>
            </a:r>
            <a:r>
              <a:rPr lang="en-US" sz="2000" b="0" dirty="0" err="1" smtClean="0"/>
              <a:t>Malcom</a:t>
            </a:r>
            <a:r>
              <a:rPr lang="en-US" sz="2000" b="0" dirty="0" smtClean="0"/>
              <a:t> </a:t>
            </a:r>
            <a:r>
              <a:rPr lang="en-US" sz="2000" b="0" dirty="0"/>
              <a:t>McLean, </a:t>
            </a:r>
            <a:r>
              <a:rPr lang="el-GR" sz="2000" b="0" dirty="0" smtClean="0"/>
              <a:t>ένας επιχειρηματίας από τη Βόρεια Καρολίνα, φόρτωσε ένα πλοίο με 58 κοντέινερ των 35 ποδιών και τα έστειλε από το </a:t>
            </a:r>
            <a:r>
              <a:rPr lang="en-US" sz="2000" b="0" dirty="0" smtClean="0"/>
              <a:t>Newark, </a:t>
            </a:r>
            <a:r>
              <a:rPr lang="en-US" sz="2000" b="0" dirty="0"/>
              <a:t>N.J., </a:t>
            </a:r>
            <a:r>
              <a:rPr lang="el-GR" sz="2000" b="0" dirty="0" smtClean="0"/>
              <a:t>στο</a:t>
            </a:r>
            <a:r>
              <a:rPr lang="en-US" sz="2000" b="0" dirty="0" smtClean="0"/>
              <a:t> </a:t>
            </a:r>
            <a:r>
              <a:rPr lang="en-US" sz="2000" b="0" dirty="0"/>
              <a:t>Houston.</a:t>
            </a:r>
          </a:p>
          <a:p>
            <a:pPr>
              <a:spcBef>
                <a:spcPct val="10000"/>
              </a:spcBef>
              <a:spcAft>
                <a:spcPct val="10000"/>
              </a:spcAft>
            </a:pPr>
            <a:r>
              <a:rPr lang="el-GR" sz="2000" b="0" dirty="0" smtClean="0"/>
              <a:t>Ο </a:t>
            </a:r>
            <a:r>
              <a:rPr lang="en-US" sz="2000" b="0" dirty="0" smtClean="0"/>
              <a:t>McLean </a:t>
            </a:r>
            <a:r>
              <a:rPr lang="el-GR" sz="2000" b="0" dirty="0" smtClean="0"/>
              <a:t>ήταν ο πρώτος που σχεδίασε ένα σύστημα μεταφοράς σε σχέση με τη συσκευασία του φορτίου σε μεγάλα μεταλλικά κουτιά , που μπορούσαν να φορτώνονται και να εκφορτώνονται από γερανούς.</a:t>
            </a:r>
            <a:endParaRPr lang="en-US" sz="2000" b="0" dirty="0"/>
          </a:p>
          <a:p>
            <a:pPr>
              <a:spcBef>
                <a:spcPct val="10000"/>
              </a:spcBef>
              <a:spcAft>
                <a:spcPct val="10000"/>
              </a:spcAft>
            </a:pPr>
            <a:endParaRPr lang="en-US" sz="2400" b="0" dirty="0"/>
          </a:p>
        </p:txBody>
      </p:sp>
      <p:grpSp>
        <p:nvGrpSpPr>
          <p:cNvPr id="19" name="Group 12"/>
          <p:cNvGrpSpPr>
            <a:grpSpLocks/>
          </p:cNvGrpSpPr>
          <p:nvPr/>
        </p:nvGrpSpPr>
        <p:grpSpPr bwMode="auto">
          <a:xfrm>
            <a:off x="493713" y="0"/>
            <a:ext cx="5662612" cy="820738"/>
            <a:chOff x="566739" y="4459460"/>
            <a:chExt cx="5662264" cy="820738"/>
          </a:xfrm>
        </p:grpSpPr>
        <p:pic>
          <p:nvPicPr>
            <p:cNvPr id="61448" name="Picture 13"/>
            <p:cNvPicPr>
              <a:picLocks noChangeAspect="1"/>
            </p:cNvPicPr>
            <p:nvPr/>
          </p:nvPicPr>
          <p:blipFill>
            <a:blip r:embed="rId3" cstate="print"/>
            <a:srcRect/>
            <a:stretch>
              <a:fillRect/>
            </a:stretch>
          </p:blipFill>
          <p:spPr bwMode="auto">
            <a:xfrm>
              <a:off x="828674" y="4497560"/>
              <a:ext cx="603027" cy="603027"/>
            </a:xfrm>
            <a:prstGeom prst="rect">
              <a:avLst/>
            </a:prstGeom>
            <a:noFill/>
            <a:ln w="9525">
              <a:noFill/>
              <a:miter lim="800000"/>
              <a:headEnd/>
              <a:tailEnd/>
            </a:ln>
          </p:spPr>
        </p:pic>
        <p:sp>
          <p:nvSpPr>
            <p:cNvPr id="24" name="Rectangle 3"/>
            <p:cNvSpPr txBox="1">
              <a:spLocks noChangeArrowheads="1"/>
            </p:cNvSpPr>
            <p:nvPr/>
          </p:nvSpPr>
          <p:spPr bwMode="auto">
            <a:xfrm>
              <a:off x="566739" y="4459460"/>
              <a:ext cx="5662264" cy="820738"/>
            </a:xfrm>
            <a:prstGeom prst="rect">
              <a:avLst/>
            </a:prstGeom>
            <a:noFill/>
            <a:ln w="9525">
              <a:noFill/>
              <a:miter lim="800000"/>
              <a:headEnd/>
              <a:tailEnd/>
            </a:ln>
          </p:spPr>
          <p:txBody>
            <a:bodyPr anchor="ctr"/>
            <a:lstStyle/>
            <a:p>
              <a:pPr eaLnBrk="0" hangingPunct="0">
                <a:defRPr/>
              </a:pPr>
              <a:r>
                <a:rPr lang="el-GR" sz="2800" kern="0" dirty="0" smtClean="0">
                  <a:solidFill>
                    <a:srgbClr val="69134B"/>
                  </a:solidFill>
                  <a:latin typeface="+mj-lt"/>
                  <a:ea typeface="+mj-ea"/>
                  <a:cs typeface="+mj-cs"/>
                </a:rPr>
                <a:t>ΠΡΩΤΟΣΕΛΙΔΟ</a:t>
              </a:r>
              <a:endParaRPr lang="en-US" sz="2800" kern="0" dirty="0">
                <a:solidFill>
                  <a:srgbClr val="69134B"/>
                </a:solidFill>
                <a:latin typeface="+mj-lt"/>
                <a:ea typeface="+mj-ea"/>
                <a:cs typeface="+mj-cs"/>
              </a:endParaRPr>
            </a:p>
          </p:txBody>
        </p:sp>
      </p:grpSp>
      <p:cxnSp>
        <p:nvCxnSpPr>
          <p:cNvPr id="61443" name="Straight Connector 7"/>
          <p:cNvCxnSpPr>
            <a:cxnSpLocks noChangeShapeType="1"/>
          </p:cNvCxnSpPr>
          <p:nvPr/>
        </p:nvCxnSpPr>
        <p:spPr bwMode="auto">
          <a:xfrm>
            <a:off x="479425" y="1289050"/>
            <a:ext cx="7658100" cy="0"/>
          </a:xfrm>
          <a:prstGeom prst="line">
            <a:avLst/>
          </a:prstGeom>
          <a:noFill/>
          <a:ln w="19050" cap="rnd" algn="ctr">
            <a:solidFill>
              <a:srgbClr val="9C3A45"/>
            </a:solidFill>
            <a:prstDash val="sysDash"/>
            <a:round/>
            <a:headEnd/>
            <a:tailEnd/>
          </a:ln>
        </p:spPr>
      </p:cxnSp>
      <p:pic>
        <p:nvPicPr>
          <p:cNvPr id="1026" name="Picture 2"/>
          <p:cNvPicPr>
            <a:picLocks noChangeAspect="1" noChangeArrowheads="1"/>
          </p:cNvPicPr>
          <p:nvPr/>
        </p:nvPicPr>
        <p:blipFill>
          <a:blip r:embed="rId4" cstate="print"/>
          <a:srcRect/>
          <a:stretch>
            <a:fillRect/>
          </a:stretch>
        </p:blipFill>
        <p:spPr bwMode="auto">
          <a:xfrm>
            <a:off x="6564313" y="0"/>
            <a:ext cx="2579687" cy="1708150"/>
          </a:xfrm>
          <a:prstGeom prst="rect">
            <a:avLst/>
          </a:prstGeom>
          <a:noFill/>
          <a:ln w="9525">
            <a:noFill/>
            <a:miter lim="800000"/>
            <a:headEnd/>
            <a:tailEnd/>
          </a:ln>
        </p:spPr>
      </p:pic>
      <p:sp>
        <p:nvSpPr>
          <p:cNvPr id="9" name="Rectangle 5"/>
          <p:cNvSpPr>
            <a:spLocks noChangeArrowheads="1"/>
          </p:cNvSpPr>
          <p:nvPr/>
        </p:nvSpPr>
        <p:spPr bwMode="auto">
          <a:xfrm>
            <a:off x="522288" y="701675"/>
            <a:ext cx="7351712" cy="769441"/>
          </a:xfrm>
          <a:prstGeom prst="rect">
            <a:avLst/>
          </a:prstGeom>
          <a:noFill/>
          <a:ln w="9525" algn="ctr">
            <a:noFill/>
            <a:miter lim="800000"/>
            <a:headEnd/>
            <a:tailEnd/>
          </a:ln>
        </p:spPr>
        <p:txBody>
          <a:bodyPr wrap="square">
            <a:spAutoFit/>
          </a:bodyPr>
          <a:lstStyle/>
          <a:p>
            <a:pPr>
              <a:spcBef>
                <a:spcPct val="20000"/>
              </a:spcBef>
            </a:pPr>
            <a:r>
              <a:rPr lang="el-GR" sz="2000" dirty="0" smtClean="0">
                <a:solidFill>
                  <a:schemeClr val="accent2"/>
                </a:solidFill>
              </a:rPr>
              <a:t>Μια Θαλάσσια Μεταβολή στις Μεταφορές πριν 50 </a:t>
            </a:r>
            <a:endParaRPr lang="el-GR" sz="2000" dirty="0" smtClean="0">
              <a:solidFill>
                <a:schemeClr val="accent2"/>
              </a:solidFill>
            </a:endParaRPr>
          </a:p>
          <a:p>
            <a:pPr>
              <a:spcBef>
                <a:spcPct val="20000"/>
              </a:spcBef>
            </a:pPr>
            <a:r>
              <a:rPr lang="el-GR" sz="2000" dirty="0" smtClean="0">
                <a:solidFill>
                  <a:schemeClr val="accent2"/>
                </a:solidFill>
              </a:rPr>
              <a:t>Χρόνια</a:t>
            </a:r>
            <a:endParaRPr lang="en-US" sz="2000" dirty="0">
              <a:solidFill>
                <a:schemeClr val="accent2"/>
              </a:solidFill>
            </a:endParaRPr>
          </a:p>
        </p:txBody>
      </p:sp>
      <p:sp>
        <p:nvSpPr>
          <p:cNvPr id="8" name="Rectangle 7"/>
          <p:cNvSpPr>
            <a:spLocks noChangeArrowheads="1"/>
          </p:cNvSpPr>
          <p:nvPr/>
        </p:nvSpPr>
        <p:spPr bwMode="auto">
          <a:xfrm>
            <a:off x="6343650" y="1689100"/>
            <a:ext cx="2800350" cy="738664"/>
          </a:xfrm>
          <a:prstGeom prst="rect">
            <a:avLst/>
          </a:prstGeom>
          <a:noFill/>
          <a:ln w="9525">
            <a:noFill/>
            <a:miter lim="800000"/>
            <a:headEnd/>
            <a:tailEnd/>
          </a:ln>
        </p:spPr>
        <p:txBody>
          <a:bodyPr>
            <a:spAutoFit/>
          </a:bodyPr>
          <a:lstStyle/>
          <a:p>
            <a:pPr>
              <a:spcBef>
                <a:spcPct val="10000"/>
              </a:spcBef>
              <a:spcAft>
                <a:spcPct val="10000"/>
              </a:spcAft>
            </a:pPr>
            <a:r>
              <a:rPr lang="el-GR" b="0" dirty="0" smtClean="0"/>
              <a:t>Ένα πλήρως φορτωμένο πλοίο μπορεί να μεταφέρει χιλιάδες κοντέινερ</a:t>
            </a:r>
            <a:endParaRPr lang="en-US" b="0" dirty="0"/>
          </a:p>
        </p:txBody>
      </p:sp>
      <p:sp>
        <p:nvSpPr>
          <p:cNvPr id="102414" name="Text Box 14"/>
          <p:cNvSpPr txBox="1">
            <a:spLocks noChangeArrowheads="1"/>
          </p:cNvSpPr>
          <p:nvPr/>
        </p:nvSpPr>
        <p:spPr bwMode="auto">
          <a:xfrm>
            <a:off x="611188" y="4934857"/>
            <a:ext cx="8358187" cy="1015663"/>
          </a:xfrm>
          <a:prstGeom prst="rect">
            <a:avLst/>
          </a:prstGeom>
          <a:noFill/>
          <a:ln w="9525">
            <a:noFill/>
            <a:miter lim="800000"/>
            <a:headEnd/>
            <a:tailEnd/>
          </a:ln>
        </p:spPr>
        <p:txBody>
          <a:bodyPr wrap="square">
            <a:spAutoFit/>
          </a:bodyPr>
          <a:lstStyle/>
          <a:p>
            <a:r>
              <a:rPr lang="el-GR" sz="2000" b="0" dirty="0" smtClean="0"/>
              <a:t>Αντικαθιστώντας τα χύδην φορτία με κοντέινερ προκάλεσε τη δραματική μείωση του κόστους μεταφοράς, δίνοντας νέα ώθηση στις αγορές και τροφοδοτώντας την παγκόσμια οικονομία.  </a:t>
            </a:r>
            <a:endParaRPr lang="en-US" sz="2000" b="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16" fill="hold"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plus(in)">
                                      <p:cBhvr>
                                        <p:cTn id="7" dur="2000"/>
                                        <p:tgtEl>
                                          <p:spTgt spid="19"/>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1026"/>
                                        </p:tgtEl>
                                        <p:attrNameLst>
                                          <p:attrName>style.visibility</p:attrName>
                                        </p:attrNameLst>
                                      </p:cBhvr>
                                      <p:to>
                                        <p:strVal val="visible"/>
                                      </p:to>
                                    </p:set>
                                    <p:animEffect transition="in" filter="fade">
                                      <p:cBhvr>
                                        <p:cTn id="11" dur="500"/>
                                        <p:tgtEl>
                                          <p:spTgt spid="1026"/>
                                        </p:tgtEl>
                                      </p:cBhvr>
                                    </p:animEffect>
                                  </p:childTnLst>
                                </p:cTn>
                              </p:par>
                            </p:childTnLst>
                          </p:cTn>
                        </p:par>
                        <p:par>
                          <p:cTn id="12" fill="hold">
                            <p:stCondLst>
                              <p:cond delay="2500"/>
                            </p:stCondLst>
                            <p:childTnLst>
                              <p:par>
                                <p:cTn id="13" presetID="22" presetClass="entr" presetSubtype="8"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left)">
                                      <p:cBhvr>
                                        <p:cTn id="15" dur="500"/>
                                        <p:tgtEl>
                                          <p:spTgt spid="9"/>
                                        </p:tgtEl>
                                      </p:cBhvr>
                                    </p:animEffect>
                                  </p:childTnLst>
                                </p:cTn>
                              </p:par>
                            </p:childTnLst>
                          </p:cTn>
                        </p:par>
                        <p:par>
                          <p:cTn id="16" fill="hold">
                            <p:stCondLst>
                              <p:cond delay="3000"/>
                            </p:stCondLst>
                            <p:childTnLst>
                              <p:par>
                                <p:cTn id="17" presetID="22" presetClass="entr" presetSubtype="8"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wipe(left)">
                                      <p:cBhvr>
                                        <p:cTn id="19" dur="500"/>
                                        <p:tgtEl>
                                          <p:spTgt spid="8"/>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6"/>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024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9" grpId="0" autoUpdateAnimBg="0"/>
      <p:bldP spid="8" grpId="0"/>
      <p:bldP spid="102414" grpId="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 name="Rectangle 5"/>
          <p:cNvSpPr>
            <a:spLocks noChangeArrowheads="1"/>
          </p:cNvSpPr>
          <p:nvPr/>
        </p:nvSpPr>
        <p:spPr bwMode="auto">
          <a:xfrm>
            <a:off x="566738" y="820738"/>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Η Χρηματοοικονομική Κρίση</a:t>
            </a:r>
            <a:endParaRPr lang="en-US" sz="2400" dirty="0">
              <a:solidFill>
                <a:srgbClr val="356A41"/>
              </a:solidFill>
            </a:endParaRPr>
          </a:p>
        </p:txBody>
      </p:sp>
      <p:grpSp>
        <p:nvGrpSpPr>
          <p:cNvPr id="7" name="Group 39"/>
          <p:cNvGrpSpPr>
            <a:grpSpLocks/>
          </p:cNvGrpSpPr>
          <p:nvPr/>
        </p:nvGrpSpPr>
        <p:grpSpPr bwMode="auto">
          <a:xfrm>
            <a:off x="533400" y="1212850"/>
            <a:ext cx="8088313" cy="4637088"/>
            <a:chOff x="566738" y="2200275"/>
            <a:chExt cx="7805737" cy="4219575"/>
          </a:xfrm>
        </p:grpSpPr>
        <p:sp>
          <p:nvSpPr>
            <p:cNvPr id="63506" name="Rectangle 7"/>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63507" name="Rectangle 8"/>
            <p:cNvSpPr>
              <a:spLocks noChangeArrowheads="1"/>
            </p:cNvSpPr>
            <p:nvPr/>
          </p:nvSpPr>
          <p:spPr bwMode="auto">
            <a:xfrm>
              <a:off x="581024" y="2219327"/>
              <a:ext cx="7772401" cy="290543"/>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10" name="Text Box 7"/>
          <p:cNvSpPr txBox="1">
            <a:spLocks noChangeArrowheads="1"/>
          </p:cNvSpPr>
          <p:nvPr/>
        </p:nvSpPr>
        <p:spPr bwMode="auto">
          <a:xfrm>
            <a:off x="552450" y="1233488"/>
            <a:ext cx="1328738"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1-5</a:t>
            </a:r>
          </a:p>
        </p:txBody>
      </p:sp>
      <p:sp>
        <p:nvSpPr>
          <p:cNvPr id="11" name="Rectangle 10"/>
          <p:cNvSpPr>
            <a:spLocks noChangeArrowheads="1"/>
          </p:cNvSpPr>
          <p:nvPr/>
        </p:nvSpPr>
        <p:spPr bwMode="auto">
          <a:xfrm>
            <a:off x="6328230" y="1627188"/>
            <a:ext cx="2264228" cy="3342453"/>
          </a:xfrm>
          <a:prstGeom prst="rect">
            <a:avLst/>
          </a:prstGeom>
          <a:noFill/>
          <a:ln w="9525">
            <a:noFill/>
            <a:miter lim="800000"/>
            <a:headEnd/>
            <a:tailEnd/>
          </a:ln>
        </p:spPr>
        <p:txBody>
          <a:bodyPr wrap="square">
            <a:spAutoFit/>
          </a:bodyPr>
          <a:lstStyle/>
          <a:p>
            <a:pPr>
              <a:spcBef>
                <a:spcPct val="10000"/>
              </a:spcBef>
              <a:spcAft>
                <a:spcPct val="10000"/>
              </a:spcAft>
            </a:pPr>
            <a:r>
              <a:rPr lang="el-GR" sz="1600" dirty="0" smtClean="0">
                <a:solidFill>
                  <a:srgbClr val="8A3A6A"/>
                </a:solidFill>
              </a:rPr>
              <a:t>Μεταβολή στην Αξία του Εμπορίου, </a:t>
            </a:r>
            <a:r>
              <a:rPr lang="en-US" sz="1600" dirty="0" smtClean="0">
                <a:solidFill>
                  <a:srgbClr val="8A3A6A"/>
                </a:solidFill>
              </a:rPr>
              <a:t>2007–2009 (</a:t>
            </a:r>
            <a:r>
              <a:rPr lang="el-GR" sz="1600" dirty="0" smtClean="0">
                <a:solidFill>
                  <a:srgbClr val="8A3A6A"/>
                </a:solidFill>
              </a:rPr>
              <a:t>σε ποσοστά)</a:t>
            </a:r>
            <a:r>
              <a:rPr lang="en-US" sz="1600" dirty="0" smtClean="0">
                <a:solidFill>
                  <a:srgbClr val="8A3A6A"/>
                </a:solidFill>
              </a:rPr>
              <a:t> </a:t>
            </a:r>
            <a:endParaRPr lang="en-US" sz="1600" dirty="0">
              <a:solidFill>
                <a:srgbClr val="8A3A6A"/>
              </a:solidFill>
            </a:endParaRPr>
          </a:p>
          <a:p>
            <a:pPr>
              <a:spcBef>
                <a:spcPct val="10000"/>
              </a:spcBef>
              <a:spcAft>
                <a:spcPct val="10000"/>
              </a:spcAft>
            </a:pPr>
            <a:r>
              <a:rPr lang="el-GR" sz="1600" dirty="0" smtClean="0"/>
              <a:t>Ως αποτέλεσμα της παγκόσμιας χρηματοοικονομικής κρίσης και της οικονομικής ύφεσης, η αξία του εμπορίου μειώθηκε ανάμεσα στην αρχή του 2008 και την αρχή του 2009. </a:t>
            </a:r>
            <a:endParaRPr lang="en-US" sz="1600" dirty="0"/>
          </a:p>
        </p:txBody>
      </p:sp>
      <p:sp>
        <p:nvSpPr>
          <p:cNvPr id="12" name="Rectangle 11"/>
          <p:cNvSpPr>
            <a:spLocks noChangeArrowheads="1"/>
          </p:cNvSpPr>
          <p:nvPr/>
        </p:nvSpPr>
        <p:spPr bwMode="auto">
          <a:xfrm>
            <a:off x="657225" y="1631950"/>
            <a:ext cx="5670550" cy="4116388"/>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14" name="Picture 13" descr="fig1-5_PPT_1.gif"/>
          <p:cNvPicPr>
            <a:picLocks noChangeAspect="1"/>
          </p:cNvPicPr>
          <p:nvPr/>
        </p:nvPicPr>
        <p:blipFill>
          <a:blip r:embed="rId3" cstate="print"/>
          <a:srcRect/>
          <a:stretch>
            <a:fillRect/>
          </a:stretch>
        </p:blipFill>
        <p:spPr bwMode="auto">
          <a:xfrm>
            <a:off x="754063" y="1641475"/>
            <a:ext cx="5486400" cy="4038600"/>
          </a:xfrm>
          <a:prstGeom prst="rect">
            <a:avLst/>
          </a:prstGeom>
          <a:noFill/>
          <a:ln w="9525">
            <a:noFill/>
            <a:miter lim="800000"/>
            <a:headEnd/>
            <a:tailEnd/>
          </a:ln>
        </p:spPr>
      </p:pic>
      <p:pic>
        <p:nvPicPr>
          <p:cNvPr id="19" name="Picture 18" descr="fig1-5_PPT_2.gif"/>
          <p:cNvPicPr>
            <a:picLocks noChangeAspect="1"/>
          </p:cNvPicPr>
          <p:nvPr/>
        </p:nvPicPr>
        <p:blipFill>
          <a:blip r:embed="rId4" cstate="print"/>
          <a:srcRect/>
          <a:stretch>
            <a:fillRect/>
          </a:stretch>
        </p:blipFill>
        <p:spPr bwMode="auto">
          <a:xfrm>
            <a:off x="754063" y="1641475"/>
            <a:ext cx="5486400" cy="4038600"/>
          </a:xfrm>
          <a:prstGeom prst="rect">
            <a:avLst/>
          </a:prstGeom>
          <a:noFill/>
          <a:ln w="9525">
            <a:noFill/>
            <a:miter lim="800000"/>
            <a:headEnd/>
            <a:tailEnd/>
          </a:ln>
        </p:spPr>
      </p:pic>
      <p:pic>
        <p:nvPicPr>
          <p:cNvPr id="20" name="Picture 19" descr="fig1-5_PPT_3.gif"/>
          <p:cNvPicPr>
            <a:picLocks noChangeAspect="1"/>
          </p:cNvPicPr>
          <p:nvPr/>
        </p:nvPicPr>
        <p:blipFill>
          <a:blip r:embed="rId5" cstate="print"/>
          <a:srcRect/>
          <a:stretch>
            <a:fillRect/>
          </a:stretch>
        </p:blipFill>
        <p:spPr bwMode="auto">
          <a:xfrm>
            <a:off x="754063" y="1641475"/>
            <a:ext cx="5486400" cy="4038600"/>
          </a:xfrm>
          <a:prstGeom prst="rect">
            <a:avLst/>
          </a:prstGeom>
          <a:noFill/>
          <a:ln w="9525">
            <a:noFill/>
            <a:miter lim="800000"/>
            <a:headEnd/>
            <a:tailEnd/>
          </a:ln>
        </p:spPr>
      </p:pic>
      <p:pic>
        <p:nvPicPr>
          <p:cNvPr id="21" name="Picture 20" descr="fig1-5_PPT_4.gif"/>
          <p:cNvPicPr>
            <a:picLocks noChangeAspect="1"/>
          </p:cNvPicPr>
          <p:nvPr/>
        </p:nvPicPr>
        <p:blipFill>
          <a:blip r:embed="rId6" cstate="print"/>
          <a:srcRect/>
          <a:stretch>
            <a:fillRect/>
          </a:stretch>
        </p:blipFill>
        <p:spPr bwMode="auto">
          <a:xfrm>
            <a:off x="754063" y="1641475"/>
            <a:ext cx="5486400" cy="4038600"/>
          </a:xfrm>
          <a:prstGeom prst="rect">
            <a:avLst/>
          </a:prstGeom>
          <a:noFill/>
          <a:ln w="9525">
            <a:noFill/>
            <a:miter lim="800000"/>
            <a:headEnd/>
            <a:tailEnd/>
          </a:ln>
        </p:spPr>
      </p:pic>
      <p:pic>
        <p:nvPicPr>
          <p:cNvPr id="22" name="Picture 21" descr="fig1-5_PPT_5.gif"/>
          <p:cNvPicPr>
            <a:picLocks noChangeAspect="1"/>
          </p:cNvPicPr>
          <p:nvPr/>
        </p:nvPicPr>
        <p:blipFill>
          <a:blip r:embed="rId7" cstate="print"/>
          <a:srcRect/>
          <a:stretch>
            <a:fillRect/>
          </a:stretch>
        </p:blipFill>
        <p:spPr bwMode="auto">
          <a:xfrm>
            <a:off x="754063" y="1641475"/>
            <a:ext cx="5486400" cy="4038600"/>
          </a:xfrm>
          <a:prstGeom prst="rect">
            <a:avLst/>
          </a:prstGeom>
          <a:noFill/>
          <a:ln w="9525">
            <a:noFill/>
            <a:miter lim="800000"/>
            <a:headEnd/>
            <a:tailEnd/>
          </a:ln>
        </p:spPr>
      </p:pic>
      <p:pic>
        <p:nvPicPr>
          <p:cNvPr id="23" name="Picture 22" descr="fig1-5_PPT_6.gif"/>
          <p:cNvPicPr>
            <a:picLocks noChangeAspect="1"/>
          </p:cNvPicPr>
          <p:nvPr/>
        </p:nvPicPr>
        <p:blipFill>
          <a:blip r:embed="rId8" cstate="print"/>
          <a:srcRect/>
          <a:stretch>
            <a:fillRect/>
          </a:stretch>
        </p:blipFill>
        <p:spPr bwMode="auto">
          <a:xfrm>
            <a:off x="754063" y="1641475"/>
            <a:ext cx="5486400" cy="4038600"/>
          </a:xfrm>
          <a:prstGeom prst="rect">
            <a:avLst/>
          </a:prstGeom>
          <a:noFill/>
          <a:ln w="9525">
            <a:noFill/>
            <a:miter lim="800000"/>
            <a:headEnd/>
            <a:tailEnd/>
          </a:ln>
        </p:spPr>
      </p:pic>
      <p:pic>
        <p:nvPicPr>
          <p:cNvPr id="24" name="Picture 23" descr="fig1-5_PPT_7.gif"/>
          <p:cNvPicPr>
            <a:picLocks noChangeAspect="1"/>
          </p:cNvPicPr>
          <p:nvPr/>
        </p:nvPicPr>
        <p:blipFill>
          <a:blip r:embed="rId9" cstate="print"/>
          <a:srcRect/>
          <a:stretch>
            <a:fillRect/>
          </a:stretch>
        </p:blipFill>
        <p:spPr bwMode="auto">
          <a:xfrm>
            <a:off x="754063" y="1641475"/>
            <a:ext cx="5486400" cy="4038600"/>
          </a:xfrm>
          <a:prstGeom prst="rect">
            <a:avLst/>
          </a:prstGeom>
          <a:noFill/>
          <a:ln w="9525">
            <a:noFill/>
            <a:miter lim="800000"/>
            <a:headEnd/>
            <a:tailEnd/>
          </a:ln>
        </p:spPr>
      </p:pic>
      <p:pic>
        <p:nvPicPr>
          <p:cNvPr id="25" name="Picture 24" descr="fig1-5_PPT_8.gif"/>
          <p:cNvPicPr>
            <a:picLocks noChangeAspect="1"/>
          </p:cNvPicPr>
          <p:nvPr/>
        </p:nvPicPr>
        <p:blipFill>
          <a:blip r:embed="rId10" cstate="print"/>
          <a:srcRect/>
          <a:stretch>
            <a:fillRect/>
          </a:stretch>
        </p:blipFill>
        <p:spPr bwMode="auto">
          <a:xfrm>
            <a:off x="754063" y="1641475"/>
            <a:ext cx="5486400" cy="4038600"/>
          </a:xfrm>
          <a:prstGeom prst="rect">
            <a:avLst/>
          </a:prstGeom>
          <a:noFill/>
          <a:ln w="9525">
            <a:noFill/>
            <a:miter lim="800000"/>
            <a:headEnd/>
            <a:tailEnd/>
          </a:ln>
        </p:spPr>
      </p:pic>
      <p:pic>
        <p:nvPicPr>
          <p:cNvPr id="26" name="Picture 25" descr="fig1-5_PPT_9.gif"/>
          <p:cNvPicPr>
            <a:picLocks noChangeAspect="1"/>
          </p:cNvPicPr>
          <p:nvPr/>
        </p:nvPicPr>
        <p:blipFill>
          <a:blip r:embed="rId11" cstate="print"/>
          <a:srcRect/>
          <a:stretch>
            <a:fillRect/>
          </a:stretch>
        </p:blipFill>
        <p:spPr bwMode="auto">
          <a:xfrm>
            <a:off x="754063" y="1641475"/>
            <a:ext cx="5486400" cy="4038600"/>
          </a:xfrm>
          <a:prstGeom prst="rect">
            <a:avLst/>
          </a:prstGeom>
          <a:noFill/>
          <a:ln w="9525">
            <a:noFill/>
            <a:miter lim="800000"/>
            <a:headEnd/>
            <a:tailEnd/>
          </a:ln>
        </p:spPr>
      </p:pic>
      <p:sp>
        <p:nvSpPr>
          <p:cNvPr id="63503" name="Rectangle 26"/>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63504" name="Straight Connector 27"/>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63505"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a:t>
            </a:r>
            <a:endParaRPr lang="en-US" sz="2400" dirty="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childTnLst>
                          </p:cTn>
                        </p:par>
                        <p:par>
                          <p:cTn id="8" fill="hold">
                            <p:stCondLst>
                              <p:cond delay="500"/>
                            </p:stCondLst>
                            <p:childTnLst>
                              <p:par>
                                <p:cTn id="9" presetID="29"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ppt_x</p:attrName>
                                        </p:attrNameLst>
                                      </p:cBhvr>
                                      <p:tavLst>
                                        <p:tav tm="0">
                                          <p:val>
                                            <p:strVal val="#ppt_x-.2"/>
                                          </p:val>
                                        </p:tav>
                                        <p:tav tm="100000">
                                          <p:val>
                                            <p:strVal val="#ppt_x"/>
                                          </p:val>
                                        </p:tav>
                                      </p:tavLst>
                                    </p:anim>
                                    <p:anim calcmode="lin" valueType="num">
                                      <p:cBhvr>
                                        <p:cTn id="12" dur="5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13" dur="500"/>
                                        <p:tgtEl>
                                          <p:spTgt spid="7"/>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left)">
                                      <p:cBhvr>
                                        <p:cTn id="17" dur="500"/>
                                        <p:tgtEl>
                                          <p:spTgt spid="10"/>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wipe(left)">
                                      <p:cBhvr>
                                        <p:cTn id="21" dur="500"/>
                                        <p:tgtEl>
                                          <p:spTgt spid="12"/>
                                        </p:tgtEl>
                                      </p:cBhvr>
                                    </p:animEffect>
                                  </p:childTnLst>
                                </p:cTn>
                              </p:par>
                            </p:childTnLst>
                          </p:cTn>
                        </p:par>
                        <p:par>
                          <p:cTn id="22" fill="hold">
                            <p:stCondLst>
                              <p:cond delay="2000"/>
                            </p:stCondLst>
                            <p:childTnLst>
                              <p:par>
                                <p:cTn id="23" presetID="22" presetClass="entr" presetSubtype="8" fill="hold" nodeType="after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wipe(left)">
                                      <p:cBhvr>
                                        <p:cTn id="25" dur="750"/>
                                        <p:tgtEl>
                                          <p:spTgt spid="14"/>
                                        </p:tgtEl>
                                      </p:cBhvr>
                                    </p:animEffect>
                                  </p:childTnLst>
                                </p:cTn>
                              </p:par>
                            </p:childTnLst>
                          </p:cTn>
                        </p:par>
                        <p:par>
                          <p:cTn id="26" fill="hold">
                            <p:stCondLst>
                              <p:cond delay="2750"/>
                            </p:stCondLst>
                            <p:childTnLst>
                              <p:par>
                                <p:cTn id="27" presetID="22" presetClass="entr" presetSubtype="8" fill="hold" nodeType="after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wipe(left)">
                                      <p:cBhvr>
                                        <p:cTn id="29" dur="750"/>
                                        <p:tgtEl>
                                          <p:spTgt spid="19"/>
                                        </p:tgtEl>
                                      </p:cBhvr>
                                    </p:animEffect>
                                  </p:childTnLst>
                                </p:cTn>
                              </p:par>
                            </p:childTnLst>
                          </p:cTn>
                        </p:par>
                        <p:par>
                          <p:cTn id="30" fill="hold">
                            <p:stCondLst>
                              <p:cond delay="3500"/>
                            </p:stCondLst>
                            <p:childTnLst>
                              <p:par>
                                <p:cTn id="31" presetID="22" presetClass="entr" presetSubtype="4" fill="hold" nodeType="afterEffect">
                                  <p:stCondLst>
                                    <p:cond delay="0"/>
                                  </p:stCondLst>
                                  <p:childTnLst>
                                    <p:set>
                                      <p:cBhvr>
                                        <p:cTn id="32" dur="1" fill="hold">
                                          <p:stCondLst>
                                            <p:cond delay="0"/>
                                          </p:stCondLst>
                                        </p:cTn>
                                        <p:tgtEl>
                                          <p:spTgt spid="20"/>
                                        </p:tgtEl>
                                        <p:attrNameLst>
                                          <p:attrName>style.visibility</p:attrName>
                                        </p:attrNameLst>
                                      </p:cBhvr>
                                      <p:to>
                                        <p:strVal val="visible"/>
                                      </p:to>
                                    </p:set>
                                    <p:animEffect transition="in" filter="wipe(down)">
                                      <p:cBhvr>
                                        <p:cTn id="33" dur="1000"/>
                                        <p:tgtEl>
                                          <p:spTgt spid="20"/>
                                        </p:tgtEl>
                                      </p:cBhvr>
                                    </p:animEffect>
                                  </p:childTnLst>
                                </p:cTn>
                              </p:par>
                            </p:childTnLst>
                          </p:cTn>
                        </p:par>
                        <p:par>
                          <p:cTn id="34" fill="hold">
                            <p:stCondLst>
                              <p:cond delay="4500"/>
                            </p:stCondLst>
                            <p:childTnLst>
                              <p:par>
                                <p:cTn id="35" presetID="22" presetClass="entr" presetSubtype="8" fill="hold" nodeType="after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wipe(left)">
                                      <p:cBhvr>
                                        <p:cTn id="37" dur="1000"/>
                                        <p:tgtEl>
                                          <p:spTgt spid="21"/>
                                        </p:tgtEl>
                                      </p:cBhvr>
                                    </p:animEffect>
                                  </p:childTnLst>
                                </p:cTn>
                              </p:par>
                            </p:childTnLst>
                          </p:cTn>
                        </p:par>
                        <p:par>
                          <p:cTn id="38" fill="hold">
                            <p:stCondLst>
                              <p:cond delay="5500"/>
                            </p:stCondLst>
                            <p:childTnLst>
                              <p:par>
                                <p:cTn id="39" presetID="22" presetClass="entr" presetSubtype="8" fill="hold" nodeType="afterEffect">
                                  <p:stCondLst>
                                    <p:cond delay="0"/>
                                  </p:stCondLst>
                                  <p:childTnLst>
                                    <p:set>
                                      <p:cBhvr>
                                        <p:cTn id="40" dur="1" fill="hold">
                                          <p:stCondLst>
                                            <p:cond delay="0"/>
                                          </p:stCondLst>
                                        </p:cTn>
                                        <p:tgtEl>
                                          <p:spTgt spid="22"/>
                                        </p:tgtEl>
                                        <p:attrNameLst>
                                          <p:attrName>style.visibility</p:attrName>
                                        </p:attrNameLst>
                                      </p:cBhvr>
                                      <p:to>
                                        <p:strVal val="visible"/>
                                      </p:to>
                                    </p:set>
                                    <p:animEffect transition="in" filter="wipe(left)">
                                      <p:cBhvr>
                                        <p:cTn id="41" dur="1000"/>
                                        <p:tgtEl>
                                          <p:spTgt spid="22"/>
                                        </p:tgtEl>
                                      </p:cBhvr>
                                    </p:animEffect>
                                  </p:childTnLst>
                                </p:cTn>
                              </p:par>
                            </p:childTnLst>
                          </p:cTn>
                        </p:par>
                        <p:par>
                          <p:cTn id="42" fill="hold">
                            <p:stCondLst>
                              <p:cond delay="6500"/>
                            </p:stCondLst>
                            <p:childTnLst>
                              <p:par>
                                <p:cTn id="43" presetID="22" presetClass="entr" presetSubtype="8" fill="hold" nodeType="afterEffect">
                                  <p:stCondLst>
                                    <p:cond delay="0"/>
                                  </p:stCondLst>
                                  <p:childTnLst>
                                    <p:set>
                                      <p:cBhvr>
                                        <p:cTn id="44" dur="1" fill="hold">
                                          <p:stCondLst>
                                            <p:cond delay="0"/>
                                          </p:stCondLst>
                                        </p:cTn>
                                        <p:tgtEl>
                                          <p:spTgt spid="23"/>
                                        </p:tgtEl>
                                        <p:attrNameLst>
                                          <p:attrName>style.visibility</p:attrName>
                                        </p:attrNameLst>
                                      </p:cBhvr>
                                      <p:to>
                                        <p:strVal val="visible"/>
                                      </p:to>
                                    </p:set>
                                    <p:animEffect transition="in" filter="wipe(left)">
                                      <p:cBhvr>
                                        <p:cTn id="45" dur="1000"/>
                                        <p:tgtEl>
                                          <p:spTgt spid="23"/>
                                        </p:tgtEl>
                                      </p:cBhvr>
                                    </p:animEffect>
                                  </p:childTnLst>
                                </p:cTn>
                              </p:par>
                            </p:childTnLst>
                          </p:cTn>
                        </p:par>
                        <p:par>
                          <p:cTn id="46" fill="hold">
                            <p:stCondLst>
                              <p:cond delay="7500"/>
                            </p:stCondLst>
                            <p:childTnLst>
                              <p:par>
                                <p:cTn id="47" presetID="22" presetClass="entr" presetSubtype="8" fill="hold" nodeType="afterEffect">
                                  <p:stCondLst>
                                    <p:cond delay="0"/>
                                  </p:stCondLst>
                                  <p:childTnLst>
                                    <p:set>
                                      <p:cBhvr>
                                        <p:cTn id="48" dur="1" fill="hold">
                                          <p:stCondLst>
                                            <p:cond delay="0"/>
                                          </p:stCondLst>
                                        </p:cTn>
                                        <p:tgtEl>
                                          <p:spTgt spid="24"/>
                                        </p:tgtEl>
                                        <p:attrNameLst>
                                          <p:attrName>style.visibility</p:attrName>
                                        </p:attrNameLst>
                                      </p:cBhvr>
                                      <p:to>
                                        <p:strVal val="visible"/>
                                      </p:to>
                                    </p:set>
                                    <p:animEffect transition="in" filter="wipe(left)">
                                      <p:cBhvr>
                                        <p:cTn id="49" dur="1000"/>
                                        <p:tgtEl>
                                          <p:spTgt spid="24"/>
                                        </p:tgtEl>
                                      </p:cBhvr>
                                    </p:animEffect>
                                  </p:childTnLst>
                                </p:cTn>
                              </p:par>
                            </p:childTnLst>
                          </p:cTn>
                        </p:par>
                        <p:par>
                          <p:cTn id="50" fill="hold">
                            <p:stCondLst>
                              <p:cond delay="8500"/>
                            </p:stCondLst>
                            <p:childTnLst>
                              <p:par>
                                <p:cTn id="51" presetID="22" presetClass="entr" presetSubtype="8" fill="hold" nodeType="afterEffect">
                                  <p:stCondLst>
                                    <p:cond delay="0"/>
                                  </p:stCondLst>
                                  <p:childTnLst>
                                    <p:set>
                                      <p:cBhvr>
                                        <p:cTn id="52" dur="1" fill="hold">
                                          <p:stCondLst>
                                            <p:cond delay="0"/>
                                          </p:stCondLst>
                                        </p:cTn>
                                        <p:tgtEl>
                                          <p:spTgt spid="25"/>
                                        </p:tgtEl>
                                        <p:attrNameLst>
                                          <p:attrName>style.visibility</p:attrName>
                                        </p:attrNameLst>
                                      </p:cBhvr>
                                      <p:to>
                                        <p:strVal val="visible"/>
                                      </p:to>
                                    </p:set>
                                    <p:animEffect transition="in" filter="wipe(left)">
                                      <p:cBhvr>
                                        <p:cTn id="53" dur="1000"/>
                                        <p:tgtEl>
                                          <p:spTgt spid="25"/>
                                        </p:tgtEl>
                                      </p:cBhvr>
                                    </p:animEffect>
                                  </p:childTnLst>
                                </p:cTn>
                              </p:par>
                            </p:childTnLst>
                          </p:cTn>
                        </p:par>
                        <p:par>
                          <p:cTn id="54" fill="hold">
                            <p:stCondLst>
                              <p:cond delay="9500"/>
                            </p:stCondLst>
                            <p:childTnLst>
                              <p:par>
                                <p:cTn id="55" presetID="22" presetClass="entr" presetSubtype="8" fill="hold" nodeType="afterEffect">
                                  <p:stCondLst>
                                    <p:cond delay="0"/>
                                  </p:stCondLst>
                                  <p:childTnLst>
                                    <p:set>
                                      <p:cBhvr>
                                        <p:cTn id="56" dur="1" fill="hold">
                                          <p:stCondLst>
                                            <p:cond delay="0"/>
                                          </p:stCondLst>
                                        </p:cTn>
                                        <p:tgtEl>
                                          <p:spTgt spid="26"/>
                                        </p:tgtEl>
                                        <p:attrNameLst>
                                          <p:attrName>style.visibility</p:attrName>
                                        </p:attrNameLst>
                                      </p:cBhvr>
                                      <p:to>
                                        <p:strVal val="visible"/>
                                      </p:to>
                                    </p:set>
                                    <p:animEffect transition="in" filter="wipe(left)">
                                      <p:cBhvr>
                                        <p:cTn id="57" dur="1000"/>
                                        <p:tgtEl>
                                          <p:spTgt spid="26"/>
                                        </p:tgtEl>
                                      </p:cBhvr>
                                    </p:animEffect>
                                  </p:childTnLst>
                                </p:cTn>
                              </p:par>
                            </p:childTnLst>
                          </p:cTn>
                        </p:par>
                        <p:par>
                          <p:cTn id="58" fill="hold">
                            <p:stCondLst>
                              <p:cond delay="10500"/>
                            </p:stCondLst>
                            <p:childTnLst>
                              <p:par>
                                <p:cTn id="59" presetID="22" presetClass="entr" presetSubtype="8" fill="hold" grpId="0" nodeType="afterEffect">
                                  <p:stCondLst>
                                    <p:cond delay="0"/>
                                  </p:stCondLst>
                                  <p:childTnLst>
                                    <p:set>
                                      <p:cBhvr>
                                        <p:cTn id="60" dur="1" fill="hold">
                                          <p:stCondLst>
                                            <p:cond delay="0"/>
                                          </p:stCondLst>
                                        </p:cTn>
                                        <p:tgtEl>
                                          <p:spTgt spid="11"/>
                                        </p:tgtEl>
                                        <p:attrNameLst>
                                          <p:attrName>style.visibility</p:attrName>
                                        </p:attrNameLst>
                                      </p:cBhvr>
                                      <p:to>
                                        <p:strVal val="visible"/>
                                      </p:to>
                                    </p:set>
                                    <p:animEffect transition="in" filter="wipe(left)">
                                      <p:cBhvr>
                                        <p:cTn id="6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0" grpId="0" animBg="1"/>
      <p:bldP spid="11" grpId="0"/>
      <p:bldP spid="12" grpId="0" animBg="1"/>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14" name="Group 13"/>
          <p:cNvGrpSpPr>
            <a:grpSpLocks/>
          </p:cNvGrpSpPr>
          <p:nvPr/>
        </p:nvGrpSpPr>
        <p:grpSpPr bwMode="auto">
          <a:xfrm>
            <a:off x="566738" y="304800"/>
            <a:ext cx="6342062" cy="304800"/>
            <a:chOff x="566738" y="417533"/>
            <a:chExt cx="6138862" cy="197193"/>
          </a:xfrm>
        </p:grpSpPr>
        <p:sp>
          <p:nvSpPr>
            <p:cNvPr id="65555" name="Rectangle 14"/>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65556" name="Straight Connector 15"/>
            <p:cNvCxnSpPr>
              <a:cxnSpLocks noChangeShapeType="1"/>
            </p:cNvCxnSpPr>
            <p:nvPr/>
          </p:nvCxnSpPr>
          <p:spPr bwMode="auto">
            <a:xfrm>
              <a:off x="566738" y="614726"/>
              <a:ext cx="6138862" cy="0"/>
            </a:xfrm>
            <a:prstGeom prst="line">
              <a:avLst/>
            </a:prstGeom>
            <a:noFill/>
            <a:ln w="19050" cap="rnd" algn="ctr">
              <a:solidFill>
                <a:srgbClr val="9C3A45"/>
              </a:solidFill>
              <a:prstDash val="sysDash"/>
              <a:round/>
              <a:headEnd/>
              <a:tailEnd/>
            </a:ln>
          </p:spPr>
        </p:cxnSp>
      </p:grpSp>
      <p:sp>
        <p:nvSpPr>
          <p:cNvPr id="17" name="Rectangle 3"/>
          <p:cNvSpPr txBox="1">
            <a:spLocks noChangeArrowheads="1"/>
          </p:cNvSpPr>
          <p:nvPr/>
        </p:nvSpPr>
        <p:spPr bwMode="auto">
          <a:xfrm>
            <a:off x="566738" y="0"/>
            <a:ext cx="8577262" cy="696686"/>
          </a:xfrm>
          <a:prstGeom prst="rect">
            <a:avLst/>
          </a:prstGeom>
          <a:noFill/>
          <a:ln w="9525">
            <a:noFill/>
            <a:miter lim="800000"/>
            <a:headEnd/>
            <a:tailEnd/>
          </a:ln>
        </p:spPr>
        <p:txBody>
          <a:bodyPr anchor="ctr"/>
          <a:lstStyle/>
          <a:p>
            <a:pPr eaLnBrk="0" hangingPunct="0">
              <a:defRPr/>
            </a:pPr>
            <a:r>
              <a:rPr lang="en-US" sz="2400" kern="0" dirty="0">
                <a:solidFill>
                  <a:srgbClr val="69134B"/>
                </a:solidFill>
                <a:latin typeface="+mj-lt"/>
                <a:ea typeface="+mj-ea"/>
                <a:cs typeface="+mj-cs"/>
              </a:rPr>
              <a:t>2  </a:t>
            </a:r>
            <a:r>
              <a:rPr lang="el-GR" sz="2400" kern="0" dirty="0" smtClean="0">
                <a:solidFill>
                  <a:srgbClr val="69134B"/>
                </a:solidFill>
                <a:latin typeface="+mj-lt"/>
                <a:ea typeface="+mj-ea"/>
                <a:cs typeface="+mj-cs"/>
              </a:rPr>
              <a:t>Μετανάστευση και Ξένες Άμεσες Επενδύσεις</a:t>
            </a:r>
            <a:r>
              <a:rPr lang="en-US" sz="2400" kern="0" dirty="0" smtClean="0">
                <a:solidFill>
                  <a:srgbClr val="69134B"/>
                </a:solidFill>
                <a:latin typeface="+mj-lt"/>
                <a:ea typeface="+mj-ea"/>
                <a:cs typeface="+mj-cs"/>
              </a:rPr>
              <a:t> </a:t>
            </a:r>
            <a:endParaRPr lang="en-US" sz="2400" kern="0" dirty="0">
              <a:solidFill>
                <a:srgbClr val="69134B"/>
              </a:solidFill>
              <a:latin typeface="+mj-lt"/>
              <a:ea typeface="+mj-ea"/>
              <a:cs typeface="+mj-cs"/>
            </a:endParaRPr>
          </a:p>
        </p:txBody>
      </p:sp>
      <p:sp>
        <p:nvSpPr>
          <p:cNvPr id="862213" name="Rectangle 5"/>
          <p:cNvSpPr>
            <a:spLocks noChangeArrowheads="1"/>
          </p:cNvSpPr>
          <p:nvPr/>
        </p:nvSpPr>
        <p:spPr bwMode="auto">
          <a:xfrm>
            <a:off x="566738" y="603250"/>
            <a:ext cx="7351712" cy="461963"/>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Χάρτης της Μετανάστευσης</a:t>
            </a:r>
            <a:endParaRPr lang="en-US" sz="2400" dirty="0">
              <a:solidFill>
                <a:srgbClr val="356A41"/>
              </a:solidFill>
            </a:endParaRPr>
          </a:p>
        </p:txBody>
      </p:sp>
      <p:grpSp>
        <p:nvGrpSpPr>
          <p:cNvPr id="18" name="Group 39"/>
          <p:cNvGrpSpPr>
            <a:grpSpLocks/>
          </p:cNvGrpSpPr>
          <p:nvPr/>
        </p:nvGrpSpPr>
        <p:grpSpPr bwMode="auto">
          <a:xfrm>
            <a:off x="533400" y="1096963"/>
            <a:ext cx="7958138" cy="5532437"/>
            <a:chOff x="566738" y="2200275"/>
            <a:chExt cx="7805737" cy="4219575"/>
          </a:xfrm>
        </p:grpSpPr>
        <p:sp>
          <p:nvSpPr>
            <p:cNvPr id="65553" name="Rectangle 19"/>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65554" name="Rectangle 21"/>
            <p:cNvSpPr>
              <a:spLocks noChangeArrowheads="1"/>
            </p:cNvSpPr>
            <p:nvPr/>
          </p:nvSpPr>
          <p:spPr bwMode="auto">
            <a:xfrm>
              <a:off x="581024" y="2219327"/>
              <a:ext cx="7772401" cy="258724"/>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23" name="Text Box 7"/>
          <p:cNvSpPr txBox="1">
            <a:spLocks noChangeArrowheads="1"/>
          </p:cNvSpPr>
          <p:nvPr/>
        </p:nvSpPr>
        <p:spPr bwMode="auto">
          <a:xfrm>
            <a:off x="552450" y="1117600"/>
            <a:ext cx="1328738"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1-6</a:t>
            </a:r>
          </a:p>
        </p:txBody>
      </p:sp>
      <p:sp>
        <p:nvSpPr>
          <p:cNvPr id="24" name="Rectangle 23"/>
          <p:cNvSpPr>
            <a:spLocks noChangeArrowheads="1"/>
          </p:cNvSpPr>
          <p:nvPr/>
        </p:nvSpPr>
        <p:spPr bwMode="auto">
          <a:xfrm>
            <a:off x="584200" y="5648325"/>
            <a:ext cx="8008938" cy="1175706"/>
          </a:xfrm>
          <a:prstGeom prst="rect">
            <a:avLst/>
          </a:prstGeom>
          <a:noFill/>
          <a:ln w="9525">
            <a:noFill/>
            <a:miter lim="800000"/>
            <a:headEnd/>
            <a:tailEnd/>
          </a:ln>
        </p:spPr>
        <p:txBody>
          <a:bodyPr wrap="square">
            <a:spAutoFit/>
          </a:bodyPr>
          <a:lstStyle/>
          <a:p>
            <a:pPr>
              <a:spcBef>
                <a:spcPct val="10000"/>
              </a:spcBef>
              <a:spcAft>
                <a:spcPct val="10000"/>
              </a:spcAft>
            </a:pPr>
            <a:r>
              <a:rPr lang="el-GR" sz="1800" dirty="0" smtClean="0">
                <a:solidFill>
                  <a:srgbClr val="8A3A6A"/>
                </a:solidFill>
              </a:rPr>
              <a:t>Μετανάστες γεννημένοι στο Εξωτερικό</a:t>
            </a:r>
            <a:r>
              <a:rPr lang="en-US" sz="1800" dirty="0" smtClean="0">
                <a:solidFill>
                  <a:srgbClr val="8A3A6A"/>
                </a:solidFill>
              </a:rPr>
              <a:t>, </a:t>
            </a:r>
            <a:r>
              <a:rPr lang="en-US" sz="1800" dirty="0">
                <a:solidFill>
                  <a:srgbClr val="8A3A6A"/>
                </a:solidFill>
              </a:rPr>
              <a:t>2005 </a:t>
            </a:r>
            <a:r>
              <a:rPr lang="en-US" sz="1800" dirty="0" smtClean="0">
                <a:solidFill>
                  <a:srgbClr val="8A3A6A"/>
                </a:solidFill>
              </a:rPr>
              <a:t>(</a:t>
            </a:r>
            <a:r>
              <a:rPr lang="el-GR" sz="1800" dirty="0" smtClean="0">
                <a:solidFill>
                  <a:srgbClr val="8A3A6A"/>
                </a:solidFill>
              </a:rPr>
              <a:t>σε εκατομμύρια</a:t>
            </a:r>
            <a:r>
              <a:rPr lang="en-US" sz="1800" dirty="0" smtClean="0">
                <a:solidFill>
                  <a:srgbClr val="8A3A6A"/>
                </a:solidFill>
              </a:rPr>
              <a:t>) </a:t>
            </a:r>
            <a:endParaRPr lang="en-US" sz="1800" dirty="0">
              <a:solidFill>
                <a:srgbClr val="8A3A6A"/>
              </a:solidFill>
            </a:endParaRPr>
          </a:p>
          <a:p>
            <a:pPr>
              <a:spcBef>
                <a:spcPct val="10000"/>
              </a:spcBef>
              <a:spcAft>
                <a:spcPct val="10000"/>
              </a:spcAft>
            </a:pPr>
            <a:r>
              <a:rPr lang="el-GR" dirty="0" smtClean="0"/>
              <a:t>Η απεικόνιση αυτή δείχνει τον αριθμό των γεννημένων στο εξωτερικό μεταναστών που ζουν σε επιλεγμένες χώρες και περιοχές του κόσμου για το 2005 σε εκατομμύρια ανθρώπων</a:t>
            </a:r>
            <a:r>
              <a:rPr lang="en-US" dirty="0" smtClean="0"/>
              <a:t>. </a:t>
            </a:r>
            <a:endParaRPr lang="en-US" dirty="0"/>
          </a:p>
          <a:p>
            <a:pPr>
              <a:spcBef>
                <a:spcPct val="10000"/>
              </a:spcBef>
              <a:spcAft>
                <a:spcPct val="10000"/>
              </a:spcAft>
            </a:pPr>
            <a:endParaRPr lang="en-US" sz="1800" dirty="0"/>
          </a:p>
        </p:txBody>
      </p:sp>
      <p:sp>
        <p:nvSpPr>
          <p:cNvPr id="25" name="Rectangle 24"/>
          <p:cNvSpPr>
            <a:spLocks noChangeArrowheads="1"/>
          </p:cNvSpPr>
          <p:nvPr/>
        </p:nvSpPr>
        <p:spPr bwMode="auto">
          <a:xfrm>
            <a:off x="657225" y="1516063"/>
            <a:ext cx="7716838" cy="4140200"/>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19" name="Picture 18" descr="fig1-6_map_PPT_1.gif"/>
          <p:cNvPicPr>
            <a:picLocks noChangeAspect="1"/>
          </p:cNvPicPr>
          <p:nvPr/>
        </p:nvPicPr>
        <p:blipFill>
          <a:blip r:embed="rId3" cstate="print"/>
          <a:srcRect/>
          <a:stretch>
            <a:fillRect/>
          </a:stretch>
        </p:blipFill>
        <p:spPr bwMode="auto">
          <a:xfrm>
            <a:off x="842963" y="1584325"/>
            <a:ext cx="7334250" cy="4010025"/>
          </a:xfrm>
          <a:prstGeom prst="rect">
            <a:avLst/>
          </a:prstGeom>
          <a:noFill/>
          <a:ln w="9525">
            <a:noFill/>
            <a:miter lim="800000"/>
            <a:headEnd/>
            <a:tailEnd/>
          </a:ln>
        </p:spPr>
      </p:pic>
      <p:pic>
        <p:nvPicPr>
          <p:cNvPr id="21" name="Picture 20" descr="fig1-6_map_PPT_2.gif"/>
          <p:cNvPicPr>
            <a:picLocks noChangeAspect="1"/>
          </p:cNvPicPr>
          <p:nvPr/>
        </p:nvPicPr>
        <p:blipFill>
          <a:blip r:embed="rId4" cstate="print"/>
          <a:srcRect/>
          <a:stretch>
            <a:fillRect/>
          </a:stretch>
        </p:blipFill>
        <p:spPr bwMode="auto">
          <a:xfrm>
            <a:off x="842963" y="1584325"/>
            <a:ext cx="7334250" cy="4010025"/>
          </a:xfrm>
          <a:prstGeom prst="rect">
            <a:avLst/>
          </a:prstGeom>
          <a:noFill/>
          <a:ln w="9525">
            <a:noFill/>
            <a:miter lim="800000"/>
            <a:headEnd/>
            <a:tailEnd/>
          </a:ln>
        </p:spPr>
      </p:pic>
      <p:pic>
        <p:nvPicPr>
          <p:cNvPr id="26" name="Picture 25" descr="fig1-6_map_PPT_3.gif"/>
          <p:cNvPicPr>
            <a:picLocks noChangeAspect="1"/>
          </p:cNvPicPr>
          <p:nvPr/>
        </p:nvPicPr>
        <p:blipFill>
          <a:blip r:embed="rId5" cstate="print"/>
          <a:srcRect/>
          <a:stretch>
            <a:fillRect/>
          </a:stretch>
        </p:blipFill>
        <p:spPr bwMode="auto">
          <a:xfrm>
            <a:off x="842963" y="1584325"/>
            <a:ext cx="7334250" cy="4010025"/>
          </a:xfrm>
          <a:prstGeom prst="rect">
            <a:avLst/>
          </a:prstGeom>
          <a:noFill/>
          <a:ln w="9525">
            <a:noFill/>
            <a:miter lim="800000"/>
            <a:headEnd/>
            <a:tailEnd/>
          </a:ln>
        </p:spPr>
      </p:pic>
      <p:pic>
        <p:nvPicPr>
          <p:cNvPr id="27" name="Picture 26" descr="fig1-6_map_PPT_4.gif"/>
          <p:cNvPicPr>
            <a:picLocks noChangeAspect="1"/>
          </p:cNvPicPr>
          <p:nvPr/>
        </p:nvPicPr>
        <p:blipFill>
          <a:blip r:embed="rId6" cstate="print"/>
          <a:srcRect/>
          <a:stretch>
            <a:fillRect/>
          </a:stretch>
        </p:blipFill>
        <p:spPr bwMode="auto">
          <a:xfrm>
            <a:off x="842963" y="1584325"/>
            <a:ext cx="7334250" cy="4010025"/>
          </a:xfrm>
          <a:prstGeom prst="rect">
            <a:avLst/>
          </a:prstGeom>
          <a:noFill/>
          <a:ln w="9525">
            <a:noFill/>
            <a:miter lim="800000"/>
            <a:headEnd/>
            <a:tailEnd/>
          </a:ln>
        </p:spPr>
      </p:pic>
      <p:pic>
        <p:nvPicPr>
          <p:cNvPr id="28" name="Picture 27" descr="fig1-6_map_PPT_5.gif"/>
          <p:cNvPicPr>
            <a:picLocks noChangeAspect="1"/>
          </p:cNvPicPr>
          <p:nvPr/>
        </p:nvPicPr>
        <p:blipFill>
          <a:blip r:embed="rId7" cstate="print"/>
          <a:srcRect/>
          <a:stretch>
            <a:fillRect/>
          </a:stretch>
        </p:blipFill>
        <p:spPr bwMode="auto">
          <a:xfrm>
            <a:off x="842963" y="1584325"/>
            <a:ext cx="7334250" cy="4010025"/>
          </a:xfrm>
          <a:prstGeom prst="rect">
            <a:avLst/>
          </a:prstGeom>
          <a:noFill/>
          <a:ln w="9525">
            <a:noFill/>
            <a:miter lim="800000"/>
            <a:headEnd/>
            <a:tailEnd/>
          </a:ln>
        </p:spPr>
      </p:pic>
      <p:pic>
        <p:nvPicPr>
          <p:cNvPr id="29" name="Picture 28" descr="fig1-6_map_PPT_6.gif"/>
          <p:cNvPicPr>
            <a:picLocks noChangeAspect="1"/>
          </p:cNvPicPr>
          <p:nvPr/>
        </p:nvPicPr>
        <p:blipFill>
          <a:blip r:embed="rId8" cstate="print"/>
          <a:srcRect/>
          <a:stretch>
            <a:fillRect/>
          </a:stretch>
        </p:blipFill>
        <p:spPr bwMode="auto">
          <a:xfrm>
            <a:off x="842963" y="1584325"/>
            <a:ext cx="7334250" cy="4010025"/>
          </a:xfrm>
          <a:prstGeom prst="rect">
            <a:avLst/>
          </a:prstGeom>
          <a:noFill/>
          <a:ln w="9525">
            <a:noFill/>
            <a:miter lim="800000"/>
            <a:headEnd/>
            <a:tailEnd/>
          </a:ln>
        </p:spPr>
      </p:pic>
      <p:pic>
        <p:nvPicPr>
          <p:cNvPr id="30" name="Picture 29" descr="fig1-6_map_PPT_7.gif"/>
          <p:cNvPicPr>
            <a:picLocks noChangeAspect="1"/>
          </p:cNvPicPr>
          <p:nvPr/>
        </p:nvPicPr>
        <p:blipFill>
          <a:blip r:embed="rId9" cstate="print"/>
          <a:srcRect/>
          <a:stretch>
            <a:fillRect/>
          </a:stretch>
        </p:blipFill>
        <p:spPr bwMode="auto">
          <a:xfrm>
            <a:off x="842963" y="1584325"/>
            <a:ext cx="7334250" cy="4010025"/>
          </a:xfrm>
          <a:prstGeom prst="rect">
            <a:avLst/>
          </a:prstGeom>
          <a:noFill/>
          <a:ln w="9525">
            <a:noFill/>
            <a:miter lim="800000"/>
            <a:headEnd/>
            <a:tailEnd/>
          </a:ln>
        </p:spPr>
      </p:pic>
      <p:pic>
        <p:nvPicPr>
          <p:cNvPr id="31" name="Picture 30" descr="fig1-6_map_PPT_8.gif"/>
          <p:cNvPicPr>
            <a:picLocks noChangeAspect="1"/>
          </p:cNvPicPr>
          <p:nvPr/>
        </p:nvPicPr>
        <p:blipFill>
          <a:blip r:embed="rId10" cstate="print"/>
          <a:srcRect/>
          <a:stretch>
            <a:fillRect/>
          </a:stretch>
        </p:blipFill>
        <p:spPr bwMode="auto">
          <a:xfrm>
            <a:off x="842963" y="1584325"/>
            <a:ext cx="7334250" cy="4010025"/>
          </a:xfrm>
          <a:prstGeom prst="rect">
            <a:avLst/>
          </a:prstGeom>
          <a:noFill/>
          <a:ln w="9525">
            <a:noFill/>
            <a:miter lim="800000"/>
            <a:headEnd/>
            <a:tailEnd/>
          </a:ln>
        </p:spPr>
      </p:pic>
      <p:pic>
        <p:nvPicPr>
          <p:cNvPr id="33" name="Picture 32" descr="fig1-6_legend_PPT.gif"/>
          <p:cNvPicPr>
            <a:picLocks noChangeAspect="1"/>
          </p:cNvPicPr>
          <p:nvPr/>
        </p:nvPicPr>
        <p:blipFill>
          <a:blip r:embed="rId11" cstate="print"/>
          <a:srcRect/>
          <a:stretch>
            <a:fillRect/>
          </a:stretch>
        </p:blipFill>
        <p:spPr bwMode="auto">
          <a:xfrm>
            <a:off x="822325" y="4799013"/>
            <a:ext cx="1228725" cy="8001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500"/>
                                        <p:tgtEl>
                                          <p:spTgt spid="17"/>
                                        </p:tgtEl>
                                      </p:cBhvr>
                                    </p:animEffect>
                                  </p:childTnLst>
                                </p:cTn>
                              </p:par>
                              <p:par>
                                <p:cTn id="8" presetID="22" presetClass="entr" presetSubtype="8" fill="hold"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wipe(left)">
                                      <p:cBhvr>
                                        <p:cTn id="10" dur="500"/>
                                        <p:tgtEl>
                                          <p:spTgt spid="14"/>
                                        </p:tgtEl>
                                      </p:cBhvr>
                                    </p:animEffect>
                                  </p:childTnLst>
                                </p:cTn>
                              </p:par>
                            </p:childTnLst>
                          </p:cTn>
                        </p:par>
                        <p:par>
                          <p:cTn id="11" fill="hold">
                            <p:stCondLst>
                              <p:cond delay="500"/>
                            </p:stCondLst>
                            <p:childTnLst>
                              <p:par>
                                <p:cTn id="12" presetID="22" presetClass="entr" presetSubtype="8" fill="hold" grpId="0" nodeType="afterEffect">
                                  <p:stCondLst>
                                    <p:cond delay="0"/>
                                  </p:stCondLst>
                                  <p:childTnLst>
                                    <p:set>
                                      <p:cBhvr>
                                        <p:cTn id="13" dur="1" fill="hold">
                                          <p:stCondLst>
                                            <p:cond delay="0"/>
                                          </p:stCondLst>
                                        </p:cTn>
                                        <p:tgtEl>
                                          <p:spTgt spid="862213"/>
                                        </p:tgtEl>
                                        <p:attrNameLst>
                                          <p:attrName>style.visibility</p:attrName>
                                        </p:attrNameLst>
                                      </p:cBhvr>
                                      <p:to>
                                        <p:strVal val="visible"/>
                                      </p:to>
                                    </p:set>
                                    <p:animEffect transition="in" filter="wipe(left)">
                                      <p:cBhvr>
                                        <p:cTn id="14" dur="500"/>
                                        <p:tgtEl>
                                          <p:spTgt spid="862213"/>
                                        </p:tgtEl>
                                      </p:cBhvr>
                                    </p:animEffect>
                                  </p:childTnLst>
                                </p:cTn>
                              </p:par>
                            </p:childTnLst>
                          </p:cTn>
                        </p:par>
                        <p:par>
                          <p:cTn id="15" fill="hold">
                            <p:stCondLst>
                              <p:cond delay="1000"/>
                            </p:stCondLst>
                            <p:childTnLst>
                              <p:par>
                                <p:cTn id="16" presetID="29" presetClass="entr" presetSubtype="0" fill="hold" nodeType="afterEffect">
                                  <p:stCondLst>
                                    <p:cond delay="0"/>
                                  </p:stCondLst>
                                  <p:childTnLst>
                                    <p:set>
                                      <p:cBhvr>
                                        <p:cTn id="17" dur="1" fill="hold">
                                          <p:stCondLst>
                                            <p:cond delay="0"/>
                                          </p:stCondLst>
                                        </p:cTn>
                                        <p:tgtEl>
                                          <p:spTgt spid="18"/>
                                        </p:tgtEl>
                                        <p:attrNameLst>
                                          <p:attrName>style.visibility</p:attrName>
                                        </p:attrNameLst>
                                      </p:cBhvr>
                                      <p:to>
                                        <p:strVal val="visible"/>
                                      </p:to>
                                    </p:set>
                                    <p:anim calcmode="lin" valueType="num">
                                      <p:cBhvr>
                                        <p:cTn id="18" dur="500" fill="hold"/>
                                        <p:tgtEl>
                                          <p:spTgt spid="18"/>
                                        </p:tgtEl>
                                        <p:attrNameLst>
                                          <p:attrName>ppt_x</p:attrName>
                                        </p:attrNameLst>
                                      </p:cBhvr>
                                      <p:tavLst>
                                        <p:tav tm="0">
                                          <p:val>
                                            <p:strVal val="#ppt_x-.2"/>
                                          </p:val>
                                        </p:tav>
                                        <p:tav tm="100000">
                                          <p:val>
                                            <p:strVal val="#ppt_x"/>
                                          </p:val>
                                        </p:tav>
                                      </p:tavLst>
                                    </p:anim>
                                    <p:anim calcmode="lin" valueType="num">
                                      <p:cBhvr>
                                        <p:cTn id="19" dur="500" fill="hold"/>
                                        <p:tgtEl>
                                          <p:spTgt spid="18"/>
                                        </p:tgtEl>
                                        <p:attrNameLst>
                                          <p:attrName>ppt_y</p:attrName>
                                        </p:attrNameLst>
                                      </p:cBhvr>
                                      <p:tavLst>
                                        <p:tav tm="0">
                                          <p:val>
                                            <p:strVal val="#ppt_y"/>
                                          </p:val>
                                        </p:tav>
                                        <p:tav tm="100000">
                                          <p:val>
                                            <p:strVal val="#ppt_y"/>
                                          </p:val>
                                        </p:tav>
                                      </p:tavLst>
                                    </p:anim>
                                    <p:animEffect transition="in" filter="wipe(right)" prLst="gradientSize: 0.1">
                                      <p:cBhvr>
                                        <p:cTn id="20" dur="500"/>
                                        <p:tgtEl>
                                          <p:spTgt spid="18"/>
                                        </p:tgtEl>
                                      </p:cBhvr>
                                    </p:animEffect>
                                  </p:childTnLst>
                                </p:cTn>
                              </p:par>
                            </p:childTnLst>
                          </p:cTn>
                        </p:par>
                        <p:par>
                          <p:cTn id="21" fill="hold">
                            <p:stCondLst>
                              <p:cond delay="1500"/>
                            </p:stCondLst>
                            <p:childTnLst>
                              <p:par>
                                <p:cTn id="22" presetID="22" presetClass="entr" presetSubtype="8"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wipe(left)">
                                      <p:cBhvr>
                                        <p:cTn id="24" dur="500"/>
                                        <p:tgtEl>
                                          <p:spTgt spid="23"/>
                                        </p:tgtEl>
                                      </p:cBhvr>
                                    </p:animEffect>
                                  </p:childTnLst>
                                </p:cTn>
                              </p:par>
                            </p:childTnLst>
                          </p:cTn>
                        </p:par>
                        <p:par>
                          <p:cTn id="25" fill="hold">
                            <p:stCondLst>
                              <p:cond delay="2000"/>
                            </p:stCondLst>
                            <p:childTnLst>
                              <p:par>
                                <p:cTn id="26" presetID="22" presetClass="entr" presetSubtype="8" fill="hold" grpId="0" nodeType="afterEffect">
                                  <p:stCondLst>
                                    <p:cond delay="0"/>
                                  </p:stCondLst>
                                  <p:childTnLst>
                                    <p:set>
                                      <p:cBhvr>
                                        <p:cTn id="27" dur="1" fill="hold">
                                          <p:stCondLst>
                                            <p:cond delay="0"/>
                                          </p:stCondLst>
                                        </p:cTn>
                                        <p:tgtEl>
                                          <p:spTgt spid="25"/>
                                        </p:tgtEl>
                                        <p:attrNameLst>
                                          <p:attrName>style.visibility</p:attrName>
                                        </p:attrNameLst>
                                      </p:cBhvr>
                                      <p:to>
                                        <p:strVal val="visible"/>
                                      </p:to>
                                    </p:set>
                                    <p:animEffect transition="in" filter="wipe(left)">
                                      <p:cBhvr>
                                        <p:cTn id="28" dur="500"/>
                                        <p:tgtEl>
                                          <p:spTgt spid="25"/>
                                        </p:tgtEl>
                                      </p:cBhvr>
                                    </p:animEffect>
                                  </p:childTnLst>
                                </p:cTn>
                              </p:par>
                            </p:childTnLst>
                          </p:cTn>
                        </p:par>
                        <p:par>
                          <p:cTn id="29" fill="hold">
                            <p:stCondLst>
                              <p:cond delay="2500"/>
                            </p:stCondLst>
                            <p:childTnLst>
                              <p:par>
                                <p:cTn id="30" presetID="10" presetClass="entr" presetSubtype="0" fill="hold" nodeType="after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fade">
                                      <p:cBhvr>
                                        <p:cTn id="32" dur="500"/>
                                        <p:tgtEl>
                                          <p:spTgt spid="21"/>
                                        </p:tgtEl>
                                      </p:cBhvr>
                                    </p:animEffect>
                                  </p:childTnLst>
                                </p:cTn>
                              </p:par>
                              <p:par>
                                <p:cTn id="33" presetID="10" presetClass="entr" presetSubtype="0" fill="hold" nodeType="with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fade">
                                      <p:cBhvr>
                                        <p:cTn id="35" dur="500"/>
                                        <p:tgtEl>
                                          <p:spTgt spid="19"/>
                                        </p:tgtEl>
                                      </p:cBhvr>
                                    </p:animEffect>
                                  </p:childTnLst>
                                </p:cTn>
                              </p:par>
                            </p:childTnLst>
                          </p:cTn>
                        </p:par>
                        <p:par>
                          <p:cTn id="36" fill="hold">
                            <p:stCondLst>
                              <p:cond delay="3500"/>
                            </p:stCondLst>
                            <p:childTnLst>
                              <p:par>
                                <p:cTn id="37" presetID="22" presetClass="entr" presetSubtype="8" fill="hold" nodeType="afterEffect">
                                  <p:stCondLst>
                                    <p:cond delay="0"/>
                                  </p:stCondLst>
                                  <p:childTnLst>
                                    <p:set>
                                      <p:cBhvr>
                                        <p:cTn id="38" dur="1" fill="hold">
                                          <p:stCondLst>
                                            <p:cond delay="0"/>
                                          </p:stCondLst>
                                        </p:cTn>
                                        <p:tgtEl>
                                          <p:spTgt spid="26"/>
                                        </p:tgtEl>
                                        <p:attrNameLst>
                                          <p:attrName>style.visibility</p:attrName>
                                        </p:attrNameLst>
                                      </p:cBhvr>
                                      <p:to>
                                        <p:strVal val="visible"/>
                                      </p:to>
                                    </p:set>
                                    <p:animEffect transition="in" filter="wipe(left)">
                                      <p:cBhvr>
                                        <p:cTn id="39" dur="1000"/>
                                        <p:tgtEl>
                                          <p:spTgt spid="26"/>
                                        </p:tgtEl>
                                      </p:cBhvr>
                                    </p:animEffect>
                                  </p:childTnLst>
                                </p:cTn>
                              </p:par>
                            </p:childTnLst>
                          </p:cTn>
                        </p:par>
                        <p:par>
                          <p:cTn id="40" fill="hold">
                            <p:stCondLst>
                              <p:cond delay="4500"/>
                            </p:stCondLst>
                            <p:childTnLst>
                              <p:par>
                                <p:cTn id="41" presetID="22" presetClass="entr" presetSubtype="8" fill="hold" grpId="0" nodeType="afterEffect">
                                  <p:stCondLst>
                                    <p:cond delay="0"/>
                                  </p:stCondLst>
                                  <p:childTnLst>
                                    <p:set>
                                      <p:cBhvr>
                                        <p:cTn id="42" dur="1" fill="hold">
                                          <p:stCondLst>
                                            <p:cond delay="0"/>
                                          </p:stCondLst>
                                        </p:cTn>
                                        <p:tgtEl>
                                          <p:spTgt spid="24">
                                            <p:txEl>
                                              <p:pRg st="0" end="0"/>
                                            </p:txEl>
                                          </p:spTgt>
                                        </p:tgtEl>
                                        <p:attrNameLst>
                                          <p:attrName>style.visibility</p:attrName>
                                        </p:attrNameLst>
                                      </p:cBhvr>
                                      <p:to>
                                        <p:strVal val="visible"/>
                                      </p:to>
                                    </p:set>
                                    <p:animEffect transition="in" filter="wipe(left)">
                                      <p:cBhvr>
                                        <p:cTn id="43" dur="500"/>
                                        <p:tgtEl>
                                          <p:spTgt spid="24">
                                            <p:txEl>
                                              <p:pRg st="0" end="0"/>
                                            </p:txEl>
                                          </p:spTgt>
                                        </p:tgtEl>
                                      </p:cBhvr>
                                    </p:animEffect>
                                  </p:childTnLst>
                                </p:cTn>
                              </p:par>
                            </p:childTnLst>
                          </p:cTn>
                        </p:par>
                        <p:par>
                          <p:cTn id="44" fill="hold">
                            <p:stCondLst>
                              <p:cond delay="5000"/>
                            </p:stCondLst>
                            <p:childTnLst>
                              <p:par>
                                <p:cTn id="45" presetID="22" presetClass="entr" presetSubtype="8" fill="hold" grpId="0" nodeType="afterEffect">
                                  <p:stCondLst>
                                    <p:cond delay="0"/>
                                  </p:stCondLst>
                                  <p:childTnLst>
                                    <p:set>
                                      <p:cBhvr>
                                        <p:cTn id="46" dur="1" fill="hold">
                                          <p:stCondLst>
                                            <p:cond delay="0"/>
                                          </p:stCondLst>
                                        </p:cTn>
                                        <p:tgtEl>
                                          <p:spTgt spid="24">
                                            <p:txEl>
                                              <p:pRg st="1" end="1"/>
                                            </p:txEl>
                                          </p:spTgt>
                                        </p:tgtEl>
                                        <p:attrNameLst>
                                          <p:attrName>style.visibility</p:attrName>
                                        </p:attrNameLst>
                                      </p:cBhvr>
                                      <p:to>
                                        <p:strVal val="visible"/>
                                      </p:to>
                                    </p:set>
                                    <p:animEffect transition="in" filter="wipe(left)">
                                      <p:cBhvr>
                                        <p:cTn id="47" dur="500"/>
                                        <p:tgtEl>
                                          <p:spTgt spid="24">
                                            <p:txEl>
                                              <p:pRg st="1" end="1"/>
                                            </p:txEl>
                                          </p:spTgt>
                                        </p:tgtEl>
                                      </p:cBhvr>
                                    </p:animEffect>
                                  </p:childTnLst>
                                </p:cTn>
                              </p:par>
                            </p:childTnLst>
                          </p:cTn>
                        </p:par>
                        <p:par>
                          <p:cTn id="48" fill="hold">
                            <p:stCondLst>
                              <p:cond delay="5500"/>
                            </p:stCondLst>
                            <p:childTnLst>
                              <p:par>
                                <p:cTn id="49" presetID="22" presetClass="entr" presetSubtype="8" fill="hold" nodeType="afterEffect">
                                  <p:stCondLst>
                                    <p:cond delay="0"/>
                                  </p:stCondLst>
                                  <p:childTnLst>
                                    <p:set>
                                      <p:cBhvr>
                                        <p:cTn id="50" dur="1" fill="hold">
                                          <p:stCondLst>
                                            <p:cond delay="0"/>
                                          </p:stCondLst>
                                        </p:cTn>
                                        <p:tgtEl>
                                          <p:spTgt spid="33"/>
                                        </p:tgtEl>
                                        <p:attrNameLst>
                                          <p:attrName>style.visibility</p:attrName>
                                        </p:attrNameLst>
                                      </p:cBhvr>
                                      <p:to>
                                        <p:strVal val="visible"/>
                                      </p:to>
                                    </p:set>
                                    <p:animEffect transition="in" filter="wipe(left)">
                                      <p:cBhvr>
                                        <p:cTn id="51" dur="500"/>
                                        <p:tgtEl>
                                          <p:spTgt spid="33"/>
                                        </p:tgtEl>
                                      </p:cBhvr>
                                    </p:animEffect>
                                  </p:childTnLst>
                                </p:cTn>
                              </p:par>
                            </p:childTnLst>
                          </p:cTn>
                        </p:par>
                        <p:par>
                          <p:cTn id="52" fill="hold">
                            <p:stCondLst>
                              <p:cond delay="6000"/>
                            </p:stCondLst>
                            <p:childTnLst>
                              <p:par>
                                <p:cTn id="53" presetID="22" presetClass="entr" presetSubtype="8" fill="hold" nodeType="afterEffect">
                                  <p:stCondLst>
                                    <p:cond delay="0"/>
                                  </p:stCondLst>
                                  <p:childTnLst>
                                    <p:set>
                                      <p:cBhvr>
                                        <p:cTn id="54" dur="1" fill="hold">
                                          <p:stCondLst>
                                            <p:cond delay="0"/>
                                          </p:stCondLst>
                                        </p:cTn>
                                        <p:tgtEl>
                                          <p:spTgt spid="27"/>
                                        </p:tgtEl>
                                        <p:attrNameLst>
                                          <p:attrName>style.visibility</p:attrName>
                                        </p:attrNameLst>
                                      </p:cBhvr>
                                      <p:to>
                                        <p:strVal val="visible"/>
                                      </p:to>
                                    </p:set>
                                    <p:animEffect transition="in" filter="wipe(left)">
                                      <p:cBhvr>
                                        <p:cTn id="55" dur="1000"/>
                                        <p:tgtEl>
                                          <p:spTgt spid="27"/>
                                        </p:tgtEl>
                                      </p:cBhvr>
                                    </p:animEffect>
                                  </p:childTnLst>
                                </p:cTn>
                              </p:par>
                            </p:childTnLst>
                          </p:cTn>
                        </p:par>
                        <p:par>
                          <p:cTn id="56" fill="hold">
                            <p:stCondLst>
                              <p:cond delay="7000"/>
                            </p:stCondLst>
                            <p:childTnLst>
                              <p:par>
                                <p:cTn id="57" presetID="22" presetClass="entr" presetSubtype="8" fill="hold" nodeType="afterEffect">
                                  <p:stCondLst>
                                    <p:cond delay="0"/>
                                  </p:stCondLst>
                                  <p:childTnLst>
                                    <p:set>
                                      <p:cBhvr>
                                        <p:cTn id="58" dur="1" fill="hold">
                                          <p:stCondLst>
                                            <p:cond delay="0"/>
                                          </p:stCondLst>
                                        </p:cTn>
                                        <p:tgtEl>
                                          <p:spTgt spid="28"/>
                                        </p:tgtEl>
                                        <p:attrNameLst>
                                          <p:attrName>style.visibility</p:attrName>
                                        </p:attrNameLst>
                                      </p:cBhvr>
                                      <p:to>
                                        <p:strVal val="visible"/>
                                      </p:to>
                                    </p:set>
                                    <p:animEffect transition="in" filter="wipe(left)">
                                      <p:cBhvr>
                                        <p:cTn id="59" dur="1000"/>
                                        <p:tgtEl>
                                          <p:spTgt spid="28"/>
                                        </p:tgtEl>
                                      </p:cBhvr>
                                    </p:animEffect>
                                  </p:childTnLst>
                                </p:cTn>
                              </p:par>
                            </p:childTnLst>
                          </p:cTn>
                        </p:par>
                        <p:par>
                          <p:cTn id="60" fill="hold">
                            <p:stCondLst>
                              <p:cond delay="8000"/>
                            </p:stCondLst>
                            <p:childTnLst>
                              <p:par>
                                <p:cTn id="61" presetID="22" presetClass="entr" presetSubtype="8" fill="hold" nodeType="afterEffect">
                                  <p:stCondLst>
                                    <p:cond delay="0"/>
                                  </p:stCondLst>
                                  <p:childTnLst>
                                    <p:set>
                                      <p:cBhvr>
                                        <p:cTn id="62" dur="1" fill="hold">
                                          <p:stCondLst>
                                            <p:cond delay="0"/>
                                          </p:stCondLst>
                                        </p:cTn>
                                        <p:tgtEl>
                                          <p:spTgt spid="29"/>
                                        </p:tgtEl>
                                        <p:attrNameLst>
                                          <p:attrName>style.visibility</p:attrName>
                                        </p:attrNameLst>
                                      </p:cBhvr>
                                      <p:to>
                                        <p:strVal val="visible"/>
                                      </p:to>
                                    </p:set>
                                    <p:animEffect transition="in" filter="wipe(left)">
                                      <p:cBhvr>
                                        <p:cTn id="63" dur="1000"/>
                                        <p:tgtEl>
                                          <p:spTgt spid="29"/>
                                        </p:tgtEl>
                                      </p:cBhvr>
                                    </p:animEffect>
                                  </p:childTnLst>
                                </p:cTn>
                              </p:par>
                            </p:childTnLst>
                          </p:cTn>
                        </p:par>
                        <p:par>
                          <p:cTn id="64" fill="hold">
                            <p:stCondLst>
                              <p:cond delay="9000"/>
                            </p:stCondLst>
                            <p:childTnLst>
                              <p:par>
                                <p:cTn id="65" presetID="22" presetClass="entr" presetSubtype="8" fill="hold" nodeType="afterEffect">
                                  <p:stCondLst>
                                    <p:cond delay="0"/>
                                  </p:stCondLst>
                                  <p:childTnLst>
                                    <p:set>
                                      <p:cBhvr>
                                        <p:cTn id="66" dur="1" fill="hold">
                                          <p:stCondLst>
                                            <p:cond delay="0"/>
                                          </p:stCondLst>
                                        </p:cTn>
                                        <p:tgtEl>
                                          <p:spTgt spid="30"/>
                                        </p:tgtEl>
                                        <p:attrNameLst>
                                          <p:attrName>style.visibility</p:attrName>
                                        </p:attrNameLst>
                                      </p:cBhvr>
                                      <p:to>
                                        <p:strVal val="visible"/>
                                      </p:to>
                                    </p:set>
                                    <p:animEffect transition="in" filter="wipe(left)">
                                      <p:cBhvr>
                                        <p:cTn id="67" dur="1000"/>
                                        <p:tgtEl>
                                          <p:spTgt spid="30"/>
                                        </p:tgtEl>
                                      </p:cBhvr>
                                    </p:animEffect>
                                  </p:childTnLst>
                                </p:cTn>
                              </p:par>
                            </p:childTnLst>
                          </p:cTn>
                        </p:par>
                        <p:par>
                          <p:cTn id="68" fill="hold">
                            <p:stCondLst>
                              <p:cond delay="10000"/>
                            </p:stCondLst>
                            <p:childTnLst>
                              <p:par>
                                <p:cTn id="69" presetID="22" presetClass="entr" presetSubtype="4" fill="hold" nodeType="afterEffect">
                                  <p:stCondLst>
                                    <p:cond delay="0"/>
                                  </p:stCondLst>
                                  <p:childTnLst>
                                    <p:set>
                                      <p:cBhvr>
                                        <p:cTn id="70" dur="1" fill="hold">
                                          <p:stCondLst>
                                            <p:cond delay="0"/>
                                          </p:stCondLst>
                                        </p:cTn>
                                        <p:tgtEl>
                                          <p:spTgt spid="31"/>
                                        </p:tgtEl>
                                        <p:attrNameLst>
                                          <p:attrName>style.visibility</p:attrName>
                                        </p:attrNameLst>
                                      </p:cBhvr>
                                      <p:to>
                                        <p:strVal val="visible"/>
                                      </p:to>
                                    </p:set>
                                    <p:animEffect transition="in" filter="wipe(down)">
                                      <p:cBhvr>
                                        <p:cTn id="71" dur="10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862213" grpId="0" autoUpdateAnimBg="0"/>
      <p:bldP spid="23" grpId="0" animBg="1"/>
      <p:bldP spid="24" grpId="0" uiExpand="1" build="p" bldLvl="2"/>
      <p:bldP spid="25" grpId="0" animBg="1"/>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5" name="Rectangle 5"/>
          <p:cNvSpPr>
            <a:spLocks noChangeArrowheads="1"/>
          </p:cNvSpPr>
          <p:nvPr/>
        </p:nvSpPr>
        <p:spPr bwMode="auto">
          <a:xfrm>
            <a:off x="566738" y="747713"/>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Χάρτης της Μετανάστευσης</a:t>
            </a:r>
            <a:endParaRPr lang="en-US" sz="2400" dirty="0">
              <a:solidFill>
                <a:srgbClr val="356A41"/>
              </a:solidFill>
            </a:endParaRPr>
          </a:p>
        </p:txBody>
      </p:sp>
      <p:sp>
        <p:nvSpPr>
          <p:cNvPr id="13" name="Rectangle 6"/>
          <p:cNvSpPr>
            <a:spLocks noChangeArrowheads="1"/>
          </p:cNvSpPr>
          <p:nvPr/>
        </p:nvSpPr>
        <p:spPr bwMode="auto">
          <a:xfrm>
            <a:off x="566738" y="1241425"/>
            <a:ext cx="7677150" cy="5016758"/>
          </a:xfrm>
          <a:prstGeom prst="rect">
            <a:avLst/>
          </a:prstGeom>
          <a:noFill/>
          <a:ln w="9525" algn="ctr">
            <a:noFill/>
            <a:miter lim="800000"/>
            <a:headEnd/>
            <a:tailEnd/>
          </a:ln>
        </p:spPr>
        <p:txBody>
          <a:bodyPr>
            <a:spAutoFit/>
          </a:bodyPr>
          <a:lstStyle/>
          <a:p>
            <a:pPr>
              <a:spcBef>
                <a:spcPct val="10000"/>
              </a:spcBef>
              <a:spcAft>
                <a:spcPct val="10000"/>
              </a:spcAft>
            </a:pPr>
            <a:r>
              <a:rPr lang="el-GR" sz="2400" dirty="0" smtClean="0">
                <a:solidFill>
                  <a:srgbClr val="3D68AF"/>
                </a:solidFill>
              </a:rPr>
              <a:t>Μετανάστευση προς την Ευρώπη και τις ΗΠΑ</a:t>
            </a:r>
            <a:r>
              <a:rPr lang="en-US" sz="2400" dirty="0" smtClean="0">
                <a:solidFill>
                  <a:srgbClr val="3D68AF"/>
                </a:solidFill>
              </a:rPr>
              <a:t> </a:t>
            </a:r>
            <a:r>
              <a:rPr lang="el-GR" sz="2400" b="0" dirty="0" smtClean="0"/>
              <a:t>Πριν </a:t>
            </a:r>
            <a:r>
              <a:rPr lang="el-GR" sz="2000" b="0" dirty="0" smtClean="0"/>
              <a:t>το 2004 η Ευρωπαϊκή Ένωση (ΕΕ) αποτελείτο από 15 χώρες στη δυτική Ευρώπη, και η κινητικότητα της εργασίας ήταν πολύ ελεύθερη μεταξύ τους.  </a:t>
            </a:r>
            <a:endParaRPr lang="en-US" sz="2000" b="0" dirty="0"/>
          </a:p>
          <a:p>
            <a:pPr>
              <a:spcBef>
                <a:spcPct val="10000"/>
              </a:spcBef>
              <a:spcAft>
                <a:spcPct val="10000"/>
              </a:spcAft>
            </a:pPr>
            <a:endParaRPr lang="en-US" sz="2000" b="0" dirty="0"/>
          </a:p>
          <a:p>
            <a:pPr>
              <a:spcBef>
                <a:spcPct val="10000"/>
              </a:spcBef>
              <a:spcAft>
                <a:spcPct val="10000"/>
              </a:spcAft>
            </a:pPr>
            <a:r>
              <a:rPr lang="el-GR" sz="2000" b="0" dirty="0" smtClean="0"/>
              <a:t>Μετά την ένταξη την 1</a:t>
            </a:r>
            <a:r>
              <a:rPr lang="el-GR" sz="2000" b="0" baseline="30000" dirty="0" smtClean="0"/>
              <a:t>η</a:t>
            </a:r>
            <a:r>
              <a:rPr lang="el-GR" sz="2000" b="0" dirty="0" smtClean="0"/>
              <a:t> </a:t>
            </a:r>
            <a:r>
              <a:rPr lang="el-GR" sz="2000" b="0" dirty="0" err="1" smtClean="0"/>
              <a:t>Μαϊου</a:t>
            </a:r>
            <a:r>
              <a:rPr lang="el-GR" sz="2000" b="0" dirty="0" smtClean="0"/>
              <a:t> 2004 10 επιπλέον χωρών στην ΕΕ, (και 2 ακόμη χώρες προστέθηκαν το 2007) μια μεγάλη διαφορά στο κατά κεφαλήν εισόδημα και στους μισθούς στις χώρες αυτές δημιούργησε ένα ισχυρό κίνητρο μετανάστευσης εργατικού δυναμικού. </a:t>
            </a:r>
            <a:endParaRPr lang="en-US" sz="2000" b="0" dirty="0"/>
          </a:p>
          <a:p>
            <a:pPr>
              <a:spcBef>
                <a:spcPct val="10000"/>
              </a:spcBef>
              <a:spcAft>
                <a:spcPct val="10000"/>
              </a:spcAft>
            </a:pPr>
            <a:endParaRPr lang="en-US" sz="2000" b="0" dirty="0"/>
          </a:p>
          <a:p>
            <a:pPr>
              <a:spcBef>
                <a:spcPct val="10000"/>
              </a:spcBef>
              <a:spcAft>
                <a:spcPct val="10000"/>
              </a:spcAft>
            </a:pPr>
            <a:r>
              <a:rPr lang="el-GR" sz="2000" b="0" dirty="0" smtClean="0"/>
              <a:t>Τα κατά κεφαλήν εισοδήματα αυτών των νέων χωρών ήταν μόνο περίπου το ένα τέταρτο του μέσου κατά κεφαλήν εισοδήματος εκείνων των δυτικοευρωπαϊκών χωρών που ήταν ήδη μέλη της ΕΕ.</a:t>
            </a:r>
            <a:endParaRPr lang="en-US" sz="2000" b="0" dirty="0"/>
          </a:p>
        </p:txBody>
      </p:sp>
      <p:grpSp>
        <p:nvGrpSpPr>
          <p:cNvPr id="67587" name="Group 7"/>
          <p:cNvGrpSpPr>
            <a:grpSpLocks/>
          </p:cNvGrpSpPr>
          <p:nvPr/>
        </p:nvGrpSpPr>
        <p:grpSpPr bwMode="auto">
          <a:xfrm>
            <a:off x="566738" y="304800"/>
            <a:ext cx="6342062" cy="304800"/>
            <a:chOff x="566738" y="417533"/>
            <a:chExt cx="6138862" cy="197193"/>
          </a:xfrm>
        </p:grpSpPr>
        <p:sp>
          <p:nvSpPr>
            <p:cNvPr id="67589" name="Rectangle 8"/>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67590" name="Straight Connector 9"/>
            <p:cNvCxnSpPr>
              <a:cxnSpLocks noChangeShapeType="1"/>
            </p:cNvCxnSpPr>
            <p:nvPr/>
          </p:nvCxnSpPr>
          <p:spPr bwMode="auto">
            <a:xfrm>
              <a:off x="566738" y="614726"/>
              <a:ext cx="6138862" cy="0"/>
            </a:xfrm>
            <a:prstGeom prst="line">
              <a:avLst/>
            </a:prstGeom>
            <a:noFill/>
            <a:ln w="19050" cap="rnd" algn="ctr">
              <a:solidFill>
                <a:srgbClr val="9C3A45"/>
              </a:solidFill>
              <a:prstDash val="sysDash"/>
              <a:round/>
              <a:headEnd/>
              <a:tailEnd/>
            </a:ln>
          </p:spPr>
        </p:cxnSp>
      </p:grpSp>
      <p:sp>
        <p:nvSpPr>
          <p:cNvPr id="11"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defRPr/>
            </a:pPr>
            <a:r>
              <a:rPr lang="en-US" sz="2400" kern="0" dirty="0">
                <a:solidFill>
                  <a:srgbClr val="69134B"/>
                </a:solidFill>
                <a:latin typeface="+mj-lt"/>
                <a:ea typeface="+mj-ea"/>
                <a:cs typeface="+mj-cs"/>
              </a:rPr>
              <a:t>2 </a:t>
            </a:r>
            <a:r>
              <a:rPr lang="el-GR" sz="2400" kern="0" dirty="0" smtClean="0">
                <a:solidFill>
                  <a:srgbClr val="69134B"/>
                </a:solidFill>
              </a:rPr>
              <a:t>Μετανάστευση και Ξένες Άμεσες Επενδύσεις</a:t>
            </a:r>
            <a:r>
              <a:rPr lang="en-US" sz="2400" kern="0" dirty="0" smtClean="0">
                <a:solidFill>
                  <a:srgbClr val="69134B"/>
                </a:solidFill>
                <a:latin typeface="+mj-lt"/>
                <a:ea typeface="+mj-ea"/>
                <a:cs typeface="+mj-cs"/>
              </a:rPr>
              <a:t> </a:t>
            </a:r>
            <a:endParaRPr lang="en-US" sz="2400" kern="0" dirty="0">
              <a:solidFill>
                <a:srgbClr val="69134B"/>
              </a:solidFill>
              <a:latin typeface="+mj-lt"/>
              <a:ea typeface="+mj-ea"/>
              <a:cs typeface="+mj-cs"/>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wipe(left)">
                                      <p:cBhvr>
                                        <p:cTn id="7" dur="5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
                                            <p:txEl>
                                              <p:pRg st="2" end="2"/>
                                            </p:txEl>
                                          </p:spTgt>
                                        </p:tgtEl>
                                        <p:attrNameLst>
                                          <p:attrName>style.visibility</p:attrName>
                                        </p:attrNameLst>
                                      </p:cBhvr>
                                      <p:to>
                                        <p:strVal val="visible"/>
                                      </p:to>
                                    </p:set>
                                    <p:animEffect transition="in" filter="wipe(left)">
                                      <p:cBhvr>
                                        <p:cTn id="12" dur="500"/>
                                        <p:tgtEl>
                                          <p:spTgt spid="1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
                                            <p:txEl>
                                              <p:pRg st="4" end="4"/>
                                            </p:txEl>
                                          </p:spTgt>
                                        </p:tgtEl>
                                        <p:attrNameLst>
                                          <p:attrName>style.visibility</p:attrName>
                                        </p:attrNameLst>
                                      </p:cBhvr>
                                      <p:to>
                                        <p:strVal val="visible"/>
                                      </p:to>
                                    </p:set>
                                    <p:animEffect transition="in" filter="wipe(left)">
                                      <p:cBhvr>
                                        <p:cTn id="17" dur="500"/>
                                        <p:tgtEl>
                                          <p:spTgt spid="1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uiExpand="1" build="p" bldLvl="3"/>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3" name="Rectangle 5"/>
          <p:cNvSpPr>
            <a:spLocks noChangeArrowheads="1"/>
          </p:cNvSpPr>
          <p:nvPr/>
        </p:nvSpPr>
        <p:spPr bwMode="auto">
          <a:xfrm>
            <a:off x="566738" y="747713"/>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Χάρτης της Μετανάστευσης</a:t>
            </a:r>
            <a:endParaRPr lang="en-US" sz="2400" dirty="0">
              <a:solidFill>
                <a:srgbClr val="356A41"/>
              </a:solidFill>
            </a:endParaRPr>
          </a:p>
        </p:txBody>
      </p:sp>
      <p:sp>
        <p:nvSpPr>
          <p:cNvPr id="13" name="Rectangle 6"/>
          <p:cNvSpPr>
            <a:spLocks noChangeArrowheads="1"/>
          </p:cNvSpPr>
          <p:nvPr/>
        </p:nvSpPr>
        <p:spPr bwMode="auto">
          <a:xfrm>
            <a:off x="566738" y="1241425"/>
            <a:ext cx="7677150" cy="2382191"/>
          </a:xfrm>
          <a:prstGeom prst="rect">
            <a:avLst/>
          </a:prstGeom>
          <a:noFill/>
          <a:ln w="9525" algn="ctr">
            <a:noFill/>
            <a:miter lim="800000"/>
            <a:headEnd/>
            <a:tailEnd/>
          </a:ln>
          <a:effectLst/>
        </p:spPr>
        <p:txBody>
          <a:bodyPr>
            <a:spAutoFit/>
          </a:bodyPr>
          <a:lstStyle/>
          <a:p>
            <a:pPr>
              <a:spcBef>
                <a:spcPct val="10000"/>
              </a:spcBef>
              <a:spcAft>
                <a:spcPct val="10000"/>
              </a:spcAft>
              <a:defRPr/>
            </a:pPr>
            <a:r>
              <a:rPr lang="el-GR" sz="2400" dirty="0" smtClean="0">
                <a:solidFill>
                  <a:srgbClr val="3D68AF"/>
                </a:solidFill>
              </a:rPr>
              <a:t>Μετανάστευση προς την Ευρώπη και τις ΗΠΑ</a:t>
            </a:r>
            <a:endParaRPr lang="en-US" sz="1050" b="0" dirty="0"/>
          </a:p>
          <a:p>
            <a:pPr>
              <a:spcBef>
                <a:spcPct val="10000"/>
              </a:spcBef>
              <a:spcAft>
                <a:spcPct val="10000"/>
              </a:spcAft>
              <a:defRPr/>
            </a:pPr>
            <a:r>
              <a:rPr lang="el-GR" sz="2400" b="0" dirty="0" smtClean="0"/>
              <a:t>Στις Ηνωμένες Πολιτείες, η ανησυχία ότι η μετανάστευση θα οδηγήσει σε μείωση των μισθών βρίσκει εφαρμογή σε Μεξικανούς μετανάστες και ενισχύεται από τον εξαιρετικά υψηλό αριθμό μεταναστών.</a:t>
            </a:r>
            <a:endParaRPr lang="en-US" sz="2400" b="0" dirty="0">
              <a:solidFill>
                <a:srgbClr val="3D68AF"/>
              </a:solidFill>
            </a:endParaRPr>
          </a:p>
        </p:txBody>
      </p:sp>
      <p:grpSp>
        <p:nvGrpSpPr>
          <p:cNvPr id="69635" name="Group 7"/>
          <p:cNvGrpSpPr>
            <a:grpSpLocks/>
          </p:cNvGrpSpPr>
          <p:nvPr/>
        </p:nvGrpSpPr>
        <p:grpSpPr bwMode="auto">
          <a:xfrm>
            <a:off x="566738" y="304800"/>
            <a:ext cx="6342062" cy="304800"/>
            <a:chOff x="566738" y="417533"/>
            <a:chExt cx="6138862" cy="197193"/>
          </a:xfrm>
        </p:grpSpPr>
        <p:sp>
          <p:nvSpPr>
            <p:cNvPr id="69637" name="Rectangle 8"/>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69638" name="Straight Connector 9"/>
            <p:cNvCxnSpPr>
              <a:cxnSpLocks noChangeShapeType="1"/>
            </p:cNvCxnSpPr>
            <p:nvPr/>
          </p:nvCxnSpPr>
          <p:spPr bwMode="auto">
            <a:xfrm>
              <a:off x="566738" y="614726"/>
              <a:ext cx="6138862" cy="0"/>
            </a:xfrm>
            <a:prstGeom prst="line">
              <a:avLst/>
            </a:prstGeom>
            <a:noFill/>
            <a:ln w="19050" cap="rnd" algn="ctr">
              <a:solidFill>
                <a:srgbClr val="9C3A45"/>
              </a:solidFill>
              <a:prstDash val="sysDash"/>
              <a:round/>
              <a:headEnd/>
              <a:tailEnd/>
            </a:ln>
          </p:spPr>
        </p:cxnSp>
      </p:grpSp>
      <p:sp>
        <p:nvSpPr>
          <p:cNvPr id="11"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defRPr/>
            </a:pPr>
            <a:r>
              <a:rPr lang="en-US" sz="2400" kern="0" dirty="0">
                <a:solidFill>
                  <a:srgbClr val="69134B"/>
                </a:solidFill>
                <a:latin typeface="+mj-lt"/>
                <a:ea typeface="+mj-ea"/>
                <a:cs typeface="+mj-cs"/>
              </a:rPr>
              <a:t>2 </a:t>
            </a:r>
            <a:r>
              <a:rPr lang="el-GR" sz="2400" kern="0" dirty="0" smtClean="0">
                <a:solidFill>
                  <a:srgbClr val="69134B"/>
                </a:solidFill>
              </a:rPr>
              <a:t>Μετανάστευση και Ξένες Άμεσες Επενδύσεις</a:t>
            </a:r>
            <a:endParaRPr lang="en-US" sz="2400" kern="0" dirty="0">
              <a:solidFill>
                <a:srgbClr val="69134B"/>
              </a:solidFill>
              <a:latin typeface="+mj-lt"/>
              <a:ea typeface="+mj-ea"/>
              <a:cs typeface="+mj-cs"/>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
                                            <p:txEl>
                                              <p:pRg st="1" end="1"/>
                                            </p:txEl>
                                          </p:spTgt>
                                        </p:tgtEl>
                                        <p:attrNameLst>
                                          <p:attrName>style.visibility</p:attrName>
                                        </p:attrNameLst>
                                      </p:cBhvr>
                                      <p:to>
                                        <p:strVal val="visible"/>
                                      </p:to>
                                    </p:set>
                                    <p:animEffect transition="in" filter="wipe(left)">
                                      <p:cBhvr>
                                        <p:cTn id="7" dur="500"/>
                                        <p:tgtEl>
                                          <p:spTgt spid="1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uiExpand="1" build="p" bldLvl="3"/>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2213" name="Rectangle 5"/>
          <p:cNvSpPr>
            <a:spLocks noChangeArrowheads="1"/>
          </p:cNvSpPr>
          <p:nvPr/>
        </p:nvSpPr>
        <p:spPr bwMode="auto">
          <a:xfrm>
            <a:off x="566738" y="676275"/>
            <a:ext cx="7351712" cy="46037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Χάρτης των Ξένων Άμεσων Επενδύσεων </a:t>
            </a:r>
            <a:endParaRPr lang="en-US" sz="2400" dirty="0">
              <a:solidFill>
                <a:srgbClr val="356A41"/>
              </a:solidFill>
            </a:endParaRPr>
          </a:p>
        </p:txBody>
      </p:sp>
      <p:grpSp>
        <p:nvGrpSpPr>
          <p:cNvPr id="8" name="Group 39"/>
          <p:cNvGrpSpPr>
            <a:grpSpLocks/>
          </p:cNvGrpSpPr>
          <p:nvPr/>
        </p:nvGrpSpPr>
        <p:grpSpPr bwMode="auto">
          <a:xfrm>
            <a:off x="679450" y="1139825"/>
            <a:ext cx="7781925" cy="5486400"/>
            <a:chOff x="566738" y="2200275"/>
            <a:chExt cx="7805737" cy="4219575"/>
          </a:xfrm>
        </p:grpSpPr>
        <p:sp>
          <p:nvSpPr>
            <p:cNvPr id="71708" name="Rectangle 8"/>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71709" name="Rectangle 9"/>
            <p:cNvSpPr>
              <a:spLocks noChangeArrowheads="1"/>
            </p:cNvSpPr>
            <p:nvPr/>
          </p:nvSpPr>
          <p:spPr bwMode="auto">
            <a:xfrm>
              <a:off x="581024" y="2219327"/>
              <a:ext cx="7772401" cy="244108"/>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11" name="Text Box 7"/>
          <p:cNvSpPr txBox="1">
            <a:spLocks noChangeArrowheads="1"/>
          </p:cNvSpPr>
          <p:nvPr/>
        </p:nvSpPr>
        <p:spPr bwMode="auto">
          <a:xfrm>
            <a:off x="698500" y="1160463"/>
            <a:ext cx="1328738" cy="287337"/>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1-7</a:t>
            </a:r>
          </a:p>
        </p:txBody>
      </p:sp>
      <p:sp>
        <p:nvSpPr>
          <p:cNvPr id="12" name="Rectangle 11"/>
          <p:cNvSpPr>
            <a:spLocks noChangeArrowheads="1"/>
          </p:cNvSpPr>
          <p:nvPr/>
        </p:nvSpPr>
        <p:spPr bwMode="auto">
          <a:xfrm>
            <a:off x="698500" y="5691188"/>
            <a:ext cx="7762875" cy="849463"/>
          </a:xfrm>
          <a:prstGeom prst="rect">
            <a:avLst/>
          </a:prstGeom>
          <a:noFill/>
          <a:ln w="9525">
            <a:noFill/>
            <a:miter lim="800000"/>
            <a:headEnd/>
            <a:tailEnd/>
          </a:ln>
        </p:spPr>
        <p:txBody>
          <a:bodyPr>
            <a:spAutoFit/>
          </a:bodyPr>
          <a:lstStyle/>
          <a:p>
            <a:pPr>
              <a:spcBef>
                <a:spcPct val="10000"/>
              </a:spcBef>
              <a:spcAft>
                <a:spcPct val="10000"/>
              </a:spcAft>
            </a:pPr>
            <a:r>
              <a:rPr lang="el-GR" sz="1800" dirty="0" smtClean="0">
                <a:solidFill>
                  <a:srgbClr val="8A3A6A"/>
                </a:solidFill>
              </a:rPr>
              <a:t>Απόθεμα Ξένων Άμεσων Επενδύσεων, 2006 </a:t>
            </a:r>
            <a:r>
              <a:rPr lang="en-US" sz="1800" dirty="0" smtClean="0">
                <a:solidFill>
                  <a:srgbClr val="8A3A6A"/>
                </a:solidFill>
              </a:rPr>
              <a:t>(</a:t>
            </a:r>
            <a:r>
              <a:rPr lang="el-GR" sz="1800" dirty="0" smtClean="0">
                <a:solidFill>
                  <a:srgbClr val="8A3A6A"/>
                </a:solidFill>
              </a:rPr>
              <a:t>σε δισεκατομμύρια </a:t>
            </a:r>
            <a:r>
              <a:rPr lang="en-US" sz="1800" dirty="0" smtClean="0">
                <a:solidFill>
                  <a:srgbClr val="8A3A6A"/>
                </a:solidFill>
              </a:rPr>
              <a:t>$) </a:t>
            </a:r>
            <a:endParaRPr lang="en-US" sz="1800" dirty="0">
              <a:solidFill>
                <a:srgbClr val="8A3A6A"/>
              </a:solidFill>
            </a:endParaRPr>
          </a:p>
          <a:p>
            <a:pPr>
              <a:spcBef>
                <a:spcPct val="10000"/>
              </a:spcBef>
              <a:spcAft>
                <a:spcPct val="10000"/>
              </a:spcAft>
            </a:pPr>
            <a:r>
              <a:rPr lang="el-GR" dirty="0" smtClean="0"/>
              <a:t>Η απεικόνιση αυτή δείχνει το απόθεμα ξένων άμεσων επενδύσεων μεταξύ επιλεγμένων χωρών και περιοχών του κόσμου για το 2006 σε δισεκατομμύρια δολάρια. </a:t>
            </a:r>
            <a:endParaRPr lang="en-US" dirty="0"/>
          </a:p>
        </p:txBody>
      </p:sp>
      <p:sp>
        <p:nvSpPr>
          <p:cNvPr id="14" name="Rectangle 13"/>
          <p:cNvSpPr>
            <a:spLocks noChangeArrowheads="1"/>
          </p:cNvSpPr>
          <p:nvPr/>
        </p:nvSpPr>
        <p:spPr bwMode="auto">
          <a:xfrm>
            <a:off x="801688" y="1544638"/>
            <a:ext cx="7543800" cy="4140200"/>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18" name="Picture 17" descr="fig1-7_map_PPT_1.gif"/>
          <p:cNvPicPr>
            <a:picLocks noChangeAspect="1"/>
          </p:cNvPicPr>
          <p:nvPr/>
        </p:nvPicPr>
        <p:blipFill>
          <a:blip r:embed="rId3" cstate="print"/>
          <a:srcRect/>
          <a:stretch>
            <a:fillRect/>
          </a:stretch>
        </p:blipFill>
        <p:spPr bwMode="auto">
          <a:xfrm>
            <a:off x="1014413" y="1625600"/>
            <a:ext cx="7143750" cy="3895725"/>
          </a:xfrm>
          <a:prstGeom prst="rect">
            <a:avLst/>
          </a:prstGeom>
          <a:noFill/>
          <a:ln w="9525">
            <a:noFill/>
            <a:miter lim="800000"/>
            <a:headEnd/>
            <a:tailEnd/>
          </a:ln>
        </p:spPr>
      </p:pic>
      <p:pic>
        <p:nvPicPr>
          <p:cNvPr id="19" name="Picture 18" descr="fig1-7_map_PPT_2.gif"/>
          <p:cNvPicPr>
            <a:picLocks noChangeAspect="1"/>
          </p:cNvPicPr>
          <p:nvPr/>
        </p:nvPicPr>
        <p:blipFill>
          <a:blip r:embed="rId4" cstate="print"/>
          <a:srcRect/>
          <a:stretch>
            <a:fillRect/>
          </a:stretch>
        </p:blipFill>
        <p:spPr bwMode="auto">
          <a:xfrm>
            <a:off x="1014413" y="1625600"/>
            <a:ext cx="7143750" cy="3895725"/>
          </a:xfrm>
          <a:prstGeom prst="rect">
            <a:avLst/>
          </a:prstGeom>
          <a:noFill/>
          <a:ln w="9525">
            <a:noFill/>
            <a:miter lim="800000"/>
            <a:headEnd/>
            <a:tailEnd/>
          </a:ln>
        </p:spPr>
      </p:pic>
      <p:pic>
        <p:nvPicPr>
          <p:cNvPr id="20" name="Picture 19" descr="fig1-7_map_PPT_3.gif"/>
          <p:cNvPicPr>
            <a:picLocks noChangeAspect="1"/>
          </p:cNvPicPr>
          <p:nvPr/>
        </p:nvPicPr>
        <p:blipFill>
          <a:blip r:embed="rId5" cstate="print"/>
          <a:srcRect/>
          <a:stretch>
            <a:fillRect/>
          </a:stretch>
        </p:blipFill>
        <p:spPr bwMode="auto">
          <a:xfrm>
            <a:off x="1014413" y="1625600"/>
            <a:ext cx="7143750" cy="3895725"/>
          </a:xfrm>
          <a:prstGeom prst="rect">
            <a:avLst/>
          </a:prstGeom>
          <a:noFill/>
          <a:ln w="9525">
            <a:noFill/>
            <a:miter lim="800000"/>
            <a:headEnd/>
            <a:tailEnd/>
          </a:ln>
        </p:spPr>
      </p:pic>
      <p:pic>
        <p:nvPicPr>
          <p:cNvPr id="22" name="Picture 21" descr="fig1-7_map_PPT_5.gif"/>
          <p:cNvPicPr>
            <a:picLocks noChangeAspect="1"/>
          </p:cNvPicPr>
          <p:nvPr/>
        </p:nvPicPr>
        <p:blipFill>
          <a:blip r:embed="rId6" cstate="print"/>
          <a:srcRect/>
          <a:stretch>
            <a:fillRect/>
          </a:stretch>
        </p:blipFill>
        <p:spPr bwMode="auto">
          <a:xfrm>
            <a:off x="1014413" y="1625600"/>
            <a:ext cx="7143750" cy="3895725"/>
          </a:xfrm>
          <a:prstGeom prst="rect">
            <a:avLst/>
          </a:prstGeom>
          <a:noFill/>
          <a:ln w="9525">
            <a:noFill/>
            <a:miter lim="800000"/>
            <a:headEnd/>
            <a:tailEnd/>
          </a:ln>
        </p:spPr>
      </p:pic>
      <p:pic>
        <p:nvPicPr>
          <p:cNvPr id="23" name="Picture 22" descr="fig1-7_map_PPT_4.gif"/>
          <p:cNvPicPr>
            <a:picLocks noChangeAspect="1"/>
          </p:cNvPicPr>
          <p:nvPr/>
        </p:nvPicPr>
        <p:blipFill>
          <a:blip r:embed="rId7" cstate="print"/>
          <a:srcRect/>
          <a:stretch>
            <a:fillRect/>
          </a:stretch>
        </p:blipFill>
        <p:spPr bwMode="auto">
          <a:xfrm>
            <a:off x="1014413" y="1625600"/>
            <a:ext cx="7143750" cy="3895725"/>
          </a:xfrm>
          <a:prstGeom prst="rect">
            <a:avLst/>
          </a:prstGeom>
          <a:noFill/>
          <a:ln w="9525">
            <a:noFill/>
            <a:miter lim="800000"/>
            <a:headEnd/>
            <a:tailEnd/>
          </a:ln>
        </p:spPr>
      </p:pic>
      <p:pic>
        <p:nvPicPr>
          <p:cNvPr id="24" name="Picture 23" descr="fig1-7_map_PPT_6.gif"/>
          <p:cNvPicPr>
            <a:picLocks noChangeAspect="1"/>
          </p:cNvPicPr>
          <p:nvPr/>
        </p:nvPicPr>
        <p:blipFill>
          <a:blip r:embed="rId8" cstate="print"/>
          <a:srcRect/>
          <a:stretch>
            <a:fillRect/>
          </a:stretch>
        </p:blipFill>
        <p:spPr bwMode="auto">
          <a:xfrm>
            <a:off x="1014413" y="1625600"/>
            <a:ext cx="7143750" cy="3895725"/>
          </a:xfrm>
          <a:prstGeom prst="rect">
            <a:avLst/>
          </a:prstGeom>
          <a:noFill/>
          <a:ln w="9525">
            <a:noFill/>
            <a:miter lim="800000"/>
            <a:headEnd/>
            <a:tailEnd/>
          </a:ln>
        </p:spPr>
      </p:pic>
      <p:pic>
        <p:nvPicPr>
          <p:cNvPr id="25" name="Picture 24" descr="fig1-7_map_PPT_7.gif"/>
          <p:cNvPicPr>
            <a:picLocks noChangeAspect="1"/>
          </p:cNvPicPr>
          <p:nvPr/>
        </p:nvPicPr>
        <p:blipFill>
          <a:blip r:embed="rId9" cstate="print"/>
          <a:srcRect/>
          <a:stretch>
            <a:fillRect/>
          </a:stretch>
        </p:blipFill>
        <p:spPr bwMode="auto">
          <a:xfrm>
            <a:off x="1014413" y="1625600"/>
            <a:ext cx="7143750" cy="3895725"/>
          </a:xfrm>
          <a:prstGeom prst="rect">
            <a:avLst/>
          </a:prstGeom>
          <a:noFill/>
          <a:ln w="9525">
            <a:noFill/>
            <a:miter lim="800000"/>
            <a:headEnd/>
            <a:tailEnd/>
          </a:ln>
        </p:spPr>
      </p:pic>
      <p:pic>
        <p:nvPicPr>
          <p:cNvPr id="26" name="Picture 25" descr="fig1-7_map_PPT_8.gif"/>
          <p:cNvPicPr>
            <a:picLocks noChangeAspect="1"/>
          </p:cNvPicPr>
          <p:nvPr/>
        </p:nvPicPr>
        <p:blipFill>
          <a:blip r:embed="rId10" cstate="print"/>
          <a:srcRect/>
          <a:stretch>
            <a:fillRect/>
          </a:stretch>
        </p:blipFill>
        <p:spPr bwMode="auto">
          <a:xfrm>
            <a:off x="1014413" y="1625600"/>
            <a:ext cx="7143750" cy="3895725"/>
          </a:xfrm>
          <a:prstGeom prst="rect">
            <a:avLst/>
          </a:prstGeom>
          <a:noFill/>
          <a:ln w="9525">
            <a:noFill/>
            <a:miter lim="800000"/>
            <a:headEnd/>
            <a:tailEnd/>
          </a:ln>
        </p:spPr>
      </p:pic>
      <p:pic>
        <p:nvPicPr>
          <p:cNvPr id="27" name="Picture 26" descr="fig1-7_map_PPT_9.gif"/>
          <p:cNvPicPr>
            <a:picLocks noChangeAspect="1"/>
          </p:cNvPicPr>
          <p:nvPr/>
        </p:nvPicPr>
        <p:blipFill>
          <a:blip r:embed="rId11" cstate="print"/>
          <a:srcRect/>
          <a:stretch>
            <a:fillRect/>
          </a:stretch>
        </p:blipFill>
        <p:spPr bwMode="auto">
          <a:xfrm>
            <a:off x="1014413" y="1625600"/>
            <a:ext cx="7143750" cy="3895725"/>
          </a:xfrm>
          <a:prstGeom prst="rect">
            <a:avLst/>
          </a:prstGeom>
          <a:noFill/>
          <a:ln w="9525">
            <a:noFill/>
            <a:miter lim="800000"/>
            <a:headEnd/>
            <a:tailEnd/>
          </a:ln>
        </p:spPr>
      </p:pic>
      <p:pic>
        <p:nvPicPr>
          <p:cNvPr id="28" name="Picture 27" descr="fig1-7_map_PPT_10.gif"/>
          <p:cNvPicPr>
            <a:picLocks noChangeAspect="1"/>
          </p:cNvPicPr>
          <p:nvPr/>
        </p:nvPicPr>
        <p:blipFill>
          <a:blip r:embed="rId12" cstate="print"/>
          <a:srcRect/>
          <a:stretch>
            <a:fillRect/>
          </a:stretch>
        </p:blipFill>
        <p:spPr bwMode="auto">
          <a:xfrm>
            <a:off x="1014413" y="1625600"/>
            <a:ext cx="7143750" cy="3895725"/>
          </a:xfrm>
          <a:prstGeom prst="rect">
            <a:avLst/>
          </a:prstGeom>
          <a:noFill/>
          <a:ln w="9525">
            <a:noFill/>
            <a:miter lim="800000"/>
            <a:headEnd/>
            <a:tailEnd/>
          </a:ln>
        </p:spPr>
      </p:pic>
      <p:pic>
        <p:nvPicPr>
          <p:cNvPr id="29" name="Picture 28" descr="fig1-7_map_PPT_11.gif"/>
          <p:cNvPicPr>
            <a:picLocks noChangeAspect="1"/>
          </p:cNvPicPr>
          <p:nvPr/>
        </p:nvPicPr>
        <p:blipFill>
          <a:blip r:embed="rId13" cstate="print"/>
          <a:srcRect/>
          <a:stretch>
            <a:fillRect/>
          </a:stretch>
        </p:blipFill>
        <p:spPr bwMode="auto">
          <a:xfrm>
            <a:off x="1014413" y="1625600"/>
            <a:ext cx="7143750" cy="3895725"/>
          </a:xfrm>
          <a:prstGeom prst="rect">
            <a:avLst/>
          </a:prstGeom>
          <a:noFill/>
          <a:ln w="9525">
            <a:noFill/>
            <a:miter lim="800000"/>
            <a:headEnd/>
            <a:tailEnd/>
          </a:ln>
        </p:spPr>
      </p:pic>
      <p:pic>
        <p:nvPicPr>
          <p:cNvPr id="30" name="Picture 29" descr="fig1-7_map_PPT_12.gif"/>
          <p:cNvPicPr>
            <a:picLocks noChangeAspect="1"/>
          </p:cNvPicPr>
          <p:nvPr/>
        </p:nvPicPr>
        <p:blipFill>
          <a:blip r:embed="rId14" cstate="print"/>
          <a:srcRect/>
          <a:stretch>
            <a:fillRect/>
          </a:stretch>
        </p:blipFill>
        <p:spPr bwMode="auto">
          <a:xfrm>
            <a:off x="1014413" y="1625600"/>
            <a:ext cx="7143750" cy="3895725"/>
          </a:xfrm>
          <a:prstGeom prst="rect">
            <a:avLst/>
          </a:prstGeom>
          <a:noFill/>
          <a:ln w="9525">
            <a:noFill/>
            <a:miter lim="800000"/>
            <a:headEnd/>
            <a:tailEnd/>
          </a:ln>
        </p:spPr>
      </p:pic>
      <p:pic>
        <p:nvPicPr>
          <p:cNvPr id="31" name="Picture 30" descr="fig1-7_map_PPT_13.gif"/>
          <p:cNvPicPr>
            <a:picLocks noChangeAspect="1"/>
          </p:cNvPicPr>
          <p:nvPr/>
        </p:nvPicPr>
        <p:blipFill>
          <a:blip r:embed="rId15" cstate="print"/>
          <a:srcRect/>
          <a:stretch>
            <a:fillRect/>
          </a:stretch>
        </p:blipFill>
        <p:spPr bwMode="auto">
          <a:xfrm>
            <a:off x="1014413" y="1625600"/>
            <a:ext cx="7143750" cy="3895725"/>
          </a:xfrm>
          <a:prstGeom prst="rect">
            <a:avLst/>
          </a:prstGeom>
          <a:noFill/>
          <a:ln w="9525">
            <a:noFill/>
            <a:miter lim="800000"/>
            <a:headEnd/>
            <a:tailEnd/>
          </a:ln>
        </p:spPr>
      </p:pic>
      <p:pic>
        <p:nvPicPr>
          <p:cNvPr id="32" name="Picture 31" descr="fig1-7_map_PPT_14.gif"/>
          <p:cNvPicPr>
            <a:picLocks noChangeAspect="1"/>
          </p:cNvPicPr>
          <p:nvPr/>
        </p:nvPicPr>
        <p:blipFill>
          <a:blip r:embed="rId16" cstate="print"/>
          <a:srcRect/>
          <a:stretch>
            <a:fillRect/>
          </a:stretch>
        </p:blipFill>
        <p:spPr bwMode="auto">
          <a:xfrm>
            <a:off x="1014413" y="1625600"/>
            <a:ext cx="7143750" cy="3895725"/>
          </a:xfrm>
          <a:prstGeom prst="rect">
            <a:avLst/>
          </a:prstGeom>
          <a:noFill/>
          <a:ln w="9525">
            <a:noFill/>
            <a:miter lim="800000"/>
            <a:headEnd/>
            <a:tailEnd/>
          </a:ln>
        </p:spPr>
      </p:pic>
      <p:pic>
        <p:nvPicPr>
          <p:cNvPr id="34" name="Picture 33" descr="fig1-7_map_PPT_15.gif"/>
          <p:cNvPicPr>
            <a:picLocks noChangeAspect="1"/>
          </p:cNvPicPr>
          <p:nvPr/>
        </p:nvPicPr>
        <p:blipFill>
          <a:blip r:embed="rId17" cstate="print"/>
          <a:srcRect/>
          <a:stretch>
            <a:fillRect/>
          </a:stretch>
        </p:blipFill>
        <p:spPr bwMode="auto">
          <a:xfrm>
            <a:off x="1014413" y="1625600"/>
            <a:ext cx="7143750" cy="3895725"/>
          </a:xfrm>
          <a:prstGeom prst="rect">
            <a:avLst/>
          </a:prstGeom>
          <a:noFill/>
          <a:ln w="9525">
            <a:noFill/>
            <a:miter lim="800000"/>
            <a:headEnd/>
            <a:tailEnd/>
          </a:ln>
        </p:spPr>
      </p:pic>
      <p:pic>
        <p:nvPicPr>
          <p:cNvPr id="35" name="Picture 34" descr="fig1-7_map_PPT_16.gif"/>
          <p:cNvPicPr>
            <a:picLocks noChangeAspect="1"/>
          </p:cNvPicPr>
          <p:nvPr/>
        </p:nvPicPr>
        <p:blipFill>
          <a:blip r:embed="rId18" cstate="print"/>
          <a:srcRect/>
          <a:stretch>
            <a:fillRect/>
          </a:stretch>
        </p:blipFill>
        <p:spPr bwMode="auto">
          <a:xfrm>
            <a:off x="1014413" y="1625600"/>
            <a:ext cx="7143750" cy="3895725"/>
          </a:xfrm>
          <a:prstGeom prst="rect">
            <a:avLst/>
          </a:prstGeom>
          <a:noFill/>
          <a:ln w="9525">
            <a:noFill/>
            <a:miter lim="800000"/>
            <a:headEnd/>
            <a:tailEnd/>
          </a:ln>
        </p:spPr>
      </p:pic>
      <p:pic>
        <p:nvPicPr>
          <p:cNvPr id="36" name="Picture 35" descr="fig1-7_map_PPT_17.gif"/>
          <p:cNvPicPr>
            <a:picLocks noChangeAspect="1"/>
          </p:cNvPicPr>
          <p:nvPr/>
        </p:nvPicPr>
        <p:blipFill>
          <a:blip r:embed="rId19" cstate="print"/>
          <a:srcRect/>
          <a:stretch>
            <a:fillRect/>
          </a:stretch>
        </p:blipFill>
        <p:spPr bwMode="auto">
          <a:xfrm>
            <a:off x="1014413" y="1625600"/>
            <a:ext cx="7143750" cy="3895725"/>
          </a:xfrm>
          <a:prstGeom prst="rect">
            <a:avLst/>
          </a:prstGeom>
          <a:noFill/>
          <a:ln w="9525">
            <a:noFill/>
            <a:miter lim="800000"/>
            <a:headEnd/>
            <a:tailEnd/>
          </a:ln>
        </p:spPr>
      </p:pic>
      <p:pic>
        <p:nvPicPr>
          <p:cNvPr id="40" name="Picture 39" descr="fig1-7_legend_PPT.gif"/>
          <p:cNvPicPr>
            <a:picLocks noChangeAspect="1"/>
          </p:cNvPicPr>
          <p:nvPr/>
        </p:nvPicPr>
        <p:blipFill>
          <a:blip r:embed="rId20" cstate="print"/>
          <a:srcRect/>
          <a:stretch>
            <a:fillRect/>
          </a:stretch>
        </p:blipFill>
        <p:spPr bwMode="auto">
          <a:xfrm>
            <a:off x="898525" y="4760913"/>
            <a:ext cx="1685925" cy="847725"/>
          </a:xfrm>
          <a:prstGeom prst="rect">
            <a:avLst/>
          </a:prstGeom>
          <a:noFill/>
          <a:ln w="9525">
            <a:noFill/>
            <a:miter lim="800000"/>
            <a:headEnd/>
            <a:tailEnd/>
          </a:ln>
        </p:spPr>
      </p:pic>
      <p:grpSp>
        <p:nvGrpSpPr>
          <p:cNvPr id="71704" name="Group 32"/>
          <p:cNvGrpSpPr>
            <a:grpSpLocks/>
          </p:cNvGrpSpPr>
          <p:nvPr/>
        </p:nvGrpSpPr>
        <p:grpSpPr bwMode="auto">
          <a:xfrm>
            <a:off x="566738" y="304800"/>
            <a:ext cx="6342062" cy="304800"/>
            <a:chOff x="566738" y="417533"/>
            <a:chExt cx="6138862" cy="197193"/>
          </a:xfrm>
        </p:grpSpPr>
        <p:sp>
          <p:nvSpPr>
            <p:cNvPr id="71706" name="Rectangle 36"/>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71707" name="Straight Connector 37"/>
            <p:cNvCxnSpPr>
              <a:cxnSpLocks noChangeShapeType="1"/>
            </p:cNvCxnSpPr>
            <p:nvPr/>
          </p:nvCxnSpPr>
          <p:spPr bwMode="auto">
            <a:xfrm>
              <a:off x="566738" y="614726"/>
              <a:ext cx="6138862" cy="0"/>
            </a:xfrm>
            <a:prstGeom prst="line">
              <a:avLst/>
            </a:prstGeom>
            <a:noFill/>
            <a:ln w="19050" cap="rnd" algn="ctr">
              <a:solidFill>
                <a:srgbClr val="9C3A45"/>
              </a:solidFill>
              <a:prstDash val="sysDash"/>
              <a:round/>
              <a:headEnd/>
              <a:tailEnd/>
            </a:ln>
          </p:spPr>
        </p:cxnSp>
      </p:grpSp>
      <p:sp>
        <p:nvSpPr>
          <p:cNvPr id="39"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defRPr/>
            </a:pPr>
            <a:r>
              <a:rPr lang="en-US" sz="2400" kern="0" dirty="0">
                <a:solidFill>
                  <a:srgbClr val="69134B"/>
                </a:solidFill>
                <a:latin typeface="+mj-lt"/>
                <a:ea typeface="+mj-ea"/>
                <a:cs typeface="+mj-cs"/>
              </a:rPr>
              <a:t>2 </a:t>
            </a:r>
            <a:r>
              <a:rPr lang="el-GR" sz="2400" kern="0" dirty="0" smtClean="0">
                <a:solidFill>
                  <a:srgbClr val="69134B"/>
                </a:solidFill>
              </a:rPr>
              <a:t>Μετανάστευση και Ξένες Άμεσες Επενδύσεις</a:t>
            </a:r>
            <a:endParaRPr lang="en-US" sz="2400" kern="0" dirty="0">
              <a:solidFill>
                <a:srgbClr val="69134B"/>
              </a:solidFill>
              <a:latin typeface="+mj-lt"/>
              <a:ea typeface="+mj-ea"/>
              <a:cs typeface="+mj-cs"/>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2213"/>
                                        </p:tgtEl>
                                        <p:attrNameLst>
                                          <p:attrName>style.visibility</p:attrName>
                                        </p:attrNameLst>
                                      </p:cBhvr>
                                      <p:to>
                                        <p:strVal val="visible"/>
                                      </p:to>
                                    </p:set>
                                    <p:animEffect transition="in" filter="wipe(left)">
                                      <p:cBhvr>
                                        <p:cTn id="7" dur="500"/>
                                        <p:tgtEl>
                                          <p:spTgt spid="862213"/>
                                        </p:tgtEl>
                                      </p:cBhvr>
                                    </p:animEffect>
                                  </p:childTnLst>
                                </p:cTn>
                              </p:par>
                            </p:childTnLst>
                          </p:cTn>
                        </p:par>
                        <p:par>
                          <p:cTn id="8" fill="hold">
                            <p:stCondLst>
                              <p:cond delay="500"/>
                            </p:stCondLst>
                            <p:childTnLst>
                              <p:par>
                                <p:cTn id="9" presetID="29"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500" fill="hold"/>
                                        <p:tgtEl>
                                          <p:spTgt spid="8"/>
                                        </p:tgtEl>
                                        <p:attrNameLst>
                                          <p:attrName>ppt_x</p:attrName>
                                        </p:attrNameLst>
                                      </p:cBhvr>
                                      <p:tavLst>
                                        <p:tav tm="0">
                                          <p:val>
                                            <p:strVal val="#ppt_x-.2"/>
                                          </p:val>
                                        </p:tav>
                                        <p:tav tm="100000">
                                          <p:val>
                                            <p:strVal val="#ppt_x"/>
                                          </p:val>
                                        </p:tav>
                                      </p:tavLst>
                                    </p:anim>
                                    <p:anim calcmode="lin" valueType="num">
                                      <p:cBhvr>
                                        <p:cTn id="12" dur="500" fill="hold"/>
                                        <p:tgtEl>
                                          <p:spTgt spid="8"/>
                                        </p:tgtEl>
                                        <p:attrNameLst>
                                          <p:attrName>ppt_y</p:attrName>
                                        </p:attrNameLst>
                                      </p:cBhvr>
                                      <p:tavLst>
                                        <p:tav tm="0">
                                          <p:val>
                                            <p:strVal val="#ppt_y"/>
                                          </p:val>
                                        </p:tav>
                                        <p:tav tm="100000">
                                          <p:val>
                                            <p:strVal val="#ppt_y"/>
                                          </p:val>
                                        </p:tav>
                                      </p:tavLst>
                                    </p:anim>
                                    <p:animEffect transition="in" filter="wipe(right)" prLst="gradientSize: 0.1">
                                      <p:cBhvr>
                                        <p:cTn id="13" dur="500"/>
                                        <p:tgtEl>
                                          <p:spTgt spid="8"/>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left)">
                                      <p:cBhvr>
                                        <p:cTn id="17" dur="500"/>
                                        <p:tgtEl>
                                          <p:spTgt spid="11"/>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wipe(left)">
                                      <p:cBhvr>
                                        <p:cTn id="21" dur="500"/>
                                        <p:tgtEl>
                                          <p:spTgt spid="14"/>
                                        </p:tgtEl>
                                      </p:cBhvr>
                                    </p:animEffect>
                                  </p:childTnLst>
                                </p:cTn>
                              </p:par>
                            </p:childTnLst>
                          </p:cTn>
                        </p:par>
                        <p:par>
                          <p:cTn id="22" fill="hold">
                            <p:stCondLst>
                              <p:cond delay="2000"/>
                            </p:stCondLst>
                            <p:childTnLst>
                              <p:par>
                                <p:cTn id="23" presetID="22" presetClass="entr" presetSubtype="8" fill="hold" grpId="0" nodeType="after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wipe(left)">
                                      <p:cBhvr>
                                        <p:cTn id="25" dur="500"/>
                                        <p:tgtEl>
                                          <p:spTgt spid="12"/>
                                        </p:tgtEl>
                                      </p:cBhvr>
                                    </p:animEffect>
                                  </p:childTnLst>
                                </p:cTn>
                              </p:par>
                            </p:childTnLst>
                          </p:cTn>
                        </p:par>
                        <p:par>
                          <p:cTn id="26" fill="hold">
                            <p:stCondLst>
                              <p:cond delay="2500"/>
                            </p:stCondLst>
                            <p:childTnLst>
                              <p:par>
                                <p:cTn id="27" presetID="22" presetClass="entr" presetSubtype="8" fill="hold" nodeType="after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wipe(left)">
                                      <p:cBhvr>
                                        <p:cTn id="29" dur="1000"/>
                                        <p:tgtEl>
                                          <p:spTgt spid="19"/>
                                        </p:tgtEl>
                                      </p:cBhvr>
                                    </p:animEffect>
                                  </p:childTnLst>
                                </p:cTn>
                              </p:par>
                              <p:par>
                                <p:cTn id="30" presetID="22" presetClass="entr" presetSubtype="8" fill="hold" nodeType="with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wipe(left)">
                                      <p:cBhvr>
                                        <p:cTn id="32" dur="1000"/>
                                        <p:tgtEl>
                                          <p:spTgt spid="18"/>
                                        </p:tgtEl>
                                      </p:cBhvr>
                                    </p:animEffect>
                                  </p:childTnLst>
                                </p:cTn>
                              </p:par>
                            </p:childTnLst>
                          </p:cTn>
                        </p:par>
                        <p:par>
                          <p:cTn id="33" fill="hold">
                            <p:stCondLst>
                              <p:cond delay="3500"/>
                            </p:stCondLst>
                            <p:childTnLst>
                              <p:par>
                                <p:cTn id="34" presetID="22" presetClass="entr" presetSubtype="8" fill="hold" nodeType="after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wipe(left)">
                                      <p:cBhvr>
                                        <p:cTn id="36" dur="1000"/>
                                        <p:tgtEl>
                                          <p:spTgt spid="20"/>
                                        </p:tgtEl>
                                      </p:cBhvr>
                                    </p:animEffect>
                                  </p:childTnLst>
                                </p:cTn>
                              </p:par>
                            </p:childTnLst>
                          </p:cTn>
                        </p:par>
                        <p:par>
                          <p:cTn id="37" fill="hold">
                            <p:stCondLst>
                              <p:cond delay="4500"/>
                            </p:stCondLst>
                            <p:childTnLst>
                              <p:par>
                                <p:cTn id="38" presetID="22" presetClass="entr" presetSubtype="8" fill="hold" nodeType="afterEffect">
                                  <p:stCondLst>
                                    <p:cond delay="0"/>
                                  </p:stCondLst>
                                  <p:childTnLst>
                                    <p:set>
                                      <p:cBhvr>
                                        <p:cTn id="39" dur="1" fill="hold">
                                          <p:stCondLst>
                                            <p:cond delay="0"/>
                                          </p:stCondLst>
                                        </p:cTn>
                                        <p:tgtEl>
                                          <p:spTgt spid="36"/>
                                        </p:tgtEl>
                                        <p:attrNameLst>
                                          <p:attrName>style.visibility</p:attrName>
                                        </p:attrNameLst>
                                      </p:cBhvr>
                                      <p:to>
                                        <p:strVal val="visible"/>
                                      </p:to>
                                    </p:set>
                                    <p:animEffect transition="in" filter="wipe(left)">
                                      <p:cBhvr>
                                        <p:cTn id="40" dur="1000"/>
                                        <p:tgtEl>
                                          <p:spTgt spid="36"/>
                                        </p:tgtEl>
                                      </p:cBhvr>
                                    </p:animEffect>
                                  </p:childTnLst>
                                </p:cTn>
                              </p:par>
                            </p:childTnLst>
                          </p:cTn>
                        </p:par>
                        <p:par>
                          <p:cTn id="41" fill="hold">
                            <p:stCondLst>
                              <p:cond delay="5500"/>
                            </p:stCondLst>
                            <p:childTnLst>
                              <p:par>
                                <p:cTn id="42" presetID="22" presetClass="entr" presetSubtype="8" fill="hold" nodeType="afterEffect">
                                  <p:stCondLst>
                                    <p:cond delay="0"/>
                                  </p:stCondLst>
                                  <p:childTnLst>
                                    <p:set>
                                      <p:cBhvr>
                                        <p:cTn id="43" dur="1" fill="hold">
                                          <p:stCondLst>
                                            <p:cond delay="0"/>
                                          </p:stCondLst>
                                        </p:cTn>
                                        <p:tgtEl>
                                          <p:spTgt spid="40"/>
                                        </p:tgtEl>
                                        <p:attrNameLst>
                                          <p:attrName>style.visibility</p:attrName>
                                        </p:attrNameLst>
                                      </p:cBhvr>
                                      <p:to>
                                        <p:strVal val="visible"/>
                                      </p:to>
                                    </p:set>
                                    <p:animEffect transition="in" filter="wipe(left)">
                                      <p:cBhvr>
                                        <p:cTn id="44" dur="500"/>
                                        <p:tgtEl>
                                          <p:spTgt spid="40"/>
                                        </p:tgtEl>
                                      </p:cBhvr>
                                    </p:animEffect>
                                  </p:childTnLst>
                                </p:cTn>
                              </p:par>
                            </p:childTnLst>
                          </p:cTn>
                        </p:par>
                        <p:par>
                          <p:cTn id="45" fill="hold">
                            <p:stCondLst>
                              <p:cond delay="6000"/>
                            </p:stCondLst>
                            <p:childTnLst>
                              <p:par>
                                <p:cTn id="46" presetID="22" presetClass="entr" presetSubtype="2" fill="hold" nodeType="afterEffect">
                                  <p:stCondLst>
                                    <p:cond delay="0"/>
                                  </p:stCondLst>
                                  <p:childTnLst>
                                    <p:set>
                                      <p:cBhvr>
                                        <p:cTn id="47" dur="1" fill="hold">
                                          <p:stCondLst>
                                            <p:cond delay="0"/>
                                          </p:stCondLst>
                                        </p:cTn>
                                        <p:tgtEl>
                                          <p:spTgt spid="22"/>
                                        </p:tgtEl>
                                        <p:attrNameLst>
                                          <p:attrName>style.visibility</p:attrName>
                                        </p:attrNameLst>
                                      </p:cBhvr>
                                      <p:to>
                                        <p:strVal val="visible"/>
                                      </p:to>
                                    </p:set>
                                    <p:animEffect transition="in" filter="wipe(right)">
                                      <p:cBhvr>
                                        <p:cTn id="48" dur="1000"/>
                                        <p:tgtEl>
                                          <p:spTgt spid="22"/>
                                        </p:tgtEl>
                                      </p:cBhvr>
                                    </p:animEffect>
                                  </p:childTnLst>
                                </p:cTn>
                              </p:par>
                            </p:childTnLst>
                          </p:cTn>
                        </p:par>
                        <p:par>
                          <p:cTn id="49" fill="hold">
                            <p:stCondLst>
                              <p:cond delay="7000"/>
                            </p:stCondLst>
                            <p:childTnLst>
                              <p:par>
                                <p:cTn id="50" presetID="22" presetClass="entr" presetSubtype="4" fill="hold" nodeType="afterEffect">
                                  <p:stCondLst>
                                    <p:cond delay="0"/>
                                  </p:stCondLst>
                                  <p:childTnLst>
                                    <p:set>
                                      <p:cBhvr>
                                        <p:cTn id="51" dur="1" fill="hold">
                                          <p:stCondLst>
                                            <p:cond delay="0"/>
                                          </p:stCondLst>
                                        </p:cTn>
                                        <p:tgtEl>
                                          <p:spTgt spid="23"/>
                                        </p:tgtEl>
                                        <p:attrNameLst>
                                          <p:attrName>style.visibility</p:attrName>
                                        </p:attrNameLst>
                                      </p:cBhvr>
                                      <p:to>
                                        <p:strVal val="visible"/>
                                      </p:to>
                                    </p:set>
                                    <p:animEffect transition="in" filter="wipe(down)">
                                      <p:cBhvr>
                                        <p:cTn id="52" dur="1000"/>
                                        <p:tgtEl>
                                          <p:spTgt spid="23"/>
                                        </p:tgtEl>
                                      </p:cBhvr>
                                    </p:animEffect>
                                  </p:childTnLst>
                                </p:cTn>
                              </p:par>
                            </p:childTnLst>
                          </p:cTn>
                        </p:par>
                        <p:par>
                          <p:cTn id="53" fill="hold">
                            <p:stCondLst>
                              <p:cond delay="8000"/>
                            </p:stCondLst>
                            <p:childTnLst>
                              <p:par>
                                <p:cTn id="54" presetID="22" presetClass="entr" presetSubtype="8" fill="hold" nodeType="afterEffect">
                                  <p:stCondLst>
                                    <p:cond delay="0"/>
                                  </p:stCondLst>
                                  <p:childTnLst>
                                    <p:set>
                                      <p:cBhvr>
                                        <p:cTn id="55" dur="1" fill="hold">
                                          <p:stCondLst>
                                            <p:cond delay="0"/>
                                          </p:stCondLst>
                                        </p:cTn>
                                        <p:tgtEl>
                                          <p:spTgt spid="24"/>
                                        </p:tgtEl>
                                        <p:attrNameLst>
                                          <p:attrName>style.visibility</p:attrName>
                                        </p:attrNameLst>
                                      </p:cBhvr>
                                      <p:to>
                                        <p:strVal val="visible"/>
                                      </p:to>
                                    </p:set>
                                    <p:animEffect transition="in" filter="wipe(left)">
                                      <p:cBhvr>
                                        <p:cTn id="56" dur="1000"/>
                                        <p:tgtEl>
                                          <p:spTgt spid="24"/>
                                        </p:tgtEl>
                                      </p:cBhvr>
                                    </p:animEffect>
                                  </p:childTnLst>
                                </p:cTn>
                              </p:par>
                            </p:childTnLst>
                          </p:cTn>
                        </p:par>
                        <p:par>
                          <p:cTn id="57" fill="hold">
                            <p:stCondLst>
                              <p:cond delay="9000"/>
                            </p:stCondLst>
                            <p:childTnLst>
                              <p:par>
                                <p:cTn id="58" presetID="22" presetClass="entr" presetSubtype="4" fill="hold" nodeType="afterEffect">
                                  <p:stCondLst>
                                    <p:cond delay="0"/>
                                  </p:stCondLst>
                                  <p:childTnLst>
                                    <p:set>
                                      <p:cBhvr>
                                        <p:cTn id="59" dur="1" fill="hold">
                                          <p:stCondLst>
                                            <p:cond delay="0"/>
                                          </p:stCondLst>
                                        </p:cTn>
                                        <p:tgtEl>
                                          <p:spTgt spid="25"/>
                                        </p:tgtEl>
                                        <p:attrNameLst>
                                          <p:attrName>style.visibility</p:attrName>
                                        </p:attrNameLst>
                                      </p:cBhvr>
                                      <p:to>
                                        <p:strVal val="visible"/>
                                      </p:to>
                                    </p:set>
                                    <p:animEffect transition="in" filter="wipe(down)">
                                      <p:cBhvr>
                                        <p:cTn id="60" dur="1000"/>
                                        <p:tgtEl>
                                          <p:spTgt spid="25"/>
                                        </p:tgtEl>
                                      </p:cBhvr>
                                    </p:animEffect>
                                  </p:childTnLst>
                                </p:cTn>
                              </p:par>
                            </p:childTnLst>
                          </p:cTn>
                        </p:par>
                        <p:par>
                          <p:cTn id="61" fill="hold">
                            <p:stCondLst>
                              <p:cond delay="10000"/>
                            </p:stCondLst>
                            <p:childTnLst>
                              <p:par>
                                <p:cTn id="62" presetID="22" presetClass="entr" presetSubtype="8" fill="hold" nodeType="afterEffect">
                                  <p:stCondLst>
                                    <p:cond delay="0"/>
                                  </p:stCondLst>
                                  <p:childTnLst>
                                    <p:set>
                                      <p:cBhvr>
                                        <p:cTn id="63" dur="1" fill="hold">
                                          <p:stCondLst>
                                            <p:cond delay="0"/>
                                          </p:stCondLst>
                                        </p:cTn>
                                        <p:tgtEl>
                                          <p:spTgt spid="26"/>
                                        </p:tgtEl>
                                        <p:attrNameLst>
                                          <p:attrName>style.visibility</p:attrName>
                                        </p:attrNameLst>
                                      </p:cBhvr>
                                      <p:to>
                                        <p:strVal val="visible"/>
                                      </p:to>
                                    </p:set>
                                    <p:animEffect transition="in" filter="wipe(left)">
                                      <p:cBhvr>
                                        <p:cTn id="64" dur="1000"/>
                                        <p:tgtEl>
                                          <p:spTgt spid="26"/>
                                        </p:tgtEl>
                                      </p:cBhvr>
                                    </p:animEffect>
                                  </p:childTnLst>
                                </p:cTn>
                              </p:par>
                            </p:childTnLst>
                          </p:cTn>
                        </p:par>
                        <p:par>
                          <p:cTn id="65" fill="hold">
                            <p:stCondLst>
                              <p:cond delay="11000"/>
                            </p:stCondLst>
                            <p:childTnLst>
                              <p:par>
                                <p:cTn id="66" presetID="22" presetClass="entr" presetSubtype="8" fill="hold" nodeType="afterEffect">
                                  <p:stCondLst>
                                    <p:cond delay="0"/>
                                  </p:stCondLst>
                                  <p:childTnLst>
                                    <p:set>
                                      <p:cBhvr>
                                        <p:cTn id="67" dur="1" fill="hold">
                                          <p:stCondLst>
                                            <p:cond delay="0"/>
                                          </p:stCondLst>
                                        </p:cTn>
                                        <p:tgtEl>
                                          <p:spTgt spid="34"/>
                                        </p:tgtEl>
                                        <p:attrNameLst>
                                          <p:attrName>style.visibility</p:attrName>
                                        </p:attrNameLst>
                                      </p:cBhvr>
                                      <p:to>
                                        <p:strVal val="visible"/>
                                      </p:to>
                                    </p:set>
                                    <p:animEffect transition="in" filter="wipe(left)">
                                      <p:cBhvr>
                                        <p:cTn id="68" dur="1000"/>
                                        <p:tgtEl>
                                          <p:spTgt spid="34"/>
                                        </p:tgtEl>
                                      </p:cBhvr>
                                    </p:animEffect>
                                  </p:childTnLst>
                                </p:cTn>
                              </p:par>
                            </p:childTnLst>
                          </p:cTn>
                        </p:par>
                        <p:par>
                          <p:cTn id="69" fill="hold">
                            <p:stCondLst>
                              <p:cond delay="12000"/>
                            </p:stCondLst>
                            <p:childTnLst>
                              <p:par>
                                <p:cTn id="70" presetID="22" presetClass="entr" presetSubtype="1" fill="hold" nodeType="afterEffect">
                                  <p:stCondLst>
                                    <p:cond delay="0"/>
                                  </p:stCondLst>
                                  <p:childTnLst>
                                    <p:set>
                                      <p:cBhvr>
                                        <p:cTn id="71" dur="1" fill="hold">
                                          <p:stCondLst>
                                            <p:cond delay="0"/>
                                          </p:stCondLst>
                                        </p:cTn>
                                        <p:tgtEl>
                                          <p:spTgt spid="35"/>
                                        </p:tgtEl>
                                        <p:attrNameLst>
                                          <p:attrName>style.visibility</p:attrName>
                                        </p:attrNameLst>
                                      </p:cBhvr>
                                      <p:to>
                                        <p:strVal val="visible"/>
                                      </p:to>
                                    </p:set>
                                    <p:animEffect transition="in" filter="wipe(up)">
                                      <p:cBhvr>
                                        <p:cTn id="72" dur="1000"/>
                                        <p:tgtEl>
                                          <p:spTgt spid="35"/>
                                        </p:tgtEl>
                                      </p:cBhvr>
                                    </p:animEffect>
                                  </p:childTnLst>
                                </p:cTn>
                              </p:par>
                            </p:childTnLst>
                          </p:cTn>
                        </p:par>
                        <p:par>
                          <p:cTn id="73" fill="hold">
                            <p:stCondLst>
                              <p:cond delay="13000"/>
                            </p:stCondLst>
                            <p:childTnLst>
                              <p:par>
                                <p:cTn id="74" presetID="22" presetClass="entr" presetSubtype="8" fill="hold" nodeType="afterEffect">
                                  <p:stCondLst>
                                    <p:cond delay="0"/>
                                  </p:stCondLst>
                                  <p:childTnLst>
                                    <p:set>
                                      <p:cBhvr>
                                        <p:cTn id="75" dur="1" fill="hold">
                                          <p:stCondLst>
                                            <p:cond delay="0"/>
                                          </p:stCondLst>
                                        </p:cTn>
                                        <p:tgtEl>
                                          <p:spTgt spid="27"/>
                                        </p:tgtEl>
                                        <p:attrNameLst>
                                          <p:attrName>style.visibility</p:attrName>
                                        </p:attrNameLst>
                                      </p:cBhvr>
                                      <p:to>
                                        <p:strVal val="visible"/>
                                      </p:to>
                                    </p:set>
                                    <p:animEffect transition="in" filter="wipe(left)">
                                      <p:cBhvr>
                                        <p:cTn id="76" dur="1000"/>
                                        <p:tgtEl>
                                          <p:spTgt spid="27"/>
                                        </p:tgtEl>
                                      </p:cBhvr>
                                    </p:animEffect>
                                  </p:childTnLst>
                                </p:cTn>
                              </p:par>
                            </p:childTnLst>
                          </p:cTn>
                        </p:par>
                        <p:par>
                          <p:cTn id="77" fill="hold">
                            <p:stCondLst>
                              <p:cond delay="14000"/>
                            </p:stCondLst>
                            <p:childTnLst>
                              <p:par>
                                <p:cTn id="78" presetID="22" presetClass="entr" presetSubtype="8" fill="hold" nodeType="afterEffect">
                                  <p:stCondLst>
                                    <p:cond delay="0"/>
                                  </p:stCondLst>
                                  <p:childTnLst>
                                    <p:set>
                                      <p:cBhvr>
                                        <p:cTn id="79" dur="1" fill="hold">
                                          <p:stCondLst>
                                            <p:cond delay="0"/>
                                          </p:stCondLst>
                                        </p:cTn>
                                        <p:tgtEl>
                                          <p:spTgt spid="28"/>
                                        </p:tgtEl>
                                        <p:attrNameLst>
                                          <p:attrName>style.visibility</p:attrName>
                                        </p:attrNameLst>
                                      </p:cBhvr>
                                      <p:to>
                                        <p:strVal val="visible"/>
                                      </p:to>
                                    </p:set>
                                    <p:animEffect transition="in" filter="wipe(left)">
                                      <p:cBhvr>
                                        <p:cTn id="80" dur="1000"/>
                                        <p:tgtEl>
                                          <p:spTgt spid="28"/>
                                        </p:tgtEl>
                                      </p:cBhvr>
                                    </p:animEffect>
                                  </p:childTnLst>
                                </p:cTn>
                              </p:par>
                            </p:childTnLst>
                          </p:cTn>
                        </p:par>
                        <p:par>
                          <p:cTn id="81" fill="hold">
                            <p:stCondLst>
                              <p:cond delay="15000"/>
                            </p:stCondLst>
                            <p:childTnLst>
                              <p:par>
                                <p:cTn id="82" presetID="22" presetClass="entr" presetSubtype="8" fill="hold" nodeType="afterEffect">
                                  <p:stCondLst>
                                    <p:cond delay="0"/>
                                  </p:stCondLst>
                                  <p:childTnLst>
                                    <p:set>
                                      <p:cBhvr>
                                        <p:cTn id="83" dur="1" fill="hold">
                                          <p:stCondLst>
                                            <p:cond delay="0"/>
                                          </p:stCondLst>
                                        </p:cTn>
                                        <p:tgtEl>
                                          <p:spTgt spid="29"/>
                                        </p:tgtEl>
                                        <p:attrNameLst>
                                          <p:attrName>style.visibility</p:attrName>
                                        </p:attrNameLst>
                                      </p:cBhvr>
                                      <p:to>
                                        <p:strVal val="visible"/>
                                      </p:to>
                                    </p:set>
                                    <p:animEffect transition="in" filter="wipe(left)">
                                      <p:cBhvr>
                                        <p:cTn id="84" dur="1000"/>
                                        <p:tgtEl>
                                          <p:spTgt spid="29"/>
                                        </p:tgtEl>
                                      </p:cBhvr>
                                    </p:animEffect>
                                  </p:childTnLst>
                                </p:cTn>
                              </p:par>
                            </p:childTnLst>
                          </p:cTn>
                        </p:par>
                        <p:par>
                          <p:cTn id="85" fill="hold">
                            <p:stCondLst>
                              <p:cond delay="16000"/>
                            </p:stCondLst>
                            <p:childTnLst>
                              <p:par>
                                <p:cTn id="86" presetID="22" presetClass="entr" presetSubtype="8" fill="hold" nodeType="afterEffect">
                                  <p:stCondLst>
                                    <p:cond delay="0"/>
                                  </p:stCondLst>
                                  <p:childTnLst>
                                    <p:set>
                                      <p:cBhvr>
                                        <p:cTn id="87" dur="1" fill="hold">
                                          <p:stCondLst>
                                            <p:cond delay="0"/>
                                          </p:stCondLst>
                                        </p:cTn>
                                        <p:tgtEl>
                                          <p:spTgt spid="30"/>
                                        </p:tgtEl>
                                        <p:attrNameLst>
                                          <p:attrName>style.visibility</p:attrName>
                                        </p:attrNameLst>
                                      </p:cBhvr>
                                      <p:to>
                                        <p:strVal val="visible"/>
                                      </p:to>
                                    </p:set>
                                    <p:animEffect transition="in" filter="wipe(left)">
                                      <p:cBhvr>
                                        <p:cTn id="88" dur="1000"/>
                                        <p:tgtEl>
                                          <p:spTgt spid="30"/>
                                        </p:tgtEl>
                                      </p:cBhvr>
                                    </p:animEffect>
                                  </p:childTnLst>
                                </p:cTn>
                              </p:par>
                            </p:childTnLst>
                          </p:cTn>
                        </p:par>
                        <p:par>
                          <p:cTn id="89" fill="hold">
                            <p:stCondLst>
                              <p:cond delay="17000"/>
                            </p:stCondLst>
                            <p:childTnLst>
                              <p:par>
                                <p:cTn id="90" presetID="22" presetClass="entr" presetSubtype="8" fill="hold" nodeType="afterEffect">
                                  <p:stCondLst>
                                    <p:cond delay="0"/>
                                  </p:stCondLst>
                                  <p:childTnLst>
                                    <p:set>
                                      <p:cBhvr>
                                        <p:cTn id="91" dur="1" fill="hold">
                                          <p:stCondLst>
                                            <p:cond delay="0"/>
                                          </p:stCondLst>
                                        </p:cTn>
                                        <p:tgtEl>
                                          <p:spTgt spid="31"/>
                                        </p:tgtEl>
                                        <p:attrNameLst>
                                          <p:attrName>style.visibility</p:attrName>
                                        </p:attrNameLst>
                                      </p:cBhvr>
                                      <p:to>
                                        <p:strVal val="visible"/>
                                      </p:to>
                                    </p:set>
                                    <p:animEffect transition="in" filter="wipe(left)">
                                      <p:cBhvr>
                                        <p:cTn id="92" dur="1000"/>
                                        <p:tgtEl>
                                          <p:spTgt spid="31"/>
                                        </p:tgtEl>
                                      </p:cBhvr>
                                    </p:animEffect>
                                  </p:childTnLst>
                                </p:cTn>
                              </p:par>
                            </p:childTnLst>
                          </p:cTn>
                        </p:par>
                        <p:par>
                          <p:cTn id="93" fill="hold">
                            <p:stCondLst>
                              <p:cond delay="18000"/>
                            </p:stCondLst>
                            <p:childTnLst>
                              <p:par>
                                <p:cTn id="94" presetID="22" presetClass="entr" presetSubtype="8" fill="hold" nodeType="afterEffect">
                                  <p:stCondLst>
                                    <p:cond delay="0"/>
                                  </p:stCondLst>
                                  <p:childTnLst>
                                    <p:set>
                                      <p:cBhvr>
                                        <p:cTn id="95" dur="1" fill="hold">
                                          <p:stCondLst>
                                            <p:cond delay="0"/>
                                          </p:stCondLst>
                                        </p:cTn>
                                        <p:tgtEl>
                                          <p:spTgt spid="32"/>
                                        </p:tgtEl>
                                        <p:attrNameLst>
                                          <p:attrName>style.visibility</p:attrName>
                                        </p:attrNameLst>
                                      </p:cBhvr>
                                      <p:to>
                                        <p:strVal val="visible"/>
                                      </p:to>
                                    </p:set>
                                    <p:animEffect transition="in" filter="wipe(left)">
                                      <p:cBhvr>
                                        <p:cTn id="96" dur="10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2213" grpId="0"/>
      <p:bldP spid="11" grpId="0" animBg="1"/>
      <p:bldP spid="12" grpId="0"/>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 name="Rectangle 19"/>
          <p:cNvSpPr>
            <a:spLocks noChangeArrowheads="1"/>
          </p:cNvSpPr>
          <p:nvPr/>
        </p:nvSpPr>
        <p:spPr bwMode="auto">
          <a:xfrm>
            <a:off x="573088" y="333375"/>
            <a:ext cx="2427287" cy="265113"/>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23" name="Straight Connector 22"/>
          <p:cNvCxnSpPr>
            <a:cxnSpLocks noChangeShapeType="1"/>
          </p:cNvCxnSpPr>
          <p:nvPr/>
        </p:nvCxnSpPr>
        <p:spPr bwMode="auto">
          <a:xfrm>
            <a:off x="566738" y="623888"/>
            <a:ext cx="2433637" cy="0"/>
          </a:xfrm>
          <a:prstGeom prst="line">
            <a:avLst/>
          </a:prstGeom>
          <a:noFill/>
          <a:ln w="19050" cap="rnd" algn="ctr">
            <a:solidFill>
              <a:srgbClr val="9C3A45"/>
            </a:solidFill>
            <a:prstDash val="sysDash"/>
            <a:round/>
            <a:headEnd/>
            <a:tailEnd/>
          </a:ln>
        </p:spPr>
      </p:cxnSp>
      <p:sp>
        <p:nvSpPr>
          <p:cNvPr id="22" name="Rectangle 3"/>
          <p:cNvSpPr>
            <a:spLocks noGrp="1" noChangeArrowheads="1"/>
          </p:cNvSpPr>
          <p:nvPr>
            <p:ph type="title" idx="4294967295"/>
          </p:nvPr>
        </p:nvSpPr>
        <p:spPr>
          <a:xfrm>
            <a:off x="566738" y="0"/>
            <a:ext cx="8577262" cy="820738"/>
          </a:xfrm>
        </p:spPr>
        <p:txBody>
          <a:bodyPr/>
          <a:lstStyle/>
          <a:p>
            <a:r>
              <a:rPr lang="el-GR" dirty="0" smtClean="0">
                <a:solidFill>
                  <a:srgbClr val="69134B"/>
                </a:solidFill>
              </a:rPr>
              <a:t>Εισαγωγή</a:t>
            </a:r>
            <a:endParaRPr lang="en-US" dirty="0" smtClean="0">
              <a:solidFill>
                <a:srgbClr val="69134B"/>
              </a:solidFill>
            </a:endParaRPr>
          </a:p>
        </p:txBody>
      </p:sp>
      <p:sp>
        <p:nvSpPr>
          <p:cNvPr id="7" name="Rectangle 6"/>
          <p:cNvSpPr>
            <a:spLocks noChangeArrowheads="1"/>
          </p:cNvSpPr>
          <p:nvPr/>
        </p:nvSpPr>
        <p:spPr bwMode="auto">
          <a:xfrm>
            <a:off x="573088" y="820738"/>
            <a:ext cx="7705725" cy="5927777"/>
          </a:xfrm>
          <a:prstGeom prst="rect">
            <a:avLst/>
          </a:prstGeom>
          <a:noFill/>
          <a:ln w="9525">
            <a:noFill/>
            <a:miter lim="800000"/>
            <a:headEnd/>
            <a:tailEnd/>
          </a:ln>
        </p:spPr>
        <p:txBody>
          <a:bodyPr>
            <a:spAutoFit/>
          </a:bodyPr>
          <a:lstStyle/>
          <a:p>
            <a:pPr>
              <a:spcBef>
                <a:spcPct val="10000"/>
              </a:spcBef>
              <a:spcAft>
                <a:spcPct val="10000"/>
              </a:spcAft>
            </a:pPr>
            <a:r>
              <a:rPr lang="el-GR" sz="2400" b="0" dirty="0" smtClean="0"/>
              <a:t>Στο βιβλίο αυτό θα μελετήσουμε το διεθνές εμπόριο προϊόντων και υπηρεσιών. </a:t>
            </a:r>
            <a:endParaRPr lang="en-US" sz="2400" b="0" dirty="0"/>
          </a:p>
          <a:p>
            <a:pPr>
              <a:spcBef>
                <a:spcPct val="10000"/>
              </a:spcBef>
              <a:spcAft>
                <a:spcPct val="10000"/>
              </a:spcAft>
            </a:pPr>
            <a:endParaRPr lang="en-US" sz="2400" b="0" dirty="0"/>
          </a:p>
          <a:p>
            <a:pPr>
              <a:spcBef>
                <a:spcPct val="10000"/>
              </a:spcBef>
              <a:spcAft>
                <a:spcPct val="10000"/>
              </a:spcAft>
            </a:pPr>
            <a:r>
              <a:rPr lang="el-GR" sz="2400" b="0" dirty="0" smtClean="0"/>
              <a:t>Θα γνωρίσουμε τις οικονομικές δυνάμεις που καθορίζουν τη μορφή του εμπορίου:</a:t>
            </a:r>
            <a:endParaRPr lang="en-US" sz="2400" b="0" dirty="0"/>
          </a:p>
          <a:p>
            <a:pPr marL="742950" lvl="1" indent="-285750">
              <a:spcBef>
                <a:spcPct val="10000"/>
              </a:spcBef>
              <a:spcAft>
                <a:spcPct val="10000"/>
              </a:spcAft>
              <a:buFont typeface="Arial" charset="0"/>
              <a:buChar char="•"/>
            </a:pPr>
            <a:r>
              <a:rPr lang="el-GR" sz="2400" b="0" dirty="0" smtClean="0"/>
              <a:t>ποια προϊόντα διακινούνται</a:t>
            </a:r>
            <a:endParaRPr lang="en-US" sz="2400" b="0" dirty="0"/>
          </a:p>
          <a:p>
            <a:pPr marL="742950" lvl="1" indent="-285750">
              <a:spcBef>
                <a:spcPct val="10000"/>
              </a:spcBef>
              <a:spcAft>
                <a:spcPct val="10000"/>
              </a:spcAft>
              <a:buFont typeface="Arial" charset="0"/>
              <a:buChar char="•"/>
            </a:pPr>
            <a:r>
              <a:rPr lang="el-GR" sz="2400" b="0" dirty="0" smtClean="0"/>
              <a:t>ποιος τα διακινεί</a:t>
            </a:r>
            <a:endParaRPr lang="en-US" sz="2400" b="0" dirty="0"/>
          </a:p>
          <a:p>
            <a:pPr marL="742950" lvl="1" indent="-285750">
              <a:spcBef>
                <a:spcPct val="10000"/>
              </a:spcBef>
              <a:spcAft>
                <a:spcPct val="10000"/>
              </a:spcAft>
              <a:buFont typeface="Arial" charset="0"/>
              <a:buChar char="•"/>
            </a:pPr>
            <a:r>
              <a:rPr lang="el-GR" sz="2400" b="0" dirty="0" smtClean="0"/>
              <a:t>Σε ποιες ποσότητες και τιμές διακινούνται</a:t>
            </a:r>
            <a:endParaRPr lang="en-US" sz="2400" b="0" dirty="0"/>
          </a:p>
          <a:p>
            <a:pPr marL="742950" lvl="1" indent="-285750">
              <a:spcBef>
                <a:spcPct val="10000"/>
              </a:spcBef>
              <a:spcAft>
                <a:spcPct val="10000"/>
              </a:spcAft>
              <a:buFont typeface="Arial" charset="0"/>
              <a:buChar char="•"/>
            </a:pPr>
            <a:r>
              <a:rPr lang="el-GR" sz="2400" b="0" dirty="0" smtClean="0"/>
              <a:t>Ποια τα είναι οφέλη και </a:t>
            </a:r>
            <a:r>
              <a:rPr lang="el-GR" sz="2400" b="0" dirty="0" smtClean="0"/>
              <a:t>το κόστος </a:t>
            </a:r>
            <a:r>
              <a:rPr lang="el-GR" sz="2400" b="0" dirty="0" smtClean="0"/>
              <a:t>του εμπορίου</a:t>
            </a:r>
            <a:r>
              <a:rPr lang="en-US" sz="2400" b="0" dirty="0" smtClean="0"/>
              <a:t>.</a:t>
            </a:r>
            <a:endParaRPr lang="en-US" sz="2400" b="0" dirty="0"/>
          </a:p>
          <a:p>
            <a:pPr marL="742950" lvl="1" indent="-285750">
              <a:spcBef>
                <a:spcPct val="10000"/>
              </a:spcBef>
              <a:spcAft>
                <a:spcPct val="10000"/>
              </a:spcAft>
              <a:buFont typeface="Arial" charset="0"/>
              <a:buChar char="•"/>
            </a:pPr>
            <a:endParaRPr lang="en-US" sz="2400" b="0" dirty="0"/>
          </a:p>
          <a:p>
            <a:pPr>
              <a:spcBef>
                <a:spcPct val="10000"/>
              </a:spcBef>
              <a:spcAft>
                <a:spcPct val="10000"/>
              </a:spcAft>
            </a:pPr>
            <a:r>
              <a:rPr lang="el-GR" sz="2400" b="0" dirty="0" smtClean="0"/>
              <a:t>Θα μάθουμε επίσης τις πολιτικές που εφαρμόζουν οι κυβερνήσεις για τη διαμόρφωση εμπορικών προτύπων μεταξύ των διαφόρων χωρών. </a:t>
            </a:r>
            <a:endParaRPr lang="en-US" sz="2400" b="0" dirty="0"/>
          </a:p>
          <a:p>
            <a:pPr marL="742950" lvl="1" indent="-285750">
              <a:spcBef>
                <a:spcPct val="10000"/>
              </a:spcBef>
              <a:spcAft>
                <a:spcPct val="10000"/>
              </a:spcAft>
              <a:buFont typeface="Arial" charset="0"/>
              <a:buChar char="•"/>
            </a:pPr>
            <a:endParaRPr lang="en-US" sz="2400" b="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500"/>
                                        <p:tgtEl>
                                          <p:spTgt spid="22"/>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wipe(left)">
                                      <p:cBhvr>
                                        <p:cTn id="10" dur="500"/>
                                        <p:tgtEl>
                                          <p:spTgt spid="20"/>
                                        </p:tgtEl>
                                      </p:cBhvr>
                                    </p:animEffect>
                                  </p:childTnLst>
                                </p:cTn>
                              </p:par>
                              <p:par>
                                <p:cTn id="11" presetID="22" presetClass="entr" presetSubtype="8" fill="hold" nodeType="with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wipe(left)">
                                      <p:cBhvr>
                                        <p:cTn id="13" dur="500"/>
                                        <p:tgtEl>
                                          <p:spTgt spid="23"/>
                                        </p:tgtEl>
                                      </p:cBhvr>
                                    </p:animEffect>
                                  </p:childTnLst>
                                </p:cTn>
                              </p:par>
                            </p:childTnLst>
                          </p:cTn>
                        </p:par>
                        <p:par>
                          <p:cTn id="14" fill="hold">
                            <p:stCondLst>
                              <p:cond delay="500"/>
                            </p:stCondLst>
                            <p:childTnLst>
                              <p:par>
                                <p:cTn id="15" presetID="22" presetClass="entr" presetSubtype="8" fill="hold" grpId="0" nodeType="after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Effect transition="in" filter="wipe(left)">
                                      <p:cBhvr>
                                        <p:cTn id="17" dur="500"/>
                                        <p:tgtEl>
                                          <p:spTgt spid="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Effect transition="in" filter="wipe(left)">
                                      <p:cBhvr>
                                        <p:cTn id="22" dur="500"/>
                                        <p:tgtEl>
                                          <p:spTgt spid="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Effect transition="in" filter="wipe(left)">
                                      <p:cBhvr>
                                        <p:cTn id="27" dur="500"/>
                                        <p:tgtEl>
                                          <p:spTgt spid="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7">
                                            <p:txEl>
                                              <p:pRg st="4" end="4"/>
                                            </p:txEl>
                                          </p:spTgt>
                                        </p:tgtEl>
                                        <p:attrNameLst>
                                          <p:attrName>style.visibility</p:attrName>
                                        </p:attrNameLst>
                                      </p:cBhvr>
                                      <p:to>
                                        <p:strVal val="visible"/>
                                      </p:to>
                                    </p:set>
                                    <p:animEffect transition="in" filter="wipe(left)">
                                      <p:cBhvr>
                                        <p:cTn id="32" dur="500"/>
                                        <p:tgtEl>
                                          <p:spTgt spid="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7">
                                            <p:txEl>
                                              <p:pRg st="5" end="5"/>
                                            </p:txEl>
                                          </p:spTgt>
                                        </p:tgtEl>
                                        <p:attrNameLst>
                                          <p:attrName>style.visibility</p:attrName>
                                        </p:attrNameLst>
                                      </p:cBhvr>
                                      <p:to>
                                        <p:strVal val="visible"/>
                                      </p:to>
                                    </p:set>
                                    <p:animEffect transition="in" filter="wipe(left)">
                                      <p:cBhvr>
                                        <p:cTn id="37" dur="500"/>
                                        <p:tgtEl>
                                          <p:spTgt spid="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7">
                                            <p:txEl>
                                              <p:pRg st="6" end="6"/>
                                            </p:txEl>
                                          </p:spTgt>
                                        </p:tgtEl>
                                        <p:attrNameLst>
                                          <p:attrName>style.visibility</p:attrName>
                                        </p:attrNameLst>
                                      </p:cBhvr>
                                      <p:to>
                                        <p:strVal val="visible"/>
                                      </p:to>
                                    </p:set>
                                    <p:animEffect transition="in" filter="wipe(left)">
                                      <p:cBhvr>
                                        <p:cTn id="42" dur="500"/>
                                        <p:tgtEl>
                                          <p:spTgt spid="7">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7">
                                            <p:txEl>
                                              <p:pRg st="8" end="8"/>
                                            </p:txEl>
                                          </p:spTgt>
                                        </p:tgtEl>
                                        <p:attrNameLst>
                                          <p:attrName>style.visibility</p:attrName>
                                        </p:attrNameLst>
                                      </p:cBhvr>
                                      <p:to>
                                        <p:strVal val="visible"/>
                                      </p:to>
                                    </p:set>
                                    <p:animEffect transition="in" filter="wipe(left)">
                                      <p:cBhvr>
                                        <p:cTn id="47" dur="500"/>
                                        <p:tgtEl>
                                          <p:spTgt spid="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2" grpId="0"/>
      <p:bldP spid="7" grpId="0" build="p" bldLvl="2"/>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729" name="Rectangle 5"/>
          <p:cNvSpPr>
            <a:spLocks noChangeArrowheads="1"/>
          </p:cNvSpPr>
          <p:nvPr/>
        </p:nvSpPr>
        <p:spPr bwMode="auto">
          <a:xfrm>
            <a:off x="566738" y="820738"/>
            <a:ext cx="7351712" cy="46166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Χάρτης των Ξένων Άμεσων Επενδύσεων </a:t>
            </a:r>
            <a:endParaRPr lang="en-US" sz="2400" dirty="0" smtClean="0">
              <a:solidFill>
                <a:srgbClr val="356A41"/>
              </a:solidFill>
            </a:endParaRPr>
          </a:p>
        </p:txBody>
      </p:sp>
      <p:sp>
        <p:nvSpPr>
          <p:cNvPr id="11" name="Rectangle 10"/>
          <p:cNvSpPr>
            <a:spLocks noChangeArrowheads="1"/>
          </p:cNvSpPr>
          <p:nvPr/>
        </p:nvSpPr>
        <p:spPr bwMode="auto">
          <a:xfrm>
            <a:off x="566738" y="1553028"/>
            <a:ext cx="7677150" cy="3120854"/>
          </a:xfrm>
          <a:prstGeom prst="rect">
            <a:avLst/>
          </a:prstGeom>
          <a:noFill/>
          <a:ln w="9525">
            <a:noFill/>
            <a:miter lim="800000"/>
            <a:headEnd/>
            <a:tailEnd/>
          </a:ln>
        </p:spPr>
        <p:txBody>
          <a:bodyPr wrap="square">
            <a:spAutoFit/>
          </a:bodyPr>
          <a:lstStyle/>
          <a:p>
            <a:pPr>
              <a:spcBef>
                <a:spcPct val="10000"/>
              </a:spcBef>
              <a:spcAft>
                <a:spcPct val="10000"/>
              </a:spcAft>
            </a:pPr>
            <a:r>
              <a:rPr lang="el-GR" sz="2400" b="0" dirty="0" smtClean="0"/>
              <a:t>Η πλειοψηφία των παγκόσμιων ροών </a:t>
            </a:r>
            <a:r>
              <a:rPr lang="el-GR" sz="2400" dirty="0" smtClean="0"/>
              <a:t>ξένων άμεσων επενδύσεων</a:t>
            </a:r>
            <a:r>
              <a:rPr lang="el-GR" sz="2400" b="0" dirty="0" smtClean="0"/>
              <a:t> </a:t>
            </a:r>
            <a:r>
              <a:rPr lang="el-GR" sz="2400" b="0" dirty="0" smtClean="0"/>
              <a:t>γίνεται  </a:t>
            </a:r>
            <a:r>
              <a:rPr lang="el-GR" sz="2400" b="0" dirty="0" smtClean="0"/>
              <a:t>μεταξύ βιομηχανικών χωρών. </a:t>
            </a:r>
            <a:endParaRPr lang="en-US" sz="2400" b="0" dirty="0"/>
          </a:p>
          <a:p>
            <a:pPr>
              <a:spcBef>
                <a:spcPct val="10000"/>
              </a:spcBef>
              <a:spcAft>
                <a:spcPct val="10000"/>
              </a:spcAft>
            </a:pPr>
            <a:r>
              <a:rPr lang="el-GR" sz="2400" b="0" dirty="0" smtClean="0"/>
              <a:t>Το 2006 περισσότερες από το ένα τρίτο των παγκόσμιων ροών ξένων άμεσων επενδύσεων ήταν μεταξύ ευρωπαϊκών χωρών ή μεταξύ της Ευρώπης και των Ηνωμένων Πολιτειών, και το 90% των παγκόσμιων ροών ξένων άμεσων επενδύσεων ήταν από ή προς χώρες του ΟΟΣΑ. </a:t>
            </a:r>
            <a:r>
              <a:rPr lang="en-US" sz="2400" b="0" dirty="0" smtClean="0"/>
              <a:t> </a:t>
            </a:r>
            <a:endParaRPr lang="en-US" sz="2400" b="0" dirty="0"/>
          </a:p>
        </p:txBody>
      </p:sp>
      <p:grpSp>
        <p:nvGrpSpPr>
          <p:cNvPr id="73731" name="Group 9"/>
          <p:cNvGrpSpPr>
            <a:grpSpLocks/>
          </p:cNvGrpSpPr>
          <p:nvPr/>
        </p:nvGrpSpPr>
        <p:grpSpPr bwMode="auto">
          <a:xfrm>
            <a:off x="566738" y="304800"/>
            <a:ext cx="6342062" cy="304800"/>
            <a:chOff x="566738" y="417533"/>
            <a:chExt cx="6138862" cy="197193"/>
          </a:xfrm>
        </p:grpSpPr>
        <p:sp>
          <p:nvSpPr>
            <p:cNvPr id="73733" name="Rectangle 11"/>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73734" name="Straight Connector 13"/>
            <p:cNvCxnSpPr>
              <a:cxnSpLocks noChangeShapeType="1"/>
            </p:cNvCxnSpPr>
            <p:nvPr/>
          </p:nvCxnSpPr>
          <p:spPr bwMode="auto">
            <a:xfrm>
              <a:off x="566738" y="614726"/>
              <a:ext cx="6138862" cy="0"/>
            </a:xfrm>
            <a:prstGeom prst="line">
              <a:avLst/>
            </a:prstGeom>
            <a:noFill/>
            <a:ln w="19050" cap="rnd" algn="ctr">
              <a:solidFill>
                <a:srgbClr val="9C3A45"/>
              </a:solidFill>
              <a:prstDash val="sysDash"/>
              <a:round/>
              <a:headEnd/>
              <a:tailEnd/>
            </a:ln>
          </p:spPr>
        </p:cxnSp>
      </p:grpSp>
      <p:sp>
        <p:nvSpPr>
          <p:cNvPr id="19"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defRPr/>
            </a:pPr>
            <a:r>
              <a:rPr lang="en-US" sz="2400" kern="0" dirty="0">
                <a:solidFill>
                  <a:srgbClr val="69134B"/>
                </a:solidFill>
                <a:latin typeface="+mj-lt"/>
                <a:ea typeface="+mj-ea"/>
                <a:cs typeface="+mj-cs"/>
              </a:rPr>
              <a:t>2 </a:t>
            </a:r>
            <a:r>
              <a:rPr lang="el-GR" sz="2400" kern="0" dirty="0" smtClean="0">
                <a:solidFill>
                  <a:srgbClr val="69134B"/>
                </a:solidFill>
              </a:rPr>
              <a:t>Μετανάστευση και Ξένες Άμεσες Επενδύσεις</a:t>
            </a:r>
            <a:endParaRPr lang="en-US" sz="2400" kern="0" dirty="0">
              <a:solidFill>
                <a:srgbClr val="69134B"/>
              </a:solidFill>
              <a:latin typeface="+mj-lt"/>
              <a:ea typeface="+mj-ea"/>
              <a:cs typeface="+mj-cs"/>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wipe(left)">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wipe(left)">
                                      <p:cBhvr>
                                        <p:cTn id="12" dur="500"/>
                                        <p:tgtEl>
                                          <p:spTgt spid="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bldLvl="2"/>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7" name="Rectangle 5"/>
          <p:cNvSpPr>
            <a:spLocks noChangeArrowheads="1"/>
          </p:cNvSpPr>
          <p:nvPr/>
        </p:nvSpPr>
        <p:spPr bwMode="auto">
          <a:xfrm>
            <a:off x="566738" y="820738"/>
            <a:ext cx="7351712" cy="46166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Χάρτης των Ξένων Άμεσων Επενδύσεων </a:t>
            </a:r>
            <a:endParaRPr lang="en-US" sz="2400" dirty="0" smtClean="0">
              <a:solidFill>
                <a:srgbClr val="356A41"/>
              </a:solidFill>
            </a:endParaRPr>
          </a:p>
        </p:txBody>
      </p:sp>
      <p:sp>
        <p:nvSpPr>
          <p:cNvPr id="13" name="Rectangle 6"/>
          <p:cNvSpPr>
            <a:spLocks noChangeArrowheads="1"/>
          </p:cNvSpPr>
          <p:nvPr/>
        </p:nvSpPr>
        <p:spPr bwMode="auto">
          <a:xfrm>
            <a:off x="566738" y="1465942"/>
            <a:ext cx="7677150" cy="1938992"/>
          </a:xfrm>
          <a:prstGeom prst="rect">
            <a:avLst/>
          </a:prstGeom>
          <a:noFill/>
          <a:ln w="9525" algn="ctr">
            <a:noFill/>
            <a:miter lim="800000"/>
            <a:headEnd/>
            <a:tailEnd/>
          </a:ln>
        </p:spPr>
        <p:txBody>
          <a:bodyPr wrap="square">
            <a:spAutoFit/>
          </a:bodyPr>
          <a:lstStyle/>
          <a:p>
            <a:pPr>
              <a:spcBef>
                <a:spcPct val="10000"/>
              </a:spcBef>
              <a:spcAft>
                <a:spcPct val="10000"/>
              </a:spcAft>
            </a:pPr>
            <a:r>
              <a:rPr lang="el-GR" sz="2000" dirty="0" smtClean="0">
                <a:solidFill>
                  <a:srgbClr val="3D68AF"/>
                </a:solidFill>
              </a:rPr>
              <a:t>Οριζόντιες Ξένες Άμεσες Επενδύσεις</a:t>
            </a:r>
            <a:r>
              <a:rPr lang="en-US" sz="2000" dirty="0" smtClean="0">
                <a:solidFill>
                  <a:srgbClr val="3D68AF"/>
                </a:solidFill>
              </a:rPr>
              <a:t> </a:t>
            </a:r>
            <a:r>
              <a:rPr lang="el-GR" sz="2000" b="0" dirty="0" smtClean="0"/>
              <a:t>Η πλειοψηφία των ξένων άμεσων επενδύσεων προκύπτει μεταξύ βιομηχανικών χωρών, όταν δηλαδή μια επιχείρηση από μια βιομηχανική χώρα κατέχει μια επιχείρηση σε μια άλλη βιομηχανική χώρα. Αναφερόμαστε σε αυτές τις ροές μεταξύ βιομηχανικών χωρών ως </a:t>
            </a:r>
            <a:r>
              <a:rPr lang="el-GR" sz="2000" dirty="0" smtClean="0"/>
              <a:t>οριζόντιες ξένες άμεσες επενδύσεις.</a:t>
            </a:r>
            <a:endParaRPr lang="en-US" sz="2000" dirty="0">
              <a:solidFill>
                <a:srgbClr val="3D68AF"/>
              </a:solidFill>
            </a:endParaRPr>
          </a:p>
        </p:txBody>
      </p:sp>
      <p:sp>
        <p:nvSpPr>
          <p:cNvPr id="18" name="Rectangle 6"/>
          <p:cNvSpPr>
            <a:spLocks noChangeArrowheads="1"/>
          </p:cNvSpPr>
          <p:nvPr/>
        </p:nvSpPr>
        <p:spPr bwMode="auto">
          <a:xfrm>
            <a:off x="566738" y="3686629"/>
            <a:ext cx="7677150" cy="2246769"/>
          </a:xfrm>
          <a:prstGeom prst="rect">
            <a:avLst/>
          </a:prstGeom>
          <a:noFill/>
          <a:ln w="9525" algn="ctr">
            <a:noFill/>
            <a:miter lim="800000"/>
            <a:headEnd/>
            <a:tailEnd/>
          </a:ln>
        </p:spPr>
        <p:txBody>
          <a:bodyPr wrap="square">
            <a:spAutoFit/>
          </a:bodyPr>
          <a:lstStyle/>
          <a:p>
            <a:pPr>
              <a:spcBef>
                <a:spcPct val="10000"/>
              </a:spcBef>
              <a:spcAft>
                <a:spcPct val="10000"/>
              </a:spcAft>
            </a:pPr>
            <a:r>
              <a:rPr lang="el-GR" sz="2000" dirty="0" smtClean="0">
                <a:solidFill>
                  <a:srgbClr val="3D68AF"/>
                </a:solidFill>
              </a:rPr>
              <a:t>Κάθετες Ξένες Άμεσες Επενδύσεις</a:t>
            </a:r>
            <a:r>
              <a:rPr lang="en-US" sz="2000" dirty="0" smtClean="0">
                <a:solidFill>
                  <a:srgbClr val="3D68AF"/>
                </a:solidFill>
              </a:rPr>
              <a:t> </a:t>
            </a:r>
            <a:r>
              <a:rPr lang="el-GR" sz="2000" b="0" dirty="0" smtClean="0"/>
              <a:t>Ο άλλος τύπος ξένων άμεσων επενδύσεων συμβαίνει όταν μια επιχείρηση από μια βιομηχανική χώρα κατέχει ένα εργοστάσιο σε μια αναπτυσσόμενη χώρα. Αυτή τη μορφή την αποκαλούμε </a:t>
            </a:r>
            <a:r>
              <a:rPr lang="el-GR" sz="2000" dirty="0" smtClean="0"/>
              <a:t>κάθετες ξένες άμεσες επενδύσεις</a:t>
            </a:r>
            <a:r>
              <a:rPr lang="en-US" sz="2000" dirty="0" smtClean="0"/>
              <a:t>. </a:t>
            </a:r>
            <a:r>
              <a:rPr lang="el-GR" sz="2000" b="0" dirty="0" smtClean="0"/>
              <a:t>Οι χαμηλοί μισθοί είναι ο κυριότερος λόγος που οι επιχειρήσεις μεταφέρουν την παραγωγή τους στο εξωτερικό σε αναπτυσσόμενες χώρες. </a:t>
            </a:r>
          </a:p>
        </p:txBody>
      </p:sp>
      <p:grpSp>
        <p:nvGrpSpPr>
          <p:cNvPr id="75780" name="Group 9"/>
          <p:cNvGrpSpPr>
            <a:grpSpLocks/>
          </p:cNvGrpSpPr>
          <p:nvPr/>
        </p:nvGrpSpPr>
        <p:grpSpPr bwMode="auto">
          <a:xfrm>
            <a:off x="566738" y="304800"/>
            <a:ext cx="6342062" cy="304800"/>
            <a:chOff x="566738" y="417533"/>
            <a:chExt cx="6138862" cy="197193"/>
          </a:xfrm>
        </p:grpSpPr>
        <p:sp>
          <p:nvSpPr>
            <p:cNvPr id="75782" name="Rectangle 11"/>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75783" name="Straight Connector 13"/>
            <p:cNvCxnSpPr>
              <a:cxnSpLocks noChangeShapeType="1"/>
            </p:cNvCxnSpPr>
            <p:nvPr/>
          </p:nvCxnSpPr>
          <p:spPr bwMode="auto">
            <a:xfrm>
              <a:off x="566738" y="614726"/>
              <a:ext cx="6138862" cy="0"/>
            </a:xfrm>
            <a:prstGeom prst="line">
              <a:avLst/>
            </a:prstGeom>
            <a:noFill/>
            <a:ln w="19050" cap="rnd" algn="ctr">
              <a:solidFill>
                <a:srgbClr val="9C3A45"/>
              </a:solidFill>
              <a:prstDash val="sysDash"/>
              <a:round/>
              <a:headEnd/>
              <a:tailEnd/>
            </a:ln>
          </p:spPr>
        </p:cxnSp>
      </p:grpSp>
      <p:sp>
        <p:nvSpPr>
          <p:cNvPr id="19"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defRPr/>
            </a:pPr>
            <a:r>
              <a:rPr lang="en-US" sz="2400" kern="0" dirty="0">
                <a:solidFill>
                  <a:srgbClr val="69134B"/>
                </a:solidFill>
                <a:latin typeface="+mj-lt"/>
                <a:ea typeface="+mj-ea"/>
                <a:cs typeface="+mj-cs"/>
              </a:rPr>
              <a:t>2 </a:t>
            </a:r>
            <a:r>
              <a:rPr lang="el-GR" sz="2400" kern="0" dirty="0" smtClean="0">
                <a:solidFill>
                  <a:srgbClr val="69134B"/>
                </a:solidFill>
              </a:rPr>
              <a:t>Μετανάστευση και Ξένες Άμεσες Επενδύσεις</a:t>
            </a:r>
            <a:endParaRPr lang="en-US" sz="2400" kern="0" dirty="0">
              <a:solidFill>
                <a:srgbClr val="69134B"/>
              </a:solidFill>
              <a:latin typeface="+mj-lt"/>
              <a:ea typeface="+mj-ea"/>
              <a:cs typeface="+mj-cs"/>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wipe(left)">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8" grpId="0"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825" name="Rectangle 5"/>
          <p:cNvSpPr>
            <a:spLocks noChangeArrowheads="1"/>
          </p:cNvSpPr>
          <p:nvPr/>
        </p:nvSpPr>
        <p:spPr bwMode="auto">
          <a:xfrm>
            <a:off x="566738" y="820738"/>
            <a:ext cx="7351712" cy="46166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Χάρτης των Ξένων Άμεσων Επενδύσεων </a:t>
            </a:r>
            <a:endParaRPr lang="en-US" sz="2400" dirty="0" smtClean="0">
              <a:solidFill>
                <a:srgbClr val="356A41"/>
              </a:solidFill>
            </a:endParaRPr>
          </a:p>
        </p:txBody>
      </p:sp>
      <p:sp>
        <p:nvSpPr>
          <p:cNvPr id="13" name="Rectangle 6"/>
          <p:cNvSpPr>
            <a:spLocks noChangeArrowheads="1"/>
          </p:cNvSpPr>
          <p:nvPr/>
        </p:nvSpPr>
        <p:spPr bwMode="auto">
          <a:xfrm>
            <a:off x="566738" y="1465943"/>
            <a:ext cx="7677150" cy="1323439"/>
          </a:xfrm>
          <a:prstGeom prst="rect">
            <a:avLst/>
          </a:prstGeom>
          <a:noFill/>
          <a:ln w="9525" algn="ctr">
            <a:noFill/>
            <a:miter lim="800000"/>
            <a:headEnd/>
            <a:tailEnd/>
          </a:ln>
        </p:spPr>
        <p:txBody>
          <a:bodyPr wrap="square">
            <a:spAutoFit/>
          </a:bodyPr>
          <a:lstStyle/>
          <a:p>
            <a:pPr>
              <a:spcBef>
                <a:spcPct val="10000"/>
              </a:spcBef>
              <a:spcAft>
                <a:spcPct val="10000"/>
              </a:spcAft>
            </a:pPr>
            <a:r>
              <a:rPr lang="el-GR" sz="2000" dirty="0" smtClean="0">
                <a:solidFill>
                  <a:srgbClr val="3D68AF"/>
                </a:solidFill>
              </a:rPr>
              <a:t>Ξένες Άμεσες Επενδύσεις στην Ευρώπη και ΗΠΑ</a:t>
            </a:r>
            <a:r>
              <a:rPr lang="en-US" sz="2000" dirty="0" smtClean="0">
                <a:solidFill>
                  <a:srgbClr val="3D68AF"/>
                </a:solidFill>
              </a:rPr>
              <a:t> </a:t>
            </a:r>
            <a:r>
              <a:rPr lang="el-GR" sz="2000" b="0" dirty="0" smtClean="0"/>
              <a:t>Τα μεγαλύτερα αποθέματα ξένων άμεσων επενδύσεων υπάρχουν εντός της Ευρώπης. Τα αποθέματα αυτά ανερχόταν το 2006 σε </a:t>
            </a:r>
            <a:r>
              <a:rPr lang="en-US" sz="2000" b="0" dirty="0" smtClean="0"/>
              <a:t>$</a:t>
            </a:r>
            <a:r>
              <a:rPr lang="en-US" sz="2000" b="0" dirty="0"/>
              <a:t>5.6 </a:t>
            </a:r>
            <a:r>
              <a:rPr lang="el-GR" sz="2000" b="0" dirty="0" smtClean="0"/>
              <a:t>τρισεκατομμύρια</a:t>
            </a:r>
            <a:r>
              <a:rPr lang="en-US" sz="2000" b="0" dirty="0" smtClean="0"/>
              <a:t>,</a:t>
            </a:r>
            <a:r>
              <a:rPr lang="el-GR" sz="2000" b="0" dirty="0" smtClean="0"/>
              <a:t> ή περίπου το ½ </a:t>
            </a:r>
            <a:r>
              <a:rPr lang="en-US" sz="2000" b="0" dirty="0" smtClean="0"/>
              <a:t> </a:t>
            </a:r>
            <a:r>
              <a:rPr lang="el-GR" sz="2000" b="0" dirty="0" smtClean="0"/>
              <a:t>του παγκόσμιου συνόλου. </a:t>
            </a:r>
            <a:endParaRPr lang="en-US" sz="2000" b="0" dirty="0"/>
          </a:p>
        </p:txBody>
      </p:sp>
      <p:sp>
        <p:nvSpPr>
          <p:cNvPr id="18" name="Rectangle 6"/>
          <p:cNvSpPr>
            <a:spLocks noChangeArrowheads="1"/>
          </p:cNvSpPr>
          <p:nvPr/>
        </p:nvSpPr>
        <p:spPr bwMode="auto">
          <a:xfrm>
            <a:off x="552450" y="3091543"/>
            <a:ext cx="7677150" cy="1323439"/>
          </a:xfrm>
          <a:prstGeom prst="rect">
            <a:avLst/>
          </a:prstGeom>
          <a:noFill/>
          <a:ln w="9525" algn="ctr">
            <a:noFill/>
            <a:miter lim="800000"/>
            <a:headEnd/>
            <a:tailEnd/>
          </a:ln>
        </p:spPr>
        <p:txBody>
          <a:bodyPr wrap="square">
            <a:spAutoFit/>
          </a:bodyPr>
          <a:lstStyle/>
          <a:p>
            <a:pPr>
              <a:spcBef>
                <a:spcPct val="10000"/>
              </a:spcBef>
              <a:spcAft>
                <a:spcPct val="10000"/>
              </a:spcAft>
            </a:pPr>
            <a:r>
              <a:rPr lang="el-GR" sz="2000" dirty="0" smtClean="0">
                <a:solidFill>
                  <a:srgbClr val="3D68AF"/>
                </a:solidFill>
              </a:rPr>
              <a:t>Ξένες Άμεσες Επενδύσεις στις Άλλες Αμερικανικές Χώρες      </a:t>
            </a:r>
            <a:r>
              <a:rPr lang="el-GR" sz="2000" b="0" dirty="0" smtClean="0"/>
              <a:t>Η Βραζιλία και το Μεξικό είναι δύο από τους μεγαλύτερους αποδέκτες ξένων άμεσων επενδύσεων μεταξύ των αναπτυσσόμενων χωρών, μετά από την Κίνα.</a:t>
            </a:r>
            <a:endParaRPr lang="en-US" sz="2000" b="0" dirty="0"/>
          </a:p>
        </p:txBody>
      </p:sp>
      <p:grpSp>
        <p:nvGrpSpPr>
          <p:cNvPr id="77828" name="Group 9"/>
          <p:cNvGrpSpPr>
            <a:grpSpLocks/>
          </p:cNvGrpSpPr>
          <p:nvPr/>
        </p:nvGrpSpPr>
        <p:grpSpPr bwMode="auto">
          <a:xfrm>
            <a:off x="566738" y="304800"/>
            <a:ext cx="6342062" cy="304800"/>
            <a:chOff x="566738" y="417533"/>
            <a:chExt cx="6138862" cy="197193"/>
          </a:xfrm>
        </p:grpSpPr>
        <p:sp>
          <p:nvSpPr>
            <p:cNvPr id="77831" name="Rectangle 11"/>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77832" name="Straight Connector 13"/>
            <p:cNvCxnSpPr>
              <a:cxnSpLocks noChangeShapeType="1"/>
            </p:cNvCxnSpPr>
            <p:nvPr/>
          </p:nvCxnSpPr>
          <p:spPr bwMode="auto">
            <a:xfrm>
              <a:off x="566738" y="614726"/>
              <a:ext cx="6138862" cy="0"/>
            </a:xfrm>
            <a:prstGeom prst="line">
              <a:avLst/>
            </a:prstGeom>
            <a:noFill/>
            <a:ln w="19050" cap="rnd" algn="ctr">
              <a:solidFill>
                <a:srgbClr val="9C3A45"/>
              </a:solidFill>
              <a:prstDash val="sysDash"/>
              <a:round/>
              <a:headEnd/>
              <a:tailEnd/>
            </a:ln>
          </p:spPr>
        </p:cxnSp>
      </p:grpSp>
      <p:sp>
        <p:nvSpPr>
          <p:cNvPr id="19"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defRPr/>
            </a:pPr>
            <a:r>
              <a:rPr lang="en-US" sz="2400" kern="0" dirty="0">
                <a:solidFill>
                  <a:srgbClr val="69134B"/>
                </a:solidFill>
                <a:latin typeface="+mj-lt"/>
                <a:ea typeface="+mj-ea"/>
                <a:cs typeface="+mj-cs"/>
              </a:rPr>
              <a:t>2 </a:t>
            </a:r>
            <a:r>
              <a:rPr lang="el-GR" sz="2400" kern="0" dirty="0" smtClean="0">
                <a:solidFill>
                  <a:srgbClr val="69134B"/>
                </a:solidFill>
              </a:rPr>
              <a:t>Μετανάστευση και Ξένες Άμεσες Επενδύσεις</a:t>
            </a:r>
            <a:r>
              <a:rPr lang="en-US" sz="2400" kern="0" dirty="0" smtClean="0">
                <a:solidFill>
                  <a:srgbClr val="69134B"/>
                </a:solidFill>
                <a:latin typeface="+mj-lt"/>
                <a:ea typeface="+mj-ea"/>
                <a:cs typeface="+mj-cs"/>
              </a:rPr>
              <a:t> </a:t>
            </a:r>
            <a:endParaRPr lang="en-US" sz="2400" kern="0" dirty="0">
              <a:solidFill>
                <a:srgbClr val="69134B"/>
              </a:solidFill>
              <a:latin typeface="+mj-lt"/>
              <a:ea typeface="+mj-ea"/>
              <a:cs typeface="+mj-cs"/>
            </a:endParaRPr>
          </a:p>
        </p:txBody>
      </p:sp>
      <p:sp>
        <p:nvSpPr>
          <p:cNvPr id="2" name="Rectangle 6"/>
          <p:cNvSpPr>
            <a:spLocks noChangeArrowheads="1"/>
          </p:cNvSpPr>
          <p:nvPr/>
        </p:nvSpPr>
        <p:spPr bwMode="auto">
          <a:xfrm>
            <a:off x="515938" y="4673601"/>
            <a:ext cx="7677150" cy="1015663"/>
          </a:xfrm>
          <a:prstGeom prst="rect">
            <a:avLst/>
          </a:prstGeom>
          <a:noFill/>
          <a:ln w="9525" algn="ctr">
            <a:noFill/>
            <a:miter lim="800000"/>
            <a:headEnd/>
            <a:tailEnd/>
          </a:ln>
        </p:spPr>
        <p:txBody>
          <a:bodyPr wrap="square">
            <a:spAutoFit/>
          </a:bodyPr>
          <a:lstStyle/>
          <a:p>
            <a:pPr>
              <a:spcBef>
                <a:spcPct val="10000"/>
              </a:spcBef>
              <a:spcAft>
                <a:spcPct val="10000"/>
              </a:spcAft>
            </a:pPr>
            <a:r>
              <a:rPr lang="el-GR" sz="2000" dirty="0" smtClean="0">
                <a:solidFill>
                  <a:srgbClr val="3D68AF"/>
                </a:solidFill>
              </a:rPr>
              <a:t>Ξένες Άμεσες Επενδύσεις για την Ασία </a:t>
            </a:r>
            <a:r>
              <a:rPr lang="en-US" sz="2000" dirty="0" smtClean="0">
                <a:solidFill>
                  <a:srgbClr val="3D68AF"/>
                </a:solidFill>
              </a:rPr>
              <a:t> </a:t>
            </a:r>
            <a:r>
              <a:rPr lang="el-GR" sz="2000" b="0" dirty="0" smtClean="0"/>
              <a:t>Η Κίνα έχει γίνει ο μεγαλύτερος αποδέκτης ξένων άμεσων επενδύσεων στην Ασία και ο τέταρτος μεγαλύτερος αποδέκτης παγκοσμίως. </a:t>
            </a:r>
            <a:endParaRPr lang="en-US" sz="2000" b="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wipe(left)">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left)">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8" grpId="0" autoUpdateAnimBg="0"/>
      <p:bldP spid="2" grpId="0"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3"/>
            <a:ext cx="8142287" cy="4179887"/>
          </a:xfrm>
          <a:prstGeom prst="rect">
            <a:avLst/>
          </a:prstGeom>
          <a:noFill/>
          <a:ln w="9525">
            <a:noFill/>
            <a:miter lim="800000"/>
            <a:headEnd/>
            <a:tailEnd/>
          </a:ln>
        </p:spPr>
        <p:txBody>
          <a:bodyPr/>
          <a:lstStyle/>
          <a:p>
            <a:pPr marL="465138" indent="-465138">
              <a:spcBef>
                <a:spcPct val="10000"/>
              </a:spcBef>
              <a:spcAft>
                <a:spcPct val="10000"/>
              </a:spcAft>
              <a:buFontTx/>
              <a:buAutoNum type="arabicPeriod"/>
            </a:pPr>
            <a:r>
              <a:rPr lang="el-GR" sz="2400" b="0" dirty="0" smtClean="0"/>
              <a:t>Εμπορικό ισοζύγιο μιας χώρας είναι η διαφορά ανάμεσα στην αξία των εξαγωγών της και στην αξία των εισαγωγών της, και καθορίζεται από τις μακροοικονομικές συνθήκες που ισχύουν στη χώρα αυτή. </a:t>
            </a:r>
            <a:endParaRPr lang="en-US" sz="2400" b="0" dirty="0"/>
          </a:p>
          <a:p>
            <a:pPr marL="465138" indent="-465138">
              <a:spcBef>
                <a:spcPct val="10000"/>
              </a:spcBef>
              <a:spcAft>
                <a:spcPct val="10000"/>
              </a:spcAft>
              <a:buFontTx/>
              <a:buAutoNum type="arabicPeriod"/>
            </a:pPr>
            <a:endParaRPr lang="en-US" sz="2400" b="0" dirty="0"/>
          </a:p>
        </p:txBody>
      </p:sp>
      <p:sp>
        <p:nvSpPr>
          <p:cNvPr id="79874" name="Text Box 6"/>
          <p:cNvSpPr txBox="1">
            <a:spLocks noChangeArrowheads="1"/>
          </p:cNvSpPr>
          <p:nvPr/>
        </p:nvSpPr>
        <p:spPr bwMode="auto">
          <a:xfrm>
            <a:off x="541338" y="387350"/>
            <a:ext cx="2305050" cy="427038"/>
          </a:xfrm>
          <a:prstGeom prst="rect">
            <a:avLst/>
          </a:prstGeom>
          <a:noFill/>
          <a:ln w="9525" algn="ctr">
            <a:noFill/>
            <a:miter lim="800000"/>
            <a:headEnd/>
            <a:tailEnd/>
          </a:ln>
        </p:spPr>
        <p:txBody>
          <a:bodyPr>
            <a:spAutoFit/>
          </a:bodyPr>
          <a:lstStyle/>
          <a:p>
            <a:pPr>
              <a:spcBef>
                <a:spcPct val="50000"/>
              </a:spcBef>
            </a:pPr>
            <a:r>
              <a:rPr lang="en-US" sz="2200">
                <a:solidFill>
                  <a:schemeClr val="bg1"/>
                </a:solidFill>
              </a:rPr>
              <a:t>K e y   T e r m </a:t>
            </a:r>
          </a:p>
        </p:txBody>
      </p:sp>
      <p:sp>
        <p:nvSpPr>
          <p:cNvPr id="8" name="Text Box 5"/>
          <p:cNvSpPr txBox="1">
            <a:spLocks noChangeArrowheads="1"/>
          </p:cNvSpPr>
          <p:nvPr/>
        </p:nvSpPr>
        <p:spPr bwMode="auto">
          <a:xfrm>
            <a:off x="566738" y="423863"/>
            <a:ext cx="2931205" cy="461665"/>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ΣΗΜΕΙΑ-ΚΛΕΙΔΙΑ</a:t>
            </a:r>
            <a:endParaRPr lang="en-US" sz="2400" dirty="0">
              <a:solidFill>
                <a:srgbClr val="007589"/>
              </a:solidFill>
            </a:endParaRPr>
          </a:p>
        </p:txBody>
      </p:sp>
      <p:cxnSp>
        <p:nvCxnSpPr>
          <p:cNvPr id="9"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858114"/>
                                        </p:tgtEl>
                                        <p:attrNameLst>
                                          <p:attrName>style.visibility</p:attrName>
                                        </p:attrNameLst>
                                      </p:cBhvr>
                                      <p:to>
                                        <p:strVal val="visible"/>
                                      </p:to>
                                    </p:set>
                                    <p:animEffect transition="in" filter="wipe(left)">
                                      <p:cBhvr>
                                        <p:cTn id="16" dur="500"/>
                                        <p:tgtEl>
                                          <p:spTgt spid="858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P spid="8"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3"/>
            <a:ext cx="8142287" cy="4179887"/>
          </a:xfrm>
          <a:prstGeom prst="rect">
            <a:avLst/>
          </a:prstGeom>
          <a:noFill/>
          <a:ln w="9525">
            <a:noFill/>
            <a:miter lim="800000"/>
            <a:headEnd/>
            <a:tailEnd/>
          </a:ln>
        </p:spPr>
        <p:txBody>
          <a:bodyPr/>
          <a:lstStyle/>
          <a:p>
            <a:pPr marL="465138" indent="-465138">
              <a:spcBef>
                <a:spcPct val="10000"/>
              </a:spcBef>
              <a:spcAft>
                <a:spcPct val="10000"/>
              </a:spcAft>
            </a:pPr>
            <a:r>
              <a:rPr lang="en-US" sz="2400" b="0" dirty="0"/>
              <a:t>2. 	</a:t>
            </a:r>
            <a:r>
              <a:rPr lang="el-GR" sz="2400" b="0" dirty="0" smtClean="0"/>
              <a:t>Ο τύπος των αγαθών που είναι αντικείμενο εμπορίου ανάμεσα στις χώρες έχει μεταβληθεί από την περίοδο πριν τον 1</a:t>
            </a:r>
            <a:r>
              <a:rPr lang="el-GR" sz="2400" b="0" baseline="30000" dirty="0" smtClean="0"/>
              <a:t>ο</a:t>
            </a:r>
            <a:r>
              <a:rPr lang="el-GR" sz="2400" b="0" dirty="0" smtClean="0"/>
              <a:t> Παγκόσμιο Πόλεμο, όταν κυριαρχούσαν τυποποιημένα προϊόντα (πρώτες ύλες και βασικά επεξεργασμένα προϊόντα, όπως ο χάλυβας). Σήμερα, η πλειοψηφία των εμπορικών συναλλαγών αφορά υψηλής επεξεργασίας καταναλωτικά και κεφαλαιουχικά προϊόντα, τα οποία μπορούν να περάσουν τα σύνορα πολλές φορές κατά τη διάρκεια της βιομηχανικής επεξεργασίας τους.  </a:t>
            </a:r>
            <a:endParaRPr lang="en-US" sz="2400" b="0" dirty="0"/>
          </a:p>
        </p:txBody>
      </p:sp>
      <p:sp>
        <p:nvSpPr>
          <p:cNvPr id="81922" name="Text Box 6"/>
          <p:cNvSpPr txBox="1">
            <a:spLocks noChangeArrowheads="1"/>
          </p:cNvSpPr>
          <p:nvPr/>
        </p:nvSpPr>
        <p:spPr bwMode="auto">
          <a:xfrm>
            <a:off x="541338" y="387350"/>
            <a:ext cx="2305050" cy="427038"/>
          </a:xfrm>
          <a:prstGeom prst="rect">
            <a:avLst/>
          </a:prstGeom>
          <a:noFill/>
          <a:ln w="9525" algn="ctr">
            <a:noFill/>
            <a:miter lim="800000"/>
            <a:headEnd/>
            <a:tailEnd/>
          </a:ln>
        </p:spPr>
        <p:txBody>
          <a:bodyPr>
            <a:spAutoFit/>
          </a:bodyPr>
          <a:lstStyle/>
          <a:p>
            <a:pPr>
              <a:spcBef>
                <a:spcPct val="50000"/>
              </a:spcBef>
            </a:pPr>
            <a:r>
              <a:rPr lang="en-US" sz="2200">
                <a:solidFill>
                  <a:schemeClr val="bg1"/>
                </a:solidFill>
              </a:rPr>
              <a:t>K e y   T e r m </a:t>
            </a:r>
          </a:p>
        </p:txBody>
      </p:sp>
      <p:sp>
        <p:nvSpPr>
          <p:cNvPr id="81923" name="Text Box 5"/>
          <p:cNvSpPr txBox="1">
            <a:spLocks noChangeArrowheads="1"/>
          </p:cNvSpPr>
          <p:nvPr/>
        </p:nvSpPr>
        <p:spPr bwMode="auto">
          <a:xfrm>
            <a:off x="566738" y="423863"/>
            <a:ext cx="2844119" cy="461665"/>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ΣΗΜΕΙΑ-ΚΛΕΙΔΙΑ</a:t>
            </a:r>
            <a:endParaRPr lang="en-US" sz="2400" dirty="0">
              <a:solidFill>
                <a:srgbClr val="007589"/>
              </a:solidFill>
            </a:endParaRPr>
          </a:p>
        </p:txBody>
      </p:sp>
      <p:cxnSp>
        <p:nvCxnSpPr>
          <p:cNvPr id="81924"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8114"/>
                                        </p:tgtEl>
                                        <p:attrNameLst>
                                          <p:attrName>style.visibility</p:attrName>
                                        </p:attrNameLst>
                                      </p:cBhvr>
                                      <p:to>
                                        <p:strVal val="visible"/>
                                      </p:to>
                                    </p:set>
                                    <p:animEffect transition="in" filter="wipe(left)">
                                      <p:cBhvr>
                                        <p:cTn id="7" dur="500"/>
                                        <p:tgtEl>
                                          <p:spTgt spid="858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3"/>
            <a:ext cx="8142287" cy="2292123"/>
          </a:xfrm>
          <a:prstGeom prst="rect">
            <a:avLst/>
          </a:prstGeom>
          <a:noFill/>
          <a:ln w="9525">
            <a:noFill/>
            <a:miter lim="800000"/>
            <a:headEnd/>
            <a:tailEnd/>
          </a:ln>
        </p:spPr>
        <p:txBody>
          <a:bodyPr/>
          <a:lstStyle/>
          <a:p>
            <a:pPr marL="465138" indent="-465138">
              <a:spcBef>
                <a:spcPct val="10000"/>
              </a:spcBef>
              <a:spcAft>
                <a:spcPct val="10000"/>
              </a:spcAft>
            </a:pPr>
            <a:r>
              <a:rPr lang="en-US" sz="2400" b="0" dirty="0"/>
              <a:t>3.	</a:t>
            </a:r>
            <a:r>
              <a:rPr lang="el-GR" sz="2400" b="0" dirty="0" smtClean="0"/>
              <a:t>Ένα μεγάλο μέρος του διεθνούς εμπορίου εξελίσσεται ανάμεσα σε βιομηχανικές χώρες. Το εμπόριο εντός της Ευρώπης και ανάμεσα στην Ευρώπη και τις Ηνωμένες Πολιτείες αντιπροσωπεύει πάνω από το 1/3 του παγκόσμιου εμπορίου. </a:t>
            </a:r>
            <a:r>
              <a:rPr lang="en-US" sz="2400" b="0" dirty="0" smtClean="0"/>
              <a:t> </a:t>
            </a:r>
            <a:endParaRPr lang="en-US" sz="2400" b="0" dirty="0"/>
          </a:p>
        </p:txBody>
      </p:sp>
      <p:sp>
        <p:nvSpPr>
          <p:cNvPr id="83970" name="Text Box 6"/>
          <p:cNvSpPr txBox="1">
            <a:spLocks noChangeArrowheads="1"/>
          </p:cNvSpPr>
          <p:nvPr/>
        </p:nvSpPr>
        <p:spPr bwMode="auto">
          <a:xfrm>
            <a:off x="541338" y="387350"/>
            <a:ext cx="2305050" cy="427038"/>
          </a:xfrm>
          <a:prstGeom prst="rect">
            <a:avLst/>
          </a:prstGeom>
          <a:noFill/>
          <a:ln w="9525" algn="ctr">
            <a:noFill/>
            <a:miter lim="800000"/>
            <a:headEnd/>
            <a:tailEnd/>
          </a:ln>
        </p:spPr>
        <p:txBody>
          <a:bodyPr>
            <a:spAutoFit/>
          </a:bodyPr>
          <a:lstStyle/>
          <a:p>
            <a:pPr>
              <a:spcBef>
                <a:spcPct val="50000"/>
              </a:spcBef>
            </a:pPr>
            <a:r>
              <a:rPr lang="en-US" sz="2200">
                <a:solidFill>
                  <a:schemeClr val="bg1"/>
                </a:solidFill>
              </a:rPr>
              <a:t>K e y   T e r m </a:t>
            </a:r>
          </a:p>
        </p:txBody>
      </p:sp>
      <p:sp>
        <p:nvSpPr>
          <p:cNvPr id="83971" name="Text Box 5"/>
          <p:cNvSpPr txBox="1">
            <a:spLocks noChangeArrowheads="1"/>
          </p:cNvSpPr>
          <p:nvPr/>
        </p:nvSpPr>
        <p:spPr bwMode="auto">
          <a:xfrm>
            <a:off x="566738" y="423863"/>
            <a:ext cx="3105376" cy="461962"/>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ΣΗΜΕΙΑ-ΚΛΕΙΔΙΑ</a:t>
            </a:r>
            <a:endParaRPr lang="en-US" sz="2400" dirty="0">
              <a:solidFill>
                <a:srgbClr val="007589"/>
              </a:solidFill>
            </a:endParaRPr>
          </a:p>
        </p:txBody>
      </p:sp>
      <p:cxnSp>
        <p:nvCxnSpPr>
          <p:cNvPr id="83972"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8114"/>
                                        </p:tgtEl>
                                        <p:attrNameLst>
                                          <p:attrName>style.visibility</p:attrName>
                                        </p:attrNameLst>
                                      </p:cBhvr>
                                      <p:to>
                                        <p:strVal val="visible"/>
                                      </p:to>
                                    </p:set>
                                    <p:animEffect transition="in" filter="wipe(left)">
                                      <p:cBhvr>
                                        <p:cTn id="7" dur="500"/>
                                        <p:tgtEl>
                                          <p:spTgt spid="858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3"/>
            <a:ext cx="8142287" cy="2698523"/>
          </a:xfrm>
          <a:prstGeom prst="rect">
            <a:avLst/>
          </a:prstGeom>
          <a:noFill/>
          <a:ln w="9525">
            <a:noFill/>
            <a:miter lim="800000"/>
            <a:headEnd/>
            <a:tailEnd/>
          </a:ln>
        </p:spPr>
        <p:txBody>
          <a:bodyPr/>
          <a:lstStyle/>
          <a:p>
            <a:pPr marL="465138" indent="-465138">
              <a:spcBef>
                <a:spcPct val="10000"/>
              </a:spcBef>
              <a:spcAft>
                <a:spcPct val="10000"/>
              </a:spcAft>
            </a:pPr>
            <a:r>
              <a:rPr lang="en-US" sz="2400" b="0" dirty="0"/>
              <a:t>4.	</a:t>
            </a:r>
            <a:r>
              <a:rPr lang="el-GR" sz="2400" b="0" dirty="0" smtClean="0"/>
              <a:t>Πολλά από τα υποδείγματα εμπορίου που μελετάμε δίνουν έμφαση στις διαφορές ανάμεσα σε χώρες, όμως είναι πιθανό να εξηγούν και το εμπόριο ανάμεσα σε χώρες που είναι παρόμοιες. Χώρες με μεγάλο βαθμό ομοιότητας θα εμπορεύονται διαφορετικές ποικιλίες προϊόντων μεταξύ τους. </a:t>
            </a:r>
            <a:endParaRPr lang="en-US" sz="2400" b="0" dirty="0"/>
          </a:p>
        </p:txBody>
      </p:sp>
      <p:sp>
        <p:nvSpPr>
          <p:cNvPr id="86018" name="Text Box 6"/>
          <p:cNvSpPr txBox="1">
            <a:spLocks noChangeArrowheads="1"/>
          </p:cNvSpPr>
          <p:nvPr/>
        </p:nvSpPr>
        <p:spPr bwMode="auto">
          <a:xfrm>
            <a:off x="541338" y="387350"/>
            <a:ext cx="2305050" cy="427038"/>
          </a:xfrm>
          <a:prstGeom prst="rect">
            <a:avLst/>
          </a:prstGeom>
          <a:noFill/>
          <a:ln w="9525" algn="ctr">
            <a:noFill/>
            <a:miter lim="800000"/>
            <a:headEnd/>
            <a:tailEnd/>
          </a:ln>
        </p:spPr>
        <p:txBody>
          <a:bodyPr>
            <a:spAutoFit/>
          </a:bodyPr>
          <a:lstStyle/>
          <a:p>
            <a:pPr>
              <a:spcBef>
                <a:spcPct val="50000"/>
              </a:spcBef>
            </a:pPr>
            <a:r>
              <a:rPr lang="en-US" sz="2200">
                <a:solidFill>
                  <a:schemeClr val="bg1"/>
                </a:solidFill>
              </a:rPr>
              <a:t>K e y   T e r m </a:t>
            </a:r>
          </a:p>
        </p:txBody>
      </p:sp>
      <p:sp>
        <p:nvSpPr>
          <p:cNvPr id="86019" name="Text Box 5"/>
          <p:cNvSpPr txBox="1">
            <a:spLocks noChangeArrowheads="1"/>
          </p:cNvSpPr>
          <p:nvPr/>
        </p:nvSpPr>
        <p:spPr bwMode="auto">
          <a:xfrm>
            <a:off x="566738" y="423863"/>
            <a:ext cx="3047319" cy="461962"/>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ΣΗΜΕΙΑ-ΚΛΕΙΔΙΑ</a:t>
            </a:r>
            <a:endParaRPr lang="en-US" sz="2400" dirty="0">
              <a:solidFill>
                <a:srgbClr val="007589"/>
              </a:solidFill>
            </a:endParaRPr>
          </a:p>
        </p:txBody>
      </p:sp>
      <p:cxnSp>
        <p:nvCxnSpPr>
          <p:cNvPr id="86020"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8114"/>
                                        </p:tgtEl>
                                        <p:attrNameLst>
                                          <p:attrName>style.visibility</p:attrName>
                                        </p:attrNameLst>
                                      </p:cBhvr>
                                      <p:to>
                                        <p:strVal val="visible"/>
                                      </p:to>
                                    </p:set>
                                    <p:animEffect transition="in" filter="wipe(left)">
                                      <p:cBhvr>
                                        <p:cTn id="7" dur="500"/>
                                        <p:tgtEl>
                                          <p:spTgt spid="858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3"/>
            <a:ext cx="8142287" cy="2727551"/>
          </a:xfrm>
          <a:prstGeom prst="rect">
            <a:avLst/>
          </a:prstGeom>
          <a:noFill/>
          <a:ln w="9525">
            <a:noFill/>
            <a:miter lim="800000"/>
            <a:headEnd/>
            <a:tailEnd/>
          </a:ln>
        </p:spPr>
        <p:txBody>
          <a:bodyPr/>
          <a:lstStyle/>
          <a:p>
            <a:pPr marL="465138" indent="-465138">
              <a:spcBef>
                <a:spcPct val="10000"/>
              </a:spcBef>
              <a:spcAft>
                <a:spcPct val="10000"/>
              </a:spcAft>
            </a:pPr>
            <a:r>
              <a:rPr lang="en-US" sz="2400" b="0" dirty="0"/>
              <a:t>5. 	</a:t>
            </a:r>
            <a:r>
              <a:rPr lang="el-GR" sz="2400" b="0" dirty="0" smtClean="0"/>
              <a:t>Οι μεγαλύτερες χώρες τείνουν να έχουν μικρότερα ποσοστά εμπορίου σε σχέση με το ΑΕΠ τους, επειδή μεγάλο μέρος του εμπορίου τους διεξάγεται στο εσωτερικό τους. Το Χονγκ-Κονγκ (Κίνα) και η Μαλαισία έχουν λόγους εμπορίου προς ΑΕΠ που υπερβαίνει το 100%, ενώ το αντίστοιχο ποσοστό των ΗΠΑ το 2008 ήταν 15%. </a:t>
            </a:r>
            <a:endParaRPr lang="en-US" sz="2400" b="0" dirty="0"/>
          </a:p>
        </p:txBody>
      </p:sp>
      <p:sp>
        <p:nvSpPr>
          <p:cNvPr id="88066" name="Text Box 6"/>
          <p:cNvSpPr txBox="1">
            <a:spLocks noChangeArrowheads="1"/>
          </p:cNvSpPr>
          <p:nvPr/>
        </p:nvSpPr>
        <p:spPr bwMode="auto">
          <a:xfrm>
            <a:off x="541338" y="387350"/>
            <a:ext cx="2305050" cy="427038"/>
          </a:xfrm>
          <a:prstGeom prst="rect">
            <a:avLst/>
          </a:prstGeom>
          <a:noFill/>
          <a:ln w="9525" algn="ctr">
            <a:noFill/>
            <a:miter lim="800000"/>
            <a:headEnd/>
            <a:tailEnd/>
          </a:ln>
        </p:spPr>
        <p:txBody>
          <a:bodyPr>
            <a:spAutoFit/>
          </a:bodyPr>
          <a:lstStyle/>
          <a:p>
            <a:pPr>
              <a:spcBef>
                <a:spcPct val="50000"/>
              </a:spcBef>
            </a:pPr>
            <a:r>
              <a:rPr lang="en-US" sz="2200">
                <a:solidFill>
                  <a:schemeClr val="bg1"/>
                </a:solidFill>
              </a:rPr>
              <a:t>K e y   T e r m </a:t>
            </a:r>
          </a:p>
        </p:txBody>
      </p:sp>
      <p:sp>
        <p:nvSpPr>
          <p:cNvPr id="88067" name="Text Box 5"/>
          <p:cNvSpPr txBox="1">
            <a:spLocks noChangeArrowheads="1"/>
          </p:cNvSpPr>
          <p:nvPr/>
        </p:nvSpPr>
        <p:spPr bwMode="auto">
          <a:xfrm>
            <a:off x="566738" y="423863"/>
            <a:ext cx="3294062" cy="461962"/>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ΣΗΜΕΙΑ-ΚΛΕΙΔΙΑ</a:t>
            </a:r>
            <a:endParaRPr lang="en-US" sz="2400" dirty="0">
              <a:solidFill>
                <a:srgbClr val="007589"/>
              </a:solidFill>
            </a:endParaRPr>
          </a:p>
        </p:txBody>
      </p:sp>
      <p:cxnSp>
        <p:nvCxnSpPr>
          <p:cNvPr id="88068"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8114"/>
                                        </p:tgtEl>
                                        <p:attrNameLst>
                                          <p:attrName>style.visibility</p:attrName>
                                        </p:attrNameLst>
                                      </p:cBhvr>
                                      <p:to>
                                        <p:strVal val="visible"/>
                                      </p:to>
                                    </p:set>
                                    <p:animEffect transition="in" filter="wipe(left)">
                                      <p:cBhvr>
                                        <p:cTn id="7" dur="500"/>
                                        <p:tgtEl>
                                          <p:spTgt spid="858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3"/>
            <a:ext cx="8142287" cy="1885723"/>
          </a:xfrm>
          <a:prstGeom prst="rect">
            <a:avLst/>
          </a:prstGeom>
          <a:noFill/>
          <a:ln w="9525">
            <a:noFill/>
            <a:miter lim="800000"/>
            <a:headEnd/>
            <a:tailEnd/>
          </a:ln>
        </p:spPr>
        <p:txBody>
          <a:bodyPr/>
          <a:lstStyle/>
          <a:p>
            <a:pPr marL="465138" indent="-465138">
              <a:spcBef>
                <a:spcPct val="10000"/>
              </a:spcBef>
              <a:spcAft>
                <a:spcPct val="10000"/>
              </a:spcAft>
            </a:pPr>
            <a:r>
              <a:rPr lang="en-US" sz="2400" b="0" dirty="0"/>
              <a:t>6. 	</a:t>
            </a:r>
            <a:r>
              <a:rPr lang="el-GR" sz="2400" b="0" dirty="0" smtClean="0"/>
              <a:t>Το μεγαλύτερο μέρος της παγκόσμιας μετανάστευσης έχει κατεύθυνση τις αναπτυσσόμενες χώρες ως αποτέλεσμα των περιορισμών στη μετανάστευση προς πλουσιότερες, βιομηχανικές χώρες. </a:t>
            </a:r>
            <a:endParaRPr lang="en-US" sz="2400" b="0" dirty="0"/>
          </a:p>
        </p:txBody>
      </p:sp>
      <p:sp>
        <p:nvSpPr>
          <p:cNvPr id="90114" name="Text Box 6"/>
          <p:cNvSpPr txBox="1">
            <a:spLocks noChangeArrowheads="1"/>
          </p:cNvSpPr>
          <p:nvPr/>
        </p:nvSpPr>
        <p:spPr bwMode="auto">
          <a:xfrm>
            <a:off x="541338" y="387350"/>
            <a:ext cx="2305050" cy="427038"/>
          </a:xfrm>
          <a:prstGeom prst="rect">
            <a:avLst/>
          </a:prstGeom>
          <a:noFill/>
          <a:ln w="9525" algn="ctr">
            <a:noFill/>
            <a:miter lim="800000"/>
            <a:headEnd/>
            <a:tailEnd/>
          </a:ln>
        </p:spPr>
        <p:txBody>
          <a:bodyPr>
            <a:spAutoFit/>
          </a:bodyPr>
          <a:lstStyle/>
          <a:p>
            <a:pPr>
              <a:spcBef>
                <a:spcPct val="50000"/>
              </a:spcBef>
            </a:pPr>
            <a:r>
              <a:rPr lang="en-US" sz="2200">
                <a:solidFill>
                  <a:schemeClr val="bg1"/>
                </a:solidFill>
              </a:rPr>
              <a:t>K e y   T e r m </a:t>
            </a:r>
          </a:p>
        </p:txBody>
      </p:sp>
      <p:sp>
        <p:nvSpPr>
          <p:cNvPr id="90115" name="Text Box 5"/>
          <p:cNvSpPr txBox="1">
            <a:spLocks noChangeArrowheads="1"/>
          </p:cNvSpPr>
          <p:nvPr/>
        </p:nvSpPr>
        <p:spPr bwMode="auto">
          <a:xfrm>
            <a:off x="566738" y="423863"/>
            <a:ext cx="3236005" cy="461962"/>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ΣΗΜΕΙΑ-ΚΛΕΙΔΙΑ</a:t>
            </a:r>
            <a:endParaRPr lang="en-US" sz="2400" dirty="0">
              <a:solidFill>
                <a:srgbClr val="007589"/>
              </a:solidFill>
            </a:endParaRPr>
          </a:p>
        </p:txBody>
      </p:sp>
      <p:cxnSp>
        <p:nvCxnSpPr>
          <p:cNvPr id="90116"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8114"/>
                                        </p:tgtEl>
                                        <p:attrNameLst>
                                          <p:attrName>style.visibility</p:attrName>
                                        </p:attrNameLst>
                                      </p:cBhvr>
                                      <p:to>
                                        <p:strVal val="visible"/>
                                      </p:to>
                                    </p:set>
                                    <p:animEffect transition="in" filter="wipe(left)">
                                      <p:cBhvr>
                                        <p:cTn id="7" dur="500"/>
                                        <p:tgtEl>
                                          <p:spTgt spid="858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4"/>
            <a:ext cx="8142287" cy="2872694"/>
          </a:xfrm>
          <a:prstGeom prst="rect">
            <a:avLst/>
          </a:prstGeom>
          <a:noFill/>
          <a:ln w="9525">
            <a:noFill/>
            <a:miter lim="800000"/>
            <a:headEnd/>
            <a:tailEnd/>
          </a:ln>
        </p:spPr>
        <p:txBody>
          <a:bodyPr/>
          <a:lstStyle/>
          <a:p>
            <a:pPr marL="465138" indent="-465138">
              <a:spcBef>
                <a:spcPct val="10000"/>
              </a:spcBef>
              <a:spcAft>
                <a:spcPct val="10000"/>
              </a:spcAft>
            </a:pPr>
            <a:r>
              <a:rPr lang="en-US" sz="2400" b="0" dirty="0"/>
              <a:t>7.	</a:t>
            </a:r>
            <a:r>
              <a:rPr lang="el-GR" sz="2400" b="0" dirty="0" smtClean="0"/>
              <a:t>Το διεθνές εμπόριο προϊόντων και υπηρεσιών λειτουργεί ως υποκατάστατο της μετανάστευσης και επιτρέπει στους εργαζόμενους να βελτιώσουν το βιοτικό τους επίπεδο εργαζόμενοι σε εξαγωγικούς κλάδους, ακόμη κι όταν δεν μπορούν να μεταναστεύσουν προκειμένου να αποκομίζουν υψηλότερα εισοδήματα. </a:t>
            </a:r>
            <a:endParaRPr lang="en-US" sz="2400" b="0" dirty="0"/>
          </a:p>
        </p:txBody>
      </p:sp>
      <p:sp>
        <p:nvSpPr>
          <p:cNvPr id="92162" name="Text Box 6"/>
          <p:cNvSpPr txBox="1">
            <a:spLocks noChangeArrowheads="1"/>
          </p:cNvSpPr>
          <p:nvPr/>
        </p:nvSpPr>
        <p:spPr bwMode="auto">
          <a:xfrm>
            <a:off x="541338" y="387350"/>
            <a:ext cx="2305050" cy="427038"/>
          </a:xfrm>
          <a:prstGeom prst="rect">
            <a:avLst/>
          </a:prstGeom>
          <a:noFill/>
          <a:ln w="9525" algn="ctr">
            <a:noFill/>
            <a:miter lim="800000"/>
            <a:headEnd/>
            <a:tailEnd/>
          </a:ln>
        </p:spPr>
        <p:txBody>
          <a:bodyPr>
            <a:spAutoFit/>
          </a:bodyPr>
          <a:lstStyle/>
          <a:p>
            <a:pPr>
              <a:spcBef>
                <a:spcPct val="50000"/>
              </a:spcBef>
            </a:pPr>
            <a:r>
              <a:rPr lang="en-US" sz="2200">
                <a:solidFill>
                  <a:schemeClr val="bg1"/>
                </a:solidFill>
              </a:rPr>
              <a:t>K e y   T e r m </a:t>
            </a:r>
          </a:p>
        </p:txBody>
      </p:sp>
      <p:sp>
        <p:nvSpPr>
          <p:cNvPr id="92163" name="Text Box 5"/>
          <p:cNvSpPr txBox="1">
            <a:spLocks noChangeArrowheads="1"/>
          </p:cNvSpPr>
          <p:nvPr/>
        </p:nvSpPr>
        <p:spPr bwMode="auto">
          <a:xfrm>
            <a:off x="566738" y="423863"/>
            <a:ext cx="4048805" cy="461962"/>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ΣΗΜΕΙΑ-ΚΛΕΙΔΙΑ</a:t>
            </a:r>
            <a:endParaRPr lang="en-US" sz="2400" dirty="0">
              <a:solidFill>
                <a:srgbClr val="007589"/>
              </a:solidFill>
            </a:endParaRPr>
          </a:p>
        </p:txBody>
      </p:sp>
      <p:cxnSp>
        <p:nvCxnSpPr>
          <p:cNvPr id="92164"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8114"/>
                                        </p:tgtEl>
                                        <p:attrNameLst>
                                          <p:attrName>style.visibility</p:attrName>
                                        </p:attrNameLst>
                                      </p:cBhvr>
                                      <p:to>
                                        <p:strVal val="visible"/>
                                      </p:to>
                                    </p:set>
                                    <p:animEffect transition="in" filter="wipe(left)">
                                      <p:cBhvr>
                                        <p:cTn id="7" dur="500"/>
                                        <p:tgtEl>
                                          <p:spTgt spid="858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 name="Rectangle 19"/>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23" name="Straight Connector 22"/>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22" name="Rectangle 3"/>
          <p:cNvSpPr>
            <a:spLocks noGrp="1" noChangeArrowheads="1"/>
          </p:cNvSpPr>
          <p:nvPr>
            <p:ph type="title"/>
          </p:nvPr>
        </p:nvSpPr>
        <p:spPr>
          <a:xfrm>
            <a:off x="566738" y="0"/>
            <a:ext cx="8577262" cy="820738"/>
          </a:xfrm>
        </p:spPr>
        <p:txBody>
          <a:bodyPr/>
          <a:lstStyle/>
          <a:p>
            <a:r>
              <a:rPr lang="en-US" dirty="0" smtClean="0">
                <a:solidFill>
                  <a:srgbClr val="69134B"/>
                </a:solidFill>
              </a:rPr>
              <a:t>1  </a:t>
            </a:r>
            <a:r>
              <a:rPr lang="el-GR" dirty="0" smtClean="0">
                <a:solidFill>
                  <a:srgbClr val="69134B"/>
                </a:solidFill>
              </a:rPr>
              <a:t>Διεθνές Εμπόριο</a:t>
            </a:r>
            <a:endParaRPr lang="en-US" dirty="0" smtClean="0">
              <a:solidFill>
                <a:srgbClr val="69134B"/>
              </a:solidFill>
            </a:endParaRPr>
          </a:p>
        </p:txBody>
      </p:sp>
      <p:sp>
        <p:nvSpPr>
          <p:cNvPr id="14" name="Rectangle 5"/>
          <p:cNvSpPr>
            <a:spLocks noChangeArrowheads="1"/>
          </p:cNvSpPr>
          <p:nvPr/>
        </p:nvSpPr>
        <p:spPr bwMode="auto">
          <a:xfrm>
            <a:off x="566738" y="820738"/>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Τα Βασικά του Παγκόσμιου Εμπορίου</a:t>
            </a:r>
            <a:endParaRPr lang="en-US" sz="2400" dirty="0">
              <a:solidFill>
                <a:srgbClr val="356A41"/>
              </a:solidFill>
            </a:endParaRPr>
          </a:p>
        </p:txBody>
      </p:sp>
      <p:sp>
        <p:nvSpPr>
          <p:cNvPr id="7" name="Rectangle 6"/>
          <p:cNvSpPr>
            <a:spLocks noChangeArrowheads="1"/>
          </p:cNvSpPr>
          <p:nvPr/>
        </p:nvSpPr>
        <p:spPr bwMode="auto">
          <a:xfrm>
            <a:off x="566738" y="1320800"/>
            <a:ext cx="7705725" cy="3711785"/>
          </a:xfrm>
          <a:prstGeom prst="rect">
            <a:avLst/>
          </a:prstGeom>
          <a:noFill/>
          <a:ln w="9525">
            <a:noFill/>
            <a:miter lim="800000"/>
            <a:headEnd/>
            <a:tailEnd/>
          </a:ln>
        </p:spPr>
        <p:txBody>
          <a:bodyPr>
            <a:spAutoFit/>
          </a:bodyPr>
          <a:lstStyle/>
          <a:p>
            <a:pPr>
              <a:spcBef>
                <a:spcPct val="10000"/>
              </a:spcBef>
              <a:spcAft>
                <a:spcPct val="10000"/>
              </a:spcAft>
            </a:pPr>
            <a:r>
              <a:rPr lang="el-GR" sz="2400" b="0" dirty="0" smtClean="0"/>
              <a:t>Οι χώρες αγοράζουν και πωλούν προϊόντα και υπηρεσίες η μια από την άλλη σε μόνιμη βάση. </a:t>
            </a:r>
            <a:endParaRPr lang="en-US" sz="2400" b="0" dirty="0"/>
          </a:p>
          <a:p>
            <a:pPr>
              <a:spcBef>
                <a:spcPct val="10000"/>
              </a:spcBef>
              <a:spcAft>
                <a:spcPct val="10000"/>
              </a:spcAft>
            </a:pPr>
            <a:endParaRPr lang="en-US" sz="2400" b="0" dirty="0"/>
          </a:p>
          <a:p>
            <a:pPr>
              <a:spcBef>
                <a:spcPct val="10000"/>
              </a:spcBef>
              <a:spcAft>
                <a:spcPct val="10000"/>
              </a:spcAft>
            </a:pPr>
            <a:r>
              <a:rPr lang="el-GR" sz="2400" b="0" dirty="0" smtClean="0"/>
              <a:t>Μια </a:t>
            </a:r>
            <a:r>
              <a:rPr lang="el-GR" sz="2400" dirty="0" smtClean="0"/>
              <a:t>εξαγωγή</a:t>
            </a:r>
            <a:r>
              <a:rPr lang="el-GR" sz="2400" b="0" dirty="0" smtClean="0"/>
              <a:t> αναφέρεται σε μια πώληση προϊόντων από μια χώρα σε κάποια άλλη.</a:t>
            </a:r>
            <a:endParaRPr lang="en-US" sz="2400" b="0" dirty="0"/>
          </a:p>
          <a:p>
            <a:pPr>
              <a:spcBef>
                <a:spcPct val="10000"/>
              </a:spcBef>
              <a:spcAft>
                <a:spcPct val="10000"/>
              </a:spcAft>
            </a:pPr>
            <a:endParaRPr lang="en-US" sz="2400" b="0" dirty="0"/>
          </a:p>
          <a:p>
            <a:pPr>
              <a:spcBef>
                <a:spcPct val="10000"/>
              </a:spcBef>
              <a:spcAft>
                <a:spcPct val="10000"/>
              </a:spcAft>
            </a:pPr>
            <a:r>
              <a:rPr lang="el-GR" sz="2400" b="0" dirty="0" smtClean="0"/>
              <a:t>Μια </a:t>
            </a:r>
            <a:r>
              <a:rPr lang="el-GR" sz="2400" dirty="0" smtClean="0"/>
              <a:t>εισαγωγή </a:t>
            </a:r>
            <a:r>
              <a:rPr lang="el-GR" sz="2400" b="0" dirty="0" smtClean="0"/>
              <a:t>αναφέρεται σε ένα προϊόν που αγοράζεται από μια χώρα προερχόμενο από κάποια άλλη. </a:t>
            </a:r>
            <a:r>
              <a:rPr lang="en-US" sz="2400" b="0" dirty="0" smtClean="0"/>
              <a:t> </a:t>
            </a:r>
            <a:endParaRPr lang="en-US" sz="2400" b="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500"/>
                                        <p:tgtEl>
                                          <p:spTgt spid="22"/>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wipe(left)">
                                      <p:cBhvr>
                                        <p:cTn id="10" dur="500"/>
                                        <p:tgtEl>
                                          <p:spTgt spid="20"/>
                                        </p:tgtEl>
                                      </p:cBhvr>
                                    </p:animEffect>
                                  </p:childTnLst>
                                </p:cTn>
                              </p:par>
                              <p:par>
                                <p:cTn id="11" presetID="22" presetClass="entr" presetSubtype="8" fill="hold" nodeType="with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wipe(left)">
                                      <p:cBhvr>
                                        <p:cTn id="13" dur="500"/>
                                        <p:tgtEl>
                                          <p:spTgt spid="23"/>
                                        </p:tgtEl>
                                      </p:cBhvr>
                                    </p:animEffect>
                                  </p:childTnLst>
                                </p:cTn>
                              </p:par>
                            </p:childTnLst>
                          </p:cTn>
                        </p:par>
                        <p:par>
                          <p:cTn id="14" fill="hold">
                            <p:stCondLst>
                              <p:cond delay="500"/>
                            </p:stCondLst>
                            <p:childTnLst>
                              <p:par>
                                <p:cTn id="15" presetID="22" presetClass="entr" presetSubtype="8"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left)">
                                      <p:cBhvr>
                                        <p:cTn id="17" dur="500"/>
                                        <p:tgtEl>
                                          <p:spTgt spid="14"/>
                                        </p:tgtEl>
                                      </p:cBhvr>
                                    </p:animEffect>
                                  </p:childTnLst>
                                </p:cTn>
                              </p:par>
                            </p:childTnLst>
                          </p:cTn>
                        </p:par>
                        <p:par>
                          <p:cTn id="18" fill="hold">
                            <p:stCondLst>
                              <p:cond delay="1000"/>
                            </p:stCondLst>
                            <p:childTnLst>
                              <p:par>
                                <p:cTn id="19" presetID="22" presetClass="entr" presetSubtype="8" fill="hold" grpId="0" nodeType="after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animEffect transition="in" filter="wipe(left)">
                                      <p:cBhvr>
                                        <p:cTn id="21" dur="500"/>
                                        <p:tgtEl>
                                          <p:spTgt spid="7">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7">
                                            <p:txEl>
                                              <p:pRg st="2" end="2"/>
                                            </p:txEl>
                                          </p:spTgt>
                                        </p:tgtEl>
                                        <p:attrNameLst>
                                          <p:attrName>style.visibility</p:attrName>
                                        </p:attrNameLst>
                                      </p:cBhvr>
                                      <p:to>
                                        <p:strVal val="visible"/>
                                      </p:to>
                                    </p:set>
                                    <p:animEffect transition="in" filter="wipe(left)">
                                      <p:cBhvr>
                                        <p:cTn id="26" dur="500"/>
                                        <p:tgtEl>
                                          <p:spTgt spid="7">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7">
                                            <p:txEl>
                                              <p:pRg st="4" end="4"/>
                                            </p:txEl>
                                          </p:spTgt>
                                        </p:tgtEl>
                                        <p:attrNameLst>
                                          <p:attrName>style.visibility</p:attrName>
                                        </p:attrNameLst>
                                      </p:cBhvr>
                                      <p:to>
                                        <p:strVal val="visible"/>
                                      </p:to>
                                    </p:set>
                                    <p:animEffect transition="in" filter="wipe(left)">
                                      <p:cBhvr>
                                        <p:cTn id="31"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2" grpId="0"/>
      <p:bldP spid="14" grpId="0" autoUpdateAnimBg="0"/>
      <p:bldP spid="7" grpId="0" build="p" bldLvl="2"/>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3"/>
            <a:ext cx="8142287" cy="4179887"/>
          </a:xfrm>
          <a:prstGeom prst="rect">
            <a:avLst/>
          </a:prstGeom>
          <a:noFill/>
          <a:ln w="9525">
            <a:noFill/>
            <a:miter lim="800000"/>
            <a:headEnd/>
            <a:tailEnd/>
          </a:ln>
        </p:spPr>
        <p:txBody>
          <a:bodyPr/>
          <a:lstStyle/>
          <a:p>
            <a:pPr marL="465138" indent="-465138">
              <a:spcBef>
                <a:spcPct val="10000"/>
              </a:spcBef>
              <a:spcAft>
                <a:spcPct val="10000"/>
              </a:spcAft>
            </a:pPr>
            <a:r>
              <a:rPr lang="en-US" sz="2400" b="0" dirty="0"/>
              <a:t>8.	</a:t>
            </a:r>
            <a:r>
              <a:rPr lang="el-GR" sz="2400" b="0" dirty="0" smtClean="0"/>
              <a:t>Η πλειοψηφία των παγκόσμιων ροών ξένων άμεσων επενδύσεων συμβαίνει μεταξύ βιομηχανικών χωρών. Το 2006 περισσότερο από το 1/3 των παγκόσμιων ροών ξένων άμεσων επενδύσεων έγιναν εντός της Ευρώπης ή μεταξύ της Ευρώπης και των Ηνωμένων Πολιτειών, και το 90% των παγκόσμιων ροών ξένων άμεσων επενδύσεων ήταν από ή προς χώρες του ΟΟΣΑ. </a:t>
            </a:r>
            <a:endParaRPr lang="en-US" sz="2400" b="0" dirty="0"/>
          </a:p>
        </p:txBody>
      </p:sp>
      <p:sp>
        <p:nvSpPr>
          <p:cNvPr id="94210" name="Text Box 6"/>
          <p:cNvSpPr txBox="1">
            <a:spLocks noChangeArrowheads="1"/>
          </p:cNvSpPr>
          <p:nvPr/>
        </p:nvSpPr>
        <p:spPr bwMode="auto">
          <a:xfrm>
            <a:off x="541338" y="387350"/>
            <a:ext cx="2811462" cy="427038"/>
          </a:xfrm>
          <a:prstGeom prst="rect">
            <a:avLst/>
          </a:prstGeom>
          <a:noFill/>
          <a:ln w="9525" algn="ctr">
            <a:noFill/>
            <a:miter lim="800000"/>
            <a:headEnd/>
            <a:tailEnd/>
          </a:ln>
        </p:spPr>
        <p:txBody>
          <a:bodyPr wrap="square">
            <a:spAutoFit/>
          </a:bodyPr>
          <a:lstStyle/>
          <a:p>
            <a:pPr>
              <a:spcBef>
                <a:spcPct val="50000"/>
              </a:spcBef>
            </a:pPr>
            <a:r>
              <a:rPr lang="en-US" sz="2200" dirty="0">
                <a:solidFill>
                  <a:schemeClr val="bg1"/>
                </a:solidFill>
              </a:rPr>
              <a:t>K e y  </a:t>
            </a:r>
            <a:r>
              <a:rPr lang="en-US" sz="2200" dirty="0" smtClean="0">
                <a:solidFill>
                  <a:schemeClr val="bg1"/>
                </a:solidFill>
              </a:rPr>
              <a:t> </a:t>
            </a:r>
            <a:endParaRPr lang="en-US" sz="2200" dirty="0">
              <a:solidFill>
                <a:schemeClr val="bg1"/>
              </a:solidFill>
            </a:endParaRPr>
          </a:p>
        </p:txBody>
      </p:sp>
      <p:sp>
        <p:nvSpPr>
          <p:cNvPr id="94211" name="Text Box 5"/>
          <p:cNvSpPr txBox="1">
            <a:spLocks noChangeArrowheads="1"/>
          </p:cNvSpPr>
          <p:nvPr/>
        </p:nvSpPr>
        <p:spPr bwMode="auto">
          <a:xfrm>
            <a:off x="435430" y="394835"/>
            <a:ext cx="3164568" cy="461962"/>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ΣΗΜΕΙΑ-ΚΛΕΙΔΙΑ</a:t>
            </a:r>
            <a:endParaRPr lang="en-US" sz="2400" dirty="0">
              <a:solidFill>
                <a:srgbClr val="007589"/>
              </a:solidFill>
            </a:endParaRPr>
          </a:p>
        </p:txBody>
      </p:sp>
      <p:cxnSp>
        <p:nvCxnSpPr>
          <p:cNvPr id="94212"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8114"/>
                                        </p:tgtEl>
                                        <p:attrNameLst>
                                          <p:attrName>style.visibility</p:attrName>
                                        </p:attrNameLst>
                                      </p:cBhvr>
                                      <p:to>
                                        <p:strVal val="visible"/>
                                      </p:to>
                                    </p:set>
                                    <p:animEffect transition="in" filter="wipe(left)">
                                      <p:cBhvr>
                                        <p:cTn id="7" dur="500"/>
                                        <p:tgtEl>
                                          <p:spTgt spid="858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3"/>
            <a:ext cx="2909887" cy="4179887"/>
          </a:xfrm>
          <a:prstGeom prst="rect">
            <a:avLst/>
          </a:prstGeom>
          <a:noFill/>
          <a:ln w="9525">
            <a:noFill/>
            <a:miter lim="800000"/>
            <a:headEnd/>
            <a:tailEnd/>
          </a:ln>
        </p:spPr>
        <p:txBody>
          <a:bodyPr/>
          <a:lstStyle/>
          <a:p>
            <a:pPr>
              <a:spcBef>
                <a:spcPct val="10000"/>
              </a:spcBef>
              <a:spcAft>
                <a:spcPct val="10000"/>
              </a:spcAft>
            </a:pPr>
            <a:r>
              <a:rPr lang="el-GR" sz="1800" dirty="0" smtClean="0"/>
              <a:t>Διεθνές εμπόριο</a:t>
            </a:r>
            <a:endParaRPr lang="en-US" sz="1800" dirty="0"/>
          </a:p>
          <a:p>
            <a:pPr>
              <a:spcBef>
                <a:spcPct val="10000"/>
              </a:spcBef>
              <a:spcAft>
                <a:spcPct val="10000"/>
              </a:spcAft>
            </a:pPr>
            <a:r>
              <a:rPr lang="el-GR" sz="1800" dirty="0" smtClean="0"/>
              <a:t>μετανάστευση</a:t>
            </a:r>
            <a:endParaRPr lang="en-US" sz="1800" dirty="0"/>
          </a:p>
          <a:p>
            <a:pPr>
              <a:spcBef>
                <a:spcPct val="10000"/>
              </a:spcBef>
              <a:spcAft>
                <a:spcPct val="10000"/>
              </a:spcAft>
            </a:pPr>
            <a:r>
              <a:rPr lang="el-GR" sz="1800" dirty="0" smtClean="0"/>
              <a:t>Ξένες άμεσες επενδύσεις</a:t>
            </a:r>
            <a:r>
              <a:rPr lang="en-US" sz="1800" dirty="0" smtClean="0"/>
              <a:t> (</a:t>
            </a:r>
            <a:r>
              <a:rPr lang="el-GR" sz="1800" dirty="0" smtClean="0"/>
              <a:t>ΞΑΕ</a:t>
            </a:r>
            <a:r>
              <a:rPr lang="en-US" sz="1800" dirty="0" smtClean="0"/>
              <a:t>)</a:t>
            </a:r>
            <a:endParaRPr lang="en-US" sz="1800" dirty="0"/>
          </a:p>
          <a:p>
            <a:pPr>
              <a:spcBef>
                <a:spcPct val="10000"/>
              </a:spcBef>
              <a:spcAft>
                <a:spcPct val="10000"/>
              </a:spcAft>
            </a:pPr>
            <a:r>
              <a:rPr lang="el-GR" sz="1800" dirty="0" smtClean="0"/>
              <a:t>Εξαγωγές</a:t>
            </a:r>
            <a:endParaRPr lang="en-US" sz="1800" dirty="0"/>
          </a:p>
          <a:p>
            <a:pPr>
              <a:spcBef>
                <a:spcPct val="10000"/>
              </a:spcBef>
              <a:spcAft>
                <a:spcPct val="10000"/>
              </a:spcAft>
            </a:pPr>
            <a:r>
              <a:rPr lang="el-GR" sz="1800" dirty="0" smtClean="0"/>
              <a:t>εισαγωγές</a:t>
            </a:r>
            <a:endParaRPr lang="en-US" sz="1800" dirty="0"/>
          </a:p>
          <a:p>
            <a:pPr>
              <a:spcBef>
                <a:spcPct val="10000"/>
              </a:spcBef>
              <a:spcAft>
                <a:spcPct val="10000"/>
              </a:spcAft>
            </a:pPr>
            <a:r>
              <a:rPr lang="el-GR" sz="1800" dirty="0" smtClean="0"/>
              <a:t>Εμπορικό ισοζύγιο</a:t>
            </a:r>
            <a:endParaRPr lang="en-US" sz="1800" b="0" dirty="0"/>
          </a:p>
        </p:txBody>
      </p:sp>
      <p:sp>
        <p:nvSpPr>
          <p:cNvPr id="96258" name="Text Box 6"/>
          <p:cNvSpPr txBox="1">
            <a:spLocks noChangeArrowheads="1"/>
          </p:cNvSpPr>
          <p:nvPr/>
        </p:nvSpPr>
        <p:spPr bwMode="auto">
          <a:xfrm>
            <a:off x="541338" y="387350"/>
            <a:ext cx="2305050" cy="427038"/>
          </a:xfrm>
          <a:prstGeom prst="rect">
            <a:avLst/>
          </a:prstGeom>
          <a:noFill/>
          <a:ln w="9525" algn="ctr">
            <a:noFill/>
            <a:miter lim="800000"/>
            <a:headEnd/>
            <a:tailEnd/>
          </a:ln>
        </p:spPr>
        <p:txBody>
          <a:bodyPr>
            <a:spAutoFit/>
          </a:bodyPr>
          <a:lstStyle/>
          <a:p>
            <a:pPr>
              <a:spcBef>
                <a:spcPct val="50000"/>
              </a:spcBef>
            </a:pPr>
            <a:r>
              <a:rPr lang="en-US" sz="2200">
                <a:solidFill>
                  <a:schemeClr val="bg1"/>
                </a:solidFill>
              </a:rPr>
              <a:t>K e y   T e r m </a:t>
            </a:r>
          </a:p>
        </p:txBody>
      </p:sp>
      <p:sp>
        <p:nvSpPr>
          <p:cNvPr id="8" name="Text Box 5"/>
          <p:cNvSpPr txBox="1">
            <a:spLocks noChangeArrowheads="1"/>
          </p:cNvSpPr>
          <p:nvPr/>
        </p:nvSpPr>
        <p:spPr bwMode="auto">
          <a:xfrm>
            <a:off x="566738" y="423863"/>
            <a:ext cx="2568348" cy="461665"/>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ΟΡΟΙ-ΚΛΕΙΔΙΑ</a:t>
            </a:r>
            <a:endParaRPr lang="en-US" sz="2400" dirty="0">
              <a:solidFill>
                <a:srgbClr val="007589"/>
              </a:solidFill>
            </a:endParaRPr>
          </a:p>
        </p:txBody>
      </p:sp>
      <p:cxnSp>
        <p:nvCxnSpPr>
          <p:cNvPr id="9"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
        <p:nvSpPr>
          <p:cNvPr id="6" name="Rectangle 2"/>
          <p:cNvSpPr>
            <a:spLocks noChangeArrowheads="1"/>
          </p:cNvSpPr>
          <p:nvPr/>
        </p:nvSpPr>
        <p:spPr bwMode="auto">
          <a:xfrm>
            <a:off x="3389313" y="1350963"/>
            <a:ext cx="2633662" cy="4519612"/>
          </a:xfrm>
          <a:prstGeom prst="rect">
            <a:avLst/>
          </a:prstGeom>
          <a:noFill/>
          <a:ln w="9525">
            <a:noFill/>
            <a:miter lim="800000"/>
            <a:headEnd/>
            <a:tailEnd/>
          </a:ln>
        </p:spPr>
        <p:txBody>
          <a:bodyPr/>
          <a:lstStyle/>
          <a:p>
            <a:pPr>
              <a:spcBef>
                <a:spcPct val="10000"/>
              </a:spcBef>
              <a:spcAft>
                <a:spcPct val="10000"/>
              </a:spcAft>
            </a:pPr>
            <a:r>
              <a:rPr lang="el-GR" sz="1800" dirty="0" smtClean="0"/>
              <a:t>Εμπορικό πλεόνασμα</a:t>
            </a:r>
            <a:endParaRPr lang="en-US" sz="1800" dirty="0"/>
          </a:p>
          <a:p>
            <a:pPr>
              <a:spcBef>
                <a:spcPct val="10000"/>
              </a:spcBef>
              <a:spcAft>
                <a:spcPct val="10000"/>
              </a:spcAft>
            </a:pPr>
            <a:r>
              <a:rPr lang="el-GR" sz="1800" dirty="0" smtClean="0"/>
              <a:t>Εμπορικό έλλειμμα</a:t>
            </a:r>
            <a:endParaRPr lang="en-US" sz="1800" dirty="0"/>
          </a:p>
          <a:p>
            <a:pPr>
              <a:spcBef>
                <a:spcPct val="10000"/>
              </a:spcBef>
              <a:spcAft>
                <a:spcPct val="10000"/>
              </a:spcAft>
            </a:pPr>
            <a:r>
              <a:rPr lang="el-GR" sz="1800" dirty="0" smtClean="0"/>
              <a:t>Διμερές εμπορικό ισοζύγιο</a:t>
            </a:r>
            <a:endParaRPr lang="en-US" sz="1800" dirty="0"/>
          </a:p>
          <a:p>
            <a:pPr>
              <a:spcBef>
                <a:spcPct val="10000"/>
              </a:spcBef>
              <a:spcAft>
                <a:spcPct val="10000"/>
              </a:spcAft>
            </a:pPr>
            <a:r>
              <a:rPr lang="el-GR" sz="1800" dirty="0" smtClean="0"/>
              <a:t>Προστιθέμενη αξία</a:t>
            </a:r>
            <a:endParaRPr lang="en-US" sz="1800" dirty="0"/>
          </a:p>
          <a:p>
            <a:pPr>
              <a:spcBef>
                <a:spcPct val="10000"/>
              </a:spcBef>
              <a:spcAft>
                <a:spcPct val="10000"/>
              </a:spcAft>
            </a:pPr>
            <a:r>
              <a:rPr lang="el-GR" sz="1800" dirty="0" smtClean="0"/>
              <a:t>Υπεράκτια οικονομική δραστηριότητα</a:t>
            </a:r>
            <a:endParaRPr lang="el-GR" sz="1800" b="0" dirty="0" smtClean="0"/>
          </a:p>
          <a:p>
            <a:pPr>
              <a:spcBef>
                <a:spcPct val="10000"/>
              </a:spcBef>
              <a:spcAft>
                <a:spcPct val="10000"/>
              </a:spcAft>
            </a:pPr>
            <a:r>
              <a:rPr lang="el-GR" sz="1800" dirty="0" smtClean="0"/>
              <a:t>Εισαγωγικοί δασμοί</a:t>
            </a:r>
            <a:endParaRPr lang="en-US" sz="1800" dirty="0"/>
          </a:p>
        </p:txBody>
      </p:sp>
      <p:sp>
        <p:nvSpPr>
          <p:cNvPr id="7" name="Rectangle 2"/>
          <p:cNvSpPr>
            <a:spLocks noChangeArrowheads="1"/>
          </p:cNvSpPr>
          <p:nvPr/>
        </p:nvSpPr>
        <p:spPr bwMode="auto">
          <a:xfrm>
            <a:off x="6256338" y="1350963"/>
            <a:ext cx="2887662" cy="4519612"/>
          </a:xfrm>
          <a:prstGeom prst="rect">
            <a:avLst/>
          </a:prstGeom>
          <a:noFill/>
          <a:ln w="9525">
            <a:noFill/>
            <a:miter lim="800000"/>
            <a:headEnd/>
            <a:tailEnd/>
          </a:ln>
        </p:spPr>
        <p:txBody>
          <a:bodyPr/>
          <a:lstStyle/>
          <a:p>
            <a:pPr>
              <a:spcBef>
                <a:spcPct val="10000"/>
              </a:spcBef>
              <a:spcAft>
                <a:spcPct val="10000"/>
              </a:spcAft>
            </a:pPr>
            <a:r>
              <a:rPr lang="el-GR" sz="1800" dirty="0" smtClean="0"/>
              <a:t>Ακαθάριστο εγχώριο προϊόν (ΑΕΠ)</a:t>
            </a:r>
            <a:endParaRPr lang="en-US" sz="1800" dirty="0"/>
          </a:p>
          <a:p>
            <a:pPr>
              <a:spcBef>
                <a:spcPct val="10000"/>
              </a:spcBef>
              <a:spcAft>
                <a:spcPct val="10000"/>
              </a:spcAft>
            </a:pPr>
            <a:r>
              <a:rPr lang="el-GR" sz="1800" dirty="0" smtClean="0"/>
              <a:t>Εμπόδια εμπορίου</a:t>
            </a:r>
            <a:endParaRPr lang="en-US" sz="1800" dirty="0"/>
          </a:p>
          <a:p>
            <a:pPr>
              <a:spcBef>
                <a:spcPct val="10000"/>
              </a:spcBef>
              <a:spcAft>
                <a:spcPct val="10000"/>
              </a:spcAft>
            </a:pPr>
            <a:r>
              <a:rPr lang="el-GR" sz="1800" dirty="0" smtClean="0"/>
              <a:t>Εισαγωγικές ποσοστώσεις</a:t>
            </a:r>
            <a:endParaRPr lang="en-US" sz="1800" dirty="0"/>
          </a:p>
          <a:p>
            <a:pPr>
              <a:spcBef>
                <a:spcPct val="10000"/>
              </a:spcBef>
              <a:spcAft>
                <a:spcPct val="10000"/>
              </a:spcAft>
            </a:pPr>
            <a:r>
              <a:rPr lang="el-GR" sz="1800" dirty="0" smtClean="0"/>
              <a:t>Οριζόντιες ξένες άμεσες επενδύσεις</a:t>
            </a:r>
            <a:endParaRPr lang="en-US" sz="1800" dirty="0"/>
          </a:p>
          <a:p>
            <a:pPr>
              <a:spcBef>
                <a:spcPct val="10000"/>
              </a:spcBef>
              <a:spcAft>
                <a:spcPct val="10000"/>
              </a:spcAft>
            </a:pPr>
            <a:r>
              <a:rPr lang="el-GR" sz="1800" dirty="0" smtClean="0"/>
              <a:t>Κάθετες ξένες </a:t>
            </a:r>
            <a:r>
              <a:rPr lang="el-GR" sz="1800" smtClean="0"/>
              <a:t>άμεσες επενδύσεις</a:t>
            </a:r>
            <a:endParaRPr lang="en-US" sz="1800" b="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858114"/>
                                        </p:tgtEl>
                                        <p:attrNameLst>
                                          <p:attrName>style.visibility</p:attrName>
                                        </p:attrNameLst>
                                      </p:cBhvr>
                                      <p:to>
                                        <p:strVal val="visible"/>
                                      </p:to>
                                    </p:set>
                                    <p:animEffect transition="in" filter="wipe(left)">
                                      <p:cBhvr>
                                        <p:cTn id="16" dur="500"/>
                                        <p:tgtEl>
                                          <p:spTgt spid="858114"/>
                                        </p:tgtEl>
                                      </p:cBhvr>
                                    </p:animEffect>
                                  </p:childTnLst>
                                </p:cTn>
                              </p:par>
                            </p:childTnLst>
                          </p:cTn>
                        </p:par>
                        <p:par>
                          <p:cTn id="17" fill="hold">
                            <p:stCondLst>
                              <p:cond delay="1500"/>
                            </p:stCondLst>
                            <p:childTnLst>
                              <p:par>
                                <p:cTn id="18" presetID="22" presetClass="entr" presetSubtype="8" fill="hold" grpId="0" nodeType="after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wipe(left)">
                                      <p:cBhvr>
                                        <p:cTn id="20" dur="500"/>
                                        <p:tgtEl>
                                          <p:spTgt spid="6"/>
                                        </p:tgtEl>
                                      </p:cBhvr>
                                    </p:animEffect>
                                  </p:childTnLst>
                                </p:cTn>
                              </p:par>
                            </p:childTnLst>
                          </p:cTn>
                        </p:par>
                        <p:par>
                          <p:cTn id="21" fill="hold">
                            <p:stCondLst>
                              <p:cond delay="2000"/>
                            </p:stCondLst>
                            <p:childTnLst>
                              <p:par>
                                <p:cTn id="22" presetID="22" presetClass="entr" presetSubtype="8" fill="hold" grpId="0" nodeType="after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wipe(left)">
                                      <p:cBhvr>
                                        <p:cTn id="2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P spid="8" grpId="0"/>
      <p:bldP spid="6" grpId="0" bldLvl="2" autoUpdateAnimBg="0"/>
      <p:bldP spid="7" grpId="0" bldLvl="2"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29" name="Rectangle 19"/>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22530" name="Straight Connector 22"/>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22531" name="Rectangle 3"/>
          <p:cNvSpPr>
            <a:spLocks noGrp="1" noChangeArrowheads="1"/>
          </p:cNvSpPr>
          <p:nvPr>
            <p:ph type="title"/>
          </p:nvPr>
        </p:nvSpPr>
        <p:spPr>
          <a:xfrm>
            <a:off x="566738" y="0"/>
            <a:ext cx="8577262" cy="820738"/>
          </a:xfrm>
        </p:spPr>
        <p:txBody>
          <a:bodyPr/>
          <a:lstStyle/>
          <a:p>
            <a:r>
              <a:rPr lang="en-US" dirty="0" smtClean="0">
                <a:solidFill>
                  <a:srgbClr val="69134B"/>
                </a:solidFill>
              </a:rPr>
              <a:t>1  </a:t>
            </a:r>
            <a:r>
              <a:rPr lang="el-GR" dirty="0" smtClean="0">
                <a:solidFill>
                  <a:srgbClr val="69134B"/>
                </a:solidFill>
              </a:rPr>
              <a:t>Διεθνές Εμπόριο</a:t>
            </a:r>
            <a:endParaRPr lang="en-US" dirty="0" smtClean="0">
              <a:solidFill>
                <a:srgbClr val="69134B"/>
              </a:solidFill>
            </a:endParaRPr>
          </a:p>
        </p:txBody>
      </p:sp>
      <p:sp>
        <p:nvSpPr>
          <p:cNvPr id="22532" name="Rectangle 5"/>
          <p:cNvSpPr>
            <a:spLocks noChangeArrowheads="1"/>
          </p:cNvSpPr>
          <p:nvPr/>
        </p:nvSpPr>
        <p:spPr bwMode="auto">
          <a:xfrm>
            <a:off x="566738" y="820738"/>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Τα Βασικά του Παγκόσμιου Εμπορίου</a:t>
            </a:r>
            <a:endParaRPr lang="en-US" sz="2400" dirty="0">
              <a:solidFill>
                <a:srgbClr val="356A41"/>
              </a:solidFill>
            </a:endParaRPr>
          </a:p>
        </p:txBody>
      </p:sp>
      <p:sp>
        <p:nvSpPr>
          <p:cNvPr id="8" name="Rectangle 7"/>
          <p:cNvSpPr>
            <a:spLocks noChangeArrowheads="1"/>
          </p:cNvSpPr>
          <p:nvPr/>
        </p:nvSpPr>
        <p:spPr bwMode="auto">
          <a:xfrm>
            <a:off x="566738" y="1322388"/>
            <a:ext cx="7793037" cy="5189113"/>
          </a:xfrm>
          <a:prstGeom prst="rect">
            <a:avLst/>
          </a:prstGeom>
          <a:noFill/>
          <a:ln w="9525">
            <a:noFill/>
            <a:miter lim="800000"/>
            <a:headEnd/>
            <a:tailEnd/>
          </a:ln>
        </p:spPr>
        <p:txBody>
          <a:bodyPr>
            <a:spAutoFit/>
          </a:bodyPr>
          <a:lstStyle/>
          <a:p>
            <a:pPr>
              <a:spcBef>
                <a:spcPct val="10000"/>
              </a:spcBef>
              <a:spcAft>
                <a:spcPct val="10000"/>
              </a:spcAft>
            </a:pPr>
            <a:r>
              <a:rPr lang="el-GR" sz="2400" b="0" dirty="0" smtClean="0"/>
              <a:t>Το </a:t>
            </a:r>
            <a:r>
              <a:rPr lang="el-GR" sz="2400" dirty="0" smtClean="0"/>
              <a:t>εμπορικό ισοζύγιο</a:t>
            </a:r>
            <a:r>
              <a:rPr lang="el-GR" sz="2400" b="0" dirty="0" smtClean="0"/>
              <a:t> μια χώρας είναι η διαφορά ανάμεσα στη συνολική αξία των εξαγωγών και τη συνολική αξία των εισαγωγών (συνήθως περιλαμβάνοντας και τα αγαθά και τις υπηρεσίες). </a:t>
            </a:r>
            <a:r>
              <a:rPr lang="en-US" sz="2400" b="0" dirty="0" smtClean="0"/>
              <a:t> </a:t>
            </a:r>
            <a:endParaRPr lang="en-US" sz="2400" b="0" dirty="0"/>
          </a:p>
          <a:p>
            <a:pPr>
              <a:spcBef>
                <a:spcPct val="10000"/>
              </a:spcBef>
              <a:spcAft>
                <a:spcPct val="10000"/>
              </a:spcAft>
            </a:pPr>
            <a:endParaRPr lang="en-US" sz="2400" b="0" dirty="0"/>
          </a:p>
          <a:p>
            <a:pPr>
              <a:spcBef>
                <a:spcPct val="10000"/>
              </a:spcBef>
              <a:spcAft>
                <a:spcPct val="10000"/>
              </a:spcAft>
            </a:pPr>
            <a:r>
              <a:rPr lang="el-GR" sz="2400" b="0" dirty="0" smtClean="0"/>
              <a:t>Χώρες που εξάγουν περισσότερο απ’ όσο εισάγουν, όπως η Κίνα τα τελευταία χρόνια, έχουν </a:t>
            </a:r>
            <a:r>
              <a:rPr lang="el-GR" sz="2400" dirty="0" smtClean="0"/>
              <a:t>εμπορικό πλεόνασμα</a:t>
            </a:r>
            <a:r>
              <a:rPr lang="el-GR" sz="2400" b="0" dirty="0" smtClean="0"/>
              <a:t>, ενώ χώρες που εισάγουν περισσότερο απ’ όσο εξάγουν, όπως οι Ηνωμένες Πολιτείες, έχουν </a:t>
            </a:r>
            <a:r>
              <a:rPr lang="el-GR" sz="2400" dirty="0" smtClean="0"/>
              <a:t>εμπορικό έλλειμμα</a:t>
            </a:r>
            <a:r>
              <a:rPr lang="el-GR" sz="2400" b="0" dirty="0" smtClean="0"/>
              <a:t>.</a:t>
            </a:r>
            <a:endParaRPr lang="en-US" sz="2400" b="0" dirty="0"/>
          </a:p>
          <a:p>
            <a:pPr>
              <a:spcBef>
                <a:spcPct val="10000"/>
              </a:spcBef>
              <a:spcAft>
                <a:spcPct val="10000"/>
              </a:spcAft>
            </a:pPr>
            <a:endParaRPr lang="en-US" sz="2400" b="0" dirty="0"/>
          </a:p>
          <a:p>
            <a:pPr>
              <a:spcBef>
                <a:spcPct val="10000"/>
              </a:spcBef>
              <a:spcAft>
                <a:spcPct val="10000"/>
              </a:spcAft>
            </a:pPr>
            <a:r>
              <a:rPr lang="el-GR" sz="2400" dirty="0" smtClean="0"/>
              <a:t>Διμερές εμπορικό ισοζύγιο </a:t>
            </a:r>
            <a:r>
              <a:rPr lang="el-GR" sz="2400" b="0" dirty="0" smtClean="0"/>
              <a:t>είναι η διαφορά εξαγωγών και εισαγωγών μεταξύ δύο χωρών. </a:t>
            </a:r>
            <a:endParaRPr lang="en-US" sz="2400" b="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left)">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
                                            <p:txEl>
                                              <p:pRg st="2" end="2"/>
                                            </p:txEl>
                                          </p:spTgt>
                                        </p:tgtEl>
                                        <p:attrNameLst>
                                          <p:attrName>style.visibility</p:attrName>
                                        </p:attrNameLst>
                                      </p:cBhvr>
                                      <p:to>
                                        <p:strVal val="visible"/>
                                      </p:to>
                                    </p:set>
                                    <p:animEffect transition="in" filter="wipe(left)">
                                      <p:cBhvr>
                                        <p:cTn id="12" dur="500"/>
                                        <p:tgtEl>
                                          <p:spTgt spid="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
                                            <p:txEl>
                                              <p:pRg st="4" end="4"/>
                                            </p:txEl>
                                          </p:spTgt>
                                        </p:tgtEl>
                                        <p:attrNameLst>
                                          <p:attrName>style.visibility</p:attrName>
                                        </p:attrNameLst>
                                      </p:cBhvr>
                                      <p:to>
                                        <p:strVal val="visible"/>
                                      </p:to>
                                    </p:set>
                                    <p:animEffect transition="in" filter="wipe(left)">
                                      <p:cBhvr>
                                        <p:cTn id="17"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bldLvl="2"/>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Rectangle 5"/>
          <p:cNvSpPr>
            <a:spLocks noChangeArrowheads="1"/>
          </p:cNvSpPr>
          <p:nvPr/>
        </p:nvSpPr>
        <p:spPr bwMode="auto">
          <a:xfrm>
            <a:off x="523875" y="682171"/>
            <a:ext cx="7351713" cy="707886"/>
          </a:xfrm>
          <a:prstGeom prst="rect">
            <a:avLst/>
          </a:prstGeom>
          <a:noFill/>
          <a:ln w="9525" algn="ctr">
            <a:noFill/>
            <a:miter lim="800000"/>
            <a:headEnd/>
            <a:tailEnd/>
          </a:ln>
        </p:spPr>
        <p:txBody>
          <a:bodyPr wrap="square">
            <a:spAutoFit/>
          </a:bodyPr>
          <a:lstStyle/>
          <a:p>
            <a:pPr>
              <a:spcBef>
                <a:spcPct val="20000"/>
              </a:spcBef>
            </a:pPr>
            <a:r>
              <a:rPr lang="el-GR" sz="2000" dirty="0" smtClean="0">
                <a:solidFill>
                  <a:schemeClr val="accent2"/>
                </a:solidFill>
              </a:rPr>
              <a:t>Ένα</a:t>
            </a:r>
            <a:r>
              <a:rPr lang="en-US" sz="2000" dirty="0" smtClean="0">
                <a:solidFill>
                  <a:schemeClr val="accent2"/>
                </a:solidFill>
              </a:rPr>
              <a:t> </a:t>
            </a:r>
            <a:r>
              <a:rPr lang="en-US" sz="2000" dirty="0">
                <a:solidFill>
                  <a:schemeClr val="accent2"/>
                </a:solidFill>
              </a:rPr>
              <a:t>iPod </a:t>
            </a:r>
            <a:r>
              <a:rPr lang="el-GR" sz="2000" dirty="0" smtClean="0">
                <a:solidFill>
                  <a:schemeClr val="accent2"/>
                </a:solidFill>
              </a:rPr>
              <a:t>έχει </a:t>
            </a:r>
            <a:r>
              <a:rPr lang="el-GR" sz="2000" dirty="0" smtClean="0">
                <a:solidFill>
                  <a:schemeClr val="accent2"/>
                </a:solidFill>
              </a:rPr>
              <a:t>Παγκόσμια Αξία. Ρωτήστε τις (πολλές) Χώρες που το Φτιάχνουν. </a:t>
            </a:r>
            <a:endParaRPr lang="en-US" sz="2000" dirty="0">
              <a:solidFill>
                <a:schemeClr val="accent2"/>
              </a:solidFill>
            </a:endParaRPr>
          </a:p>
        </p:txBody>
      </p:sp>
      <p:sp>
        <p:nvSpPr>
          <p:cNvPr id="12" name="Rectangle 11"/>
          <p:cNvSpPr>
            <a:spLocks noChangeArrowheads="1"/>
          </p:cNvSpPr>
          <p:nvPr/>
        </p:nvSpPr>
        <p:spPr bwMode="auto">
          <a:xfrm>
            <a:off x="623888" y="1596571"/>
            <a:ext cx="7140575" cy="4462760"/>
          </a:xfrm>
          <a:prstGeom prst="rect">
            <a:avLst/>
          </a:prstGeom>
          <a:noFill/>
          <a:ln w="9525" algn="ctr">
            <a:noFill/>
            <a:miter lim="800000"/>
            <a:headEnd/>
            <a:tailEnd/>
          </a:ln>
        </p:spPr>
        <p:txBody>
          <a:bodyPr wrap="square">
            <a:spAutoFit/>
          </a:bodyPr>
          <a:lstStyle/>
          <a:p>
            <a:pPr>
              <a:spcBef>
                <a:spcPct val="20000"/>
              </a:spcBef>
            </a:pPr>
            <a:r>
              <a:rPr lang="el-GR" sz="2000" b="0" dirty="0" smtClean="0"/>
              <a:t>Ποιος φτιάχνει το</a:t>
            </a:r>
            <a:r>
              <a:rPr lang="en-US" sz="2000" b="0" dirty="0" smtClean="0"/>
              <a:t>  iPod</a:t>
            </a:r>
            <a:r>
              <a:rPr lang="el-GR" sz="2000" b="0" dirty="0" smtClean="0"/>
              <a:t> της </a:t>
            </a:r>
            <a:r>
              <a:rPr lang="en-US" sz="2000" b="0" dirty="0" smtClean="0"/>
              <a:t>Apple</a:t>
            </a:r>
            <a:r>
              <a:rPr lang="el-GR" sz="2000" b="0" dirty="0" smtClean="0"/>
              <a:t>;</a:t>
            </a:r>
            <a:endParaRPr lang="en-US" sz="2000" b="0" dirty="0"/>
          </a:p>
          <a:p>
            <a:pPr>
              <a:spcBef>
                <a:spcPct val="20000"/>
              </a:spcBef>
            </a:pPr>
            <a:endParaRPr lang="en-US" sz="2000" b="0" dirty="0"/>
          </a:p>
          <a:p>
            <a:pPr>
              <a:spcBef>
                <a:spcPct val="20000"/>
              </a:spcBef>
            </a:pPr>
            <a:r>
              <a:rPr lang="el-GR" sz="2000" b="0" dirty="0" smtClean="0"/>
              <a:t>Η </a:t>
            </a:r>
            <a:r>
              <a:rPr lang="en-US" sz="2000" b="0" dirty="0" smtClean="0"/>
              <a:t>Apple </a:t>
            </a:r>
            <a:r>
              <a:rPr lang="el-GR" sz="2000" b="0" dirty="0" smtClean="0"/>
              <a:t>αναθέτει τη συνολική παραγωγή αυτού του προϊόντος σε ένα αριθμό Ασιατικών επιχειρήσεων. </a:t>
            </a:r>
            <a:endParaRPr lang="en-US" sz="2000" b="0" dirty="0"/>
          </a:p>
          <a:p>
            <a:pPr>
              <a:spcBef>
                <a:spcPct val="20000"/>
              </a:spcBef>
            </a:pPr>
            <a:endParaRPr lang="en-US" sz="2000" b="0" dirty="0"/>
          </a:p>
          <a:p>
            <a:pPr>
              <a:spcBef>
                <a:spcPct val="20000"/>
              </a:spcBef>
            </a:pPr>
            <a:r>
              <a:rPr lang="el-GR" sz="2000" b="0" dirty="0" smtClean="0"/>
              <a:t>Το</a:t>
            </a:r>
            <a:r>
              <a:rPr lang="en-US" sz="2000" b="0" dirty="0" smtClean="0"/>
              <a:t> </a:t>
            </a:r>
            <a:r>
              <a:rPr lang="en-US" sz="2000" b="0" dirty="0"/>
              <a:t>iPod, </a:t>
            </a:r>
            <a:r>
              <a:rPr lang="el-GR" sz="2000" b="0" dirty="0" smtClean="0"/>
              <a:t>όπως και πολλά άλλα προϊόντα, κατασκευάζεται σε διαφορετικές χώρες από μια ντουζίνα επιχειρήσεις, με κάθε στάδιο της παραγωγής να συνεισφέρει ένα διαφορετικό ποσό στην τελική αξία. </a:t>
            </a:r>
            <a:endParaRPr lang="en-US" sz="2000" b="0" dirty="0"/>
          </a:p>
          <a:p>
            <a:pPr>
              <a:spcBef>
                <a:spcPct val="20000"/>
              </a:spcBef>
            </a:pPr>
            <a:endParaRPr lang="en-US" sz="2000" b="0" dirty="0"/>
          </a:p>
          <a:p>
            <a:pPr>
              <a:spcBef>
                <a:spcPct val="20000"/>
              </a:spcBef>
            </a:pPr>
            <a:r>
              <a:rPr lang="el-GR" sz="2000" b="0" dirty="0" smtClean="0"/>
              <a:t>Η πραγματική αξία του</a:t>
            </a:r>
            <a:r>
              <a:rPr lang="en-US" sz="2000" b="0" dirty="0" smtClean="0"/>
              <a:t> </a:t>
            </a:r>
            <a:r>
              <a:rPr lang="en-US" sz="2000" b="0" dirty="0"/>
              <a:t>iPod </a:t>
            </a:r>
            <a:r>
              <a:rPr lang="el-GR" sz="2000" b="0" dirty="0" smtClean="0"/>
              <a:t>δεν έγκειται στα εξαρτήματά του ή ακόμη και στη συναρμολόγησή του. Ο όγκος της αξίας του</a:t>
            </a:r>
            <a:r>
              <a:rPr lang="en-US" sz="2000" b="0" dirty="0" smtClean="0"/>
              <a:t> iPod</a:t>
            </a:r>
            <a:r>
              <a:rPr lang="el-GR" sz="2000" b="0" dirty="0" smtClean="0"/>
              <a:t> είναι η φιλοσοφία και ο σχεδιασμός του. </a:t>
            </a:r>
            <a:r>
              <a:rPr lang="en-US" sz="2000" b="0" dirty="0" smtClean="0"/>
              <a:t> </a:t>
            </a:r>
            <a:endParaRPr lang="en-US" sz="2000" b="0" dirty="0"/>
          </a:p>
        </p:txBody>
      </p:sp>
      <p:sp>
        <p:nvSpPr>
          <p:cNvPr id="24579" name="Rectangle 15"/>
          <p:cNvSpPr>
            <a:spLocks noChangeArrowheads="1"/>
          </p:cNvSpPr>
          <p:nvPr/>
        </p:nvSpPr>
        <p:spPr bwMode="auto">
          <a:xfrm>
            <a:off x="566738" y="2211388"/>
            <a:ext cx="7807325" cy="457200"/>
          </a:xfrm>
          <a:prstGeom prst="rect">
            <a:avLst/>
          </a:prstGeom>
          <a:noFill/>
          <a:ln w="9525">
            <a:noFill/>
            <a:miter lim="800000"/>
            <a:headEnd/>
            <a:tailEnd/>
          </a:ln>
        </p:spPr>
        <p:txBody>
          <a:bodyPr>
            <a:spAutoFit/>
          </a:bodyPr>
          <a:lstStyle/>
          <a:p>
            <a:pPr>
              <a:spcBef>
                <a:spcPct val="10000"/>
              </a:spcBef>
              <a:spcAft>
                <a:spcPct val="10000"/>
              </a:spcAft>
            </a:pPr>
            <a:endParaRPr lang="en-US" sz="2400" b="0"/>
          </a:p>
        </p:txBody>
      </p:sp>
      <p:grpSp>
        <p:nvGrpSpPr>
          <p:cNvPr id="19" name="Group 12"/>
          <p:cNvGrpSpPr>
            <a:grpSpLocks/>
          </p:cNvGrpSpPr>
          <p:nvPr/>
        </p:nvGrpSpPr>
        <p:grpSpPr bwMode="auto">
          <a:xfrm>
            <a:off x="493713" y="0"/>
            <a:ext cx="5662612" cy="820738"/>
            <a:chOff x="566739" y="4459460"/>
            <a:chExt cx="5662264" cy="820738"/>
          </a:xfrm>
        </p:grpSpPr>
        <p:pic>
          <p:nvPicPr>
            <p:cNvPr id="24582" name="Picture 13"/>
            <p:cNvPicPr>
              <a:picLocks noChangeAspect="1"/>
            </p:cNvPicPr>
            <p:nvPr/>
          </p:nvPicPr>
          <p:blipFill>
            <a:blip r:embed="rId3" cstate="print"/>
            <a:srcRect/>
            <a:stretch>
              <a:fillRect/>
            </a:stretch>
          </p:blipFill>
          <p:spPr bwMode="auto">
            <a:xfrm>
              <a:off x="828674" y="4497560"/>
              <a:ext cx="603027" cy="603027"/>
            </a:xfrm>
            <a:prstGeom prst="rect">
              <a:avLst/>
            </a:prstGeom>
            <a:noFill/>
            <a:ln w="9525">
              <a:noFill/>
              <a:miter lim="800000"/>
              <a:headEnd/>
              <a:tailEnd/>
            </a:ln>
          </p:spPr>
        </p:pic>
        <p:sp>
          <p:nvSpPr>
            <p:cNvPr id="24" name="Rectangle 3"/>
            <p:cNvSpPr txBox="1">
              <a:spLocks noChangeArrowheads="1"/>
            </p:cNvSpPr>
            <p:nvPr/>
          </p:nvSpPr>
          <p:spPr bwMode="auto">
            <a:xfrm>
              <a:off x="566739" y="4459460"/>
              <a:ext cx="5662264" cy="820738"/>
            </a:xfrm>
            <a:prstGeom prst="rect">
              <a:avLst/>
            </a:prstGeom>
            <a:noFill/>
            <a:ln w="9525">
              <a:noFill/>
              <a:miter lim="800000"/>
              <a:headEnd/>
              <a:tailEnd/>
            </a:ln>
          </p:spPr>
          <p:txBody>
            <a:bodyPr anchor="ctr"/>
            <a:lstStyle/>
            <a:p>
              <a:pPr eaLnBrk="0" hangingPunct="0">
                <a:defRPr/>
              </a:pPr>
              <a:r>
                <a:rPr lang="el-GR" sz="2800" kern="0" dirty="0" smtClean="0">
                  <a:solidFill>
                    <a:srgbClr val="69134B"/>
                  </a:solidFill>
                  <a:latin typeface="+mj-lt"/>
                  <a:ea typeface="+mj-ea"/>
                  <a:cs typeface="+mj-cs"/>
                </a:rPr>
                <a:t>ΠΡΩΤΟΣΕΛΙΔΟ</a:t>
              </a:r>
              <a:endParaRPr lang="en-US" sz="2800" kern="0" dirty="0">
                <a:solidFill>
                  <a:srgbClr val="69134B"/>
                </a:solidFill>
                <a:latin typeface="+mj-lt"/>
                <a:ea typeface="+mj-ea"/>
                <a:cs typeface="+mj-cs"/>
              </a:endParaRPr>
            </a:p>
          </p:txBody>
        </p:sp>
      </p:grpSp>
      <p:cxnSp>
        <p:nvCxnSpPr>
          <p:cNvPr id="24581" name="Straight Connector 7"/>
          <p:cNvCxnSpPr>
            <a:cxnSpLocks noChangeShapeType="1"/>
          </p:cNvCxnSpPr>
          <p:nvPr/>
        </p:nvCxnSpPr>
        <p:spPr bwMode="auto">
          <a:xfrm>
            <a:off x="479425" y="1289050"/>
            <a:ext cx="7658100" cy="0"/>
          </a:xfrm>
          <a:prstGeom prst="line">
            <a:avLst/>
          </a:prstGeom>
          <a:noFill/>
          <a:ln w="19050" cap="rnd" algn="ctr">
            <a:solidFill>
              <a:srgbClr val="9C3A45"/>
            </a:solidFill>
            <a:prstDash val="sysDash"/>
            <a:round/>
            <a:headEnd/>
            <a:tailEnd/>
          </a:ln>
        </p:spPr>
      </p:cxn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16" fill="hold"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plus(in)">
                                      <p:cBhvr>
                                        <p:cTn id="7" dur="2000"/>
                                        <p:tgtEl>
                                          <p:spTgt spid="19"/>
                                        </p:tgtEl>
                                      </p:cBhvr>
                                    </p:animEffect>
                                  </p:childTnLst>
                                </p:cTn>
                              </p:par>
                            </p:childTnLst>
                          </p:cTn>
                        </p:par>
                        <p:par>
                          <p:cTn id="8" fill="hold">
                            <p:stCondLst>
                              <p:cond delay="2000"/>
                            </p:stCondLst>
                            <p:childTnLst>
                              <p:par>
                                <p:cTn id="9" presetID="1"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12">
                                            <p:txEl>
                                              <p:pRg st="0" end="0"/>
                                            </p:txEl>
                                          </p:spTgt>
                                        </p:tgtEl>
                                        <p:attrNameLst>
                                          <p:attrName>style.visibility</p:attrName>
                                        </p:attrNameLst>
                                      </p:cBhvr>
                                      <p:to>
                                        <p:strVal val="visible"/>
                                      </p:to>
                                    </p:set>
                                    <p:anim calcmode="lin" valueType="num">
                                      <p:cBhvr additive="base">
                                        <p:cTn id="15"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12">
                                            <p:txEl>
                                              <p:pRg st="2" end="2"/>
                                            </p:txEl>
                                          </p:spTgt>
                                        </p:tgtEl>
                                        <p:attrNameLst>
                                          <p:attrName>style.visibility</p:attrName>
                                        </p:attrNameLst>
                                      </p:cBhvr>
                                      <p:to>
                                        <p:strVal val="visible"/>
                                      </p:to>
                                    </p:set>
                                    <p:animEffect transition="in" filter="wipe(left)">
                                      <p:cBhvr>
                                        <p:cTn id="21" dur="500"/>
                                        <p:tgtEl>
                                          <p:spTgt spid="12">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12">
                                            <p:txEl>
                                              <p:pRg st="4" end="4"/>
                                            </p:txEl>
                                          </p:spTgt>
                                        </p:tgtEl>
                                        <p:attrNameLst>
                                          <p:attrName>style.visibility</p:attrName>
                                        </p:attrNameLst>
                                      </p:cBhvr>
                                      <p:to>
                                        <p:strVal val="visible"/>
                                      </p:to>
                                    </p:set>
                                    <p:animEffect transition="in" filter="wipe(left)">
                                      <p:cBhvr>
                                        <p:cTn id="26" dur="500"/>
                                        <p:tgtEl>
                                          <p:spTgt spid="12">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12">
                                            <p:txEl>
                                              <p:pRg st="6" end="6"/>
                                            </p:txEl>
                                          </p:spTgt>
                                        </p:tgtEl>
                                        <p:attrNameLst>
                                          <p:attrName>style.visibility</p:attrName>
                                        </p:attrNameLst>
                                      </p:cBhvr>
                                      <p:to>
                                        <p:strVal val="visible"/>
                                      </p:to>
                                    </p:set>
                                    <p:animEffect transition="in" filter="wipe(left)">
                                      <p:cBhvr>
                                        <p:cTn id="31" dur="500"/>
                                        <p:tgtEl>
                                          <p:spTgt spid="1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5" name="Rectangle 19"/>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26626" name="Straight Connector 22"/>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26627" name="Rectangle 3"/>
          <p:cNvSpPr>
            <a:spLocks noGrp="1" noChangeArrowheads="1"/>
          </p:cNvSpPr>
          <p:nvPr>
            <p:ph type="title" idx="4294967295"/>
          </p:nvPr>
        </p:nvSpPr>
        <p:spPr>
          <a:xfrm>
            <a:off x="566738" y="0"/>
            <a:ext cx="8577262" cy="820738"/>
          </a:xfrm>
        </p:spPr>
        <p:txBody>
          <a:bodyPr/>
          <a:lstStyle/>
          <a:p>
            <a:r>
              <a:rPr lang="en-US" dirty="0" smtClean="0">
                <a:solidFill>
                  <a:srgbClr val="69134B"/>
                </a:solidFill>
              </a:rPr>
              <a:t>1  </a:t>
            </a:r>
            <a:r>
              <a:rPr lang="el-GR" dirty="0" smtClean="0">
                <a:solidFill>
                  <a:srgbClr val="69134B"/>
                </a:solidFill>
              </a:rPr>
              <a:t>Διεθνές Εμπόριο</a:t>
            </a:r>
            <a:endParaRPr lang="en-US" dirty="0" smtClean="0">
              <a:solidFill>
                <a:srgbClr val="69134B"/>
              </a:solidFill>
            </a:endParaRPr>
          </a:p>
        </p:txBody>
      </p:sp>
      <p:sp>
        <p:nvSpPr>
          <p:cNvPr id="26628" name="Rectangle 5"/>
          <p:cNvSpPr>
            <a:spLocks noChangeArrowheads="1"/>
          </p:cNvSpPr>
          <p:nvPr/>
        </p:nvSpPr>
        <p:spPr bwMode="auto">
          <a:xfrm>
            <a:off x="566738" y="820738"/>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Τα Βασικά του Παγκόσμιου Εμπορίου</a:t>
            </a:r>
            <a:endParaRPr lang="en-US" sz="2400" dirty="0">
              <a:solidFill>
                <a:srgbClr val="356A41"/>
              </a:solidFill>
            </a:endParaRPr>
          </a:p>
        </p:txBody>
      </p:sp>
      <p:sp>
        <p:nvSpPr>
          <p:cNvPr id="8" name="Rectangle 7"/>
          <p:cNvSpPr>
            <a:spLocks noChangeArrowheads="1"/>
          </p:cNvSpPr>
          <p:nvPr/>
        </p:nvSpPr>
        <p:spPr bwMode="auto">
          <a:xfrm>
            <a:off x="566738" y="1322388"/>
            <a:ext cx="7793037" cy="457200"/>
          </a:xfrm>
          <a:prstGeom prst="rect">
            <a:avLst/>
          </a:prstGeom>
          <a:noFill/>
          <a:ln w="9525">
            <a:noFill/>
            <a:miter lim="800000"/>
            <a:headEnd/>
            <a:tailEnd/>
          </a:ln>
        </p:spPr>
        <p:txBody>
          <a:bodyPr>
            <a:spAutoFit/>
          </a:bodyPr>
          <a:lstStyle/>
          <a:p>
            <a:pPr>
              <a:spcBef>
                <a:spcPct val="10000"/>
              </a:spcBef>
              <a:spcAft>
                <a:spcPct val="10000"/>
              </a:spcAft>
            </a:pPr>
            <a:endParaRPr lang="en-US" sz="2400" b="0"/>
          </a:p>
        </p:txBody>
      </p:sp>
      <p:sp>
        <p:nvSpPr>
          <p:cNvPr id="16" name="Rectangle 15"/>
          <p:cNvSpPr>
            <a:spLocks noChangeArrowheads="1"/>
          </p:cNvSpPr>
          <p:nvPr/>
        </p:nvSpPr>
        <p:spPr bwMode="auto">
          <a:xfrm>
            <a:off x="511175" y="1690688"/>
            <a:ext cx="7807325" cy="4376583"/>
          </a:xfrm>
          <a:prstGeom prst="rect">
            <a:avLst/>
          </a:prstGeom>
          <a:noFill/>
          <a:ln w="9525">
            <a:noFill/>
            <a:miter lim="800000"/>
            <a:headEnd/>
            <a:tailEnd/>
          </a:ln>
        </p:spPr>
        <p:txBody>
          <a:bodyPr>
            <a:spAutoFit/>
          </a:bodyPr>
          <a:lstStyle/>
          <a:p>
            <a:pPr>
              <a:spcBef>
                <a:spcPct val="10000"/>
              </a:spcBef>
              <a:spcAft>
                <a:spcPct val="10000"/>
              </a:spcAft>
            </a:pPr>
            <a:r>
              <a:rPr lang="el-GR" sz="2400" b="0" dirty="0" smtClean="0"/>
              <a:t>Το</a:t>
            </a:r>
            <a:r>
              <a:rPr lang="en-US" sz="2400" b="0" dirty="0" smtClean="0"/>
              <a:t> </a:t>
            </a:r>
            <a:r>
              <a:rPr lang="en-US" sz="2400" b="0" dirty="0"/>
              <a:t>iPod </a:t>
            </a:r>
            <a:r>
              <a:rPr lang="el-GR" sz="2400" b="0" dirty="0" smtClean="0"/>
              <a:t>τιμάται περίπου </a:t>
            </a:r>
            <a:r>
              <a:rPr lang="en-US" sz="2400" b="0" dirty="0" smtClean="0"/>
              <a:t>$150 </a:t>
            </a:r>
            <a:r>
              <a:rPr lang="el-GR" sz="2400" b="0" dirty="0" smtClean="0"/>
              <a:t>όταν εγκαταλείπει την Κίνα και οδεύει προς τις Ηνωμένες Πολιτείες. </a:t>
            </a:r>
            <a:endParaRPr lang="en-US" sz="2400" b="0" dirty="0"/>
          </a:p>
          <a:p>
            <a:pPr>
              <a:spcBef>
                <a:spcPct val="10000"/>
              </a:spcBef>
              <a:spcAft>
                <a:spcPct val="10000"/>
              </a:spcAft>
            </a:pPr>
            <a:r>
              <a:rPr lang="el-GR" sz="2400" b="0" dirty="0" smtClean="0"/>
              <a:t>Δεν είναι όντως λογικό να εκλαμβάνεται όλο το</a:t>
            </a:r>
            <a:r>
              <a:rPr lang="en-US" sz="2400" b="0" dirty="0" smtClean="0"/>
              <a:t> iPod </a:t>
            </a:r>
            <a:r>
              <a:rPr lang="el-GR" sz="2400" b="0" dirty="0" smtClean="0"/>
              <a:t>των </a:t>
            </a:r>
            <a:r>
              <a:rPr lang="en-US" sz="2400" b="0" dirty="0" smtClean="0"/>
              <a:t> </a:t>
            </a:r>
            <a:r>
              <a:rPr lang="en-US" sz="2400" b="0" dirty="0"/>
              <a:t>$150 </a:t>
            </a:r>
            <a:r>
              <a:rPr lang="el-GR" sz="2400" b="0" dirty="0" smtClean="0"/>
              <a:t>ως Κινεζική εξαγωγή προς τις Ηνωμένες Πολιτείες, όπως γίνεται στις επίσημες εμπορικές στατιστικές, όταν η </a:t>
            </a:r>
            <a:r>
              <a:rPr lang="el-GR" sz="2400" dirty="0" smtClean="0"/>
              <a:t>προστιθέμενη αξία </a:t>
            </a:r>
            <a:r>
              <a:rPr lang="el-GR" sz="2400" b="0" dirty="0" smtClean="0"/>
              <a:t>στην Κίνα είναι μόνο </a:t>
            </a:r>
            <a:r>
              <a:rPr lang="en-US" sz="2400" b="0" dirty="0" smtClean="0"/>
              <a:t>$4</a:t>
            </a:r>
            <a:r>
              <a:rPr lang="el-GR" sz="2400" b="0" dirty="0" smtClean="0"/>
              <a:t>.</a:t>
            </a:r>
            <a:endParaRPr lang="en-US" sz="2400" b="0" dirty="0"/>
          </a:p>
          <a:p>
            <a:pPr>
              <a:spcBef>
                <a:spcPct val="10000"/>
              </a:spcBef>
              <a:spcAft>
                <a:spcPct val="10000"/>
              </a:spcAft>
            </a:pPr>
            <a:r>
              <a:rPr lang="en-US" sz="2400" b="0" dirty="0"/>
              <a:t>	</a:t>
            </a:r>
            <a:r>
              <a:rPr lang="el-GR" sz="2400" b="0" dirty="0" smtClean="0"/>
              <a:t>Η διαφορά μεταξύ της αξίας του </a:t>
            </a:r>
            <a:r>
              <a:rPr lang="en-US" sz="2400" b="0" dirty="0" smtClean="0"/>
              <a:t>iPod </a:t>
            </a:r>
            <a:r>
              <a:rPr lang="el-GR" sz="2400" b="0" dirty="0" smtClean="0"/>
              <a:t>όταν 	εγκαταλείπει την Κίνα και του κόστους των 	εξαρτημάτων και υλικών που αγοράζονται στην 	Κίνα και εισάγονται από άλλες χώρες. </a:t>
            </a:r>
            <a:endParaRPr lang="en-US" sz="2400" b="0" dirty="0"/>
          </a:p>
          <a:p>
            <a:pPr>
              <a:spcBef>
                <a:spcPct val="10000"/>
              </a:spcBef>
              <a:spcAft>
                <a:spcPct val="10000"/>
              </a:spcAft>
            </a:pPr>
            <a:endParaRPr lang="en-US" sz="2400" b="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nodePh="1">
                                  <p:stCondLst>
                                    <p:cond delay="0"/>
                                  </p:stCondLst>
                                  <p:endCondLst>
                                    <p:cond evt="begin" delay="0">
                                      <p:tn val="5"/>
                                    </p:cond>
                                  </p:end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left)">
                                      <p:cBhvr>
                                        <p:cTn id="7" dur="500"/>
                                        <p:tgtEl>
                                          <p:spTgt spid="8">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6">
                                            <p:txEl>
                                              <p:pRg st="0" end="0"/>
                                            </p:txEl>
                                          </p:spTgt>
                                        </p:tgtEl>
                                        <p:attrNameLst>
                                          <p:attrName>style.visibility</p:attrName>
                                        </p:attrNameLst>
                                      </p:cBhvr>
                                      <p:to>
                                        <p:strVal val="visible"/>
                                      </p:to>
                                    </p:set>
                                    <p:animEffect transition="in" filter="wipe(left)">
                                      <p:cBhvr>
                                        <p:cTn id="11" dur="500"/>
                                        <p:tgtEl>
                                          <p:spTgt spid="16">
                                            <p:txEl>
                                              <p:pRg st="0" end="0"/>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6">
                                            <p:txEl>
                                              <p:pRg st="1" end="1"/>
                                            </p:txEl>
                                          </p:spTgt>
                                        </p:tgtEl>
                                        <p:attrNameLst>
                                          <p:attrName>style.visibility</p:attrName>
                                        </p:attrNameLst>
                                      </p:cBhvr>
                                      <p:to>
                                        <p:strVal val="visible"/>
                                      </p:to>
                                    </p:set>
                                    <p:animEffect transition="in" filter="wipe(left)">
                                      <p:cBhvr>
                                        <p:cTn id="15" dur="500"/>
                                        <p:tgtEl>
                                          <p:spTgt spid="16">
                                            <p:txEl>
                                              <p:pRg st="1" end="1"/>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16">
                                            <p:txEl>
                                              <p:pRg st="2" end="2"/>
                                            </p:txEl>
                                          </p:spTgt>
                                        </p:tgtEl>
                                        <p:attrNameLst>
                                          <p:attrName>style.visibility</p:attrName>
                                        </p:attrNameLst>
                                      </p:cBhvr>
                                      <p:to>
                                        <p:strVal val="visible"/>
                                      </p:to>
                                    </p:set>
                                    <p:animEffect transition="in" filter="wipe(left)">
                                      <p:cBhvr>
                                        <p:cTn id="19" dur="500"/>
                                        <p:tgtEl>
                                          <p:spTgt spid="1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bldLvl="2"/>
      <p:bldP spid="16" grpId="0" build="p" bldLvl="2"/>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 name="Rectangle 14"/>
          <p:cNvSpPr>
            <a:spLocks noChangeArrowheads="1"/>
          </p:cNvSpPr>
          <p:nvPr/>
        </p:nvSpPr>
        <p:spPr bwMode="auto">
          <a:xfrm>
            <a:off x="566738" y="476250"/>
            <a:ext cx="2176462" cy="192088"/>
          </a:xfrm>
          <a:prstGeom prst="rect">
            <a:avLst/>
          </a:prstGeom>
          <a:solidFill>
            <a:srgbClr val="D4E4C1"/>
          </a:solidFill>
          <a:ln w="9525" algn="ctr">
            <a:noFill/>
            <a:round/>
            <a:headEnd/>
            <a:tailEnd/>
          </a:ln>
        </p:spPr>
        <p:txBody>
          <a:bodyPr/>
          <a:lstStyle/>
          <a:p>
            <a:endParaRPr lang="en-US" sz="3200" b="0">
              <a:solidFill>
                <a:schemeClr val="tx2"/>
              </a:solidFill>
            </a:endParaRPr>
          </a:p>
        </p:txBody>
      </p:sp>
      <p:sp>
        <p:nvSpPr>
          <p:cNvPr id="862211" name="Rectangle 3"/>
          <p:cNvSpPr>
            <a:spLocks noGrp="1" noChangeArrowheads="1"/>
          </p:cNvSpPr>
          <p:nvPr>
            <p:ph type="title"/>
          </p:nvPr>
        </p:nvSpPr>
        <p:spPr>
          <a:xfrm>
            <a:off x="566738" y="0"/>
            <a:ext cx="8577262" cy="740229"/>
          </a:xfrm>
        </p:spPr>
        <p:txBody>
          <a:bodyPr/>
          <a:lstStyle/>
          <a:p>
            <a:r>
              <a:rPr lang="el-GR" dirty="0" smtClean="0">
                <a:solidFill>
                  <a:srgbClr val="668C6B"/>
                </a:solidFill>
              </a:rPr>
              <a:t>ΕΦΑΡΜΟΓΗ</a:t>
            </a:r>
            <a:endParaRPr lang="en-US" dirty="0" smtClean="0">
              <a:solidFill>
                <a:srgbClr val="668C6B"/>
              </a:solidFill>
            </a:endParaRPr>
          </a:p>
        </p:txBody>
      </p:sp>
      <p:sp>
        <p:nvSpPr>
          <p:cNvPr id="862213" name="Rectangle 5"/>
          <p:cNvSpPr>
            <a:spLocks noChangeArrowheads="1"/>
          </p:cNvSpPr>
          <p:nvPr/>
        </p:nvSpPr>
        <p:spPr bwMode="auto">
          <a:xfrm>
            <a:off x="362857" y="820738"/>
            <a:ext cx="8316685" cy="461665"/>
          </a:xfrm>
          <a:prstGeom prst="rect">
            <a:avLst/>
          </a:prstGeom>
          <a:noFill/>
          <a:ln w="9525" algn="ctr">
            <a:noFill/>
            <a:miter lim="800000"/>
            <a:headEnd/>
            <a:tailEnd/>
          </a:ln>
        </p:spPr>
        <p:txBody>
          <a:bodyPr wrap="square">
            <a:spAutoFit/>
          </a:bodyPr>
          <a:lstStyle/>
          <a:p>
            <a:pPr>
              <a:spcBef>
                <a:spcPct val="20000"/>
              </a:spcBef>
            </a:pPr>
            <a:r>
              <a:rPr lang="el-GR" sz="2400" dirty="0" smtClean="0">
                <a:solidFill>
                  <a:srgbClr val="356A41"/>
                </a:solidFill>
              </a:rPr>
              <a:t>Είναι το Εμπόριο Σήμερα Διαφορετικό από το Παρελθόν</a:t>
            </a:r>
            <a:endParaRPr lang="en-US" sz="2400" dirty="0">
              <a:solidFill>
                <a:srgbClr val="356A41"/>
              </a:solidFill>
            </a:endParaRPr>
          </a:p>
        </p:txBody>
      </p:sp>
      <p:cxnSp>
        <p:nvCxnSpPr>
          <p:cNvPr id="13" name="Straight Connector 12"/>
          <p:cNvCxnSpPr>
            <a:cxnSpLocks noChangeShapeType="1"/>
          </p:cNvCxnSpPr>
          <p:nvPr/>
        </p:nvCxnSpPr>
        <p:spPr bwMode="auto">
          <a:xfrm>
            <a:off x="566738" y="668338"/>
            <a:ext cx="2176462" cy="0"/>
          </a:xfrm>
          <a:prstGeom prst="line">
            <a:avLst/>
          </a:prstGeom>
          <a:noFill/>
          <a:ln w="19050" cap="rnd" algn="ctr">
            <a:solidFill>
              <a:srgbClr val="A4C695"/>
            </a:solidFill>
            <a:prstDash val="sysDash"/>
            <a:round/>
            <a:headEnd/>
            <a:tailEnd/>
          </a:ln>
        </p:spPr>
      </p:cxnSp>
      <p:grpSp>
        <p:nvGrpSpPr>
          <p:cNvPr id="7" name="Group 39"/>
          <p:cNvGrpSpPr>
            <a:grpSpLocks/>
          </p:cNvGrpSpPr>
          <p:nvPr/>
        </p:nvGrpSpPr>
        <p:grpSpPr bwMode="auto">
          <a:xfrm>
            <a:off x="647700" y="1281113"/>
            <a:ext cx="8047038" cy="5243512"/>
            <a:chOff x="566738" y="2200275"/>
            <a:chExt cx="7805737" cy="4219575"/>
          </a:xfrm>
        </p:grpSpPr>
        <p:sp>
          <p:nvSpPr>
            <p:cNvPr id="28688" name="Rectangle 7"/>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28689" name="Rectangle 8"/>
            <p:cNvSpPr>
              <a:spLocks noChangeArrowheads="1"/>
            </p:cNvSpPr>
            <p:nvPr/>
          </p:nvSpPr>
          <p:spPr bwMode="auto">
            <a:xfrm>
              <a:off x="581024" y="2219327"/>
              <a:ext cx="7772401" cy="257542"/>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10" name="Text Box 7"/>
          <p:cNvSpPr txBox="1">
            <a:spLocks noChangeArrowheads="1"/>
          </p:cNvSpPr>
          <p:nvPr/>
        </p:nvSpPr>
        <p:spPr bwMode="auto">
          <a:xfrm>
            <a:off x="666750" y="1303338"/>
            <a:ext cx="1945821" cy="286232"/>
          </a:xfrm>
          <a:prstGeom prst="rect">
            <a:avLst/>
          </a:prstGeom>
          <a:solidFill>
            <a:srgbClr val="E8F0D4"/>
          </a:solidFill>
          <a:ln w="9525" algn="ctr">
            <a:noFill/>
            <a:miter lim="800000"/>
            <a:headEnd/>
            <a:tailEnd/>
          </a:ln>
        </p:spPr>
        <p:txBody>
          <a:bodyPr wrap="square">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1-1 </a:t>
            </a:r>
            <a:r>
              <a:rPr lang="en-US" dirty="0" smtClean="0"/>
              <a:t>(</a:t>
            </a:r>
            <a:r>
              <a:rPr lang="el-GR" dirty="0" smtClean="0"/>
              <a:t>α</a:t>
            </a:r>
            <a:r>
              <a:rPr lang="en-US" dirty="0" smtClean="0"/>
              <a:t>)</a:t>
            </a:r>
            <a:endParaRPr lang="en-US" dirty="0"/>
          </a:p>
        </p:txBody>
      </p:sp>
      <p:sp>
        <p:nvSpPr>
          <p:cNvPr id="11" name="Rectangle 10"/>
          <p:cNvSpPr>
            <a:spLocks noChangeArrowheads="1"/>
          </p:cNvSpPr>
          <p:nvPr/>
        </p:nvSpPr>
        <p:spPr bwMode="auto">
          <a:xfrm>
            <a:off x="800100" y="4857750"/>
            <a:ext cx="7686675" cy="1323439"/>
          </a:xfrm>
          <a:prstGeom prst="rect">
            <a:avLst/>
          </a:prstGeom>
          <a:noFill/>
          <a:ln w="9525">
            <a:noFill/>
            <a:miter lim="800000"/>
            <a:headEnd/>
            <a:tailEnd/>
          </a:ln>
        </p:spPr>
        <p:txBody>
          <a:bodyPr>
            <a:spAutoFit/>
          </a:bodyPr>
          <a:lstStyle/>
          <a:p>
            <a:pPr>
              <a:spcBef>
                <a:spcPct val="10000"/>
              </a:spcBef>
              <a:spcAft>
                <a:spcPct val="10000"/>
              </a:spcAft>
            </a:pPr>
            <a:r>
              <a:rPr lang="el-GR" sz="2000" dirty="0" smtClean="0">
                <a:solidFill>
                  <a:srgbClr val="8A3A6A"/>
                </a:solidFill>
              </a:rPr>
              <a:t>Τα Μεταβαλλόμενα Χαρακτηριστικά των Εισαγωγών στις ΗΠΑ</a:t>
            </a:r>
            <a:r>
              <a:rPr lang="en-US" sz="2000" dirty="0" smtClean="0">
                <a:solidFill>
                  <a:srgbClr val="8A3A6A"/>
                </a:solidFill>
              </a:rPr>
              <a:t>, </a:t>
            </a:r>
            <a:r>
              <a:rPr lang="en-US" sz="2000" dirty="0">
                <a:solidFill>
                  <a:srgbClr val="8A3A6A"/>
                </a:solidFill>
              </a:rPr>
              <a:t>1925–2009 </a:t>
            </a:r>
            <a:r>
              <a:rPr lang="el-GR" sz="2000" dirty="0" smtClean="0"/>
              <a:t>Οι τύποι των προϊόντων που εισάγονται από τις Ηνωμένες Πολιτείες έχουν αλλάξει δραματικά τα τελευταία 84 χρόνια. </a:t>
            </a:r>
            <a:endParaRPr lang="en-US" sz="2000" dirty="0"/>
          </a:p>
        </p:txBody>
      </p:sp>
      <p:sp>
        <p:nvSpPr>
          <p:cNvPr id="19" name="Rectangle 18"/>
          <p:cNvSpPr>
            <a:spLocks noChangeArrowheads="1"/>
          </p:cNvSpPr>
          <p:nvPr/>
        </p:nvSpPr>
        <p:spPr bwMode="auto">
          <a:xfrm>
            <a:off x="785813" y="1728788"/>
            <a:ext cx="7542212" cy="3082925"/>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20" name="Picture 19" descr="fig1-1a_PPT_1.gif"/>
          <p:cNvPicPr>
            <a:picLocks noChangeAspect="1"/>
          </p:cNvPicPr>
          <p:nvPr/>
        </p:nvPicPr>
        <p:blipFill>
          <a:blip r:embed="rId3" cstate="print"/>
          <a:srcRect/>
          <a:stretch>
            <a:fillRect/>
          </a:stretch>
        </p:blipFill>
        <p:spPr bwMode="auto">
          <a:xfrm>
            <a:off x="857250" y="1697038"/>
            <a:ext cx="7458075" cy="3143250"/>
          </a:xfrm>
          <a:prstGeom prst="rect">
            <a:avLst/>
          </a:prstGeom>
          <a:noFill/>
          <a:ln w="9525">
            <a:noFill/>
            <a:miter lim="800000"/>
            <a:headEnd/>
            <a:tailEnd/>
          </a:ln>
        </p:spPr>
      </p:pic>
      <p:pic>
        <p:nvPicPr>
          <p:cNvPr id="21" name="Picture 20" descr="fig1-1a_PPT_5.gif"/>
          <p:cNvPicPr>
            <a:picLocks noChangeAspect="1"/>
          </p:cNvPicPr>
          <p:nvPr/>
        </p:nvPicPr>
        <p:blipFill>
          <a:blip r:embed="rId4" cstate="print"/>
          <a:srcRect/>
          <a:stretch>
            <a:fillRect/>
          </a:stretch>
        </p:blipFill>
        <p:spPr bwMode="auto">
          <a:xfrm>
            <a:off x="857250" y="1697038"/>
            <a:ext cx="7458075" cy="3143250"/>
          </a:xfrm>
          <a:prstGeom prst="rect">
            <a:avLst/>
          </a:prstGeom>
          <a:noFill/>
          <a:ln w="9525">
            <a:noFill/>
            <a:miter lim="800000"/>
            <a:headEnd/>
            <a:tailEnd/>
          </a:ln>
        </p:spPr>
      </p:pic>
      <p:pic>
        <p:nvPicPr>
          <p:cNvPr id="22" name="Picture 21" descr="fig1-1a_PPT_4.gif"/>
          <p:cNvPicPr>
            <a:picLocks noChangeAspect="1"/>
          </p:cNvPicPr>
          <p:nvPr/>
        </p:nvPicPr>
        <p:blipFill>
          <a:blip r:embed="rId5" cstate="print"/>
          <a:srcRect/>
          <a:stretch>
            <a:fillRect/>
          </a:stretch>
        </p:blipFill>
        <p:spPr bwMode="auto">
          <a:xfrm>
            <a:off x="857250" y="1697038"/>
            <a:ext cx="7458075" cy="3143250"/>
          </a:xfrm>
          <a:prstGeom prst="rect">
            <a:avLst/>
          </a:prstGeom>
          <a:noFill/>
          <a:ln w="9525">
            <a:noFill/>
            <a:miter lim="800000"/>
            <a:headEnd/>
            <a:tailEnd/>
          </a:ln>
        </p:spPr>
      </p:pic>
      <p:pic>
        <p:nvPicPr>
          <p:cNvPr id="23" name="Picture 22" descr="fig1-1a_PPT_3.gif"/>
          <p:cNvPicPr>
            <a:picLocks noChangeAspect="1"/>
          </p:cNvPicPr>
          <p:nvPr/>
        </p:nvPicPr>
        <p:blipFill>
          <a:blip r:embed="rId6" cstate="print"/>
          <a:srcRect/>
          <a:stretch>
            <a:fillRect/>
          </a:stretch>
        </p:blipFill>
        <p:spPr bwMode="auto">
          <a:xfrm>
            <a:off x="857250" y="1697038"/>
            <a:ext cx="7458075" cy="3143250"/>
          </a:xfrm>
          <a:prstGeom prst="rect">
            <a:avLst/>
          </a:prstGeom>
          <a:noFill/>
          <a:ln w="9525">
            <a:noFill/>
            <a:miter lim="800000"/>
            <a:headEnd/>
            <a:tailEnd/>
          </a:ln>
        </p:spPr>
      </p:pic>
      <p:pic>
        <p:nvPicPr>
          <p:cNvPr id="24" name="Picture 23" descr="fig1-1a_PPT_2.gif"/>
          <p:cNvPicPr>
            <a:picLocks noChangeAspect="1"/>
          </p:cNvPicPr>
          <p:nvPr/>
        </p:nvPicPr>
        <p:blipFill>
          <a:blip r:embed="rId7" cstate="print"/>
          <a:srcRect/>
          <a:stretch>
            <a:fillRect/>
          </a:stretch>
        </p:blipFill>
        <p:spPr bwMode="auto">
          <a:xfrm>
            <a:off x="857250" y="1697038"/>
            <a:ext cx="7458075" cy="3143250"/>
          </a:xfrm>
          <a:prstGeom prst="rect">
            <a:avLst/>
          </a:prstGeom>
          <a:noFill/>
          <a:ln w="9525">
            <a:noFill/>
            <a:miter lim="800000"/>
            <a:headEnd/>
            <a:tailEnd/>
          </a:ln>
        </p:spPr>
      </p:pic>
      <p:pic>
        <p:nvPicPr>
          <p:cNvPr id="25" name="Picture 24" descr="fig1-1a_PPT_6.gif"/>
          <p:cNvPicPr>
            <a:picLocks noChangeAspect="1"/>
          </p:cNvPicPr>
          <p:nvPr/>
        </p:nvPicPr>
        <p:blipFill>
          <a:blip r:embed="rId8" cstate="print"/>
          <a:srcRect/>
          <a:stretch>
            <a:fillRect/>
          </a:stretch>
        </p:blipFill>
        <p:spPr bwMode="auto">
          <a:xfrm>
            <a:off x="857250" y="1697038"/>
            <a:ext cx="7458075" cy="3143250"/>
          </a:xfrm>
          <a:prstGeom prst="rect">
            <a:avLst/>
          </a:prstGeom>
          <a:noFill/>
          <a:ln w="9525">
            <a:noFill/>
            <a:miter lim="800000"/>
            <a:headEnd/>
            <a:tailEnd/>
          </a:ln>
        </p:spPr>
      </p:pic>
      <p:pic>
        <p:nvPicPr>
          <p:cNvPr id="26" name="Picture 25" descr="fig1-1a_PPT_7.gif"/>
          <p:cNvPicPr>
            <a:picLocks noChangeAspect="1"/>
          </p:cNvPicPr>
          <p:nvPr/>
        </p:nvPicPr>
        <p:blipFill>
          <a:blip r:embed="rId9" cstate="print"/>
          <a:srcRect/>
          <a:stretch>
            <a:fillRect/>
          </a:stretch>
        </p:blipFill>
        <p:spPr bwMode="auto">
          <a:xfrm>
            <a:off x="857250" y="1697038"/>
            <a:ext cx="7458075" cy="314325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2211"/>
                                        </p:tgtEl>
                                        <p:attrNameLst>
                                          <p:attrName>style.visibility</p:attrName>
                                        </p:attrNameLst>
                                      </p:cBhvr>
                                      <p:to>
                                        <p:strVal val="visible"/>
                                      </p:to>
                                    </p:set>
                                    <p:animEffect transition="in" filter="wipe(left)">
                                      <p:cBhvr>
                                        <p:cTn id="7" dur="500"/>
                                        <p:tgtEl>
                                          <p:spTgt spid="862211"/>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left)">
                                      <p:cBhvr>
                                        <p:cTn id="11" dur="500"/>
                                        <p:tgtEl>
                                          <p:spTgt spid="15"/>
                                        </p:tgtEl>
                                      </p:cBhvr>
                                    </p:animEffect>
                                  </p:childTnLst>
                                </p:cTn>
                              </p:par>
                              <p:par>
                                <p:cTn id="12" presetID="22" presetClass="entr" presetSubtype="8" fill="hold" nodeType="with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wipe(left)">
                                      <p:cBhvr>
                                        <p:cTn id="14" dur="500"/>
                                        <p:tgtEl>
                                          <p:spTgt spid="13"/>
                                        </p:tgtEl>
                                      </p:cBhvr>
                                    </p:animEffec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862213"/>
                                        </p:tgtEl>
                                        <p:attrNameLst>
                                          <p:attrName>style.visibility</p:attrName>
                                        </p:attrNameLst>
                                      </p:cBhvr>
                                      <p:to>
                                        <p:strVal val="visible"/>
                                      </p:to>
                                    </p:set>
                                    <p:animEffect transition="in" filter="wipe(left)">
                                      <p:cBhvr>
                                        <p:cTn id="18" dur="500"/>
                                        <p:tgtEl>
                                          <p:spTgt spid="862213"/>
                                        </p:tgtEl>
                                      </p:cBhvr>
                                    </p:animEffect>
                                  </p:childTnLst>
                                </p:cTn>
                              </p:par>
                            </p:childTnLst>
                          </p:cTn>
                        </p:par>
                        <p:par>
                          <p:cTn id="19" fill="hold">
                            <p:stCondLst>
                              <p:cond delay="1500"/>
                            </p:stCondLst>
                            <p:childTnLst>
                              <p:par>
                                <p:cTn id="20" presetID="29" presetClass="entr" presetSubtype="0" fill="hold" nodeType="after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p:cTn id="22" dur="500" fill="hold"/>
                                        <p:tgtEl>
                                          <p:spTgt spid="7"/>
                                        </p:tgtEl>
                                        <p:attrNameLst>
                                          <p:attrName>ppt_x</p:attrName>
                                        </p:attrNameLst>
                                      </p:cBhvr>
                                      <p:tavLst>
                                        <p:tav tm="0">
                                          <p:val>
                                            <p:strVal val="#ppt_x-.2"/>
                                          </p:val>
                                        </p:tav>
                                        <p:tav tm="100000">
                                          <p:val>
                                            <p:strVal val="#ppt_x"/>
                                          </p:val>
                                        </p:tav>
                                      </p:tavLst>
                                    </p:anim>
                                    <p:anim calcmode="lin" valueType="num">
                                      <p:cBhvr>
                                        <p:cTn id="23" dur="5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24" dur="500"/>
                                        <p:tgtEl>
                                          <p:spTgt spid="7"/>
                                        </p:tgtEl>
                                      </p:cBhvr>
                                    </p:animEffect>
                                  </p:childTnLst>
                                </p:cTn>
                              </p:par>
                            </p:childTnLst>
                          </p:cTn>
                        </p:par>
                        <p:par>
                          <p:cTn id="25" fill="hold">
                            <p:stCondLst>
                              <p:cond delay="2000"/>
                            </p:stCondLst>
                            <p:childTnLst>
                              <p:par>
                                <p:cTn id="26" presetID="22" presetClass="entr" presetSubtype="8" fill="hold" grpId="0" nodeType="after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wipe(left)">
                                      <p:cBhvr>
                                        <p:cTn id="28" dur="500"/>
                                        <p:tgtEl>
                                          <p:spTgt spid="10"/>
                                        </p:tgtEl>
                                      </p:cBhvr>
                                    </p:animEffect>
                                  </p:childTnLst>
                                </p:cTn>
                              </p:par>
                            </p:childTnLst>
                          </p:cTn>
                        </p:par>
                        <p:par>
                          <p:cTn id="29" fill="hold">
                            <p:stCondLst>
                              <p:cond delay="2500"/>
                            </p:stCondLst>
                            <p:childTnLst>
                              <p:par>
                                <p:cTn id="30" presetID="22" presetClass="entr" presetSubtype="8" fill="hold" grpId="0" nodeType="after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wipe(left)">
                                      <p:cBhvr>
                                        <p:cTn id="32" dur="500"/>
                                        <p:tgtEl>
                                          <p:spTgt spid="19"/>
                                        </p:tgtEl>
                                      </p:cBhvr>
                                    </p:animEffect>
                                  </p:childTnLst>
                                </p:cTn>
                              </p:par>
                            </p:childTnLst>
                          </p:cTn>
                        </p:par>
                        <p:par>
                          <p:cTn id="33" fill="hold">
                            <p:stCondLst>
                              <p:cond delay="3000"/>
                            </p:stCondLst>
                            <p:childTnLst>
                              <p:par>
                                <p:cTn id="34" presetID="22" presetClass="entr" presetSubtype="8" fill="hold" grpId="0" nodeType="afterEffect">
                                  <p:stCondLst>
                                    <p:cond delay="0"/>
                                  </p:stCondLst>
                                  <p:childTnLst>
                                    <p:set>
                                      <p:cBhvr>
                                        <p:cTn id="35" dur="1" fill="hold">
                                          <p:stCondLst>
                                            <p:cond delay="0"/>
                                          </p:stCondLst>
                                        </p:cTn>
                                        <p:tgtEl>
                                          <p:spTgt spid="11">
                                            <p:txEl>
                                              <p:pRg st="0" end="0"/>
                                            </p:txEl>
                                          </p:spTgt>
                                        </p:tgtEl>
                                        <p:attrNameLst>
                                          <p:attrName>style.visibility</p:attrName>
                                        </p:attrNameLst>
                                      </p:cBhvr>
                                      <p:to>
                                        <p:strVal val="visible"/>
                                      </p:to>
                                    </p:set>
                                    <p:animEffect transition="in" filter="wipe(left)">
                                      <p:cBhvr>
                                        <p:cTn id="36" dur="500"/>
                                        <p:tgtEl>
                                          <p:spTgt spid="11">
                                            <p:txEl>
                                              <p:pRg st="0" end="0"/>
                                            </p:txEl>
                                          </p:spTgt>
                                        </p:tgtEl>
                                      </p:cBhvr>
                                    </p:animEffect>
                                  </p:childTnLst>
                                </p:cTn>
                              </p:par>
                            </p:childTnLst>
                          </p:cTn>
                        </p:par>
                        <p:par>
                          <p:cTn id="37" fill="hold">
                            <p:stCondLst>
                              <p:cond delay="3500"/>
                            </p:stCondLst>
                            <p:childTnLst>
                              <p:par>
                                <p:cTn id="38" presetID="22" presetClass="entr" presetSubtype="8" fill="hold" nodeType="afterEffect">
                                  <p:stCondLst>
                                    <p:cond delay="0"/>
                                  </p:stCondLst>
                                  <p:childTnLst>
                                    <p:set>
                                      <p:cBhvr>
                                        <p:cTn id="39" dur="1" fill="hold">
                                          <p:stCondLst>
                                            <p:cond delay="0"/>
                                          </p:stCondLst>
                                        </p:cTn>
                                        <p:tgtEl>
                                          <p:spTgt spid="20"/>
                                        </p:tgtEl>
                                        <p:attrNameLst>
                                          <p:attrName>style.visibility</p:attrName>
                                        </p:attrNameLst>
                                      </p:cBhvr>
                                      <p:to>
                                        <p:strVal val="visible"/>
                                      </p:to>
                                    </p:set>
                                    <p:animEffect transition="in" filter="wipe(left)">
                                      <p:cBhvr>
                                        <p:cTn id="40" dur="1000"/>
                                        <p:tgtEl>
                                          <p:spTgt spid="20"/>
                                        </p:tgtEl>
                                      </p:cBhvr>
                                    </p:animEffect>
                                  </p:childTnLst>
                                </p:cTn>
                              </p:par>
                            </p:childTnLst>
                          </p:cTn>
                        </p:par>
                        <p:par>
                          <p:cTn id="41" fill="hold">
                            <p:stCondLst>
                              <p:cond delay="4500"/>
                            </p:stCondLst>
                            <p:childTnLst>
                              <p:par>
                                <p:cTn id="42" presetID="22" presetClass="entr" presetSubtype="8" fill="hold" nodeType="afterEffect">
                                  <p:stCondLst>
                                    <p:cond delay="0"/>
                                  </p:stCondLst>
                                  <p:childTnLst>
                                    <p:set>
                                      <p:cBhvr>
                                        <p:cTn id="43" dur="1" fill="hold">
                                          <p:stCondLst>
                                            <p:cond delay="0"/>
                                          </p:stCondLst>
                                        </p:cTn>
                                        <p:tgtEl>
                                          <p:spTgt spid="24"/>
                                        </p:tgtEl>
                                        <p:attrNameLst>
                                          <p:attrName>style.visibility</p:attrName>
                                        </p:attrNameLst>
                                      </p:cBhvr>
                                      <p:to>
                                        <p:strVal val="visible"/>
                                      </p:to>
                                    </p:set>
                                    <p:animEffect transition="in" filter="wipe(left)">
                                      <p:cBhvr>
                                        <p:cTn id="44" dur="1000"/>
                                        <p:tgtEl>
                                          <p:spTgt spid="24"/>
                                        </p:tgtEl>
                                      </p:cBhvr>
                                    </p:animEffect>
                                  </p:childTnLst>
                                </p:cTn>
                              </p:par>
                            </p:childTnLst>
                          </p:cTn>
                        </p:par>
                        <p:par>
                          <p:cTn id="45" fill="hold">
                            <p:stCondLst>
                              <p:cond delay="5500"/>
                            </p:stCondLst>
                            <p:childTnLst>
                              <p:par>
                                <p:cTn id="46" presetID="22" presetClass="entr" presetSubtype="8" fill="hold" nodeType="afterEffect">
                                  <p:stCondLst>
                                    <p:cond delay="0"/>
                                  </p:stCondLst>
                                  <p:childTnLst>
                                    <p:set>
                                      <p:cBhvr>
                                        <p:cTn id="47" dur="1" fill="hold">
                                          <p:stCondLst>
                                            <p:cond delay="0"/>
                                          </p:stCondLst>
                                        </p:cTn>
                                        <p:tgtEl>
                                          <p:spTgt spid="23"/>
                                        </p:tgtEl>
                                        <p:attrNameLst>
                                          <p:attrName>style.visibility</p:attrName>
                                        </p:attrNameLst>
                                      </p:cBhvr>
                                      <p:to>
                                        <p:strVal val="visible"/>
                                      </p:to>
                                    </p:set>
                                    <p:animEffect transition="in" filter="wipe(left)">
                                      <p:cBhvr>
                                        <p:cTn id="48" dur="1000"/>
                                        <p:tgtEl>
                                          <p:spTgt spid="23"/>
                                        </p:tgtEl>
                                      </p:cBhvr>
                                    </p:animEffect>
                                  </p:childTnLst>
                                </p:cTn>
                              </p:par>
                            </p:childTnLst>
                          </p:cTn>
                        </p:par>
                        <p:par>
                          <p:cTn id="49" fill="hold">
                            <p:stCondLst>
                              <p:cond delay="6500"/>
                            </p:stCondLst>
                            <p:childTnLst>
                              <p:par>
                                <p:cTn id="50" presetID="22" presetClass="entr" presetSubtype="8" fill="hold" nodeType="afterEffect">
                                  <p:stCondLst>
                                    <p:cond delay="0"/>
                                  </p:stCondLst>
                                  <p:childTnLst>
                                    <p:set>
                                      <p:cBhvr>
                                        <p:cTn id="51" dur="1" fill="hold">
                                          <p:stCondLst>
                                            <p:cond delay="0"/>
                                          </p:stCondLst>
                                        </p:cTn>
                                        <p:tgtEl>
                                          <p:spTgt spid="22"/>
                                        </p:tgtEl>
                                        <p:attrNameLst>
                                          <p:attrName>style.visibility</p:attrName>
                                        </p:attrNameLst>
                                      </p:cBhvr>
                                      <p:to>
                                        <p:strVal val="visible"/>
                                      </p:to>
                                    </p:set>
                                    <p:animEffect transition="in" filter="wipe(left)">
                                      <p:cBhvr>
                                        <p:cTn id="52" dur="1000"/>
                                        <p:tgtEl>
                                          <p:spTgt spid="22"/>
                                        </p:tgtEl>
                                      </p:cBhvr>
                                    </p:animEffect>
                                  </p:childTnLst>
                                </p:cTn>
                              </p:par>
                            </p:childTnLst>
                          </p:cTn>
                        </p:par>
                        <p:par>
                          <p:cTn id="53" fill="hold">
                            <p:stCondLst>
                              <p:cond delay="7500"/>
                            </p:stCondLst>
                            <p:childTnLst>
                              <p:par>
                                <p:cTn id="54" presetID="22" presetClass="entr" presetSubtype="8" fill="hold" nodeType="afterEffect">
                                  <p:stCondLst>
                                    <p:cond delay="0"/>
                                  </p:stCondLst>
                                  <p:childTnLst>
                                    <p:set>
                                      <p:cBhvr>
                                        <p:cTn id="55" dur="1" fill="hold">
                                          <p:stCondLst>
                                            <p:cond delay="0"/>
                                          </p:stCondLst>
                                        </p:cTn>
                                        <p:tgtEl>
                                          <p:spTgt spid="21"/>
                                        </p:tgtEl>
                                        <p:attrNameLst>
                                          <p:attrName>style.visibility</p:attrName>
                                        </p:attrNameLst>
                                      </p:cBhvr>
                                      <p:to>
                                        <p:strVal val="visible"/>
                                      </p:to>
                                    </p:set>
                                    <p:animEffect transition="in" filter="wipe(left)">
                                      <p:cBhvr>
                                        <p:cTn id="56" dur="1000"/>
                                        <p:tgtEl>
                                          <p:spTgt spid="21"/>
                                        </p:tgtEl>
                                      </p:cBhvr>
                                    </p:animEffect>
                                  </p:childTnLst>
                                </p:cTn>
                              </p:par>
                            </p:childTnLst>
                          </p:cTn>
                        </p:par>
                        <p:par>
                          <p:cTn id="57" fill="hold">
                            <p:stCondLst>
                              <p:cond delay="8500"/>
                            </p:stCondLst>
                            <p:childTnLst>
                              <p:par>
                                <p:cTn id="58" presetID="22" presetClass="entr" presetSubtype="1" fill="hold" nodeType="afterEffect">
                                  <p:stCondLst>
                                    <p:cond delay="0"/>
                                  </p:stCondLst>
                                  <p:childTnLst>
                                    <p:set>
                                      <p:cBhvr>
                                        <p:cTn id="59" dur="1" fill="hold">
                                          <p:stCondLst>
                                            <p:cond delay="0"/>
                                          </p:stCondLst>
                                        </p:cTn>
                                        <p:tgtEl>
                                          <p:spTgt spid="25"/>
                                        </p:tgtEl>
                                        <p:attrNameLst>
                                          <p:attrName>style.visibility</p:attrName>
                                        </p:attrNameLst>
                                      </p:cBhvr>
                                      <p:to>
                                        <p:strVal val="visible"/>
                                      </p:to>
                                    </p:set>
                                    <p:animEffect transition="in" filter="wipe(up)">
                                      <p:cBhvr>
                                        <p:cTn id="60" dur="1000"/>
                                        <p:tgtEl>
                                          <p:spTgt spid="25"/>
                                        </p:tgtEl>
                                      </p:cBhvr>
                                    </p:animEffect>
                                  </p:childTnLst>
                                </p:cTn>
                              </p:par>
                            </p:childTnLst>
                          </p:cTn>
                        </p:par>
                        <p:par>
                          <p:cTn id="61" fill="hold">
                            <p:stCondLst>
                              <p:cond delay="9500"/>
                            </p:stCondLst>
                            <p:childTnLst>
                              <p:par>
                                <p:cTn id="62" presetID="22" presetClass="entr" presetSubtype="1" fill="hold" nodeType="afterEffect">
                                  <p:stCondLst>
                                    <p:cond delay="0"/>
                                  </p:stCondLst>
                                  <p:childTnLst>
                                    <p:set>
                                      <p:cBhvr>
                                        <p:cTn id="63" dur="1" fill="hold">
                                          <p:stCondLst>
                                            <p:cond delay="0"/>
                                          </p:stCondLst>
                                        </p:cTn>
                                        <p:tgtEl>
                                          <p:spTgt spid="26"/>
                                        </p:tgtEl>
                                        <p:attrNameLst>
                                          <p:attrName>style.visibility</p:attrName>
                                        </p:attrNameLst>
                                      </p:cBhvr>
                                      <p:to>
                                        <p:strVal val="visible"/>
                                      </p:to>
                                    </p:set>
                                    <p:animEffect transition="in" filter="wipe(up)">
                                      <p:cBhvr>
                                        <p:cTn id="64" dur="10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862211" grpId="0" autoUpdateAnimBg="0"/>
      <p:bldP spid="862213" grpId="0" autoUpdateAnimBg="0"/>
      <p:bldP spid="10" grpId="0" animBg="1"/>
      <p:bldP spid="11" grpId="0" uiExpand="1" build="p" bldLvl="2"/>
      <p:bldP spid="19"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1" name="Rectangle 5"/>
          <p:cNvSpPr>
            <a:spLocks noChangeArrowheads="1"/>
          </p:cNvSpPr>
          <p:nvPr/>
        </p:nvSpPr>
        <p:spPr bwMode="auto">
          <a:xfrm>
            <a:off x="333829" y="769260"/>
            <a:ext cx="8476342" cy="904863"/>
          </a:xfrm>
          <a:prstGeom prst="rect">
            <a:avLst/>
          </a:prstGeom>
          <a:noFill/>
          <a:ln w="9525" algn="ctr">
            <a:noFill/>
            <a:miter lim="800000"/>
            <a:headEnd/>
            <a:tailEnd/>
          </a:ln>
        </p:spPr>
        <p:txBody>
          <a:bodyPr wrap="square">
            <a:spAutoFit/>
          </a:bodyPr>
          <a:lstStyle/>
          <a:p>
            <a:pPr>
              <a:spcBef>
                <a:spcPct val="20000"/>
              </a:spcBef>
            </a:pPr>
            <a:r>
              <a:rPr lang="el-GR" sz="2400" dirty="0" smtClean="0">
                <a:solidFill>
                  <a:srgbClr val="356A41"/>
                </a:solidFill>
              </a:rPr>
              <a:t>Είναι το Εμπόριο Σήμερα Διαφορετικό από το Παρελθόν;</a:t>
            </a:r>
            <a:endParaRPr lang="en-US" sz="2400" dirty="0" smtClean="0">
              <a:solidFill>
                <a:srgbClr val="356A41"/>
              </a:solidFill>
            </a:endParaRPr>
          </a:p>
          <a:p>
            <a:pPr>
              <a:spcBef>
                <a:spcPct val="20000"/>
              </a:spcBef>
            </a:pPr>
            <a:endParaRPr lang="en-US" sz="2400" dirty="0">
              <a:solidFill>
                <a:srgbClr val="356A41"/>
              </a:solidFill>
            </a:endParaRPr>
          </a:p>
        </p:txBody>
      </p:sp>
      <p:grpSp>
        <p:nvGrpSpPr>
          <p:cNvPr id="30722" name="Group 39"/>
          <p:cNvGrpSpPr>
            <a:grpSpLocks/>
          </p:cNvGrpSpPr>
          <p:nvPr/>
        </p:nvGrpSpPr>
        <p:grpSpPr bwMode="auto">
          <a:xfrm>
            <a:off x="647700" y="1281113"/>
            <a:ext cx="8047038" cy="5264150"/>
            <a:chOff x="566738" y="2200275"/>
            <a:chExt cx="7805737" cy="4219575"/>
          </a:xfrm>
        </p:grpSpPr>
        <p:sp>
          <p:nvSpPr>
            <p:cNvPr id="30736" name="Rectangle 17"/>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30737" name="Rectangle 18"/>
            <p:cNvSpPr>
              <a:spLocks noChangeArrowheads="1"/>
            </p:cNvSpPr>
            <p:nvPr/>
          </p:nvSpPr>
          <p:spPr bwMode="auto">
            <a:xfrm>
              <a:off x="581024" y="2219326"/>
              <a:ext cx="7772401" cy="256534"/>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20" name="Text Box 7"/>
          <p:cNvSpPr txBox="1">
            <a:spLocks noChangeArrowheads="1"/>
          </p:cNvSpPr>
          <p:nvPr/>
        </p:nvSpPr>
        <p:spPr bwMode="auto">
          <a:xfrm>
            <a:off x="666750" y="1303338"/>
            <a:ext cx="2047421" cy="286232"/>
          </a:xfrm>
          <a:prstGeom prst="rect">
            <a:avLst/>
          </a:prstGeom>
          <a:solidFill>
            <a:srgbClr val="E8F0D4"/>
          </a:solidFill>
          <a:ln w="9525" algn="ctr">
            <a:noFill/>
            <a:miter lim="800000"/>
            <a:headEnd/>
            <a:tailEnd/>
          </a:ln>
        </p:spPr>
        <p:txBody>
          <a:bodyPr wrap="square">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1-1 </a:t>
            </a:r>
            <a:r>
              <a:rPr lang="en-US" dirty="0" smtClean="0"/>
              <a:t>(</a:t>
            </a:r>
            <a:r>
              <a:rPr lang="el-GR" dirty="0" smtClean="0"/>
              <a:t>β</a:t>
            </a:r>
            <a:r>
              <a:rPr lang="en-US" dirty="0" smtClean="0"/>
              <a:t>)</a:t>
            </a:r>
            <a:endParaRPr lang="en-US" dirty="0"/>
          </a:p>
        </p:txBody>
      </p:sp>
      <p:sp>
        <p:nvSpPr>
          <p:cNvPr id="30724" name="Rectangle 21"/>
          <p:cNvSpPr>
            <a:spLocks noChangeArrowheads="1"/>
          </p:cNvSpPr>
          <p:nvPr/>
        </p:nvSpPr>
        <p:spPr bwMode="auto">
          <a:xfrm>
            <a:off x="771525" y="1728788"/>
            <a:ext cx="7542213" cy="3082925"/>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sp>
        <p:nvSpPr>
          <p:cNvPr id="11" name="Rectangle 10"/>
          <p:cNvSpPr>
            <a:spLocks noChangeArrowheads="1"/>
          </p:cNvSpPr>
          <p:nvPr/>
        </p:nvSpPr>
        <p:spPr bwMode="auto">
          <a:xfrm>
            <a:off x="800100" y="4857750"/>
            <a:ext cx="7793038" cy="1323439"/>
          </a:xfrm>
          <a:prstGeom prst="rect">
            <a:avLst/>
          </a:prstGeom>
          <a:noFill/>
          <a:ln w="9525">
            <a:noFill/>
            <a:miter lim="800000"/>
            <a:headEnd/>
            <a:tailEnd/>
          </a:ln>
        </p:spPr>
        <p:txBody>
          <a:bodyPr>
            <a:spAutoFit/>
          </a:bodyPr>
          <a:lstStyle/>
          <a:p>
            <a:pPr>
              <a:spcBef>
                <a:spcPct val="10000"/>
              </a:spcBef>
              <a:spcAft>
                <a:spcPct val="10000"/>
              </a:spcAft>
            </a:pPr>
            <a:r>
              <a:rPr lang="el-GR" sz="2000" dirty="0" smtClean="0">
                <a:solidFill>
                  <a:srgbClr val="8A3A6A"/>
                </a:solidFill>
              </a:rPr>
              <a:t>Τα Μεταβαλλόμενα Χαρακτηριστικά των Εξαγωγών των ΗΠΑ</a:t>
            </a:r>
            <a:r>
              <a:rPr lang="en-US" sz="2000" dirty="0" smtClean="0">
                <a:solidFill>
                  <a:srgbClr val="8A3A6A"/>
                </a:solidFill>
              </a:rPr>
              <a:t>, 1925–2009 </a:t>
            </a:r>
            <a:r>
              <a:rPr lang="el-GR" sz="2000" dirty="0" smtClean="0"/>
              <a:t>Οι τύποι των προϊόντων που εξάγονται από τις Ηνωμένες Πολιτείες έχουν επίσης αλλάξει δραματικά τα τελευταία 84 χρόνια. </a:t>
            </a:r>
            <a:endParaRPr lang="en-US" sz="2000" dirty="0" smtClean="0"/>
          </a:p>
        </p:txBody>
      </p:sp>
      <p:pic>
        <p:nvPicPr>
          <p:cNvPr id="30" name="Picture 29" descr="fig1-1b_PPT_1.gif"/>
          <p:cNvPicPr>
            <a:picLocks noChangeAspect="1"/>
          </p:cNvPicPr>
          <p:nvPr/>
        </p:nvPicPr>
        <p:blipFill>
          <a:blip r:embed="rId3" cstate="print"/>
          <a:srcRect/>
          <a:stretch>
            <a:fillRect/>
          </a:stretch>
        </p:blipFill>
        <p:spPr bwMode="auto">
          <a:xfrm>
            <a:off x="842963" y="1697038"/>
            <a:ext cx="7458075" cy="3143250"/>
          </a:xfrm>
          <a:prstGeom prst="rect">
            <a:avLst/>
          </a:prstGeom>
          <a:noFill/>
          <a:ln w="9525">
            <a:noFill/>
            <a:miter lim="800000"/>
            <a:headEnd/>
            <a:tailEnd/>
          </a:ln>
        </p:spPr>
      </p:pic>
      <p:pic>
        <p:nvPicPr>
          <p:cNvPr id="34" name="Picture 33" descr="fig1-1b_PPT_5.gif"/>
          <p:cNvPicPr>
            <a:picLocks noChangeAspect="1"/>
          </p:cNvPicPr>
          <p:nvPr/>
        </p:nvPicPr>
        <p:blipFill>
          <a:blip r:embed="rId4" cstate="print"/>
          <a:srcRect/>
          <a:stretch>
            <a:fillRect/>
          </a:stretch>
        </p:blipFill>
        <p:spPr bwMode="auto">
          <a:xfrm>
            <a:off x="842963" y="1697038"/>
            <a:ext cx="7458075" cy="3143250"/>
          </a:xfrm>
          <a:prstGeom prst="rect">
            <a:avLst/>
          </a:prstGeom>
          <a:noFill/>
          <a:ln w="9525">
            <a:noFill/>
            <a:miter lim="800000"/>
            <a:headEnd/>
            <a:tailEnd/>
          </a:ln>
        </p:spPr>
      </p:pic>
      <p:pic>
        <p:nvPicPr>
          <p:cNvPr id="33" name="Picture 32" descr="fig1-1b_PPT_4.gif"/>
          <p:cNvPicPr>
            <a:picLocks noChangeAspect="1"/>
          </p:cNvPicPr>
          <p:nvPr/>
        </p:nvPicPr>
        <p:blipFill>
          <a:blip r:embed="rId5" cstate="print"/>
          <a:srcRect/>
          <a:stretch>
            <a:fillRect/>
          </a:stretch>
        </p:blipFill>
        <p:spPr bwMode="auto">
          <a:xfrm>
            <a:off x="842963" y="1697038"/>
            <a:ext cx="7458075" cy="3143250"/>
          </a:xfrm>
          <a:prstGeom prst="rect">
            <a:avLst/>
          </a:prstGeom>
          <a:noFill/>
          <a:ln w="9525">
            <a:noFill/>
            <a:miter lim="800000"/>
            <a:headEnd/>
            <a:tailEnd/>
          </a:ln>
        </p:spPr>
      </p:pic>
      <p:pic>
        <p:nvPicPr>
          <p:cNvPr id="32" name="Picture 31" descr="fig1-1b_PPT_3.gif"/>
          <p:cNvPicPr>
            <a:picLocks noChangeAspect="1"/>
          </p:cNvPicPr>
          <p:nvPr/>
        </p:nvPicPr>
        <p:blipFill>
          <a:blip r:embed="rId6" cstate="print"/>
          <a:srcRect/>
          <a:stretch>
            <a:fillRect/>
          </a:stretch>
        </p:blipFill>
        <p:spPr bwMode="auto">
          <a:xfrm>
            <a:off x="842963" y="1697038"/>
            <a:ext cx="7458075" cy="3143250"/>
          </a:xfrm>
          <a:prstGeom prst="rect">
            <a:avLst/>
          </a:prstGeom>
          <a:noFill/>
          <a:ln w="9525">
            <a:noFill/>
            <a:miter lim="800000"/>
            <a:headEnd/>
            <a:tailEnd/>
          </a:ln>
        </p:spPr>
      </p:pic>
      <p:pic>
        <p:nvPicPr>
          <p:cNvPr id="31" name="Picture 30" descr="fig1-1b_PPT_2.gif"/>
          <p:cNvPicPr>
            <a:picLocks noChangeAspect="1"/>
          </p:cNvPicPr>
          <p:nvPr/>
        </p:nvPicPr>
        <p:blipFill>
          <a:blip r:embed="rId7" cstate="print"/>
          <a:srcRect/>
          <a:stretch>
            <a:fillRect/>
          </a:stretch>
        </p:blipFill>
        <p:spPr bwMode="auto">
          <a:xfrm>
            <a:off x="842963" y="1697038"/>
            <a:ext cx="7458075" cy="3143250"/>
          </a:xfrm>
          <a:prstGeom prst="rect">
            <a:avLst/>
          </a:prstGeom>
          <a:noFill/>
          <a:ln w="9525">
            <a:noFill/>
            <a:miter lim="800000"/>
            <a:headEnd/>
            <a:tailEnd/>
          </a:ln>
        </p:spPr>
      </p:pic>
      <p:pic>
        <p:nvPicPr>
          <p:cNvPr id="21" name="Picture 20" descr="fig1-1b_PPT_6.gif"/>
          <p:cNvPicPr>
            <a:picLocks noChangeAspect="1"/>
          </p:cNvPicPr>
          <p:nvPr/>
        </p:nvPicPr>
        <p:blipFill>
          <a:blip r:embed="rId8" cstate="print"/>
          <a:srcRect/>
          <a:stretch>
            <a:fillRect/>
          </a:stretch>
        </p:blipFill>
        <p:spPr bwMode="auto">
          <a:xfrm>
            <a:off x="842963" y="1697038"/>
            <a:ext cx="7458075" cy="3143250"/>
          </a:xfrm>
          <a:prstGeom prst="rect">
            <a:avLst/>
          </a:prstGeom>
          <a:noFill/>
          <a:ln w="9525">
            <a:noFill/>
            <a:miter lim="800000"/>
            <a:headEnd/>
            <a:tailEnd/>
          </a:ln>
        </p:spPr>
      </p:pic>
      <p:pic>
        <p:nvPicPr>
          <p:cNvPr id="23" name="Picture 22" descr="fig1-1b_PPT_7.gif"/>
          <p:cNvPicPr>
            <a:picLocks noChangeAspect="1"/>
          </p:cNvPicPr>
          <p:nvPr/>
        </p:nvPicPr>
        <p:blipFill>
          <a:blip r:embed="rId9" cstate="print"/>
          <a:srcRect/>
          <a:stretch>
            <a:fillRect/>
          </a:stretch>
        </p:blipFill>
        <p:spPr bwMode="auto">
          <a:xfrm>
            <a:off x="842963" y="1697038"/>
            <a:ext cx="7458075" cy="3143250"/>
          </a:xfrm>
          <a:prstGeom prst="rect">
            <a:avLst/>
          </a:prstGeom>
          <a:noFill/>
          <a:ln w="9525">
            <a:noFill/>
            <a:miter lim="800000"/>
            <a:headEnd/>
            <a:tailEnd/>
          </a:ln>
        </p:spPr>
      </p:pic>
      <p:sp>
        <p:nvSpPr>
          <p:cNvPr id="30733" name="Rectangle 23"/>
          <p:cNvSpPr>
            <a:spLocks noChangeArrowheads="1"/>
          </p:cNvSpPr>
          <p:nvPr/>
        </p:nvSpPr>
        <p:spPr bwMode="auto">
          <a:xfrm>
            <a:off x="566738" y="476250"/>
            <a:ext cx="2176462" cy="192088"/>
          </a:xfrm>
          <a:prstGeom prst="rect">
            <a:avLst/>
          </a:prstGeom>
          <a:solidFill>
            <a:srgbClr val="D4E4C1"/>
          </a:solidFill>
          <a:ln w="9525" algn="ctr">
            <a:noFill/>
            <a:round/>
            <a:headEnd/>
            <a:tailEnd/>
          </a:ln>
        </p:spPr>
        <p:txBody>
          <a:bodyPr/>
          <a:lstStyle/>
          <a:p>
            <a:endParaRPr lang="en-US" sz="3200" b="0">
              <a:solidFill>
                <a:schemeClr val="tx2"/>
              </a:solidFill>
            </a:endParaRPr>
          </a:p>
        </p:txBody>
      </p:sp>
      <p:sp>
        <p:nvSpPr>
          <p:cNvPr id="30734" name="Rectangle 3"/>
          <p:cNvSpPr>
            <a:spLocks noGrp="1" noChangeArrowheads="1"/>
          </p:cNvSpPr>
          <p:nvPr>
            <p:ph type="title"/>
          </p:nvPr>
        </p:nvSpPr>
        <p:spPr>
          <a:xfrm>
            <a:off x="566738" y="362857"/>
            <a:ext cx="8577262" cy="363992"/>
          </a:xfrm>
        </p:spPr>
        <p:txBody>
          <a:bodyPr/>
          <a:lstStyle/>
          <a:p>
            <a:r>
              <a:rPr lang="el-GR" dirty="0" smtClean="0">
                <a:solidFill>
                  <a:srgbClr val="668C6B"/>
                </a:solidFill>
              </a:rPr>
              <a:t>ΕΦΑΡΜΟΓΗ</a:t>
            </a:r>
            <a:endParaRPr lang="en-US" dirty="0" smtClean="0">
              <a:solidFill>
                <a:srgbClr val="668C6B"/>
              </a:solidFill>
            </a:endParaRPr>
          </a:p>
        </p:txBody>
      </p:sp>
      <p:cxnSp>
        <p:nvCxnSpPr>
          <p:cNvPr id="30735" name="Straight Connector 25"/>
          <p:cNvCxnSpPr>
            <a:cxnSpLocks noChangeShapeType="1"/>
          </p:cNvCxnSpPr>
          <p:nvPr/>
        </p:nvCxnSpPr>
        <p:spPr bwMode="auto">
          <a:xfrm>
            <a:off x="566738" y="668338"/>
            <a:ext cx="2176462" cy="0"/>
          </a:xfrm>
          <a:prstGeom prst="line">
            <a:avLst/>
          </a:prstGeom>
          <a:noFill/>
          <a:ln w="19050" cap="rnd" algn="ctr">
            <a:solidFill>
              <a:srgbClr val="A4C695"/>
            </a:solidFill>
            <a:prstDash val="sysDash"/>
            <a:round/>
            <a:headEnd/>
            <a:tailEnd/>
          </a:ln>
        </p:spPr>
      </p:cxn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500"/>
                                        <p:tgtEl>
                                          <p:spTgt spid="20"/>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1">
                                            <p:txEl>
                                              <p:pRg st="0" end="0"/>
                                            </p:txEl>
                                          </p:spTgt>
                                        </p:tgtEl>
                                        <p:attrNameLst>
                                          <p:attrName>style.visibility</p:attrName>
                                        </p:attrNameLst>
                                      </p:cBhvr>
                                      <p:to>
                                        <p:strVal val="visible"/>
                                      </p:to>
                                    </p:set>
                                    <p:animEffect transition="in" filter="wipe(left)">
                                      <p:cBhvr>
                                        <p:cTn id="11" dur="500"/>
                                        <p:tgtEl>
                                          <p:spTgt spid="11">
                                            <p:txEl>
                                              <p:pRg st="0" end="0"/>
                                            </p:txEl>
                                          </p:spTgt>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30"/>
                                        </p:tgtEl>
                                        <p:attrNameLst>
                                          <p:attrName>style.visibility</p:attrName>
                                        </p:attrNameLst>
                                      </p:cBhvr>
                                      <p:to>
                                        <p:strVal val="visible"/>
                                      </p:to>
                                    </p:set>
                                    <p:animEffect transition="in" filter="wipe(left)">
                                      <p:cBhvr>
                                        <p:cTn id="15" dur="1000"/>
                                        <p:tgtEl>
                                          <p:spTgt spid="30"/>
                                        </p:tgtEl>
                                      </p:cBhvr>
                                    </p:animEffect>
                                  </p:childTnLst>
                                </p:cTn>
                              </p:par>
                            </p:childTnLst>
                          </p:cTn>
                        </p:par>
                        <p:par>
                          <p:cTn id="16" fill="hold">
                            <p:stCondLst>
                              <p:cond delay="2000"/>
                            </p:stCondLst>
                            <p:childTnLst>
                              <p:par>
                                <p:cTn id="17" presetID="22" presetClass="entr" presetSubtype="8" fill="hold" nodeType="afterEffect">
                                  <p:stCondLst>
                                    <p:cond delay="0"/>
                                  </p:stCondLst>
                                  <p:childTnLst>
                                    <p:set>
                                      <p:cBhvr>
                                        <p:cTn id="18" dur="1" fill="hold">
                                          <p:stCondLst>
                                            <p:cond delay="0"/>
                                          </p:stCondLst>
                                        </p:cTn>
                                        <p:tgtEl>
                                          <p:spTgt spid="31"/>
                                        </p:tgtEl>
                                        <p:attrNameLst>
                                          <p:attrName>style.visibility</p:attrName>
                                        </p:attrNameLst>
                                      </p:cBhvr>
                                      <p:to>
                                        <p:strVal val="visible"/>
                                      </p:to>
                                    </p:set>
                                    <p:animEffect transition="in" filter="wipe(left)">
                                      <p:cBhvr>
                                        <p:cTn id="19" dur="1000"/>
                                        <p:tgtEl>
                                          <p:spTgt spid="31"/>
                                        </p:tgtEl>
                                      </p:cBhvr>
                                    </p:animEffect>
                                  </p:childTnLst>
                                </p:cTn>
                              </p:par>
                            </p:childTnLst>
                          </p:cTn>
                        </p:par>
                        <p:par>
                          <p:cTn id="20" fill="hold">
                            <p:stCondLst>
                              <p:cond delay="3000"/>
                            </p:stCondLst>
                            <p:childTnLst>
                              <p:par>
                                <p:cTn id="21" presetID="22" presetClass="entr" presetSubtype="8" fill="hold" nodeType="afterEffect">
                                  <p:stCondLst>
                                    <p:cond delay="0"/>
                                  </p:stCondLst>
                                  <p:childTnLst>
                                    <p:set>
                                      <p:cBhvr>
                                        <p:cTn id="22" dur="1" fill="hold">
                                          <p:stCondLst>
                                            <p:cond delay="0"/>
                                          </p:stCondLst>
                                        </p:cTn>
                                        <p:tgtEl>
                                          <p:spTgt spid="32"/>
                                        </p:tgtEl>
                                        <p:attrNameLst>
                                          <p:attrName>style.visibility</p:attrName>
                                        </p:attrNameLst>
                                      </p:cBhvr>
                                      <p:to>
                                        <p:strVal val="visible"/>
                                      </p:to>
                                    </p:set>
                                    <p:animEffect transition="in" filter="wipe(left)">
                                      <p:cBhvr>
                                        <p:cTn id="23" dur="1000"/>
                                        <p:tgtEl>
                                          <p:spTgt spid="32"/>
                                        </p:tgtEl>
                                      </p:cBhvr>
                                    </p:animEffect>
                                  </p:childTnLst>
                                </p:cTn>
                              </p:par>
                            </p:childTnLst>
                          </p:cTn>
                        </p:par>
                        <p:par>
                          <p:cTn id="24" fill="hold">
                            <p:stCondLst>
                              <p:cond delay="4000"/>
                            </p:stCondLst>
                            <p:childTnLst>
                              <p:par>
                                <p:cTn id="25" presetID="22" presetClass="entr" presetSubtype="8" fill="hold" nodeType="afterEffect">
                                  <p:stCondLst>
                                    <p:cond delay="0"/>
                                  </p:stCondLst>
                                  <p:childTnLst>
                                    <p:set>
                                      <p:cBhvr>
                                        <p:cTn id="26" dur="1" fill="hold">
                                          <p:stCondLst>
                                            <p:cond delay="0"/>
                                          </p:stCondLst>
                                        </p:cTn>
                                        <p:tgtEl>
                                          <p:spTgt spid="33"/>
                                        </p:tgtEl>
                                        <p:attrNameLst>
                                          <p:attrName>style.visibility</p:attrName>
                                        </p:attrNameLst>
                                      </p:cBhvr>
                                      <p:to>
                                        <p:strVal val="visible"/>
                                      </p:to>
                                    </p:set>
                                    <p:animEffect transition="in" filter="wipe(left)">
                                      <p:cBhvr>
                                        <p:cTn id="27" dur="1000"/>
                                        <p:tgtEl>
                                          <p:spTgt spid="33"/>
                                        </p:tgtEl>
                                      </p:cBhvr>
                                    </p:animEffect>
                                  </p:childTnLst>
                                </p:cTn>
                              </p:par>
                            </p:childTnLst>
                          </p:cTn>
                        </p:par>
                        <p:par>
                          <p:cTn id="28" fill="hold">
                            <p:stCondLst>
                              <p:cond delay="5000"/>
                            </p:stCondLst>
                            <p:childTnLst>
                              <p:par>
                                <p:cTn id="29" presetID="22" presetClass="entr" presetSubtype="8" fill="hold" nodeType="afterEffect">
                                  <p:stCondLst>
                                    <p:cond delay="0"/>
                                  </p:stCondLst>
                                  <p:childTnLst>
                                    <p:set>
                                      <p:cBhvr>
                                        <p:cTn id="30" dur="1" fill="hold">
                                          <p:stCondLst>
                                            <p:cond delay="0"/>
                                          </p:stCondLst>
                                        </p:cTn>
                                        <p:tgtEl>
                                          <p:spTgt spid="34"/>
                                        </p:tgtEl>
                                        <p:attrNameLst>
                                          <p:attrName>style.visibility</p:attrName>
                                        </p:attrNameLst>
                                      </p:cBhvr>
                                      <p:to>
                                        <p:strVal val="visible"/>
                                      </p:to>
                                    </p:set>
                                    <p:animEffect transition="in" filter="wipe(left)">
                                      <p:cBhvr>
                                        <p:cTn id="31" dur="1000"/>
                                        <p:tgtEl>
                                          <p:spTgt spid="34"/>
                                        </p:tgtEl>
                                      </p:cBhvr>
                                    </p:animEffect>
                                  </p:childTnLst>
                                </p:cTn>
                              </p:par>
                            </p:childTnLst>
                          </p:cTn>
                        </p:par>
                        <p:par>
                          <p:cTn id="32" fill="hold">
                            <p:stCondLst>
                              <p:cond delay="6000"/>
                            </p:stCondLst>
                            <p:childTnLst>
                              <p:par>
                                <p:cTn id="33" presetID="22" presetClass="entr" presetSubtype="1" fill="hold" nodeType="afterEffect">
                                  <p:stCondLst>
                                    <p:cond delay="0"/>
                                  </p:stCondLst>
                                  <p:childTnLst>
                                    <p:set>
                                      <p:cBhvr>
                                        <p:cTn id="34" dur="1" fill="hold">
                                          <p:stCondLst>
                                            <p:cond delay="0"/>
                                          </p:stCondLst>
                                        </p:cTn>
                                        <p:tgtEl>
                                          <p:spTgt spid="21"/>
                                        </p:tgtEl>
                                        <p:attrNameLst>
                                          <p:attrName>style.visibility</p:attrName>
                                        </p:attrNameLst>
                                      </p:cBhvr>
                                      <p:to>
                                        <p:strVal val="visible"/>
                                      </p:to>
                                    </p:set>
                                    <p:animEffect transition="in" filter="wipe(up)">
                                      <p:cBhvr>
                                        <p:cTn id="35" dur="500"/>
                                        <p:tgtEl>
                                          <p:spTgt spid="21"/>
                                        </p:tgtEl>
                                      </p:cBhvr>
                                    </p:animEffect>
                                  </p:childTnLst>
                                </p:cTn>
                              </p:par>
                            </p:childTnLst>
                          </p:cTn>
                        </p:par>
                        <p:par>
                          <p:cTn id="36" fill="hold">
                            <p:stCondLst>
                              <p:cond delay="6500"/>
                            </p:stCondLst>
                            <p:childTnLst>
                              <p:par>
                                <p:cTn id="37" presetID="22" presetClass="entr" presetSubtype="1" fill="hold" nodeType="afterEffect">
                                  <p:stCondLst>
                                    <p:cond delay="0"/>
                                  </p:stCondLst>
                                  <p:childTnLst>
                                    <p:set>
                                      <p:cBhvr>
                                        <p:cTn id="38" dur="1" fill="hold">
                                          <p:stCondLst>
                                            <p:cond delay="0"/>
                                          </p:stCondLst>
                                        </p:cTn>
                                        <p:tgtEl>
                                          <p:spTgt spid="23"/>
                                        </p:tgtEl>
                                        <p:attrNameLst>
                                          <p:attrName>style.visibility</p:attrName>
                                        </p:attrNameLst>
                                      </p:cBhvr>
                                      <p:to>
                                        <p:strVal val="visible"/>
                                      </p:to>
                                    </p:set>
                                    <p:animEffect transition="in" filter="wipe(up)">
                                      <p:cBhvr>
                                        <p:cTn id="39"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11" grpId="0" uiExpand="1" build="p" bldLvl="2"/>
    </p:bldLst>
  </p:timing>
</p:sld>
</file>

<file path=ppt/theme/theme1.xml><?xml version="1.0" encoding="utf-8"?>
<a:theme xmlns:a="http://schemas.openxmlformats.org/drawingml/2006/main" name="2_Custom Design">
  <a:themeElements>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2"/>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2"/>
            </a:solidFill>
            <a:effectLst/>
            <a:latin typeface="Arial" charset="0"/>
          </a:defRPr>
        </a:defPPr>
      </a:lstStyle>
    </a:lnDef>
  </a:objectDefaults>
  <a:extraClrSchemeLst>
    <a:extraClrScheme>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27409</TotalTime>
  <Words>2567</Words>
  <Application>Microsoft Office PowerPoint</Application>
  <PresentationFormat>On-screen Show (4:3)</PresentationFormat>
  <Paragraphs>259</Paragraphs>
  <Slides>41</Slides>
  <Notes>41</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2_Custom Design</vt:lpstr>
      <vt:lpstr>Slide 1</vt:lpstr>
      <vt:lpstr>Εισαγωγή</vt:lpstr>
      <vt:lpstr>Εισαγωγή</vt:lpstr>
      <vt:lpstr>1  Διεθνές Εμπόριο</vt:lpstr>
      <vt:lpstr>1  Διεθνές Εμπόριο</vt:lpstr>
      <vt:lpstr>Slide 6</vt:lpstr>
      <vt:lpstr>1  Διεθνές Εμπόριο</vt:lpstr>
      <vt:lpstr>ΕΦΑΡΜΟΓΗ</vt:lpstr>
      <vt:lpstr>ΕΦΑΡΜΟΓΗ</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vector>
  </TitlesOfParts>
  <Manager>David Alexander</Manager>
  <Company>Pearson Education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Economics:  Feenstra/Taylor 2/e</dc:title>
  <dc:subject>International Economics</dc:subject>
  <dc:creator>Fernando Quijano</dc:creator>
  <cp:lastModifiedBy>Ελένη</cp:lastModifiedBy>
  <cp:revision>1810</cp:revision>
  <dcterms:created xsi:type="dcterms:W3CDTF">2007-05-23T02:54:43Z</dcterms:created>
  <dcterms:modified xsi:type="dcterms:W3CDTF">2014-10-04T12:48:45Z</dcterms:modified>
</cp:coreProperties>
</file>