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3" r:id="rId15"/>
    <p:sldId id="278" r:id="rId16"/>
    <p:sldId id="279" r:id="rId17"/>
    <p:sldId id="280" r:id="rId18"/>
    <p:sldId id="274" r:id="rId19"/>
    <p:sldId id="275" r:id="rId20"/>
    <p:sldId id="276" r:id="rId21"/>
    <p:sldId id="277" r:id="rId22"/>
    <p:sldId id="271" r:id="rId23"/>
    <p:sldId id="272" r:id="rId24"/>
    <p:sldId id="268" r:id="rId25"/>
    <p:sldId id="269" r:id="rId26"/>
    <p:sldId id="281" r:id="rId27"/>
    <p:sldId id="282" r:id="rId28"/>
    <p:sldId id="283" r:id="rId29"/>
    <p:sldId id="284" r:id="rId30"/>
    <p:sldId id="288" r:id="rId31"/>
    <p:sldId id="292" r:id="rId32"/>
    <p:sldId id="293" r:id="rId33"/>
    <p:sldId id="294" r:id="rId34"/>
    <p:sldId id="289" r:id="rId35"/>
    <p:sldId id="290" r:id="rId36"/>
    <p:sldId id="291" r:id="rId37"/>
    <p:sldId id="285" r:id="rId38"/>
    <p:sldId id="286" r:id="rId39"/>
    <p:sldId id="287" r:id="rId40"/>
    <p:sldId id="295" r:id="rId41"/>
    <p:sldId id="296" r:id="rId42"/>
    <p:sldId id="297" r:id="rId43"/>
    <p:sldId id="300" r:id="rId44"/>
    <p:sldId id="301" r:id="rId45"/>
    <p:sldId id="302" r:id="rId46"/>
    <p:sldId id="303" r:id="rId47"/>
    <p:sldId id="304" r:id="rId48"/>
    <p:sldId id="305" r:id="rId49"/>
    <p:sldId id="306" r:id="rId50"/>
    <p:sldId id="307" r:id="rId51"/>
    <p:sldId id="298" r:id="rId52"/>
    <p:sldId id="299" r:id="rId53"/>
    <p:sldId id="308" r:id="rId54"/>
    <p:sldId id="309" r:id="rId55"/>
    <p:sldId id="310" r:id="rId56"/>
    <p:sldId id="313" r:id="rId57"/>
    <p:sldId id="314" r:id="rId58"/>
    <p:sldId id="315" r:id="rId59"/>
    <p:sldId id="316" r:id="rId60"/>
    <p:sldId id="311" r:id="rId61"/>
    <p:sldId id="312"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30" r:id="rId75"/>
    <p:sldId id="331" r:id="rId76"/>
    <p:sldId id="332" r:id="rId77"/>
    <p:sldId id="333" r:id="rId78"/>
    <p:sldId id="334" r:id="rId79"/>
    <p:sldId id="337" r:id="rId80"/>
    <p:sldId id="338" r:id="rId81"/>
    <p:sldId id="339" r:id="rId82"/>
    <p:sldId id="340" r:id="rId83"/>
    <p:sldId id="341" r:id="rId84"/>
    <p:sldId id="342" r:id="rId85"/>
    <p:sldId id="335" r:id="rId86"/>
    <p:sldId id="343" r:id="rId87"/>
    <p:sldId id="344" r:id="rId88"/>
    <p:sldId id="345" r:id="rId89"/>
    <p:sldId id="346" r:id="rId90"/>
    <p:sldId id="347" r:id="rId91"/>
    <p:sldId id="348" r:id="rId92"/>
    <p:sldId id="349" r:id="rId93"/>
    <p:sldId id="336" r:id="rId94"/>
    <p:sldId id="350" r:id="rId9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DC5E278-5362-46D4-9A0E-A5784648786C}" type="datetimeFigureOut">
              <a:rPr lang="el-GR" smtClean="0"/>
              <a:pPr/>
              <a:t>29/9/2022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28FD47-02DE-497B-B56C-3F810374DB5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5E278-5362-46D4-9A0E-A5784648786C}" type="datetimeFigureOut">
              <a:rPr lang="el-GR" smtClean="0"/>
              <a:pPr/>
              <a:t>29/9/2022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8FD47-02DE-497B-B56C-3F810374DB5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n-US" sz="3200" dirty="0" smtClean="0"/>
              <a:t>AN INTRODUCTION TO THE ECONOMICS,</a:t>
            </a:r>
            <a:br>
              <a:rPr lang="en-US" sz="3200" dirty="0" smtClean="0"/>
            </a:br>
            <a:r>
              <a:rPr lang="en-US" sz="3200" dirty="0" smtClean="0"/>
              <a:t>MANAGEMENT AND MARKETING OF THE</a:t>
            </a:r>
            <a:br>
              <a:rPr lang="en-US" sz="3200" dirty="0" smtClean="0"/>
            </a:br>
            <a:r>
              <a:rPr lang="en-US" sz="3200" dirty="0" smtClean="0"/>
              <a:t>SERVICE SECTOR</a:t>
            </a:r>
            <a:endParaRPr lang="el-GR" sz="3200" dirty="0"/>
          </a:p>
        </p:txBody>
      </p:sp>
      <p:sp>
        <p:nvSpPr>
          <p:cNvPr id="3" name="2 - Υπότιτλος"/>
          <p:cNvSpPr>
            <a:spLocks noGrp="1"/>
          </p:cNvSpPr>
          <p:nvPr>
            <p:ph type="subTitle" idx="1"/>
          </p:nvPr>
        </p:nvSpPr>
        <p:spPr/>
        <p:txBody>
          <a:bodyPr/>
          <a:lstStyle/>
          <a:p>
            <a:r>
              <a:rPr lang="en-US" dirty="0" smtClean="0"/>
              <a:t>Professor Christos </a:t>
            </a:r>
            <a:r>
              <a:rPr lang="en-US" dirty="0" err="1" smtClean="0"/>
              <a:t>Nikas</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620688"/>
            <a:ext cx="8280920" cy="4108817"/>
          </a:xfrm>
          <a:prstGeom prst="rect">
            <a:avLst/>
          </a:prstGeom>
        </p:spPr>
        <p:txBody>
          <a:bodyPr wrap="square">
            <a:spAutoFit/>
          </a:bodyPr>
          <a:lstStyle/>
          <a:p>
            <a:pPr>
              <a:buFont typeface="Arial" pitchFamily="34" charset="0"/>
              <a:buChar char="•"/>
            </a:pPr>
            <a:endParaRPr lang="en-US" dirty="0" smtClean="0"/>
          </a:p>
          <a:p>
            <a:pPr>
              <a:buFont typeface="Arial" pitchFamily="34" charset="0"/>
              <a:buChar char="•"/>
            </a:pPr>
            <a:r>
              <a:rPr lang="en-US" sz="2700" dirty="0" smtClean="0"/>
              <a:t> Demographics - for example, the increase in the numbers of elderly people has led to a demand for more health care services.</a:t>
            </a:r>
          </a:p>
          <a:p>
            <a:pPr>
              <a:buFont typeface="Arial" pitchFamily="34" charset="0"/>
              <a:buChar char="•"/>
            </a:pPr>
            <a:r>
              <a:rPr lang="en-US" sz="2700" dirty="0" smtClean="0"/>
              <a:t> Lifestyle changes - we now live life at a faster pace, so there is a demand for a whole range of services to save time - car washes, computers etc. At the same time, the stress that this type of lifestyle causes increases demand for stress reduction services such as massage, health farms, psychotherapy. </a:t>
            </a:r>
            <a:endParaRPr lang="el-GR" sz="2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640960" cy="6740307"/>
          </a:xfrm>
          <a:prstGeom prst="rect">
            <a:avLst/>
          </a:prstGeom>
        </p:spPr>
        <p:txBody>
          <a:bodyPr wrap="square">
            <a:spAutoFit/>
          </a:bodyPr>
          <a:lstStyle/>
          <a:p>
            <a:r>
              <a:rPr lang="en-US" sz="2700" b="1" dirty="0" smtClean="0"/>
              <a:t>The Difference Between Goods and Services</a:t>
            </a:r>
          </a:p>
          <a:p>
            <a:r>
              <a:rPr lang="en-US" sz="2700" dirty="0" err="1" smtClean="0"/>
              <a:t>Tthe</a:t>
            </a:r>
            <a:r>
              <a:rPr lang="en-US" sz="2700" dirty="0" smtClean="0"/>
              <a:t> management of services is not the same as the management of goods and many areas, such as quality and customer care, require special treatment by the service manager. In fact, there are nine major differences between goods and services and these are discussed below. The differences are:</a:t>
            </a:r>
          </a:p>
          <a:p>
            <a:pPr>
              <a:buFont typeface="Arial" pitchFamily="34" charset="0"/>
              <a:buChar char="•"/>
            </a:pPr>
            <a:r>
              <a:rPr lang="en-US" sz="2700" dirty="0" smtClean="0"/>
              <a:t> intangibility</a:t>
            </a:r>
          </a:p>
          <a:p>
            <a:pPr>
              <a:buFont typeface="Arial" pitchFamily="34" charset="0"/>
              <a:buChar char="•"/>
            </a:pPr>
            <a:r>
              <a:rPr lang="en-US" sz="2700" dirty="0" smtClean="0"/>
              <a:t> inseparability</a:t>
            </a:r>
          </a:p>
          <a:p>
            <a:pPr>
              <a:buFont typeface="Arial" pitchFamily="34" charset="0"/>
              <a:buChar char="•"/>
            </a:pPr>
            <a:r>
              <a:rPr lang="en-US" sz="2700" dirty="0" smtClean="0"/>
              <a:t> </a:t>
            </a:r>
            <a:r>
              <a:rPr lang="en-US" sz="2700" dirty="0" err="1" smtClean="0"/>
              <a:t>perishability</a:t>
            </a:r>
            <a:endParaRPr lang="en-US" sz="2700" dirty="0" smtClean="0"/>
          </a:p>
          <a:p>
            <a:pPr>
              <a:buFont typeface="Arial" pitchFamily="34" charset="0"/>
              <a:buChar char="•"/>
            </a:pPr>
            <a:r>
              <a:rPr lang="en-US" sz="2700" dirty="0" smtClean="0"/>
              <a:t> heterogeneity</a:t>
            </a:r>
          </a:p>
          <a:p>
            <a:pPr>
              <a:buFont typeface="Arial" pitchFamily="34" charset="0"/>
              <a:buChar char="•"/>
            </a:pPr>
            <a:r>
              <a:rPr lang="en-US" sz="2700" dirty="0" smtClean="0"/>
              <a:t> involvement of customers</a:t>
            </a:r>
          </a:p>
          <a:p>
            <a:pPr>
              <a:buFont typeface="Arial" pitchFamily="34" charset="0"/>
              <a:buChar char="•"/>
            </a:pPr>
            <a:r>
              <a:rPr lang="en-US" sz="2700" dirty="0" smtClean="0"/>
              <a:t> importance of the time factor</a:t>
            </a:r>
          </a:p>
          <a:p>
            <a:pPr>
              <a:buFont typeface="Arial" pitchFamily="34" charset="0"/>
              <a:buChar char="•"/>
            </a:pPr>
            <a:r>
              <a:rPr lang="en-US" sz="2700" dirty="0" smtClean="0"/>
              <a:t> quality control</a:t>
            </a:r>
          </a:p>
          <a:p>
            <a:pPr>
              <a:buFont typeface="Arial" pitchFamily="34" charset="0"/>
              <a:buChar char="•"/>
            </a:pPr>
            <a:r>
              <a:rPr lang="en-US" sz="2700" dirty="0" smtClean="0"/>
              <a:t> no inventories</a:t>
            </a:r>
          </a:p>
          <a:p>
            <a:pPr>
              <a:buFont typeface="Arial" pitchFamily="34" charset="0"/>
              <a:buChar char="•"/>
            </a:pPr>
            <a:r>
              <a:rPr lang="en-US" sz="2700" dirty="0" smtClean="0"/>
              <a:t> different distribution channels.</a:t>
            </a:r>
            <a:endParaRPr lang="el-GR" sz="2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856984" cy="6324808"/>
          </a:xfrm>
          <a:prstGeom prst="rect">
            <a:avLst/>
          </a:prstGeom>
        </p:spPr>
        <p:txBody>
          <a:bodyPr wrap="square">
            <a:spAutoFit/>
          </a:bodyPr>
          <a:lstStyle/>
          <a:p>
            <a:r>
              <a:rPr lang="en-US" sz="2700" b="1" dirty="0" smtClean="0"/>
              <a:t>Intangibility</a:t>
            </a:r>
          </a:p>
          <a:p>
            <a:r>
              <a:rPr lang="en-US" sz="2700" dirty="0" smtClean="0"/>
              <a:t>The fact that the customer has little on which to evaluate the service, in that they cannot inspect it or try it out in advance, makes the selling of a service that much more difficult.</a:t>
            </a:r>
          </a:p>
          <a:p>
            <a:r>
              <a:rPr lang="en-US" sz="2700" dirty="0" smtClean="0"/>
              <a:t>The major problem caused by intangibility is that when the consumer cannot view and examine the product before they buy it, they find it difficult to understand exactly what is on offer. When purchasing something consumers rely on search qualities which are those things that can be viewed before you buy, including </a:t>
            </a:r>
            <a:r>
              <a:rPr lang="en-US" sz="2700" dirty="0" err="1" smtClean="0"/>
              <a:t>colour</a:t>
            </a:r>
            <a:r>
              <a:rPr lang="en-US" sz="2700" dirty="0" smtClean="0"/>
              <a:t>, share, how something works and so on. Experience qualities are those things which can only be assessed after purchase, this would be satisfaction with the product. Finally there are credence qualities which are those things which cannot be evaluated even after the consumer has used the service e.g. the example of having an operation.  </a:t>
            </a:r>
            <a:endParaRPr lang="el-GR" sz="2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712968" cy="5355312"/>
          </a:xfrm>
          <a:prstGeom prst="rect">
            <a:avLst/>
          </a:prstGeom>
        </p:spPr>
        <p:txBody>
          <a:bodyPr wrap="square">
            <a:spAutoFit/>
          </a:bodyPr>
          <a:lstStyle/>
          <a:p>
            <a:r>
              <a:rPr lang="en-US" sz="2700" b="1" dirty="0" smtClean="0"/>
              <a:t>Inseparability</a:t>
            </a:r>
          </a:p>
          <a:p>
            <a:r>
              <a:rPr lang="en-US" sz="2700" dirty="0" smtClean="0"/>
              <a:t>In the minds of the consumer, those who provide the service are the service. Usually a service can only be used as it is being produced. For example, a haircut is only experienced as it is being performed.</a:t>
            </a:r>
          </a:p>
          <a:p>
            <a:r>
              <a:rPr lang="en-US" sz="2700" dirty="0" smtClean="0"/>
              <a:t>This means that the supplier has to be present to sell the product and the customer has to be there to experience it. As a result the customers feeling about the actual service is highly influenced by the person who is performing it. </a:t>
            </a:r>
          </a:p>
          <a:p>
            <a:r>
              <a:rPr lang="en-US" sz="2700" dirty="0" smtClean="0"/>
              <a:t>In essence, the way that the service is delivered to the customer is as important as the actual service itself, and the two elements are totally inseparable.</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33929"/>
            <a:ext cx="8856984" cy="6740307"/>
          </a:xfrm>
          <a:prstGeom prst="rect">
            <a:avLst/>
          </a:prstGeom>
        </p:spPr>
        <p:txBody>
          <a:bodyPr wrap="square">
            <a:spAutoFit/>
          </a:bodyPr>
          <a:lstStyle/>
          <a:p>
            <a:r>
              <a:rPr lang="en-US" sz="2700" b="1" dirty="0" err="1" smtClean="0"/>
              <a:t>Perishability</a:t>
            </a:r>
            <a:endParaRPr lang="en-US" sz="2700" b="1" dirty="0" smtClean="0"/>
          </a:p>
          <a:p>
            <a:r>
              <a:rPr lang="en-US" sz="2700" dirty="0" smtClean="0"/>
              <a:t>Services cannot be stored. They cannot be produced ahead of time and then used later when they are required. If they are not used as they are produced then they are lost for ever. For example, many Mars bars can be manufactured and if they are not sold one day they can be sold the next day. However, if all of the airline seats on a flight are not sold, the plane will still fly with empty seats. The dentist who has no appointments for two hours can never fill those appointments after that time - the money earning opportunity is lost.</a:t>
            </a:r>
          </a:p>
          <a:p>
            <a:r>
              <a:rPr lang="en-US" sz="2700" dirty="0" smtClean="0"/>
              <a:t>Service providers have to try and manage the demand for their services so that they are working at peak capacity all of the time, and they suffer from unsold seats, or gaps in the appointment book as little as possible. This is obviously a very important area and will be covered later in the text in much</a:t>
            </a:r>
          </a:p>
          <a:p>
            <a:r>
              <a:rPr lang="en-US" sz="2700" dirty="0" smtClean="0"/>
              <a:t>more detail.</a:t>
            </a:r>
            <a:endParaRPr lang="el-GR" sz="2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856984" cy="6894195"/>
          </a:xfrm>
          <a:prstGeom prst="rect">
            <a:avLst/>
          </a:prstGeom>
        </p:spPr>
        <p:txBody>
          <a:bodyPr wrap="square">
            <a:spAutoFit/>
          </a:bodyPr>
          <a:lstStyle/>
          <a:p>
            <a:r>
              <a:rPr lang="en-US" sz="2600" b="1" dirty="0" smtClean="0"/>
              <a:t>Heterogeneity</a:t>
            </a:r>
          </a:p>
          <a:p>
            <a:r>
              <a:rPr lang="en-US" sz="2600" dirty="0" smtClean="0"/>
              <a:t>It is often difficult to </a:t>
            </a:r>
            <a:r>
              <a:rPr lang="en-US" sz="2600" dirty="0" err="1" smtClean="0"/>
              <a:t>standardise</a:t>
            </a:r>
            <a:r>
              <a:rPr lang="en-US" sz="2600" dirty="0" smtClean="0"/>
              <a:t> services and offer exactly the same service to everyone. Some areas of service have overcome this problem to an extent. </a:t>
            </a:r>
            <a:r>
              <a:rPr lang="en-US" sz="2600" dirty="0" err="1" smtClean="0"/>
              <a:t>e.g</a:t>
            </a:r>
            <a:r>
              <a:rPr lang="en-US" sz="2600" dirty="0" smtClean="0"/>
              <a:t> </a:t>
            </a:r>
            <a:r>
              <a:rPr lang="en-US" sz="2600" dirty="0" err="1" smtClean="0"/>
              <a:t>MacDonalds</a:t>
            </a:r>
            <a:r>
              <a:rPr lang="en-US" sz="2600" dirty="0" smtClean="0"/>
              <a:t> have ensured that their hamburgers taste the same whenever you buy them and wherever you buy them all over the world. However, if one looks at the medical profession, it is impossible to offer a standard service, as every customer is different and has different needs.</a:t>
            </a:r>
          </a:p>
          <a:p>
            <a:r>
              <a:rPr lang="en-US" sz="2600" dirty="0" smtClean="0"/>
              <a:t>This whole area of </a:t>
            </a:r>
            <a:r>
              <a:rPr lang="en-US" sz="2600" dirty="0" err="1" smtClean="0"/>
              <a:t>standardisation</a:t>
            </a:r>
            <a:r>
              <a:rPr lang="en-US" sz="2600" dirty="0" smtClean="0"/>
              <a:t> causes a dilemma for service providers. How to provide efficient, </a:t>
            </a:r>
            <a:r>
              <a:rPr lang="en-US" sz="2600" dirty="0" err="1" smtClean="0"/>
              <a:t>standardised</a:t>
            </a:r>
            <a:r>
              <a:rPr lang="en-US" sz="2600" dirty="0" smtClean="0"/>
              <a:t> service at an acceptable level of quality, whilst  at the same time treating each customer as a unique person? Good service is often translated by the customer as personal service. However, this can cause problems for the service provider, as training for service employees often has to be much more complex, in order that they can learn to cope with a very wide range of eventualities.</a:t>
            </a:r>
            <a:endParaRPr lang="el-GR"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58847"/>
            <a:ext cx="8856984" cy="6494085"/>
          </a:xfrm>
          <a:prstGeom prst="rect">
            <a:avLst/>
          </a:prstGeom>
        </p:spPr>
        <p:txBody>
          <a:bodyPr wrap="square">
            <a:spAutoFit/>
          </a:bodyPr>
          <a:lstStyle/>
          <a:p>
            <a:r>
              <a:rPr lang="en-US" sz="2600" b="1" dirty="0" smtClean="0"/>
              <a:t>Involvement of Customers</a:t>
            </a:r>
          </a:p>
          <a:p>
            <a:r>
              <a:rPr lang="en-US" sz="2600" dirty="0" smtClean="0"/>
              <a:t>The customer often plays a major role in the production of services. In many services the customer is actively involved in the service. This can be by actually serving themselves (e.g. in fast food restaurants of bank cash point machines) or by being very involved in the process (such as in hairdressing where they say what style they want and make comments throughout the process).</a:t>
            </a:r>
          </a:p>
          <a:p>
            <a:r>
              <a:rPr lang="en-US" sz="2600" dirty="0" smtClean="0"/>
              <a:t>The degree of involvement can influence levels of customer satisfaction and how they feel about the service. Customers are heavily involved in medical provision when they describe their symptoms: if they have been heavily involved in the production of the service, and they are not satisfied with the outcome (the drugs they took to solve their medical problem do not appear to be working, for example),then the very fact of being involved can cause them to blame themselves for the poor result.</a:t>
            </a:r>
            <a:endParaRPr lang="el-GR"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2656"/>
            <a:ext cx="8640960" cy="6324808"/>
          </a:xfrm>
          <a:prstGeom prst="rect">
            <a:avLst/>
          </a:prstGeom>
        </p:spPr>
        <p:txBody>
          <a:bodyPr wrap="square">
            <a:spAutoFit/>
          </a:bodyPr>
          <a:lstStyle/>
          <a:p>
            <a:r>
              <a:rPr lang="en-US" sz="2700" b="1" dirty="0" smtClean="0"/>
              <a:t>Importance of the Time Factor</a:t>
            </a:r>
          </a:p>
          <a:p>
            <a:r>
              <a:rPr lang="en-US" sz="2700" dirty="0" smtClean="0"/>
              <a:t>As customers often have to be present for the service to be provided, they have limits as to how long they are prepared to be kept waiting to receive the service.</a:t>
            </a:r>
          </a:p>
          <a:p>
            <a:r>
              <a:rPr lang="en-US" sz="2700" dirty="0" smtClean="0"/>
              <a:t>Even when the service operation takes place away from the customer they will have expectations about how long it should take.</a:t>
            </a:r>
          </a:p>
          <a:p>
            <a:r>
              <a:rPr lang="en-US" sz="2700" dirty="0" smtClean="0"/>
              <a:t>For example, if you go to buy a television set, you see the one you like and then ask to purchase it. The whole process can take only a few minutes. If however, for a similar amount of money you are flying to Europe, you may be kept waiting</a:t>
            </a:r>
          </a:p>
          <a:p>
            <a:r>
              <a:rPr lang="en-US" sz="2700" dirty="0" smtClean="0"/>
              <a:t>several hours, and while you are waiting for your service to be performed, there is little else you can do. The time factor also comes into play whilst queuing for services, such as in the Post Office.</a:t>
            </a:r>
            <a:endParaRPr lang="el-GR" sz="2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784976" cy="6093976"/>
          </a:xfrm>
          <a:prstGeom prst="rect">
            <a:avLst/>
          </a:prstGeom>
        </p:spPr>
        <p:txBody>
          <a:bodyPr wrap="square">
            <a:spAutoFit/>
          </a:bodyPr>
          <a:lstStyle/>
          <a:p>
            <a:r>
              <a:rPr lang="en-US" sz="2600" b="1" dirty="0" smtClean="0"/>
              <a:t>Quality Control</a:t>
            </a:r>
          </a:p>
          <a:p>
            <a:r>
              <a:rPr lang="en-US" sz="2600" dirty="0" smtClean="0"/>
              <a:t>Manufactured goods can be checked before they leave the factory, but because many services are consumed as they are produced it is far more difficult to control the quality. The customer is essentially in the service factory and actually involved.</a:t>
            </a:r>
          </a:p>
          <a:p>
            <a:r>
              <a:rPr lang="en-US" sz="2600" b="1" dirty="0" smtClean="0"/>
              <a:t>No Inventories</a:t>
            </a:r>
          </a:p>
          <a:p>
            <a:r>
              <a:rPr lang="en-US" sz="2600" dirty="0" smtClean="0"/>
              <a:t>A service is an act or a performance, so there is no stock held in the back room ready to be used. The necessary people and equipment can be held in readiness, but when demand can be so difficult to predict it is not easy to ensure that there are the right number of people to carry out the service when it is required. Service managers have to work without the aid of inventories and have to balance the areas of supply and demand.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51520" y="188640"/>
            <a:ext cx="8712968" cy="6740307"/>
          </a:xfrm>
          <a:prstGeom prst="rect">
            <a:avLst/>
          </a:prstGeom>
        </p:spPr>
        <p:txBody>
          <a:bodyPr wrap="square">
            <a:spAutoFit/>
          </a:bodyPr>
          <a:lstStyle/>
          <a:p>
            <a:r>
              <a:rPr lang="en-US" sz="2700" b="1" dirty="0" smtClean="0"/>
              <a:t>Different Distribution Channels</a:t>
            </a:r>
          </a:p>
          <a:p>
            <a:r>
              <a:rPr lang="en-US" sz="2700" dirty="0" smtClean="0"/>
              <a:t>Unlike manufactured goods which have physical distribution channels to move the goods from the factory to the customer, service businesses can use a whole variety of different channels. These can be electronic, as in the case of communications, or else they combine the factory and the retailer into one, as in the case of hairdressers. In this instance the manufacturer finds herself responsible for retailing rather than contracting this out to retail intermediaries.</a:t>
            </a:r>
          </a:p>
          <a:p>
            <a:r>
              <a:rPr lang="en-US" sz="2700" dirty="0" smtClean="0"/>
              <a:t>We can see that there are several differences between goods and services, and these will all impact on the way that services are managed. All of these areas will be discussed in greater detail, but let us briefly look at the key problems and potential solutions raised by the first four differences: intangibility, </a:t>
            </a:r>
            <a:r>
              <a:rPr lang="en-US" sz="2700" dirty="0" err="1" smtClean="0"/>
              <a:t>perishability</a:t>
            </a:r>
            <a:r>
              <a:rPr lang="en-US" sz="2700" dirty="0" smtClean="0"/>
              <a:t>, inseparability and heterogeneity.</a:t>
            </a:r>
            <a:endParaRPr lang="el-GR"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1305342"/>
            <a:ext cx="7776864" cy="4154984"/>
          </a:xfrm>
          <a:prstGeom prst="rect">
            <a:avLst/>
          </a:prstGeom>
        </p:spPr>
        <p:txBody>
          <a:bodyPr wrap="square">
            <a:spAutoFit/>
          </a:bodyPr>
          <a:lstStyle/>
          <a:p>
            <a:r>
              <a:rPr lang="en-US" sz="2400" dirty="0" smtClean="0"/>
              <a:t>UNIT 1: INTRODUCTION TO SERVICES</a:t>
            </a:r>
          </a:p>
          <a:p>
            <a:endParaRPr lang="en-US" sz="2400" dirty="0" smtClean="0"/>
          </a:p>
          <a:p>
            <a:r>
              <a:rPr lang="en-US" sz="2400" dirty="0" smtClean="0"/>
              <a:t>Objectives</a:t>
            </a:r>
          </a:p>
          <a:p>
            <a:pPr>
              <a:buFont typeface="Arial" pitchFamily="34" charset="0"/>
              <a:buChar char="•"/>
            </a:pPr>
            <a:r>
              <a:rPr lang="en-US" sz="2400" dirty="0" smtClean="0"/>
              <a:t> After completing this unit you will be able to:</a:t>
            </a:r>
          </a:p>
          <a:p>
            <a:pPr>
              <a:buFont typeface="Arial" pitchFamily="34" charset="0"/>
              <a:buChar char="•"/>
            </a:pPr>
            <a:r>
              <a:rPr lang="en-US" sz="2400" dirty="0" smtClean="0"/>
              <a:t> define a service and understand the difficulties involved in doing so</a:t>
            </a:r>
          </a:p>
          <a:p>
            <a:pPr>
              <a:buFont typeface="Arial" pitchFamily="34" charset="0"/>
              <a:buChar char="•"/>
            </a:pPr>
            <a:r>
              <a:rPr lang="en-US" sz="2400" dirty="0" smtClean="0"/>
              <a:t> discuss the growth of services within the world economy</a:t>
            </a:r>
          </a:p>
          <a:p>
            <a:pPr>
              <a:buFont typeface="Arial" pitchFamily="34" charset="0"/>
              <a:buChar char="•"/>
            </a:pPr>
            <a:r>
              <a:rPr lang="en-US" sz="2400" dirty="0" smtClean="0"/>
              <a:t> understand the difference between goods and services</a:t>
            </a:r>
          </a:p>
          <a:p>
            <a:pPr>
              <a:buFont typeface="Arial" pitchFamily="34" charset="0"/>
              <a:buChar char="•"/>
            </a:pPr>
            <a:r>
              <a:rPr lang="en-US" sz="2400" dirty="0" smtClean="0"/>
              <a:t> </a:t>
            </a:r>
            <a:r>
              <a:rPr lang="en-US" sz="2400" dirty="0" err="1" smtClean="0"/>
              <a:t>realise</a:t>
            </a:r>
            <a:r>
              <a:rPr lang="en-US" sz="2400" dirty="0" smtClean="0"/>
              <a:t> some of the broad problems facing service providers</a:t>
            </a:r>
          </a:p>
          <a:p>
            <a:pPr>
              <a:buFont typeface="Arial" pitchFamily="34" charset="0"/>
              <a:buChar char="•"/>
            </a:pPr>
            <a:r>
              <a:rPr lang="en-US" sz="2400" dirty="0" smtClean="0"/>
              <a:t> understand the many different types of service and the different classification systems</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474345"/>
            <a:ext cx="8352928" cy="6324808"/>
          </a:xfrm>
          <a:prstGeom prst="rect">
            <a:avLst/>
          </a:prstGeom>
        </p:spPr>
        <p:txBody>
          <a:bodyPr wrap="square">
            <a:spAutoFit/>
          </a:bodyPr>
          <a:lstStyle/>
          <a:p>
            <a:r>
              <a:rPr lang="en-US" sz="2700" b="1" dirty="0" smtClean="0"/>
              <a:t>The Classification of Services</a:t>
            </a:r>
          </a:p>
          <a:p>
            <a:r>
              <a:rPr lang="en-US" sz="2700" dirty="0" smtClean="0"/>
              <a:t>The whole service industry is vast, so it can be </a:t>
            </a:r>
            <a:r>
              <a:rPr lang="en-US" sz="2700" dirty="0" err="1" smtClean="0"/>
              <a:t>usefyl</a:t>
            </a:r>
            <a:r>
              <a:rPr lang="en-US" sz="2700" dirty="0" smtClean="0"/>
              <a:t> to try to classify services in different ways. Different strategies can then be applied to different types of service. Just as goods are not all the same - in that we have manufactured goods, fast moving consumer goods, high technology goods etc. – similarly not all services are the same.</a:t>
            </a:r>
          </a:p>
          <a:p>
            <a:r>
              <a:rPr lang="en-US" sz="2700" dirty="0" smtClean="0"/>
              <a:t>There are many different ways of classifying services. At its most basic level the Standard Industrial Classification (SIC) identifies four different categories for services:</a:t>
            </a:r>
          </a:p>
          <a:p>
            <a:pPr>
              <a:buFont typeface="Arial" pitchFamily="34" charset="0"/>
              <a:buChar char="•"/>
            </a:pPr>
            <a:r>
              <a:rPr lang="en-US" sz="2700" dirty="0" smtClean="0"/>
              <a:t> distribution, hotels catering and repairs</a:t>
            </a:r>
          </a:p>
          <a:p>
            <a:pPr>
              <a:buFont typeface="Arial" pitchFamily="34" charset="0"/>
              <a:buChar char="•"/>
            </a:pPr>
            <a:r>
              <a:rPr lang="en-US" sz="2700" dirty="0" smtClean="0"/>
              <a:t> transport and communications</a:t>
            </a:r>
          </a:p>
          <a:p>
            <a:pPr>
              <a:buFont typeface="Arial" pitchFamily="34" charset="0"/>
              <a:buChar char="•"/>
            </a:pPr>
            <a:r>
              <a:rPr lang="en-US" sz="2700" dirty="0" smtClean="0"/>
              <a:t> banking, finance, insurance etc.</a:t>
            </a:r>
          </a:p>
          <a:p>
            <a:pPr>
              <a:buFont typeface="Arial" pitchFamily="34" charset="0"/>
              <a:buChar char="•"/>
            </a:pPr>
            <a:r>
              <a:rPr lang="en-US" sz="2700" dirty="0" smtClean="0"/>
              <a:t> other services (including public administration, education, recreation).</a:t>
            </a:r>
            <a:endParaRPr lang="el-GR" sz="2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712968" cy="6740307"/>
          </a:xfrm>
          <a:prstGeom prst="rect">
            <a:avLst/>
          </a:prstGeom>
        </p:spPr>
        <p:txBody>
          <a:bodyPr wrap="square">
            <a:spAutoFit/>
          </a:bodyPr>
          <a:lstStyle/>
          <a:p>
            <a:r>
              <a:rPr lang="en-US" sz="2700" dirty="0" smtClean="0"/>
              <a:t>These categories are very broad, and do not allow us really to see if there are any differences between different types of service. We will now look at various different ways one could classify services, and then look at two of these ways in more detail. Turning now to consider the classification of services in more detail we will look firstly at the classification of the services by market segment, i.e. the requirements of the </a:t>
            </a:r>
            <a:r>
              <a:rPr lang="en-US" sz="2700" dirty="0" err="1" smtClean="0"/>
              <a:t>organisational</a:t>
            </a:r>
            <a:r>
              <a:rPr lang="en-US" sz="2700" dirty="0" smtClean="0"/>
              <a:t> consumer and the final consumer.</a:t>
            </a:r>
          </a:p>
          <a:p>
            <a:r>
              <a:rPr lang="en-US" sz="2700" dirty="0" smtClean="0"/>
              <a:t>The </a:t>
            </a:r>
            <a:r>
              <a:rPr lang="en-US" sz="2700" dirty="0" err="1" smtClean="0"/>
              <a:t>organisational</a:t>
            </a:r>
            <a:r>
              <a:rPr lang="en-US" sz="2700" dirty="0" smtClean="0"/>
              <a:t> consumer requires:</a:t>
            </a:r>
          </a:p>
          <a:p>
            <a:pPr>
              <a:buFont typeface="Arial" pitchFamily="34" charset="0"/>
              <a:buChar char="•"/>
            </a:pPr>
            <a:r>
              <a:rPr lang="en-US" sz="2700" dirty="0" smtClean="0"/>
              <a:t> financial services - banking, insurance, leasing</a:t>
            </a:r>
          </a:p>
          <a:p>
            <a:pPr>
              <a:buFont typeface="Arial" pitchFamily="34" charset="0"/>
              <a:buChar char="•"/>
            </a:pPr>
            <a:r>
              <a:rPr lang="en-US" sz="2700" dirty="0" smtClean="0"/>
              <a:t> distribution - sea, rail, road, air, wholesaling, warehousing</a:t>
            </a:r>
          </a:p>
          <a:p>
            <a:pPr>
              <a:buFont typeface="Arial" pitchFamily="34" charset="0"/>
              <a:buChar char="•"/>
            </a:pPr>
            <a:r>
              <a:rPr lang="en-US" sz="2700" dirty="0" smtClean="0"/>
              <a:t> professional - architectural and engineering design, construction</a:t>
            </a:r>
          </a:p>
          <a:p>
            <a:pPr>
              <a:buFont typeface="Arial" pitchFamily="34" charset="0"/>
              <a:buChar char="•"/>
            </a:pPr>
            <a:r>
              <a:rPr lang="en-US" sz="2700" dirty="0" smtClean="0"/>
              <a:t> legal services, accounting</a:t>
            </a:r>
          </a:p>
          <a:p>
            <a:pPr>
              <a:buFont typeface="Arial" pitchFamily="34" charset="0"/>
              <a:buChar char="•"/>
            </a:pPr>
            <a:r>
              <a:rPr lang="en-US" sz="2700" dirty="0" smtClean="0"/>
              <a:t>others - computing, communication services, advertising, other</a:t>
            </a:r>
            <a:endParaRPr lang="el-GR" sz="27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404664"/>
            <a:ext cx="8766720" cy="6324808"/>
          </a:xfrm>
          <a:prstGeom prst="rect">
            <a:avLst/>
          </a:prstGeom>
        </p:spPr>
        <p:txBody>
          <a:bodyPr wrap="square">
            <a:spAutoFit/>
          </a:bodyPr>
          <a:lstStyle/>
          <a:p>
            <a:r>
              <a:rPr lang="en-US" sz="2700" dirty="0" smtClean="0"/>
              <a:t>The final consumer requires:</a:t>
            </a:r>
          </a:p>
          <a:p>
            <a:pPr>
              <a:buFont typeface="Arial" pitchFamily="34" charset="0"/>
              <a:buChar char="•"/>
            </a:pPr>
            <a:r>
              <a:rPr lang="en-US" sz="2700" dirty="0" smtClean="0"/>
              <a:t> retailing</a:t>
            </a:r>
          </a:p>
          <a:p>
            <a:pPr>
              <a:buFont typeface="Arial" pitchFamily="34" charset="0"/>
              <a:buChar char="•"/>
            </a:pPr>
            <a:r>
              <a:rPr lang="en-US" sz="2700" dirty="0" smtClean="0"/>
              <a:t> health care</a:t>
            </a:r>
          </a:p>
          <a:p>
            <a:pPr>
              <a:buFont typeface="Arial" pitchFamily="34" charset="0"/>
              <a:buChar char="•"/>
            </a:pPr>
            <a:r>
              <a:rPr lang="en-US" sz="2700" dirty="0" smtClean="0"/>
              <a:t> travel, recreation and entertainment</a:t>
            </a:r>
          </a:p>
          <a:p>
            <a:pPr>
              <a:buFont typeface="Arial" pitchFamily="34" charset="0"/>
              <a:buChar char="•"/>
            </a:pPr>
            <a:r>
              <a:rPr lang="en-US" sz="2700" dirty="0" smtClean="0"/>
              <a:t> education</a:t>
            </a:r>
          </a:p>
          <a:p>
            <a:pPr>
              <a:buFont typeface="Arial" pitchFamily="34" charset="0"/>
              <a:buChar char="•"/>
            </a:pPr>
            <a:r>
              <a:rPr lang="en-US" sz="2700" dirty="0" smtClean="0"/>
              <a:t> other social services</a:t>
            </a:r>
          </a:p>
          <a:p>
            <a:pPr>
              <a:buFont typeface="Arial" pitchFamily="34" charset="0"/>
              <a:buChar char="•"/>
            </a:pPr>
            <a:r>
              <a:rPr lang="en-US" sz="2700" dirty="0" smtClean="0"/>
              <a:t> other personal services (restaurants, repairs, dry cleaning etc).</a:t>
            </a:r>
          </a:p>
          <a:p>
            <a:r>
              <a:rPr lang="en-US" sz="2700" dirty="0" smtClean="0"/>
              <a:t>Although this is one stage further than the general classification, it is still difficult to use this type of classification as some of the services used for industry apply equally well to the final consumer, such as architectural services - one might employ an architect to build an extension to the house for example. Also, as there are so many different types of service, there tends to be a large other category.</a:t>
            </a:r>
            <a:endParaRPr lang="el-GR" sz="27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620688"/>
            <a:ext cx="8496944" cy="5078313"/>
          </a:xfrm>
          <a:prstGeom prst="rect">
            <a:avLst/>
          </a:prstGeom>
        </p:spPr>
        <p:txBody>
          <a:bodyPr wrap="square">
            <a:spAutoFit/>
          </a:bodyPr>
          <a:lstStyle/>
          <a:p>
            <a:r>
              <a:rPr lang="en-US" sz="2700" b="1" dirty="0" smtClean="0"/>
              <a:t>UNIT 2: SERVICES MANAGEMENT</a:t>
            </a:r>
          </a:p>
          <a:p>
            <a:r>
              <a:rPr lang="en-US" sz="2700" b="1" dirty="0" smtClean="0"/>
              <a:t>Objectives</a:t>
            </a:r>
          </a:p>
          <a:p>
            <a:r>
              <a:rPr lang="en-US" sz="2700" dirty="0" smtClean="0"/>
              <a:t>After completing this unit you will be able to:</a:t>
            </a:r>
          </a:p>
          <a:p>
            <a:pPr>
              <a:buFont typeface="Arial" pitchFamily="34" charset="0"/>
              <a:buChar char="•"/>
            </a:pPr>
            <a:r>
              <a:rPr lang="en-US" sz="2700" dirty="0" smtClean="0"/>
              <a:t> describe what customers are looking for in the service they receive from the employees of service organizations</a:t>
            </a:r>
          </a:p>
          <a:p>
            <a:pPr>
              <a:buFont typeface="Arial" pitchFamily="34" charset="0"/>
              <a:buChar char="•"/>
            </a:pPr>
            <a:r>
              <a:rPr lang="en-US" sz="2700" dirty="0" smtClean="0"/>
              <a:t> comment on the differences between the personal qualities required  from service employees and their counterparts in other occupations</a:t>
            </a:r>
          </a:p>
          <a:p>
            <a:pPr>
              <a:buFont typeface="Arial" pitchFamily="34" charset="0"/>
              <a:buChar char="•"/>
            </a:pPr>
            <a:r>
              <a:rPr lang="en-US" sz="2700" dirty="0" smtClean="0"/>
              <a:t> discuss the range of approaches to managing service employees</a:t>
            </a:r>
          </a:p>
          <a:p>
            <a:pPr>
              <a:buFont typeface="Arial" pitchFamily="34" charset="0"/>
              <a:buChar char="•"/>
            </a:pPr>
            <a:r>
              <a:rPr lang="en-US" sz="2700" dirty="0" smtClean="0"/>
              <a:t> outline personnel policy initiatives which will help to improve and sustain service employee performance.</a:t>
            </a:r>
            <a:endParaRPr lang="el-GR" sz="2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2656"/>
            <a:ext cx="8496944" cy="6324808"/>
          </a:xfrm>
          <a:prstGeom prst="rect">
            <a:avLst/>
          </a:prstGeom>
        </p:spPr>
        <p:txBody>
          <a:bodyPr wrap="square">
            <a:spAutoFit/>
          </a:bodyPr>
          <a:lstStyle/>
          <a:p>
            <a:r>
              <a:rPr lang="en-US" sz="2700" b="1" dirty="0" smtClean="0"/>
              <a:t>Introduction</a:t>
            </a:r>
          </a:p>
          <a:p>
            <a:r>
              <a:rPr lang="en-US" sz="2700" dirty="0" smtClean="0"/>
              <a:t>Customer service is one of the top important factors in our competitive position. In the insurance sector the products are the same, with a few exceptions. Once there is a product innovation by one company, its not long before everyone has it. People will pay more for good service, its the cutting edge. It will determine who makes the cut and who does not.</a:t>
            </a:r>
          </a:p>
          <a:p>
            <a:r>
              <a:rPr lang="en-US" sz="2700" dirty="0" smtClean="0"/>
              <a:t>In the past twenty years the importance managers attach to the quality of customer service provided by employees has increased considerably. Whichever way quality is defined in theory (i.e. zero defects, conformance to requirements, in practice many service </a:t>
            </a:r>
            <a:r>
              <a:rPr lang="en-US" sz="2700" dirty="0" err="1" smtClean="0"/>
              <a:t>organisations</a:t>
            </a:r>
            <a:r>
              <a:rPr lang="en-US" sz="2700" dirty="0" smtClean="0"/>
              <a:t> are coming round to definitions which encompass the notion of customer satisfaction; and exceeding expectations; </a:t>
            </a:r>
            <a:endParaRPr lang="el-GR" sz="27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332657"/>
            <a:ext cx="8496944" cy="6324808"/>
          </a:xfrm>
          <a:prstGeom prst="rect">
            <a:avLst/>
          </a:prstGeom>
        </p:spPr>
        <p:txBody>
          <a:bodyPr wrap="square">
            <a:spAutoFit/>
          </a:bodyPr>
          <a:lstStyle/>
          <a:p>
            <a:r>
              <a:rPr lang="en-US" sz="2700" dirty="0" smtClean="0"/>
              <a:t>Here a quality service is provided when customers keep coming back, and they recommend a company to their friends and acquaintances. What is it that customers are looking for from the employees that serve them?</a:t>
            </a:r>
          </a:p>
          <a:p>
            <a:r>
              <a:rPr lang="en-US" sz="2700" dirty="0" smtClean="0"/>
              <a:t>Recent research in USA, suggests that customers look for five things from the service they receive when doing business with other </a:t>
            </a:r>
            <a:r>
              <a:rPr lang="en-US" sz="2700" dirty="0" err="1" smtClean="0"/>
              <a:t>organisations</a:t>
            </a:r>
            <a:r>
              <a:rPr lang="en-US" sz="2700" dirty="0" smtClean="0"/>
              <a:t>. </a:t>
            </a:r>
          </a:p>
          <a:p>
            <a:r>
              <a:rPr lang="en-US" sz="2700" dirty="0" smtClean="0"/>
              <a:t>First, customers expect reliability when it comes to supplying the fundamentals. They want value for</a:t>
            </a:r>
          </a:p>
          <a:p>
            <a:r>
              <a:rPr lang="en-US" sz="2700" dirty="0" smtClean="0"/>
              <a:t>money and believe if they pay more they should get a better service, but they do not believe that they</a:t>
            </a:r>
          </a:p>
          <a:p>
            <a:r>
              <a:rPr lang="en-US" sz="2700" dirty="0" smtClean="0"/>
              <a:t>should be treated badly just because they paid a little less. It is unlikely that an </a:t>
            </a:r>
            <a:r>
              <a:rPr lang="en-US" sz="2700" dirty="0" err="1" smtClean="0"/>
              <a:t>organisation</a:t>
            </a:r>
            <a:r>
              <a:rPr lang="en-US" sz="2700" dirty="0" smtClean="0"/>
              <a:t> can exceed the</a:t>
            </a:r>
          </a:p>
          <a:p>
            <a:r>
              <a:rPr lang="en-US" sz="2700" dirty="0" smtClean="0"/>
              <a:t>expectations of its customers merely by reliably providing the fundamentals. </a:t>
            </a:r>
            <a:endParaRPr lang="el-GR" sz="27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flipH="1">
            <a:off x="251520" y="260648"/>
            <a:ext cx="8568952" cy="6324808"/>
          </a:xfrm>
          <a:prstGeom prst="rect">
            <a:avLst/>
          </a:prstGeom>
        </p:spPr>
        <p:txBody>
          <a:bodyPr wrap="square">
            <a:spAutoFit/>
          </a:bodyPr>
          <a:lstStyle/>
          <a:p>
            <a:r>
              <a:rPr lang="en-US" sz="2700" dirty="0" smtClean="0"/>
              <a:t>A hotel guest want be surprised if they get the room they reserved, and it is clean and ready when they arrive. However, there are four other process dimensions which refer to the way in which the service is delivered and it is here that the customer may be surprised. Customer expectations of the service they will receive exist along a continuum. An adequate level of service will be defined by reference to the availability of alternatives and the standards set by these other providers. Customers are more likely to perceive a service as inadequate if they can take their business elsewhere at little cost, or the service provided elsewhere is of a higher standard. However, the level of service desired by customers tends to be a personal thing. Different people want different things from their service relationship with an </a:t>
            </a:r>
            <a:r>
              <a:rPr lang="en-US" sz="2700" dirty="0" err="1" smtClean="0"/>
              <a:t>organisation</a:t>
            </a:r>
            <a:r>
              <a:rPr lang="en-US" sz="2700" dirty="0" smtClean="0"/>
              <a:t>.</a:t>
            </a:r>
            <a:endParaRPr lang="el-GR" sz="27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61920"/>
            <a:ext cx="8352928" cy="5078313"/>
          </a:xfrm>
          <a:prstGeom prst="rect">
            <a:avLst/>
          </a:prstGeom>
        </p:spPr>
        <p:txBody>
          <a:bodyPr wrap="square">
            <a:spAutoFit/>
          </a:bodyPr>
          <a:lstStyle/>
          <a:p>
            <a:r>
              <a:rPr lang="en-US" sz="2700" b="1" dirty="0" smtClean="0"/>
              <a:t>First impressions .</a:t>
            </a:r>
          </a:p>
          <a:p>
            <a:r>
              <a:rPr lang="en-US" sz="2700" dirty="0" smtClean="0"/>
              <a:t>You never get a second chance to make a first impression, like other </a:t>
            </a:r>
            <a:r>
              <a:rPr lang="en-US" sz="2700" dirty="0" err="1" smtClean="0"/>
              <a:t>cliches</a:t>
            </a:r>
            <a:r>
              <a:rPr lang="en-US" sz="2700" dirty="0" smtClean="0"/>
              <a:t>, contains a grain of truth. A considerable body of research over the last thirty years has shown that when people first meet strong impressions are formed within the initial three minutes of less. Important decisions may be taken during this time which will affect the nature of any future relationship. Among the questions asked will be:</a:t>
            </a:r>
          </a:p>
          <a:p>
            <a:pPr>
              <a:buFont typeface="Arial" pitchFamily="34" charset="0"/>
              <a:buChar char="•"/>
            </a:pPr>
            <a:r>
              <a:rPr lang="en-US" sz="2700" dirty="0" smtClean="0"/>
              <a:t> Do I get on with this person?</a:t>
            </a:r>
          </a:p>
          <a:p>
            <a:pPr>
              <a:buFont typeface="Arial" pitchFamily="34" charset="0"/>
              <a:buChar char="•"/>
            </a:pPr>
            <a:r>
              <a:rPr lang="en-US" sz="2700" dirty="0" smtClean="0"/>
              <a:t> Do I want to pursue this conversation?</a:t>
            </a:r>
          </a:p>
          <a:p>
            <a:pPr>
              <a:buFont typeface="Arial" pitchFamily="34" charset="0"/>
              <a:buChar char="•"/>
            </a:pPr>
            <a:r>
              <a:rPr lang="en-US" sz="2700" dirty="0" smtClean="0"/>
              <a:t> Would I like to do business with his or her company?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58846"/>
            <a:ext cx="8352928" cy="5493812"/>
          </a:xfrm>
          <a:prstGeom prst="rect">
            <a:avLst/>
          </a:prstGeom>
        </p:spPr>
        <p:txBody>
          <a:bodyPr wrap="square">
            <a:spAutoFit/>
          </a:bodyPr>
          <a:lstStyle/>
          <a:p>
            <a:r>
              <a:rPr lang="en-US" sz="2700" b="1" dirty="0" smtClean="0"/>
              <a:t>Managing Service Provision</a:t>
            </a:r>
          </a:p>
          <a:p>
            <a:r>
              <a:rPr lang="en-US" sz="2700" dirty="0" smtClean="0"/>
              <a:t>So far we have demonstrated that every customer will expect a </a:t>
            </a:r>
            <a:r>
              <a:rPr lang="en-US" sz="2700" dirty="0" err="1" smtClean="0"/>
              <a:t>personalised</a:t>
            </a:r>
            <a:r>
              <a:rPr lang="en-US" sz="2700" dirty="0" smtClean="0"/>
              <a:t> service, certain qualities from the staff that serve them, and that their impressions of this service are partly formed in the first few minutes. These facts present service managers with a problem. We ensure that your staff are providing your customers with the service they expect? We have all experienced rude and abrupt sales assistants, teachers who are not interested in our difficulties and staff in other companies who are never available to deal with our requests. How can managers seek to overcome these difficulties and ensure that the service to customers exceeds expectations?</a:t>
            </a:r>
            <a:endParaRPr lang="el-GR" sz="27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74345"/>
            <a:ext cx="8640960" cy="6324808"/>
          </a:xfrm>
          <a:prstGeom prst="rect">
            <a:avLst/>
          </a:prstGeom>
        </p:spPr>
        <p:txBody>
          <a:bodyPr wrap="square">
            <a:spAutoFit/>
          </a:bodyPr>
          <a:lstStyle/>
          <a:p>
            <a:r>
              <a:rPr lang="en-US" sz="2700" dirty="0" smtClean="0"/>
              <a:t>In general managers are faced with three </a:t>
            </a:r>
            <a:r>
              <a:rPr lang="en-US" sz="2700" dirty="0" err="1" smtClean="0"/>
              <a:t>prossible</a:t>
            </a:r>
            <a:r>
              <a:rPr lang="en-US" sz="2700" dirty="0" smtClean="0"/>
              <a:t> alternatives when it comes to managing service provision by their employees:</a:t>
            </a:r>
          </a:p>
          <a:p>
            <a:pPr>
              <a:buFont typeface="Arial" pitchFamily="34" charset="0"/>
              <a:buChar char="•"/>
            </a:pPr>
            <a:r>
              <a:rPr lang="en-US" sz="2700" dirty="0" smtClean="0"/>
              <a:t> removal</a:t>
            </a:r>
          </a:p>
          <a:p>
            <a:pPr>
              <a:buFont typeface="Arial" pitchFamily="34" charset="0"/>
              <a:buChar char="•"/>
            </a:pPr>
            <a:r>
              <a:rPr lang="en-US" sz="2700" dirty="0" smtClean="0"/>
              <a:t> automation</a:t>
            </a:r>
          </a:p>
          <a:p>
            <a:pPr>
              <a:buFont typeface="Arial" pitchFamily="34" charset="0"/>
              <a:buChar char="•"/>
            </a:pPr>
            <a:r>
              <a:rPr lang="en-US" sz="2700" dirty="0" smtClean="0"/>
              <a:t> people management.</a:t>
            </a:r>
          </a:p>
          <a:p>
            <a:r>
              <a:rPr lang="en-US" sz="2700" dirty="0" smtClean="0"/>
              <a:t>A company may cease to provide a particular service or reduce the importance of the service in the final product/service mix. The service may be automated so that customers serve themselves. Finally, managers can after the way they manage their staff so that they can be more certain that the customer gets the service they expect. In this section we consider the first two of these options. The following section examines how the management of service employees can be improved in more detail.</a:t>
            </a:r>
            <a:endParaRPr lang="el-GR" sz="2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568952" cy="4832092"/>
          </a:xfrm>
          <a:prstGeom prst="rect">
            <a:avLst/>
          </a:prstGeom>
        </p:spPr>
        <p:txBody>
          <a:bodyPr wrap="square">
            <a:spAutoFit/>
          </a:bodyPr>
          <a:lstStyle/>
          <a:p>
            <a:r>
              <a:rPr lang="en-US" sz="2800" b="1" dirty="0" smtClean="0"/>
              <a:t>Introduction</a:t>
            </a:r>
          </a:p>
          <a:p>
            <a:r>
              <a:rPr lang="en-US" sz="2800" dirty="0" smtClean="0"/>
              <a:t>In recent decades, the world economy has tended to shift away from manufacturing towards the service sector. Given that managing services is not the same as managing goods and manufacturing industries, this unit will explore the main differences between goods and services. We will seek to highlight some of the particular problems which face the service manager and consider the importance of services. Finally, we will look at how services can be classified depending on their type and market.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95135"/>
            <a:ext cx="8712968" cy="6324808"/>
          </a:xfrm>
          <a:prstGeom prst="rect">
            <a:avLst/>
          </a:prstGeom>
        </p:spPr>
        <p:txBody>
          <a:bodyPr wrap="square">
            <a:spAutoFit/>
          </a:bodyPr>
          <a:lstStyle/>
          <a:p>
            <a:r>
              <a:rPr lang="en-US" sz="2700" b="1" dirty="0" smtClean="0"/>
              <a:t>Removal</a:t>
            </a:r>
          </a:p>
          <a:p>
            <a:r>
              <a:rPr lang="en-US" sz="2700" dirty="0" smtClean="0"/>
              <a:t>One of the simplest solutions available to a manager faced with problems in managing service provision is to stop supplying that service. Fifty years ago, bakers and corner shops regularly delivered groceries to family homes, and it was not uncommon for laundries to collect the week’s washing. Women expecting a baby could expect to be cared for by nurses and midwives in a hospital ward for up to three weeks after the birth of their baby. Today, many women return home from hospital within two or three days of the birth, and receive advice from community midwives and health visitors who call on them at home. The reduction in time spent in hospital has been welcomed by many women anxious to return home, and has enabled . valuable medical resources to be re-directed to more pressing problems. </a:t>
            </a:r>
            <a:endParaRPr lang="el-GR" sz="27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476672"/>
            <a:ext cx="8568952" cy="5909310"/>
          </a:xfrm>
          <a:prstGeom prst="rect">
            <a:avLst/>
          </a:prstGeom>
        </p:spPr>
        <p:txBody>
          <a:bodyPr wrap="square">
            <a:spAutoFit/>
          </a:bodyPr>
          <a:lstStyle/>
          <a:p>
            <a:r>
              <a:rPr lang="en-US" sz="2700" dirty="0" smtClean="0"/>
              <a:t>In Europe, pressures for cut price overnight accommodation have pushed many hotel chains towards radical innovations. For example at the IBIS chain, new hotels have been designed to </a:t>
            </a:r>
            <a:r>
              <a:rPr lang="en-US" sz="2700" dirty="0" err="1" smtClean="0"/>
              <a:t>minimise</a:t>
            </a:r>
            <a:r>
              <a:rPr lang="en-US" sz="2700" dirty="0" smtClean="0"/>
              <a:t> - the need for staff. On a typical business day, one employee deals with the paper work when guests check-in, distributes pre-packed breakfasts and oversees the cleaning staff. There are no lunches or, dinners and staff are not on duty between 11 pm and 7am.</a:t>
            </a:r>
          </a:p>
          <a:p>
            <a:endParaRPr lang="en-US" sz="2700" b="1" dirty="0" smtClean="0"/>
          </a:p>
          <a:p>
            <a:r>
              <a:rPr lang="en-US" sz="2700" b="1" dirty="0" smtClean="0"/>
              <a:t>Automation</a:t>
            </a:r>
          </a:p>
          <a:p>
            <a:r>
              <a:rPr lang="en-US" sz="2700" dirty="0" smtClean="0"/>
              <a:t>Many of the tasks previously performed by service workers are now being provided by</a:t>
            </a:r>
          </a:p>
          <a:p>
            <a:r>
              <a:rPr lang="en-US" sz="2700" dirty="0" smtClean="0"/>
              <a:t>manufactured products or automated services through which customers serve themselves.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640960" cy="5493812"/>
          </a:xfrm>
          <a:prstGeom prst="rect">
            <a:avLst/>
          </a:prstGeom>
        </p:spPr>
        <p:txBody>
          <a:bodyPr wrap="square">
            <a:spAutoFit/>
          </a:bodyPr>
          <a:lstStyle/>
          <a:p>
            <a:r>
              <a:rPr lang="en-US" sz="2700" dirty="0" smtClean="0"/>
              <a:t>There has been a growth in all the forms of services and he maintains that the area in which growth is most rapid is amongst self-service activities. Examples of this general trend are numerous. We no longer send our washing to a </a:t>
            </a:r>
            <a:r>
              <a:rPr lang="en-US" sz="2700" dirty="0" err="1" smtClean="0"/>
              <a:t>laundy</a:t>
            </a:r>
            <a:r>
              <a:rPr lang="en-US" sz="2700" dirty="0" smtClean="0"/>
              <a:t>, but are much more likely to buy our own washing machine, Bank and building society customers increasingly use a hole in the wall (ATM) to provide basic account services, and many have taken advantage of branchless banking operations, e.g. Midlands First Direct telephone banking service. Students at colleges are less likely to receive as many lectures and seminars as they may have in the past, but are more likely to use open learning texts, videos and computer packages.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9970"/>
            <a:ext cx="8496944" cy="6324808"/>
          </a:xfrm>
          <a:prstGeom prst="rect">
            <a:avLst/>
          </a:prstGeom>
        </p:spPr>
        <p:txBody>
          <a:bodyPr wrap="square">
            <a:spAutoFit/>
          </a:bodyPr>
          <a:lstStyle/>
          <a:p>
            <a:r>
              <a:rPr lang="en-US" sz="2700" dirty="0" smtClean="0"/>
              <a:t>The process of turning personal services into impersonal commodities is </a:t>
            </a:r>
            <a:r>
              <a:rPr lang="en-US" sz="2700" dirty="0" err="1" smtClean="0"/>
              <a:t>teferred</a:t>
            </a:r>
            <a:r>
              <a:rPr lang="en-US" sz="2700" dirty="0" smtClean="0"/>
              <a:t> to as “</a:t>
            </a:r>
            <a:r>
              <a:rPr lang="en-US" sz="2700" dirty="0" err="1" smtClean="0"/>
              <a:t>commodification</a:t>
            </a:r>
            <a:r>
              <a:rPr lang="en-US" sz="2700" dirty="0" smtClean="0"/>
              <a:t>” and according to pessimistic critics this process is often accompanied by deskilling (reducing the skill content and degree of discretion in a job) or degradation (a reduction in the value attached to a job, either in terms of financial reward or status within the </a:t>
            </a:r>
            <a:r>
              <a:rPr lang="en-US" sz="2700" dirty="0" err="1" smtClean="0"/>
              <a:t>organisation</a:t>
            </a:r>
            <a:r>
              <a:rPr lang="en-US" sz="2700" dirty="0" smtClean="0"/>
              <a:t>). If we return to</a:t>
            </a:r>
          </a:p>
          <a:p>
            <a:r>
              <a:rPr lang="en-US" sz="2700" dirty="0" smtClean="0"/>
              <a:t>the examples above, laundry staff have traditionally been paid for their work, whilst those who fill the washing machine at home are invariably housewives who do not receive payment. The work of banking staff has traditionally been skilled and highly paid, the movement to telephone banking services normally involves less highly skilled staff, performing routine telephonic and data input services in areas of the country where </a:t>
            </a:r>
            <a:r>
              <a:rPr lang="en-US" sz="2700" dirty="0" err="1" smtClean="0"/>
              <a:t>labour</a:t>
            </a:r>
            <a:r>
              <a:rPr lang="en-US" sz="2700" dirty="0" smtClean="0"/>
              <a:t> costs are low. </a:t>
            </a:r>
            <a:endParaRPr lang="el-GR" sz="27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9"/>
            <a:ext cx="8568952" cy="6324808"/>
          </a:xfrm>
          <a:prstGeom prst="rect">
            <a:avLst/>
          </a:prstGeom>
        </p:spPr>
        <p:txBody>
          <a:bodyPr wrap="square">
            <a:spAutoFit/>
          </a:bodyPr>
          <a:lstStyle/>
          <a:p>
            <a:r>
              <a:rPr lang="en-US" sz="2700" dirty="0" smtClean="0"/>
              <a:t>Finally, if we consider the jobs of college lecturers, the introduction of standard open learning texts may be said to remove their discretion and security at work. What is to be</a:t>
            </a:r>
          </a:p>
          <a:p>
            <a:r>
              <a:rPr lang="en-US" sz="2700" dirty="0" smtClean="0"/>
              <a:t>taught is specified in advance in print, and does not depend on an individual deciding what they will teach on the basis of knowledge in their own heads.</a:t>
            </a:r>
          </a:p>
          <a:p>
            <a:r>
              <a:rPr lang="en-US" sz="2700" dirty="0" smtClean="0"/>
              <a:t>More optimistic commentators point out that the introduction of new technologies and new ways of</a:t>
            </a:r>
          </a:p>
          <a:p>
            <a:r>
              <a:rPr lang="en-US" sz="2700" dirty="0" smtClean="0"/>
              <a:t>providing services is more likely to up-skill the job holder, as they are freed to undertake more challenging and rewarding work. Despite considerable research in this area, the results are far from clear cut. It would appear that neither de-skilling nor up-skilling is inevitable and the final effects of any change depends upon the decisions of the managers controlling these initiatives.</a:t>
            </a:r>
            <a:endParaRPr lang="el-GR" sz="27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6740307"/>
          </a:xfrm>
          <a:prstGeom prst="rect">
            <a:avLst/>
          </a:prstGeom>
        </p:spPr>
        <p:txBody>
          <a:bodyPr wrap="square">
            <a:spAutoFit/>
          </a:bodyPr>
          <a:lstStyle/>
          <a:p>
            <a:r>
              <a:rPr lang="en-US" sz="2700" b="1" dirty="0" smtClean="0"/>
              <a:t>Managing Service Employees</a:t>
            </a:r>
          </a:p>
          <a:p>
            <a:endParaRPr lang="en-US" sz="2700" b="1" dirty="0" smtClean="0"/>
          </a:p>
          <a:p>
            <a:r>
              <a:rPr lang="en-US" sz="2700" b="1" dirty="0" smtClean="0"/>
              <a:t>The Distinctive Features of Service Employment</a:t>
            </a:r>
          </a:p>
          <a:p>
            <a:r>
              <a:rPr lang="en-US" sz="2700" dirty="0" smtClean="0"/>
              <a:t>It is the process of delivering a service that makes all the difference. As many services can not be separated from the person that delivers them, the quality of employees is of central importance. Thus for </a:t>
            </a:r>
            <a:r>
              <a:rPr lang="en-US" sz="2700" dirty="0" err="1" smtClean="0"/>
              <a:t>organisations</a:t>
            </a:r>
            <a:r>
              <a:rPr lang="en-US" sz="2700" dirty="0" smtClean="0"/>
              <a:t> anxious to bridge the gap between adequate and desired levels of service the lesson appears to be that managers should devote more attention to developing and managing their staff.</a:t>
            </a:r>
          </a:p>
          <a:p>
            <a:r>
              <a:rPr lang="en-US" sz="2700" dirty="0" smtClean="0"/>
              <a:t>In non-service </a:t>
            </a:r>
            <a:r>
              <a:rPr lang="en-US" sz="2700" dirty="0" err="1" smtClean="0"/>
              <a:t>organisations</a:t>
            </a:r>
            <a:r>
              <a:rPr lang="en-US" sz="2700" dirty="0" smtClean="0"/>
              <a:t> the qualities of staff are usually defined in terms of their skills, knowledge and attitudes. Within service industries a number of studies have shown that service workers will be expected to display a number of other qualities in practice. Of particular importance are the emotions, personalities and sexuality of staff.</a:t>
            </a:r>
            <a:endParaRPr lang="el-GR" sz="27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7027"/>
            <a:ext cx="8856984" cy="6740307"/>
          </a:xfrm>
          <a:prstGeom prst="rect">
            <a:avLst/>
          </a:prstGeom>
        </p:spPr>
        <p:txBody>
          <a:bodyPr wrap="square">
            <a:spAutoFit/>
          </a:bodyPr>
          <a:lstStyle/>
          <a:p>
            <a:r>
              <a:rPr lang="en-US" sz="2700" dirty="0" smtClean="0"/>
              <a:t>The phrase emotional </a:t>
            </a:r>
            <a:r>
              <a:rPr lang="en-US" sz="2700" dirty="0" err="1" smtClean="0"/>
              <a:t>labour</a:t>
            </a:r>
            <a:r>
              <a:rPr lang="en-US" sz="2700" dirty="0" smtClean="0"/>
              <a:t> has been coined to refer to occupations where employees have to manage their emotions in order to serve the commercial purposes of their employer. Using flight attendants and debt collectors as examples. It has been shown how peoples work requires them to manage their emotions: friendliness for the steward and suspension of trust and sympathy for the debt collector. If is not simply individuals who manage their feelings in order to do a job; whole </a:t>
            </a:r>
            <a:r>
              <a:rPr lang="en-US" sz="2700" dirty="0" err="1" smtClean="0"/>
              <a:t>organisations</a:t>
            </a:r>
            <a:r>
              <a:rPr lang="en-US" sz="2700" dirty="0" smtClean="0"/>
              <a:t> have entered the game. The emotion management that keeps the smile on Delta Airlines competes with the emotion management that keeps the same smile on United and other airlines. Similar points are made by authors who widen their analysis to consider how modern </a:t>
            </a:r>
            <a:r>
              <a:rPr lang="en-US" sz="2700" dirty="0" err="1" smtClean="0"/>
              <a:t>organisations</a:t>
            </a:r>
            <a:r>
              <a:rPr lang="en-US" sz="2700" dirty="0" smtClean="0"/>
              <a:t> attempt to recruit staff with personalities and inter personal skills appropriate to the business of the </a:t>
            </a:r>
            <a:r>
              <a:rPr lang="en-US" sz="2700" dirty="0" err="1" smtClean="0"/>
              <a:t>organisation</a:t>
            </a:r>
            <a:r>
              <a:rPr lang="en-US" sz="2700" dirty="0" smtClean="0"/>
              <a:t>. </a:t>
            </a:r>
            <a:endParaRPr lang="el-GR" sz="27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568952" cy="6740307"/>
          </a:xfrm>
          <a:prstGeom prst="rect">
            <a:avLst/>
          </a:prstGeom>
        </p:spPr>
        <p:txBody>
          <a:bodyPr wrap="square">
            <a:spAutoFit/>
          </a:bodyPr>
          <a:lstStyle/>
          <a:p>
            <a:r>
              <a:rPr lang="en-US" sz="2700" dirty="0" smtClean="0"/>
              <a:t>They call these facets of the individual tacit skill and question whether </a:t>
            </a:r>
            <a:r>
              <a:rPr lang="en-US" sz="2700" dirty="0" err="1" smtClean="0"/>
              <a:t>organisations</a:t>
            </a:r>
            <a:r>
              <a:rPr lang="en-US" sz="2700" dirty="0" smtClean="0"/>
              <a:t> should be in the business of attempting to control individuals to this extent.</a:t>
            </a:r>
          </a:p>
          <a:p>
            <a:r>
              <a:rPr lang="en-US" sz="2700" dirty="0" smtClean="0"/>
              <a:t>Finally, a number of recent studies have drawn attention to the steps taken by </a:t>
            </a:r>
            <a:r>
              <a:rPr lang="en-US" sz="2700" dirty="0" err="1" smtClean="0"/>
              <a:t>organisations</a:t>
            </a:r>
            <a:r>
              <a:rPr lang="en-US" sz="2700" dirty="0" smtClean="0"/>
              <a:t> to manage the sexuality of employees in order to improve the performance of the </a:t>
            </a:r>
            <a:r>
              <a:rPr lang="en-US" sz="2700" dirty="0" err="1" smtClean="0"/>
              <a:t>organisation</a:t>
            </a:r>
            <a:r>
              <a:rPr lang="en-US" sz="2700" dirty="0" smtClean="0"/>
              <a:t>. As an author  demonstrates in his study of a chain of betting shops, managers consciously sought young attractive women to staff their shops. This approach was summed up by two counter staff in the following terms: If your over 30 forget it What (the manager) wants up here is the figures (good at the tills and sums), the personality and the bums. The author goes on to demonstrate how women betting shop staff were encouraged to manage relationships with customers in order to get them to re-bet their winnings. </a:t>
            </a:r>
            <a:endParaRPr lang="el-GR" sz="27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640960" cy="5493812"/>
          </a:xfrm>
          <a:prstGeom prst="rect">
            <a:avLst/>
          </a:prstGeom>
        </p:spPr>
        <p:txBody>
          <a:bodyPr wrap="square">
            <a:spAutoFit/>
          </a:bodyPr>
          <a:lstStyle/>
          <a:p>
            <a:r>
              <a:rPr lang="en-US" sz="2700" dirty="0" smtClean="0"/>
              <a:t>Among the tactics frequently used were remembering customer’s names or giving them nick names, joking with customers, mock , scolding and sexual talk designed to enhance the self-esteem of customers. The importance of the gender of employees in managing the provision of services is further demonstrated within the insurance industry. They found that whilst these companies were happy to employ women to work as counter staff, they chose married young men as sales staff because the responsibilities of a wife and mortgage kept them on their toes and managers felt that they had better interpersonal skills when it came to selling financial services.</a:t>
            </a:r>
          </a:p>
          <a:p>
            <a:endParaRPr lang="en-US" sz="27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764705"/>
            <a:ext cx="8568952" cy="5493812"/>
          </a:xfrm>
          <a:prstGeom prst="rect">
            <a:avLst/>
          </a:prstGeom>
        </p:spPr>
        <p:txBody>
          <a:bodyPr wrap="square">
            <a:spAutoFit/>
          </a:bodyPr>
          <a:lstStyle/>
          <a:p>
            <a:r>
              <a:rPr lang="en-US" sz="2700" b="1" dirty="0" smtClean="0"/>
              <a:t>Developing Service Employees Personal Qualities</a:t>
            </a:r>
          </a:p>
          <a:p>
            <a:r>
              <a:rPr lang="en-US" sz="2700" dirty="0" smtClean="0"/>
              <a:t>There are a number of techniques available to an </a:t>
            </a:r>
            <a:r>
              <a:rPr lang="en-US" sz="2700" dirty="0" err="1" smtClean="0"/>
              <a:t>organisation</a:t>
            </a:r>
            <a:r>
              <a:rPr lang="en-US" sz="2700" dirty="0" smtClean="0"/>
              <a:t> anxious to develop the skills,</a:t>
            </a:r>
          </a:p>
          <a:p>
            <a:r>
              <a:rPr lang="en-US" sz="2700" dirty="0" smtClean="0"/>
              <a:t>knowledge, attitudes and emotional range of their employees.</a:t>
            </a:r>
          </a:p>
          <a:p>
            <a:r>
              <a:rPr lang="en-US" sz="2700" dirty="0" smtClean="0"/>
              <a:t>Service managers may chose to fill the gap between the present and desired qualities of their staff through the combination of a number of techniques. For example, more</a:t>
            </a:r>
          </a:p>
          <a:p>
            <a:r>
              <a:rPr lang="en-US" sz="2700" dirty="0" smtClean="0"/>
              <a:t>effective recruitment and section practices, developing existing staff through the use of appropriate training courses, disciplining or dismissing poor performers and encouraging good performance through appropriate appraisal techniques. </a:t>
            </a:r>
            <a:endParaRPr lang="el-GR" sz="2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335846"/>
            <a:ext cx="8784976" cy="6324808"/>
          </a:xfrm>
          <a:prstGeom prst="rect">
            <a:avLst/>
          </a:prstGeom>
        </p:spPr>
        <p:txBody>
          <a:bodyPr wrap="square">
            <a:spAutoFit/>
          </a:bodyPr>
          <a:lstStyle/>
          <a:p>
            <a:r>
              <a:rPr lang="en-US" sz="2700" b="1" dirty="0" smtClean="0"/>
              <a:t>What is a Service?</a:t>
            </a:r>
          </a:p>
          <a:p>
            <a:r>
              <a:rPr lang="en-US" sz="2700" dirty="0" smtClean="0"/>
              <a:t>A service is an offering to the consumer which adds value to their property, belongings, physical state of psychological well-being. Many people think that services are not products but in fact they are.</a:t>
            </a:r>
          </a:p>
          <a:p>
            <a:r>
              <a:rPr lang="en-US" sz="2700" dirty="0" smtClean="0"/>
              <a:t>Products can be divided into those things which are tangible, known as goods, and those things which are not tangible, known as services. For example, services would include transportation, communications, distribution, financial services, education, medical services, professional services, travel and tourism.</a:t>
            </a:r>
          </a:p>
          <a:p>
            <a:r>
              <a:rPr lang="en-US" sz="2700" dirty="0" smtClean="0"/>
              <a:t>However, it can sometimes be difficult to decide if something is a good or a service. A computer is a manufactured good when it is sold as a personal computer to a household, but if it leased to a business it becomes a service.</a:t>
            </a:r>
            <a:endParaRPr lang="el-GR" sz="27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76672"/>
            <a:ext cx="8280920" cy="5078313"/>
          </a:xfrm>
          <a:prstGeom prst="rect">
            <a:avLst/>
          </a:prstGeom>
        </p:spPr>
        <p:txBody>
          <a:bodyPr wrap="square">
            <a:spAutoFit/>
          </a:bodyPr>
          <a:lstStyle/>
          <a:p>
            <a:r>
              <a:rPr lang="en-US" sz="2700" b="1" dirty="0" smtClean="0"/>
              <a:t>Different Management Approaches</a:t>
            </a:r>
          </a:p>
          <a:p>
            <a:r>
              <a:rPr lang="en-US" sz="2700" dirty="0" err="1" smtClean="0"/>
              <a:t>Etzioni</a:t>
            </a:r>
            <a:r>
              <a:rPr lang="en-US" sz="2700" dirty="0" smtClean="0"/>
              <a:t> has provided a very useful typology for considering the relationship between employees and their employing </a:t>
            </a:r>
            <a:r>
              <a:rPr lang="en-US" sz="2700" dirty="0" err="1" smtClean="0"/>
              <a:t>organisations</a:t>
            </a:r>
            <a:r>
              <a:rPr lang="en-US" sz="2700" dirty="0" smtClean="0"/>
              <a:t>. He distinguishes between </a:t>
            </a:r>
            <a:r>
              <a:rPr lang="en-US" sz="2700" dirty="0" err="1" smtClean="0"/>
              <a:t>organisations</a:t>
            </a:r>
            <a:r>
              <a:rPr lang="en-US" sz="2700" dirty="0" smtClean="0"/>
              <a:t> in terms of two dimensions:</a:t>
            </a:r>
          </a:p>
          <a:p>
            <a:pPr>
              <a:buFont typeface="Arial" pitchFamily="34" charset="0"/>
              <a:buChar char="•"/>
            </a:pPr>
            <a:r>
              <a:rPr lang="en-US" sz="2700" dirty="0" smtClean="0"/>
              <a:t> the kind of authority or power and rewards used by managers to elicit commitment from their sub-ordinates</a:t>
            </a:r>
          </a:p>
          <a:p>
            <a:pPr>
              <a:buFont typeface="Arial" pitchFamily="34" charset="0"/>
              <a:buChar char="•"/>
            </a:pPr>
            <a:r>
              <a:rPr lang="en-US" sz="2700" dirty="0" smtClean="0"/>
              <a:t> the kind of involvement employees exhibit when at work.</a:t>
            </a:r>
          </a:p>
          <a:p>
            <a:r>
              <a:rPr lang="en-US" sz="2700" dirty="0" smtClean="0"/>
              <a:t>On the power and authority dimension, </a:t>
            </a:r>
            <a:r>
              <a:rPr lang="en-US" sz="2700" dirty="0" err="1" smtClean="0"/>
              <a:t>Etzioni</a:t>
            </a:r>
            <a:r>
              <a:rPr lang="en-US" sz="2700" dirty="0" smtClean="0"/>
              <a:t> has identified three basically different types of </a:t>
            </a:r>
            <a:r>
              <a:rPr lang="en-US" sz="2700" dirty="0" err="1" smtClean="0"/>
              <a:t>organisational</a:t>
            </a:r>
            <a:r>
              <a:rPr lang="en-US" sz="2700" dirty="0" smtClean="0"/>
              <a:t> or managerial approach (see Figure 1 below).</a:t>
            </a:r>
            <a:endParaRPr lang="el-GR" sz="27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856984" cy="6494085"/>
          </a:xfrm>
          <a:prstGeom prst="rect">
            <a:avLst/>
          </a:prstGeom>
        </p:spPr>
        <p:txBody>
          <a:bodyPr wrap="square">
            <a:spAutoFit/>
          </a:bodyPr>
          <a:lstStyle/>
          <a:p>
            <a:pPr algn="ctr"/>
            <a:r>
              <a:rPr lang="en-US" sz="2600" b="1" dirty="0" smtClean="0"/>
              <a:t>Figure 1</a:t>
            </a:r>
          </a:p>
          <a:p>
            <a:r>
              <a:rPr lang="en-US" sz="2600" b="1" u="sng" dirty="0" smtClean="0"/>
              <a:t>Types of Power and Authority in Modern </a:t>
            </a:r>
            <a:r>
              <a:rPr lang="en-US" sz="2600" b="1" u="sng" dirty="0" err="1" smtClean="0"/>
              <a:t>Organisations</a:t>
            </a:r>
            <a:endParaRPr lang="en-US" sz="2600" b="1" u="sng" dirty="0" smtClean="0"/>
          </a:p>
          <a:p>
            <a:r>
              <a:rPr lang="en-US" sz="2600" b="1" u="sng" dirty="0" smtClean="0"/>
              <a:t>Predominant approach</a:t>
            </a:r>
            <a:r>
              <a:rPr lang="en-US" sz="2600" dirty="0" smtClean="0"/>
              <a:t>  </a:t>
            </a:r>
            <a:r>
              <a:rPr lang="en-US" sz="2600" u="sng" dirty="0" smtClean="0"/>
              <a:t>Type of power or authority</a:t>
            </a:r>
          </a:p>
          <a:p>
            <a:r>
              <a:rPr lang="en-US" sz="2600" u="sng" dirty="0" smtClean="0"/>
              <a:t>                                             and method of reward</a:t>
            </a:r>
          </a:p>
          <a:p>
            <a:r>
              <a:rPr lang="en-US" sz="2600" b="1" dirty="0" smtClean="0"/>
              <a:t>Coercive                         </a:t>
            </a:r>
            <a:r>
              <a:rPr lang="en-US" sz="2600" dirty="0" smtClean="0"/>
              <a:t>Non-legitimate authority and                    </a:t>
            </a:r>
          </a:p>
          <a:p>
            <a:r>
              <a:rPr lang="en-US" sz="2600" dirty="0" smtClean="0"/>
              <a:t>                                         physical compulsion, e.g. prisons  </a:t>
            </a:r>
          </a:p>
          <a:p>
            <a:r>
              <a:rPr lang="en-US" sz="2600" dirty="0" smtClean="0"/>
              <a:t>                                         &amp;custodial institutions.</a:t>
            </a:r>
          </a:p>
          <a:p>
            <a:r>
              <a:rPr lang="en-US" sz="2600" b="1" dirty="0" smtClean="0"/>
              <a:t>Functional</a:t>
            </a:r>
            <a:r>
              <a:rPr lang="en-US" sz="2600" dirty="0" smtClean="0"/>
              <a:t>                      Utilitarian Legal authority and     </a:t>
            </a:r>
          </a:p>
          <a:p>
            <a:r>
              <a:rPr lang="en-US" sz="2600" dirty="0" smtClean="0"/>
              <a:t>                                          economic and financial rewards,  </a:t>
            </a:r>
          </a:p>
          <a:p>
            <a:r>
              <a:rPr lang="en-US" sz="2600" dirty="0" smtClean="0"/>
              <a:t>                                          e.g. business with a few exceptions, </a:t>
            </a:r>
          </a:p>
          <a:p>
            <a:r>
              <a:rPr lang="en-US" sz="2600" dirty="0" smtClean="0"/>
              <a:t>                                          trade unions &amp;armies in peace time.</a:t>
            </a:r>
          </a:p>
          <a:p>
            <a:r>
              <a:rPr lang="en-US" sz="2600" b="1" dirty="0" smtClean="0"/>
              <a:t>Regulative                       </a:t>
            </a:r>
            <a:r>
              <a:rPr lang="en-US" sz="2600" dirty="0" smtClean="0"/>
              <a:t>Authority based on charisma or</a:t>
            </a:r>
          </a:p>
          <a:p>
            <a:r>
              <a:rPr lang="en-US" sz="2600" dirty="0" smtClean="0"/>
              <a:t>                                          expertise and rewards based on </a:t>
            </a:r>
          </a:p>
          <a:p>
            <a:r>
              <a:rPr lang="en-US" sz="2600" dirty="0" smtClean="0"/>
              <a:t>                                          membership and status, e.g. hospitals, </a:t>
            </a:r>
          </a:p>
          <a:p>
            <a:r>
              <a:rPr lang="en-US" sz="2600" dirty="0" smtClean="0"/>
              <a:t>                                          churches, educational institutions and </a:t>
            </a:r>
          </a:p>
          <a:p>
            <a:r>
              <a:rPr lang="en-US" sz="2600" dirty="0" smtClean="0"/>
              <a:t>                                          professional associations.</a:t>
            </a:r>
            <a:endParaRPr lang="el-GR" sz="2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640960" cy="6907545"/>
          </a:xfrm>
          <a:prstGeom prst="rect">
            <a:avLst/>
          </a:prstGeom>
        </p:spPr>
        <p:txBody>
          <a:bodyPr wrap="square">
            <a:spAutoFit/>
          </a:bodyPr>
          <a:lstStyle/>
          <a:p>
            <a:r>
              <a:rPr lang="en-US" sz="2700" dirty="0" smtClean="0"/>
              <a:t>According to </a:t>
            </a:r>
            <a:r>
              <a:rPr lang="en-US" sz="2700" dirty="0" err="1" smtClean="0"/>
              <a:t>Etzioni</a:t>
            </a:r>
            <a:r>
              <a:rPr lang="en-US" sz="2700" dirty="0" smtClean="0"/>
              <a:t> few </a:t>
            </a:r>
            <a:r>
              <a:rPr lang="en-US" sz="2700" dirty="0" err="1" smtClean="0"/>
              <a:t>organisations</a:t>
            </a:r>
            <a:r>
              <a:rPr lang="en-US" sz="2700" dirty="0" smtClean="0"/>
              <a:t> display the pure forms of coercive, calculative or normative authority, it is far more common for </a:t>
            </a:r>
            <a:r>
              <a:rPr lang="en-US" sz="2700" dirty="0" err="1" smtClean="0"/>
              <a:t>organisations</a:t>
            </a:r>
            <a:r>
              <a:rPr lang="en-US" sz="2700" dirty="0" smtClean="0"/>
              <a:t> to display a mixture of approaches. Many companies display a utilitarian-coercive approach e.g. mass producers and service providers where the strict division of </a:t>
            </a:r>
            <a:r>
              <a:rPr lang="en-US" sz="2700" dirty="0" err="1" smtClean="0"/>
              <a:t>labour</a:t>
            </a:r>
            <a:r>
              <a:rPr lang="en-US" sz="2700" dirty="0" smtClean="0"/>
              <a:t> and tight definition of </a:t>
            </a:r>
            <a:r>
              <a:rPr lang="en-US" sz="2700" dirty="0" err="1" smtClean="0"/>
              <a:t>standardised</a:t>
            </a:r>
            <a:r>
              <a:rPr lang="en-US" sz="2700" dirty="0" smtClean="0"/>
              <a:t> tasks combined</a:t>
            </a:r>
          </a:p>
          <a:p>
            <a:r>
              <a:rPr lang="en-US" sz="2700" dirty="0" smtClean="0"/>
              <a:t>Firms adopting a utilitarian-normative approach, may employ standard bureaucratic methods to manage their workforce but will supplement this with attempts to win the hearts and minds of their workers. Here, culture change and total quality management </a:t>
            </a:r>
            <a:r>
              <a:rPr lang="en-US" sz="2700" dirty="0" err="1" smtClean="0"/>
              <a:t>programmes</a:t>
            </a:r>
            <a:r>
              <a:rPr lang="en-US" sz="2700" dirty="0" smtClean="0"/>
              <a:t> may be seen as techniques which will unlock the hidden energies and talents of the workforce. This little bit extra can then be </a:t>
            </a:r>
            <a:r>
              <a:rPr lang="en-US" sz="2700" dirty="0" err="1" smtClean="0"/>
              <a:t>channelled</a:t>
            </a:r>
            <a:r>
              <a:rPr lang="en-US" sz="2700" dirty="0" smtClean="0"/>
              <a:t> into tackling the pressing problems facing the employing </a:t>
            </a:r>
            <a:r>
              <a:rPr lang="en-US" sz="2700" dirty="0" err="1" smtClean="0"/>
              <a:t>organisation</a:t>
            </a:r>
            <a:r>
              <a:rPr lang="en-US" sz="2700" dirty="0" smtClean="0"/>
              <a:t>.</a:t>
            </a:r>
            <a:endParaRPr lang="el-GR" sz="27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7679025"/>
          </a:xfrm>
          <a:prstGeom prst="rect">
            <a:avLst/>
          </a:prstGeom>
        </p:spPr>
        <p:txBody>
          <a:bodyPr wrap="square">
            <a:spAutoFit/>
          </a:bodyPr>
          <a:lstStyle/>
          <a:p>
            <a:r>
              <a:rPr lang="en-US" sz="2700" dirty="0" smtClean="0"/>
              <a:t>Firms adopting a utilitarian-normative approach, may employ standard bureaucratic methods to manage their workforce but will supplement this with attempts to win the hearts and minds of their workers.</a:t>
            </a:r>
          </a:p>
          <a:p>
            <a:r>
              <a:rPr lang="en-US" sz="2700" dirty="0" smtClean="0"/>
              <a:t>Here, culture change and total quality management </a:t>
            </a:r>
            <a:r>
              <a:rPr lang="en-US" sz="2700" dirty="0" err="1" smtClean="0"/>
              <a:t>programmes</a:t>
            </a:r>
            <a:r>
              <a:rPr lang="en-US" sz="2700" dirty="0" smtClean="0"/>
              <a:t> may be seen as techniques which will unlock the hidden energies and talents of the workforce. This little bit extra can then be </a:t>
            </a:r>
            <a:r>
              <a:rPr lang="en-US" sz="2700" dirty="0" err="1" smtClean="0"/>
              <a:t>channelled</a:t>
            </a:r>
            <a:r>
              <a:rPr lang="en-US" sz="2700" dirty="0" smtClean="0"/>
              <a:t> into tackling the pressing problems facing the employing </a:t>
            </a:r>
            <a:r>
              <a:rPr lang="en-US" sz="2700" dirty="0" err="1" smtClean="0"/>
              <a:t>organisation</a:t>
            </a:r>
            <a:r>
              <a:rPr lang="en-US" sz="2700" dirty="0" smtClean="0"/>
              <a:t>.</a:t>
            </a:r>
          </a:p>
          <a:p>
            <a:r>
              <a:rPr lang="en-US" sz="2800" dirty="0" smtClean="0"/>
              <a:t>On the employee involvement dimension, he distinguishes between three types of commitment.(see Figure 2 below). Like the forms of power and authority used by </a:t>
            </a:r>
            <a:r>
              <a:rPr lang="en-US" sz="2800" dirty="0" err="1" smtClean="0"/>
              <a:t>organisations</a:t>
            </a:r>
            <a:r>
              <a:rPr lang="en-US" sz="2800" dirty="0" smtClean="0"/>
              <a:t> and their managers, these forms of commitment rarely exist in a pure form. Employees may display mixtures of </a:t>
            </a:r>
            <a:r>
              <a:rPr lang="en-US" sz="2800" dirty="0" err="1" smtClean="0"/>
              <a:t>alienative</a:t>
            </a:r>
            <a:r>
              <a:rPr lang="en-US" sz="2800" dirty="0" smtClean="0"/>
              <a:t>-calculative involvement</a:t>
            </a:r>
          </a:p>
          <a:p>
            <a:r>
              <a:rPr lang="en-US" sz="2800" dirty="0" smtClean="0"/>
              <a:t>or calculative-moral commitment</a:t>
            </a:r>
            <a:endParaRPr lang="en-US" sz="2700" dirty="0" smtClean="0"/>
          </a:p>
          <a:p>
            <a:endParaRPr lang="en-US" dirty="0" smtClean="0"/>
          </a:p>
          <a:p>
            <a:endParaRPr lang="en-US" dirty="0" smtClean="0"/>
          </a:p>
          <a:p>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88640"/>
            <a:ext cx="8928992" cy="6801862"/>
          </a:xfrm>
          <a:prstGeom prst="rect">
            <a:avLst/>
          </a:prstGeom>
        </p:spPr>
        <p:txBody>
          <a:bodyPr wrap="square">
            <a:spAutoFit/>
          </a:bodyPr>
          <a:lstStyle/>
          <a:p>
            <a:r>
              <a:rPr lang="en-US" sz="2500" b="1" dirty="0" smtClean="0"/>
              <a:t>Figure 2:Forms of Employee Involvement and Commitment in Modern </a:t>
            </a:r>
            <a:r>
              <a:rPr lang="en-US" sz="2500" b="1" dirty="0" err="1" smtClean="0"/>
              <a:t>Organisations</a:t>
            </a:r>
            <a:endParaRPr lang="en-US" sz="2500" b="1" dirty="0" smtClean="0"/>
          </a:p>
          <a:p>
            <a:r>
              <a:rPr lang="en-US" sz="2500" dirty="0" smtClean="0"/>
              <a:t>______________________________________________________</a:t>
            </a:r>
          </a:p>
          <a:p>
            <a:r>
              <a:rPr lang="en-US" sz="2500" b="1" dirty="0" err="1" smtClean="0"/>
              <a:t>Predominent</a:t>
            </a:r>
            <a:r>
              <a:rPr lang="en-US" sz="2500" b="1" dirty="0" smtClean="0"/>
              <a:t> </a:t>
            </a:r>
            <a:r>
              <a:rPr lang="en-US" sz="2500" dirty="0" smtClean="0"/>
              <a:t> Types of involvement and commitment exhibited </a:t>
            </a:r>
            <a:r>
              <a:rPr lang="en-US" sz="2500" b="1" dirty="0" smtClean="0"/>
              <a:t>Approach</a:t>
            </a:r>
            <a:r>
              <a:rPr lang="en-US" sz="2500" dirty="0" smtClean="0"/>
              <a:t>         exhibited by members of the </a:t>
            </a:r>
            <a:r>
              <a:rPr lang="en-US" sz="2500" dirty="0" err="1" smtClean="0"/>
              <a:t>organisation</a:t>
            </a:r>
            <a:endParaRPr lang="en-US" sz="2500" dirty="0" smtClean="0"/>
          </a:p>
          <a:p>
            <a:r>
              <a:rPr lang="en-US" sz="2500" dirty="0" smtClean="0"/>
              <a:t>_______________________________________________________</a:t>
            </a:r>
          </a:p>
          <a:p>
            <a:r>
              <a:rPr lang="en-US" sz="2500" b="1" dirty="0" err="1" smtClean="0"/>
              <a:t>Alienative</a:t>
            </a:r>
            <a:r>
              <a:rPr lang="en-US" sz="2500" b="1" dirty="0" smtClean="0"/>
              <a:t>        </a:t>
            </a:r>
            <a:r>
              <a:rPr lang="en-US" sz="2500" dirty="0" smtClean="0"/>
              <a:t>People feel no commitment to the </a:t>
            </a:r>
            <a:r>
              <a:rPr lang="en-US" sz="2500" dirty="0" err="1" smtClean="0"/>
              <a:t>organisation</a:t>
            </a:r>
            <a:r>
              <a:rPr lang="en-US" sz="2500" dirty="0" smtClean="0"/>
              <a:t> and </a:t>
            </a:r>
          </a:p>
          <a:p>
            <a:r>
              <a:rPr lang="en-US" sz="2500" dirty="0" smtClean="0"/>
              <a:t>                           feel no sympathy with the goals pursued.</a:t>
            </a:r>
          </a:p>
          <a:p>
            <a:r>
              <a:rPr lang="en-US" sz="2500" b="1" dirty="0" smtClean="0"/>
              <a:t>Calculative       </a:t>
            </a:r>
            <a:r>
              <a:rPr lang="en-US" sz="2500" dirty="0" smtClean="0"/>
              <a:t>Members of these </a:t>
            </a:r>
            <a:r>
              <a:rPr lang="en-US" sz="2500" dirty="0" err="1" smtClean="0"/>
              <a:t>organisations</a:t>
            </a:r>
            <a:r>
              <a:rPr lang="en-US" sz="2500" dirty="0" smtClean="0"/>
              <a:t> stay only as long as </a:t>
            </a:r>
          </a:p>
          <a:p>
            <a:r>
              <a:rPr lang="en-US" sz="2500" dirty="0" smtClean="0"/>
              <a:t>                           they are forced to by circumstances or the actions of </a:t>
            </a:r>
          </a:p>
          <a:p>
            <a:r>
              <a:rPr lang="en-US" sz="2500" dirty="0" smtClean="0"/>
              <a:t>                           super-ordinates. Members of the </a:t>
            </a:r>
            <a:r>
              <a:rPr lang="en-US" sz="2500" dirty="0" err="1" smtClean="0"/>
              <a:t>organisation</a:t>
            </a:r>
            <a:r>
              <a:rPr lang="en-US" sz="2500" dirty="0" smtClean="0"/>
              <a:t> </a:t>
            </a:r>
          </a:p>
          <a:p>
            <a:r>
              <a:rPr lang="en-US" sz="2500" dirty="0" smtClean="0"/>
              <a:t>                           stay for as long as it is in their economic interests. </a:t>
            </a:r>
          </a:p>
          <a:p>
            <a:r>
              <a:rPr lang="en-US" sz="2500" b="1" dirty="0" smtClean="0"/>
              <a:t>Moral                </a:t>
            </a:r>
            <a:r>
              <a:rPr lang="en-US" sz="2500" dirty="0" smtClean="0"/>
              <a:t>Here people intrinsically value and identify with the        </a:t>
            </a:r>
          </a:p>
          <a:p>
            <a:r>
              <a:rPr lang="en-US" sz="2500" dirty="0" smtClean="0"/>
              <a:t>                           work performed by the </a:t>
            </a:r>
            <a:r>
              <a:rPr lang="en-US" sz="2500" dirty="0" err="1" smtClean="0"/>
              <a:t>organisation</a:t>
            </a:r>
            <a:r>
              <a:rPr lang="en-US" sz="2500" dirty="0" smtClean="0"/>
              <a:t>. They work hard </a:t>
            </a:r>
          </a:p>
          <a:p>
            <a:r>
              <a:rPr lang="en-US" sz="2500" dirty="0" smtClean="0"/>
              <a:t>                           because they believe in what the </a:t>
            </a:r>
            <a:r>
              <a:rPr lang="en-US" sz="2500" dirty="0" err="1" smtClean="0"/>
              <a:t>organisation</a:t>
            </a:r>
            <a:r>
              <a:rPr lang="en-US" sz="2500" dirty="0" smtClean="0"/>
              <a:t> is </a:t>
            </a:r>
          </a:p>
          <a:p>
            <a:r>
              <a:rPr lang="en-US" sz="2500" dirty="0" smtClean="0"/>
              <a:t>                           doing.</a:t>
            </a:r>
          </a:p>
          <a:p>
            <a:endParaRPr lang="en-US" dirty="0" smtClean="0"/>
          </a:p>
          <a:p>
            <a:r>
              <a:rPr lang="en-US" dirty="0" smtClean="0"/>
              <a:t>.</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56110"/>
            <a:ext cx="8640960" cy="5493812"/>
          </a:xfrm>
          <a:prstGeom prst="rect">
            <a:avLst/>
          </a:prstGeom>
        </p:spPr>
        <p:txBody>
          <a:bodyPr wrap="square">
            <a:spAutoFit/>
          </a:bodyPr>
          <a:lstStyle/>
          <a:p>
            <a:r>
              <a:rPr lang="en-US" sz="2700" dirty="0" smtClean="0"/>
              <a:t>If we return to the specifics of service management, the above tables help us to distinguish between the variety of approaches adopted by managers in service situations. At the coercive/utilitarian end of the authority and power dimension, some service companies (like their manufacturing counterparts) have attempted to </a:t>
            </a:r>
            <a:r>
              <a:rPr lang="en-US" sz="2700" dirty="0" err="1" smtClean="0"/>
              <a:t>standardise</a:t>
            </a:r>
            <a:r>
              <a:rPr lang="en-US" sz="2700" dirty="0" smtClean="0"/>
              <a:t> and control the </a:t>
            </a:r>
            <a:r>
              <a:rPr lang="en-US" sz="2700" dirty="0" err="1" smtClean="0"/>
              <a:t>provixion</a:t>
            </a:r>
            <a:r>
              <a:rPr lang="en-US" sz="2700" dirty="0" smtClean="0"/>
              <a:t> of services. These companies may use service handbooks and modular training courses to ensure that staff have the skills and knowledge required to provide a specified level of service. However, these approaches have not always been successful as companies have failed to gain full commitment and acceptance from their staff.</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04664"/>
            <a:ext cx="8496944" cy="5493812"/>
          </a:xfrm>
          <a:prstGeom prst="rect">
            <a:avLst/>
          </a:prstGeom>
        </p:spPr>
        <p:txBody>
          <a:bodyPr wrap="square">
            <a:spAutoFit/>
          </a:bodyPr>
          <a:lstStyle/>
          <a:p>
            <a:r>
              <a:rPr lang="en-US" sz="2700" dirty="0" smtClean="0"/>
              <a:t>For many employees customer service </a:t>
            </a:r>
            <a:r>
              <a:rPr lang="en-US" sz="2700" dirty="0" err="1" smtClean="0"/>
              <a:t>programmes</a:t>
            </a:r>
            <a:r>
              <a:rPr lang="en-US" sz="2700" dirty="0" smtClean="0"/>
              <a:t> merely change the goal posts, they don’t alter the purpose of the game: earning a living. Those companies interested getting employees to value customer service as an important part of the job, and not just a way if improving their pay check, have adopted a more utilitarian/normative approach. They believe that changing staff attitudes to customer service can only come about by giving their employees more discretion over the way they perform their jobs. The</a:t>
            </a:r>
          </a:p>
          <a:p>
            <a:r>
              <a:rPr lang="en-US" sz="2700" dirty="0" smtClean="0"/>
              <a:t>following section explores the elements of these two approaches in more detail and describes some of the techniques currently used by the managers of service employees.</a:t>
            </a:r>
            <a:endParaRPr lang="el-GR" sz="27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23011"/>
            <a:ext cx="8784976" cy="6740307"/>
          </a:xfrm>
          <a:prstGeom prst="rect">
            <a:avLst/>
          </a:prstGeom>
        </p:spPr>
        <p:txBody>
          <a:bodyPr wrap="square">
            <a:spAutoFit/>
          </a:bodyPr>
          <a:lstStyle/>
          <a:p>
            <a:r>
              <a:rPr lang="en-US" sz="2700" b="1" dirty="0" smtClean="0"/>
              <a:t>The Coercive/Utilitarian Approach to Services Management.</a:t>
            </a:r>
          </a:p>
          <a:p>
            <a:endParaRPr lang="en-US" sz="2700" dirty="0" smtClean="0"/>
          </a:p>
          <a:p>
            <a:r>
              <a:rPr lang="en-US" sz="2700" dirty="0" err="1" smtClean="0"/>
              <a:t>Organisations</a:t>
            </a:r>
            <a:r>
              <a:rPr lang="en-US" sz="2700" dirty="0" smtClean="0"/>
              <a:t> adopting this approach tend to use economic rewards or physical sanctions to obtain the required levels of customer service from employees. The specification of these service levels may be ad hoc (changing on the whim of management) or systematic (carefully planned, monitored and controlled). The following section concentrates on the latter of these two categories.</a:t>
            </a:r>
          </a:p>
          <a:p>
            <a:r>
              <a:rPr lang="en-US" sz="2700" dirty="0" smtClean="0"/>
              <a:t>In recent years many service </a:t>
            </a:r>
            <a:r>
              <a:rPr lang="en-US" sz="2700" dirty="0" err="1" smtClean="0"/>
              <a:t>organisations</a:t>
            </a:r>
            <a:r>
              <a:rPr lang="en-US" sz="2700" dirty="0" smtClean="0"/>
              <a:t> have begun to compile written specifications of the level of service they require from their employees and sub-contractors. Examples include, local authorities, drawing up service </a:t>
            </a:r>
            <a:r>
              <a:rPr lang="en-US" sz="2700" dirty="0" err="1" smtClean="0"/>
              <a:t>specifacations</a:t>
            </a:r>
            <a:r>
              <a:rPr lang="en-US" sz="2700" dirty="0" smtClean="0"/>
              <a:t> for public utilities subject to compulsory competitive tendering, and fast food companies anxious to ensure the same service is provided in all their outlets. </a:t>
            </a:r>
            <a:endParaRPr lang="el-GR" sz="27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1"/>
            <a:ext cx="8640960" cy="4247317"/>
          </a:xfrm>
          <a:prstGeom prst="rect">
            <a:avLst/>
          </a:prstGeom>
        </p:spPr>
        <p:txBody>
          <a:bodyPr wrap="square">
            <a:spAutoFit/>
          </a:bodyPr>
          <a:lstStyle/>
          <a:p>
            <a:r>
              <a:rPr lang="en-US" sz="2700" dirty="0" smtClean="0"/>
              <a:t>Many of these </a:t>
            </a:r>
            <a:r>
              <a:rPr lang="en-US" sz="2700" dirty="0" err="1" smtClean="0"/>
              <a:t>organisations</a:t>
            </a:r>
            <a:r>
              <a:rPr lang="en-US" sz="2700" dirty="0" smtClean="0"/>
              <a:t> have borrowed techniques from the manufacturing industry in order manage this process. For example, job analysis and work study techniques have been used to breakdown jobs into their </a:t>
            </a:r>
            <a:r>
              <a:rPr lang="en-US" sz="2700" dirty="0" err="1" smtClean="0"/>
              <a:t>costituent</a:t>
            </a:r>
            <a:r>
              <a:rPr lang="en-US" sz="2700" dirty="0" smtClean="0"/>
              <a:t> tasks, so that employee performance can be monitored and controlled more effectively.</a:t>
            </a:r>
          </a:p>
          <a:p>
            <a:r>
              <a:rPr lang="en-US" sz="2700" dirty="0" smtClean="0"/>
              <a:t>When it comes to monitoring and controlling the work done by employees a review of recent literature in this area reveals three distinctive approaches, fire-fighters, insurers and preventers.</a:t>
            </a:r>
            <a:endParaRPr lang="el-GR" sz="27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16633"/>
            <a:ext cx="8496944" cy="6740307"/>
          </a:xfrm>
          <a:prstGeom prst="rect">
            <a:avLst/>
          </a:prstGeom>
        </p:spPr>
        <p:txBody>
          <a:bodyPr wrap="square">
            <a:spAutoFit/>
          </a:bodyPr>
          <a:lstStyle/>
          <a:p>
            <a:r>
              <a:rPr lang="en-US" sz="2700" b="1" dirty="0" smtClean="0"/>
              <a:t>Fire-Fighters</a:t>
            </a:r>
          </a:p>
          <a:p>
            <a:r>
              <a:rPr lang="en-US" sz="2700" dirty="0" smtClean="0"/>
              <a:t>These </a:t>
            </a:r>
            <a:r>
              <a:rPr lang="en-US" sz="2700" dirty="0" err="1" smtClean="0"/>
              <a:t>organisations</a:t>
            </a:r>
            <a:r>
              <a:rPr lang="en-US" sz="2700" dirty="0" smtClean="0"/>
              <a:t> rely on unsolicited complaints and suggestions from customers which they deal with on a one-off basis. An emphasis is placed on placating the customer, repairing any damage and restoring their faith in the </a:t>
            </a:r>
            <a:r>
              <a:rPr lang="en-US" sz="2700" dirty="0" err="1" smtClean="0"/>
              <a:t>organisation</a:t>
            </a:r>
            <a:r>
              <a:rPr lang="en-US" sz="2700" dirty="0" smtClean="0"/>
              <a:t>. Larger companies adopting this approach will tend to have small </a:t>
            </a:r>
            <a:r>
              <a:rPr lang="en-US" sz="2700" dirty="0" err="1" smtClean="0"/>
              <a:t>specialised</a:t>
            </a:r>
            <a:r>
              <a:rPr lang="en-US" sz="2700" dirty="0" smtClean="0"/>
              <a:t> departments that deal with letters and telephone calls from customers. Staff in these</a:t>
            </a:r>
          </a:p>
          <a:p>
            <a:r>
              <a:rPr lang="en-US" sz="2700" dirty="0" smtClean="0"/>
              <a:t>departments answer customer queries and resolve disputes between customers and other employees of the company. This approach may rely on </a:t>
            </a:r>
            <a:r>
              <a:rPr lang="en-US" sz="2700" dirty="0" err="1" smtClean="0"/>
              <a:t>specialised</a:t>
            </a:r>
            <a:r>
              <a:rPr lang="en-US" sz="2700" dirty="0" smtClean="0"/>
              <a:t> staff with skills in negotiation, mediation, arbitration and conflict reduction. Unfortunately for these companies, because they only react when something has gone wrong, they have no way of knowing about the dissatisfaction of customers who do not complain.</a:t>
            </a:r>
            <a:endParaRPr lang="el-GR" sz="2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5846"/>
            <a:ext cx="8496944" cy="6324808"/>
          </a:xfrm>
          <a:prstGeom prst="rect">
            <a:avLst/>
          </a:prstGeom>
        </p:spPr>
        <p:txBody>
          <a:bodyPr wrap="square">
            <a:spAutoFit/>
          </a:bodyPr>
          <a:lstStyle/>
          <a:p>
            <a:r>
              <a:rPr lang="en-US" sz="2700" b="1" dirty="0" smtClean="0"/>
              <a:t>Service Definition</a:t>
            </a:r>
          </a:p>
          <a:p>
            <a:r>
              <a:rPr lang="en-US" sz="2700" dirty="0" smtClean="0"/>
              <a:t>Many people have tried to define services and the most common definitions include the word </a:t>
            </a:r>
            <a:r>
              <a:rPr lang="en-US" sz="2700" dirty="0" err="1" smtClean="0"/>
              <a:t>intagible</a:t>
            </a:r>
            <a:r>
              <a:rPr lang="en-US" sz="2700" dirty="0" smtClean="0"/>
              <a:t>. This means that the service cannot be touched, felt or seen and after it has been performed the customer does not actually own anything. However, services can be tied to a physical outcome. For example, you may go to the dry cleaners and have some clothes cleaned. This is a service, but you have physical evidence of it in that your clothes now look much better.</a:t>
            </a:r>
          </a:p>
          <a:p>
            <a:r>
              <a:rPr lang="en-US" sz="2700" dirty="0" smtClean="0"/>
              <a:t>Two other key factors used in service definitions are that a service is actually a performance and it is something which is experienced.</a:t>
            </a:r>
          </a:p>
          <a:p>
            <a:r>
              <a:rPr lang="en-US" sz="2700" dirty="0" smtClean="0"/>
              <a:t>In order to understand services we need to examine the area of tangibility and intangibility more closely.</a:t>
            </a:r>
            <a:endParaRPr lang="el-GR" sz="27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332656"/>
            <a:ext cx="8640960" cy="6324808"/>
          </a:xfrm>
          <a:prstGeom prst="rect">
            <a:avLst/>
          </a:prstGeom>
        </p:spPr>
        <p:txBody>
          <a:bodyPr wrap="square">
            <a:spAutoFit/>
          </a:bodyPr>
          <a:lstStyle/>
          <a:p>
            <a:r>
              <a:rPr lang="en-US" sz="2700" b="1" dirty="0" smtClean="0"/>
              <a:t>Insurers</a:t>
            </a:r>
          </a:p>
          <a:p>
            <a:r>
              <a:rPr lang="en-US" sz="2700" dirty="0" smtClean="0"/>
              <a:t>Companies adopting this approach take a more active stance. They may have a written service policy or guarantee that assures customers of certain levels of service. Staff may be given training in how to greet and deal with customers, and work may be </a:t>
            </a:r>
            <a:r>
              <a:rPr lang="en-US" sz="2700" dirty="0" err="1" smtClean="0"/>
              <a:t>organised</a:t>
            </a:r>
            <a:r>
              <a:rPr lang="en-US" sz="2700" dirty="0" smtClean="0"/>
              <a:t> to focus on the needs of the customer.</a:t>
            </a:r>
          </a:p>
          <a:p>
            <a:r>
              <a:rPr lang="en-US" sz="2700" dirty="0" smtClean="0"/>
              <a:t>For example, dedicated staff allocated to particular groups of customers rather than to performing specific functions. This means that customers only have to deal with one point of enquiry and do not need to chase the process of their order for themselves. Staff may well wear name badges and be encouraged to introduce themselves so that customers develop a personal relationship with the staff that serve them.</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640960" cy="6740307"/>
          </a:xfrm>
          <a:prstGeom prst="rect">
            <a:avLst/>
          </a:prstGeom>
        </p:spPr>
        <p:txBody>
          <a:bodyPr wrap="square">
            <a:spAutoFit/>
          </a:bodyPr>
          <a:lstStyle/>
          <a:p>
            <a:r>
              <a:rPr lang="en-US" sz="2700" dirty="0" smtClean="0"/>
              <a:t>Complaints and suggestions may be encouraged through the provision of a free-phone number. More general information about the standards of every day employee service is provided by analysis of customer comment cards. Feedback from these cards provides more useful information than an analysis of complaints because it combines positive and negative feedback allowing managers to get a more complete picture of customer perceptions of service quality.</a:t>
            </a:r>
          </a:p>
          <a:p>
            <a:endParaRPr lang="en-US" sz="2700" dirty="0" smtClean="0"/>
          </a:p>
          <a:p>
            <a:r>
              <a:rPr lang="en-US" sz="2700" b="1" dirty="0" smtClean="0"/>
              <a:t>Preventers</a:t>
            </a:r>
          </a:p>
          <a:p>
            <a:r>
              <a:rPr lang="en-US" sz="2700" dirty="0" smtClean="0"/>
              <a:t>According to several American researchers a number of companies have begun to move beyond the basic approach of insurers and have introduced measures to ensure that staff always provide a basic level of service. This new approach uses a range of information gathering, control and surveillance techniques.</a:t>
            </a:r>
            <a:endParaRPr lang="el-GR" sz="27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332656"/>
            <a:ext cx="8712968" cy="5493812"/>
          </a:xfrm>
          <a:prstGeom prst="rect">
            <a:avLst/>
          </a:prstGeom>
        </p:spPr>
        <p:txBody>
          <a:bodyPr wrap="square">
            <a:spAutoFit/>
          </a:bodyPr>
          <a:lstStyle/>
          <a:p>
            <a:r>
              <a:rPr lang="en-US" sz="2700" dirty="0" smtClean="0"/>
              <a:t>These companies see the setting up of a customer services department as surrendering to the problem of poor service. They are more likely to focus their attentions on curing the disease rather than treating the illness. Amongst the techniques regularly used by these companies are surveys or</a:t>
            </a:r>
          </a:p>
          <a:p>
            <a:r>
              <a:rPr lang="en-US" sz="2700" dirty="0" smtClean="0"/>
              <a:t>focus group discussions, in which customers are asked questions about their perceptions of the service provided by employees. More ambitious techniques involve the use of anonymous customers who are employed to report on their experiences of doing business with the </a:t>
            </a:r>
            <a:r>
              <a:rPr lang="en-US" sz="2700" dirty="0" err="1" smtClean="0"/>
              <a:t>organisation</a:t>
            </a:r>
            <a:r>
              <a:rPr lang="en-US" sz="2700" dirty="0" smtClean="0"/>
              <a:t>. In</a:t>
            </a:r>
          </a:p>
          <a:p>
            <a:r>
              <a:rPr lang="en-US" sz="2700" dirty="0" smtClean="0"/>
              <a:t>the USA the use of anonymous customers has escalated in recent years and thy have been used in some surprising settings. </a:t>
            </a:r>
            <a:endParaRPr lang="el-GR" sz="27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784976" cy="6740307"/>
          </a:xfrm>
          <a:prstGeom prst="rect">
            <a:avLst/>
          </a:prstGeom>
        </p:spPr>
        <p:txBody>
          <a:bodyPr wrap="square">
            <a:spAutoFit/>
          </a:bodyPr>
          <a:lstStyle/>
          <a:p>
            <a:r>
              <a:rPr lang="en-US" sz="2700" dirty="0" smtClean="0"/>
              <a:t>Recent research reports examples of dummy claims</a:t>
            </a:r>
          </a:p>
          <a:p>
            <a:r>
              <a:rPr lang="en-US" sz="2700" dirty="0" smtClean="0"/>
              <a:t>being submitted to insurance companies, anonymous shoppers taping conversations with sales staff and the management of at least one hospital considered employing people to pose as patients. The reports filed by these anonymous shoppers were used to tasted the overall level of service provided by a company but also </a:t>
            </a:r>
            <a:r>
              <a:rPr lang="en-US" sz="2700" dirty="0" err="1" smtClean="0"/>
              <a:t>uncluded</a:t>
            </a:r>
            <a:r>
              <a:rPr lang="en-US" sz="2700" dirty="0" smtClean="0"/>
              <a:t> information which allowed individual staff to be identified.</a:t>
            </a:r>
          </a:p>
          <a:p>
            <a:r>
              <a:rPr lang="en-US" sz="2700" dirty="0" smtClean="0"/>
              <a:t>The monitoring and control of employees by companies adopting a utilitarian-coercive approach is not without its problems. Many customer surveys and visits by anonymous shoppers are unscientific, samples are not representative and survey responses tend to be biased towards negative evaluation because of self-selection problems (i.e. disgruntled customers are more likely to respond than their happier</a:t>
            </a:r>
          </a:p>
          <a:p>
            <a:r>
              <a:rPr lang="en-US" sz="2700" dirty="0" smtClean="0"/>
              <a:t>counterparts). </a:t>
            </a:r>
            <a:endParaRPr lang="el-GR" sz="27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76672"/>
            <a:ext cx="8496944" cy="3000821"/>
          </a:xfrm>
          <a:prstGeom prst="rect">
            <a:avLst/>
          </a:prstGeom>
        </p:spPr>
        <p:txBody>
          <a:bodyPr wrap="square">
            <a:spAutoFit/>
          </a:bodyPr>
          <a:lstStyle/>
          <a:p>
            <a:r>
              <a:rPr lang="en-US" sz="2700" dirty="0" smtClean="0"/>
              <a:t>There are also problems with the wording of questions which may make answers difficult to interpret. For example, how would you respond to the following questions?</a:t>
            </a:r>
          </a:p>
          <a:p>
            <a:pPr>
              <a:buFont typeface="Arial" pitchFamily="34" charset="0"/>
              <a:buChar char="•"/>
            </a:pPr>
            <a:r>
              <a:rPr lang="en-US" sz="2700" dirty="0" smtClean="0"/>
              <a:t> Were your nurses concerned?</a:t>
            </a:r>
          </a:p>
          <a:p>
            <a:pPr>
              <a:buFont typeface="Arial" pitchFamily="34" charset="0"/>
              <a:buChar char="•"/>
            </a:pPr>
            <a:r>
              <a:rPr lang="en-US" sz="2700" dirty="0" smtClean="0"/>
              <a:t> Was our employee knowledgeable?</a:t>
            </a:r>
          </a:p>
          <a:p>
            <a:pPr>
              <a:buFont typeface="Arial" pitchFamily="34" charset="0"/>
              <a:buChar char="•"/>
            </a:pPr>
            <a:r>
              <a:rPr lang="en-US" sz="2700" dirty="0" smtClean="0"/>
              <a:t> Were you greeted graciously?</a:t>
            </a:r>
          </a:p>
          <a:p>
            <a:pPr>
              <a:buFont typeface="Arial" pitchFamily="34" charset="0"/>
              <a:buChar char="•"/>
            </a:pPr>
            <a:r>
              <a:rPr lang="en-US" sz="2700" dirty="0" smtClean="0"/>
              <a:t> How was your salesperson’s appearance?</a:t>
            </a:r>
            <a:endParaRPr lang="el-GR" sz="27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34044"/>
            <a:ext cx="8424936" cy="6324808"/>
          </a:xfrm>
          <a:prstGeom prst="rect">
            <a:avLst/>
          </a:prstGeom>
        </p:spPr>
        <p:txBody>
          <a:bodyPr wrap="square">
            <a:spAutoFit/>
          </a:bodyPr>
          <a:lstStyle/>
          <a:p>
            <a:r>
              <a:rPr lang="en-US" sz="2700" b="1" dirty="0" smtClean="0"/>
              <a:t>The Utilitarian/Normative Approach to Service Management</a:t>
            </a:r>
          </a:p>
          <a:p>
            <a:r>
              <a:rPr lang="en-US" sz="2700" dirty="0" smtClean="0"/>
              <a:t>A number of </a:t>
            </a:r>
            <a:r>
              <a:rPr lang="en-US" sz="2700" dirty="0" err="1" smtClean="0"/>
              <a:t>organisations</a:t>
            </a:r>
            <a:r>
              <a:rPr lang="en-US" sz="2700" dirty="0" smtClean="0"/>
              <a:t> have found that the systematic approach to planning, monitoring and controlling service employees may not be the answer. If staff do not necessarily believe in what they are doing how sill the company convince its customers. Many customers will wee through false smiles and may prefer staff to reveal their own personalities and genuine emotions. Furthermore, for many customers it is the creative solution of their problems that makes the difference as the following example demonstrates.</a:t>
            </a:r>
          </a:p>
          <a:p>
            <a:r>
              <a:rPr lang="en-US" sz="2700" dirty="0" smtClean="0"/>
              <a:t>“The customer pointed out to the Nordstrom salesperson that she bad bought a pair of shoes at 13loomingdales (a competitor) that were too small for her. </a:t>
            </a:r>
            <a:endParaRPr lang="el-GR" sz="27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04664"/>
            <a:ext cx="8496944" cy="6324808"/>
          </a:xfrm>
          <a:prstGeom prst="rect">
            <a:avLst/>
          </a:prstGeom>
        </p:spPr>
        <p:txBody>
          <a:bodyPr wrap="square">
            <a:spAutoFit/>
          </a:bodyPr>
          <a:lstStyle/>
          <a:p>
            <a:r>
              <a:rPr lang="en-US" sz="2700" dirty="0" smtClean="0"/>
              <a:t>She liked the style but Bloomingdales didn’t have her</a:t>
            </a:r>
          </a:p>
          <a:p>
            <a:r>
              <a:rPr lang="en-US" sz="2700" dirty="0" smtClean="0"/>
              <a:t>size. After being fitted with the same shoe of the proper size, the customer started to pay for the shoes. The salesperson instead suggested that she merely take the too small shoes in exchange for the new </a:t>
            </a:r>
            <a:r>
              <a:rPr lang="en-US" sz="2700" dirty="0" err="1" smtClean="0"/>
              <a:t>pruchase</a:t>
            </a:r>
            <a:r>
              <a:rPr lang="en-US" sz="2700" dirty="0" smtClean="0"/>
              <a:t>. When</a:t>
            </a:r>
          </a:p>
          <a:p>
            <a:r>
              <a:rPr lang="en-US" sz="2700" dirty="0" smtClean="0"/>
              <a:t>the customer reminded the salesperson that she hadn’t bought the first pair at </a:t>
            </a:r>
            <a:r>
              <a:rPr lang="en-US" sz="2700" dirty="0" err="1" smtClean="0"/>
              <a:t>Nodstrom</a:t>
            </a:r>
            <a:r>
              <a:rPr lang="en-US" sz="2700" dirty="0" smtClean="0"/>
              <a:t>, the salesperson said to her. </a:t>
            </a:r>
            <a:r>
              <a:rPr lang="en-US" sz="2700" i="1" dirty="0" smtClean="0"/>
              <a:t>If I take these shoes for you, you won’t have any reason to return to Bloomingdales.</a:t>
            </a:r>
          </a:p>
          <a:p>
            <a:r>
              <a:rPr lang="en-US" sz="2700" dirty="0" smtClean="0"/>
              <a:t>It is these types of incident that customers talk about with their friends and associates, and it is this that ultimately improves the reputation of an </a:t>
            </a:r>
            <a:r>
              <a:rPr lang="en-US" sz="2700" dirty="0" err="1" smtClean="0"/>
              <a:t>organisation</a:t>
            </a:r>
            <a:r>
              <a:rPr lang="en-US" sz="2700" dirty="0" smtClean="0"/>
              <a:t>. Companies and managers facing this problem don’t just want their customers to keep coming back, they want their customers friends, and </a:t>
            </a:r>
            <a:r>
              <a:rPr lang="en-US" sz="2700" dirty="0" err="1" smtClean="0"/>
              <a:t>griends</a:t>
            </a:r>
            <a:r>
              <a:rPr lang="en-US" sz="2700" dirty="0" smtClean="0"/>
              <a:t> of </a:t>
            </a:r>
            <a:r>
              <a:rPr lang="en-US" sz="2700" dirty="0" err="1" smtClean="0"/>
              <a:t>riends</a:t>
            </a:r>
            <a:r>
              <a:rPr lang="en-US" sz="2700" dirty="0" smtClean="0"/>
              <a:t> to come in future. </a:t>
            </a:r>
            <a:endParaRPr lang="el-GR" sz="27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7017306"/>
          </a:xfrm>
          <a:prstGeom prst="rect">
            <a:avLst/>
          </a:prstGeom>
        </p:spPr>
        <p:txBody>
          <a:bodyPr wrap="square">
            <a:spAutoFit/>
          </a:bodyPr>
          <a:lstStyle/>
          <a:p>
            <a:r>
              <a:rPr lang="en-US" sz="2700" dirty="0" smtClean="0"/>
              <a:t>Consequently a number of </a:t>
            </a:r>
            <a:r>
              <a:rPr lang="en-US" sz="2700" dirty="0" err="1" smtClean="0"/>
              <a:t>organisations</a:t>
            </a:r>
            <a:r>
              <a:rPr lang="en-US" sz="2700" dirty="0" smtClean="0"/>
              <a:t> have begun experiments in using utilitarian-normative forms of power and authority to promote a climate which increases the discretion and commitment of their employees. The current management buzz-word attached to this phenomenon is</a:t>
            </a:r>
          </a:p>
          <a:p>
            <a:r>
              <a:rPr lang="en-US" sz="2700" dirty="0" smtClean="0"/>
              <a:t>employee enfranchisement but it has parallels in earlier discussions of lob enlargement and job enrichment.</a:t>
            </a:r>
          </a:p>
          <a:p>
            <a:r>
              <a:rPr lang="en-US" sz="2700" dirty="0" smtClean="0"/>
              <a:t>Enfranchisement is a way of granting freedom and responsibility to an employee within an </a:t>
            </a:r>
            <a:r>
              <a:rPr lang="en-US" sz="2700" dirty="0" err="1" smtClean="0"/>
              <a:t>organisation</a:t>
            </a:r>
            <a:r>
              <a:rPr lang="en-US" sz="2700" dirty="0" smtClean="0"/>
              <a:t>, without requiring a monetary investment or ownership on the part of the employee. It is achieved through a</a:t>
            </a:r>
          </a:p>
          <a:p>
            <a:r>
              <a:rPr lang="en-US" sz="2700" dirty="0" smtClean="0"/>
              <a:t>combination of empowerment (participation) coupled with compensation schemes that reward people for the performance. It has the potential for producing extraordinarily responsive service, extra employee effort, and unusually high rewards to those who are enfranchised.</a:t>
            </a:r>
          </a:p>
          <a:p>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88640"/>
            <a:ext cx="8496944" cy="5909310"/>
          </a:xfrm>
          <a:prstGeom prst="rect">
            <a:avLst/>
          </a:prstGeom>
        </p:spPr>
        <p:txBody>
          <a:bodyPr wrap="square">
            <a:spAutoFit/>
          </a:bodyPr>
          <a:lstStyle/>
          <a:p>
            <a:r>
              <a:rPr lang="en-US" sz="2700" dirty="0" smtClean="0"/>
              <a:t>The owner of a chain of American restaurants reported that  he had traditionally given employees responsibility</a:t>
            </a:r>
          </a:p>
          <a:p>
            <a:r>
              <a:rPr lang="en-US" sz="2700" dirty="0" smtClean="0"/>
              <a:t>without giving them authority. However, this approach </a:t>
            </a:r>
            <a:r>
              <a:rPr lang="en-US" sz="2700" dirty="0" err="1" smtClean="0"/>
              <a:t>waw</a:t>
            </a:r>
            <a:r>
              <a:rPr lang="en-US" sz="2700" dirty="0" smtClean="0"/>
              <a:t> found wanting: as customer dissatisfaction grew, the paper work associated with customer complaints mushroomed and began to take over the time of senior managers. We may refer to this as the hassle factor and explains how it led to the restaurant chain to introduce a replace plus one</a:t>
            </a:r>
          </a:p>
          <a:p>
            <a:r>
              <a:rPr lang="en-US" sz="2700" dirty="0" smtClean="0"/>
              <a:t>policy. If the customer doesn’t like the salad, they either replace it or don’t charge for it, plus they will give the customer a free drink or similar. Obviously this costs money but the company’s response was that this was good. Not only was it selective direct advertising but also a good indication of the company’s quality costs. </a:t>
            </a:r>
            <a:endParaRPr lang="el-GR" sz="27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88641"/>
            <a:ext cx="8568952" cy="6740307"/>
          </a:xfrm>
          <a:prstGeom prst="rect">
            <a:avLst/>
          </a:prstGeom>
        </p:spPr>
        <p:txBody>
          <a:bodyPr wrap="square">
            <a:spAutoFit/>
          </a:bodyPr>
          <a:lstStyle/>
          <a:p>
            <a:r>
              <a:rPr lang="en-US" sz="2700" dirty="0" smtClean="0"/>
              <a:t>Rather than blame individual employees, they encourage them to use their discretion when dealing with customer</a:t>
            </a:r>
          </a:p>
          <a:p>
            <a:r>
              <a:rPr lang="en-US" sz="2700" dirty="0" smtClean="0"/>
              <a:t>complaints. When the same problem arises again and again, rather than blame or admonish staff, the company’s managers are encouraged to adopt a systems approach, investigating with staff all the causes of the problems and possible solutions. Staff are encouraged to contribute to this process by the award of a 510.000 branch bonus once the costs of replacing unsatisfactory goods and dealing with complaints has fallen to 25% of their original level. </a:t>
            </a:r>
            <a:r>
              <a:rPr lang="en-US" sz="2700" dirty="0" err="1" smtClean="0"/>
              <a:t>Summarising</a:t>
            </a:r>
            <a:r>
              <a:rPr lang="en-US" sz="2700" dirty="0" smtClean="0"/>
              <a:t> this approach there are three rules:</a:t>
            </a:r>
          </a:p>
          <a:p>
            <a:pPr>
              <a:buFont typeface="Arial" pitchFamily="34" charset="0"/>
              <a:buChar char="•"/>
            </a:pPr>
            <a:r>
              <a:rPr lang="en-US" sz="2700" dirty="0" smtClean="0"/>
              <a:t> make the guarantee to customers simple</a:t>
            </a:r>
          </a:p>
          <a:p>
            <a:pPr>
              <a:buFont typeface="Arial" pitchFamily="34" charset="0"/>
              <a:buChar char="•"/>
            </a:pPr>
            <a:r>
              <a:rPr lang="en-US" sz="2700" dirty="0" smtClean="0"/>
              <a:t> make sure all employees know how to use their new authority</a:t>
            </a:r>
          </a:p>
          <a:p>
            <a:pPr>
              <a:buFont typeface="Arial" pitchFamily="34" charset="0"/>
              <a:buChar char="•"/>
            </a:pPr>
            <a:r>
              <a:rPr lang="en-US" sz="2700" dirty="0" smtClean="0"/>
              <a:t> make progress visible: prepare results in a graphical and easily digested manner.</a:t>
            </a:r>
            <a:endParaRPr lang="el-GR"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58847"/>
            <a:ext cx="8964488" cy="6740307"/>
          </a:xfrm>
          <a:prstGeom prst="rect">
            <a:avLst/>
          </a:prstGeom>
        </p:spPr>
        <p:txBody>
          <a:bodyPr wrap="square">
            <a:spAutoFit/>
          </a:bodyPr>
          <a:lstStyle/>
          <a:p>
            <a:r>
              <a:rPr lang="en-US" sz="2700" b="1" dirty="0" smtClean="0"/>
              <a:t>Tangibility and Intangibility</a:t>
            </a:r>
          </a:p>
          <a:p>
            <a:r>
              <a:rPr lang="en-US" sz="2700" dirty="0" smtClean="0"/>
              <a:t>Intangibility describes the fact that a service cannot be physically handled. Generally a service cannot</a:t>
            </a:r>
          </a:p>
          <a:p>
            <a:r>
              <a:rPr lang="en-US" sz="2700" dirty="0" smtClean="0"/>
              <a:t>be seen, tasted or touched. There may be elements surrounding the service which are physical, but</a:t>
            </a:r>
          </a:p>
          <a:p>
            <a:r>
              <a:rPr lang="en-US" sz="2700" dirty="0" smtClean="0"/>
              <a:t>these are extensions to the pure service element. Every product has some degree of intangibility, be it a</a:t>
            </a:r>
          </a:p>
          <a:p>
            <a:r>
              <a:rPr lang="en-US" sz="2700" dirty="0" smtClean="0"/>
              <a:t>good or a service; the point is that a service has a much higher degree.</a:t>
            </a:r>
          </a:p>
          <a:p>
            <a:r>
              <a:rPr lang="en-US" sz="2700" dirty="0" smtClean="0"/>
              <a:t>For example, let us look at a Porsche car. Many people who wish to own a Porsche do so because of its</a:t>
            </a:r>
          </a:p>
          <a:p>
            <a:r>
              <a:rPr lang="en-US" sz="2700" dirty="0" smtClean="0"/>
              <a:t>intangible elements, such as status and image. These are also known as subjective benefits. Also important are the tangible elements, such as the engine, luxurious interior and design features. These are the objective benefits. No-one would dispute that a Porsche was a tangible good, but it does</a:t>
            </a:r>
            <a:endParaRPr lang="el-GR" sz="27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04664"/>
            <a:ext cx="8568952" cy="4662815"/>
          </a:xfrm>
          <a:prstGeom prst="rect">
            <a:avLst/>
          </a:prstGeom>
        </p:spPr>
        <p:txBody>
          <a:bodyPr wrap="square">
            <a:spAutoFit/>
          </a:bodyPr>
          <a:lstStyle/>
          <a:p>
            <a:r>
              <a:rPr lang="en-US" sz="2700" dirty="0" smtClean="0"/>
              <a:t>A similar approach is used by Fairfield Inns which allocates an employee relations budget to be spent in any way the manager sees as appropriate to improve morale, e.g. employee of the month award. Accompanying the employee relations budget is a customer relations budget which is used to pay for a </a:t>
            </a:r>
            <a:r>
              <a:rPr lang="en-US" sz="2700" dirty="0" err="1" smtClean="0"/>
              <a:t>computerised</a:t>
            </a:r>
            <a:r>
              <a:rPr lang="en-US" sz="2700" dirty="0" smtClean="0"/>
              <a:t> record of customer</a:t>
            </a:r>
          </a:p>
          <a:p>
            <a:r>
              <a:rPr lang="en-US" sz="2700" dirty="0" smtClean="0"/>
              <a:t>preferences compiled by employees. A typical entry reveals that one of the Inn’s regular customers prefers a particular brand of cookies and so the staff ensure that these biscuits</a:t>
            </a:r>
          </a:p>
          <a:p>
            <a:r>
              <a:rPr lang="en-US" sz="2700" dirty="0" smtClean="0"/>
              <a:t>were put in the guests room before he arrived on each of his visits.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997839"/>
            <a:ext cx="8496944" cy="3000821"/>
          </a:xfrm>
          <a:prstGeom prst="rect">
            <a:avLst/>
          </a:prstGeom>
        </p:spPr>
        <p:txBody>
          <a:bodyPr wrap="square">
            <a:spAutoFit/>
          </a:bodyPr>
          <a:lstStyle/>
          <a:p>
            <a:r>
              <a:rPr lang="en-US" sz="2700" dirty="0" smtClean="0"/>
              <a:t>Amongst the other techniques used to increase employee commitment to high standards of service are long induction </a:t>
            </a:r>
            <a:r>
              <a:rPr lang="en-US" sz="2700" dirty="0" err="1" smtClean="0"/>
              <a:t>programmes</a:t>
            </a:r>
            <a:r>
              <a:rPr lang="en-US" sz="2700" dirty="0" smtClean="0"/>
              <a:t>, and regular social gatherings designed to foster a social life at work. Advocates of this approach argue that if staff feel involved (enfranchised) at work they will devote more attention to the service provided to</a:t>
            </a:r>
          </a:p>
          <a:p>
            <a:r>
              <a:rPr lang="en-US" sz="2700" dirty="0" smtClean="0"/>
              <a:t>customers.</a:t>
            </a:r>
            <a:endParaRPr lang="el-GR" sz="27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712968" cy="4662815"/>
          </a:xfrm>
          <a:prstGeom prst="rect">
            <a:avLst/>
          </a:prstGeom>
        </p:spPr>
        <p:txBody>
          <a:bodyPr wrap="square">
            <a:spAutoFit/>
          </a:bodyPr>
          <a:lstStyle/>
          <a:p>
            <a:r>
              <a:rPr lang="en-US" sz="2700" b="1" dirty="0" smtClean="0"/>
              <a:t>UNIT 3: SERVICES MARKETING</a:t>
            </a:r>
          </a:p>
          <a:p>
            <a:endParaRPr lang="en-US" sz="2700" b="1" dirty="0" smtClean="0"/>
          </a:p>
          <a:p>
            <a:r>
              <a:rPr lang="en-US" sz="2700" b="1" dirty="0" smtClean="0"/>
              <a:t>Objectives</a:t>
            </a:r>
          </a:p>
          <a:p>
            <a:r>
              <a:rPr lang="en-US" sz="2700" dirty="0" smtClean="0"/>
              <a:t>After completing this unit you will be able to:</a:t>
            </a:r>
          </a:p>
          <a:p>
            <a:pPr>
              <a:buFont typeface="Arial" pitchFamily="34" charset="0"/>
              <a:buChar char="•"/>
            </a:pPr>
            <a:r>
              <a:rPr lang="en-US" sz="2700" dirty="0" smtClean="0"/>
              <a:t> assess the status of marketing in service industries</a:t>
            </a:r>
          </a:p>
          <a:p>
            <a:pPr>
              <a:buFont typeface="Arial" pitchFamily="34" charset="0"/>
              <a:buChar char="•"/>
            </a:pPr>
            <a:r>
              <a:rPr lang="en-US" sz="2700" dirty="0" smtClean="0"/>
              <a:t> discuss the key differences between marketing goods and marketing services</a:t>
            </a:r>
          </a:p>
          <a:p>
            <a:pPr>
              <a:buFont typeface="Arial" pitchFamily="34" charset="0"/>
              <a:buChar char="•"/>
            </a:pPr>
            <a:r>
              <a:rPr lang="en-US" sz="2700" dirty="0" smtClean="0"/>
              <a:t> understand how the marketing mix for goods differs from the marketing mix for services</a:t>
            </a:r>
          </a:p>
          <a:p>
            <a:pPr>
              <a:buFont typeface="Arial" pitchFamily="34" charset="0"/>
              <a:buChar char="•"/>
            </a:pPr>
            <a:r>
              <a:rPr lang="en-US" sz="2700" dirty="0" smtClean="0"/>
              <a:t> consider the key elements of the services marketing mix, and how they interrelate with each other.</a:t>
            </a:r>
            <a:endParaRPr lang="el-GR" sz="27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4161"/>
            <a:ext cx="8640960" cy="6740307"/>
          </a:xfrm>
          <a:prstGeom prst="rect">
            <a:avLst/>
          </a:prstGeom>
        </p:spPr>
        <p:txBody>
          <a:bodyPr wrap="square">
            <a:spAutoFit/>
          </a:bodyPr>
          <a:lstStyle/>
          <a:p>
            <a:r>
              <a:rPr lang="en-US" sz="2700" b="1" dirty="0" smtClean="0"/>
              <a:t>The Status of Marketing in Service Industries</a:t>
            </a:r>
          </a:p>
          <a:p>
            <a:r>
              <a:rPr lang="en-US" sz="2700" dirty="0" smtClean="0"/>
              <a:t>It is generally accepted that service </a:t>
            </a:r>
            <a:r>
              <a:rPr lang="en-US" sz="2700" dirty="0" err="1" smtClean="0"/>
              <a:t>organisations</a:t>
            </a:r>
            <a:r>
              <a:rPr lang="en-US" sz="2700" dirty="0" smtClean="0"/>
              <a:t> are less marketing oriented than manufacturing firms. It is even suggested that the development of services to date has had little to do with marketing. The following are suggested as reasons why service firms are less market oriented:</a:t>
            </a:r>
          </a:p>
          <a:p>
            <a:pPr>
              <a:buFont typeface="Arial" pitchFamily="34" charset="0"/>
              <a:buChar char="•"/>
            </a:pPr>
            <a:r>
              <a:rPr lang="en-US" sz="2700" dirty="0" smtClean="0"/>
              <a:t> Services are intangible, making them more difficult to market, and more difficult to apply standard marketing practice to, such as branding.</a:t>
            </a:r>
          </a:p>
          <a:p>
            <a:pPr>
              <a:buFont typeface="Arial" pitchFamily="34" charset="0"/>
              <a:buChar char="•"/>
            </a:pPr>
            <a:r>
              <a:rPr lang="en-US" sz="2700" dirty="0" smtClean="0"/>
              <a:t> Some service </a:t>
            </a:r>
            <a:r>
              <a:rPr lang="en-US" sz="2700" dirty="0" err="1" smtClean="0"/>
              <a:t>organisations</a:t>
            </a:r>
            <a:r>
              <a:rPr lang="en-US" sz="2700" dirty="0" smtClean="0"/>
              <a:t> are openly opposed to marketing, considering it to be unprofessional. For example, professional services where, until recently, their association rules forbade certain promotional elements of marketing.</a:t>
            </a:r>
          </a:p>
          <a:p>
            <a:pPr>
              <a:buFont typeface="Arial" pitchFamily="34" charset="0"/>
              <a:buChar char="•"/>
            </a:pPr>
            <a:r>
              <a:rPr lang="en-US" sz="2700" dirty="0" smtClean="0"/>
              <a:t> Many service </a:t>
            </a:r>
            <a:r>
              <a:rPr lang="en-US" sz="2700" dirty="0" err="1" smtClean="0"/>
              <a:t>organisations</a:t>
            </a:r>
            <a:r>
              <a:rPr lang="en-US" sz="2700" dirty="0" smtClean="0"/>
              <a:t> are small and offer a highly </a:t>
            </a:r>
            <a:r>
              <a:rPr lang="en-US" sz="2700" dirty="0" err="1" smtClean="0"/>
              <a:t>customised</a:t>
            </a:r>
            <a:r>
              <a:rPr lang="en-US" sz="2700" dirty="0" smtClean="0"/>
              <a:t> service, and they already have contact with their customers.</a:t>
            </a:r>
            <a:endParaRPr lang="el-GR" sz="27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332656"/>
            <a:ext cx="8568952" cy="5909310"/>
          </a:xfrm>
          <a:prstGeom prst="rect">
            <a:avLst/>
          </a:prstGeom>
        </p:spPr>
        <p:txBody>
          <a:bodyPr wrap="square">
            <a:spAutoFit/>
          </a:bodyPr>
          <a:lstStyle/>
          <a:p>
            <a:r>
              <a:rPr lang="en-US" sz="2700" dirty="0" smtClean="0"/>
              <a:t>•Some service operations have enjoyed more demand than they can cope with, such as hospitals. Therefore they have seen no need to either market their services, or to ensure that their customers were satisfied. Satisfied or not, the</a:t>
            </a:r>
          </a:p>
          <a:p>
            <a:r>
              <a:rPr lang="en-US" sz="2700" dirty="0" smtClean="0"/>
              <a:t>customer would still return as they had little or no alternative.</a:t>
            </a:r>
          </a:p>
          <a:p>
            <a:pPr>
              <a:buFont typeface="Arial" pitchFamily="34" charset="0"/>
              <a:buChar char="•"/>
            </a:pPr>
            <a:r>
              <a:rPr lang="en-US" sz="2700" dirty="0" smtClean="0"/>
              <a:t> Some services were monopolies and therefore felt no need for competitive marketing. This would include the utilities such as gas, electricity and water, and ail.</a:t>
            </a:r>
          </a:p>
          <a:p>
            <a:pPr>
              <a:buFont typeface="Arial" pitchFamily="34" charset="0"/>
              <a:buChar char="•"/>
            </a:pPr>
            <a:r>
              <a:rPr lang="en-US" sz="2700" dirty="0" smtClean="0"/>
              <a:t> Quality of management is often perceived as lower in service industries.</a:t>
            </a:r>
          </a:p>
          <a:p>
            <a:r>
              <a:rPr lang="en-US" sz="2700" dirty="0" smtClean="0"/>
              <a:t>Overall, it appears that managers in service industries have less awareness of the benefits that marketing can bring to the </a:t>
            </a:r>
            <a:r>
              <a:rPr lang="en-US" sz="2700" dirty="0" err="1" smtClean="0"/>
              <a:t>organisation</a:t>
            </a:r>
            <a:r>
              <a:rPr lang="en-US" sz="2700" dirty="0" smtClean="0"/>
              <a:t> than their counterparts in manufacturing. </a:t>
            </a:r>
            <a:endParaRPr lang="el-GR" sz="27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568952" cy="5493812"/>
          </a:xfrm>
          <a:prstGeom prst="rect">
            <a:avLst/>
          </a:prstGeom>
        </p:spPr>
        <p:txBody>
          <a:bodyPr wrap="square">
            <a:spAutoFit/>
          </a:bodyPr>
          <a:lstStyle/>
          <a:p>
            <a:r>
              <a:rPr lang="en-US" sz="2700" dirty="0" smtClean="0"/>
              <a:t>This has not been helped by the fact that most of the marketing literature over the past 60 years has concentrated on the tangible goods industry. The marketing of services requires an entirely different approach.</a:t>
            </a:r>
          </a:p>
          <a:p>
            <a:r>
              <a:rPr lang="en-US" sz="2700" dirty="0" smtClean="0"/>
              <a:t>Services are a special kind of product, and they require special understanding and marketing effort. However, the same sequence of market research, product and service planning and development, pricing, promotion, distribution, sales and after sales service would seem to be appropriate to all marketing situations. What is required in marketing services is an appreciation of the special attributes which define services and must be taken into account when marketing them.</a:t>
            </a:r>
            <a:endParaRPr lang="el-GR" sz="27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61920"/>
            <a:ext cx="8568952" cy="6324808"/>
          </a:xfrm>
          <a:prstGeom prst="rect">
            <a:avLst/>
          </a:prstGeom>
        </p:spPr>
        <p:txBody>
          <a:bodyPr wrap="square">
            <a:spAutoFit/>
          </a:bodyPr>
          <a:lstStyle/>
          <a:p>
            <a:r>
              <a:rPr lang="en-US" sz="2700" b="1" dirty="0" smtClean="0"/>
              <a:t>The Key Differences in Marketing Services</a:t>
            </a:r>
          </a:p>
          <a:p>
            <a:r>
              <a:rPr lang="en-US" sz="2700" dirty="0" smtClean="0"/>
              <a:t>We have already looked at the differences between goods and services in earlier units. We shall now consider how some of those differences create special marketing problems.</a:t>
            </a:r>
          </a:p>
          <a:p>
            <a:r>
              <a:rPr lang="en-US" sz="2700" b="1" dirty="0" smtClean="0"/>
              <a:t>Intangibility</a:t>
            </a:r>
          </a:p>
          <a:p>
            <a:r>
              <a:rPr lang="en-US" sz="2700" dirty="0" smtClean="0"/>
              <a:t>Earlier we discussed the fact that selling intangibles is generally more difficult than selling goods. This is largely because they can seldom be tried out, inspected or tested in advance which poses a number of problems for marketers. When prospective customers can’t experience the product in advance they are being asked to buy what are essentially promises - promises of satisfaction. They are forced to depend on surrogates to assess what quality of service they will receive..</a:t>
            </a:r>
            <a:endParaRPr lang="el-GR" sz="27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84976" cy="6740307"/>
          </a:xfrm>
          <a:prstGeom prst="rect">
            <a:avLst/>
          </a:prstGeom>
        </p:spPr>
        <p:txBody>
          <a:bodyPr wrap="square">
            <a:spAutoFit/>
          </a:bodyPr>
          <a:lstStyle/>
          <a:p>
            <a:r>
              <a:rPr lang="en-US" sz="2700" dirty="0" smtClean="0"/>
              <a:t>These surrogates can consist of a number of things: word of mouth; the physical evidence of the service, such as the brochures; or the offices of the company the customer is thinking of dealing with.</a:t>
            </a:r>
          </a:p>
          <a:p>
            <a:r>
              <a:rPr lang="en-US" sz="2700" dirty="0" smtClean="0"/>
              <a:t>We can look at the process of going on holiday. The prospective customer will begin by looking at the brochure to help him make his choice. There he will find clues as to the type of company he is dealing with. These clues consist of the quality of the brochure, the way it is written, information about the terms of booking and about the destination and a photograph and information about the resort. He will then ask friends if anyone has been to that country or resort, and gather further information about it. Finally he will discuss his choice with the travel agent. If the travel agent is unhelpful, this will make him lose his trust, he will not believe the promise, and will go elsewhere.</a:t>
            </a:r>
            <a:endParaRPr lang="el-GR" sz="27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44961"/>
            <a:ext cx="8784976" cy="5909310"/>
          </a:xfrm>
          <a:prstGeom prst="rect">
            <a:avLst/>
          </a:prstGeom>
        </p:spPr>
        <p:txBody>
          <a:bodyPr wrap="square">
            <a:spAutoFit/>
          </a:bodyPr>
          <a:lstStyle/>
          <a:p>
            <a:r>
              <a:rPr lang="en-US" sz="2700" b="1" dirty="0" err="1" smtClean="0"/>
              <a:t>Perishability</a:t>
            </a:r>
            <a:endParaRPr lang="en-US" sz="2700" b="1" dirty="0" smtClean="0"/>
          </a:p>
          <a:p>
            <a:r>
              <a:rPr lang="en-US" sz="2700" dirty="0" smtClean="0"/>
              <a:t>If a service is not used when it is available then it represents a loss, as the capacity has been wasted. The critical marketing problem is how to manage demand so that there is a steady flow of business, and the staff are available to deal with the business at the right level of quality.</a:t>
            </a:r>
          </a:p>
          <a:p>
            <a:r>
              <a:rPr lang="en-US" sz="2700" dirty="0" smtClean="0"/>
              <a:t>There are various strategies the marketer can used to try to ensure this steady flow.</a:t>
            </a:r>
          </a:p>
          <a:p>
            <a:r>
              <a:rPr lang="en-US" sz="2700" b="1" dirty="0" smtClean="0"/>
              <a:t>Differential Pricing</a:t>
            </a:r>
          </a:p>
          <a:p>
            <a:r>
              <a:rPr lang="en-US" sz="2700" dirty="0" smtClean="0"/>
              <a:t>Different prices can be charged at different times to try to smooth the flow. For example. London Underground charge more to travel in the rush hour, and less after 9.30am. This is to try to persuade those people who do not need to travel in the busy period, to travel later.</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712968" cy="5078313"/>
          </a:xfrm>
          <a:prstGeom prst="rect">
            <a:avLst/>
          </a:prstGeom>
        </p:spPr>
        <p:txBody>
          <a:bodyPr wrap="square">
            <a:spAutoFit/>
          </a:bodyPr>
          <a:lstStyle/>
          <a:p>
            <a:r>
              <a:rPr lang="en-US" sz="2700" b="1" dirty="0" smtClean="0"/>
              <a:t>Cultivate Non-peak Demand</a:t>
            </a:r>
          </a:p>
          <a:p>
            <a:r>
              <a:rPr lang="en-US" sz="2700" dirty="0" smtClean="0"/>
              <a:t>Marketers can try to persuade people to use the service at a time when business is usually slack. An example of this would be the Air Miles promotion, which enables people to travel at off peak times. Also, British rail have special saver tickets which can be used at off peak times only.</a:t>
            </a:r>
          </a:p>
          <a:p>
            <a:r>
              <a:rPr lang="en-US" sz="2700" b="1" dirty="0" smtClean="0"/>
              <a:t>Complimentary Services</a:t>
            </a:r>
          </a:p>
          <a:p>
            <a:r>
              <a:rPr lang="en-US" sz="2700" dirty="0" smtClean="0"/>
              <a:t>These can be offered to waiting customers in peak times, such as cocktail lounges in restaurants. Complimentary services can also be used to encourage some demand, even if not for the primary service, for example the provision of sun beds in hairdressing salons.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0"/>
            <a:ext cx="8712968" cy="7000955"/>
          </a:xfrm>
          <a:prstGeom prst="rect">
            <a:avLst/>
          </a:prstGeom>
        </p:spPr>
        <p:txBody>
          <a:bodyPr wrap="square">
            <a:spAutoFit/>
          </a:bodyPr>
          <a:lstStyle/>
          <a:p>
            <a:r>
              <a:rPr lang="en-US" sz="2700" dirty="0" smtClean="0"/>
              <a:t>We can also consider a stereo system, which initially may be thought to be a </a:t>
            </a:r>
            <a:r>
              <a:rPr lang="en-US" sz="2700" dirty="0" err="1" smtClean="0"/>
              <a:t>prysical</a:t>
            </a:r>
            <a:r>
              <a:rPr lang="en-US" sz="2700" dirty="0" smtClean="0"/>
              <a:t> good. However, there are many elements apart from the size, style, features and so on, which the customer will consider during the buying process. These may include quality, reliability, after sales service and guarantee. It is these elements which go a long way in persuading a customer to buy a Bang and </a:t>
            </a:r>
            <a:r>
              <a:rPr lang="en-US" sz="2700" dirty="0" err="1" smtClean="0"/>
              <a:t>Olufsen</a:t>
            </a:r>
            <a:r>
              <a:rPr lang="en-US" sz="2700" dirty="0" smtClean="0"/>
              <a:t>.</a:t>
            </a:r>
          </a:p>
          <a:p>
            <a:r>
              <a:rPr lang="en-US" sz="2700" dirty="0" smtClean="0"/>
              <a:t>Salt</a:t>
            </a:r>
          </a:p>
          <a:p>
            <a:r>
              <a:rPr lang="en-US" sz="2700" dirty="0" smtClean="0"/>
              <a:t>Detergents</a:t>
            </a:r>
          </a:p>
          <a:p>
            <a:r>
              <a:rPr lang="en-US" sz="2700" dirty="0" smtClean="0"/>
              <a:t>Cars</a:t>
            </a:r>
          </a:p>
          <a:p>
            <a:r>
              <a:rPr lang="en-US" sz="2700" dirty="0" smtClean="0"/>
              <a:t>Cosmetics</a:t>
            </a:r>
          </a:p>
          <a:p>
            <a:r>
              <a:rPr lang="en-US" sz="2700" dirty="0" smtClean="0"/>
              <a:t>Restaurants</a:t>
            </a:r>
          </a:p>
          <a:p>
            <a:r>
              <a:rPr lang="en-US" sz="2700" dirty="0" smtClean="0"/>
              <a:t>Restaurants</a:t>
            </a:r>
          </a:p>
          <a:p>
            <a:r>
              <a:rPr lang="en-US" sz="2700" dirty="0" smtClean="0"/>
              <a:t>Airlines</a:t>
            </a:r>
          </a:p>
          <a:p>
            <a:r>
              <a:rPr lang="en-US" sz="2700" dirty="0" smtClean="0"/>
              <a:t>Banking</a:t>
            </a:r>
          </a:p>
          <a:p>
            <a:r>
              <a:rPr lang="en-US" sz="2700" dirty="0" smtClean="0"/>
              <a:t>Teaching</a:t>
            </a:r>
            <a:endParaRPr lang="el-G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16633"/>
            <a:ext cx="9144000" cy="6740307"/>
          </a:xfrm>
          <a:prstGeom prst="rect">
            <a:avLst/>
          </a:prstGeom>
        </p:spPr>
        <p:txBody>
          <a:bodyPr wrap="square">
            <a:spAutoFit/>
          </a:bodyPr>
          <a:lstStyle/>
          <a:p>
            <a:r>
              <a:rPr lang="en-US" sz="2700" b="1" dirty="0" smtClean="0"/>
              <a:t>Reservation Systems</a:t>
            </a:r>
          </a:p>
          <a:p>
            <a:r>
              <a:rPr lang="en-US" sz="2700" dirty="0" smtClean="0"/>
              <a:t>The best way of controlling the demand is to smooth the flow in advance. Airlines, hairdressers, doctors, dentists etc, all operate reservation systems. British Rail is trying to encourage prior ticket reservation with the introduction of its Apex fare, where you receive a price reduction if you book some time in advance.</a:t>
            </a:r>
          </a:p>
          <a:p>
            <a:r>
              <a:rPr lang="en-US" sz="2700" b="1" dirty="0" smtClean="0"/>
              <a:t>Part Time Employees</a:t>
            </a:r>
          </a:p>
          <a:p>
            <a:r>
              <a:rPr lang="en-US" sz="2700" dirty="0" smtClean="0"/>
              <a:t>These can be hired during the busy periods. However, the quality of the part time staff must be equal to that of the full time staff.</a:t>
            </a:r>
          </a:p>
          <a:p>
            <a:r>
              <a:rPr lang="en-US" sz="2700" b="1" dirty="0" smtClean="0"/>
              <a:t>Peak Time Efficiency Routines</a:t>
            </a:r>
          </a:p>
          <a:p>
            <a:r>
              <a:rPr lang="en-US" sz="2700" dirty="0" smtClean="0"/>
              <a:t>In the busy times the work pattern can be changed to a more efficient routine. This may not provide the same level of staff satisfaction - with one person only having one task to do. instead of a variety - but it will increase the throughput of work when necessary.</a:t>
            </a:r>
            <a:endParaRPr lang="el-GR" sz="27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58847"/>
            <a:ext cx="8568952" cy="6740307"/>
          </a:xfrm>
          <a:prstGeom prst="rect">
            <a:avLst/>
          </a:prstGeom>
        </p:spPr>
        <p:txBody>
          <a:bodyPr wrap="square">
            <a:spAutoFit/>
          </a:bodyPr>
          <a:lstStyle/>
          <a:p>
            <a:r>
              <a:rPr lang="en-US" sz="2700" b="1" dirty="0" smtClean="0"/>
              <a:t>Increased Consumer Participation</a:t>
            </a:r>
          </a:p>
          <a:p>
            <a:r>
              <a:rPr lang="en-US" sz="2700" dirty="0" smtClean="0"/>
              <a:t>To cut back on the number of staff needed, the . customer can be involved in the service. Examples of this are self-service restaurants and Automated Teller machines which reduce the level of staffing required.</a:t>
            </a:r>
          </a:p>
          <a:p>
            <a:r>
              <a:rPr lang="en-US" sz="2700" dirty="0" smtClean="0"/>
              <a:t>All of these are options which can be developed to try to smooth the flow of customer demand</a:t>
            </a:r>
          </a:p>
          <a:p>
            <a:endParaRPr lang="en-US" sz="2700" dirty="0" smtClean="0"/>
          </a:p>
          <a:p>
            <a:r>
              <a:rPr lang="en-US" sz="2700" b="1" dirty="0" smtClean="0"/>
              <a:t>Heterogeneity</a:t>
            </a:r>
          </a:p>
          <a:p>
            <a:r>
              <a:rPr lang="en-US" sz="2700" dirty="0" smtClean="0"/>
              <a:t>Heterogeneity refers to the fact that a service cannot be </a:t>
            </a:r>
            <a:r>
              <a:rPr lang="en-US" sz="2700" dirty="0" err="1" smtClean="0"/>
              <a:t>standardised</a:t>
            </a:r>
            <a:r>
              <a:rPr lang="en-US" sz="2700" dirty="0" smtClean="0"/>
              <a:t> completely due to the human element involved. This leads to all kinds of problems, such as the inability to accurately predict the length of time it will take for the service to be provided. In fact, the possible problems in the delivery of a service are as unpredictable as human </a:t>
            </a:r>
            <a:r>
              <a:rPr lang="en-US" sz="2700" dirty="0" err="1" smtClean="0"/>
              <a:t>behaviour</a:t>
            </a:r>
            <a:r>
              <a:rPr lang="en-US" sz="2700" dirty="0" smtClean="0"/>
              <a:t> - both on the customer and the supplier side.</a:t>
            </a:r>
            <a:endParaRPr lang="el-GR" sz="27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94903"/>
            <a:ext cx="8856984" cy="6740307"/>
          </a:xfrm>
          <a:prstGeom prst="rect">
            <a:avLst/>
          </a:prstGeom>
        </p:spPr>
        <p:txBody>
          <a:bodyPr wrap="square">
            <a:spAutoFit/>
          </a:bodyPr>
          <a:lstStyle/>
          <a:p>
            <a:r>
              <a:rPr lang="en-US" sz="2700" dirty="0" smtClean="0"/>
              <a:t>A customer’s experience of a service is not only dependant on the attitude of the supplier; the customer will also evaluate the service in the context of her own feelings. For example, if a customer is waiting for an electrician to call, and it is a sunny day outside, he resents the time spent waiting. If, however, the weather was poor, and he had work to do in the house, then the same level of resentment</a:t>
            </a:r>
          </a:p>
          <a:p>
            <a:r>
              <a:rPr lang="en-US" sz="2700" dirty="0" smtClean="0"/>
              <a:t>is not there. The whole environment in which the service takes place has a tremendous effect on the service experience.</a:t>
            </a:r>
          </a:p>
          <a:p>
            <a:r>
              <a:rPr lang="en-US" sz="2700" dirty="0" smtClean="0"/>
              <a:t>It is this inability to predict the nature of the service that causes fundamental problems for the marketer. The marketing issue is basically one of quality assurance, but in the absence of anything tangible, it is hard to establish objective standards of service quality. Equally, quality is hard for the consumer to assess prior to, or sometimes even after, purchase.</a:t>
            </a:r>
            <a:endParaRPr lang="el-GR" sz="27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58847"/>
            <a:ext cx="8712968" cy="5909310"/>
          </a:xfrm>
          <a:prstGeom prst="rect">
            <a:avLst/>
          </a:prstGeom>
        </p:spPr>
        <p:txBody>
          <a:bodyPr wrap="square">
            <a:spAutoFit/>
          </a:bodyPr>
          <a:lstStyle/>
          <a:p>
            <a:r>
              <a:rPr lang="en-US" sz="2700" b="1" dirty="0" smtClean="0"/>
              <a:t>Inseparability</a:t>
            </a:r>
          </a:p>
          <a:p>
            <a:r>
              <a:rPr lang="en-US" sz="2700" dirty="0" smtClean="0"/>
              <a:t>The consumption of services takes place at the same time as they are produced, often on the premises of the person providing the service. This raises a number of issues which are particular to services marketing:</a:t>
            </a:r>
          </a:p>
          <a:p>
            <a:pPr>
              <a:buFont typeface="Arial" pitchFamily="34" charset="0"/>
              <a:buChar char="•"/>
            </a:pPr>
            <a:r>
              <a:rPr lang="en-US" sz="2700" dirty="0" smtClean="0"/>
              <a:t> the participation of the consumer in the production process</a:t>
            </a:r>
          </a:p>
          <a:p>
            <a:pPr>
              <a:buFont typeface="Arial" pitchFamily="34" charset="0"/>
              <a:buChar char="•"/>
            </a:pPr>
            <a:r>
              <a:rPr lang="en-US" sz="2700" dirty="0" smtClean="0"/>
              <a:t> the interaction between the service provider, the service environment and the consumer</a:t>
            </a:r>
          </a:p>
          <a:p>
            <a:pPr>
              <a:buFont typeface="Arial" pitchFamily="34" charset="0"/>
              <a:buChar char="•"/>
            </a:pPr>
            <a:r>
              <a:rPr lang="en-US" sz="2700" dirty="0" smtClean="0"/>
              <a:t> the merging of operations, human resources and marketing responsibilities in one individual</a:t>
            </a:r>
          </a:p>
          <a:p>
            <a:pPr>
              <a:buFont typeface="Arial" pitchFamily="34" charset="0"/>
              <a:buChar char="•"/>
            </a:pPr>
            <a:r>
              <a:rPr lang="en-US" sz="2700" dirty="0" smtClean="0"/>
              <a:t> the customers often interact not only with the service provider, but with each other (e.g. it may be a very good restaurant, but if the other customers are noisy or not the type of people you like to be with, you would not go there</a:t>
            </a:r>
            <a:r>
              <a:rPr lang="en-US" sz="2700" dirty="0" smtClean="0"/>
              <a: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404664"/>
            <a:ext cx="8496944" cy="4570482"/>
          </a:xfrm>
          <a:prstGeom prst="rect">
            <a:avLst/>
          </a:prstGeom>
        </p:spPr>
        <p:txBody>
          <a:bodyPr wrap="square">
            <a:spAutoFit/>
          </a:bodyPr>
          <a:lstStyle/>
          <a:p>
            <a:r>
              <a:rPr lang="en-US" sz="2700" dirty="0" smtClean="0"/>
              <a:t>The standard marketing mix of </a:t>
            </a:r>
            <a:r>
              <a:rPr lang="en-US" sz="2700" dirty="0" smtClean="0"/>
              <a:t>Price, </a:t>
            </a:r>
            <a:r>
              <a:rPr lang="en-US" sz="2700" dirty="0" err="1" smtClean="0"/>
              <a:t>Procuct</a:t>
            </a:r>
            <a:r>
              <a:rPr lang="en-US" sz="2700" dirty="0" smtClean="0"/>
              <a:t>, Place an Promotion was developed originally for manufactured goods. However, it became apparent that this was not sufficient to meet the needs of services Figure </a:t>
            </a:r>
            <a:r>
              <a:rPr lang="en-US" sz="2700" dirty="0" smtClean="0"/>
              <a:t>3 </a:t>
            </a:r>
            <a:r>
              <a:rPr lang="en-US" sz="2700" dirty="0" smtClean="0"/>
              <a:t>shows an outline of this new mix and the key areas it covers</a:t>
            </a:r>
            <a:r>
              <a:rPr lang="en-US" sz="2700" dirty="0" smtClean="0"/>
              <a:t>.</a:t>
            </a:r>
          </a:p>
          <a:p>
            <a:r>
              <a:rPr lang="en-US" sz="2800" dirty="0" smtClean="0"/>
              <a:t>Therefore, there was a redefinition of the mix for the service sector, to include </a:t>
            </a:r>
            <a:r>
              <a:rPr lang="en-US" sz="2800" dirty="0" smtClean="0"/>
              <a:t>three additional </a:t>
            </a:r>
            <a:r>
              <a:rPr lang="en-US" sz="2800" dirty="0" smtClean="0"/>
              <a:t>elements - People, Physical evidence and Process</a:t>
            </a:r>
            <a:endParaRPr lang="en-US" sz="2700" dirty="0" smtClean="0"/>
          </a:p>
          <a:p>
            <a:r>
              <a:rPr lang="en-US" sz="2700" dirty="0" smtClean="0"/>
              <a:t>Let us now look at each of the elements of the services </a:t>
            </a:r>
            <a:r>
              <a:rPr lang="en-US" sz="2700" dirty="0" err="1" smtClean="0"/>
              <a:t>marketintg</a:t>
            </a:r>
            <a:r>
              <a:rPr lang="en-US" sz="2700" dirty="0" smtClean="0"/>
              <a:t> mix in turn.</a:t>
            </a:r>
          </a:p>
          <a:p>
            <a:pPr>
              <a:buFont typeface="Arial" pitchFamily="34" charset="0"/>
              <a:buChar char="•"/>
            </a:pPr>
            <a:endParaRPr lang="en-US"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260648"/>
            <a:ext cx="8424936" cy="6601807"/>
          </a:xfrm>
          <a:prstGeom prst="rect">
            <a:avLst/>
          </a:prstGeom>
        </p:spPr>
        <p:txBody>
          <a:bodyPr wrap="square">
            <a:spAutoFit/>
          </a:bodyPr>
          <a:lstStyle/>
          <a:p>
            <a:pPr lvl="1"/>
            <a:r>
              <a:rPr lang="en-US" sz="2700" b="1" dirty="0" smtClean="0"/>
              <a:t>Figure </a:t>
            </a:r>
            <a:r>
              <a:rPr lang="en-US" sz="2700" b="1" dirty="0" smtClean="0"/>
              <a:t>3: The </a:t>
            </a:r>
            <a:r>
              <a:rPr lang="en-US" sz="2700" b="1" dirty="0" smtClean="0"/>
              <a:t>Marketing Mix for </a:t>
            </a:r>
            <a:r>
              <a:rPr lang="en-US" sz="2700" b="1" dirty="0" smtClean="0"/>
              <a:t>Services</a:t>
            </a:r>
          </a:p>
          <a:p>
            <a:r>
              <a:rPr lang="en-US" sz="2700" b="1" dirty="0" smtClean="0"/>
              <a:t>________________________________________________</a:t>
            </a:r>
            <a:endParaRPr lang="en-US" sz="2700" b="1" dirty="0" smtClean="0"/>
          </a:p>
          <a:p>
            <a:r>
              <a:rPr lang="en-US" sz="2700" b="1" dirty="0" smtClean="0"/>
              <a:t>Product</a:t>
            </a:r>
            <a:r>
              <a:rPr lang="en-US" sz="2700" dirty="0" smtClean="0"/>
              <a:t>          Range </a:t>
            </a:r>
            <a:r>
              <a:rPr lang="en-US" sz="2700" dirty="0" smtClean="0"/>
              <a:t>Brand </a:t>
            </a:r>
            <a:r>
              <a:rPr lang="en-US" sz="2700" dirty="0" smtClean="0"/>
              <a:t>Quality </a:t>
            </a:r>
            <a:r>
              <a:rPr lang="en-US" sz="2700" dirty="0" smtClean="0"/>
              <a:t>. </a:t>
            </a:r>
            <a:r>
              <a:rPr lang="en-US" sz="2700" dirty="0" smtClean="0"/>
              <a:t>      After sales service  </a:t>
            </a:r>
          </a:p>
          <a:p>
            <a:r>
              <a:rPr lang="en-US" sz="2700" dirty="0" smtClean="0"/>
              <a:t> </a:t>
            </a:r>
            <a:r>
              <a:rPr lang="en-US" sz="2700" dirty="0" smtClean="0"/>
              <a:t>                                </a:t>
            </a:r>
            <a:r>
              <a:rPr lang="en-US" sz="2700" dirty="0" err="1" smtClean="0"/>
              <a:t>Waranty</a:t>
            </a:r>
            <a:r>
              <a:rPr lang="en-US" sz="2700" dirty="0" smtClean="0"/>
              <a:t>                            level</a:t>
            </a:r>
          </a:p>
          <a:p>
            <a:r>
              <a:rPr lang="en-US" sz="2700" b="1" dirty="0" smtClean="0"/>
              <a:t>Price</a:t>
            </a:r>
            <a:r>
              <a:rPr lang="en-US" sz="2700" dirty="0" smtClean="0"/>
              <a:t>                    Level Discounts                   Terms</a:t>
            </a:r>
            <a:endParaRPr lang="en-US" sz="2700" dirty="0" smtClean="0"/>
          </a:p>
          <a:p>
            <a:r>
              <a:rPr lang="en-US" sz="2700" b="1" dirty="0" smtClean="0"/>
              <a:t>Place</a:t>
            </a:r>
            <a:r>
              <a:rPr lang="en-US" sz="2700" dirty="0" smtClean="0"/>
              <a:t>                  Location Coverage              Channels</a:t>
            </a:r>
            <a:endParaRPr lang="en-US" sz="2700" dirty="0" smtClean="0"/>
          </a:p>
          <a:p>
            <a:r>
              <a:rPr lang="en-US" sz="2700" b="1" dirty="0" smtClean="0"/>
              <a:t>Promotion</a:t>
            </a:r>
            <a:r>
              <a:rPr lang="en-US" sz="2700" dirty="0" smtClean="0"/>
              <a:t>  Advertising Sales Promotion   PR Selling</a:t>
            </a:r>
            <a:endParaRPr lang="en-US" sz="2700" dirty="0" smtClean="0"/>
          </a:p>
          <a:p>
            <a:r>
              <a:rPr lang="en-US" sz="2700" dirty="0" smtClean="0"/>
              <a:t>                        Merchandising Direct </a:t>
            </a:r>
          </a:p>
          <a:p>
            <a:r>
              <a:rPr lang="en-US" sz="2700" dirty="0" smtClean="0"/>
              <a:t> </a:t>
            </a:r>
            <a:r>
              <a:rPr lang="en-US" sz="2700" dirty="0" smtClean="0"/>
              <a:t>                              Marketing</a:t>
            </a:r>
            <a:endParaRPr lang="en-US" sz="2700" dirty="0" smtClean="0"/>
          </a:p>
          <a:p>
            <a:r>
              <a:rPr lang="en-US" sz="2700" b="1" dirty="0" smtClean="0"/>
              <a:t>People</a:t>
            </a:r>
            <a:r>
              <a:rPr lang="en-US" sz="2700" dirty="0" smtClean="0"/>
              <a:t>            Training Commitment         Attitude incentives                </a:t>
            </a:r>
          </a:p>
          <a:p>
            <a:r>
              <a:rPr lang="en-US" sz="2700" dirty="0" smtClean="0"/>
              <a:t> </a:t>
            </a:r>
            <a:r>
              <a:rPr lang="en-US" sz="2700" dirty="0" smtClean="0"/>
              <a:t>                             Appearance                           Skills</a:t>
            </a:r>
            <a:endParaRPr lang="en-US" sz="2700" dirty="0" smtClean="0"/>
          </a:p>
          <a:p>
            <a:r>
              <a:rPr lang="en-US" sz="2700" b="1" dirty="0" smtClean="0"/>
              <a:t>Physical</a:t>
            </a:r>
            <a:r>
              <a:rPr lang="en-US" sz="2700" dirty="0" smtClean="0"/>
              <a:t>           Environment Furnishings   Tangibles. Layout</a:t>
            </a:r>
            <a:endParaRPr lang="en-US" sz="2700" dirty="0" smtClean="0"/>
          </a:p>
          <a:p>
            <a:r>
              <a:rPr lang="en-US" sz="2700" dirty="0" smtClean="0"/>
              <a:t>                                     Facilities </a:t>
            </a:r>
            <a:endParaRPr lang="en-US" sz="2700" dirty="0" smtClean="0"/>
          </a:p>
          <a:p>
            <a:r>
              <a:rPr lang="en-US" sz="2700" b="1" dirty="0" smtClean="0"/>
              <a:t>Process</a:t>
            </a:r>
            <a:r>
              <a:rPr lang="en-US" sz="2700" dirty="0" smtClean="0"/>
              <a:t>            Customer involvement</a:t>
            </a:r>
          </a:p>
          <a:p>
            <a:r>
              <a:rPr lang="en-US" sz="2700" dirty="0" smtClean="0"/>
              <a:t> </a:t>
            </a:r>
            <a:r>
              <a:rPr lang="en-US" sz="2700" dirty="0" smtClean="0"/>
              <a:t>                         Procedures Systems</a:t>
            </a:r>
            <a:endParaRPr lang="en-US" sz="2700" dirty="0" smtClean="0"/>
          </a:p>
          <a:p>
            <a:pPr>
              <a:buFont typeface="Arial" pitchFamily="34" charset="0"/>
              <a:buChar char="•"/>
            </a:pPr>
            <a:endParaRPr lang="en-US"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2828836"/>
            <a:ext cx="4572000" cy="369332"/>
          </a:xfrm>
          <a:prstGeom prst="rect">
            <a:avLst/>
          </a:prstGeom>
        </p:spPr>
        <p:txBody>
          <a:bodyPr>
            <a:spAutoFit/>
          </a:bodyPr>
          <a:lstStyle/>
          <a:p>
            <a:r>
              <a:rPr lang="en-US" dirty="0" smtClean="0"/>
              <a:t>.</a:t>
            </a:r>
            <a:endParaRPr lang="en-US" dirty="0" smtClean="0"/>
          </a:p>
        </p:txBody>
      </p:sp>
      <p:sp>
        <p:nvSpPr>
          <p:cNvPr id="3" name="2 - Ορθογώνιο"/>
          <p:cNvSpPr/>
          <p:nvPr/>
        </p:nvSpPr>
        <p:spPr>
          <a:xfrm>
            <a:off x="395536" y="123011"/>
            <a:ext cx="8568952" cy="6740307"/>
          </a:xfrm>
          <a:prstGeom prst="rect">
            <a:avLst/>
          </a:prstGeom>
        </p:spPr>
        <p:txBody>
          <a:bodyPr wrap="square">
            <a:spAutoFit/>
          </a:bodyPr>
          <a:lstStyle/>
          <a:p>
            <a:r>
              <a:rPr lang="en-US" sz="2700" b="1" dirty="0" smtClean="0"/>
              <a:t>Product</a:t>
            </a:r>
          </a:p>
          <a:p>
            <a:r>
              <a:rPr lang="en-US" sz="2700" dirty="0" smtClean="0"/>
              <a:t>The service as a product is a package of different services, both tangible and intangible, which </a:t>
            </a:r>
            <a:r>
              <a:rPr lang="en-US" sz="2700" dirty="0" smtClean="0"/>
              <a:t>together form </a:t>
            </a:r>
            <a:r>
              <a:rPr lang="en-US" sz="2700" dirty="0" smtClean="0"/>
              <a:t>the total product. There is a distinction between three groups of services:</a:t>
            </a:r>
          </a:p>
          <a:p>
            <a:pPr>
              <a:buFont typeface="Arial" pitchFamily="34" charset="0"/>
              <a:buChar char="•"/>
            </a:pPr>
            <a:r>
              <a:rPr lang="en-US" sz="2700" dirty="0" smtClean="0"/>
              <a:t> </a:t>
            </a:r>
            <a:r>
              <a:rPr lang="en-US" sz="2700" dirty="0" smtClean="0"/>
              <a:t>the core service</a:t>
            </a:r>
          </a:p>
          <a:p>
            <a:pPr>
              <a:buFont typeface="Arial" pitchFamily="34" charset="0"/>
              <a:buChar char="•"/>
            </a:pPr>
            <a:r>
              <a:rPr lang="en-US" sz="2700" dirty="0" smtClean="0"/>
              <a:t> </a:t>
            </a:r>
            <a:r>
              <a:rPr lang="en-US" sz="2700" dirty="0" smtClean="0"/>
              <a:t>facilitating services (or goods)</a:t>
            </a:r>
          </a:p>
          <a:p>
            <a:r>
              <a:rPr lang="en-US" sz="2700" dirty="0" smtClean="0"/>
              <a:t>•</a:t>
            </a:r>
            <a:r>
              <a:rPr lang="en-US" sz="2700" dirty="0" smtClean="0"/>
              <a:t>supporting services (or goods)</a:t>
            </a:r>
          </a:p>
          <a:p>
            <a:r>
              <a:rPr lang="en-US" sz="2700" dirty="0" smtClean="0"/>
              <a:t>The core service is the reason for being in business. For a hotel it is lodging; for an airline it </a:t>
            </a:r>
            <a:r>
              <a:rPr lang="en-US" sz="2700" dirty="0" smtClean="0"/>
              <a:t>is transportation</a:t>
            </a:r>
            <a:r>
              <a:rPr lang="en-US" sz="2700" dirty="0" smtClean="0"/>
              <a:t>. In order to make it possible for customers to use the core service there must </a:t>
            </a:r>
            <a:r>
              <a:rPr lang="en-US" sz="2700" dirty="0" smtClean="0"/>
              <a:t>be facilitating </a:t>
            </a:r>
            <a:r>
              <a:rPr lang="en-US" sz="2700" dirty="0" smtClean="0"/>
              <a:t>services. These would be the reception in a </a:t>
            </a:r>
            <a:r>
              <a:rPr lang="en-US" sz="2700" dirty="0" smtClean="0"/>
              <a:t>hotel and </a:t>
            </a:r>
            <a:r>
              <a:rPr lang="en-US" sz="2700" dirty="0" smtClean="0"/>
              <a:t>the check in desk for an airline. Sometimes facilitating goods are also required. For example,</a:t>
            </a:r>
          </a:p>
          <a:p>
            <a:r>
              <a:rPr lang="en-US" sz="2700" dirty="0" smtClean="0"/>
              <a:t>a customer cannot use a </a:t>
            </a:r>
            <a:r>
              <a:rPr lang="en-US" sz="2700" dirty="0" err="1" smtClean="0"/>
              <a:t>cashpoint</a:t>
            </a:r>
            <a:r>
              <a:rPr lang="en-US" sz="2700" dirty="0" smtClean="0"/>
              <a:t> machine without a </a:t>
            </a:r>
            <a:r>
              <a:rPr lang="en-US" sz="2700" dirty="0" err="1" smtClean="0"/>
              <a:t>cashpoint</a:t>
            </a:r>
            <a:r>
              <a:rPr lang="en-US" sz="2700" dirty="0" smtClean="0"/>
              <a:t> card.</a:t>
            </a:r>
            <a:endParaRPr lang="el-GR" sz="27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856984" cy="6324808"/>
          </a:xfrm>
          <a:prstGeom prst="rect">
            <a:avLst/>
          </a:prstGeom>
        </p:spPr>
        <p:txBody>
          <a:bodyPr wrap="square">
            <a:spAutoFit/>
          </a:bodyPr>
          <a:lstStyle/>
          <a:p>
            <a:r>
              <a:rPr lang="en-US" sz="2700" dirty="0" smtClean="0"/>
              <a:t>The third type of service offering is supporting services. These are not necessary for the </a:t>
            </a:r>
            <a:r>
              <a:rPr lang="en-US" sz="2700" dirty="0" smtClean="0"/>
              <a:t>core service </a:t>
            </a:r>
            <a:r>
              <a:rPr lang="en-US" sz="2700" dirty="0" smtClean="0"/>
              <a:t>to operate, but are used to increase the value of the service, or to differentiate </a:t>
            </a:r>
            <a:r>
              <a:rPr lang="en-US" sz="2700" dirty="0" smtClean="0"/>
              <a:t>from competitors</a:t>
            </a:r>
            <a:r>
              <a:rPr lang="en-US" sz="2700" dirty="0" smtClean="0"/>
              <a:t>. In the example of hotels this would include the restaurant, and for the airline it would</a:t>
            </a:r>
          </a:p>
          <a:p>
            <a:r>
              <a:rPr lang="en-US" sz="2700" dirty="0" smtClean="0"/>
              <a:t>be </a:t>
            </a:r>
            <a:r>
              <a:rPr lang="en-US" sz="2700" dirty="0" err="1" smtClean="0"/>
              <a:t>inflight</a:t>
            </a:r>
            <a:r>
              <a:rPr lang="en-US" sz="2700" dirty="0" smtClean="0"/>
              <a:t> </a:t>
            </a:r>
            <a:r>
              <a:rPr lang="en-US" sz="2700" dirty="0" smtClean="0"/>
              <a:t>videos</a:t>
            </a:r>
            <a:r>
              <a:rPr lang="en-US" sz="2700" dirty="0" smtClean="0"/>
              <a:t>. Supporting services can also be tangible, such as shampoo in hotel rooms, </a:t>
            </a:r>
            <a:r>
              <a:rPr lang="en-US" sz="2700" dirty="0" smtClean="0"/>
              <a:t>or food </a:t>
            </a:r>
            <a:r>
              <a:rPr lang="en-US" sz="2700" dirty="0" smtClean="0"/>
              <a:t>on airlines. Often it is these tangible elements which the customer evaluates most </a:t>
            </a:r>
            <a:r>
              <a:rPr lang="en-US" sz="2700" dirty="0" smtClean="0"/>
              <a:t>easily.</a:t>
            </a:r>
          </a:p>
          <a:p>
            <a:r>
              <a:rPr lang="en-US" sz="2700" dirty="0" smtClean="0"/>
              <a:t>From </a:t>
            </a:r>
            <a:r>
              <a:rPr lang="en-US" sz="2700" dirty="0" smtClean="0"/>
              <a:t>a managerial point of view it is important to make a distinction between facilitating </a:t>
            </a:r>
            <a:r>
              <a:rPr lang="en-US" sz="2700" dirty="0" smtClean="0"/>
              <a:t>and </a:t>
            </a:r>
            <a:r>
              <a:rPr lang="en-US" sz="2700" dirty="0" err="1" smtClean="0"/>
              <a:t>supportin</a:t>
            </a:r>
            <a:r>
              <a:rPr lang="en-US" sz="2700" dirty="0" smtClean="0"/>
              <a:t> </a:t>
            </a:r>
            <a:r>
              <a:rPr lang="en-US" sz="2700" dirty="0" smtClean="0"/>
              <a:t>services. Facilitating services are mandatory. If they are left out the core service </a:t>
            </a:r>
            <a:r>
              <a:rPr lang="en-US" sz="2700" dirty="0" err="1" smtClean="0"/>
              <a:t>collapses.However</a:t>
            </a:r>
            <a:r>
              <a:rPr lang="en-US" sz="2700" dirty="0" smtClean="0"/>
              <a:t>, this does not mean that such services could not be designed in such a way that they </a:t>
            </a:r>
            <a:r>
              <a:rPr lang="en-US" sz="2700" dirty="0" smtClean="0"/>
              <a:t>differ from </a:t>
            </a:r>
            <a:r>
              <a:rPr lang="en-US" sz="2700" dirty="0" smtClean="0"/>
              <a:t>the facilitating services of the competition. </a:t>
            </a:r>
            <a:endParaRPr lang="el-GR" sz="27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00945"/>
            <a:ext cx="8964488" cy="6494085"/>
          </a:xfrm>
          <a:prstGeom prst="rect">
            <a:avLst/>
          </a:prstGeom>
        </p:spPr>
        <p:txBody>
          <a:bodyPr wrap="square">
            <a:spAutoFit/>
          </a:bodyPr>
          <a:lstStyle/>
          <a:p>
            <a:r>
              <a:rPr lang="en-US" sz="2600" dirty="0" smtClean="0"/>
              <a:t>The facilitating services can, and should, </a:t>
            </a:r>
            <a:r>
              <a:rPr lang="en-US" sz="2600" dirty="0" smtClean="0"/>
              <a:t>be designed </a:t>
            </a:r>
            <a:r>
              <a:rPr lang="en-US" sz="2600" dirty="0" smtClean="0"/>
              <a:t>so they also become a means of competition and thus help to differentiate the service. </a:t>
            </a:r>
            <a:r>
              <a:rPr lang="en-US" sz="2600" dirty="0" smtClean="0"/>
              <a:t>The supporting </a:t>
            </a:r>
            <a:r>
              <a:rPr lang="en-US" sz="2600" dirty="0" smtClean="0"/>
              <a:t>services are used as a means of competition only. If they are lacking the core service </a:t>
            </a:r>
            <a:r>
              <a:rPr lang="en-US" sz="2600" dirty="0" smtClean="0"/>
              <a:t>can still </a:t>
            </a:r>
            <a:r>
              <a:rPr lang="en-US" sz="2600" dirty="0" smtClean="0"/>
              <a:t>be used. However, the total service package may be less attractive and perhaps less competitive.</a:t>
            </a:r>
          </a:p>
          <a:p>
            <a:r>
              <a:rPr lang="en-US" sz="2600" dirty="0" smtClean="0"/>
              <a:t>A major problem with the service offering is that services </a:t>
            </a:r>
            <a:r>
              <a:rPr lang="en-US" sz="2600" dirty="0" smtClean="0"/>
              <a:t>cannot </a:t>
            </a:r>
            <a:r>
              <a:rPr lang="en-US" sz="2600" dirty="0" smtClean="0"/>
              <a:t>be protected by patent. </a:t>
            </a:r>
            <a:r>
              <a:rPr lang="en-US" sz="2600" dirty="0" smtClean="0"/>
              <a:t>This means </a:t>
            </a:r>
            <a:r>
              <a:rPr lang="en-US" sz="2600" dirty="0" smtClean="0"/>
              <a:t>that any </a:t>
            </a:r>
            <a:r>
              <a:rPr lang="en-US" sz="2600" dirty="0" smtClean="0"/>
              <a:t>development</a:t>
            </a:r>
            <a:r>
              <a:rPr lang="en-US" sz="2600" dirty="0" smtClean="0"/>
              <a:t>, whether at the core, the facilitating or the supporting level, can </a:t>
            </a:r>
            <a:r>
              <a:rPr lang="en-US" sz="2600" dirty="0" smtClean="0"/>
              <a:t>be quickly </a:t>
            </a:r>
            <a:r>
              <a:rPr lang="en-US" sz="2600" dirty="0" smtClean="0"/>
              <a:t>and easily copied by the competition. Therefore it is difficult to have a </a:t>
            </a:r>
            <a:r>
              <a:rPr lang="en-US" sz="2600" dirty="0" smtClean="0"/>
              <a:t>sustainable competitive </a:t>
            </a:r>
            <a:r>
              <a:rPr lang="en-US" sz="2600" dirty="0" smtClean="0"/>
              <a:t>advantage.</a:t>
            </a:r>
          </a:p>
          <a:p>
            <a:r>
              <a:rPr lang="en-US" sz="2600" dirty="0" smtClean="0"/>
              <a:t>Take the example of current accounts. Nationwide Anglia introduced the first interest </a:t>
            </a:r>
            <a:r>
              <a:rPr lang="en-US" sz="2600" dirty="0" smtClean="0"/>
              <a:t>bearing current </a:t>
            </a:r>
            <a:r>
              <a:rPr lang="en-US" sz="2600" dirty="0" smtClean="0"/>
              <a:t>account, </a:t>
            </a:r>
            <a:r>
              <a:rPr lang="en-US" sz="2600" dirty="0" smtClean="0"/>
              <a:t>a </a:t>
            </a:r>
            <a:r>
              <a:rPr lang="en-US" sz="2600" dirty="0" smtClean="0"/>
              <a:t>major service innovation, and gave good competitive </a:t>
            </a:r>
            <a:r>
              <a:rPr lang="en-US" sz="2600" dirty="0" err="1" smtClean="0"/>
              <a:t>advantage.Within</a:t>
            </a:r>
            <a:r>
              <a:rPr lang="en-US" sz="2600" dirty="0" smtClean="0"/>
              <a:t> </a:t>
            </a:r>
            <a:r>
              <a:rPr lang="en-US" sz="2600" dirty="0" smtClean="0"/>
              <a:t>a matter of months all of the banks had followed suit - the competitive advantage </a:t>
            </a:r>
            <a:r>
              <a:rPr lang="en-US" sz="2600" dirty="0" smtClean="0"/>
              <a:t>was </a:t>
            </a:r>
            <a:r>
              <a:rPr lang="en-US" sz="2600" dirty="0" err="1" smtClean="0"/>
              <a:t>shortlived</a:t>
            </a:r>
            <a:r>
              <a:rPr lang="en-US" sz="2600" dirty="0" smtClean="0"/>
              <a:t>.</a:t>
            </a:r>
            <a:endParaRPr lang="el-GR" sz="26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84102"/>
            <a:ext cx="8640960" cy="6740307"/>
          </a:xfrm>
          <a:prstGeom prst="rect">
            <a:avLst/>
          </a:prstGeom>
        </p:spPr>
        <p:txBody>
          <a:bodyPr wrap="square">
            <a:spAutoFit/>
          </a:bodyPr>
          <a:lstStyle/>
          <a:p>
            <a:r>
              <a:rPr lang="en-US" sz="2700" b="1" dirty="0" smtClean="0"/>
              <a:t>Price</a:t>
            </a:r>
          </a:p>
          <a:p>
            <a:r>
              <a:rPr lang="en-US" sz="2700" dirty="0" smtClean="0"/>
              <a:t>Many </a:t>
            </a:r>
            <a:r>
              <a:rPr lang="en-US" sz="2700" dirty="0" err="1" smtClean="0"/>
              <a:t>servide</a:t>
            </a:r>
            <a:r>
              <a:rPr lang="en-US" sz="2700" dirty="0" smtClean="0"/>
              <a:t> industries do not use the term price. Amongst the many substitutes are </a:t>
            </a:r>
            <a:r>
              <a:rPr lang="en-US" sz="2700" dirty="0" smtClean="0"/>
              <a:t>admission, commission</a:t>
            </a:r>
            <a:r>
              <a:rPr lang="en-US" sz="2700" dirty="0" smtClean="0"/>
              <a:t>, fare, fee, premium, rent, subscription and tuition. Whether one is considering goods or </a:t>
            </a:r>
            <a:r>
              <a:rPr lang="en-US" sz="2700" dirty="0" smtClean="0"/>
              <a:t>services, pricing </a:t>
            </a:r>
            <a:r>
              <a:rPr lang="en-US" sz="2700" dirty="0" smtClean="0"/>
              <a:t>decisions are complex. However, there are several particular issues and problems facing </a:t>
            </a:r>
            <a:r>
              <a:rPr lang="en-US" sz="2700" dirty="0" smtClean="0"/>
              <a:t>service marketers </a:t>
            </a:r>
            <a:r>
              <a:rPr lang="en-US" sz="2700" dirty="0" smtClean="0"/>
              <a:t>which make the pricing decision even more complex.</a:t>
            </a:r>
          </a:p>
          <a:p>
            <a:r>
              <a:rPr lang="en-US" sz="2700" dirty="0" smtClean="0"/>
              <a:t>Intangibility means that customers cannot see what they are buying, and therefore cannot easily </a:t>
            </a:r>
            <a:r>
              <a:rPr lang="en-US" sz="2700" dirty="0" smtClean="0"/>
              <a:t>judge if </a:t>
            </a:r>
            <a:r>
              <a:rPr lang="en-US" sz="2700" dirty="0" smtClean="0"/>
              <a:t>they are receiving value for money. It introduces more freedom into pricing decisions for the </a:t>
            </a:r>
            <a:r>
              <a:rPr lang="en-US" sz="2700" dirty="0" smtClean="0"/>
              <a:t>service provide</a:t>
            </a:r>
            <a:r>
              <a:rPr lang="en-US" sz="2700" dirty="0" smtClean="0"/>
              <a:t>, but there is greater risk for the consumer. They may place more effort into comparing </a:t>
            </a:r>
            <a:r>
              <a:rPr lang="en-US" sz="2700" dirty="0" smtClean="0"/>
              <a:t>the different </a:t>
            </a:r>
            <a:r>
              <a:rPr lang="en-US" sz="2700" dirty="0" smtClean="0"/>
              <a:t>prices available, </a:t>
            </a:r>
            <a:r>
              <a:rPr lang="en-US" sz="2700" dirty="0" err="1" smtClean="0"/>
              <a:t>vut</a:t>
            </a:r>
            <a:r>
              <a:rPr lang="en-US" sz="2700" dirty="0" smtClean="0"/>
              <a:t> often because the service offerings are so complex, comparison can be</a:t>
            </a:r>
          </a:p>
          <a:p>
            <a:r>
              <a:rPr lang="en-US" sz="2700" dirty="0" smtClean="0"/>
              <a:t>difficult. </a:t>
            </a:r>
            <a:endParaRPr lang="el-GR" sz="2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97346"/>
            <a:ext cx="8568952" cy="5909310"/>
          </a:xfrm>
          <a:prstGeom prst="rect">
            <a:avLst/>
          </a:prstGeom>
        </p:spPr>
        <p:txBody>
          <a:bodyPr wrap="square">
            <a:spAutoFit/>
          </a:bodyPr>
          <a:lstStyle/>
          <a:p>
            <a:r>
              <a:rPr lang="en-US" sz="2700" dirty="0" smtClean="0"/>
              <a:t>We can divide the different product offerings a company has into four groups, dependant on tangibility:</a:t>
            </a:r>
          </a:p>
          <a:p>
            <a:pPr>
              <a:buFont typeface="Arial" pitchFamily="34" charset="0"/>
              <a:buChar char="•"/>
            </a:pPr>
            <a:r>
              <a:rPr lang="en-US" sz="2700" dirty="0" smtClean="0"/>
              <a:t> A pure tangible good. No services whatsoever accompany the product, for example salt or toothpaste.</a:t>
            </a:r>
          </a:p>
          <a:p>
            <a:pPr>
              <a:buFont typeface="Arial" pitchFamily="34" charset="0"/>
              <a:buChar char="•"/>
            </a:pPr>
            <a:r>
              <a:rPr lang="en-US" sz="2700" dirty="0" smtClean="0"/>
              <a:t> A tangible good with accompanying services this could be a car, which is tangible, plus a warranty and service offer.</a:t>
            </a:r>
          </a:p>
          <a:p>
            <a:pPr>
              <a:buFont typeface="Arial" pitchFamily="34" charset="0"/>
              <a:buChar char="•"/>
            </a:pPr>
            <a:r>
              <a:rPr lang="en-US" sz="2700" dirty="0" smtClean="0"/>
              <a:t> A major service with accompanying minor goods</a:t>
            </a:r>
          </a:p>
          <a:p>
            <a:pPr>
              <a:buFont typeface="Arial" pitchFamily="34" charset="0"/>
              <a:buChar char="•"/>
            </a:pPr>
            <a:r>
              <a:rPr lang="en-US" sz="2700" dirty="0" smtClean="0"/>
              <a:t>The main product on offer is a service, such as a flight with an airline. The customers arrive at their destination without anything tangible to show for their expenditure. However, en rout they are given tangible goods, such as food and drink, a magazine etc.</a:t>
            </a:r>
          </a:p>
          <a:p>
            <a:pPr>
              <a:buFont typeface="Arial" pitchFamily="34" charset="0"/>
              <a:buChar char="•"/>
            </a:pPr>
            <a:r>
              <a:rPr lang="en-US" sz="2700" dirty="0" smtClean="0"/>
              <a:t> A pure service There are no tangible elements, for example a massage or psychotherapy.</a:t>
            </a:r>
            <a:endParaRPr lang="el-GR" sz="27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856984" cy="7025000"/>
          </a:xfrm>
          <a:prstGeom prst="rect">
            <a:avLst/>
          </a:prstGeom>
        </p:spPr>
        <p:txBody>
          <a:bodyPr wrap="square">
            <a:spAutoFit/>
          </a:bodyPr>
          <a:lstStyle/>
          <a:p>
            <a:r>
              <a:rPr lang="en-US" sz="2650" dirty="0" smtClean="0"/>
              <a:t>This introduces dissonance into the consumer purchase decision. For example, people </a:t>
            </a:r>
            <a:r>
              <a:rPr lang="en-US" sz="2650" dirty="0" smtClean="0"/>
              <a:t>on package </a:t>
            </a:r>
            <a:r>
              <a:rPr lang="en-US" sz="2650" dirty="0" smtClean="0"/>
              <a:t>holidays often find that others on the same holiday have paid substantially less. The </a:t>
            </a:r>
            <a:r>
              <a:rPr lang="en-US" sz="2650" dirty="0" smtClean="0"/>
              <a:t>greater the </a:t>
            </a:r>
            <a:r>
              <a:rPr lang="en-US" sz="2650" dirty="0" smtClean="0"/>
              <a:t>proportion of tangibles there are in the service offering, the greater the degree of </a:t>
            </a:r>
            <a:r>
              <a:rPr lang="en-US" sz="2650" dirty="0" err="1" smtClean="0"/>
              <a:t>standardisation</a:t>
            </a:r>
            <a:r>
              <a:rPr lang="en-US" sz="2650" dirty="0" smtClean="0"/>
              <a:t> </a:t>
            </a:r>
            <a:r>
              <a:rPr lang="en-US" sz="2650" dirty="0" smtClean="0"/>
              <a:t>there must </a:t>
            </a:r>
            <a:r>
              <a:rPr lang="en-US" sz="2650" dirty="0" smtClean="0"/>
              <a:t>be. However, in </a:t>
            </a:r>
            <a:r>
              <a:rPr lang="en-US" sz="2650" dirty="0" smtClean="0"/>
              <a:t>intangible dominant </a:t>
            </a:r>
            <a:r>
              <a:rPr lang="en-US" sz="2650" dirty="0" smtClean="0"/>
              <a:t>services there is greater freedom, as there are fewer </a:t>
            </a:r>
            <a:r>
              <a:rPr lang="en-US" sz="2650" dirty="0" smtClean="0"/>
              <a:t>objective criteria </a:t>
            </a:r>
            <a:r>
              <a:rPr lang="en-US" sz="2650" dirty="0" smtClean="0"/>
              <a:t>against which customers can compare prices</a:t>
            </a:r>
            <a:r>
              <a:rPr lang="en-US" sz="2650" dirty="0" smtClean="0"/>
              <a:t>.</a:t>
            </a:r>
          </a:p>
          <a:p>
            <a:r>
              <a:rPr lang="en-US" sz="2650" dirty="0" err="1" smtClean="0"/>
              <a:t>Perishability</a:t>
            </a:r>
            <a:r>
              <a:rPr lang="en-US" sz="2650" dirty="0" smtClean="0"/>
              <a:t> imposes the need for flexibility of pricing </a:t>
            </a:r>
            <a:r>
              <a:rPr lang="en-US" sz="2650" dirty="0" smtClean="0"/>
              <a:t>decisions</a:t>
            </a:r>
            <a:r>
              <a:rPr lang="en-US" sz="2650" dirty="0" smtClean="0"/>
              <a:t>: lowering the price in times of </a:t>
            </a:r>
            <a:r>
              <a:rPr lang="en-US" sz="2650" dirty="0" smtClean="0"/>
              <a:t>slack demand</a:t>
            </a:r>
            <a:r>
              <a:rPr lang="en-US" sz="2650" dirty="0" smtClean="0"/>
              <a:t>; increasing the price when capacity is at a peak. In the tourism industry you will often </a:t>
            </a:r>
            <a:r>
              <a:rPr lang="en-US" sz="2650" dirty="0" smtClean="0"/>
              <a:t>receive discounts </a:t>
            </a:r>
            <a:r>
              <a:rPr lang="en-US" sz="2650" dirty="0" smtClean="0"/>
              <a:t>for booking early, followed by the standard price, and then bargains when you book very </a:t>
            </a:r>
            <a:r>
              <a:rPr lang="en-US" sz="2650" dirty="0" smtClean="0"/>
              <a:t>late. The </a:t>
            </a:r>
            <a:r>
              <a:rPr lang="en-US" sz="2650" dirty="0" smtClean="0"/>
              <a:t>ethos of bargains for late booking has caused tremendous </a:t>
            </a:r>
            <a:r>
              <a:rPr lang="en-US" sz="2650" dirty="0" err="1" smtClean="0"/>
              <a:t>perishability</a:t>
            </a:r>
            <a:r>
              <a:rPr lang="en-US" sz="2650" dirty="0" smtClean="0"/>
              <a:t> problems for the </a:t>
            </a:r>
            <a:r>
              <a:rPr lang="en-US" sz="2650" dirty="0" smtClean="0"/>
              <a:t>travel industry </a:t>
            </a:r>
            <a:r>
              <a:rPr lang="en-US" sz="2650" dirty="0" smtClean="0"/>
              <a:t>with so many people now waiting until the last minute to book their holidays.</a:t>
            </a:r>
            <a:endParaRPr lang="el-GR" sz="265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560869"/>
            <a:ext cx="8748464" cy="5909310"/>
          </a:xfrm>
          <a:prstGeom prst="rect">
            <a:avLst/>
          </a:prstGeom>
        </p:spPr>
        <p:txBody>
          <a:bodyPr wrap="square">
            <a:spAutoFit/>
          </a:bodyPr>
          <a:lstStyle/>
          <a:p>
            <a:r>
              <a:rPr lang="en-US" sz="2700" dirty="0" smtClean="0"/>
              <a:t>Some service industries operate self-regulation of prices. This is common amongst lawyers, </a:t>
            </a:r>
            <a:r>
              <a:rPr lang="en-US" sz="2700" dirty="0" smtClean="0"/>
              <a:t>estate agents </a:t>
            </a:r>
            <a:r>
              <a:rPr lang="en-US" sz="2700" dirty="0" smtClean="0"/>
              <a:t>and architects, for example. Prices tend to be maintained through professional associations </a:t>
            </a:r>
            <a:r>
              <a:rPr lang="en-US" sz="2700" dirty="0" smtClean="0"/>
              <a:t>or, in </a:t>
            </a:r>
            <a:r>
              <a:rPr lang="en-US" sz="2700" dirty="0" smtClean="0"/>
              <a:t>some cases, cartels.</a:t>
            </a:r>
          </a:p>
          <a:p>
            <a:r>
              <a:rPr lang="en-US" sz="2700" dirty="0" smtClean="0"/>
              <a:t>When the service is intangible-dominant, such as consulting or education, or when the consumer </a:t>
            </a:r>
            <a:r>
              <a:rPr lang="en-US" sz="2700" dirty="0" smtClean="0"/>
              <a:t>is buying </a:t>
            </a:r>
            <a:r>
              <a:rPr lang="en-US" sz="2700" dirty="0" smtClean="0"/>
              <a:t>access to knowledge and skills, there is no simple relationship between the costs of </a:t>
            </a:r>
            <a:r>
              <a:rPr lang="en-US" sz="2700" dirty="0" smtClean="0"/>
              <a:t>producing and </a:t>
            </a:r>
            <a:r>
              <a:rPr lang="en-US" sz="2700" dirty="0" smtClean="0"/>
              <a:t>delivering the service and the price charged to the customer. Many services of this kind are </a:t>
            </a:r>
            <a:r>
              <a:rPr lang="en-US" sz="2700" dirty="0" smtClean="0"/>
              <a:t>therefore not </a:t>
            </a:r>
            <a:r>
              <a:rPr lang="en-US" sz="2700" dirty="0" smtClean="0"/>
              <a:t>suited to cost-plus pricing methods. But instead are more demand oriented. Service marketers need to</a:t>
            </a:r>
          </a:p>
          <a:p>
            <a:r>
              <a:rPr lang="en-US" sz="2700" dirty="0" smtClean="0"/>
              <a:t>understand the value that customers place on their product, and the price the are willing to pay. </a:t>
            </a:r>
            <a:r>
              <a:rPr lang="en-US" sz="2700" dirty="0" smtClean="0"/>
              <a:t>This makers </a:t>
            </a:r>
            <a:r>
              <a:rPr lang="en-US" sz="2700" dirty="0" smtClean="0"/>
              <a:t>for a complex cost/value/price relationship.</a:t>
            </a:r>
            <a:endParaRPr lang="el-GR" sz="27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58847"/>
            <a:ext cx="8928992" cy="6894195"/>
          </a:xfrm>
          <a:prstGeom prst="rect">
            <a:avLst/>
          </a:prstGeom>
        </p:spPr>
        <p:txBody>
          <a:bodyPr wrap="square">
            <a:spAutoFit/>
          </a:bodyPr>
          <a:lstStyle/>
          <a:p>
            <a:r>
              <a:rPr lang="en-US" sz="2600" b="1" dirty="0" smtClean="0"/>
              <a:t>Place</a:t>
            </a:r>
          </a:p>
          <a:p>
            <a:r>
              <a:rPr lang="en-US" sz="2600" dirty="0" smtClean="0"/>
              <a:t>The location decision is </a:t>
            </a:r>
            <a:r>
              <a:rPr lang="en-US" sz="2600" dirty="0" smtClean="0"/>
              <a:t>the </a:t>
            </a:r>
            <a:r>
              <a:rPr lang="en-US" sz="2600" dirty="0" smtClean="0"/>
              <a:t>most important decision for an </a:t>
            </a:r>
            <a:r>
              <a:rPr lang="en-US" sz="2600" dirty="0" err="1" smtClean="0"/>
              <a:t>organisation</a:t>
            </a:r>
            <a:r>
              <a:rPr lang="en-US" sz="2600" dirty="0" smtClean="0"/>
              <a:t>. This is </a:t>
            </a:r>
            <a:r>
              <a:rPr lang="en-US" sz="2600" dirty="0" smtClean="0"/>
              <a:t>true </a:t>
            </a:r>
            <a:r>
              <a:rPr lang="en-US" sz="2600" dirty="0" smtClean="0"/>
              <a:t>in areas such as retailing, distribution and manufacturing. However, the important issues </a:t>
            </a:r>
            <a:r>
              <a:rPr lang="en-US" sz="2600" dirty="0" smtClean="0"/>
              <a:t>regarding service </a:t>
            </a:r>
            <a:r>
              <a:rPr lang="en-US" sz="2600" dirty="0" smtClean="0"/>
              <a:t>firms </a:t>
            </a:r>
            <a:r>
              <a:rPr lang="en-US" sz="2600" dirty="0" smtClean="0"/>
              <a:t>are </a:t>
            </a:r>
            <a:r>
              <a:rPr lang="en-US" sz="2600" dirty="0" smtClean="0"/>
              <a:t>not so much location, but more accessibility and channel </a:t>
            </a:r>
            <a:r>
              <a:rPr lang="en-US" sz="2600" dirty="0" smtClean="0"/>
              <a:t>decisions. One </a:t>
            </a:r>
            <a:r>
              <a:rPr lang="en-US" sz="2600" dirty="0" smtClean="0"/>
              <a:t>of the major problems facing service firms is how to make their product accessible and </a:t>
            </a:r>
            <a:r>
              <a:rPr lang="en-US" sz="2600" dirty="0" smtClean="0"/>
              <a:t>available to </a:t>
            </a:r>
            <a:r>
              <a:rPr lang="en-US" sz="2600" dirty="0" smtClean="0"/>
              <a:t>the target market. Accessibility </a:t>
            </a:r>
            <a:r>
              <a:rPr lang="en-US" sz="2600" dirty="0" smtClean="0"/>
              <a:t>refers to </a:t>
            </a:r>
            <a:r>
              <a:rPr lang="en-US" sz="2600" dirty="0" smtClean="0"/>
              <a:t>four main areas.</a:t>
            </a:r>
          </a:p>
          <a:p>
            <a:r>
              <a:rPr lang="en-US" sz="2600" b="1" dirty="0" smtClean="0"/>
              <a:t>Site Accessibility</a:t>
            </a:r>
          </a:p>
          <a:p>
            <a:r>
              <a:rPr lang="en-US" sz="2600" dirty="0" smtClean="0"/>
              <a:t>This includes the following considerations:</a:t>
            </a:r>
          </a:p>
          <a:p>
            <a:pPr>
              <a:buFont typeface="Arial" pitchFamily="34" charset="0"/>
              <a:buChar char="•"/>
            </a:pPr>
            <a:r>
              <a:rPr lang="en-US" sz="2600" dirty="0" smtClean="0"/>
              <a:t> </a:t>
            </a:r>
            <a:r>
              <a:rPr lang="en-US" sz="2600" dirty="0" smtClean="0"/>
              <a:t>the convenience and ease of access from a major street</a:t>
            </a:r>
          </a:p>
          <a:p>
            <a:pPr>
              <a:buFont typeface="Arial" pitchFamily="34" charset="0"/>
              <a:buChar char="•"/>
            </a:pPr>
            <a:r>
              <a:rPr lang="en-US" sz="2600" dirty="0" smtClean="0"/>
              <a:t> </a:t>
            </a:r>
            <a:r>
              <a:rPr lang="en-US" sz="2600" dirty="0" smtClean="0"/>
              <a:t>parking facilities</a:t>
            </a:r>
          </a:p>
          <a:p>
            <a:pPr>
              <a:buFont typeface="Arial" pitchFamily="34" charset="0"/>
              <a:buChar char="•"/>
            </a:pPr>
            <a:r>
              <a:rPr lang="en-US" sz="2600" dirty="0" smtClean="0"/>
              <a:t> </a:t>
            </a:r>
            <a:r>
              <a:rPr lang="en-US" sz="2600" dirty="0" smtClean="0"/>
              <a:t>the ease of locating where you want to be once inside the building</a:t>
            </a:r>
          </a:p>
          <a:p>
            <a:pPr>
              <a:buFont typeface="Arial" pitchFamily="34" charset="0"/>
              <a:buChar char="•"/>
            </a:pPr>
            <a:r>
              <a:rPr lang="en-US" sz="2600" dirty="0" smtClean="0"/>
              <a:t> </a:t>
            </a:r>
            <a:r>
              <a:rPr lang="en-US" sz="2600" dirty="0" err="1" smtClean="0"/>
              <a:t>oppening</a:t>
            </a:r>
            <a:r>
              <a:rPr lang="en-US" sz="2600" dirty="0" smtClean="0"/>
              <a:t> hours</a:t>
            </a:r>
          </a:p>
          <a:p>
            <a:pPr>
              <a:buFont typeface="Arial" pitchFamily="34" charset="0"/>
              <a:buChar char="•"/>
            </a:pPr>
            <a:r>
              <a:rPr lang="en-US" sz="2600" dirty="0" smtClean="0"/>
              <a:t> </a:t>
            </a:r>
            <a:r>
              <a:rPr lang="en-US" sz="2600" dirty="0" smtClean="0"/>
              <a:t>the ease of getting an appointment</a:t>
            </a:r>
          </a:p>
          <a:p>
            <a:pPr>
              <a:buFont typeface="Arial" pitchFamily="34" charset="0"/>
              <a:buChar char="•"/>
            </a:pPr>
            <a:r>
              <a:rPr lang="en-US" sz="2600" dirty="0" smtClean="0"/>
              <a:t> </a:t>
            </a:r>
            <a:r>
              <a:rPr lang="en-US" sz="2600" dirty="0" smtClean="0"/>
              <a:t>the </a:t>
            </a:r>
            <a:r>
              <a:rPr lang="en-US" sz="2600" dirty="0" smtClean="0"/>
              <a:t>size of the waiting area.</a:t>
            </a:r>
            <a:endParaRPr lang="el-GR" sz="26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88641"/>
            <a:ext cx="8424936" cy="5909310"/>
          </a:xfrm>
          <a:prstGeom prst="rect">
            <a:avLst/>
          </a:prstGeom>
        </p:spPr>
        <p:txBody>
          <a:bodyPr wrap="square">
            <a:spAutoFit/>
          </a:bodyPr>
          <a:lstStyle/>
          <a:p>
            <a:r>
              <a:rPr lang="en-US" sz="2700" b="1" dirty="0" smtClean="0"/>
              <a:t>Customer Ease of Use of the Physical Resources</a:t>
            </a:r>
          </a:p>
          <a:p>
            <a:r>
              <a:rPr lang="en-US" sz="2700" dirty="0" smtClean="0"/>
              <a:t>This includes the following considerations:</a:t>
            </a:r>
          </a:p>
          <a:p>
            <a:pPr>
              <a:buFont typeface="Arial" pitchFamily="34" charset="0"/>
              <a:buChar char="•"/>
            </a:pPr>
            <a:r>
              <a:rPr lang="en-US" sz="2700" dirty="0" smtClean="0"/>
              <a:t> </a:t>
            </a:r>
            <a:r>
              <a:rPr lang="en-US" sz="2700" dirty="0" smtClean="0"/>
              <a:t>the </a:t>
            </a:r>
            <a:r>
              <a:rPr lang="en-US" sz="2700" dirty="0" smtClean="0"/>
              <a:t>attractiveness and condition of the inside and outside of the location</a:t>
            </a:r>
          </a:p>
          <a:p>
            <a:pPr>
              <a:buFont typeface="Arial" pitchFamily="34" charset="0"/>
              <a:buChar char="•"/>
            </a:pPr>
            <a:r>
              <a:rPr lang="en-US" sz="2700" dirty="0" smtClean="0"/>
              <a:t> </a:t>
            </a:r>
            <a:r>
              <a:rPr lang="en-US" sz="2700" dirty="0" smtClean="0"/>
              <a:t>the waiting area</a:t>
            </a:r>
            <a:r>
              <a:rPr lang="en-US" sz="2700" dirty="0" smtClean="0"/>
              <a:t>.</a:t>
            </a:r>
          </a:p>
          <a:p>
            <a:r>
              <a:rPr lang="en-US" sz="2700" b="1" dirty="0" smtClean="0"/>
              <a:t>Frontline </a:t>
            </a:r>
            <a:r>
              <a:rPr lang="en-US" sz="2700" b="1" dirty="0" smtClean="0"/>
              <a:t>Personnel’s </a:t>
            </a:r>
            <a:r>
              <a:rPr lang="en-US" sz="2700" b="1" dirty="0" smtClean="0"/>
              <a:t>Contribution </a:t>
            </a:r>
            <a:r>
              <a:rPr lang="en-US" sz="2700" b="1" dirty="0" smtClean="0"/>
              <a:t>to Accessibility </a:t>
            </a:r>
          </a:p>
          <a:p>
            <a:r>
              <a:rPr lang="en-US" sz="2700" dirty="0" smtClean="0"/>
              <a:t>This </a:t>
            </a:r>
            <a:r>
              <a:rPr lang="en-US" sz="2700" dirty="0" smtClean="0"/>
              <a:t>includes the </a:t>
            </a:r>
            <a:r>
              <a:rPr lang="en-US" sz="2700" dirty="0" smtClean="0"/>
              <a:t>following considerations</a:t>
            </a:r>
            <a:r>
              <a:rPr lang="en-US" sz="2700" dirty="0" smtClean="0"/>
              <a:t>:</a:t>
            </a:r>
          </a:p>
          <a:p>
            <a:pPr>
              <a:buFont typeface="Arial" pitchFamily="34" charset="0"/>
              <a:buChar char="•"/>
            </a:pPr>
            <a:r>
              <a:rPr lang="en-US" sz="2700" dirty="0" smtClean="0"/>
              <a:t> </a:t>
            </a:r>
            <a:r>
              <a:rPr lang="en-US" sz="2700" dirty="0" smtClean="0"/>
              <a:t>the </a:t>
            </a:r>
            <a:r>
              <a:rPr lang="en-US" sz="2700" dirty="0" smtClean="0"/>
              <a:t>response time to phone calls</a:t>
            </a:r>
          </a:p>
          <a:p>
            <a:pPr>
              <a:buFont typeface="Arial" pitchFamily="34" charset="0"/>
              <a:buChar char="•"/>
            </a:pPr>
            <a:r>
              <a:rPr lang="en-US" sz="2700" dirty="0" smtClean="0"/>
              <a:t> </a:t>
            </a:r>
            <a:r>
              <a:rPr lang="en-US" sz="2700" dirty="0" smtClean="0"/>
              <a:t>the number of employees</a:t>
            </a:r>
          </a:p>
          <a:p>
            <a:pPr>
              <a:buFont typeface="Arial" pitchFamily="34" charset="0"/>
              <a:buChar char="•"/>
            </a:pPr>
            <a:r>
              <a:rPr lang="en-US" sz="2700" dirty="0" smtClean="0"/>
              <a:t> </a:t>
            </a:r>
            <a:r>
              <a:rPr lang="en-US" sz="2700" dirty="0" smtClean="0"/>
              <a:t>the skills of employees</a:t>
            </a:r>
          </a:p>
          <a:p>
            <a:pPr>
              <a:buFont typeface="Arial" pitchFamily="34" charset="0"/>
              <a:buChar char="•"/>
            </a:pPr>
            <a:r>
              <a:rPr lang="en-US" sz="2700" dirty="0" smtClean="0"/>
              <a:t> </a:t>
            </a:r>
            <a:r>
              <a:rPr lang="en-US" sz="2700" dirty="0" smtClean="0"/>
              <a:t>the response time at reception</a:t>
            </a:r>
          </a:p>
          <a:p>
            <a:pPr>
              <a:buFont typeface="Arial" pitchFamily="34" charset="0"/>
              <a:buChar char="•"/>
            </a:pPr>
            <a:r>
              <a:rPr lang="en-US" sz="2700" dirty="0" smtClean="0"/>
              <a:t> </a:t>
            </a:r>
            <a:r>
              <a:rPr lang="en-US" sz="2700" dirty="0" smtClean="0"/>
              <a:t>the professionalism of the employees</a:t>
            </a:r>
          </a:p>
          <a:p>
            <a:pPr>
              <a:buFont typeface="Arial" pitchFamily="34" charset="0"/>
              <a:buChar char="•"/>
            </a:pPr>
            <a:r>
              <a:rPr lang="en-US" sz="2700" dirty="0" smtClean="0"/>
              <a:t> </a:t>
            </a:r>
            <a:r>
              <a:rPr lang="en-US" sz="2700" dirty="0" smtClean="0"/>
              <a:t>the billing procedure</a:t>
            </a:r>
          </a:p>
          <a:p>
            <a:pPr>
              <a:buFont typeface="Arial" pitchFamily="34" charset="0"/>
              <a:buChar char="•"/>
            </a:pPr>
            <a:r>
              <a:rPr lang="en-US" sz="2700" dirty="0" smtClean="0"/>
              <a:t> </a:t>
            </a:r>
            <a:r>
              <a:rPr lang="en-US" sz="2700" dirty="0" smtClean="0"/>
              <a:t>the types of payment accepted.</a:t>
            </a:r>
            <a:endParaRPr lang="el-GR" sz="27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6740307"/>
          </a:xfrm>
          <a:prstGeom prst="rect">
            <a:avLst/>
          </a:prstGeom>
        </p:spPr>
        <p:txBody>
          <a:bodyPr wrap="square">
            <a:spAutoFit/>
          </a:bodyPr>
          <a:lstStyle/>
          <a:p>
            <a:r>
              <a:rPr lang="en-US" sz="2700" b="1" dirty="0" smtClean="0"/>
              <a:t>Ease of Customer Participation</a:t>
            </a:r>
          </a:p>
          <a:p>
            <a:r>
              <a:rPr lang="en-US" sz="2700" dirty="0" smtClean="0"/>
              <a:t>This includes the following considerations:</a:t>
            </a:r>
          </a:p>
          <a:p>
            <a:pPr>
              <a:buFont typeface="Arial" pitchFamily="34" charset="0"/>
              <a:buChar char="•"/>
            </a:pPr>
            <a:r>
              <a:rPr lang="en-US" sz="2700" dirty="0" smtClean="0"/>
              <a:t> </a:t>
            </a:r>
            <a:r>
              <a:rPr lang="en-US" sz="2700" dirty="0" smtClean="0"/>
              <a:t>the </a:t>
            </a:r>
            <a:r>
              <a:rPr lang="en-US" sz="2700" dirty="0" smtClean="0"/>
              <a:t>number and difficulty of forms to ,be filled out</a:t>
            </a:r>
          </a:p>
          <a:p>
            <a:pPr>
              <a:buFont typeface="Arial" pitchFamily="34" charset="0"/>
              <a:buChar char="•"/>
            </a:pPr>
            <a:r>
              <a:rPr lang="en-US" sz="2700" dirty="0" smtClean="0"/>
              <a:t> </a:t>
            </a:r>
            <a:r>
              <a:rPr lang="en-US" sz="2700" dirty="0" smtClean="0"/>
              <a:t>the instructions given to customers</a:t>
            </a:r>
          </a:p>
          <a:p>
            <a:pPr>
              <a:buFont typeface="Arial" pitchFamily="34" charset="0"/>
              <a:buChar char="•"/>
            </a:pPr>
            <a:r>
              <a:rPr lang="en-US" sz="2700" dirty="0" smtClean="0"/>
              <a:t> </a:t>
            </a:r>
            <a:r>
              <a:rPr lang="en-US" sz="2700" dirty="0" smtClean="0"/>
              <a:t>the difficulty of the instructions</a:t>
            </a:r>
          </a:p>
          <a:p>
            <a:r>
              <a:rPr lang="en-US" sz="2700" dirty="0" smtClean="0"/>
              <a:t>Depending on such factors customers will feel that it is easy of difficult to get access to </a:t>
            </a:r>
            <a:r>
              <a:rPr lang="en-US" sz="2700" dirty="0" smtClean="0"/>
              <a:t>the service </a:t>
            </a:r>
            <a:r>
              <a:rPr lang="en-US" sz="2700" dirty="0" smtClean="0"/>
              <a:t>and to purchase and use it. If the telephone receptionist does not answer the phone </a:t>
            </a:r>
            <a:r>
              <a:rPr lang="en-US" sz="2700" dirty="0" smtClean="0"/>
              <a:t>then there </a:t>
            </a:r>
            <a:r>
              <a:rPr lang="en-US" sz="2700" dirty="0" smtClean="0"/>
              <a:t>is no </a:t>
            </a:r>
            <a:r>
              <a:rPr lang="en-US" sz="2700" dirty="0" err="1" smtClean="0"/>
              <a:t>accessiblity</a:t>
            </a:r>
            <a:r>
              <a:rPr lang="en-US" sz="2700" dirty="0" smtClean="0"/>
              <a:t> to the service. Even an excellent service can be destroyed in this way</a:t>
            </a:r>
            <a:r>
              <a:rPr lang="en-US" sz="2700" dirty="0" smtClean="0"/>
              <a:t>.</a:t>
            </a:r>
          </a:p>
          <a:p>
            <a:r>
              <a:rPr lang="en-US" sz="2700" dirty="0" smtClean="0"/>
              <a:t>The distribution channel comprises those </a:t>
            </a:r>
            <a:r>
              <a:rPr lang="en-US" sz="2700" dirty="0" err="1" smtClean="0"/>
              <a:t>organisations</a:t>
            </a:r>
            <a:r>
              <a:rPr lang="en-US" sz="2700" dirty="0" smtClean="0"/>
              <a:t> and individuals which make the service </a:t>
            </a:r>
            <a:r>
              <a:rPr lang="en-US" sz="2700" dirty="0" smtClean="0"/>
              <a:t>more convenient </a:t>
            </a:r>
            <a:r>
              <a:rPr lang="en-US" sz="2700" dirty="0" smtClean="0"/>
              <a:t>and accessible. Many consider that the only possible channel for services is </a:t>
            </a:r>
            <a:r>
              <a:rPr lang="en-US" sz="2700" dirty="0" err="1" smtClean="0"/>
              <a:t>dierect</a:t>
            </a:r>
            <a:r>
              <a:rPr lang="en-US" sz="2700" dirty="0" smtClean="0"/>
              <a:t> to </a:t>
            </a:r>
            <a:r>
              <a:rPr lang="en-US" sz="2700" dirty="0" smtClean="0"/>
              <a:t>the customer</a:t>
            </a:r>
            <a:r>
              <a:rPr lang="en-US" sz="2700" dirty="0" smtClean="0"/>
              <a:t>. Whilst this is commonplace (for example, dentists, accountants, lawyers, architects) it </a:t>
            </a:r>
            <a:r>
              <a:rPr lang="en-US" sz="2700" dirty="0" smtClean="0"/>
              <a:t>is certainly </a:t>
            </a:r>
            <a:r>
              <a:rPr lang="en-US" sz="2700" dirty="0" smtClean="0"/>
              <a:t>not the only channel.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843"/>
            <a:ext cx="8712968" cy="4247317"/>
          </a:xfrm>
          <a:prstGeom prst="rect">
            <a:avLst/>
          </a:prstGeom>
        </p:spPr>
        <p:txBody>
          <a:bodyPr wrap="square">
            <a:spAutoFit/>
          </a:bodyPr>
          <a:lstStyle/>
          <a:p>
            <a:r>
              <a:rPr lang="en-US" sz="2700" dirty="0" smtClean="0"/>
              <a:t>The distribution channel comprises those </a:t>
            </a:r>
            <a:r>
              <a:rPr lang="en-US" sz="2700" dirty="0" err="1" smtClean="0"/>
              <a:t>organisations</a:t>
            </a:r>
            <a:r>
              <a:rPr lang="en-US" sz="2700" dirty="0" smtClean="0"/>
              <a:t> and individuals which make the service </a:t>
            </a:r>
            <a:r>
              <a:rPr lang="en-US" sz="2700" dirty="0" smtClean="0"/>
              <a:t>more convenient </a:t>
            </a:r>
            <a:r>
              <a:rPr lang="en-US" sz="2700" dirty="0" smtClean="0"/>
              <a:t>and accessible. Many consider that the only possible channel for services is </a:t>
            </a:r>
            <a:r>
              <a:rPr lang="en-US" sz="2700" dirty="0" smtClean="0"/>
              <a:t>direct </a:t>
            </a:r>
            <a:r>
              <a:rPr lang="en-US" sz="2700" dirty="0" smtClean="0"/>
              <a:t>to </a:t>
            </a:r>
            <a:r>
              <a:rPr lang="en-US" sz="2700" dirty="0" smtClean="0"/>
              <a:t>the customer</a:t>
            </a:r>
            <a:r>
              <a:rPr lang="en-US" sz="2700" dirty="0" smtClean="0"/>
              <a:t>. Whilst this is commonplace (for example, dentists, accountants, lawyers, architects) it is</a:t>
            </a:r>
          </a:p>
          <a:p>
            <a:r>
              <a:rPr lang="en-US" sz="2700" dirty="0" smtClean="0"/>
              <a:t>certainly not the only channel. Indirect channels are </a:t>
            </a:r>
            <a:r>
              <a:rPr lang="en-US" sz="2700" dirty="0" smtClean="0"/>
              <a:t>becoming </a:t>
            </a:r>
            <a:r>
              <a:rPr lang="en-US" sz="2700" dirty="0" smtClean="0"/>
              <a:t>more common in the travel </a:t>
            </a:r>
            <a:r>
              <a:rPr lang="en-US" sz="2700" dirty="0" smtClean="0"/>
              <a:t>industry (travel </a:t>
            </a:r>
            <a:r>
              <a:rPr lang="en-US" sz="2700" dirty="0" smtClean="0"/>
              <a:t>agents), leisure (theatre booking agents) and insurance (banks). We are now seeing </a:t>
            </a:r>
            <a:r>
              <a:rPr lang="en-US" sz="2700" dirty="0" smtClean="0"/>
              <a:t>more innovations </a:t>
            </a:r>
            <a:r>
              <a:rPr lang="en-US" sz="2700" dirty="0" smtClean="0"/>
              <a:t>in the use of channels.</a:t>
            </a:r>
            <a:endParaRPr lang="el-GR" sz="27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97346"/>
            <a:ext cx="8496944" cy="6324808"/>
          </a:xfrm>
          <a:prstGeom prst="rect">
            <a:avLst/>
          </a:prstGeom>
        </p:spPr>
        <p:txBody>
          <a:bodyPr wrap="square">
            <a:spAutoFit/>
          </a:bodyPr>
          <a:lstStyle/>
          <a:p>
            <a:r>
              <a:rPr lang="en-US" sz="2700" b="1" dirty="0" smtClean="0"/>
              <a:t>Promotion</a:t>
            </a:r>
          </a:p>
          <a:p>
            <a:r>
              <a:rPr lang="en-US" sz="2700" dirty="0" smtClean="0"/>
              <a:t>The promotion mix includes:</a:t>
            </a:r>
          </a:p>
          <a:p>
            <a:pPr>
              <a:buFont typeface="Arial" pitchFamily="34" charset="0"/>
              <a:buChar char="•"/>
            </a:pPr>
            <a:r>
              <a:rPr lang="en-US" sz="2700" dirty="0" smtClean="0"/>
              <a:t>Advertising</a:t>
            </a:r>
            <a:endParaRPr lang="en-US" sz="2700" dirty="0" smtClean="0"/>
          </a:p>
          <a:p>
            <a:pPr>
              <a:buFont typeface="Arial" pitchFamily="34" charset="0"/>
              <a:buChar char="•"/>
            </a:pPr>
            <a:r>
              <a:rPr lang="en-US" sz="2700" dirty="0" smtClean="0"/>
              <a:t>Personal </a:t>
            </a:r>
            <a:r>
              <a:rPr lang="en-US" sz="2700" dirty="0" smtClean="0"/>
              <a:t>selling</a:t>
            </a:r>
          </a:p>
          <a:p>
            <a:pPr>
              <a:buFont typeface="Arial" pitchFamily="34" charset="0"/>
              <a:buChar char="•"/>
            </a:pPr>
            <a:r>
              <a:rPr lang="en-US" sz="2700" dirty="0" smtClean="0"/>
              <a:t>Sales promotion</a:t>
            </a:r>
          </a:p>
          <a:p>
            <a:pPr>
              <a:buFont typeface="Arial" pitchFamily="34" charset="0"/>
              <a:buChar char="•"/>
            </a:pPr>
            <a:r>
              <a:rPr lang="en-US" sz="2700" dirty="0" smtClean="0"/>
              <a:t>Direct marketing</a:t>
            </a:r>
            <a:endParaRPr lang="en-US" sz="2700" dirty="0" smtClean="0"/>
          </a:p>
          <a:p>
            <a:pPr>
              <a:buFont typeface="Arial" pitchFamily="34" charset="0"/>
              <a:buChar char="•"/>
            </a:pPr>
            <a:r>
              <a:rPr lang="en-US" sz="2700" dirty="0" smtClean="0"/>
              <a:t> Sponsorship</a:t>
            </a:r>
            <a:endParaRPr lang="en-US" sz="2700" dirty="0" smtClean="0"/>
          </a:p>
          <a:p>
            <a:pPr>
              <a:buFont typeface="Arial" pitchFamily="34" charset="0"/>
              <a:buChar char="•"/>
            </a:pPr>
            <a:r>
              <a:rPr lang="en-US" sz="2700" dirty="0" smtClean="0"/>
              <a:t>Merchandising</a:t>
            </a:r>
            <a:endParaRPr lang="en-US" sz="2700" dirty="0" smtClean="0"/>
          </a:p>
          <a:p>
            <a:pPr>
              <a:buFont typeface="Arial" pitchFamily="34" charset="0"/>
              <a:buChar char="•"/>
            </a:pPr>
            <a:r>
              <a:rPr lang="en-US" sz="2700" dirty="0" smtClean="0"/>
              <a:t>Public </a:t>
            </a:r>
            <a:r>
              <a:rPr lang="en-US" sz="2700" dirty="0" smtClean="0"/>
              <a:t>relations.</a:t>
            </a:r>
          </a:p>
          <a:p>
            <a:r>
              <a:rPr lang="en-US" sz="2700" dirty="0" smtClean="0"/>
              <a:t>It is often said that some of these cannot apply to certain services either because of the nature of </a:t>
            </a:r>
            <a:r>
              <a:rPr lang="en-US" sz="2700" dirty="0" smtClean="0"/>
              <a:t>the service </a:t>
            </a:r>
            <a:r>
              <a:rPr lang="en-US" sz="2700" dirty="0" smtClean="0"/>
              <a:t>or the specific regulatory restrictions applying to that service. The difficulty of </a:t>
            </a:r>
            <a:r>
              <a:rPr lang="en-US" sz="2700" dirty="0" smtClean="0"/>
              <a:t>promoting an </a:t>
            </a:r>
            <a:r>
              <a:rPr lang="en-US" sz="2700" dirty="0" smtClean="0"/>
              <a:t>intangible product means that, where possible, many </a:t>
            </a:r>
            <a:r>
              <a:rPr lang="en-US" sz="2700" dirty="0" err="1" smtClean="0"/>
              <a:t>organisations</a:t>
            </a:r>
            <a:r>
              <a:rPr lang="en-US" sz="2700" dirty="0" smtClean="0"/>
              <a:t> promote the tangible benefits </a:t>
            </a:r>
            <a:r>
              <a:rPr lang="en-US" sz="2700" dirty="0" smtClean="0"/>
              <a:t>of their </a:t>
            </a:r>
            <a:r>
              <a:rPr lang="en-US" sz="2700" dirty="0" smtClean="0"/>
              <a:t>services. </a:t>
            </a:r>
            <a:endParaRPr lang="el-GR" sz="27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1"/>
            <a:ext cx="8784976" cy="6884324"/>
          </a:xfrm>
          <a:prstGeom prst="rect">
            <a:avLst/>
          </a:prstGeom>
        </p:spPr>
        <p:txBody>
          <a:bodyPr wrap="square">
            <a:spAutoFit/>
          </a:bodyPr>
          <a:lstStyle/>
          <a:p>
            <a:r>
              <a:rPr lang="en-US" sz="2700" dirty="0" smtClean="0"/>
              <a:t>However, in intangible-dominant industries, this cannot be done, and so they focus </a:t>
            </a:r>
            <a:r>
              <a:rPr lang="en-US" sz="2700" dirty="0" smtClean="0"/>
              <a:t>on consumer </a:t>
            </a:r>
            <a:r>
              <a:rPr lang="en-US" sz="2700" dirty="0" smtClean="0"/>
              <a:t>benefits</a:t>
            </a:r>
            <a:r>
              <a:rPr lang="en-US" sz="2700" dirty="0" smtClean="0"/>
              <a:t>.</a:t>
            </a:r>
          </a:p>
          <a:p>
            <a:r>
              <a:rPr lang="en-US" sz="2700" dirty="0" smtClean="0"/>
              <a:t>The main task of promotion is to influence the </a:t>
            </a:r>
            <a:r>
              <a:rPr lang="en-US" sz="2700" dirty="0" smtClean="0"/>
              <a:t>consumer’s </a:t>
            </a:r>
            <a:r>
              <a:rPr lang="en-US" sz="2700" dirty="0" smtClean="0"/>
              <a:t>decision process. In the case </a:t>
            </a:r>
            <a:r>
              <a:rPr lang="en-US" sz="2700" dirty="0" smtClean="0"/>
              <a:t>of services </a:t>
            </a:r>
            <a:r>
              <a:rPr lang="en-US" sz="2700" dirty="0" smtClean="0"/>
              <a:t>their purchase is perceived as riskier than goods purchase. Accordingly, promotion </a:t>
            </a:r>
            <a:r>
              <a:rPr lang="en-US" sz="2700" dirty="0" smtClean="0"/>
              <a:t>can focus </a:t>
            </a:r>
            <a:r>
              <a:rPr lang="en-US" sz="2700" dirty="0" smtClean="0"/>
              <a:t>on:</a:t>
            </a:r>
          </a:p>
          <a:p>
            <a:pPr>
              <a:buFont typeface="Arial" pitchFamily="34" charset="0"/>
              <a:buChar char="•"/>
            </a:pPr>
            <a:r>
              <a:rPr lang="en-US" sz="2700" dirty="0" smtClean="0"/>
              <a:t> </a:t>
            </a:r>
            <a:r>
              <a:rPr lang="en-US" sz="2700" dirty="0" smtClean="0"/>
              <a:t>assurances and guarantees of quality</a:t>
            </a:r>
          </a:p>
          <a:p>
            <a:pPr>
              <a:buFont typeface="Arial" pitchFamily="34" charset="0"/>
              <a:buChar char="•"/>
            </a:pPr>
            <a:r>
              <a:rPr lang="en-US" sz="2700" dirty="0" smtClean="0"/>
              <a:t> </a:t>
            </a:r>
            <a:r>
              <a:rPr lang="en-US" sz="2700" dirty="0" smtClean="0"/>
              <a:t>staff qualifications and training</a:t>
            </a:r>
          </a:p>
          <a:p>
            <a:pPr>
              <a:buFont typeface="Arial" pitchFamily="34" charset="0"/>
              <a:buChar char="•"/>
            </a:pPr>
            <a:r>
              <a:rPr lang="en-US" sz="2700" dirty="0" smtClean="0"/>
              <a:t> </a:t>
            </a:r>
            <a:r>
              <a:rPr lang="en-US" sz="2700" dirty="0" smtClean="0"/>
              <a:t>procedures which are designed to </a:t>
            </a:r>
            <a:r>
              <a:rPr lang="en-US" sz="2700" dirty="0" err="1" smtClean="0"/>
              <a:t>standardise</a:t>
            </a:r>
            <a:r>
              <a:rPr lang="en-US" sz="2700" dirty="0" smtClean="0"/>
              <a:t> the quality of the service.</a:t>
            </a:r>
          </a:p>
          <a:p>
            <a:r>
              <a:rPr lang="en-US" sz="2700" dirty="0" smtClean="0"/>
              <a:t>In service promotion there are basically four different types of communication with the customer:</a:t>
            </a:r>
          </a:p>
          <a:p>
            <a:pPr>
              <a:buFont typeface="Arial" pitchFamily="34" charset="0"/>
              <a:buChar char="•"/>
            </a:pPr>
            <a:r>
              <a:rPr lang="en-US" sz="2700" dirty="0" smtClean="0"/>
              <a:t> </a:t>
            </a:r>
            <a:r>
              <a:rPr lang="en-US" sz="2700" dirty="0" smtClean="0"/>
              <a:t>personal </a:t>
            </a:r>
            <a:r>
              <a:rPr lang="en-US" sz="2700" dirty="0" smtClean="0"/>
              <a:t>communication</a:t>
            </a:r>
          </a:p>
          <a:p>
            <a:pPr>
              <a:buFont typeface="Arial" pitchFamily="34" charset="0"/>
              <a:buChar char="•"/>
            </a:pPr>
            <a:r>
              <a:rPr lang="en-US" sz="2700" dirty="0" smtClean="0"/>
              <a:t> </a:t>
            </a:r>
            <a:r>
              <a:rPr lang="en-US" sz="2700" dirty="0" smtClean="0"/>
              <a:t>mass communication</a:t>
            </a:r>
          </a:p>
          <a:p>
            <a:pPr>
              <a:buFont typeface="Arial" pitchFamily="34" charset="0"/>
              <a:buChar char="•"/>
            </a:pPr>
            <a:r>
              <a:rPr lang="en-US" sz="2700" dirty="0" smtClean="0"/>
              <a:t> </a:t>
            </a:r>
            <a:r>
              <a:rPr lang="en-US" sz="2700" dirty="0" smtClean="0"/>
              <a:t>direct communication</a:t>
            </a:r>
          </a:p>
          <a:p>
            <a:pPr>
              <a:buFont typeface="Arial" pitchFamily="34" charset="0"/>
              <a:buChar char="•"/>
            </a:pPr>
            <a:r>
              <a:rPr lang="en-US" sz="2700" dirty="0" smtClean="0"/>
              <a:t> </a:t>
            </a:r>
            <a:r>
              <a:rPr lang="en-US" sz="2700" dirty="0" smtClean="0"/>
              <a:t>interactive communication</a:t>
            </a:r>
            <a:endParaRPr lang="el-GR" sz="27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00945"/>
            <a:ext cx="8784976" cy="6740307"/>
          </a:xfrm>
          <a:prstGeom prst="rect">
            <a:avLst/>
          </a:prstGeom>
        </p:spPr>
        <p:txBody>
          <a:bodyPr wrap="square">
            <a:spAutoFit/>
          </a:bodyPr>
          <a:lstStyle/>
          <a:p>
            <a:r>
              <a:rPr lang="en-US" sz="2700" dirty="0" smtClean="0"/>
              <a:t>Personal communication is also known as personal selling, which can play a major role in </a:t>
            </a:r>
            <a:r>
              <a:rPr lang="en-US" sz="2700" dirty="0" smtClean="0"/>
              <a:t>the marketing </a:t>
            </a:r>
            <a:r>
              <a:rPr lang="en-US" sz="2700" dirty="0" smtClean="0"/>
              <a:t>of services. Mass communication includes advertising and brochures. </a:t>
            </a:r>
            <a:r>
              <a:rPr lang="en-US" sz="2700" dirty="0" smtClean="0"/>
              <a:t>Direct communication </a:t>
            </a:r>
            <a:r>
              <a:rPr lang="en-US" sz="2700" dirty="0" smtClean="0"/>
              <a:t>is </a:t>
            </a:r>
            <a:r>
              <a:rPr lang="en-US" sz="2700" dirty="0" err="1" smtClean="0"/>
              <a:t>dierect</a:t>
            </a:r>
            <a:r>
              <a:rPr lang="en-US" sz="2700" dirty="0" smtClean="0"/>
              <a:t> mail sent to named </a:t>
            </a:r>
            <a:r>
              <a:rPr lang="en-US" sz="2700" dirty="0" err="1" smtClean="0"/>
              <a:t>reseivers</a:t>
            </a:r>
            <a:r>
              <a:rPr lang="en-US" sz="2700" dirty="0" smtClean="0"/>
              <a:t>. Interactive communication is very much</a:t>
            </a:r>
          </a:p>
          <a:p>
            <a:r>
              <a:rPr lang="en-US" sz="2700" dirty="0" smtClean="0"/>
              <a:t>how customers perceive the total service, in ways which are unplanned and not part of the </a:t>
            </a:r>
            <a:r>
              <a:rPr lang="en-US" sz="2700" dirty="0" smtClean="0"/>
              <a:t>formal sales </a:t>
            </a:r>
            <a:r>
              <a:rPr lang="en-US" sz="2700" dirty="0" smtClean="0"/>
              <a:t>process.</a:t>
            </a:r>
          </a:p>
          <a:p>
            <a:r>
              <a:rPr lang="en-US" sz="2700" dirty="0" smtClean="0"/>
              <a:t>The </a:t>
            </a:r>
            <a:r>
              <a:rPr lang="en-US" sz="2700" dirty="0" smtClean="0"/>
              <a:t>challenge is to manage all these parts of </a:t>
            </a:r>
            <a:r>
              <a:rPr lang="en-US" sz="2700" dirty="0" smtClean="0"/>
              <a:t>the </a:t>
            </a:r>
            <a:r>
              <a:rPr lang="en-US" sz="2700" dirty="0" err="1" smtClean="0"/>
              <a:t>communi-cation</a:t>
            </a:r>
            <a:r>
              <a:rPr lang="en-US" sz="2700" dirty="0" smtClean="0"/>
              <a:t> </a:t>
            </a:r>
            <a:r>
              <a:rPr lang="en-US" sz="2700" dirty="0" smtClean="0"/>
              <a:t>mix so that the customer does </a:t>
            </a:r>
            <a:r>
              <a:rPr lang="en-US" sz="2700" dirty="0" smtClean="0"/>
              <a:t>not receive </a:t>
            </a:r>
            <a:r>
              <a:rPr lang="en-US" sz="2700" dirty="0" smtClean="0"/>
              <a:t>conflicting messages. The </a:t>
            </a:r>
            <a:r>
              <a:rPr lang="en-US" sz="2700" dirty="0" err="1" smtClean="0"/>
              <a:t>organisation</a:t>
            </a:r>
            <a:r>
              <a:rPr lang="en-US" sz="2700" dirty="0" smtClean="0"/>
              <a:t> which can manage this has a substantial effect on </a:t>
            </a:r>
            <a:r>
              <a:rPr lang="en-US" sz="2700" dirty="0" smtClean="0"/>
              <a:t>the most powerful </a:t>
            </a:r>
            <a:r>
              <a:rPr lang="en-US" sz="2700" dirty="0" smtClean="0"/>
              <a:t>promotional tool in services which is word of mouth. As services are </a:t>
            </a:r>
            <a:r>
              <a:rPr lang="en-US" sz="2700" dirty="0" smtClean="0"/>
              <a:t>so intangible</a:t>
            </a:r>
            <a:r>
              <a:rPr lang="en-US" sz="2700" dirty="0" smtClean="0"/>
              <a:t>, and customers are buying promises of </a:t>
            </a:r>
            <a:r>
              <a:rPr lang="en-US" sz="2700" dirty="0" smtClean="0"/>
              <a:t>satisfaction</a:t>
            </a:r>
            <a:r>
              <a:rPr lang="en-US" sz="2700" dirty="0" smtClean="0"/>
              <a:t>, they often </a:t>
            </a:r>
            <a:r>
              <a:rPr lang="en-US" sz="2700" dirty="0" err="1" smtClean="0"/>
              <a:t>tely</a:t>
            </a:r>
            <a:r>
              <a:rPr lang="en-US" sz="2700" dirty="0" smtClean="0"/>
              <a:t> on the opinion </a:t>
            </a:r>
            <a:r>
              <a:rPr lang="en-US" sz="2700" dirty="0" smtClean="0"/>
              <a:t>of people </a:t>
            </a:r>
            <a:r>
              <a:rPr lang="en-US" sz="2700" dirty="0" smtClean="0"/>
              <a:t>who have already experienced the service, in order to decide whether to buy or not. </a:t>
            </a:r>
            <a:endParaRPr lang="el-GR" sz="27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1"/>
            <a:ext cx="8712968" cy="5909310"/>
          </a:xfrm>
          <a:prstGeom prst="rect">
            <a:avLst/>
          </a:prstGeom>
        </p:spPr>
        <p:txBody>
          <a:bodyPr wrap="square">
            <a:spAutoFit/>
          </a:bodyPr>
          <a:lstStyle/>
          <a:p>
            <a:r>
              <a:rPr lang="en-US" sz="2700" b="1" dirty="0" smtClean="0"/>
              <a:t>People</a:t>
            </a:r>
          </a:p>
          <a:p>
            <a:r>
              <a:rPr lang="en-US" sz="2700" dirty="0" smtClean="0"/>
              <a:t>The conventional marketing mix acknowledges the impact of personal influence on the </a:t>
            </a:r>
            <a:r>
              <a:rPr lang="en-US" sz="2700" dirty="0" smtClean="0"/>
              <a:t>buying process</a:t>
            </a:r>
            <a:r>
              <a:rPr lang="en-US" sz="2700" dirty="0" smtClean="0"/>
              <a:t>, but only in the role of the sales </a:t>
            </a:r>
            <a:r>
              <a:rPr lang="en-US" sz="2700" dirty="0" smtClean="0"/>
              <a:t>person. In </a:t>
            </a:r>
            <a:r>
              <a:rPr lang="en-US" sz="2700" dirty="0" smtClean="0"/>
              <a:t>services marketing customers are exposed to two groups of participants in the service</a:t>
            </a:r>
          </a:p>
          <a:p>
            <a:r>
              <a:rPr lang="en-US" sz="2700" dirty="0" smtClean="0"/>
              <a:t>production and consumption process: customer contact employees and other customers.</a:t>
            </a:r>
          </a:p>
          <a:p>
            <a:r>
              <a:rPr lang="en-US" sz="2700" dirty="0" smtClean="0"/>
              <a:t>There will always be a need for people in the service industry, although attempts are </a:t>
            </a:r>
            <a:r>
              <a:rPr lang="en-US" sz="2700" dirty="0" smtClean="0"/>
              <a:t>constantly being </a:t>
            </a:r>
            <a:r>
              <a:rPr lang="en-US" sz="2700" dirty="0" smtClean="0"/>
              <a:t>made to increase the level of automation. Nonetheless there will always be a demand for </a:t>
            </a:r>
            <a:r>
              <a:rPr lang="en-US" sz="2700" dirty="0" smtClean="0"/>
              <a:t>the human </a:t>
            </a:r>
            <a:r>
              <a:rPr lang="en-US" sz="2700" dirty="0" smtClean="0"/>
              <a:t>factor. As the famous sign in the Tokyo offices of IBM says:</a:t>
            </a:r>
          </a:p>
          <a:p>
            <a:r>
              <a:rPr lang="en-US" sz="2700" dirty="0" smtClean="0"/>
              <a:t>«MAN - Slow, Slovenly, Brilliant</a:t>
            </a:r>
          </a:p>
          <a:p>
            <a:r>
              <a:rPr lang="en-US" sz="2700" dirty="0" smtClean="0"/>
              <a:t>IBM - Fast, Accurate, Stupid»</a:t>
            </a:r>
            <a:endParaRPr lang="el-GR" sz="2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404664"/>
            <a:ext cx="8712968" cy="6324808"/>
          </a:xfrm>
          <a:prstGeom prst="rect">
            <a:avLst/>
          </a:prstGeom>
        </p:spPr>
        <p:txBody>
          <a:bodyPr wrap="square">
            <a:spAutoFit/>
          </a:bodyPr>
          <a:lstStyle/>
          <a:p>
            <a:r>
              <a:rPr lang="en-US" sz="2700" b="1" dirty="0" smtClean="0"/>
              <a:t>The Reasons for the Growth in Services.</a:t>
            </a:r>
          </a:p>
          <a:p>
            <a:r>
              <a:rPr lang="en-US" sz="2700" dirty="0" smtClean="0"/>
              <a:t>Services now play a major role in the economies of the Western World, and they</a:t>
            </a:r>
          </a:p>
          <a:p>
            <a:r>
              <a:rPr lang="en-US" sz="2700" dirty="0" smtClean="0"/>
              <a:t>are assuming an increasingly important role in the rest of the world. There are many reasons for this:</a:t>
            </a:r>
          </a:p>
          <a:p>
            <a:pPr>
              <a:buFont typeface="Arial" pitchFamily="34" charset="0"/>
              <a:buChar char="•"/>
            </a:pPr>
            <a:r>
              <a:rPr lang="en-US" sz="2700" dirty="0" smtClean="0"/>
              <a:t> Leisure time trends - the trend is now towards increased leisure time, which gas led to a demand for recreational services. This has also been fuelled by the demand for fitness and health activities.</a:t>
            </a:r>
          </a:p>
          <a:p>
            <a:pPr>
              <a:buFont typeface="Arial" pitchFamily="34" charset="0"/>
              <a:buChar char="•"/>
            </a:pPr>
            <a:r>
              <a:rPr lang="en-US" sz="2700" dirty="0" smtClean="0"/>
              <a:t> Female participation in the workforce - the changing role of women has led to demands for a whole range of services, from time saving services in tasks such as meal preparation, clothes maintenance and household cleaning to an increase in disposable income, fuelling demands for more relaxation oriented services.</a:t>
            </a:r>
            <a:endParaRPr lang="el-GR" sz="27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323528" y="200829"/>
            <a:ext cx="8640960" cy="6740307"/>
          </a:xfrm>
          <a:prstGeom prst="rect">
            <a:avLst/>
          </a:prstGeom>
        </p:spPr>
        <p:txBody>
          <a:bodyPr wrap="square">
            <a:spAutoFit/>
          </a:bodyPr>
          <a:lstStyle/>
          <a:p>
            <a:r>
              <a:rPr lang="en-US" sz="2700" dirty="0" smtClean="0"/>
              <a:t>However, all people encountered in the service situation form part of the overall </a:t>
            </a:r>
            <a:r>
              <a:rPr lang="en-US" sz="2700" dirty="0" smtClean="0"/>
              <a:t>service experience</a:t>
            </a:r>
            <a:r>
              <a:rPr lang="en-US" sz="2700" dirty="0" smtClean="0"/>
              <a:t>, or at least influence the perceptions of that service. Controlling the interaction </a:t>
            </a:r>
            <a:r>
              <a:rPr lang="en-US" sz="2700" dirty="0" smtClean="0"/>
              <a:t>between customers </a:t>
            </a:r>
            <a:r>
              <a:rPr lang="en-US" sz="2700" dirty="0" smtClean="0"/>
              <a:t>can be problematic, as </a:t>
            </a:r>
            <a:r>
              <a:rPr lang="en-US" sz="2700" dirty="0" err="1" smtClean="0"/>
              <a:t>managment</a:t>
            </a:r>
            <a:r>
              <a:rPr lang="en-US" sz="2700" dirty="0" smtClean="0"/>
              <a:t> ideally want a certain </a:t>
            </a:r>
            <a:r>
              <a:rPr lang="en-US" sz="2700" dirty="0" err="1" smtClean="0"/>
              <a:t>behaviour</a:t>
            </a:r>
            <a:r>
              <a:rPr lang="en-US" sz="2700" dirty="0" smtClean="0"/>
              <a:t> from their own</a:t>
            </a:r>
          </a:p>
          <a:p>
            <a:r>
              <a:rPr lang="en-US" sz="2700" dirty="0" smtClean="0"/>
              <a:t>customers. For example, an exclusive French restaurant will be careful in specifying dress, to ensure </a:t>
            </a:r>
            <a:r>
              <a:rPr lang="en-US" sz="2700" dirty="0" err="1" smtClean="0"/>
              <a:t>theright</a:t>
            </a:r>
            <a:r>
              <a:rPr lang="en-US" sz="2700" dirty="0" smtClean="0"/>
              <a:t> </a:t>
            </a:r>
            <a:r>
              <a:rPr lang="en-US" sz="2700" dirty="0" smtClean="0"/>
              <a:t>type of customers only Customers expect certain standards depending on the service they are </a:t>
            </a:r>
            <a:r>
              <a:rPr lang="en-US" sz="2700" dirty="0" err="1" smtClean="0"/>
              <a:t>using.It</a:t>
            </a:r>
            <a:r>
              <a:rPr lang="en-US" sz="2700" dirty="0" smtClean="0"/>
              <a:t> </a:t>
            </a:r>
            <a:r>
              <a:rPr lang="en-US" sz="2700" dirty="0" smtClean="0"/>
              <a:t>is not only the staff they expect to ensure these standards are kept, but also the other customers.</a:t>
            </a:r>
          </a:p>
          <a:p>
            <a:r>
              <a:rPr lang="en-US" sz="2700" dirty="0" smtClean="0"/>
              <a:t>Therefore the type of customer attracted to . a service </a:t>
            </a:r>
            <a:r>
              <a:rPr lang="en-US" sz="2700" dirty="0" err="1" smtClean="0"/>
              <a:t>organisation</a:t>
            </a:r>
            <a:r>
              <a:rPr lang="en-US" sz="2700" dirty="0" smtClean="0"/>
              <a:t> must be manipulated so that no </a:t>
            </a:r>
            <a:r>
              <a:rPr lang="en-US" sz="2700" dirty="0" smtClean="0"/>
              <a:t>one customer </a:t>
            </a:r>
            <a:r>
              <a:rPr lang="en-US" sz="2700" dirty="0" smtClean="0"/>
              <a:t>can offend another. Each customer has to reinforce the perceptions of any other customer </a:t>
            </a:r>
            <a:r>
              <a:rPr lang="en-US" sz="2700" dirty="0" smtClean="0"/>
              <a:t>who comes </a:t>
            </a:r>
            <a:r>
              <a:rPr lang="en-US" sz="2700" dirty="0" smtClean="0"/>
              <a:t>into contact with them.</a:t>
            </a:r>
            <a:endParaRPr lang="el-GR" sz="27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640960" cy="6740307"/>
          </a:xfrm>
          <a:prstGeom prst="rect">
            <a:avLst/>
          </a:prstGeom>
        </p:spPr>
        <p:txBody>
          <a:bodyPr wrap="square">
            <a:spAutoFit/>
          </a:bodyPr>
          <a:lstStyle/>
          <a:p>
            <a:r>
              <a:rPr lang="en-US" sz="2700" b="1" dirty="0" smtClean="0"/>
              <a:t>Physical Evidence</a:t>
            </a:r>
          </a:p>
          <a:p>
            <a:r>
              <a:rPr lang="en-US" sz="2700" dirty="0" smtClean="0"/>
              <a:t>Physical evidence adds tangibility to the service delivery. Examples of physical evidence for a </a:t>
            </a:r>
            <a:r>
              <a:rPr lang="en-US" sz="2700" dirty="0" smtClean="0"/>
              <a:t>service are </a:t>
            </a:r>
            <a:r>
              <a:rPr lang="en-US" sz="2700" dirty="0" smtClean="0"/>
              <a:t>meals and newspapers on an </a:t>
            </a:r>
            <a:r>
              <a:rPr lang="en-US" sz="2700" dirty="0" err="1" smtClean="0"/>
              <a:t>aeroplane</a:t>
            </a:r>
            <a:r>
              <a:rPr lang="en-US" sz="2700" dirty="0" smtClean="0"/>
              <a:t>, appointment cards, pass books and plastic cards for </a:t>
            </a:r>
            <a:r>
              <a:rPr lang="en-US" sz="2700" dirty="0" smtClean="0"/>
              <a:t>financial services</a:t>
            </a:r>
            <a:r>
              <a:rPr lang="en-US" sz="2700" dirty="0" smtClean="0"/>
              <a:t>. The tangible items can be very important in communicating the image of the </a:t>
            </a:r>
            <a:r>
              <a:rPr lang="en-US" sz="2700" dirty="0" err="1" smtClean="0"/>
              <a:t>organisation</a:t>
            </a:r>
            <a:r>
              <a:rPr lang="en-US" sz="2700" dirty="0" smtClean="0"/>
              <a:t> and </a:t>
            </a:r>
            <a:r>
              <a:rPr lang="en-US" sz="2700" dirty="0" smtClean="0"/>
              <a:t>must be </a:t>
            </a:r>
            <a:r>
              <a:rPr lang="en-US" sz="2700" dirty="0" smtClean="0"/>
              <a:t>consistent with the rest of the marketing mix.</a:t>
            </a:r>
          </a:p>
          <a:p>
            <a:r>
              <a:rPr lang="en-US" sz="2700" dirty="0" smtClean="0"/>
              <a:t>Some tangibles may help in the actual delivery of the service, such as a building society pass </a:t>
            </a:r>
            <a:r>
              <a:rPr lang="en-US" sz="2700" dirty="0" smtClean="0"/>
              <a:t>book detailing </a:t>
            </a:r>
            <a:r>
              <a:rPr lang="en-US" sz="2700" dirty="0" smtClean="0"/>
              <a:t>all transactions made and in-flight brochures detailing the duty free goods available. These </a:t>
            </a:r>
            <a:r>
              <a:rPr lang="en-US" sz="2700" dirty="0" smtClean="0"/>
              <a:t>are examples </a:t>
            </a:r>
            <a:r>
              <a:rPr lang="en-US" sz="2700" dirty="0" smtClean="0"/>
              <a:t>of essential evidence</a:t>
            </a:r>
            <a:r>
              <a:rPr lang="en-US" sz="2700" dirty="0" smtClean="0"/>
              <a:t>.</a:t>
            </a:r>
          </a:p>
          <a:p>
            <a:r>
              <a:rPr lang="en-US" sz="2700" dirty="0" smtClean="0"/>
              <a:t>Other tangible evidence is there simply to improve customer perception and satisfaction, and make the customer feel they are getting value for money from the service.</a:t>
            </a:r>
            <a:endParaRPr lang="el-GR" sz="27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1"/>
            <a:ext cx="8640960" cy="7248138"/>
          </a:xfrm>
          <a:prstGeom prst="rect">
            <a:avLst/>
          </a:prstGeom>
        </p:spPr>
        <p:txBody>
          <a:bodyPr wrap="square">
            <a:spAutoFit/>
          </a:bodyPr>
          <a:lstStyle/>
          <a:p>
            <a:r>
              <a:rPr lang="en-US" sz="2700" dirty="0" smtClean="0"/>
              <a:t>They </a:t>
            </a:r>
            <a:r>
              <a:rPr lang="en-US" sz="2700" dirty="0" smtClean="0"/>
              <a:t>can also assist in reminding </a:t>
            </a:r>
            <a:r>
              <a:rPr lang="en-US" sz="2700" dirty="0" smtClean="0"/>
              <a:t>the customer </a:t>
            </a:r>
            <a:r>
              <a:rPr lang="en-US" sz="2700" dirty="0" smtClean="0"/>
              <a:t>of the service (</a:t>
            </a:r>
            <a:r>
              <a:rPr lang="en-US" sz="2700" dirty="0" smtClean="0"/>
              <a:t>providing </a:t>
            </a:r>
            <a:r>
              <a:rPr lang="en-US" sz="2700" dirty="0" smtClean="0"/>
              <a:t>quality </a:t>
            </a:r>
            <a:r>
              <a:rPr lang="en-US" sz="2700" dirty="0" err="1" smtClean="0"/>
              <a:t>cheque</a:t>
            </a:r>
            <a:r>
              <a:rPr lang="en-US" sz="2700" dirty="0" smtClean="0"/>
              <a:t> book holders for example). These can be </a:t>
            </a:r>
            <a:r>
              <a:rPr lang="en-US" sz="2700" dirty="0" smtClean="0"/>
              <a:t>called peripheral </a:t>
            </a:r>
            <a:r>
              <a:rPr lang="en-US" sz="2700" dirty="0" smtClean="0"/>
              <a:t>evidence which is actually </a:t>
            </a:r>
            <a:r>
              <a:rPr lang="en-US" sz="2700" dirty="0" err="1" smtClean="0"/>
              <a:t>prossessed</a:t>
            </a:r>
            <a:r>
              <a:rPr lang="en-US" sz="2700" dirty="0" smtClean="0"/>
              <a:t> as part of the service and has little, if any, </a:t>
            </a:r>
            <a:r>
              <a:rPr lang="en-US" sz="2700" dirty="0" smtClean="0"/>
              <a:t>independent value</a:t>
            </a:r>
            <a:r>
              <a:rPr lang="en-US" sz="2700" dirty="0" smtClean="0"/>
              <a:t>.</a:t>
            </a:r>
          </a:p>
          <a:p>
            <a:r>
              <a:rPr lang="en-US" sz="2700" dirty="0" smtClean="0"/>
              <a:t>Physical evidence has </a:t>
            </a:r>
            <a:r>
              <a:rPr lang="en-US" sz="2700" dirty="0" err="1" smtClean="0"/>
              <a:t>materialised</a:t>
            </a:r>
            <a:r>
              <a:rPr lang="en-US" sz="2700" dirty="0" smtClean="0"/>
              <a:t> as a result of the lack of understanding of services, the </a:t>
            </a:r>
            <a:r>
              <a:rPr lang="en-US" sz="2700" dirty="0" smtClean="0"/>
              <a:t>inherent suspicion </a:t>
            </a:r>
            <a:r>
              <a:rPr lang="en-US" sz="2700" dirty="0" smtClean="0"/>
              <a:t>of services and as a method of differentiation between services. Visual and </a:t>
            </a:r>
            <a:r>
              <a:rPr lang="en-US" sz="2700" dirty="0" smtClean="0"/>
              <a:t>physical presentation </a:t>
            </a:r>
            <a:r>
              <a:rPr lang="en-US" sz="2700" dirty="0" smtClean="0"/>
              <a:t>is important because consumers can relate to these elements much more easily</a:t>
            </a:r>
            <a:r>
              <a:rPr lang="en-US" sz="2700" dirty="0" smtClean="0"/>
              <a:t>.</a:t>
            </a:r>
          </a:p>
          <a:p>
            <a:r>
              <a:rPr lang="en-US" sz="2800" dirty="0" smtClean="0"/>
              <a:t>As well as the tangibles associated with the service, it is important that the whole </a:t>
            </a:r>
            <a:r>
              <a:rPr lang="en-US" sz="2800" dirty="0" smtClean="0"/>
              <a:t>physical environment </a:t>
            </a:r>
            <a:r>
              <a:rPr lang="en-US" sz="2800" dirty="0" smtClean="0"/>
              <a:t>of the service should be consistent with the rest of the marketing mix. This would </a:t>
            </a:r>
            <a:r>
              <a:rPr lang="en-US" sz="2800" dirty="0" smtClean="0"/>
              <a:t>include the </a:t>
            </a:r>
            <a:r>
              <a:rPr lang="en-US" sz="2800" dirty="0" smtClean="0"/>
              <a:t>environment in which the service is delivered (for example, the building, the decor) as well as </a:t>
            </a:r>
            <a:r>
              <a:rPr lang="en-US" sz="2800" dirty="0" smtClean="0"/>
              <a:t>the tangible gifts.</a:t>
            </a:r>
            <a:endParaRPr lang="en-US" sz="2800" dirty="0" smtClean="0"/>
          </a:p>
          <a:p>
            <a:endParaRPr lang="el-GR" sz="27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56227"/>
            <a:ext cx="8712968" cy="6324808"/>
          </a:xfrm>
          <a:prstGeom prst="rect">
            <a:avLst/>
          </a:prstGeom>
        </p:spPr>
        <p:txBody>
          <a:bodyPr wrap="square">
            <a:spAutoFit/>
          </a:bodyPr>
          <a:lstStyle/>
          <a:p>
            <a:r>
              <a:rPr lang="en-US" sz="2700" b="1" dirty="0" smtClean="0"/>
              <a:t>Process</a:t>
            </a:r>
            <a:endParaRPr lang="en-US" sz="2700" b="1" dirty="0" smtClean="0"/>
          </a:p>
          <a:p>
            <a:r>
              <a:rPr lang="en-US" sz="2700" dirty="0" smtClean="0"/>
              <a:t>Much has been discussed on the problems marketers face with regard to trying to cope with </a:t>
            </a:r>
            <a:r>
              <a:rPr lang="en-US" sz="2700" dirty="0" smtClean="0"/>
              <a:t>the peculiarities </a:t>
            </a:r>
            <a:r>
              <a:rPr lang="en-US" sz="2700" dirty="0" smtClean="0"/>
              <a:t>of services. However, the process of a service leads to an inherent advantage, in that </a:t>
            </a:r>
            <a:r>
              <a:rPr lang="en-US" sz="2700" dirty="0" smtClean="0"/>
              <a:t>service providers </a:t>
            </a:r>
            <a:r>
              <a:rPr lang="en-US" sz="2700" dirty="0" smtClean="0"/>
              <a:t>have the chance to speak to their customers regularly on a first-hand basis. A goods firm </a:t>
            </a:r>
            <a:r>
              <a:rPr lang="en-US" sz="2700" dirty="0" smtClean="0"/>
              <a:t>has to </a:t>
            </a:r>
            <a:r>
              <a:rPr lang="en-US" sz="2700" dirty="0" smtClean="0"/>
              <a:t>carry out very expensive and time consuming research even to open up any form of </a:t>
            </a:r>
            <a:r>
              <a:rPr lang="en-US" sz="2700" dirty="0" smtClean="0"/>
              <a:t>communications with </a:t>
            </a:r>
            <a:r>
              <a:rPr lang="en-US" sz="2700" dirty="0" smtClean="0"/>
              <a:t>their customers.</a:t>
            </a:r>
          </a:p>
          <a:p>
            <a:r>
              <a:rPr lang="en-US" sz="2700" dirty="0" smtClean="0"/>
              <a:t>This contact also means that service firms are often put through one of the toughest tests possible </a:t>
            </a:r>
            <a:r>
              <a:rPr lang="en-US" sz="2700" dirty="0" smtClean="0"/>
              <a:t>-they </a:t>
            </a:r>
            <a:r>
              <a:rPr lang="en-US" sz="2700" dirty="0" smtClean="0"/>
              <a:t>are constantly open to inspection by their customers. Clients have the chance to witness the </a:t>
            </a:r>
            <a:r>
              <a:rPr lang="en-US" sz="2700" dirty="0" smtClean="0"/>
              <a:t>total production </a:t>
            </a:r>
            <a:r>
              <a:rPr lang="en-US" sz="2700" dirty="0" smtClean="0"/>
              <a:t>and delivery process due to the inseparability of production and consumption. </a:t>
            </a:r>
            <a:endParaRPr lang="el-GR" sz="27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612845"/>
            <a:ext cx="8712968" cy="5493812"/>
          </a:xfrm>
          <a:prstGeom prst="rect">
            <a:avLst/>
          </a:prstGeom>
        </p:spPr>
        <p:txBody>
          <a:bodyPr wrap="square">
            <a:spAutoFit/>
          </a:bodyPr>
          <a:lstStyle/>
          <a:p>
            <a:r>
              <a:rPr lang="en-US" sz="2700" dirty="0" smtClean="0"/>
              <a:t>This forces certain efficiencies upon the service firm - they cannot keep the customer waiting while they find tools,</a:t>
            </a:r>
          </a:p>
          <a:p>
            <a:r>
              <a:rPr lang="en-US" sz="2700" dirty="0" smtClean="0"/>
              <a:t>take a coffee break and so on. If the service provider is late for work the shop is not opened. </a:t>
            </a:r>
            <a:r>
              <a:rPr lang="en-US" sz="2700" dirty="0" smtClean="0"/>
              <a:t>These sorts </a:t>
            </a:r>
            <a:r>
              <a:rPr lang="en-US" sz="2700" dirty="0" smtClean="0"/>
              <a:t>of pressures are not faced by the manufacturing firm. The service firm is forced into being </a:t>
            </a:r>
            <a:r>
              <a:rPr lang="en-US" sz="2700" dirty="0" smtClean="0"/>
              <a:t>more efficient </a:t>
            </a:r>
            <a:r>
              <a:rPr lang="en-US" sz="2700" dirty="0" smtClean="0"/>
              <a:t>and customer conscious, which results in a better service.</a:t>
            </a:r>
          </a:p>
          <a:p>
            <a:r>
              <a:rPr lang="en-US" sz="2700" dirty="0" smtClean="0"/>
              <a:t>Cooperation between marketing and operations is vital for the service firm (but rarely considered </a:t>
            </a:r>
            <a:r>
              <a:rPr lang="en-US" sz="2700" dirty="0" smtClean="0"/>
              <a:t>in the </a:t>
            </a:r>
            <a:r>
              <a:rPr lang="en-US" sz="2700" dirty="0" smtClean="0"/>
              <a:t>goods-producing firm). Accurate and efficient operating systems will provide the foundations </a:t>
            </a:r>
            <a:r>
              <a:rPr lang="en-US" sz="2700" smtClean="0"/>
              <a:t>for </a:t>
            </a:r>
            <a:r>
              <a:rPr lang="en-US" sz="2700" smtClean="0"/>
              <a:t>the marketing </a:t>
            </a:r>
            <a:r>
              <a:rPr lang="en-US" sz="2700" dirty="0" err="1" smtClean="0"/>
              <a:t>programmes</a:t>
            </a:r>
            <a:r>
              <a:rPr lang="en-US" sz="2700" dirty="0" smtClean="0"/>
              <a:t>, while the marketing will fail if it is not supported by efficient processes.</a:t>
            </a:r>
            <a:endParaRPr lang="el-GR" sz="27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11644</Words>
  <Application>Microsoft Office PowerPoint</Application>
  <PresentationFormat>Προβολή στην οθόνη (4:3)</PresentationFormat>
  <Paragraphs>444</Paragraphs>
  <Slides>94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94</vt:i4>
      </vt:variant>
    </vt:vector>
  </HeadingPairs>
  <TitlesOfParts>
    <vt:vector size="95" baseType="lpstr">
      <vt:lpstr>Θέμα του Office</vt:lpstr>
      <vt:lpstr>AN INTRODUCTION TO THE ECONOMICS, MANAGEMENT AND MARKETING OF THE SERVICE SECTOR</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lpstr>Διαφάνεια 72</vt:lpstr>
      <vt:lpstr>Διαφάνεια 73</vt:lpstr>
      <vt:lpstr>Διαφάνεια 74</vt:lpstr>
      <vt:lpstr>Διαφάνεια 75</vt:lpstr>
      <vt:lpstr>Διαφάνεια 76</vt:lpstr>
      <vt:lpstr>Διαφάνεια 77</vt:lpstr>
      <vt:lpstr>Διαφάνεια 78</vt:lpstr>
      <vt:lpstr>Διαφάνεια 79</vt:lpstr>
      <vt:lpstr>Διαφάνεια 80</vt:lpstr>
      <vt:lpstr>Διαφάνεια 81</vt:lpstr>
      <vt:lpstr>Διαφάνεια 82</vt:lpstr>
      <vt:lpstr>Διαφάνεια 83</vt:lpstr>
      <vt:lpstr>Διαφάνεια 84</vt:lpstr>
      <vt:lpstr>Διαφάνεια 85</vt:lpstr>
      <vt:lpstr>Διαφάνεια 86</vt:lpstr>
      <vt:lpstr>Διαφάνεια 87</vt:lpstr>
      <vt:lpstr>Διαφάνεια 88</vt:lpstr>
      <vt:lpstr>Διαφάνεια 89</vt:lpstr>
      <vt:lpstr>Διαφάνεια 90</vt:lpstr>
      <vt:lpstr>Διαφάνεια 91</vt:lpstr>
      <vt:lpstr>Διαφάνεια 92</vt:lpstr>
      <vt:lpstr>Διαφάνεια 93</vt:lpstr>
      <vt:lpstr>Διαφάνεια 94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Χρήστης των Windows</dc:creator>
  <cp:lastModifiedBy>Χρήστης των Windows</cp:lastModifiedBy>
  <cp:revision>89</cp:revision>
  <dcterms:created xsi:type="dcterms:W3CDTF">2022-09-21T14:51:45Z</dcterms:created>
  <dcterms:modified xsi:type="dcterms:W3CDTF">2022-09-29T16:13:48Z</dcterms:modified>
</cp:coreProperties>
</file>