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 id="288" r:id="rId33"/>
    <p:sldId id="285" r:id="rId34"/>
    <p:sldId id="289" r:id="rId35"/>
    <p:sldId id="290"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3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9/1/2016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84401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9/1/2016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364897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9/1/2016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99531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9/1/2016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6290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5E2A3-627C-4966-9C8D-AECF416C0807}" type="datetimeFigureOut">
              <a:rPr lang="el-GR" smtClean="0"/>
              <a:t>9/1/2016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54471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5D5E2A3-627C-4966-9C8D-AECF416C0807}" type="datetimeFigureOut">
              <a:rPr lang="el-GR" smtClean="0"/>
              <a:t>9/1/2016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41214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5D5E2A3-627C-4966-9C8D-AECF416C0807}" type="datetimeFigureOut">
              <a:rPr lang="el-GR" smtClean="0"/>
              <a:t>9/1/2016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40761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5D5E2A3-627C-4966-9C8D-AECF416C0807}" type="datetimeFigureOut">
              <a:rPr lang="el-GR" smtClean="0"/>
              <a:t>9/1/2016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248027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5E2A3-627C-4966-9C8D-AECF416C0807}" type="datetimeFigureOut">
              <a:rPr lang="el-GR" smtClean="0"/>
              <a:t>9/1/2016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2007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t>9/1/2016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393948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t>9/1/2016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7819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5E2A3-627C-4966-9C8D-AECF416C0807}" type="datetimeFigureOut">
              <a:rPr lang="el-GR" smtClean="0"/>
              <a:t>9/1/2016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7EFD1-3864-4DD3-8C6F-BE546EA4E5FD}" type="slidenum">
              <a:rPr lang="el-GR" smtClean="0"/>
              <a:t>‹#›</a:t>
            </a:fld>
            <a:endParaRPr lang="el-GR"/>
          </a:p>
        </p:txBody>
      </p:sp>
    </p:spTree>
    <p:extLst>
      <p:ext uri="{BB962C8B-B14F-4D97-AF65-F5344CB8AC3E}">
        <p14:creationId xmlns:p14="http://schemas.microsoft.com/office/powerpoint/2010/main" val="427687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fontScale="90000"/>
          </a:bodyPr>
          <a:lstStyle/>
          <a:p>
            <a:pPr hangingPunct="0"/>
            <a:r>
              <a:rPr lang="el-GR" b="1" dirty="0" smtClean="0"/>
              <a:t> </a:t>
            </a:r>
            <a:r>
              <a:rPr lang="el-GR" dirty="0" smtClean="0"/>
              <a:t/>
            </a:r>
            <a:br>
              <a:rPr lang="el-GR" dirty="0" smtClean="0"/>
            </a:br>
            <a:r>
              <a:rPr lang="el-GR" b="1" dirty="0" smtClean="0"/>
              <a:t> </a:t>
            </a:r>
            <a:r>
              <a:rPr lang="el-GR" dirty="0" smtClean="0"/>
              <a:t/>
            </a:r>
            <a:br>
              <a:rPr lang="el-GR" dirty="0" smtClean="0"/>
            </a:br>
            <a:r>
              <a:rPr lang="el-GR" dirty="0" smtClean="0"/>
              <a:t>Η ΣΥΜΒΟΛΗ ΤΩΝ ΑΔΗΛΩΝ ΠΟΡΩΝ ΣΤΗΝ ΑΝΑΠΤΥΞΗ ΤΗΣ ΕΛΛΗΝΙΚΗΣ ΟΙΚΟΝΟΝΟΜΙΑΣ </a:t>
            </a:r>
            <a:br>
              <a:rPr lang="el-GR" dirty="0" smtClean="0"/>
            </a:br>
            <a:r>
              <a:rPr lang="el-GR" b="1" dirty="0" smtClean="0"/>
              <a:t> </a:t>
            </a:r>
            <a:r>
              <a:rPr lang="el-GR" dirty="0" smtClean="0"/>
              <a:t/>
            </a:r>
            <a:br>
              <a:rPr lang="el-GR" dirty="0" smtClean="0"/>
            </a:br>
            <a:endParaRPr lang="el-GR" dirty="0"/>
          </a:p>
        </p:txBody>
      </p:sp>
      <p:sp>
        <p:nvSpPr>
          <p:cNvPr id="3" name="Subtitle 2"/>
          <p:cNvSpPr>
            <a:spLocks noGrp="1"/>
          </p:cNvSpPr>
          <p:nvPr>
            <p:ph type="subTitle" idx="1"/>
          </p:nvPr>
        </p:nvSpPr>
        <p:spPr/>
        <p:txBody>
          <a:bodyPr>
            <a:normAutofit/>
          </a:bodyPr>
          <a:lstStyle/>
          <a:p>
            <a:r>
              <a:rPr lang="el-GR" sz="2800" dirty="0" smtClean="0"/>
              <a:t>ΚΕΦΑΛΑΙΟ Ι: Η ΣΥΜΒΟΛΗ ΤΩΝ ΜΕΤΑΝΑΣΤΕΥΤΙΚΩΝ ΕΜΒΑΣΜΑΤΩΝ</a:t>
            </a:r>
            <a:endParaRPr lang="el-GR" sz="2800" dirty="0"/>
          </a:p>
        </p:txBody>
      </p:sp>
    </p:spTree>
    <p:extLst>
      <p:ext uri="{BB962C8B-B14F-4D97-AF65-F5344CB8AC3E}">
        <p14:creationId xmlns:p14="http://schemas.microsoft.com/office/powerpoint/2010/main" val="148412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24744"/>
            <a:ext cx="8784976" cy="5262979"/>
          </a:xfrm>
          <a:prstGeom prst="rect">
            <a:avLst/>
          </a:prstGeom>
        </p:spPr>
        <p:txBody>
          <a:bodyPr wrap="square">
            <a:spAutoFit/>
          </a:bodyPr>
          <a:lstStyle/>
          <a:p>
            <a:pPr hangingPunct="0"/>
            <a:r>
              <a:rPr lang="el-GR" sz="2400" dirty="0" smtClean="0"/>
              <a:t>Πριν, όμως, βιαστούμε να τα θεωρήσουμε ως ενδείξεις σημαντικής συμβολής των εμβασμάτων στην οικονομική ανάπτυξη της χώρας, θα πρέπει να λάβουμε υπόψη δυο σημεία:</a:t>
            </a:r>
          </a:p>
          <a:p>
            <a:pPr hangingPunct="0"/>
            <a:r>
              <a:rPr lang="el-GR" sz="2400" dirty="0" smtClean="0"/>
              <a:t>	Το </a:t>
            </a:r>
            <a:r>
              <a:rPr lang="el-GR" sz="2400" dirty="0"/>
              <a:t>γεγονός ότι τα εμβάσματα χρηματοδότησαν σε σημαντικό βαθμό την κατασκευή κατοικιών, είχε ως αποτέλεσμα τη σχετική υπερδιόγκωση του κατασκευαστικού τομέα ο οποίος συμπαρέσυρε τους βιομηχανικούς κλάδους που σχετίζονται με τις κατασκευές (π.χ. υλικά οικοδομών) και όχι κλάδων με εξαγωγικό προσανατολισμό ή έστω με προσανατολισμό υποκατάστασης εισαγωγών. Είναι επίσης γεγονός ότι η αυξημένη ζήτηση για οικοδομικά υλικά ικανοποιήθηκε κυρίως από την εγχώρια παραγωγή και σε πολύ μικρότερο βαθμό από εισαγωγές. Είναι, λοιπόν, πιθανό  η διαφαινόμενη ισχυρή θετική σχέση μεταξύ των εμβασμάτων και των βιομηχανικών επενδύσεων να οφείλεται σε πολύ μεγάλο βαθμό στους κλάδους αυτούς.</a:t>
            </a:r>
          </a:p>
        </p:txBody>
      </p:sp>
    </p:spTree>
    <p:extLst>
      <p:ext uri="{BB962C8B-B14F-4D97-AF65-F5344CB8AC3E}">
        <p14:creationId xmlns:p14="http://schemas.microsoft.com/office/powerpoint/2010/main" val="65574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26377"/>
            <a:ext cx="8640960" cy="6740307"/>
          </a:xfrm>
          <a:prstGeom prst="rect">
            <a:avLst/>
          </a:prstGeom>
        </p:spPr>
        <p:txBody>
          <a:bodyPr wrap="square">
            <a:spAutoFit/>
          </a:bodyPr>
          <a:lstStyle/>
          <a:p>
            <a:pPr hangingPunct="0"/>
            <a:r>
              <a:rPr lang="el-GR" sz="2400" dirty="0" smtClean="0"/>
              <a:t>	Όσον </a:t>
            </a:r>
            <a:r>
              <a:rPr lang="el-GR" sz="2400" dirty="0"/>
              <a:t>αφορά την ισχυρή θετική σχέση μεταξύ των εμβασμάτων και των επενδύσεων στους «άλλους» (εκτός των οικοδομών και της μεταποίησης δηλαδή) τομείς της οικονομίας, η εξήγηση φαίνεται επίσης αρκετά απλή. Αν αφαιρέσουμε τη βιομηχανία και τον κατασκευαστικό κλάδο, αυτό που απομένει είναι η γεωργία και οι υπηρεσίες. Στην περίπτωση της Ελλάδας κατά τη συγκεκριμένη περίοδο, ο μόνος άξιος λόγος κλάδος των υπηρεσιών ήταν ο τουρισμός. Είναι επομένως λογικό να υποθέσουμε ότι καθώς η πλειοψηφία των ελλήνων μεταναστών προερχόταν από αγροτικές και νησιωτικές περιοχές (κάποιες από τις οποίες απέκτησαν στην πορεία τουριστικό ενδιαφέρον), μετά την παλιννόστησή τους αποφάσισαν να επενδύσουν στους δυο αυτούς τομείς. Μια άλλη εξήγηση είναι η υψηλή ροπή των παλιννοστούντων να αυτό-απασχοληθεί σε μικρές αυτοχρηματοδοτούμενες (μέσω των εμβασμάτων φυσικά) ατομικές εμπορικές (κυρίως) επιχειρήσεις. Το φαινόμενο αυτό οφείλεται κυρίως στην άρνηση των παλιννοστούντων να δεχθούν ανάληψη εξαρτημένης απασχόλησης.</a:t>
            </a:r>
          </a:p>
        </p:txBody>
      </p:sp>
    </p:spTree>
    <p:extLst>
      <p:ext uri="{BB962C8B-B14F-4D97-AF65-F5344CB8AC3E}">
        <p14:creationId xmlns:p14="http://schemas.microsoft.com/office/powerpoint/2010/main" val="301704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61101"/>
            <a:ext cx="8568952" cy="6740307"/>
          </a:xfrm>
          <a:prstGeom prst="rect">
            <a:avLst/>
          </a:prstGeom>
        </p:spPr>
        <p:txBody>
          <a:bodyPr wrap="square">
            <a:spAutoFit/>
          </a:bodyPr>
          <a:lstStyle/>
          <a:p>
            <a:pPr hangingPunct="0"/>
            <a:r>
              <a:rPr lang="el-GR" sz="2400" dirty="0" smtClean="0"/>
              <a:t>	Τα </a:t>
            </a:r>
            <a:r>
              <a:rPr lang="el-GR" sz="2400" dirty="0"/>
              <a:t>ευρήματα αυτά εξηγούν πιθανόν και τη σχετικά χαμηλή τιμή του πολλαπλασιαστή των μεταναστευτικών εμβασμάτων για την περίπτωση της Ελλάδας. Σύμφωνα με τους υπολογισμούς του Γλυτσού, ο πολλαπλασιαστής αυτός ήταν ίσος με 1,7, ενώ για άλλες χώρες υπολογίστηκε άνω του 2,4.</a:t>
            </a:r>
          </a:p>
          <a:p>
            <a:pPr hangingPunct="0"/>
            <a:r>
              <a:rPr lang="el-GR" sz="2400" dirty="0" smtClean="0"/>
              <a:t>	Ο </a:t>
            </a:r>
            <a:r>
              <a:rPr lang="el-GR" sz="2400" dirty="0"/>
              <a:t>Γλυτσός εντοπίζει τέσσερις τρόπους με τους οποίους τα εμβάσματα μπορούν να επηρεάσουν το ρυθμό αύξησης του Α.Ε.Π.: επιταχύνοντας την ανάπτυξη σε περιόδους ραγδαίας ανάπτυξης  μέσω αύξησης των επενδύσεων, επιβραδύνοντας την ύφεση (αντικυκλική λειτουργία), επιβραδύνοντας την ανάπτυξη και κάνοντας πιο έντονη μια ύφεση. Στις δυο πρώτες περιπτώσεις έχουμε θετική επίδραση και στις άλλες δυο αρνητική. Διερευνώντας οικονομετρικά την επίδραση των εμβασμάτων στο ρυθμό αύξησης του Α.Ε.Π. για μα σειρά μεσογειακές χώρες προέλευσης μεταναστών, καταλήγει ότι η Ελλάδα κατατάσσεται στην ομάδα των χωρών με τη μικρότερη αναλογικά επίδραση των εμβασμάτων στην εξέλιξη του Α.Ε.Π..      </a:t>
            </a:r>
          </a:p>
          <a:p>
            <a:pPr hangingPunct="0"/>
            <a:r>
              <a:rPr lang="el-GR" sz="2400" dirty="0"/>
              <a:t> </a:t>
            </a:r>
          </a:p>
        </p:txBody>
      </p:sp>
    </p:spTree>
    <p:extLst>
      <p:ext uri="{BB962C8B-B14F-4D97-AF65-F5344CB8AC3E}">
        <p14:creationId xmlns:p14="http://schemas.microsoft.com/office/powerpoint/2010/main" val="263989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8937"/>
            <a:ext cx="8712968" cy="6001643"/>
          </a:xfrm>
          <a:prstGeom prst="rect">
            <a:avLst/>
          </a:prstGeom>
        </p:spPr>
        <p:txBody>
          <a:bodyPr wrap="square">
            <a:spAutoFit/>
          </a:bodyPr>
          <a:lstStyle/>
          <a:p>
            <a:pPr hangingPunct="0"/>
            <a:r>
              <a:rPr lang="el-GR" sz="2400" b="1" dirty="0" smtClean="0"/>
              <a:t>Η </a:t>
            </a:r>
            <a:r>
              <a:rPr lang="el-GR" sz="2400" b="1" dirty="0"/>
              <a:t>επίδραση των μεταναστευτικών εμβασμάτων στην ελληνική οικονομία</a:t>
            </a:r>
            <a:endParaRPr lang="el-GR" sz="2400" dirty="0"/>
          </a:p>
          <a:p>
            <a:pPr hangingPunct="0"/>
            <a:r>
              <a:rPr lang="el-GR" sz="2400" dirty="0"/>
              <a:t>Γενικά, μπορούμε να διακρίνουμε δυο ομάδες αποτελεσμάτων που επιφέρουν τα εμβάσματα για τις χώρες που τα εισπράττουν. Τα άμεσα αποτελέσματα στο ισοζύγιο πληρωμών και τα έμμεσα στην επένδυση και την κατανάλωση. </a:t>
            </a:r>
          </a:p>
          <a:p>
            <a:pPr hangingPunct="0"/>
            <a:r>
              <a:rPr lang="el-GR" sz="2400" dirty="0"/>
              <a:t>Ας επικεντρώσουμε αρχικά την ανάλυση στο διάστημα ανάμεσα στο  1960 που εντάθηκαν οι ρυθμοί μετανάστευσης από την Ελλάδα προς τη Δ. Ευρώπη και το 1972, το τελευταίο έτος γρήγορης ανάπτυξης της ελληνικής οικονομίας με χαμηλή ανεργία και σχετική σταθερότητα τιμών. Στην περίοδο αυτήν τα εμβάσματα κάλυπταν ένα σχεδόν σταθερό ποσοστό του διαρθρωτικού και σταθερά διευρυνόμενου εμπορικού ελλείμματος της χώρας (30-36%). Όπως φαίνεται και από τα στοιχεία του πίνακα 29 στη διάρκεια της περιόδου αυτής, τα εμβάσματα κάλυπταν από μόνα τους το 20-23% των ελληνικών εισαγωγών. </a:t>
            </a:r>
          </a:p>
        </p:txBody>
      </p:sp>
    </p:spTree>
    <p:extLst>
      <p:ext uri="{BB962C8B-B14F-4D97-AF65-F5344CB8AC3E}">
        <p14:creationId xmlns:p14="http://schemas.microsoft.com/office/powerpoint/2010/main" val="1754564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712968" cy="5170646"/>
          </a:xfrm>
          <a:prstGeom prst="rect">
            <a:avLst/>
          </a:prstGeom>
        </p:spPr>
        <p:txBody>
          <a:bodyPr wrap="square">
            <a:spAutoFit/>
          </a:bodyPr>
          <a:lstStyle/>
          <a:p>
            <a:pPr hangingPunct="0"/>
            <a:r>
              <a:rPr lang="el-GR" sz="2400" dirty="0" smtClean="0"/>
              <a:t>Από το 1954 τα εμβάσματα αντιπροσώπευαν το 70-90% (για κάποιες χρονιές ξεπέρασαν και το 100%) της αξίας των εισαγωγών κεφαλαιουχικών αγαθών. Αυτό σημαίνει απλώς ότι σε όρους ξένου συναλλάγματος, τα εμβάσματα αρκούσαν για τη χρηματοδότηση των εισαγωγών σε πάγιο εξοπλισμό και μηχανήματα που χρειαζόταν η χώρα για τη βιομηχανική της ανάπτυξη, χωρίς να υπάρξει καμία απολύτως πίεση στα συναλλαγματικά της αποθέματα και στο εθνικό της νόμισμα.</a:t>
            </a:r>
          </a:p>
          <a:p>
            <a:pPr hangingPunct="0"/>
            <a:r>
              <a:rPr lang="el-GR" sz="2400" dirty="0"/>
              <a:t>Οι παράλληλες πορείες των εμβασμάτων και των στοιχείων του ισοζυγίου πληρωμών (εμπορικό έλλειμμα και εισαγωγές) της χώρας παύουν να ισχύουν μετά την έλευση της οικονομικής κρίσης το 1973. Από το έτος αυτό οι λόγοι εμβάσματα/έλλειμμα εμπορικού ισοζυγίου και εμβάσματα/εισαγωγές μειώνονταν σταθερά. </a:t>
            </a:r>
          </a:p>
          <a:p>
            <a:pPr hangingPunct="0"/>
            <a:endParaRPr lang="el-GR" dirty="0"/>
          </a:p>
        </p:txBody>
      </p:sp>
    </p:spTree>
    <p:extLst>
      <p:ext uri="{BB962C8B-B14F-4D97-AF65-F5344CB8AC3E}">
        <p14:creationId xmlns:p14="http://schemas.microsoft.com/office/powerpoint/2010/main" val="455123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2885"/>
            <a:ext cx="8928992" cy="6986528"/>
          </a:xfrm>
          <a:prstGeom prst="rect">
            <a:avLst/>
          </a:prstGeom>
        </p:spPr>
        <p:txBody>
          <a:bodyPr wrap="square">
            <a:spAutoFit/>
          </a:bodyPr>
          <a:lstStyle/>
          <a:p>
            <a:pPr hangingPunct="0"/>
            <a:r>
              <a:rPr lang="el-GR" sz="1400" dirty="0"/>
              <a:t> </a:t>
            </a:r>
          </a:p>
          <a:p>
            <a:pPr hangingPunct="0"/>
            <a:r>
              <a:rPr lang="el-GR" sz="1400" dirty="0" smtClean="0"/>
              <a:t>				</a:t>
            </a:r>
            <a:r>
              <a:rPr lang="el-GR" sz="1400" b="1" dirty="0" smtClean="0"/>
              <a:t>Πίνακας </a:t>
            </a:r>
            <a:r>
              <a:rPr lang="el-GR" sz="1400" b="1" dirty="0"/>
              <a:t>29</a:t>
            </a:r>
          </a:p>
          <a:p>
            <a:pPr hangingPunct="0"/>
            <a:r>
              <a:rPr lang="el-GR" sz="1400" dirty="0"/>
              <a:t>Τα μεταναστευτικά εμβάσματα ως ποσοστό του εμπορικού ελλείμματος (Χ-Μ), των εισαγωγών (Μ) και των εισαγωγών κεφαλαιουχικών αγαθών Μκ της Ελλάδας (1960-1981</a:t>
            </a:r>
            <a:r>
              <a:rPr lang="el-GR" sz="1400" dirty="0" smtClean="0"/>
              <a:t>)</a:t>
            </a:r>
          </a:p>
          <a:p>
            <a:pPr hangingPunct="0"/>
            <a:r>
              <a:rPr lang="el-GR" sz="1400" dirty="0" smtClean="0"/>
              <a:t>__________________________________________________________________________________________________</a:t>
            </a:r>
            <a:endParaRPr lang="el-GR" sz="1400" dirty="0"/>
          </a:p>
          <a:p>
            <a:pPr hangingPunct="0"/>
            <a:r>
              <a:rPr lang="el-GR" sz="1400" dirty="0"/>
              <a:t>Έτος         Εμβάσματα/(Χ-Μ)            Εμβάσματα/Μ                Εμβάσματα/Μκ          </a:t>
            </a:r>
            <a:endParaRPr lang="el-GR" sz="1400" dirty="0" smtClean="0"/>
          </a:p>
          <a:p>
            <a:pPr hangingPunct="0"/>
            <a:r>
              <a:rPr lang="el-GR" sz="1400" dirty="0" smtClean="0"/>
              <a:t>__________________________________________________________________________________________________           </a:t>
            </a:r>
            <a:endParaRPr lang="el-GR" sz="1400" dirty="0"/>
          </a:p>
          <a:p>
            <a:pPr hangingPunct="0"/>
            <a:r>
              <a:rPr lang="el-GR" sz="1400" dirty="0"/>
              <a:t>1960                31,3                                 18,4                                 106,5   </a:t>
            </a:r>
          </a:p>
          <a:p>
            <a:pPr hangingPunct="0"/>
            <a:r>
              <a:rPr lang="el-GR" sz="1400" dirty="0"/>
              <a:t>1961                32,5                                 19,0                                   92,2</a:t>
            </a:r>
          </a:p>
          <a:p>
            <a:pPr hangingPunct="0"/>
            <a:r>
              <a:rPr lang="el-GR" sz="1400" dirty="0"/>
              <a:t>1962                35,0                                 21,7                                   78,0</a:t>
            </a:r>
          </a:p>
          <a:p>
            <a:pPr hangingPunct="0"/>
            <a:r>
              <a:rPr lang="el-GR" sz="1400" dirty="0"/>
              <a:t>1963                38,7                                 23,0                                 102,2</a:t>
            </a:r>
          </a:p>
          <a:p>
            <a:pPr hangingPunct="0"/>
            <a:r>
              <a:rPr lang="el-GR" sz="1400" dirty="0"/>
              <a:t>1964                31,6                                 20,4                                   80,8</a:t>
            </a:r>
          </a:p>
          <a:p>
            <a:pPr hangingPunct="0"/>
            <a:r>
              <a:rPr lang="el-GR" sz="1400" dirty="0"/>
              <a:t>1965                29,9                                 20,2                                   78,7</a:t>
            </a:r>
          </a:p>
          <a:p>
            <a:pPr hangingPunct="0"/>
            <a:r>
              <a:rPr lang="el-GR" sz="1400" dirty="0"/>
              <a:t>1966                31,6                                 20,5                                   83,4</a:t>
            </a:r>
          </a:p>
          <a:p>
            <a:pPr hangingPunct="0"/>
            <a:r>
              <a:rPr lang="el-GR" sz="1400" dirty="0"/>
              <a:t>1967                33,0                                 20,1                                   74,9</a:t>
            </a:r>
          </a:p>
          <a:p>
            <a:pPr hangingPunct="0"/>
            <a:r>
              <a:rPr lang="el-GR" sz="1400" dirty="0"/>
              <a:t>1968                30,7                                 19,2                                   71,7</a:t>
            </a:r>
          </a:p>
          <a:p>
            <a:pPr hangingPunct="0"/>
            <a:r>
              <a:rPr lang="el-GR" sz="1400" dirty="0"/>
              <a:t>1969                30,8                                 19,4                                   69,1</a:t>
            </a:r>
          </a:p>
          <a:p>
            <a:pPr hangingPunct="0"/>
            <a:r>
              <a:rPr lang="el-GR" sz="1400" dirty="0"/>
              <a:t>1970                31,5                                 20,2                                   66,6</a:t>
            </a:r>
          </a:p>
          <a:p>
            <a:pPr hangingPunct="0"/>
            <a:r>
              <a:rPr lang="el-GR" sz="1400" dirty="0"/>
              <a:t>1971                35,5  Μ.Ο.27,8               24,1 Μ.Ο.17,3                 78,5  Μ.Ο.67,7</a:t>
            </a:r>
          </a:p>
          <a:p>
            <a:pPr hangingPunct="0"/>
            <a:r>
              <a:rPr lang="el-GR" sz="1400" dirty="0"/>
              <a:t>1972                35,8                                 23,5                                   70,2</a:t>
            </a:r>
          </a:p>
          <a:p>
            <a:pPr hangingPunct="0"/>
            <a:r>
              <a:rPr lang="el-GR" sz="1400" dirty="0"/>
              <a:t>1973                26,1                                18,2                                   62,3</a:t>
            </a:r>
          </a:p>
          <a:p>
            <a:pPr hangingPunct="0"/>
            <a:r>
              <a:rPr lang="el-GR" sz="1400" dirty="0"/>
              <a:t>1974                22,4                                 13,8                                   50,3  </a:t>
            </a:r>
          </a:p>
          <a:p>
            <a:pPr hangingPunct="0"/>
            <a:r>
              <a:rPr lang="el-GR" sz="1400" dirty="0"/>
              <a:t>1975                25,7                                 15,4                                   50,6</a:t>
            </a:r>
          </a:p>
          <a:p>
            <a:pPr hangingPunct="0"/>
            <a:r>
              <a:rPr lang="el-GR" sz="1400" dirty="0"/>
              <a:t>1976                24,1                                 14,4                                   51,9</a:t>
            </a:r>
          </a:p>
          <a:p>
            <a:pPr hangingPunct="0"/>
            <a:r>
              <a:rPr lang="el-GR" sz="1400" dirty="0"/>
              <a:t>1977                23,7                                 14,4                                   51,9</a:t>
            </a:r>
          </a:p>
          <a:p>
            <a:pPr hangingPunct="0"/>
            <a:r>
              <a:rPr lang="el-GR" sz="1400" dirty="0"/>
              <a:t>1978                22,7                                 13,4                                   48,8</a:t>
            </a:r>
          </a:p>
          <a:p>
            <a:pPr hangingPunct="0"/>
            <a:r>
              <a:rPr lang="el-GR" sz="1400" dirty="0"/>
              <a:t>1979                18,9                                 11,5                                   47,3</a:t>
            </a:r>
          </a:p>
          <a:p>
            <a:pPr hangingPunct="0"/>
            <a:r>
              <a:rPr lang="el-GR" sz="1400" dirty="0"/>
              <a:t>1980                15,9                                  9,9                                    44,3</a:t>
            </a:r>
          </a:p>
          <a:p>
            <a:pPr hangingPunct="0"/>
            <a:r>
              <a:rPr lang="el-GR" sz="1400" dirty="0"/>
              <a:t>1981                16,1                                  9,4                                   48,2</a:t>
            </a:r>
          </a:p>
          <a:p>
            <a:pPr marL="342900" indent="-342900" hangingPunct="0">
              <a:buAutoNum type="arabicPlain" startAt="1982"/>
            </a:pPr>
            <a:r>
              <a:rPr lang="el-GR" sz="1400" dirty="0" smtClean="0"/>
              <a:t>                17,6                                  </a:t>
            </a:r>
            <a:r>
              <a:rPr lang="el-GR" sz="1400" dirty="0"/>
              <a:t>9,0                                   48,0 </a:t>
            </a:r>
            <a:endParaRPr lang="el-GR" sz="1400" dirty="0" smtClean="0"/>
          </a:p>
          <a:p>
            <a:pPr hangingPunct="0"/>
            <a:r>
              <a:rPr lang="el-GR" sz="1400" dirty="0" smtClean="0"/>
              <a:t>__________________________________________________________________________________________________</a:t>
            </a:r>
            <a:endParaRPr lang="el-GR" sz="1400" dirty="0"/>
          </a:p>
          <a:p>
            <a:pPr hangingPunct="0"/>
            <a:r>
              <a:rPr lang="el-GR" sz="1400" dirty="0"/>
              <a:t>Πηγή: Γλυτσός, 1987, σ. 99</a:t>
            </a:r>
          </a:p>
        </p:txBody>
      </p:sp>
    </p:spTree>
    <p:extLst>
      <p:ext uri="{BB962C8B-B14F-4D97-AF65-F5344CB8AC3E}">
        <p14:creationId xmlns:p14="http://schemas.microsoft.com/office/powerpoint/2010/main" val="4955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50887"/>
            <a:ext cx="8928992" cy="6001643"/>
          </a:xfrm>
          <a:prstGeom prst="rect">
            <a:avLst/>
          </a:prstGeom>
        </p:spPr>
        <p:txBody>
          <a:bodyPr wrap="square">
            <a:spAutoFit/>
          </a:bodyPr>
          <a:lstStyle/>
          <a:p>
            <a:pPr hangingPunct="0"/>
            <a:r>
              <a:rPr lang="el-GR" dirty="0"/>
              <a:t> </a:t>
            </a:r>
            <a:r>
              <a:rPr lang="el-GR" sz="2400" dirty="0" smtClean="0"/>
              <a:t>Η </a:t>
            </a:r>
            <a:r>
              <a:rPr lang="el-GR" sz="2400" dirty="0"/>
              <a:t>επιδείνωση θα ήταν ακόμα μεγαλύτερη, αν δεν είχε σημειωθεί σημαντική μείωση των εισαγωγών στη δεκαετία του 1980 ως αποτέλεσμα των υποτιμήσεων και διολισθήσεων της δραχμής και της παρατεταμένης επενδυτικής ύφεσης που επέφερε μείωση των εισαγωγών κεφαλαιουχικών προϊόντων. Έτσι, το 1982 τα εμβάσματα κάλυπταν μόλις το 17,6% του εμπορικού ελλείμματος, το 9% της αξίας των εισαγωγών και το 48% της αξίας των εισαγωγών κεφαλαιουχικών προϊόντων έναντι των μέσων όρων για το σύνολο της περιόδου 1960-1982 που ήταν αντίστοιχα 27,8%, 17,3% και 67,7%. </a:t>
            </a:r>
          </a:p>
          <a:p>
            <a:pPr hangingPunct="0"/>
            <a:r>
              <a:rPr lang="el-GR" sz="2400" dirty="0" smtClean="0"/>
              <a:t>Η </a:t>
            </a:r>
            <a:r>
              <a:rPr lang="el-GR" sz="2400" dirty="0"/>
              <a:t>συμβολή των εμβασμάτων στην ισορροπία στον εξωτερικό τομέα της ελληνικής οικονομίας είναι αναμφισβήτητη. Τα εμβάσματα αποτέλεσαν βασική πηγή ξένου συναλλάγματος για τη χώρα και σωσίβιο για το ελληνικό ισοζύγιο πληρωμών. Για δυο </a:t>
            </a:r>
            <a:r>
              <a:rPr lang="el-GR" sz="2400" dirty="0" smtClean="0"/>
              <a:t>δεκαετίες </a:t>
            </a:r>
            <a:r>
              <a:rPr lang="el-GR" sz="2400" dirty="0"/>
              <a:t>(1960 και 1970) αποτέλεσαν τον κύριο μηχανισμό χαλάρωσης των περιορισμών που έθετε το ελλειμματικό εμπορικό ισοζύγιο και απέτρεψαν τη διόγκωση του εξωτερικού χρέους της χώρας. </a:t>
            </a:r>
          </a:p>
        </p:txBody>
      </p:sp>
    </p:spTree>
    <p:extLst>
      <p:ext uri="{BB962C8B-B14F-4D97-AF65-F5344CB8AC3E}">
        <p14:creationId xmlns:p14="http://schemas.microsoft.com/office/powerpoint/2010/main" val="94343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07677"/>
            <a:ext cx="8784976" cy="6001643"/>
          </a:xfrm>
          <a:prstGeom prst="rect">
            <a:avLst/>
          </a:prstGeom>
        </p:spPr>
        <p:txBody>
          <a:bodyPr wrap="square">
            <a:spAutoFit/>
          </a:bodyPr>
          <a:lstStyle/>
          <a:p>
            <a:r>
              <a:rPr lang="el-GR" sz="2400" dirty="0" smtClean="0"/>
              <a:t>Από την άλλη , όμως,, η βραχυπρόθεσμη (όπως αποδείχθηκε) αντιμετώπιση του προβλήματος του εμπορικού ελλείμματος που οφειλόταν στις φτωχές εξαγωγικές επιδόσεις της Ελλάδας, απέκρυψε τις πραγματικές διαστάσεις του προβλήματος και λειτούργησε εφησυχαστικά ως προς την ανάγκη αντιμετώπισής του.</a:t>
            </a:r>
          </a:p>
          <a:p>
            <a:pPr hangingPunct="0"/>
            <a:r>
              <a:rPr lang="el-GR" sz="2400" dirty="0"/>
              <a:t>Τα εμβάσματα (όπως και οι υπόλοιποι άδηλοι πόροι) χαλαρώνοντας τους περιορισμούς του ελλειμματικού ισοζυγίου πληρωμών, επέτρεψαν ένα ύψος κατανάλωσης και εισαγωγών, το οποίο δεν θα ήταν εφικτό υπό άλλες συνθήκες. Επιπλέον, το γεγονός ότι κατά την περίοδο αυτή δεν υπήρξε καμία άξια λόγου οργανωμένη προσπάθεια αντιμετώπισης  του προβλήματος των πενιχρών ελληνικών εξαγωγών, συνηγορεί στο ότι τα εμβάσματα θεωρήθηκαν περίπου δεδομένα ως πηγή συναλλάγματος. Φαίνεται, πράγματι, ότι οι ελληνικές; κυβερνήσεις  της περιόδου εκείνης θεωρούσαν ότι είχε βρεθεί το «αντίδοτο» στο διαρθρωτικό έλλειμμα  του εμπορικού ισοζυγίου. </a:t>
            </a:r>
          </a:p>
        </p:txBody>
      </p:sp>
    </p:spTree>
    <p:extLst>
      <p:ext uri="{BB962C8B-B14F-4D97-AF65-F5344CB8AC3E}">
        <p14:creationId xmlns:p14="http://schemas.microsoft.com/office/powerpoint/2010/main" val="523361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370975"/>
          </a:xfrm>
          <a:prstGeom prst="rect">
            <a:avLst/>
          </a:prstGeom>
        </p:spPr>
        <p:txBody>
          <a:bodyPr wrap="square">
            <a:spAutoFit/>
          </a:bodyPr>
          <a:lstStyle/>
          <a:p>
            <a:pPr hangingPunct="0"/>
            <a:r>
              <a:rPr lang="el-GR" sz="2400" dirty="0" smtClean="0"/>
              <a:t>Η απόπειρα επίλυσης ενός διαρθρωτικού προβλήματος με μια  εξωγενή και μη ελεγχόμενη πηγή συναλλάγματος αποδείχθηκε εσφαλμένη επιλογή. Οι εισαγωγές και οι εξαγωγές μιας χώρας προσδιορίζονται από παράγοντες απόλυτα διαφορετικούς από αυτούς που προσδιορίζουν το ύψος των εμβασμάτων. Εμπορικό έλλειμμα  και εμβάσματα μπορούν να κινούνται παράλληλα, όπως συνέβη στην περίοδο 1960-1973 καθαρά λόγω σύμπτωσης, αλλά και προς διαφορετικές κατευθύνσεις όπως συνέβη μετά το 1973. </a:t>
            </a:r>
          </a:p>
          <a:p>
            <a:pPr hangingPunct="0"/>
            <a:r>
              <a:rPr lang="el-GR" sz="2400" dirty="0"/>
              <a:t>Πέρα, όμως, από το ισοζύγιο πληρωμών, τα εμβάσματα επηρέασαν και μια σειρά άλλες μακρο-οικονομικές μεταβλητές, όπως η κατανάλωση, το απόθεμα αποταμιεύσεων, οι εισαγωγές και οι επενδύσεις. Με βάση και τα ευρήματα των εμπειρικών </a:t>
            </a:r>
            <a:r>
              <a:rPr lang="el-GR" sz="2400" dirty="0" smtClean="0"/>
              <a:t>διερευνήσεων,  </a:t>
            </a:r>
            <a:r>
              <a:rPr lang="el-GR" sz="2400" dirty="0"/>
              <a:t>θα μπορούσαμε να πούμε τα εξής:</a:t>
            </a:r>
          </a:p>
          <a:p>
            <a:pPr hangingPunct="0"/>
            <a:r>
              <a:rPr lang="el-GR" sz="2400" dirty="0"/>
              <a:t>Όσον αφορά την ιδιωτική δαπάνη για κατανάλωση, είναι γεγονός ότι κατά τη διάρκεια της μαζικής μετανάστευσης (1960-73) οι μετανάστες έστελναν χρήματα στα μέλη των οικογενειών τους στην Ελλάδα. </a:t>
            </a:r>
            <a:endParaRPr lang="el-GR" sz="2000" dirty="0"/>
          </a:p>
        </p:txBody>
      </p:sp>
    </p:spTree>
    <p:extLst>
      <p:ext uri="{BB962C8B-B14F-4D97-AF65-F5344CB8AC3E}">
        <p14:creationId xmlns:p14="http://schemas.microsoft.com/office/powerpoint/2010/main" val="2057279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7017306"/>
          </a:xfrm>
          <a:prstGeom prst="rect">
            <a:avLst/>
          </a:prstGeom>
        </p:spPr>
        <p:txBody>
          <a:bodyPr wrap="square">
            <a:spAutoFit/>
          </a:bodyPr>
          <a:lstStyle/>
          <a:p>
            <a:pPr hangingPunct="0"/>
            <a:r>
              <a:rPr lang="el-GR" sz="2400" dirty="0" smtClean="0"/>
              <a:t>Καθώς τα χρήματα αυτά τα ελάμβαναν άτομα χαμηλού εισοδήματος, μπορεί να υποθέσει ασφαλώς κανείς ότι η οριακή ροπή για κατανάλωση εκ του εισοδήματος από τα εμβάσματα ήταν υψηλή, τουλάχιστον αρχικά. Από τη στιγμή, όμως, που ικανοποιήθηκαν κάποιες βασικές καταναλωτικές ανάγκες, αυτή η ροπή θα έπρεπε να μειωθεί. Μια τέτοια εξέλιξη θα μπορούσε να αιτιολογηθεί στη βάση των πρωταρχικών κινήτρων των μεταναστών. </a:t>
            </a:r>
          </a:p>
          <a:p>
            <a:pPr hangingPunct="0"/>
            <a:r>
              <a:rPr lang="el-GR" sz="2400" dirty="0"/>
              <a:t>Οι μετανάστες, αρχικά προσπαθούν να βελτιώσουν το βιοτικό επίπεδο </a:t>
            </a:r>
            <a:r>
              <a:rPr lang="el-GR" sz="2400" dirty="0" smtClean="0"/>
              <a:t>των οικογενειών </a:t>
            </a:r>
            <a:r>
              <a:rPr lang="el-GR" sz="2400" dirty="0"/>
              <a:t>τους, εξασφαλίζοντάς τους επιπρόσθετο εισόδημα για κατανάλωση μέσω των εμβασμάτων, ειδικά όταν η μετανάστευση είναι προσωρινή. Ακόμα και στην περίπτωση της προσωρινής μετανάστευσης, όμως, αφού εξασφαλίσουν ένα αποδεκτό βιοτικό επίπεδο για τις οικογένειές τους στρέφονται προς τη συσσώρευση αποταμιεύσεων. Οι αποταμιεύσεις αυτές θα τους επιτρέψουν να </a:t>
            </a:r>
            <a:r>
              <a:rPr lang="el-GR" sz="2400" dirty="0" smtClean="0"/>
              <a:t>κτίσουν ή επισκευάσουν </a:t>
            </a:r>
            <a:r>
              <a:rPr lang="el-GR" sz="2400" dirty="0"/>
              <a:t>κατοικίες, όταν παλιννοστήσουν. Εναλλακτικά μπορούν να χρηματοδοτήσουν μια μικρή επιχείρηση. Αυτό ακριβώς συνέβη στην περίπτωση της μεταπολεμικής ελληνικής μετανάστευσης.</a:t>
            </a:r>
          </a:p>
          <a:p>
            <a:pPr hangingPunct="0"/>
            <a:endParaRPr lang="el-GR" dirty="0"/>
          </a:p>
        </p:txBody>
      </p:sp>
    </p:spTree>
    <p:extLst>
      <p:ext uri="{BB962C8B-B14F-4D97-AF65-F5344CB8AC3E}">
        <p14:creationId xmlns:p14="http://schemas.microsoft.com/office/powerpoint/2010/main" val="191647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1386"/>
            <a:ext cx="8784976" cy="6647974"/>
          </a:xfrm>
          <a:prstGeom prst="rect">
            <a:avLst/>
          </a:prstGeom>
        </p:spPr>
        <p:txBody>
          <a:bodyPr wrap="square">
            <a:spAutoFit/>
          </a:bodyPr>
          <a:lstStyle/>
          <a:p>
            <a:pPr hangingPunct="0"/>
            <a:r>
              <a:rPr lang="el-GR" b="1" dirty="0"/>
              <a:t> </a:t>
            </a:r>
            <a:endParaRPr lang="el-GR" dirty="0"/>
          </a:p>
          <a:p>
            <a:pPr lvl="0" hangingPunct="0"/>
            <a:r>
              <a:rPr lang="el-GR" sz="2400" b="1" dirty="0"/>
              <a:t>Εισαγωγή</a:t>
            </a:r>
            <a:endParaRPr lang="el-GR" sz="2400" dirty="0"/>
          </a:p>
          <a:p>
            <a:pPr hangingPunct="0"/>
            <a:r>
              <a:rPr lang="el-GR" sz="2400" dirty="0"/>
              <a:t>Η διερεύνηση των επιπτώσεων από την εισροή των μεταναστευτικών εμβασμάτων στη μεταπολεμική ανάπτυξη της ελληνικής οικονομίας διευκολύνεται εξαιρετικά από το γεγονός ότι υπάρχει ένας (μικρός) αριθμός  εργασιών στη βιβλιογραφία με σημαντικά εμπειρικά ευρήματα. Προκειμένου να καταλήξουμε σε ασφαλή συμπεράσματα, αναφορικά με την αποτίμηση της συμβολής των εμβασμάτων στην οικονομική ανάπτυξη της Ελλάδας, είναι μεθοδολογικά αποδεκτό να επιχειρήσουμε τη διερεύνηση των επιπτώσεων των εμβασμάτων σε μια σειρά μακρο-οικονομικών μεταβλητών που αυτά επηρεάζουν. Αντί, δηλαδή, να επιχειρήσουμε τον απευθείας προσδιορισμό της σχέσης εμβασμάτων και του ρυθμού οικονομικής ανάπτυξης ή διαρθρωτικών χαρακτηριστικών της ελληνικής οικονομίας, θα εξετάσουμε πώς τα εμβάσματα επέδρασαν σε μεταβλητές, όπως η κατανάλωση, οι επενδύσεις και οι εισαγωγές, που με τη σειρά τους διαμορφώνουν το ύψος και τη διάρθρωση του Α.Ε.Π. μιας χώρας.</a:t>
            </a:r>
          </a:p>
        </p:txBody>
      </p:sp>
    </p:spTree>
    <p:extLst>
      <p:ext uri="{BB962C8B-B14F-4D97-AF65-F5344CB8AC3E}">
        <p14:creationId xmlns:p14="http://schemas.microsoft.com/office/powerpoint/2010/main" val="1735686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784976" cy="6740307"/>
          </a:xfrm>
          <a:prstGeom prst="rect">
            <a:avLst/>
          </a:prstGeom>
        </p:spPr>
        <p:txBody>
          <a:bodyPr wrap="square">
            <a:spAutoFit/>
          </a:bodyPr>
          <a:lstStyle/>
          <a:p>
            <a:pPr hangingPunct="0"/>
            <a:r>
              <a:rPr lang="el-GR" sz="2400" dirty="0"/>
              <a:t>Μια προσεκτική ματιά στα διαθέσιμα στοιχεία αποκαλύπτει ότι η εγχώρια ιδιωτική δαπάνη για κατανάλωση και τα εμβάσματα κινούνταν παράλληλα στην περίοδο 1960-1973. Αυτό δεν σημαίνει απαραίτητα ότι υπάρχει στενή συσχέτιση ανάμεσα στις δυο αυτές μεταβλητές στην περίοδο αυτή για δυο κυρίως λόγους. Ο πρώτος αναλύθηκε </a:t>
            </a:r>
            <a:r>
              <a:rPr lang="el-GR" sz="2400" dirty="0" smtClean="0"/>
              <a:t>ήδη. </a:t>
            </a:r>
            <a:r>
              <a:rPr lang="el-GR" sz="2400" dirty="0"/>
              <a:t>Ο δεύτερος είναι ότι στην ταχύτατα αναπτυσσόμενη ελληνική οικονομία της περιόδου εκείνης, πολλά μακρο-οικονομικά μεγέθη παρουσίαζαν αυξητικές τάσεις, χωρίς να σχετίζονται οι τάσεις αυτές μεταξύ τους. Η οικονομετρική διερεύνηση έδειξε ότι αυτό ακριβώς συνέβη στην ελληνική περίπτωση.</a:t>
            </a:r>
          </a:p>
          <a:p>
            <a:pPr hangingPunct="0"/>
            <a:r>
              <a:rPr lang="el-GR" sz="2400" dirty="0"/>
              <a:t>Αυτό που έχει σημασία είναι η συμβολή των εμβασμάτων στο ρυθμό αύξησης της κατανάλωσης και όχι στο απόλυτο μέγεθός της. Με άλλα λόγια, τι θα συνέβαινε στην κατανάλωση (θα αυξανόταν ή θα μειωνόταν), αν τα εμβάσματα εκμηδενίζονταν; Ακολουθώντας αυτήν την πορεία σκέψης καταλήγει στο συμπέρασμα ότι ειδικά στα χρόνια </a:t>
            </a:r>
            <a:r>
              <a:rPr lang="el-GR" sz="2400" dirty="0" smtClean="0"/>
              <a:t>της έντονης ύφεσης, </a:t>
            </a:r>
            <a:r>
              <a:rPr lang="el-GR" sz="2400" dirty="0"/>
              <a:t>η επίδραση των εμβασμάτων στη δαπάνη για κατανάλωση ήταν σταθεροποιητική και ότι χωρίς τα εμβάσματα το βιοτικό επίπεδο στην Ελλάδα θα είχε μειωθεί </a:t>
            </a:r>
            <a:r>
              <a:rPr lang="el-GR" sz="2400" dirty="0" smtClean="0"/>
              <a:t>πολύ περισσότερο. </a:t>
            </a:r>
            <a:endParaRPr lang="el-GR" sz="2400" dirty="0"/>
          </a:p>
        </p:txBody>
      </p:sp>
    </p:spTree>
    <p:extLst>
      <p:ext uri="{BB962C8B-B14F-4D97-AF65-F5344CB8AC3E}">
        <p14:creationId xmlns:p14="http://schemas.microsoft.com/office/powerpoint/2010/main" val="289138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7384"/>
            <a:ext cx="8640960" cy="6370975"/>
          </a:xfrm>
          <a:prstGeom prst="rect">
            <a:avLst/>
          </a:prstGeom>
        </p:spPr>
        <p:txBody>
          <a:bodyPr wrap="square">
            <a:spAutoFit/>
          </a:bodyPr>
          <a:lstStyle/>
          <a:p>
            <a:pPr hangingPunct="0"/>
            <a:r>
              <a:rPr lang="el-GR" sz="2400" dirty="0"/>
              <a:t>Η οικονομετρική διερεύνηση, </a:t>
            </a:r>
            <a:r>
              <a:rPr lang="el-GR" sz="2400" dirty="0" smtClean="0"/>
              <a:t>όμως δεν στηρίζει </a:t>
            </a:r>
            <a:r>
              <a:rPr lang="el-GR" sz="2400" dirty="0"/>
              <a:t>τα συμπεράσματα αυτά. Από το 1981 τα εμβάσματα μειώθηκαν τόσο ως απόλυτο μέγεθος όσο και ως ποσοστό του διαθέσιμου εισοδήματος </a:t>
            </a:r>
            <a:r>
              <a:rPr lang="el-GR" sz="2400" dirty="0" smtClean="0"/>
              <a:t>έτσι  </a:t>
            </a:r>
            <a:r>
              <a:rPr lang="el-GR" sz="2400" dirty="0"/>
              <a:t>που ακόμα και αν η οριακή ροπή για κατανάλωση από εισόδημα </a:t>
            </a:r>
            <a:r>
              <a:rPr lang="el-GR" sz="2400" dirty="0" smtClean="0"/>
              <a:t>από </a:t>
            </a:r>
            <a:r>
              <a:rPr lang="el-GR" sz="2400" dirty="0"/>
              <a:t>εμβάσματα είχε προσεγγίσει στο όριο της μονάδας, η συνολική επίπτωση στην κατανάλωση θα ήταν αμελητέα.</a:t>
            </a:r>
          </a:p>
          <a:p>
            <a:pPr hangingPunct="0"/>
            <a:r>
              <a:rPr lang="el-GR" sz="2400" dirty="0" smtClean="0"/>
              <a:t>Προκύπτει </a:t>
            </a:r>
            <a:r>
              <a:rPr lang="el-GR" sz="2400" dirty="0"/>
              <a:t>ότι η επίδραση των εμβασμάτων επί της κατανάλωσης </a:t>
            </a:r>
            <a:r>
              <a:rPr lang="el-GR" sz="2400" dirty="0" smtClean="0"/>
              <a:t>υπερεκτιμήθηκε. </a:t>
            </a:r>
            <a:r>
              <a:rPr lang="el-GR" sz="2400" dirty="0"/>
              <a:t>Αυτό είναι λογικό, αν σκεφτεί κανείς ότι το άμεσα ορατό και απτό αποτέλεσμα της εισροής εμβασμάτων είναι πως τα άτομα που τα εισπράττουν </a:t>
            </a:r>
            <a:r>
              <a:rPr lang="el-GR" sz="2400" dirty="0" smtClean="0"/>
              <a:t>(συγγενείς των </a:t>
            </a:r>
            <a:r>
              <a:rPr lang="el-GR" sz="2400" dirty="0"/>
              <a:t>μεταναστών) είναι σε θέση να ξοδεύουν περισσότερα για κατανάλωση. Η στενή σχέση εμβασμάτων και κατανάλωσης στην Ελλάδα κατά τις δεκαετίες </a:t>
            </a:r>
            <a:r>
              <a:rPr lang="el-GR" sz="2400" dirty="0" smtClean="0"/>
              <a:t>60ς, 1970ς &amp; 80ς </a:t>
            </a:r>
            <a:r>
              <a:rPr lang="el-GR" sz="2400" dirty="0"/>
              <a:t>μπορεί να εξηγηθεί ως εξής: Άτομα χαμηλού εισοδήματος  (άρα και επιπέδου κατανάλωσης) μεταναστεύουν από την Ελλάδα προς τη Δ. Ευρώπη. Κατά τη διάρκεια της παραμονής τους στις χώρες αυτές εργάζονται σκληρά και ξοδεύουν για κατανάλωση τα ελάχιστα δυνατά. </a:t>
            </a:r>
          </a:p>
        </p:txBody>
      </p:sp>
    </p:spTree>
    <p:extLst>
      <p:ext uri="{BB962C8B-B14F-4D97-AF65-F5344CB8AC3E}">
        <p14:creationId xmlns:p14="http://schemas.microsoft.com/office/powerpoint/2010/main" val="127099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4624"/>
            <a:ext cx="8712968" cy="6740307"/>
          </a:xfrm>
          <a:prstGeom prst="rect">
            <a:avLst/>
          </a:prstGeom>
        </p:spPr>
        <p:txBody>
          <a:bodyPr wrap="square">
            <a:spAutoFit/>
          </a:bodyPr>
          <a:lstStyle/>
          <a:p>
            <a:pPr hangingPunct="0"/>
            <a:r>
              <a:rPr lang="el-GR" sz="2400" dirty="0" smtClean="0"/>
              <a:t>Αυτό τους επιτρέπει να εμβάζουν στις οικογένειές τους σημαντικά ποσά τα οποία ξοδεύονται για κατανάλωση στην Ελλάδα. Εναλλακτικά τα αποταμιεύουν στις χώρες όπου εργάζονται (ειδικά αν συνοδεύονται από τις οικογένειές τους) με σκοπό να τα ξοδέψουν αφού παλιννοστήσουν. Είναι ενδεικτικό ότι μέχρι την έλευση της κρίσης τα εμβάσματα είχαν αυξητική τάση τόσο σε δραχμές όσο και σε δολάρια Η.Π.Α.</a:t>
            </a:r>
          </a:p>
          <a:p>
            <a:pPr hangingPunct="0"/>
            <a:r>
              <a:rPr lang="el-GR" sz="2400" dirty="0"/>
              <a:t>Το γεγονός, όμως, ότι η συγκεκριμένη μετανάστευση ήταν προσωρινού χαρακτήρα και ουσιαστικά το απόθεμα των ελλήνων μεταναστών στη Δ. Ευρώπη μεταβάλλονταν συνεχώς ως προς τη σύνθεσή του (οι παλαιότεροι μετανάστες παλιννοστούσαν, για να μεταναστεύσουν ξανά μετά από κάποιο χρονικό διάστημα, όπου τους είχαν αντικαταστήσει κάποιοι νεότεροι μετανάστες κ.ο.κ.) μετέβαλε τα δεδομένα. Πράγματι, η συνεχής ροή μεταναστών και παλιννοστούντων οδήγησε σε μια σταθερή καταναλωτική συμπεριφορά ως προς τα εμβάσματα, οπότε και σε μια σχετικά σταθερή οριακή ροπή προς κατανάλωση ως προς το εισόδημα από εμβάσματα. </a:t>
            </a:r>
          </a:p>
        </p:txBody>
      </p:sp>
    </p:spTree>
    <p:extLst>
      <p:ext uri="{BB962C8B-B14F-4D97-AF65-F5344CB8AC3E}">
        <p14:creationId xmlns:p14="http://schemas.microsoft.com/office/powerpoint/2010/main" val="803559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640960" cy="5909310"/>
          </a:xfrm>
          <a:prstGeom prst="rect">
            <a:avLst/>
          </a:prstGeom>
        </p:spPr>
        <p:txBody>
          <a:bodyPr wrap="square">
            <a:spAutoFit/>
          </a:bodyPr>
          <a:lstStyle/>
          <a:p>
            <a:pPr hangingPunct="0"/>
            <a:r>
              <a:rPr lang="el-GR" sz="2400" dirty="0" smtClean="0"/>
              <a:t>Ο πληθυσμός των ατόμων  που εισέπραττε εμβάσματα, ανανεωνόταν συνεχώς με ομάδες ατόμων με διαφορετικά χαρακτηριστικά. Ως συνολικός πληθυσμός, όμως, είχε ενιαία χαρακτηριστικά και, αν δεχθούμε ότι η σύνθεσή του κατά ομάδες δεν μεταβαλλόταν σημαντικά, τότε μπορούμε να καταλάβουμε γιατί η οριακή ροπή για κατανάλωση του εισοδήματος από εμβάσματα ήταν σχετικά σταθερή. </a:t>
            </a:r>
          </a:p>
          <a:p>
            <a:pPr hangingPunct="0"/>
            <a:r>
              <a:rPr lang="el-GR" sz="2400" dirty="0"/>
              <a:t>Η επίδραση των εμβασμάτων στις εισαγωγές είναι, επίσης, εξαιρετικά σημαντική. Το ερώτημα ως προς το θέμα αυτό είναι το κατά ίσχυσε η πρόβλεψη της θεωρίας για το λεγόμενο αποτέλεσμα «μπούμερανγκ», δηλαδή για αύξηση των εισαγωγών χρηματοδοτούμενη από τα εμβάσματα. Εξυπακούεται ότι στο βαθμό που το αποτέλεσμα αυτό ίσχυε, σημαντικό μέρος των κερδών της Ελλάδας σε ξένο συνάλλαγμα από τα εμβάσματα θα επανεξαγόταν, προκειμένου να αγοραστούν εισαγόμενα προϊόντα.</a:t>
            </a:r>
          </a:p>
          <a:p>
            <a:pPr hangingPunct="0"/>
            <a:endParaRPr lang="el-GR" dirty="0"/>
          </a:p>
        </p:txBody>
      </p:sp>
    </p:spTree>
    <p:extLst>
      <p:ext uri="{BB962C8B-B14F-4D97-AF65-F5344CB8AC3E}">
        <p14:creationId xmlns:p14="http://schemas.microsoft.com/office/powerpoint/2010/main" val="1067647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5785"/>
            <a:ext cx="8712968" cy="7109639"/>
          </a:xfrm>
          <a:prstGeom prst="rect">
            <a:avLst/>
          </a:prstGeom>
        </p:spPr>
        <p:txBody>
          <a:bodyPr wrap="square">
            <a:spAutoFit/>
          </a:bodyPr>
          <a:lstStyle/>
          <a:p>
            <a:pPr hangingPunct="0"/>
            <a:r>
              <a:rPr lang="el-GR" sz="2400" dirty="0" smtClean="0"/>
              <a:t>Η </a:t>
            </a:r>
            <a:r>
              <a:rPr lang="el-GR" sz="2400" dirty="0"/>
              <a:t>οριακή ροπή για εισαγωγές από εισόδημα προερχόμενο από εμβάσματα ήταν σχετικά υψηλότερη από αυτήν που ίσχυε για τις εγχώριες πηγές εισοδήματος. Το 1974 το 7% των εμβασμάτων επενδυόταν σε αγορές εισαγόμενων προϊόντων, ποσοστό ελαφρά υψηλότερο του αντίστοιχου για το 1961 και ελαφρά χαμηλότερο του αντίστοιχου για το 1981. Στο διάστημα </a:t>
            </a:r>
            <a:r>
              <a:rPr lang="el-GR" sz="2400" dirty="0" smtClean="0"/>
              <a:t>1961-81</a:t>
            </a:r>
            <a:r>
              <a:rPr lang="el-GR" sz="2400" dirty="0"/>
              <a:t>, λοιπόν, η οριακή ροπή για εισαγωγές από εισόδημα προερχόμενο από εμβάσματα αυξήθηκε ελαφρά, αλλά πάντως κινήθηκε πέριξ του 7%. </a:t>
            </a:r>
            <a:endParaRPr lang="el-GR" sz="2400" dirty="0" smtClean="0"/>
          </a:p>
          <a:p>
            <a:pPr hangingPunct="0"/>
            <a:r>
              <a:rPr lang="el-GR" sz="2400" dirty="0"/>
              <a:t>Από τα στοιχεία του πίνακα 30 φαίνεται η δαπάνη για εισαγωγές εκ του εισοδήματος που προέρχεται από εμβάσματα ανά ομάδα εισαγόμενων προϊόντων και υπηρεσιών για τα έτη 1964, 1974 και 1981. Τα στοιχεία αυτά δείχνουν ότι τα άτομα που ελάμβαναν τα εμβάσματα αύξησαν τις εισαγωγές τους (άμεσα και έμμεσα) κατά 60% το 1964 και κατά 40% το 1974 και το 1981, λόγω της αύξησης του διαθέσιμου εισοδήματός τους που προκάλεσαν τα εμβάσματα. </a:t>
            </a:r>
            <a:r>
              <a:rPr lang="el-GR" sz="2400" dirty="0" smtClean="0"/>
              <a:t>Φαίνεται </a:t>
            </a:r>
            <a:r>
              <a:rPr lang="el-GR" sz="2400" dirty="0"/>
              <a:t>ότι οι εκτιμήσεις </a:t>
            </a:r>
            <a:r>
              <a:rPr lang="el-GR" sz="2400" dirty="0" smtClean="0"/>
              <a:t>για </a:t>
            </a:r>
            <a:r>
              <a:rPr lang="el-GR" sz="2400" dirty="0"/>
              <a:t>το αποτέλεσμα «μπούμερανγκ» των εμβασμάτων επί των εισαγωγών, που έγιναν στις δεκαετίες του 1960 και του 1970 ήταν μάλλον </a:t>
            </a:r>
            <a:r>
              <a:rPr lang="el-GR" sz="2400" dirty="0" smtClean="0"/>
              <a:t>υπερβολικές. </a:t>
            </a:r>
            <a:endParaRPr lang="el-GR" sz="2400" dirty="0"/>
          </a:p>
          <a:p>
            <a:r>
              <a:rPr lang="el-GR" sz="2400" dirty="0"/>
              <a:t> </a:t>
            </a:r>
          </a:p>
        </p:txBody>
      </p:sp>
    </p:spTree>
    <p:extLst>
      <p:ext uri="{BB962C8B-B14F-4D97-AF65-F5344CB8AC3E}">
        <p14:creationId xmlns:p14="http://schemas.microsoft.com/office/powerpoint/2010/main" val="247018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953"/>
            <a:ext cx="8568952" cy="5570756"/>
          </a:xfrm>
          <a:prstGeom prst="rect">
            <a:avLst/>
          </a:prstGeom>
        </p:spPr>
        <p:txBody>
          <a:bodyPr wrap="square">
            <a:spAutoFit/>
          </a:bodyPr>
          <a:lstStyle/>
          <a:p>
            <a:pPr hangingPunct="0"/>
            <a:r>
              <a:rPr lang="el-GR" dirty="0"/>
              <a:t> </a:t>
            </a:r>
          </a:p>
          <a:p>
            <a:pPr hangingPunct="0"/>
            <a:r>
              <a:rPr lang="el-GR" dirty="0"/>
              <a:t> </a:t>
            </a:r>
          </a:p>
          <a:p>
            <a:pPr algn="ctr" hangingPunct="0"/>
            <a:r>
              <a:rPr lang="el-GR" sz="1600" b="1" dirty="0"/>
              <a:t>Πίνακας 30</a:t>
            </a:r>
          </a:p>
          <a:p>
            <a:pPr hangingPunct="0"/>
            <a:r>
              <a:rPr lang="el-GR" sz="1600" dirty="0"/>
              <a:t>Η δαπάνη από εμβάσματα για εισαγωγές ανά ομάδα αγαθών και </a:t>
            </a:r>
            <a:r>
              <a:rPr lang="el-GR" sz="1600" dirty="0" smtClean="0"/>
              <a:t>υπηρεσιών</a:t>
            </a:r>
          </a:p>
          <a:p>
            <a:pPr hangingPunct="0"/>
            <a:r>
              <a:rPr lang="el-GR" sz="1600" dirty="0" smtClean="0"/>
              <a:t>_________________________________________________________________________________</a:t>
            </a:r>
            <a:endParaRPr lang="el-GR" sz="1600" dirty="0"/>
          </a:p>
          <a:p>
            <a:pPr hangingPunct="0"/>
            <a:r>
              <a:rPr lang="el-GR" sz="1600" dirty="0"/>
              <a:t>Ομάδα αγαθών             % εισαγωγών στη           Δαπάνη από εμβάσματα για εισαγωγές (εκ.δρχ)</a:t>
            </a:r>
          </a:p>
          <a:p>
            <a:pPr hangingPunct="0"/>
            <a:r>
              <a:rPr lang="el-GR" sz="1600" dirty="0"/>
              <a:t>και υπηρεσιών           συνολική δαπάνη (1970)            1964              1974                    </a:t>
            </a:r>
            <a:r>
              <a:rPr lang="el-GR" sz="1600" dirty="0" smtClean="0"/>
              <a:t>1981</a:t>
            </a:r>
          </a:p>
          <a:p>
            <a:pPr hangingPunct="0"/>
            <a:r>
              <a:rPr lang="el-GR" sz="1600" dirty="0" smtClean="0"/>
              <a:t>__________________________________________________________________________________</a:t>
            </a:r>
            <a:endParaRPr lang="el-GR" sz="1600" dirty="0"/>
          </a:p>
          <a:p>
            <a:pPr hangingPunct="0"/>
            <a:r>
              <a:rPr lang="el-GR" sz="1600" dirty="0"/>
              <a:t>Τρόφιμα                                       8,8                         193,5               580,8                 2305,9</a:t>
            </a:r>
          </a:p>
          <a:p>
            <a:pPr hangingPunct="0"/>
            <a:r>
              <a:rPr lang="el-GR" sz="1600" dirty="0"/>
              <a:t>Ποτά και καπνός                        </a:t>
            </a:r>
            <a:r>
              <a:rPr lang="el-GR" sz="1600" dirty="0" smtClean="0"/>
              <a:t> </a:t>
            </a:r>
            <a:r>
              <a:rPr lang="el-GR" sz="1600" dirty="0"/>
              <a:t>2,5           </a:t>
            </a:r>
            <a:r>
              <a:rPr lang="el-GR" sz="1600" dirty="0" smtClean="0"/>
              <a:t>                   4,5                 25,1                      </a:t>
            </a:r>
            <a:r>
              <a:rPr lang="el-GR" sz="1600" dirty="0"/>
              <a:t>65,4 </a:t>
            </a:r>
          </a:p>
          <a:p>
            <a:pPr hangingPunct="0"/>
            <a:r>
              <a:rPr lang="el-GR" sz="1600" dirty="0"/>
              <a:t>Ενδύματα και υποδήματα       </a:t>
            </a:r>
            <a:r>
              <a:rPr lang="el-GR" sz="1600" dirty="0" smtClean="0"/>
              <a:t> </a:t>
            </a:r>
            <a:r>
              <a:rPr lang="el-GR" sz="1600" dirty="0"/>
              <a:t>3,0                          </a:t>
            </a:r>
            <a:r>
              <a:rPr lang="el-GR" sz="1600" dirty="0" smtClean="0"/>
              <a:t>  24,8                 </a:t>
            </a:r>
            <a:r>
              <a:rPr lang="el-GR" sz="1600" dirty="0"/>
              <a:t>90,2   </a:t>
            </a:r>
            <a:r>
              <a:rPr lang="el-GR" sz="1600" dirty="0" smtClean="0"/>
              <a:t>                 </a:t>
            </a:r>
            <a:r>
              <a:rPr lang="el-GR" sz="1600" dirty="0"/>
              <a:t>221,4 </a:t>
            </a:r>
          </a:p>
          <a:p>
            <a:pPr hangingPunct="0"/>
            <a:r>
              <a:rPr lang="el-GR" sz="1600" dirty="0"/>
              <a:t>Κατοικίες                                     </a:t>
            </a:r>
            <a:r>
              <a:rPr lang="el-GR" sz="1600" dirty="0" smtClean="0"/>
              <a:t> 1,8                              8,6                 42,5                    </a:t>
            </a:r>
            <a:r>
              <a:rPr lang="el-GR" sz="1600" dirty="0"/>
              <a:t>118,5</a:t>
            </a:r>
          </a:p>
          <a:p>
            <a:pPr hangingPunct="0"/>
            <a:r>
              <a:rPr lang="el-GR" sz="1600" dirty="0"/>
              <a:t>Διαρκή αγαθά</a:t>
            </a:r>
          </a:p>
          <a:p>
            <a:pPr hangingPunct="0"/>
            <a:r>
              <a:rPr lang="el-GR" sz="1600" dirty="0"/>
              <a:t>οικιακής χρήσης                          15,9             </a:t>
            </a:r>
            <a:r>
              <a:rPr lang="el-GR" sz="1600" dirty="0" smtClean="0"/>
              <a:t>             </a:t>
            </a:r>
            <a:r>
              <a:rPr lang="el-GR" sz="1600" dirty="0"/>
              <a:t>74,1    </a:t>
            </a:r>
            <a:r>
              <a:rPr lang="el-GR" sz="1600" dirty="0" smtClean="0"/>
              <a:t>           </a:t>
            </a:r>
            <a:r>
              <a:rPr lang="el-GR" sz="1600" dirty="0"/>
              <a:t>272,4 </a:t>
            </a:r>
            <a:r>
              <a:rPr lang="el-GR" sz="1600" dirty="0" smtClean="0"/>
              <a:t>                  </a:t>
            </a:r>
            <a:r>
              <a:rPr lang="el-GR" sz="1600" dirty="0"/>
              <a:t>583.7</a:t>
            </a:r>
          </a:p>
          <a:p>
            <a:pPr hangingPunct="0"/>
            <a:r>
              <a:rPr lang="el-GR" sz="1600" dirty="0"/>
              <a:t>Υγεία                                          </a:t>
            </a:r>
            <a:r>
              <a:rPr lang="el-GR" sz="1600" dirty="0" smtClean="0"/>
              <a:t>    12,6                          </a:t>
            </a:r>
            <a:r>
              <a:rPr lang="el-GR" sz="1600" dirty="0"/>
              <a:t>39,1  </a:t>
            </a:r>
            <a:r>
              <a:rPr lang="el-GR" sz="1600" dirty="0" smtClean="0"/>
              <a:t>             </a:t>
            </a:r>
            <a:r>
              <a:rPr lang="el-GR" sz="1600" dirty="0"/>
              <a:t>121,1 </a:t>
            </a:r>
            <a:r>
              <a:rPr lang="el-GR" sz="1600" dirty="0" smtClean="0"/>
              <a:t>                  </a:t>
            </a:r>
            <a:r>
              <a:rPr lang="el-GR" sz="1600" dirty="0"/>
              <a:t>482,2</a:t>
            </a:r>
          </a:p>
          <a:p>
            <a:pPr hangingPunct="0"/>
            <a:r>
              <a:rPr lang="el-GR" sz="1600" dirty="0"/>
              <a:t>Εκπαίδευση </a:t>
            </a:r>
            <a:r>
              <a:rPr lang="el-GR" sz="1600" dirty="0" smtClean="0"/>
              <a:t>&amp; </a:t>
            </a:r>
            <a:r>
              <a:rPr lang="el-GR" sz="1600" dirty="0"/>
              <a:t>διασκέδαση </a:t>
            </a:r>
            <a:r>
              <a:rPr lang="el-GR" sz="1600" dirty="0" smtClean="0"/>
              <a:t>         8,9                          23,1               148,7                   </a:t>
            </a:r>
            <a:r>
              <a:rPr lang="el-GR" sz="1600" dirty="0"/>
              <a:t>260,6</a:t>
            </a:r>
          </a:p>
          <a:p>
            <a:pPr hangingPunct="0"/>
            <a:r>
              <a:rPr lang="el-GR" sz="1600" dirty="0"/>
              <a:t>Μεταφορές                                     6,0       </a:t>
            </a:r>
            <a:r>
              <a:rPr lang="el-GR" sz="1600" dirty="0" smtClean="0"/>
              <a:t>                    20,2                 92,7                   </a:t>
            </a:r>
            <a:r>
              <a:rPr lang="el-GR" sz="1600" dirty="0"/>
              <a:t>248,3</a:t>
            </a:r>
          </a:p>
          <a:p>
            <a:pPr hangingPunct="0"/>
            <a:r>
              <a:rPr lang="el-GR" sz="1600" dirty="0"/>
              <a:t>Διάφορα                                         </a:t>
            </a:r>
            <a:r>
              <a:rPr lang="el-GR" sz="1600" dirty="0" smtClean="0"/>
              <a:t> 1,6                             </a:t>
            </a:r>
            <a:r>
              <a:rPr lang="el-GR" sz="1600" dirty="0"/>
              <a:t>4,1 </a:t>
            </a:r>
            <a:r>
              <a:rPr lang="el-GR" sz="1600" dirty="0" smtClean="0"/>
              <a:t>                </a:t>
            </a:r>
            <a:r>
              <a:rPr lang="el-GR" sz="1600" dirty="0"/>
              <a:t>10,0           </a:t>
            </a:r>
            <a:r>
              <a:rPr lang="el-GR" sz="1600" dirty="0" smtClean="0"/>
              <a:t>           </a:t>
            </a:r>
            <a:r>
              <a:rPr lang="el-GR" sz="1600" dirty="0"/>
              <a:t>43,1</a:t>
            </a:r>
          </a:p>
          <a:p>
            <a:pPr hangingPunct="0"/>
            <a:r>
              <a:rPr lang="el-GR" sz="1600"/>
              <a:t>Σύνολο                                           </a:t>
            </a:r>
            <a:r>
              <a:rPr lang="el-GR" sz="1600" smtClean="0"/>
              <a:t>  7,1                         392,0             1385,5                 </a:t>
            </a:r>
            <a:r>
              <a:rPr lang="el-GR" sz="1600" dirty="0" smtClean="0"/>
              <a:t>4329,1</a:t>
            </a:r>
          </a:p>
          <a:p>
            <a:pPr hangingPunct="0"/>
            <a:r>
              <a:rPr lang="el-GR" sz="1600" dirty="0" smtClean="0"/>
              <a:t>________________________________________________________________________</a:t>
            </a:r>
            <a:endParaRPr lang="el-GR" sz="1600" dirty="0"/>
          </a:p>
          <a:p>
            <a:pPr hangingPunct="0"/>
            <a:r>
              <a:rPr lang="el-GR" sz="1600" dirty="0"/>
              <a:t>Πηγή: Γλυτσός Ν., 1987, σ. 152</a:t>
            </a:r>
          </a:p>
          <a:p>
            <a:pPr hangingPunct="0"/>
            <a:r>
              <a:rPr lang="el-GR" sz="1600" dirty="0"/>
              <a:t> </a:t>
            </a:r>
          </a:p>
        </p:txBody>
      </p:sp>
    </p:spTree>
    <p:extLst>
      <p:ext uri="{BB962C8B-B14F-4D97-AF65-F5344CB8AC3E}">
        <p14:creationId xmlns:p14="http://schemas.microsoft.com/office/powerpoint/2010/main" val="556447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640960" cy="6370975"/>
          </a:xfrm>
          <a:prstGeom prst="rect">
            <a:avLst/>
          </a:prstGeom>
        </p:spPr>
        <p:txBody>
          <a:bodyPr wrap="square">
            <a:spAutoFit/>
          </a:bodyPr>
          <a:lstStyle/>
          <a:p>
            <a:pPr hangingPunct="0"/>
            <a:r>
              <a:rPr lang="el-GR" sz="2400" dirty="0"/>
              <a:t>Το γεγονός ότι τα εμβάσματα δεν φαίνεται να χρηματοδότησαν, σε σημαντικό βαθμό τουλάχιστον, την ιδιωτική δαπάνη για κατανάλωση και τις εισαγωγές, οφείλεται εκτός των άλλων και στο γεγονός ότι οι παλιννοστούντες  είχαν το δικαίωμα να φέρνουν στην Ελλάδα την οικοσκευή τους χωρίς δασμούς και άλλους φόρους. Η απόφασή τους να μεταφέρουν τα διαρκή καταναλωτικά αγαθά της οικοσκευής μετά την παλιννόστησή τους αντί να τα εισάγουν, βασιζόταν στη φορολογική τους απαλλαγή και είχε ως αποτέλεσμα η αξία των αγαθών αυτών να μην περιλαμβάνεται ούτε στην κατανάλωση ούτε στις εισαγωγές.</a:t>
            </a:r>
          </a:p>
          <a:p>
            <a:pPr hangingPunct="0"/>
            <a:r>
              <a:rPr lang="el-GR" sz="2400" dirty="0"/>
              <a:t>Αναφέρθηκε ήδη </a:t>
            </a:r>
            <a:r>
              <a:rPr lang="el-GR" sz="2400" dirty="0" smtClean="0"/>
              <a:t>ότι </a:t>
            </a:r>
            <a:r>
              <a:rPr lang="el-GR" sz="2400" dirty="0"/>
              <a:t>ένα από τα πιο βασικά χαρακτηριστικά της ελληνικής οικονομίας στη μεταπολεμική περίοδο είναι τα εξαιρετικά χαμηλά (για αναπτυσσόμενη χώρα) επίπεδα επένδυσης. Στο βαθμό που η επενδυτική αυτή απραξία (λανθασμένα όπως είδαμε) αποδόθηκε και στη έλλειψη επενδυτικών κεφαλαίων, η εισροή των εμβασμάτων θεωρήθηκε μιας πρώτης τάξης ευκαιρία για τόνωση των επενδύσεων.</a:t>
            </a:r>
          </a:p>
        </p:txBody>
      </p:sp>
    </p:spTree>
    <p:extLst>
      <p:ext uri="{BB962C8B-B14F-4D97-AF65-F5344CB8AC3E}">
        <p14:creationId xmlns:p14="http://schemas.microsoft.com/office/powerpoint/2010/main" val="20792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4345"/>
            <a:ext cx="8424936" cy="5539978"/>
          </a:xfrm>
          <a:prstGeom prst="rect">
            <a:avLst/>
          </a:prstGeom>
        </p:spPr>
        <p:txBody>
          <a:bodyPr wrap="square">
            <a:spAutoFit/>
          </a:bodyPr>
          <a:lstStyle/>
          <a:p>
            <a:pPr hangingPunct="0"/>
            <a:r>
              <a:rPr lang="el-GR" dirty="0"/>
              <a:t> </a:t>
            </a:r>
          </a:p>
          <a:p>
            <a:pPr hangingPunct="0"/>
            <a:r>
              <a:rPr lang="el-GR" sz="2400" dirty="0"/>
              <a:t>Η επένδυση συνεπάγεται τη δημιουργία νέου παραγωγικού κεφαλαίου, τη μεταβολή των αποθεμάτων έτοιμων και ημιέτοιμων προϊόντων από τις επιχειρήσεις και την κατασκευή κατοικιών. Τα εμβάσματα μπορούν να επηρεάσουν το ύψος των επενδύσεων είτε άμεσα είτε έμμεσα. Η άμεση συσχέτιση εμβασμάτων και επενδύσεων μπορεί πάλι να οφείλεται σε δυο βασικούς παράγοντες:</a:t>
            </a:r>
          </a:p>
          <a:p>
            <a:pPr marL="285750" lvl="0" indent="-285750" hangingPunct="0">
              <a:buFont typeface="Arial" pitchFamily="34" charset="0"/>
              <a:buChar char="•"/>
            </a:pPr>
            <a:r>
              <a:rPr lang="el-GR" sz="2400" dirty="0"/>
              <a:t>Στο ενδεχόμενο κάποιοι από τους παλιννοστούντες  να δραστηριοποιηθούν επιχειρηματικά και να χρησιμοποιήσουν τα εμβάσματα που συσσωρεύονταν, όσο ήταν στο εξωτερικό, για τη χρηματοδότηση των επενδύσεών τους.  </a:t>
            </a:r>
          </a:p>
          <a:p>
            <a:pPr marL="285750" indent="-285750">
              <a:buFont typeface="Arial" pitchFamily="34" charset="0"/>
              <a:buChar char="•"/>
            </a:pPr>
            <a:r>
              <a:rPr lang="el-GR" sz="2400" dirty="0"/>
              <a:t>Στην απόφαση των μεταναστών να αποκτήσουν ακίνητη περιουσία (κατοικίες κυρίως ) στη χώρα προέλευσής τους είτε για δική τους χρήση αφού παλιννοστήσουν είτε ως επένδυση.</a:t>
            </a:r>
            <a:endParaRPr lang="el-GR" sz="2400" dirty="0"/>
          </a:p>
        </p:txBody>
      </p:sp>
    </p:spTree>
    <p:extLst>
      <p:ext uri="{BB962C8B-B14F-4D97-AF65-F5344CB8AC3E}">
        <p14:creationId xmlns:p14="http://schemas.microsoft.com/office/powerpoint/2010/main" val="523890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9036496" cy="6740307"/>
          </a:xfrm>
          <a:prstGeom prst="rect">
            <a:avLst/>
          </a:prstGeom>
        </p:spPr>
        <p:txBody>
          <a:bodyPr wrap="square">
            <a:spAutoFit/>
          </a:bodyPr>
          <a:lstStyle/>
          <a:p>
            <a:pPr hangingPunct="0"/>
            <a:r>
              <a:rPr lang="el-GR" sz="2400" dirty="0"/>
              <a:t>Η  έμμεση σχέση εμβασμάτων και επενδύσεων αναφέρεται στην τόνωση της ενεργού ζήτησης μέσω των εμβασμάτων, η οποία μπορεί με τη σειρά της να οδηγήσει σε αύξηση των </a:t>
            </a:r>
            <a:r>
              <a:rPr lang="el-GR" sz="2400" dirty="0" smtClean="0"/>
              <a:t>επενδύσεων.</a:t>
            </a:r>
            <a:r>
              <a:rPr lang="en-US" sz="2400" dirty="0" smtClean="0"/>
              <a:t> </a:t>
            </a:r>
            <a:r>
              <a:rPr lang="el-GR" sz="2400" dirty="0" smtClean="0"/>
              <a:t>Τα </a:t>
            </a:r>
            <a:r>
              <a:rPr lang="el-GR" sz="2400" dirty="0"/>
              <a:t>εμβάσματα κατευθύνθηκαν κατά κύριο λόγο στη χρηματοδότηση επενδύσεων σε κατοικίες για δυο κυρίως λόγους. </a:t>
            </a:r>
            <a:endParaRPr lang="en-US" sz="2400" dirty="0" smtClean="0"/>
          </a:p>
          <a:p>
            <a:pPr marL="457200" indent="-457200" hangingPunct="0">
              <a:buAutoNum type="arabicPeriod"/>
            </a:pPr>
            <a:r>
              <a:rPr lang="el-GR" sz="2400" dirty="0" smtClean="0"/>
              <a:t>Λειτούργησε </a:t>
            </a:r>
            <a:r>
              <a:rPr lang="el-GR" sz="2400" dirty="0"/>
              <a:t>η προτίμηση των μεταναστών </a:t>
            </a:r>
            <a:r>
              <a:rPr lang="el-GR" sz="2400" dirty="0" smtClean="0"/>
              <a:t>λόγω </a:t>
            </a:r>
            <a:r>
              <a:rPr lang="el-GR" sz="2400" dirty="0"/>
              <a:t>του χαμηλού επιχειρηματικού κινδύνου και της ικανοποιητικής απόδοσης που εξασφάλιζε </a:t>
            </a:r>
            <a:r>
              <a:rPr lang="el-GR" sz="2400" dirty="0" smtClean="0"/>
              <a:t>(συν την </a:t>
            </a:r>
            <a:r>
              <a:rPr lang="el-GR" sz="2400" dirty="0"/>
              <a:t>προοπτική της ιδιοκατοίκησης). </a:t>
            </a:r>
            <a:endParaRPr lang="el-GR" sz="2400" dirty="0" smtClean="0"/>
          </a:p>
          <a:p>
            <a:pPr marL="457200" indent="-457200" hangingPunct="0">
              <a:buAutoNum type="arabicPeriod"/>
            </a:pPr>
            <a:r>
              <a:rPr lang="el-GR" sz="2400" dirty="0" smtClean="0"/>
              <a:t>Δεν </a:t>
            </a:r>
            <a:r>
              <a:rPr lang="el-GR" sz="2400" dirty="0"/>
              <a:t>υπήρξε κανένα απολύτως μέτρο από τη μεριά των ελληνικών κυβερνήσεων ώστε να διοχετευθούν τα εμβάσματα σε άλλου είδους επενδύσεις. </a:t>
            </a:r>
            <a:r>
              <a:rPr lang="el-GR" sz="2400" dirty="0" smtClean="0"/>
              <a:t>Οι </a:t>
            </a:r>
            <a:r>
              <a:rPr lang="el-GR" sz="2400" dirty="0"/>
              <a:t>ελληνικές κυβερνήσεις είδαν </a:t>
            </a:r>
            <a:r>
              <a:rPr lang="el-GR" sz="2400" dirty="0" smtClean="0"/>
              <a:t>τα εμβάσματα ως πηγή </a:t>
            </a:r>
            <a:r>
              <a:rPr lang="el-GR" sz="2400" dirty="0"/>
              <a:t>συναλλάγματος, και απέτυχαν να αντιληφθούν την αναπτυξιακή τους διάσταση και προοπτική.  </a:t>
            </a:r>
          </a:p>
          <a:p>
            <a:pPr hangingPunct="0"/>
            <a:r>
              <a:rPr lang="el-GR" sz="2400" dirty="0"/>
              <a:t>Το ότι τα εμβάσματα χρηματοδότησαν κυρίως επενδύσεις στον κλάδο  των κατοικιών δεν αποτελεί ελληνική ιδιαιτερότητα. Τόσο στην περίπτωση της Τουρκίας στο παρελθόν, όσο και στην πιο πρόσφατη περίπτωση της Αλβανίας   διαπιστώθηκαν παρόμοιες τάσεις. Η ιδιαιτερότητα της Ελλάδας έγκειται σε δυο θέματα:</a:t>
            </a:r>
          </a:p>
        </p:txBody>
      </p:sp>
    </p:spTree>
    <p:extLst>
      <p:ext uri="{BB962C8B-B14F-4D97-AF65-F5344CB8AC3E}">
        <p14:creationId xmlns:p14="http://schemas.microsoft.com/office/powerpoint/2010/main" val="118131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6740307"/>
          </a:xfrm>
          <a:prstGeom prst="rect">
            <a:avLst/>
          </a:prstGeom>
        </p:spPr>
        <p:txBody>
          <a:bodyPr wrap="square">
            <a:spAutoFit/>
          </a:bodyPr>
          <a:lstStyle/>
          <a:p>
            <a:pPr marL="285750" lvl="0" indent="-285750" hangingPunct="0">
              <a:buFont typeface="Arial" pitchFamily="34" charset="0"/>
              <a:buChar char="•"/>
            </a:pPr>
            <a:r>
              <a:rPr lang="el-GR" sz="2400" dirty="0"/>
              <a:t>Στο ότι η προτίμηση αυτή πήρε διαστάσεις «μονοκαλλιέργειας». Είναι ενδεικτικό ότι το 40% της κατασκευής κατοικιών στη Θεσσαλονίκη, στα μέσα της δεκαετίας του 1960, χρηματοδοτήθηκε από εμβάσματα που είχαν ως χώρα προέλευσης τη Δ. Γερμανία. Το αντίστοιχο ποσοστό για τα μικρού και μεσαίου μεγέθους αστικά κέντρα της Β. Ελλάδας ήταν 80%.</a:t>
            </a:r>
          </a:p>
          <a:p>
            <a:pPr marL="285750" lvl="0" indent="-285750" hangingPunct="0">
              <a:buFont typeface="Arial" pitchFamily="34" charset="0"/>
              <a:buChar char="•"/>
            </a:pPr>
            <a:r>
              <a:rPr lang="el-GR" sz="2400" dirty="0"/>
              <a:t>Στο ότι μόλις στη δεκαετία του 1980, αφού η μετανάστευση από την Ελλάδα είχε πλέον τελειώσει και τα εμβάσματα περίπου εκμηδενιστεί, κινήθηκε η ελληνική κυβέρνηση προς την υιοθέτηση μέτρων για τη διοχέτευση των εμβασμάτων σε παραγωγικές επενδύσεις. Ήταν πλέον πολύ αργά. Αντίθετα, λιγότερο αναπτυγμένες χώρες προέλευσης μεταναστών (Πακιστάν, Αλβανία, Μολδαβία) έγκαιρα φρόντισαν να υιοθετήσουν τις απαραίτητες πολιτικές. Το μόνο μέτρο που εφάρμοσε (με επιτυχία είναι η αλήθεια) η Ελλάδα, ήταν η προσφορά του προνομιακά υψηλού επιτοκίου για καταθέσεις από εμβάσματα που επηρέασε θετικά το ύψος τους και όχι την αξιοποίησή τους.</a:t>
            </a:r>
          </a:p>
        </p:txBody>
      </p:sp>
    </p:spTree>
    <p:extLst>
      <p:ext uri="{BB962C8B-B14F-4D97-AF65-F5344CB8AC3E}">
        <p14:creationId xmlns:p14="http://schemas.microsoft.com/office/powerpoint/2010/main" val="211231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97346"/>
            <a:ext cx="8496944" cy="6001643"/>
          </a:xfrm>
          <a:prstGeom prst="rect">
            <a:avLst/>
          </a:prstGeom>
        </p:spPr>
        <p:txBody>
          <a:bodyPr wrap="square">
            <a:spAutoFit/>
          </a:bodyPr>
          <a:lstStyle/>
          <a:p>
            <a:pPr hangingPunct="0"/>
            <a:r>
              <a:rPr lang="el-GR" sz="2400" dirty="0"/>
              <a:t>Η ένταξη των εμβασμάτων σ’ ένα γενικό οικονομετρικό υπόδειγμα για την ελληνική οικονομία θα μπορούσε να δώσει απαντήσεις αναφορικά με τη σχέση τους με τις βασικές μακρο-οικονομικές μεταβλητές του υποδείγματος αυτού. Προκειμένου αυτό να καταστεί δυνατόν, οι βασικές μακρο-οικονομικές μεταβλητές που επηρεάζονται από τα εμβάσματα (κατανάλωση, επένδυση, εισαγωγές κ.λπ.) πρέπει να αποσυντεθούν σε δαπάνη για κατανάλωση (ή εισαγωγές) καταναλωτικών ή κεφαλαιουχικών αγαθών, σε δαπάνη για επενδύσεις στη μεταποίηση και  στις κατασκευές κατοικιών κ.ο.κ. Ο λόγος είναι προφανής. Άλλη είναι η αναπτυξιακή συμβολή των εμβασμάτων, όταν αυτά χρηματοδοτούν εισαγωγές μηχανημάτων και άλλη, όταν αυτά χρηματοδοτούν εισαγωγές καταναλωτικών προϊόντων. Παρομοίως, άλλη αναπτυξιακή δυναμική έχει η χρηματοδότηση επενδύσεων παγίου κεφαλαίου στη βιομηχανία μέσω των εμβασμάτων και άλλη η χρηματοδότηση κατασκευής   κατοικιών. </a:t>
            </a:r>
          </a:p>
        </p:txBody>
      </p:sp>
    </p:spTree>
    <p:extLst>
      <p:ext uri="{BB962C8B-B14F-4D97-AF65-F5344CB8AC3E}">
        <p14:creationId xmlns:p14="http://schemas.microsoft.com/office/powerpoint/2010/main" val="2041207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5135"/>
            <a:ext cx="8712968" cy="5632311"/>
          </a:xfrm>
          <a:prstGeom prst="rect">
            <a:avLst/>
          </a:prstGeom>
        </p:spPr>
        <p:txBody>
          <a:bodyPr wrap="square">
            <a:spAutoFit/>
          </a:bodyPr>
          <a:lstStyle/>
          <a:p>
            <a:pPr hangingPunct="0"/>
            <a:r>
              <a:rPr lang="el-GR" sz="2400" dirty="0" smtClean="0"/>
              <a:t>Χρηματοδοτόντας κυρίως την </a:t>
            </a:r>
            <a:r>
              <a:rPr lang="el-GR" sz="2400" dirty="0"/>
              <a:t>κατασκευή κατοικιών στα αστικά κέντρα, </a:t>
            </a:r>
            <a:r>
              <a:rPr lang="el-GR" sz="2400" dirty="0" smtClean="0"/>
              <a:t> τα εμβάσματα </a:t>
            </a:r>
            <a:r>
              <a:rPr lang="el-GR" sz="2400" dirty="0"/>
              <a:t>επέτειναν το φαινόμενο της </a:t>
            </a:r>
            <a:r>
              <a:rPr lang="el-GR" sz="2400" dirty="0" smtClean="0"/>
              <a:t>αστυφιλίας. </a:t>
            </a:r>
            <a:r>
              <a:rPr lang="el-GR" sz="2400" dirty="0"/>
              <a:t>Υπήρξαν, όμως, και </a:t>
            </a:r>
            <a:r>
              <a:rPr lang="el-GR" sz="2400" dirty="0" smtClean="0"/>
              <a:t> </a:t>
            </a:r>
            <a:r>
              <a:rPr lang="el-GR" sz="2400" dirty="0"/>
              <a:t>περιπτώσεις όπου χρηματοδότησαν τη δημιουργία μικρής και μεσαίας κλίμακας τουριστικών επιχειρήσεων στην </a:t>
            </a:r>
            <a:r>
              <a:rPr lang="el-GR" sz="2400" dirty="0" smtClean="0"/>
              <a:t>περιφέρεια. Εκτός </a:t>
            </a:r>
            <a:r>
              <a:rPr lang="el-GR" sz="2400" dirty="0"/>
              <a:t>των κατοικιών τα εμβάσματα χρησιμοποιήθηκαν για τη χρηματοδότηση μικρών (προσωπικών) επιχειρήσεων στον τομέα των υπηρεσιών </a:t>
            </a:r>
            <a:r>
              <a:rPr lang="el-GR" sz="2400" dirty="0" smtClean="0"/>
              <a:t>(μικρά </a:t>
            </a:r>
            <a:r>
              <a:rPr lang="el-GR" sz="2400" dirty="0"/>
              <a:t>εμπορικά καταστήματα και ταξί). Η μη ύπαρξη σοβαρών εναλλακτικών λύσεων, λόγω της ανυπαρξίας πολιτικής κινήτρων που αναφέρθηκε, αλλά και της υπανάπτυξης θεσμών, όπως  το χρηματιστήριο στην περίοδο εκείνη, είναι μια εξήγηση. Μια άλλη εξήγηση είναι η ροπή των παλιννοστούντων προς την αυτοαπασχόληση. </a:t>
            </a:r>
            <a:r>
              <a:rPr lang="el-GR" sz="2400" dirty="0" smtClean="0"/>
              <a:t>Χρησιμοποίησαν </a:t>
            </a:r>
            <a:r>
              <a:rPr lang="el-GR" sz="2400" dirty="0"/>
              <a:t>τα εμβάσματα, προκειμένου να δημιουργήσουν μικρές επιχειρήσεις στον τριτογενή τομέα ώστε να απασχοληθούν οι ίδιοι ή </a:t>
            </a:r>
            <a:r>
              <a:rPr lang="el-GR" sz="2400" dirty="0" smtClean="0"/>
              <a:t>ένα </a:t>
            </a:r>
            <a:r>
              <a:rPr lang="el-GR" sz="2400" dirty="0"/>
              <a:t>με δύο μέλη των οικογενειών τους. </a:t>
            </a:r>
          </a:p>
        </p:txBody>
      </p:sp>
    </p:spTree>
    <p:extLst>
      <p:ext uri="{BB962C8B-B14F-4D97-AF65-F5344CB8AC3E}">
        <p14:creationId xmlns:p14="http://schemas.microsoft.com/office/powerpoint/2010/main" val="1409849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8847"/>
            <a:ext cx="8568952" cy="6370975"/>
          </a:xfrm>
          <a:prstGeom prst="rect">
            <a:avLst/>
          </a:prstGeom>
        </p:spPr>
        <p:txBody>
          <a:bodyPr wrap="square">
            <a:spAutoFit/>
          </a:bodyPr>
          <a:lstStyle/>
          <a:p>
            <a:pPr hangingPunct="0"/>
            <a:r>
              <a:rPr lang="el-GR" sz="2400" dirty="0"/>
              <a:t>Οι μικρές αυτές επιχειρήσεις, εξ ορισμού αντιπαραγωγικές και αμφίβολης προοπτικής, ακόμα και στις ελάχιστες περιπτώσεις που αποδείχθηκαν καλή τοποθέτηση, σίγουρα δεν ήταν αυτό που χρειαζόταν η ελληνική οικονομία στην περίοδο εκείνη για να επιτύχει την οικονομική της ανάπτυξη. Χρονικά η αύξηση των εμβασμάτων συνέπεσε με την αύξηση των επενδύσεων και η μείωσή τους με την κάμψη των επενδύσεων. Άσχετα, λοιπόν, με την παντελή έλλειψη προγραμματισμού και μέτρων πολιτικής ως προς την αξιοποίησή τους, μπορούμε να αποκλείσουμε την πιθανότητα να συμπαρέσυραν τις παραγωγικές επενδύσεις, τουλάχιστον σε κάποιους κλάδους; Σίγουρα τα εμβάσματα και οι επενδύσεις στις κατοικίες που αυτά κυρίως χρηματοδότησαν, συμπαρέσυραν τους βιομηχανικούς κλάδους που άμεσα ή έμμεσα σχετίζονται με τον κατασκευαστικό τομέα, όπως τα υλικά οικοδομών (κυρίως), τα έπιπλα και ο οικιακός εξοπλισμός (δευτερευόντως). Είναι γεγονός ότι οι κλάδοι αυτοί ήταν και από τους πλέον δυναμικούς στην περίοδο εκείνη.    </a:t>
            </a:r>
            <a:endParaRPr lang="el-GR" sz="2400" dirty="0"/>
          </a:p>
        </p:txBody>
      </p:sp>
    </p:spTree>
    <p:extLst>
      <p:ext uri="{BB962C8B-B14F-4D97-AF65-F5344CB8AC3E}">
        <p14:creationId xmlns:p14="http://schemas.microsoft.com/office/powerpoint/2010/main" val="3614647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3069"/>
            <a:ext cx="8568952" cy="6740307"/>
          </a:xfrm>
          <a:prstGeom prst="rect">
            <a:avLst/>
          </a:prstGeom>
        </p:spPr>
        <p:txBody>
          <a:bodyPr wrap="square">
            <a:spAutoFit/>
          </a:bodyPr>
          <a:lstStyle/>
          <a:p>
            <a:pPr hangingPunct="0"/>
            <a:r>
              <a:rPr lang="el-GR" sz="2400" b="1" dirty="0"/>
              <a:t>Συμπεράσματα</a:t>
            </a:r>
            <a:endParaRPr lang="el-GR" sz="2400" dirty="0"/>
          </a:p>
          <a:p>
            <a:pPr hangingPunct="0"/>
            <a:r>
              <a:rPr lang="el-GR" sz="2400" dirty="0"/>
              <a:t>Η τελική αξιολόγηση της επίδρασης των μεταναστευτικών εμβασμάτων στην ελληνική οικονομία είναι μια άσκηση ισορροπίας ανάμεσα στη θετική και τη δεοντολογική ανάλυση. </a:t>
            </a:r>
            <a:r>
              <a:rPr lang="el-GR" sz="2400" dirty="0" smtClean="0"/>
              <a:t>Σε </a:t>
            </a:r>
            <a:r>
              <a:rPr lang="el-GR" sz="2400" dirty="0"/>
              <a:t>επίπεδο θετικής οικονομικής ανάλυσης τα εμβάσματα είχαν σαφέστατα θετική (σταθεροποιητική) επίδραση στο ισοζύγιο πληρωμών,  εξισορροπώντας το διαρθρωτικό έλλειμμα του εμπορικού ισοζυγίου της Ελλάδας. Επιπλέον, βοήθησαν στη βελτίωση του βιοτικού επιπέδου ανθρώπων από τα χαμηλότερα εισοδηματικά στρώματα της ελληνικής κοινωνίας (απ’ όπου εξ ορισμού προέρχονται οι μετανάστες) και αποτέλεσαν βασικό μηχανισμό καταπολέμησης της φτώχειας για την περίοδο εκείνη. Τέλος, προκάλεσαν τόνωση της οικοδομικής δραστηριότητας και αύξηση των επενδύσεων στον κλάδο αυτόν γεγονός που συμπαρέσυρε και άλλους κλάδους της οικονομίας. Το συνολικό τους αποτέλεσμα στην ελληνική οικονομία επομένως και θετικό ως προς το πρόσημο και σημαντικό ως προς τις διαστάσεις του θα πρέπει να θεωρηθεί. </a:t>
            </a:r>
          </a:p>
        </p:txBody>
      </p:sp>
    </p:spTree>
    <p:extLst>
      <p:ext uri="{BB962C8B-B14F-4D97-AF65-F5344CB8AC3E}">
        <p14:creationId xmlns:p14="http://schemas.microsoft.com/office/powerpoint/2010/main" val="601194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370975"/>
          </a:xfrm>
          <a:prstGeom prst="rect">
            <a:avLst/>
          </a:prstGeom>
        </p:spPr>
        <p:txBody>
          <a:bodyPr wrap="square">
            <a:spAutoFit/>
          </a:bodyPr>
          <a:lstStyle/>
          <a:p>
            <a:pPr hangingPunct="0"/>
            <a:r>
              <a:rPr lang="el-GR" sz="2400" dirty="0"/>
              <a:t>Στο δεοντολογικό επίπεδο ανάλυσης και αξιολόγησης, όμως, τα οικονομικά αποτελέσματα δεν καταμετρούνται απλά. Συγκρίνονται με το οικονομικά εφικτό, με το τι θα μπορούσε να έχει επιτευχθεί. Με δεδομένο το μέγεθος και την οικονομική τους σημασία, τα εμβάσματα θα μπορούσαν να είχαν αλλάξει την πορεία της ελληνικής οικονομίας. Εάν ως  στόχος είχε τεθεί από την αρχή η αξιοποίησή τους και όχι απλώς η μεγιστοποίησή τους, τα πράγματα θα ήταν εντελώς διαφορετικά. Το επίσημο μεταπολεμικό ελληνικό κράτος είχε την πρόνοια να υπογράψει μεταναστευτικές συμφωνίες με τις αναπτυγμένες δυτικοευρωπαϊκές χώρες, με σκοπό τον έλεγχο των μεταναστευτικών κινήσεων. Η μετανάστευση αυτή καθεαυτή λοιπόν εξελίχθηκε προγραμματισμένα και ελεγχόμενα. Ανάλογη παρουσία της κρατικής παρέμβασης διαπιστώνεται (έστω και με μικρή καθυστέρηση) και με την προνομιακή μεταχείριση των καταθέσεων των μεταναστών που εκμηδένισε τις εξωτραπεζικές κινήσεις των εμβασμάτων και έπεισε τους μετανάστες να φέρουν τις οικονομίες τους στην Ελλάδα. </a:t>
            </a:r>
          </a:p>
        </p:txBody>
      </p:sp>
    </p:spTree>
    <p:extLst>
      <p:ext uri="{BB962C8B-B14F-4D97-AF65-F5344CB8AC3E}">
        <p14:creationId xmlns:p14="http://schemas.microsoft.com/office/powerpoint/2010/main" val="963586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5909310"/>
          </a:xfrm>
          <a:prstGeom prst="rect">
            <a:avLst/>
          </a:prstGeom>
        </p:spPr>
        <p:txBody>
          <a:bodyPr wrap="square">
            <a:spAutoFit/>
          </a:bodyPr>
          <a:lstStyle/>
          <a:p>
            <a:r>
              <a:rPr lang="el-GR" sz="2400" dirty="0"/>
              <a:t>Απέμενε το τελευταίο (και δυσκολότερο είναι αλήθεια) βήμα: η υιοθέτηση μιας πολιτικής ενδεικτικού προγραμματισμού που θα διοχέτευε τα εμβάσματα σε παραγωγικές επενδύσεις. Οι ενδείξεις υπήρχαν, ο Ο.Ο.Σ.Α. ήδη από το 1965 προειδοποιούσε την ελληνική κυβέρνηση για την υψηλή ροπή των εμβασμάτων να χρηματοδοτούν οικοδομές και μικρές αντιπαραγωγικές επιχειρήσεις, αλλά χρειάστηκε να ολοκληρωθεί ο μεταναστευτικός κύκλος και να διακοπούν τα εμβάσματα, για να υιοθετηθούν μέτρα</a:t>
            </a:r>
            <a:r>
              <a:rPr lang="el-GR" sz="2400" dirty="0" smtClean="0"/>
              <a:t>.</a:t>
            </a:r>
          </a:p>
          <a:p>
            <a:pPr hangingPunct="0"/>
            <a:r>
              <a:rPr lang="el-GR" sz="2400" dirty="0"/>
              <a:t>Το υπόδειγμα των δυο ελλειμμάτων θέτει σαφείς προϋποθέσεις προκειμένου η εισροή συναλλάγματος να συμβάλλει στην οικονομική ανάπτυξη μιας χώρας. Τα εμβάσματα θα μπορούσαν να έχουν απογειώσει την ελληνική οικονομία, αν είχαν χρηματοδοτήσει επενδύσεις σε δυναμικούς τομείς της οικονομίας με προσανατολισμό είτε εξαγωγικό είτε υποκατάστασης εισαγωγών. Η οικονομετρική διερεύνηση αποκάλυψε ότι κάτι τέτοιο δεν συνέβη. </a:t>
            </a:r>
            <a:endParaRPr lang="el-GR" dirty="0"/>
          </a:p>
          <a:p>
            <a:endParaRPr lang="el-GR" dirty="0"/>
          </a:p>
        </p:txBody>
      </p:sp>
    </p:spTree>
    <p:extLst>
      <p:ext uri="{BB962C8B-B14F-4D97-AF65-F5344CB8AC3E}">
        <p14:creationId xmlns:p14="http://schemas.microsoft.com/office/powerpoint/2010/main" val="33756798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4893647"/>
          </a:xfrm>
          <a:prstGeom prst="rect">
            <a:avLst/>
          </a:prstGeom>
        </p:spPr>
        <p:txBody>
          <a:bodyPr wrap="square">
            <a:spAutoFit/>
          </a:bodyPr>
          <a:lstStyle/>
          <a:p>
            <a:pPr hangingPunct="0"/>
            <a:r>
              <a:rPr lang="el-GR" sz="2400" dirty="0"/>
              <a:t>Το πρόβλημα δεν είναι ότι οι οικοδομές και τα οικοδομικά υλικά κυρίως απορρόφησαν τα εμβάσματα. Το πρόβλημα είναι ότι και οι δυο αυτοί κλάδοι χαρακτηρίζονται από υψηλή εσωστρέφεια και η υπερδιόγκωση τους ούτε τις εξαγωγές αυξάνει ούτε τις εισαγωγές υποκαθιστά, σε βαθμό άξιο λόγου  τουλάχιστον. </a:t>
            </a:r>
          </a:p>
          <a:p>
            <a:pPr hangingPunct="0"/>
            <a:r>
              <a:rPr lang="el-GR" sz="2400" dirty="0"/>
              <a:t>Το επίσημο ελληνικό κράτος φρόντισε τουλάχιστον για την ανέγερση  μνημείων που θυμίζουν τη χαμένη ευκαιρία, το πώς δηλαδή οι κόποι και οι οικονομίες των ελλήνων μεταναστών δεν αξιοποιήθηκαν, όπως έπρεπε, και δεν συνέβαλαν στην οικονομική ανάπτυξη της χώρας, όσο θα μπορούσαν. Επέτρεψε την ανέγερση τεράστιων και κακόγουστων πολυκατοικιών,  που επιβάρυναν το αστικό περιβάλλον και την ποιότητα ζωής. Οι μετανάστες με τα εμβάσματά τους χρηματοδότησαν την ανέγερσή τους.   </a:t>
            </a:r>
            <a:endParaRPr lang="el-GR" sz="2400" dirty="0"/>
          </a:p>
        </p:txBody>
      </p:sp>
    </p:spTree>
    <p:extLst>
      <p:ext uri="{BB962C8B-B14F-4D97-AF65-F5344CB8AC3E}">
        <p14:creationId xmlns:p14="http://schemas.microsoft.com/office/powerpoint/2010/main" val="326755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97346"/>
            <a:ext cx="8352928" cy="6001643"/>
          </a:xfrm>
          <a:prstGeom prst="rect">
            <a:avLst/>
          </a:prstGeom>
        </p:spPr>
        <p:txBody>
          <a:bodyPr wrap="square">
            <a:spAutoFit/>
          </a:bodyPr>
          <a:lstStyle/>
          <a:p>
            <a:pPr hangingPunct="0"/>
            <a:r>
              <a:rPr lang="el-GR" sz="2400" b="1" dirty="0"/>
              <a:t>Η μεθοδολογία και τα ευρήματα των εμπειρικών διερευνήσεων</a:t>
            </a:r>
            <a:endParaRPr lang="el-GR" sz="2400" dirty="0"/>
          </a:p>
          <a:p>
            <a:pPr hangingPunct="0"/>
            <a:r>
              <a:rPr lang="el-GR" sz="2400" dirty="0"/>
              <a:t>Σε όλες ανεξαιρέτως τις διερευνήσεις που συναντώνται στη βιβλιογραφία χρησιμοποιούνται απλά κεϋνσιανά υποδείγματα. Η κατανάλωση και οι εισαγωγές συγκεκριμένα δίνονται ως συναρτήσεις του διαθέσιμου εισοδήματος και μεταβλητών, όπως το ύψος των επιτοκίων (για την εγχώρια κατανάλωση), ο λόγος των σχετικών τιμών (για τις εισαγωγές) κ.λπ. Τα εμβάσματα εισέρχονται στην οικονομετρική διερεύνηση ως πηγή διαθέσιμου εισοδήματος, οπότε το διαθέσιμο εισόδημα διαχωρίζεται ως ερμηνευτική μεταβλητή της κατανάλωσης και των εισαγωγών σε Υ</a:t>
            </a:r>
            <a:r>
              <a:rPr lang="en-US" sz="2400" dirty="0" err="1"/>
              <a:t>dREM</a:t>
            </a:r>
            <a:r>
              <a:rPr lang="en-US" sz="2400" dirty="0"/>
              <a:t> </a:t>
            </a:r>
            <a:r>
              <a:rPr lang="el-GR" sz="2400" dirty="0"/>
              <a:t>που είναι το διαθέσιμο εισόδημα από μεταναστευτικά εμβάσματα και σε (Υ</a:t>
            </a:r>
            <a:r>
              <a:rPr lang="en-US" sz="2400" dirty="0"/>
              <a:t>d</a:t>
            </a:r>
            <a:r>
              <a:rPr lang="el-GR" sz="2400" dirty="0"/>
              <a:t> –Υ</a:t>
            </a:r>
            <a:r>
              <a:rPr lang="en-US" sz="2400" dirty="0" err="1"/>
              <a:t>dREM</a:t>
            </a:r>
            <a:r>
              <a:rPr lang="el-GR" sz="2400" dirty="0"/>
              <a:t>) που είναι το διαθέσιμο εισόδημα προερχόμενο από όλες τις άλλες πλην εμβασμάτων πηγές. Με τον τρόπο αυτόν μπορεί να απομονωθεί η επίδραση των εμβασμάτων στην ιδιωτική δαπάνη για κατανάλωση και στις εισαγωγές.</a:t>
            </a:r>
          </a:p>
        </p:txBody>
      </p:sp>
    </p:spTree>
    <p:extLst>
      <p:ext uri="{BB962C8B-B14F-4D97-AF65-F5344CB8AC3E}">
        <p14:creationId xmlns:p14="http://schemas.microsoft.com/office/powerpoint/2010/main" val="48908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712968" cy="6001643"/>
          </a:xfrm>
          <a:prstGeom prst="rect">
            <a:avLst/>
          </a:prstGeom>
        </p:spPr>
        <p:txBody>
          <a:bodyPr wrap="square">
            <a:spAutoFit/>
          </a:bodyPr>
          <a:lstStyle/>
          <a:p>
            <a:pPr hangingPunct="0"/>
            <a:r>
              <a:rPr lang="el-GR" sz="2400" dirty="0"/>
              <a:t>Ειδικά για τις εισαγωγές, έχει ιδιαίτερη σημασία το κατά πόσο αυτές αφορούν καταναλωτικά ή κεφαλαιουχικά αγαθά. Έτσι, εκτός μιας γενικής συνάρτησης εισαγωγών που περιλαμβάνει τα εμβάσματα ως βασική ερμηνευτική μεταβλητή, έχει ενδιαφέρον και η εκτίμηση των συναρτήσεων εισαγωγών καταναλωτικών και κεφαλαιουχικών αγαθών ξεχωριστά, στη βάση του ερωτήματος βέβαια του κατά πόσο και πώς αυτές επηρεάζονται από τα εμβάσματα. </a:t>
            </a:r>
          </a:p>
          <a:p>
            <a:pPr hangingPunct="0"/>
            <a:r>
              <a:rPr lang="el-GR" sz="2400" dirty="0"/>
              <a:t>Η διερεύνηση του ρόλου των εμβασμάτων στη διαμόρφωση της ιδιωτικής δαπάνης για επένδυση πρέπει εξ ορισμού να διαφοροποιηθεί σε σχέση με την κατανάλωση και τις εισαγωγές, καθώς εκτός από συστατικό στοιχείο του εισοδήματος, τα εμβάσματα μπορεί να είναι και άμεση πηγή χρηματοδότησης μιας επένδυσης. Σ’ αυτό ακριβώς το σημείο έγκειται και η ιδιαιτερότητα της σχέσης εμβασμάτων και επένδυσης. Τα μεταναστευτικά εμβάσματα μπορούν να επηρεάσουν με μια σειρά τρόπων, άμεσα, αλλά και έμμεσα.</a:t>
            </a:r>
          </a:p>
        </p:txBody>
      </p:sp>
    </p:spTree>
    <p:extLst>
      <p:ext uri="{BB962C8B-B14F-4D97-AF65-F5344CB8AC3E}">
        <p14:creationId xmlns:p14="http://schemas.microsoft.com/office/powerpoint/2010/main" val="71882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028342"/>
            <a:ext cx="8784976" cy="4431983"/>
          </a:xfrm>
          <a:prstGeom prst="rect">
            <a:avLst/>
          </a:prstGeom>
        </p:spPr>
        <p:txBody>
          <a:bodyPr wrap="square">
            <a:spAutoFit/>
          </a:bodyPr>
          <a:lstStyle/>
          <a:p>
            <a:pPr hangingPunct="0"/>
            <a:r>
              <a:rPr lang="el-GR" dirty="0"/>
              <a:t> </a:t>
            </a:r>
          </a:p>
          <a:p>
            <a:pPr marL="285750" lvl="0" indent="-285750" hangingPunct="0">
              <a:buFont typeface="Arial" pitchFamily="34" charset="0"/>
              <a:buChar char="•"/>
            </a:pPr>
            <a:r>
              <a:rPr lang="el-GR" sz="2400" dirty="0"/>
              <a:t>Κατά πρώτο λόγο, μπορούν να χρηματοδοτήσουν άμεσα μια επένδυση. Ο μετανάστης συγκεντρώνει τις οικονομίες του και (συνήθως), αφού παλιννοστήσει, αποφασίζει να τις επενδύσει. Ακόμα και αν δεν το κάνει ο ίδιος, τα εμβάσματα που κινούνται μέσω του τραπεζικού συστήματος αυξάνουν τη ρευστότητα της οικονομίας και τη δανειοδοτική ικανότητα των τραπεζών.</a:t>
            </a:r>
          </a:p>
          <a:p>
            <a:pPr marL="285750" lvl="0" indent="-285750" hangingPunct="0">
              <a:buFont typeface="Arial" pitchFamily="34" charset="0"/>
              <a:buChar char="•"/>
            </a:pPr>
            <a:r>
              <a:rPr lang="el-GR" sz="2400" dirty="0"/>
              <a:t>Κατά δεύτερο λόγο, στο βαθμό που χρηματοδοτούν (και) την κατανάλωση εγχώριων προϊόντων, είναι πιθανό να προκαλέσουν αύξηση της ζήτησης για τα προϊόντα αυτά, η οποία θα προκαλέσει με τη σειρά της επενδύσεις προκειμένου να ικανοποιηθεί η ζήτηση αυτή.</a:t>
            </a:r>
          </a:p>
        </p:txBody>
      </p:sp>
    </p:spTree>
    <p:extLst>
      <p:ext uri="{BB962C8B-B14F-4D97-AF65-F5344CB8AC3E}">
        <p14:creationId xmlns:p14="http://schemas.microsoft.com/office/powerpoint/2010/main" val="88728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568952" cy="5262979"/>
          </a:xfrm>
          <a:prstGeom prst="rect">
            <a:avLst/>
          </a:prstGeom>
        </p:spPr>
        <p:txBody>
          <a:bodyPr wrap="square">
            <a:spAutoFit/>
          </a:bodyPr>
          <a:lstStyle/>
          <a:p>
            <a:pPr hangingPunct="0"/>
            <a:r>
              <a:rPr lang="el-GR" sz="2400" dirty="0" smtClean="0"/>
              <a:t>	Τα </a:t>
            </a:r>
            <a:r>
              <a:rPr lang="el-GR" sz="2400" dirty="0"/>
              <a:t>δυο αυτά πιθανά ενδεχόμενα δεν θα πρέπει να εξεταστούν στη βάση των εναλλακτικών υποθέσεων. Το ζήτημα δεν είναι αν τα εμβάσματα επενεργήσουν ως παράγων προσφοράς (επενδυτικά κεφάλαια) ή ζήτησης (επενδύσεις, προκειμένου να ικανοποιηθεί η αυξημένη ζήτηση για εγχώρια προϊόντα). Η επενέργεια των παραγόντων προσφοράς και ζήτησης μπορεί κάλλιστα να είναι συμπληρωματική. </a:t>
            </a:r>
          </a:p>
          <a:p>
            <a:pPr hangingPunct="0"/>
            <a:r>
              <a:rPr lang="el-GR" sz="2400" dirty="0" smtClean="0"/>
              <a:t>	Το </a:t>
            </a:r>
            <a:r>
              <a:rPr lang="el-GR" sz="2400" dirty="0"/>
              <a:t>βασικό ζήτημα αναφορικά με την επίδραση των εμβασμάτων στις επενδύσεις είναι το τι είδους επενδύσεις αυτά χρηματοδοτούν. Προκειμένου δηλαδή, να αξιολογηθεί η συμβολή των εμβασμάτων στην οικονομική ανάπτυξη της χώρας, στην οποία εισρέουν, είναι εξαιρετικά σημαντικό να γνωρίζουμε το αν αυτά κατά κύριο λόγο χρηματοδοτούν βιομηχανικές επενδύσεις, επενδύσεις σε κατοικίες, ή σε άλλους τομείς της οικονομίας.</a:t>
            </a:r>
          </a:p>
        </p:txBody>
      </p:sp>
    </p:spTree>
    <p:extLst>
      <p:ext uri="{BB962C8B-B14F-4D97-AF65-F5344CB8AC3E}">
        <p14:creationId xmlns:p14="http://schemas.microsoft.com/office/powerpoint/2010/main" val="392985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856984" cy="7109639"/>
          </a:xfrm>
          <a:prstGeom prst="rect">
            <a:avLst/>
          </a:prstGeom>
        </p:spPr>
        <p:txBody>
          <a:bodyPr wrap="square">
            <a:spAutoFit/>
          </a:bodyPr>
          <a:lstStyle/>
          <a:p>
            <a:pPr hangingPunct="0"/>
            <a:r>
              <a:rPr lang="el-GR" dirty="0" smtClean="0"/>
              <a:t>	</a:t>
            </a:r>
            <a:r>
              <a:rPr lang="el-GR" sz="2400" dirty="0" smtClean="0"/>
              <a:t>Η </a:t>
            </a:r>
            <a:r>
              <a:rPr lang="el-GR" sz="2400" dirty="0"/>
              <a:t>οικονομετρική διερεύνηση των μακροοικονομικών επιπτώσεων των εμβασμάτων στην ελληνική οικονομία κάλυψε την περίοδο από το 1960, όπου η μετανάστευση από την Ελλάδα και η εισροή μεταναστευτικών εμβασμάτων διογκώθηκαν, έως τα τέλη της δεκαετίας του 1980, που τα εμβάσματα ουσιαστικά εκμηδενίστηκαν. Τα κύρια συμπεράσματα της διερεύνησης αυτής μπορούν να συνοψιστούν ως εξής: </a:t>
            </a:r>
          </a:p>
          <a:p>
            <a:pPr marL="285750" lvl="0" indent="-285750" hangingPunct="0">
              <a:buFont typeface="Arial" pitchFamily="34" charset="0"/>
              <a:buChar char="•"/>
            </a:pPr>
            <a:r>
              <a:rPr lang="el-GR" sz="2400" dirty="0"/>
              <a:t>Αντίθετα με τη γενική πεποίθηση που ήθελε τα εμβάσματα στην ελληνική περίπτωση να χρηματοδοτούν, σχεδόν αποκλειστικά, την καταναλωτική δαπάνη και τις εισαγωγές, φαίνεται ότι η σχέση αυτή είναι πολύ χαλαρή έως ανύπαρκτη. Το ίδιο ισχύει και για τα δυο συστατικά μέρη της κατανάλωσης (καταναλωτικά και κεφαλαιουχικά αγαθά). Είναι, λοιπόν, εξαιρετικά παρακινδυνευμένο να δεχθούμε ότι τα εμβάσματα χρηματοδότησαν την κατανάλωση και ότι λειτούργησε το αποτέλεσμα «μπούμερανγκ» (ότι κερδίζουμε σε συνάλλαγμα από τα εμβάσματα, το χάνουμε σε εισαγωγές που αυτά προκαλούν), όταν η οικονομετρική διερεύνηση δεν στηρίζει παρόμοια συμπεράσματα.</a:t>
            </a:r>
          </a:p>
        </p:txBody>
      </p:sp>
    </p:spTree>
    <p:extLst>
      <p:ext uri="{BB962C8B-B14F-4D97-AF65-F5344CB8AC3E}">
        <p14:creationId xmlns:p14="http://schemas.microsoft.com/office/powerpoint/2010/main" val="16958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568952" cy="6001643"/>
          </a:xfrm>
          <a:prstGeom prst="rect">
            <a:avLst/>
          </a:prstGeom>
        </p:spPr>
        <p:txBody>
          <a:bodyPr wrap="square">
            <a:spAutoFit/>
          </a:bodyPr>
          <a:lstStyle/>
          <a:p>
            <a:pPr marL="342900" lvl="0" indent="-342900" hangingPunct="0">
              <a:buFont typeface="Arial" pitchFamily="34" charset="0"/>
              <a:buChar char="•"/>
            </a:pPr>
            <a:r>
              <a:rPr lang="el-GR" sz="2400" dirty="0"/>
              <a:t>Τα εμβάσματα είχαν σημαντική επίδραση στις επενδύσεις, τόσο στις συνολικές, όσο και στις επενδύσεις σε κατοικίες συγκεκριμένα. Το δεύτερο συμπέρασμα, απλώς επιβεβαιώνει τη γενική διαπίστωση, ότι τα εμβάσματα κατευθύνθηκαν σε πολύ μεγάλο βαθμό στην κατασκευή κατοικιών. Η πρώτη σχέση οφείλεται πιθανότατα στη δεύτερη. Με δεδομένο ότι στη συγκεκριμένη περίοδο οι επενδύσεις σε κατοικίες απετέλεσαν σημαντικό μέρος του συνόλου, είναι λογικό να φαίνεται ότι τα εμβάσματα αποτέλεσαν βασικό προσδιοριστικό  παράγοντα των συνολικών ιδιωτικών επενδύσεων. </a:t>
            </a:r>
          </a:p>
          <a:p>
            <a:pPr marL="342900" lvl="0" indent="-342900" hangingPunct="0">
              <a:buFont typeface="Arial" pitchFamily="34" charset="0"/>
              <a:buChar char="•"/>
            </a:pPr>
            <a:r>
              <a:rPr lang="el-GR" sz="2400" dirty="0"/>
              <a:t>Αυτό που θα μπορούσε να θεωρηθεί αναπάντεχο, είναι το ότι τα μεταναστευτικά εμβάσματα υπήρξαν βασικός προσδιοριστικός παράγοντας τόσο των επενδύσεων στη μεταποίηση όσο και των επενδύσεων στους άλλους (πλην κατοικιών και μεταποίησης). Τα ευρήματα αυτά συγκρούονται με το σύνολο σχεδόν της βιβλιογραφίας για την ελληνική μετανάστευση. </a:t>
            </a:r>
          </a:p>
        </p:txBody>
      </p:sp>
    </p:spTree>
    <p:extLst>
      <p:ext uri="{BB962C8B-B14F-4D97-AF65-F5344CB8AC3E}">
        <p14:creationId xmlns:p14="http://schemas.microsoft.com/office/powerpoint/2010/main" val="1444369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3423</Words>
  <Application>Microsoft Office PowerPoint</Application>
  <PresentationFormat>On-screen Show (4:3)</PresentationFormat>
  <Paragraphs>124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    Η ΣΥΜΒΟΛΗ ΤΩΝ ΑΔΗΛΩΝ ΠΟΡΩΝ ΣΤΗΝ ΑΝΑΠΤΥΞΗ ΤΗΣ ΕΛΛΗΝΙΚΗΣ ΟΙΚΟΝΟΝΟΜΙΑΣ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Η ΣΥΜΒΟΛΗ ΤΩΝ ΑΔΗΛΩΝ ΠΟΡΩΝ ΣΤΗΝ ΑΝΑΠΤΥΞΗ ΤΗΣ ΕΛΛΗΝΙΚΗΣ ΟΙΚΟΝΟΝΟΜΙΑΣ    </dc:title>
  <dc:creator>Christos</dc:creator>
  <cp:lastModifiedBy>Christos</cp:lastModifiedBy>
  <cp:revision>19</cp:revision>
  <dcterms:created xsi:type="dcterms:W3CDTF">2016-01-09T11:02:23Z</dcterms:created>
  <dcterms:modified xsi:type="dcterms:W3CDTF">2016-01-09T16:43:42Z</dcterms:modified>
</cp:coreProperties>
</file>