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 id="280" r:id="rId9"/>
    <p:sldId id="281" r:id="rId10"/>
    <p:sldId id="264" r:id="rId11"/>
    <p:sldId id="265" r:id="rId12"/>
    <p:sldId id="266" r:id="rId13"/>
    <p:sldId id="267" r:id="rId14"/>
    <p:sldId id="268" r:id="rId15"/>
    <p:sldId id="269" r:id="rId16"/>
    <p:sldId id="270" r:id="rId17"/>
    <p:sldId id="271" r:id="rId18"/>
    <p:sldId id="272" r:id="rId19"/>
    <p:sldId id="282" r:id="rId20"/>
    <p:sldId id="273" r:id="rId21"/>
    <p:sldId id="274" r:id="rId22"/>
    <p:sldId id="276" r:id="rId23"/>
    <p:sldId id="277" r:id="rId24"/>
    <p:sldId id="278" r:id="rId25"/>
    <p:sldId id="279"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83" d="100"/>
          <a:sy n="83" d="100"/>
        </p:scale>
        <p:origin x="-629" y="-7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705F768-61CE-FBCD-6B62-DF09C9E39AB6}"/>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C37F0180-7C84-78C6-1DF9-91193D9698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1FA09F2D-3AB6-6F25-10FE-0934E5C7365D}"/>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5" name="Θέση υποσέλιδου 4">
            <a:extLst>
              <a:ext uri="{FF2B5EF4-FFF2-40B4-BE49-F238E27FC236}">
                <a16:creationId xmlns:a16="http://schemas.microsoft.com/office/drawing/2014/main" xmlns="" id="{18691F63-2819-1710-C56E-662BED09001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91176B9-B6B6-3E11-019F-301CCB1E7A91}"/>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1164784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53B3C1E-0C5A-9674-7673-E64B5A7FEC0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ADE2D6A7-088A-38D2-B310-928F155CFBD7}"/>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ED77C00E-1DD7-E23D-4588-78CA7B4E6266}"/>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5" name="Θέση υποσέλιδου 4">
            <a:extLst>
              <a:ext uri="{FF2B5EF4-FFF2-40B4-BE49-F238E27FC236}">
                <a16:creationId xmlns:a16="http://schemas.microsoft.com/office/drawing/2014/main" xmlns="" id="{53EF81D5-D6B9-0972-B3D6-84153A03648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AAF9D497-5C04-6D71-1436-628ACF2499CD}"/>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3893813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DFEC7752-BDF3-B6C3-9B1B-34874200A7B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DC7CF261-09B2-AF7B-3FDE-648757038DB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2520252D-4201-DCE1-310A-9571AC17CB42}"/>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5" name="Θέση υποσέλιδου 4">
            <a:extLst>
              <a:ext uri="{FF2B5EF4-FFF2-40B4-BE49-F238E27FC236}">
                <a16:creationId xmlns:a16="http://schemas.microsoft.com/office/drawing/2014/main" xmlns="" id="{6E7A448D-8675-A1AC-1206-018D3D4F48C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BC73A2FB-A4A5-7DAF-B2F3-D1B9A886EB98}"/>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143294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63330E3-6536-12C5-745F-1E65D65AB32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30F67C3A-0441-424F-1E10-4C485293035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D3F8284D-D698-D351-B527-0EEEC6A7CB19}"/>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5" name="Θέση υποσέλιδου 4">
            <a:extLst>
              <a:ext uri="{FF2B5EF4-FFF2-40B4-BE49-F238E27FC236}">
                <a16:creationId xmlns:a16="http://schemas.microsoft.com/office/drawing/2014/main" xmlns="" id="{D20F2DD1-9955-6380-F34C-102BD860F40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03D55B25-9DEB-68E2-258A-8BE4DAA5B064}"/>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8765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DD9B4A2-BF48-2E59-6367-94BCD87D47C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95C50B90-114F-5F4F-266B-F239D764273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8D5CF64E-B325-49DE-5774-8A191C5ACBC6}"/>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5" name="Θέση υποσέλιδου 4">
            <a:extLst>
              <a:ext uri="{FF2B5EF4-FFF2-40B4-BE49-F238E27FC236}">
                <a16:creationId xmlns:a16="http://schemas.microsoft.com/office/drawing/2014/main" xmlns="" id="{141C45D6-A944-E775-E19C-7E0084A1A9C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BB641A7E-1E11-2260-BD00-EF5AB4BCC331}"/>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3286416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2C81172-4371-1714-13A9-EF0994EFB82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037BC712-9045-B5A6-A817-65C4D9882FE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6079BBA5-E89A-A962-9A12-373778A03E9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1C5DA689-D0D1-9EA6-EE8A-83C59A432681}"/>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6" name="Θέση υποσέλιδου 5">
            <a:extLst>
              <a:ext uri="{FF2B5EF4-FFF2-40B4-BE49-F238E27FC236}">
                <a16:creationId xmlns:a16="http://schemas.microsoft.com/office/drawing/2014/main" xmlns="" id="{A1527D7A-4168-AA57-C983-7E3DCBABD76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57236FF4-0B61-96A2-1598-F02F8BED07BE}"/>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2023736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AB59F25-6B72-39A1-4A0D-4CDF7CC0E46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B1A2D6DB-36F8-69D1-ECEC-712F6FB366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A52C240E-928A-2195-4C44-F44DF5A83FC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C1A99BBD-4109-1C7F-3CF0-C419F72448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A638ED74-4AED-41B6-0233-C80E7C204CE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F4D62364-7D05-86A9-80E4-E30FF1744EFC}"/>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8" name="Θέση υποσέλιδου 7">
            <a:extLst>
              <a:ext uri="{FF2B5EF4-FFF2-40B4-BE49-F238E27FC236}">
                <a16:creationId xmlns:a16="http://schemas.microsoft.com/office/drawing/2014/main" xmlns="" id="{F2E781EC-FC31-615D-4D35-0A7C24E6384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2BBBCA24-CD5A-A9C2-CAC9-D1C881B36C6F}"/>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405651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0C6713F-4F74-B064-7EA4-4632D47BC93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70EEEB7A-45E0-D938-9674-9CBEE2C802FF}"/>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4" name="Θέση υποσέλιδου 3">
            <a:extLst>
              <a:ext uri="{FF2B5EF4-FFF2-40B4-BE49-F238E27FC236}">
                <a16:creationId xmlns:a16="http://schemas.microsoft.com/office/drawing/2014/main" xmlns="" id="{7FCB65FE-1C07-E944-A181-D1E9A95FCB39}"/>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C02EFB89-4E9E-6405-07F6-5D0BE12E1E80}"/>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2227479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5F87EE95-760E-CB58-0136-6A61BA07A816}"/>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3" name="Θέση υποσέλιδου 2">
            <a:extLst>
              <a:ext uri="{FF2B5EF4-FFF2-40B4-BE49-F238E27FC236}">
                <a16:creationId xmlns:a16="http://schemas.microsoft.com/office/drawing/2014/main" xmlns="" id="{1AB004FE-34AF-CDD7-10F7-601AEB8893D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F1E9197B-E436-5DDC-232D-17AE10B8BB44}"/>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3333492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0A0A543-0586-FFF4-2BEC-0679146674C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DE8F0811-8BEE-A942-6CCB-AD25A02536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F1B99470-6636-F77F-10F1-CD69C210CF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C3AE2665-9D6D-0366-83AC-A19D00988D05}"/>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6" name="Θέση υποσέλιδου 5">
            <a:extLst>
              <a:ext uri="{FF2B5EF4-FFF2-40B4-BE49-F238E27FC236}">
                <a16:creationId xmlns:a16="http://schemas.microsoft.com/office/drawing/2014/main" xmlns="" id="{BE62C310-DDE0-0284-4AE9-0D644930E2B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CB29BB27-EF3D-D4E3-162A-0CFE3FCF16AC}"/>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2505501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00AD6DB-D4C1-27FD-8931-1A9A7A8562B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83F53A67-D1A1-5252-AE60-5CFDBC07C3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F8D9D7A6-4B9D-0542-D61A-05D3E16D71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088EDEB6-99CF-0B45-50B2-D14EB5F03B73}"/>
              </a:ext>
            </a:extLst>
          </p:cNvPr>
          <p:cNvSpPr>
            <a:spLocks noGrp="1"/>
          </p:cNvSpPr>
          <p:nvPr>
            <p:ph type="dt" sz="half" idx="10"/>
          </p:nvPr>
        </p:nvSpPr>
        <p:spPr/>
        <p:txBody>
          <a:bodyPr/>
          <a:lstStyle/>
          <a:p>
            <a:fld id="{A8CAA730-458A-1D47-9ED5-9BD36E81D034}" type="datetimeFigureOut">
              <a:rPr lang="el-GR" smtClean="0"/>
              <a:pPr/>
              <a:t>10/3/2025</a:t>
            </a:fld>
            <a:endParaRPr lang="el-GR"/>
          </a:p>
        </p:txBody>
      </p:sp>
      <p:sp>
        <p:nvSpPr>
          <p:cNvPr id="6" name="Θέση υποσέλιδου 5">
            <a:extLst>
              <a:ext uri="{FF2B5EF4-FFF2-40B4-BE49-F238E27FC236}">
                <a16:creationId xmlns:a16="http://schemas.microsoft.com/office/drawing/2014/main" xmlns="" id="{DB845EB9-1F28-DA0A-900C-62C89F65694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65025827-6E20-3C22-644E-4F4E7F45D4DB}"/>
              </a:ext>
            </a:extLst>
          </p:cNvPr>
          <p:cNvSpPr>
            <a:spLocks noGrp="1"/>
          </p:cNvSpPr>
          <p:nvPr>
            <p:ph type="sldNum" sz="quarter" idx="12"/>
          </p:nvPr>
        </p:nvSpPr>
        <p:spPr/>
        <p:txBody>
          <a:body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36518717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69EE4EB2-8D60-320A-4C50-427862E089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63CD4A19-77B3-0F51-FC2B-09C8A7BF56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881C549B-9511-0434-EC90-E8786B16CD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8CAA730-458A-1D47-9ED5-9BD36E81D034}" type="datetimeFigureOut">
              <a:rPr lang="el-GR" smtClean="0"/>
              <a:pPr/>
              <a:t>10/3/2025</a:t>
            </a:fld>
            <a:endParaRPr lang="el-GR"/>
          </a:p>
        </p:txBody>
      </p:sp>
      <p:sp>
        <p:nvSpPr>
          <p:cNvPr id="5" name="Θέση υποσέλιδου 4">
            <a:extLst>
              <a:ext uri="{FF2B5EF4-FFF2-40B4-BE49-F238E27FC236}">
                <a16:creationId xmlns:a16="http://schemas.microsoft.com/office/drawing/2014/main" xmlns="" id="{2366DFFE-B32C-4136-E9E6-BFB9E1C276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B49F16A7-1EB1-4E3B-FE36-EB646CA3D6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40B1A23-BBED-D143-8C28-7D189A118F15}" type="slidenum">
              <a:rPr lang="el-GR" smtClean="0"/>
              <a:pPr/>
              <a:t>‹#›</a:t>
            </a:fld>
            <a:endParaRPr lang="el-GR"/>
          </a:p>
        </p:txBody>
      </p:sp>
    </p:spTree>
    <p:extLst>
      <p:ext uri="{BB962C8B-B14F-4D97-AF65-F5344CB8AC3E}">
        <p14:creationId xmlns:p14="http://schemas.microsoft.com/office/powerpoint/2010/main" xmlns="" val="794436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el.wikipedia.org/wiki/Standard_&amp;_Poor's"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75CFC87-4DEB-ADF2-DE4A-F00AC773CB1C}"/>
              </a:ext>
            </a:extLst>
          </p:cNvPr>
          <p:cNvSpPr>
            <a:spLocks noGrp="1"/>
          </p:cNvSpPr>
          <p:nvPr>
            <p:ph type="ctrTitle"/>
          </p:nvPr>
        </p:nvSpPr>
        <p:spPr>
          <a:xfrm>
            <a:off x="1166649" y="395418"/>
            <a:ext cx="9501352" cy="781742"/>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5BAD2E5D-93BE-0398-FFDB-8A9AB12E9020}"/>
              </a:ext>
            </a:extLst>
          </p:cNvPr>
          <p:cNvSpPr>
            <a:spLocks noGrp="1"/>
          </p:cNvSpPr>
          <p:nvPr>
            <p:ph type="subTitle" idx="1"/>
          </p:nvPr>
        </p:nvSpPr>
        <p:spPr>
          <a:xfrm>
            <a:off x="683173" y="1429407"/>
            <a:ext cx="9322676" cy="5033175"/>
          </a:xfrm>
        </p:spPr>
        <p:txBody>
          <a:bodyPr>
            <a:normAutofit lnSpcReduction="10000"/>
          </a:bodyPr>
          <a:lstStyle/>
          <a:p>
            <a:pPr algn="just"/>
            <a:r>
              <a:rPr lang="el-GR" sz="2800" b="1" dirty="0">
                <a:latin typeface="Times New Roman" panose="02020603050405020304" pitchFamily="18" charset="0"/>
                <a:cs typeface="Times New Roman" panose="02020603050405020304" pitchFamily="18" charset="0"/>
              </a:rPr>
              <a:t>ΠΡΩΙΜΟ ΒΥΖΑΝΤΙΟ</a:t>
            </a:r>
          </a:p>
          <a:p>
            <a:pPr marL="342900" indent="-342900" algn="just">
              <a:buFont typeface="Arial" panose="020B0604020202020204" pitchFamily="34" charset="0"/>
              <a:buChar char="•"/>
            </a:pPr>
            <a:r>
              <a:rPr lang="el-GR" sz="2800" dirty="0">
                <a:solidFill>
                  <a:srgbClr val="C00000"/>
                </a:solidFill>
                <a:effectLst/>
                <a:latin typeface="Times New Roman" panose="02020603050405020304" pitchFamily="18" charset="0"/>
              </a:rPr>
              <a:t>Η </a:t>
            </a:r>
            <a:r>
              <a:rPr lang="el-GR" sz="2800" dirty="0" err="1">
                <a:solidFill>
                  <a:srgbClr val="C00000"/>
                </a:solidFill>
                <a:effectLst/>
                <a:latin typeface="Times New Roman" panose="02020603050405020304" pitchFamily="18" charset="0"/>
              </a:rPr>
              <a:t>δύναμη</a:t>
            </a:r>
            <a:r>
              <a:rPr lang="el-GR" sz="2800" dirty="0">
                <a:solidFill>
                  <a:srgbClr val="C00000"/>
                </a:solidFill>
                <a:effectLst/>
                <a:latin typeface="Times New Roman" panose="02020603050405020304" pitchFamily="18" charset="0"/>
              </a:rPr>
              <a:t> των </a:t>
            </a:r>
            <a:r>
              <a:rPr lang="el-GR" sz="2800" dirty="0" err="1">
                <a:solidFill>
                  <a:srgbClr val="C00000"/>
                </a:solidFill>
                <a:effectLst/>
                <a:latin typeface="Times New Roman" panose="02020603050405020304" pitchFamily="18" charset="0"/>
              </a:rPr>
              <a:t>γαιοκτημόνων</a:t>
            </a:r>
            <a:r>
              <a:rPr lang="el-GR" sz="2800" dirty="0">
                <a:effectLst/>
                <a:latin typeface="Times New Roman" panose="02020603050405020304" pitchFamily="18" charset="0"/>
              </a:rPr>
              <a:t> </a:t>
            </a:r>
            <a:r>
              <a:rPr lang="el-GR" sz="2800" dirty="0" err="1">
                <a:effectLst/>
                <a:latin typeface="Times New Roman" panose="02020603050405020304" pitchFamily="18" charset="0"/>
              </a:rPr>
              <a:t>καθόρισε</a:t>
            </a:r>
            <a:r>
              <a:rPr lang="el-GR" sz="2800" dirty="0">
                <a:effectLst/>
                <a:latin typeface="Times New Roman" panose="02020603050405020304" pitchFamily="18" charset="0"/>
              </a:rPr>
              <a:t> τη </a:t>
            </a:r>
            <a:r>
              <a:rPr lang="el-GR" sz="2800" dirty="0" err="1">
                <a:effectLst/>
                <a:latin typeface="Times New Roman" panose="02020603050405020304" pitchFamily="18" charset="0"/>
              </a:rPr>
              <a:t>δυναμικ</a:t>
            </a:r>
            <a:r>
              <a:rPr lang="en-US" sz="2800" dirty="0" err="1">
                <a:latin typeface="Times New Roman" panose="02020603050405020304" pitchFamily="18" charset="0"/>
              </a:rPr>
              <a:t>ή</a:t>
            </a:r>
            <a:r>
              <a:rPr lang="el-GR" sz="2800" dirty="0">
                <a:effectLst/>
                <a:latin typeface="Times New Roman" panose="02020603050405020304" pitchFamily="18" charset="0"/>
              </a:rPr>
              <a:t> της </a:t>
            </a:r>
            <a:r>
              <a:rPr lang="el-GR" sz="2800" dirty="0" err="1">
                <a:effectLst/>
                <a:latin typeface="Times New Roman" panose="02020603050405020304" pitchFamily="18" charset="0"/>
              </a:rPr>
              <a:t>κοινωνικής</a:t>
            </a:r>
            <a:r>
              <a:rPr lang="el-GR" sz="2800" dirty="0">
                <a:effectLst/>
                <a:latin typeface="Times New Roman" panose="02020603050405020304" pitchFamily="18" charset="0"/>
              </a:rPr>
              <a:t> και </a:t>
            </a:r>
            <a:r>
              <a:rPr lang="el-GR" sz="2800" dirty="0" err="1">
                <a:effectLst/>
                <a:latin typeface="Times New Roman" panose="02020603050405020304" pitchFamily="18" charset="0"/>
              </a:rPr>
              <a:t>οικονομικής</a:t>
            </a:r>
            <a:r>
              <a:rPr lang="el-GR" sz="2800" dirty="0">
                <a:effectLst/>
                <a:latin typeface="Times New Roman" panose="02020603050405020304" pitchFamily="18" charset="0"/>
              </a:rPr>
              <a:t> </a:t>
            </a:r>
            <a:r>
              <a:rPr lang="el-GR" sz="2800" dirty="0" err="1">
                <a:effectLst/>
                <a:latin typeface="Times New Roman" panose="02020603050405020304" pitchFamily="18" charset="0"/>
              </a:rPr>
              <a:t>ανάπτυξης</a:t>
            </a:r>
            <a:r>
              <a:rPr lang="el-GR" sz="2800" dirty="0">
                <a:effectLst/>
                <a:latin typeface="Times New Roman" panose="02020603050405020304" pitchFamily="18" charset="0"/>
              </a:rPr>
              <a:t> της αυτοκρατορίας</a:t>
            </a:r>
          </a:p>
          <a:p>
            <a:pPr algn="just"/>
            <a:r>
              <a:rPr lang="el-GR" sz="2800" b="1" dirty="0">
                <a:latin typeface="Times New Roman" panose="02020603050405020304" pitchFamily="18" charset="0"/>
              </a:rPr>
              <a:t>Ύστερη περίοδο</a:t>
            </a:r>
            <a:r>
              <a:rPr lang="en-US" sz="2800" dirty="0">
                <a:latin typeface="Times New Roman" panose="02020603050405020304" pitchFamily="18" charset="0"/>
              </a:rPr>
              <a:t>: </a:t>
            </a:r>
            <a:r>
              <a:rPr lang="el-GR" sz="2800" dirty="0">
                <a:solidFill>
                  <a:srgbClr val="FF0000"/>
                </a:solidFill>
                <a:latin typeface="Times New Roman" panose="02020603050405020304" pitchFamily="18" charset="0"/>
              </a:rPr>
              <a:t>Ελεύθερη &amp; αυτόνομη αγροτιά</a:t>
            </a:r>
            <a:r>
              <a:rPr lang="el-GR" sz="2800" dirty="0">
                <a:effectLst/>
                <a:latin typeface="Times New Roman" panose="02020603050405020304" pitchFamily="18" charset="0"/>
              </a:rPr>
              <a:t> </a:t>
            </a:r>
          </a:p>
          <a:p>
            <a:pPr algn="just"/>
            <a:r>
              <a:rPr lang="el-GR" sz="2800" b="1" dirty="0">
                <a:latin typeface="Times New Roman" panose="02020603050405020304" pitchFamily="18" charset="0"/>
              </a:rPr>
              <a:t>ΔΥΣΗ</a:t>
            </a:r>
          </a:p>
          <a:p>
            <a:pPr algn="just"/>
            <a:r>
              <a:rPr lang="en" sz="2800" b="1" dirty="0">
                <a:effectLst/>
                <a:latin typeface="Times New Roman" panose="02020603050405020304" pitchFamily="18" charset="0"/>
              </a:rPr>
              <a:t>O </a:t>
            </a:r>
            <a:r>
              <a:rPr lang="el-GR" sz="2800" b="1" dirty="0" err="1">
                <a:effectLst/>
                <a:latin typeface="Times New Roman" panose="02020603050405020304" pitchFamily="18" charset="0"/>
              </a:rPr>
              <a:t>Κικέρωνας</a:t>
            </a:r>
            <a:r>
              <a:rPr lang="el-GR" sz="2800" b="1" dirty="0">
                <a:effectLst/>
                <a:latin typeface="Times New Roman" panose="02020603050405020304" pitchFamily="18" charset="0"/>
              </a:rPr>
              <a:t> </a:t>
            </a:r>
            <a:r>
              <a:rPr lang="el-GR" sz="2800" dirty="0">
                <a:effectLst/>
                <a:latin typeface="Times New Roman" panose="02020603050405020304" pitchFamily="18" charset="0"/>
              </a:rPr>
              <a:t>(106 π.Χ. - 43 π.Χ.) </a:t>
            </a:r>
            <a:r>
              <a:rPr lang="el-GR" sz="2800" dirty="0" err="1">
                <a:effectLst/>
                <a:latin typeface="Times New Roman" panose="02020603050405020304" pitchFamily="18" charset="0"/>
              </a:rPr>
              <a:t>αποδέχτηκε</a:t>
            </a:r>
            <a:r>
              <a:rPr lang="el-GR" sz="2800" dirty="0">
                <a:effectLst/>
                <a:latin typeface="Times New Roman" panose="02020603050405020304" pitchFamily="18" charset="0"/>
              </a:rPr>
              <a:t> </a:t>
            </a:r>
            <a:r>
              <a:rPr lang="el-GR" sz="2800" dirty="0">
                <a:solidFill>
                  <a:srgbClr val="7030A0"/>
                </a:solidFill>
                <a:effectLst/>
                <a:latin typeface="Times New Roman" panose="02020603050405020304" pitchFamily="18" charset="0"/>
              </a:rPr>
              <a:t>τον </a:t>
            </a:r>
            <a:r>
              <a:rPr lang="el-GR" sz="2800" dirty="0" err="1">
                <a:solidFill>
                  <a:srgbClr val="7030A0"/>
                </a:solidFill>
                <a:effectLst/>
                <a:latin typeface="Times New Roman" panose="02020603050405020304" pitchFamily="18" charset="0"/>
              </a:rPr>
              <a:t>πλούτο</a:t>
            </a:r>
            <a:r>
              <a:rPr lang="el-GR" sz="2800" dirty="0">
                <a:solidFill>
                  <a:srgbClr val="7030A0"/>
                </a:solidFill>
                <a:effectLst/>
                <a:latin typeface="Times New Roman" panose="02020603050405020304" pitchFamily="18" charset="0"/>
              </a:rPr>
              <a:t> ως πηγή του εμπορίου</a:t>
            </a:r>
            <a:r>
              <a:rPr lang="el-GR" sz="2800" dirty="0">
                <a:effectLst/>
                <a:latin typeface="Times New Roman" panose="02020603050405020304" pitchFamily="18" charset="0"/>
              </a:rPr>
              <a:t>, </a:t>
            </a:r>
            <a:r>
              <a:rPr lang="el-GR" sz="2800" dirty="0" err="1">
                <a:effectLst/>
                <a:latin typeface="Times New Roman" panose="02020603050405020304" pitchFamily="18" charset="0"/>
              </a:rPr>
              <a:t>εφόσον</a:t>
            </a:r>
            <a:r>
              <a:rPr lang="el-GR" sz="2800" dirty="0">
                <a:effectLst/>
                <a:latin typeface="Times New Roman" panose="02020603050405020304" pitchFamily="18" charset="0"/>
              </a:rPr>
              <a:t> δεν </a:t>
            </a:r>
            <a:r>
              <a:rPr lang="el-GR" sz="2800" dirty="0" err="1">
                <a:effectLst/>
                <a:latin typeface="Times New Roman" panose="02020603050405020304" pitchFamily="18" charset="0"/>
              </a:rPr>
              <a:t>θέτει</a:t>
            </a:r>
            <a:r>
              <a:rPr lang="el-GR" sz="2800" dirty="0">
                <a:effectLst/>
                <a:latin typeface="Times New Roman" panose="02020603050405020304" pitchFamily="18" charset="0"/>
              </a:rPr>
              <a:t> σε κίνδυνο τη </a:t>
            </a:r>
            <a:r>
              <a:rPr lang="el-GR" sz="2800" dirty="0" err="1">
                <a:effectLst/>
                <a:latin typeface="Times New Roman" panose="02020603050405020304" pitchFamily="18" charset="0"/>
              </a:rPr>
              <a:t>φήμη</a:t>
            </a:r>
            <a:r>
              <a:rPr lang="el-GR" sz="2800" dirty="0">
                <a:effectLst/>
                <a:latin typeface="Times New Roman" panose="02020603050405020304" pitchFamily="18" charset="0"/>
              </a:rPr>
              <a:t> του </a:t>
            </a:r>
            <a:r>
              <a:rPr lang="el-GR" sz="2800" dirty="0" err="1">
                <a:effectLst/>
                <a:latin typeface="Times New Roman" panose="02020603050405020304" pitchFamily="18" charset="0"/>
              </a:rPr>
              <a:t>ανθρώπου</a:t>
            </a:r>
            <a:r>
              <a:rPr lang="el-GR" sz="2800" dirty="0">
                <a:effectLst/>
                <a:latin typeface="Times New Roman" panose="02020603050405020304" pitchFamily="18" charset="0"/>
              </a:rPr>
              <a:t> και δεν προκαλεί μια </a:t>
            </a:r>
            <a:r>
              <a:rPr lang="el-GR" sz="2800" dirty="0" err="1">
                <a:effectLst/>
                <a:latin typeface="Times New Roman" panose="02020603050405020304" pitchFamily="18" charset="0"/>
              </a:rPr>
              <a:t>άδικη</a:t>
            </a:r>
            <a:r>
              <a:rPr lang="el-GR" sz="2800" dirty="0">
                <a:effectLst/>
                <a:latin typeface="Times New Roman" panose="02020603050405020304" pitchFamily="18" charset="0"/>
              </a:rPr>
              <a:t> </a:t>
            </a:r>
            <a:r>
              <a:rPr lang="el-GR" sz="2800" dirty="0" err="1">
                <a:effectLst/>
                <a:latin typeface="Times New Roman" panose="02020603050405020304" pitchFamily="18" charset="0"/>
              </a:rPr>
              <a:t>πράξη</a:t>
            </a:r>
            <a:endParaRPr lang="el-GR" sz="2800" dirty="0">
              <a:effectLst/>
              <a:latin typeface="Times New Roman" panose="02020603050405020304" pitchFamily="18" charset="0"/>
            </a:endParaRPr>
          </a:p>
          <a:p>
            <a:pPr algn="just"/>
            <a:r>
              <a:rPr lang="el-GR" sz="2800" b="1" dirty="0">
                <a:effectLst/>
                <a:latin typeface="Times New Roman" panose="02020603050405020304" pitchFamily="18" charset="0"/>
              </a:rPr>
              <a:t>Ο Θωμάς </a:t>
            </a:r>
            <a:r>
              <a:rPr lang="el-GR" sz="2800" b="1" dirty="0" err="1">
                <a:effectLst/>
                <a:latin typeface="Times New Roman" panose="02020603050405020304" pitchFamily="18" charset="0"/>
              </a:rPr>
              <a:t>Ακινάτης</a:t>
            </a:r>
            <a:r>
              <a:rPr lang="el-GR" sz="2800" b="1" dirty="0">
                <a:effectLst/>
                <a:latin typeface="Times New Roman" panose="02020603050405020304" pitchFamily="18" charset="0"/>
              </a:rPr>
              <a:t> </a:t>
            </a:r>
            <a:r>
              <a:rPr lang="el-GR" sz="2800" dirty="0">
                <a:effectLst/>
                <a:latin typeface="Times New Roman" panose="02020603050405020304" pitchFamily="18" charset="0"/>
              </a:rPr>
              <a:t>τόνισε την </a:t>
            </a:r>
            <a:r>
              <a:rPr lang="el-GR" sz="2800" u="sng" dirty="0" err="1">
                <a:effectLst/>
                <a:latin typeface="Times New Roman" panose="02020603050405020304" pitchFamily="18" charset="0"/>
              </a:rPr>
              <a:t>ηθικη</a:t>
            </a:r>
            <a:r>
              <a:rPr lang="el-GR" sz="2800" u="sng" dirty="0">
                <a:effectLst/>
                <a:latin typeface="Times New Roman" panose="02020603050405020304" pitchFamily="18" charset="0"/>
              </a:rPr>
              <a:t>́ </a:t>
            </a:r>
            <a:r>
              <a:rPr lang="el-GR" sz="2800" u="sng" dirty="0" err="1">
                <a:effectLst/>
                <a:latin typeface="Times New Roman" panose="02020603050405020304" pitchFamily="18" charset="0"/>
              </a:rPr>
              <a:t>διάσταση</a:t>
            </a:r>
            <a:r>
              <a:rPr lang="el-GR" sz="2800" u="sng" dirty="0">
                <a:effectLst/>
                <a:latin typeface="Times New Roman" panose="02020603050405020304" pitchFamily="18" charset="0"/>
              </a:rPr>
              <a:t> του </a:t>
            </a:r>
            <a:r>
              <a:rPr lang="el-GR" sz="2800" u="sng" dirty="0" err="1">
                <a:effectLst/>
                <a:latin typeface="Times New Roman" panose="02020603050405020304" pitchFamily="18" charset="0"/>
              </a:rPr>
              <a:t>εμπορικου</a:t>
            </a:r>
            <a:r>
              <a:rPr lang="el-GR" sz="2800" u="sng" dirty="0">
                <a:effectLst/>
                <a:latin typeface="Times New Roman" panose="02020603050405020304" pitchFamily="18" charset="0"/>
              </a:rPr>
              <a:t>́ </a:t>
            </a:r>
            <a:r>
              <a:rPr lang="el-GR" sz="2800" u="sng" dirty="0" err="1">
                <a:effectLst/>
                <a:latin typeface="Times New Roman" panose="02020603050405020304" pitchFamily="18" charset="0"/>
              </a:rPr>
              <a:t>κέρδους</a:t>
            </a:r>
            <a:r>
              <a:rPr lang="el-GR" sz="2800" u="sng" dirty="0">
                <a:effectLst/>
                <a:latin typeface="Times New Roman" panose="02020603050405020304" pitchFamily="18" charset="0"/>
              </a:rPr>
              <a:t> στην περίπτωση που ο </a:t>
            </a:r>
            <a:r>
              <a:rPr lang="el-GR" sz="2800" u="sng" dirty="0" err="1">
                <a:effectLst/>
                <a:latin typeface="Times New Roman" panose="02020603050405020304" pitchFamily="18" charset="0"/>
              </a:rPr>
              <a:t>έμπορος</a:t>
            </a:r>
            <a:r>
              <a:rPr lang="el-GR" sz="2800" u="sng" dirty="0">
                <a:effectLst/>
                <a:latin typeface="Times New Roman" panose="02020603050405020304" pitchFamily="18" charset="0"/>
              </a:rPr>
              <a:t> </a:t>
            </a:r>
            <a:r>
              <a:rPr lang="el-GR" sz="2800" u="sng" dirty="0" err="1">
                <a:effectLst/>
                <a:latin typeface="Times New Roman" panose="02020603050405020304" pitchFamily="18" charset="0"/>
              </a:rPr>
              <a:t>αποβλέπει</a:t>
            </a:r>
            <a:r>
              <a:rPr lang="el-GR" sz="2800" u="sng" dirty="0">
                <a:effectLst/>
                <a:latin typeface="Times New Roman" panose="02020603050405020304" pitchFamily="18" charset="0"/>
              </a:rPr>
              <a:t> σε </a:t>
            </a:r>
            <a:r>
              <a:rPr lang="el-GR" sz="2800" u="sng" dirty="0" err="1">
                <a:effectLst/>
                <a:latin typeface="Times New Roman" panose="02020603050405020304" pitchFamily="18" charset="0"/>
              </a:rPr>
              <a:t>φιλανθρωπικούς</a:t>
            </a:r>
            <a:r>
              <a:rPr lang="el-GR" sz="2800" u="sng" dirty="0">
                <a:effectLst/>
                <a:latin typeface="Times New Roman" panose="02020603050405020304" pitchFamily="18" charset="0"/>
              </a:rPr>
              <a:t> </a:t>
            </a:r>
            <a:r>
              <a:rPr lang="el-GR" sz="2800" u="sng" dirty="0" err="1">
                <a:effectLst/>
                <a:latin typeface="Times New Roman" panose="02020603050405020304" pitchFamily="18" charset="0"/>
              </a:rPr>
              <a:t>σκοπούς</a:t>
            </a:r>
            <a:r>
              <a:rPr lang="el-GR" sz="2800" u="sng" dirty="0">
                <a:effectLst/>
                <a:latin typeface="Times New Roman" panose="02020603050405020304" pitchFamily="18" charset="0"/>
              </a:rPr>
              <a:t> και υπηρεσίες στο </a:t>
            </a:r>
            <a:r>
              <a:rPr lang="el-GR" sz="2800" u="sng" dirty="0" err="1">
                <a:effectLst/>
                <a:latin typeface="Times New Roman" panose="02020603050405020304" pitchFamily="18" charset="0"/>
              </a:rPr>
              <a:t>κοινωνικο</a:t>
            </a:r>
            <a:r>
              <a:rPr lang="el-GR" sz="2800" u="sng" dirty="0">
                <a:effectLst/>
                <a:latin typeface="Times New Roman" panose="02020603050405020304" pitchFamily="18" charset="0"/>
              </a:rPr>
              <a:t>́ </a:t>
            </a:r>
            <a:r>
              <a:rPr lang="el-GR" sz="2800" u="sng" dirty="0" err="1">
                <a:effectLst/>
                <a:latin typeface="Times New Roman" panose="02020603050405020304" pitchFamily="18" charset="0"/>
              </a:rPr>
              <a:t>σύνολο</a:t>
            </a:r>
            <a:r>
              <a:rPr lang="el-GR" sz="2800" dirty="0">
                <a:effectLst/>
                <a:latin typeface="Times New Roman" panose="02020603050405020304" pitchFamily="18" charset="0"/>
              </a:rPr>
              <a:t>.</a:t>
            </a:r>
          </a:p>
          <a:p>
            <a:pPr algn="just"/>
            <a:r>
              <a:rPr lang="el-GR" sz="2800" dirty="0">
                <a:effectLst/>
                <a:latin typeface="Times New Roman" panose="02020603050405020304" pitchFamily="18" charset="0"/>
              </a:rPr>
              <a:t> </a:t>
            </a:r>
          </a:p>
          <a:p>
            <a:pPr algn="just"/>
            <a:endParaRPr lang="el-GR" dirty="0">
              <a:effectLst/>
              <a:latin typeface="Times New Roman" panose="02020603050405020304" pitchFamily="18" charset="0"/>
            </a:endParaRPr>
          </a:p>
          <a:p>
            <a:pPr marL="342900" indent="-342900" algn="just">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70402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FB10D8A2-29D1-2A45-2D18-141D429961B5}"/>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8D8E5B04-2613-B300-EF7E-EED36CBBBE85}"/>
              </a:ext>
            </a:extLst>
          </p:cNvPr>
          <p:cNvSpPr>
            <a:spLocks noGrp="1"/>
          </p:cNvSpPr>
          <p:nvPr>
            <p:ph type="ctrTitle"/>
          </p:nvPr>
        </p:nvSpPr>
        <p:spPr>
          <a:xfrm>
            <a:off x="1166649" y="199697"/>
            <a:ext cx="9501352" cy="651641"/>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D50DC3CC-EA6F-55A5-B75C-EECB5A26448E}"/>
              </a:ext>
            </a:extLst>
          </p:cNvPr>
          <p:cNvSpPr>
            <a:spLocks noGrp="1"/>
          </p:cNvSpPr>
          <p:nvPr>
            <p:ph type="subTitle" idx="1"/>
          </p:nvPr>
        </p:nvSpPr>
        <p:spPr>
          <a:xfrm>
            <a:off x="294290" y="851339"/>
            <a:ext cx="11466786" cy="5611244"/>
          </a:xfrm>
        </p:spPr>
        <p:txBody>
          <a:bodyPr>
            <a:normAutofit lnSpcReduction="10000"/>
          </a:bodyPr>
          <a:lstStyle/>
          <a:p>
            <a:pPr algn="just"/>
            <a:r>
              <a:rPr lang="el-GR" sz="2600" b="1" i="0" dirty="0">
                <a:solidFill>
                  <a:srgbClr val="00B0F0"/>
                </a:solidFill>
                <a:effectLst/>
                <a:latin typeface="Times New Roman" panose="02020603050405020304" pitchFamily="18" charset="0"/>
                <a:cs typeface="Times New Roman" panose="02020603050405020304" pitchFamily="18" charset="0"/>
              </a:rPr>
              <a:t>Η ΟΙΚΟΝΟΜΙΑ ΤΗΝ ΠΕΡΙΟΔΟ 1923-1940</a:t>
            </a:r>
          </a:p>
          <a:p>
            <a:pPr marL="342900" indent="-342900" algn="just">
              <a:buFont typeface="Wingdings" pitchFamily="2" charset="2"/>
              <a:buChar char="ü"/>
            </a:pPr>
            <a:r>
              <a:rPr lang="el-GR" u="sng" dirty="0">
                <a:solidFill>
                  <a:srgbClr val="101418"/>
                </a:solidFill>
                <a:latin typeface="Times New Roman" panose="02020603050405020304" pitchFamily="18" charset="0"/>
                <a:cs typeface="Times New Roman" panose="02020603050405020304" pitchFamily="18" charset="0"/>
              </a:rPr>
              <a:t>Ο Βενιζέλος κερδίζει τις εκλογές. </a:t>
            </a:r>
            <a:r>
              <a:rPr lang="el-GR" b="0" i="0" u="sng" dirty="0">
                <a:solidFill>
                  <a:srgbClr val="202122"/>
                </a:solidFill>
                <a:effectLst/>
                <a:latin typeface="Times New Roman" panose="02020603050405020304" pitchFamily="18" charset="0"/>
                <a:cs typeface="Times New Roman" panose="02020603050405020304" pitchFamily="18" charset="0"/>
              </a:rPr>
              <a:t>Ήταν μια περίοδος σταδιακής ανόρθωσης της ελληνικής οικονομίας, ίδρυση βιοτεχνιών και βιομηχανιών &amp; δημιουργία μεγάλων δημόσιων έργων</a:t>
            </a:r>
          </a:p>
          <a:p>
            <a:pPr marL="342900" indent="-342900" algn="just">
              <a:buFont typeface="Wingdings" pitchFamily="2" charset="2"/>
              <a:buChar char="ü"/>
            </a:pPr>
            <a:r>
              <a:rPr lang="el-GR" b="0" i="0" dirty="0">
                <a:solidFill>
                  <a:srgbClr val="0070C0"/>
                </a:solidFill>
                <a:effectLst/>
                <a:latin typeface="Times New Roman" panose="02020603050405020304" pitchFamily="18" charset="0"/>
                <a:cs typeface="Times New Roman" panose="02020603050405020304" pitchFamily="18" charset="0"/>
              </a:rPr>
              <a:t>Η δραχμή σταθεροποιήθηκε</a:t>
            </a:r>
            <a:r>
              <a:rPr lang="el-GR" b="0" i="0" dirty="0">
                <a:solidFill>
                  <a:srgbClr val="202122"/>
                </a:solidFill>
                <a:effectLst/>
                <a:latin typeface="Times New Roman" panose="02020603050405020304" pitchFamily="18" charset="0"/>
                <a:cs typeface="Times New Roman" panose="02020603050405020304" pitchFamily="18" charset="0"/>
              </a:rPr>
              <a:t>, ενώ η αξία της είχε πέσει στο ένα δέκατο πέμπτο της προπολεμικής αξίας</a:t>
            </a:r>
            <a:endParaRPr lang="el-GR" dirty="0">
              <a:solidFill>
                <a:srgbClr val="202122"/>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b="0" i="0" dirty="0">
                <a:solidFill>
                  <a:srgbClr val="92D050"/>
                </a:solidFill>
                <a:effectLst/>
                <a:latin typeface="Times New Roman" panose="02020603050405020304" pitchFamily="18" charset="0"/>
                <a:cs typeface="Times New Roman" panose="02020603050405020304" pitchFamily="18" charset="0"/>
              </a:rPr>
              <a:t>Αναπτύχθηκε η εμπορική κίνηση</a:t>
            </a:r>
            <a:r>
              <a:rPr lang="el-GR" b="0" i="0" dirty="0">
                <a:solidFill>
                  <a:srgbClr val="202122"/>
                </a:solidFill>
                <a:effectLst/>
                <a:latin typeface="Times New Roman" panose="02020603050405020304" pitchFamily="18" charset="0"/>
                <a:cs typeface="Times New Roman" panose="02020603050405020304" pitchFamily="18" charset="0"/>
              </a:rPr>
              <a:t>, ενώ βελτιωνόταν και η βιομηχανία</a:t>
            </a:r>
          </a:p>
          <a:p>
            <a:pPr marL="342900" indent="-342900" algn="just">
              <a:buFont typeface="Wingdings" pitchFamily="2" charset="2"/>
              <a:buChar char="ü"/>
            </a:pPr>
            <a:r>
              <a:rPr lang="el-GR" b="0" i="0" dirty="0">
                <a:solidFill>
                  <a:srgbClr val="FF0000"/>
                </a:solidFill>
                <a:effectLst/>
                <a:latin typeface="Times New Roman" panose="02020603050405020304" pitchFamily="18" charset="0"/>
                <a:cs typeface="Times New Roman" panose="02020603050405020304" pitchFamily="18" charset="0"/>
              </a:rPr>
              <a:t>Η φορολογική επιβάρυνση παραμένει δυσβάστακτη</a:t>
            </a:r>
            <a:endParaRPr lang="el-GR"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b="0" i="0" dirty="0">
                <a:solidFill>
                  <a:srgbClr val="FF0000"/>
                </a:solidFill>
                <a:effectLst/>
                <a:latin typeface="Times New Roman" panose="02020603050405020304" pitchFamily="18" charset="0"/>
                <a:cs typeface="Times New Roman" panose="02020603050405020304" pitchFamily="18" charset="0"/>
              </a:rPr>
              <a:t>Τα δάνεια χρησιμοποιήθηκαν για την αποκατάσταση των προσφύγων</a:t>
            </a:r>
            <a:r>
              <a:rPr lang="el-GR" b="0" i="0" dirty="0">
                <a:solidFill>
                  <a:srgbClr val="202122"/>
                </a:solidFill>
                <a:effectLst/>
                <a:latin typeface="Times New Roman" panose="02020603050405020304" pitchFamily="18" charset="0"/>
                <a:cs typeface="Times New Roman" panose="02020603050405020304" pitchFamily="18" charset="0"/>
              </a:rPr>
              <a:t>, </a:t>
            </a:r>
            <a:r>
              <a:rPr lang="el-GR" b="0" i="0" dirty="0">
                <a:solidFill>
                  <a:srgbClr val="FF0000"/>
                </a:solidFill>
                <a:effectLst/>
                <a:latin typeface="Times New Roman" panose="02020603050405020304" pitchFamily="18" charset="0"/>
                <a:cs typeface="Times New Roman" panose="02020603050405020304" pitchFamily="18" charset="0"/>
              </a:rPr>
              <a:t>την εξυπηρέτηση του εξωτερικού δανεισμού, τη σταθεροποίηση της δραχμής και παραγωγικά</a:t>
            </a:r>
          </a:p>
          <a:p>
            <a:pPr marL="342900" indent="-342900" algn="just">
              <a:buFont typeface="Wingdings" pitchFamily="2" charset="2"/>
              <a:buChar char="ü"/>
            </a:pPr>
            <a:r>
              <a:rPr lang="el-GR" b="0" i="0" dirty="0">
                <a:solidFill>
                  <a:srgbClr val="C00000"/>
                </a:solidFill>
                <a:effectLst/>
                <a:latin typeface="Times New Roman" panose="02020603050405020304" pitchFamily="18" charset="0"/>
                <a:cs typeface="Times New Roman" panose="02020603050405020304" pitchFamily="18" charset="0"/>
              </a:rPr>
              <a:t>Η παγκόσμια οικονομική κρίση του 1929 είχε επιπτώσεις και στην Ελλάδα</a:t>
            </a:r>
            <a:r>
              <a:rPr lang="el-GR" b="0" i="0" dirty="0">
                <a:solidFill>
                  <a:srgbClr val="202122"/>
                </a:solidFill>
                <a:effectLst/>
                <a:latin typeface="Times New Roman" panose="02020603050405020304" pitchFamily="18" charset="0"/>
                <a:cs typeface="Times New Roman" panose="02020603050405020304" pitchFamily="18" charset="0"/>
              </a:rPr>
              <a:t>. </a:t>
            </a:r>
            <a:r>
              <a:rPr lang="el-GR" b="0" i="0" u="sng" dirty="0">
                <a:solidFill>
                  <a:srgbClr val="202122"/>
                </a:solidFill>
                <a:effectLst/>
                <a:latin typeface="Times New Roman" panose="02020603050405020304" pitchFamily="18" charset="0"/>
                <a:cs typeface="Times New Roman" panose="02020603050405020304" pitchFamily="18" charset="0"/>
              </a:rPr>
              <a:t>Η φορολογία αυξήθηκε και λήφθηκαν έκτακτα οικονομικά μέτρα</a:t>
            </a:r>
          </a:p>
          <a:p>
            <a:pPr marL="342900" indent="-342900" algn="just">
              <a:buFont typeface="Wingdings" pitchFamily="2" charset="2"/>
              <a:buChar char="ü"/>
            </a:pPr>
            <a:r>
              <a:rPr lang="el-GR" b="1" dirty="0">
                <a:solidFill>
                  <a:srgbClr val="202122"/>
                </a:solidFill>
                <a:latin typeface="Times New Roman" panose="02020603050405020304" pitchFamily="18" charset="0"/>
                <a:cs typeface="Times New Roman" panose="02020603050405020304" pitchFamily="18" charset="0"/>
              </a:rPr>
              <a:t>1929-1933</a:t>
            </a:r>
            <a:r>
              <a:rPr lang="en-US" b="1" dirty="0">
                <a:solidFill>
                  <a:srgbClr val="202122"/>
                </a:solidFill>
                <a:latin typeface="Times New Roman" panose="02020603050405020304" pitchFamily="18" charset="0"/>
                <a:cs typeface="Times New Roman" panose="02020603050405020304" pitchFamily="18" charset="0"/>
              </a:rPr>
              <a:t>:</a:t>
            </a:r>
            <a:r>
              <a:rPr lang="el-GR" dirty="0">
                <a:solidFill>
                  <a:srgbClr val="202122"/>
                </a:solidFill>
                <a:latin typeface="Times New Roman" panose="02020603050405020304" pitchFamily="18" charset="0"/>
                <a:cs typeface="Times New Roman" panose="02020603050405020304" pitchFamily="18" charset="0"/>
              </a:rPr>
              <a:t> </a:t>
            </a:r>
            <a:r>
              <a:rPr lang="el-GR" b="0" i="0" u="sng" dirty="0">
                <a:solidFill>
                  <a:srgbClr val="202122"/>
                </a:solidFill>
                <a:effectLst/>
                <a:latin typeface="Times New Roman" panose="02020603050405020304" pitchFamily="18" charset="0"/>
                <a:cs typeface="Times New Roman" panose="02020603050405020304" pitchFamily="18" charset="0"/>
              </a:rPr>
              <a:t>Οι εξαγωγές μειώθηκαν σταθερά λόγω της οικονομικής κρίσης το εμπόριο κάμφθηκε</a:t>
            </a:r>
            <a:r>
              <a:rPr lang="el-GR" b="0" i="0" dirty="0">
                <a:solidFill>
                  <a:srgbClr val="202122"/>
                </a:solidFill>
                <a:effectLst/>
                <a:latin typeface="Times New Roman" panose="02020603050405020304" pitchFamily="18" charset="0"/>
                <a:cs typeface="Times New Roman" panose="02020603050405020304" pitchFamily="18" charset="0"/>
              </a:rPr>
              <a:t>, </a:t>
            </a:r>
            <a:r>
              <a:rPr lang="el-GR" b="0" i="0" u="sng" dirty="0">
                <a:solidFill>
                  <a:srgbClr val="C00000"/>
                </a:solidFill>
                <a:effectLst/>
                <a:latin typeface="Times New Roman" panose="02020603050405020304" pitchFamily="18" charset="0"/>
                <a:cs typeface="Times New Roman" panose="02020603050405020304" pitchFamily="18" charset="0"/>
              </a:rPr>
              <a:t>ενώ η υποτίμηση του νομίσματος και η χαμηλή αγοραστική δύναμη παρέσυρε τη βιομηχανία &amp; τη ναυτιλία</a:t>
            </a:r>
            <a:endParaRPr lang="el-GR" u="sng"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869341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871E37A-E125-50FC-4853-DEE4003281C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7C6C6509-9FBA-9923-E9CA-2B51819DF227}"/>
              </a:ext>
            </a:extLst>
          </p:cNvPr>
          <p:cNvSpPr>
            <a:spLocks noGrp="1"/>
          </p:cNvSpPr>
          <p:nvPr>
            <p:ph type="ctrTitle"/>
          </p:nvPr>
        </p:nvSpPr>
        <p:spPr>
          <a:xfrm>
            <a:off x="1061545" y="84083"/>
            <a:ext cx="9606456" cy="641131"/>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B9F83DCC-7F45-20C4-FDD9-FA4C95D6BDAF}"/>
              </a:ext>
            </a:extLst>
          </p:cNvPr>
          <p:cNvSpPr>
            <a:spLocks noGrp="1"/>
          </p:cNvSpPr>
          <p:nvPr>
            <p:ph type="subTitle" idx="1"/>
          </p:nvPr>
        </p:nvSpPr>
        <p:spPr>
          <a:xfrm>
            <a:off x="262759" y="830317"/>
            <a:ext cx="11445765" cy="5780690"/>
          </a:xfrm>
        </p:spPr>
        <p:txBody>
          <a:bodyPr>
            <a:normAutofit/>
          </a:bodyPr>
          <a:lstStyle/>
          <a:p>
            <a:pPr algn="just"/>
            <a:r>
              <a:rPr lang="el-GR" sz="2600" b="1" i="0" dirty="0">
                <a:solidFill>
                  <a:srgbClr val="101418"/>
                </a:solidFill>
                <a:effectLst/>
                <a:latin typeface="Times New Roman" panose="02020603050405020304" pitchFamily="18" charset="0"/>
                <a:cs typeface="Times New Roman" panose="02020603050405020304" pitchFamily="18" charset="0"/>
              </a:rPr>
              <a:t>Η ΟΙΚΟΝΟΜΙΑ ΣΤΟ Β' ΠΑΓΚΟΣΜΙΟ &amp; ΕΜΦΥΛΙΟ ΠΟΛΕΜΟ (1940-1949)</a:t>
            </a:r>
          </a:p>
          <a:p>
            <a:pPr marL="342900" indent="-342900" algn="just">
              <a:buFont typeface="Wingdings" pitchFamily="2" charset="2"/>
              <a:buChar char="ü"/>
            </a:pPr>
            <a:r>
              <a:rPr lang="el-GR" b="0" i="0" u="sng" dirty="0">
                <a:solidFill>
                  <a:srgbClr val="202122"/>
                </a:solidFill>
                <a:effectLst/>
                <a:latin typeface="Times New Roman" panose="02020603050405020304" pitchFamily="18" charset="0"/>
                <a:cs typeface="Times New Roman" panose="02020603050405020304" pitchFamily="18" charset="0"/>
              </a:rPr>
              <a:t>Κατάκτηση από τη Γερμανία</a:t>
            </a:r>
            <a:r>
              <a:rPr lang="el-GR" b="0" i="0" dirty="0">
                <a:solidFill>
                  <a:srgbClr val="202122"/>
                </a:solidFill>
                <a:effectLst/>
                <a:latin typeface="Times New Roman" panose="02020603050405020304" pitchFamily="18" charset="0"/>
                <a:cs typeface="Times New Roman" panose="02020603050405020304" pitchFamily="18" charset="0"/>
              </a:rPr>
              <a:t>· ένα από τα επακόλουθα της κατοχής ήταν </a:t>
            </a:r>
            <a:r>
              <a:rPr lang="el-GR" b="0" i="0" u="sng" dirty="0">
                <a:solidFill>
                  <a:srgbClr val="202122"/>
                </a:solidFill>
                <a:effectLst/>
                <a:latin typeface="Times New Roman" panose="02020603050405020304" pitchFamily="18" charset="0"/>
                <a:cs typeface="Times New Roman" panose="02020603050405020304" pitchFamily="18" charset="0"/>
              </a:rPr>
              <a:t>η καταστροφή των παραγωγικών δομών</a:t>
            </a:r>
            <a:endParaRPr lang="el-GR" b="1" u="sng" dirty="0">
              <a:solidFill>
                <a:srgbClr val="101418"/>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b="0" i="0" dirty="0">
                <a:solidFill>
                  <a:srgbClr val="C00000"/>
                </a:solidFill>
                <a:effectLst/>
                <a:latin typeface="Times New Roman" panose="02020603050405020304" pitchFamily="18" charset="0"/>
                <a:cs typeface="Times New Roman" panose="02020603050405020304" pitchFamily="18" charset="0"/>
              </a:rPr>
              <a:t>Σημαντικά εγγειοβελτιωτικά έργα, όπως γέφυρες, καταστράφηκαν είτε από τους Γερμανούς ή από αντιστασιακές ενέργειες</a:t>
            </a:r>
            <a:endParaRPr lang="el-GR" b="1" i="0" dirty="0">
              <a:solidFill>
                <a:srgbClr val="C00000"/>
              </a:solidFill>
              <a:effectLst/>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b="0" i="0" dirty="0">
                <a:solidFill>
                  <a:srgbClr val="FF0000"/>
                </a:solidFill>
                <a:effectLst/>
                <a:latin typeface="Times New Roman" panose="02020603050405020304" pitchFamily="18" charset="0"/>
                <a:cs typeface="Times New Roman" panose="02020603050405020304" pitchFamily="18" charset="0"/>
              </a:rPr>
              <a:t>Η υποτίμηση της δραχμής ήταν καθημερινή και αισθητή και στις πιο μικρές συναλλαγές</a:t>
            </a:r>
            <a:endParaRPr lang="el-GR" b="1"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dirty="0">
                <a:solidFill>
                  <a:srgbClr val="C00000"/>
                </a:solidFill>
                <a:latin typeface="Times New Roman" panose="02020603050405020304" pitchFamily="18" charset="0"/>
                <a:cs typeface="Times New Roman" panose="02020603050405020304" pitchFamily="18" charset="0"/>
              </a:rPr>
              <a:t>Δεύτερο πρόβλημα ο Εμφύλιος πόλεμος &amp; </a:t>
            </a:r>
            <a:r>
              <a:rPr lang="el-GR" b="0" i="0" dirty="0">
                <a:solidFill>
                  <a:srgbClr val="C00000"/>
                </a:solidFill>
                <a:effectLst/>
                <a:latin typeface="Times New Roman" panose="02020603050405020304" pitchFamily="18" charset="0"/>
                <a:cs typeface="Times New Roman" panose="02020603050405020304" pitchFamily="18" charset="0"/>
              </a:rPr>
              <a:t>το τρίτο οι υπέρογκες στρατιωτικές δαπάνες, οι μεγαλύτερες στη Δυτική Ε</a:t>
            </a:r>
            <a:r>
              <a:rPr lang="el-GR" b="0" i="0" dirty="0">
                <a:solidFill>
                  <a:srgbClr val="202122"/>
                </a:solidFill>
                <a:effectLst/>
                <a:latin typeface="Times New Roman" panose="02020603050405020304" pitchFamily="18" charset="0"/>
                <a:cs typeface="Times New Roman" panose="02020603050405020304" pitchFamily="18" charset="0"/>
              </a:rPr>
              <a:t>υρώπη</a:t>
            </a:r>
          </a:p>
          <a:p>
            <a:pPr marL="342900" indent="-342900" algn="just">
              <a:buFont typeface="Wingdings" pitchFamily="2" charset="2"/>
              <a:buChar char="ü"/>
            </a:pPr>
            <a:r>
              <a:rPr lang="el-GR" b="0" i="0" u="sng" dirty="0">
                <a:solidFill>
                  <a:srgbClr val="FF0000"/>
                </a:solidFill>
                <a:effectLst/>
                <a:latin typeface="Times New Roman" panose="02020603050405020304" pitchFamily="18" charset="0"/>
                <a:cs typeface="Times New Roman" panose="02020603050405020304" pitchFamily="18" charset="0"/>
              </a:rPr>
              <a:t>Η Ελλάδα εντάχθηκε στο </a:t>
            </a:r>
            <a:r>
              <a:rPr lang="el-GR" b="0" i="0" u="sng" strike="noStrike" dirty="0">
                <a:solidFill>
                  <a:srgbClr val="FF0000"/>
                </a:solidFill>
                <a:effectLst/>
                <a:latin typeface="Times New Roman" panose="02020603050405020304" pitchFamily="18" charset="0"/>
                <a:cs typeface="Times New Roman" panose="02020603050405020304" pitchFamily="18" charset="0"/>
              </a:rPr>
              <a:t>σχέδιο Μάρσαλ </a:t>
            </a:r>
            <a:r>
              <a:rPr lang="el-GR" b="0" i="0" u="sng" dirty="0">
                <a:solidFill>
                  <a:srgbClr val="FF0000"/>
                </a:solidFill>
                <a:effectLst/>
                <a:latin typeface="Times New Roman" panose="02020603050405020304" pitchFamily="18" charset="0"/>
                <a:cs typeface="Times New Roman" panose="02020603050405020304" pitchFamily="18" charset="0"/>
              </a:rPr>
              <a:t>αλλά εξαιτίας του εμφυλίου τα κονδύλια δεν μπορούσαν να αποφέρουν οικονομική ανάπτυξη, ενώ ένα μέρος από αυτά χρησιμοποιήθηκε για τις ένοπλες συρράξεις</a:t>
            </a:r>
          </a:p>
          <a:p>
            <a:pPr marL="342900" indent="-342900" algn="just">
              <a:buFont typeface="Wingdings" pitchFamily="2" charset="2"/>
              <a:buChar char="ü"/>
            </a:pPr>
            <a:r>
              <a:rPr lang="el-GR" b="1" i="0" u="sng" dirty="0">
                <a:solidFill>
                  <a:srgbClr val="C00000"/>
                </a:solidFill>
                <a:effectLst/>
                <a:latin typeface="Times New Roman" panose="02020603050405020304" pitchFamily="18" charset="0"/>
                <a:cs typeface="Times New Roman" panose="02020603050405020304" pitchFamily="18" charset="0"/>
              </a:rPr>
              <a:t>Στην Ελλάδα δόθηκε μόνον ένα μικρό μέρος από την οικονομική υποστήριξη που προέβλεπε αρχικά το σχέδιο</a:t>
            </a:r>
            <a:r>
              <a:rPr lang="el-GR" b="0" i="0" dirty="0">
                <a:solidFill>
                  <a:srgbClr val="202122"/>
                </a:solidFill>
                <a:effectLst/>
                <a:latin typeface="Times New Roman" panose="02020603050405020304" pitchFamily="18" charset="0"/>
                <a:cs typeface="Times New Roman" panose="02020603050405020304" pitchFamily="18" charset="0"/>
              </a:rPr>
              <a:t>. </a:t>
            </a:r>
            <a:r>
              <a:rPr lang="el-GR" b="0" i="0" u="sng" dirty="0">
                <a:solidFill>
                  <a:srgbClr val="C00000"/>
                </a:solidFill>
                <a:effectLst/>
                <a:latin typeface="Times New Roman" panose="02020603050405020304" pitchFamily="18" charset="0"/>
                <a:cs typeface="Times New Roman" panose="02020603050405020304" pitchFamily="18" charset="0"/>
              </a:rPr>
              <a:t>Ο εμφύλιος πόλεμος σημάδεψε τη μετέπειτα πορεία της Ελλάδας και στην οικονομία</a:t>
            </a:r>
            <a:endParaRPr lang="el-GR" u="sng"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994240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F4BBA56-D465-CBE2-8F1F-BA36580C3C96}"/>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3D068FE0-09C4-5B1D-BEFD-BAFA91EFEB50}"/>
              </a:ext>
            </a:extLst>
          </p:cNvPr>
          <p:cNvSpPr>
            <a:spLocks noGrp="1"/>
          </p:cNvSpPr>
          <p:nvPr>
            <p:ph type="ctrTitle"/>
          </p:nvPr>
        </p:nvSpPr>
        <p:spPr>
          <a:xfrm>
            <a:off x="1040524" y="199697"/>
            <a:ext cx="9627477" cy="714703"/>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7E8B9030-5F42-DFD5-724F-0AC147F78434}"/>
              </a:ext>
            </a:extLst>
          </p:cNvPr>
          <p:cNvSpPr>
            <a:spLocks noGrp="1"/>
          </p:cNvSpPr>
          <p:nvPr>
            <p:ph type="subTitle" idx="1"/>
          </p:nvPr>
        </p:nvSpPr>
        <p:spPr>
          <a:xfrm>
            <a:off x="262760" y="830317"/>
            <a:ext cx="10773102" cy="5632265"/>
          </a:xfrm>
        </p:spPr>
        <p:txBody>
          <a:bodyPr>
            <a:normAutofit/>
          </a:bodyPr>
          <a:lstStyle/>
          <a:p>
            <a:pPr algn="just"/>
            <a:r>
              <a:rPr lang="el-GR" sz="2600" b="1" dirty="0">
                <a:latin typeface="Times New Roman" panose="02020603050405020304" pitchFamily="18" charset="0"/>
                <a:cs typeface="Times New Roman" panose="02020603050405020304" pitchFamily="18" charset="0"/>
              </a:rPr>
              <a:t>Η ΟΙΚΟΝΟΜΙΑ ΤΗ ΜΕΤΑΠΟΛΕΜΙΚΗ ΠΕΡΙΟΔΟ (1950-1967)</a:t>
            </a:r>
          </a:p>
          <a:p>
            <a:pPr marL="342900" indent="-342900" algn="just">
              <a:buFont typeface="Wingdings" pitchFamily="2" charset="2"/>
              <a:buChar char="§"/>
            </a:pPr>
            <a:r>
              <a:rPr lang="el-GR" b="0" i="0" u="sng" dirty="0">
                <a:solidFill>
                  <a:srgbClr val="202122"/>
                </a:solidFill>
                <a:effectLst/>
                <a:latin typeface="Times New Roman" panose="02020603050405020304" pitchFamily="18" charset="0"/>
                <a:cs typeface="Times New Roman" panose="02020603050405020304" pitchFamily="18" charset="0"/>
              </a:rPr>
              <a:t>Αποκατάσταση των υλικών ζημιών, με αποτέλεσμα τη βελτίωση του βιοτικού επιπέδου</a:t>
            </a:r>
          </a:p>
          <a:p>
            <a:pPr marL="342900" indent="-342900" algn="just">
              <a:buFont typeface="Wingdings" pitchFamily="2" charset="2"/>
              <a:buChar char="§"/>
            </a:pPr>
            <a:r>
              <a:rPr lang="el-GR" dirty="0">
                <a:solidFill>
                  <a:srgbClr val="C00000"/>
                </a:solidFill>
                <a:latin typeface="Times New Roman" panose="02020603050405020304" pitchFamily="18" charset="0"/>
                <a:cs typeface="Times New Roman" panose="02020603050405020304" pitchFamily="18" charset="0"/>
              </a:rPr>
              <a:t>Από το 1944 έως το 1953 </a:t>
            </a:r>
            <a:r>
              <a:rPr lang="el-GR" b="0" i="0" dirty="0">
                <a:solidFill>
                  <a:srgbClr val="C00000"/>
                </a:solidFill>
                <a:effectLst/>
                <a:latin typeface="Times New Roman" panose="02020603050405020304" pitchFamily="18" charset="0"/>
                <a:cs typeface="Times New Roman" panose="02020603050405020304" pitchFamily="18" charset="0"/>
              </a:rPr>
              <a:t>18 κυβερνήσεις που θα προχωρήσουν σε οκτώ υποτιμήσεις της δραχμής</a:t>
            </a:r>
          </a:p>
          <a:p>
            <a:pPr marL="342900" indent="-342900" algn="just">
              <a:buFont typeface="Wingdings" pitchFamily="2" charset="2"/>
              <a:buChar char="§"/>
            </a:pPr>
            <a:r>
              <a:rPr lang="el-GR" u="sng" dirty="0">
                <a:solidFill>
                  <a:srgbClr val="C00000"/>
                </a:solidFill>
                <a:latin typeface="Times New Roman" panose="02020603050405020304" pitchFamily="18" charset="0"/>
                <a:cs typeface="Times New Roman" panose="02020603050405020304" pitchFamily="18" charset="0"/>
              </a:rPr>
              <a:t>Μέχρι το 1955 είχαν </a:t>
            </a:r>
            <a:r>
              <a:rPr lang="el-GR" b="0" i="0" u="sng" dirty="0">
                <a:solidFill>
                  <a:srgbClr val="C00000"/>
                </a:solidFill>
                <a:effectLst/>
                <a:latin typeface="Times New Roman" panose="02020603050405020304" pitchFamily="18" charset="0"/>
                <a:cs typeface="Times New Roman" panose="02020603050405020304" pitchFamily="18" charset="0"/>
              </a:rPr>
              <a:t>συναφθεί μόνο τρία εξωτερικά δάνεια, συνολικά 145 εκ. δολάρια</a:t>
            </a:r>
          </a:p>
          <a:p>
            <a:pPr marL="342900" indent="-342900" algn="just">
              <a:buFont typeface="Wingdings" pitchFamily="2" charset="2"/>
              <a:buChar char="§"/>
            </a:pPr>
            <a:r>
              <a:rPr lang="el-GR" b="1" i="0" dirty="0">
                <a:solidFill>
                  <a:srgbClr val="FF0000"/>
                </a:solidFill>
                <a:effectLst/>
                <a:latin typeface="Times New Roman" panose="02020603050405020304" pitchFamily="18" charset="0"/>
                <a:cs typeface="Times New Roman" panose="02020603050405020304" pitchFamily="18" charset="0"/>
              </a:rPr>
              <a:t>Το δημόσιο χρέος συντίθεται από το προπολεμικό και το μεταπολεμικό</a:t>
            </a:r>
            <a:endParaRPr lang="el-GR" b="1"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
            </a:pPr>
            <a:r>
              <a:rPr lang="el-GR" b="0" i="0" u="sng" dirty="0">
                <a:solidFill>
                  <a:srgbClr val="202122"/>
                </a:solidFill>
                <a:effectLst/>
                <a:latin typeface="Times New Roman" panose="02020603050405020304" pitchFamily="18" charset="0"/>
                <a:cs typeface="Times New Roman" panose="02020603050405020304" pitchFamily="18" charset="0"/>
              </a:rPr>
              <a:t>Στο προπολεμικό δημόσιο χρέος το 90% καταλάμβανε ο προπολεμικός εξωτερικός δανεισμός</a:t>
            </a:r>
          </a:p>
          <a:p>
            <a:pPr marL="342900" indent="-342900" algn="just">
              <a:buFont typeface="Wingdings" pitchFamily="2" charset="2"/>
              <a:buChar char="§"/>
            </a:pPr>
            <a:r>
              <a:rPr lang="el-GR" b="1" dirty="0">
                <a:solidFill>
                  <a:srgbClr val="C00000"/>
                </a:solidFill>
                <a:latin typeface="Times New Roman" panose="02020603050405020304" pitchFamily="18" charset="0"/>
                <a:cs typeface="Times New Roman" panose="02020603050405020304" pitchFamily="18" charset="0"/>
              </a:rPr>
              <a:t>Από το 1962-1967 </a:t>
            </a:r>
            <a:r>
              <a:rPr lang="el-GR" b="1" i="0" dirty="0">
                <a:solidFill>
                  <a:srgbClr val="C00000"/>
                </a:solidFill>
                <a:effectLst/>
                <a:latin typeface="Times New Roman" panose="02020603050405020304" pitchFamily="18" charset="0"/>
                <a:cs typeface="Times New Roman" panose="02020603050405020304" pitchFamily="18" charset="0"/>
              </a:rPr>
              <a:t>οι ελληνικές κυβερνήσεις θα διακανονίσουν το 97% του προπολεμικού εξωτερικού δημόσιου χρέους, το οποίο μαζί με τους τόκους ανερχόταν στα 6,41 δισεκατομμύρια δραχμές.</a:t>
            </a:r>
            <a:endParaRPr lang="el-GR"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29012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DE3233E7-0F83-0391-B15F-BD8FC1D56C6A}"/>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2F9854ED-8F01-BB43-6849-9BB2447E3A77}"/>
              </a:ext>
            </a:extLst>
          </p:cNvPr>
          <p:cNvSpPr>
            <a:spLocks noGrp="1"/>
          </p:cNvSpPr>
          <p:nvPr>
            <p:ph type="ctrTitle"/>
          </p:nvPr>
        </p:nvSpPr>
        <p:spPr>
          <a:xfrm>
            <a:off x="1040524" y="199697"/>
            <a:ext cx="9627477" cy="714703"/>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352B7C7E-D81A-11C2-A239-B66AA2E5E6EE}"/>
              </a:ext>
            </a:extLst>
          </p:cNvPr>
          <p:cNvSpPr>
            <a:spLocks noGrp="1"/>
          </p:cNvSpPr>
          <p:nvPr>
            <p:ph type="subTitle" idx="1"/>
          </p:nvPr>
        </p:nvSpPr>
        <p:spPr>
          <a:xfrm>
            <a:off x="210207" y="1271752"/>
            <a:ext cx="10825655" cy="5190830"/>
          </a:xfrm>
        </p:spPr>
        <p:txBody>
          <a:bodyPr>
            <a:normAutofit/>
          </a:bodyPr>
          <a:lstStyle/>
          <a:p>
            <a:pPr marL="342900" indent="-342900" algn="just">
              <a:buFont typeface="Wingdings" pitchFamily="2" charset="2"/>
              <a:buChar char="v"/>
            </a:pPr>
            <a:r>
              <a:rPr lang="el-GR" b="1" dirty="0">
                <a:latin typeface="Times New Roman" panose="02020603050405020304" pitchFamily="18" charset="0"/>
                <a:cs typeface="Times New Roman" panose="02020603050405020304" pitchFamily="18" charset="0"/>
              </a:rPr>
              <a:t>1955-1963</a:t>
            </a:r>
            <a:r>
              <a:rPr lang="el-GR" dirty="0">
                <a:latin typeface="Times New Roman" panose="02020603050405020304" pitchFamily="18" charset="0"/>
                <a:cs typeface="Times New Roman" panose="02020603050405020304" pitchFamily="18" charset="0"/>
              </a:rPr>
              <a:t>, </a:t>
            </a:r>
            <a:r>
              <a:rPr lang="el-GR" u="sng" dirty="0">
                <a:solidFill>
                  <a:srgbClr val="0070C0"/>
                </a:solidFill>
                <a:latin typeface="Times New Roman" panose="02020603050405020304" pitchFamily="18" charset="0"/>
                <a:cs typeface="Times New Roman" panose="02020603050405020304" pitchFamily="18" charset="0"/>
              </a:rPr>
              <a:t>κυβέρνησε ο Κωνσταντίνος Καραμανλής. </a:t>
            </a:r>
            <a:r>
              <a:rPr lang="el-GR" b="0" i="0" u="sng" dirty="0">
                <a:solidFill>
                  <a:srgbClr val="0070C0"/>
                </a:solidFill>
                <a:effectLst/>
                <a:latin typeface="Times New Roman" panose="02020603050405020304" pitchFamily="18" charset="0"/>
                <a:cs typeface="Times New Roman" panose="02020603050405020304" pitchFamily="18" charset="0"/>
              </a:rPr>
              <a:t>Η οικονομική ανάπτυξη ήταν ραγδαία επετεύχθη το λεγόμενο </a:t>
            </a:r>
            <a:r>
              <a:rPr lang="el-GR" b="0" i="1" u="sng" dirty="0">
                <a:solidFill>
                  <a:srgbClr val="0070C0"/>
                </a:solidFill>
                <a:effectLst/>
                <a:latin typeface="Times New Roman" panose="02020603050405020304" pitchFamily="18" charset="0"/>
                <a:cs typeface="Times New Roman" panose="02020603050405020304" pitchFamily="18" charset="0"/>
              </a:rPr>
              <a:t>Θαύμα της οκταετίας Καραμανλή</a:t>
            </a:r>
            <a:r>
              <a:rPr lang="el-GR" b="0" i="0" u="sng" dirty="0">
                <a:solidFill>
                  <a:srgbClr val="0070C0"/>
                </a:solidFill>
                <a:effectLst/>
                <a:latin typeface="Times New Roman" panose="02020603050405020304" pitchFamily="18" charset="0"/>
                <a:cs typeface="Times New Roman" panose="02020603050405020304" pitchFamily="18" charset="0"/>
              </a:rPr>
              <a:t>, χάρις τα </a:t>
            </a:r>
            <a:r>
              <a:rPr lang="el-GR" b="0" i="1" u="sng" dirty="0">
                <a:solidFill>
                  <a:srgbClr val="0070C0"/>
                </a:solidFill>
                <a:effectLst/>
                <a:latin typeface="Times New Roman" panose="02020603050405020304" pitchFamily="18" charset="0"/>
                <a:cs typeface="Times New Roman" panose="02020603050405020304" pitchFamily="18" charset="0"/>
              </a:rPr>
              <a:t>τέσσερα πόδια</a:t>
            </a:r>
            <a:r>
              <a:rPr lang="el-GR" b="0" i="0" u="sng" dirty="0">
                <a:solidFill>
                  <a:srgbClr val="0070C0"/>
                </a:solidFill>
                <a:effectLst/>
                <a:latin typeface="Times New Roman" panose="02020603050405020304" pitchFamily="18" charset="0"/>
                <a:cs typeface="Times New Roman" panose="02020603050405020304" pitchFamily="18" charset="0"/>
              </a:rPr>
              <a:t> και την ανεξέλεγκτη αντιπαροχή</a:t>
            </a:r>
          </a:p>
          <a:p>
            <a:pPr marL="342900" indent="-342900" algn="just">
              <a:buFont typeface="Wingdings" pitchFamily="2" charset="2"/>
              <a:buChar char="v"/>
            </a:pPr>
            <a:r>
              <a:rPr lang="el-GR" b="0" i="0" u="sng" dirty="0">
                <a:solidFill>
                  <a:srgbClr val="202122"/>
                </a:solidFill>
                <a:effectLst/>
                <a:latin typeface="Times New Roman" panose="02020603050405020304" pitchFamily="18" charset="0"/>
                <a:cs typeface="Times New Roman" panose="02020603050405020304" pitchFamily="18" charset="0"/>
              </a:rPr>
              <a:t>Τα βασικά υποστηρίγματα της Ελληνικής οικονομίας της μεταπολεμικής Ελλάδας ήταν τα λεγόμενα </a:t>
            </a:r>
            <a:r>
              <a:rPr lang="el-GR" b="0" i="1" u="sng" dirty="0">
                <a:solidFill>
                  <a:srgbClr val="202122"/>
                </a:solidFill>
                <a:effectLst/>
                <a:latin typeface="Times New Roman" panose="02020603050405020304" pitchFamily="18" charset="0"/>
                <a:cs typeface="Times New Roman" panose="02020603050405020304" pitchFamily="18" charset="0"/>
              </a:rPr>
              <a:t>τέσσερα πόδια</a:t>
            </a:r>
            <a:r>
              <a:rPr lang="el-GR" b="0" i="0" u="sng" dirty="0">
                <a:solidFill>
                  <a:srgbClr val="202122"/>
                </a:solidFill>
                <a:effectLst/>
                <a:latin typeface="Times New Roman" panose="02020603050405020304" pitchFamily="18" charset="0"/>
                <a:cs typeface="Times New Roman" panose="02020603050405020304" pitchFamily="18" charset="0"/>
              </a:rPr>
              <a:t>»</a:t>
            </a:r>
            <a:endParaRPr lang="el-GR" u="sng" dirty="0">
              <a:solidFill>
                <a:srgbClr val="202122"/>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b="0" i="0" dirty="0">
                <a:solidFill>
                  <a:srgbClr val="202122"/>
                </a:solidFill>
                <a:effectLst/>
                <a:latin typeface="Times New Roman" panose="02020603050405020304" pitchFamily="18" charset="0"/>
                <a:cs typeface="Times New Roman" panose="02020603050405020304" pitchFamily="18" charset="0"/>
              </a:rPr>
              <a:t>Το </a:t>
            </a:r>
            <a:r>
              <a:rPr lang="el-GR" b="1" i="0" dirty="0">
                <a:solidFill>
                  <a:srgbClr val="202122"/>
                </a:solidFill>
                <a:effectLst/>
                <a:latin typeface="Times New Roman" panose="02020603050405020304" pitchFamily="18" charset="0"/>
                <a:cs typeface="Times New Roman" panose="02020603050405020304" pitchFamily="18" charset="0"/>
              </a:rPr>
              <a:t>ναυτιλιακό συνάλλαγμα</a:t>
            </a:r>
            <a:r>
              <a:rPr lang="el-GR" b="0" i="0" dirty="0">
                <a:solidFill>
                  <a:srgbClr val="202122"/>
                </a:solidFill>
                <a:effectLst/>
                <a:latin typeface="Times New Roman" panose="02020603050405020304" pitchFamily="18" charset="0"/>
                <a:cs typeface="Times New Roman" panose="02020603050405020304" pitchFamily="18" charset="0"/>
              </a:rPr>
              <a:t>. Η ελληνική ναυτιλία ήταν πρώτη στον κόσμο</a:t>
            </a:r>
          </a:p>
          <a:p>
            <a:pPr marL="342900" indent="-342900" algn="just">
              <a:buFont typeface="Wingdings" pitchFamily="2" charset="2"/>
              <a:buChar char="ü"/>
            </a:pPr>
            <a:r>
              <a:rPr lang="el-GR" b="0" i="0" dirty="0">
                <a:solidFill>
                  <a:srgbClr val="202122"/>
                </a:solidFill>
                <a:effectLst/>
                <a:latin typeface="Times New Roman" panose="02020603050405020304" pitchFamily="18" charset="0"/>
                <a:cs typeface="Times New Roman" panose="02020603050405020304" pitchFamily="18" charset="0"/>
              </a:rPr>
              <a:t>Το </a:t>
            </a:r>
            <a:r>
              <a:rPr lang="el-GR" b="1" i="0" dirty="0">
                <a:solidFill>
                  <a:srgbClr val="202122"/>
                </a:solidFill>
                <a:effectLst/>
                <a:latin typeface="Times New Roman" panose="02020603050405020304" pitchFamily="18" charset="0"/>
                <a:cs typeface="Times New Roman" panose="02020603050405020304" pitchFamily="18" charset="0"/>
              </a:rPr>
              <a:t>μεταναστευτικό συνάλλαγμα</a:t>
            </a:r>
            <a:r>
              <a:rPr lang="el-GR" b="0" i="0" dirty="0">
                <a:solidFill>
                  <a:srgbClr val="202122"/>
                </a:solidFill>
                <a:effectLst/>
                <a:latin typeface="Times New Roman" panose="02020603050405020304" pitchFamily="18" charset="0"/>
                <a:cs typeface="Times New Roman" panose="02020603050405020304" pitchFamily="18" charset="0"/>
              </a:rPr>
              <a:t>. Εκατομμύρια Έλληνες ξενιτεύτηκαν στη Γερμανία, τις ΗΠΑ, την Αυστραλία, το Βέλγιο, και άλλες χώρες</a:t>
            </a:r>
            <a:endParaRPr lang="el-GR" dirty="0">
              <a:solidFill>
                <a:srgbClr val="202122"/>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b="0" i="0" dirty="0">
                <a:solidFill>
                  <a:srgbClr val="202122"/>
                </a:solidFill>
                <a:effectLst/>
                <a:latin typeface="Times New Roman" panose="02020603050405020304" pitchFamily="18" charset="0"/>
                <a:cs typeface="Times New Roman" panose="02020603050405020304" pitchFamily="18" charset="0"/>
              </a:rPr>
              <a:t>Το σταδιακά αυξανόμενο </a:t>
            </a:r>
            <a:r>
              <a:rPr lang="el-GR" b="1" i="0" dirty="0">
                <a:solidFill>
                  <a:srgbClr val="202122"/>
                </a:solidFill>
                <a:effectLst/>
                <a:latin typeface="Times New Roman" panose="02020603050405020304" pitchFamily="18" charset="0"/>
                <a:cs typeface="Times New Roman" panose="02020603050405020304" pitchFamily="18" charset="0"/>
              </a:rPr>
              <a:t>τουριστικό συνάλλαγμα</a:t>
            </a:r>
            <a:r>
              <a:rPr lang="el-GR" i="0" dirty="0">
                <a:solidFill>
                  <a:srgbClr val="202122"/>
                </a:solidFill>
                <a:effectLst/>
                <a:latin typeface="Times New Roman" panose="02020603050405020304" pitchFamily="18" charset="0"/>
                <a:cs typeface="Times New Roman" panose="02020603050405020304" pitchFamily="18" charset="0"/>
              </a:rPr>
              <a:t>, </a:t>
            </a:r>
            <a:r>
              <a:rPr lang="el-GR" b="0" i="0" dirty="0">
                <a:solidFill>
                  <a:srgbClr val="202122"/>
                </a:solidFill>
                <a:effectLst/>
                <a:latin typeface="Times New Roman" panose="02020603050405020304" pitchFamily="18" charset="0"/>
                <a:cs typeface="Times New Roman" panose="02020603050405020304" pitchFamily="18" charset="0"/>
              </a:rPr>
              <a:t>άρχισε να αποκτά τουριστική υποδομή και οργανωμένες τουριστικές υπηρεσίες</a:t>
            </a:r>
          </a:p>
          <a:p>
            <a:pPr marL="342900" indent="-342900" algn="just">
              <a:buFont typeface="Wingdings" pitchFamily="2" charset="2"/>
              <a:buChar char="ü"/>
            </a:pPr>
            <a:r>
              <a:rPr lang="el-GR" b="0" i="0" dirty="0">
                <a:solidFill>
                  <a:srgbClr val="202122"/>
                </a:solidFill>
                <a:effectLst/>
                <a:latin typeface="Times New Roman" panose="02020603050405020304" pitchFamily="18" charset="0"/>
                <a:cs typeface="Times New Roman" panose="02020603050405020304" pitchFamily="18" charset="0"/>
              </a:rPr>
              <a:t>Οι </a:t>
            </a:r>
            <a:r>
              <a:rPr lang="el-GR" b="1" i="0" dirty="0">
                <a:solidFill>
                  <a:srgbClr val="202122"/>
                </a:solidFill>
                <a:effectLst/>
                <a:latin typeface="Times New Roman" panose="02020603050405020304" pitchFamily="18" charset="0"/>
                <a:cs typeface="Times New Roman" panose="02020603050405020304" pitchFamily="18" charset="0"/>
              </a:rPr>
              <a:t>εξαγωγές αγροτικών προϊόντων</a:t>
            </a:r>
            <a:r>
              <a:rPr lang="el-GR" b="0" i="0" dirty="0">
                <a:solidFill>
                  <a:srgbClr val="202122"/>
                </a:solidFill>
                <a:effectLst/>
                <a:latin typeface="Times New Roman" panose="02020603050405020304" pitchFamily="18" charset="0"/>
                <a:cs typeface="Times New Roman" panose="02020603050405020304" pitchFamily="18" charset="0"/>
              </a:rPr>
              <a:t> όπως λάδι, ελιές, σταφίδα, φρούτα, και άλλα προϊόντα.</a:t>
            </a:r>
            <a:endParaRPr lang="el-G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373564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5916186-547B-7097-528F-DDFDA19481B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B70B63E1-C146-9180-3715-D93F6B02BC0E}"/>
              </a:ext>
            </a:extLst>
          </p:cNvPr>
          <p:cNvSpPr>
            <a:spLocks noGrp="1"/>
          </p:cNvSpPr>
          <p:nvPr>
            <p:ph type="ctrTitle"/>
          </p:nvPr>
        </p:nvSpPr>
        <p:spPr>
          <a:xfrm>
            <a:off x="1072055" y="115615"/>
            <a:ext cx="9595946" cy="557047"/>
          </a:xfrm>
        </p:spPr>
        <p:txBody>
          <a:bodyPr>
            <a:normAutofit fontScale="90000"/>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9B629DCA-9803-5627-2F15-D893BECD9276}"/>
              </a:ext>
            </a:extLst>
          </p:cNvPr>
          <p:cNvSpPr>
            <a:spLocks noGrp="1"/>
          </p:cNvSpPr>
          <p:nvPr>
            <p:ph type="subTitle" idx="1"/>
          </p:nvPr>
        </p:nvSpPr>
        <p:spPr>
          <a:xfrm>
            <a:off x="210206" y="788276"/>
            <a:ext cx="11740055" cy="5954109"/>
          </a:xfrm>
        </p:spPr>
        <p:txBody>
          <a:bodyPr>
            <a:normAutofit fontScale="92500" lnSpcReduction="10000"/>
          </a:bodyPr>
          <a:lstStyle/>
          <a:p>
            <a:pPr algn="just"/>
            <a:r>
              <a:rPr lang="el-GR" sz="2600" b="1" dirty="0">
                <a:latin typeface="Times New Roman" panose="02020603050405020304" pitchFamily="18" charset="0"/>
                <a:cs typeface="Times New Roman" panose="02020603050405020304" pitchFamily="18" charset="0"/>
              </a:rPr>
              <a:t>Η ΟΙΚΟΝΟΜΙΑ ΣΤΗ ΔΙΚΤΑΤΟΡΙΑ ΤΩΝ ΣΥΝΤΑΓΜΑΤΑΡΧΩΝ</a:t>
            </a:r>
          </a:p>
          <a:p>
            <a:pPr marL="342900" indent="-342900" algn="just">
              <a:buFont typeface="Wingdings" pitchFamily="2" charset="2"/>
              <a:buChar char="q"/>
            </a:pPr>
            <a:r>
              <a:rPr lang="el-GR" sz="2600" i="0" u="sng" dirty="0">
                <a:solidFill>
                  <a:srgbClr val="202122"/>
                </a:solidFill>
                <a:effectLst/>
                <a:latin typeface="Times New Roman" panose="02020603050405020304" pitchFamily="18" charset="0"/>
                <a:cs typeface="Times New Roman" panose="02020603050405020304" pitchFamily="18" charset="0"/>
              </a:rPr>
              <a:t>Η στρατιωτική δικτατορία των συνταγματαρχών ακολούθησε μια εθνικιστική, αντικομουνιστική &amp; δημαγωγική πολιτική με αθρόες κατασκευές τεχνικών έργων σε όλη την Ελλάδα</a:t>
            </a:r>
          </a:p>
          <a:p>
            <a:pPr marL="342900" indent="-342900" algn="just">
              <a:buFont typeface="Wingdings" pitchFamily="2" charset="2"/>
              <a:buChar char="q"/>
            </a:pPr>
            <a:r>
              <a:rPr lang="el-GR" sz="2600" dirty="0">
                <a:solidFill>
                  <a:srgbClr val="00B050"/>
                </a:solidFill>
                <a:latin typeface="Times New Roman" panose="02020603050405020304" pitchFamily="18" charset="0"/>
                <a:cs typeface="Times New Roman" panose="02020603050405020304" pitchFamily="18" charset="0"/>
              </a:rPr>
              <a:t>Έ</a:t>
            </a:r>
            <a:r>
              <a:rPr lang="el-GR" sz="2600" b="0" i="0" dirty="0">
                <a:solidFill>
                  <a:srgbClr val="00B050"/>
                </a:solidFill>
                <a:effectLst/>
                <a:latin typeface="Times New Roman" panose="02020603050405020304" pitchFamily="18" charset="0"/>
                <a:cs typeface="Times New Roman" panose="02020603050405020304" pitchFamily="18" charset="0"/>
              </a:rPr>
              <a:t>ντονη αστυφιλία &amp; σταδιακή ερήμωση της υπαίθρου, μεγάλη ζήτηση εργατικών χεριών στις πόλεις με παράλληλη βελτίωση του βιοτικού επιπέδου</a:t>
            </a:r>
            <a:endParaRPr lang="el-GR" sz="2600" b="0" dirty="0">
              <a:solidFill>
                <a:srgbClr val="00B050"/>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q"/>
            </a:pPr>
            <a:r>
              <a:rPr lang="el-GR" sz="2600" i="1" dirty="0">
                <a:solidFill>
                  <a:srgbClr val="FF0000"/>
                </a:solidFill>
                <a:effectLst/>
                <a:latin typeface="Times New Roman" panose="02020603050405020304" pitchFamily="18" charset="0"/>
                <a:cs typeface="Times New Roman" panose="02020603050405020304" pitchFamily="18" charset="0"/>
              </a:rPr>
              <a:t>Θ</a:t>
            </a:r>
            <a:r>
              <a:rPr lang="el-GR" sz="2600" b="0" i="1" dirty="0">
                <a:solidFill>
                  <a:srgbClr val="FF0000"/>
                </a:solidFill>
                <a:effectLst/>
                <a:latin typeface="Times New Roman" panose="02020603050405020304" pitchFamily="18" charset="0"/>
                <a:cs typeface="Times New Roman" panose="02020603050405020304" pitchFamily="18" charset="0"/>
              </a:rPr>
              <a:t>αλασσοδάνεια</a:t>
            </a:r>
            <a:r>
              <a:rPr lang="el-GR" sz="2600" b="0" i="0" dirty="0">
                <a:solidFill>
                  <a:srgbClr val="FF0000"/>
                </a:solidFill>
                <a:effectLst/>
                <a:latin typeface="Times New Roman" panose="02020603050405020304" pitchFamily="18" charset="0"/>
                <a:cs typeface="Times New Roman" panose="02020603050405020304" pitchFamily="18" charset="0"/>
              </a:rPr>
              <a:t>, αρκετοί δανειοδοτήθηκαν πλουσιοπάροχα με σκοπό την οικονομική ανάπτυξη, αλλά τουναντίον, χρησιμοποιούσαν τα δάνεια για προσωπικό όφελος και ικανοποίηση</a:t>
            </a:r>
            <a:endParaRPr lang="el-GR" sz="2600" i="0" dirty="0">
              <a:solidFill>
                <a:srgbClr val="FF0000"/>
              </a:solidFill>
              <a:effectLst/>
              <a:latin typeface="Times New Roman" panose="02020603050405020304" pitchFamily="18" charset="0"/>
              <a:cs typeface="Times New Roman" panose="02020603050405020304" pitchFamily="18" charset="0"/>
            </a:endParaRPr>
          </a:p>
          <a:p>
            <a:pPr marL="342900" indent="-342900" algn="just">
              <a:buFont typeface="Wingdings" pitchFamily="2" charset="2"/>
              <a:buChar char="q"/>
            </a:pPr>
            <a:r>
              <a:rPr lang="el-GR" sz="2600" dirty="0">
                <a:solidFill>
                  <a:srgbClr val="C00000"/>
                </a:solidFill>
                <a:latin typeface="Times New Roman" panose="02020603050405020304" pitchFamily="18" charset="0"/>
                <a:cs typeface="Times New Roman" panose="02020603050405020304" pitchFamily="18" charset="0"/>
              </a:rPr>
              <a:t>Κ</a:t>
            </a:r>
            <a:r>
              <a:rPr lang="el-GR" sz="2600" b="0" i="0" dirty="0">
                <a:solidFill>
                  <a:srgbClr val="C00000"/>
                </a:solidFill>
                <a:effectLst/>
                <a:latin typeface="Times New Roman" panose="02020603050405020304" pitchFamily="18" charset="0"/>
                <a:cs typeface="Times New Roman" panose="02020603050405020304" pitchFamily="18" charset="0"/>
              </a:rPr>
              <a:t>ατασκευή πολλών δημόσιων έργων &amp; απόσβεση των αγροτικών και βιομηχανικών χρεών, καταναλώνοντας αρκετά ποσά από το αποθεματικό της</a:t>
            </a:r>
            <a:r>
              <a:rPr lang="el-GR" sz="2600" b="0" dirty="0">
                <a:solidFill>
                  <a:srgbClr val="C00000"/>
                </a:solidFill>
                <a:latin typeface="Times New Roman" panose="02020603050405020304" pitchFamily="18" charset="0"/>
                <a:cs typeface="Times New Roman" panose="02020603050405020304" pitchFamily="18" charset="0"/>
              </a:rPr>
              <a:t> Κ.Τ.Ε.</a:t>
            </a:r>
          </a:p>
          <a:p>
            <a:pPr marL="342900" indent="-342900" algn="just">
              <a:buFont typeface="Wingdings" pitchFamily="2" charset="2"/>
              <a:buChar char="q"/>
            </a:pPr>
            <a:r>
              <a:rPr lang="el-GR" sz="2600" b="1" u="sng" dirty="0">
                <a:solidFill>
                  <a:srgbClr val="00B0F0"/>
                </a:solidFill>
                <a:latin typeface="Times New Roman" panose="02020603050405020304" pitchFamily="18" charset="0"/>
                <a:cs typeface="Times New Roman" panose="02020603050405020304" pitchFamily="18" charset="0"/>
              </a:rPr>
              <a:t>Σ</a:t>
            </a:r>
            <a:r>
              <a:rPr lang="el-GR" sz="2600" b="1" i="0" u="sng" dirty="0">
                <a:solidFill>
                  <a:srgbClr val="00B0F0"/>
                </a:solidFill>
                <a:effectLst/>
                <a:latin typeface="Times New Roman" panose="02020603050405020304" pitchFamily="18" charset="0"/>
                <a:cs typeface="Times New Roman" panose="02020603050405020304" pitchFamily="18" charset="0"/>
              </a:rPr>
              <a:t>τροφή της ελληνικής οικονομίας από τη γεωργική παραγωγή στη βιομηχανική</a:t>
            </a:r>
          </a:p>
          <a:p>
            <a:pPr marL="342900" indent="-342900" algn="just">
              <a:buFont typeface="Wingdings" pitchFamily="2" charset="2"/>
              <a:buChar char="q"/>
            </a:pPr>
            <a:r>
              <a:rPr lang="el-GR" sz="2600" b="1" i="0" dirty="0">
                <a:solidFill>
                  <a:srgbClr val="C00000"/>
                </a:solidFill>
                <a:effectLst/>
                <a:latin typeface="Times New Roman" panose="02020603050405020304" pitchFamily="18" charset="0"/>
                <a:cs typeface="Times New Roman" panose="02020603050405020304" pitchFamily="18" charset="0"/>
              </a:rPr>
              <a:t>1970 οικονομικό «στρίμωγμα» το οποίο οφειλόταν </a:t>
            </a:r>
          </a:p>
          <a:p>
            <a:pPr marL="342900" indent="-342900" algn="just">
              <a:buFont typeface="Wingdings" pitchFamily="2" charset="2"/>
              <a:buChar char="q"/>
            </a:pPr>
            <a:r>
              <a:rPr lang="el-GR" sz="2600" b="1" i="0" dirty="0">
                <a:solidFill>
                  <a:srgbClr val="C00000"/>
                </a:solidFill>
                <a:effectLst/>
                <a:latin typeface="Times New Roman" panose="02020603050405020304" pitchFamily="18" charset="0"/>
                <a:cs typeface="Times New Roman" panose="02020603050405020304" pitchFamily="18" charset="0"/>
              </a:rPr>
              <a:t>αφενός από τη σταδιακή πτώση του οικοδομικού οργασμού, και </a:t>
            </a:r>
          </a:p>
          <a:p>
            <a:pPr marL="342900" indent="-342900" algn="just">
              <a:buFont typeface="Wingdings" pitchFamily="2" charset="2"/>
              <a:buChar char="q"/>
            </a:pPr>
            <a:r>
              <a:rPr lang="el-GR" sz="2600" b="1" i="0" dirty="0">
                <a:solidFill>
                  <a:srgbClr val="C00000"/>
                </a:solidFill>
                <a:effectLst/>
                <a:latin typeface="Times New Roman" panose="02020603050405020304" pitchFamily="18" charset="0"/>
                <a:cs typeface="Times New Roman" panose="02020603050405020304" pitchFamily="18" charset="0"/>
              </a:rPr>
              <a:t>αφετέρου το τέλος της μετανάστευσης που υπήρξε έντονο κατά τη δεκαετία του 1960</a:t>
            </a:r>
            <a:endParaRPr lang="el-GR" sz="26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112304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D1140FA-A46C-194E-BD74-95810CFB9647}"/>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0B43F909-6E78-0C44-02A1-364C5C3EA994}"/>
              </a:ext>
            </a:extLst>
          </p:cNvPr>
          <p:cNvSpPr>
            <a:spLocks noGrp="1"/>
          </p:cNvSpPr>
          <p:nvPr>
            <p:ph type="ctrTitle"/>
          </p:nvPr>
        </p:nvSpPr>
        <p:spPr>
          <a:xfrm>
            <a:off x="1051034" y="199698"/>
            <a:ext cx="9616967" cy="630620"/>
          </a:xfrm>
        </p:spPr>
        <p:txBody>
          <a:bodyPr>
            <a:normAutofit fontScale="90000"/>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58D1F9C8-085B-E93D-FBA2-7FFAC1947E35}"/>
              </a:ext>
            </a:extLst>
          </p:cNvPr>
          <p:cNvSpPr>
            <a:spLocks noGrp="1"/>
          </p:cNvSpPr>
          <p:nvPr>
            <p:ph type="subTitle" idx="1"/>
          </p:nvPr>
        </p:nvSpPr>
        <p:spPr>
          <a:xfrm>
            <a:off x="304800" y="830317"/>
            <a:ext cx="11288110" cy="5827986"/>
          </a:xfrm>
        </p:spPr>
        <p:txBody>
          <a:bodyPr>
            <a:noAutofit/>
          </a:bodyPr>
          <a:lstStyle/>
          <a:p>
            <a:pPr algn="just"/>
            <a:r>
              <a:rPr lang="el-GR" sz="2800" b="1" dirty="0">
                <a:solidFill>
                  <a:srgbClr val="202122"/>
                </a:solidFill>
                <a:latin typeface="Times New Roman" panose="02020603050405020304" pitchFamily="18" charset="0"/>
                <a:cs typeface="Times New Roman" panose="02020603050405020304" pitchFamily="18" charset="0"/>
              </a:rPr>
              <a:t>Τ</a:t>
            </a:r>
            <a:r>
              <a:rPr lang="el-GR" sz="2800" b="1" dirty="0">
                <a:solidFill>
                  <a:srgbClr val="202122"/>
                </a:solidFill>
                <a:effectLst/>
                <a:latin typeface="Times New Roman" panose="02020603050405020304" pitchFamily="18" charset="0"/>
                <a:cs typeface="Times New Roman" panose="02020603050405020304" pitchFamily="18" charset="0"/>
              </a:rPr>
              <a:t>α οικονομικά της περιόδου της Δικτατορίας των Συνταγματαρχών είναι οι εξής:</a:t>
            </a:r>
          </a:p>
          <a:p>
            <a:pPr marL="342900" indent="-342900" algn="just">
              <a:buFont typeface="Wingdings" pitchFamily="2" charset="2"/>
              <a:buChar char="ü"/>
            </a:pPr>
            <a:r>
              <a:rPr lang="el-GR" sz="2800" b="0" u="sng" dirty="0">
                <a:solidFill>
                  <a:srgbClr val="C00000"/>
                </a:solidFill>
                <a:effectLst/>
                <a:latin typeface="Times New Roman" panose="02020603050405020304" pitchFamily="18" charset="0"/>
                <a:cs typeface="Times New Roman" panose="02020603050405020304" pitchFamily="18" charset="0"/>
              </a:rPr>
              <a:t>Η αντιμετώπιση της φτώχειας οδήγησε στην διαγραφή των αγροτικών χρεών</a:t>
            </a:r>
            <a:endParaRPr lang="el-GR" sz="2800" u="sng" dirty="0">
              <a:solidFill>
                <a:srgbClr val="C00000"/>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sz="2800" b="0" dirty="0">
                <a:solidFill>
                  <a:srgbClr val="202122"/>
                </a:solidFill>
                <a:effectLst/>
                <a:latin typeface="Times New Roman" panose="02020603050405020304" pitchFamily="18" charset="0"/>
                <a:cs typeface="Times New Roman" panose="02020603050405020304" pitchFamily="18" charset="0"/>
              </a:rPr>
              <a:t>Η οικονομική πολιτική της δικτατορίας </a:t>
            </a:r>
            <a:r>
              <a:rPr lang="el-GR" sz="2800" b="0" u="sng" dirty="0">
                <a:solidFill>
                  <a:srgbClr val="FF0000"/>
                </a:solidFill>
                <a:effectLst/>
                <a:latin typeface="Times New Roman" panose="02020603050405020304" pitchFamily="18" charset="0"/>
                <a:cs typeface="Times New Roman" panose="02020603050405020304" pitchFamily="18" charset="0"/>
              </a:rPr>
              <a:t>ήταν στην ουσία πολιτική οικονομικής μεγέθυνσης και όχι οικονομικής ανάπτυξης</a:t>
            </a:r>
          </a:p>
          <a:p>
            <a:pPr marL="342900" indent="-342900" algn="just">
              <a:buFont typeface="Wingdings" pitchFamily="2" charset="2"/>
              <a:buChar char="ü"/>
            </a:pPr>
            <a:r>
              <a:rPr lang="el-GR" sz="2800" b="1" dirty="0">
                <a:solidFill>
                  <a:srgbClr val="FF0000"/>
                </a:solidFill>
                <a:effectLst/>
                <a:latin typeface="Times New Roman" panose="02020603050405020304" pitchFamily="18" charset="0"/>
                <a:cs typeface="Times New Roman" panose="02020603050405020304" pitchFamily="18" charset="0"/>
              </a:rPr>
              <a:t>Ο εξωτερικός δανεισμός στην περίοδο της δικτατορίας των Απριλιανών ξεπέρασε τρεις φορές τα δάνεια που είχε λάβει το κράτος από το έτος 1830. Δημιουργήθηκε ο εφιάλτης του υψηλού εξωτερικού χρέους</a:t>
            </a:r>
            <a:endParaRPr lang="el-GR" sz="2800" b="1"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sz="2800" b="0" dirty="0">
                <a:solidFill>
                  <a:srgbClr val="202122"/>
                </a:solidFill>
                <a:effectLst/>
                <a:latin typeface="Times New Roman" panose="02020603050405020304" pitchFamily="18" charset="0"/>
                <a:cs typeface="Times New Roman" panose="02020603050405020304" pitchFamily="18" charset="0"/>
              </a:rPr>
              <a:t>Η οικονομική κατάσταση </a:t>
            </a:r>
            <a:r>
              <a:rPr lang="el-GR" sz="2800" b="0" u="sng" dirty="0">
                <a:solidFill>
                  <a:srgbClr val="202122"/>
                </a:solidFill>
                <a:effectLst/>
                <a:latin typeface="Times New Roman" panose="02020603050405020304" pitchFamily="18" charset="0"/>
                <a:cs typeface="Times New Roman" panose="02020603050405020304" pitchFamily="18" charset="0"/>
              </a:rPr>
              <a:t>οδήγησε στην πλήρη εξάρθρωση της αγοράς</a:t>
            </a:r>
          </a:p>
          <a:p>
            <a:pPr marL="342900" indent="-342900" algn="just">
              <a:buFont typeface="Wingdings" pitchFamily="2" charset="2"/>
              <a:buChar char="ü"/>
            </a:pPr>
            <a:r>
              <a:rPr lang="el-GR" sz="2800" b="0" u="sng" dirty="0">
                <a:solidFill>
                  <a:srgbClr val="FF0000"/>
                </a:solidFill>
                <a:effectLst/>
                <a:latin typeface="Times New Roman" panose="02020603050405020304" pitchFamily="18" charset="0"/>
                <a:cs typeface="Times New Roman" panose="02020603050405020304" pitchFamily="18" charset="0"/>
              </a:rPr>
              <a:t>Ήταν περίοδος υπέρογκου εσωτερικού δανεισμού</a:t>
            </a:r>
            <a:r>
              <a:rPr lang="el-GR" sz="2800" b="0" dirty="0">
                <a:solidFill>
                  <a:srgbClr val="FF0000"/>
                </a:solidFill>
                <a:effectLst/>
                <a:latin typeface="Times New Roman" panose="02020603050405020304" pitchFamily="18" charset="0"/>
                <a:cs typeface="Times New Roman" panose="02020603050405020304" pitchFamily="18" charset="0"/>
              </a:rPr>
              <a:t>,</a:t>
            </a:r>
            <a:r>
              <a:rPr lang="el-GR" sz="2800" b="0" dirty="0">
                <a:solidFill>
                  <a:srgbClr val="202122"/>
                </a:solidFill>
                <a:effectLst/>
                <a:latin typeface="Times New Roman" panose="02020603050405020304" pitchFamily="18" charset="0"/>
                <a:cs typeface="Times New Roman" panose="02020603050405020304" pitchFamily="18" charset="0"/>
              </a:rPr>
              <a:t> που τετραπλασιάσθηκε. </a:t>
            </a:r>
            <a:r>
              <a:rPr lang="el-GR" sz="2800" b="1" dirty="0">
                <a:solidFill>
                  <a:srgbClr val="00B050"/>
                </a:solidFill>
                <a:effectLst/>
                <a:latin typeface="Times New Roman" panose="02020603050405020304" pitchFamily="18" charset="0"/>
                <a:cs typeface="Times New Roman" panose="02020603050405020304" pitchFamily="18" charset="0"/>
              </a:rPr>
              <a:t>Ο εξωτερικός δανεισμός είχε μικρή αύξηση. </a:t>
            </a:r>
            <a:endParaRPr lang="el-GR" sz="28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99799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80A0EB8-2437-CB15-30CF-FC8D52259E4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2F80242D-B793-C20C-F9D5-7F6F395E0D8C}"/>
              </a:ext>
            </a:extLst>
          </p:cNvPr>
          <p:cNvSpPr>
            <a:spLocks noGrp="1"/>
          </p:cNvSpPr>
          <p:nvPr>
            <p:ph type="ctrTitle"/>
          </p:nvPr>
        </p:nvSpPr>
        <p:spPr>
          <a:xfrm>
            <a:off x="1093076" y="84083"/>
            <a:ext cx="9574925" cy="651641"/>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D19EA96D-B5DF-67B5-8FA4-01B6FB280392}"/>
              </a:ext>
            </a:extLst>
          </p:cNvPr>
          <p:cNvSpPr>
            <a:spLocks noGrp="1"/>
          </p:cNvSpPr>
          <p:nvPr>
            <p:ph type="subTitle" idx="1"/>
          </p:nvPr>
        </p:nvSpPr>
        <p:spPr>
          <a:xfrm>
            <a:off x="262760" y="830317"/>
            <a:ext cx="11792606" cy="6027683"/>
          </a:xfrm>
        </p:spPr>
        <p:txBody>
          <a:bodyPr>
            <a:normAutofit/>
          </a:bodyPr>
          <a:lstStyle/>
          <a:p>
            <a:pPr algn="just"/>
            <a:r>
              <a:rPr lang="el-GR" sz="2600" b="1" dirty="0">
                <a:latin typeface="Times New Roman" panose="02020603050405020304" pitchFamily="18" charset="0"/>
                <a:cs typeface="Times New Roman" panose="02020603050405020304" pitchFamily="18" charset="0"/>
              </a:rPr>
              <a:t>Η ΟΙΚΟΝΟΜΙΑ ΣΤΗΝ ΠΕΡΙΟΔΟ ΕΝΤΑΞΗΣ ΣΤΗΝ ΕΟΚ-ΕΕ &amp; ΤΗΝ ΕΥΡΩΖΩΝΗ</a:t>
            </a:r>
          </a:p>
          <a:p>
            <a:pPr marL="342900" indent="-342900" algn="just">
              <a:buFont typeface="Courier New" panose="02070309020205020404" pitchFamily="49" charset="0"/>
              <a:buChar char="o"/>
            </a:pPr>
            <a:r>
              <a:rPr lang="el-GR" b="0" i="0" u="sng" dirty="0">
                <a:solidFill>
                  <a:srgbClr val="202122"/>
                </a:solidFill>
                <a:effectLst/>
                <a:latin typeface="Times New Roman" panose="02020603050405020304" pitchFamily="18" charset="0"/>
                <a:cs typeface="Times New Roman" panose="02020603050405020304" pitchFamily="18" charset="0"/>
              </a:rPr>
              <a:t>Η επιδείνωση του δημόσιου χρέους προέρχεται από την αύξηση του εσωτερικού δανεισμού</a:t>
            </a:r>
            <a:endParaRPr lang="el-GR" i="0" u="sng" dirty="0">
              <a:solidFill>
                <a:srgbClr val="202122"/>
              </a:solidFill>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r>
              <a:rPr lang="el-GR" b="0" i="0" dirty="0">
                <a:solidFill>
                  <a:srgbClr val="FF0000"/>
                </a:solidFill>
                <a:effectLst/>
                <a:latin typeface="Times New Roman" panose="02020603050405020304" pitchFamily="18" charset="0"/>
                <a:cs typeface="Times New Roman" panose="02020603050405020304" pitchFamily="18" charset="0"/>
              </a:rPr>
              <a:t>Το 1979 η Ελλάδα υπογράφει συνθήκη προσχώρησης στην</a:t>
            </a:r>
            <a:r>
              <a:rPr lang="el-GR" b="0" dirty="0">
                <a:solidFill>
                  <a:srgbClr val="FF0000"/>
                </a:solidFill>
                <a:latin typeface="Times New Roman" panose="02020603050405020304" pitchFamily="18" charset="0"/>
                <a:cs typeface="Times New Roman" panose="02020603050405020304" pitchFamily="18" charset="0"/>
              </a:rPr>
              <a:t> ΕΟΚ</a:t>
            </a:r>
          </a:p>
          <a:p>
            <a:pPr marL="342900" indent="-342900" algn="just">
              <a:buFont typeface="Courier New" panose="02070309020205020404" pitchFamily="49" charset="0"/>
              <a:buChar char="o"/>
            </a:pPr>
            <a:r>
              <a:rPr lang="el-GR" dirty="0">
                <a:solidFill>
                  <a:srgbClr val="FF0000"/>
                </a:solidFill>
                <a:latin typeface="Times New Roman" panose="02020603050405020304" pitchFamily="18" charset="0"/>
                <a:cs typeface="Times New Roman" panose="02020603050405020304" pitchFamily="18" charset="0"/>
              </a:rPr>
              <a:t>Ε</a:t>
            </a:r>
            <a:r>
              <a:rPr lang="el-GR" b="0" i="0" dirty="0">
                <a:solidFill>
                  <a:srgbClr val="FF0000"/>
                </a:solidFill>
                <a:effectLst/>
                <a:latin typeface="Times New Roman" panose="02020603050405020304" pitchFamily="18" charset="0"/>
                <a:cs typeface="Times New Roman" panose="02020603050405020304" pitchFamily="18" charset="0"/>
              </a:rPr>
              <a:t>ξίσωση των δύο φύλων στο επίπεδο των μισθών και της αναγνώρισης εργασίας</a:t>
            </a:r>
            <a:endParaRPr lang="el-GR" i="0" dirty="0">
              <a:solidFill>
                <a:srgbClr val="FF0000"/>
              </a:solidFill>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r>
              <a:rPr lang="el-GR" b="0" i="0" dirty="0">
                <a:solidFill>
                  <a:srgbClr val="C00000"/>
                </a:solidFill>
                <a:effectLst/>
                <a:latin typeface="Times New Roman" panose="02020603050405020304" pitchFamily="18" charset="0"/>
                <a:cs typeface="Times New Roman" panose="02020603050405020304" pitchFamily="18" charset="0"/>
              </a:rPr>
              <a:t>1981-1985 ο Ανδρέας Παπανδρέου και η κυβέρνηση του ΠΑΣΟΚ προέβησαν σε σειρά</a:t>
            </a:r>
            <a:r>
              <a:rPr lang="el-GR" b="0" dirty="0">
                <a:solidFill>
                  <a:srgbClr val="C00000"/>
                </a:solidFill>
                <a:latin typeface="Times New Roman" panose="02020603050405020304" pitchFamily="18" charset="0"/>
                <a:cs typeface="Times New Roman" panose="02020603050405020304" pitchFamily="18" charset="0"/>
              </a:rPr>
              <a:t> εθνικοποιήσεων</a:t>
            </a:r>
          </a:p>
          <a:p>
            <a:pPr marL="342900" indent="-342900" algn="just">
              <a:buFont typeface="Courier New" panose="02070309020205020404" pitchFamily="49" charset="0"/>
              <a:buChar char="o"/>
            </a:pPr>
            <a:r>
              <a:rPr lang="el-GR" b="0" i="0" dirty="0">
                <a:solidFill>
                  <a:srgbClr val="C00000"/>
                </a:solidFill>
                <a:effectLst/>
                <a:latin typeface="Times New Roman" panose="02020603050405020304" pitchFamily="18" charset="0"/>
                <a:cs typeface="Times New Roman" panose="02020603050405020304" pitchFamily="18" charset="0"/>
              </a:rPr>
              <a:t>Κρατικοποιήθηκαν επιχειρήσεις που ανήκαν σε πολύ ισχυρούς οικονομικούς παράγοντες</a:t>
            </a:r>
            <a:endParaRPr lang="el-GR" i="0" dirty="0">
              <a:solidFill>
                <a:srgbClr val="C00000"/>
              </a:solidFill>
              <a:effectLst/>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r>
              <a:rPr lang="el-GR" b="0" i="0" dirty="0">
                <a:solidFill>
                  <a:srgbClr val="C00000"/>
                </a:solidFill>
                <a:effectLst/>
                <a:latin typeface="Times New Roman" panose="02020603050405020304" pitchFamily="18" charset="0"/>
                <a:cs typeface="Times New Roman" panose="02020603050405020304" pitchFamily="18" charset="0"/>
              </a:rPr>
              <a:t>Αξιοσημείωτη είναι η μεγάλη μείωση του πληθωρισμού</a:t>
            </a:r>
            <a:endParaRPr lang="el-GR" b="0" dirty="0">
              <a:solidFill>
                <a:srgbClr val="C00000"/>
              </a:solidFill>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r>
              <a:rPr lang="el-GR" b="1" i="0" dirty="0">
                <a:solidFill>
                  <a:srgbClr val="FF0000"/>
                </a:solidFill>
                <a:effectLst/>
                <a:latin typeface="Times New Roman" panose="02020603050405020304" pitchFamily="18" charset="0"/>
                <a:cs typeface="Times New Roman" panose="02020603050405020304" pitchFamily="18" charset="0"/>
              </a:rPr>
              <a:t>Η Κυβέρνηση Κωνσταντίνου Μητσοτάκη παρέλαβε δημόσιο χρέος που αντιστοιχεί στο 80% του ΑΕΠ, και παρέδωσε δημόσιο χρέος στο 110% του ΑΕΠ</a:t>
            </a:r>
          </a:p>
          <a:p>
            <a:pPr marL="342900" indent="-342900" algn="just">
              <a:buFont typeface="Courier New" panose="02070309020205020404" pitchFamily="49" charset="0"/>
              <a:buChar char="o"/>
            </a:pPr>
            <a:r>
              <a:rPr lang="el-GR" b="1" i="0" u="sng" dirty="0">
                <a:solidFill>
                  <a:srgbClr val="202122"/>
                </a:solidFill>
                <a:effectLst/>
                <a:latin typeface="Times New Roman" panose="02020603050405020304" pitchFamily="18" charset="0"/>
                <a:cs typeface="Times New Roman" panose="02020603050405020304" pitchFamily="18" charset="0"/>
              </a:rPr>
              <a:t>Από το 1993 διογκώνεται ο δημόσιος τομέας της οικονομίας, αρκετοί διορισμοί</a:t>
            </a:r>
          </a:p>
          <a:p>
            <a:pPr marL="342900" indent="-342900" algn="just">
              <a:buFont typeface="Courier New" panose="02070309020205020404" pitchFamily="49" charset="0"/>
              <a:buChar char="o"/>
            </a:pPr>
            <a:r>
              <a:rPr lang="el-GR" b="0" i="0" u="sng" dirty="0">
                <a:solidFill>
                  <a:srgbClr val="FFC000"/>
                </a:solidFill>
                <a:effectLst/>
                <a:latin typeface="Times New Roman" panose="02020603050405020304" pitchFamily="18" charset="0"/>
                <a:cs typeface="Times New Roman" panose="02020603050405020304" pitchFamily="18" charset="0"/>
              </a:rPr>
              <a:t>Η Ελλάδα αύξησε σημαντικά τα φορολογικά της έσοδα την περίοδο αυτή και συγκράτησε τις πρωτογενείς δαπάνες, καταφέρνοντας να έχει πρωτογενές πλεόνασμα.</a:t>
            </a:r>
            <a:endParaRPr lang="el-GR" b="0" u="sng" dirty="0">
              <a:solidFill>
                <a:srgbClr val="FFC000"/>
              </a:solidFill>
              <a:latin typeface="Times New Roman" panose="02020603050405020304" pitchFamily="18" charset="0"/>
              <a:cs typeface="Times New Roman" panose="02020603050405020304" pitchFamily="18" charset="0"/>
            </a:endParaRPr>
          </a:p>
          <a:p>
            <a:pPr marL="342900" indent="-342900" algn="just">
              <a:buFont typeface="Courier New" panose="02070309020205020404" pitchFamily="49" charset="0"/>
              <a:buChar char="o"/>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526246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C9D2BA6-D04A-ABE2-B093-F8830CE35AFD}"/>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7F7E42DD-CD86-2701-1ED6-0B4AA4289916}"/>
              </a:ext>
            </a:extLst>
          </p:cNvPr>
          <p:cNvSpPr>
            <a:spLocks noGrp="1"/>
          </p:cNvSpPr>
          <p:nvPr>
            <p:ph type="ctrTitle"/>
          </p:nvPr>
        </p:nvSpPr>
        <p:spPr>
          <a:xfrm>
            <a:off x="1030014" y="105103"/>
            <a:ext cx="9637987" cy="599091"/>
          </a:xfrm>
        </p:spPr>
        <p:txBody>
          <a:bodyPr>
            <a:normAutofit fontScale="90000"/>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36553339-0676-3344-82A9-9E2A1CEF64EC}"/>
              </a:ext>
            </a:extLst>
          </p:cNvPr>
          <p:cNvSpPr>
            <a:spLocks noGrp="1"/>
          </p:cNvSpPr>
          <p:nvPr>
            <p:ph type="subTitle" idx="1"/>
          </p:nvPr>
        </p:nvSpPr>
        <p:spPr>
          <a:xfrm>
            <a:off x="325820" y="830317"/>
            <a:ext cx="11414235" cy="5822731"/>
          </a:xfrm>
        </p:spPr>
        <p:txBody>
          <a:bodyPr>
            <a:normAutofit/>
          </a:bodyPr>
          <a:lstStyle/>
          <a:p>
            <a:pPr algn="just"/>
            <a:r>
              <a:rPr lang="el-GR" sz="2600" b="1" dirty="0">
                <a:latin typeface="Times New Roman" panose="02020603050405020304" pitchFamily="18" charset="0"/>
                <a:cs typeface="Times New Roman" panose="02020603050405020304" pitchFamily="18" charset="0"/>
              </a:rPr>
              <a:t>Η ΟΙΚΟΝΟΜΙΑ ΤΗΝ 1</a:t>
            </a:r>
            <a:r>
              <a:rPr lang="el-GR" sz="2600" b="1" baseline="30000" dirty="0">
                <a:latin typeface="Times New Roman" panose="02020603050405020304" pitchFamily="18" charset="0"/>
                <a:cs typeface="Times New Roman" panose="02020603050405020304" pitchFamily="18" charset="0"/>
              </a:rPr>
              <a:t>Η</a:t>
            </a:r>
            <a:r>
              <a:rPr lang="el-GR" sz="2600" b="1" dirty="0">
                <a:latin typeface="Times New Roman" panose="02020603050405020304" pitchFamily="18" charset="0"/>
                <a:cs typeface="Times New Roman" panose="02020603050405020304" pitchFamily="18" charset="0"/>
              </a:rPr>
              <a:t> ΔΕΚΑΕΤΙΑ ΤΟΥ 21</a:t>
            </a:r>
            <a:r>
              <a:rPr lang="el-GR" sz="2600" b="1" baseline="30000" dirty="0">
                <a:latin typeface="Times New Roman" panose="02020603050405020304" pitchFamily="18" charset="0"/>
                <a:cs typeface="Times New Roman" panose="02020603050405020304" pitchFamily="18" charset="0"/>
              </a:rPr>
              <a:t>ΟΥ</a:t>
            </a:r>
            <a:r>
              <a:rPr lang="el-GR" sz="2600" b="1" dirty="0">
                <a:latin typeface="Times New Roman" panose="02020603050405020304" pitchFamily="18" charset="0"/>
                <a:cs typeface="Times New Roman" panose="02020603050405020304" pitchFamily="18" charset="0"/>
              </a:rPr>
              <a:t> ΑΙΩΝΑ</a:t>
            </a:r>
          </a:p>
          <a:p>
            <a:pPr marL="342900" indent="-342900" algn="just">
              <a:buFont typeface="Arial" panose="020B0604020202020204" pitchFamily="34" charset="0"/>
              <a:buChar char="•"/>
            </a:pPr>
            <a:r>
              <a:rPr lang="el-GR" sz="2600" b="1" i="0" dirty="0">
                <a:solidFill>
                  <a:srgbClr val="202122"/>
                </a:solidFill>
                <a:effectLst/>
                <a:latin typeface="Times New Roman" panose="02020603050405020304" pitchFamily="18" charset="0"/>
                <a:cs typeface="Times New Roman" panose="02020603050405020304" pitchFamily="18" charset="0"/>
              </a:rPr>
              <a:t>2000</a:t>
            </a:r>
            <a:r>
              <a:rPr lang="en-US" sz="2600" b="1" i="0" dirty="0">
                <a:solidFill>
                  <a:srgbClr val="202122"/>
                </a:solidFill>
                <a:effectLst/>
                <a:latin typeface="Times New Roman" panose="02020603050405020304" pitchFamily="18" charset="0"/>
                <a:cs typeface="Times New Roman" panose="02020603050405020304" pitchFamily="18" charset="0"/>
              </a:rPr>
              <a:t>:</a:t>
            </a:r>
            <a:r>
              <a:rPr lang="el-GR" sz="2600" b="0" i="0" dirty="0">
                <a:solidFill>
                  <a:srgbClr val="202122"/>
                </a:solidFill>
                <a:effectLst/>
                <a:latin typeface="Times New Roman" panose="02020603050405020304" pitchFamily="18" charset="0"/>
                <a:cs typeface="Times New Roman" panose="02020603050405020304" pitchFamily="18" charset="0"/>
              </a:rPr>
              <a:t> </a:t>
            </a:r>
            <a:r>
              <a:rPr lang="el-GR" sz="2600" b="0" i="0" u="sng" dirty="0">
                <a:solidFill>
                  <a:srgbClr val="202122"/>
                </a:solidFill>
                <a:effectLst/>
                <a:latin typeface="Times New Roman" panose="02020603050405020304" pitchFamily="18" charset="0"/>
                <a:cs typeface="Times New Roman" panose="02020603050405020304" pitchFamily="18" charset="0"/>
              </a:rPr>
              <a:t>Η Ελλάδα έγινε δεκτή στην</a:t>
            </a:r>
            <a:r>
              <a:rPr lang="el-GR" sz="2600" i="0" u="sng" dirty="0">
                <a:solidFill>
                  <a:srgbClr val="202122"/>
                </a:solidFill>
                <a:effectLst/>
                <a:latin typeface="Times New Roman" panose="02020603050405020304" pitchFamily="18" charset="0"/>
                <a:cs typeface="Times New Roman" panose="02020603050405020304" pitchFamily="18" charset="0"/>
              </a:rPr>
              <a:t> Οικονομική και Νομισματική Ένωση</a:t>
            </a:r>
          </a:p>
          <a:p>
            <a:pPr marL="342900" indent="-342900" algn="just">
              <a:buFont typeface="Arial" panose="020B0604020202020204" pitchFamily="34" charset="0"/>
              <a:buChar char="•"/>
            </a:pPr>
            <a:r>
              <a:rPr lang="el-GR" sz="2600" b="1" dirty="0">
                <a:solidFill>
                  <a:srgbClr val="202122"/>
                </a:solidFill>
                <a:latin typeface="Times New Roman" panose="02020603050405020304" pitchFamily="18" charset="0"/>
                <a:cs typeface="Times New Roman" panose="02020603050405020304" pitchFamily="18" charset="0"/>
              </a:rPr>
              <a:t>2001</a:t>
            </a:r>
            <a:r>
              <a:rPr lang="en-US" sz="2600" b="1" dirty="0">
                <a:solidFill>
                  <a:srgbClr val="202122"/>
                </a:solidFill>
                <a:latin typeface="Times New Roman" panose="02020603050405020304" pitchFamily="18" charset="0"/>
                <a:cs typeface="Times New Roman" panose="02020603050405020304" pitchFamily="18" charset="0"/>
              </a:rPr>
              <a:t>:</a:t>
            </a:r>
            <a:r>
              <a:rPr lang="en-US" sz="2600" dirty="0">
                <a:solidFill>
                  <a:srgbClr val="202122"/>
                </a:solidFill>
                <a:latin typeface="Times New Roman" panose="02020603050405020304" pitchFamily="18" charset="0"/>
                <a:cs typeface="Times New Roman" panose="02020603050405020304" pitchFamily="18" charset="0"/>
              </a:rPr>
              <a:t> </a:t>
            </a:r>
            <a:r>
              <a:rPr lang="el-GR" sz="2600" b="0" i="0" u="sng" dirty="0">
                <a:solidFill>
                  <a:srgbClr val="202122"/>
                </a:solidFill>
                <a:effectLst/>
                <a:latin typeface="Times New Roman" panose="02020603050405020304" pitchFamily="18" charset="0"/>
                <a:cs typeface="Times New Roman" panose="02020603050405020304" pitchFamily="18" charset="0"/>
              </a:rPr>
              <a:t>Υιοθέτησε το ευρώ </a:t>
            </a:r>
            <a:endParaRPr lang="el-GR" sz="2600" b="0" u="sng" dirty="0">
              <a:solidFill>
                <a:srgbClr val="202122"/>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l-GR" sz="2600" b="1" dirty="0">
                <a:solidFill>
                  <a:srgbClr val="202122"/>
                </a:solidFill>
                <a:latin typeface="Times New Roman" panose="02020603050405020304" pitchFamily="18" charset="0"/>
                <a:cs typeface="Times New Roman" panose="02020603050405020304" pitchFamily="18" charset="0"/>
              </a:rPr>
              <a:t>Μ</a:t>
            </a:r>
            <a:r>
              <a:rPr lang="el-GR" sz="2600" b="1" i="0" dirty="0">
                <a:solidFill>
                  <a:srgbClr val="202122"/>
                </a:solidFill>
                <a:effectLst/>
                <a:latin typeface="Times New Roman" panose="02020603050405020304" pitchFamily="18" charset="0"/>
                <a:cs typeface="Times New Roman" panose="02020603050405020304" pitchFamily="18" charset="0"/>
              </a:rPr>
              <a:t>έχρι τις 1 Ιανουαρίου 2002</a:t>
            </a:r>
            <a:r>
              <a:rPr lang="en-US" sz="2600" b="1" dirty="0">
                <a:solidFill>
                  <a:srgbClr val="202122"/>
                </a:solidFill>
                <a:latin typeface="Times New Roman" panose="02020603050405020304" pitchFamily="18" charset="0"/>
                <a:cs typeface="Times New Roman" panose="02020603050405020304" pitchFamily="18" charset="0"/>
              </a:rPr>
              <a:t>: </a:t>
            </a:r>
            <a:r>
              <a:rPr lang="el-GR" sz="2600" b="0" i="0" dirty="0">
                <a:solidFill>
                  <a:srgbClr val="202122"/>
                </a:solidFill>
                <a:effectLst/>
                <a:latin typeface="Times New Roman" panose="02020603050405020304" pitchFamily="18" charset="0"/>
                <a:cs typeface="Times New Roman" panose="02020603050405020304" pitchFamily="18" charset="0"/>
              </a:rPr>
              <a:t>Η δραχμή παρέμεινε το νόμισμα της χώρας </a:t>
            </a:r>
          </a:p>
          <a:p>
            <a:pPr marL="342900" indent="-342900" algn="just">
              <a:buFont typeface="Arial" panose="020B0604020202020204" pitchFamily="34" charset="0"/>
              <a:buChar char="•"/>
            </a:pPr>
            <a:r>
              <a:rPr lang="el-GR" sz="2600" b="0" i="0" dirty="0">
                <a:solidFill>
                  <a:srgbClr val="202122"/>
                </a:solidFill>
                <a:effectLst/>
                <a:latin typeface="Times New Roman" panose="02020603050405020304" pitchFamily="18" charset="0"/>
                <a:cs typeface="Times New Roman" panose="02020603050405020304" pitchFamily="18" charset="0"/>
              </a:rPr>
              <a:t>Κατά την ένταξη της Ελλάδας στην ευρωζώνη, </a:t>
            </a:r>
            <a:r>
              <a:rPr lang="el-GR" sz="2600" b="0" i="0" u="sng" dirty="0">
                <a:solidFill>
                  <a:srgbClr val="202122"/>
                </a:solidFill>
                <a:effectLst/>
                <a:latin typeface="Times New Roman" panose="02020603050405020304" pitchFamily="18" charset="0"/>
                <a:cs typeface="Times New Roman" panose="02020603050405020304" pitchFamily="18" charset="0"/>
              </a:rPr>
              <a:t>η ισοτιμία δραχμής-ευρώ ήταν 340.75 δραχμές προς 1 ευρώ</a:t>
            </a:r>
            <a:endParaRPr lang="el-GR" sz="2600" b="0" u="sng" dirty="0">
              <a:solidFill>
                <a:srgbClr val="202122"/>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l-GR" sz="2600" b="0" i="0" dirty="0">
                <a:solidFill>
                  <a:srgbClr val="C00000"/>
                </a:solidFill>
                <a:effectLst/>
                <a:latin typeface="Times New Roman" panose="02020603050405020304" pitchFamily="18" charset="0"/>
                <a:cs typeface="Times New Roman" panose="02020603050405020304" pitchFamily="18" charset="0"/>
              </a:rPr>
              <a:t>Η μείωση της ανεργίας και η ανοικοδόμηση της οικονομίας μέσω και της ιδιωτικοποίησης διαφόρων μεγάλων κρατικών εταιρειών</a:t>
            </a:r>
            <a:r>
              <a:rPr lang="el-GR" sz="2600" i="0" dirty="0">
                <a:solidFill>
                  <a:srgbClr val="C00000"/>
                </a:solidFill>
                <a:effectLst/>
                <a:latin typeface="Times New Roman" panose="02020603050405020304" pitchFamily="18" charset="0"/>
                <a:cs typeface="Times New Roman" panose="02020603050405020304" pitchFamily="18" charset="0"/>
              </a:rPr>
              <a:t>, </a:t>
            </a:r>
            <a:r>
              <a:rPr lang="el-GR" sz="2600" b="0" i="0" dirty="0">
                <a:solidFill>
                  <a:srgbClr val="C00000"/>
                </a:solidFill>
                <a:effectLst/>
                <a:latin typeface="Times New Roman" panose="02020603050405020304" pitchFamily="18" charset="0"/>
                <a:cs typeface="Times New Roman" panose="02020603050405020304" pitchFamily="18" charset="0"/>
              </a:rPr>
              <a:t>η αναμόρφωση της κοινωνικής ασφάλισης, διόρθωση του φορολογικού συστήματος, και η ελαχιστοποίηση των γραφειοκρατικών αδυναμιών</a:t>
            </a:r>
            <a:endParaRPr lang="el-GR" sz="2600" i="0" dirty="0">
              <a:solidFill>
                <a:srgbClr val="C00000"/>
              </a:solidFill>
              <a:effectLst/>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l-GR" sz="2600" b="1" i="0" dirty="0">
                <a:solidFill>
                  <a:srgbClr val="202122"/>
                </a:solidFill>
                <a:effectLst/>
                <a:latin typeface="Times New Roman" panose="02020603050405020304" pitchFamily="18" charset="0"/>
                <a:cs typeface="Times New Roman" panose="02020603050405020304" pitchFamily="18" charset="0"/>
              </a:rPr>
              <a:t>2003-2008</a:t>
            </a:r>
            <a:r>
              <a:rPr lang="en-US" sz="2600" b="1" i="0" dirty="0">
                <a:solidFill>
                  <a:srgbClr val="202122"/>
                </a:solidFill>
                <a:effectLst/>
                <a:latin typeface="Times New Roman" panose="02020603050405020304" pitchFamily="18" charset="0"/>
                <a:cs typeface="Times New Roman" panose="02020603050405020304" pitchFamily="18" charset="0"/>
              </a:rPr>
              <a:t>:</a:t>
            </a:r>
            <a:r>
              <a:rPr lang="el-GR" sz="2600" b="0" i="0" dirty="0">
                <a:solidFill>
                  <a:srgbClr val="202122"/>
                </a:solidFill>
                <a:effectLst/>
                <a:latin typeface="Times New Roman" panose="02020603050405020304" pitchFamily="18" charset="0"/>
                <a:cs typeface="Times New Roman" panose="02020603050405020304" pitchFamily="18" charset="0"/>
              </a:rPr>
              <a:t> </a:t>
            </a:r>
            <a:r>
              <a:rPr lang="el-GR" sz="2600" u="sng" dirty="0">
                <a:solidFill>
                  <a:srgbClr val="C00000"/>
                </a:solidFill>
                <a:latin typeface="Times New Roman" panose="02020603050405020304" pitchFamily="18" charset="0"/>
                <a:cs typeface="Times New Roman" panose="02020603050405020304" pitchFamily="18" charset="0"/>
              </a:rPr>
              <a:t>Υ</a:t>
            </a:r>
            <a:r>
              <a:rPr lang="el-GR" sz="2600" b="0" i="0" u="sng" dirty="0">
                <a:solidFill>
                  <a:srgbClr val="C00000"/>
                </a:solidFill>
                <a:effectLst/>
                <a:latin typeface="Times New Roman" panose="02020603050405020304" pitchFamily="18" charset="0"/>
                <a:cs typeface="Times New Roman" panose="02020603050405020304" pitchFamily="18" charset="0"/>
              </a:rPr>
              <a:t>πάρχει μια αύξηση δαπανών για μισθούς συντάξεις κατά 28%, 46.7δις το 2003 </a:t>
            </a:r>
            <a:r>
              <a:rPr lang="el-GR" sz="2600" b="0" i="0" u="sng" dirty="0">
                <a:solidFill>
                  <a:srgbClr val="202122"/>
                </a:solidFill>
                <a:effectLst/>
                <a:latin typeface="Times New Roman" panose="02020603050405020304" pitchFamily="18" charset="0"/>
                <a:cs typeface="Times New Roman" panose="02020603050405020304" pitchFamily="18" charset="0"/>
              </a:rPr>
              <a:t>και </a:t>
            </a:r>
            <a:r>
              <a:rPr lang="el-GR" sz="2600" b="0" i="0" dirty="0">
                <a:solidFill>
                  <a:srgbClr val="FF0000"/>
                </a:solidFill>
                <a:effectLst/>
                <a:latin typeface="Times New Roman" panose="02020603050405020304" pitchFamily="18" charset="0"/>
                <a:cs typeface="Times New Roman" panose="02020603050405020304" pitchFamily="18" charset="0"/>
              </a:rPr>
              <a:t>80δις το 2008</a:t>
            </a:r>
            <a:r>
              <a:rPr lang="el-GR" sz="2600" b="0" i="0" dirty="0">
                <a:solidFill>
                  <a:srgbClr val="202122"/>
                </a:solidFill>
                <a:effectLst/>
                <a:latin typeface="Times New Roman" panose="02020603050405020304" pitchFamily="18" charset="0"/>
                <a:cs typeface="Times New Roman" panose="02020603050405020304" pitchFamily="18" charset="0"/>
              </a:rPr>
              <a:t>, και </a:t>
            </a:r>
            <a:r>
              <a:rPr lang="el-GR" sz="2600" b="1" i="0" dirty="0">
                <a:solidFill>
                  <a:srgbClr val="FF0000"/>
                </a:solidFill>
                <a:effectLst/>
                <a:latin typeface="Times New Roman" panose="02020603050405020304" pitchFamily="18" charset="0"/>
                <a:cs typeface="Times New Roman" panose="02020603050405020304" pitchFamily="18" charset="0"/>
              </a:rPr>
              <a:t>κατά 19.6% αυξήθηκε τη διετία 2008-2009 </a:t>
            </a:r>
            <a:r>
              <a:rPr lang="el-GR" sz="2600" b="0" i="0" u="sng" dirty="0">
                <a:solidFill>
                  <a:srgbClr val="202122"/>
                </a:solidFill>
                <a:effectLst/>
                <a:latin typeface="Times New Roman" panose="02020603050405020304" pitchFamily="18" charset="0"/>
                <a:cs typeface="Times New Roman" panose="02020603050405020304" pitchFamily="18" charset="0"/>
              </a:rPr>
              <a:t>η κατά κεφαλήν δαπάνη ανά συνταξιούχο</a:t>
            </a:r>
            <a:endParaRPr lang="el-GR" sz="2600" i="0" u="sng" dirty="0">
              <a:solidFill>
                <a:srgbClr val="202122"/>
              </a:solidFill>
              <a:effectLst/>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56053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AF73A33-1CA9-1DD3-503A-B55CDCF9A56B}"/>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8F9CE028-F626-C471-56F1-4EDE3CD42FEF}"/>
              </a:ext>
            </a:extLst>
          </p:cNvPr>
          <p:cNvSpPr>
            <a:spLocks noGrp="1"/>
          </p:cNvSpPr>
          <p:nvPr>
            <p:ph type="ctrTitle"/>
          </p:nvPr>
        </p:nvSpPr>
        <p:spPr>
          <a:xfrm>
            <a:off x="977462" y="84083"/>
            <a:ext cx="9690539" cy="620111"/>
          </a:xfrm>
        </p:spPr>
        <p:txBody>
          <a:bodyPr>
            <a:normAutofit fontScale="90000"/>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549C76C1-30CD-884F-67E3-263009A71B06}"/>
              </a:ext>
            </a:extLst>
          </p:cNvPr>
          <p:cNvSpPr>
            <a:spLocks noGrp="1"/>
          </p:cNvSpPr>
          <p:nvPr>
            <p:ph type="subTitle" idx="1"/>
          </p:nvPr>
        </p:nvSpPr>
        <p:spPr>
          <a:xfrm>
            <a:off x="262760" y="830317"/>
            <a:ext cx="10773102" cy="5632265"/>
          </a:xfrm>
        </p:spPr>
        <p:txBody>
          <a:bodyPr>
            <a:normAutofit fontScale="92500"/>
          </a:bodyPr>
          <a:lstStyle/>
          <a:p>
            <a:pPr marL="342900" indent="-342900" algn="just">
              <a:buFont typeface="Arial" panose="020B0604020202020204" pitchFamily="34" charset="0"/>
              <a:buChar char="•"/>
            </a:pPr>
            <a:r>
              <a:rPr lang="el-GR" b="1" i="0" dirty="0">
                <a:solidFill>
                  <a:srgbClr val="202122"/>
                </a:solidFill>
                <a:effectLst/>
                <a:latin typeface="Times New Roman" panose="02020603050405020304" pitchFamily="18" charset="0"/>
                <a:cs typeface="Times New Roman" panose="02020603050405020304" pitchFamily="18" charset="0"/>
              </a:rPr>
              <a:t>2004-2007</a:t>
            </a:r>
            <a:r>
              <a:rPr lang="en-US" b="1" i="0" dirty="0">
                <a:solidFill>
                  <a:srgbClr val="202122"/>
                </a:solidFill>
                <a:effectLst/>
                <a:latin typeface="Times New Roman" panose="02020603050405020304" pitchFamily="18" charset="0"/>
                <a:cs typeface="Times New Roman" panose="02020603050405020304" pitchFamily="18" charset="0"/>
              </a:rPr>
              <a:t>:</a:t>
            </a:r>
            <a:r>
              <a:rPr lang="el-GR" b="0" i="0" dirty="0">
                <a:solidFill>
                  <a:srgbClr val="202122"/>
                </a:solidFill>
                <a:effectLst/>
                <a:latin typeface="Times New Roman" panose="02020603050405020304" pitchFamily="18" charset="0"/>
                <a:cs typeface="Times New Roman" panose="02020603050405020304" pitchFamily="18" charset="0"/>
              </a:rPr>
              <a:t> Το χρέος ως ποσοστό του ΑΕΠ [Ακαθάριστο Εγχώριο Προϊόν] αυξάνεται, και το ίδιο το ΑΕΠ ταυτοχρόνως, </a:t>
            </a:r>
            <a:r>
              <a:rPr lang="el-GR" b="0" i="0" u="sng" dirty="0">
                <a:solidFill>
                  <a:srgbClr val="202122"/>
                </a:solidFill>
                <a:effectLst/>
                <a:latin typeface="Times New Roman" panose="02020603050405020304" pitchFamily="18" charset="0"/>
                <a:cs typeface="Times New Roman" panose="02020603050405020304" pitchFamily="18" charset="0"/>
              </a:rPr>
              <a:t>ενώ σημειώνονται υψηλοί ρυθμοί ανάπτυξης με το εθνικό εισόδημα που αυξάνεται κατά 12-15 δισ. τον χρόνο</a:t>
            </a:r>
          </a:p>
          <a:p>
            <a:pPr marL="342900" indent="-342900" algn="just">
              <a:buFont typeface="Arial" panose="020B0604020202020204" pitchFamily="34" charset="0"/>
              <a:buChar char="•"/>
            </a:pPr>
            <a:r>
              <a:rPr lang="el-GR" b="1" i="0" dirty="0">
                <a:solidFill>
                  <a:srgbClr val="202122"/>
                </a:solidFill>
                <a:effectLst/>
                <a:latin typeface="Times New Roman" panose="02020603050405020304" pitchFamily="18" charset="0"/>
                <a:cs typeface="Times New Roman" panose="02020603050405020304" pitchFamily="18" charset="0"/>
              </a:rPr>
              <a:t>Σεπτέμβριο 2008</a:t>
            </a:r>
            <a:r>
              <a:rPr lang="en-US" b="1" i="0" dirty="0">
                <a:solidFill>
                  <a:srgbClr val="202122"/>
                </a:solidFill>
                <a:effectLst/>
                <a:latin typeface="Times New Roman" panose="02020603050405020304" pitchFamily="18" charset="0"/>
                <a:cs typeface="Times New Roman" panose="02020603050405020304" pitchFamily="18" charset="0"/>
              </a:rPr>
              <a:t>:</a:t>
            </a:r>
            <a:r>
              <a:rPr lang="el-GR" b="1" i="0" dirty="0">
                <a:solidFill>
                  <a:srgbClr val="202122"/>
                </a:solidFill>
                <a:effectLst/>
                <a:latin typeface="Times New Roman" panose="02020603050405020304" pitchFamily="18" charset="0"/>
                <a:cs typeface="Times New Roman" panose="02020603050405020304" pitchFamily="18" charset="0"/>
              </a:rPr>
              <a:t> </a:t>
            </a:r>
            <a:r>
              <a:rPr lang="el-GR" i="0" u="sng" dirty="0">
                <a:solidFill>
                  <a:srgbClr val="FF0000"/>
                </a:solidFill>
                <a:effectLst/>
                <a:latin typeface="Times New Roman" panose="02020603050405020304" pitchFamily="18" charset="0"/>
                <a:cs typeface="Times New Roman" panose="02020603050405020304" pitchFamily="18" charset="0"/>
              </a:rPr>
              <a:t>Η ανεργία έχει ανοδική πορεία και το ΑΕΠ αρχίζει να μειώνεται</a:t>
            </a:r>
            <a:r>
              <a:rPr lang="el-GR" b="0" i="0" dirty="0">
                <a:solidFill>
                  <a:srgbClr val="202122"/>
                </a:solidFill>
                <a:effectLst/>
                <a:latin typeface="Times New Roman" panose="02020603050405020304" pitchFamily="18" charset="0"/>
                <a:cs typeface="Times New Roman" panose="02020603050405020304" pitchFamily="18" charset="0"/>
              </a:rPr>
              <a:t>, μέσα σε τέσσερις μήνες έγινε ελλειμματικό κατά -0,3% κι έτσι ξεκίνησε </a:t>
            </a:r>
            <a:r>
              <a:rPr lang="el-GR" b="0" i="0" dirty="0">
                <a:solidFill>
                  <a:srgbClr val="FF0000"/>
                </a:solidFill>
                <a:effectLst/>
                <a:latin typeface="Times New Roman" panose="02020603050405020304" pitchFamily="18" charset="0"/>
                <a:cs typeface="Times New Roman" panose="02020603050405020304" pitchFamily="18" charset="0"/>
              </a:rPr>
              <a:t>να συζητείται το ενδεχόμενο να παρουσιαστεί πρόβλημα </a:t>
            </a:r>
            <a:r>
              <a:rPr lang="el-GR" b="0" i="0" dirty="0" err="1">
                <a:solidFill>
                  <a:srgbClr val="FF0000"/>
                </a:solidFill>
                <a:effectLst/>
                <a:latin typeface="Times New Roman" panose="02020603050405020304" pitchFamily="18" charset="0"/>
                <a:cs typeface="Times New Roman" panose="02020603050405020304" pitchFamily="18" charset="0"/>
              </a:rPr>
              <a:t>αναχρηματοδότησης</a:t>
            </a:r>
            <a:r>
              <a:rPr lang="el-GR" b="0" i="0" dirty="0">
                <a:solidFill>
                  <a:srgbClr val="FF0000"/>
                </a:solidFill>
                <a:effectLst/>
                <a:latin typeface="Times New Roman" panose="02020603050405020304" pitchFamily="18" charset="0"/>
                <a:cs typeface="Times New Roman" panose="02020603050405020304" pitchFamily="18" charset="0"/>
              </a:rPr>
              <a:t> του χρέους</a:t>
            </a:r>
            <a:endParaRPr lang="el-GR"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l-GR" b="1" i="0" dirty="0">
                <a:solidFill>
                  <a:srgbClr val="202122"/>
                </a:solidFill>
                <a:effectLst/>
                <a:latin typeface="Times New Roman" panose="02020603050405020304" pitchFamily="18" charset="0"/>
                <a:cs typeface="Times New Roman" panose="02020603050405020304" pitchFamily="18" charset="0"/>
              </a:rPr>
              <a:t>Στα μέσα του Αυγούστου</a:t>
            </a:r>
            <a:r>
              <a:rPr lang="en-US" b="1" i="0" dirty="0">
                <a:solidFill>
                  <a:srgbClr val="202122"/>
                </a:solidFill>
                <a:effectLst/>
                <a:latin typeface="Times New Roman" panose="02020603050405020304" pitchFamily="18" charset="0"/>
                <a:cs typeface="Times New Roman" panose="02020603050405020304" pitchFamily="18" charset="0"/>
              </a:rPr>
              <a:t>:</a:t>
            </a:r>
            <a:r>
              <a:rPr lang="el-GR" b="1" i="0" dirty="0">
                <a:solidFill>
                  <a:srgbClr val="202122"/>
                </a:solidFill>
                <a:effectLst/>
                <a:latin typeface="Times New Roman" panose="02020603050405020304" pitchFamily="18" charset="0"/>
                <a:cs typeface="Times New Roman" panose="02020603050405020304" pitchFamily="18" charset="0"/>
              </a:rPr>
              <a:t> </a:t>
            </a:r>
            <a:r>
              <a:rPr lang="el-GR" b="0" i="0" dirty="0">
                <a:solidFill>
                  <a:srgbClr val="FF0000"/>
                </a:solidFill>
                <a:effectLst/>
                <a:latin typeface="Times New Roman" panose="02020603050405020304" pitchFamily="18" charset="0"/>
                <a:cs typeface="Times New Roman" panose="02020603050405020304" pitchFamily="18" charset="0"/>
              </a:rPr>
              <a:t>Είχαν ανακοινωθεί μέτρα ενίσχυσης της οικονομίας.</a:t>
            </a:r>
            <a:r>
              <a:rPr lang="el-GR" b="0" i="0" dirty="0">
                <a:solidFill>
                  <a:srgbClr val="202122"/>
                </a:solidFill>
                <a:effectLst/>
                <a:latin typeface="Times New Roman" panose="02020603050405020304" pitchFamily="18" charset="0"/>
                <a:cs typeface="Times New Roman" panose="02020603050405020304" pitchFamily="18" charset="0"/>
              </a:rPr>
              <a:t> Οι τράπεζες αρχίζουν και εμφανίζουν προβλήματα </a:t>
            </a:r>
          </a:p>
          <a:p>
            <a:pPr marL="342900" indent="-342900" algn="just">
              <a:buFont typeface="Arial" panose="020B0604020202020204" pitchFamily="34" charset="0"/>
              <a:buChar char="•"/>
            </a:pPr>
            <a:r>
              <a:rPr lang="el-GR" b="1" i="0" dirty="0">
                <a:solidFill>
                  <a:srgbClr val="202122"/>
                </a:solidFill>
                <a:effectLst/>
                <a:latin typeface="Times New Roman" panose="02020603050405020304" pitchFamily="18" charset="0"/>
                <a:cs typeface="Times New Roman" panose="02020603050405020304" pitchFamily="18" charset="0"/>
              </a:rPr>
              <a:t>18 Νοεμβρίου 2008</a:t>
            </a:r>
            <a:r>
              <a:rPr lang="en-US" b="1" i="0" dirty="0">
                <a:solidFill>
                  <a:srgbClr val="202122"/>
                </a:solidFill>
                <a:effectLst/>
                <a:latin typeface="Times New Roman" panose="02020603050405020304" pitchFamily="18" charset="0"/>
                <a:cs typeface="Times New Roman" panose="02020603050405020304" pitchFamily="18" charset="0"/>
              </a:rPr>
              <a:t>:</a:t>
            </a:r>
            <a:r>
              <a:rPr lang="el-GR" b="0" i="0" dirty="0">
                <a:solidFill>
                  <a:srgbClr val="202122"/>
                </a:solidFill>
                <a:effectLst/>
                <a:latin typeface="Times New Roman" panose="02020603050405020304" pitchFamily="18" charset="0"/>
                <a:cs typeface="Times New Roman" panose="02020603050405020304" pitchFamily="18" charset="0"/>
              </a:rPr>
              <a:t> </a:t>
            </a:r>
            <a:r>
              <a:rPr lang="el-GR" b="0" i="0" u="sng" dirty="0">
                <a:solidFill>
                  <a:srgbClr val="202122"/>
                </a:solidFill>
                <a:effectLst/>
                <a:latin typeface="Times New Roman" panose="02020603050405020304" pitchFamily="18" charset="0"/>
                <a:cs typeface="Times New Roman" panose="02020603050405020304" pitchFamily="18" charset="0"/>
              </a:rPr>
              <a:t>Το κράτος κεφαλαιοποιεί τις τράπεζες με 28δις ευρώ</a:t>
            </a:r>
          </a:p>
          <a:p>
            <a:pPr marL="342900" indent="-342900" algn="just">
              <a:buFont typeface="Arial" panose="020B0604020202020204" pitchFamily="34" charset="0"/>
              <a:buChar char="•"/>
            </a:pPr>
            <a:r>
              <a:rPr lang="el-GR" b="1" i="0" dirty="0">
                <a:solidFill>
                  <a:srgbClr val="202122"/>
                </a:solidFill>
                <a:effectLst/>
                <a:latin typeface="Times New Roman" panose="02020603050405020304" pitchFamily="18" charset="0"/>
                <a:cs typeface="Times New Roman" panose="02020603050405020304" pitchFamily="18" charset="0"/>
              </a:rPr>
              <a:t>Τον Ιανουάριο του 2009</a:t>
            </a:r>
            <a:r>
              <a:rPr lang="en-US" b="1" i="0" dirty="0">
                <a:solidFill>
                  <a:srgbClr val="202122"/>
                </a:solidFill>
                <a:effectLst/>
                <a:latin typeface="Times New Roman" panose="02020603050405020304" pitchFamily="18" charset="0"/>
                <a:cs typeface="Times New Roman" panose="02020603050405020304" pitchFamily="18" charset="0"/>
              </a:rPr>
              <a:t>:</a:t>
            </a:r>
            <a:r>
              <a:rPr lang="el-GR" b="1" i="0" dirty="0">
                <a:solidFill>
                  <a:srgbClr val="202122"/>
                </a:solidFill>
                <a:effectLst/>
                <a:latin typeface="Times New Roman" panose="02020603050405020304" pitchFamily="18" charset="0"/>
                <a:cs typeface="Times New Roman" panose="02020603050405020304" pitchFamily="18" charset="0"/>
              </a:rPr>
              <a:t> </a:t>
            </a:r>
            <a:r>
              <a:rPr lang="el-GR" b="0" i="0" dirty="0">
                <a:solidFill>
                  <a:srgbClr val="202122"/>
                </a:solidFill>
                <a:effectLst/>
                <a:latin typeface="Times New Roman" panose="02020603050405020304" pitchFamily="18" charset="0"/>
                <a:cs typeface="Times New Roman" panose="02020603050405020304" pitchFamily="18" charset="0"/>
              </a:rPr>
              <a:t>ο οίκος αξιολόγησης </a:t>
            </a:r>
            <a:r>
              <a:rPr lang="en" b="1" i="0" strike="noStrike" dirty="0">
                <a:effectLst/>
                <a:latin typeface="Times New Roman" panose="02020603050405020304" pitchFamily="18" charset="0"/>
                <a:cs typeface="Times New Roman" panose="02020603050405020304" pitchFamily="18" charset="0"/>
                <a:hlinkClick r:id="rId2" tooltip="Standard &amp; Poor's">
                  <a:extLst>
                    <a:ext uri="{A12FA001-AC4F-418D-AE19-62706E023703}">
                      <ahyp:hlinkClr xmlns:ahyp="http://schemas.microsoft.com/office/drawing/2018/hyperlinkcolor" xmlns="" val="tx"/>
                    </a:ext>
                  </a:extLst>
                </a:hlinkClick>
              </a:rPr>
              <a:t>Standard &amp; Poor's</a:t>
            </a:r>
            <a:r>
              <a:rPr lang="en" b="1" i="0" dirty="0">
                <a:effectLst/>
                <a:latin typeface="Times New Roman" panose="02020603050405020304" pitchFamily="18" charset="0"/>
                <a:cs typeface="Times New Roman" panose="02020603050405020304" pitchFamily="18" charset="0"/>
              </a:rPr>
              <a:t> </a:t>
            </a:r>
            <a:r>
              <a:rPr lang="el-GR" b="0" i="0" u="sng" dirty="0">
                <a:solidFill>
                  <a:srgbClr val="FF0000"/>
                </a:solidFill>
                <a:effectLst/>
                <a:latin typeface="Times New Roman" panose="02020603050405020304" pitchFamily="18" charset="0"/>
                <a:cs typeface="Times New Roman" panose="02020603050405020304" pitchFamily="18" charset="0"/>
              </a:rPr>
              <a:t>υποβάθμισε τη μακροπρόθεσμη πιστοληπτική ικανότητα της Ελλάδας από Α σε Α- αυξάνοντας το κόστος δανεισμού της χώρας</a:t>
            </a:r>
          </a:p>
          <a:p>
            <a:pPr marL="342900" indent="-342900" algn="just">
              <a:buFont typeface="Arial" panose="020B0604020202020204" pitchFamily="34" charset="0"/>
              <a:buChar char="•"/>
            </a:pPr>
            <a:r>
              <a:rPr lang="el-GR" b="1" i="0" u="sng" dirty="0">
                <a:solidFill>
                  <a:srgbClr val="FF0000"/>
                </a:solidFill>
                <a:effectLst/>
                <a:latin typeface="Times New Roman" panose="02020603050405020304" pitchFamily="18" charset="0"/>
                <a:cs typeface="Times New Roman" panose="02020603050405020304" pitchFamily="18" charset="0"/>
              </a:rPr>
              <a:t>Λόγω της διεθνούς οικονομικής κρίσης &amp; άλλων παραγόντων, το πραγματικό ετήσιο δημοσιονομικό έλλειμμα της τάξης του 15,6% για το 2009 σήμαινε ότι μέσα σ’ ένα χρόνο το δημόσιο χρέος αυξήθηκε από περίπου 110% σε πάνω από 125% ως ποσοστό του ακαθάριστου εγχώριου προϊόντος</a:t>
            </a:r>
            <a:endParaRPr lang="el-GR" b="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757806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873D934-02BC-E0FC-BD35-FC32A236656F}"/>
              </a:ext>
            </a:extLst>
          </p:cNvPr>
          <p:cNvSpPr>
            <a:spLocks noGrp="1"/>
          </p:cNvSpPr>
          <p:nvPr>
            <p:ph type="title"/>
          </p:nvPr>
        </p:nvSpPr>
        <p:spPr>
          <a:xfrm>
            <a:off x="588579" y="199697"/>
            <a:ext cx="10765221" cy="872359"/>
          </a:xfrm>
        </p:spPr>
        <p:txBody>
          <a:bodyPr>
            <a:normAutofit/>
          </a:bodyPr>
          <a:lstStyle/>
          <a:p>
            <a:pPr algn="ctr"/>
            <a:r>
              <a:rPr lang="el-GR" sz="4000" b="1" dirty="0">
                <a:latin typeface="Times New Roman" panose="02020603050405020304" pitchFamily="18" charset="0"/>
                <a:cs typeface="Times New Roman" panose="02020603050405020304" pitchFamily="18" charset="0"/>
              </a:rPr>
              <a:t>ΟΙΚΟΝΟΜΙΚΗ ΙΣΤΟΡΙΑ</a:t>
            </a:r>
            <a:endParaRPr lang="el-GR" sz="4000" dirty="0"/>
          </a:p>
        </p:txBody>
      </p:sp>
      <p:sp>
        <p:nvSpPr>
          <p:cNvPr id="3" name="Θέση περιεχομένου 2">
            <a:extLst>
              <a:ext uri="{FF2B5EF4-FFF2-40B4-BE49-F238E27FC236}">
                <a16:creationId xmlns:a16="http://schemas.microsoft.com/office/drawing/2014/main" xmlns="" id="{7F562B55-BB99-74A9-E010-DC9F2EB4C768}"/>
              </a:ext>
            </a:extLst>
          </p:cNvPr>
          <p:cNvSpPr>
            <a:spLocks noGrp="1"/>
          </p:cNvSpPr>
          <p:nvPr>
            <p:ph idx="1"/>
          </p:nvPr>
        </p:nvSpPr>
        <p:spPr>
          <a:xfrm>
            <a:off x="725214" y="1387366"/>
            <a:ext cx="10628586" cy="4789597"/>
          </a:xfrm>
        </p:spPr>
        <p:txBody>
          <a:bodyPr>
            <a:normAutofit/>
          </a:bodyPr>
          <a:lstStyle/>
          <a:p>
            <a:pPr marL="0" indent="0" algn="just">
              <a:buNone/>
            </a:pPr>
            <a:r>
              <a:rPr lang="el-GR" b="1" dirty="0">
                <a:latin typeface="Times New Roman" panose="02020603050405020304" pitchFamily="18" charset="0"/>
                <a:cs typeface="Times New Roman" panose="02020603050405020304" pitchFamily="18" charset="0"/>
              </a:rPr>
              <a:t>ΑΕΠ</a:t>
            </a:r>
            <a:r>
              <a:rPr lang="en-US" b="1"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 </a:t>
            </a:r>
            <a:r>
              <a:rPr lang="el-GR" u="sng" dirty="0">
                <a:latin typeface="Times New Roman" panose="02020603050405020304" pitchFamily="18" charset="0"/>
                <a:cs typeface="Times New Roman" panose="02020603050405020304" pitchFamily="18" charset="0"/>
              </a:rPr>
              <a:t>Είναι ένα συνολικό μέτρο παραγωγής που ισούται με τη συνολική αξία των παραγόμενων προϊόντων και υπηρεσιών από επιχειρήσεις, μη κερδοσκοπικούς οργανισμούς, το κράτος και τα νοικοκυριά σε μια οικονομία (π.χ. την Ελλάδα) μείον την αξία των ενδιάμεσων εισροών, σε αγοραίες τιμές</a:t>
            </a:r>
            <a:r>
              <a:rPr lang="el-GR" dirty="0">
                <a:latin typeface="Times New Roman" panose="02020603050405020304" pitchFamily="18" charset="0"/>
                <a:cs typeface="Times New Roman" panose="02020603050405020304" pitchFamily="18" charset="0"/>
              </a:rPr>
              <a:t>. </a:t>
            </a:r>
          </a:p>
          <a:p>
            <a:pPr marL="0" indent="0" algn="just">
              <a:buNone/>
            </a:pPr>
            <a:r>
              <a:rPr lang="el-GR" dirty="0">
                <a:solidFill>
                  <a:srgbClr val="FF0000"/>
                </a:solidFill>
                <a:latin typeface="Times New Roman" panose="02020603050405020304" pitchFamily="18" charset="0"/>
                <a:cs typeface="Times New Roman" panose="02020603050405020304" pitchFamily="18" charset="0"/>
              </a:rPr>
              <a:t>Αλλιώς, είναι η συνολική προστιθέμενη αξία σε μια οικονομία σε τιμές αγοράς</a:t>
            </a:r>
            <a:r>
              <a:rPr lang="el-GR" dirty="0">
                <a:latin typeface="Times New Roman" panose="02020603050405020304" pitchFamily="18" charset="0"/>
                <a:cs typeface="Times New Roman" panose="02020603050405020304" pitchFamily="18" charset="0"/>
              </a:rPr>
              <a:t>. </a:t>
            </a:r>
            <a:r>
              <a:rPr lang="el-GR" u="sng" dirty="0">
                <a:latin typeface="Times New Roman" panose="02020603050405020304" pitchFamily="18" charset="0"/>
                <a:cs typeface="Times New Roman" panose="02020603050405020304" pitchFamily="18" charset="0"/>
              </a:rPr>
              <a:t>Στο άθροισμα αυτό επειδή είναι τιμές αγοράς, προστίθενται οι φόροι (ΦΠΑ και οι φόροι στις εισαγωγές) και αφαιρούνται οι τυχόν επιδοτήσεις. Υπολογίζεται ετησίως αλλά και σε τριμηνιαία ή μηνιαία βάση.</a:t>
            </a:r>
          </a:p>
        </p:txBody>
      </p:sp>
    </p:spTree>
    <p:extLst>
      <p:ext uri="{BB962C8B-B14F-4D97-AF65-F5344CB8AC3E}">
        <p14:creationId xmlns:p14="http://schemas.microsoft.com/office/powerpoint/2010/main" xmlns="" val="2597316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801932D-4E1A-BEC6-5BB7-F191B3F6F7C5}"/>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E063D89F-1A7A-985D-3D55-7B96C05B3478}"/>
              </a:ext>
            </a:extLst>
          </p:cNvPr>
          <p:cNvSpPr>
            <a:spLocks noGrp="1"/>
          </p:cNvSpPr>
          <p:nvPr>
            <p:ph type="ctrTitle"/>
          </p:nvPr>
        </p:nvSpPr>
        <p:spPr>
          <a:xfrm>
            <a:off x="1166649" y="395418"/>
            <a:ext cx="9501352" cy="781742"/>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F33F9AF5-C7FD-FFF1-BE32-C5C65769FC28}"/>
              </a:ext>
            </a:extLst>
          </p:cNvPr>
          <p:cNvSpPr>
            <a:spLocks noGrp="1"/>
          </p:cNvSpPr>
          <p:nvPr>
            <p:ph type="subTitle" idx="1"/>
          </p:nvPr>
        </p:nvSpPr>
        <p:spPr>
          <a:xfrm>
            <a:off x="735725" y="1671145"/>
            <a:ext cx="9270124" cy="4791437"/>
          </a:xfrm>
        </p:spPr>
        <p:txBody>
          <a:bodyPr/>
          <a:lstStyle/>
          <a:p>
            <a:pPr algn="just"/>
            <a:r>
              <a:rPr lang="el-GR" sz="2800" b="1" dirty="0">
                <a:latin typeface="Times New Roman" panose="02020603050405020304" pitchFamily="18" charset="0"/>
                <a:cs typeface="Times New Roman" panose="02020603050405020304" pitchFamily="18" charset="0"/>
              </a:rPr>
              <a:t>ΠΕΡΙΟΔΟΣ ΟΘΩΜΑΝΙΚΗΣ ΚΥΡΙΑΡΧΙΑΣ</a:t>
            </a:r>
          </a:p>
          <a:p>
            <a:pPr marL="342900" indent="-342900" algn="just">
              <a:buFont typeface="Arial" panose="020B0604020202020204" pitchFamily="34" charset="0"/>
              <a:buChar char="•"/>
            </a:pPr>
            <a:r>
              <a:rPr lang="el-GR" sz="2800" b="0" i="0" dirty="0">
                <a:solidFill>
                  <a:srgbClr val="002060"/>
                </a:solidFill>
                <a:effectLst/>
                <a:latin typeface="Times New Roman" panose="02020603050405020304" pitchFamily="18" charset="0"/>
                <a:cs typeface="Times New Roman" panose="02020603050405020304" pitchFamily="18" charset="0"/>
              </a:rPr>
              <a:t>Λειτουργία βιοτεχνίας και εμπορίου</a:t>
            </a:r>
            <a:r>
              <a:rPr lang="el-GR" sz="2800" b="0" i="0" dirty="0">
                <a:solidFill>
                  <a:srgbClr val="202122"/>
                </a:solidFill>
                <a:effectLst/>
                <a:latin typeface="Times New Roman" panose="02020603050405020304" pitchFamily="18" charset="0"/>
                <a:cs typeface="Times New Roman" panose="02020603050405020304" pitchFamily="18" charset="0"/>
              </a:rPr>
              <a:t>, σε κάποιες περιόδους υπήρξαν δημεύσεις περιουσιών και διώξεις πληθυσμών</a:t>
            </a:r>
          </a:p>
          <a:p>
            <a:pPr algn="just"/>
            <a:endParaRPr lang="el-GR" sz="2800" b="0" i="0" dirty="0">
              <a:solidFill>
                <a:srgbClr val="202122"/>
              </a:solidFill>
              <a:effectLst/>
              <a:latin typeface="Times New Roman" panose="02020603050405020304" pitchFamily="18" charset="0"/>
              <a:cs typeface="Times New Roman" panose="02020603050405020304" pitchFamily="18" charset="0"/>
            </a:endParaRPr>
          </a:p>
          <a:p>
            <a:pPr algn="just"/>
            <a:r>
              <a:rPr lang="el-GR" sz="2800" b="1" dirty="0">
                <a:solidFill>
                  <a:srgbClr val="202122"/>
                </a:solidFill>
                <a:latin typeface="Times New Roman" panose="02020603050405020304" pitchFamily="18" charset="0"/>
                <a:cs typeface="Times New Roman" panose="02020603050405020304" pitchFamily="18" charset="0"/>
              </a:rPr>
              <a:t>Η ΟΙΚΟΝΟΜΙΑ ΣΤΗΝ ΕΛΛΗΝΙΚΗ ΕΠΑΝΑΣΤΑΣΗ</a:t>
            </a:r>
          </a:p>
          <a:p>
            <a:pPr marL="342900" indent="-342900" algn="just">
              <a:buFont typeface="Arial" panose="020B0604020202020204" pitchFamily="34" charset="0"/>
              <a:buChar char="•"/>
            </a:pPr>
            <a:r>
              <a:rPr lang="el-GR" sz="2800" b="0" i="0" u="sng" dirty="0">
                <a:solidFill>
                  <a:srgbClr val="202122"/>
                </a:solidFill>
                <a:effectLst/>
                <a:latin typeface="Times New Roman" panose="02020603050405020304" pitchFamily="18" charset="0"/>
                <a:cs typeface="Times New Roman" panose="02020603050405020304" pitchFamily="18" charset="0"/>
              </a:rPr>
              <a:t>Δαπανήθηκε πλούτος &amp; οι οικονομικές δομές που υπήρχαν καταστράφηκαν λόγω του πολέμου</a:t>
            </a:r>
            <a:r>
              <a:rPr lang="el-GR" sz="2800" b="0" i="0" dirty="0">
                <a:solidFill>
                  <a:srgbClr val="202122"/>
                </a:solidFill>
                <a:effectLst/>
                <a:latin typeface="Times New Roman" panose="02020603050405020304" pitchFamily="18" charset="0"/>
                <a:cs typeface="Times New Roman" panose="02020603050405020304" pitchFamily="18" charset="0"/>
              </a:rPr>
              <a:t>. Εμφανίστηκε το φαινόμενο της </a:t>
            </a:r>
            <a:r>
              <a:rPr lang="el-GR" sz="2800" b="0" i="0" dirty="0">
                <a:solidFill>
                  <a:srgbClr val="0070C0"/>
                </a:solidFill>
                <a:effectLst/>
                <a:latin typeface="Times New Roman" panose="02020603050405020304" pitchFamily="18" charset="0"/>
                <a:cs typeface="Times New Roman" panose="02020603050405020304" pitchFamily="18" charset="0"/>
              </a:rPr>
              <a:t>πειρατείας και ληστείας</a:t>
            </a:r>
            <a:endParaRPr lang="el-GR" sz="2800" b="1" dirty="0">
              <a:solidFill>
                <a:srgbClr val="0070C0"/>
              </a:solidFill>
              <a:latin typeface="Times New Roman" panose="02020603050405020304" pitchFamily="18" charset="0"/>
              <a:cs typeface="Times New Roman" panose="02020603050405020304" pitchFamily="18" charset="0"/>
            </a:endParaRPr>
          </a:p>
          <a:p>
            <a:pPr algn="just"/>
            <a:endParaRPr lang="el-G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863460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EEF11DB2-D7C8-A6F5-6010-3177A284E0A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7B2BC481-3A51-FBAD-E46C-5498326AEF0E}"/>
              </a:ext>
            </a:extLst>
          </p:cNvPr>
          <p:cNvSpPr>
            <a:spLocks noGrp="1"/>
          </p:cNvSpPr>
          <p:nvPr>
            <p:ph type="ctrTitle"/>
          </p:nvPr>
        </p:nvSpPr>
        <p:spPr>
          <a:xfrm>
            <a:off x="966952" y="0"/>
            <a:ext cx="9701050" cy="693684"/>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430A7C71-9ED9-2E7D-CEAD-9B9F8AA86415}"/>
              </a:ext>
            </a:extLst>
          </p:cNvPr>
          <p:cNvSpPr>
            <a:spLocks noGrp="1"/>
          </p:cNvSpPr>
          <p:nvPr>
            <p:ph type="subTitle" idx="1"/>
          </p:nvPr>
        </p:nvSpPr>
        <p:spPr>
          <a:xfrm>
            <a:off x="262759" y="830317"/>
            <a:ext cx="11708524" cy="5843752"/>
          </a:xfrm>
        </p:spPr>
        <p:txBody>
          <a:bodyPr>
            <a:noAutofit/>
          </a:bodyPr>
          <a:lstStyle/>
          <a:p>
            <a:pPr marL="342900" indent="-342900" algn="just">
              <a:buFont typeface="Arial" panose="020B0604020202020204" pitchFamily="34" charset="0"/>
              <a:buChar char="•"/>
            </a:pPr>
            <a:r>
              <a:rPr lang="el-GR" b="1" dirty="0">
                <a:latin typeface="Times New Roman" panose="02020603050405020304" pitchFamily="18" charset="0"/>
                <a:cs typeface="Times New Roman" panose="02020603050405020304" pitchFamily="18" charset="0"/>
              </a:rPr>
              <a:t>Μετά τις εκλογές του 2009</a:t>
            </a:r>
            <a:r>
              <a:rPr lang="en-US" b="1" dirty="0">
                <a:latin typeface="Times New Roman" panose="02020603050405020304" pitchFamily="18" charset="0"/>
                <a:cs typeface="Times New Roman" panose="02020603050405020304" pitchFamily="18" charset="0"/>
              </a:rPr>
              <a:t>:</a:t>
            </a:r>
            <a:r>
              <a:rPr lang="el-GR" b="1" dirty="0">
                <a:latin typeface="Times New Roman" panose="02020603050405020304" pitchFamily="18" charset="0"/>
                <a:cs typeface="Times New Roman" panose="02020603050405020304" pitchFamily="18" charset="0"/>
              </a:rPr>
              <a:t> </a:t>
            </a:r>
            <a:r>
              <a:rPr lang="el-GR" u="sng" dirty="0">
                <a:solidFill>
                  <a:srgbClr val="FF0000"/>
                </a:solidFill>
                <a:latin typeface="Times New Roman" panose="02020603050405020304" pitchFamily="18" charset="0"/>
                <a:cs typeface="Times New Roman" panose="02020603050405020304" pitchFamily="18" charset="0"/>
              </a:rPr>
              <a:t>Οι υπηρεσίες της </a:t>
            </a:r>
            <a:r>
              <a:rPr lang="el-GR" u="sng" dirty="0" err="1">
                <a:solidFill>
                  <a:srgbClr val="FF0000"/>
                </a:solidFill>
                <a:latin typeface="Times New Roman" panose="02020603050405020304" pitchFamily="18" charset="0"/>
                <a:cs typeface="Times New Roman" panose="02020603050405020304" pitchFamily="18" charset="0"/>
              </a:rPr>
              <a:t>ΤτΕ</a:t>
            </a:r>
            <a:r>
              <a:rPr lang="el-GR" u="sng" dirty="0">
                <a:solidFill>
                  <a:srgbClr val="FF0000"/>
                </a:solidFill>
                <a:latin typeface="Times New Roman" panose="02020603050405020304" pitchFamily="18" charset="0"/>
                <a:cs typeface="Times New Roman" panose="02020603050405020304" pitchFamily="18" charset="0"/>
              </a:rPr>
              <a:t> </a:t>
            </a:r>
            <a:r>
              <a:rPr lang="el-GR" b="0" i="0" u="sng" dirty="0">
                <a:solidFill>
                  <a:srgbClr val="FF0000"/>
                </a:solidFill>
                <a:effectLst/>
                <a:latin typeface="Times New Roman" panose="02020603050405020304" pitchFamily="18" charset="0"/>
                <a:cs typeface="Times New Roman" panose="02020603050405020304" pitchFamily="18" charset="0"/>
              </a:rPr>
              <a:t>διαπίστωναν έναν πρωτοφανή δημοσιονομικό εκτροχιασμό, που δικαιολογείται σε πολύ μικρό βαθμό, από την κάμψη της οικονομικής δραστηριότητας, ενέκριναν «απολύτως βέβαιο ότι η παρούσα δημοσιονομική θέση της χώρας δεν είναι διατηρήσιμη».</a:t>
            </a:r>
          </a:p>
          <a:p>
            <a:pPr algn="just"/>
            <a:r>
              <a:rPr lang="el-GR" b="1" dirty="0">
                <a:solidFill>
                  <a:srgbClr val="202122"/>
                </a:solidFill>
                <a:latin typeface="Times New Roman" panose="02020603050405020304" pitchFamily="18" charset="0"/>
                <a:cs typeface="Times New Roman" panose="02020603050405020304" pitchFamily="18" charset="0"/>
              </a:rPr>
              <a:t>Ελληνική Οικονομική κρίση 2009-2018</a:t>
            </a:r>
          </a:p>
          <a:p>
            <a:pPr algn="just"/>
            <a:endParaRPr lang="el-GR" b="1" dirty="0">
              <a:solidFill>
                <a:srgbClr val="202122"/>
              </a:solidFill>
              <a:latin typeface="Times New Roman" panose="02020603050405020304" pitchFamily="18" charset="0"/>
              <a:cs typeface="Times New Roman" panose="02020603050405020304" pitchFamily="18" charset="0"/>
            </a:endParaRPr>
          </a:p>
          <a:p>
            <a:pPr algn="just"/>
            <a:r>
              <a:rPr lang="el-GR" b="1" dirty="0" err="1">
                <a:solidFill>
                  <a:srgbClr val="202122"/>
                </a:solidFill>
                <a:latin typeface="Times New Roman" panose="02020603050405020304" pitchFamily="18" charset="0"/>
                <a:cs typeface="Times New Roman" panose="02020603050405020304" pitchFamily="18" charset="0"/>
              </a:rPr>
              <a:t>Μεταμνημονιακή</a:t>
            </a:r>
            <a:r>
              <a:rPr lang="el-GR" b="1" dirty="0">
                <a:solidFill>
                  <a:srgbClr val="202122"/>
                </a:solidFill>
                <a:latin typeface="Times New Roman" panose="02020603050405020304" pitchFamily="18" charset="0"/>
                <a:cs typeface="Times New Roman" panose="02020603050405020304" pitchFamily="18" charset="0"/>
              </a:rPr>
              <a:t> περίοδος (2018-)</a:t>
            </a:r>
            <a:r>
              <a:rPr lang="en-US" b="1" dirty="0">
                <a:solidFill>
                  <a:srgbClr val="202122"/>
                </a:solidFill>
                <a:latin typeface="Times New Roman" panose="02020603050405020304" pitchFamily="18" charset="0"/>
                <a:cs typeface="Times New Roman" panose="02020603050405020304" pitchFamily="18" charset="0"/>
              </a:rPr>
              <a:t>:</a:t>
            </a:r>
            <a:endParaRPr lang="el-GR" b="1" dirty="0">
              <a:solidFill>
                <a:srgbClr val="202122"/>
              </a:solidFill>
              <a:latin typeface="Times New Roman" panose="02020603050405020304" pitchFamily="18" charset="0"/>
              <a:cs typeface="Times New Roman" panose="02020603050405020304" pitchFamily="18" charset="0"/>
            </a:endParaRPr>
          </a:p>
          <a:p>
            <a:pPr algn="just"/>
            <a:r>
              <a:rPr lang="el-GR" b="0" i="0" u="sng" dirty="0">
                <a:solidFill>
                  <a:srgbClr val="202122"/>
                </a:solidFill>
                <a:effectLst/>
                <a:latin typeface="Times New Roman" panose="02020603050405020304" pitchFamily="18" charset="0"/>
                <a:cs typeface="Times New Roman" panose="02020603050405020304" pitchFamily="18" charset="0"/>
              </a:rPr>
              <a:t>Από το Δ’ Τρίμηνο του 2019, η Ελληνική οικονομία βρίσκεται ξανά σε ύφεση </a:t>
            </a:r>
          </a:p>
          <a:p>
            <a:pPr algn="just"/>
            <a:r>
              <a:rPr lang="el-GR" b="1" i="0" dirty="0">
                <a:solidFill>
                  <a:srgbClr val="202122"/>
                </a:solidFill>
                <a:effectLst/>
                <a:latin typeface="Times New Roman" panose="02020603050405020304" pitchFamily="18" charset="0"/>
                <a:cs typeface="Times New Roman" panose="02020603050405020304" pitchFamily="18" charset="0"/>
              </a:rPr>
              <a:t>2020</a:t>
            </a:r>
            <a:r>
              <a:rPr lang="en-US" b="1" i="0" dirty="0">
                <a:solidFill>
                  <a:srgbClr val="202122"/>
                </a:solidFill>
                <a:effectLst/>
                <a:latin typeface="Times New Roman" panose="02020603050405020304" pitchFamily="18" charset="0"/>
                <a:cs typeface="Times New Roman" panose="02020603050405020304" pitchFamily="18" charset="0"/>
              </a:rPr>
              <a:t>:</a:t>
            </a:r>
            <a:r>
              <a:rPr lang="el-GR" b="1" i="0" dirty="0">
                <a:solidFill>
                  <a:srgbClr val="202122"/>
                </a:solidFill>
                <a:effectLst/>
                <a:latin typeface="Times New Roman" panose="02020603050405020304" pitchFamily="18" charset="0"/>
                <a:cs typeface="Times New Roman" panose="02020603050405020304" pitchFamily="18" charset="0"/>
              </a:rPr>
              <a:t> </a:t>
            </a:r>
            <a:r>
              <a:rPr lang="el-GR" b="0" i="0" dirty="0">
                <a:solidFill>
                  <a:srgbClr val="202122"/>
                </a:solidFill>
                <a:effectLst/>
                <a:latin typeface="Times New Roman" panose="02020603050405020304" pitchFamily="18" charset="0"/>
                <a:cs typeface="Times New Roman" panose="02020603050405020304" pitchFamily="18" charset="0"/>
              </a:rPr>
              <a:t>Ο πληθωρισμός υποχωρεί σημαντικά</a:t>
            </a:r>
          </a:p>
          <a:p>
            <a:pPr algn="just"/>
            <a:r>
              <a:rPr lang="el-GR" b="1" dirty="0">
                <a:solidFill>
                  <a:srgbClr val="202122"/>
                </a:solidFill>
                <a:latin typeface="Times New Roman" panose="02020603050405020304" pitchFamily="18" charset="0"/>
                <a:cs typeface="Times New Roman" panose="02020603050405020304" pitchFamily="18" charset="0"/>
              </a:rPr>
              <a:t>2025</a:t>
            </a:r>
            <a:r>
              <a:rPr lang="en-US" b="1" i="0" dirty="0">
                <a:solidFill>
                  <a:srgbClr val="202122"/>
                </a:solidFill>
                <a:effectLst/>
                <a:latin typeface="Times New Roman" panose="02020603050405020304" pitchFamily="18" charset="0"/>
                <a:cs typeface="Times New Roman" panose="02020603050405020304" pitchFamily="18" charset="0"/>
              </a:rPr>
              <a:t>:</a:t>
            </a:r>
            <a:r>
              <a:rPr lang="el-GR" b="1" dirty="0">
                <a:solidFill>
                  <a:srgbClr val="202122"/>
                </a:solidFill>
                <a:latin typeface="Times New Roman" panose="02020603050405020304" pitchFamily="18" charset="0"/>
                <a:cs typeface="Times New Roman" panose="02020603050405020304" pitchFamily="18" charset="0"/>
              </a:rPr>
              <a:t> </a:t>
            </a:r>
            <a:r>
              <a:rPr lang="el-GR" dirty="0">
                <a:solidFill>
                  <a:srgbClr val="202122"/>
                </a:solidFill>
                <a:latin typeface="Times New Roman" panose="02020603050405020304" pitchFamily="18" charset="0"/>
                <a:cs typeface="Times New Roman" panose="02020603050405020304" pitchFamily="18" charset="0"/>
              </a:rPr>
              <a:t>Έντονο το μεταναστευτικό ζήτημα, σημαντικότερος φορέας συλλογής δεδομένων είναι η ΕΛΣΤΑΤ [Ελληνική Στατιστική Αρχή]</a:t>
            </a:r>
          </a:p>
          <a:p>
            <a:pPr algn="just"/>
            <a:r>
              <a:rPr lang="el-GR" b="1" dirty="0">
                <a:solidFill>
                  <a:srgbClr val="FF0000"/>
                </a:solidFill>
                <a:latin typeface="Times New Roman" panose="02020603050405020304" pitchFamily="18" charset="0"/>
                <a:cs typeface="Times New Roman" panose="02020603050405020304" pitchFamily="18" charset="0"/>
              </a:rPr>
              <a:t>Πάνω από τους μισούς μετανάστες, σύμφωνα με την απογραφή του 2001, προέρχονται από την Αλβανία, ενώ δεύτερη σε ποσοστά και πολύ πιο χαμηλά βρίσκεται η Βουλγαρία. Οι δύο αυτές χώρες μαζί με τη Ρουμανία αποτελούν τα 2/3 του συνόλου των μεταναστών. </a:t>
            </a:r>
          </a:p>
        </p:txBody>
      </p:sp>
    </p:spTree>
    <p:extLst>
      <p:ext uri="{BB962C8B-B14F-4D97-AF65-F5344CB8AC3E}">
        <p14:creationId xmlns:p14="http://schemas.microsoft.com/office/powerpoint/2010/main" xmlns="" val="1589225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5A053C3-7054-7EDB-7D68-F0E46A9531B9}"/>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3F58C507-84A2-1DD8-63E2-8318DC0847F0}"/>
              </a:ext>
            </a:extLst>
          </p:cNvPr>
          <p:cNvSpPr>
            <a:spLocks noGrp="1"/>
          </p:cNvSpPr>
          <p:nvPr>
            <p:ph type="ctrTitle"/>
          </p:nvPr>
        </p:nvSpPr>
        <p:spPr>
          <a:xfrm>
            <a:off x="1040524" y="199697"/>
            <a:ext cx="9627477" cy="714703"/>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E465BB1A-1FF5-9198-A6E6-280405DEFE82}"/>
              </a:ext>
            </a:extLst>
          </p:cNvPr>
          <p:cNvSpPr>
            <a:spLocks noGrp="1"/>
          </p:cNvSpPr>
          <p:nvPr>
            <p:ph type="subTitle" idx="1"/>
          </p:nvPr>
        </p:nvSpPr>
        <p:spPr>
          <a:xfrm>
            <a:off x="157655" y="1492469"/>
            <a:ext cx="10878207" cy="4970113"/>
          </a:xfrm>
        </p:spPr>
        <p:txBody>
          <a:bodyPr>
            <a:normAutofit/>
          </a:bodyPr>
          <a:lstStyle/>
          <a:p>
            <a:pPr marL="342900" indent="-342900" algn="just">
              <a:buFont typeface="Arial" panose="020B0604020202020204" pitchFamily="34" charset="0"/>
              <a:buChar char="•"/>
            </a:pPr>
            <a:r>
              <a:rPr lang="el-GR" b="1" u="sng" dirty="0">
                <a:latin typeface="Times New Roman" panose="02020603050405020304" pitchFamily="18" charset="0"/>
                <a:cs typeface="Times New Roman" panose="02020603050405020304" pitchFamily="18" charset="0"/>
              </a:rPr>
              <a:t>2013</a:t>
            </a:r>
            <a:r>
              <a:rPr lang="en-US" b="1" u="sng" dirty="0">
                <a:latin typeface="Times New Roman" panose="02020603050405020304" pitchFamily="18" charset="0"/>
                <a:cs typeface="Times New Roman" panose="02020603050405020304" pitchFamily="18" charset="0"/>
              </a:rPr>
              <a:t>:</a:t>
            </a:r>
            <a:r>
              <a:rPr lang="el-GR" b="1" u="sng" dirty="0">
                <a:latin typeface="Times New Roman" panose="02020603050405020304" pitchFamily="18" charset="0"/>
                <a:cs typeface="Times New Roman" panose="02020603050405020304" pitchFamily="18" charset="0"/>
              </a:rPr>
              <a:t> </a:t>
            </a:r>
            <a:r>
              <a:rPr lang="el-GR" u="sng" dirty="0">
                <a:solidFill>
                  <a:srgbClr val="FF0000"/>
                </a:solidFill>
                <a:latin typeface="Times New Roman" panose="02020603050405020304" pitchFamily="18" charset="0"/>
                <a:cs typeface="Times New Roman" panose="02020603050405020304" pitchFamily="18" charset="0"/>
              </a:rPr>
              <a:t>Στους τομείς οικονομικής δραστηριότητας στους οποίους οι εργασιακές σχέσεις δεν καθορίζονται από τις συλλογικές συμβάσεις εργασίας και τον κατώτατο μισθό, τ τα μερίδια συμμετοχής των μεταναστών αυξήθηκαν έναντι των Ελλήνων.</a:t>
            </a:r>
          </a:p>
          <a:p>
            <a:pPr marL="342900" indent="-342900" algn="just">
              <a:buFont typeface="Arial" panose="020B0604020202020204" pitchFamily="34" charset="0"/>
              <a:buChar char="•"/>
            </a:pPr>
            <a:r>
              <a:rPr lang="el-GR" b="1" dirty="0">
                <a:latin typeface="Times New Roman" panose="02020603050405020304" pitchFamily="18" charset="0"/>
                <a:cs typeface="Times New Roman" panose="02020603050405020304" pitchFamily="18" charset="0"/>
              </a:rPr>
              <a:t>2008</a:t>
            </a:r>
            <a:r>
              <a:rPr lang="en-US" b="1"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 </a:t>
            </a:r>
            <a:r>
              <a:rPr lang="el-GR" u="sng" dirty="0">
                <a:solidFill>
                  <a:srgbClr val="00B050"/>
                </a:solidFill>
                <a:latin typeface="Times New Roman" panose="02020603050405020304" pitchFamily="18" charset="0"/>
                <a:cs typeface="Times New Roman" panose="02020603050405020304" pitchFamily="18" charset="0"/>
              </a:rPr>
              <a:t>Οι μισθωτοί μετανάστες στον τομέα της φυτικής και ζωικής παραγωγής κάλυπταν το 50% των θέσεων απασχόλησης</a:t>
            </a:r>
          </a:p>
          <a:p>
            <a:pPr marL="342900" indent="-342900" algn="just">
              <a:buFont typeface="Arial" panose="020B0604020202020204" pitchFamily="34" charset="0"/>
              <a:buChar char="•"/>
            </a:pPr>
            <a:r>
              <a:rPr lang="el-GR" u="sng" dirty="0">
                <a:solidFill>
                  <a:srgbClr val="002060"/>
                </a:solidFill>
                <a:latin typeface="Times New Roman" panose="02020603050405020304" pitchFamily="18" charset="0"/>
                <a:cs typeface="Times New Roman" panose="02020603050405020304" pitchFamily="18" charset="0"/>
              </a:rPr>
              <a:t>Οι μετανάστες (οι νόμιμοι κυρίως) συμμετέχουν στην παραγωγική διαδικασία είτε ως μισθωτοί είτε ως αυτοαπασχολούμενοι, εισπράττουν αμοιβές και μεταβιβάσεις, πληρώνουν ασφαλιστικές εισφορές και φόρους, καταναλώνουν αγαθά και υπηρεσίες, επενδύουν αγοράζοντας νέες κατοικίες, μεταβιβάζουν εισοδήματα σε άλλα νοικοκυριά ή στο εξωτερικό (εμβάσματα), αποταμιεύουν. </a:t>
            </a:r>
          </a:p>
          <a:p>
            <a:pPr marL="342900" indent="-342900" algn="just">
              <a:buFont typeface="Arial" panose="020B0604020202020204" pitchFamily="34" charset="0"/>
              <a:buChar char="•"/>
            </a:pPr>
            <a:r>
              <a:rPr lang="el-GR" u="sng" dirty="0">
                <a:solidFill>
                  <a:srgbClr val="002060"/>
                </a:solidFill>
                <a:latin typeface="Times New Roman" panose="02020603050405020304" pitchFamily="18" charset="0"/>
                <a:cs typeface="Times New Roman" panose="02020603050405020304" pitchFamily="18" charset="0"/>
              </a:rPr>
              <a:t>Βοηθούν στη μείωση του κόστους παραγωγής και στη βελτίωση της ανταγωνιστικότητας της οικονομίας λόγω των χαμηλότερων αποδοχών τους. </a:t>
            </a:r>
          </a:p>
        </p:txBody>
      </p:sp>
    </p:spTree>
    <p:extLst>
      <p:ext uri="{BB962C8B-B14F-4D97-AF65-F5344CB8AC3E}">
        <p14:creationId xmlns:p14="http://schemas.microsoft.com/office/powerpoint/2010/main" xmlns="" val="3989693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719B9CA9-32DD-945B-B281-F753CD6CBCE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FCE77E18-52F4-484E-B0D0-5EC2B0D04518}"/>
              </a:ext>
            </a:extLst>
          </p:cNvPr>
          <p:cNvSpPr>
            <a:spLocks noGrp="1"/>
          </p:cNvSpPr>
          <p:nvPr>
            <p:ph type="ctrTitle"/>
          </p:nvPr>
        </p:nvSpPr>
        <p:spPr>
          <a:xfrm>
            <a:off x="1040524" y="199697"/>
            <a:ext cx="9627477" cy="714703"/>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7C99F0DE-6E16-99DF-7D81-67E9C41D8D63}"/>
              </a:ext>
            </a:extLst>
          </p:cNvPr>
          <p:cNvSpPr>
            <a:spLocks noGrp="1"/>
          </p:cNvSpPr>
          <p:nvPr>
            <p:ph type="subTitle" idx="1"/>
          </p:nvPr>
        </p:nvSpPr>
        <p:spPr>
          <a:xfrm>
            <a:off x="168166" y="1240221"/>
            <a:ext cx="10867696" cy="5222361"/>
          </a:xfrm>
        </p:spPr>
        <p:txBody>
          <a:bodyPr>
            <a:normAutofit/>
          </a:bodyPr>
          <a:lstStyle/>
          <a:p>
            <a:pPr marL="342900" indent="-342900" algn="just">
              <a:buFont typeface="Arial" panose="020B0604020202020204" pitchFamily="34" charset="0"/>
              <a:buChar char="•"/>
            </a:pPr>
            <a:r>
              <a:rPr lang="el-GR" b="1" dirty="0">
                <a:latin typeface="Times New Roman" panose="02020603050405020304" pitchFamily="18" charset="0"/>
                <a:cs typeface="Times New Roman" panose="02020603050405020304" pitchFamily="18" charset="0"/>
              </a:rPr>
              <a:t>2025</a:t>
            </a:r>
            <a:r>
              <a:rPr lang="en-US" b="1"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 </a:t>
            </a:r>
            <a:r>
              <a:rPr lang="el-GR" b="1" dirty="0">
                <a:solidFill>
                  <a:srgbClr val="C00000"/>
                </a:solidFill>
                <a:latin typeface="Times New Roman" panose="02020603050405020304" pitchFamily="18" charset="0"/>
                <a:cs typeface="Times New Roman" panose="02020603050405020304" pitchFamily="18" charset="0"/>
              </a:rPr>
              <a:t>Η ανάκαμψη της οικονομίας αναμένεται από τις υποδομές, την ψηφιακή μετάβαση &amp; την πράσινη ανάπτυξη, σταδιακή αποκλιμάκωση πληθωρισμού, διατήρηση δημοσιονομικής πειθαρχίας ως παράγοντες δημιουργίας ευνοϊκού μακροοικονομικού περιβάλλοντος</a:t>
            </a:r>
          </a:p>
          <a:p>
            <a:pPr marL="342900" indent="-342900" algn="just">
              <a:buFont typeface="Arial" panose="020B0604020202020204" pitchFamily="34" charset="0"/>
              <a:buChar char="•"/>
            </a:pPr>
            <a:r>
              <a:rPr lang="el-GR" u="sng" dirty="0">
                <a:solidFill>
                  <a:srgbClr val="FF0000"/>
                </a:solidFill>
                <a:latin typeface="Times New Roman" panose="02020603050405020304" pitchFamily="18" charset="0"/>
                <a:cs typeface="Times New Roman" panose="02020603050405020304" pitchFamily="18" charset="0"/>
              </a:rPr>
              <a:t>Η οικονομία θα εξαρτάται από τις γεωπολιτικές εξελίξεις</a:t>
            </a:r>
          </a:p>
          <a:p>
            <a:pPr marL="342900" indent="-342900" algn="just">
              <a:buFont typeface="Arial" panose="020B0604020202020204" pitchFamily="34" charset="0"/>
              <a:buChar char="•"/>
            </a:pPr>
            <a:r>
              <a:rPr lang="el-GR" b="1" i="0" dirty="0">
                <a:solidFill>
                  <a:srgbClr val="FF0000"/>
                </a:solidFill>
                <a:effectLst/>
                <a:latin typeface="Times New Roman" panose="02020603050405020304" pitchFamily="18" charset="0"/>
                <a:cs typeface="Times New Roman" panose="02020603050405020304" pitchFamily="18" charset="0"/>
              </a:rPr>
              <a:t>Η Ρωσική εισβολή στην Ουκρανία, οι γεωπολιτικές σχέσεις &amp; οι στρατηγικές συνεργασίες είναι εξαιρετικά ευάλωτες σε επιθέσεις από ισχυρές χώρες που διαθέτουν πυρηνικά όπλα</a:t>
            </a:r>
          </a:p>
          <a:p>
            <a:pPr marL="342900" indent="-342900" algn="just">
              <a:buFont typeface="Arial" panose="020B0604020202020204" pitchFamily="34" charset="0"/>
              <a:buChar char="•"/>
            </a:pPr>
            <a:r>
              <a:rPr lang="el-GR" b="0" i="0" u="sng" dirty="0">
                <a:solidFill>
                  <a:srgbClr val="00B0F0"/>
                </a:solidFill>
                <a:effectLst/>
                <a:latin typeface="Times New Roman" panose="02020603050405020304" pitchFamily="18" charset="0"/>
                <a:cs typeface="Times New Roman" panose="02020603050405020304" pitchFamily="18" charset="0"/>
              </a:rPr>
              <a:t>Η ρωσική επιθετικότητα και όχι μόνο ανατρέπει τις παγκόσμιες ισορροπίες</a:t>
            </a:r>
          </a:p>
          <a:p>
            <a:pPr marL="342900" indent="-342900" algn="just">
              <a:buFont typeface="Arial" panose="020B0604020202020204" pitchFamily="34" charset="0"/>
              <a:buChar char="•"/>
            </a:pPr>
            <a:r>
              <a:rPr lang="el-GR" b="0" i="0" dirty="0">
                <a:solidFill>
                  <a:srgbClr val="7030A0"/>
                </a:solidFill>
                <a:effectLst/>
                <a:latin typeface="Times New Roman" panose="02020603050405020304" pitchFamily="18" charset="0"/>
                <a:cs typeface="Times New Roman" panose="02020603050405020304" pitchFamily="18" charset="0"/>
              </a:rPr>
              <a:t>Η ανάγκη για διεθνή συνεργασία είναι πιο επιτακτική</a:t>
            </a:r>
          </a:p>
          <a:p>
            <a:pPr marL="342900" indent="-342900" algn="just">
              <a:buFont typeface="Arial" panose="020B0604020202020204" pitchFamily="34" charset="0"/>
              <a:buChar char="•"/>
            </a:pPr>
            <a:r>
              <a:rPr lang="el-GR" b="0" i="0" dirty="0">
                <a:solidFill>
                  <a:srgbClr val="92D050"/>
                </a:solidFill>
                <a:effectLst/>
                <a:latin typeface="Times New Roman" panose="02020603050405020304" pitchFamily="18" charset="0"/>
                <a:cs typeface="Times New Roman" panose="02020603050405020304" pitchFamily="18" charset="0"/>
              </a:rPr>
              <a:t>Η τρομοκρατική επίθεση στο Ισραήλ και η ευρύτερη αστάθεια της Μέσης Ανατολής έχουν σοβαρές συνέπειες για την παγκόσμια ασφάλεια και την οικονομία</a:t>
            </a:r>
          </a:p>
          <a:p>
            <a:pPr marL="342900" indent="-342900" algn="just">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688290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C898F4-6DF6-1383-E9A4-AF9A03ECD69A}"/>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37F32CC0-F93D-201F-2778-26E7925E1A49}"/>
              </a:ext>
            </a:extLst>
          </p:cNvPr>
          <p:cNvSpPr>
            <a:spLocks noGrp="1"/>
          </p:cNvSpPr>
          <p:nvPr>
            <p:ph type="ctrTitle"/>
          </p:nvPr>
        </p:nvSpPr>
        <p:spPr>
          <a:xfrm>
            <a:off x="1040524" y="199697"/>
            <a:ext cx="9627477" cy="714703"/>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FE5A5F8B-BB4F-DC75-4BA7-C0BF8374DA01}"/>
              </a:ext>
            </a:extLst>
          </p:cNvPr>
          <p:cNvSpPr>
            <a:spLocks noGrp="1"/>
          </p:cNvSpPr>
          <p:nvPr>
            <p:ph type="subTitle" idx="1"/>
          </p:nvPr>
        </p:nvSpPr>
        <p:spPr>
          <a:xfrm>
            <a:off x="315310" y="1345324"/>
            <a:ext cx="10720552" cy="5117258"/>
          </a:xfrm>
        </p:spPr>
        <p:txBody>
          <a:bodyPr>
            <a:normAutofit/>
          </a:bodyPr>
          <a:lstStyle/>
          <a:p>
            <a:pPr marL="342900" indent="-342900" algn="just">
              <a:buFont typeface="Arial" panose="020B0604020202020204" pitchFamily="34" charset="0"/>
              <a:buChar char="•"/>
            </a:pPr>
            <a:r>
              <a:rPr lang="el-GR" b="0" i="0" dirty="0">
                <a:solidFill>
                  <a:srgbClr val="FF0000"/>
                </a:solidFill>
                <a:effectLst/>
                <a:latin typeface="Times New Roman" panose="02020603050405020304" pitchFamily="18" charset="0"/>
                <a:cs typeface="Times New Roman" panose="02020603050405020304" pitchFamily="18" charset="0"/>
              </a:rPr>
              <a:t>Η Κίνα αντιμετωπίζει σοβαρές εσωτερικές προκλήσεις, όπως τα δημογραφικά προβλήματα &amp; η φτώχεια</a:t>
            </a:r>
            <a:endParaRPr lang="el-GR"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l-GR" b="0" i="0" u="sng" dirty="0">
                <a:solidFill>
                  <a:srgbClr val="FF0000"/>
                </a:solidFill>
                <a:effectLst/>
                <a:latin typeface="Times New Roman" panose="02020603050405020304" pitchFamily="18" charset="0"/>
                <a:cs typeface="Times New Roman" panose="02020603050405020304" pitchFamily="18" charset="0"/>
              </a:rPr>
              <a:t>Οι περιορισμένοι φυσικοί πόροι &amp; η εξάρτηση από εισαγωγές ενέργειας περιορίζουν τις δυνατότητες της Κίνας να εξασφαλίσει την ενεργειακή της ασφάλεια</a:t>
            </a:r>
          </a:p>
          <a:p>
            <a:pPr marL="342900" indent="-342900" algn="just">
              <a:buFont typeface="Arial" panose="020B0604020202020204" pitchFamily="34" charset="0"/>
              <a:buChar char="•"/>
            </a:pPr>
            <a:r>
              <a:rPr lang="el-GR" b="0" i="0" u="sng" dirty="0">
                <a:solidFill>
                  <a:srgbClr val="C00000"/>
                </a:solidFill>
                <a:effectLst/>
                <a:latin typeface="Times New Roman" panose="02020603050405020304" pitchFamily="18" charset="0"/>
                <a:cs typeface="Times New Roman" panose="02020603050405020304" pitchFamily="18" charset="0"/>
              </a:rPr>
              <a:t>Αυτό δημιουργεί αβεβαιότητα στην περιοχή, καθώς οι διεθνείς σχέσεις με την Κίνα θα πρέπει να εξετάζονται σ’ ένα πλαίσιο ισχυρής στρατηγικής συνεργασίας και όχι σύγκρουσης</a:t>
            </a:r>
            <a:endParaRPr lang="el-GR" u="sng" dirty="0">
              <a:solidFill>
                <a:srgbClr val="C00000"/>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l-GR" b="1" i="0" dirty="0">
                <a:solidFill>
                  <a:srgbClr val="002060"/>
                </a:solidFill>
                <a:effectLst/>
                <a:latin typeface="Times New Roman" panose="02020603050405020304" pitchFamily="18" charset="0"/>
                <a:cs typeface="Times New Roman" panose="02020603050405020304" pitchFamily="18" charset="0"/>
              </a:rPr>
              <a:t>Η ασφάλεια κάθε χώρας εξαρτάται </a:t>
            </a:r>
            <a:r>
              <a:rPr lang="el-GR" b="1" i="0" u="sng" dirty="0">
                <a:solidFill>
                  <a:srgbClr val="002060"/>
                </a:solidFill>
                <a:effectLst/>
                <a:latin typeface="Times New Roman" panose="02020603050405020304" pitchFamily="18" charset="0"/>
                <a:cs typeface="Times New Roman" panose="02020603050405020304" pitchFamily="18" charset="0"/>
              </a:rPr>
              <a:t>από την ισχύ του στρατού </a:t>
            </a:r>
            <a:r>
              <a:rPr lang="el-GR" b="1" i="0" dirty="0">
                <a:solidFill>
                  <a:srgbClr val="002060"/>
                </a:solidFill>
                <a:effectLst/>
                <a:latin typeface="Times New Roman" panose="02020603050405020304" pitchFamily="18" charset="0"/>
                <a:cs typeface="Times New Roman" panose="02020603050405020304" pitchFamily="18" charset="0"/>
              </a:rPr>
              <a:t>&amp; </a:t>
            </a:r>
            <a:r>
              <a:rPr lang="el-GR" b="1" i="0" u="sng" dirty="0">
                <a:solidFill>
                  <a:srgbClr val="002060"/>
                </a:solidFill>
                <a:effectLst/>
                <a:latin typeface="Times New Roman" panose="02020603050405020304" pitchFamily="18" charset="0"/>
                <a:cs typeface="Times New Roman" panose="02020603050405020304" pitchFamily="18" charset="0"/>
              </a:rPr>
              <a:t>από την ικανότητά της να ανταποκριθεί στις γεωπολιτικές και οικονομικές προκλήσεις </a:t>
            </a:r>
            <a:r>
              <a:rPr lang="el-GR" b="1" i="0" dirty="0">
                <a:solidFill>
                  <a:srgbClr val="002060"/>
                </a:solidFill>
                <a:effectLst/>
                <a:latin typeface="Times New Roman" panose="02020603050405020304" pitchFamily="18" charset="0"/>
                <a:cs typeface="Times New Roman" panose="02020603050405020304" pitchFamily="18" charset="0"/>
              </a:rPr>
              <a:t>που αντιμετωπίζει ο κόσμος, που είναι γεμάτος αβεβαιότητα &amp; κινδύνους, η αντίληψη ότι </a:t>
            </a:r>
            <a:r>
              <a:rPr lang="el-GR" b="1" i="0" dirty="0">
                <a:solidFill>
                  <a:srgbClr val="C00000"/>
                </a:solidFill>
                <a:effectLst/>
                <a:latin typeface="Times New Roman" panose="02020603050405020304" pitchFamily="18" charset="0"/>
                <a:cs typeface="Times New Roman" panose="02020603050405020304" pitchFamily="18" charset="0"/>
              </a:rPr>
              <a:t>η διεθνής ασφάλεια είναι δεδομένη αποτελεί μια επικίνδυνη ψευδαίσθηση</a:t>
            </a:r>
            <a:endParaRPr lang="el-GR"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042686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DB6BEE2-ECD8-C747-A7AB-20FB88715C1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D78952E3-B744-5D3C-8809-D22C6EC50B26}"/>
              </a:ext>
            </a:extLst>
          </p:cNvPr>
          <p:cNvSpPr>
            <a:spLocks noGrp="1"/>
          </p:cNvSpPr>
          <p:nvPr>
            <p:ph type="ctrTitle"/>
          </p:nvPr>
        </p:nvSpPr>
        <p:spPr>
          <a:xfrm>
            <a:off x="1040524" y="199697"/>
            <a:ext cx="9627477" cy="714703"/>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8E32BB14-731E-C66D-B342-E04B92BAC388}"/>
              </a:ext>
            </a:extLst>
          </p:cNvPr>
          <p:cNvSpPr>
            <a:spLocks noGrp="1"/>
          </p:cNvSpPr>
          <p:nvPr>
            <p:ph type="subTitle" idx="1"/>
          </p:nvPr>
        </p:nvSpPr>
        <p:spPr>
          <a:xfrm>
            <a:off x="315310" y="1208690"/>
            <a:ext cx="10720552" cy="5253892"/>
          </a:xfrm>
        </p:spPr>
        <p:txBody>
          <a:bodyPr>
            <a:normAutofit/>
          </a:bodyPr>
          <a:lstStyle/>
          <a:p>
            <a:pPr marL="342900" indent="-342900" algn="just">
              <a:buFont typeface="Arial" panose="020B0604020202020204" pitchFamily="34" charset="0"/>
              <a:buChar char="•"/>
            </a:pPr>
            <a:r>
              <a:rPr lang="el-GR" b="1" i="0" dirty="0">
                <a:solidFill>
                  <a:srgbClr val="212529"/>
                </a:solidFill>
                <a:effectLst/>
                <a:latin typeface="Times New Roman" panose="02020603050405020304" pitchFamily="18" charset="0"/>
                <a:cs typeface="Times New Roman" panose="02020603050405020304" pitchFamily="18" charset="0"/>
              </a:rPr>
              <a:t>Πληθωρισμός – στασιμοπληθωρισμός</a:t>
            </a:r>
            <a:r>
              <a:rPr lang="en-US" b="1" i="0" dirty="0">
                <a:solidFill>
                  <a:srgbClr val="212529"/>
                </a:solidFill>
                <a:effectLst/>
                <a:latin typeface="Times New Roman" panose="02020603050405020304" pitchFamily="18" charset="0"/>
                <a:cs typeface="Times New Roman" panose="02020603050405020304" pitchFamily="18" charset="0"/>
              </a:rPr>
              <a:t>:</a:t>
            </a:r>
            <a:r>
              <a:rPr lang="el-GR" b="1" i="0" dirty="0">
                <a:solidFill>
                  <a:srgbClr val="212529"/>
                </a:solidFill>
                <a:effectLst/>
                <a:latin typeface="Times New Roman" panose="02020603050405020304" pitchFamily="18" charset="0"/>
                <a:cs typeface="Times New Roman" panose="02020603050405020304" pitchFamily="18" charset="0"/>
              </a:rPr>
              <a:t> </a:t>
            </a:r>
            <a:r>
              <a:rPr lang="el-GR" b="0" i="0" dirty="0">
                <a:solidFill>
                  <a:srgbClr val="212529"/>
                </a:solidFill>
                <a:effectLst/>
                <a:latin typeface="Times New Roman" panose="02020603050405020304" pitchFamily="18" charset="0"/>
                <a:cs typeface="Times New Roman" panose="02020603050405020304" pitchFamily="18" charset="0"/>
              </a:rPr>
              <a:t>Μία από τις πιο επικίνδυνες προκλήσεις της παγκόσμιας οικονομίας είναι </a:t>
            </a:r>
            <a:r>
              <a:rPr lang="el-GR" b="1" i="0" dirty="0">
                <a:solidFill>
                  <a:srgbClr val="C00000"/>
                </a:solidFill>
                <a:effectLst/>
                <a:latin typeface="Times New Roman" panose="02020603050405020304" pitchFamily="18" charset="0"/>
                <a:cs typeface="Times New Roman" panose="02020603050405020304" pitchFamily="18" charset="0"/>
              </a:rPr>
              <a:t>ο στασιμοπληθωρισμός</a:t>
            </a:r>
            <a:r>
              <a:rPr lang="el-GR" b="0" i="0" dirty="0">
                <a:solidFill>
                  <a:srgbClr val="212529"/>
                </a:solidFill>
                <a:effectLst/>
                <a:latin typeface="Times New Roman" panose="02020603050405020304" pitchFamily="18" charset="0"/>
                <a:cs typeface="Times New Roman" panose="02020603050405020304" pitchFamily="18" charset="0"/>
              </a:rPr>
              <a:t>, </a:t>
            </a:r>
            <a:r>
              <a:rPr lang="el-GR" b="0" i="0" u="sng" dirty="0">
                <a:solidFill>
                  <a:srgbClr val="C00000"/>
                </a:solidFill>
                <a:effectLst/>
                <a:latin typeface="Times New Roman" panose="02020603050405020304" pitchFamily="18" charset="0"/>
                <a:cs typeface="Times New Roman" panose="02020603050405020304" pitchFamily="18" charset="0"/>
              </a:rPr>
              <a:t>δηλαδή η κατάσταση όπου ο πληθωρισμός αυξάνεται χωρίς να συνοδεύεται από ανάπτυξη, αποτελεί σοβαρό κίνδυνο για τη σταθερότητα των οικονομιών &amp; την ευημερία των πολιτών. Η δυσοίωνη αυτή προοπτική συνδέεται με την οικονομική στασιμότητα, την υψηλή ανεργία &amp; την αύξηση του κόστους ζωής, στοιχεία που επιδεινώνουν την καθημερινότητα των ανθρώπων και υπονομεύουν την οικονομική ανάπτυξη.</a:t>
            </a:r>
          </a:p>
          <a:p>
            <a:pPr marL="342900" indent="-342900" algn="just">
              <a:buFont typeface="Arial" panose="020B0604020202020204" pitchFamily="34" charset="0"/>
              <a:buChar char="•"/>
            </a:pPr>
            <a:r>
              <a:rPr lang="el-GR" b="1" i="0" dirty="0">
                <a:solidFill>
                  <a:srgbClr val="212529"/>
                </a:solidFill>
                <a:effectLst/>
                <a:latin typeface="Times New Roman" panose="02020603050405020304" pitchFamily="18" charset="0"/>
                <a:cs typeface="Times New Roman" panose="02020603050405020304" pitchFamily="18" charset="0"/>
              </a:rPr>
              <a:t>Ο πληθωρισμός</a:t>
            </a:r>
            <a:r>
              <a:rPr lang="en-US" b="1" i="0" dirty="0">
                <a:solidFill>
                  <a:srgbClr val="212529"/>
                </a:solidFill>
                <a:effectLst/>
                <a:latin typeface="Times New Roman" panose="02020603050405020304" pitchFamily="18" charset="0"/>
                <a:cs typeface="Times New Roman" panose="02020603050405020304" pitchFamily="18" charset="0"/>
              </a:rPr>
              <a:t>:</a:t>
            </a:r>
            <a:r>
              <a:rPr lang="el-GR" b="1" i="0" dirty="0">
                <a:solidFill>
                  <a:srgbClr val="212529"/>
                </a:solidFill>
                <a:effectLst/>
                <a:latin typeface="Times New Roman" panose="02020603050405020304" pitchFamily="18" charset="0"/>
                <a:cs typeface="Times New Roman" panose="02020603050405020304" pitchFamily="18" charset="0"/>
              </a:rPr>
              <a:t> </a:t>
            </a:r>
            <a:r>
              <a:rPr lang="el-GR" b="0" i="0" u="sng" dirty="0">
                <a:solidFill>
                  <a:srgbClr val="212529"/>
                </a:solidFill>
                <a:effectLst/>
                <a:latin typeface="Times New Roman" panose="02020603050405020304" pitchFamily="18" charset="0"/>
                <a:cs typeface="Times New Roman" panose="02020603050405020304" pitchFamily="18" charset="0"/>
              </a:rPr>
              <a:t>Αναγκάζει τις κυβερνήσεις να εφαρμόσουν αυστηρές νομισματικές πολιτικές, ώστε να ελέγξουν την αύξηση των τιμών.</a:t>
            </a:r>
            <a:r>
              <a:rPr lang="el-GR" b="0" i="0" dirty="0">
                <a:solidFill>
                  <a:srgbClr val="212529"/>
                </a:solidFill>
                <a:effectLst/>
                <a:latin typeface="Times New Roman" panose="02020603050405020304" pitchFamily="18" charset="0"/>
                <a:cs typeface="Times New Roman" panose="02020603050405020304" pitchFamily="18" charset="0"/>
              </a:rPr>
              <a:t> Εντούτοις, </a:t>
            </a:r>
            <a:r>
              <a:rPr lang="el-GR" b="0" i="0" dirty="0">
                <a:solidFill>
                  <a:srgbClr val="C00000"/>
                </a:solidFill>
                <a:effectLst/>
                <a:latin typeface="Times New Roman" panose="02020603050405020304" pitchFamily="18" charset="0"/>
                <a:cs typeface="Times New Roman" panose="02020603050405020304" pitchFamily="18" charset="0"/>
              </a:rPr>
              <a:t>η έλλειψη ανάπτυξης σημαίνει ότι η οικονομία δεν μπορεί να παράγει αρκετό πλούτο ή να δημιουργήσει νέες θέσεις εργασίας, γεγονός που επιδεινώνει τις κοινωνικές και οικονομικές συνθήκες. </a:t>
            </a:r>
            <a:r>
              <a:rPr lang="el-GR" b="0" i="0" dirty="0">
                <a:solidFill>
                  <a:srgbClr val="212529"/>
                </a:solidFill>
                <a:effectLst/>
                <a:latin typeface="Times New Roman" panose="02020603050405020304" pitchFamily="18" charset="0"/>
                <a:cs typeface="Times New Roman" panose="02020603050405020304" pitchFamily="18" charset="0"/>
              </a:rPr>
              <a:t>Το πιο ακραίο και καταστροφικό σενάριο είναι ο </a:t>
            </a:r>
            <a:r>
              <a:rPr lang="el-GR" b="1" i="0" dirty="0">
                <a:solidFill>
                  <a:srgbClr val="212529"/>
                </a:solidFill>
                <a:effectLst/>
                <a:latin typeface="Times New Roman" panose="02020603050405020304" pitchFamily="18" charset="0"/>
                <a:cs typeface="Times New Roman" panose="02020603050405020304" pitchFamily="18" charset="0"/>
              </a:rPr>
              <a:t>αποπληθωρισμός</a:t>
            </a:r>
            <a:r>
              <a:rPr lang="el-GR" b="0" i="0" dirty="0">
                <a:solidFill>
                  <a:srgbClr val="212529"/>
                </a:solidFill>
                <a:effectLst/>
                <a:latin typeface="Times New Roman" panose="02020603050405020304" pitchFamily="18" charset="0"/>
                <a:cs typeface="Times New Roman" panose="02020603050405020304" pitchFamily="18" charset="0"/>
              </a:rPr>
              <a:t>, </a:t>
            </a:r>
            <a:r>
              <a:rPr lang="el-GR" b="1" i="0" dirty="0">
                <a:solidFill>
                  <a:srgbClr val="FF0000"/>
                </a:solidFill>
                <a:effectLst/>
                <a:latin typeface="Times New Roman" panose="02020603050405020304" pitchFamily="18" charset="0"/>
                <a:cs typeface="Times New Roman" panose="02020603050405020304" pitchFamily="18" charset="0"/>
              </a:rPr>
              <a:t>δηλαδή η μείωση των τιμών στην οικονομία σε συνδυασμό με τη μείωση της ζήτησης και της παραγωγής.</a:t>
            </a:r>
            <a:endParaRPr lang="el-GR"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29310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C5CD878-F514-0406-B229-FD955F8A016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359BAA01-554A-7D10-D3AD-42E49ABA17CF}"/>
              </a:ext>
            </a:extLst>
          </p:cNvPr>
          <p:cNvSpPr>
            <a:spLocks noGrp="1"/>
          </p:cNvSpPr>
          <p:nvPr>
            <p:ph type="ctrTitle"/>
          </p:nvPr>
        </p:nvSpPr>
        <p:spPr>
          <a:xfrm>
            <a:off x="1040524" y="199697"/>
            <a:ext cx="9627477" cy="714703"/>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11D148A8-6429-B0F9-01A4-DAAB3264F3DE}"/>
              </a:ext>
            </a:extLst>
          </p:cNvPr>
          <p:cNvSpPr>
            <a:spLocks noGrp="1"/>
          </p:cNvSpPr>
          <p:nvPr>
            <p:ph type="subTitle" idx="1"/>
          </p:nvPr>
        </p:nvSpPr>
        <p:spPr>
          <a:xfrm>
            <a:off x="262760" y="830317"/>
            <a:ext cx="10773102" cy="5632265"/>
          </a:xfrm>
        </p:spPr>
        <p:txBody>
          <a:bodyPr>
            <a:normAutofit/>
          </a:bodyPr>
          <a:lstStyle/>
          <a:p>
            <a:pPr marL="342900" indent="-342900" algn="just">
              <a:buFont typeface="Arial" panose="020B0604020202020204" pitchFamily="34" charset="0"/>
              <a:buChar char="•"/>
            </a:pPr>
            <a:r>
              <a:rPr lang="el-GR" b="1" i="0" dirty="0">
                <a:solidFill>
                  <a:srgbClr val="212529"/>
                </a:solidFill>
                <a:effectLst/>
                <a:latin typeface="Times New Roman" panose="02020603050405020304" pitchFamily="18" charset="0"/>
                <a:cs typeface="Times New Roman" panose="02020603050405020304" pitchFamily="18" charset="0"/>
              </a:rPr>
              <a:t>Ο αποπληθωρισμός</a:t>
            </a:r>
            <a:r>
              <a:rPr lang="en-US" b="1" i="0" dirty="0">
                <a:solidFill>
                  <a:srgbClr val="212529"/>
                </a:solidFill>
                <a:effectLst/>
                <a:latin typeface="Times New Roman" panose="02020603050405020304" pitchFamily="18" charset="0"/>
                <a:cs typeface="Times New Roman" panose="02020603050405020304" pitchFamily="18" charset="0"/>
              </a:rPr>
              <a:t>:</a:t>
            </a:r>
            <a:r>
              <a:rPr lang="el-GR" dirty="0">
                <a:solidFill>
                  <a:srgbClr val="212529"/>
                </a:solidFill>
                <a:latin typeface="Times New Roman" panose="02020603050405020304" pitchFamily="18" charset="0"/>
                <a:cs typeface="Times New Roman" panose="02020603050405020304" pitchFamily="18" charset="0"/>
              </a:rPr>
              <a:t> </a:t>
            </a:r>
            <a:r>
              <a:rPr lang="el-GR" b="0" i="0" dirty="0">
                <a:solidFill>
                  <a:srgbClr val="212529"/>
                </a:solidFill>
                <a:effectLst/>
                <a:latin typeface="Times New Roman" panose="02020603050405020304" pitchFamily="18" charset="0"/>
                <a:cs typeface="Times New Roman" panose="02020603050405020304" pitchFamily="18" charset="0"/>
              </a:rPr>
              <a:t>Μπορεί να προκαλέσει μεγάλη καταστροφή, </a:t>
            </a:r>
            <a:r>
              <a:rPr lang="el-GR" b="0" i="0" u="sng" dirty="0">
                <a:solidFill>
                  <a:srgbClr val="FF0000"/>
                </a:solidFill>
                <a:effectLst/>
                <a:latin typeface="Times New Roman" panose="02020603050405020304" pitchFamily="18" charset="0"/>
                <a:cs typeface="Times New Roman" panose="02020603050405020304" pitchFamily="18" charset="0"/>
              </a:rPr>
              <a:t>διότι ενθαρρύνει τις επιχειρήσεις &amp; τους καταναλωτές να αναβάλουν τις αγορές τους, περιμένοντας ακόμη πιο φθηνά προϊόντα στο μέλλον.</a:t>
            </a:r>
            <a:r>
              <a:rPr lang="el-GR" b="0" i="0" dirty="0">
                <a:solidFill>
                  <a:srgbClr val="FF0000"/>
                </a:solidFill>
                <a:effectLst/>
                <a:latin typeface="Times New Roman" panose="02020603050405020304" pitchFamily="18" charset="0"/>
                <a:cs typeface="Times New Roman" panose="02020603050405020304" pitchFamily="18" charset="0"/>
              </a:rPr>
              <a:t> </a:t>
            </a:r>
            <a:r>
              <a:rPr lang="el-GR" b="0" i="0" u="sng" dirty="0">
                <a:solidFill>
                  <a:srgbClr val="C00000"/>
                </a:solidFill>
                <a:effectLst/>
                <a:latin typeface="Times New Roman" panose="02020603050405020304" pitchFamily="18" charset="0"/>
                <a:cs typeface="Times New Roman" panose="02020603050405020304" pitchFamily="18" charset="0"/>
              </a:rPr>
              <a:t>Η αναμονή οδηγεί σε μειωμένη οικονομική δραστηριότητα, αυξάνοντας τις πιθανότητες να προκύψει μια μακροχρόνια οικονομική ύφεση. </a:t>
            </a:r>
          </a:p>
          <a:p>
            <a:pPr marL="342900" indent="-342900" algn="just">
              <a:buFont typeface="Wingdings" pitchFamily="2" charset="2"/>
              <a:buChar char="ü"/>
            </a:pPr>
            <a:r>
              <a:rPr lang="el-GR" b="0" i="0" u="sng" dirty="0">
                <a:solidFill>
                  <a:srgbClr val="C00000"/>
                </a:solidFill>
                <a:effectLst/>
                <a:latin typeface="Times New Roman" panose="02020603050405020304" pitchFamily="18" charset="0"/>
                <a:cs typeface="Times New Roman" panose="02020603050405020304" pitchFamily="18" charset="0"/>
              </a:rPr>
              <a:t>Το χειρότερο σενάριο είναι η ύφεση σε πολλές χώρες, καθώς η αποτυχία να διατηρηθούν οι οικονομικές δομές των οικονομιών μπορεί να προκαλέσει αλυσιδωτές αντιδράσεις σε παγκόσμιο επίπεδο, με αρνητικές συνέπειες για όλες τις χώρες.</a:t>
            </a:r>
          </a:p>
          <a:p>
            <a:pPr marL="342900" indent="-342900" algn="just">
              <a:buFont typeface="Arial" panose="020B0604020202020204" pitchFamily="34" charset="0"/>
              <a:buChar char="•"/>
            </a:pPr>
            <a:r>
              <a:rPr lang="el-GR" b="1" i="0" dirty="0">
                <a:solidFill>
                  <a:srgbClr val="212529"/>
                </a:solidFill>
                <a:effectLst/>
                <a:latin typeface="Times New Roman" panose="02020603050405020304" pitchFamily="18" charset="0"/>
                <a:cs typeface="Times New Roman" panose="02020603050405020304" pitchFamily="18" charset="0"/>
              </a:rPr>
              <a:t>Ο πληθωρισμός</a:t>
            </a:r>
            <a:r>
              <a:rPr lang="en-US" b="1" i="0" dirty="0">
                <a:solidFill>
                  <a:srgbClr val="212529"/>
                </a:solidFill>
                <a:effectLst/>
                <a:latin typeface="Times New Roman" panose="02020603050405020304" pitchFamily="18" charset="0"/>
                <a:cs typeface="Times New Roman" panose="02020603050405020304" pitchFamily="18" charset="0"/>
              </a:rPr>
              <a:t>:</a:t>
            </a:r>
            <a:r>
              <a:rPr lang="el-GR" b="1" i="0" dirty="0">
                <a:solidFill>
                  <a:srgbClr val="212529"/>
                </a:solidFill>
                <a:effectLst/>
                <a:latin typeface="Times New Roman" panose="02020603050405020304" pitchFamily="18" charset="0"/>
                <a:cs typeface="Times New Roman" panose="02020603050405020304" pitchFamily="18" charset="0"/>
              </a:rPr>
              <a:t> </a:t>
            </a:r>
            <a:r>
              <a:rPr lang="el-GR" b="1" dirty="0">
                <a:solidFill>
                  <a:srgbClr val="0070C0"/>
                </a:solidFill>
                <a:latin typeface="Times New Roman" panose="02020603050405020304" pitchFamily="18" charset="0"/>
                <a:cs typeface="Times New Roman" panose="02020603050405020304" pitchFamily="18" charset="0"/>
              </a:rPr>
              <a:t>Θ</a:t>
            </a:r>
            <a:r>
              <a:rPr lang="el-GR" b="1" i="0" dirty="0">
                <a:solidFill>
                  <a:srgbClr val="0070C0"/>
                </a:solidFill>
                <a:effectLst/>
                <a:latin typeface="Times New Roman" panose="02020603050405020304" pitchFamily="18" charset="0"/>
                <a:cs typeface="Times New Roman" panose="02020603050405020304" pitchFamily="18" charset="0"/>
              </a:rPr>
              <a:t>α τροφοδοτηθεί από την επέκταση των δημοσίων δαπανών για τον αμυντικό εξοπλισμό των χωρών, την πράσινη μετάβαση, την αναδιάρθρωση του εμπορίου, τις δαπάνες για τη μετάβαση στην Τεχνητή Νοημοσύνη και άλλες νέες τεχνολογίες, για την κάλυψη των δημοσιονομικών ελλειμμάτων κλπ. </a:t>
            </a:r>
            <a:r>
              <a:rPr lang="el-GR" b="0" i="0" dirty="0">
                <a:solidFill>
                  <a:srgbClr val="212529"/>
                </a:solidFill>
                <a:effectLst/>
                <a:latin typeface="Times New Roman" panose="02020603050405020304" pitchFamily="18" charset="0"/>
                <a:cs typeface="Times New Roman" panose="02020603050405020304" pitchFamily="18" charset="0"/>
              </a:rPr>
              <a:t>Η ύπαρξη διορατικών ηγεσιών θα συντελέσει στη λύση ή στην αντιμετώπιση αυτών των προβλημάτων.</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966492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EA62202-FF83-F227-7258-1BFD63AD456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98B23296-68B1-7493-1A97-AC76DF3F7DA9}"/>
              </a:ext>
            </a:extLst>
          </p:cNvPr>
          <p:cNvSpPr>
            <a:spLocks noGrp="1"/>
          </p:cNvSpPr>
          <p:nvPr>
            <p:ph type="ctrTitle"/>
          </p:nvPr>
        </p:nvSpPr>
        <p:spPr>
          <a:xfrm>
            <a:off x="1166649" y="395418"/>
            <a:ext cx="9501352" cy="781742"/>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09B273C0-CF56-5DD8-0C92-5724A665509D}"/>
              </a:ext>
            </a:extLst>
          </p:cNvPr>
          <p:cNvSpPr>
            <a:spLocks noGrp="1"/>
          </p:cNvSpPr>
          <p:nvPr>
            <p:ph type="subTitle" idx="1"/>
          </p:nvPr>
        </p:nvSpPr>
        <p:spPr>
          <a:xfrm>
            <a:off x="346841" y="1261241"/>
            <a:ext cx="10909738" cy="5201341"/>
          </a:xfrm>
        </p:spPr>
        <p:txBody>
          <a:bodyPr>
            <a:normAutofit lnSpcReduction="10000"/>
          </a:bodyPr>
          <a:lstStyle/>
          <a:p>
            <a:pPr algn="just"/>
            <a:r>
              <a:rPr lang="el-GR" b="1" dirty="0">
                <a:latin typeface="Times New Roman" panose="02020603050405020304" pitchFamily="18" charset="0"/>
                <a:cs typeface="Times New Roman" panose="02020603050405020304" pitchFamily="18" charset="0"/>
              </a:rPr>
              <a:t> </a:t>
            </a:r>
            <a:r>
              <a:rPr lang="el-GR" sz="2800" b="1" dirty="0">
                <a:latin typeface="Times New Roman" panose="02020603050405020304" pitchFamily="18" charset="0"/>
                <a:cs typeface="Times New Roman" panose="02020603050405020304" pitchFamily="18" charset="0"/>
              </a:rPr>
              <a:t>Η ΟΙΚΟΝΟΜΙΑ ΤΟΥ ΝΕΟΥ ΕΛΛΗΝΙΚΟΥ ΚΡΑΤΟΥΣ</a:t>
            </a:r>
          </a:p>
          <a:p>
            <a:pPr marL="342900" indent="-342900" algn="just">
              <a:buFont typeface="Wingdings" pitchFamily="2" charset="2"/>
              <a:buChar char="Ø"/>
            </a:pPr>
            <a:r>
              <a:rPr lang="el-GR" sz="2800" b="1" dirty="0">
                <a:latin typeface="Times New Roman" panose="02020603050405020304" pitchFamily="18" charset="0"/>
                <a:cs typeface="Times New Roman" panose="02020603050405020304" pitchFamily="18" charset="0"/>
              </a:rPr>
              <a:t>Ο Ιωάννης Καποδίστριας </a:t>
            </a:r>
            <a:r>
              <a:rPr lang="el-GR" sz="2800" b="0" i="0" dirty="0">
                <a:solidFill>
                  <a:srgbClr val="0070C0"/>
                </a:solidFill>
                <a:effectLst/>
                <a:latin typeface="Times New Roman" panose="02020603050405020304" pitchFamily="18" charset="0"/>
                <a:cs typeface="Times New Roman" panose="02020603050405020304" pitchFamily="18" charset="0"/>
              </a:rPr>
              <a:t>προσανατολίστηκε στην ίδρυση θεσμών νομικών, διοικητικών, οικονομικών </a:t>
            </a:r>
            <a:r>
              <a:rPr lang="el-GR" sz="2800" b="0" i="0" dirty="0">
                <a:solidFill>
                  <a:srgbClr val="202122"/>
                </a:solidFill>
                <a:effectLst/>
                <a:latin typeface="Times New Roman" panose="02020603050405020304" pitchFamily="18" charset="0"/>
                <a:cs typeface="Times New Roman" panose="02020603050405020304" pitchFamily="18" charset="0"/>
              </a:rPr>
              <a:t>κ.ά.</a:t>
            </a:r>
          </a:p>
          <a:p>
            <a:pPr marL="342900" indent="-342900" algn="just">
              <a:buFont typeface="Wingdings" pitchFamily="2" charset="2"/>
              <a:buChar char="Ø"/>
            </a:pPr>
            <a:r>
              <a:rPr lang="el-GR" sz="2800" b="0" i="0" dirty="0">
                <a:solidFill>
                  <a:srgbClr val="202122"/>
                </a:solidFill>
                <a:effectLst/>
                <a:latin typeface="Times New Roman" panose="02020603050405020304" pitchFamily="18" charset="0"/>
                <a:cs typeface="Times New Roman" panose="02020603050405020304" pitchFamily="18" charset="0"/>
              </a:rPr>
              <a:t>Αναφορικά με το πρόβλημα </a:t>
            </a:r>
            <a:r>
              <a:rPr lang="el-GR" sz="2800" b="0" i="0" dirty="0">
                <a:solidFill>
                  <a:srgbClr val="FF0000"/>
                </a:solidFill>
                <a:effectLst/>
                <a:latin typeface="Times New Roman" panose="02020603050405020304" pitchFamily="18" charset="0"/>
                <a:cs typeface="Times New Roman" panose="02020603050405020304" pitchFamily="18" charset="0"/>
              </a:rPr>
              <a:t>της διανομής της εθνικής γης δεν κατάφερε να βρει λύση</a:t>
            </a:r>
            <a:r>
              <a:rPr lang="el-GR" sz="2800" b="0" i="0" dirty="0">
                <a:solidFill>
                  <a:srgbClr val="202122"/>
                </a:solidFill>
                <a:effectLst/>
                <a:latin typeface="Times New Roman" panose="02020603050405020304" pitchFamily="18" charset="0"/>
                <a:cs typeface="Times New Roman" panose="02020603050405020304" pitchFamily="18" charset="0"/>
              </a:rPr>
              <a:t>, παραμένοντας εκατομμύρια στρέμματα δεσμευμένα</a:t>
            </a:r>
            <a:endParaRPr lang="el-GR" sz="2800" dirty="0">
              <a:solidFill>
                <a:srgbClr val="202122"/>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Ø"/>
            </a:pPr>
            <a:r>
              <a:rPr lang="el-GR" sz="2800" b="0" i="0" dirty="0">
                <a:solidFill>
                  <a:srgbClr val="C00000"/>
                </a:solidFill>
                <a:effectLst/>
                <a:latin typeface="Times New Roman" panose="02020603050405020304" pitchFamily="18" charset="0"/>
                <a:cs typeface="Times New Roman" panose="02020603050405020304" pitchFamily="18" charset="0"/>
              </a:rPr>
              <a:t>Σημαντική ήταν η συμβολή του στο εμπόριο</a:t>
            </a:r>
            <a:r>
              <a:rPr lang="el-GR" sz="2800" b="0" i="0" dirty="0">
                <a:solidFill>
                  <a:srgbClr val="202122"/>
                </a:solidFill>
                <a:effectLst/>
                <a:latin typeface="Times New Roman" panose="02020603050405020304" pitchFamily="18" charset="0"/>
                <a:cs typeface="Times New Roman" panose="02020603050405020304" pitchFamily="18" charset="0"/>
              </a:rPr>
              <a:t>, </a:t>
            </a:r>
            <a:r>
              <a:rPr lang="el-GR" sz="2800" dirty="0">
                <a:solidFill>
                  <a:srgbClr val="202122"/>
                </a:solidFill>
                <a:latin typeface="Times New Roman" panose="02020603050405020304" pitchFamily="18" charset="0"/>
                <a:cs typeface="Times New Roman" panose="02020603050405020304" pitchFamily="18" charset="0"/>
              </a:rPr>
              <a:t>χορήγησε </a:t>
            </a:r>
            <a:r>
              <a:rPr lang="el-GR" sz="2800" b="0" i="0" dirty="0">
                <a:solidFill>
                  <a:srgbClr val="202122"/>
                </a:solidFill>
                <a:effectLst/>
                <a:latin typeface="Times New Roman" panose="02020603050405020304" pitchFamily="18" charset="0"/>
                <a:cs typeface="Times New Roman" panose="02020603050405020304" pitchFamily="18" charset="0"/>
              </a:rPr>
              <a:t>δάνεια στους νησιώτες για την αγορά πλοίων &amp; κατασκευάστηκαν ναυπηγεία στον Πόρο και το Ναύπλιο</a:t>
            </a:r>
          </a:p>
          <a:p>
            <a:pPr marL="342900" indent="-342900" algn="just">
              <a:buFont typeface="Wingdings" pitchFamily="2" charset="2"/>
              <a:buChar char="Ø"/>
            </a:pPr>
            <a:r>
              <a:rPr lang="el-GR" sz="2800" b="0" i="0" u="sng" dirty="0">
                <a:solidFill>
                  <a:srgbClr val="202122"/>
                </a:solidFill>
                <a:effectLst/>
                <a:latin typeface="Times New Roman" panose="02020603050405020304" pitchFamily="18" charset="0"/>
                <a:cs typeface="Times New Roman" panose="02020603050405020304" pitchFamily="18" charset="0"/>
              </a:rPr>
              <a:t>Ίδρυσε το </a:t>
            </a:r>
            <a:r>
              <a:rPr lang="el-GR" sz="2800" b="0" i="0" u="sng" dirty="0" err="1">
                <a:solidFill>
                  <a:srgbClr val="202122"/>
                </a:solidFill>
                <a:effectLst/>
                <a:latin typeface="Times New Roman" panose="02020603050405020304" pitchFamily="18" charset="0"/>
                <a:cs typeface="Times New Roman" panose="02020603050405020304" pitchFamily="18" charset="0"/>
              </a:rPr>
              <a:t>εμποροδικείο</a:t>
            </a:r>
            <a:r>
              <a:rPr lang="el-GR" sz="2800" b="0" i="0" u="sng" dirty="0">
                <a:solidFill>
                  <a:srgbClr val="202122"/>
                </a:solidFill>
                <a:effectLst/>
                <a:latin typeface="Times New Roman" panose="02020603050405020304" pitchFamily="18" charset="0"/>
                <a:cs typeface="Times New Roman" panose="02020603050405020304" pitchFamily="18" charset="0"/>
              </a:rPr>
              <a:t> της</a:t>
            </a:r>
            <a:r>
              <a:rPr lang="el-GR" sz="2800" u="sng" dirty="0">
                <a:solidFill>
                  <a:srgbClr val="202122"/>
                </a:solidFill>
                <a:latin typeface="Times New Roman" panose="02020603050405020304" pitchFamily="18" charset="0"/>
                <a:cs typeface="Times New Roman" panose="02020603050405020304" pitchFamily="18" charset="0"/>
              </a:rPr>
              <a:t> Ερμούπολης &amp; </a:t>
            </a:r>
            <a:r>
              <a:rPr lang="el-GR" sz="2800" b="0" i="0" u="sng" dirty="0">
                <a:solidFill>
                  <a:srgbClr val="202122"/>
                </a:solidFill>
                <a:effectLst/>
                <a:latin typeface="Times New Roman" panose="02020603050405020304" pitchFamily="18" charset="0"/>
                <a:cs typeface="Times New Roman" panose="02020603050405020304" pitchFamily="18" charset="0"/>
              </a:rPr>
              <a:t>διέταξε τη συγγραφή κωδίκων δικονομίας και δημοσιονομίας</a:t>
            </a:r>
          </a:p>
          <a:p>
            <a:pPr marL="342900" indent="-342900" algn="just">
              <a:buFont typeface="Wingdings" pitchFamily="2" charset="2"/>
              <a:buChar char="Ø"/>
            </a:pPr>
            <a:r>
              <a:rPr lang="el-GR" sz="2800" b="0" i="0" dirty="0">
                <a:solidFill>
                  <a:srgbClr val="00B050"/>
                </a:solidFill>
                <a:effectLst/>
                <a:latin typeface="Times New Roman" panose="02020603050405020304" pitchFamily="18" charset="0"/>
                <a:cs typeface="Times New Roman" panose="02020603050405020304" pitchFamily="18" charset="0"/>
              </a:rPr>
              <a:t>Έδειξε ενδιαφέρον για την γεωργία</a:t>
            </a:r>
            <a:r>
              <a:rPr lang="el-GR" sz="2800" b="0" i="0" dirty="0">
                <a:solidFill>
                  <a:srgbClr val="202122"/>
                </a:solidFill>
                <a:effectLst/>
                <a:latin typeface="Times New Roman" panose="02020603050405020304" pitchFamily="18" charset="0"/>
                <a:cs typeface="Times New Roman" panose="02020603050405020304" pitchFamily="18" charset="0"/>
              </a:rPr>
              <a:t>, βασική πηγή πλούτου της Ελλάδας και </a:t>
            </a:r>
            <a:r>
              <a:rPr lang="el-GR" sz="2800" b="0" i="0" u="sng" dirty="0">
                <a:solidFill>
                  <a:srgbClr val="202122"/>
                </a:solidFill>
                <a:effectLst/>
                <a:latin typeface="Times New Roman" panose="02020603050405020304" pitchFamily="18" charset="0"/>
                <a:cs typeface="Times New Roman" panose="02020603050405020304" pitchFamily="18" charset="0"/>
              </a:rPr>
              <a:t>ίδρυσε την Γεωργική Σχολή της Τίρυνθας</a:t>
            </a:r>
            <a:endParaRPr lang="el-GR" sz="28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208735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5D4FFB0-1FA3-8C1F-4A61-972F521BF8F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683188F4-421A-B9BD-11A0-4EA383F35088}"/>
              </a:ext>
            </a:extLst>
          </p:cNvPr>
          <p:cNvSpPr>
            <a:spLocks noGrp="1"/>
          </p:cNvSpPr>
          <p:nvPr>
            <p:ph type="ctrTitle"/>
          </p:nvPr>
        </p:nvSpPr>
        <p:spPr>
          <a:xfrm>
            <a:off x="1124607" y="73572"/>
            <a:ext cx="9543394" cy="714704"/>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DB0288EE-DB7F-D91A-63B3-21F8C806224A}"/>
              </a:ext>
            </a:extLst>
          </p:cNvPr>
          <p:cNvSpPr>
            <a:spLocks noGrp="1"/>
          </p:cNvSpPr>
          <p:nvPr>
            <p:ph type="subTitle" idx="1"/>
          </p:nvPr>
        </p:nvSpPr>
        <p:spPr>
          <a:xfrm>
            <a:off x="430924" y="788276"/>
            <a:ext cx="11351173" cy="5996152"/>
          </a:xfrm>
        </p:spPr>
        <p:txBody>
          <a:bodyPr>
            <a:noAutofit/>
          </a:bodyPr>
          <a:lstStyle/>
          <a:p>
            <a:pPr algn="just"/>
            <a:r>
              <a:rPr lang="el-GR" sz="2800" b="1" dirty="0">
                <a:latin typeface="Times New Roman" panose="02020603050405020304" pitchFamily="18" charset="0"/>
                <a:cs typeface="Times New Roman" panose="02020603050405020304" pitchFamily="18" charset="0"/>
              </a:rPr>
              <a:t>Η ΟΙΚΟΝΟΜΙΑ ΕΠΙ ΟΘΩΝΑ</a:t>
            </a:r>
          </a:p>
          <a:p>
            <a:pPr marL="342900" indent="-342900" algn="just">
              <a:buFont typeface="Wingdings" pitchFamily="2" charset="2"/>
              <a:buChar char="ü"/>
            </a:pPr>
            <a:r>
              <a:rPr lang="el-GR" sz="2800" b="1" i="0" dirty="0">
                <a:solidFill>
                  <a:srgbClr val="92D050"/>
                </a:solidFill>
                <a:effectLst/>
                <a:latin typeface="Times New Roman" panose="02020603050405020304" pitchFamily="18" charset="0"/>
                <a:cs typeface="Times New Roman" panose="02020603050405020304" pitchFamily="18" charset="0"/>
              </a:rPr>
              <a:t>Η οικονομία εκείνη την περίοδο ήταν αγροτική</a:t>
            </a:r>
            <a:r>
              <a:rPr lang="el-GR" sz="2800" b="0" i="0" dirty="0">
                <a:solidFill>
                  <a:srgbClr val="202122"/>
                </a:solidFill>
                <a:effectLst/>
                <a:latin typeface="Times New Roman" panose="02020603050405020304" pitchFamily="18" charset="0"/>
                <a:cs typeface="Times New Roman" panose="02020603050405020304" pitchFamily="18" charset="0"/>
              </a:rPr>
              <a:t>, το μεγαλύτερο μέρος της αφορούσε </a:t>
            </a:r>
            <a:r>
              <a:rPr lang="el-GR" sz="2800" b="0" i="0" u="sng" dirty="0">
                <a:solidFill>
                  <a:srgbClr val="202122"/>
                </a:solidFill>
                <a:effectLst/>
                <a:latin typeface="Times New Roman" panose="02020603050405020304" pitchFamily="18" charset="0"/>
                <a:cs typeface="Times New Roman" panose="02020603050405020304" pitchFamily="18" charset="0"/>
              </a:rPr>
              <a:t>τη γεωργία &amp; την κτηνοτροφία</a:t>
            </a:r>
          </a:p>
          <a:p>
            <a:pPr marL="342900" indent="-342900" algn="just">
              <a:buFont typeface="Wingdings" pitchFamily="2" charset="2"/>
              <a:buChar char="ü"/>
            </a:pPr>
            <a:r>
              <a:rPr lang="el-GR" sz="2800" u="sng" dirty="0">
                <a:solidFill>
                  <a:srgbClr val="202122"/>
                </a:solidFill>
                <a:latin typeface="Times New Roman" panose="02020603050405020304" pitchFamily="18" charset="0"/>
                <a:cs typeface="Times New Roman" panose="02020603050405020304" pitchFamily="18" charset="0"/>
              </a:rPr>
              <a:t>Ο δευτερογενής τομέας της οικονομίας είχε αργή ανάπτυξη</a:t>
            </a:r>
            <a:r>
              <a:rPr lang="el-GR" sz="2800" dirty="0">
                <a:solidFill>
                  <a:srgbClr val="202122"/>
                </a:solidFill>
                <a:latin typeface="Times New Roman" panose="02020603050405020304" pitchFamily="18" charset="0"/>
                <a:cs typeface="Times New Roman" panose="02020603050405020304" pitchFamily="18" charset="0"/>
              </a:rPr>
              <a:t>, εξαιτίας των άσχημων διεθνών σχέσεων με την Ευρώπη και τις γειτονικές χώρες, </a:t>
            </a:r>
            <a:r>
              <a:rPr lang="el-GR" sz="2800" b="1" dirty="0">
                <a:solidFill>
                  <a:srgbClr val="FF0000"/>
                </a:solidFill>
                <a:latin typeface="Times New Roman" panose="02020603050405020304" pitchFamily="18" charset="0"/>
                <a:cs typeface="Times New Roman" panose="02020603050405020304" pitchFamily="18" charset="0"/>
              </a:rPr>
              <a:t>πολιτική αστάθεια</a:t>
            </a:r>
          </a:p>
          <a:p>
            <a:pPr marL="342900" indent="-342900" algn="just">
              <a:buFont typeface="Wingdings" pitchFamily="2" charset="2"/>
              <a:buChar char="ü"/>
            </a:pPr>
            <a:r>
              <a:rPr lang="el-GR" sz="2800" b="0" i="0" u="sng" dirty="0">
                <a:solidFill>
                  <a:srgbClr val="202122"/>
                </a:solidFill>
                <a:effectLst/>
                <a:latin typeface="Times New Roman" panose="02020603050405020304" pitchFamily="18" charset="0"/>
                <a:cs typeface="Times New Roman" panose="02020603050405020304" pitchFamily="18" charset="0"/>
              </a:rPr>
              <a:t>Η πρώτη νομισματική μεταρρύθμιση γίνεται λίγο μετά το διορισμό του </a:t>
            </a:r>
            <a:r>
              <a:rPr lang="el-GR" sz="2800" b="0" i="0" u="sng" dirty="0" err="1">
                <a:solidFill>
                  <a:srgbClr val="202122"/>
                </a:solidFill>
                <a:effectLst/>
                <a:latin typeface="Times New Roman" panose="02020603050405020304" pitchFamily="18" charset="0"/>
                <a:cs typeface="Times New Roman" panose="02020603050405020304" pitchFamily="18" charset="0"/>
              </a:rPr>
              <a:t>Όθωνα</a:t>
            </a:r>
            <a:r>
              <a:rPr lang="el-GR" sz="2800" b="0" i="0" u="sng" dirty="0">
                <a:solidFill>
                  <a:srgbClr val="202122"/>
                </a:solidFill>
                <a:effectLst/>
                <a:latin typeface="Times New Roman" panose="02020603050405020304" pitchFamily="18" charset="0"/>
                <a:cs typeface="Times New Roman" panose="02020603050405020304" pitchFamily="18" charset="0"/>
              </a:rPr>
              <a:t> ως βασιλιά της Ελλάδας</a:t>
            </a:r>
          </a:p>
          <a:p>
            <a:pPr marL="342900" indent="-342900" algn="just">
              <a:buFont typeface="Wingdings" pitchFamily="2" charset="2"/>
              <a:buChar char="ü"/>
            </a:pPr>
            <a:r>
              <a:rPr lang="el-GR" sz="2800" b="1" i="0" dirty="0">
                <a:solidFill>
                  <a:srgbClr val="FFC000"/>
                </a:solidFill>
                <a:effectLst/>
                <a:latin typeface="Times New Roman" panose="02020603050405020304" pitchFamily="18" charset="0"/>
                <a:cs typeface="Times New Roman" panose="02020603050405020304" pitchFamily="18" charset="0"/>
              </a:rPr>
              <a:t>Η αντιβασιλεία του </a:t>
            </a:r>
            <a:r>
              <a:rPr lang="el-GR" sz="2800" b="1" i="0" dirty="0" err="1">
                <a:solidFill>
                  <a:srgbClr val="FFC000"/>
                </a:solidFill>
                <a:effectLst/>
                <a:latin typeface="Times New Roman" panose="02020603050405020304" pitchFamily="18" charset="0"/>
                <a:cs typeface="Times New Roman" panose="02020603050405020304" pitchFamily="18" charset="0"/>
              </a:rPr>
              <a:t>Όθωνα</a:t>
            </a:r>
            <a:r>
              <a:rPr lang="el-GR" sz="2800" b="1" i="0" dirty="0">
                <a:solidFill>
                  <a:srgbClr val="FFC000"/>
                </a:solidFill>
                <a:effectLst/>
                <a:latin typeface="Times New Roman" panose="02020603050405020304" pitchFamily="18" charset="0"/>
                <a:cs typeface="Times New Roman" panose="02020603050405020304" pitchFamily="18" charset="0"/>
              </a:rPr>
              <a:t> δημιούργησε τρία μονοπώλια, ένα από τα οποία ήταν το αλάτι, ως κύρια πηγή εσόδων</a:t>
            </a:r>
            <a:endParaRPr lang="el-GR" sz="2800" b="1" dirty="0">
              <a:solidFill>
                <a:srgbClr val="FFC000"/>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sz="2800" b="0" i="0" dirty="0">
                <a:solidFill>
                  <a:srgbClr val="202122"/>
                </a:solidFill>
                <a:effectLst/>
                <a:latin typeface="Times New Roman" panose="02020603050405020304" pitchFamily="18" charset="0"/>
                <a:cs typeface="Times New Roman" panose="02020603050405020304" pitchFamily="18" charset="0"/>
              </a:rPr>
              <a:t>Κατά την περίοδο του Βασιλιά </a:t>
            </a:r>
            <a:r>
              <a:rPr lang="el-GR" sz="2800" b="0" i="0" dirty="0" err="1">
                <a:solidFill>
                  <a:srgbClr val="202122"/>
                </a:solidFill>
                <a:effectLst/>
                <a:latin typeface="Times New Roman" panose="02020603050405020304" pitchFamily="18" charset="0"/>
                <a:cs typeface="Times New Roman" panose="02020603050405020304" pitchFamily="18" charset="0"/>
              </a:rPr>
              <a:t>Όθωνα</a:t>
            </a:r>
            <a:r>
              <a:rPr lang="el-GR" sz="2800" b="0" i="0" dirty="0">
                <a:solidFill>
                  <a:srgbClr val="202122"/>
                </a:solidFill>
                <a:effectLst/>
                <a:latin typeface="Times New Roman" panose="02020603050405020304" pitchFamily="18" charset="0"/>
                <a:cs typeface="Times New Roman" panose="02020603050405020304" pitchFamily="18" charset="0"/>
              </a:rPr>
              <a:t>, το δάνειο των 60.000.000 γαλλικών φράγκων του </a:t>
            </a:r>
            <a:r>
              <a:rPr lang="el-GR" sz="2800" b="0" i="0" dirty="0" err="1">
                <a:solidFill>
                  <a:srgbClr val="202122"/>
                </a:solidFill>
                <a:effectLst/>
                <a:latin typeface="Times New Roman" panose="02020603050405020304" pitchFamily="18" charset="0"/>
                <a:cs typeface="Times New Roman" panose="02020603050405020304" pitchFamily="18" charset="0"/>
              </a:rPr>
              <a:t>Όθωνα</a:t>
            </a:r>
            <a:r>
              <a:rPr lang="el-GR" sz="2800" b="0" i="0" dirty="0">
                <a:solidFill>
                  <a:srgbClr val="202122"/>
                </a:solidFill>
                <a:effectLst/>
                <a:latin typeface="Times New Roman" panose="02020603050405020304" pitchFamily="18" charset="0"/>
                <a:cs typeface="Times New Roman" panose="02020603050405020304" pitchFamily="18" charset="0"/>
              </a:rPr>
              <a:t> </a:t>
            </a:r>
            <a:r>
              <a:rPr lang="el-GR" sz="2800" b="0" i="0" u="sng" dirty="0">
                <a:solidFill>
                  <a:srgbClr val="202122"/>
                </a:solidFill>
                <a:effectLst/>
                <a:latin typeface="Times New Roman" panose="02020603050405020304" pitchFamily="18" charset="0"/>
                <a:cs typeface="Times New Roman" panose="02020603050405020304" pitchFamily="18" charset="0"/>
              </a:rPr>
              <a:t>εγγυήθηκαν οι τρεις Μεγάλες Δυνάμεις (Αγγλία, Γαλλία, Ρωσία) κάθε μία το ένα τρίτο</a:t>
            </a:r>
            <a:r>
              <a:rPr lang="el-GR" sz="2800" b="0" i="0" dirty="0">
                <a:solidFill>
                  <a:srgbClr val="202122"/>
                </a:solidFill>
                <a:effectLst/>
                <a:latin typeface="Times New Roman" panose="02020603050405020304" pitchFamily="18" charset="0"/>
                <a:cs typeface="Times New Roman" panose="02020603050405020304" pitchFamily="18" charset="0"/>
              </a:rPr>
              <a:t>. </a:t>
            </a:r>
            <a:r>
              <a:rPr lang="el-GR" sz="2800" b="0" i="0" u="sng" dirty="0">
                <a:solidFill>
                  <a:srgbClr val="FF0000"/>
                </a:solidFill>
                <a:effectLst/>
                <a:latin typeface="Times New Roman" panose="02020603050405020304" pitchFamily="18" charset="0"/>
                <a:cs typeface="Times New Roman" panose="02020603050405020304" pitchFamily="18" charset="0"/>
              </a:rPr>
              <a:t>Αργότερα το δάνειο τριπλασιάστηκε</a:t>
            </a:r>
            <a:endParaRPr lang="el-GR" sz="2800"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61103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7DCB501-34A4-8370-7B17-CAEF4AE8DE94}"/>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F1F7106A-675C-1752-C04E-415B71A855B3}"/>
              </a:ext>
            </a:extLst>
          </p:cNvPr>
          <p:cNvSpPr>
            <a:spLocks noGrp="1"/>
          </p:cNvSpPr>
          <p:nvPr>
            <p:ph type="ctrTitle"/>
          </p:nvPr>
        </p:nvSpPr>
        <p:spPr>
          <a:xfrm>
            <a:off x="1145628" y="204952"/>
            <a:ext cx="9522373" cy="677917"/>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BE4E53D4-B3C2-21AF-6FA5-7AF74A24BE6C}"/>
              </a:ext>
            </a:extLst>
          </p:cNvPr>
          <p:cNvSpPr>
            <a:spLocks noGrp="1"/>
          </p:cNvSpPr>
          <p:nvPr>
            <p:ph type="subTitle" idx="1"/>
          </p:nvPr>
        </p:nvSpPr>
        <p:spPr>
          <a:xfrm>
            <a:off x="325821" y="1030015"/>
            <a:ext cx="10899228" cy="5623034"/>
          </a:xfrm>
        </p:spPr>
        <p:txBody>
          <a:bodyPr>
            <a:normAutofit/>
          </a:bodyPr>
          <a:lstStyle/>
          <a:p>
            <a:pPr marL="342900" indent="-342900" algn="just">
              <a:buFont typeface="Arial" panose="020B0604020202020204" pitchFamily="34" charset="0"/>
              <a:buChar char="•"/>
            </a:pPr>
            <a:r>
              <a:rPr lang="el-GR" b="1" i="0" u="sng" dirty="0">
                <a:solidFill>
                  <a:srgbClr val="C00000"/>
                </a:solidFill>
                <a:effectLst/>
                <a:latin typeface="Times New Roman" panose="02020603050405020304" pitchFamily="18" charset="0"/>
                <a:cs typeface="Times New Roman" panose="02020603050405020304" pitchFamily="18" charset="0"/>
              </a:rPr>
              <a:t>Το 1860 η Ελλάδα πλήρωσε το χρέος και μετά χρεοκόπησε</a:t>
            </a:r>
            <a:r>
              <a:rPr lang="el-GR" b="0" i="0" dirty="0">
                <a:solidFill>
                  <a:srgbClr val="202122"/>
                </a:solidFill>
                <a:effectLst/>
                <a:latin typeface="Times New Roman" panose="02020603050405020304" pitchFamily="18" charset="0"/>
                <a:cs typeface="Times New Roman" panose="02020603050405020304" pitchFamily="18" charset="0"/>
              </a:rPr>
              <a:t> -σταμάτησε τις πληρωμές για τρία ακόμη χρόνια (1861-1862-1863)</a:t>
            </a:r>
          </a:p>
          <a:p>
            <a:pPr marL="342900" indent="-342900" algn="just">
              <a:buFont typeface="Arial" panose="020B0604020202020204" pitchFamily="34" charset="0"/>
              <a:buChar char="•"/>
            </a:pPr>
            <a:r>
              <a:rPr lang="el-GR" u="sng" dirty="0">
                <a:solidFill>
                  <a:srgbClr val="FF0000"/>
                </a:solidFill>
                <a:latin typeface="Times New Roman" panose="02020603050405020304" pitchFamily="18" charset="0"/>
                <a:cs typeface="Times New Roman" panose="02020603050405020304" pitchFamily="18" charset="0"/>
              </a:rPr>
              <a:t>Το 1864 </a:t>
            </a:r>
            <a:r>
              <a:rPr lang="el-GR" b="0" i="0" u="sng" dirty="0">
                <a:solidFill>
                  <a:srgbClr val="FF0000"/>
                </a:solidFill>
                <a:effectLst/>
                <a:latin typeface="Times New Roman" panose="02020603050405020304" pitchFamily="18" charset="0"/>
                <a:cs typeface="Times New Roman" panose="02020603050405020304" pitchFamily="18" charset="0"/>
              </a:rPr>
              <a:t>προχώρησε σε νέα συμφωνία αναδιάρθρωσης - αποπληρωμής του χρέους</a:t>
            </a:r>
            <a:r>
              <a:rPr lang="el-GR" b="0" i="0" dirty="0">
                <a:solidFill>
                  <a:srgbClr val="202122"/>
                </a:solidFill>
                <a:effectLst/>
                <a:latin typeface="Times New Roman" panose="02020603050405020304" pitchFamily="18" charset="0"/>
                <a:cs typeface="Times New Roman" panose="02020603050405020304" pitchFamily="18" charset="0"/>
              </a:rPr>
              <a:t>.</a:t>
            </a:r>
          </a:p>
          <a:p>
            <a:pPr algn="just"/>
            <a:r>
              <a:rPr lang="el-GR" b="1" dirty="0">
                <a:solidFill>
                  <a:srgbClr val="202122"/>
                </a:solidFill>
                <a:latin typeface="Times New Roman" panose="02020603050405020304" pitchFamily="18" charset="0"/>
                <a:cs typeface="Times New Roman" panose="02020603050405020304" pitchFamily="18" charset="0"/>
              </a:rPr>
              <a:t>ΟΙΚΟΝΟΜΙΚΟ ΕΡΓΟ ΤΡΙΚΟΥΠΗ</a:t>
            </a:r>
          </a:p>
          <a:p>
            <a:pPr marL="342900" indent="-342900" algn="just">
              <a:buFont typeface="Wingdings" pitchFamily="2" charset="2"/>
              <a:buChar char="ü"/>
            </a:pPr>
            <a:r>
              <a:rPr lang="el-GR" dirty="0">
                <a:solidFill>
                  <a:srgbClr val="00B0F0"/>
                </a:solidFill>
                <a:latin typeface="Times New Roman" panose="02020603050405020304" pitchFamily="18" charset="0"/>
                <a:cs typeface="Times New Roman" panose="02020603050405020304" pitchFamily="18" charset="0"/>
              </a:rPr>
              <a:t>Μ</a:t>
            </a:r>
            <a:r>
              <a:rPr lang="el-GR" b="0" i="0" dirty="0">
                <a:solidFill>
                  <a:srgbClr val="00B0F0"/>
                </a:solidFill>
                <a:effectLst/>
                <a:latin typeface="Times New Roman" panose="02020603050405020304" pitchFamily="18" charset="0"/>
                <a:cs typeface="Times New Roman" panose="02020603050405020304" pitchFamily="18" charset="0"/>
              </a:rPr>
              <a:t>είωσε τον αριθμό των βουλευτών σε 150</a:t>
            </a:r>
            <a:r>
              <a:rPr lang="el-GR" b="0" i="0" dirty="0">
                <a:solidFill>
                  <a:srgbClr val="202122"/>
                </a:solidFill>
                <a:effectLst/>
                <a:latin typeface="Times New Roman" panose="02020603050405020304" pitchFamily="18" charset="0"/>
                <a:cs typeface="Times New Roman" panose="02020603050405020304" pitchFamily="18" charset="0"/>
              </a:rPr>
              <a:t>, </a:t>
            </a:r>
            <a:r>
              <a:rPr lang="el-GR" b="0" i="0" dirty="0">
                <a:solidFill>
                  <a:srgbClr val="FF0000"/>
                </a:solidFill>
                <a:effectLst/>
                <a:latin typeface="Times New Roman" panose="02020603050405020304" pitchFamily="18" charset="0"/>
                <a:cs typeface="Times New Roman" panose="02020603050405020304" pitchFamily="18" charset="0"/>
              </a:rPr>
              <a:t>μειώνοντας το κόστος της διοίκησης</a:t>
            </a:r>
            <a:endParaRPr lang="el-GR" i="0" dirty="0">
              <a:solidFill>
                <a:srgbClr val="FF0000"/>
              </a:solidFill>
              <a:effectLst/>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b="0" i="0" dirty="0">
                <a:solidFill>
                  <a:srgbClr val="00B0F0"/>
                </a:solidFill>
                <a:effectLst/>
                <a:latin typeface="Times New Roman" panose="02020603050405020304" pitchFamily="18" charset="0"/>
                <a:cs typeface="Times New Roman" panose="02020603050405020304" pitchFamily="18" charset="0"/>
              </a:rPr>
              <a:t>Θέσπισε αυστηρά κριτήρια επιλογής τους,</a:t>
            </a:r>
            <a:r>
              <a:rPr lang="el-GR" b="0" i="0" dirty="0">
                <a:solidFill>
                  <a:srgbClr val="202122"/>
                </a:solidFill>
                <a:effectLst/>
                <a:latin typeface="Times New Roman" panose="02020603050405020304" pitchFamily="18" charset="0"/>
                <a:cs typeface="Times New Roman" panose="02020603050405020304" pitchFamily="18" charset="0"/>
              </a:rPr>
              <a:t> </a:t>
            </a:r>
            <a:r>
              <a:rPr lang="el-GR" b="0" i="0" dirty="0">
                <a:solidFill>
                  <a:srgbClr val="FF0000"/>
                </a:solidFill>
                <a:effectLst/>
                <a:latin typeface="Times New Roman" panose="02020603050405020304" pitchFamily="18" charset="0"/>
                <a:cs typeface="Times New Roman" panose="02020603050405020304" pitchFamily="18" charset="0"/>
              </a:rPr>
              <a:t>ώστε να υπάρχει ανεξαρτησία της κρατικής γραφειοκρατίας από τις κυβερνητικές αλλαγές</a:t>
            </a:r>
            <a:endParaRPr lang="el-GR" b="0" dirty="0">
              <a:solidFill>
                <a:srgbClr val="FF0000"/>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b="0" i="0" u="sng" dirty="0">
                <a:solidFill>
                  <a:srgbClr val="00B050"/>
                </a:solidFill>
                <a:effectLst/>
                <a:latin typeface="Times New Roman" panose="02020603050405020304" pitchFamily="18" charset="0"/>
                <a:cs typeface="Times New Roman" panose="02020603050405020304" pitchFamily="18" charset="0"/>
              </a:rPr>
              <a:t>Πήρε δύο μεγάλα δάνεια για τη χρηματοδότηση των έργων και επέβαλε φορολογία στον καπνό και το κρασί</a:t>
            </a:r>
          </a:p>
          <a:p>
            <a:pPr marL="342900" indent="-342900" algn="just">
              <a:buFont typeface="Wingdings" pitchFamily="2" charset="2"/>
              <a:buChar char="ü"/>
            </a:pPr>
            <a:r>
              <a:rPr lang="el-GR" b="0" i="0" u="sng" dirty="0">
                <a:solidFill>
                  <a:srgbClr val="00B050"/>
                </a:solidFill>
                <a:effectLst/>
                <a:latin typeface="Times New Roman" panose="02020603050405020304" pitchFamily="18" charset="0"/>
                <a:cs typeface="Times New Roman" panose="02020603050405020304" pitchFamily="18" charset="0"/>
              </a:rPr>
              <a:t>Επέβαλε και φόρο επί των οικοδομών</a:t>
            </a:r>
            <a:r>
              <a:rPr lang="el-GR" b="0" i="0" dirty="0">
                <a:solidFill>
                  <a:srgbClr val="202122"/>
                </a:solidFill>
                <a:effectLst/>
                <a:latin typeface="Times New Roman" panose="02020603050405020304" pitchFamily="18" charset="0"/>
                <a:cs typeface="Times New Roman" panose="02020603050405020304" pitchFamily="18" charset="0"/>
              </a:rPr>
              <a:t>, παίρνοντας τρίτο δάνειο για τη χρηματοδότηση τριών θωρηκτών</a:t>
            </a:r>
            <a:endParaRPr lang="el-GR" dirty="0">
              <a:solidFill>
                <a:srgbClr val="202122"/>
              </a:solidFill>
              <a:latin typeface="Times New Roman" panose="02020603050405020304" pitchFamily="18" charset="0"/>
              <a:cs typeface="Times New Roman" panose="02020603050405020304" pitchFamily="18" charset="0"/>
            </a:endParaRPr>
          </a:p>
          <a:p>
            <a:pPr marL="342900" indent="-342900" algn="just">
              <a:buFont typeface="Wingdings" pitchFamily="2" charset="2"/>
              <a:buChar char="ü"/>
            </a:pPr>
            <a:r>
              <a:rPr lang="el-GR" b="0" i="0" u="sng" dirty="0">
                <a:solidFill>
                  <a:srgbClr val="FF0000"/>
                </a:solidFill>
                <a:effectLst/>
                <a:latin typeface="Times New Roman" panose="02020603050405020304" pitchFamily="18" charset="0"/>
                <a:cs typeface="Times New Roman" panose="02020603050405020304" pitchFamily="18" charset="0"/>
              </a:rPr>
              <a:t>Το 1893 ο Τρικούπης, εξαιτίας της άσχημης οικονομικής κατάστασης, κήρυξε την τρίτη πτώχευση – Κλονισμός της δραχμής, υποτίμηση</a:t>
            </a:r>
            <a:endParaRPr lang="el-GR" i="0" u="sng"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49291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27686D26-03E9-D50D-E427-596745E01FD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D1D73471-89EF-9946-07A0-DA97B4A820FA}"/>
              </a:ext>
            </a:extLst>
          </p:cNvPr>
          <p:cNvSpPr>
            <a:spLocks noGrp="1"/>
          </p:cNvSpPr>
          <p:nvPr>
            <p:ph type="ctrTitle"/>
          </p:nvPr>
        </p:nvSpPr>
        <p:spPr>
          <a:xfrm>
            <a:off x="1145628" y="241738"/>
            <a:ext cx="9522373" cy="714703"/>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A9C13FBE-3934-6016-B8D0-B43D15C946FB}"/>
              </a:ext>
            </a:extLst>
          </p:cNvPr>
          <p:cNvSpPr>
            <a:spLocks noGrp="1"/>
          </p:cNvSpPr>
          <p:nvPr>
            <p:ph type="subTitle" idx="1"/>
          </p:nvPr>
        </p:nvSpPr>
        <p:spPr>
          <a:xfrm>
            <a:off x="378372" y="1061545"/>
            <a:ext cx="10573407" cy="5401038"/>
          </a:xfrm>
        </p:spPr>
        <p:txBody>
          <a:bodyPr>
            <a:noAutofit/>
          </a:bodyPr>
          <a:lstStyle/>
          <a:p>
            <a:pPr algn="just"/>
            <a:r>
              <a:rPr lang="el-GR" sz="2800" b="1" dirty="0">
                <a:solidFill>
                  <a:srgbClr val="C00000"/>
                </a:solidFill>
                <a:latin typeface="Times New Roman" panose="02020603050405020304" pitchFamily="18" charset="0"/>
                <a:cs typeface="Times New Roman" panose="02020603050405020304" pitchFamily="18" charset="0"/>
              </a:rPr>
              <a:t>ΔΙΕΘΝΗΣ ΟΙΚΟΝΟΜΙΚΟΣ ΕΛΕΓΧΟΣ</a:t>
            </a:r>
          </a:p>
          <a:p>
            <a:pPr marL="342900" indent="-342900" algn="just">
              <a:buFont typeface="Wingdings" pitchFamily="2" charset="2"/>
              <a:buChar char="Ø"/>
            </a:pPr>
            <a:r>
              <a:rPr lang="el-GR" sz="2800" u="sng" dirty="0">
                <a:latin typeface="Times New Roman" panose="02020603050405020304" pitchFamily="18" charset="0"/>
                <a:cs typeface="Times New Roman" panose="02020603050405020304" pitchFamily="18" charset="0"/>
              </a:rPr>
              <a:t>Μετά τον Ελληνοτουρκικό πόλεμο ή κατάσταση ήταν δύσκολη, εξαιτίας και των αντικρουόμενων συμφερόντων των μεγάλων δυνάμεων</a:t>
            </a:r>
          </a:p>
          <a:p>
            <a:pPr marL="342900" indent="-342900" algn="just">
              <a:buFont typeface="Wingdings" pitchFamily="2" charset="2"/>
              <a:buChar char="Ø"/>
            </a:pPr>
            <a:r>
              <a:rPr lang="el-GR" sz="2800" b="0" i="0" dirty="0">
                <a:solidFill>
                  <a:srgbClr val="C00000"/>
                </a:solidFill>
                <a:effectLst/>
                <a:latin typeface="Times New Roman" panose="02020603050405020304" pitchFamily="18" charset="0"/>
                <a:cs typeface="Times New Roman" panose="02020603050405020304" pitchFamily="18" charset="0"/>
              </a:rPr>
              <a:t>Η Ελλάδα βγήκε από τον πόλεμο νικημένη &amp; ταπεινωμένη</a:t>
            </a:r>
            <a:r>
              <a:rPr lang="el-GR" sz="2800" b="0" i="0" dirty="0">
                <a:solidFill>
                  <a:srgbClr val="202122"/>
                </a:solidFill>
                <a:effectLst/>
                <a:latin typeface="Times New Roman" panose="02020603050405020304" pitchFamily="18" charset="0"/>
                <a:cs typeface="Times New Roman" panose="02020603050405020304" pitchFamily="18" charset="0"/>
              </a:rPr>
              <a:t>, της επιβλήθηκε </a:t>
            </a:r>
            <a:r>
              <a:rPr lang="el-GR" sz="2800" b="0" i="0" dirty="0">
                <a:solidFill>
                  <a:srgbClr val="C00000"/>
                </a:solidFill>
                <a:effectLst/>
                <a:latin typeface="Times New Roman" panose="02020603050405020304" pitchFamily="18" charset="0"/>
                <a:cs typeface="Times New Roman" panose="02020603050405020304" pitchFamily="18" charset="0"/>
              </a:rPr>
              <a:t>πολεμική αποζημίωση και της επιβλήθηκε Διεθνής Οικονομικός Έλεγχος</a:t>
            </a:r>
          </a:p>
          <a:p>
            <a:pPr marL="342900" indent="-342900" algn="just">
              <a:buFont typeface="Wingdings" pitchFamily="2" charset="2"/>
              <a:buChar char="Ø"/>
            </a:pPr>
            <a:r>
              <a:rPr lang="el-GR" sz="2800" dirty="0">
                <a:solidFill>
                  <a:srgbClr val="202122"/>
                </a:solidFill>
                <a:latin typeface="Times New Roman" panose="02020603050405020304" pitchFamily="18" charset="0"/>
                <a:cs typeface="Times New Roman" panose="02020603050405020304" pitchFamily="18" charset="0"/>
              </a:rPr>
              <a:t>Ε</a:t>
            </a:r>
            <a:r>
              <a:rPr lang="el-GR" sz="2800" b="0" dirty="0">
                <a:solidFill>
                  <a:srgbClr val="202122"/>
                </a:solidFill>
                <a:effectLst/>
                <a:latin typeface="Times New Roman" panose="02020603050405020304" pitchFamily="18" charset="0"/>
                <a:cs typeface="Times New Roman" panose="02020603050405020304" pitchFamily="18" charset="0"/>
              </a:rPr>
              <a:t>πέβαλαν μεταξύ των όρων την </a:t>
            </a:r>
            <a:r>
              <a:rPr lang="el-GR" sz="2800" b="1" u="sng" dirty="0">
                <a:solidFill>
                  <a:srgbClr val="202122"/>
                </a:solidFill>
                <a:effectLst/>
                <a:latin typeface="Times New Roman" panose="02020603050405020304" pitchFamily="18" charset="0"/>
                <a:cs typeface="Times New Roman" panose="02020603050405020304" pitchFamily="18" charset="0"/>
              </a:rPr>
              <a:t>κατευθείαν είσπραξη των κερδών από τρία βασικά προϊόντα το πετρέλαιο, τα σπίρτα και τα τραπουλόχαρτα</a:t>
            </a:r>
          </a:p>
          <a:p>
            <a:pPr marL="342900" indent="-342900" algn="just">
              <a:buFont typeface="Wingdings" pitchFamily="2" charset="2"/>
              <a:buChar char="Ø"/>
            </a:pPr>
            <a:r>
              <a:rPr lang="el-GR" sz="2800" b="1" i="0" dirty="0">
                <a:solidFill>
                  <a:srgbClr val="FF0000"/>
                </a:solidFill>
                <a:effectLst/>
                <a:latin typeface="Times New Roman" panose="02020603050405020304" pitchFamily="18" charset="0"/>
                <a:cs typeface="Times New Roman" panose="02020603050405020304" pitchFamily="18" charset="0"/>
              </a:rPr>
              <a:t>Η Ελλάδα από το 1824 έως το 1897 πήρε 10 εξωτερικά δάνεια, συνολικά 770 εκ. γαλλικά φράγκα</a:t>
            </a:r>
            <a:endParaRPr lang="el-GR"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567545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AA7947A5-A6ED-AA65-C304-838CCAACE0C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xmlns="" id="{92BDD964-6BB1-022F-C9AC-58DF7A454608}"/>
              </a:ext>
            </a:extLst>
          </p:cNvPr>
          <p:cNvSpPr>
            <a:spLocks noGrp="1"/>
          </p:cNvSpPr>
          <p:nvPr>
            <p:ph type="ctrTitle"/>
          </p:nvPr>
        </p:nvSpPr>
        <p:spPr>
          <a:xfrm>
            <a:off x="1103586" y="147145"/>
            <a:ext cx="9564415" cy="704193"/>
          </a:xfrm>
        </p:spPr>
        <p:txBody>
          <a:bodyPr>
            <a:normAutofit/>
          </a:bodyPr>
          <a:lstStyle/>
          <a:p>
            <a:r>
              <a:rPr lang="el-GR" sz="4000" b="1" dirty="0">
                <a:latin typeface="Times New Roman" panose="02020603050405020304" pitchFamily="18" charset="0"/>
                <a:cs typeface="Times New Roman" panose="02020603050405020304" pitchFamily="18" charset="0"/>
              </a:rPr>
              <a:t>ΟΙΚΟΝΟΜΙΚΗ ΙΣΤΟΡΙΑ</a:t>
            </a:r>
          </a:p>
        </p:txBody>
      </p:sp>
      <p:sp>
        <p:nvSpPr>
          <p:cNvPr id="3" name="Υπότιτλος 2">
            <a:extLst>
              <a:ext uri="{FF2B5EF4-FFF2-40B4-BE49-F238E27FC236}">
                <a16:creationId xmlns:a16="http://schemas.microsoft.com/office/drawing/2014/main" xmlns="" id="{79FABC53-7205-1E13-3BA3-34D650BDC40E}"/>
              </a:ext>
            </a:extLst>
          </p:cNvPr>
          <p:cNvSpPr>
            <a:spLocks noGrp="1"/>
          </p:cNvSpPr>
          <p:nvPr>
            <p:ph type="subTitle" idx="1"/>
          </p:nvPr>
        </p:nvSpPr>
        <p:spPr>
          <a:xfrm>
            <a:off x="273269" y="987972"/>
            <a:ext cx="11256579" cy="5722883"/>
          </a:xfrm>
        </p:spPr>
        <p:txBody>
          <a:bodyPr>
            <a:normAutofit lnSpcReduction="10000"/>
          </a:bodyPr>
          <a:lstStyle/>
          <a:p>
            <a:pPr algn="just"/>
            <a:r>
              <a:rPr lang="el-GR" b="1" dirty="0">
                <a:latin typeface="Times New Roman" panose="02020603050405020304" pitchFamily="18" charset="0"/>
                <a:cs typeface="Times New Roman" panose="02020603050405020304" pitchFamily="18" charset="0"/>
              </a:rPr>
              <a:t>Η ΟΙΚΟΝΟΜΙΑ ΣΤΟΥΣ ΒΑΛΚΑΝΙΚΟΥΣ ΠΟΛΕΜΟΥΣ</a:t>
            </a:r>
          </a:p>
          <a:p>
            <a:pPr marL="342900" indent="-342900" algn="just">
              <a:buFont typeface="Arial" panose="020B0604020202020204" pitchFamily="34" charset="0"/>
              <a:buChar char="•"/>
            </a:pPr>
            <a:r>
              <a:rPr lang="el-GR" b="1" dirty="0">
                <a:solidFill>
                  <a:srgbClr val="FF0000"/>
                </a:solidFill>
                <a:latin typeface="Times New Roman" panose="02020603050405020304" pitchFamily="18" charset="0"/>
                <a:cs typeface="Times New Roman" panose="02020603050405020304" pitchFamily="18" charset="0"/>
              </a:rPr>
              <a:t>Από 1902-1914 </a:t>
            </a:r>
            <a:r>
              <a:rPr lang="el-GR" b="1" i="0" dirty="0" err="1">
                <a:solidFill>
                  <a:srgbClr val="FF0000"/>
                </a:solidFill>
                <a:effectLst/>
                <a:latin typeface="Times New Roman" panose="02020603050405020304" pitchFamily="18" charset="0"/>
                <a:cs typeface="Times New Roman" panose="02020603050405020304" pitchFamily="18" charset="0"/>
              </a:rPr>
              <a:t>συνομολογήθηκαν</a:t>
            </a:r>
            <a:r>
              <a:rPr lang="el-GR" b="1" i="0" dirty="0">
                <a:solidFill>
                  <a:srgbClr val="FF0000"/>
                </a:solidFill>
                <a:effectLst/>
                <a:latin typeface="Times New Roman" panose="02020603050405020304" pitchFamily="18" charset="0"/>
                <a:cs typeface="Times New Roman" panose="02020603050405020304" pitchFamily="18" charset="0"/>
              </a:rPr>
              <a:t> τέσσερα εξωτερικά δάνεια, συνολικά 521.000.000 γαλλικά φράγκα</a:t>
            </a:r>
          </a:p>
          <a:p>
            <a:pPr marL="342900" indent="-342900" algn="just">
              <a:buFont typeface="Arial" panose="020B0604020202020204" pitchFamily="34" charset="0"/>
              <a:buChar char="•"/>
            </a:pPr>
            <a:r>
              <a:rPr lang="el-GR" b="0" i="0" u="sng" dirty="0">
                <a:solidFill>
                  <a:srgbClr val="202122"/>
                </a:solidFill>
                <a:effectLst/>
                <a:latin typeface="Times New Roman" panose="02020603050405020304" pitchFamily="18" charset="0"/>
                <a:cs typeface="Times New Roman" panose="02020603050405020304" pitchFamily="18" charset="0"/>
              </a:rPr>
              <a:t>Η δανειακή πρόσοδος χρησιμοποιήθηκε για την εξυπηρέτηση των ήδη υπαρχόντων εξωτερικών δανείων</a:t>
            </a:r>
            <a:r>
              <a:rPr lang="el-GR" b="0" i="0" dirty="0">
                <a:solidFill>
                  <a:srgbClr val="202122"/>
                </a:solidFill>
                <a:effectLst/>
                <a:latin typeface="Times New Roman" panose="02020603050405020304" pitchFamily="18" charset="0"/>
                <a:cs typeface="Times New Roman" panose="02020603050405020304" pitchFamily="18" charset="0"/>
              </a:rPr>
              <a:t>, </a:t>
            </a:r>
            <a:r>
              <a:rPr lang="el-GR" b="0" i="0" dirty="0">
                <a:solidFill>
                  <a:srgbClr val="FF0000"/>
                </a:solidFill>
                <a:effectLst/>
                <a:latin typeface="Times New Roman" panose="02020603050405020304" pitchFamily="18" charset="0"/>
                <a:cs typeface="Times New Roman" panose="02020603050405020304" pitchFamily="18" charset="0"/>
              </a:rPr>
              <a:t>τη διεξαγωγή των Βαλκανικών πολέμων και στην ενσωμάτωση των νέων περιοχών </a:t>
            </a:r>
            <a:r>
              <a:rPr lang="el-GR" b="0" i="0" dirty="0">
                <a:solidFill>
                  <a:srgbClr val="202122"/>
                </a:solidFill>
                <a:effectLst/>
                <a:latin typeface="Times New Roman" panose="02020603050405020304" pitchFamily="18" charset="0"/>
                <a:cs typeface="Times New Roman" panose="02020603050405020304" pitchFamily="18" charset="0"/>
              </a:rPr>
              <a:t>που προέκυψαν μετά τους Βαλκανικούς</a:t>
            </a:r>
            <a:endParaRPr lang="el-GR" dirty="0">
              <a:solidFill>
                <a:srgbClr val="202122"/>
              </a:solidFill>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l-GR" b="1" dirty="0">
                <a:solidFill>
                  <a:srgbClr val="002060"/>
                </a:solidFill>
                <a:latin typeface="Times New Roman" panose="02020603050405020304" pitchFamily="18" charset="0"/>
                <a:cs typeface="Times New Roman" panose="02020603050405020304" pitchFamily="18" charset="0"/>
              </a:rPr>
              <a:t>Η Ελλάδα έλαβε στρατιωτική &amp; οικονομική βοήθεια από την </a:t>
            </a:r>
            <a:r>
              <a:rPr lang="el-GR" b="1" dirty="0" err="1">
                <a:solidFill>
                  <a:srgbClr val="002060"/>
                </a:solidFill>
                <a:latin typeface="Times New Roman" panose="02020603050405020304" pitchFamily="18" charset="0"/>
                <a:cs typeface="Times New Roman" panose="02020603050405020304" pitchFamily="18" charset="0"/>
              </a:rPr>
              <a:t>Ατάντ</a:t>
            </a:r>
            <a:r>
              <a:rPr lang="el-GR" b="1" dirty="0">
                <a:solidFill>
                  <a:srgbClr val="002060"/>
                </a:solidFill>
                <a:latin typeface="Times New Roman" panose="02020603050405020304" pitchFamily="18" charset="0"/>
                <a:cs typeface="Times New Roman" panose="02020603050405020304" pitchFamily="18" charset="0"/>
              </a:rPr>
              <a:t>, δάνεια που αύξησαν το χρέος της</a:t>
            </a:r>
          </a:p>
          <a:p>
            <a:pPr marL="342900" indent="-342900" algn="just">
              <a:buFont typeface="Arial" panose="020B0604020202020204" pitchFamily="34" charset="0"/>
              <a:buChar char="•"/>
            </a:pPr>
            <a:r>
              <a:rPr lang="el-GR" b="0" i="0" u="sng" dirty="0">
                <a:solidFill>
                  <a:srgbClr val="202122"/>
                </a:solidFill>
                <a:effectLst/>
                <a:latin typeface="Times New Roman" panose="02020603050405020304" pitchFamily="18" charset="0"/>
                <a:cs typeface="Times New Roman" panose="02020603050405020304" pitchFamily="18" charset="0"/>
              </a:rPr>
              <a:t>Το Νοέμβριο του 1920 η </a:t>
            </a:r>
            <a:r>
              <a:rPr lang="el-GR" b="0" i="0" u="sng" dirty="0" err="1">
                <a:solidFill>
                  <a:srgbClr val="202122"/>
                </a:solidFill>
                <a:effectLst/>
                <a:latin typeface="Times New Roman" panose="02020603050405020304" pitchFamily="18" charset="0"/>
                <a:cs typeface="Times New Roman" panose="02020603050405020304" pitchFamily="18" charset="0"/>
              </a:rPr>
              <a:t>φιλοσυμμαχική</a:t>
            </a:r>
            <a:r>
              <a:rPr lang="el-GR" b="0" i="0" u="sng" dirty="0">
                <a:solidFill>
                  <a:srgbClr val="202122"/>
                </a:solidFill>
                <a:effectLst/>
                <a:latin typeface="Times New Roman" panose="02020603050405020304" pitchFamily="18" charset="0"/>
                <a:cs typeface="Times New Roman" panose="02020603050405020304" pitchFamily="18" charset="0"/>
              </a:rPr>
              <a:t> κυβέρνηση του Βενιζέλου έχασε τις εκλογές &amp; την εξουσία ανέλαβαν τα φιλοβασιλικά κόμματα που </a:t>
            </a:r>
            <a:r>
              <a:rPr lang="el-GR" b="0" i="0" u="sng" dirty="0" err="1">
                <a:solidFill>
                  <a:srgbClr val="202122"/>
                </a:solidFill>
                <a:effectLst/>
                <a:latin typeface="Times New Roman" panose="02020603050405020304" pitchFamily="18" charset="0"/>
                <a:cs typeface="Times New Roman" panose="02020603050405020304" pitchFamily="18" charset="0"/>
              </a:rPr>
              <a:t>επανέφεραν</a:t>
            </a:r>
            <a:r>
              <a:rPr lang="el-GR" b="0" i="0" u="sng" dirty="0">
                <a:solidFill>
                  <a:srgbClr val="202122"/>
                </a:solidFill>
                <a:effectLst/>
                <a:latin typeface="Times New Roman" panose="02020603050405020304" pitchFamily="18" charset="0"/>
                <a:cs typeface="Times New Roman" panose="02020603050405020304" pitchFamily="18" charset="0"/>
              </a:rPr>
              <a:t> τον ανεπιθύμητο στους συμμάχους βασιλιά Κωνσταντίνο</a:t>
            </a:r>
          </a:p>
          <a:p>
            <a:pPr marL="342900" indent="-342900" algn="just">
              <a:buFont typeface="Arial" panose="020B0604020202020204" pitchFamily="34" charset="0"/>
              <a:buChar char="•"/>
            </a:pPr>
            <a:r>
              <a:rPr lang="el-GR" b="0" i="0" u="sng" dirty="0">
                <a:solidFill>
                  <a:srgbClr val="202122"/>
                </a:solidFill>
                <a:effectLst/>
                <a:latin typeface="Times New Roman" panose="02020603050405020304" pitchFamily="18" charset="0"/>
                <a:cs typeface="Times New Roman" panose="02020603050405020304" pitchFamily="18" charset="0"/>
              </a:rPr>
              <a:t>Οι Σύμμαχοι, σε αντίποινα έσπευσαν να αποσύρουν την κάλυψη του χαρτονομίσματος </a:t>
            </a:r>
            <a:r>
              <a:rPr lang="el-GR" u="sng" dirty="0">
                <a:solidFill>
                  <a:srgbClr val="202122"/>
                </a:solidFill>
                <a:latin typeface="Times New Roman" panose="02020603050405020304" pitchFamily="18" charset="0"/>
                <a:cs typeface="Times New Roman" panose="02020603050405020304" pitchFamily="18" charset="0"/>
              </a:rPr>
              <a:t>&amp; έ</a:t>
            </a:r>
            <a:r>
              <a:rPr lang="el-GR" b="0" i="0" u="sng" dirty="0">
                <a:solidFill>
                  <a:srgbClr val="202122"/>
                </a:solidFill>
                <a:effectLst/>
                <a:latin typeface="Times New Roman" panose="02020603050405020304" pitchFamily="18" charset="0"/>
                <a:cs typeface="Times New Roman" panose="02020603050405020304" pitchFamily="18" charset="0"/>
              </a:rPr>
              <a:t>να σημαντικό τμήμα της νομισματικής κυκλοφορίας βρέθηκε χωρίς </a:t>
            </a:r>
            <a:r>
              <a:rPr lang="el-GR" b="0" i="0" u="sng" dirty="0" err="1">
                <a:solidFill>
                  <a:srgbClr val="202122"/>
                </a:solidFill>
                <a:effectLst/>
                <a:latin typeface="Times New Roman" panose="02020603050405020304" pitchFamily="18" charset="0"/>
                <a:cs typeface="Times New Roman" panose="02020603050405020304" pitchFamily="18" charset="0"/>
              </a:rPr>
              <a:t>αντίκρυσμα</a:t>
            </a:r>
            <a:endParaRPr lang="el-GR" b="0" i="0" u="sng" dirty="0">
              <a:solidFill>
                <a:srgbClr val="202122"/>
              </a:solidFill>
              <a:effectLst/>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l-GR" b="1" dirty="0">
                <a:solidFill>
                  <a:srgbClr val="202122"/>
                </a:solidFill>
                <a:latin typeface="Times New Roman" panose="02020603050405020304" pitchFamily="18" charset="0"/>
                <a:cs typeface="Times New Roman" panose="02020603050405020304" pitchFamily="18" charset="0"/>
              </a:rPr>
              <a:t>1919-1922 η Μικρασιατική καταστροφή είχε σοβαρές οικονομικές επιπτώσεις.</a:t>
            </a:r>
            <a:r>
              <a:rPr lang="el-GR" dirty="0">
                <a:solidFill>
                  <a:srgbClr val="202122"/>
                </a:solidFill>
                <a:latin typeface="Times New Roman" panose="02020603050405020304" pitchFamily="18" charset="0"/>
                <a:cs typeface="Times New Roman" panose="02020603050405020304" pitchFamily="18" charset="0"/>
              </a:rPr>
              <a:t> </a:t>
            </a:r>
            <a:r>
              <a:rPr lang="el-GR" b="0" i="0" dirty="0">
                <a:solidFill>
                  <a:srgbClr val="FF0000"/>
                </a:solidFill>
                <a:effectLst/>
                <a:latin typeface="Times New Roman" panose="02020603050405020304" pitchFamily="18" charset="0"/>
                <a:cs typeface="Times New Roman" panose="02020603050405020304" pitchFamily="18" charset="0"/>
              </a:rPr>
              <a:t>Η κυβέρνηση προχώρησε σ’ ένα πρωτότυπο εσωτερικό δάνειο με διχοτόμηση του χαρτονομίσματος.</a:t>
            </a:r>
            <a:endParaRPr lang="el-GR"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37644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37807EAE-CC68-D3F5-E170-F7B1BD391606}"/>
              </a:ext>
            </a:extLst>
          </p:cNvPr>
          <p:cNvSpPr>
            <a:spLocks noGrp="1"/>
          </p:cNvSpPr>
          <p:nvPr>
            <p:ph type="title"/>
          </p:nvPr>
        </p:nvSpPr>
        <p:spPr>
          <a:xfrm>
            <a:off x="798786" y="365125"/>
            <a:ext cx="10555014" cy="801523"/>
          </a:xfrm>
        </p:spPr>
        <p:txBody>
          <a:bodyPr>
            <a:normAutofit/>
          </a:bodyPr>
          <a:lstStyle/>
          <a:p>
            <a:pPr algn="ctr"/>
            <a:r>
              <a:rPr lang="el-GR" sz="4000" b="1" dirty="0">
                <a:latin typeface="Times New Roman" panose="02020603050405020304" pitchFamily="18" charset="0"/>
                <a:cs typeface="Times New Roman" panose="02020603050405020304" pitchFamily="18" charset="0"/>
              </a:rPr>
              <a:t>ΟΙΚΟΝΟΜΙΚΗ ΙΣΤΟΡΙΑ</a:t>
            </a:r>
            <a:endParaRPr lang="el-GR" sz="4000" dirty="0"/>
          </a:p>
        </p:txBody>
      </p:sp>
      <p:sp>
        <p:nvSpPr>
          <p:cNvPr id="3" name="Θέση περιεχομένου 2">
            <a:extLst>
              <a:ext uri="{FF2B5EF4-FFF2-40B4-BE49-F238E27FC236}">
                <a16:creationId xmlns:a16="http://schemas.microsoft.com/office/drawing/2014/main" xmlns="" id="{8C970FB5-9057-FB11-A29F-811AF407574E}"/>
              </a:ext>
            </a:extLst>
          </p:cNvPr>
          <p:cNvSpPr>
            <a:spLocks noGrp="1"/>
          </p:cNvSpPr>
          <p:nvPr>
            <p:ph idx="1"/>
          </p:nvPr>
        </p:nvSpPr>
        <p:spPr>
          <a:xfrm>
            <a:off x="409903" y="1524000"/>
            <a:ext cx="10943897" cy="4652963"/>
          </a:xfrm>
        </p:spPr>
        <p:txBody>
          <a:bodyPr>
            <a:normAutofit/>
          </a:bodyPr>
          <a:lstStyle/>
          <a:p>
            <a:pPr marL="0" indent="0" algn="just">
              <a:buNone/>
            </a:pPr>
            <a:r>
              <a:rPr lang="el-GR" b="0" i="0" dirty="0">
                <a:effectLst/>
                <a:latin typeface="Times New Roman" panose="02020603050405020304" pitchFamily="18" charset="0"/>
                <a:cs typeface="Times New Roman" panose="02020603050405020304" pitchFamily="18" charset="0"/>
              </a:rPr>
              <a:t>Οι κάτοχοι των χαρτονομισμάτων θα κρατούσαν το αριστερό κομμάτι των χαρτονομισμάτων στο οποίο απεικονίζονταν ο Γεώργιος Σταύρου (1788-1869, Έλληνας ευεργέτης, μέλος της Φιλικής Εταιρίας και τραπεζίτης), που για τον λόγο αυτό ονομάστηκε «Σταύρος» και θα είχε αξία ίση με την μισή αξία του αρχικού χαρτονομίσματος (για παράδειγμα στην περίπτωση των 100 δρχ. θα είχε αξία ίση με 50 δρχ.) </a:t>
            </a:r>
          </a:p>
          <a:p>
            <a:pPr marL="0" indent="0" algn="just">
              <a:buNone/>
            </a:pPr>
            <a:r>
              <a:rPr lang="el-GR" b="0" i="0" dirty="0">
                <a:effectLst/>
                <a:latin typeface="Times New Roman" panose="02020603050405020304" pitchFamily="18" charset="0"/>
                <a:cs typeface="Times New Roman" panose="02020603050405020304" pitchFamily="18" charset="0"/>
              </a:rPr>
              <a:t>Ενώ το δεξιό κομμάτι που ονομάστηκε «στέμμα» (καθώς απεικονίζονταν το βασιλικό στέμμα) θα  επιστρέφονταν στην Εθνική Τράπεζα και θα λαμβάνονταν μια απόδειξη, αρχικά, που αργότερα θα </a:t>
            </a:r>
            <a:r>
              <a:rPr lang="el-GR" b="0" i="0" dirty="0" err="1">
                <a:effectLst/>
                <a:latin typeface="Times New Roman" panose="02020603050405020304" pitchFamily="18" charset="0"/>
                <a:cs typeface="Times New Roman" panose="02020603050405020304" pitchFamily="18" charset="0"/>
              </a:rPr>
              <a:t>αντικαθιστούνταν</a:t>
            </a:r>
            <a:r>
              <a:rPr lang="el-GR" b="0" i="0" dirty="0">
                <a:effectLst/>
                <a:latin typeface="Times New Roman" panose="02020603050405020304" pitchFamily="18" charset="0"/>
                <a:cs typeface="Times New Roman" panose="02020603050405020304" pitchFamily="18" charset="0"/>
              </a:rPr>
              <a:t> από κανονικούς τίτλους για την συμμέτοχη τους στο δάνειο. </a:t>
            </a: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2123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2592D86-E034-F073-B688-5D04F505C69E}"/>
              </a:ext>
            </a:extLst>
          </p:cNvPr>
          <p:cNvSpPr>
            <a:spLocks noGrp="1"/>
          </p:cNvSpPr>
          <p:nvPr>
            <p:ph type="title"/>
          </p:nvPr>
        </p:nvSpPr>
        <p:spPr>
          <a:xfrm>
            <a:off x="838200" y="365125"/>
            <a:ext cx="10515600" cy="769335"/>
          </a:xfrm>
        </p:spPr>
        <p:txBody>
          <a:bodyPr>
            <a:normAutofit/>
          </a:bodyPr>
          <a:lstStyle/>
          <a:p>
            <a:pPr algn="ctr"/>
            <a:r>
              <a:rPr lang="el-GR" sz="4000" b="1" dirty="0">
                <a:latin typeface="Times New Roman" panose="02020603050405020304" pitchFamily="18" charset="0"/>
                <a:cs typeface="Times New Roman" panose="02020603050405020304" pitchFamily="18" charset="0"/>
              </a:rPr>
              <a:t>ΟΙΚΟΝΟΜΙΚΗ ΙΣΤΟΡΙΑ</a:t>
            </a:r>
            <a:endParaRPr lang="el-GR" sz="4000" dirty="0"/>
          </a:p>
        </p:txBody>
      </p:sp>
      <p:sp>
        <p:nvSpPr>
          <p:cNvPr id="3" name="Θέση περιεχομένου 2">
            <a:extLst>
              <a:ext uri="{FF2B5EF4-FFF2-40B4-BE49-F238E27FC236}">
                <a16:creationId xmlns:a16="http://schemas.microsoft.com/office/drawing/2014/main" xmlns="" id="{C45FDBC7-2A4A-B0B5-0D49-3A31939A7326}"/>
              </a:ext>
            </a:extLst>
          </p:cNvPr>
          <p:cNvSpPr>
            <a:spLocks noGrp="1"/>
          </p:cNvSpPr>
          <p:nvPr>
            <p:ph idx="1"/>
          </p:nvPr>
        </p:nvSpPr>
        <p:spPr>
          <a:xfrm>
            <a:off x="651641" y="1397876"/>
            <a:ext cx="10702159" cy="4779087"/>
          </a:xfrm>
        </p:spPr>
        <p:txBody>
          <a:bodyPr/>
          <a:lstStyle/>
          <a:p>
            <a:pPr marL="0" indent="0">
              <a:buNone/>
            </a:pPr>
            <a:endParaRPr lang="el-GR" dirty="0"/>
          </a:p>
        </p:txBody>
      </p:sp>
      <p:pic>
        <p:nvPicPr>
          <p:cNvPr id="4" name="Εικόνα 3">
            <a:extLst>
              <a:ext uri="{FF2B5EF4-FFF2-40B4-BE49-F238E27FC236}">
                <a16:creationId xmlns:a16="http://schemas.microsoft.com/office/drawing/2014/main" xmlns="" id="{92489793-5BC7-3134-912E-49E4FE4DAB8A}"/>
              </a:ext>
            </a:extLst>
          </p:cNvPr>
          <p:cNvPicPr>
            <a:picLocks noChangeAspect="1"/>
          </p:cNvPicPr>
          <p:nvPr/>
        </p:nvPicPr>
        <p:blipFill>
          <a:blip r:embed="rId2"/>
          <a:stretch>
            <a:fillRect/>
          </a:stretch>
        </p:blipFill>
        <p:spPr>
          <a:xfrm>
            <a:off x="1713187" y="1566129"/>
            <a:ext cx="8922298" cy="4157411"/>
          </a:xfrm>
          <a:prstGeom prst="rect">
            <a:avLst/>
          </a:prstGeom>
        </p:spPr>
      </p:pic>
    </p:spTree>
    <p:extLst>
      <p:ext uri="{BB962C8B-B14F-4D97-AF65-F5344CB8AC3E}">
        <p14:creationId xmlns:p14="http://schemas.microsoft.com/office/powerpoint/2010/main" xmlns="" val="395800232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214</TotalTime>
  <Words>2164</Words>
  <Application>Microsoft Office PowerPoint</Application>
  <PresentationFormat>Προσαρμογή</PresentationFormat>
  <Paragraphs>166</Paragraphs>
  <Slides>25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25</vt:i4>
      </vt:variant>
    </vt:vector>
  </HeadingPairs>
  <TitlesOfParts>
    <vt:vector size="26" baseType="lpstr">
      <vt:lpstr>Θέμα του Office</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lpstr>ΟΙΚΟΝΟΜΙΚΗ ΙΣΤΟΡΙΑ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ΟΙΚΟΝΟΜΙΚΗ ΙΣΤΟΡΙΑ</dc:title>
  <dc:creator>SOTIRIA TRIANTARI</dc:creator>
  <cp:lastModifiedBy>Χρήστης των Windows</cp:lastModifiedBy>
  <cp:revision>84</cp:revision>
  <dcterms:created xsi:type="dcterms:W3CDTF">2025-02-10T08:42:39Z</dcterms:created>
  <dcterms:modified xsi:type="dcterms:W3CDTF">2025-03-10T08:17:06Z</dcterms:modified>
</cp:coreProperties>
</file>