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316" r:id="rId3"/>
    <p:sldId id="286" r:id="rId4"/>
    <p:sldId id="287" r:id="rId5"/>
    <p:sldId id="288" r:id="rId6"/>
    <p:sldId id="289" r:id="rId7"/>
    <p:sldId id="290" r:id="rId8"/>
    <p:sldId id="291" r:id="rId9"/>
    <p:sldId id="31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108" y="-30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2BCA2-78EA-456E-B2D6-34352EF6675B}" type="datetimeFigureOut">
              <a:rPr lang="en-US" smtClean="0"/>
              <a:pPr/>
              <a:t>5/23/2023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1CE972-78B9-4F44-8494-47219C52E70D}" type="slidenum">
              <a:rPr lang="en-US" smtClean="0"/>
              <a:pPr/>
              <a:t>‹#›</a:t>
            </a:fld>
            <a:endParaRPr lang="en-US"/>
          </a:p>
        </p:txBody>
      </p:sp>
    </p:spTree>
    <p:extLst>
      <p:ext uri="{BB962C8B-B14F-4D97-AF65-F5344CB8AC3E}">
        <p14:creationId xmlns:p14="http://schemas.microsoft.com/office/powerpoint/2010/main" xmlns="" val="1752829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5C7D73-6E2F-4055-899B-DD0C54F66654}"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1026"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370031" y="149832"/>
            <a:ext cx="2422046" cy="111393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63664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CA0E6-159D-4ED9-8C70-216C0B7EA144}"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7"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41303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35420A-0005-48B6-8145-A8D3646868F1}"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7"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03403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6F729C-3867-44C8-B23E-FE891B465A68}"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2050"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95456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F336BCE-4EF3-41A1-A4B8-71FA9B52B9B1}"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8"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00933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92977C-E150-46D0-A1D8-77225B98AA0B}" type="datetime1">
              <a:rPr lang="en-US" smtClean="0"/>
              <a:pPr/>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8F624-BFCD-44BE-8F7E-AE4BE40F3737}" type="slidenum">
              <a:rPr lang="en-US" smtClean="0"/>
              <a:pPr/>
              <a:t>‹#›</a:t>
            </a:fld>
            <a:endParaRPr lang="en-US"/>
          </a:p>
        </p:txBody>
      </p:sp>
      <p:pic>
        <p:nvPicPr>
          <p:cNvPr id="8"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41870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B3E39C-86DC-4DA2-928A-51291BF25276}" type="datetime1">
              <a:rPr lang="en-US" smtClean="0"/>
              <a:pPr/>
              <a:t>5/23/2023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98F624-BFCD-44BE-8F7E-AE4BE40F3737}" type="slidenum">
              <a:rPr lang="en-US" smtClean="0"/>
              <a:pPr/>
              <a:t>‹#›</a:t>
            </a:fld>
            <a:endParaRPr lang="en-US"/>
          </a:p>
        </p:txBody>
      </p:sp>
      <p:pic>
        <p:nvPicPr>
          <p:cNvPr id="10"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07727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8F7DDC-AA4E-4247-AAA7-D9163CD2CBC8}" type="datetime1">
              <a:rPr lang="en-US" smtClean="0"/>
              <a:pPr/>
              <a:t>5/23/2023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8F624-BFCD-44BE-8F7E-AE4BE40F3737}" type="slidenum">
              <a:rPr lang="en-US" smtClean="0"/>
              <a:pPr/>
              <a:t>‹#›</a:t>
            </a:fld>
            <a:endParaRPr lang="en-US"/>
          </a:p>
        </p:txBody>
      </p:sp>
      <p:pic>
        <p:nvPicPr>
          <p:cNvPr id="6"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98752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B05330-A40A-4527-A73E-0FF56B09EC36}" type="datetime1">
              <a:rPr lang="en-US" smtClean="0"/>
              <a:pPr/>
              <a:t>5/23/2023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98F624-BFCD-44BE-8F7E-AE4BE40F3737}" type="slidenum">
              <a:rPr lang="en-US" smtClean="0"/>
              <a:pPr/>
              <a:t>‹#›</a:t>
            </a:fld>
            <a:endParaRPr lang="en-US"/>
          </a:p>
        </p:txBody>
      </p:sp>
      <p:pic>
        <p:nvPicPr>
          <p:cNvPr id="5"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88522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F1D1A15-B4F0-4EBC-8663-667AF9836E45}" type="datetime1">
              <a:rPr lang="en-US" smtClean="0"/>
              <a:pPr/>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8F624-BFCD-44BE-8F7E-AE4BE40F3737}" type="slidenum">
              <a:rPr lang="en-US" smtClean="0"/>
              <a:pPr/>
              <a:t>‹#›</a:t>
            </a:fld>
            <a:endParaRPr lang="en-US"/>
          </a:p>
        </p:txBody>
      </p:sp>
      <p:pic>
        <p:nvPicPr>
          <p:cNvPr id="8"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4183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3B9A54-1C8F-4997-94EE-FF440B58EF60}" type="datetime1">
              <a:rPr lang="en-US" smtClean="0"/>
              <a:pPr/>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8F624-BFCD-44BE-8F7E-AE4BE40F3737}" type="slidenum">
              <a:rPr lang="en-US" smtClean="0"/>
              <a:pPr/>
              <a:t>‹#›</a:t>
            </a:fld>
            <a:endParaRPr lang="en-US"/>
          </a:p>
        </p:txBody>
      </p:sp>
      <p:pic>
        <p:nvPicPr>
          <p:cNvPr id="8" name="Picture 2" descr="e-Hub"/>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9885202" y="37306"/>
            <a:ext cx="2153873" cy="990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58766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16702-FA7E-4F38-96E2-5D5E89104F15}" type="datetime1">
              <a:rPr lang="en-US" smtClean="0"/>
              <a:pPr/>
              <a:t>5/23/2023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8F624-BFCD-44BE-8F7E-AE4BE40F3737}" type="slidenum">
              <a:rPr lang="en-US" smtClean="0"/>
              <a:pPr/>
              <a:t>‹#›</a:t>
            </a:fld>
            <a:endParaRPr lang="en-US"/>
          </a:p>
        </p:txBody>
      </p:sp>
      <p:sp>
        <p:nvSpPr>
          <p:cNvPr id="7" name="MSIPCMContentMarking" descr="{&quot;HashCode&quot;:-2136057175,&quot;Placement&quot;:&quot;Footer&quot;,&quot;Top&quot;:519.343,&quot;Left&quot;:0.0,&quot;SlideWidth&quot;:960,&quot;SlideHeight&quot;:540}"/>
          <p:cNvSpPr txBox="1"/>
          <p:nvPr userDrawn="1"/>
        </p:nvSpPr>
        <p:spPr>
          <a:xfrm>
            <a:off x="0" y="6595656"/>
            <a:ext cx="937631" cy="262344"/>
          </a:xfrm>
          <a:prstGeom prst="rect">
            <a:avLst/>
          </a:prstGeom>
          <a:noFill/>
        </p:spPr>
        <p:txBody>
          <a:bodyPr vert="horz" wrap="square" lIns="0" tIns="0" rIns="0" bIns="0" rtlCol="0" anchor="ctr" anchorCtr="1">
            <a:spAutoFit/>
          </a:bodyPr>
          <a:lstStyle/>
          <a:p>
            <a:pPr algn="l">
              <a:spcBef>
                <a:spcPts val="0"/>
              </a:spcBef>
              <a:spcAft>
                <a:spcPts val="0"/>
              </a:spcAft>
            </a:pPr>
            <a:r>
              <a:rPr lang="en-US" sz="1000" smtClean="0">
                <a:solidFill>
                  <a:srgbClr val="000000"/>
                </a:solidFill>
                <a:latin typeface="Calibri" panose="020F0502020204030204" pitchFamily="34" charset="0"/>
              </a:rPr>
              <a:t> Internal Use </a:t>
            </a:r>
            <a:endParaRPr lang="en-US" sz="1000">
              <a:solidFill>
                <a:srgbClr val="000000"/>
              </a:solidFill>
              <a:latin typeface="Calibri" panose="020F0502020204030204" pitchFamily="34" charset="0"/>
            </a:endParaRPr>
          </a:p>
        </p:txBody>
      </p:sp>
    </p:spTree>
    <p:extLst>
      <p:ext uri="{BB962C8B-B14F-4D97-AF65-F5344CB8AC3E}">
        <p14:creationId xmlns:p14="http://schemas.microsoft.com/office/powerpoint/2010/main" xmlns="" val="3771134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imf.org/external/pubs/ft/fandd/1999/09/gulde.htm"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9784" y="860764"/>
            <a:ext cx="10285664" cy="2387600"/>
          </a:xfrm>
        </p:spPr>
        <p:txBody>
          <a:bodyPr>
            <a:normAutofit fontScale="90000"/>
          </a:bodyPr>
          <a:lstStyle/>
          <a:p>
            <a:r>
              <a:rPr lang="en-US" sz="3600" b="1" dirty="0" smtClean="0">
                <a:solidFill>
                  <a:srgbClr val="0070C0"/>
                </a:solidFill>
              </a:rPr>
              <a:t>SOME HISTORICAN AND CURRENT </a:t>
            </a:r>
            <a:br>
              <a:rPr lang="en-US" sz="3600" b="1" dirty="0" smtClean="0">
                <a:solidFill>
                  <a:srgbClr val="0070C0"/>
                </a:solidFill>
              </a:rPr>
            </a:br>
            <a:r>
              <a:rPr lang="en-US" sz="3600" b="1" dirty="0" smtClean="0">
                <a:solidFill>
                  <a:srgbClr val="0070C0"/>
                </a:solidFill>
              </a:rPr>
              <a:t>TOPICS OF INTERNATIONAL </a:t>
            </a:r>
            <a:r>
              <a:rPr lang="en-US" sz="3600" b="1" dirty="0" smtClean="0">
                <a:solidFill>
                  <a:srgbClr val="0070C0"/>
                </a:solidFill>
              </a:rPr>
              <a:t>ECONOMIC </a:t>
            </a:r>
            <a:r>
              <a:rPr lang="en-US" sz="3600" b="1" dirty="0" smtClean="0">
                <a:solidFill>
                  <a:srgbClr val="0070C0"/>
                </a:solidFill>
              </a:rPr>
              <a:t>RELATIONS</a:t>
            </a:r>
            <a:br>
              <a:rPr lang="en-US" sz="3600" b="1" dirty="0" smtClean="0">
                <a:solidFill>
                  <a:srgbClr val="0070C0"/>
                </a:solidFill>
              </a:rPr>
            </a:br>
            <a:r>
              <a:rPr lang="en-US" sz="3600" b="1" dirty="0" smtClean="0">
                <a:solidFill>
                  <a:srgbClr val="0070C0"/>
                </a:solidFill>
              </a:rPr>
              <a:t/>
            </a:r>
            <a:br>
              <a:rPr lang="en-US" sz="3600" b="1" dirty="0" smtClean="0">
                <a:solidFill>
                  <a:srgbClr val="0070C0"/>
                </a:solidFill>
              </a:rPr>
            </a:br>
            <a:r>
              <a:rPr lang="en-US" sz="3600" b="1" i="1" dirty="0" smtClean="0">
                <a:solidFill>
                  <a:srgbClr val="00B050"/>
                </a:solidFill>
              </a:rPr>
              <a:t>Insights form </a:t>
            </a:r>
            <a:r>
              <a:rPr lang="en-US" sz="3600" b="1" i="1" dirty="0" smtClean="0">
                <a:solidFill>
                  <a:srgbClr val="00B050"/>
                </a:solidFill>
              </a:rPr>
              <a:t>Bulgaria - </a:t>
            </a:r>
            <a:r>
              <a:rPr lang="en-GB" sz="3200" b="1" dirty="0" smtClean="0">
                <a:solidFill>
                  <a:srgbClr val="0070C0"/>
                </a:solidFill>
              </a:rPr>
              <a:t>Shock therapy transition period in Bulgaria</a:t>
            </a:r>
            <a:endParaRPr lang="en-US" sz="3600" b="1" i="1" dirty="0">
              <a:solidFill>
                <a:srgbClr val="00B050"/>
              </a:solidFill>
            </a:endParaRPr>
          </a:p>
        </p:txBody>
      </p:sp>
      <p:sp>
        <p:nvSpPr>
          <p:cNvPr id="3" name="Subtitle 2"/>
          <p:cNvSpPr>
            <a:spLocks noGrp="1"/>
          </p:cNvSpPr>
          <p:nvPr>
            <p:ph type="subTitle" idx="1"/>
          </p:nvPr>
        </p:nvSpPr>
        <p:spPr>
          <a:xfrm>
            <a:off x="1387365" y="3888828"/>
            <a:ext cx="9144000" cy="2879834"/>
          </a:xfrm>
        </p:spPr>
        <p:txBody>
          <a:bodyPr>
            <a:normAutofit fontScale="85000" lnSpcReduction="20000"/>
          </a:bodyPr>
          <a:lstStyle/>
          <a:p>
            <a:r>
              <a:rPr lang="en-US" dirty="0" smtClean="0"/>
              <a:t>Prof. Virginia Zhelyazkova, DSc</a:t>
            </a:r>
          </a:p>
          <a:p>
            <a:r>
              <a:rPr lang="en-US" dirty="0" smtClean="0"/>
              <a:t>VUZF University – Sofia</a:t>
            </a:r>
          </a:p>
          <a:p>
            <a:r>
              <a:rPr lang="en-US" dirty="0" smtClean="0"/>
              <a:t>Guest lectures at University of Macedonia - Thessaloniki</a:t>
            </a:r>
          </a:p>
          <a:p>
            <a:endParaRPr lang="en-US" dirty="0"/>
          </a:p>
          <a:p>
            <a:endParaRPr lang="en-US" dirty="0" smtClean="0"/>
          </a:p>
          <a:p>
            <a:endParaRPr lang="en-US" dirty="0"/>
          </a:p>
          <a:p>
            <a:endParaRPr lang="en-US" dirty="0" smtClean="0"/>
          </a:p>
          <a:p>
            <a:r>
              <a:rPr lang="en-US" dirty="0" smtClean="0"/>
              <a:t>22 – 26 May 2023</a:t>
            </a:r>
            <a:endParaRPr lang="en-US" dirty="0"/>
          </a:p>
        </p:txBody>
      </p:sp>
      <p:pic>
        <p:nvPicPr>
          <p:cNvPr id="5" name="Picture 4"/>
          <p:cNvPicPr>
            <a:picLocks noChangeAspect="1"/>
          </p:cNvPicPr>
          <p:nvPr/>
        </p:nvPicPr>
        <p:blipFill>
          <a:blip r:embed="rId2" cstate="print"/>
          <a:stretch>
            <a:fillRect/>
          </a:stretch>
        </p:blipFill>
        <p:spPr>
          <a:xfrm>
            <a:off x="5109341" y="4995500"/>
            <a:ext cx="1700048" cy="1012945"/>
          </a:xfrm>
          <a:prstGeom prst="rect">
            <a:avLst/>
          </a:prstGeom>
        </p:spPr>
      </p:pic>
    </p:spTree>
    <p:extLst>
      <p:ext uri="{BB962C8B-B14F-4D97-AF65-F5344CB8AC3E}">
        <p14:creationId xmlns:p14="http://schemas.microsoft.com/office/powerpoint/2010/main" xmlns="" val="393461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489" y="2561787"/>
            <a:ext cx="10515600" cy="1325563"/>
          </a:xfrm>
        </p:spPr>
        <p:txBody>
          <a:bodyPr>
            <a:normAutofit fontScale="90000"/>
          </a:bodyPr>
          <a:lstStyle/>
          <a:p>
            <a:r>
              <a:rPr lang="en-GB" b="1" dirty="0" smtClean="0">
                <a:solidFill>
                  <a:srgbClr val="0070C0"/>
                </a:solidFill>
              </a:rPr>
              <a:t>3. Shock </a:t>
            </a:r>
            <a:r>
              <a:rPr lang="en-GB" b="1" dirty="0">
                <a:solidFill>
                  <a:srgbClr val="0070C0"/>
                </a:solidFill>
              </a:rPr>
              <a:t>therapy transition period in </a:t>
            </a:r>
            <a:r>
              <a:rPr lang="en-GB" b="1" dirty="0" smtClean="0">
                <a:solidFill>
                  <a:srgbClr val="0070C0"/>
                </a:solidFill>
              </a:rPr>
              <a:t>Bulgaria: the macroeconomic setting</a:t>
            </a:r>
            <a:br>
              <a:rPr lang="en-GB" b="1" dirty="0" smtClean="0">
                <a:solidFill>
                  <a:srgbClr val="0070C0"/>
                </a:solidFill>
              </a:rPr>
            </a:br>
            <a:r>
              <a:rPr lang="en-GB" b="1" dirty="0">
                <a:solidFill>
                  <a:srgbClr val="0070C0"/>
                </a:solidFill>
              </a:rPr>
              <a:t/>
            </a:r>
            <a:br>
              <a:rPr lang="en-GB" b="1" dirty="0">
                <a:solidFill>
                  <a:srgbClr val="0070C0"/>
                </a:solidFill>
              </a:rPr>
            </a:br>
            <a:endParaRPr lang="en-US" b="1" dirty="0">
              <a:solidFill>
                <a:srgbClr val="0070C0"/>
              </a:solidFill>
            </a:endParaRPr>
          </a:p>
        </p:txBody>
      </p:sp>
      <p:sp>
        <p:nvSpPr>
          <p:cNvPr id="3" name="TextBox 2"/>
          <p:cNvSpPr txBox="1"/>
          <p:nvPr/>
        </p:nvSpPr>
        <p:spPr>
          <a:xfrm>
            <a:off x="1387365" y="5339255"/>
            <a:ext cx="10405241" cy="461665"/>
          </a:xfrm>
          <a:prstGeom prst="rect">
            <a:avLst/>
          </a:prstGeom>
          <a:noFill/>
        </p:spPr>
        <p:txBody>
          <a:bodyPr wrap="square" rtlCol="0">
            <a:spAutoFit/>
          </a:bodyPr>
          <a:lstStyle/>
          <a:p>
            <a:r>
              <a:rPr lang="en-US" sz="1200" dirty="0" smtClean="0"/>
              <a:t>Source: </a:t>
            </a:r>
            <a:r>
              <a:rPr lang="en-US" sz="1200" dirty="0" err="1" smtClean="0"/>
              <a:t>Gulde</a:t>
            </a:r>
            <a:r>
              <a:rPr lang="en-US" sz="1200" dirty="0" smtClean="0"/>
              <a:t>, Anne-Marie, </a:t>
            </a:r>
            <a:r>
              <a:rPr lang="en-US" sz="1200" b="1" dirty="0"/>
              <a:t>The Role of the Currency Board in Bulgaria's </a:t>
            </a:r>
            <a:r>
              <a:rPr lang="en-US" sz="1200" b="1" dirty="0" smtClean="0"/>
              <a:t>Stabilization, Finance and Development Magazine, IMF, available here: </a:t>
            </a:r>
            <a:r>
              <a:rPr lang="en-US" sz="1200" dirty="0">
                <a:hlinkClick r:id="rId2"/>
              </a:rPr>
              <a:t>Finance &amp; Development, September 1999 - The Role of the Currency Board in Bulgaria's Stabilization (imf.org)</a:t>
            </a:r>
            <a:endParaRPr lang="en-US" sz="1200" dirty="0"/>
          </a:p>
        </p:txBody>
      </p:sp>
      <p:sp>
        <p:nvSpPr>
          <p:cNvPr id="4" name="Slide Number Placeholder 3"/>
          <p:cNvSpPr>
            <a:spLocks noGrp="1"/>
          </p:cNvSpPr>
          <p:nvPr>
            <p:ph type="sldNum" sz="quarter" idx="12"/>
          </p:nvPr>
        </p:nvSpPr>
        <p:spPr/>
        <p:txBody>
          <a:bodyPr/>
          <a:lstStyle/>
          <a:p>
            <a:fld id="{3B98F624-BFCD-44BE-8F7E-AE4BE40F3737}" type="slidenum">
              <a:rPr lang="en-US" smtClean="0"/>
              <a:pPr/>
              <a:t>2</a:t>
            </a:fld>
            <a:endParaRPr lang="en-US"/>
          </a:p>
        </p:txBody>
      </p:sp>
    </p:spTree>
    <p:extLst>
      <p:ext uri="{BB962C8B-B14F-4D97-AF65-F5344CB8AC3E}">
        <p14:creationId xmlns:p14="http://schemas.microsoft.com/office/powerpoint/2010/main" xmlns="" val="3932028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Autofit/>
          </a:bodyPr>
          <a:lstStyle/>
          <a:p>
            <a:r>
              <a:rPr lang="en-GB" sz="3600" b="1" dirty="0"/>
              <a:t>Shock therapy transition period in </a:t>
            </a:r>
            <a:r>
              <a:rPr lang="en-GB" sz="3600" b="1" dirty="0" smtClean="0"/>
              <a:t>Bulgaria. </a:t>
            </a:r>
            <a:br>
              <a:rPr lang="en-GB" sz="3600" b="1" dirty="0" smtClean="0"/>
            </a:br>
            <a:r>
              <a:rPr lang="en-GB" sz="3600" b="1" dirty="0" smtClean="0"/>
              <a:t>The </a:t>
            </a:r>
            <a:r>
              <a:rPr lang="en-GB" sz="3600" b="1" dirty="0"/>
              <a:t>economic crisis of 1997</a:t>
            </a:r>
            <a:br>
              <a:rPr lang="en-GB" sz="3600" b="1" dirty="0"/>
            </a:br>
            <a:endParaRPr lang="en-US" sz="3600" b="1" dirty="0"/>
          </a:p>
        </p:txBody>
      </p:sp>
      <p:sp>
        <p:nvSpPr>
          <p:cNvPr id="3" name="Content Placeholder 2"/>
          <p:cNvSpPr>
            <a:spLocks noGrp="1"/>
          </p:cNvSpPr>
          <p:nvPr>
            <p:ph idx="1"/>
          </p:nvPr>
        </p:nvSpPr>
        <p:spPr/>
        <p:txBody>
          <a:bodyPr/>
          <a:lstStyle/>
          <a:p>
            <a:r>
              <a:rPr lang="en-US" dirty="0"/>
              <a:t>In late 1996, Bulgaria was in the midst of a banking crisis and entering a period of hyperinflation. </a:t>
            </a:r>
            <a:endParaRPr lang="en-US" dirty="0" smtClean="0"/>
          </a:p>
          <a:p>
            <a:r>
              <a:rPr lang="en-US" dirty="0" smtClean="0"/>
              <a:t>Support </a:t>
            </a:r>
            <a:r>
              <a:rPr lang="en-US" dirty="0"/>
              <a:t>for the government was declining and popular protest calling for new elections was widespread. In view of the failure of the country's earlier stabilization programs, a perception was developing that, to be credible, a renewed stabilization attempt would require a visible, rule-based system, such as a currency board. </a:t>
            </a:r>
            <a:endParaRPr lang="en-US" dirty="0" smtClean="0"/>
          </a:p>
          <a:p>
            <a:r>
              <a:rPr lang="en-US" dirty="0" smtClean="0"/>
              <a:t>Nevertheless</a:t>
            </a:r>
            <a:r>
              <a:rPr lang="en-US" dirty="0"/>
              <a:t>, the economic and financial problems confronting Bulgaria seemed insurmountable at first.</a:t>
            </a:r>
          </a:p>
        </p:txBody>
      </p:sp>
      <p:sp>
        <p:nvSpPr>
          <p:cNvPr id="4" name="Slide Number Placeholder 3"/>
          <p:cNvSpPr>
            <a:spLocks noGrp="1"/>
          </p:cNvSpPr>
          <p:nvPr>
            <p:ph type="sldNum" sz="quarter" idx="12"/>
          </p:nvPr>
        </p:nvSpPr>
        <p:spPr/>
        <p:txBody>
          <a:bodyPr/>
          <a:lstStyle/>
          <a:p>
            <a:fld id="{3B98F624-BFCD-44BE-8F7E-AE4BE40F3737}" type="slidenum">
              <a:rPr lang="en-US" smtClean="0"/>
              <a:pPr/>
              <a:t>3</a:t>
            </a:fld>
            <a:endParaRPr lang="en-US"/>
          </a:p>
        </p:txBody>
      </p:sp>
    </p:spTree>
    <p:extLst>
      <p:ext uri="{BB962C8B-B14F-4D97-AF65-F5344CB8AC3E}">
        <p14:creationId xmlns:p14="http://schemas.microsoft.com/office/powerpoint/2010/main" xmlns="" val="1197515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Macroeconomic and structural setting</a:t>
            </a:r>
            <a:endParaRPr lang="en-US" dirty="0"/>
          </a:p>
        </p:txBody>
      </p:sp>
      <p:sp>
        <p:nvSpPr>
          <p:cNvPr id="3" name="Content Placeholder 2"/>
          <p:cNvSpPr>
            <a:spLocks noGrp="1"/>
          </p:cNvSpPr>
          <p:nvPr>
            <p:ph idx="1"/>
          </p:nvPr>
        </p:nvSpPr>
        <p:spPr/>
        <p:txBody>
          <a:bodyPr>
            <a:normAutofit/>
          </a:bodyPr>
          <a:lstStyle/>
          <a:p>
            <a:r>
              <a:rPr lang="en-US" dirty="0"/>
              <a:t>The depth of the macroeconomic crisis was daunting. On an annual basis, inflation had soared to almost 500 percent in January 1997 and surpassed 2,000 percent in March. </a:t>
            </a:r>
            <a:endParaRPr lang="en-US" dirty="0" smtClean="0"/>
          </a:p>
          <a:p>
            <a:r>
              <a:rPr lang="en-US" dirty="0" smtClean="0"/>
              <a:t>The </a:t>
            </a:r>
            <a:r>
              <a:rPr lang="en-US" dirty="0"/>
              <a:t>causes of the rapid acceleration of inflation included liquidity injections to support the country's weakening banking system, continued central bank financing of the budget deficit, and—increasingly important—faltering confidence in the Bulgarian lev, which reduced domestic money demand. </a:t>
            </a:r>
            <a:endParaRPr lang="en-US" dirty="0" smtClean="0"/>
          </a:p>
        </p:txBody>
      </p:sp>
      <p:sp>
        <p:nvSpPr>
          <p:cNvPr id="4" name="Slide Number Placeholder 3"/>
          <p:cNvSpPr>
            <a:spLocks noGrp="1"/>
          </p:cNvSpPr>
          <p:nvPr>
            <p:ph type="sldNum" sz="quarter" idx="12"/>
          </p:nvPr>
        </p:nvSpPr>
        <p:spPr/>
        <p:txBody>
          <a:bodyPr/>
          <a:lstStyle/>
          <a:p>
            <a:fld id="{3B98F624-BFCD-44BE-8F7E-AE4BE40F3737}" type="slidenum">
              <a:rPr lang="en-US" smtClean="0"/>
              <a:pPr/>
              <a:t>4</a:t>
            </a:fld>
            <a:endParaRPr lang="en-US"/>
          </a:p>
        </p:txBody>
      </p:sp>
    </p:spTree>
    <p:extLst>
      <p:ext uri="{BB962C8B-B14F-4D97-AF65-F5344CB8AC3E}">
        <p14:creationId xmlns:p14="http://schemas.microsoft.com/office/powerpoint/2010/main" xmlns="" val="1958516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Macroeconomic and structural setting</a:t>
            </a:r>
          </a:p>
        </p:txBody>
      </p:sp>
      <p:sp>
        <p:nvSpPr>
          <p:cNvPr id="3" name="Content Placeholder 2"/>
          <p:cNvSpPr>
            <a:spLocks noGrp="1"/>
          </p:cNvSpPr>
          <p:nvPr>
            <p:ph idx="1"/>
          </p:nvPr>
        </p:nvSpPr>
        <p:spPr/>
        <p:txBody>
          <a:bodyPr>
            <a:normAutofit lnSpcReduction="10000"/>
          </a:bodyPr>
          <a:lstStyle/>
          <a:p>
            <a:pPr algn="just"/>
            <a:r>
              <a:rPr lang="en-US" dirty="0"/>
              <a:t>In an effort to soften the currency's depreciation—from lev 487 to lev 1,588 per US$1 in the first quarter of 1997—the central bank depleted its international reserves; remaining reserves covered less than two months of imports. </a:t>
            </a:r>
          </a:p>
          <a:p>
            <a:pPr algn="just"/>
            <a:r>
              <a:rPr lang="en-US" dirty="0"/>
              <a:t>At the same time, falling output and growing tax evasion caused tax revenues to plummet, from almost 40 percent of GDP (annualized) to 14.7 percent of GDP in February 1997. </a:t>
            </a:r>
            <a:endParaRPr lang="en-US" dirty="0" smtClean="0"/>
          </a:p>
          <a:p>
            <a:pPr algn="just"/>
            <a:r>
              <a:rPr lang="en-US" dirty="0" smtClean="0"/>
              <a:t>To </a:t>
            </a:r>
            <a:r>
              <a:rPr lang="en-US" dirty="0"/>
              <a:t>finance the fiscal deficit, the government issued treasury bills with successively shorter maturities and higher interest rates. </a:t>
            </a:r>
            <a:endParaRPr lang="en-US" dirty="0" smtClean="0"/>
          </a:p>
          <a:p>
            <a:pPr algn="just"/>
            <a:r>
              <a:rPr lang="en-US" dirty="0" smtClean="0"/>
              <a:t>Real </a:t>
            </a:r>
            <a:r>
              <a:rPr lang="en-US" dirty="0"/>
              <a:t>output, which had grown in 1994 and 1995, contracted by more than 10 percent during 1996.</a:t>
            </a:r>
          </a:p>
          <a:p>
            <a:pPr algn="just"/>
            <a:endParaRPr lang="en-US" dirty="0"/>
          </a:p>
        </p:txBody>
      </p:sp>
      <p:sp>
        <p:nvSpPr>
          <p:cNvPr id="4" name="Slide Number Placeholder 3"/>
          <p:cNvSpPr>
            <a:spLocks noGrp="1"/>
          </p:cNvSpPr>
          <p:nvPr>
            <p:ph type="sldNum" sz="quarter" idx="12"/>
          </p:nvPr>
        </p:nvSpPr>
        <p:spPr/>
        <p:txBody>
          <a:bodyPr/>
          <a:lstStyle/>
          <a:p>
            <a:fld id="{3B98F624-BFCD-44BE-8F7E-AE4BE40F3737}" type="slidenum">
              <a:rPr lang="en-US" smtClean="0"/>
              <a:pPr/>
              <a:t>5</a:t>
            </a:fld>
            <a:endParaRPr lang="en-US"/>
          </a:p>
        </p:txBody>
      </p:sp>
    </p:spTree>
    <p:extLst>
      <p:ext uri="{BB962C8B-B14F-4D97-AF65-F5344CB8AC3E}">
        <p14:creationId xmlns:p14="http://schemas.microsoft.com/office/powerpoint/2010/main" xmlns="" val="2919884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Macroeconomic and structural setting</a:t>
            </a:r>
          </a:p>
        </p:txBody>
      </p:sp>
      <p:sp>
        <p:nvSpPr>
          <p:cNvPr id="3" name="Content Placeholder 2"/>
          <p:cNvSpPr>
            <a:spLocks noGrp="1"/>
          </p:cNvSpPr>
          <p:nvPr>
            <p:ph idx="1"/>
          </p:nvPr>
        </p:nvSpPr>
        <p:spPr/>
        <p:txBody>
          <a:bodyPr>
            <a:normAutofit lnSpcReduction="10000"/>
          </a:bodyPr>
          <a:lstStyle/>
          <a:p>
            <a:pPr algn="just"/>
            <a:r>
              <a:rPr lang="en-US" dirty="0"/>
              <a:t>Structural problems were equally severe. </a:t>
            </a:r>
            <a:endParaRPr lang="en-US" dirty="0" smtClean="0"/>
          </a:p>
          <a:p>
            <a:pPr algn="just"/>
            <a:r>
              <a:rPr lang="en-US" dirty="0" smtClean="0"/>
              <a:t>A </a:t>
            </a:r>
            <a:r>
              <a:rPr lang="en-US" dirty="0"/>
              <a:t>banking crisis had been smoldering since at least 1995. </a:t>
            </a:r>
            <a:endParaRPr lang="en-US" dirty="0" smtClean="0"/>
          </a:p>
          <a:p>
            <a:pPr algn="just"/>
            <a:r>
              <a:rPr lang="en-US" dirty="0" smtClean="0"/>
              <a:t>A </a:t>
            </a:r>
            <a:r>
              <a:rPr lang="en-US" dirty="0"/>
              <a:t>1996 review found that out of 10 state banks, which accounted for more than 80 percent of banking sector assets, 9 had negative capital, and more than half of the state banks' portfolios were nonperforming. </a:t>
            </a:r>
            <a:endParaRPr lang="en-US" dirty="0" smtClean="0"/>
          </a:p>
          <a:p>
            <a:pPr algn="just"/>
            <a:r>
              <a:rPr lang="en-US" dirty="0" smtClean="0"/>
              <a:t>Half </a:t>
            </a:r>
            <a:r>
              <a:rPr lang="en-US" dirty="0"/>
              <a:t>of the private banks, including the country's largest and best known, were also technically bankrupt. </a:t>
            </a:r>
            <a:endParaRPr lang="en-US" dirty="0" smtClean="0"/>
          </a:p>
          <a:p>
            <a:pPr algn="just"/>
            <a:r>
              <a:rPr lang="en-US" dirty="0" smtClean="0"/>
              <a:t>Rumors </a:t>
            </a:r>
            <a:r>
              <a:rPr lang="en-US" dirty="0"/>
              <a:t>about the state of the banking sector led to several runs on banks.</a:t>
            </a:r>
          </a:p>
        </p:txBody>
      </p:sp>
      <p:sp>
        <p:nvSpPr>
          <p:cNvPr id="4" name="Slide Number Placeholder 3"/>
          <p:cNvSpPr>
            <a:spLocks noGrp="1"/>
          </p:cNvSpPr>
          <p:nvPr>
            <p:ph type="sldNum" sz="quarter" idx="12"/>
          </p:nvPr>
        </p:nvSpPr>
        <p:spPr/>
        <p:txBody>
          <a:bodyPr/>
          <a:lstStyle/>
          <a:p>
            <a:fld id="{3B98F624-BFCD-44BE-8F7E-AE4BE40F3737}" type="slidenum">
              <a:rPr lang="en-US" smtClean="0"/>
              <a:pPr/>
              <a:t>6</a:t>
            </a:fld>
            <a:endParaRPr lang="en-US"/>
          </a:p>
        </p:txBody>
      </p:sp>
    </p:spTree>
    <p:extLst>
      <p:ext uri="{BB962C8B-B14F-4D97-AF65-F5344CB8AC3E}">
        <p14:creationId xmlns:p14="http://schemas.microsoft.com/office/powerpoint/2010/main" xmlns="" val="3773294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Macroeconomic and structural setting</a:t>
            </a:r>
          </a:p>
        </p:txBody>
      </p:sp>
      <p:sp>
        <p:nvSpPr>
          <p:cNvPr id="3" name="Content Placeholder 2"/>
          <p:cNvSpPr>
            <a:spLocks noGrp="1"/>
          </p:cNvSpPr>
          <p:nvPr>
            <p:ph idx="1"/>
          </p:nvPr>
        </p:nvSpPr>
        <p:spPr/>
        <p:txBody>
          <a:bodyPr>
            <a:normAutofit/>
          </a:bodyPr>
          <a:lstStyle/>
          <a:p>
            <a:r>
              <a:rPr lang="en-US" dirty="0"/>
              <a:t>A first round of bank closures in May 1996 was limited to a subset of the institutions known to be weak and was therefore not sufficient to restore confidence in the banking sector. </a:t>
            </a:r>
            <a:endParaRPr lang="en-US" dirty="0" smtClean="0"/>
          </a:p>
          <a:p>
            <a:r>
              <a:rPr lang="en-US" dirty="0" smtClean="0"/>
              <a:t>The </a:t>
            </a:r>
            <a:r>
              <a:rPr lang="en-US" dirty="0"/>
              <a:t>situation continued to deteriorate, and the Bulgarian National Bank (BNB) placed nine more banks in conservatorship in September 1996. </a:t>
            </a:r>
            <a:endParaRPr lang="en-US" dirty="0" smtClean="0"/>
          </a:p>
          <a:p>
            <a:r>
              <a:rPr lang="en-US" dirty="0" smtClean="0"/>
              <a:t>In </a:t>
            </a:r>
            <a:r>
              <a:rPr lang="en-US" dirty="0"/>
              <a:t>all, banks accounting for about one-third of Bulgaria's banking system had been shut down. </a:t>
            </a:r>
            <a:endParaRPr lang="en-US" dirty="0" smtClean="0"/>
          </a:p>
        </p:txBody>
      </p:sp>
      <p:sp>
        <p:nvSpPr>
          <p:cNvPr id="4" name="Slide Number Placeholder 3"/>
          <p:cNvSpPr>
            <a:spLocks noGrp="1"/>
          </p:cNvSpPr>
          <p:nvPr>
            <p:ph type="sldNum" sz="quarter" idx="12"/>
          </p:nvPr>
        </p:nvSpPr>
        <p:spPr/>
        <p:txBody>
          <a:bodyPr/>
          <a:lstStyle/>
          <a:p>
            <a:fld id="{3B98F624-BFCD-44BE-8F7E-AE4BE40F3737}" type="slidenum">
              <a:rPr lang="en-US" smtClean="0"/>
              <a:pPr/>
              <a:t>7</a:t>
            </a:fld>
            <a:endParaRPr lang="en-US"/>
          </a:p>
        </p:txBody>
      </p:sp>
    </p:spTree>
    <p:extLst>
      <p:ext uri="{BB962C8B-B14F-4D97-AF65-F5344CB8AC3E}">
        <p14:creationId xmlns:p14="http://schemas.microsoft.com/office/powerpoint/2010/main" xmlns="" val="3044005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Macroeconomic and structural setting</a:t>
            </a:r>
          </a:p>
        </p:txBody>
      </p:sp>
      <p:sp>
        <p:nvSpPr>
          <p:cNvPr id="3" name="Content Placeholder 2"/>
          <p:cNvSpPr>
            <a:spLocks noGrp="1"/>
          </p:cNvSpPr>
          <p:nvPr>
            <p:ph idx="1"/>
          </p:nvPr>
        </p:nvSpPr>
        <p:spPr/>
        <p:txBody>
          <a:bodyPr/>
          <a:lstStyle/>
          <a:p>
            <a:r>
              <a:rPr lang="en-US"/>
              <a:t>The BNB announced that this second round of closings would be the last and that it would keep remaining banks open. </a:t>
            </a:r>
          </a:p>
          <a:p>
            <a:r>
              <a:rPr lang="en-US"/>
              <a:t>Thus, when banking sector problems intensified, the BNB's hands were tied; it reacted by injecting liquidity through its Lombard window and repurchasing government bonds—actions that fueled inflation.</a:t>
            </a:r>
            <a:endParaRPr lang="en-US" dirty="0"/>
          </a:p>
        </p:txBody>
      </p:sp>
      <p:sp>
        <p:nvSpPr>
          <p:cNvPr id="4" name="Slide Number Placeholder 3"/>
          <p:cNvSpPr>
            <a:spLocks noGrp="1"/>
          </p:cNvSpPr>
          <p:nvPr>
            <p:ph type="sldNum" sz="quarter" idx="12"/>
          </p:nvPr>
        </p:nvSpPr>
        <p:spPr/>
        <p:txBody>
          <a:bodyPr/>
          <a:lstStyle/>
          <a:p>
            <a:fld id="{3B98F624-BFCD-44BE-8F7E-AE4BE40F3737}" type="slidenum">
              <a:rPr lang="en-US" smtClean="0"/>
              <a:pPr/>
              <a:t>8</a:t>
            </a:fld>
            <a:endParaRPr lang="en-US"/>
          </a:p>
        </p:txBody>
      </p:sp>
    </p:spTree>
    <p:extLst>
      <p:ext uri="{BB962C8B-B14F-4D97-AF65-F5344CB8AC3E}">
        <p14:creationId xmlns:p14="http://schemas.microsoft.com/office/powerpoint/2010/main" xmlns="" val="281984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5289" y="2193925"/>
            <a:ext cx="3397469" cy="1325563"/>
          </a:xfrm>
        </p:spPr>
        <p:txBody>
          <a:bodyPr>
            <a:normAutofit fontScale="90000"/>
          </a:bodyPr>
          <a:lstStyle/>
          <a:p>
            <a:r>
              <a:rPr lang="el-GR" b="1" dirty="0">
                <a:solidFill>
                  <a:srgbClr val="00B050"/>
                </a:solidFill>
              </a:rPr>
              <a:t/>
            </a:r>
            <a:br>
              <a:rPr lang="el-GR" b="1" dirty="0">
                <a:solidFill>
                  <a:srgbClr val="00B050"/>
                </a:solidFill>
              </a:rPr>
            </a:br>
            <a:r>
              <a:rPr lang="el-GR" b="1" dirty="0" smtClean="0">
                <a:solidFill>
                  <a:srgbClr val="00B050"/>
                </a:solidFill>
              </a:rPr>
              <a:t>Ευχαριστώ</a:t>
            </a:r>
            <a:r>
              <a:rPr lang="en-US" b="1" dirty="0" smtClean="0">
                <a:solidFill>
                  <a:srgbClr val="00B050"/>
                </a:solidFill>
              </a:rPr>
              <a:t>!</a:t>
            </a:r>
            <a:br>
              <a:rPr lang="en-US" b="1" dirty="0" smtClean="0">
                <a:solidFill>
                  <a:srgbClr val="00B050"/>
                </a:solidFill>
              </a:rPr>
            </a:br>
            <a:r>
              <a:rPr lang="en-US" b="1" dirty="0">
                <a:solidFill>
                  <a:srgbClr val="00B050"/>
                </a:solidFill>
              </a:rPr>
              <a:t/>
            </a:r>
            <a:br>
              <a:rPr lang="en-US" b="1" dirty="0">
                <a:solidFill>
                  <a:srgbClr val="00B050"/>
                </a:solidFill>
              </a:rPr>
            </a:br>
            <a:r>
              <a:rPr lang="en-US" b="1" dirty="0" smtClean="0">
                <a:solidFill>
                  <a:srgbClr val="0070C0"/>
                </a:solidFill>
              </a:rPr>
              <a:t>Thank you!</a:t>
            </a:r>
            <a:endParaRPr lang="en-US" b="1" dirty="0">
              <a:solidFill>
                <a:srgbClr val="0070C0"/>
              </a:solidFill>
            </a:endParaRPr>
          </a:p>
        </p:txBody>
      </p:sp>
      <p:sp>
        <p:nvSpPr>
          <p:cNvPr id="3" name="Slide Number Placeholder 2"/>
          <p:cNvSpPr>
            <a:spLocks noGrp="1"/>
          </p:cNvSpPr>
          <p:nvPr>
            <p:ph type="sldNum" sz="quarter" idx="12"/>
          </p:nvPr>
        </p:nvSpPr>
        <p:spPr/>
        <p:txBody>
          <a:bodyPr/>
          <a:lstStyle/>
          <a:p>
            <a:fld id="{3B98F624-BFCD-44BE-8F7E-AE4BE40F3737}" type="slidenum">
              <a:rPr lang="en-US" smtClean="0"/>
              <a:pPr/>
              <a:t>9</a:t>
            </a:fld>
            <a:endParaRPr lang="en-US"/>
          </a:p>
        </p:txBody>
      </p:sp>
    </p:spTree>
    <p:extLst>
      <p:ext uri="{BB962C8B-B14F-4D97-AF65-F5344CB8AC3E}">
        <p14:creationId xmlns:p14="http://schemas.microsoft.com/office/powerpoint/2010/main" xmlns="" val="10251831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TotalTime>
  <Words>615</Words>
  <Application>Microsoft Office PowerPoint</Application>
  <PresentationFormat>Προσαρμογή</PresentationFormat>
  <Paragraphs>45</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Office Theme</vt:lpstr>
      <vt:lpstr>SOME HISTORICAN AND CURRENT  TOPICS OF INTERNATIONAL ECONOMIC RELATIONS  Insights form Bulgaria - Shock therapy transition period in Bulgaria</vt:lpstr>
      <vt:lpstr>3. Shock therapy transition period in Bulgaria: the macroeconomic setting  </vt:lpstr>
      <vt:lpstr>Shock therapy transition period in Bulgaria.  The economic crisis of 1997 </vt:lpstr>
      <vt:lpstr>Macroeconomic and structural setting</vt:lpstr>
      <vt:lpstr>Macroeconomic and structural setting</vt:lpstr>
      <vt:lpstr>Macroeconomic and structural setting</vt:lpstr>
      <vt:lpstr>Macroeconomic and structural setting</vt:lpstr>
      <vt:lpstr>Macroeconomic and structural setting</vt:lpstr>
      <vt:lpstr> Ευχαριστώ!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Ταξινόμηση της ΕΕ για τις Βιώσιμες Οικονομικές Δραστηριότητες:   σημασία για τις τράπεζες και τους πελάτες τους</dc:title>
  <dc:creator>Virzhiniya Zhelyazkova</dc:creator>
  <cp:lastModifiedBy>user</cp:lastModifiedBy>
  <cp:revision>80</cp:revision>
  <dcterms:created xsi:type="dcterms:W3CDTF">2023-05-14T11:13:09Z</dcterms:created>
  <dcterms:modified xsi:type="dcterms:W3CDTF">2023-05-23T14:33:30Z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02144bb-458c-4e89-89b8-824f69d6f433_Enabled">
    <vt:lpwstr>true</vt:lpwstr>
  </property>
  <property fmtid="{D5CDD505-2E9C-101B-9397-08002B2CF9AE}" pid="3" name="MSIP_Label_102144bb-458c-4e89-89b8-824f69d6f433_SetDate">
    <vt:lpwstr>2023-05-23T13:08:39Z</vt:lpwstr>
  </property>
  <property fmtid="{D5CDD505-2E9C-101B-9397-08002B2CF9AE}" pid="4" name="MSIP_Label_102144bb-458c-4e89-89b8-824f69d6f433_Method">
    <vt:lpwstr>Standard</vt:lpwstr>
  </property>
  <property fmtid="{D5CDD505-2E9C-101B-9397-08002B2CF9AE}" pid="5" name="MSIP_Label_102144bb-458c-4e89-89b8-824f69d6f433_Name">
    <vt:lpwstr>Internal Use</vt:lpwstr>
  </property>
  <property fmtid="{D5CDD505-2E9C-101B-9397-08002B2CF9AE}" pid="6" name="MSIP_Label_102144bb-458c-4e89-89b8-824f69d6f433_SiteId">
    <vt:lpwstr>22fe70d1-f14f-4143-9839-9d91aa178113</vt:lpwstr>
  </property>
  <property fmtid="{D5CDD505-2E9C-101B-9397-08002B2CF9AE}" pid="7" name="MSIP_Label_102144bb-458c-4e89-89b8-824f69d6f433_ActionId">
    <vt:lpwstr>ae669be1-c192-472a-966e-79cbb5f554d2</vt:lpwstr>
  </property>
  <property fmtid="{D5CDD505-2E9C-101B-9397-08002B2CF9AE}" pid="8" name="MSIP_Label_102144bb-458c-4e89-89b8-824f69d6f433_ContentBits">
    <vt:lpwstr>2</vt:lpwstr>
  </property>
</Properties>
</file>