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8" r:id="rId3"/>
    <p:sldId id="293" r:id="rId4"/>
    <p:sldId id="294" r:id="rId5"/>
    <p:sldId id="296" r:id="rId6"/>
    <p:sldId id="295" r:id="rId7"/>
    <p:sldId id="291" r:id="rId8"/>
    <p:sldId id="292" r:id="rId9"/>
    <p:sldId id="289" r:id="rId10"/>
    <p:sldId id="290" r:id="rId11"/>
    <p:sldId id="260" r:id="rId12"/>
    <p:sldId id="270" r:id="rId13"/>
    <p:sldId id="297" r:id="rId14"/>
    <p:sldId id="299" r:id="rId15"/>
    <p:sldId id="298" r:id="rId16"/>
    <p:sldId id="282" r:id="rId17"/>
    <p:sldId id="279" r:id="rId18"/>
    <p:sldId id="312" r:id="rId19"/>
    <p:sldId id="309" r:id="rId20"/>
    <p:sldId id="310" r:id="rId21"/>
    <p:sldId id="311" r:id="rId22"/>
    <p:sldId id="303" r:id="rId23"/>
    <p:sldId id="304" r:id="rId24"/>
    <p:sldId id="305" r:id="rId25"/>
    <p:sldId id="306" r:id="rId26"/>
    <p:sldId id="307" r:id="rId27"/>
    <p:sldId id="283" r:id="rId28"/>
    <p:sldId id="273" r:id="rId29"/>
    <p:sldId id="274" r:id="rId30"/>
    <p:sldId id="275" r:id="rId31"/>
    <p:sldId id="276" r:id="rId32"/>
    <p:sldId id="277" r:id="rId33"/>
    <p:sldId id="266" r:id="rId34"/>
    <p:sldId id="313" r:id="rId35"/>
    <p:sldId id="267" r:id="rId3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9D2B2F54-F82E-4665-A7BC-2C0D4397E550}" type="datetimeFigureOut">
              <a:rPr lang="el-GR" smtClean="0"/>
              <a:pPr/>
              <a:t>16/12/2020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B8EFFEB-680A-414B-BA8F-323052A4D390}"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9D2B2F54-F82E-4665-A7BC-2C0D4397E550}" type="datetimeFigureOut">
              <a:rPr lang="el-GR" smtClean="0"/>
              <a:pPr/>
              <a:t>16/12/2020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B8EFFEB-680A-414B-BA8F-323052A4D390}"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9D2B2F54-F82E-4665-A7BC-2C0D4397E550}" type="datetimeFigureOut">
              <a:rPr lang="el-GR" smtClean="0"/>
              <a:pPr/>
              <a:t>16/12/2020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B8EFFEB-680A-414B-BA8F-323052A4D390}"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9D2B2F54-F82E-4665-A7BC-2C0D4397E550}" type="datetimeFigureOut">
              <a:rPr lang="el-GR" smtClean="0"/>
              <a:pPr/>
              <a:t>16/12/2020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B8EFFEB-680A-414B-BA8F-323052A4D390}"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9D2B2F54-F82E-4665-A7BC-2C0D4397E550}" type="datetimeFigureOut">
              <a:rPr lang="el-GR" smtClean="0"/>
              <a:pPr/>
              <a:t>16/12/2020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B8EFFEB-680A-414B-BA8F-323052A4D390}"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9D2B2F54-F82E-4665-A7BC-2C0D4397E550}" type="datetimeFigureOut">
              <a:rPr lang="el-GR" smtClean="0"/>
              <a:pPr/>
              <a:t>16/12/2020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B8EFFEB-680A-414B-BA8F-323052A4D390}"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9D2B2F54-F82E-4665-A7BC-2C0D4397E550}" type="datetimeFigureOut">
              <a:rPr lang="el-GR" smtClean="0"/>
              <a:pPr/>
              <a:t>16/12/2020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2B8EFFEB-680A-414B-BA8F-323052A4D390}"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9D2B2F54-F82E-4665-A7BC-2C0D4397E550}" type="datetimeFigureOut">
              <a:rPr lang="el-GR" smtClean="0"/>
              <a:pPr/>
              <a:t>16/12/2020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2B8EFFEB-680A-414B-BA8F-323052A4D390}"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9D2B2F54-F82E-4665-A7BC-2C0D4397E550}" type="datetimeFigureOut">
              <a:rPr lang="el-GR" smtClean="0"/>
              <a:pPr/>
              <a:t>16/12/2020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2B8EFFEB-680A-414B-BA8F-323052A4D390}"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9D2B2F54-F82E-4665-A7BC-2C0D4397E550}" type="datetimeFigureOut">
              <a:rPr lang="el-GR" smtClean="0"/>
              <a:pPr/>
              <a:t>16/12/2020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B8EFFEB-680A-414B-BA8F-323052A4D390}"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9D2B2F54-F82E-4665-A7BC-2C0D4397E550}" type="datetimeFigureOut">
              <a:rPr lang="el-GR" smtClean="0"/>
              <a:pPr/>
              <a:t>16/12/2020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B8EFFEB-680A-414B-BA8F-323052A4D390}"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2B2F54-F82E-4665-A7BC-2C0D4397E550}" type="datetimeFigureOut">
              <a:rPr lang="el-GR" smtClean="0"/>
              <a:pPr/>
              <a:t>16/12/2020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8EFFEB-680A-414B-BA8F-323052A4D390}"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tvxs.gr/news/kosmos/skoteino-parelthon-tis-kroatia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jadovno.com/dobrila-kukolj.html#.VNNC6NKG--k"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jadovno.com/dobrila-kukolj/#.X7WGQGgzbI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portalnovosti.com/i-sisak-je-imao-mengelea"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ikee.lib.auth.gr/record/309653/files/GRI-2019-26289.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42910" y="1"/>
            <a:ext cx="7815290" cy="1714487"/>
          </a:xfrm>
        </p:spPr>
        <p:style>
          <a:lnRef idx="3">
            <a:schemeClr val="lt1"/>
          </a:lnRef>
          <a:fillRef idx="1">
            <a:schemeClr val="accent2"/>
          </a:fillRef>
          <a:effectRef idx="1">
            <a:schemeClr val="accent2"/>
          </a:effectRef>
          <a:fontRef idx="minor">
            <a:schemeClr val="lt1"/>
          </a:fontRef>
        </p:style>
        <p:txBody>
          <a:bodyPr>
            <a:normAutofit/>
          </a:bodyPr>
          <a:lstStyle/>
          <a:p>
            <a:r>
              <a:rPr lang="el-GR" dirty="0" smtClean="0"/>
              <a:t>Τα εγκλήματα των </a:t>
            </a:r>
            <a:r>
              <a:rPr lang="el-GR" dirty="0" err="1" smtClean="0"/>
              <a:t>Ουστάσι</a:t>
            </a:r>
            <a:r>
              <a:rPr lang="el-GR" dirty="0" smtClean="0"/>
              <a:t> στην </a:t>
            </a:r>
            <a:r>
              <a:rPr lang="el-GR" dirty="0" smtClean="0"/>
              <a:t>Κροατία</a:t>
            </a:r>
            <a:endParaRPr lang="el-GR" sz="2200" dirty="0"/>
          </a:p>
        </p:txBody>
      </p:sp>
      <p:sp>
        <p:nvSpPr>
          <p:cNvPr id="3" name="2 - Υπότιτλος"/>
          <p:cNvSpPr>
            <a:spLocks noGrp="1"/>
          </p:cNvSpPr>
          <p:nvPr>
            <p:ph type="subTitle" idx="1"/>
          </p:nvPr>
        </p:nvSpPr>
        <p:spPr>
          <a:xfrm>
            <a:off x="1214414" y="1785926"/>
            <a:ext cx="6257924" cy="4929222"/>
          </a:xfrm>
          <a:solidFill>
            <a:schemeClr val="accent2">
              <a:lumMod val="60000"/>
              <a:lumOff val="40000"/>
            </a:schemeClr>
          </a:solidFill>
        </p:spPr>
        <p:txBody>
          <a:bodyPr/>
          <a:lstStyle/>
          <a:p>
            <a:r>
              <a:rPr lang="el-GR" dirty="0" smtClean="0">
                <a:solidFill>
                  <a:schemeClr val="tx1"/>
                </a:solidFill>
              </a:rPr>
              <a:t>(</a:t>
            </a:r>
            <a:r>
              <a:rPr lang="el-GR" sz="2000" dirty="0" smtClean="0">
                <a:solidFill>
                  <a:schemeClr val="tx1"/>
                </a:solidFill>
              </a:rPr>
              <a:t>όπως παρουσιάζονται στον σύγχρονο ηλεκτρονικό Τύπο)</a:t>
            </a:r>
            <a:endParaRPr lang="el-GR" sz="2000" dirty="0">
              <a:solidFill>
                <a:schemeClr val="tx1"/>
              </a:solidFill>
            </a:endParaRPr>
          </a:p>
        </p:txBody>
      </p:sp>
      <p:pic>
        <p:nvPicPr>
          <p:cNvPr id="1026" name="Picture 2" descr="C:\Users\User\Desktop\ENTYPA KAI HLEKTRONIKA MME STA  VALKANIA\Μάθημα 4ο\croatian-esrs-head.jpg"/>
          <p:cNvPicPr>
            <a:picLocks noChangeAspect="1" noChangeArrowheads="1"/>
          </p:cNvPicPr>
          <p:nvPr/>
        </p:nvPicPr>
        <p:blipFill>
          <a:blip r:embed="rId2" cstate="print"/>
          <a:srcRect/>
          <a:stretch>
            <a:fillRect/>
          </a:stretch>
        </p:blipFill>
        <p:spPr bwMode="auto">
          <a:xfrm>
            <a:off x="3000364" y="2571744"/>
            <a:ext cx="2643206" cy="402774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92500"/>
          </a:bodyPr>
          <a:lstStyle/>
          <a:p>
            <a:pPr>
              <a:buNone/>
            </a:pPr>
            <a:r>
              <a:rPr lang="el-GR" dirty="0" smtClean="0"/>
              <a:t>	 </a:t>
            </a:r>
            <a:r>
              <a:rPr lang="el-GR" b="1" dirty="0" smtClean="0"/>
              <a:t>«……θα σκοτώσουμε ένα μέρος των Σέρβων, θα εκτοπίσουμε ένα άλλο τμήμα και θα </a:t>
            </a:r>
            <a:r>
              <a:rPr lang="el-GR" b="1" dirty="0" err="1" smtClean="0"/>
              <a:t>εκκαθολικίσουμε</a:t>
            </a:r>
            <a:r>
              <a:rPr lang="el-GR" b="1" dirty="0" smtClean="0"/>
              <a:t> το υπόλοιπο, το οποίο θα μετατραπεί έτσι σε Κροάτες».</a:t>
            </a:r>
          </a:p>
          <a:p>
            <a:pPr algn="r">
              <a:buNone/>
            </a:pPr>
            <a:r>
              <a:rPr lang="el-GR" dirty="0" smtClean="0"/>
              <a:t>(</a:t>
            </a:r>
            <a:r>
              <a:rPr lang="el-GR" dirty="0" err="1" smtClean="0"/>
              <a:t>δρ</a:t>
            </a:r>
            <a:r>
              <a:rPr lang="el-GR" dirty="0" smtClean="0"/>
              <a:t>. </a:t>
            </a:r>
            <a:r>
              <a:rPr lang="el-GR" dirty="0" err="1" smtClean="0"/>
              <a:t>Μίλε</a:t>
            </a:r>
            <a:r>
              <a:rPr lang="el-GR" dirty="0" smtClean="0"/>
              <a:t> </a:t>
            </a:r>
            <a:r>
              <a:rPr lang="el-GR" dirty="0" err="1" smtClean="0"/>
              <a:t>Μπούντακ</a:t>
            </a:r>
            <a:r>
              <a:rPr lang="el-GR" dirty="0" smtClean="0"/>
              <a:t>  στη συνέλευση του </a:t>
            </a:r>
            <a:r>
              <a:rPr lang="el-GR" dirty="0" err="1" smtClean="0"/>
              <a:t>Γκόσπιτς</a:t>
            </a:r>
            <a:r>
              <a:rPr lang="el-GR" dirty="0" smtClean="0"/>
              <a:t>)</a:t>
            </a:r>
            <a:endParaRPr lang="el-GR" b="1" dirty="0" smtClean="0"/>
          </a:p>
          <a:p>
            <a:pPr>
              <a:buNone/>
            </a:pPr>
            <a:endParaRPr lang="el-GR" b="1" dirty="0" smtClean="0"/>
          </a:p>
          <a:p>
            <a:pPr>
              <a:buNone/>
            </a:pPr>
            <a:r>
              <a:rPr lang="el-GR" dirty="0" smtClean="0"/>
              <a:t>	ΠΗΓΗ: </a:t>
            </a:r>
            <a:r>
              <a:rPr lang="el-GR" sz="2400" dirty="0" smtClean="0">
                <a:solidFill>
                  <a:srgbClr val="FF0000"/>
                </a:solidFill>
              </a:rPr>
              <a:t>Γιώργος </a:t>
            </a:r>
            <a:r>
              <a:rPr lang="el-GR" sz="2400" dirty="0" err="1" smtClean="0">
                <a:solidFill>
                  <a:srgbClr val="FF0000"/>
                </a:solidFill>
              </a:rPr>
              <a:t>Στάμκος</a:t>
            </a:r>
            <a:r>
              <a:rPr lang="el-GR" sz="2400" dirty="0" smtClean="0">
                <a:solidFill>
                  <a:srgbClr val="FF0000"/>
                </a:solidFill>
              </a:rPr>
              <a:t>, Το σκοτεινό παρελθόν της Κροατίας</a:t>
            </a:r>
          </a:p>
          <a:p>
            <a:pPr>
              <a:buNone/>
            </a:pPr>
            <a:r>
              <a:rPr lang="el-GR" sz="2400" dirty="0" smtClean="0">
                <a:solidFill>
                  <a:srgbClr val="FF0000"/>
                </a:solidFill>
              </a:rPr>
              <a:t>	(Κυριακή 08 </a:t>
            </a:r>
            <a:r>
              <a:rPr lang="el-GR" sz="2400" dirty="0" err="1" smtClean="0">
                <a:solidFill>
                  <a:srgbClr val="FF0000"/>
                </a:solidFill>
              </a:rPr>
              <a:t>Μάρ</a:t>
            </a:r>
            <a:r>
              <a:rPr lang="el-GR" sz="2400" dirty="0" smtClean="0">
                <a:solidFill>
                  <a:srgbClr val="FF0000"/>
                </a:solidFill>
              </a:rPr>
              <a:t> 2020) </a:t>
            </a:r>
            <a:r>
              <a:rPr lang="en-US" sz="2400" dirty="0" smtClean="0">
                <a:solidFill>
                  <a:srgbClr val="FF0000"/>
                </a:solidFill>
                <a:hlinkClick r:id="rId2"/>
              </a:rPr>
              <a:t>https://tvxs.gr/news/kosmos/skoteino-parelthon-tis-kroatias</a:t>
            </a:r>
            <a:r>
              <a:rPr lang="el-GR" sz="2400" dirty="0" smtClean="0">
                <a:solidFill>
                  <a:srgbClr val="FF0000"/>
                </a:solidFill>
              </a:rPr>
              <a:t> </a:t>
            </a:r>
          </a:p>
          <a:p>
            <a:endParaRPr lang="el-GR" b="1" dirty="0" smtClean="0"/>
          </a:p>
          <a:p>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t>Σέρβοι εγκαταλείπουν το «Ανεξάρτητο Κράτος της Κροατίας»</a:t>
            </a:r>
            <a:endParaRPr lang="el-GR" dirty="0"/>
          </a:p>
        </p:txBody>
      </p:sp>
      <p:sp>
        <p:nvSpPr>
          <p:cNvPr id="3" name="2 - Θέση περιεχομένου"/>
          <p:cNvSpPr>
            <a:spLocks noGrp="1"/>
          </p:cNvSpPr>
          <p:nvPr>
            <p:ph idx="1"/>
          </p:nvPr>
        </p:nvSpPr>
        <p:spPr/>
        <p:txBody>
          <a:bodyPr/>
          <a:lstStyle/>
          <a:p>
            <a:endParaRPr lang="el-GR" dirty="0"/>
          </a:p>
        </p:txBody>
      </p:sp>
      <p:pic>
        <p:nvPicPr>
          <p:cNvPr id="11266" name="Picture 2" descr="C:\Users\User\Desktop\ENTYPA KAI HLEKTRONIKA MME STA  VALKANIA\Μάθημα 4ο\serbs_22.jpg"/>
          <p:cNvPicPr>
            <a:picLocks noChangeAspect="1" noChangeArrowheads="1"/>
          </p:cNvPicPr>
          <p:nvPr/>
        </p:nvPicPr>
        <p:blipFill>
          <a:blip r:embed="rId2" cstate="print"/>
          <a:srcRect/>
          <a:stretch>
            <a:fillRect/>
          </a:stretch>
        </p:blipFill>
        <p:spPr bwMode="auto">
          <a:xfrm>
            <a:off x="-1524000" y="-819150"/>
            <a:ext cx="12192000" cy="84963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42910" y="274638"/>
            <a:ext cx="8043890" cy="654032"/>
          </a:xfrm>
        </p:spPr>
        <p:txBody>
          <a:bodyPr>
            <a:noAutofit/>
          </a:bodyPr>
          <a:lstStyle/>
          <a:p>
            <a:r>
              <a:rPr lang="en-US" sz="2800" dirty="0"/>
              <a:t>Edmond Paris: "</a:t>
            </a:r>
            <a:r>
              <a:rPr lang="en-US" sz="2800" b="1" i="1" dirty="0"/>
              <a:t>Genocide in Satellite Croatia 1941 - 1945</a:t>
            </a:r>
            <a:r>
              <a:rPr lang="en-US" sz="2800" dirty="0"/>
              <a:t>" </a:t>
            </a:r>
            <a:r>
              <a:rPr lang="el-GR" sz="2800" dirty="0" smtClean="0"/>
              <a:t>σ. </a:t>
            </a:r>
            <a:r>
              <a:rPr lang="el-GR" sz="2800" dirty="0"/>
              <a:t>233</a:t>
            </a:r>
          </a:p>
        </p:txBody>
      </p:sp>
      <p:sp>
        <p:nvSpPr>
          <p:cNvPr id="3" name="2 - Θέση περιεχομένου"/>
          <p:cNvSpPr>
            <a:spLocks noGrp="1"/>
          </p:cNvSpPr>
          <p:nvPr>
            <p:ph idx="1"/>
          </p:nvPr>
        </p:nvSpPr>
        <p:spPr/>
        <p:txBody>
          <a:bodyPr/>
          <a:lstStyle/>
          <a:p>
            <a:pPr>
              <a:buNone/>
            </a:pPr>
            <a:endParaRPr lang="el-GR" dirty="0"/>
          </a:p>
        </p:txBody>
      </p:sp>
      <p:pic>
        <p:nvPicPr>
          <p:cNvPr id="10242" name="Picture 2" descr="C:\Users\User\Desktop\ENTYPA KAI HLEKTRONIKA MME STA  VALKANIA\Μάθημα 4ο\image003.jpg"/>
          <p:cNvPicPr>
            <a:picLocks noChangeAspect="1" noChangeArrowheads="1"/>
          </p:cNvPicPr>
          <p:nvPr/>
        </p:nvPicPr>
        <p:blipFill>
          <a:blip r:embed="rId2" cstate="print"/>
          <a:srcRect/>
          <a:stretch>
            <a:fillRect/>
          </a:stretch>
        </p:blipFill>
        <p:spPr bwMode="auto">
          <a:xfrm>
            <a:off x="168484" y="1142984"/>
            <a:ext cx="8975516" cy="529721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258204" cy="1939916"/>
          </a:xfrm>
        </p:spPr>
        <p:txBody>
          <a:bodyPr>
            <a:normAutofit/>
          </a:bodyPr>
          <a:lstStyle/>
          <a:p>
            <a:r>
              <a:rPr lang="el-GR" sz="3200" dirty="0" smtClean="0"/>
              <a:t>Ο </a:t>
            </a:r>
            <a:r>
              <a:rPr lang="el-GR" sz="3200" dirty="0" err="1" smtClean="0"/>
              <a:t>Vlado</a:t>
            </a:r>
            <a:r>
              <a:rPr lang="el-GR" sz="3200" dirty="0" smtClean="0"/>
              <a:t> </a:t>
            </a:r>
            <a:r>
              <a:rPr lang="el-GR" sz="3200" dirty="0" err="1" smtClean="0"/>
              <a:t>Margetic</a:t>
            </a:r>
            <a:r>
              <a:rPr lang="el-GR" sz="3200" dirty="0" smtClean="0"/>
              <a:t>, Φραγκισκανός μοναχός, προσηλυτίζει με τη βία Ορθοδόξους Σέρβους</a:t>
            </a:r>
            <a:br>
              <a:rPr lang="el-GR" sz="3200" dirty="0" smtClean="0"/>
            </a:br>
            <a:r>
              <a:rPr lang="en-US" sz="2000" dirty="0"/>
              <a:t> Edmond </a:t>
            </a:r>
            <a:r>
              <a:rPr lang="en-US" sz="2000" dirty="0" smtClean="0"/>
              <a:t>Paris</a:t>
            </a:r>
            <a:r>
              <a:rPr lang="el-GR" sz="2000" dirty="0" smtClean="0"/>
              <a:t>,</a:t>
            </a:r>
            <a:r>
              <a:rPr lang="en-US" sz="2000" dirty="0" smtClean="0"/>
              <a:t> </a:t>
            </a:r>
            <a:r>
              <a:rPr lang="en-US" sz="2000" b="1" i="1" dirty="0" smtClean="0"/>
              <a:t>Genocide </a:t>
            </a:r>
            <a:r>
              <a:rPr lang="en-US" sz="2000" b="1" i="1" dirty="0"/>
              <a:t>in Satellite Croatia </a:t>
            </a:r>
            <a:r>
              <a:rPr lang="en-US" sz="2000" b="1" dirty="0"/>
              <a:t>1941 - </a:t>
            </a:r>
            <a:r>
              <a:rPr lang="en-US" sz="2000" b="1" dirty="0" smtClean="0"/>
              <a:t>1945</a:t>
            </a:r>
            <a:r>
              <a:rPr lang="en-US" sz="2000" dirty="0" smtClean="0"/>
              <a:t> </a:t>
            </a:r>
            <a:r>
              <a:rPr lang="el-GR" sz="2000" dirty="0" smtClean="0"/>
              <a:t>(σ.</a:t>
            </a:r>
            <a:r>
              <a:rPr lang="el-GR" sz="2000" dirty="0"/>
              <a:t> </a:t>
            </a:r>
            <a:r>
              <a:rPr lang="el-GR" sz="2000" dirty="0" smtClean="0"/>
              <a:t>235).</a:t>
            </a:r>
            <a:endParaRPr lang="el-GR" sz="2000" dirty="0"/>
          </a:p>
        </p:txBody>
      </p:sp>
      <p:pic>
        <p:nvPicPr>
          <p:cNvPr id="8194" name="Picture 2" descr="C:\Users\User\Desktop\ENTYPA KAI HLEKTRONIKA MME STA  VALKANIA\Μάθημα 4ο\Vlado Margetic, Φραγκισκανός, προσηλυτίζει με τη βία Ορθοδόξους Σέρβους.jpg"/>
          <p:cNvPicPr>
            <a:picLocks noGrp="1" noChangeAspect="1" noChangeArrowheads="1"/>
          </p:cNvPicPr>
          <p:nvPr>
            <p:ph idx="1"/>
          </p:nvPr>
        </p:nvPicPr>
        <p:blipFill>
          <a:blip r:embed="rId2" cstate="print"/>
          <a:srcRect/>
          <a:stretch>
            <a:fillRect/>
          </a:stretch>
        </p:blipFill>
        <p:spPr bwMode="auto">
          <a:xfrm>
            <a:off x="1857356" y="2214554"/>
            <a:ext cx="5811082" cy="395764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pPr>
              <a:buNone/>
            </a:pPr>
            <a:r>
              <a:rPr lang="el-GR" dirty="0" smtClean="0"/>
              <a:t>	Στο </a:t>
            </a:r>
            <a:r>
              <a:rPr lang="el-GR" dirty="0"/>
              <a:t>έδαφος του βραχύβιου Κροατικού Ανεξάρτητου Κράτος (NDH) υπό το φασιστικό καθεστώς των </a:t>
            </a:r>
            <a:r>
              <a:rPr lang="el-GR" dirty="0" err="1"/>
              <a:t>Ουστάσι</a:t>
            </a:r>
            <a:r>
              <a:rPr lang="el-GR" dirty="0"/>
              <a:t>, που περιλάμβανε επίσης όλη τη </a:t>
            </a:r>
            <a:r>
              <a:rPr lang="el-GR" dirty="0" smtClean="0"/>
              <a:t>Βοσνία, υπήρχαν </a:t>
            </a:r>
            <a:r>
              <a:rPr lang="el-GR" dirty="0"/>
              <a:t>περίπου 80 στρατόπεδα κράτησης.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pPr>
              <a:buNone/>
            </a:pPr>
            <a:r>
              <a:rPr lang="el-GR" dirty="0" smtClean="0"/>
              <a:t>	Το στρατόπεδο θανάτου του </a:t>
            </a:r>
            <a:r>
              <a:rPr lang="el-GR" dirty="0" err="1" smtClean="0"/>
              <a:t>Γιασένοβατς</a:t>
            </a:r>
            <a:r>
              <a:rPr lang="el-GR" dirty="0" smtClean="0"/>
              <a:t>, </a:t>
            </a:r>
            <a:r>
              <a:rPr lang="el-GR" dirty="0"/>
              <a:t>το «Κροατικό Άουσβιτς»,</a:t>
            </a:r>
            <a:r>
              <a:rPr lang="el-GR" dirty="0" smtClean="0"/>
              <a:t> ήταν το μεγαλύτερο και πιο βάναυσο από αυτά. Πολλοί κρατούμενοι εκτελέσθηκαν με σφυριά, με μαχαίρι ή με λιθοβολισμό.</a:t>
            </a:r>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a:t>Η «Αυλόπορτα του θανάτου», η είσοδος που οδηγούσε στο στρατόπεδο εξόντωσης του </a:t>
            </a:r>
            <a:r>
              <a:rPr lang="el-GR" sz="2800" dirty="0" err="1" smtClean="0"/>
              <a:t>Γιασένοβατς</a:t>
            </a:r>
            <a:r>
              <a:rPr lang="el-GR" sz="2800" dirty="0" smtClean="0"/>
              <a:t>.</a:t>
            </a:r>
            <a:endParaRPr lang="el-GR" sz="2800" dirty="0"/>
          </a:p>
        </p:txBody>
      </p:sp>
      <p:pic>
        <p:nvPicPr>
          <p:cNvPr id="19458" name="Picture 2" descr="C:\Users\User\Desktop\ENTYPA KAI HLEKTRONIKA MME STA  VALKANIA\Μάθημα 4ο\Η «Αυλόπορτα του θανάτου», η είσοδος που οδηγούσε στο στρατόπεδο εξόντωσης του Γιασένοβατς.jpg"/>
          <p:cNvPicPr>
            <a:picLocks noGrp="1" noChangeAspect="1" noChangeArrowheads="1"/>
          </p:cNvPicPr>
          <p:nvPr>
            <p:ph idx="1"/>
          </p:nvPr>
        </p:nvPicPr>
        <p:blipFill>
          <a:blip r:embed="rId2" cstate="print"/>
          <a:srcRect/>
          <a:stretch>
            <a:fillRect/>
          </a:stretch>
        </p:blipFill>
        <p:spPr bwMode="auto">
          <a:xfrm>
            <a:off x="2286000" y="1923891"/>
            <a:ext cx="4572000" cy="387858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Εβραίοι, Σέρβοι και </a:t>
            </a:r>
            <a:r>
              <a:rPr lang="el-GR" dirty="0" err="1"/>
              <a:t>Ρομά</a:t>
            </a:r>
            <a:r>
              <a:rPr lang="el-GR" dirty="0"/>
              <a:t> της </a:t>
            </a:r>
            <a:r>
              <a:rPr lang="el-GR" dirty="0" smtClean="0"/>
              <a:t>Κροατίας στην είσοδο του </a:t>
            </a:r>
            <a:r>
              <a:rPr lang="el-GR" dirty="0" err="1" smtClean="0"/>
              <a:t>Γιασένοβατς</a:t>
            </a:r>
            <a:r>
              <a:rPr lang="el-GR" dirty="0"/>
              <a:t> </a:t>
            </a:r>
          </a:p>
        </p:txBody>
      </p:sp>
      <p:pic>
        <p:nvPicPr>
          <p:cNvPr id="16386" name="Picture 2" descr="C:\Users\User\Desktop\ENTYPA KAI HLEKTRONIKA MME STA  VALKANIA\Μάθημα 4ο\JASENOVAC-1-750x375.jpg"/>
          <p:cNvPicPr>
            <a:picLocks noGrp="1" noChangeAspect="1" noChangeArrowheads="1"/>
          </p:cNvPicPr>
          <p:nvPr>
            <p:ph idx="1"/>
          </p:nvPr>
        </p:nvPicPr>
        <p:blipFill>
          <a:blip r:embed="rId2" cstate="print"/>
          <a:srcRect/>
          <a:stretch>
            <a:fillRect/>
          </a:stretch>
        </p:blipFill>
        <p:spPr bwMode="auto">
          <a:xfrm>
            <a:off x="1000125" y="2077244"/>
            <a:ext cx="7143750" cy="357187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28596" y="928670"/>
            <a:ext cx="8186766" cy="5214974"/>
          </a:xfrm>
        </p:spPr>
        <p:txBody>
          <a:bodyPr>
            <a:normAutofit lnSpcReduction="10000"/>
          </a:bodyPr>
          <a:lstStyle/>
          <a:p>
            <a:pPr>
              <a:buNone/>
            </a:pPr>
            <a:r>
              <a:rPr lang="el-GR" dirty="0" smtClean="0"/>
              <a:t>	</a:t>
            </a:r>
          </a:p>
          <a:p>
            <a:pPr>
              <a:buNone/>
            </a:pPr>
            <a:r>
              <a:rPr lang="el-GR" i="1" dirty="0" smtClean="0"/>
              <a:t>	Ο πιο συνήθης ωστόσο τρόπος δολοφονίας ήταν το σφάξιμο με μαχαίρια, σφυριά (η ομάδα των λεγόμενων «</a:t>
            </a:r>
            <a:r>
              <a:rPr lang="el-GR" i="1" dirty="0" err="1" smtClean="0"/>
              <a:t>κρανιοθραυστών</a:t>
            </a:r>
            <a:r>
              <a:rPr lang="el-GR" i="1" dirty="0" smtClean="0"/>
              <a:t>») και τσεκούρια, ενώ για να αποφύγουν το θάψιμο έριχναν τα πτώματα στο ποταμό </a:t>
            </a:r>
            <a:r>
              <a:rPr lang="el-GR" i="1" dirty="0" err="1" smtClean="0"/>
              <a:t>Σάβα</a:t>
            </a:r>
            <a:r>
              <a:rPr lang="el-GR" i="1" dirty="0" smtClean="0"/>
              <a:t>, τα ρεύματα του οποίου τα παρέσυραν και τα ξέβραζαν στο </a:t>
            </a:r>
            <a:r>
              <a:rPr lang="el-GR" i="1" dirty="0" err="1" smtClean="0"/>
              <a:t>γερμανοκρατούμενο</a:t>
            </a:r>
            <a:r>
              <a:rPr lang="el-GR" i="1" dirty="0" smtClean="0"/>
              <a:t> Βελιγράδι.</a:t>
            </a:r>
          </a:p>
          <a:p>
            <a:pPr>
              <a:buNone/>
            </a:pPr>
            <a:endParaRPr lang="el-GR" i="1" dirty="0" smtClean="0"/>
          </a:p>
          <a:p>
            <a:pPr>
              <a:buNone/>
            </a:pPr>
            <a:r>
              <a:rPr lang="el-GR" sz="2200" dirty="0" smtClean="0">
                <a:solidFill>
                  <a:srgbClr val="FF0000"/>
                </a:solidFill>
              </a:rPr>
              <a:t>Γιώργος </a:t>
            </a:r>
            <a:r>
              <a:rPr lang="el-GR" sz="2200" dirty="0" err="1" smtClean="0">
                <a:solidFill>
                  <a:srgbClr val="FF0000"/>
                </a:solidFill>
              </a:rPr>
              <a:t>Στάμκος</a:t>
            </a:r>
            <a:r>
              <a:rPr lang="el-GR" sz="2200" dirty="0" smtClean="0">
                <a:solidFill>
                  <a:srgbClr val="FF0000"/>
                </a:solidFill>
              </a:rPr>
              <a:t>, Το σκοτεινό παρελθόν της Κροατίας </a:t>
            </a:r>
            <a:r>
              <a:rPr lang="el-GR" i="1" dirty="0" smtClean="0"/>
              <a:t> </a:t>
            </a:r>
            <a:endParaRPr lang="el-GR" i="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6" name="Picture 2" descr="C:\Users\User\Desktop\ENTYPA KAI HLEKTRONIKA MME STA  VALKANIA\Μάθημα 4ο\croats-torture-2.jpg"/>
          <p:cNvPicPr>
            <a:picLocks noGrp="1" noChangeAspect="1" noChangeArrowheads="1"/>
          </p:cNvPicPr>
          <p:nvPr>
            <p:ph idx="1"/>
          </p:nvPr>
        </p:nvPicPr>
        <p:blipFill>
          <a:blip r:embed="rId2" cstate="print"/>
          <a:srcRect/>
          <a:stretch>
            <a:fillRect/>
          </a:stretch>
        </p:blipFill>
        <p:spPr bwMode="auto">
          <a:xfrm>
            <a:off x="1257300" y="2115344"/>
            <a:ext cx="6629400" cy="349567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28596" y="928670"/>
            <a:ext cx="8258204" cy="5197493"/>
          </a:xfrm>
        </p:spPr>
        <p:txBody>
          <a:bodyPr/>
          <a:lstStyle/>
          <a:p>
            <a:endParaRPr lang="el-GR" dirty="0" smtClean="0"/>
          </a:p>
          <a:p>
            <a:pPr>
              <a:buNone/>
            </a:pPr>
            <a:r>
              <a:rPr lang="el-GR" dirty="0" smtClean="0"/>
              <a:t>	Στις </a:t>
            </a:r>
            <a:r>
              <a:rPr lang="el-GR" dirty="0"/>
              <a:t>16 Απριλίου 1941 </a:t>
            </a:r>
            <a:r>
              <a:rPr lang="el-GR" b="1" dirty="0"/>
              <a:t>ο ηγέτης του κροατικού φασιστικού κινήματος των </a:t>
            </a:r>
            <a:r>
              <a:rPr lang="el-GR" b="1" dirty="0" err="1" smtClean="0"/>
              <a:t>Ουστάσι</a:t>
            </a:r>
            <a:r>
              <a:rPr lang="el-GR" b="1" dirty="0" smtClean="0"/>
              <a:t> </a:t>
            </a:r>
            <a:r>
              <a:rPr lang="el-GR" b="1" dirty="0"/>
              <a:t>και στενός σύμμαχος του Χίτλερ, ο Άντε </a:t>
            </a:r>
            <a:r>
              <a:rPr lang="el-GR" b="1" dirty="0" err="1" smtClean="0"/>
              <a:t>Πάβελιτς</a:t>
            </a:r>
            <a:r>
              <a:rPr lang="el-GR" b="1" dirty="0" smtClean="0"/>
              <a:t>, </a:t>
            </a:r>
            <a:r>
              <a:rPr lang="el-GR" dirty="0" smtClean="0"/>
              <a:t>με</a:t>
            </a:r>
            <a:r>
              <a:rPr lang="el-GR" b="1" dirty="0" smtClean="0"/>
              <a:t> </a:t>
            </a:r>
            <a:r>
              <a:rPr lang="el-GR" dirty="0"/>
              <a:t>μια επίσημη τελετή στον καθεδρικό ναό της πόλης, πρωτοστατούντος του </a:t>
            </a:r>
            <a:r>
              <a:rPr lang="el-GR" b="1" dirty="0"/>
              <a:t>Αρχιεπισκόπου </a:t>
            </a:r>
            <a:r>
              <a:rPr lang="el-GR" b="1" dirty="0" err="1"/>
              <a:t>Αλόϊζιγιε</a:t>
            </a:r>
            <a:r>
              <a:rPr lang="el-GR" b="1" dirty="0"/>
              <a:t> </a:t>
            </a:r>
            <a:r>
              <a:rPr lang="el-GR" b="1" dirty="0" err="1"/>
              <a:t>Στέπινατς</a:t>
            </a:r>
            <a:r>
              <a:rPr lang="el-GR" b="1" dirty="0"/>
              <a:t>, εγκαθιδρύει το NDH</a:t>
            </a:r>
            <a:r>
              <a:rPr lang="el-GR" b="1" dirty="0" smtClean="0"/>
              <a:t>, το Ανεξάρτητο Κράτος της Κροατίας.</a:t>
            </a:r>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098" name="Picture 2" descr="C:\Users\User\Desktop\ENTYPA KAI HLEKTRONIKA MME STA  VALKANIA\Μάθημα 4ο\croats-torture-300x158.jpg"/>
          <p:cNvPicPr>
            <a:picLocks noGrp="1" noChangeAspect="1" noChangeArrowheads="1"/>
          </p:cNvPicPr>
          <p:nvPr>
            <p:ph idx="1"/>
          </p:nvPr>
        </p:nvPicPr>
        <p:blipFill>
          <a:blip r:embed="rId2" cstate="print"/>
          <a:srcRect/>
          <a:stretch>
            <a:fillRect/>
          </a:stretch>
        </p:blipFill>
        <p:spPr bwMode="auto">
          <a:xfrm>
            <a:off x="2357422" y="2143116"/>
            <a:ext cx="4559054" cy="240110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7410" name="Picture 2" descr="C:\Users\User\Desktop\ENTYPA KAI HLEKTRONIKA MME STA  VALKANIA\Μάθημα 4ο\croat-a.jpg"/>
          <p:cNvPicPr>
            <a:picLocks noGrp="1" noChangeAspect="1" noChangeArrowheads="1"/>
          </p:cNvPicPr>
          <p:nvPr>
            <p:ph idx="1"/>
          </p:nvPr>
        </p:nvPicPr>
        <p:blipFill>
          <a:blip r:embed="rId2" cstate="print"/>
          <a:srcRect/>
          <a:stretch>
            <a:fillRect/>
          </a:stretch>
        </p:blipFill>
        <p:spPr bwMode="auto">
          <a:xfrm>
            <a:off x="611782" y="1600200"/>
            <a:ext cx="7920435" cy="452596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274638"/>
            <a:ext cx="8186766" cy="1368412"/>
          </a:xfrm>
        </p:spPr>
        <p:txBody>
          <a:bodyPr>
            <a:noAutofit/>
          </a:bodyPr>
          <a:lstStyle/>
          <a:p>
            <a:r>
              <a:rPr lang="el-GR" sz="2400" dirty="0" smtClean="0"/>
              <a:t>Πτώματα </a:t>
            </a:r>
            <a:r>
              <a:rPr lang="el-GR" sz="2400" dirty="0"/>
              <a:t>δολοφονηθέντων Σέρβων από τους Κροάτες </a:t>
            </a:r>
            <a:r>
              <a:rPr lang="el-GR" sz="2400" dirty="0" err="1" smtClean="0"/>
              <a:t>Ουστάσι</a:t>
            </a:r>
            <a:r>
              <a:rPr lang="el-GR" sz="2400" dirty="0" smtClean="0"/>
              <a:t> </a:t>
            </a:r>
            <a:r>
              <a:rPr lang="el-GR" sz="2400" dirty="0"/>
              <a:t>στο στρατόπεδο </a:t>
            </a:r>
            <a:r>
              <a:rPr lang="el-GR" sz="2400" dirty="0" err="1" smtClean="0"/>
              <a:t>Γιασένοβατς</a:t>
            </a:r>
            <a:r>
              <a:rPr lang="el-GR" sz="2400" dirty="0" smtClean="0"/>
              <a:t>. Τα πτώματα </a:t>
            </a:r>
            <a:r>
              <a:rPr lang="el-GR" sz="2400" dirty="0"/>
              <a:t>ρίχνονταν στον ποταμό </a:t>
            </a:r>
            <a:r>
              <a:rPr lang="el-GR" sz="2400" dirty="0" err="1"/>
              <a:t>Σάβα</a:t>
            </a:r>
            <a:r>
              <a:rPr lang="el-GR" sz="2400" dirty="0"/>
              <a:t> και </a:t>
            </a:r>
            <a:r>
              <a:rPr lang="el-GR" sz="2400" dirty="0" smtClean="0"/>
              <a:t>συσσωρεύονταν </a:t>
            </a:r>
            <a:r>
              <a:rPr lang="el-GR" sz="2400" dirty="0"/>
              <a:t>στις όχθες </a:t>
            </a:r>
            <a:r>
              <a:rPr lang="el-GR" sz="2400" dirty="0" smtClean="0"/>
              <a:t>του.</a:t>
            </a:r>
            <a:endParaRPr lang="el-GR" sz="2400" dirty="0"/>
          </a:p>
        </p:txBody>
      </p:sp>
      <p:pic>
        <p:nvPicPr>
          <p:cNvPr id="21506" name="Picture 2" descr="C:\Users\User\Desktop\ENTYPA KAI HLEKTRONIKA MME STA  VALKANIA\Μάθημα 4ο\Πτώματα πολλών δολοφονηθέντων Σέρβων από τους Κροάτες ούστασι στο στρατόπεδο Γιασένοβατς, που ρίχνονταν στον ποταμό Σάβα και τα πτώματα συσσωρεύονταν στις όχθες του ποταμού.jpg"/>
          <p:cNvPicPr>
            <a:picLocks noGrp="1" noChangeAspect="1" noChangeArrowheads="1"/>
          </p:cNvPicPr>
          <p:nvPr>
            <p:ph idx="1"/>
          </p:nvPr>
        </p:nvPicPr>
        <p:blipFill>
          <a:blip r:embed="rId2" cstate="print"/>
          <a:srcRect/>
          <a:stretch>
            <a:fillRect/>
          </a:stretch>
        </p:blipFill>
        <p:spPr bwMode="auto">
          <a:xfrm>
            <a:off x="1428728" y="2071678"/>
            <a:ext cx="5900085" cy="3274547"/>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400" dirty="0"/>
              <a:t>Τα απομεινάρια από τους φούρνους-κρεματόρια του </a:t>
            </a:r>
            <a:r>
              <a:rPr lang="el-GR" sz="2400" dirty="0" err="1"/>
              <a:t>Γιασένοβατς</a:t>
            </a:r>
            <a:r>
              <a:rPr lang="el-GR" sz="2400" dirty="0"/>
              <a:t>, λίγο πριν από την οριστική τους ισοπέδωση, το 1948 μετά από διαταγή του Τίτο</a:t>
            </a:r>
          </a:p>
        </p:txBody>
      </p:sp>
      <p:pic>
        <p:nvPicPr>
          <p:cNvPr id="23554" name="Picture 2" descr="C:\Users\User\Desktop\ENTYPA KAI HLEKTRONIKA MME STA  VALKANIA\Μάθημα 4ο\Τα απομεινάρια από τους φούρνους-κρεματόρια του Γιασένοβατς, λίγο πριν από την οριστική τους ισοπέδωση, το 1948 μετά από διαταγή του Τίτο.jpg"/>
          <p:cNvPicPr>
            <a:picLocks noGrp="1" noChangeAspect="1" noChangeArrowheads="1"/>
          </p:cNvPicPr>
          <p:nvPr>
            <p:ph idx="1"/>
          </p:nvPr>
        </p:nvPicPr>
        <p:blipFill>
          <a:blip r:embed="rId2" cstate="print"/>
          <a:srcRect/>
          <a:stretch>
            <a:fillRect/>
          </a:stretch>
        </p:blipFill>
        <p:spPr bwMode="auto">
          <a:xfrm>
            <a:off x="1828800" y="2066385"/>
            <a:ext cx="5486400" cy="359359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258204" cy="2082792"/>
          </a:xfrm>
        </p:spPr>
        <p:txBody>
          <a:bodyPr>
            <a:normAutofit fontScale="90000"/>
          </a:bodyPr>
          <a:lstStyle/>
          <a:p>
            <a:r>
              <a:rPr lang="el-GR" sz="2700" dirty="0" err="1"/>
              <a:t>Σρμπό</a:t>
            </a:r>
            <a:r>
              <a:rPr lang="el-GR" sz="2700" dirty="0"/>
              <a:t> - </a:t>
            </a:r>
            <a:r>
              <a:rPr lang="el-GR" sz="2700" dirty="0" err="1"/>
              <a:t>Σέκ</a:t>
            </a:r>
            <a:r>
              <a:rPr lang="el-GR" sz="2700" dirty="0"/>
              <a:t> ("η κοπτική μηχανή για τους Σέρβους</a:t>
            </a:r>
            <a:r>
              <a:rPr lang="el-GR" sz="2700" dirty="0" smtClean="0"/>
              <a:t>") ήταν ένα δρεπάνι με λεπίδι που φορούσαν οι δολοφόνοι στον καρπό τους. Με αυτό πραγματοποιούσαν </a:t>
            </a:r>
            <a:r>
              <a:rPr lang="el-GR" sz="2700" dirty="0"/>
              <a:t>"αγώνες" </a:t>
            </a:r>
            <a:r>
              <a:rPr lang="el-GR" sz="2700" dirty="0" smtClean="0"/>
              <a:t>σφαγής. </a:t>
            </a:r>
            <a:r>
              <a:rPr lang="el-GR" sz="2700" dirty="0"/>
              <a:t>Νικητής αναδεικνυόταν αυτός που σε λιγότερο χρόνο έσφαζε περισσότερους κρατουμένους. </a:t>
            </a:r>
            <a:endParaRPr lang="el-GR" dirty="0"/>
          </a:p>
        </p:txBody>
      </p:sp>
      <p:pic>
        <p:nvPicPr>
          <p:cNvPr id="24579" name="Picture 3" descr="C:\Users\User\Desktop\ENTYPA KAI HLEKTRONIKA MME STA  VALKANIA\Μάθημα 4ο\images.jpg"/>
          <p:cNvPicPr>
            <a:picLocks noGrp="1" noChangeAspect="1" noChangeArrowheads="1"/>
          </p:cNvPicPr>
          <p:nvPr>
            <p:ph idx="1"/>
          </p:nvPr>
        </p:nvPicPr>
        <p:blipFill>
          <a:blip r:embed="rId2" cstate="print"/>
          <a:srcRect/>
          <a:stretch>
            <a:fillRect/>
          </a:stretch>
        </p:blipFill>
        <p:spPr bwMode="auto">
          <a:xfrm>
            <a:off x="2586806" y="2934494"/>
            <a:ext cx="3842582" cy="2893064"/>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274638"/>
            <a:ext cx="8186766" cy="1582726"/>
          </a:xfrm>
        </p:spPr>
        <p:txBody>
          <a:bodyPr>
            <a:normAutofit fontScale="90000"/>
          </a:bodyPr>
          <a:lstStyle/>
          <a:p>
            <a:r>
              <a:rPr lang="el-GR" sz="2700" dirty="0"/>
              <a:t>Ο Φραγκισκανός μοναχός </a:t>
            </a:r>
            <a:r>
              <a:rPr lang="el-GR" sz="2700" dirty="0" err="1"/>
              <a:t>Μίροσλαβ</a:t>
            </a:r>
            <a:r>
              <a:rPr lang="el-GR" sz="2700" dirty="0"/>
              <a:t> </a:t>
            </a:r>
            <a:r>
              <a:rPr lang="el-GR" sz="2700" dirty="0" err="1"/>
              <a:t>Φιλίποβιτς</a:t>
            </a:r>
            <a:r>
              <a:rPr lang="el-GR" sz="2700" dirty="0"/>
              <a:t> </a:t>
            </a:r>
            <a:r>
              <a:rPr lang="el-GR" sz="2700" dirty="0" err="1"/>
              <a:t>Μαϊστόροβιτς</a:t>
            </a:r>
            <a:r>
              <a:rPr lang="el-GR" sz="2700" dirty="0"/>
              <a:t>, ο επονομαζόμενος "Πατήρ Σατανάς" και Διοικητής του στρατοπέδου συγκέντρωσης </a:t>
            </a:r>
            <a:r>
              <a:rPr lang="el-GR" sz="2700" dirty="0" err="1"/>
              <a:t>Γιασένοβατς</a:t>
            </a:r>
            <a:r>
              <a:rPr lang="el-GR" sz="2700" dirty="0"/>
              <a:t> με το ράσο του Καθολικού μοναχού και με τη στολή των </a:t>
            </a:r>
            <a:r>
              <a:rPr lang="el-GR" sz="2700" dirty="0" err="1" smtClean="0"/>
              <a:t>Ουστάσι</a:t>
            </a:r>
            <a:r>
              <a:rPr lang="el-GR" sz="2700" dirty="0" smtClean="0"/>
              <a:t> </a:t>
            </a:r>
            <a:r>
              <a:rPr lang="en-US" sz="1600" dirty="0" smtClean="0"/>
              <a:t>http://apistikatina.blogspot.com/2010/11/blog-post.html</a:t>
            </a:r>
            <a:endParaRPr lang="el-GR" sz="1600" dirty="0"/>
          </a:p>
        </p:txBody>
      </p:sp>
      <p:pic>
        <p:nvPicPr>
          <p:cNvPr id="22530" name="Picture 2" descr="C:\Users\User\Desktop\ENTYPA KAI HLEKTRONIKA MME STA  VALKANIA\Μάθημα 4ο\Ο Φραγκισκανός μοναχός Μίροσλαβ Φιλίποβιτς Μαϊστόροβιτς, ο επονομαζόμενος Πατήρ Σατανάς και Διοικητής του στρατοπέδου συγκέντρωσης Γιασένοβατς με το ράσο του Καθολικού μοναχ.jpg"/>
          <p:cNvPicPr>
            <a:picLocks noGrp="1" noChangeAspect="1" noChangeArrowheads="1"/>
          </p:cNvPicPr>
          <p:nvPr>
            <p:ph idx="1"/>
          </p:nvPr>
        </p:nvPicPr>
        <p:blipFill>
          <a:blip r:embed="rId2" cstate="print"/>
          <a:srcRect/>
          <a:stretch>
            <a:fillRect/>
          </a:stretch>
        </p:blipFill>
        <p:spPr bwMode="auto">
          <a:xfrm>
            <a:off x="1285852" y="2000240"/>
            <a:ext cx="6768422" cy="401593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700" dirty="0"/>
              <a:t>Καθισμένα παιδιά </a:t>
            </a:r>
            <a:r>
              <a:rPr lang="el-GR" sz="2700" dirty="0" smtClean="0"/>
              <a:t>στην παιδική πτέρυγα στο </a:t>
            </a:r>
            <a:r>
              <a:rPr lang="el-GR" sz="2700" dirty="0"/>
              <a:t>στρατόπεδο συγκέντρωσης </a:t>
            </a:r>
            <a:r>
              <a:rPr lang="el-GR" sz="2700" dirty="0" err="1"/>
              <a:t>Σίσακ</a:t>
            </a:r>
            <a:r>
              <a:rPr lang="el-GR" dirty="0"/>
              <a:t>.</a:t>
            </a:r>
          </a:p>
        </p:txBody>
      </p:sp>
      <p:pic>
        <p:nvPicPr>
          <p:cNvPr id="9219" name="Picture 3" descr="C:\Users\User\Desktop\ENTYPA KAI HLEKTRONIKA MME STA  VALKANIA\Μάθημα 4ο\sisek.jpg"/>
          <p:cNvPicPr>
            <a:picLocks noGrp="1" noChangeAspect="1" noChangeArrowheads="1"/>
          </p:cNvPicPr>
          <p:nvPr>
            <p:ph idx="1"/>
          </p:nvPr>
        </p:nvPicPr>
        <p:blipFill>
          <a:blip r:embed="rId2" cstate="print"/>
          <a:srcRect/>
          <a:stretch>
            <a:fillRect/>
          </a:stretch>
        </p:blipFill>
        <p:spPr bwMode="auto">
          <a:xfrm>
            <a:off x="762000" y="1720056"/>
            <a:ext cx="7620000" cy="428625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258204" cy="1582726"/>
          </a:xfrm>
        </p:spPr>
        <p:txBody>
          <a:bodyPr>
            <a:noAutofit/>
          </a:bodyPr>
          <a:lstStyle/>
          <a:p>
            <a:r>
              <a:rPr lang="el-GR" sz="2000" dirty="0"/>
              <a:t>Μία ομάδα από 3336 παιδιά Σέρβων στο </a:t>
            </a:r>
            <a:r>
              <a:rPr lang="el-GR" sz="2000" dirty="0" err="1" smtClean="0"/>
              <a:t>Γιασένοβατς</a:t>
            </a:r>
            <a:r>
              <a:rPr lang="el-GR" sz="2000" dirty="0" smtClean="0"/>
              <a:t> </a:t>
            </a:r>
            <a:r>
              <a:rPr lang="el-GR" sz="2000" dirty="0"/>
              <a:t>ντυμένα με τις στολές </a:t>
            </a:r>
            <a:r>
              <a:rPr lang="el-GR" sz="2000" dirty="0" err="1" smtClean="0"/>
              <a:t>Ουστάσι</a:t>
            </a:r>
            <a:r>
              <a:rPr lang="el-GR" sz="2000" dirty="0" smtClean="0"/>
              <a:t>, τα οποία </a:t>
            </a:r>
            <a:r>
              <a:rPr lang="el-GR" sz="2000" dirty="0"/>
              <a:t>οι δεσμοφύλακες υπέβαλαν </a:t>
            </a:r>
            <a:r>
              <a:rPr lang="el-GR" sz="2000" dirty="0" smtClean="0"/>
              <a:t>σε "σεμινάρια </a:t>
            </a:r>
            <a:r>
              <a:rPr lang="el-GR" sz="2000" dirty="0"/>
              <a:t>επανεκπαίδευσης" για τον ασπασμό του </a:t>
            </a:r>
            <a:r>
              <a:rPr lang="el-GR" sz="2000" dirty="0" smtClean="0"/>
              <a:t>καθολικισμού</a:t>
            </a:r>
            <a:r>
              <a:rPr lang="el-GR" sz="2400" dirty="0" smtClean="0"/>
              <a:t>.</a:t>
            </a:r>
            <a:r>
              <a:rPr lang="en-US" sz="2400" dirty="0" smtClean="0"/>
              <a:t> </a:t>
            </a:r>
            <a:r>
              <a:rPr lang="en-US" sz="1400" dirty="0" smtClean="0"/>
              <a:t>http://apistikatina.blogspot.com/2010/11/blog-post.html</a:t>
            </a:r>
            <a:endParaRPr lang="el-GR" sz="1400" dirty="0"/>
          </a:p>
        </p:txBody>
      </p:sp>
      <p:pic>
        <p:nvPicPr>
          <p:cNvPr id="20482" name="Picture 2" descr="C:\Users\User\Desktop\ENTYPA KAI HLEKTRONIKA MME STA  VALKANIA\Μάθημα 4ο\Μία ομάδα από 3336 παιδιά Σέρβων στο Γιασένοβατς,.jpg"/>
          <p:cNvPicPr>
            <a:picLocks noGrp="1" noChangeAspect="1" noChangeArrowheads="1"/>
          </p:cNvPicPr>
          <p:nvPr>
            <p:ph idx="1"/>
          </p:nvPr>
        </p:nvPicPr>
        <p:blipFill>
          <a:blip r:embed="rId2" cstate="print"/>
          <a:srcRect/>
          <a:stretch>
            <a:fillRect/>
          </a:stretch>
        </p:blipFill>
        <p:spPr bwMode="auto">
          <a:xfrm>
            <a:off x="1428728" y="1909114"/>
            <a:ext cx="6500858" cy="4041366"/>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100" u="sng" dirty="0" smtClean="0">
                <a:hlinkClick r:id="rId2"/>
              </a:rPr>
              <a:t/>
            </a:r>
            <a:br>
              <a:rPr lang="el-GR" sz="3100" u="sng" dirty="0" smtClean="0">
                <a:hlinkClick r:id="rId2"/>
              </a:rPr>
            </a:br>
            <a:r>
              <a:rPr lang="en-US" sz="3100" u="sng" dirty="0" err="1" smtClean="0">
                <a:hlinkClick r:id="rId2"/>
              </a:rPr>
              <a:t>Dobrila</a:t>
            </a:r>
            <a:r>
              <a:rPr lang="en-US" sz="3100" u="sng" dirty="0" smtClean="0">
                <a:hlinkClick r:id="rId2"/>
              </a:rPr>
              <a:t> </a:t>
            </a:r>
            <a:r>
              <a:rPr lang="en-US" sz="3100" u="sng" dirty="0" err="1">
                <a:hlinkClick r:id="rId2"/>
              </a:rPr>
              <a:t>Kukolj</a:t>
            </a:r>
            <a:r>
              <a:rPr lang="en-US" sz="3100" dirty="0"/>
              <a:t> </a:t>
            </a:r>
            <a:r>
              <a:rPr lang="el-GR" sz="3100" dirty="0" smtClean="0"/>
              <a:t/>
            </a:r>
            <a:br>
              <a:rPr lang="el-GR" sz="3100" dirty="0" smtClean="0"/>
            </a:br>
            <a:r>
              <a:rPr lang="el-GR" dirty="0" smtClean="0"/>
              <a:t/>
            </a:r>
            <a:br>
              <a:rPr lang="el-GR" dirty="0" smtClean="0"/>
            </a:br>
            <a:endParaRPr lang="el-GR" dirty="0"/>
          </a:p>
        </p:txBody>
      </p:sp>
      <p:sp>
        <p:nvSpPr>
          <p:cNvPr id="3" name="2 - Θέση περιεχομένου"/>
          <p:cNvSpPr>
            <a:spLocks noGrp="1"/>
          </p:cNvSpPr>
          <p:nvPr>
            <p:ph idx="1"/>
          </p:nvPr>
        </p:nvSpPr>
        <p:spPr/>
        <p:txBody>
          <a:bodyPr/>
          <a:lstStyle/>
          <a:p>
            <a:pPr>
              <a:buNone/>
            </a:pPr>
            <a:r>
              <a:rPr lang="en-US" dirty="0" smtClean="0">
                <a:ea typeface="+mj-ea"/>
                <a:cs typeface="+mj-cs"/>
              </a:rPr>
              <a:t>	</a:t>
            </a:r>
            <a:r>
              <a:rPr lang="el-GR" dirty="0" smtClean="0">
                <a:ea typeface="+mj-ea"/>
                <a:cs typeface="+mj-cs"/>
              </a:rPr>
              <a:t>Η </a:t>
            </a:r>
            <a:r>
              <a:rPr lang="en-US" dirty="0" err="1" smtClean="0">
                <a:ea typeface="+mj-ea"/>
                <a:cs typeface="+mj-cs"/>
              </a:rPr>
              <a:t>Dobrila</a:t>
            </a:r>
            <a:r>
              <a:rPr lang="en-US" dirty="0" smtClean="0">
                <a:ea typeface="+mj-ea"/>
                <a:cs typeface="+mj-cs"/>
              </a:rPr>
              <a:t> </a:t>
            </a:r>
            <a:r>
              <a:rPr lang="en-US" dirty="0" err="1" smtClean="0">
                <a:ea typeface="+mj-ea"/>
                <a:cs typeface="+mj-cs"/>
              </a:rPr>
              <a:t>Kukolj</a:t>
            </a:r>
            <a:r>
              <a:rPr lang="en-US" dirty="0" smtClean="0">
                <a:ea typeface="+mj-ea"/>
                <a:cs typeface="+mj-cs"/>
              </a:rPr>
              <a:t> </a:t>
            </a:r>
            <a:r>
              <a:rPr lang="el-GR" dirty="0" smtClean="0"/>
              <a:t>είναι </a:t>
            </a:r>
            <a:r>
              <a:rPr lang="el-GR" dirty="0"/>
              <a:t>ένα από τα παιδιά που κατάφεραν να επιζήσουν από τη φρίκη του στρατοπέδου συγκέντρωσης. Γεννημένη το 1931 στο χωριό </a:t>
            </a:r>
            <a:r>
              <a:rPr lang="el-GR" dirty="0" err="1"/>
              <a:t>Međeđa</a:t>
            </a:r>
            <a:r>
              <a:rPr lang="el-GR" dirty="0"/>
              <a:t> της Βοσνίας-Ερζεγοβίνης, </a:t>
            </a:r>
            <a:r>
              <a:rPr lang="el-GR" b="1" dirty="0"/>
              <a:t>βρέθηκε σε αρκετά παιδικά στρατόπεδα συγκέντρωσης </a:t>
            </a:r>
            <a:r>
              <a:rPr lang="el-GR" dirty="0"/>
              <a:t>κατά τη διάρκεια του πολέμου.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pPr>
              <a:buNone/>
            </a:pPr>
            <a:r>
              <a:rPr lang="en-US" dirty="0" smtClean="0"/>
              <a:t>	</a:t>
            </a:r>
            <a:r>
              <a:rPr lang="el-GR" dirty="0" smtClean="0"/>
              <a:t>Στο </a:t>
            </a:r>
            <a:r>
              <a:rPr lang="el-GR" dirty="0"/>
              <a:t>άρθρο της ειδησεογραφικής πύλης </a:t>
            </a:r>
            <a:r>
              <a:rPr lang="el-GR" i="1" dirty="0" err="1" smtClean="0"/>
              <a:t>Novosti</a:t>
            </a:r>
            <a:r>
              <a:rPr lang="el-GR" dirty="0"/>
              <a:t> </a:t>
            </a:r>
            <a:r>
              <a:rPr lang="el-GR" dirty="0" smtClean="0"/>
              <a:t>(</a:t>
            </a:r>
            <a:r>
              <a:rPr lang="en-US" dirty="0" smtClean="0">
                <a:hlinkClick r:id="rId2"/>
              </a:rPr>
              <a:t>https://jadovno.com/dobrila-kukolj/#.X7WGQGgzbIV</a:t>
            </a:r>
            <a:r>
              <a:rPr lang="el-GR" dirty="0" smtClean="0"/>
              <a:t>), </a:t>
            </a:r>
            <a:r>
              <a:rPr lang="el-GR" dirty="0"/>
              <a:t>η </a:t>
            </a:r>
            <a:r>
              <a:rPr lang="el-GR" dirty="0" err="1"/>
              <a:t>Kukolj</a:t>
            </a:r>
            <a:r>
              <a:rPr lang="el-GR" dirty="0"/>
              <a:t> αναφέρει ότι θυμάται περισσότερο τα στρατόπεδα συγκέντρωσης του </a:t>
            </a:r>
            <a:r>
              <a:rPr lang="el-GR" dirty="0" err="1"/>
              <a:t>Σίσακ</a:t>
            </a:r>
            <a:r>
              <a:rPr lang="el-GR" dirty="0"/>
              <a:t> και του </a:t>
            </a:r>
            <a:r>
              <a:rPr lang="el-GR" dirty="0" err="1"/>
              <a:t>Γιασένοβατς</a:t>
            </a:r>
            <a:r>
              <a:rPr lang="el-GR" dirty="0"/>
              <a:t>, και τα δυο στην Κροατία, και περιγράφει πώς ήταν η άφιξη εκεί:</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6146" name="Picture 2" descr="C:\Users\User\Desktop\ENTYPA KAI HLEKTRONIKA MME STA  VALKANIA\Μάθημα 4ο\312311-duo_stenoi_summakhoi_khitler_kai_pabelits.jpg"/>
          <p:cNvPicPr>
            <a:picLocks noGrp="1" noChangeAspect="1" noChangeArrowheads="1"/>
          </p:cNvPicPr>
          <p:nvPr>
            <p:ph idx="1"/>
          </p:nvPr>
        </p:nvPicPr>
        <p:blipFill>
          <a:blip r:embed="rId2" cstate="print"/>
          <a:srcRect/>
          <a:stretch>
            <a:fillRect/>
          </a:stretch>
        </p:blipFill>
        <p:spPr bwMode="auto">
          <a:xfrm>
            <a:off x="548922" y="1600200"/>
            <a:ext cx="8046156" cy="4525963"/>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lnSpcReduction="10000"/>
          </a:bodyPr>
          <a:lstStyle/>
          <a:p>
            <a:pPr>
              <a:buNone/>
            </a:pPr>
            <a:r>
              <a:rPr lang="en-US" dirty="0" smtClean="0"/>
              <a:t>	</a:t>
            </a:r>
            <a:r>
              <a:rPr lang="el-GR" i="1" dirty="0" smtClean="0"/>
              <a:t>Η </a:t>
            </a:r>
            <a:r>
              <a:rPr lang="el-GR" i="1" dirty="0"/>
              <a:t>είσοδος στο στρατόπεδο συγκέντρωσης ήταν το ίδιο με το να μπαίνεις σε μια λέσχη θανάτου, όπου βασίλευε η ασυδοσία και η τρέλα, όπου μπορούσες να ακούσεις μονάχα κραυγές, κλάματα και μουγκρητά από παντού γύρω στον αέρα. Μια εικόνα που ακόμα που παγώνει το αίμα στις φλέβες μου είναι όταν έτρεχα να ξεφύγω από τους </a:t>
            </a:r>
            <a:r>
              <a:rPr lang="el-GR" i="1" dirty="0" err="1"/>
              <a:t>Ουστάσι</a:t>
            </a:r>
            <a:r>
              <a:rPr lang="el-GR" i="1" dirty="0"/>
              <a:t>, που έπιαναν μικρά κορίτσια και βιαιοπραγούσαν έπειτα εναντίον τους.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pPr>
              <a:buNone/>
            </a:pPr>
            <a:r>
              <a:rPr lang="en-US" dirty="0" smtClean="0"/>
              <a:t>	</a:t>
            </a:r>
            <a:r>
              <a:rPr lang="el-GR" i="1" dirty="0" smtClean="0"/>
              <a:t>Τότε </a:t>
            </a:r>
            <a:r>
              <a:rPr lang="el-GR" i="1" dirty="0"/>
              <a:t>ήταν που κατά λάθος πάτησα πάνω σε ένα νεογέννητο κάτω στο χώμα. Το κλάμα που έβγαλε ακόμα ηχεί μες στ’ αυτιά μου. Εμείς που επιζήσαμε από τα στρατόπεδα συγκέντρωσης βρισκόμαστε στο τέλος του ταξιδιού μας, αλλά </a:t>
            </a:r>
            <a:r>
              <a:rPr lang="el-GR" i="1" dirty="0" smtClean="0"/>
              <a:t>η</a:t>
            </a:r>
            <a:endParaRPr lang="el-GR" i="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pPr>
              <a:buNone/>
            </a:pPr>
            <a:r>
              <a:rPr lang="en-US" i="1" dirty="0" smtClean="0"/>
              <a:t>	</a:t>
            </a:r>
            <a:r>
              <a:rPr lang="el-GR" i="1" dirty="0" smtClean="0"/>
              <a:t>κληρονομιά μας δε θα πρέπει να λησμονηθεί ποτέ και γι’ αυτό ζητώ από τις παρούσες γενιές και τις γενιές που </a:t>
            </a:r>
            <a:r>
              <a:rPr lang="el-GR" i="1" dirty="0" err="1" smtClean="0"/>
              <a:t>θά</a:t>
            </a:r>
            <a:r>
              <a:rPr lang="el-GR" i="1" dirty="0" smtClean="0"/>
              <a:t> ‘ρθουν να διασφαλίσουν ότι δε θα επιστρέψει τέτοιο κακό σαν κι αυτό που έφερε ο πόλεμος -ούτε στη χώρα μου ούτε πουθενά αλλού.</a:t>
            </a:r>
            <a:endParaRPr lang="el-G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13314" name="Picture 2" descr="C:\Users\User\Desktop\ENTYPA KAI HLEKTRONIKA MME STA  VALKANIA\Μάθημα 4ο\I Sisak je imao Mengelea - Portal Novosti_files\ahjulm7g9mxjuykr46xjcaq56jj.jpg"/>
          <p:cNvPicPr>
            <a:picLocks noGrp="1" noChangeAspect="1" noChangeArrowheads="1"/>
          </p:cNvPicPr>
          <p:nvPr>
            <p:ph idx="1"/>
          </p:nvPr>
        </p:nvPicPr>
        <p:blipFill>
          <a:blip r:embed="rId2" cstate="print"/>
          <a:srcRect/>
          <a:stretch>
            <a:fillRect/>
          </a:stretch>
        </p:blipFill>
        <p:spPr bwMode="auto">
          <a:xfrm>
            <a:off x="951229" y="1600200"/>
            <a:ext cx="7241541" cy="4525963"/>
          </a:xfrm>
          <a:prstGeom prst="rect">
            <a:avLst/>
          </a:prstGeom>
          <a:noFill/>
        </p:spPr>
      </p:pic>
      <p:pic>
        <p:nvPicPr>
          <p:cNvPr id="13315" name="Picture 3" descr="C:\Users\User\Desktop\ENTYPA KAI HLEKTRONIKA MME STA  VALKANIA\Μάθημα 4ο\I Sisak je imao Mengelea - Portal Novosti_files\ahjulm7g9mxjuykr46xjcaq56jj.jpg"/>
          <p:cNvPicPr>
            <a:picLocks noChangeAspect="1" noChangeArrowheads="1"/>
          </p:cNvPicPr>
          <p:nvPr/>
        </p:nvPicPr>
        <p:blipFill>
          <a:blip r:embed="rId2" cstate="print"/>
          <a:srcRect/>
          <a:stretch>
            <a:fillRect/>
          </a:stretch>
        </p:blipFill>
        <p:spPr bwMode="auto">
          <a:xfrm>
            <a:off x="-1143000" y="-142875"/>
            <a:ext cx="11430000" cy="714375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258204" cy="1511288"/>
          </a:xfrm>
        </p:spPr>
        <p:txBody>
          <a:bodyPr>
            <a:normAutofit fontScale="90000"/>
          </a:bodyPr>
          <a:lstStyle/>
          <a:p>
            <a:r>
              <a:rPr lang="el-GR" b="1" dirty="0" smtClean="0"/>
              <a:t/>
            </a:r>
            <a:br>
              <a:rPr lang="el-GR" b="1" dirty="0" smtClean="0"/>
            </a:br>
            <a:r>
              <a:rPr lang="en-US" b="1" dirty="0" smtClean="0"/>
              <a:t>I </a:t>
            </a:r>
            <a:r>
              <a:rPr lang="en-US" b="1" dirty="0" err="1"/>
              <a:t>Sisak</a:t>
            </a:r>
            <a:r>
              <a:rPr lang="en-US" b="1" dirty="0"/>
              <a:t> je </a:t>
            </a:r>
            <a:r>
              <a:rPr lang="en-US" b="1" dirty="0" err="1"/>
              <a:t>imao</a:t>
            </a:r>
            <a:r>
              <a:rPr lang="en-US" b="1" dirty="0"/>
              <a:t> </a:t>
            </a:r>
            <a:r>
              <a:rPr lang="en-US" b="1" dirty="0" err="1" smtClean="0"/>
              <a:t>Mengelea</a:t>
            </a:r>
            <a:r>
              <a:rPr lang="el-GR" b="1" dirty="0" smtClean="0"/>
              <a:t/>
            </a:r>
            <a:br>
              <a:rPr lang="el-GR" b="1" dirty="0" smtClean="0"/>
            </a:br>
            <a:r>
              <a:rPr lang="el-GR" sz="3100" dirty="0" smtClean="0"/>
              <a:t>(Και το </a:t>
            </a:r>
            <a:r>
              <a:rPr lang="el-GR" sz="3100" dirty="0" err="1" smtClean="0"/>
              <a:t>Σίσακ</a:t>
            </a:r>
            <a:r>
              <a:rPr lang="el-GR" sz="3100" dirty="0" smtClean="0"/>
              <a:t> είχε τον δικό του </a:t>
            </a:r>
            <a:r>
              <a:rPr lang="el-GR" sz="3100" dirty="0" err="1" smtClean="0"/>
              <a:t>Μέγγελε</a:t>
            </a:r>
            <a:r>
              <a:rPr lang="el-GR" b="1" dirty="0" smtClean="0"/>
              <a:t>)</a:t>
            </a:r>
            <a:r>
              <a:rPr lang="en-US" b="1" dirty="0"/>
              <a:t/>
            </a:r>
            <a:br>
              <a:rPr lang="en-US" b="1" dirty="0"/>
            </a:br>
            <a:endParaRPr lang="el-GR" dirty="0"/>
          </a:p>
        </p:txBody>
      </p:sp>
      <p:sp>
        <p:nvSpPr>
          <p:cNvPr id="3" name="2 - Θέση περιεχομένου"/>
          <p:cNvSpPr>
            <a:spLocks noGrp="1"/>
          </p:cNvSpPr>
          <p:nvPr>
            <p:ph idx="1"/>
          </p:nvPr>
        </p:nvSpPr>
        <p:spPr/>
        <p:txBody>
          <a:bodyPr/>
          <a:lstStyle/>
          <a:p>
            <a:pPr>
              <a:buNone/>
            </a:pPr>
            <a:endParaRPr lang="el-GR" dirty="0" smtClean="0"/>
          </a:p>
          <a:p>
            <a:pPr>
              <a:buNone/>
            </a:pPr>
            <a:r>
              <a:rPr lang="en-US" dirty="0" smtClean="0"/>
              <a:t>K</a:t>
            </a:r>
            <a:r>
              <a:rPr lang="el-GR" dirty="0" err="1" smtClean="0"/>
              <a:t>ροατική</a:t>
            </a:r>
            <a:r>
              <a:rPr lang="el-GR" dirty="0" smtClean="0"/>
              <a:t> ειδησεογραφική πύλη </a:t>
            </a:r>
            <a:r>
              <a:rPr lang="en-US" i="1" dirty="0" err="1" smtClean="0"/>
              <a:t>Novosti</a:t>
            </a:r>
            <a:endParaRPr lang="el-GR" i="1" dirty="0" smtClean="0"/>
          </a:p>
          <a:p>
            <a:pPr>
              <a:buNone/>
            </a:pPr>
            <a:endParaRPr lang="en-US" dirty="0" smtClean="0">
              <a:hlinkClick r:id="rId2"/>
            </a:endParaRPr>
          </a:p>
          <a:p>
            <a:pPr>
              <a:buNone/>
            </a:pPr>
            <a:r>
              <a:rPr lang="en-US" dirty="0" smtClean="0">
                <a:hlinkClick r:id="rId2"/>
              </a:rPr>
              <a:t>https://www.portalnovosti.com/i-sisak-je-imao-mengelea</a:t>
            </a:r>
            <a:r>
              <a:rPr lang="el-GR" dirty="0" smtClean="0"/>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pPr>
              <a:buNone/>
            </a:pPr>
            <a:r>
              <a:rPr lang="el-GR" dirty="0" smtClean="0"/>
              <a:t>Βλ. επίσης	</a:t>
            </a:r>
          </a:p>
          <a:p>
            <a:pPr>
              <a:buNone/>
            </a:pPr>
            <a:r>
              <a:rPr lang="el-GR" dirty="0" smtClean="0"/>
              <a:t>	 </a:t>
            </a:r>
            <a:r>
              <a:rPr lang="el-GR" dirty="0" err="1" smtClean="0"/>
              <a:t>Μπίτσιος</a:t>
            </a:r>
            <a:r>
              <a:rPr lang="el-GR" dirty="0" smtClean="0"/>
              <a:t> Βασίλειος (ΜΕΤΑΠΤΥΧΙΑΚΗ ΔΙΠΛΩΜΑΤΙΚΗ ΔΙΑΤΡΙΒΗ) </a:t>
            </a:r>
            <a:r>
              <a:rPr lang="el-GR" i="1" dirty="0" smtClean="0"/>
              <a:t>Τα εγκλήματα των Ρωμαιοκαθολικών </a:t>
            </a:r>
            <a:r>
              <a:rPr lang="el-GR" i="1" dirty="0" err="1" smtClean="0"/>
              <a:t>Ουστάσι</a:t>
            </a:r>
            <a:r>
              <a:rPr lang="el-GR" i="1" dirty="0" smtClean="0"/>
              <a:t> σε βάρος των Σέρβων Ορθοδόξων</a:t>
            </a:r>
            <a:r>
              <a:rPr lang="el-GR" dirty="0" smtClean="0"/>
              <a:t>.</a:t>
            </a:r>
            <a:endParaRPr lang="el-GR" dirty="0"/>
          </a:p>
          <a:p>
            <a:pPr indent="0">
              <a:buNone/>
            </a:pPr>
            <a:r>
              <a:rPr lang="en-US" dirty="0" smtClean="0">
                <a:hlinkClick r:id="rId2"/>
              </a:rPr>
              <a:t>http://ikee.lib.auth.gr/record/309653/files/GRI-2019-26289.pdf</a:t>
            </a:r>
            <a:r>
              <a:rPr lang="el-GR" dirty="0" smtClean="0"/>
              <a:t> </a:t>
            </a:r>
          </a:p>
          <a:p>
            <a:pPr>
              <a:buNone/>
            </a:pPr>
            <a:r>
              <a:rPr lang="el-GR" sz="2800" dirty="0" smtClean="0"/>
              <a:t>	</a:t>
            </a:r>
            <a:endParaRPr lang="el-GR" sz="2800" dirty="0"/>
          </a:p>
          <a:p>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Άντε </a:t>
            </a:r>
            <a:r>
              <a:rPr lang="el-GR" b="1" dirty="0" err="1"/>
              <a:t>Πάβελιτς</a:t>
            </a:r>
            <a:endParaRPr lang="el-GR" dirty="0"/>
          </a:p>
        </p:txBody>
      </p:sp>
      <p:pic>
        <p:nvPicPr>
          <p:cNvPr id="5122" name="Picture 2" descr="C:\Users\User\Desktop\ENTYPA KAI HLEKTRONIKA MME STA  VALKANIA\Μάθημα 4ο\ante_1.jpg"/>
          <p:cNvPicPr>
            <a:picLocks noGrp="1" noChangeAspect="1" noChangeArrowheads="1"/>
          </p:cNvPicPr>
          <p:nvPr>
            <p:ph idx="1"/>
          </p:nvPr>
        </p:nvPicPr>
        <p:blipFill>
          <a:blip r:embed="rId2" cstate="print"/>
          <a:srcRect/>
          <a:stretch>
            <a:fillRect/>
          </a:stretch>
        </p:blipFill>
        <p:spPr bwMode="auto">
          <a:xfrm>
            <a:off x="1206009" y="1600200"/>
            <a:ext cx="6731982" cy="452596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7170" name="Picture 2" descr="C:\Users\User\Desktop\ENTYPA KAI HLEKTRONIKA MME STA  VALKANIA\Μάθημα 4ο\Pavelić-Stepinac.jpg"/>
          <p:cNvPicPr>
            <a:picLocks noChangeAspect="1" noChangeArrowheads="1"/>
          </p:cNvPicPr>
          <p:nvPr/>
        </p:nvPicPr>
        <p:blipFill>
          <a:blip r:embed="rId2" cstate="print"/>
          <a:srcRect/>
          <a:stretch>
            <a:fillRect/>
          </a:stretch>
        </p:blipFill>
        <p:spPr bwMode="auto">
          <a:xfrm>
            <a:off x="2268538" y="657225"/>
            <a:ext cx="4605337" cy="554196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400" b="1" dirty="0"/>
              <a:t>Ο</a:t>
            </a:r>
            <a:r>
              <a:rPr lang="el-GR" sz="2400" b="1" dirty="0" smtClean="0"/>
              <a:t> </a:t>
            </a:r>
            <a:r>
              <a:rPr lang="el-GR" sz="2400" b="1" dirty="0"/>
              <a:t>Άντε </a:t>
            </a:r>
            <a:r>
              <a:rPr lang="el-GR" sz="2400" b="1" dirty="0" err="1"/>
              <a:t>Πάβελιτς</a:t>
            </a:r>
            <a:r>
              <a:rPr lang="el-GR" sz="2400" b="1" dirty="0"/>
              <a:t>,</a:t>
            </a:r>
            <a:r>
              <a:rPr lang="el-GR" sz="2400" dirty="0"/>
              <a:t> </a:t>
            </a:r>
            <a:r>
              <a:rPr lang="el-GR" sz="2400" dirty="0" smtClean="0"/>
              <a:t>με </a:t>
            </a:r>
            <a:r>
              <a:rPr lang="el-GR" sz="2400" dirty="0"/>
              <a:t>μια επίσημη τελετή στον καθεδρικό ναό της πόλης, πρωτοστατούντος του </a:t>
            </a:r>
            <a:r>
              <a:rPr lang="el-GR" sz="2400" b="1" dirty="0"/>
              <a:t>Αρχιεπισκόπου </a:t>
            </a:r>
            <a:r>
              <a:rPr lang="el-GR" sz="2400" b="1" dirty="0" err="1"/>
              <a:t>Αλόϊζιγιε</a:t>
            </a:r>
            <a:r>
              <a:rPr lang="el-GR" sz="2400" b="1" dirty="0"/>
              <a:t> </a:t>
            </a:r>
            <a:r>
              <a:rPr lang="el-GR" sz="2400" b="1" dirty="0" err="1"/>
              <a:t>Στέπινατς</a:t>
            </a:r>
            <a:r>
              <a:rPr lang="el-GR" sz="2400" b="1" dirty="0"/>
              <a:t>, εγκαθιδρύει το </a:t>
            </a:r>
            <a:r>
              <a:rPr lang="el-GR" sz="2400" b="1" dirty="0" smtClean="0"/>
              <a:t>NDH.</a:t>
            </a:r>
            <a:endParaRPr lang="el-GR" sz="2400" dirty="0"/>
          </a:p>
        </p:txBody>
      </p:sp>
      <p:pic>
        <p:nvPicPr>
          <p:cNvPr id="12290" name="Picture 2" descr="C:\Users\User\Desktop\ENTYPA KAI HLEKTRONIKA MME STA  VALKANIA\Μάθημα 4ο\312311g-o_phasistas_egetes_tes_kroatias_ante_pabelits_mazi_me_ton_arkhiepiskopo_zagkremp_aloigie_stepinats (1).jpg"/>
          <p:cNvPicPr>
            <a:picLocks noGrp="1" noChangeAspect="1" noChangeArrowheads="1"/>
          </p:cNvPicPr>
          <p:nvPr>
            <p:ph idx="1"/>
          </p:nvPr>
        </p:nvPicPr>
        <p:blipFill>
          <a:blip r:embed="rId2" cstate="print"/>
          <a:srcRect/>
          <a:stretch>
            <a:fillRect/>
          </a:stretch>
        </p:blipFill>
        <p:spPr bwMode="auto">
          <a:xfrm>
            <a:off x="457200" y="1805781"/>
            <a:ext cx="8229600" cy="41148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pPr>
              <a:buNone/>
            </a:pPr>
            <a:r>
              <a:rPr lang="el-GR" dirty="0" smtClean="0"/>
              <a:t>	Μετά </a:t>
            </a:r>
            <a:r>
              <a:rPr lang="el-GR" dirty="0"/>
              <a:t>την ίδρυση του κροατικού κράτους των </a:t>
            </a:r>
            <a:r>
              <a:rPr lang="el-GR" dirty="0" err="1" smtClean="0"/>
              <a:t>Ουστάσι</a:t>
            </a:r>
            <a:r>
              <a:rPr lang="el-GR" dirty="0" smtClean="0"/>
              <a:t> </a:t>
            </a:r>
            <a:r>
              <a:rPr lang="el-GR" dirty="0"/>
              <a:t>ο </a:t>
            </a:r>
            <a:r>
              <a:rPr lang="el-GR" dirty="0" err="1"/>
              <a:t>δρ</a:t>
            </a:r>
            <a:r>
              <a:rPr lang="el-GR" dirty="0"/>
              <a:t>. </a:t>
            </a:r>
            <a:r>
              <a:rPr lang="el-GR" dirty="0" err="1"/>
              <a:t>Μίλε</a:t>
            </a:r>
            <a:r>
              <a:rPr lang="el-GR" dirty="0"/>
              <a:t> </a:t>
            </a:r>
            <a:r>
              <a:rPr lang="el-GR" dirty="0" err="1"/>
              <a:t>Μπούντακ</a:t>
            </a:r>
            <a:r>
              <a:rPr lang="el-GR" dirty="0"/>
              <a:t>, ως υπουργός </a:t>
            </a:r>
            <a:r>
              <a:rPr lang="el-GR" dirty="0" smtClean="0"/>
              <a:t>Παιδείας </a:t>
            </a:r>
            <a:r>
              <a:rPr lang="el-GR" dirty="0"/>
              <a:t>&amp; </a:t>
            </a:r>
            <a:r>
              <a:rPr lang="el-GR" dirty="0" smtClean="0"/>
              <a:t>Θρησκευμάτων</a:t>
            </a:r>
            <a:r>
              <a:rPr lang="el-GR" dirty="0"/>
              <a:t>, ζήτησε ανοιχτά την εξαφάνιση των ορθόδοξων Σέρβων</a:t>
            </a:r>
            <a:r>
              <a:rPr lang="el-GR" dirty="0" smtClean="0"/>
              <a:t>:</a:t>
            </a:r>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57158" y="785794"/>
            <a:ext cx="8329642" cy="5340369"/>
          </a:xfrm>
        </p:spPr>
        <p:txBody>
          <a:bodyPr/>
          <a:lstStyle/>
          <a:p>
            <a:pPr>
              <a:buNone/>
            </a:pPr>
            <a:r>
              <a:rPr lang="el-GR" dirty="0" smtClean="0"/>
              <a:t>	 «</a:t>
            </a:r>
            <a:r>
              <a:rPr lang="el-GR" i="1" dirty="0" smtClean="0"/>
              <a:t>το NDH είναι ένα κράτος δυο θρησκειών, της Καθολικής και της Ισλαμικής. Οι Σέρβοι συνεχίζουν να προωθούν, σε βάρος του καθολικισμού, το ορόσημο της ορθοδοξίας, από την Ανατολή ως τη Δύση... Ωστόσο με τη βοήθεια του Θεού, το ορόσημο τους θα εξαφανιστεί από το κροατικό κράτος, επειδή κανείς δεν μπορεί να βάζει φράχτες στα χωράφια των άλλων</a:t>
            </a:r>
            <a:r>
              <a:rPr lang="el-GR" dirty="0" smtClean="0"/>
              <a:t>» (13.7.1941).</a:t>
            </a:r>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pPr algn="ctr">
              <a:buNone/>
            </a:pPr>
            <a:r>
              <a:rPr lang="el-GR" dirty="0" smtClean="0"/>
              <a:t>Το </a:t>
            </a:r>
            <a:r>
              <a:rPr lang="el-GR" dirty="0"/>
              <a:t>σύνθημα των </a:t>
            </a:r>
            <a:r>
              <a:rPr lang="el-GR" dirty="0" err="1" smtClean="0"/>
              <a:t>Ουστάσι</a:t>
            </a:r>
            <a:r>
              <a:rPr lang="el-GR" dirty="0" smtClean="0"/>
              <a:t> </a:t>
            </a:r>
            <a:r>
              <a:rPr lang="el-GR" dirty="0"/>
              <a:t>ήταν: </a:t>
            </a:r>
            <a:endParaRPr lang="el-GR" dirty="0" smtClean="0"/>
          </a:p>
          <a:p>
            <a:pPr algn="ctr">
              <a:buNone/>
            </a:pPr>
            <a:endParaRPr lang="el-GR" dirty="0" smtClean="0"/>
          </a:p>
          <a:p>
            <a:pPr algn="ctr">
              <a:buNone/>
            </a:pPr>
            <a:r>
              <a:rPr lang="el-GR" b="1" dirty="0" smtClean="0"/>
              <a:t>«</a:t>
            </a:r>
            <a:r>
              <a:rPr lang="el-GR" b="1" dirty="0"/>
              <a:t>ή θα </a:t>
            </a:r>
            <a:r>
              <a:rPr lang="el-GR" b="1" dirty="0" smtClean="0"/>
              <a:t>προσκυνήσετε </a:t>
            </a:r>
            <a:r>
              <a:rPr lang="el-GR" b="1" dirty="0"/>
              <a:t>ή θα φύγετε»</a:t>
            </a:r>
            <a:r>
              <a:rPr lang="el-GR" dirty="0"/>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TotalTime>
  <Words>261</Words>
  <Application>Microsoft Office PowerPoint</Application>
  <PresentationFormat>Προβολή στην οθόνη (4:3)</PresentationFormat>
  <Paragraphs>48</Paragraphs>
  <Slides>35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35</vt:i4>
      </vt:variant>
    </vt:vector>
  </HeadingPairs>
  <TitlesOfParts>
    <vt:vector size="36" baseType="lpstr">
      <vt:lpstr>Θέμα του Office</vt:lpstr>
      <vt:lpstr>Τα εγκλήματα των Ουστάσι στην Κροατία</vt:lpstr>
      <vt:lpstr>Διαφάνεια 2</vt:lpstr>
      <vt:lpstr>Διαφάνεια 3</vt:lpstr>
      <vt:lpstr>Άντε Πάβελιτς</vt:lpstr>
      <vt:lpstr>Διαφάνεια 5</vt:lpstr>
      <vt:lpstr>Ο Άντε Πάβελιτς, με μια επίσημη τελετή στον καθεδρικό ναό της πόλης, πρωτοστατούντος του Αρχιεπισκόπου Αλόϊζιγιε Στέπινατς, εγκαθιδρύει το NDH.</vt:lpstr>
      <vt:lpstr>Διαφάνεια 7</vt:lpstr>
      <vt:lpstr>Διαφάνεια 8</vt:lpstr>
      <vt:lpstr>Διαφάνεια 9</vt:lpstr>
      <vt:lpstr>Διαφάνεια 10</vt:lpstr>
      <vt:lpstr>Σέρβοι εγκαταλείπουν το «Ανεξάρτητο Κράτος της Κροατίας»</vt:lpstr>
      <vt:lpstr>Edmond Paris: "Genocide in Satellite Croatia 1941 - 1945" σ. 233</vt:lpstr>
      <vt:lpstr>Ο Vlado Margetic, Φραγκισκανός μοναχός, προσηλυτίζει με τη βία Ορθοδόξους Σέρβους  Edmond Paris, Genocide in Satellite Croatia 1941 - 1945 (σ. 235).</vt:lpstr>
      <vt:lpstr>Διαφάνεια 14</vt:lpstr>
      <vt:lpstr>Διαφάνεια 15</vt:lpstr>
      <vt:lpstr>Η «Αυλόπορτα του θανάτου», η είσοδος που οδηγούσε στο στρατόπεδο εξόντωσης του Γιασένοβατς.</vt:lpstr>
      <vt:lpstr>Εβραίοι, Σέρβοι και Ρομά της Κροατίας στην είσοδο του Γιασένοβατς </vt:lpstr>
      <vt:lpstr>Διαφάνεια 18</vt:lpstr>
      <vt:lpstr>Διαφάνεια 19</vt:lpstr>
      <vt:lpstr>Διαφάνεια 20</vt:lpstr>
      <vt:lpstr>Διαφάνεια 21</vt:lpstr>
      <vt:lpstr>Πτώματα δολοφονηθέντων Σέρβων από τους Κροάτες Ουστάσι στο στρατόπεδο Γιασένοβατς. Τα πτώματα ρίχνονταν στον ποταμό Σάβα και συσσωρεύονταν στις όχθες του.</vt:lpstr>
      <vt:lpstr>Τα απομεινάρια από τους φούρνους-κρεματόρια του Γιασένοβατς, λίγο πριν από την οριστική τους ισοπέδωση, το 1948 μετά από διαταγή του Τίτο</vt:lpstr>
      <vt:lpstr>Σρμπό - Σέκ ("η κοπτική μηχανή για τους Σέρβους") ήταν ένα δρεπάνι με λεπίδι που φορούσαν οι δολοφόνοι στον καρπό τους. Με αυτό πραγματοποιούσαν "αγώνες" σφαγής. Νικητής αναδεικνυόταν αυτός που σε λιγότερο χρόνο έσφαζε περισσότερους κρατουμένους. </vt:lpstr>
      <vt:lpstr>Ο Φραγκισκανός μοναχός Μίροσλαβ Φιλίποβιτς Μαϊστόροβιτς, ο επονομαζόμενος "Πατήρ Σατανάς" και Διοικητής του στρατοπέδου συγκέντρωσης Γιασένοβατς με το ράσο του Καθολικού μοναχού και με τη στολή των Ουστάσι http://apistikatina.blogspot.com/2010/11/blog-post.html</vt:lpstr>
      <vt:lpstr>Καθισμένα παιδιά στην παιδική πτέρυγα στο στρατόπεδο συγκέντρωσης Σίσακ.</vt:lpstr>
      <vt:lpstr>Μία ομάδα από 3336 παιδιά Σέρβων στο Γιασένοβατς ντυμένα με τις στολές Ουστάσι, τα οποία οι δεσμοφύλακες υπέβαλαν σε "σεμινάρια επανεκπαίδευσης" για τον ασπασμό του καθολικισμού. http://apistikatina.blogspot.com/2010/11/blog-post.html</vt:lpstr>
      <vt:lpstr> Dobrila Kukolj   </vt:lpstr>
      <vt:lpstr>Διαφάνεια 29</vt:lpstr>
      <vt:lpstr>Διαφάνεια 30</vt:lpstr>
      <vt:lpstr>Διαφάνεια 31</vt:lpstr>
      <vt:lpstr>Διαφάνεια 32</vt:lpstr>
      <vt:lpstr>Διαφάνεια 33</vt:lpstr>
      <vt:lpstr> I Sisak je imao Mengelea (Και το Σίσακ είχε τον δικό του Μέγγελε) </vt:lpstr>
      <vt:lpstr>Διαφάνεια 35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21</cp:revision>
  <dcterms:created xsi:type="dcterms:W3CDTF">2020-11-18T19:44:36Z</dcterms:created>
  <dcterms:modified xsi:type="dcterms:W3CDTF">2020-12-16T21:08:22Z</dcterms:modified>
</cp:coreProperties>
</file>