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4603" autoAdjust="0"/>
  </p:normalViewPr>
  <p:slideViewPr>
    <p:cSldViewPr>
      <p:cViewPr varScale="1">
        <p:scale>
          <a:sx n="71" d="100"/>
          <a:sy n="71" d="100"/>
        </p:scale>
        <p:origin x="-1146" y="-102"/>
      </p:cViewPr>
      <p:guideLst>
        <p:guide orient="horz" pos="2160"/>
        <p:guide pos="2880"/>
      </p:guideLst>
    </p:cSldViewPr>
  </p:slideViewPr>
  <p:outlineViewPr>
    <p:cViewPr>
      <p:scale>
        <a:sx n="33" d="100"/>
        <a:sy n="33" d="100"/>
      </p:scale>
      <p:origin x="0" y="17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760F8A-35F7-4BD3-A5AC-10E90B0A4D5B}" type="datetimeFigureOut">
              <a:rPr lang="el-GR" smtClean="0"/>
              <a:pPr/>
              <a:t>4/10/2016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E612113-9B1A-4EB8-AA62-0C711311D19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60F8A-35F7-4BD3-A5AC-10E90B0A4D5B}" type="datetimeFigureOut">
              <a:rPr lang="el-GR" smtClean="0"/>
              <a:pPr/>
              <a:t>4/10/2016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12113-9B1A-4EB8-AA62-0C711311D19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260648"/>
            <a:ext cx="7772400" cy="1470025"/>
          </a:xfrm>
        </p:spPr>
        <p:txBody>
          <a:bodyPr>
            <a:normAutofit fontScale="90000"/>
          </a:bodyPr>
          <a:lstStyle/>
          <a:p>
            <a:r>
              <a:rPr lang="en-US" dirty="0" smtClean="0"/>
              <a:t/>
            </a:r>
            <a:br>
              <a:rPr lang="en-US" dirty="0" smtClean="0"/>
            </a:br>
            <a:r>
              <a:rPr lang="el-GR" sz="3600" dirty="0" smtClean="0"/>
              <a:t>Διεθνή Λογιστικά Πρότυπα </a:t>
            </a:r>
            <a:r>
              <a:rPr lang="el-GR" sz="3600" b="1" dirty="0" smtClean="0"/>
              <a:t>Αποθέματα </a:t>
            </a:r>
            <a:br>
              <a:rPr lang="el-GR" sz="3600" b="1" dirty="0" smtClean="0"/>
            </a:br>
            <a:r>
              <a:rPr lang="el-GR" sz="3600" dirty="0" smtClean="0"/>
              <a:t>(ΔΛΠ2) </a:t>
            </a:r>
            <a:r>
              <a:rPr lang="el-GR" dirty="0" smtClean="0"/>
              <a:t/>
            </a:r>
            <a:br>
              <a:rPr lang="el-GR" dirty="0" smtClean="0"/>
            </a:br>
            <a:endParaRPr lang="el-GR" dirty="0"/>
          </a:p>
        </p:txBody>
      </p:sp>
      <p:sp>
        <p:nvSpPr>
          <p:cNvPr id="3" name="2 - Υπότιτλος"/>
          <p:cNvSpPr>
            <a:spLocks noGrp="1"/>
          </p:cNvSpPr>
          <p:nvPr>
            <p:ph type="subTitle" idx="1"/>
          </p:nvPr>
        </p:nvSpPr>
        <p:spPr>
          <a:xfrm>
            <a:off x="467544" y="1916832"/>
            <a:ext cx="8496944" cy="4752528"/>
          </a:xfrm>
        </p:spPr>
        <p:txBody>
          <a:bodyPr>
            <a:normAutofit/>
          </a:bodyPr>
          <a:lstStyle/>
          <a:p>
            <a:endParaRPr lang="el-GR" dirty="0"/>
          </a:p>
          <a:p>
            <a:endParaRPr lang="el-GR" dirty="0"/>
          </a:p>
          <a:p>
            <a:r>
              <a:rPr lang="el-GR" dirty="0"/>
              <a:t> Διεθνή Λογιστικά Πρότυπα </a:t>
            </a:r>
            <a:r>
              <a:rPr lang="el-GR" b="1" dirty="0"/>
              <a:t>Αποθέματα </a:t>
            </a:r>
          </a:p>
          <a:p>
            <a:r>
              <a:rPr lang="el-GR" dirty="0"/>
              <a:t>(ΔΛΠ2)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Υποθέσεις Ροής του Κόστους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endParaRPr lang="el-GR" dirty="0"/>
          </a:p>
          <a:p>
            <a:r>
              <a:rPr lang="el-GR" dirty="0"/>
              <a:t>Υποθέσεις Ροής του Κόστους </a:t>
            </a:r>
          </a:p>
          <a:p>
            <a:r>
              <a:rPr lang="el-GR" baseline="0" dirty="0" err="1" smtClean="0"/>
              <a:t></a:t>
            </a:r>
            <a:r>
              <a:rPr lang="el-GR" dirty="0" err="1"/>
              <a:t>Μέσο</a:t>
            </a:r>
            <a:r>
              <a:rPr lang="el-GR" dirty="0"/>
              <a:t> σταθμικό κόστος. </a:t>
            </a:r>
          </a:p>
          <a:p>
            <a:r>
              <a:rPr lang="el-GR" baseline="0" dirty="0" err="1" smtClean="0"/>
              <a:t></a:t>
            </a:r>
            <a:r>
              <a:rPr lang="el-GR" dirty="0" err="1"/>
              <a:t>FIFO</a:t>
            </a:r>
            <a:r>
              <a:rPr lang="el-GR" dirty="0"/>
              <a:t> (πρώτο εισαχθέν – πρώτο εξαχθέν). </a:t>
            </a:r>
          </a:p>
          <a:p>
            <a:r>
              <a:rPr lang="el-GR" baseline="0" dirty="0" err="1" smtClean="0"/>
              <a:t></a:t>
            </a:r>
            <a:r>
              <a:rPr lang="el-GR" dirty="0" err="1"/>
              <a:t>Εξατομικευμένο</a:t>
            </a:r>
            <a:r>
              <a:rPr lang="el-GR" dirty="0"/>
              <a:t> κόστος (εφαρμόζεται για </a:t>
            </a:r>
            <a:r>
              <a:rPr lang="el-GR" dirty="0" err="1"/>
              <a:t>προιόντα</a:t>
            </a:r>
            <a:r>
              <a:rPr lang="el-GR" dirty="0"/>
              <a:t> που δεν μπορούν να αντικατασταθούν το ένα από το άλλο και που παράγονται και διαχωρίζονται για ειδικούς σκοπούς. </a:t>
            </a:r>
          </a:p>
          <a:p>
            <a:endParaRPr lang="el-GR" dirty="0"/>
          </a:p>
          <a:p>
            <a:r>
              <a:rPr lang="el-GR" baseline="0" dirty="0" err="1" smtClean="0"/>
              <a:t></a:t>
            </a:r>
            <a:r>
              <a:rPr lang="el-GR" dirty="0" err="1"/>
              <a:t>Οι</a:t>
            </a:r>
            <a:r>
              <a:rPr lang="el-GR" dirty="0"/>
              <a:t> υποθέσεις αυτές είναι απαραίτητες για τον προσδιορισμό του κόστους πωληθέντων και του κόστους του τελικού αποθέματος.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Μεταγενέστερη Αποτίμηση </a:t>
            </a:r>
            <a:br>
              <a:rPr lang="el-GR" dirty="0" smtClean="0"/>
            </a:br>
            <a:endParaRPr lang="el-GR" dirty="0"/>
          </a:p>
        </p:txBody>
      </p:sp>
      <p:sp>
        <p:nvSpPr>
          <p:cNvPr id="3" name="2 - Θέση περιεχομένου"/>
          <p:cNvSpPr>
            <a:spLocks noGrp="1"/>
          </p:cNvSpPr>
          <p:nvPr>
            <p:ph idx="1"/>
          </p:nvPr>
        </p:nvSpPr>
        <p:spPr/>
        <p:txBody>
          <a:bodyPr/>
          <a:lstStyle/>
          <a:p>
            <a:endParaRPr lang="el-GR" dirty="0"/>
          </a:p>
          <a:p>
            <a:r>
              <a:rPr lang="el-GR" dirty="0"/>
              <a:t>Μεταγενέστερη Αποτίμηση </a:t>
            </a:r>
          </a:p>
          <a:p>
            <a:r>
              <a:rPr lang="el-GR" baseline="0" dirty="0" err="1" smtClean="0"/>
              <a:t></a:t>
            </a:r>
            <a:r>
              <a:rPr lang="el-GR" dirty="0" err="1"/>
              <a:t>Τα</a:t>
            </a:r>
            <a:r>
              <a:rPr lang="el-GR" dirty="0"/>
              <a:t> αποθέματα πρέπει να αποτιμώνται στη χαμηλότερη αξία μεταξύ κόστους κτήσεως και καθαρής ρευστοποιήσιμης αξίας τους.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Αποτίμηση Αποθεμάτων &amp; Κόστος Πωληθέντων - Παράδειγμα</a:t>
            </a:r>
            <a:endParaRPr lang="el-GR" sz="3600" dirty="0"/>
          </a:p>
        </p:txBody>
      </p:sp>
      <p:sp>
        <p:nvSpPr>
          <p:cNvPr id="3" name="2 - Θέση περιεχομένου"/>
          <p:cNvSpPr>
            <a:spLocks noGrp="1"/>
          </p:cNvSpPr>
          <p:nvPr>
            <p:ph idx="1"/>
          </p:nvPr>
        </p:nvSpPr>
        <p:spPr/>
        <p:txBody>
          <a:bodyPr>
            <a:normAutofit fontScale="85000" lnSpcReduction="20000"/>
          </a:bodyPr>
          <a:lstStyle/>
          <a:p>
            <a:r>
              <a:rPr lang="el-GR" dirty="0" smtClean="0"/>
              <a:t>Η </a:t>
            </a:r>
            <a:r>
              <a:rPr lang="el-GR" dirty="0"/>
              <a:t>επιχείρηση Α πούλησε 1800 μονάδες το 2010 και 2.800 μονάδες το 2011. Κατά την διάρκεια των άνω χρήσεων είχε πραγματοποιήσει τις εξής αγορές</a:t>
            </a:r>
            <a:r>
              <a:rPr lang="el-GR" sz="2600" dirty="0"/>
              <a:t>: </a:t>
            </a:r>
            <a:endParaRPr lang="el-GR" sz="2600" dirty="0" smtClean="0"/>
          </a:p>
          <a:p>
            <a:r>
              <a:rPr lang="el-GR" sz="2600" dirty="0" smtClean="0"/>
              <a:t>2010         Ποσότητα   Τιμή μονάδας      Αξία αγοράς </a:t>
            </a:r>
          </a:p>
          <a:p>
            <a:r>
              <a:rPr lang="el-GR" sz="2600" dirty="0" smtClean="0"/>
              <a:t>1η Αγορά      1.200           10                            12.000 </a:t>
            </a:r>
          </a:p>
          <a:p>
            <a:r>
              <a:rPr lang="el-GR" sz="2600" dirty="0" smtClean="0"/>
              <a:t>2η Αγορά          700           12                             8.400                             3η Αγορά          400           13                             5.200                       Σύνολο           2.300                                           25.600                        </a:t>
            </a:r>
          </a:p>
          <a:p>
            <a:endParaRPr lang="el-GR" sz="2600" dirty="0"/>
          </a:p>
          <a:p>
            <a:r>
              <a:rPr lang="el-GR" sz="2600" dirty="0" smtClean="0"/>
              <a:t>2011           Ποσότητα    Τιμή μονάδας         Αξία αγοράς                   1η Αγορά        600              15                            9.000                              2η Αγορά       1.200            16                          19.200                            3η Αγορά          800            18                          14.400                      Σύνολο           2.600                                          42.600 </a:t>
            </a:r>
            <a:endParaRPr lang="el-GR"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Αποτίμηση Αποθεμάτων &amp; Κόστος Πωληθέντων - Παράδειγμα</a:t>
            </a:r>
            <a:endParaRPr lang="el-GR" dirty="0"/>
          </a:p>
        </p:txBody>
      </p:sp>
      <p:sp>
        <p:nvSpPr>
          <p:cNvPr id="3" name="2 - Θέση περιεχομένου"/>
          <p:cNvSpPr>
            <a:spLocks noGrp="1"/>
          </p:cNvSpPr>
          <p:nvPr>
            <p:ph idx="1"/>
          </p:nvPr>
        </p:nvSpPr>
        <p:spPr/>
        <p:txBody>
          <a:bodyPr>
            <a:normAutofit fontScale="85000" lnSpcReduction="20000"/>
          </a:bodyPr>
          <a:lstStyle/>
          <a:p>
            <a:endParaRPr lang="el-GR" dirty="0"/>
          </a:p>
          <a:p>
            <a:r>
              <a:rPr lang="el-GR" baseline="0" dirty="0" smtClean="0"/>
              <a:t>1η Ερώτηση: Να υπολογιστεί με την μέθοδο ΜΣΟ και FIFO το κόστος πωληθέντων και το κόστος τελικού αποθέματος για κάθε χρήση. </a:t>
            </a:r>
          </a:p>
          <a:p>
            <a:r>
              <a:rPr lang="el-GR" baseline="0" dirty="0" smtClean="0"/>
              <a:t>2η Ερώτηση: Εάν η καθαρή ρευστοποιήσιμη αξία των αποθεμάτων για το έτος Χ2 ήταν 4.500, να υπολογιστεί το κόστος πωληθέντων και το κόστος τελικού αποθέματος για κάθε μία μέθοδο. </a:t>
            </a:r>
          </a:p>
          <a:p>
            <a:r>
              <a:rPr lang="el-GR" baseline="0" dirty="0" smtClean="0"/>
              <a:t>3η Ερώτηση: Υποθέτοντας ότι το σύνολο των αποθεμάτων στο τέλος του Χ2 είχε πωληθεί, να υπολογιστεί το σύνολο του κόστους πωληθέντων και για τα δύο έτη αθροιστικά.</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Αποτίμηση Αποθεμάτων &amp; Κόστος Πωληθέντων - Παράδειγμα</a:t>
            </a:r>
            <a:endParaRPr lang="el-GR" dirty="0"/>
          </a:p>
        </p:txBody>
      </p:sp>
      <p:sp>
        <p:nvSpPr>
          <p:cNvPr id="3" name="2 - Θέση περιεχομένου"/>
          <p:cNvSpPr>
            <a:spLocks noGrp="1"/>
          </p:cNvSpPr>
          <p:nvPr>
            <p:ph idx="1"/>
          </p:nvPr>
        </p:nvSpPr>
        <p:spPr/>
        <p:txBody>
          <a:bodyPr/>
          <a:lstStyle/>
          <a:p>
            <a:endParaRPr lang="el-GR" dirty="0"/>
          </a:p>
          <a:p>
            <a:r>
              <a:rPr lang="el-GR" baseline="0" dirty="0" smtClean="0"/>
              <a:t>1η Χρήση (2010) ΜΣΟ Κόστος Τελικού Αποθέματος: (2.300 – 1.800) * (25.600/2.300) = 5.565 Κόστος Πωληθέντων : 25.600 - 5.565 = 20.035</a:t>
            </a:r>
          </a:p>
          <a:p>
            <a:r>
              <a:rPr lang="el-GR" baseline="0" dirty="0" smtClean="0"/>
              <a:t> FIFO Κόστος Τελικού Αποθέματος: 400 * 13 + 100 * 12 = 5.200 + 1.200 = 6.400 Κόστος Πωληθέντων : 25.600 – 6.400 = 19.200</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sz="3600" dirty="0"/>
              <a:t>Αποτίμηση Αποθεμάτων &amp; Κόστος Πωληθέντων - Παράδειγμα</a:t>
            </a:r>
          </a:p>
        </p:txBody>
      </p:sp>
      <p:sp>
        <p:nvSpPr>
          <p:cNvPr id="3" name="2 - Θέση περιεχομένου"/>
          <p:cNvSpPr>
            <a:spLocks noGrp="1"/>
          </p:cNvSpPr>
          <p:nvPr>
            <p:ph idx="1"/>
          </p:nvPr>
        </p:nvSpPr>
        <p:spPr/>
        <p:txBody>
          <a:bodyPr>
            <a:normAutofit fontScale="85000" lnSpcReduction="10000"/>
          </a:bodyPr>
          <a:lstStyle/>
          <a:p>
            <a:endParaRPr lang="el-GR" dirty="0"/>
          </a:p>
          <a:p>
            <a:r>
              <a:rPr lang="el-GR" baseline="0" dirty="0" smtClean="0"/>
              <a:t>2η Χρήση (2011) ΜΣΟ Κόστος Τελικού Αποθέματος = (500 + 2.600 – 2.800) * (48.165 / 3.100 ) = 4.661</a:t>
            </a:r>
          </a:p>
          <a:p>
            <a:r>
              <a:rPr lang="el-GR" baseline="0" dirty="0" smtClean="0"/>
              <a:t> Κόστος Πωληθέντων : 5565 + 42.600 – 4.661 = 43.504 </a:t>
            </a:r>
          </a:p>
          <a:p>
            <a:endParaRPr lang="el-GR" dirty="0"/>
          </a:p>
          <a:p>
            <a:r>
              <a:rPr lang="el-GR" baseline="0" dirty="0" smtClean="0"/>
              <a:t>FIFO Κόστος Τελικού Αποθέματος: 300 * 18 = 5.400</a:t>
            </a:r>
          </a:p>
          <a:p>
            <a:r>
              <a:rPr lang="el-GR" baseline="0" dirty="0" smtClean="0"/>
              <a:t> Κόστος Πωληθέντων : 6.400 + 42.600 – 5.400 = 43.600</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endParaRPr lang="el-GR" dirty="0"/>
          </a:p>
          <a:p>
            <a:r>
              <a:rPr lang="el-GR" baseline="0" dirty="0" smtClean="0"/>
              <a:t>Εάν η καθαρή ρευστοποιήσιμη αξία ήταν 4.500 τότε και στις δύο περιπτώσεις θα είχαμε αποτιμήσει σε αυτή γιατί είναι η μικρότερη. </a:t>
            </a:r>
          </a:p>
          <a:p>
            <a:r>
              <a:rPr lang="el-GR" baseline="0" dirty="0" smtClean="0"/>
              <a:t>Συνεπώς, το κόστος πωληθέντων θα ήταν ΜΣΟ Κόστος Πωληθέντων : 5565 + 42.600 – 4500 = 43.665</a:t>
            </a:r>
          </a:p>
          <a:p>
            <a:r>
              <a:rPr lang="el-GR" baseline="0" dirty="0" smtClean="0"/>
              <a:t> FIFO Κόστος Πωληθέντων : 6.400 + 42.600 – 4.500 = 44.500</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Αποτίμηση Αποθεμάτων &amp; Κόστος Πωληθέντων - Παράδειγμα</a:t>
            </a:r>
          </a:p>
        </p:txBody>
      </p:sp>
      <p:sp>
        <p:nvSpPr>
          <p:cNvPr id="3" name="2 - Θέση περιεχομένου"/>
          <p:cNvSpPr>
            <a:spLocks noGrp="1"/>
          </p:cNvSpPr>
          <p:nvPr>
            <p:ph idx="1"/>
          </p:nvPr>
        </p:nvSpPr>
        <p:spPr/>
        <p:txBody>
          <a:bodyPr>
            <a:normAutofit fontScale="85000" lnSpcReduction="20000"/>
          </a:bodyPr>
          <a:lstStyle/>
          <a:p>
            <a:endParaRPr lang="el-GR" dirty="0"/>
          </a:p>
          <a:p>
            <a:r>
              <a:rPr lang="el-GR" baseline="0" dirty="0" smtClean="0"/>
              <a:t>Εάν είχαν πωληθεί τα αποθέματα του 2ου έτους τότε θα είχαμε κόστος πωληθέντων: </a:t>
            </a:r>
          </a:p>
          <a:p>
            <a:r>
              <a:rPr lang="el-GR" baseline="0" dirty="0" smtClean="0"/>
              <a:t>ΜΣΟ Κόστος Πωληθέντων : 5565 + 42.600 = 48.165 </a:t>
            </a:r>
          </a:p>
          <a:p>
            <a:r>
              <a:rPr lang="el-GR" baseline="0" dirty="0" smtClean="0"/>
              <a:t>FIFO Κόστος Πωληθέντων : 6.400 + 42.600 = 49.000 Το κόστος πωληθέντων σωρευτικά θα είναι:</a:t>
            </a:r>
          </a:p>
          <a:p>
            <a:r>
              <a:rPr lang="el-GR" baseline="0" dirty="0" smtClean="0"/>
              <a:t> ΜΣΟ Σωρευτικό Κόστος Πωληθέντων: 20.035 + 48.165 = 68.200 FIFO Σωρευτικό Κόστος Πωληθέντων: 19.200 + 49.000 = 68.200 </a:t>
            </a:r>
          </a:p>
          <a:p>
            <a:r>
              <a:rPr lang="el-GR" baseline="0" dirty="0" smtClean="0"/>
              <a:t>Συμπέρασμα: Μακροπρόθεσμα και σωρευτικά οι δύο μέθοδοι δεν διαφέρουν, ενώ μπορεί να διαφέρουν στα επιμέρους έτη.</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Καθαρή Ρευστοποιήσιμη Αξία</a:t>
            </a:r>
          </a:p>
        </p:txBody>
      </p:sp>
      <p:sp>
        <p:nvSpPr>
          <p:cNvPr id="3" name="2 - Θέση περιεχομένου"/>
          <p:cNvSpPr>
            <a:spLocks noGrp="1"/>
          </p:cNvSpPr>
          <p:nvPr>
            <p:ph idx="1"/>
          </p:nvPr>
        </p:nvSpPr>
        <p:spPr/>
        <p:txBody>
          <a:bodyPr>
            <a:normAutofit fontScale="77500" lnSpcReduction="20000"/>
          </a:bodyPr>
          <a:lstStyle/>
          <a:p>
            <a:endParaRPr lang="el-GR" dirty="0"/>
          </a:p>
          <a:p>
            <a:r>
              <a:rPr lang="el-GR" dirty="0"/>
              <a:t>Καθαρή Ρευστοποιήσιμη Αξία </a:t>
            </a:r>
          </a:p>
          <a:p>
            <a:r>
              <a:rPr lang="el-GR" baseline="0" dirty="0" err="1" smtClean="0"/>
              <a:t></a:t>
            </a:r>
            <a:r>
              <a:rPr lang="el-GR" dirty="0" err="1"/>
              <a:t>Εκτιμώμενη</a:t>
            </a:r>
            <a:r>
              <a:rPr lang="el-GR" dirty="0"/>
              <a:t> τιμή πώλησης μείον εκτιμώμενο κόστος περάτωσης της παραγωγής και το εκτιμώμενο κόστος πώλησης. </a:t>
            </a:r>
          </a:p>
          <a:p>
            <a:endParaRPr lang="el-GR" dirty="0"/>
          </a:p>
          <a:p>
            <a:r>
              <a:rPr lang="el-GR" baseline="0" dirty="0" err="1" smtClean="0"/>
              <a:t></a:t>
            </a:r>
            <a:r>
              <a:rPr lang="el-GR" dirty="0" err="1"/>
              <a:t>Η</a:t>
            </a:r>
            <a:r>
              <a:rPr lang="el-GR" dirty="0"/>
              <a:t> μείωση της αξίας των αποθεμάτων από το κόστος κτήσεως στην καθαρή ρευστοποιήσιμη αξία αναγνωρίζεται ως έξοδο στην χρήση που αυτή συμβαίνει. </a:t>
            </a:r>
          </a:p>
          <a:p>
            <a:r>
              <a:rPr lang="el-GR" baseline="0" dirty="0" err="1" smtClean="0"/>
              <a:t></a:t>
            </a:r>
            <a:r>
              <a:rPr lang="el-GR" dirty="0" err="1"/>
              <a:t>Εάν</a:t>
            </a:r>
            <a:r>
              <a:rPr lang="el-GR" dirty="0"/>
              <a:t> σε μεταγενέστερη χρήση η καθαρή ρευστοποιήσιμη αξία αυξηθεί τότε μέρος ή όλο (αλλά όχι μεγαλύτερο) το ποσό της μείωσης της αξίας των αποθεμάτων που έγινε σε προγενέστερη χρήση μπορεί να αναστραφεί.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Καθαρή Ρευστοποιήσιμη Αξία Παράδειγμα Η</a:t>
            </a:r>
          </a:p>
        </p:txBody>
      </p:sp>
      <p:sp>
        <p:nvSpPr>
          <p:cNvPr id="3" name="2 - Θέση περιεχομένου"/>
          <p:cNvSpPr>
            <a:spLocks noGrp="1"/>
          </p:cNvSpPr>
          <p:nvPr>
            <p:ph idx="1"/>
          </p:nvPr>
        </p:nvSpPr>
        <p:spPr/>
        <p:txBody>
          <a:bodyPr>
            <a:normAutofit fontScale="92500" lnSpcReduction="20000"/>
          </a:bodyPr>
          <a:lstStyle/>
          <a:p>
            <a:endParaRPr lang="el-GR" dirty="0"/>
          </a:p>
          <a:p>
            <a:r>
              <a:rPr lang="el-GR" baseline="0" dirty="0" smtClean="0"/>
              <a:t>Η επιχείρηση Α έχει αποθέματα με κόστος κτήσεως 1.500. Κατά την τρέχουσα χρήση διαπιστώθηκε </a:t>
            </a:r>
            <a:r>
              <a:rPr lang="el-GR" baseline="0" dirty="0" err="1" smtClean="0"/>
              <a:t>οτι</a:t>
            </a:r>
            <a:r>
              <a:rPr lang="el-GR" baseline="0" dirty="0" smtClean="0"/>
              <a:t> η τιμή πώλησης είναι 1.200, ενώ προκειμένου να πωληθούν τα αποθέματα πρέπει να υποστούν επεξεργασία με κόστος 50 και πρόσθετα έξοδα </a:t>
            </a:r>
            <a:r>
              <a:rPr lang="el-GR" baseline="0" dirty="0" err="1" smtClean="0"/>
              <a:t>υψούς</a:t>
            </a:r>
            <a:r>
              <a:rPr lang="el-GR" baseline="0" dirty="0" smtClean="0"/>
              <a:t> 50. Την επόμενη χρήση διαπιστώθηκε </a:t>
            </a:r>
            <a:r>
              <a:rPr lang="el-GR" baseline="0" dirty="0" err="1" smtClean="0"/>
              <a:t>οτι</a:t>
            </a:r>
            <a:r>
              <a:rPr lang="el-GR" baseline="0" dirty="0" smtClean="0"/>
              <a:t> η τιμή πώλησης είναι 1.600, ενώ προκειμένου να πωληθούν τα αποθέματα πρέπει να υποστούν επεξεργασία με κόστος 100 και πρόσθετα έξοδα </a:t>
            </a:r>
            <a:r>
              <a:rPr lang="el-GR" baseline="0" dirty="0" smtClean="0"/>
              <a:t>ύψους </a:t>
            </a:r>
            <a:r>
              <a:rPr lang="el-GR" baseline="0" dirty="0" smtClean="0"/>
              <a:t>100.</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Εισαγωγή </a:t>
            </a:r>
          </a:p>
        </p:txBody>
      </p:sp>
      <p:sp>
        <p:nvSpPr>
          <p:cNvPr id="3" name="2 - Θέση περιεχομένου"/>
          <p:cNvSpPr>
            <a:spLocks noGrp="1"/>
          </p:cNvSpPr>
          <p:nvPr>
            <p:ph idx="1"/>
          </p:nvPr>
        </p:nvSpPr>
        <p:spPr/>
        <p:txBody>
          <a:bodyPr/>
          <a:lstStyle/>
          <a:p>
            <a:endParaRPr lang="el-GR" dirty="0"/>
          </a:p>
          <a:p>
            <a:endParaRPr lang="el-GR" dirty="0"/>
          </a:p>
          <a:p>
            <a:r>
              <a:rPr lang="el-GR" dirty="0"/>
              <a:t>Τα αποθέματα αποτελούν βασικά αντικείμενο του: </a:t>
            </a:r>
          </a:p>
          <a:p>
            <a:endParaRPr lang="el-GR" dirty="0"/>
          </a:p>
          <a:p>
            <a:r>
              <a:rPr lang="el-GR" baseline="0" dirty="0" err="1" smtClean="0"/>
              <a:t></a:t>
            </a:r>
            <a:r>
              <a:rPr lang="el-GR" dirty="0" err="1"/>
              <a:t>ΔΛΠ</a:t>
            </a:r>
            <a:r>
              <a:rPr lang="el-GR" dirty="0"/>
              <a:t> 2 «Αποθέματα</a:t>
            </a:r>
            <a:r>
              <a:rPr lang="el-GR" i="1" dirty="0"/>
              <a:t>» (</a:t>
            </a:r>
            <a:r>
              <a:rPr lang="en-US" i="1" dirty="0"/>
              <a:t>Inventories).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Καθαρή Ρευστοποιήσιμη Αξία Παράδειγμα</a:t>
            </a:r>
          </a:p>
        </p:txBody>
      </p:sp>
      <p:sp>
        <p:nvSpPr>
          <p:cNvPr id="3" name="2 - Θέση περιεχομένου"/>
          <p:cNvSpPr>
            <a:spLocks noGrp="1"/>
          </p:cNvSpPr>
          <p:nvPr>
            <p:ph idx="1"/>
          </p:nvPr>
        </p:nvSpPr>
        <p:spPr/>
        <p:txBody>
          <a:bodyPr>
            <a:normAutofit lnSpcReduction="10000"/>
          </a:bodyPr>
          <a:lstStyle/>
          <a:p>
            <a:endParaRPr lang="el-GR" dirty="0"/>
          </a:p>
          <a:p>
            <a:r>
              <a:rPr lang="el-GR" baseline="0" dirty="0" smtClean="0"/>
              <a:t>Τρέχουσα Χρήση Καθαρή Ρευστοποιήσιμη Αξία: 1.200 - 50 -50 = 1.100 Μείωση Αξίας Αποθεμάτων: 1.500 – 1.100 = 400 Κόστος Πωληθέντων 400 Αποθέματα 400 </a:t>
            </a:r>
          </a:p>
          <a:p>
            <a:r>
              <a:rPr lang="el-GR" baseline="0" dirty="0" smtClean="0"/>
              <a:t>Επόμενη Χρήση Καθαρή Ρευστοποιήσιμη Αξία: 1.600 - 100 -100 = 1.400 </a:t>
            </a:r>
          </a:p>
          <a:p>
            <a:r>
              <a:rPr lang="el-GR" baseline="0" dirty="0" smtClean="0"/>
              <a:t>Αναστροφή Μείωσης Αξίας Αποθεμάτων: 300 Αποθέματα 300 Κόστος Πωληθέντων 300</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Εκτίμηση Κόστους Αποθέματος </a:t>
            </a:r>
            <a:br>
              <a:rPr lang="el-GR" dirty="0"/>
            </a:br>
            <a:r>
              <a:rPr lang="el-GR" baseline="0" dirty="0" smtClean="0"/>
              <a:t></a:t>
            </a:r>
            <a:br>
              <a:rPr lang="el-GR" baseline="0"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endParaRPr lang="el-GR" dirty="0"/>
          </a:p>
          <a:p>
            <a:endParaRPr lang="el-GR" dirty="0"/>
          </a:p>
          <a:p>
            <a:r>
              <a:rPr lang="el-GR" dirty="0"/>
              <a:t>Όταν είναι αδύνατη η φυσική απογραφή των αποθεμάτων (π.χ. λόγω φωτιάς) ή διοίκηση επιθυμεί να </a:t>
            </a:r>
            <a:r>
              <a:rPr lang="el-GR" dirty="0" err="1"/>
              <a:t>ελέχξει</a:t>
            </a:r>
            <a:r>
              <a:rPr lang="el-GR" dirty="0"/>
              <a:t> το ποσό του κόστους που έχει προκύψει από την φυσική απογραφή (π.χ. όταν υπάρχουν αμφιβολίες για την ορθότητα του) το κόστος των αποθεμάτων μπορεί να εκτιμηθεί με την μέθοδο του λιανικού εμπορίου. </a:t>
            </a:r>
          </a:p>
          <a:p>
            <a:endParaRPr lang="el-GR" dirty="0"/>
          </a:p>
          <a:p>
            <a:r>
              <a:rPr lang="el-GR" baseline="0" dirty="0" err="1" smtClean="0"/>
              <a:t></a:t>
            </a:r>
            <a:r>
              <a:rPr lang="el-GR" dirty="0" err="1"/>
              <a:t>Σύμφωνα</a:t>
            </a:r>
            <a:r>
              <a:rPr lang="el-GR" dirty="0"/>
              <a:t> με την μέθοδο αυτή το κόστος των αποθεμάτων εκτιμάται ως εξής: </a:t>
            </a:r>
          </a:p>
          <a:p>
            <a:r>
              <a:rPr lang="el-GR" dirty="0"/>
              <a:t>Τελικό Απόθεμα σε Λιανικές Τιμές * Κόστος Κτήσεως </a:t>
            </a:r>
            <a:r>
              <a:rPr lang="el-GR" dirty="0" smtClean="0"/>
              <a:t>/Λιανικές τιμές</a:t>
            </a:r>
            <a:endParaRPr lang="el-GR" dirty="0"/>
          </a:p>
          <a:p>
            <a:r>
              <a:rPr lang="en-US" dirty="0" smtClean="0"/>
              <a:t>‘o</a:t>
            </a:r>
            <a:r>
              <a:rPr lang="el-GR" dirty="0" smtClean="0"/>
              <a:t>πο</a:t>
            </a:r>
            <a:r>
              <a:rPr lang="el-GR" dirty="0" smtClean="0"/>
              <a:t>υ</a:t>
            </a:r>
            <a:r>
              <a:rPr lang="el-GR" dirty="0" smtClean="0"/>
              <a:t> </a:t>
            </a:r>
            <a:r>
              <a:rPr lang="el-GR" dirty="0"/>
              <a:t>ο δείκτης αναφέρεται στο κόστος διαθεσίμων προς πώληση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Εκτίμηση Κόστους Αποθέματος</a:t>
            </a:r>
          </a:p>
        </p:txBody>
      </p:sp>
      <p:sp>
        <p:nvSpPr>
          <p:cNvPr id="3" name="2 - Θέση περιεχομένου"/>
          <p:cNvSpPr>
            <a:spLocks noGrp="1"/>
          </p:cNvSpPr>
          <p:nvPr>
            <p:ph idx="1"/>
          </p:nvPr>
        </p:nvSpPr>
        <p:spPr/>
        <p:txBody>
          <a:bodyPr>
            <a:normAutofit fontScale="92500" lnSpcReduction="20000"/>
          </a:bodyPr>
          <a:lstStyle/>
          <a:p>
            <a:endParaRPr lang="el-GR" dirty="0"/>
          </a:p>
          <a:p>
            <a:r>
              <a:rPr lang="el-GR" dirty="0"/>
              <a:t>Παράδειγμα Εκτίμησης Δίνονται τα παρακάτω στοιχεία που αφορούν τα κόστη αποθεμάτων σε λιανικές τιμές της επιχείρησης Α. Το κόστος διαθεσίμων προς πώληση σε τιμές κτήσεως είναι 240.000. </a:t>
            </a:r>
            <a:endParaRPr lang="el-GR" dirty="0" smtClean="0"/>
          </a:p>
          <a:p>
            <a:r>
              <a:rPr lang="el-GR" dirty="0" smtClean="0"/>
              <a:t>Πωλήσεις 		 Λιανικές Τιμές 190.000 </a:t>
            </a:r>
          </a:p>
          <a:p>
            <a:r>
              <a:rPr lang="el-GR" dirty="0" smtClean="0"/>
              <a:t>Αρχικό </a:t>
            </a:r>
            <a:r>
              <a:rPr lang="el-GR" dirty="0"/>
              <a:t>Απόθεμα  </a:t>
            </a:r>
            <a:r>
              <a:rPr lang="el-GR" dirty="0" smtClean="0"/>
              <a:t>                                     72.000</a:t>
            </a:r>
          </a:p>
          <a:p>
            <a:r>
              <a:rPr lang="el-GR" dirty="0" smtClean="0"/>
              <a:t> </a:t>
            </a:r>
            <a:r>
              <a:rPr lang="el-GR" dirty="0"/>
              <a:t>Αγορές </a:t>
            </a:r>
            <a:r>
              <a:rPr lang="el-GR" dirty="0" smtClean="0"/>
              <a:t>                                                    248.000 </a:t>
            </a:r>
          </a:p>
          <a:p>
            <a:r>
              <a:rPr lang="el-GR" dirty="0" smtClean="0"/>
              <a:t>Τελικό </a:t>
            </a:r>
            <a:r>
              <a:rPr lang="el-GR" dirty="0"/>
              <a:t>Απόθεμα </a:t>
            </a:r>
            <a:r>
              <a:rPr lang="el-GR" dirty="0" smtClean="0"/>
              <a:t>                                     130.000</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Παράδειγμα Εκτίμησης </a:t>
            </a:r>
            <a:br>
              <a:rPr lang="el-GR" dirty="0"/>
            </a:br>
            <a:r>
              <a:rPr lang="el-GR" dirty="0" smtClean="0"/>
              <a:t> </a:t>
            </a:r>
            <a:endParaRPr lang="el-GR" dirty="0"/>
          </a:p>
        </p:txBody>
      </p:sp>
      <p:sp>
        <p:nvSpPr>
          <p:cNvPr id="3" name="2 - Θέση περιεχομένου"/>
          <p:cNvSpPr>
            <a:spLocks noGrp="1"/>
          </p:cNvSpPr>
          <p:nvPr>
            <p:ph idx="1"/>
          </p:nvPr>
        </p:nvSpPr>
        <p:spPr/>
        <p:txBody>
          <a:bodyPr>
            <a:normAutofit fontScale="92500" lnSpcReduction="10000"/>
          </a:bodyPr>
          <a:lstStyle/>
          <a:p>
            <a:endParaRPr lang="el-GR" dirty="0"/>
          </a:p>
          <a:p>
            <a:r>
              <a:rPr lang="el-GR" baseline="0" dirty="0" smtClean="0"/>
              <a:t>Το κόστος διαθεσίμων προς πώληση σε λιανικές τιμές είναι: 72.000 + 248.000 = 320.000. Το κόστος τελικού αποθέματος σε λιανικές τιμές</a:t>
            </a:r>
          </a:p>
          <a:p>
            <a:r>
              <a:rPr lang="el-GR" baseline="0" dirty="0" smtClean="0"/>
              <a:t> είναι: 320.000 – 190.000 = 130.000 </a:t>
            </a:r>
          </a:p>
          <a:p>
            <a:r>
              <a:rPr lang="el-GR" baseline="0" dirty="0" smtClean="0"/>
              <a:t>Ο δείκτης Κόστος Κτήσεως / Λιανικές Τιμές είναι: 240.000 / 320.000 = 0,75 </a:t>
            </a:r>
          </a:p>
          <a:p>
            <a:r>
              <a:rPr lang="el-GR" baseline="0" dirty="0" smtClean="0"/>
              <a:t>Η εκτίμηση για το κόστος τελικού αποθέματος είναι: 130.000 * 0,75 = 97.500</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Γνωστοποιήσεις </a:t>
            </a:r>
            <a:br>
              <a:rPr lang="el-GR" dirty="0"/>
            </a:br>
            <a:r>
              <a:rPr lang="el-GR" baseline="0" dirty="0" smtClean="0"/>
              <a:t></a:t>
            </a:r>
            <a:br>
              <a:rPr lang="el-GR" baseline="0"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endParaRPr lang="el-GR" dirty="0"/>
          </a:p>
          <a:p>
            <a:r>
              <a:rPr lang="el-GR" dirty="0"/>
              <a:t>Γνωστοποιήσεις </a:t>
            </a:r>
          </a:p>
          <a:p>
            <a:r>
              <a:rPr lang="el-GR" baseline="0" dirty="0" err="1" smtClean="0"/>
              <a:t></a:t>
            </a:r>
            <a:r>
              <a:rPr lang="el-GR" dirty="0" err="1"/>
              <a:t>Οι</a:t>
            </a:r>
            <a:r>
              <a:rPr lang="el-GR" dirty="0"/>
              <a:t> λογιστικές αρχές αποτίμησης περιλαμβανομένου του τύπου που χρησιμοποιείται. </a:t>
            </a:r>
          </a:p>
          <a:p>
            <a:endParaRPr lang="el-GR" dirty="0"/>
          </a:p>
          <a:p>
            <a:r>
              <a:rPr lang="el-GR" baseline="0" dirty="0" err="1" smtClean="0"/>
              <a:t></a:t>
            </a:r>
            <a:r>
              <a:rPr lang="el-GR" dirty="0" err="1"/>
              <a:t>Η</a:t>
            </a:r>
            <a:r>
              <a:rPr lang="el-GR" dirty="0"/>
              <a:t> λογιστική αξία των επιμέρους κατηγοριών των αποθεμάτων που είναι σημαντικές για την επιχείρηση. </a:t>
            </a:r>
          </a:p>
          <a:p>
            <a:endParaRPr lang="el-GR" dirty="0"/>
          </a:p>
          <a:p>
            <a:r>
              <a:rPr lang="el-GR" baseline="0" dirty="0" err="1" smtClean="0"/>
              <a:t></a:t>
            </a:r>
            <a:r>
              <a:rPr lang="el-GR" dirty="0" err="1"/>
              <a:t>Η</a:t>
            </a:r>
            <a:r>
              <a:rPr lang="el-GR" dirty="0"/>
              <a:t> αξία των αποθεμάτων που εμφανίζονται σε εύλογη αξία μείον το κόστος πώλησης (αν υπάρχουν). Η δυνατότητα αυτή παρέχεται από το ΔΛΠ 2 μόνο για τους πωλητές – χρηματιστηριακών εμπορευμάτων (</a:t>
            </a:r>
            <a:r>
              <a:rPr lang="el-GR" dirty="0" err="1"/>
              <a:t>commodity</a:t>
            </a:r>
            <a:r>
              <a:rPr lang="el-GR" dirty="0"/>
              <a:t> </a:t>
            </a:r>
            <a:r>
              <a:rPr lang="el-GR" dirty="0" err="1"/>
              <a:t>broker</a:t>
            </a:r>
            <a:r>
              <a:rPr lang="el-GR" dirty="0"/>
              <a:t> – </a:t>
            </a:r>
            <a:r>
              <a:rPr lang="el-GR" dirty="0" err="1"/>
              <a:t>traders</a:t>
            </a:r>
            <a:r>
              <a:rPr lang="el-GR" dirty="0"/>
              <a:t>).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a:t>Γνωστοποιήσεις </a:t>
            </a:r>
            <a:br>
              <a:rPr lang="el-GR" dirty="0"/>
            </a:br>
            <a:r>
              <a:rPr lang="el-GR" baseline="0" dirty="0" smtClean="0"/>
              <a:t></a:t>
            </a:r>
            <a:br>
              <a:rPr lang="el-GR" baseline="0"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endParaRPr lang="el-GR" dirty="0"/>
          </a:p>
          <a:p>
            <a:endParaRPr lang="el-GR" dirty="0"/>
          </a:p>
          <a:p>
            <a:r>
              <a:rPr lang="el-GR" dirty="0"/>
              <a:t>Η αξία των αποθεμάτων που αναγνωρίσθηκε ως έξοδο στην περίοδο (κόστος πωληθέντων). </a:t>
            </a:r>
          </a:p>
          <a:p>
            <a:r>
              <a:rPr lang="el-GR" baseline="0" dirty="0" err="1" smtClean="0"/>
              <a:t></a:t>
            </a:r>
            <a:r>
              <a:rPr lang="el-GR" dirty="0" err="1"/>
              <a:t>Το</a:t>
            </a:r>
            <a:r>
              <a:rPr lang="el-GR" dirty="0"/>
              <a:t> ποσό τυχόν υποτίμησης της αξίας των αποθεμάτων στην καθαρή ρευστοποιήσιμη αξία τους κατά την περίοδο καθώς και τυχόν αναστροφές τέτοιων υποτιμήσεων. </a:t>
            </a:r>
          </a:p>
          <a:p>
            <a:r>
              <a:rPr lang="el-GR" baseline="0" dirty="0" err="1" smtClean="0"/>
              <a:t></a:t>
            </a:r>
            <a:r>
              <a:rPr lang="el-GR" dirty="0" err="1"/>
              <a:t>Την</a:t>
            </a:r>
            <a:r>
              <a:rPr lang="el-GR" dirty="0"/>
              <a:t> λογιστική αξία των αποθεμάτων που έχουν ενεχυριασθεί για εξασφάλιση υποχρεώσεων.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r>
            <a:br>
              <a:rPr lang="el-GR" dirty="0"/>
            </a:br>
            <a:r>
              <a:rPr lang="el-GR" dirty="0" smtClean="0"/>
              <a:t>Ορισμοί </a:t>
            </a:r>
            <a:r>
              <a:rPr lang="el-GR" dirty="0"/>
              <a:t/>
            </a:r>
            <a:br>
              <a:rPr lang="el-GR" dirty="0"/>
            </a:br>
            <a:r>
              <a:rPr lang="el-GR" baseline="0" dirty="0" smtClean="0"/>
              <a:t></a:t>
            </a:r>
            <a:br>
              <a:rPr lang="el-GR" baseline="0"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endParaRPr lang="el-GR" dirty="0"/>
          </a:p>
          <a:p>
            <a:endParaRPr lang="el-GR" dirty="0"/>
          </a:p>
          <a:p>
            <a:r>
              <a:rPr lang="el-GR" dirty="0"/>
              <a:t>Με τον όρο αποθέματα νοούνται τα πάσης φύσεως περιουσιακά στοιχεία τα οποία: </a:t>
            </a:r>
          </a:p>
          <a:p>
            <a:endParaRPr lang="el-GR" dirty="0"/>
          </a:p>
          <a:p>
            <a:r>
              <a:rPr lang="el-GR" baseline="0" dirty="0" err="1" smtClean="0"/>
              <a:t></a:t>
            </a:r>
            <a:r>
              <a:rPr lang="el-GR" dirty="0" err="1"/>
              <a:t>Κατέχονται</a:t>
            </a:r>
            <a:r>
              <a:rPr lang="el-GR" dirty="0"/>
              <a:t> προς πώληση στα πλαίσια της συνήθους δραστηριότητας της επιχείρησης. </a:t>
            </a:r>
          </a:p>
          <a:p>
            <a:r>
              <a:rPr lang="el-GR" baseline="0" dirty="0" err="1" smtClean="0"/>
              <a:t></a:t>
            </a:r>
            <a:r>
              <a:rPr lang="el-GR" dirty="0" err="1"/>
              <a:t>Βρίσκονται</a:t>
            </a:r>
            <a:r>
              <a:rPr lang="el-GR" dirty="0"/>
              <a:t> στη διαδικασία της παραγωγής για τέτοια πώληση. </a:t>
            </a:r>
          </a:p>
          <a:p>
            <a:endParaRPr lang="el-GR" dirty="0"/>
          </a:p>
          <a:p>
            <a:r>
              <a:rPr lang="el-GR" baseline="0" dirty="0" err="1" smtClean="0"/>
              <a:t></a:t>
            </a:r>
            <a:r>
              <a:rPr lang="el-GR" dirty="0" err="1"/>
              <a:t>Κατέχονται</a:t>
            </a:r>
            <a:r>
              <a:rPr lang="el-GR" dirty="0"/>
              <a:t> για ανάλωση στην παραγωγική διαδικασία ή για την παροχή υπηρεσιών.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ΔΙΑΚΡΙΣΗ</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ΔΙΑΚΡΙΣΗ</a:t>
            </a:r>
            <a:endParaRPr lang="el-GR" dirty="0"/>
          </a:p>
          <a:p>
            <a:endParaRPr lang="el-GR" dirty="0"/>
          </a:p>
          <a:p>
            <a:r>
              <a:rPr lang="el-GR" dirty="0"/>
              <a:t>Εμπορεύματα. </a:t>
            </a:r>
          </a:p>
          <a:p>
            <a:endParaRPr lang="el-GR" dirty="0"/>
          </a:p>
          <a:p>
            <a:r>
              <a:rPr lang="el-GR" baseline="0" dirty="0" err="1" smtClean="0"/>
              <a:t></a:t>
            </a:r>
            <a:r>
              <a:rPr lang="el-GR" dirty="0" err="1"/>
              <a:t>Προϊόντα</a:t>
            </a:r>
            <a:r>
              <a:rPr lang="el-GR" dirty="0"/>
              <a:t> έτοιμα και ημιτελή. </a:t>
            </a:r>
          </a:p>
          <a:p>
            <a:r>
              <a:rPr lang="el-GR" baseline="0" dirty="0" err="1" smtClean="0"/>
              <a:t></a:t>
            </a:r>
            <a:r>
              <a:rPr lang="el-GR" dirty="0" err="1"/>
              <a:t>Υποπροϊόντα</a:t>
            </a:r>
            <a:r>
              <a:rPr lang="el-GR" dirty="0"/>
              <a:t> και υπολείμματα. </a:t>
            </a:r>
          </a:p>
          <a:p>
            <a:r>
              <a:rPr lang="el-GR" baseline="0" dirty="0" err="1" smtClean="0"/>
              <a:t></a:t>
            </a:r>
            <a:r>
              <a:rPr lang="el-GR" dirty="0" err="1"/>
              <a:t>Παραγωγή</a:t>
            </a:r>
            <a:r>
              <a:rPr lang="el-GR" dirty="0"/>
              <a:t> σε εξέλιξη. </a:t>
            </a:r>
          </a:p>
          <a:p>
            <a:r>
              <a:rPr lang="el-GR" baseline="0" dirty="0" err="1" smtClean="0"/>
              <a:t></a:t>
            </a:r>
            <a:r>
              <a:rPr lang="el-GR" dirty="0" err="1"/>
              <a:t>Πρώτες</a:t>
            </a:r>
            <a:r>
              <a:rPr lang="el-GR" dirty="0"/>
              <a:t> και βοηθητικές ύλες. </a:t>
            </a:r>
          </a:p>
          <a:p>
            <a:r>
              <a:rPr lang="el-GR" baseline="0" dirty="0" err="1" smtClean="0"/>
              <a:t></a:t>
            </a:r>
            <a:r>
              <a:rPr lang="el-GR" dirty="0" err="1"/>
              <a:t>Υλικά</a:t>
            </a:r>
            <a:r>
              <a:rPr lang="el-GR" dirty="0"/>
              <a:t> συσκευασίας. </a:t>
            </a:r>
          </a:p>
          <a:p>
            <a:r>
              <a:rPr lang="el-GR" baseline="0" dirty="0" err="1" smtClean="0"/>
              <a:t></a:t>
            </a:r>
            <a:r>
              <a:rPr lang="el-GR" dirty="0" err="1"/>
              <a:t>Αναλώσιμα</a:t>
            </a:r>
            <a:r>
              <a:rPr lang="el-GR" dirty="0"/>
              <a:t> υλικά. </a:t>
            </a:r>
          </a:p>
          <a:p>
            <a:r>
              <a:rPr lang="el-GR" baseline="0" dirty="0" err="1" smtClean="0"/>
              <a:t></a:t>
            </a:r>
            <a:r>
              <a:rPr lang="el-GR" dirty="0" err="1"/>
              <a:t>Ανταλλακτικά</a:t>
            </a:r>
            <a:r>
              <a:rPr lang="el-GR" dirty="0"/>
              <a:t> παγίων. </a:t>
            </a:r>
          </a:p>
          <a:p>
            <a:r>
              <a:rPr lang="el-GR" baseline="0" dirty="0" err="1" smtClean="0"/>
              <a:t></a:t>
            </a:r>
            <a:r>
              <a:rPr lang="el-GR" dirty="0" err="1"/>
              <a:t>Είδη</a:t>
            </a:r>
            <a:r>
              <a:rPr lang="el-GR" dirty="0"/>
              <a:t> συσκευασίας.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Περιοδική Απογραφή </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endParaRPr lang="el-GR" dirty="0"/>
          </a:p>
          <a:p>
            <a:r>
              <a:rPr lang="el-GR" dirty="0"/>
              <a:t>Περιοδική Απογραφή </a:t>
            </a:r>
          </a:p>
          <a:p>
            <a:r>
              <a:rPr lang="el-GR" baseline="0" dirty="0" err="1" smtClean="0"/>
              <a:t></a:t>
            </a:r>
            <a:r>
              <a:rPr lang="el-GR" dirty="0" err="1"/>
              <a:t>Το</a:t>
            </a:r>
            <a:r>
              <a:rPr lang="el-GR" dirty="0"/>
              <a:t> λογιστικό σύστημα </a:t>
            </a:r>
            <a:r>
              <a:rPr lang="el-GR" b="1" dirty="0"/>
              <a:t>δεν παρακολουθεί συνεχώς το κόστος πωληθέντων. </a:t>
            </a:r>
          </a:p>
          <a:p>
            <a:endParaRPr lang="el-GR" dirty="0"/>
          </a:p>
          <a:p>
            <a:r>
              <a:rPr lang="el-GR" baseline="0" dirty="0" err="1" smtClean="0"/>
              <a:t></a:t>
            </a:r>
            <a:r>
              <a:rPr lang="el-GR" dirty="0" err="1"/>
              <a:t>Στο</a:t>
            </a:r>
            <a:r>
              <a:rPr lang="el-GR" dirty="0"/>
              <a:t> τέλος της χρήσης γίνεται φυσική απογραφή για να διαπιστωθούν τα αποθέματα τέλους και η αξία τους. </a:t>
            </a:r>
          </a:p>
          <a:p>
            <a:endParaRPr lang="el-GR" dirty="0"/>
          </a:p>
          <a:p>
            <a:r>
              <a:rPr lang="el-GR" baseline="0" dirty="0" err="1" smtClean="0"/>
              <a:t></a:t>
            </a:r>
            <a:r>
              <a:rPr lang="el-GR" dirty="0" err="1"/>
              <a:t>Οι</a:t>
            </a:r>
            <a:r>
              <a:rPr lang="el-GR" dirty="0"/>
              <a:t> μονάδες που δεν υφίστανται κατά την φυσική απογραφή θεωρούνται ότι έχουν πωληθεί. </a:t>
            </a:r>
          </a:p>
          <a:p>
            <a:r>
              <a:rPr lang="el-GR" baseline="0" dirty="0" err="1" smtClean="0"/>
              <a:t></a:t>
            </a:r>
            <a:r>
              <a:rPr lang="el-GR" dirty="0" err="1"/>
              <a:t>Προκύπτει</a:t>
            </a:r>
            <a:r>
              <a:rPr lang="el-GR" dirty="0"/>
              <a:t> το κόστος πωληθέντων. </a:t>
            </a:r>
          </a:p>
          <a:p>
            <a:r>
              <a:rPr lang="el-GR" baseline="0" dirty="0" err="1" smtClean="0"/>
              <a:t></a:t>
            </a:r>
            <a:r>
              <a:rPr lang="el-GR" dirty="0" err="1"/>
              <a:t>Γίνεται</a:t>
            </a:r>
            <a:r>
              <a:rPr lang="el-GR" dirty="0"/>
              <a:t> εγγραφή προσαρμογής του κόστους πωληθέντων και των αποθεμάτων για τη σύνταξη των λογιστικών καταστάσεων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Περιοδική Απογραφή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endParaRPr lang="el-GR" dirty="0"/>
          </a:p>
          <a:p>
            <a:r>
              <a:rPr lang="el-GR" dirty="0"/>
              <a:t>Περιοδική Απογραφή </a:t>
            </a:r>
          </a:p>
          <a:p>
            <a:r>
              <a:rPr lang="el-GR" baseline="0" dirty="0" err="1" smtClean="0"/>
              <a:t></a:t>
            </a:r>
            <a:r>
              <a:rPr lang="el-GR" dirty="0" err="1"/>
              <a:t>Λιγότερες</a:t>
            </a:r>
            <a:r>
              <a:rPr lang="el-GR" dirty="0"/>
              <a:t> λογιστικές εγγραφές κατά τη διάρκεια της χρήσης. </a:t>
            </a:r>
          </a:p>
          <a:p>
            <a:r>
              <a:rPr lang="el-GR" baseline="0" dirty="0" err="1" smtClean="0"/>
              <a:t></a:t>
            </a:r>
            <a:r>
              <a:rPr lang="el-GR" dirty="0" err="1"/>
              <a:t>Ευκολότερη</a:t>
            </a:r>
            <a:r>
              <a:rPr lang="el-GR" dirty="0"/>
              <a:t> διαδικασία γιατί δεν παρακολουθείται συνέχεια το τι πωλείται. </a:t>
            </a:r>
          </a:p>
          <a:p>
            <a:r>
              <a:rPr lang="el-GR" baseline="0" dirty="0" err="1" smtClean="0"/>
              <a:t></a:t>
            </a:r>
            <a:r>
              <a:rPr lang="el-GR" dirty="0" err="1"/>
              <a:t>Είναι</a:t>
            </a:r>
            <a:r>
              <a:rPr lang="el-GR" dirty="0"/>
              <a:t> πιθανό κάποιες μονάδες που δεν υφίστανται κατά την φυσική απογραφή να έχουν κλαπεί ή καταστραφεί. Συνεπώς, υπάρχει αδυναμία υπολογισμού των ζημιών από κλοπή ή καταστροφή. </a:t>
            </a:r>
          </a:p>
          <a:p>
            <a:r>
              <a:rPr lang="el-GR" baseline="0" dirty="0" err="1" smtClean="0"/>
              <a:t></a:t>
            </a:r>
            <a:r>
              <a:rPr lang="el-GR" dirty="0" err="1"/>
              <a:t>Δεν</a:t>
            </a:r>
            <a:r>
              <a:rPr lang="el-GR" dirty="0"/>
              <a:t> παρέχει την δυνατότητα άσκησης ελέγχου εκ μέρους της διοίκησης.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Διαρκής Απογραφή </a:t>
            </a:r>
            <a:br>
              <a:rPr lang="el-GR" dirty="0" smtClean="0"/>
            </a:br>
            <a:endParaRPr lang="el-GR" dirty="0"/>
          </a:p>
        </p:txBody>
      </p:sp>
      <p:sp>
        <p:nvSpPr>
          <p:cNvPr id="3" name="2 - Θέση περιεχομένου"/>
          <p:cNvSpPr>
            <a:spLocks noGrp="1"/>
          </p:cNvSpPr>
          <p:nvPr>
            <p:ph idx="1"/>
          </p:nvPr>
        </p:nvSpPr>
        <p:spPr/>
        <p:txBody>
          <a:bodyPr>
            <a:normAutofit fontScale="62500" lnSpcReduction="20000"/>
          </a:bodyPr>
          <a:lstStyle/>
          <a:p>
            <a:endParaRPr lang="el-GR" dirty="0"/>
          </a:p>
          <a:p>
            <a:r>
              <a:rPr lang="el-GR" dirty="0"/>
              <a:t>Διαρκής Απογραφή </a:t>
            </a:r>
          </a:p>
          <a:p>
            <a:r>
              <a:rPr lang="el-GR" baseline="0" dirty="0" err="1" smtClean="0"/>
              <a:t></a:t>
            </a:r>
            <a:r>
              <a:rPr lang="el-GR" dirty="0" err="1"/>
              <a:t>Παρακολουθούμε</a:t>
            </a:r>
            <a:r>
              <a:rPr lang="el-GR" dirty="0"/>
              <a:t> διαρκώς στα λογιστικά βιβλία κάθε είδος αποθέματος (ποσότητα, ποιότητα, τιμή) που αγοράζει και πωλεί η επιχείρηση. </a:t>
            </a:r>
          </a:p>
          <a:p>
            <a:endParaRPr lang="el-GR" dirty="0"/>
          </a:p>
          <a:p>
            <a:r>
              <a:rPr lang="el-GR" baseline="0" dirty="0" err="1" smtClean="0"/>
              <a:t></a:t>
            </a:r>
            <a:r>
              <a:rPr lang="el-GR" dirty="0" err="1"/>
              <a:t>Χρησιμοποιούνταν</a:t>
            </a:r>
            <a:r>
              <a:rPr lang="el-GR" dirty="0"/>
              <a:t> παραδοσιακά για είδη υψηλού μοναδιαίου κόστους. </a:t>
            </a:r>
          </a:p>
          <a:p>
            <a:endParaRPr lang="el-GR" dirty="0"/>
          </a:p>
          <a:p>
            <a:r>
              <a:rPr lang="el-GR" baseline="0" dirty="0" err="1" smtClean="0"/>
              <a:t></a:t>
            </a:r>
            <a:r>
              <a:rPr lang="el-GR" dirty="0" err="1"/>
              <a:t>Επιτρέπει</a:t>
            </a:r>
            <a:r>
              <a:rPr lang="el-GR" dirty="0"/>
              <a:t> γρήγορο προσδιορισμό του κόστους πωληθέντων και του διαθέσιμου προς πώληση αποθέματος από τα υπόλοιπα των λογαριασμών στα καθολικά. </a:t>
            </a:r>
          </a:p>
          <a:p>
            <a:r>
              <a:rPr lang="el-GR" baseline="0" dirty="0" err="1" smtClean="0"/>
              <a:t></a:t>
            </a:r>
            <a:r>
              <a:rPr lang="el-GR" dirty="0" err="1"/>
              <a:t>Διευκολύνει</a:t>
            </a:r>
            <a:r>
              <a:rPr lang="el-GR" dirty="0"/>
              <a:t> στην διαχείριση αποθεμάτων όπως τον προγραμματισμό αγορών, τον εσωτερικό έλεγχο και την εξυπηρέτηση πελατών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Αρχική Αναγνώριση</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Αρχική Αναγνώριση</a:t>
            </a:r>
          </a:p>
          <a:p>
            <a:r>
              <a:rPr lang="el-GR" dirty="0" err="1" smtClean="0"/>
              <a:t>Τα</a:t>
            </a:r>
            <a:r>
              <a:rPr lang="el-GR" dirty="0" smtClean="0"/>
              <a:t> αποθέματα αναγνωρίζονται αρχικά στο κόστος κτήσεως.</a:t>
            </a:r>
          </a:p>
          <a:p>
            <a:r>
              <a:rPr lang="el-GR" dirty="0" err="1" smtClean="0"/>
              <a:t>Κόστος</a:t>
            </a:r>
            <a:r>
              <a:rPr lang="el-GR" dirty="0" smtClean="0"/>
              <a:t> Αγοράς: τιμή αγοράς πλέον πρόσθετες δαπάνες όπως εισαγωγικοί δασμοί, μη ανακτώμενοι φόροι, μεταφορικά, ασφάλιστρα, αποθηκευτικά μείον κάθε φύσεως παρασχεθείσες εκπτώσεις επί των αγορών ή μειώσεις τιμών.</a:t>
            </a:r>
          </a:p>
          <a:p>
            <a:r>
              <a:rPr lang="el-GR" dirty="0" err="1" smtClean="0"/>
              <a:t>Κόστος</a:t>
            </a:r>
            <a:r>
              <a:rPr lang="el-GR" dirty="0" smtClean="0"/>
              <a:t> Μετατροπής: συμπεριλαμβάνει τα επιπλέον άμεσα για την μετατροπή κόστη όπως η άμεση εργασία, καθώς και μία συστηματική αναλογία του κοινού σταθερού και μεταβλητού κόστους παραγωγής που είναι απαραίτητο για την μετατροπή των αγαθών.</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Μονάδες Αποθέματος </a:t>
            </a:r>
            <a:br>
              <a:rPr lang="el-GR" dirty="0" smtClean="0"/>
            </a:br>
            <a:endParaRPr lang="el-GR" dirty="0"/>
          </a:p>
        </p:txBody>
      </p:sp>
      <p:sp>
        <p:nvSpPr>
          <p:cNvPr id="3" name="2 - Θέση περιεχομένου"/>
          <p:cNvSpPr>
            <a:spLocks noGrp="1"/>
          </p:cNvSpPr>
          <p:nvPr>
            <p:ph idx="1"/>
          </p:nvPr>
        </p:nvSpPr>
        <p:spPr/>
        <p:txBody>
          <a:bodyPr>
            <a:normAutofit fontScale="55000" lnSpcReduction="20000"/>
          </a:bodyPr>
          <a:lstStyle/>
          <a:p>
            <a:endParaRPr lang="el-GR" dirty="0"/>
          </a:p>
          <a:p>
            <a:r>
              <a:rPr lang="el-GR" dirty="0"/>
              <a:t>Μονάδες Αποθέματος </a:t>
            </a:r>
          </a:p>
          <a:p>
            <a:r>
              <a:rPr lang="el-GR" baseline="0" dirty="0" err="1" smtClean="0"/>
              <a:t></a:t>
            </a:r>
            <a:r>
              <a:rPr lang="el-GR" dirty="0" err="1"/>
              <a:t>Περιλαμβάνονται</a:t>
            </a:r>
            <a:r>
              <a:rPr lang="el-GR" dirty="0"/>
              <a:t> οι μονάδες στις οποίες η επιχείρηση έχει την κυριότητα. </a:t>
            </a:r>
          </a:p>
          <a:p>
            <a:endParaRPr lang="el-GR" dirty="0"/>
          </a:p>
          <a:p>
            <a:r>
              <a:rPr lang="el-GR" baseline="0" dirty="0" err="1" smtClean="0"/>
              <a:t></a:t>
            </a:r>
            <a:r>
              <a:rPr lang="el-GR" dirty="0" err="1"/>
              <a:t>Περιλαμβάνονται</a:t>
            </a:r>
            <a:r>
              <a:rPr lang="el-GR" dirty="0"/>
              <a:t> οι μονάδες που ανήκουν κατά κυριότητα στην επιχείρηση αλλά δεν τις κατέχει γιατί βρίσκονται σε αποθήκες τρίτων προς πώληση ή για εκτελωνισμό περιλαμβάνονται στις μονάδες. </a:t>
            </a:r>
          </a:p>
          <a:p>
            <a:endParaRPr lang="el-GR" dirty="0"/>
          </a:p>
          <a:p>
            <a:r>
              <a:rPr lang="el-GR" baseline="0" dirty="0" err="1" smtClean="0"/>
              <a:t></a:t>
            </a:r>
            <a:r>
              <a:rPr lang="el-GR" dirty="0" err="1"/>
              <a:t>Αντίστοιχα</a:t>
            </a:r>
            <a:r>
              <a:rPr lang="el-GR" dirty="0"/>
              <a:t>, δεν περιλαμβάνονται οι μονάδες που κατέχει η επιχείρηση αλλά δεν της ανήκουν κατά κυριότητα. </a:t>
            </a:r>
          </a:p>
          <a:p>
            <a:endParaRPr lang="el-GR" dirty="0"/>
          </a:p>
          <a:p>
            <a:r>
              <a:rPr lang="el-GR" baseline="0" dirty="0" err="1" smtClean="0"/>
              <a:t></a:t>
            </a:r>
            <a:r>
              <a:rPr lang="el-GR" dirty="0" err="1"/>
              <a:t>Περιλαμβάνονται</a:t>
            </a:r>
            <a:r>
              <a:rPr lang="el-GR" dirty="0"/>
              <a:t> οι μονάδες υπό μεταφορά στην αποθήκη του προμηθευτή (</a:t>
            </a:r>
            <a:r>
              <a:rPr lang="el-GR" dirty="0" err="1"/>
              <a:t>free</a:t>
            </a:r>
            <a:r>
              <a:rPr lang="el-GR" dirty="0"/>
              <a:t> </a:t>
            </a:r>
            <a:r>
              <a:rPr lang="el-GR" dirty="0" err="1"/>
              <a:t>on</a:t>
            </a:r>
            <a:r>
              <a:rPr lang="el-GR" dirty="0"/>
              <a:t> </a:t>
            </a:r>
            <a:r>
              <a:rPr lang="el-GR" dirty="0" err="1"/>
              <a:t>board</a:t>
            </a:r>
            <a:r>
              <a:rPr lang="el-GR" dirty="0"/>
              <a:t> </a:t>
            </a:r>
            <a:r>
              <a:rPr lang="el-GR" dirty="0" err="1"/>
              <a:t>shipping</a:t>
            </a:r>
            <a:r>
              <a:rPr lang="el-GR" dirty="0"/>
              <a:t> </a:t>
            </a:r>
            <a:r>
              <a:rPr lang="el-GR" dirty="0" err="1"/>
              <a:t>point</a:t>
            </a:r>
            <a:r>
              <a:rPr lang="el-GR" dirty="0"/>
              <a:t>). </a:t>
            </a:r>
          </a:p>
          <a:p>
            <a:endParaRPr lang="el-GR" dirty="0"/>
          </a:p>
          <a:p>
            <a:r>
              <a:rPr lang="el-GR" baseline="0" dirty="0" err="1" smtClean="0"/>
              <a:t></a:t>
            </a:r>
            <a:r>
              <a:rPr lang="el-GR" dirty="0" err="1"/>
              <a:t>Δεν</a:t>
            </a:r>
            <a:r>
              <a:rPr lang="el-GR" dirty="0"/>
              <a:t> περιλαμβάνονται οι μονάδες των οποίων η </a:t>
            </a:r>
            <a:r>
              <a:rPr lang="el-GR" dirty="0" err="1"/>
              <a:t>κυριότήτα</a:t>
            </a:r>
            <a:r>
              <a:rPr lang="el-GR" dirty="0"/>
              <a:t> των αποθεμάτων μεταβιβάζεται στο σημείο προορισμού (</a:t>
            </a:r>
            <a:r>
              <a:rPr lang="el-GR" dirty="0" err="1"/>
              <a:t>free</a:t>
            </a:r>
            <a:r>
              <a:rPr lang="el-GR" dirty="0"/>
              <a:t> </a:t>
            </a:r>
            <a:r>
              <a:rPr lang="el-GR" dirty="0" err="1"/>
              <a:t>οn</a:t>
            </a:r>
            <a:r>
              <a:rPr lang="el-GR" dirty="0"/>
              <a:t> </a:t>
            </a:r>
            <a:r>
              <a:rPr lang="el-GR" dirty="0" err="1"/>
              <a:t>board</a:t>
            </a:r>
            <a:r>
              <a:rPr lang="el-GR" dirty="0"/>
              <a:t> </a:t>
            </a:r>
            <a:r>
              <a:rPr lang="el-GR" dirty="0" err="1"/>
              <a:t>destination</a:t>
            </a:r>
            <a:r>
              <a:rPr lang="el-GR" dirty="0"/>
              <a:t>).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1523</Words>
  <Application>Microsoft Office PowerPoint</Application>
  <PresentationFormat>Προβολή στην οθόνη (4:3)</PresentationFormat>
  <Paragraphs>172</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 Διεθνή Λογιστικά Πρότυπα Αποθέματα  (ΔΛΠ2)  </vt:lpstr>
      <vt:lpstr> Εισαγωγή </vt:lpstr>
      <vt:lpstr> Ορισμοί   </vt:lpstr>
      <vt:lpstr>ΔΙΑΚΡΙΣΗ </vt:lpstr>
      <vt:lpstr>Περιοδική Απογραφή  </vt:lpstr>
      <vt:lpstr>Περιοδική Απογραφή  </vt:lpstr>
      <vt:lpstr>Διαρκής Απογραφή  </vt:lpstr>
      <vt:lpstr>Αρχική Αναγνώριση </vt:lpstr>
      <vt:lpstr>Μονάδες Αποθέματος  </vt:lpstr>
      <vt:lpstr>Υποθέσεις Ροής του Κόστους  </vt:lpstr>
      <vt:lpstr>Μεταγενέστερη Αποτίμηση  </vt:lpstr>
      <vt:lpstr>Αποτίμηση Αποθεμάτων &amp; Κόστος Πωληθέντων - Παράδειγμα</vt:lpstr>
      <vt:lpstr>Αποτίμηση Αποθεμάτων &amp; Κόστος Πωληθέντων - Παράδειγμα</vt:lpstr>
      <vt:lpstr>Αποτίμηση Αποθεμάτων &amp; Κόστος Πωληθέντων - Παράδειγμα</vt:lpstr>
      <vt:lpstr> Αποτίμηση Αποθεμάτων &amp; Κόστος Πωληθέντων - Παράδειγμα</vt:lpstr>
      <vt:lpstr>Διαφάνεια 16</vt:lpstr>
      <vt:lpstr> Αποτίμηση Αποθεμάτων &amp; Κόστος Πωληθέντων - Παράδειγμα</vt:lpstr>
      <vt:lpstr> Καθαρή Ρευστοποιήσιμη Αξία</vt:lpstr>
      <vt:lpstr> Καθαρή Ρευστοποιήσιμη Αξία Παράδειγμα Η</vt:lpstr>
      <vt:lpstr> Καθαρή Ρευστοποιήσιμη Αξία Παράδειγμα</vt:lpstr>
      <vt:lpstr> Εκτίμηση Κόστους Αποθέματος   </vt:lpstr>
      <vt:lpstr> Εκτίμηση Κόστους Αποθέματος</vt:lpstr>
      <vt:lpstr> Παράδειγμα Εκτίμησης   </vt:lpstr>
      <vt:lpstr> Γνωστοποιήσεις   </vt:lpstr>
      <vt:lpstr> Γνωστοποιήσεις   </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Διεθνή Λογιστικά Πρότυπα Αποθέματα  (ΔΛΠ2)</dc:title>
  <dc:creator>user</dc:creator>
  <cp:lastModifiedBy>user</cp:lastModifiedBy>
  <cp:revision>8</cp:revision>
  <dcterms:created xsi:type="dcterms:W3CDTF">2016-02-19T11:05:19Z</dcterms:created>
  <dcterms:modified xsi:type="dcterms:W3CDTF">2016-10-04T05:49:18Z</dcterms:modified>
</cp:coreProperties>
</file>