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1"/>
  </p:notesMasterIdLst>
  <p:sldIdLst>
    <p:sldId id="341" r:id="rId2"/>
    <p:sldId id="256" r:id="rId3"/>
    <p:sldId id="257" r:id="rId4"/>
    <p:sldId id="342" r:id="rId5"/>
    <p:sldId id="343" r:id="rId6"/>
    <p:sldId id="344" r:id="rId7"/>
    <p:sldId id="345" r:id="rId8"/>
    <p:sldId id="346" r:id="rId9"/>
    <p:sldId id="347" r:id="rId10"/>
    <p:sldId id="348" r:id="rId11"/>
    <p:sldId id="349" r:id="rId12"/>
    <p:sldId id="352" r:id="rId13"/>
    <p:sldId id="353" r:id="rId14"/>
    <p:sldId id="354" r:id="rId15"/>
    <p:sldId id="355" r:id="rId16"/>
    <p:sldId id="350" r:id="rId17"/>
    <p:sldId id="351" r:id="rId18"/>
    <p:sldId id="356" r:id="rId19"/>
    <p:sldId id="357" r:id="rId20"/>
    <p:sldId id="358" r:id="rId21"/>
    <p:sldId id="359" r:id="rId22"/>
    <p:sldId id="360" r:id="rId23"/>
    <p:sldId id="361" r:id="rId24"/>
    <p:sldId id="362" r:id="rId25"/>
    <p:sldId id="363" r:id="rId26"/>
    <p:sldId id="364" r:id="rId27"/>
    <p:sldId id="365" r:id="rId28"/>
    <p:sldId id="366" r:id="rId29"/>
    <p:sldId id="367" r:id="rId30"/>
    <p:sldId id="368" r:id="rId31"/>
    <p:sldId id="369" r:id="rId32"/>
    <p:sldId id="370" r:id="rId33"/>
    <p:sldId id="371" r:id="rId34"/>
    <p:sldId id="375" r:id="rId35"/>
    <p:sldId id="376" r:id="rId36"/>
    <p:sldId id="378" r:id="rId37"/>
    <p:sldId id="379" r:id="rId38"/>
    <p:sldId id="380" r:id="rId39"/>
    <p:sldId id="381" r:id="rId40"/>
    <p:sldId id="382" r:id="rId41"/>
    <p:sldId id="383" r:id="rId42"/>
    <p:sldId id="384" r:id="rId43"/>
    <p:sldId id="385" r:id="rId44"/>
    <p:sldId id="386" r:id="rId45"/>
    <p:sldId id="387" r:id="rId46"/>
    <p:sldId id="388" r:id="rId47"/>
    <p:sldId id="389" r:id="rId48"/>
    <p:sldId id="390" r:id="rId49"/>
    <p:sldId id="391" r:id="rId50"/>
    <p:sldId id="392" r:id="rId51"/>
    <p:sldId id="393" r:id="rId52"/>
    <p:sldId id="394" r:id="rId53"/>
    <p:sldId id="395" r:id="rId54"/>
    <p:sldId id="396" r:id="rId55"/>
    <p:sldId id="397" r:id="rId56"/>
    <p:sldId id="398" r:id="rId57"/>
    <p:sldId id="399" r:id="rId58"/>
    <p:sldId id="400" r:id="rId59"/>
    <p:sldId id="401" r:id="rId6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69" autoAdjust="0"/>
  </p:normalViewPr>
  <p:slideViewPr>
    <p:cSldViewPr>
      <p:cViewPr>
        <p:scale>
          <a:sx n="100" d="100"/>
          <a:sy n="100" d="100"/>
        </p:scale>
        <p:origin x="-516" y="8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904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C20C6-45EA-498A-AA8D-50313D9575D9}" type="datetimeFigureOut">
              <a:rPr lang="el-GR" smtClean="0"/>
              <a:pPr/>
              <a:t>16/12/2020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AD775-137D-4719-8EA6-64ACA3D4D30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6AD775-137D-4719-8EA6-64ACA3D4D308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16/12/2020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16/12/2020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16/12/2020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85786" y="1285861"/>
            <a:ext cx="7672414" cy="4500594"/>
          </a:xfrm>
          <a:ln>
            <a:solidFill>
              <a:srgbClr val="FF0000"/>
            </a:solidFill>
          </a:ln>
        </p:spPr>
        <p:txBody>
          <a:bodyPr anchor="t">
            <a:normAutofit fontScale="90000"/>
          </a:bodyPr>
          <a:lstStyle/>
          <a:p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>ΜΑΘΗΜΑ:</a:t>
            </a:r>
            <a:br>
              <a:rPr lang="el-GR" sz="4400" dirty="0" smtClean="0"/>
            </a:br>
            <a:r>
              <a:rPr lang="el-GR" sz="4400" i="1" dirty="0" smtClean="0"/>
              <a:t>ΕΝΤΥΠΑ ΚΑΙ ΗΛΕΚΤΡΟΝΙΚΑ ΜΜΕ ΣΤΑ ΒΑΛΚΑΝΙΑ</a:t>
            </a: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n-US" sz="4400" dirty="0" smtClean="0">
                <a:solidFill>
                  <a:srgbClr val="FF0000"/>
                </a:solidFill>
              </a:rPr>
              <a:t>I</a:t>
            </a:r>
            <a:r>
              <a:rPr lang="el-GR" sz="4400" b="1" dirty="0" smtClean="0">
                <a:solidFill>
                  <a:srgbClr val="FF0000"/>
                </a:solidFill>
              </a:rPr>
              <a:t>. </a:t>
            </a:r>
            <a:r>
              <a:rPr lang="el-GR" sz="4400" b="1" i="1" dirty="0" smtClean="0">
                <a:solidFill>
                  <a:srgbClr val="FF0000"/>
                </a:solidFill>
              </a:rPr>
              <a:t>ΕΝΤΥΠΑ</a:t>
            </a:r>
            <a:r>
              <a:rPr lang="el-GR" sz="4900" b="1" dirty="0" smtClean="0">
                <a:solidFill>
                  <a:srgbClr val="FF0000"/>
                </a:solidFill>
              </a:rPr>
              <a:t/>
            </a:r>
            <a:br>
              <a:rPr lang="el-GR" sz="4900" b="1" dirty="0" smtClean="0">
                <a:solidFill>
                  <a:srgbClr val="FF0000"/>
                </a:solidFill>
              </a:rPr>
            </a:br>
            <a:r>
              <a:rPr lang="el-GR" sz="2800" dirty="0" smtClean="0">
                <a:solidFill>
                  <a:srgbClr val="FF0000"/>
                </a:solidFill>
              </a:rPr>
              <a:t>ΔΗΜΗΤΡΑ ΠΑΤΡΩΝΙΔΟΥ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Κροατία</a:t>
            </a:r>
          </a:p>
          <a:p>
            <a:pPr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l-GR" dirty="0" smtClean="0"/>
              <a:t>Ιδιωτικοί τηλεοπτικοί σταθμοί ιδρύονται στα μέσα της δεκαετίας 1990-2000.</a:t>
            </a:r>
          </a:p>
          <a:p>
            <a:pPr marL="0" indent="0">
              <a:spcBef>
                <a:spcPts val="0"/>
              </a:spcBef>
              <a:buNone/>
            </a:pPr>
            <a:endParaRPr lang="el-GR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l-GR" dirty="0" smtClean="0"/>
              <a:t>Στήριξη στον </a:t>
            </a:r>
            <a:r>
              <a:rPr lang="el-GR" dirty="0" err="1" smtClean="0"/>
              <a:t>Τούτζμαν</a:t>
            </a:r>
            <a:r>
              <a:rPr lang="el-GR" dirty="0" smtClean="0"/>
              <a:t> </a:t>
            </a:r>
            <a:r>
              <a:rPr lang="el-GR" dirty="0" smtClean="0"/>
              <a:t>(ελέγχονται από άτομα του στενού περιβάλλοντός του)</a:t>
            </a:r>
          </a:p>
          <a:p>
            <a:pPr marL="0" indent="0">
              <a:spcBef>
                <a:spcPts val="0"/>
              </a:spcBef>
              <a:buNone/>
            </a:pPr>
            <a:endParaRPr lang="el-GR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l-GR" dirty="0" smtClean="0"/>
              <a:t>1999: 13 ιδιωτικοί τηλεοπτικοί σταθμοί και η κρατική </a:t>
            </a:r>
            <a:r>
              <a:rPr lang="el-GR" dirty="0" err="1" smtClean="0"/>
              <a:t>τηλεοραση</a:t>
            </a:r>
            <a:r>
              <a:rPr lang="el-GR" dirty="0" smtClean="0"/>
              <a:t> </a:t>
            </a:r>
            <a:r>
              <a:rPr lang="en-US" dirty="0" smtClean="0"/>
              <a:t>HRT.</a:t>
            </a:r>
            <a:endParaRPr lang="el-GR" dirty="0" smtClean="0"/>
          </a:p>
          <a:p>
            <a:pPr>
              <a:buNone/>
            </a:pPr>
            <a:endParaRPr lang="el-G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1600200"/>
            <a:ext cx="8786874" cy="470916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l-GR" b="1" dirty="0" smtClean="0">
                <a:solidFill>
                  <a:srgbClr val="FF0000"/>
                </a:solidFill>
              </a:rPr>
              <a:t>Βουλγαρία</a:t>
            </a:r>
          </a:p>
          <a:p>
            <a:pPr marL="0" indent="0">
              <a:spcBef>
                <a:spcPts val="0"/>
              </a:spcBef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l-GR" dirty="0" smtClean="0"/>
              <a:t>1992-1993: χρονιά φιλελευθεροποίησης των ΜΜΕ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smtClean="0"/>
              <a:t>1993: τα πρώτα δίκτυα καλωδιακής τηλεόρασης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l-GR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l-GR" dirty="0" smtClean="0"/>
              <a:t>1994: ελεύθερη εκπομπή από ιδιωτικούς τηλεοπτικούς σταθμούς      </a:t>
            </a:r>
            <a:r>
              <a:rPr lang="en-US" dirty="0" smtClean="0"/>
              <a:t>Nova TV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1996-1997</a:t>
            </a:r>
            <a:r>
              <a:rPr lang="el-GR" dirty="0" smtClean="0"/>
              <a:t>: νομιμοποίηση με απονομή αδειών λειτουργίας          	1997: 400 φορείς καλωδιακής τηλεόρασης</a:t>
            </a:r>
          </a:p>
          <a:p>
            <a:pPr marL="0" indent="0">
              <a:spcBef>
                <a:spcPts val="0"/>
              </a:spcBef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l-GR" b="1" dirty="0">
              <a:solidFill>
                <a:srgbClr val="FF0000"/>
              </a:solidFill>
            </a:endParaRPr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>
            <a:off x="7643834" y="2786058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ύγραμμο βέλος σύνδεσης"/>
          <p:cNvCxnSpPr/>
          <p:nvPr/>
        </p:nvCxnSpPr>
        <p:spPr>
          <a:xfrm>
            <a:off x="1714480" y="4429132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- Ευθύγραμμο βέλος σύνδεσης"/>
          <p:cNvCxnSpPr/>
          <p:nvPr/>
        </p:nvCxnSpPr>
        <p:spPr>
          <a:xfrm>
            <a:off x="500034" y="5715016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el-GR" dirty="0" smtClean="0">
                <a:solidFill>
                  <a:schemeClr val="bg1"/>
                </a:solidFill>
              </a:rPr>
              <a:t>Γύρω στο 2000: 18 τοπικοί ιδιωτικοί τηλεοπτικοί σταθμοί, 4 ιδιωτικοί τηλεοπτικοί σταθμοί με εμβέλεια σε όλη την επικράτεια, 200 καλωδιακά κανάλια με συνδρομητικό ραδιοφωνικό και τηλεοπτικό πρόγραμμα.  </a:t>
            </a:r>
            <a:endParaRPr lang="el-G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el-GR" b="1" dirty="0" smtClean="0">
                <a:solidFill>
                  <a:srgbClr val="FF0000"/>
                </a:solidFill>
              </a:rPr>
              <a:t>Βόρεια Μακεδονία</a:t>
            </a:r>
          </a:p>
          <a:p>
            <a:pPr indent="0"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 indent="0">
              <a:buNone/>
            </a:pPr>
            <a:r>
              <a:rPr lang="el-GR" dirty="0" smtClean="0">
                <a:solidFill>
                  <a:schemeClr val="bg1"/>
                </a:solidFill>
              </a:rPr>
              <a:t>Ιανουάριος </a:t>
            </a:r>
            <a:r>
              <a:rPr lang="el-GR" dirty="0" smtClean="0">
                <a:solidFill>
                  <a:schemeClr val="bg1"/>
                </a:solidFill>
              </a:rPr>
              <a:t>1993: </a:t>
            </a:r>
            <a:r>
              <a:rPr lang="el-GR" dirty="0" smtClean="0">
                <a:solidFill>
                  <a:schemeClr val="bg1"/>
                </a:solidFill>
              </a:rPr>
              <a:t>πρώτος ιδιωτικός τηλεοπτικός σταθμός ο Α1 και </a:t>
            </a:r>
          </a:p>
          <a:p>
            <a:pPr indent="0"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 indent="0">
              <a:buNone/>
            </a:pPr>
            <a:r>
              <a:rPr lang="el-GR" dirty="0" smtClean="0">
                <a:solidFill>
                  <a:schemeClr val="bg1"/>
                </a:solidFill>
              </a:rPr>
              <a:t>1993: ο δεύτερος, </a:t>
            </a:r>
            <a:r>
              <a:rPr lang="en-US" dirty="0" smtClean="0">
                <a:solidFill>
                  <a:schemeClr val="bg1"/>
                </a:solidFill>
              </a:rPr>
              <a:t>TV </a:t>
            </a:r>
            <a:r>
              <a:rPr lang="en-US" dirty="0" err="1" smtClean="0">
                <a:solidFill>
                  <a:schemeClr val="bg1"/>
                </a:solidFill>
              </a:rPr>
              <a:t>Sitel</a:t>
            </a:r>
            <a:endParaRPr lang="el-GR" dirty="0" smtClean="0">
              <a:solidFill>
                <a:schemeClr val="bg1"/>
              </a:solidFill>
            </a:endParaRPr>
          </a:p>
          <a:p>
            <a:pPr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1996</a:t>
            </a:r>
            <a:r>
              <a:rPr lang="el-GR" dirty="0" smtClean="0">
                <a:solidFill>
                  <a:schemeClr val="bg1"/>
                </a:solidFill>
              </a:rPr>
              <a:t>: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προεκλογική περίοδος δημοτικών εκλογών: μαζική εμφάνιση ιδιωτικών τηλεοπτικών καναλιών. </a:t>
            </a:r>
            <a:endParaRPr lang="el-G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el-GR" dirty="0" smtClean="0">
                <a:solidFill>
                  <a:schemeClr val="bg1"/>
                </a:solidFill>
              </a:rPr>
              <a:t>2000: </a:t>
            </a:r>
          </a:p>
          <a:p>
            <a:pPr indent="0">
              <a:buNone/>
            </a:pPr>
            <a:r>
              <a:rPr lang="el-GR" dirty="0" smtClean="0">
                <a:solidFill>
                  <a:schemeClr val="bg1"/>
                </a:solidFill>
              </a:rPr>
              <a:t>64 τηλεοπτικοί σταθμοί, δημόσιοι και ιδιωτικοί.</a:t>
            </a:r>
          </a:p>
          <a:p>
            <a:pPr indent="0"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 indent="0">
              <a:buNone/>
            </a:pPr>
            <a:r>
              <a:rPr lang="el-GR" dirty="0" smtClean="0">
                <a:solidFill>
                  <a:schemeClr val="bg1"/>
                </a:solidFill>
              </a:rPr>
              <a:t>Αρκετοί αλβανικοί ιδιωτικοί τηλεοπτικοί.</a:t>
            </a:r>
          </a:p>
          <a:p>
            <a:pPr indent="0"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 indent="0">
              <a:buNone/>
            </a:pPr>
            <a:r>
              <a:rPr lang="el-GR" dirty="0" smtClean="0">
                <a:solidFill>
                  <a:schemeClr val="bg1"/>
                </a:solidFill>
              </a:rPr>
              <a:t> Σημαντικότερος </a:t>
            </a:r>
            <a:r>
              <a:rPr lang="en-US" dirty="0" smtClean="0">
                <a:solidFill>
                  <a:schemeClr val="bg1"/>
                </a:solidFill>
              </a:rPr>
              <a:t>TV Art </a:t>
            </a:r>
            <a:r>
              <a:rPr lang="el-GR" dirty="0" smtClean="0">
                <a:solidFill>
                  <a:schemeClr val="bg1"/>
                </a:solidFill>
              </a:rPr>
              <a:t> από το </a:t>
            </a:r>
            <a:r>
              <a:rPr lang="el-GR" dirty="0" err="1" smtClean="0">
                <a:solidFill>
                  <a:schemeClr val="bg1"/>
                </a:solidFill>
              </a:rPr>
              <a:t>Τέτοβο</a:t>
            </a:r>
            <a:r>
              <a:rPr lang="el-GR" dirty="0" smtClean="0">
                <a:solidFill>
                  <a:schemeClr val="bg1"/>
                </a:solidFill>
              </a:rPr>
              <a:t>.</a:t>
            </a:r>
          </a:p>
          <a:p>
            <a:pPr indent="0"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el-GR" b="1" dirty="0" smtClean="0">
                <a:solidFill>
                  <a:srgbClr val="FF0000"/>
                </a:solidFill>
              </a:rPr>
              <a:t>Βοσνία Ερζεγοβίνη</a:t>
            </a:r>
          </a:p>
          <a:p>
            <a:pPr indent="0">
              <a:buNone/>
            </a:pPr>
            <a:r>
              <a:rPr lang="el-GR" dirty="0" smtClean="0"/>
              <a:t>Ιούλιος 1991: 4 τοπικοί τηλεοπτικοί σταθμοί και η κρατική τηλεόραση </a:t>
            </a:r>
            <a:r>
              <a:rPr lang="en-US" dirty="0" smtClean="0"/>
              <a:t>RTV B&amp;H </a:t>
            </a:r>
            <a:r>
              <a:rPr lang="el-GR" dirty="0" smtClean="0"/>
              <a:t>με 3 κανάλια</a:t>
            </a:r>
          </a:p>
          <a:p>
            <a:pPr indent="0">
              <a:buNone/>
            </a:pPr>
            <a:endParaRPr lang="el-GR" dirty="0" smtClean="0"/>
          </a:p>
          <a:p>
            <a:pPr indent="0">
              <a:buNone/>
            </a:pPr>
            <a:r>
              <a:rPr lang="el-GR" dirty="0" smtClean="0"/>
              <a:t>Με το ξέσπασμα του πολέμου (Μάρτιος του 1992 )       	 4 αυτόνομα ραδιοτηλεοπτικά δίκτυα για τους Βόσνιους Μουσουλμάνους, τους Κροάτες και τους Σέρβους αντίστοιχα. </a:t>
            </a:r>
          </a:p>
          <a:p>
            <a:pPr indent="0">
              <a:buNone/>
            </a:pPr>
            <a:endParaRPr lang="el-GR" b="1" dirty="0">
              <a:solidFill>
                <a:srgbClr val="FF0000"/>
              </a:solidFill>
            </a:endParaRPr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1071538" y="4214818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  <a:p>
            <a:pPr>
              <a:buNone/>
            </a:pPr>
            <a:r>
              <a:rPr lang="el-GR" dirty="0" smtClean="0"/>
              <a:t>Με τη λήξη του πολέμου      νέοι τηλεοπτικοί σταθμοί «σαν τα μανιτάρια»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Τηλεοπτικό δίκτυο</a:t>
            </a:r>
            <a:r>
              <a:rPr lang="en-US" dirty="0" smtClean="0"/>
              <a:t> OBN </a:t>
            </a:r>
            <a:r>
              <a:rPr lang="el-GR" dirty="0" smtClean="0"/>
              <a:t>της Διεθνούς Κοινότητας.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2000: συνολικά 71 τηλεοπτικοί σταθμοί: </a:t>
            </a:r>
            <a:r>
              <a:rPr lang="el-GR" b="1" dirty="0" smtClean="0"/>
              <a:t>42</a:t>
            </a:r>
            <a:r>
              <a:rPr lang="el-GR" dirty="0" smtClean="0"/>
              <a:t> στην  Ομοσπονδία της Βοσνίας – Ερζεγοβίνης και 29 στον τομέα της Σερβικής Δημοκρατίας.   </a:t>
            </a:r>
            <a:endParaRPr lang="el-GR" dirty="0"/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4357686" y="2428868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Αλβανία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	Ιδιωτικοί τηλεοπτικοί σταθμοί εμφανίστηκαν πολύ αργά, ταυτόχρονα με την κατάρρευση των οικονομικών πυραμίδων και τις ταραχές του 1997:</a:t>
            </a:r>
          </a:p>
          <a:p>
            <a:pPr>
              <a:buNone/>
            </a:pPr>
            <a:r>
              <a:rPr lang="el-GR" dirty="0" smtClean="0"/>
              <a:t>	</a:t>
            </a:r>
            <a:r>
              <a:rPr lang="en-US" dirty="0" smtClean="0"/>
              <a:t>TV </a:t>
            </a:r>
            <a:r>
              <a:rPr lang="en-US" dirty="0" err="1" smtClean="0"/>
              <a:t>Shijak</a:t>
            </a:r>
            <a:r>
              <a:rPr lang="en-US" dirty="0" smtClean="0"/>
              <a:t>, TV </a:t>
            </a:r>
            <a:r>
              <a:rPr lang="en-US" dirty="0" err="1" smtClean="0"/>
              <a:t>Vefa</a:t>
            </a:r>
            <a:r>
              <a:rPr lang="en-US" dirty="0" smtClean="0"/>
              <a:t>, TV </a:t>
            </a:r>
            <a:r>
              <a:rPr lang="en-US" dirty="0" err="1" smtClean="0"/>
              <a:t>Alberia</a:t>
            </a: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	</a:t>
            </a:r>
            <a:r>
              <a:rPr lang="el-GR" dirty="0" smtClean="0">
                <a:solidFill>
                  <a:schemeClr val="bg1"/>
                </a:solidFill>
              </a:rPr>
              <a:t>2000: 75 τηλεοπτικοί σταθμοί. 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	 </a:t>
            </a:r>
            <a:r>
              <a:rPr lang="en-US" dirty="0" smtClean="0">
                <a:solidFill>
                  <a:schemeClr val="bg1"/>
                </a:solidFill>
              </a:rPr>
              <a:t>TV Klan  </a:t>
            </a:r>
            <a:r>
              <a:rPr lang="el-GR" dirty="0" smtClean="0">
                <a:solidFill>
                  <a:schemeClr val="bg1"/>
                </a:solidFill>
              </a:rPr>
              <a:t>και ο </a:t>
            </a:r>
            <a:r>
              <a:rPr lang="en-US" dirty="0" smtClean="0">
                <a:solidFill>
                  <a:schemeClr val="bg1"/>
                </a:solidFill>
              </a:rPr>
              <a:t>TV </a:t>
            </a:r>
            <a:r>
              <a:rPr lang="en-US" dirty="0" err="1" smtClean="0">
                <a:solidFill>
                  <a:schemeClr val="bg1"/>
                </a:solidFill>
              </a:rPr>
              <a:t>Arberia</a:t>
            </a:r>
            <a:r>
              <a:rPr lang="el-GR" dirty="0" smtClean="0">
                <a:solidFill>
                  <a:schemeClr val="bg1"/>
                </a:solidFill>
              </a:rPr>
              <a:t> εκπέμπουν σε όλη την αλβανική επικράτεια. Οι υπόλοιποι είναι τοπικοί/περιφερειακοί.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l-G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Κοσσυφοπέδιο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el-GR" dirty="0" smtClean="0">
                <a:solidFill>
                  <a:schemeClr val="bg1"/>
                </a:solidFill>
              </a:rPr>
              <a:t>1999: 4 τηλεοπτικοί σταθμοί με την οικονομική στήριξη της Διεθνούς Κοινότητας: </a:t>
            </a:r>
            <a:r>
              <a:rPr lang="en-US" dirty="0" smtClean="0">
                <a:solidFill>
                  <a:schemeClr val="bg1"/>
                </a:solidFill>
              </a:rPr>
              <a:t>TV 21, </a:t>
            </a:r>
            <a:r>
              <a:rPr lang="en-US" dirty="0" err="1" smtClean="0">
                <a:solidFill>
                  <a:schemeClr val="bg1"/>
                </a:solidFill>
              </a:rPr>
              <a:t>Kohavision</a:t>
            </a:r>
            <a:r>
              <a:rPr lang="en-US" dirty="0" smtClean="0">
                <a:solidFill>
                  <a:schemeClr val="bg1"/>
                </a:solidFill>
              </a:rPr>
              <a:t>, AA </a:t>
            </a:r>
            <a:r>
              <a:rPr lang="el-GR" dirty="0" smtClean="0">
                <a:solidFill>
                  <a:schemeClr val="bg1"/>
                </a:solidFill>
              </a:rPr>
              <a:t>και η </a:t>
            </a:r>
            <a:r>
              <a:rPr lang="el-GR" dirty="0" smtClean="0">
                <a:solidFill>
                  <a:schemeClr val="bg1"/>
                </a:solidFill>
              </a:rPr>
              <a:t>κροατική </a:t>
            </a:r>
            <a:r>
              <a:rPr lang="en-US" dirty="0" smtClean="0">
                <a:solidFill>
                  <a:schemeClr val="bg1"/>
                </a:solidFill>
              </a:rPr>
              <a:t>Radio Television Kosovo.</a:t>
            </a:r>
            <a:endParaRPr lang="el-G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85720" y="500042"/>
            <a:ext cx="8365910" cy="5715040"/>
          </a:xfrm>
        </p:spPr>
        <p:txBody>
          <a:bodyPr anchor="t">
            <a:normAutofit fontScale="90000"/>
          </a:bodyPr>
          <a:lstStyle/>
          <a:p>
            <a:r>
              <a:rPr lang="el-GR" sz="4400" b="0" dirty="0" smtClean="0"/>
              <a:t/>
            </a:r>
            <a:br>
              <a:rPr lang="el-GR" sz="4400" b="0" dirty="0" smtClean="0"/>
            </a:br>
            <a:r>
              <a:rPr lang="el-GR" sz="4900" dirty="0" smtClean="0"/>
              <a:t>Τα ΜΜΕ στα </a:t>
            </a:r>
            <a:r>
              <a:rPr lang="el-GR" sz="4900" dirty="0" err="1" smtClean="0"/>
              <a:t>μετακομμουνιστικά</a:t>
            </a:r>
            <a:r>
              <a:rPr lang="el-GR" sz="4900" dirty="0" smtClean="0"/>
              <a:t> Βαλκάνια:</a:t>
            </a:r>
            <a:br>
              <a:rPr lang="el-GR" sz="4900" dirty="0" smtClean="0"/>
            </a:br>
            <a:r>
              <a:rPr lang="el-GR" sz="4900" dirty="0" err="1" smtClean="0"/>
              <a:t>ενα</a:t>
            </a:r>
            <a:r>
              <a:rPr lang="el-GR" sz="4900" dirty="0" smtClean="0"/>
              <a:t> </a:t>
            </a:r>
            <a:r>
              <a:rPr lang="el-GR" sz="4900" dirty="0" err="1" smtClean="0"/>
              <a:t>νεο</a:t>
            </a:r>
            <a:r>
              <a:rPr lang="el-GR" sz="4900" dirty="0" smtClean="0"/>
              <a:t> </a:t>
            </a:r>
            <a:r>
              <a:rPr lang="el-GR" sz="4900" dirty="0" err="1" smtClean="0"/>
              <a:t>ξεκινημα</a:t>
            </a:r>
            <a:r>
              <a:rPr lang="el-GR" sz="4900" dirty="0" smtClean="0"/>
              <a:t> </a:t>
            </a:r>
            <a:br>
              <a:rPr lang="el-GR" sz="4900" dirty="0" smtClean="0"/>
            </a:br>
            <a:r>
              <a:rPr lang="el-GR" sz="1400" dirty="0" smtClean="0">
                <a:solidFill>
                  <a:srgbClr val="FF0000"/>
                </a:solidFill>
              </a:rPr>
              <a:t>(ΔΕΥΤΕΡΟ ΜΕΡΟΣ)</a:t>
            </a:r>
            <a:r>
              <a:rPr lang="el-GR" sz="4400" b="0" dirty="0" smtClean="0"/>
              <a:t/>
            </a:r>
            <a:br>
              <a:rPr lang="el-GR" sz="4400" b="0" dirty="0" smtClean="0"/>
            </a:br>
            <a:r>
              <a:rPr lang="el-GR" sz="4400" b="0" dirty="0" smtClean="0"/>
              <a:t/>
            </a:r>
            <a:br>
              <a:rPr lang="el-GR" sz="4400" b="0" dirty="0" smtClean="0"/>
            </a:br>
            <a:r>
              <a:rPr lang="el-GR" sz="3100" b="0" dirty="0" smtClean="0">
                <a:solidFill>
                  <a:schemeClr val="bg1"/>
                </a:solidFill>
              </a:rPr>
              <a:t>ΔΗΜΗΤΡΑ ΠΑΤΡΩΝΙΔΟΥ</a:t>
            </a:r>
            <a:br>
              <a:rPr lang="el-GR" sz="3100" b="0" dirty="0" smtClean="0">
                <a:solidFill>
                  <a:schemeClr val="bg1"/>
                </a:solidFill>
              </a:rPr>
            </a:br>
            <a:r>
              <a:rPr lang="el-GR" sz="4400" b="0" dirty="0" smtClean="0"/>
              <a:t/>
            </a:r>
            <a:br>
              <a:rPr lang="el-GR" sz="4400" b="0" dirty="0" smtClean="0"/>
            </a:br>
            <a:endParaRPr lang="el-GR" sz="44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Το ραδιόφωνο στα Βαλκάνια μετά τον κομμουνισμό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Σλοβενία</a:t>
            </a:r>
          </a:p>
          <a:p>
            <a:pPr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Μεγάλοι ραδιοφωνικοί σταθμοί         οι δημόσιοι, που ανήκουν στην </a:t>
            </a:r>
            <a:r>
              <a:rPr lang="en-US" dirty="0" smtClean="0">
                <a:solidFill>
                  <a:schemeClr val="bg1"/>
                </a:solidFill>
              </a:rPr>
              <a:t>RTV </a:t>
            </a:r>
            <a:r>
              <a:rPr lang="en-US" dirty="0" err="1" smtClean="0">
                <a:solidFill>
                  <a:schemeClr val="bg1"/>
                </a:solidFill>
              </a:rPr>
              <a:t>Slovenja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Μικρότεροι ραδιοφωνικοί σταθμοί       </a:t>
            </a:r>
            <a:r>
              <a:rPr lang="en-US" dirty="0" smtClean="0">
                <a:solidFill>
                  <a:schemeClr val="bg1"/>
                </a:solidFill>
              </a:rPr>
              <a:t>21</a:t>
            </a:r>
            <a:r>
              <a:rPr lang="el-GR" dirty="0" smtClean="0">
                <a:solidFill>
                  <a:schemeClr val="bg1"/>
                </a:solidFill>
              </a:rPr>
              <a:t> τοπικοί, ποιοτικοί ραδιοφωνικοί σταθμοί, 47 ιδιωτικοί/εμπορικοί, 8 κρατικοί.</a:t>
            </a:r>
            <a:endParaRPr lang="el-GR" dirty="0">
              <a:solidFill>
                <a:schemeClr val="bg1"/>
              </a:solidFill>
            </a:endParaRPr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5500694" y="2928934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- Ευθύγραμμο βέλος σύνδεσης"/>
          <p:cNvCxnSpPr/>
          <p:nvPr/>
        </p:nvCxnSpPr>
        <p:spPr>
          <a:xfrm>
            <a:off x="5715008" y="4357694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Ρουμανία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1990: πρώτοι ιδιωτικοί ραδιοφωνικοί σταθμοί στο Βουκουρέστι</a:t>
            </a:r>
          </a:p>
          <a:p>
            <a:pPr>
              <a:buNone/>
            </a:pPr>
            <a:r>
              <a:rPr lang="el-GR" dirty="0" smtClean="0"/>
              <a:t>1992 κι έπειτα: σπάει το μονοπώλιο των κρατικών ΜΜΕ       πολλαπλασιασμός ραδιοφωνικών σταθμών.</a:t>
            </a:r>
          </a:p>
          <a:p>
            <a:pPr>
              <a:buNone/>
            </a:pPr>
            <a:r>
              <a:rPr lang="el-GR" dirty="0" smtClean="0"/>
              <a:t>1998: περισσότεροι από 110 ιδιωτικοί ραδιοφωνικοί σταθμοί σε όλη τη χώρα.</a:t>
            </a:r>
            <a:endParaRPr lang="el-GR" dirty="0"/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2071670" y="4286256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Βουλγαρία</a:t>
            </a:r>
          </a:p>
          <a:p>
            <a:pPr>
              <a:buNone/>
            </a:pPr>
            <a:r>
              <a:rPr lang="el-GR" dirty="0" smtClean="0"/>
              <a:t>Εξαιρετικά υψηλό επίπεδο ραδιοφώνου.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1992: πρώτοι ιδιωτικοί τηλεοπτικοί σταθμοί, με πρώτο από όλους τον </a:t>
            </a:r>
            <a:r>
              <a:rPr lang="en-US" dirty="0" smtClean="0"/>
              <a:t>FM+</a:t>
            </a:r>
            <a:endParaRPr lang="el-GR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2000</a:t>
            </a:r>
            <a:r>
              <a:rPr lang="el-GR" dirty="0" smtClean="0"/>
              <a:t>: περισσότεροι από 160 ιδιωτικοί ραδιοφωνικοί σταθμοί σε όλη τη χώρα.</a:t>
            </a:r>
          </a:p>
          <a:p>
            <a:pPr>
              <a:buNone/>
            </a:pPr>
            <a:r>
              <a:rPr lang="el-GR" dirty="0" smtClean="0"/>
              <a:t>Ραδιοφωνικοί Σταθμοί       ραδιοφωνικά δίκτυα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4000496" y="5786454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Βόρεια Μακεδονία</a:t>
            </a:r>
          </a:p>
          <a:p>
            <a:pPr>
              <a:buNone/>
            </a:pPr>
            <a:r>
              <a:rPr lang="el-GR" dirty="0" smtClean="0"/>
              <a:t>94 ραδιοφωνικοί σταθμοί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34 κρατικοί (5 της κρατικής </a:t>
            </a:r>
            <a:r>
              <a:rPr lang="en-US" dirty="0" smtClean="0"/>
              <a:t>MRTV </a:t>
            </a:r>
            <a:r>
              <a:rPr lang="el-GR" dirty="0" smtClean="0"/>
              <a:t>και 29 τοπικοί)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60 ιδιωτικοί με μεγαλύτερη ακροαματικότητα. Μόνο 2 από αυτούς, </a:t>
            </a:r>
            <a:r>
              <a:rPr lang="en-US" dirty="0" err="1" smtClean="0"/>
              <a:t>Kanal</a:t>
            </a:r>
            <a:r>
              <a:rPr lang="en-US" dirty="0" smtClean="0"/>
              <a:t> 2 </a:t>
            </a:r>
            <a:r>
              <a:rPr lang="el-GR" dirty="0" smtClean="0"/>
              <a:t>και</a:t>
            </a:r>
            <a:r>
              <a:rPr lang="en-US" dirty="0" smtClean="0"/>
              <a:t> Antenna 5</a:t>
            </a:r>
            <a:r>
              <a:rPr lang="el-GR" dirty="0" smtClean="0"/>
              <a:t> εκπέμπουν σε όλη την επικράτεια.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Σερβία</a:t>
            </a:r>
          </a:p>
          <a:p>
            <a:pPr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Πριν το 1991: κρατικοί επαρχιακοί και δημοτικοί ραδιοφωνικοί σταθμοί, αλλά και το κεντρικό κρατικό ραδιόφωνο      καθεστώς ελευθερίας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Μετά το 1991:  κρατικοί σταθμοί      φερέφωνα του καθεστώτος / δημιουργία νέων σταθμών αντιπολιτευόμενων.</a:t>
            </a:r>
            <a:endParaRPr lang="el-GR" dirty="0">
              <a:solidFill>
                <a:schemeClr val="bg1"/>
              </a:solidFill>
            </a:endParaRPr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4000496" y="3786190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- Ευθύγραμμο βέλος σύνδεσης"/>
          <p:cNvCxnSpPr/>
          <p:nvPr/>
        </p:nvCxnSpPr>
        <p:spPr>
          <a:xfrm>
            <a:off x="5500694" y="4786322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chemeClr val="bg1"/>
                </a:solidFill>
              </a:rPr>
              <a:t>Β92</a:t>
            </a:r>
            <a:r>
              <a:rPr lang="el-GR" dirty="0" smtClean="0">
                <a:solidFill>
                  <a:schemeClr val="bg1"/>
                </a:solidFill>
              </a:rPr>
              <a:t>: ο πιο γνωστός ειδησεογραφικός, αντιπολιτευόμενος ραδιοφωνικός σταθμός.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1996: ο Β92 μαζί με 18 τηλεοπτικούς και 35 ραδιοφωνικούς σταθμούς      δίκτυο ΑΝΕΜ, ανεξάρτητα μέσα Γιουγκοσλαβίας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Studio B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l-GR" dirty="0" smtClean="0">
                <a:solidFill>
                  <a:schemeClr val="bg1"/>
                </a:solidFill>
              </a:rPr>
              <a:t>δήμος Βελιγραδίου, και </a:t>
            </a:r>
            <a:r>
              <a:rPr lang="en-US" b="1" dirty="0" smtClean="0">
                <a:solidFill>
                  <a:schemeClr val="bg1"/>
                </a:solidFill>
              </a:rPr>
              <a:t>Radio </a:t>
            </a:r>
            <a:r>
              <a:rPr lang="en-US" b="1" dirty="0" err="1" smtClean="0">
                <a:solidFill>
                  <a:schemeClr val="bg1"/>
                </a:solidFill>
              </a:rPr>
              <a:t>Pancevo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l-GR" dirty="0" smtClean="0">
                <a:solidFill>
                  <a:schemeClr val="bg1"/>
                </a:solidFill>
              </a:rPr>
              <a:t>στον ομώνυμο δήμο, άλλοι 2 αντιπολιτευόμενοι στον Μιλόσεβιτς σταθμοί.</a:t>
            </a:r>
            <a:endParaRPr lang="el-GR" dirty="0">
              <a:solidFill>
                <a:schemeClr val="bg1"/>
              </a:solidFill>
            </a:endParaRPr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4786314" y="3786190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2000: περισσότεροι από 400 σταθμοί από βραχέα, μακρά, μεσαία κύματα       επικρατεί χάος.</a:t>
            </a:r>
            <a:endParaRPr lang="el-GR" dirty="0">
              <a:solidFill>
                <a:schemeClr val="bg1"/>
              </a:solidFill>
            </a:endParaRPr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4429124" y="2357430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Μαυροβούνιο</a:t>
            </a:r>
          </a:p>
          <a:p>
            <a:pPr>
              <a:buNone/>
            </a:pPr>
            <a:r>
              <a:rPr lang="el-GR" dirty="0" smtClean="0"/>
              <a:t>Ιδιωτικοί ραδιοφωνικοί σταθμοί στα μέσα της δεκαετίας 1990-2000 με δωρεές από διεθνείς οργανισμούς (</a:t>
            </a:r>
            <a:r>
              <a:rPr lang="en-US" dirty="0" smtClean="0"/>
              <a:t>German Marshall Fund, IREX, USAID,  </a:t>
            </a:r>
            <a:r>
              <a:rPr lang="el-GR" dirty="0" smtClean="0"/>
              <a:t>κ.ά.)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2000: 32 ραδιοφωνικοί σταθμοί. Μόνο οι 17 ιδιωτικοί, και από αυτούς μόνο οι </a:t>
            </a:r>
            <a:r>
              <a:rPr lang="en-US" smtClean="0"/>
              <a:t>3</a:t>
            </a:r>
            <a:r>
              <a:rPr lang="el-GR" smtClean="0"/>
              <a:t> </a:t>
            </a:r>
            <a:r>
              <a:rPr lang="el-GR" dirty="0" smtClean="0"/>
              <a:t>καλύπτουν όλη την επικράτεια.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Κοσσυφοπέδιο</a:t>
            </a:r>
          </a:p>
          <a:p>
            <a:pPr>
              <a:buNone/>
            </a:pPr>
            <a:r>
              <a:rPr lang="el-GR" dirty="0" smtClean="0"/>
              <a:t>Μέχρι το 1999 απαγορευόταν η εκπομπή ραδιοφωνικών σταθμών.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Εγκατάσταση δυνάμεων του ΝΑΤΟ      οι ραδιοφωνικοί σταθμοί εκπέμπουν και πάλι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Τέλος 1999 πάνω από 100 με επιχορήγηση από την  </a:t>
            </a:r>
            <a:r>
              <a:rPr lang="en-US" dirty="0" smtClean="0"/>
              <a:t>UNMIK</a:t>
            </a:r>
            <a:r>
              <a:rPr lang="el-GR" dirty="0" smtClean="0"/>
              <a:t> (</a:t>
            </a:r>
            <a:r>
              <a:rPr lang="en-US" dirty="0" smtClean="0"/>
              <a:t>United Nations Mission in Kosovo).</a:t>
            </a:r>
            <a:endParaRPr lang="el-GR" dirty="0" smtClean="0"/>
          </a:p>
          <a:p>
            <a:pPr>
              <a:buNone/>
            </a:pPr>
            <a:endParaRPr lang="el-GR" b="1" dirty="0" smtClean="0">
              <a:solidFill>
                <a:srgbClr val="FF0000"/>
              </a:solidFill>
            </a:endParaRPr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5857884" y="3857628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2000: μέχρι 40 ραδιοφωνικοί σταθμοί, 3 εκπέμπουν σε όλη την επικράτεια.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Σχεδόν όλοι εκπέμπουν στα αλβανικά (εκτός από </a:t>
            </a:r>
            <a:r>
              <a:rPr lang="en-US" dirty="0" smtClean="0"/>
              <a:t>Radio </a:t>
            </a:r>
            <a:r>
              <a:rPr lang="en-US" dirty="0" err="1" smtClean="0"/>
              <a:t>Pristina</a:t>
            </a:r>
            <a:r>
              <a:rPr lang="en-US" dirty="0" smtClean="0"/>
              <a:t>, KFOR, </a:t>
            </a:r>
            <a:r>
              <a:rPr lang="en-US" dirty="0" smtClean="0"/>
              <a:t>UNMIK</a:t>
            </a:r>
            <a:r>
              <a:rPr lang="el-GR" dirty="0" smtClean="0"/>
              <a:t>, που</a:t>
            </a:r>
            <a:r>
              <a:rPr lang="en-US" dirty="0" smtClean="0"/>
              <a:t> </a:t>
            </a:r>
            <a:r>
              <a:rPr lang="el-GR" dirty="0" smtClean="0"/>
              <a:t>εκπέμπουν και σε άλλες γλώσσες</a:t>
            </a:r>
            <a:r>
              <a:rPr lang="en-US" dirty="0" smtClean="0"/>
              <a:t>)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ΠΕΡΙΕΧΟΜΕΝΑ </a:t>
            </a:r>
            <a:r>
              <a:rPr lang="el-GR" dirty="0" smtClean="0"/>
              <a:t>ΕΝΟΤΗΤΑΣ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928670"/>
            <a:ext cx="8401080" cy="5380690"/>
          </a:xfrm>
        </p:spPr>
        <p:txBody>
          <a:bodyPr>
            <a:normAutofit/>
          </a:bodyPr>
          <a:lstStyle/>
          <a:p>
            <a:endParaRPr lang="el-GR" dirty="0" smtClean="0"/>
          </a:p>
          <a:p>
            <a:pPr marL="651510" indent="-514350">
              <a:buFont typeface="+mj-lt"/>
              <a:buAutoNum type="arabicPeriod"/>
            </a:pPr>
            <a:r>
              <a:rPr lang="el-GR" dirty="0" smtClean="0"/>
              <a:t>Η Τηλεόραση στα Βαλκάνια μετά τον κομμουνισμό</a:t>
            </a:r>
          </a:p>
          <a:p>
            <a:pPr marL="651510" indent="-514350">
              <a:buFont typeface="+mj-lt"/>
              <a:buAutoNum type="arabicPeriod"/>
            </a:pPr>
            <a:endParaRPr lang="el-GR" dirty="0" smtClean="0"/>
          </a:p>
          <a:p>
            <a:pPr marL="651510" indent="-514350" algn="just">
              <a:buFont typeface="+mj-lt"/>
              <a:buAutoNum type="arabicPeriod"/>
            </a:pPr>
            <a:r>
              <a:rPr lang="el-GR" dirty="0" smtClean="0"/>
              <a:t>Το ραδιόφωνο στα Βαλκάνια μετά τον κομμουνισμό</a:t>
            </a:r>
          </a:p>
          <a:p>
            <a:pPr marL="651510" indent="-514350" algn="just">
              <a:buFont typeface="+mj-lt"/>
              <a:buAutoNum type="arabicPeriod"/>
            </a:pPr>
            <a:endParaRPr lang="el-GR" dirty="0" smtClean="0"/>
          </a:p>
          <a:p>
            <a:pPr marL="651510" indent="-514350" algn="just">
              <a:buFont typeface="+mj-lt"/>
              <a:buAutoNum type="arabicPeriod"/>
            </a:pPr>
            <a:r>
              <a:rPr lang="el-GR" dirty="0" smtClean="0"/>
              <a:t>Η απήχηση των ΜΜΕ μετά τον </a:t>
            </a:r>
            <a:r>
              <a:rPr lang="el-GR" dirty="0" smtClean="0"/>
              <a:t>κ</a:t>
            </a:r>
            <a:r>
              <a:rPr lang="el-GR" dirty="0" smtClean="0"/>
              <a:t>ομμουνισμό</a:t>
            </a:r>
            <a:r>
              <a:rPr lang="el-GR" dirty="0" smtClean="0"/>
              <a:t>: Τύπος, τηλεόραση, ραδιόφωνο.</a:t>
            </a:r>
          </a:p>
          <a:p>
            <a:pPr marL="651510" indent="-514350" algn="just">
              <a:buNone/>
            </a:pPr>
            <a:endParaRPr lang="el-GR" dirty="0" smtClean="0"/>
          </a:p>
          <a:p>
            <a:pPr marL="651510" indent="-514350" algn="just">
              <a:buFont typeface="+mj-lt"/>
              <a:buAutoNum type="arabicPeriod"/>
            </a:pPr>
            <a:r>
              <a:rPr lang="el-GR" dirty="0" smtClean="0"/>
              <a:t>Διαπιστώσεις και προβληματισμοί πάνω στην απήχηση των ΜΜΕ στα Βαλκάνια</a:t>
            </a:r>
          </a:p>
          <a:p>
            <a:pPr marL="651510" indent="-514350">
              <a:buNone/>
            </a:pPr>
            <a:endParaRPr lang="el-GR" dirty="0" smtClean="0"/>
          </a:p>
          <a:p>
            <a:pPr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Κροατία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Πριν από την ανεξαρτησία της, αρκετοί ραδιοφωνικοί σταθμοί.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Κατά τη διάρκεια της διακυβέρνησης του </a:t>
            </a:r>
            <a:r>
              <a:rPr lang="el-GR" dirty="0" err="1" smtClean="0">
                <a:solidFill>
                  <a:schemeClr val="bg1"/>
                </a:solidFill>
              </a:rPr>
              <a:t>Τούτζμαν</a:t>
            </a: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  μείωση, προβλήματα με το καθεστώς.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Μετά την πτώση της </a:t>
            </a:r>
            <a:r>
              <a:rPr lang="en-US" dirty="0" smtClean="0">
                <a:solidFill>
                  <a:schemeClr val="bg1"/>
                </a:solidFill>
              </a:rPr>
              <a:t>HDZ</a:t>
            </a:r>
            <a:r>
              <a:rPr lang="el-GR" dirty="0" smtClean="0">
                <a:solidFill>
                  <a:schemeClr val="bg1"/>
                </a:solidFill>
              </a:rPr>
              <a:t> και στα μέσα του 2001      σχεδόν 100 ιδιωτικοί ραδιοφωνικοί σταθμοί (17 σε επίπεδο καντονιού και 80 στις πόλεις). Μουσικές ζώνες.</a:t>
            </a:r>
            <a:endParaRPr lang="el-GR" dirty="0">
              <a:solidFill>
                <a:schemeClr val="bg1"/>
              </a:solidFill>
            </a:endParaRPr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642910" y="4143380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- Ευθύγραμμο βέλος σύνδεσης"/>
          <p:cNvCxnSpPr/>
          <p:nvPr/>
        </p:nvCxnSpPr>
        <p:spPr>
          <a:xfrm>
            <a:off x="642910" y="5429264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Βοσνία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Πριν την έναρξη του πολέμου      ένας κρατικός και ιδιωτικοί ραδιοφωνικοί σταθμοί στις μεγαλύτερες πόλεις.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1000 ραδιοερασιτέχνες οργανωμένοι σε 250 ομίλους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Όλοι οι σταθμοί στη διάρκεια του πολέμου τίθενται, εκούσια ή δια της βίας, στο πλευρό μιας εκ των τριών αντιμαχόμενων πλευρών. </a:t>
            </a:r>
          </a:p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 </a:t>
            </a:r>
            <a:endParaRPr lang="el-GR" b="1" dirty="0">
              <a:solidFill>
                <a:srgbClr val="FF0000"/>
              </a:solidFill>
            </a:endParaRPr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4714876" y="2285992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Αύγουστος 2000: 210 ραδιοφωνικοί σταθμοί: 127 στην Ομοσπονδία </a:t>
            </a:r>
            <a:r>
              <a:rPr lang="el-GR" dirty="0" smtClean="0">
                <a:solidFill>
                  <a:schemeClr val="bg1"/>
                </a:solidFill>
              </a:rPr>
              <a:t>Βόσνιων, </a:t>
            </a:r>
            <a:r>
              <a:rPr lang="el-GR" dirty="0" smtClean="0">
                <a:solidFill>
                  <a:schemeClr val="bg1"/>
                </a:solidFill>
              </a:rPr>
              <a:t>Μουσουλμάνων και Κροατών και 83 στη Σερβική Δημοκρατία.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3 ραδιοφωνικά δίκτυα με σκοπό τον περιορισμό της εχθρότητας:  </a:t>
            </a:r>
            <a:r>
              <a:rPr lang="en-US" dirty="0" smtClean="0">
                <a:solidFill>
                  <a:schemeClr val="bg1"/>
                </a:solidFill>
              </a:rPr>
              <a:t>Radio Fern (Free Inter-Ethnic Radio network), Radio 27, PHONO SERVICE-RENS (Radio Exchange Network Service)</a:t>
            </a:r>
            <a:endParaRPr lang="el-G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357166"/>
            <a:ext cx="8329642" cy="595219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Αλβανία</a:t>
            </a:r>
          </a:p>
          <a:p>
            <a:pPr>
              <a:buNone/>
            </a:pPr>
            <a:r>
              <a:rPr lang="el-GR" dirty="0" smtClean="0"/>
              <a:t>Καθυστέρηση στην εκπομπή ιδιωτικών ραδιοφωνικών σταθμών.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1996: </a:t>
            </a:r>
            <a:r>
              <a:rPr lang="en-US" dirty="0" err="1" smtClean="0"/>
              <a:t>Antena</a:t>
            </a:r>
            <a:r>
              <a:rPr lang="en-US" dirty="0" smtClean="0"/>
              <a:t> Jug </a:t>
            </a:r>
            <a:r>
              <a:rPr lang="el-GR" dirty="0" smtClean="0"/>
              <a:t>και </a:t>
            </a:r>
            <a:r>
              <a:rPr lang="en-US" dirty="0" err="1" smtClean="0"/>
              <a:t>Dea</a:t>
            </a:r>
            <a:r>
              <a:rPr lang="en-US" dirty="0" smtClean="0"/>
              <a:t> </a:t>
            </a:r>
            <a:r>
              <a:rPr lang="el-GR" dirty="0" smtClean="0"/>
              <a:t>στο Αργυρόκαστρο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1998: περισσότεροι από 60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2000: πολλοί διέκοψαν τη λειτουργία τους λόγω οικονομικών προβλημάτων.</a:t>
            </a:r>
          </a:p>
          <a:p>
            <a:pPr>
              <a:buNone/>
            </a:pPr>
            <a:r>
              <a:rPr lang="el-GR" dirty="0" smtClean="0"/>
              <a:t>Σήμερα: λιγότεροι από 20 ιδιωτικοί ραδιοφωνικοί σταθμοί.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απήχηση των ΜΜΕ μετά την πτώση του Κομμουνισμού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sz="3200" b="1" dirty="0" smtClean="0">
                <a:solidFill>
                  <a:srgbClr val="FF0000"/>
                </a:solidFill>
              </a:rPr>
              <a:t>Ο Τύπος</a:t>
            </a:r>
          </a:p>
          <a:p>
            <a:pPr>
              <a:buNone/>
            </a:pPr>
            <a:r>
              <a:rPr lang="el-GR" b="1" dirty="0" smtClean="0"/>
              <a:t>Η κυκλοφορία του Τύπου συνδέεται με 2 στοιχεία:</a:t>
            </a:r>
          </a:p>
          <a:p>
            <a:pPr>
              <a:buNone/>
            </a:pPr>
            <a:endParaRPr lang="el-GR" b="1" dirty="0" smtClean="0"/>
          </a:p>
          <a:p>
            <a:pPr marL="651510" indent="-514350">
              <a:buFont typeface="+mj-lt"/>
              <a:buAutoNum type="arabicPeriod"/>
            </a:pPr>
            <a:r>
              <a:rPr lang="el-GR" b="1" dirty="0" smtClean="0"/>
              <a:t>την εικόνα της αξιοπιστίας ή όχι του Τύπου</a:t>
            </a:r>
          </a:p>
          <a:p>
            <a:pPr marL="651510" indent="-514350">
              <a:buFont typeface="+mj-lt"/>
              <a:buAutoNum type="arabicPeriod"/>
            </a:pPr>
            <a:r>
              <a:rPr lang="el-GR" b="1" dirty="0" smtClean="0"/>
              <a:t>Την οικονομική κατάσταση των πολιτών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Η απήχηση του Τύπου στη Ρουμανία</a:t>
            </a:r>
          </a:p>
          <a:p>
            <a:pPr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dirty="0" smtClean="0"/>
              <a:t>	Όλες οι εφημερίδες μετά την πτώση του Κομμουνισμού γνώρισαν μεγάλη απήχηση παρά τα απαρχαιωμένα τυπογραφεία και το αναποτελεσματικό σύστημα διανομής.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Η απήχηση του Τύπου στη Βουλγαρία</a:t>
            </a:r>
          </a:p>
          <a:p>
            <a:pPr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dirty="0" smtClean="0"/>
              <a:t>	Οι εφημερίδες πουλούσαν εκατοντάδες χιλιάδες φύλλα.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Η απήχηση του Τύπου στην Αλβανία</a:t>
            </a:r>
          </a:p>
          <a:p>
            <a:pPr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b="1" dirty="0" smtClean="0"/>
              <a:t>Οι Αλβανοί σχημάτιζαν ουρές στα σημεία πώλησης εφημερίδων, </a:t>
            </a:r>
            <a:r>
              <a:rPr lang="el-GR" b="1" dirty="0" smtClean="0"/>
              <a:t>κυρίως των αντιπολιτευόμενων</a:t>
            </a:r>
            <a:r>
              <a:rPr lang="el-GR" b="1" dirty="0" smtClean="0"/>
              <a:t>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Η απήχηση του Τύπου στην πρώην Γιουγκοσλαβία: κατάσταση περίπλοκη.</a:t>
            </a:r>
          </a:p>
          <a:p>
            <a:pPr algn="ctr"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	</a:t>
            </a:r>
            <a:r>
              <a:rPr lang="el-GR" dirty="0" smtClean="0"/>
              <a:t>Μεγάλη </a:t>
            </a:r>
            <a:r>
              <a:rPr lang="el-GR" dirty="0" err="1" smtClean="0"/>
              <a:t>δημοφιλία</a:t>
            </a:r>
            <a:r>
              <a:rPr lang="el-GR" dirty="0" smtClean="0"/>
              <a:t> του Τύπου στις περιοχές που αποζητούσαν δραστική αλλαγή (Σλοβενία, Κροατία) και καμιά αλλαγή σημαντική στις υπόλοιπες (Σερβία, Μαυροβούνιο, Βοσνία, Β. </a:t>
            </a:r>
            <a:r>
              <a:rPr lang="el-GR" smtClean="0"/>
              <a:t>Μακεδονία)</a:t>
            </a:r>
            <a:endParaRPr lang="el-GR" dirty="0" smtClean="0"/>
          </a:p>
          <a:p>
            <a:pPr>
              <a:buNone/>
            </a:pPr>
            <a:endParaRPr lang="el-GR" dirty="0"/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 rot="5400000">
            <a:off x="4358480" y="2713826"/>
            <a:ext cx="285752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Η απήχηση του Τύπου στην Κροατία</a:t>
            </a:r>
          </a:p>
          <a:p>
            <a:pPr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dirty="0" smtClean="0"/>
              <a:t>1990: μεγάλη άνθιση του Τύπου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Έναρξη πολέμου: κάμψη στην κυκλοφορία του Τύπου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Η Τηλεόραση στα Βαλκάνια μετά τον κομμουνισμό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l-GR" dirty="0" smtClean="0"/>
              <a:t>Οι ιδιωτικοί τηλεοπτικοί σταθμοί καθυστερούν να εμφανιστούν στα Βαλκάνια.</a:t>
            </a:r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r>
              <a:rPr lang="el-GR" u="sng" dirty="0" smtClean="0"/>
              <a:t>Αιτίες</a:t>
            </a:r>
          </a:p>
          <a:p>
            <a:pPr algn="ctr">
              <a:buNone/>
            </a:pPr>
            <a:endParaRPr lang="el-GR" u="sng" dirty="0" smtClean="0"/>
          </a:p>
          <a:p>
            <a:pPr marL="651510" indent="-514350" algn="ctr">
              <a:buAutoNum type="arabicPeriod"/>
            </a:pPr>
            <a:r>
              <a:rPr lang="el-GR" dirty="0" smtClean="0"/>
              <a:t>Μεγάλα απαιτούμενα κεφάλαια</a:t>
            </a:r>
          </a:p>
          <a:p>
            <a:pPr marL="651510" indent="-514350" algn="ctr">
              <a:buAutoNum type="arabicPeriod"/>
            </a:pPr>
            <a:r>
              <a:rPr lang="el-GR" dirty="0" smtClean="0"/>
              <a:t> Απαγορευτικό νομοθετικό πλαίσιο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Η απήχηση του Τύπου στη Σλοβενία</a:t>
            </a:r>
          </a:p>
          <a:p>
            <a:pPr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dirty="0" smtClean="0"/>
              <a:t>Μεγάλη αύξηση της κυκλοφορίας του Τύπου 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Διάστημα 1990-1991       850.000-1.000.000 φύλλα</a:t>
            </a:r>
          </a:p>
          <a:p>
            <a:pPr>
              <a:buNone/>
            </a:pPr>
            <a:endParaRPr lang="el-GR" dirty="0"/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3929058" y="3929066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Η απήχηση του Τύπου στη Β. Μακεδονία</a:t>
            </a:r>
          </a:p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1990-1991 (περίοδος απόσχισης): 55.000 φύλλα.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Η απήχηση του Τύπου στο Μαυροβούνιο</a:t>
            </a:r>
          </a:p>
          <a:p>
            <a:pPr>
              <a:buNone/>
            </a:pPr>
            <a:r>
              <a:rPr lang="el-GR" dirty="0" smtClean="0"/>
              <a:t>Πληροφόρηση από σερβικές εφημερίδες του Βελιγραδίου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Η απήχηση του Τύπου στη Βοσνία Ερζεγοβίνη</a:t>
            </a:r>
          </a:p>
          <a:p>
            <a:pPr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dirty="0" smtClean="0"/>
              <a:t>Ο Τύπος ποτέ δημοφιλής:</a:t>
            </a:r>
          </a:p>
          <a:p>
            <a:pPr marL="651510" indent="-514350">
              <a:buAutoNum type="arabicPeriod"/>
            </a:pPr>
            <a:r>
              <a:rPr lang="el-GR" dirty="0" smtClean="0"/>
              <a:t>Έκρηξη ΜΜΕ συμπίπτει με την έκρηξη του πολέμου.</a:t>
            </a:r>
          </a:p>
          <a:p>
            <a:pPr marL="651510" indent="-514350">
              <a:buAutoNum type="arabicPeriod"/>
            </a:pPr>
            <a:r>
              <a:rPr lang="el-GR" dirty="0" smtClean="0"/>
              <a:t>Κατακόρυφη πτώση του βιοτικού επιπέδου του Βόσνιων κατά τη διάρκεια και μετά τον πόλεμο.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Η απήχηση του Τύπου στη Σερβία </a:t>
            </a:r>
          </a:p>
          <a:p>
            <a:pPr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	</a:t>
            </a:r>
            <a:r>
              <a:rPr lang="el-GR" dirty="0" smtClean="0"/>
              <a:t>Από το 1991: πτώση κυκλοφορίας Τύπου, καθώς οι σερβικές εφημερίδες δεν κυκλοφορούν άλλο στις πρώην ομόσπονδες δημοκρατίες.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	Τα επόμενα χρόνια η απήχηση του Τύπου παρέμεινε </a:t>
            </a:r>
            <a:r>
              <a:rPr lang="el-GR" b="1" dirty="0" smtClean="0">
                <a:solidFill>
                  <a:srgbClr val="FF0000"/>
                </a:solidFill>
              </a:rPr>
              <a:t>σταθερή</a:t>
            </a:r>
            <a:r>
              <a:rPr lang="el-GR" dirty="0" smtClean="0"/>
              <a:t> στις χώρες που άκμασε η ελευθεροτυπία, </a:t>
            </a:r>
            <a:r>
              <a:rPr lang="el-GR" b="1" dirty="0" smtClean="0">
                <a:solidFill>
                  <a:srgbClr val="FF0000"/>
                </a:solidFill>
              </a:rPr>
              <a:t>αυξήθηκε </a:t>
            </a:r>
            <a:r>
              <a:rPr lang="el-GR" dirty="0" smtClean="0"/>
              <a:t>στις χώρες που εμφανίστηκαν νέες εφημερίδες που εξέφραζαν κοινωνικές τάσεις αλλαγής και </a:t>
            </a:r>
            <a:r>
              <a:rPr lang="el-GR" b="1" dirty="0" smtClean="0">
                <a:solidFill>
                  <a:srgbClr val="FF0000"/>
                </a:solidFill>
              </a:rPr>
              <a:t>μειώθηκε </a:t>
            </a:r>
            <a:r>
              <a:rPr lang="el-GR" dirty="0" smtClean="0"/>
              <a:t>στις χώρες που δεν υπηρέτησε την ποιότητα και την αντικειμενικότητα.  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Σλοβενία και Βουλγαρία</a:t>
            </a:r>
            <a:r>
              <a:rPr lang="el-GR" dirty="0" smtClean="0"/>
              <a:t>: εφημερίδες δημοφιλείς μέχρι και σήμερα.</a:t>
            </a:r>
          </a:p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Μαυροβούνιο</a:t>
            </a:r>
            <a:r>
              <a:rPr lang="el-GR" dirty="0" smtClean="0"/>
              <a:t>: σημαντική κυκλοφορία εφημερίδων.</a:t>
            </a:r>
          </a:p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Βοσνία</a:t>
            </a:r>
            <a:r>
              <a:rPr lang="el-GR" dirty="0" smtClean="0"/>
              <a:t>: χαμηλή κυκλοφορία (χαμηλό βιοτικό επίπεδο πολιτών).</a:t>
            </a:r>
          </a:p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Β. Μακεδονία: </a:t>
            </a:r>
            <a:r>
              <a:rPr lang="el-GR" dirty="0" smtClean="0"/>
              <a:t>έντονα αυξητικές τάσεις κυκλοφορίας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Σερβία: </a:t>
            </a:r>
            <a:r>
              <a:rPr lang="el-GR" dirty="0" smtClean="0"/>
              <a:t>μετά την κάμψη της περιόδου 1992-1993, η κατάσταση από το 1994 αρχίζει να αλλάζει.</a:t>
            </a:r>
          </a:p>
          <a:p>
            <a:pPr>
              <a:buNone/>
            </a:pPr>
            <a:r>
              <a:rPr lang="el-GR" dirty="0" smtClean="0"/>
              <a:t>1997        Ανοδική πορεία αναγνωστών και πωλήσεων χάρη στις νέες αντιπολιτευόμενες εφημερίδες (</a:t>
            </a:r>
            <a:r>
              <a:rPr lang="en-US" i="1" dirty="0" err="1" smtClean="0"/>
              <a:t>Nasa</a:t>
            </a:r>
            <a:r>
              <a:rPr lang="en-US" i="1" dirty="0" smtClean="0"/>
              <a:t> </a:t>
            </a:r>
            <a:r>
              <a:rPr lang="en-US" i="1" dirty="0" err="1" smtClean="0"/>
              <a:t>Borba</a:t>
            </a:r>
            <a:r>
              <a:rPr lang="en-US" i="1" dirty="0" smtClean="0"/>
              <a:t>, </a:t>
            </a:r>
            <a:r>
              <a:rPr lang="en-US" i="1" dirty="0" err="1" smtClean="0"/>
              <a:t>Dnevni</a:t>
            </a:r>
            <a:r>
              <a:rPr lang="en-US" i="1" dirty="0" smtClean="0"/>
              <a:t> </a:t>
            </a:r>
            <a:r>
              <a:rPr lang="en-US" i="1" dirty="0" err="1" smtClean="0"/>
              <a:t>Telegraf</a:t>
            </a:r>
            <a:r>
              <a:rPr lang="en-US" i="1" dirty="0" smtClean="0"/>
              <a:t>, Danas, </a:t>
            </a:r>
            <a:r>
              <a:rPr lang="en-US" i="1" dirty="0" err="1" smtClean="0"/>
              <a:t>Blic</a:t>
            </a:r>
            <a:r>
              <a:rPr lang="en-US" i="1" dirty="0" smtClean="0"/>
              <a:t>).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Κροατία: </a:t>
            </a:r>
            <a:r>
              <a:rPr lang="el-GR" dirty="0" smtClean="0"/>
              <a:t>Μείωση κυκλοφορίας μετά την έναρξη του πολέμου με τη Σερβία. Και στη συνέχεια     σταθερά καθοδικές τάσεις.</a:t>
            </a:r>
            <a:endParaRPr lang="en-US" dirty="0" smtClean="0"/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1643042" y="2786058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- Ευθύγραμμο βέλος σύνδεσης"/>
          <p:cNvCxnSpPr/>
          <p:nvPr/>
        </p:nvCxnSpPr>
        <p:spPr>
          <a:xfrm>
            <a:off x="6929454" y="5143512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Αλβανία</a:t>
            </a:r>
            <a:r>
              <a:rPr lang="el-GR" dirty="0" smtClean="0"/>
              <a:t>: συνεχείς πτωτικές τάσεις.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2000: συνολικά πωλούνται 50.000 ή κατά άλλη πηγή 95.000 φύλλα.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Αίτια: αδυναμία δικτύου διανομής, υψηλό κόστος έκδοσης και πώλησης, κακή οικονομική κατάσταση Αλβανών, εμφάνιση ιδιωτικών τηλεοπτικών σταθμών, απώλεια αξιοπιστίας Τύπου.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sz="3200" b="1" dirty="0" smtClean="0">
                <a:solidFill>
                  <a:srgbClr val="FF0000"/>
                </a:solidFill>
              </a:rPr>
              <a:t>Η τηλεόραση</a:t>
            </a:r>
          </a:p>
          <a:p>
            <a:pPr>
              <a:buNone/>
            </a:pPr>
            <a:endParaRPr lang="el-GR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Η απήχηση της τηλεόρασης στην Αλβανία:</a:t>
            </a:r>
          </a:p>
          <a:p>
            <a:pPr>
              <a:buNone/>
            </a:pPr>
            <a:r>
              <a:rPr lang="el-GR" dirty="0" smtClean="0"/>
              <a:t>Η κρατική τηλεόραση έχει τη μεγαλύτερη τηλεθέαση.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Η απήχηση της τηλεόρασης στη Βόρεια Μακεδονία:</a:t>
            </a:r>
          </a:p>
          <a:p>
            <a:pPr>
              <a:buNone/>
            </a:pPr>
            <a:r>
              <a:rPr lang="el-GR" dirty="0" smtClean="0"/>
              <a:t>Η κρατική </a:t>
            </a:r>
            <a:r>
              <a:rPr lang="en-US" dirty="0" smtClean="0"/>
              <a:t>MRTV </a:t>
            </a:r>
            <a:r>
              <a:rPr lang="el-GR" dirty="0" smtClean="0"/>
              <a:t>έχει τη μεγαλύτερη τηλεθέαση, καθώς καλύπτει με το σήμα της όλη την επικράτεια.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Η απήχηση της τηλεόρασης στη Βοσνία:</a:t>
            </a:r>
          </a:p>
          <a:p>
            <a:pPr>
              <a:buNone/>
            </a:pPr>
            <a:r>
              <a:rPr lang="el-GR" dirty="0" smtClean="0"/>
              <a:t>Οι σταθμοί με τη μεγαλύτεροι τηλεθέαση είναι οι κρατικοί, γιατί καλύπτουν όλη την επικράτεια. Οι 2 κρατικοί, </a:t>
            </a:r>
            <a:r>
              <a:rPr lang="en-US" dirty="0" smtClean="0"/>
              <a:t>RTV </a:t>
            </a:r>
            <a:r>
              <a:rPr lang="en-US" dirty="0" smtClean="0"/>
              <a:t>B&amp;H</a:t>
            </a:r>
            <a:r>
              <a:rPr lang="el-GR" dirty="0" smtClean="0"/>
              <a:t> και</a:t>
            </a:r>
            <a:r>
              <a:rPr lang="en-US" dirty="0" smtClean="0"/>
              <a:t> </a:t>
            </a:r>
            <a:r>
              <a:rPr lang="en-US" dirty="0" smtClean="0"/>
              <a:t>RTV </a:t>
            </a:r>
            <a:r>
              <a:rPr lang="en-US" dirty="0" err="1" smtClean="0"/>
              <a:t>Srpska</a:t>
            </a:r>
            <a:r>
              <a:rPr lang="en-US" dirty="0" smtClean="0"/>
              <a:t>, </a:t>
            </a:r>
            <a:r>
              <a:rPr lang="el-GR" dirty="0" smtClean="0"/>
              <a:t>και ο </a:t>
            </a:r>
            <a:r>
              <a:rPr lang="en-US" dirty="0" smtClean="0"/>
              <a:t>OBN</a:t>
            </a:r>
            <a:r>
              <a:rPr lang="el-GR" dirty="0" smtClean="0"/>
              <a:t>.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Η απήχηση της τηλεόρασης στο Μαυροβούνιο:</a:t>
            </a:r>
          </a:p>
          <a:p>
            <a:pPr>
              <a:buNone/>
            </a:pPr>
            <a:r>
              <a:rPr lang="el-GR" dirty="0" smtClean="0"/>
              <a:t>Η κρατική </a:t>
            </a:r>
            <a:r>
              <a:rPr lang="en-US" dirty="0" smtClean="0"/>
              <a:t>RTV </a:t>
            </a:r>
            <a:r>
              <a:rPr lang="en-US" dirty="0" err="1" smtClean="0"/>
              <a:t>Crne</a:t>
            </a:r>
            <a:r>
              <a:rPr lang="en-US" dirty="0" smtClean="0"/>
              <a:t> Gore </a:t>
            </a:r>
            <a:r>
              <a:rPr lang="el-GR" dirty="0" smtClean="0"/>
              <a:t>είναι πρώτη σε τηλεθέαση.</a:t>
            </a:r>
            <a:r>
              <a:rPr lang="en-US" dirty="0" smtClean="0"/>
              <a:t> 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	Σλοβενία: η πρώτη χώρα που καταργεί το μονοπώλιο της κρατικής τηλεόρασης.</a:t>
            </a:r>
          </a:p>
          <a:p>
            <a:endParaRPr lang="el-GR" b="1" dirty="0" smtClean="0">
              <a:solidFill>
                <a:srgbClr val="FF0000"/>
              </a:solidFill>
            </a:endParaRPr>
          </a:p>
          <a:p>
            <a:r>
              <a:rPr lang="el-GR" dirty="0" smtClean="0"/>
              <a:t>Ήδη από το 1988 εκπέμπει το </a:t>
            </a:r>
            <a:r>
              <a:rPr lang="en-US" dirty="0" err="1" smtClean="0"/>
              <a:t>Kanal</a:t>
            </a:r>
            <a:r>
              <a:rPr lang="en-US" dirty="0" smtClean="0"/>
              <a:t> A </a:t>
            </a:r>
            <a:r>
              <a:rPr lang="el-GR" dirty="0" smtClean="0"/>
              <a:t>και λίγο αργότερα άλλοι τηλεοπτικοί σταθμοί με τοπική εμβέλεια.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Η απήχηση της τηλεόρασης στην Κροατία:</a:t>
            </a:r>
          </a:p>
          <a:p>
            <a:pPr>
              <a:buNone/>
            </a:pPr>
            <a:r>
              <a:rPr lang="el-GR" dirty="0" smtClean="0"/>
              <a:t>Η κρατική Κροατική Ραδιοφωνία Τηλεόραση (</a:t>
            </a:r>
            <a:r>
              <a:rPr lang="en-US" dirty="0" smtClean="0"/>
              <a:t>HRT) </a:t>
            </a:r>
            <a:r>
              <a:rPr lang="el-GR" dirty="0" smtClean="0"/>
              <a:t>είναι η κύρια πηγή πληροφόρησης για τους Κροάτες.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Η απήχηση της τηλεόρασης στη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Σλοβενία:</a:t>
            </a:r>
          </a:p>
          <a:p>
            <a:pPr>
              <a:buNone/>
            </a:pPr>
            <a:r>
              <a:rPr lang="el-GR" dirty="0" smtClean="0"/>
              <a:t>Μεγαλύτερη τηλεθέαση παρουσιάζει ο ιδιωτικός τηλεοπτικός σταθμός </a:t>
            </a:r>
            <a:r>
              <a:rPr lang="en-US" dirty="0" smtClean="0"/>
              <a:t>POP TV</a:t>
            </a:r>
            <a:r>
              <a:rPr lang="el-GR" dirty="0" smtClean="0"/>
              <a:t> και αμέσως μετά έρχεται το πρώτο πρόγραμμα της δημόσιας </a:t>
            </a:r>
            <a:r>
              <a:rPr lang="el-GR" dirty="0" smtClean="0"/>
              <a:t>τηλεόρασης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sz="3600" b="1" dirty="0" smtClean="0">
                <a:solidFill>
                  <a:srgbClr val="FF0000"/>
                </a:solidFill>
              </a:rPr>
              <a:t>Ραδιόφωνο</a:t>
            </a:r>
            <a:endParaRPr lang="en-US" sz="36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l-GR" sz="36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Απήχηση του ραδιοφώνου στη Ρουμανία:</a:t>
            </a:r>
          </a:p>
          <a:p>
            <a:pPr>
              <a:buNone/>
            </a:pPr>
            <a:r>
              <a:rPr lang="el-GR" dirty="0" smtClean="0"/>
              <a:t>Οι σημαντικότεροι ραδιοφωνικοί σταθμοί είναι: </a:t>
            </a:r>
            <a:r>
              <a:rPr lang="en-US" dirty="0" smtClean="0"/>
              <a:t>Radio Contact, Radio Pro-FM, Radio Delta, Delta 2M+, </a:t>
            </a:r>
            <a:r>
              <a:rPr lang="el-GR" dirty="0" smtClean="0"/>
              <a:t>με μεγαλύτερη ακροαματικότητα να σημειώνει ο </a:t>
            </a:r>
            <a:r>
              <a:rPr lang="en-US" dirty="0" smtClean="0"/>
              <a:t>Radio Contact.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Απήχηση του ραδιοφώνου στη Σλοβενία:</a:t>
            </a:r>
          </a:p>
          <a:p>
            <a:pPr>
              <a:buNone/>
            </a:pPr>
            <a:r>
              <a:rPr lang="el-GR" dirty="0" smtClean="0"/>
              <a:t>Πρώτο Πρόγραμμα Κρατικού Ραδιοφώνου τη μεγαλύτερη ακροαματικότητα.</a:t>
            </a:r>
          </a:p>
          <a:p>
            <a:pPr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Απήχηση του ραδιοφώνου στη Βοσνία:</a:t>
            </a:r>
          </a:p>
          <a:p>
            <a:pPr>
              <a:buNone/>
            </a:pPr>
            <a:r>
              <a:rPr lang="el-GR" dirty="0" smtClean="0"/>
              <a:t>3 κρατικοί σταθμοί συγκεντρώνουν τη μεγαλύτερη ακροαματικότητα: </a:t>
            </a:r>
            <a:r>
              <a:rPr lang="en-US" dirty="0" smtClean="0"/>
              <a:t>Radio B&amp;H, Radio </a:t>
            </a:r>
            <a:r>
              <a:rPr lang="en-US" dirty="0" err="1" smtClean="0"/>
              <a:t>Republika</a:t>
            </a:r>
            <a:r>
              <a:rPr lang="en-US" dirty="0" smtClean="0"/>
              <a:t> </a:t>
            </a:r>
            <a:r>
              <a:rPr lang="en-US" dirty="0" err="1" smtClean="0"/>
              <a:t>Srpska</a:t>
            </a:r>
            <a:r>
              <a:rPr lang="en-US" dirty="0" smtClean="0"/>
              <a:t>, Radio </a:t>
            </a:r>
            <a:r>
              <a:rPr lang="en-US" dirty="0" err="1" smtClean="0"/>
              <a:t>Herceg</a:t>
            </a:r>
            <a:r>
              <a:rPr lang="en-US" dirty="0" smtClean="0"/>
              <a:t> </a:t>
            </a:r>
            <a:r>
              <a:rPr lang="en-US" dirty="0" err="1" smtClean="0"/>
              <a:t>Bosna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Radio FERN</a:t>
            </a:r>
            <a:r>
              <a:rPr lang="el-GR" dirty="0" smtClean="0"/>
              <a:t> και τοπικοί ραδιοφωνικοί σταθμοί: μικρή ακροαματικότητα.</a:t>
            </a:r>
            <a:r>
              <a:rPr lang="en-US" dirty="0" smtClean="0"/>
              <a:t> </a:t>
            </a:r>
            <a:endParaRPr lang="el-GR" dirty="0" smtClean="0"/>
          </a:p>
          <a:p>
            <a:pPr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Απήχηση του ραδιοφώνου στη Βουλγαρία:</a:t>
            </a:r>
          </a:p>
          <a:p>
            <a:pPr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dirty="0" smtClean="0"/>
              <a:t>Πολλές φορές η συνεργασία ραδιοφώνου (και άλλων ΜΜΕ) </a:t>
            </a:r>
            <a:r>
              <a:rPr lang="el-GR" dirty="0" smtClean="0"/>
              <a:t>με μη </a:t>
            </a:r>
            <a:r>
              <a:rPr lang="el-GR" dirty="0" smtClean="0"/>
              <a:t>Κυβερνητικές Οργανώσεις κατόρθωσαν σημαντικά αποτελέσματα στον τομέα των ανθρώπινων δικαιωμάτων. </a:t>
            </a:r>
          </a:p>
          <a:p>
            <a:pPr>
              <a:buNone/>
            </a:pPr>
            <a:r>
              <a:rPr lang="el-GR" dirty="0" smtClean="0"/>
              <a:t>1997: οι ραδιοφωνικοί </a:t>
            </a:r>
            <a:r>
              <a:rPr lang="el-GR" dirty="0" smtClean="0"/>
              <a:t>σταθμοί </a:t>
            </a:r>
            <a:r>
              <a:rPr lang="el-GR" dirty="0" smtClean="0"/>
              <a:t>υπολογίζονται σε 150.</a:t>
            </a:r>
          </a:p>
          <a:p>
            <a:pPr>
              <a:buNone/>
            </a:pPr>
            <a:r>
              <a:rPr lang="el-GR" dirty="0" smtClean="0"/>
              <a:t>Στενή σχέση με την εξουσία.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Απήχηση του ραδιοφώνου στη Σλοβενία:</a:t>
            </a:r>
          </a:p>
          <a:p>
            <a:pPr>
              <a:buNone/>
            </a:pPr>
            <a:r>
              <a:rPr lang="el-GR" dirty="0" smtClean="0"/>
              <a:t>Υψηλή ακροαματικότητα λόγω υψηλής </a:t>
            </a:r>
            <a:r>
              <a:rPr lang="el-GR" dirty="0" smtClean="0"/>
              <a:t>αξιοπιστίας ειδησεογραφίας.</a:t>
            </a: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Απήχηση του ραδιοφώνου στην Κροατία: </a:t>
            </a:r>
          </a:p>
          <a:p>
            <a:pPr>
              <a:buNone/>
            </a:pPr>
            <a:r>
              <a:rPr lang="el-GR" dirty="0" smtClean="0"/>
              <a:t>Χαμηλή λόγω χαμηλής </a:t>
            </a:r>
            <a:r>
              <a:rPr lang="el-GR" dirty="0" smtClean="0"/>
              <a:t>ποιότητας προγραμμάτων </a:t>
            </a:r>
            <a:r>
              <a:rPr lang="el-GR" dirty="0" smtClean="0"/>
              <a:t>και έλλειψης αντικειμενικότητας (ιδιαίτερα την περίοδο παντοδυναμίας του </a:t>
            </a:r>
            <a:r>
              <a:rPr lang="el-GR" smtClean="0"/>
              <a:t>Τούτζμαν</a:t>
            </a:r>
            <a:r>
              <a:rPr lang="el-GR" dirty="0" smtClean="0"/>
              <a:t>).</a:t>
            </a:r>
          </a:p>
          <a:p>
            <a:pPr>
              <a:buNone/>
            </a:pPr>
            <a:r>
              <a:rPr lang="el-GR" dirty="0" smtClean="0"/>
              <a:t> 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Διαπιστώσεις και προβληματισμοί πάνω στην απήχηση των ΜΜΕ στα Βαλκάνια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>
                <a:solidFill>
                  <a:srgbClr val="FF0000"/>
                </a:solidFill>
              </a:rPr>
              <a:t>Τα ΜΜΕ στα Βαλκάνια αποτελούν προέκταση της πολιτικής, παρά έκφραση κοινής γνώμης. Αντικατοπτρίζουν την βαθειά πολιτικοποιημένη (κομματικοποιημένη) Βαλκανική κοινωνία και ελέγχονται από πολιτικές ομάδες.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>
                <a:solidFill>
                  <a:schemeClr val="accent5">
                    <a:lumMod val="50000"/>
                  </a:schemeClr>
                </a:solidFill>
              </a:rPr>
              <a:t>Η γνώμη των πολιτών για τα ΜΜΕ είναι αρνητική, δυσπιστούν απέναντί τους και αδιαφορούν για τις ειδήσεις. </a:t>
            </a:r>
            <a:endParaRPr lang="el-GR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sz="3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Τα ΜΜΕ στα Βαλκάνια ευθύνονται σε μεγάλο βαθμό για τον εθνικισμό και τους πολέμους.</a:t>
            </a:r>
            <a:endParaRPr lang="el-GR" sz="32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>
                <a:solidFill>
                  <a:srgbClr val="92D050"/>
                </a:solidFill>
              </a:rPr>
              <a:t>Τα ΜΜΕ στην Αλβανία έχουν, συγκριτικά, τη μικρότερη απήχηση. Γιατί άραγε;</a:t>
            </a:r>
            <a:endParaRPr lang="el-GR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543956" cy="4709160"/>
          </a:xfrm>
        </p:spPr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Σερβία </a:t>
            </a:r>
            <a:r>
              <a:rPr lang="el-GR" dirty="0" smtClean="0"/>
              <a:t>(Ομοσπονδιακή Δημοκρατία της Γιουγκοσλαβίας)</a:t>
            </a:r>
          </a:p>
          <a:p>
            <a:pPr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Πρώτος -μη κρατικός- τηλεοπτικός σταθμός</a:t>
            </a:r>
            <a:r>
              <a:rPr lang="en-US" dirty="0" smtClean="0">
                <a:solidFill>
                  <a:schemeClr val="bg1"/>
                </a:solidFill>
              </a:rPr>
              <a:t>:</a:t>
            </a:r>
            <a:r>
              <a:rPr lang="el-GR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Studio B</a:t>
            </a:r>
            <a:r>
              <a:rPr lang="el-GR" dirty="0" smtClean="0">
                <a:solidFill>
                  <a:schemeClr val="bg1"/>
                </a:solidFill>
              </a:rPr>
              <a:t>, στον Δήμο Βελιγραδίου.</a:t>
            </a: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Τέλη 2000      120 τηλεοπτικοί σταθμοί εκπέμπουν στα όρια της Γιουγκοσλαβίας.</a:t>
            </a: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Αρχές 2001   300 τηλεοπτικοί σταθμοί και 700 ραδιοφωνικοί.</a:t>
            </a:r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2928926" y="4214818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- Ευθύγραμμο βέλος σύνδεσης"/>
          <p:cNvCxnSpPr/>
          <p:nvPr/>
        </p:nvCxnSpPr>
        <p:spPr>
          <a:xfrm>
            <a:off x="3000364" y="5214950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 smtClean="0">
                <a:solidFill>
                  <a:srgbClr val="FF0000"/>
                </a:solidFill>
              </a:rPr>
              <a:t>Μαυροβούνιο </a:t>
            </a:r>
            <a:r>
              <a:rPr lang="el-GR" dirty="0" smtClean="0"/>
              <a:t>(Ομοσπονδιακή Δημοκρατία της Γιουγκοσλαβίας)</a:t>
            </a:r>
          </a:p>
          <a:p>
            <a:pPr marL="0" indent="0"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l-GR" dirty="0" smtClean="0">
                <a:solidFill>
                  <a:schemeClr val="bg1"/>
                </a:solidFill>
              </a:rPr>
              <a:t>Ιδιωτικοί τηλεοπτικοί σταθμοί ιδρύονται στα μέσα της δεκαετίας 1990-2000       άναρχο πλαίσιο</a:t>
            </a:r>
            <a:endParaRPr lang="el-GR" dirty="0">
              <a:solidFill>
                <a:schemeClr val="bg1"/>
              </a:solidFill>
            </a:endParaRPr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3714744" y="3714752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Ρουμανία</a:t>
            </a:r>
          </a:p>
          <a:p>
            <a:pPr marL="0" indent="0">
              <a:buNone/>
            </a:pPr>
            <a:r>
              <a:rPr lang="el-GR" dirty="0" smtClean="0">
                <a:solidFill>
                  <a:schemeClr val="bg1"/>
                </a:solidFill>
              </a:rPr>
              <a:t>Πρώτη προσπάθεια δημιουργίας ανεξάρτητου τηλεοπτικού σταθμού: </a:t>
            </a:r>
            <a:r>
              <a:rPr lang="en-US" dirty="0" smtClean="0">
                <a:solidFill>
                  <a:schemeClr val="bg1"/>
                </a:solidFill>
              </a:rPr>
              <a:t>SOTI </a:t>
            </a:r>
            <a:r>
              <a:rPr lang="el-GR" dirty="0" smtClean="0">
                <a:solidFill>
                  <a:schemeClr val="bg1"/>
                </a:solidFill>
              </a:rPr>
              <a:t>Σεπτέμβριος 1990.</a:t>
            </a:r>
          </a:p>
          <a:p>
            <a:pPr marL="0" indent="0"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l-GR" dirty="0" smtClean="0">
                <a:solidFill>
                  <a:schemeClr val="bg1"/>
                </a:solidFill>
              </a:rPr>
              <a:t>1992: δίνεται άδεια για τη δημιουργία ιδιωτικών τηλεοπτικών και ραδιοφωνικών σταθμών.</a:t>
            </a:r>
          </a:p>
          <a:p>
            <a:pPr marL="0" indent="0"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l-GR" dirty="0" smtClean="0">
                <a:solidFill>
                  <a:schemeClr val="bg1"/>
                </a:solidFill>
              </a:rPr>
              <a:t>Φεβρουάριος 2001: 114 τηλεοπτικοί σταθμοί, 856 καλωδιακά τηλεοπτικά δίκτυα, 18 τηλεοπτικοί σταθμοί με άδεια μετάδοσης μέσω δορυφόρου.</a:t>
            </a:r>
          </a:p>
          <a:p>
            <a:pPr marL="0" indent="0"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l-G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Ιδιαίτερα χαρακτηριστικά Ρουμανίας:</a:t>
            </a:r>
          </a:p>
          <a:p>
            <a:pPr>
              <a:buNone/>
            </a:pPr>
            <a:endParaRPr lang="el-GR" dirty="0" smtClean="0"/>
          </a:p>
          <a:p>
            <a:pPr marL="651510" indent="-514350">
              <a:buAutoNum type="arabicPeriod"/>
            </a:pPr>
            <a:r>
              <a:rPr lang="el-GR" dirty="0" smtClean="0"/>
              <a:t>Μία από τις ευρωπαϊκές χώρες με τα περισσότερα ιδιωτικά μέσα ενημέρωσης.</a:t>
            </a:r>
          </a:p>
          <a:p>
            <a:pPr marL="651510" indent="-514350">
              <a:buAutoNum type="arabicPeriod"/>
            </a:pPr>
            <a:r>
              <a:rPr lang="el-GR" dirty="0" smtClean="0"/>
              <a:t>Αποδοχή καλωδιακής τηλεόρασης. Γύρω στο 2000 υπήρχαν 900 συνδρομητικά κανάλια     μισοί τηλεοπτικοί δέκτες Ρουμανίας (80% των οικογενειών στο Βουκουρέστι).</a:t>
            </a:r>
            <a:endParaRPr lang="el-GR" dirty="0"/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6429388" y="4286256"/>
            <a:ext cx="357190" cy="1588"/>
          </a:xfrm>
          <a:prstGeom prst="straightConnector1">
            <a:avLst/>
          </a:prstGeom>
          <a:ln cmpd="sng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5697</TotalTime>
  <Words>1700</Words>
  <Application>Microsoft Office PowerPoint</Application>
  <PresentationFormat>Προβολή στην οθόνη (4:3)</PresentationFormat>
  <Paragraphs>263</Paragraphs>
  <Slides>59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59</vt:i4>
      </vt:variant>
    </vt:vector>
  </HeadingPairs>
  <TitlesOfParts>
    <vt:vector size="60" baseType="lpstr">
      <vt:lpstr>Αποκορύφωμα</vt:lpstr>
      <vt:lpstr> ΜΑΘΗΜΑ: ΕΝΤΥΠΑ ΚΑΙ ΗΛΕΚΤΡΟΝΙΚΑ ΜΜΕ ΣΤΑ ΒΑΛΚΑΝΙΑ  I. ΕΝΤΥΠΑ ΔΗΜΗΤΡΑ ΠΑΤΡΩΝΙΔΟΥ </vt:lpstr>
      <vt:lpstr> Τα ΜΜΕ στα μετακομμουνιστικά Βαλκάνια: ενα νεο ξεκινημα  (ΔΕΥΤΕΡΟ ΜΕΡΟΣ)  ΔΗΜΗΤΡΑ ΠΑΤΡΩΝΙΔΟΥ  </vt:lpstr>
      <vt:lpstr>ΠΕΡΙΕΧΟΜΕΝΑ ΕΝΟΤΗΤΑΣ </vt:lpstr>
      <vt:lpstr> Η Τηλεόραση στα Βαλκάνια μετά τον κομμουνισμό 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Το ραδιόφωνο στα Βαλκάνια μετά τον κομμουνισμό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  <vt:lpstr>Διαφάνεια 30</vt:lpstr>
      <vt:lpstr>Διαφάνεια 31</vt:lpstr>
      <vt:lpstr>Διαφάνεια 32</vt:lpstr>
      <vt:lpstr>Διαφάνεια 33</vt:lpstr>
      <vt:lpstr>Η απήχηση των ΜΜΕ μετά την πτώση του Κομμουνισμού</vt:lpstr>
      <vt:lpstr>Διαφάνεια 35</vt:lpstr>
      <vt:lpstr>Διαφάνεια 36</vt:lpstr>
      <vt:lpstr>Διαφάνεια 37</vt:lpstr>
      <vt:lpstr>Διαφάνεια 38</vt:lpstr>
      <vt:lpstr>Διαφάνεια 39</vt:lpstr>
      <vt:lpstr>Διαφάνεια 40</vt:lpstr>
      <vt:lpstr>Διαφάνεια 41</vt:lpstr>
      <vt:lpstr>Διαφάνεια 42</vt:lpstr>
      <vt:lpstr>Διαφάνεια 43</vt:lpstr>
      <vt:lpstr>Διαφάνεια 44</vt:lpstr>
      <vt:lpstr>Διαφάνεια 45</vt:lpstr>
      <vt:lpstr>Διαφάνεια 46</vt:lpstr>
      <vt:lpstr>Διαφάνεια 47</vt:lpstr>
      <vt:lpstr>Διαφάνεια 48</vt:lpstr>
      <vt:lpstr>Διαφάνεια 49</vt:lpstr>
      <vt:lpstr>Διαφάνεια 50</vt:lpstr>
      <vt:lpstr>Διαφάνεια 51</vt:lpstr>
      <vt:lpstr>Διαφάνεια 52</vt:lpstr>
      <vt:lpstr>Διαφάνεια 53</vt:lpstr>
      <vt:lpstr>Διαφάνεια 54</vt:lpstr>
      <vt:lpstr>Διαπιστώσεις και προβληματισμοί πάνω στην απήχηση των ΜΜΕ στα Βαλκάνια</vt:lpstr>
      <vt:lpstr>Διαφάνεια 56</vt:lpstr>
      <vt:lpstr>Διαφάνεια 57</vt:lpstr>
      <vt:lpstr>Διαφάνεια 58</vt:lpstr>
      <vt:lpstr>Διαφάνεια 59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τυποσ στα κατα την περιοδο του κομμουνισμου</dc:title>
  <dc:creator>User</dc:creator>
  <cp:lastModifiedBy>User</cp:lastModifiedBy>
  <cp:revision>196</cp:revision>
  <dcterms:created xsi:type="dcterms:W3CDTF">2020-10-31T11:04:08Z</dcterms:created>
  <dcterms:modified xsi:type="dcterms:W3CDTF">2020-12-16T22:22:05Z</dcterms:modified>
</cp:coreProperties>
</file>