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7" r:id="rId4"/>
    <p:sldId id="325" r:id="rId5"/>
    <p:sldId id="347" r:id="rId6"/>
    <p:sldId id="283" r:id="rId7"/>
    <p:sldId id="274" r:id="rId8"/>
    <p:sldId id="403" r:id="rId9"/>
    <p:sldId id="404" r:id="rId10"/>
    <p:sldId id="405" r:id="rId11"/>
    <p:sldId id="275" r:id="rId12"/>
    <p:sldId id="411" r:id="rId13"/>
    <p:sldId id="284" r:id="rId14"/>
    <p:sldId id="285" r:id="rId15"/>
    <p:sldId id="286" r:id="rId16"/>
    <p:sldId id="287" r:id="rId17"/>
    <p:sldId id="288" r:id="rId18"/>
    <p:sldId id="289" r:id="rId19"/>
    <p:sldId id="290" r:id="rId20"/>
    <p:sldId id="291" r:id="rId21"/>
    <p:sldId id="292" r:id="rId22"/>
    <p:sldId id="422" r:id="rId23"/>
    <p:sldId id="420" r:id="rId24"/>
    <p:sldId id="421" r:id="rId25"/>
    <p:sldId id="326"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82" d="100"/>
          <a:sy n="82"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E37D8-07E7-4568-8502-C7DC85B3350B}" type="doc">
      <dgm:prSet loTypeId="urn:microsoft.com/office/officeart/2008/layout/LinedList" loCatId="list" qsTypeId="urn:microsoft.com/office/officeart/2005/8/quickstyle/simple4" qsCatId="simple" csTypeId="urn:microsoft.com/office/officeart/2005/8/colors/colorful1#3" csCatId="colorful" phldr="1"/>
      <dgm:spPr/>
      <dgm:t>
        <a:bodyPr/>
        <a:lstStyle/>
        <a:p>
          <a:endParaRPr lang="en-US"/>
        </a:p>
      </dgm:t>
    </dgm:pt>
    <dgm:pt modelId="{9ECC3BDC-3C8A-469E-BA58-8385D4295F56}">
      <dgm:prSet/>
      <dgm:spPr/>
      <dgm:t>
        <a:bodyPr/>
        <a:lstStyle/>
        <a:p>
          <a:endParaRPr lang="en-US" dirty="0"/>
        </a:p>
      </dgm:t>
    </dgm:pt>
    <dgm:pt modelId="{6881D09A-5929-4C68-AB67-025984AA990B}" type="parTrans" cxnId="{AE102972-3809-41AB-A15F-A1499659EA8A}">
      <dgm:prSet/>
      <dgm:spPr/>
      <dgm:t>
        <a:bodyPr/>
        <a:lstStyle/>
        <a:p>
          <a:endParaRPr lang="en-US"/>
        </a:p>
      </dgm:t>
    </dgm:pt>
    <dgm:pt modelId="{6A236011-5559-4DC6-B618-98388B1599B2}" type="sibTrans" cxnId="{AE102972-3809-41AB-A15F-A1499659EA8A}">
      <dgm:prSet/>
      <dgm:spPr/>
      <dgm:t>
        <a:bodyPr/>
        <a:lstStyle/>
        <a:p>
          <a:endParaRPr lang="en-US"/>
        </a:p>
      </dgm:t>
    </dgm:pt>
    <dgm:pt modelId="{E808C04F-36B6-4F80-8E0D-0C826D33259A}">
      <dgm:prSet/>
      <dgm:spPr/>
      <dgm:t>
        <a:bodyPr/>
        <a:lstStyle/>
        <a:p>
          <a:r>
            <a:rPr lang="el-GR"/>
            <a:t>Η ηλικία του ασθενή, η εκπαίδευσή του, νευρολογικοί παράγοντες, ο χρόνος μετά το εγκεφαλικό επεισόδιο, η τοποθεσία, το μέγεθος και η σοβαρότητα της βλάβης</a:t>
          </a:r>
          <a:endParaRPr lang="en-US"/>
        </a:p>
      </dgm:t>
    </dgm:pt>
    <dgm:pt modelId="{36836CB2-84D5-4B64-B039-7810238B1327}" type="parTrans" cxnId="{C4836CDC-0044-4D82-A5D7-991B49E6FF8D}">
      <dgm:prSet/>
      <dgm:spPr/>
      <dgm:t>
        <a:bodyPr/>
        <a:lstStyle/>
        <a:p>
          <a:endParaRPr lang="en-US"/>
        </a:p>
      </dgm:t>
    </dgm:pt>
    <dgm:pt modelId="{98C8F910-8CF0-4231-A4D3-ABB73DD40E50}" type="sibTrans" cxnId="{C4836CDC-0044-4D82-A5D7-991B49E6FF8D}">
      <dgm:prSet/>
      <dgm:spPr/>
      <dgm:t>
        <a:bodyPr/>
        <a:lstStyle/>
        <a:p>
          <a:endParaRPr lang="en-US"/>
        </a:p>
      </dgm:t>
    </dgm:pt>
    <dgm:pt modelId="{7950A4A1-9F99-4504-80E8-6FD2DFE19215}">
      <dgm:prSet/>
      <dgm:spPr/>
      <dgm:t>
        <a:bodyPr/>
        <a:lstStyle/>
        <a:p>
          <a:r>
            <a:rPr lang="el-GR" dirty="0"/>
            <a:t>Η πλαστικότητα του εγκεφάλου εξαρτάται από τον άθικτο ιστό του τραυματισμένου ημισφαιρίου μετά την εγκεφαλική βλάβη. Με συστηματική εκπαίδευση είναι δυνατό να επηρεάσουμε την πλαστικότητα .</a:t>
          </a:r>
          <a:endParaRPr lang="en-US" dirty="0"/>
        </a:p>
      </dgm:t>
    </dgm:pt>
    <dgm:pt modelId="{86170D21-69BD-4DA3-ACB1-8B33F0B9104B}" type="parTrans" cxnId="{C20F095F-1589-4995-A0A4-A12D76B757F5}">
      <dgm:prSet/>
      <dgm:spPr/>
      <dgm:t>
        <a:bodyPr/>
        <a:lstStyle/>
        <a:p>
          <a:endParaRPr lang="en-US"/>
        </a:p>
      </dgm:t>
    </dgm:pt>
    <dgm:pt modelId="{B7554E17-D57B-4F82-B8C3-2F6E29FB260F}" type="sibTrans" cxnId="{C20F095F-1589-4995-A0A4-A12D76B757F5}">
      <dgm:prSet/>
      <dgm:spPr/>
      <dgm:t>
        <a:bodyPr/>
        <a:lstStyle/>
        <a:p>
          <a:endParaRPr lang="en-US"/>
        </a:p>
      </dgm:t>
    </dgm:pt>
    <dgm:pt modelId="{5BE753C5-D295-4EAB-9E7E-DEF50C07FCE9}">
      <dgm:prSet/>
      <dgm:spPr/>
      <dgm:t>
        <a:bodyPr/>
        <a:lstStyle/>
        <a:p>
          <a:r>
            <a:rPr lang="el-GR"/>
            <a:t>Οι ασθενείς με ήπια αφασία έχουν συχνά καλύτερα αποτελέσματα από αυτούς με σοβαρή αφασία</a:t>
          </a:r>
          <a:endParaRPr lang="en-US"/>
        </a:p>
      </dgm:t>
    </dgm:pt>
    <dgm:pt modelId="{6F8B4A80-A93C-47C2-A174-FB8AAF99AB44}" type="parTrans" cxnId="{486813DE-8A57-438B-B5F0-2EC655E2A9C7}">
      <dgm:prSet/>
      <dgm:spPr/>
      <dgm:t>
        <a:bodyPr/>
        <a:lstStyle/>
        <a:p>
          <a:endParaRPr lang="en-US"/>
        </a:p>
      </dgm:t>
    </dgm:pt>
    <dgm:pt modelId="{BD7460D3-9E9F-4ED7-9365-688972B47543}" type="sibTrans" cxnId="{486813DE-8A57-438B-B5F0-2EC655E2A9C7}">
      <dgm:prSet/>
      <dgm:spPr/>
      <dgm:t>
        <a:bodyPr/>
        <a:lstStyle/>
        <a:p>
          <a:endParaRPr lang="en-US"/>
        </a:p>
      </dgm:t>
    </dgm:pt>
    <dgm:pt modelId="{B7FA03A4-1332-4224-A91D-1E0AFAEAAF62}" type="pres">
      <dgm:prSet presAssocID="{BAEE37D8-07E7-4568-8502-C7DC85B3350B}" presName="vert0" presStyleCnt="0">
        <dgm:presLayoutVars>
          <dgm:dir/>
          <dgm:animOne val="branch"/>
          <dgm:animLvl val="lvl"/>
        </dgm:presLayoutVars>
      </dgm:prSet>
      <dgm:spPr/>
    </dgm:pt>
    <dgm:pt modelId="{56A06696-2CC4-4237-8907-0B03468EA415}" type="pres">
      <dgm:prSet presAssocID="{9ECC3BDC-3C8A-469E-BA58-8385D4295F56}" presName="thickLine" presStyleLbl="alignNode1" presStyleIdx="0" presStyleCnt="1"/>
      <dgm:spPr/>
    </dgm:pt>
    <dgm:pt modelId="{427A58C1-09AD-4C29-A3DB-8D0AFE72AECF}" type="pres">
      <dgm:prSet presAssocID="{9ECC3BDC-3C8A-469E-BA58-8385D4295F56}" presName="horz1" presStyleCnt="0"/>
      <dgm:spPr/>
    </dgm:pt>
    <dgm:pt modelId="{449A8D6A-1AE7-452F-ABD6-A25428D69089}" type="pres">
      <dgm:prSet presAssocID="{9ECC3BDC-3C8A-469E-BA58-8385D4295F56}" presName="tx1" presStyleLbl="revTx" presStyleIdx="0" presStyleCnt="4"/>
      <dgm:spPr/>
    </dgm:pt>
    <dgm:pt modelId="{1C441830-E0F1-4B59-88A3-A68A1FFEE41B}" type="pres">
      <dgm:prSet presAssocID="{9ECC3BDC-3C8A-469E-BA58-8385D4295F56}" presName="vert1" presStyleCnt="0"/>
      <dgm:spPr/>
    </dgm:pt>
    <dgm:pt modelId="{4E7AF7B7-4B47-46D0-9D7B-E73EE46019BC}" type="pres">
      <dgm:prSet presAssocID="{E808C04F-36B6-4F80-8E0D-0C826D33259A}" presName="vertSpace2a" presStyleCnt="0"/>
      <dgm:spPr/>
    </dgm:pt>
    <dgm:pt modelId="{F7FDD995-53C0-45B8-B143-A5A994ADE9F1}" type="pres">
      <dgm:prSet presAssocID="{E808C04F-36B6-4F80-8E0D-0C826D33259A}" presName="horz2" presStyleCnt="0"/>
      <dgm:spPr/>
    </dgm:pt>
    <dgm:pt modelId="{353FA6B7-80EC-4729-9506-6F17F5E976C1}" type="pres">
      <dgm:prSet presAssocID="{E808C04F-36B6-4F80-8E0D-0C826D33259A}" presName="horzSpace2" presStyleCnt="0"/>
      <dgm:spPr/>
    </dgm:pt>
    <dgm:pt modelId="{3F5088AE-1D2C-450A-B7FA-F58BEFC7B825}" type="pres">
      <dgm:prSet presAssocID="{E808C04F-36B6-4F80-8E0D-0C826D33259A}" presName="tx2" presStyleLbl="revTx" presStyleIdx="1" presStyleCnt="4"/>
      <dgm:spPr/>
    </dgm:pt>
    <dgm:pt modelId="{1CAB359C-E49B-4FD4-87B4-CB15744AA39B}" type="pres">
      <dgm:prSet presAssocID="{E808C04F-36B6-4F80-8E0D-0C826D33259A}" presName="vert2" presStyleCnt="0"/>
      <dgm:spPr/>
    </dgm:pt>
    <dgm:pt modelId="{C7189AA9-F257-43DA-B175-F3174409ADFD}" type="pres">
      <dgm:prSet presAssocID="{E808C04F-36B6-4F80-8E0D-0C826D33259A}" presName="thinLine2b" presStyleLbl="callout" presStyleIdx="0" presStyleCnt="3"/>
      <dgm:spPr/>
    </dgm:pt>
    <dgm:pt modelId="{4A510D98-B37B-4719-B1D3-70227368AB73}" type="pres">
      <dgm:prSet presAssocID="{E808C04F-36B6-4F80-8E0D-0C826D33259A}" presName="vertSpace2b" presStyleCnt="0"/>
      <dgm:spPr/>
    </dgm:pt>
    <dgm:pt modelId="{E0339FF9-8077-4E85-86C8-7E754B91C715}" type="pres">
      <dgm:prSet presAssocID="{7950A4A1-9F99-4504-80E8-6FD2DFE19215}" presName="horz2" presStyleCnt="0"/>
      <dgm:spPr/>
    </dgm:pt>
    <dgm:pt modelId="{9DE20A6D-21CF-441F-9881-EDE756A18E72}" type="pres">
      <dgm:prSet presAssocID="{7950A4A1-9F99-4504-80E8-6FD2DFE19215}" presName="horzSpace2" presStyleCnt="0"/>
      <dgm:spPr/>
    </dgm:pt>
    <dgm:pt modelId="{8A7D81CF-5C1B-4988-ACB6-77DA571C7135}" type="pres">
      <dgm:prSet presAssocID="{7950A4A1-9F99-4504-80E8-6FD2DFE19215}" presName="tx2" presStyleLbl="revTx" presStyleIdx="2" presStyleCnt="4"/>
      <dgm:spPr/>
    </dgm:pt>
    <dgm:pt modelId="{6DF11CEB-24EA-42CE-8400-0D9B491CF501}" type="pres">
      <dgm:prSet presAssocID="{7950A4A1-9F99-4504-80E8-6FD2DFE19215}" presName="vert2" presStyleCnt="0"/>
      <dgm:spPr/>
    </dgm:pt>
    <dgm:pt modelId="{15013F1A-CD66-4720-B382-0D8B783CA927}" type="pres">
      <dgm:prSet presAssocID="{7950A4A1-9F99-4504-80E8-6FD2DFE19215}" presName="thinLine2b" presStyleLbl="callout" presStyleIdx="1" presStyleCnt="3"/>
      <dgm:spPr/>
    </dgm:pt>
    <dgm:pt modelId="{8201ABC5-A53F-4087-9F52-627AC65513A4}" type="pres">
      <dgm:prSet presAssocID="{7950A4A1-9F99-4504-80E8-6FD2DFE19215}" presName="vertSpace2b" presStyleCnt="0"/>
      <dgm:spPr/>
    </dgm:pt>
    <dgm:pt modelId="{91F2753F-334C-4D50-A338-7A5CA5C61740}" type="pres">
      <dgm:prSet presAssocID="{5BE753C5-D295-4EAB-9E7E-DEF50C07FCE9}" presName="horz2" presStyleCnt="0"/>
      <dgm:spPr/>
    </dgm:pt>
    <dgm:pt modelId="{21E633DF-99C8-48C1-A7EE-1724D0E2F0D2}" type="pres">
      <dgm:prSet presAssocID="{5BE753C5-D295-4EAB-9E7E-DEF50C07FCE9}" presName="horzSpace2" presStyleCnt="0"/>
      <dgm:spPr/>
    </dgm:pt>
    <dgm:pt modelId="{10A358F3-CA6F-4E7F-B398-83BDC360D972}" type="pres">
      <dgm:prSet presAssocID="{5BE753C5-D295-4EAB-9E7E-DEF50C07FCE9}" presName="tx2" presStyleLbl="revTx" presStyleIdx="3" presStyleCnt="4"/>
      <dgm:spPr/>
    </dgm:pt>
    <dgm:pt modelId="{4D5AF085-3EDF-4003-BCC8-FA4ACE3C9B30}" type="pres">
      <dgm:prSet presAssocID="{5BE753C5-D295-4EAB-9E7E-DEF50C07FCE9}" presName="vert2" presStyleCnt="0"/>
      <dgm:spPr/>
    </dgm:pt>
    <dgm:pt modelId="{6082491D-36A2-4F5E-A8D1-4C8E6EC9FB70}" type="pres">
      <dgm:prSet presAssocID="{5BE753C5-D295-4EAB-9E7E-DEF50C07FCE9}" presName="thinLine2b" presStyleLbl="callout" presStyleIdx="2" presStyleCnt="3"/>
      <dgm:spPr/>
    </dgm:pt>
    <dgm:pt modelId="{8BC6FF51-AE22-4CFA-88E2-A0C81EB234DC}" type="pres">
      <dgm:prSet presAssocID="{5BE753C5-D295-4EAB-9E7E-DEF50C07FCE9}" presName="vertSpace2b" presStyleCnt="0"/>
      <dgm:spPr/>
    </dgm:pt>
  </dgm:ptLst>
  <dgm:cxnLst>
    <dgm:cxn modelId="{84FB9909-4BA0-4EEB-98CC-2FD91A734AC1}" type="presOf" srcId="{9ECC3BDC-3C8A-469E-BA58-8385D4295F56}" destId="{449A8D6A-1AE7-452F-ABD6-A25428D69089}" srcOrd="0" destOrd="0" presId="urn:microsoft.com/office/officeart/2008/layout/LinedList"/>
    <dgm:cxn modelId="{7E2C1A3C-2ED9-4F86-A8C5-A1147B2977B7}" type="presOf" srcId="{E808C04F-36B6-4F80-8E0D-0C826D33259A}" destId="{3F5088AE-1D2C-450A-B7FA-F58BEFC7B825}" srcOrd="0" destOrd="0" presId="urn:microsoft.com/office/officeart/2008/layout/LinedList"/>
    <dgm:cxn modelId="{C20F095F-1589-4995-A0A4-A12D76B757F5}" srcId="{9ECC3BDC-3C8A-469E-BA58-8385D4295F56}" destId="{7950A4A1-9F99-4504-80E8-6FD2DFE19215}" srcOrd="1" destOrd="0" parTransId="{86170D21-69BD-4DA3-ACB1-8B33F0B9104B}" sibTransId="{B7554E17-D57B-4F82-B8C3-2F6E29FB260F}"/>
    <dgm:cxn modelId="{AE102972-3809-41AB-A15F-A1499659EA8A}" srcId="{BAEE37D8-07E7-4568-8502-C7DC85B3350B}" destId="{9ECC3BDC-3C8A-469E-BA58-8385D4295F56}" srcOrd="0" destOrd="0" parTransId="{6881D09A-5929-4C68-AB67-025984AA990B}" sibTransId="{6A236011-5559-4DC6-B618-98388B1599B2}"/>
    <dgm:cxn modelId="{10D7F182-EFA4-4256-90D1-FA27969FE71F}" type="presOf" srcId="{5BE753C5-D295-4EAB-9E7E-DEF50C07FCE9}" destId="{10A358F3-CA6F-4E7F-B398-83BDC360D972}" srcOrd="0" destOrd="0" presId="urn:microsoft.com/office/officeart/2008/layout/LinedList"/>
    <dgm:cxn modelId="{15A8D8D3-6D72-4C6C-ACA2-6B82924DFE29}" type="presOf" srcId="{BAEE37D8-07E7-4568-8502-C7DC85B3350B}" destId="{B7FA03A4-1332-4224-A91D-1E0AFAEAAF62}" srcOrd="0" destOrd="0" presId="urn:microsoft.com/office/officeart/2008/layout/LinedList"/>
    <dgm:cxn modelId="{687999DB-8EF5-4FC3-8E0B-4E711758219A}" type="presOf" srcId="{7950A4A1-9F99-4504-80E8-6FD2DFE19215}" destId="{8A7D81CF-5C1B-4988-ACB6-77DA571C7135}" srcOrd="0" destOrd="0" presId="urn:microsoft.com/office/officeart/2008/layout/LinedList"/>
    <dgm:cxn modelId="{C4836CDC-0044-4D82-A5D7-991B49E6FF8D}" srcId="{9ECC3BDC-3C8A-469E-BA58-8385D4295F56}" destId="{E808C04F-36B6-4F80-8E0D-0C826D33259A}" srcOrd="0" destOrd="0" parTransId="{36836CB2-84D5-4B64-B039-7810238B1327}" sibTransId="{98C8F910-8CF0-4231-A4D3-ABB73DD40E50}"/>
    <dgm:cxn modelId="{486813DE-8A57-438B-B5F0-2EC655E2A9C7}" srcId="{9ECC3BDC-3C8A-469E-BA58-8385D4295F56}" destId="{5BE753C5-D295-4EAB-9E7E-DEF50C07FCE9}" srcOrd="2" destOrd="0" parTransId="{6F8B4A80-A93C-47C2-A174-FB8AAF99AB44}" sibTransId="{BD7460D3-9E9F-4ED7-9365-688972B47543}"/>
    <dgm:cxn modelId="{EC6D8D41-C28A-45EC-874B-0184ABDE85BA}" type="presParOf" srcId="{B7FA03A4-1332-4224-A91D-1E0AFAEAAF62}" destId="{56A06696-2CC4-4237-8907-0B03468EA415}" srcOrd="0" destOrd="0" presId="urn:microsoft.com/office/officeart/2008/layout/LinedList"/>
    <dgm:cxn modelId="{86CA8FD6-CA35-4612-B3AB-6F80B134EEBE}" type="presParOf" srcId="{B7FA03A4-1332-4224-A91D-1E0AFAEAAF62}" destId="{427A58C1-09AD-4C29-A3DB-8D0AFE72AECF}" srcOrd="1" destOrd="0" presId="urn:microsoft.com/office/officeart/2008/layout/LinedList"/>
    <dgm:cxn modelId="{73552A0D-46B8-4E62-B5ED-8E43EA8FFF9F}" type="presParOf" srcId="{427A58C1-09AD-4C29-A3DB-8D0AFE72AECF}" destId="{449A8D6A-1AE7-452F-ABD6-A25428D69089}" srcOrd="0" destOrd="0" presId="urn:microsoft.com/office/officeart/2008/layout/LinedList"/>
    <dgm:cxn modelId="{55F90CA7-7DC9-4214-9C22-F1C73A901108}" type="presParOf" srcId="{427A58C1-09AD-4C29-A3DB-8D0AFE72AECF}" destId="{1C441830-E0F1-4B59-88A3-A68A1FFEE41B}" srcOrd="1" destOrd="0" presId="urn:microsoft.com/office/officeart/2008/layout/LinedList"/>
    <dgm:cxn modelId="{F25F10CC-EE2F-4596-AE8B-0FBA1DF85884}" type="presParOf" srcId="{1C441830-E0F1-4B59-88A3-A68A1FFEE41B}" destId="{4E7AF7B7-4B47-46D0-9D7B-E73EE46019BC}" srcOrd="0" destOrd="0" presId="urn:microsoft.com/office/officeart/2008/layout/LinedList"/>
    <dgm:cxn modelId="{D59E2763-AB73-4FB7-BC77-5C14E79DD853}" type="presParOf" srcId="{1C441830-E0F1-4B59-88A3-A68A1FFEE41B}" destId="{F7FDD995-53C0-45B8-B143-A5A994ADE9F1}" srcOrd="1" destOrd="0" presId="urn:microsoft.com/office/officeart/2008/layout/LinedList"/>
    <dgm:cxn modelId="{F37BF632-82EC-4927-8870-528581D4212F}" type="presParOf" srcId="{F7FDD995-53C0-45B8-B143-A5A994ADE9F1}" destId="{353FA6B7-80EC-4729-9506-6F17F5E976C1}" srcOrd="0" destOrd="0" presId="urn:microsoft.com/office/officeart/2008/layout/LinedList"/>
    <dgm:cxn modelId="{6F40417B-E55D-4164-8662-8C6F2D28CD25}" type="presParOf" srcId="{F7FDD995-53C0-45B8-B143-A5A994ADE9F1}" destId="{3F5088AE-1D2C-450A-B7FA-F58BEFC7B825}" srcOrd="1" destOrd="0" presId="urn:microsoft.com/office/officeart/2008/layout/LinedList"/>
    <dgm:cxn modelId="{67E7B2C3-3D5A-466E-A2FD-A91A02C33CE4}" type="presParOf" srcId="{F7FDD995-53C0-45B8-B143-A5A994ADE9F1}" destId="{1CAB359C-E49B-4FD4-87B4-CB15744AA39B}" srcOrd="2" destOrd="0" presId="urn:microsoft.com/office/officeart/2008/layout/LinedList"/>
    <dgm:cxn modelId="{A327A54C-6392-410C-9EDA-19D0AE887D0A}" type="presParOf" srcId="{1C441830-E0F1-4B59-88A3-A68A1FFEE41B}" destId="{C7189AA9-F257-43DA-B175-F3174409ADFD}" srcOrd="2" destOrd="0" presId="urn:microsoft.com/office/officeart/2008/layout/LinedList"/>
    <dgm:cxn modelId="{C490FD71-A8CF-4EDE-95E5-27CCBC9EE7F7}" type="presParOf" srcId="{1C441830-E0F1-4B59-88A3-A68A1FFEE41B}" destId="{4A510D98-B37B-4719-B1D3-70227368AB73}" srcOrd="3" destOrd="0" presId="urn:microsoft.com/office/officeart/2008/layout/LinedList"/>
    <dgm:cxn modelId="{6EACE7A2-FA63-4ACE-A3EB-057820C71AD9}" type="presParOf" srcId="{1C441830-E0F1-4B59-88A3-A68A1FFEE41B}" destId="{E0339FF9-8077-4E85-86C8-7E754B91C715}" srcOrd="4" destOrd="0" presId="urn:microsoft.com/office/officeart/2008/layout/LinedList"/>
    <dgm:cxn modelId="{31C5CB1C-D028-45C4-9A48-D4BB22E2E60E}" type="presParOf" srcId="{E0339FF9-8077-4E85-86C8-7E754B91C715}" destId="{9DE20A6D-21CF-441F-9881-EDE756A18E72}" srcOrd="0" destOrd="0" presId="urn:microsoft.com/office/officeart/2008/layout/LinedList"/>
    <dgm:cxn modelId="{3C9B1E59-6606-4E7E-B79B-08823256D55C}" type="presParOf" srcId="{E0339FF9-8077-4E85-86C8-7E754B91C715}" destId="{8A7D81CF-5C1B-4988-ACB6-77DA571C7135}" srcOrd="1" destOrd="0" presId="urn:microsoft.com/office/officeart/2008/layout/LinedList"/>
    <dgm:cxn modelId="{55182B80-24B1-4162-888E-A1A4571AF4DA}" type="presParOf" srcId="{E0339FF9-8077-4E85-86C8-7E754B91C715}" destId="{6DF11CEB-24EA-42CE-8400-0D9B491CF501}" srcOrd="2" destOrd="0" presId="urn:microsoft.com/office/officeart/2008/layout/LinedList"/>
    <dgm:cxn modelId="{68BC0AEE-473B-490D-B66C-86D0E996EB97}" type="presParOf" srcId="{1C441830-E0F1-4B59-88A3-A68A1FFEE41B}" destId="{15013F1A-CD66-4720-B382-0D8B783CA927}" srcOrd="5" destOrd="0" presId="urn:microsoft.com/office/officeart/2008/layout/LinedList"/>
    <dgm:cxn modelId="{A8FD182D-0B4C-4FD0-BEF6-0924DD3FEF93}" type="presParOf" srcId="{1C441830-E0F1-4B59-88A3-A68A1FFEE41B}" destId="{8201ABC5-A53F-4087-9F52-627AC65513A4}" srcOrd="6" destOrd="0" presId="urn:microsoft.com/office/officeart/2008/layout/LinedList"/>
    <dgm:cxn modelId="{AED82E1F-F499-48EC-A31A-76AC7229F679}" type="presParOf" srcId="{1C441830-E0F1-4B59-88A3-A68A1FFEE41B}" destId="{91F2753F-334C-4D50-A338-7A5CA5C61740}" srcOrd="7" destOrd="0" presId="urn:microsoft.com/office/officeart/2008/layout/LinedList"/>
    <dgm:cxn modelId="{4C126629-B0E9-41FA-AE1E-63AC312AF60B}" type="presParOf" srcId="{91F2753F-334C-4D50-A338-7A5CA5C61740}" destId="{21E633DF-99C8-48C1-A7EE-1724D0E2F0D2}" srcOrd="0" destOrd="0" presId="urn:microsoft.com/office/officeart/2008/layout/LinedList"/>
    <dgm:cxn modelId="{B4831F0C-3B7E-420B-981C-411CE337E3E1}" type="presParOf" srcId="{91F2753F-334C-4D50-A338-7A5CA5C61740}" destId="{10A358F3-CA6F-4E7F-B398-83BDC360D972}" srcOrd="1" destOrd="0" presId="urn:microsoft.com/office/officeart/2008/layout/LinedList"/>
    <dgm:cxn modelId="{C9E7E018-BDE3-420B-8F80-96C9355B0B37}" type="presParOf" srcId="{91F2753F-334C-4D50-A338-7A5CA5C61740}" destId="{4D5AF085-3EDF-4003-BCC8-FA4ACE3C9B30}" srcOrd="2" destOrd="0" presId="urn:microsoft.com/office/officeart/2008/layout/LinedList"/>
    <dgm:cxn modelId="{46275F70-38E1-47D0-A8B8-35D92CC0B70D}" type="presParOf" srcId="{1C441830-E0F1-4B59-88A3-A68A1FFEE41B}" destId="{6082491D-36A2-4F5E-A8D1-4C8E6EC9FB70}" srcOrd="8" destOrd="0" presId="urn:microsoft.com/office/officeart/2008/layout/LinedList"/>
    <dgm:cxn modelId="{A1FAA20D-F8C8-4806-91D0-657EE58E8E1B}" type="presParOf" srcId="{1C441830-E0F1-4B59-88A3-A68A1FFEE41B}" destId="{8BC6FF51-AE22-4CFA-88E2-A0C81EB234D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06696-2CC4-4237-8907-0B03468EA415}">
      <dsp:nvSpPr>
        <dsp:cNvPr id="0" name=""/>
        <dsp:cNvSpPr/>
      </dsp:nvSpPr>
      <dsp:spPr>
        <a:xfrm>
          <a:off x="0" y="0"/>
          <a:ext cx="619231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9A8D6A-1AE7-452F-ABD6-A25428D69089}">
      <dsp:nvSpPr>
        <dsp:cNvPr id="0" name=""/>
        <dsp:cNvSpPr/>
      </dsp:nvSpPr>
      <dsp:spPr>
        <a:xfrm>
          <a:off x="0" y="0"/>
          <a:ext cx="1238463" cy="472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238463" cy="4726276"/>
      </dsp:txXfrm>
    </dsp:sp>
    <dsp:sp modelId="{3F5088AE-1D2C-450A-B7FA-F58BEFC7B825}">
      <dsp:nvSpPr>
        <dsp:cNvPr id="0" name=""/>
        <dsp:cNvSpPr/>
      </dsp:nvSpPr>
      <dsp:spPr>
        <a:xfrm>
          <a:off x="1331348" y="73848"/>
          <a:ext cx="4860970" cy="1476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Η ηλικία του ασθενή, η εκπαίδευσή του, νευρολογικοί παράγοντες, ο χρόνος μετά το εγκεφαλικό επεισόδιο, η τοποθεσία, το μέγεθος και η σοβαρότητα της βλάβης</a:t>
          </a:r>
          <a:endParaRPr lang="en-US" sz="1900" kern="1200"/>
        </a:p>
      </dsp:txBody>
      <dsp:txXfrm>
        <a:off x="1331348" y="73848"/>
        <a:ext cx="4860970" cy="1476961"/>
      </dsp:txXfrm>
    </dsp:sp>
    <dsp:sp modelId="{C7189AA9-F257-43DA-B175-F3174409ADFD}">
      <dsp:nvSpPr>
        <dsp:cNvPr id="0" name=""/>
        <dsp:cNvSpPr/>
      </dsp:nvSpPr>
      <dsp:spPr>
        <a:xfrm>
          <a:off x="1238463" y="1550809"/>
          <a:ext cx="495385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A7D81CF-5C1B-4988-ACB6-77DA571C7135}">
      <dsp:nvSpPr>
        <dsp:cNvPr id="0" name=""/>
        <dsp:cNvSpPr/>
      </dsp:nvSpPr>
      <dsp:spPr>
        <a:xfrm>
          <a:off x="1331348" y="1624657"/>
          <a:ext cx="4860970" cy="1476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dirty="0"/>
            <a:t>Η πλαστικότητα του εγκεφάλου εξαρτάται από τον άθικτο ιστό του τραυματισμένου ημισφαιρίου μετά την εγκεφαλική βλάβη. Με συστηματική εκπαίδευση είναι δυνατό να επηρεάσουμε την πλαστικότητα .</a:t>
          </a:r>
          <a:endParaRPr lang="en-US" sz="1900" kern="1200" dirty="0"/>
        </a:p>
      </dsp:txBody>
      <dsp:txXfrm>
        <a:off x="1331348" y="1624657"/>
        <a:ext cx="4860970" cy="1476961"/>
      </dsp:txXfrm>
    </dsp:sp>
    <dsp:sp modelId="{15013F1A-CD66-4720-B382-0D8B783CA927}">
      <dsp:nvSpPr>
        <dsp:cNvPr id="0" name=""/>
        <dsp:cNvSpPr/>
      </dsp:nvSpPr>
      <dsp:spPr>
        <a:xfrm>
          <a:off x="1238463" y="3101618"/>
          <a:ext cx="495385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0A358F3-CA6F-4E7F-B398-83BDC360D972}">
      <dsp:nvSpPr>
        <dsp:cNvPr id="0" name=""/>
        <dsp:cNvSpPr/>
      </dsp:nvSpPr>
      <dsp:spPr>
        <a:xfrm>
          <a:off x="1331348" y="3175466"/>
          <a:ext cx="4860970" cy="1476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Οι ασθενείς με ήπια αφασία έχουν συχνά καλύτερα αποτελέσματα από αυτούς με σοβαρή αφασία</a:t>
          </a:r>
          <a:endParaRPr lang="en-US" sz="1900" kern="1200"/>
        </a:p>
      </dsp:txBody>
      <dsp:txXfrm>
        <a:off x="1331348" y="3175466"/>
        <a:ext cx="4860970" cy="1476961"/>
      </dsp:txXfrm>
    </dsp:sp>
    <dsp:sp modelId="{6082491D-36A2-4F5E-A8D1-4C8E6EC9FB70}">
      <dsp:nvSpPr>
        <dsp:cNvPr id="0" name=""/>
        <dsp:cNvSpPr/>
      </dsp:nvSpPr>
      <dsp:spPr>
        <a:xfrm>
          <a:off x="1238463" y="4652427"/>
          <a:ext cx="495385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FEFFF8-735C-A542-90F6-BAB9B43921F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C686BD5-0C3F-09D3-049A-F9AD49811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E1D555B-BF89-C428-CF19-B2BF6D5672E6}"/>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5" name="Θέση υποσέλιδου 4">
            <a:extLst>
              <a:ext uri="{FF2B5EF4-FFF2-40B4-BE49-F238E27FC236}">
                <a16:creationId xmlns:a16="http://schemas.microsoft.com/office/drawing/2014/main" id="{510A87B0-3B67-9F29-A968-5DF1589F51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308207-0578-D757-1AED-51E46CBF5BCD}"/>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105638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31AFF5-5F70-EF83-D516-81A03ECC002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8B0CCC4-38CB-CA46-4D7A-D1953CDD63D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5EDDBD2-26F6-7280-DE4B-2087A1FF1993}"/>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5" name="Θέση υποσέλιδου 4">
            <a:extLst>
              <a:ext uri="{FF2B5EF4-FFF2-40B4-BE49-F238E27FC236}">
                <a16:creationId xmlns:a16="http://schemas.microsoft.com/office/drawing/2014/main" id="{CCE00C06-A83D-E8D0-4D4E-DE2AB2146D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ECA9E9F-E58C-C159-18CA-3AF64BA9BDB0}"/>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266312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A1CF607-299F-CC76-43C7-C93363A964B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877F447-75C2-69EE-4DBF-A4398291E83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B417A12-B1CF-91E5-0A53-46AF579C4CBD}"/>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5" name="Θέση υποσέλιδου 4">
            <a:extLst>
              <a:ext uri="{FF2B5EF4-FFF2-40B4-BE49-F238E27FC236}">
                <a16:creationId xmlns:a16="http://schemas.microsoft.com/office/drawing/2014/main" id="{E893B835-3A9E-AB7E-193B-D172DC4A7EE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85698EF-B216-44B3-44B3-7E8C5F0B36EE}"/>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419791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p>
            <a:fld id="{532913CD-4AD5-4CA5-873D-FF437154D1C3}" type="datetimeFigureOut">
              <a:rPr lang="en-US" smtClean="0"/>
              <a:t>5/27/2024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52209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32913CD-4AD5-4CA5-873D-FF437154D1C3}" type="datetimeFigureOut">
              <a:rPr lang="en-US" smtClean="0"/>
              <a:t>5/27/2024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638573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532913CD-4AD5-4CA5-873D-FF437154D1C3}" type="datetimeFigureOut">
              <a:rPr lang="en-US" smtClean="0"/>
              <a:t>5/27/2024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286266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p:cNvSpPr>
            <a:spLocks noGrp="1"/>
          </p:cNvSpPr>
          <p:nvPr>
            <p:ph type="dt" sz="half" idx="10"/>
          </p:nvPr>
        </p:nvSpPr>
        <p:spPr/>
        <p:txBody>
          <a:bodyPr/>
          <a:lstStyle/>
          <a:p>
            <a:fld id="{532913CD-4AD5-4CA5-873D-FF437154D1C3}" type="datetimeFigureOut">
              <a:rPr lang="en-US" smtClean="0"/>
              <a:t>5/27/2024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377876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p:cNvSpPr>
            <a:spLocks noGrp="1"/>
          </p:cNvSpPr>
          <p:nvPr>
            <p:ph type="dt" sz="half" idx="10"/>
          </p:nvPr>
        </p:nvSpPr>
        <p:spPr/>
        <p:txBody>
          <a:bodyPr/>
          <a:lstStyle/>
          <a:p>
            <a:fld id="{532913CD-4AD5-4CA5-873D-FF437154D1C3}" type="datetimeFigureOut">
              <a:rPr lang="en-US" smtClean="0"/>
              <a:t>5/27/2024</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2335587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532913CD-4AD5-4CA5-873D-FF437154D1C3}" type="datetimeFigureOut">
              <a:rPr lang="en-US" smtClean="0"/>
              <a:t>5/27/2024</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313472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32913CD-4AD5-4CA5-873D-FF437154D1C3}" type="datetimeFigureOut">
              <a:rPr lang="en-US" smtClean="0"/>
              <a:t>5/27/2024</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51007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32913CD-4AD5-4CA5-873D-FF437154D1C3}" type="datetimeFigureOut">
              <a:rPr lang="en-US" smtClean="0"/>
              <a:t>5/27/2024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9318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89941F-F0C5-45E7-A045-1B72E18889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04C0348-2DE9-A0AC-3C11-1AF8CBF652C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25C5FE-A2C0-C200-AD5A-5E53BCFDD68A}"/>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5" name="Θέση υποσέλιδου 4">
            <a:extLst>
              <a:ext uri="{FF2B5EF4-FFF2-40B4-BE49-F238E27FC236}">
                <a16:creationId xmlns:a16="http://schemas.microsoft.com/office/drawing/2014/main" id="{F9BB53A3-215E-413E-A1A0-803E3F7AD1B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AF30C9-40F6-B572-F728-98F35A681773}"/>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2761051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32913CD-4AD5-4CA5-873D-FF437154D1C3}" type="datetimeFigureOut">
              <a:rPr lang="en-US" smtClean="0"/>
              <a:t>5/27/2024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266073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32913CD-4AD5-4CA5-873D-FF437154D1C3}" type="datetimeFigureOut">
              <a:rPr lang="en-US" smtClean="0"/>
              <a:t>5/27/2024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927897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32913CD-4AD5-4CA5-873D-FF437154D1C3}" type="datetimeFigureOut">
              <a:rPr lang="en-US" smtClean="0"/>
              <a:t>5/27/2024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3716425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l-GR"/>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Click to edit Master subtitle style</a:t>
            </a:r>
            <a:endParaRPr lang="en-US"/>
          </a:p>
        </p:txBody>
      </p:sp>
      <p:sp>
        <p:nvSpPr>
          <p:cNvPr id="4" name="Date Placeholder 3">
            <a:extLst>
              <a:ext uri="{FF2B5EF4-FFF2-40B4-BE49-F238E27FC236}">
                <a16:creationId xmlns:a16="http://schemas.microsoft.com/office/drawing/2014/main" id="{34D5806F-FB28-01B1-E414-17F1BC12B92F}"/>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63454E9D-D82C-92E1-277D-EFC17D505FC1}"/>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A0B59C94-9A26-D8AF-64CD-FD077660D26A}"/>
              </a:ext>
            </a:extLst>
          </p:cNvPr>
          <p:cNvSpPr>
            <a:spLocks noGrp="1"/>
          </p:cNvSpPr>
          <p:nvPr>
            <p:ph type="sldNum" sz="quarter" idx="12"/>
          </p:nvPr>
        </p:nvSpPr>
        <p:spPr/>
        <p:txBody>
          <a:bodyPr/>
          <a:lstStyle>
            <a:lvl1pPr>
              <a:defRPr/>
            </a:lvl1pPr>
          </a:lstStyle>
          <a:p>
            <a:fld id="{FEC80B6E-483D-4A23-AFAE-7DD313C003DE}" type="slidenum">
              <a:rPr lang="en-US" altLang="el-GR"/>
              <a:pPr/>
              <a:t>‹#›</a:t>
            </a:fld>
            <a:endParaRPr lang="en-US" altLang="el-GR"/>
          </a:p>
        </p:txBody>
      </p:sp>
    </p:spTree>
    <p:extLst>
      <p:ext uri="{BB962C8B-B14F-4D97-AF65-F5344CB8AC3E}">
        <p14:creationId xmlns:p14="http://schemas.microsoft.com/office/powerpoint/2010/main" val="3135525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a:extLst>
              <a:ext uri="{FF2B5EF4-FFF2-40B4-BE49-F238E27FC236}">
                <a16:creationId xmlns:a16="http://schemas.microsoft.com/office/drawing/2014/main" id="{D7AF92FF-7FA2-9D17-9194-0CB114D0638B}"/>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7A8BEAD7-9CEB-EE8C-3989-5DB396147B3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CFBEC4AB-43FA-770C-11F7-87EE86075127}"/>
              </a:ext>
            </a:extLst>
          </p:cNvPr>
          <p:cNvSpPr>
            <a:spLocks noGrp="1"/>
          </p:cNvSpPr>
          <p:nvPr>
            <p:ph type="sldNum" sz="quarter" idx="12"/>
          </p:nvPr>
        </p:nvSpPr>
        <p:spPr/>
        <p:txBody>
          <a:bodyPr/>
          <a:lstStyle>
            <a:lvl1pPr>
              <a:defRPr/>
            </a:lvl1pPr>
          </a:lstStyle>
          <a:p>
            <a:fld id="{ED3254D5-B117-4D97-B58F-B516F4F91D3D}" type="slidenum">
              <a:rPr lang="el-GR" altLang="el-GR"/>
              <a:pPr/>
              <a:t>‹#›</a:t>
            </a:fld>
            <a:endParaRPr lang="el-GR" altLang="el-GR"/>
          </a:p>
        </p:txBody>
      </p:sp>
    </p:spTree>
    <p:extLst>
      <p:ext uri="{BB962C8B-B14F-4D97-AF65-F5344CB8AC3E}">
        <p14:creationId xmlns:p14="http://schemas.microsoft.com/office/powerpoint/2010/main" val="250650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l-GR"/>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Click to edit Master text styles</a:t>
            </a:r>
          </a:p>
        </p:txBody>
      </p:sp>
      <p:sp>
        <p:nvSpPr>
          <p:cNvPr id="4" name="Date Placeholder 3">
            <a:extLst>
              <a:ext uri="{FF2B5EF4-FFF2-40B4-BE49-F238E27FC236}">
                <a16:creationId xmlns:a16="http://schemas.microsoft.com/office/drawing/2014/main" id="{DC79B607-C508-4E4C-4CCF-968468992DB2}"/>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45F8CDC7-D627-BA4E-EE09-1A2A56CDD5C8}"/>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073CA33B-21A2-983F-AE58-760B15CDE440}"/>
              </a:ext>
            </a:extLst>
          </p:cNvPr>
          <p:cNvSpPr>
            <a:spLocks noGrp="1"/>
          </p:cNvSpPr>
          <p:nvPr>
            <p:ph type="sldNum" sz="quarter" idx="12"/>
          </p:nvPr>
        </p:nvSpPr>
        <p:spPr/>
        <p:txBody>
          <a:bodyPr/>
          <a:lstStyle>
            <a:lvl1pPr>
              <a:defRPr/>
            </a:lvl1pPr>
          </a:lstStyle>
          <a:p>
            <a:fld id="{833F1EE3-FDCB-4BE8-9CEF-D2F8834D9E2C}" type="slidenum">
              <a:rPr lang="el-GR" altLang="el-GR"/>
              <a:pPr/>
              <a:t>‹#›</a:t>
            </a:fld>
            <a:endParaRPr lang="el-GR" altLang="el-GR"/>
          </a:p>
        </p:txBody>
      </p:sp>
    </p:spTree>
    <p:extLst>
      <p:ext uri="{BB962C8B-B14F-4D97-AF65-F5344CB8AC3E}">
        <p14:creationId xmlns:p14="http://schemas.microsoft.com/office/powerpoint/2010/main" val="2749191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Date Placeholder 3">
            <a:extLst>
              <a:ext uri="{FF2B5EF4-FFF2-40B4-BE49-F238E27FC236}">
                <a16:creationId xmlns:a16="http://schemas.microsoft.com/office/drawing/2014/main" id="{FC2DE814-E712-69DF-00E4-154881BA0DC0}"/>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D861A6A1-CACC-2E8C-4D78-76EA76FD1673}"/>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73D91080-69FC-B600-7756-B579BCFC8751}"/>
              </a:ext>
            </a:extLst>
          </p:cNvPr>
          <p:cNvSpPr>
            <a:spLocks noGrp="1"/>
          </p:cNvSpPr>
          <p:nvPr>
            <p:ph type="sldNum" sz="quarter" idx="12"/>
          </p:nvPr>
        </p:nvSpPr>
        <p:spPr/>
        <p:txBody>
          <a:bodyPr/>
          <a:lstStyle>
            <a:lvl1pPr>
              <a:defRPr/>
            </a:lvl1pPr>
          </a:lstStyle>
          <a:p>
            <a:fld id="{CFA4F312-B291-408F-9BE3-E0227EA87C93}" type="slidenum">
              <a:rPr lang="el-GR" altLang="el-GR"/>
              <a:pPr/>
              <a:t>‹#›</a:t>
            </a:fld>
            <a:endParaRPr lang="el-GR" altLang="el-GR"/>
          </a:p>
        </p:txBody>
      </p:sp>
    </p:spTree>
    <p:extLst>
      <p:ext uri="{BB962C8B-B14F-4D97-AF65-F5344CB8AC3E}">
        <p14:creationId xmlns:p14="http://schemas.microsoft.com/office/powerpoint/2010/main" val="924779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7" name="Date Placeholder 3">
            <a:extLst>
              <a:ext uri="{FF2B5EF4-FFF2-40B4-BE49-F238E27FC236}">
                <a16:creationId xmlns:a16="http://schemas.microsoft.com/office/drawing/2014/main" id="{AA305D1A-82C4-AC11-2991-1494CF9CADFD}"/>
              </a:ext>
            </a:extLst>
          </p:cNvPr>
          <p:cNvSpPr>
            <a:spLocks noGrp="1"/>
          </p:cNvSpPr>
          <p:nvPr>
            <p:ph type="dt" sz="half" idx="10"/>
          </p:nvPr>
        </p:nvSpPr>
        <p:spPr/>
        <p:txBody>
          <a:bodyPr/>
          <a:lstStyle>
            <a:lvl1pPr>
              <a:defRPr/>
            </a:lvl1pPr>
          </a:lstStyle>
          <a:p>
            <a:pPr>
              <a:defRPr/>
            </a:pPr>
            <a:endParaRPr lang="el-GR"/>
          </a:p>
        </p:txBody>
      </p:sp>
      <p:sp>
        <p:nvSpPr>
          <p:cNvPr id="8" name="Footer Placeholder 4">
            <a:extLst>
              <a:ext uri="{FF2B5EF4-FFF2-40B4-BE49-F238E27FC236}">
                <a16:creationId xmlns:a16="http://schemas.microsoft.com/office/drawing/2014/main" id="{404EC950-6FE4-A277-A080-C6973E806FF7}"/>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65FF533B-EB57-76AE-3662-EB18DF3A530F}"/>
              </a:ext>
            </a:extLst>
          </p:cNvPr>
          <p:cNvSpPr>
            <a:spLocks noGrp="1"/>
          </p:cNvSpPr>
          <p:nvPr>
            <p:ph type="sldNum" sz="quarter" idx="12"/>
          </p:nvPr>
        </p:nvSpPr>
        <p:spPr/>
        <p:txBody>
          <a:bodyPr/>
          <a:lstStyle>
            <a:lvl1pPr>
              <a:defRPr/>
            </a:lvl1pPr>
          </a:lstStyle>
          <a:p>
            <a:fld id="{F9095A8E-9CB5-4044-A391-6D1B1E1FB988}" type="slidenum">
              <a:rPr lang="el-GR" altLang="el-GR"/>
              <a:pPr/>
              <a:t>‹#›</a:t>
            </a:fld>
            <a:endParaRPr lang="el-GR" altLang="el-GR"/>
          </a:p>
        </p:txBody>
      </p:sp>
    </p:spTree>
    <p:extLst>
      <p:ext uri="{BB962C8B-B14F-4D97-AF65-F5344CB8AC3E}">
        <p14:creationId xmlns:p14="http://schemas.microsoft.com/office/powerpoint/2010/main" val="3934121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Date Placeholder 3">
            <a:extLst>
              <a:ext uri="{FF2B5EF4-FFF2-40B4-BE49-F238E27FC236}">
                <a16:creationId xmlns:a16="http://schemas.microsoft.com/office/drawing/2014/main" id="{AE052A77-522B-B41F-6603-BB6933E2CFFD}"/>
              </a:ext>
            </a:extLst>
          </p:cNvPr>
          <p:cNvSpPr>
            <a:spLocks noGrp="1"/>
          </p:cNvSpPr>
          <p:nvPr>
            <p:ph type="dt" sz="half" idx="10"/>
          </p:nvPr>
        </p:nvSpPr>
        <p:spPr/>
        <p:txBody>
          <a:bodyPr/>
          <a:lstStyle>
            <a:lvl1pPr>
              <a:defRPr/>
            </a:lvl1pPr>
          </a:lstStyle>
          <a:p>
            <a:pPr>
              <a:defRPr/>
            </a:pPr>
            <a:endParaRPr lang="el-GR"/>
          </a:p>
        </p:txBody>
      </p:sp>
      <p:sp>
        <p:nvSpPr>
          <p:cNvPr id="4" name="Footer Placeholder 4">
            <a:extLst>
              <a:ext uri="{FF2B5EF4-FFF2-40B4-BE49-F238E27FC236}">
                <a16:creationId xmlns:a16="http://schemas.microsoft.com/office/drawing/2014/main" id="{B1BDAF46-3D1D-B008-0524-79ABB88FCE99}"/>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DD9BD303-3413-BD24-62A5-02F3FDF9B416}"/>
              </a:ext>
            </a:extLst>
          </p:cNvPr>
          <p:cNvSpPr>
            <a:spLocks noGrp="1"/>
          </p:cNvSpPr>
          <p:nvPr>
            <p:ph type="sldNum" sz="quarter" idx="12"/>
          </p:nvPr>
        </p:nvSpPr>
        <p:spPr/>
        <p:txBody>
          <a:bodyPr/>
          <a:lstStyle>
            <a:lvl1pPr>
              <a:defRPr/>
            </a:lvl1pPr>
          </a:lstStyle>
          <a:p>
            <a:fld id="{4EF6E518-204D-4310-9D28-4594C38A1019}" type="slidenum">
              <a:rPr lang="el-GR" altLang="el-GR"/>
              <a:pPr/>
              <a:t>‹#›</a:t>
            </a:fld>
            <a:endParaRPr lang="el-GR" altLang="el-GR"/>
          </a:p>
        </p:txBody>
      </p:sp>
    </p:spTree>
    <p:extLst>
      <p:ext uri="{BB962C8B-B14F-4D97-AF65-F5344CB8AC3E}">
        <p14:creationId xmlns:p14="http://schemas.microsoft.com/office/powerpoint/2010/main" val="4144159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B9621D-FA49-29E1-C7DF-5CB8C3D9FFCB}"/>
              </a:ext>
            </a:extLst>
          </p:cNvPr>
          <p:cNvSpPr>
            <a:spLocks noGrp="1"/>
          </p:cNvSpPr>
          <p:nvPr>
            <p:ph type="dt" sz="half" idx="10"/>
          </p:nvPr>
        </p:nvSpPr>
        <p:spPr/>
        <p:txBody>
          <a:bodyPr/>
          <a:lstStyle>
            <a:lvl1pPr>
              <a:defRPr/>
            </a:lvl1pPr>
          </a:lstStyle>
          <a:p>
            <a:pPr>
              <a:defRPr/>
            </a:pPr>
            <a:endParaRPr lang="el-GR"/>
          </a:p>
        </p:txBody>
      </p:sp>
      <p:sp>
        <p:nvSpPr>
          <p:cNvPr id="3" name="Footer Placeholder 4">
            <a:extLst>
              <a:ext uri="{FF2B5EF4-FFF2-40B4-BE49-F238E27FC236}">
                <a16:creationId xmlns:a16="http://schemas.microsoft.com/office/drawing/2014/main" id="{A5D0F4CB-8BAF-76B9-59B4-780063B5C860}"/>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16:creationId xmlns:a16="http://schemas.microsoft.com/office/drawing/2014/main" id="{B8B6E091-3125-80C6-F50F-32FAC54C740D}"/>
              </a:ext>
            </a:extLst>
          </p:cNvPr>
          <p:cNvSpPr>
            <a:spLocks noGrp="1"/>
          </p:cNvSpPr>
          <p:nvPr>
            <p:ph type="sldNum" sz="quarter" idx="12"/>
          </p:nvPr>
        </p:nvSpPr>
        <p:spPr/>
        <p:txBody>
          <a:bodyPr/>
          <a:lstStyle>
            <a:lvl1pPr>
              <a:defRPr/>
            </a:lvl1pPr>
          </a:lstStyle>
          <a:p>
            <a:fld id="{D9A40348-5A44-4E52-8520-0F783D6399CC}" type="slidenum">
              <a:rPr lang="el-GR" altLang="el-GR"/>
              <a:pPr/>
              <a:t>‹#›</a:t>
            </a:fld>
            <a:endParaRPr lang="el-GR" altLang="el-GR"/>
          </a:p>
        </p:txBody>
      </p:sp>
    </p:spTree>
    <p:extLst>
      <p:ext uri="{BB962C8B-B14F-4D97-AF65-F5344CB8AC3E}">
        <p14:creationId xmlns:p14="http://schemas.microsoft.com/office/powerpoint/2010/main" val="428122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DE5AD3-A75A-27C8-3311-FC7009C2A14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F657F4A-82F4-299F-3BC9-9BA957F08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FDDF180-75A5-D2A7-A728-C7184D7101C3}"/>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5" name="Θέση υποσέλιδου 4">
            <a:extLst>
              <a:ext uri="{FF2B5EF4-FFF2-40B4-BE49-F238E27FC236}">
                <a16:creationId xmlns:a16="http://schemas.microsoft.com/office/drawing/2014/main" id="{5A836622-205D-0917-BD2F-DF2EA4B1BBD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A47D07E-A13A-9D47-CA52-E93411A2FACE}"/>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647612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l-GR"/>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4">
            <a:extLst>
              <a:ext uri="{FF2B5EF4-FFF2-40B4-BE49-F238E27FC236}">
                <a16:creationId xmlns:a16="http://schemas.microsoft.com/office/drawing/2014/main" id="{AAF16662-E955-E8C5-EC40-02BF347B1594}"/>
              </a:ext>
            </a:extLst>
          </p:cNvPr>
          <p:cNvSpPr>
            <a:spLocks noGrp="1"/>
          </p:cNvSpPr>
          <p:nvPr>
            <p:ph type="dt" sz="half" idx="10"/>
          </p:nvPr>
        </p:nvSpPr>
        <p:spPr/>
        <p:txBody>
          <a:bodyPr/>
          <a:lstStyle>
            <a:lvl1pPr>
              <a:defRPr/>
            </a:lvl1pPr>
          </a:lstStyle>
          <a:p>
            <a:pPr>
              <a:defRPr/>
            </a:pPr>
            <a:endParaRPr lang="el-GR"/>
          </a:p>
        </p:txBody>
      </p:sp>
      <p:sp>
        <p:nvSpPr>
          <p:cNvPr id="6" name="Footer Placeholder 5">
            <a:extLst>
              <a:ext uri="{FF2B5EF4-FFF2-40B4-BE49-F238E27FC236}">
                <a16:creationId xmlns:a16="http://schemas.microsoft.com/office/drawing/2014/main" id="{9C7CA14C-BBA6-FA7A-A911-F310509E7B8C}"/>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14BFBF04-B1A7-EEB5-C0C7-78BB6002695A}"/>
              </a:ext>
            </a:extLst>
          </p:cNvPr>
          <p:cNvSpPr>
            <a:spLocks noGrp="1"/>
          </p:cNvSpPr>
          <p:nvPr>
            <p:ph type="sldNum" sz="quarter" idx="12"/>
          </p:nvPr>
        </p:nvSpPr>
        <p:spPr/>
        <p:txBody>
          <a:bodyPr/>
          <a:lstStyle>
            <a:lvl1pPr>
              <a:defRPr/>
            </a:lvl1pPr>
          </a:lstStyle>
          <a:p>
            <a:fld id="{B0604855-7ACE-4A13-BD0E-3EFC2452A481}" type="slidenum">
              <a:rPr lang="en-US" altLang="el-GR"/>
              <a:pPr/>
              <a:t>‹#›</a:t>
            </a:fld>
            <a:endParaRPr lang="en-US" altLang="el-GR"/>
          </a:p>
        </p:txBody>
      </p:sp>
    </p:spTree>
    <p:extLst>
      <p:ext uri="{BB962C8B-B14F-4D97-AF65-F5344CB8AC3E}">
        <p14:creationId xmlns:p14="http://schemas.microsoft.com/office/powerpoint/2010/main" val="3104136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l-GR"/>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3">
            <a:extLst>
              <a:ext uri="{FF2B5EF4-FFF2-40B4-BE49-F238E27FC236}">
                <a16:creationId xmlns:a16="http://schemas.microsoft.com/office/drawing/2014/main" id="{ECE01931-A5AD-AF98-1CEF-A0C617FD5423}"/>
              </a:ext>
            </a:extLst>
          </p:cNvPr>
          <p:cNvSpPr>
            <a:spLocks noGrp="1"/>
          </p:cNvSpPr>
          <p:nvPr>
            <p:ph type="dt" sz="half" idx="10"/>
          </p:nvPr>
        </p:nvSpPr>
        <p:spPr/>
        <p:txBody>
          <a:bodyPr/>
          <a:lstStyle>
            <a:lvl1pPr>
              <a:defRPr/>
            </a:lvl1pPr>
          </a:lstStyle>
          <a:p>
            <a:pPr>
              <a:defRPr/>
            </a:pPr>
            <a:endParaRPr lang="el-GR"/>
          </a:p>
        </p:txBody>
      </p:sp>
      <p:sp>
        <p:nvSpPr>
          <p:cNvPr id="6" name="Footer Placeholder 4">
            <a:extLst>
              <a:ext uri="{FF2B5EF4-FFF2-40B4-BE49-F238E27FC236}">
                <a16:creationId xmlns:a16="http://schemas.microsoft.com/office/drawing/2014/main" id="{53147B0F-8B59-6D81-8D5D-CBCB1D0B20EF}"/>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97AC5638-1AE5-3FEF-98A3-6A256C2AEA52}"/>
              </a:ext>
            </a:extLst>
          </p:cNvPr>
          <p:cNvSpPr>
            <a:spLocks noGrp="1"/>
          </p:cNvSpPr>
          <p:nvPr>
            <p:ph type="sldNum" sz="quarter" idx="12"/>
          </p:nvPr>
        </p:nvSpPr>
        <p:spPr/>
        <p:txBody>
          <a:bodyPr/>
          <a:lstStyle>
            <a:lvl1pPr>
              <a:defRPr/>
            </a:lvl1pPr>
          </a:lstStyle>
          <a:p>
            <a:fld id="{E583390C-C90C-48BF-B21F-56C5DD5E456A}" type="slidenum">
              <a:rPr lang="el-GR" altLang="el-GR"/>
              <a:pPr/>
              <a:t>‹#›</a:t>
            </a:fld>
            <a:endParaRPr lang="el-GR" altLang="el-GR"/>
          </a:p>
        </p:txBody>
      </p:sp>
    </p:spTree>
    <p:extLst>
      <p:ext uri="{BB962C8B-B14F-4D97-AF65-F5344CB8AC3E}">
        <p14:creationId xmlns:p14="http://schemas.microsoft.com/office/powerpoint/2010/main" val="2191706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a:extLst>
              <a:ext uri="{FF2B5EF4-FFF2-40B4-BE49-F238E27FC236}">
                <a16:creationId xmlns:a16="http://schemas.microsoft.com/office/drawing/2014/main" id="{FBFC7964-3A84-A536-2D90-BF8159954438}"/>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8B5E0221-E853-FA36-7025-6131029285E7}"/>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4AC8EAF0-1268-2B7B-5125-15FECEEC134B}"/>
              </a:ext>
            </a:extLst>
          </p:cNvPr>
          <p:cNvSpPr>
            <a:spLocks noGrp="1"/>
          </p:cNvSpPr>
          <p:nvPr>
            <p:ph type="sldNum" sz="quarter" idx="12"/>
          </p:nvPr>
        </p:nvSpPr>
        <p:spPr/>
        <p:txBody>
          <a:bodyPr/>
          <a:lstStyle>
            <a:lvl1pPr>
              <a:defRPr/>
            </a:lvl1pPr>
          </a:lstStyle>
          <a:p>
            <a:fld id="{51E35616-6C6F-41DD-B023-4303241D0F46}" type="slidenum">
              <a:rPr lang="el-GR" altLang="el-GR"/>
              <a:pPr/>
              <a:t>‹#›</a:t>
            </a:fld>
            <a:endParaRPr lang="el-GR" altLang="el-GR"/>
          </a:p>
        </p:txBody>
      </p:sp>
    </p:spTree>
    <p:extLst>
      <p:ext uri="{BB962C8B-B14F-4D97-AF65-F5344CB8AC3E}">
        <p14:creationId xmlns:p14="http://schemas.microsoft.com/office/powerpoint/2010/main" val="1829128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l-GR"/>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a:extLst>
              <a:ext uri="{FF2B5EF4-FFF2-40B4-BE49-F238E27FC236}">
                <a16:creationId xmlns:a16="http://schemas.microsoft.com/office/drawing/2014/main" id="{8A5925B4-8F80-1919-D5A7-A4C26F276C82}"/>
              </a:ext>
            </a:extLst>
          </p:cNvPr>
          <p:cNvSpPr>
            <a:spLocks noGrp="1"/>
          </p:cNvSpPr>
          <p:nvPr>
            <p:ph type="dt" sz="half" idx="10"/>
          </p:nvPr>
        </p:nvSpPr>
        <p:spPr/>
        <p:txBody>
          <a:bodyPr/>
          <a:lstStyle>
            <a:lvl1pPr>
              <a:defRPr/>
            </a:lvl1pPr>
          </a:lstStyle>
          <a:p>
            <a:pPr>
              <a:defRPr/>
            </a:pPr>
            <a:endParaRPr lang="el-GR"/>
          </a:p>
        </p:txBody>
      </p:sp>
      <p:sp>
        <p:nvSpPr>
          <p:cNvPr id="5" name="Footer Placeholder 4">
            <a:extLst>
              <a:ext uri="{FF2B5EF4-FFF2-40B4-BE49-F238E27FC236}">
                <a16:creationId xmlns:a16="http://schemas.microsoft.com/office/drawing/2014/main" id="{192A4FEB-B4AF-272A-93C8-7F7942AFA692}"/>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4E72165F-6C6A-547E-F762-35A49319A146}"/>
              </a:ext>
            </a:extLst>
          </p:cNvPr>
          <p:cNvSpPr>
            <a:spLocks noGrp="1"/>
          </p:cNvSpPr>
          <p:nvPr>
            <p:ph type="sldNum" sz="quarter" idx="12"/>
          </p:nvPr>
        </p:nvSpPr>
        <p:spPr/>
        <p:txBody>
          <a:bodyPr/>
          <a:lstStyle>
            <a:lvl1pPr>
              <a:defRPr/>
            </a:lvl1pPr>
          </a:lstStyle>
          <a:p>
            <a:fld id="{5EEC0C93-DDA1-4A93-B877-F1E765F09FDC}" type="slidenum">
              <a:rPr lang="el-GR" altLang="el-GR"/>
              <a:pPr/>
              <a:t>‹#›</a:t>
            </a:fld>
            <a:endParaRPr lang="el-GR" altLang="el-GR"/>
          </a:p>
        </p:txBody>
      </p:sp>
    </p:spTree>
    <p:extLst>
      <p:ext uri="{BB962C8B-B14F-4D97-AF65-F5344CB8AC3E}">
        <p14:creationId xmlns:p14="http://schemas.microsoft.com/office/powerpoint/2010/main" val="1994472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l-GR"/>
              <a:t>Click to edit Master title style</a:t>
            </a:r>
            <a:endParaRPr lang="en-US"/>
          </a:p>
        </p:txBody>
      </p:sp>
      <p:sp>
        <p:nvSpPr>
          <p:cNvPr id="3" name="Text Placeholder 2"/>
          <p:cNvSpPr>
            <a:spLocks noGrp="1"/>
          </p:cNvSpPr>
          <p:nvPr>
            <p:ph type="body" sz="half" idx="1"/>
          </p:nvPr>
        </p:nvSpPr>
        <p:spPr>
          <a:xfrm>
            <a:off x="1117601" y="2362201"/>
            <a:ext cx="5027084" cy="3724275"/>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Content Placeholder 3"/>
          <p:cNvSpPr>
            <a:spLocks noGrp="1"/>
          </p:cNvSpPr>
          <p:nvPr>
            <p:ph sz="half" idx="2"/>
          </p:nvPr>
        </p:nvSpPr>
        <p:spPr>
          <a:xfrm>
            <a:off x="6347884" y="2362201"/>
            <a:ext cx="5027083" cy="3724275"/>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Date Placeholder 4">
            <a:extLst>
              <a:ext uri="{FF2B5EF4-FFF2-40B4-BE49-F238E27FC236}">
                <a16:creationId xmlns:a16="http://schemas.microsoft.com/office/drawing/2014/main" id="{F713D1A5-A088-3797-C9F7-1217FEAFBBC5}"/>
              </a:ext>
            </a:extLst>
          </p:cNvPr>
          <p:cNvSpPr>
            <a:spLocks noGrp="1"/>
          </p:cNvSpPr>
          <p:nvPr>
            <p:ph type="dt" sz="half" idx="10"/>
          </p:nvPr>
        </p:nvSpPr>
        <p:spPr>
          <a:xfrm>
            <a:off x="3251201" y="6248401"/>
            <a:ext cx="2840567" cy="474663"/>
          </a:xfrm>
        </p:spPr>
        <p:txBody>
          <a:bodyPr/>
          <a:lstStyle>
            <a:lvl1pPr>
              <a:defRPr/>
            </a:lvl1pPr>
          </a:lstStyle>
          <a:p>
            <a:pPr>
              <a:defRPr/>
            </a:pPr>
            <a:endParaRPr lang="el-GR"/>
          </a:p>
        </p:txBody>
      </p:sp>
      <p:sp>
        <p:nvSpPr>
          <p:cNvPr id="6" name="Footer Placeholder 5">
            <a:extLst>
              <a:ext uri="{FF2B5EF4-FFF2-40B4-BE49-F238E27FC236}">
                <a16:creationId xmlns:a16="http://schemas.microsoft.com/office/drawing/2014/main" id="{A82481CA-4858-CA89-F713-7B214EAD9512}"/>
              </a:ext>
            </a:extLst>
          </p:cNvPr>
          <p:cNvSpPr>
            <a:spLocks noGrp="1"/>
          </p:cNvSpPr>
          <p:nvPr>
            <p:ph type="ftr" sz="quarter" idx="11"/>
          </p:nvPr>
        </p:nvSpPr>
        <p:spPr>
          <a:xfrm>
            <a:off x="7721600" y="6248401"/>
            <a:ext cx="3862917" cy="474663"/>
          </a:xfrm>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67F9675E-EF4D-0F1A-2346-6B3126BB7B64}"/>
              </a:ext>
            </a:extLst>
          </p:cNvPr>
          <p:cNvSpPr>
            <a:spLocks noGrp="1"/>
          </p:cNvSpPr>
          <p:nvPr>
            <p:ph type="sldNum" sz="quarter" idx="12"/>
          </p:nvPr>
        </p:nvSpPr>
        <p:spPr>
          <a:xfrm>
            <a:off x="112184" y="6242050"/>
            <a:ext cx="783167" cy="488950"/>
          </a:xfrm>
        </p:spPr>
        <p:txBody>
          <a:bodyPr/>
          <a:lstStyle>
            <a:lvl1pPr>
              <a:defRPr/>
            </a:lvl1pPr>
          </a:lstStyle>
          <a:p>
            <a:fld id="{1DBA4CF9-11A3-45DD-9C96-FB9050A5CF18}" type="slidenum">
              <a:rPr lang="el-GR" altLang="el-GR"/>
              <a:pPr/>
              <a:t>‹#›</a:t>
            </a:fld>
            <a:endParaRPr lang="el-GR" altLang="el-GR"/>
          </a:p>
        </p:txBody>
      </p:sp>
    </p:spTree>
    <p:extLst>
      <p:ext uri="{BB962C8B-B14F-4D97-AF65-F5344CB8AC3E}">
        <p14:creationId xmlns:p14="http://schemas.microsoft.com/office/powerpoint/2010/main" val="89712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8D0CB9-4DAD-8674-6B98-380E1F55081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E681E56-AA7C-D021-2801-33F4F4313D0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51C265D-7943-0F96-14D8-A81AC3B6CF9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7128F98-248E-3E0B-2DD9-BD93AE304486}"/>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6" name="Θέση υποσέλιδου 5">
            <a:extLst>
              <a:ext uri="{FF2B5EF4-FFF2-40B4-BE49-F238E27FC236}">
                <a16:creationId xmlns:a16="http://schemas.microsoft.com/office/drawing/2014/main" id="{5DBC4B12-15BF-7679-1C8C-AF9098FBD8B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0AAD8B-A7A6-0C5E-8298-63C81649EFB2}"/>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279071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602896-006E-4FB9-557F-130CA63215C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18C79C2-A8D1-33FC-6DBE-D90262E25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F0D9AED-1AC0-1CEE-00D2-93DB3AB38F7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7D98FF1-BD75-FB3E-C04D-9A47E333E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C4DD4A7-F4CA-DEE1-B22A-944224C9683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C1BC808-A8D5-175E-06DD-A4518110F665}"/>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8" name="Θέση υποσέλιδου 7">
            <a:extLst>
              <a:ext uri="{FF2B5EF4-FFF2-40B4-BE49-F238E27FC236}">
                <a16:creationId xmlns:a16="http://schemas.microsoft.com/office/drawing/2014/main" id="{E117618C-D627-9343-0721-CAB32FD1505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F5DD703-B860-595B-B32B-28AE97C3362E}"/>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260664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ECB323-628C-3EE6-9566-C33270BF74F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C921C38-3C8A-BCBD-2C30-B7051E927B82}"/>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4" name="Θέση υποσέλιδου 3">
            <a:extLst>
              <a:ext uri="{FF2B5EF4-FFF2-40B4-BE49-F238E27FC236}">
                <a16:creationId xmlns:a16="http://schemas.microsoft.com/office/drawing/2014/main" id="{9C2E5F74-1F72-B309-82A4-857352FC3E7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E03E444-64ED-535A-4016-8AE846A30E6C}"/>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182268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40F1268-6F4B-90F0-BE47-286F2057E76C}"/>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3" name="Θέση υποσέλιδου 2">
            <a:extLst>
              <a:ext uri="{FF2B5EF4-FFF2-40B4-BE49-F238E27FC236}">
                <a16:creationId xmlns:a16="http://schemas.microsoft.com/office/drawing/2014/main" id="{6E1AC05F-B852-C410-40E7-E91103CB7C9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B0E2A6E-C135-978A-F70F-E7ADC4A8AC5A}"/>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186735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B6F2A3-4646-8A3B-539F-B1F6313989F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D9A4A8-5F08-3220-286C-0302290BB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98BA31D-3BDB-F266-1575-6348C019A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9791AFB-F029-1F34-48F7-B0F1086B34B7}"/>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6" name="Θέση υποσέλιδου 5">
            <a:extLst>
              <a:ext uri="{FF2B5EF4-FFF2-40B4-BE49-F238E27FC236}">
                <a16:creationId xmlns:a16="http://schemas.microsoft.com/office/drawing/2014/main" id="{69FF5C86-D696-6CC3-FADF-88B212884A2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CD0AD69-F704-4868-7417-72D7A38E22EE}"/>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43248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CEC2D5-C5F1-18B8-A3B4-B652B29F9B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2192D37-C6DA-C1DB-D477-0E4FD3BF9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C61A85C-011B-D59F-B0D5-1A379C091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0FBF711-2456-6BDB-1E85-E72B1812FF5B}"/>
              </a:ext>
            </a:extLst>
          </p:cNvPr>
          <p:cNvSpPr>
            <a:spLocks noGrp="1"/>
          </p:cNvSpPr>
          <p:nvPr>
            <p:ph type="dt" sz="half" idx="10"/>
          </p:nvPr>
        </p:nvSpPr>
        <p:spPr/>
        <p:txBody>
          <a:bodyPr/>
          <a:lstStyle/>
          <a:p>
            <a:fld id="{84FF9ECF-DC89-4402-A1F0-407DF7B95495}" type="datetimeFigureOut">
              <a:rPr lang="el-GR" smtClean="0"/>
              <a:t>27/5/2024</a:t>
            </a:fld>
            <a:endParaRPr lang="el-GR"/>
          </a:p>
        </p:txBody>
      </p:sp>
      <p:sp>
        <p:nvSpPr>
          <p:cNvPr id="6" name="Θέση υποσέλιδου 5">
            <a:extLst>
              <a:ext uri="{FF2B5EF4-FFF2-40B4-BE49-F238E27FC236}">
                <a16:creationId xmlns:a16="http://schemas.microsoft.com/office/drawing/2014/main" id="{18ADF0E4-F8CF-1CC6-7802-BBB2639CF80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5115E2F-B3F9-348B-4C1F-43C79B95B1E9}"/>
              </a:ext>
            </a:extLst>
          </p:cNvPr>
          <p:cNvSpPr>
            <a:spLocks noGrp="1"/>
          </p:cNvSpPr>
          <p:nvPr>
            <p:ph type="sldNum" sz="quarter" idx="12"/>
          </p:nvPr>
        </p:nvSpPr>
        <p:spPr/>
        <p:txBody>
          <a:bodyPr/>
          <a:lstStyle/>
          <a:p>
            <a:fld id="{F61A8C9F-C14C-4FAB-8222-EF10C9FE58E6}" type="slidenum">
              <a:rPr lang="el-GR" smtClean="0"/>
              <a:t>‹#›</a:t>
            </a:fld>
            <a:endParaRPr lang="el-GR"/>
          </a:p>
        </p:txBody>
      </p:sp>
    </p:spTree>
    <p:extLst>
      <p:ext uri="{BB962C8B-B14F-4D97-AF65-F5344CB8AC3E}">
        <p14:creationId xmlns:p14="http://schemas.microsoft.com/office/powerpoint/2010/main" val="197512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18C962-2767-04EC-35B2-9CAB39C10F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A6C9F03-72CE-FA20-1232-DBD4A4AC4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254F14D-56E4-A7DE-6289-E3562813E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F9ECF-DC89-4402-A1F0-407DF7B95495}" type="datetimeFigureOut">
              <a:rPr lang="el-GR" smtClean="0"/>
              <a:t>27/5/2024</a:t>
            </a:fld>
            <a:endParaRPr lang="el-GR"/>
          </a:p>
        </p:txBody>
      </p:sp>
      <p:sp>
        <p:nvSpPr>
          <p:cNvPr id="5" name="Θέση υποσέλιδου 4">
            <a:extLst>
              <a:ext uri="{FF2B5EF4-FFF2-40B4-BE49-F238E27FC236}">
                <a16:creationId xmlns:a16="http://schemas.microsoft.com/office/drawing/2014/main" id="{5CC6746C-7DD1-5886-7991-422716F01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EEF189B-B48C-4C21-D271-FC9EF1AD8E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A8C9F-C14C-4FAB-8222-EF10C9FE58E6}" type="slidenum">
              <a:rPr lang="el-GR" smtClean="0"/>
              <a:t>‹#›</a:t>
            </a:fld>
            <a:endParaRPr lang="el-GR"/>
          </a:p>
        </p:txBody>
      </p:sp>
    </p:spTree>
    <p:extLst>
      <p:ext uri="{BB962C8B-B14F-4D97-AF65-F5344CB8AC3E}">
        <p14:creationId xmlns:p14="http://schemas.microsoft.com/office/powerpoint/2010/main" val="392633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913CD-4AD5-4CA5-873D-FF437154D1C3}" type="datetimeFigureOut">
              <a:rPr lang="en-US" smtClean="0"/>
              <a:t>5/27/2024</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B4F0E-E0F6-4544-97C4-20AE6DA2458B}" type="slidenum">
              <a:rPr lang="en-US" smtClean="0"/>
              <a:t>‹#›</a:t>
            </a:fld>
            <a:endParaRPr lang="en-US"/>
          </a:p>
        </p:txBody>
      </p:sp>
    </p:spTree>
    <p:extLst>
      <p:ext uri="{BB962C8B-B14F-4D97-AF65-F5344CB8AC3E}">
        <p14:creationId xmlns:p14="http://schemas.microsoft.com/office/powerpoint/2010/main" val="306989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74B27BA-D388-8842-82E1-0FD0E39DAB9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endParaRPr lang="en-US" altLang="el-GR"/>
          </a:p>
        </p:txBody>
      </p:sp>
      <p:sp>
        <p:nvSpPr>
          <p:cNvPr id="1027" name="Text Placeholder 2">
            <a:extLst>
              <a:ext uri="{FF2B5EF4-FFF2-40B4-BE49-F238E27FC236}">
                <a16:creationId xmlns:a16="http://schemas.microsoft.com/office/drawing/2014/main" id="{9D02E7A4-8B08-D43B-F162-4F43050C690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endParaRPr lang="en-US" altLang="el-GR"/>
          </a:p>
        </p:txBody>
      </p:sp>
      <p:sp>
        <p:nvSpPr>
          <p:cNvPr id="4" name="Date Placeholder 3">
            <a:extLst>
              <a:ext uri="{FF2B5EF4-FFF2-40B4-BE49-F238E27FC236}">
                <a16:creationId xmlns:a16="http://schemas.microsoft.com/office/drawing/2014/main" id="{442BB422-E49F-675B-1A43-636F2B6EA8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102" charset="0"/>
                <a:ea typeface="Arial" pitchFamily="-102" charset="0"/>
                <a:cs typeface="Arial" pitchFamily="-102" charset="0"/>
              </a:defRPr>
            </a:lvl1pPr>
          </a:lstStyle>
          <a:p>
            <a:pPr>
              <a:defRPr/>
            </a:pPr>
            <a:endParaRPr lang="el-GR"/>
          </a:p>
        </p:txBody>
      </p:sp>
      <p:sp>
        <p:nvSpPr>
          <p:cNvPr id="5" name="Footer Placeholder 4">
            <a:extLst>
              <a:ext uri="{FF2B5EF4-FFF2-40B4-BE49-F238E27FC236}">
                <a16:creationId xmlns:a16="http://schemas.microsoft.com/office/drawing/2014/main" id="{8B924C6E-47D9-A101-9911-06AA641F0B0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02" charset="0"/>
                <a:ea typeface="Arial" pitchFamily="-102" charset="0"/>
                <a:cs typeface="Arial" pitchFamily="-102" charset="0"/>
              </a:defRPr>
            </a:lvl1pPr>
          </a:lstStyle>
          <a:p>
            <a:pPr>
              <a:defRPr/>
            </a:pPr>
            <a:endParaRPr lang="el-GR"/>
          </a:p>
        </p:txBody>
      </p:sp>
      <p:sp>
        <p:nvSpPr>
          <p:cNvPr id="6" name="Slide Number Placeholder 5">
            <a:extLst>
              <a:ext uri="{FF2B5EF4-FFF2-40B4-BE49-F238E27FC236}">
                <a16:creationId xmlns:a16="http://schemas.microsoft.com/office/drawing/2014/main" id="{4FA0C6B0-17EE-5D47-681B-576844CABAC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FC67842-4EFA-4116-A587-79ACC644B497}" type="slidenum">
              <a:rPr lang="el-GR" altLang="el-GR"/>
              <a:pPr/>
              <a:t>‹#›</a:t>
            </a:fld>
            <a:endParaRPr lang="el-GR" altLang="el-GR"/>
          </a:p>
        </p:txBody>
      </p:sp>
    </p:spTree>
    <p:extLst>
      <p:ext uri="{BB962C8B-B14F-4D97-AF65-F5344CB8AC3E}">
        <p14:creationId xmlns:p14="http://schemas.microsoft.com/office/powerpoint/2010/main" val="6495544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afestroke.e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ΘΕΡΑΠΕΙΑ ΑΦΑΣΙΑΣ</a:t>
            </a:r>
            <a:endParaRPr lang="en-US" dirty="0"/>
          </a:p>
        </p:txBody>
      </p:sp>
      <p:sp>
        <p:nvSpPr>
          <p:cNvPr id="3" name="Θέση περιεχομένου 2"/>
          <p:cNvSpPr>
            <a:spLocks noGrp="1"/>
          </p:cNvSpPr>
          <p:nvPr>
            <p:ph idx="1"/>
          </p:nvPr>
        </p:nvSpPr>
        <p:spPr/>
        <p:txBody>
          <a:bodyPr/>
          <a:lstStyle/>
          <a:p>
            <a:pPr marL="0" indent="0">
              <a:buNone/>
            </a:pPr>
            <a:r>
              <a:rPr lang="el-GR" dirty="0"/>
              <a:t> Η κύρια θεραπεία είναι η </a:t>
            </a:r>
            <a:r>
              <a:rPr lang="el-GR" u="sng" dirty="0"/>
              <a:t>λογοθεραπεία</a:t>
            </a:r>
            <a:r>
              <a:rPr lang="el-GR" dirty="0"/>
              <a:t>. Στόχοι της είναι:</a:t>
            </a:r>
          </a:p>
          <a:p>
            <a:r>
              <a:rPr lang="el-GR" dirty="0"/>
              <a:t>Να χρησιμοποιήσει ο ασθενής στο μέγιστο δυνατό βαθμό τις εναπομείναντες ικανότητές του</a:t>
            </a:r>
          </a:p>
          <a:p>
            <a:r>
              <a:rPr lang="el-GR" dirty="0"/>
              <a:t>Να εκπαιδευθεί ο ασθενής σε τρόπους αναπλήρωσης της επικοινωνίας. (Τσανά, 2004)</a:t>
            </a:r>
          </a:p>
          <a:p>
            <a:r>
              <a:rPr lang="el-GR" dirty="0"/>
              <a:t>Διευκόλυνση στην προσαρμογή του ασθενή και των μελών της οικογένειας/φροντιστών στα νέα επικοινωνιακά δεδομένα</a:t>
            </a:r>
          </a:p>
          <a:p>
            <a:endParaRPr lang="en-US" dirty="0"/>
          </a:p>
        </p:txBody>
      </p:sp>
    </p:spTree>
    <p:extLst>
      <p:ext uri="{BB962C8B-B14F-4D97-AF65-F5344CB8AC3E}">
        <p14:creationId xmlns:p14="http://schemas.microsoft.com/office/powerpoint/2010/main" val="246530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EA0E70-4BB4-2F85-AD10-380B2B713A10}"/>
              </a:ext>
            </a:extLst>
          </p:cNvPr>
          <p:cNvSpPr>
            <a:spLocks noGrp="1"/>
          </p:cNvSpPr>
          <p:nvPr>
            <p:ph type="title"/>
          </p:nvPr>
        </p:nvSpPr>
        <p:spPr/>
        <p:txBody>
          <a:bodyPr/>
          <a:lstStyle/>
          <a:p>
            <a:r>
              <a:rPr lang="el-GR" dirty="0">
                <a:solidFill>
                  <a:schemeClr val="accent1"/>
                </a:solidFill>
              </a:rPr>
              <a:t>Δυσκολίες Κατανόησης</a:t>
            </a:r>
          </a:p>
        </p:txBody>
      </p:sp>
      <p:sp>
        <p:nvSpPr>
          <p:cNvPr id="3" name="Θέση περιεχομένου 2">
            <a:extLst>
              <a:ext uri="{FF2B5EF4-FFF2-40B4-BE49-F238E27FC236}">
                <a16:creationId xmlns:a16="http://schemas.microsoft.com/office/drawing/2014/main" id="{17F3D8AB-5576-C8CF-EF4F-E7D3765E3731}"/>
              </a:ext>
            </a:extLst>
          </p:cNvPr>
          <p:cNvSpPr>
            <a:spLocks noGrp="1"/>
          </p:cNvSpPr>
          <p:nvPr>
            <p:ph idx="1"/>
          </p:nvPr>
        </p:nvSpPr>
        <p:spPr/>
        <p:txBody>
          <a:bodyPr/>
          <a:lstStyle/>
          <a:p>
            <a:r>
              <a:rPr lang="el-GR" dirty="0"/>
              <a:t>Κατανόηση απλών λέξεων</a:t>
            </a:r>
          </a:p>
          <a:p>
            <a:r>
              <a:rPr lang="el-GR" dirty="0"/>
              <a:t>Κατανόηση απλών/ σύνθετων εντολών</a:t>
            </a:r>
          </a:p>
          <a:p>
            <a:r>
              <a:rPr lang="el-GR" dirty="0"/>
              <a:t>Κατανόηση ιστορίας</a:t>
            </a:r>
          </a:p>
          <a:p>
            <a:r>
              <a:rPr lang="el-GR" dirty="0"/>
              <a:t>Κατανόηση κειμένου</a:t>
            </a:r>
          </a:p>
        </p:txBody>
      </p:sp>
      <p:sp>
        <p:nvSpPr>
          <p:cNvPr id="4" name="Θέση αριθμού διαφάνειας 3">
            <a:extLst>
              <a:ext uri="{FF2B5EF4-FFF2-40B4-BE49-F238E27FC236}">
                <a16:creationId xmlns:a16="http://schemas.microsoft.com/office/drawing/2014/main" id="{470D70B7-E799-EA38-DE6F-A154C6D2640A}"/>
              </a:ext>
            </a:extLst>
          </p:cNvPr>
          <p:cNvSpPr>
            <a:spLocks noGrp="1"/>
          </p:cNvSpPr>
          <p:nvPr>
            <p:ph type="sldNum" sz="quarter" idx="12"/>
          </p:nvPr>
        </p:nvSpPr>
        <p:spPr/>
        <p:txBody>
          <a:bodyPr/>
          <a:lstStyle/>
          <a:p>
            <a:fld id="{ED3254D5-B117-4D97-B58F-B516F4F91D3D}" type="slidenum">
              <a:rPr lang="el-GR" altLang="el-GR" smtClean="0"/>
              <a:pPr/>
              <a:t>10</a:t>
            </a:fld>
            <a:endParaRPr lang="el-GR" altLang="el-GR"/>
          </a:p>
        </p:txBody>
      </p:sp>
    </p:spTree>
    <p:extLst>
      <p:ext uri="{BB962C8B-B14F-4D97-AF65-F5344CB8AC3E}">
        <p14:creationId xmlns:p14="http://schemas.microsoft.com/office/powerpoint/2010/main" val="91764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6F6A790-3A0A-4080-BAF6-68D57625AFB5}"/>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Αφασία</a:t>
            </a:r>
          </a:p>
        </p:txBody>
      </p:sp>
      <p:sp>
        <p:nvSpPr>
          <p:cNvPr id="28" name="Θέση περιεχομένου 2">
            <a:extLst>
              <a:ext uri="{FF2B5EF4-FFF2-40B4-BE49-F238E27FC236}">
                <a16:creationId xmlns:a16="http://schemas.microsoft.com/office/drawing/2014/main" id="{1EA4B493-5F01-4F9B-8C6D-F7C310AAD5E4}"/>
              </a:ext>
            </a:extLst>
          </p:cNvPr>
          <p:cNvSpPr>
            <a:spLocks noGrp="1"/>
          </p:cNvSpPr>
          <p:nvPr>
            <p:ph idx="1"/>
          </p:nvPr>
        </p:nvSpPr>
        <p:spPr>
          <a:xfrm>
            <a:off x="1371599" y="2318197"/>
            <a:ext cx="9724031" cy="3683358"/>
          </a:xfrm>
        </p:spPr>
        <p:txBody>
          <a:bodyPr anchor="ctr">
            <a:normAutofit/>
          </a:bodyPr>
          <a:lstStyle/>
          <a:p>
            <a:r>
              <a:rPr lang="el-GR" sz="1700"/>
              <a:t>Οι Κοινοτικές Ομάδες Αφασίας για άτομα με αφασία μπορούν να βελτιώσουν τη γλωσσική λειτουργία σε φυσικό περιβάλλον (Elman &amp; Bernstein-Ellis, 1999) και να ενισχύσουν τα κοινωνικά δίκτυα (Vickers, 2010). Οι ομάδες προσφέρουν επίσης σε άτομα και μέλη της οικογένειας την ευκαιρία να κοινωνικοποιηθούν, να συνομιλήσουν, να μοιραστούν ιδέες και συναισθήματα, να λάβουν υποστήριξη και να μάθουν περισσότερα για την αφασία (και το εγκεφαλικό).</a:t>
            </a:r>
          </a:p>
          <a:p>
            <a:r>
              <a:rPr lang="en-US" sz="1700"/>
              <a:t>Life Participation Approach to Aphasia (LPAA):</a:t>
            </a:r>
            <a:r>
              <a:rPr lang="el-GR" sz="1700"/>
              <a:t> μοντέλο παροχής υπηρεσιών με γνώμονα το άτομο με αφασία και όχι μια συγκεκριμένη κλινική προσέγγιση. Το LPAA λαμβάνει χώρα σε μεγάλο βαθμό στο σπίτι και στην κοινότητα και εστιάζει στη μακροχρόνια διαχείριση της αφασίας. Ξεκινά με μια αρχική αξιολόγηση και τοποθετεί τις ανησυχίες της ζωής του ατόμου με αφασία και άλλων που επηρεάζονται από αυτήν όπως η οικογένεια στο επίκεντρο της λήψης αποφάσεων (Chapey et al., 2000). Το LPAA βοηθά το άτομο με αφασία να εμπλακεί και πάλι στη ζωή μέσω της καθημερινής συμμετοχής του σε δραστηριότητες της επιλογής του (Lyon, 1992). Το κίνητρο και ένα σταθερό, αξιόπιστο σύστημα υποστήριξης είναι απαραίτητα για την πλήρη επιτυχία του προγράμματος (Chapey et al., 2000).</a:t>
            </a:r>
          </a:p>
          <a:p>
            <a:endParaRPr lang="el-GR" sz="1700"/>
          </a:p>
        </p:txBody>
      </p:sp>
    </p:spTree>
    <p:extLst>
      <p:ext uri="{BB962C8B-B14F-4D97-AF65-F5344CB8AC3E}">
        <p14:creationId xmlns:p14="http://schemas.microsoft.com/office/powerpoint/2010/main" val="428070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13DF97E-DD50-4EA6-847F-F2BF716356CF}"/>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Αφασία</a:t>
            </a:r>
          </a:p>
        </p:txBody>
      </p:sp>
      <p:sp>
        <p:nvSpPr>
          <p:cNvPr id="3" name="Θέση περιεχομένου 2">
            <a:extLst>
              <a:ext uri="{FF2B5EF4-FFF2-40B4-BE49-F238E27FC236}">
                <a16:creationId xmlns:a16="http://schemas.microsoft.com/office/drawing/2014/main" id="{2E119539-2780-4091-B565-4D08BAB5E742}"/>
              </a:ext>
            </a:extLst>
          </p:cNvPr>
          <p:cNvSpPr>
            <a:spLocks noGrp="1"/>
          </p:cNvSpPr>
          <p:nvPr>
            <p:ph idx="1"/>
          </p:nvPr>
        </p:nvSpPr>
        <p:spPr>
          <a:xfrm>
            <a:off x="1371599" y="2318197"/>
            <a:ext cx="9724031" cy="3683358"/>
          </a:xfrm>
        </p:spPr>
        <p:txBody>
          <a:bodyPr anchor="ctr">
            <a:normAutofit/>
          </a:bodyPr>
          <a:lstStyle/>
          <a:p>
            <a:r>
              <a:rPr lang="el-GR" sz="1700"/>
              <a:t>Η θεραπεία που βασίζεται σε υπολογιστή περιλαμβάνει τη χρήση τεχνολογίας υπολογιστών (π.χ. tablet με οθόνη αφής) ή/και προγραμμάτων λογισμικού για τη στόχευση διαφόρων γλωσσικών δεξιοτήτων και μεθόδων. Αρκετά επί του παρόντος διαθέσιμα προγράμματα δημιουργούν δεδομένα σχετικά με την πρόοδο του ατόμου σε συγκεκριμένες ασκήσεις. Αυτά τα δεδομένα μπορούν να χρησιμοποιηθούν στην κλινική τεκμηρίωση.</a:t>
            </a:r>
          </a:p>
          <a:p>
            <a:endParaRPr lang="el-GR" sz="1700"/>
          </a:p>
          <a:p>
            <a:r>
              <a:rPr lang="el-GR" sz="1700"/>
              <a:t>Το </a:t>
            </a:r>
            <a:r>
              <a:rPr lang="en-US" sz="1700"/>
              <a:t>Multimodal Treatment</a:t>
            </a:r>
            <a:r>
              <a:rPr lang="el-GR" sz="1700"/>
              <a:t> (MIT) χρησιμοποιεί τα μουσικά στοιχεία του λόγου (δηλαδή, μελωδία, ρυθμό και τονικότητα) για να βελτιώσει την γλωσσική έκφραση. Αυτή η προσέγγιση αξιοποιεί το τραγούδι ενώ εμπλέκει περιοχές του άθικτου δεξιού ημισφαιρίου που είναι ακόμα ικανές για γλώσσα. Συχνότερα χρησιμοποιείται για τη θεραπεία ατόμων με σοβαρή, μη ρέουσα αφασία (Albert, Sparks, &amp; Helm, 1973; Norton, Zipse, Marchina, &amp; Schlaug, 2009). Τα άτομα ξεκινούν τονίζοντας (τραγουδώντας) απλές φράσεις και στη συνέχεια τονίζοντας σταδιακά φράσεις αυξανόμενου μήκους συλλαβής. Οπτικός και απτικός οδηγός δίνεται από τον κλινικό λογοπαθολόγο. Η εξάρτηση από τον τονισμό μειώνεται σταδιακά με την πάροδο του χρόνου.</a:t>
            </a:r>
          </a:p>
        </p:txBody>
      </p:sp>
    </p:spTree>
    <p:extLst>
      <p:ext uri="{BB962C8B-B14F-4D97-AF65-F5344CB8AC3E}">
        <p14:creationId xmlns:p14="http://schemas.microsoft.com/office/powerpoint/2010/main" val="297246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D4DA70F-92C9-4566-93D0-5BDA2873B0E5}"/>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Αφασία</a:t>
            </a:r>
          </a:p>
        </p:txBody>
      </p:sp>
      <p:sp>
        <p:nvSpPr>
          <p:cNvPr id="3" name="Θέση περιεχομένου 2">
            <a:extLst>
              <a:ext uri="{FF2B5EF4-FFF2-40B4-BE49-F238E27FC236}">
                <a16:creationId xmlns:a16="http://schemas.microsoft.com/office/drawing/2014/main" id="{B79EBD72-BD02-4F5B-867A-40FF5622B20D}"/>
              </a:ext>
            </a:extLst>
          </p:cNvPr>
          <p:cNvSpPr>
            <a:spLocks noGrp="1"/>
          </p:cNvSpPr>
          <p:nvPr>
            <p:ph idx="1"/>
          </p:nvPr>
        </p:nvSpPr>
        <p:spPr>
          <a:xfrm>
            <a:off x="1371599" y="2318197"/>
            <a:ext cx="9724031" cy="3683358"/>
          </a:xfrm>
        </p:spPr>
        <p:txBody>
          <a:bodyPr anchor="ctr">
            <a:normAutofit/>
          </a:bodyPr>
          <a:lstStyle/>
          <a:p>
            <a:r>
              <a:rPr lang="el-GR" sz="2000" dirty="0" err="1"/>
              <a:t>Επαυξητική</a:t>
            </a:r>
            <a:r>
              <a:rPr lang="el-GR" sz="2000" dirty="0"/>
              <a:t> και Εναλλακτική Επικοινωνία (AAC) - μια θεραπεία που περιλαμβάνει τη συμπλήρωση ή την αντικατάσταση των φυσικών τρόπων επικοινωνίας (π.χ. φυσική ομιλία) με τη βοήθεια (π.χ. επικοινωνία μέσω μιας εικόνας, σχέδια γραμμών, και απτά αντικείμενα) και/ή χωρίς βοήθεια (π.χ. χειροκίνητα σημάδια, χειρονομίες και</a:t>
            </a:r>
            <a:r>
              <a:rPr lang="en-US" sz="2000" dirty="0"/>
              <a:t> </a:t>
            </a:r>
            <a:r>
              <a:rPr lang="el-GR" sz="2000" dirty="0"/>
              <a:t>γραφή). Το </a:t>
            </a:r>
            <a:r>
              <a:rPr lang="el-GR" sz="2000" dirty="0" err="1"/>
              <a:t>Aided</a:t>
            </a:r>
            <a:r>
              <a:rPr lang="el-GR" sz="2000" dirty="0"/>
              <a:t> AAC περιλαμβάνει συσκευές επικοινωνίας που παράγουν ομιλία (</a:t>
            </a:r>
            <a:r>
              <a:rPr lang="el-GR" sz="2000" dirty="0" err="1"/>
              <a:t>Beukelman</a:t>
            </a:r>
            <a:r>
              <a:rPr lang="el-GR" sz="2000" dirty="0"/>
              <a:t> &amp; </a:t>
            </a:r>
            <a:r>
              <a:rPr lang="el-GR" sz="2000" dirty="0" err="1"/>
              <a:t>Mirenda</a:t>
            </a:r>
            <a:r>
              <a:rPr lang="el-GR" sz="2000" dirty="0"/>
              <a:t>, 2013). Οι στρατηγικές και οι συσκευές μπορούν να χρησιμοποιηθούν προσωρινά ή μόνιμα και μπορούν να χρησιμοποιηθούν σε συνδυασμό με φυσικές τεχνικές επικοινωνίας. Οι προσεγγίσεις της AAC στη σοβαρή αφασία (</a:t>
            </a:r>
            <a:r>
              <a:rPr lang="el-GR" sz="2000" dirty="0" err="1"/>
              <a:t>Garrett</a:t>
            </a:r>
            <a:r>
              <a:rPr lang="el-GR" sz="2000" dirty="0"/>
              <a:t> &amp; </a:t>
            </a:r>
            <a:r>
              <a:rPr lang="el-GR" sz="2000" dirty="0" err="1"/>
              <a:t>Beukelman</a:t>
            </a:r>
            <a:r>
              <a:rPr lang="el-GR" sz="2000" dirty="0"/>
              <a:t>, 1992) επικεντρώνονται στη χρήση των υπολειπόμενων γλωσσικών ικανοτήτων του ατόμου και στην εκπαίδευση συνομιλητών για τη χρήση «επαυξημένης εισόδου» για την ενίσχυση της κατανόησης και την προσφορά γραπτών επιλογών για να βοηθήσουν τα άτομα με αφασία να δείξουν ιδέες και συναισθήματα. </a:t>
            </a:r>
          </a:p>
        </p:txBody>
      </p:sp>
    </p:spTree>
    <p:extLst>
      <p:ext uri="{BB962C8B-B14F-4D97-AF65-F5344CB8AC3E}">
        <p14:creationId xmlns:p14="http://schemas.microsoft.com/office/powerpoint/2010/main" val="359846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892137E-A581-4191-A5D2-6AAA37DCE50C}"/>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Εκπαιδεύοντας τον συνοδό</a:t>
            </a:r>
          </a:p>
        </p:txBody>
      </p:sp>
      <p:sp>
        <p:nvSpPr>
          <p:cNvPr id="3" name="Θέση περιεχομένου 2">
            <a:extLst>
              <a:ext uri="{FF2B5EF4-FFF2-40B4-BE49-F238E27FC236}">
                <a16:creationId xmlns:a16="http://schemas.microsoft.com/office/drawing/2014/main" id="{6BC01163-1472-4E5F-BBE4-CE1D0BE5421E}"/>
              </a:ext>
            </a:extLst>
          </p:cNvPr>
          <p:cNvSpPr>
            <a:spLocks noGrp="1"/>
          </p:cNvSpPr>
          <p:nvPr>
            <p:ph idx="1"/>
          </p:nvPr>
        </p:nvSpPr>
        <p:spPr>
          <a:xfrm>
            <a:off x="1371599" y="2318197"/>
            <a:ext cx="9724031" cy="3683358"/>
          </a:xfrm>
        </p:spPr>
        <p:txBody>
          <a:bodyPr anchor="ctr">
            <a:normAutofit/>
          </a:bodyPr>
          <a:lstStyle/>
          <a:p>
            <a:r>
              <a:rPr lang="en-US" sz="1600"/>
              <a:t>Conversational Coaching</a:t>
            </a:r>
            <a:r>
              <a:rPr lang="el-GR" sz="1600"/>
              <a:t> μια θεραπεία που έχει σχεδιαστεί για να διδάξει στρατηγικές λεκτικής και μη λεκτικής επικοινωνίας σε άτομα με αφασία και στους κύριους επικοινωνίας τους παρτενέρ τους (π.χ. τη σύζυγο). Οι στρατηγικές μπορεί να περιλαμβάνουν σκίτσα για λέξεις στόχους, χειρονομίες, υποδείξεις, επιβεβαίωση πληροφοριών και σύνοψη πληροφοριών. Οι στρατηγικές επιλέγονται από το άτομο και τον φροντιστή του/της και εξασκούνται μαζί σε συνομιλίες-παιχνίδια ρόλων. (Hopper, Holland, &amp; Rewega, 2002).</a:t>
            </a:r>
          </a:p>
          <a:p>
            <a:r>
              <a:rPr lang="en-US" sz="1600"/>
              <a:t>Supported Communication Intervention (SCI</a:t>
            </a:r>
            <a:r>
              <a:rPr lang="el-GR" sz="1600"/>
              <a:t>) μια προσέγγιση για την αποκατάσταση της αφασίας που δίνει έμφαση (α) στην ανάγκη για πολυτροπική επικοινωνία, (β) στην εκπαίδευση των συνομιλητών και (γ) στις ευκαιρίες για κοινωνική αλληλεπίδραση. Υπάρχουν τρεις βασικές αρχές του SCI:</a:t>
            </a:r>
          </a:p>
          <a:p>
            <a:pPr marL="514350" indent="-514350">
              <a:buFont typeface="+mj-lt"/>
              <a:buAutoNum type="arabicPeriod"/>
            </a:pPr>
            <a:r>
              <a:rPr lang="el-GR" sz="1600"/>
              <a:t>Η λειτουργική επικοινωνία μπορεί να διευκολυνθεί/βελτιωθεί με τη διδασκαλία στρατηγικών σε επικοινωνιακούς παρτενέρ.</a:t>
            </a:r>
          </a:p>
          <a:p>
            <a:pPr marL="514350" indent="-514350">
              <a:buFont typeface="+mj-lt"/>
              <a:buAutoNum type="arabicPeriod"/>
            </a:pPr>
            <a:r>
              <a:rPr lang="el-GR" sz="1600"/>
              <a:t> Η επικοινωνία είναι μια δυναμική διαδικασία. </a:t>
            </a:r>
          </a:p>
          <a:p>
            <a:pPr marL="514350" indent="-514350">
              <a:buFont typeface="+mj-lt"/>
              <a:buAutoNum type="arabicPeriod"/>
            </a:pPr>
            <a:r>
              <a:rPr lang="el-GR" sz="1600"/>
              <a:t>Η επικοινωνία περιλαμβάνει την κοινωνική αλληλεπίδραση και την ανταλλαγή πληροφοριών και ιδεών. δίνονται έμφαση λοιπόν στις ευκαιρίες για κοινωνική αλληλεπίδραση (π.χ. Kagan, Black, Duchan, &amp; Simmons-Mackie, 2001). </a:t>
            </a:r>
          </a:p>
          <a:p>
            <a:endParaRPr lang="el-GR" sz="1600"/>
          </a:p>
        </p:txBody>
      </p:sp>
    </p:spTree>
    <p:extLst>
      <p:ext uri="{BB962C8B-B14F-4D97-AF65-F5344CB8AC3E}">
        <p14:creationId xmlns:p14="http://schemas.microsoft.com/office/powerpoint/2010/main" val="333287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7082647-0FF8-4B25-A169-346B7CEA69D4}"/>
              </a:ext>
            </a:extLst>
          </p:cNvPr>
          <p:cNvSpPr>
            <a:spLocks noGrp="1"/>
          </p:cNvSpPr>
          <p:nvPr>
            <p:ph type="title"/>
          </p:nvPr>
        </p:nvSpPr>
        <p:spPr>
          <a:xfrm>
            <a:off x="1371599" y="294538"/>
            <a:ext cx="9895951" cy="1033669"/>
          </a:xfrm>
        </p:spPr>
        <p:txBody>
          <a:bodyPr>
            <a:normAutofit/>
          </a:bodyPr>
          <a:lstStyle/>
          <a:p>
            <a:r>
              <a:rPr lang="el-GR" sz="4000" dirty="0">
                <a:solidFill>
                  <a:srgbClr val="FFFFFF"/>
                </a:solidFill>
              </a:rPr>
              <a:t>Ανάγνωση στην αφασία</a:t>
            </a:r>
          </a:p>
        </p:txBody>
      </p:sp>
      <p:sp>
        <p:nvSpPr>
          <p:cNvPr id="3" name="Θέση περιεχομένου 2">
            <a:extLst>
              <a:ext uri="{FF2B5EF4-FFF2-40B4-BE49-F238E27FC236}">
                <a16:creationId xmlns:a16="http://schemas.microsoft.com/office/drawing/2014/main" id="{F35396D7-2833-44B3-A013-CBF186D881E0}"/>
              </a:ext>
            </a:extLst>
          </p:cNvPr>
          <p:cNvSpPr>
            <a:spLocks noGrp="1"/>
          </p:cNvSpPr>
          <p:nvPr>
            <p:ph idx="1"/>
          </p:nvPr>
        </p:nvSpPr>
        <p:spPr>
          <a:xfrm>
            <a:off x="1371599" y="2318197"/>
            <a:ext cx="9724031" cy="3683358"/>
          </a:xfrm>
        </p:spPr>
        <p:txBody>
          <a:bodyPr anchor="ctr">
            <a:normAutofit/>
          </a:bodyPr>
          <a:lstStyle/>
          <a:p>
            <a:endParaRPr lang="en-US" sz="1600"/>
          </a:p>
          <a:p>
            <a:r>
              <a:rPr lang="en-US" sz="1600"/>
              <a:t>Multiple Oral Reading (MOR)</a:t>
            </a:r>
            <a:endParaRPr lang="el-GR" sz="1600"/>
          </a:p>
          <a:p>
            <a:pPr marL="0" indent="0">
              <a:buNone/>
            </a:pPr>
            <a:r>
              <a:rPr lang="el-GR" sz="1600"/>
              <a:t>Τεχνική θεραπείας για άτομα με επίκτητες διαταραχές της ανάγνωσης που περιλαμβάνει την ανάγνωση του κειμένου δυνατά - είτε έναν συγκεκριμένο αριθμό φορών είτε μέχρι να επιτευχθεί ένας συγκεκριμένος ρυθμός ανάγνωσης - σε μια προσπάθεια βελτίωσης της προφορικής ανάγνωσης ολόκληρων λέξεων. Το MOR είναι το πλέον κατάλληλο για άτομα με διατηρημένες ικανότητες ανάγνωσης γράμμα προς γράμμα και σχετικά καλή κατανόηση σε επίπεδο λέξεων. Η θεραπεία μπορεί να εξατομικευτεί επιλέγοντας κείμενο ενδιαφέρον για το άτομο (βλ., Π.χ., Cherney, 2004; Kim &amp; Russo, 2010; Moyer, 1979; Tuomainen &amp; Laine, 1991).</a:t>
            </a:r>
          </a:p>
          <a:p>
            <a:r>
              <a:rPr lang="en-US" sz="1600"/>
              <a:t>Oral Reading for Language in Aphasia (ORLA)</a:t>
            </a:r>
            <a:endParaRPr lang="el-GR" sz="1600"/>
          </a:p>
          <a:p>
            <a:pPr marL="0" indent="0">
              <a:buNone/>
            </a:pPr>
            <a:r>
              <a:rPr lang="el-GR" sz="1600"/>
              <a:t>Μια θεραπεία για άτομα με αφασία και δυσκολίες στην ανάγνωση που περιλαμβάνει επαναλαμβανόμενη ανάγνωση προτάσεων δυνατά με τον κλινικό σε μια προσπάθεια βελτίωσης της κατανόησης της ανάγνωσης. Η χρήση συνδεδεμένου λόγου (προτάσεων) αντί μεμονωμένων λέξεων επιτρέπει στο άτομο να εξασκήσει τον φυσικό ρυθμό και τον τονισμό (Cherney, 1995, Cherney, Merbitz, &amp; Grip, 1986).</a:t>
            </a:r>
          </a:p>
        </p:txBody>
      </p:sp>
    </p:spTree>
    <p:extLst>
      <p:ext uri="{BB962C8B-B14F-4D97-AF65-F5344CB8AC3E}">
        <p14:creationId xmlns:p14="http://schemas.microsoft.com/office/powerpoint/2010/main" val="422983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4708F0E-E058-4682-9ADC-1AB4ACD86B61}"/>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a:ln>
                  <a:noFill/>
                </a:ln>
                <a:solidFill>
                  <a:srgbClr val="FFFFFF"/>
                </a:solidFill>
                <a:effectLst/>
                <a:uLnTx/>
                <a:uFillTx/>
                <a:latin typeface="Calibri Light" panose="020F0302020204030204"/>
                <a:ea typeface="+mn-ea"/>
                <a:cs typeface="+mn-cs"/>
              </a:rPr>
              <a:t>ΑΝΑΓΝΩΣΗ ΣΤΗΝ ΑΦΑΣΙΑ</a:t>
            </a:r>
          </a:p>
        </p:txBody>
      </p:sp>
      <p:sp>
        <p:nvSpPr>
          <p:cNvPr id="3" name="Θέση περιεχομένου 2">
            <a:extLst>
              <a:ext uri="{FF2B5EF4-FFF2-40B4-BE49-F238E27FC236}">
                <a16:creationId xmlns:a16="http://schemas.microsoft.com/office/drawing/2014/main" id="{CC99BC30-5B8C-4707-8C74-470FF55082D5}"/>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1700"/>
              <a:t>Supported reading comprehension</a:t>
            </a:r>
          </a:p>
          <a:p>
            <a:pPr marL="0"/>
            <a:r>
              <a:rPr lang="en-US" sz="1700"/>
              <a:t>Προσέγγιση που εστιάζει στη βελτίωση της αναγνωστικής κατανόησης ατόμων με αφασία κάνοντας χρήση κειμένων φιλικών προς την αφασία (π.χ. σχέδια, προσωπικές φωτογραφίες και φιλική προς τον αναγνώστη μορφοποίηση) και άλλου είδους υποστηρικτικό υλικό (π.χ. επικεφαλίδες και έντονες γραμματοσειρές ,(. Dietz, Knollman-Porter, Hux, Toth, &amp; Brown, 2014· Knollman-Porter, Brown, Hux, Wallace, &amp; Uchtman, 2016· Rose et al., 2003, 2011).</a:t>
            </a:r>
          </a:p>
          <a:p>
            <a:r>
              <a:rPr lang="en-US" sz="1700"/>
              <a:t>Script training</a:t>
            </a:r>
          </a:p>
          <a:p>
            <a:pPr marL="0"/>
            <a:r>
              <a:rPr lang="en-US" sz="1700"/>
              <a:t>Η εκπαίδευση σε σενάρια είναι μια προσέγγιση στη θεραπεία αφασίας και ανάγνωσης που χρησιμοποιεί ένα κείμενο-σενάριο(κατανόηση, μνήμη και ανάκληση ακολουθιών μιας δραστηριότητας) για να διευκολύνει τη συμμετοχή σε δραστηριότητες. Χρησιμοποιώντας αυτή την προσέγγιση, ο κλινικός και το άτομο με αφασία αναπτύσσουν έναν σεναριακό μονόλογο ή διάλογο μιας δραστηριότητας ενδιαφέροντος και στη συνέχεια τον εξασκούν έντονα μέχρι η παραγωγή του σεναριακού λόγου να γίνει αυτόματη και αβίαστη (Holland, Milman, Munoz, &amp; Bays, 2002). </a:t>
            </a:r>
          </a:p>
          <a:p>
            <a:endParaRPr lang="en-US" sz="1700"/>
          </a:p>
          <a:p>
            <a:endParaRPr lang="en-US" sz="1700"/>
          </a:p>
        </p:txBody>
      </p:sp>
    </p:spTree>
    <p:extLst>
      <p:ext uri="{BB962C8B-B14F-4D97-AF65-F5344CB8AC3E}">
        <p14:creationId xmlns:p14="http://schemas.microsoft.com/office/powerpoint/2010/main" val="168624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D7FEE7C-E79B-4811-B857-57BF9AED98F4}"/>
              </a:ext>
            </a:extLst>
          </p:cNvPr>
          <p:cNvSpPr>
            <a:spLocks noGrp="1"/>
          </p:cNvSpPr>
          <p:nvPr>
            <p:ph type="title"/>
          </p:nvPr>
        </p:nvSpPr>
        <p:spPr>
          <a:xfrm>
            <a:off x="1371599" y="294538"/>
            <a:ext cx="9895951" cy="1033669"/>
          </a:xfrm>
        </p:spPr>
        <p:txBody>
          <a:bodyPr>
            <a:normAutofit/>
          </a:bodyPr>
          <a:lstStyle/>
          <a:p>
            <a:r>
              <a:rPr lang="el-GR" sz="4000" dirty="0">
                <a:solidFill>
                  <a:srgbClr val="FFFFFF"/>
                </a:solidFill>
              </a:rPr>
              <a:t>Αφασία-Παρέμβαση στη σύνταξη-ανάκληση</a:t>
            </a:r>
          </a:p>
        </p:txBody>
      </p:sp>
      <p:sp>
        <p:nvSpPr>
          <p:cNvPr id="3" name="Θέση περιεχομένου 2">
            <a:extLst>
              <a:ext uri="{FF2B5EF4-FFF2-40B4-BE49-F238E27FC236}">
                <a16:creationId xmlns:a16="http://schemas.microsoft.com/office/drawing/2014/main" id="{AA1BD414-B88F-4CD9-8929-B05D49C67CE7}"/>
              </a:ext>
            </a:extLst>
          </p:cNvPr>
          <p:cNvSpPr>
            <a:spLocks noGrp="1"/>
          </p:cNvSpPr>
          <p:nvPr>
            <p:ph idx="1"/>
          </p:nvPr>
        </p:nvSpPr>
        <p:spPr>
          <a:xfrm>
            <a:off x="1371599" y="2318197"/>
            <a:ext cx="9724031" cy="3683358"/>
          </a:xfrm>
        </p:spPr>
        <p:txBody>
          <a:bodyPr anchor="ctr">
            <a:normAutofit/>
          </a:bodyPr>
          <a:lstStyle/>
          <a:p>
            <a:r>
              <a:rPr lang="en-US" sz="2000"/>
              <a:t>Sentence Production Program for Aphasia (SPPA)</a:t>
            </a:r>
            <a:endParaRPr lang="el-GR" sz="2000"/>
          </a:p>
          <a:p>
            <a:pPr marL="0" indent="0">
              <a:buNone/>
            </a:pPr>
            <a:r>
              <a:rPr lang="el-GR" sz="2000"/>
              <a:t>Πρόγραμμα θεραπείας που έχει σχεδιαστεί για να βοηθήσει στην παραγωγή συγκεκριμένων τύπων προτάσεων. Το σκεπτικό είναι ότι η παραγωγή ορισμένων τύπων προτάσεων θα βελτιωθεί εάν το άτομο με αφασία ακούσει και παράγει πολλές προτάσεις με την ίδια συντακτική μορφή αλλά διαφορετικό λεξιλογικό περιεχόμενο.</a:t>
            </a:r>
          </a:p>
          <a:p>
            <a:r>
              <a:rPr lang="en-US" sz="2000"/>
              <a:t>Treatment of Underlying Forms (TUF)</a:t>
            </a:r>
            <a:endParaRPr lang="el-GR" sz="2000"/>
          </a:p>
          <a:p>
            <a:pPr marL="0" indent="0">
              <a:buNone/>
            </a:pPr>
            <a:r>
              <a:rPr lang="el-GR" sz="2000"/>
              <a:t>Γλωσσική προσέγγιση για τη θεραπεία ελλειμμάτων σε επίπεδο πρότασης σε άτομα με αφασία. Το TUF έχει σχεδιαστεί για να βελτιώσει την παραγωγή προτάσεων εκπαιδεύοντας πρώτα το άτομο σε πιο σύνθετες δομές προτάσεων, υποθέτοντας ότι η κατανόηση των γλωσσικών ιδιοτήτων αυτών των σύνθετων προτάσεων θα γενικευτεί σε λιγότερο πολύπλοκες προτάσεις που έχουν παρόμοιες ιδιότητες (Thompson &amp; Shapiro, 2005).</a:t>
            </a:r>
          </a:p>
          <a:p>
            <a:pPr marL="0" indent="0">
              <a:buNone/>
            </a:pPr>
            <a:endParaRPr lang="el-GR" sz="2000"/>
          </a:p>
        </p:txBody>
      </p:sp>
    </p:spTree>
    <p:extLst>
      <p:ext uri="{BB962C8B-B14F-4D97-AF65-F5344CB8AC3E}">
        <p14:creationId xmlns:p14="http://schemas.microsoft.com/office/powerpoint/2010/main" val="287132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E9DA58-7333-4D12-BA34-DCD496F58186}"/>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a:ln>
                  <a:noFill/>
                </a:ln>
                <a:solidFill>
                  <a:srgbClr val="FFFFFF"/>
                </a:solidFill>
                <a:effectLst/>
                <a:uLnTx/>
                <a:uFillTx/>
                <a:latin typeface="Calibri Light" panose="020F0302020204030204"/>
                <a:ea typeface="+mn-ea"/>
                <a:cs typeface="+mn-cs"/>
              </a:rPr>
              <a:t>Αφασία-Παρέμβαση στη σύνταξη-ανάκληση</a:t>
            </a:r>
          </a:p>
        </p:txBody>
      </p:sp>
      <p:sp>
        <p:nvSpPr>
          <p:cNvPr id="3" name="Θέση περιεχομένου 2">
            <a:extLst>
              <a:ext uri="{FF2B5EF4-FFF2-40B4-BE49-F238E27FC236}">
                <a16:creationId xmlns:a16="http://schemas.microsoft.com/office/drawing/2014/main" id="{E09AB4F9-026B-4F44-9D0B-F40E32B9A4B7}"/>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1700"/>
              <a:t>Gestural Facilitation of Naming (GES)</a:t>
            </a:r>
          </a:p>
          <a:p>
            <a:pPr marL="0"/>
            <a:r>
              <a:rPr lang="en-US" sz="1700"/>
              <a:t>Μια προσέγγιση που χρησιμοποιεί χειρονομίες για να ενεργοποιήσει την ανάκτηση λέξεων εκμεταλλευόμενη τη διαδραστική φύση της γλώσσας (βλ., π.χ., Raymer et al., 2006; Rodriguez, Raymer, &amp; Rothi , 2006, Rose, 2013, Rose, Mok, &amp; Sekine, 2017, Rose, Raymer, Lanyon, &amp; Attard, 2013).</a:t>
            </a:r>
          </a:p>
          <a:p>
            <a:r>
              <a:rPr lang="en-US" sz="1700"/>
              <a:t>Semantic Feature Analysis Treatment</a:t>
            </a:r>
          </a:p>
          <a:p>
            <a:pPr marL="0"/>
            <a:r>
              <a:rPr lang="en-US" sz="1700"/>
              <a:t>Θεραπεία ανάκτησης λέξεων στην οποία το άτομο με αφασία προσδιορίζει σημαντικά σημασιολογικά χαρακτηριστικά μιας λέξης -στόχου που είναι δύσκολο να ανακτηθεί. Για παράδειγμα, εάν το άτομο δυσκολεύεται να ανακτήσει τη λέξη σόμπα, τότε μπορεί να του ζητηθούν ερωτήσεις να παράσχουν πληροφορίες που σχετίζονται με τον φούρνο (π.χ., πού βρίσκεται; [κουζίνα]; σε τι χρησιμοποιείται; [μαγείρεμα]) Το SFA πιστεύεται ότι βελτιώνει την ανάκτηση λέξεων ενεργοποιώντας το σημασιολογικό δίκτυο που σχετίζεται με τη λέξη-στόχο, (Boyle, 2004; Maher &amp; Raymer, 2004).</a:t>
            </a:r>
          </a:p>
        </p:txBody>
      </p:sp>
    </p:spTree>
    <p:extLst>
      <p:ext uri="{BB962C8B-B14F-4D97-AF65-F5344CB8AC3E}">
        <p14:creationId xmlns:p14="http://schemas.microsoft.com/office/powerpoint/2010/main" val="314455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0A9CE63-4B22-449D-9680-CE6A82AFA5B1}"/>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a:ln>
                  <a:noFill/>
                </a:ln>
                <a:solidFill>
                  <a:srgbClr val="FFFFFF"/>
                </a:solidFill>
                <a:effectLst/>
                <a:uLnTx/>
                <a:uFillTx/>
                <a:latin typeface="Calibri Light" panose="020F0302020204030204"/>
                <a:ea typeface="+mn-ea"/>
                <a:cs typeface="+mn-cs"/>
              </a:rPr>
              <a:t>Αφασία-Παρέμβαση στη σύνταξη-ανάκληση</a:t>
            </a:r>
          </a:p>
        </p:txBody>
      </p:sp>
      <p:sp>
        <p:nvSpPr>
          <p:cNvPr id="3" name="Θέση περιεχομένου 2">
            <a:extLst>
              <a:ext uri="{FF2B5EF4-FFF2-40B4-BE49-F238E27FC236}">
                <a16:creationId xmlns:a16="http://schemas.microsoft.com/office/drawing/2014/main" id="{7EDC31B1-2476-48E4-B143-8CC7C281E58C}"/>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1900"/>
              <a:t>Verb Network Strengthening Treatment (VNeST)</a:t>
            </a:r>
          </a:p>
          <a:p>
            <a:pPr marL="0"/>
            <a:r>
              <a:rPr lang="en-US" sz="1900"/>
              <a:t>Το VNeST στοχεύει στα ρήματα και στους ρόλους τους για να ενεργοποιήσει σημασιολογικά δίκτυα και να βελτιώσει την παραγωγή βασικών συντακτικών δομών (π.χ. θέμα-ρήμα-αντικείμενο). Για παράδειγμα, στο άτομο με αφασία δίνεται ένα ρήμα (π.χ. ζωγραφίζω) και του ζητείται να ανακτήσει σχετικούς παράγοντες και αντικείμενα (π.χ. καλλιτέχνης–ζωγραφίζει–εικόνα και ζωγράφος–ζωγραφίζει–σπίτι· Edmonds &amp; Babb, 2011· Edmonds &amp; Mizrahi, 2011; Edmonds, Nadeau, &amp; Kiran, 2009).</a:t>
            </a:r>
          </a:p>
          <a:p>
            <a:r>
              <a:rPr lang="en-US" sz="1900"/>
              <a:t>Word Retrieval Cuing Strategies</a:t>
            </a:r>
          </a:p>
          <a:p>
            <a:pPr marL="0"/>
            <a:r>
              <a:rPr lang="en-US" sz="1900"/>
              <a:t>Προσέγγιση που παρέχει πρόσθετες πληροφορίες, όπως ο αρχικός ήχος μιας λέξης (φωνολογική υπόδειξη) ή στοιχεία που σχετίζονται με τη λέξη μ(σημασιολογική βοήθεια), για να βοηθήσει την ανάκληση λέξεων (Wambaugh, Doyle , Martinez, &amp; Kalinyak-Fliszar, 2002· Webster &amp; Whitworth, 2012).</a:t>
            </a:r>
          </a:p>
        </p:txBody>
      </p:sp>
    </p:spTree>
    <p:extLst>
      <p:ext uri="{BB962C8B-B14F-4D97-AF65-F5344CB8AC3E}">
        <p14:creationId xmlns:p14="http://schemas.microsoft.com/office/powerpoint/2010/main" val="167236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4D6FEC-BDFD-443A-9F0F-2816C639AAC2}"/>
              </a:ext>
            </a:extLst>
          </p:cNvPr>
          <p:cNvSpPr>
            <a:spLocks noGrp="1"/>
          </p:cNvSpPr>
          <p:nvPr>
            <p:ph type="title"/>
          </p:nvPr>
        </p:nvSpPr>
        <p:spPr>
          <a:xfrm>
            <a:off x="1136397" y="502020"/>
            <a:ext cx="5323715" cy="1642970"/>
          </a:xfrm>
        </p:spPr>
        <p:txBody>
          <a:bodyPr anchor="b">
            <a:normAutofit/>
          </a:bodyPr>
          <a:lstStyle/>
          <a:p>
            <a:r>
              <a:rPr lang="el-GR" sz="4000"/>
              <a:t>Αφασία</a:t>
            </a:r>
          </a:p>
        </p:txBody>
      </p:sp>
      <p:sp>
        <p:nvSpPr>
          <p:cNvPr id="3" name="Θέση περιεχομένου 2">
            <a:extLst>
              <a:ext uri="{FF2B5EF4-FFF2-40B4-BE49-F238E27FC236}">
                <a16:creationId xmlns:a16="http://schemas.microsoft.com/office/drawing/2014/main" id="{C2DCC8BB-A948-4F5B-A935-A30FA9D0BC51}"/>
              </a:ext>
            </a:extLst>
          </p:cNvPr>
          <p:cNvSpPr>
            <a:spLocks noGrp="1"/>
          </p:cNvSpPr>
          <p:nvPr>
            <p:ph idx="1"/>
          </p:nvPr>
        </p:nvSpPr>
        <p:spPr>
          <a:xfrm>
            <a:off x="1144923" y="2405894"/>
            <a:ext cx="5315189" cy="3535083"/>
          </a:xfrm>
        </p:spPr>
        <p:txBody>
          <a:bodyPr anchor="t">
            <a:normAutofit/>
          </a:bodyPr>
          <a:lstStyle/>
          <a:p>
            <a:r>
              <a:rPr lang="el-GR" sz="2000"/>
              <a:t>Η θεραπεία της αφασίας είναι εξατομικευμένη ανάλογα με τους τομείς στους οποίους εντοπίζονται τα ελλείμματα του εξυπηρετούμενου κατά την αξιολόγηση και τις προσωπικές του ανάγκες.</a:t>
            </a:r>
          </a:p>
          <a:p>
            <a:r>
              <a:rPr lang="el-GR" sz="2000"/>
              <a:t>Η θεραπεία πρέπει να γίνεται σε όλες τις γλώσσες στις οποίες το άτομα είναι φυσικός ομιλητής</a:t>
            </a:r>
          </a:p>
          <a:p>
            <a:r>
              <a:rPr lang="el-GR" sz="2000"/>
              <a:t>Ο στόχος της παρέμβασης είναι το άτομο να πετύχει το υψηλότερο δυνατό επίπεδο ανεξαρτησίας στην καθημερινή του ζωή.</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58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BDC0CB-D119-AEA5-259C-C24210413100}"/>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B0709D5E-EB9B-9B5E-02C4-EA2BDB2478D1}"/>
              </a:ext>
            </a:extLst>
          </p:cNvPr>
          <p:cNvPicPr>
            <a:picLocks noGrp="1" noChangeAspect="1"/>
          </p:cNvPicPr>
          <p:nvPr>
            <p:ph idx="1"/>
          </p:nvPr>
        </p:nvPicPr>
        <p:blipFill>
          <a:blip r:embed="rId2"/>
          <a:stretch>
            <a:fillRect/>
          </a:stretch>
        </p:blipFill>
        <p:spPr>
          <a:xfrm>
            <a:off x="623597" y="1734344"/>
            <a:ext cx="4631094" cy="2604990"/>
          </a:xfrm>
          <a:prstGeom prst="rect">
            <a:avLst/>
          </a:prstGeom>
        </p:spPr>
      </p:pic>
      <p:pic>
        <p:nvPicPr>
          <p:cNvPr id="5" name="Εικόνα 4">
            <a:extLst>
              <a:ext uri="{FF2B5EF4-FFF2-40B4-BE49-F238E27FC236}">
                <a16:creationId xmlns:a16="http://schemas.microsoft.com/office/drawing/2014/main" id="{88E315ED-29B7-4F2C-E694-7F55152482FB}"/>
              </a:ext>
            </a:extLst>
          </p:cNvPr>
          <p:cNvPicPr>
            <a:picLocks noChangeAspect="1"/>
          </p:cNvPicPr>
          <p:nvPr/>
        </p:nvPicPr>
        <p:blipFill>
          <a:blip r:embed="rId3"/>
          <a:stretch>
            <a:fillRect/>
          </a:stretch>
        </p:blipFill>
        <p:spPr>
          <a:xfrm>
            <a:off x="1875454" y="4667849"/>
            <a:ext cx="2957804" cy="2021936"/>
          </a:xfrm>
          <a:prstGeom prst="rect">
            <a:avLst/>
          </a:prstGeom>
        </p:spPr>
      </p:pic>
      <p:pic>
        <p:nvPicPr>
          <p:cNvPr id="6" name="Εικόνα 5">
            <a:extLst>
              <a:ext uri="{FF2B5EF4-FFF2-40B4-BE49-F238E27FC236}">
                <a16:creationId xmlns:a16="http://schemas.microsoft.com/office/drawing/2014/main" id="{ECF33584-B7E4-F9E1-6151-F94AA0B3A4FA}"/>
              </a:ext>
            </a:extLst>
          </p:cNvPr>
          <p:cNvPicPr>
            <a:picLocks noChangeAspect="1"/>
          </p:cNvPicPr>
          <p:nvPr/>
        </p:nvPicPr>
        <p:blipFill>
          <a:blip r:embed="rId4"/>
          <a:stretch>
            <a:fillRect/>
          </a:stretch>
        </p:blipFill>
        <p:spPr>
          <a:xfrm>
            <a:off x="5638800" y="2354425"/>
            <a:ext cx="5715000" cy="3810000"/>
          </a:xfrm>
          <a:prstGeom prst="rect">
            <a:avLst/>
          </a:prstGeom>
        </p:spPr>
      </p:pic>
    </p:spTree>
    <p:extLst>
      <p:ext uri="{BB962C8B-B14F-4D97-AF65-F5344CB8AC3E}">
        <p14:creationId xmlns:p14="http://schemas.microsoft.com/office/powerpoint/2010/main" val="137118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BA55EE-2A4F-EA62-AA86-E8F83AC7A092}"/>
              </a:ext>
            </a:extLst>
          </p:cNvPr>
          <p:cNvSpPr>
            <a:spLocks noGrp="1"/>
          </p:cNvSpPr>
          <p:nvPr>
            <p:ph type="title"/>
          </p:nvPr>
        </p:nvSpPr>
        <p:spPr/>
        <p:txBody>
          <a:bodyPr/>
          <a:lstStyle/>
          <a:p>
            <a:r>
              <a:rPr lang="en-US" dirty="0"/>
              <a:t>https://www.strokesupport.gr/</a:t>
            </a:r>
            <a:endParaRPr lang="el-GR" dirty="0"/>
          </a:p>
        </p:txBody>
      </p:sp>
      <p:pic>
        <p:nvPicPr>
          <p:cNvPr id="9" name="Θέση περιεχομένου 8">
            <a:extLst>
              <a:ext uri="{FF2B5EF4-FFF2-40B4-BE49-F238E27FC236}">
                <a16:creationId xmlns:a16="http://schemas.microsoft.com/office/drawing/2014/main" id="{018A6BC9-2F79-D9B3-EBB5-1C9F28F834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0601" y="1825625"/>
            <a:ext cx="8150798" cy="4351338"/>
          </a:xfrm>
        </p:spPr>
      </p:pic>
    </p:spTree>
    <p:extLst>
      <p:ext uri="{BB962C8B-B14F-4D97-AF65-F5344CB8AC3E}">
        <p14:creationId xmlns:p14="http://schemas.microsoft.com/office/powerpoint/2010/main" val="32239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BA6F8C-A75E-36CA-1ACD-B3EF99CE0C75}"/>
              </a:ext>
            </a:extLst>
          </p:cNvPr>
          <p:cNvSpPr>
            <a:spLocks noGrp="1"/>
          </p:cNvSpPr>
          <p:nvPr>
            <p:ph type="title"/>
          </p:nvPr>
        </p:nvSpPr>
        <p:spPr/>
        <p:txBody>
          <a:bodyPr/>
          <a:lstStyle/>
          <a:p>
            <a:r>
              <a:rPr lang="en-US" dirty="0">
                <a:hlinkClick r:id="rId2"/>
              </a:rPr>
              <a:t>https://www.safestroke.eu/</a:t>
            </a:r>
            <a:r>
              <a:rPr lang="en-US" dirty="0"/>
              <a:t> </a:t>
            </a:r>
            <a:endParaRPr lang="el-GR" dirty="0"/>
          </a:p>
        </p:txBody>
      </p:sp>
      <p:pic>
        <p:nvPicPr>
          <p:cNvPr id="5" name="Θέση περιεχομένου 4">
            <a:extLst>
              <a:ext uri="{FF2B5EF4-FFF2-40B4-BE49-F238E27FC236}">
                <a16:creationId xmlns:a16="http://schemas.microsoft.com/office/drawing/2014/main" id="{F559A3A9-9B9D-022A-1A8C-B9E78C0DFF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0125" y="1825625"/>
            <a:ext cx="8711750" cy="4351338"/>
          </a:xfrm>
        </p:spPr>
      </p:pic>
    </p:spTree>
    <p:extLst>
      <p:ext uri="{BB962C8B-B14F-4D97-AF65-F5344CB8AC3E}">
        <p14:creationId xmlns:p14="http://schemas.microsoft.com/office/powerpoint/2010/main" val="231785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48760-0930-2DC4-32C9-497899DF6971}"/>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37B1DCF4-1114-AE72-37A1-E085654C4DDE}"/>
              </a:ext>
            </a:extLst>
          </p:cNvPr>
          <p:cNvPicPr>
            <a:picLocks noGrp="1" noChangeAspect="1"/>
          </p:cNvPicPr>
          <p:nvPr>
            <p:ph idx="1"/>
          </p:nvPr>
        </p:nvPicPr>
        <p:blipFill>
          <a:blip r:embed="rId2"/>
          <a:stretch>
            <a:fillRect/>
          </a:stretch>
        </p:blipFill>
        <p:spPr>
          <a:xfrm>
            <a:off x="3052762" y="2286794"/>
            <a:ext cx="6086475" cy="3429000"/>
          </a:xfrm>
          <a:prstGeom prst="rect">
            <a:avLst/>
          </a:prstGeom>
        </p:spPr>
      </p:pic>
    </p:spTree>
    <p:extLst>
      <p:ext uri="{BB962C8B-B14F-4D97-AF65-F5344CB8AC3E}">
        <p14:creationId xmlns:p14="http://schemas.microsoft.com/office/powerpoint/2010/main" val="316926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CA78DF-C251-45D4-8209-FDCD65631559}"/>
              </a:ext>
            </a:extLst>
          </p:cNvPr>
          <p:cNvPicPr>
            <a:picLocks noChangeAspect="1"/>
          </p:cNvPicPr>
          <p:nvPr/>
        </p:nvPicPr>
        <p:blipFill rotWithShape="1">
          <a:blip r:embed="rId2" cstate="print">
            <a:duotone>
              <a:prstClr val="black"/>
              <a:prstClr val="white"/>
            </a:duotone>
            <a:alphaModFix amt="35000"/>
          </a:blip>
          <a:srcRect t="15730"/>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p:cNvSpPr>
            <a:spLocks noGrp="1"/>
          </p:cNvSpPr>
          <p:nvPr>
            <p:ph type="title"/>
          </p:nvPr>
        </p:nvSpPr>
        <p:spPr>
          <a:xfrm>
            <a:off x="838201" y="1065862"/>
            <a:ext cx="3313164" cy="4726276"/>
          </a:xfrm>
        </p:spPr>
        <p:txBody>
          <a:bodyPr>
            <a:normAutofit/>
          </a:bodyPr>
          <a:lstStyle/>
          <a:p>
            <a:pPr algn="r"/>
            <a:r>
              <a:rPr lang="el-GR" sz="4000"/>
              <a:t>Παράγοντες που επηρεάζουν την έκβαση της θεραπείας:</a:t>
            </a:r>
            <a:br>
              <a:rPr lang="el-GR" sz="4000"/>
            </a:br>
            <a:endParaRPr lang="en-US" sz="4000"/>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1137EBC5-1639-4929-8811-6D66DC9CC4C6}"/>
              </a:ext>
            </a:extLst>
          </p:cNvPr>
          <p:cNvGraphicFramePr>
            <a:graphicFrameLocks noGrp="1"/>
          </p:cNvGraphicFramePr>
          <p:nvPr>
            <p:ph idx="1"/>
            <p:extLst>
              <p:ext uri="{D42A27DB-BD31-4B8C-83A1-F6EECF244321}">
                <p14:modId xmlns:p14="http://schemas.microsoft.com/office/powerpoint/2010/main" val="1651488222"/>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36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1367D66-B01F-4FE3-8F49-F777922C386F}"/>
              </a:ext>
            </a:extLst>
          </p:cNvPr>
          <p:cNvSpPr>
            <a:spLocks noGrp="1"/>
          </p:cNvSpPr>
          <p:nvPr>
            <p:ph type="title"/>
          </p:nvPr>
        </p:nvSpPr>
        <p:spPr>
          <a:xfrm>
            <a:off x="686834" y="1153572"/>
            <a:ext cx="3200400" cy="4461163"/>
          </a:xfrm>
        </p:spPr>
        <p:txBody>
          <a:bodyPr>
            <a:normAutofit/>
          </a:bodyPr>
          <a:lstStyle/>
          <a:p>
            <a:r>
              <a:rPr lang="el-GR">
                <a:solidFill>
                  <a:srgbClr val="FFFFFF"/>
                </a:solidFill>
              </a:rPr>
              <a:t>Αφασία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E8239D9A-E4B0-41B4-90E3-17838EB1C69D}"/>
              </a:ext>
            </a:extLst>
          </p:cNvPr>
          <p:cNvSpPr>
            <a:spLocks noGrp="1"/>
          </p:cNvSpPr>
          <p:nvPr>
            <p:ph idx="1"/>
          </p:nvPr>
        </p:nvSpPr>
        <p:spPr>
          <a:xfrm>
            <a:off x="4447308" y="591344"/>
            <a:ext cx="6906491" cy="5585619"/>
          </a:xfrm>
        </p:spPr>
        <p:txBody>
          <a:bodyPr anchor="ctr">
            <a:normAutofit/>
          </a:bodyPr>
          <a:lstStyle/>
          <a:p>
            <a:r>
              <a:rPr lang="el-GR" dirty="0"/>
              <a:t>Η θεραπεία </a:t>
            </a:r>
            <a:r>
              <a:rPr lang="en-US" dirty="0"/>
              <a:t>“</a:t>
            </a:r>
            <a:r>
              <a:rPr lang="el-GR" dirty="0"/>
              <a:t>χτίζει</a:t>
            </a:r>
            <a:r>
              <a:rPr lang="en-US" dirty="0"/>
              <a:t>”</a:t>
            </a:r>
            <a:r>
              <a:rPr lang="el-GR" dirty="0"/>
              <a:t> πάνω σε όσα έχουν διατηρηθεί καλύτερα</a:t>
            </a:r>
          </a:p>
          <a:p>
            <a:r>
              <a:rPr lang="el-GR" dirty="0"/>
              <a:t>Διδάσκει τόσο στο άτομο όσο και στο περιβάλλον του νέες δεξιότητες και αντισταθμιστικές τεχνικές.</a:t>
            </a:r>
          </a:p>
          <a:p>
            <a:r>
              <a:rPr lang="el-GR" dirty="0"/>
              <a:t>Η θεραπεία μπορεί να είναι επανορθωτική (δηλαδή, με στόχο τη βελτίωση ή την αποκατάσταση της εξασθενημένης λειτουργίας) ή/και την αντισταθμιστική (δηλαδή, την αντιστάθμιση των ελλειμμάτων που δεν υπόκεινται σε επανεκπαίδευση).</a:t>
            </a:r>
            <a:r>
              <a:rPr lang="en-US" dirty="0"/>
              <a:t> </a:t>
            </a:r>
            <a:endParaRPr lang="el-GR" dirty="0"/>
          </a:p>
        </p:txBody>
      </p:sp>
    </p:spTree>
    <p:extLst>
      <p:ext uri="{BB962C8B-B14F-4D97-AF65-F5344CB8AC3E}">
        <p14:creationId xmlns:p14="http://schemas.microsoft.com/office/powerpoint/2010/main" val="116887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24E55204-0613-4F99-3548-FEFEA0164F84}"/>
              </a:ext>
            </a:extLst>
          </p:cNvPr>
          <p:cNvSpPr>
            <a:spLocks noGrp="1" noChangeArrowheads="1"/>
          </p:cNvSpPr>
          <p:nvPr>
            <p:ph type="title"/>
          </p:nvPr>
        </p:nvSpPr>
        <p:spPr/>
        <p:txBody>
          <a:bodyPr/>
          <a:lstStyle/>
          <a:p>
            <a:pPr eaLnBrk="1" hangingPunct="1"/>
            <a:br>
              <a:rPr lang="el-GR" altLang="el-GR" sz="3200" dirty="0">
                <a:solidFill>
                  <a:srgbClr val="FF9900"/>
                </a:solidFill>
                <a:ea typeface="ＭＳ Ｐゴシック" panose="020B0600070205080204" pitchFamily="34" charset="-128"/>
              </a:rPr>
            </a:br>
            <a:r>
              <a:rPr lang="el-GR" altLang="el-GR" sz="4000" dirty="0">
                <a:solidFill>
                  <a:schemeClr val="accent1"/>
                </a:solidFill>
                <a:ea typeface="ＭＳ Ｐゴシック" panose="020B0600070205080204" pitchFamily="34" charset="-128"/>
              </a:rPr>
              <a:t>Δυσκολίες Κατονομασίας</a:t>
            </a:r>
          </a:p>
        </p:txBody>
      </p:sp>
      <p:sp>
        <p:nvSpPr>
          <p:cNvPr id="36867" name="Rectangle 3">
            <a:extLst>
              <a:ext uri="{FF2B5EF4-FFF2-40B4-BE49-F238E27FC236}">
                <a16:creationId xmlns:a16="http://schemas.microsoft.com/office/drawing/2014/main" id="{F20277A4-C83E-50B4-0FB0-2A0BE49DBC0B}"/>
              </a:ext>
            </a:extLst>
          </p:cNvPr>
          <p:cNvSpPr>
            <a:spLocks noGrp="1" noChangeArrowheads="1"/>
          </p:cNvSpPr>
          <p:nvPr>
            <p:ph idx="1"/>
          </p:nvPr>
        </p:nvSpPr>
        <p:spPr>
          <a:xfrm>
            <a:off x="709127" y="1726163"/>
            <a:ext cx="10496938" cy="4721290"/>
          </a:xfrm>
        </p:spPr>
        <p:txBody>
          <a:bodyPr/>
          <a:lstStyle/>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Εντοπισμός αιτίας των δυσκολιών στην κατονομασία (παρατήρηση απαντήσεων του εξυπηρετούμενου- καμία απάντηση/καθυστερημένη απάντηση, σημασιολογικό/φωνολογικό λάθος, αποφυγή</a:t>
            </a:r>
          </a:p>
          <a:p>
            <a:pPr eaLnBrk="1" hangingPunct="1">
              <a:lnSpc>
                <a:spcPct val="80000"/>
              </a:lnSpc>
              <a:buClr>
                <a:srgbClr val="FF9900"/>
              </a:buClr>
              <a:buSzPct val="110000"/>
              <a:buFont typeface="Wingdings" panose="05000000000000000000" pitchFamily="2" charset="2"/>
              <a:buChar char="§"/>
            </a:pPr>
            <a:r>
              <a:rPr lang="el-GR" altLang="el-GR" sz="2400" dirty="0" err="1">
                <a:solidFill>
                  <a:schemeClr val="tx2"/>
                </a:solidFill>
                <a:ea typeface="ＭＳ Ｐゴシック" panose="020B0600070205080204" pitchFamily="34" charset="-128"/>
              </a:rPr>
              <a:t>Διαφοροδιάγνωση</a:t>
            </a:r>
            <a:r>
              <a:rPr lang="el-GR" altLang="el-GR" sz="2400" dirty="0">
                <a:solidFill>
                  <a:schemeClr val="tx2"/>
                </a:solidFill>
                <a:ea typeface="ＭＳ Ｐゴシック" panose="020B0600070205080204" pitchFamily="34" charset="-128"/>
              </a:rPr>
              <a:t> από σημασιολογικού τύπου δυσκολίες, δυσκολίες στην επιλογή της λέξης, προβλήματα στην φωνολογική κωδικοποίηση, γνωστικά ελλείμματα</a:t>
            </a:r>
          </a:p>
          <a:p>
            <a:pPr eaLnBrk="1" hangingPunct="1">
              <a:lnSpc>
                <a:spcPct val="80000"/>
              </a:lnSpc>
              <a:buClr>
                <a:srgbClr val="FF9900"/>
              </a:buClr>
              <a:buSzPct val="110000"/>
              <a:buFont typeface="Wingdings" panose="05000000000000000000" pitchFamily="2" charset="2"/>
              <a:buChar char="§"/>
            </a:pPr>
            <a:endParaRPr lang="el-GR" altLang="el-GR" sz="2400" dirty="0">
              <a:solidFill>
                <a:schemeClr val="tx2"/>
              </a:solidFill>
              <a:ea typeface="ＭＳ Ｐゴシック" panose="020B0600070205080204" pitchFamily="34" charset="-128"/>
            </a:endParaRPr>
          </a:p>
          <a:p>
            <a:pPr eaLnBrk="1" hangingPunct="1">
              <a:lnSpc>
                <a:spcPct val="80000"/>
              </a:lnSpc>
              <a:buFont typeface="Wingdings" panose="05000000000000000000" pitchFamily="2" charset="2"/>
              <a:buNone/>
            </a:pPr>
            <a:endParaRPr lang="el-GR" altLang="el-GR" sz="2400" dirty="0">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id="{471F6D00-0FDC-0858-700F-F45EB9C77068}"/>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55E53E61-73FE-4774-8D7A-0570F68C756A}" type="slidenum">
              <a:rPr lang="el-GR" altLang="el-GR" sz="1200">
                <a:solidFill>
                  <a:srgbClr val="898989"/>
                </a:solidFill>
              </a:rPr>
              <a:pPr eaLnBrk="1" fontAlgn="base" hangingPunct="1">
                <a:spcBef>
                  <a:spcPct val="0"/>
                </a:spcBef>
                <a:spcAft>
                  <a:spcPct val="0"/>
                </a:spcAft>
              </a:pPr>
              <a:t>5</a:t>
            </a:fld>
            <a:endParaRPr lang="el-GR" altLang="el-GR" sz="1200">
              <a:solidFill>
                <a:srgbClr val="898989"/>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0BF287-D345-2D83-F91F-11145A2E56FC}"/>
              </a:ext>
            </a:extLst>
          </p:cNvPr>
          <p:cNvSpPr>
            <a:spLocks noGrp="1"/>
          </p:cNvSpPr>
          <p:nvPr>
            <p:ph type="title"/>
          </p:nvPr>
        </p:nvSpPr>
        <p:spPr>
          <a:xfrm>
            <a:off x="609600" y="265307"/>
            <a:ext cx="10972800" cy="1143000"/>
          </a:xfrm>
        </p:spPr>
        <p:txBody>
          <a:bodyPr/>
          <a:lstStyle/>
          <a:p>
            <a:r>
              <a:rPr lang="el-GR" dirty="0">
                <a:solidFill>
                  <a:schemeClr val="accent1"/>
                </a:solidFill>
              </a:rPr>
              <a:t>Δυσκολίες Κατονομασίας</a:t>
            </a:r>
          </a:p>
        </p:txBody>
      </p:sp>
      <p:sp>
        <p:nvSpPr>
          <p:cNvPr id="3" name="Θέση περιεχομένου 2">
            <a:extLst>
              <a:ext uri="{FF2B5EF4-FFF2-40B4-BE49-F238E27FC236}">
                <a16:creationId xmlns:a16="http://schemas.microsoft.com/office/drawing/2014/main" id="{B45D7BE0-DC0C-FC16-7BF1-675804443E63}"/>
              </a:ext>
            </a:extLst>
          </p:cNvPr>
          <p:cNvSpPr>
            <a:spLocks noGrp="1"/>
          </p:cNvSpPr>
          <p:nvPr>
            <p:ph idx="1"/>
          </p:nvPr>
        </p:nvSpPr>
        <p:spPr/>
        <p:txBody>
          <a:bodyPr/>
          <a:lstStyle/>
          <a:p>
            <a:r>
              <a:rPr lang="el-GR" dirty="0"/>
              <a:t>Ενίσχυση εύρεσης λέξεων με </a:t>
            </a:r>
            <a:r>
              <a:rPr lang="el-GR" dirty="0" err="1"/>
              <a:t>φωνημική</a:t>
            </a:r>
            <a:r>
              <a:rPr lang="el-GR" dirty="0"/>
              <a:t> διευκόλυνση, επανάληψη, σημασιολογική διευκόλυνση, χρήση νοημάτων/χειρονομιών, ανάγνωση</a:t>
            </a:r>
          </a:p>
          <a:p>
            <a:r>
              <a:rPr lang="el-GR" dirty="0"/>
              <a:t>Επιλογή λεξιλογίου με βάση τις ανάγκες και τα ενδιαφέροντα του κάθε ασθενή </a:t>
            </a:r>
          </a:p>
          <a:p>
            <a:r>
              <a:rPr lang="el-GR" dirty="0"/>
              <a:t>Ανάπτυξη αποτελεσματικών αντισταθμιστικών στρατηγικών </a:t>
            </a:r>
          </a:p>
          <a:p>
            <a:endParaRPr lang="el-GR" dirty="0"/>
          </a:p>
        </p:txBody>
      </p:sp>
      <p:sp>
        <p:nvSpPr>
          <p:cNvPr id="4" name="Θέση αριθμού διαφάνειας 3">
            <a:extLst>
              <a:ext uri="{FF2B5EF4-FFF2-40B4-BE49-F238E27FC236}">
                <a16:creationId xmlns:a16="http://schemas.microsoft.com/office/drawing/2014/main" id="{0EAD8D9D-1E82-95AD-1C7B-EE3B80F4118B}"/>
              </a:ext>
            </a:extLst>
          </p:cNvPr>
          <p:cNvSpPr>
            <a:spLocks noGrp="1"/>
          </p:cNvSpPr>
          <p:nvPr>
            <p:ph type="sldNum" sz="quarter" idx="12"/>
          </p:nvPr>
        </p:nvSpPr>
        <p:spPr/>
        <p:txBody>
          <a:bodyPr/>
          <a:lstStyle/>
          <a:p>
            <a:fld id="{ED3254D5-B117-4D97-B58F-B516F4F91D3D}" type="slidenum">
              <a:rPr lang="el-GR" altLang="el-GR" smtClean="0"/>
              <a:pPr/>
              <a:t>6</a:t>
            </a:fld>
            <a:endParaRPr lang="el-GR" altLang="el-GR"/>
          </a:p>
        </p:txBody>
      </p:sp>
    </p:spTree>
    <p:extLst>
      <p:ext uri="{BB962C8B-B14F-4D97-AF65-F5344CB8AC3E}">
        <p14:creationId xmlns:p14="http://schemas.microsoft.com/office/powerpoint/2010/main" val="298478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8D4B8C-2633-CA2A-46B6-C1772FDA8B3B}"/>
              </a:ext>
            </a:extLst>
          </p:cNvPr>
          <p:cNvSpPr>
            <a:spLocks noGrp="1"/>
          </p:cNvSpPr>
          <p:nvPr>
            <p:ph type="title"/>
          </p:nvPr>
        </p:nvSpPr>
        <p:spPr/>
        <p:txBody>
          <a:bodyPr/>
          <a:lstStyle/>
          <a:p>
            <a:r>
              <a:rPr lang="el-GR" dirty="0">
                <a:solidFill>
                  <a:schemeClr val="accent1"/>
                </a:solidFill>
              </a:rPr>
              <a:t>Δυσκολίες Κατονομασίας</a:t>
            </a:r>
          </a:p>
        </p:txBody>
      </p:sp>
      <p:sp>
        <p:nvSpPr>
          <p:cNvPr id="3" name="Θέση περιεχομένου 2">
            <a:extLst>
              <a:ext uri="{FF2B5EF4-FFF2-40B4-BE49-F238E27FC236}">
                <a16:creationId xmlns:a16="http://schemas.microsoft.com/office/drawing/2014/main" id="{A555981D-EE42-BECE-D32E-C6050F7951A2}"/>
              </a:ext>
            </a:extLst>
          </p:cNvPr>
          <p:cNvSpPr>
            <a:spLocks noGrp="1"/>
          </p:cNvSpPr>
          <p:nvPr>
            <p:ph idx="1"/>
          </p:nvPr>
        </p:nvSpPr>
        <p:spPr/>
        <p:txBody>
          <a:bodyPr/>
          <a:lstStyle/>
          <a:p>
            <a:pPr marL="0" indent="0">
              <a:buNone/>
            </a:pPr>
            <a:r>
              <a:rPr lang="el-GR" b="1" i="1" u="sng" dirty="0"/>
              <a:t>ΣΗΜΑΣΙΟΛΟΓΙΚΗ ΒΟΗΘΕΙΑ</a:t>
            </a:r>
          </a:p>
          <a:p>
            <a:r>
              <a:rPr lang="el-GR" dirty="0"/>
              <a:t>Παρότρυνση του ασθενή να εκφράσει/δείξει την λειτουργία του αντικειμένου </a:t>
            </a:r>
          </a:p>
          <a:p>
            <a:r>
              <a:rPr lang="el-GR" dirty="0"/>
              <a:t>Περιγραφή αντικειμένου από τον θεραπευτή</a:t>
            </a:r>
          </a:p>
          <a:p>
            <a:endParaRPr lang="el-GR" dirty="0"/>
          </a:p>
        </p:txBody>
      </p:sp>
      <p:sp>
        <p:nvSpPr>
          <p:cNvPr id="4" name="Θέση αριθμού διαφάνειας 3">
            <a:extLst>
              <a:ext uri="{FF2B5EF4-FFF2-40B4-BE49-F238E27FC236}">
                <a16:creationId xmlns:a16="http://schemas.microsoft.com/office/drawing/2014/main" id="{6CF1AC51-D696-7F94-28BC-5FADD88C6A8E}"/>
              </a:ext>
            </a:extLst>
          </p:cNvPr>
          <p:cNvSpPr>
            <a:spLocks noGrp="1"/>
          </p:cNvSpPr>
          <p:nvPr>
            <p:ph type="sldNum" sz="quarter" idx="12"/>
          </p:nvPr>
        </p:nvSpPr>
        <p:spPr/>
        <p:txBody>
          <a:bodyPr/>
          <a:lstStyle/>
          <a:p>
            <a:fld id="{ED3254D5-B117-4D97-B58F-B516F4F91D3D}" type="slidenum">
              <a:rPr lang="el-GR" altLang="el-GR" smtClean="0"/>
              <a:pPr/>
              <a:t>7</a:t>
            </a:fld>
            <a:endParaRPr lang="el-GR" altLang="el-GR"/>
          </a:p>
        </p:txBody>
      </p:sp>
    </p:spTree>
    <p:extLst>
      <p:ext uri="{BB962C8B-B14F-4D97-AF65-F5344CB8AC3E}">
        <p14:creationId xmlns:p14="http://schemas.microsoft.com/office/powerpoint/2010/main" val="369783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1CEAB1-EB65-6480-64EE-D2C35E3D03D2}"/>
              </a:ext>
            </a:extLst>
          </p:cNvPr>
          <p:cNvSpPr>
            <a:spLocks noGrp="1"/>
          </p:cNvSpPr>
          <p:nvPr>
            <p:ph type="title"/>
          </p:nvPr>
        </p:nvSpPr>
        <p:spPr/>
        <p:txBody>
          <a:bodyPr/>
          <a:lstStyle/>
          <a:p>
            <a:r>
              <a:rPr lang="el-GR" dirty="0">
                <a:solidFill>
                  <a:schemeClr val="accent1"/>
                </a:solidFill>
              </a:rPr>
              <a:t>Δυσκολίες Κατονομασίας</a:t>
            </a:r>
          </a:p>
        </p:txBody>
      </p:sp>
      <p:sp>
        <p:nvSpPr>
          <p:cNvPr id="3" name="Θέση περιεχομένου 2">
            <a:extLst>
              <a:ext uri="{FF2B5EF4-FFF2-40B4-BE49-F238E27FC236}">
                <a16:creationId xmlns:a16="http://schemas.microsoft.com/office/drawing/2014/main" id="{BCD142A6-C5EA-1130-81EA-E28334C4C20F}"/>
              </a:ext>
            </a:extLst>
          </p:cNvPr>
          <p:cNvSpPr>
            <a:spLocks noGrp="1"/>
          </p:cNvSpPr>
          <p:nvPr>
            <p:ph idx="1"/>
          </p:nvPr>
        </p:nvSpPr>
        <p:spPr/>
        <p:txBody>
          <a:bodyPr/>
          <a:lstStyle/>
          <a:p>
            <a:pPr marL="0" indent="0">
              <a:buNone/>
            </a:pPr>
            <a:r>
              <a:rPr lang="el-GR" b="1" i="1" u="sng" dirty="0"/>
              <a:t>ΦΩΝΟΛΟΓΙΚΗ ΒΟΗΘΕΙΑ</a:t>
            </a:r>
          </a:p>
          <a:p>
            <a:r>
              <a:rPr lang="el-GR" dirty="0"/>
              <a:t>Άηχη/Ηχηρή παραγωγή πρώτου φωνήματος </a:t>
            </a:r>
          </a:p>
          <a:p>
            <a:r>
              <a:rPr lang="el-GR" dirty="0"/>
              <a:t>Παραγωγή πρώτης συλλαβής της λέξης στόχου</a:t>
            </a:r>
          </a:p>
          <a:p>
            <a:r>
              <a:rPr lang="el-GR" dirty="0"/>
              <a:t>Επανάληψη της λέξης μετά από παραγωγή από τον θεραπευτή </a:t>
            </a:r>
          </a:p>
        </p:txBody>
      </p:sp>
      <p:sp>
        <p:nvSpPr>
          <p:cNvPr id="4" name="Θέση αριθμού διαφάνειας 3">
            <a:extLst>
              <a:ext uri="{FF2B5EF4-FFF2-40B4-BE49-F238E27FC236}">
                <a16:creationId xmlns:a16="http://schemas.microsoft.com/office/drawing/2014/main" id="{5CB57218-7CD3-C4F0-CAB7-7BE4927900AF}"/>
              </a:ext>
            </a:extLst>
          </p:cNvPr>
          <p:cNvSpPr>
            <a:spLocks noGrp="1"/>
          </p:cNvSpPr>
          <p:nvPr>
            <p:ph type="sldNum" sz="quarter" idx="12"/>
          </p:nvPr>
        </p:nvSpPr>
        <p:spPr/>
        <p:txBody>
          <a:bodyPr/>
          <a:lstStyle/>
          <a:p>
            <a:fld id="{ED3254D5-B117-4D97-B58F-B516F4F91D3D}" type="slidenum">
              <a:rPr lang="el-GR" altLang="el-GR" smtClean="0"/>
              <a:pPr/>
              <a:t>8</a:t>
            </a:fld>
            <a:endParaRPr lang="el-GR" altLang="el-GR"/>
          </a:p>
        </p:txBody>
      </p:sp>
    </p:spTree>
    <p:extLst>
      <p:ext uri="{BB962C8B-B14F-4D97-AF65-F5344CB8AC3E}">
        <p14:creationId xmlns:p14="http://schemas.microsoft.com/office/powerpoint/2010/main" val="73401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extLst>
              <a:ext uri="{FF2B5EF4-FFF2-40B4-BE49-F238E27FC236}">
                <a16:creationId xmlns:a16="http://schemas.microsoft.com/office/drawing/2014/main" id="{B8EA25FF-A6C6-2C25-8D70-50FB2240ED54}"/>
              </a:ext>
            </a:extLst>
          </p:cNvPr>
          <p:cNvSpPr>
            <a:spLocks noGrp="1" noChangeArrowheads="1"/>
          </p:cNvSpPr>
          <p:nvPr>
            <p:ph type="title"/>
          </p:nvPr>
        </p:nvSpPr>
        <p:spPr/>
        <p:txBody>
          <a:bodyPr/>
          <a:lstStyle/>
          <a:p>
            <a:pPr eaLnBrk="1" hangingPunct="1"/>
            <a:r>
              <a:rPr lang="el-GR" altLang="el-GR" dirty="0">
                <a:solidFill>
                  <a:schemeClr val="accent1"/>
                </a:solidFill>
                <a:ea typeface="ＭＳ Ｐゴシック" panose="020B0600070205080204" pitchFamily="34" charset="-128"/>
              </a:rPr>
              <a:t>Ασκήσεις Κατονομασίας</a:t>
            </a:r>
          </a:p>
        </p:txBody>
      </p:sp>
      <p:sp>
        <p:nvSpPr>
          <p:cNvPr id="37891" name="Rectangle 3">
            <a:extLst>
              <a:ext uri="{FF2B5EF4-FFF2-40B4-BE49-F238E27FC236}">
                <a16:creationId xmlns:a16="http://schemas.microsoft.com/office/drawing/2014/main" id="{8EF407D7-3F39-38FA-182B-1DD3D5BD1E31}"/>
              </a:ext>
            </a:extLst>
          </p:cNvPr>
          <p:cNvSpPr>
            <a:spLocks noGrp="1" noChangeArrowheads="1"/>
          </p:cNvSpPr>
          <p:nvPr>
            <p:ph idx="1"/>
          </p:nvPr>
        </p:nvSpPr>
        <p:spPr/>
        <p:txBody>
          <a:bodyPr/>
          <a:lstStyle/>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Κατονομασία αληθινών αντικειμένων</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Κατονομασία εικόνων</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Κατονομασία μετά από ορισμό</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Συμπλήρωση προτάσεων</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Ευχέρεια λόγου σε μια σημασιολογική κατηγορία</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Ανάγνωση λέξεων δυνατά</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Γραπτή κατονομασία</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Περιγραφή εικόνας</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Διήγηση ιστορίας</a:t>
            </a:r>
          </a:p>
          <a:p>
            <a:pPr eaLnBrk="1" hangingPunct="1">
              <a:lnSpc>
                <a:spcPct val="80000"/>
              </a:lnSpc>
              <a:buClr>
                <a:srgbClr val="FF9900"/>
              </a:buClr>
              <a:buSzPct val="110000"/>
              <a:buFont typeface="Wingdings" panose="05000000000000000000" pitchFamily="2" charset="2"/>
              <a:buChar char="§"/>
            </a:pPr>
            <a:r>
              <a:rPr lang="el-GR" altLang="el-GR" sz="2400" dirty="0">
                <a:solidFill>
                  <a:schemeClr val="tx2"/>
                </a:solidFill>
                <a:ea typeface="ＭＳ Ｐゴシック" panose="020B0600070205080204" pitchFamily="34" charset="-128"/>
              </a:rPr>
              <a:t>Συμπλήρωση ιστορίας</a:t>
            </a:r>
          </a:p>
        </p:txBody>
      </p:sp>
      <p:sp>
        <p:nvSpPr>
          <p:cNvPr id="6" name="Slide Number Placeholder 5">
            <a:extLst>
              <a:ext uri="{FF2B5EF4-FFF2-40B4-BE49-F238E27FC236}">
                <a16:creationId xmlns:a16="http://schemas.microsoft.com/office/drawing/2014/main" id="{A5DFE48C-4D58-6986-8FC9-10FC250553E5}"/>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AE4D6B1F-7071-4D13-AE95-54F26F1E2375}" type="slidenum">
              <a:rPr lang="el-GR" altLang="el-GR" sz="1200">
                <a:solidFill>
                  <a:srgbClr val="898989"/>
                </a:solidFill>
              </a:rPr>
              <a:pPr eaLnBrk="1" fontAlgn="base" hangingPunct="1">
                <a:spcBef>
                  <a:spcPct val="0"/>
                </a:spcBef>
                <a:spcAft>
                  <a:spcPct val="0"/>
                </a:spcAft>
              </a:pPr>
              <a:t>9</a:t>
            </a:fld>
            <a:endParaRPr lang="el-GR" altLang="el-GR" sz="1200">
              <a:solidFill>
                <a:srgbClr val="898989"/>
              </a:solidFill>
            </a:endParaRPr>
          </a:p>
        </p:txBody>
      </p:sp>
    </p:spTree>
  </p:cSld>
  <p:clrMapOvr>
    <a:masterClrMapping/>
  </p:clrMapOv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TotalTime>
  <Words>2024</Words>
  <Application>Microsoft Office PowerPoint</Application>
  <PresentationFormat>Ευρεία οθόνη</PresentationFormat>
  <Paragraphs>98</Paragraphs>
  <Slides>23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23</vt:i4>
      </vt:variant>
    </vt:vector>
  </HeadingPairs>
  <TitlesOfParts>
    <vt:vector size="31" baseType="lpstr">
      <vt:lpstr>ＭＳ Ｐゴシック</vt:lpstr>
      <vt:lpstr>Arial</vt:lpstr>
      <vt:lpstr>Calibri</vt:lpstr>
      <vt:lpstr>Calibri Light</vt:lpstr>
      <vt:lpstr>Wingdings</vt:lpstr>
      <vt:lpstr>Θέμα του Office</vt:lpstr>
      <vt:lpstr>1_Θέμα του Office</vt:lpstr>
      <vt:lpstr>Office Theme</vt:lpstr>
      <vt:lpstr>ΘΕΡΑΠΕΙΑ ΑΦΑΣΙΑΣ</vt:lpstr>
      <vt:lpstr>Αφασία</vt:lpstr>
      <vt:lpstr>Παράγοντες που επηρεάζουν την έκβαση της θεραπείας: </vt:lpstr>
      <vt:lpstr>Αφασία</vt:lpstr>
      <vt:lpstr> Δυσκολίες Κατονομασίας</vt:lpstr>
      <vt:lpstr>Δυσκολίες Κατονομασίας</vt:lpstr>
      <vt:lpstr>Δυσκολίες Κατονομασίας</vt:lpstr>
      <vt:lpstr>Δυσκολίες Κατονομασίας</vt:lpstr>
      <vt:lpstr>Ασκήσεις Κατονομασίας</vt:lpstr>
      <vt:lpstr>Δυσκολίες Κατανόησης</vt:lpstr>
      <vt:lpstr>Αφασία</vt:lpstr>
      <vt:lpstr>Αφασία</vt:lpstr>
      <vt:lpstr>Αφασία</vt:lpstr>
      <vt:lpstr>Εκπαιδεύοντας τον συνοδό</vt:lpstr>
      <vt:lpstr>Ανάγνωση στην αφασία</vt:lpstr>
      <vt:lpstr>Παρουσίαση του PowerPoint</vt:lpstr>
      <vt:lpstr>Αφασία-Παρέμβαση στη σύνταξη-ανάκληση</vt:lpstr>
      <vt:lpstr>Παρουσίαση του PowerPoint</vt:lpstr>
      <vt:lpstr>Παρουσίαση του PowerPoint</vt:lpstr>
      <vt:lpstr>Παρουσίαση του PowerPoint</vt:lpstr>
      <vt:lpstr>https://www.strokesupport.gr/</vt:lpstr>
      <vt:lpstr>https://www.safestroke.eu/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Ανάγνωση</dc:title>
  <dc:creator>Tatiana Pourliaka</dc:creator>
  <cp:lastModifiedBy>Tatiana Pourliaka</cp:lastModifiedBy>
  <cp:revision>42</cp:revision>
  <dcterms:created xsi:type="dcterms:W3CDTF">2024-05-02T17:24:33Z</dcterms:created>
  <dcterms:modified xsi:type="dcterms:W3CDTF">2024-05-27T19:42:05Z</dcterms:modified>
</cp:coreProperties>
</file>