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56" r:id="rId2"/>
    <p:sldId id="262" r:id="rId3"/>
    <p:sldId id="264" r:id="rId4"/>
    <p:sldId id="268" r:id="rId5"/>
    <p:sldId id="281" r:id="rId6"/>
    <p:sldId id="269" r:id="rId7"/>
    <p:sldId id="279" r:id="rId8"/>
    <p:sldId id="273" r:id="rId9"/>
    <p:sldId id="272" r:id="rId10"/>
    <p:sldId id="277" r:id="rId11"/>
    <p:sldId id="274" r:id="rId12"/>
    <p:sldId id="278" r:id="rId13"/>
    <p:sldId id="276" r:id="rId14"/>
    <p:sldId id="285" r:id="rId15"/>
    <p:sldId id="284" r:id="rId16"/>
    <p:sldId id="280" r:id="rId17"/>
    <p:sldId id="282" r:id="rId18"/>
  </p:sldIdLst>
  <p:sldSz cx="12192000" cy="6858000"/>
  <p:notesSz cx="6858000" cy="9144000"/>
  <p:custDataLst>
    <p:tags r:id="rId19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D6375-F475-4343-9C91-0DBD796BF2EE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</dgm:pt>
    <dgm:pt modelId="{50E32AB1-B5DC-4269-A800-3DF2A350C10C}">
      <dgm:prSet phldrT="[Κείμενο]"/>
      <dgm:spPr/>
      <dgm:t>
        <a:bodyPr/>
        <a:lstStyle/>
        <a:p>
          <a:endParaRPr lang="el-GR" dirty="0"/>
        </a:p>
      </dgm:t>
    </dgm:pt>
    <dgm:pt modelId="{34E71042-CEA0-4AE1-B803-12E151B3462D}" type="parTrans" cxnId="{6F8738B6-C3A7-40B7-A7C4-05EC3A4A3A57}">
      <dgm:prSet/>
      <dgm:spPr/>
      <dgm:t>
        <a:bodyPr/>
        <a:lstStyle/>
        <a:p>
          <a:endParaRPr lang="el-GR"/>
        </a:p>
      </dgm:t>
    </dgm:pt>
    <dgm:pt modelId="{3DF85FCF-F6EC-49A8-89D2-6701AAF36BEE}" type="sibTrans" cxnId="{6F8738B6-C3A7-40B7-A7C4-05EC3A4A3A57}">
      <dgm:prSet/>
      <dgm:spPr/>
      <dgm:t>
        <a:bodyPr/>
        <a:lstStyle/>
        <a:p>
          <a:endParaRPr lang="el-GR"/>
        </a:p>
      </dgm:t>
    </dgm:pt>
    <dgm:pt modelId="{2338138F-DBCB-4500-AF1F-E114447410FC}">
      <dgm:prSet phldrT="[Κείμενο]"/>
      <dgm:spPr/>
      <dgm:t>
        <a:bodyPr/>
        <a:lstStyle/>
        <a:p>
          <a:endParaRPr lang="el-GR" dirty="0"/>
        </a:p>
      </dgm:t>
    </dgm:pt>
    <dgm:pt modelId="{BDDA8A53-8EFC-4D79-B671-B6C87EC4653A}" type="parTrans" cxnId="{CD3EB77B-58A1-4BA9-BCDA-A95D58DB1596}">
      <dgm:prSet/>
      <dgm:spPr/>
      <dgm:t>
        <a:bodyPr/>
        <a:lstStyle/>
        <a:p>
          <a:endParaRPr lang="el-GR"/>
        </a:p>
      </dgm:t>
    </dgm:pt>
    <dgm:pt modelId="{C400FE67-37F0-48C8-B20F-692FBABC7CAE}" type="sibTrans" cxnId="{CD3EB77B-58A1-4BA9-BCDA-A95D58DB1596}">
      <dgm:prSet/>
      <dgm:spPr/>
      <dgm:t>
        <a:bodyPr/>
        <a:lstStyle/>
        <a:p>
          <a:endParaRPr lang="el-GR"/>
        </a:p>
      </dgm:t>
    </dgm:pt>
    <dgm:pt modelId="{0BEFD559-EC2B-4BC4-8191-46A7A4B27F1F}">
      <dgm:prSet phldrT="[Κείμενο]"/>
      <dgm:spPr/>
      <dgm:t>
        <a:bodyPr/>
        <a:lstStyle/>
        <a:p>
          <a:endParaRPr lang="el-GR" dirty="0"/>
        </a:p>
      </dgm:t>
    </dgm:pt>
    <dgm:pt modelId="{34D938B0-7AEA-4F96-B7A5-A1E628111400}" type="parTrans" cxnId="{031B888E-4853-4369-9331-46FC030A28BA}">
      <dgm:prSet/>
      <dgm:spPr/>
      <dgm:t>
        <a:bodyPr/>
        <a:lstStyle/>
        <a:p>
          <a:endParaRPr lang="el-GR"/>
        </a:p>
      </dgm:t>
    </dgm:pt>
    <dgm:pt modelId="{4FA7D06F-068F-400F-8E33-1EBD792591D6}" type="sibTrans" cxnId="{031B888E-4853-4369-9331-46FC030A28BA}">
      <dgm:prSet/>
      <dgm:spPr/>
      <dgm:t>
        <a:bodyPr/>
        <a:lstStyle/>
        <a:p>
          <a:endParaRPr lang="el-GR"/>
        </a:p>
      </dgm:t>
    </dgm:pt>
    <dgm:pt modelId="{A0AB4A4B-AD6A-4627-A81F-7CC2B9D0BB73}" type="pres">
      <dgm:prSet presAssocID="{5AED6375-F475-4343-9C91-0DBD796BF2EE}" presName="compositeShape" presStyleCnt="0">
        <dgm:presLayoutVars>
          <dgm:chMax val="7"/>
          <dgm:dir/>
          <dgm:resizeHandles val="exact"/>
        </dgm:presLayoutVars>
      </dgm:prSet>
      <dgm:spPr/>
    </dgm:pt>
    <dgm:pt modelId="{4E537A0F-D258-42AF-9FE7-FF6C2FE56450}" type="pres">
      <dgm:prSet presAssocID="{50E32AB1-B5DC-4269-A800-3DF2A350C10C}" presName="circ1" presStyleLbl="vennNode1" presStyleIdx="0" presStyleCnt="3" custScaleX="162270"/>
      <dgm:spPr/>
    </dgm:pt>
    <dgm:pt modelId="{C76745EF-B77E-4094-B0FA-DF01E2390DB2}" type="pres">
      <dgm:prSet presAssocID="{50E32AB1-B5DC-4269-A800-3DF2A350C1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AC3DD0A-9A0B-4272-AFD9-A935904FACCA}" type="pres">
      <dgm:prSet presAssocID="{2338138F-DBCB-4500-AF1F-E114447410FC}" presName="circ2" presStyleLbl="vennNode1" presStyleIdx="1" presStyleCnt="3" custScaleX="165792"/>
      <dgm:spPr/>
    </dgm:pt>
    <dgm:pt modelId="{BA4DAD25-A402-4032-A8A3-16CD78F936E2}" type="pres">
      <dgm:prSet presAssocID="{2338138F-DBCB-4500-AF1F-E114447410F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7BECDE-987A-4EBD-8378-091E2793E23F}" type="pres">
      <dgm:prSet presAssocID="{0BEFD559-EC2B-4BC4-8191-46A7A4B27F1F}" presName="circ3" presStyleLbl="vennNode1" presStyleIdx="2" presStyleCnt="3" custScaleX="175708"/>
      <dgm:spPr/>
    </dgm:pt>
    <dgm:pt modelId="{60A22BC3-69FA-41D4-9852-C0F336F563D9}" type="pres">
      <dgm:prSet presAssocID="{0BEFD559-EC2B-4BC4-8191-46A7A4B27F1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BB9215-7638-4987-B4AA-9DF4C216ABBD}" type="presOf" srcId="{0BEFD559-EC2B-4BC4-8191-46A7A4B27F1F}" destId="{127BECDE-987A-4EBD-8378-091E2793E23F}" srcOrd="0" destOrd="0" presId="urn:microsoft.com/office/officeart/2005/8/layout/venn1"/>
    <dgm:cxn modelId="{829EC138-843C-4A11-AC90-6A8CE6F6FC3C}" type="presOf" srcId="{0BEFD559-EC2B-4BC4-8191-46A7A4B27F1F}" destId="{60A22BC3-69FA-41D4-9852-C0F336F563D9}" srcOrd="1" destOrd="0" presId="urn:microsoft.com/office/officeart/2005/8/layout/venn1"/>
    <dgm:cxn modelId="{CD3EB77B-58A1-4BA9-BCDA-A95D58DB1596}" srcId="{5AED6375-F475-4343-9C91-0DBD796BF2EE}" destId="{2338138F-DBCB-4500-AF1F-E114447410FC}" srcOrd="1" destOrd="0" parTransId="{BDDA8A53-8EFC-4D79-B671-B6C87EC4653A}" sibTransId="{C400FE67-37F0-48C8-B20F-692FBABC7CAE}"/>
    <dgm:cxn modelId="{031B888E-4853-4369-9331-46FC030A28BA}" srcId="{5AED6375-F475-4343-9C91-0DBD796BF2EE}" destId="{0BEFD559-EC2B-4BC4-8191-46A7A4B27F1F}" srcOrd="2" destOrd="0" parTransId="{34D938B0-7AEA-4F96-B7A5-A1E628111400}" sibTransId="{4FA7D06F-068F-400F-8E33-1EBD792591D6}"/>
    <dgm:cxn modelId="{CD9EDF91-1DB1-4FD1-B8CF-CAE538E2CA72}" type="presOf" srcId="{50E32AB1-B5DC-4269-A800-3DF2A350C10C}" destId="{C76745EF-B77E-4094-B0FA-DF01E2390DB2}" srcOrd="1" destOrd="0" presId="urn:microsoft.com/office/officeart/2005/8/layout/venn1"/>
    <dgm:cxn modelId="{2139D297-645C-4C1F-8AD2-5C79958ACFD3}" type="presOf" srcId="{2338138F-DBCB-4500-AF1F-E114447410FC}" destId="{CAC3DD0A-9A0B-4272-AFD9-A935904FACCA}" srcOrd="0" destOrd="0" presId="urn:microsoft.com/office/officeart/2005/8/layout/venn1"/>
    <dgm:cxn modelId="{25A649A0-6F08-4AEC-A848-FB32AAA0B094}" type="presOf" srcId="{5AED6375-F475-4343-9C91-0DBD796BF2EE}" destId="{A0AB4A4B-AD6A-4627-A81F-7CC2B9D0BB73}" srcOrd="0" destOrd="0" presId="urn:microsoft.com/office/officeart/2005/8/layout/venn1"/>
    <dgm:cxn modelId="{65B7F4A6-ED47-4CA9-9FA4-4CF93913C8BB}" type="presOf" srcId="{50E32AB1-B5DC-4269-A800-3DF2A350C10C}" destId="{4E537A0F-D258-42AF-9FE7-FF6C2FE56450}" srcOrd="0" destOrd="0" presId="urn:microsoft.com/office/officeart/2005/8/layout/venn1"/>
    <dgm:cxn modelId="{6F8738B6-C3A7-40B7-A7C4-05EC3A4A3A57}" srcId="{5AED6375-F475-4343-9C91-0DBD796BF2EE}" destId="{50E32AB1-B5DC-4269-A800-3DF2A350C10C}" srcOrd="0" destOrd="0" parTransId="{34E71042-CEA0-4AE1-B803-12E151B3462D}" sibTransId="{3DF85FCF-F6EC-49A8-89D2-6701AAF36BEE}"/>
    <dgm:cxn modelId="{2023BBC5-309C-4F5E-B4C9-FDB9DC31D99D}" type="presOf" srcId="{2338138F-DBCB-4500-AF1F-E114447410FC}" destId="{BA4DAD25-A402-4032-A8A3-16CD78F936E2}" srcOrd="1" destOrd="0" presId="urn:microsoft.com/office/officeart/2005/8/layout/venn1"/>
    <dgm:cxn modelId="{7AB1CAD8-D1E7-46F1-BA9C-ED39C9068AE4}" type="presParOf" srcId="{A0AB4A4B-AD6A-4627-A81F-7CC2B9D0BB73}" destId="{4E537A0F-D258-42AF-9FE7-FF6C2FE56450}" srcOrd="0" destOrd="0" presId="urn:microsoft.com/office/officeart/2005/8/layout/venn1"/>
    <dgm:cxn modelId="{1398E015-3F7D-41F9-9894-583E624324AC}" type="presParOf" srcId="{A0AB4A4B-AD6A-4627-A81F-7CC2B9D0BB73}" destId="{C76745EF-B77E-4094-B0FA-DF01E2390DB2}" srcOrd="1" destOrd="0" presId="urn:microsoft.com/office/officeart/2005/8/layout/venn1"/>
    <dgm:cxn modelId="{DDEA7E47-C8A6-4D81-AF70-72B9A3636E93}" type="presParOf" srcId="{A0AB4A4B-AD6A-4627-A81F-7CC2B9D0BB73}" destId="{CAC3DD0A-9A0B-4272-AFD9-A935904FACCA}" srcOrd="2" destOrd="0" presId="urn:microsoft.com/office/officeart/2005/8/layout/venn1"/>
    <dgm:cxn modelId="{170BBAF7-32EA-443A-AE16-839C4D5900EA}" type="presParOf" srcId="{A0AB4A4B-AD6A-4627-A81F-7CC2B9D0BB73}" destId="{BA4DAD25-A402-4032-A8A3-16CD78F936E2}" srcOrd="3" destOrd="0" presId="urn:microsoft.com/office/officeart/2005/8/layout/venn1"/>
    <dgm:cxn modelId="{F8649E85-3E74-490E-84E4-D28CB9166945}" type="presParOf" srcId="{A0AB4A4B-AD6A-4627-A81F-7CC2B9D0BB73}" destId="{127BECDE-987A-4EBD-8378-091E2793E23F}" srcOrd="4" destOrd="0" presId="urn:microsoft.com/office/officeart/2005/8/layout/venn1"/>
    <dgm:cxn modelId="{2424323F-31A7-47F6-B8F3-0645405352CE}" type="presParOf" srcId="{A0AB4A4B-AD6A-4627-A81F-7CC2B9D0BB73}" destId="{60A22BC3-69FA-41D4-9852-C0F336F563D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37A0F-D258-42AF-9FE7-FF6C2FE56450}">
      <dsp:nvSpPr>
        <dsp:cNvPr id="0" name=""/>
        <dsp:cNvSpPr/>
      </dsp:nvSpPr>
      <dsp:spPr>
        <a:xfrm>
          <a:off x="1506735" y="67733"/>
          <a:ext cx="5275722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500" kern="1200" dirty="0"/>
        </a:p>
      </dsp:txBody>
      <dsp:txXfrm>
        <a:off x="2210165" y="636693"/>
        <a:ext cx="3868863" cy="1463040"/>
      </dsp:txXfrm>
    </dsp:sp>
    <dsp:sp modelId="{CAC3DD0A-9A0B-4272-AFD9-A935904FACCA}">
      <dsp:nvSpPr>
        <dsp:cNvPr id="0" name=""/>
        <dsp:cNvSpPr/>
      </dsp:nvSpPr>
      <dsp:spPr>
        <a:xfrm>
          <a:off x="2622623" y="2099733"/>
          <a:ext cx="5390229" cy="3251200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500" kern="1200" dirty="0"/>
        </a:p>
      </dsp:txBody>
      <dsp:txXfrm>
        <a:off x="4271135" y="2939626"/>
        <a:ext cx="3234137" cy="1788160"/>
      </dsp:txXfrm>
    </dsp:sp>
    <dsp:sp modelId="{127BECDE-987A-4EBD-8378-091E2793E23F}">
      <dsp:nvSpPr>
        <dsp:cNvPr id="0" name=""/>
        <dsp:cNvSpPr/>
      </dsp:nvSpPr>
      <dsp:spPr>
        <a:xfrm>
          <a:off x="115146" y="2099733"/>
          <a:ext cx="5712618" cy="3251200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500" kern="1200" dirty="0"/>
        </a:p>
      </dsp:txBody>
      <dsp:txXfrm>
        <a:off x="653084" y="2939626"/>
        <a:ext cx="3427571" cy="178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AC5E4C-18E7-8106-1A63-EE1B08128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4D280F7-B33B-1B1A-5A58-4EECD01C2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28A27D-5B2E-2F71-B5A4-4D3C2EA3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D3EF983-5874-077A-8907-998CE74E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C3CA005-5DC1-2E3F-9845-E1B13450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48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E179BD-C85E-B7ED-7A8A-8864C83C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12C6573-210B-505C-01C9-DFEE6BA48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A324E8C-A6B2-693E-8D59-4E567794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5B21972-F645-F0E6-4DD9-A51DDE4B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ADEB276-0180-D510-3E14-CD7AAE3BD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495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4DA9743-677B-C7BB-2ADE-6E314AC40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A0B20A2-F10B-EEA0-7C26-6133EC3C0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B2FD129-672C-5248-6B3E-2FCF732B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97A9EA4-25B9-09E7-BFCC-CBEB46E1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BADB31-8292-5214-6D30-D50D9E87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938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EA26B-95D7-79A3-D021-A32B0BDA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A68CB1-4308-5615-9E5B-D36BD2F42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CE44012-EEE0-70F0-E0D2-DE3F253B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AF53E0B-774C-75FD-5703-17EB5F3AA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A9DA1E-F0DD-2669-1202-75D8650F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660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9912A7-30D3-16FF-9D7F-ED01EF6D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A0CA25B-4124-BB12-7970-FFDB7101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B556F09-64D2-81D7-7211-06C2D3AF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8374380-72D4-024E-0D07-B60A3E7C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E67AE24-7B2C-6E59-29AE-CB79CD24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556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8DDA22-0FDD-E187-948A-FC8FD544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25E971-87CF-B03D-D0CF-2B0AC4B0D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F3D3F27-083F-6510-934E-7D1A9253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06C7170-D784-1E69-1AF8-3049EADE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FB081D-F2A4-C402-91C6-5369ED49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8B53004-6417-ABF3-BB43-BF44FA76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001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00EA97-FB8B-489A-7B61-004095ED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3CB1E78-7C1D-6123-2438-04F4DCEEB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820CBDE-E00E-1912-F64E-1B0FE3496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59229DE-7AD3-D3A9-D585-59C4C46C7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A9F97B4-F6CC-5AFD-50DF-7602F9F12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7AA16B5-E9C9-FC85-0078-64B1029C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FFFC996-CE66-D36E-2486-9C595BD1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2846456-48C2-F6F3-C6AD-39B7C393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00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3920C5-02C7-D2FD-66AA-A071DEEA7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8C03017-3BE6-8AC1-D72C-2B4BD1398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A546DB1-F8B6-7F80-5023-3C3E35B1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35DABA0-293D-2701-EEE6-FEAD233E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4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F5E0EE8-DDF7-4F42-5555-97FF1312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1626392-1E09-C52B-DE0C-42822030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81113EA-80B6-3086-1DE7-806450D5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068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928479-30F7-3E1F-8D8B-F8F81D7F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D4FA2E-AB48-099E-1584-3B17C01A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5DD0A18-6957-707C-3853-5F134A92F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F4E3B19-CCAF-6CD2-E3EE-65220C2C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0FA1999-2643-DC7C-ABF7-AEE6E689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52BA076-C328-101C-F481-9A8EAABC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94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FB5DEB-3606-94EC-DCBB-404F53F3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39B3F59-A4D9-5768-5556-6071D3EF2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598E795-92C2-FFE3-F902-F4C0D46F6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61B28E-E31F-AEA5-A3F3-D4FB3900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4BCFC22-C349-1CF8-3F62-4DF51997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39A7C8F-2362-515F-0986-C5F248DB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484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54CDFC9-E21B-A0C3-CE19-3E68D32E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7AB3424-EC8E-9DAC-640F-6B5C75844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AFAC82-1042-C308-BD9C-B0101FE8B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CC7F3-F147-4AE8-A8D0-4292C8D9D3C1}" type="datetimeFigureOut">
              <a:rPr lang="el-GR" smtClean="0"/>
              <a:pPr/>
              <a:t>14/5/2023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D2A3014-30F8-CE09-1A13-649718E01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2BDD714-A04D-ACE3-E71F-C4FEA63F8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4B3AD-A9A5-417E-A5AA-9DF40DC397A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2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emical_enginee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s://en.wikipedia.org/wiki/General_Electric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work/quotes/8499398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vasiliki-villy-nouli-b663245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youtu.be/cs94A7QKGYI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εσωτερικός χώρος, λάμπα&#10;&#10;Περιγραφή που δημιουργήθηκε αυτόματα">
            <a:extLst>
              <a:ext uri="{FF2B5EF4-FFF2-40B4-BE49-F238E27FC236}">
                <a16:creationId xmlns:a16="http://schemas.microsoft.com/office/drawing/2014/main" id="{B55ECBF7-67D6-8A7F-18F7-60A22DBB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2191"/>
          <a:stretch/>
        </p:blipFill>
        <p:spPr>
          <a:xfrm>
            <a:off x="0" y="0"/>
            <a:ext cx="12191980" cy="685799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10FF804-2EF0-430A-D1C3-6A2F7657A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782268"/>
          </a:xfrm>
        </p:spPr>
        <p:txBody>
          <a:bodyPr>
            <a:normAutofit/>
          </a:bodyPr>
          <a:lstStyle/>
          <a:p>
            <a:pPr algn="ctr"/>
            <a:r>
              <a:rPr lang="en-US"/>
              <a:t>Barriers in Talent Management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90BEE77-24E4-F926-D7F3-B759BC0F3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el-GR" sz="7200" dirty="0" err="1"/>
              <a:t>Βίλλυ</a:t>
            </a:r>
            <a:r>
              <a:rPr lang="el-GR" sz="7200" dirty="0"/>
              <a:t> </a:t>
            </a:r>
            <a:r>
              <a:rPr lang="el-GR" sz="7200" dirty="0" err="1"/>
              <a:t>Νούλη</a:t>
            </a:r>
            <a:endParaRPr lang="el-GR" sz="7200" dirty="0"/>
          </a:p>
          <a:p>
            <a:pPr algn="ctr"/>
            <a:r>
              <a:rPr lang="el-GR" sz="7200" dirty="0"/>
              <a:t>ΠΑΝΕΠΙΣΤΗΜΙΟ ΜΑΚΕΔΟΝΙΑΣ</a:t>
            </a:r>
          </a:p>
          <a:p>
            <a:pPr algn="ctr">
              <a:spcAft>
                <a:spcPts val="0"/>
              </a:spcAft>
            </a:pPr>
            <a:r>
              <a:rPr lang="el-GR" sz="7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ΠΜΣ ΔΙΟΙΚΗΣΗ ΑΝΘΡΩΠΙΝΩΝ ΠΟΡΩΝ</a:t>
            </a:r>
            <a:r>
              <a:rPr lang="el-GR" sz="72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l-GR" sz="7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ΜΑΘΗΜΑ:</a:t>
            </a:r>
            <a:r>
              <a:rPr lang="el-GR" sz="7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72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ΑΠΟΚΤΗΣΗ ΚΑΙ ΔΙΟΙΚΗΣΗ ΤΑΛΕΝΤΩΝ</a:t>
            </a:r>
            <a:endParaRPr lang="el-GR" sz="7200" dirty="0"/>
          </a:p>
          <a:p>
            <a:pPr algn="ctr"/>
            <a:r>
              <a:rPr lang="el-GR" sz="7200" dirty="0"/>
              <a:t>13.05.2023</a:t>
            </a:r>
          </a:p>
        </p:txBody>
      </p:sp>
    </p:spTree>
    <p:extLst>
      <p:ext uri="{BB962C8B-B14F-4D97-AF65-F5344CB8AC3E}">
        <p14:creationId xmlns:p14="http://schemas.microsoft.com/office/powerpoint/2010/main" val="408220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Barriers in Talent Management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2" descr="C:\Users\Villy\Desktop\ΠΑΜΑΚ\IMG_4656.PNG"/>
          <p:cNvPicPr>
            <a:picLocks noChangeAspect="1" noChangeArrowheads="1"/>
          </p:cNvPicPr>
          <p:nvPr/>
        </p:nvPicPr>
        <p:blipFill>
          <a:blip r:embed="rId3" cstate="print"/>
          <a:srcRect t="19144" b="23908"/>
          <a:stretch>
            <a:fillRect/>
          </a:stretch>
        </p:blipFill>
        <p:spPr bwMode="auto">
          <a:xfrm>
            <a:off x="4132054" y="2009955"/>
            <a:ext cx="3424686" cy="422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38152"/>
            <a:ext cx="9905452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600" b="1" dirty="0"/>
              <a:t>5</a:t>
            </a:r>
            <a:r>
              <a:rPr lang="el-GR" sz="3600" b="1" dirty="0"/>
              <a:t>.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 Impact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781" y="1491047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C4E3-468D-7991-6582-074AB6142A9E}"/>
              </a:ext>
            </a:extLst>
          </p:cNvPr>
          <p:cNvSpPr txBox="1"/>
          <p:nvPr/>
        </p:nvSpPr>
        <p:spPr>
          <a:xfrm>
            <a:off x="1682496" y="1899284"/>
            <a:ext cx="10241280" cy="271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dirty="0"/>
              <a:t>• Negative impact on employee engagement, productivity, and retention</a:t>
            </a:r>
          </a:p>
          <a:p>
            <a:pPr>
              <a:lnSpc>
                <a:spcPct val="250000"/>
              </a:lnSpc>
            </a:pPr>
            <a:r>
              <a:rPr lang="en-US" sz="2400" dirty="0"/>
              <a:t>• Negative impact on the organization's ability to attract and retain top talent</a:t>
            </a:r>
          </a:p>
          <a:p>
            <a:pPr>
              <a:lnSpc>
                <a:spcPct val="250000"/>
              </a:lnSpc>
            </a:pPr>
            <a:r>
              <a:rPr lang="en-US" sz="2400" dirty="0"/>
              <a:t>• Negative impact on the organization's ability to achieve its strategic objectives</a:t>
            </a:r>
          </a:p>
        </p:txBody>
      </p:sp>
    </p:spTree>
    <p:extLst>
      <p:ext uri="{BB962C8B-B14F-4D97-AF65-F5344CB8AC3E}">
        <p14:creationId xmlns:p14="http://schemas.microsoft.com/office/powerpoint/2010/main" val="220045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Barriers in Talent Management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10 - TextBox"/>
          <p:cNvSpPr txBox="1"/>
          <p:nvPr/>
        </p:nvSpPr>
        <p:spPr>
          <a:xfrm>
            <a:off x="2406770" y="5167223"/>
            <a:ext cx="749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John Francis Welch Jr.</a:t>
            </a:r>
            <a:r>
              <a:rPr lang="en-US" dirty="0"/>
              <a:t> (November 19, 1935 – March 1, 2020) was an American business executive, </a:t>
            </a:r>
            <a:r>
              <a:rPr lang="en-US" dirty="0">
                <a:hlinkClick r:id="rId3" tooltip="Chemical engineer"/>
              </a:rPr>
              <a:t>chemical engineer</a:t>
            </a:r>
            <a:r>
              <a:rPr lang="en-US" dirty="0"/>
              <a:t>, and writer. He was Chairman and CEO of </a:t>
            </a:r>
            <a:r>
              <a:rPr lang="en-US" dirty="0">
                <a:hlinkClick r:id="rId4" tooltip="General Electric"/>
              </a:rPr>
              <a:t>General Electric</a:t>
            </a:r>
            <a:r>
              <a:rPr lang="en-US" dirty="0"/>
              <a:t> (GE) between 1981 and 2001.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4336" y="1406106"/>
            <a:ext cx="79629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600" b="1" dirty="0"/>
              <a:t>6. 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Strategies to Overcome Barriers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C4E3-468D-7991-6582-074AB6142A9E}"/>
              </a:ext>
            </a:extLst>
          </p:cNvPr>
          <p:cNvSpPr txBox="1"/>
          <p:nvPr/>
        </p:nvSpPr>
        <p:spPr>
          <a:xfrm>
            <a:off x="1874520" y="1563624"/>
            <a:ext cx="97907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• Align talent management strategy with business strategy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• Invest in effective talent identification and development processes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• Provide clear career progression and succession planning opportunities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• Foster a culture of transparency and open communication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• Invest in employee training and development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• Provide resources and support for managers to manage talent effectively</a:t>
            </a:r>
          </a:p>
        </p:txBody>
      </p:sp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https://app.sli.do/event/unQgRR1F5vfB6EdKxL7Ht1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900" dirty="0"/>
              <a:t>Poll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081" y="867742"/>
            <a:ext cx="4786312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889" y="4803293"/>
            <a:ext cx="337661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6724" y="1510265"/>
            <a:ext cx="2145970" cy="427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900" dirty="0"/>
              <a:t>WEF _Future of Jobs Report _ May 2023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3876"/>
          <a:stretch>
            <a:fillRect/>
          </a:stretch>
        </p:blipFill>
        <p:spPr bwMode="auto">
          <a:xfrm>
            <a:off x="2363637" y="1505862"/>
            <a:ext cx="8005313" cy="515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Barriers in Talent Management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10 - TextBox"/>
          <p:cNvSpPr txBox="1"/>
          <p:nvPr/>
        </p:nvSpPr>
        <p:spPr>
          <a:xfrm>
            <a:off x="2406771" y="1915065"/>
            <a:ext cx="5115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 “When you grow talent, you know the pain of wasting it.”</a:t>
            </a:r>
            <a:br>
              <a:rPr lang="en-US" dirty="0"/>
            </a:br>
            <a:r>
              <a:rPr lang="en-US" dirty="0"/>
              <a:t>― </a:t>
            </a:r>
            <a:r>
              <a:rPr lang="en-US" b="1" dirty="0" err="1"/>
              <a:t>Harjeet</a:t>
            </a:r>
            <a:r>
              <a:rPr lang="en-US" b="1" dirty="0"/>
              <a:t> </a:t>
            </a:r>
            <a:r>
              <a:rPr lang="en-US" b="1" dirty="0" err="1"/>
              <a:t>Khanduja</a:t>
            </a:r>
            <a:r>
              <a:rPr lang="en-US" b="1" dirty="0"/>
              <a:t>, </a:t>
            </a:r>
            <a:r>
              <a:rPr lang="en-US" b="1" dirty="0">
                <a:hlinkClick r:id="rId3"/>
              </a:rPr>
              <a:t>Nothing About Business</a:t>
            </a:r>
            <a:endParaRPr lang="en-US" b="1" dirty="0"/>
          </a:p>
          <a:p>
            <a:endParaRPr lang="en-US" b="1" dirty="0"/>
          </a:p>
          <a:p>
            <a:pPr fontAlgn="ctr"/>
            <a:endParaRPr lang="en-US" b="1" dirty="0"/>
          </a:p>
          <a:p>
            <a:pPr fontAlgn="ctr"/>
            <a:endParaRPr lang="en-US" b="1" dirty="0"/>
          </a:p>
          <a:p>
            <a:pPr fontAlgn="ctr"/>
            <a:r>
              <a:rPr lang="en-US" b="1" dirty="0" err="1"/>
              <a:t>Harjeet</a:t>
            </a:r>
            <a:r>
              <a:rPr lang="en-US" b="1" dirty="0"/>
              <a:t> </a:t>
            </a:r>
            <a:r>
              <a:rPr lang="en-US" b="1" dirty="0" err="1"/>
              <a:t>Khanduja</a:t>
            </a:r>
            <a:endParaRPr lang="en-US" b="1" dirty="0"/>
          </a:p>
          <a:p>
            <a:pPr fontAlgn="auto"/>
            <a:r>
              <a:rPr lang="en-US" dirty="0"/>
              <a:t>  </a:t>
            </a:r>
          </a:p>
          <a:p>
            <a:pPr fontAlgn="auto"/>
            <a:r>
              <a:rPr lang="en-US" dirty="0" err="1"/>
              <a:t>Harjeet</a:t>
            </a:r>
            <a:r>
              <a:rPr lang="en-US" dirty="0"/>
              <a:t> is an International Speaker, Writer, Poet, Visionary, Influencer and a HR Leader.</a:t>
            </a:r>
            <a:endParaRPr lang="el-GR" dirty="0"/>
          </a:p>
          <a:p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44" y="1902125"/>
            <a:ext cx="2304824" cy="260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4642" y="2645926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10 - TextBox"/>
          <p:cNvSpPr txBox="1"/>
          <p:nvPr/>
        </p:nvSpPr>
        <p:spPr>
          <a:xfrm>
            <a:off x="3165894" y="1535503"/>
            <a:ext cx="6737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 </a:t>
            </a:r>
          </a:p>
          <a:p>
            <a:r>
              <a:rPr lang="en-US" sz="5400" dirty="0"/>
              <a:t>Thank you!</a:t>
            </a:r>
            <a:endParaRPr lang="el-GR" sz="5400" dirty="0"/>
          </a:p>
        </p:txBody>
      </p:sp>
      <p:pic>
        <p:nvPicPr>
          <p:cNvPr id="12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4257" y="4420093"/>
            <a:ext cx="1194564" cy="2068509"/>
          </a:xfrm>
          <a:prstGeom prst="rect">
            <a:avLst/>
          </a:prstGeom>
        </p:spPr>
      </p:pic>
      <p:pic>
        <p:nvPicPr>
          <p:cNvPr id="13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8438" y="4014651"/>
            <a:ext cx="1194564" cy="2068509"/>
          </a:xfrm>
          <a:prstGeom prst="rect">
            <a:avLst/>
          </a:prstGeom>
        </p:spPr>
      </p:pic>
      <p:pic>
        <p:nvPicPr>
          <p:cNvPr id="14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2620" y="4549490"/>
            <a:ext cx="1194564" cy="2068509"/>
          </a:xfrm>
          <a:prstGeom prst="rect">
            <a:avLst/>
          </a:prstGeom>
        </p:spPr>
      </p:pic>
      <p:pic>
        <p:nvPicPr>
          <p:cNvPr id="15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2355" y="4394214"/>
            <a:ext cx="1194564" cy="2068509"/>
          </a:xfrm>
          <a:prstGeom prst="rect">
            <a:avLst/>
          </a:prstGeom>
        </p:spPr>
      </p:pic>
      <p:pic>
        <p:nvPicPr>
          <p:cNvPr id="16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2634" y="3574703"/>
            <a:ext cx="1194564" cy="2068509"/>
          </a:xfrm>
          <a:prstGeom prst="rect">
            <a:avLst/>
          </a:prstGeom>
        </p:spPr>
      </p:pic>
      <p:pic>
        <p:nvPicPr>
          <p:cNvPr id="17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4672" y="4411466"/>
            <a:ext cx="1194564" cy="2068509"/>
          </a:xfrm>
          <a:prstGeom prst="rect">
            <a:avLst/>
          </a:prstGeom>
        </p:spPr>
      </p:pic>
      <p:pic>
        <p:nvPicPr>
          <p:cNvPr id="18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3358" y="4523608"/>
            <a:ext cx="1194564" cy="2068509"/>
          </a:xfrm>
          <a:prstGeom prst="rect">
            <a:avLst/>
          </a:prstGeom>
        </p:spPr>
      </p:pic>
      <p:pic>
        <p:nvPicPr>
          <p:cNvPr id="1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822" y="4351081"/>
            <a:ext cx="1194564" cy="2068509"/>
          </a:xfrm>
          <a:prstGeom prst="rect">
            <a:avLst/>
          </a:prstGeom>
        </p:spPr>
      </p:pic>
      <p:pic>
        <p:nvPicPr>
          <p:cNvPr id="20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5179"/>
            <a:ext cx="1194564" cy="2068509"/>
          </a:xfrm>
          <a:prstGeom prst="rect">
            <a:avLst/>
          </a:prstGeom>
        </p:spPr>
      </p:pic>
      <p:pic>
        <p:nvPicPr>
          <p:cNvPr id="21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46074" y="3914008"/>
            <a:ext cx="1194564" cy="2068509"/>
          </a:xfrm>
          <a:prstGeom prst="rect">
            <a:avLst/>
          </a:prstGeom>
        </p:spPr>
      </p:pic>
      <p:pic>
        <p:nvPicPr>
          <p:cNvPr id="22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3668" y="3764485"/>
            <a:ext cx="1194564" cy="20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77575" y="4704539"/>
            <a:ext cx="835254" cy="1448611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3131389" y="4632383"/>
            <a:ext cx="568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https://www.linkedin.com/in/vasiliki-villy-nouli-b6632454</a:t>
            </a:r>
            <a:r>
              <a:rPr lang="el-GR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688" y="4634094"/>
            <a:ext cx="1706562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605" t="4113"/>
          <a:stretch>
            <a:fillRect/>
          </a:stretch>
        </p:blipFill>
        <p:spPr bwMode="auto">
          <a:xfrm>
            <a:off x="2359152" y="932688"/>
            <a:ext cx="7183755" cy="311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557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6390"/>
            <a:ext cx="6155988" cy="11829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Barriers in Talent Management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Talent or Talent</a:t>
            </a: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Overview of Barriers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Common traps </a:t>
            </a:r>
          </a:p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Real life</a:t>
            </a: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Impact</a:t>
            </a:r>
          </a:p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Strategies to Overcome Barriers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2976" y="2189928"/>
            <a:ext cx="2300676" cy="3983856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4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https://youtu.be/cs94A7QKGYI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38152"/>
            <a:ext cx="9905452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l-GR" sz="3600" b="1" dirty="0"/>
              <a:t>1.</a:t>
            </a:r>
            <a:r>
              <a:rPr lang="en-US" sz="3600" b="1" dirty="0"/>
              <a:t> 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Talent or Talent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9088" y="4105274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9EE5F-B16E-A02E-6AE4-0D90D861B9DE}"/>
              </a:ext>
            </a:extLst>
          </p:cNvPr>
          <p:cNvSpPr txBox="1"/>
          <p:nvPr/>
        </p:nvSpPr>
        <p:spPr>
          <a:xfrm>
            <a:off x="925362" y="1194835"/>
            <a:ext cx="7167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Talent VS Skill</a:t>
            </a:r>
          </a:p>
          <a:p>
            <a:endParaRPr lang="el-GR" sz="6000" dirty="0"/>
          </a:p>
        </p:txBody>
      </p:sp>
      <p:pic>
        <p:nvPicPr>
          <p:cNvPr id="14338" name="Picture 2" descr="Free photo business hierarchy concept with figures on pyramid of wooden blocks on foggy and chessboard side view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192" y="2390265"/>
            <a:ext cx="5962650" cy="3952876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540117" y="2397455"/>
          <a:ext cx="29416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Αντικείμενο κελύφους συσκευασίας" showAsIcon="1" r:id="rId5" imgW="2941200" imgH="437400" progId="Package">
                  <p:embed/>
                </p:oleObj>
              </mc:Choice>
              <mc:Fallback>
                <p:oleObj name="Αντικείμενο κελύφους συσκευασίας" showAsIcon="1" r:id="rId5" imgW="2941200" imgH="4374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117" y="2397455"/>
                        <a:ext cx="2941637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- TextBox"/>
          <p:cNvSpPr txBox="1"/>
          <p:nvPr/>
        </p:nvSpPr>
        <p:spPr>
          <a:xfrm>
            <a:off x="7729268" y="330391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https://youtu.be/cs94A7QKGYI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601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b="1" dirty="0"/>
              <a:t>Josh </a:t>
            </a:r>
            <a:r>
              <a:rPr lang="en-US" b="1" dirty="0" err="1"/>
              <a:t>Bersin</a:t>
            </a:r>
            <a:endParaRPr lang="en-US" b="1" dirty="0"/>
          </a:p>
          <a:p>
            <a:pPr fontAlgn="auto"/>
            <a:r>
              <a:rPr lang="en-US" dirty="0"/>
              <a:t>  2nd degree connection2nd</a:t>
            </a:r>
          </a:p>
          <a:p>
            <a:pPr fontAlgn="auto"/>
            <a:r>
              <a:rPr lang="en-US" dirty="0"/>
              <a:t>Global Industry Analyst, I study all aspects of HR, business leadership, corporate L&amp;D, recruiting, and HR technology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6325" y="4379837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10 - TextBox"/>
          <p:cNvSpPr txBox="1"/>
          <p:nvPr/>
        </p:nvSpPr>
        <p:spPr>
          <a:xfrm>
            <a:off x="1026543" y="4321833"/>
            <a:ext cx="4088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b="1" dirty="0"/>
              <a:t>Josh </a:t>
            </a:r>
            <a:r>
              <a:rPr lang="en-US" b="1" dirty="0" err="1"/>
              <a:t>Bersin</a:t>
            </a:r>
            <a:endParaRPr lang="en-US" b="1" dirty="0"/>
          </a:p>
          <a:p>
            <a:pPr fontAlgn="auto"/>
            <a:r>
              <a:rPr lang="en-US" dirty="0"/>
              <a:t> </a:t>
            </a:r>
          </a:p>
          <a:p>
            <a:pPr fontAlgn="auto"/>
            <a:r>
              <a:rPr lang="en-US" dirty="0"/>
              <a:t>Industry Analyst and Thought Leader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35898"/>
          <a:stretch>
            <a:fillRect/>
          </a:stretch>
        </p:blipFill>
        <p:spPr bwMode="auto">
          <a:xfrm>
            <a:off x="7468470" y="2313616"/>
            <a:ext cx="31162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497" y="1871931"/>
            <a:ext cx="1532534" cy="215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 txBox="1">
            <a:spLocks/>
          </p:cNvSpPr>
          <p:nvPr/>
        </p:nvSpPr>
        <p:spPr>
          <a:xfrm>
            <a:off x="740433" y="297254"/>
            <a:ext cx="10915836" cy="942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Barriers in Talent Management </a:t>
            </a:r>
            <a:br>
              <a:rPr kumimoji="0" lang="el-GR" sz="3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Management and Communication</a:t>
            </a:r>
            <a:endParaRPr lang="el-GR" dirty="0"/>
          </a:p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38152"/>
            <a:ext cx="9905452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600" b="1" dirty="0"/>
              <a:t>2</a:t>
            </a:r>
            <a:r>
              <a:rPr lang="el-GR" sz="3600" b="1" dirty="0"/>
              <a:t>.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 Overview of Barriers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58768" y="313747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3" name="12 - Διάγραμμα"/>
          <p:cNvGraphicFramePr/>
          <p:nvPr/>
        </p:nvGraphicFramePr>
        <p:xfrm>
          <a:off x="2068576" y="8890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13 - TextBox"/>
          <p:cNvSpPr txBox="1"/>
          <p:nvPr/>
        </p:nvSpPr>
        <p:spPr>
          <a:xfrm>
            <a:off x="5477774" y="3545456"/>
            <a:ext cx="128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TALENT</a:t>
            </a:r>
            <a:endParaRPr lang="el-GR" sz="2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9409349" y="2316365"/>
            <a:ext cx="1599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Lack of alignment between business strategy and talent management strategy</a:t>
            </a:r>
          </a:p>
          <a:p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530352" y="2990088"/>
            <a:ext cx="1417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Inadequate talent identification and assessment processes</a:t>
            </a:r>
          </a:p>
          <a:p>
            <a:endParaRPr lang="el-GR" dirty="0"/>
          </a:p>
        </p:txBody>
      </p:sp>
      <p:sp>
        <p:nvSpPr>
          <p:cNvPr id="17" name="16 - TextBox"/>
          <p:cNvSpPr txBox="1"/>
          <p:nvPr/>
        </p:nvSpPr>
        <p:spPr>
          <a:xfrm>
            <a:off x="6501384" y="3913632"/>
            <a:ext cx="3236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/>
              <a:t>Management and Communication</a:t>
            </a:r>
            <a:endParaRPr lang="el-GR" sz="3600" dirty="0"/>
          </a:p>
        </p:txBody>
      </p:sp>
      <p:sp>
        <p:nvSpPr>
          <p:cNvPr id="18" name="17 - TextBox"/>
          <p:cNvSpPr txBox="1"/>
          <p:nvPr/>
        </p:nvSpPr>
        <p:spPr>
          <a:xfrm>
            <a:off x="2871216" y="3941064"/>
            <a:ext cx="2770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/>
              <a:t>Training and Development </a:t>
            </a:r>
            <a:endParaRPr lang="el-GR" sz="3600" dirty="0"/>
          </a:p>
        </p:txBody>
      </p:sp>
      <p:sp>
        <p:nvSpPr>
          <p:cNvPr id="19" name="18 - TextBox"/>
          <p:cNvSpPr txBox="1"/>
          <p:nvPr/>
        </p:nvSpPr>
        <p:spPr>
          <a:xfrm>
            <a:off x="4645152" y="1709929"/>
            <a:ext cx="2871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/>
              <a:t>Recruiting and On boarding</a:t>
            </a:r>
            <a:endParaRPr lang="el-GR" sz="3600" dirty="0"/>
          </a:p>
          <a:p>
            <a:endParaRPr lang="el-GR" dirty="0"/>
          </a:p>
        </p:txBody>
      </p:sp>
      <p:sp>
        <p:nvSpPr>
          <p:cNvPr id="20" name="19 - TextBox"/>
          <p:cNvSpPr txBox="1"/>
          <p:nvPr/>
        </p:nvSpPr>
        <p:spPr>
          <a:xfrm>
            <a:off x="466344" y="4572000"/>
            <a:ext cx="15361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Insufficient development opportunities for high-potential employees</a:t>
            </a:r>
          </a:p>
          <a:p>
            <a:endParaRPr lang="el-GR" dirty="0"/>
          </a:p>
        </p:txBody>
      </p:sp>
      <p:sp>
        <p:nvSpPr>
          <p:cNvPr id="21" name="20 - TextBox"/>
          <p:cNvSpPr txBox="1"/>
          <p:nvPr/>
        </p:nvSpPr>
        <p:spPr>
          <a:xfrm>
            <a:off x="1792224" y="5175504"/>
            <a:ext cx="1170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Limited succession planning and career progression opportunities</a:t>
            </a:r>
          </a:p>
          <a:p>
            <a:endParaRPr lang="el-GR" dirty="0"/>
          </a:p>
        </p:txBody>
      </p:sp>
      <p:sp>
        <p:nvSpPr>
          <p:cNvPr id="22" name="21 - TextBox"/>
          <p:cNvSpPr txBox="1"/>
          <p:nvPr/>
        </p:nvSpPr>
        <p:spPr>
          <a:xfrm>
            <a:off x="9793224" y="5541264"/>
            <a:ext cx="162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Inadequate communication and transparency regarding talent management processes</a:t>
            </a:r>
            <a:endParaRPr lang="el-GR" sz="1200" dirty="0"/>
          </a:p>
        </p:txBody>
      </p:sp>
      <p:sp>
        <p:nvSpPr>
          <p:cNvPr id="23" name="22 - TextBox"/>
          <p:cNvSpPr txBox="1"/>
          <p:nvPr/>
        </p:nvSpPr>
        <p:spPr>
          <a:xfrm>
            <a:off x="10287000" y="4279392"/>
            <a:ext cx="155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Inadequate support and resources for managers to manage talent effectively</a:t>
            </a:r>
            <a:endParaRPr lang="el-GR" sz="1200" dirty="0"/>
          </a:p>
        </p:txBody>
      </p:sp>
      <p:sp>
        <p:nvSpPr>
          <p:cNvPr id="24" name="23 - TextBox"/>
          <p:cNvSpPr txBox="1"/>
          <p:nvPr/>
        </p:nvSpPr>
        <p:spPr>
          <a:xfrm>
            <a:off x="10680192" y="3282696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Lack of support from senior leadership</a:t>
            </a:r>
            <a:endParaRPr lang="el-GR" sz="1200" dirty="0"/>
          </a:p>
        </p:txBody>
      </p:sp>
      <p:sp>
        <p:nvSpPr>
          <p:cNvPr id="28" name="27 - TextBox"/>
          <p:cNvSpPr txBox="1"/>
          <p:nvPr/>
        </p:nvSpPr>
        <p:spPr>
          <a:xfrm>
            <a:off x="2295144" y="2706624"/>
            <a:ext cx="1271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Poor organizational culture</a:t>
            </a:r>
          </a:p>
          <a:p>
            <a:endParaRPr lang="el-GR" dirty="0"/>
          </a:p>
        </p:txBody>
      </p:sp>
      <p:sp>
        <p:nvSpPr>
          <p:cNvPr id="30" name="29 - TextBox"/>
          <p:cNvSpPr txBox="1"/>
          <p:nvPr/>
        </p:nvSpPr>
        <p:spPr>
          <a:xfrm>
            <a:off x="2715768" y="1170432"/>
            <a:ext cx="130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Resistance to change</a:t>
            </a:r>
            <a:endParaRPr lang="el-GR" sz="1200" dirty="0"/>
          </a:p>
        </p:txBody>
      </p:sp>
      <p:sp>
        <p:nvSpPr>
          <p:cNvPr id="32" name="31 - TextBox"/>
          <p:cNvSpPr txBox="1"/>
          <p:nvPr/>
        </p:nvSpPr>
        <p:spPr>
          <a:xfrm>
            <a:off x="9025128" y="1554480"/>
            <a:ext cx="119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Lack of data</a:t>
            </a:r>
            <a:endParaRPr lang="el-GR" sz="1200" dirty="0"/>
          </a:p>
        </p:txBody>
      </p:sp>
      <p:sp>
        <p:nvSpPr>
          <p:cNvPr id="33" name="32 - TextBox"/>
          <p:cNvSpPr txBox="1"/>
          <p:nvPr/>
        </p:nvSpPr>
        <p:spPr>
          <a:xfrm>
            <a:off x="822960" y="1792224"/>
            <a:ext cx="202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Inadequate investment in employee training and development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84329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Barriers in Talent Management</a:t>
            </a:r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38152"/>
            <a:ext cx="10915836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900" b="1" dirty="0"/>
              <a:t>Barriers in Talent Management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68" y="3983021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598" t="16078" r="5065" b="17572"/>
          <a:stretch>
            <a:fillRect/>
          </a:stretch>
        </p:blipFill>
        <p:spPr bwMode="auto">
          <a:xfrm>
            <a:off x="3381555" y="2674189"/>
            <a:ext cx="6323162" cy="252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672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38152"/>
            <a:ext cx="9905452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600" b="1" dirty="0"/>
              <a:t>3</a:t>
            </a:r>
            <a:r>
              <a:rPr lang="el-GR" sz="3600" b="1" dirty="0"/>
              <a:t>.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 Common traps </a:t>
            </a:r>
            <a:br>
              <a:rPr lang="el-GR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46120" y="1795075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9EE5F-B16E-A02E-6AE4-0D90D861B9DE}"/>
              </a:ext>
            </a:extLst>
          </p:cNvPr>
          <p:cNvSpPr txBox="1"/>
          <p:nvPr/>
        </p:nvSpPr>
        <p:spPr>
          <a:xfrm>
            <a:off x="506028" y="2005032"/>
            <a:ext cx="843226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Focus solely on short-term needs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Lack of strategic planning and execution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Lack of leadership support and accountability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80FAF-A1A1-0925-1A60-C34B9356CC4D}"/>
              </a:ext>
            </a:extLst>
          </p:cNvPr>
          <p:cNvSpPr txBox="1"/>
          <p:nvPr/>
        </p:nvSpPr>
        <p:spPr>
          <a:xfrm>
            <a:off x="621437" y="4501559"/>
            <a:ext cx="9905452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To avoid these traps and ensure the success of talent management initiatives, organizations should take a </a:t>
            </a:r>
            <a:r>
              <a:rPr lang="en-US" b="1" dirty="0"/>
              <a:t>strategic and comprehensive approach to talent management</a:t>
            </a:r>
            <a:r>
              <a:rPr lang="en-US" dirty="0"/>
              <a:t>, </a:t>
            </a:r>
            <a:r>
              <a:rPr lang="en-US" b="1" dirty="0"/>
              <a:t>align their talent management practices with their overall business strategy</a:t>
            </a:r>
            <a:r>
              <a:rPr lang="en-US" dirty="0"/>
              <a:t>, and ensure that </a:t>
            </a:r>
            <a:r>
              <a:rPr lang="en-US" b="1" dirty="0"/>
              <a:t>leadership is fully committed </a:t>
            </a:r>
            <a:r>
              <a:rPr lang="en-US" dirty="0"/>
              <a:t>to and </a:t>
            </a:r>
            <a:r>
              <a:rPr lang="en-US" b="1" dirty="0"/>
              <a:t>accountable</a:t>
            </a:r>
            <a:r>
              <a:rPr lang="en-US" dirty="0"/>
              <a:t> for talent management initiatives.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0467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E2A641-BABA-F53A-0D07-BADDF79D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38152"/>
            <a:ext cx="9905452" cy="9429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l-GR" sz="3600" b="1" dirty="0"/>
            </a:br>
            <a:r>
              <a:rPr lang="en-US" sz="3600" b="1" dirty="0"/>
              <a:t>4</a:t>
            </a:r>
            <a:r>
              <a:rPr lang="el-GR" sz="3600" b="1" dirty="0"/>
              <a:t>.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</a:rPr>
              <a:t> Real life</a:t>
            </a:r>
            <a:br>
              <a:rPr lang="el-GR" sz="3600" b="1" dirty="0"/>
            </a:br>
            <a:endParaRPr lang="en-US" sz="3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071B59-FCC8-5F75-811D-2A319A926E57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B2AC21C-B732-FBB9-4BA4-068C7469E4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481" y="1416095"/>
            <a:ext cx="1194564" cy="2068509"/>
          </a:xfrm>
          <a:prstGeom prst="rect">
            <a:avLst/>
          </a:prstGeom>
        </p:spPr>
      </p:pic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E969D1-FEF5-6862-00A6-A0C03063AE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128" y="3559556"/>
            <a:ext cx="2505075" cy="24669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A6A7DB-58FF-83FF-525C-1D32107EB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167" t="10556" r="31061" b="10500"/>
          <a:stretch/>
        </p:blipFill>
        <p:spPr>
          <a:xfrm>
            <a:off x="4272737" y="3310146"/>
            <a:ext cx="2649326" cy="276856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3200BAE-DB04-1210-A178-7CC63B2AB6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0481" y="4106212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4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0.4110"/>
  <p:tag name="SLIDO_PRESENTATION_ID" val="00000000-0000-0000-0000-000000000000"/>
  <p:tag name="SLIDO_EVENT_UUID" val="e5cc404f-7b90-4a97-8aa9-22bb878599b2"/>
  <p:tag name="SLIDO_EVENT_SECTION_UUID" val="b6fab610-bb22-4651-a6e6-c5354fb36ad3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</TotalTime>
  <Words>537</Words>
  <Application>Microsoft Office PowerPoint</Application>
  <PresentationFormat>Ευρεία οθόνη</PresentationFormat>
  <Paragraphs>79</Paragraphs>
  <Slides>17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Θέμα του Office</vt:lpstr>
      <vt:lpstr>Αντικείμενο κελύφους συσκευασίας</vt:lpstr>
      <vt:lpstr>Barriers in Talent Management</vt:lpstr>
      <vt:lpstr>Παρουσίαση του PowerPoint</vt:lpstr>
      <vt:lpstr>Barriers in Talent Management</vt:lpstr>
      <vt:lpstr>1. Talent or Talent  </vt:lpstr>
      <vt:lpstr> </vt:lpstr>
      <vt:lpstr>2. Overview of Barriers  </vt:lpstr>
      <vt:lpstr>Barriers in Talent Management  </vt:lpstr>
      <vt:lpstr>3. Common traps  </vt:lpstr>
      <vt:lpstr> 4. Real life </vt:lpstr>
      <vt:lpstr>Barriers in Talent Management  </vt:lpstr>
      <vt:lpstr>5. Impact  </vt:lpstr>
      <vt:lpstr>Barriers in Talent Management </vt:lpstr>
      <vt:lpstr>6. Strategies to Overcome Barriers  </vt:lpstr>
      <vt:lpstr>Poll   </vt:lpstr>
      <vt:lpstr>WEF _Future of Jobs Report _ May 2023  </vt:lpstr>
      <vt:lpstr>Barriers in Talent Management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Villy</dc:creator>
  <cp:lastModifiedBy>Administrator</cp:lastModifiedBy>
  <cp:revision>87</cp:revision>
  <dcterms:created xsi:type="dcterms:W3CDTF">2023-05-08T19:47:54Z</dcterms:created>
  <dcterms:modified xsi:type="dcterms:W3CDTF">2023-05-14T07:07:27Z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1.6.0.4110</vt:lpwstr>
  </property>
</Properties>
</file>