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0" r:id="rId2"/>
    <p:sldMasterId id="2147483712" r:id="rId3"/>
    <p:sldMasterId id="2147483724" r:id="rId4"/>
  </p:sldMasterIdLst>
  <p:notesMasterIdLst>
    <p:notesMasterId r:id="rId51"/>
  </p:notesMasterIdLst>
  <p:sldIdLst>
    <p:sldId id="531" r:id="rId5"/>
    <p:sldId id="629" r:id="rId6"/>
    <p:sldId id="438" r:id="rId7"/>
    <p:sldId id="630" r:id="rId8"/>
    <p:sldId id="532" r:id="rId9"/>
    <p:sldId id="626" r:id="rId10"/>
    <p:sldId id="649" r:id="rId11"/>
    <p:sldId id="598" r:id="rId12"/>
    <p:sldId id="619" r:id="rId13"/>
    <p:sldId id="631" r:id="rId14"/>
    <p:sldId id="632" r:id="rId15"/>
    <p:sldId id="633" r:id="rId16"/>
    <p:sldId id="651" r:id="rId17"/>
    <p:sldId id="621" r:id="rId18"/>
    <p:sldId id="655" r:id="rId19"/>
    <p:sldId id="601" r:id="rId20"/>
    <p:sldId id="603" r:id="rId21"/>
    <p:sldId id="634" r:id="rId22"/>
    <p:sldId id="628" r:id="rId23"/>
    <p:sldId id="584" r:id="rId24"/>
    <p:sldId id="635" r:id="rId25"/>
    <p:sldId id="622" r:id="rId26"/>
    <p:sldId id="606" r:id="rId27"/>
    <p:sldId id="650" r:id="rId28"/>
    <p:sldId id="587" r:id="rId29"/>
    <p:sldId id="627" r:id="rId30"/>
    <p:sldId id="636" r:id="rId31"/>
    <p:sldId id="609" r:id="rId32"/>
    <p:sldId id="652" r:id="rId33"/>
    <p:sldId id="611" r:id="rId34"/>
    <p:sldId id="613" r:id="rId35"/>
    <p:sldId id="637" r:id="rId36"/>
    <p:sldId id="653" r:id="rId37"/>
    <p:sldId id="614" r:id="rId38"/>
    <p:sldId id="617" r:id="rId39"/>
    <p:sldId id="638" r:id="rId40"/>
    <p:sldId id="639" r:id="rId41"/>
    <p:sldId id="544" r:id="rId42"/>
    <p:sldId id="654" r:id="rId43"/>
    <p:sldId id="642" r:id="rId44"/>
    <p:sldId id="643" r:id="rId45"/>
    <p:sldId id="644" r:id="rId46"/>
    <p:sldId id="645" r:id="rId47"/>
    <p:sldId id="646" r:id="rId48"/>
    <p:sldId id="647" r:id="rId49"/>
    <p:sldId id="486" r:id="rId50"/>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C695"/>
    <a:srgbClr val="356A41"/>
    <a:srgbClr val="8A3A6A"/>
    <a:srgbClr val="831951"/>
    <a:srgbClr val="3D68AF"/>
    <a:srgbClr val="007589"/>
    <a:srgbClr val="736FB0"/>
    <a:srgbClr val="C265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6597" autoAdjust="0"/>
  </p:normalViewPr>
  <p:slideViewPr>
    <p:cSldViewPr snapToGrid="0">
      <p:cViewPr>
        <p:scale>
          <a:sx n="66" d="100"/>
          <a:sy n="66" d="100"/>
        </p:scale>
        <p:origin x="-1734" y="-582"/>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Lst>
  </p:outlineViewPr>
  <p:notesTextViewPr>
    <p:cViewPr>
      <p:scale>
        <a:sx n="100" d="100"/>
        <a:sy n="100" d="100"/>
      </p:scale>
      <p:origin x="0" y="0"/>
    </p:cViewPr>
  </p:notesTextViewPr>
  <p:sorterViewPr>
    <p:cViewPr>
      <p:scale>
        <a:sx n="100" d="100"/>
        <a:sy n="100" d="100"/>
      </p:scale>
      <p:origin x="0" y="660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34" Type="http://schemas.openxmlformats.org/officeDocument/2006/relationships/slide" Target="slides/slide35.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B07A711D-7220-4BA7-9032-A9225EFB844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p:spPr>
        <p:txBody>
          <a:bodyPr/>
          <a:lstStyle/>
          <a:p>
            <a:pPr eaLnBrk="1" hangingPunct="1"/>
            <a:endParaRPr lang="en-US" smtClean="0"/>
          </a:p>
        </p:txBody>
      </p:sp>
      <p:sp>
        <p:nvSpPr>
          <p:cNvPr id="52227" name="Slide Number Placeholder 3"/>
          <p:cNvSpPr>
            <a:spLocks noGrp="1"/>
          </p:cNvSpPr>
          <p:nvPr>
            <p:ph type="sldNum" sz="quarter" idx="5"/>
          </p:nvPr>
        </p:nvSpPr>
        <p:spPr>
          <a:noFill/>
        </p:spPr>
        <p:txBody>
          <a:bodyPr/>
          <a:lstStyle/>
          <a:p>
            <a:fld id="{05427CC4-A37C-457A-89FF-3E572E035F0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92CDC01D-70B8-400A-B2C5-B1E24112B7E7}" type="slidenum">
              <a:rPr lang="en-US" smtClean="0"/>
              <a:pPr/>
              <a:t>10</a:t>
            </a:fld>
            <a:endParaRPr lang="en-US" smtClean="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A86B48D0-F794-46AE-93B2-F630A5396CFE}" type="slidenum">
              <a:rPr lang="en-US" smtClean="0"/>
              <a:pPr/>
              <a:t>11</a:t>
            </a:fld>
            <a:endParaRPr lang="en-US"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9CB718D6-0226-4AE8-A72D-4F912BE0B15E}" type="slidenum">
              <a:rPr lang="en-US" smtClean="0"/>
              <a:pPr/>
              <a:t>12</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3A96913-E5E8-4878-8B01-E7F12DE99548}" type="slidenum">
              <a:rPr lang="en-US" sz="1200" b="0"/>
              <a:pPr algn="r"/>
              <a:t>13</a:t>
            </a:fld>
            <a:endParaRPr lang="en-US" sz="1200" b="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p:spPr>
        <p:txBody>
          <a:bodyPr/>
          <a:lstStyle/>
          <a:p>
            <a:fld id="{902607DF-71F9-4565-9F9E-4E18F161FC82}" type="slidenum">
              <a:rPr lang="en-US" smtClean="0"/>
              <a:pPr/>
              <a:t>14</a:t>
            </a:fld>
            <a:endParaRPr lang="en-US" smtClean="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5A70739-0FC6-440A-9D20-C31FFDB2CAE2}" type="slidenum">
              <a:rPr lang="en-US" sz="1200" b="0"/>
              <a:pPr algn="r"/>
              <a:t>15</a:t>
            </a:fld>
            <a:endParaRPr lang="en-US" sz="1200" b="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DAA5D1FC-6211-4E7A-8246-CD495331805D}" type="slidenum">
              <a:rPr lang="en-US" smtClean="0"/>
              <a:pPr/>
              <a:t>16</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3648A585-7A94-441B-97AD-4C696DE6CE27}" type="slidenum">
              <a:rPr lang="en-US" smtClean="0"/>
              <a:pPr/>
              <a:t>17</a:t>
            </a:fld>
            <a:endParaRPr lang="en-US" smtClean="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p:spPr>
        <p:txBody>
          <a:bodyPr/>
          <a:lstStyle/>
          <a:p>
            <a:fld id="{A1B625C0-774F-4178-81C5-66165E9D27F6}" type="slidenum">
              <a:rPr lang="en-US" smtClean="0"/>
              <a:pPr/>
              <a:t>18</a:t>
            </a:fld>
            <a:endParaRPr lang="en-US" smtClean="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p:spPr>
        <p:txBody>
          <a:bodyPr/>
          <a:lstStyle/>
          <a:p>
            <a:fld id="{C9A98D66-81F1-4A23-B420-F1810E8A7D0E}" type="slidenum">
              <a:rPr lang="en-US" smtClean="0"/>
              <a:pPr/>
              <a:t>19</a:t>
            </a:fld>
            <a:endParaRPr lang="en-US" smtClean="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B66E65CF-9534-4022-9614-A6404BD8AAC1}" type="slidenum">
              <a:rPr lang="en-US" smtClean="0"/>
              <a:pPr/>
              <a:t>2</a:t>
            </a:fld>
            <a:endParaRPr lang="en-US"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p:spPr>
        <p:txBody>
          <a:bodyPr/>
          <a:lstStyle/>
          <a:p>
            <a:fld id="{46483DE4-A23E-474A-9895-70ED63CFCC03}" type="slidenum">
              <a:rPr lang="en-US" smtClean="0"/>
              <a:pPr/>
              <a:t>20</a:t>
            </a:fld>
            <a:endParaRPr lang="en-US" smtClean="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73F30C94-3098-406F-BA5D-4672A73DEA28}" type="slidenum">
              <a:rPr lang="en-US" smtClean="0"/>
              <a:pPr/>
              <a:t>21</a:t>
            </a:fld>
            <a:endParaRPr lang="en-US" smtClean="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p:spPr>
        <p:txBody>
          <a:bodyPr/>
          <a:lstStyle/>
          <a:p>
            <a:fld id="{3854D5FC-3C57-4835-8AFA-48A2B5FE2E6B}" type="slidenum">
              <a:rPr lang="en-US" smtClean="0"/>
              <a:pPr/>
              <a:t>22</a:t>
            </a:fld>
            <a:endParaRPr lang="en-US" smtClean="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531E9AC6-A5BF-40D2-AAB5-89C26B5CD4FA}" type="slidenum">
              <a:rPr lang="en-US" smtClean="0"/>
              <a:pPr/>
              <a:t>23</a:t>
            </a:fld>
            <a:endParaRPr lang="en-US" smtClean="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46C866B-9345-40FF-99CB-3A3F3F207CEF}" type="slidenum">
              <a:rPr lang="en-US" sz="1200" b="0"/>
              <a:pPr algn="r"/>
              <a:t>24</a:t>
            </a:fld>
            <a:endParaRPr lang="en-US" sz="1200" b="0"/>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a:noFill/>
        </p:spPr>
        <p:txBody>
          <a:bodyPr/>
          <a:lstStyle/>
          <a:p>
            <a:fld id="{7D85E255-AEE4-43B2-8847-FF5CBD3FB95A}" type="slidenum">
              <a:rPr lang="en-US" smtClean="0"/>
              <a:pPr/>
              <a:t>25</a:t>
            </a:fld>
            <a:endParaRPr lang="en-US" smtClean="0"/>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p:spPr>
        <p:txBody>
          <a:bodyPr/>
          <a:lstStyle/>
          <a:p>
            <a:fld id="{621B6714-3B0A-4492-9F62-A1A572A936DF}" type="slidenum">
              <a:rPr lang="en-US" smtClean="0"/>
              <a:pPr/>
              <a:t>26</a:t>
            </a:fld>
            <a:endParaRPr lang="en-US" smtClean="0"/>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p:spPr>
        <p:txBody>
          <a:bodyPr/>
          <a:lstStyle/>
          <a:p>
            <a:fld id="{4AE37A01-F63D-4191-B61F-4ECE1EDD9F06}" type="slidenum">
              <a:rPr lang="en-US" smtClean="0"/>
              <a:pPr/>
              <a:t>27</a:t>
            </a:fld>
            <a:endParaRPr lang="en-US" smtClean="0"/>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a:noFill/>
        </p:spPr>
        <p:txBody>
          <a:bodyPr/>
          <a:lstStyle/>
          <a:p>
            <a:fld id="{A25C6588-E363-4F86-9E5A-CED422514EB9}" type="slidenum">
              <a:rPr lang="en-US" smtClean="0"/>
              <a:pPr/>
              <a:t>28</a:t>
            </a:fld>
            <a:endParaRPr lang="en-US" smtClean="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4ACFC9A-A040-40D3-B7E3-008925C1473D}" type="slidenum">
              <a:rPr lang="en-US" sz="1200" b="0"/>
              <a:pPr algn="r"/>
              <a:t>29</a:t>
            </a:fld>
            <a:endParaRPr lang="en-US" sz="1200" b="0"/>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BCA31709-3E4F-48F3-803D-698B2C4A4511}" type="slidenum">
              <a:rPr lang="en-US" smtClean="0"/>
              <a:pPr/>
              <a:t>3</a:t>
            </a:fld>
            <a:endParaRPr lang="en-US"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a:noFill/>
        </p:spPr>
        <p:txBody>
          <a:bodyPr/>
          <a:lstStyle/>
          <a:p>
            <a:fld id="{73A92069-44E1-412F-958B-1C8A067B413F}" type="slidenum">
              <a:rPr lang="en-US" smtClean="0"/>
              <a:pPr/>
              <a:t>30</a:t>
            </a:fld>
            <a:endParaRPr lang="en-US" smtClean="0"/>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7"/>
          <p:cNvSpPr>
            <a:spLocks noGrp="1" noChangeArrowheads="1"/>
          </p:cNvSpPr>
          <p:nvPr>
            <p:ph type="sldNum" sz="quarter" idx="5"/>
          </p:nvPr>
        </p:nvSpPr>
        <p:spPr>
          <a:noFill/>
        </p:spPr>
        <p:txBody>
          <a:bodyPr/>
          <a:lstStyle/>
          <a:p>
            <a:fld id="{0B28E4EC-3878-4867-8A42-FD0587C749E3}" type="slidenum">
              <a:rPr lang="en-US" smtClean="0"/>
              <a:pPr/>
              <a:t>31</a:t>
            </a:fld>
            <a:endParaRPr lang="en-US" smtClean="0"/>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7"/>
          <p:cNvSpPr>
            <a:spLocks noGrp="1" noChangeArrowheads="1"/>
          </p:cNvSpPr>
          <p:nvPr>
            <p:ph type="sldNum" sz="quarter" idx="5"/>
          </p:nvPr>
        </p:nvSpPr>
        <p:spPr>
          <a:noFill/>
        </p:spPr>
        <p:txBody>
          <a:bodyPr/>
          <a:lstStyle/>
          <a:p>
            <a:fld id="{AF895846-76C5-45E1-B4BB-BCCAEDADAB14}" type="slidenum">
              <a:rPr lang="en-US" smtClean="0"/>
              <a:pPr/>
              <a:t>32</a:t>
            </a:fld>
            <a:endParaRPr lang="en-US" smtClean="0"/>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C61813F-9278-4303-8786-3A156B15C518}" type="slidenum">
              <a:rPr lang="en-US" sz="1200" b="0"/>
              <a:pPr algn="r"/>
              <a:t>33</a:t>
            </a:fld>
            <a:endParaRPr lang="en-US" sz="1200" b="0"/>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7"/>
          <p:cNvSpPr>
            <a:spLocks noGrp="1" noChangeArrowheads="1"/>
          </p:cNvSpPr>
          <p:nvPr>
            <p:ph type="sldNum" sz="quarter" idx="5"/>
          </p:nvPr>
        </p:nvSpPr>
        <p:spPr>
          <a:noFill/>
        </p:spPr>
        <p:txBody>
          <a:bodyPr/>
          <a:lstStyle/>
          <a:p>
            <a:fld id="{302CD6DA-038A-4323-89C4-7A7241CA7523}" type="slidenum">
              <a:rPr lang="en-US" smtClean="0"/>
              <a:pPr/>
              <a:t>34</a:t>
            </a:fld>
            <a:endParaRPr lang="en-US" smtClean="0"/>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a:noFill/>
        </p:spPr>
        <p:txBody>
          <a:bodyPr/>
          <a:lstStyle/>
          <a:p>
            <a:fld id="{6AB2EF55-4159-445F-AD4D-81225A08A192}" type="slidenum">
              <a:rPr lang="en-US" smtClean="0"/>
              <a:pPr/>
              <a:t>35</a:t>
            </a:fld>
            <a:endParaRPr lang="en-US" smtClean="0"/>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p:cNvSpPr>
            <a:spLocks noGrp="1" noChangeArrowheads="1"/>
          </p:cNvSpPr>
          <p:nvPr>
            <p:ph type="sldNum" sz="quarter" idx="5"/>
          </p:nvPr>
        </p:nvSpPr>
        <p:spPr>
          <a:noFill/>
        </p:spPr>
        <p:txBody>
          <a:bodyPr/>
          <a:lstStyle/>
          <a:p>
            <a:fld id="{38AC983D-EE61-4189-9E98-70E54F6B850D}" type="slidenum">
              <a:rPr lang="en-US" smtClean="0"/>
              <a:pPr/>
              <a:t>36</a:t>
            </a:fld>
            <a:endParaRPr lang="en-US" smtClean="0"/>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a:spLocks noGrp="1" noChangeArrowheads="1"/>
          </p:cNvSpPr>
          <p:nvPr>
            <p:ph type="sldNum" sz="quarter" idx="5"/>
          </p:nvPr>
        </p:nvSpPr>
        <p:spPr>
          <a:noFill/>
        </p:spPr>
        <p:txBody>
          <a:bodyPr/>
          <a:lstStyle/>
          <a:p>
            <a:fld id="{DA831218-48D7-4615-A1C3-C4D441E5C890}" type="slidenum">
              <a:rPr lang="en-US" smtClean="0"/>
              <a:pPr/>
              <a:t>37</a:t>
            </a:fld>
            <a:endParaRPr lang="en-US" smtClean="0"/>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p:cNvSpPr>
            <a:spLocks noGrp="1" noChangeArrowheads="1"/>
          </p:cNvSpPr>
          <p:nvPr>
            <p:ph type="sldNum" sz="quarter" idx="5"/>
          </p:nvPr>
        </p:nvSpPr>
        <p:spPr>
          <a:noFill/>
        </p:spPr>
        <p:txBody>
          <a:bodyPr/>
          <a:lstStyle/>
          <a:p>
            <a:fld id="{5B2823CA-0C73-4533-8BF9-6BBCEE9F3EE7}" type="slidenum">
              <a:rPr lang="en-US" smtClean="0"/>
              <a:pPr/>
              <a:t>38</a:t>
            </a:fld>
            <a:endParaRPr lang="en-US" smtClean="0"/>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56B8A78-D48D-4DCF-9AFF-93A98C4BA0A7}" type="slidenum">
              <a:rPr lang="en-US" sz="1200" b="0"/>
              <a:pPr algn="r"/>
              <a:t>39</a:t>
            </a:fld>
            <a:endParaRPr lang="en-US" sz="1200" b="0"/>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7798CDAB-2D48-4679-9625-CAB92F2C2ED3}" type="slidenum">
              <a:rPr lang="en-US" smtClean="0"/>
              <a:pPr/>
              <a:t>4</a:t>
            </a:fld>
            <a:endParaRPr lang="en-US" smtClean="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27B0C3CC-99A7-4020-ADFA-39638C85121E}" type="slidenum">
              <a:rPr lang="en-US" smtClean="0"/>
              <a:pPr/>
              <a:t>40</a:t>
            </a:fld>
            <a:endParaRPr lang="en-US" smtClean="0"/>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7"/>
          <p:cNvSpPr>
            <a:spLocks noGrp="1" noChangeArrowheads="1"/>
          </p:cNvSpPr>
          <p:nvPr>
            <p:ph type="sldNum" sz="quarter" idx="5"/>
          </p:nvPr>
        </p:nvSpPr>
        <p:spPr>
          <a:noFill/>
        </p:spPr>
        <p:txBody>
          <a:bodyPr/>
          <a:lstStyle/>
          <a:p>
            <a:fld id="{640BA0E4-8EC2-4F45-B141-0C38E0E0B622}" type="slidenum">
              <a:rPr lang="en-US" smtClean="0"/>
              <a:pPr/>
              <a:t>41</a:t>
            </a:fld>
            <a:endParaRPr lang="en-US" smtClean="0"/>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p:cNvSpPr>
            <a:spLocks noGrp="1" noChangeArrowheads="1"/>
          </p:cNvSpPr>
          <p:nvPr>
            <p:ph type="sldNum" sz="quarter" idx="5"/>
          </p:nvPr>
        </p:nvSpPr>
        <p:spPr>
          <a:noFill/>
        </p:spPr>
        <p:txBody>
          <a:bodyPr/>
          <a:lstStyle/>
          <a:p>
            <a:fld id="{9548F7D4-33B1-4D06-8E49-2DA50C8FCC4B}" type="slidenum">
              <a:rPr lang="en-US" smtClean="0"/>
              <a:pPr/>
              <a:t>42</a:t>
            </a:fld>
            <a:endParaRPr lang="en-US" smtClean="0"/>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7"/>
          <p:cNvSpPr>
            <a:spLocks noGrp="1" noChangeArrowheads="1"/>
          </p:cNvSpPr>
          <p:nvPr>
            <p:ph type="sldNum" sz="quarter" idx="5"/>
          </p:nvPr>
        </p:nvSpPr>
        <p:spPr>
          <a:noFill/>
        </p:spPr>
        <p:txBody>
          <a:bodyPr/>
          <a:lstStyle/>
          <a:p>
            <a:fld id="{B9A26CEB-9A5E-4A91-A440-36C558FC335E}" type="slidenum">
              <a:rPr lang="en-US" smtClean="0"/>
              <a:pPr/>
              <a:t>43</a:t>
            </a:fld>
            <a:endParaRPr lang="en-US" smtClean="0"/>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7"/>
          <p:cNvSpPr>
            <a:spLocks noGrp="1" noChangeArrowheads="1"/>
          </p:cNvSpPr>
          <p:nvPr>
            <p:ph type="sldNum" sz="quarter" idx="5"/>
          </p:nvPr>
        </p:nvSpPr>
        <p:spPr>
          <a:noFill/>
        </p:spPr>
        <p:txBody>
          <a:bodyPr/>
          <a:lstStyle/>
          <a:p>
            <a:fld id="{833F5A1F-FB84-42AD-B5A8-556E9DB9FEF4}" type="slidenum">
              <a:rPr lang="en-US" smtClean="0"/>
              <a:pPr/>
              <a:t>44</a:t>
            </a:fld>
            <a:endParaRPr lang="en-US" smtClean="0"/>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7"/>
          <p:cNvSpPr>
            <a:spLocks noGrp="1" noChangeArrowheads="1"/>
          </p:cNvSpPr>
          <p:nvPr>
            <p:ph type="sldNum" sz="quarter" idx="5"/>
          </p:nvPr>
        </p:nvSpPr>
        <p:spPr>
          <a:noFill/>
        </p:spPr>
        <p:txBody>
          <a:bodyPr/>
          <a:lstStyle/>
          <a:p>
            <a:fld id="{C673DB4B-6264-4EFC-8F96-D649649962C6}" type="slidenum">
              <a:rPr lang="en-US" smtClean="0"/>
              <a:pPr/>
              <a:t>45</a:t>
            </a:fld>
            <a:endParaRPr lang="en-US" smtClean="0"/>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7"/>
          <p:cNvSpPr>
            <a:spLocks noGrp="1" noChangeArrowheads="1"/>
          </p:cNvSpPr>
          <p:nvPr>
            <p:ph type="sldNum" sz="quarter" idx="5"/>
          </p:nvPr>
        </p:nvSpPr>
        <p:spPr>
          <a:noFill/>
        </p:spPr>
        <p:txBody>
          <a:bodyPr/>
          <a:lstStyle/>
          <a:p>
            <a:fld id="{2A292F43-FAA3-4767-B730-02504664E28F}" type="slidenum">
              <a:rPr lang="en-US" smtClean="0"/>
              <a:pPr/>
              <a:t>46</a:t>
            </a:fld>
            <a:endParaRPr lang="en-US" smtClean="0"/>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5C6CB1CD-D4AF-43F0-A63D-AC0B84D5A88E}" type="slidenum">
              <a:rPr lang="en-US" smtClean="0"/>
              <a:pPr/>
              <a:t>5</a:t>
            </a:fld>
            <a:endParaRPr lang="en-US" smtClean="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ECBE342F-1549-4F84-BD2A-3AB006908B70}" type="slidenum">
              <a:rPr lang="en-US" smtClean="0"/>
              <a:pPr/>
              <a:t>6</a:t>
            </a:fld>
            <a:endParaRPr lang="en-US" smtClean="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46668089-7817-44A6-B25C-2E93F7CCE556}" type="slidenum">
              <a:rPr lang="en-US" smtClean="0"/>
              <a:pPr/>
              <a:t>7</a:t>
            </a:fld>
            <a:endParaRPr lang="en-US"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D09CDC87-E105-47BA-98F7-65D9BE71838C}" type="slidenum">
              <a:rPr lang="en-US" smtClean="0"/>
              <a:pPr/>
              <a:t>8</a:t>
            </a:fld>
            <a:endParaRPr lang="en-US"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CA17A5AB-C496-4D4C-97AC-20962FCF63AE}" type="slidenum">
              <a:rPr lang="en-US" smtClean="0"/>
              <a:pPr/>
              <a:t>9</a:t>
            </a:fld>
            <a:endParaRPr lang="en-US" smtClean="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E7FD4F20-481A-4BD0-BECC-B7BEB53D19DF}" type="datetimeFigureOut">
              <a:rPr lang="en-US"/>
              <a:pPr>
                <a:defRPr/>
              </a:pPr>
              <a:t>10/18/2014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242BFF98-0343-4071-8D9E-2EBA6E75D0F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AD903907-7740-4953-8305-3FB2B3CB9B44}" type="datetimeFigureOut">
              <a:rPr lang="en-US"/>
              <a:pPr>
                <a:defRPr/>
              </a:pPr>
              <a:t>10/18/2014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6AC1AE56-3B87-417C-8C56-E914AF25C1F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CE934D8E-B3CE-4151-B474-A4F275DF967A}" type="datetimeFigureOut">
              <a:rPr lang="en-US"/>
              <a:pPr>
                <a:defRPr/>
              </a:pPr>
              <a:t>10/18/2014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BFE313FC-2998-43A0-80B2-EAF2F6F0294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5D838B87-E20D-4B4D-A6E6-2F30CC3C6E26}" type="datetimeFigureOut">
              <a:rPr lang="en-US"/>
              <a:pPr>
                <a:defRPr/>
              </a:pPr>
              <a:t>10/18/2014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A06FC347-FD47-4CD4-97D6-BDF3DF5EEC1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F0E0E4BA-AD5C-4393-B1BA-A7FB4F827165}" type="datetimeFigureOut">
              <a:rPr lang="en-US"/>
              <a:pPr>
                <a:defRPr/>
              </a:pPr>
              <a:t>10/18/2014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5545403C-0A07-474B-B895-6D081E419EA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441BE078-ABAD-4F71-9334-E3159900536F}" type="datetimeFigureOut">
              <a:rPr lang="en-US"/>
              <a:pPr>
                <a:defRPr/>
              </a:pPr>
              <a:t>10/18/2014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7A549C22-2AAE-4708-A293-F9A67779157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787F054D-FE04-4A78-8648-9EE37B8FCBB6}" type="datetimeFigureOut">
              <a:rPr lang="en-US"/>
              <a:pPr>
                <a:defRPr/>
              </a:pPr>
              <a:t>10/18/2014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15DF225A-86D5-4064-8EF0-38BADAF7D4D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D21BA1DE-9402-4551-94D5-5E622CFA266A}" type="datetimeFigureOut">
              <a:rPr lang="en-US"/>
              <a:pPr>
                <a:defRPr/>
              </a:pPr>
              <a:t>10/18/2014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BD3B2FDD-F509-4BAD-88C1-358D0AA2DE2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3BB566DE-D2A5-4588-88EC-7D6C1B0018ED}" type="datetimeFigureOut">
              <a:rPr lang="en-US"/>
              <a:pPr>
                <a:defRPr/>
              </a:pPr>
              <a:t>10/18/2014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17F2DF96-57FE-4C65-A6BD-D020785C91B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6DE05CB8-D9C5-427C-98DC-5FEA082B7BCC}" type="datetimeFigureOut">
              <a:rPr lang="en-US"/>
              <a:pPr>
                <a:defRPr/>
              </a:pPr>
              <a:t>10/18/2014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2D1B1FA6-D288-4634-8889-A35825D0ACD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spcBef>
                <a:spcPct val="10000"/>
              </a:spcBef>
              <a:spcAft>
                <a:spcPct val="10000"/>
              </a:spcAft>
              <a:defRPr/>
            </a:lvl1pPr>
          </a:lstStyle>
          <a:p>
            <a:pPr>
              <a:defRPr/>
            </a:pPr>
            <a:fld id="{7D88CEC4-BFA2-4AC9-BE4B-0262FEE4DAFC}" type="datetimeFigureOut">
              <a:rPr lang="en-US"/>
              <a:pPr>
                <a:defRPr/>
              </a:pPr>
              <a:t>10/18/2014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spcBef>
                <a:spcPct val="10000"/>
              </a:spcBef>
              <a:spcAft>
                <a:spcPct val="10000"/>
              </a:spcAf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spcBef>
                <a:spcPct val="10000"/>
              </a:spcBef>
              <a:spcAft>
                <a:spcPct val="10000"/>
              </a:spcAft>
              <a:defRPr/>
            </a:lvl1pPr>
          </a:lstStyle>
          <a:p>
            <a:pPr>
              <a:defRPr/>
            </a:pPr>
            <a:fld id="{EA57A5CE-F8E8-4502-B30D-5D3BC6A3384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594AD1C-032B-42FD-AECD-320900AE6965}" type="datetimeFigureOut">
              <a:rPr lang="en-US"/>
              <a:pPr>
                <a:defRPr/>
              </a:pPr>
              <a:t>10/18/2014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DC11E0-636B-432D-8EB3-20520476AE69}"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4E6AA8-5B78-4E22-8770-E38694744DA1}" type="datetimeFigureOut">
              <a:rPr lang="en-US"/>
              <a:pPr>
                <a:defRPr/>
              </a:pPr>
              <a:t>10/18/2014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9F1230-7C85-4F37-87DE-D793203E82C3}"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2AE616C-82F9-4411-8D94-FD42E71ADF50}" type="datetimeFigureOut">
              <a:rPr lang="en-US"/>
              <a:pPr>
                <a:defRPr/>
              </a:pPr>
              <a:t>10/18/2014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A555E9-6AAA-4714-921C-3C6C2ACD4058}"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EC9511-A3C2-45A4-BCCE-3E8DDB76CFC1}" type="datetimeFigureOut">
              <a:rPr lang="en-US"/>
              <a:pPr>
                <a:defRPr/>
              </a:pPr>
              <a:t>10/18/2014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DBC7D1-9299-4792-B98B-69871C3B58E0}"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88A9ED0-87B1-40BD-AE57-688A3D1BDF57}" type="datetimeFigureOut">
              <a:rPr lang="en-US"/>
              <a:pPr>
                <a:defRPr/>
              </a:pPr>
              <a:t>10/18/2014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AA7F3F7-29A0-4A10-A166-06321194329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0591089-B1A0-4D76-A004-147C39D852C5}" type="datetimeFigureOut">
              <a:rPr lang="en-US"/>
              <a:pPr>
                <a:defRPr/>
              </a:pPr>
              <a:t>10/18/2014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0A450CA-4C5E-4281-9436-FB7D1A6DD5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2837D4F-5B04-4D66-AAB7-2BF6E46B86ED}" type="datetimeFigureOut">
              <a:rPr lang="en-US"/>
              <a:pPr>
                <a:defRPr/>
              </a:pPr>
              <a:t>10/18/2014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637E274-7C65-45F7-80B5-C235E6F9582A}"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6C19FA-EB68-4BB5-90AD-4B1DA700F2BD}" type="datetimeFigureOut">
              <a:rPr lang="en-US"/>
              <a:pPr>
                <a:defRPr/>
              </a:pPr>
              <a:t>10/18/2014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ED8DF8-9D98-48A3-A37A-90EFFD543AA8}"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14B08A-3CA2-447E-A79E-01C408F89ED1}" type="datetimeFigureOut">
              <a:rPr lang="en-US"/>
              <a:pPr>
                <a:defRPr/>
              </a:pPr>
              <a:t>10/18/2014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3BE875-E5D5-41BF-A6B9-992B64A560D7}"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6C221E-6559-4E3B-A6F3-F80CFE44CB31}" type="datetimeFigureOut">
              <a:rPr lang="en-US"/>
              <a:pPr>
                <a:defRPr/>
              </a:pPr>
              <a:t>10/18/2014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0524A0-A104-4D83-A1BE-4E4A5E6D82AA}"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363BA4-CE32-47AB-883B-458BF5F736F3}" type="datetimeFigureOut">
              <a:rPr lang="en-US"/>
              <a:pPr>
                <a:defRPr/>
              </a:pPr>
              <a:t>10/18/2014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045774-E12E-4C0B-9FC9-AFCD46977E5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0AD03CAE-D1DC-4E86-9E88-A9FEA0B407B4}" type="slidenum">
              <a:rPr lang="en-US" sz="1100" b="0">
                <a:solidFill>
                  <a:srgbClr val="8A3A6A"/>
                </a:solidFill>
              </a:rPr>
              <a:pPr algn="r">
                <a:spcBef>
                  <a:spcPct val="10000"/>
                </a:spcBef>
                <a:spcAft>
                  <a:spcPct val="10000"/>
                </a:spcAft>
                <a:defRPr/>
              </a:pPr>
              <a:t>‹#›</a:t>
            </a:fld>
            <a:r>
              <a:rPr lang="en-US" sz="1100" b="0">
                <a:solidFill>
                  <a:srgbClr val="8A3A6A"/>
                </a:solidFill>
              </a:rPr>
              <a:t> of 46</a:t>
            </a:r>
          </a:p>
        </p:txBody>
      </p:sp>
      <p:sp>
        <p:nvSpPr>
          <p:cNvPr id="670725" name="Rectangle 5"/>
          <p:cNvSpPr>
            <a:spLocks noChangeArrowheads="1"/>
          </p:cNvSpPr>
          <p:nvPr/>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11:  International Agreements:  Trade, Labor, and the Environment</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746" r:id="rId1"/>
    <p:sldLayoutId id="2147483745" r:id="rId2"/>
    <p:sldLayoutId id="2147483744" r:id="rId3"/>
    <p:sldLayoutId id="2147483743" r:id="rId4"/>
    <p:sldLayoutId id="2147483742" r:id="rId5"/>
    <p:sldLayoutId id="2147483741" r:id="rId6"/>
    <p:sldLayoutId id="2147483740" r:id="rId7"/>
    <p:sldLayoutId id="2147483739" r:id="rId8"/>
    <p:sldLayoutId id="2147483738" r:id="rId9"/>
    <p:sldLayoutId id="2147483737" r:id="rId10"/>
    <p:sldLayoutId id="2147483736"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03B97450-0D43-4CCD-BA10-456060EFA4DD}" type="slidenum">
              <a:rPr lang="en-US" sz="1100" b="0">
                <a:solidFill>
                  <a:srgbClr val="8A3A6A"/>
                </a:solidFill>
              </a:rPr>
              <a:pPr algn="r">
                <a:spcBef>
                  <a:spcPct val="10000"/>
                </a:spcBef>
                <a:spcAft>
                  <a:spcPct val="10000"/>
                </a:spcAft>
                <a:defRPr/>
              </a:pPr>
              <a:t>‹#›</a:t>
            </a:fld>
            <a:r>
              <a:rPr lang="en-US" sz="1100" b="0" dirty="0">
                <a:solidFill>
                  <a:srgbClr val="8A3A6A"/>
                </a:solidFill>
              </a:rPr>
              <a:t> of 21</a:t>
            </a:r>
          </a:p>
        </p:txBody>
      </p:sp>
      <p:sp>
        <p:nvSpPr>
          <p:cNvPr id="670725" name="Rectangle 5"/>
          <p:cNvSpPr>
            <a:spLocks noChangeArrowheads="1"/>
          </p:cNvSpPr>
          <p:nvPr/>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10:  Export Subsidies in Agriculture and High-Technology Industries</a:t>
            </a:r>
          </a:p>
        </p:txBody>
      </p:sp>
      <p:sp>
        <p:nvSpPr>
          <p:cNvPr id="25605"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25606"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757" r:id="rId1"/>
    <p:sldLayoutId id="2147483756" r:id="rId2"/>
    <p:sldLayoutId id="2147483755" r:id="rId3"/>
    <p:sldLayoutId id="2147483754" r:id="rId4"/>
    <p:sldLayoutId id="2147483753" r:id="rId5"/>
    <p:sldLayoutId id="2147483752" r:id="rId6"/>
    <p:sldLayoutId id="2147483751" r:id="rId7"/>
    <p:sldLayoutId id="2147483750" r:id="rId8"/>
    <p:sldLayoutId id="2147483749" r:id="rId9"/>
    <p:sldLayoutId id="2147483748" r:id="rId10"/>
    <p:sldLayoutId id="2147483747"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78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8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10000"/>
              </a:spcBef>
              <a:spcAft>
                <a:spcPct val="10000"/>
              </a:spcAft>
              <a:defRPr sz="1200">
                <a:solidFill>
                  <a:schemeClr val="tx1">
                    <a:tint val="75000"/>
                  </a:schemeClr>
                </a:solidFill>
              </a:defRPr>
            </a:lvl1pPr>
          </a:lstStyle>
          <a:p>
            <a:pPr>
              <a:defRPr/>
            </a:pPr>
            <a:fld id="{37997BB6-E727-43B7-90AA-91C42A6619B5}" type="datetimeFigureOut">
              <a:rPr lang="en-US"/>
              <a:pPr>
                <a:defRPr/>
              </a:pPr>
              <a:t>10/18/2014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10000"/>
              </a:spcBef>
              <a:spcAft>
                <a:spcPct val="10000"/>
              </a:spcAft>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10000"/>
              </a:spcBef>
              <a:spcAft>
                <a:spcPct val="10000"/>
              </a:spcAft>
              <a:defRPr sz="1200">
                <a:solidFill>
                  <a:schemeClr val="tx1">
                    <a:tint val="75000"/>
                  </a:schemeClr>
                </a:solidFill>
              </a:defRPr>
            </a:lvl1pPr>
          </a:lstStyle>
          <a:p>
            <a:pPr>
              <a:defRPr/>
            </a:pPr>
            <a:fld id="{62A780AA-63A2-4917-AAFA-E49307DDFB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8" r:id="rId1"/>
    <p:sldLayoutId id="2147483767" r:id="rId2"/>
    <p:sldLayoutId id="2147483766" r:id="rId3"/>
    <p:sldLayoutId id="2147483765" r:id="rId4"/>
    <p:sldLayoutId id="2147483764" r:id="rId5"/>
    <p:sldLayoutId id="2147483763" r:id="rId6"/>
    <p:sldLayoutId id="2147483762" r:id="rId7"/>
    <p:sldLayoutId id="2147483761" r:id="rId8"/>
    <p:sldLayoutId id="2147483760" r:id="rId9"/>
    <p:sldLayoutId id="2147483759" r:id="rId10"/>
    <p:sldLayoutId id="2147483758"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s>
</file>

<file path=ppt/slides/_rels/slide18.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38.png"/><Relationship Id="rId10" Type="http://schemas.openxmlformats.org/officeDocument/2006/relationships/image" Target="../media/image31.png"/><Relationship Id="rId4" Type="http://schemas.openxmlformats.org/officeDocument/2006/relationships/image" Target="../media/image37.png"/><Relationship Id="rId9" Type="http://schemas.openxmlformats.org/officeDocument/2006/relationships/image" Target="../media/image30.png"/><Relationship Id="rId14" Type="http://schemas.openxmlformats.org/officeDocument/2006/relationships/image" Target="../media/image35.png"/></Relationships>
</file>

<file path=ppt/slides/_rels/slide19.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notesSlide" Target="../notesSlides/notesSlide19.xml"/><Relationship Id="rId16" Type="http://schemas.openxmlformats.org/officeDocument/2006/relationships/image" Target="../media/image40.png"/><Relationship Id="rId1" Type="http://schemas.openxmlformats.org/officeDocument/2006/relationships/slideLayout" Target="../slideLayouts/slideLayout4.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38.png"/><Relationship Id="rId15" Type="http://schemas.openxmlformats.org/officeDocument/2006/relationships/image" Target="../media/image39.png"/><Relationship Id="rId10" Type="http://schemas.openxmlformats.org/officeDocument/2006/relationships/image" Target="../media/image31.png"/><Relationship Id="rId4" Type="http://schemas.openxmlformats.org/officeDocument/2006/relationships/image" Target="../media/image37.png"/><Relationship Id="rId9" Type="http://schemas.openxmlformats.org/officeDocument/2006/relationships/image" Target="../media/image30.png"/><Relationship Id="rId14" Type="http://schemas.openxmlformats.org/officeDocument/2006/relationships/image" Target="../media/image3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notesSlide" Target="../notesSlides/notesSlide30.xml"/><Relationship Id="rId1" Type="http://schemas.openxmlformats.org/officeDocument/2006/relationships/slideLayout" Target="../slideLayouts/slideLayout4.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50.png"/><Relationship Id="rId7" Type="http://schemas.openxmlformats.org/officeDocument/2006/relationships/image" Target="../media/image54.png"/><Relationship Id="rId2" Type="http://schemas.openxmlformats.org/officeDocument/2006/relationships/notesSlide" Target="../notesSlides/notesSlide34.xml"/><Relationship Id="rId1" Type="http://schemas.openxmlformats.org/officeDocument/2006/relationships/slideLayout" Target="../slideLayouts/slideLayout4.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35.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6.xml"/><Relationship Id="rId16" Type="http://schemas.openxmlformats.org/officeDocument/2006/relationships/image" Target="../media/image16.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png"/><Relationship Id="rId18" Type="http://schemas.openxmlformats.org/officeDocument/2006/relationships/image" Target="../media/image13.png"/><Relationship Id="rId3" Type="http://schemas.openxmlformats.org/officeDocument/2006/relationships/image" Target="../media/image19.png"/><Relationship Id="rId21" Type="http://schemas.openxmlformats.org/officeDocument/2006/relationships/image" Target="../media/image16.png"/><Relationship Id="rId7" Type="http://schemas.openxmlformats.org/officeDocument/2006/relationships/image" Target="../media/image5.png"/><Relationship Id="rId12" Type="http://schemas.openxmlformats.org/officeDocument/2006/relationships/image" Target="../media/image22.png"/><Relationship Id="rId17" Type="http://schemas.openxmlformats.org/officeDocument/2006/relationships/image" Target="../media/image12.png"/><Relationship Id="rId2" Type="http://schemas.openxmlformats.org/officeDocument/2006/relationships/notesSlide" Target="../notesSlides/notesSlide7.xml"/><Relationship Id="rId16" Type="http://schemas.openxmlformats.org/officeDocument/2006/relationships/image" Target="../media/image11.png"/><Relationship Id="rId20" Type="http://schemas.openxmlformats.org/officeDocument/2006/relationships/image" Target="../media/image15.png"/><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23.png"/><Relationship Id="rId23" Type="http://schemas.openxmlformats.org/officeDocument/2006/relationships/image" Target="../media/image18.png"/><Relationship Id="rId10" Type="http://schemas.openxmlformats.org/officeDocument/2006/relationships/image" Target="../media/image7.png"/><Relationship Id="rId19" Type="http://schemas.openxmlformats.org/officeDocument/2006/relationships/image" Target="../media/image14.png"/><Relationship Id="rId4" Type="http://schemas.openxmlformats.org/officeDocument/2006/relationships/image" Target="../media/image20.png"/><Relationship Id="rId9" Type="http://schemas.openxmlformats.org/officeDocument/2006/relationships/image" Target="../media/image21.png"/><Relationship Id="rId14" Type="http://schemas.openxmlformats.org/officeDocument/2006/relationships/image" Target="../media/image10.png"/><Relationship Id="rId22"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4978400"/>
            <a:ext cx="2308225" cy="1879600"/>
          </a:xfrm>
          <a:prstGeom prst="rect">
            <a:avLst/>
          </a:prstGeom>
          <a:solidFill>
            <a:srgbClr val="FBEFD8"/>
          </a:solidFill>
          <a:ln w="9525" algn="ctr">
            <a:noFill/>
            <a:round/>
            <a:headEnd/>
            <a:tailEnd/>
          </a:ln>
        </p:spPr>
        <p:txBody>
          <a:bodyPr/>
          <a:lstStyle/>
          <a:p>
            <a:endParaRPr lang="en-US" sz="2800" b="0">
              <a:solidFill>
                <a:schemeClr val="tx2"/>
              </a:solidFill>
            </a:endParaRPr>
          </a:p>
        </p:txBody>
      </p:sp>
      <p:sp>
        <p:nvSpPr>
          <p:cNvPr id="7" name="Text Box 5"/>
          <p:cNvSpPr txBox="1">
            <a:spLocks noChangeArrowheads="1"/>
          </p:cNvSpPr>
          <p:nvPr/>
        </p:nvSpPr>
        <p:spPr bwMode="auto">
          <a:xfrm>
            <a:off x="831850" y="1357313"/>
            <a:ext cx="5953125" cy="830997"/>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Διεθνείς Συμφωνίες</a:t>
            </a:r>
            <a:r>
              <a:rPr lang="en-US" sz="2400" dirty="0" smtClean="0">
                <a:solidFill>
                  <a:srgbClr val="394978"/>
                </a:solidFill>
                <a:latin typeface="Times New Roman" pitchFamily="18" charset="0"/>
                <a:cs typeface="Times New Roman" pitchFamily="18" charset="0"/>
              </a:rPr>
              <a:t>:  </a:t>
            </a:r>
            <a:r>
              <a:rPr lang="el-GR" sz="2400" dirty="0" smtClean="0">
                <a:solidFill>
                  <a:srgbClr val="394978"/>
                </a:solidFill>
                <a:latin typeface="Times New Roman" pitchFamily="18" charset="0"/>
                <a:cs typeface="Times New Roman" pitchFamily="18" charset="0"/>
              </a:rPr>
              <a:t>Εμπόριο</a:t>
            </a:r>
            <a:r>
              <a:rPr lang="en-US" sz="2400" dirty="0" smtClean="0">
                <a:solidFill>
                  <a:srgbClr val="394978"/>
                </a:solidFill>
                <a:latin typeface="Times New Roman" pitchFamily="18" charset="0"/>
                <a:cs typeface="Times New Roman" pitchFamily="18" charset="0"/>
              </a:rPr>
              <a:t>, </a:t>
            </a:r>
            <a:r>
              <a:rPr lang="el-GR" sz="2400" dirty="0" smtClean="0">
                <a:solidFill>
                  <a:srgbClr val="394978"/>
                </a:solidFill>
                <a:latin typeface="Times New Roman" pitchFamily="18" charset="0"/>
                <a:cs typeface="Times New Roman" pitchFamily="18" charset="0"/>
              </a:rPr>
              <a:t>Εργατικό Δυναμικό</a:t>
            </a:r>
            <a:r>
              <a:rPr lang="en-US" sz="2400" dirty="0" smtClean="0">
                <a:solidFill>
                  <a:srgbClr val="394978"/>
                </a:solidFill>
                <a:latin typeface="Times New Roman" pitchFamily="18" charset="0"/>
                <a:cs typeface="Times New Roman" pitchFamily="18" charset="0"/>
              </a:rPr>
              <a:t>,</a:t>
            </a:r>
            <a:r>
              <a:rPr lang="el-GR" sz="2400" dirty="0" smtClean="0">
                <a:solidFill>
                  <a:srgbClr val="394978"/>
                </a:solidFill>
                <a:latin typeface="Times New Roman" pitchFamily="18" charset="0"/>
                <a:cs typeface="Times New Roman" pitchFamily="18" charset="0"/>
              </a:rPr>
              <a:t> και Περιβάλλον</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081588" y="5934075"/>
            <a:ext cx="1719262" cy="685800"/>
          </a:xfrm>
          <a:prstGeom prst="rect">
            <a:avLst/>
          </a:prstGeom>
          <a:noFill/>
          <a:ln w="9525">
            <a:noFill/>
            <a:miter lim="800000"/>
            <a:headEnd/>
            <a:tailEnd/>
          </a:ln>
        </p:spPr>
        <p:txBody>
          <a:bodyPr wrap="none">
            <a:spAutoFit/>
          </a:bodyPr>
          <a:lstStyle/>
          <a:p>
            <a:pPr>
              <a:spcBef>
                <a:spcPct val="10000"/>
              </a:spcBef>
              <a:spcAft>
                <a:spcPct val="10000"/>
              </a:spcAft>
              <a:defRPr/>
            </a:pPr>
            <a:r>
              <a:rPr lang="en-US" dirty="0">
                <a:solidFill>
                  <a:srgbClr val="394978"/>
                </a:solidFill>
                <a:latin typeface="Times New Roman" pitchFamily="18" charset="0"/>
                <a:cs typeface="Times New Roman" pitchFamily="18" charset="0"/>
              </a:rPr>
              <a:t>Prepared by:</a:t>
            </a:r>
            <a:br>
              <a:rPr lang="en-US" dirty="0">
                <a:solidFill>
                  <a:srgbClr val="394978"/>
                </a:solidFill>
                <a:latin typeface="Times New Roman" pitchFamily="18" charset="0"/>
                <a:cs typeface="Times New Roman" pitchFamily="18" charset="0"/>
              </a:rPr>
            </a:br>
            <a:r>
              <a:rPr lang="en-US" dirty="0">
                <a:solidFill>
                  <a:srgbClr val="394978"/>
                </a:solidFill>
                <a:latin typeface="Times New Roman" pitchFamily="18" charset="0"/>
                <a:cs typeface="Times New Roman" pitchFamily="18" charset="0"/>
              </a:rPr>
              <a:t>Fernando Quijano</a:t>
            </a:r>
            <a:br>
              <a:rPr lang="en-US" dirty="0">
                <a:solidFill>
                  <a:srgbClr val="394978"/>
                </a:solidFill>
                <a:latin typeface="Times New Roman" pitchFamily="18" charset="0"/>
                <a:cs typeface="Times New Roman" pitchFamily="18" charset="0"/>
              </a:rPr>
            </a:br>
            <a:r>
              <a:rPr lang="en-US" sz="1050" dirty="0">
                <a:solidFill>
                  <a:srgbClr val="394978"/>
                </a:solidFill>
                <a:latin typeface="Times New Roman" pitchFamily="18" charset="0"/>
                <a:cs typeface="Times New Roman" pitchFamily="18" charset="0"/>
              </a:rPr>
              <a:t>Dickinson State University</a:t>
            </a: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51225"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51226"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51227"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334250" y="1303338"/>
            <a:ext cx="1209675"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11</a:t>
            </a:r>
          </a:p>
        </p:txBody>
      </p:sp>
      <p:graphicFrame>
        <p:nvGraphicFramePr>
          <p:cNvPr id="53277" name="Group 29"/>
          <p:cNvGraphicFramePr>
            <a:graphicFrameLocks noGrp="1"/>
          </p:cNvGraphicFramePr>
          <p:nvPr/>
        </p:nvGraphicFramePr>
        <p:xfrm>
          <a:off x="6880225" y="2557463"/>
          <a:ext cx="2263775" cy="1925955"/>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Διεθνείς Εμπορικές Συμφωνίες</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Διεθνείς Συμφωνίες σε θέματα Εργασίας</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Διεθνείς Συμφωνίες για το Περιβάλλον</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51229" name="Picture 29" descr="Pages from feenestra comps_8_25"/>
          <p:cNvPicPr>
            <a:picLocks noChangeAspect="1" noChangeArrowheads="1"/>
          </p:cNvPicPr>
          <p:nvPr/>
        </p:nvPicPr>
        <p:blipFill>
          <a:blip r:embed="rId3" cstate="print"/>
          <a:srcRect/>
          <a:stretch>
            <a:fillRect/>
          </a:stretch>
        </p:blipFill>
        <p:spPr bwMode="auto">
          <a:xfrm>
            <a:off x="941388" y="2219325"/>
            <a:ext cx="3384550" cy="42894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53277"/>
                                        </p:tgtEl>
                                        <p:attrNameLst>
                                          <p:attrName>style.visibility</p:attrName>
                                        </p:attrNameLst>
                                      </p:cBhvr>
                                      <p:to>
                                        <p:strVal val="visible"/>
                                      </p:to>
                                    </p:set>
                                    <p:animEffect transition="in" filter="wipe(up)">
                                      <p:cBhvr>
                                        <p:cTn id="23" dur="500"/>
                                        <p:tgtEl>
                                          <p:spTgt spid="53277"/>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3" name="Rectangle 5"/>
          <p:cNvSpPr>
            <a:spLocks noChangeArrowheads="1"/>
          </p:cNvSpPr>
          <p:nvPr/>
        </p:nvSpPr>
        <p:spPr bwMode="auto">
          <a:xfrm>
            <a:off x="566737" y="820738"/>
            <a:ext cx="7938633" cy="904863"/>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Η Λογική των Πολυμερών Εμπορικών Συμφωνιών </a:t>
            </a:r>
            <a:endParaRPr lang="en-US" sz="2400" dirty="0" smtClean="0">
              <a:solidFill>
                <a:srgbClr val="356A41"/>
              </a:solidFill>
            </a:endParaRPr>
          </a:p>
          <a:p>
            <a:pPr>
              <a:spcBef>
                <a:spcPct val="20000"/>
              </a:spcBef>
            </a:pPr>
            <a:endParaRPr lang="en-US" sz="2400" dirty="0">
              <a:solidFill>
                <a:srgbClr val="356A41"/>
              </a:solidFill>
            </a:endParaRPr>
          </a:p>
        </p:txBody>
      </p:sp>
      <p:grpSp>
        <p:nvGrpSpPr>
          <p:cNvPr id="69634" name="Group 27"/>
          <p:cNvGrpSpPr>
            <a:grpSpLocks/>
          </p:cNvGrpSpPr>
          <p:nvPr/>
        </p:nvGrpSpPr>
        <p:grpSpPr bwMode="auto">
          <a:xfrm>
            <a:off x="566738" y="333375"/>
            <a:ext cx="5267325" cy="290513"/>
            <a:chOff x="566738" y="417533"/>
            <a:chExt cx="6138862" cy="206583"/>
          </a:xfrm>
        </p:grpSpPr>
        <p:sp>
          <p:nvSpPr>
            <p:cNvPr id="69643"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9644"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9" name="Rectangle 8"/>
          <p:cNvSpPr>
            <a:spLocks noChangeArrowheads="1"/>
          </p:cNvSpPr>
          <p:nvPr/>
        </p:nvSpPr>
        <p:spPr bwMode="auto">
          <a:xfrm>
            <a:off x="566738" y="4406900"/>
            <a:ext cx="7947025" cy="2117503"/>
          </a:xfrm>
          <a:prstGeom prst="rect">
            <a:avLst/>
          </a:prstGeom>
          <a:noFill/>
          <a:ln w="9525" algn="ctr">
            <a:noFill/>
            <a:miter lim="800000"/>
            <a:headEnd/>
            <a:tailEnd/>
          </a:ln>
        </p:spPr>
        <p:txBody>
          <a:bodyPr>
            <a:spAutoFit/>
          </a:bodyPr>
          <a:lstStyle/>
          <a:p>
            <a:pPr>
              <a:spcBef>
                <a:spcPct val="10000"/>
              </a:spcBef>
              <a:spcAft>
                <a:spcPct val="10000"/>
              </a:spcAft>
            </a:pPr>
            <a:r>
              <a:rPr lang="el-GR" sz="2000" dirty="0" smtClean="0">
                <a:solidFill>
                  <a:srgbClr val="3D68AF"/>
                </a:solidFill>
              </a:rPr>
              <a:t>Εμπορική Συμφωνία</a:t>
            </a:r>
            <a:r>
              <a:rPr lang="en-US" sz="2000" dirty="0" smtClean="0">
                <a:solidFill>
                  <a:srgbClr val="3D68AF"/>
                </a:solidFill>
              </a:rPr>
              <a:t> </a:t>
            </a:r>
            <a:r>
              <a:rPr lang="el-GR" sz="1800" b="0" dirty="0" smtClean="0"/>
              <a:t>Αυτό το άσχημο αποτέλεσμα μπορεί να αποφευχθεί εάν οι χώρες υπεισέλθουν σε κάποιου είδους εμπορική συμφωνία. </a:t>
            </a:r>
            <a:endParaRPr lang="en-US" sz="1800" b="0" dirty="0"/>
          </a:p>
          <a:p>
            <a:pPr>
              <a:spcBef>
                <a:spcPct val="10000"/>
              </a:spcBef>
              <a:spcAft>
                <a:spcPct val="10000"/>
              </a:spcAft>
            </a:pPr>
            <a:r>
              <a:rPr lang="el-GR" sz="1800" b="0" dirty="0" smtClean="0"/>
              <a:t>Ο μηχανισμός του ΠΟΕ εξαλείφει το δίλημμα του φυλακισμένου παρέχοντας κίνητρο άρσης των δασμών. Το αποτέλεσμα φαίνεται στο προτιμώμενο άνω αριστερό τεταρτημόριο της μήτρας αποδόσεων στο Σχήμα 11-2, παρά στην αρχική ισορροπία </a:t>
            </a:r>
            <a:r>
              <a:rPr lang="en-US" sz="1800" b="0" dirty="0" smtClean="0"/>
              <a:t>Nash </a:t>
            </a:r>
            <a:r>
              <a:rPr lang="el-GR" sz="1800" b="0" dirty="0" smtClean="0"/>
              <a:t>στο κάτω δεξιό τεταρτημόριο. </a:t>
            </a:r>
            <a:endParaRPr lang="en-US" sz="1800" b="0" dirty="0"/>
          </a:p>
        </p:txBody>
      </p:sp>
      <p:grpSp>
        <p:nvGrpSpPr>
          <p:cNvPr id="69637" name="Group 39"/>
          <p:cNvGrpSpPr>
            <a:grpSpLocks/>
          </p:cNvGrpSpPr>
          <p:nvPr/>
        </p:nvGrpSpPr>
        <p:grpSpPr bwMode="auto">
          <a:xfrm>
            <a:off x="566738" y="1398588"/>
            <a:ext cx="5892800" cy="2868612"/>
            <a:chOff x="566738" y="2200275"/>
            <a:chExt cx="7805737" cy="4219575"/>
          </a:xfrm>
        </p:grpSpPr>
        <p:sp>
          <p:nvSpPr>
            <p:cNvPr id="69641"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9642" name="Rectangle 19"/>
            <p:cNvSpPr>
              <a:spLocks noChangeArrowheads="1"/>
            </p:cNvSpPr>
            <p:nvPr/>
          </p:nvSpPr>
          <p:spPr bwMode="auto">
            <a:xfrm>
              <a:off x="581024" y="2219326"/>
              <a:ext cx="7772401" cy="47072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69638" name="Text Box 7"/>
          <p:cNvSpPr txBox="1">
            <a:spLocks noChangeArrowheads="1"/>
          </p:cNvSpPr>
          <p:nvPr/>
        </p:nvSpPr>
        <p:spPr bwMode="auto">
          <a:xfrm>
            <a:off x="585788" y="1419225"/>
            <a:ext cx="2614612"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11-2 </a:t>
            </a:r>
            <a:r>
              <a:rPr lang="en-US" dirty="0" smtClean="0">
                <a:solidFill>
                  <a:schemeClr val="bg2"/>
                </a:solidFill>
              </a:rPr>
              <a:t>(</a:t>
            </a:r>
            <a:r>
              <a:rPr lang="el-GR" dirty="0" smtClean="0">
                <a:solidFill>
                  <a:schemeClr val="bg2"/>
                </a:solidFill>
              </a:rPr>
              <a:t>ανασκόπηση</a:t>
            </a:r>
            <a:r>
              <a:rPr lang="en-US" dirty="0" smtClean="0">
                <a:solidFill>
                  <a:schemeClr val="bg2"/>
                </a:solidFill>
              </a:rPr>
              <a:t>)</a:t>
            </a:r>
            <a:endParaRPr lang="en-US" dirty="0"/>
          </a:p>
        </p:txBody>
      </p:sp>
      <p:sp>
        <p:nvSpPr>
          <p:cNvPr id="69639" name="Rectangle 21"/>
          <p:cNvSpPr>
            <a:spLocks noChangeArrowheads="1"/>
          </p:cNvSpPr>
          <p:nvPr/>
        </p:nvSpPr>
        <p:spPr bwMode="auto">
          <a:xfrm>
            <a:off x="631825" y="1773238"/>
            <a:ext cx="5770563" cy="24161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69640" name="Picture 22" descr="fig11-2_PPT.gif"/>
          <p:cNvPicPr>
            <a:picLocks noChangeAspect="1"/>
          </p:cNvPicPr>
          <p:nvPr/>
        </p:nvPicPr>
        <p:blipFill>
          <a:blip r:embed="rId3" cstate="print"/>
          <a:srcRect/>
          <a:stretch>
            <a:fillRect/>
          </a:stretch>
        </p:blipFill>
        <p:spPr bwMode="auto">
          <a:xfrm>
            <a:off x="741363" y="1868488"/>
            <a:ext cx="5543550" cy="21812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Περιφερειακές Εμπορικές Συμφωνίες</a:t>
            </a:r>
            <a:endParaRPr lang="en-US" sz="2400" dirty="0">
              <a:solidFill>
                <a:srgbClr val="356A41"/>
              </a:solidFill>
            </a:endParaRPr>
          </a:p>
        </p:txBody>
      </p:sp>
      <p:grpSp>
        <p:nvGrpSpPr>
          <p:cNvPr id="71682" name="Group 27"/>
          <p:cNvGrpSpPr>
            <a:grpSpLocks/>
          </p:cNvGrpSpPr>
          <p:nvPr/>
        </p:nvGrpSpPr>
        <p:grpSpPr bwMode="auto">
          <a:xfrm>
            <a:off x="566738" y="333375"/>
            <a:ext cx="5267325" cy="290513"/>
            <a:chOff x="566738" y="417533"/>
            <a:chExt cx="6138862" cy="206583"/>
          </a:xfrm>
        </p:grpSpPr>
        <p:sp>
          <p:nvSpPr>
            <p:cNvPr id="71686"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1687"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36" name="Rectangle 35"/>
          <p:cNvSpPr>
            <a:spLocks noChangeArrowheads="1"/>
          </p:cNvSpPr>
          <p:nvPr/>
        </p:nvSpPr>
        <p:spPr bwMode="auto">
          <a:xfrm>
            <a:off x="582613" y="4209142"/>
            <a:ext cx="7947025" cy="2105192"/>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Ζώνη Ελεύθερων Συναλλαγών</a:t>
            </a:r>
            <a:r>
              <a:rPr lang="en-US" sz="2000" dirty="0" smtClean="0">
                <a:solidFill>
                  <a:srgbClr val="3D68AF"/>
                </a:solidFill>
              </a:rPr>
              <a:t>  </a:t>
            </a:r>
            <a:r>
              <a:rPr lang="el-GR" sz="2000" dirty="0" smtClean="0"/>
              <a:t>Ζώνη ελεύθερων συναλλαγών</a:t>
            </a:r>
            <a:r>
              <a:rPr lang="el-GR" sz="2000" b="0" dirty="0" smtClean="0"/>
              <a:t> είναι μια ομάδα χωρών που συμφωνούν να καταργήσουν τους δασμούς (καθώς κι άλλους εμπορικούς φραγμούς) μεταξύ τους, διατηρώντας όμως τους οποιουσδήποτε δασμούς είχαν στο παρελθόν έναντι χωρών από τον υπόλοιπο κόσμο.</a:t>
            </a:r>
            <a:endParaRPr lang="en-US" sz="2000" b="0" dirty="0"/>
          </a:p>
          <a:p>
            <a:pPr>
              <a:spcBef>
                <a:spcPct val="20000"/>
              </a:spcBef>
            </a:pPr>
            <a:endParaRPr lang="en-US" sz="2400" dirty="0">
              <a:solidFill>
                <a:srgbClr val="3D68AF"/>
              </a:solidFill>
            </a:endParaRPr>
          </a:p>
        </p:txBody>
      </p:sp>
      <p:sp>
        <p:nvSpPr>
          <p:cNvPr id="9" name="Rectangle 8"/>
          <p:cNvSpPr>
            <a:spLocks noChangeArrowheads="1"/>
          </p:cNvSpPr>
          <p:nvPr/>
        </p:nvSpPr>
        <p:spPr bwMode="auto">
          <a:xfrm>
            <a:off x="566738" y="1465942"/>
            <a:ext cx="7721600" cy="2677656"/>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Υπό περιφερειακές εμπορικές συμφωνίες αρκετές χώρες εξαλείφουν δασμούς μεταξύ τους αλλά διατηρούν δασμούς έναντι χωρών που βρίσκονται εκτός της περιφέρειας.</a:t>
            </a:r>
            <a:r>
              <a:rPr lang="en-US" sz="2000" b="0" dirty="0" smtClean="0"/>
              <a:t>.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Οι περιφερειακές εμπορικές συμφωνίες αποκαλούνται μερικές φορές</a:t>
            </a:r>
            <a:r>
              <a:rPr lang="el-GR" sz="2000" dirty="0" smtClean="0"/>
              <a:t> </a:t>
            </a:r>
            <a:r>
              <a:rPr lang="el-GR" sz="2000" dirty="0" smtClean="0"/>
              <a:t>προτιμμησιακές </a:t>
            </a:r>
            <a:r>
              <a:rPr lang="el-GR" sz="2000" dirty="0" smtClean="0"/>
              <a:t>εμπορικές συμφωνίες</a:t>
            </a:r>
            <a:r>
              <a:rPr lang="en-US" sz="2000" b="0" dirty="0" smtClean="0"/>
              <a:t>, </a:t>
            </a:r>
            <a:r>
              <a:rPr lang="el-GR" sz="2000" b="0" dirty="0" smtClean="0"/>
              <a:t>προκειμένου να δίδεται έμφαση στο γεγονός ότι οι χώρες-μέλη ευνοούνται σε σχέση με άλλες χώρες.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left)">
                                      <p:cBhvr>
                                        <p:cTn id="11" dur="500"/>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wipe(left)">
                                      <p:cBhvr>
                                        <p:cTn id="16" dur="500"/>
                                        <p:tgtEl>
                                          <p:spTgt spid="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wipe(left)">
                                      <p:cBhvr>
                                        <p:cTn id="2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6" grpId="0" autoUpdateAnimBg="0"/>
      <p:bldP spid="9"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Περιφερειακές Εμπορικές Συμφωνίες</a:t>
            </a:r>
            <a:endParaRPr lang="en-US" sz="2400" dirty="0" smtClean="0">
              <a:solidFill>
                <a:srgbClr val="356A41"/>
              </a:solidFill>
            </a:endParaRPr>
          </a:p>
        </p:txBody>
      </p:sp>
      <p:grpSp>
        <p:nvGrpSpPr>
          <p:cNvPr id="73730" name="Group 27"/>
          <p:cNvGrpSpPr>
            <a:grpSpLocks/>
          </p:cNvGrpSpPr>
          <p:nvPr/>
        </p:nvGrpSpPr>
        <p:grpSpPr bwMode="auto">
          <a:xfrm>
            <a:off x="566738" y="333375"/>
            <a:ext cx="5267325" cy="290513"/>
            <a:chOff x="566738" y="417533"/>
            <a:chExt cx="6138862" cy="206583"/>
          </a:xfrm>
        </p:grpSpPr>
        <p:sp>
          <p:nvSpPr>
            <p:cNvPr id="73734"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3735"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13" name="Rectangle 12"/>
          <p:cNvSpPr>
            <a:spLocks noChangeArrowheads="1"/>
          </p:cNvSpPr>
          <p:nvPr/>
        </p:nvSpPr>
        <p:spPr bwMode="auto">
          <a:xfrm>
            <a:off x="566738" y="1553028"/>
            <a:ext cx="7947025" cy="2788456"/>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D68AF"/>
                </a:solidFill>
              </a:rPr>
              <a:t>Τελωνειακή Ένωση</a:t>
            </a:r>
            <a:r>
              <a:rPr lang="en-US" sz="2400" dirty="0" smtClean="0">
                <a:solidFill>
                  <a:srgbClr val="3D68AF"/>
                </a:solidFill>
              </a:rPr>
              <a:t>  </a:t>
            </a:r>
            <a:r>
              <a:rPr lang="el-GR" sz="2400" b="0" dirty="0" smtClean="0"/>
              <a:t>Η </a:t>
            </a:r>
            <a:r>
              <a:rPr lang="el-GR" sz="2400" dirty="0" smtClean="0"/>
              <a:t>τελωνειακή ένωση</a:t>
            </a:r>
            <a:r>
              <a:rPr lang="el-GR" sz="2400" b="0" dirty="0" smtClean="0"/>
              <a:t> είναι παρόμοια με τη ζώνη ελεύθερων συναλλαγών εκτός από το γεγονός ότι εκτός από την κατάργηση δασμών μεταξύ τους οι χώρες που ανήκουν σε μια τελωνειακή ένωση συμφωνούν για ένα </a:t>
            </a:r>
            <a:r>
              <a:rPr lang="el-GR" sz="2400" b="0" i="1" dirty="0" smtClean="0"/>
              <a:t>κοινό</a:t>
            </a:r>
            <a:r>
              <a:rPr lang="el-GR" sz="2400" b="0" dirty="0" smtClean="0"/>
              <a:t> δασμολόγιο έναντι χωρών που δεν ανήκουν στην ένωση. </a:t>
            </a:r>
            <a:endParaRPr lang="en-US" sz="2400" b="0" dirty="0"/>
          </a:p>
          <a:p>
            <a:pPr>
              <a:spcBef>
                <a:spcPct val="20000"/>
              </a:spcBef>
            </a:pPr>
            <a:endParaRPr lang="en-US" sz="2400" dirty="0">
              <a:solidFill>
                <a:srgbClr val="3D68AF"/>
              </a:solidFill>
            </a:endParaRPr>
          </a:p>
        </p:txBody>
      </p:sp>
      <p:sp>
        <p:nvSpPr>
          <p:cNvPr id="11" name="Rectangle 10"/>
          <p:cNvSpPr>
            <a:spLocks noChangeArrowheads="1"/>
          </p:cNvSpPr>
          <p:nvPr/>
        </p:nvSpPr>
        <p:spPr bwMode="auto">
          <a:xfrm>
            <a:off x="566738" y="4165600"/>
            <a:ext cx="7947025" cy="2308324"/>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D68AF"/>
                </a:solidFill>
              </a:rPr>
              <a:t>Κανόνες Προέλευσης</a:t>
            </a:r>
            <a:r>
              <a:rPr lang="en-US" sz="2400" dirty="0" smtClean="0">
                <a:solidFill>
                  <a:srgbClr val="3D68AF"/>
                </a:solidFill>
              </a:rPr>
              <a:t>  </a:t>
            </a:r>
            <a:r>
              <a:rPr lang="el-GR" sz="2400" b="0" dirty="0" smtClean="0"/>
              <a:t>Οι ζώνες ελεύθερων συναλλαγών έχουν πολύπλοκους </a:t>
            </a:r>
            <a:r>
              <a:rPr lang="el-GR" sz="2400" dirty="0" smtClean="0"/>
              <a:t>κανόνες προέλευσης</a:t>
            </a:r>
            <a:r>
              <a:rPr lang="el-GR" sz="2400" b="0" dirty="0" smtClean="0"/>
              <a:t>, οι οποίοι καθορίζουν ποια είδη προϊόντων μπορεί να διακινούνται αφορολόγητα εντός της ζώνης ελεύθερων συναλλαγών. Οι κανόνες αυτοί δεν χρειάζονται σε μια τελωνειακή ένωση.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3" grpId="0" autoUpdateAnimBg="0"/>
      <p:bldP spid="1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7" name="Group 16"/>
          <p:cNvGrpSpPr>
            <a:grpSpLocks/>
          </p:cNvGrpSpPr>
          <p:nvPr/>
        </p:nvGrpSpPr>
        <p:grpSpPr bwMode="auto">
          <a:xfrm>
            <a:off x="552450" y="735013"/>
            <a:ext cx="5662613" cy="820737"/>
            <a:chOff x="566739" y="4459460"/>
            <a:chExt cx="5662264" cy="820738"/>
          </a:xfrm>
        </p:grpSpPr>
        <p:pic>
          <p:nvPicPr>
            <p:cNvPr id="75785" name="Picture 17"/>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9" name="TextBox 18"/>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defPPr>
                <a:defRPr lang="en-US"/>
              </a:defPPr>
              <a:lvl1pPr algn="l" rtl="0" fontAlgn="base">
                <a:spcBef>
                  <a:spcPct val="10000"/>
                </a:spcBef>
                <a:spcAft>
                  <a:spcPct val="10000"/>
                </a:spcAft>
                <a:defRPr sz="1400" b="1" kern="1200">
                  <a:solidFill>
                    <a:schemeClr val="tx1"/>
                  </a:solidFill>
                  <a:latin typeface="Arial" charset="0"/>
                  <a:ea typeface="+mn-ea"/>
                  <a:cs typeface="+mn-cs"/>
                </a:defRPr>
              </a:lvl1pPr>
              <a:lvl2pPr marL="457200" algn="l" rtl="0" fontAlgn="base">
                <a:spcBef>
                  <a:spcPct val="10000"/>
                </a:spcBef>
                <a:spcAft>
                  <a:spcPct val="10000"/>
                </a:spcAft>
                <a:defRPr sz="1400" b="1" kern="1200">
                  <a:solidFill>
                    <a:schemeClr val="tx1"/>
                  </a:solidFill>
                  <a:latin typeface="Arial" charset="0"/>
                  <a:ea typeface="+mn-ea"/>
                  <a:cs typeface="+mn-cs"/>
                </a:defRPr>
              </a:lvl2pPr>
              <a:lvl3pPr marL="914400" algn="l" rtl="0" fontAlgn="base">
                <a:spcBef>
                  <a:spcPct val="10000"/>
                </a:spcBef>
                <a:spcAft>
                  <a:spcPct val="10000"/>
                </a:spcAft>
                <a:defRPr sz="1400" b="1" kern="1200">
                  <a:solidFill>
                    <a:schemeClr val="tx1"/>
                  </a:solidFill>
                  <a:latin typeface="Arial" charset="0"/>
                  <a:ea typeface="+mn-ea"/>
                  <a:cs typeface="+mn-cs"/>
                </a:defRPr>
              </a:lvl3pPr>
              <a:lvl4pPr marL="1371600" algn="l" rtl="0" fontAlgn="base">
                <a:spcBef>
                  <a:spcPct val="10000"/>
                </a:spcBef>
                <a:spcAft>
                  <a:spcPct val="10000"/>
                </a:spcAft>
                <a:defRPr sz="1400" b="1" kern="1200">
                  <a:solidFill>
                    <a:schemeClr val="tx1"/>
                  </a:solidFill>
                  <a:latin typeface="Arial" charset="0"/>
                  <a:ea typeface="+mn-ea"/>
                  <a:cs typeface="+mn-cs"/>
                </a:defRPr>
              </a:lvl4pPr>
              <a:lvl5pPr marL="1828800" algn="l" rtl="0" fontAlgn="base">
                <a:spcBef>
                  <a:spcPct val="10000"/>
                </a:spcBef>
                <a:spcAft>
                  <a:spcPct val="1000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eaLnBrk="0" hangingPunct="0">
                <a:spcBef>
                  <a:spcPct val="0"/>
                </a:spcBef>
                <a:spcAft>
                  <a:spcPct val="0"/>
                </a:spcAft>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grpSp>
        <p:nvGrpSpPr>
          <p:cNvPr id="75778" name="Group 27"/>
          <p:cNvGrpSpPr>
            <a:grpSpLocks/>
          </p:cNvGrpSpPr>
          <p:nvPr/>
        </p:nvGrpSpPr>
        <p:grpSpPr bwMode="auto">
          <a:xfrm>
            <a:off x="566738" y="333375"/>
            <a:ext cx="5267325" cy="290513"/>
            <a:chOff x="566738" y="417533"/>
            <a:chExt cx="6138862" cy="206583"/>
          </a:xfrm>
        </p:grpSpPr>
        <p:sp>
          <p:nvSpPr>
            <p:cNvPr id="75783"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5784"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12" name="Rectangle 5"/>
          <p:cNvSpPr>
            <a:spLocks noChangeArrowheads="1"/>
          </p:cNvSpPr>
          <p:nvPr/>
        </p:nvSpPr>
        <p:spPr bwMode="auto">
          <a:xfrm>
            <a:off x="623888" y="1379538"/>
            <a:ext cx="7351712" cy="400110"/>
          </a:xfrm>
          <a:prstGeom prst="rect">
            <a:avLst/>
          </a:prstGeom>
          <a:noFill/>
          <a:ln w="9525" algn="ctr">
            <a:noFill/>
            <a:miter lim="800000"/>
            <a:headEnd/>
            <a:tailEnd/>
          </a:ln>
        </p:spPr>
        <p:txBody>
          <a:bodyPr>
            <a:spAutoFit/>
          </a:bodyPr>
          <a:lstStyle/>
          <a:p>
            <a:pPr>
              <a:spcBef>
                <a:spcPct val="20000"/>
              </a:spcBef>
            </a:pPr>
            <a:r>
              <a:rPr lang="el-GR" sz="2000" dirty="0" smtClean="0">
                <a:solidFill>
                  <a:schemeClr val="accent2"/>
                </a:solidFill>
              </a:rPr>
              <a:t>Η Συμφωνία Κίνας</a:t>
            </a:r>
            <a:r>
              <a:rPr lang="en-US" sz="2000" dirty="0" smtClean="0">
                <a:solidFill>
                  <a:schemeClr val="accent2"/>
                </a:solidFill>
              </a:rPr>
              <a:t>-ASEAN </a:t>
            </a:r>
            <a:r>
              <a:rPr lang="el-GR" sz="2000" dirty="0" smtClean="0">
                <a:solidFill>
                  <a:schemeClr val="accent2"/>
                </a:solidFill>
              </a:rPr>
              <a:t>Απειλεί τους Ινδούς</a:t>
            </a:r>
            <a:r>
              <a:rPr lang="en-US" sz="2000" dirty="0" smtClean="0">
                <a:solidFill>
                  <a:schemeClr val="accent2"/>
                </a:solidFill>
              </a:rPr>
              <a:t> </a:t>
            </a:r>
            <a:r>
              <a:rPr lang="el-GR" sz="2000" dirty="0" smtClean="0">
                <a:solidFill>
                  <a:schemeClr val="accent2"/>
                </a:solidFill>
              </a:rPr>
              <a:t>Εξαγωγείς</a:t>
            </a:r>
            <a:endParaRPr lang="en-US" sz="2000" dirty="0">
              <a:solidFill>
                <a:schemeClr val="accent2"/>
              </a:solidFill>
            </a:endParaRPr>
          </a:p>
        </p:txBody>
      </p:sp>
      <p:cxnSp>
        <p:nvCxnSpPr>
          <p:cNvPr id="14" name="Straight Connector 13"/>
          <p:cNvCxnSpPr>
            <a:cxnSpLocks noChangeShapeType="1"/>
          </p:cNvCxnSpPr>
          <p:nvPr/>
        </p:nvCxnSpPr>
        <p:spPr bwMode="auto">
          <a:xfrm>
            <a:off x="611188" y="1355725"/>
            <a:ext cx="5368925" cy="0"/>
          </a:xfrm>
          <a:prstGeom prst="line">
            <a:avLst/>
          </a:prstGeom>
          <a:noFill/>
          <a:ln w="19050" cap="rnd" algn="ctr">
            <a:solidFill>
              <a:srgbClr val="9C3A45"/>
            </a:solidFill>
            <a:prstDash val="sysDash"/>
            <a:round/>
            <a:headEnd/>
            <a:tailEnd/>
          </a:ln>
        </p:spPr>
      </p:cxnSp>
      <p:sp>
        <p:nvSpPr>
          <p:cNvPr id="16" name="Rectangle 15"/>
          <p:cNvSpPr>
            <a:spLocks noChangeArrowheads="1"/>
          </p:cNvSpPr>
          <p:nvPr/>
        </p:nvSpPr>
        <p:spPr bwMode="auto">
          <a:xfrm>
            <a:off x="523875" y="2017486"/>
            <a:ext cx="7947025" cy="3914918"/>
          </a:xfrm>
          <a:prstGeom prst="rect">
            <a:avLst/>
          </a:prstGeom>
          <a:noFill/>
          <a:ln w="9525" algn="ctr">
            <a:noFill/>
            <a:miter lim="800000"/>
            <a:headEnd/>
            <a:tailEnd/>
          </a:ln>
        </p:spPr>
        <p:txBody>
          <a:bodyPr wrap="square">
            <a:spAutoFit/>
          </a:bodyPr>
          <a:lstStyle/>
          <a:p>
            <a:pPr>
              <a:spcBef>
                <a:spcPct val="20000"/>
              </a:spcBef>
            </a:pPr>
            <a:r>
              <a:rPr lang="el-GR" sz="1800" b="0" dirty="0" smtClean="0">
                <a:latin typeface="OfficinaSans-Book"/>
              </a:rPr>
              <a:t>Η συμφωνία ελεύθερου εμπορίου μεταξύ της Κίνας και των μελών της Ένωσης Χωρών Νοτιοανατολικής Ασίας θα σημάνει περίπου μηδενικούς δασμούς στο εμπόριο ανάμεσα σε αρκετές ασιατικές χώρες, κάτι που δυσχεραίνει τις επιχειρήσεις της Ινδίας.</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Η επιτυχημένη εφαρμογή της Ζώνης Ελεύθερων Συναλλαγών είναι βέβαιο ότι θα αναγκάσει το Νέο Δελχί να προχωρήσει σε παρόμοιες εμπορικές συμφωνίες με χώρες στην περιοχή της </a:t>
            </a:r>
            <a:r>
              <a:rPr lang="en-US" sz="1800" b="0" dirty="0" smtClean="0">
                <a:latin typeface="OfficinaSans-Book"/>
              </a:rPr>
              <a:t>ASEAN</a:t>
            </a:r>
            <a:r>
              <a:rPr lang="el-GR" sz="1800" b="0" dirty="0" smtClean="0">
                <a:latin typeface="OfficinaSans-Book"/>
              </a:rPr>
              <a:t>, εκτός από την Κίνα</a:t>
            </a:r>
            <a:r>
              <a:rPr lang="en-US" sz="1800" b="0" dirty="0" smtClean="0">
                <a:latin typeface="OfficinaSans-Book"/>
              </a:rPr>
              <a:t>.</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Η Ινδία προσπαθεί να διευρύνει τη σύνθεση των εξαγωγών της έτσι ώστε να συμπεριληφθούν βιομηχανικά προϊόντα, φρούτα και λαχανικά. Η προσπάθεια  αυτή μπορεί να πληγεί σοβαρά επειδή τα προϊόντα από τις χώρες της </a:t>
            </a:r>
            <a:r>
              <a:rPr lang="en-US" sz="1800" b="0" dirty="0" smtClean="0">
                <a:latin typeface="OfficinaSans-Book"/>
              </a:rPr>
              <a:t>ASEAN </a:t>
            </a:r>
            <a:r>
              <a:rPr lang="el-GR" sz="1800" b="0" dirty="0" smtClean="0">
                <a:latin typeface="OfficinaSans-Book"/>
              </a:rPr>
              <a:t>στοιχίζουν τώρα πολύ λιγότερο στον Κινέζο καταναλωτή. </a:t>
            </a:r>
            <a:endParaRPr lang="en-US" sz="1800" b="0" dirty="0">
              <a:latin typeface="OfficinaSans-Book"/>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500"/>
                                        <p:tgtEl>
                                          <p:spTgt spid="12"/>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utoUpdateAnimBg="0"/>
      <p:bldP spid="1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7825" name="Group 27"/>
          <p:cNvGrpSpPr>
            <a:grpSpLocks/>
          </p:cNvGrpSpPr>
          <p:nvPr/>
        </p:nvGrpSpPr>
        <p:grpSpPr bwMode="auto">
          <a:xfrm>
            <a:off x="566738" y="333375"/>
            <a:ext cx="5267325" cy="290513"/>
            <a:chOff x="566738" y="417533"/>
            <a:chExt cx="6138862" cy="206583"/>
          </a:xfrm>
        </p:grpSpPr>
        <p:sp>
          <p:nvSpPr>
            <p:cNvPr id="77829"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7830"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12"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Δημιουργία και Εκτροπή Εμπορίου</a:t>
            </a:r>
            <a:endParaRPr lang="en-US" sz="2400" dirty="0">
              <a:solidFill>
                <a:srgbClr val="356A41"/>
              </a:solidFill>
            </a:endParaRPr>
          </a:p>
        </p:txBody>
      </p:sp>
      <p:sp>
        <p:nvSpPr>
          <p:cNvPr id="9" name="Rectangle 8"/>
          <p:cNvSpPr>
            <a:spLocks noChangeArrowheads="1"/>
          </p:cNvSpPr>
          <p:nvPr/>
        </p:nvSpPr>
        <p:spPr bwMode="auto">
          <a:xfrm>
            <a:off x="566738" y="1480457"/>
            <a:ext cx="8142287" cy="4278094"/>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Όταν υπογράφεται μια περιφερειακή εμπορική συμφωνία και το εμπόριο αυξάνει ανάμεσα στις χώρες-μέλη, η αύξηση αυτή του εμπορίου μπορεί να είναι δύο ειδών. </a:t>
            </a:r>
            <a:endParaRPr lang="en-US" sz="2000" b="0" dirty="0"/>
          </a:p>
          <a:p>
            <a:pPr>
              <a:spcBef>
                <a:spcPct val="10000"/>
              </a:spcBef>
              <a:spcAft>
                <a:spcPct val="10000"/>
              </a:spcAft>
            </a:pPr>
            <a:r>
              <a:rPr lang="en-US" sz="1000" b="0" dirty="0"/>
              <a:t> </a:t>
            </a:r>
          </a:p>
          <a:p>
            <a:pPr>
              <a:spcBef>
                <a:spcPct val="10000"/>
              </a:spcBef>
              <a:spcAft>
                <a:spcPct val="10000"/>
              </a:spcAft>
            </a:pPr>
            <a:r>
              <a:rPr lang="el-GR" sz="2000" b="0" dirty="0" smtClean="0"/>
              <a:t>Η πρώτη μορφή αύξησης του εμπορίου, δηλαδή η </a:t>
            </a:r>
            <a:r>
              <a:rPr lang="el-GR" sz="2000" dirty="0" smtClean="0"/>
              <a:t>δημιουργία εμπορίου</a:t>
            </a:r>
            <a:r>
              <a:rPr lang="el-GR" sz="2000" b="0" dirty="0" smtClean="0"/>
              <a:t>, προκύπτει όταν μια χώρα-μέλος εισάγει ένα προϊόν από μια άλλη χώρα-μέλος, το οποίο προϊόν στο παρελθόν το παρήγαγε μόνη της. </a:t>
            </a:r>
            <a:endParaRPr lang="en-US" sz="2000" b="0" dirty="0"/>
          </a:p>
          <a:p>
            <a:pPr>
              <a:spcBef>
                <a:spcPct val="10000"/>
              </a:spcBef>
              <a:spcAft>
                <a:spcPct val="10000"/>
              </a:spcAft>
            </a:pPr>
            <a:endParaRPr lang="en-US" sz="1000" b="0" dirty="0"/>
          </a:p>
          <a:p>
            <a:pPr>
              <a:spcBef>
                <a:spcPct val="10000"/>
              </a:spcBef>
              <a:spcAft>
                <a:spcPct val="10000"/>
              </a:spcAft>
            </a:pPr>
            <a:r>
              <a:rPr lang="el-GR" sz="2000" b="0" dirty="0" smtClean="0"/>
              <a:t>Ο δεύτερος λόγος αύξησης του εμπορίου εντός μιας περιφερειακής συμφωνίας έχει να κάνει με την </a:t>
            </a:r>
            <a:r>
              <a:rPr lang="el-GR" sz="2000" dirty="0" smtClean="0"/>
              <a:t>εκτροπή εμπορίου</a:t>
            </a:r>
            <a:r>
              <a:rPr lang="el-GR" sz="2000" b="0" dirty="0" smtClean="0"/>
              <a:t>, η οποία προκύπτει όταν μια χώρα-μέλος εισάγει ένα προϊόν από μια άλλη χώρα-μέλος, ενώ προηγούμενα το εισήγαγε </a:t>
            </a:r>
            <a:r>
              <a:rPr lang="el-GR" sz="2000" b="0" i="1" dirty="0" smtClean="0"/>
              <a:t>από μια χώρα εκτός αυτής της νέας εμπορικής περιφέρειας</a:t>
            </a:r>
            <a:r>
              <a:rPr lang="el-GR" sz="2000" b="0" dirty="0" smtClean="0"/>
              <a:t>.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left)">
                                      <p:cBhvr>
                                        <p:cTn id="11" dur="500"/>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wipe(left)">
                                      <p:cBhvr>
                                        <p:cTn id="16" dur="500"/>
                                        <p:tgtEl>
                                          <p:spTgt spid="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wipe(left)">
                                      <p:cBhvr>
                                        <p:cTn id="21"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utoUpdateAnimBg="0"/>
      <p:bldP spid="9" grpId="0" uiExpand="1" build="p" bldLvl="3"/>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9873" name="Group 27"/>
          <p:cNvGrpSpPr>
            <a:grpSpLocks/>
          </p:cNvGrpSpPr>
          <p:nvPr/>
        </p:nvGrpSpPr>
        <p:grpSpPr bwMode="auto">
          <a:xfrm>
            <a:off x="566738" y="333375"/>
            <a:ext cx="5267325" cy="290513"/>
            <a:chOff x="566738" y="417533"/>
            <a:chExt cx="6138862" cy="206583"/>
          </a:xfrm>
        </p:grpSpPr>
        <p:sp>
          <p:nvSpPr>
            <p:cNvPr id="79888"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9889"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15" name="Rectangle 14"/>
          <p:cNvSpPr>
            <a:spLocks noChangeArrowheads="1"/>
          </p:cNvSpPr>
          <p:nvPr/>
        </p:nvSpPr>
        <p:spPr bwMode="auto">
          <a:xfrm>
            <a:off x="596900" y="1044575"/>
            <a:ext cx="1639888" cy="155575"/>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16" name="Rectangle 3"/>
          <p:cNvSpPr>
            <a:spLocks noGrp="1" noChangeArrowheads="1"/>
          </p:cNvSpPr>
          <p:nvPr>
            <p:ph type="title" idx="4294967295"/>
          </p:nvPr>
        </p:nvSpPr>
        <p:spPr>
          <a:xfrm>
            <a:off x="566738" y="596900"/>
            <a:ext cx="8577262" cy="944563"/>
          </a:xfrm>
        </p:spPr>
        <p:txBody>
          <a:bodyPr/>
          <a:lstStyle/>
          <a:p>
            <a:r>
              <a:rPr lang="el-GR" sz="2000" dirty="0" smtClean="0">
                <a:solidFill>
                  <a:srgbClr val="668C6B"/>
                </a:solidFill>
              </a:rPr>
              <a:t>ΕΦΑΡΜΟΓΗ</a:t>
            </a:r>
            <a:endParaRPr lang="en-US" sz="2000" dirty="0" smtClean="0">
              <a:solidFill>
                <a:srgbClr val="668C6B"/>
              </a:solidFill>
            </a:endParaRPr>
          </a:p>
        </p:txBody>
      </p:sp>
      <p:sp>
        <p:nvSpPr>
          <p:cNvPr id="17" name="Rectangle 5"/>
          <p:cNvSpPr>
            <a:spLocks noChangeArrowheads="1"/>
          </p:cNvSpPr>
          <p:nvPr/>
        </p:nvSpPr>
        <p:spPr bwMode="auto">
          <a:xfrm>
            <a:off x="525463" y="1501775"/>
            <a:ext cx="8142287" cy="2382191"/>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Δημιουργία και Εκτροπή Εμπορίου για Καναδά</a:t>
            </a:r>
            <a:r>
              <a:rPr lang="en-US" sz="2400" dirty="0" smtClean="0">
                <a:solidFill>
                  <a:srgbClr val="356A41"/>
                </a:solidFill>
              </a:rPr>
              <a:t>  </a:t>
            </a:r>
            <a:r>
              <a:rPr lang="el-GR" sz="2400" b="0" dirty="0" smtClean="0"/>
              <a:t>Η επίπτωση των συμφωνιών ελεύθερου εμπορίου στους κλάδους μεταποίησης του Καναδά </a:t>
            </a:r>
            <a:r>
              <a:rPr lang="en-US" sz="2400" b="0" dirty="0" smtClean="0"/>
              <a:t> </a:t>
            </a:r>
            <a:r>
              <a:rPr lang="el-GR" sz="2400" b="0" dirty="0" smtClean="0"/>
              <a:t>μπορεί να μετρηθεί από τη διαφορά μεταξύ δημιουργίας και εκτροπής εμπορίου</a:t>
            </a:r>
            <a:endParaRPr lang="en-US" sz="2400" b="0" dirty="0"/>
          </a:p>
          <a:p>
            <a:pPr>
              <a:spcBef>
                <a:spcPct val="20000"/>
              </a:spcBef>
            </a:pPr>
            <a:endParaRPr lang="en-US" sz="2400" dirty="0">
              <a:solidFill>
                <a:srgbClr val="356A41"/>
              </a:solidFill>
            </a:endParaRPr>
          </a:p>
        </p:txBody>
      </p:sp>
      <p:cxnSp>
        <p:nvCxnSpPr>
          <p:cNvPr id="18" name="Straight Connector 17"/>
          <p:cNvCxnSpPr>
            <a:cxnSpLocks noChangeShapeType="1"/>
          </p:cNvCxnSpPr>
          <p:nvPr/>
        </p:nvCxnSpPr>
        <p:spPr bwMode="auto">
          <a:xfrm>
            <a:off x="609600" y="1236663"/>
            <a:ext cx="1639888" cy="0"/>
          </a:xfrm>
          <a:prstGeom prst="line">
            <a:avLst/>
          </a:prstGeom>
          <a:noFill/>
          <a:ln w="19050" cap="rnd" algn="ctr">
            <a:solidFill>
              <a:srgbClr val="A4C695"/>
            </a:solidFill>
            <a:prstDash val="sysDash"/>
            <a:round/>
            <a:headEnd/>
            <a:tailEnd/>
          </a:ln>
        </p:spPr>
      </p:cxnSp>
      <p:sp>
        <p:nvSpPr>
          <p:cNvPr id="162834" name="Text Box 18"/>
          <p:cNvSpPr txBox="1">
            <a:spLocks noChangeArrowheads="1"/>
          </p:cNvSpPr>
          <p:nvPr/>
        </p:nvSpPr>
        <p:spPr bwMode="auto">
          <a:xfrm>
            <a:off x="754743" y="3305175"/>
            <a:ext cx="7292295" cy="1126462"/>
          </a:xfrm>
          <a:prstGeom prst="rect">
            <a:avLst/>
          </a:prstGeom>
          <a:noFill/>
          <a:ln w="9525">
            <a:noFill/>
            <a:miter lim="800000"/>
            <a:headEnd/>
            <a:tailEnd/>
          </a:ln>
        </p:spPr>
        <p:txBody>
          <a:bodyPr wrap="square">
            <a:spAutoFit/>
          </a:bodyPr>
          <a:lstStyle/>
          <a:p>
            <a:pPr>
              <a:spcBef>
                <a:spcPct val="10000"/>
              </a:spcBef>
              <a:spcAft>
                <a:spcPct val="10000"/>
              </a:spcAft>
            </a:pPr>
            <a:r>
              <a:rPr lang="en-US" sz="3200" b="0" dirty="0"/>
              <a:t>80% x 54% - 20%  x 40% = 35% &gt; 0</a:t>
            </a:r>
          </a:p>
          <a:p>
            <a:endParaRPr lang="en-US" sz="3200" dirty="0"/>
          </a:p>
        </p:txBody>
      </p:sp>
      <p:sp>
        <p:nvSpPr>
          <p:cNvPr id="162835" name="Text Box 19"/>
          <p:cNvSpPr txBox="1">
            <a:spLocks noChangeArrowheads="1"/>
          </p:cNvSpPr>
          <p:nvPr/>
        </p:nvSpPr>
        <p:spPr bwMode="auto">
          <a:xfrm>
            <a:off x="952500" y="4005263"/>
            <a:ext cx="1156086" cy="738664"/>
          </a:xfrm>
          <a:prstGeom prst="rect">
            <a:avLst/>
          </a:prstGeom>
          <a:noFill/>
          <a:ln w="9525">
            <a:noFill/>
            <a:miter lim="800000"/>
            <a:headEnd/>
            <a:tailEnd/>
          </a:ln>
        </p:spPr>
        <p:txBody>
          <a:bodyPr wrap="none">
            <a:spAutoFit/>
          </a:bodyPr>
          <a:lstStyle/>
          <a:p>
            <a:r>
              <a:rPr lang="el-GR" dirty="0" smtClean="0"/>
              <a:t>Μερίδιο </a:t>
            </a:r>
          </a:p>
          <a:p>
            <a:r>
              <a:rPr lang="el-GR" dirty="0" smtClean="0"/>
              <a:t>εισαγωγών</a:t>
            </a:r>
          </a:p>
          <a:p>
            <a:r>
              <a:rPr lang="el-GR" dirty="0" smtClean="0"/>
              <a:t>ΗΠΑ</a:t>
            </a:r>
            <a:endParaRPr lang="en-US" dirty="0"/>
          </a:p>
        </p:txBody>
      </p:sp>
      <p:sp>
        <p:nvSpPr>
          <p:cNvPr id="162836" name="Text Box 20"/>
          <p:cNvSpPr txBox="1">
            <a:spLocks noChangeArrowheads="1"/>
          </p:cNvSpPr>
          <p:nvPr/>
        </p:nvSpPr>
        <p:spPr bwMode="auto">
          <a:xfrm>
            <a:off x="2346325" y="4006850"/>
            <a:ext cx="1230313" cy="738664"/>
          </a:xfrm>
          <a:prstGeom prst="rect">
            <a:avLst/>
          </a:prstGeom>
          <a:noFill/>
          <a:ln w="9525">
            <a:noFill/>
            <a:miter lim="800000"/>
            <a:headEnd/>
            <a:tailEnd/>
          </a:ln>
        </p:spPr>
        <p:txBody>
          <a:bodyPr>
            <a:spAutoFit/>
          </a:bodyPr>
          <a:lstStyle/>
          <a:p>
            <a:r>
              <a:rPr lang="el-GR" dirty="0" smtClean="0"/>
              <a:t>Αύξηση στις </a:t>
            </a:r>
          </a:p>
          <a:p>
            <a:r>
              <a:rPr lang="el-GR" dirty="0" smtClean="0"/>
              <a:t>εισαγωγές ΗΠΑ</a:t>
            </a:r>
            <a:endParaRPr lang="en-US" dirty="0"/>
          </a:p>
        </p:txBody>
      </p:sp>
      <p:sp>
        <p:nvSpPr>
          <p:cNvPr id="162837" name="Text Box 21"/>
          <p:cNvSpPr txBox="1">
            <a:spLocks noChangeArrowheads="1"/>
          </p:cNvSpPr>
          <p:nvPr/>
        </p:nvSpPr>
        <p:spPr bwMode="auto">
          <a:xfrm>
            <a:off x="3770313" y="3994150"/>
            <a:ext cx="1104790" cy="1061829"/>
          </a:xfrm>
          <a:prstGeom prst="rect">
            <a:avLst/>
          </a:prstGeom>
          <a:noFill/>
          <a:ln w="9525">
            <a:noFill/>
            <a:miter lim="800000"/>
            <a:headEnd/>
            <a:tailEnd/>
          </a:ln>
        </p:spPr>
        <p:txBody>
          <a:bodyPr wrap="none">
            <a:spAutoFit/>
          </a:bodyPr>
          <a:lstStyle/>
          <a:p>
            <a:pPr>
              <a:spcBef>
                <a:spcPct val="10000"/>
              </a:spcBef>
              <a:spcAft>
                <a:spcPct val="10000"/>
              </a:spcAft>
            </a:pPr>
            <a:r>
              <a:rPr lang="el-GR" dirty="0" smtClean="0"/>
              <a:t>Μερίδιο σε</a:t>
            </a:r>
          </a:p>
          <a:p>
            <a:pPr>
              <a:spcBef>
                <a:spcPct val="10000"/>
              </a:spcBef>
              <a:spcAft>
                <a:spcPct val="10000"/>
              </a:spcAft>
            </a:pPr>
            <a:r>
              <a:rPr lang="el-GR" dirty="0" smtClean="0"/>
              <a:t>άλλες </a:t>
            </a:r>
          </a:p>
          <a:p>
            <a:pPr>
              <a:spcBef>
                <a:spcPct val="10000"/>
              </a:spcBef>
              <a:spcAft>
                <a:spcPct val="10000"/>
              </a:spcAft>
            </a:pPr>
            <a:r>
              <a:rPr lang="el-GR" dirty="0" smtClean="0"/>
              <a:t>εισαγωγές</a:t>
            </a:r>
            <a:endParaRPr lang="en-US" dirty="0"/>
          </a:p>
          <a:p>
            <a:endParaRPr lang="en-US" dirty="0"/>
          </a:p>
        </p:txBody>
      </p:sp>
      <p:sp>
        <p:nvSpPr>
          <p:cNvPr id="162838" name="Text Box 22"/>
          <p:cNvSpPr txBox="1">
            <a:spLocks noChangeArrowheads="1"/>
          </p:cNvSpPr>
          <p:nvPr/>
        </p:nvSpPr>
        <p:spPr bwMode="auto">
          <a:xfrm>
            <a:off x="5219700" y="3992563"/>
            <a:ext cx="1111202" cy="738664"/>
          </a:xfrm>
          <a:prstGeom prst="rect">
            <a:avLst/>
          </a:prstGeom>
          <a:noFill/>
          <a:ln w="9525">
            <a:noFill/>
            <a:miter lim="800000"/>
            <a:headEnd/>
            <a:tailEnd/>
          </a:ln>
        </p:spPr>
        <p:txBody>
          <a:bodyPr wrap="none">
            <a:spAutoFit/>
          </a:bodyPr>
          <a:lstStyle/>
          <a:p>
            <a:r>
              <a:rPr lang="el-GR" dirty="0" smtClean="0"/>
              <a:t>Μείωση σε</a:t>
            </a:r>
          </a:p>
          <a:p>
            <a:r>
              <a:rPr lang="el-GR" dirty="0" smtClean="0"/>
              <a:t>άλλες</a:t>
            </a:r>
          </a:p>
          <a:p>
            <a:r>
              <a:rPr lang="el-GR" dirty="0" smtClean="0"/>
              <a:t>εισαγωγές</a:t>
            </a:r>
            <a:endParaRPr lang="en-US" dirty="0"/>
          </a:p>
        </p:txBody>
      </p:sp>
      <p:sp>
        <p:nvSpPr>
          <p:cNvPr id="162839" name="Text Box 23"/>
          <p:cNvSpPr txBox="1">
            <a:spLocks noChangeArrowheads="1"/>
          </p:cNvSpPr>
          <p:nvPr/>
        </p:nvSpPr>
        <p:spPr bwMode="auto">
          <a:xfrm rot="-5400000">
            <a:off x="1333500" y="3538538"/>
            <a:ext cx="514350" cy="457200"/>
          </a:xfrm>
          <a:prstGeom prst="rect">
            <a:avLst/>
          </a:prstGeom>
          <a:noFill/>
          <a:ln w="9525">
            <a:noFill/>
            <a:miter lim="800000"/>
            <a:headEnd/>
            <a:tailEnd/>
          </a:ln>
        </p:spPr>
        <p:txBody>
          <a:bodyPr>
            <a:spAutoFit/>
          </a:bodyPr>
          <a:lstStyle/>
          <a:p>
            <a:r>
              <a:rPr lang="en-US" sz="2400"/>
              <a:t>{</a:t>
            </a:r>
          </a:p>
        </p:txBody>
      </p:sp>
      <p:sp>
        <p:nvSpPr>
          <p:cNvPr id="162840" name="Text Box 24"/>
          <p:cNvSpPr txBox="1">
            <a:spLocks noChangeArrowheads="1"/>
          </p:cNvSpPr>
          <p:nvPr/>
        </p:nvSpPr>
        <p:spPr bwMode="auto">
          <a:xfrm rot="-5400000">
            <a:off x="2635250" y="3587750"/>
            <a:ext cx="514350" cy="457200"/>
          </a:xfrm>
          <a:prstGeom prst="rect">
            <a:avLst/>
          </a:prstGeom>
          <a:noFill/>
          <a:ln w="9525">
            <a:noFill/>
            <a:miter lim="800000"/>
            <a:headEnd/>
            <a:tailEnd/>
          </a:ln>
        </p:spPr>
        <p:txBody>
          <a:bodyPr>
            <a:spAutoFit/>
          </a:bodyPr>
          <a:lstStyle/>
          <a:p>
            <a:r>
              <a:rPr lang="en-US" sz="2400"/>
              <a:t>{</a:t>
            </a:r>
          </a:p>
        </p:txBody>
      </p:sp>
      <p:sp>
        <p:nvSpPr>
          <p:cNvPr id="162841" name="Text Box 25"/>
          <p:cNvSpPr txBox="1">
            <a:spLocks noChangeArrowheads="1"/>
          </p:cNvSpPr>
          <p:nvPr/>
        </p:nvSpPr>
        <p:spPr bwMode="auto">
          <a:xfrm rot="-5400000">
            <a:off x="3723482" y="3575844"/>
            <a:ext cx="601662" cy="457200"/>
          </a:xfrm>
          <a:prstGeom prst="rect">
            <a:avLst/>
          </a:prstGeom>
          <a:noFill/>
          <a:ln w="9525">
            <a:noFill/>
            <a:miter lim="800000"/>
            <a:headEnd/>
            <a:tailEnd/>
          </a:ln>
        </p:spPr>
        <p:txBody>
          <a:bodyPr>
            <a:spAutoFit/>
          </a:bodyPr>
          <a:lstStyle/>
          <a:p>
            <a:r>
              <a:rPr lang="en-US" sz="2400"/>
              <a:t>{</a:t>
            </a:r>
          </a:p>
        </p:txBody>
      </p:sp>
      <p:sp>
        <p:nvSpPr>
          <p:cNvPr id="162842" name="Text Box 26"/>
          <p:cNvSpPr txBox="1">
            <a:spLocks noChangeArrowheads="1"/>
          </p:cNvSpPr>
          <p:nvPr/>
        </p:nvSpPr>
        <p:spPr bwMode="auto">
          <a:xfrm rot="-5400000">
            <a:off x="5189538" y="3614738"/>
            <a:ext cx="514350" cy="457200"/>
          </a:xfrm>
          <a:prstGeom prst="rect">
            <a:avLst/>
          </a:prstGeom>
          <a:noFill/>
          <a:ln w="9525">
            <a:noFill/>
            <a:miter lim="800000"/>
            <a:headEnd/>
            <a:tailEnd/>
          </a:ln>
        </p:spPr>
        <p:txBody>
          <a:bodyPr>
            <a:spAutoFit/>
          </a:bodyPr>
          <a:lstStyle/>
          <a:p>
            <a:r>
              <a:rPr lang="en-US" sz="2400"/>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par>
                                <p:cTn id="11" presetID="22" presetClass="entr" presetSubtype="8"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2834"/>
                                        </p:tgtEl>
                                        <p:attrNameLst>
                                          <p:attrName>style.visibility</p:attrName>
                                        </p:attrNameLst>
                                      </p:cBhvr>
                                      <p:to>
                                        <p:strVal val="visible"/>
                                      </p:to>
                                    </p:set>
                                    <p:animEffect transition="in" filter="wipe(left)">
                                      <p:cBhvr>
                                        <p:cTn id="22" dur="500"/>
                                        <p:tgtEl>
                                          <p:spTgt spid="162834"/>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62835"/>
                                        </p:tgtEl>
                                        <p:attrNameLst>
                                          <p:attrName>style.visibility</p:attrName>
                                        </p:attrNameLst>
                                      </p:cBhvr>
                                      <p:to>
                                        <p:strVal val="visible"/>
                                      </p:to>
                                    </p:set>
                                    <p:animEffect transition="in" filter="wipe(left)">
                                      <p:cBhvr>
                                        <p:cTn id="25" dur="500"/>
                                        <p:tgtEl>
                                          <p:spTgt spid="16283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62836"/>
                                        </p:tgtEl>
                                        <p:attrNameLst>
                                          <p:attrName>style.visibility</p:attrName>
                                        </p:attrNameLst>
                                      </p:cBhvr>
                                      <p:to>
                                        <p:strVal val="visible"/>
                                      </p:to>
                                    </p:set>
                                    <p:animEffect transition="in" filter="wipe(left)">
                                      <p:cBhvr>
                                        <p:cTn id="28" dur="500"/>
                                        <p:tgtEl>
                                          <p:spTgt spid="162836"/>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62837"/>
                                        </p:tgtEl>
                                        <p:attrNameLst>
                                          <p:attrName>style.visibility</p:attrName>
                                        </p:attrNameLst>
                                      </p:cBhvr>
                                      <p:to>
                                        <p:strVal val="visible"/>
                                      </p:to>
                                    </p:set>
                                    <p:animEffect transition="in" filter="wipe(left)">
                                      <p:cBhvr>
                                        <p:cTn id="31" dur="500"/>
                                        <p:tgtEl>
                                          <p:spTgt spid="162837"/>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62838"/>
                                        </p:tgtEl>
                                        <p:attrNameLst>
                                          <p:attrName>style.visibility</p:attrName>
                                        </p:attrNameLst>
                                      </p:cBhvr>
                                      <p:to>
                                        <p:strVal val="visible"/>
                                      </p:to>
                                    </p:set>
                                    <p:animEffect transition="in" filter="wipe(left)">
                                      <p:cBhvr>
                                        <p:cTn id="34" dur="500"/>
                                        <p:tgtEl>
                                          <p:spTgt spid="162838"/>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62839"/>
                                        </p:tgtEl>
                                        <p:attrNameLst>
                                          <p:attrName>style.visibility</p:attrName>
                                        </p:attrNameLst>
                                      </p:cBhvr>
                                      <p:to>
                                        <p:strVal val="visible"/>
                                      </p:to>
                                    </p:set>
                                    <p:animEffect transition="in" filter="wipe(left)">
                                      <p:cBhvr>
                                        <p:cTn id="37" dur="500"/>
                                        <p:tgtEl>
                                          <p:spTgt spid="162839"/>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62840"/>
                                        </p:tgtEl>
                                        <p:attrNameLst>
                                          <p:attrName>style.visibility</p:attrName>
                                        </p:attrNameLst>
                                      </p:cBhvr>
                                      <p:to>
                                        <p:strVal val="visible"/>
                                      </p:to>
                                    </p:set>
                                    <p:animEffect transition="in" filter="wipe(left)">
                                      <p:cBhvr>
                                        <p:cTn id="40" dur="500"/>
                                        <p:tgtEl>
                                          <p:spTgt spid="162840"/>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62841"/>
                                        </p:tgtEl>
                                        <p:attrNameLst>
                                          <p:attrName>style.visibility</p:attrName>
                                        </p:attrNameLst>
                                      </p:cBhvr>
                                      <p:to>
                                        <p:strVal val="visible"/>
                                      </p:to>
                                    </p:set>
                                    <p:animEffect transition="in" filter="wipe(left)">
                                      <p:cBhvr>
                                        <p:cTn id="43" dur="500"/>
                                        <p:tgtEl>
                                          <p:spTgt spid="162841"/>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62842"/>
                                        </p:tgtEl>
                                        <p:attrNameLst>
                                          <p:attrName>style.visibility</p:attrName>
                                        </p:attrNameLst>
                                      </p:cBhvr>
                                      <p:to>
                                        <p:strVal val="visible"/>
                                      </p:to>
                                    </p:set>
                                    <p:animEffect transition="in" filter="wipe(left)">
                                      <p:cBhvr>
                                        <p:cTn id="46" dur="500"/>
                                        <p:tgtEl>
                                          <p:spTgt spid="162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utoUpdateAnimBg="0"/>
      <p:bldP spid="17" grpId="0" autoUpdateAnimBg="0"/>
      <p:bldP spid="162834" grpId="0"/>
      <p:bldP spid="162835" grpId="0"/>
      <p:bldP spid="162836" grpId="0"/>
      <p:bldP spid="162837" grpId="0"/>
      <p:bldP spid="162838" grpId="0"/>
      <p:bldP spid="162839" grpId="0"/>
      <p:bldP spid="162840" grpId="0"/>
      <p:bldP spid="162841" grpId="0"/>
      <p:bldP spid="16284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544513"/>
            <a:ext cx="8577262" cy="400110"/>
          </a:xfrm>
          <a:prstGeom prst="rect">
            <a:avLst/>
          </a:prstGeom>
          <a:noFill/>
          <a:ln w="9525" algn="ctr">
            <a:noFill/>
            <a:miter lim="800000"/>
            <a:headEnd/>
            <a:tailEnd/>
          </a:ln>
        </p:spPr>
        <p:txBody>
          <a:bodyPr>
            <a:spAutoFit/>
          </a:bodyPr>
          <a:lstStyle/>
          <a:p>
            <a:pPr>
              <a:spcBef>
                <a:spcPct val="20000"/>
              </a:spcBef>
            </a:pPr>
            <a:r>
              <a:rPr lang="el-GR" sz="2000" dirty="0" smtClean="0">
                <a:solidFill>
                  <a:srgbClr val="356A41"/>
                </a:solidFill>
              </a:rPr>
              <a:t>Αριθμητικό Παράδειγμα</a:t>
            </a:r>
            <a:r>
              <a:rPr lang="en-US" sz="2000" dirty="0" smtClean="0">
                <a:solidFill>
                  <a:srgbClr val="356A41"/>
                </a:solidFill>
              </a:rPr>
              <a:t> </a:t>
            </a:r>
            <a:r>
              <a:rPr lang="el-GR" sz="2000" dirty="0" smtClean="0">
                <a:solidFill>
                  <a:srgbClr val="356A41"/>
                </a:solidFill>
              </a:rPr>
              <a:t>Δημιουργίας και Εκτροπής Εμπορίου</a:t>
            </a:r>
            <a:endParaRPr lang="en-US" sz="2000" dirty="0">
              <a:solidFill>
                <a:srgbClr val="356A41"/>
              </a:solidFill>
            </a:endParaRPr>
          </a:p>
        </p:txBody>
      </p:sp>
      <p:grpSp>
        <p:nvGrpSpPr>
          <p:cNvPr id="81922" name="Group 27"/>
          <p:cNvGrpSpPr>
            <a:grpSpLocks/>
          </p:cNvGrpSpPr>
          <p:nvPr/>
        </p:nvGrpSpPr>
        <p:grpSpPr bwMode="auto">
          <a:xfrm>
            <a:off x="566738" y="333375"/>
            <a:ext cx="5267325" cy="290513"/>
            <a:chOff x="566738" y="417533"/>
            <a:chExt cx="6138862" cy="206583"/>
          </a:xfrm>
        </p:grpSpPr>
        <p:sp>
          <p:nvSpPr>
            <p:cNvPr id="81932"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1933"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grpSp>
        <p:nvGrpSpPr>
          <p:cNvPr id="11" name="Group 39"/>
          <p:cNvGrpSpPr>
            <a:grpSpLocks/>
          </p:cNvGrpSpPr>
          <p:nvPr/>
        </p:nvGrpSpPr>
        <p:grpSpPr bwMode="auto">
          <a:xfrm>
            <a:off x="312738" y="1088571"/>
            <a:ext cx="8831262" cy="5521779"/>
            <a:chOff x="566738" y="2200275"/>
            <a:chExt cx="7805737" cy="4219575"/>
          </a:xfrm>
        </p:grpSpPr>
        <p:sp>
          <p:nvSpPr>
            <p:cNvPr id="81930" name="Rectangle 1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81931" name="Rectangle 15"/>
            <p:cNvSpPr>
              <a:spLocks noChangeArrowheads="1"/>
            </p:cNvSpPr>
            <p:nvPr/>
          </p:nvSpPr>
          <p:spPr bwMode="auto">
            <a:xfrm>
              <a:off x="581024" y="2219327"/>
              <a:ext cx="7772401" cy="25406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7" name="Text Box 7"/>
          <p:cNvSpPr txBox="1">
            <a:spLocks noChangeArrowheads="1"/>
          </p:cNvSpPr>
          <p:nvPr/>
        </p:nvSpPr>
        <p:spPr bwMode="auto">
          <a:xfrm>
            <a:off x="722313" y="1054100"/>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11-1</a:t>
            </a:r>
          </a:p>
        </p:txBody>
      </p:sp>
      <p:sp>
        <p:nvSpPr>
          <p:cNvPr id="18" name="Rectangle 17"/>
          <p:cNvSpPr>
            <a:spLocks noChangeArrowheads="1"/>
          </p:cNvSpPr>
          <p:nvPr/>
        </p:nvSpPr>
        <p:spPr bwMode="auto">
          <a:xfrm>
            <a:off x="1292225" y="3906838"/>
            <a:ext cx="6240463" cy="26368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9" name="Rectangle 18"/>
          <p:cNvSpPr>
            <a:spLocks noChangeArrowheads="1"/>
          </p:cNvSpPr>
          <p:nvPr/>
        </p:nvSpPr>
        <p:spPr bwMode="auto">
          <a:xfrm>
            <a:off x="355600" y="1567542"/>
            <a:ext cx="8593138" cy="2031325"/>
          </a:xfrm>
          <a:prstGeom prst="rect">
            <a:avLst/>
          </a:prstGeom>
          <a:noFill/>
          <a:ln w="9525">
            <a:noFill/>
            <a:miter lim="800000"/>
            <a:headEnd/>
            <a:tailEnd/>
          </a:ln>
        </p:spPr>
        <p:txBody>
          <a:bodyPr wrap="square">
            <a:spAutoFit/>
          </a:bodyPr>
          <a:lstStyle/>
          <a:p>
            <a:pPr>
              <a:spcBef>
                <a:spcPct val="10000"/>
              </a:spcBef>
              <a:spcAft>
                <a:spcPct val="10000"/>
              </a:spcAft>
            </a:pPr>
            <a:r>
              <a:rPr lang="el-GR" dirty="0" smtClean="0"/>
              <a:t>Ο πίνακας αυτό δείχνει το κόστος για τις ΗΠΑ της αγοράς ενός εξαρτήματος αυτοκινήτου από διάφορες χώρες προέλευσης , με και χωρίς δασμούς. Εάν υπάρχει ένας δασμός 20% για όλες τις χώρες, τότε θα είναι φθηνότερο για τις ΗΠΑ να αγοράσουν το προϊόν αυτό από την εσωτερική παραγωγή (για </a:t>
            </a:r>
            <a:r>
              <a:rPr lang="en-US" dirty="0" smtClean="0"/>
              <a:t>$</a:t>
            </a:r>
            <a:r>
              <a:rPr lang="en-US" dirty="0"/>
              <a:t>22). </a:t>
            </a:r>
            <a:r>
              <a:rPr lang="el-GR" dirty="0" smtClean="0"/>
              <a:t>Όταν όμως ο δασμός καταργείται στο Μεξικό υπό τη συμφωνία της </a:t>
            </a:r>
            <a:r>
              <a:rPr lang="en-US" dirty="0" smtClean="0"/>
              <a:t>NAFTA</a:t>
            </a:r>
            <a:r>
              <a:rPr lang="en-US" dirty="0"/>
              <a:t>, </a:t>
            </a:r>
            <a:r>
              <a:rPr lang="el-GR" dirty="0" smtClean="0"/>
              <a:t> οι ΗΠΑ θα αγοράσουν αυτό το προϊόν απ’ αυτή τη χώρα (για </a:t>
            </a:r>
            <a:r>
              <a:rPr lang="en-US" dirty="0" smtClean="0"/>
              <a:t>$</a:t>
            </a:r>
            <a:r>
              <a:rPr lang="en-US" dirty="0"/>
              <a:t>20), </a:t>
            </a:r>
            <a:r>
              <a:rPr lang="el-GR" dirty="0" smtClean="0"/>
              <a:t>κάτι που απεικονίζει τη φιλοσοφία της δημιουργίας εμπορίου. Εάν αντιθέτως ξεκινήσουμε με ένα δασμό 10% για όλες τις χώρες</a:t>
            </a:r>
            <a:r>
              <a:rPr lang="en-US" dirty="0" smtClean="0"/>
              <a:t>, </a:t>
            </a:r>
            <a:r>
              <a:rPr lang="el-GR" dirty="0" smtClean="0"/>
              <a:t>τότε θα είναι φθηνότερο για τις ΗΠΑ να αγοράσουν από την Ασία (για </a:t>
            </a:r>
            <a:r>
              <a:rPr lang="en-US" dirty="0" smtClean="0"/>
              <a:t>$20</a:t>
            </a:r>
            <a:r>
              <a:rPr lang="el-GR" dirty="0" smtClean="0"/>
              <a:t>,</a:t>
            </a:r>
            <a:r>
              <a:rPr lang="en-US" dirty="0" smtClean="0"/>
              <a:t>90</a:t>
            </a:r>
            <a:r>
              <a:rPr lang="en-US" dirty="0"/>
              <a:t>). </a:t>
            </a:r>
            <a:r>
              <a:rPr lang="el-GR" dirty="0" smtClean="0"/>
              <a:t> Όταν ο δασμός για το Μεξικό καταργείται λόγω της </a:t>
            </a:r>
            <a:r>
              <a:rPr lang="en-US" dirty="0" smtClean="0"/>
              <a:t>NAFTA,</a:t>
            </a:r>
            <a:r>
              <a:rPr lang="el-GR" dirty="0" smtClean="0"/>
              <a:t> οι ΗΠΑ θα αγοράσουν το προϊόν αυτό εκεί (για </a:t>
            </a:r>
            <a:r>
              <a:rPr lang="en-US" dirty="0" smtClean="0"/>
              <a:t> $</a:t>
            </a:r>
            <a:r>
              <a:rPr lang="en-US" dirty="0"/>
              <a:t>20), </a:t>
            </a:r>
            <a:r>
              <a:rPr lang="el-GR" dirty="0" smtClean="0"/>
              <a:t>κάτι που περιγράφει τη φιλοσοφία της εκτροπής εμπορίου. </a:t>
            </a:r>
            <a:endParaRPr lang="en-US" dirty="0"/>
          </a:p>
        </p:txBody>
      </p:sp>
      <p:pic>
        <p:nvPicPr>
          <p:cNvPr id="15" name="Picture 14" descr="table11-1_PPT.gif"/>
          <p:cNvPicPr>
            <a:picLocks noChangeAspect="1"/>
          </p:cNvPicPr>
          <p:nvPr/>
        </p:nvPicPr>
        <p:blipFill>
          <a:blip r:embed="rId3" cstate="print"/>
          <a:srcRect/>
          <a:stretch>
            <a:fillRect/>
          </a:stretch>
        </p:blipFill>
        <p:spPr bwMode="auto">
          <a:xfrm>
            <a:off x="1274763" y="3556000"/>
            <a:ext cx="6248400" cy="2684463"/>
          </a:xfrm>
          <a:prstGeom prst="rect">
            <a:avLst/>
          </a:prstGeom>
          <a:noFill/>
          <a:ln w="9525">
            <a:noFill/>
            <a:miter lim="800000"/>
            <a:headEnd/>
            <a:tailEnd/>
          </a:ln>
        </p:spPr>
      </p:pic>
      <p:sp>
        <p:nvSpPr>
          <p:cNvPr id="81929" name="Text Box 14"/>
          <p:cNvSpPr txBox="1">
            <a:spLocks noChangeArrowheads="1"/>
          </p:cNvSpPr>
          <p:nvPr/>
        </p:nvSpPr>
        <p:spPr bwMode="auto">
          <a:xfrm>
            <a:off x="2041525" y="1016000"/>
            <a:ext cx="4438203" cy="307777"/>
          </a:xfrm>
          <a:prstGeom prst="rect">
            <a:avLst/>
          </a:prstGeom>
          <a:noFill/>
          <a:ln w="9525">
            <a:noFill/>
            <a:miter lim="800000"/>
            <a:headEnd/>
            <a:tailEnd/>
          </a:ln>
        </p:spPr>
        <p:txBody>
          <a:bodyPr wrap="none">
            <a:spAutoFit/>
          </a:bodyPr>
          <a:lstStyle/>
          <a:p>
            <a:r>
              <a:rPr lang="el-GR" dirty="0" smtClean="0">
                <a:solidFill>
                  <a:srgbClr val="8A3A6A"/>
                </a:solidFill>
              </a:rPr>
              <a:t>Κόστος εισαγωγής ενός εξαρτήματος αυτοκινήτου</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ppt_x</p:attrName>
                                        </p:attrNameLst>
                                      </p:cBhvr>
                                      <p:tavLst>
                                        <p:tav tm="0">
                                          <p:val>
                                            <p:strVal val="#ppt_x-.2"/>
                                          </p:val>
                                        </p:tav>
                                        <p:tav tm="100000">
                                          <p:val>
                                            <p:strVal val="#ppt_x"/>
                                          </p:val>
                                        </p:tav>
                                      </p:tavLst>
                                    </p:anim>
                                    <p:anim calcmode="lin" valueType="num">
                                      <p:cBhvr>
                                        <p:cTn id="12" dur="5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2500"/>
                            </p:stCondLst>
                            <p:childTnLst>
                              <p:par>
                                <p:cTn id="27" presetID="17" presetClass="entr" presetSubtype="1"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ppt_x</p:attrName>
                                        </p:attrNameLst>
                                      </p:cBhvr>
                                      <p:tavLst>
                                        <p:tav tm="0">
                                          <p:val>
                                            <p:strVal val="#ppt_x"/>
                                          </p:val>
                                        </p:tav>
                                        <p:tav tm="100000">
                                          <p:val>
                                            <p:strVal val="#ppt_x"/>
                                          </p:val>
                                        </p:tav>
                                      </p:tavLst>
                                    </p:anim>
                                    <p:anim calcmode="lin" valueType="num">
                                      <p:cBhvr>
                                        <p:cTn id="30" dur="500" fill="hold"/>
                                        <p:tgtEl>
                                          <p:spTgt spid="15"/>
                                        </p:tgtEl>
                                        <p:attrNameLst>
                                          <p:attrName>ppt_y</p:attrName>
                                        </p:attrNameLst>
                                      </p:cBhvr>
                                      <p:tavLst>
                                        <p:tav tm="0">
                                          <p:val>
                                            <p:strVal val="#ppt_y-#ppt_h/2"/>
                                          </p:val>
                                        </p:tav>
                                        <p:tav tm="100000">
                                          <p:val>
                                            <p:strVal val="#ppt_y"/>
                                          </p:val>
                                        </p:tav>
                                      </p:tavLst>
                                    </p:anim>
                                    <p:anim calcmode="lin" valueType="num">
                                      <p:cBhvr>
                                        <p:cTn id="31" dur="500" fill="hold"/>
                                        <p:tgtEl>
                                          <p:spTgt spid="15"/>
                                        </p:tgtEl>
                                        <p:attrNameLst>
                                          <p:attrName>ppt_w</p:attrName>
                                        </p:attrNameLst>
                                      </p:cBhvr>
                                      <p:tavLst>
                                        <p:tav tm="0">
                                          <p:val>
                                            <p:strVal val="#ppt_w"/>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7" grpId="0" animBg="1"/>
      <p:bldP spid="18" grpId="0" animBg="1"/>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5406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Εκτροπή Εμπορίου Διαγραμματικά</a:t>
            </a:r>
            <a:endParaRPr lang="en-US" sz="2400" dirty="0">
              <a:solidFill>
                <a:srgbClr val="356A41"/>
              </a:solidFill>
            </a:endParaRPr>
          </a:p>
        </p:txBody>
      </p:sp>
      <p:grpSp>
        <p:nvGrpSpPr>
          <p:cNvPr id="83970" name="Group 27"/>
          <p:cNvGrpSpPr>
            <a:grpSpLocks/>
          </p:cNvGrpSpPr>
          <p:nvPr/>
        </p:nvGrpSpPr>
        <p:grpSpPr bwMode="auto">
          <a:xfrm>
            <a:off x="566738" y="333375"/>
            <a:ext cx="5267325" cy="290513"/>
            <a:chOff x="566738" y="417533"/>
            <a:chExt cx="6138862" cy="206583"/>
          </a:xfrm>
        </p:grpSpPr>
        <p:sp>
          <p:nvSpPr>
            <p:cNvPr id="83987"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3988"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grpSp>
        <p:nvGrpSpPr>
          <p:cNvPr id="14" name="Group 39"/>
          <p:cNvGrpSpPr>
            <a:grpSpLocks/>
          </p:cNvGrpSpPr>
          <p:nvPr/>
        </p:nvGrpSpPr>
        <p:grpSpPr bwMode="auto">
          <a:xfrm>
            <a:off x="566738" y="1212850"/>
            <a:ext cx="8286750" cy="4505325"/>
            <a:chOff x="566738" y="2200275"/>
            <a:chExt cx="7805737" cy="4219575"/>
          </a:xfrm>
        </p:grpSpPr>
        <p:sp>
          <p:nvSpPr>
            <p:cNvPr id="83985" name="Rectangle 14"/>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83986" name="Rectangle 19"/>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1" name="Text Box 7"/>
          <p:cNvSpPr txBox="1">
            <a:spLocks noChangeArrowheads="1"/>
          </p:cNvSpPr>
          <p:nvPr/>
        </p:nvSpPr>
        <p:spPr bwMode="auto">
          <a:xfrm>
            <a:off x="614363" y="1233488"/>
            <a:ext cx="241458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11-3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2" name="Rectangle 21"/>
          <p:cNvSpPr>
            <a:spLocks noChangeArrowheads="1"/>
          </p:cNvSpPr>
          <p:nvPr/>
        </p:nvSpPr>
        <p:spPr bwMode="auto">
          <a:xfrm>
            <a:off x="6224588" y="1550988"/>
            <a:ext cx="2538412" cy="3342453"/>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Εκτροπή Εμπορίου</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sz="1600" dirty="0" smtClean="0"/>
              <a:t>Με το Μεξικό και την Ασία να αντιμετωπίζουν τον ίδιο δασμό </a:t>
            </a:r>
            <a:r>
              <a:rPr lang="en-US" sz="1600" i="1" dirty="0" smtClean="0"/>
              <a:t>t</a:t>
            </a:r>
            <a:r>
              <a:rPr lang="en-US" sz="1600" dirty="0" smtClean="0"/>
              <a:t> </a:t>
            </a:r>
            <a:r>
              <a:rPr lang="el-GR" sz="1600" dirty="0" smtClean="0"/>
              <a:t> για πωλήσεις τους προς τις ΗΠΑ, η ισορροπία είναι στο σημείο </a:t>
            </a:r>
            <a:r>
              <a:rPr lang="en-US" sz="1600" i="1" dirty="0" smtClean="0"/>
              <a:t>A</a:t>
            </a:r>
            <a:r>
              <a:rPr lang="el-GR" sz="1600" i="1" dirty="0" smtClean="0"/>
              <a:t> </a:t>
            </a:r>
            <a:r>
              <a:rPr lang="el-GR" sz="1600" dirty="0" smtClean="0"/>
              <a:t> με την ποσότητα</a:t>
            </a:r>
            <a:r>
              <a:rPr lang="en-US" sz="1600" dirty="0" smtClean="0"/>
              <a:t> </a:t>
            </a:r>
            <a:r>
              <a:rPr lang="en-US" sz="1600" i="1" dirty="0"/>
              <a:t>Q</a:t>
            </a:r>
            <a:r>
              <a:rPr lang="en-US" sz="1600" baseline="-25000" dirty="0"/>
              <a:t>2</a:t>
            </a:r>
            <a:r>
              <a:rPr lang="en-US" sz="1600" dirty="0"/>
              <a:t> </a:t>
            </a:r>
            <a:r>
              <a:rPr lang="el-GR" sz="1600" dirty="0" smtClean="0"/>
              <a:t>να εξάγεται από το Μεξικό και την υπόλοιπη ποσότητα να εξάγεται από την Ασία σε μια τιμή </a:t>
            </a:r>
            <a:r>
              <a:rPr lang="en-US" sz="1600" i="1" dirty="0" err="1" smtClean="0"/>
              <a:t>P</a:t>
            </a:r>
            <a:r>
              <a:rPr lang="en-US" sz="1600" baseline="-25000" dirty="0" err="1" smtClean="0"/>
              <a:t>asia</a:t>
            </a:r>
            <a:r>
              <a:rPr lang="en-US" sz="1600" dirty="0" smtClean="0"/>
              <a:t> </a:t>
            </a:r>
            <a:r>
              <a:rPr lang="en-US" sz="1600" dirty="0"/>
              <a:t>+ </a:t>
            </a:r>
            <a:r>
              <a:rPr lang="en-US" sz="1600" i="1" dirty="0"/>
              <a:t>t</a:t>
            </a:r>
            <a:r>
              <a:rPr lang="en-US" sz="1600" dirty="0"/>
              <a:t>.</a:t>
            </a:r>
          </a:p>
        </p:txBody>
      </p:sp>
      <p:sp>
        <p:nvSpPr>
          <p:cNvPr id="23" name="Rectangle 22"/>
          <p:cNvSpPr>
            <a:spLocks noChangeArrowheads="1"/>
          </p:cNvSpPr>
          <p:nvPr/>
        </p:nvSpPr>
        <p:spPr bwMode="auto">
          <a:xfrm>
            <a:off x="644525" y="1597025"/>
            <a:ext cx="5580063" cy="3981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 name="Picture 2"/>
          <p:cNvPicPr>
            <a:picLocks noChangeAspect="1"/>
          </p:cNvPicPr>
          <p:nvPr/>
        </p:nvPicPr>
        <p:blipFill>
          <a:blip r:embed="rId3" cstate="print"/>
          <a:srcRect/>
          <a:stretch>
            <a:fillRect/>
          </a:stretch>
        </p:blipFill>
        <p:spPr bwMode="auto">
          <a:xfrm>
            <a:off x="792163" y="1692275"/>
            <a:ext cx="5286375" cy="3790950"/>
          </a:xfrm>
          <a:prstGeom prst="rect">
            <a:avLst/>
          </a:prstGeom>
          <a:noFill/>
          <a:ln w="9525">
            <a:noFill/>
            <a:miter lim="800000"/>
            <a:headEnd/>
            <a:tailEnd/>
          </a:ln>
        </p:spPr>
      </p:pic>
      <p:pic>
        <p:nvPicPr>
          <p:cNvPr id="4" name="Picture 3"/>
          <p:cNvPicPr>
            <a:picLocks noChangeAspect="1"/>
          </p:cNvPicPr>
          <p:nvPr/>
        </p:nvPicPr>
        <p:blipFill>
          <a:blip r:embed="rId4" cstate="print"/>
          <a:srcRect/>
          <a:stretch>
            <a:fillRect/>
          </a:stretch>
        </p:blipFill>
        <p:spPr bwMode="auto">
          <a:xfrm>
            <a:off x="792163" y="1692275"/>
            <a:ext cx="5286375" cy="3790950"/>
          </a:xfrm>
          <a:prstGeom prst="rect">
            <a:avLst/>
          </a:prstGeom>
          <a:noFill/>
          <a:ln w="9525">
            <a:noFill/>
            <a:miter lim="800000"/>
            <a:headEnd/>
            <a:tailEnd/>
          </a:ln>
        </p:spPr>
      </p:pic>
      <p:pic>
        <p:nvPicPr>
          <p:cNvPr id="5" name="Picture 4"/>
          <p:cNvPicPr>
            <a:picLocks noChangeAspect="1"/>
          </p:cNvPicPr>
          <p:nvPr/>
        </p:nvPicPr>
        <p:blipFill>
          <a:blip r:embed="rId5" cstate="print"/>
          <a:srcRect/>
          <a:stretch>
            <a:fillRect/>
          </a:stretch>
        </p:blipFill>
        <p:spPr bwMode="auto">
          <a:xfrm>
            <a:off x="792163" y="1692275"/>
            <a:ext cx="5286375" cy="3790950"/>
          </a:xfrm>
          <a:prstGeom prst="rect">
            <a:avLst/>
          </a:prstGeom>
          <a:noFill/>
          <a:ln w="9525">
            <a:noFill/>
            <a:miter lim="800000"/>
            <a:headEnd/>
            <a:tailEnd/>
          </a:ln>
        </p:spPr>
      </p:pic>
      <p:pic>
        <p:nvPicPr>
          <p:cNvPr id="6" name="Picture 5"/>
          <p:cNvPicPr>
            <a:picLocks noChangeAspect="1"/>
          </p:cNvPicPr>
          <p:nvPr/>
        </p:nvPicPr>
        <p:blipFill>
          <a:blip r:embed="rId6" cstate="print"/>
          <a:srcRect/>
          <a:stretch>
            <a:fillRect/>
          </a:stretch>
        </p:blipFill>
        <p:spPr bwMode="auto">
          <a:xfrm>
            <a:off x="792163" y="1692275"/>
            <a:ext cx="5286375" cy="3790950"/>
          </a:xfrm>
          <a:prstGeom prst="rect">
            <a:avLst/>
          </a:prstGeom>
          <a:noFill/>
          <a:ln w="9525">
            <a:noFill/>
            <a:miter lim="800000"/>
            <a:headEnd/>
            <a:tailEnd/>
          </a:ln>
        </p:spPr>
      </p:pic>
      <p:pic>
        <p:nvPicPr>
          <p:cNvPr id="8" name="Picture 7"/>
          <p:cNvPicPr>
            <a:picLocks noChangeAspect="1"/>
          </p:cNvPicPr>
          <p:nvPr/>
        </p:nvPicPr>
        <p:blipFill>
          <a:blip r:embed="rId7" cstate="print"/>
          <a:srcRect/>
          <a:stretch>
            <a:fillRect/>
          </a:stretch>
        </p:blipFill>
        <p:spPr bwMode="auto">
          <a:xfrm>
            <a:off x="792163" y="1692275"/>
            <a:ext cx="5286375" cy="3790950"/>
          </a:xfrm>
          <a:prstGeom prst="rect">
            <a:avLst/>
          </a:prstGeom>
          <a:noFill/>
          <a:ln w="9525">
            <a:noFill/>
            <a:miter lim="800000"/>
            <a:headEnd/>
            <a:tailEnd/>
          </a:ln>
        </p:spPr>
      </p:pic>
      <p:pic>
        <p:nvPicPr>
          <p:cNvPr id="10" name="Picture 9"/>
          <p:cNvPicPr>
            <a:picLocks noChangeAspect="1"/>
          </p:cNvPicPr>
          <p:nvPr/>
        </p:nvPicPr>
        <p:blipFill>
          <a:blip r:embed="rId8" cstate="print"/>
          <a:srcRect/>
          <a:stretch>
            <a:fillRect/>
          </a:stretch>
        </p:blipFill>
        <p:spPr bwMode="auto">
          <a:xfrm>
            <a:off x="792163" y="1692275"/>
            <a:ext cx="5286375" cy="3790950"/>
          </a:xfrm>
          <a:prstGeom prst="rect">
            <a:avLst/>
          </a:prstGeom>
          <a:noFill/>
          <a:ln w="9525">
            <a:noFill/>
            <a:miter lim="800000"/>
            <a:headEnd/>
            <a:tailEnd/>
          </a:ln>
        </p:spPr>
      </p:pic>
      <p:pic>
        <p:nvPicPr>
          <p:cNvPr id="12" name="Picture 11"/>
          <p:cNvPicPr>
            <a:picLocks noChangeAspect="1"/>
          </p:cNvPicPr>
          <p:nvPr/>
        </p:nvPicPr>
        <p:blipFill>
          <a:blip r:embed="rId9" cstate="print"/>
          <a:srcRect/>
          <a:stretch>
            <a:fillRect/>
          </a:stretch>
        </p:blipFill>
        <p:spPr bwMode="auto">
          <a:xfrm>
            <a:off x="792163" y="1692275"/>
            <a:ext cx="5286375" cy="3790950"/>
          </a:xfrm>
          <a:prstGeom prst="rect">
            <a:avLst/>
          </a:prstGeom>
          <a:noFill/>
          <a:ln w="9525">
            <a:noFill/>
            <a:miter lim="800000"/>
            <a:headEnd/>
            <a:tailEnd/>
          </a:ln>
        </p:spPr>
      </p:pic>
      <p:pic>
        <p:nvPicPr>
          <p:cNvPr id="16" name="Picture 15"/>
          <p:cNvPicPr>
            <a:picLocks noChangeAspect="1"/>
          </p:cNvPicPr>
          <p:nvPr/>
        </p:nvPicPr>
        <p:blipFill>
          <a:blip r:embed="rId10" cstate="print"/>
          <a:srcRect/>
          <a:stretch>
            <a:fillRect/>
          </a:stretch>
        </p:blipFill>
        <p:spPr bwMode="auto">
          <a:xfrm>
            <a:off x="792163" y="1692275"/>
            <a:ext cx="5286375" cy="3790950"/>
          </a:xfrm>
          <a:prstGeom prst="rect">
            <a:avLst/>
          </a:prstGeom>
          <a:noFill/>
          <a:ln w="9525">
            <a:noFill/>
            <a:miter lim="800000"/>
            <a:headEnd/>
            <a:tailEnd/>
          </a:ln>
        </p:spPr>
      </p:pic>
      <p:pic>
        <p:nvPicPr>
          <p:cNvPr id="17" name="Picture 16"/>
          <p:cNvPicPr>
            <a:picLocks noChangeAspect="1"/>
          </p:cNvPicPr>
          <p:nvPr/>
        </p:nvPicPr>
        <p:blipFill>
          <a:blip r:embed="rId11" cstate="print"/>
          <a:srcRect/>
          <a:stretch>
            <a:fillRect/>
          </a:stretch>
        </p:blipFill>
        <p:spPr bwMode="auto">
          <a:xfrm>
            <a:off x="792163" y="1692275"/>
            <a:ext cx="5286375" cy="37909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ppt_x</p:attrName>
                                        </p:attrNameLst>
                                      </p:cBhvr>
                                      <p:tavLst>
                                        <p:tav tm="0">
                                          <p:val>
                                            <p:strVal val="#ppt_x-.2"/>
                                          </p:val>
                                        </p:tav>
                                        <p:tav tm="100000">
                                          <p:val>
                                            <p:strVal val="#ppt_x"/>
                                          </p:val>
                                        </p:tav>
                                      </p:tavLst>
                                    </p:anim>
                                    <p:anim calcmode="lin" valueType="num">
                                      <p:cBhvr>
                                        <p:cTn id="12"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13" dur="500"/>
                                        <p:tgtEl>
                                          <p:spTgt spid="14"/>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2">
                                            <p:txEl>
                                              <p:pRg st="0" end="0"/>
                                            </p:txEl>
                                          </p:spTgt>
                                        </p:tgtEl>
                                        <p:attrNameLst>
                                          <p:attrName>style.visibility</p:attrName>
                                        </p:attrNameLst>
                                      </p:cBhvr>
                                      <p:to>
                                        <p:strVal val="visible"/>
                                      </p:to>
                                    </p:set>
                                    <p:animEffect transition="in" filter="wipe(left)">
                                      <p:cBhvr>
                                        <p:cTn id="25" dur="500"/>
                                        <p:tgtEl>
                                          <p:spTgt spid="22">
                                            <p:txEl>
                                              <p:pRg st="0" end="0"/>
                                            </p:txEl>
                                          </p:spTgt>
                                        </p:tgtEl>
                                      </p:cBhvr>
                                    </p:animEffect>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left)">
                                      <p:cBhvr>
                                        <p:cTn id="29" dur="750"/>
                                        <p:tgtEl>
                                          <p:spTgt spid="3"/>
                                        </p:tgtEl>
                                      </p:cBhvr>
                                    </p:animEffect>
                                  </p:childTnLst>
                                </p:cTn>
                              </p:par>
                            </p:childTnLst>
                          </p:cTn>
                        </p:par>
                        <p:par>
                          <p:cTn id="30" fill="hold">
                            <p:stCondLst>
                              <p:cond delay="3750"/>
                            </p:stCondLst>
                            <p:childTnLst>
                              <p:par>
                                <p:cTn id="31" presetID="22" presetClass="entr" presetSubtype="8" fill="hold"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750"/>
                                        <p:tgtEl>
                                          <p:spTgt spid="4"/>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left)">
                                      <p:cBhvr>
                                        <p:cTn id="37" dur="750"/>
                                        <p:tgtEl>
                                          <p:spTgt spid="5"/>
                                        </p:tgtEl>
                                      </p:cBhvr>
                                    </p:animEffect>
                                  </p:childTnLst>
                                </p:cTn>
                              </p:par>
                            </p:childTnLst>
                          </p:cTn>
                        </p:par>
                        <p:par>
                          <p:cTn id="38" fill="hold">
                            <p:stCondLst>
                              <p:cond delay="5250"/>
                            </p:stCondLst>
                            <p:childTnLst>
                              <p:par>
                                <p:cTn id="39" presetID="22" presetClass="entr" presetSubtype="8"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left)">
                                      <p:cBhvr>
                                        <p:cTn id="41" dur="750"/>
                                        <p:tgtEl>
                                          <p:spTgt spid="6"/>
                                        </p:tgtEl>
                                      </p:cBhvr>
                                    </p:animEffect>
                                  </p:childTnLst>
                                </p:cTn>
                              </p:par>
                            </p:childTnLst>
                          </p:cTn>
                        </p:par>
                        <p:par>
                          <p:cTn id="42" fill="hold">
                            <p:stCondLst>
                              <p:cond delay="6000"/>
                            </p:stCondLst>
                            <p:childTnLst>
                              <p:par>
                                <p:cTn id="43" presetID="22" presetClass="entr" presetSubtype="8" fill="hold"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left)">
                                      <p:cBhvr>
                                        <p:cTn id="45" dur="750"/>
                                        <p:tgtEl>
                                          <p:spTgt spid="8"/>
                                        </p:tgtEl>
                                      </p:cBhvr>
                                    </p:animEffect>
                                  </p:childTnLst>
                                </p:cTn>
                              </p:par>
                            </p:childTnLst>
                          </p:cTn>
                        </p:par>
                        <p:par>
                          <p:cTn id="46" fill="hold">
                            <p:stCondLst>
                              <p:cond delay="6750"/>
                            </p:stCondLst>
                            <p:childTnLst>
                              <p:par>
                                <p:cTn id="47" presetID="22" presetClass="entr" presetSubtype="8" fill="hold"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left)">
                                      <p:cBhvr>
                                        <p:cTn id="49" dur="75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2">
                                            <p:txEl>
                                              <p:pRg st="1" end="1"/>
                                            </p:txEl>
                                          </p:spTgt>
                                        </p:tgtEl>
                                        <p:attrNameLst>
                                          <p:attrName>style.visibility</p:attrName>
                                        </p:attrNameLst>
                                      </p:cBhvr>
                                      <p:to>
                                        <p:strVal val="visible"/>
                                      </p:to>
                                    </p:set>
                                    <p:animEffect transition="in" filter="wipe(left)">
                                      <p:cBhvr>
                                        <p:cTn id="54" dur="500"/>
                                        <p:tgtEl>
                                          <p:spTgt spid="22">
                                            <p:txEl>
                                              <p:pRg st="1" end="1"/>
                                            </p:txEl>
                                          </p:spTgt>
                                        </p:tgtEl>
                                      </p:cBhvr>
                                    </p:animEffect>
                                  </p:childTnLst>
                                </p:cTn>
                              </p:par>
                            </p:childTnLst>
                          </p:cTn>
                        </p:par>
                        <p:par>
                          <p:cTn id="55" fill="hold">
                            <p:stCondLst>
                              <p:cond delay="500"/>
                            </p:stCondLst>
                            <p:childTnLst>
                              <p:par>
                                <p:cTn id="56" presetID="22" presetClass="entr" presetSubtype="1" fill="hold"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up)">
                                      <p:cBhvr>
                                        <p:cTn id="58" dur="750"/>
                                        <p:tgtEl>
                                          <p:spTgt spid="12"/>
                                        </p:tgtEl>
                                      </p:cBhvr>
                                    </p:animEffect>
                                  </p:childTnLst>
                                </p:cTn>
                              </p:par>
                              <p:par>
                                <p:cTn id="59" presetID="22" presetClass="entr" presetSubtype="1" fill="hold"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up)">
                                      <p:cBhvr>
                                        <p:cTn id="61" dur="750"/>
                                        <p:tgtEl>
                                          <p:spTgt spid="16"/>
                                        </p:tgtEl>
                                      </p:cBhvr>
                                    </p:animEffect>
                                  </p:childTnLst>
                                </p:cTn>
                              </p:par>
                            </p:childTnLst>
                          </p:cTn>
                        </p:par>
                        <p:par>
                          <p:cTn id="62" fill="hold">
                            <p:stCondLst>
                              <p:cond delay="1250"/>
                            </p:stCondLst>
                            <p:childTnLst>
                              <p:par>
                                <p:cTn id="63" presetID="22" presetClass="entr" presetSubtype="1" fill="hold"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up)">
                                      <p:cBhvr>
                                        <p:cTn id="65" dur="7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21" grpId="0" animBg="1"/>
      <p:bldP spid="22" grpId="0" uiExpand="1" build="p" bldLvl="2"/>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7" name="Rectangle 5"/>
          <p:cNvSpPr>
            <a:spLocks noChangeArrowheads="1"/>
          </p:cNvSpPr>
          <p:nvPr/>
        </p:nvSpPr>
        <p:spPr bwMode="auto">
          <a:xfrm>
            <a:off x="566738" y="75406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Εκτροπή Εμπορίου Διαγραμματικά</a:t>
            </a:r>
            <a:endParaRPr lang="en-US" sz="2400" dirty="0" smtClean="0">
              <a:solidFill>
                <a:srgbClr val="356A41"/>
              </a:solidFill>
            </a:endParaRPr>
          </a:p>
        </p:txBody>
      </p:sp>
      <p:grpSp>
        <p:nvGrpSpPr>
          <p:cNvPr id="86018" name="Group 27"/>
          <p:cNvGrpSpPr>
            <a:grpSpLocks/>
          </p:cNvGrpSpPr>
          <p:nvPr/>
        </p:nvGrpSpPr>
        <p:grpSpPr bwMode="auto">
          <a:xfrm>
            <a:off x="566738" y="333375"/>
            <a:ext cx="5267325" cy="290513"/>
            <a:chOff x="566738" y="417533"/>
            <a:chExt cx="6138862" cy="206583"/>
          </a:xfrm>
        </p:grpSpPr>
        <p:sp>
          <p:nvSpPr>
            <p:cNvPr id="86041"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6042"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grpSp>
        <p:nvGrpSpPr>
          <p:cNvPr id="86020" name="Group 39"/>
          <p:cNvGrpSpPr>
            <a:grpSpLocks/>
          </p:cNvGrpSpPr>
          <p:nvPr/>
        </p:nvGrpSpPr>
        <p:grpSpPr bwMode="auto">
          <a:xfrm>
            <a:off x="566738" y="1212850"/>
            <a:ext cx="8286750" cy="4505325"/>
            <a:chOff x="566738" y="2200275"/>
            <a:chExt cx="7805737" cy="4219575"/>
          </a:xfrm>
        </p:grpSpPr>
        <p:sp>
          <p:nvSpPr>
            <p:cNvPr id="86039" name="Rectangle 14"/>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86040" name="Rectangle 19"/>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021" name="Text Box 7"/>
          <p:cNvSpPr txBox="1">
            <a:spLocks noChangeArrowheads="1"/>
          </p:cNvSpPr>
          <p:nvPr/>
        </p:nvSpPr>
        <p:spPr bwMode="auto">
          <a:xfrm>
            <a:off x="614363" y="1233488"/>
            <a:ext cx="241458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11-3 </a:t>
            </a:r>
            <a:r>
              <a:rPr lang="en-US" dirty="0" smtClean="0">
                <a:solidFill>
                  <a:schemeClr val="bg2"/>
                </a:solidFill>
              </a:rPr>
              <a:t>(</a:t>
            </a:r>
            <a:r>
              <a:rPr lang="el-GR" dirty="0" smtClean="0">
                <a:solidFill>
                  <a:schemeClr val="bg2"/>
                </a:solidFill>
              </a:rPr>
              <a:t>2 από</a:t>
            </a:r>
            <a:r>
              <a:rPr lang="en-US" dirty="0" smtClean="0">
                <a:solidFill>
                  <a:schemeClr val="bg2"/>
                </a:solidFill>
              </a:rPr>
              <a:t> </a:t>
            </a:r>
            <a:r>
              <a:rPr lang="en-US" dirty="0">
                <a:solidFill>
                  <a:schemeClr val="bg2"/>
                </a:solidFill>
              </a:rPr>
              <a:t>2)</a:t>
            </a:r>
            <a:endParaRPr lang="en-US" dirty="0"/>
          </a:p>
        </p:txBody>
      </p:sp>
      <p:sp>
        <p:nvSpPr>
          <p:cNvPr id="22" name="Rectangle 21"/>
          <p:cNvSpPr>
            <a:spLocks noChangeArrowheads="1"/>
          </p:cNvSpPr>
          <p:nvPr/>
        </p:nvSpPr>
        <p:spPr bwMode="auto">
          <a:xfrm>
            <a:off x="6224588" y="1550988"/>
            <a:ext cx="2538412" cy="3733330"/>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Εκτροπή Εμπορίου (συνέχεια)</a:t>
            </a:r>
            <a:endParaRPr lang="en-US" sz="1600" dirty="0">
              <a:solidFill>
                <a:srgbClr val="8A3A6A"/>
              </a:solidFill>
            </a:endParaRPr>
          </a:p>
          <a:p>
            <a:pPr>
              <a:spcBef>
                <a:spcPct val="10000"/>
              </a:spcBef>
              <a:spcAft>
                <a:spcPct val="10000"/>
              </a:spcAft>
            </a:pPr>
            <a:r>
              <a:rPr lang="el-GR" dirty="0" smtClean="0"/>
              <a:t>Τα έσοδα των ΗΠΑ από δασμούς είναι είσαι με την περιοχή </a:t>
            </a:r>
            <a:r>
              <a:rPr lang="en-US" dirty="0" smtClean="0"/>
              <a:t>(</a:t>
            </a:r>
            <a:r>
              <a:rPr lang="en-US" i="1" dirty="0"/>
              <a:t>a</a:t>
            </a:r>
            <a:r>
              <a:rPr lang="en-US" dirty="0"/>
              <a:t> + </a:t>
            </a:r>
            <a:r>
              <a:rPr lang="en-US" i="1" dirty="0"/>
              <a:t>b </a:t>
            </a:r>
            <a:r>
              <a:rPr lang="en-US" dirty="0"/>
              <a:t>+ </a:t>
            </a:r>
            <a:r>
              <a:rPr lang="en-US" i="1" dirty="0"/>
              <a:t>c</a:t>
            </a:r>
            <a:r>
              <a:rPr lang="en-US" dirty="0"/>
              <a:t> + </a:t>
            </a:r>
            <a:r>
              <a:rPr lang="en-US" i="1" dirty="0"/>
              <a:t>d</a:t>
            </a:r>
            <a:r>
              <a:rPr lang="en-US" dirty="0"/>
              <a:t>). </a:t>
            </a:r>
          </a:p>
          <a:p>
            <a:pPr>
              <a:spcBef>
                <a:spcPct val="10000"/>
              </a:spcBef>
              <a:spcAft>
                <a:spcPct val="10000"/>
              </a:spcAft>
            </a:pPr>
            <a:r>
              <a:rPr lang="el-GR" dirty="0" smtClean="0"/>
              <a:t>Η κατάργηση των δασμών έναντι του Μεξικού λόγω της </a:t>
            </a:r>
            <a:r>
              <a:rPr lang="en-US" dirty="0" smtClean="0"/>
              <a:t>NAFTA</a:t>
            </a:r>
            <a:r>
              <a:rPr lang="el-GR" dirty="0" smtClean="0"/>
              <a:t> οδηγεί σε μια αύξηση των μεξικανικών εξαγωγών μέχρι του σημείου</a:t>
            </a:r>
            <a:r>
              <a:rPr lang="en-US" dirty="0" smtClean="0"/>
              <a:t> </a:t>
            </a:r>
            <a:r>
              <a:rPr lang="en-US" i="1" dirty="0" smtClean="0"/>
              <a:t>Q</a:t>
            </a:r>
            <a:r>
              <a:rPr lang="en-US" baseline="-25000" dirty="0" smtClean="0"/>
              <a:t>3</a:t>
            </a:r>
            <a:r>
              <a:rPr lang="en-US" dirty="0"/>
              <a:t>. </a:t>
            </a:r>
          </a:p>
          <a:p>
            <a:pPr>
              <a:spcBef>
                <a:spcPct val="10000"/>
              </a:spcBef>
              <a:spcAft>
                <a:spcPct val="10000"/>
              </a:spcAft>
            </a:pPr>
            <a:r>
              <a:rPr lang="el-GR" dirty="0" smtClean="0"/>
              <a:t>Οι ΗΠΑ χάνουν έσοδα από δασμούς ίσα με </a:t>
            </a:r>
            <a:r>
              <a:rPr lang="en-US" dirty="0" smtClean="0"/>
              <a:t>(</a:t>
            </a:r>
            <a:r>
              <a:rPr lang="en-US" i="1" dirty="0"/>
              <a:t>a</a:t>
            </a:r>
            <a:r>
              <a:rPr lang="en-US" dirty="0"/>
              <a:t> + </a:t>
            </a:r>
            <a:r>
              <a:rPr lang="en-US" i="1" dirty="0"/>
              <a:t>b</a:t>
            </a:r>
            <a:r>
              <a:rPr lang="en-US" dirty="0"/>
              <a:t> + </a:t>
            </a:r>
            <a:r>
              <a:rPr lang="en-US" i="1" dirty="0"/>
              <a:t>c</a:t>
            </a:r>
            <a:r>
              <a:rPr lang="en-US" dirty="0"/>
              <a:t>), </a:t>
            </a:r>
            <a:r>
              <a:rPr lang="el-GR" dirty="0" smtClean="0"/>
              <a:t>ως αποτέλεσμα της εκτροπής εμπορίου από την Ασία στο Μεξικό. </a:t>
            </a:r>
            <a:endParaRPr lang="en-US" dirty="0"/>
          </a:p>
        </p:txBody>
      </p:sp>
      <p:sp>
        <p:nvSpPr>
          <p:cNvPr id="86023" name="Rectangle 22"/>
          <p:cNvSpPr>
            <a:spLocks noChangeArrowheads="1"/>
          </p:cNvSpPr>
          <p:nvPr/>
        </p:nvSpPr>
        <p:spPr bwMode="auto">
          <a:xfrm>
            <a:off x="644525" y="1597025"/>
            <a:ext cx="5580063" cy="3981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4" name="Picture 23"/>
          <p:cNvPicPr>
            <a:picLocks noChangeAspect="1"/>
          </p:cNvPicPr>
          <p:nvPr/>
        </p:nvPicPr>
        <p:blipFill>
          <a:blip r:embed="rId3" cstate="print"/>
          <a:srcRect/>
          <a:stretch>
            <a:fillRect/>
          </a:stretch>
        </p:blipFill>
        <p:spPr bwMode="auto">
          <a:xfrm>
            <a:off x="773113" y="1692275"/>
            <a:ext cx="5286375" cy="3790950"/>
          </a:xfrm>
          <a:prstGeom prst="rect">
            <a:avLst/>
          </a:prstGeom>
          <a:noFill/>
          <a:ln w="9525">
            <a:noFill/>
            <a:miter lim="800000"/>
            <a:headEnd/>
            <a:tailEnd/>
          </a:ln>
        </p:spPr>
      </p:pic>
      <p:pic>
        <p:nvPicPr>
          <p:cNvPr id="862209" name="Picture 862208"/>
          <p:cNvPicPr>
            <a:picLocks noChangeAspect="1"/>
          </p:cNvPicPr>
          <p:nvPr/>
        </p:nvPicPr>
        <p:blipFill>
          <a:blip r:embed="rId4" cstate="print"/>
          <a:srcRect/>
          <a:stretch>
            <a:fillRect/>
          </a:stretch>
        </p:blipFill>
        <p:spPr bwMode="auto">
          <a:xfrm>
            <a:off x="773113" y="1692275"/>
            <a:ext cx="5286375" cy="3790950"/>
          </a:xfrm>
          <a:prstGeom prst="rect">
            <a:avLst/>
          </a:prstGeom>
          <a:noFill/>
          <a:ln w="9525">
            <a:noFill/>
            <a:miter lim="800000"/>
            <a:headEnd/>
            <a:tailEnd/>
          </a:ln>
        </p:spPr>
      </p:pic>
      <p:pic>
        <p:nvPicPr>
          <p:cNvPr id="25" name="Picture 24"/>
          <p:cNvPicPr>
            <a:picLocks noChangeAspect="1"/>
          </p:cNvPicPr>
          <p:nvPr/>
        </p:nvPicPr>
        <p:blipFill>
          <a:blip r:embed="rId5" cstate="print"/>
          <a:srcRect/>
          <a:stretch>
            <a:fillRect/>
          </a:stretch>
        </p:blipFill>
        <p:spPr bwMode="auto">
          <a:xfrm>
            <a:off x="792163" y="1692275"/>
            <a:ext cx="5286375" cy="3790950"/>
          </a:xfrm>
          <a:prstGeom prst="rect">
            <a:avLst/>
          </a:prstGeom>
          <a:noFill/>
          <a:ln w="9525">
            <a:noFill/>
            <a:miter lim="800000"/>
            <a:headEnd/>
            <a:tailEnd/>
          </a:ln>
        </p:spPr>
      </p:pic>
      <p:grpSp>
        <p:nvGrpSpPr>
          <p:cNvPr id="30" name="Group 29"/>
          <p:cNvGrpSpPr>
            <a:grpSpLocks/>
          </p:cNvGrpSpPr>
          <p:nvPr/>
        </p:nvGrpSpPr>
        <p:grpSpPr bwMode="auto">
          <a:xfrm>
            <a:off x="1727201" y="5753098"/>
            <a:ext cx="5733142" cy="929485"/>
            <a:chOff x="2387600" y="5731658"/>
            <a:chExt cx="4572000" cy="928696"/>
          </a:xfrm>
        </p:grpSpPr>
        <p:sp>
          <p:nvSpPr>
            <p:cNvPr id="86037" name="Rectangle 26"/>
            <p:cNvSpPr>
              <a:spLocks noChangeArrowheads="1"/>
            </p:cNvSpPr>
            <p:nvPr/>
          </p:nvSpPr>
          <p:spPr bwMode="auto">
            <a:xfrm>
              <a:off x="2387600" y="5731658"/>
              <a:ext cx="4572000" cy="928696"/>
            </a:xfrm>
            <a:prstGeom prst="rect">
              <a:avLst/>
            </a:prstGeom>
            <a:noFill/>
            <a:ln w="9525">
              <a:noFill/>
              <a:miter lim="800000"/>
              <a:headEnd/>
              <a:tailEnd/>
            </a:ln>
          </p:spPr>
          <p:txBody>
            <a:bodyPr>
              <a:spAutoFit/>
            </a:bodyPr>
            <a:lstStyle/>
            <a:p>
              <a:pPr>
                <a:spcBef>
                  <a:spcPct val="10000"/>
                </a:spcBef>
                <a:spcAft>
                  <a:spcPct val="10000"/>
                </a:spcAft>
              </a:pPr>
              <a:r>
                <a:rPr lang="el-GR" sz="1600" b="0" dirty="0" smtClean="0"/>
                <a:t>Απώλεια εσόδων από δασμούς για ΗΠΑ</a:t>
              </a:r>
              <a:r>
                <a:rPr lang="en-US" sz="1600" b="0" dirty="0" smtClean="0"/>
                <a:t>: </a:t>
              </a:r>
              <a:r>
                <a:rPr lang="en-US" sz="1600" b="0" dirty="0"/>
                <a:t>− (</a:t>
              </a:r>
              <a:r>
                <a:rPr lang="en-US" sz="1600" b="0" i="1" dirty="0"/>
                <a:t>a + b + c )</a:t>
              </a:r>
            </a:p>
            <a:p>
              <a:pPr>
                <a:spcBef>
                  <a:spcPct val="10000"/>
                </a:spcBef>
                <a:spcAft>
                  <a:spcPct val="10000"/>
                </a:spcAft>
              </a:pPr>
              <a:r>
                <a:rPr lang="el-GR" sz="1600" b="0" dirty="0" smtClean="0"/>
                <a:t>Κέρδη σε πλεόνασμα παραγωγού για Μεξικό </a:t>
              </a:r>
              <a:r>
                <a:rPr lang="en-US" sz="1600" b="0" dirty="0" smtClean="0"/>
                <a:t>: </a:t>
              </a:r>
              <a:r>
                <a:rPr lang="en-US" sz="1600" b="0" dirty="0"/>
                <a:t>+ (</a:t>
              </a:r>
              <a:r>
                <a:rPr lang="en-US" sz="1600" b="0" i="1" dirty="0"/>
                <a:t>a + b)</a:t>
              </a:r>
            </a:p>
            <a:p>
              <a:pPr>
                <a:spcBef>
                  <a:spcPct val="10000"/>
                </a:spcBef>
                <a:spcAft>
                  <a:spcPct val="10000"/>
                </a:spcAft>
              </a:pPr>
              <a:r>
                <a:rPr lang="el-GR" sz="1600" dirty="0" smtClean="0"/>
                <a:t>Συνδυασμένο αποτέλεσμα λόγω</a:t>
              </a:r>
              <a:r>
                <a:rPr lang="en-US" sz="1600" dirty="0" smtClean="0"/>
                <a:t> </a:t>
              </a:r>
              <a:r>
                <a:rPr lang="en-US" sz="1600" dirty="0"/>
                <a:t>NAFTA: − </a:t>
              </a:r>
              <a:r>
                <a:rPr lang="en-US" sz="1600" i="1" dirty="0"/>
                <a:t>c</a:t>
              </a:r>
              <a:endParaRPr lang="en-US" sz="1600" dirty="0"/>
            </a:p>
          </p:txBody>
        </p:sp>
        <p:cxnSp>
          <p:nvCxnSpPr>
            <p:cNvPr id="86038" name="Straight Connector 27"/>
            <p:cNvCxnSpPr>
              <a:cxnSpLocks noChangeShapeType="1"/>
            </p:cNvCxnSpPr>
            <p:nvPr/>
          </p:nvCxnSpPr>
          <p:spPr bwMode="auto">
            <a:xfrm>
              <a:off x="2438397" y="6347266"/>
              <a:ext cx="4010028" cy="0"/>
            </a:xfrm>
            <a:prstGeom prst="line">
              <a:avLst/>
            </a:prstGeom>
            <a:noFill/>
            <a:ln w="9525" algn="ctr">
              <a:solidFill>
                <a:schemeClr val="tx1"/>
              </a:solidFill>
              <a:round/>
              <a:headEnd/>
              <a:tailEnd/>
            </a:ln>
          </p:spPr>
        </p:cxnSp>
      </p:grpSp>
      <p:pic>
        <p:nvPicPr>
          <p:cNvPr id="86028" name="Picture 2"/>
          <p:cNvPicPr>
            <a:picLocks noChangeAspect="1"/>
          </p:cNvPicPr>
          <p:nvPr/>
        </p:nvPicPr>
        <p:blipFill>
          <a:blip r:embed="rId6" cstate="print"/>
          <a:srcRect/>
          <a:stretch>
            <a:fillRect/>
          </a:stretch>
        </p:blipFill>
        <p:spPr bwMode="auto">
          <a:xfrm>
            <a:off x="792163" y="1692275"/>
            <a:ext cx="5286375" cy="3790950"/>
          </a:xfrm>
          <a:prstGeom prst="rect">
            <a:avLst/>
          </a:prstGeom>
          <a:noFill/>
          <a:ln w="9525">
            <a:noFill/>
            <a:miter lim="800000"/>
            <a:headEnd/>
            <a:tailEnd/>
          </a:ln>
        </p:spPr>
      </p:pic>
      <p:pic>
        <p:nvPicPr>
          <p:cNvPr id="86029" name="Picture 3"/>
          <p:cNvPicPr>
            <a:picLocks noChangeAspect="1"/>
          </p:cNvPicPr>
          <p:nvPr/>
        </p:nvPicPr>
        <p:blipFill>
          <a:blip r:embed="rId7" cstate="print"/>
          <a:srcRect/>
          <a:stretch>
            <a:fillRect/>
          </a:stretch>
        </p:blipFill>
        <p:spPr bwMode="auto">
          <a:xfrm>
            <a:off x="792163" y="1692275"/>
            <a:ext cx="5286375" cy="3790950"/>
          </a:xfrm>
          <a:prstGeom prst="rect">
            <a:avLst/>
          </a:prstGeom>
          <a:noFill/>
          <a:ln w="9525">
            <a:noFill/>
            <a:miter lim="800000"/>
            <a:headEnd/>
            <a:tailEnd/>
          </a:ln>
        </p:spPr>
      </p:pic>
      <p:pic>
        <p:nvPicPr>
          <p:cNvPr id="86030" name="Picture 4"/>
          <p:cNvPicPr>
            <a:picLocks noChangeAspect="1"/>
          </p:cNvPicPr>
          <p:nvPr/>
        </p:nvPicPr>
        <p:blipFill>
          <a:blip r:embed="rId8" cstate="print"/>
          <a:srcRect/>
          <a:stretch>
            <a:fillRect/>
          </a:stretch>
        </p:blipFill>
        <p:spPr bwMode="auto">
          <a:xfrm>
            <a:off x="792163" y="1692275"/>
            <a:ext cx="5286375" cy="3790950"/>
          </a:xfrm>
          <a:prstGeom prst="rect">
            <a:avLst/>
          </a:prstGeom>
          <a:noFill/>
          <a:ln w="9525">
            <a:noFill/>
            <a:miter lim="800000"/>
            <a:headEnd/>
            <a:tailEnd/>
          </a:ln>
        </p:spPr>
      </p:pic>
      <p:pic>
        <p:nvPicPr>
          <p:cNvPr id="86031" name="Picture 5"/>
          <p:cNvPicPr>
            <a:picLocks noChangeAspect="1"/>
          </p:cNvPicPr>
          <p:nvPr/>
        </p:nvPicPr>
        <p:blipFill>
          <a:blip r:embed="rId9" cstate="print"/>
          <a:srcRect/>
          <a:stretch>
            <a:fillRect/>
          </a:stretch>
        </p:blipFill>
        <p:spPr bwMode="auto">
          <a:xfrm>
            <a:off x="792163" y="1692275"/>
            <a:ext cx="5286375" cy="3790950"/>
          </a:xfrm>
          <a:prstGeom prst="rect">
            <a:avLst/>
          </a:prstGeom>
          <a:noFill/>
          <a:ln w="9525">
            <a:noFill/>
            <a:miter lim="800000"/>
            <a:headEnd/>
            <a:tailEnd/>
          </a:ln>
        </p:spPr>
      </p:pic>
      <p:pic>
        <p:nvPicPr>
          <p:cNvPr id="86032" name="Picture 7"/>
          <p:cNvPicPr>
            <a:picLocks noChangeAspect="1"/>
          </p:cNvPicPr>
          <p:nvPr/>
        </p:nvPicPr>
        <p:blipFill>
          <a:blip r:embed="rId10" cstate="print"/>
          <a:srcRect/>
          <a:stretch>
            <a:fillRect/>
          </a:stretch>
        </p:blipFill>
        <p:spPr bwMode="auto">
          <a:xfrm>
            <a:off x="792163" y="1692275"/>
            <a:ext cx="5286375" cy="3790950"/>
          </a:xfrm>
          <a:prstGeom prst="rect">
            <a:avLst/>
          </a:prstGeom>
          <a:noFill/>
          <a:ln w="9525">
            <a:noFill/>
            <a:miter lim="800000"/>
            <a:headEnd/>
            <a:tailEnd/>
          </a:ln>
        </p:spPr>
      </p:pic>
      <p:pic>
        <p:nvPicPr>
          <p:cNvPr id="86033" name="Picture 9"/>
          <p:cNvPicPr>
            <a:picLocks noChangeAspect="1"/>
          </p:cNvPicPr>
          <p:nvPr/>
        </p:nvPicPr>
        <p:blipFill>
          <a:blip r:embed="rId11" cstate="print"/>
          <a:srcRect/>
          <a:stretch>
            <a:fillRect/>
          </a:stretch>
        </p:blipFill>
        <p:spPr bwMode="auto">
          <a:xfrm>
            <a:off x="792163" y="1692275"/>
            <a:ext cx="5286375" cy="3790950"/>
          </a:xfrm>
          <a:prstGeom prst="rect">
            <a:avLst/>
          </a:prstGeom>
          <a:noFill/>
          <a:ln w="9525">
            <a:noFill/>
            <a:miter lim="800000"/>
            <a:headEnd/>
            <a:tailEnd/>
          </a:ln>
        </p:spPr>
      </p:pic>
      <p:pic>
        <p:nvPicPr>
          <p:cNvPr id="86034" name="Picture 11"/>
          <p:cNvPicPr>
            <a:picLocks noChangeAspect="1"/>
          </p:cNvPicPr>
          <p:nvPr/>
        </p:nvPicPr>
        <p:blipFill>
          <a:blip r:embed="rId12" cstate="print"/>
          <a:srcRect/>
          <a:stretch>
            <a:fillRect/>
          </a:stretch>
        </p:blipFill>
        <p:spPr bwMode="auto">
          <a:xfrm>
            <a:off x="792163" y="1692275"/>
            <a:ext cx="5286375" cy="3790950"/>
          </a:xfrm>
          <a:prstGeom prst="rect">
            <a:avLst/>
          </a:prstGeom>
          <a:noFill/>
          <a:ln w="9525">
            <a:noFill/>
            <a:miter lim="800000"/>
            <a:headEnd/>
            <a:tailEnd/>
          </a:ln>
        </p:spPr>
      </p:pic>
      <p:pic>
        <p:nvPicPr>
          <p:cNvPr id="86035" name="Picture 15"/>
          <p:cNvPicPr>
            <a:picLocks noChangeAspect="1"/>
          </p:cNvPicPr>
          <p:nvPr/>
        </p:nvPicPr>
        <p:blipFill>
          <a:blip r:embed="rId13" cstate="print"/>
          <a:srcRect/>
          <a:stretch>
            <a:fillRect/>
          </a:stretch>
        </p:blipFill>
        <p:spPr bwMode="auto">
          <a:xfrm>
            <a:off x="792163" y="1692275"/>
            <a:ext cx="5286375" cy="3790950"/>
          </a:xfrm>
          <a:prstGeom prst="rect">
            <a:avLst/>
          </a:prstGeom>
          <a:noFill/>
          <a:ln w="9525">
            <a:noFill/>
            <a:miter lim="800000"/>
            <a:headEnd/>
            <a:tailEnd/>
          </a:ln>
        </p:spPr>
      </p:pic>
      <p:pic>
        <p:nvPicPr>
          <p:cNvPr id="86036" name="Picture 16"/>
          <p:cNvPicPr>
            <a:picLocks noChangeAspect="1"/>
          </p:cNvPicPr>
          <p:nvPr/>
        </p:nvPicPr>
        <p:blipFill>
          <a:blip r:embed="rId14" cstate="print"/>
          <a:srcRect/>
          <a:stretch>
            <a:fillRect/>
          </a:stretch>
        </p:blipFill>
        <p:spPr bwMode="auto">
          <a:xfrm>
            <a:off x="792163" y="1692275"/>
            <a:ext cx="5286375" cy="37909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wipe(left)">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wipe(left)">
                                      <p:cBhvr>
                                        <p:cTn id="12" dur="500"/>
                                        <p:tgtEl>
                                          <p:spTgt spid="22">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1000"/>
                                        <p:tgtEl>
                                          <p:spTgt spid="2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left)">
                                      <p:cBhvr>
                                        <p:cTn id="20" dur="500"/>
                                        <p:tgtEl>
                                          <p:spTgt spid="2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2">
                                            <p:txEl>
                                              <p:pRg st="2" end="2"/>
                                            </p:txEl>
                                          </p:spTgt>
                                        </p:tgtEl>
                                        <p:attrNameLst>
                                          <p:attrName>style.visibility</p:attrName>
                                        </p:attrNameLst>
                                      </p:cBhvr>
                                      <p:to>
                                        <p:strVal val="visible"/>
                                      </p:to>
                                    </p:set>
                                    <p:animEffect transition="in" filter="wipe(left)">
                                      <p:cBhvr>
                                        <p:cTn id="25" dur="500"/>
                                        <p:tgtEl>
                                          <p:spTgt spid="22">
                                            <p:txEl>
                                              <p:pRg st="2" end="2"/>
                                            </p:txEl>
                                          </p:spTgt>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22">
                                            <p:txEl>
                                              <p:pRg st="3" end="3"/>
                                            </p:txEl>
                                          </p:spTgt>
                                        </p:tgtEl>
                                        <p:attrNameLst>
                                          <p:attrName>style.visibility</p:attrName>
                                        </p:attrNameLst>
                                      </p:cBhvr>
                                      <p:to>
                                        <p:strVal val="visible"/>
                                      </p:to>
                                    </p:set>
                                    <p:animEffect transition="in" filter="wipe(left)">
                                      <p:cBhvr>
                                        <p:cTn id="29" dur="500"/>
                                        <p:tgtEl>
                                          <p:spTgt spid="22">
                                            <p:txEl>
                                              <p:pRg st="3" end="3"/>
                                            </p:txEl>
                                          </p:spTgt>
                                        </p:tgtEl>
                                      </p:cBhvr>
                                    </p:animEffect>
                                  </p:childTnLst>
                                </p:cTn>
                              </p:par>
                            </p:childTnLst>
                          </p:cTn>
                        </p:par>
                        <p:par>
                          <p:cTn id="30" fill="hold">
                            <p:stCondLst>
                              <p:cond delay="1000"/>
                            </p:stCondLst>
                            <p:childTnLst>
                              <p:par>
                                <p:cTn id="31" presetID="22" presetClass="entr" presetSubtype="1" fill="hold" nodeType="afterEffect">
                                  <p:stCondLst>
                                    <p:cond delay="0"/>
                                  </p:stCondLst>
                                  <p:childTnLst>
                                    <p:set>
                                      <p:cBhvr>
                                        <p:cTn id="32" dur="1" fill="hold">
                                          <p:stCondLst>
                                            <p:cond delay="0"/>
                                          </p:stCondLst>
                                        </p:cTn>
                                        <p:tgtEl>
                                          <p:spTgt spid="862209"/>
                                        </p:tgtEl>
                                        <p:attrNameLst>
                                          <p:attrName>style.visibility</p:attrName>
                                        </p:attrNameLst>
                                      </p:cBhvr>
                                      <p:to>
                                        <p:strVal val="visible"/>
                                      </p:to>
                                    </p:set>
                                    <p:animEffect transition="in" filter="wipe(up)">
                                      <p:cBhvr>
                                        <p:cTn id="33" dur="1000"/>
                                        <p:tgtEl>
                                          <p:spTgt spid="862209"/>
                                        </p:tgtEl>
                                      </p:cBhvr>
                                    </p:animEffect>
                                  </p:childTnLst>
                                </p:cTn>
                              </p:par>
                            </p:childTnLst>
                          </p:cTn>
                        </p:par>
                        <p:par>
                          <p:cTn id="34" fill="hold">
                            <p:stCondLst>
                              <p:cond delay="2000"/>
                            </p:stCondLst>
                            <p:childTnLst>
                              <p:par>
                                <p:cTn id="35" presetID="22" presetClass="entr" presetSubtype="8" fill="hold"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left)">
                                      <p:cBhvr>
                                        <p:cTn id="3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5" name="Rectangle 5"/>
          <p:cNvSpPr>
            <a:spLocks noChangeArrowheads="1"/>
          </p:cNvSpPr>
          <p:nvPr/>
        </p:nvSpPr>
        <p:spPr bwMode="auto">
          <a:xfrm>
            <a:off x="566738" y="75406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Εκτροπή Εμπορίου Διαγραμματικά</a:t>
            </a:r>
            <a:endParaRPr lang="en-US" sz="2400" dirty="0" smtClean="0">
              <a:solidFill>
                <a:srgbClr val="356A41"/>
              </a:solidFill>
            </a:endParaRPr>
          </a:p>
        </p:txBody>
      </p:sp>
      <p:grpSp>
        <p:nvGrpSpPr>
          <p:cNvPr id="88066" name="Group 27"/>
          <p:cNvGrpSpPr>
            <a:grpSpLocks/>
          </p:cNvGrpSpPr>
          <p:nvPr/>
        </p:nvGrpSpPr>
        <p:grpSpPr bwMode="auto">
          <a:xfrm>
            <a:off x="566738" y="333375"/>
            <a:ext cx="5267325" cy="290513"/>
            <a:chOff x="566738" y="417533"/>
            <a:chExt cx="6138862" cy="206583"/>
          </a:xfrm>
        </p:grpSpPr>
        <p:sp>
          <p:nvSpPr>
            <p:cNvPr id="88092"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8093"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grpSp>
        <p:nvGrpSpPr>
          <p:cNvPr id="88068" name="Group 39"/>
          <p:cNvGrpSpPr>
            <a:grpSpLocks/>
          </p:cNvGrpSpPr>
          <p:nvPr/>
        </p:nvGrpSpPr>
        <p:grpSpPr bwMode="auto">
          <a:xfrm>
            <a:off x="569913" y="1212850"/>
            <a:ext cx="5803900" cy="4505325"/>
            <a:chOff x="566738" y="2200275"/>
            <a:chExt cx="7805737" cy="4219575"/>
          </a:xfrm>
        </p:grpSpPr>
        <p:sp>
          <p:nvSpPr>
            <p:cNvPr id="88090" name="Rectangle 14"/>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88091" name="Rectangle 19"/>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1" name="Text Box 7"/>
          <p:cNvSpPr txBox="1">
            <a:spLocks noChangeArrowheads="1"/>
          </p:cNvSpPr>
          <p:nvPr/>
        </p:nvSpPr>
        <p:spPr bwMode="auto">
          <a:xfrm>
            <a:off x="614363" y="1233488"/>
            <a:ext cx="2414587" cy="480131"/>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11-3 </a:t>
            </a:r>
            <a:r>
              <a:rPr lang="en-US" dirty="0" smtClean="0">
                <a:solidFill>
                  <a:schemeClr val="bg2"/>
                </a:solidFill>
              </a:rPr>
              <a:t>(</a:t>
            </a:r>
            <a:r>
              <a:rPr lang="el-GR" dirty="0" smtClean="0">
                <a:solidFill>
                  <a:schemeClr val="bg2"/>
                </a:solidFill>
              </a:rPr>
              <a:t>ανασκόπηση</a:t>
            </a:r>
            <a:r>
              <a:rPr lang="en-US" dirty="0" smtClean="0">
                <a:solidFill>
                  <a:schemeClr val="bg2"/>
                </a:solidFill>
              </a:rPr>
              <a:t>)</a:t>
            </a:r>
            <a:endParaRPr lang="en-US" dirty="0">
              <a:solidFill>
                <a:schemeClr val="bg2"/>
              </a:solidFill>
            </a:endParaRPr>
          </a:p>
        </p:txBody>
      </p:sp>
      <p:grpSp>
        <p:nvGrpSpPr>
          <p:cNvPr id="88070" name="Group 6"/>
          <p:cNvGrpSpPr>
            <a:grpSpLocks/>
          </p:cNvGrpSpPr>
          <p:nvPr/>
        </p:nvGrpSpPr>
        <p:grpSpPr bwMode="auto">
          <a:xfrm>
            <a:off x="635000" y="1597025"/>
            <a:ext cx="5580063" cy="3981450"/>
            <a:chOff x="863604" y="1635856"/>
            <a:chExt cx="5580739" cy="3981174"/>
          </a:xfrm>
        </p:grpSpPr>
        <p:sp>
          <p:nvSpPr>
            <p:cNvPr id="88077" name="Rectangle 22"/>
            <p:cNvSpPr>
              <a:spLocks noChangeArrowheads="1"/>
            </p:cNvSpPr>
            <p:nvPr/>
          </p:nvSpPr>
          <p:spPr bwMode="auto">
            <a:xfrm>
              <a:off x="863604" y="1635856"/>
              <a:ext cx="5580739" cy="3981174"/>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88078" name="Picture 23"/>
            <p:cNvPicPr>
              <a:picLocks noChangeAspect="1"/>
            </p:cNvPicPr>
            <p:nvPr/>
          </p:nvPicPr>
          <p:blipFill>
            <a:blip r:embed="rId3" cstate="print"/>
            <a:srcRect/>
            <a:stretch>
              <a:fillRect/>
            </a:stretch>
          </p:blipFill>
          <p:spPr bwMode="auto">
            <a:xfrm>
              <a:off x="991735" y="1730968"/>
              <a:ext cx="5286375" cy="3790950"/>
            </a:xfrm>
            <a:prstGeom prst="rect">
              <a:avLst/>
            </a:prstGeom>
            <a:noFill/>
            <a:ln w="9525">
              <a:noFill/>
              <a:miter lim="800000"/>
              <a:headEnd/>
              <a:tailEnd/>
            </a:ln>
          </p:spPr>
        </p:pic>
        <p:pic>
          <p:nvPicPr>
            <p:cNvPr id="88079" name="Picture 862208"/>
            <p:cNvPicPr>
              <a:picLocks noChangeAspect="1"/>
            </p:cNvPicPr>
            <p:nvPr/>
          </p:nvPicPr>
          <p:blipFill>
            <a:blip r:embed="rId4" cstate="print"/>
            <a:srcRect/>
            <a:stretch>
              <a:fillRect/>
            </a:stretch>
          </p:blipFill>
          <p:spPr bwMode="auto">
            <a:xfrm>
              <a:off x="991735" y="1730968"/>
              <a:ext cx="5286375" cy="3790950"/>
            </a:xfrm>
            <a:prstGeom prst="rect">
              <a:avLst/>
            </a:prstGeom>
            <a:noFill/>
            <a:ln w="9525">
              <a:noFill/>
              <a:miter lim="800000"/>
              <a:headEnd/>
              <a:tailEnd/>
            </a:ln>
          </p:spPr>
        </p:pic>
        <p:pic>
          <p:nvPicPr>
            <p:cNvPr id="88080" name="Picture 24"/>
            <p:cNvPicPr>
              <a:picLocks noChangeAspect="1"/>
            </p:cNvPicPr>
            <p:nvPr/>
          </p:nvPicPr>
          <p:blipFill>
            <a:blip r:embed="rId5" cstate="print"/>
            <a:srcRect/>
            <a:stretch>
              <a:fillRect/>
            </a:stretch>
          </p:blipFill>
          <p:spPr bwMode="auto">
            <a:xfrm>
              <a:off x="1010785" y="1730968"/>
              <a:ext cx="5286375" cy="3790950"/>
            </a:xfrm>
            <a:prstGeom prst="rect">
              <a:avLst/>
            </a:prstGeom>
            <a:noFill/>
            <a:ln w="9525">
              <a:noFill/>
              <a:miter lim="800000"/>
              <a:headEnd/>
              <a:tailEnd/>
            </a:ln>
          </p:spPr>
        </p:pic>
        <p:pic>
          <p:nvPicPr>
            <p:cNvPr id="88081" name="Picture 2"/>
            <p:cNvPicPr>
              <a:picLocks noChangeAspect="1"/>
            </p:cNvPicPr>
            <p:nvPr/>
          </p:nvPicPr>
          <p:blipFill>
            <a:blip r:embed="rId6" cstate="print"/>
            <a:srcRect/>
            <a:stretch>
              <a:fillRect/>
            </a:stretch>
          </p:blipFill>
          <p:spPr bwMode="auto">
            <a:xfrm>
              <a:off x="1010785" y="1730968"/>
              <a:ext cx="5286375" cy="3790950"/>
            </a:xfrm>
            <a:prstGeom prst="rect">
              <a:avLst/>
            </a:prstGeom>
            <a:noFill/>
            <a:ln w="9525">
              <a:noFill/>
              <a:miter lim="800000"/>
              <a:headEnd/>
              <a:tailEnd/>
            </a:ln>
          </p:spPr>
        </p:pic>
        <p:pic>
          <p:nvPicPr>
            <p:cNvPr id="88082" name="Picture 3"/>
            <p:cNvPicPr>
              <a:picLocks noChangeAspect="1"/>
            </p:cNvPicPr>
            <p:nvPr/>
          </p:nvPicPr>
          <p:blipFill>
            <a:blip r:embed="rId7" cstate="print"/>
            <a:srcRect/>
            <a:stretch>
              <a:fillRect/>
            </a:stretch>
          </p:blipFill>
          <p:spPr bwMode="auto">
            <a:xfrm>
              <a:off x="1010785" y="1730968"/>
              <a:ext cx="5286375" cy="3790950"/>
            </a:xfrm>
            <a:prstGeom prst="rect">
              <a:avLst/>
            </a:prstGeom>
            <a:noFill/>
            <a:ln w="9525">
              <a:noFill/>
              <a:miter lim="800000"/>
              <a:headEnd/>
              <a:tailEnd/>
            </a:ln>
          </p:spPr>
        </p:pic>
        <p:pic>
          <p:nvPicPr>
            <p:cNvPr id="88083" name="Picture 4"/>
            <p:cNvPicPr>
              <a:picLocks noChangeAspect="1"/>
            </p:cNvPicPr>
            <p:nvPr/>
          </p:nvPicPr>
          <p:blipFill>
            <a:blip r:embed="rId8" cstate="print"/>
            <a:srcRect/>
            <a:stretch>
              <a:fillRect/>
            </a:stretch>
          </p:blipFill>
          <p:spPr bwMode="auto">
            <a:xfrm>
              <a:off x="1010785" y="1730968"/>
              <a:ext cx="5286375" cy="3790950"/>
            </a:xfrm>
            <a:prstGeom prst="rect">
              <a:avLst/>
            </a:prstGeom>
            <a:noFill/>
            <a:ln w="9525">
              <a:noFill/>
              <a:miter lim="800000"/>
              <a:headEnd/>
              <a:tailEnd/>
            </a:ln>
          </p:spPr>
        </p:pic>
        <p:pic>
          <p:nvPicPr>
            <p:cNvPr id="88084" name="Picture 5"/>
            <p:cNvPicPr>
              <a:picLocks noChangeAspect="1"/>
            </p:cNvPicPr>
            <p:nvPr/>
          </p:nvPicPr>
          <p:blipFill>
            <a:blip r:embed="rId9" cstate="print"/>
            <a:srcRect/>
            <a:stretch>
              <a:fillRect/>
            </a:stretch>
          </p:blipFill>
          <p:spPr bwMode="auto">
            <a:xfrm>
              <a:off x="1010785" y="1730968"/>
              <a:ext cx="5286375" cy="3790950"/>
            </a:xfrm>
            <a:prstGeom prst="rect">
              <a:avLst/>
            </a:prstGeom>
            <a:noFill/>
            <a:ln w="9525">
              <a:noFill/>
              <a:miter lim="800000"/>
              <a:headEnd/>
              <a:tailEnd/>
            </a:ln>
          </p:spPr>
        </p:pic>
        <p:pic>
          <p:nvPicPr>
            <p:cNvPr id="88085" name="Picture 7"/>
            <p:cNvPicPr>
              <a:picLocks noChangeAspect="1"/>
            </p:cNvPicPr>
            <p:nvPr/>
          </p:nvPicPr>
          <p:blipFill>
            <a:blip r:embed="rId10" cstate="print"/>
            <a:srcRect/>
            <a:stretch>
              <a:fillRect/>
            </a:stretch>
          </p:blipFill>
          <p:spPr bwMode="auto">
            <a:xfrm>
              <a:off x="1010785" y="1730968"/>
              <a:ext cx="5286375" cy="3790950"/>
            </a:xfrm>
            <a:prstGeom prst="rect">
              <a:avLst/>
            </a:prstGeom>
            <a:noFill/>
            <a:ln w="9525">
              <a:noFill/>
              <a:miter lim="800000"/>
              <a:headEnd/>
              <a:tailEnd/>
            </a:ln>
          </p:spPr>
        </p:pic>
        <p:pic>
          <p:nvPicPr>
            <p:cNvPr id="88086" name="Picture 9"/>
            <p:cNvPicPr>
              <a:picLocks noChangeAspect="1"/>
            </p:cNvPicPr>
            <p:nvPr/>
          </p:nvPicPr>
          <p:blipFill>
            <a:blip r:embed="rId11" cstate="print"/>
            <a:srcRect/>
            <a:stretch>
              <a:fillRect/>
            </a:stretch>
          </p:blipFill>
          <p:spPr bwMode="auto">
            <a:xfrm>
              <a:off x="1010785" y="1730968"/>
              <a:ext cx="5286375" cy="3790950"/>
            </a:xfrm>
            <a:prstGeom prst="rect">
              <a:avLst/>
            </a:prstGeom>
            <a:noFill/>
            <a:ln w="9525">
              <a:noFill/>
              <a:miter lim="800000"/>
              <a:headEnd/>
              <a:tailEnd/>
            </a:ln>
          </p:spPr>
        </p:pic>
        <p:pic>
          <p:nvPicPr>
            <p:cNvPr id="88087" name="Picture 11"/>
            <p:cNvPicPr>
              <a:picLocks noChangeAspect="1"/>
            </p:cNvPicPr>
            <p:nvPr/>
          </p:nvPicPr>
          <p:blipFill>
            <a:blip r:embed="rId12" cstate="print"/>
            <a:srcRect/>
            <a:stretch>
              <a:fillRect/>
            </a:stretch>
          </p:blipFill>
          <p:spPr bwMode="auto">
            <a:xfrm>
              <a:off x="1010785" y="1730968"/>
              <a:ext cx="5286375" cy="3790950"/>
            </a:xfrm>
            <a:prstGeom prst="rect">
              <a:avLst/>
            </a:prstGeom>
            <a:noFill/>
            <a:ln w="9525">
              <a:noFill/>
              <a:miter lim="800000"/>
              <a:headEnd/>
              <a:tailEnd/>
            </a:ln>
          </p:spPr>
        </p:pic>
        <p:pic>
          <p:nvPicPr>
            <p:cNvPr id="88088" name="Picture 15"/>
            <p:cNvPicPr>
              <a:picLocks noChangeAspect="1"/>
            </p:cNvPicPr>
            <p:nvPr/>
          </p:nvPicPr>
          <p:blipFill>
            <a:blip r:embed="rId13" cstate="print"/>
            <a:srcRect/>
            <a:stretch>
              <a:fillRect/>
            </a:stretch>
          </p:blipFill>
          <p:spPr bwMode="auto">
            <a:xfrm>
              <a:off x="1010785" y="1730968"/>
              <a:ext cx="5286375" cy="3790950"/>
            </a:xfrm>
            <a:prstGeom prst="rect">
              <a:avLst/>
            </a:prstGeom>
            <a:noFill/>
            <a:ln w="9525">
              <a:noFill/>
              <a:miter lim="800000"/>
              <a:headEnd/>
              <a:tailEnd/>
            </a:ln>
          </p:spPr>
        </p:pic>
        <p:pic>
          <p:nvPicPr>
            <p:cNvPr id="88089" name="Picture 16"/>
            <p:cNvPicPr>
              <a:picLocks noChangeAspect="1"/>
            </p:cNvPicPr>
            <p:nvPr/>
          </p:nvPicPr>
          <p:blipFill>
            <a:blip r:embed="rId14" cstate="print"/>
            <a:srcRect/>
            <a:stretch>
              <a:fillRect/>
            </a:stretch>
          </p:blipFill>
          <p:spPr bwMode="auto">
            <a:xfrm>
              <a:off x="1010785" y="1730968"/>
              <a:ext cx="5286375" cy="3790950"/>
            </a:xfrm>
            <a:prstGeom prst="rect">
              <a:avLst/>
            </a:prstGeom>
            <a:noFill/>
            <a:ln w="9525">
              <a:noFill/>
              <a:miter lim="800000"/>
              <a:headEnd/>
              <a:tailEnd/>
            </a:ln>
          </p:spPr>
        </p:pic>
      </p:grpSp>
      <p:sp>
        <p:nvSpPr>
          <p:cNvPr id="31" name="Rectangle 30"/>
          <p:cNvSpPr>
            <a:spLocks noChangeArrowheads="1"/>
          </p:cNvSpPr>
          <p:nvPr/>
        </p:nvSpPr>
        <p:spPr bwMode="auto">
          <a:xfrm>
            <a:off x="6373813" y="1190625"/>
            <a:ext cx="2770187" cy="4398127"/>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3D68AF"/>
                </a:solidFill>
              </a:rPr>
              <a:t>Δεν Δημιουργούν Απώλειες όλες οι περιπτώσεις Εκτροπής Εμπορίου  </a:t>
            </a:r>
          </a:p>
          <a:p>
            <a:pPr>
              <a:spcBef>
                <a:spcPct val="10000"/>
              </a:spcBef>
              <a:spcAft>
                <a:spcPct val="10000"/>
              </a:spcAft>
            </a:pPr>
            <a:r>
              <a:rPr lang="el-GR" b="0" dirty="0" smtClean="0"/>
              <a:t>Έστω ότι μετά την ένταξη στη </a:t>
            </a:r>
            <a:r>
              <a:rPr lang="en-US" b="0" dirty="0" smtClean="0"/>
              <a:t>NAFTA</a:t>
            </a:r>
            <a:r>
              <a:rPr lang="el-GR" b="0" dirty="0" smtClean="0"/>
              <a:t> το Μεξικό είχε σημαντικές επενδύσεις στον κλάδο ανταλλακτικών αυτοκινήτων, και η καμπύλη προσφοράς του μετατοπίζεται στη θέση </a:t>
            </a:r>
            <a:r>
              <a:rPr lang="en-US" b="0" dirty="0" smtClean="0"/>
              <a:t> </a:t>
            </a:r>
            <a:r>
              <a:rPr lang="en-US" b="0" i="1" dirty="0" err="1" smtClean="0"/>
              <a:t>S</a:t>
            </a:r>
            <a:r>
              <a:rPr lang="en-US" b="0" i="1" dirty="0" err="1" smtClean="0">
                <a:sym typeface="Symbol" pitchFamily="18" charset="2"/>
              </a:rPr>
              <a:t></a:t>
            </a:r>
            <a:r>
              <a:rPr lang="en-US" b="0" baseline="-25000" dirty="0" err="1" smtClean="0"/>
              <a:t>mex</a:t>
            </a:r>
            <a:r>
              <a:rPr lang="en-US" b="0" dirty="0" smtClean="0"/>
              <a:t> </a:t>
            </a:r>
            <a:r>
              <a:rPr lang="el-GR" b="0" dirty="0" smtClean="0"/>
              <a:t>παρά στη θέση</a:t>
            </a:r>
            <a:r>
              <a:rPr lang="en-US" b="0" dirty="0" smtClean="0"/>
              <a:t> </a:t>
            </a:r>
            <a:r>
              <a:rPr lang="en-US" b="0" i="1" dirty="0" err="1" smtClean="0"/>
              <a:t>S</a:t>
            </a:r>
            <a:r>
              <a:rPr lang="en-US" b="0" baseline="-25000" dirty="0" err="1" smtClean="0"/>
              <a:t>mex</a:t>
            </a:r>
            <a:r>
              <a:rPr lang="en-US" b="0" dirty="0" smtClean="0"/>
              <a:t>.</a:t>
            </a:r>
          </a:p>
          <a:p>
            <a:pPr>
              <a:spcBef>
                <a:spcPct val="10000"/>
              </a:spcBef>
              <a:spcAft>
                <a:spcPct val="10000"/>
              </a:spcAft>
            </a:pPr>
            <a:r>
              <a:rPr lang="el-GR" b="0" dirty="0" smtClean="0"/>
              <a:t>Τότε, οι εισαγωγές ισορροπίας προ τις ΗΠΑ θα προκύψουν στο σημείο </a:t>
            </a:r>
            <a:r>
              <a:rPr lang="en-US" b="0" i="1" dirty="0" smtClean="0"/>
              <a:t>D,</a:t>
            </a:r>
            <a:r>
              <a:rPr lang="en-US" b="0" dirty="0" smtClean="0"/>
              <a:t> </a:t>
            </a:r>
            <a:r>
              <a:rPr lang="el-GR" b="0" dirty="0" smtClean="0"/>
              <a:t>στην τιμή </a:t>
            </a:r>
            <a:r>
              <a:rPr lang="en-US" b="0" dirty="0" smtClean="0"/>
              <a:t> </a:t>
            </a:r>
            <a:r>
              <a:rPr lang="en-US" b="0" i="1" dirty="0" err="1" smtClean="0"/>
              <a:t>P</a:t>
            </a:r>
            <a:r>
              <a:rPr lang="en-US" b="0" baseline="-25000" dirty="0" err="1" smtClean="0"/>
              <a:t>asia</a:t>
            </a:r>
            <a:r>
              <a:rPr lang="en-US" b="0" dirty="0" smtClean="0"/>
              <a:t>, </a:t>
            </a:r>
            <a:r>
              <a:rPr lang="el-GR" b="0" dirty="0" smtClean="0"/>
              <a:t>και το Μεξικό θα αντικαταστήσει </a:t>
            </a:r>
            <a:r>
              <a:rPr lang="el-GR" b="0" i="1" dirty="0" smtClean="0"/>
              <a:t>πλήρως</a:t>
            </a:r>
            <a:r>
              <a:rPr lang="el-GR" b="0" dirty="0" smtClean="0"/>
              <a:t> την Ασία ως προμηθευτής ανταλλακτικών αυτοκινήτων. </a:t>
            </a:r>
            <a:r>
              <a:rPr lang="en-US" b="0" dirty="0" smtClean="0"/>
              <a:t> </a:t>
            </a:r>
            <a:endParaRPr lang="en-US" b="0" dirty="0"/>
          </a:p>
        </p:txBody>
      </p:sp>
      <p:grpSp>
        <p:nvGrpSpPr>
          <p:cNvPr id="33" name="Group 32"/>
          <p:cNvGrpSpPr>
            <a:grpSpLocks/>
          </p:cNvGrpSpPr>
          <p:nvPr/>
        </p:nvGrpSpPr>
        <p:grpSpPr bwMode="auto">
          <a:xfrm>
            <a:off x="1306287" y="5745163"/>
            <a:ext cx="5283200" cy="930275"/>
            <a:chOff x="2184400" y="4874413"/>
            <a:chExt cx="4572000" cy="929485"/>
          </a:xfrm>
        </p:grpSpPr>
        <p:sp>
          <p:nvSpPr>
            <p:cNvPr id="88075" name="Rectangle 33"/>
            <p:cNvSpPr>
              <a:spLocks noChangeArrowheads="1"/>
            </p:cNvSpPr>
            <p:nvPr/>
          </p:nvSpPr>
          <p:spPr bwMode="auto">
            <a:xfrm>
              <a:off x="2184400" y="4874413"/>
              <a:ext cx="4572000" cy="929485"/>
            </a:xfrm>
            <a:prstGeom prst="rect">
              <a:avLst/>
            </a:prstGeom>
            <a:noFill/>
            <a:ln w="9525">
              <a:noFill/>
              <a:miter lim="800000"/>
              <a:headEnd/>
              <a:tailEnd/>
            </a:ln>
          </p:spPr>
          <p:txBody>
            <a:bodyPr>
              <a:spAutoFit/>
            </a:bodyPr>
            <a:lstStyle/>
            <a:p>
              <a:pPr>
                <a:spcBef>
                  <a:spcPct val="10000"/>
                </a:spcBef>
                <a:spcAft>
                  <a:spcPct val="10000"/>
                </a:spcAft>
              </a:pPr>
              <a:r>
                <a:rPr lang="el-GR" sz="1600" b="0" dirty="0" smtClean="0"/>
                <a:t>Κέρδος σε πλεόνασμα καταναλωτή</a:t>
              </a:r>
              <a:r>
                <a:rPr lang="en-US" sz="1600" b="0" dirty="0" smtClean="0"/>
                <a:t>: </a:t>
              </a:r>
              <a:r>
                <a:rPr lang="en-US" sz="1600" b="0" dirty="0"/>
                <a:t>+ (</a:t>
              </a:r>
              <a:r>
                <a:rPr lang="en-US" sz="1600" b="0" i="1" dirty="0"/>
                <a:t>a + b + c + d + e)</a:t>
              </a:r>
            </a:p>
            <a:p>
              <a:pPr>
                <a:spcBef>
                  <a:spcPct val="10000"/>
                </a:spcBef>
                <a:spcAft>
                  <a:spcPct val="10000"/>
                </a:spcAft>
              </a:pPr>
              <a:r>
                <a:rPr lang="el-GR" sz="1600" b="0" dirty="0" smtClean="0"/>
                <a:t>Απώλεια εσόδων από δασμούς</a:t>
              </a:r>
              <a:r>
                <a:rPr lang="en-US" sz="1600" b="0" dirty="0" smtClean="0"/>
                <a:t>: </a:t>
              </a:r>
              <a:r>
                <a:rPr lang="en-US" sz="1600" b="0" dirty="0"/>
                <a:t>− (</a:t>
              </a:r>
              <a:r>
                <a:rPr lang="en-US" sz="1600" b="0" i="1" dirty="0"/>
                <a:t>a + b + c + d)</a:t>
              </a:r>
            </a:p>
            <a:p>
              <a:pPr>
                <a:spcBef>
                  <a:spcPct val="10000"/>
                </a:spcBef>
                <a:spcAft>
                  <a:spcPct val="10000"/>
                </a:spcAft>
              </a:pPr>
              <a:r>
                <a:rPr lang="el-GR" sz="1600" dirty="0" smtClean="0"/>
                <a:t>Καθαρή επίπτωση στην ευημερία των ΗΠΑ</a:t>
              </a:r>
              <a:r>
                <a:rPr lang="en-US" sz="1600" dirty="0" smtClean="0"/>
                <a:t>: </a:t>
              </a:r>
              <a:r>
                <a:rPr lang="en-US" sz="1600" dirty="0"/>
                <a:t>+ </a:t>
              </a:r>
              <a:r>
                <a:rPr lang="en-US" sz="1600" i="1" dirty="0"/>
                <a:t>e</a:t>
              </a:r>
              <a:endParaRPr lang="en-US" sz="1600" dirty="0"/>
            </a:p>
          </p:txBody>
        </p:sp>
        <p:cxnSp>
          <p:nvCxnSpPr>
            <p:cNvPr id="88076" name="Straight Connector 35"/>
            <p:cNvCxnSpPr>
              <a:cxnSpLocks noChangeShapeType="1"/>
            </p:cNvCxnSpPr>
            <p:nvPr/>
          </p:nvCxnSpPr>
          <p:spPr bwMode="auto">
            <a:xfrm>
              <a:off x="2293257" y="5486404"/>
              <a:ext cx="3657600" cy="0"/>
            </a:xfrm>
            <a:prstGeom prst="line">
              <a:avLst/>
            </a:prstGeom>
            <a:noFill/>
            <a:ln w="9525" algn="ctr">
              <a:solidFill>
                <a:schemeClr val="tx1"/>
              </a:solidFill>
              <a:round/>
              <a:headEnd/>
              <a:tailEnd/>
            </a:ln>
          </p:spPr>
        </p:cxnSp>
      </p:grpSp>
      <p:pic>
        <p:nvPicPr>
          <p:cNvPr id="9" name="Picture 8"/>
          <p:cNvPicPr>
            <a:picLocks noChangeAspect="1"/>
          </p:cNvPicPr>
          <p:nvPr/>
        </p:nvPicPr>
        <p:blipFill>
          <a:blip r:embed="rId15" cstate="print"/>
          <a:srcRect/>
          <a:stretch>
            <a:fillRect/>
          </a:stretch>
        </p:blipFill>
        <p:spPr bwMode="auto">
          <a:xfrm>
            <a:off x="750888" y="1714500"/>
            <a:ext cx="5286375" cy="3790950"/>
          </a:xfrm>
          <a:prstGeom prst="rect">
            <a:avLst/>
          </a:prstGeom>
          <a:noFill/>
          <a:ln w="9525">
            <a:noFill/>
            <a:miter lim="800000"/>
            <a:headEnd/>
            <a:tailEnd/>
          </a:ln>
        </p:spPr>
      </p:pic>
      <p:pic>
        <p:nvPicPr>
          <p:cNvPr id="11" name="Picture 10"/>
          <p:cNvPicPr>
            <a:picLocks noChangeAspect="1"/>
          </p:cNvPicPr>
          <p:nvPr/>
        </p:nvPicPr>
        <p:blipFill>
          <a:blip r:embed="rId16" cstate="print"/>
          <a:srcRect/>
          <a:stretch>
            <a:fillRect/>
          </a:stretch>
        </p:blipFill>
        <p:spPr bwMode="auto">
          <a:xfrm>
            <a:off x="771525" y="1692275"/>
            <a:ext cx="5286375" cy="37909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
                                            <p:txEl>
                                              <p:pRg st="0" end="0"/>
                                            </p:txEl>
                                          </p:spTgt>
                                        </p:tgtEl>
                                        <p:attrNameLst>
                                          <p:attrName>style.visibility</p:attrName>
                                        </p:attrNameLst>
                                      </p:cBhvr>
                                      <p:to>
                                        <p:strVal val="visible"/>
                                      </p:to>
                                    </p:set>
                                    <p:animEffect transition="in" filter="wipe(left)">
                                      <p:cBhvr>
                                        <p:cTn id="12" dur="500"/>
                                        <p:tgtEl>
                                          <p:spTgt spid="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xEl>
                                              <p:pRg st="1" end="1"/>
                                            </p:txEl>
                                          </p:spTgt>
                                        </p:tgtEl>
                                        <p:attrNameLst>
                                          <p:attrName>style.visibility</p:attrName>
                                        </p:attrNameLst>
                                      </p:cBhvr>
                                      <p:to>
                                        <p:strVal val="visible"/>
                                      </p:to>
                                    </p:set>
                                    <p:animEffect transition="in" filter="wipe(left)">
                                      <p:cBhvr>
                                        <p:cTn id="17" dur="500"/>
                                        <p:tgtEl>
                                          <p:spTgt spid="31">
                                            <p:txEl>
                                              <p:pRg st="1" end="1"/>
                                            </p:txEl>
                                          </p:spTgt>
                                        </p:tgtEl>
                                      </p:cBhvr>
                                    </p:animEffect>
                                  </p:childTnLst>
                                </p:cTn>
                              </p:par>
                            </p:childTnLst>
                          </p:cTn>
                        </p:par>
                        <p:par>
                          <p:cTn id="18" fill="hold">
                            <p:stCondLst>
                              <p:cond delay="500"/>
                            </p:stCondLst>
                            <p:childTnLst>
                              <p:par>
                                <p:cTn id="19" presetID="22" presetClass="entr" presetSubtype="4"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75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1">
                                            <p:txEl>
                                              <p:pRg st="2" end="2"/>
                                            </p:txEl>
                                          </p:spTgt>
                                        </p:tgtEl>
                                        <p:attrNameLst>
                                          <p:attrName>style.visibility</p:attrName>
                                        </p:attrNameLst>
                                      </p:cBhvr>
                                      <p:to>
                                        <p:strVal val="visible"/>
                                      </p:to>
                                    </p:set>
                                    <p:animEffect transition="in" filter="wipe(left)">
                                      <p:cBhvr>
                                        <p:cTn id="26" dur="500"/>
                                        <p:tgtEl>
                                          <p:spTgt spid="31">
                                            <p:txEl>
                                              <p:pRg st="2" end="2"/>
                                            </p:txEl>
                                          </p:spTgt>
                                        </p:tgtEl>
                                      </p:cBhvr>
                                    </p:animEffect>
                                  </p:childTnLst>
                                </p:cTn>
                              </p:par>
                            </p:childTnLst>
                          </p:cTn>
                        </p:par>
                        <p:par>
                          <p:cTn id="27" fill="hold">
                            <p:stCondLst>
                              <p:cond delay="500"/>
                            </p:stCondLst>
                            <p:childTnLst>
                              <p:par>
                                <p:cTn id="28" presetID="22" presetClass="entr" presetSubtype="4"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left)">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1"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886575" y="25400"/>
            <a:ext cx="2257425" cy="1590675"/>
          </a:xfrm>
          <a:prstGeom prst="rect">
            <a:avLst/>
          </a:prstGeom>
          <a:noFill/>
          <a:ln w="9525">
            <a:noFill/>
            <a:miter lim="800000"/>
            <a:headEnd/>
            <a:tailEnd/>
          </a:ln>
        </p:spPr>
      </p:pic>
      <p:sp>
        <p:nvSpPr>
          <p:cNvPr id="3" name="Rectangle 2"/>
          <p:cNvSpPr>
            <a:spLocks noChangeArrowheads="1"/>
          </p:cNvSpPr>
          <p:nvPr/>
        </p:nvSpPr>
        <p:spPr bwMode="auto">
          <a:xfrm>
            <a:off x="6865938" y="1616075"/>
            <a:ext cx="2278062" cy="1754326"/>
          </a:xfrm>
          <a:prstGeom prst="rect">
            <a:avLst/>
          </a:prstGeom>
          <a:noFill/>
          <a:ln w="9525">
            <a:noFill/>
            <a:miter lim="800000"/>
            <a:headEnd/>
            <a:tailEnd/>
          </a:ln>
        </p:spPr>
        <p:txBody>
          <a:bodyPr>
            <a:spAutoFit/>
          </a:bodyPr>
          <a:lstStyle/>
          <a:p>
            <a:pPr>
              <a:spcBef>
                <a:spcPct val="10000"/>
              </a:spcBef>
              <a:spcAft>
                <a:spcPct val="10000"/>
              </a:spcAft>
            </a:pPr>
            <a:r>
              <a:rPr lang="el-GR" sz="1200" dirty="0" smtClean="0"/>
              <a:t>Κατά τις διαδηλώσεις στη διάσκεψη του ΠΟΕ το 1999 στο Σηάτλ, Ουάσινγκτον, οι οικολόγοι μεταμφιέστηκαν σε χελώνες και άλλα υπό κίνδυνο είδη ζώων που έχουν επηρεαστεί από τις πρόσφατες αποφάσεις του ΠΟΕ. </a:t>
            </a:r>
            <a:endParaRPr lang="en-US" sz="1200" dirty="0"/>
          </a:p>
        </p:txBody>
      </p:sp>
      <p:sp>
        <p:nvSpPr>
          <p:cNvPr id="4" name="Rectangle 3"/>
          <p:cNvSpPr>
            <a:spLocks noChangeArrowheads="1"/>
          </p:cNvSpPr>
          <p:nvPr/>
        </p:nvSpPr>
        <p:spPr bwMode="auto">
          <a:xfrm>
            <a:off x="566738" y="820738"/>
            <a:ext cx="6299200" cy="3046988"/>
          </a:xfrm>
          <a:prstGeom prst="rect">
            <a:avLst/>
          </a:prstGeom>
          <a:noFill/>
          <a:ln w="9525">
            <a:noFill/>
            <a:miter lim="800000"/>
            <a:headEnd/>
            <a:tailEnd/>
          </a:ln>
        </p:spPr>
        <p:txBody>
          <a:bodyPr>
            <a:spAutoFit/>
          </a:bodyPr>
          <a:lstStyle/>
          <a:p>
            <a:pPr>
              <a:spcBef>
                <a:spcPct val="10000"/>
              </a:spcBef>
              <a:spcAft>
                <a:spcPct val="10000"/>
              </a:spcAft>
            </a:pPr>
            <a:r>
              <a:rPr lang="el-GR" sz="2000" b="0" dirty="0" smtClean="0"/>
              <a:t>Συζητήσεις σχετικά με μεταρρυθμίσεις στο εμπόριο λαμβάνουν χώρα από τη δημιουργία της Γενικής Συμφωνίας για το Εμπόριο και τους Δασμούς </a:t>
            </a:r>
            <a:r>
              <a:rPr lang="en-US" sz="2000" b="0" dirty="0" smtClean="0"/>
              <a:t>(</a:t>
            </a:r>
            <a:r>
              <a:rPr lang="en-US" sz="2000" b="0" dirty="0"/>
              <a:t>GATT) </a:t>
            </a:r>
            <a:r>
              <a:rPr lang="el-GR" sz="2000" b="0" dirty="0" smtClean="0"/>
              <a:t>το</a:t>
            </a:r>
            <a:r>
              <a:rPr lang="en-US" sz="2000" b="0" dirty="0" smtClean="0"/>
              <a:t> </a:t>
            </a:r>
            <a:r>
              <a:rPr lang="en-US" sz="2000" b="0" dirty="0"/>
              <a:t>1947:</a:t>
            </a:r>
          </a:p>
          <a:p>
            <a:pPr>
              <a:spcBef>
                <a:spcPct val="10000"/>
              </a:spcBef>
              <a:spcAft>
                <a:spcPct val="10000"/>
              </a:spcAft>
            </a:pPr>
            <a:endParaRPr lang="en-US" sz="2000" b="0" dirty="0"/>
          </a:p>
          <a:p>
            <a:pPr>
              <a:spcBef>
                <a:spcPct val="10000"/>
              </a:spcBef>
              <a:spcAft>
                <a:spcPct val="10000"/>
              </a:spcAft>
            </a:pPr>
            <a:r>
              <a:rPr lang="en-US" sz="2000" b="0" dirty="0"/>
              <a:t>	</a:t>
            </a:r>
            <a:r>
              <a:rPr lang="el-GR" sz="2000" b="0" dirty="0" smtClean="0"/>
              <a:t>Ωστόσο, ποτέ στο παρελθόν δεν υπήρξαν 	οργανωμένες αντιδράσεις εναντίον αυτής.</a:t>
            </a:r>
            <a:endParaRPr lang="en-US" sz="2000" b="0" dirty="0"/>
          </a:p>
          <a:p>
            <a:pPr>
              <a:spcBef>
                <a:spcPct val="10000"/>
              </a:spcBef>
              <a:spcAft>
                <a:spcPct val="10000"/>
              </a:spcAft>
            </a:pPr>
            <a:r>
              <a:rPr lang="en-US" sz="2000" b="0" dirty="0"/>
              <a:t>	</a:t>
            </a:r>
            <a:r>
              <a:rPr lang="el-GR" sz="2000" b="0" dirty="0" smtClean="0"/>
              <a:t>Πώς μπορούμε να εξηγήσουμε αυτό το λαϊκό 	κίνημα ενάντια στον ΠΟΕ; </a:t>
            </a:r>
            <a:endParaRPr lang="en-US" sz="2000" b="0" dirty="0"/>
          </a:p>
        </p:txBody>
      </p:sp>
      <p:sp>
        <p:nvSpPr>
          <p:cNvPr id="6" name="Rectangle 5"/>
          <p:cNvSpPr>
            <a:spLocks noChangeArrowheads="1"/>
          </p:cNvSpPr>
          <p:nvPr/>
        </p:nvSpPr>
        <p:spPr bwMode="auto">
          <a:xfrm>
            <a:off x="877888" y="333375"/>
            <a:ext cx="3981450"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 name="Straight Connector 6"/>
          <p:cNvCxnSpPr>
            <a:cxnSpLocks noChangeShapeType="1"/>
          </p:cNvCxnSpPr>
          <p:nvPr/>
        </p:nvCxnSpPr>
        <p:spPr bwMode="auto">
          <a:xfrm>
            <a:off x="566738" y="615950"/>
            <a:ext cx="4281487" cy="3175"/>
          </a:xfrm>
          <a:prstGeom prst="line">
            <a:avLst/>
          </a:prstGeom>
          <a:noFill/>
          <a:ln w="19050" cap="rnd" algn="ctr">
            <a:solidFill>
              <a:srgbClr val="9C3A45"/>
            </a:solidFill>
            <a:prstDash val="sysDash"/>
            <a:round/>
            <a:headEnd/>
            <a:tailEnd/>
          </a:ln>
        </p:spPr>
      </p:cxnSp>
      <p:sp>
        <p:nvSpPr>
          <p:cNvPr id="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Εισαγωγή</a:t>
            </a:r>
            <a:endParaRPr lang="en-US" dirty="0" smtClean="0">
              <a:solidFill>
                <a:srgbClr val="69134B"/>
              </a:solidFill>
            </a:endParaRPr>
          </a:p>
        </p:txBody>
      </p:sp>
      <p:sp>
        <p:nvSpPr>
          <p:cNvPr id="9" name="Rectangle 8"/>
          <p:cNvSpPr>
            <a:spLocks noChangeArrowheads="1"/>
          </p:cNvSpPr>
          <p:nvPr/>
        </p:nvSpPr>
        <p:spPr bwMode="auto">
          <a:xfrm>
            <a:off x="538163" y="4051300"/>
            <a:ext cx="8405812" cy="2677656"/>
          </a:xfrm>
          <a:prstGeom prst="rect">
            <a:avLst/>
          </a:prstGeom>
          <a:noFill/>
          <a:ln w="9525">
            <a:noFill/>
            <a:miter lim="800000"/>
            <a:headEnd/>
            <a:tailEnd/>
          </a:ln>
        </p:spPr>
        <p:txBody>
          <a:bodyPr>
            <a:spAutoFit/>
          </a:bodyPr>
          <a:lstStyle/>
          <a:p>
            <a:pPr>
              <a:spcBef>
                <a:spcPct val="10000"/>
              </a:spcBef>
              <a:spcAft>
                <a:spcPct val="10000"/>
              </a:spcAft>
            </a:pPr>
            <a:r>
              <a:rPr lang="el-GR" sz="2000" b="0" dirty="0" smtClean="0"/>
              <a:t>Οι νέοι κανόνες του ΠΟΕ σχετικά με την περιβαλλοντική νομοθεσία εξαγρίωσαν περιβαλλοντικές ομάδες στις Ηνωμένες Πολιτείες.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Στόχος αυτού του κεφαλαίου είναι να εξετάσει το λόγο που οι διεθνείς συμφωνίες, όπως αυτές που διαπραγματεύτηκαν υπό τον ΠΟΕ για το εμπόριο, και εκείνες που διαπραγματεύτηκαν για περιβαλλοντικούς λόγους, για παράδειγμα στη διάσκεψη της Κοπεγχάγης, είναι απαραίτητες.</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2" presetClass="entr" presetSubtype="8"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500"/>
                                        <p:tgtEl>
                                          <p:spTgt spid="1026"/>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left)">
                                      <p:cBhvr>
                                        <p:cTn id="21" dur="500"/>
                                        <p:tgtEl>
                                          <p:spTgt spid="3"/>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rot="10800000" flipV="1">
            <a:off x="566738" y="3223399"/>
            <a:ext cx="7351712" cy="830997"/>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Επιμέρους Συμφωνίας για Θέματα Εργασίας στο πλαίσιο της</a:t>
            </a:r>
            <a:r>
              <a:rPr lang="en-US" sz="2400" dirty="0" smtClean="0">
                <a:solidFill>
                  <a:srgbClr val="356A41"/>
                </a:solidFill>
              </a:rPr>
              <a:t> </a:t>
            </a:r>
            <a:r>
              <a:rPr lang="en-US" sz="2400" dirty="0">
                <a:solidFill>
                  <a:srgbClr val="356A41"/>
                </a:solidFill>
              </a:rPr>
              <a:t>NAFTA</a:t>
            </a:r>
          </a:p>
        </p:txBody>
      </p:sp>
      <p:grpSp>
        <p:nvGrpSpPr>
          <p:cNvPr id="3" name="Group 27"/>
          <p:cNvGrpSpPr>
            <a:grpSpLocks/>
          </p:cNvGrpSpPr>
          <p:nvPr/>
        </p:nvGrpSpPr>
        <p:grpSpPr bwMode="auto">
          <a:xfrm>
            <a:off x="566738" y="333375"/>
            <a:ext cx="6577012" cy="290513"/>
            <a:chOff x="566738" y="417533"/>
            <a:chExt cx="6138862" cy="206583"/>
          </a:xfrm>
        </p:grpSpPr>
        <p:sp>
          <p:nvSpPr>
            <p:cNvPr id="90118"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90119"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latin typeface="+mj-lt"/>
                <a:ea typeface="+mj-ea"/>
                <a:cs typeface="+mj-cs"/>
              </a:rPr>
              <a:t>Διεθνείς Συμφωνίες σε Θέματα Εργασίας</a:t>
            </a:r>
            <a:endParaRPr lang="en-US" sz="2400" kern="0" dirty="0">
              <a:solidFill>
                <a:srgbClr val="69134B"/>
              </a:solidFill>
              <a:latin typeface="+mj-lt"/>
              <a:ea typeface="+mj-ea"/>
              <a:cs typeface="+mj-cs"/>
            </a:endParaRPr>
          </a:p>
        </p:txBody>
      </p:sp>
      <p:sp>
        <p:nvSpPr>
          <p:cNvPr id="7" name="Rectangle 6"/>
          <p:cNvSpPr>
            <a:spLocks noChangeArrowheads="1"/>
          </p:cNvSpPr>
          <p:nvPr/>
        </p:nvSpPr>
        <p:spPr bwMode="auto">
          <a:xfrm>
            <a:off x="566738" y="820738"/>
            <a:ext cx="7677150" cy="2308324"/>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Χρησιμοποιούμε τον όρο</a:t>
            </a:r>
            <a:r>
              <a:rPr lang="el-GR" sz="2400" dirty="0" smtClean="0"/>
              <a:t> προδιαγραφές εργασίας</a:t>
            </a:r>
            <a:r>
              <a:rPr lang="el-GR" sz="2400" b="0" dirty="0" smtClean="0"/>
              <a:t> για να αναφερθούμε σε όλα τα θέμα που άμεσα επηρεάζουν τους εργαζομένους, συμπεριλαμβανομένων θεμάτων υγείας και ασφάλειας στο χώρο εργασίας, απασχόλησης ανηλίκων</a:t>
            </a:r>
            <a:r>
              <a:rPr lang="en-US" sz="2400" b="0" dirty="0" smtClean="0"/>
              <a:t>,</a:t>
            </a:r>
            <a:r>
              <a:rPr lang="el-GR" sz="2400" b="0" dirty="0" smtClean="0"/>
              <a:t> κατώτατων μισθών, κοκ.</a:t>
            </a:r>
            <a:endParaRPr lang="en-US" sz="2400" b="0" dirty="0"/>
          </a:p>
        </p:txBody>
      </p:sp>
      <p:sp>
        <p:nvSpPr>
          <p:cNvPr id="8" name="Rectangle 7"/>
          <p:cNvSpPr>
            <a:spLocks noChangeArrowheads="1"/>
          </p:cNvSpPr>
          <p:nvPr/>
        </p:nvSpPr>
        <p:spPr bwMode="auto">
          <a:xfrm>
            <a:off x="566738" y="4252685"/>
            <a:ext cx="7648575" cy="1938992"/>
          </a:xfrm>
          <a:prstGeom prst="rect">
            <a:avLst/>
          </a:prstGeom>
          <a:noFill/>
          <a:ln w="9525">
            <a:noFill/>
            <a:miter lim="800000"/>
            <a:headEnd/>
            <a:tailEnd/>
          </a:ln>
        </p:spPr>
        <p:txBody>
          <a:bodyPr wrap="square">
            <a:spAutoFit/>
          </a:bodyPr>
          <a:lstStyle/>
          <a:p>
            <a:pPr>
              <a:spcBef>
                <a:spcPct val="10000"/>
              </a:spcBef>
              <a:spcAft>
                <a:spcPct val="10000"/>
              </a:spcAft>
            </a:pPr>
            <a:r>
              <a:rPr lang="el-GR" sz="2400" b="0" dirty="0" smtClean="0"/>
              <a:t>Η επιμέρους συμφωνία για θέματα εργασίας που έγινε αντικείμενο διαπραγμάτευσης στα πλαίσια της </a:t>
            </a:r>
            <a:r>
              <a:rPr lang="en-US" sz="2400" b="0" dirty="0" smtClean="0"/>
              <a:t>NAFTA </a:t>
            </a:r>
            <a:r>
              <a:rPr lang="el-GR" sz="2400" b="0" dirty="0" smtClean="0"/>
              <a:t>δεν αλλάζει τους υφιστάμενους εργατικούς νόμους στις χώρες αυτές, αλλά σκοπό έχει να βελτιώσει την </a:t>
            </a:r>
            <a:r>
              <a:rPr lang="el-GR" sz="2400" b="0" i="1" dirty="0" smtClean="0"/>
              <a:t>εφαρμογή</a:t>
            </a:r>
            <a:r>
              <a:rPr lang="el-GR" sz="2400" b="0" dirty="0" smtClean="0"/>
              <a:t> αυτών των νόμων.</a:t>
            </a:r>
            <a:r>
              <a:rPr lang="en-US" sz="2400" b="0" dirty="0" smtClean="0"/>
              <a:t>.</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par>
                                <p:cTn id="8" presetID="22" presetClass="entr" presetSubtype="8"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500"/>
                                        <p:tgtEl>
                                          <p:spTgt spid="3"/>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62213"/>
                                        </p:tgtEl>
                                        <p:attrNameLst>
                                          <p:attrName>style.visibility</p:attrName>
                                        </p:attrNameLst>
                                      </p:cBhvr>
                                      <p:to>
                                        <p:strVal val="visible"/>
                                      </p:to>
                                    </p:set>
                                    <p:animEffect transition="in" filter="wipe(left)">
                                      <p:cBhvr>
                                        <p:cTn id="19" dur="500"/>
                                        <p:tgtEl>
                                          <p:spTgt spid="862213"/>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5"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2161" name="Group 27"/>
          <p:cNvGrpSpPr>
            <a:grpSpLocks/>
          </p:cNvGrpSpPr>
          <p:nvPr/>
        </p:nvGrpSpPr>
        <p:grpSpPr bwMode="auto">
          <a:xfrm>
            <a:off x="566738" y="333375"/>
            <a:ext cx="6577012" cy="290513"/>
            <a:chOff x="566738" y="417533"/>
            <a:chExt cx="6138862" cy="206583"/>
          </a:xfrm>
        </p:grpSpPr>
        <p:sp>
          <p:nvSpPr>
            <p:cNvPr id="92165"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92166"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Διεθνείς Συμφωνίες σε Θέματα Εργασίας</a:t>
            </a:r>
            <a:endParaRPr lang="en-US" sz="2400" kern="0" dirty="0">
              <a:solidFill>
                <a:srgbClr val="69134B"/>
              </a:solidFill>
              <a:latin typeface="+mj-lt"/>
              <a:ea typeface="+mj-ea"/>
              <a:cs typeface="+mj-cs"/>
            </a:endParaRPr>
          </a:p>
        </p:txBody>
      </p:sp>
      <p:sp>
        <p:nvSpPr>
          <p:cNvPr id="9" name="Rectangle 5"/>
          <p:cNvSpPr>
            <a:spLocks noChangeArrowheads="1"/>
          </p:cNvSpPr>
          <p:nvPr/>
        </p:nvSpPr>
        <p:spPr bwMode="auto">
          <a:xfrm>
            <a:off x="566738" y="75406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Άλλες Συμφωνίες για την Εργασία</a:t>
            </a:r>
            <a:endParaRPr lang="en-US" sz="2400" dirty="0">
              <a:solidFill>
                <a:srgbClr val="356A41"/>
              </a:solidFill>
            </a:endParaRPr>
          </a:p>
        </p:txBody>
      </p:sp>
      <p:sp>
        <p:nvSpPr>
          <p:cNvPr id="10" name="Rectangle 9"/>
          <p:cNvSpPr>
            <a:spLocks noChangeArrowheads="1"/>
          </p:cNvSpPr>
          <p:nvPr/>
        </p:nvSpPr>
        <p:spPr bwMode="auto">
          <a:xfrm>
            <a:off x="566738" y="1282700"/>
            <a:ext cx="7677150" cy="3859518"/>
          </a:xfrm>
          <a:prstGeom prst="rect">
            <a:avLst/>
          </a:prstGeom>
          <a:noFill/>
          <a:ln w="9525">
            <a:noFill/>
            <a:miter lim="800000"/>
            <a:headEnd/>
            <a:tailEnd/>
          </a:ln>
        </p:spPr>
        <p:txBody>
          <a:bodyPr>
            <a:spAutoFit/>
          </a:bodyPr>
          <a:lstStyle/>
          <a:p>
            <a:pPr marL="342900" indent="-342900">
              <a:spcBef>
                <a:spcPct val="10000"/>
              </a:spcBef>
              <a:spcAft>
                <a:spcPct val="10000"/>
              </a:spcAft>
              <a:buFont typeface="Arial" charset="0"/>
              <a:buChar char="•"/>
            </a:pPr>
            <a:r>
              <a:rPr lang="el-GR" sz="2400" b="0" dirty="0" smtClean="0"/>
              <a:t>Εκτός από την επιμέρους συμφωνία για θέματα εργασίας στα πλαίσια της </a:t>
            </a:r>
            <a:r>
              <a:rPr lang="en-US" sz="2400" b="0" dirty="0" smtClean="0"/>
              <a:t>NAFTA</a:t>
            </a:r>
            <a:r>
              <a:rPr lang="en-US" sz="2400" b="0" dirty="0"/>
              <a:t>, </a:t>
            </a:r>
            <a:r>
              <a:rPr lang="el-GR" sz="2400" b="0" dirty="0" smtClean="0"/>
              <a:t>υπάρχουν πολλά άλλα παραδείγματα διεθνών συμφωνιών που καθορίζουν τις συνθήκες εργασίας σε ξένες χώρες. </a:t>
            </a:r>
            <a:endParaRPr lang="en-US" sz="2400" b="0" dirty="0"/>
          </a:p>
          <a:p>
            <a:pPr marL="342900" indent="-342900">
              <a:spcBef>
                <a:spcPct val="10000"/>
              </a:spcBef>
              <a:spcAft>
                <a:spcPct val="10000"/>
              </a:spcAft>
              <a:buFont typeface="Arial" charset="0"/>
              <a:buChar char="•"/>
            </a:pPr>
            <a:r>
              <a:rPr lang="el-GR" sz="2400" b="0" dirty="0" smtClean="0"/>
              <a:t>Τα συνδικάτα και άλλοι οργανισμοί ενδιαφέρονται για ζητήματα όπως η ασφάλεια στο χώρο εργασίας, το δικαίωμα των εργαζομένων να συνδικαλίζονται, το δικαίωμα των εργαζομένων σε διαλείμματα και να μην είναι αναγκασμένοι να εργάζονται υπερωριακά, </a:t>
            </a:r>
            <a:r>
              <a:rPr lang="el-GR" sz="2400" b="0" dirty="0" err="1" smtClean="0"/>
              <a:t>κ.ο.κ</a:t>
            </a:r>
            <a:r>
              <a:rPr lang="el-GR" sz="2400" b="0" dirty="0" smtClean="0"/>
              <a:t>.</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wipe(left)">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wipe(left)">
                                      <p:cBhvr>
                                        <p:cTn id="16"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0"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 name="Group 39"/>
          <p:cNvGrpSpPr>
            <a:grpSpLocks/>
          </p:cNvGrpSpPr>
          <p:nvPr/>
        </p:nvGrpSpPr>
        <p:grpSpPr bwMode="auto">
          <a:xfrm>
            <a:off x="304800" y="722313"/>
            <a:ext cx="8658225" cy="5902325"/>
            <a:chOff x="566738" y="2200275"/>
            <a:chExt cx="7805737" cy="4219575"/>
          </a:xfrm>
        </p:grpSpPr>
        <p:sp>
          <p:nvSpPr>
            <p:cNvPr id="94219"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94220" name="Rectangle 19"/>
            <p:cNvSpPr>
              <a:spLocks noChangeArrowheads="1"/>
            </p:cNvSpPr>
            <p:nvPr/>
          </p:nvSpPr>
          <p:spPr bwMode="auto">
            <a:xfrm>
              <a:off x="581023" y="2219327"/>
              <a:ext cx="7772401" cy="2678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2" name="Text Box 7"/>
          <p:cNvSpPr txBox="1">
            <a:spLocks noChangeArrowheads="1"/>
          </p:cNvSpPr>
          <p:nvPr/>
        </p:nvSpPr>
        <p:spPr bwMode="auto">
          <a:xfrm>
            <a:off x="327025" y="755650"/>
            <a:ext cx="16922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11-2</a:t>
            </a:r>
          </a:p>
        </p:txBody>
      </p:sp>
      <p:sp>
        <p:nvSpPr>
          <p:cNvPr id="23" name="Rectangle 22"/>
          <p:cNvSpPr>
            <a:spLocks noChangeArrowheads="1"/>
          </p:cNvSpPr>
          <p:nvPr/>
        </p:nvSpPr>
        <p:spPr bwMode="auto">
          <a:xfrm>
            <a:off x="350838" y="1963738"/>
            <a:ext cx="8591550" cy="46609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4" name="Rectangle 23"/>
          <p:cNvSpPr>
            <a:spLocks noChangeArrowheads="1"/>
          </p:cNvSpPr>
          <p:nvPr/>
        </p:nvSpPr>
        <p:spPr bwMode="auto">
          <a:xfrm>
            <a:off x="392113" y="1160463"/>
            <a:ext cx="8396287" cy="646331"/>
          </a:xfrm>
          <a:prstGeom prst="rect">
            <a:avLst/>
          </a:prstGeom>
          <a:noFill/>
          <a:ln w="9525">
            <a:noFill/>
            <a:miter lim="800000"/>
            <a:headEnd/>
            <a:tailEnd/>
          </a:ln>
        </p:spPr>
        <p:txBody>
          <a:bodyPr>
            <a:spAutoFit/>
          </a:bodyPr>
          <a:lstStyle/>
          <a:p>
            <a:pPr>
              <a:spcBef>
                <a:spcPct val="10000"/>
              </a:spcBef>
              <a:spcAft>
                <a:spcPct val="10000"/>
              </a:spcAft>
            </a:pPr>
            <a:r>
              <a:rPr lang="el-GR" sz="1200" dirty="0" smtClean="0"/>
              <a:t>Ο πίνακας αυτός συνοψίσει τις απαντήσεις που δόθηκαν μια έρευνα που διενεργήθηκε από το Εθνικό Γραφείο Οικονομικών Ερευνών,  σε ερωτήσεις γύρω από τη στάση ατόμων έναντι ενός προϊόντος που  κατασκευάστηκε υπό καλές συνθήκες εργασίας και υπό κακές συνθήκες εργασίας. </a:t>
            </a:r>
            <a:endParaRPr lang="en-US" sz="1200" dirty="0"/>
          </a:p>
        </p:txBody>
      </p:sp>
      <p:grpSp>
        <p:nvGrpSpPr>
          <p:cNvPr id="94213" name="Group 27"/>
          <p:cNvGrpSpPr>
            <a:grpSpLocks/>
          </p:cNvGrpSpPr>
          <p:nvPr/>
        </p:nvGrpSpPr>
        <p:grpSpPr bwMode="auto">
          <a:xfrm>
            <a:off x="566738" y="333375"/>
            <a:ext cx="6577012" cy="290513"/>
            <a:chOff x="566738" y="417533"/>
            <a:chExt cx="6138862" cy="206583"/>
          </a:xfrm>
        </p:grpSpPr>
        <p:sp>
          <p:nvSpPr>
            <p:cNvPr id="94217" name="Rectangle 1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94218" name="Straight Connector 20"/>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Διεθνείς Συμφωνίες σε Θέματα Εργασίας</a:t>
            </a:r>
            <a:endParaRPr lang="en-US" sz="2400" kern="0" dirty="0">
              <a:solidFill>
                <a:srgbClr val="69134B"/>
              </a:solidFill>
              <a:latin typeface="+mj-lt"/>
              <a:ea typeface="+mj-ea"/>
              <a:cs typeface="+mj-cs"/>
            </a:endParaRPr>
          </a:p>
        </p:txBody>
      </p:sp>
      <p:pic>
        <p:nvPicPr>
          <p:cNvPr id="4" name="Picture 3"/>
          <p:cNvPicPr>
            <a:picLocks noChangeAspect="1"/>
          </p:cNvPicPr>
          <p:nvPr/>
        </p:nvPicPr>
        <p:blipFill>
          <a:blip r:embed="rId3" cstate="print"/>
          <a:srcRect/>
          <a:stretch>
            <a:fillRect/>
          </a:stretch>
        </p:blipFill>
        <p:spPr bwMode="auto">
          <a:xfrm>
            <a:off x="434975" y="2033588"/>
            <a:ext cx="8172450" cy="4533900"/>
          </a:xfrm>
          <a:prstGeom prst="rect">
            <a:avLst/>
          </a:prstGeom>
          <a:noFill/>
          <a:ln w="9525">
            <a:noFill/>
            <a:miter lim="800000"/>
            <a:headEnd/>
            <a:tailEnd/>
          </a:ln>
        </p:spPr>
      </p:pic>
      <p:sp>
        <p:nvSpPr>
          <p:cNvPr id="94216" name="Text Box 15"/>
          <p:cNvSpPr txBox="1">
            <a:spLocks noChangeArrowheads="1"/>
          </p:cNvSpPr>
          <p:nvPr/>
        </p:nvSpPr>
        <p:spPr bwMode="auto">
          <a:xfrm>
            <a:off x="2057400" y="769938"/>
            <a:ext cx="2003882" cy="307777"/>
          </a:xfrm>
          <a:prstGeom prst="rect">
            <a:avLst/>
          </a:prstGeom>
          <a:noFill/>
          <a:ln w="9525">
            <a:noFill/>
            <a:miter lim="800000"/>
            <a:headEnd/>
            <a:tailEnd/>
          </a:ln>
        </p:spPr>
        <p:txBody>
          <a:bodyPr wrap="none">
            <a:spAutoFit/>
          </a:bodyPr>
          <a:lstStyle/>
          <a:p>
            <a:r>
              <a:rPr lang="el-GR" dirty="0" smtClean="0">
                <a:solidFill>
                  <a:srgbClr val="8A3A6A"/>
                </a:solidFill>
              </a:rPr>
              <a:t>Απαντήσεις Έρευνας</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500"/>
                                        <p:tgtEl>
                                          <p:spTgt spid="3"/>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up)">
                                      <p:cBhvr>
                                        <p:cTn id="25"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7" name="Rectangle 5"/>
          <p:cNvSpPr>
            <a:spLocks noChangeArrowheads="1"/>
          </p:cNvSpPr>
          <p:nvPr/>
        </p:nvSpPr>
        <p:spPr bwMode="auto">
          <a:xfrm>
            <a:off x="566738" y="75406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Άλλες Συμφωνίες για την Εργασία</a:t>
            </a:r>
            <a:endParaRPr lang="en-US" sz="2400" dirty="0" smtClean="0">
              <a:solidFill>
                <a:srgbClr val="356A41"/>
              </a:solidFill>
            </a:endParaRPr>
          </a:p>
        </p:txBody>
      </p:sp>
      <p:sp>
        <p:nvSpPr>
          <p:cNvPr id="9" name="Rectangle 8"/>
          <p:cNvSpPr>
            <a:spLocks noChangeArrowheads="1"/>
          </p:cNvSpPr>
          <p:nvPr/>
        </p:nvSpPr>
        <p:spPr bwMode="auto">
          <a:xfrm>
            <a:off x="566738" y="1393371"/>
            <a:ext cx="8348662" cy="1200329"/>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3D68AF"/>
                </a:solidFill>
              </a:rPr>
              <a:t>Εταιρική Ευθύνη</a:t>
            </a:r>
            <a:r>
              <a:rPr lang="en-US" sz="1800" dirty="0" smtClean="0">
                <a:solidFill>
                  <a:srgbClr val="3D68AF"/>
                </a:solidFill>
              </a:rPr>
              <a:t>  </a:t>
            </a:r>
            <a:r>
              <a:rPr lang="el-GR" sz="1800" b="0" dirty="0" smtClean="0"/>
              <a:t>Λόγω της πίεσης από τους καταναλωτές και τα συνδικάτα, οι επιχειρήσεις έχουν αρχίσει να ελέγχουν και να βελτιώνουν τις συνθήκες στα εργοστάσιά τους στο εξωτερικό και στα εργοστάσια των υπεργολάβων τους που λειτουργούν στο εξωτερικό. </a:t>
            </a:r>
            <a:endParaRPr lang="en-US" sz="1800" b="0" dirty="0"/>
          </a:p>
        </p:txBody>
      </p:sp>
      <p:sp>
        <p:nvSpPr>
          <p:cNvPr id="10" name="Rectangle 9"/>
          <p:cNvSpPr>
            <a:spLocks noChangeArrowheads="1"/>
          </p:cNvSpPr>
          <p:nvPr/>
        </p:nvSpPr>
        <p:spPr bwMode="auto">
          <a:xfrm>
            <a:off x="566738" y="2946399"/>
            <a:ext cx="8158162" cy="1200329"/>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3D68AF"/>
                </a:solidFill>
              </a:rPr>
              <a:t>Ευθύνη Χώρας</a:t>
            </a:r>
            <a:r>
              <a:rPr lang="en-US" sz="1800" dirty="0" smtClean="0">
                <a:solidFill>
                  <a:srgbClr val="3D68AF"/>
                </a:solidFill>
              </a:rPr>
              <a:t>  </a:t>
            </a:r>
            <a:r>
              <a:rPr lang="el-GR" sz="1800" b="0" dirty="0" smtClean="0"/>
              <a:t>Μια σειρά από εμπορικούς νόμους στις ΗΠΑ δίνουν στον Πρόεδρο τη δυνατότητα να καταργεί εμπορικά προνόμια από χώρες που δεν παρέχουν στους εργαζόμενούς τους βασικά δικαιώματα, όπως το δικαίωμα του </a:t>
            </a:r>
            <a:r>
              <a:rPr lang="el-GR" sz="1800" b="0" dirty="0" err="1" smtClean="0"/>
              <a:t>συνδικαλίζεσθαι</a:t>
            </a:r>
            <a:r>
              <a:rPr lang="el-GR" sz="1800" b="0" dirty="0" smtClean="0"/>
              <a:t>.  </a:t>
            </a:r>
            <a:endParaRPr lang="en-US" sz="1800" b="0" dirty="0"/>
          </a:p>
        </p:txBody>
      </p:sp>
      <p:sp>
        <p:nvSpPr>
          <p:cNvPr id="16" name="Rectangle 15"/>
          <p:cNvSpPr>
            <a:spLocks noChangeArrowheads="1"/>
          </p:cNvSpPr>
          <p:nvPr/>
        </p:nvSpPr>
        <p:spPr bwMode="auto">
          <a:xfrm>
            <a:off x="566738" y="4223657"/>
            <a:ext cx="8081962" cy="1477328"/>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3D68AF"/>
                </a:solidFill>
              </a:rPr>
              <a:t>Μισθός Επιβίωσης</a:t>
            </a:r>
            <a:r>
              <a:rPr lang="en-US" sz="1800" dirty="0" smtClean="0">
                <a:solidFill>
                  <a:srgbClr val="3D68AF"/>
                </a:solidFill>
              </a:rPr>
              <a:t>  </a:t>
            </a:r>
            <a:r>
              <a:rPr lang="el-GR" sz="1800" b="0" dirty="0" smtClean="0"/>
              <a:t>Είναι δίκαιο να περιμένουμε τις ξένες επιχειρήσεις να πληρώνουν ένα </a:t>
            </a:r>
            <a:r>
              <a:rPr lang="el-GR" sz="1800" dirty="0" smtClean="0"/>
              <a:t>μισθό επιβίωσης </a:t>
            </a:r>
            <a:r>
              <a:rPr lang="el-GR" sz="1800" b="0" dirty="0" smtClean="0"/>
              <a:t>στους εργαζομένους τους, δηλαδή ένα μισθό που είναι πάνω από το επίπεδο που ισχύει στην αναπτυσσόμενη χώρα; Οι οικονομολόγοι έχουν μια έτοιμη απάντηση: οι μισθοί θα πρέπει να είναι τόσο υψηλοί όσο επιτρέπει η αγορά, και όχι υψηλότεροι. </a:t>
            </a:r>
            <a:r>
              <a:rPr lang="en-US" sz="1800" b="0" dirty="0" smtClean="0"/>
              <a:t> </a:t>
            </a:r>
            <a:endParaRPr lang="en-US" sz="1800" b="0" dirty="0"/>
          </a:p>
        </p:txBody>
      </p:sp>
      <p:grpSp>
        <p:nvGrpSpPr>
          <p:cNvPr id="96261" name="Group 27"/>
          <p:cNvGrpSpPr>
            <a:grpSpLocks/>
          </p:cNvGrpSpPr>
          <p:nvPr/>
        </p:nvGrpSpPr>
        <p:grpSpPr bwMode="auto">
          <a:xfrm>
            <a:off x="566738" y="333375"/>
            <a:ext cx="6577012" cy="290513"/>
            <a:chOff x="566738" y="417533"/>
            <a:chExt cx="6138862" cy="206583"/>
          </a:xfrm>
        </p:grpSpPr>
        <p:sp>
          <p:nvSpPr>
            <p:cNvPr id="96263"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96264" name="Straight Connector 20"/>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Διεθνείς Συμφωνίες σε Θέματα Εργασίας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5" name="Group 14"/>
          <p:cNvGrpSpPr>
            <a:grpSpLocks/>
          </p:cNvGrpSpPr>
          <p:nvPr/>
        </p:nvGrpSpPr>
        <p:grpSpPr bwMode="auto">
          <a:xfrm>
            <a:off x="596900" y="733425"/>
            <a:ext cx="5662613" cy="820738"/>
            <a:chOff x="566739" y="4459460"/>
            <a:chExt cx="5662264" cy="820738"/>
          </a:xfrm>
        </p:grpSpPr>
        <p:pic>
          <p:nvPicPr>
            <p:cNvPr id="98313" name="Picture 16"/>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8" name="TextBox 17"/>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defPPr>
                <a:defRPr lang="en-US"/>
              </a:defPPr>
              <a:lvl1pPr algn="l" rtl="0" fontAlgn="base">
                <a:spcBef>
                  <a:spcPct val="10000"/>
                </a:spcBef>
                <a:spcAft>
                  <a:spcPct val="10000"/>
                </a:spcAft>
                <a:defRPr sz="1400" b="1" kern="1200">
                  <a:solidFill>
                    <a:schemeClr val="tx1"/>
                  </a:solidFill>
                  <a:latin typeface="Arial" charset="0"/>
                  <a:ea typeface="+mn-ea"/>
                  <a:cs typeface="+mn-cs"/>
                </a:defRPr>
              </a:lvl1pPr>
              <a:lvl2pPr marL="457200" algn="l" rtl="0" fontAlgn="base">
                <a:spcBef>
                  <a:spcPct val="10000"/>
                </a:spcBef>
                <a:spcAft>
                  <a:spcPct val="10000"/>
                </a:spcAft>
                <a:defRPr sz="1400" b="1" kern="1200">
                  <a:solidFill>
                    <a:schemeClr val="tx1"/>
                  </a:solidFill>
                  <a:latin typeface="Arial" charset="0"/>
                  <a:ea typeface="+mn-ea"/>
                  <a:cs typeface="+mn-cs"/>
                </a:defRPr>
              </a:lvl2pPr>
              <a:lvl3pPr marL="914400" algn="l" rtl="0" fontAlgn="base">
                <a:spcBef>
                  <a:spcPct val="10000"/>
                </a:spcBef>
                <a:spcAft>
                  <a:spcPct val="10000"/>
                </a:spcAft>
                <a:defRPr sz="1400" b="1" kern="1200">
                  <a:solidFill>
                    <a:schemeClr val="tx1"/>
                  </a:solidFill>
                  <a:latin typeface="Arial" charset="0"/>
                  <a:ea typeface="+mn-ea"/>
                  <a:cs typeface="+mn-cs"/>
                </a:defRPr>
              </a:lvl3pPr>
              <a:lvl4pPr marL="1371600" algn="l" rtl="0" fontAlgn="base">
                <a:spcBef>
                  <a:spcPct val="10000"/>
                </a:spcBef>
                <a:spcAft>
                  <a:spcPct val="10000"/>
                </a:spcAft>
                <a:defRPr sz="1400" b="1" kern="1200">
                  <a:solidFill>
                    <a:schemeClr val="tx1"/>
                  </a:solidFill>
                  <a:latin typeface="Arial" charset="0"/>
                  <a:ea typeface="+mn-ea"/>
                  <a:cs typeface="+mn-cs"/>
                </a:defRPr>
              </a:lvl4pPr>
              <a:lvl5pPr marL="1828800" algn="l" rtl="0" fontAlgn="base">
                <a:spcBef>
                  <a:spcPct val="10000"/>
                </a:spcBef>
                <a:spcAft>
                  <a:spcPct val="1000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eaLnBrk="0" hangingPunct="0">
                <a:spcBef>
                  <a:spcPct val="0"/>
                </a:spcBef>
                <a:spcAft>
                  <a:spcPct val="0"/>
                </a:spcAft>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sp>
        <p:nvSpPr>
          <p:cNvPr id="11" name="Rectangle 5"/>
          <p:cNvSpPr>
            <a:spLocks noChangeArrowheads="1"/>
          </p:cNvSpPr>
          <p:nvPr/>
        </p:nvSpPr>
        <p:spPr bwMode="auto">
          <a:xfrm>
            <a:off x="552450" y="1368425"/>
            <a:ext cx="7967436" cy="646331"/>
          </a:xfrm>
          <a:prstGeom prst="rect">
            <a:avLst/>
          </a:prstGeom>
          <a:noFill/>
          <a:ln w="9525" algn="ctr">
            <a:noFill/>
            <a:miter lim="800000"/>
            <a:headEnd/>
            <a:tailEnd/>
          </a:ln>
        </p:spPr>
        <p:txBody>
          <a:bodyPr wrap="square">
            <a:spAutoFit/>
          </a:bodyPr>
          <a:lstStyle/>
          <a:p>
            <a:pPr>
              <a:spcBef>
                <a:spcPct val="20000"/>
              </a:spcBef>
            </a:pPr>
            <a:r>
              <a:rPr lang="el-GR" sz="1800" dirty="0" smtClean="0">
                <a:solidFill>
                  <a:schemeClr val="accent2"/>
                </a:solidFill>
              </a:rPr>
              <a:t>Η </a:t>
            </a:r>
            <a:r>
              <a:rPr lang="en-US" sz="1800" dirty="0" smtClean="0">
                <a:solidFill>
                  <a:schemeClr val="accent2"/>
                </a:solidFill>
              </a:rPr>
              <a:t>Wal-Mart </a:t>
            </a:r>
            <a:r>
              <a:rPr lang="el-GR" sz="1800" dirty="0" smtClean="0">
                <a:solidFill>
                  <a:schemeClr val="accent2"/>
                </a:solidFill>
              </a:rPr>
              <a:t>Επιβάλλει στους Κινέζους Προμηθευτές να Αναβαθμίσουν τις Προδιαγραφές </a:t>
            </a:r>
            <a:endParaRPr lang="en-US" sz="1800" dirty="0">
              <a:solidFill>
                <a:schemeClr val="accent2"/>
              </a:solidFill>
            </a:endParaRPr>
          </a:p>
        </p:txBody>
      </p:sp>
      <p:cxnSp>
        <p:nvCxnSpPr>
          <p:cNvPr id="12" name="Straight Connector 11"/>
          <p:cNvCxnSpPr>
            <a:cxnSpLocks noChangeShapeType="1"/>
          </p:cNvCxnSpPr>
          <p:nvPr/>
        </p:nvCxnSpPr>
        <p:spPr bwMode="auto">
          <a:xfrm>
            <a:off x="552450" y="1331913"/>
            <a:ext cx="5862638" cy="0"/>
          </a:xfrm>
          <a:prstGeom prst="line">
            <a:avLst/>
          </a:prstGeom>
          <a:noFill/>
          <a:ln w="19050" cap="rnd" algn="ctr">
            <a:solidFill>
              <a:srgbClr val="9C3A45"/>
            </a:solidFill>
            <a:prstDash val="sysDash"/>
            <a:round/>
            <a:headEnd/>
            <a:tailEnd/>
          </a:ln>
        </p:spPr>
      </p:cxnSp>
      <p:sp>
        <p:nvSpPr>
          <p:cNvPr id="14" name="Rectangle 13"/>
          <p:cNvSpPr>
            <a:spLocks noChangeArrowheads="1"/>
          </p:cNvSpPr>
          <p:nvPr/>
        </p:nvSpPr>
        <p:spPr bwMode="auto">
          <a:xfrm>
            <a:off x="465138" y="2104570"/>
            <a:ext cx="8348662" cy="4635115"/>
          </a:xfrm>
          <a:prstGeom prst="rect">
            <a:avLst/>
          </a:prstGeom>
          <a:noFill/>
          <a:ln w="9525" algn="ctr">
            <a:noFill/>
            <a:miter lim="800000"/>
            <a:headEnd/>
            <a:tailEnd/>
          </a:ln>
        </p:spPr>
        <p:txBody>
          <a:bodyPr wrap="square">
            <a:spAutoFit/>
          </a:bodyPr>
          <a:lstStyle/>
          <a:p>
            <a:pPr>
              <a:spcBef>
                <a:spcPct val="20000"/>
              </a:spcBef>
            </a:pPr>
            <a:r>
              <a:rPr lang="el-GR" sz="1800" b="0" dirty="0" smtClean="0"/>
              <a:t>Η </a:t>
            </a:r>
            <a:r>
              <a:rPr lang="en-US" sz="1800" b="0" dirty="0" smtClean="0"/>
              <a:t>Wal-Mart,</a:t>
            </a:r>
            <a:r>
              <a:rPr lang="el-GR" sz="1800" b="0" dirty="0" smtClean="0"/>
              <a:t> η μεγαλύτερη εταιρεία λιανικής πώλησης παγκοσμίως, ενημέρωσε τους Κινέζους προμηθευτές της ότι θα πρέπει να ανταποκριθούν στις πολύ αυστηρές περιβαλλοντικές και κοινωνικές προδιαγραφές ή αλλιώς κινδυνεύουν να χάσουν τη δουλειά τους. </a:t>
            </a:r>
            <a:endParaRPr lang="en-US" sz="1800" b="0" dirty="0"/>
          </a:p>
          <a:p>
            <a:pPr>
              <a:spcBef>
                <a:spcPct val="20000"/>
              </a:spcBef>
            </a:pPr>
            <a:endParaRPr lang="en-US" sz="1800" b="0" dirty="0"/>
          </a:p>
          <a:p>
            <a:pPr>
              <a:spcBef>
                <a:spcPct val="20000"/>
              </a:spcBef>
            </a:pPr>
            <a:r>
              <a:rPr lang="el-GR" sz="1800" b="0" dirty="0" smtClean="0"/>
              <a:t>Αυτό έγινε πιθανώς λόγω της αυξανόμενης κριτικής στις ΗΠΑ σχετικά με θέματα συνθηκών εργασίας στα εργοστάσια των προμηθευτών της. </a:t>
            </a:r>
            <a:endParaRPr lang="en-US" sz="1800" b="0" dirty="0"/>
          </a:p>
          <a:p>
            <a:pPr>
              <a:spcBef>
                <a:spcPct val="20000"/>
              </a:spcBef>
            </a:pPr>
            <a:endParaRPr lang="en-US" sz="1800" b="0" dirty="0"/>
          </a:p>
          <a:p>
            <a:pPr>
              <a:spcBef>
                <a:spcPct val="20000"/>
              </a:spcBef>
            </a:pPr>
            <a:r>
              <a:rPr lang="el-GR" sz="1800" b="0" dirty="0" smtClean="0"/>
              <a:t>Τα προαπαιτούμενα περιλαμβάνουν</a:t>
            </a:r>
            <a:r>
              <a:rPr lang="en-US" sz="1800" b="0" dirty="0" smtClean="0"/>
              <a:t>:</a:t>
            </a:r>
            <a:endParaRPr lang="en-US" sz="1800" b="0" dirty="0"/>
          </a:p>
          <a:p>
            <a:pPr>
              <a:spcBef>
                <a:spcPct val="20000"/>
              </a:spcBef>
            </a:pPr>
            <a:r>
              <a:rPr lang="en-US" sz="1800" b="0" dirty="0"/>
              <a:t>	- </a:t>
            </a:r>
            <a:r>
              <a:rPr lang="el-GR" sz="1800" b="0" dirty="0" smtClean="0"/>
              <a:t>μια σαφή επίδειξη συμμόρφωσης με την κινεζική περιβαλλοντική 	νομοθεσία</a:t>
            </a:r>
            <a:endParaRPr lang="en-US" sz="1800" b="0" dirty="0"/>
          </a:p>
          <a:p>
            <a:pPr>
              <a:spcBef>
                <a:spcPct val="20000"/>
              </a:spcBef>
            </a:pPr>
            <a:r>
              <a:rPr lang="en-US" sz="1800" b="0" dirty="0"/>
              <a:t>	-  </a:t>
            </a:r>
            <a:r>
              <a:rPr lang="el-GR" sz="1800" b="0" dirty="0" smtClean="0"/>
              <a:t>μια βελτίωση 20% στην ενεργειακή αποδοτικότητα στους 200 	μεγαλύτερους Κινέζους προμηθευτές της εταιρίας</a:t>
            </a:r>
            <a:endParaRPr lang="en-US" sz="1800" b="0" dirty="0"/>
          </a:p>
          <a:p>
            <a:pPr>
              <a:spcBef>
                <a:spcPct val="20000"/>
              </a:spcBef>
            </a:pPr>
            <a:r>
              <a:rPr lang="en-US" sz="1800" b="0" dirty="0"/>
              <a:t>	- </a:t>
            </a:r>
            <a:r>
              <a:rPr lang="el-GR" sz="1800" b="0" dirty="0" smtClean="0"/>
              <a:t>αποκάλυψη της ονομασίας και της διεύθυνσης κάθε εργοστασίου που 	συμμετέχει στην παραγωγική διαδικασία</a:t>
            </a:r>
            <a:endParaRPr lang="en-US" sz="1800" b="0" dirty="0"/>
          </a:p>
        </p:txBody>
      </p:sp>
      <p:grpSp>
        <p:nvGrpSpPr>
          <p:cNvPr id="98309" name="Group 27"/>
          <p:cNvGrpSpPr>
            <a:grpSpLocks/>
          </p:cNvGrpSpPr>
          <p:nvPr/>
        </p:nvGrpSpPr>
        <p:grpSpPr bwMode="auto">
          <a:xfrm>
            <a:off x="566738" y="333375"/>
            <a:ext cx="6577012" cy="290513"/>
            <a:chOff x="566738" y="417533"/>
            <a:chExt cx="6138862" cy="206583"/>
          </a:xfrm>
        </p:grpSpPr>
        <p:sp>
          <p:nvSpPr>
            <p:cNvPr id="98311"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98312" name="Straight Connector 20"/>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Διεθνείς Συμφωνίες σε Θέματα Εργασίας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750"/>
                            </p:stCondLst>
                            <p:childTnLst>
                              <p:par>
                                <p:cTn id="12" presetID="22" presetClass="entr" presetSubtype="8"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left)">
                                      <p:cBhvr>
                                        <p:cTn id="14" dur="500"/>
                                        <p:tgtEl>
                                          <p:spTgt spid="11"/>
                                        </p:tgtEl>
                                      </p:cBhvr>
                                    </p:animEffect>
                                  </p:childTnLst>
                                </p:cTn>
                              </p:par>
                            </p:childTnLst>
                          </p:cTn>
                        </p:par>
                        <p:par>
                          <p:cTn id="15" fill="hold">
                            <p:stCondLst>
                              <p:cond delay="1250"/>
                            </p:stCondLst>
                            <p:childTnLst>
                              <p:par>
                                <p:cTn id="16" presetID="22" presetClass="entr" presetSubtype="8"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utoUpdateAnimBg="0"/>
      <p:bldP spid="1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Περιβαλλοντικά Θέματα στη</a:t>
            </a:r>
            <a:r>
              <a:rPr lang="en-US" sz="2400" dirty="0" smtClean="0">
                <a:solidFill>
                  <a:srgbClr val="356A41"/>
                </a:solidFill>
              </a:rPr>
              <a:t> </a:t>
            </a:r>
            <a:r>
              <a:rPr lang="en-US" sz="2400" dirty="0">
                <a:solidFill>
                  <a:srgbClr val="356A41"/>
                </a:solidFill>
              </a:rPr>
              <a:t>GATT </a:t>
            </a:r>
            <a:r>
              <a:rPr lang="el-GR" sz="2400" dirty="0" smtClean="0">
                <a:solidFill>
                  <a:srgbClr val="356A41"/>
                </a:solidFill>
              </a:rPr>
              <a:t>και στον ΠΟΕ</a:t>
            </a:r>
            <a:endParaRPr lang="en-US" sz="2400" dirty="0">
              <a:solidFill>
                <a:srgbClr val="356A41"/>
              </a:solidFill>
            </a:endParaRPr>
          </a:p>
        </p:txBody>
      </p:sp>
      <p:grpSp>
        <p:nvGrpSpPr>
          <p:cNvPr id="36" name="Group 35"/>
          <p:cNvGrpSpPr>
            <a:grpSpLocks/>
          </p:cNvGrpSpPr>
          <p:nvPr/>
        </p:nvGrpSpPr>
        <p:grpSpPr bwMode="auto">
          <a:xfrm>
            <a:off x="566738" y="304800"/>
            <a:ext cx="7100887" cy="319088"/>
            <a:chOff x="566738" y="417533"/>
            <a:chExt cx="6138862" cy="206583"/>
          </a:xfrm>
        </p:grpSpPr>
        <p:sp>
          <p:nvSpPr>
            <p:cNvPr id="100357" name="Rectangle 3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00358" name="Straight Connector 37"/>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latin typeface="+mj-lt"/>
                <a:ea typeface="+mj-ea"/>
                <a:cs typeface="+mj-cs"/>
              </a:rPr>
              <a:t>Διεθνείς Συμφωνίες για το Περιβάλλον</a:t>
            </a:r>
            <a:endParaRPr lang="en-US" sz="2400" kern="0" dirty="0">
              <a:solidFill>
                <a:srgbClr val="69134B"/>
              </a:solidFill>
              <a:latin typeface="+mj-lt"/>
              <a:ea typeface="+mj-ea"/>
              <a:cs typeface="+mj-cs"/>
            </a:endParaRPr>
          </a:p>
        </p:txBody>
      </p:sp>
      <p:sp>
        <p:nvSpPr>
          <p:cNvPr id="16" name="Rectangle 15"/>
          <p:cNvSpPr>
            <a:spLocks noChangeArrowheads="1"/>
          </p:cNvSpPr>
          <p:nvPr/>
        </p:nvSpPr>
        <p:spPr bwMode="auto">
          <a:xfrm>
            <a:off x="1871663" y="1824038"/>
            <a:ext cx="5062537" cy="2677656"/>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 ΠΟΕ δεν ασχολείται άμεσα με περιβαλλοντικά θέματα. Άλλες διεθνείς συμφωνίες, που ονομάζονται </a:t>
            </a:r>
            <a:r>
              <a:rPr lang="el-GR" sz="2400" dirty="0" smtClean="0"/>
              <a:t>πολυμερείς συμφωνίες για το περιβάλλον</a:t>
            </a:r>
            <a:r>
              <a:rPr lang="el-GR" sz="2400" b="0" dirty="0" smtClean="0"/>
              <a:t>, έχουν ως αντικείμενο ειδικά με το περιβάλλον.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500"/>
                                        <p:tgtEl>
                                          <p:spTgt spid="36"/>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9" grpId="0"/>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1" name="Rectangle 5"/>
          <p:cNvSpPr>
            <a:spLocks noChangeArrowheads="1"/>
          </p:cNvSpPr>
          <p:nvPr/>
        </p:nvSpPr>
        <p:spPr bwMode="auto">
          <a:xfrm>
            <a:off x="595313" y="603250"/>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Περιβαλλοντικά Θέματα στη</a:t>
            </a:r>
            <a:r>
              <a:rPr lang="en-US" sz="2400" dirty="0" smtClean="0">
                <a:solidFill>
                  <a:srgbClr val="356A41"/>
                </a:solidFill>
              </a:rPr>
              <a:t> GATT </a:t>
            </a:r>
            <a:r>
              <a:rPr lang="el-GR" sz="2400" dirty="0" smtClean="0">
                <a:solidFill>
                  <a:srgbClr val="356A41"/>
                </a:solidFill>
              </a:rPr>
              <a:t>και στον ΠΟΕ</a:t>
            </a:r>
            <a:endParaRPr lang="en-US" sz="2400" dirty="0" smtClean="0">
              <a:solidFill>
                <a:srgbClr val="356A41"/>
              </a:solidFill>
            </a:endParaRPr>
          </a:p>
        </p:txBody>
      </p:sp>
      <p:grpSp>
        <p:nvGrpSpPr>
          <p:cNvPr id="3" name="Group 39"/>
          <p:cNvGrpSpPr>
            <a:grpSpLocks/>
          </p:cNvGrpSpPr>
          <p:nvPr/>
        </p:nvGrpSpPr>
        <p:grpSpPr bwMode="auto">
          <a:xfrm>
            <a:off x="304800" y="992188"/>
            <a:ext cx="8734425" cy="5613400"/>
            <a:chOff x="566738" y="2200275"/>
            <a:chExt cx="7805737" cy="4219575"/>
          </a:xfrm>
        </p:grpSpPr>
        <p:sp>
          <p:nvSpPr>
            <p:cNvPr id="102412"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02413" name="Rectangle 19"/>
            <p:cNvSpPr>
              <a:spLocks noChangeArrowheads="1"/>
            </p:cNvSpPr>
            <p:nvPr/>
          </p:nvSpPr>
          <p:spPr bwMode="auto">
            <a:xfrm>
              <a:off x="581023" y="2219327"/>
              <a:ext cx="7772401" cy="25607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2" name="Text Box 7"/>
          <p:cNvSpPr txBox="1">
            <a:spLocks noChangeArrowheads="1"/>
          </p:cNvSpPr>
          <p:nvPr/>
        </p:nvSpPr>
        <p:spPr bwMode="auto">
          <a:xfrm>
            <a:off x="381000" y="1054100"/>
            <a:ext cx="259715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11-3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3" name="Rectangle 22"/>
          <p:cNvSpPr>
            <a:spLocks noChangeArrowheads="1"/>
          </p:cNvSpPr>
          <p:nvPr/>
        </p:nvSpPr>
        <p:spPr bwMode="auto">
          <a:xfrm>
            <a:off x="430213" y="1773238"/>
            <a:ext cx="8512175" cy="46894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4" name="Rectangle 23"/>
          <p:cNvSpPr>
            <a:spLocks noChangeArrowheads="1"/>
          </p:cNvSpPr>
          <p:nvPr/>
        </p:nvSpPr>
        <p:spPr bwMode="auto">
          <a:xfrm>
            <a:off x="300038" y="1411287"/>
            <a:ext cx="8843962" cy="523220"/>
          </a:xfrm>
          <a:prstGeom prst="rect">
            <a:avLst/>
          </a:prstGeom>
          <a:noFill/>
          <a:ln w="9525">
            <a:noFill/>
            <a:miter lim="800000"/>
            <a:headEnd/>
            <a:tailEnd/>
          </a:ln>
        </p:spPr>
        <p:txBody>
          <a:bodyPr wrap="square">
            <a:spAutoFit/>
          </a:bodyPr>
          <a:lstStyle/>
          <a:p>
            <a:pPr>
              <a:spcBef>
                <a:spcPct val="10000"/>
              </a:spcBef>
              <a:spcAft>
                <a:spcPct val="10000"/>
              </a:spcAft>
            </a:pPr>
            <a:r>
              <a:rPr lang="el-GR" dirty="0" smtClean="0"/>
              <a:t>Ο πίνακας αυτός δείχνει το αποτέλεσμα περιβαλλοντικών υποθέσεων που κρίθηκαν από τη </a:t>
            </a:r>
            <a:r>
              <a:rPr lang="en-US" dirty="0" smtClean="0"/>
              <a:t>GATT </a:t>
            </a:r>
            <a:r>
              <a:rPr lang="el-GR" dirty="0" smtClean="0"/>
              <a:t>και τον</a:t>
            </a:r>
            <a:r>
              <a:rPr lang="en-US" dirty="0" smtClean="0"/>
              <a:t> </a:t>
            </a:r>
            <a:r>
              <a:rPr lang="el-GR" dirty="0" smtClean="0"/>
              <a:t>ΠΟΕ</a:t>
            </a:r>
            <a:r>
              <a:rPr lang="en-US" dirty="0" smtClean="0"/>
              <a:t>.</a:t>
            </a:r>
            <a:endParaRPr lang="en-US" dirty="0"/>
          </a:p>
        </p:txBody>
      </p:sp>
      <p:grpSp>
        <p:nvGrpSpPr>
          <p:cNvPr id="102406" name="Group 13"/>
          <p:cNvGrpSpPr>
            <a:grpSpLocks/>
          </p:cNvGrpSpPr>
          <p:nvPr/>
        </p:nvGrpSpPr>
        <p:grpSpPr bwMode="auto">
          <a:xfrm>
            <a:off x="566738" y="304800"/>
            <a:ext cx="7100887" cy="319088"/>
            <a:chOff x="566738" y="417533"/>
            <a:chExt cx="6138862" cy="206583"/>
          </a:xfrm>
        </p:grpSpPr>
        <p:sp>
          <p:nvSpPr>
            <p:cNvPr id="102410" name="Rectangle 15"/>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02411" name="Straight Connector 16"/>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566057"/>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pic>
        <p:nvPicPr>
          <p:cNvPr id="4" name="Picture 3"/>
          <p:cNvPicPr>
            <a:picLocks noChangeAspect="1"/>
          </p:cNvPicPr>
          <p:nvPr/>
        </p:nvPicPr>
        <p:blipFill>
          <a:blip r:embed="rId3" cstate="print"/>
          <a:srcRect/>
          <a:stretch>
            <a:fillRect/>
          </a:stretch>
        </p:blipFill>
        <p:spPr bwMode="auto">
          <a:xfrm>
            <a:off x="517525" y="1952625"/>
            <a:ext cx="8296275" cy="4418013"/>
          </a:xfrm>
          <a:prstGeom prst="rect">
            <a:avLst/>
          </a:prstGeom>
          <a:noFill/>
          <a:ln w="9525">
            <a:noFill/>
            <a:miter lim="800000"/>
            <a:headEnd/>
            <a:tailEnd/>
          </a:ln>
        </p:spPr>
      </p:pic>
      <p:sp>
        <p:nvSpPr>
          <p:cNvPr id="102409" name="Text Box 14"/>
          <p:cNvSpPr txBox="1">
            <a:spLocks noChangeArrowheads="1"/>
          </p:cNvSpPr>
          <p:nvPr/>
        </p:nvSpPr>
        <p:spPr bwMode="auto">
          <a:xfrm>
            <a:off x="3041650" y="1060451"/>
            <a:ext cx="4970236" cy="544765"/>
          </a:xfrm>
          <a:prstGeom prst="rect">
            <a:avLst/>
          </a:prstGeom>
          <a:noFill/>
          <a:ln w="9525">
            <a:noFill/>
            <a:miter lim="800000"/>
            <a:headEnd/>
            <a:tailEnd/>
          </a:ln>
        </p:spPr>
        <p:txBody>
          <a:bodyPr wrap="square">
            <a:spAutoFit/>
          </a:bodyPr>
          <a:lstStyle/>
          <a:p>
            <a:pPr>
              <a:spcBef>
                <a:spcPct val="10000"/>
              </a:spcBef>
              <a:spcAft>
                <a:spcPct val="10000"/>
              </a:spcAft>
            </a:pPr>
            <a:r>
              <a:rPr lang="el-GR" dirty="0" smtClean="0">
                <a:solidFill>
                  <a:srgbClr val="8A3A6A"/>
                </a:solidFill>
              </a:rPr>
              <a:t>Περιβαλλοντικές Υποθέσεις στη </a:t>
            </a:r>
            <a:r>
              <a:rPr lang="en-US" dirty="0" smtClean="0">
                <a:solidFill>
                  <a:srgbClr val="8A3A6A"/>
                </a:solidFill>
              </a:rPr>
              <a:t>GATT</a:t>
            </a:r>
            <a:r>
              <a:rPr lang="el-GR" dirty="0" smtClean="0">
                <a:solidFill>
                  <a:srgbClr val="8A3A6A"/>
                </a:solidFill>
              </a:rPr>
              <a:t> και στον ΠΟΕ</a:t>
            </a:r>
            <a:endParaRPr lang="en-US" dirty="0">
              <a:solidFill>
                <a:srgbClr val="8A3A6A"/>
              </a:solidFill>
            </a:endParaRPr>
          </a:p>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500"/>
                                        <p:tgtEl>
                                          <p:spTgt spid="3"/>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up)">
                                      <p:cBhvr>
                                        <p:cTn id="25"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49" name="Rectangle 5"/>
          <p:cNvSpPr>
            <a:spLocks noChangeArrowheads="1"/>
          </p:cNvSpPr>
          <p:nvPr/>
        </p:nvSpPr>
        <p:spPr bwMode="auto">
          <a:xfrm>
            <a:off x="566738" y="546100"/>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Περιβαλλοντικά Θέματα στη</a:t>
            </a:r>
            <a:r>
              <a:rPr lang="en-US" sz="2400" dirty="0" smtClean="0">
                <a:solidFill>
                  <a:srgbClr val="356A41"/>
                </a:solidFill>
              </a:rPr>
              <a:t> GATT </a:t>
            </a:r>
            <a:r>
              <a:rPr lang="el-GR" sz="2400" dirty="0" smtClean="0">
                <a:solidFill>
                  <a:srgbClr val="356A41"/>
                </a:solidFill>
              </a:rPr>
              <a:t>και στον ΠΟΕ</a:t>
            </a:r>
            <a:endParaRPr lang="en-US" sz="2400" dirty="0" smtClean="0">
              <a:solidFill>
                <a:srgbClr val="356A41"/>
              </a:solidFill>
            </a:endParaRPr>
          </a:p>
        </p:txBody>
      </p:sp>
      <p:grpSp>
        <p:nvGrpSpPr>
          <p:cNvPr id="104450" name="Group 39"/>
          <p:cNvGrpSpPr>
            <a:grpSpLocks/>
          </p:cNvGrpSpPr>
          <p:nvPr/>
        </p:nvGrpSpPr>
        <p:grpSpPr bwMode="auto">
          <a:xfrm>
            <a:off x="236538" y="960438"/>
            <a:ext cx="8907462" cy="5572125"/>
            <a:chOff x="566738" y="2200275"/>
            <a:chExt cx="7805737" cy="4219575"/>
          </a:xfrm>
        </p:grpSpPr>
        <p:sp>
          <p:nvSpPr>
            <p:cNvPr id="104459"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04460" name="Rectangle 19"/>
            <p:cNvSpPr>
              <a:spLocks noChangeArrowheads="1"/>
            </p:cNvSpPr>
            <p:nvPr/>
          </p:nvSpPr>
          <p:spPr bwMode="auto">
            <a:xfrm>
              <a:off x="581023" y="2219327"/>
              <a:ext cx="7772401" cy="25607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4451" name="Text Box 7"/>
          <p:cNvSpPr txBox="1">
            <a:spLocks noChangeArrowheads="1"/>
          </p:cNvSpPr>
          <p:nvPr/>
        </p:nvSpPr>
        <p:spPr bwMode="auto">
          <a:xfrm>
            <a:off x="279400" y="1011238"/>
            <a:ext cx="259715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11-3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104452" name="Rectangle 22"/>
          <p:cNvSpPr>
            <a:spLocks noChangeArrowheads="1"/>
          </p:cNvSpPr>
          <p:nvPr/>
        </p:nvSpPr>
        <p:spPr bwMode="auto">
          <a:xfrm>
            <a:off x="430213" y="1627188"/>
            <a:ext cx="8524875" cy="46450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grpSp>
        <p:nvGrpSpPr>
          <p:cNvPr id="104453" name="Group 13"/>
          <p:cNvGrpSpPr>
            <a:grpSpLocks/>
          </p:cNvGrpSpPr>
          <p:nvPr/>
        </p:nvGrpSpPr>
        <p:grpSpPr bwMode="auto">
          <a:xfrm>
            <a:off x="566738" y="304800"/>
            <a:ext cx="7100887" cy="319088"/>
            <a:chOff x="566738" y="417533"/>
            <a:chExt cx="6138862" cy="206583"/>
          </a:xfrm>
        </p:grpSpPr>
        <p:sp>
          <p:nvSpPr>
            <p:cNvPr id="104457" name="Rectangle 15"/>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04458" name="Straight Connector 16"/>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pic>
        <p:nvPicPr>
          <p:cNvPr id="2" name="Picture 1"/>
          <p:cNvPicPr>
            <a:picLocks noChangeAspect="1"/>
          </p:cNvPicPr>
          <p:nvPr/>
        </p:nvPicPr>
        <p:blipFill>
          <a:blip r:embed="rId3" cstate="print"/>
          <a:srcRect/>
          <a:stretch>
            <a:fillRect/>
          </a:stretch>
        </p:blipFill>
        <p:spPr bwMode="auto">
          <a:xfrm>
            <a:off x="520700" y="1693863"/>
            <a:ext cx="8296275" cy="4337050"/>
          </a:xfrm>
          <a:prstGeom prst="rect">
            <a:avLst/>
          </a:prstGeom>
          <a:noFill/>
          <a:ln w="9525">
            <a:noFill/>
            <a:miter lim="800000"/>
            <a:headEnd/>
            <a:tailEnd/>
          </a:ln>
        </p:spPr>
      </p:pic>
      <p:sp>
        <p:nvSpPr>
          <p:cNvPr id="104456" name="Text Box 14"/>
          <p:cNvSpPr txBox="1">
            <a:spLocks noChangeArrowheads="1"/>
          </p:cNvSpPr>
          <p:nvPr/>
        </p:nvSpPr>
        <p:spPr bwMode="auto">
          <a:xfrm>
            <a:off x="2825750" y="987425"/>
            <a:ext cx="6027964" cy="307777"/>
          </a:xfrm>
          <a:prstGeom prst="rect">
            <a:avLst/>
          </a:prstGeom>
          <a:noFill/>
          <a:ln w="9525">
            <a:noFill/>
            <a:miter lim="800000"/>
            <a:headEnd/>
            <a:tailEnd/>
          </a:ln>
        </p:spPr>
        <p:txBody>
          <a:bodyPr wrap="square">
            <a:spAutoFit/>
          </a:bodyPr>
          <a:lstStyle/>
          <a:p>
            <a:r>
              <a:rPr lang="el-GR" dirty="0" smtClean="0">
                <a:solidFill>
                  <a:srgbClr val="8A3A6A"/>
                </a:solidFill>
              </a:rPr>
              <a:t>Περιβαλλοντικές Υποθέσεις στη </a:t>
            </a:r>
            <a:r>
              <a:rPr lang="en-US" dirty="0" smtClean="0">
                <a:solidFill>
                  <a:srgbClr val="8A3A6A"/>
                </a:solidFill>
              </a:rPr>
              <a:t>GATT</a:t>
            </a:r>
            <a:r>
              <a:rPr lang="el-GR" dirty="0" smtClean="0">
                <a:solidFill>
                  <a:srgbClr val="8A3A6A"/>
                </a:solidFill>
              </a:rPr>
              <a:t> και στον ΠΟΕ (συνέχεια)</a:t>
            </a:r>
            <a:endParaRPr lang="en-US" dirty="0" smtClean="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Βοηθάει ή Βλάπτει το Περιβάλλον;</a:t>
            </a:r>
            <a:endParaRPr lang="en-US" sz="2400" dirty="0">
              <a:solidFill>
                <a:srgbClr val="356A41"/>
              </a:solidFill>
            </a:endParaRPr>
          </a:p>
        </p:txBody>
      </p:sp>
      <p:sp>
        <p:nvSpPr>
          <p:cNvPr id="13" name="Rectangle 12"/>
          <p:cNvSpPr>
            <a:spLocks noChangeArrowheads="1"/>
          </p:cNvSpPr>
          <p:nvPr/>
        </p:nvSpPr>
        <p:spPr bwMode="auto">
          <a:xfrm>
            <a:off x="566738" y="2554514"/>
            <a:ext cx="8129587" cy="1415772"/>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Ποσόστωση των ΗΠΑ στη Ζάχαρη</a:t>
            </a:r>
            <a:r>
              <a:rPr lang="en-US" sz="2000" dirty="0" smtClean="0">
                <a:solidFill>
                  <a:srgbClr val="3D68AF"/>
                </a:solidFill>
              </a:rPr>
              <a:t> </a:t>
            </a:r>
            <a:r>
              <a:rPr lang="en-US" sz="2000" b="0" dirty="0" smtClean="0"/>
              <a:t> </a:t>
            </a:r>
            <a:r>
              <a:rPr lang="el-GR" sz="2000" b="0" dirty="0" smtClean="0"/>
              <a:t>Η παραγωγή αιθανόλης από καλαμπόκι είναι πολύ λιγότερο ενεργειακά αποδοτική απ’ ότι η παραγωγή από το ζαχαροκάλαμο. </a:t>
            </a:r>
            <a:endParaRPr lang="en-US" sz="2000" b="0" dirty="0"/>
          </a:p>
          <a:p>
            <a:pPr>
              <a:spcBef>
                <a:spcPct val="20000"/>
              </a:spcBef>
            </a:pPr>
            <a:endParaRPr lang="en-US" sz="2000" dirty="0">
              <a:solidFill>
                <a:srgbClr val="3D68AF"/>
              </a:solidFill>
            </a:endParaRPr>
          </a:p>
        </p:txBody>
      </p:sp>
      <p:sp>
        <p:nvSpPr>
          <p:cNvPr id="21" name="Rectangle 20"/>
          <p:cNvSpPr>
            <a:spLocks noChangeArrowheads="1"/>
          </p:cNvSpPr>
          <p:nvPr/>
        </p:nvSpPr>
        <p:spPr bwMode="auto">
          <a:xfrm>
            <a:off x="566738" y="1451429"/>
            <a:ext cx="8129587" cy="1015663"/>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Η απάντηση στην ερώτηση εάν το εμπόριο βοηθάει ή βλάπτει το περιβάλλον είναι ότι </a:t>
            </a:r>
            <a:r>
              <a:rPr lang="el-GR" sz="2000" b="0" i="1" dirty="0" smtClean="0"/>
              <a:t>και τα δύο </a:t>
            </a:r>
            <a:r>
              <a:rPr lang="el-GR" sz="2000" b="0" dirty="0" smtClean="0"/>
              <a:t>αποτελέσματα είναι πιθανά, ανάλογα με την περίπτωση που αναλύουμε.</a:t>
            </a:r>
            <a:endParaRPr lang="en-US" sz="2000" b="0" dirty="0"/>
          </a:p>
        </p:txBody>
      </p:sp>
      <p:sp>
        <p:nvSpPr>
          <p:cNvPr id="23" name="Rectangle 22"/>
          <p:cNvSpPr>
            <a:spLocks noChangeArrowheads="1"/>
          </p:cNvSpPr>
          <p:nvPr/>
        </p:nvSpPr>
        <p:spPr bwMode="auto">
          <a:xfrm>
            <a:off x="566738" y="3643087"/>
            <a:ext cx="8129587" cy="3170099"/>
          </a:xfrm>
          <a:prstGeom prst="rect">
            <a:avLst/>
          </a:prstGeom>
          <a:noFill/>
          <a:ln w="9525">
            <a:noFill/>
            <a:miter lim="800000"/>
            <a:headEnd/>
            <a:tailEnd/>
          </a:ln>
        </p:spPr>
        <p:txBody>
          <a:bodyPr wrap="square">
            <a:spAutoFit/>
          </a:bodyPr>
          <a:lstStyle/>
          <a:p>
            <a:pPr>
              <a:spcBef>
                <a:spcPct val="10000"/>
              </a:spcBef>
              <a:spcAft>
                <a:spcPct val="10000"/>
              </a:spcAft>
            </a:pPr>
            <a:r>
              <a:rPr lang="en-US" sz="2000" dirty="0" smtClean="0">
                <a:solidFill>
                  <a:srgbClr val="3D68AF"/>
                </a:solidFill>
              </a:rPr>
              <a:t> VER</a:t>
            </a:r>
            <a:r>
              <a:rPr lang="el-GR" sz="2000" dirty="0" smtClean="0">
                <a:solidFill>
                  <a:srgbClr val="3D68AF"/>
                </a:solidFill>
              </a:rPr>
              <a:t> στα  Αυτοκίνητα προς ΗΠΑ</a:t>
            </a:r>
            <a:r>
              <a:rPr lang="en-US" sz="2000" dirty="0" smtClean="0">
                <a:solidFill>
                  <a:srgbClr val="3D68AF"/>
                </a:solidFill>
              </a:rPr>
              <a:t>  </a:t>
            </a:r>
            <a:r>
              <a:rPr lang="el-GR" sz="2000" b="0" dirty="0" smtClean="0"/>
              <a:t>Ο «εκούσιος» περιορισμός </a:t>
            </a:r>
            <a:r>
              <a:rPr lang="en-US" sz="2000" b="0" dirty="0" smtClean="0"/>
              <a:t>(VER)</a:t>
            </a:r>
            <a:r>
              <a:rPr lang="el-GR" sz="2000" b="0" dirty="0" smtClean="0"/>
              <a:t> στις εξαγωγές ιαπωνικών αυτοκινήτων προς τις ΗΠΑ, που ξεκίνησε το 1981, περιόρισε τον αριθμό αυτοκινήτων που μπορούσαν να εξάγουν ιαπωνικές επιχειρήσεις κάθε χρόνο, όχι όμως και την αξία τους, επομένως υπήρχε κίνητρο για τις ιαπωνικές επιχειρήσεις να εξάγουν μεγαλύτερα και πολυτελέστερα αυτοκίνητα.  Καθώς η ποιότητα των ιαπωνικών αυτοκινήτων βελτιωνόταν, το ίδιο συνέβαινε και με το μέγεθος των κινητήρων και το βάρος των οχημάτων. Ως αποτέλεσμα, αυξήθηκε η μέση κατανάλωση βενζίνης των εισαγομένων αυτοκινήτων. </a:t>
            </a:r>
            <a:endParaRPr lang="en-US" sz="2000" b="0" dirty="0"/>
          </a:p>
        </p:txBody>
      </p:sp>
      <p:grpSp>
        <p:nvGrpSpPr>
          <p:cNvPr id="106501" name="Group 16"/>
          <p:cNvGrpSpPr>
            <a:grpSpLocks/>
          </p:cNvGrpSpPr>
          <p:nvPr/>
        </p:nvGrpSpPr>
        <p:grpSpPr bwMode="auto">
          <a:xfrm>
            <a:off x="566738" y="304800"/>
            <a:ext cx="7100887" cy="319088"/>
            <a:chOff x="566738" y="417533"/>
            <a:chExt cx="6138862" cy="206583"/>
          </a:xfrm>
        </p:grpSpPr>
        <p:sp>
          <p:nvSpPr>
            <p:cNvPr id="106503" name="Rectangle 2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06504" name="Straight Connector 23"/>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left)">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3" grpId="0" autoUpdateAnimBg="0"/>
      <p:bldP spid="21" grpId="0"/>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6" name="Group 25"/>
          <p:cNvGrpSpPr>
            <a:grpSpLocks/>
          </p:cNvGrpSpPr>
          <p:nvPr/>
        </p:nvGrpSpPr>
        <p:grpSpPr bwMode="auto">
          <a:xfrm>
            <a:off x="566738" y="727075"/>
            <a:ext cx="5662612" cy="820738"/>
            <a:chOff x="566739" y="4459460"/>
            <a:chExt cx="5662264" cy="820738"/>
          </a:xfrm>
        </p:grpSpPr>
        <p:pic>
          <p:nvPicPr>
            <p:cNvPr id="108553" name="Picture 26"/>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8" name="TextBox 27"/>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defPPr>
                <a:defRPr lang="en-US"/>
              </a:defPPr>
              <a:lvl1pPr algn="l" rtl="0" fontAlgn="base">
                <a:spcBef>
                  <a:spcPct val="10000"/>
                </a:spcBef>
                <a:spcAft>
                  <a:spcPct val="10000"/>
                </a:spcAft>
                <a:defRPr sz="1400" b="1" kern="1200">
                  <a:solidFill>
                    <a:schemeClr val="tx1"/>
                  </a:solidFill>
                  <a:latin typeface="Arial" charset="0"/>
                  <a:ea typeface="+mn-ea"/>
                  <a:cs typeface="+mn-cs"/>
                </a:defRPr>
              </a:lvl1pPr>
              <a:lvl2pPr marL="457200" algn="l" rtl="0" fontAlgn="base">
                <a:spcBef>
                  <a:spcPct val="10000"/>
                </a:spcBef>
                <a:spcAft>
                  <a:spcPct val="10000"/>
                </a:spcAft>
                <a:defRPr sz="1400" b="1" kern="1200">
                  <a:solidFill>
                    <a:schemeClr val="tx1"/>
                  </a:solidFill>
                  <a:latin typeface="Arial" charset="0"/>
                  <a:ea typeface="+mn-ea"/>
                  <a:cs typeface="+mn-cs"/>
                </a:defRPr>
              </a:lvl2pPr>
              <a:lvl3pPr marL="914400" algn="l" rtl="0" fontAlgn="base">
                <a:spcBef>
                  <a:spcPct val="10000"/>
                </a:spcBef>
                <a:spcAft>
                  <a:spcPct val="10000"/>
                </a:spcAft>
                <a:defRPr sz="1400" b="1" kern="1200">
                  <a:solidFill>
                    <a:schemeClr val="tx1"/>
                  </a:solidFill>
                  <a:latin typeface="Arial" charset="0"/>
                  <a:ea typeface="+mn-ea"/>
                  <a:cs typeface="+mn-cs"/>
                </a:defRPr>
              </a:lvl3pPr>
              <a:lvl4pPr marL="1371600" algn="l" rtl="0" fontAlgn="base">
                <a:spcBef>
                  <a:spcPct val="10000"/>
                </a:spcBef>
                <a:spcAft>
                  <a:spcPct val="10000"/>
                </a:spcAft>
                <a:defRPr sz="1400" b="1" kern="1200">
                  <a:solidFill>
                    <a:schemeClr val="tx1"/>
                  </a:solidFill>
                  <a:latin typeface="Arial" charset="0"/>
                  <a:ea typeface="+mn-ea"/>
                  <a:cs typeface="+mn-cs"/>
                </a:defRPr>
              </a:lvl4pPr>
              <a:lvl5pPr marL="1828800" algn="l" rtl="0" fontAlgn="base">
                <a:spcBef>
                  <a:spcPct val="10000"/>
                </a:spcBef>
                <a:spcAft>
                  <a:spcPct val="1000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eaLnBrk="0" hangingPunct="0">
                <a:spcBef>
                  <a:spcPct val="0"/>
                </a:spcBef>
                <a:spcAft>
                  <a:spcPct val="0"/>
                </a:spcAft>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sp>
        <p:nvSpPr>
          <p:cNvPr id="15" name="Rectangle 5"/>
          <p:cNvSpPr>
            <a:spLocks noChangeArrowheads="1"/>
          </p:cNvSpPr>
          <p:nvPr/>
        </p:nvSpPr>
        <p:spPr bwMode="auto">
          <a:xfrm>
            <a:off x="552450" y="1354138"/>
            <a:ext cx="7351713" cy="366712"/>
          </a:xfrm>
          <a:prstGeom prst="rect">
            <a:avLst/>
          </a:prstGeom>
          <a:noFill/>
          <a:ln w="9525" algn="ctr">
            <a:noFill/>
            <a:miter lim="800000"/>
            <a:headEnd/>
            <a:tailEnd/>
          </a:ln>
        </p:spPr>
        <p:txBody>
          <a:bodyPr>
            <a:spAutoFit/>
          </a:bodyPr>
          <a:lstStyle/>
          <a:p>
            <a:pPr>
              <a:spcBef>
                <a:spcPct val="20000"/>
              </a:spcBef>
            </a:pPr>
            <a:r>
              <a:rPr lang="el-GR" sz="1800" dirty="0" smtClean="0">
                <a:solidFill>
                  <a:schemeClr val="accent2"/>
                </a:solidFill>
              </a:rPr>
              <a:t>Η Δύναμη του Μεγάλου Καλαμποκιού</a:t>
            </a:r>
            <a:endParaRPr lang="en-US" sz="1800" dirty="0">
              <a:solidFill>
                <a:schemeClr val="accent2"/>
              </a:solidFill>
            </a:endParaRPr>
          </a:p>
        </p:txBody>
      </p:sp>
      <p:cxnSp>
        <p:nvCxnSpPr>
          <p:cNvPr id="16" name="Straight Connector 15"/>
          <p:cNvCxnSpPr>
            <a:cxnSpLocks noChangeShapeType="1"/>
          </p:cNvCxnSpPr>
          <p:nvPr/>
        </p:nvCxnSpPr>
        <p:spPr bwMode="auto">
          <a:xfrm>
            <a:off x="581025" y="1317625"/>
            <a:ext cx="2509838" cy="0"/>
          </a:xfrm>
          <a:prstGeom prst="line">
            <a:avLst/>
          </a:prstGeom>
          <a:noFill/>
          <a:ln w="19050" cap="rnd" algn="ctr">
            <a:solidFill>
              <a:srgbClr val="9C3A45"/>
            </a:solidFill>
            <a:prstDash val="sysDash"/>
            <a:round/>
            <a:headEnd/>
            <a:tailEnd/>
          </a:ln>
        </p:spPr>
      </p:cxnSp>
      <p:sp>
        <p:nvSpPr>
          <p:cNvPr id="19" name="Rectangle 18"/>
          <p:cNvSpPr>
            <a:spLocks noChangeArrowheads="1"/>
          </p:cNvSpPr>
          <p:nvPr/>
        </p:nvSpPr>
        <p:spPr bwMode="auto">
          <a:xfrm>
            <a:off x="538163" y="1846263"/>
            <a:ext cx="7947025" cy="4376583"/>
          </a:xfrm>
          <a:prstGeom prst="rect">
            <a:avLst/>
          </a:prstGeom>
          <a:noFill/>
          <a:ln w="9525" algn="ctr">
            <a:noFill/>
            <a:miter lim="800000"/>
            <a:headEnd/>
            <a:tailEnd/>
          </a:ln>
        </p:spPr>
        <p:txBody>
          <a:bodyPr>
            <a:spAutoFit/>
          </a:bodyPr>
          <a:lstStyle/>
          <a:p>
            <a:pPr>
              <a:spcBef>
                <a:spcPct val="20000"/>
              </a:spcBef>
            </a:pPr>
            <a:r>
              <a:rPr lang="el-GR" sz="1600" b="0" dirty="0" smtClean="0">
                <a:latin typeface="OfficinaSans-Book"/>
              </a:rPr>
              <a:t>Η αυξανόμενη ζήτηση αιθανόλης ως εναλλακτικού καυσίμου είναι τόσο μεγάλη ώστε μια ομάδα οικολόγων προειδοποιεί ότι θα υπάρξει έλλειψη καλαμποκιού. </a:t>
            </a:r>
            <a:endParaRPr lang="en-US" sz="1600" b="0" dirty="0">
              <a:latin typeface="OfficinaSans-Book"/>
            </a:endParaRPr>
          </a:p>
          <a:p>
            <a:pPr>
              <a:spcBef>
                <a:spcPct val="20000"/>
              </a:spcBef>
            </a:pPr>
            <a:endParaRPr lang="en-US" sz="1600" b="0" dirty="0">
              <a:latin typeface="OfficinaSans-Book"/>
            </a:endParaRPr>
          </a:p>
          <a:p>
            <a:pPr>
              <a:spcBef>
                <a:spcPct val="20000"/>
              </a:spcBef>
            </a:pPr>
            <a:r>
              <a:rPr lang="el-GR" sz="1600" b="0" dirty="0" smtClean="0">
                <a:latin typeface="OfficinaSans-Book"/>
              </a:rPr>
              <a:t>Αυτός, όμως, ο ανταγωνισμός για καλαμπόκι θα μπορούσε εύκολα να αποφευχθεί εάν το Κογκρέσο καταργούσε τους δασμούς και τους περιορισμούς εισαγωγών που δεν επιτρέπουν στις ΗΠΑ να κάνουν μεγαλύτερη χρήση της αιθανόλης που παράγεται από ζάχαρη. </a:t>
            </a:r>
            <a:endParaRPr lang="en-US" sz="1600" b="0" dirty="0">
              <a:latin typeface="OfficinaSans-Book"/>
            </a:endParaRPr>
          </a:p>
          <a:p>
            <a:pPr>
              <a:spcBef>
                <a:spcPct val="20000"/>
              </a:spcBef>
            </a:pPr>
            <a:r>
              <a:rPr lang="en-US" sz="1600" b="0" dirty="0">
                <a:latin typeface="OfficinaSans-Book"/>
              </a:rPr>
              <a:t>	</a:t>
            </a:r>
            <a:r>
              <a:rPr lang="el-GR" sz="1600" b="0" dirty="0" smtClean="0">
                <a:latin typeface="OfficinaSans-Book"/>
              </a:rPr>
              <a:t>Το ζαχαροκάλαμο θα μπορούσε να χρησιμοποιείται στην παραγωγή 	αιθανόλης με τη χρήση πολύ λιγότερης ενέργειας. </a:t>
            </a:r>
          </a:p>
          <a:p>
            <a:pPr>
              <a:spcBef>
                <a:spcPct val="20000"/>
              </a:spcBef>
            </a:pPr>
            <a:endParaRPr lang="en-US" sz="1600" b="0" dirty="0">
              <a:latin typeface="OfficinaSans-Book"/>
            </a:endParaRPr>
          </a:p>
          <a:p>
            <a:pPr>
              <a:spcBef>
                <a:spcPct val="20000"/>
              </a:spcBef>
            </a:pPr>
            <a:r>
              <a:rPr lang="el-GR" sz="1600" b="0" dirty="0" smtClean="0">
                <a:latin typeface="OfficinaSans-Book"/>
              </a:rPr>
              <a:t>Οι εγχώριοι καλλιεργητές ζάχαρης εισπράττουν μια τόσο υψηλή τιμή για το προϊόν τους λόγω των δασμών που επιβάλλει η κυβέρνηση και των περιορισμών εισαγωγών που θα ήταν αντιοικονομικό για αυτούς να στραφούν στην παραγωγή αιθανόλης. </a:t>
            </a:r>
            <a:endParaRPr lang="en-US" sz="1600" b="0" dirty="0">
              <a:latin typeface="OfficinaSans-Book"/>
            </a:endParaRPr>
          </a:p>
          <a:p>
            <a:pPr>
              <a:spcBef>
                <a:spcPct val="20000"/>
              </a:spcBef>
            </a:pPr>
            <a:endParaRPr lang="en-US" sz="1600" b="0" dirty="0">
              <a:latin typeface="OfficinaSans-Book"/>
            </a:endParaRPr>
          </a:p>
          <a:p>
            <a:pPr>
              <a:spcBef>
                <a:spcPct val="20000"/>
              </a:spcBef>
            </a:pPr>
            <a:r>
              <a:rPr lang="en-US" sz="1600" b="0" dirty="0">
                <a:latin typeface="OfficinaSans-Book"/>
              </a:rPr>
              <a:t>	</a:t>
            </a:r>
            <a:r>
              <a:rPr lang="el-GR" sz="1600" b="0" dirty="0" smtClean="0">
                <a:latin typeface="OfficinaSans-Book"/>
              </a:rPr>
              <a:t>Το αποτέλεσμα είναι ότι η αιθανόλη στις ΗΠΑ χρησιμοποιεί περισσότερη 	ενέργεια και έχει μεγαλύτερο κόστος απ’ ότι πρέπει. </a:t>
            </a:r>
            <a:endParaRPr lang="en-US" sz="1600" b="0" dirty="0">
              <a:latin typeface="OfficinaSans-Book"/>
            </a:endParaRPr>
          </a:p>
        </p:txBody>
      </p:sp>
      <p:grpSp>
        <p:nvGrpSpPr>
          <p:cNvPr id="108549" name="Group 16"/>
          <p:cNvGrpSpPr>
            <a:grpSpLocks/>
          </p:cNvGrpSpPr>
          <p:nvPr/>
        </p:nvGrpSpPr>
        <p:grpSpPr bwMode="auto">
          <a:xfrm>
            <a:off x="566738" y="304800"/>
            <a:ext cx="7100887" cy="319088"/>
            <a:chOff x="566738" y="417533"/>
            <a:chExt cx="6138862" cy="206583"/>
          </a:xfrm>
        </p:grpSpPr>
        <p:sp>
          <p:nvSpPr>
            <p:cNvPr id="108551" name="Rectangle 2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08552" name="Straight Connector 23"/>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par>
                                <p:cTn id="8" presetID="22" presetClass="entr" presetSubtype="8"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left)">
                                      <p:cBhvr>
                                        <p:cTn id="10" dur="500"/>
                                        <p:tgtEl>
                                          <p:spTgt spid="16"/>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left)">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5297" name="Picture 2"/>
          <p:cNvPicPr>
            <a:picLocks noChangeAspect="1" noChangeArrowheads="1"/>
          </p:cNvPicPr>
          <p:nvPr/>
        </p:nvPicPr>
        <p:blipFill>
          <a:blip r:embed="rId3" cstate="print"/>
          <a:srcRect/>
          <a:stretch>
            <a:fillRect/>
          </a:stretch>
        </p:blipFill>
        <p:spPr bwMode="auto">
          <a:xfrm>
            <a:off x="6886575" y="25400"/>
            <a:ext cx="2257425" cy="1590675"/>
          </a:xfrm>
          <a:prstGeom prst="rect">
            <a:avLst/>
          </a:prstGeom>
          <a:noFill/>
          <a:ln w="9525">
            <a:noFill/>
            <a:miter lim="800000"/>
            <a:headEnd/>
            <a:tailEnd/>
          </a:ln>
        </p:spPr>
      </p:pic>
      <p:sp>
        <p:nvSpPr>
          <p:cNvPr id="5" name="Rectangle 4"/>
          <p:cNvSpPr>
            <a:spLocks noChangeArrowheads="1"/>
          </p:cNvSpPr>
          <p:nvPr/>
        </p:nvSpPr>
        <p:spPr bwMode="auto">
          <a:xfrm>
            <a:off x="541338" y="803275"/>
            <a:ext cx="8242300" cy="5115246"/>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Εφαρμογή ενός εισαγωγικού δασμού: </a:t>
            </a:r>
          </a:p>
          <a:p>
            <a:pPr>
              <a:spcBef>
                <a:spcPct val="10000"/>
              </a:spcBef>
              <a:spcAft>
                <a:spcPct val="10000"/>
              </a:spcAft>
            </a:pPr>
            <a:r>
              <a:rPr lang="el-GR" sz="2400" b="0" dirty="0" smtClean="0"/>
              <a:t>ο δασμός αυξάνει την τιμή εισαγόμενων </a:t>
            </a:r>
          </a:p>
          <a:p>
            <a:pPr>
              <a:spcBef>
                <a:spcPct val="10000"/>
              </a:spcBef>
              <a:spcAft>
                <a:spcPct val="10000"/>
              </a:spcAft>
            </a:pPr>
            <a:r>
              <a:rPr lang="el-GR" sz="2400" b="0" dirty="0" smtClean="0"/>
              <a:t>προϊόντων για τους καταναλωτές στη μεγάλη χώρα αλλά μειώνει την τιμή που εισπράττεται από τις ξένες εξαγωγικές επιχειρήσεις. </a:t>
            </a:r>
            <a:r>
              <a:rPr lang="en-US" sz="2400" b="0" dirty="0"/>
              <a:t/>
            </a:r>
            <a:br>
              <a:rPr lang="en-US" sz="2400" b="0" dirty="0"/>
            </a:br>
            <a:endParaRPr lang="en-US" sz="2400" b="0" dirty="0"/>
          </a:p>
          <a:p>
            <a:pPr>
              <a:spcBef>
                <a:spcPct val="10000"/>
              </a:spcBef>
              <a:spcAft>
                <a:spcPct val="10000"/>
              </a:spcAft>
            </a:pPr>
            <a:endParaRPr lang="en-US" sz="800" b="0" dirty="0"/>
          </a:p>
          <a:p>
            <a:pPr>
              <a:spcBef>
                <a:spcPct val="10000"/>
              </a:spcBef>
              <a:spcAft>
                <a:spcPct val="10000"/>
              </a:spcAft>
            </a:pPr>
            <a:r>
              <a:rPr lang="el-GR" sz="2400" b="0" dirty="0" smtClean="0"/>
              <a:t>Η μείωση στην τιμή που εισπράττεται από τους εξαγωγείς είναι ένα </a:t>
            </a:r>
            <a:r>
              <a:rPr lang="el-GR" sz="2400" dirty="0" smtClean="0"/>
              <a:t>κέρδος όρων εμπορίου</a:t>
            </a:r>
            <a:r>
              <a:rPr lang="el-GR" sz="2400" b="0" dirty="0" smtClean="0"/>
              <a:t> για την εισάγουσα χώρα. </a:t>
            </a:r>
            <a:endParaRPr lang="en-US" sz="2400" b="0" dirty="0"/>
          </a:p>
          <a:p>
            <a:pPr>
              <a:spcBef>
                <a:spcPct val="10000"/>
              </a:spcBef>
              <a:spcAft>
                <a:spcPct val="10000"/>
              </a:spcAft>
            </a:pPr>
            <a:endParaRPr lang="en-US" sz="800" b="0" dirty="0"/>
          </a:p>
          <a:p>
            <a:pPr>
              <a:spcBef>
                <a:spcPct val="10000"/>
              </a:spcBef>
              <a:spcAft>
                <a:spcPct val="10000"/>
              </a:spcAft>
            </a:pPr>
            <a:r>
              <a:rPr lang="el-GR" sz="2400" b="0" dirty="0" smtClean="0"/>
              <a:t>Θα δείξουμε στο κεφάλαιο αυτό ότι όταν δύο ή περισσότερες χώρες επιβάλλουν δασμούς η μία ενάντια στην άλλη σε μια προσπάθεια </a:t>
            </a:r>
            <a:r>
              <a:rPr lang="el-GR" sz="2400" b="0" dirty="0" smtClean="0"/>
              <a:t>αποκομίσουν αυτό το κέρδος </a:t>
            </a:r>
            <a:r>
              <a:rPr lang="el-GR" sz="2400" b="0" dirty="0" smtClean="0"/>
              <a:t>όρων εμπορίου, και οι δύο καταλήγουν να χάνουν. </a:t>
            </a:r>
            <a:endParaRPr lang="en-US" sz="2400" b="0" dirty="0"/>
          </a:p>
        </p:txBody>
      </p:sp>
      <p:sp>
        <p:nvSpPr>
          <p:cNvPr id="55299" name="Rectangle 5"/>
          <p:cNvSpPr>
            <a:spLocks noChangeArrowheads="1"/>
          </p:cNvSpPr>
          <p:nvPr/>
        </p:nvSpPr>
        <p:spPr bwMode="auto">
          <a:xfrm>
            <a:off x="877888" y="333375"/>
            <a:ext cx="3981450"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55300" name="Straight Connector 6"/>
          <p:cNvCxnSpPr>
            <a:cxnSpLocks noChangeShapeType="1"/>
          </p:cNvCxnSpPr>
          <p:nvPr/>
        </p:nvCxnSpPr>
        <p:spPr bwMode="auto">
          <a:xfrm>
            <a:off x="566738" y="615950"/>
            <a:ext cx="4281487" cy="3175"/>
          </a:xfrm>
          <a:prstGeom prst="line">
            <a:avLst/>
          </a:prstGeom>
          <a:noFill/>
          <a:ln w="19050" cap="rnd" algn="ctr">
            <a:solidFill>
              <a:srgbClr val="9C3A45"/>
            </a:solidFill>
            <a:prstDash val="sysDash"/>
            <a:round/>
            <a:headEnd/>
            <a:tailEnd/>
          </a:ln>
        </p:spPr>
      </p:cxnSp>
      <p:sp>
        <p:nvSpPr>
          <p:cNvPr id="5530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Εισαγωγή</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wipe(left)">
                                      <p:cBhvr>
                                        <p:cTn id="20" dur="5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wipe(left)">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3"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Βοηθάει ή Βλάπτει το Περιβάλλον;</a:t>
            </a:r>
            <a:endParaRPr lang="en-US" sz="2400" dirty="0" smtClean="0">
              <a:solidFill>
                <a:srgbClr val="356A41"/>
              </a:solidFill>
            </a:endParaRPr>
          </a:p>
        </p:txBody>
      </p:sp>
      <p:sp>
        <p:nvSpPr>
          <p:cNvPr id="13" name="Rectangle 12"/>
          <p:cNvSpPr>
            <a:spLocks noChangeArrowheads="1"/>
          </p:cNvSpPr>
          <p:nvPr/>
        </p:nvSpPr>
        <p:spPr bwMode="auto">
          <a:xfrm>
            <a:off x="566738" y="1216025"/>
            <a:ext cx="7947025" cy="400050"/>
          </a:xfrm>
          <a:prstGeom prst="rect">
            <a:avLst/>
          </a:prstGeom>
          <a:noFill/>
          <a:ln w="9525" algn="ctr">
            <a:noFill/>
            <a:miter lim="800000"/>
            <a:headEnd/>
            <a:tailEnd/>
          </a:ln>
        </p:spPr>
        <p:txBody>
          <a:bodyPr>
            <a:spAutoFit/>
          </a:bodyPr>
          <a:lstStyle/>
          <a:p>
            <a:pPr>
              <a:spcBef>
                <a:spcPct val="20000"/>
              </a:spcBef>
            </a:pPr>
            <a:r>
              <a:rPr lang="en-US" sz="2000" dirty="0" smtClean="0">
                <a:solidFill>
                  <a:srgbClr val="3D68AF"/>
                </a:solidFill>
              </a:rPr>
              <a:t>VER</a:t>
            </a:r>
            <a:r>
              <a:rPr lang="el-GR" sz="2000" dirty="0" smtClean="0">
                <a:solidFill>
                  <a:srgbClr val="3D68AF"/>
                </a:solidFill>
              </a:rPr>
              <a:t> στα  Αυτοκίνητα προς ΗΠΑ</a:t>
            </a:r>
            <a:endParaRPr lang="en-US" sz="2000" b="0" dirty="0"/>
          </a:p>
        </p:txBody>
      </p:sp>
      <p:grpSp>
        <p:nvGrpSpPr>
          <p:cNvPr id="8" name="Group 39"/>
          <p:cNvGrpSpPr>
            <a:grpSpLocks/>
          </p:cNvGrpSpPr>
          <p:nvPr/>
        </p:nvGrpSpPr>
        <p:grpSpPr bwMode="auto">
          <a:xfrm>
            <a:off x="828675" y="1565275"/>
            <a:ext cx="8112125" cy="5086350"/>
            <a:chOff x="566738" y="2200275"/>
            <a:chExt cx="7805737" cy="4219575"/>
          </a:xfrm>
        </p:grpSpPr>
        <p:sp>
          <p:nvSpPr>
            <p:cNvPr id="110610"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10611" name="Rectangle 9"/>
            <p:cNvSpPr>
              <a:spLocks noChangeArrowheads="1"/>
            </p:cNvSpPr>
            <p:nvPr/>
          </p:nvSpPr>
          <p:spPr bwMode="auto">
            <a:xfrm>
              <a:off x="581024" y="2211425"/>
              <a:ext cx="7772401" cy="265507"/>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857250" y="158750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11-4</a:t>
            </a:r>
          </a:p>
        </p:txBody>
      </p:sp>
      <p:sp>
        <p:nvSpPr>
          <p:cNvPr id="12" name="Rectangle 11"/>
          <p:cNvSpPr>
            <a:spLocks noChangeArrowheads="1"/>
          </p:cNvSpPr>
          <p:nvPr/>
        </p:nvSpPr>
        <p:spPr bwMode="auto">
          <a:xfrm>
            <a:off x="925513" y="4972050"/>
            <a:ext cx="4008437" cy="1846659"/>
          </a:xfrm>
          <a:prstGeom prst="rect">
            <a:avLst/>
          </a:prstGeom>
          <a:noFill/>
          <a:ln w="9525">
            <a:noFill/>
            <a:miter lim="800000"/>
            <a:headEnd/>
            <a:tailEnd/>
          </a:ln>
        </p:spPr>
        <p:txBody>
          <a:bodyPr>
            <a:spAutoFit/>
          </a:bodyPr>
          <a:lstStyle/>
          <a:p>
            <a:pPr>
              <a:spcBef>
                <a:spcPct val="10000"/>
              </a:spcBef>
              <a:spcAft>
                <a:spcPct val="10000"/>
              </a:spcAft>
            </a:pPr>
            <a:r>
              <a:rPr lang="el-GR" sz="1500" dirty="0" smtClean="0">
                <a:solidFill>
                  <a:srgbClr val="8A3A6A"/>
                </a:solidFill>
              </a:rPr>
              <a:t>Αμερικανικές Εισαγωγές Ιαπωνικών Αυτοκινήτων</a:t>
            </a:r>
            <a:r>
              <a:rPr lang="en-US" sz="1500" dirty="0" smtClean="0">
                <a:solidFill>
                  <a:srgbClr val="8A3A6A"/>
                </a:solidFill>
              </a:rPr>
              <a:t> </a:t>
            </a:r>
            <a:r>
              <a:rPr lang="el-GR" dirty="0" smtClean="0"/>
              <a:t>Το σχήμα αυτό χρησιμοποιεί στοιχεία σχετικά με εισαγόμενα ιαπωνικά αυτοκίνητα από το 1979 έως το 1982, πριν και αφού άρχισε ο «εκούσιος» περιορισμός εξαγωγών της Ιαπωνίας</a:t>
            </a:r>
            <a:r>
              <a:rPr lang="en-US" dirty="0" smtClean="0"/>
              <a:t>. </a:t>
            </a:r>
            <a:r>
              <a:rPr lang="el-GR" dirty="0" smtClean="0"/>
              <a:t>Ο οριζόντιος άξονας δείχνει την αλλαγή στην πωλούμενη ποσότητα (σε ποσοστά) μεταξύ αυτών των</a:t>
            </a:r>
            <a:endParaRPr lang="en-US" dirty="0"/>
          </a:p>
        </p:txBody>
      </p:sp>
      <p:sp>
        <p:nvSpPr>
          <p:cNvPr id="14" name="Rectangle 13"/>
          <p:cNvSpPr>
            <a:spLocks noChangeArrowheads="1"/>
          </p:cNvSpPr>
          <p:nvPr/>
        </p:nvSpPr>
        <p:spPr bwMode="auto">
          <a:xfrm>
            <a:off x="950913" y="1955800"/>
            <a:ext cx="7850187" cy="3040063"/>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5" name="Rectangle 14"/>
          <p:cNvSpPr>
            <a:spLocks noChangeArrowheads="1"/>
          </p:cNvSpPr>
          <p:nvPr/>
        </p:nvSpPr>
        <p:spPr bwMode="auto">
          <a:xfrm>
            <a:off x="4906963" y="4972050"/>
            <a:ext cx="4008437" cy="1708160"/>
          </a:xfrm>
          <a:prstGeom prst="rect">
            <a:avLst/>
          </a:prstGeom>
          <a:noFill/>
          <a:ln w="9525">
            <a:noFill/>
            <a:miter lim="800000"/>
            <a:headEnd/>
            <a:tailEnd/>
          </a:ln>
        </p:spPr>
        <p:txBody>
          <a:bodyPr>
            <a:spAutoFit/>
          </a:bodyPr>
          <a:lstStyle/>
          <a:p>
            <a:pPr>
              <a:spcBef>
                <a:spcPct val="10000"/>
              </a:spcBef>
              <a:spcAft>
                <a:spcPct val="10000"/>
              </a:spcAft>
            </a:pPr>
            <a:r>
              <a:rPr lang="el-GR" sz="1500" dirty="0" smtClean="0"/>
              <a:t>ετών</a:t>
            </a:r>
            <a:r>
              <a:rPr lang="en-US" sz="1500" dirty="0" smtClean="0"/>
              <a:t>, </a:t>
            </a:r>
            <a:r>
              <a:rPr lang="el-GR" sz="1500" dirty="0" smtClean="0"/>
              <a:t>και στον κάθετο άξονα δείχνουμε τα μίλια ανά λίτρο για κάθε μοντέλο. Τα μοντέλα με τη μεγαλύτερη κατανάλωση βενζίνης – όπως το </a:t>
            </a:r>
            <a:r>
              <a:rPr lang="en-US" sz="1500" dirty="0" smtClean="0"/>
              <a:t>Maxima</a:t>
            </a:r>
            <a:r>
              <a:rPr lang="en-US" sz="1500" dirty="0"/>
              <a:t>, </a:t>
            </a:r>
            <a:r>
              <a:rPr lang="el-GR" sz="1500" dirty="0" smtClean="0"/>
              <a:t>το </a:t>
            </a:r>
            <a:r>
              <a:rPr lang="en-US" sz="1500" dirty="0" smtClean="0"/>
              <a:t>Cressida</a:t>
            </a:r>
            <a:r>
              <a:rPr lang="en-US" sz="1500" dirty="0"/>
              <a:t>, </a:t>
            </a:r>
            <a:r>
              <a:rPr lang="el-GR" sz="1500" dirty="0" smtClean="0"/>
              <a:t>και το</a:t>
            </a:r>
            <a:r>
              <a:rPr lang="en-US" sz="1500" dirty="0" smtClean="0"/>
              <a:t> </a:t>
            </a:r>
            <a:r>
              <a:rPr lang="en-US" sz="1500" dirty="0"/>
              <a:t>Mazda </a:t>
            </a:r>
            <a:r>
              <a:rPr lang="en-US" sz="1500" dirty="0" smtClean="0"/>
              <a:t>626—</a:t>
            </a:r>
            <a:r>
              <a:rPr lang="el-GR" sz="1500" dirty="0" smtClean="0"/>
              <a:t>παρουσίασαν τη μεγαλύτερη αύξηση πωλήσεων ανάμεσα στα χρόνια αυτά.</a:t>
            </a:r>
            <a:endParaRPr lang="en-US" sz="1500" dirty="0"/>
          </a:p>
        </p:txBody>
      </p:sp>
      <p:pic>
        <p:nvPicPr>
          <p:cNvPr id="24" name="Picture 23" descr="fig11-4_PPT_4.gif"/>
          <p:cNvPicPr>
            <a:picLocks noChangeAspect="1"/>
          </p:cNvPicPr>
          <p:nvPr/>
        </p:nvPicPr>
        <p:blipFill>
          <a:blip r:embed="rId3" cstate="print"/>
          <a:srcRect/>
          <a:stretch>
            <a:fillRect/>
          </a:stretch>
        </p:blipFill>
        <p:spPr bwMode="auto">
          <a:xfrm>
            <a:off x="1827213" y="1955800"/>
            <a:ext cx="5867400" cy="3038475"/>
          </a:xfrm>
          <a:prstGeom prst="rect">
            <a:avLst/>
          </a:prstGeom>
          <a:noFill/>
          <a:ln w="9525">
            <a:noFill/>
            <a:miter lim="800000"/>
            <a:headEnd/>
            <a:tailEnd/>
          </a:ln>
        </p:spPr>
      </p:pic>
      <p:pic>
        <p:nvPicPr>
          <p:cNvPr id="21" name="Picture 20" descr="fig11-4_PPT_1.gif"/>
          <p:cNvPicPr>
            <a:picLocks noChangeAspect="1"/>
          </p:cNvPicPr>
          <p:nvPr/>
        </p:nvPicPr>
        <p:blipFill>
          <a:blip r:embed="rId4" cstate="print"/>
          <a:srcRect/>
          <a:stretch>
            <a:fillRect/>
          </a:stretch>
        </p:blipFill>
        <p:spPr bwMode="auto">
          <a:xfrm>
            <a:off x="1827213" y="1955800"/>
            <a:ext cx="5867400" cy="3038475"/>
          </a:xfrm>
          <a:prstGeom prst="rect">
            <a:avLst/>
          </a:prstGeom>
          <a:noFill/>
          <a:ln w="9525">
            <a:noFill/>
            <a:miter lim="800000"/>
            <a:headEnd/>
            <a:tailEnd/>
          </a:ln>
        </p:spPr>
      </p:pic>
      <p:pic>
        <p:nvPicPr>
          <p:cNvPr id="22" name="Picture 21" descr="fig11-4_PPT_2.gif"/>
          <p:cNvPicPr>
            <a:picLocks noChangeAspect="1"/>
          </p:cNvPicPr>
          <p:nvPr/>
        </p:nvPicPr>
        <p:blipFill>
          <a:blip r:embed="rId5" cstate="print"/>
          <a:srcRect/>
          <a:stretch>
            <a:fillRect/>
          </a:stretch>
        </p:blipFill>
        <p:spPr bwMode="auto">
          <a:xfrm>
            <a:off x="1827213" y="1955800"/>
            <a:ext cx="5867400" cy="3038475"/>
          </a:xfrm>
          <a:prstGeom prst="rect">
            <a:avLst/>
          </a:prstGeom>
          <a:noFill/>
          <a:ln w="9525">
            <a:noFill/>
            <a:miter lim="800000"/>
            <a:headEnd/>
            <a:tailEnd/>
          </a:ln>
        </p:spPr>
      </p:pic>
      <p:pic>
        <p:nvPicPr>
          <p:cNvPr id="23" name="Picture 22" descr="fig11-4_PPT_3.gif"/>
          <p:cNvPicPr>
            <a:picLocks noChangeAspect="1"/>
          </p:cNvPicPr>
          <p:nvPr/>
        </p:nvPicPr>
        <p:blipFill>
          <a:blip r:embed="rId6" cstate="print"/>
          <a:srcRect/>
          <a:stretch>
            <a:fillRect/>
          </a:stretch>
        </p:blipFill>
        <p:spPr bwMode="auto">
          <a:xfrm>
            <a:off x="1827213" y="1955800"/>
            <a:ext cx="5867400" cy="3038475"/>
          </a:xfrm>
          <a:prstGeom prst="rect">
            <a:avLst/>
          </a:prstGeom>
          <a:noFill/>
          <a:ln w="9525">
            <a:noFill/>
            <a:miter lim="800000"/>
            <a:headEnd/>
            <a:tailEnd/>
          </a:ln>
        </p:spPr>
      </p:pic>
      <p:pic>
        <p:nvPicPr>
          <p:cNvPr id="26" name="Picture 25" descr="fig11-4_PPT_5.gif"/>
          <p:cNvPicPr>
            <a:picLocks noChangeAspect="1"/>
          </p:cNvPicPr>
          <p:nvPr/>
        </p:nvPicPr>
        <p:blipFill>
          <a:blip r:embed="rId7" cstate="print"/>
          <a:srcRect/>
          <a:stretch>
            <a:fillRect/>
          </a:stretch>
        </p:blipFill>
        <p:spPr bwMode="auto">
          <a:xfrm>
            <a:off x="1827213" y="1955800"/>
            <a:ext cx="5867400" cy="3038475"/>
          </a:xfrm>
          <a:prstGeom prst="rect">
            <a:avLst/>
          </a:prstGeom>
          <a:noFill/>
          <a:ln w="9525">
            <a:noFill/>
            <a:miter lim="800000"/>
            <a:headEnd/>
            <a:tailEnd/>
          </a:ln>
        </p:spPr>
      </p:pic>
      <p:pic>
        <p:nvPicPr>
          <p:cNvPr id="27" name="Picture 26" descr="fig11-4_PPT_6.gif"/>
          <p:cNvPicPr>
            <a:picLocks noChangeAspect="1"/>
          </p:cNvPicPr>
          <p:nvPr/>
        </p:nvPicPr>
        <p:blipFill>
          <a:blip r:embed="rId8" cstate="print"/>
          <a:srcRect/>
          <a:stretch>
            <a:fillRect/>
          </a:stretch>
        </p:blipFill>
        <p:spPr bwMode="auto">
          <a:xfrm>
            <a:off x="1827213" y="1955800"/>
            <a:ext cx="5867400" cy="3038475"/>
          </a:xfrm>
          <a:prstGeom prst="rect">
            <a:avLst/>
          </a:prstGeom>
          <a:noFill/>
          <a:ln w="9525">
            <a:noFill/>
            <a:miter lim="800000"/>
            <a:headEnd/>
            <a:tailEnd/>
          </a:ln>
        </p:spPr>
      </p:pic>
      <p:grpSp>
        <p:nvGrpSpPr>
          <p:cNvPr id="110606" name="Group 24"/>
          <p:cNvGrpSpPr>
            <a:grpSpLocks/>
          </p:cNvGrpSpPr>
          <p:nvPr/>
        </p:nvGrpSpPr>
        <p:grpSpPr bwMode="auto">
          <a:xfrm>
            <a:off x="566738" y="304800"/>
            <a:ext cx="7100887" cy="319088"/>
            <a:chOff x="566738" y="417533"/>
            <a:chExt cx="6138862" cy="206583"/>
          </a:xfrm>
        </p:grpSpPr>
        <p:sp>
          <p:nvSpPr>
            <p:cNvPr id="110608" name="Rectangle 27"/>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10609" name="Straight Connector 28"/>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0"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3" dur="500"/>
                                        <p:tgtEl>
                                          <p:spTgt spid="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3000"/>
                            </p:stCondLst>
                            <p:childTnLst>
                              <p:par>
                                <p:cTn id="23" presetID="22" presetClass="entr" presetSubtype="8"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left)">
                                      <p:cBhvr>
                                        <p:cTn id="25" dur="1000"/>
                                        <p:tgtEl>
                                          <p:spTgt spid="21"/>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up)">
                                      <p:cBhvr>
                                        <p:cTn id="29" dur="1000"/>
                                        <p:tgtEl>
                                          <p:spTgt spid="22"/>
                                        </p:tgtEl>
                                      </p:cBhvr>
                                    </p:animEffect>
                                  </p:childTnLst>
                                </p:cTn>
                              </p:par>
                            </p:childTnLst>
                          </p:cTn>
                        </p:par>
                        <p:par>
                          <p:cTn id="30" fill="hold">
                            <p:stCondLst>
                              <p:cond delay="5000"/>
                            </p:stCondLst>
                            <p:childTnLst>
                              <p:par>
                                <p:cTn id="31" presetID="22" presetClass="entr" presetSubtype="8" fill="hold"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1000"/>
                                        <p:tgtEl>
                                          <p:spTgt spid="23"/>
                                        </p:tgtEl>
                                      </p:cBhvr>
                                    </p:animEffect>
                                  </p:childTnLst>
                                </p:cTn>
                              </p:par>
                            </p:childTnLst>
                          </p:cTn>
                        </p:par>
                        <p:par>
                          <p:cTn id="34" fill="hold">
                            <p:stCondLst>
                              <p:cond delay="6000"/>
                            </p:stCondLst>
                            <p:childTnLst>
                              <p:par>
                                <p:cTn id="35" presetID="22" presetClass="entr" presetSubtype="8" fill="hold" nodeType="after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left)">
                                      <p:cBhvr>
                                        <p:cTn id="37" dur="1000"/>
                                        <p:tgtEl>
                                          <p:spTgt spid="24"/>
                                        </p:tgtEl>
                                      </p:cBhvr>
                                    </p:animEffect>
                                  </p:childTnLst>
                                </p:cTn>
                              </p:par>
                            </p:childTnLst>
                          </p:cTn>
                        </p:par>
                        <p:par>
                          <p:cTn id="38" fill="hold">
                            <p:stCondLst>
                              <p:cond delay="7000"/>
                            </p:stCondLst>
                            <p:childTnLst>
                              <p:par>
                                <p:cTn id="39" presetID="22" presetClass="entr" presetSubtype="4"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1000"/>
                                        <p:tgtEl>
                                          <p:spTgt spid="26"/>
                                        </p:tgtEl>
                                      </p:cBhvr>
                                    </p:animEffect>
                                  </p:childTnLst>
                                </p:cTn>
                              </p:par>
                            </p:childTnLst>
                          </p:cTn>
                        </p:par>
                        <p:par>
                          <p:cTn id="42" fill="hold">
                            <p:stCondLst>
                              <p:cond delay="8000"/>
                            </p:stCondLst>
                            <p:childTnLst>
                              <p:par>
                                <p:cTn id="43" presetID="22" presetClass="entr" presetSubtype="8" fill="hold" nodeType="after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wipe(left)">
                                      <p:cBhvr>
                                        <p:cTn id="45" dur="1000"/>
                                        <p:tgtEl>
                                          <p:spTgt spid="27"/>
                                        </p:tgtEl>
                                      </p:cBhvr>
                                    </p:animEffect>
                                  </p:childTnLst>
                                </p:cTn>
                              </p:par>
                            </p:childTnLst>
                          </p:cTn>
                        </p:par>
                        <p:par>
                          <p:cTn id="46" fill="hold">
                            <p:stCondLst>
                              <p:cond delay="9000"/>
                            </p:stCondLst>
                            <p:childTnLst>
                              <p:par>
                                <p:cTn id="47" presetID="22" presetClass="entr" presetSubtype="8" fill="hold" grpId="0" nodeType="afterEffect">
                                  <p:stCondLst>
                                    <p:cond delay="0"/>
                                  </p:stCondLst>
                                  <p:childTnLst>
                                    <p:set>
                                      <p:cBhvr>
                                        <p:cTn id="48" dur="1" fill="hold">
                                          <p:stCondLst>
                                            <p:cond delay="0"/>
                                          </p:stCondLst>
                                        </p:cTn>
                                        <p:tgtEl>
                                          <p:spTgt spid="12">
                                            <p:txEl>
                                              <p:pRg st="0" end="0"/>
                                            </p:txEl>
                                          </p:spTgt>
                                        </p:tgtEl>
                                        <p:attrNameLst>
                                          <p:attrName>style.visibility</p:attrName>
                                        </p:attrNameLst>
                                      </p:cBhvr>
                                      <p:to>
                                        <p:strVal val="visible"/>
                                      </p:to>
                                    </p:set>
                                    <p:animEffect transition="in" filter="wipe(left)">
                                      <p:cBhvr>
                                        <p:cTn id="49" dur="500"/>
                                        <p:tgtEl>
                                          <p:spTgt spid="12">
                                            <p:txEl>
                                              <p:pRg st="0" end="0"/>
                                            </p:txEl>
                                          </p:spTgt>
                                        </p:tgtEl>
                                      </p:cBhvr>
                                    </p:animEffect>
                                  </p:childTnLst>
                                </p:cTn>
                              </p:par>
                            </p:childTnLst>
                          </p:cTn>
                        </p:par>
                        <p:par>
                          <p:cTn id="50" fill="hold">
                            <p:stCondLst>
                              <p:cond delay="9500"/>
                            </p:stCondLst>
                            <p:childTnLst>
                              <p:par>
                                <p:cTn id="51" presetID="22" presetClass="entr" presetSubtype="8" fill="hold" grpId="0" nodeType="afterEffect">
                                  <p:stCondLst>
                                    <p:cond delay="0"/>
                                  </p:st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wipe(left)">
                                      <p:cBhvr>
                                        <p:cTn id="53"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utoUpdateAnimBg="0"/>
      <p:bldP spid="11" grpId="0" animBg="1"/>
      <p:bldP spid="12" grpId="0" build="p" bldLvl="2"/>
      <p:bldP spid="14" grpId="0" animBg="1"/>
      <p:bldP spid="15"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Τραγωδία των Κοινών Πόρων</a:t>
            </a:r>
            <a:endParaRPr lang="en-US" sz="2400" dirty="0">
              <a:solidFill>
                <a:srgbClr val="356A41"/>
              </a:solidFill>
            </a:endParaRPr>
          </a:p>
        </p:txBody>
      </p:sp>
      <p:sp>
        <p:nvSpPr>
          <p:cNvPr id="9" name="Rectangle 8"/>
          <p:cNvSpPr/>
          <p:nvPr/>
        </p:nvSpPr>
        <p:spPr>
          <a:xfrm>
            <a:off x="566738" y="1290638"/>
            <a:ext cx="7662862" cy="5041380"/>
          </a:xfrm>
          <a:prstGeom prst="rect">
            <a:avLst/>
          </a:prstGeom>
        </p:spPr>
        <p:txBody>
          <a:bodyPr>
            <a:spAutoFit/>
          </a:bodyPr>
          <a:lstStyle/>
          <a:p>
            <a:pPr>
              <a:spcBef>
                <a:spcPct val="10000"/>
              </a:spcBef>
              <a:spcAft>
                <a:spcPct val="10000"/>
              </a:spcAft>
              <a:defRPr/>
            </a:pPr>
            <a:r>
              <a:rPr lang="el-GR" sz="2400" dirty="0" smtClean="0">
                <a:solidFill>
                  <a:srgbClr val="3D68AF"/>
                </a:solidFill>
              </a:rPr>
              <a:t>Εμπόριο Ψαριών</a:t>
            </a:r>
            <a:r>
              <a:rPr lang="en-US" sz="2400" dirty="0" smtClean="0">
                <a:solidFill>
                  <a:srgbClr val="3D68AF"/>
                </a:solidFill>
              </a:rPr>
              <a:t>  </a:t>
            </a:r>
            <a:r>
              <a:rPr lang="el-GR" sz="2400" b="0" dirty="0" smtClean="0"/>
              <a:t>Τι έχει οδηγήσει στην </a:t>
            </a:r>
            <a:r>
              <a:rPr lang="el-GR" sz="2400" b="0" dirty="0" err="1" smtClean="0"/>
              <a:t>υπεραλίευση</a:t>
            </a:r>
            <a:r>
              <a:rPr lang="el-GR" sz="2400" b="0" dirty="0" smtClean="0"/>
              <a:t>;</a:t>
            </a:r>
            <a:endParaRPr lang="en-US" sz="2400" b="0" dirty="0"/>
          </a:p>
          <a:p>
            <a:pPr marL="342900" indent="-342900">
              <a:spcBef>
                <a:spcPct val="10000"/>
              </a:spcBef>
              <a:spcAft>
                <a:spcPct val="10000"/>
              </a:spcAft>
              <a:buFont typeface="Arial" pitchFamily="34" charset="0"/>
              <a:buChar char="•"/>
              <a:defRPr/>
            </a:pPr>
            <a:r>
              <a:rPr lang="el-GR" sz="2400" b="0" dirty="0" smtClean="0"/>
              <a:t>Οι οικονομολόγοι πιστεύουν ότι το αποτέλεσμα αυτό προκύπτει όποτε οι άνθρωποι ανταγωνίζονται για το ίδιο απόθεμα πόρων (ψάρια, στην προκειμένη περίπτωση) και αναφέρονται στο φαινόμενο αυτό με τον όρο </a:t>
            </a:r>
            <a:r>
              <a:rPr lang="el-GR" sz="2400" dirty="0" smtClean="0"/>
              <a:t>τραγωδία των κοινών πόρων. </a:t>
            </a:r>
            <a:endParaRPr lang="en-US" sz="2400" b="0" dirty="0"/>
          </a:p>
          <a:p>
            <a:pPr marL="342900" indent="-342900">
              <a:spcBef>
                <a:spcPct val="10000"/>
              </a:spcBef>
              <a:spcAft>
                <a:spcPct val="10000"/>
              </a:spcAft>
              <a:buFont typeface="Arial" pitchFamily="34" charset="0"/>
              <a:buChar char="•"/>
              <a:defRPr/>
            </a:pPr>
            <a:r>
              <a:rPr lang="el-GR" sz="2400" b="0" dirty="0" smtClean="0"/>
              <a:t>Όταν ένας φυσικός πόρος,  όπως τα ψάρια, αντιμετωπίζεται ως </a:t>
            </a:r>
            <a:r>
              <a:rPr lang="el-GR" sz="2400" dirty="0" smtClean="0"/>
              <a:t>κοινή περιουσία</a:t>
            </a:r>
            <a:r>
              <a:rPr lang="el-GR" sz="2400" b="0" dirty="0" smtClean="0"/>
              <a:t> την οποία μπορεί να εκμεταλλευτεί οποιοσδήποτε, τότε το αποτέλεσμα θα είναι η </a:t>
            </a:r>
            <a:r>
              <a:rPr lang="el-GR" sz="2400" b="0" dirty="0" err="1" smtClean="0"/>
              <a:t>υπεραλίευση</a:t>
            </a:r>
            <a:r>
              <a:rPr lang="el-GR" sz="2400" b="0" dirty="0" smtClean="0"/>
              <a:t>, και τα αποθέματα θα μειωθούν ραγδαία με την πάροδο του χρόνου, καθώς κάθε παραγωγός θα επιδιώκει να μεγιστοποιεί το δικό του μερίδιο από τον πόρο αυτό.  </a:t>
            </a:r>
            <a:endParaRPr lang="en-US" sz="2400" b="0" dirty="0"/>
          </a:p>
        </p:txBody>
      </p:sp>
      <p:grpSp>
        <p:nvGrpSpPr>
          <p:cNvPr id="112643" name="Group 14"/>
          <p:cNvGrpSpPr>
            <a:grpSpLocks/>
          </p:cNvGrpSpPr>
          <p:nvPr/>
        </p:nvGrpSpPr>
        <p:grpSpPr bwMode="auto">
          <a:xfrm>
            <a:off x="566738" y="304800"/>
            <a:ext cx="7100887" cy="319088"/>
            <a:chOff x="566738" y="417533"/>
            <a:chExt cx="6138862" cy="206583"/>
          </a:xfrm>
        </p:grpSpPr>
        <p:sp>
          <p:nvSpPr>
            <p:cNvPr id="112645" name="Rectangle 2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1264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4"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left)">
                                      <p:cBhvr>
                                        <p:cTn id="11" dur="500"/>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wipe(left)">
                                      <p:cBhvr>
                                        <p:cTn id="16" dur="500"/>
                                        <p:tgtEl>
                                          <p:spTgt spid="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wipe(left)">
                                      <p:cBhvr>
                                        <p:cTn id="21"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9" grpId="0" uiExpand="1" build="p" bldLvl="2"/>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Τραγωδία των Κοινών Πόρων</a:t>
            </a:r>
            <a:endParaRPr lang="en-US" sz="2400" dirty="0" smtClean="0">
              <a:solidFill>
                <a:srgbClr val="356A41"/>
              </a:solidFill>
            </a:endParaRPr>
          </a:p>
        </p:txBody>
      </p:sp>
      <p:sp>
        <p:nvSpPr>
          <p:cNvPr id="17" name="Rectangle 16"/>
          <p:cNvSpPr/>
          <p:nvPr/>
        </p:nvSpPr>
        <p:spPr>
          <a:xfrm>
            <a:off x="566738" y="1292225"/>
            <a:ext cx="8243887" cy="4228850"/>
          </a:xfrm>
          <a:prstGeom prst="rect">
            <a:avLst/>
          </a:prstGeom>
        </p:spPr>
        <p:txBody>
          <a:bodyPr>
            <a:spAutoFit/>
          </a:bodyPr>
          <a:lstStyle/>
          <a:p>
            <a:pPr>
              <a:spcBef>
                <a:spcPct val="10000"/>
              </a:spcBef>
              <a:spcAft>
                <a:spcPct val="10000"/>
              </a:spcAft>
              <a:defRPr/>
            </a:pPr>
            <a:r>
              <a:rPr lang="el-GR" sz="2400" dirty="0" smtClean="0">
                <a:solidFill>
                  <a:srgbClr val="3D68AF"/>
                </a:solidFill>
              </a:rPr>
              <a:t>Η Λύση στην Τραγωδία των Κοινών Πόρων</a:t>
            </a:r>
            <a:r>
              <a:rPr lang="en-US" sz="2400" dirty="0" smtClean="0">
                <a:solidFill>
                  <a:srgbClr val="3D68AF"/>
                </a:solidFill>
              </a:rPr>
              <a:t>  </a:t>
            </a:r>
            <a:r>
              <a:rPr lang="el-GR" sz="2400" b="0" dirty="0" smtClean="0"/>
              <a:t>Εάν αντίθετα υπήρχε ένα σύστημα κανόνων που θα διένειμε δικαιώματα ιδιοκτησίας του πόρου αυτού και περιόριζε την αλίευση για κάθε άτομο, τότε η </a:t>
            </a:r>
            <a:r>
              <a:rPr lang="el-GR" sz="2400" b="0" dirty="0" err="1" smtClean="0"/>
              <a:t>υπεραλίευση</a:t>
            </a:r>
            <a:r>
              <a:rPr lang="el-GR" sz="2400" b="0" dirty="0" smtClean="0"/>
              <a:t> θα μπορούσε να αποφευχθεί.</a:t>
            </a:r>
            <a:r>
              <a:rPr lang="en-US" sz="2400" b="0" dirty="0" smtClean="0"/>
              <a:t> </a:t>
            </a:r>
            <a:endParaRPr lang="en-US" sz="2400" b="0" dirty="0"/>
          </a:p>
          <a:p>
            <a:pPr marL="342900" indent="-342900">
              <a:spcBef>
                <a:spcPct val="10000"/>
              </a:spcBef>
              <a:spcAft>
                <a:spcPct val="10000"/>
              </a:spcAft>
              <a:buFont typeface="Arial" pitchFamily="34" charset="0"/>
              <a:buChar char="•"/>
              <a:defRPr/>
            </a:pPr>
            <a:r>
              <a:rPr lang="el-GR" sz="2400" b="0" dirty="0" smtClean="0"/>
              <a:t>Όταν όμως ένας πόρος είναι πράγματι παγκόσμιος ως προς τη φύση του, δεν είναι αρκετό να παρέχουμε δικαιώματα ιδιοκτησίας εντός μιας χώρας. Οι διεθνείς συμφωνίες για τα ψάρια και για άλλα απειλούμενα είδη  έχουν διευθετηθεί μέσω της Σύμβασης για το Διεθνές Εμπόριο Απειλούμενων Ειδών </a:t>
            </a:r>
            <a:r>
              <a:rPr lang="en-US" sz="2400" b="0" dirty="0" smtClean="0"/>
              <a:t>(</a:t>
            </a:r>
            <a:r>
              <a:rPr lang="en-US" sz="2400" b="0" dirty="0"/>
              <a:t>CITES).</a:t>
            </a:r>
          </a:p>
        </p:txBody>
      </p:sp>
      <p:grpSp>
        <p:nvGrpSpPr>
          <p:cNvPr id="114691" name="Group 14"/>
          <p:cNvGrpSpPr>
            <a:grpSpLocks/>
          </p:cNvGrpSpPr>
          <p:nvPr/>
        </p:nvGrpSpPr>
        <p:grpSpPr bwMode="auto">
          <a:xfrm>
            <a:off x="566738" y="304800"/>
            <a:ext cx="7100887" cy="319088"/>
            <a:chOff x="566738" y="417533"/>
            <a:chExt cx="6138862" cy="206583"/>
          </a:xfrm>
        </p:grpSpPr>
        <p:sp>
          <p:nvSpPr>
            <p:cNvPr id="114693" name="Rectangle 2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14694"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4"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wipe(left)">
                                      <p:cBhvr>
                                        <p:cTn id="11" dur="500"/>
                                        <p:tgtEl>
                                          <p:spTgt spid="1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7">
                                            <p:txEl>
                                              <p:pRg st="1" end="1"/>
                                            </p:txEl>
                                          </p:spTgt>
                                        </p:tgtEl>
                                        <p:attrNameLst>
                                          <p:attrName>style.visibility</p:attrName>
                                        </p:attrNameLst>
                                      </p:cBhvr>
                                      <p:to>
                                        <p:strVal val="visible"/>
                                      </p:to>
                                    </p:set>
                                    <p:animEffect transition="in" filter="wipe(left)">
                                      <p:cBhvr>
                                        <p:cTn id="16" dur="500"/>
                                        <p:tgtEl>
                                          <p:spTgt spid="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7" grpId="0" uiExpand="1" build="p" bldLvl="2"/>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3" name="Group 12"/>
          <p:cNvGrpSpPr>
            <a:grpSpLocks/>
          </p:cNvGrpSpPr>
          <p:nvPr/>
        </p:nvGrpSpPr>
        <p:grpSpPr bwMode="auto">
          <a:xfrm>
            <a:off x="477838" y="742950"/>
            <a:ext cx="5662612" cy="820738"/>
            <a:chOff x="566739" y="4459460"/>
            <a:chExt cx="5662264" cy="820738"/>
          </a:xfrm>
        </p:grpSpPr>
        <p:pic>
          <p:nvPicPr>
            <p:cNvPr id="116745" name="Picture 18"/>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1" name="TextBox 20"/>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defPPr>
                <a:defRPr lang="en-US"/>
              </a:defPPr>
              <a:lvl1pPr algn="l" rtl="0" fontAlgn="base">
                <a:spcBef>
                  <a:spcPct val="10000"/>
                </a:spcBef>
                <a:spcAft>
                  <a:spcPct val="10000"/>
                </a:spcAft>
                <a:defRPr sz="1400" b="1" kern="1200">
                  <a:solidFill>
                    <a:schemeClr val="tx1"/>
                  </a:solidFill>
                  <a:latin typeface="Arial" charset="0"/>
                  <a:ea typeface="+mn-ea"/>
                  <a:cs typeface="+mn-cs"/>
                </a:defRPr>
              </a:lvl1pPr>
              <a:lvl2pPr marL="457200" algn="l" rtl="0" fontAlgn="base">
                <a:spcBef>
                  <a:spcPct val="10000"/>
                </a:spcBef>
                <a:spcAft>
                  <a:spcPct val="10000"/>
                </a:spcAft>
                <a:defRPr sz="1400" b="1" kern="1200">
                  <a:solidFill>
                    <a:schemeClr val="tx1"/>
                  </a:solidFill>
                  <a:latin typeface="Arial" charset="0"/>
                  <a:ea typeface="+mn-ea"/>
                  <a:cs typeface="+mn-cs"/>
                </a:defRPr>
              </a:lvl2pPr>
              <a:lvl3pPr marL="914400" algn="l" rtl="0" fontAlgn="base">
                <a:spcBef>
                  <a:spcPct val="10000"/>
                </a:spcBef>
                <a:spcAft>
                  <a:spcPct val="10000"/>
                </a:spcAft>
                <a:defRPr sz="1400" b="1" kern="1200">
                  <a:solidFill>
                    <a:schemeClr val="tx1"/>
                  </a:solidFill>
                  <a:latin typeface="Arial" charset="0"/>
                  <a:ea typeface="+mn-ea"/>
                  <a:cs typeface="+mn-cs"/>
                </a:defRPr>
              </a:lvl3pPr>
              <a:lvl4pPr marL="1371600" algn="l" rtl="0" fontAlgn="base">
                <a:spcBef>
                  <a:spcPct val="10000"/>
                </a:spcBef>
                <a:spcAft>
                  <a:spcPct val="10000"/>
                </a:spcAft>
                <a:defRPr sz="1400" b="1" kern="1200">
                  <a:solidFill>
                    <a:schemeClr val="tx1"/>
                  </a:solidFill>
                  <a:latin typeface="Arial" charset="0"/>
                  <a:ea typeface="+mn-ea"/>
                  <a:cs typeface="+mn-cs"/>
                </a:defRPr>
              </a:lvl4pPr>
              <a:lvl5pPr marL="1828800" algn="l" rtl="0" fontAlgn="base">
                <a:spcBef>
                  <a:spcPct val="10000"/>
                </a:spcBef>
                <a:spcAft>
                  <a:spcPct val="1000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eaLnBrk="0" hangingPunct="0">
                <a:spcBef>
                  <a:spcPct val="0"/>
                </a:spcBef>
                <a:spcAft>
                  <a:spcPct val="0"/>
                </a:spcAft>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sp>
        <p:nvSpPr>
          <p:cNvPr id="10" name="Rectangle 5"/>
          <p:cNvSpPr>
            <a:spLocks noChangeArrowheads="1"/>
          </p:cNvSpPr>
          <p:nvPr/>
        </p:nvSpPr>
        <p:spPr bwMode="auto">
          <a:xfrm>
            <a:off x="436563" y="1474788"/>
            <a:ext cx="7836580"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Η Ευρώπη Κλίνει προς την Απαγόρευση Εμπορίας του Τόνου</a:t>
            </a:r>
            <a:endParaRPr lang="en-US" sz="2000" dirty="0">
              <a:solidFill>
                <a:schemeClr val="accent2"/>
              </a:solidFill>
            </a:endParaRPr>
          </a:p>
        </p:txBody>
      </p:sp>
      <p:cxnSp>
        <p:nvCxnSpPr>
          <p:cNvPr id="11" name="Straight Connector 10"/>
          <p:cNvCxnSpPr>
            <a:cxnSpLocks noChangeShapeType="1"/>
          </p:cNvCxnSpPr>
          <p:nvPr/>
        </p:nvCxnSpPr>
        <p:spPr bwMode="auto">
          <a:xfrm>
            <a:off x="582613" y="1417638"/>
            <a:ext cx="4440237" cy="0"/>
          </a:xfrm>
          <a:prstGeom prst="line">
            <a:avLst/>
          </a:prstGeom>
          <a:noFill/>
          <a:ln w="19050" cap="rnd" algn="ctr">
            <a:solidFill>
              <a:srgbClr val="9C3A45"/>
            </a:solidFill>
            <a:prstDash val="sysDash"/>
            <a:round/>
            <a:headEnd/>
            <a:tailEnd/>
          </a:ln>
        </p:spPr>
      </p:cxnSp>
      <p:sp>
        <p:nvSpPr>
          <p:cNvPr id="16" name="Rectangle 15"/>
          <p:cNvSpPr>
            <a:spLocks noChangeArrowheads="1"/>
          </p:cNvSpPr>
          <p:nvPr/>
        </p:nvSpPr>
        <p:spPr bwMode="auto">
          <a:xfrm>
            <a:off x="422275" y="1981200"/>
            <a:ext cx="7947025" cy="4819781"/>
          </a:xfrm>
          <a:prstGeom prst="rect">
            <a:avLst/>
          </a:prstGeom>
          <a:noFill/>
          <a:ln w="9525" algn="ctr">
            <a:noFill/>
            <a:miter lim="800000"/>
            <a:headEnd/>
            <a:tailEnd/>
          </a:ln>
        </p:spPr>
        <p:txBody>
          <a:bodyPr>
            <a:spAutoFit/>
          </a:bodyPr>
          <a:lstStyle/>
          <a:p>
            <a:pPr>
              <a:spcBef>
                <a:spcPct val="20000"/>
              </a:spcBef>
            </a:pPr>
            <a:r>
              <a:rPr lang="el-GR" sz="2400" b="0" dirty="0" smtClean="0">
                <a:latin typeface="OfficinaSans-Book"/>
              </a:rPr>
              <a:t>Οι Ευρωπαίοι αξιωματούχοι ασκούν αυξανόμενη πίεση για μια διεθνή απαγόρευση της εμπορικής αλίευσης του τόνου. </a:t>
            </a:r>
            <a:endParaRPr lang="en-US" sz="2400" b="0" dirty="0">
              <a:latin typeface="OfficinaSans-Book"/>
            </a:endParaRPr>
          </a:p>
          <a:p>
            <a:pPr>
              <a:spcBef>
                <a:spcPct val="20000"/>
              </a:spcBef>
            </a:pPr>
            <a:endParaRPr lang="en-US" sz="2400" b="0" dirty="0">
              <a:latin typeface="OfficinaSans-Book"/>
            </a:endParaRPr>
          </a:p>
          <a:p>
            <a:pPr>
              <a:spcBef>
                <a:spcPct val="20000"/>
              </a:spcBef>
            </a:pPr>
            <a:r>
              <a:rPr lang="el-GR" sz="2400" b="0" dirty="0" smtClean="0">
                <a:latin typeface="OfficinaSans-Book"/>
              </a:rPr>
              <a:t>Μια ομάδα που λειτούργησε στα πλαίσια του Οργανισμού Τροφίμων και Γεωργίας του ΟΗΕ κατέληξε ότι ο τόνος θα πρέπει να συμπεριληφθεί στον κατάλογο των απειλούμενων ειδών. </a:t>
            </a:r>
            <a:endParaRPr lang="en-US" sz="2400" b="0" dirty="0">
              <a:latin typeface="OfficinaSans-Book"/>
            </a:endParaRPr>
          </a:p>
          <a:p>
            <a:pPr>
              <a:spcBef>
                <a:spcPct val="20000"/>
              </a:spcBef>
            </a:pPr>
            <a:endParaRPr lang="en-US" sz="2400" b="0" dirty="0">
              <a:latin typeface="OfficinaSans-Book"/>
            </a:endParaRPr>
          </a:p>
          <a:p>
            <a:pPr>
              <a:spcBef>
                <a:spcPct val="20000"/>
              </a:spcBef>
            </a:pPr>
            <a:r>
              <a:rPr lang="el-GR" sz="2400" b="0" dirty="0" smtClean="0">
                <a:latin typeface="OfficinaSans-Book"/>
              </a:rPr>
              <a:t>Ο αλιευτικός κλάδος αντέδρασε γρήγορα στην πρόταση αυτή, υποστηρίζοντας ότι θα μπορούσε να οδηγήσει στη δημιουργία μαύρης αγοράς.</a:t>
            </a:r>
            <a:endParaRPr lang="en-US" sz="2400" b="0" dirty="0">
              <a:latin typeface="OfficinaSans-Book"/>
            </a:endParaRPr>
          </a:p>
        </p:txBody>
      </p:sp>
      <p:grpSp>
        <p:nvGrpSpPr>
          <p:cNvPr id="116741" name="Group 14"/>
          <p:cNvGrpSpPr>
            <a:grpSpLocks/>
          </p:cNvGrpSpPr>
          <p:nvPr/>
        </p:nvGrpSpPr>
        <p:grpSpPr bwMode="auto">
          <a:xfrm>
            <a:off x="566738" y="304800"/>
            <a:ext cx="7100887" cy="319088"/>
            <a:chOff x="566738" y="417533"/>
            <a:chExt cx="6138862" cy="206583"/>
          </a:xfrm>
        </p:grpSpPr>
        <p:sp>
          <p:nvSpPr>
            <p:cNvPr id="116743" name="Rectangle 2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16744"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4"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1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Τραγωδία των Κοινών Πόρων</a:t>
            </a:r>
            <a:endParaRPr lang="en-US" sz="2400" dirty="0" smtClean="0">
              <a:solidFill>
                <a:srgbClr val="356A41"/>
              </a:solidFill>
            </a:endParaRPr>
          </a:p>
        </p:txBody>
      </p:sp>
      <p:sp>
        <p:nvSpPr>
          <p:cNvPr id="13" name="Rectangle 12"/>
          <p:cNvSpPr>
            <a:spLocks noChangeArrowheads="1"/>
          </p:cNvSpPr>
          <p:nvPr/>
        </p:nvSpPr>
        <p:spPr bwMode="auto">
          <a:xfrm>
            <a:off x="566738" y="1217613"/>
            <a:ext cx="7947025" cy="7683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Εμπόριο Βουβαλιών</a:t>
            </a:r>
            <a:endParaRPr lang="en-US" sz="2000" b="0" dirty="0"/>
          </a:p>
          <a:p>
            <a:pPr>
              <a:spcBef>
                <a:spcPct val="20000"/>
              </a:spcBef>
            </a:pPr>
            <a:endParaRPr lang="en-US" sz="2000" dirty="0">
              <a:solidFill>
                <a:srgbClr val="3D68AF"/>
              </a:solidFill>
            </a:endParaRPr>
          </a:p>
        </p:txBody>
      </p:sp>
      <p:grpSp>
        <p:nvGrpSpPr>
          <p:cNvPr id="9" name="Group 39"/>
          <p:cNvGrpSpPr>
            <a:grpSpLocks/>
          </p:cNvGrpSpPr>
          <p:nvPr/>
        </p:nvGrpSpPr>
        <p:grpSpPr bwMode="auto">
          <a:xfrm>
            <a:off x="828675" y="1657350"/>
            <a:ext cx="8112125" cy="5000625"/>
            <a:chOff x="566738" y="2200275"/>
            <a:chExt cx="7805737" cy="4219575"/>
          </a:xfrm>
        </p:grpSpPr>
        <p:sp>
          <p:nvSpPr>
            <p:cNvPr id="118800" name="Rectangle 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18801" name="Rectangle 10"/>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2" name="Text Box 7"/>
          <p:cNvSpPr txBox="1">
            <a:spLocks noChangeArrowheads="1"/>
          </p:cNvSpPr>
          <p:nvPr/>
        </p:nvSpPr>
        <p:spPr bwMode="auto">
          <a:xfrm>
            <a:off x="847725" y="16779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11-5</a:t>
            </a:r>
          </a:p>
        </p:txBody>
      </p:sp>
      <p:sp>
        <p:nvSpPr>
          <p:cNvPr id="14" name="Rectangle 13"/>
          <p:cNvSpPr>
            <a:spLocks noChangeArrowheads="1"/>
          </p:cNvSpPr>
          <p:nvPr/>
        </p:nvSpPr>
        <p:spPr bwMode="auto">
          <a:xfrm>
            <a:off x="925513" y="5026025"/>
            <a:ext cx="7875587" cy="1631216"/>
          </a:xfrm>
          <a:prstGeom prst="rect">
            <a:avLst/>
          </a:prstGeom>
          <a:noFill/>
          <a:ln w="9525">
            <a:noFill/>
            <a:miter lim="800000"/>
            <a:headEnd/>
            <a:tailEnd/>
          </a:ln>
        </p:spPr>
        <p:txBody>
          <a:bodyPr>
            <a:spAutoFit/>
          </a:bodyPr>
          <a:lstStyle/>
          <a:p>
            <a:pPr>
              <a:spcBef>
                <a:spcPct val="10000"/>
              </a:spcBef>
              <a:spcAft>
                <a:spcPct val="10000"/>
              </a:spcAft>
            </a:pPr>
            <a:r>
              <a:rPr lang="el-GR" dirty="0" smtClean="0">
                <a:solidFill>
                  <a:srgbClr val="8A3A6A"/>
                </a:solidFill>
              </a:rPr>
              <a:t>Εισαγωγές Δερμάτων Βουβαλιών</a:t>
            </a:r>
            <a:r>
              <a:rPr lang="en-US" dirty="0" smtClean="0">
                <a:solidFill>
                  <a:srgbClr val="8A3A6A"/>
                </a:solidFill>
              </a:rPr>
              <a:t> </a:t>
            </a:r>
            <a:r>
              <a:rPr lang="el-GR" sz="1200" dirty="0" smtClean="0"/>
              <a:t>Το διάγραμμα αυτό δείχνει υπολογισμούς εισαγωγών της Μ. Βρετανίας και της Γαλλίας δερμάτων βουβαλιών από τις ΗΠΑ. Η ποσότητα των εισαγωγών σε αυτές τις χώρες (πέραν των εισαγωγών προς Καναδά) ήταν μικρή ή αρνητική πριν το 1871, αλλά στη συνέχεια αυξήθηκε ραγδαία φθάνοντας στο αποκορύφωμά της το 1875. Αυτή τη χρονιά, η Μ. Βρετανία και η Γαλλία εισήγαγαν αθροιστικά περισσότερο από 1 εκατομμύρια δέρματα, και σε όλη τη περίοδο από το 1871 μέχρι ο 1878 εισήγαγαν περίπου 3,5 εκατομμύρια δέρματα. Το μεγαλύτερο μέρος αυτού του όγκου οφείλεται σε μια εφεύρεση στο Λονδίνο το 1871, η οποία επέτρεπε τα δέρματα βουβαλιών να κατεργάζονται για βιομηχανική χρήση</a:t>
            </a:r>
            <a:r>
              <a:rPr lang="el-GR" dirty="0" smtClean="0"/>
              <a:t>.</a:t>
            </a:r>
          </a:p>
        </p:txBody>
      </p:sp>
      <p:sp>
        <p:nvSpPr>
          <p:cNvPr id="16" name="Rectangle 15"/>
          <p:cNvSpPr>
            <a:spLocks noChangeArrowheads="1"/>
          </p:cNvSpPr>
          <p:nvPr/>
        </p:nvSpPr>
        <p:spPr bwMode="auto">
          <a:xfrm>
            <a:off x="950913" y="2051050"/>
            <a:ext cx="7850187" cy="2957513"/>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4" name="Picture 23" descr="fig11-5_PPT_4.gif"/>
          <p:cNvPicPr>
            <a:picLocks noChangeAspect="1"/>
          </p:cNvPicPr>
          <p:nvPr/>
        </p:nvPicPr>
        <p:blipFill>
          <a:blip r:embed="rId3" cstate="print"/>
          <a:srcRect/>
          <a:stretch>
            <a:fillRect/>
          </a:stretch>
        </p:blipFill>
        <p:spPr bwMode="auto">
          <a:xfrm>
            <a:off x="1925638" y="2036763"/>
            <a:ext cx="5410200" cy="2952750"/>
          </a:xfrm>
          <a:prstGeom prst="rect">
            <a:avLst/>
          </a:prstGeom>
          <a:noFill/>
          <a:ln w="9525">
            <a:noFill/>
            <a:miter lim="800000"/>
            <a:headEnd/>
            <a:tailEnd/>
          </a:ln>
        </p:spPr>
      </p:pic>
      <p:pic>
        <p:nvPicPr>
          <p:cNvPr id="22" name="Picture 21" descr="fig11-5_PPT_1.gif"/>
          <p:cNvPicPr>
            <a:picLocks noChangeAspect="1"/>
          </p:cNvPicPr>
          <p:nvPr/>
        </p:nvPicPr>
        <p:blipFill>
          <a:blip r:embed="rId4" cstate="print"/>
          <a:srcRect/>
          <a:stretch>
            <a:fillRect/>
          </a:stretch>
        </p:blipFill>
        <p:spPr bwMode="auto">
          <a:xfrm>
            <a:off x="1925638" y="2036763"/>
            <a:ext cx="5410200" cy="2952750"/>
          </a:xfrm>
          <a:prstGeom prst="rect">
            <a:avLst/>
          </a:prstGeom>
          <a:noFill/>
          <a:ln w="9525">
            <a:noFill/>
            <a:miter lim="800000"/>
            <a:headEnd/>
            <a:tailEnd/>
          </a:ln>
        </p:spPr>
      </p:pic>
      <p:pic>
        <p:nvPicPr>
          <p:cNvPr id="23" name="Picture 22" descr="fig11-5_PPT_2.gif"/>
          <p:cNvPicPr>
            <a:picLocks noChangeAspect="1"/>
          </p:cNvPicPr>
          <p:nvPr/>
        </p:nvPicPr>
        <p:blipFill>
          <a:blip r:embed="rId5" cstate="print"/>
          <a:srcRect/>
          <a:stretch>
            <a:fillRect/>
          </a:stretch>
        </p:blipFill>
        <p:spPr bwMode="auto">
          <a:xfrm>
            <a:off x="1925638" y="2036763"/>
            <a:ext cx="5410200" cy="2952750"/>
          </a:xfrm>
          <a:prstGeom prst="rect">
            <a:avLst/>
          </a:prstGeom>
          <a:noFill/>
          <a:ln w="9525">
            <a:noFill/>
            <a:miter lim="800000"/>
            <a:headEnd/>
            <a:tailEnd/>
          </a:ln>
        </p:spPr>
      </p:pic>
      <p:pic>
        <p:nvPicPr>
          <p:cNvPr id="25" name="Picture 24" descr="fig11-5_PPT_5.gif"/>
          <p:cNvPicPr>
            <a:picLocks noChangeAspect="1"/>
          </p:cNvPicPr>
          <p:nvPr/>
        </p:nvPicPr>
        <p:blipFill>
          <a:blip r:embed="rId6" cstate="print"/>
          <a:srcRect/>
          <a:stretch>
            <a:fillRect/>
          </a:stretch>
        </p:blipFill>
        <p:spPr bwMode="auto">
          <a:xfrm>
            <a:off x="1925638" y="2036763"/>
            <a:ext cx="5410200" cy="2952750"/>
          </a:xfrm>
          <a:prstGeom prst="rect">
            <a:avLst/>
          </a:prstGeom>
          <a:noFill/>
          <a:ln w="9525">
            <a:noFill/>
            <a:miter lim="800000"/>
            <a:headEnd/>
            <a:tailEnd/>
          </a:ln>
        </p:spPr>
      </p:pic>
      <p:pic>
        <p:nvPicPr>
          <p:cNvPr id="26" name="Picture 25" descr="fig11-5_PPT_6.gif"/>
          <p:cNvPicPr>
            <a:picLocks noChangeAspect="1"/>
          </p:cNvPicPr>
          <p:nvPr/>
        </p:nvPicPr>
        <p:blipFill>
          <a:blip r:embed="rId7" cstate="print"/>
          <a:srcRect/>
          <a:stretch>
            <a:fillRect/>
          </a:stretch>
        </p:blipFill>
        <p:spPr bwMode="auto">
          <a:xfrm>
            <a:off x="1925638" y="2036763"/>
            <a:ext cx="5410200" cy="2952750"/>
          </a:xfrm>
          <a:prstGeom prst="rect">
            <a:avLst/>
          </a:prstGeom>
          <a:noFill/>
          <a:ln w="9525">
            <a:noFill/>
            <a:miter lim="800000"/>
            <a:headEnd/>
            <a:tailEnd/>
          </a:ln>
        </p:spPr>
      </p:pic>
      <p:grpSp>
        <p:nvGrpSpPr>
          <p:cNvPr id="118796" name="Group 26"/>
          <p:cNvGrpSpPr>
            <a:grpSpLocks/>
          </p:cNvGrpSpPr>
          <p:nvPr/>
        </p:nvGrpSpPr>
        <p:grpSpPr bwMode="auto">
          <a:xfrm>
            <a:off x="566738" y="304800"/>
            <a:ext cx="7100887" cy="319088"/>
            <a:chOff x="566738" y="417533"/>
            <a:chExt cx="6138862" cy="206583"/>
          </a:xfrm>
        </p:grpSpPr>
        <p:sp>
          <p:nvSpPr>
            <p:cNvPr id="118798" name="Rectangle 27"/>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18799" name="Straight Connector 28"/>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0"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ppt_x</p:attrName>
                                        </p:attrNameLst>
                                      </p:cBhvr>
                                      <p:tavLst>
                                        <p:tav tm="0">
                                          <p:val>
                                            <p:strVal val="#ppt_x-.2"/>
                                          </p:val>
                                        </p:tav>
                                        <p:tav tm="100000">
                                          <p:val>
                                            <p:strVal val="#ppt_x"/>
                                          </p:val>
                                        </p:tav>
                                      </p:tavLst>
                                    </p:anim>
                                    <p:anim calcmode="lin" valueType="num">
                                      <p:cBhvr>
                                        <p:cTn id="12" dur="5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3" dur="500"/>
                                        <p:tgtEl>
                                          <p:spTgt spid="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1000"/>
                                        <p:tgtEl>
                                          <p:spTgt spid="22"/>
                                        </p:tgtEl>
                                      </p:cBhvr>
                                    </p:animEffect>
                                  </p:childTnLst>
                                </p:cTn>
                              </p:par>
                            </p:childTnLst>
                          </p:cTn>
                        </p:par>
                        <p:par>
                          <p:cTn id="26" fill="hold">
                            <p:stCondLst>
                              <p:cond delay="3500"/>
                            </p:stCondLst>
                            <p:childTnLst>
                              <p:par>
                                <p:cTn id="27" presetID="22" presetClass="entr" presetSubtype="1"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1000"/>
                                        <p:tgtEl>
                                          <p:spTgt spid="23"/>
                                        </p:tgtEl>
                                      </p:cBhvr>
                                    </p:animEffect>
                                  </p:childTnLst>
                                </p:cTn>
                              </p:par>
                            </p:childTnLst>
                          </p:cTn>
                        </p:par>
                        <p:par>
                          <p:cTn id="30" fill="hold">
                            <p:stCondLst>
                              <p:cond delay="4500"/>
                            </p:stCondLst>
                            <p:childTnLst>
                              <p:par>
                                <p:cTn id="31" presetID="22" presetClass="entr" presetSubtype="8"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1000"/>
                                        <p:tgtEl>
                                          <p:spTgt spid="24"/>
                                        </p:tgtEl>
                                      </p:cBhvr>
                                    </p:animEffect>
                                  </p:childTnLst>
                                </p:cTn>
                              </p:par>
                            </p:childTnLst>
                          </p:cTn>
                        </p:par>
                        <p:par>
                          <p:cTn id="34" fill="hold">
                            <p:stCondLst>
                              <p:cond delay="5500"/>
                            </p:stCondLst>
                            <p:childTnLst>
                              <p:par>
                                <p:cTn id="35" presetID="22" presetClass="entr" presetSubtype="8" fill="hold" nodeType="after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ipe(left)">
                                      <p:cBhvr>
                                        <p:cTn id="37" dur="1000"/>
                                        <p:tgtEl>
                                          <p:spTgt spid="25"/>
                                        </p:tgtEl>
                                      </p:cBhvr>
                                    </p:animEffect>
                                  </p:childTnLst>
                                </p:cTn>
                              </p:par>
                            </p:childTnLst>
                          </p:cTn>
                        </p:par>
                        <p:par>
                          <p:cTn id="38" fill="hold">
                            <p:stCondLst>
                              <p:cond delay="6500"/>
                            </p:stCondLst>
                            <p:childTnLst>
                              <p:par>
                                <p:cTn id="39" presetID="22" presetClass="entr" presetSubtype="8"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left)">
                                      <p:cBhvr>
                                        <p:cTn id="41" dur="1000"/>
                                        <p:tgtEl>
                                          <p:spTgt spid="26"/>
                                        </p:tgtEl>
                                      </p:cBhvr>
                                    </p:animEffect>
                                  </p:childTnLst>
                                </p:cTn>
                              </p:par>
                            </p:childTnLst>
                          </p:cTn>
                        </p:par>
                        <p:par>
                          <p:cTn id="42" fill="hold">
                            <p:stCondLst>
                              <p:cond delay="7500"/>
                            </p:stCondLst>
                            <p:childTnLst>
                              <p:par>
                                <p:cTn id="43" presetID="22" presetClass="entr" presetSubtype="8" fill="hold" grpId="0" nodeType="afterEffect">
                                  <p:stCondLst>
                                    <p:cond delay="0"/>
                                  </p:stCondLst>
                                  <p:childTnLst>
                                    <p:set>
                                      <p:cBhvr>
                                        <p:cTn id="44" dur="1" fill="hold">
                                          <p:stCondLst>
                                            <p:cond delay="0"/>
                                          </p:stCondLst>
                                        </p:cTn>
                                        <p:tgtEl>
                                          <p:spTgt spid="14">
                                            <p:txEl>
                                              <p:pRg st="0" end="0"/>
                                            </p:txEl>
                                          </p:spTgt>
                                        </p:tgtEl>
                                        <p:attrNameLst>
                                          <p:attrName>style.visibility</p:attrName>
                                        </p:attrNameLst>
                                      </p:cBhvr>
                                      <p:to>
                                        <p:strVal val="visible"/>
                                      </p:to>
                                    </p:set>
                                    <p:animEffect transition="in" filter="wipe(left)">
                                      <p:cBhvr>
                                        <p:cTn id="4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utoUpdateAnimBg="0"/>
      <p:bldP spid="12" grpId="0" animBg="1"/>
      <p:bldP spid="14" grpId="0" build="p" bldLvl="2"/>
      <p:bldP spid="16"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8388576"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Διεθνείς Συμφωνίες για τη Μόλυνση του Περιβάλλοντος</a:t>
            </a:r>
            <a:endParaRPr lang="en-US" sz="2400" dirty="0">
              <a:solidFill>
                <a:srgbClr val="356A41"/>
              </a:solidFill>
            </a:endParaRPr>
          </a:p>
        </p:txBody>
      </p:sp>
      <p:grpSp>
        <p:nvGrpSpPr>
          <p:cNvPr id="15" name="Group 39"/>
          <p:cNvGrpSpPr>
            <a:grpSpLocks/>
          </p:cNvGrpSpPr>
          <p:nvPr/>
        </p:nvGrpSpPr>
        <p:grpSpPr bwMode="auto">
          <a:xfrm>
            <a:off x="566738" y="1773238"/>
            <a:ext cx="8415337" cy="4676775"/>
            <a:chOff x="566738" y="2200275"/>
            <a:chExt cx="7805737" cy="4219575"/>
          </a:xfrm>
        </p:grpSpPr>
        <p:sp>
          <p:nvSpPr>
            <p:cNvPr id="120845"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20846" name="Rectangle 18"/>
            <p:cNvSpPr>
              <a:spLocks noChangeArrowheads="1"/>
            </p:cNvSpPr>
            <p:nvPr/>
          </p:nvSpPr>
          <p:spPr bwMode="auto">
            <a:xfrm>
              <a:off x="581024" y="2219327"/>
              <a:ext cx="7772401" cy="28876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0" name="Text Box 7"/>
          <p:cNvSpPr txBox="1">
            <a:spLocks noChangeArrowheads="1"/>
          </p:cNvSpPr>
          <p:nvPr/>
        </p:nvSpPr>
        <p:spPr bwMode="auto">
          <a:xfrm>
            <a:off x="585788" y="1793875"/>
            <a:ext cx="1328737"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11-6</a:t>
            </a:r>
          </a:p>
        </p:txBody>
      </p:sp>
      <p:sp>
        <p:nvSpPr>
          <p:cNvPr id="21" name="Rectangle 20"/>
          <p:cNvSpPr>
            <a:spLocks noChangeArrowheads="1"/>
          </p:cNvSpPr>
          <p:nvPr/>
        </p:nvSpPr>
        <p:spPr bwMode="auto">
          <a:xfrm>
            <a:off x="5846763" y="2171700"/>
            <a:ext cx="3135312" cy="3582519"/>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Αποδόσεις σε ένα Περιβαλλοντικό Παίγνιο </a:t>
            </a:r>
            <a:r>
              <a:rPr lang="en-US" sz="1600" dirty="0" smtClean="0"/>
              <a:t> </a:t>
            </a:r>
            <a:r>
              <a:rPr lang="el-GR" sz="1600" dirty="0" smtClean="0"/>
              <a:t> </a:t>
            </a:r>
          </a:p>
          <a:p>
            <a:pPr>
              <a:spcBef>
                <a:spcPct val="10000"/>
              </a:spcBef>
              <a:spcAft>
                <a:spcPct val="10000"/>
              </a:spcAft>
            </a:pPr>
            <a:r>
              <a:rPr lang="el-GR" sz="1200" dirty="0" smtClean="0"/>
              <a:t>Αυτή η μήτρα αποδόσεων δείχνει τα κέρδη και τις απώλειες για τη χώρα μας και για την ξένη χώρα, ανάλογα με το κατά πόσον υιοθετούν την περιβαλλοντική νομοθεσία.</a:t>
            </a:r>
            <a:r>
              <a:rPr lang="en-US" sz="1200" dirty="0" smtClean="0"/>
              <a:t> </a:t>
            </a:r>
            <a:r>
              <a:rPr lang="el-GR" sz="1200" dirty="0" smtClean="0"/>
              <a:t>Εάν οι κυβερνήσεις σταθμίζουν ως σημαντικότερο το πλεόνασμα παραγωγού από το πλεόνασμα καταναλωτή, τότε η δομή των αποδόσεων είναι παρόμοια με το δίλημμα του φυλακισμένου, επειδή  ισορροπία </a:t>
            </a:r>
            <a:r>
              <a:rPr lang="en-US" sz="1200" dirty="0" smtClean="0"/>
              <a:t>Nash </a:t>
            </a:r>
            <a:r>
              <a:rPr lang="el-GR" sz="1200" dirty="0" smtClean="0"/>
              <a:t>υπάρχει όταν και οι δύο χώρες δεν υιοθετούν τη νομοθεσία. Ένα τέτοιο αποτέλεσμα μπορεί να προκύψει με τους «παγκόσμιους» ρυπαντές.</a:t>
            </a:r>
            <a:endParaRPr lang="en-US" sz="1200" dirty="0"/>
          </a:p>
        </p:txBody>
      </p:sp>
      <p:sp>
        <p:nvSpPr>
          <p:cNvPr id="22" name="Rectangle 21"/>
          <p:cNvSpPr>
            <a:spLocks noChangeArrowheads="1"/>
          </p:cNvSpPr>
          <p:nvPr/>
        </p:nvSpPr>
        <p:spPr bwMode="auto">
          <a:xfrm>
            <a:off x="674688" y="2192338"/>
            <a:ext cx="5172075" cy="2701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4" name="Rectangle 23"/>
          <p:cNvSpPr>
            <a:spLocks noChangeArrowheads="1"/>
          </p:cNvSpPr>
          <p:nvPr/>
        </p:nvSpPr>
        <p:spPr bwMode="auto">
          <a:xfrm>
            <a:off x="674688" y="4891088"/>
            <a:ext cx="5280025" cy="1686616"/>
          </a:xfrm>
          <a:prstGeom prst="rect">
            <a:avLst/>
          </a:prstGeom>
          <a:noFill/>
          <a:ln w="9525" algn="ctr">
            <a:noFill/>
            <a:miter lim="800000"/>
            <a:headEnd/>
            <a:tailEnd/>
          </a:ln>
        </p:spPr>
        <p:txBody>
          <a:bodyPr>
            <a:spAutoFit/>
          </a:bodyPr>
          <a:lstStyle/>
          <a:p>
            <a:pPr>
              <a:spcBef>
                <a:spcPct val="20000"/>
              </a:spcBef>
            </a:pPr>
            <a:r>
              <a:rPr lang="el-GR" sz="1800" dirty="0" smtClean="0">
                <a:solidFill>
                  <a:srgbClr val="3D68AF"/>
                </a:solidFill>
              </a:rPr>
              <a:t>Πολυμερείς Συμφωνίες</a:t>
            </a:r>
            <a:r>
              <a:rPr lang="en-US" sz="1800" dirty="0" smtClean="0">
                <a:solidFill>
                  <a:srgbClr val="3D68AF"/>
                </a:solidFill>
              </a:rPr>
              <a:t> </a:t>
            </a:r>
            <a:r>
              <a:rPr lang="en-US" sz="1600" dirty="0" smtClean="0">
                <a:solidFill>
                  <a:srgbClr val="3D68AF"/>
                </a:solidFill>
              </a:rPr>
              <a:t> </a:t>
            </a:r>
            <a:r>
              <a:rPr lang="el-GR" sz="1600" b="0" dirty="0" smtClean="0"/>
              <a:t>Ένα παράδειγμα διεθνούς συμφωνίας είναι το Πρωτόκολλο του Μόντρεαλ για Ουσίες που Καταστρέφουν τη Στοιβάδα του Όζοντος, η οποία εξάλειψε με επιτυχία τη χρήση του </a:t>
            </a:r>
            <a:r>
              <a:rPr lang="el-GR" sz="1600" b="0" dirty="0" err="1" smtClean="0"/>
              <a:t>χλωρο</a:t>
            </a:r>
            <a:r>
              <a:rPr lang="el-GR" sz="1600" b="0" dirty="0" smtClean="0"/>
              <a:t>-υδρογονάνθρακα </a:t>
            </a:r>
            <a:r>
              <a:rPr lang="en-US" sz="1600" b="0" dirty="0" smtClean="0"/>
              <a:t>(</a:t>
            </a:r>
            <a:r>
              <a:rPr lang="en-US" sz="1600" b="0" dirty="0"/>
              <a:t>CFCs).</a:t>
            </a:r>
          </a:p>
          <a:p>
            <a:pPr>
              <a:spcBef>
                <a:spcPct val="20000"/>
              </a:spcBef>
            </a:pPr>
            <a:endParaRPr lang="en-US" sz="1800" dirty="0">
              <a:solidFill>
                <a:srgbClr val="3D68AF"/>
              </a:solidFill>
            </a:endParaRPr>
          </a:p>
        </p:txBody>
      </p:sp>
      <p:pic>
        <p:nvPicPr>
          <p:cNvPr id="17" name="Picture 16" descr="fig11-6_PPT.gif"/>
          <p:cNvPicPr>
            <a:picLocks noChangeAspect="1"/>
          </p:cNvPicPr>
          <p:nvPr/>
        </p:nvPicPr>
        <p:blipFill>
          <a:blip r:embed="rId3" cstate="print"/>
          <a:srcRect/>
          <a:stretch>
            <a:fillRect/>
          </a:stretch>
        </p:blipFill>
        <p:spPr bwMode="auto">
          <a:xfrm>
            <a:off x="889000" y="2297113"/>
            <a:ext cx="4724400" cy="2438400"/>
          </a:xfrm>
          <a:prstGeom prst="rect">
            <a:avLst/>
          </a:prstGeom>
          <a:noFill/>
          <a:ln w="9525">
            <a:noFill/>
            <a:miter lim="800000"/>
            <a:headEnd/>
            <a:tailEnd/>
          </a:ln>
        </p:spPr>
      </p:pic>
      <p:sp>
        <p:nvSpPr>
          <p:cNvPr id="23" name="Rectangle 22"/>
          <p:cNvSpPr>
            <a:spLocks noChangeArrowheads="1"/>
          </p:cNvSpPr>
          <p:nvPr/>
        </p:nvSpPr>
        <p:spPr bwMode="auto">
          <a:xfrm>
            <a:off x="566738" y="1347788"/>
            <a:ext cx="7947025" cy="769441"/>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Παγκόσμιοι Ρυπαντές</a:t>
            </a:r>
            <a:r>
              <a:rPr lang="en-US" sz="2000" dirty="0" smtClean="0">
                <a:solidFill>
                  <a:srgbClr val="3D68AF"/>
                </a:solidFill>
              </a:rPr>
              <a:t>, </a:t>
            </a:r>
            <a:r>
              <a:rPr lang="el-GR" sz="2000" dirty="0" smtClean="0">
                <a:solidFill>
                  <a:srgbClr val="3D68AF"/>
                </a:solidFill>
              </a:rPr>
              <a:t>Μήτρα Αποδόσεων</a:t>
            </a:r>
            <a:r>
              <a:rPr lang="en-US" sz="2000" dirty="0" smtClean="0">
                <a:solidFill>
                  <a:srgbClr val="3D68AF"/>
                </a:solidFill>
              </a:rPr>
              <a:t>, </a:t>
            </a:r>
            <a:r>
              <a:rPr lang="el-GR" sz="2000" dirty="0" smtClean="0">
                <a:solidFill>
                  <a:srgbClr val="3D68AF"/>
                </a:solidFill>
              </a:rPr>
              <a:t> και Ισορροπία </a:t>
            </a:r>
            <a:r>
              <a:rPr lang="en-US" sz="2000" dirty="0" smtClean="0">
                <a:solidFill>
                  <a:srgbClr val="3D68AF"/>
                </a:solidFill>
              </a:rPr>
              <a:t>Nash</a:t>
            </a:r>
            <a:endParaRPr lang="en-US" sz="2000" b="0" dirty="0"/>
          </a:p>
          <a:p>
            <a:pPr>
              <a:spcBef>
                <a:spcPct val="20000"/>
              </a:spcBef>
            </a:pPr>
            <a:endParaRPr lang="en-US" sz="2000" dirty="0">
              <a:solidFill>
                <a:srgbClr val="3D68AF"/>
              </a:solidFill>
            </a:endParaRPr>
          </a:p>
        </p:txBody>
      </p:sp>
      <p:grpSp>
        <p:nvGrpSpPr>
          <p:cNvPr id="120841" name="Group 15"/>
          <p:cNvGrpSpPr>
            <a:grpSpLocks/>
          </p:cNvGrpSpPr>
          <p:nvPr/>
        </p:nvGrpSpPr>
        <p:grpSpPr bwMode="auto">
          <a:xfrm>
            <a:off x="566738" y="304800"/>
            <a:ext cx="7100887" cy="319088"/>
            <a:chOff x="566738" y="417533"/>
            <a:chExt cx="6138862" cy="206583"/>
          </a:xfrm>
        </p:grpSpPr>
        <p:sp>
          <p:nvSpPr>
            <p:cNvPr id="120843"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20844" name="Straight Connector 29"/>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3 </a:t>
            </a:r>
            <a:r>
              <a:rPr lang="el-GR" sz="2400" kern="0" dirty="0" smtClean="0">
                <a:solidFill>
                  <a:srgbClr val="69134B"/>
                </a:solidFill>
              </a:rPr>
              <a:t>Διεθνείς Συμφωνίες για το Περιβάλλον</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ppt_x</p:attrName>
                                        </p:attrNameLst>
                                      </p:cBhvr>
                                      <p:tavLst>
                                        <p:tav tm="0">
                                          <p:val>
                                            <p:strVal val="#ppt_x-.2"/>
                                          </p:val>
                                        </p:tav>
                                        <p:tav tm="100000">
                                          <p:val>
                                            <p:strVal val="#ppt_x"/>
                                          </p:val>
                                        </p:tav>
                                      </p:tavLst>
                                    </p:anim>
                                    <p:anim calcmode="lin" valueType="num">
                                      <p:cBhvr>
                                        <p:cTn id="16" dur="5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17" dur="500"/>
                                        <p:tgtEl>
                                          <p:spTgt spid="15"/>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left)">
                                      <p:cBhvr>
                                        <p:cTn id="29" dur="500"/>
                                        <p:tgtEl>
                                          <p:spTgt spid="21"/>
                                        </p:tgtEl>
                                      </p:cBhvr>
                                    </p:animEffect>
                                  </p:childTnLst>
                                </p:cTn>
                              </p:par>
                            </p:childTnLst>
                          </p:cTn>
                        </p:par>
                        <p:par>
                          <p:cTn id="30" fill="hold">
                            <p:stCondLst>
                              <p:cond delay="3000"/>
                            </p:stCondLst>
                            <p:childTnLst>
                              <p:par>
                                <p:cTn id="31" presetID="17" presetClass="entr" presetSubtype="1"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ppt_x</p:attrName>
                                        </p:attrNameLst>
                                      </p:cBhvr>
                                      <p:tavLst>
                                        <p:tav tm="0">
                                          <p:val>
                                            <p:strVal val="#ppt_x"/>
                                          </p:val>
                                        </p:tav>
                                        <p:tav tm="100000">
                                          <p:val>
                                            <p:strVal val="#ppt_x"/>
                                          </p:val>
                                        </p:tav>
                                      </p:tavLst>
                                    </p:anim>
                                    <p:anim calcmode="lin" valueType="num">
                                      <p:cBhvr>
                                        <p:cTn id="34" dur="500" fill="hold"/>
                                        <p:tgtEl>
                                          <p:spTgt spid="17"/>
                                        </p:tgtEl>
                                        <p:attrNameLst>
                                          <p:attrName>ppt_y</p:attrName>
                                        </p:attrNameLst>
                                      </p:cBhvr>
                                      <p:tavLst>
                                        <p:tav tm="0">
                                          <p:val>
                                            <p:strVal val="#ppt_y-#ppt_h/2"/>
                                          </p:val>
                                        </p:tav>
                                        <p:tav tm="100000">
                                          <p:val>
                                            <p:strVal val="#ppt_y"/>
                                          </p:val>
                                        </p:tav>
                                      </p:tavLst>
                                    </p:anim>
                                    <p:anim calcmode="lin" valueType="num">
                                      <p:cBhvr>
                                        <p:cTn id="35" dur="500" fill="hold"/>
                                        <p:tgtEl>
                                          <p:spTgt spid="17"/>
                                        </p:tgtEl>
                                        <p:attrNameLst>
                                          <p:attrName>ppt_w</p:attrName>
                                        </p:attrNameLst>
                                      </p:cBhvr>
                                      <p:tavLst>
                                        <p:tav tm="0">
                                          <p:val>
                                            <p:strVal val="#ppt_w"/>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p:bldP spid="20" grpId="0" animBg="1"/>
      <p:bldP spid="21" grpId="0"/>
      <p:bldP spid="22" grpId="0" animBg="1"/>
      <p:bldP spid="24" grpId="0" autoUpdateAnimBg="0"/>
      <p:bldP spid="23"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66738" y="466725"/>
            <a:ext cx="2386012" cy="18573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862211" name="Rectangle 3"/>
          <p:cNvSpPr>
            <a:spLocks noGrp="1" noChangeArrowheads="1"/>
          </p:cNvSpPr>
          <p:nvPr>
            <p:ph type="title"/>
          </p:nvPr>
        </p:nvSpPr>
        <p:spPr>
          <a:xfrm>
            <a:off x="566738" y="1"/>
            <a:ext cx="8577262" cy="696686"/>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8" y="820738"/>
            <a:ext cx="7351712" cy="830997"/>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Πρωτόκολλο του Κιότο και η Συμφωνία της Κοπεγχάγης</a:t>
            </a:r>
            <a:endParaRPr lang="en-US" sz="2400" dirty="0">
              <a:solidFill>
                <a:srgbClr val="356A41"/>
              </a:solidFill>
            </a:endParaRPr>
          </a:p>
        </p:txBody>
      </p:sp>
      <p:cxnSp>
        <p:nvCxnSpPr>
          <p:cNvPr id="13" name="Straight Connector 12"/>
          <p:cNvCxnSpPr>
            <a:cxnSpLocks noChangeShapeType="1"/>
          </p:cNvCxnSpPr>
          <p:nvPr/>
        </p:nvCxnSpPr>
        <p:spPr bwMode="auto">
          <a:xfrm>
            <a:off x="566738" y="671513"/>
            <a:ext cx="2386012" cy="0"/>
          </a:xfrm>
          <a:prstGeom prst="line">
            <a:avLst/>
          </a:prstGeom>
          <a:noFill/>
          <a:ln w="19050" cap="rnd" algn="ctr">
            <a:solidFill>
              <a:srgbClr val="A4C695"/>
            </a:solidFill>
            <a:prstDash val="sysDash"/>
            <a:round/>
            <a:headEnd/>
            <a:tailEnd/>
          </a:ln>
        </p:spPr>
      </p:cxnSp>
      <p:sp>
        <p:nvSpPr>
          <p:cNvPr id="11" name="Rectangle 10"/>
          <p:cNvSpPr/>
          <p:nvPr/>
        </p:nvSpPr>
        <p:spPr>
          <a:xfrm>
            <a:off x="566738" y="1814286"/>
            <a:ext cx="7691437" cy="2677656"/>
          </a:xfrm>
          <a:prstGeom prst="rect">
            <a:avLst/>
          </a:prstGeom>
        </p:spPr>
        <p:txBody>
          <a:bodyPr wrap="square">
            <a:spAutoFit/>
          </a:bodyPr>
          <a:lstStyle/>
          <a:p>
            <a:pPr>
              <a:spcBef>
                <a:spcPct val="10000"/>
              </a:spcBef>
              <a:spcAft>
                <a:spcPct val="10000"/>
              </a:spcAft>
              <a:defRPr/>
            </a:pPr>
            <a:r>
              <a:rPr lang="el-GR" sz="2400" b="0" dirty="0" smtClean="0"/>
              <a:t>Το </a:t>
            </a:r>
            <a:r>
              <a:rPr lang="el-GR" sz="2400" dirty="0" smtClean="0"/>
              <a:t>Πρωτόκολλο του Κιότο,</a:t>
            </a:r>
            <a:r>
              <a:rPr lang="el-GR" sz="2400" b="0" dirty="0" smtClean="0"/>
              <a:t> που βασίστηκε στη συνθήκη των Ηνωμένων Εθνών το 1992 για την κλιματική αλλαγή, έθεσε συγκεκριμένους στόχους για τη μείωση των εκπομπών αερίων του θερμοκηπίου: οι βιομηχανικές χώρες θα έπρεπε να περιορίσουν τις εκπομπές αερίων του θερμοκηπίου κατά ένα συλλογικό 5,2% λιγότερο από τα επίπεδά τους το 1990.</a:t>
            </a:r>
            <a:r>
              <a:rPr lang="en-US" sz="2400" b="0" dirty="0" smtClean="0"/>
              <a:t> </a:t>
            </a:r>
            <a:endParaRPr lang="en-US" sz="105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par>
                                <p:cTn id="11" presetID="22" presetClass="entr" presetSubtype="8"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500"/>
                                        <p:tgtEl>
                                          <p:spTgt spid="1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862213"/>
                                        </p:tgtEl>
                                        <p:attrNameLst>
                                          <p:attrName>style.visibility</p:attrName>
                                        </p:attrNameLst>
                                      </p:cBhvr>
                                      <p:to>
                                        <p:strVal val="visible"/>
                                      </p:to>
                                    </p:set>
                                    <p:animEffect transition="in" filter="wipe(left)">
                                      <p:cBhvr>
                                        <p:cTn id="17" dur="500"/>
                                        <p:tgtEl>
                                          <p:spTgt spid="862213"/>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wipe(left)">
                                      <p:cBhvr>
                                        <p:cTn id="21"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autoUpdateAnimBg="0"/>
      <p:bldP spid="862213" grpId="0" autoUpdateAnimBg="0"/>
      <p:bldP spid="11" grpId="0" build="p" bldLvl="3"/>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29" name="Rectangle 14"/>
          <p:cNvSpPr>
            <a:spLocks noChangeArrowheads="1"/>
          </p:cNvSpPr>
          <p:nvPr/>
        </p:nvSpPr>
        <p:spPr bwMode="auto">
          <a:xfrm>
            <a:off x="566738" y="468313"/>
            <a:ext cx="2366962" cy="184150"/>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124930" name="Rectangle 3"/>
          <p:cNvSpPr>
            <a:spLocks noGrp="1" noChangeArrowheads="1"/>
          </p:cNvSpPr>
          <p:nvPr>
            <p:ph type="title"/>
          </p:nvPr>
        </p:nvSpPr>
        <p:spPr>
          <a:xfrm>
            <a:off x="566738" y="1"/>
            <a:ext cx="8577262" cy="624114"/>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7" y="820738"/>
            <a:ext cx="8286977" cy="830997"/>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Το Πρωτόκολλο του Κιότο και η Συμφωνία της Κοπεγχάγης</a:t>
            </a:r>
            <a:endParaRPr lang="en-US" sz="2400" dirty="0" smtClean="0">
              <a:solidFill>
                <a:srgbClr val="356A41"/>
              </a:solidFill>
            </a:endParaRPr>
          </a:p>
        </p:txBody>
      </p:sp>
      <p:cxnSp>
        <p:nvCxnSpPr>
          <p:cNvPr id="124932" name="Straight Connector 12"/>
          <p:cNvCxnSpPr>
            <a:cxnSpLocks noChangeShapeType="1"/>
          </p:cNvCxnSpPr>
          <p:nvPr/>
        </p:nvCxnSpPr>
        <p:spPr bwMode="auto">
          <a:xfrm>
            <a:off x="566738" y="671513"/>
            <a:ext cx="2366962" cy="0"/>
          </a:xfrm>
          <a:prstGeom prst="line">
            <a:avLst/>
          </a:prstGeom>
          <a:noFill/>
          <a:ln w="19050" cap="rnd" algn="ctr">
            <a:solidFill>
              <a:srgbClr val="A4C695"/>
            </a:solidFill>
            <a:prstDash val="sysDash"/>
            <a:round/>
            <a:headEnd/>
            <a:tailEnd/>
          </a:ln>
        </p:spPr>
      </p:cxnSp>
      <p:sp>
        <p:nvSpPr>
          <p:cNvPr id="11" name="Rectangle 10"/>
          <p:cNvSpPr/>
          <p:nvPr/>
        </p:nvSpPr>
        <p:spPr>
          <a:xfrm>
            <a:off x="566738" y="1669142"/>
            <a:ext cx="7691437" cy="4339650"/>
          </a:xfrm>
          <a:prstGeom prst="rect">
            <a:avLst/>
          </a:prstGeom>
        </p:spPr>
        <p:txBody>
          <a:bodyPr wrap="square">
            <a:spAutoFit/>
          </a:bodyPr>
          <a:lstStyle/>
          <a:p>
            <a:pPr>
              <a:spcBef>
                <a:spcPct val="10000"/>
              </a:spcBef>
              <a:spcAft>
                <a:spcPct val="10000"/>
              </a:spcAft>
              <a:defRPr/>
            </a:pPr>
            <a:r>
              <a:rPr lang="el-GR" sz="2000" b="0" dirty="0" smtClean="0"/>
              <a:t>Υπάρχουν τέσσερις λόγοι που συχνά αναφέρονται για να εξηγήσουν το λόγο που οι ΗΠΑ δεν συμμετέχουν στο Πρωτόκολλο του Κιότο:</a:t>
            </a:r>
            <a:endParaRPr lang="en-US" sz="2000" b="0" dirty="0"/>
          </a:p>
          <a:p>
            <a:pPr marL="342900" indent="-342900">
              <a:spcBef>
                <a:spcPct val="10000"/>
              </a:spcBef>
              <a:spcAft>
                <a:spcPct val="10000"/>
              </a:spcAft>
              <a:defRPr/>
            </a:pPr>
            <a:r>
              <a:rPr lang="en-US" sz="2000" b="0" dirty="0"/>
              <a:t>	(1) </a:t>
            </a:r>
            <a:r>
              <a:rPr lang="el-GR" sz="2000" b="0" dirty="0" smtClean="0"/>
              <a:t>αν και τα στοιχεία για την </a:t>
            </a:r>
            <a:r>
              <a:rPr lang="el-GR" sz="2000" b="0" dirty="0" err="1" smtClean="0"/>
              <a:t>υπερθέρμαση</a:t>
            </a:r>
            <a:r>
              <a:rPr lang="el-GR" sz="2000" b="0" dirty="0" smtClean="0"/>
              <a:t> του πλανήτη είναι ισχυρά, εξακολουθούμε να μην κατανοούμε όλες τις επιπτώσεις των πολιτικών δράσεων, </a:t>
            </a:r>
            <a:r>
              <a:rPr lang="en-US" sz="2000" b="0" dirty="0" smtClean="0"/>
              <a:t> </a:t>
            </a:r>
            <a:endParaRPr lang="en-US" sz="2000" b="0" dirty="0"/>
          </a:p>
          <a:p>
            <a:pPr marL="342900" indent="-342900">
              <a:spcBef>
                <a:spcPct val="10000"/>
              </a:spcBef>
              <a:spcAft>
                <a:spcPct val="10000"/>
              </a:spcAft>
              <a:defRPr/>
            </a:pPr>
            <a:r>
              <a:rPr lang="en-US" sz="2000" b="0" dirty="0"/>
              <a:t>	(2) </a:t>
            </a:r>
            <a:r>
              <a:rPr lang="el-GR" sz="2000" b="0" dirty="0" smtClean="0"/>
              <a:t>ενώ οι ΗΠΑ είναι η χώρα με τις μεγαλύτερες εκπομπές αερίων του θερμοκηπίου, η επίτευξη των στόχων του Κιότο θα είχε αρνητική επίπτωση στην οικονομία της, </a:t>
            </a:r>
            <a:endParaRPr lang="en-US" sz="2000" b="0" dirty="0"/>
          </a:p>
          <a:p>
            <a:pPr marL="342900" indent="-342900">
              <a:spcBef>
                <a:spcPct val="10000"/>
              </a:spcBef>
              <a:spcAft>
                <a:spcPct val="10000"/>
              </a:spcAft>
              <a:defRPr/>
            </a:pPr>
            <a:r>
              <a:rPr lang="en-US" sz="2000" b="0" dirty="0"/>
              <a:t>	(3) </a:t>
            </a:r>
            <a:r>
              <a:rPr lang="el-GR" sz="2000" b="0" dirty="0" smtClean="0"/>
              <a:t>Το Κιότο παρέλειψε να συμπεριλάβει τις αναπτυσσόμενες χώρες, ιδιαίτερα την Κίνα και την Ινδία, </a:t>
            </a:r>
            <a:r>
              <a:rPr lang="en-US" sz="2000" b="0" dirty="0" smtClean="0"/>
              <a:t> </a:t>
            </a:r>
            <a:endParaRPr lang="en-US" sz="2000" b="0" dirty="0"/>
          </a:p>
          <a:p>
            <a:pPr marL="342900" indent="-342900">
              <a:spcBef>
                <a:spcPct val="10000"/>
              </a:spcBef>
              <a:spcAft>
                <a:spcPct val="10000"/>
              </a:spcAft>
              <a:defRPr/>
            </a:pPr>
            <a:r>
              <a:rPr lang="en-US" sz="2000" b="0" dirty="0"/>
              <a:t>	(4) </a:t>
            </a:r>
            <a:r>
              <a:rPr lang="el-GR" sz="2000" b="0" dirty="0" smtClean="0"/>
              <a:t>υπάρχουν κι άλλοι τρόποι επίτευξης μειώσεων των εκπομπών αερίων του θερμοκηπίου. </a:t>
            </a:r>
            <a:r>
              <a:rPr lang="en-US" sz="2000" b="0" dirty="0" smtClean="0"/>
              <a:t>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left)">
                                      <p:cBhvr>
                                        <p:cTn id="11" dur="500"/>
                                        <p:tgtEl>
                                          <p:spTgt spid="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wipe(left)">
                                      <p:cBhvr>
                                        <p:cTn id="16" dur="500"/>
                                        <p:tgtEl>
                                          <p:spTgt spid="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wipe(left)">
                                      <p:cBhvr>
                                        <p:cTn id="21" dur="500"/>
                                        <p:tgtEl>
                                          <p:spTgt spid="1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
                                            <p:txEl>
                                              <p:pRg st="3" end="3"/>
                                            </p:txEl>
                                          </p:spTgt>
                                        </p:tgtEl>
                                        <p:attrNameLst>
                                          <p:attrName>style.visibility</p:attrName>
                                        </p:attrNameLst>
                                      </p:cBhvr>
                                      <p:to>
                                        <p:strVal val="visible"/>
                                      </p:to>
                                    </p:set>
                                    <p:animEffect transition="in" filter="wipe(left)">
                                      <p:cBhvr>
                                        <p:cTn id="26" dur="500"/>
                                        <p:tgtEl>
                                          <p:spTgt spid="1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Effect transition="in" filter="wipe(left)">
                                      <p:cBhvr>
                                        <p:cTn id="31"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1" grpId="0" uiExpand="1" build="p" bldLvl="3"/>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7" name="Rectangle 14"/>
          <p:cNvSpPr>
            <a:spLocks noChangeArrowheads="1"/>
          </p:cNvSpPr>
          <p:nvPr/>
        </p:nvSpPr>
        <p:spPr bwMode="auto">
          <a:xfrm>
            <a:off x="566738" y="469900"/>
            <a:ext cx="2338387" cy="182563"/>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126978" name="Rectangle 3"/>
          <p:cNvSpPr>
            <a:spLocks noGrp="1" noChangeArrowheads="1"/>
          </p:cNvSpPr>
          <p:nvPr>
            <p:ph type="title"/>
          </p:nvPr>
        </p:nvSpPr>
        <p:spPr>
          <a:xfrm>
            <a:off x="566738" y="0"/>
            <a:ext cx="8577262" cy="769257"/>
          </a:xfrm>
        </p:spPr>
        <p:txBody>
          <a:bodyPr/>
          <a:lstStyle/>
          <a:p>
            <a:r>
              <a:rPr lang="el-GR" dirty="0" smtClean="0">
                <a:solidFill>
                  <a:srgbClr val="668C6B"/>
                </a:solidFill>
              </a:rPr>
              <a:t>ΕΦΑΡΜΟΓΗ</a:t>
            </a:r>
            <a:endParaRPr lang="en-US" dirty="0" smtClean="0">
              <a:solidFill>
                <a:srgbClr val="668C6B"/>
              </a:solidFill>
            </a:endParaRPr>
          </a:p>
        </p:txBody>
      </p:sp>
      <p:sp>
        <p:nvSpPr>
          <p:cNvPr id="126979" name="Rectangle 5"/>
          <p:cNvSpPr>
            <a:spLocks noChangeArrowheads="1"/>
          </p:cNvSpPr>
          <p:nvPr/>
        </p:nvSpPr>
        <p:spPr bwMode="auto">
          <a:xfrm>
            <a:off x="566738" y="820738"/>
            <a:ext cx="7351712" cy="830997"/>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Πρωτόκολλο του Κιότο και η Συμφωνία της Κοπεγχάγης</a:t>
            </a:r>
            <a:endParaRPr lang="en-US" sz="2400" dirty="0" smtClean="0">
              <a:solidFill>
                <a:srgbClr val="356A41"/>
              </a:solidFill>
            </a:endParaRPr>
          </a:p>
        </p:txBody>
      </p:sp>
      <p:cxnSp>
        <p:nvCxnSpPr>
          <p:cNvPr id="126980" name="Straight Connector 12"/>
          <p:cNvCxnSpPr>
            <a:cxnSpLocks noChangeShapeType="1"/>
          </p:cNvCxnSpPr>
          <p:nvPr/>
        </p:nvCxnSpPr>
        <p:spPr bwMode="auto">
          <a:xfrm>
            <a:off x="566738" y="671513"/>
            <a:ext cx="2338387" cy="0"/>
          </a:xfrm>
          <a:prstGeom prst="line">
            <a:avLst/>
          </a:prstGeom>
          <a:noFill/>
          <a:ln w="19050" cap="rnd" algn="ctr">
            <a:solidFill>
              <a:srgbClr val="A4C695"/>
            </a:solidFill>
            <a:prstDash val="sysDash"/>
            <a:round/>
            <a:headEnd/>
            <a:tailEnd/>
          </a:ln>
        </p:spPr>
      </p:cxnSp>
      <p:sp>
        <p:nvSpPr>
          <p:cNvPr id="11" name="Rectangle 10"/>
          <p:cNvSpPr>
            <a:spLocks noChangeArrowheads="1"/>
          </p:cNvSpPr>
          <p:nvPr/>
        </p:nvSpPr>
        <p:spPr bwMode="auto">
          <a:xfrm>
            <a:off x="566738" y="2046514"/>
            <a:ext cx="8286750" cy="3951851"/>
          </a:xfrm>
          <a:prstGeom prst="rect">
            <a:avLst/>
          </a:prstGeom>
          <a:noFill/>
          <a:ln w="9525">
            <a:noFill/>
            <a:miter lim="800000"/>
            <a:headEnd/>
            <a:tailEnd/>
          </a:ln>
        </p:spPr>
        <p:txBody>
          <a:bodyPr wrap="square">
            <a:spAutoFit/>
          </a:bodyPr>
          <a:lstStyle/>
          <a:p>
            <a:pPr marL="342900" indent="-342900">
              <a:spcBef>
                <a:spcPct val="10000"/>
              </a:spcBef>
              <a:spcAft>
                <a:spcPct val="10000"/>
              </a:spcAft>
              <a:buFont typeface="Arial" charset="0"/>
              <a:buChar char="•"/>
            </a:pPr>
            <a:r>
              <a:rPr lang="el-GR" sz="2200" b="0" dirty="0" smtClean="0"/>
              <a:t>Η </a:t>
            </a:r>
            <a:r>
              <a:rPr lang="el-GR" sz="2200" dirty="0" smtClean="0"/>
              <a:t>Συμφωνία της Κοπεγχάγης</a:t>
            </a:r>
            <a:r>
              <a:rPr lang="el-GR" sz="2200" b="0" dirty="0" smtClean="0"/>
              <a:t> είναι μια αναγνώριση ότι οι επιπλέον αυξήσεις στην παγκόσμια μέση θερμοκρασία θα μπορούσαν να διατηρηθούν κάτω από τους 2 βαθμούς Κελσίου. </a:t>
            </a:r>
            <a:r>
              <a:rPr lang="en-US" sz="2200" b="0" dirty="0" smtClean="0"/>
              <a:t> </a:t>
            </a:r>
            <a:endParaRPr lang="en-US" sz="2200" b="0" dirty="0"/>
          </a:p>
          <a:p>
            <a:pPr marL="342900" indent="-342900">
              <a:spcBef>
                <a:spcPct val="10000"/>
              </a:spcBef>
              <a:spcAft>
                <a:spcPct val="10000"/>
              </a:spcAft>
              <a:buFont typeface="Arial" charset="0"/>
              <a:buChar char="•"/>
            </a:pPr>
            <a:r>
              <a:rPr lang="el-GR" sz="2200" b="0" dirty="0" smtClean="0"/>
              <a:t>Υπό τη συμφωνία αυτή, οι βιομηχανικές χώρες θα θέτουν στόχους για μειώσεις εκπομπών αερίων του θερμοκηπίου, ενώ οι αναπτυσσόμενες χώρες θα ανακοινώνουν τις προσπάθειές τους προς αυτή την κατεύθυνση.  </a:t>
            </a:r>
            <a:r>
              <a:rPr lang="en-US" sz="2200" b="0" dirty="0" smtClean="0"/>
              <a:t> </a:t>
            </a:r>
            <a:endParaRPr lang="en-US" sz="2200" b="0" dirty="0"/>
          </a:p>
          <a:p>
            <a:pPr marL="342900" indent="-342900">
              <a:spcBef>
                <a:spcPct val="10000"/>
              </a:spcBef>
              <a:spcAft>
                <a:spcPct val="10000"/>
              </a:spcAft>
              <a:buFont typeface="Arial" charset="0"/>
              <a:buChar char="•"/>
            </a:pPr>
            <a:r>
              <a:rPr lang="el-GR" sz="2200" b="0" dirty="0" smtClean="0"/>
              <a:t>Υπάρχει επίσης η καθιέρωση ενός ταμείου χρηματοδότησης των αναγκών των αναπτυσσόμενων χωρών για την καταπολέμηση των συνεπειών της κλιματικής αλλαγής. </a:t>
            </a:r>
            <a:endParaRPr lang="en-US" sz="22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wipe(left)">
                                      <p:cBhvr>
                                        <p:cTn id="1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3"/>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2" name="Group 11"/>
          <p:cNvGrpSpPr>
            <a:grpSpLocks/>
          </p:cNvGrpSpPr>
          <p:nvPr/>
        </p:nvGrpSpPr>
        <p:grpSpPr bwMode="auto">
          <a:xfrm>
            <a:off x="550863" y="749300"/>
            <a:ext cx="5662612" cy="820738"/>
            <a:chOff x="566739" y="4459460"/>
            <a:chExt cx="5662264" cy="820738"/>
          </a:xfrm>
        </p:grpSpPr>
        <p:pic>
          <p:nvPicPr>
            <p:cNvPr id="129032"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6" name="TextBox 15"/>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defPPr>
                <a:defRPr lang="en-US"/>
              </a:defPPr>
              <a:lvl1pPr algn="l" rtl="0" fontAlgn="base">
                <a:spcBef>
                  <a:spcPct val="10000"/>
                </a:spcBef>
                <a:spcAft>
                  <a:spcPct val="10000"/>
                </a:spcAft>
                <a:defRPr sz="1400" b="1" kern="1200">
                  <a:solidFill>
                    <a:schemeClr val="tx1"/>
                  </a:solidFill>
                  <a:latin typeface="Arial" charset="0"/>
                  <a:ea typeface="+mn-ea"/>
                  <a:cs typeface="+mn-cs"/>
                </a:defRPr>
              </a:lvl1pPr>
              <a:lvl2pPr marL="457200" algn="l" rtl="0" fontAlgn="base">
                <a:spcBef>
                  <a:spcPct val="10000"/>
                </a:spcBef>
                <a:spcAft>
                  <a:spcPct val="10000"/>
                </a:spcAft>
                <a:defRPr sz="1400" b="1" kern="1200">
                  <a:solidFill>
                    <a:schemeClr val="tx1"/>
                  </a:solidFill>
                  <a:latin typeface="Arial" charset="0"/>
                  <a:ea typeface="+mn-ea"/>
                  <a:cs typeface="+mn-cs"/>
                </a:defRPr>
              </a:lvl2pPr>
              <a:lvl3pPr marL="914400" algn="l" rtl="0" fontAlgn="base">
                <a:spcBef>
                  <a:spcPct val="10000"/>
                </a:spcBef>
                <a:spcAft>
                  <a:spcPct val="10000"/>
                </a:spcAft>
                <a:defRPr sz="1400" b="1" kern="1200">
                  <a:solidFill>
                    <a:schemeClr val="tx1"/>
                  </a:solidFill>
                  <a:latin typeface="Arial" charset="0"/>
                  <a:ea typeface="+mn-ea"/>
                  <a:cs typeface="+mn-cs"/>
                </a:defRPr>
              </a:lvl3pPr>
              <a:lvl4pPr marL="1371600" algn="l" rtl="0" fontAlgn="base">
                <a:spcBef>
                  <a:spcPct val="10000"/>
                </a:spcBef>
                <a:spcAft>
                  <a:spcPct val="10000"/>
                </a:spcAft>
                <a:defRPr sz="1400" b="1" kern="1200">
                  <a:solidFill>
                    <a:schemeClr val="tx1"/>
                  </a:solidFill>
                  <a:latin typeface="Arial" charset="0"/>
                  <a:ea typeface="+mn-ea"/>
                  <a:cs typeface="+mn-cs"/>
                </a:defRPr>
              </a:lvl4pPr>
              <a:lvl5pPr marL="1828800" algn="l" rtl="0" fontAlgn="base">
                <a:spcBef>
                  <a:spcPct val="10000"/>
                </a:spcBef>
                <a:spcAft>
                  <a:spcPct val="1000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eaLnBrk="0" hangingPunct="0">
                <a:spcBef>
                  <a:spcPct val="0"/>
                </a:spcBef>
                <a:spcAft>
                  <a:spcPct val="0"/>
                </a:spcAft>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sp>
        <p:nvSpPr>
          <p:cNvPr id="129026" name="Rectangle 14"/>
          <p:cNvSpPr>
            <a:spLocks noChangeArrowheads="1"/>
          </p:cNvSpPr>
          <p:nvPr/>
        </p:nvSpPr>
        <p:spPr bwMode="auto">
          <a:xfrm>
            <a:off x="566738" y="469900"/>
            <a:ext cx="2338387" cy="182563"/>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129027" name="Rectangle 3"/>
          <p:cNvSpPr>
            <a:spLocks noGrp="1" noChangeArrowheads="1"/>
          </p:cNvSpPr>
          <p:nvPr>
            <p:ph type="title" idx="4294967295"/>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cxnSp>
        <p:nvCxnSpPr>
          <p:cNvPr id="129028" name="Straight Connector 12"/>
          <p:cNvCxnSpPr>
            <a:cxnSpLocks noChangeShapeType="1"/>
          </p:cNvCxnSpPr>
          <p:nvPr/>
        </p:nvCxnSpPr>
        <p:spPr bwMode="auto">
          <a:xfrm>
            <a:off x="566738" y="671513"/>
            <a:ext cx="2338387" cy="0"/>
          </a:xfrm>
          <a:prstGeom prst="line">
            <a:avLst/>
          </a:prstGeom>
          <a:noFill/>
          <a:ln w="19050" cap="rnd" algn="ctr">
            <a:solidFill>
              <a:srgbClr val="A4C695"/>
            </a:solidFill>
            <a:prstDash val="sysDash"/>
            <a:round/>
            <a:headEnd/>
            <a:tailEnd/>
          </a:ln>
        </p:spPr>
      </p:cxnSp>
      <p:sp>
        <p:nvSpPr>
          <p:cNvPr id="6" name="Rectangle 5"/>
          <p:cNvSpPr>
            <a:spLocks noChangeArrowheads="1"/>
          </p:cNvSpPr>
          <p:nvPr/>
        </p:nvSpPr>
        <p:spPr bwMode="auto">
          <a:xfrm>
            <a:off x="654050" y="1430338"/>
            <a:ext cx="7351713" cy="396875"/>
          </a:xfrm>
          <a:prstGeom prst="rect">
            <a:avLst/>
          </a:prstGeom>
          <a:noFill/>
          <a:ln w="9525" algn="ctr">
            <a:noFill/>
            <a:miter lim="800000"/>
            <a:headEnd/>
            <a:tailEnd/>
          </a:ln>
        </p:spPr>
        <p:txBody>
          <a:bodyPr>
            <a:spAutoFit/>
          </a:bodyPr>
          <a:lstStyle/>
          <a:p>
            <a:pPr>
              <a:spcBef>
                <a:spcPct val="20000"/>
              </a:spcBef>
            </a:pPr>
            <a:r>
              <a:rPr lang="el-GR" sz="2000" dirty="0" smtClean="0">
                <a:solidFill>
                  <a:schemeClr val="accent2"/>
                </a:solidFill>
              </a:rPr>
              <a:t>Ζοφερές Προοπτικές από το Φιάσκο της Κοπεγχάγης</a:t>
            </a:r>
            <a:endParaRPr lang="en-US" sz="2000" dirty="0">
              <a:solidFill>
                <a:schemeClr val="accent2"/>
              </a:solidFill>
            </a:endParaRPr>
          </a:p>
        </p:txBody>
      </p:sp>
      <p:cxnSp>
        <p:nvCxnSpPr>
          <p:cNvPr id="7" name="Straight Connector 6"/>
          <p:cNvCxnSpPr>
            <a:cxnSpLocks noChangeShapeType="1"/>
          </p:cNvCxnSpPr>
          <p:nvPr/>
        </p:nvCxnSpPr>
        <p:spPr bwMode="auto">
          <a:xfrm>
            <a:off x="654050" y="1373188"/>
            <a:ext cx="4425950" cy="0"/>
          </a:xfrm>
          <a:prstGeom prst="line">
            <a:avLst/>
          </a:prstGeom>
          <a:noFill/>
          <a:ln w="19050" cap="rnd" algn="ctr">
            <a:solidFill>
              <a:srgbClr val="9C3A45"/>
            </a:solidFill>
            <a:prstDash val="sysDash"/>
            <a:round/>
            <a:headEnd/>
            <a:tailEnd/>
          </a:ln>
        </p:spPr>
      </p:cxnSp>
      <p:sp>
        <p:nvSpPr>
          <p:cNvPr id="9" name="Rectangle 8"/>
          <p:cNvSpPr>
            <a:spLocks noChangeArrowheads="1"/>
          </p:cNvSpPr>
          <p:nvPr/>
        </p:nvSpPr>
        <p:spPr bwMode="auto">
          <a:xfrm>
            <a:off x="508000" y="1944914"/>
            <a:ext cx="8286750" cy="4358116"/>
          </a:xfrm>
          <a:prstGeom prst="rect">
            <a:avLst/>
          </a:prstGeom>
          <a:noFill/>
          <a:ln w="9525" algn="ctr">
            <a:noFill/>
            <a:miter lim="800000"/>
            <a:headEnd/>
            <a:tailEnd/>
          </a:ln>
        </p:spPr>
        <p:txBody>
          <a:bodyPr wrap="square">
            <a:spAutoFit/>
          </a:bodyPr>
          <a:lstStyle/>
          <a:p>
            <a:pPr>
              <a:spcBef>
                <a:spcPct val="20000"/>
              </a:spcBef>
            </a:pPr>
            <a:r>
              <a:rPr lang="el-GR" sz="1600" b="0" dirty="0" smtClean="0">
                <a:latin typeface="OfficinaSans-Book"/>
              </a:rPr>
              <a:t>Η Συμφωνία της Κοπεγχάγης αναγνωρίζει το επιστημονικό επιχείρημα της διατήρησης της αύξησης της θερμοκρασίας του πλανήτη στους </a:t>
            </a:r>
            <a:r>
              <a:rPr lang="en-US" sz="1600" b="0" dirty="0" smtClean="0">
                <a:latin typeface="OfficinaSans-Book"/>
              </a:rPr>
              <a:t>2°C</a:t>
            </a:r>
            <a:r>
              <a:rPr lang="el-GR" sz="1600" b="0" dirty="0" smtClean="0">
                <a:latin typeface="OfficinaSans-Book"/>
              </a:rPr>
              <a:t>, καλώντας τις αναπτυγμένες χώρες να διαθέσουν </a:t>
            </a:r>
            <a:r>
              <a:rPr lang="en-US" sz="1600" b="0" dirty="0" smtClean="0">
                <a:latin typeface="OfficinaSans-Book"/>
              </a:rPr>
              <a:t> $</a:t>
            </a:r>
            <a:r>
              <a:rPr lang="en-US" sz="1600" b="0" dirty="0">
                <a:latin typeface="OfficinaSans-Book"/>
              </a:rPr>
              <a:t>100 </a:t>
            </a:r>
            <a:r>
              <a:rPr lang="el-GR" sz="1600" b="0" dirty="0" smtClean="0">
                <a:latin typeface="OfficinaSans-Book"/>
              </a:rPr>
              <a:t>δισεκατομμύρια το χρόνο προκειμένου να ενισχύσουν τις προσπάθειες των φτωχών χωρών μέχρι το 2020. </a:t>
            </a:r>
            <a:endParaRPr lang="en-US" sz="1600" b="0" dirty="0">
              <a:latin typeface="OfficinaSans-Book"/>
            </a:endParaRPr>
          </a:p>
          <a:p>
            <a:pPr>
              <a:spcBef>
                <a:spcPct val="20000"/>
              </a:spcBef>
            </a:pPr>
            <a:endParaRPr lang="en-US" sz="1600" b="0" dirty="0">
              <a:latin typeface="OfficinaSans-Book"/>
            </a:endParaRPr>
          </a:p>
          <a:p>
            <a:pPr>
              <a:spcBef>
                <a:spcPct val="20000"/>
              </a:spcBef>
            </a:pPr>
            <a:r>
              <a:rPr lang="el-GR" sz="1600" b="0" dirty="0" smtClean="0">
                <a:latin typeface="OfficinaSans-Book"/>
              </a:rPr>
              <a:t>Ωστόσο, χωρίς επιπλέον προδιαγραφές υπάρχει αμφιθυμία σχετικά με το ποιος πληρώνει τι και σε ποιον, και σχετικά με το πώς θα πρέπει να ελέγχεται η ρύθμιση των ανωτάτων ορίων εκπομπών. </a:t>
            </a:r>
            <a:endParaRPr lang="en-US" sz="1600" b="0" dirty="0">
              <a:latin typeface="OfficinaSans-Book"/>
            </a:endParaRPr>
          </a:p>
          <a:p>
            <a:pPr>
              <a:spcBef>
                <a:spcPct val="20000"/>
              </a:spcBef>
            </a:pPr>
            <a:endParaRPr lang="en-US" sz="1600" b="0" dirty="0">
              <a:latin typeface="OfficinaSans-Book"/>
            </a:endParaRPr>
          </a:p>
          <a:p>
            <a:pPr>
              <a:spcBef>
                <a:spcPct val="20000"/>
              </a:spcBef>
            </a:pPr>
            <a:r>
              <a:rPr lang="el-GR" sz="1600" b="0" dirty="0" smtClean="0">
                <a:latin typeface="OfficinaSans-Book"/>
              </a:rPr>
              <a:t>Τόσο οι ΗΠΑ όσο και η Κίνα θα πρέπει να δώσουν το παράδειγμα με μονομερείς χαμηλού κόστους πολιτικές μείωσης του άνθρακα να έχουν ανακοινωθεί ή να βρίσκονται υπό εξέταση. </a:t>
            </a:r>
            <a:endParaRPr lang="en-US" sz="1600" b="0" dirty="0">
              <a:latin typeface="OfficinaSans-Book"/>
            </a:endParaRPr>
          </a:p>
          <a:p>
            <a:pPr>
              <a:spcBef>
                <a:spcPct val="20000"/>
              </a:spcBef>
            </a:pPr>
            <a:endParaRPr lang="en-US" sz="1600" b="0" dirty="0">
              <a:latin typeface="OfficinaSans-Book"/>
            </a:endParaRPr>
          </a:p>
          <a:p>
            <a:pPr>
              <a:spcBef>
                <a:spcPct val="20000"/>
              </a:spcBef>
            </a:pPr>
            <a:r>
              <a:rPr lang="el-GR" sz="1600" b="0" dirty="0" smtClean="0">
                <a:latin typeface="OfficinaSans-Book"/>
              </a:rPr>
              <a:t>Η βοήθεια προς τις αναπτυσσόμενες χώρες για να μειώσουν τις εκπομπές αερίων του θερμοκηπίου είναι εγγυημένη, αλλά πρέπει να γίνει αντικείμενο ξεχωριστής διαπραγμάτευσης. </a:t>
            </a:r>
            <a:r>
              <a:rPr lang="el-GR" sz="1800" b="0" dirty="0" smtClean="0">
                <a:latin typeface="OfficinaSans-Book"/>
              </a:rPr>
              <a:t>’</a:t>
            </a:r>
            <a:endParaRPr lang="en-US" sz="1800" b="0" dirty="0">
              <a:latin typeface="OfficinaSans-Book"/>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7345" name="Picture 2"/>
          <p:cNvPicPr>
            <a:picLocks noChangeAspect="1" noChangeArrowheads="1"/>
          </p:cNvPicPr>
          <p:nvPr/>
        </p:nvPicPr>
        <p:blipFill>
          <a:blip r:embed="rId3" cstate="print"/>
          <a:srcRect/>
          <a:stretch>
            <a:fillRect/>
          </a:stretch>
        </p:blipFill>
        <p:spPr bwMode="auto">
          <a:xfrm>
            <a:off x="6886575" y="25400"/>
            <a:ext cx="2257425" cy="1590675"/>
          </a:xfrm>
          <a:prstGeom prst="rect">
            <a:avLst/>
          </a:prstGeom>
          <a:noFill/>
          <a:ln w="9525">
            <a:noFill/>
            <a:miter lim="800000"/>
            <a:headEnd/>
            <a:tailEnd/>
          </a:ln>
        </p:spPr>
      </p:pic>
      <p:sp>
        <p:nvSpPr>
          <p:cNvPr id="5" name="Rectangle 4"/>
          <p:cNvSpPr>
            <a:spLocks noChangeArrowheads="1"/>
          </p:cNvSpPr>
          <p:nvPr/>
        </p:nvSpPr>
        <p:spPr bwMode="auto">
          <a:xfrm>
            <a:off x="541338" y="803275"/>
            <a:ext cx="8242300" cy="4561249"/>
          </a:xfrm>
          <a:prstGeom prst="rect">
            <a:avLst/>
          </a:prstGeom>
          <a:noFill/>
          <a:ln w="9525">
            <a:noFill/>
            <a:miter lim="800000"/>
            <a:headEnd/>
            <a:tailEnd/>
          </a:ln>
        </p:spPr>
        <p:txBody>
          <a:bodyPr>
            <a:spAutoFit/>
          </a:bodyPr>
          <a:lstStyle/>
          <a:p>
            <a:pPr marL="342900" indent="-342900">
              <a:spcBef>
                <a:spcPts val="0"/>
              </a:spcBef>
              <a:spcAft>
                <a:spcPts val="0"/>
              </a:spcAft>
              <a:buFont typeface="Arial" charset="0"/>
              <a:buChar char="•"/>
            </a:pPr>
            <a:r>
              <a:rPr lang="el-GR" sz="2400" b="0" dirty="0" smtClean="0"/>
              <a:t>Προκειμένου να αποφεύγονται τέτοιες</a:t>
            </a:r>
          </a:p>
          <a:p>
            <a:pPr marL="342900" indent="-342900">
              <a:spcBef>
                <a:spcPts val="0"/>
              </a:spcBef>
              <a:spcAft>
                <a:spcPts val="0"/>
              </a:spcAft>
            </a:pPr>
            <a:r>
              <a:rPr lang="el-GR" sz="2400" b="0" dirty="0" smtClean="0"/>
              <a:t>    απώλειες είναι απαραίτητες διεθνείς </a:t>
            </a:r>
          </a:p>
          <a:p>
            <a:pPr marL="342900" indent="-342900">
              <a:spcBef>
                <a:spcPts val="0"/>
              </a:spcBef>
              <a:spcAft>
                <a:spcPts val="0"/>
              </a:spcAft>
            </a:pPr>
            <a:r>
              <a:rPr lang="el-GR" sz="2400" b="0" dirty="0" smtClean="0"/>
              <a:t>    συμφωνίες για τη μείωση δασμών και πορεία προς το ελεύθερο εμπόριο. Αυτές οι διεθνείς συμφωνίες έχουν διάφορες μορφές. </a:t>
            </a:r>
            <a:r>
              <a:rPr lang="en-US" sz="2400" b="0" dirty="0" smtClean="0"/>
              <a:t> </a:t>
            </a:r>
            <a:endParaRPr lang="el-GR" sz="2400" b="0" dirty="0" smtClean="0"/>
          </a:p>
          <a:p>
            <a:pPr marL="342900" indent="-342900">
              <a:spcBef>
                <a:spcPct val="10000"/>
              </a:spcBef>
              <a:spcAft>
                <a:spcPct val="10000"/>
              </a:spcAft>
              <a:buFont typeface="Arial" charset="0"/>
              <a:buChar char="•"/>
            </a:pPr>
            <a:endParaRPr lang="en-US" sz="800" b="0" dirty="0"/>
          </a:p>
          <a:p>
            <a:pPr marL="342900" indent="-342900">
              <a:spcBef>
                <a:spcPct val="10000"/>
              </a:spcBef>
              <a:spcAft>
                <a:spcPct val="10000"/>
              </a:spcAft>
              <a:buFont typeface="Arial" charset="0"/>
              <a:buChar char="•"/>
            </a:pPr>
            <a:r>
              <a:rPr lang="el-GR" sz="2400" b="0" dirty="0" smtClean="0"/>
              <a:t>Ο ΠΟΕ είναι μια </a:t>
            </a:r>
            <a:r>
              <a:rPr lang="el-GR" sz="2400" dirty="0" smtClean="0"/>
              <a:t>πολυμερής συμφωνία</a:t>
            </a:r>
            <a:r>
              <a:rPr lang="el-GR" sz="2400" b="0" dirty="0" smtClean="0"/>
              <a:t>, που συμπεριλαμβάνει πολλές χώρες οι οποίες συμφωνούν στη  μείωση των δασμών ανάμεσα σε όλα τα μέλη του. </a:t>
            </a:r>
            <a:endParaRPr lang="en-US" sz="2400" b="0" dirty="0"/>
          </a:p>
          <a:p>
            <a:pPr marL="342900" indent="-342900">
              <a:spcBef>
                <a:spcPct val="10000"/>
              </a:spcBef>
              <a:spcAft>
                <a:spcPct val="10000"/>
              </a:spcAft>
              <a:buFont typeface="Arial" charset="0"/>
              <a:buChar char="•"/>
            </a:pPr>
            <a:endParaRPr lang="en-US" sz="800" b="0" dirty="0"/>
          </a:p>
          <a:p>
            <a:pPr marL="342900" indent="-342900">
              <a:spcBef>
                <a:spcPct val="10000"/>
              </a:spcBef>
              <a:spcAft>
                <a:spcPct val="10000"/>
              </a:spcAft>
              <a:buFont typeface="Arial" charset="0"/>
              <a:buChar char="•"/>
            </a:pPr>
            <a:r>
              <a:rPr lang="el-GR" sz="2400" b="0" dirty="0" smtClean="0"/>
              <a:t>Υπάρχουν επίσης και μικρότερες </a:t>
            </a:r>
            <a:r>
              <a:rPr lang="el-GR" sz="2400" dirty="0" smtClean="0"/>
              <a:t>περιφερειακές εμπορικές συμφωνίες</a:t>
            </a:r>
            <a:r>
              <a:rPr lang="el-GR" sz="2400" b="0" dirty="0" smtClean="0"/>
              <a:t>, μεταξύ αρκετών χωρών που συνήθως βρίσκονται η μία κοντά στην άλλη. </a:t>
            </a:r>
            <a:endParaRPr lang="en-US" sz="2400" b="0" dirty="0"/>
          </a:p>
        </p:txBody>
      </p:sp>
      <p:sp>
        <p:nvSpPr>
          <p:cNvPr id="57347" name="Rectangle 5"/>
          <p:cNvSpPr>
            <a:spLocks noChangeArrowheads="1"/>
          </p:cNvSpPr>
          <p:nvPr/>
        </p:nvSpPr>
        <p:spPr bwMode="auto">
          <a:xfrm>
            <a:off x="877888" y="333375"/>
            <a:ext cx="3981450"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57348" name="Straight Connector 6"/>
          <p:cNvCxnSpPr>
            <a:cxnSpLocks noChangeShapeType="1"/>
          </p:cNvCxnSpPr>
          <p:nvPr/>
        </p:nvCxnSpPr>
        <p:spPr bwMode="auto">
          <a:xfrm>
            <a:off x="566738" y="615950"/>
            <a:ext cx="4281487" cy="3175"/>
          </a:xfrm>
          <a:prstGeom prst="line">
            <a:avLst/>
          </a:prstGeom>
          <a:noFill/>
          <a:ln w="19050" cap="rnd" algn="ctr">
            <a:solidFill>
              <a:srgbClr val="9C3A45"/>
            </a:solidFill>
            <a:prstDash val="sysDash"/>
            <a:round/>
            <a:headEnd/>
            <a:tailEnd/>
          </a:ln>
        </p:spPr>
      </p:cxnSp>
      <p:sp>
        <p:nvSpPr>
          <p:cNvPr id="57349"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Εισαγωγή</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wipe(left)">
                                      <p:cBhvr>
                                        <p:cTn id="20" dur="5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wipe(left)">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1. 	</a:t>
            </a:r>
            <a:r>
              <a:rPr lang="el-GR" sz="2400" b="0" dirty="0" smtClean="0"/>
              <a:t>Υπάρχουν δύο βασικοί τύποι εμπορικών συμφωνιών: οι πολυμερείς και οι περιφερειακές. Οι πολυμερείς συμφωνίες διαπραγματεύονται ανάμεσα σε μεγάλες ομάδες χωρών (όπως όλες οι χώρες-μέλη του ΠΟΕ) για να μειώσουν τους εμπορικούς φραγμούς ανάμεσά τους, ενώ οι περιφερειακές συμφωνίες λειτουργούν ανάμεσα σε μια μικρότερη ομάδα χωρών που συχνά βρίσκονται στην ίδια περιοχή.  </a:t>
            </a:r>
            <a:endParaRPr lang="en-US" sz="2400" b="0" dirty="0"/>
          </a:p>
        </p:txBody>
      </p:sp>
      <p:sp>
        <p:nvSpPr>
          <p:cNvPr id="1310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3018291"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803094"/>
          </a:xfrm>
          <a:prstGeom prst="rect">
            <a:avLst/>
          </a:prstGeom>
          <a:noFill/>
          <a:ln w="9525">
            <a:noFill/>
            <a:miter lim="800000"/>
            <a:headEnd/>
            <a:tailEnd/>
          </a:ln>
        </p:spPr>
        <p:txBody>
          <a:bodyPr/>
          <a:lstStyle/>
          <a:p>
            <a:pPr marL="457200" indent="-457200">
              <a:spcBef>
                <a:spcPct val="10000"/>
              </a:spcBef>
              <a:spcAft>
                <a:spcPct val="10000"/>
              </a:spcAft>
            </a:pPr>
            <a:r>
              <a:rPr lang="en-US" sz="2400" b="0" dirty="0"/>
              <a:t>2. 	</a:t>
            </a:r>
            <a:r>
              <a:rPr lang="el-GR" sz="2400" b="0" dirty="0" smtClean="0"/>
              <a:t>Υπό καθεστώς τέλειου ανταγωνισμού μπορούμε να αναλύσουμε τα κέρδη των πολυμερών συμφωνιών εξετάζοντας την ισορροπία </a:t>
            </a:r>
            <a:r>
              <a:rPr lang="en-US" sz="2400" b="0" dirty="0" smtClean="0"/>
              <a:t>Nash</a:t>
            </a:r>
            <a:r>
              <a:rPr lang="el-GR" sz="2400" b="0" dirty="0" smtClean="0"/>
              <a:t> σε ένα παίγνιο δύο χωρών, στο οποίο οι χώρες αποφασίζουν για το κατά πόσο θα επιβάλουν ένα δασμό. Η μοναδική ισορροπία </a:t>
            </a:r>
            <a:r>
              <a:rPr lang="en-US" sz="2400" b="0" dirty="0" smtClean="0"/>
              <a:t> Nash </a:t>
            </a:r>
            <a:r>
              <a:rPr lang="el-GR" sz="2400" b="0" dirty="0" smtClean="0"/>
              <a:t>για δύο μεγάλες χώρες είναι το να επιβάλουν δασμούς η μία στην άλλη, κάτι που αποτελεί παράδειγμα του «διλήμματος του φυλακισμένου». Χρησιμοποιώντας μια συμφωνία για την άρση των δασμών, και οι δύο χώρες βρίσκονται σε καλύτερη κατάσταση, εξαλείφοντας την απώλεια νεκρού βάρους των δασμών.  </a:t>
            </a:r>
            <a:endParaRPr lang="en-US" sz="2400" b="0" dirty="0"/>
          </a:p>
        </p:txBody>
      </p:sp>
      <p:sp>
        <p:nvSpPr>
          <p:cNvPr id="1331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33123" name="Text Box 5"/>
          <p:cNvSpPr txBox="1">
            <a:spLocks noChangeArrowheads="1"/>
          </p:cNvSpPr>
          <p:nvPr/>
        </p:nvSpPr>
        <p:spPr bwMode="auto">
          <a:xfrm>
            <a:off x="566738" y="423863"/>
            <a:ext cx="307634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3312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Οι περιφερειακές εμπορικές συμφωνίες είναι επίσης γνωστές και ως «</a:t>
            </a:r>
            <a:r>
              <a:rPr lang="el-GR" sz="2400" b="0" dirty="0" smtClean="0"/>
              <a:t>προτιμμησιακές </a:t>
            </a:r>
            <a:r>
              <a:rPr lang="el-GR" sz="2400" b="0" dirty="0" smtClean="0"/>
              <a:t>εμπορικές συμφωνίες», επειδή παρέχουν προνομιακή μεταχείριση (δηλαδή, ελεύθερο εμπόριο) στις χώρες που υπεισέρχονται στη συμφωνία, διατηρούν ωστόσο τους δασμούς έναντι τρίτων χωρών. Υπάρχουν δύο τύποι περιφερειακών εμπορικών συμφωνιών: οι ζώνες ελεύθερων συναλλαγών (όπως η </a:t>
            </a:r>
            <a:r>
              <a:rPr lang="en-US" sz="2400" b="0" dirty="0" smtClean="0"/>
              <a:t>NAFTA</a:t>
            </a:r>
            <a:r>
              <a:rPr lang="en-US" sz="2400" b="0" dirty="0"/>
              <a:t>) </a:t>
            </a:r>
            <a:r>
              <a:rPr lang="el-GR" sz="2400" b="0" dirty="0" smtClean="0"/>
              <a:t>και οι τελωνειακές ενώσεις (όπως η Ευρωπαϊκή Ένωση). </a:t>
            </a:r>
            <a:endParaRPr lang="en-US" sz="2400" b="0" dirty="0"/>
          </a:p>
        </p:txBody>
      </p:sp>
      <p:sp>
        <p:nvSpPr>
          <p:cNvPr id="13517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35171" name="Text Box 5"/>
          <p:cNvSpPr txBox="1">
            <a:spLocks noChangeArrowheads="1"/>
          </p:cNvSpPr>
          <p:nvPr/>
        </p:nvSpPr>
        <p:spPr bwMode="auto">
          <a:xfrm>
            <a:off x="566738" y="423863"/>
            <a:ext cx="3047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3517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904694"/>
          </a:xfrm>
          <a:prstGeom prst="rect">
            <a:avLst/>
          </a:prstGeom>
          <a:noFill/>
          <a:ln w="9525">
            <a:noFill/>
            <a:miter lim="800000"/>
            <a:headEnd/>
            <a:tailEnd/>
          </a:ln>
        </p:spPr>
        <p:txBody>
          <a:bodyPr/>
          <a:lstStyle/>
          <a:p>
            <a:pPr marL="465138" indent="-465138">
              <a:spcBef>
                <a:spcPct val="10000"/>
              </a:spcBef>
              <a:spcAft>
                <a:spcPct val="10000"/>
              </a:spcAft>
              <a:buAutoNum type="arabicPeriod" startAt="4"/>
            </a:pPr>
            <a:r>
              <a:rPr lang="el-GR" sz="2400" b="0" dirty="0" smtClean="0"/>
              <a:t>Τα κέρδη και οι απώλειες σε όρους ευημερίας, που προκύπτουν από τις περιφερειακές εμπορικές συμφωνίες, είναι πιο πολύπλοκα από αυτά που προέρχονται από πολυμερείς εμπορικές συμφωνίες, επειδή μόνο οι χώρες που περιλαμβάνονται στη συμφωνία έχουν μηδενικούς δασμούς, ενώ οι δασμοί παραμένουν έναντι των χωρών που δεν υπεισέρχονται στη συμφωνία.</a:t>
            </a:r>
            <a:r>
              <a:rPr lang="en-US" sz="2400" b="0" dirty="0" smtClean="0"/>
              <a:t> </a:t>
            </a:r>
            <a:r>
              <a:rPr lang="el-GR" sz="2400" b="0" dirty="0" smtClean="0"/>
              <a:t>Σε μια ζώνη ελεύθερων συναλλαγών, οι χώρες με την περιφερειακή εμπορική συμφωνία διατηρούν τους δικούς τους δασμούς έναντι των τρίτων χωρών, ενώ υπό συνθήκες τελωνειακής ένωσης οι χώρες που συμμετέχουν στην περιφερειακή εμπορική συμφωνία έχουν τον ίδιο δασμό έναντι τρίτων χωρών. </a:t>
            </a:r>
          </a:p>
          <a:p>
            <a:pPr marL="465138" indent="-465138">
              <a:spcBef>
                <a:spcPct val="10000"/>
              </a:spcBef>
              <a:spcAft>
                <a:spcPct val="10000"/>
              </a:spcAft>
            </a:pPr>
            <a:r>
              <a:rPr lang="en-US" sz="2400" b="0" dirty="0" smtClean="0"/>
              <a:t> </a:t>
            </a:r>
            <a:endParaRPr lang="en-US" sz="2400" b="0" dirty="0"/>
          </a:p>
        </p:txBody>
      </p:sp>
      <p:sp>
        <p:nvSpPr>
          <p:cNvPr id="13721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37219" name="Text Box 5"/>
          <p:cNvSpPr txBox="1">
            <a:spLocks noChangeArrowheads="1"/>
          </p:cNvSpPr>
          <p:nvPr/>
        </p:nvSpPr>
        <p:spPr bwMode="auto">
          <a:xfrm>
            <a:off x="566738" y="423863"/>
            <a:ext cx="3047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3722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Δημιουργία εμπορίου προκύπτει όταν μια χώρα εντός μιας περιφερειακής συμφωνίας εισάγει ένα προϊόν από μια άλλη χώρα ενώ προηγουμένως το παρήγαγε μόνη της. Στην περίπτωση αυτή υπάρχει ένα κέρδος ευημερίας τόσο για τη χώρα που αγοράζει όσο και για τη χώρα που πωλεί. </a:t>
            </a:r>
            <a:endParaRPr lang="en-US" sz="2400" b="0" dirty="0"/>
          </a:p>
        </p:txBody>
      </p:sp>
      <p:sp>
        <p:nvSpPr>
          <p:cNvPr id="13926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39267" name="Text Box 5"/>
          <p:cNvSpPr txBox="1">
            <a:spLocks noChangeArrowheads="1"/>
          </p:cNvSpPr>
          <p:nvPr/>
        </p:nvSpPr>
        <p:spPr bwMode="auto">
          <a:xfrm>
            <a:off x="566738" y="423863"/>
            <a:ext cx="32360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3926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Εκτροπή εμπορίου συμβαίνει όταν μια χώρα-μέλος εισάγει ένα προϊόν από μια άλλη χώρα-μέλος, το οποίο προηγουμένως εισαγόταν από μια χώρα εκτός της νέας εμπορικής περιφέρειας. Η εκτροπή εμπορίου οδηγεί σε απώλειες τη χώρα που προηγουμένως εξήγαγε και πιθανά και τη χώρα που εισάγει, καθώς τη νέα εμπορική περιφέρεια συνολικά. </a:t>
            </a:r>
            <a:endParaRPr lang="en-US" sz="2400" b="0" dirty="0"/>
          </a:p>
        </p:txBody>
      </p:sp>
      <p:sp>
        <p:nvSpPr>
          <p:cNvPr id="14131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41315" name="Text Box 5"/>
          <p:cNvSpPr txBox="1">
            <a:spLocks noChangeArrowheads="1"/>
          </p:cNvSpPr>
          <p:nvPr/>
        </p:nvSpPr>
        <p:spPr bwMode="auto">
          <a:xfrm>
            <a:off x="566738" y="423863"/>
            <a:ext cx="30328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4131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858633" cy="4179887"/>
          </a:xfrm>
          <a:prstGeom prst="rect">
            <a:avLst/>
          </a:prstGeom>
          <a:noFill/>
          <a:ln w="9525">
            <a:noFill/>
            <a:miter lim="800000"/>
            <a:headEnd/>
            <a:tailEnd/>
          </a:ln>
          <a:effectLst/>
        </p:spPr>
        <p:txBody>
          <a:bodyPr/>
          <a:lstStyle/>
          <a:p>
            <a:pPr>
              <a:spcBef>
                <a:spcPct val="10000"/>
              </a:spcBef>
              <a:spcAft>
                <a:spcPct val="10000"/>
              </a:spcAft>
              <a:defRPr/>
            </a:pPr>
            <a:r>
              <a:rPr lang="el-GR" sz="1600" dirty="0" smtClean="0"/>
              <a:t>Κέρδος όρων εμπορίου</a:t>
            </a:r>
            <a:endParaRPr lang="en-US" sz="1600" dirty="0"/>
          </a:p>
          <a:p>
            <a:pPr>
              <a:spcBef>
                <a:spcPct val="10000"/>
              </a:spcBef>
              <a:spcAft>
                <a:spcPct val="10000"/>
              </a:spcAft>
              <a:defRPr/>
            </a:pPr>
            <a:r>
              <a:rPr lang="el-GR" sz="1600" dirty="0" smtClean="0"/>
              <a:t>Πολυμερής συμφωνία</a:t>
            </a:r>
            <a:endParaRPr lang="el-GR" sz="1600" dirty="0"/>
          </a:p>
          <a:p>
            <a:pPr>
              <a:spcBef>
                <a:spcPct val="10000"/>
              </a:spcBef>
              <a:spcAft>
                <a:spcPct val="10000"/>
              </a:spcAft>
              <a:defRPr/>
            </a:pPr>
            <a:r>
              <a:rPr lang="el-GR" sz="1600" dirty="0" smtClean="0"/>
              <a:t>Περιφερειακή εμπορική συμφωνία</a:t>
            </a:r>
            <a:endParaRPr lang="en-US" sz="1600" dirty="0"/>
          </a:p>
          <a:p>
            <a:pPr>
              <a:spcBef>
                <a:spcPct val="10000"/>
              </a:spcBef>
              <a:spcAft>
                <a:spcPct val="10000"/>
              </a:spcAft>
              <a:defRPr/>
            </a:pPr>
            <a:r>
              <a:rPr lang="el-GR" sz="1600" dirty="0" smtClean="0"/>
              <a:t>Εμπορική συμφωνία</a:t>
            </a:r>
            <a:endParaRPr lang="en-US" sz="1600" dirty="0"/>
          </a:p>
          <a:p>
            <a:pPr marL="174625" indent="-174625">
              <a:spcBef>
                <a:spcPct val="10000"/>
              </a:spcBef>
              <a:spcAft>
                <a:spcPct val="10000"/>
              </a:spcAft>
              <a:defRPr/>
            </a:pPr>
            <a:r>
              <a:rPr lang="el-GR" sz="1600" dirty="0" smtClean="0"/>
              <a:t>Αρχή του πλέον ευνοημένου έθνους</a:t>
            </a:r>
            <a:endParaRPr lang="en-US" sz="1600" dirty="0"/>
          </a:p>
          <a:p>
            <a:pPr>
              <a:spcBef>
                <a:spcPct val="10000"/>
              </a:spcBef>
              <a:spcAft>
                <a:spcPct val="10000"/>
              </a:spcAft>
              <a:defRPr/>
            </a:pPr>
            <a:r>
              <a:rPr lang="el-GR" sz="1600" dirty="0" smtClean="0"/>
              <a:t>Δίλημμα του φυλακισμένου</a:t>
            </a:r>
            <a:endParaRPr lang="en-US" sz="1600" dirty="0"/>
          </a:p>
        </p:txBody>
      </p:sp>
      <p:sp>
        <p:nvSpPr>
          <p:cNvPr id="14336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87314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622675" y="1350963"/>
            <a:ext cx="2633663" cy="4519612"/>
          </a:xfrm>
          <a:prstGeom prst="rect">
            <a:avLst/>
          </a:prstGeom>
          <a:noFill/>
          <a:ln w="9525">
            <a:noFill/>
            <a:miter lim="800000"/>
            <a:headEnd/>
            <a:tailEnd/>
          </a:ln>
          <a:effectLst/>
        </p:spPr>
        <p:txBody>
          <a:bodyPr/>
          <a:lstStyle/>
          <a:p>
            <a:pPr marL="174625" indent="-174625">
              <a:spcBef>
                <a:spcPct val="10000"/>
              </a:spcBef>
              <a:spcAft>
                <a:spcPct val="10000"/>
              </a:spcAft>
              <a:defRPr/>
            </a:pPr>
            <a:r>
              <a:rPr lang="el-GR" sz="1600" smtClean="0"/>
              <a:t>Προτιμμησιακές </a:t>
            </a:r>
            <a:r>
              <a:rPr lang="el-GR" sz="1600" dirty="0" smtClean="0"/>
              <a:t>εμπορικές συμφωνίες</a:t>
            </a:r>
            <a:endParaRPr lang="en-US" sz="1600" dirty="0"/>
          </a:p>
          <a:p>
            <a:pPr>
              <a:spcBef>
                <a:spcPct val="10000"/>
              </a:spcBef>
              <a:spcAft>
                <a:spcPct val="10000"/>
              </a:spcAft>
              <a:defRPr/>
            </a:pPr>
            <a:r>
              <a:rPr lang="el-GR" sz="1600" dirty="0" smtClean="0"/>
              <a:t>Ζώνη ελεύθερων συναλλαγών</a:t>
            </a:r>
            <a:endParaRPr lang="en-US" sz="1600" dirty="0"/>
          </a:p>
          <a:p>
            <a:pPr>
              <a:spcBef>
                <a:spcPct val="10000"/>
              </a:spcBef>
              <a:spcAft>
                <a:spcPct val="10000"/>
              </a:spcAft>
              <a:defRPr/>
            </a:pPr>
            <a:r>
              <a:rPr lang="el-GR" sz="1600" dirty="0" smtClean="0"/>
              <a:t>Τελωνειακή ένωση</a:t>
            </a:r>
            <a:endParaRPr lang="en-US" sz="1600" dirty="0"/>
          </a:p>
          <a:p>
            <a:pPr>
              <a:spcBef>
                <a:spcPct val="10000"/>
              </a:spcBef>
              <a:spcAft>
                <a:spcPct val="10000"/>
              </a:spcAft>
              <a:defRPr/>
            </a:pPr>
            <a:r>
              <a:rPr lang="el-GR" sz="1600" dirty="0" smtClean="0"/>
              <a:t>Κανόνες προέλευσης</a:t>
            </a:r>
            <a:endParaRPr lang="en-US" sz="1600" dirty="0"/>
          </a:p>
          <a:p>
            <a:pPr>
              <a:spcBef>
                <a:spcPct val="10000"/>
              </a:spcBef>
              <a:spcAft>
                <a:spcPct val="10000"/>
              </a:spcAft>
              <a:defRPr/>
            </a:pPr>
            <a:r>
              <a:rPr lang="el-GR" sz="1600" dirty="0" smtClean="0"/>
              <a:t>Δημιουργία εμπορίου</a:t>
            </a:r>
            <a:endParaRPr lang="en-US" sz="1600" dirty="0"/>
          </a:p>
          <a:p>
            <a:pPr>
              <a:spcBef>
                <a:spcPct val="10000"/>
              </a:spcBef>
              <a:spcAft>
                <a:spcPct val="10000"/>
              </a:spcAft>
              <a:defRPr/>
            </a:pPr>
            <a:r>
              <a:rPr lang="el-GR" sz="1600" dirty="0" smtClean="0"/>
              <a:t>Εκτροπή εμπορίου</a:t>
            </a:r>
            <a:endParaRPr lang="en-US" sz="1600" dirty="0"/>
          </a:p>
        </p:txBody>
      </p:sp>
      <p:sp>
        <p:nvSpPr>
          <p:cNvPr id="7" name="Rectangle 2"/>
          <p:cNvSpPr>
            <a:spLocks noChangeArrowheads="1"/>
          </p:cNvSpPr>
          <p:nvPr/>
        </p:nvSpPr>
        <p:spPr bwMode="auto">
          <a:xfrm>
            <a:off x="6256338" y="1350963"/>
            <a:ext cx="2887662" cy="4519612"/>
          </a:xfrm>
          <a:prstGeom prst="rect">
            <a:avLst/>
          </a:prstGeom>
          <a:noFill/>
          <a:ln w="9525">
            <a:noFill/>
            <a:miter lim="800000"/>
            <a:headEnd/>
            <a:tailEnd/>
          </a:ln>
          <a:effectLst/>
        </p:spPr>
        <p:txBody>
          <a:bodyPr/>
          <a:lstStyle/>
          <a:p>
            <a:pPr>
              <a:spcBef>
                <a:spcPct val="10000"/>
              </a:spcBef>
              <a:spcAft>
                <a:spcPct val="10000"/>
              </a:spcAft>
              <a:defRPr/>
            </a:pPr>
            <a:r>
              <a:rPr lang="el-GR" sz="1600" dirty="0" smtClean="0"/>
              <a:t>Προδιαγραφές εργασίας</a:t>
            </a:r>
            <a:endParaRPr lang="en-US" sz="1600" dirty="0"/>
          </a:p>
          <a:p>
            <a:pPr>
              <a:spcBef>
                <a:spcPct val="10000"/>
              </a:spcBef>
              <a:spcAft>
                <a:spcPct val="10000"/>
              </a:spcAft>
              <a:defRPr/>
            </a:pPr>
            <a:r>
              <a:rPr lang="el-GR" sz="1600" dirty="0" smtClean="0"/>
              <a:t>Μισθός επιβίωσης</a:t>
            </a:r>
            <a:endParaRPr lang="el-GR" sz="1600" dirty="0"/>
          </a:p>
          <a:p>
            <a:pPr>
              <a:spcBef>
                <a:spcPct val="10000"/>
              </a:spcBef>
              <a:spcAft>
                <a:spcPct val="10000"/>
              </a:spcAft>
              <a:defRPr/>
            </a:pPr>
            <a:r>
              <a:rPr lang="el-GR" sz="1600" dirty="0" smtClean="0"/>
              <a:t>Πολυμερείς συμφωνίες για το περιβάλλον</a:t>
            </a:r>
            <a:endParaRPr lang="en-US" sz="1600" dirty="0"/>
          </a:p>
          <a:p>
            <a:pPr>
              <a:spcBef>
                <a:spcPct val="10000"/>
              </a:spcBef>
              <a:spcAft>
                <a:spcPct val="10000"/>
              </a:spcAft>
              <a:defRPr/>
            </a:pPr>
            <a:r>
              <a:rPr lang="el-GR" sz="1600" dirty="0" smtClean="0"/>
              <a:t>Τραγωδία των κοινών πόρων</a:t>
            </a:r>
            <a:endParaRPr lang="en-US" sz="1600" dirty="0"/>
          </a:p>
          <a:p>
            <a:pPr>
              <a:spcBef>
                <a:spcPct val="10000"/>
              </a:spcBef>
              <a:spcAft>
                <a:spcPct val="10000"/>
              </a:spcAft>
              <a:defRPr/>
            </a:pPr>
            <a:r>
              <a:rPr lang="el-GR" sz="1600" dirty="0" smtClean="0"/>
              <a:t>Κοινή περιουσία</a:t>
            </a:r>
            <a:endParaRPr lang="en-US" sz="1600" dirty="0"/>
          </a:p>
          <a:p>
            <a:pPr>
              <a:spcBef>
                <a:spcPct val="10000"/>
              </a:spcBef>
              <a:spcAft>
                <a:spcPct val="10000"/>
              </a:spcAft>
              <a:defRPr/>
            </a:pPr>
            <a:r>
              <a:rPr lang="el-GR" sz="1600" dirty="0" smtClean="0"/>
              <a:t>Πρωτόκολλο του Κιότο</a:t>
            </a:r>
          </a:p>
          <a:p>
            <a:pPr>
              <a:spcBef>
                <a:spcPct val="10000"/>
              </a:spcBef>
              <a:spcAft>
                <a:spcPct val="10000"/>
              </a:spcAft>
              <a:defRPr/>
            </a:pPr>
            <a:r>
              <a:rPr lang="el-GR" sz="1600" dirty="0" smtClean="0"/>
              <a:t>Συμφωνία </a:t>
            </a:r>
            <a:r>
              <a:rPr lang="el-GR" sz="1600" smtClean="0"/>
              <a:t>της Κοπεγχάγης</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8" name="Group 27"/>
          <p:cNvGrpSpPr>
            <a:grpSpLocks/>
          </p:cNvGrpSpPr>
          <p:nvPr/>
        </p:nvGrpSpPr>
        <p:grpSpPr bwMode="auto">
          <a:xfrm>
            <a:off x="566738" y="333375"/>
            <a:ext cx="5267325" cy="290513"/>
            <a:chOff x="566738" y="417533"/>
            <a:chExt cx="6138862" cy="206583"/>
          </a:xfrm>
        </p:grpSpPr>
        <p:sp>
          <p:nvSpPr>
            <p:cNvPr id="59396"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59397"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latin typeface="+mj-lt"/>
                <a:ea typeface="+mj-ea"/>
                <a:cs typeface="+mj-cs"/>
              </a:rPr>
              <a:t>Διεθνείς Εμπορικές Συμφωνίες</a:t>
            </a:r>
            <a:endParaRPr lang="en-US" sz="2400" kern="0" dirty="0">
              <a:solidFill>
                <a:srgbClr val="69134B"/>
              </a:solidFill>
              <a:latin typeface="+mj-lt"/>
              <a:ea typeface="+mj-ea"/>
              <a:cs typeface="+mj-cs"/>
            </a:endParaRPr>
          </a:p>
        </p:txBody>
      </p:sp>
      <p:sp>
        <p:nvSpPr>
          <p:cNvPr id="34" name="Rectangle 33"/>
          <p:cNvSpPr>
            <a:spLocks noChangeArrowheads="1"/>
          </p:cNvSpPr>
          <p:nvPr/>
        </p:nvSpPr>
        <p:spPr bwMode="auto">
          <a:xfrm>
            <a:off x="566738" y="1088570"/>
            <a:ext cx="8129587" cy="4598182"/>
          </a:xfrm>
          <a:prstGeom prst="rect">
            <a:avLst/>
          </a:prstGeom>
          <a:noFill/>
          <a:ln w="9525">
            <a:noFill/>
            <a:miter lim="800000"/>
            <a:headEnd/>
            <a:tailEnd/>
          </a:ln>
        </p:spPr>
        <p:txBody>
          <a:bodyPr wrap="square">
            <a:spAutoFit/>
          </a:bodyPr>
          <a:lstStyle/>
          <a:p>
            <a:pPr marL="342900" indent="-342900">
              <a:spcBef>
                <a:spcPct val="10000"/>
              </a:spcBef>
              <a:spcAft>
                <a:spcPct val="10000"/>
              </a:spcAft>
              <a:buFont typeface="Arial" charset="0"/>
              <a:buChar char="•"/>
            </a:pPr>
            <a:r>
              <a:rPr lang="el-GR" sz="2400" b="0" dirty="0" smtClean="0"/>
              <a:t>Όταν οι χώρες επιδιώκουν να μειώσουν τους εμπορικούς φραγμούς μεταξύ τους τότε υπεισέρχονται σε μια</a:t>
            </a:r>
            <a:r>
              <a:rPr lang="el-GR" sz="2400" dirty="0" smtClean="0"/>
              <a:t> εμπορική συμφωνία</a:t>
            </a:r>
            <a:r>
              <a:rPr lang="el-GR" sz="2400" b="0" dirty="0" smtClean="0"/>
              <a:t> – δηλαδή, ένα σύμφωνο μείωσης ή κατάργησης των εμπορικών περιορισμών.  </a:t>
            </a:r>
            <a:endParaRPr lang="en-US" sz="2400" b="0" dirty="0"/>
          </a:p>
          <a:p>
            <a:pPr marL="342900" indent="-342900">
              <a:spcBef>
                <a:spcPct val="10000"/>
              </a:spcBef>
              <a:spcAft>
                <a:spcPct val="10000"/>
              </a:spcAft>
              <a:buFont typeface="Arial" charset="0"/>
              <a:buChar char="•"/>
            </a:pPr>
            <a:endParaRPr lang="en-US" sz="800" b="0" dirty="0"/>
          </a:p>
          <a:p>
            <a:pPr marL="342900" indent="-342900">
              <a:spcBef>
                <a:spcPct val="10000"/>
              </a:spcBef>
              <a:spcAft>
                <a:spcPct val="10000"/>
              </a:spcAft>
              <a:buFont typeface="Arial" charset="0"/>
              <a:buChar char="•"/>
            </a:pPr>
            <a:r>
              <a:rPr lang="el-GR" sz="2400" b="0" dirty="0" smtClean="0"/>
              <a:t>Σύμφωνα με την </a:t>
            </a:r>
            <a:r>
              <a:rPr lang="el-GR" sz="2400" dirty="0" smtClean="0"/>
              <a:t>αρχή της πλέον ευνοούμενης χώρας </a:t>
            </a:r>
            <a:r>
              <a:rPr lang="el-GR" sz="2400" b="0" dirty="0" smtClean="0"/>
              <a:t>του ΠΟΕ, οι χαμηλότεροι δασμοί που συμφωνούνται σε πολυμερείς διαπραγματεύσεις πρέπει να επεκτείνονται </a:t>
            </a:r>
            <a:r>
              <a:rPr lang="el-GR" sz="2400" b="0" i="1" dirty="0" smtClean="0"/>
              <a:t>ομοίως</a:t>
            </a:r>
            <a:r>
              <a:rPr lang="el-GR" sz="2400" b="0" dirty="0" smtClean="0"/>
              <a:t> σε όλα τα μέλη του ΠΟΕ. </a:t>
            </a:r>
            <a:endParaRPr lang="en-US" sz="2400" b="0" dirty="0"/>
          </a:p>
          <a:p>
            <a:pPr marL="342900" indent="-342900">
              <a:spcBef>
                <a:spcPct val="10000"/>
              </a:spcBef>
              <a:spcAft>
                <a:spcPct val="10000"/>
              </a:spcAft>
              <a:buFont typeface="Arial" charset="0"/>
              <a:buChar char="•"/>
            </a:pPr>
            <a:endParaRPr lang="en-US" sz="800" b="0" dirty="0"/>
          </a:p>
          <a:p>
            <a:pPr marL="342900" indent="-342900">
              <a:spcBef>
                <a:spcPct val="10000"/>
              </a:spcBef>
              <a:spcAft>
                <a:spcPct val="10000"/>
              </a:spcAft>
              <a:buFont typeface="Arial" charset="0"/>
              <a:buChar char="•"/>
            </a:pPr>
            <a:r>
              <a:rPr lang="el-GR" sz="2400" b="0" dirty="0" smtClean="0"/>
              <a:t>Ο ΠΟΕ είναι ένα παράδειγμα πολυμερούς εμπορικής συμφωνίας, την οποία αναλύουμε πρώτη σε αυτή την ενότητα.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par>
                                <p:cTn id="8" presetID="22" presetClass="entr" presetSubtype="8"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left)">
                                      <p:cBhvr>
                                        <p:cTn id="10" dur="500"/>
                                        <p:tgtEl>
                                          <p:spTgt spid="28"/>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34">
                                            <p:txEl>
                                              <p:pRg st="0" end="0"/>
                                            </p:txEl>
                                          </p:spTgt>
                                        </p:tgtEl>
                                        <p:attrNameLst>
                                          <p:attrName>style.visibility</p:attrName>
                                        </p:attrNameLst>
                                      </p:cBhvr>
                                      <p:to>
                                        <p:strVal val="visible"/>
                                      </p:to>
                                    </p:set>
                                    <p:animEffect transition="in" filter="wipe(left)">
                                      <p:cBhvr>
                                        <p:cTn id="14" dur="500"/>
                                        <p:tgtEl>
                                          <p:spTgt spid="3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4">
                                            <p:txEl>
                                              <p:pRg st="2" end="2"/>
                                            </p:txEl>
                                          </p:spTgt>
                                        </p:tgtEl>
                                        <p:attrNameLst>
                                          <p:attrName>style.visibility</p:attrName>
                                        </p:attrNameLst>
                                      </p:cBhvr>
                                      <p:to>
                                        <p:strVal val="visible"/>
                                      </p:to>
                                    </p:set>
                                    <p:animEffect transition="in" filter="wipe(left)">
                                      <p:cBhvr>
                                        <p:cTn id="19" dur="500"/>
                                        <p:tgtEl>
                                          <p:spTgt spid="3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4">
                                            <p:txEl>
                                              <p:pRg st="4" end="4"/>
                                            </p:txEl>
                                          </p:spTgt>
                                        </p:tgtEl>
                                        <p:attrNameLst>
                                          <p:attrName>style.visibility</p:attrName>
                                        </p:attrNameLst>
                                      </p:cBhvr>
                                      <p:to>
                                        <p:strVal val="visible"/>
                                      </p:to>
                                    </p:set>
                                    <p:animEffect transition="in" filter="wipe(left)">
                                      <p:cBhvr>
                                        <p:cTn id="24" dur="500"/>
                                        <p:tgtEl>
                                          <p:spTgt spid="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4"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953148"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Η Λογική των Πολυμερών Εμπορικών Συμφωνιών </a:t>
            </a:r>
            <a:endParaRPr lang="en-US" sz="2400" dirty="0">
              <a:solidFill>
                <a:srgbClr val="356A41"/>
              </a:solidFill>
            </a:endParaRPr>
          </a:p>
        </p:txBody>
      </p:sp>
      <p:grpSp>
        <p:nvGrpSpPr>
          <p:cNvPr id="61442" name="Group 27"/>
          <p:cNvGrpSpPr>
            <a:grpSpLocks/>
          </p:cNvGrpSpPr>
          <p:nvPr/>
        </p:nvGrpSpPr>
        <p:grpSpPr bwMode="auto">
          <a:xfrm>
            <a:off x="566738" y="333375"/>
            <a:ext cx="5267325" cy="290513"/>
            <a:chOff x="566738" y="417533"/>
            <a:chExt cx="6138862" cy="206583"/>
          </a:xfrm>
        </p:grpSpPr>
        <p:sp>
          <p:nvSpPr>
            <p:cNvPr id="61467"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1468"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36" name="Rectangle 35"/>
          <p:cNvSpPr>
            <a:spLocks noChangeArrowheads="1"/>
          </p:cNvSpPr>
          <p:nvPr/>
        </p:nvSpPr>
        <p:spPr bwMode="auto">
          <a:xfrm>
            <a:off x="566738" y="1347788"/>
            <a:ext cx="7947025" cy="769937"/>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Δασμοί για μια Μεγάλη Χώρα</a:t>
            </a:r>
            <a:endParaRPr lang="en-US" sz="2000" b="0" dirty="0"/>
          </a:p>
          <a:p>
            <a:pPr>
              <a:spcBef>
                <a:spcPct val="20000"/>
              </a:spcBef>
            </a:pPr>
            <a:endParaRPr lang="en-US" sz="2000" dirty="0">
              <a:solidFill>
                <a:srgbClr val="3D68AF"/>
              </a:solidFill>
            </a:endParaRPr>
          </a:p>
        </p:txBody>
      </p:sp>
      <p:grpSp>
        <p:nvGrpSpPr>
          <p:cNvPr id="38" name="Group 39"/>
          <p:cNvGrpSpPr>
            <a:grpSpLocks/>
          </p:cNvGrpSpPr>
          <p:nvPr/>
        </p:nvGrpSpPr>
        <p:grpSpPr bwMode="auto">
          <a:xfrm>
            <a:off x="566738" y="1851025"/>
            <a:ext cx="8453437" cy="3786188"/>
            <a:chOff x="566738" y="2200275"/>
            <a:chExt cx="7805737" cy="4219575"/>
          </a:xfrm>
        </p:grpSpPr>
        <p:sp>
          <p:nvSpPr>
            <p:cNvPr id="61465" name="Rectangle 3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1466" name="Rectangle 39"/>
            <p:cNvSpPr>
              <a:spLocks noChangeArrowheads="1"/>
            </p:cNvSpPr>
            <p:nvPr/>
          </p:nvSpPr>
          <p:spPr bwMode="auto">
            <a:xfrm>
              <a:off x="581024" y="2219327"/>
              <a:ext cx="7772401" cy="346487"/>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1" name="Text Box 7"/>
          <p:cNvSpPr txBox="1">
            <a:spLocks noChangeArrowheads="1"/>
          </p:cNvSpPr>
          <p:nvPr/>
        </p:nvSpPr>
        <p:spPr bwMode="auto">
          <a:xfrm>
            <a:off x="595313" y="1863725"/>
            <a:ext cx="260508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11-1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42" name="Rectangle 41"/>
          <p:cNvSpPr>
            <a:spLocks noChangeArrowheads="1"/>
          </p:cNvSpPr>
          <p:nvPr/>
        </p:nvSpPr>
        <p:spPr bwMode="auto">
          <a:xfrm>
            <a:off x="6386513" y="2189163"/>
            <a:ext cx="2613025" cy="3194721"/>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Δασμοί για μια Μεγάλη Χώρα</a:t>
            </a:r>
            <a:endParaRPr lang="en-US" sz="1600" dirty="0">
              <a:solidFill>
                <a:srgbClr val="8A3A6A"/>
              </a:solidFill>
            </a:endParaRPr>
          </a:p>
          <a:p>
            <a:pPr>
              <a:spcBef>
                <a:spcPct val="10000"/>
              </a:spcBef>
              <a:spcAft>
                <a:spcPct val="10000"/>
              </a:spcAft>
            </a:pPr>
            <a:r>
              <a:rPr lang="el-GR" sz="1600" dirty="0" smtClean="0"/>
              <a:t>Ο δασμός μετατοπίζει ανοδικά την καμπύλη προσφοράς εξαγωγών από τη θέση </a:t>
            </a:r>
            <a:r>
              <a:rPr lang="en-US" sz="1600" i="1" dirty="0" smtClean="0"/>
              <a:t>X</a:t>
            </a:r>
            <a:r>
              <a:rPr lang="en-US" sz="1600" baseline="30000" dirty="0"/>
              <a:t>*</a:t>
            </a:r>
            <a:r>
              <a:rPr lang="en-US" sz="1600" dirty="0"/>
              <a:t> </a:t>
            </a:r>
            <a:r>
              <a:rPr lang="el-GR" sz="1600" dirty="0" smtClean="0"/>
              <a:t>στη θέση</a:t>
            </a:r>
            <a:r>
              <a:rPr lang="en-US" sz="1600" dirty="0" smtClean="0"/>
              <a:t> </a:t>
            </a:r>
            <a:r>
              <a:rPr lang="en-US" sz="1600" i="1" dirty="0"/>
              <a:t>X</a:t>
            </a:r>
            <a:r>
              <a:rPr lang="en-US" sz="1600" baseline="30000" dirty="0"/>
              <a:t>*</a:t>
            </a:r>
            <a:r>
              <a:rPr lang="en-US" sz="1600" dirty="0"/>
              <a:t> + </a:t>
            </a:r>
            <a:r>
              <a:rPr lang="en-US" sz="1600" i="1" dirty="0"/>
              <a:t>t</a:t>
            </a:r>
            <a:r>
              <a:rPr lang="en-US" sz="1600" dirty="0"/>
              <a:t>.</a:t>
            </a:r>
          </a:p>
          <a:p>
            <a:pPr>
              <a:spcBef>
                <a:spcPct val="10000"/>
              </a:spcBef>
              <a:spcAft>
                <a:spcPct val="10000"/>
              </a:spcAft>
            </a:pPr>
            <a:r>
              <a:rPr lang="el-GR" sz="1600" dirty="0" smtClean="0"/>
              <a:t>Ως αποτέλεσμα, η εγχώρια τιμή αυξάνει από </a:t>
            </a:r>
            <a:r>
              <a:rPr lang="en-US" sz="1600" i="1" dirty="0" smtClean="0"/>
              <a:t>P</a:t>
            </a:r>
            <a:r>
              <a:rPr lang="en-US" sz="1600" i="1" baseline="30000" dirty="0" smtClean="0"/>
              <a:t>W</a:t>
            </a:r>
            <a:r>
              <a:rPr lang="en-US" sz="1600" dirty="0" smtClean="0"/>
              <a:t> </a:t>
            </a:r>
            <a:r>
              <a:rPr lang="el-GR" sz="1600" dirty="0" smtClean="0"/>
              <a:t>σε</a:t>
            </a:r>
            <a:r>
              <a:rPr lang="en-US" sz="1600" dirty="0" smtClean="0"/>
              <a:t> </a:t>
            </a:r>
            <a:r>
              <a:rPr lang="en-US" sz="1600" i="1" dirty="0"/>
              <a:t>P</a:t>
            </a:r>
            <a:r>
              <a:rPr lang="en-US" sz="1600" baseline="30000" dirty="0"/>
              <a:t>*</a:t>
            </a:r>
            <a:r>
              <a:rPr lang="en-US" sz="1600" dirty="0"/>
              <a:t> + </a:t>
            </a:r>
            <a:r>
              <a:rPr lang="en-US" sz="1600" i="1" dirty="0" smtClean="0"/>
              <a:t>t</a:t>
            </a:r>
            <a:r>
              <a:rPr lang="en-US" sz="1600" dirty="0" smtClean="0"/>
              <a:t>,</a:t>
            </a:r>
            <a:r>
              <a:rPr lang="el-GR" sz="1600" dirty="0" smtClean="0"/>
              <a:t> και η ξένη τιμή μειώνεται από </a:t>
            </a:r>
            <a:r>
              <a:rPr lang="en-US" sz="1600" i="1" dirty="0" smtClean="0"/>
              <a:t>P</a:t>
            </a:r>
            <a:r>
              <a:rPr lang="en-US" sz="1600" i="1" baseline="30000" dirty="0" smtClean="0"/>
              <a:t>W</a:t>
            </a:r>
            <a:r>
              <a:rPr lang="en-US" sz="1600" dirty="0" smtClean="0"/>
              <a:t> </a:t>
            </a:r>
            <a:r>
              <a:rPr lang="el-GR" sz="1600" dirty="0" smtClean="0"/>
              <a:t>σε</a:t>
            </a:r>
            <a:r>
              <a:rPr lang="en-US" sz="1600" dirty="0" smtClean="0"/>
              <a:t> </a:t>
            </a:r>
            <a:r>
              <a:rPr lang="en-US" sz="1600" i="1" dirty="0"/>
              <a:t>P</a:t>
            </a:r>
            <a:r>
              <a:rPr lang="en-US" sz="1600" baseline="30000" dirty="0"/>
              <a:t>*</a:t>
            </a:r>
            <a:r>
              <a:rPr lang="en-US" sz="1600" dirty="0"/>
              <a:t>.</a:t>
            </a:r>
          </a:p>
        </p:txBody>
      </p:sp>
      <p:sp>
        <p:nvSpPr>
          <p:cNvPr id="43" name="Rectangle 42"/>
          <p:cNvSpPr>
            <a:spLocks noChangeArrowheads="1"/>
          </p:cNvSpPr>
          <p:nvPr/>
        </p:nvSpPr>
        <p:spPr bwMode="auto">
          <a:xfrm>
            <a:off x="660400" y="2289175"/>
            <a:ext cx="5681663"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6" name="Picture 45" descr="fig11-1_PPT_1.gif"/>
          <p:cNvPicPr>
            <a:picLocks noChangeAspect="1"/>
          </p:cNvPicPr>
          <p:nvPr/>
        </p:nvPicPr>
        <p:blipFill>
          <a:blip r:embed="rId3" cstate="print"/>
          <a:srcRect/>
          <a:stretch>
            <a:fillRect/>
          </a:stretch>
        </p:blipFill>
        <p:spPr bwMode="auto">
          <a:xfrm>
            <a:off x="768350" y="2370138"/>
            <a:ext cx="5429250" cy="3057525"/>
          </a:xfrm>
          <a:prstGeom prst="rect">
            <a:avLst/>
          </a:prstGeom>
          <a:noFill/>
          <a:ln w="9525">
            <a:noFill/>
            <a:miter lim="800000"/>
            <a:headEnd/>
            <a:tailEnd/>
          </a:ln>
        </p:spPr>
      </p:pic>
      <p:pic>
        <p:nvPicPr>
          <p:cNvPr id="59" name="Picture 58" descr="fig11-1_PPT_2.gif"/>
          <p:cNvPicPr>
            <a:picLocks noChangeAspect="1"/>
          </p:cNvPicPr>
          <p:nvPr/>
        </p:nvPicPr>
        <p:blipFill>
          <a:blip r:embed="rId4" cstate="print"/>
          <a:srcRect/>
          <a:stretch>
            <a:fillRect/>
          </a:stretch>
        </p:blipFill>
        <p:spPr bwMode="auto">
          <a:xfrm>
            <a:off x="768350" y="2370138"/>
            <a:ext cx="5429250" cy="3057525"/>
          </a:xfrm>
          <a:prstGeom prst="rect">
            <a:avLst/>
          </a:prstGeom>
          <a:noFill/>
          <a:ln w="9525">
            <a:noFill/>
            <a:miter lim="800000"/>
            <a:headEnd/>
            <a:tailEnd/>
          </a:ln>
        </p:spPr>
      </p:pic>
      <p:pic>
        <p:nvPicPr>
          <p:cNvPr id="61" name="Picture 60" descr="fig11-1_PPT_3.gif"/>
          <p:cNvPicPr>
            <a:picLocks noChangeAspect="1"/>
          </p:cNvPicPr>
          <p:nvPr/>
        </p:nvPicPr>
        <p:blipFill>
          <a:blip r:embed="rId5" cstate="print"/>
          <a:srcRect/>
          <a:stretch>
            <a:fillRect/>
          </a:stretch>
        </p:blipFill>
        <p:spPr bwMode="auto">
          <a:xfrm>
            <a:off x="768350" y="2370138"/>
            <a:ext cx="5429250" cy="3057525"/>
          </a:xfrm>
          <a:prstGeom prst="rect">
            <a:avLst/>
          </a:prstGeom>
          <a:noFill/>
          <a:ln w="9525">
            <a:noFill/>
            <a:miter lim="800000"/>
            <a:headEnd/>
            <a:tailEnd/>
          </a:ln>
        </p:spPr>
      </p:pic>
      <p:pic>
        <p:nvPicPr>
          <p:cNvPr id="63" name="Picture 62" descr="fig11-1_PPT_4.gif"/>
          <p:cNvPicPr>
            <a:picLocks noChangeAspect="1"/>
          </p:cNvPicPr>
          <p:nvPr/>
        </p:nvPicPr>
        <p:blipFill>
          <a:blip r:embed="rId6" cstate="print"/>
          <a:srcRect/>
          <a:stretch>
            <a:fillRect/>
          </a:stretch>
        </p:blipFill>
        <p:spPr bwMode="auto">
          <a:xfrm>
            <a:off x="768350" y="2370138"/>
            <a:ext cx="5429250" cy="3057525"/>
          </a:xfrm>
          <a:prstGeom prst="rect">
            <a:avLst/>
          </a:prstGeom>
          <a:noFill/>
          <a:ln w="9525">
            <a:noFill/>
            <a:miter lim="800000"/>
            <a:headEnd/>
            <a:tailEnd/>
          </a:ln>
        </p:spPr>
      </p:pic>
      <p:pic>
        <p:nvPicPr>
          <p:cNvPr id="69" name="Picture 68" descr="fig11-1_PPT_5.gif"/>
          <p:cNvPicPr>
            <a:picLocks noChangeAspect="1"/>
          </p:cNvPicPr>
          <p:nvPr/>
        </p:nvPicPr>
        <p:blipFill>
          <a:blip r:embed="rId7" cstate="print"/>
          <a:srcRect/>
          <a:stretch>
            <a:fillRect/>
          </a:stretch>
        </p:blipFill>
        <p:spPr bwMode="auto">
          <a:xfrm>
            <a:off x="768350" y="2370138"/>
            <a:ext cx="5429250" cy="3057525"/>
          </a:xfrm>
          <a:prstGeom prst="rect">
            <a:avLst/>
          </a:prstGeom>
          <a:noFill/>
          <a:ln w="9525">
            <a:noFill/>
            <a:miter lim="800000"/>
            <a:headEnd/>
            <a:tailEnd/>
          </a:ln>
        </p:spPr>
      </p:pic>
      <p:pic>
        <p:nvPicPr>
          <p:cNvPr id="70" name="Picture 69" descr="fig11-1_PPT_6.gif"/>
          <p:cNvPicPr>
            <a:picLocks noChangeAspect="1"/>
          </p:cNvPicPr>
          <p:nvPr/>
        </p:nvPicPr>
        <p:blipFill>
          <a:blip r:embed="rId8" cstate="print"/>
          <a:srcRect/>
          <a:stretch>
            <a:fillRect/>
          </a:stretch>
        </p:blipFill>
        <p:spPr bwMode="auto">
          <a:xfrm>
            <a:off x="768350" y="2370138"/>
            <a:ext cx="5429250" cy="3057525"/>
          </a:xfrm>
          <a:prstGeom prst="rect">
            <a:avLst/>
          </a:prstGeom>
          <a:noFill/>
          <a:ln w="9525">
            <a:noFill/>
            <a:miter lim="800000"/>
            <a:headEnd/>
            <a:tailEnd/>
          </a:ln>
        </p:spPr>
      </p:pic>
      <p:pic>
        <p:nvPicPr>
          <p:cNvPr id="72" name="Picture 71" descr="fig11-1_PPT_7.gif"/>
          <p:cNvPicPr>
            <a:picLocks noChangeAspect="1"/>
          </p:cNvPicPr>
          <p:nvPr/>
        </p:nvPicPr>
        <p:blipFill>
          <a:blip r:embed="rId9" cstate="print"/>
          <a:srcRect/>
          <a:stretch>
            <a:fillRect/>
          </a:stretch>
        </p:blipFill>
        <p:spPr bwMode="auto">
          <a:xfrm>
            <a:off x="768350" y="2370138"/>
            <a:ext cx="5429250" cy="3057525"/>
          </a:xfrm>
          <a:prstGeom prst="rect">
            <a:avLst/>
          </a:prstGeom>
          <a:noFill/>
          <a:ln w="9525">
            <a:noFill/>
            <a:miter lim="800000"/>
            <a:headEnd/>
            <a:tailEnd/>
          </a:ln>
        </p:spPr>
      </p:pic>
      <p:pic>
        <p:nvPicPr>
          <p:cNvPr id="73" name="Picture 72" descr="fig11-1_PPT_8.gif"/>
          <p:cNvPicPr>
            <a:picLocks noChangeAspect="1"/>
          </p:cNvPicPr>
          <p:nvPr/>
        </p:nvPicPr>
        <p:blipFill>
          <a:blip r:embed="rId10" cstate="print"/>
          <a:srcRect/>
          <a:stretch>
            <a:fillRect/>
          </a:stretch>
        </p:blipFill>
        <p:spPr bwMode="auto">
          <a:xfrm>
            <a:off x="768350" y="2370138"/>
            <a:ext cx="5429250" cy="3057525"/>
          </a:xfrm>
          <a:prstGeom prst="rect">
            <a:avLst/>
          </a:prstGeom>
          <a:noFill/>
          <a:ln w="9525">
            <a:noFill/>
            <a:miter lim="800000"/>
            <a:headEnd/>
            <a:tailEnd/>
          </a:ln>
        </p:spPr>
      </p:pic>
      <p:pic>
        <p:nvPicPr>
          <p:cNvPr id="75" name="Picture 74" descr="fig11-1_PPT_9.gif"/>
          <p:cNvPicPr>
            <a:picLocks noChangeAspect="1"/>
          </p:cNvPicPr>
          <p:nvPr/>
        </p:nvPicPr>
        <p:blipFill>
          <a:blip r:embed="rId11" cstate="print"/>
          <a:srcRect/>
          <a:stretch>
            <a:fillRect/>
          </a:stretch>
        </p:blipFill>
        <p:spPr bwMode="auto">
          <a:xfrm>
            <a:off x="768350" y="2370138"/>
            <a:ext cx="5429250" cy="3057525"/>
          </a:xfrm>
          <a:prstGeom prst="rect">
            <a:avLst/>
          </a:prstGeom>
          <a:noFill/>
          <a:ln w="9525">
            <a:noFill/>
            <a:miter lim="800000"/>
            <a:headEnd/>
            <a:tailEnd/>
          </a:ln>
        </p:spPr>
      </p:pic>
      <p:pic>
        <p:nvPicPr>
          <p:cNvPr id="76" name="Picture 75" descr="fig11-1_PPT_10.gif"/>
          <p:cNvPicPr>
            <a:picLocks noChangeAspect="1"/>
          </p:cNvPicPr>
          <p:nvPr/>
        </p:nvPicPr>
        <p:blipFill>
          <a:blip r:embed="rId12" cstate="print"/>
          <a:srcRect/>
          <a:stretch>
            <a:fillRect/>
          </a:stretch>
        </p:blipFill>
        <p:spPr bwMode="auto">
          <a:xfrm>
            <a:off x="768350" y="2370138"/>
            <a:ext cx="5429250" cy="3057525"/>
          </a:xfrm>
          <a:prstGeom prst="rect">
            <a:avLst/>
          </a:prstGeom>
          <a:noFill/>
          <a:ln w="9525">
            <a:noFill/>
            <a:miter lim="800000"/>
            <a:headEnd/>
            <a:tailEnd/>
          </a:ln>
        </p:spPr>
      </p:pic>
      <p:pic>
        <p:nvPicPr>
          <p:cNvPr id="77" name="Picture 76" descr="fig11-1_PPT_11.gif"/>
          <p:cNvPicPr>
            <a:picLocks noChangeAspect="1"/>
          </p:cNvPicPr>
          <p:nvPr/>
        </p:nvPicPr>
        <p:blipFill>
          <a:blip r:embed="rId13" cstate="print"/>
          <a:srcRect/>
          <a:stretch>
            <a:fillRect/>
          </a:stretch>
        </p:blipFill>
        <p:spPr bwMode="auto">
          <a:xfrm>
            <a:off x="768350" y="2370138"/>
            <a:ext cx="5429250" cy="3057525"/>
          </a:xfrm>
          <a:prstGeom prst="rect">
            <a:avLst/>
          </a:prstGeom>
          <a:noFill/>
          <a:ln w="9525">
            <a:noFill/>
            <a:miter lim="800000"/>
            <a:headEnd/>
            <a:tailEnd/>
          </a:ln>
        </p:spPr>
      </p:pic>
      <p:pic>
        <p:nvPicPr>
          <p:cNvPr id="78" name="Picture 77" descr="fig11-1_PPT_12.gif"/>
          <p:cNvPicPr>
            <a:picLocks noChangeAspect="1"/>
          </p:cNvPicPr>
          <p:nvPr/>
        </p:nvPicPr>
        <p:blipFill>
          <a:blip r:embed="rId14" cstate="print"/>
          <a:srcRect/>
          <a:stretch>
            <a:fillRect/>
          </a:stretch>
        </p:blipFill>
        <p:spPr bwMode="auto">
          <a:xfrm>
            <a:off x="768350" y="2370138"/>
            <a:ext cx="5429250" cy="3057525"/>
          </a:xfrm>
          <a:prstGeom prst="rect">
            <a:avLst/>
          </a:prstGeom>
          <a:noFill/>
          <a:ln w="9525">
            <a:noFill/>
            <a:miter lim="800000"/>
            <a:headEnd/>
            <a:tailEnd/>
          </a:ln>
        </p:spPr>
      </p:pic>
      <p:pic>
        <p:nvPicPr>
          <p:cNvPr id="79" name="Picture 78" descr="fig11-1_PPT_14.gif"/>
          <p:cNvPicPr>
            <a:picLocks noChangeAspect="1"/>
          </p:cNvPicPr>
          <p:nvPr/>
        </p:nvPicPr>
        <p:blipFill>
          <a:blip r:embed="rId15" cstate="print"/>
          <a:srcRect/>
          <a:stretch>
            <a:fillRect/>
          </a:stretch>
        </p:blipFill>
        <p:spPr bwMode="auto">
          <a:xfrm>
            <a:off x="768350" y="2370138"/>
            <a:ext cx="5429250" cy="3057525"/>
          </a:xfrm>
          <a:prstGeom prst="rect">
            <a:avLst/>
          </a:prstGeom>
          <a:noFill/>
          <a:ln w="9525">
            <a:noFill/>
            <a:miter lim="800000"/>
            <a:headEnd/>
            <a:tailEnd/>
          </a:ln>
        </p:spPr>
      </p:pic>
      <p:pic>
        <p:nvPicPr>
          <p:cNvPr id="80" name="Picture 79" descr="fig11-1_PPT_13.gif"/>
          <p:cNvPicPr>
            <a:picLocks noChangeAspect="1"/>
          </p:cNvPicPr>
          <p:nvPr/>
        </p:nvPicPr>
        <p:blipFill>
          <a:blip r:embed="rId16" cstate="print"/>
          <a:srcRect/>
          <a:stretch>
            <a:fillRect/>
          </a:stretch>
        </p:blipFill>
        <p:spPr bwMode="auto">
          <a:xfrm>
            <a:off x="768350" y="2370138"/>
            <a:ext cx="5429250" cy="3057525"/>
          </a:xfrm>
          <a:prstGeom prst="rect">
            <a:avLst/>
          </a:prstGeom>
          <a:noFill/>
          <a:ln w="9525">
            <a:noFill/>
            <a:miter lim="800000"/>
            <a:headEnd/>
            <a:tailEnd/>
          </a:ln>
        </p:spPr>
      </p:pic>
      <p:pic>
        <p:nvPicPr>
          <p:cNvPr id="81" name="Picture 80" descr="fig11-1_PPT_15.gif"/>
          <p:cNvPicPr>
            <a:picLocks noChangeAspect="1"/>
          </p:cNvPicPr>
          <p:nvPr/>
        </p:nvPicPr>
        <p:blipFill>
          <a:blip r:embed="rId17" cstate="print"/>
          <a:srcRect/>
          <a:stretch>
            <a:fillRect/>
          </a:stretch>
        </p:blipFill>
        <p:spPr bwMode="auto">
          <a:xfrm>
            <a:off x="768350" y="2370138"/>
            <a:ext cx="5429250" cy="3057525"/>
          </a:xfrm>
          <a:prstGeom prst="rect">
            <a:avLst/>
          </a:prstGeom>
          <a:noFill/>
          <a:ln w="9525">
            <a:noFill/>
            <a:miter lim="800000"/>
            <a:headEnd/>
            <a:tailEnd/>
          </a:ln>
        </p:spPr>
      </p:pic>
      <p:pic>
        <p:nvPicPr>
          <p:cNvPr id="82" name="Picture 81" descr="fig11-1_PPT_18.gif"/>
          <p:cNvPicPr>
            <a:picLocks noChangeAspect="1"/>
          </p:cNvPicPr>
          <p:nvPr/>
        </p:nvPicPr>
        <p:blipFill>
          <a:blip r:embed="rId18" cstate="print"/>
          <a:srcRect/>
          <a:stretch>
            <a:fillRect/>
          </a:stretch>
        </p:blipFill>
        <p:spPr bwMode="auto">
          <a:xfrm>
            <a:off x="768350" y="2370138"/>
            <a:ext cx="5429250" cy="30575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p:cTn id="15" dur="500" fill="hold"/>
                                        <p:tgtEl>
                                          <p:spTgt spid="38"/>
                                        </p:tgtEl>
                                        <p:attrNameLst>
                                          <p:attrName>ppt_x</p:attrName>
                                        </p:attrNameLst>
                                      </p:cBhvr>
                                      <p:tavLst>
                                        <p:tav tm="0">
                                          <p:val>
                                            <p:strVal val="#ppt_x-.2"/>
                                          </p:val>
                                        </p:tav>
                                        <p:tav tm="100000">
                                          <p:val>
                                            <p:strVal val="#ppt_x"/>
                                          </p:val>
                                        </p:tav>
                                      </p:tavLst>
                                    </p:anim>
                                    <p:anim calcmode="lin" valueType="num">
                                      <p:cBhvr>
                                        <p:cTn id="16" dur="500" fill="hold"/>
                                        <p:tgtEl>
                                          <p:spTgt spid="38"/>
                                        </p:tgtEl>
                                        <p:attrNameLst>
                                          <p:attrName>ppt_y</p:attrName>
                                        </p:attrNameLst>
                                      </p:cBhvr>
                                      <p:tavLst>
                                        <p:tav tm="0">
                                          <p:val>
                                            <p:strVal val="#ppt_y"/>
                                          </p:val>
                                        </p:tav>
                                        <p:tav tm="100000">
                                          <p:val>
                                            <p:strVal val="#ppt_y"/>
                                          </p:val>
                                        </p:tav>
                                      </p:tavLst>
                                    </p:anim>
                                    <p:animEffect transition="in" filter="wipe(right)" prLst="gradientSize: 0.1">
                                      <p:cBhvr>
                                        <p:cTn id="17" dur="500"/>
                                        <p:tgtEl>
                                          <p:spTgt spid="3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wipe(left)">
                                      <p:cBhvr>
                                        <p:cTn id="25" dur="500"/>
                                        <p:tgtEl>
                                          <p:spTgt spid="43"/>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wipe(left)">
                                      <p:cBhvr>
                                        <p:cTn id="29" dur="750"/>
                                        <p:tgtEl>
                                          <p:spTgt spid="46"/>
                                        </p:tgtEl>
                                      </p:cBhvr>
                                    </p:animEffect>
                                  </p:childTnLst>
                                </p:cTn>
                              </p:par>
                            </p:childTnLst>
                          </p:cTn>
                        </p:par>
                        <p:par>
                          <p:cTn id="30" fill="hold">
                            <p:stCondLst>
                              <p:cond delay="3250"/>
                            </p:stCondLst>
                            <p:childTnLst>
                              <p:par>
                                <p:cTn id="31" presetID="22" presetClass="entr" presetSubtype="8"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wipe(left)">
                                      <p:cBhvr>
                                        <p:cTn id="33" dur="1000"/>
                                        <p:tgtEl>
                                          <p:spTgt spid="59"/>
                                        </p:tgtEl>
                                      </p:cBhvr>
                                    </p:animEffect>
                                  </p:childTnLst>
                                </p:cTn>
                              </p:par>
                            </p:childTnLst>
                          </p:cTn>
                        </p:par>
                        <p:par>
                          <p:cTn id="34" fill="hold">
                            <p:stCondLst>
                              <p:cond delay="4250"/>
                            </p:stCondLst>
                            <p:childTnLst>
                              <p:par>
                                <p:cTn id="35" presetID="22" presetClass="entr" presetSubtype="8" fill="hold"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wipe(left)">
                                      <p:cBhvr>
                                        <p:cTn id="37" dur="1000"/>
                                        <p:tgtEl>
                                          <p:spTgt spid="61"/>
                                        </p:tgtEl>
                                      </p:cBhvr>
                                    </p:animEffect>
                                  </p:childTnLst>
                                </p:cTn>
                              </p:par>
                            </p:childTnLst>
                          </p:cTn>
                        </p:par>
                        <p:par>
                          <p:cTn id="38" fill="hold">
                            <p:stCondLst>
                              <p:cond delay="5250"/>
                            </p:stCondLst>
                            <p:childTnLst>
                              <p:par>
                                <p:cTn id="39" presetID="22" presetClass="entr" presetSubtype="1" fill="hold"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wipe(up)">
                                      <p:cBhvr>
                                        <p:cTn id="41" dur="1000"/>
                                        <p:tgtEl>
                                          <p:spTgt spid="63"/>
                                        </p:tgtEl>
                                      </p:cBhvr>
                                    </p:animEffect>
                                  </p:childTnLst>
                                </p:cTn>
                              </p:par>
                            </p:childTnLst>
                          </p:cTn>
                        </p:par>
                        <p:par>
                          <p:cTn id="42" fill="hold">
                            <p:stCondLst>
                              <p:cond delay="6250"/>
                            </p:stCondLst>
                            <p:childTnLst>
                              <p:par>
                                <p:cTn id="43" presetID="22" presetClass="entr" presetSubtype="8" fill="hold" nodeType="afterEffect">
                                  <p:stCondLst>
                                    <p:cond delay="0"/>
                                  </p:stCondLst>
                                  <p:childTnLst>
                                    <p:set>
                                      <p:cBhvr>
                                        <p:cTn id="44" dur="1" fill="hold">
                                          <p:stCondLst>
                                            <p:cond delay="0"/>
                                          </p:stCondLst>
                                        </p:cTn>
                                        <p:tgtEl>
                                          <p:spTgt spid="69"/>
                                        </p:tgtEl>
                                        <p:attrNameLst>
                                          <p:attrName>style.visibility</p:attrName>
                                        </p:attrNameLst>
                                      </p:cBhvr>
                                      <p:to>
                                        <p:strVal val="visible"/>
                                      </p:to>
                                    </p:set>
                                    <p:animEffect transition="in" filter="wipe(left)">
                                      <p:cBhvr>
                                        <p:cTn id="45" dur="1000"/>
                                        <p:tgtEl>
                                          <p:spTgt spid="69"/>
                                        </p:tgtEl>
                                      </p:cBhvr>
                                    </p:animEffect>
                                  </p:childTnLst>
                                </p:cTn>
                              </p:par>
                            </p:childTnLst>
                          </p:cTn>
                        </p:par>
                        <p:par>
                          <p:cTn id="46" fill="hold">
                            <p:stCondLst>
                              <p:cond delay="7250"/>
                            </p:stCondLst>
                            <p:childTnLst>
                              <p:par>
                                <p:cTn id="47" presetID="22" presetClass="entr" presetSubtype="1" fill="hold" nodeType="afterEffect">
                                  <p:stCondLst>
                                    <p:cond delay="0"/>
                                  </p:stCondLst>
                                  <p:childTnLst>
                                    <p:set>
                                      <p:cBhvr>
                                        <p:cTn id="48" dur="1" fill="hold">
                                          <p:stCondLst>
                                            <p:cond delay="0"/>
                                          </p:stCondLst>
                                        </p:cTn>
                                        <p:tgtEl>
                                          <p:spTgt spid="70"/>
                                        </p:tgtEl>
                                        <p:attrNameLst>
                                          <p:attrName>style.visibility</p:attrName>
                                        </p:attrNameLst>
                                      </p:cBhvr>
                                      <p:to>
                                        <p:strVal val="visible"/>
                                      </p:to>
                                    </p:set>
                                    <p:animEffect transition="in" filter="wipe(up)">
                                      <p:cBhvr>
                                        <p:cTn id="49" dur="1000"/>
                                        <p:tgtEl>
                                          <p:spTgt spid="70"/>
                                        </p:tgtEl>
                                      </p:cBhvr>
                                    </p:animEffect>
                                  </p:childTnLst>
                                </p:cTn>
                              </p:par>
                            </p:childTnLst>
                          </p:cTn>
                        </p:par>
                        <p:par>
                          <p:cTn id="50" fill="hold">
                            <p:stCondLst>
                              <p:cond delay="8250"/>
                            </p:stCondLst>
                            <p:childTnLst>
                              <p:par>
                                <p:cTn id="51" presetID="22" presetClass="entr" presetSubtype="8" fill="hold" nodeType="afterEffect">
                                  <p:stCondLst>
                                    <p:cond delay="0"/>
                                  </p:stCondLst>
                                  <p:childTnLst>
                                    <p:set>
                                      <p:cBhvr>
                                        <p:cTn id="52" dur="1" fill="hold">
                                          <p:stCondLst>
                                            <p:cond delay="0"/>
                                          </p:stCondLst>
                                        </p:cTn>
                                        <p:tgtEl>
                                          <p:spTgt spid="72"/>
                                        </p:tgtEl>
                                        <p:attrNameLst>
                                          <p:attrName>style.visibility</p:attrName>
                                        </p:attrNameLst>
                                      </p:cBhvr>
                                      <p:to>
                                        <p:strVal val="visible"/>
                                      </p:to>
                                    </p:set>
                                    <p:animEffect transition="in" filter="wipe(left)">
                                      <p:cBhvr>
                                        <p:cTn id="53" dur="1000"/>
                                        <p:tgtEl>
                                          <p:spTgt spid="72"/>
                                        </p:tgtEl>
                                      </p:cBhvr>
                                    </p:animEffect>
                                  </p:childTnLst>
                                </p:cTn>
                              </p:par>
                            </p:childTnLst>
                          </p:cTn>
                        </p:par>
                        <p:par>
                          <p:cTn id="54" fill="hold">
                            <p:stCondLst>
                              <p:cond delay="9250"/>
                            </p:stCondLst>
                            <p:childTnLst>
                              <p:par>
                                <p:cTn id="55" presetID="22" presetClass="entr" presetSubtype="8" fill="hold" nodeType="afterEffect">
                                  <p:stCondLst>
                                    <p:cond delay="0"/>
                                  </p:stCondLst>
                                  <p:childTnLst>
                                    <p:set>
                                      <p:cBhvr>
                                        <p:cTn id="56" dur="1" fill="hold">
                                          <p:stCondLst>
                                            <p:cond delay="0"/>
                                          </p:stCondLst>
                                        </p:cTn>
                                        <p:tgtEl>
                                          <p:spTgt spid="73"/>
                                        </p:tgtEl>
                                        <p:attrNameLst>
                                          <p:attrName>style.visibility</p:attrName>
                                        </p:attrNameLst>
                                      </p:cBhvr>
                                      <p:to>
                                        <p:strVal val="visible"/>
                                      </p:to>
                                    </p:set>
                                    <p:animEffect transition="in" filter="wipe(left)">
                                      <p:cBhvr>
                                        <p:cTn id="57" dur="1000"/>
                                        <p:tgtEl>
                                          <p:spTgt spid="73"/>
                                        </p:tgtEl>
                                      </p:cBhvr>
                                    </p:animEffect>
                                  </p:childTnLst>
                                </p:cTn>
                              </p:par>
                            </p:childTnLst>
                          </p:cTn>
                        </p:par>
                        <p:par>
                          <p:cTn id="58" fill="hold">
                            <p:stCondLst>
                              <p:cond delay="10250"/>
                            </p:stCondLst>
                            <p:childTnLst>
                              <p:par>
                                <p:cTn id="59" presetID="22" presetClass="entr" presetSubtype="8" fill="hold" nodeType="afterEffect">
                                  <p:stCondLst>
                                    <p:cond delay="0"/>
                                  </p:stCondLst>
                                  <p:childTnLst>
                                    <p:set>
                                      <p:cBhvr>
                                        <p:cTn id="60" dur="1" fill="hold">
                                          <p:stCondLst>
                                            <p:cond delay="0"/>
                                          </p:stCondLst>
                                        </p:cTn>
                                        <p:tgtEl>
                                          <p:spTgt spid="75"/>
                                        </p:tgtEl>
                                        <p:attrNameLst>
                                          <p:attrName>style.visibility</p:attrName>
                                        </p:attrNameLst>
                                      </p:cBhvr>
                                      <p:to>
                                        <p:strVal val="visible"/>
                                      </p:to>
                                    </p:set>
                                    <p:animEffect transition="in" filter="wipe(left)">
                                      <p:cBhvr>
                                        <p:cTn id="61" dur="1000"/>
                                        <p:tgtEl>
                                          <p:spTgt spid="75"/>
                                        </p:tgtEl>
                                      </p:cBhvr>
                                    </p:animEffect>
                                  </p:childTnLst>
                                </p:cTn>
                              </p:par>
                            </p:childTnLst>
                          </p:cTn>
                        </p:par>
                        <p:par>
                          <p:cTn id="62" fill="hold">
                            <p:stCondLst>
                              <p:cond delay="11250"/>
                            </p:stCondLst>
                            <p:childTnLst>
                              <p:par>
                                <p:cTn id="63" presetID="22" presetClass="entr" presetSubtype="8"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Effect transition="in" filter="wipe(left)">
                                      <p:cBhvr>
                                        <p:cTn id="65" dur="1000"/>
                                        <p:tgtEl>
                                          <p:spTgt spid="76"/>
                                        </p:tgtEl>
                                      </p:cBhvr>
                                    </p:animEffect>
                                  </p:childTnLst>
                                </p:cTn>
                              </p:par>
                            </p:childTnLst>
                          </p:cTn>
                        </p:par>
                        <p:par>
                          <p:cTn id="66" fill="hold">
                            <p:stCondLst>
                              <p:cond delay="12250"/>
                            </p:stCondLst>
                            <p:childTnLst>
                              <p:par>
                                <p:cTn id="67" presetID="22" presetClass="entr" presetSubtype="1" fill="hold" nodeType="afterEffect">
                                  <p:stCondLst>
                                    <p:cond delay="0"/>
                                  </p:stCondLst>
                                  <p:childTnLst>
                                    <p:set>
                                      <p:cBhvr>
                                        <p:cTn id="68" dur="1" fill="hold">
                                          <p:stCondLst>
                                            <p:cond delay="0"/>
                                          </p:stCondLst>
                                        </p:cTn>
                                        <p:tgtEl>
                                          <p:spTgt spid="77"/>
                                        </p:tgtEl>
                                        <p:attrNameLst>
                                          <p:attrName>style.visibility</p:attrName>
                                        </p:attrNameLst>
                                      </p:cBhvr>
                                      <p:to>
                                        <p:strVal val="visible"/>
                                      </p:to>
                                    </p:set>
                                    <p:animEffect transition="in" filter="wipe(up)">
                                      <p:cBhvr>
                                        <p:cTn id="69" dur="1000"/>
                                        <p:tgtEl>
                                          <p:spTgt spid="77"/>
                                        </p:tgtEl>
                                      </p:cBhvr>
                                    </p:animEffect>
                                  </p:childTnLst>
                                </p:cTn>
                              </p:par>
                            </p:childTnLst>
                          </p:cTn>
                        </p:par>
                        <p:par>
                          <p:cTn id="70" fill="hold">
                            <p:stCondLst>
                              <p:cond delay="13250"/>
                            </p:stCondLst>
                            <p:childTnLst>
                              <p:par>
                                <p:cTn id="71" presetID="22" presetClass="entr" presetSubtype="8" fill="hold" grpId="0" nodeType="afterEffect">
                                  <p:stCondLst>
                                    <p:cond delay="0"/>
                                  </p:stCondLst>
                                  <p:childTnLst>
                                    <p:set>
                                      <p:cBhvr>
                                        <p:cTn id="72" dur="1" fill="hold">
                                          <p:stCondLst>
                                            <p:cond delay="0"/>
                                          </p:stCondLst>
                                        </p:cTn>
                                        <p:tgtEl>
                                          <p:spTgt spid="42">
                                            <p:txEl>
                                              <p:pRg st="0" end="0"/>
                                            </p:txEl>
                                          </p:spTgt>
                                        </p:tgtEl>
                                        <p:attrNameLst>
                                          <p:attrName>style.visibility</p:attrName>
                                        </p:attrNameLst>
                                      </p:cBhvr>
                                      <p:to>
                                        <p:strVal val="visible"/>
                                      </p:to>
                                    </p:set>
                                    <p:animEffect transition="in" filter="wipe(left)">
                                      <p:cBhvr>
                                        <p:cTn id="73" dur="500"/>
                                        <p:tgtEl>
                                          <p:spTgt spid="4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42">
                                            <p:txEl>
                                              <p:pRg st="1" end="1"/>
                                            </p:txEl>
                                          </p:spTgt>
                                        </p:tgtEl>
                                        <p:attrNameLst>
                                          <p:attrName>style.visibility</p:attrName>
                                        </p:attrNameLst>
                                      </p:cBhvr>
                                      <p:to>
                                        <p:strVal val="visible"/>
                                      </p:to>
                                    </p:set>
                                    <p:animEffect transition="in" filter="wipe(left)">
                                      <p:cBhvr>
                                        <p:cTn id="78" dur="500"/>
                                        <p:tgtEl>
                                          <p:spTgt spid="42">
                                            <p:txEl>
                                              <p:pRg st="1" end="1"/>
                                            </p:txEl>
                                          </p:spTgt>
                                        </p:tgtEl>
                                      </p:cBhvr>
                                    </p:animEffect>
                                  </p:childTnLst>
                                </p:cTn>
                              </p:par>
                            </p:childTnLst>
                          </p:cTn>
                        </p:par>
                        <p:par>
                          <p:cTn id="79" fill="hold">
                            <p:stCondLst>
                              <p:cond delay="500"/>
                            </p:stCondLst>
                            <p:childTnLst>
                              <p:par>
                                <p:cTn id="80" presetID="22" presetClass="entr" presetSubtype="8" fill="hold" nodeType="afterEffect">
                                  <p:stCondLst>
                                    <p:cond delay="0"/>
                                  </p:stCondLst>
                                  <p:childTnLst>
                                    <p:set>
                                      <p:cBhvr>
                                        <p:cTn id="81" dur="1" fill="hold">
                                          <p:stCondLst>
                                            <p:cond delay="0"/>
                                          </p:stCondLst>
                                        </p:cTn>
                                        <p:tgtEl>
                                          <p:spTgt spid="79"/>
                                        </p:tgtEl>
                                        <p:attrNameLst>
                                          <p:attrName>style.visibility</p:attrName>
                                        </p:attrNameLst>
                                      </p:cBhvr>
                                      <p:to>
                                        <p:strVal val="visible"/>
                                      </p:to>
                                    </p:set>
                                    <p:animEffect transition="in" filter="wipe(left)">
                                      <p:cBhvr>
                                        <p:cTn id="82" dur="1000"/>
                                        <p:tgtEl>
                                          <p:spTgt spid="7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2">
                                            <p:txEl>
                                              <p:pRg st="2" end="2"/>
                                            </p:txEl>
                                          </p:spTgt>
                                        </p:tgtEl>
                                        <p:attrNameLst>
                                          <p:attrName>style.visibility</p:attrName>
                                        </p:attrNameLst>
                                      </p:cBhvr>
                                      <p:to>
                                        <p:strVal val="visible"/>
                                      </p:to>
                                    </p:set>
                                    <p:animEffect transition="in" filter="wipe(left)">
                                      <p:cBhvr>
                                        <p:cTn id="87" dur="500"/>
                                        <p:tgtEl>
                                          <p:spTgt spid="42">
                                            <p:txEl>
                                              <p:pRg st="2" end="2"/>
                                            </p:txEl>
                                          </p:spTgt>
                                        </p:tgtEl>
                                      </p:cBhvr>
                                    </p:animEffect>
                                  </p:childTnLst>
                                </p:cTn>
                              </p:par>
                            </p:childTnLst>
                          </p:cTn>
                        </p:par>
                        <p:par>
                          <p:cTn id="88" fill="hold">
                            <p:stCondLst>
                              <p:cond delay="500"/>
                            </p:stCondLst>
                            <p:childTnLst>
                              <p:par>
                                <p:cTn id="89" presetID="22" presetClass="entr" presetSubtype="2" fill="hold" nodeType="afterEffect">
                                  <p:stCondLst>
                                    <p:cond delay="0"/>
                                  </p:stCondLst>
                                  <p:childTnLst>
                                    <p:set>
                                      <p:cBhvr>
                                        <p:cTn id="90" dur="1" fill="hold">
                                          <p:stCondLst>
                                            <p:cond delay="0"/>
                                          </p:stCondLst>
                                        </p:cTn>
                                        <p:tgtEl>
                                          <p:spTgt spid="81"/>
                                        </p:tgtEl>
                                        <p:attrNameLst>
                                          <p:attrName>style.visibility</p:attrName>
                                        </p:attrNameLst>
                                      </p:cBhvr>
                                      <p:to>
                                        <p:strVal val="visible"/>
                                      </p:to>
                                    </p:set>
                                    <p:animEffect transition="in" filter="wipe(right)">
                                      <p:cBhvr>
                                        <p:cTn id="91" dur="1000"/>
                                        <p:tgtEl>
                                          <p:spTgt spid="81"/>
                                        </p:tgtEl>
                                      </p:cBhvr>
                                    </p:animEffect>
                                  </p:childTnLst>
                                </p:cTn>
                              </p:par>
                              <p:par>
                                <p:cTn id="92" presetID="22" presetClass="entr" presetSubtype="2" fill="hold" nodeType="withEffect">
                                  <p:stCondLst>
                                    <p:cond delay="0"/>
                                  </p:stCondLst>
                                  <p:childTnLst>
                                    <p:set>
                                      <p:cBhvr>
                                        <p:cTn id="93" dur="1" fill="hold">
                                          <p:stCondLst>
                                            <p:cond delay="0"/>
                                          </p:stCondLst>
                                        </p:cTn>
                                        <p:tgtEl>
                                          <p:spTgt spid="78"/>
                                        </p:tgtEl>
                                        <p:attrNameLst>
                                          <p:attrName>style.visibility</p:attrName>
                                        </p:attrNameLst>
                                      </p:cBhvr>
                                      <p:to>
                                        <p:strVal val="visible"/>
                                      </p:to>
                                    </p:set>
                                    <p:animEffect transition="in" filter="wipe(right)">
                                      <p:cBhvr>
                                        <p:cTn id="94" dur="1000"/>
                                        <p:tgtEl>
                                          <p:spTgt spid="78"/>
                                        </p:tgtEl>
                                      </p:cBhvr>
                                    </p:animEffect>
                                  </p:childTnLst>
                                </p:cTn>
                              </p:par>
                            </p:childTnLst>
                          </p:cTn>
                        </p:par>
                        <p:par>
                          <p:cTn id="95" fill="hold">
                            <p:stCondLst>
                              <p:cond delay="1500"/>
                            </p:stCondLst>
                            <p:childTnLst>
                              <p:par>
                                <p:cTn id="96" presetID="22" presetClass="entr" presetSubtype="1" fill="hold" nodeType="afterEffect">
                                  <p:stCondLst>
                                    <p:cond delay="0"/>
                                  </p:stCondLst>
                                  <p:childTnLst>
                                    <p:set>
                                      <p:cBhvr>
                                        <p:cTn id="97" dur="1" fill="hold">
                                          <p:stCondLst>
                                            <p:cond delay="0"/>
                                          </p:stCondLst>
                                        </p:cTn>
                                        <p:tgtEl>
                                          <p:spTgt spid="80"/>
                                        </p:tgtEl>
                                        <p:attrNameLst>
                                          <p:attrName>style.visibility</p:attrName>
                                        </p:attrNameLst>
                                      </p:cBhvr>
                                      <p:to>
                                        <p:strVal val="visible"/>
                                      </p:to>
                                    </p:set>
                                    <p:animEffect transition="in" filter="wipe(up)">
                                      <p:cBhvr>
                                        <p:cTn id="98" dur="1000"/>
                                        <p:tgtEl>
                                          <p:spTgt spid="80"/>
                                        </p:tgtEl>
                                      </p:cBhvr>
                                    </p:animEffect>
                                  </p:childTnLst>
                                </p:cTn>
                              </p:par>
                            </p:childTnLst>
                          </p:cTn>
                        </p:par>
                        <p:par>
                          <p:cTn id="99" fill="hold">
                            <p:stCondLst>
                              <p:cond delay="2500"/>
                            </p:stCondLst>
                            <p:childTnLst>
                              <p:par>
                                <p:cTn id="100" presetID="22" presetClass="entr" presetSubtype="2" fill="hold" nodeType="afterEffect">
                                  <p:stCondLst>
                                    <p:cond delay="0"/>
                                  </p:stCondLst>
                                  <p:childTnLst>
                                    <p:set>
                                      <p:cBhvr>
                                        <p:cTn id="101" dur="1" fill="hold">
                                          <p:stCondLst>
                                            <p:cond delay="0"/>
                                          </p:stCondLst>
                                        </p:cTn>
                                        <p:tgtEl>
                                          <p:spTgt spid="82"/>
                                        </p:tgtEl>
                                        <p:attrNameLst>
                                          <p:attrName>style.visibility</p:attrName>
                                        </p:attrNameLst>
                                      </p:cBhvr>
                                      <p:to>
                                        <p:strVal val="visible"/>
                                      </p:to>
                                    </p:set>
                                    <p:animEffect transition="in" filter="wipe(right)">
                                      <p:cBhvr>
                                        <p:cTn id="102" dur="75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6" grpId="0" autoUpdateAnimBg="0"/>
      <p:bldP spid="41" grpId="0" animBg="1"/>
      <p:bldP spid="42" grpId="0" uiExpand="1" build="p" bldLvl="2"/>
      <p:bldP spid="4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89" name="Rectangle 5"/>
          <p:cNvSpPr>
            <a:spLocks noChangeArrowheads="1"/>
          </p:cNvSpPr>
          <p:nvPr/>
        </p:nvSpPr>
        <p:spPr bwMode="auto">
          <a:xfrm>
            <a:off x="566737" y="820738"/>
            <a:ext cx="8127319"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Η Λογική των Πολυμερών Εμπορικών Συμφωνιών </a:t>
            </a:r>
            <a:endParaRPr lang="en-US" sz="2400" dirty="0" smtClean="0">
              <a:solidFill>
                <a:srgbClr val="356A41"/>
              </a:solidFill>
            </a:endParaRPr>
          </a:p>
        </p:txBody>
      </p:sp>
      <p:grpSp>
        <p:nvGrpSpPr>
          <p:cNvPr id="63490" name="Group 27"/>
          <p:cNvGrpSpPr>
            <a:grpSpLocks/>
          </p:cNvGrpSpPr>
          <p:nvPr/>
        </p:nvGrpSpPr>
        <p:grpSpPr bwMode="auto">
          <a:xfrm>
            <a:off x="566738" y="333375"/>
            <a:ext cx="5267325" cy="290513"/>
            <a:chOff x="566738" y="417533"/>
            <a:chExt cx="6138862" cy="206583"/>
          </a:xfrm>
        </p:grpSpPr>
        <p:sp>
          <p:nvSpPr>
            <p:cNvPr id="63520"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3521"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63492" name="Rectangle 35"/>
          <p:cNvSpPr>
            <a:spLocks noChangeArrowheads="1"/>
          </p:cNvSpPr>
          <p:nvPr/>
        </p:nvSpPr>
        <p:spPr bwMode="auto">
          <a:xfrm>
            <a:off x="566738" y="1347789"/>
            <a:ext cx="7947025" cy="769441"/>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D68AF"/>
                </a:solidFill>
              </a:rPr>
              <a:t>Δασμοί για μια Μεγάλη Χώρα</a:t>
            </a:r>
            <a:endParaRPr lang="en-US" sz="2000" b="0" dirty="0"/>
          </a:p>
          <a:p>
            <a:pPr>
              <a:spcBef>
                <a:spcPct val="20000"/>
              </a:spcBef>
            </a:pPr>
            <a:endParaRPr lang="en-US" sz="2000" dirty="0">
              <a:solidFill>
                <a:srgbClr val="3D68AF"/>
              </a:solidFill>
            </a:endParaRPr>
          </a:p>
        </p:txBody>
      </p:sp>
      <p:grpSp>
        <p:nvGrpSpPr>
          <p:cNvPr id="63493" name="Group 39"/>
          <p:cNvGrpSpPr>
            <a:grpSpLocks/>
          </p:cNvGrpSpPr>
          <p:nvPr/>
        </p:nvGrpSpPr>
        <p:grpSpPr bwMode="auto">
          <a:xfrm>
            <a:off x="566738" y="1851025"/>
            <a:ext cx="8453437" cy="3786188"/>
            <a:chOff x="566738" y="2200275"/>
            <a:chExt cx="7805737" cy="4219575"/>
          </a:xfrm>
        </p:grpSpPr>
        <p:sp>
          <p:nvSpPr>
            <p:cNvPr id="63518" name="Rectangle 3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3519" name="Rectangle 39"/>
            <p:cNvSpPr>
              <a:spLocks noChangeArrowheads="1"/>
            </p:cNvSpPr>
            <p:nvPr/>
          </p:nvSpPr>
          <p:spPr bwMode="auto">
            <a:xfrm>
              <a:off x="581024" y="2219327"/>
              <a:ext cx="7772401" cy="346487"/>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63494" name="Text Box 7"/>
          <p:cNvSpPr txBox="1">
            <a:spLocks noChangeArrowheads="1"/>
          </p:cNvSpPr>
          <p:nvPr/>
        </p:nvSpPr>
        <p:spPr bwMode="auto">
          <a:xfrm>
            <a:off x="595313" y="1863725"/>
            <a:ext cx="260508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11-1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42" name="Rectangle 41"/>
          <p:cNvSpPr>
            <a:spLocks noChangeArrowheads="1"/>
          </p:cNvSpPr>
          <p:nvPr/>
        </p:nvSpPr>
        <p:spPr bwMode="auto">
          <a:xfrm>
            <a:off x="6386513" y="2189163"/>
            <a:ext cx="2613025" cy="3551742"/>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Δασμοί για μια Μεγάλη Χώρα (συνέχεια)</a:t>
            </a:r>
            <a:endParaRPr lang="en-US" sz="1600" dirty="0" smtClean="0">
              <a:solidFill>
                <a:srgbClr val="8A3A6A"/>
              </a:solidFill>
            </a:endParaRPr>
          </a:p>
          <a:p>
            <a:pPr>
              <a:spcBef>
                <a:spcPct val="10000"/>
              </a:spcBef>
              <a:spcAft>
                <a:spcPct val="10000"/>
              </a:spcAft>
            </a:pPr>
            <a:r>
              <a:rPr lang="el-GR" dirty="0" smtClean="0"/>
              <a:t>Η απώλεια νεκρού βάρους στη χώρα μας είναι η περιοχή του τριγώνου </a:t>
            </a:r>
            <a:r>
              <a:rPr lang="en-US" dirty="0" smtClean="0"/>
              <a:t>(</a:t>
            </a:r>
            <a:r>
              <a:rPr lang="en-US" i="1" dirty="0"/>
              <a:t>b</a:t>
            </a:r>
            <a:r>
              <a:rPr lang="en-US" dirty="0"/>
              <a:t> + </a:t>
            </a:r>
            <a:r>
              <a:rPr lang="en-US" i="1" dirty="0"/>
              <a:t>d</a:t>
            </a:r>
            <a:r>
              <a:rPr lang="en-US" dirty="0"/>
              <a:t>), </a:t>
            </a:r>
            <a:r>
              <a:rPr lang="el-GR" dirty="0" smtClean="0"/>
              <a:t>και η χώρα μας έχει επίσης ένα κέρδος σε όρους εμπορίου ίσο με την περιοχή </a:t>
            </a:r>
            <a:r>
              <a:rPr lang="en-US" dirty="0" smtClean="0"/>
              <a:t> </a:t>
            </a:r>
            <a:r>
              <a:rPr lang="en-US" i="1" dirty="0" smtClean="0"/>
              <a:t>e</a:t>
            </a:r>
            <a:r>
              <a:rPr lang="en-US" dirty="0"/>
              <a:t>. </a:t>
            </a:r>
          </a:p>
          <a:p>
            <a:pPr>
              <a:spcBef>
                <a:spcPct val="10000"/>
              </a:spcBef>
              <a:spcAft>
                <a:spcPct val="10000"/>
              </a:spcAft>
            </a:pPr>
            <a:r>
              <a:rPr lang="el-GR" dirty="0" smtClean="0"/>
              <a:t>Η ξένη χώρα χάνει την περιοχή </a:t>
            </a:r>
            <a:r>
              <a:rPr lang="en-US" dirty="0" smtClean="0"/>
              <a:t>(</a:t>
            </a:r>
            <a:r>
              <a:rPr lang="en-US" i="1" dirty="0"/>
              <a:t>e</a:t>
            </a:r>
            <a:r>
              <a:rPr lang="en-US" dirty="0"/>
              <a:t> + </a:t>
            </a:r>
            <a:r>
              <a:rPr lang="en-US" i="1" dirty="0"/>
              <a:t>f</a:t>
            </a:r>
            <a:r>
              <a:rPr lang="en-US" dirty="0"/>
              <a:t>), </a:t>
            </a:r>
            <a:r>
              <a:rPr lang="el-GR" dirty="0" smtClean="0"/>
              <a:t>επομένως η καθαρή απώλεια για την παγκόσμια ευημερία είναι το τρίγωνο </a:t>
            </a:r>
            <a:r>
              <a:rPr lang="en-US" dirty="0" smtClean="0"/>
              <a:t>(</a:t>
            </a:r>
            <a:r>
              <a:rPr lang="en-US" i="1" dirty="0"/>
              <a:t>b</a:t>
            </a:r>
            <a:r>
              <a:rPr lang="en-US" dirty="0"/>
              <a:t> + </a:t>
            </a:r>
            <a:r>
              <a:rPr lang="en-US" i="1" dirty="0"/>
              <a:t>d</a:t>
            </a:r>
            <a:r>
              <a:rPr lang="en-US" dirty="0"/>
              <a:t> + </a:t>
            </a:r>
            <a:r>
              <a:rPr lang="en-US" i="1" dirty="0"/>
              <a:t>f</a:t>
            </a:r>
            <a:r>
              <a:rPr lang="en-US" dirty="0"/>
              <a:t>).</a:t>
            </a:r>
          </a:p>
          <a:p>
            <a:pPr>
              <a:spcBef>
                <a:spcPct val="10000"/>
              </a:spcBef>
              <a:spcAft>
                <a:spcPct val="10000"/>
              </a:spcAft>
            </a:pPr>
            <a:endParaRPr lang="en-US" sz="1600" dirty="0"/>
          </a:p>
        </p:txBody>
      </p:sp>
      <p:sp>
        <p:nvSpPr>
          <p:cNvPr id="63496" name="Rectangle 42"/>
          <p:cNvSpPr>
            <a:spLocks noChangeArrowheads="1"/>
          </p:cNvSpPr>
          <p:nvPr/>
        </p:nvSpPr>
        <p:spPr bwMode="auto">
          <a:xfrm>
            <a:off x="660400" y="2289175"/>
            <a:ext cx="5681663"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4" name="Picture 43"/>
          <p:cNvPicPr>
            <a:picLocks noChangeAspect="1"/>
          </p:cNvPicPr>
          <p:nvPr/>
        </p:nvPicPr>
        <p:blipFill>
          <a:blip r:embed="rId3" cstate="print"/>
          <a:srcRect/>
          <a:stretch>
            <a:fillRect/>
          </a:stretch>
        </p:blipFill>
        <p:spPr bwMode="auto">
          <a:xfrm>
            <a:off x="768350" y="2371725"/>
            <a:ext cx="5429250" cy="3057525"/>
          </a:xfrm>
          <a:prstGeom prst="rect">
            <a:avLst/>
          </a:prstGeom>
          <a:noFill/>
          <a:ln w="9525">
            <a:noFill/>
            <a:miter lim="800000"/>
            <a:headEnd/>
            <a:tailEnd/>
          </a:ln>
        </p:spPr>
      </p:pic>
      <p:pic>
        <p:nvPicPr>
          <p:cNvPr id="45" name="Picture 44" descr="fig11-1_PPT_16.gif"/>
          <p:cNvPicPr>
            <a:picLocks noChangeAspect="1"/>
          </p:cNvPicPr>
          <p:nvPr/>
        </p:nvPicPr>
        <p:blipFill>
          <a:blip r:embed="rId4" cstate="print"/>
          <a:srcRect/>
          <a:stretch>
            <a:fillRect/>
          </a:stretch>
        </p:blipFill>
        <p:spPr bwMode="auto">
          <a:xfrm>
            <a:off x="768350" y="2371725"/>
            <a:ext cx="5429250" cy="3057525"/>
          </a:xfrm>
          <a:prstGeom prst="rect">
            <a:avLst/>
          </a:prstGeom>
          <a:noFill/>
          <a:ln w="9525">
            <a:noFill/>
            <a:miter lim="800000"/>
            <a:headEnd/>
            <a:tailEnd/>
          </a:ln>
        </p:spPr>
      </p:pic>
      <p:pic>
        <p:nvPicPr>
          <p:cNvPr id="63499" name="Picture 45" descr="fig11-1_PPT_1.gif"/>
          <p:cNvPicPr>
            <a:picLocks noChangeAspect="1"/>
          </p:cNvPicPr>
          <p:nvPr/>
        </p:nvPicPr>
        <p:blipFill>
          <a:blip r:embed="rId5" cstate="print"/>
          <a:srcRect/>
          <a:stretch>
            <a:fillRect/>
          </a:stretch>
        </p:blipFill>
        <p:spPr bwMode="auto">
          <a:xfrm>
            <a:off x="768350" y="2371725"/>
            <a:ext cx="5429250" cy="3057525"/>
          </a:xfrm>
          <a:prstGeom prst="rect">
            <a:avLst/>
          </a:prstGeom>
          <a:noFill/>
          <a:ln w="9525">
            <a:noFill/>
            <a:miter lim="800000"/>
            <a:headEnd/>
            <a:tailEnd/>
          </a:ln>
        </p:spPr>
      </p:pic>
      <p:pic>
        <p:nvPicPr>
          <p:cNvPr id="63500" name="Picture 58" descr="fig11-1_PPT_2.gif"/>
          <p:cNvPicPr>
            <a:picLocks noChangeAspect="1"/>
          </p:cNvPicPr>
          <p:nvPr/>
        </p:nvPicPr>
        <p:blipFill>
          <a:blip r:embed="rId6" cstate="print"/>
          <a:srcRect/>
          <a:stretch>
            <a:fillRect/>
          </a:stretch>
        </p:blipFill>
        <p:spPr bwMode="auto">
          <a:xfrm>
            <a:off x="768350" y="2371725"/>
            <a:ext cx="5429250" cy="3057525"/>
          </a:xfrm>
          <a:prstGeom prst="rect">
            <a:avLst/>
          </a:prstGeom>
          <a:noFill/>
          <a:ln w="9525">
            <a:noFill/>
            <a:miter lim="800000"/>
            <a:headEnd/>
            <a:tailEnd/>
          </a:ln>
        </p:spPr>
      </p:pic>
      <p:pic>
        <p:nvPicPr>
          <p:cNvPr id="63501" name="Picture 60" descr="fig11-1_PPT_3.gif"/>
          <p:cNvPicPr>
            <a:picLocks noChangeAspect="1"/>
          </p:cNvPicPr>
          <p:nvPr/>
        </p:nvPicPr>
        <p:blipFill>
          <a:blip r:embed="rId7" cstate="print"/>
          <a:srcRect/>
          <a:stretch>
            <a:fillRect/>
          </a:stretch>
        </p:blipFill>
        <p:spPr bwMode="auto">
          <a:xfrm>
            <a:off x="768350" y="2371725"/>
            <a:ext cx="5429250" cy="3057525"/>
          </a:xfrm>
          <a:prstGeom prst="rect">
            <a:avLst/>
          </a:prstGeom>
          <a:noFill/>
          <a:ln w="9525">
            <a:noFill/>
            <a:miter lim="800000"/>
            <a:headEnd/>
            <a:tailEnd/>
          </a:ln>
        </p:spPr>
      </p:pic>
      <p:pic>
        <p:nvPicPr>
          <p:cNvPr id="63502" name="Picture 62" descr="fig11-1_PPT_4.gif"/>
          <p:cNvPicPr>
            <a:picLocks noChangeAspect="1"/>
          </p:cNvPicPr>
          <p:nvPr/>
        </p:nvPicPr>
        <p:blipFill>
          <a:blip r:embed="rId8" cstate="print"/>
          <a:srcRect/>
          <a:stretch>
            <a:fillRect/>
          </a:stretch>
        </p:blipFill>
        <p:spPr bwMode="auto">
          <a:xfrm>
            <a:off x="768350" y="2371725"/>
            <a:ext cx="5429250" cy="3057525"/>
          </a:xfrm>
          <a:prstGeom prst="rect">
            <a:avLst/>
          </a:prstGeom>
          <a:noFill/>
          <a:ln w="9525">
            <a:noFill/>
            <a:miter lim="800000"/>
            <a:headEnd/>
            <a:tailEnd/>
          </a:ln>
        </p:spPr>
      </p:pic>
      <p:pic>
        <p:nvPicPr>
          <p:cNvPr id="68" name="Picture 67"/>
          <p:cNvPicPr>
            <a:picLocks noChangeAspect="1"/>
          </p:cNvPicPr>
          <p:nvPr/>
        </p:nvPicPr>
        <p:blipFill>
          <a:blip r:embed="rId9" cstate="print"/>
          <a:srcRect/>
          <a:stretch>
            <a:fillRect/>
          </a:stretch>
        </p:blipFill>
        <p:spPr bwMode="auto">
          <a:xfrm>
            <a:off x="768350" y="2371725"/>
            <a:ext cx="5429250" cy="3057525"/>
          </a:xfrm>
          <a:prstGeom prst="rect">
            <a:avLst/>
          </a:prstGeom>
          <a:noFill/>
          <a:ln w="9525">
            <a:noFill/>
            <a:miter lim="800000"/>
            <a:headEnd/>
            <a:tailEnd/>
          </a:ln>
        </p:spPr>
      </p:pic>
      <p:pic>
        <p:nvPicPr>
          <p:cNvPr id="63504" name="Picture 68" descr="fig11-1_PPT_5.gif"/>
          <p:cNvPicPr>
            <a:picLocks noChangeAspect="1"/>
          </p:cNvPicPr>
          <p:nvPr/>
        </p:nvPicPr>
        <p:blipFill>
          <a:blip r:embed="rId10" cstate="print"/>
          <a:srcRect/>
          <a:stretch>
            <a:fillRect/>
          </a:stretch>
        </p:blipFill>
        <p:spPr bwMode="auto">
          <a:xfrm>
            <a:off x="768350" y="2371725"/>
            <a:ext cx="5429250" cy="3057525"/>
          </a:xfrm>
          <a:prstGeom prst="rect">
            <a:avLst/>
          </a:prstGeom>
          <a:noFill/>
          <a:ln w="9525">
            <a:noFill/>
            <a:miter lim="800000"/>
            <a:headEnd/>
            <a:tailEnd/>
          </a:ln>
        </p:spPr>
      </p:pic>
      <p:pic>
        <p:nvPicPr>
          <p:cNvPr id="63505" name="Picture 69" descr="fig11-1_PPT_6.gif"/>
          <p:cNvPicPr>
            <a:picLocks noChangeAspect="1"/>
          </p:cNvPicPr>
          <p:nvPr/>
        </p:nvPicPr>
        <p:blipFill>
          <a:blip r:embed="rId11" cstate="print"/>
          <a:srcRect/>
          <a:stretch>
            <a:fillRect/>
          </a:stretch>
        </p:blipFill>
        <p:spPr bwMode="auto">
          <a:xfrm>
            <a:off x="768350" y="2371725"/>
            <a:ext cx="5429250" cy="3057525"/>
          </a:xfrm>
          <a:prstGeom prst="rect">
            <a:avLst/>
          </a:prstGeom>
          <a:noFill/>
          <a:ln w="9525">
            <a:noFill/>
            <a:miter lim="800000"/>
            <a:headEnd/>
            <a:tailEnd/>
          </a:ln>
        </p:spPr>
      </p:pic>
      <p:pic>
        <p:nvPicPr>
          <p:cNvPr id="71" name="Picture 70" descr="fig11-1_PPT_17.gif"/>
          <p:cNvPicPr>
            <a:picLocks noChangeAspect="1"/>
          </p:cNvPicPr>
          <p:nvPr/>
        </p:nvPicPr>
        <p:blipFill>
          <a:blip r:embed="rId12" cstate="print"/>
          <a:srcRect/>
          <a:stretch>
            <a:fillRect/>
          </a:stretch>
        </p:blipFill>
        <p:spPr bwMode="auto">
          <a:xfrm>
            <a:off x="768350" y="2371725"/>
            <a:ext cx="5429250" cy="3057525"/>
          </a:xfrm>
          <a:prstGeom prst="rect">
            <a:avLst/>
          </a:prstGeom>
          <a:noFill/>
          <a:ln w="9525">
            <a:noFill/>
            <a:miter lim="800000"/>
            <a:headEnd/>
            <a:tailEnd/>
          </a:ln>
        </p:spPr>
      </p:pic>
      <p:pic>
        <p:nvPicPr>
          <p:cNvPr id="63507" name="Picture 71" descr="fig11-1_PPT_7.gif"/>
          <p:cNvPicPr>
            <a:picLocks noChangeAspect="1"/>
          </p:cNvPicPr>
          <p:nvPr/>
        </p:nvPicPr>
        <p:blipFill>
          <a:blip r:embed="rId13" cstate="print"/>
          <a:srcRect/>
          <a:stretch>
            <a:fillRect/>
          </a:stretch>
        </p:blipFill>
        <p:spPr bwMode="auto">
          <a:xfrm>
            <a:off x="768350" y="2371725"/>
            <a:ext cx="5429250" cy="3057525"/>
          </a:xfrm>
          <a:prstGeom prst="rect">
            <a:avLst/>
          </a:prstGeom>
          <a:noFill/>
          <a:ln w="9525">
            <a:noFill/>
            <a:miter lim="800000"/>
            <a:headEnd/>
            <a:tailEnd/>
          </a:ln>
        </p:spPr>
      </p:pic>
      <p:pic>
        <p:nvPicPr>
          <p:cNvPr id="63508" name="Picture 72" descr="fig11-1_PPT_8.gif"/>
          <p:cNvPicPr>
            <a:picLocks noChangeAspect="1"/>
          </p:cNvPicPr>
          <p:nvPr/>
        </p:nvPicPr>
        <p:blipFill>
          <a:blip r:embed="rId14" cstate="print"/>
          <a:srcRect/>
          <a:stretch>
            <a:fillRect/>
          </a:stretch>
        </p:blipFill>
        <p:spPr bwMode="auto">
          <a:xfrm>
            <a:off x="768350" y="2371725"/>
            <a:ext cx="5429250" cy="3057525"/>
          </a:xfrm>
          <a:prstGeom prst="rect">
            <a:avLst/>
          </a:prstGeom>
          <a:noFill/>
          <a:ln w="9525">
            <a:noFill/>
            <a:miter lim="800000"/>
            <a:headEnd/>
            <a:tailEnd/>
          </a:ln>
        </p:spPr>
      </p:pic>
      <p:pic>
        <p:nvPicPr>
          <p:cNvPr id="74" name="Picture 73"/>
          <p:cNvPicPr>
            <a:picLocks noChangeAspect="1"/>
          </p:cNvPicPr>
          <p:nvPr/>
        </p:nvPicPr>
        <p:blipFill>
          <a:blip r:embed="rId15" cstate="print"/>
          <a:srcRect/>
          <a:stretch>
            <a:fillRect/>
          </a:stretch>
        </p:blipFill>
        <p:spPr bwMode="auto">
          <a:xfrm>
            <a:off x="768350" y="2371725"/>
            <a:ext cx="5429250" cy="3057525"/>
          </a:xfrm>
          <a:prstGeom prst="rect">
            <a:avLst/>
          </a:prstGeom>
          <a:noFill/>
          <a:ln w="9525">
            <a:noFill/>
            <a:miter lim="800000"/>
            <a:headEnd/>
            <a:tailEnd/>
          </a:ln>
        </p:spPr>
      </p:pic>
      <p:pic>
        <p:nvPicPr>
          <p:cNvPr id="63510" name="Picture 74" descr="fig11-1_PPT_9.gif"/>
          <p:cNvPicPr>
            <a:picLocks noChangeAspect="1"/>
          </p:cNvPicPr>
          <p:nvPr/>
        </p:nvPicPr>
        <p:blipFill>
          <a:blip r:embed="rId16" cstate="print"/>
          <a:srcRect/>
          <a:stretch>
            <a:fillRect/>
          </a:stretch>
        </p:blipFill>
        <p:spPr bwMode="auto">
          <a:xfrm>
            <a:off x="768350" y="2371725"/>
            <a:ext cx="5429250" cy="3057525"/>
          </a:xfrm>
          <a:prstGeom prst="rect">
            <a:avLst/>
          </a:prstGeom>
          <a:noFill/>
          <a:ln w="9525">
            <a:noFill/>
            <a:miter lim="800000"/>
            <a:headEnd/>
            <a:tailEnd/>
          </a:ln>
        </p:spPr>
      </p:pic>
      <p:pic>
        <p:nvPicPr>
          <p:cNvPr id="63511" name="Picture 75" descr="fig11-1_PPT_10.gif"/>
          <p:cNvPicPr>
            <a:picLocks noChangeAspect="1"/>
          </p:cNvPicPr>
          <p:nvPr/>
        </p:nvPicPr>
        <p:blipFill>
          <a:blip r:embed="rId17" cstate="print"/>
          <a:srcRect/>
          <a:stretch>
            <a:fillRect/>
          </a:stretch>
        </p:blipFill>
        <p:spPr bwMode="auto">
          <a:xfrm>
            <a:off x="768350" y="2371725"/>
            <a:ext cx="5429250" cy="3057525"/>
          </a:xfrm>
          <a:prstGeom prst="rect">
            <a:avLst/>
          </a:prstGeom>
          <a:noFill/>
          <a:ln w="9525">
            <a:noFill/>
            <a:miter lim="800000"/>
            <a:headEnd/>
            <a:tailEnd/>
          </a:ln>
        </p:spPr>
      </p:pic>
      <p:pic>
        <p:nvPicPr>
          <p:cNvPr id="63512" name="Picture 76" descr="fig11-1_PPT_11.gif"/>
          <p:cNvPicPr>
            <a:picLocks noChangeAspect="1"/>
          </p:cNvPicPr>
          <p:nvPr/>
        </p:nvPicPr>
        <p:blipFill>
          <a:blip r:embed="rId18" cstate="print"/>
          <a:srcRect/>
          <a:stretch>
            <a:fillRect/>
          </a:stretch>
        </p:blipFill>
        <p:spPr bwMode="auto">
          <a:xfrm>
            <a:off x="768350" y="2371725"/>
            <a:ext cx="5429250" cy="3057525"/>
          </a:xfrm>
          <a:prstGeom prst="rect">
            <a:avLst/>
          </a:prstGeom>
          <a:noFill/>
          <a:ln w="9525">
            <a:noFill/>
            <a:miter lim="800000"/>
            <a:headEnd/>
            <a:tailEnd/>
          </a:ln>
        </p:spPr>
      </p:pic>
      <p:pic>
        <p:nvPicPr>
          <p:cNvPr id="63513" name="Picture 77" descr="fig11-1_PPT_12.gif"/>
          <p:cNvPicPr>
            <a:picLocks noChangeAspect="1"/>
          </p:cNvPicPr>
          <p:nvPr/>
        </p:nvPicPr>
        <p:blipFill>
          <a:blip r:embed="rId19" cstate="print"/>
          <a:srcRect/>
          <a:stretch>
            <a:fillRect/>
          </a:stretch>
        </p:blipFill>
        <p:spPr bwMode="auto">
          <a:xfrm>
            <a:off x="768350" y="2371725"/>
            <a:ext cx="5429250" cy="3057525"/>
          </a:xfrm>
          <a:prstGeom prst="rect">
            <a:avLst/>
          </a:prstGeom>
          <a:noFill/>
          <a:ln w="9525">
            <a:noFill/>
            <a:miter lim="800000"/>
            <a:headEnd/>
            <a:tailEnd/>
          </a:ln>
        </p:spPr>
      </p:pic>
      <p:pic>
        <p:nvPicPr>
          <p:cNvPr id="63514" name="Picture 78" descr="fig11-1_PPT_14.gif"/>
          <p:cNvPicPr>
            <a:picLocks noChangeAspect="1"/>
          </p:cNvPicPr>
          <p:nvPr/>
        </p:nvPicPr>
        <p:blipFill>
          <a:blip r:embed="rId20" cstate="print"/>
          <a:srcRect/>
          <a:stretch>
            <a:fillRect/>
          </a:stretch>
        </p:blipFill>
        <p:spPr bwMode="auto">
          <a:xfrm>
            <a:off x="768350" y="2371725"/>
            <a:ext cx="5429250" cy="3057525"/>
          </a:xfrm>
          <a:prstGeom prst="rect">
            <a:avLst/>
          </a:prstGeom>
          <a:noFill/>
          <a:ln w="9525">
            <a:noFill/>
            <a:miter lim="800000"/>
            <a:headEnd/>
            <a:tailEnd/>
          </a:ln>
        </p:spPr>
      </p:pic>
      <p:pic>
        <p:nvPicPr>
          <p:cNvPr id="63515" name="Picture 79" descr="fig11-1_PPT_13.gif"/>
          <p:cNvPicPr>
            <a:picLocks noChangeAspect="1"/>
          </p:cNvPicPr>
          <p:nvPr/>
        </p:nvPicPr>
        <p:blipFill>
          <a:blip r:embed="rId21" cstate="print"/>
          <a:srcRect/>
          <a:stretch>
            <a:fillRect/>
          </a:stretch>
        </p:blipFill>
        <p:spPr bwMode="auto">
          <a:xfrm>
            <a:off x="768350" y="2371725"/>
            <a:ext cx="5429250" cy="3057525"/>
          </a:xfrm>
          <a:prstGeom prst="rect">
            <a:avLst/>
          </a:prstGeom>
          <a:noFill/>
          <a:ln w="9525">
            <a:noFill/>
            <a:miter lim="800000"/>
            <a:headEnd/>
            <a:tailEnd/>
          </a:ln>
        </p:spPr>
      </p:pic>
      <p:pic>
        <p:nvPicPr>
          <p:cNvPr id="63516" name="Picture 80" descr="fig11-1_PPT_15.gif"/>
          <p:cNvPicPr>
            <a:picLocks noChangeAspect="1"/>
          </p:cNvPicPr>
          <p:nvPr/>
        </p:nvPicPr>
        <p:blipFill>
          <a:blip r:embed="rId22" cstate="print"/>
          <a:srcRect/>
          <a:stretch>
            <a:fillRect/>
          </a:stretch>
        </p:blipFill>
        <p:spPr bwMode="auto">
          <a:xfrm>
            <a:off x="768350" y="2371725"/>
            <a:ext cx="5429250" cy="3057525"/>
          </a:xfrm>
          <a:prstGeom prst="rect">
            <a:avLst/>
          </a:prstGeom>
          <a:noFill/>
          <a:ln w="9525">
            <a:noFill/>
            <a:miter lim="800000"/>
            <a:headEnd/>
            <a:tailEnd/>
          </a:ln>
        </p:spPr>
      </p:pic>
      <p:pic>
        <p:nvPicPr>
          <p:cNvPr id="63517" name="Picture 81" descr="fig11-1_PPT_18.gif"/>
          <p:cNvPicPr>
            <a:picLocks noChangeAspect="1"/>
          </p:cNvPicPr>
          <p:nvPr/>
        </p:nvPicPr>
        <p:blipFill>
          <a:blip r:embed="rId23" cstate="print"/>
          <a:srcRect/>
          <a:stretch>
            <a:fillRect/>
          </a:stretch>
        </p:blipFill>
        <p:spPr bwMode="auto">
          <a:xfrm>
            <a:off x="768350" y="2371725"/>
            <a:ext cx="5429250" cy="30575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xEl>
                                              <p:pRg st="1" end="1"/>
                                            </p:txEl>
                                          </p:spTgt>
                                        </p:tgtEl>
                                        <p:attrNameLst>
                                          <p:attrName>style.visibility</p:attrName>
                                        </p:attrNameLst>
                                      </p:cBhvr>
                                      <p:to>
                                        <p:strVal val="visible"/>
                                      </p:to>
                                    </p:set>
                                    <p:animEffect transition="in" filter="wipe(left)">
                                      <p:cBhvr>
                                        <p:cTn id="7" dur="500"/>
                                        <p:tgtEl>
                                          <p:spTgt spid="42">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up)">
                                      <p:cBhvr>
                                        <p:cTn id="11" dur="1000"/>
                                        <p:tgtEl>
                                          <p:spTgt spid="45"/>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wipe(up)">
                                      <p:cBhvr>
                                        <p:cTn id="15" dur="1000"/>
                                        <p:tgtEl>
                                          <p:spTgt spid="71"/>
                                        </p:tgtEl>
                                      </p:cBhvr>
                                    </p:animEffect>
                                  </p:childTnLst>
                                </p:cTn>
                              </p:par>
                            </p:childTnLst>
                          </p:cTn>
                        </p:par>
                        <p:par>
                          <p:cTn id="16" fill="hold">
                            <p:stCondLst>
                              <p:cond delay="2500"/>
                            </p:stCondLst>
                            <p:childTnLst>
                              <p:par>
                                <p:cTn id="17" presetID="22" presetClass="entr" presetSubtype="2" fill="hold" nodeType="after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wipe(right)">
                                      <p:cBhvr>
                                        <p:cTn id="19" dur="750"/>
                                        <p:tgtEl>
                                          <p:spTgt spid="6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2">
                                            <p:txEl>
                                              <p:pRg st="2" end="2"/>
                                            </p:txEl>
                                          </p:spTgt>
                                        </p:tgtEl>
                                        <p:attrNameLst>
                                          <p:attrName>style.visibility</p:attrName>
                                        </p:attrNameLst>
                                      </p:cBhvr>
                                      <p:to>
                                        <p:strVal val="visible"/>
                                      </p:to>
                                    </p:set>
                                    <p:animEffect transition="in" filter="wipe(left)">
                                      <p:cBhvr>
                                        <p:cTn id="24" dur="500"/>
                                        <p:tgtEl>
                                          <p:spTgt spid="42">
                                            <p:txEl>
                                              <p:pRg st="2" end="2"/>
                                            </p:txEl>
                                          </p:spTgt>
                                        </p:tgtEl>
                                      </p:cBhvr>
                                    </p:animEffect>
                                  </p:childTnLst>
                                </p:cTn>
                              </p:par>
                            </p:childTnLst>
                          </p:cTn>
                        </p:par>
                        <p:par>
                          <p:cTn id="25" fill="hold">
                            <p:stCondLst>
                              <p:cond delay="500"/>
                            </p:stCondLst>
                            <p:childTnLst>
                              <p:par>
                                <p:cTn id="26" presetID="22" presetClass="entr" presetSubtype="4" fill="hold" nodeType="afterEffect">
                                  <p:stCondLst>
                                    <p:cond delay="0"/>
                                  </p:stCondLst>
                                  <p:childTnLst>
                                    <p:set>
                                      <p:cBhvr>
                                        <p:cTn id="27" dur="1" fill="hold">
                                          <p:stCondLst>
                                            <p:cond delay="0"/>
                                          </p:stCondLst>
                                        </p:cTn>
                                        <p:tgtEl>
                                          <p:spTgt spid="74"/>
                                        </p:tgtEl>
                                        <p:attrNameLst>
                                          <p:attrName>style.visibility</p:attrName>
                                        </p:attrNameLst>
                                      </p:cBhvr>
                                      <p:to>
                                        <p:strVal val="visible"/>
                                      </p:to>
                                    </p:set>
                                    <p:animEffect transition="in" filter="wipe(down)">
                                      <p:cBhvr>
                                        <p:cTn id="28" dur="750"/>
                                        <p:tgtEl>
                                          <p:spTgt spid="74"/>
                                        </p:tgtEl>
                                      </p:cBhvr>
                                    </p:animEffect>
                                  </p:childTnLst>
                                </p:cTn>
                              </p:par>
                            </p:childTnLst>
                          </p:cTn>
                        </p:par>
                        <p:par>
                          <p:cTn id="29" fill="hold">
                            <p:stCondLst>
                              <p:cond delay="1250"/>
                            </p:stCondLst>
                            <p:childTnLst>
                              <p:par>
                                <p:cTn id="30" presetID="22" presetClass="entr" presetSubtype="2"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wipe(right)">
                                      <p:cBhvr>
                                        <p:cTn id="32"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7" name="Rectangle 5"/>
          <p:cNvSpPr>
            <a:spLocks noChangeArrowheads="1"/>
          </p:cNvSpPr>
          <p:nvPr/>
        </p:nvSpPr>
        <p:spPr bwMode="auto">
          <a:xfrm>
            <a:off x="566737" y="820738"/>
            <a:ext cx="8098291"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Η Λογική των Πολυμερών Εμπορικών Συμφωνιών </a:t>
            </a:r>
            <a:endParaRPr lang="en-US" sz="2400" dirty="0" smtClean="0">
              <a:solidFill>
                <a:srgbClr val="356A41"/>
              </a:solidFill>
            </a:endParaRPr>
          </a:p>
        </p:txBody>
      </p:sp>
      <p:grpSp>
        <p:nvGrpSpPr>
          <p:cNvPr id="65538" name="Group 27"/>
          <p:cNvGrpSpPr>
            <a:grpSpLocks/>
          </p:cNvGrpSpPr>
          <p:nvPr/>
        </p:nvGrpSpPr>
        <p:grpSpPr bwMode="auto">
          <a:xfrm>
            <a:off x="566738" y="333375"/>
            <a:ext cx="5267325" cy="290513"/>
            <a:chOff x="566738" y="417533"/>
            <a:chExt cx="6138862" cy="206583"/>
          </a:xfrm>
        </p:grpSpPr>
        <p:sp>
          <p:nvSpPr>
            <p:cNvPr id="65548"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5549"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36" name="Rectangle 35"/>
          <p:cNvSpPr>
            <a:spLocks noChangeArrowheads="1"/>
          </p:cNvSpPr>
          <p:nvPr/>
        </p:nvSpPr>
        <p:spPr bwMode="auto">
          <a:xfrm>
            <a:off x="566738" y="1347788"/>
            <a:ext cx="7947025" cy="769441"/>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D68AF"/>
                </a:solidFill>
              </a:rPr>
              <a:t>Μήτρα Αποδόσεων</a:t>
            </a:r>
            <a:endParaRPr lang="en-US" sz="2000" b="0" dirty="0"/>
          </a:p>
          <a:p>
            <a:pPr>
              <a:spcBef>
                <a:spcPct val="20000"/>
              </a:spcBef>
            </a:pPr>
            <a:endParaRPr lang="en-US" sz="2000" dirty="0">
              <a:solidFill>
                <a:srgbClr val="3D68AF"/>
              </a:solidFill>
            </a:endParaRPr>
          </a:p>
        </p:txBody>
      </p:sp>
      <p:grpSp>
        <p:nvGrpSpPr>
          <p:cNvPr id="3" name="Group 39"/>
          <p:cNvGrpSpPr>
            <a:grpSpLocks/>
          </p:cNvGrpSpPr>
          <p:nvPr/>
        </p:nvGrpSpPr>
        <p:grpSpPr bwMode="auto">
          <a:xfrm>
            <a:off x="1408113" y="1727199"/>
            <a:ext cx="6022975" cy="4902201"/>
            <a:chOff x="566738" y="2200275"/>
            <a:chExt cx="7805737" cy="4219575"/>
          </a:xfrm>
        </p:grpSpPr>
        <p:sp>
          <p:nvSpPr>
            <p:cNvPr id="65546" name="Rectangle 24"/>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5547" name="Rectangle 25"/>
            <p:cNvSpPr>
              <a:spLocks noChangeArrowheads="1"/>
            </p:cNvSpPr>
            <p:nvPr/>
          </p:nvSpPr>
          <p:spPr bwMode="auto">
            <a:xfrm>
              <a:off x="581024" y="2219327"/>
              <a:ext cx="7772401" cy="276469"/>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7" name="Text Box 7"/>
          <p:cNvSpPr txBox="1">
            <a:spLocks noChangeArrowheads="1"/>
          </p:cNvSpPr>
          <p:nvPr/>
        </p:nvSpPr>
        <p:spPr bwMode="auto">
          <a:xfrm>
            <a:off x="1427163" y="1803400"/>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11-2</a:t>
            </a:r>
          </a:p>
        </p:txBody>
      </p:sp>
      <p:sp>
        <p:nvSpPr>
          <p:cNvPr id="33" name="Rectangle 32"/>
          <p:cNvSpPr>
            <a:spLocks noChangeArrowheads="1"/>
          </p:cNvSpPr>
          <p:nvPr/>
        </p:nvSpPr>
        <p:spPr bwMode="auto">
          <a:xfrm>
            <a:off x="1538288" y="4557486"/>
            <a:ext cx="5748337" cy="2277547"/>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Αποδόσεις ενός Παιγνίου Δασμών</a:t>
            </a:r>
            <a:r>
              <a:rPr lang="en-US" sz="1600" dirty="0" smtClean="0">
                <a:solidFill>
                  <a:srgbClr val="8A3A6A"/>
                </a:solidFill>
              </a:rPr>
              <a:t> </a:t>
            </a:r>
            <a:r>
              <a:rPr lang="el-GR" dirty="0" smtClean="0"/>
              <a:t>Αυτή η μήτρα αποδόσεων δείχνει την ευημερία στη χώρα μας και στην ξένη χώρα σε σύγκριση με το ελεύθερο εμπόριο (άνω αριστερό τεταρτημόριο, στο οποίο καμία από τις δύο χώρες δεν επιβάλει δασμό). Η ευημερία εξαρτάται από το κατά πόσο η μια ή και οι δύο χώρες επιβάλλουν ένα δασμό. Η δομή των αποδόσεων είναι παρόμοια με το δίλημμα του φυλακισμένου, επειδή και οι δύο χώρες υφίστανται μια απώλεια όταν και οι δύο επιβάλλουν δασμούς, και παρόλα αυτά, αυτή είναι η μοναδική ισορροπία  </a:t>
            </a:r>
            <a:r>
              <a:rPr lang="en-US" dirty="0" smtClean="0"/>
              <a:t>Nash </a:t>
            </a:r>
            <a:r>
              <a:rPr lang="el-GR" dirty="0" smtClean="0"/>
              <a:t>.</a:t>
            </a:r>
            <a:endParaRPr lang="en-US" dirty="0"/>
          </a:p>
        </p:txBody>
      </p:sp>
      <p:sp>
        <p:nvSpPr>
          <p:cNvPr id="37" name="Rectangle 36"/>
          <p:cNvSpPr>
            <a:spLocks noChangeArrowheads="1"/>
          </p:cNvSpPr>
          <p:nvPr/>
        </p:nvSpPr>
        <p:spPr bwMode="auto">
          <a:xfrm>
            <a:off x="1531938" y="2157413"/>
            <a:ext cx="5768975" cy="24161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5" name="Picture 14" descr="fig11-2_PPT.gif"/>
          <p:cNvPicPr>
            <a:picLocks noChangeAspect="1"/>
          </p:cNvPicPr>
          <p:nvPr/>
        </p:nvPicPr>
        <p:blipFill>
          <a:blip r:embed="rId3" cstate="print"/>
          <a:srcRect/>
          <a:stretch>
            <a:fillRect/>
          </a:stretch>
        </p:blipFill>
        <p:spPr bwMode="auto">
          <a:xfrm>
            <a:off x="1639888" y="2254250"/>
            <a:ext cx="5543550" cy="21812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ppt_x</p:attrName>
                                        </p:attrNameLst>
                                      </p:cBhvr>
                                      <p:tavLst>
                                        <p:tav tm="0">
                                          <p:val>
                                            <p:strVal val="#ppt_x-.2"/>
                                          </p:val>
                                        </p:tav>
                                        <p:tav tm="100000">
                                          <p:val>
                                            <p:strVal val="#ppt_x"/>
                                          </p:val>
                                        </p:tav>
                                      </p:tavLst>
                                    </p:anim>
                                    <p:anim calcmode="lin" valueType="num">
                                      <p:cBhvr>
                                        <p:cTn id="12"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3" dur="500"/>
                                        <p:tgtEl>
                                          <p:spTgt spid="3"/>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wipe(left)">
                                      <p:cBhvr>
                                        <p:cTn id="21" dur="500"/>
                                        <p:tgtEl>
                                          <p:spTgt spid="37"/>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3">
                                            <p:txEl>
                                              <p:pRg st="0" end="0"/>
                                            </p:txEl>
                                          </p:spTgt>
                                        </p:tgtEl>
                                        <p:attrNameLst>
                                          <p:attrName>style.visibility</p:attrName>
                                        </p:attrNameLst>
                                      </p:cBhvr>
                                      <p:to>
                                        <p:strVal val="visible"/>
                                      </p:to>
                                    </p:set>
                                    <p:animEffect transition="in" filter="wipe(left)">
                                      <p:cBhvr>
                                        <p:cTn id="25" dur="500"/>
                                        <p:tgtEl>
                                          <p:spTgt spid="33">
                                            <p:txEl>
                                              <p:pRg st="0" end="0"/>
                                            </p:txEl>
                                          </p:spTgt>
                                        </p:tgtEl>
                                      </p:cBhvr>
                                    </p:animEffect>
                                  </p:childTnLst>
                                </p:cTn>
                              </p:par>
                            </p:childTnLst>
                          </p:cTn>
                        </p:par>
                        <p:par>
                          <p:cTn id="26" fill="hold">
                            <p:stCondLst>
                              <p:cond delay="2500"/>
                            </p:stCondLst>
                            <p:childTnLst>
                              <p:par>
                                <p:cTn id="27" presetID="17" presetClass="entr" presetSubtype="1"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ppt_x</p:attrName>
                                        </p:attrNameLst>
                                      </p:cBhvr>
                                      <p:tavLst>
                                        <p:tav tm="0">
                                          <p:val>
                                            <p:strVal val="#ppt_x"/>
                                          </p:val>
                                        </p:tav>
                                        <p:tav tm="100000">
                                          <p:val>
                                            <p:strVal val="#ppt_x"/>
                                          </p:val>
                                        </p:tav>
                                      </p:tavLst>
                                    </p:anim>
                                    <p:anim calcmode="lin" valueType="num">
                                      <p:cBhvr>
                                        <p:cTn id="30" dur="500" fill="hold"/>
                                        <p:tgtEl>
                                          <p:spTgt spid="15"/>
                                        </p:tgtEl>
                                        <p:attrNameLst>
                                          <p:attrName>ppt_y</p:attrName>
                                        </p:attrNameLst>
                                      </p:cBhvr>
                                      <p:tavLst>
                                        <p:tav tm="0">
                                          <p:val>
                                            <p:strVal val="#ppt_y-#ppt_h/2"/>
                                          </p:val>
                                        </p:tav>
                                        <p:tav tm="100000">
                                          <p:val>
                                            <p:strVal val="#ppt_y"/>
                                          </p:val>
                                        </p:tav>
                                      </p:tavLst>
                                    </p:anim>
                                    <p:anim calcmode="lin" valueType="num">
                                      <p:cBhvr>
                                        <p:cTn id="31" dur="500" fill="hold"/>
                                        <p:tgtEl>
                                          <p:spTgt spid="15"/>
                                        </p:tgtEl>
                                        <p:attrNameLst>
                                          <p:attrName>ppt_w</p:attrName>
                                        </p:attrNameLst>
                                      </p:cBhvr>
                                      <p:tavLst>
                                        <p:tav tm="0">
                                          <p:val>
                                            <p:strVal val="#ppt_w"/>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utoUpdateAnimBg="0"/>
      <p:bldP spid="27" grpId="0" animBg="1"/>
      <p:bldP spid="33" grpId="0" build="p" bldLvl="2"/>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Rectangle 5"/>
          <p:cNvSpPr>
            <a:spLocks noChangeArrowheads="1"/>
          </p:cNvSpPr>
          <p:nvPr/>
        </p:nvSpPr>
        <p:spPr bwMode="auto">
          <a:xfrm>
            <a:off x="566737" y="820738"/>
            <a:ext cx="8199891" cy="904863"/>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Η Λογική των Πολυμερών Εμπορικών Συμφωνιών </a:t>
            </a:r>
            <a:endParaRPr lang="en-US" sz="2400" dirty="0" smtClean="0">
              <a:solidFill>
                <a:srgbClr val="356A41"/>
              </a:solidFill>
            </a:endParaRPr>
          </a:p>
          <a:p>
            <a:pPr>
              <a:spcBef>
                <a:spcPct val="20000"/>
              </a:spcBef>
            </a:pPr>
            <a:endParaRPr lang="en-US" sz="2400" dirty="0">
              <a:solidFill>
                <a:srgbClr val="356A41"/>
              </a:solidFill>
            </a:endParaRPr>
          </a:p>
        </p:txBody>
      </p:sp>
      <p:grpSp>
        <p:nvGrpSpPr>
          <p:cNvPr id="67586" name="Group 27"/>
          <p:cNvGrpSpPr>
            <a:grpSpLocks/>
          </p:cNvGrpSpPr>
          <p:nvPr/>
        </p:nvGrpSpPr>
        <p:grpSpPr bwMode="auto">
          <a:xfrm>
            <a:off x="566738" y="333375"/>
            <a:ext cx="5267325" cy="290513"/>
            <a:chOff x="566738" y="417533"/>
            <a:chExt cx="6138862" cy="206583"/>
          </a:xfrm>
        </p:grpSpPr>
        <p:sp>
          <p:nvSpPr>
            <p:cNvPr id="67597" name="Rectangle 2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7598" name="Straight Connector 31"/>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1 </a:t>
            </a:r>
            <a:r>
              <a:rPr lang="el-GR" sz="2400" kern="0" dirty="0" smtClean="0">
                <a:solidFill>
                  <a:srgbClr val="69134B"/>
                </a:solidFill>
              </a:rPr>
              <a:t>Διεθνείς Εμπορικές Συμφωνίες</a:t>
            </a:r>
            <a:endParaRPr lang="en-US" sz="2400" kern="0" dirty="0">
              <a:solidFill>
                <a:srgbClr val="69134B"/>
              </a:solidFill>
              <a:latin typeface="+mj-lt"/>
              <a:ea typeface="+mj-ea"/>
              <a:cs typeface="+mj-cs"/>
            </a:endParaRPr>
          </a:p>
        </p:txBody>
      </p:sp>
      <p:sp>
        <p:nvSpPr>
          <p:cNvPr id="36" name="Rectangle 35"/>
          <p:cNvSpPr>
            <a:spLocks noChangeArrowheads="1"/>
          </p:cNvSpPr>
          <p:nvPr/>
        </p:nvSpPr>
        <p:spPr bwMode="auto">
          <a:xfrm>
            <a:off x="6459538" y="1284288"/>
            <a:ext cx="2684462" cy="3354765"/>
          </a:xfrm>
          <a:prstGeom prst="rect">
            <a:avLst/>
          </a:prstGeom>
          <a:noFill/>
          <a:ln w="9525" algn="ctr">
            <a:noFill/>
            <a:miter lim="800000"/>
            <a:headEnd/>
            <a:tailEnd/>
          </a:ln>
        </p:spPr>
        <p:txBody>
          <a:bodyPr>
            <a:spAutoFit/>
          </a:bodyPr>
          <a:lstStyle/>
          <a:p>
            <a:pPr>
              <a:spcBef>
                <a:spcPct val="10000"/>
              </a:spcBef>
              <a:spcAft>
                <a:spcPct val="10000"/>
              </a:spcAft>
            </a:pPr>
            <a:r>
              <a:rPr lang="el-GR" sz="1800" dirty="0" smtClean="0">
                <a:solidFill>
                  <a:srgbClr val="3D68AF"/>
                </a:solidFill>
              </a:rPr>
              <a:t>Το Δίλημμα του Φυλακισμένου</a:t>
            </a:r>
            <a:r>
              <a:rPr lang="en-US" sz="1800" dirty="0" smtClean="0">
                <a:solidFill>
                  <a:srgbClr val="3D68AF"/>
                </a:solidFill>
              </a:rPr>
              <a:t> </a:t>
            </a:r>
            <a:r>
              <a:rPr lang="el-GR" sz="1600" b="0" dirty="0" smtClean="0"/>
              <a:t>Το υπόδειγμα αποδόσεων στο Σχήμα 11-2 έχει μια ιδιαίτερη δομή που αποκαλείται </a:t>
            </a:r>
            <a:r>
              <a:rPr lang="el-GR" sz="1600" dirty="0" smtClean="0"/>
              <a:t>δίλημμα του φυλακισμένου</a:t>
            </a:r>
            <a:r>
              <a:rPr lang="el-GR" sz="1600" b="0" dirty="0" smtClean="0"/>
              <a:t>. Κάθε χώρα ενεργώντας από μόνη της έχει κίνητρο να επιβάλλει ένα δασμό, εάν όμως και οι δύο επιβάλλουν δασμούς, θα βρεθούν και οι δύο σε δυσχερέστερη θέση. </a:t>
            </a:r>
            <a:endParaRPr lang="en-US" sz="1600" b="0" dirty="0"/>
          </a:p>
        </p:txBody>
      </p:sp>
      <p:sp>
        <p:nvSpPr>
          <p:cNvPr id="12" name="Rectangle 11"/>
          <p:cNvSpPr>
            <a:spLocks noChangeArrowheads="1"/>
          </p:cNvSpPr>
          <p:nvPr/>
        </p:nvSpPr>
        <p:spPr bwMode="auto">
          <a:xfrm>
            <a:off x="566738" y="4916488"/>
            <a:ext cx="7947025" cy="1508105"/>
          </a:xfrm>
          <a:prstGeom prst="rect">
            <a:avLst/>
          </a:prstGeom>
          <a:noFill/>
          <a:ln w="9525" algn="ctr">
            <a:noFill/>
            <a:miter lim="800000"/>
            <a:headEnd/>
            <a:tailEnd/>
          </a:ln>
        </p:spPr>
        <p:txBody>
          <a:bodyPr>
            <a:spAutoFit/>
          </a:bodyPr>
          <a:lstStyle/>
          <a:p>
            <a:pPr>
              <a:spcBef>
                <a:spcPct val="10000"/>
              </a:spcBef>
              <a:spcAft>
                <a:spcPct val="10000"/>
              </a:spcAft>
            </a:pPr>
            <a:r>
              <a:rPr lang="el-GR" sz="2000" dirty="0" smtClean="0">
                <a:solidFill>
                  <a:srgbClr val="3D68AF"/>
                </a:solidFill>
              </a:rPr>
              <a:t>Ισορροπία </a:t>
            </a:r>
            <a:r>
              <a:rPr lang="en-US" sz="2000" dirty="0" smtClean="0">
                <a:solidFill>
                  <a:srgbClr val="3D68AF"/>
                </a:solidFill>
              </a:rPr>
              <a:t>Nash </a:t>
            </a:r>
            <a:r>
              <a:rPr lang="el-GR" sz="1800" b="0" dirty="0" smtClean="0"/>
              <a:t>Η μόνη ισορροπία </a:t>
            </a:r>
            <a:r>
              <a:rPr lang="en-US" sz="1800" b="0" dirty="0" smtClean="0"/>
              <a:t>Nash </a:t>
            </a:r>
            <a:r>
              <a:rPr lang="el-GR" sz="1800" b="0" dirty="0" smtClean="0"/>
              <a:t>στο Σχήμα</a:t>
            </a:r>
            <a:r>
              <a:rPr lang="en-US" sz="1800" b="0" dirty="0" smtClean="0"/>
              <a:t> 11-2</a:t>
            </a:r>
            <a:r>
              <a:rPr lang="el-GR" sz="1800" b="0" dirty="0" smtClean="0"/>
              <a:t> είναι και οι δύο χώρες να επιβάλλουν ένα δασμό (κάτω δεξιό τεταρτημόριο). Η ισορροπία </a:t>
            </a:r>
            <a:r>
              <a:rPr lang="en-US" sz="1800" b="0" dirty="0" smtClean="0"/>
              <a:t>Nash </a:t>
            </a:r>
            <a:r>
              <a:rPr lang="el-GR" sz="1800" b="0" dirty="0" smtClean="0"/>
              <a:t>στην περίπτωση αυτή οδηγεί σε ένα αποτέλεσμα που είναι ανεπιθύμητο και για τις δύο χώρες, ακόμη κι αν είναι το βέλτιστο αποτέλεσμα για την κάθε χώρα, με δεδομένο ότι η άλλη χώρα επιβάλλει ένα δασμό. </a:t>
            </a:r>
            <a:endParaRPr lang="en-US" sz="1800" b="0" dirty="0"/>
          </a:p>
        </p:txBody>
      </p:sp>
      <p:grpSp>
        <p:nvGrpSpPr>
          <p:cNvPr id="3" name="Group 2"/>
          <p:cNvGrpSpPr>
            <a:grpSpLocks/>
          </p:cNvGrpSpPr>
          <p:nvPr/>
        </p:nvGrpSpPr>
        <p:grpSpPr bwMode="auto">
          <a:xfrm>
            <a:off x="566738" y="1398588"/>
            <a:ext cx="5892800" cy="2868612"/>
            <a:chOff x="566738" y="1398335"/>
            <a:chExt cx="5892119" cy="2868866"/>
          </a:xfrm>
        </p:grpSpPr>
        <p:grpSp>
          <p:nvGrpSpPr>
            <p:cNvPr id="67591" name="Group 39"/>
            <p:cNvGrpSpPr>
              <a:grpSpLocks/>
            </p:cNvGrpSpPr>
            <p:nvPr/>
          </p:nvGrpSpPr>
          <p:grpSpPr bwMode="auto">
            <a:xfrm>
              <a:off x="566738" y="1398335"/>
              <a:ext cx="5892119" cy="2868866"/>
              <a:chOff x="566738" y="2200275"/>
              <a:chExt cx="7805737" cy="4219575"/>
            </a:xfrm>
          </p:grpSpPr>
          <p:sp>
            <p:nvSpPr>
              <p:cNvPr id="67595" name="Rectangle 10"/>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7596" name="Rectangle 12"/>
              <p:cNvSpPr>
                <a:spLocks noChangeArrowheads="1"/>
              </p:cNvSpPr>
              <p:nvPr/>
            </p:nvSpPr>
            <p:spPr bwMode="auto">
              <a:xfrm>
                <a:off x="581024" y="2219326"/>
                <a:ext cx="7772401" cy="47072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67592" name="Text Box 7"/>
            <p:cNvSpPr txBox="1">
              <a:spLocks noChangeArrowheads="1"/>
            </p:cNvSpPr>
            <p:nvPr/>
          </p:nvSpPr>
          <p:spPr bwMode="auto">
            <a:xfrm>
              <a:off x="585788" y="1419194"/>
              <a:ext cx="2614952" cy="286232"/>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11-2 </a:t>
              </a:r>
              <a:r>
                <a:rPr lang="en-US" dirty="0" smtClean="0">
                  <a:solidFill>
                    <a:schemeClr val="bg2"/>
                  </a:solidFill>
                </a:rPr>
                <a:t>(</a:t>
              </a:r>
              <a:r>
                <a:rPr lang="el-GR" dirty="0" smtClean="0">
                  <a:solidFill>
                    <a:schemeClr val="bg2"/>
                  </a:solidFill>
                </a:rPr>
                <a:t>ανασκόπηση</a:t>
              </a:r>
              <a:r>
                <a:rPr lang="en-US" dirty="0" smtClean="0">
                  <a:solidFill>
                    <a:schemeClr val="bg2"/>
                  </a:solidFill>
                </a:rPr>
                <a:t>)</a:t>
              </a:r>
              <a:endParaRPr lang="en-US" dirty="0"/>
            </a:p>
          </p:txBody>
        </p:sp>
        <p:sp>
          <p:nvSpPr>
            <p:cNvPr id="67593" name="Rectangle 15"/>
            <p:cNvSpPr>
              <a:spLocks noChangeArrowheads="1"/>
            </p:cNvSpPr>
            <p:nvPr/>
          </p:nvSpPr>
          <p:spPr bwMode="auto">
            <a:xfrm>
              <a:off x="632280" y="1773440"/>
              <a:ext cx="5769426" cy="241635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67594" name="Picture 16" descr="fig11-2_PPT.gif"/>
            <p:cNvPicPr>
              <a:picLocks noChangeAspect="1"/>
            </p:cNvPicPr>
            <p:nvPr/>
          </p:nvPicPr>
          <p:blipFill>
            <a:blip r:embed="rId3" cstate="print"/>
            <a:srcRect/>
            <a:stretch>
              <a:fillRect/>
            </a:stretch>
          </p:blipFill>
          <p:spPr bwMode="auto">
            <a:xfrm>
              <a:off x="741592" y="1869096"/>
              <a:ext cx="5543550" cy="2181225"/>
            </a:xfrm>
            <a:prstGeom prst="rect">
              <a:avLst/>
            </a:prstGeom>
            <a:noFill/>
            <a:ln w="9525">
              <a:noFill/>
              <a:miter lim="800000"/>
              <a:headEnd/>
              <a:tailEnd/>
            </a:ln>
          </p:spPr>
        </p:pic>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750"/>
                                        <p:tgtEl>
                                          <p:spTgt spid="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left)">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utoUpdateAnimBg="0"/>
      <p:bldP spid="12" grpId="0" autoUpdateAnimBg="0"/>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27858</TotalTime>
  <Words>3862</Words>
  <Application>Microsoft Office PowerPoint</Application>
  <PresentationFormat>On-screen Show (4:3)</PresentationFormat>
  <Paragraphs>344</Paragraphs>
  <Slides>46</Slides>
  <Notes>46</Notes>
  <HiddenSlides>0</HiddenSlides>
  <MMClips>0</MMClips>
  <ScaleCrop>false</ScaleCrop>
  <HeadingPairs>
    <vt:vector size="4" baseType="variant">
      <vt:variant>
        <vt:lpstr>Theme</vt:lpstr>
      </vt:variant>
      <vt:variant>
        <vt:i4>4</vt:i4>
      </vt:variant>
      <vt:variant>
        <vt:lpstr>Slide Titles</vt:lpstr>
      </vt:variant>
      <vt:variant>
        <vt:i4>46</vt:i4>
      </vt:variant>
    </vt:vector>
  </HeadingPairs>
  <TitlesOfParts>
    <vt:vector size="50" baseType="lpstr">
      <vt:lpstr>2_Custom Design</vt:lpstr>
      <vt:lpstr>Custom Design</vt:lpstr>
      <vt:lpstr>3_Custom Design</vt:lpstr>
      <vt:lpstr>1_Custom Design</vt:lpstr>
      <vt:lpstr>Slide 1</vt:lpstr>
      <vt:lpstr>1  Εισαγωγή</vt:lpstr>
      <vt:lpstr>1  Εισαγωγή</vt:lpstr>
      <vt:lpstr>1  Εισαγωγή</vt:lpstr>
      <vt:lpstr>Slide 5</vt:lpstr>
      <vt:lpstr>Slide 6</vt:lpstr>
      <vt:lpstr>Slide 7</vt:lpstr>
      <vt:lpstr>Slide 8</vt:lpstr>
      <vt:lpstr>Slide 9</vt:lpstr>
      <vt:lpstr>Slide 10</vt:lpstr>
      <vt:lpstr>Slide 11</vt:lpstr>
      <vt:lpstr>Slide 12</vt:lpstr>
      <vt:lpstr>Slide 13</vt:lpstr>
      <vt:lpstr>Slide 14</vt:lpstr>
      <vt:lpstr>ΕΦΑΡΜΟΓΗ</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ΕΦΑΡΜΟΓΗ</vt:lpstr>
      <vt:lpstr>ΕΦΑΡΜΟΓΗ</vt:lpstr>
      <vt:lpstr>ΕΦΑΡΜΟΓΗ</vt:lpstr>
      <vt:lpstr>ΕΦΑΡΜΟΓΗ</vt:lpstr>
      <vt:lpstr>Slide 40</vt:lpstr>
      <vt:lpstr>Slide 41</vt:lpstr>
      <vt:lpstr>Slide 42</vt:lpstr>
      <vt:lpstr>Slide 43</vt:lpstr>
      <vt:lpstr>Slide 44</vt:lpstr>
      <vt:lpstr>Slide 45</vt:lpstr>
      <vt:lpstr>Slide 46</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Ελένη</cp:lastModifiedBy>
  <cp:revision>1787</cp:revision>
  <dcterms:created xsi:type="dcterms:W3CDTF">2007-05-23T02:54:43Z</dcterms:created>
  <dcterms:modified xsi:type="dcterms:W3CDTF">2014-10-18T10:59:11Z</dcterms:modified>
</cp:coreProperties>
</file>