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9"/>
  </p:notesMasterIdLst>
  <p:sldIdLst>
    <p:sldId id="256" r:id="rId2"/>
    <p:sldId id="941" r:id="rId3"/>
    <p:sldId id="942" r:id="rId4"/>
    <p:sldId id="940" r:id="rId5"/>
    <p:sldId id="936" r:id="rId6"/>
    <p:sldId id="937" r:id="rId7"/>
    <p:sldId id="938" r:id="rId8"/>
    <p:sldId id="944" r:id="rId9"/>
    <p:sldId id="946" r:id="rId10"/>
    <p:sldId id="952" r:id="rId11"/>
    <p:sldId id="951" r:id="rId12"/>
    <p:sldId id="954" r:id="rId13"/>
    <p:sldId id="956" r:id="rId14"/>
    <p:sldId id="957" r:id="rId15"/>
    <p:sldId id="933" r:id="rId16"/>
    <p:sldId id="934" r:id="rId17"/>
    <p:sldId id="935" r:id="rId18"/>
    <p:sldId id="949" r:id="rId19"/>
    <p:sldId id="950" r:id="rId20"/>
    <p:sldId id="962" r:id="rId21"/>
    <p:sldId id="963" r:id="rId22"/>
    <p:sldId id="961" r:id="rId23"/>
    <p:sldId id="960" r:id="rId24"/>
    <p:sldId id="958" r:id="rId25"/>
    <p:sldId id="959" r:id="rId26"/>
    <p:sldId id="953" r:id="rId27"/>
    <p:sldId id="62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19F5CC-9343-EA98-3856-9AD76E930E89}" name="Anastasia Chatziioannou" initials="AC" userId="bf1fdcda9fff7d1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9999"/>
    <a:srgbClr val="FF5B5B"/>
    <a:srgbClr val="FA8A8A"/>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9" autoAdjust="0"/>
    <p:restoredTop sz="86797" autoAdjust="0"/>
  </p:normalViewPr>
  <p:slideViewPr>
    <p:cSldViewPr snapToGrid="0">
      <p:cViewPr varScale="1">
        <p:scale>
          <a:sx n="106" d="100"/>
          <a:sy n="106" d="100"/>
        </p:scale>
        <p:origin x="729"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6A7403-CA30-4919-AC64-1C0D4E0024D4}" type="doc">
      <dgm:prSet loTypeId="urn:microsoft.com/office/officeart/2005/8/layout/process1" loCatId="process" qsTypeId="urn:microsoft.com/office/officeart/2005/8/quickstyle/simple5" qsCatId="simple" csTypeId="urn:microsoft.com/office/officeart/2005/8/colors/accent1_3" csCatId="accent1" phldr="1"/>
      <dgm:spPr/>
    </dgm:pt>
    <dgm:pt modelId="{1E1F2D8F-37A2-41ED-9153-E8EFF0A9FE8E}">
      <dgm:prSet phldrT="[Κείμενο]" custT="1"/>
      <dgm:spPr/>
      <dgm:t>
        <a:bodyPr/>
        <a:lstStyle/>
        <a:p>
          <a:r>
            <a:rPr lang="el-GR" sz="2000" b="1" dirty="0">
              <a:latin typeface="+mn-lt"/>
            </a:rPr>
            <a:t>Συστήματα α(ντα)</a:t>
          </a:r>
          <a:r>
            <a:rPr lang="el-GR" sz="2000" b="1" dirty="0" err="1">
              <a:latin typeface="+mn-lt"/>
            </a:rPr>
            <a:t>μοιβών</a:t>
          </a:r>
          <a:endParaRPr lang="el-GR" sz="2000" dirty="0">
            <a:latin typeface="+mn-lt"/>
          </a:endParaRPr>
        </a:p>
      </dgm:t>
    </dgm:pt>
    <dgm:pt modelId="{DE7AED05-A630-4057-BA61-C8CF89996DE3}" type="parTrans" cxnId="{2A02A359-C874-4EE7-B311-7CC95AF1F37A}">
      <dgm:prSet/>
      <dgm:spPr/>
      <dgm:t>
        <a:bodyPr/>
        <a:lstStyle/>
        <a:p>
          <a:endParaRPr lang="el-GR" sz="2000">
            <a:latin typeface="+mn-lt"/>
          </a:endParaRPr>
        </a:p>
      </dgm:t>
    </dgm:pt>
    <dgm:pt modelId="{34CCE795-5B91-403A-992C-185C3B7AB98F}" type="sibTrans" cxnId="{2A02A359-C874-4EE7-B311-7CC95AF1F37A}">
      <dgm:prSet custT="1"/>
      <dgm:spPr/>
      <dgm:t>
        <a:bodyPr/>
        <a:lstStyle/>
        <a:p>
          <a:endParaRPr lang="el-GR" sz="2000">
            <a:latin typeface="+mn-lt"/>
          </a:endParaRPr>
        </a:p>
      </dgm:t>
    </dgm:pt>
    <dgm:pt modelId="{971EB2D2-2477-43DF-AE79-DA5FCD53DB3B}">
      <dgm:prSet phldrT="[Κείμενο]" custT="1"/>
      <dgm:spPr/>
      <dgm:t>
        <a:bodyPr/>
        <a:lstStyle/>
        <a:p>
          <a:r>
            <a:rPr lang="en-US" sz="2000" dirty="0">
              <a:latin typeface="+mn-lt"/>
            </a:rPr>
            <a:t>- </a:t>
          </a:r>
          <a:r>
            <a:rPr lang="el-GR" sz="2000" dirty="0">
              <a:latin typeface="+mn-lt"/>
            </a:rPr>
            <a:t>Απόδοση</a:t>
          </a:r>
          <a:br>
            <a:rPr lang="en-US" sz="2000" dirty="0">
              <a:latin typeface="+mn-lt"/>
            </a:rPr>
          </a:br>
          <a:r>
            <a:rPr lang="en-US" sz="2000" dirty="0">
              <a:latin typeface="+mn-lt"/>
            </a:rPr>
            <a:t>- </a:t>
          </a:r>
          <a:r>
            <a:rPr lang="el-GR" sz="2000" dirty="0">
              <a:latin typeface="+mn-lt"/>
            </a:rPr>
            <a:t>Δικαιοσύνη</a:t>
          </a:r>
          <a:br>
            <a:rPr lang="en-US" sz="2000" dirty="0">
              <a:latin typeface="+mn-lt"/>
            </a:rPr>
          </a:br>
          <a:r>
            <a:rPr lang="en-US" sz="2000" dirty="0">
              <a:latin typeface="+mn-lt"/>
            </a:rPr>
            <a:t>- </a:t>
          </a:r>
          <a:r>
            <a:rPr lang="el-GR" sz="2000" dirty="0">
              <a:latin typeface="+mn-lt"/>
            </a:rPr>
            <a:t>Υποκίνηση</a:t>
          </a:r>
          <a:br>
            <a:rPr lang="en-US" sz="2000" dirty="0">
              <a:latin typeface="+mn-lt"/>
            </a:rPr>
          </a:br>
          <a:r>
            <a:rPr lang="en-US" sz="2000" dirty="0">
              <a:latin typeface="+mn-lt"/>
            </a:rPr>
            <a:t>- </a:t>
          </a:r>
          <a:r>
            <a:rPr lang="el-GR" sz="2000" dirty="0">
              <a:latin typeface="+mn-lt"/>
            </a:rPr>
            <a:t>Προσέλκυση ικανών εργαζομένων/στελεχών</a:t>
          </a:r>
          <a:br>
            <a:rPr lang="en-US" sz="2000" dirty="0">
              <a:latin typeface="+mn-lt"/>
            </a:rPr>
          </a:br>
          <a:r>
            <a:rPr lang="en-US" sz="2000" dirty="0">
              <a:latin typeface="+mn-lt"/>
            </a:rPr>
            <a:t>- </a:t>
          </a:r>
          <a:r>
            <a:rPr lang="el-GR" sz="2000" dirty="0">
              <a:latin typeface="+mn-lt"/>
            </a:rPr>
            <a:t>Κόστος εργασίας</a:t>
          </a:r>
          <a:br>
            <a:rPr lang="en-US" sz="2000" dirty="0">
              <a:latin typeface="+mn-lt"/>
            </a:rPr>
          </a:br>
          <a:r>
            <a:rPr lang="en-US" sz="2000" dirty="0">
              <a:latin typeface="+mn-lt"/>
            </a:rPr>
            <a:t>- </a:t>
          </a:r>
          <a:r>
            <a:rPr lang="el-GR" sz="2000" dirty="0">
              <a:latin typeface="+mn-lt"/>
            </a:rPr>
            <a:t>Διαμόρφωση </a:t>
          </a:r>
          <a:r>
            <a:rPr lang="el-GR" sz="2000" dirty="0" err="1">
              <a:latin typeface="+mn-lt"/>
            </a:rPr>
            <a:t>οργανωσιακής</a:t>
          </a:r>
          <a:r>
            <a:rPr lang="el-GR" sz="2000" dirty="0">
              <a:latin typeface="+mn-lt"/>
            </a:rPr>
            <a:t> κουλτούρας</a:t>
          </a:r>
          <a:br>
            <a:rPr lang="en-US" sz="2000" dirty="0">
              <a:latin typeface="+mn-lt"/>
            </a:rPr>
          </a:br>
          <a:r>
            <a:rPr lang="en-US" sz="2000" dirty="0">
              <a:latin typeface="+mn-lt"/>
            </a:rPr>
            <a:t>- </a:t>
          </a:r>
          <a:r>
            <a:rPr lang="el-GR" sz="2000" dirty="0">
              <a:latin typeface="+mn-lt"/>
            </a:rPr>
            <a:t>Δέσμευση</a:t>
          </a:r>
          <a:br>
            <a:rPr lang="en-US" sz="2000" dirty="0">
              <a:latin typeface="+mn-lt"/>
            </a:rPr>
          </a:br>
          <a:r>
            <a:rPr lang="en-US" sz="2000" dirty="0">
              <a:latin typeface="+mn-lt"/>
            </a:rPr>
            <a:t>- </a:t>
          </a:r>
          <a:r>
            <a:rPr lang="el-GR" sz="2000" dirty="0">
              <a:latin typeface="+mn-lt"/>
            </a:rPr>
            <a:t>Ικανοποίηση</a:t>
          </a:r>
        </a:p>
      </dgm:t>
    </dgm:pt>
    <dgm:pt modelId="{3C9E9A17-18BC-4BA6-A9AA-E1CE6C093F28}" type="parTrans" cxnId="{6F491ED4-AAE8-4120-9E10-73608A9AC823}">
      <dgm:prSet/>
      <dgm:spPr/>
      <dgm:t>
        <a:bodyPr/>
        <a:lstStyle/>
        <a:p>
          <a:endParaRPr lang="el-GR" sz="2000">
            <a:latin typeface="+mn-lt"/>
          </a:endParaRPr>
        </a:p>
      </dgm:t>
    </dgm:pt>
    <dgm:pt modelId="{73B6142C-B680-41DC-8DA5-CB8101A445BC}" type="sibTrans" cxnId="{6F491ED4-AAE8-4120-9E10-73608A9AC823}">
      <dgm:prSet custT="1"/>
      <dgm:spPr/>
      <dgm:t>
        <a:bodyPr/>
        <a:lstStyle/>
        <a:p>
          <a:endParaRPr lang="el-GR" sz="2000">
            <a:latin typeface="+mn-lt"/>
          </a:endParaRPr>
        </a:p>
      </dgm:t>
    </dgm:pt>
    <dgm:pt modelId="{B1A3D706-79E9-4978-9588-22DBF0FB8FF1}">
      <dgm:prSet phldrT="[Κείμενο]" custT="1"/>
      <dgm:spPr/>
      <dgm:t>
        <a:bodyPr/>
        <a:lstStyle/>
        <a:p>
          <a:r>
            <a:rPr lang="el-GR" sz="2000" b="1" dirty="0" err="1">
              <a:latin typeface="+mn-lt"/>
            </a:rPr>
            <a:t>Οργανωσιακά</a:t>
          </a:r>
          <a:r>
            <a:rPr lang="el-GR" sz="2000" b="1" dirty="0">
              <a:latin typeface="+mn-lt"/>
            </a:rPr>
            <a:t> αποτελέσματα</a:t>
          </a:r>
          <a:br>
            <a:rPr lang="el-GR" sz="2000" b="1" dirty="0">
              <a:latin typeface="+mn-lt"/>
            </a:rPr>
          </a:br>
          <a:r>
            <a:rPr lang="el-GR" sz="2000" b="0" dirty="0">
              <a:latin typeface="+mn-lt"/>
            </a:rPr>
            <a:t>Παραγωγικότητα</a:t>
          </a:r>
          <a:br>
            <a:rPr lang="el-GR" sz="2000" b="0" dirty="0">
              <a:latin typeface="+mn-lt"/>
            </a:rPr>
          </a:br>
          <a:r>
            <a:rPr lang="el-GR" sz="2000" b="0" dirty="0">
              <a:latin typeface="+mn-lt"/>
            </a:rPr>
            <a:t>Αποτελεσματικότητα</a:t>
          </a:r>
        </a:p>
        <a:p>
          <a:r>
            <a:rPr lang="el-GR" sz="2000" b="0" dirty="0">
              <a:latin typeface="+mn-lt"/>
            </a:rPr>
            <a:t>Αποδοτικότητα</a:t>
          </a:r>
          <a:br>
            <a:rPr lang="el-GR" sz="2000" b="0" dirty="0">
              <a:latin typeface="+mn-lt"/>
            </a:rPr>
          </a:br>
          <a:r>
            <a:rPr lang="el-GR" sz="2000" b="0" dirty="0">
              <a:latin typeface="+mn-lt"/>
            </a:rPr>
            <a:t>Ανταγωνιστικότητα</a:t>
          </a:r>
          <a:br>
            <a:rPr lang="el-GR" sz="2000" b="0" dirty="0">
              <a:latin typeface="+mn-lt"/>
            </a:rPr>
          </a:br>
          <a:r>
            <a:rPr lang="el-GR" sz="2000" b="0" dirty="0">
              <a:latin typeface="+mn-lt"/>
            </a:rPr>
            <a:t>Προσαρμογή</a:t>
          </a:r>
          <a:br>
            <a:rPr lang="el-GR" sz="2000" b="0" dirty="0">
              <a:latin typeface="+mn-lt"/>
            </a:rPr>
          </a:br>
          <a:r>
            <a:rPr lang="el-GR" sz="2000" b="0" dirty="0">
              <a:latin typeface="+mn-lt"/>
            </a:rPr>
            <a:t>Κερδοφορία</a:t>
          </a:r>
        </a:p>
      </dgm:t>
    </dgm:pt>
    <dgm:pt modelId="{B1560A22-BF9C-4DB4-AB9C-5B21418079AA}" type="parTrans" cxnId="{94C04CCF-4F8F-4C5F-BAA2-0412B45295CB}">
      <dgm:prSet/>
      <dgm:spPr/>
      <dgm:t>
        <a:bodyPr/>
        <a:lstStyle/>
        <a:p>
          <a:endParaRPr lang="el-GR" sz="2000">
            <a:latin typeface="+mn-lt"/>
          </a:endParaRPr>
        </a:p>
      </dgm:t>
    </dgm:pt>
    <dgm:pt modelId="{61B9CC53-15A3-485A-89FD-8B91C11C5709}" type="sibTrans" cxnId="{94C04CCF-4F8F-4C5F-BAA2-0412B45295CB}">
      <dgm:prSet/>
      <dgm:spPr/>
      <dgm:t>
        <a:bodyPr/>
        <a:lstStyle/>
        <a:p>
          <a:endParaRPr lang="el-GR" sz="2000">
            <a:latin typeface="+mn-lt"/>
          </a:endParaRPr>
        </a:p>
      </dgm:t>
    </dgm:pt>
    <dgm:pt modelId="{1AAEDEF8-C219-4C91-8B78-CBD8C9F61E9E}" type="pres">
      <dgm:prSet presAssocID="{A86A7403-CA30-4919-AC64-1C0D4E0024D4}" presName="Name0" presStyleCnt="0">
        <dgm:presLayoutVars>
          <dgm:dir/>
          <dgm:resizeHandles val="exact"/>
        </dgm:presLayoutVars>
      </dgm:prSet>
      <dgm:spPr/>
    </dgm:pt>
    <dgm:pt modelId="{79439DBA-20CE-4108-81F5-2EFE4779AA2B}" type="pres">
      <dgm:prSet presAssocID="{1E1F2D8F-37A2-41ED-9153-E8EFF0A9FE8E}" presName="node" presStyleLbl="node1" presStyleIdx="0" presStyleCnt="3">
        <dgm:presLayoutVars>
          <dgm:bulletEnabled val="1"/>
        </dgm:presLayoutVars>
      </dgm:prSet>
      <dgm:spPr/>
    </dgm:pt>
    <dgm:pt modelId="{FD6041AA-6172-44B2-9046-699CC5C82BCA}" type="pres">
      <dgm:prSet presAssocID="{34CCE795-5B91-403A-992C-185C3B7AB98F}" presName="sibTrans" presStyleLbl="sibTrans2D1" presStyleIdx="0" presStyleCnt="2"/>
      <dgm:spPr/>
    </dgm:pt>
    <dgm:pt modelId="{8564D37D-43EF-4233-8B9A-2E66DF210370}" type="pres">
      <dgm:prSet presAssocID="{34CCE795-5B91-403A-992C-185C3B7AB98F}" presName="connectorText" presStyleLbl="sibTrans2D1" presStyleIdx="0" presStyleCnt="2"/>
      <dgm:spPr/>
    </dgm:pt>
    <dgm:pt modelId="{D1ADB86E-71EE-4E31-BB64-29694B3CA213}" type="pres">
      <dgm:prSet presAssocID="{971EB2D2-2477-43DF-AE79-DA5FCD53DB3B}" presName="node" presStyleLbl="node1" presStyleIdx="1" presStyleCnt="3">
        <dgm:presLayoutVars>
          <dgm:bulletEnabled val="1"/>
        </dgm:presLayoutVars>
      </dgm:prSet>
      <dgm:spPr/>
    </dgm:pt>
    <dgm:pt modelId="{FA6BB50F-444F-4DA0-B37E-2EED9803DC72}" type="pres">
      <dgm:prSet presAssocID="{73B6142C-B680-41DC-8DA5-CB8101A445BC}" presName="sibTrans" presStyleLbl="sibTrans2D1" presStyleIdx="1" presStyleCnt="2"/>
      <dgm:spPr/>
    </dgm:pt>
    <dgm:pt modelId="{5C158F38-83BD-4063-A5B4-042BDF59A313}" type="pres">
      <dgm:prSet presAssocID="{73B6142C-B680-41DC-8DA5-CB8101A445BC}" presName="connectorText" presStyleLbl="sibTrans2D1" presStyleIdx="1" presStyleCnt="2"/>
      <dgm:spPr/>
    </dgm:pt>
    <dgm:pt modelId="{566DEC5F-2170-4475-AC49-7360F442107B}" type="pres">
      <dgm:prSet presAssocID="{B1A3D706-79E9-4978-9588-22DBF0FB8FF1}" presName="node" presStyleLbl="node1" presStyleIdx="2" presStyleCnt="3">
        <dgm:presLayoutVars>
          <dgm:bulletEnabled val="1"/>
        </dgm:presLayoutVars>
      </dgm:prSet>
      <dgm:spPr/>
    </dgm:pt>
  </dgm:ptLst>
  <dgm:cxnLst>
    <dgm:cxn modelId="{F9FC2D62-8C54-4E96-8F51-6A5E274895D4}" type="presOf" srcId="{1E1F2D8F-37A2-41ED-9153-E8EFF0A9FE8E}" destId="{79439DBA-20CE-4108-81F5-2EFE4779AA2B}" srcOrd="0" destOrd="0" presId="urn:microsoft.com/office/officeart/2005/8/layout/process1"/>
    <dgm:cxn modelId="{3C0D9C6A-865F-4B78-A576-EC9F6447B64D}" type="presOf" srcId="{73B6142C-B680-41DC-8DA5-CB8101A445BC}" destId="{5C158F38-83BD-4063-A5B4-042BDF59A313}" srcOrd="1" destOrd="0" presId="urn:microsoft.com/office/officeart/2005/8/layout/process1"/>
    <dgm:cxn modelId="{16F20A50-0C6F-46DE-85EF-C69D7433288E}" type="presOf" srcId="{34CCE795-5B91-403A-992C-185C3B7AB98F}" destId="{FD6041AA-6172-44B2-9046-699CC5C82BCA}" srcOrd="0" destOrd="0" presId="urn:microsoft.com/office/officeart/2005/8/layout/process1"/>
    <dgm:cxn modelId="{2A02A359-C874-4EE7-B311-7CC95AF1F37A}" srcId="{A86A7403-CA30-4919-AC64-1C0D4E0024D4}" destId="{1E1F2D8F-37A2-41ED-9153-E8EFF0A9FE8E}" srcOrd="0" destOrd="0" parTransId="{DE7AED05-A630-4057-BA61-C8CF89996DE3}" sibTransId="{34CCE795-5B91-403A-992C-185C3B7AB98F}"/>
    <dgm:cxn modelId="{97108384-7D06-4BBB-A86C-5F8BCFC70404}" type="presOf" srcId="{971EB2D2-2477-43DF-AE79-DA5FCD53DB3B}" destId="{D1ADB86E-71EE-4E31-BB64-29694B3CA213}" srcOrd="0" destOrd="0" presId="urn:microsoft.com/office/officeart/2005/8/layout/process1"/>
    <dgm:cxn modelId="{7751B18E-3E35-4D6B-93C6-DEC4DA3F052C}" type="presOf" srcId="{A86A7403-CA30-4919-AC64-1C0D4E0024D4}" destId="{1AAEDEF8-C219-4C91-8B78-CBD8C9F61E9E}" srcOrd="0" destOrd="0" presId="urn:microsoft.com/office/officeart/2005/8/layout/process1"/>
    <dgm:cxn modelId="{9E1F0AC5-D5AC-4684-843A-14DA3835820F}" type="presOf" srcId="{73B6142C-B680-41DC-8DA5-CB8101A445BC}" destId="{FA6BB50F-444F-4DA0-B37E-2EED9803DC72}" srcOrd="0" destOrd="0" presId="urn:microsoft.com/office/officeart/2005/8/layout/process1"/>
    <dgm:cxn modelId="{94C04CCF-4F8F-4C5F-BAA2-0412B45295CB}" srcId="{A86A7403-CA30-4919-AC64-1C0D4E0024D4}" destId="{B1A3D706-79E9-4978-9588-22DBF0FB8FF1}" srcOrd="2" destOrd="0" parTransId="{B1560A22-BF9C-4DB4-AB9C-5B21418079AA}" sibTransId="{61B9CC53-15A3-485A-89FD-8B91C11C5709}"/>
    <dgm:cxn modelId="{6AC46CD2-7AAB-4A09-96D4-BD93AB09555D}" type="presOf" srcId="{B1A3D706-79E9-4978-9588-22DBF0FB8FF1}" destId="{566DEC5F-2170-4475-AC49-7360F442107B}" srcOrd="0" destOrd="0" presId="urn:microsoft.com/office/officeart/2005/8/layout/process1"/>
    <dgm:cxn modelId="{6F491ED4-AAE8-4120-9E10-73608A9AC823}" srcId="{A86A7403-CA30-4919-AC64-1C0D4E0024D4}" destId="{971EB2D2-2477-43DF-AE79-DA5FCD53DB3B}" srcOrd="1" destOrd="0" parTransId="{3C9E9A17-18BC-4BA6-A9AA-E1CE6C093F28}" sibTransId="{73B6142C-B680-41DC-8DA5-CB8101A445BC}"/>
    <dgm:cxn modelId="{5CE601E1-8E7E-4C0A-A323-85BA7DAA218E}" type="presOf" srcId="{34CCE795-5B91-403A-992C-185C3B7AB98F}" destId="{8564D37D-43EF-4233-8B9A-2E66DF210370}" srcOrd="1" destOrd="0" presId="urn:microsoft.com/office/officeart/2005/8/layout/process1"/>
    <dgm:cxn modelId="{D3FE411E-D30E-47A8-95EE-6A77E06E694A}" type="presParOf" srcId="{1AAEDEF8-C219-4C91-8B78-CBD8C9F61E9E}" destId="{79439DBA-20CE-4108-81F5-2EFE4779AA2B}" srcOrd="0" destOrd="0" presId="urn:microsoft.com/office/officeart/2005/8/layout/process1"/>
    <dgm:cxn modelId="{A0F995E3-DA7B-4A5B-91F4-A20BCEF44215}" type="presParOf" srcId="{1AAEDEF8-C219-4C91-8B78-CBD8C9F61E9E}" destId="{FD6041AA-6172-44B2-9046-699CC5C82BCA}" srcOrd="1" destOrd="0" presId="urn:microsoft.com/office/officeart/2005/8/layout/process1"/>
    <dgm:cxn modelId="{998C78FF-ABBB-4CEA-9F77-99E9F3C7091F}" type="presParOf" srcId="{FD6041AA-6172-44B2-9046-699CC5C82BCA}" destId="{8564D37D-43EF-4233-8B9A-2E66DF210370}" srcOrd="0" destOrd="0" presId="urn:microsoft.com/office/officeart/2005/8/layout/process1"/>
    <dgm:cxn modelId="{D30A1EFE-4454-42C5-8DB5-2A1029753881}" type="presParOf" srcId="{1AAEDEF8-C219-4C91-8B78-CBD8C9F61E9E}" destId="{D1ADB86E-71EE-4E31-BB64-29694B3CA213}" srcOrd="2" destOrd="0" presId="urn:microsoft.com/office/officeart/2005/8/layout/process1"/>
    <dgm:cxn modelId="{DB0D90E7-B323-4CCE-8FFC-037F96B30AEE}" type="presParOf" srcId="{1AAEDEF8-C219-4C91-8B78-CBD8C9F61E9E}" destId="{FA6BB50F-444F-4DA0-B37E-2EED9803DC72}" srcOrd="3" destOrd="0" presId="urn:microsoft.com/office/officeart/2005/8/layout/process1"/>
    <dgm:cxn modelId="{AE30731C-9B85-4256-A02C-D0C067E38E36}" type="presParOf" srcId="{FA6BB50F-444F-4DA0-B37E-2EED9803DC72}" destId="{5C158F38-83BD-4063-A5B4-042BDF59A313}" srcOrd="0" destOrd="0" presId="urn:microsoft.com/office/officeart/2005/8/layout/process1"/>
    <dgm:cxn modelId="{CFC116A0-38E8-4FD9-BBFA-669EA969E39B}" type="presParOf" srcId="{1AAEDEF8-C219-4C91-8B78-CBD8C9F61E9E}" destId="{566DEC5F-2170-4475-AC49-7360F442107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333B16-C7FF-4F88-8604-EA6C7DC55D31}" type="doc">
      <dgm:prSet loTypeId="urn:microsoft.com/office/officeart/2005/8/layout/list1" loCatId="list" qsTypeId="urn:microsoft.com/office/officeart/2005/8/quickstyle/3d1" qsCatId="3D" csTypeId="urn:microsoft.com/office/officeart/2005/8/colors/accent1_3" csCatId="accent1" phldr="1"/>
      <dgm:spPr/>
      <dgm:t>
        <a:bodyPr/>
        <a:lstStyle/>
        <a:p>
          <a:endParaRPr lang="el-GR"/>
        </a:p>
      </dgm:t>
    </dgm:pt>
    <dgm:pt modelId="{C7DFB594-76E4-4C22-BB52-A623E0535D94}">
      <dgm:prSet phldrT="[Κείμενο]" custT="1"/>
      <dgm:spPr/>
      <dgm:t>
        <a:bodyPr/>
        <a:lstStyle/>
        <a:p>
          <a:r>
            <a:rPr lang="el-GR" sz="2000" dirty="0">
              <a:latin typeface="+mn-lt"/>
              <a:cs typeface="Calibri" panose="020F0502020204030204" pitchFamily="34" charset="0"/>
            </a:rPr>
            <a:t>Εσωτερικό περιβάλλον</a:t>
          </a:r>
        </a:p>
      </dgm:t>
    </dgm:pt>
    <dgm:pt modelId="{AB7995F6-CB03-4F27-9C76-632717464217}" type="sibTrans" cxnId="{50C2779B-789B-4B2D-B55C-431FBF4F7E67}">
      <dgm:prSet/>
      <dgm:spPr/>
      <dgm:t>
        <a:bodyPr/>
        <a:lstStyle/>
        <a:p>
          <a:endParaRPr lang="el-GR" sz="2000">
            <a:latin typeface="+mn-lt"/>
            <a:cs typeface="Calibri" panose="020F0502020204030204" pitchFamily="34" charset="0"/>
          </a:endParaRPr>
        </a:p>
      </dgm:t>
    </dgm:pt>
    <dgm:pt modelId="{AAA45822-E767-47AC-B662-12040CF8D09F}" type="parTrans" cxnId="{50C2779B-789B-4B2D-B55C-431FBF4F7E67}">
      <dgm:prSet/>
      <dgm:spPr/>
      <dgm:t>
        <a:bodyPr/>
        <a:lstStyle/>
        <a:p>
          <a:endParaRPr lang="el-GR" sz="2000">
            <a:latin typeface="+mn-lt"/>
            <a:cs typeface="Calibri" panose="020F0502020204030204" pitchFamily="34" charset="0"/>
          </a:endParaRPr>
        </a:p>
      </dgm:t>
    </dgm:pt>
    <dgm:pt modelId="{F69A9BB3-89CF-4691-896B-95148D36C4B1}">
      <dgm:prSet phldrT="[Κείμενο]" custT="1"/>
      <dgm:spPr/>
      <dgm:t>
        <a:bodyPr/>
        <a:lstStyle/>
        <a:p>
          <a:r>
            <a:rPr lang="el-GR" sz="2000" dirty="0">
              <a:latin typeface="+mn-lt"/>
              <a:cs typeface="Calibri" panose="020F0502020204030204" pitchFamily="34" charset="0"/>
            </a:rPr>
            <a:t>Οργανωσιακή κουλτούρα: καθορίζει τη φιλοσοφία της επιχείρησης σε σχέση με την αμοιβή π.χ. αμοιβή = κόστος ή επένδυση;</a:t>
          </a:r>
        </a:p>
      </dgm:t>
    </dgm:pt>
    <dgm:pt modelId="{EFB9563D-8BA6-40E3-A08D-8CC643996BCA}" type="sibTrans" cxnId="{91188EB2-4EE4-4E34-A6C6-475F795A1D14}">
      <dgm:prSet/>
      <dgm:spPr/>
      <dgm:t>
        <a:bodyPr/>
        <a:lstStyle/>
        <a:p>
          <a:endParaRPr lang="el-GR" sz="2000">
            <a:latin typeface="+mn-lt"/>
            <a:cs typeface="Calibri" panose="020F0502020204030204" pitchFamily="34" charset="0"/>
          </a:endParaRPr>
        </a:p>
      </dgm:t>
    </dgm:pt>
    <dgm:pt modelId="{DEE24689-5ECF-4700-9B59-020994A8D48C}" type="parTrans" cxnId="{91188EB2-4EE4-4E34-A6C6-475F795A1D14}">
      <dgm:prSet/>
      <dgm:spPr/>
      <dgm:t>
        <a:bodyPr/>
        <a:lstStyle/>
        <a:p>
          <a:endParaRPr lang="el-GR" sz="2000">
            <a:latin typeface="+mn-lt"/>
            <a:cs typeface="Calibri" panose="020F0502020204030204" pitchFamily="34" charset="0"/>
          </a:endParaRPr>
        </a:p>
      </dgm:t>
    </dgm:pt>
    <dgm:pt modelId="{9211ACE5-6AE6-48D8-8E1F-9AA57A8DEF8F}">
      <dgm:prSet custT="1"/>
      <dgm:spPr/>
      <dgm:t>
        <a:bodyPr/>
        <a:lstStyle/>
        <a:p>
          <a:r>
            <a:rPr lang="el-GR" sz="2000" dirty="0">
              <a:latin typeface="+mn-lt"/>
              <a:cs typeface="Calibri" panose="020F0502020204030204" pitchFamily="34" charset="0"/>
            </a:rPr>
            <a:t>Οργανωτικός κύκλος ζωής επιχείρησης:  η επιχείρηση βρίσκεται σε περίοδο (αντιστοιχία κύκλου ζωής προϊόντων) εισαγωγής - ανάπτυξης - ωρίμανσης - κάμψης</a:t>
          </a:r>
        </a:p>
      </dgm:t>
    </dgm:pt>
    <dgm:pt modelId="{FDADFB82-F26C-4EAA-ADE9-6691F8E2E75F}" type="sibTrans" cxnId="{98CFB3C8-7A58-47EE-AB7C-0270C4A3D4D8}">
      <dgm:prSet/>
      <dgm:spPr/>
      <dgm:t>
        <a:bodyPr/>
        <a:lstStyle/>
        <a:p>
          <a:endParaRPr lang="el-GR" sz="2000">
            <a:latin typeface="+mn-lt"/>
            <a:cs typeface="Calibri" panose="020F0502020204030204" pitchFamily="34" charset="0"/>
          </a:endParaRPr>
        </a:p>
      </dgm:t>
    </dgm:pt>
    <dgm:pt modelId="{760082F3-3328-4AC2-A138-CEE220400753}" type="parTrans" cxnId="{98CFB3C8-7A58-47EE-AB7C-0270C4A3D4D8}">
      <dgm:prSet/>
      <dgm:spPr/>
      <dgm:t>
        <a:bodyPr/>
        <a:lstStyle/>
        <a:p>
          <a:endParaRPr lang="el-GR" sz="2000">
            <a:latin typeface="+mn-lt"/>
            <a:cs typeface="Calibri" panose="020F0502020204030204" pitchFamily="34" charset="0"/>
          </a:endParaRPr>
        </a:p>
      </dgm:t>
    </dgm:pt>
    <dgm:pt modelId="{3B589D0D-FED1-4B29-ADA0-63E5562DD18A}">
      <dgm:prSet custT="1"/>
      <dgm:spPr/>
      <dgm:t>
        <a:bodyPr/>
        <a:lstStyle/>
        <a:p>
          <a:r>
            <a:rPr lang="el-GR" sz="2000" dirty="0">
              <a:latin typeface="+mn-lt"/>
              <a:cs typeface="Calibri" panose="020F0502020204030204" pitchFamily="34" charset="0"/>
            </a:rPr>
            <a:t>Δύναμη συνδικάτου εργαζομένων</a:t>
          </a:r>
        </a:p>
      </dgm:t>
    </dgm:pt>
    <dgm:pt modelId="{94077766-9607-4072-AD88-FADECCE0C69F}" type="sibTrans" cxnId="{163F1700-553E-4750-9E33-B11DBBE88E8A}">
      <dgm:prSet/>
      <dgm:spPr/>
      <dgm:t>
        <a:bodyPr/>
        <a:lstStyle/>
        <a:p>
          <a:endParaRPr lang="el-GR" sz="2000">
            <a:latin typeface="+mn-lt"/>
            <a:cs typeface="Calibri" panose="020F0502020204030204" pitchFamily="34" charset="0"/>
          </a:endParaRPr>
        </a:p>
      </dgm:t>
    </dgm:pt>
    <dgm:pt modelId="{8C3875A7-C4C3-4F6A-B7E7-8D75D6AB2444}" type="parTrans" cxnId="{163F1700-553E-4750-9E33-B11DBBE88E8A}">
      <dgm:prSet/>
      <dgm:spPr/>
      <dgm:t>
        <a:bodyPr/>
        <a:lstStyle/>
        <a:p>
          <a:endParaRPr lang="el-GR" sz="2000">
            <a:latin typeface="+mn-lt"/>
            <a:cs typeface="Calibri" panose="020F0502020204030204" pitchFamily="34" charset="0"/>
          </a:endParaRPr>
        </a:p>
      </dgm:t>
    </dgm:pt>
    <dgm:pt modelId="{6CB3CD09-00F7-4D0F-8500-2356CBE21669}">
      <dgm:prSet custT="1"/>
      <dgm:spPr/>
      <dgm:t>
        <a:bodyPr/>
        <a:lstStyle/>
        <a:p>
          <a:r>
            <a:rPr lang="el-GR" sz="2000" dirty="0">
              <a:latin typeface="+mn-lt"/>
              <a:cs typeface="Calibri" panose="020F0502020204030204" pitchFamily="34" charset="0"/>
            </a:rPr>
            <a:t>Οικονομικές δυνατότητες επιχείρησης</a:t>
          </a:r>
        </a:p>
      </dgm:t>
    </dgm:pt>
    <dgm:pt modelId="{0289EEC3-6DE0-42B7-8B0F-37F1DB8DD585}" type="sibTrans" cxnId="{08E2FBAA-03DE-4FE7-9EC9-D82F8F2AA6C2}">
      <dgm:prSet/>
      <dgm:spPr/>
      <dgm:t>
        <a:bodyPr/>
        <a:lstStyle/>
        <a:p>
          <a:endParaRPr lang="el-GR" sz="2000">
            <a:latin typeface="+mn-lt"/>
            <a:cs typeface="Calibri" panose="020F0502020204030204" pitchFamily="34" charset="0"/>
          </a:endParaRPr>
        </a:p>
      </dgm:t>
    </dgm:pt>
    <dgm:pt modelId="{46BAF998-6FF9-4EDC-9A01-888B8C2C97FD}" type="parTrans" cxnId="{08E2FBAA-03DE-4FE7-9EC9-D82F8F2AA6C2}">
      <dgm:prSet/>
      <dgm:spPr/>
      <dgm:t>
        <a:bodyPr/>
        <a:lstStyle/>
        <a:p>
          <a:endParaRPr lang="el-GR" sz="2000">
            <a:latin typeface="+mn-lt"/>
            <a:cs typeface="Calibri" panose="020F0502020204030204" pitchFamily="34" charset="0"/>
          </a:endParaRPr>
        </a:p>
      </dgm:t>
    </dgm:pt>
    <dgm:pt modelId="{FA354327-E2F8-4C5E-8FF2-55F43EC47AEA}">
      <dgm:prSet phldrT="[Κείμενο]" custT="1"/>
      <dgm:spPr/>
      <dgm:t>
        <a:bodyPr/>
        <a:lstStyle/>
        <a:p>
          <a:r>
            <a:rPr lang="el-GR" sz="2000" dirty="0">
              <a:latin typeface="+mn-lt"/>
              <a:cs typeface="Calibri" panose="020F0502020204030204" pitchFamily="34" charset="0"/>
            </a:rPr>
            <a:t>Εξωτερικό περιβάλλον</a:t>
          </a:r>
        </a:p>
      </dgm:t>
    </dgm:pt>
    <dgm:pt modelId="{2F3BE8D2-8248-4AC5-9D51-D7D86599146A}" type="sibTrans" cxnId="{C79E2FDE-A529-41B7-9A00-8F9DEC07D485}">
      <dgm:prSet/>
      <dgm:spPr/>
      <dgm:t>
        <a:bodyPr/>
        <a:lstStyle/>
        <a:p>
          <a:endParaRPr lang="el-GR" sz="2000">
            <a:latin typeface="+mn-lt"/>
            <a:cs typeface="Calibri" panose="020F0502020204030204" pitchFamily="34" charset="0"/>
          </a:endParaRPr>
        </a:p>
      </dgm:t>
    </dgm:pt>
    <dgm:pt modelId="{26E2EDE4-B825-4957-8C91-A25BB899598C}" type="parTrans" cxnId="{C79E2FDE-A529-41B7-9A00-8F9DEC07D485}">
      <dgm:prSet/>
      <dgm:spPr/>
      <dgm:t>
        <a:bodyPr/>
        <a:lstStyle/>
        <a:p>
          <a:endParaRPr lang="el-GR" sz="2000">
            <a:latin typeface="+mn-lt"/>
            <a:cs typeface="Calibri" panose="020F0502020204030204" pitchFamily="34" charset="0"/>
          </a:endParaRPr>
        </a:p>
      </dgm:t>
    </dgm:pt>
    <dgm:pt modelId="{D640B4A2-516F-46E2-9190-B1F8F7ECB352}">
      <dgm:prSet phldrT="[Κείμενο]" custT="1"/>
      <dgm:spPr/>
      <dgm:t>
        <a:bodyPr/>
        <a:lstStyle/>
        <a:p>
          <a:r>
            <a:rPr lang="el-GR" sz="2000" dirty="0">
              <a:latin typeface="+mn-lt"/>
              <a:cs typeface="Calibri" panose="020F0502020204030204" pitchFamily="34" charset="0"/>
            </a:rPr>
            <a:t>Κυβερνητική πολιτική: επιδόματα, ύψος αυξήσεων, κατώτατα όρια αμοιβών</a:t>
          </a:r>
        </a:p>
      </dgm:t>
    </dgm:pt>
    <dgm:pt modelId="{D240E267-45C8-4A28-BEDD-8F2E17CCA6F4}" type="sibTrans" cxnId="{BAF29B0F-85C7-4434-8EE5-E9320E3A74E7}">
      <dgm:prSet/>
      <dgm:spPr/>
      <dgm:t>
        <a:bodyPr/>
        <a:lstStyle/>
        <a:p>
          <a:endParaRPr lang="el-GR" sz="2000">
            <a:latin typeface="+mn-lt"/>
            <a:cs typeface="Calibri" panose="020F0502020204030204" pitchFamily="34" charset="0"/>
          </a:endParaRPr>
        </a:p>
      </dgm:t>
    </dgm:pt>
    <dgm:pt modelId="{7CD38CAE-3BBE-4C15-AD72-ABEDC1B84AF2}" type="parTrans" cxnId="{BAF29B0F-85C7-4434-8EE5-E9320E3A74E7}">
      <dgm:prSet/>
      <dgm:spPr/>
      <dgm:t>
        <a:bodyPr/>
        <a:lstStyle/>
        <a:p>
          <a:endParaRPr lang="el-GR" sz="2000">
            <a:latin typeface="+mn-lt"/>
            <a:cs typeface="Calibri" panose="020F0502020204030204" pitchFamily="34" charset="0"/>
          </a:endParaRPr>
        </a:p>
      </dgm:t>
    </dgm:pt>
    <dgm:pt modelId="{36CA30EB-CBDD-432A-9A32-F0EB3D0D592D}">
      <dgm:prSet custT="1"/>
      <dgm:spPr/>
      <dgm:t>
        <a:bodyPr/>
        <a:lstStyle/>
        <a:p>
          <a:r>
            <a:rPr lang="el-GR" sz="2000" dirty="0">
              <a:latin typeface="+mn-lt"/>
              <a:cs typeface="Calibri" panose="020F0502020204030204" pitchFamily="34" charset="0"/>
            </a:rPr>
            <a:t>Συνδικάτα: σύνδεση αμοιβής με χρόνο εργασίας και κόστος ζωής και όχι απόδοση</a:t>
          </a:r>
        </a:p>
      </dgm:t>
    </dgm:pt>
    <dgm:pt modelId="{3AB6E2AD-BA06-4A0F-B118-C0E2A412AE04}" type="sibTrans" cxnId="{F4025DB4-EB42-4BAD-97B3-43F4335E42C4}">
      <dgm:prSet/>
      <dgm:spPr/>
      <dgm:t>
        <a:bodyPr/>
        <a:lstStyle/>
        <a:p>
          <a:endParaRPr lang="el-GR" sz="2000">
            <a:latin typeface="+mn-lt"/>
            <a:cs typeface="Calibri" panose="020F0502020204030204" pitchFamily="34" charset="0"/>
          </a:endParaRPr>
        </a:p>
      </dgm:t>
    </dgm:pt>
    <dgm:pt modelId="{323CC303-E8AF-4541-ADAF-8C5F71EA2EE1}" type="parTrans" cxnId="{F4025DB4-EB42-4BAD-97B3-43F4335E42C4}">
      <dgm:prSet/>
      <dgm:spPr/>
      <dgm:t>
        <a:bodyPr/>
        <a:lstStyle/>
        <a:p>
          <a:endParaRPr lang="el-GR" sz="2000">
            <a:latin typeface="+mn-lt"/>
            <a:cs typeface="Calibri" panose="020F0502020204030204" pitchFamily="34" charset="0"/>
          </a:endParaRPr>
        </a:p>
      </dgm:t>
    </dgm:pt>
    <dgm:pt modelId="{9873F4AF-8192-42ED-8B46-206A86963562}">
      <dgm:prSet custT="1"/>
      <dgm:spPr/>
      <dgm:t>
        <a:bodyPr/>
        <a:lstStyle/>
        <a:p>
          <a:r>
            <a:rPr lang="el-GR" sz="2000" dirty="0">
              <a:latin typeface="+mn-lt"/>
              <a:cs typeface="Calibri" panose="020F0502020204030204" pitchFamily="34" charset="0"/>
            </a:rPr>
            <a:t>Αγορά εργασίας: προσφορά - ζήτηση επαγγελμάτων</a:t>
          </a:r>
        </a:p>
      </dgm:t>
    </dgm:pt>
    <dgm:pt modelId="{15B4364C-9D7B-4262-B0C0-4DDABC02D510}" type="sibTrans" cxnId="{5EBFD948-B6D6-41F0-A668-90D2ECBDB850}">
      <dgm:prSet/>
      <dgm:spPr/>
      <dgm:t>
        <a:bodyPr/>
        <a:lstStyle/>
        <a:p>
          <a:endParaRPr lang="el-GR" sz="2000">
            <a:latin typeface="+mn-lt"/>
            <a:cs typeface="Calibri" panose="020F0502020204030204" pitchFamily="34" charset="0"/>
          </a:endParaRPr>
        </a:p>
      </dgm:t>
    </dgm:pt>
    <dgm:pt modelId="{A6C7DBDA-9C25-41AB-8381-3794E644143A}" type="parTrans" cxnId="{5EBFD948-B6D6-41F0-A668-90D2ECBDB850}">
      <dgm:prSet/>
      <dgm:spPr/>
      <dgm:t>
        <a:bodyPr/>
        <a:lstStyle/>
        <a:p>
          <a:endParaRPr lang="el-GR" sz="2000">
            <a:latin typeface="+mn-lt"/>
            <a:cs typeface="Calibri" panose="020F0502020204030204" pitchFamily="34" charset="0"/>
          </a:endParaRPr>
        </a:p>
      </dgm:t>
    </dgm:pt>
    <dgm:pt modelId="{7AC77BC7-FAFA-4969-9566-7C17B658DB44}">
      <dgm:prSet custT="1"/>
      <dgm:spPr/>
      <dgm:t>
        <a:bodyPr/>
        <a:lstStyle/>
        <a:p>
          <a:r>
            <a:rPr lang="el-GR" sz="2000" dirty="0">
              <a:latin typeface="+mn-lt"/>
              <a:cs typeface="Calibri" panose="020F0502020204030204" pitchFamily="34" charset="0"/>
            </a:rPr>
            <a:t>Αμοιβές ανταγωνιστών</a:t>
          </a:r>
        </a:p>
      </dgm:t>
    </dgm:pt>
    <dgm:pt modelId="{A1B7B51D-7CAC-462D-BAE7-B99DA1C01970}" type="sibTrans" cxnId="{ADC8D52B-7497-48C5-94A0-A416E39DA6ED}">
      <dgm:prSet/>
      <dgm:spPr/>
      <dgm:t>
        <a:bodyPr/>
        <a:lstStyle/>
        <a:p>
          <a:endParaRPr lang="el-GR" sz="2000">
            <a:latin typeface="+mn-lt"/>
            <a:cs typeface="Calibri" panose="020F0502020204030204" pitchFamily="34" charset="0"/>
          </a:endParaRPr>
        </a:p>
      </dgm:t>
    </dgm:pt>
    <dgm:pt modelId="{6F9C8988-6562-489A-B45F-0E154C01C871}" type="parTrans" cxnId="{ADC8D52B-7497-48C5-94A0-A416E39DA6ED}">
      <dgm:prSet/>
      <dgm:spPr/>
      <dgm:t>
        <a:bodyPr/>
        <a:lstStyle/>
        <a:p>
          <a:endParaRPr lang="el-GR" sz="2000">
            <a:latin typeface="+mn-lt"/>
            <a:cs typeface="Calibri" panose="020F0502020204030204" pitchFamily="34" charset="0"/>
          </a:endParaRPr>
        </a:p>
      </dgm:t>
    </dgm:pt>
    <dgm:pt modelId="{6B364406-4597-4E99-9A4A-2A0546366F0D}" type="pres">
      <dgm:prSet presAssocID="{CF333B16-C7FF-4F88-8604-EA6C7DC55D31}" presName="linear" presStyleCnt="0">
        <dgm:presLayoutVars>
          <dgm:dir/>
          <dgm:animLvl val="lvl"/>
          <dgm:resizeHandles val="exact"/>
        </dgm:presLayoutVars>
      </dgm:prSet>
      <dgm:spPr/>
    </dgm:pt>
    <dgm:pt modelId="{916535E4-1D6E-4850-AFF6-6047884C5D30}" type="pres">
      <dgm:prSet presAssocID="{C7DFB594-76E4-4C22-BB52-A623E0535D94}" presName="parentLin" presStyleCnt="0"/>
      <dgm:spPr/>
    </dgm:pt>
    <dgm:pt modelId="{F363FFC3-E9C3-4D4C-9B86-C48D586C7D42}" type="pres">
      <dgm:prSet presAssocID="{C7DFB594-76E4-4C22-BB52-A623E0535D94}" presName="parentLeftMargin" presStyleLbl="node1" presStyleIdx="0" presStyleCnt="2"/>
      <dgm:spPr/>
    </dgm:pt>
    <dgm:pt modelId="{6415F6F6-5BF8-4192-85A8-63488DCC50B4}" type="pres">
      <dgm:prSet presAssocID="{C7DFB594-76E4-4C22-BB52-A623E0535D94}" presName="parentText" presStyleLbl="node1" presStyleIdx="0" presStyleCnt="2">
        <dgm:presLayoutVars>
          <dgm:chMax val="0"/>
          <dgm:bulletEnabled val="1"/>
        </dgm:presLayoutVars>
      </dgm:prSet>
      <dgm:spPr/>
    </dgm:pt>
    <dgm:pt modelId="{52CCD468-ED05-4619-A1EA-AF83C5F3BF89}" type="pres">
      <dgm:prSet presAssocID="{C7DFB594-76E4-4C22-BB52-A623E0535D94}" presName="negativeSpace" presStyleCnt="0"/>
      <dgm:spPr/>
    </dgm:pt>
    <dgm:pt modelId="{38A622F1-9371-4D3D-BF62-42021831E885}" type="pres">
      <dgm:prSet presAssocID="{C7DFB594-76E4-4C22-BB52-A623E0535D94}" presName="childText" presStyleLbl="conFgAcc1" presStyleIdx="0" presStyleCnt="2">
        <dgm:presLayoutVars>
          <dgm:bulletEnabled val="1"/>
        </dgm:presLayoutVars>
      </dgm:prSet>
      <dgm:spPr/>
    </dgm:pt>
    <dgm:pt modelId="{A689593B-42D4-4115-A917-27C77018A22F}" type="pres">
      <dgm:prSet presAssocID="{AB7995F6-CB03-4F27-9C76-632717464217}" presName="spaceBetweenRectangles" presStyleCnt="0"/>
      <dgm:spPr/>
    </dgm:pt>
    <dgm:pt modelId="{468FCCB3-1507-4B12-A7EB-53571EFF4A00}" type="pres">
      <dgm:prSet presAssocID="{FA354327-E2F8-4C5E-8FF2-55F43EC47AEA}" presName="parentLin" presStyleCnt="0"/>
      <dgm:spPr/>
    </dgm:pt>
    <dgm:pt modelId="{5A2B05DD-9DB8-427C-896B-132DD0D824A7}" type="pres">
      <dgm:prSet presAssocID="{FA354327-E2F8-4C5E-8FF2-55F43EC47AEA}" presName="parentLeftMargin" presStyleLbl="node1" presStyleIdx="0" presStyleCnt="2"/>
      <dgm:spPr/>
    </dgm:pt>
    <dgm:pt modelId="{8299CE99-B9DE-4498-A7CA-F03ACB8D98F1}" type="pres">
      <dgm:prSet presAssocID="{FA354327-E2F8-4C5E-8FF2-55F43EC47AEA}" presName="parentText" presStyleLbl="node1" presStyleIdx="1" presStyleCnt="2">
        <dgm:presLayoutVars>
          <dgm:chMax val="0"/>
          <dgm:bulletEnabled val="1"/>
        </dgm:presLayoutVars>
      </dgm:prSet>
      <dgm:spPr/>
    </dgm:pt>
    <dgm:pt modelId="{8844DCD9-98CD-44A3-8C30-A12F5A68B38F}" type="pres">
      <dgm:prSet presAssocID="{FA354327-E2F8-4C5E-8FF2-55F43EC47AEA}" presName="negativeSpace" presStyleCnt="0"/>
      <dgm:spPr/>
    </dgm:pt>
    <dgm:pt modelId="{E3161A29-916D-48CA-85C9-03D9FCA8D4CA}" type="pres">
      <dgm:prSet presAssocID="{FA354327-E2F8-4C5E-8FF2-55F43EC47AEA}" presName="childText" presStyleLbl="conFgAcc1" presStyleIdx="1" presStyleCnt="2">
        <dgm:presLayoutVars>
          <dgm:bulletEnabled val="1"/>
        </dgm:presLayoutVars>
      </dgm:prSet>
      <dgm:spPr/>
    </dgm:pt>
  </dgm:ptLst>
  <dgm:cxnLst>
    <dgm:cxn modelId="{163F1700-553E-4750-9E33-B11DBBE88E8A}" srcId="{C7DFB594-76E4-4C22-BB52-A623E0535D94}" destId="{3B589D0D-FED1-4B29-ADA0-63E5562DD18A}" srcOrd="2" destOrd="0" parTransId="{8C3875A7-C4C3-4F6A-B7E7-8D75D6AB2444}" sibTransId="{94077766-9607-4072-AD88-FADECCE0C69F}"/>
    <dgm:cxn modelId="{781AFE02-E891-4165-841B-B45795A6D358}" type="presOf" srcId="{6CB3CD09-00F7-4D0F-8500-2356CBE21669}" destId="{38A622F1-9371-4D3D-BF62-42021831E885}" srcOrd="0" destOrd="3" presId="urn:microsoft.com/office/officeart/2005/8/layout/list1"/>
    <dgm:cxn modelId="{BAF29B0F-85C7-4434-8EE5-E9320E3A74E7}" srcId="{FA354327-E2F8-4C5E-8FF2-55F43EC47AEA}" destId="{D640B4A2-516F-46E2-9190-B1F8F7ECB352}" srcOrd="0" destOrd="0" parTransId="{7CD38CAE-3BBE-4C15-AD72-ABEDC1B84AF2}" sibTransId="{D240E267-45C8-4A28-BEDD-8F2E17CCA6F4}"/>
    <dgm:cxn modelId="{D4B50513-6297-4A74-A4DE-1EB182510074}" type="presOf" srcId="{36CA30EB-CBDD-432A-9A32-F0EB3D0D592D}" destId="{E3161A29-916D-48CA-85C9-03D9FCA8D4CA}" srcOrd="0" destOrd="1" presId="urn:microsoft.com/office/officeart/2005/8/layout/list1"/>
    <dgm:cxn modelId="{9DC0AB14-1CC7-4C9F-8218-BD6BDCACCF64}" type="presOf" srcId="{C7DFB594-76E4-4C22-BB52-A623E0535D94}" destId="{6415F6F6-5BF8-4192-85A8-63488DCC50B4}" srcOrd="1" destOrd="0" presId="urn:microsoft.com/office/officeart/2005/8/layout/list1"/>
    <dgm:cxn modelId="{ADC8D52B-7497-48C5-94A0-A416E39DA6ED}" srcId="{FA354327-E2F8-4C5E-8FF2-55F43EC47AEA}" destId="{7AC77BC7-FAFA-4969-9566-7C17B658DB44}" srcOrd="3" destOrd="0" parTransId="{6F9C8988-6562-489A-B45F-0E154C01C871}" sibTransId="{A1B7B51D-7CAC-462D-BAE7-B99DA1C01970}"/>
    <dgm:cxn modelId="{67A34F35-5ABE-4998-B983-8E5B8DC1C1E4}" type="presOf" srcId="{C7DFB594-76E4-4C22-BB52-A623E0535D94}" destId="{F363FFC3-E9C3-4D4C-9B86-C48D586C7D42}" srcOrd="0" destOrd="0" presId="urn:microsoft.com/office/officeart/2005/8/layout/list1"/>
    <dgm:cxn modelId="{62095735-72D1-43C5-B148-45EC17D2ABEF}" type="presOf" srcId="{FA354327-E2F8-4C5E-8FF2-55F43EC47AEA}" destId="{8299CE99-B9DE-4498-A7CA-F03ACB8D98F1}" srcOrd="1" destOrd="0" presId="urn:microsoft.com/office/officeart/2005/8/layout/list1"/>
    <dgm:cxn modelId="{6283573A-A056-4C51-B8D9-0BD26C268416}" type="presOf" srcId="{9873F4AF-8192-42ED-8B46-206A86963562}" destId="{E3161A29-916D-48CA-85C9-03D9FCA8D4CA}" srcOrd="0" destOrd="2" presId="urn:microsoft.com/office/officeart/2005/8/layout/list1"/>
    <dgm:cxn modelId="{5EBFD948-B6D6-41F0-A668-90D2ECBDB850}" srcId="{FA354327-E2F8-4C5E-8FF2-55F43EC47AEA}" destId="{9873F4AF-8192-42ED-8B46-206A86963562}" srcOrd="2" destOrd="0" parTransId="{A6C7DBDA-9C25-41AB-8381-3794E644143A}" sibTransId="{15B4364C-9D7B-4262-B0C0-4DDABC02D510}"/>
    <dgm:cxn modelId="{E6602749-EC57-4458-BE1B-4EA8CB59DB36}" type="presOf" srcId="{9211ACE5-6AE6-48D8-8E1F-9AA57A8DEF8F}" destId="{38A622F1-9371-4D3D-BF62-42021831E885}" srcOrd="0" destOrd="1" presId="urn:microsoft.com/office/officeart/2005/8/layout/list1"/>
    <dgm:cxn modelId="{8800DE77-3699-4DE6-AEB4-24B6C4F5E365}" type="presOf" srcId="{CF333B16-C7FF-4F88-8604-EA6C7DC55D31}" destId="{6B364406-4597-4E99-9A4A-2A0546366F0D}" srcOrd="0" destOrd="0" presId="urn:microsoft.com/office/officeart/2005/8/layout/list1"/>
    <dgm:cxn modelId="{906AEF80-61A3-4E2F-A640-641699AC28C8}" type="presOf" srcId="{3B589D0D-FED1-4B29-ADA0-63E5562DD18A}" destId="{38A622F1-9371-4D3D-BF62-42021831E885}" srcOrd="0" destOrd="2" presId="urn:microsoft.com/office/officeart/2005/8/layout/list1"/>
    <dgm:cxn modelId="{0892D785-9AB2-4B07-8A7A-D3882EBC6930}" type="presOf" srcId="{7AC77BC7-FAFA-4969-9566-7C17B658DB44}" destId="{E3161A29-916D-48CA-85C9-03D9FCA8D4CA}" srcOrd="0" destOrd="3" presId="urn:microsoft.com/office/officeart/2005/8/layout/list1"/>
    <dgm:cxn modelId="{D9844B87-2F9E-4F86-A26E-B4CE2F4D2E45}" type="presOf" srcId="{D640B4A2-516F-46E2-9190-B1F8F7ECB352}" destId="{E3161A29-916D-48CA-85C9-03D9FCA8D4CA}" srcOrd="0" destOrd="0" presId="urn:microsoft.com/office/officeart/2005/8/layout/list1"/>
    <dgm:cxn modelId="{50C2779B-789B-4B2D-B55C-431FBF4F7E67}" srcId="{CF333B16-C7FF-4F88-8604-EA6C7DC55D31}" destId="{C7DFB594-76E4-4C22-BB52-A623E0535D94}" srcOrd="0" destOrd="0" parTransId="{AAA45822-E767-47AC-B662-12040CF8D09F}" sibTransId="{AB7995F6-CB03-4F27-9C76-632717464217}"/>
    <dgm:cxn modelId="{08E2FBAA-03DE-4FE7-9EC9-D82F8F2AA6C2}" srcId="{C7DFB594-76E4-4C22-BB52-A623E0535D94}" destId="{6CB3CD09-00F7-4D0F-8500-2356CBE21669}" srcOrd="3" destOrd="0" parTransId="{46BAF998-6FF9-4EDC-9A01-888B8C2C97FD}" sibTransId="{0289EEC3-6DE0-42B7-8B0F-37F1DB8DD585}"/>
    <dgm:cxn modelId="{91188EB2-4EE4-4E34-A6C6-475F795A1D14}" srcId="{C7DFB594-76E4-4C22-BB52-A623E0535D94}" destId="{F69A9BB3-89CF-4691-896B-95148D36C4B1}" srcOrd="0" destOrd="0" parTransId="{DEE24689-5ECF-4700-9B59-020994A8D48C}" sibTransId="{EFB9563D-8BA6-40E3-A08D-8CC643996BCA}"/>
    <dgm:cxn modelId="{F4025DB4-EB42-4BAD-97B3-43F4335E42C4}" srcId="{FA354327-E2F8-4C5E-8FF2-55F43EC47AEA}" destId="{36CA30EB-CBDD-432A-9A32-F0EB3D0D592D}" srcOrd="1" destOrd="0" parTransId="{323CC303-E8AF-4541-ADAF-8C5F71EA2EE1}" sibTransId="{3AB6E2AD-BA06-4A0F-B118-C0E2A412AE04}"/>
    <dgm:cxn modelId="{98CFB3C8-7A58-47EE-AB7C-0270C4A3D4D8}" srcId="{C7DFB594-76E4-4C22-BB52-A623E0535D94}" destId="{9211ACE5-6AE6-48D8-8E1F-9AA57A8DEF8F}" srcOrd="1" destOrd="0" parTransId="{760082F3-3328-4AC2-A138-CEE220400753}" sibTransId="{FDADFB82-F26C-4EAA-ADE9-6691F8E2E75F}"/>
    <dgm:cxn modelId="{C79E2FDE-A529-41B7-9A00-8F9DEC07D485}" srcId="{CF333B16-C7FF-4F88-8604-EA6C7DC55D31}" destId="{FA354327-E2F8-4C5E-8FF2-55F43EC47AEA}" srcOrd="1" destOrd="0" parTransId="{26E2EDE4-B825-4957-8C91-A25BB899598C}" sibTransId="{2F3BE8D2-8248-4AC5-9D51-D7D86599146A}"/>
    <dgm:cxn modelId="{8F87AAE7-238E-4411-A381-07A116ECB792}" type="presOf" srcId="{F69A9BB3-89CF-4691-896B-95148D36C4B1}" destId="{38A622F1-9371-4D3D-BF62-42021831E885}" srcOrd="0" destOrd="0" presId="urn:microsoft.com/office/officeart/2005/8/layout/list1"/>
    <dgm:cxn modelId="{DEC7F4F1-2B06-41CF-B555-FF8858D32D3B}" type="presOf" srcId="{FA354327-E2F8-4C5E-8FF2-55F43EC47AEA}" destId="{5A2B05DD-9DB8-427C-896B-132DD0D824A7}" srcOrd="0" destOrd="0" presId="urn:microsoft.com/office/officeart/2005/8/layout/list1"/>
    <dgm:cxn modelId="{A5424156-1F6E-4E35-902B-319B36C275CB}" type="presParOf" srcId="{6B364406-4597-4E99-9A4A-2A0546366F0D}" destId="{916535E4-1D6E-4850-AFF6-6047884C5D30}" srcOrd="0" destOrd="0" presId="urn:microsoft.com/office/officeart/2005/8/layout/list1"/>
    <dgm:cxn modelId="{04586C15-37FF-4831-8965-8C4AE874FA4E}" type="presParOf" srcId="{916535E4-1D6E-4850-AFF6-6047884C5D30}" destId="{F363FFC3-E9C3-4D4C-9B86-C48D586C7D42}" srcOrd="0" destOrd="0" presId="urn:microsoft.com/office/officeart/2005/8/layout/list1"/>
    <dgm:cxn modelId="{5AB4647B-0647-4DE9-B93A-8E200EB7E326}" type="presParOf" srcId="{916535E4-1D6E-4850-AFF6-6047884C5D30}" destId="{6415F6F6-5BF8-4192-85A8-63488DCC50B4}" srcOrd="1" destOrd="0" presId="urn:microsoft.com/office/officeart/2005/8/layout/list1"/>
    <dgm:cxn modelId="{4EFD1EA1-F2F1-42FE-99C5-63FDEDDEE3B8}" type="presParOf" srcId="{6B364406-4597-4E99-9A4A-2A0546366F0D}" destId="{52CCD468-ED05-4619-A1EA-AF83C5F3BF89}" srcOrd="1" destOrd="0" presId="urn:microsoft.com/office/officeart/2005/8/layout/list1"/>
    <dgm:cxn modelId="{93762106-6392-4352-ADFE-B884D427A97F}" type="presParOf" srcId="{6B364406-4597-4E99-9A4A-2A0546366F0D}" destId="{38A622F1-9371-4D3D-BF62-42021831E885}" srcOrd="2" destOrd="0" presId="urn:microsoft.com/office/officeart/2005/8/layout/list1"/>
    <dgm:cxn modelId="{1F68CC98-3CC1-49E0-8011-1B5F26AEB26F}" type="presParOf" srcId="{6B364406-4597-4E99-9A4A-2A0546366F0D}" destId="{A689593B-42D4-4115-A917-27C77018A22F}" srcOrd="3" destOrd="0" presId="urn:microsoft.com/office/officeart/2005/8/layout/list1"/>
    <dgm:cxn modelId="{17D78339-4BC5-496F-A1E2-90B9A633EE73}" type="presParOf" srcId="{6B364406-4597-4E99-9A4A-2A0546366F0D}" destId="{468FCCB3-1507-4B12-A7EB-53571EFF4A00}" srcOrd="4" destOrd="0" presId="urn:microsoft.com/office/officeart/2005/8/layout/list1"/>
    <dgm:cxn modelId="{4A421D8C-759C-4A37-9FD1-D1FCDAB54B47}" type="presParOf" srcId="{468FCCB3-1507-4B12-A7EB-53571EFF4A00}" destId="{5A2B05DD-9DB8-427C-896B-132DD0D824A7}" srcOrd="0" destOrd="0" presId="urn:microsoft.com/office/officeart/2005/8/layout/list1"/>
    <dgm:cxn modelId="{CB148BD4-F75C-4E6D-ABC0-2A22D8A4F90C}" type="presParOf" srcId="{468FCCB3-1507-4B12-A7EB-53571EFF4A00}" destId="{8299CE99-B9DE-4498-A7CA-F03ACB8D98F1}" srcOrd="1" destOrd="0" presId="urn:microsoft.com/office/officeart/2005/8/layout/list1"/>
    <dgm:cxn modelId="{607E73E3-C222-4965-AF3A-E7595F63AAB2}" type="presParOf" srcId="{6B364406-4597-4E99-9A4A-2A0546366F0D}" destId="{8844DCD9-98CD-44A3-8C30-A12F5A68B38F}" srcOrd="5" destOrd="0" presId="urn:microsoft.com/office/officeart/2005/8/layout/list1"/>
    <dgm:cxn modelId="{BB791FD4-7D5A-467A-A541-87E65E201A94}" type="presParOf" srcId="{6B364406-4597-4E99-9A4A-2A0546366F0D}" destId="{E3161A29-916D-48CA-85C9-03D9FCA8D4C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DC4FED-BC01-4EDD-83CF-C2E5E76DA5BF}" type="doc">
      <dgm:prSet loTypeId="urn:microsoft.com/office/officeart/2005/8/layout/default" loCatId="list" qsTypeId="urn:microsoft.com/office/officeart/2005/8/quickstyle/3d2" qsCatId="3D" csTypeId="urn:microsoft.com/office/officeart/2005/8/colors/accent1_3" csCatId="accent1" phldr="1"/>
      <dgm:spPr/>
      <dgm:t>
        <a:bodyPr/>
        <a:lstStyle/>
        <a:p>
          <a:endParaRPr lang="el-GR"/>
        </a:p>
      </dgm:t>
    </dgm:pt>
    <dgm:pt modelId="{0518AA45-6423-4C39-8304-FBD8AE3E98C4}">
      <dgm:prSet phldrT="[Κείμενο]" custT="1"/>
      <dgm:spPr/>
      <dgm:t>
        <a:bodyPr/>
        <a:lstStyle/>
        <a:p>
          <a:r>
            <a:rPr lang="el-GR" sz="2000" dirty="0">
              <a:latin typeface="+mn-lt"/>
            </a:rPr>
            <a:t>Παραχώρηση γραφείου διευθυντή</a:t>
          </a:r>
        </a:p>
      </dgm:t>
    </dgm:pt>
    <dgm:pt modelId="{0A6DD27A-C969-4E06-AB0B-B85E17437105}" type="parTrans" cxnId="{427A0649-E3AF-450B-91D9-F877F33F4909}">
      <dgm:prSet/>
      <dgm:spPr/>
      <dgm:t>
        <a:bodyPr/>
        <a:lstStyle/>
        <a:p>
          <a:endParaRPr lang="el-GR" sz="2000">
            <a:latin typeface="+mn-lt"/>
          </a:endParaRPr>
        </a:p>
      </dgm:t>
    </dgm:pt>
    <dgm:pt modelId="{34FE63B4-605F-46C1-AF53-C79AC8AA4832}" type="sibTrans" cxnId="{427A0649-E3AF-450B-91D9-F877F33F4909}">
      <dgm:prSet/>
      <dgm:spPr/>
      <dgm:t>
        <a:bodyPr/>
        <a:lstStyle/>
        <a:p>
          <a:endParaRPr lang="el-GR" sz="2000">
            <a:latin typeface="+mn-lt"/>
          </a:endParaRPr>
        </a:p>
      </dgm:t>
    </dgm:pt>
    <dgm:pt modelId="{E95DCC16-CE26-424B-B6CB-AF013BAA73C7}">
      <dgm:prSet custT="1"/>
      <dgm:spPr/>
      <dgm:t>
        <a:bodyPr/>
        <a:lstStyle/>
        <a:p>
          <a:r>
            <a:rPr lang="el-GR" sz="2000">
              <a:latin typeface="+mn-lt"/>
            </a:rPr>
            <a:t>Καλύτερο πάρκινγκ</a:t>
          </a:r>
          <a:endParaRPr lang="el-GR" sz="2000" dirty="0">
            <a:latin typeface="+mn-lt"/>
          </a:endParaRPr>
        </a:p>
      </dgm:t>
    </dgm:pt>
    <dgm:pt modelId="{D5E622C7-D89B-4E6A-9E2E-92BFA06A018F}" type="parTrans" cxnId="{165CB160-4BE6-4EE0-A9F7-7A2424C39140}">
      <dgm:prSet/>
      <dgm:spPr/>
      <dgm:t>
        <a:bodyPr/>
        <a:lstStyle/>
        <a:p>
          <a:endParaRPr lang="el-GR" sz="2000">
            <a:latin typeface="+mn-lt"/>
          </a:endParaRPr>
        </a:p>
      </dgm:t>
    </dgm:pt>
    <dgm:pt modelId="{15780530-70E2-41AD-A254-A00C093CEA1F}" type="sibTrans" cxnId="{165CB160-4BE6-4EE0-A9F7-7A2424C39140}">
      <dgm:prSet/>
      <dgm:spPr/>
      <dgm:t>
        <a:bodyPr/>
        <a:lstStyle/>
        <a:p>
          <a:endParaRPr lang="el-GR" sz="2000">
            <a:latin typeface="+mn-lt"/>
          </a:endParaRPr>
        </a:p>
      </dgm:t>
    </dgm:pt>
    <dgm:pt modelId="{8A4B7672-3F3A-423C-89DD-EE66422F1DE7}">
      <dgm:prSet custT="1"/>
      <dgm:spPr/>
      <dgm:t>
        <a:bodyPr/>
        <a:lstStyle/>
        <a:p>
          <a:r>
            <a:rPr lang="el-GR" sz="2000">
              <a:latin typeface="+mn-lt"/>
            </a:rPr>
            <a:t>Δωρεάν ομαδικό δείπνο</a:t>
          </a:r>
          <a:endParaRPr lang="el-GR" sz="2000" dirty="0">
            <a:latin typeface="+mn-lt"/>
          </a:endParaRPr>
        </a:p>
      </dgm:t>
    </dgm:pt>
    <dgm:pt modelId="{DD681CEA-D4B1-4C68-ADB6-C07FA2FE4D74}" type="parTrans" cxnId="{DE0954C2-0EB0-41E1-8D36-22625C3FA45A}">
      <dgm:prSet/>
      <dgm:spPr/>
      <dgm:t>
        <a:bodyPr/>
        <a:lstStyle/>
        <a:p>
          <a:endParaRPr lang="el-GR" sz="2000">
            <a:latin typeface="+mn-lt"/>
          </a:endParaRPr>
        </a:p>
      </dgm:t>
    </dgm:pt>
    <dgm:pt modelId="{F473505C-B224-4A97-BDBF-685BC6C9BBA1}" type="sibTrans" cxnId="{DE0954C2-0EB0-41E1-8D36-22625C3FA45A}">
      <dgm:prSet/>
      <dgm:spPr/>
      <dgm:t>
        <a:bodyPr/>
        <a:lstStyle/>
        <a:p>
          <a:endParaRPr lang="el-GR" sz="2000">
            <a:latin typeface="+mn-lt"/>
          </a:endParaRPr>
        </a:p>
      </dgm:t>
    </dgm:pt>
    <dgm:pt modelId="{8EA8CC4E-585D-4942-83CD-4901E1083D44}">
      <dgm:prSet custT="1"/>
      <dgm:spPr/>
      <dgm:t>
        <a:bodyPr/>
        <a:lstStyle/>
        <a:p>
          <a:r>
            <a:rPr lang="el-GR" sz="2000">
              <a:latin typeface="+mn-lt"/>
            </a:rPr>
            <a:t>Αξεσουάρ</a:t>
          </a:r>
          <a:endParaRPr lang="el-GR" sz="2000" dirty="0">
            <a:latin typeface="+mn-lt"/>
          </a:endParaRPr>
        </a:p>
      </dgm:t>
    </dgm:pt>
    <dgm:pt modelId="{113A7A4D-F75C-4614-B2E0-A4D0CE41D2BC}" type="parTrans" cxnId="{9BF21C8B-6E70-4189-9175-4A9B0587506A}">
      <dgm:prSet/>
      <dgm:spPr/>
      <dgm:t>
        <a:bodyPr/>
        <a:lstStyle/>
        <a:p>
          <a:endParaRPr lang="el-GR" sz="2000">
            <a:latin typeface="+mn-lt"/>
          </a:endParaRPr>
        </a:p>
      </dgm:t>
    </dgm:pt>
    <dgm:pt modelId="{8C1AC9D3-4213-4B73-8323-19B2DC9E690A}" type="sibTrans" cxnId="{9BF21C8B-6E70-4189-9175-4A9B0587506A}">
      <dgm:prSet/>
      <dgm:spPr/>
      <dgm:t>
        <a:bodyPr/>
        <a:lstStyle/>
        <a:p>
          <a:endParaRPr lang="el-GR" sz="2000">
            <a:latin typeface="+mn-lt"/>
          </a:endParaRPr>
        </a:p>
      </dgm:t>
    </dgm:pt>
    <dgm:pt modelId="{BF244161-C645-40A9-991D-CE23B2400709}">
      <dgm:prSet custT="1"/>
      <dgm:spPr/>
      <dgm:t>
        <a:bodyPr/>
        <a:lstStyle/>
        <a:p>
          <a:r>
            <a:rPr lang="el-GR" sz="2000" dirty="0">
              <a:latin typeface="+mn-lt"/>
            </a:rPr>
            <a:t>Εκδρομές</a:t>
          </a:r>
        </a:p>
      </dgm:t>
    </dgm:pt>
    <dgm:pt modelId="{3100C667-069B-409B-B0C5-7328798698B3}" type="parTrans" cxnId="{C1183133-0400-4908-9CB9-88D041B9F0F6}">
      <dgm:prSet/>
      <dgm:spPr/>
      <dgm:t>
        <a:bodyPr/>
        <a:lstStyle/>
        <a:p>
          <a:endParaRPr lang="el-GR" sz="2000">
            <a:latin typeface="+mn-lt"/>
          </a:endParaRPr>
        </a:p>
      </dgm:t>
    </dgm:pt>
    <dgm:pt modelId="{4E1128C2-013F-4234-AACC-B088F1A8060A}" type="sibTrans" cxnId="{C1183133-0400-4908-9CB9-88D041B9F0F6}">
      <dgm:prSet/>
      <dgm:spPr/>
      <dgm:t>
        <a:bodyPr/>
        <a:lstStyle/>
        <a:p>
          <a:endParaRPr lang="el-GR" sz="2000">
            <a:latin typeface="+mn-lt"/>
          </a:endParaRPr>
        </a:p>
      </dgm:t>
    </dgm:pt>
    <dgm:pt modelId="{A9241CD1-55BA-471D-A420-58DDA691400C}">
      <dgm:prSet custT="1"/>
      <dgm:spPr/>
      <dgm:t>
        <a:bodyPr/>
        <a:lstStyle/>
        <a:p>
          <a:r>
            <a:rPr lang="el-GR" sz="2000">
              <a:latin typeface="+mn-lt"/>
            </a:rPr>
            <a:t>Δείπνο με τον διευθυντή</a:t>
          </a:r>
          <a:endParaRPr lang="el-GR" sz="2000" dirty="0">
            <a:latin typeface="+mn-lt"/>
          </a:endParaRPr>
        </a:p>
      </dgm:t>
    </dgm:pt>
    <dgm:pt modelId="{9F84F72B-AE50-4D8B-A52A-37F90EC4C2BB}" type="parTrans" cxnId="{0BBECB1C-337A-4F5E-A383-A640898F2FCB}">
      <dgm:prSet/>
      <dgm:spPr/>
      <dgm:t>
        <a:bodyPr/>
        <a:lstStyle/>
        <a:p>
          <a:endParaRPr lang="el-GR" sz="2000">
            <a:latin typeface="+mn-lt"/>
          </a:endParaRPr>
        </a:p>
      </dgm:t>
    </dgm:pt>
    <dgm:pt modelId="{A71679DC-5C8D-4196-B812-EAF0F3E0436E}" type="sibTrans" cxnId="{0BBECB1C-337A-4F5E-A383-A640898F2FCB}">
      <dgm:prSet/>
      <dgm:spPr/>
      <dgm:t>
        <a:bodyPr/>
        <a:lstStyle/>
        <a:p>
          <a:endParaRPr lang="el-GR" sz="2000">
            <a:latin typeface="+mn-lt"/>
          </a:endParaRPr>
        </a:p>
      </dgm:t>
    </dgm:pt>
    <dgm:pt modelId="{69D2FAEA-52E6-4B8F-845E-CC0B5CA6469A}" type="pres">
      <dgm:prSet presAssocID="{6FDC4FED-BC01-4EDD-83CF-C2E5E76DA5BF}" presName="diagram" presStyleCnt="0">
        <dgm:presLayoutVars>
          <dgm:dir/>
          <dgm:resizeHandles val="exact"/>
        </dgm:presLayoutVars>
      </dgm:prSet>
      <dgm:spPr/>
    </dgm:pt>
    <dgm:pt modelId="{611BF2A3-C56D-464C-B180-478CF02C2B1B}" type="pres">
      <dgm:prSet presAssocID="{0518AA45-6423-4C39-8304-FBD8AE3E98C4}" presName="node" presStyleLbl="node1" presStyleIdx="0" presStyleCnt="6">
        <dgm:presLayoutVars>
          <dgm:bulletEnabled val="1"/>
        </dgm:presLayoutVars>
      </dgm:prSet>
      <dgm:spPr/>
    </dgm:pt>
    <dgm:pt modelId="{7FDB06C6-AC08-4064-8E86-B837FCD1097C}" type="pres">
      <dgm:prSet presAssocID="{34FE63B4-605F-46C1-AF53-C79AC8AA4832}" presName="sibTrans" presStyleCnt="0"/>
      <dgm:spPr/>
    </dgm:pt>
    <dgm:pt modelId="{BF9C2EBC-D2E0-4423-A224-BF6488BB521F}" type="pres">
      <dgm:prSet presAssocID="{E95DCC16-CE26-424B-B6CB-AF013BAA73C7}" presName="node" presStyleLbl="node1" presStyleIdx="1" presStyleCnt="6">
        <dgm:presLayoutVars>
          <dgm:bulletEnabled val="1"/>
        </dgm:presLayoutVars>
      </dgm:prSet>
      <dgm:spPr/>
    </dgm:pt>
    <dgm:pt modelId="{240BBF5C-1FAD-44F7-83D1-0B5520BEF489}" type="pres">
      <dgm:prSet presAssocID="{15780530-70E2-41AD-A254-A00C093CEA1F}" presName="sibTrans" presStyleCnt="0"/>
      <dgm:spPr/>
    </dgm:pt>
    <dgm:pt modelId="{6A34A39C-A2C9-43C8-AB46-DA41F4C0F4FF}" type="pres">
      <dgm:prSet presAssocID="{8A4B7672-3F3A-423C-89DD-EE66422F1DE7}" presName="node" presStyleLbl="node1" presStyleIdx="2" presStyleCnt="6">
        <dgm:presLayoutVars>
          <dgm:bulletEnabled val="1"/>
        </dgm:presLayoutVars>
      </dgm:prSet>
      <dgm:spPr/>
    </dgm:pt>
    <dgm:pt modelId="{BF8A5A1B-750E-4E1C-A497-58709AD88B9C}" type="pres">
      <dgm:prSet presAssocID="{F473505C-B224-4A97-BDBF-685BC6C9BBA1}" presName="sibTrans" presStyleCnt="0"/>
      <dgm:spPr/>
    </dgm:pt>
    <dgm:pt modelId="{7A2E62B7-B700-4E4A-8A88-E548A4773906}" type="pres">
      <dgm:prSet presAssocID="{8EA8CC4E-585D-4942-83CD-4901E1083D44}" presName="node" presStyleLbl="node1" presStyleIdx="3" presStyleCnt="6">
        <dgm:presLayoutVars>
          <dgm:bulletEnabled val="1"/>
        </dgm:presLayoutVars>
      </dgm:prSet>
      <dgm:spPr/>
    </dgm:pt>
    <dgm:pt modelId="{EEEF732F-C1FB-41ED-8AAE-E93BF3014001}" type="pres">
      <dgm:prSet presAssocID="{8C1AC9D3-4213-4B73-8323-19B2DC9E690A}" presName="sibTrans" presStyleCnt="0"/>
      <dgm:spPr/>
    </dgm:pt>
    <dgm:pt modelId="{524CA576-A69F-422F-B656-12910CDE2A1D}" type="pres">
      <dgm:prSet presAssocID="{BF244161-C645-40A9-991D-CE23B2400709}" presName="node" presStyleLbl="node1" presStyleIdx="4" presStyleCnt="6">
        <dgm:presLayoutVars>
          <dgm:bulletEnabled val="1"/>
        </dgm:presLayoutVars>
      </dgm:prSet>
      <dgm:spPr/>
    </dgm:pt>
    <dgm:pt modelId="{9CE3F7D0-59D7-4DB5-A48D-9BAACE637127}" type="pres">
      <dgm:prSet presAssocID="{4E1128C2-013F-4234-AACC-B088F1A8060A}" presName="sibTrans" presStyleCnt="0"/>
      <dgm:spPr/>
    </dgm:pt>
    <dgm:pt modelId="{2F311621-A5A3-45A4-9C27-9A43AAC3EE75}" type="pres">
      <dgm:prSet presAssocID="{A9241CD1-55BA-471D-A420-58DDA691400C}" presName="node" presStyleLbl="node1" presStyleIdx="5" presStyleCnt="6">
        <dgm:presLayoutVars>
          <dgm:bulletEnabled val="1"/>
        </dgm:presLayoutVars>
      </dgm:prSet>
      <dgm:spPr/>
    </dgm:pt>
  </dgm:ptLst>
  <dgm:cxnLst>
    <dgm:cxn modelId="{0AB18507-4912-4DA3-B02D-E4AADAEE7B88}" type="presOf" srcId="{6FDC4FED-BC01-4EDD-83CF-C2E5E76DA5BF}" destId="{69D2FAEA-52E6-4B8F-845E-CC0B5CA6469A}" srcOrd="0" destOrd="0" presId="urn:microsoft.com/office/officeart/2005/8/layout/default"/>
    <dgm:cxn modelId="{0BBECB1C-337A-4F5E-A383-A640898F2FCB}" srcId="{6FDC4FED-BC01-4EDD-83CF-C2E5E76DA5BF}" destId="{A9241CD1-55BA-471D-A420-58DDA691400C}" srcOrd="5" destOrd="0" parTransId="{9F84F72B-AE50-4D8B-A52A-37F90EC4C2BB}" sibTransId="{A71679DC-5C8D-4196-B812-EAF0F3E0436E}"/>
    <dgm:cxn modelId="{30330C22-34A7-4EA6-9F50-657E74C11400}" type="presOf" srcId="{A9241CD1-55BA-471D-A420-58DDA691400C}" destId="{2F311621-A5A3-45A4-9C27-9A43AAC3EE75}" srcOrd="0" destOrd="0" presId="urn:microsoft.com/office/officeart/2005/8/layout/default"/>
    <dgm:cxn modelId="{C1183133-0400-4908-9CB9-88D041B9F0F6}" srcId="{6FDC4FED-BC01-4EDD-83CF-C2E5E76DA5BF}" destId="{BF244161-C645-40A9-991D-CE23B2400709}" srcOrd="4" destOrd="0" parTransId="{3100C667-069B-409B-B0C5-7328798698B3}" sibTransId="{4E1128C2-013F-4234-AACC-B088F1A8060A}"/>
    <dgm:cxn modelId="{165CB160-4BE6-4EE0-A9F7-7A2424C39140}" srcId="{6FDC4FED-BC01-4EDD-83CF-C2E5E76DA5BF}" destId="{E95DCC16-CE26-424B-B6CB-AF013BAA73C7}" srcOrd="1" destOrd="0" parTransId="{D5E622C7-D89B-4E6A-9E2E-92BFA06A018F}" sibTransId="{15780530-70E2-41AD-A254-A00C093CEA1F}"/>
    <dgm:cxn modelId="{427A0649-E3AF-450B-91D9-F877F33F4909}" srcId="{6FDC4FED-BC01-4EDD-83CF-C2E5E76DA5BF}" destId="{0518AA45-6423-4C39-8304-FBD8AE3E98C4}" srcOrd="0" destOrd="0" parTransId="{0A6DD27A-C969-4E06-AB0B-B85E17437105}" sibTransId="{34FE63B4-605F-46C1-AF53-C79AC8AA4832}"/>
    <dgm:cxn modelId="{81B3A584-FB96-4B79-A6B3-FC82E816B0EF}" type="presOf" srcId="{8EA8CC4E-585D-4942-83CD-4901E1083D44}" destId="{7A2E62B7-B700-4E4A-8A88-E548A4773906}" srcOrd="0" destOrd="0" presId="urn:microsoft.com/office/officeart/2005/8/layout/default"/>
    <dgm:cxn modelId="{61891E89-E7AC-4AC7-82BE-86D63096E81F}" type="presOf" srcId="{0518AA45-6423-4C39-8304-FBD8AE3E98C4}" destId="{611BF2A3-C56D-464C-B180-478CF02C2B1B}" srcOrd="0" destOrd="0" presId="urn:microsoft.com/office/officeart/2005/8/layout/default"/>
    <dgm:cxn modelId="{9BF21C8B-6E70-4189-9175-4A9B0587506A}" srcId="{6FDC4FED-BC01-4EDD-83CF-C2E5E76DA5BF}" destId="{8EA8CC4E-585D-4942-83CD-4901E1083D44}" srcOrd="3" destOrd="0" parTransId="{113A7A4D-F75C-4614-B2E0-A4D0CE41D2BC}" sibTransId="{8C1AC9D3-4213-4B73-8323-19B2DC9E690A}"/>
    <dgm:cxn modelId="{1F3EBCA3-70D4-4FD8-8695-377EC1100C06}" type="presOf" srcId="{8A4B7672-3F3A-423C-89DD-EE66422F1DE7}" destId="{6A34A39C-A2C9-43C8-AB46-DA41F4C0F4FF}" srcOrd="0" destOrd="0" presId="urn:microsoft.com/office/officeart/2005/8/layout/default"/>
    <dgm:cxn modelId="{6EA627B3-7579-432F-996E-B5BB52BCE1B7}" type="presOf" srcId="{BF244161-C645-40A9-991D-CE23B2400709}" destId="{524CA576-A69F-422F-B656-12910CDE2A1D}" srcOrd="0" destOrd="0" presId="urn:microsoft.com/office/officeart/2005/8/layout/default"/>
    <dgm:cxn modelId="{DE0954C2-0EB0-41E1-8D36-22625C3FA45A}" srcId="{6FDC4FED-BC01-4EDD-83CF-C2E5E76DA5BF}" destId="{8A4B7672-3F3A-423C-89DD-EE66422F1DE7}" srcOrd="2" destOrd="0" parTransId="{DD681CEA-D4B1-4C68-ADB6-C07FA2FE4D74}" sibTransId="{F473505C-B224-4A97-BDBF-685BC6C9BBA1}"/>
    <dgm:cxn modelId="{79C664F9-CCF0-43C8-A7FF-D76404BD1368}" type="presOf" srcId="{E95DCC16-CE26-424B-B6CB-AF013BAA73C7}" destId="{BF9C2EBC-D2E0-4423-A224-BF6488BB521F}" srcOrd="0" destOrd="0" presId="urn:microsoft.com/office/officeart/2005/8/layout/default"/>
    <dgm:cxn modelId="{B818BB35-4029-47D0-94B6-2FC51E92B9B8}" type="presParOf" srcId="{69D2FAEA-52E6-4B8F-845E-CC0B5CA6469A}" destId="{611BF2A3-C56D-464C-B180-478CF02C2B1B}" srcOrd="0" destOrd="0" presId="urn:microsoft.com/office/officeart/2005/8/layout/default"/>
    <dgm:cxn modelId="{A9F33E90-6107-4AA2-B0F2-7C296A8F9731}" type="presParOf" srcId="{69D2FAEA-52E6-4B8F-845E-CC0B5CA6469A}" destId="{7FDB06C6-AC08-4064-8E86-B837FCD1097C}" srcOrd="1" destOrd="0" presId="urn:microsoft.com/office/officeart/2005/8/layout/default"/>
    <dgm:cxn modelId="{8CFC96E0-9776-4082-95DB-0B1EADF11AD7}" type="presParOf" srcId="{69D2FAEA-52E6-4B8F-845E-CC0B5CA6469A}" destId="{BF9C2EBC-D2E0-4423-A224-BF6488BB521F}" srcOrd="2" destOrd="0" presId="urn:microsoft.com/office/officeart/2005/8/layout/default"/>
    <dgm:cxn modelId="{60D32558-5533-4FB8-B098-928FC31108A8}" type="presParOf" srcId="{69D2FAEA-52E6-4B8F-845E-CC0B5CA6469A}" destId="{240BBF5C-1FAD-44F7-83D1-0B5520BEF489}" srcOrd="3" destOrd="0" presId="urn:microsoft.com/office/officeart/2005/8/layout/default"/>
    <dgm:cxn modelId="{F77E1B67-C6FA-4648-BC0E-8F70D53A344A}" type="presParOf" srcId="{69D2FAEA-52E6-4B8F-845E-CC0B5CA6469A}" destId="{6A34A39C-A2C9-43C8-AB46-DA41F4C0F4FF}" srcOrd="4" destOrd="0" presId="urn:microsoft.com/office/officeart/2005/8/layout/default"/>
    <dgm:cxn modelId="{B6506BD0-370C-4592-9FC6-74A9F74CC39A}" type="presParOf" srcId="{69D2FAEA-52E6-4B8F-845E-CC0B5CA6469A}" destId="{BF8A5A1B-750E-4E1C-A497-58709AD88B9C}" srcOrd="5" destOrd="0" presId="urn:microsoft.com/office/officeart/2005/8/layout/default"/>
    <dgm:cxn modelId="{A5B807D0-220C-4B02-8836-DB4FB0C03584}" type="presParOf" srcId="{69D2FAEA-52E6-4B8F-845E-CC0B5CA6469A}" destId="{7A2E62B7-B700-4E4A-8A88-E548A4773906}" srcOrd="6" destOrd="0" presId="urn:microsoft.com/office/officeart/2005/8/layout/default"/>
    <dgm:cxn modelId="{B1BB075C-E206-4DAD-BB17-568398449F76}" type="presParOf" srcId="{69D2FAEA-52E6-4B8F-845E-CC0B5CA6469A}" destId="{EEEF732F-C1FB-41ED-8AAE-E93BF3014001}" srcOrd="7" destOrd="0" presId="urn:microsoft.com/office/officeart/2005/8/layout/default"/>
    <dgm:cxn modelId="{96AFF3F9-F10F-46F7-968E-E55C869665C2}" type="presParOf" srcId="{69D2FAEA-52E6-4B8F-845E-CC0B5CA6469A}" destId="{524CA576-A69F-422F-B656-12910CDE2A1D}" srcOrd="8" destOrd="0" presId="urn:microsoft.com/office/officeart/2005/8/layout/default"/>
    <dgm:cxn modelId="{7DD54605-F3B4-4EB4-AFF3-3F0A6F2910DA}" type="presParOf" srcId="{69D2FAEA-52E6-4B8F-845E-CC0B5CA6469A}" destId="{9CE3F7D0-59D7-4DB5-A48D-9BAACE637127}" srcOrd="9" destOrd="0" presId="urn:microsoft.com/office/officeart/2005/8/layout/default"/>
    <dgm:cxn modelId="{37B74F4D-4BA8-4B5A-8782-CB3CB47BF3A2}" type="presParOf" srcId="{69D2FAEA-52E6-4B8F-845E-CC0B5CA6469A}" destId="{2F311621-A5A3-45A4-9C27-9A43AAC3EE7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DC4FED-BC01-4EDD-83CF-C2E5E76DA5BF}" type="doc">
      <dgm:prSet loTypeId="urn:microsoft.com/office/officeart/2005/8/layout/default" loCatId="list" qsTypeId="urn:microsoft.com/office/officeart/2005/8/quickstyle/3d2" qsCatId="3D" csTypeId="urn:microsoft.com/office/officeart/2005/8/colors/accent1_3" csCatId="accent1" phldr="1"/>
      <dgm:spPr/>
      <dgm:t>
        <a:bodyPr/>
        <a:lstStyle/>
        <a:p>
          <a:endParaRPr lang="el-GR"/>
        </a:p>
      </dgm:t>
    </dgm:pt>
    <dgm:pt modelId="{604E7C6D-7AE2-47EF-9D60-644DA1DAC3CB}">
      <dgm:prSet custT="1"/>
      <dgm:spPr/>
      <dgm:t>
        <a:bodyPr/>
        <a:lstStyle/>
        <a:p>
          <a:r>
            <a:rPr lang="el-GR" sz="2000"/>
            <a:t>Εισιτήρια για π</a:t>
          </a:r>
          <a:r>
            <a:rPr lang="en-US" sz="2000"/>
            <a:t>ά</a:t>
          </a:r>
          <a:r>
            <a:rPr lang="el-GR" sz="2000"/>
            <a:t>σης φύσεων </a:t>
          </a:r>
          <a:r>
            <a:rPr lang="en-US" sz="2000"/>
            <a:t>events </a:t>
          </a:r>
          <a:endParaRPr lang="en-US" sz="2000" dirty="0"/>
        </a:p>
      </dgm:t>
    </dgm:pt>
    <dgm:pt modelId="{9E57536E-BA91-4F5D-8BA8-464C9493312B}" type="parTrans" cxnId="{A336C484-AF22-4F94-89A3-A4F8799F4503}">
      <dgm:prSet/>
      <dgm:spPr/>
      <dgm:t>
        <a:bodyPr/>
        <a:lstStyle/>
        <a:p>
          <a:endParaRPr lang="el-GR" sz="2000"/>
        </a:p>
      </dgm:t>
    </dgm:pt>
    <dgm:pt modelId="{DE189A63-D723-4DD3-B55B-F1D96A310690}" type="sibTrans" cxnId="{A336C484-AF22-4F94-89A3-A4F8799F4503}">
      <dgm:prSet/>
      <dgm:spPr/>
      <dgm:t>
        <a:bodyPr/>
        <a:lstStyle/>
        <a:p>
          <a:endParaRPr lang="el-GR" sz="2000"/>
        </a:p>
      </dgm:t>
    </dgm:pt>
    <dgm:pt modelId="{C395CCF7-EB41-483C-B476-2768E73E4BCA}">
      <dgm:prSet custT="1"/>
      <dgm:spPr/>
      <dgm:t>
        <a:bodyPr/>
        <a:lstStyle/>
        <a:p>
          <a:r>
            <a:rPr lang="el-GR" sz="2000" dirty="0"/>
            <a:t>Γευσιγνωσία/</a:t>
          </a:r>
          <a:r>
            <a:rPr lang="en-US" sz="2000" dirty="0"/>
            <a:t> </a:t>
          </a:r>
          <a:r>
            <a:rPr lang="el-GR" sz="2000" dirty="0" err="1"/>
            <a:t>οινογνωσία</a:t>
          </a:r>
          <a:r>
            <a:rPr lang="el-GR" sz="2000" dirty="0"/>
            <a:t> κ.λπ. </a:t>
          </a:r>
        </a:p>
      </dgm:t>
    </dgm:pt>
    <dgm:pt modelId="{D5EB72B4-9B8F-47BA-8F7A-9F0BE98FE134}" type="parTrans" cxnId="{7D6D2A91-C858-40C1-A07A-254E6BF94826}">
      <dgm:prSet/>
      <dgm:spPr/>
      <dgm:t>
        <a:bodyPr/>
        <a:lstStyle/>
        <a:p>
          <a:endParaRPr lang="el-GR" sz="2000"/>
        </a:p>
      </dgm:t>
    </dgm:pt>
    <dgm:pt modelId="{E4673445-E0F3-4799-B042-3FEAA337B8D7}" type="sibTrans" cxnId="{7D6D2A91-C858-40C1-A07A-254E6BF94826}">
      <dgm:prSet/>
      <dgm:spPr/>
      <dgm:t>
        <a:bodyPr/>
        <a:lstStyle/>
        <a:p>
          <a:endParaRPr lang="el-GR" sz="2000"/>
        </a:p>
      </dgm:t>
    </dgm:pt>
    <dgm:pt modelId="{CA7AC2FE-42C8-4929-8710-05BB252645CC}">
      <dgm:prSet custT="1"/>
      <dgm:spPr/>
      <dgm:t>
        <a:bodyPr/>
        <a:lstStyle/>
        <a:p>
          <a:r>
            <a:rPr lang="el-GR" sz="1900" dirty="0"/>
            <a:t>Περιπετειώδη ταξίδια (μικρότερης ή μεγαλύτερης διάρκειας) (</a:t>
          </a:r>
          <a:r>
            <a:rPr lang="en-US" sz="1900" dirty="0"/>
            <a:t>experience, share, talk)</a:t>
          </a:r>
        </a:p>
      </dgm:t>
    </dgm:pt>
    <dgm:pt modelId="{5256A885-8B16-4CB0-AE8B-43E12C2DBF11}" type="parTrans" cxnId="{A2944195-9923-437F-ADD3-B3F7E99DDF96}">
      <dgm:prSet/>
      <dgm:spPr/>
      <dgm:t>
        <a:bodyPr/>
        <a:lstStyle/>
        <a:p>
          <a:endParaRPr lang="el-GR" sz="2000"/>
        </a:p>
      </dgm:t>
    </dgm:pt>
    <dgm:pt modelId="{79988F80-FCB3-4207-90F6-8F01EF3E5E01}" type="sibTrans" cxnId="{A2944195-9923-437F-ADD3-B3F7E99DDF96}">
      <dgm:prSet/>
      <dgm:spPr/>
      <dgm:t>
        <a:bodyPr/>
        <a:lstStyle/>
        <a:p>
          <a:endParaRPr lang="el-GR" sz="2000"/>
        </a:p>
      </dgm:t>
    </dgm:pt>
    <dgm:pt modelId="{5970E469-E133-41B3-90D0-C10F49CDBA95}">
      <dgm:prSet custT="1"/>
      <dgm:spPr/>
      <dgm:t>
        <a:bodyPr/>
        <a:lstStyle/>
        <a:p>
          <a:r>
            <a:rPr lang="el-GR" sz="2000"/>
            <a:t>Κρουαζιέρες </a:t>
          </a:r>
          <a:endParaRPr lang="el-GR" sz="2000" dirty="0"/>
        </a:p>
      </dgm:t>
    </dgm:pt>
    <dgm:pt modelId="{E9A7BB8E-B028-4452-A212-C99A3739FC9A}" type="parTrans" cxnId="{BD35EBB0-7536-42B5-9DEE-A26A8B75CCFF}">
      <dgm:prSet/>
      <dgm:spPr/>
      <dgm:t>
        <a:bodyPr/>
        <a:lstStyle/>
        <a:p>
          <a:endParaRPr lang="el-GR" sz="2000"/>
        </a:p>
      </dgm:t>
    </dgm:pt>
    <dgm:pt modelId="{22002F10-A71C-43EA-98CF-50C4DC1536F8}" type="sibTrans" cxnId="{BD35EBB0-7536-42B5-9DEE-A26A8B75CCFF}">
      <dgm:prSet/>
      <dgm:spPr/>
      <dgm:t>
        <a:bodyPr/>
        <a:lstStyle/>
        <a:p>
          <a:endParaRPr lang="el-GR" sz="2000"/>
        </a:p>
      </dgm:t>
    </dgm:pt>
    <dgm:pt modelId="{5A036A1D-FAC9-43D7-A15E-2ACF1A37F91D}">
      <dgm:prSet custT="1"/>
      <dgm:spPr/>
      <dgm:t>
        <a:bodyPr/>
        <a:lstStyle/>
        <a:p>
          <a:r>
            <a:rPr lang="el-GR" sz="2000"/>
            <a:t>Σπα</a:t>
          </a:r>
          <a:endParaRPr lang="el-GR" sz="2000" dirty="0"/>
        </a:p>
      </dgm:t>
    </dgm:pt>
    <dgm:pt modelId="{D1E5EA98-129E-44F5-B9C6-E3D7C8CA56FC}" type="parTrans" cxnId="{4243986D-2569-48D0-8DF0-E02C8DEF5AFA}">
      <dgm:prSet/>
      <dgm:spPr/>
      <dgm:t>
        <a:bodyPr/>
        <a:lstStyle/>
        <a:p>
          <a:endParaRPr lang="el-GR" sz="2000"/>
        </a:p>
      </dgm:t>
    </dgm:pt>
    <dgm:pt modelId="{71FCF2AA-6655-44A6-A478-767A60845141}" type="sibTrans" cxnId="{4243986D-2569-48D0-8DF0-E02C8DEF5AFA}">
      <dgm:prSet/>
      <dgm:spPr/>
      <dgm:t>
        <a:bodyPr/>
        <a:lstStyle/>
        <a:p>
          <a:endParaRPr lang="el-GR" sz="2000"/>
        </a:p>
      </dgm:t>
    </dgm:pt>
    <dgm:pt modelId="{9F09F0B5-A937-43DA-91F4-342522A32B7C}">
      <dgm:prSet custT="1"/>
      <dgm:spPr/>
      <dgm:t>
        <a:bodyPr/>
        <a:lstStyle/>
        <a:p>
          <a:r>
            <a:rPr lang="el-GR" sz="2000"/>
            <a:t>Ομαδική παρακολούθηση ταινίας στη δουλειά </a:t>
          </a:r>
          <a:endParaRPr lang="el-GR" sz="2000" dirty="0"/>
        </a:p>
      </dgm:t>
    </dgm:pt>
    <dgm:pt modelId="{E349244E-2154-4556-9185-DDB2E63248BE}" type="parTrans" cxnId="{394AF008-E3D5-49C4-AA84-76389897399A}">
      <dgm:prSet/>
      <dgm:spPr/>
      <dgm:t>
        <a:bodyPr/>
        <a:lstStyle/>
        <a:p>
          <a:endParaRPr lang="el-GR" sz="2000"/>
        </a:p>
      </dgm:t>
    </dgm:pt>
    <dgm:pt modelId="{7EF187DF-B071-4B6E-A117-7532A5F83D77}" type="sibTrans" cxnId="{394AF008-E3D5-49C4-AA84-76389897399A}">
      <dgm:prSet/>
      <dgm:spPr/>
      <dgm:t>
        <a:bodyPr/>
        <a:lstStyle/>
        <a:p>
          <a:endParaRPr lang="el-GR" sz="2000"/>
        </a:p>
      </dgm:t>
    </dgm:pt>
    <dgm:pt modelId="{69D2FAEA-52E6-4B8F-845E-CC0B5CA6469A}" type="pres">
      <dgm:prSet presAssocID="{6FDC4FED-BC01-4EDD-83CF-C2E5E76DA5BF}" presName="diagram" presStyleCnt="0">
        <dgm:presLayoutVars>
          <dgm:dir/>
          <dgm:resizeHandles val="exact"/>
        </dgm:presLayoutVars>
      </dgm:prSet>
      <dgm:spPr/>
    </dgm:pt>
    <dgm:pt modelId="{078F08B6-2E74-4F78-B184-647EEE876C92}" type="pres">
      <dgm:prSet presAssocID="{604E7C6D-7AE2-47EF-9D60-644DA1DAC3CB}" presName="node" presStyleLbl="node1" presStyleIdx="0" presStyleCnt="6">
        <dgm:presLayoutVars>
          <dgm:bulletEnabled val="1"/>
        </dgm:presLayoutVars>
      </dgm:prSet>
      <dgm:spPr/>
    </dgm:pt>
    <dgm:pt modelId="{3713EF67-A458-46A5-8558-A5597719384F}" type="pres">
      <dgm:prSet presAssocID="{DE189A63-D723-4DD3-B55B-F1D96A310690}" presName="sibTrans" presStyleCnt="0"/>
      <dgm:spPr/>
    </dgm:pt>
    <dgm:pt modelId="{7770B62F-5C60-4D9E-85F9-7155F599CED9}" type="pres">
      <dgm:prSet presAssocID="{C395CCF7-EB41-483C-B476-2768E73E4BCA}" presName="node" presStyleLbl="node1" presStyleIdx="1" presStyleCnt="6">
        <dgm:presLayoutVars>
          <dgm:bulletEnabled val="1"/>
        </dgm:presLayoutVars>
      </dgm:prSet>
      <dgm:spPr/>
    </dgm:pt>
    <dgm:pt modelId="{558B0507-3A8C-46FF-A118-FFB9B9C42BD4}" type="pres">
      <dgm:prSet presAssocID="{E4673445-E0F3-4799-B042-3FEAA337B8D7}" presName="sibTrans" presStyleCnt="0"/>
      <dgm:spPr/>
    </dgm:pt>
    <dgm:pt modelId="{2D15D8E8-30C8-4E5C-B117-738B41A0FBD2}" type="pres">
      <dgm:prSet presAssocID="{CA7AC2FE-42C8-4929-8710-05BB252645CC}" presName="node" presStyleLbl="node1" presStyleIdx="2" presStyleCnt="6">
        <dgm:presLayoutVars>
          <dgm:bulletEnabled val="1"/>
        </dgm:presLayoutVars>
      </dgm:prSet>
      <dgm:spPr/>
    </dgm:pt>
    <dgm:pt modelId="{D7C1005B-0311-40A2-A299-EEA62C66743A}" type="pres">
      <dgm:prSet presAssocID="{79988F80-FCB3-4207-90F6-8F01EF3E5E01}" presName="sibTrans" presStyleCnt="0"/>
      <dgm:spPr/>
    </dgm:pt>
    <dgm:pt modelId="{170302E4-933F-4F85-988D-E893A0F55A57}" type="pres">
      <dgm:prSet presAssocID="{5970E469-E133-41B3-90D0-C10F49CDBA95}" presName="node" presStyleLbl="node1" presStyleIdx="3" presStyleCnt="6">
        <dgm:presLayoutVars>
          <dgm:bulletEnabled val="1"/>
        </dgm:presLayoutVars>
      </dgm:prSet>
      <dgm:spPr/>
    </dgm:pt>
    <dgm:pt modelId="{F1ED5D62-D458-4781-A30B-729F064C0B0F}" type="pres">
      <dgm:prSet presAssocID="{22002F10-A71C-43EA-98CF-50C4DC1536F8}" presName="sibTrans" presStyleCnt="0"/>
      <dgm:spPr/>
    </dgm:pt>
    <dgm:pt modelId="{B7226498-B127-4C21-87E1-B0B169D6251C}" type="pres">
      <dgm:prSet presAssocID="{5A036A1D-FAC9-43D7-A15E-2ACF1A37F91D}" presName="node" presStyleLbl="node1" presStyleIdx="4" presStyleCnt="6">
        <dgm:presLayoutVars>
          <dgm:bulletEnabled val="1"/>
        </dgm:presLayoutVars>
      </dgm:prSet>
      <dgm:spPr/>
    </dgm:pt>
    <dgm:pt modelId="{ED957B17-DC63-42E7-A445-ADB73E3AD650}" type="pres">
      <dgm:prSet presAssocID="{71FCF2AA-6655-44A6-A478-767A60845141}" presName="sibTrans" presStyleCnt="0"/>
      <dgm:spPr/>
    </dgm:pt>
    <dgm:pt modelId="{E3F6B9ED-3482-4832-8C10-EC3670F53DBC}" type="pres">
      <dgm:prSet presAssocID="{9F09F0B5-A937-43DA-91F4-342522A32B7C}" presName="node" presStyleLbl="node1" presStyleIdx="5" presStyleCnt="6">
        <dgm:presLayoutVars>
          <dgm:bulletEnabled val="1"/>
        </dgm:presLayoutVars>
      </dgm:prSet>
      <dgm:spPr/>
    </dgm:pt>
  </dgm:ptLst>
  <dgm:cxnLst>
    <dgm:cxn modelId="{0AB18507-4912-4DA3-B02D-E4AADAEE7B88}" type="presOf" srcId="{6FDC4FED-BC01-4EDD-83CF-C2E5E76DA5BF}" destId="{69D2FAEA-52E6-4B8F-845E-CC0B5CA6469A}" srcOrd="0" destOrd="0" presId="urn:microsoft.com/office/officeart/2005/8/layout/default"/>
    <dgm:cxn modelId="{394AF008-E3D5-49C4-AA84-76389897399A}" srcId="{6FDC4FED-BC01-4EDD-83CF-C2E5E76DA5BF}" destId="{9F09F0B5-A937-43DA-91F4-342522A32B7C}" srcOrd="5" destOrd="0" parTransId="{E349244E-2154-4556-9185-DDB2E63248BE}" sibTransId="{7EF187DF-B071-4B6E-A117-7532A5F83D77}"/>
    <dgm:cxn modelId="{1C151A23-35C6-4F2E-9207-61EBA9F842D1}" type="presOf" srcId="{5A036A1D-FAC9-43D7-A15E-2ACF1A37F91D}" destId="{B7226498-B127-4C21-87E1-B0B169D6251C}" srcOrd="0" destOrd="0" presId="urn:microsoft.com/office/officeart/2005/8/layout/default"/>
    <dgm:cxn modelId="{C22FD948-7794-463D-833E-BDB8569B2F56}" type="presOf" srcId="{604E7C6D-7AE2-47EF-9D60-644DA1DAC3CB}" destId="{078F08B6-2E74-4F78-B184-647EEE876C92}" srcOrd="0" destOrd="0" presId="urn:microsoft.com/office/officeart/2005/8/layout/default"/>
    <dgm:cxn modelId="{BB008F49-6FE1-4827-880C-CA2F01F4037B}" type="presOf" srcId="{CA7AC2FE-42C8-4929-8710-05BB252645CC}" destId="{2D15D8E8-30C8-4E5C-B117-738B41A0FBD2}" srcOrd="0" destOrd="0" presId="urn:microsoft.com/office/officeart/2005/8/layout/default"/>
    <dgm:cxn modelId="{4243986D-2569-48D0-8DF0-E02C8DEF5AFA}" srcId="{6FDC4FED-BC01-4EDD-83CF-C2E5E76DA5BF}" destId="{5A036A1D-FAC9-43D7-A15E-2ACF1A37F91D}" srcOrd="4" destOrd="0" parTransId="{D1E5EA98-129E-44F5-B9C6-E3D7C8CA56FC}" sibTransId="{71FCF2AA-6655-44A6-A478-767A60845141}"/>
    <dgm:cxn modelId="{3A994851-60FA-45F9-BFD6-5142DD52D4BB}" type="presOf" srcId="{9F09F0B5-A937-43DA-91F4-342522A32B7C}" destId="{E3F6B9ED-3482-4832-8C10-EC3670F53DBC}" srcOrd="0" destOrd="0" presId="urn:microsoft.com/office/officeart/2005/8/layout/default"/>
    <dgm:cxn modelId="{A336C484-AF22-4F94-89A3-A4F8799F4503}" srcId="{6FDC4FED-BC01-4EDD-83CF-C2E5E76DA5BF}" destId="{604E7C6D-7AE2-47EF-9D60-644DA1DAC3CB}" srcOrd="0" destOrd="0" parTransId="{9E57536E-BA91-4F5D-8BA8-464C9493312B}" sibTransId="{DE189A63-D723-4DD3-B55B-F1D96A310690}"/>
    <dgm:cxn modelId="{7D6D2A91-C858-40C1-A07A-254E6BF94826}" srcId="{6FDC4FED-BC01-4EDD-83CF-C2E5E76DA5BF}" destId="{C395CCF7-EB41-483C-B476-2768E73E4BCA}" srcOrd="1" destOrd="0" parTransId="{D5EB72B4-9B8F-47BA-8F7A-9F0BE98FE134}" sibTransId="{E4673445-E0F3-4799-B042-3FEAA337B8D7}"/>
    <dgm:cxn modelId="{A2944195-9923-437F-ADD3-B3F7E99DDF96}" srcId="{6FDC4FED-BC01-4EDD-83CF-C2E5E76DA5BF}" destId="{CA7AC2FE-42C8-4929-8710-05BB252645CC}" srcOrd="2" destOrd="0" parTransId="{5256A885-8B16-4CB0-AE8B-43E12C2DBF11}" sibTransId="{79988F80-FCB3-4207-90F6-8F01EF3E5E01}"/>
    <dgm:cxn modelId="{BD35EBB0-7536-42B5-9DEE-A26A8B75CCFF}" srcId="{6FDC4FED-BC01-4EDD-83CF-C2E5E76DA5BF}" destId="{5970E469-E133-41B3-90D0-C10F49CDBA95}" srcOrd="3" destOrd="0" parTransId="{E9A7BB8E-B028-4452-A212-C99A3739FC9A}" sibTransId="{22002F10-A71C-43EA-98CF-50C4DC1536F8}"/>
    <dgm:cxn modelId="{4EF885BB-BCFA-439B-9E75-4AB1156D4967}" type="presOf" srcId="{5970E469-E133-41B3-90D0-C10F49CDBA95}" destId="{170302E4-933F-4F85-988D-E893A0F55A57}" srcOrd="0" destOrd="0" presId="urn:microsoft.com/office/officeart/2005/8/layout/default"/>
    <dgm:cxn modelId="{5AE85FE9-DB37-40BB-BDC5-B871470B9042}" type="presOf" srcId="{C395CCF7-EB41-483C-B476-2768E73E4BCA}" destId="{7770B62F-5C60-4D9E-85F9-7155F599CED9}" srcOrd="0" destOrd="0" presId="urn:microsoft.com/office/officeart/2005/8/layout/default"/>
    <dgm:cxn modelId="{A51E5313-AFF3-4D89-B890-CC5FA370E108}" type="presParOf" srcId="{69D2FAEA-52E6-4B8F-845E-CC0B5CA6469A}" destId="{078F08B6-2E74-4F78-B184-647EEE876C92}" srcOrd="0" destOrd="0" presId="urn:microsoft.com/office/officeart/2005/8/layout/default"/>
    <dgm:cxn modelId="{7E4F942E-271D-427F-A52D-A3337836B20C}" type="presParOf" srcId="{69D2FAEA-52E6-4B8F-845E-CC0B5CA6469A}" destId="{3713EF67-A458-46A5-8558-A5597719384F}" srcOrd="1" destOrd="0" presId="urn:microsoft.com/office/officeart/2005/8/layout/default"/>
    <dgm:cxn modelId="{867A913E-5548-496A-A656-6A97AC87C3A5}" type="presParOf" srcId="{69D2FAEA-52E6-4B8F-845E-CC0B5CA6469A}" destId="{7770B62F-5C60-4D9E-85F9-7155F599CED9}" srcOrd="2" destOrd="0" presId="urn:microsoft.com/office/officeart/2005/8/layout/default"/>
    <dgm:cxn modelId="{D2724F97-2279-4004-BE9B-3DF73F935453}" type="presParOf" srcId="{69D2FAEA-52E6-4B8F-845E-CC0B5CA6469A}" destId="{558B0507-3A8C-46FF-A118-FFB9B9C42BD4}" srcOrd="3" destOrd="0" presId="urn:microsoft.com/office/officeart/2005/8/layout/default"/>
    <dgm:cxn modelId="{98A93AD7-B0B5-4559-A733-9B9F520BDB2A}" type="presParOf" srcId="{69D2FAEA-52E6-4B8F-845E-CC0B5CA6469A}" destId="{2D15D8E8-30C8-4E5C-B117-738B41A0FBD2}" srcOrd="4" destOrd="0" presId="urn:microsoft.com/office/officeart/2005/8/layout/default"/>
    <dgm:cxn modelId="{98CCF5A2-BFCA-4D6B-B96A-792FF1733A49}" type="presParOf" srcId="{69D2FAEA-52E6-4B8F-845E-CC0B5CA6469A}" destId="{D7C1005B-0311-40A2-A299-EEA62C66743A}" srcOrd="5" destOrd="0" presId="urn:microsoft.com/office/officeart/2005/8/layout/default"/>
    <dgm:cxn modelId="{ECB1230F-99EB-4AD0-934E-43B3B3015B63}" type="presParOf" srcId="{69D2FAEA-52E6-4B8F-845E-CC0B5CA6469A}" destId="{170302E4-933F-4F85-988D-E893A0F55A57}" srcOrd="6" destOrd="0" presId="urn:microsoft.com/office/officeart/2005/8/layout/default"/>
    <dgm:cxn modelId="{6D5E9DB1-5B20-4355-856F-711773A62A5F}" type="presParOf" srcId="{69D2FAEA-52E6-4B8F-845E-CC0B5CA6469A}" destId="{F1ED5D62-D458-4781-A30B-729F064C0B0F}" srcOrd="7" destOrd="0" presId="urn:microsoft.com/office/officeart/2005/8/layout/default"/>
    <dgm:cxn modelId="{1055F182-C4A0-4AF7-9238-FADE08C11354}" type="presParOf" srcId="{69D2FAEA-52E6-4B8F-845E-CC0B5CA6469A}" destId="{B7226498-B127-4C21-87E1-B0B169D6251C}" srcOrd="8" destOrd="0" presId="urn:microsoft.com/office/officeart/2005/8/layout/default"/>
    <dgm:cxn modelId="{B7B29BDB-C3AE-4B68-8976-A96AD27FA151}" type="presParOf" srcId="{69D2FAEA-52E6-4B8F-845E-CC0B5CA6469A}" destId="{ED957B17-DC63-42E7-A445-ADB73E3AD650}" srcOrd="9" destOrd="0" presId="urn:microsoft.com/office/officeart/2005/8/layout/default"/>
    <dgm:cxn modelId="{304B42A3-D669-4EC9-8FAB-D86E4EEAFC82}" type="presParOf" srcId="{69D2FAEA-52E6-4B8F-845E-CC0B5CA6469A}" destId="{E3F6B9ED-3482-4832-8C10-EC3670F53DB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21B124-4DFF-47A8-B8F7-8C28E3CC494E}" type="doc">
      <dgm:prSet loTypeId="urn:microsoft.com/office/officeart/2005/8/layout/hProcess11" loCatId="process" qsTypeId="urn:microsoft.com/office/officeart/2005/8/quickstyle/3d4" qsCatId="3D" csTypeId="urn:microsoft.com/office/officeart/2005/8/colors/accent1_3" csCatId="accent1" phldr="1"/>
      <dgm:spPr/>
    </dgm:pt>
    <dgm:pt modelId="{FD80E9C9-0E76-4206-825C-096F58943DD7}">
      <dgm:prSet phldrT="[Κείμενο]" custT="1"/>
      <dgm:spPr/>
      <dgm:t>
        <a:bodyPr/>
        <a:lstStyle/>
        <a:p>
          <a:r>
            <a:rPr lang="el-GR" sz="1800" dirty="0"/>
            <a:t>Δημιουργήστε μια ομάδα υπεύθυνη για την αναγνώριση και την ανταμοιβή</a:t>
          </a:r>
        </a:p>
      </dgm:t>
    </dgm:pt>
    <dgm:pt modelId="{E1F2793D-E372-48EF-B376-D9292569D801}" type="parTrans" cxnId="{52184AF1-9456-4D7F-8BB1-764892B230EE}">
      <dgm:prSet/>
      <dgm:spPr/>
      <dgm:t>
        <a:bodyPr/>
        <a:lstStyle/>
        <a:p>
          <a:endParaRPr lang="el-GR" sz="1800"/>
        </a:p>
      </dgm:t>
    </dgm:pt>
    <dgm:pt modelId="{5AB2C150-BE5D-4F90-BBD0-66048DF041B7}" type="sibTrans" cxnId="{52184AF1-9456-4D7F-8BB1-764892B230EE}">
      <dgm:prSet/>
      <dgm:spPr/>
      <dgm:t>
        <a:bodyPr/>
        <a:lstStyle/>
        <a:p>
          <a:endParaRPr lang="el-GR" sz="1800"/>
        </a:p>
      </dgm:t>
    </dgm:pt>
    <dgm:pt modelId="{01F09D2A-57A0-421B-8606-6089E9774A40}">
      <dgm:prSet custT="1"/>
      <dgm:spPr/>
      <dgm:t>
        <a:bodyPr/>
        <a:lstStyle/>
        <a:p>
          <a:r>
            <a:rPr lang="el-GR" sz="1800"/>
            <a:t>Προσδιορίστε συμπεριφορές και αξίες που θέλετε να αναγνωρίσετε και να ενθαρρύνετε μέσα στην ομάδα</a:t>
          </a:r>
          <a:endParaRPr lang="el-GR" sz="1800" dirty="0"/>
        </a:p>
      </dgm:t>
    </dgm:pt>
    <dgm:pt modelId="{13E472DF-89AF-4A6F-8E14-5DB8ECF9C4EC}" type="parTrans" cxnId="{2429F238-90BF-48B5-B401-BFD32EE3C417}">
      <dgm:prSet/>
      <dgm:spPr/>
      <dgm:t>
        <a:bodyPr/>
        <a:lstStyle/>
        <a:p>
          <a:endParaRPr lang="el-GR" sz="1800"/>
        </a:p>
      </dgm:t>
    </dgm:pt>
    <dgm:pt modelId="{91ADF668-FFE0-490D-9FC4-4E98408E8288}" type="sibTrans" cxnId="{2429F238-90BF-48B5-B401-BFD32EE3C417}">
      <dgm:prSet/>
      <dgm:spPr/>
      <dgm:t>
        <a:bodyPr/>
        <a:lstStyle/>
        <a:p>
          <a:endParaRPr lang="el-GR" sz="1800"/>
        </a:p>
      </dgm:t>
    </dgm:pt>
    <dgm:pt modelId="{103C09EB-4B82-4C8E-B73A-6FF7CB2C9007}">
      <dgm:prSet custT="1"/>
      <dgm:spPr/>
      <dgm:t>
        <a:bodyPr/>
        <a:lstStyle/>
        <a:p>
          <a:r>
            <a:rPr lang="el-GR" sz="1800" dirty="0"/>
            <a:t>Όπου οι στόχοι χρησιμοποιούνται για ανταμοιβή, βεβαιωθείτε ότι είναι εφικτοί για όλους τους/τις εργαζόμενους/</a:t>
          </a:r>
          <a:r>
            <a:rPr lang="el-GR" sz="1800" dirty="0" err="1"/>
            <a:t>ες</a:t>
          </a:r>
          <a:endParaRPr lang="el-GR" sz="1800" dirty="0"/>
        </a:p>
      </dgm:t>
    </dgm:pt>
    <dgm:pt modelId="{D7F2A98F-B83E-4053-9BA0-D7F723396AA1}" type="parTrans" cxnId="{CEDE14E9-DDBC-4F1A-A4BA-E73170CD7F1D}">
      <dgm:prSet/>
      <dgm:spPr/>
      <dgm:t>
        <a:bodyPr/>
        <a:lstStyle/>
        <a:p>
          <a:endParaRPr lang="el-GR" sz="1800"/>
        </a:p>
      </dgm:t>
    </dgm:pt>
    <dgm:pt modelId="{A32C2073-343D-43A9-B2F3-CDB6AB4AFE09}" type="sibTrans" cxnId="{CEDE14E9-DDBC-4F1A-A4BA-E73170CD7F1D}">
      <dgm:prSet/>
      <dgm:spPr/>
      <dgm:t>
        <a:bodyPr/>
        <a:lstStyle/>
        <a:p>
          <a:endParaRPr lang="el-GR" sz="1800"/>
        </a:p>
      </dgm:t>
    </dgm:pt>
    <dgm:pt modelId="{03860AD6-3526-4CC2-86CF-6E83BB5DA18B}">
      <dgm:prSet custT="1"/>
      <dgm:spPr/>
      <dgm:t>
        <a:bodyPr/>
        <a:lstStyle/>
        <a:p>
          <a:r>
            <a:rPr lang="el-GR" sz="1800" dirty="0"/>
            <a:t>Προσαρμόστε τη συνολική στρατηγική ανταμοιβής σας στην εταιρεία και τους/τις εργαζόμενους/</a:t>
          </a:r>
          <a:r>
            <a:rPr lang="el-GR" sz="1800" dirty="0" err="1"/>
            <a:t>ες</a:t>
          </a:r>
          <a:endParaRPr lang="el-GR" sz="1800" dirty="0"/>
        </a:p>
      </dgm:t>
    </dgm:pt>
    <dgm:pt modelId="{E1172FB1-275C-455C-833B-A707ECCB1094}" type="parTrans" cxnId="{491F0383-C555-43B9-B4EA-5B7EDDEE8DF1}">
      <dgm:prSet/>
      <dgm:spPr/>
      <dgm:t>
        <a:bodyPr/>
        <a:lstStyle/>
        <a:p>
          <a:endParaRPr lang="el-GR" sz="1800"/>
        </a:p>
      </dgm:t>
    </dgm:pt>
    <dgm:pt modelId="{7991E0F7-D5DF-4B37-AC6D-E3B4AE5BC775}" type="sibTrans" cxnId="{491F0383-C555-43B9-B4EA-5B7EDDEE8DF1}">
      <dgm:prSet/>
      <dgm:spPr/>
      <dgm:t>
        <a:bodyPr/>
        <a:lstStyle/>
        <a:p>
          <a:endParaRPr lang="el-GR" sz="1800"/>
        </a:p>
      </dgm:t>
    </dgm:pt>
    <dgm:pt modelId="{BF0AD41E-B79A-4F3C-AF4C-1BC4F60422F7}">
      <dgm:prSet custT="1"/>
      <dgm:spPr/>
      <dgm:t>
        <a:bodyPr/>
        <a:lstStyle/>
        <a:p>
          <a:r>
            <a:rPr lang="el-GR" sz="1800" dirty="0"/>
            <a:t>Κάντε συνήθεια στο χώρο εργασίας να αναγνωρίζετε τους/τις εργαζόμενους/</a:t>
          </a:r>
          <a:r>
            <a:rPr lang="el-GR" sz="1800" dirty="0" err="1"/>
            <a:t>ες</a:t>
          </a:r>
          <a:endParaRPr lang="el-GR" sz="1800" dirty="0"/>
        </a:p>
      </dgm:t>
    </dgm:pt>
    <dgm:pt modelId="{0EBDA5C4-6E60-4310-975C-891E5DA3C06D}" type="sibTrans" cxnId="{8195AAFD-59BE-4D34-B7FC-48832FFF96F9}">
      <dgm:prSet/>
      <dgm:spPr/>
      <dgm:t>
        <a:bodyPr/>
        <a:lstStyle/>
        <a:p>
          <a:endParaRPr lang="el-GR" sz="1800"/>
        </a:p>
      </dgm:t>
    </dgm:pt>
    <dgm:pt modelId="{35E54155-168E-4779-8458-E50BDDC717EE}" type="parTrans" cxnId="{8195AAFD-59BE-4D34-B7FC-48832FFF96F9}">
      <dgm:prSet/>
      <dgm:spPr/>
      <dgm:t>
        <a:bodyPr/>
        <a:lstStyle/>
        <a:p>
          <a:endParaRPr lang="el-GR" sz="1800"/>
        </a:p>
      </dgm:t>
    </dgm:pt>
    <dgm:pt modelId="{A966E794-D271-45C5-BC44-68797BCFE51C}" type="pres">
      <dgm:prSet presAssocID="{1F21B124-4DFF-47A8-B8F7-8C28E3CC494E}" presName="Name0" presStyleCnt="0">
        <dgm:presLayoutVars>
          <dgm:dir/>
          <dgm:resizeHandles val="exact"/>
        </dgm:presLayoutVars>
      </dgm:prSet>
      <dgm:spPr/>
    </dgm:pt>
    <dgm:pt modelId="{BFF1F76E-323A-4B94-88E3-EF64B17334D0}" type="pres">
      <dgm:prSet presAssocID="{1F21B124-4DFF-47A8-B8F7-8C28E3CC494E}" presName="arrow" presStyleLbl="bgShp" presStyleIdx="0" presStyleCnt="1"/>
      <dgm:spPr/>
    </dgm:pt>
    <dgm:pt modelId="{387BEB2B-9BAD-4EEE-816D-B263CA03511F}" type="pres">
      <dgm:prSet presAssocID="{1F21B124-4DFF-47A8-B8F7-8C28E3CC494E}" presName="points" presStyleCnt="0"/>
      <dgm:spPr/>
    </dgm:pt>
    <dgm:pt modelId="{923DDE61-F21B-46C8-AB16-334AD5EF6E62}" type="pres">
      <dgm:prSet presAssocID="{FD80E9C9-0E76-4206-825C-096F58943DD7}" presName="compositeA" presStyleCnt="0"/>
      <dgm:spPr/>
    </dgm:pt>
    <dgm:pt modelId="{495565DE-54F4-443E-ABAC-D85A9482E0DD}" type="pres">
      <dgm:prSet presAssocID="{FD80E9C9-0E76-4206-825C-096F58943DD7}" presName="textA" presStyleLbl="revTx" presStyleIdx="0" presStyleCnt="5">
        <dgm:presLayoutVars>
          <dgm:bulletEnabled val="1"/>
        </dgm:presLayoutVars>
      </dgm:prSet>
      <dgm:spPr/>
    </dgm:pt>
    <dgm:pt modelId="{67C77B70-A53F-49CF-BD41-985340B07A6F}" type="pres">
      <dgm:prSet presAssocID="{FD80E9C9-0E76-4206-825C-096F58943DD7}" presName="circleA" presStyleLbl="node1" presStyleIdx="0" presStyleCnt="5"/>
      <dgm:spPr/>
    </dgm:pt>
    <dgm:pt modelId="{B09BDAD2-20C3-4312-B8B6-DA41756EF708}" type="pres">
      <dgm:prSet presAssocID="{FD80E9C9-0E76-4206-825C-096F58943DD7}" presName="spaceA" presStyleCnt="0"/>
      <dgm:spPr/>
    </dgm:pt>
    <dgm:pt modelId="{BCBFD75A-DCEF-4C77-B289-B5E0AE317B5D}" type="pres">
      <dgm:prSet presAssocID="{5AB2C150-BE5D-4F90-BBD0-66048DF041B7}" presName="space" presStyleCnt="0"/>
      <dgm:spPr/>
    </dgm:pt>
    <dgm:pt modelId="{50A347CA-F279-41E3-BEBB-A2C93F1C8076}" type="pres">
      <dgm:prSet presAssocID="{01F09D2A-57A0-421B-8606-6089E9774A40}" presName="compositeB" presStyleCnt="0"/>
      <dgm:spPr/>
    </dgm:pt>
    <dgm:pt modelId="{C72965A4-9AE8-4907-9A53-E1F6AC9B0499}" type="pres">
      <dgm:prSet presAssocID="{01F09D2A-57A0-421B-8606-6089E9774A40}" presName="textB" presStyleLbl="revTx" presStyleIdx="1" presStyleCnt="5">
        <dgm:presLayoutVars>
          <dgm:bulletEnabled val="1"/>
        </dgm:presLayoutVars>
      </dgm:prSet>
      <dgm:spPr/>
    </dgm:pt>
    <dgm:pt modelId="{E3609C78-4E3A-4092-A57B-F79F21100CEF}" type="pres">
      <dgm:prSet presAssocID="{01F09D2A-57A0-421B-8606-6089E9774A40}" presName="circleB" presStyleLbl="node1" presStyleIdx="1" presStyleCnt="5"/>
      <dgm:spPr/>
    </dgm:pt>
    <dgm:pt modelId="{B5DB440B-EE40-483E-99EE-C4A9CC8F9B20}" type="pres">
      <dgm:prSet presAssocID="{01F09D2A-57A0-421B-8606-6089E9774A40}" presName="spaceB" presStyleCnt="0"/>
      <dgm:spPr/>
    </dgm:pt>
    <dgm:pt modelId="{8E923B68-F3BC-4F95-ADE4-DD4CA4CF2406}" type="pres">
      <dgm:prSet presAssocID="{91ADF668-FFE0-490D-9FC4-4E98408E8288}" presName="space" presStyleCnt="0"/>
      <dgm:spPr/>
    </dgm:pt>
    <dgm:pt modelId="{2685A033-FE21-44E8-B0CD-6D85EF20A1D4}" type="pres">
      <dgm:prSet presAssocID="{103C09EB-4B82-4C8E-B73A-6FF7CB2C9007}" presName="compositeA" presStyleCnt="0"/>
      <dgm:spPr/>
    </dgm:pt>
    <dgm:pt modelId="{06DE9374-46DD-48C6-B68E-F4BF1A0E0C5D}" type="pres">
      <dgm:prSet presAssocID="{103C09EB-4B82-4C8E-B73A-6FF7CB2C9007}" presName="textA" presStyleLbl="revTx" presStyleIdx="2" presStyleCnt="5">
        <dgm:presLayoutVars>
          <dgm:bulletEnabled val="1"/>
        </dgm:presLayoutVars>
      </dgm:prSet>
      <dgm:spPr/>
    </dgm:pt>
    <dgm:pt modelId="{661110A8-5D5E-40A9-93D7-BBC699007061}" type="pres">
      <dgm:prSet presAssocID="{103C09EB-4B82-4C8E-B73A-6FF7CB2C9007}" presName="circleA" presStyleLbl="node1" presStyleIdx="2" presStyleCnt="5"/>
      <dgm:spPr/>
    </dgm:pt>
    <dgm:pt modelId="{0BF0B096-9902-44D2-A1D0-181E164E5EB2}" type="pres">
      <dgm:prSet presAssocID="{103C09EB-4B82-4C8E-B73A-6FF7CB2C9007}" presName="spaceA" presStyleCnt="0"/>
      <dgm:spPr/>
    </dgm:pt>
    <dgm:pt modelId="{EDEA2315-807A-4225-9157-3C48AC9D9B9C}" type="pres">
      <dgm:prSet presAssocID="{A32C2073-343D-43A9-B2F3-CDB6AB4AFE09}" presName="space" presStyleCnt="0"/>
      <dgm:spPr/>
    </dgm:pt>
    <dgm:pt modelId="{0E448282-78B3-4B21-92CE-063E7CEEC9D4}" type="pres">
      <dgm:prSet presAssocID="{BF0AD41E-B79A-4F3C-AF4C-1BC4F60422F7}" presName="compositeB" presStyleCnt="0"/>
      <dgm:spPr/>
    </dgm:pt>
    <dgm:pt modelId="{1158FF2E-9E3B-4948-9E72-F89EB318851B}" type="pres">
      <dgm:prSet presAssocID="{BF0AD41E-B79A-4F3C-AF4C-1BC4F60422F7}" presName="textB" presStyleLbl="revTx" presStyleIdx="3" presStyleCnt="5">
        <dgm:presLayoutVars>
          <dgm:bulletEnabled val="1"/>
        </dgm:presLayoutVars>
      </dgm:prSet>
      <dgm:spPr/>
    </dgm:pt>
    <dgm:pt modelId="{1FB67A11-F1D5-403B-889C-60584B17CD5A}" type="pres">
      <dgm:prSet presAssocID="{BF0AD41E-B79A-4F3C-AF4C-1BC4F60422F7}" presName="circleB" presStyleLbl="node1" presStyleIdx="3" presStyleCnt="5"/>
      <dgm:spPr/>
    </dgm:pt>
    <dgm:pt modelId="{F64FEFBB-15C5-49F3-A603-1F032D763133}" type="pres">
      <dgm:prSet presAssocID="{BF0AD41E-B79A-4F3C-AF4C-1BC4F60422F7}" presName="spaceB" presStyleCnt="0"/>
      <dgm:spPr/>
    </dgm:pt>
    <dgm:pt modelId="{F3EA7252-EFC7-41D3-949D-9BC85BB2AE4B}" type="pres">
      <dgm:prSet presAssocID="{0EBDA5C4-6E60-4310-975C-891E5DA3C06D}" presName="space" presStyleCnt="0"/>
      <dgm:spPr/>
    </dgm:pt>
    <dgm:pt modelId="{7962F7A9-7943-4DCB-8570-629E85098714}" type="pres">
      <dgm:prSet presAssocID="{03860AD6-3526-4CC2-86CF-6E83BB5DA18B}" presName="compositeA" presStyleCnt="0"/>
      <dgm:spPr/>
    </dgm:pt>
    <dgm:pt modelId="{A0B138C1-24EE-4853-934E-7A3E865A09D8}" type="pres">
      <dgm:prSet presAssocID="{03860AD6-3526-4CC2-86CF-6E83BB5DA18B}" presName="textA" presStyleLbl="revTx" presStyleIdx="4" presStyleCnt="5">
        <dgm:presLayoutVars>
          <dgm:bulletEnabled val="1"/>
        </dgm:presLayoutVars>
      </dgm:prSet>
      <dgm:spPr/>
    </dgm:pt>
    <dgm:pt modelId="{36EEA481-1029-4BDD-BB54-ACCD017F6777}" type="pres">
      <dgm:prSet presAssocID="{03860AD6-3526-4CC2-86CF-6E83BB5DA18B}" presName="circleA" presStyleLbl="node1" presStyleIdx="4" presStyleCnt="5"/>
      <dgm:spPr/>
    </dgm:pt>
    <dgm:pt modelId="{79AF3741-C805-470A-B192-5E13D8B67E53}" type="pres">
      <dgm:prSet presAssocID="{03860AD6-3526-4CC2-86CF-6E83BB5DA18B}" presName="spaceA" presStyleCnt="0"/>
      <dgm:spPr/>
    </dgm:pt>
  </dgm:ptLst>
  <dgm:cxnLst>
    <dgm:cxn modelId="{9EB5E129-682F-42DE-BD96-75FDA4D56826}" type="presOf" srcId="{FD80E9C9-0E76-4206-825C-096F58943DD7}" destId="{495565DE-54F4-443E-ABAC-D85A9482E0DD}" srcOrd="0" destOrd="0" presId="urn:microsoft.com/office/officeart/2005/8/layout/hProcess11"/>
    <dgm:cxn modelId="{2429F238-90BF-48B5-B401-BFD32EE3C417}" srcId="{1F21B124-4DFF-47A8-B8F7-8C28E3CC494E}" destId="{01F09D2A-57A0-421B-8606-6089E9774A40}" srcOrd="1" destOrd="0" parTransId="{13E472DF-89AF-4A6F-8E14-5DB8ECF9C4EC}" sibTransId="{91ADF668-FFE0-490D-9FC4-4E98408E8288}"/>
    <dgm:cxn modelId="{274FF868-5465-4EC4-B63D-0AAAB67FA84A}" type="presOf" srcId="{103C09EB-4B82-4C8E-B73A-6FF7CB2C9007}" destId="{06DE9374-46DD-48C6-B68E-F4BF1A0E0C5D}" srcOrd="0" destOrd="0" presId="urn:microsoft.com/office/officeart/2005/8/layout/hProcess11"/>
    <dgm:cxn modelId="{491F0383-C555-43B9-B4EA-5B7EDDEE8DF1}" srcId="{1F21B124-4DFF-47A8-B8F7-8C28E3CC494E}" destId="{03860AD6-3526-4CC2-86CF-6E83BB5DA18B}" srcOrd="4" destOrd="0" parTransId="{E1172FB1-275C-455C-833B-A707ECCB1094}" sibTransId="{7991E0F7-D5DF-4B37-AC6D-E3B4AE5BC775}"/>
    <dgm:cxn modelId="{AD1E1198-29C4-4B1F-8245-FAFAC4E5E9D4}" type="presOf" srcId="{01F09D2A-57A0-421B-8606-6089E9774A40}" destId="{C72965A4-9AE8-4907-9A53-E1F6AC9B0499}" srcOrd="0" destOrd="0" presId="urn:microsoft.com/office/officeart/2005/8/layout/hProcess11"/>
    <dgm:cxn modelId="{BF33DCA0-E78C-46A4-A5AD-DE66ED55009F}" type="presOf" srcId="{BF0AD41E-B79A-4F3C-AF4C-1BC4F60422F7}" destId="{1158FF2E-9E3B-4948-9E72-F89EB318851B}" srcOrd="0" destOrd="0" presId="urn:microsoft.com/office/officeart/2005/8/layout/hProcess11"/>
    <dgm:cxn modelId="{C27011A9-44FE-4676-9585-92D46F1A3F6A}" type="presOf" srcId="{1F21B124-4DFF-47A8-B8F7-8C28E3CC494E}" destId="{A966E794-D271-45C5-BC44-68797BCFE51C}" srcOrd="0" destOrd="0" presId="urn:microsoft.com/office/officeart/2005/8/layout/hProcess11"/>
    <dgm:cxn modelId="{8B3A6ED2-2B32-4467-A867-5487458C0EAD}" type="presOf" srcId="{03860AD6-3526-4CC2-86CF-6E83BB5DA18B}" destId="{A0B138C1-24EE-4853-934E-7A3E865A09D8}" srcOrd="0" destOrd="0" presId="urn:microsoft.com/office/officeart/2005/8/layout/hProcess11"/>
    <dgm:cxn modelId="{CEDE14E9-DDBC-4F1A-A4BA-E73170CD7F1D}" srcId="{1F21B124-4DFF-47A8-B8F7-8C28E3CC494E}" destId="{103C09EB-4B82-4C8E-B73A-6FF7CB2C9007}" srcOrd="2" destOrd="0" parTransId="{D7F2A98F-B83E-4053-9BA0-D7F723396AA1}" sibTransId="{A32C2073-343D-43A9-B2F3-CDB6AB4AFE09}"/>
    <dgm:cxn modelId="{52184AF1-9456-4D7F-8BB1-764892B230EE}" srcId="{1F21B124-4DFF-47A8-B8F7-8C28E3CC494E}" destId="{FD80E9C9-0E76-4206-825C-096F58943DD7}" srcOrd="0" destOrd="0" parTransId="{E1F2793D-E372-48EF-B376-D9292569D801}" sibTransId="{5AB2C150-BE5D-4F90-BBD0-66048DF041B7}"/>
    <dgm:cxn modelId="{8195AAFD-59BE-4D34-B7FC-48832FFF96F9}" srcId="{1F21B124-4DFF-47A8-B8F7-8C28E3CC494E}" destId="{BF0AD41E-B79A-4F3C-AF4C-1BC4F60422F7}" srcOrd="3" destOrd="0" parTransId="{35E54155-168E-4779-8458-E50BDDC717EE}" sibTransId="{0EBDA5C4-6E60-4310-975C-891E5DA3C06D}"/>
    <dgm:cxn modelId="{60461395-1923-43E1-B57B-69D2B5CC9349}" type="presParOf" srcId="{A966E794-D271-45C5-BC44-68797BCFE51C}" destId="{BFF1F76E-323A-4B94-88E3-EF64B17334D0}" srcOrd="0" destOrd="0" presId="urn:microsoft.com/office/officeart/2005/8/layout/hProcess11"/>
    <dgm:cxn modelId="{DF7559C9-4612-4831-ABEE-E8E7899F4F07}" type="presParOf" srcId="{A966E794-D271-45C5-BC44-68797BCFE51C}" destId="{387BEB2B-9BAD-4EEE-816D-B263CA03511F}" srcOrd="1" destOrd="0" presId="urn:microsoft.com/office/officeart/2005/8/layout/hProcess11"/>
    <dgm:cxn modelId="{0548BE7A-834C-43E9-B3B5-FD1B654BB70C}" type="presParOf" srcId="{387BEB2B-9BAD-4EEE-816D-B263CA03511F}" destId="{923DDE61-F21B-46C8-AB16-334AD5EF6E62}" srcOrd="0" destOrd="0" presId="urn:microsoft.com/office/officeart/2005/8/layout/hProcess11"/>
    <dgm:cxn modelId="{927CE8DD-4AA4-4EC2-9042-18F8ED386589}" type="presParOf" srcId="{923DDE61-F21B-46C8-AB16-334AD5EF6E62}" destId="{495565DE-54F4-443E-ABAC-D85A9482E0DD}" srcOrd="0" destOrd="0" presId="urn:microsoft.com/office/officeart/2005/8/layout/hProcess11"/>
    <dgm:cxn modelId="{5A140FCE-3572-4E5E-AEB0-A3F052272085}" type="presParOf" srcId="{923DDE61-F21B-46C8-AB16-334AD5EF6E62}" destId="{67C77B70-A53F-49CF-BD41-985340B07A6F}" srcOrd="1" destOrd="0" presId="urn:microsoft.com/office/officeart/2005/8/layout/hProcess11"/>
    <dgm:cxn modelId="{99B1BB10-472E-4566-BF7F-778FF5AB6AE8}" type="presParOf" srcId="{923DDE61-F21B-46C8-AB16-334AD5EF6E62}" destId="{B09BDAD2-20C3-4312-B8B6-DA41756EF708}" srcOrd="2" destOrd="0" presId="urn:microsoft.com/office/officeart/2005/8/layout/hProcess11"/>
    <dgm:cxn modelId="{5945828C-3822-488D-BFAD-ABA6D2859A6D}" type="presParOf" srcId="{387BEB2B-9BAD-4EEE-816D-B263CA03511F}" destId="{BCBFD75A-DCEF-4C77-B289-B5E0AE317B5D}" srcOrd="1" destOrd="0" presId="urn:microsoft.com/office/officeart/2005/8/layout/hProcess11"/>
    <dgm:cxn modelId="{B69CB231-FA6C-46A8-8816-BC7F2DF7235E}" type="presParOf" srcId="{387BEB2B-9BAD-4EEE-816D-B263CA03511F}" destId="{50A347CA-F279-41E3-BEBB-A2C93F1C8076}" srcOrd="2" destOrd="0" presId="urn:microsoft.com/office/officeart/2005/8/layout/hProcess11"/>
    <dgm:cxn modelId="{3481ED1C-8B74-444C-9553-4ECDF9C4E6C7}" type="presParOf" srcId="{50A347CA-F279-41E3-BEBB-A2C93F1C8076}" destId="{C72965A4-9AE8-4907-9A53-E1F6AC9B0499}" srcOrd="0" destOrd="0" presId="urn:microsoft.com/office/officeart/2005/8/layout/hProcess11"/>
    <dgm:cxn modelId="{B6CF912E-6658-413C-A878-B11B0D858A74}" type="presParOf" srcId="{50A347CA-F279-41E3-BEBB-A2C93F1C8076}" destId="{E3609C78-4E3A-4092-A57B-F79F21100CEF}" srcOrd="1" destOrd="0" presId="urn:microsoft.com/office/officeart/2005/8/layout/hProcess11"/>
    <dgm:cxn modelId="{A3CACAEF-183D-49FA-89ED-08D03ECEA0BA}" type="presParOf" srcId="{50A347CA-F279-41E3-BEBB-A2C93F1C8076}" destId="{B5DB440B-EE40-483E-99EE-C4A9CC8F9B20}" srcOrd="2" destOrd="0" presId="urn:microsoft.com/office/officeart/2005/8/layout/hProcess11"/>
    <dgm:cxn modelId="{99424E45-7275-42DD-A55D-F4CF755DEA43}" type="presParOf" srcId="{387BEB2B-9BAD-4EEE-816D-B263CA03511F}" destId="{8E923B68-F3BC-4F95-ADE4-DD4CA4CF2406}" srcOrd="3" destOrd="0" presId="urn:microsoft.com/office/officeart/2005/8/layout/hProcess11"/>
    <dgm:cxn modelId="{6D4C58C1-D550-4797-93BE-7725D566956D}" type="presParOf" srcId="{387BEB2B-9BAD-4EEE-816D-B263CA03511F}" destId="{2685A033-FE21-44E8-B0CD-6D85EF20A1D4}" srcOrd="4" destOrd="0" presId="urn:microsoft.com/office/officeart/2005/8/layout/hProcess11"/>
    <dgm:cxn modelId="{A4F47244-7591-4B11-A281-FE8069CF7059}" type="presParOf" srcId="{2685A033-FE21-44E8-B0CD-6D85EF20A1D4}" destId="{06DE9374-46DD-48C6-B68E-F4BF1A0E0C5D}" srcOrd="0" destOrd="0" presId="urn:microsoft.com/office/officeart/2005/8/layout/hProcess11"/>
    <dgm:cxn modelId="{B51DC73A-CA45-45A1-BCD3-FE1E1EA9BF6A}" type="presParOf" srcId="{2685A033-FE21-44E8-B0CD-6D85EF20A1D4}" destId="{661110A8-5D5E-40A9-93D7-BBC699007061}" srcOrd="1" destOrd="0" presId="urn:microsoft.com/office/officeart/2005/8/layout/hProcess11"/>
    <dgm:cxn modelId="{68B8074D-BB20-4B43-9F51-8CC07E4103AB}" type="presParOf" srcId="{2685A033-FE21-44E8-B0CD-6D85EF20A1D4}" destId="{0BF0B096-9902-44D2-A1D0-181E164E5EB2}" srcOrd="2" destOrd="0" presId="urn:microsoft.com/office/officeart/2005/8/layout/hProcess11"/>
    <dgm:cxn modelId="{243A2975-CECE-4C3B-85CE-D3DCE61964E3}" type="presParOf" srcId="{387BEB2B-9BAD-4EEE-816D-B263CA03511F}" destId="{EDEA2315-807A-4225-9157-3C48AC9D9B9C}" srcOrd="5" destOrd="0" presId="urn:microsoft.com/office/officeart/2005/8/layout/hProcess11"/>
    <dgm:cxn modelId="{101CA36B-93D3-4C16-A875-8D092C623AFE}" type="presParOf" srcId="{387BEB2B-9BAD-4EEE-816D-B263CA03511F}" destId="{0E448282-78B3-4B21-92CE-063E7CEEC9D4}" srcOrd="6" destOrd="0" presId="urn:microsoft.com/office/officeart/2005/8/layout/hProcess11"/>
    <dgm:cxn modelId="{15091A1D-FC45-45CB-A1B2-BACFED2B21E1}" type="presParOf" srcId="{0E448282-78B3-4B21-92CE-063E7CEEC9D4}" destId="{1158FF2E-9E3B-4948-9E72-F89EB318851B}" srcOrd="0" destOrd="0" presId="urn:microsoft.com/office/officeart/2005/8/layout/hProcess11"/>
    <dgm:cxn modelId="{F65A6B0E-EE09-409D-AEAF-BD7230E99B46}" type="presParOf" srcId="{0E448282-78B3-4B21-92CE-063E7CEEC9D4}" destId="{1FB67A11-F1D5-403B-889C-60584B17CD5A}" srcOrd="1" destOrd="0" presId="urn:microsoft.com/office/officeart/2005/8/layout/hProcess11"/>
    <dgm:cxn modelId="{503526BE-0F5F-494E-9D94-BD76472C4A6D}" type="presParOf" srcId="{0E448282-78B3-4B21-92CE-063E7CEEC9D4}" destId="{F64FEFBB-15C5-49F3-A603-1F032D763133}" srcOrd="2" destOrd="0" presId="urn:microsoft.com/office/officeart/2005/8/layout/hProcess11"/>
    <dgm:cxn modelId="{AD02C268-94B8-4B9C-BFF0-A9F9E75BF463}" type="presParOf" srcId="{387BEB2B-9BAD-4EEE-816D-B263CA03511F}" destId="{F3EA7252-EFC7-41D3-949D-9BC85BB2AE4B}" srcOrd="7" destOrd="0" presId="urn:microsoft.com/office/officeart/2005/8/layout/hProcess11"/>
    <dgm:cxn modelId="{602692DE-1115-4266-BA19-11AD6506DB6B}" type="presParOf" srcId="{387BEB2B-9BAD-4EEE-816D-B263CA03511F}" destId="{7962F7A9-7943-4DCB-8570-629E85098714}" srcOrd="8" destOrd="0" presId="urn:microsoft.com/office/officeart/2005/8/layout/hProcess11"/>
    <dgm:cxn modelId="{0F1160B7-52B7-4B14-BEC6-63C2F0354C31}" type="presParOf" srcId="{7962F7A9-7943-4DCB-8570-629E85098714}" destId="{A0B138C1-24EE-4853-934E-7A3E865A09D8}" srcOrd="0" destOrd="0" presId="urn:microsoft.com/office/officeart/2005/8/layout/hProcess11"/>
    <dgm:cxn modelId="{83AEE625-A923-4EB1-8568-BEA5DED8C707}" type="presParOf" srcId="{7962F7A9-7943-4DCB-8570-629E85098714}" destId="{36EEA481-1029-4BDD-BB54-ACCD017F6777}" srcOrd="1" destOrd="0" presId="urn:microsoft.com/office/officeart/2005/8/layout/hProcess11"/>
    <dgm:cxn modelId="{BEA22DD9-9641-4806-A7F8-5FC4FA9CDC18}" type="presParOf" srcId="{7962F7A9-7943-4DCB-8570-629E85098714}" destId="{79AF3741-C805-470A-B192-5E13D8B67E53}"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B86010-13E4-4B1D-A522-2829AD5E8E70}" type="doc">
      <dgm:prSet loTypeId="urn:microsoft.com/office/officeart/2005/8/layout/hProcess9" loCatId="process" qsTypeId="urn:microsoft.com/office/officeart/2005/8/quickstyle/simple5" qsCatId="simple" csTypeId="urn:microsoft.com/office/officeart/2005/8/colors/accent1_3" csCatId="accent1" phldr="1"/>
      <dgm:spPr/>
    </dgm:pt>
    <dgm:pt modelId="{0138DCE3-2077-4968-A848-2A9391A198D6}">
      <dgm:prSet phldrT="[Κείμενο]"/>
      <dgm:spPr/>
      <dgm:t>
        <a:bodyPr/>
        <a:lstStyle/>
        <a:p>
          <a:r>
            <a:rPr lang="el-GR" dirty="0"/>
            <a:t>Καθορίστε τους στόχους σας</a:t>
          </a:r>
        </a:p>
      </dgm:t>
    </dgm:pt>
    <dgm:pt modelId="{2839C51A-C9AC-45E5-9FA6-8D86DFCFE917}" type="parTrans" cxnId="{C44E05A4-75C0-4991-828D-EFF45E7C9413}">
      <dgm:prSet/>
      <dgm:spPr/>
      <dgm:t>
        <a:bodyPr/>
        <a:lstStyle/>
        <a:p>
          <a:endParaRPr lang="el-GR"/>
        </a:p>
      </dgm:t>
    </dgm:pt>
    <dgm:pt modelId="{898B03EA-75C9-4530-A1AB-FFA44287AC41}" type="sibTrans" cxnId="{C44E05A4-75C0-4991-828D-EFF45E7C9413}">
      <dgm:prSet/>
      <dgm:spPr/>
      <dgm:t>
        <a:bodyPr/>
        <a:lstStyle/>
        <a:p>
          <a:endParaRPr lang="el-GR"/>
        </a:p>
      </dgm:t>
    </dgm:pt>
    <dgm:pt modelId="{697F3A8E-9038-47BC-91D6-17118BE2FB7A}">
      <dgm:prSet/>
      <dgm:spPr/>
      <dgm:t>
        <a:bodyPr/>
        <a:lstStyle/>
        <a:p>
          <a:r>
            <a:rPr lang="el-GR"/>
            <a:t>Επιλέξτε τις ανταμοιβές σας</a:t>
          </a:r>
          <a:endParaRPr lang="el-GR" dirty="0"/>
        </a:p>
      </dgm:t>
    </dgm:pt>
    <dgm:pt modelId="{2DA6CB5F-E181-464B-BEA6-670EA6A71150}" type="parTrans" cxnId="{2717A08E-00C2-47FA-B588-EC531CEA1D96}">
      <dgm:prSet/>
      <dgm:spPr/>
      <dgm:t>
        <a:bodyPr/>
        <a:lstStyle/>
        <a:p>
          <a:endParaRPr lang="el-GR"/>
        </a:p>
      </dgm:t>
    </dgm:pt>
    <dgm:pt modelId="{2B3A7A10-AFCE-4344-B179-2E4B34888B74}" type="sibTrans" cxnId="{2717A08E-00C2-47FA-B588-EC531CEA1D96}">
      <dgm:prSet/>
      <dgm:spPr/>
      <dgm:t>
        <a:bodyPr/>
        <a:lstStyle/>
        <a:p>
          <a:endParaRPr lang="el-GR"/>
        </a:p>
      </dgm:t>
    </dgm:pt>
    <dgm:pt modelId="{61AF01B7-449A-4AF0-B615-F727359B85B7}">
      <dgm:prSet/>
      <dgm:spPr/>
      <dgm:t>
        <a:bodyPr/>
        <a:lstStyle/>
        <a:p>
          <a:r>
            <a:rPr lang="el-GR"/>
            <a:t>Εμπλέξτε τους ανθρώπους σας</a:t>
          </a:r>
          <a:endParaRPr lang="el-GR" dirty="0"/>
        </a:p>
      </dgm:t>
    </dgm:pt>
    <dgm:pt modelId="{2B8AFC66-FDB1-4815-9005-BBC43F1D48A7}" type="parTrans" cxnId="{1D356436-37F7-4929-9BC0-9EDA8CB47409}">
      <dgm:prSet/>
      <dgm:spPr/>
      <dgm:t>
        <a:bodyPr/>
        <a:lstStyle/>
        <a:p>
          <a:endParaRPr lang="el-GR"/>
        </a:p>
      </dgm:t>
    </dgm:pt>
    <dgm:pt modelId="{BC6C41DD-AC9E-40A6-A323-D78C3E950E81}" type="sibTrans" cxnId="{1D356436-37F7-4929-9BC0-9EDA8CB47409}">
      <dgm:prSet/>
      <dgm:spPr/>
      <dgm:t>
        <a:bodyPr/>
        <a:lstStyle/>
        <a:p>
          <a:endParaRPr lang="el-GR"/>
        </a:p>
      </dgm:t>
    </dgm:pt>
    <dgm:pt modelId="{401482A8-4FC1-4DD5-8D14-8C95595821D5}">
      <dgm:prSet/>
      <dgm:spPr/>
      <dgm:t>
        <a:bodyPr/>
        <a:lstStyle/>
        <a:p>
          <a:r>
            <a:rPr lang="el-GR"/>
            <a:t>Κοινοποιήστε τις ανταμοιβές σας</a:t>
          </a:r>
          <a:endParaRPr lang="el-GR" dirty="0"/>
        </a:p>
      </dgm:t>
    </dgm:pt>
    <dgm:pt modelId="{2081A8F6-0D66-4496-A027-D6F59A202CCB}" type="parTrans" cxnId="{F7B84E9E-3025-4CC3-A7A2-AE609A52D3E6}">
      <dgm:prSet/>
      <dgm:spPr/>
      <dgm:t>
        <a:bodyPr/>
        <a:lstStyle/>
        <a:p>
          <a:endParaRPr lang="el-GR"/>
        </a:p>
      </dgm:t>
    </dgm:pt>
    <dgm:pt modelId="{7786A5B9-57F9-4207-B4A8-3C43C6E36D01}" type="sibTrans" cxnId="{F7B84E9E-3025-4CC3-A7A2-AE609A52D3E6}">
      <dgm:prSet/>
      <dgm:spPr/>
      <dgm:t>
        <a:bodyPr/>
        <a:lstStyle/>
        <a:p>
          <a:endParaRPr lang="el-GR"/>
        </a:p>
      </dgm:t>
    </dgm:pt>
    <dgm:pt modelId="{DA492BFE-2DD0-41AD-9162-70D24EAD1B09}">
      <dgm:prSet/>
      <dgm:spPr/>
      <dgm:t>
        <a:bodyPr/>
        <a:lstStyle/>
        <a:p>
          <a:r>
            <a:rPr lang="el-GR"/>
            <a:t>Αξιολογήστε και βελτιώστε τις ανταμοιβές σας</a:t>
          </a:r>
          <a:endParaRPr lang="el-GR" dirty="0"/>
        </a:p>
      </dgm:t>
    </dgm:pt>
    <dgm:pt modelId="{F56444EE-AEFA-49E0-95F6-B77B56978714}" type="parTrans" cxnId="{10A1C3FA-E79F-467A-AEA4-8C53762FB1F8}">
      <dgm:prSet/>
      <dgm:spPr/>
      <dgm:t>
        <a:bodyPr/>
        <a:lstStyle/>
        <a:p>
          <a:endParaRPr lang="el-GR"/>
        </a:p>
      </dgm:t>
    </dgm:pt>
    <dgm:pt modelId="{D7DAC37C-DD79-4CE0-9F28-DAF45E4944AE}" type="sibTrans" cxnId="{10A1C3FA-E79F-467A-AEA4-8C53762FB1F8}">
      <dgm:prSet/>
      <dgm:spPr/>
      <dgm:t>
        <a:bodyPr/>
        <a:lstStyle/>
        <a:p>
          <a:endParaRPr lang="el-GR"/>
        </a:p>
      </dgm:t>
    </dgm:pt>
    <dgm:pt modelId="{F3576BE3-B720-48C5-97C7-D4940750C714}" type="pres">
      <dgm:prSet presAssocID="{A4B86010-13E4-4B1D-A522-2829AD5E8E70}" presName="CompostProcess" presStyleCnt="0">
        <dgm:presLayoutVars>
          <dgm:dir/>
          <dgm:resizeHandles val="exact"/>
        </dgm:presLayoutVars>
      </dgm:prSet>
      <dgm:spPr/>
    </dgm:pt>
    <dgm:pt modelId="{17F71C4E-3BE8-48D2-82DB-CC85996378A3}" type="pres">
      <dgm:prSet presAssocID="{A4B86010-13E4-4B1D-A522-2829AD5E8E70}" presName="arrow" presStyleLbl="bgShp" presStyleIdx="0" presStyleCnt="1"/>
      <dgm:spPr/>
    </dgm:pt>
    <dgm:pt modelId="{A316B99F-3CCE-4F85-BA72-DEAE3C89169E}" type="pres">
      <dgm:prSet presAssocID="{A4B86010-13E4-4B1D-A522-2829AD5E8E70}" presName="linearProcess" presStyleCnt="0"/>
      <dgm:spPr/>
    </dgm:pt>
    <dgm:pt modelId="{47E9DCB6-692C-48EB-ABE5-728D62914F37}" type="pres">
      <dgm:prSet presAssocID="{0138DCE3-2077-4968-A848-2A9391A198D6}" presName="textNode" presStyleLbl="node1" presStyleIdx="0" presStyleCnt="5">
        <dgm:presLayoutVars>
          <dgm:bulletEnabled val="1"/>
        </dgm:presLayoutVars>
      </dgm:prSet>
      <dgm:spPr/>
    </dgm:pt>
    <dgm:pt modelId="{ABCD185F-48EE-48CE-983A-3A72F1DCC7B1}" type="pres">
      <dgm:prSet presAssocID="{898B03EA-75C9-4530-A1AB-FFA44287AC41}" presName="sibTrans" presStyleCnt="0"/>
      <dgm:spPr/>
    </dgm:pt>
    <dgm:pt modelId="{A692C48D-30DE-4827-A95E-B2929B6E85F6}" type="pres">
      <dgm:prSet presAssocID="{697F3A8E-9038-47BC-91D6-17118BE2FB7A}" presName="textNode" presStyleLbl="node1" presStyleIdx="1" presStyleCnt="5">
        <dgm:presLayoutVars>
          <dgm:bulletEnabled val="1"/>
        </dgm:presLayoutVars>
      </dgm:prSet>
      <dgm:spPr/>
    </dgm:pt>
    <dgm:pt modelId="{B3083DB3-5B51-4407-843C-2C0D4B8F377B}" type="pres">
      <dgm:prSet presAssocID="{2B3A7A10-AFCE-4344-B179-2E4B34888B74}" presName="sibTrans" presStyleCnt="0"/>
      <dgm:spPr/>
    </dgm:pt>
    <dgm:pt modelId="{19DD6F31-FA07-4627-8ACA-8B2F9D79013C}" type="pres">
      <dgm:prSet presAssocID="{61AF01B7-449A-4AF0-B615-F727359B85B7}" presName="textNode" presStyleLbl="node1" presStyleIdx="2" presStyleCnt="5">
        <dgm:presLayoutVars>
          <dgm:bulletEnabled val="1"/>
        </dgm:presLayoutVars>
      </dgm:prSet>
      <dgm:spPr/>
    </dgm:pt>
    <dgm:pt modelId="{4A1669FB-22AD-4AAE-AF1D-27DF9432B116}" type="pres">
      <dgm:prSet presAssocID="{BC6C41DD-AC9E-40A6-A323-D78C3E950E81}" presName="sibTrans" presStyleCnt="0"/>
      <dgm:spPr/>
    </dgm:pt>
    <dgm:pt modelId="{88923445-ECD6-4704-B371-D75086124AD1}" type="pres">
      <dgm:prSet presAssocID="{401482A8-4FC1-4DD5-8D14-8C95595821D5}" presName="textNode" presStyleLbl="node1" presStyleIdx="3" presStyleCnt="5">
        <dgm:presLayoutVars>
          <dgm:bulletEnabled val="1"/>
        </dgm:presLayoutVars>
      </dgm:prSet>
      <dgm:spPr/>
    </dgm:pt>
    <dgm:pt modelId="{28A82319-F18F-4DE6-8DBA-B1AEAED1BE24}" type="pres">
      <dgm:prSet presAssocID="{7786A5B9-57F9-4207-B4A8-3C43C6E36D01}" presName="sibTrans" presStyleCnt="0"/>
      <dgm:spPr/>
    </dgm:pt>
    <dgm:pt modelId="{9D2BC4E5-5CAC-4687-900B-26475EEFF050}" type="pres">
      <dgm:prSet presAssocID="{DA492BFE-2DD0-41AD-9162-70D24EAD1B09}" presName="textNode" presStyleLbl="node1" presStyleIdx="4" presStyleCnt="5">
        <dgm:presLayoutVars>
          <dgm:bulletEnabled val="1"/>
        </dgm:presLayoutVars>
      </dgm:prSet>
      <dgm:spPr/>
    </dgm:pt>
  </dgm:ptLst>
  <dgm:cxnLst>
    <dgm:cxn modelId="{93E5B904-64E9-43AF-9A6E-D75DBB6905D8}" type="presOf" srcId="{A4B86010-13E4-4B1D-A522-2829AD5E8E70}" destId="{F3576BE3-B720-48C5-97C7-D4940750C714}" srcOrd="0" destOrd="0" presId="urn:microsoft.com/office/officeart/2005/8/layout/hProcess9"/>
    <dgm:cxn modelId="{1D356436-37F7-4929-9BC0-9EDA8CB47409}" srcId="{A4B86010-13E4-4B1D-A522-2829AD5E8E70}" destId="{61AF01B7-449A-4AF0-B615-F727359B85B7}" srcOrd="2" destOrd="0" parTransId="{2B8AFC66-FDB1-4815-9005-BBC43F1D48A7}" sibTransId="{BC6C41DD-AC9E-40A6-A323-D78C3E950E81}"/>
    <dgm:cxn modelId="{DF78A963-6B58-4DF6-8134-9A05B5B65F13}" type="presOf" srcId="{0138DCE3-2077-4968-A848-2A9391A198D6}" destId="{47E9DCB6-692C-48EB-ABE5-728D62914F37}" srcOrd="0" destOrd="0" presId="urn:microsoft.com/office/officeart/2005/8/layout/hProcess9"/>
    <dgm:cxn modelId="{2717A08E-00C2-47FA-B588-EC531CEA1D96}" srcId="{A4B86010-13E4-4B1D-A522-2829AD5E8E70}" destId="{697F3A8E-9038-47BC-91D6-17118BE2FB7A}" srcOrd="1" destOrd="0" parTransId="{2DA6CB5F-E181-464B-BEA6-670EA6A71150}" sibTransId="{2B3A7A10-AFCE-4344-B179-2E4B34888B74}"/>
    <dgm:cxn modelId="{24F8099C-D19B-4B7E-8B39-45B43F8F6D9D}" type="presOf" srcId="{401482A8-4FC1-4DD5-8D14-8C95595821D5}" destId="{88923445-ECD6-4704-B371-D75086124AD1}" srcOrd="0" destOrd="0" presId="urn:microsoft.com/office/officeart/2005/8/layout/hProcess9"/>
    <dgm:cxn modelId="{F7B84E9E-3025-4CC3-A7A2-AE609A52D3E6}" srcId="{A4B86010-13E4-4B1D-A522-2829AD5E8E70}" destId="{401482A8-4FC1-4DD5-8D14-8C95595821D5}" srcOrd="3" destOrd="0" parTransId="{2081A8F6-0D66-4496-A027-D6F59A202CCB}" sibTransId="{7786A5B9-57F9-4207-B4A8-3C43C6E36D01}"/>
    <dgm:cxn modelId="{C44E05A4-75C0-4991-828D-EFF45E7C9413}" srcId="{A4B86010-13E4-4B1D-A522-2829AD5E8E70}" destId="{0138DCE3-2077-4968-A848-2A9391A198D6}" srcOrd="0" destOrd="0" parTransId="{2839C51A-C9AC-45E5-9FA6-8D86DFCFE917}" sibTransId="{898B03EA-75C9-4530-A1AB-FFA44287AC41}"/>
    <dgm:cxn modelId="{87B23AD4-3BA7-4D5D-86B4-3DA3FADE95F9}" type="presOf" srcId="{697F3A8E-9038-47BC-91D6-17118BE2FB7A}" destId="{A692C48D-30DE-4827-A95E-B2929B6E85F6}" srcOrd="0" destOrd="0" presId="urn:microsoft.com/office/officeart/2005/8/layout/hProcess9"/>
    <dgm:cxn modelId="{DC1A0EE7-F77F-4A33-9C19-467B39FB64A0}" type="presOf" srcId="{61AF01B7-449A-4AF0-B615-F727359B85B7}" destId="{19DD6F31-FA07-4627-8ACA-8B2F9D79013C}" srcOrd="0" destOrd="0" presId="urn:microsoft.com/office/officeart/2005/8/layout/hProcess9"/>
    <dgm:cxn modelId="{46A583F4-A68E-4A49-8125-82CBDC355396}" type="presOf" srcId="{DA492BFE-2DD0-41AD-9162-70D24EAD1B09}" destId="{9D2BC4E5-5CAC-4687-900B-26475EEFF050}" srcOrd="0" destOrd="0" presId="urn:microsoft.com/office/officeart/2005/8/layout/hProcess9"/>
    <dgm:cxn modelId="{10A1C3FA-E79F-467A-AEA4-8C53762FB1F8}" srcId="{A4B86010-13E4-4B1D-A522-2829AD5E8E70}" destId="{DA492BFE-2DD0-41AD-9162-70D24EAD1B09}" srcOrd="4" destOrd="0" parTransId="{F56444EE-AEFA-49E0-95F6-B77B56978714}" sibTransId="{D7DAC37C-DD79-4CE0-9F28-DAF45E4944AE}"/>
    <dgm:cxn modelId="{F4165A83-EAD2-400F-A190-0B2921F0D0EF}" type="presParOf" srcId="{F3576BE3-B720-48C5-97C7-D4940750C714}" destId="{17F71C4E-3BE8-48D2-82DB-CC85996378A3}" srcOrd="0" destOrd="0" presId="urn:microsoft.com/office/officeart/2005/8/layout/hProcess9"/>
    <dgm:cxn modelId="{8A5BF2E1-04F0-47E5-8EE4-9F1E601B11EE}" type="presParOf" srcId="{F3576BE3-B720-48C5-97C7-D4940750C714}" destId="{A316B99F-3CCE-4F85-BA72-DEAE3C89169E}" srcOrd="1" destOrd="0" presId="urn:microsoft.com/office/officeart/2005/8/layout/hProcess9"/>
    <dgm:cxn modelId="{BCDF6B40-619E-47F9-B769-7DA1FFAB76E1}" type="presParOf" srcId="{A316B99F-3CCE-4F85-BA72-DEAE3C89169E}" destId="{47E9DCB6-692C-48EB-ABE5-728D62914F37}" srcOrd="0" destOrd="0" presId="urn:microsoft.com/office/officeart/2005/8/layout/hProcess9"/>
    <dgm:cxn modelId="{70134C4B-0A66-4794-BB7D-75F3F866361F}" type="presParOf" srcId="{A316B99F-3CCE-4F85-BA72-DEAE3C89169E}" destId="{ABCD185F-48EE-48CE-983A-3A72F1DCC7B1}" srcOrd="1" destOrd="0" presId="urn:microsoft.com/office/officeart/2005/8/layout/hProcess9"/>
    <dgm:cxn modelId="{5187E9C2-E8D8-4526-8A9E-AA976D6B1999}" type="presParOf" srcId="{A316B99F-3CCE-4F85-BA72-DEAE3C89169E}" destId="{A692C48D-30DE-4827-A95E-B2929B6E85F6}" srcOrd="2" destOrd="0" presId="urn:microsoft.com/office/officeart/2005/8/layout/hProcess9"/>
    <dgm:cxn modelId="{61DC715B-341D-45C9-95AF-4B33A1C7AFD8}" type="presParOf" srcId="{A316B99F-3CCE-4F85-BA72-DEAE3C89169E}" destId="{B3083DB3-5B51-4407-843C-2C0D4B8F377B}" srcOrd="3" destOrd="0" presId="urn:microsoft.com/office/officeart/2005/8/layout/hProcess9"/>
    <dgm:cxn modelId="{26F40F46-918B-4E83-8C03-EDD62B2799E1}" type="presParOf" srcId="{A316B99F-3CCE-4F85-BA72-DEAE3C89169E}" destId="{19DD6F31-FA07-4627-8ACA-8B2F9D79013C}" srcOrd="4" destOrd="0" presId="urn:microsoft.com/office/officeart/2005/8/layout/hProcess9"/>
    <dgm:cxn modelId="{EC5CE04E-DF53-4004-88C2-CA5527309921}" type="presParOf" srcId="{A316B99F-3CCE-4F85-BA72-DEAE3C89169E}" destId="{4A1669FB-22AD-4AAE-AF1D-27DF9432B116}" srcOrd="5" destOrd="0" presId="urn:microsoft.com/office/officeart/2005/8/layout/hProcess9"/>
    <dgm:cxn modelId="{A3661D21-5D18-4343-ADD2-8034DC106131}" type="presParOf" srcId="{A316B99F-3CCE-4F85-BA72-DEAE3C89169E}" destId="{88923445-ECD6-4704-B371-D75086124AD1}" srcOrd="6" destOrd="0" presId="urn:microsoft.com/office/officeart/2005/8/layout/hProcess9"/>
    <dgm:cxn modelId="{8C5C7090-75A4-406D-8424-6388B0139117}" type="presParOf" srcId="{A316B99F-3CCE-4F85-BA72-DEAE3C89169E}" destId="{28A82319-F18F-4DE6-8DBA-B1AEAED1BE24}" srcOrd="7" destOrd="0" presId="urn:microsoft.com/office/officeart/2005/8/layout/hProcess9"/>
    <dgm:cxn modelId="{C4A93305-817B-4017-9239-EC7032F1399E}" type="presParOf" srcId="{A316B99F-3CCE-4F85-BA72-DEAE3C89169E}" destId="{9D2BC4E5-5CAC-4687-900B-26475EEFF050}"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11E1C9-DA29-4832-9B26-A4ADDD051456}" type="doc">
      <dgm:prSet loTypeId="urn:microsoft.com/office/officeart/2005/8/layout/default" loCatId="list" qsTypeId="urn:microsoft.com/office/officeart/2005/8/quickstyle/simple5" qsCatId="simple" csTypeId="urn:microsoft.com/office/officeart/2005/8/colors/accent1_3" csCatId="accent1" phldr="1"/>
      <dgm:spPr/>
      <dgm:t>
        <a:bodyPr/>
        <a:lstStyle/>
        <a:p>
          <a:endParaRPr lang="el-GR"/>
        </a:p>
      </dgm:t>
    </dgm:pt>
    <dgm:pt modelId="{BF7E2893-A8D7-4DE5-BF92-C004DE92F1A0}">
      <dgm:prSet phldrT="[Κείμενο]"/>
      <dgm:spPr/>
      <dgm:t>
        <a:bodyPr/>
        <a:lstStyle/>
        <a:p>
          <a:r>
            <a:rPr lang="el-GR" dirty="0"/>
            <a:t>Σχεδιάστε συστήματα αναγνώρισης με την ομάδα σας</a:t>
          </a:r>
        </a:p>
      </dgm:t>
    </dgm:pt>
    <dgm:pt modelId="{94B8B63A-833E-4653-931B-95CE612B7D13}" type="parTrans" cxnId="{596BD981-7C28-47B3-84C3-6F3719919D52}">
      <dgm:prSet/>
      <dgm:spPr/>
      <dgm:t>
        <a:bodyPr/>
        <a:lstStyle/>
        <a:p>
          <a:endParaRPr lang="el-GR"/>
        </a:p>
      </dgm:t>
    </dgm:pt>
    <dgm:pt modelId="{CD3CD1B8-8591-40ED-BFD6-DD1DCA8426C7}" type="sibTrans" cxnId="{596BD981-7C28-47B3-84C3-6F3719919D52}">
      <dgm:prSet/>
      <dgm:spPr/>
      <dgm:t>
        <a:bodyPr/>
        <a:lstStyle/>
        <a:p>
          <a:endParaRPr lang="el-GR"/>
        </a:p>
      </dgm:t>
    </dgm:pt>
    <dgm:pt modelId="{9490B86F-F4D9-4A1C-A776-96C7D5F6BCC3}">
      <dgm:prSet/>
      <dgm:spPr/>
      <dgm:t>
        <a:bodyPr/>
        <a:lstStyle/>
        <a:p>
          <a:r>
            <a:rPr lang="el-GR"/>
            <a:t>Παρέχετε πρόκληση και προβολή</a:t>
          </a:r>
          <a:endParaRPr lang="el-GR" dirty="0"/>
        </a:p>
      </dgm:t>
    </dgm:pt>
    <dgm:pt modelId="{2F706ABB-C011-4B4D-B097-F4D85A447838}" type="parTrans" cxnId="{5FD424F9-3F68-4E0C-B47B-32B001F6BC79}">
      <dgm:prSet/>
      <dgm:spPr/>
      <dgm:t>
        <a:bodyPr/>
        <a:lstStyle/>
        <a:p>
          <a:endParaRPr lang="el-GR"/>
        </a:p>
      </dgm:t>
    </dgm:pt>
    <dgm:pt modelId="{42C614ED-278E-419D-B9AC-7E3234C5F8D1}" type="sibTrans" cxnId="{5FD424F9-3F68-4E0C-B47B-32B001F6BC79}">
      <dgm:prSet/>
      <dgm:spPr/>
      <dgm:t>
        <a:bodyPr/>
        <a:lstStyle/>
        <a:p>
          <a:endParaRPr lang="el-GR"/>
        </a:p>
      </dgm:t>
    </dgm:pt>
    <dgm:pt modelId="{D57EBEA4-551F-4A91-B664-E91B04C06F52}">
      <dgm:prSet/>
      <dgm:spPr/>
      <dgm:t>
        <a:bodyPr/>
        <a:lstStyle/>
        <a:p>
          <a:r>
            <a:rPr lang="el-GR" dirty="0"/>
            <a:t>Να είστε συγκεκριμένοι με τον έπαινο – δώστε </a:t>
          </a:r>
          <a:r>
            <a:rPr lang="en-US" dirty="0"/>
            <a:t>feedback</a:t>
          </a:r>
          <a:endParaRPr lang="el-GR" dirty="0"/>
        </a:p>
      </dgm:t>
    </dgm:pt>
    <dgm:pt modelId="{DDDD09ED-8083-481C-97F6-74CD4CC218EE}" type="parTrans" cxnId="{6C7C905A-AC59-45EE-BE1C-A349E507F9A8}">
      <dgm:prSet/>
      <dgm:spPr/>
      <dgm:t>
        <a:bodyPr/>
        <a:lstStyle/>
        <a:p>
          <a:endParaRPr lang="el-GR"/>
        </a:p>
      </dgm:t>
    </dgm:pt>
    <dgm:pt modelId="{406D404B-F95E-4730-AFCB-BD32C67271A5}" type="sibTrans" cxnId="{6C7C905A-AC59-45EE-BE1C-A349E507F9A8}">
      <dgm:prSet/>
      <dgm:spPr/>
      <dgm:t>
        <a:bodyPr/>
        <a:lstStyle/>
        <a:p>
          <a:endParaRPr lang="el-GR"/>
        </a:p>
      </dgm:t>
    </dgm:pt>
    <dgm:pt modelId="{0140EFFC-B2AB-47CE-B56A-A3D24644E806}">
      <dgm:prSet/>
      <dgm:spPr/>
      <dgm:t>
        <a:bodyPr/>
        <a:lstStyle/>
        <a:p>
          <a:r>
            <a:rPr lang="el-GR" dirty="0"/>
            <a:t>Υποστηρίξτε έργα που προσδίδουν σκοπό και σημασία για τους ανθρώπους</a:t>
          </a:r>
        </a:p>
      </dgm:t>
    </dgm:pt>
    <dgm:pt modelId="{90EA6A6F-310E-4510-8F83-C9C6FE39414F}" type="parTrans" cxnId="{27066746-65E4-41C9-B81E-6D1CA5D1FC70}">
      <dgm:prSet/>
      <dgm:spPr/>
      <dgm:t>
        <a:bodyPr/>
        <a:lstStyle/>
        <a:p>
          <a:endParaRPr lang="el-GR"/>
        </a:p>
      </dgm:t>
    </dgm:pt>
    <dgm:pt modelId="{0F929097-00CC-4DB6-8FDC-8F71DBA941E8}" type="sibTrans" cxnId="{27066746-65E4-41C9-B81E-6D1CA5D1FC70}">
      <dgm:prSet/>
      <dgm:spPr/>
      <dgm:t>
        <a:bodyPr/>
        <a:lstStyle/>
        <a:p>
          <a:endParaRPr lang="el-GR"/>
        </a:p>
      </dgm:t>
    </dgm:pt>
    <dgm:pt modelId="{72CAABF5-3B5E-435D-A43B-EB287755186C}">
      <dgm:prSet/>
      <dgm:spPr/>
      <dgm:t>
        <a:bodyPr/>
        <a:lstStyle/>
        <a:p>
          <a:r>
            <a:rPr lang="el-GR"/>
            <a:t>Να είστε διαφανείς και ακριβείς</a:t>
          </a:r>
          <a:endParaRPr lang="el-GR" dirty="0"/>
        </a:p>
      </dgm:t>
    </dgm:pt>
    <dgm:pt modelId="{09A1E9C9-F789-48C1-A435-98AA9D774237}" type="parTrans" cxnId="{B87F5E47-7DCB-4013-8837-8FC156A2C8D9}">
      <dgm:prSet/>
      <dgm:spPr/>
      <dgm:t>
        <a:bodyPr/>
        <a:lstStyle/>
        <a:p>
          <a:endParaRPr lang="el-GR"/>
        </a:p>
      </dgm:t>
    </dgm:pt>
    <dgm:pt modelId="{ABAF5412-1589-4716-A08D-94110BC2FEB7}" type="sibTrans" cxnId="{B87F5E47-7DCB-4013-8837-8FC156A2C8D9}">
      <dgm:prSet/>
      <dgm:spPr/>
      <dgm:t>
        <a:bodyPr/>
        <a:lstStyle/>
        <a:p>
          <a:endParaRPr lang="el-GR"/>
        </a:p>
      </dgm:t>
    </dgm:pt>
    <dgm:pt modelId="{D4AAF40C-BE79-4142-8812-4E918C880929}" type="pres">
      <dgm:prSet presAssocID="{D911E1C9-DA29-4832-9B26-A4ADDD051456}" presName="diagram" presStyleCnt="0">
        <dgm:presLayoutVars>
          <dgm:dir/>
          <dgm:resizeHandles val="exact"/>
        </dgm:presLayoutVars>
      </dgm:prSet>
      <dgm:spPr/>
    </dgm:pt>
    <dgm:pt modelId="{4A1108A8-1564-46AE-B411-186B4F65E62B}" type="pres">
      <dgm:prSet presAssocID="{BF7E2893-A8D7-4DE5-BF92-C004DE92F1A0}" presName="node" presStyleLbl="node1" presStyleIdx="0" presStyleCnt="5">
        <dgm:presLayoutVars>
          <dgm:bulletEnabled val="1"/>
        </dgm:presLayoutVars>
      </dgm:prSet>
      <dgm:spPr/>
    </dgm:pt>
    <dgm:pt modelId="{3D75ED9F-80C2-4508-94FC-769752894023}" type="pres">
      <dgm:prSet presAssocID="{CD3CD1B8-8591-40ED-BFD6-DD1DCA8426C7}" presName="sibTrans" presStyleCnt="0"/>
      <dgm:spPr/>
    </dgm:pt>
    <dgm:pt modelId="{3A1413E2-2D08-45C1-9FC2-EED5B6378611}" type="pres">
      <dgm:prSet presAssocID="{9490B86F-F4D9-4A1C-A776-96C7D5F6BCC3}" presName="node" presStyleLbl="node1" presStyleIdx="1" presStyleCnt="5">
        <dgm:presLayoutVars>
          <dgm:bulletEnabled val="1"/>
        </dgm:presLayoutVars>
      </dgm:prSet>
      <dgm:spPr/>
    </dgm:pt>
    <dgm:pt modelId="{1A42D3F7-4509-4809-9E6C-E6F2BC1FD436}" type="pres">
      <dgm:prSet presAssocID="{42C614ED-278E-419D-B9AC-7E3234C5F8D1}" presName="sibTrans" presStyleCnt="0"/>
      <dgm:spPr/>
    </dgm:pt>
    <dgm:pt modelId="{356EC5A3-05F5-4EDF-BAB4-BAA525C1D4F4}" type="pres">
      <dgm:prSet presAssocID="{D57EBEA4-551F-4A91-B664-E91B04C06F52}" presName="node" presStyleLbl="node1" presStyleIdx="2" presStyleCnt="5">
        <dgm:presLayoutVars>
          <dgm:bulletEnabled val="1"/>
        </dgm:presLayoutVars>
      </dgm:prSet>
      <dgm:spPr/>
    </dgm:pt>
    <dgm:pt modelId="{FEA1BB10-EAC9-4961-80F7-DF9F15F64A08}" type="pres">
      <dgm:prSet presAssocID="{406D404B-F95E-4730-AFCB-BD32C67271A5}" presName="sibTrans" presStyleCnt="0"/>
      <dgm:spPr/>
    </dgm:pt>
    <dgm:pt modelId="{A1B2BB32-DA02-4695-B0A0-E70B2454EBC1}" type="pres">
      <dgm:prSet presAssocID="{0140EFFC-B2AB-47CE-B56A-A3D24644E806}" presName="node" presStyleLbl="node1" presStyleIdx="3" presStyleCnt="5">
        <dgm:presLayoutVars>
          <dgm:bulletEnabled val="1"/>
        </dgm:presLayoutVars>
      </dgm:prSet>
      <dgm:spPr/>
    </dgm:pt>
    <dgm:pt modelId="{D809AE33-51D4-40FB-ABAD-0BF2A5D34E8E}" type="pres">
      <dgm:prSet presAssocID="{0F929097-00CC-4DB6-8FDC-8F71DBA941E8}" presName="sibTrans" presStyleCnt="0"/>
      <dgm:spPr/>
    </dgm:pt>
    <dgm:pt modelId="{0CF45BA9-3C44-47CF-835E-4DADE8B23D1A}" type="pres">
      <dgm:prSet presAssocID="{72CAABF5-3B5E-435D-A43B-EB287755186C}" presName="node" presStyleLbl="node1" presStyleIdx="4" presStyleCnt="5">
        <dgm:presLayoutVars>
          <dgm:bulletEnabled val="1"/>
        </dgm:presLayoutVars>
      </dgm:prSet>
      <dgm:spPr/>
    </dgm:pt>
  </dgm:ptLst>
  <dgm:cxnLst>
    <dgm:cxn modelId="{13F2A824-2E23-4A3F-AACB-9846A393BA94}" type="presOf" srcId="{0140EFFC-B2AB-47CE-B56A-A3D24644E806}" destId="{A1B2BB32-DA02-4695-B0A0-E70B2454EBC1}" srcOrd="0" destOrd="0" presId="urn:microsoft.com/office/officeart/2005/8/layout/default"/>
    <dgm:cxn modelId="{49764032-4486-46B2-8AE2-79C2CE66C50F}" type="presOf" srcId="{D57EBEA4-551F-4A91-B664-E91B04C06F52}" destId="{356EC5A3-05F5-4EDF-BAB4-BAA525C1D4F4}" srcOrd="0" destOrd="0" presId="urn:microsoft.com/office/officeart/2005/8/layout/default"/>
    <dgm:cxn modelId="{5DE7153B-6685-4CAA-91B2-C3119984E812}" type="presOf" srcId="{BF7E2893-A8D7-4DE5-BF92-C004DE92F1A0}" destId="{4A1108A8-1564-46AE-B411-186B4F65E62B}" srcOrd="0" destOrd="0" presId="urn:microsoft.com/office/officeart/2005/8/layout/default"/>
    <dgm:cxn modelId="{4586A35F-ABFA-4E30-99B0-2A90C6A82190}" type="presOf" srcId="{72CAABF5-3B5E-435D-A43B-EB287755186C}" destId="{0CF45BA9-3C44-47CF-835E-4DADE8B23D1A}" srcOrd="0" destOrd="0" presId="urn:microsoft.com/office/officeart/2005/8/layout/default"/>
    <dgm:cxn modelId="{27066746-65E4-41C9-B81E-6D1CA5D1FC70}" srcId="{D911E1C9-DA29-4832-9B26-A4ADDD051456}" destId="{0140EFFC-B2AB-47CE-B56A-A3D24644E806}" srcOrd="3" destOrd="0" parTransId="{90EA6A6F-310E-4510-8F83-C9C6FE39414F}" sibTransId="{0F929097-00CC-4DB6-8FDC-8F71DBA941E8}"/>
    <dgm:cxn modelId="{B87F5E47-7DCB-4013-8837-8FC156A2C8D9}" srcId="{D911E1C9-DA29-4832-9B26-A4ADDD051456}" destId="{72CAABF5-3B5E-435D-A43B-EB287755186C}" srcOrd="4" destOrd="0" parTransId="{09A1E9C9-F789-48C1-A435-98AA9D774237}" sibTransId="{ABAF5412-1589-4716-A08D-94110BC2FEB7}"/>
    <dgm:cxn modelId="{6C7C905A-AC59-45EE-BE1C-A349E507F9A8}" srcId="{D911E1C9-DA29-4832-9B26-A4ADDD051456}" destId="{D57EBEA4-551F-4A91-B664-E91B04C06F52}" srcOrd="2" destOrd="0" parTransId="{DDDD09ED-8083-481C-97F6-74CD4CC218EE}" sibTransId="{406D404B-F95E-4730-AFCB-BD32C67271A5}"/>
    <dgm:cxn modelId="{596BD981-7C28-47B3-84C3-6F3719919D52}" srcId="{D911E1C9-DA29-4832-9B26-A4ADDD051456}" destId="{BF7E2893-A8D7-4DE5-BF92-C004DE92F1A0}" srcOrd="0" destOrd="0" parTransId="{94B8B63A-833E-4653-931B-95CE612B7D13}" sibTransId="{CD3CD1B8-8591-40ED-BFD6-DD1DCA8426C7}"/>
    <dgm:cxn modelId="{BD73B0B7-35EB-43F3-A086-F2752A799D4F}" type="presOf" srcId="{D911E1C9-DA29-4832-9B26-A4ADDD051456}" destId="{D4AAF40C-BE79-4142-8812-4E918C880929}" srcOrd="0" destOrd="0" presId="urn:microsoft.com/office/officeart/2005/8/layout/default"/>
    <dgm:cxn modelId="{284425DA-8C5F-4CD1-A84C-3B8C572EC2A9}" type="presOf" srcId="{9490B86F-F4D9-4A1C-A776-96C7D5F6BCC3}" destId="{3A1413E2-2D08-45C1-9FC2-EED5B6378611}" srcOrd="0" destOrd="0" presId="urn:microsoft.com/office/officeart/2005/8/layout/default"/>
    <dgm:cxn modelId="{5FD424F9-3F68-4E0C-B47B-32B001F6BC79}" srcId="{D911E1C9-DA29-4832-9B26-A4ADDD051456}" destId="{9490B86F-F4D9-4A1C-A776-96C7D5F6BCC3}" srcOrd="1" destOrd="0" parTransId="{2F706ABB-C011-4B4D-B097-F4D85A447838}" sibTransId="{42C614ED-278E-419D-B9AC-7E3234C5F8D1}"/>
    <dgm:cxn modelId="{DBCB54B5-B689-4E03-939D-172AA5B93F49}" type="presParOf" srcId="{D4AAF40C-BE79-4142-8812-4E918C880929}" destId="{4A1108A8-1564-46AE-B411-186B4F65E62B}" srcOrd="0" destOrd="0" presId="urn:microsoft.com/office/officeart/2005/8/layout/default"/>
    <dgm:cxn modelId="{2F9A434B-4D8F-460B-9A8E-6649B6B7EED3}" type="presParOf" srcId="{D4AAF40C-BE79-4142-8812-4E918C880929}" destId="{3D75ED9F-80C2-4508-94FC-769752894023}" srcOrd="1" destOrd="0" presId="urn:microsoft.com/office/officeart/2005/8/layout/default"/>
    <dgm:cxn modelId="{3570596C-3206-4C49-98AD-2683E223468E}" type="presParOf" srcId="{D4AAF40C-BE79-4142-8812-4E918C880929}" destId="{3A1413E2-2D08-45C1-9FC2-EED5B6378611}" srcOrd="2" destOrd="0" presId="urn:microsoft.com/office/officeart/2005/8/layout/default"/>
    <dgm:cxn modelId="{9C8A9D76-8C82-44A2-82CD-EE78D003365E}" type="presParOf" srcId="{D4AAF40C-BE79-4142-8812-4E918C880929}" destId="{1A42D3F7-4509-4809-9E6C-E6F2BC1FD436}" srcOrd="3" destOrd="0" presId="urn:microsoft.com/office/officeart/2005/8/layout/default"/>
    <dgm:cxn modelId="{D6DB3CC9-4DD1-460C-805E-466EDD5D8040}" type="presParOf" srcId="{D4AAF40C-BE79-4142-8812-4E918C880929}" destId="{356EC5A3-05F5-4EDF-BAB4-BAA525C1D4F4}" srcOrd="4" destOrd="0" presId="urn:microsoft.com/office/officeart/2005/8/layout/default"/>
    <dgm:cxn modelId="{129FB98D-37F2-4B5C-8178-5B26E7D8B4C8}" type="presParOf" srcId="{D4AAF40C-BE79-4142-8812-4E918C880929}" destId="{FEA1BB10-EAC9-4961-80F7-DF9F15F64A08}" srcOrd="5" destOrd="0" presId="urn:microsoft.com/office/officeart/2005/8/layout/default"/>
    <dgm:cxn modelId="{541748A4-B41C-4A62-9EB8-CC9952E64DAB}" type="presParOf" srcId="{D4AAF40C-BE79-4142-8812-4E918C880929}" destId="{A1B2BB32-DA02-4695-B0A0-E70B2454EBC1}" srcOrd="6" destOrd="0" presId="urn:microsoft.com/office/officeart/2005/8/layout/default"/>
    <dgm:cxn modelId="{5E07C3F9-4230-4667-BC6A-82596C6F5D7A}" type="presParOf" srcId="{D4AAF40C-BE79-4142-8812-4E918C880929}" destId="{D809AE33-51D4-40FB-ABAD-0BF2A5D34E8E}" srcOrd="7" destOrd="0" presId="urn:microsoft.com/office/officeart/2005/8/layout/default"/>
    <dgm:cxn modelId="{C7AF1F2C-0A2D-437E-9923-183B8CA1CFBD}" type="presParOf" srcId="{D4AAF40C-BE79-4142-8812-4E918C880929}" destId="{0CF45BA9-3C44-47CF-835E-4DADE8B23D1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39DBA-20CE-4108-81F5-2EFE4779AA2B}">
      <dsp:nvSpPr>
        <dsp:cNvPr id="0" name=""/>
        <dsp:cNvSpPr/>
      </dsp:nvSpPr>
      <dsp:spPr>
        <a:xfrm>
          <a:off x="9674" y="289118"/>
          <a:ext cx="2891624" cy="3198860"/>
        </a:xfrm>
        <a:prstGeom prst="roundRect">
          <a:avLst>
            <a:gd name="adj" fmla="val 10000"/>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a:latin typeface="+mn-lt"/>
            </a:rPr>
            <a:t>Συστήματα α(ντα)</a:t>
          </a:r>
          <a:r>
            <a:rPr lang="el-GR" sz="2000" b="1" kern="1200" dirty="0" err="1">
              <a:latin typeface="+mn-lt"/>
            </a:rPr>
            <a:t>μοιβών</a:t>
          </a:r>
          <a:endParaRPr lang="el-GR" sz="2000" kern="1200" dirty="0">
            <a:latin typeface="+mn-lt"/>
          </a:endParaRPr>
        </a:p>
      </dsp:txBody>
      <dsp:txXfrm>
        <a:off x="94367" y="373811"/>
        <a:ext cx="2722238" cy="3029474"/>
      </dsp:txXfrm>
    </dsp:sp>
    <dsp:sp modelId="{FD6041AA-6172-44B2-9046-699CC5C82BCA}">
      <dsp:nvSpPr>
        <dsp:cNvPr id="0" name=""/>
        <dsp:cNvSpPr/>
      </dsp:nvSpPr>
      <dsp:spPr>
        <a:xfrm>
          <a:off x="3190462" y="1529987"/>
          <a:ext cx="613024" cy="717122"/>
        </a:xfrm>
        <a:prstGeom prst="rightArrow">
          <a:avLst>
            <a:gd name="adj1" fmla="val 60000"/>
            <a:gd name="adj2" fmla="val 50000"/>
          </a:avLst>
        </a:prstGeom>
        <a:gradFill rotWithShape="0">
          <a:gsLst>
            <a:gs pos="0">
              <a:schemeClr val="accent1">
                <a:shade val="90000"/>
                <a:hueOff val="0"/>
                <a:satOff val="0"/>
                <a:lumOff val="0"/>
                <a:alphaOff val="0"/>
                <a:tint val="94000"/>
                <a:satMod val="103000"/>
                <a:lumMod val="102000"/>
              </a:schemeClr>
            </a:gs>
            <a:gs pos="50000">
              <a:schemeClr val="accent1">
                <a:shade val="90000"/>
                <a:hueOff val="0"/>
                <a:satOff val="0"/>
                <a:lumOff val="0"/>
                <a:alphaOff val="0"/>
                <a:shade val="100000"/>
                <a:satMod val="110000"/>
                <a:lumMod val="100000"/>
              </a:schemeClr>
            </a:gs>
            <a:gs pos="100000">
              <a:schemeClr val="accent1">
                <a:shade val="9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l-GR" sz="2000" kern="1200">
            <a:latin typeface="+mn-lt"/>
          </a:endParaRPr>
        </a:p>
      </dsp:txBody>
      <dsp:txXfrm>
        <a:off x="3190462" y="1673411"/>
        <a:ext cx="429117" cy="430274"/>
      </dsp:txXfrm>
    </dsp:sp>
    <dsp:sp modelId="{D1ADB86E-71EE-4E31-BB64-29694B3CA213}">
      <dsp:nvSpPr>
        <dsp:cNvPr id="0" name=""/>
        <dsp:cNvSpPr/>
      </dsp:nvSpPr>
      <dsp:spPr>
        <a:xfrm>
          <a:off x="4057949" y="289118"/>
          <a:ext cx="2891624" cy="3198860"/>
        </a:xfrm>
        <a:prstGeom prst="roundRect">
          <a:avLst>
            <a:gd name="adj" fmla="val 10000"/>
          </a:avLst>
        </a:prstGeom>
        <a:gradFill rotWithShape="0">
          <a:gsLst>
            <a:gs pos="0">
              <a:schemeClr val="accent1">
                <a:shade val="80000"/>
                <a:hueOff val="173154"/>
                <a:satOff val="-9395"/>
                <a:lumOff val="14677"/>
                <a:alphaOff val="0"/>
                <a:tint val="94000"/>
                <a:satMod val="103000"/>
                <a:lumMod val="102000"/>
              </a:schemeClr>
            </a:gs>
            <a:gs pos="50000">
              <a:schemeClr val="accent1">
                <a:shade val="80000"/>
                <a:hueOff val="173154"/>
                <a:satOff val="-9395"/>
                <a:lumOff val="14677"/>
                <a:alphaOff val="0"/>
                <a:shade val="100000"/>
                <a:satMod val="110000"/>
                <a:lumMod val="100000"/>
              </a:schemeClr>
            </a:gs>
            <a:gs pos="100000">
              <a:schemeClr val="accent1">
                <a:shade val="80000"/>
                <a:hueOff val="173154"/>
                <a:satOff val="-9395"/>
                <a:lumOff val="14677"/>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n-lt"/>
            </a:rPr>
            <a:t>- </a:t>
          </a:r>
          <a:r>
            <a:rPr lang="el-GR" sz="2000" kern="1200" dirty="0">
              <a:latin typeface="+mn-lt"/>
            </a:rPr>
            <a:t>Απόδοση</a:t>
          </a:r>
          <a:br>
            <a:rPr lang="en-US" sz="2000" kern="1200" dirty="0">
              <a:latin typeface="+mn-lt"/>
            </a:rPr>
          </a:br>
          <a:r>
            <a:rPr lang="en-US" sz="2000" kern="1200" dirty="0">
              <a:latin typeface="+mn-lt"/>
            </a:rPr>
            <a:t>- </a:t>
          </a:r>
          <a:r>
            <a:rPr lang="el-GR" sz="2000" kern="1200" dirty="0">
              <a:latin typeface="+mn-lt"/>
            </a:rPr>
            <a:t>Δικαιοσύνη</a:t>
          </a:r>
          <a:br>
            <a:rPr lang="en-US" sz="2000" kern="1200" dirty="0">
              <a:latin typeface="+mn-lt"/>
            </a:rPr>
          </a:br>
          <a:r>
            <a:rPr lang="en-US" sz="2000" kern="1200" dirty="0">
              <a:latin typeface="+mn-lt"/>
            </a:rPr>
            <a:t>- </a:t>
          </a:r>
          <a:r>
            <a:rPr lang="el-GR" sz="2000" kern="1200" dirty="0">
              <a:latin typeface="+mn-lt"/>
            </a:rPr>
            <a:t>Υποκίνηση</a:t>
          </a:r>
          <a:br>
            <a:rPr lang="en-US" sz="2000" kern="1200" dirty="0">
              <a:latin typeface="+mn-lt"/>
            </a:rPr>
          </a:br>
          <a:r>
            <a:rPr lang="en-US" sz="2000" kern="1200" dirty="0">
              <a:latin typeface="+mn-lt"/>
            </a:rPr>
            <a:t>- </a:t>
          </a:r>
          <a:r>
            <a:rPr lang="el-GR" sz="2000" kern="1200" dirty="0">
              <a:latin typeface="+mn-lt"/>
            </a:rPr>
            <a:t>Προσέλκυση ικανών εργαζομένων/στελεχών</a:t>
          </a:r>
          <a:br>
            <a:rPr lang="en-US" sz="2000" kern="1200" dirty="0">
              <a:latin typeface="+mn-lt"/>
            </a:rPr>
          </a:br>
          <a:r>
            <a:rPr lang="en-US" sz="2000" kern="1200" dirty="0">
              <a:latin typeface="+mn-lt"/>
            </a:rPr>
            <a:t>- </a:t>
          </a:r>
          <a:r>
            <a:rPr lang="el-GR" sz="2000" kern="1200" dirty="0">
              <a:latin typeface="+mn-lt"/>
            </a:rPr>
            <a:t>Κόστος εργασίας</a:t>
          </a:r>
          <a:br>
            <a:rPr lang="en-US" sz="2000" kern="1200" dirty="0">
              <a:latin typeface="+mn-lt"/>
            </a:rPr>
          </a:br>
          <a:r>
            <a:rPr lang="en-US" sz="2000" kern="1200" dirty="0">
              <a:latin typeface="+mn-lt"/>
            </a:rPr>
            <a:t>- </a:t>
          </a:r>
          <a:r>
            <a:rPr lang="el-GR" sz="2000" kern="1200" dirty="0">
              <a:latin typeface="+mn-lt"/>
            </a:rPr>
            <a:t>Διαμόρφωση </a:t>
          </a:r>
          <a:r>
            <a:rPr lang="el-GR" sz="2000" kern="1200" dirty="0" err="1">
              <a:latin typeface="+mn-lt"/>
            </a:rPr>
            <a:t>οργανωσιακής</a:t>
          </a:r>
          <a:r>
            <a:rPr lang="el-GR" sz="2000" kern="1200" dirty="0">
              <a:latin typeface="+mn-lt"/>
            </a:rPr>
            <a:t> κουλτούρας</a:t>
          </a:r>
          <a:br>
            <a:rPr lang="en-US" sz="2000" kern="1200" dirty="0">
              <a:latin typeface="+mn-lt"/>
            </a:rPr>
          </a:br>
          <a:r>
            <a:rPr lang="en-US" sz="2000" kern="1200" dirty="0">
              <a:latin typeface="+mn-lt"/>
            </a:rPr>
            <a:t>- </a:t>
          </a:r>
          <a:r>
            <a:rPr lang="el-GR" sz="2000" kern="1200" dirty="0">
              <a:latin typeface="+mn-lt"/>
            </a:rPr>
            <a:t>Δέσμευση</a:t>
          </a:r>
          <a:br>
            <a:rPr lang="en-US" sz="2000" kern="1200" dirty="0">
              <a:latin typeface="+mn-lt"/>
            </a:rPr>
          </a:br>
          <a:r>
            <a:rPr lang="en-US" sz="2000" kern="1200" dirty="0">
              <a:latin typeface="+mn-lt"/>
            </a:rPr>
            <a:t>- </a:t>
          </a:r>
          <a:r>
            <a:rPr lang="el-GR" sz="2000" kern="1200" dirty="0">
              <a:latin typeface="+mn-lt"/>
            </a:rPr>
            <a:t>Ικανοποίηση</a:t>
          </a:r>
        </a:p>
      </dsp:txBody>
      <dsp:txXfrm>
        <a:off x="4142642" y="373811"/>
        <a:ext cx="2722238" cy="3029474"/>
      </dsp:txXfrm>
    </dsp:sp>
    <dsp:sp modelId="{FA6BB50F-444F-4DA0-B37E-2EED9803DC72}">
      <dsp:nvSpPr>
        <dsp:cNvPr id="0" name=""/>
        <dsp:cNvSpPr/>
      </dsp:nvSpPr>
      <dsp:spPr>
        <a:xfrm>
          <a:off x="7238736" y="1529987"/>
          <a:ext cx="613024" cy="717122"/>
        </a:xfrm>
        <a:prstGeom prst="rightArrow">
          <a:avLst>
            <a:gd name="adj1" fmla="val 60000"/>
            <a:gd name="adj2" fmla="val 50000"/>
          </a:avLst>
        </a:prstGeom>
        <a:gradFill rotWithShape="0">
          <a:gsLst>
            <a:gs pos="0">
              <a:schemeClr val="accent1">
                <a:shade val="90000"/>
                <a:hueOff val="346317"/>
                <a:satOff val="-18431"/>
                <a:lumOff val="26962"/>
                <a:alphaOff val="0"/>
                <a:tint val="94000"/>
                <a:satMod val="103000"/>
                <a:lumMod val="102000"/>
              </a:schemeClr>
            </a:gs>
            <a:gs pos="50000">
              <a:schemeClr val="accent1">
                <a:shade val="90000"/>
                <a:hueOff val="346317"/>
                <a:satOff val="-18431"/>
                <a:lumOff val="26962"/>
                <a:alphaOff val="0"/>
                <a:shade val="100000"/>
                <a:satMod val="110000"/>
                <a:lumMod val="100000"/>
              </a:schemeClr>
            </a:gs>
            <a:gs pos="100000">
              <a:schemeClr val="accent1">
                <a:shade val="90000"/>
                <a:hueOff val="346317"/>
                <a:satOff val="-18431"/>
                <a:lumOff val="26962"/>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l-GR" sz="2000" kern="1200">
            <a:latin typeface="+mn-lt"/>
          </a:endParaRPr>
        </a:p>
      </dsp:txBody>
      <dsp:txXfrm>
        <a:off x="7238736" y="1673411"/>
        <a:ext cx="429117" cy="430274"/>
      </dsp:txXfrm>
    </dsp:sp>
    <dsp:sp modelId="{566DEC5F-2170-4475-AC49-7360F442107B}">
      <dsp:nvSpPr>
        <dsp:cNvPr id="0" name=""/>
        <dsp:cNvSpPr/>
      </dsp:nvSpPr>
      <dsp:spPr>
        <a:xfrm>
          <a:off x="8106224" y="289118"/>
          <a:ext cx="2891624" cy="3198860"/>
        </a:xfrm>
        <a:prstGeom prst="roundRect">
          <a:avLst>
            <a:gd name="adj" fmla="val 10000"/>
          </a:avLst>
        </a:prstGeom>
        <a:gradFill rotWithShape="0">
          <a:gsLst>
            <a:gs pos="0">
              <a:schemeClr val="accent1">
                <a:shade val="80000"/>
                <a:hueOff val="346308"/>
                <a:satOff val="-18790"/>
                <a:lumOff val="29354"/>
                <a:alphaOff val="0"/>
                <a:tint val="94000"/>
                <a:satMod val="103000"/>
                <a:lumMod val="102000"/>
              </a:schemeClr>
            </a:gs>
            <a:gs pos="50000">
              <a:schemeClr val="accent1">
                <a:shade val="80000"/>
                <a:hueOff val="346308"/>
                <a:satOff val="-18790"/>
                <a:lumOff val="29354"/>
                <a:alphaOff val="0"/>
                <a:shade val="100000"/>
                <a:satMod val="110000"/>
                <a:lumMod val="100000"/>
              </a:schemeClr>
            </a:gs>
            <a:gs pos="100000">
              <a:schemeClr val="accent1">
                <a:shade val="80000"/>
                <a:hueOff val="346308"/>
                <a:satOff val="-18790"/>
                <a:lumOff val="29354"/>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b="1" kern="1200" dirty="0" err="1">
              <a:latin typeface="+mn-lt"/>
            </a:rPr>
            <a:t>Οργανωσιακά</a:t>
          </a:r>
          <a:r>
            <a:rPr lang="el-GR" sz="2000" b="1" kern="1200" dirty="0">
              <a:latin typeface="+mn-lt"/>
            </a:rPr>
            <a:t> αποτελέσματα</a:t>
          </a:r>
          <a:br>
            <a:rPr lang="el-GR" sz="2000" b="1" kern="1200" dirty="0">
              <a:latin typeface="+mn-lt"/>
            </a:rPr>
          </a:br>
          <a:r>
            <a:rPr lang="el-GR" sz="2000" b="0" kern="1200" dirty="0">
              <a:latin typeface="+mn-lt"/>
            </a:rPr>
            <a:t>Παραγωγικότητα</a:t>
          </a:r>
          <a:br>
            <a:rPr lang="el-GR" sz="2000" b="0" kern="1200" dirty="0">
              <a:latin typeface="+mn-lt"/>
            </a:rPr>
          </a:br>
          <a:r>
            <a:rPr lang="el-GR" sz="2000" b="0" kern="1200" dirty="0">
              <a:latin typeface="+mn-lt"/>
            </a:rPr>
            <a:t>Αποτελεσματικότητα</a:t>
          </a:r>
        </a:p>
        <a:p>
          <a:pPr marL="0" lvl="0" indent="0" algn="ctr" defTabSz="889000">
            <a:lnSpc>
              <a:spcPct val="90000"/>
            </a:lnSpc>
            <a:spcBef>
              <a:spcPct val="0"/>
            </a:spcBef>
            <a:spcAft>
              <a:spcPct val="35000"/>
            </a:spcAft>
            <a:buNone/>
          </a:pPr>
          <a:r>
            <a:rPr lang="el-GR" sz="2000" b="0" kern="1200" dirty="0">
              <a:latin typeface="+mn-lt"/>
            </a:rPr>
            <a:t>Αποδοτικότητα</a:t>
          </a:r>
          <a:br>
            <a:rPr lang="el-GR" sz="2000" b="0" kern="1200" dirty="0">
              <a:latin typeface="+mn-lt"/>
            </a:rPr>
          </a:br>
          <a:r>
            <a:rPr lang="el-GR" sz="2000" b="0" kern="1200" dirty="0">
              <a:latin typeface="+mn-lt"/>
            </a:rPr>
            <a:t>Ανταγωνιστικότητα</a:t>
          </a:r>
          <a:br>
            <a:rPr lang="el-GR" sz="2000" b="0" kern="1200" dirty="0">
              <a:latin typeface="+mn-lt"/>
            </a:rPr>
          </a:br>
          <a:r>
            <a:rPr lang="el-GR" sz="2000" b="0" kern="1200" dirty="0">
              <a:latin typeface="+mn-lt"/>
            </a:rPr>
            <a:t>Προσαρμογή</a:t>
          </a:r>
          <a:br>
            <a:rPr lang="el-GR" sz="2000" b="0" kern="1200" dirty="0">
              <a:latin typeface="+mn-lt"/>
            </a:rPr>
          </a:br>
          <a:r>
            <a:rPr lang="el-GR" sz="2000" b="0" kern="1200" dirty="0">
              <a:latin typeface="+mn-lt"/>
            </a:rPr>
            <a:t>Κερδοφορία</a:t>
          </a:r>
        </a:p>
      </dsp:txBody>
      <dsp:txXfrm>
        <a:off x="8190917" y="373811"/>
        <a:ext cx="2722238" cy="3029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622F1-9371-4D3D-BF62-42021831E885}">
      <dsp:nvSpPr>
        <dsp:cNvPr id="0" name=""/>
        <dsp:cNvSpPr/>
      </dsp:nvSpPr>
      <dsp:spPr>
        <a:xfrm>
          <a:off x="0" y="464654"/>
          <a:ext cx="10602389" cy="2490075"/>
        </a:xfrm>
        <a:prstGeom prst="rect">
          <a:avLst/>
        </a:prstGeom>
        <a:solidFill>
          <a:schemeClr val="lt1">
            <a:alpha val="90000"/>
            <a:hueOff val="0"/>
            <a:satOff val="0"/>
            <a:lumOff val="0"/>
            <a:alphaOff val="0"/>
          </a:schemeClr>
        </a:solidFill>
        <a:ln w="6350" cap="flat" cmpd="sng" algn="in">
          <a:solidFill>
            <a:schemeClr val="accent1">
              <a:shade val="8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2863" tIns="645668" rIns="822863" bIns="142240" numCol="1" spcCol="1270" anchor="t" anchorCtr="0">
          <a:noAutofit/>
        </a:bodyPr>
        <a:lstStyle/>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Οργανωσιακή κουλτούρα: καθορίζει τη φιλοσοφία της επιχείρησης σε σχέση με την αμοιβή π.χ. αμοιβή = κόστος ή επένδυση;</a:t>
          </a:r>
        </a:p>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Οργανωτικός κύκλος ζωής επιχείρησης:  η επιχείρηση βρίσκεται σε περίοδο (αντιστοιχία κύκλου ζωής προϊόντων) εισαγωγής - ανάπτυξης - ωρίμανσης - κάμψης</a:t>
          </a:r>
        </a:p>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Δύναμη συνδικάτου εργαζομένων</a:t>
          </a:r>
        </a:p>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Οικονομικές δυνατότητες επιχείρησης</a:t>
          </a:r>
        </a:p>
      </dsp:txBody>
      <dsp:txXfrm>
        <a:off x="0" y="464654"/>
        <a:ext cx="10602389" cy="2490075"/>
      </dsp:txXfrm>
    </dsp:sp>
    <dsp:sp modelId="{6415F6F6-5BF8-4192-85A8-63488DCC50B4}">
      <dsp:nvSpPr>
        <dsp:cNvPr id="0" name=""/>
        <dsp:cNvSpPr/>
      </dsp:nvSpPr>
      <dsp:spPr>
        <a:xfrm>
          <a:off x="530119" y="7094"/>
          <a:ext cx="7421672" cy="915120"/>
        </a:xfrm>
        <a:prstGeom prst="roundRect">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522" tIns="0" rIns="280522" bIns="0" numCol="1" spcCol="1270" anchor="ctr" anchorCtr="0">
          <a:noAutofit/>
        </a:bodyPr>
        <a:lstStyle/>
        <a:p>
          <a:pPr marL="0" lvl="0" indent="0" algn="l" defTabSz="889000">
            <a:lnSpc>
              <a:spcPct val="90000"/>
            </a:lnSpc>
            <a:spcBef>
              <a:spcPct val="0"/>
            </a:spcBef>
            <a:spcAft>
              <a:spcPct val="35000"/>
            </a:spcAft>
            <a:buNone/>
          </a:pPr>
          <a:r>
            <a:rPr lang="el-GR" sz="2000" kern="1200" dirty="0">
              <a:latin typeface="+mn-lt"/>
              <a:cs typeface="Calibri" panose="020F0502020204030204" pitchFamily="34" charset="0"/>
            </a:rPr>
            <a:t>Εσωτερικό περιβάλλον</a:t>
          </a:r>
        </a:p>
      </dsp:txBody>
      <dsp:txXfrm>
        <a:off x="574791" y="51766"/>
        <a:ext cx="7332328" cy="825776"/>
      </dsp:txXfrm>
    </dsp:sp>
    <dsp:sp modelId="{E3161A29-916D-48CA-85C9-03D9FCA8D4CA}">
      <dsp:nvSpPr>
        <dsp:cNvPr id="0" name=""/>
        <dsp:cNvSpPr/>
      </dsp:nvSpPr>
      <dsp:spPr>
        <a:xfrm>
          <a:off x="0" y="3579690"/>
          <a:ext cx="10602389" cy="2001825"/>
        </a:xfrm>
        <a:prstGeom prst="rect">
          <a:avLst/>
        </a:prstGeom>
        <a:solidFill>
          <a:schemeClr val="lt1">
            <a:alpha val="90000"/>
            <a:hueOff val="0"/>
            <a:satOff val="0"/>
            <a:lumOff val="0"/>
            <a:alphaOff val="0"/>
          </a:schemeClr>
        </a:solidFill>
        <a:ln w="6350" cap="flat" cmpd="sng" algn="in">
          <a:solidFill>
            <a:schemeClr val="accent1">
              <a:shade val="80000"/>
              <a:hueOff val="346308"/>
              <a:satOff val="-18790"/>
              <a:lumOff val="29354"/>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22863" tIns="645668" rIns="822863" bIns="142240" numCol="1" spcCol="1270" anchor="t" anchorCtr="0">
          <a:noAutofit/>
        </a:bodyPr>
        <a:lstStyle/>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Κυβερνητική πολιτική: επιδόματα, ύψος αυξήσεων, κατώτατα όρια αμοιβών</a:t>
          </a:r>
        </a:p>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Συνδικάτα: σύνδεση αμοιβής με χρόνο εργασίας και κόστος ζωής και όχι απόδοση</a:t>
          </a:r>
        </a:p>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Αγορά εργασίας: προσφορά - ζήτηση επαγγελμάτων</a:t>
          </a:r>
        </a:p>
        <a:p>
          <a:pPr marL="228600" lvl="1" indent="-228600" algn="l" defTabSz="889000">
            <a:lnSpc>
              <a:spcPct val="90000"/>
            </a:lnSpc>
            <a:spcBef>
              <a:spcPct val="0"/>
            </a:spcBef>
            <a:spcAft>
              <a:spcPct val="15000"/>
            </a:spcAft>
            <a:buChar char="•"/>
          </a:pPr>
          <a:r>
            <a:rPr lang="el-GR" sz="2000" kern="1200" dirty="0">
              <a:latin typeface="+mn-lt"/>
              <a:cs typeface="Calibri" panose="020F0502020204030204" pitchFamily="34" charset="0"/>
            </a:rPr>
            <a:t>Αμοιβές ανταγωνιστών</a:t>
          </a:r>
        </a:p>
      </dsp:txBody>
      <dsp:txXfrm>
        <a:off x="0" y="3579690"/>
        <a:ext cx="10602389" cy="2001825"/>
      </dsp:txXfrm>
    </dsp:sp>
    <dsp:sp modelId="{8299CE99-B9DE-4498-A7CA-F03ACB8D98F1}">
      <dsp:nvSpPr>
        <dsp:cNvPr id="0" name=""/>
        <dsp:cNvSpPr/>
      </dsp:nvSpPr>
      <dsp:spPr>
        <a:xfrm>
          <a:off x="530119" y="3122130"/>
          <a:ext cx="7421672" cy="915120"/>
        </a:xfrm>
        <a:prstGeom prst="roundRect">
          <a:avLst/>
        </a:prstGeom>
        <a:gradFill rotWithShape="0">
          <a:gsLst>
            <a:gs pos="0">
              <a:schemeClr val="accent1">
                <a:shade val="80000"/>
                <a:hueOff val="346308"/>
                <a:satOff val="-18790"/>
                <a:lumOff val="29354"/>
                <a:alphaOff val="0"/>
                <a:tint val="94000"/>
                <a:satMod val="103000"/>
                <a:lumMod val="102000"/>
              </a:schemeClr>
            </a:gs>
            <a:gs pos="50000">
              <a:schemeClr val="accent1">
                <a:shade val="80000"/>
                <a:hueOff val="346308"/>
                <a:satOff val="-18790"/>
                <a:lumOff val="29354"/>
                <a:alphaOff val="0"/>
                <a:shade val="100000"/>
                <a:satMod val="110000"/>
                <a:lumMod val="100000"/>
              </a:schemeClr>
            </a:gs>
            <a:gs pos="100000">
              <a:schemeClr val="accent1">
                <a:shade val="80000"/>
                <a:hueOff val="346308"/>
                <a:satOff val="-18790"/>
                <a:lumOff val="29354"/>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80522" tIns="0" rIns="280522" bIns="0" numCol="1" spcCol="1270" anchor="ctr" anchorCtr="0">
          <a:noAutofit/>
        </a:bodyPr>
        <a:lstStyle/>
        <a:p>
          <a:pPr marL="0" lvl="0" indent="0" algn="l" defTabSz="889000">
            <a:lnSpc>
              <a:spcPct val="90000"/>
            </a:lnSpc>
            <a:spcBef>
              <a:spcPct val="0"/>
            </a:spcBef>
            <a:spcAft>
              <a:spcPct val="35000"/>
            </a:spcAft>
            <a:buNone/>
          </a:pPr>
          <a:r>
            <a:rPr lang="el-GR" sz="2000" kern="1200" dirty="0">
              <a:latin typeface="+mn-lt"/>
              <a:cs typeface="Calibri" panose="020F0502020204030204" pitchFamily="34" charset="0"/>
            </a:rPr>
            <a:t>Εξωτερικό περιβάλλον</a:t>
          </a:r>
        </a:p>
      </dsp:txBody>
      <dsp:txXfrm>
        <a:off x="574791" y="3166802"/>
        <a:ext cx="7332328"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2A3-C56D-464C-B180-478CF02C2B1B}">
      <dsp:nvSpPr>
        <dsp:cNvPr id="0" name=""/>
        <dsp:cNvSpPr/>
      </dsp:nvSpPr>
      <dsp:spPr>
        <a:xfrm>
          <a:off x="432752" y="2719"/>
          <a:ext cx="2714029" cy="1628417"/>
        </a:xfrm>
        <a:prstGeom prst="rect">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latin typeface="+mn-lt"/>
            </a:rPr>
            <a:t>Παραχώρηση γραφείου διευθυντή</a:t>
          </a:r>
        </a:p>
      </dsp:txBody>
      <dsp:txXfrm>
        <a:off x="432752" y="2719"/>
        <a:ext cx="2714029" cy="1628417"/>
      </dsp:txXfrm>
    </dsp:sp>
    <dsp:sp modelId="{BF9C2EBC-D2E0-4423-A224-BF6488BB521F}">
      <dsp:nvSpPr>
        <dsp:cNvPr id="0" name=""/>
        <dsp:cNvSpPr/>
      </dsp:nvSpPr>
      <dsp:spPr>
        <a:xfrm>
          <a:off x="3418185" y="2719"/>
          <a:ext cx="2714029" cy="1628417"/>
        </a:xfrm>
        <a:prstGeom prst="rect">
          <a:avLst/>
        </a:prstGeom>
        <a:gradFill rotWithShape="0">
          <a:gsLst>
            <a:gs pos="0">
              <a:schemeClr val="accent1">
                <a:shade val="80000"/>
                <a:hueOff val="69262"/>
                <a:satOff val="-3758"/>
                <a:lumOff val="5871"/>
                <a:alphaOff val="0"/>
                <a:tint val="94000"/>
                <a:satMod val="103000"/>
                <a:lumMod val="102000"/>
              </a:schemeClr>
            </a:gs>
            <a:gs pos="50000">
              <a:schemeClr val="accent1">
                <a:shade val="80000"/>
                <a:hueOff val="69262"/>
                <a:satOff val="-3758"/>
                <a:lumOff val="5871"/>
                <a:alphaOff val="0"/>
                <a:shade val="100000"/>
                <a:satMod val="110000"/>
                <a:lumMod val="100000"/>
              </a:schemeClr>
            </a:gs>
            <a:gs pos="100000">
              <a:schemeClr val="accent1">
                <a:shade val="80000"/>
                <a:hueOff val="69262"/>
                <a:satOff val="-3758"/>
                <a:lumOff val="5871"/>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latin typeface="+mn-lt"/>
            </a:rPr>
            <a:t>Καλύτερο πάρκινγκ</a:t>
          </a:r>
          <a:endParaRPr lang="el-GR" sz="2000" kern="1200" dirty="0">
            <a:latin typeface="+mn-lt"/>
          </a:endParaRPr>
        </a:p>
      </dsp:txBody>
      <dsp:txXfrm>
        <a:off x="3418185" y="2719"/>
        <a:ext cx="2714029" cy="1628417"/>
      </dsp:txXfrm>
    </dsp:sp>
    <dsp:sp modelId="{6A34A39C-A2C9-43C8-AB46-DA41F4C0F4FF}">
      <dsp:nvSpPr>
        <dsp:cNvPr id="0" name=""/>
        <dsp:cNvSpPr/>
      </dsp:nvSpPr>
      <dsp:spPr>
        <a:xfrm>
          <a:off x="6403617" y="2719"/>
          <a:ext cx="2714029" cy="1628417"/>
        </a:xfrm>
        <a:prstGeom prst="rect">
          <a:avLst/>
        </a:prstGeom>
        <a:gradFill rotWithShape="0">
          <a:gsLst>
            <a:gs pos="0">
              <a:schemeClr val="accent1">
                <a:shade val="80000"/>
                <a:hueOff val="138523"/>
                <a:satOff val="-7516"/>
                <a:lumOff val="11742"/>
                <a:alphaOff val="0"/>
                <a:tint val="94000"/>
                <a:satMod val="103000"/>
                <a:lumMod val="102000"/>
              </a:schemeClr>
            </a:gs>
            <a:gs pos="50000">
              <a:schemeClr val="accent1">
                <a:shade val="80000"/>
                <a:hueOff val="138523"/>
                <a:satOff val="-7516"/>
                <a:lumOff val="11742"/>
                <a:alphaOff val="0"/>
                <a:shade val="100000"/>
                <a:satMod val="110000"/>
                <a:lumMod val="100000"/>
              </a:schemeClr>
            </a:gs>
            <a:gs pos="100000">
              <a:schemeClr val="accent1">
                <a:shade val="80000"/>
                <a:hueOff val="138523"/>
                <a:satOff val="-7516"/>
                <a:lumOff val="1174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latin typeface="+mn-lt"/>
            </a:rPr>
            <a:t>Δωρεάν ομαδικό δείπνο</a:t>
          </a:r>
          <a:endParaRPr lang="el-GR" sz="2000" kern="1200" dirty="0">
            <a:latin typeface="+mn-lt"/>
          </a:endParaRPr>
        </a:p>
      </dsp:txBody>
      <dsp:txXfrm>
        <a:off x="6403617" y="2719"/>
        <a:ext cx="2714029" cy="1628417"/>
      </dsp:txXfrm>
    </dsp:sp>
    <dsp:sp modelId="{7A2E62B7-B700-4E4A-8A88-E548A4773906}">
      <dsp:nvSpPr>
        <dsp:cNvPr id="0" name=""/>
        <dsp:cNvSpPr/>
      </dsp:nvSpPr>
      <dsp:spPr>
        <a:xfrm>
          <a:off x="432752" y="1902540"/>
          <a:ext cx="2714029" cy="1628417"/>
        </a:xfrm>
        <a:prstGeom prst="rect">
          <a:avLst/>
        </a:prstGeom>
        <a:gradFill rotWithShape="0">
          <a:gsLst>
            <a:gs pos="0">
              <a:schemeClr val="accent1">
                <a:shade val="80000"/>
                <a:hueOff val="207785"/>
                <a:satOff val="-11274"/>
                <a:lumOff val="17612"/>
                <a:alphaOff val="0"/>
                <a:tint val="94000"/>
                <a:satMod val="103000"/>
                <a:lumMod val="102000"/>
              </a:schemeClr>
            </a:gs>
            <a:gs pos="50000">
              <a:schemeClr val="accent1">
                <a:shade val="80000"/>
                <a:hueOff val="207785"/>
                <a:satOff val="-11274"/>
                <a:lumOff val="17612"/>
                <a:alphaOff val="0"/>
                <a:shade val="100000"/>
                <a:satMod val="110000"/>
                <a:lumMod val="100000"/>
              </a:schemeClr>
            </a:gs>
            <a:gs pos="100000">
              <a:schemeClr val="accent1">
                <a:shade val="80000"/>
                <a:hueOff val="207785"/>
                <a:satOff val="-11274"/>
                <a:lumOff val="1761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latin typeface="+mn-lt"/>
            </a:rPr>
            <a:t>Αξεσουάρ</a:t>
          </a:r>
          <a:endParaRPr lang="el-GR" sz="2000" kern="1200" dirty="0">
            <a:latin typeface="+mn-lt"/>
          </a:endParaRPr>
        </a:p>
      </dsp:txBody>
      <dsp:txXfrm>
        <a:off x="432752" y="1902540"/>
        <a:ext cx="2714029" cy="1628417"/>
      </dsp:txXfrm>
    </dsp:sp>
    <dsp:sp modelId="{524CA576-A69F-422F-B656-12910CDE2A1D}">
      <dsp:nvSpPr>
        <dsp:cNvPr id="0" name=""/>
        <dsp:cNvSpPr/>
      </dsp:nvSpPr>
      <dsp:spPr>
        <a:xfrm>
          <a:off x="3418185" y="1902540"/>
          <a:ext cx="2714029" cy="1628417"/>
        </a:xfrm>
        <a:prstGeom prst="rect">
          <a:avLst/>
        </a:prstGeom>
        <a:gradFill rotWithShape="0">
          <a:gsLst>
            <a:gs pos="0">
              <a:schemeClr val="accent1">
                <a:shade val="80000"/>
                <a:hueOff val="277047"/>
                <a:satOff val="-15032"/>
                <a:lumOff val="23483"/>
                <a:alphaOff val="0"/>
                <a:tint val="94000"/>
                <a:satMod val="103000"/>
                <a:lumMod val="102000"/>
              </a:schemeClr>
            </a:gs>
            <a:gs pos="50000">
              <a:schemeClr val="accent1">
                <a:shade val="80000"/>
                <a:hueOff val="277047"/>
                <a:satOff val="-15032"/>
                <a:lumOff val="23483"/>
                <a:alphaOff val="0"/>
                <a:shade val="100000"/>
                <a:satMod val="110000"/>
                <a:lumMod val="100000"/>
              </a:schemeClr>
            </a:gs>
            <a:gs pos="100000">
              <a:schemeClr val="accent1">
                <a:shade val="80000"/>
                <a:hueOff val="277047"/>
                <a:satOff val="-15032"/>
                <a:lumOff val="2348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latin typeface="+mn-lt"/>
            </a:rPr>
            <a:t>Εκδρομές</a:t>
          </a:r>
        </a:p>
      </dsp:txBody>
      <dsp:txXfrm>
        <a:off x="3418185" y="1902540"/>
        <a:ext cx="2714029" cy="1628417"/>
      </dsp:txXfrm>
    </dsp:sp>
    <dsp:sp modelId="{2F311621-A5A3-45A4-9C27-9A43AAC3EE75}">
      <dsp:nvSpPr>
        <dsp:cNvPr id="0" name=""/>
        <dsp:cNvSpPr/>
      </dsp:nvSpPr>
      <dsp:spPr>
        <a:xfrm>
          <a:off x="6403617" y="1902540"/>
          <a:ext cx="2714029" cy="1628417"/>
        </a:xfrm>
        <a:prstGeom prst="rect">
          <a:avLst/>
        </a:prstGeom>
        <a:gradFill rotWithShape="0">
          <a:gsLst>
            <a:gs pos="0">
              <a:schemeClr val="accent1">
                <a:shade val="80000"/>
                <a:hueOff val="346308"/>
                <a:satOff val="-18790"/>
                <a:lumOff val="29354"/>
                <a:alphaOff val="0"/>
                <a:tint val="94000"/>
                <a:satMod val="103000"/>
                <a:lumMod val="102000"/>
              </a:schemeClr>
            </a:gs>
            <a:gs pos="50000">
              <a:schemeClr val="accent1">
                <a:shade val="80000"/>
                <a:hueOff val="346308"/>
                <a:satOff val="-18790"/>
                <a:lumOff val="29354"/>
                <a:alphaOff val="0"/>
                <a:shade val="100000"/>
                <a:satMod val="110000"/>
                <a:lumMod val="100000"/>
              </a:schemeClr>
            </a:gs>
            <a:gs pos="100000">
              <a:schemeClr val="accent1">
                <a:shade val="80000"/>
                <a:hueOff val="346308"/>
                <a:satOff val="-18790"/>
                <a:lumOff val="29354"/>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latin typeface="+mn-lt"/>
            </a:rPr>
            <a:t>Δείπνο με τον διευθυντή</a:t>
          </a:r>
          <a:endParaRPr lang="el-GR" sz="2000" kern="1200" dirty="0">
            <a:latin typeface="+mn-lt"/>
          </a:endParaRPr>
        </a:p>
      </dsp:txBody>
      <dsp:txXfrm>
        <a:off x="6403617" y="1902540"/>
        <a:ext cx="2714029" cy="1628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F08B6-2E74-4F78-B184-647EEE876C92}">
      <dsp:nvSpPr>
        <dsp:cNvPr id="0" name=""/>
        <dsp:cNvSpPr/>
      </dsp:nvSpPr>
      <dsp:spPr>
        <a:xfrm>
          <a:off x="0" y="73340"/>
          <a:ext cx="3423227" cy="2053936"/>
        </a:xfrm>
        <a:prstGeom prst="rect">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t>Εισιτήρια για π</a:t>
          </a:r>
          <a:r>
            <a:rPr lang="en-US" sz="2000" kern="1200"/>
            <a:t>ά</a:t>
          </a:r>
          <a:r>
            <a:rPr lang="el-GR" sz="2000" kern="1200"/>
            <a:t>σης φύσεων </a:t>
          </a:r>
          <a:r>
            <a:rPr lang="en-US" sz="2000" kern="1200"/>
            <a:t>events </a:t>
          </a:r>
          <a:endParaRPr lang="en-US" sz="2000" kern="1200" dirty="0"/>
        </a:p>
      </dsp:txBody>
      <dsp:txXfrm>
        <a:off x="0" y="73340"/>
        <a:ext cx="3423227" cy="2053936"/>
      </dsp:txXfrm>
    </dsp:sp>
    <dsp:sp modelId="{7770B62F-5C60-4D9E-85F9-7155F599CED9}">
      <dsp:nvSpPr>
        <dsp:cNvPr id="0" name=""/>
        <dsp:cNvSpPr/>
      </dsp:nvSpPr>
      <dsp:spPr>
        <a:xfrm>
          <a:off x="3765550" y="73340"/>
          <a:ext cx="3423227" cy="2053936"/>
        </a:xfrm>
        <a:prstGeom prst="rect">
          <a:avLst/>
        </a:prstGeom>
        <a:gradFill rotWithShape="0">
          <a:gsLst>
            <a:gs pos="0">
              <a:schemeClr val="accent1">
                <a:shade val="80000"/>
                <a:hueOff val="69262"/>
                <a:satOff val="-3758"/>
                <a:lumOff val="5871"/>
                <a:alphaOff val="0"/>
                <a:tint val="94000"/>
                <a:satMod val="103000"/>
                <a:lumMod val="102000"/>
              </a:schemeClr>
            </a:gs>
            <a:gs pos="50000">
              <a:schemeClr val="accent1">
                <a:shade val="80000"/>
                <a:hueOff val="69262"/>
                <a:satOff val="-3758"/>
                <a:lumOff val="5871"/>
                <a:alphaOff val="0"/>
                <a:shade val="100000"/>
                <a:satMod val="110000"/>
                <a:lumMod val="100000"/>
              </a:schemeClr>
            </a:gs>
            <a:gs pos="100000">
              <a:schemeClr val="accent1">
                <a:shade val="80000"/>
                <a:hueOff val="69262"/>
                <a:satOff val="-3758"/>
                <a:lumOff val="5871"/>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Γευσιγνωσία/</a:t>
          </a:r>
          <a:r>
            <a:rPr lang="en-US" sz="2000" kern="1200" dirty="0"/>
            <a:t> </a:t>
          </a:r>
          <a:r>
            <a:rPr lang="el-GR" sz="2000" kern="1200" dirty="0" err="1"/>
            <a:t>οινογνωσία</a:t>
          </a:r>
          <a:r>
            <a:rPr lang="el-GR" sz="2000" kern="1200" dirty="0"/>
            <a:t> κ.λπ. </a:t>
          </a:r>
        </a:p>
      </dsp:txBody>
      <dsp:txXfrm>
        <a:off x="3765550" y="73340"/>
        <a:ext cx="3423227" cy="2053936"/>
      </dsp:txXfrm>
    </dsp:sp>
    <dsp:sp modelId="{2D15D8E8-30C8-4E5C-B117-738B41A0FBD2}">
      <dsp:nvSpPr>
        <dsp:cNvPr id="0" name=""/>
        <dsp:cNvSpPr/>
      </dsp:nvSpPr>
      <dsp:spPr>
        <a:xfrm>
          <a:off x="7531100" y="73340"/>
          <a:ext cx="3423227" cy="2053936"/>
        </a:xfrm>
        <a:prstGeom prst="rect">
          <a:avLst/>
        </a:prstGeom>
        <a:gradFill rotWithShape="0">
          <a:gsLst>
            <a:gs pos="0">
              <a:schemeClr val="accent1">
                <a:shade val="80000"/>
                <a:hueOff val="138523"/>
                <a:satOff val="-7516"/>
                <a:lumOff val="11742"/>
                <a:alphaOff val="0"/>
                <a:tint val="94000"/>
                <a:satMod val="103000"/>
                <a:lumMod val="102000"/>
              </a:schemeClr>
            </a:gs>
            <a:gs pos="50000">
              <a:schemeClr val="accent1">
                <a:shade val="80000"/>
                <a:hueOff val="138523"/>
                <a:satOff val="-7516"/>
                <a:lumOff val="11742"/>
                <a:alphaOff val="0"/>
                <a:shade val="100000"/>
                <a:satMod val="110000"/>
                <a:lumMod val="100000"/>
              </a:schemeClr>
            </a:gs>
            <a:gs pos="100000">
              <a:schemeClr val="accent1">
                <a:shade val="80000"/>
                <a:hueOff val="138523"/>
                <a:satOff val="-7516"/>
                <a:lumOff val="1174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l-GR" sz="1900" kern="1200" dirty="0"/>
            <a:t>Περιπετειώδη ταξίδια (μικρότερης ή μεγαλύτερης διάρκειας) (</a:t>
          </a:r>
          <a:r>
            <a:rPr lang="en-US" sz="1900" kern="1200" dirty="0"/>
            <a:t>experience, share, talk)</a:t>
          </a:r>
        </a:p>
      </dsp:txBody>
      <dsp:txXfrm>
        <a:off x="7531100" y="73340"/>
        <a:ext cx="3423227" cy="2053936"/>
      </dsp:txXfrm>
    </dsp:sp>
    <dsp:sp modelId="{170302E4-933F-4F85-988D-E893A0F55A57}">
      <dsp:nvSpPr>
        <dsp:cNvPr id="0" name=""/>
        <dsp:cNvSpPr/>
      </dsp:nvSpPr>
      <dsp:spPr>
        <a:xfrm>
          <a:off x="0" y="2469599"/>
          <a:ext cx="3423227" cy="2053936"/>
        </a:xfrm>
        <a:prstGeom prst="rect">
          <a:avLst/>
        </a:prstGeom>
        <a:gradFill rotWithShape="0">
          <a:gsLst>
            <a:gs pos="0">
              <a:schemeClr val="accent1">
                <a:shade val="80000"/>
                <a:hueOff val="207785"/>
                <a:satOff val="-11274"/>
                <a:lumOff val="17612"/>
                <a:alphaOff val="0"/>
                <a:tint val="94000"/>
                <a:satMod val="103000"/>
                <a:lumMod val="102000"/>
              </a:schemeClr>
            </a:gs>
            <a:gs pos="50000">
              <a:schemeClr val="accent1">
                <a:shade val="80000"/>
                <a:hueOff val="207785"/>
                <a:satOff val="-11274"/>
                <a:lumOff val="17612"/>
                <a:alphaOff val="0"/>
                <a:shade val="100000"/>
                <a:satMod val="110000"/>
                <a:lumMod val="100000"/>
              </a:schemeClr>
            </a:gs>
            <a:gs pos="100000">
              <a:schemeClr val="accent1">
                <a:shade val="80000"/>
                <a:hueOff val="207785"/>
                <a:satOff val="-11274"/>
                <a:lumOff val="17612"/>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t>Κρουαζιέρες </a:t>
          </a:r>
          <a:endParaRPr lang="el-GR" sz="2000" kern="1200" dirty="0"/>
        </a:p>
      </dsp:txBody>
      <dsp:txXfrm>
        <a:off x="0" y="2469599"/>
        <a:ext cx="3423227" cy="2053936"/>
      </dsp:txXfrm>
    </dsp:sp>
    <dsp:sp modelId="{B7226498-B127-4C21-87E1-B0B169D6251C}">
      <dsp:nvSpPr>
        <dsp:cNvPr id="0" name=""/>
        <dsp:cNvSpPr/>
      </dsp:nvSpPr>
      <dsp:spPr>
        <a:xfrm>
          <a:off x="3765550" y="2469599"/>
          <a:ext cx="3423227" cy="2053936"/>
        </a:xfrm>
        <a:prstGeom prst="rect">
          <a:avLst/>
        </a:prstGeom>
        <a:gradFill rotWithShape="0">
          <a:gsLst>
            <a:gs pos="0">
              <a:schemeClr val="accent1">
                <a:shade val="80000"/>
                <a:hueOff val="277047"/>
                <a:satOff val="-15032"/>
                <a:lumOff val="23483"/>
                <a:alphaOff val="0"/>
                <a:tint val="94000"/>
                <a:satMod val="103000"/>
                <a:lumMod val="102000"/>
              </a:schemeClr>
            </a:gs>
            <a:gs pos="50000">
              <a:schemeClr val="accent1">
                <a:shade val="80000"/>
                <a:hueOff val="277047"/>
                <a:satOff val="-15032"/>
                <a:lumOff val="23483"/>
                <a:alphaOff val="0"/>
                <a:shade val="100000"/>
                <a:satMod val="110000"/>
                <a:lumMod val="100000"/>
              </a:schemeClr>
            </a:gs>
            <a:gs pos="100000">
              <a:schemeClr val="accent1">
                <a:shade val="80000"/>
                <a:hueOff val="277047"/>
                <a:satOff val="-15032"/>
                <a:lumOff val="23483"/>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t>Σπα</a:t>
          </a:r>
          <a:endParaRPr lang="el-GR" sz="2000" kern="1200" dirty="0"/>
        </a:p>
      </dsp:txBody>
      <dsp:txXfrm>
        <a:off x="3765550" y="2469599"/>
        <a:ext cx="3423227" cy="2053936"/>
      </dsp:txXfrm>
    </dsp:sp>
    <dsp:sp modelId="{E3F6B9ED-3482-4832-8C10-EC3670F53DBC}">
      <dsp:nvSpPr>
        <dsp:cNvPr id="0" name=""/>
        <dsp:cNvSpPr/>
      </dsp:nvSpPr>
      <dsp:spPr>
        <a:xfrm>
          <a:off x="7531100" y="2469599"/>
          <a:ext cx="3423227" cy="2053936"/>
        </a:xfrm>
        <a:prstGeom prst="rect">
          <a:avLst/>
        </a:prstGeom>
        <a:gradFill rotWithShape="0">
          <a:gsLst>
            <a:gs pos="0">
              <a:schemeClr val="accent1">
                <a:shade val="80000"/>
                <a:hueOff val="346308"/>
                <a:satOff val="-18790"/>
                <a:lumOff val="29354"/>
                <a:alphaOff val="0"/>
                <a:tint val="94000"/>
                <a:satMod val="103000"/>
                <a:lumMod val="102000"/>
              </a:schemeClr>
            </a:gs>
            <a:gs pos="50000">
              <a:schemeClr val="accent1">
                <a:shade val="80000"/>
                <a:hueOff val="346308"/>
                <a:satOff val="-18790"/>
                <a:lumOff val="29354"/>
                <a:alphaOff val="0"/>
                <a:shade val="100000"/>
                <a:satMod val="110000"/>
                <a:lumMod val="100000"/>
              </a:schemeClr>
            </a:gs>
            <a:gs pos="100000">
              <a:schemeClr val="accent1">
                <a:shade val="80000"/>
                <a:hueOff val="346308"/>
                <a:satOff val="-18790"/>
                <a:lumOff val="29354"/>
                <a:alphaOff val="0"/>
                <a:shade val="78000"/>
                <a:satMod val="120000"/>
                <a:lumMod val="99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a:t>Ομαδική παρακολούθηση ταινίας στη δουλειά </a:t>
          </a:r>
          <a:endParaRPr lang="el-GR" sz="2000" kern="1200" dirty="0"/>
        </a:p>
      </dsp:txBody>
      <dsp:txXfrm>
        <a:off x="7531100" y="2469599"/>
        <a:ext cx="3423227" cy="20539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1F76E-323A-4B94-88E3-EF64B17334D0}">
      <dsp:nvSpPr>
        <dsp:cNvPr id="0" name=""/>
        <dsp:cNvSpPr/>
      </dsp:nvSpPr>
      <dsp:spPr>
        <a:xfrm>
          <a:off x="0" y="1578186"/>
          <a:ext cx="11130844" cy="2104248"/>
        </a:xfrm>
        <a:prstGeom prst="notchedRightArrow">
          <a:avLst/>
        </a:prstGeom>
        <a:solidFill>
          <a:schemeClr val="accent1">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95565DE-54F4-443E-ABAC-D85A9482E0DD}">
      <dsp:nvSpPr>
        <dsp:cNvPr id="0" name=""/>
        <dsp:cNvSpPr/>
      </dsp:nvSpPr>
      <dsp:spPr>
        <a:xfrm>
          <a:off x="4402" y="0"/>
          <a:ext cx="1924799" cy="210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l-GR" sz="1800" kern="1200" dirty="0"/>
            <a:t>Δημιουργήστε μια ομάδα υπεύθυνη για την αναγνώριση και την ανταμοιβή</a:t>
          </a:r>
        </a:p>
      </dsp:txBody>
      <dsp:txXfrm>
        <a:off x="4402" y="0"/>
        <a:ext cx="1924799" cy="2104248"/>
      </dsp:txXfrm>
    </dsp:sp>
    <dsp:sp modelId="{67C77B70-A53F-49CF-BD41-985340B07A6F}">
      <dsp:nvSpPr>
        <dsp:cNvPr id="0" name=""/>
        <dsp:cNvSpPr/>
      </dsp:nvSpPr>
      <dsp:spPr>
        <a:xfrm>
          <a:off x="703770" y="2367279"/>
          <a:ext cx="526062" cy="526062"/>
        </a:xfrm>
        <a:prstGeom prst="ellipse">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72965A4-9AE8-4907-9A53-E1F6AC9B0499}">
      <dsp:nvSpPr>
        <dsp:cNvPr id="0" name=""/>
        <dsp:cNvSpPr/>
      </dsp:nvSpPr>
      <dsp:spPr>
        <a:xfrm>
          <a:off x="2025441" y="3156373"/>
          <a:ext cx="1924799" cy="210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l-GR" sz="1800" kern="1200"/>
            <a:t>Προσδιορίστε συμπεριφορές και αξίες που θέλετε να αναγνωρίσετε και να ενθαρρύνετε μέσα στην ομάδα</a:t>
          </a:r>
          <a:endParaRPr lang="el-GR" sz="1800" kern="1200" dirty="0"/>
        </a:p>
      </dsp:txBody>
      <dsp:txXfrm>
        <a:off x="2025441" y="3156373"/>
        <a:ext cx="1924799" cy="2104248"/>
      </dsp:txXfrm>
    </dsp:sp>
    <dsp:sp modelId="{E3609C78-4E3A-4092-A57B-F79F21100CEF}">
      <dsp:nvSpPr>
        <dsp:cNvPr id="0" name=""/>
        <dsp:cNvSpPr/>
      </dsp:nvSpPr>
      <dsp:spPr>
        <a:xfrm>
          <a:off x="2724809" y="2367279"/>
          <a:ext cx="526062" cy="526062"/>
        </a:xfrm>
        <a:prstGeom prst="ellipse">
          <a:avLst/>
        </a:prstGeom>
        <a:solidFill>
          <a:schemeClr val="accent1">
            <a:shade val="80000"/>
            <a:hueOff val="86577"/>
            <a:satOff val="-4698"/>
            <a:lumOff val="733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6DE9374-46DD-48C6-B68E-F4BF1A0E0C5D}">
      <dsp:nvSpPr>
        <dsp:cNvPr id="0" name=""/>
        <dsp:cNvSpPr/>
      </dsp:nvSpPr>
      <dsp:spPr>
        <a:xfrm>
          <a:off x="4046480" y="0"/>
          <a:ext cx="1924799" cy="210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l-GR" sz="1800" kern="1200" dirty="0"/>
            <a:t>Όπου οι στόχοι χρησιμοποιούνται για ανταμοιβή, βεβαιωθείτε ότι είναι εφικτοί για όλους τους/τις εργαζόμενους/</a:t>
          </a:r>
          <a:r>
            <a:rPr lang="el-GR" sz="1800" kern="1200" dirty="0" err="1"/>
            <a:t>ες</a:t>
          </a:r>
          <a:endParaRPr lang="el-GR" sz="1800" kern="1200" dirty="0"/>
        </a:p>
      </dsp:txBody>
      <dsp:txXfrm>
        <a:off x="4046480" y="0"/>
        <a:ext cx="1924799" cy="2104248"/>
      </dsp:txXfrm>
    </dsp:sp>
    <dsp:sp modelId="{661110A8-5D5E-40A9-93D7-BBC699007061}">
      <dsp:nvSpPr>
        <dsp:cNvPr id="0" name=""/>
        <dsp:cNvSpPr/>
      </dsp:nvSpPr>
      <dsp:spPr>
        <a:xfrm>
          <a:off x="4745848" y="2367279"/>
          <a:ext cx="526062" cy="526062"/>
        </a:xfrm>
        <a:prstGeom prst="ellipse">
          <a:avLst/>
        </a:prstGeom>
        <a:solidFill>
          <a:schemeClr val="accent1">
            <a:shade val="80000"/>
            <a:hueOff val="173154"/>
            <a:satOff val="-9395"/>
            <a:lumOff val="1467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158FF2E-9E3B-4948-9E72-F89EB318851B}">
      <dsp:nvSpPr>
        <dsp:cNvPr id="0" name=""/>
        <dsp:cNvSpPr/>
      </dsp:nvSpPr>
      <dsp:spPr>
        <a:xfrm>
          <a:off x="6067519" y="3156373"/>
          <a:ext cx="1924799" cy="210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l-GR" sz="1800" kern="1200" dirty="0"/>
            <a:t>Κάντε συνήθεια στο χώρο εργασίας να αναγνωρίζετε τους/τις εργαζόμενους/</a:t>
          </a:r>
          <a:r>
            <a:rPr lang="el-GR" sz="1800" kern="1200" dirty="0" err="1"/>
            <a:t>ες</a:t>
          </a:r>
          <a:endParaRPr lang="el-GR" sz="1800" kern="1200" dirty="0"/>
        </a:p>
      </dsp:txBody>
      <dsp:txXfrm>
        <a:off x="6067519" y="3156373"/>
        <a:ext cx="1924799" cy="2104248"/>
      </dsp:txXfrm>
    </dsp:sp>
    <dsp:sp modelId="{1FB67A11-F1D5-403B-889C-60584B17CD5A}">
      <dsp:nvSpPr>
        <dsp:cNvPr id="0" name=""/>
        <dsp:cNvSpPr/>
      </dsp:nvSpPr>
      <dsp:spPr>
        <a:xfrm>
          <a:off x="6766887" y="2367279"/>
          <a:ext cx="526062" cy="526062"/>
        </a:xfrm>
        <a:prstGeom prst="ellipse">
          <a:avLst/>
        </a:prstGeom>
        <a:solidFill>
          <a:schemeClr val="accent1">
            <a:shade val="80000"/>
            <a:hueOff val="259731"/>
            <a:satOff val="-14093"/>
            <a:lumOff val="2201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0B138C1-24EE-4853-934E-7A3E865A09D8}">
      <dsp:nvSpPr>
        <dsp:cNvPr id="0" name=""/>
        <dsp:cNvSpPr/>
      </dsp:nvSpPr>
      <dsp:spPr>
        <a:xfrm>
          <a:off x="8088558" y="0"/>
          <a:ext cx="1924799" cy="2104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l-GR" sz="1800" kern="1200" dirty="0"/>
            <a:t>Προσαρμόστε τη συνολική στρατηγική ανταμοιβής σας στην εταιρεία και τους/τις εργαζόμενους/</a:t>
          </a:r>
          <a:r>
            <a:rPr lang="el-GR" sz="1800" kern="1200" dirty="0" err="1"/>
            <a:t>ες</a:t>
          </a:r>
          <a:endParaRPr lang="el-GR" sz="1800" kern="1200" dirty="0"/>
        </a:p>
      </dsp:txBody>
      <dsp:txXfrm>
        <a:off x="8088558" y="0"/>
        <a:ext cx="1924799" cy="2104248"/>
      </dsp:txXfrm>
    </dsp:sp>
    <dsp:sp modelId="{36EEA481-1029-4BDD-BB54-ACCD017F6777}">
      <dsp:nvSpPr>
        <dsp:cNvPr id="0" name=""/>
        <dsp:cNvSpPr/>
      </dsp:nvSpPr>
      <dsp:spPr>
        <a:xfrm>
          <a:off x="8787926" y="2367279"/>
          <a:ext cx="526062" cy="526062"/>
        </a:xfrm>
        <a:prstGeom prst="ellipse">
          <a:avLst/>
        </a:prstGeom>
        <a:solidFill>
          <a:schemeClr val="accent1">
            <a:shade val="80000"/>
            <a:hueOff val="346308"/>
            <a:satOff val="-18790"/>
            <a:lumOff val="2935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71C4E-3BE8-48D2-82DB-CC85996378A3}">
      <dsp:nvSpPr>
        <dsp:cNvPr id="0" name=""/>
        <dsp:cNvSpPr/>
      </dsp:nvSpPr>
      <dsp:spPr>
        <a:xfrm>
          <a:off x="729826" y="0"/>
          <a:ext cx="8271368" cy="451258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7E9DCB6-692C-48EB-ABE5-728D62914F37}">
      <dsp:nvSpPr>
        <dsp:cNvPr id="0" name=""/>
        <dsp:cNvSpPr/>
      </dsp:nvSpPr>
      <dsp:spPr>
        <a:xfrm>
          <a:off x="4276" y="1353775"/>
          <a:ext cx="1869705" cy="1805034"/>
        </a:xfrm>
        <a:prstGeom prst="roundRect">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dirty="0"/>
            <a:t>Καθορίστε τους στόχους σας</a:t>
          </a:r>
        </a:p>
      </dsp:txBody>
      <dsp:txXfrm>
        <a:off x="92390" y="1441889"/>
        <a:ext cx="1693477" cy="1628806"/>
      </dsp:txXfrm>
    </dsp:sp>
    <dsp:sp modelId="{A692C48D-30DE-4827-A95E-B2929B6E85F6}">
      <dsp:nvSpPr>
        <dsp:cNvPr id="0" name=""/>
        <dsp:cNvSpPr/>
      </dsp:nvSpPr>
      <dsp:spPr>
        <a:xfrm>
          <a:off x="1967467" y="1353775"/>
          <a:ext cx="1869705" cy="1805034"/>
        </a:xfrm>
        <a:prstGeom prst="roundRect">
          <a:avLst/>
        </a:prstGeom>
        <a:gradFill rotWithShape="0">
          <a:gsLst>
            <a:gs pos="0">
              <a:schemeClr val="accent1">
                <a:shade val="80000"/>
                <a:hueOff val="86577"/>
                <a:satOff val="-4698"/>
                <a:lumOff val="7339"/>
                <a:alphaOff val="0"/>
                <a:tint val="94000"/>
                <a:satMod val="103000"/>
                <a:lumMod val="102000"/>
              </a:schemeClr>
            </a:gs>
            <a:gs pos="50000">
              <a:schemeClr val="accent1">
                <a:shade val="80000"/>
                <a:hueOff val="86577"/>
                <a:satOff val="-4698"/>
                <a:lumOff val="7339"/>
                <a:alphaOff val="0"/>
                <a:shade val="100000"/>
                <a:satMod val="110000"/>
                <a:lumMod val="100000"/>
              </a:schemeClr>
            </a:gs>
            <a:gs pos="100000">
              <a:schemeClr val="accent1">
                <a:shade val="80000"/>
                <a:hueOff val="86577"/>
                <a:satOff val="-4698"/>
                <a:lumOff val="7339"/>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t>Επιλέξτε τις ανταμοιβές σας</a:t>
          </a:r>
          <a:endParaRPr lang="el-GR" sz="2100" kern="1200" dirty="0"/>
        </a:p>
      </dsp:txBody>
      <dsp:txXfrm>
        <a:off x="2055581" y="1441889"/>
        <a:ext cx="1693477" cy="1628806"/>
      </dsp:txXfrm>
    </dsp:sp>
    <dsp:sp modelId="{19DD6F31-FA07-4627-8ACA-8B2F9D79013C}">
      <dsp:nvSpPr>
        <dsp:cNvPr id="0" name=""/>
        <dsp:cNvSpPr/>
      </dsp:nvSpPr>
      <dsp:spPr>
        <a:xfrm>
          <a:off x="3930658" y="1353775"/>
          <a:ext cx="1869705" cy="1805034"/>
        </a:xfrm>
        <a:prstGeom prst="roundRect">
          <a:avLst/>
        </a:prstGeom>
        <a:gradFill rotWithShape="0">
          <a:gsLst>
            <a:gs pos="0">
              <a:schemeClr val="accent1">
                <a:shade val="80000"/>
                <a:hueOff val="173154"/>
                <a:satOff val="-9395"/>
                <a:lumOff val="14677"/>
                <a:alphaOff val="0"/>
                <a:tint val="94000"/>
                <a:satMod val="103000"/>
                <a:lumMod val="102000"/>
              </a:schemeClr>
            </a:gs>
            <a:gs pos="50000">
              <a:schemeClr val="accent1">
                <a:shade val="80000"/>
                <a:hueOff val="173154"/>
                <a:satOff val="-9395"/>
                <a:lumOff val="14677"/>
                <a:alphaOff val="0"/>
                <a:shade val="100000"/>
                <a:satMod val="110000"/>
                <a:lumMod val="100000"/>
              </a:schemeClr>
            </a:gs>
            <a:gs pos="100000">
              <a:schemeClr val="accent1">
                <a:shade val="80000"/>
                <a:hueOff val="173154"/>
                <a:satOff val="-9395"/>
                <a:lumOff val="14677"/>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t>Εμπλέξτε τους ανθρώπους σας</a:t>
          </a:r>
          <a:endParaRPr lang="el-GR" sz="2100" kern="1200" dirty="0"/>
        </a:p>
      </dsp:txBody>
      <dsp:txXfrm>
        <a:off x="4018772" y="1441889"/>
        <a:ext cx="1693477" cy="1628806"/>
      </dsp:txXfrm>
    </dsp:sp>
    <dsp:sp modelId="{88923445-ECD6-4704-B371-D75086124AD1}">
      <dsp:nvSpPr>
        <dsp:cNvPr id="0" name=""/>
        <dsp:cNvSpPr/>
      </dsp:nvSpPr>
      <dsp:spPr>
        <a:xfrm>
          <a:off x="5893849" y="1353775"/>
          <a:ext cx="1869705" cy="1805034"/>
        </a:xfrm>
        <a:prstGeom prst="roundRect">
          <a:avLst/>
        </a:prstGeom>
        <a:gradFill rotWithShape="0">
          <a:gsLst>
            <a:gs pos="0">
              <a:schemeClr val="accent1">
                <a:shade val="80000"/>
                <a:hueOff val="259731"/>
                <a:satOff val="-14093"/>
                <a:lumOff val="22016"/>
                <a:alphaOff val="0"/>
                <a:tint val="94000"/>
                <a:satMod val="103000"/>
                <a:lumMod val="102000"/>
              </a:schemeClr>
            </a:gs>
            <a:gs pos="50000">
              <a:schemeClr val="accent1">
                <a:shade val="80000"/>
                <a:hueOff val="259731"/>
                <a:satOff val="-14093"/>
                <a:lumOff val="22016"/>
                <a:alphaOff val="0"/>
                <a:shade val="100000"/>
                <a:satMod val="110000"/>
                <a:lumMod val="100000"/>
              </a:schemeClr>
            </a:gs>
            <a:gs pos="100000">
              <a:schemeClr val="accent1">
                <a:shade val="80000"/>
                <a:hueOff val="259731"/>
                <a:satOff val="-14093"/>
                <a:lumOff val="22016"/>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t>Κοινοποιήστε τις ανταμοιβές σας</a:t>
          </a:r>
          <a:endParaRPr lang="el-GR" sz="2100" kern="1200" dirty="0"/>
        </a:p>
      </dsp:txBody>
      <dsp:txXfrm>
        <a:off x="5981963" y="1441889"/>
        <a:ext cx="1693477" cy="1628806"/>
      </dsp:txXfrm>
    </dsp:sp>
    <dsp:sp modelId="{9D2BC4E5-5CAC-4687-900B-26475EEFF050}">
      <dsp:nvSpPr>
        <dsp:cNvPr id="0" name=""/>
        <dsp:cNvSpPr/>
      </dsp:nvSpPr>
      <dsp:spPr>
        <a:xfrm>
          <a:off x="7857040" y="1353775"/>
          <a:ext cx="1869705" cy="1805034"/>
        </a:xfrm>
        <a:prstGeom prst="roundRect">
          <a:avLst/>
        </a:prstGeom>
        <a:gradFill rotWithShape="0">
          <a:gsLst>
            <a:gs pos="0">
              <a:schemeClr val="accent1">
                <a:shade val="80000"/>
                <a:hueOff val="346308"/>
                <a:satOff val="-18790"/>
                <a:lumOff val="29354"/>
                <a:alphaOff val="0"/>
                <a:tint val="94000"/>
                <a:satMod val="103000"/>
                <a:lumMod val="102000"/>
              </a:schemeClr>
            </a:gs>
            <a:gs pos="50000">
              <a:schemeClr val="accent1">
                <a:shade val="80000"/>
                <a:hueOff val="346308"/>
                <a:satOff val="-18790"/>
                <a:lumOff val="29354"/>
                <a:alphaOff val="0"/>
                <a:shade val="100000"/>
                <a:satMod val="110000"/>
                <a:lumMod val="100000"/>
              </a:schemeClr>
            </a:gs>
            <a:gs pos="100000">
              <a:schemeClr val="accent1">
                <a:shade val="80000"/>
                <a:hueOff val="346308"/>
                <a:satOff val="-18790"/>
                <a:lumOff val="29354"/>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l-GR" sz="2100" kern="1200"/>
            <a:t>Αξιολογήστε και βελτιώστε τις ανταμοιβές σας</a:t>
          </a:r>
          <a:endParaRPr lang="el-GR" sz="2100" kern="1200" dirty="0"/>
        </a:p>
      </dsp:txBody>
      <dsp:txXfrm>
        <a:off x="7945154" y="1441889"/>
        <a:ext cx="1693477" cy="16288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108A8-1564-46AE-B411-186B4F65E62B}">
      <dsp:nvSpPr>
        <dsp:cNvPr id="0" name=""/>
        <dsp:cNvSpPr/>
      </dsp:nvSpPr>
      <dsp:spPr>
        <a:xfrm>
          <a:off x="0" y="138498"/>
          <a:ext cx="2824071" cy="1694442"/>
        </a:xfrm>
        <a:prstGeom prst="rect">
          <a:avLst/>
        </a:prstGeom>
        <a:gradFill rotWithShape="0">
          <a:gsLst>
            <a:gs pos="0">
              <a:schemeClr val="accent1">
                <a:shade val="80000"/>
                <a:hueOff val="0"/>
                <a:satOff val="0"/>
                <a:lumOff val="0"/>
                <a:alphaOff val="0"/>
                <a:tint val="94000"/>
                <a:satMod val="103000"/>
                <a:lumMod val="102000"/>
              </a:schemeClr>
            </a:gs>
            <a:gs pos="50000">
              <a:schemeClr val="accent1">
                <a:shade val="80000"/>
                <a:hueOff val="0"/>
                <a:satOff val="0"/>
                <a:lumOff val="0"/>
                <a:alphaOff val="0"/>
                <a:shade val="100000"/>
                <a:satMod val="110000"/>
                <a:lumMod val="100000"/>
              </a:schemeClr>
            </a:gs>
            <a:gs pos="100000">
              <a:schemeClr val="accent1">
                <a:shade val="8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Σχεδιάστε συστήματα αναγνώρισης με την ομάδα σας</a:t>
          </a:r>
        </a:p>
      </dsp:txBody>
      <dsp:txXfrm>
        <a:off x="0" y="138498"/>
        <a:ext cx="2824071" cy="1694442"/>
      </dsp:txXfrm>
    </dsp:sp>
    <dsp:sp modelId="{3A1413E2-2D08-45C1-9FC2-EED5B6378611}">
      <dsp:nvSpPr>
        <dsp:cNvPr id="0" name=""/>
        <dsp:cNvSpPr/>
      </dsp:nvSpPr>
      <dsp:spPr>
        <a:xfrm>
          <a:off x="3106478" y="138498"/>
          <a:ext cx="2824071" cy="1694442"/>
        </a:xfrm>
        <a:prstGeom prst="rect">
          <a:avLst/>
        </a:prstGeom>
        <a:gradFill rotWithShape="0">
          <a:gsLst>
            <a:gs pos="0">
              <a:schemeClr val="accent1">
                <a:shade val="80000"/>
                <a:hueOff val="86577"/>
                <a:satOff val="-4698"/>
                <a:lumOff val="7339"/>
                <a:alphaOff val="0"/>
                <a:tint val="94000"/>
                <a:satMod val="103000"/>
                <a:lumMod val="102000"/>
              </a:schemeClr>
            </a:gs>
            <a:gs pos="50000">
              <a:schemeClr val="accent1">
                <a:shade val="80000"/>
                <a:hueOff val="86577"/>
                <a:satOff val="-4698"/>
                <a:lumOff val="7339"/>
                <a:alphaOff val="0"/>
                <a:shade val="100000"/>
                <a:satMod val="110000"/>
                <a:lumMod val="100000"/>
              </a:schemeClr>
            </a:gs>
            <a:gs pos="100000">
              <a:schemeClr val="accent1">
                <a:shade val="80000"/>
                <a:hueOff val="86577"/>
                <a:satOff val="-4698"/>
                <a:lumOff val="7339"/>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Παρέχετε πρόκληση και προβολή</a:t>
          </a:r>
          <a:endParaRPr lang="el-GR" sz="2400" kern="1200" dirty="0"/>
        </a:p>
      </dsp:txBody>
      <dsp:txXfrm>
        <a:off x="3106478" y="138498"/>
        <a:ext cx="2824071" cy="1694442"/>
      </dsp:txXfrm>
    </dsp:sp>
    <dsp:sp modelId="{356EC5A3-05F5-4EDF-BAB4-BAA525C1D4F4}">
      <dsp:nvSpPr>
        <dsp:cNvPr id="0" name=""/>
        <dsp:cNvSpPr/>
      </dsp:nvSpPr>
      <dsp:spPr>
        <a:xfrm>
          <a:off x="6212956" y="138498"/>
          <a:ext cx="2824071" cy="1694442"/>
        </a:xfrm>
        <a:prstGeom prst="rect">
          <a:avLst/>
        </a:prstGeom>
        <a:gradFill rotWithShape="0">
          <a:gsLst>
            <a:gs pos="0">
              <a:schemeClr val="accent1">
                <a:shade val="80000"/>
                <a:hueOff val="173154"/>
                <a:satOff val="-9395"/>
                <a:lumOff val="14677"/>
                <a:alphaOff val="0"/>
                <a:tint val="94000"/>
                <a:satMod val="103000"/>
                <a:lumMod val="102000"/>
              </a:schemeClr>
            </a:gs>
            <a:gs pos="50000">
              <a:schemeClr val="accent1">
                <a:shade val="80000"/>
                <a:hueOff val="173154"/>
                <a:satOff val="-9395"/>
                <a:lumOff val="14677"/>
                <a:alphaOff val="0"/>
                <a:shade val="100000"/>
                <a:satMod val="110000"/>
                <a:lumMod val="100000"/>
              </a:schemeClr>
            </a:gs>
            <a:gs pos="100000">
              <a:schemeClr val="accent1">
                <a:shade val="80000"/>
                <a:hueOff val="173154"/>
                <a:satOff val="-9395"/>
                <a:lumOff val="14677"/>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Να είστε συγκεκριμένοι με τον έπαινο – δώστε </a:t>
          </a:r>
          <a:r>
            <a:rPr lang="en-US" sz="2400" kern="1200" dirty="0"/>
            <a:t>feedback</a:t>
          </a:r>
          <a:endParaRPr lang="el-GR" sz="2400" kern="1200" dirty="0"/>
        </a:p>
      </dsp:txBody>
      <dsp:txXfrm>
        <a:off x="6212956" y="138498"/>
        <a:ext cx="2824071" cy="1694442"/>
      </dsp:txXfrm>
    </dsp:sp>
    <dsp:sp modelId="{A1B2BB32-DA02-4695-B0A0-E70B2454EBC1}">
      <dsp:nvSpPr>
        <dsp:cNvPr id="0" name=""/>
        <dsp:cNvSpPr/>
      </dsp:nvSpPr>
      <dsp:spPr>
        <a:xfrm>
          <a:off x="1553239" y="2115348"/>
          <a:ext cx="2824071" cy="1694442"/>
        </a:xfrm>
        <a:prstGeom prst="rect">
          <a:avLst/>
        </a:prstGeom>
        <a:gradFill rotWithShape="0">
          <a:gsLst>
            <a:gs pos="0">
              <a:schemeClr val="accent1">
                <a:shade val="80000"/>
                <a:hueOff val="259731"/>
                <a:satOff val="-14093"/>
                <a:lumOff val="22016"/>
                <a:alphaOff val="0"/>
                <a:tint val="94000"/>
                <a:satMod val="103000"/>
                <a:lumMod val="102000"/>
              </a:schemeClr>
            </a:gs>
            <a:gs pos="50000">
              <a:schemeClr val="accent1">
                <a:shade val="80000"/>
                <a:hueOff val="259731"/>
                <a:satOff val="-14093"/>
                <a:lumOff val="22016"/>
                <a:alphaOff val="0"/>
                <a:shade val="100000"/>
                <a:satMod val="110000"/>
                <a:lumMod val="100000"/>
              </a:schemeClr>
            </a:gs>
            <a:gs pos="100000">
              <a:schemeClr val="accent1">
                <a:shade val="80000"/>
                <a:hueOff val="259731"/>
                <a:satOff val="-14093"/>
                <a:lumOff val="22016"/>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Υποστηρίξτε έργα που προσδίδουν σκοπό και σημασία για τους ανθρώπους</a:t>
          </a:r>
        </a:p>
      </dsp:txBody>
      <dsp:txXfrm>
        <a:off x="1553239" y="2115348"/>
        <a:ext cx="2824071" cy="1694442"/>
      </dsp:txXfrm>
    </dsp:sp>
    <dsp:sp modelId="{0CF45BA9-3C44-47CF-835E-4DADE8B23D1A}">
      <dsp:nvSpPr>
        <dsp:cNvPr id="0" name=""/>
        <dsp:cNvSpPr/>
      </dsp:nvSpPr>
      <dsp:spPr>
        <a:xfrm>
          <a:off x="4659717" y="2115348"/>
          <a:ext cx="2824071" cy="1694442"/>
        </a:xfrm>
        <a:prstGeom prst="rect">
          <a:avLst/>
        </a:prstGeom>
        <a:gradFill rotWithShape="0">
          <a:gsLst>
            <a:gs pos="0">
              <a:schemeClr val="accent1">
                <a:shade val="80000"/>
                <a:hueOff val="346308"/>
                <a:satOff val="-18790"/>
                <a:lumOff val="29354"/>
                <a:alphaOff val="0"/>
                <a:tint val="94000"/>
                <a:satMod val="103000"/>
                <a:lumMod val="102000"/>
              </a:schemeClr>
            </a:gs>
            <a:gs pos="50000">
              <a:schemeClr val="accent1">
                <a:shade val="80000"/>
                <a:hueOff val="346308"/>
                <a:satOff val="-18790"/>
                <a:lumOff val="29354"/>
                <a:alphaOff val="0"/>
                <a:shade val="100000"/>
                <a:satMod val="110000"/>
                <a:lumMod val="100000"/>
              </a:schemeClr>
            </a:gs>
            <a:gs pos="100000">
              <a:schemeClr val="accent1">
                <a:shade val="80000"/>
                <a:hueOff val="346308"/>
                <a:satOff val="-18790"/>
                <a:lumOff val="29354"/>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a:t>Να είστε διαφανείς και ακριβείς</a:t>
          </a:r>
          <a:endParaRPr lang="el-GR" sz="2400" kern="1200" dirty="0"/>
        </a:p>
      </dsp:txBody>
      <dsp:txXfrm>
        <a:off x="4659717" y="2115348"/>
        <a:ext cx="2824071" cy="16944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43AD9-AC68-420A-8D1B-FEAB6AAB2823}" type="datetimeFigureOut">
              <a:rPr lang="el-GR" smtClean="0"/>
              <a:t>25/4/2024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C49EA-A41A-4DF8-B71D-D5C90A46718B}" type="slidenum">
              <a:rPr lang="el-GR" smtClean="0"/>
              <a:t>‹#›</a:t>
            </a:fld>
            <a:endParaRPr lang="el-GR"/>
          </a:p>
        </p:txBody>
      </p:sp>
    </p:spTree>
    <p:extLst>
      <p:ext uri="{BB962C8B-B14F-4D97-AF65-F5344CB8AC3E}">
        <p14:creationId xmlns:p14="http://schemas.microsoft.com/office/powerpoint/2010/main" val="3195657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https://financesonline.com/recruitment-statistics/</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4</a:t>
            </a:fld>
            <a:endParaRPr lang="el-GR"/>
          </a:p>
        </p:txBody>
      </p:sp>
    </p:spTree>
    <p:extLst>
      <p:ext uri="{BB962C8B-B14F-4D97-AF65-F5344CB8AC3E}">
        <p14:creationId xmlns:p14="http://schemas.microsoft.com/office/powerpoint/2010/main" val="3035200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https://www.fm-magazine.com/news/2022/aug/how-reward-retain-your-top-performers.html</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23</a:t>
            </a:fld>
            <a:endParaRPr lang="el-GR"/>
          </a:p>
        </p:txBody>
      </p:sp>
    </p:spTree>
    <p:extLst>
      <p:ext uri="{BB962C8B-B14F-4D97-AF65-F5344CB8AC3E}">
        <p14:creationId xmlns:p14="http://schemas.microsoft.com/office/powerpoint/2010/main" val="171721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https://www.peoplematters.in/article/benefits-and-rewards/sketchnote-six-ways-you-can-reward-and-recognize-employees-16285</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24</a:t>
            </a:fld>
            <a:endParaRPr lang="el-GR"/>
          </a:p>
        </p:txBody>
      </p:sp>
    </p:spTree>
    <p:extLst>
      <p:ext uri="{BB962C8B-B14F-4D97-AF65-F5344CB8AC3E}">
        <p14:creationId xmlns:p14="http://schemas.microsoft.com/office/powerpoint/2010/main" val="2614836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https://www.peoplematters.in/article/benefits-and-rewards/sketchnote-six-ways-you-can-reward-and-recognize-employees-16285</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25</a:t>
            </a:fld>
            <a:endParaRPr lang="el-GR"/>
          </a:p>
        </p:txBody>
      </p:sp>
    </p:spTree>
    <p:extLst>
      <p:ext uri="{BB962C8B-B14F-4D97-AF65-F5344CB8AC3E}">
        <p14:creationId xmlns:p14="http://schemas.microsoft.com/office/powerpoint/2010/main" val="28965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https://www.thanksben.com/total-reward-how-reward-can-help-companies-retain-talent</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10</a:t>
            </a:fld>
            <a:endParaRPr lang="el-GR"/>
          </a:p>
        </p:txBody>
      </p:sp>
    </p:spTree>
    <p:extLst>
      <p:ext uri="{BB962C8B-B14F-4D97-AF65-F5344CB8AC3E}">
        <p14:creationId xmlns:p14="http://schemas.microsoft.com/office/powerpoint/2010/main" val="28437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https://www.linkedin.com/advice/1/how-do-you-communicate-promote-your-talent-reward</a:t>
            </a:r>
            <a:endParaRPr lang="el-GR" dirty="0"/>
          </a:p>
          <a:p>
            <a:pPr algn="just"/>
            <a:endParaRPr lang="el-GR" dirty="0"/>
          </a:p>
          <a:p>
            <a:pPr algn="just"/>
            <a:r>
              <a:rPr lang="en-US" dirty="0"/>
              <a:t>1</a:t>
            </a:r>
          </a:p>
          <a:p>
            <a:pPr algn="just"/>
            <a:r>
              <a:rPr lang="en-US" dirty="0"/>
              <a:t>Define your objectives</a:t>
            </a:r>
          </a:p>
          <a:p>
            <a:pPr algn="just"/>
            <a:r>
              <a:rPr lang="en-US" dirty="0"/>
              <a:t>Before you launch a talent reward program, you need to have a clear vision of what you want to achieve and how you will measure success. Do you want to improve performance, retention, innovation, collaboration, or customer satisfaction? How will you track and evaluate the impact of your rewards on these outcomes? Having a well-defined purpose and strategy will help you align your rewards with your organizational values and priorities, and communicate them effectively to your employees and potential candidates.</a:t>
            </a:r>
            <a:endParaRPr lang="el-GR" dirty="0"/>
          </a:p>
          <a:p>
            <a:pPr algn="just"/>
            <a:endParaRPr lang="el-GR" dirty="0"/>
          </a:p>
          <a:p>
            <a:pPr algn="just"/>
            <a:r>
              <a:rPr lang="el-GR" dirty="0"/>
              <a:t>2</a:t>
            </a:r>
            <a:endParaRPr lang="en-US" dirty="0"/>
          </a:p>
          <a:p>
            <a:pPr algn="just"/>
            <a:r>
              <a:rPr lang="en-US" dirty="0"/>
              <a:t>Choose your rewards</a:t>
            </a:r>
          </a:p>
          <a:p>
            <a:pPr algn="just"/>
            <a:r>
              <a:rPr lang="en-US" dirty="0"/>
              <a:t>There are many types of rewards you can offer to your employees, depending on your budget, culture, and preferences. Some common examples are monetary incentives, such as bonuses, commissions, or stock options; non-monetary incentives, such as recognition, feedback, praise, or career development opportunities; and perks and benefits, such as flexible work arrangements, wellness programs, or social events. The key is to choose rewards that are meaningful, fair, and consistent for your employees, and that reflect their needs, interests, and aspirations.</a:t>
            </a:r>
            <a:endParaRPr lang="el-GR" dirty="0"/>
          </a:p>
          <a:p>
            <a:pPr algn="just"/>
            <a:endParaRPr lang="el-GR" dirty="0"/>
          </a:p>
          <a:p>
            <a:pPr algn="just"/>
            <a:r>
              <a:rPr lang="en-US" dirty="0"/>
              <a:t>3</a:t>
            </a:r>
          </a:p>
          <a:p>
            <a:pPr algn="just"/>
            <a:r>
              <a:rPr lang="en-US" dirty="0"/>
              <a:t>Involve your employees</a:t>
            </a:r>
          </a:p>
          <a:p>
            <a:pPr algn="just"/>
            <a:r>
              <a:rPr lang="en-US" dirty="0"/>
              <a:t>One of the best ways to ensure that your talent reward program is relevant and engaging for your employees is to involve them in the design and implementation process. You can solicit their feedback, suggestions, and opinions through surveys, focus groups, or brainstorming sessions. You can also empower them to nominate, recognize, and reward their peers and managers, creating a culture of appreciation and collaboration. By giving your employees a voice and a choice in your reward program, you will increase their buy-in, satisfaction, and loyalty.</a:t>
            </a:r>
            <a:endParaRPr lang="el-GR" dirty="0"/>
          </a:p>
          <a:p>
            <a:pPr algn="just"/>
            <a:endParaRPr lang="el-GR" dirty="0"/>
          </a:p>
          <a:p>
            <a:pPr algn="just"/>
            <a:r>
              <a:rPr lang="en-US" dirty="0"/>
              <a:t>4</a:t>
            </a:r>
          </a:p>
          <a:p>
            <a:pPr algn="just"/>
            <a:r>
              <a:rPr lang="en-US" dirty="0"/>
              <a:t>Communicate your rewards</a:t>
            </a:r>
          </a:p>
          <a:p>
            <a:pPr algn="just"/>
            <a:r>
              <a:rPr lang="en-US" dirty="0"/>
              <a:t>A talent reward program is only effective if your employees and potential candidates know about it and understand it. You need to communicate your rewards clearly, frequently, and transparently, using various channels and formats. You can use your intranet, newsletter, social media, or website to showcase your rewards and celebrate your employees' achievements. You can also use your performance reviews, feedback sessions, or recognition events to reinforce your rewards and explain how they are linked to your business goals and values.</a:t>
            </a:r>
            <a:endParaRPr lang="el-GR" dirty="0"/>
          </a:p>
          <a:p>
            <a:pPr algn="just"/>
            <a:endParaRPr lang="el-GR" dirty="0"/>
          </a:p>
          <a:p>
            <a:pPr algn="just"/>
            <a:r>
              <a:rPr lang="en-US" dirty="0"/>
              <a:t>5</a:t>
            </a:r>
          </a:p>
          <a:p>
            <a:pPr algn="just"/>
            <a:r>
              <a:rPr lang="en-US" dirty="0"/>
              <a:t>Evaluate and improve your rewards</a:t>
            </a:r>
          </a:p>
          <a:p>
            <a:pPr algn="just"/>
            <a:r>
              <a:rPr lang="en-US" dirty="0"/>
              <a:t>A talent reward program is not a one-time initiative, but a continuous process that requires regular monitoring and improvement. You need to collect and analyze data on the outcomes and feedback of your rewards, and identify what works and what doesn't. You need to adjust your rewards to reflect the changing needs, expectations, and preferences of your employees and the market. You need to keep your rewards fresh, relevant, and competitive, and seek new ways to recognize and reward your talent.</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11</a:t>
            </a:fld>
            <a:endParaRPr lang="el-GR"/>
          </a:p>
        </p:txBody>
      </p:sp>
    </p:spTree>
    <p:extLst>
      <p:ext uri="{BB962C8B-B14F-4D97-AF65-F5344CB8AC3E}">
        <p14:creationId xmlns:p14="http://schemas.microsoft.com/office/powerpoint/2010/main" val="155475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Thibault Landry, A., </a:t>
            </a:r>
            <a:r>
              <a:rPr lang="en-US" dirty="0" err="1"/>
              <a:t>Schweyer</a:t>
            </a:r>
            <a:r>
              <a:rPr lang="en-US" dirty="0"/>
              <a:t>, A., &amp; Whillans, A. (2017). Winning the war for talent: Modern motivational methods for attracting and retaining employees. Compensation &amp; Benefits Review, 49(4), 230-246. (106 citations)</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12</a:t>
            </a:fld>
            <a:endParaRPr lang="el-GR"/>
          </a:p>
        </p:txBody>
      </p:sp>
    </p:spTree>
    <p:extLst>
      <p:ext uri="{BB962C8B-B14F-4D97-AF65-F5344CB8AC3E}">
        <p14:creationId xmlns:p14="http://schemas.microsoft.com/office/powerpoint/2010/main" val="112488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Luna-</a:t>
            </a:r>
            <a:r>
              <a:rPr lang="en-US" dirty="0" err="1"/>
              <a:t>Arocas</a:t>
            </a:r>
            <a:r>
              <a:rPr lang="en-US" dirty="0"/>
              <a:t>, R., </a:t>
            </a:r>
            <a:r>
              <a:rPr lang="en-US" dirty="0" err="1"/>
              <a:t>Danvila</a:t>
            </a:r>
            <a:r>
              <a:rPr lang="en-US" dirty="0"/>
              <a:t>-Del Valle, I., &amp; Lara, F. J. (2020). Talent management and organizational commitment: the partial mediating role of pay satisfaction. Employee Relations: The International Journal, 42(4), 863-881. (99 citations)</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13</a:t>
            </a:fld>
            <a:endParaRPr lang="el-GR"/>
          </a:p>
        </p:txBody>
      </p:sp>
    </p:spTree>
    <p:extLst>
      <p:ext uri="{BB962C8B-B14F-4D97-AF65-F5344CB8AC3E}">
        <p14:creationId xmlns:p14="http://schemas.microsoft.com/office/powerpoint/2010/main" val="123085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err="1"/>
              <a:t>Boonbumroongsuk</a:t>
            </a:r>
            <a:r>
              <a:rPr lang="en-US" dirty="0"/>
              <a:t>, B., &amp; </a:t>
            </a:r>
            <a:r>
              <a:rPr lang="en-US" dirty="0" err="1"/>
              <a:t>Rungruang</a:t>
            </a:r>
            <a:r>
              <a:rPr lang="en-US" dirty="0"/>
              <a:t>, P. (2022). Employee perception of talent management practices and turnover intentions: a multiple mediator model. Employee Relations: The International Journal, 44(2), 461-476. (11 citations)</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14</a:t>
            </a:fld>
            <a:endParaRPr lang="el-GR"/>
          </a:p>
        </p:txBody>
      </p:sp>
    </p:spTree>
    <p:extLst>
      <p:ext uri="{BB962C8B-B14F-4D97-AF65-F5344CB8AC3E}">
        <p14:creationId xmlns:p14="http://schemas.microsoft.com/office/powerpoint/2010/main" val="248003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https://www.skroutz.gr/blog/posts/488-oi-ergazo-enoi-sto-skroutz-vath-ologoun-e-arista-tin-ergasiaki-tous-e-peiria</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18</a:t>
            </a:fld>
            <a:endParaRPr lang="el-GR"/>
          </a:p>
        </p:txBody>
      </p:sp>
    </p:spTree>
    <p:extLst>
      <p:ext uri="{BB962C8B-B14F-4D97-AF65-F5344CB8AC3E}">
        <p14:creationId xmlns:p14="http://schemas.microsoft.com/office/powerpoint/2010/main" val="340417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https://www.skroutz.gr/blog/posts/488-oi-ergazo-enoi-sto-skroutz-vath-ologoun-e-arista-tin-ergasiaki-tous-e-peiria</a:t>
            </a:r>
            <a:endParaRPr lang="el-GR" dirty="0"/>
          </a:p>
          <a:p>
            <a:pPr algn="just"/>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EC49EA-A41A-4DF8-B71D-D5C90A46718B}"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86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dirty="0"/>
              <a:t>https://fastercapital.com/topics/the-rewards-of-nurturing-exceptional-talent.html</a:t>
            </a:r>
            <a:endParaRPr lang="el-GR" dirty="0"/>
          </a:p>
        </p:txBody>
      </p:sp>
      <p:sp>
        <p:nvSpPr>
          <p:cNvPr id="4" name="Θέση αριθμού διαφάνειας 3"/>
          <p:cNvSpPr>
            <a:spLocks noGrp="1"/>
          </p:cNvSpPr>
          <p:nvPr>
            <p:ph type="sldNum" sz="quarter" idx="5"/>
          </p:nvPr>
        </p:nvSpPr>
        <p:spPr/>
        <p:txBody>
          <a:bodyPr/>
          <a:lstStyle/>
          <a:p>
            <a:fld id="{B1EC49EA-A41A-4DF8-B71D-D5C90A46718B}" type="slidenum">
              <a:rPr lang="el-GR" smtClean="0"/>
              <a:t>22</a:t>
            </a:fld>
            <a:endParaRPr lang="el-GR"/>
          </a:p>
        </p:txBody>
      </p:sp>
    </p:spTree>
    <p:extLst>
      <p:ext uri="{BB962C8B-B14F-4D97-AF65-F5344CB8AC3E}">
        <p14:creationId xmlns:p14="http://schemas.microsoft.com/office/powerpoint/2010/main" val="268385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693C9089-6AD1-458A-BE40-E33B519AE87A}" type="datetime1">
              <a:rPr lang="el-GR" smtClean="0"/>
              <a:t>25/4/2024</a:t>
            </a:fld>
            <a:endParaRPr lang="el-G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l-G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9FC00CC-F266-4DB1-8BFA-C732FD1D64BA}" type="slidenum">
              <a:rPr lang="el-GR" smtClean="0"/>
              <a:t>‹#›</a:t>
            </a:fld>
            <a:endParaRPr lang="el-G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8642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4D8DEC2-853D-44D0-913B-8D206EB8EC59}" type="datetime1">
              <a:rPr lang="el-GR" smtClean="0"/>
              <a:t>25/4/2024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34258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703976B9-260A-48BE-B656-75CC0E8CCB58}" type="datetime1">
              <a:rPr lang="el-GR" smtClean="0"/>
              <a:t>25/4/2024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173376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90AE7A2-1991-4B50-985B-D442782942C0}" type="datetime1">
              <a:rPr lang="el-GR" smtClean="0"/>
              <a:t>25/4/2024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145342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422C9A5-9F74-488A-955F-061D7382AB57}" type="datetime1">
              <a:rPr lang="el-GR" smtClean="0"/>
              <a:t>25/4/2024</a:t>
            </a:fld>
            <a:endParaRPr lang="el-G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l-G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9FC00CC-F266-4DB1-8BFA-C732FD1D64BA}" type="slidenum">
              <a:rPr lang="el-GR" smtClean="0"/>
              <a:t>‹#›</a:t>
            </a:fld>
            <a:endParaRPr lang="el-G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1771832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73D12542-8942-479F-B0AB-F5C8CFA8339C}" type="datetime1">
              <a:rPr lang="el-GR" smtClean="0"/>
              <a:t>25/4/2024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22958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2F757388-EA6F-4B17-B7BD-E73BAF27107A}" type="datetime1">
              <a:rPr lang="el-GR" smtClean="0"/>
              <a:t>25/4/2024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539222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0A4271F-1B42-4B18-8992-ED8B3EA5A18B}" type="datetime1">
              <a:rPr lang="el-GR" smtClean="0"/>
              <a:t>25/4/2024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324087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10D36-FDED-48DF-BBF6-81066C2441EC}" type="datetime1">
              <a:rPr lang="el-GR" smtClean="0"/>
              <a:t>25/4/2024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9FC00CC-F266-4DB1-8BFA-C732FD1D64BA}" type="slidenum">
              <a:rPr lang="el-GR" smtClean="0"/>
              <a:t>‹#›</a:t>
            </a:fld>
            <a:endParaRPr lang="el-GR"/>
          </a:p>
        </p:txBody>
      </p:sp>
    </p:spTree>
    <p:extLst>
      <p:ext uri="{BB962C8B-B14F-4D97-AF65-F5344CB8AC3E}">
        <p14:creationId xmlns:p14="http://schemas.microsoft.com/office/powerpoint/2010/main" val="68589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AA5FCA5-48F1-468E-B9D1-D532B357F4E6}" type="datetime1">
              <a:rPr lang="el-GR" smtClean="0"/>
              <a:t>25/4/2024</a:t>
            </a:fld>
            <a:endParaRPr lang="el-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9FC00CC-F266-4DB1-8BFA-C732FD1D64BA}" type="slidenum">
              <a:rPr lang="el-GR" smtClean="0"/>
              <a:t>‹#›</a:t>
            </a:fld>
            <a:endParaRPr lang="el-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5096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EC9DE00-64B2-4A81-B254-928255699806}" type="datetime1">
              <a:rPr lang="el-GR" smtClean="0"/>
              <a:t>25/4/2024</a:t>
            </a:fld>
            <a:endParaRPr lang="el-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9FC00CC-F266-4DB1-8BFA-C732FD1D64BA}" type="slidenum">
              <a:rPr lang="el-GR" smtClean="0"/>
              <a:t>‹#›</a:t>
            </a:fld>
            <a:endParaRPr lang="el-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8656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75D8208-BF9B-4F9C-B188-C4FC202BF272}" type="datetime1">
              <a:rPr lang="el-GR" smtClean="0"/>
              <a:t>25/4/2024</a:t>
            </a:fld>
            <a:endParaRPr lang="el-G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l-G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9FC00CC-F266-4DB1-8BFA-C732FD1D64BA}" type="slidenum">
              <a:rPr lang="el-GR" smtClean="0"/>
              <a:t>‹#›</a:t>
            </a:fld>
            <a:endParaRPr lang="el-G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064551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www.huffingtonpost.gr/entry/proino-mesemeriano-ekdromes-kai-4emere-eryasia-to-kalokairi-yiati-to-skroutz-thelei-charoemenoes-eryazomenoes_gr_5bec156ae4b0783e0a1e6b84" TargetMode="External"/><Relationship Id="rId1" Type="http://schemas.openxmlformats.org/officeDocument/2006/relationships/slideLayout" Target="../slideLayouts/slideLayout7.xml"/><Relationship Id="rId6" Type="http://schemas.openxmlformats.org/officeDocument/2006/relationships/hyperlink" Target="https://www.newsit.gr/oikonomia/xristika/apasxolisi-oi-proypotheseis-kai-oi-amoives-gia-tin-6imeri-ergasia/4063965/" TargetMode="External"/><Relationship Id="rId5" Type="http://schemas.openxmlformats.org/officeDocument/2006/relationships/image" Target="../media/image15.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www.huffingtonpost.gr/entry/proino-mesemeriano-ekdromes-kai-4emere-eryasia-to-kalokairi-yiati-to-skroutz-thelei-charoemenoes-eryazomenoes_gr_5bec156ae4b0783e0a1e6b84" TargetMode="External"/><Relationship Id="rId1" Type="http://schemas.openxmlformats.org/officeDocument/2006/relationships/slideLayout" Target="../slideLayouts/slideLayout7.xml"/><Relationship Id="rId6" Type="http://schemas.openxmlformats.org/officeDocument/2006/relationships/hyperlink" Target="https://www.newsit.gr/oikonomia/xristika/apasxolisi-oi-proypotheseis-kai-oi-amoives-gia-tin-6imeri-ergasia/4063965/" TargetMode="External"/><Relationship Id="rId5" Type="http://schemas.openxmlformats.org/officeDocument/2006/relationships/image" Target="../media/image1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27.xml.rels><?xml version="1.0" encoding="UTF-8" standalone="yes"?>
<Relationships xmlns="http://schemas.openxmlformats.org/package/2006/relationships"><Relationship Id="rId8" Type="http://schemas.openxmlformats.org/officeDocument/2006/relationships/hyperlink" Target="https://www.peoplematters.in/article/benefits-and-rewards/sketchnote-six-ways-you-can-reward-and-recognize-employees-16285" TargetMode="External"/><Relationship Id="rId3" Type="http://schemas.openxmlformats.org/officeDocument/2006/relationships/hyperlink" Target="https://financesonline.com/recruitment-statistics/" TargetMode="External"/><Relationship Id="rId7" Type="http://schemas.openxmlformats.org/officeDocument/2006/relationships/hyperlink" Target="https://www.thanksben.com/total-reward-how-reward-can-help-companies-retain-talent" TargetMode="External"/><Relationship Id="rId2" Type="http://schemas.openxmlformats.org/officeDocument/2006/relationships/hyperlink" Target="https://www.randstad.gr/ergodotis/hr-trends/" TargetMode="External"/><Relationship Id="rId1" Type="http://schemas.openxmlformats.org/officeDocument/2006/relationships/slideLayout" Target="../slideLayouts/slideLayout2.xml"/><Relationship Id="rId6" Type="http://schemas.openxmlformats.org/officeDocument/2006/relationships/hyperlink" Target="https://www.linkedin.com/advice/1/how-do-you-communicate-promote-your-talent-reward" TargetMode="External"/><Relationship Id="rId11" Type="http://schemas.openxmlformats.org/officeDocument/2006/relationships/hyperlink" Target="https://www.huffingtonpost.gr/entry/proino-mesemeriano-ekdromes-kai-4emere-eryasia-to-kalokairi-yiati-to-skroutz-thelei-charoemenoes-eryazomenoes_gr_5bec156ae4b0783e0a1e6b84" TargetMode="External"/><Relationship Id="rId5" Type="http://schemas.openxmlformats.org/officeDocument/2006/relationships/hyperlink" Target="https://www.skroutz.gr/blog/posts/488-oi-ergazo-enoi-sto-skroutz-vath-ologoun-e-arista-tin-ergasiaki-tous-e-peiria" TargetMode="External"/><Relationship Id="rId10" Type="http://schemas.openxmlformats.org/officeDocument/2006/relationships/hyperlink" Target="https://fastercapital.com/topics/the-rewards-of-nurturing-exceptional-talent.html" TargetMode="External"/><Relationship Id="rId4" Type="http://schemas.openxmlformats.org/officeDocument/2006/relationships/hyperlink" Target="https://benefits.adobe.com/in/employee-discounts-and-perks/recognition" TargetMode="External"/><Relationship Id="rId9" Type="http://schemas.openxmlformats.org/officeDocument/2006/relationships/hyperlink" Target="https://www.fm-magazine.com/news/2022/aug/how-reward-retain-your-top-performers.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BDDC8C-9532-0405-4BD7-31C1E82D1D24}"/>
              </a:ext>
            </a:extLst>
          </p:cNvPr>
          <p:cNvSpPr>
            <a:spLocks noGrp="1"/>
          </p:cNvSpPr>
          <p:nvPr>
            <p:ph type="ctrTitle"/>
          </p:nvPr>
        </p:nvSpPr>
        <p:spPr>
          <a:xfrm>
            <a:off x="1623366" y="1761022"/>
            <a:ext cx="8945268" cy="2098226"/>
          </a:xfrm>
        </p:spPr>
        <p:txBody>
          <a:bodyPr anchor="ctr"/>
          <a:lstStyle/>
          <a:p>
            <a:r>
              <a:rPr lang="el-GR" cap="none" dirty="0">
                <a:solidFill>
                  <a:schemeClr val="bg1"/>
                </a:solidFill>
                <a:latin typeface="Times New Roman" panose="02020603050405020304" pitchFamily="18" charset="0"/>
                <a:cs typeface="Times New Roman" panose="02020603050405020304" pitchFamily="18" charset="0"/>
              </a:rPr>
              <a:t>Ανταμοιβή και Ταλέντο</a:t>
            </a:r>
          </a:p>
        </p:txBody>
      </p:sp>
      <p:sp>
        <p:nvSpPr>
          <p:cNvPr id="3" name="Υπότιτλος 2">
            <a:extLst>
              <a:ext uri="{FF2B5EF4-FFF2-40B4-BE49-F238E27FC236}">
                <a16:creationId xmlns:a16="http://schemas.microsoft.com/office/drawing/2014/main" id="{D2A20349-B2BA-D3F8-F419-7000A6059F18}"/>
              </a:ext>
            </a:extLst>
          </p:cNvPr>
          <p:cNvSpPr>
            <a:spLocks noGrp="1"/>
          </p:cNvSpPr>
          <p:nvPr>
            <p:ph type="subTitle" idx="1"/>
          </p:nvPr>
        </p:nvSpPr>
        <p:spPr>
          <a:xfrm>
            <a:off x="2679906" y="3992855"/>
            <a:ext cx="6831673" cy="1086237"/>
          </a:xfrm>
        </p:spPr>
        <p:txBody>
          <a:bodyPr>
            <a:normAutofit fontScale="92500" lnSpcReduction="10000"/>
          </a:bodyPr>
          <a:lstStyle/>
          <a:p>
            <a:r>
              <a:rPr lang="el-GR" dirty="0">
                <a:latin typeface="Times New Roman" panose="02020603050405020304" pitchFamily="18" charset="0"/>
                <a:cs typeface="Times New Roman" panose="02020603050405020304" pitchFamily="18" charset="0"/>
              </a:rPr>
              <a:t>Διδάσκων: Παναγιώτης Γκορέζης, </a:t>
            </a:r>
            <a:r>
              <a:rPr lang="el-GR" dirty="0" err="1">
                <a:latin typeface="Times New Roman" panose="02020603050405020304" pitchFamily="18" charset="0"/>
                <a:cs typeface="Times New Roman" panose="02020603050405020304" pitchFamily="18" charset="0"/>
              </a:rPr>
              <a:t>Αναπλ</a:t>
            </a:r>
            <a:r>
              <a:rPr lang="el-GR" dirty="0">
                <a:latin typeface="Times New Roman" panose="02020603050405020304" pitchFamily="18" charset="0"/>
                <a:cs typeface="Times New Roman" panose="02020603050405020304" pitchFamily="18" charset="0"/>
              </a:rPr>
              <a:t>. Καθηγητής, </a:t>
            </a:r>
          </a:p>
          <a:p>
            <a:r>
              <a:rPr lang="el-GR" dirty="0">
                <a:latin typeface="Times New Roman" panose="02020603050405020304" pitchFamily="18" charset="0"/>
                <a:cs typeface="Times New Roman" panose="02020603050405020304" pitchFamily="18" charset="0"/>
              </a:rPr>
              <a:t>Τμήμα Οικονομικών Επιστημών, ΑΠΘ</a:t>
            </a:r>
          </a:p>
          <a:p>
            <a:r>
              <a:rPr lang="el-GR" dirty="0">
                <a:latin typeface="Times New Roman" panose="02020603050405020304" pitchFamily="18" charset="0"/>
                <a:cs typeface="Times New Roman" panose="02020603050405020304" pitchFamily="18" charset="0"/>
              </a:rPr>
              <a:t>Mail: gkorezis@econ.auth.gr</a:t>
            </a:r>
          </a:p>
          <a:p>
            <a:endParaRPr lang="el-GR" dirty="0">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5EE4FE36-3201-E920-BCF6-6CD5969AC881}"/>
              </a:ext>
            </a:extLst>
          </p:cNvPr>
          <p:cNvSpPr>
            <a:spLocks noGrp="1"/>
          </p:cNvSpPr>
          <p:nvPr>
            <p:ph type="sldNum" sz="quarter" idx="12"/>
          </p:nvPr>
        </p:nvSpPr>
        <p:spPr/>
        <p:txBody>
          <a:bodyPr/>
          <a:lstStyle/>
          <a:p>
            <a:fld id="{89FC00CC-F266-4DB1-8BFA-C732FD1D64BA}" type="slidenum">
              <a:rPr lang="el-GR" smtClean="0"/>
              <a:t>1</a:t>
            </a:fld>
            <a:endParaRPr lang="el-GR"/>
          </a:p>
        </p:txBody>
      </p:sp>
    </p:spTree>
    <p:extLst>
      <p:ext uri="{BB962C8B-B14F-4D97-AF65-F5344CB8AC3E}">
        <p14:creationId xmlns:p14="http://schemas.microsoft.com/office/powerpoint/2010/main" val="55748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B6D17F31-8D1C-0520-6AB9-CC910AE16C7C}"/>
              </a:ext>
            </a:extLst>
          </p:cNvPr>
          <p:cNvSpPr>
            <a:spLocks noGrp="1"/>
          </p:cNvSpPr>
          <p:nvPr>
            <p:ph type="sldNum" sz="quarter" idx="12"/>
          </p:nvPr>
        </p:nvSpPr>
        <p:spPr/>
        <p:txBody>
          <a:bodyPr/>
          <a:lstStyle/>
          <a:p>
            <a:fld id="{89FC00CC-F266-4DB1-8BFA-C732FD1D64BA}" type="slidenum">
              <a:rPr lang="el-GR" smtClean="0"/>
              <a:t>10</a:t>
            </a:fld>
            <a:endParaRPr lang="el-GR"/>
          </a:p>
        </p:txBody>
      </p:sp>
      <p:sp>
        <p:nvSpPr>
          <p:cNvPr id="4" name="TextBox 3">
            <a:extLst>
              <a:ext uri="{FF2B5EF4-FFF2-40B4-BE49-F238E27FC236}">
                <a16:creationId xmlns:a16="http://schemas.microsoft.com/office/drawing/2014/main" id="{CB49073E-DC4C-1452-845D-EA146EA3F87D}"/>
              </a:ext>
            </a:extLst>
          </p:cNvPr>
          <p:cNvSpPr txBox="1"/>
          <p:nvPr/>
        </p:nvSpPr>
        <p:spPr>
          <a:xfrm>
            <a:off x="1140177" y="366478"/>
            <a:ext cx="9245599" cy="1078500"/>
          </a:xfrm>
          <a:prstGeom prst="rect">
            <a:avLst/>
          </a:prstGeom>
        </p:spPr>
        <p:txBody>
          <a:bodyPr vert="horz" lIns="68580" tIns="34290" rIns="68580" bIns="34290" rtlCol="0" anchor="t">
            <a:normAutofit/>
          </a:bodyPr>
          <a:lstStyle>
            <a:defPPr>
              <a:defRPr lang="en-US"/>
            </a:defPPr>
            <a:lvl1pPr defTabSz="914400">
              <a:lnSpc>
                <a:spcPct val="89000"/>
              </a:lnSpc>
              <a:spcBef>
                <a:spcPct val="0"/>
              </a:spcBef>
              <a:buNone/>
              <a:defRPr sz="3600" baseline="0">
                <a:solidFill>
                  <a:srgbClr val="003467"/>
                </a:solidFill>
                <a:latin typeface="+mj-lt"/>
                <a:cs typeface="Arial" charset="0"/>
              </a:defRPr>
            </a:lvl1pPr>
          </a:lstStyle>
          <a:p>
            <a:r>
              <a:rPr lang="el-GR" dirty="0"/>
              <a:t>Σχεδιασμός προγράμματος ανταμοιβών</a:t>
            </a:r>
          </a:p>
        </p:txBody>
      </p:sp>
      <p:graphicFrame>
        <p:nvGraphicFramePr>
          <p:cNvPr id="5" name="Διάγραμμα 4">
            <a:extLst>
              <a:ext uri="{FF2B5EF4-FFF2-40B4-BE49-F238E27FC236}">
                <a16:creationId xmlns:a16="http://schemas.microsoft.com/office/drawing/2014/main" id="{59C9CA28-6A28-A335-78A1-91B1CC7714FF}"/>
              </a:ext>
            </a:extLst>
          </p:cNvPr>
          <p:cNvGraphicFramePr/>
          <p:nvPr>
            <p:extLst>
              <p:ext uri="{D42A27DB-BD31-4B8C-83A1-F6EECF244321}">
                <p14:modId xmlns:p14="http://schemas.microsoft.com/office/powerpoint/2010/main" val="3888494459"/>
              </p:ext>
            </p:extLst>
          </p:nvPr>
        </p:nvGraphicFramePr>
        <p:xfrm>
          <a:off x="970845" y="1444978"/>
          <a:ext cx="11130844" cy="5260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444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D5CD73E-800D-6F40-84FF-1D24F78F7AA6}"/>
              </a:ext>
            </a:extLst>
          </p:cNvPr>
          <p:cNvSpPr>
            <a:spLocks noGrp="1"/>
          </p:cNvSpPr>
          <p:nvPr>
            <p:ph type="sldNum" sz="quarter" idx="12"/>
          </p:nvPr>
        </p:nvSpPr>
        <p:spPr/>
        <p:txBody>
          <a:bodyPr/>
          <a:lstStyle/>
          <a:p>
            <a:fld id="{89FC00CC-F266-4DB1-8BFA-C732FD1D64BA}" type="slidenum">
              <a:rPr lang="el-GR" smtClean="0"/>
              <a:t>11</a:t>
            </a:fld>
            <a:endParaRPr lang="el-GR"/>
          </a:p>
        </p:txBody>
      </p:sp>
      <p:sp>
        <p:nvSpPr>
          <p:cNvPr id="4" name="TextBox 3">
            <a:extLst>
              <a:ext uri="{FF2B5EF4-FFF2-40B4-BE49-F238E27FC236}">
                <a16:creationId xmlns:a16="http://schemas.microsoft.com/office/drawing/2014/main" id="{99F8C074-6CF9-283B-E686-6A0A99E63E45}"/>
              </a:ext>
            </a:extLst>
          </p:cNvPr>
          <p:cNvSpPr txBox="1"/>
          <p:nvPr/>
        </p:nvSpPr>
        <p:spPr>
          <a:xfrm>
            <a:off x="1422400" y="404614"/>
            <a:ext cx="10470171" cy="2283702"/>
          </a:xfrm>
          <a:prstGeom prst="rect">
            <a:avLst/>
          </a:prstGeom>
        </p:spPr>
        <p:txBody>
          <a:bodyPr vert="horz" lIns="68580" tIns="34290" rIns="68580" bIns="34290" rtlCol="0" anchor="t">
            <a:normAutofit/>
          </a:bodyPr>
          <a:lstStyle>
            <a:defPPr>
              <a:defRPr lang="en-US"/>
            </a:defPPr>
            <a:lvl1pPr defTabSz="914400">
              <a:lnSpc>
                <a:spcPct val="89000"/>
              </a:lnSpc>
              <a:spcBef>
                <a:spcPct val="0"/>
              </a:spcBef>
              <a:buNone/>
              <a:defRPr sz="4000" baseline="0">
                <a:solidFill>
                  <a:srgbClr val="003467"/>
                </a:solidFill>
                <a:latin typeface="+mj-lt"/>
                <a:cs typeface="Arial" charset="0"/>
              </a:defRPr>
            </a:lvl1pPr>
          </a:lstStyle>
          <a:p>
            <a:r>
              <a:rPr lang="el-GR" sz="3600" dirty="0"/>
              <a:t>Επικοινωνία προγράμματος επιβράβευσης ταλέντων για την προσέλκυση και διατήρησή τους</a:t>
            </a:r>
          </a:p>
        </p:txBody>
      </p:sp>
      <p:graphicFrame>
        <p:nvGraphicFramePr>
          <p:cNvPr id="7" name="Διάγραμμα 6">
            <a:extLst>
              <a:ext uri="{FF2B5EF4-FFF2-40B4-BE49-F238E27FC236}">
                <a16:creationId xmlns:a16="http://schemas.microsoft.com/office/drawing/2014/main" id="{600F4871-6D87-BD64-92E6-9D2BFF51AE88}"/>
              </a:ext>
            </a:extLst>
          </p:cNvPr>
          <p:cNvGraphicFramePr/>
          <p:nvPr>
            <p:extLst>
              <p:ext uri="{D42A27DB-BD31-4B8C-83A1-F6EECF244321}">
                <p14:modId xmlns:p14="http://schemas.microsoft.com/office/powerpoint/2010/main" val="2972891054"/>
              </p:ext>
            </p:extLst>
          </p:nvPr>
        </p:nvGraphicFramePr>
        <p:xfrm>
          <a:off x="1422400" y="1913392"/>
          <a:ext cx="9731022" cy="4512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2902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2F3501A3-7447-FD10-8F2D-C78BBBD00EF7}"/>
              </a:ext>
            </a:extLst>
          </p:cNvPr>
          <p:cNvPicPr>
            <a:picLocks noGrp="1" noChangeAspect="1"/>
          </p:cNvPicPr>
          <p:nvPr>
            <p:ph idx="1"/>
          </p:nvPr>
        </p:nvPicPr>
        <p:blipFill>
          <a:blip r:embed="rId3"/>
          <a:stretch>
            <a:fillRect/>
          </a:stretch>
        </p:blipFill>
        <p:spPr>
          <a:xfrm>
            <a:off x="1212947" y="603956"/>
            <a:ext cx="10615297" cy="4498622"/>
          </a:xfrm>
        </p:spPr>
      </p:pic>
      <p:sp>
        <p:nvSpPr>
          <p:cNvPr id="4" name="Θέση αριθμού διαφάνειας 3">
            <a:extLst>
              <a:ext uri="{FF2B5EF4-FFF2-40B4-BE49-F238E27FC236}">
                <a16:creationId xmlns:a16="http://schemas.microsoft.com/office/drawing/2014/main" id="{932086C2-79A2-0B19-BEF4-5BE9FCE59AB9}"/>
              </a:ext>
            </a:extLst>
          </p:cNvPr>
          <p:cNvSpPr>
            <a:spLocks noGrp="1"/>
          </p:cNvSpPr>
          <p:nvPr>
            <p:ph type="sldNum" sz="quarter" idx="12"/>
          </p:nvPr>
        </p:nvSpPr>
        <p:spPr/>
        <p:txBody>
          <a:bodyPr/>
          <a:lstStyle/>
          <a:p>
            <a:fld id="{89FC00CC-F266-4DB1-8BFA-C732FD1D64BA}" type="slidenum">
              <a:rPr lang="el-GR" smtClean="0"/>
              <a:t>12</a:t>
            </a:fld>
            <a:endParaRPr lang="el-GR"/>
          </a:p>
        </p:txBody>
      </p:sp>
      <p:sp>
        <p:nvSpPr>
          <p:cNvPr id="8" name="TextBox 7">
            <a:extLst>
              <a:ext uri="{FF2B5EF4-FFF2-40B4-BE49-F238E27FC236}">
                <a16:creationId xmlns:a16="http://schemas.microsoft.com/office/drawing/2014/main" id="{8BC7E4F1-5E2D-9086-5F94-EFD5A31BB06A}"/>
              </a:ext>
            </a:extLst>
          </p:cNvPr>
          <p:cNvSpPr txBox="1"/>
          <p:nvPr/>
        </p:nvSpPr>
        <p:spPr>
          <a:xfrm>
            <a:off x="5732244" y="5408650"/>
            <a:ext cx="6096000" cy="369332"/>
          </a:xfrm>
          <a:prstGeom prst="rect">
            <a:avLst/>
          </a:prstGeom>
          <a:noFill/>
        </p:spPr>
        <p:txBody>
          <a:bodyPr wrap="square">
            <a:spAutoFit/>
          </a:bodyPr>
          <a:lstStyle/>
          <a:p>
            <a:pPr algn="r"/>
            <a:r>
              <a:rPr lang="en-US" i="1" dirty="0"/>
              <a:t>(Thibault Landry et al., 2017)</a:t>
            </a:r>
            <a:endParaRPr lang="el-GR" i="1" dirty="0"/>
          </a:p>
        </p:txBody>
      </p:sp>
    </p:spTree>
    <p:extLst>
      <p:ext uri="{BB962C8B-B14F-4D97-AF65-F5344CB8AC3E}">
        <p14:creationId xmlns:p14="http://schemas.microsoft.com/office/powerpoint/2010/main" val="1048094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9812ED14-FF9B-CF93-1BB6-C5B815DBFE00}"/>
              </a:ext>
            </a:extLst>
          </p:cNvPr>
          <p:cNvPicPr>
            <a:picLocks noGrp="1" noChangeAspect="1"/>
          </p:cNvPicPr>
          <p:nvPr>
            <p:ph idx="1"/>
          </p:nvPr>
        </p:nvPicPr>
        <p:blipFill>
          <a:blip r:embed="rId3"/>
          <a:stretch>
            <a:fillRect/>
          </a:stretch>
        </p:blipFill>
        <p:spPr>
          <a:xfrm>
            <a:off x="2428699" y="857955"/>
            <a:ext cx="7334602" cy="4958191"/>
          </a:xfrm>
        </p:spPr>
      </p:pic>
      <p:sp>
        <p:nvSpPr>
          <p:cNvPr id="4" name="Θέση αριθμού διαφάνειας 3">
            <a:extLst>
              <a:ext uri="{FF2B5EF4-FFF2-40B4-BE49-F238E27FC236}">
                <a16:creationId xmlns:a16="http://schemas.microsoft.com/office/drawing/2014/main" id="{68A13974-CAA1-D479-4812-08548B0BDA57}"/>
              </a:ext>
            </a:extLst>
          </p:cNvPr>
          <p:cNvSpPr>
            <a:spLocks noGrp="1"/>
          </p:cNvSpPr>
          <p:nvPr>
            <p:ph type="sldNum" sz="quarter" idx="12"/>
          </p:nvPr>
        </p:nvSpPr>
        <p:spPr/>
        <p:txBody>
          <a:bodyPr/>
          <a:lstStyle/>
          <a:p>
            <a:fld id="{89FC00CC-F266-4DB1-8BFA-C732FD1D64BA}" type="slidenum">
              <a:rPr lang="el-GR" smtClean="0"/>
              <a:t>13</a:t>
            </a:fld>
            <a:endParaRPr lang="el-GR"/>
          </a:p>
        </p:txBody>
      </p:sp>
      <p:sp>
        <p:nvSpPr>
          <p:cNvPr id="7" name="TextBox 6">
            <a:extLst>
              <a:ext uri="{FF2B5EF4-FFF2-40B4-BE49-F238E27FC236}">
                <a16:creationId xmlns:a16="http://schemas.microsoft.com/office/drawing/2014/main" id="{BB33F43F-9BDB-08E3-582D-9BC4BDA80B26}"/>
              </a:ext>
            </a:extLst>
          </p:cNvPr>
          <p:cNvSpPr txBox="1"/>
          <p:nvPr/>
        </p:nvSpPr>
        <p:spPr>
          <a:xfrm>
            <a:off x="4684888" y="947653"/>
            <a:ext cx="3014133" cy="400110"/>
          </a:xfrm>
          <a:prstGeom prst="rect">
            <a:avLst/>
          </a:prstGeom>
          <a:noFill/>
        </p:spPr>
        <p:txBody>
          <a:bodyPr wrap="square" rtlCol="0">
            <a:spAutoFit/>
          </a:bodyPr>
          <a:lstStyle/>
          <a:p>
            <a:pPr algn="ctr"/>
            <a:r>
              <a:rPr lang="en-US" sz="2000" dirty="0"/>
              <a:t>Pay satisfaction</a:t>
            </a:r>
            <a:endParaRPr lang="el-GR" sz="2000" dirty="0"/>
          </a:p>
        </p:txBody>
      </p:sp>
      <p:sp>
        <p:nvSpPr>
          <p:cNvPr id="8" name="TextBox 7">
            <a:extLst>
              <a:ext uri="{FF2B5EF4-FFF2-40B4-BE49-F238E27FC236}">
                <a16:creationId xmlns:a16="http://schemas.microsoft.com/office/drawing/2014/main" id="{308D435C-7F9D-EBF9-2901-ED864013B7CE}"/>
              </a:ext>
            </a:extLst>
          </p:cNvPr>
          <p:cNvSpPr txBox="1"/>
          <p:nvPr/>
        </p:nvSpPr>
        <p:spPr>
          <a:xfrm>
            <a:off x="2523065" y="5311378"/>
            <a:ext cx="3014133" cy="400110"/>
          </a:xfrm>
          <a:prstGeom prst="rect">
            <a:avLst/>
          </a:prstGeom>
          <a:noFill/>
        </p:spPr>
        <p:txBody>
          <a:bodyPr wrap="square" rtlCol="0">
            <a:spAutoFit/>
          </a:bodyPr>
          <a:lstStyle/>
          <a:p>
            <a:pPr algn="ctr"/>
            <a:r>
              <a:rPr lang="en-US" sz="2000" dirty="0"/>
              <a:t>Talent management</a:t>
            </a:r>
            <a:endParaRPr lang="el-GR" sz="2000" dirty="0"/>
          </a:p>
        </p:txBody>
      </p:sp>
      <p:sp>
        <p:nvSpPr>
          <p:cNvPr id="9" name="TextBox 8">
            <a:extLst>
              <a:ext uri="{FF2B5EF4-FFF2-40B4-BE49-F238E27FC236}">
                <a16:creationId xmlns:a16="http://schemas.microsoft.com/office/drawing/2014/main" id="{11215D3C-895F-78D8-73DA-5B3693A6CD91}"/>
              </a:ext>
            </a:extLst>
          </p:cNvPr>
          <p:cNvSpPr txBox="1"/>
          <p:nvPr/>
        </p:nvSpPr>
        <p:spPr>
          <a:xfrm>
            <a:off x="6363757" y="5405843"/>
            <a:ext cx="3493910" cy="400110"/>
          </a:xfrm>
          <a:prstGeom prst="rect">
            <a:avLst/>
          </a:prstGeom>
          <a:noFill/>
        </p:spPr>
        <p:txBody>
          <a:bodyPr wrap="square" rtlCol="0">
            <a:spAutoFit/>
          </a:bodyPr>
          <a:lstStyle/>
          <a:p>
            <a:pPr algn="ctr"/>
            <a:r>
              <a:rPr lang="en-US" sz="2000" dirty="0"/>
              <a:t>Organizational commitment</a:t>
            </a:r>
            <a:endParaRPr lang="el-GR" sz="2000" dirty="0"/>
          </a:p>
        </p:txBody>
      </p:sp>
      <p:sp>
        <p:nvSpPr>
          <p:cNvPr id="10" name="TextBox 9">
            <a:extLst>
              <a:ext uri="{FF2B5EF4-FFF2-40B4-BE49-F238E27FC236}">
                <a16:creationId xmlns:a16="http://schemas.microsoft.com/office/drawing/2014/main" id="{8EF1AA28-78AA-93F0-1B7B-DDCD9E171D4D}"/>
              </a:ext>
            </a:extLst>
          </p:cNvPr>
          <p:cNvSpPr txBox="1"/>
          <p:nvPr/>
        </p:nvSpPr>
        <p:spPr>
          <a:xfrm>
            <a:off x="3761667" y="5907599"/>
            <a:ext cx="6096000" cy="369332"/>
          </a:xfrm>
          <a:prstGeom prst="rect">
            <a:avLst/>
          </a:prstGeom>
          <a:noFill/>
        </p:spPr>
        <p:txBody>
          <a:bodyPr wrap="square">
            <a:spAutoFit/>
          </a:bodyPr>
          <a:lstStyle>
            <a:defPPr>
              <a:defRPr lang="en-US"/>
            </a:defPPr>
            <a:lvl1pPr algn="r">
              <a:defRPr i="1"/>
            </a:lvl1pPr>
          </a:lstStyle>
          <a:p>
            <a:r>
              <a:rPr lang="en-US" dirty="0"/>
              <a:t>(Luna-</a:t>
            </a:r>
            <a:r>
              <a:rPr lang="en-US" dirty="0" err="1"/>
              <a:t>Arocas</a:t>
            </a:r>
            <a:r>
              <a:rPr lang="en-US" dirty="0"/>
              <a:t> et al., 2020)</a:t>
            </a:r>
            <a:endParaRPr lang="el-GR" dirty="0"/>
          </a:p>
        </p:txBody>
      </p:sp>
    </p:spTree>
    <p:extLst>
      <p:ext uri="{BB962C8B-B14F-4D97-AF65-F5344CB8AC3E}">
        <p14:creationId xmlns:p14="http://schemas.microsoft.com/office/powerpoint/2010/main" val="221001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539EF0E2-DEAE-B7A8-01E2-F2CD0670A69A}"/>
              </a:ext>
            </a:extLst>
          </p:cNvPr>
          <p:cNvPicPr>
            <a:picLocks noGrp="1" noChangeAspect="1"/>
          </p:cNvPicPr>
          <p:nvPr>
            <p:ph idx="1"/>
          </p:nvPr>
        </p:nvPicPr>
        <p:blipFill>
          <a:blip r:embed="rId3"/>
          <a:stretch>
            <a:fillRect/>
          </a:stretch>
        </p:blipFill>
        <p:spPr>
          <a:xfrm>
            <a:off x="2055242" y="536221"/>
            <a:ext cx="8894979" cy="5454251"/>
          </a:xfrm>
        </p:spPr>
      </p:pic>
      <p:sp>
        <p:nvSpPr>
          <p:cNvPr id="4" name="Θέση αριθμού διαφάνειας 3">
            <a:extLst>
              <a:ext uri="{FF2B5EF4-FFF2-40B4-BE49-F238E27FC236}">
                <a16:creationId xmlns:a16="http://schemas.microsoft.com/office/drawing/2014/main" id="{109210E1-8B04-3358-0661-7CF0ABDEB0D4}"/>
              </a:ext>
            </a:extLst>
          </p:cNvPr>
          <p:cNvSpPr>
            <a:spLocks noGrp="1"/>
          </p:cNvSpPr>
          <p:nvPr>
            <p:ph type="sldNum" sz="quarter" idx="12"/>
          </p:nvPr>
        </p:nvSpPr>
        <p:spPr/>
        <p:txBody>
          <a:bodyPr/>
          <a:lstStyle/>
          <a:p>
            <a:fld id="{89FC00CC-F266-4DB1-8BFA-C732FD1D64BA}" type="slidenum">
              <a:rPr lang="el-GR" smtClean="0"/>
              <a:t>14</a:t>
            </a:fld>
            <a:endParaRPr lang="el-GR"/>
          </a:p>
        </p:txBody>
      </p:sp>
      <p:sp>
        <p:nvSpPr>
          <p:cNvPr id="8" name="TextBox 7">
            <a:extLst>
              <a:ext uri="{FF2B5EF4-FFF2-40B4-BE49-F238E27FC236}">
                <a16:creationId xmlns:a16="http://schemas.microsoft.com/office/drawing/2014/main" id="{59D421FA-E8D2-DF49-C79B-B1F82A97C5C0}"/>
              </a:ext>
            </a:extLst>
          </p:cNvPr>
          <p:cNvSpPr txBox="1"/>
          <p:nvPr/>
        </p:nvSpPr>
        <p:spPr>
          <a:xfrm>
            <a:off x="4854221" y="6084054"/>
            <a:ext cx="6096000" cy="369332"/>
          </a:xfrm>
          <a:prstGeom prst="rect">
            <a:avLst/>
          </a:prstGeom>
          <a:noFill/>
        </p:spPr>
        <p:txBody>
          <a:bodyPr wrap="square">
            <a:spAutoFit/>
          </a:bodyPr>
          <a:lstStyle>
            <a:defPPr>
              <a:defRPr lang="en-US"/>
            </a:defPPr>
            <a:lvl1pPr algn="r">
              <a:defRPr i="1"/>
            </a:lvl1pPr>
          </a:lstStyle>
          <a:p>
            <a:r>
              <a:rPr lang="en-US"/>
              <a:t>(Boonbumroongsuk &amp; Rungruang, </a:t>
            </a:r>
            <a:r>
              <a:rPr lang="en-US" dirty="0"/>
              <a:t>2022) </a:t>
            </a:r>
            <a:endParaRPr lang="el-GR" dirty="0"/>
          </a:p>
        </p:txBody>
      </p:sp>
    </p:spTree>
    <p:extLst>
      <p:ext uri="{BB962C8B-B14F-4D97-AF65-F5344CB8AC3E}">
        <p14:creationId xmlns:p14="http://schemas.microsoft.com/office/powerpoint/2010/main" val="2968979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4123503-6FDC-5838-E242-1DBB3CC9EC3E}"/>
              </a:ext>
            </a:extLst>
          </p:cNvPr>
          <p:cNvSpPr>
            <a:spLocks noGrp="1"/>
          </p:cNvSpPr>
          <p:nvPr>
            <p:ph type="sldNum" sz="quarter" idx="12"/>
          </p:nvPr>
        </p:nvSpPr>
        <p:spPr/>
        <p:txBody>
          <a:bodyPr/>
          <a:lstStyle/>
          <a:p>
            <a:fld id="{89FC00CC-F266-4DB1-8BFA-C732FD1D64BA}" type="slidenum">
              <a:rPr lang="el-GR" smtClean="0"/>
              <a:t>15</a:t>
            </a:fld>
            <a:endParaRPr lang="el-GR"/>
          </a:p>
        </p:txBody>
      </p:sp>
      <p:pic>
        <p:nvPicPr>
          <p:cNvPr id="4" name="Εικόνα 3">
            <a:extLst>
              <a:ext uri="{FF2B5EF4-FFF2-40B4-BE49-F238E27FC236}">
                <a16:creationId xmlns:a16="http://schemas.microsoft.com/office/drawing/2014/main" id="{F5F7282E-8045-E11C-8592-84F6D376A2D1}"/>
              </a:ext>
            </a:extLst>
          </p:cNvPr>
          <p:cNvPicPr>
            <a:picLocks noChangeAspect="1"/>
          </p:cNvPicPr>
          <p:nvPr/>
        </p:nvPicPr>
        <p:blipFill>
          <a:blip r:embed="rId2"/>
          <a:stretch>
            <a:fillRect/>
          </a:stretch>
        </p:blipFill>
        <p:spPr>
          <a:xfrm>
            <a:off x="1366268" y="1618436"/>
            <a:ext cx="4846740" cy="5037257"/>
          </a:xfrm>
          <a:prstGeom prst="rect">
            <a:avLst/>
          </a:prstGeom>
        </p:spPr>
      </p:pic>
      <p:sp>
        <p:nvSpPr>
          <p:cNvPr id="6" name="TextBox 5">
            <a:extLst>
              <a:ext uri="{FF2B5EF4-FFF2-40B4-BE49-F238E27FC236}">
                <a16:creationId xmlns:a16="http://schemas.microsoft.com/office/drawing/2014/main" id="{96AD6B8E-3F72-93FB-61FC-2147FAD9C3C3}"/>
              </a:ext>
            </a:extLst>
          </p:cNvPr>
          <p:cNvSpPr txBox="1"/>
          <p:nvPr/>
        </p:nvSpPr>
        <p:spPr>
          <a:xfrm>
            <a:off x="7185388" y="2645741"/>
            <a:ext cx="4586065" cy="1323439"/>
          </a:xfrm>
          <a:prstGeom prst="rect">
            <a:avLst/>
          </a:prstGeom>
          <a:noFill/>
        </p:spPr>
        <p:txBody>
          <a:bodyPr wrap="square">
            <a:spAutoFit/>
          </a:bodyPr>
          <a:lstStyle/>
          <a:p>
            <a:r>
              <a:rPr lang="el-GR" sz="4400" dirty="0">
                <a:solidFill>
                  <a:schemeClr val="accent6"/>
                </a:solidFill>
              </a:rPr>
              <a:t>54% </a:t>
            </a:r>
            <a:endParaRPr lang="en-US" sz="4400" dirty="0">
              <a:solidFill>
                <a:schemeClr val="accent6"/>
              </a:solidFill>
            </a:endParaRPr>
          </a:p>
          <a:p>
            <a:r>
              <a:rPr lang="el-GR" dirty="0"/>
              <a:t>δυσκολεύονται να διατηρήσουν τη δέσμευση και την αφοσίωση των εργαζομένων</a:t>
            </a:r>
          </a:p>
        </p:txBody>
      </p:sp>
      <p:sp>
        <p:nvSpPr>
          <p:cNvPr id="8" name="TextBox 7">
            <a:extLst>
              <a:ext uri="{FF2B5EF4-FFF2-40B4-BE49-F238E27FC236}">
                <a16:creationId xmlns:a16="http://schemas.microsoft.com/office/drawing/2014/main" id="{052CECF6-F676-50F0-5C14-142252210251}"/>
              </a:ext>
            </a:extLst>
          </p:cNvPr>
          <p:cNvSpPr txBox="1"/>
          <p:nvPr/>
        </p:nvSpPr>
        <p:spPr>
          <a:xfrm>
            <a:off x="1151467" y="237809"/>
            <a:ext cx="10284177" cy="1188018"/>
          </a:xfrm>
          <a:prstGeom prst="rect">
            <a:avLst/>
          </a:prstGeom>
        </p:spPr>
        <p:txBody>
          <a:bodyPr vert="horz" lIns="68580" tIns="34290" rIns="68580" bIns="34290" rtlCol="0" anchor="t">
            <a:normAutofit/>
          </a:bodyPr>
          <a:lstStyle>
            <a:defPPr>
              <a:defRPr lang="en-US"/>
            </a:defPPr>
            <a:lvl1pPr defTabSz="914400">
              <a:lnSpc>
                <a:spcPct val="89000"/>
              </a:lnSpc>
              <a:spcBef>
                <a:spcPct val="0"/>
              </a:spcBef>
              <a:buNone/>
              <a:defRPr sz="4000" baseline="0">
                <a:solidFill>
                  <a:srgbClr val="003467"/>
                </a:solidFill>
                <a:latin typeface="+mj-lt"/>
                <a:cs typeface="Arial" charset="0"/>
              </a:defRPr>
            </a:lvl1pPr>
          </a:lstStyle>
          <a:p>
            <a:r>
              <a:rPr lang="el-GR" sz="3600" dirty="0"/>
              <a:t>Προκλήσεις του ανθρώπινου δυναμικού </a:t>
            </a:r>
          </a:p>
          <a:p>
            <a:r>
              <a:rPr lang="el-GR" sz="3600" dirty="0"/>
              <a:t>(Έρευνα </a:t>
            </a:r>
            <a:r>
              <a:rPr lang="en-US" sz="3600" dirty="0"/>
              <a:t>HR Trends 2024, Randstad)</a:t>
            </a:r>
            <a:endParaRPr lang="el-GR" sz="3600" dirty="0"/>
          </a:p>
        </p:txBody>
      </p:sp>
    </p:spTree>
    <p:extLst>
      <p:ext uri="{BB962C8B-B14F-4D97-AF65-F5344CB8AC3E}">
        <p14:creationId xmlns:p14="http://schemas.microsoft.com/office/powerpoint/2010/main" val="715529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BF39D4D-73DE-2494-C1A9-0B75C259C5F2}"/>
              </a:ext>
            </a:extLst>
          </p:cNvPr>
          <p:cNvSpPr>
            <a:spLocks noGrp="1"/>
          </p:cNvSpPr>
          <p:nvPr>
            <p:ph type="sldNum" sz="quarter" idx="12"/>
          </p:nvPr>
        </p:nvSpPr>
        <p:spPr/>
        <p:txBody>
          <a:bodyPr/>
          <a:lstStyle/>
          <a:p>
            <a:fld id="{89FC00CC-F266-4DB1-8BFA-C732FD1D64BA}" type="slidenum">
              <a:rPr lang="el-GR" smtClean="0"/>
              <a:t>16</a:t>
            </a:fld>
            <a:endParaRPr lang="el-GR"/>
          </a:p>
        </p:txBody>
      </p:sp>
      <p:pic>
        <p:nvPicPr>
          <p:cNvPr id="4" name="Εικόνα 3">
            <a:extLst>
              <a:ext uri="{FF2B5EF4-FFF2-40B4-BE49-F238E27FC236}">
                <a16:creationId xmlns:a16="http://schemas.microsoft.com/office/drawing/2014/main" id="{1ED31BFC-25A9-69D5-6534-BD684B20F474}"/>
              </a:ext>
            </a:extLst>
          </p:cNvPr>
          <p:cNvPicPr>
            <a:picLocks noChangeAspect="1"/>
          </p:cNvPicPr>
          <p:nvPr/>
        </p:nvPicPr>
        <p:blipFill>
          <a:blip r:embed="rId2"/>
          <a:stretch>
            <a:fillRect/>
          </a:stretch>
        </p:blipFill>
        <p:spPr>
          <a:xfrm>
            <a:off x="1119710" y="711807"/>
            <a:ext cx="5159022" cy="5434385"/>
          </a:xfrm>
          <a:prstGeom prst="rect">
            <a:avLst/>
          </a:prstGeom>
        </p:spPr>
      </p:pic>
      <p:pic>
        <p:nvPicPr>
          <p:cNvPr id="6" name="Εικόνα 5">
            <a:extLst>
              <a:ext uri="{FF2B5EF4-FFF2-40B4-BE49-F238E27FC236}">
                <a16:creationId xmlns:a16="http://schemas.microsoft.com/office/drawing/2014/main" id="{1521F374-7271-A149-9233-BD411267E326}"/>
              </a:ext>
            </a:extLst>
          </p:cNvPr>
          <p:cNvPicPr>
            <a:picLocks noChangeAspect="1"/>
          </p:cNvPicPr>
          <p:nvPr/>
        </p:nvPicPr>
        <p:blipFill>
          <a:blip r:embed="rId3"/>
          <a:stretch>
            <a:fillRect/>
          </a:stretch>
        </p:blipFill>
        <p:spPr>
          <a:xfrm>
            <a:off x="6640421" y="1260704"/>
            <a:ext cx="5325801" cy="5260554"/>
          </a:xfrm>
          <a:prstGeom prst="rect">
            <a:avLst/>
          </a:prstGeom>
        </p:spPr>
      </p:pic>
      <p:sp>
        <p:nvSpPr>
          <p:cNvPr id="8" name="TextBox 7">
            <a:extLst>
              <a:ext uri="{FF2B5EF4-FFF2-40B4-BE49-F238E27FC236}">
                <a16:creationId xmlns:a16="http://schemas.microsoft.com/office/drawing/2014/main" id="{6C737ADE-351D-A515-EA4E-478AAFA2290E}"/>
              </a:ext>
            </a:extLst>
          </p:cNvPr>
          <p:cNvSpPr txBox="1"/>
          <p:nvPr/>
        </p:nvSpPr>
        <p:spPr>
          <a:xfrm>
            <a:off x="6572687" y="357864"/>
            <a:ext cx="5461268" cy="707886"/>
          </a:xfrm>
          <a:prstGeom prst="rect">
            <a:avLst/>
          </a:prstGeom>
          <a:noFill/>
        </p:spPr>
        <p:txBody>
          <a:bodyPr wrap="square">
            <a:spAutoFit/>
          </a:bodyPr>
          <a:lstStyle/>
          <a:p>
            <a:r>
              <a:rPr lang="el-GR" sz="2000" dirty="0">
                <a:solidFill>
                  <a:schemeClr val="accent6"/>
                </a:solidFill>
              </a:rPr>
              <a:t>Για ποιους λόγους οι εργαζόμενοι </a:t>
            </a:r>
            <a:r>
              <a:rPr lang="el-GR" sz="2000" dirty="0"/>
              <a:t>αποφασίζουν να αποχωρήσουν από την εταιρεία;</a:t>
            </a:r>
          </a:p>
        </p:txBody>
      </p:sp>
    </p:spTree>
    <p:extLst>
      <p:ext uri="{BB962C8B-B14F-4D97-AF65-F5344CB8AC3E}">
        <p14:creationId xmlns:p14="http://schemas.microsoft.com/office/powerpoint/2010/main" val="2146643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089EC29A-E472-CA30-FF6D-150F467B02CD}"/>
              </a:ext>
            </a:extLst>
          </p:cNvPr>
          <p:cNvSpPr>
            <a:spLocks noGrp="1"/>
          </p:cNvSpPr>
          <p:nvPr>
            <p:ph type="sldNum" sz="quarter" idx="12"/>
          </p:nvPr>
        </p:nvSpPr>
        <p:spPr/>
        <p:txBody>
          <a:bodyPr/>
          <a:lstStyle/>
          <a:p>
            <a:fld id="{89FC00CC-F266-4DB1-8BFA-C732FD1D64BA}" type="slidenum">
              <a:rPr lang="el-GR" smtClean="0"/>
              <a:t>17</a:t>
            </a:fld>
            <a:endParaRPr lang="el-GR"/>
          </a:p>
        </p:txBody>
      </p:sp>
      <p:pic>
        <p:nvPicPr>
          <p:cNvPr id="4" name="Εικόνα 3">
            <a:extLst>
              <a:ext uri="{FF2B5EF4-FFF2-40B4-BE49-F238E27FC236}">
                <a16:creationId xmlns:a16="http://schemas.microsoft.com/office/drawing/2014/main" id="{5FA54785-8BB7-2C8D-235D-28148F2031BD}"/>
              </a:ext>
            </a:extLst>
          </p:cNvPr>
          <p:cNvPicPr>
            <a:picLocks noChangeAspect="1"/>
          </p:cNvPicPr>
          <p:nvPr/>
        </p:nvPicPr>
        <p:blipFill>
          <a:blip r:embed="rId2"/>
          <a:stretch>
            <a:fillRect/>
          </a:stretch>
        </p:blipFill>
        <p:spPr>
          <a:xfrm>
            <a:off x="1246212" y="496802"/>
            <a:ext cx="10204528" cy="5864395"/>
          </a:xfrm>
          <a:prstGeom prst="rect">
            <a:avLst/>
          </a:prstGeom>
        </p:spPr>
      </p:pic>
    </p:spTree>
    <p:extLst>
      <p:ext uri="{BB962C8B-B14F-4D97-AF65-F5344CB8AC3E}">
        <p14:creationId xmlns:p14="http://schemas.microsoft.com/office/powerpoint/2010/main" val="3911203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CCF3D27-FE98-00D6-8D7F-6956C9210D84}"/>
              </a:ext>
            </a:extLst>
          </p:cNvPr>
          <p:cNvSpPr>
            <a:spLocks noGrp="1"/>
          </p:cNvSpPr>
          <p:nvPr>
            <p:ph type="sldNum" sz="quarter" idx="12"/>
          </p:nvPr>
        </p:nvSpPr>
        <p:spPr/>
        <p:txBody>
          <a:bodyPr/>
          <a:lstStyle/>
          <a:p>
            <a:fld id="{89FC00CC-F266-4DB1-8BFA-C732FD1D64BA}" type="slidenum">
              <a:rPr lang="el-GR" smtClean="0"/>
              <a:t>18</a:t>
            </a:fld>
            <a:endParaRPr lang="el-GR"/>
          </a:p>
        </p:txBody>
      </p:sp>
      <p:pic>
        <p:nvPicPr>
          <p:cNvPr id="4" name="Εικόνα 3">
            <a:extLst>
              <a:ext uri="{FF2B5EF4-FFF2-40B4-BE49-F238E27FC236}">
                <a16:creationId xmlns:a16="http://schemas.microsoft.com/office/drawing/2014/main" id="{3F951CAF-AA18-AFF8-5E8F-D369025C0195}"/>
              </a:ext>
            </a:extLst>
          </p:cNvPr>
          <p:cNvPicPr>
            <a:picLocks noChangeAspect="1"/>
          </p:cNvPicPr>
          <p:nvPr/>
        </p:nvPicPr>
        <p:blipFill>
          <a:blip r:embed="rId3"/>
          <a:stretch>
            <a:fillRect/>
          </a:stretch>
        </p:blipFill>
        <p:spPr>
          <a:xfrm>
            <a:off x="5171891" y="729346"/>
            <a:ext cx="6568469" cy="5561353"/>
          </a:xfrm>
          <a:prstGeom prst="rect">
            <a:avLst/>
          </a:prstGeom>
        </p:spPr>
      </p:pic>
      <p:pic>
        <p:nvPicPr>
          <p:cNvPr id="1030" name="Picture 6" descr="Skroutz.gr: Αγόρασε εύκολα &amp; με ασφάλεια σε Ελλάδα &amp; Ευρώπη!">
            <a:extLst>
              <a:ext uri="{FF2B5EF4-FFF2-40B4-BE49-F238E27FC236}">
                <a16:creationId xmlns:a16="http://schemas.microsoft.com/office/drawing/2014/main" id="{322D4F37-5495-3CAF-D05D-B95AA547E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00" y="93110"/>
            <a:ext cx="3764946" cy="1967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F0EFE5B-F899-8EBB-A480-6F86C6D74B83}"/>
              </a:ext>
            </a:extLst>
          </p:cNvPr>
          <p:cNvSpPr txBox="1"/>
          <p:nvPr/>
        </p:nvSpPr>
        <p:spPr>
          <a:xfrm>
            <a:off x="1060669" y="1933501"/>
            <a:ext cx="3472406" cy="2344231"/>
          </a:xfrm>
          <a:prstGeom prst="rect">
            <a:avLst/>
          </a:prstGeom>
          <a:noFill/>
        </p:spPr>
        <p:txBody>
          <a:bodyPr wrap="square">
            <a:spAutoFit/>
          </a:bodyPr>
          <a:lstStyle/>
          <a:p>
            <a:pPr>
              <a:lnSpc>
                <a:spcPct val="150000"/>
              </a:lnSpc>
            </a:pPr>
            <a:r>
              <a:rPr lang="en-US" sz="2000" i="1" dirty="0"/>
              <a:t>“</a:t>
            </a:r>
            <a:r>
              <a:rPr lang="en-US" sz="2000" i="1" dirty="0" err="1"/>
              <a:t>Skroutz</a:t>
            </a:r>
            <a:r>
              <a:rPr lang="en-US" sz="2000" i="1" dirty="0"/>
              <a:t> happiness Index”</a:t>
            </a:r>
            <a:endParaRPr lang="el-GR" sz="2000" i="1" dirty="0"/>
          </a:p>
          <a:p>
            <a:pPr>
              <a:lnSpc>
                <a:spcPct val="150000"/>
              </a:lnSpc>
            </a:pPr>
            <a:endParaRPr lang="el-GR" sz="2000" dirty="0"/>
          </a:p>
          <a:p>
            <a:pPr>
              <a:lnSpc>
                <a:spcPct val="150000"/>
              </a:lnSpc>
            </a:pPr>
            <a:r>
              <a:rPr lang="el-GR" sz="2000" dirty="0"/>
              <a:t>Έρευνα ικανοποίησης εργαζομένων με 89% συμμετοχή το 2021</a:t>
            </a:r>
          </a:p>
        </p:txBody>
      </p:sp>
    </p:spTree>
    <p:extLst>
      <p:ext uri="{BB962C8B-B14F-4D97-AF65-F5344CB8AC3E}">
        <p14:creationId xmlns:p14="http://schemas.microsoft.com/office/powerpoint/2010/main" val="2601591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3CCF3D27-FE98-00D6-8D7F-6956C9210D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FC00CC-F266-4DB1-8BFA-C732FD1D64BA}" type="slidenum">
              <a:rPr kumimoji="0" lang="el-GR" sz="1200" b="0" i="0" u="none" strike="noStrike" kern="1200" cap="none" spc="0" normalizeH="0" baseline="0" noProof="0" smtClean="0">
                <a:ln>
                  <a:noFill/>
                </a:ln>
                <a:solidFill>
                  <a:srgbClr val="373545"/>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l-GR" sz="1200" b="0" i="0" u="none" strike="noStrike" kern="1200" cap="none" spc="0" normalizeH="0" baseline="0" noProof="0">
              <a:ln>
                <a:noFill/>
              </a:ln>
              <a:solidFill>
                <a:srgbClr val="373545"/>
              </a:solidFill>
              <a:effectLst/>
              <a:uLnTx/>
              <a:uFillTx/>
              <a:latin typeface="Franklin Gothic Book" panose="020B0503020102020204"/>
              <a:ea typeface="+mn-ea"/>
              <a:cs typeface="+mn-cs"/>
            </a:endParaRPr>
          </a:p>
        </p:txBody>
      </p:sp>
      <p:pic>
        <p:nvPicPr>
          <p:cNvPr id="6" name="Εικόνα 5">
            <a:extLst>
              <a:ext uri="{FF2B5EF4-FFF2-40B4-BE49-F238E27FC236}">
                <a16:creationId xmlns:a16="http://schemas.microsoft.com/office/drawing/2014/main" id="{273AD3A8-1804-7F20-A330-CE7ED2A4F1F6}"/>
              </a:ext>
            </a:extLst>
          </p:cNvPr>
          <p:cNvPicPr>
            <a:picLocks noChangeAspect="1"/>
          </p:cNvPicPr>
          <p:nvPr/>
        </p:nvPicPr>
        <p:blipFill>
          <a:blip r:embed="rId3"/>
          <a:stretch>
            <a:fillRect/>
          </a:stretch>
        </p:blipFill>
        <p:spPr>
          <a:xfrm>
            <a:off x="5075260" y="208898"/>
            <a:ext cx="5993768" cy="6244488"/>
          </a:xfrm>
          <a:prstGeom prst="rect">
            <a:avLst/>
          </a:prstGeom>
        </p:spPr>
      </p:pic>
      <p:pic>
        <p:nvPicPr>
          <p:cNvPr id="3" name="Picture 6" descr="Skroutz.gr: Αγόρασε εύκολα &amp; με ασφάλεια σε Ελλάδα &amp; Ευρώπη!">
            <a:extLst>
              <a:ext uri="{FF2B5EF4-FFF2-40B4-BE49-F238E27FC236}">
                <a16:creationId xmlns:a16="http://schemas.microsoft.com/office/drawing/2014/main" id="{8439ABF2-26A6-4991-E30E-EBFC1024A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00" y="93110"/>
            <a:ext cx="3764946" cy="196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22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1B334B67-76CC-9767-591B-841F75FBF713}"/>
              </a:ext>
            </a:extLst>
          </p:cNvPr>
          <p:cNvSpPr>
            <a:spLocks noGrp="1"/>
          </p:cNvSpPr>
          <p:nvPr>
            <p:ph type="sldNum" sz="quarter" idx="12"/>
          </p:nvPr>
        </p:nvSpPr>
        <p:spPr/>
        <p:txBody>
          <a:bodyPr/>
          <a:lstStyle/>
          <a:p>
            <a:fld id="{89FC00CC-F266-4DB1-8BFA-C732FD1D64BA}" type="slidenum">
              <a:rPr lang="el-GR" smtClean="0"/>
              <a:t>2</a:t>
            </a:fld>
            <a:endParaRPr lang="el-GR"/>
          </a:p>
        </p:txBody>
      </p:sp>
      <p:pic>
        <p:nvPicPr>
          <p:cNvPr id="3" name="Content Placeholder 25">
            <a:extLst>
              <a:ext uri="{FF2B5EF4-FFF2-40B4-BE49-F238E27FC236}">
                <a16:creationId xmlns:a16="http://schemas.microsoft.com/office/drawing/2014/main" id="{17D1E88F-5B2F-BC1D-936E-A359909CB71D}"/>
              </a:ext>
            </a:extLst>
          </p:cNvPr>
          <p:cNvPicPr>
            <a:picLocks noChangeAspect="1"/>
          </p:cNvPicPr>
          <p:nvPr/>
        </p:nvPicPr>
        <p:blipFill rotWithShape="1">
          <a:blip r:embed="rId2"/>
          <a:srcRect l="15001" t="18158" r="51750" b="14177"/>
          <a:stretch/>
        </p:blipFill>
        <p:spPr>
          <a:xfrm>
            <a:off x="1908803" y="726685"/>
            <a:ext cx="8374394" cy="5404629"/>
          </a:xfrm>
          <a:prstGeom prst="rect">
            <a:avLst/>
          </a:prstGeom>
        </p:spPr>
      </p:pic>
    </p:spTree>
    <p:extLst>
      <p:ext uri="{BB962C8B-B14F-4D97-AF65-F5344CB8AC3E}">
        <p14:creationId xmlns:p14="http://schemas.microsoft.com/office/powerpoint/2010/main" val="4153827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DB025EB-9C27-8EC3-7766-0AA99C9FBB4E}"/>
              </a:ext>
            </a:extLst>
          </p:cNvPr>
          <p:cNvSpPr>
            <a:spLocks noGrp="1"/>
          </p:cNvSpPr>
          <p:nvPr>
            <p:ph type="sldNum" sz="quarter" idx="12"/>
          </p:nvPr>
        </p:nvSpPr>
        <p:spPr/>
        <p:txBody>
          <a:bodyPr/>
          <a:lstStyle/>
          <a:p>
            <a:fld id="{89FC00CC-F266-4DB1-8BFA-C732FD1D64BA}" type="slidenum">
              <a:rPr lang="el-GR" smtClean="0"/>
              <a:t>20</a:t>
            </a:fld>
            <a:endParaRPr lang="el-GR"/>
          </a:p>
        </p:txBody>
      </p:sp>
      <p:sp>
        <p:nvSpPr>
          <p:cNvPr id="4" name="TextBox 3">
            <a:extLst>
              <a:ext uri="{FF2B5EF4-FFF2-40B4-BE49-F238E27FC236}">
                <a16:creationId xmlns:a16="http://schemas.microsoft.com/office/drawing/2014/main" id="{6AFD3DAF-F86F-1E0D-9CA9-48DB12A25CD1}"/>
              </a:ext>
            </a:extLst>
          </p:cNvPr>
          <p:cNvSpPr txBox="1"/>
          <p:nvPr/>
        </p:nvSpPr>
        <p:spPr>
          <a:xfrm>
            <a:off x="2062101" y="4462975"/>
            <a:ext cx="5998166" cy="1200329"/>
          </a:xfrm>
          <a:prstGeom prst="rect">
            <a:avLst/>
          </a:prstGeom>
          <a:noFill/>
        </p:spPr>
        <p:txBody>
          <a:bodyPr wrap="square">
            <a:spAutoFit/>
          </a:bodyPr>
          <a:lstStyle/>
          <a:p>
            <a:r>
              <a:rPr lang="en-US" dirty="0">
                <a:hlinkClick r:id="rId2"/>
              </a:rPr>
              <a:t>https://www.huffingtonpost.gr/entry/proino-mesemeriano-ekdromes-kai-4emere-eryasia-to-kalokairi-yiati-to-skroutz-thelei-charoemenoes-eryazomenoes_gr_5bec156ae4b0783e0a1e6b84</a:t>
            </a:r>
            <a:r>
              <a:rPr lang="en-US" dirty="0"/>
              <a:t> </a:t>
            </a:r>
            <a:endParaRPr lang="el-GR" dirty="0"/>
          </a:p>
        </p:txBody>
      </p:sp>
      <p:pic>
        <p:nvPicPr>
          <p:cNvPr id="5" name="Picture 4" descr="😁HEYYY CHECK THIS OUT😁 | Anime Amino">
            <a:extLst>
              <a:ext uri="{FF2B5EF4-FFF2-40B4-BE49-F238E27FC236}">
                <a16:creationId xmlns:a16="http://schemas.microsoft.com/office/drawing/2014/main" id="{D47DA74D-975D-9997-284B-CB8F1C00E86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7372" y="4310246"/>
            <a:ext cx="1164729" cy="1161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993752-5CCC-89F7-0499-416CCCFEE074}"/>
              </a:ext>
            </a:extLst>
          </p:cNvPr>
          <p:cNvSpPr txBox="1"/>
          <p:nvPr/>
        </p:nvSpPr>
        <p:spPr>
          <a:xfrm>
            <a:off x="1422400" y="2273933"/>
            <a:ext cx="3025422" cy="1631216"/>
          </a:xfrm>
          <a:prstGeom prst="rect">
            <a:avLst/>
          </a:prstGeom>
          <a:noFill/>
        </p:spPr>
        <p:txBody>
          <a:bodyPr wrap="square">
            <a:spAutoFit/>
          </a:bodyPr>
          <a:lstStyle/>
          <a:p>
            <a:pPr marL="285750" indent="-285750">
              <a:buFont typeface="Wingdings" panose="05000000000000000000" pitchFamily="2" charset="2"/>
              <a:buChar char="q"/>
            </a:pPr>
            <a:r>
              <a:rPr lang="el-GR" sz="2000" dirty="0"/>
              <a:t>Πρωινό</a:t>
            </a:r>
            <a:endParaRPr lang="en-US" sz="2000" dirty="0"/>
          </a:p>
          <a:p>
            <a:pPr marL="285750" indent="-285750">
              <a:buFont typeface="Wingdings" panose="05000000000000000000" pitchFamily="2" charset="2"/>
              <a:buChar char="q"/>
            </a:pPr>
            <a:r>
              <a:rPr lang="el-GR" sz="2000" dirty="0"/>
              <a:t>Μεσημεριανό</a:t>
            </a:r>
            <a:endParaRPr lang="en-US" sz="2000" dirty="0"/>
          </a:p>
          <a:p>
            <a:pPr marL="285750" indent="-285750">
              <a:buFont typeface="Wingdings" panose="05000000000000000000" pitchFamily="2" charset="2"/>
              <a:buChar char="q"/>
            </a:pPr>
            <a:r>
              <a:rPr lang="el-GR" sz="2000" dirty="0"/>
              <a:t>Εκδρομές</a:t>
            </a:r>
            <a:endParaRPr lang="en-US" sz="2000" dirty="0"/>
          </a:p>
          <a:p>
            <a:pPr marL="285750" indent="-285750">
              <a:buFont typeface="Wingdings" panose="05000000000000000000" pitchFamily="2" charset="2"/>
              <a:buChar char="q"/>
            </a:pPr>
            <a:r>
              <a:rPr lang="el-GR" sz="2000" dirty="0"/>
              <a:t>4ημερη εργασία το καλοκαίρι</a:t>
            </a:r>
          </a:p>
        </p:txBody>
      </p:sp>
      <p:pic>
        <p:nvPicPr>
          <p:cNvPr id="8" name="Picture 6" descr="Skroutz.gr: Αγόρασε εύκολα &amp; με ασφάλεια σε Ελλάδα &amp; Ευρώπη!">
            <a:extLst>
              <a:ext uri="{FF2B5EF4-FFF2-40B4-BE49-F238E27FC236}">
                <a16:creationId xmlns:a16="http://schemas.microsoft.com/office/drawing/2014/main" id="{35D17887-9A6A-58F3-6E99-29DC790C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00" y="93110"/>
            <a:ext cx="3764946" cy="19671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ic VS Versus (PNG Transparent) | OnlyGFX.com">
            <a:extLst>
              <a:ext uri="{FF2B5EF4-FFF2-40B4-BE49-F238E27FC236}">
                <a16:creationId xmlns:a16="http://schemas.microsoft.com/office/drawing/2014/main" id="{65BE08AF-0E86-7625-9834-08BC2262E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1484" y="0"/>
            <a:ext cx="3584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45034D-E5F8-DF21-FA12-F230A1D0F30C}"/>
              </a:ext>
            </a:extLst>
          </p:cNvPr>
          <p:cNvSpPr txBox="1"/>
          <p:nvPr/>
        </p:nvSpPr>
        <p:spPr>
          <a:xfrm>
            <a:off x="12305568" y="93110"/>
            <a:ext cx="3713366" cy="2585323"/>
          </a:xfrm>
          <a:prstGeom prst="rect">
            <a:avLst/>
          </a:prstGeom>
          <a:noFill/>
        </p:spPr>
        <p:txBody>
          <a:bodyPr wrap="square">
            <a:spAutoFit/>
          </a:bodyPr>
          <a:lstStyle/>
          <a:p>
            <a:pPr algn="ctr"/>
            <a:r>
              <a:rPr lang="el-GR" b="1" i="1" dirty="0"/>
              <a:t>6ημερη απασχόληση στον ευρύτερο ιδιωτικό τομέα</a:t>
            </a:r>
          </a:p>
          <a:p>
            <a:pPr algn="ctr"/>
            <a:endParaRPr lang="el-GR" dirty="0"/>
          </a:p>
          <a:p>
            <a:pPr algn="ctr"/>
            <a:r>
              <a:rPr lang="el-GR" dirty="0"/>
              <a:t>Κατ’ εξαίρεση απασχόληση την </a:t>
            </a:r>
            <a:r>
              <a:rPr lang="el-GR" b="1" dirty="0"/>
              <a:t>έκτη ημέρα </a:t>
            </a:r>
            <a:r>
              <a:rPr lang="el-GR" dirty="0"/>
              <a:t>σε επιχειρήσεις ή εκμεταλλεύσεις που δεν είναι εκ φύσεως συνεχούς λειτουργίας και εφαρμόζουν σύστημα πενθήμερης εβδομαδιαίας εργασίας</a:t>
            </a:r>
          </a:p>
        </p:txBody>
      </p:sp>
      <p:sp>
        <p:nvSpPr>
          <p:cNvPr id="12" name="TextBox 11">
            <a:extLst>
              <a:ext uri="{FF2B5EF4-FFF2-40B4-BE49-F238E27FC236}">
                <a16:creationId xmlns:a16="http://schemas.microsoft.com/office/drawing/2014/main" id="{D0715C2D-DC81-7A49-4785-DC15BA1CD833}"/>
              </a:ext>
            </a:extLst>
          </p:cNvPr>
          <p:cNvSpPr txBox="1"/>
          <p:nvPr/>
        </p:nvSpPr>
        <p:spPr>
          <a:xfrm>
            <a:off x="13439517" y="4608924"/>
            <a:ext cx="2822400" cy="1477328"/>
          </a:xfrm>
          <a:prstGeom prst="rect">
            <a:avLst/>
          </a:prstGeom>
          <a:noFill/>
        </p:spPr>
        <p:txBody>
          <a:bodyPr wrap="square">
            <a:spAutoFit/>
          </a:bodyPr>
          <a:lstStyle/>
          <a:p>
            <a:r>
              <a:rPr lang="en-US" dirty="0">
                <a:hlinkClick r:id="rId6"/>
              </a:rPr>
              <a:t>https://www.newsit.gr/oikonomia/xristika/apasxolisi-oi-proypotheseis-kai-oi-amoives-gia-tin-6imeri-ergasia/4063965/</a:t>
            </a:r>
            <a:r>
              <a:rPr lang="el-GR" dirty="0"/>
              <a:t> </a:t>
            </a:r>
          </a:p>
        </p:txBody>
      </p:sp>
      <p:pic>
        <p:nvPicPr>
          <p:cNvPr id="13" name="Picture 4" descr="😁HEYYY CHECK THIS OUT😁 | Anime Amino">
            <a:extLst>
              <a:ext uri="{FF2B5EF4-FFF2-40B4-BE49-F238E27FC236}">
                <a16:creationId xmlns:a16="http://schemas.microsoft.com/office/drawing/2014/main" id="{7CC81739-5A21-CD26-40EE-73AB6E736A6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9298" y="3301902"/>
            <a:ext cx="1164729" cy="116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179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FDB025EB-9C27-8EC3-7766-0AA99C9FBB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FC00CC-F266-4DB1-8BFA-C732FD1D64BA}" type="slidenum">
              <a:rPr kumimoji="0" lang="el-GR" sz="1200" b="0" i="0" u="none" strike="noStrike" kern="1200" cap="none" spc="0" normalizeH="0" baseline="0" noProof="0" smtClean="0">
                <a:ln>
                  <a:noFill/>
                </a:ln>
                <a:solidFill>
                  <a:srgbClr val="373545"/>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l-GR" sz="1200" b="0" i="0" u="none" strike="noStrike" kern="1200" cap="none" spc="0" normalizeH="0" baseline="0" noProof="0">
              <a:ln>
                <a:noFill/>
              </a:ln>
              <a:solidFill>
                <a:srgbClr val="373545"/>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6AFD3DAF-F86F-1E0D-9CA9-48DB12A25CD1}"/>
              </a:ext>
            </a:extLst>
          </p:cNvPr>
          <p:cNvSpPr txBox="1"/>
          <p:nvPr/>
        </p:nvSpPr>
        <p:spPr>
          <a:xfrm>
            <a:off x="-6370984" y="5045726"/>
            <a:ext cx="5998166"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2"/>
              </a:rPr>
              <a:t>https://www.huffingtonpost.gr/entry/proino-mesemeriano-ekdromes-kai-4emere-eryasia-to-kalokairi-yiati-to-skroutz-thelei-charoemenoes-eryazomenoes_gr_5bec156ae4b0783e0a1e6b84</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endParaRPr kumimoji="0" lang="el-GR"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5" name="Picture 4" descr="😁HEYYY CHECK THIS OUT😁 | Anime Amino">
            <a:extLst>
              <a:ext uri="{FF2B5EF4-FFF2-40B4-BE49-F238E27FC236}">
                <a16:creationId xmlns:a16="http://schemas.microsoft.com/office/drawing/2014/main" id="{D47DA74D-975D-9997-284B-CB8F1C00E86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5713" y="4892997"/>
            <a:ext cx="1164729" cy="1161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993752-5CCC-89F7-0499-416CCCFEE074}"/>
              </a:ext>
            </a:extLst>
          </p:cNvPr>
          <p:cNvSpPr txBox="1"/>
          <p:nvPr/>
        </p:nvSpPr>
        <p:spPr>
          <a:xfrm>
            <a:off x="-7010685" y="2856684"/>
            <a:ext cx="3025422" cy="163121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Πρωινό</a:t>
            </a: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Μεσημεριανό</a:t>
            </a: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Εκδρομές</a:t>
            </a:r>
            <a:endParaRPr kumimoji="0" lang="en-US" sz="2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l-GR" sz="2000" b="0" i="0" u="none" strike="noStrike" kern="1200" cap="none" spc="0" normalizeH="0" baseline="0" noProof="0" dirty="0">
                <a:ln>
                  <a:noFill/>
                </a:ln>
                <a:solidFill>
                  <a:prstClr val="black"/>
                </a:solidFill>
                <a:effectLst/>
                <a:uLnTx/>
                <a:uFillTx/>
                <a:latin typeface="Franklin Gothic Book" panose="020B0503020102020204"/>
                <a:ea typeface="+mn-ea"/>
                <a:cs typeface="+mn-cs"/>
              </a:rPr>
              <a:t>4ημερη εργασία το καλοκαίρι</a:t>
            </a:r>
          </a:p>
        </p:txBody>
      </p:sp>
      <p:pic>
        <p:nvPicPr>
          <p:cNvPr id="8" name="Picture 6" descr="Skroutz.gr: Αγόρασε εύκολα &amp; με ασφάλεια σε Ελλάδα &amp; Ευρώπη!">
            <a:extLst>
              <a:ext uri="{FF2B5EF4-FFF2-40B4-BE49-F238E27FC236}">
                <a16:creationId xmlns:a16="http://schemas.microsoft.com/office/drawing/2014/main" id="{35D17887-9A6A-58F3-6E99-29DC790C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4985" y="675861"/>
            <a:ext cx="3764946" cy="19671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ic VS Versus (PNG Transparent) | OnlyGFX.com">
            <a:extLst>
              <a:ext uri="{FF2B5EF4-FFF2-40B4-BE49-F238E27FC236}">
                <a16:creationId xmlns:a16="http://schemas.microsoft.com/office/drawing/2014/main" id="{65BE08AF-0E86-7625-9834-08BC2262E6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844" y="0"/>
            <a:ext cx="3584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45034D-E5F8-DF21-FA12-F230A1D0F30C}"/>
              </a:ext>
            </a:extLst>
          </p:cNvPr>
          <p:cNvSpPr txBox="1"/>
          <p:nvPr/>
        </p:nvSpPr>
        <p:spPr>
          <a:xfrm>
            <a:off x="6006900" y="843677"/>
            <a:ext cx="3713366" cy="25853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1" u="none" strike="noStrike" kern="1200" cap="none" spc="0" normalizeH="0" baseline="0" noProof="0" dirty="0">
                <a:ln>
                  <a:noFill/>
                </a:ln>
                <a:solidFill>
                  <a:prstClr val="black"/>
                </a:solidFill>
                <a:effectLst/>
                <a:uLnTx/>
                <a:uFillTx/>
                <a:latin typeface="Franklin Gothic Book" panose="020B0503020102020204"/>
                <a:ea typeface="+mn-ea"/>
                <a:cs typeface="+mn-cs"/>
              </a:rPr>
              <a:t>6ημερη απασχόληση στον ευρύτερο ιδιωτικό τομέα</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Κατ’ εξαίρεση απασχόληση την </a:t>
            </a:r>
            <a:r>
              <a:rPr kumimoji="0" lang="el-GR" sz="1800" b="1" i="0" u="none" strike="noStrike" kern="1200" cap="none" spc="0" normalizeH="0" baseline="0" noProof="0" dirty="0">
                <a:ln>
                  <a:noFill/>
                </a:ln>
                <a:solidFill>
                  <a:prstClr val="black"/>
                </a:solidFill>
                <a:effectLst/>
                <a:uLnTx/>
                <a:uFillTx/>
                <a:latin typeface="Franklin Gothic Book" panose="020B0503020102020204"/>
                <a:ea typeface="+mn-ea"/>
                <a:cs typeface="+mn-cs"/>
              </a:rPr>
              <a:t>έκτη ημέρα </a:t>
            </a:r>
            <a:r>
              <a:rPr kumimoji="0" lang="el-GR"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σε επιχειρήσεις ή εκμεταλλεύσεις που δεν είναι εκ φύσεως συνεχούς λειτουργίας και εφαρμόζουν σύστημα πενθήμερης εβδομαδιαίας εργασίας</a:t>
            </a:r>
          </a:p>
        </p:txBody>
      </p:sp>
      <p:sp>
        <p:nvSpPr>
          <p:cNvPr id="12" name="TextBox 11">
            <a:extLst>
              <a:ext uri="{FF2B5EF4-FFF2-40B4-BE49-F238E27FC236}">
                <a16:creationId xmlns:a16="http://schemas.microsoft.com/office/drawing/2014/main" id="{D0715C2D-DC81-7A49-4785-DC15BA1CD833}"/>
              </a:ext>
            </a:extLst>
          </p:cNvPr>
          <p:cNvSpPr txBox="1"/>
          <p:nvPr/>
        </p:nvSpPr>
        <p:spPr>
          <a:xfrm>
            <a:off x="6514329" y="4702932"/>
            <a:ext cx="508639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6"/>
              </a:rPr>
              <a:t>https://www.newsit.gr/oikonomia/xristika/apasxolisi-oi-proypotheseis-kai-oi-amoives-gia-tin-6imeri-ergasia/4063965/</a:t>
            </a:r>
            <a:r>
              <a:rPr kumimoji="0" lang="el-GR"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pic>
        <p:nvPicPr>
          <p:cNvPr id="13" name="Picture 4" descr="😁HEYYY CHECK THIS OUT😁 | Anime Amino">
            <a:extLst>
              <a:ext uri="{FF2B5EF4-FFF2-40B4-BE49-F238E27FC236}">
                <a16:creationId xmlns:a16="http://schemas.microsoft.com/office/drawing/2014/main" id="{7CC81739-5A21-CD26-40EE-73AB6E736A6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484" y="4465189"/>
            <a:ext cx="1164729" cy="116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6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A0EB6C5-A19E-834F-6E91-00AC57066215}"/>
              </a:ext>
            </a:extLst>
          </p:cNvPr>
          <p:cNvPicPr>
            <a:picLocks noGrp="1" noChangeAspect="1"/>
          </p:cNvPicPr>
          <p:nvPr>
            <p:ph idx="1"/>
          </p:nvPr>
        </p:nvPicPr>
        <p:blipFill>
          <a:blip r:embed="rId3"/>
          <a:stretch>
            <a:fillRect/>
          </a:stretch>
        </p:blipFill>
        <p:spPr>
          <a:xfrm>
            <a:off x="1542183" y="688622"/>
            <a:ext cx="9748378" cy="5480755"/>
          </a:xfrm>
          <a:prstGeom prst="rect">
            <a:avLst/>
          </a:prstGeom>
        </p:spPr>
      </p:pic>
      <p:sp>
        <p:nvSpPr>
          <p:cNvPr id="4" name="Θέση αριθμού διαφάνειας 3">
            <a:extLst>
              <a:ext uri="{FF2B5EF4-FFF2-40B4-BE49-F238E27FC236}">
                <a16:creationId xmlns:a16="http://schemas.microsoft.com/office/drawing/2014/main" id="{1F460CBD-D901-AD99-24DB-D183DBF2BE71}"/>
              </a:ext>
            </a:extLst>
          </p:cNvPr>
          <p:cNvSpPr>
            <a:spLocks noGrp="1"/>
          </p:cNvSpPr>
          <p:nvPr>
            <p:ph type="sldNum" sz="quarter" idx="12"/>
          </p:nvPr>
        </p:nvSpPr>
        <p:spPr/>
        <p:txBody>
          <a:bodyPr/>
          <a:lstStyle/>
          <a:p>
            <a:fld id="{89FC00CC-F266-4DB1-8BFA-C732FD1D64BA}" type="slidenum">
              <a:rPr lang="el-GR" smtClean="0"/>
              <a:t>22</a:t>
            </a:fld>
            <a:endParaRPr lang="el-GR"/>
          </a:p>
        </p:txBody>
      </p:sp>
    </p:spTree>
    <p:extLst>
      <p:ext uri="{BB962C8B-B14F-4D97-AF65-F5344CB8AC3E}">
        <p14:creationId xmlns:p14="http://schemas.microsoft.com/office/powerpoint/2010/main" val="4002285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4FB330A1-FDD8-2134-F041-484D96B0D1D7}"/>
              </a:ext>
            </a:extLst>
          </p:cNvPr>
          <p:cNvSpPr>
            <a:spLocks noGrp="1"/>
          </p:cNvSpPr>
          <p:nvPr>
            <p:ph type="sldNum" sz="quarter" idx="12"/>
          </p:nvPr>
        </p:nvSpPr>
        <p:spPr/>
        <p:txBody>
          <a:bodyPr/>
          <a:lstStyle/>
          <a:p>
            <a:fld id="{89FC00CC-F266-4DB1-8BFA-C732FD1D64BA}" type="slidenum">
              <a:rPr lang="el-GR" smtClean="0"/>
              <a:t>23</a:t>
            </a:fld>
            <a:endParaRPr lang="el-GR"/>
          </a:p>
        </p:txBody>
      </p:sp>
      <p:sp>
        <p:nvSpPr>
          <p:cNvPr id="4" name="TextBox 3">
            <a:extLst>
              <a:ext uri="{FF2B5EF4-FFF2-40B4-BE49-F238E27FC236}">
                <a16:creationId xmlns:a16="http://schemas.microsoft.com/office/drawing/2014/main" id="{39C57C46-40ED-7E05-187C-533D8105624A}"/>
              </a:ext>
            </a:extLst>
          </p:cNvPr>
          <p:cNvSpPr txBox="1"/>
          <p:nvPr/>
        </p:nvSpPr>
        <p:spPr>
          <a:xfrm>
            <a:off x="1479186" y="659145"/>
            <a:ext cx="7123289" cy="1294974"/>
          </a:xfrm>
          <a:prstGeom prst="rect">
            <a:avLst/>
          </a:prstGeom>
        </p:spPr>
        <p:txBody>
          <a:bodyPr vert="horz" lIns="68580" tIns="34290" rIns="68580" bIns="34290" rtlCol="0" anchor="t">
            <a:normAutofit/>
          </a:bodyPr>
          <a:lstStyle>
            <a:defPPr>
              <a:defRPr lang="en-US"/>
            </a:defPPr>
            <a:lvl1pPr defTabSz="914400">
              <a:lnSpc>
                <a:spcPct val="89000"/>
              </a:lnSpc>
              <a:spcBef>
                <a:spcPct val="0"/>
              </a:spcBef>
              <a:buNone/>
              <a:defRPr sz="3600" baseline="0">
                <a:solidFill>
                  <a:srgbClr val="003467"/>
                </a:solidFill>
                <a:latin typeface="+mj-lt"/>
                <a:cs typeface="Arial" charset="0"/>
              </a:defRPr>
            </a:lvl1pPr>
          </a:lstStyle>
          <a:p>
            <a:r>
              <a:rPr lang="el-GR" dirty="0"/>
              <a:t>Επιβραβεύστε (και διατηρήστε) τους </a:t>
            </a:r>
            <a:r>
              <a:rPr lang="en-US" dirty="0"/>
              <a:t>top performers !</a:t>
            </a:r>
            <a:endParaRPr lang="el-GR" dirty="0"/>
          </a:p>
        </p:txBody>
      </p:sp>
      <p:graphicFrame>
        <p:nvGraphicFramePr>
          <p:cNvPr id="7" name="Διάγραμμα 6">
            <a:extLst>
              <a:ext uri="{FF2B5EF4-FFF2-40B4-BE49-F238E27FC236}">
                <a16:creationId xmlns:a16="http://schemas.microsoft.com/office/drawing/2014/main" id="{6A2E53F2-0AD3-DDFA-F6FA-A3218577833A}"/>
              </a:ext>
            </a:extLst>
          </p:cNvPr>
          <p:cNvGraphicFramePr/>
          <p:nvPr>
            <p:extLst>
              <p:ext uri="{D42A27DB-BD31-4B8C-83A1-F6EECF244321}">
                <p14:modId xmlns:p14="http://schemas.microsoft.com/office/powerpoint/2010/main" val="1118011833"/>
              </p:ext>
            </p:extLst>
          </p:nvPr>
        </p:nvGraphicFramePr>
        <p:xfrm>
          <a:off x="1479186" y="2137778"/>
          <a:ext cx="9037028" cy="3948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helpful-tips-png-700 - Canadian Home Inspection Services">
            <a:extLst>
              <a:ext uri="{FF2B5EF4-FFF2-40B4-BE49-F238E27FC236}">
                <a16:creationId xmlns:a16="http://schemas.microsoft.com/office/drawing/2014/main" id="{9CA908D3-9513-0814-8ADB-441BF8E707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2405" y="475484"/>
            <a:ext cx="1287617" cy="129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74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D4262D2-89BE-C055-A7A5-EBEF4FF28EE9}"/>
              </a:ext>
            </a:extLst>
          </p:cNvPr>
          <p:cNvSpPr>
            <a:spLocks noGrp="1"/>
          </p:cNvSpPr>
          <p:nvPr>
            <p:ph type="sldNum" sz="quarter" idx="12"/>
          </p:nvPr>
        </p:nvSpPr>
        <p:spPr>
          <a:xfrm>
            <a:off x="10595708" y="6453386"/>
            <a:ext cx="1596292" cy="404614"/>
          </a:xfrm>
        </p:spPr>
        <p:txBody>
          <a:bodyPr/>
          <a:lstStyle/>
          <a:p>
            <a:fld id="{89FC00CC-F266-4DB1-8BFA-C732FD1D64BA}" type="slidenum">
              <a:rPr lang="el-GR" smtClean="0"/>
              <a:t>24</a:t>
            </a:fld>
            <a:endParaRPr lang="el-GR"/>
          </a:p>
        </p:txBody>
      </p:sp>
      <p:pic>
        <p:nvPicPr>
          <p:cNvPr id="3" name="Εικόνα 2">
            <a:extLst>
              <a:ext uri="{FF2B5EF4-FFF2-40B4-BE49-F238E27FC236}">
                <a16:creationId xmlns:a16="http://schemas.microsoft.com/office/drawing/2014/main" id="{92DE4E33-99C2-CBEB-B7B6-FB409829F77A}"/>
              </a:ext>
            </a:extLst>
          </p:cNvPr>
          <p:cNvPicPr>
            <a:picLocks noChangeAspect="1"/>
          </p:cNvPicPr>
          <p:nvPr/>
        </p:nvPicPr>
        <p:blipFill>
          <a:blip r:embed="rId3"/>
          <a:stretch>
            <a:fillRect/>
          </a:stretch>
        </p:blipFill>
        <p:spPr>
          <a:xfrm>
            <a:off x="1300545" y="0"/>
            <a:ext cx="9590910" cy="6858000"/>
          </a:xfrm>
          <a:prstGeom prst="rect">
            <a:avLst/>
          </a:prstGeom>
        </p:spPr>
      </p:pic>
    </p:spTree>
    <p:extLst>
      <p:ext uri="{BB962C8B-B14F-4D97-AF65-F5344CB8AC3E}">
        <p14:creationId xmlns:p14="http://schemas.microsoft.com/office/powerpoint/2010/main" val="3538953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D28C3735-BEA3-F99F-B44F-4FFD3FF346D0}"/>
              </a:ext>
            </a:extLst>
          </p:cNvPr>
          <p:cNvSpPr>
            <a:spLocks noGrp="1"/>
          </p:cNvSpPr>
          <p:nvPr>
            <p:ph type="sldNum" sz="quarter" idx="12"/>
          </p:nvPr>
        </p:nvSpPr>
        <p:spPr>
          <a:xfrm>
            <a:off x="10595708" y="6449528"/>
            <a:ext cx="1596292" cy="404614"/>
          </a:xfrm>
        </p:spPr>
        <p:txBody>
          <a:bodyPr/>
          <a:lstStyle/>
          <a:p>
            <a:fld id="{89FC00CC-F266-4DB1-8BFA-C732FD1D64BA}" type="slidenum">
              <a:rPr lang="el-GR" smtClean="0"/>
              <a:t>25</a:t>
            </a:fld>
            <a:endParaRPr lang="el-GR"/>
          </a:p>
        </p:txBody>
      </p:sp>
      <p:pic>
        <p:nvPicPr>
          <p:cNvPr id="4098" name="Picture 2" descr="Ways to reward">
            <a:extLst>
              <a:ext uri="{FF2B5EF4-FFF2-40B4-BE49-F238E27FC236}">
                <a16:creationId xmlns:a16="http://schemas.microsoft.com/office/drawing/2014/main" id="{53025F87-694D-85F2-C074-B7A7272F4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0"/>
            <a:ext cx="9656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12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pportunities">
            <a:hlinkClick r:id="" action="ppaction://media"/>
            <a:extLst>
              <a:ext uri="{FF2B5EF4-FFF2-40B4-BE49-F238E27FC236}">
                <a16:creationId xmlns:a16="http://schemas.microsoft.com/office/drawing/2014/main" id="{009220F8-AB2D-16F2-12D3-2E70D8D7B3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65847" y="0"/>
            <a:ext cx="3943350" cy="6858000"/>
          </a:xfrm>
          <a:prstGeom prst="rect">
            <a:avLst/>
          </a:prstGeom>
        </p:spPr>
      </p:pic>
      <p:pic>
        <p:nvPicPr>
          <p:cNvPr id="4" name="Rewards_wheel of prizes">
            <a:hlinkClick r:id="" action="ppaction://media"/>
            <a:extLst>
              <a:ext uri="{FF2B5EF4-FFF2-40B4-BE49-F238E27FC236}">
                <a16:creationId xmlns:a16="http://schemas.microsoft.com/office/drawing/2014/main" id="{49461EFA-9601-C930-C82E-A132C58FB1A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209800" y="0"/>
            <a:ext cx="3886200" cy="6858000"/>
          </a:xfrm>
          <a:prstGeom prst="rect">
            <a:avLst/>
          </a:prstGeom>
        </p:spPr>
      </p:pic>
    </p:spTree>
    <p:extLst>
      <p:ext uri="{BB962C8B-B14F-4D97-AF65-F5344CB8AC3E}">
        <p14:creationId xmlns:p14="http://schemas.microsoft.com/office/powerpoint/2010/main" val="6280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4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video>
              <p:cMediaNode vol="80000">
                <p:cTn id="2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DD7CC2F-AE2C-4E80-8069-DE61543D389E}"/>
              </a:ext>
            </a:extLst>
          </p:cNvPr>
          <p:cNvSpPr>
            <a:spLocks noGrp="1"/>
          </p:cNvSpPr>
          <p:nvPr>
            <p:ph idx="1"/>
          </p:nvPr>
        </p:nvSpPr>
        <p:spPr>
          <a:xfrm>
            <a:off x="1241778" y="1512711"/>
            <a:ext cx="10600266" cy="4481689"/>
          </a:xfrm>
        </p:spPr>
        <p:txBody>
          <a:bodyPr numCol="2">
            <a:noAutofit/>
          </a:bodyPr>
          <a:lstStyle/>
          <a:p>
            <a:r>
              <a:rPr lang="el-GR" sz="1300" dirty="0">
                <a:solidFill>
                  <a:srgbClr val="000000"/>
                </a:solidFill>
                <a:ea typeface="Calibri" panose="020F0502020204030204" pitchFamily="34" charset="0"/>
                <a:cs typeface="Times New Roman" panose="02020603050405020304" pitchFamily="18" charset="0"/>
              </a:rPr>
              <a:t>Βακόλα, Μ. &amp; Νικολάου, (2012)</a:t>
            </a:r>
            <a:r>
              <a:rPr lang="en-US" sz="1300" dirty="0">
                <a:solidFill>
                  <a:srgbClr val="000000"/>
                </a:solidFill>
                <a:ea typeface="Calibri" panose="020F0502020204030204" pitchFamily="34" charset="0"/>
                <a:cs typeface="Times New Roman" panose="02020603050405020304" pitchFamily="18" charset="0"/>
              </a:rPr>
              <a:t>.</a:t>
            </a:r>
            <a:r>
              <a:rPr lang="el-GR" sz="1300" dirty="0">
                <a:solidFill>
                  <a:srgbClr val="000000"/>
                </a:solidFill>
                <a:ea typeface="Calibri" panose="020F0502020204030204" pitchFamily="34" charset="0"/>
                <a:cs typeface="Times New Roman" panose="02020603050405020304" pitchFamily="18" charset="0"/>
              </a:rPr>
              <a:t> Οργανωσιακή ψυχολογία και συμπεριφορά, Εκδόσεις </a:t>
            </a:r>
            <a:r>
              <a:rPr lang="el-GR" sz="1300" dirty="0" err="1">
                <a:solidFill>
                  <a:srgbClr val="000000"/>
                </a:solidFill>
                <a:ea typeface="Calibri" panose="020F0502020204030204" pitchFamily="34" charset="0"/>
                <a:cs typeface="Times New Roman" panose="02020603050405020304" pitchFamily="18" charset="0"/>
              </a:rPr>
              <a:t>Rosili</a:t>
            </a:r>
            <a:r>
              <a:rPr lang="el-GR" sz="1300" dirty="0">
                <a:solidFill>
                  <a:srgbClr val="000000"/>
                </a:solidFill>
                <a:ea typeface="Calibri" panose="020F0502020204030204" pitchFamily="34" charset="0"/>
                <a:cs typeface="Times New Roman" panose="02020603050405020304" pitchFamily="18" charset="0"/>
              </a:rPr>
              <a:t>.</a:t>
            </a:r>
          </a:p>
          <a:p>
            <a:r>
              <a:rPr lang="el-GR" sz="1300" dirty="0">
                <a:solidFill>
                  <a:srgbClr val="000000"/>
                </a:solidFill>
                <a:ea typeface="Calibri" panose="020F0502020204030204" pitchFamily="34" charset="0"/>
                <a:cs typeface="Times New Roman" panose="02020603050405020304" pitchFamily="18" charset="0"/>
              </a:rPr>
              <a:t>Μπουραντάς Δ, (2018)</a:t>
            </a:r>
            <a:r>
              <a:rPr lang="en-US" sz="1300" dirty="0">
                <a:solidFill>
                  <a:srgbClr val="000000"/>
                </a:solidFill>
                <a:ea typeface="Calibri" panose="020F0502020204030204" pitchFamily="34" charset="0"/>
                <a:cs typeface="Times New Roman" panose="02020603050405020304" pitchFamily="18" charset="0"/>
              </a:rPr>
              <a:t>.</a:t>
            </a:r>
            <a:r>
              <a:rPr lang="el-GR" sz="1300" dirty="0">
                <a:solidFill>
                  <a:srgbClr val="000000"/>
                </a:solidFill>
                <a:ea typeface="Calibri" panose="020F0502020204030204" pitchFamily="34" charset="0"/>
                <a:cs typeface="Times New Roman" panose="02020603050405020304" pitchFamily="18" charset="0"/>
              </a:rPr>
              <a:t> Επιτυχημένος ηγέτης και μάνατζερ, Εκδόσεις Ψυχογιός.</a:t>
            </a:r>
          </a:p>
          <a:p>
            <a:r>
              <a:rPr lang="el-GR" sz="1300" dirty="0">
                <a:solidFill>
                  <a:srgbClr val="000000"/>
                </a:solidFill>
                <a:ea typeface="Calibri" panose="020F0502020204030204" pitchFamily="34" charset="0"/>
                <a:cs typeface="Times New Roman" panose="02020603050405020304" pitchFamily="18" charset="0"/>
              </a:rPr>
              <a:t>Robbins, S. &amp; </a:t>
            </a:r>
            <a:r>
              <a:rPr lang="el-GR" sz="1300" dirty="0" err="1">
                <a:solidFill>
                  <a:srgbClr val="000000"/>
                </a:solidFill>
                <a:ea typeface="Calibri" panose="020F0502020204030204" pitchFamily="34" charset="0"/>
                <a:cs typeface="Times New Roman" panose="02020603050405020304" pitchFamily="18" charset="0"/>
              </a:rPr>
              <a:t>Judge</a:t>
            </a:r>
            <a:r>
              <a:rPr lang="el-GR" sz="1300" dirty="0">
                <a:solidFill>
                  <a:srgbClr val="000000"/>
                </a:solidFill>
                <a:ea typeface="Calibri" panose="020F0502020204030204" pitchFamily="34" charset="0"/>
                <a:cs typeface="Times New Roman" panose="02020603050405020304" pitchFamily="18" charset="0"/>
              </a:rPr>
              <a:t>, T. (2018)</a:t>
            </a:r>
            <a:r>
              <a:rPr lang="en-US" sz="1300" dirty="0">
                <a:solidFill>
                  <a:srgbClr val="000000"/>
                </a:solidFill>
                <a:ea typeface="Calibri" panose="020F0502020204030204" pitchFamily="34" charset="0"/>
                <a:cs typeface="Times New Roman" panose="02020603050405020304" pitchFamily="18" charset="0"/>
              </a:rPr>
              <a:t>.</a:t>
            </a:r>
            <a:r>
              <a:rPr lang="el-GR" sz="1300" dirty="0">
                <a:solidFill>
                  <a:srgbClr val="000000"/>
                </a:solidFill>
                <a:ea typeface="Calibri" panose="020F0502020204030204" pitchFamily="34" charset="0"/>
                <a:cs typeface="Times New Roman" panose="02020603050405020304" pitchFamily="18" charset="0"/>
              </a:rPr>
              <a:t> Οργανωσιακή συμπεριφορά, Εκδόσεις Κριτική.</a:t>
            </a:r>
          </a:p>
          <a:p>
            <a:r>
              <a:rPr lang="en-US" sz="1300" dirty="0" err="1">
                <a:solidFill>
                  <a:srgbClr val="000000"/>
                </a:solidFill>
                <a:ea typeface="Calibri" panose="020F0502020204030204" pitchFamily="34" charset="0"/>
                <a:cs typeface="Times New Roman" panose="02020603050405020304" pitchFamily="18" charset="0"/>
              </a:rPr>
              <a:t>Boonbumroongsuk</a:t>
            </a:r>
            <a:r>
              <a:rPr lang="en-US" sz="1300" dirty="0">
                <a:solidFill>
                  <a:srgbClr val="000000"/>
                </a:solidFill>
                <a:ea typeface="Calibri" panose="020F0502020204030204" pitchFamily="34" charset="0"/>
                <a:cs typeface="Times New Roman" panose="02020603050405020304" pitchFamily="18" charset="0"/>
              </a:rPr>
              <a:t>, B., &amp; </a:t>
            </a:r>
            <a:r>
              <a:rPr lang="en-US" sz="1300" dirty="0" err="1">
                <a:solidFill>
                  <a:srgbClr val="000000"/>
                </a:solidFill>
                <a:ea typeface="Calibri" panose="020F0502020204030204" pitchFamily="34" charset="0"/>
                <a:cs typeface="Times New Roman" panose="02020603050405020304" pitchFamily="18" charset="0"/>
              </a:rPr>
              <a:t>Rungruang</a:t>
            </a:r>
            <a:r>
              <a:rPr lang="en-US" sz="1300" dirty="0">
                <a:solidFill>
                  <a:srgbClr val="000000"/>
                </a:solidFill>
                <a:ea typeface="Calibri" panose="020F0502020204030204" pitchFamily="34" charset="0"/>
                <a:cs typeface="Times New Roman" panose="02020603050405020304" pitchFamily="18" charset="0"/>
              </a:rPr>
              <a:t>, P. (2022). Employee perception of talent management practices and turnover intentions: a multiple mediator model. Employee Relations: The International Journal, 44(2), 461-476.</a:t>
            </a:r>
          </a:p>
          <a:p>
            <a:r>
              <a:rPr lang="en-US" sz="1300" dirty="0">
                <a:solidFill>
                  <a:srgbClr val="000000"/>
                </a:solidFill>
                <a:ea typeface="Calibri" panose="020F0502020204030204" pitchFamily="34" charset="0"/>
                <a:cs typeface="Times New Roman" panose="02020603050405020304" pitchFamily="18" charset="0"/>
              </a:rPr>
              <a:t>Luna-</a:t>
            </a:r>
            <a:r>
              <a:rPr lang="en-US" sz="1300" dirty="0" err="1">
                <a:solidFill>
                  <a:srgbClr val="000000"/>
                </a:solidFill>
                <a:ea typeface="Calibri" panose="020F0502020204030204" pitchFamily="34" charset="0"/>
                <a:cs typeface="Times New Roman" panose="02020603050405020304" pitchFamily="18" charset="0"/>
              </a:rPr>
              <a:t>Arocas</a:t>
            </a:r>
            <a:r>
              <a:rPr lang="en-US" sz="1300" dirty="0">
                <a:solidFill>
                  <a:srgbClr val="000000"/>
                </a:solidFill>
                <a:ea typeface="Calibri" panose="020F0502020204030204" pitchFamily="34" charset="0"/>
                <a:cs typeface="Times New Roman" panose="02020603050405020304" pitchFamily="18" charset="0"/>
              </a:rPr>
              <a:t>, R., </a:t>
            </a:r>
            <a:r>
              <a:rPr lang="en-US" sz="1300" dirty="0" err="1">
                <a:solidFill>
                  <a:srgbClr val="000000"/>
                </a:solidFill>
                <a:ea typeface="Calibri" panose="020F0502020204030204" pitchFamily="34" charset="0"/>
                <a:cs typeface="Times New Roman" panose="02020603050405020304" pitchFamily="18" charset="0"/>
              </a:rPr>
              <a:t>Danvila</a:t>
            </a:r>
            <a:r>
              <a:rPr lang="en-US" sz="1300" dirty="0">
                <a:solidFill>
                  <a:srgbClr val="000000"/>
                </a:solidFill>
                <a:ea typeface="Calibri" panose="020F0502020204030204" pitchFamily="34" charset="0"/>
                <a:cs typeface="Times New Roman" panose="02020603050405020304" pitchFamily="18" charset="0"/>
              </a:rPr>
              <a:t>-Del Valle, I., &amp; Lara, F. J. (2020). Talent management and organizational commitment: the partial mediating role of pay satisfaction. Employee Relations: The International Journal, 42(4), 863-881. </a:t>
            </a:r>
          </a:p>
          <a:p>
            <a:r>
              <a:rPr lang="en-US" sz="1300" dirty="0">
                <a:solidFill>
                  <a:srgbClr val="000000"/>
                </a:solidFill>
                <a:ea typeface="Calibri" panose="020F0502020204030204" pitchFamily="34" charset="0"/>
                <a:cs typeface="Times New Roman" panose="02020603050405020304" pitchFamily="18" charset="0"/>
              </a:rPr>
              <a:t>Thibault Landry, A., </a:t>
            </a:r>
            <a:r>
              <a:rPr lang="en-US" sz="1300" dirty="0" err="1">
                <a:solidFill>
                  <a:srgbClr val="000000"/>
                </a:solidFill>
                <a:ea typeface="Calibri" panose="020F0502020204030204" pitchFamily="34" charset="0"/>
                <a:cs typeface="Times New Roman" panose="02020603050405020304" pitchFamily="18" charset="0"/>
              </a:rPr>
              <a:t>Schweyer</a:t>
            </a:r>
            <a:r>
              <a:rPr lang="en-US" sz="1300" dirty="0">
                <a:solidFill>
                  <a:srgbClr val="000000"/>
                </a:solidFill>
                <a:ea typeface="Calibri" panose="020F0502020204030204" pitchFamily="34" charset="0"/>
                <a:cs typeface="Times New Roman" panose="02020603050405020304" pitchFamily="18" charset="0"/>
              </a:rPr>
              <a:t>, A., &amp; Whillans, A. (2017). Winning the war for talent: Modern motivational methods for attracting and retaining employees. Compensation &amp; Benefits Review, 49(4), 230-246. </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2"/>
              </a:rPr>
              <a:t>Https://www.randstad.gr/ergodotis/hr-trends/</a:t>
            </a:r>
            <a:r>
              <a:rPr lang="en-US" sz="1300" dirty="0">
                <a:solidFill>
                  <a:srgbClr val="000000"/>
                </a:solidFill>
                <a:ea typeface="Calibri" panose="020F0502020204030204" pitchFamily="34" charset="0"/>
                <a:cs typeface="Times New Roman" panose="02020603050405020304" pitchFamily="18" charset="0"/>
              </a:rPr>
              <a:t> </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3"/>
              </a:rPr>
              <a:t>https://financesonline.com/recruitment-statistics/</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4"/>
              </a:rPr>
              <a:t>https://benefits.adobe.com/in/employee-discounts-and-perks/recognition</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5"/>
              </a:rPr>
              <a:t>https://www.skroutz.gr/blog/posts/488-oi-ergazo-enoi-sto-skroutz-vath-ologoun-e-arista-tin-ergasiaki-tous-e-peiria</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6"/>
              </a:rPr>
              <a:t>https://www.linkedin.com/advice/1/how-do-you-communicate-promote-your-talent-reward</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7"/>
              </a:rPr>
              <a:t>https://www.thanksben.com/total-reward-how-reward-can-help-companies-retain-talent</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8"/>
              </a:rPr>
              <a:t>https://www.peoplematters.in/article/benefits-and-rewards/sketchnote-six-ways-you-can-reward-and-recognize-employees-16285</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9"/>
              </a:rPr>
              <a:t>https://www.fm-magazine.com/news/2022/aug/how-reward-retain-your-top-performers.html</a:t>
            </a:r>
            <a:endParaRPr lang="el-GR" sz="1300" dirty="0">
              <a:solidFill>
                <a:srgbClr val="000000"/>
              </a:solidFill>
              <a:ea typeface="Calibri" panose="020F0502020204030204" pitchFamily="34" charset="0"/>
              <a:cs typeface="Times New Roman" panose="02020603050405020304" pitchFamily="18" charset="0"/>
            </a:endParaRPr>
          </a:p>
          <a:p>
            <a:r>
              <a:rPr lang="en-US" sz="1300" dirty="0">
                <a:solidFill>
                  <a:srgbClr val="000000"/>
                </a:solidFill>
                <a:ea typeface="Calibri" panose="020F0502020204030204" pitchFamily="34" charset="0"/>
                <a:cs typeface="Times New Roman" panose="02020603050405020304" pitchFamily="18" charset="0"/>
                <a:hlinkClick r:id="rId10"/>
              </a:rPr>
              <a:t>https://fastercapital.com/topics/the-rewards-of-nurturing-exceptional-talent.html</a:t>
            </a:r>
            <a:r>
              <a:rPr lang="el-GR" sz="1300" dirty="0">
                <a:solidFill>
                  <a:srgbClr val="000000"/>
                </a:solidFill>
                <a:ea typeface="Calibri" panose="020F0502020204030204" pitchFamily="34" charset="0"/>
                <a:cs typeface="Times New Roman" panose="02020603050405020304" pitchFamily="18" charset="0"/>
              </a:rPr>
              <a:t> </a:t>
            </a:r>
            <a:endParaRPr lang="en-US" sz="1300" dirty="0">
              <a:solidFill>
                <a:srgbClr val="000000"/>
              </a:solidFill>
              <a:ea typeface="Calibri" panose="020F0502020204030204" pitchFamily="34" charset="0"/>
              <a:cs typeface="Times New Roman" panose="02020603050405020304" pitchFamily="18" charset="0"/>
            </a:endParaRPr>
          </a:p>
          <a:p>
            <a:r>
              <a:rPr lang="en-US" sz="1200" dirty="0">
                <a:hlinkClick r:id="rId11"/>
              </a:rPr>
              <a:t>https://www.huffingtonpost.gr/entry/proino-mesemeriano-ekdromes-kai-4emere-eryasia-to-kalokairi-yiati-to-skroutz-thelei-charoemenoes-eryazomenoes_gr_5bec156ae4b0783e0a1e6b84</a:t>
            </a:r>
            <a:endParaRPr lang="en-US" sz="1200" dirty="0"/>
          </a:p>
          <a:p>
            <a:endParaRPr lang="el-GR" sz="1300" dirty="0">
              <a:solidFill>
                <a:srgbClr val="000000"/>
              </a:solidFill>
              <a:ea typeface="Calibri" panose="020F0502020204030204" pitchFamily="34" charset="0"/>
              <a:cs typeface="Times New Roman" panose="02020603050405020304" pitchFamily="18" charset="0"/>
            </a:endParaRPr>
          </a:p>
          <a:p>
            <a:endParaRPr lang="en-US" sz="1300" dirty="0">
              <a:solidFill>
                <a:srgbClr val="000000"/>
              </a:solidFill>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1481399-9ED4-4520-B5A6-CE47B6023C26}"/>
              </a:ext>
            </a:extLst>
          </p:cNvPr>
          <p:cNvSpPr txBox="1"/>
          <p:nvPr/>
        </p:nvSpPr>
        <p:spPr>
          <a:xfrm>
            <a:off x="1011592" y="509286"/>
            <a:ext cx="8039811" cy="516857"/>
          </a:xfrm>
          <a:prstGeom prst="rect">
            <a:avLst/>
          </a:prstGeom>
        </p:spPr>
        <p:txBody>
          <a:bodyPr vert="horz" lIns="91440" tIns="45720" rIns="91440" bIns="45720" rtlCol="0" anchor="t">
            <a:normAutofit fontScale="82500" lnSpcReduction="20000"/>
          </a:bodyPr>
          <a:lstStyle>
            <a:defPPr>
              <a:defRPr lang="en-US"/>
            </a:defPPr>
            <a:lvl1pPr defTabSz="914400">
              <a:lnSpc>
                <a:spcPct val="89000"/>
              </a:lnSpc>
              <a:spcBef>
                <a:spcPct val="0"/>
              </a:spcBef>
              <a:buNone/>
              <a:defRPr sz="4400" baseline="0">
                <a:solidFill>
                  <a:schemeClr val="tx2"/>
                </a:solidFill>
                <a:latin typeface="+mj-lt"/>
                <a:ea typeface="+mj-ea"/>
                <a:cs typeface="+mj-cs"/>
              </a:defRPr>
            </a:lvl1pPr>
          </a:lstStyle>
          <a:p>
            <a:r>
              <a:rPr lang="en-US" dirty="0"/>
              <a:t>References</a:t>
            </a:r>
            <a:endParaRPr lang="el-GR" dirty="0"/>
          </a:p>
        </p:txBody>
      </p:sp>
      <p:sp>
        <p:nvSpPr>
          <p:cNvPr id="2" name="Θέση αριθμού διαφάνειας 1">
            <a:extLst>
              <a:ext uri="{FF2B5EF4-FFF2-40B4-BE49-F238E27FC236}">
                <a16:creationId xmlns:a16="http://schemas.microsoft.com/office/drawing/2014/main" id="{6CC0EDA1-E7DD-0535-5904-0F01E74EB55B}"/>
              </a:ext>
            </a:extLst>
          </p:cNvPr>
          <p:cNvSpPr>
            <a:spLocks noGrp="1"/>
          </p:cNvSpPr>
          <p:nvPr>
            <p:ph type="sldNum" sz="quarter" idx="12"/>
          </p:nvPr>
        </p:nvSpPr>
        <p:spPr>
          <a:xfrm>
            <a:off x="10595708" y="6439391"/>
            <a:ext cx="1596292" cy="404614"/>
          </a:xfrm>
        </p:spPr>
        <p:txBody>
          <a:bodyPr/>
          <a:lstStyle/>
          <a:p>
            <a:fld id="{89FC00CC-F266-4DB1-8BFA-C732FD1D64BA}" type="slidenum">
              <a:rPr lang="el-GR" smtClean="0"/>
              <a:t>27</a:t>
            </a:fld>
            <a:endParaRPr lang="el-GR" dirty="0"/>
          </a:p>
        </p:txBody>
      </p:sp>
    </p:spTree>
    <p:extLst>
      <p:ext uri="{BB962C8B-B14F-4D97-AF65-F5344CB8AC3E}">
        <p14:creationId xmlns:p14="http://schemas.microsoft.com/office/powerpoint/2010/main" val="149495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802E1A14-DC0C-1AFE-2362-71EC78A0A55A}"/>
              </a:ext>
            </a:extLst>
          </p:cNvPr>
          <p:cNvSpPr>
            <a:spLocks noGrp="1"/>
          </p:cNvSpPr>
          <p:nvPr>
            <p:ph type="sldNum" sz="quarter" idx="12"/>
          </p:nvPr>
        </p:nvSpPr>
        <p:spPr/>
        <p:txBody>
          <a:bodyPr/>
          <a:lstStyle/>
          <a:p>
            <a:fld id="{89FC00CC-F266-4DB1-8BFA-C732FD1D64BA}" type="slidenum">
              <a:rPr lang="el-GR" smtClean="0"/>
              <a:t>3</a:t>
            </a:fld>
            <a:endParaRPr lang="el-GR"/>
          </a:p>
        </p:txBody>
      </p:sp>
      <p:pic>
        <p:nvPicPr>
          <p:cNvPr id="3" name="Content Placeholder 4" descr="Text, letter&#10;&#10;Description automatically generated">
            <a:extLst>
              <a:ext uri="{FF2B5EF4-FFF2-40B4-BE49-F238E27FC236}">
                <a16:creationId xmlns:a16="http://schemas.microsoft.com/office/drawing/2014/main" id="{FABC2020-ADEE-8A86-56DC-D3A1160DF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316" y="622806"/>
            <a:ext cx="8855367" cy="5612388"/>
          </a:xfrm>
          <a:prstGeom prst="rect">
            <a:avLst/>
          </a:prstGeom>
        </p:spPr>
      </p:pic>
    </p:spTree>
    <p:extLst>
      <p:ext uri="{BB962C8B-B14F-4D97-AF65-F5344CB8AC3E}">
        <p14:creationId xmlns:p14="http://schemas.microsoft.com/office/powerpoint/2010/main" val="255461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6B266D62-56E7-DF9E-84A4-617BC7BFD455}"/>
              </a:ext>
            </a:extLst>
          </p:cNvPr>
          <p:cNvSpPr>
            <a:spLocks noGrp="1"/>
          </p:cNvSpPr>
          <p:nvPr>
            <p:ph type="sldNum" sz="quarter" idx="12"/>
          </p:nvPr>
        </p:nvSpPr>
        <p:spPr/>
        <p:txBody>
          <a:bodyPr/>
          <a:lstStyle/>
          <a:p>
            <a:fld id="{89FC00CC-F266-4DB1-8BFA-C732FD1D64BA}" type="slidenum">
              <a:rPr lang="el-GR" smtClean="0"/>
              <a:t>4</a:t>
            </a:fld>
            <a:endParaRPr lang="el-GR"/>
          </a:p>
        </p:txBody>
      </p:sp>
      <p:pic>
        <p:nvPicPr>
          <p:cNvPr id="3" name="Εικόνα 2">
            <a:extLst>
              <a:ext uri="{FF2B5EF4-FFF2-40B4-BE49-F238E27FC236}">
                <a16:creationId xmlns:a16="http://schemas.microsoft.com/office/drawing/2014/main" id="{652D71A3-2AEB-0284-66E2-F0FB896642FE}"/>
              </a:ext>
            </a:extLst>
          </p:cNvPr>
          <p:cNvPicPr>
            <a:picLocks noChangeAspect="1"/>
          </p:cNvPicPr>
          <p:nvPr/>
        </p:nvPicPr>
        <p:blipFill>
          <a:blip r:embed="rId3"/>
          <a:stretch>
            <a:fillRect/>
          </a:stretch>
        </p:blipFill>
        <p:spPr>
          <a:xfrm>
            <a:off x="1058571" y="723107"/>
            <a:ext cx="10767584" cy="4896544"/>
          </a:xfrm>
          <a:prstGeom prst="rect">
            <a:avLst/>
          </a:prstGeom>
        </p:spPr>
      </p:pic>
      <p:sp>
        <p:nvSpPr>
          <p:cNvPr id="4" name="TextBox 3">
            <a:extLst>
              <a:ext uri="{FF2B5EF4-FFF2-40B4-BE49-F238E27FC236}">
                <a16:creationId xmlns:a16="http://schemas.microsoft.com/office/drawing/2014/main" id="{3E7FF91F-CF0F-21B4-DEA4-5031E8F33FCB}"/>
              </a:ext>
            </a:extLst>
          </p:cNvPr>
          <p:cNvSpPr txBox="1"/>
          <p:nvPr/>
        </p:nvSpPr>
        <p:spPr>
          <a:xfrm>
            <a:off x="3366404" y="5882630"/>
            <a:ext cx="6106332" cy="369332"/>
          </a:xfrm>
          <a:prstGeom prst="rect">
            <a:avLst/>
          </a:prstGeom>
          <a:noFill/>
        </p:spPr>
        <p:txBody>
          <a:bodyPr wrap="square">
            <a:spAutoFit/>
          </a:bodyPr>
          <a:lstStyle/>
          <a:p>
            <a:pPr algn="ctr"/>
            <a:r>
              <a:rPr lang="en-US" i="1" dirty="0">
                <a:solidFill>
                  <a:prstClr val="black"/>
                </a:solidFill>
                <a:cs typeface="Calibri" panose="020F0502020204030204" pitchFamily="34" charset="0"/>
              </a:rPr>
              <a:t>https://financesonline.com/recruitment-statistics/ </a:t>
            </a:r>
            <a:endParaRPr lang="el-GR" i="1" dirty="0">
              <a:solidFill>
                <a:prstClr val="black"/>
              </a:solidFill>
              <a:cs typeface="Calibri" panose="020F0502020204030204" pitchFamily="34" charset="0"/>
            </a:endParaRPr>
          </a:p>
        </p:txBody>
      </p:sp>
    </p:spTree>
    <p:extLst>
      <p:ext uri="{BB962C8B-B14F-4D97-AF65-F5344CB8AC3E}">
        <p14:creationId xmlns:p14="http://schemas.microsoft.com/office/powerpoint/2010/main" val="268206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FC9A1C0F-374F-9BDA-682A-57BDE37C55A3}"/>
              </a:ext>
            </a:extLst>
          </p:cNvPr>
          <p:cNvSpPr>
            <a:spLocks noGrp="1"/>
          </p:cNvSpPr>
          <p:nvPr>
            <p:ph type="sldNum" sz="quarter" idx="12"/>
          </p:nvPr>
        </p:nvSpPr>
        <p:spPr/>
        <p:txBody>
          <a:bodyPr/>
          <a:lstStyle/>
          <a:p>
            <a:fld id="{89FC00CC-F266-4DB1-8BFA-C732FD1D64BA}" type="slidenum">
              <a:rPr lang="el-GR" smtClean="0"/>
              <a:t>5</a:t>
            </a:fld>
            <a:endParaRPr lang="el-GR"/>
          </a:p>
        </p:txBody>
      </p:sp>
      <p:graphicFrame>
        <p:nvGraphicFramePr>
          <p:cNvPr id="5" name="Διάγραμμα 4">
            <a:extLst>
              <a:ext uri="{FF2B5EF4-FFF2-40B4-BE49-F238E27FC236}">
                <a16:creationId xmlns:a16="http://schemas.microsoft.com/office/drawing/2014/main" id="{DF6BAD53-9848-942F-9E2D-2713FC8DAD5D}"/>
              </a:ext>
            </a:extLst>
          </p:cNvPr>
          <p:cNvGraphicFramePr/>
          <p:nvPr>
            <p:extLst>
              <p:ext uri="{D42A27DB-BD31-4B8C-83A1-F6EECF244321}">
                <p14:modId xmlns:p14="http://schemas.microsoft.com/office/powerpoint/2010/main" val="305811071"/>
              </p:ext>
            </p:extLst>
          </p:nvPr>
        </p:nvGraphicFramePr>
        <p:xfrm>
          <a:off x="939478" y="2461128"/>
          <a:ext cx="11007524" cy="3777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D84D72F0-0121-A990-851F-6A1C01121425}"/>
              </a:ext>
            </a:extLst>
          </p:cNvPr>
          <p:cNvSpPr txBox="1"/>
          <p:nvPr/>
        </p:nvSpPr>
        <p:spPr>
          <a:xfrm>
            <a:off x="1365901" y="1165530"/>
            <a:ext cx="8583591" cy="1188018"/>
          </a:xfrm>
          <a:prstGeom prst="rect">
            <a:avLst/>
          </a:prstGeom>
        </p:spPr>
        <p:txBody>
          <a:bodyPr vert="horz" lIns="68580" tIns="34290" rIns="68580" bIns="34290" rtlCol="0" anchor="t">
            <a:normAutofit/>
          </a:bodyPr>
          <a:lstStyle>
            <a:lvl1pPr defTabSz="914400">
              <a:lnSpc>
                <a:spcPct val="89000"/>
              </a:lnSpc>
              <a:spcBef>
                <a:spcPct val="0"/>
              </a:spcBef>
              <a:buNone/>
              <a:defRPr sz="4000" baseline="0">
                <a:solidFill>
                  <a:srgbClr val="003467"/>
                </a:solidFill>
                <a:latin typeface="+mj-lt"/>
                <a:cs typeface="Arial" charset="0"/>
              </a:defRPr>
            </a:lvl1pPr>
          </a:lstStyle>
          <a:p>
            <a:r>
              <a:rPr lang="el-GR" dirty="0"/>
              <a:t>Στόχοι Συστημάτων Α(ντα)</a:t>
            </a:r>
            <a:r>
              <a:rPr lang="el-GR" dirty="0" err="1"/>
              <a:t>μοιβών</a:t>
            </a:r>
            <a:endParaRPr lang="el-GR" dirty="0"/>
          </a:p>
        </p:txBody>
      </p:sp>
    </p:spTree>
    <p:extLst>
      <p:ext uri="{BB962C8B-B14F-4D97-AF65-F5344CB8AC3E}">
        <p14:creationId xmlns:p14="http://schemas.microsoft.com/office/powerpoint/2010/main" val="2752993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F9D3927-F525-1D39-77CD-38E3EF8D6348}"/>
              </a:ext>
            </a:extLst>
          </p:cNvPr>
          <p:cNvSpPr>
            <a:spLocks noGrp="1"/>
          </p:cNvSpPr>
          <p:nvPr>
            <p:ph type="sldNum" sz="quarter" idx="12"/>
          </p:nvPr>
        </p:nvSpPr>
        <p:spPr/>
        <p:txBody>
          <a:bodyPr/>
          <a:lstStyle/>
          <a:p>
            <a:fld id="{89FC00CC-F266-4DB1-8BFA-C732FD1D64BA}" type="slidenum">
              <a:rPr lang="el-GR" smtClean="0"/>
              <a:t>6</a:t>
            </a:fld>
            <a:endParaRPr lang="el-GR"/>
          </a:p>
        </p:txBody>
      </p:sp>
      <p:graphicFrame>
        <p:nvGraphicFramePr>
          <p:cNvPr id="3" name="Διάγραμμα 2">
            <a:extLst>
              <a:ext uri="{FF2B5EF4-FFF2-40B4-BE49-F238E27FC236}">
                <a16:creationId xmlns:a16="http://schemas.microsoft.com/office/drawing/2014/main" id="{62992BC4-8854-E927-5AAB-D09DF800C40A}"/>
              </a:ext>
            </a:extLst>
          </p:cNvPr>
          <p:cNvGraphicFramePr/>
          <p:nvPr>
            <p:extLst>
              <p:ext uri="{D42A27DB-BD31-4B8C-83A1-F6EECF244321}">
                <p14:modId xmlns:p14="http://schemas.microsoft.com/office/powerpoint/2010/main" val="3639819599"/>
              </p:ext>
            </p:extLst>
          </p:nvPr>
        </p:nvGraphicFramePr>
        <p:xfrm>
          <a:off x="1122972" y="634695"/>
          <a:ext cx="10602389" cy="5588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375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C430CCA9-9B62-7674-C594-EA798A3E8F42}"/>
              </a:ext>
            </a:extLst>
          </p:cNvPr>
          <p:cNvSpPr>
            <a:spLocks noGrp="1"/>
          </p:cNvSpPr>
          <p:nvPr>
            <p:ph type="sldNum" sz="quarter" idx="12"/>
          </p:nvPr>
        </p:nvSpPr>
        <p:spPr/>
        <p:txBody>
          <a:bodyPr/>
          <a:lstStyle/>
          <a:p>
            <a:fld id="{89FC00CC-F266-4DB1-8BFA-C732FD1D64BA}" type="slidenum">
              <a:rPr lang="el-GR" smtClean="0"/>
              <a:t>7</a:t>
            </a:fld>
            <a:endParaRPr lang="el-GR"/>
          </a:p>
        </p:txBody>
      </p:sp>
      <p:sp>
        <p:nvSpPr>
          <p:cNvPr id="3" name="Rectangle 2">
            <a:extLst>
              <a:ext uri="{FF2B5EF4-FFF2-40B4-BE49-F238E27FC236}">
                <a16:creationId xmlns:a16="http://schemas.microsoft.com/office/drawing/2014/main" id="{854E6D7E-5B38-686C-32E8-922F48AD6EC1}"/>
              </a:ext>
            </a:extLst>
          </p:cNvPr>
          <p:cNvSpPr txBox="1">
            <a:spLocks noChangeArrowheads="1"/>
          </p:cNvSpPr>
          <p:nvPr/>
        </p:nvSpPr>
        <p:spPr>
          <a:xfrm>
            <a:off x="2423592" y="66556"/>
            <a:ext cx="7759700" cy="474663"/>
          </a:xfrm>
          <a:prstGeom prst="rect">
            <a:avLst/>
          </a:prstGeom>
        </p:spPr>
        <p:txBody>
          <a:bodyPr lIns="68580" tIns="34290" rIns="68580" bIns="34290" anchor="ctr"/>
          <a:lstStyle>
            <a:defPPr>
              <a:defRPr lang="en-US"/>
            </a:defPPr>
            <a:lvl1pPr indent="0" algn="ctr" defTabSz="685817">
              <a:lnSpc>
                <a:spcPct val="90000"/>
              </a:lnSpc>
              <a:spcBef>
                <a:spcPts val="750"/>
              </a:spcBef>
              <a:buFont typeface="Arial" panose="020B0604020202020204" pitchFamily="34" charset="0"/>
              <a:buNone/>
              <a:defRPr sz="2800" b="0" baseline="0">
                <a:solidFill>
                  <a:prstClr val="black"/>
                </a:solidFill>
                <a:cs typeface="Calibri" panose="020F0502020204030204" pitchFamily="34" charset="0"/>
              </a:defRPr>
            </a:lvl1pPr>
            <a:lvl2pPr marL="514364" indent="-171454" defTabSz="685817">
              <a:lnSpc>
                <a:spcPct val="90000"/>
              </a:lnSpc>
              <a:spcBef>
                <a:spcPts val="375"/>
              </a:spcBef>
              <a:buFont typeface="Arial" panose="020B0604020202020204" pitchFamily="34" charset="0"/>
              <a:buChar char="•"/>
            </a:lvl2pPr>
            <a:lvl3pPr marL="857271" indent="-171454" defTabSz="685817">
              <a:lnSpc>
                <a:spcPct val="90000"/>
              </a:lnSpc>
              <a:spcBef>
                <a:spcPts val="375"/>
              </a:spcBef>
              <a:buFont typeface="Arial" panose="020B0604020202020204" pitchFamily="34" charset="0"/>
              <a:buChar char="•"/>
              <a:defRPr sz="1500"/>
            </a:lvl3pPr>
            <a:lvl4pPr marL="1200180" indent="-171454" defTabSz="685817">
              <a:lnSpc>
                <a:spcPct val="90000"/>
              </a:lnSpc>
              <a:spcBef>
                <a:spcPts val="375"/>
              </a:spcBef>
              <a:buFont typeface="Arial" panose="020B0604020202020204" pitchFamily="34" charset="0"/>
              <a:buChar char="•"/>
              <a:defRPr sz="1400"/>
            </a:lvl4pPr>
            <a:lvl5pPr marL="1543089" indent="-171454" defTabSz="685817">
              <a:lnSpc>
                <a:spcPct val="90000"/>
              </a:lnSpc>
              <a:spcBef>
                <a:spcPts val="375"/>
              </a:spcBef>
              <a:buFont typeface="Arial" panose="020B0604020202020204" pitchFamily="34" charset="0"/>
              <a:buChar char="•"/>
              <a:defRPr sz="1400"/>
            </a:lvl5pPr>
            <a:lvl6pPr marL="1885997" indent="-171454" defTabSz="685817">
              <a:lnSpc>
                <a:spcPct val="90000"/>
              </a:lnSpc>
              <a:spcBef>
                <a:spcPts val="375"/>
              </a:spcBef>
              <a:buFont typeface="Arial" panose="020B0604020202020204" pitchFamily="34" charset="0"/>
              <a:buChar char="•"/>
              <a:defRPr sz="1400"/>
            </a:lvl6pPr>
            <a:lvl7pPr marL="2228906" indent="-171454" defTabSz="685817">
              <a:lnSpc>
                <a:spcPct val="90000"/>
              </a:lnSpc>
              <a:spcBef>
                <a:spcPts val="375"/>
              </a:spcBef>
              <a:buFont typeface="Arial" panose="020B0604020202020204" pitchFamily="34" charset="0"/>
              <a:buChar char="•"/>
              <a:defRPr sz="1400"/>
            </a:lvl7pPr>
            <a:lvl8pPr marL="2571814" indent="-171454" defTabSz="685817">
              <a:lnSpc>
                <a:spcPct val="90000"/>
              </a:lnSpc>
              <a:spcBef>
                <a:spcPts val="375"/>
              </a:spcBef>
              <a:buFont typeface="Arial" panose="020B0604020202020204" pitchFamily="34" charset="0"/>
              <a:buChar char="•"/>
              <a:defRPr sz="1400"/>
            </a:lvl8pPr>
            <a:lvl9pPr marL="2914724" indent="-171454" defTabSz="685817">
              <a:lnSpc>
                <a:spcPct val="90000"/>
              </a:lnSpc>
              <a:spcBef>
                <a:spcPts val="375"/>
              </a:spcBef>
              <a:buFont typeface="Arial" panose="020B0604020202020204" pitchFamily="34" charset="0"/>
              <a:buChar char="•"/>
              <a:defRPr sz="1400"/>
            </a:lvl9pPr>
          </a:lstStyle>
          <a:p>
            <a:r>
              <a:rPr lang="el-GR" dirty="0"/>
              <a:t>Είδη ανταμοιβών </a:t>
            </a:r>
          </a:p>
        </p:txBody>
      </p:sp>
      <p:sp>
        <p:nvSpPr>
          <p:cNvPr id="4" name="Text Box 3">
            <a:extLst>
              <a:ext uri="{FF2B5EF4-FFF2-40B4-BE49-F238E27FC236}">
                <a16:creationId xmlns:a16="http://schemas.microsoft.com/office/drawing/2014/main" id="{90D3584B-6EC7-28CC-1830-1C4EF4C2E0FF}"/>
              </a:ext>
            </a:extLst>
          </p:cNvPr>
          <p:cNvSpPr txBox="1">
            <a:spLocks noChangeArrowheads="1"/>
          </p:cNvSpPr>
          <p:nvPr/>
        </p:nvSpPr>
        <p:spPr bwMode="auto">
          <a:xfrm>
            <a:off x="2880792" y="1020614"/>
            <a:ext cx="2057400" cy="400110"/>
          </a:xfrm>
          <a:prstGeom prst="rect">
            <a:avLst/>
          </a:prstGeom>
          <a:noFill/>
          <a:ln w="9525">
            <a:noFill/>
            <a:miter lim="800000"/>
            <a:headEnd/>
            <a:tailEnd/>
          </a:ln>
          <a:effectLst/>
        </p:spPr>
        <p:txBody>
          <a:bodyPr>
            <a:spAutoFit/>
          </a:bodyPr>
          <a:lstStyle/>
          <a:p>
            <a:pPr algn="ctr" eaLnBrk="0" hangingPunct="0">
              <a:spcBef>
                <a:spcPct val="50000"/>
              </a:spcBef>
            </a:pPr>
            <a:r>
              <a:rPr lang="el-GR" sz="2000" b="1">
                <a:solidFill>
                  <a:prstClr val="black"/>
                </a:solidFill>
                <a:cs typeface="Calibri" panose="020F0502020204030204" pitchFamily="34" charset="0"/>
              </a:rPr>
              <a:t>Οικονομικές </a:t>
            </a:r>
          </a:p>
        </p:txBody>
      </p:sp>
      <p:sp>
        <p:nvSpPr>
          <p:cNvPr id="5" name="Text Box 4">
            <a:extLst>
              <a:ext uri="{FF2B5EF4-FFF2-40B4-BE49-F238E27FC236}">
                <a16:creationId xmlns:a16="http://schemas.microsoft.com/office/drawing/2014/main" id="{9D2D6ECA-2866-8AB6-86EE-A89B9D3F896A}"/>
              </a:ext>
            </a:extLst>
          </p:cNvPr>
          <p:cNvSpPr txBox="1">
            <a:spLocks noChangeArrowheads="1"/>
          </p:cNvSpPr>
          <p:nvPr/>
        </p:nvSpPr>
        <p:spPr bwMode="auto">
          <a:xfrm>
            <a:off x="7335317" y="1146027"/>
            <a:ext cx="3200400" cy="400110"/>
          </a:xfrm>
          <a:prstGeom prst="rect">
            <a:avLst/>
          </a:prstGeom>
          <a:noFill/>
          <a:ln w="9525">
            <a:noFill/>
            <a:miter lim="800000"/>
            <a:headEnd/>
            <a:tailEnd/>
          </a:ln>
          <a:effectLst/>
        </p:spPr>
        <p:txBody>
          <a:bodyPr>
            <a:spAutoFit/>
          </a:bodyPr>
          <a:lstStyle/>
          <a:p>
            <a:pPr algn="ctr" eaLnBrk="0" hangingPunct="0">
              <a:spcBef>
                <a:spcPct val="50000"/>
              </a:spcBef>
            </a:pPr>
            <a:r>
              <a:rPr lang="el-GR" sz="2000" b="1">
                <a:solidFill>
                  <a:prstClr val="black"/>
                </a:solidFill>
                <a:cs typeface="Calibri" panose="020F0502020204030204" pitchFamily="34" charset="0"/>
              </a:rPr>
              <a:t>Μη-οικονομικές</a:t>
            </a:r>
            <a:endParaRPr lang="el-GR" sz="2000">
              <a:solidFill>
                <a:prstClr val="black"/>
              </a:solidFill>
              <a:cs typeface="Calibri" panose="020F0502020204030204" pitchFamily="34" charset="0"/>
            </a:endParaRPr>
          </a:p>
        </p:txBody>
      </p:sp>
      <p:sp>
        <p:nvSpPr>
          <p:cNvPr id="6" name="Text Box 5">
            <a:extLst>
              <a:ext uri="{FF2B5EF4-FFF2-40B4-BE49-F238E27FC236}">
                <a16:creationId xmlns:a16="http://schemas.microsoft.com/office/drawing/2014/main" id="{566764B5-EF60-534A-20DB-E6A6E2DF457F}"/>
              </a:ext>
            </a:extLst>
          </p:cNvPr>
          <p:cNvSpPr txBox="1">
            <a:spLocks noChangeArrowheads="1"/>
          </p:cNvSpPr>
          <p:nvPr/>
        </p:nvSpPr>
        <p:spPr bwMode="auto">
          <a:xfrm>
            <a:off x="2804591" y="1789580"/>
            <a:ext cx="2971800" cy="769441"/>
          </a:xfrm>
          <a:prstGeom prst="rect">
            <a:avLst/>
          </a:prstGeom>
          <a:noFill/>
          <a:ln w="28575">
            <a:solidFill>
              <a:schemeClr val="tx1"/>
            </a:solidFill>
            <a:miter lim="800000"/>
            <a:headEnd/>
            <a:tailEnd/>
          </a:ln>
          <a:effectLst/>
        </p:spPr>
        <p:txBody>
          <a:bodyPr>
            <a:spAutoFit/>
          </a:bodyPr>
          <a:lstStyle/>
          <a:p>
            <a:pPr eaLnBrk="0" hangingPunct="0">
              <a:spcBef>
                <a:spcPct val="20000"/>
              </a:spcBef>
            </a:pPr>
            <a:r>
              <a:rPr lang="el-GR" sz="2000" b="1" dirty="0">
                <a:solidFill>
                  <a:prstClr val="black"/>
                </a:solidFill>
                <a:cs typeface="Calibri" panose="020F0502020204030204" pitchFamily="34" charset="0"/>
              </a:rPr>
              <a:t>Άμεσες-σταθερές:</a:t>
            </a:r>
            <a:endParaRPr lang="el-GR" sz="2000" dirty="0">
              <a:solidFill>
                <a:prstClr val="black"/>
              </a:solidFill>
              <a:cs typeface="Calibri" panose="020F0502020204030204" pitchFamily="34" charset="0"/>
            </a:endParaRPr>
          </a:p>
          <a:p>
            <a:pPr eaLnBrk="0" hangingPunct="0">
              <a:spcBef>
                <a:spcPct val="20000"/>
              </a:spcBef>
              <a:buFontTx/>
              <a:buChar char="•"/>
            </a:pPr>
            <a:r>
              <a:rPr lang="el-GR" sz="2000" dirty="0">
                <a:solidFill>
                  <a:prstClr val="black"/>
                </a:solidFill>
                <a:cs typeface="Calibri" panose="020F0502020204030204" pitchFamily="34" charset="0"/>
              </a:rPr>
              <a:t>Μισθός</a:t>
            </a:r>
          </a:p>
        </p:txBody>
      </p:sp>
      <p:sp>
        <p:nvSpPr>
          <p:cNvPr id="7" name="Text Box 6">
            <a:extLst>
              <a:ext uri="{FF2B5EF4-FFF2-40B4-BE49-F238E27FC236}">
                <a16:creationId xmlns:a16="http://schemas.microsoft.com/office/drawing/2014/main" id="{3F752885-38C7-E2B7-065D-48E33D80CFCF}"/>
              </a:ext>
            </a:extLst>
          </p:cNvPr>
          <p:cNvSpPr txBox="1">
            <a:spLocks noChangeArrowheads="1"/>
          </p:cNvSpPr>
          <p:nvPr/>
        </p:nvSpPr>
        <p:spPr bwMode="auto">
          <a:xfrm>
            <a:off x="2804592" y="2710329"/>
            <a:ext cx="4790643" cy="2431435"/>
          </a:xfrm>
          <a:prstGeom prst="rect">
            <a:avLst/>
          </a:prstGeom>
          <a:noFill/>
          <a:ln w="38100">
            <a:solidFill>
              <a:schemeClr val="tx1"/>
            </a:solidFill>
            <a:miter lim="800000"/>
            <a:headEnd/>
            <a:tailEnd/>
          </a:ln>
          <a:effectLst/>
        </p:spPr>
        <p:txBody>
          <a:bodyPr wrap="square">
            <a:spAutoFit/>
          </a:bodyPr>
          <a:lstStyle/>
          <a:p>
            <a:pPr eaLnBrk="0" hangingPunct="0"/>
            <a:r>
              <a:rPr lang="el-GR" sz="2000" b="1" dirty="0">
                <a:solidFill>
                  <a:prstClr val="black"/>
                </a:solidFill>
                <a:cs typeface="Calibri" panose="020F0502020204030204" pitchFamily="34" charset="0"/>
              </a:rPr>
              <a:t>Άμεσες-Μεταβλητές: (σύνδεση αμοιβής με απόδοση- θεωρία των προσδοκιών):</a:t>
            </a:r>
          </a:p>
          <a:p>
            <a:pPr eaLnBrk="0" hangingPunct="0">
              <a:spcBef>
                <a:spcPct val="20000"/>
              </a:spcBef>
              <a:buFontTx/>
              <a:buChar char="•"/>
            </a:pPr>
            <a:r>
              <a:rPr lang="el-GR" sz="2000" b="1" dirty="0">
                <a:solidFill>
                  <a:prstClr val="black"/>
                </a:solidFill>
                <a:cs typeface="Calibri" panose="020F0502020204030204" pitchFamily="34" charset="0"/>
              </a:rPr>
              <a:t>Ατομικά:</a:t>
            </a:r>
            <a:r>
              <a:rPr lang="el-GR" sz="2000" dirty="0">
                <a:solidFill>
                  <a:prstClr val="black"/>
                </a:solidFill>
                <a:cs typeface="Calibri" panose="020F0502020204030204" pitchFamily="34" charset="0"/>
              </a:rPr>
              <a:t> π.χ. αμοιβή με το κομμάτι /προμήθεια /μπόνους</a:t>
            </a:r>
          </a:p>
          <a:p>
            <a:pPr eaLnBrk="0" hangingPunct="0">
              <a:spcBef>
                <a:spcPct val="20000"/>
              </a:spcBef>
              <a:buFontTx/>
              <a:buChar char="•"/>
            </a:pPr>
            <a:r>
              <a:rPr lang="el-GR" sz="2000" b="1" dirty="0">
                <a:solidFill>
                  <a:prstClr val="black"/>
                </a:solidFill>
                <a:cs typeface="Calibri" panose="020F0502020204030204" pitchFamily="34" charset="0"/>
              </a:rPr>
              <a:t>Ομαδικά: π.χ.</a:t>
            </a:r>
            <a:r>
              <a:rPr lang="el-GR" sz="2000" dirty="0">
                <a:solidFill>
                  <a:prstClr val="black"/>
                </a:solidFill>
                <a:cs typeface="Calibri" panose="020F0502020204030204" pitchFamily="34" charset="0"/>
              </a:rPr>
              <a:t> διανομή κερδών/διάθεση μετοχών (</a:t>
            </a:r>
            <a:r>
              <a:rPr lang="en-US" sz="2000" dirty="0">
                <a:solidFill>
                  <a:prstClr val="black"/>
                </a:solidFill>
                <a:cs typeface="Calibri" panose="020F0502020204030204" pitchFamily="34" charset="0"/>
              </a:rPr>
              <a:t>ESOP</a:t>
            </a:r>
            <a:r>
              <a:rPr lang="el-GR" sz="2000" dirty="0">
                <a:solidFill>
                  <a:prstClr val="black"/>
                </a:solidFill>
                <a:cs typeface="Calibri" panose="020F0502020204030204" pitchFamily="34" charset="0"/>
              </a:rPr>
              <a:t>)</a:t>
            </a:r>
          </a:p>
          <a:p>
            <a:pPr eaLnBrk="0" hangingPunct="0">
              <a:spcBef>
                <a:spcPct val="20000"/>
              </a:spcBef>
              <a:buFontTx/>
              <a:buChar char="•"/>
            </a:pPr>
            <a:r>
              <a:rPr lang="el-GR" sz="2000" dirty="0">
                <a:solidFill>
                  <a:prstClr val="black"/>
                </a:solidFill>
                <a:cs typeface="Calibri" panose="020F0502020204030204" pitchFamily="34" charset="0"/>
              </a:rPr>
              <a:t>Άλλα οικονομικά κίνητρα</a:t>
            </a:r>
          </a:p>
        </p:txBody>
      </p:sp>
      <p:sp>
        <p:nvSpPr>
          <p:cNvPr id="8" name="Line 7">
            <a:extLst>
              <a:ext uri="{FF2B5EF4-FFF2-40B4-BE49-F238E27FC236}">
                <a16:creationId xmlns:a16="http://schemas.microsoft.com/office/drawing/2014/main" id="{83868F0B-3ADD-C5AB-5944-B51C672EA3CE}"/>
              </a:ext>
            </a:extLst>
          </p:cNvPr>
          <p:cNvSpPr>
            <a:spLocks noChangeShapeType="1"/>
          </p:cNvSpPr>
          <p:nvPr/>
        </p:nvSpPr>
        <p:spPr bwMode="auto">
          <a:xfrm>
            <a:off x="2423592" y="2316014"/>
            <a:ext cx="0" cy="312420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9" name="Line 8">
            <a:extLst>
              <a:ext uri="{FF2B5EF4-FFF2-40B4-BE49-F238E27FC236}">
                <a16:creationId xmlns:a16="http://schemas.microsoft.com/office/drawing/2014/main" id="{408CE803-39A2-E045-2C22-6E51D098948B}"/>
              </a:ext>
            </a:extLst>
          </p:cNvPr>
          <p:cNvSpPr>
            <a:spLocks noChangeShapeType="1"/>
          </p:cNvSpPr>
          <p:nvPr/>
        </p:nvSpPr>
        <p:spPr bwMode="auto">
          <a:xfrm>
            <a:off x="2423592" y="2316014"/>
            <a:ext cx="381000" cy="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0" name="Line 9">
            <a:extLst>
              <a:ext uri="{FF2B5EF4-FFF2-40B4-BE49-F238E27FC236}">
                <a16:creationId xmlns:a16="http://schemas.microsoft.com/office/drawing/2014/main" id="{76393D54-7F35-BA87-0D36-E5C8264A2359}"/>
              </a:ext>
            </a:extLst>
          </p:cNvPr>
          <p:cNvSpPr>
            <a:spLocks noChangeShapeType="1"/>
          </p:cNvSpPr>
          <p:nvPr/>
        </p:nvSpPr>
        <p:spPr bwMode="auto">
          <a:xfrm>
            <a:off x="2423592" y="3916214"/>
            <a:ext cx="380997" cy="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1" name="Line 10">
            <a:extLst>
              <a:ext uri="{FF2B5EF4-FFF2-40B4-BE49-F238E27FC236}">
                <a16:creationId xmlns:a16="http://schemas.microsoft.com/office/drawing/2014/main" id="{BC0B3507-2CD3-43D8-1E27-5C388677735A}"/>
              </a:ext>
            </a:extLst>
          </p:cNvPr>
          <p:cNvSpPr>
            <a:spLocks noChangeShapeType="1"/>
          </p:cNvSpPr>
          <p:nvPr/>
        </p:nvSpPr>
        <p:spPr bwMode="auto">
          <a:xfrm>
            <a:off x="2423592" y="5440214"/>
            <a:ext cx="380996" cy="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2" name="Text Box 11">
            <a:extLst>
              <a:ext uri="{FF2B5EF4-FFF2-40B4-BE49-F238E27FC236}">
                <a16:creationId xmlns:a16="http://schemas.microsoft.com/office/drawing/2014/main" id="{B7F874E1-95D0-C339-5274-69B6D9A64BDC}"/>
              </a:ext>
            </a:extLst>
          </p:cNvPr>
          <p:cNvSpPr txBox="1">
            <a:spLocks noChangeArrowheads="1"/>
          </p:cNvSpPr>
          <p:nvPr/>
        </p:nvSpPr>
        <p:spPr bwMode="auto">
          <a:xfrm>
            <a:off x="2804591" y="5274076"/>
            <a:ext cx="4234432" cy="1508105"/>
          </a:xfrm>
          <a:prstGeom prst="rect">
            <a:avLst/>
          </a:prstGeom>
          <a:noFill/>
          <a:ln w="28575">
            <a:solidFill>
              <a:schemeClr val="tx1"/>
            </a:solidFill>
            <a:prstDash val="solid"/>
            <a:miter lim="800000"/>
            <a:headEnd/>
            <a:tailEnd/>
          </a:ln>
          <a:effectLst/>
        </p:spPr>
        <p:txBody>
          <a:bodyPr wrap="square">
            <a:spAutoFit/>
          </a:bodyPr>
          <a:lstStyle/>
          <a:p>
            <a:pPr eaLnBrk="0" hangingPunct="0">
              <a:spcBef>
                <a:spcPct val="20000"/>
              </a:spcBef>
            </a:pPr>
            <a:r>
              <a:rPr lang="el-GR" sz="2000" b="1" dirty="0">
                <a:solidFill>
                  <a:prstClr val="black"/>
                </a:solidFill>
                <a:cs typeface="Calibri" panose="020F0502020204030204" pitchFamily="34" charset="0"/>
              </a:rPr>
              <a:t>Έμμεσες (παροχές):</a:t>
            </a:r>
          </a:p>
          <a:p>
            <a:pPr eaLnBrk="0" hangingPunct="0">
              <a:spcBef>
                <a:spcPct val="20000"/>
              </a:spcBef>
              <a:buFontTx/>
              <a:buChar char="•"/>
            </a:pPr>
            <a:r>
              <a:rPr lang="el-GR" sz="2000" dirty="0">
                <a:solidFill>
                  <a:prstClr val="black"/>
                </a:solidFill>
                <a:cs typeface="Calibri" panose="020F0502020204030204" pitchFamily="34" charset="0"/>
              </a:rPr>
              <a:t>Ασφάλεια - συνταξιοδότηση</a:t>
            </a:r>
          </a:p>
          <a:p>
            <a:pPr eaLnBrk="0" hangingPunct="0">
              <a:spcBef>
                <a:spcPct val="20000"/>
              </a:spcBef>
              <a:buFontTx/>
              <a:buChar char="•"/>
            </a:pPr>
            <a:r>
              <a:rPr lang="el-GR" sz="2000" dirty="0">
                <a:solidFill>
                  <a:prstClr val="black"/>
                </a:solidFill>
                <a:cs typeface="Calibri" panose="020F0502020204030204" pitchFamily="34" charset="0"/>
              </a:rPr>
              <a:t>Επιδόματα αδειών, γάμου, παιδιών</a:t>
            </a:r>
          </a:p>
          <a:p>
            <a:pPr eaLnBrk="0" hangingPunct="0">
              <a:spcBef>
                <a:spcPct val="20000"/>
              </a:spcBef>
              <a:buFontTx/>
              <a:buChar char="•"/>
            </a:pPr>
            <a:r>
              <a:rPr lang="el-GR" sz="2000" dirty="0">
                <a:solidFill>
                  <a:prstClr val="black"/>
                </a:solidFill>
                <a:cs typeface="Calibri" panose="020F0502020204030204" pitchFamily="34" charset="0"/>
              </a:rPr>
              <a:t>Ευκαιρίες επιμόρφωσης</a:t>
            </a:r>
          </a:p>
        </p:txBody>
      </p:sp>
      <p:sp>
        <p:nvSpPr>
          <p:cNvPr id="13" name="Line 12">
            <a:extLst>
              <a:ext uri="{FF2B5EF4-FFF2-40B4-BE49-F238E27FC236}">
                <a16:creationId xmlns:a16="http://schemas.microsoft.com/office/drawing/2014/main" id="{44C4E9BD-3C3C-FC1C-F446-019F1EA94C32}"/>
              </a:ext>
            </a:extLst>
          </p:cNvPr>
          <p:cNvSpPr>
            <a:spLocks noChangeShapeType="1"/>
          </p:cNvSpPr>
          <p:nvPr/>
        </p:nvSpPr>
        <p:spPr bwMode="auto">
          <a:xfrm>
            <a:off x="6254230" y="569764"/>
            <a:ext cx="0" cy="21590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4" name="Line 13">
            <a:extLst>
              <a:ext uri="{FF2B5EF4-FFF2-40B4-BE49-F238E27FC236}">
                <a16:creationId xmlns:a16="http://schemas.microsoft.com/office/drawing/2014/main" id="{452EC656-9855-F9E6-A882-E636992A782B}"/>
              </a:ext>
            </a:extLst>
          </p:cNvPr>
          <p:cNvSpPr>
            <a:spLocks noChangeShapeType="1"/>
          </p:cNvSpPr>
          <p:nvPr/>
        </p:nvSpPr>
        <p:spPr bwMode="auto">
          <a:xfrm>
            <a:off x="4382567" y="785664"/>
            <a:ext cx="3733800" cy="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5" name="Line 14">
            <a:extLst>
              <a:ext uri="{FF2B5EF4-FFF2-40B4-BE49-F238E27FC236}">
                <a16:creationId xmlns:a16="http://schemas.microsoft.com/office/drawing/2014/main" id="{6C57010E-03B6-5CFA-E317-B682C02E6996}"/>
              </a:ext>
            </a:extLst>
          </p:cNvPr>
          <p:cNvSpPr>
            <a:spLocks noChangeShapeType="1"/>
          </p:cNvSpPr>
          <p:nvPr/>
        </p:nvSpPr>
        <p:spPr bwMode="auto">
          <a:xfrm>
            <a:off x="4404792" y="792014"/>
            <a:ext cx="0" cy="22860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6" name="Line 15">
            <a:extLst>
              <a:ext uri="{FF2B5EF4-FFF2-40B4-BE49-F238E27FC236}">
                <a16:creationId xmlns:a16="http://schemas.microsoft.com/office/drawing/2014/main" id="{363FAE37-8FBB-E18E-8CC5-5FA41C56B6B4}"/>
              </a:ext>
            </a:extLst>
          </p:cNvPr>
          <p:cNvSpPr>
            <a:spLocks noChangeShapeType="1"/>
          </p:cNvSpPr>
          <p:nvPr/>
        </p:nvSpPr>
        <p:spPr bwMode="auto">
          <a:xfrm>
            <a:off x="8127480" y="785664"/>
            <a:ext cx="11112" cy="31115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7" name="Text Box 16">
            <a:extLst>
              <a:ext uri="{FF2B5EF4-FFF2-40B4-BE49-F238E27FC236}">
                <a16:creationId xmlns:a16="http://schemas.microsoft.com/office/drawing/2014/main" id="{4D2BC035-E57D-C7CB-E9F0-314278DB8866}"/>
              </a:ext>
            </a:extLst>
          </p:cNvPr>
          <p:cNvSpPr txBox="1">
            <a:spLocks noChangeArrowheads="1"/>
          </p:cNvSpPr>
          <p:nvPr/>
        </p:nvSpPr>
        <p:spPr bwMode="auto">
          <a:xfrm>
            <a:off x="7684021" y="1935168"/>
            <a:ext cx="4028597" cy="2923877"/>
          </a:xfrm>
          <a:prstGeom prst="rect">
            <a:avLst/>
          </a:prstGeom>
          <a:noFill/>
          <a:ln w="28575">
            <a:solidFill>
              <a:schemeClr val="tx1"/>
            </a:solidFill>
            <a:miter lim="800000"/>
            <a:headEnd/>
            <a:tailEnd/>
          </a:ln>
          <a:effectLst/>
        </p:spPr>
        <p:txBody>
          <a:bodyPr wrap="square">
            <a:spAutoFit/>
          </a:bodyPr>
          <a:lstStyle/>
          <a:p>
            <a:pPr eaLnBrk="0" hangingPunct="0">
              <a:spcBef>
                <a:spcPct val="20000"/>
              </a:spcBef>
              <a:buFontTx/>
              <a:buChar char="•"/>
            </a:pPr>
            <a:r>
              <a:rPr lang="el-GR" sz="2000" b="1" dirty="0">
                <a:solidFill>
                  <a:prstClr val="black"/>
                </a:solidFill>
                <a:cs typeface="Calibri" panose="020F0502020204030204" pitchFamily="34" charset="0"/>
              </a:rPr>
              <a:t>Αναγνώριση επιτεύγματος/ γόητρο, κύρος - δύναμη θέσης</a:t>
            </a:r>
          </a:p>
          <a:p>
            <a:pPr eaLnBrk="0" hangingPunct="0">
              <a:spcBef>
                <a:spcPct val="20000"/>
              </a:spcBef>
              <a:buFontTx/>
              <a:buChar char="•"/>
            </a:pPr>
            <a:r>
              <a:rPr lang="el-GR" sz="2000" b="1" dirty="0">
                <a:solidFill>
                  <a:prstClr val="black"/>
                </a:solidFill>
                <a:cs typeface="Calibri" panose="020F0502020204030204" pitchFamily="34" charset="0"/>
              </a:rPr>
              <a:t>Περιεχόμενο εργασίας</a:t>
            </a:r>
          </a:p>
          <a:p>
            <a:pPr eaLnBrk="0" hangingPunct="0">
              <a:spcBef>
                <a:spcPct val="20000"/>
              </a:spcBef>
              <a:buFontTx/>
              <a:buChar char="•"/>
            </a:pPr>
            <a:r>
              <a:rPr lang="el-GR" sz="2000" b="1" dirty="0">
                <a:solidFill>
                  <a:prstClr val="black"/>
                </a:solidFill>
                <a:cs typeface="Calibri" panose="020F0502020204030204" pitchFamily="34" charset="0"/>
              </a:rPr>
              <a:t>Προοπτικές καριέρας</a:t>
            </a:r>
          </a:p>
          <a:p>
            <a:pPr eaLnBrk="0" hangingPunct="0">
              <a:spcBef>
                <a:spcPct val="20000"/>
              </a:spcBef>
              <a:buFontTx/>
              <a:buChar char="•"/>
            </a:pPr>
            <a:r>
              <a:rPr lang="el-GR" sz="2000" b="1" dirty="0">
                <a:solidFill>
                  <a:prstClr val="black"/>
                </a:solidFill>
                <a:cs typeface="Calibri" panose="020F0502020204030204" pitchFamily="34" charset="0"/>
              </a:rPr>
              <a:t>Κλίμα - σχέσεις</a:t>
            </a:r>
          </a:p>
          <a:p>
            <a:pPr eaLnBrk="0" hangingPunct="0">
              <a:spcBef>
                <a:spcPct val="20000"/>
              </a:spcBef>
              <a:buFontTx/>
              <a:buChar char="•"/>
            </a:pPr>
            <a:r>
              <a:rPr lang="el-GR" sz="2000" b="1" dirty="0">
                <a:solidFill>
                  <a:prstClr val="black"/>
                </a:solidFill>
                <a:cs typeface="Calibri" panose="020F0502020204030204" pitchFamily="34" charset="0"/>
              </a:rPr>
              <a:t>Συνθήκες εργασίας</a:t>
            </a:r>
          </a:p>
          <a:p>
            <a:pPr eaLnBrk="0" hangingPunct="0">
              <a:spcBef>
                <a:spcPct val="20000"/>
              </a:spcBef>
              <a:buFontTx/>
              <a:buChar char="•"/>
            </a:pPr>
            <a:r>
              <a:rPr lang="el-GR" sz="2000" b="1" dirty="0">
                <a:solidFill>
                  <a:prstClr val="black"/>
                </a:solidFill>
                <a:cs typeface="Calibri" panose="020F0502020204030204" pitchFamily="34" charset="0"/>
              </a:rPr>
              <a:t>Ανάπτυξη - εκπαίδευση</a:t>
            </a:r>
          </a:p>
          <a:p>
            <a:pPr eaLnBrk="0" hangingPunct="0">
              <a:spcBef>
                <a:spcPct val="20000"/>
              </a:spcBef>
              <a:buFontTx/>
              <a:buChar char="•"/>
            </a:pPr>
            <a:r>
              <a:rPr lang="el-GR" sz="2000" b="1" dirty="0">
                <a:solidFill>
                  <a:prstClr val="black"/>
                </a:solidFill>
                <a:cs typeface="Calibri" panose="020F0502020204030204" pitchFamily="34" charset="0"/>
              </a:rPr>
              <a:t>Εξασφάλιση απασχόλησης</a:t>
            </a:r>
          </a:p>
        </p:txBody>
      </p:sp>
      <p:sp>
        <p:nvSpPr>
          <p:cNvPr id="18" name="Line 17">
            <a:extLst>
              <a:ext uri="{FF2B5EF4-FFF2-40B4-BE49-F238E27FC236}">
                <a16:creationId xmlns:a16="http://schemas.microsoft.com/office/drawing/2014/main" id="{5654AF60-3A0A-C508-A487-2FFE4461EE24}"/>
              </a:ext>
            </a:extLst>
          </p:cNvPr>
          <p:cNvSpPr>
            <a:spLocks noChangeShapeType="1"/>
          </p:cNvSpPr>
          <p:nvPr/>
        </p:nvSpPr>
        <p:spPr bwMode="auto">
          <a:xfrm>
            <a:off x="3947592" y="1477814"/>
            <a:ext cx="0" cy="228600"/>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
        <p:nvSpPr>
          <p:cNvPr id="19" name="Line 18">
            <a:extLst>
              <a:ext uri="{FF2B5EF4-FFF2-40B4-BE49-F238E27FC236}">
                <a16:creationId xmlns:a16="http://schemas.microsoft.com/office/drawing/2014/main" id="{82A9C53C-1A91-68FF-69C5-5B8C19EC8E44}"/>
              </a:ext>
            </a:extLst>
          </p:cNvPr>
          <p:cNvSpPr>
            <a:spLocks noChangeShapeType="1"/>
          </p:cNvSpPr>
          <p:nvPr/>
        </p:nvSpPr>
        <p:spPr bwMode="auto">
          <a:xfrm>
            <a:off x="8127480" y="1650853"/>
            <a:ext cx="0" cy="287337"/>
          </a:xfrm>
          <a:prstGeom prst="line">
            <a:avLst/>
          </a:prstGeom>
          <a:noFill/>
          <a:ln w="9525">
            <a:solidFill>
              <a:schemeClr val="tx1"/>
            </a:solidFill>
            <a:round/>
            <a:headEnd/>
            <a:tailEnd/>
          </a:ln>
          <a:effectLst/>
        </p:spPr>
        <p:txBody>
          <a:bodyPr wrap="none" anchor="ctr"/>
          <a:lstStyle/>
          <a:p>
            <a:endParaRPr lang="el-GR" sz="2000">
              <a:solidFill>
                <a:prstClr val="black"/>
              </a:solidFill>
              <a:cs typeface="Calibri" panose="020F0502020204030204" pitchFamily="34" charset="0"/>
            </a:endParaRPr>
          </a:p>
        </p:txBody>
      </p:sp>
    </p:spTree>
    <p:extLst>
      <p:ext uri="{BB962C8B-B14F-4D97-AF65-F5344CB8AC3E}">
        <p14:creationId xmlns:p14="http://schemas.microsoft.com/office/powerpoint/2010/main" val="4085201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891C22B-CC17-2151-E25C-7095A264B3F5}"/>
              </a:ext>
            </a:extLst>
          </p:cNvPr>
          <p:cNvSpPr>
            <a:spLocks noGrp="1"/>
          </p:cNvSpPr>
          <p:nvPr>
            <p:ph type="sldNum" sz="quarter" idx="12"/>
          </p:nvPr>
        </p:nvSpPr>
        <p:spPr/>
        <p:txBody>
          <a:bodyPr/>
          <a:lstStyle/>
          <a:p>
            <a:fld id="{89FC00CC-F266-4DB1-8BFA-C732FD1D64BA}" type="slidenum">
              <a:rPr lang="el-GR" smtClean="0"/>
              <a:t>8</a:t>
            </a:fld>
            <a:endParaRPr lang="el-GR"/>
          </a:p>
        </p:txBody>
      </p:sp>
      <p:graphicFrame>
        <p:nvGraphicFramePr>
          <p:cNvPr id="3" name="Διάγραμμα 2">
            <a:extLst>
              <a:ext uri="{FF2B5EF4-FFF2-40B4-BE49-F238E27FC236}">
                <a16:creationId xmlns:a16="http://schemas.microsoft.com/office/drawing/2014/main" id="{4E750E58-6B33-DAAA-F39D-6E41B508EE8E}"/>
              </a:ext>
            </a:extLst>
          </p:cNvPr>
          <p:cNvGraphicFramePr/>
          <p:nvPr>
            <p:extLst>
              <p:ext uri="{D42A27DB-BD31-4B8C-83A1-F6EECF244321}">
                <p14:modId xmlns:p14="http://schemas.microsoft.com/office/powerpoint/2010/main" val="2910298566"/>
              </p:ext>
            </p:extLst>
          </p:nvPr>
        </p:nvGraphicFramePr>
        <p:xfrm>
          <a:off x="1597891" y="2200041"/>
          <a:ext cx="9550400" cy="35336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9D22469-78D3-390F-A350-60460C1F882A}"/>
              </a:ext>
            </a:extLst>
          </p:cNvPr>
          <p:cNvSpPr txBox="1"/>
          <p:nvPr/>
        </p:nvSpPr>
        <p:spPr>
          <a:xfrm>
            <a:off x="1507580" y="1198695"/>
            <a:ext cx="4345709" cy="1188018"/>
          </a:xfrm>
          <a:prstGeom prst="rect">
            <a:avLst/>
          </a:prstGeom>
        </p:spPr>
        <p:txBody>
          <a:bodyPr vert="horz" lIns="68580" tIns="34290" rIns="68580" bIns="34290" rtlCol="0" anchor="t">
            <a:normAutofit/>
          </a:bodyPr>
          <a:lstStyle>
            <a:defPPr>
              <a:defRPr lang="en-US"/>
            </a:defPPr>
            <a:lvl1pPr defTabSz="914400">
              <a:lnSpc>
                <a:spcPct val="89000"/>
              </a:lnSpc>
              <a:spcBef>
                <a:spcPct val="0"/>
              </a:spcBef>
              <a:buNone/>
              <a:defRPr sz="4000" baseline="0">
                <a:solidFill>
                  <a:srgbClr val="003467"/>
                </a:solidFill>
                <a:latin typeface="+mj-lt"/>
                <a:cs typeface="Arial" charset="0"/>
              </a:defRPr>
            </a:lvl1pPr>
          </a:lstStyle>
          <a:p>
            <a:r>
              <a:rPr lang="el-GR" dirty="0"/>
              <a:t>Παροχές – Δώρα </a:t>
            </a:r>
          </a:p>
        </p:txBody>
      </p:sp>
    </p:spTree>
    <p:extLst>
      <p:ext uri="{BB962C8B-B14F-4D97-AF65-F5344CB8AC3E}">
        <p14:creationId xmlns:p14="http://schemas.microsoft.com/office/powerpoint/2010/main" val="1824169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id="{5891C22B-CC17-2151-E25C-7095A264B3F5}"/>
              </a:ext>
            </a:extLst>
          </p:cNvPr>
          <p:cNvSpPr>
            <a:spLocks noGrp="1"/>
          </p:cNvSpPr>
          <p:nvPr>
            <p:ph type="sldNum" sz="quarter" idx="12"/>
          </p:nvPr>
        </p:nvSpPr>
        <p:spPr/>
        <p:txBody>
          <a:bodyPr/>
          <a:lstStyle/>
          <a:p>
            <a:fld id="{89FC00CC-F266-4DB1-8BFA-C732FD1D64BA}" type="slidenum">
              <a:rPr lang="el-GR" smtClean="0"/>
              <a:t>9</a:t>
            </a:fld>
            <a:endParaRPr lang="el-GR"/>
          </a:p>
        </p:txBody>
      </p:sp>
      <p:graphicFrame>
        <p:nvGraphicFramePr>
          <p:cNvPr id="3" name="Διάγραμμα 2">
            <a:extLst>
              <a:ext uri="{FF2B5EF4-FFF2-40B4-BE49-F238E27FC236}">
                <a16:creationId xmlns:a16="http://schemas.microsoft.com/office/drawing/2014/main" id="{4E750E58-6B33-DAAA-F39D-6E41B508EE8E}"/>
              </a:ext>
            </a:extLst>
          </p:cNvPr>
          <p:cNvGraphicFramePr/>
          <p:nvPr>
            <p:extLst>
              <p:ext uri="{D42A27DB-BD31-4B8C-83A1-F6EECF244321}">
                <p14:modId xmlns:p14="http://schemas.microsoft.com/office/powerpoint/2010/main" val="109581886"/>
              </p:ext>
            </p:extLst>
          </p:nvPr>
        </p:nvGraphicFramePr>
        <p:xfrm>
          <a:off x="1002145" y="1734207"/>
          <a:ext cx="10954328" cy="4596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9D22469-78D3-390F-A350-60460C1F882A}"/>
              </a:ext>
            </a:extLst>
          </p:cNvPr>
          <p:cNvSpPr txBox="1"/>
          <p:nvPr/>
        </p:nvSpPr>
        <p:spPr>
          <a:xfrm>
            <a:off x="1002145" y="1140198"/>
            <a:ext cx="4345709" cy="1188018"/>
          </a:xfrm>
          <a:prstGeom prst="rect">
            <a:avLst/>
          </a:prstGeom>
        </p:spPr>
        <p:txBody>
          <a:bodyPr vert="horz" lIns="68580" tIns="34290" rIns="68580" bIns="34290" rtlCol="0" anchor="t">
            <a:normAutofit/>
          </a:bodyPr>
          <a:lstStyle>
            <a:defPPr>
              <a:defRPr lang="en-US"/>
            </a:defPPr>
            <a:lvl1pPr defTabSz="914400">
              <a:lnSpc>
                <a:spcPct val="89000"/>
              </a:lnSpc>
              <a:spcBef>
                <a:spcPct val="0"/>
              </a:spcBef>
              <a:buNone/>
              <a:defRPr sz="4000" baseline="0">
                <a:solidFill>
                  <a:srgbClr val="003467"/>
                </a:solidFill>
                <a:latin typeface="+mj-lt"/>
                <a:cs typeface="Arial" charset="0"/>
              </a:defRPr>
            </a:lvl1pPr>
          </a:lstStyle>
          <a:p>
            <a:r>
              <a:rPr lang="el-GR" dirty="0"/>
              <a:t>Εμπειρίες</a:t>
            </a:r>
          </a:p>
        </p:txBody>
      </p:sp>
    </p:spTree>
    <p:extLst>
      <p:ext uri="{BB962C8B-B14F-4D97-AF65-F5344CB8AC3E}">
        <p14:creationId xmlns:p14="http://schemas.microsoft.com/office/powerpoint/2010/main" val="3398901225"/>
      </p:ext>
    </p:extLst>
  </p:cSld>
  <p:clrMapOvr>
    <a:masterClrMapping/>
  </p:clrMapOvr>
</p:sld>
</file>

<file path=ppt/theme/theme1.xml><?xml version="1.0" encoding="utf-8"?>
<a:theme xmlns:a="http://schemas.openxmlformats.org/drawingml/2006/main" name="Περικοπή">
  <a:themeElements>
    <a:clrScheme name="Προσαρμοσμένο 5">
      <a:dk1>
        <a:sysClr val="windowText" lastClr="000000"/>
      </a:dk1>
      <a:lt1>
        <a:srgbClr val="FFFFFF"/>
      </a:lt1>
      <a:dk2>
        <a:srgbClr val="373545"/>
      </a:dk2>
      <a:lt2>
        <a:srgbClr val="F2F2F2"/>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Περικοπή">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ερικοπή">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TM10001105[[fn=Περικοπή]]</Template>
  <TotalTime>2980</TotalTime>
  <Words>1769</Words>
  <Application>Microsoft Office PowerPoint</Application>
  <PresentationFormat>Ευρεία οθόνη</PresentationFormat>
  <Paragraphs>191</Paragraphs>
  <Slides>27</Slides>
  <Notes>12</Notes>
  <HiddenSlides>0</HiddenSlides>
  <MMClips>2</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27</vt:i4>
      </vt:variant>
    </vt:vector>
  </HeadingPairs>
  <TitlesOfParts>
    <vt:vector size="33" baseType="lpstr">
      <vt:lpstr>Arial</vt:lpstr>
      <vt:lpstr>Calibri</vt:lpstr>
      <vt:lpstr>Franklin Gothic Book</vt:lpstr>
      <vt:lpstr>Times New Roman</vt:lpstr>
      <vt:lpstr>Wingdings</vt:lpstr>
      <vt:lpstr>Περικοπή</vt:lpstr>
      <vt:lpstr>Ανταμοιβή και Ταλέντο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Anastasia Chatziioannou</dc:creator>
  <cp:lastModifiedBy>Administrator</cp:lastModifiedBy>
  <cp:revision>268</cp:revision>
  <dcterms:created xsi:type="dcterms:W3CDTF">2024-02-26T07:17:11Z</dcterms:created>
  <dcterms:modified xsi:type="dcterms:W3CDTF">2024-04-25T10:01:30Z</dcterms:modified>
</cp:coreProperties>
</file>