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9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 id="287" r:id="rId33"/>
    <p:sldId id="288" r:id="rId34"/>
    <p:sldId id="285" r:id="rId35"/>
    <p:sldId id="292" r:id="rId36"/>
    <p:sldId id="289" r:id="rId37"/>
    <p:sldId id="290"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3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17/1/2016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84401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17/1/2016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364897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17/1/2016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99531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t>17/1/2016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6290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D5E2A3-627C-4966-9C8D-AECF416C0807}" type="datetimeFigureOut">
              <a:rPr lang="el-GR" smtClean="0"/>
              <a:t>17/1/2016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54471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E5D5E2A3-627C-4966-9C8D-AECF416C0807}" type="datetimeFigureOut">
              <a:rPr lang="el-GR" smtClean="0"/>
              <a:t>17/1/2016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41214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E5D5E2A3-627C-4966-9C8D-AECF416C0807}" type="datetimeFigureOut">
              <a:rPr lang="el-GR" smtClean="0"/>
              <a:t>17/1/2016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40761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5D5E2A3-627C-4966-9C8D-AECF416C0807}" type="datetimeFigureOut">
              <a:rPr lang="el-GR" smtClean="0"/>
              <a:t>17/1/2016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248027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5E2A3-627C-4966-9C8D-AECF416C0807}" type="datetimeFigureOut">
              <a:rPr lang="el-GR" smtClean="0"/>
              <a:t>17/1/2016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120076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t>17/1/2016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393948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t>17/1/2016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t>‹#›</a:t>
            </a:fld>
            <a:endParaRPr lang="el-GR"/>
          </a:p>
        </p:txBody>
      </p:sp>
    </p:spTree>
    <p:extLst>
      <p:ext uri="{BB962C8B-B14F-4D97-AF65-F5344CB8AC3E}">
        <p14:creationId xmlns:p14="http://schemas.microsoft.com/office/powerpoint/2010/main" val="7819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5E2A3-627C-4966-9C8D-AECF416C0807}" type="datetimeFigureOut">
              <a:rPr lang="el-GR" smtClean="0"/>
              <a:t>17/1/2016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7EFD1-3864-4DD3-8C6F-BE546EA4E5FD}" type="slidenum">
              <a:rPr lang="el-GR" smtClean="0"/>
              <a:t>‹#›</a:t>
            </a:fld>
            <a:endParaRPr lang="el-GR"/>
          </a:p>
        </p:txBody>
      </p:sp>
    </p:spTree>
    <p:extLst>
      <p:ext uri="{BB962C8B-B14F-4D97-AF65-F5344CB8AC3E}">
        <p14:creationId xmlns:p14="http://schemas.microsoft.com/office/powerpoint/2010/main" val="4276872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rmAutofit fontScale="90000"/>
          </a:bodyPr>
          <a:lstStyle/>
          <a:p>
            <a:pPr hangingPunct="0"/>
            <a:r>
              <a:rPr lang="el-GR" b="1" dirty="0" smtClean="0"/>
              <a:t> </a:t>
            </a:r>
            <a:r>
              <a:rPr lang="el-GR" dirty="0" smtClean="0"/>
              <a:t/>
            </a:r>
            <a:br>
              <a:rPr lang="el-GR" dirty="0" smtClean="0"/>
            </a:br>
            <a:r>
              <a:rPr lang="el-GR" b="1" dirty="0" smtClean="0"/>
              <a:t> </a:t>
            </a:r>
            <a:r>
              <a:rPr lang="el-GR" dirty="0" smtClean="0"/>
              <a:t/>
            </a:r>
            <a:br>
              <a:rPr lang="el-GR" dirty="0" smtClean="0"/>
            </a:br>
            <a:r>
              <a:rPr lang="el-GR" dirty="0" smtClean="0"/>
              <a:t>Η ΣΥΜΒΟΛΗ ΤΩΝ ΑΔΗΛΩΝ ΠΟΡΩΝ ΣΤΗΝ ΑΝΑΠΤΥΞΗ ΤΗΣ ΕΛΛΗΝΙΚΗΣ ΟΙΚΟΝΟΝΟΜΙΑΣ </a:t>
            </a:r>
            <a:br>
              <a:rPr lang="el-GR" dirty="0" smtClean="0"/>
            </a:br>
            <a:r>
              <a:rPr lang="el-GR" b="1" dirty="0" smtClean="0"/>
              <a:t> </a:t>
            </a:r>
            <a:r>
              <a:rPr lang="el-GR" dirty="0" smtClean="0"/>
              <a:t/>
            </a:r>
            <a:br>
              <a:rPr lang="el-GR" dirty="0" smtClean="0"/>
            </a:br>
            <a:endParaRPr lang="el-GR" dirty="0"/>
          </a:p>
        </p:txBody>
      </p:sp>
      <p:sp>
        <p:nvSpPr>
          <p:cNvPr id="3" name="Subtitle 2"/>
          <p:cNvSpPr>
            <a:spLocks noGrp="1"/>
          </p:cNvSpPr>
          <p:nvPr>
            <p:ph type="subTitle" idx="1"/>
          </p:nvPr>
        </p:nvSpPr>
        <p:spPr/>
        <p:txBody>
          <a:bodyPr>
            <a:normAutofit/>
          </a:bodyPr>
          <a:lstStyle/>
          <a:p>
            <a:r>
              <a:rPr lang="el-GR" sz="2800" dirty="0" smtClean="0"/>
              <a:t>ΚΕΦΑΛΑΙΟ ΙΙΙ: Η ΣΥΜΒΟΛΗ ΤΩΝ ΕΙΣΠΡΑΞΕΩΝ ΑΠΟ ΤΗΝ ΕΥΡΩΠΑΪΚΗ ΕΝΩΣΗ</a:t>
            </a:r>
            <a:endParaRPr lang="el-GR" sz="2800" dirty="0"/>
          </a:p>
        </p:txBody>
      </p:sp>
    </p:spTree>
    <p:extLst>
      <p:ext uri="{BB962C8B-B14F-4D97-AF65-F5344CB8AC3E}">
        <p14:creationId xmlns:p14="http://schemas.microsoft.com/office/powerpoint/2010/main" val="148412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8928992" cy="7109639"/>
          </a:xfrm>
          <a:prstGeom prst="rect">
            <a:avLst/>
          </a:prstGeom>
        </p:spPr>
        <p:txBody>
          <a:bodyPr wrap="square">
            <a:spAutoFit/>
          </a:bodyPr>
          <a:lstStyle/>
          <a:p>
            <a:pPr hangingPunct="0"/>
            <a:r>
              <a:rPr lang="el-GR" sz="2400" dirty="0"/>
              <a:t>Η ίδια η Κοινότητα υπολόγισε ότι το Α΄  Κ.Π.Σ. απέφερε ρυθμούς οικονομικής προόδου στις χώρες που χρηματοδοτήθηκαν πολύ υψηλότερους από εκείνους που αυτές θα επιτύγχαναν χωρίς τη χρηματοδότηση αυτή. </a:t>
            </a:r>
            <a:r>
              <a:rPr lang="el-GR" sz="2400" dirty="0" smtClean="0"/>
              <a:t>Οι </a:t>
            </a:r>
            <a:r>
              <a:rPr lang="el-GR" sz="2400" dirty="0"/>
              <a:t>εισροές αυτές αύξησαν το </a:t>
            </a:r>
            <a:r>
              <a:rPr lang="el-GR" sz="2400" dirty="0" smtClean="0"/>
              <a:t>ρυθμό αύξησης του ΑΕΠ </a:t>
            </a:r>
            <a:r>
              <a:rPr lang="el-GR" sz="2400" dirty="0"/>
              <a:t>κατά μισή ποσοστιαία μονάδα ετησίως, κυρίως μέσω της αύξησης της ενεργού ζήτησης που </a:t>
            </a:r>
            <a:r>
              <a:rPr lang="el-GR" sz="2400" dirty="0" smtClean="0"/>
              <a:t>προκάλεσαν. </a:t>
            </a:r>
            <a:r>
              <a:rPr lang="el-GR" sz="2400" dirty="0"/>
              <a:t>Η </a:t>
            </a:r>
            <a:r>
              <a:rPr lang="el-GR" sz="2400" dirty="0" smtClean="0"/>
              <a:t>Επιτροπή της Ε.Κ. </a:t>
            </a:r>
            <a:r>
              <a:rPr lang="el-GR" sz="2400" dirty="0"/>
              <a:t>υπολόγισε ότι στο τέλος του 1993 το Κ.Π.Σ. είχε προκαλέσει αύξηση  του Α.Ε.Π. κατά +2% και είχε δημιουργήσει 50.000 θέσεις </a:t>
            </a:r>
            <a:r>
              <a:rPr lang="el-GR" sz="2400" dirty="0" smtClean="0"/>
              <a:t>εργασίας.</a:t>
            </a:r>
            <a:endParaRPr lang="el-GR" sz="2400" dirty="0"/>
          </a:p>
          <a:p>
            <a:pPr hangingPunct="0"/>
            <a:r>
              <a:rPr lang="el-GR" sz="2400" dirty="0"/>
              <a:t>Η συμβολή του Β΄ Κ.Π.Σ. ήταν ακόμα μεγαλύτερη (επιτάχυνση του ρυθμού αύξησης του Α.Ε.Π. κατά 1,1% ετησίως </a:t>
            </a:r>
            <a:r>
              <a:rPr lang="el-GR" sz="2400" dirty="0" smtClean="0"/>
              <a:t>. </a:t>
            </a:r>
            <a:r>
              <a:rPr lang="el-GR" sz="2400" dirty="0"/>
              <a:t>Υπολογίζεται ότι στην περίοδο 1994-9 το σύνθετο σωρευτικό πολλαπλασιαστικό αποτέλεσμα των Κ.Π.Σ. στο Α.Ε.Π. της Ελλάδας ήταν 0,67 μόνο με βάση την αύξηση της ζήτησης που προκάλεσαν. Για την περίοδο 1994-2002 το σύνθετο σωρευτικό πολλαπλασιαστικό αποτέλεσμα ήταν της τάξης του 0,76, ενώ για την περίοδο 1994-2010 η επάρκεια των υποδομών (παράγοντες προσφοράς επιπλέον των παραγόντων ζήτησης) θα φτάσουν το σύνθετο σωρευτικό πολλαπλασιαστικό αποτέλεσμα στο </a:t>
            </a:r>
            <a:r>
              <a:rPr lang="el-GR" sz="2400" dirty="0" smtClean="0"/>
              <a:t>1,07. </a:t>
            </a:r>
            <a:endParaRPr lang="el-GR" sz="2400" dirty="0"/>
          </a:p>
          <a:p>
            <a:pPr hangingPunct="0"/>
            <a:r>
              <a:rPr lang="el-GR" sz="2400" dirty="0"/>
              <a:t>   </a:t>
            </a:r>
          </a:p>
        </p:txBody>
      </p:sp>
    </p:spTree>
    <p:extLst>
      <p:ext uri="{BB962C8B-B14F-4D97-AF65-F5344CB8AC3E}">
        <p14:creationId xmlns:p14="http://schemas.microsoft.com/office/powerpoint/2010/main" val="655743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784976" cy="6370975"/>
          </a:xfrm>
          <a:prstGeom prst="rect">
            <a:avLst/>
          </a:prstGeom>
        </p:spPr>
        <p:txBody>
          <a:bodyPr wrap="square">
            <a:spAutoFit/>
          </a:bodyPr>
          <a:lstStyle/>
          <a:p>
            <a:pPr hangingPunct="0"/>
            <a:r>
              <a:rPr lang="el-GR" sz="2400" dirty="0"/>
              <a:t>Στο Γ΄ Κ.Π.Σ. πλέον οι προσδοκίες άγγιξαν τα χαρακτηριστικά της απογείωσης της Ελληνικής οικονομίας και της ουσιαστικής της σύγκλισης με τις αναπτυγμένες χώρες της Ε.Ε. Το Α.Ε.Π. της Ελλάδας στην περίοδο υλοποίησης του Γ΄ Κ.Π.Σ. (2001-2008) υπολογίστηκε ότι θα φτάσει να είναι κατά 3% υψηλότερο απ’ όσο θα ήταν, αν δεν υπήρχαν οι χρηματοδοτήσεις του. </a:t>
            </a:r>
          </a:p>
          <a:p>
            <a:pPr hangingPunct="0"/>
            <a:r>
              <a:rPr lang="el-GR" sz="2400" dirty="0"/>
              <a:t>Αυτό αντιστοιχεί σε προσθήκη 0,42 εκατοστιαίων μονάδων στο μέσο ετήσιο ρυθμό οικονομικής </a:t>
            </a:r>
            <a:r>
              <a:rPr lang="el-GR" sz="2400" dirty="0" smtClean="0"/>
              <a:t>προόδου. Ήδη </a:t>
            </a:r>
            <a:r>
              <a:rPr lang="el-GR" sz="2400" dirty="0"/>
              <a:t>στην περίοδο 2000-2002 η επίδραση στο Α.Ε.Π. ήταν της τάξης του 1,9% ενώ για την περίοδο εντατικοποίησης της υλοποίησης του Κ.Π.Σ. (2004-2008) αναμενόταν να φτάσει το </a:t>
            </a:r>
            <a:r>
              <a:rPr lang="el-GR" sz="2400" dirty="0" smtClean="0"/>
              <a:t>3,5%. </a:t>
            </a:r>
            <a:endParaRPr lang="el-GR" sz="2400" dirty="0"/>
          </a:p>
          <a:p>
            <a:pPr hangingPunct="0"/>
            <a:r>
              <a:rPr lang="el-GR" sz="2400" dirty="0"/>
              <a:t>Η ταχεία αύξηση του Α.Ε.Π. στην Ελλάδα και η σύγκλιση προς τα επίπεδα των αναπτυγμένων χωρών της Ε.Ε. που αυτή επέτρεψε, φαίνεται στον πίνακα 40. Σύμφωνα με τον πίνακα αυτόν η εκτιμώμενη αθροιστική αύξηση του Α.Ε.Π. στην Ελλάδα σε πραγματικούς όρους στην περίοδο 1999-2004 υπερβαίνει το 20%, έναντι 10% για την Ε.Ε.(15). </a:t>
            </a:r>
          </a:p>
        </p:txBody>
      </p:sp>
    </p:spTree>
    <p:extLst>
      <p:ext uri="{BB962C8B-B14F-4D97-AF65-F5344CB8AC3E}">
        <p14:creationId xmlns:p14="http://schemas.microsoft.com/office/powerpoint/2010/main" val="301704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712968" cy="5940088"/>
          </a:xfrm>
          <a:prstGeom prst="rect">
            <a:avLst/>
          </a:prstGeom>
        </p:spPr>
        <p:txBody>
          <a:bodyPr wrap="square">
            <a:spAutoFit/>
          </a:bodyPr>
          <a:lstStyle/>
          <a:p>
            <a:pPr hangingPunct="0"/>
            <a:r>
              <a:rPr lang="el-GR" sz="2400" dirty="0" smtClean="0"/>
              <a:t>      </a:t>
            </a:r>
          </a:p>
          <a:p>
            <a:pPr hangingPunct="0"/>
            <a:r>
              <a:rPr lang="el-GR" sz="2400" dirty="0"/>
              <a:t> </a:t>
            </a:r>
          </a:p>
          <a:p>
            <a:pPr hangingPunct="0"/>
            <a:r>
              <a:rPr lang="el-GR" sz="2400" dirty="0"/>
              <a:t>                                                             </a:t>
            </a:r>
            <a:r>
              <a:rPr lang="el-GR" sz="2200" b="1" dirty="0"/>
              <a:t>Πίνακας 40</a:t>
            </a:r>
          </a:p>
          <a:p>
            <a:pPr hangingPunct="0"/>
            <a:r>
              <a:rPr lang="el-GR" sz="2200" dirty="0"/>
              <a:t>Οι ρυθμοί μεταβολής του Α.Ε.Π. στην Ελλάδα και την Ε.Ε.(15) (1999-2004</a:t>
            </a:r>
            <a:r>
              <a:rPr lang="el-GR" sz="2200" dirty="0" smtClean="0"/>
              <a:t>)</a:t>
            </a:r>
          </a:p>
          <a:p>
            <a:pPr hangingPunct="0"/>
            <a:r>
              <a:rPr lang="el-GR" sz="2200" dirty="0" smtClean="0"/>
              <a:t>_____________________________________________________________</a:t>
            </a:r>
            <a:endParaRPr lang="el-GR" sz="2200" dirty="0"/>
          </a:p>
          <a:p>
            <a:pPr hangingPunct="0"/>
            <a:r>
              <a:rPr lang="el-GR" sz="2200" dirty="0"/>
              <a:t>Έτος                    Ελλάδα                                                Ε.Ε.(15)</a:t>
            </a:r>
          </a:p>
          <a:p>
            <a:pPr hangingPunct="0"/>
            <a:r>
              <a:rPr lang="el-GR" sz="2200" dirty="0"/>
              <a:t> </a:t>
            </a:r>
            <a:r>
              <a:rPr lang="el-GR" sz="2200" dirty="0" smtClean="0"/>
              <a:t>____________________________________________________________</a:t>
            </a:r>
            <a:endParaRPr lang="el-GR" sz="2200" dirty="0"/>
          </a:p>
          <a:p>
            <a:pPr hangingPunct="0"/>
            <a:r>
              <a:rPr lang="el-GR" sz="2200" dirty="0"/>
              <a:t>           </a:t>
            </a:r>
            <a:r>
              <a:rPr lang="el-GR" sz="2200" dirty="0" smtClean="0"/>
              <a:t>  Ετήσια                Αθροιστική                 </a:t>
            </a:r>
            <a:r>
              <a:rPr lang="el-GR" sz="2200" dirty="0"/>
              <a:t>Ετήσια </a:t>
            </a:r>
            <a:r>
              <a:rPr lang="el-GR" sz="2200" dirty="0" smtClean="0"/>
              <a:t>        Αθροιστική   </a:t>
            </a:r>
          </a:p>
          <a:p>
            <a:pPr hangingPunct="0"/>
            <a:r>
              <a:rPr lang="el-GR" sz="2200" dirty="0" smtClean="0"/>
              <a:t>           μεταβολή             μεταβολή                  μεταβολή    </a:t>
            </a:r>
            <a:endParaRPr lang="el-GR" sz="2200" dirty="0"/>
          </a:p>
          <a:p>
            <a:pPr hangingPunct="0"/>
            <a:r>
              <a:rPr lang="el-GR" sz="2200" dirty="0"/>
              <a:t>2000        4,2                         4,2                             3,5                     3,5</a:t>
            </a:r>
          </a:p>
          <a:p>
            <a:pPr hangingPunct="0"/>
            <a:r>
              <a:rPr lang="el-GR" sz="2200" dirty="0"/>
              <a:t>2001        4,1                         8,5                             1,6                      5,1</a:t>
            </a:r>
          </a:p>
          <a:p>
            <a:pPr hangingPunct="0"/>
            <a:r>
              <a:rPr lang="el-GR" sz="2200" dirty="0"/>
              <a:t>2002        4,0                       12,8                             1,0                      6,2</a:t>
            </a:r>
          </a:p>
          <a:p>
            <a:pPr hangingPunct="0"/>
            <a:r>
              <a:rPr lang="el-GR" sz="2200" dirty="0"/>
              <a:t>2003        3,6                        16,9                            1,2                      7,5</a:t>
            </a:r>
          </a:p>
          <a:p>
            <a:pPr hangingPunct="0"/>
            <a:r>
              <a:rPr lang="el-GR" sz="2200" dirty="0" smtClean="0"/>
              <a:t>2004        </a:t>
            </a:r>
            <a:r>
              <a:rPr lang="el-GR" sz="2200" dirty="0"/>
              <a:t>3,9                        21,4                            </a:t>
            </a:r>
            <a:r>
              <a:rPr lang="el-GR" sz="2200" dirty="0" smtClean="0"/>
              <a:t>2,4                    </a:t>
            </a:r>
            <a:r>
              <a:rPr lang="el-GR" sz="2200" dirty="0"/>
              <a:t>10,0</a:t>
            </a:r>
          </a:p>
          <a:p>
            <a:pPr hangingPunct="0"/>
            <a:r>
              <a:rPr lang="el-GR" sz="2200" dirty="0" smtClean="0"/>
              <a:t>_____________________________________________________________</a:t>
            </a:r>
            <a:endParaRPr lang="el-GR" sz="2200" dirty="0"/>
          </a:p>
          <a:p>
            <a:pPr hangingPunct="0"/>
            <a:r>
              <a:rPr lang="el-GR" sz="2200" dirty="0"/>
              <a:t>Πηγή: ΥΠ.ΕΘ.Ο, 2004, σ. 25.</a:t>
            </a:r>
          </a:p>
          <a:p>
            <a:pPr hangingPunct="0"/>
            <a:r>
              <a:rPr lang="el-GR" sz="2200" dirty="0"/>
              <a:t> </a:t>
            </a:r>
          </a:p>
        </p:txBody>
      </p:sp>
    </p:spTree>
    <p:extLst>
      <p:ext uri="{BB962C8B-B14F-4D97-AF65-F5344CB8AC3E}">
        <p14:creationId xmlns:p14="http://schemas.microsoft.com/office/powerpoint/2010/main" val="263989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56984" cy="5262979"/>
          </a:xfrm>
          <a:prstGeom prst="rect">
            <a:avLst/>
          </a:prstGeom>
        </p:spPr>
        <p:txBody>
          <a:bodyPr wrap="square">
            <a:spAutoFit/>
          </a:bodyPr>
          <a:lstStyle/>
          <a:p>
            <a:pPr hangingPunct="0"/>
            <a:endParaRPr lang="el-GR" sz="2400" dirty="0" smtClean="0"/>
          </a:p>
          <a:p>
            <a:pPr hangingPunct="0"/>
            <a:r>
              <a:rPr lang="el-GR" sz="2400" dirty="0" smtClean="0"/>
              <a:t>Βασικοί </a:t>
            </a:r>
            <a:r>
              <a:rPr lang="el-GR" sz="2400" dirty="0"/>
              <a:t>μοχλοί της εξέλιξης  αυτής υπήρξαν η αύξηση της ιδιωτικής κατανάλωσης μέσω του ταχύτατα διευρυνόμενου δανεισμού των νοικοκυριών και οι δημόσιες επενδύσεις χρηματοδοτούμενες κυρίως από την Ε.Ε. Κατά την ένταξη της Ελλάδας στην Ε.Κ. το 1981, το κατά κεφαλήν Α.Ε.Π. της Ελλάδας αντιπροσώπευε το 57,9% του μέσου </a:t>
            </a:r>
            <a:r>
              <a:rPr lang="el-GR" sz="2400" dirty="0" smtClean="0"/>
              <a:t>κοινοτικού. </a:t>
            </a:r>
            <a:r>
              <a:rPr lang="el-GR" sz="2400" dirty="0"/>
              <a:t>Το 2004 είχε φτάσει το 69</a:t>
            </a:r>
            <a:r>
              <a:rPr lang="el-GR" sz="2400" dirty="0" smtClean="0"/>
              <a:t>%. Τίθεται</a:t>
            </a:r>
            <a:r>
              <a:rPr lang="el-GR" sz="2400" dirty="0"/>
              <a:t>, όμως, εύλογα το ερώτημα: Σε ποιο βαθμό οφείλεται η επιτάχυνση αυτή της οικονομικής προόδου και η σύγκλιση με την Ε.Ε. στο Γ΄ </a:t>
            </a:r>
            <a:r>
              <a:rPr lang="el-GR" sz="2400" dirty="0" smtClean="0"/>
              <a:t>Κ.Π.Σ.</a:t>
            </a:r>
          </a:p>
          <a:p>
            <a:pPr hangingPunct="0"/>
            <a:r>
              <a:rPr lang="el-GR" sz="2400" dirty="0" smtClean="0"/>
              <a:t>Στον </a:t>
            </a:r>
            <a:r>
              <a:rPr lang="el-GR" sz="2400" dirty="0"/>
              <a:t>πίνακα 41 απεικονίζονται οι εκτιμήσεις για τη συνολική επίδραση του Γ΄ Κ.Π.Σ. σε βασικά μακρο-οικονομικά μεγέθη της Ελληνικής οικονομίας.</a:t>
            </a:r>
          </a:p>
          <a:p>
            <a:pPr hangingPunct="0"/>
            <a:r>
              <a:rPr lang="el-GR" sz="2400" b="1" dirty="0"/>
              <a:t> </a:t>
            </a:r>
            <a:endParaRPr lang="el-GR" sz="2400" dirty="0"/>
          </a:p>
          <a:p>
            <a:pPr hangingPunct="0"/>
            <a:endParaRPr lang="el-GR" sz="2400" dirty="0"/>
          </a:p>
        </p:txBody>
      </p:sp>
    </p:spTree>
    <p:extLst>
      <p:ext uri="{BB962C8B-B14F-4D97-AF65-F5344CB8AC3E}">
        <p14:creationId xmlns:p14="http://schemas.microsoft.com/office/powerpoint/2010/main" val="1754564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712968" cy="4524315"/>
          </a:xfrm>
          <a:prstGeom prst="rect">
            <a:avLst/>
          </a:prstGeom>
        </p:spPr>
        <p:txBody>
          <a:bodyPr wrap="square">
            <a:spAutoFit/>
          </a:bodyPr>
          <a:lstStyle/>
          <a:p>
            <a:pPr hangingPunct="0"/>
            <a:r>
              <a:rPr lang="el-GR" b="1" dirty="0" smtClean="0"/>
              <a:t>                                                    </a:t>
            </a:r>
            <a:r>
              <a:rPr lang="el-GR" b="1" dirty="0"/>
              <a:t>Πίνακας 41</a:t>
            </a:r>
          </a:p>
          <a:p>
            <a:pPr algn="ctr" hangingPunct="0"/>
            <a:r>
              <a:rPr lang="el-GR" dirty="0"/>
              <a:t>Συνολική επίδραση  Γ΄ Κ.Π.Σ. σε βασικά μακρο-οικονομικά μεγέθη (2001-8)</a:t>
            </a:r>
          </a:p>
          <a:p>
            <a:pPr algn="ctr" hangingPunct="0"/>
            <a:r>
              <a:rPr lang="el-GR" dirty="0"/>
              <a:t>(Μέσες ποσοστιαίες διαφορές από το σενάριο «άνευ Γ΄ Κ.Π.Σ.»)</a:t>
            </a:r>
          </a:p>
          <a:p>
            <a:pPr hangingPunct="0"/>
            <a:r>
              <a:rPr lang="el-GR" dirty="0" smtClean="0"/>
              <a:t>__________________________________________________________________________</a:t>
            </a:r>
          </a:p>
          <a:p>
            <a:pPr hangingPunct="0"/>
            <a:r>
              <a:rPr lang="el-GR" dirty="0" smtClean="0"/>
              <a:t>Ιδιωτική </a:t>
            </a:r>
            <a:r>
              <a:rPr lang="el-GR" dirty="0"/>
              <a:t>κατανάλωση                                                                          0,84%</a:t>
            </a:r>
          </a:p>
          <a:p>
            <a:pPr hangingPunct="0"/>
            <a:r>
              <a:rPr lang="el-GR" dirty="0"/>
              <a:t>Δημόσιες επενδύσεις                                                                 </a:t>
            </a:r>
            <a:r>
              <a:rPr lang="el-GR" dirty="0" smtClean="0"/>
              <a:t>       </a:t>
            </a:r>
            <a:r>
              <a:rPr lang="el-GR" dirty="0"/>
              <a:t>38,20%</a:t>
            </a:r>
          </a:p>
          <a:p>
            <a:pPr hangingPunct="0"/>
            <a:r>
              <a:rPr lang="el-GR" dirty="0"/>
              <a:t>Δημόσια κατανάλωση                                                                          6,40%</a:t>
            </a:r>
          </a:p>
          <a:p>
            <a:pPr hangingPunct="0"/>
            <a:r>
              <a:rPr lang="el-GR" dirty="0"/>
              <a:t>Ιδιωτικές επενδύσεις                                                                 </a:t>
            </a:r>
            <a:r>
              <a:rPr lang="el-GR" dirty="0" smtClean="0"/>
              <a:t>        </a:t>
            </a:r>
            <a:r>
              <a:rPr lang="el-GR" dirty="0"/>
              <a:t>10,20%</a:t>
            </a:r>
          </a:p>
          <a:p>
            <a:pPr hangingPunct="0"/>
            <a:r>
              <a:rPr lang="el-GR" dirty="0"/>
              <a:t>Εξαγωγές αγαθών και υπηρεσιών                                           </a:t>
            </a:r>
            <a:r>
              <a:rPr lang="el-GR" dirty="0" smtClean="0"/>
              <a:t>           </a:t>
            </a:r>
            <a:r>
              <a:rPr lang="el-GR" dirty="0"/>
              <a:t>1,60%</a:t>
            </a:r>
          </a:p>
          <a:p>
            <a:pPr hangingPunct="0"/>
            <a:r>
              <a:rPr lang="el-GR" dirty="0"/>
              <a:t>Εισαγωγές αγαθών και υπηρεσιών                                         </a:t>
            </a:r>
            <a:r>
              <a:rPr lang="el-GR" dirty="0" smtClean="0"/>
              <a:t>            </a:t>
            </a:r>
            <a:r>
              <a:rPr lang="el-GR" dirty="0"/>
              <a:t>5,80%</a:t>
            </a:r>
          </a:p>
          <a:p>
            <a:pPr hangingPunct="0"/>
            <a:r>
              <a:rPr lang="el-GR" dirty="0"/>
              <a:t>Αποπληθωριστής Α.Ε.Π. (διαφορά στο ρυθμό μεταβολής</a:t>
            </a:r>
            <a:r>
              <a:rPr lang="el-GR" dirty="0" smtClean="0"/>
              <a:t>)            </a:t>
            </a:r>
            <a:r>
              <a:rPr lang="el-GR" dirty="0"/>
              <a:t>0,30%</a:t>
            </a:r>
          </a:p>
          <a:p>
            <a:pPr hangingPunct="0"/>
            <a:r>
              <a:rPr lang="el-GR" dirty="0"/>
              <a:t>Απασχόληση (απόλυτη μεταβολή)                                          </a:t>
            </a:r>
            <a:r>
              <a:rPr lang="el-GR" dirty="0" smtClean="0"/>
              <a:t>          </a:t>
            </a:r>
            <a:r>
              <a:rPr lang="el-GR" dirty="0"/>
              <a:t>80.070</a:t>
            </a:r>
          </a:p>
          <a:p>
            <a:pPr hangingPunct="0"/>
            <a:r>
              <a:rPr lang="el-GR" dirty="0"/>
              <a:t>Α.Ε.Π.                                                                                            </a:t>
            </a:r>
            <a:r>
              <a:rPr lang="el-GR" dirty="0" smtClean="0"/>
              <a:t>            </a:t>
            </a:r>
            <a:r>
              <a:rPr lang="el-GR" dirty="0"/>
              <a:t>3,00</a:t>
            </a:r>
            <a:r>
              <a:rPr lang="el-GR" dirty="0" smtClean="0"/>
              <a:t>%</a:t>
            </a:r>
          </a:p>
          <a:p>
            <a:pPr hangingPunct="0"/>
            <a:r>
              <a:rPr lang="el-GR" dirty="0" smtClean="0"/>
              <a:t>__________________________________________________________________________</a:t>
            </a:r>
            <a:endParaRPr lang="el-GR" dirty="0"/>
          </a:p>
          <a:p>
            <a:pPr hangingPunct="0"/>
            <a:r>
              <a:rPr lang="el-GR" dirty="0"/>
              <a:t>Πηγή: ΥΠ.ΕΘ.Ο, 2004, σ. 18.</a:t>
            </a:r>
          </a:p>
          <a:p>
            <a:pPr hangingPunct="0"/>
            <a:r>
              <a:rPr lang="el-GR" dirty="0"/>
              <a:t>            </a:t>
            </a:r>
          </a:p>
        </p:txBody>
      </p:sp>
    </p:spTree>
    <p:extLst>
      <p:ext uri="{BB962C8B-B14F-4D97-AF65-F5344CB8AC3E}">
        <p14:creationId xmlns:p14="http://schemas.microsoft.com/office/powerpoint/2010/main" val="455123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2885"/>
            <a:ext cx="8928992" cy="6217087"/>
          </a:xfrm>
          <a:prstGeom prst="rect">
            <a:avLst/>
          </a:prstGeom>
        </p:spPr>
        <p:txBody>
          <a:bodyPr wrap="square">
            <a:spAutoFit/>
          </a:bodyPr>
          <a:lstStyle/>
          <a:p>
            <a:pPr hangingPunct="0"/>
            <a:r>
              <a:rPr lang="el-GR" sz="1400" dirty="0"/>
              <a:t> </a:t>
            </a:r>
            <a:endParaRPr lang="el-GR" sz="2400" dirty="0"/>
          </a:p>
          <a:p>
            <a:pPr hangingPunct="0"/>
            <a:r>
              <a:rPr lang="el-GR" sz="2400" b="1" dirty="0"/>
              <a:t>Η επίδραση στις επενδύσεις και στο σχηματισμό κεφαλαίου</a:t>
            </a:r>
            <a:endParaRPr lang="el-GR" sz="2400" dirty="0"/>
          </a:p>
          <a:p>
            <a:r>
              <a:rPr lang="el-GR" sz="2400" dirty="0"/>
              <a:t>Όπως φαίνεται από τα στοιχεία του πίνακα 40 οι χρηματοδοτήσεις του Κ.Π.Σ. αποτελούν το βασικό παράγοντα της αύξησης των επενδύσεων, τόσο από την πλευρά του δημόσιου τομέα (όπου προκλήθηκε αύξηση της τάξης του 38,2%) όσο και του ιδιωτικού. Η αύξηση των επενδύσεων του ιδιωτικού τομέα κατά 10,2% λόγω του Κ.Π.Σ. σημειώθηκε κυρίως εμμέσως και σε πολύ μικρότερο βαθμό λόγω  χρηματοδότησης ιδιωτικών επενδύσεων από κοινοτικά </a:t>
            </a:r>
            <a:r>
              <a:rPr lang="el-GR" sz="2400" dirty="0" smtClean="0"/>
              <a:t>κονδύλια.</a:t>
            </a:r>
          </a:p>
          <a:p>
            <a:r>
              <a:rPr lang="el-GR" sz="2400" dirty="0"/>
              <a:t>Οι καλές επιδόσεις της Ελλάδας στον τομέα των επενδύσεων φαίνεται και στους πίνακες 42 και 43. Από τα στοιχεία του πίνακα 42 φαίνεται ότι η σωρευτική αύξηση του όγκου των επενδύσεων παγίου κεφαλαίου στην Ελλάδα στην περίοδο 1995-2002 έφτασε το 66,6%, ενώ τα αντίστοιχα μεγέθη για την ευρωζώνη και την Ε.Ε.(15) ήταν για την ίδια περίοδο μόλις 18,6% και 21,6% αντίστοιχα.</a:t>
            </a:r>
          </a:p>
          <a:p>
            <a:endParaRPr lang="el-GR" sz="2400" dirty="0"/>
          </a:p>
        </p:txBody>
      </p:sp>
    </p:spTree>
    <p:extLst>
      <p:ext uri="{BB962C8B-B14F-4D97-AF65-F5344CB8AC3E}">
        <p14:creationId xmlns:p14="http://schemas.microsoft.com/office/powerpoint/2010/main" val="4955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50887"/>
            <a:ext cx="8928992" cy="5940088"/>
          </a:xfrm>
          <a:prstGeom prst="rect">
            <a:avLst/>
          </a:prstGeom>
        </p:spPr>
        <p:txBody>
          <a:bodyPr wrap="square">
            <a:spAutoFit/>
          </a:bodyPr>
          <a:lstStyle/>
          <a:p>
            <a:pPr algn="ctr" hangingPunct="0"/>
            <a:r>
              <a:rPr lang="el-GR" sz="2000" dirty="0"/>
              <a:t> </a:t>
            </a:r>
            <a:r>
              <a:rPr lang="el-GR" sz="2000" b="1" dirty="0"/>
              <a:t>Πίνακας 42</a:t>
            </a:r>
          </a:p>
          <a:p>
            <a:pPr algn="ctr" hangingPunct="0"/>
            <a:r>
              <a:rPr lang="el-GR" sz="2000" dirty="0"/>
              <a:t>Ετήσιοι ρυθμοί μεταβολής των ακαθάριστων επενδύσεων παγίου κεφαλαίου στην Ελλάδα, την ευρωζώνη και την Ε.Ε.(15) (1995-2004</a:t>
            </a:r>
            <a:r>
              <a:rPr lang="el-GR" sz="2000" dirty="0" smtClean="0"/>
              <a:t>)</a:t>
            </a:r>
          </a:p>
          <a:p>
            <a:pPr hangingPunct="0"/>
            <a:r>
              <a:rPr lang="el-GR" sz="2000" dirty="0" smtClean="0"/>
              <a:t>____________________________________________________________________</a:t>
            </a:r>
            <a:endParaRPr lang="el-GR" sz="2000" dirty="0"/>
          </a:p>
          <a:p>
            <a:pPr hangingPunct="0"/>
            <a:r>
              <a:rPr lang="el-GR" sz="2000" dirty="0"/>
              <a:t> ‘Έτος                   Ελλάδα                            Ευρωζώνη                            Ε.Ε.(15</a:t>
            </a:r>
            <a:r>
              <a:rPr lang="el-GR" sz="2000" dirty="0" smtClean="0"/>
              <a:t>)             ____________________________________________________________________</a:t>
            </a:r>
            <a:endParaRPr lang="el-GR" sz="2000" dirty="0"/>
          </a:p>
          <a:p>
            <a:pPr hangingPunct="0"/>
            <a:r>
              <a:rPr lang="el-GR" sz="2000" dirty="0"/>
              <a:t>         Ετήσια με-   Σωρευτική     Ετήσια με-  Σωρευτική    Ετήσια με-    Σωρευτική</a:t>
            </a:r>
          </a:p>
          <a:p>
            <a:pPr hangingPunct="0"/>
            <a:r>
              <a:rPr lang="el-GR" sz="2000" dirty="0"/>
              <a:t>          ταβολή %    μεταβολή %   ταβολή %   μεταβολή %   ταβολή %    μεταβολή % </a:t>
            </a:r>
          </a:p>
          <a:p>
            <a:pPr hangingPunct="0"/>
            <a:r>
              <a:rPr lang="el-GR" sz="2000" dirty="0"/>
              <a:t>1996      8,4                                     </a:t>
            </a:r>
            <a:r>
              <a:rPr lang="el-GR" sz="2000" dirty="0" smtClean="0"/>
              <a:t>   </a:t>
            </a:r>
            <a:r>
              <a:rPr lang="el-GR" sz="2000" dirty="0"/>
              <a:t>1,3                                        2,3</a:t>
            </a:r>
          </a:p>
          <a:p>
            <a:pPr hangingPunct="0"/>
            <a:r>
              <a:rPr lang="el-GR" sz="2000" dirty="0"/>
              <a:t>1997      6,8                16,2                2,5                 3,8                  3,4                   5,8</a:t>
            </a:r>
          </a:p>
          <a:p>
            <a:pPr hangingPunct="0"/>
            <a:r>
              <a:rPr lang="el-GR" sz="2000" dirty="0"/>
              <a:t>1998    10,6                28,5                5,3                 9,3                  6,7                 12,9             </a:t>
            </a:r>
          </a:p>
          <a:p>
            <a:pPr hangingPunct="0"/>
            <a:r>
              <a:rPr lang="el-GR" sz="2000" dirty="0"/>
              <a:t>1999      6,2                36,5               </a:t>
            </a:r>
            <a:r>
              <a:rPr lang="el-GR" sz="2000" dirty="0" smtClean="0"/>
              <a:t>  </a:t>
            </a:r>
            <a:r>
              <a:rPr lang="el-GR" sz="2000" dirty="0"/>
              <a:t>5,9           </a:t>
            </a:r>
            <a:r>
              <a:rPr lang="el-GR" sz="2000" dirty="0" smtClean="0"/>
              <a:t>   </a:t>
            </a:r>
            <a:r>
              <a:rPr lang="el-GR" sz="2000" dirty="0"/>
              <a:t>15,8                  5,1                 18,6</a:t>
            </a:r>
          </a:p>
          <a:p>
            <a:pPr hangingPunct="0"/>
            <a:r>
              <a:rPr lang="el-GR" sz="2000" dirty="0"/>
              <a:t>2000      8,0                47,4                </a:t>
            </a:r>
            <a:r>
              <a:rPr lang="el-GR" sz="2000" dirty="0" smtClean="0"/>
              <a:t> 5,1              </a:t>
            </a:r>
            <a:r>
              <a:rPr lang="el-GR" sz="2000" dirty="0"/>
              <a:t>21,7                  4,9                 24,4 </a:t>
            </a:r>
          </a:p>
          <a:p>
            <a:pPr hangingPunct="0"/>
            <a:r>
              <a:rPr lang="el-GR" sz="2000" dirty="0"/>
              <a:t>2001      5,9                56,1              </a:t>
            </a:r>
            <a:r>
              <a:rPr lang="el-GR" sz="2000" dirty="0" smtClean="0"/>
              <a:t>  -</a:t>
            </a:r>
            <a:r>
              <a:rPr lang="el-GR" sz="2000" dirty="0"/>
              <a:t>0,2           </a:t>
            </a:r>
            <a:r>
              <a:rPr lang="el-GR" sz="2000" dirty="0" smtClean="0"/>
              <a:t>   </a:t>
            </a:r>
            <a:r>
              <a:rPr lang="el-GR" sz="2000" dirty="0"/>
              <a:t>21,4                  0,1                 24,5</a:t>
            </a:r>
          </a:p>
          <a:p>
            <a:pPr hangingPunct="0"/>
            <a:r>
              <a:rPr lang="el-GR" sz="2000" dirty="0"/>
              <a:t>2002      6,7                66,6              </a:t>
            </a:r>
            <a:r>
              <a:rPr lang="el-GR" sz="2000" dirty="0" smtClean="0"/>
              <a:t>  -</a:t>
            </a:r>
            <a:r>
              <a:rPr lang="el-GR" sz="2000" dirty="0"/>
              <a:t>2,3           </a:t>
            </a:r>
            <a:r>
              <a:rPr lang="el-GR" sz="2000" dirty="0" smtClean="0"/>
              <a:t>   </a:t>
            </a:r>
            <a:r>
              <a:rPr lang="el-GR" sz="2000" dirty="0"/>
              <a:t>18,6                 -2,4 </a:t>
            </a:r>
            <a:r>
              <a:rPr lang="el-GR" sz="2000" dirty="0" smtClean="0"/>
              <a:t>                </a:t>
            </a:r>
            <a:r>
              <a:rPr lang="el-GR" sz="2000" dirty="0"/>
              <a:t>21,6</a:t>
            </a:r>
          </a:p>
          <a:p>
            <a:pPr hangingPunct="0"/>
            <a:r>
              <a:rPr lang="el-GR" sz="2000" dirty="0" smtClean="0"/>
              <a:t>2003      </a:t>
            </a:r>
            <a:r>
              <a:rPr lang="el-GR" sz="2000" dirty="0"/>
              <a:t>8,6                                       </a:t>
            </a:r>
            <a:r>
              <a:rPr lang="el-GR" sz="2000" dirty="0" smtClean="0"/>
              <a:t>  0,2                                         </a:t>
            </a:r>
            <a:r>
              <a:rPr lang="el-GR" sz="2000" dirty="0"/>
              <a:t>0,4</a:t>
            </a:r>
          </a:p>
          <a:p>
            <a:pPr hangingPunct="0"/>
            <a:r>
              <a:rPr lang="el-GR" sz="2000" dirty="0" smtClean="0"/>
              <a:t>2004      </a:t>
            </a:r>
            <a:r>
              <a:rPr lang="el-GR" sz="2000" dirty="0"/>
              <a:t>6,8                                       </a:t>
            </a:r>
            <a:r>
              <a:rPr lang="el-GR" sz="2000" dirty="0" smtClean="0"/>
              <a:t>  2,7                                         </a:t>
            </a:r>
            <a:r>
              <a:rPr lang="el-GR" sz="2000" dirty="0"/>
              <a:t>3,3</a:t>
            </a:r>
          </a:p>
          <a:p>
            <a:pPr hangingPunct="0"/>
            <a:r>
              <a:rPr lang="el-GR" sz="2000" dirty="0" smtClean="0"/>
              <a:t>____________________________________________________________________</a:t>
            </a:r>
            <a:endParaRPr lang="el-GR" sz="2000" dirty="0"/>
          </a:p>
          <a:p>
            <a:pPr hangingPunct="0"/>
            <a:r>
              <a:rPr lang="el-GR" sz="2000" dirty="0"/>
              <a:t>Πηγή: ΥΠ.ΕΘ.Ο, 2004, σ. 29</a:t>
            </a:r>
            <a:r>
              <a:rPr lang="el-GR" sz="2000" dirty="0" smtClean="0"/>
              <a:t>.</a:t>
            </a:r>
            <a:endParaRPr lang="el-GR" sz="2000" dirty="0"/>
          </a:p>
        </p:txBody>
      </p:sp>
    </p:spTree>
    <p:extLst>
      <p:ext uri="{BB962C8B-B14F-4D97-AF65-F5344CB8AC3E}">
        <p14:creationId xmlns:p14="http://schemas.microsoft.com/office/powerpoint/2010/main" val="94343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07677"/>
            <a:ext cx="8784976" cy="5016758"/>
          </a:xfrm>
          <a:prstGeom prst="rect">
            <a:avLst/>
          </a:prstGeom>
        </p:spPr>
        <p:txBody>
          <a:bodyPr wrap="square">
            <a:spAutoFit/>
          </a:bodyPr>
          <a:lstStyle/>
          <a:p>
            <a:pPr hangingPunct="0"/>
            <a:r>
              <a:rPr lang="el-GR" sz="2000" dirty="0" smtClean="0"/>
              <a:t>			</a:t>
            </a:r>
            <a:r>
              <a:rPr lang="el-GR" sz="2000" b="1" dirty="0" smtClean="0"/>
              <a:t>Πίνακας </a:t>
            </a:r>
            <a:r>
              <a:rPr lang="el-GR" sz="2000" b="1" dirty="0"/>
              <a:t>43</a:t>
            </a:r>
          </a:p>
          <a:p>
            <a:pPr hangingPunct="0"/>
            <a:r>
              <a:rPr lang="el-GR" sz="2000" dirty="0"/>
              <a:t>Λόγος ακαθάριστων επενδύσεων παγίου κεφαλαίου προς </a:t>
            </a:r>
            <a:r>
              <a:rPr lang="el-GR" sz="2000" dirty="0" smtClean="0"/>
              <a:t>Α.Ε.Π.</a:t>
            </a:r>
          </a:p>
          <a:p>
            <a:pPr hangingPunct="0"/>
            <a:r>
              <a:rPr lang="el-GR" sz="2000" dirty="0" smtClean="0"/>
              <a:t>____________________________________________________</a:t>
            </a:r>
            <a:endParaRPr lang="el-GR" sz="2000" dirty="0"/>
          </a:p>
          <a:p>
            <a:pPr hangingPunct="0"/>
            <a:r>
              <a:rPr lang="el-GR" sz="2000" dirty="0"/>
              <a:t>Έτος                                    Ελλάδα                                 Ε.Ε.(15</a:t>
            </a:r>
            <a:r>
              <a:rPr lang="el-GR" sz="2000" dirty="0" smtClean="0"/>
              <a:t>)</a:t>
            </a:r>
          </a:p>
          <a:p>
            <a:pPr hangingPunct="0"/>
            <a:r>
              <a:rPr lang="el-GR" sz="2000" dirty="0" smtClean="0"/>
              <a:t>____________________________________________________</a:t>
            </a:r>
            <a:endParaRPr lang="el-GR" sz="2000" dirty="0"/>
          </a:p>
          <a:p>
            <a:pPr hangingPunct="0"/>
            <a:r>
              <a:rPr lang="el-GR" sz="2000" dirty="0"/>
              <a:t>1995                                       18,6                                      19,8</a:t>
            </a:r>
          </a:p>
          <a:p>
            <a:pPr hangingPunct="0"/>
            <a:r>
              <a:rPr lang="el-GR" sz="2000" dirty="0"/>
              <a:t>1996                                       19,5                                      19,6</a:t>
            </a:r>
          </a:p>
          <a:p>
            <a:pPr hangingPunct="0"/>
            <a:r>
              <a:rPr lang="el-GR" sz="2000" dirty="0"/>
              <a:t>1997                                       19,8                                      19,4 </a:t>
            </a:r>
          </a:p>
          <a:p>
            <a:pPr hangingPunct="0"/>
            <a:r>
              <a:rPr lang="el-GR" sz="2000" dirty="0"/>
              <a:t>1998                                       21,1                                      19,9</a:t>
            </a:r>
          </a:p>
          <a:p>
            <a:pPr hangingPunct="0"/>
            <a:r>
              <a:rPr lang="el-GR" sz="2000" dirty="0"/>
              <a:t>1999                                       21,7                                      20,2</a:t>
            </a:r>
          </a:p>
          <a:p>
            <a:pPr hangingPunct="0"/>
            <a:r>
              <a:rPr lang="el-GR" sz="2000" dirty="0"/>
              <a:t>2000                                       22,6                                      20,6</a:t>
            </a:r>
          </a:p>
          <a:p>
            <a:pPr hangingPunct="0"/>
            <a:r>
              <a:rPr lang="el-GR" sz="2000" dirty="0"/>
              <a:t>2001                                       22,8                                      20,1</a:t>
            </a:r>
          </a:p>
          <a:p>
            <a:pPr hangingPunct="0"/>
            <a:r>
              <a:rPr lang="el-GR" sz="2000" dirty="0"/>
              <a:t>2002                                       23,0                                      19,4</a:t>
            </a:r>
          </a:p>
          <a:p>
            <a:pPr marL="457200" indent="-457200" hangingPunct="0">
              <a:buAutoNum type="arabicPlain" startAt="2003"/>
            </a:pPr>
            <a:r>
              <a:rPr lang="el-GR" sz="2000" dirty="0" smtClean="0"/>
              <a:t>                                       23,7                                      19,4</a:t>
            </a:r>
          </a:p>
          <a:p>
            <a:pPr hangingPunct="0"/>
            <a:r>
              <a:rPr lang="el-GR" sz="2000" dirty="0" smtClean="0"/>
              <a:t>______________________________________________________</a:t>
            </a:r>
            <a:endParaRPr lang="el-GR" sz="2000" dirty="0"/>
          </a:p>
          <a:p>
            <a:pPr hangingPunct="0"/>
            <a:r>
              <a:rPr lang="el-GR" sz="2000" dirty="0"/>
              <a:t>Πηγή: ΥΠ.ΕΘ.Ο, 2004, σ. 29</a:t>
            </a:r>
            <a:r>
              <a:rPr lang="el-GR" sz="2000" dirty="0" smtClean="0"/>
              <a:t>.</a:t>
            </a:r>
            <a:endParaRPr lang="el-GR" sz="2000" dirty="0"/>
          </a:p>
        </p:txBody>
      </p:sp>
    </p:spTree>
    <p:extLst>
      <p:ext uri="{BB962C8B-B14F-4D97-AF65-F5344CB8AC3E}">
        <p14:creationId xmlns:p14="http://schemas.microsoft.com/office/powerpoint/2010/main" val="523361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18152"/>
            <a:ext cx="8280920" cy="5909310"/>
          </a:xfrm>
          <a:prstGeom prst="rect">
            <a:avLst/>
          </a:prstGeom>
        </p:spPr>
        <p:txBody>
          <a:bodyPr wrap="square">
            <a:spAutoFit/>
          </a:bodyPr>
          <a:lstStyle/>
          <a:p>
            <a:pPr hangingPunct="0"/>
            <a:r>
              <a:rPr lang="el-GR" b="1" dirty="0"/>
              <a:t> 	</a:t>
            </a:r>
            <a:endParaRPr lang="el-GR" b="1" dirty="0" smtClean="0"/>
          </a:p>
          <a:p>
            <a:pPr hangingPunct="0"/>
            <a:endParaRPr lang="el-GR" sz="2400" b="1" dirty="0"/>
          </a:p>
          <a:p>
            <a:pPr hangingPunct="0"/>
            <a:r>
              <a:rPr lang="el-GR" sz="2400" dirty="0"/>
              <a:t>Το γεγονός ότι οι κατασκευές και τα δημόσια έργα που χρηματοδοτούνται από τα Κ.Π.Σ. αποτέλεσαν τη βασική κινητήρια δύναμη για την αύξηση των ακαθαρίστων επενδύσεων παγίου κεφαλαίου φαίνεται από τα στοιχεία του πίνακα 43. Το </a:t>
            </a:r>
            <a:r>
              <a:rPr lang="el-GR" sz="2400" dirty="0" smtClean="0"/>
              <a:t>2001 οι </a:t>
            </a:r>
            <a:r>
              <a:rPr lang="el-GR" sz="2400" dirty="0"/>
              <a:t>ακαθάριστες επενδύσεις παγίου κεφαλαίου αντιπροσώπευαν το 23,7% του Α.Ε.Π. (έναντι του 19,7% για το 1996) συμβάλλοντας στην οικονομική πρόοδο κατά 45</a:t>
            </a:r>
            <a:r>
              <a:rPr lang="el-GR" sz="2400" dirty="0" smtClean="0"/>
              <a:t>%.</a:t>
            </a:r>
          </a:p>
          <a:p>
            <a:pPr hangingPunct="0"/>
            <a:r>
              <a:rPr lang="el-GR" sz="2400" dirty="0"/>
              <a:t>Από τις χώρες που επωφελήθηκαν από τα Κ.Π.Σ. (Ελλάδα, Ιρλανδία, Πορτογαλία, Ισπανία), η Ελλάδα παρουσίασε τη δεύτερη μεγαλύτερη επίδραση των κοινοτικών χρηματοδοτήσεων στις ακαθάριστες επενδύσεις παγίου κεφαλαίου (3,09% ετησίως έναντι 3,99% της </a:t>
            </a:r>
            <a:r>
              <a:rPr lang="el-GR" sz="2400" dirty="0" smtClean="0"/>
              <a:t>Πορτογαλίας).     </a:t>
            </a:r>
            <a:endParaRPr lang="el-GR" sz="2400" dirty="0"/>
          </a:p>
          <a:p>
            <a:pPr hangingPunct="0"/>
            <a:r>
              <a:rPr lang="el-GR" sz="2400" b="1" dirty="0"/>
              <a:t> </a:t>
            </a:r>
            <a:endParaRPr lang="el-GR" sz="2400" dirty="0"/>
          </a:p>
          <a:p>
            <a:pPr hangingPunct="0"/>
            <a:endParaRPr lang="el-GR" sz="2400" dirty="0"/>
          </a:p>
        </p:txBody>
      </p:sp>
    </p:spTree>
    <p:extLst>
      <p:ext uri="{BB962C8B-B14F-4D97-AF65-F5344CB8AC3E}">
        <p14:creationId xmlns:p14="http://schemas.microsoft.com/office/powerpoint/2010/main" val="788120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4401205"/>
          </a:xfrm>
          <a:prstGeom prst="rect">
            <a:avLst/>
          </a:prstGeom>
        </p:spPr>
        <p:txBody>
          <a:bodyPr wrap="square">
            <a:spAutoFit/>
          </a:bodyPr>
          <a:lstStyle/>
          <a:p>
            <a:pPr hangingPunct="0"/>
            <a:r>
              <a:rPr lang="el-GR" sz="2000" dirty="0" smtClean="0"/>
              <a:t>				</a:t>
            </a:r>
            <a:r>
              <a:rPr lang="el-GR" sz="2000" b="1" dirty="0" smtClean="0"/>
              <a:t>Πίνακας </a:t>
            </a:r>
            <a:r>
              <a:rPr lang="el-GR" sz="2000" b="1" dirty="0"/>
              <a:t>44</a:t>
            </a:r>
          </a:p>
          <a:p>
            <a:pPr algn="ctr" hangingPunct="0"/>
            <a:r>
              <a:rPr lang="el-GR" sz="2000" dirty="0"/>
              <a:t>Βασικά στοιχεία της εξέλιξης των επενδύσεων στην Ελλάδα 1997-2002. Ποσοστιαία μεταβολή σε σταθερές τιμές</a:t>
            </a:r>
            <a:r>
              <a:rPr lang="el-GR" sz="2000" dirty="0" smtClean="0"/>
              <a:t>.</a:t>
            </a:r>
          </a:p>
          <a:p>
            <a:pPr hangingPunct="0"/>
            <a:r>
              <a:rPr lang="el-GR" sz="2000" dirty="0" smtClean="0"/>
              <a:t>___________________________________________________________________</a:t>
            </a:r>
            <a:endParaRPr lang="el-GR" sz="2000" dirty="0"/>
          </a:p>
          <a:p>
            <a:pPr hangingPunct="0"/>
            <a:r>
              <a:rPr lang="el-GR" sz="2000" dirty="0"/>
              <a:t>                                                                             1997   1998   1999   2000   2001   2002</a:t>
            </a:r>
          </a:p>
          <a:p>
            <a:pPr hangingPunct="0"/>
            <a:r>
              <a:rPr lang="el-GR" sz="2000" dirty="0"/>
              <a:t>Ακαθάριστες επενδύσεις </a:t>
            </a:r>
            <a:endParaRPr lang="el-GR" sz="2000" dirty="0" smtClean="0"/>
          </a:p>
          <a:p>
            <a:pPr hangingPunct="0"/>
            <a:r>
              <a:rPr lang="el-GR" sz="2000" dirty="0" smtClean="0"/>
              <a:t>παγίου κεφαλαίου                                             6,8     </a:t>
            </a:r>
            <a:r>
              <a:rPr lang="el-GR" sz="2000" dirty="0"/>
              <a:t>10,8     6,7       7,8      5,7      </a:t>
            </a:r>
            <a:r>
              <a:rPr lang="el-GR" sz="2000" dirty="0" smtClean="0"/>
              <a:t>  </a:t>
            </a:r>
            <a:r>
              <a:rPr lang="el-GR" sz="2000" dirty="0"/>
              <a:t>6,7</a:t>
            </a:r>
          </a:p>
          <a:p>
            <a:pPr hangingPunct="0"/>
            <a:r>
              <a:rPr lang="el-GR" sz="2000" dirty="0"/>
              <a:t>                      - κατοικίες                                      6,6       8,8     3,9     -4,3      </a:t>
            </a:r>
            <a:r>
              <a:rPr lang="el-GR" sz="2000" dirty="0" smtClean="0"/>
              <a:t> 4,4        </a:t>
            </a:r>
            <a:r>
              <a:rPr lang="el-GR" sz="2000" dirty="0"/>
              <a:t>8,9</a:t>
            </a:r>
          </a:p>
          <a:p>
            <a:pPr hangingPunct="0"/>
            <a:r>
              <a:rPr lang="el-GR" sz="2000" dirty="0"/>
              <a:t>                      - λοιπές κατασκευές                    </a:t>
            </a:r>
            <a:r>
              <a:rPr lang="el-GR" sz="2000" dirty="0" smtClean="0"/>
              <a:t> </a:t>
            </a:r>
            <a:r>
              <a:rPr lang="el-GR" sz="2000" dirty="0"/>
              <a:t>7,4      9,4      7,7      7,7      </a:t>
            </a:r>
            <a:r>
              <a:rPr lang="el-GR" sz="2000" dirty="0" smtClean="0"/>
              <a:t> 8,8        </a:t>
            </a:r>
            <a:r>
              <a:rPr lang="el-GR" sz="2000" dirty="0"/>
              <a:t>7,7</a:t>
            </a:r>
          </a:p>
          <a:p>
            <a:pPr hangingPunct="0"/>
            <a:r>
              <a:rPr lang="el-GR" sz="2000" dirty="0"/>
              <a:t>                      - εξοπλισμός                                  </a:t>
            </a:r>
            <a:r>
              <a:rPr lang="el-GR" sz="2000" dirty="0" smtClean="0"/>
              <a:t> </a:t>
            </a:r>
            <a:r>
              <a:rPr lang="el-GR" sz="2000" dirty="0"/>
              <a:t>5,2    16,5     5,3     15,9     </a:t>
            </a:r>
            <a:r>
              <a:rPr lang="el-GR" sz="2000" dirty="0" smtClean="0"/>
              <a:t> 3,4        </a:t>
            </a:r>
            <a:r>
              <a:rPr lang="el-GR" sz="2000" dirty="0"/>
              <a:t>3,6</a:t>
            </a:r>
          </a:p>
          <a:p>
            <a:pPr hangingPunct="0"/>
            <a:r>
              <a:rPr lang="el-GR" sz="2000" dirty="0"/>
              <a:t>             Γενική κυβέρνηση                                 </a:t>
            </a:r>
            <a:r>
              <a:rPr lang="el-GR" sz="2000" dirty="0" smtClean="0"/>
              <a:t>10,4   </a:t>
            </a:r>
            <a:r>
              <a:rPr lang="el-GR" sz="2000" dirty="0"/>
              <a:t>10,5     8,7       6,2     </a:t>
            </a:r>
            <a:r>
              <a:rPr lang="el-GR" sz="2000" dirty="0" smtClean="0"/>
              <a:t> 5,1        </a:t>
            </a:r>
            <a:r>
              <a:rPr lang="el-GR" sz="2000" dirty="0"/>
              <a:t>0,5</a:t>
            </a:r>
          </a:p>
          <a:p>
            <a:pPr hangingPunct="0"/>
            <a:r>
              <a:rPr lang="el-GR" sz="2000" dirty="0"/>
              <a:t>             Λοιπές                                                       6,1   10,9     6,3       8,2     </a:t>
            </a:r>
            <a:r>
              <a:rPr lang="el-GR" sz="2000" dirty="0" smtClean="0"/>
              <a:t> 5,8        8,0</a:t>
            </a:r>
          </a:p>
          <a:p>
            <a:pPr hangingPunct="0"/>
            <a:r>
              <a:rPr lang="el-GR" sz="2000" smtClean="0"/>
              <a:t>___________________________________________________________________</a:t>
            </a:r>
            <a:endParaRPr lang="el-GR" sz="2000" dirty="0"/>
          </a:p>
          <a:p>
            <a:pPr hangingPunct="0"/>
            <a:r>
              <a:rPr lang="el-GR" sz="2000" dirty="0"/>
              <a:t>Πηγή: ΥΠ.ΕΘ.Ο, 2004, σ. 46</a:t>
            </a:r>
            <a:r>
              <a:rPr lang="el-GR" sz="2000" dirty="0" smtClean="0"/>
              <a:t>.</a:t>
            </a:r>
            <a:endParaRPr lang="el-GR" sz="2000" dirty="0"/>
          </a:p>
        </p:txBody>
      </p:sp>
    </p:spTree>
    <p:extLst>
      <p:ext uri="{BB962C8B-B14F-4D97-AF65-F5344CB8AC3E}">
        <p14:creationId xmlns:p14="http://schemas.microsoft.com/office/powerpoint/2010/main" val="205727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1386"/>
            <a:ext cx="8928992" cy="6740307"/>
          </a:xfrm>
          <a:prstGeom prst="rect">
            <a:avLst/>
          </a:prstGeom>
        </p:spPr>
        <p:txBody>
          <a:bodyPr wrap="square">
            <a:spAutoFit/>
          </a:bodyPr>
          <a:lstStyle/>
          <a:p>
            <a:pPr hangingPunct="0"/>
            <a:r>
              <a:rPr lang="el-GR" sz="2400" b="1" dirty="0"/>
              <a:t>Εισαγωγή </a:t>
            </a:r>
            <a:endParaRPr lang="el-GR" sz="2400" dirty="0"/>
          </a:p>
          <a:p>
            <a:pPr hangingPunct="0"/>
            <a:r>
              <a:rPr lang="el-GR" sz="2400" dirty="0"/>
              <a:t>Τόσο από γεωγραφική όσο και από οικονομική άποψη η Ελλάδα από την ένταξή της στην Ε.Κ. αποτέλεσε περιφερειακή χώρα σε σχέση με το μέσο όρο της </a:t>
            </a:r>
            <a:r>
              <a:rPr lang="el-GR" sz="2400" dirty="0" smtClean="0"/>
              <a:t>Κοινότητας. </a:t>
            </a:r>
            <a:r>
              <a:rPr lang="el-GR" sz="2400" dirty="0"/>
              <a:t>Η γεωγραφική απόσταση επηρέαζε μια σειρά από μεταβλητές, όπως ήταν το κόστος μεταφοράς, οι δυνατότητες διασυνοριακή συνεργασίας κ.α. Η περιφερειακή της θέση ως προς  το ευρωπαϊκό οικονομικό γίγνεσθαι, όμως, προέκυψε από τη σημαντική της υστέρηση σε όρους οικονομικής ανάπτυξης σε σχέση με τον ευρωπαϊκό μέσο όρο. </a:t>
            </a:r>
          </a:p>
          <a:p>
            <a:pPr hangingPunct="0"/>
            <a:r>
              <a:rPr lang="el-GR" sz="2400" dirty="0"/>
              <a:t>Αναφέρθηκε ήδη </a:t>
            </a:r>
            <a:r>
              <a:rPr lang="el-GR" sz="2400" dirty="0" smtClean="0"/>
              <a:t>ότι </a:t>
            </a:r>
            <a:r>
              <a:rPr lang="el-GR" sz="2400" dirty="0"/>
              <a:t>οι όποιες (σίγουρα πενιχρές) επιδόσεις της ελληνικής βιομηχανίας στη μεταπολεμική περίοδο επιτεύχθηκαν πίσω από υψηλά δασμολογικά τείχη. Πάντως είναι σίγουρο ότι ειδικά μετά την έλευση της οικονομικής κρίσης στα μέσα της δεκαετίας του 1970, η ελληνική οικονομία δεν ήταν σε θέση να ανταποκριθεί στις πιέσεις του ιδιαίτερα ανταγωνιστικού περιβάλλοντος της </a:t>
            </a:r>
            <a:r>
              <a:rPr lang="el-GR" sz="2400" dirty="0" smtClean="0"/>
              <a:t>Ε.Κ. </a:t>
            </a:r>
            <a:r>
              <a:rPr lang="el-GR" sz="2400" dirty="0"/>
              <a:t>Το γεγονός ότι τελικά η Ελλάδα κατόρθωσε να ενταχθεί ως πλήρες μέλος της Ε.Κ. το 1981, αποτέλεσε μια τεράστια διπλωματική επιτυχία, που, όμως, σε καθαρά οικονομικούς όρους παραμένει ακόμα και σήμερα ανεξήγητη. </a:t>
            </a:r>
          </a:p>
        </p:txBody>
      </p:sp>
    </p:spTree>
    <p:extLst>
      <p:ext uri="{BB962C8B-B14F-4D97-AF65-F5344CB8AC3E}">
        <p14:creationId xmlns:p14="http://schemas.microsoft.com/office/powerpoint/2010/main" val="1735686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856984" cy="4524315"/>
          </a:xfrm>
          <a:prstGeom prst="rect">
            <a:avLst/>
          </a:prstGeom>
        </p:spPr>
        <p:txBody>
          <a:bodyPr wrap="square">
            <a:spAutoFit/>
          </a:bodyPr>
          <a:lstStyle/>
          <a:p>
            <a:pPr hangingPunct="0"/>
            <a:endParaRPr lang="el-GR" sz="2400" dirty="0" smtClean="0"/>
          </a:p>
          <a:p>
            <a:pPr hangingPunct="0"/>
            <a:r>
              <a:rPr lang="el-GR" sz="2400" dirty="0"/>
              <a:t>Η ταχεία αύξηση των επενδύσεων στην Ελλάδα οδήγησε το λόγο ακαθαρίστων επενδύσεων παγίου κεφαλαίου προς το Α.Ε.Π. σε συγκριτικά υψηλά επίπεδα. Ο λόγος αυτός ήταν για την Ελλάδα στα μέσα της δεκαετίας του 1990 αισθητά χαμηλότερος από το μέσο όρο της Ε.Ε.(15). Στις αρχές της δεκαετίας του 2000 η κατάσταση είχε πλήρως αντιστραφεί, όπως φαίνεται στον πίνακα 42. Από τις χώρες της Ε.Ε.(15), μόνο η Ισπανία και η Πορτογαλία (χώρες που όπως η Ελλάδα επωφελήθηκαν από τις χρηματοδοτήσεις των Κ.Π.Σ.) είχαν να επιδείξουν λόγο ακαθάριστων επενδύσεων παγίου κεφαλαίου προς το Α.Ε.Π., ελαφρώς υψηλότερο από τον αντίστοιχο ελληνικό.</a:t>
            </a:r>
          </a:p>
          <a:p>
            <a:pPr hangingPunct="0"/>
            <a:r>
              <a:rPr lang="el-GR" sz="2400" dirty="0"/>
              <a:t>  </a:t>
            </a:r>
          </a:p>
        </p:txBody>
      </p:sp>
    </p:spTree>
    <p:extLst>
      <p:ext uri="{BB962C8B-B14F-4D97-AF65-F5344CB8AC3E}">
        <p14:creationId xmlns:p14="http://schemas.microsoft.com/office/powerpoint/2010/main" val="191647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5632311"/>
          </a:xfrm>
          <a:prstGeom prst="rect">
            <a:avLst/>
          </a:prstGeom>
        </p:spPr>
        <p:txBody>
          <a:bodyPr wrap="square">
            <a:spAutoFit/>
          </a:bodyPr>
          <a:lstStyle/>
          <a:p>
            <a:pPr hangingPunct="0"/>
            <a:r>
              <a:rPr lang="el-GR" sz="2400" b="1" dirty="0"/>
              <a:t>Η επίδραση στην παραγωγικότητα της εργασίας και την απασχόληση</a:t>
            </a:r>
            <a:endParaRPr lang="el-GR" sz="2400" dirty="0"/>
          </a:p>
          <a:p>
            <a:r>
              <a:rPr lang="el-GR" sz="2400" dirty="0"/>
              <a:t>Όταν η Ελλάδα εντάχθηκε στην Ε.Κ. ως πλήρες μέλος το 1981, η αγορά εργασίας της είχε δυο βασικά χαρακτηριστικά που τη διαφοροποιούσαν σημαντικά από αυτές των άλλων χωρών-μελών. Συγκεκριμένα, η Ελλάδα είχε σχετικά χαμηλό ποσοστό ανεργίας, αλλά και αισθητά χαμηλότερη παραγωγικότητα απ’ ό,τι οι άλλες χώρες-μέλη. Το χαμηλό ποσοστό της ανεργίας οφειλόταν κυρίως στο μεγάλο της αγροτικό τομέα και την υποαπασχόληση σ’ αυτόν, γεγονός που κρύβει τις πραγματικές διαστάσεις της ανεργίας. Η χαμηλή παραγωγικότητα της εργασίας ήταν αποτέλεσμα, κατά κύριο λόγο, της επενδυτικής ύφεσης των προηγούμενων ετών</a:t>
            </a:r>
            <a:r>
              <a:rPr lang="el-GR" sz="2400" dirty="0" smtClean="0"/>
              <a:t>.</a:t>
            </a:r>
            <a:r>
              <a:rPr lang="en-US" sz="2400" dirty="0" smtClean="0"/>
              <a:t> </a:t>
            </a:r>
            <a:r>
              <a:rPr lang="el-GR" sz="2400" dirty="0" smtClean="0"/>
              <a:t>Ακόμη</a:t>
            </a:r>
            <a:r>
              <a:rPr lang="el-GR" sz="2400" dirty="0"/>
              <a:t>, η συμμετοχή του τουρισμού στο προϊόν του τριτογενούς αυξανόταν κατά μέσο όρο κατά 3,5% αν και ο αντίστοιχος ρυθμός αύξησης του βιομηχανικού προϊόντος μέσα στο δευτερογενή ήταν 0,6% για την ίδια περίοδο. </a:t>
            </a:r>
          </a:p>
        </p:txBody>
      </p:sp>
    </p:spTree>
    <p:extLst>
      <p:ext uri="{BB962C8B-B14F-4D97-AF65-F5344CB8AC3E}">
        <p14:creationId xmlns:p14="http://schemas.microsoft.com/office/powerpoint/2010/main" val="289138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99392"/>
            <a:ext cx="8928992" cy="6740307"/>
          </a:xfrm>
          <a:prstGeom prst="rect">
            <a:avLst/>
          </a:prstGeom>
        </p:spPr>
        <p:txBody>
          <a:bodyPr wrap="square">
            <a:spAutoFit/>
          </a:bodyPr>
          <a:lstStyle/>
          <a:p>
            <a:pPr hangingPunct="0"/>
            <a:endParaRPr lang="en-US" sz="2400" dirty="0" smtClean="0"/>
          </a:p>
          <a:p>
            <a:pPr hangingPunct="0"/>
            <a:r>
              <a:rPr lang="el-GR" sz="2400" dirty="0"/>
              <a:t>Με την ένταξη στην Ε.Κ. οι πιέσεις πάνω στην ελληνική αγορά εργασίας εντάθηκαν λόγω του αυξημένου ανταγωνισμού. Αυτό είχε ως αποτέλεσμα το ποσοστό της ανεργίας να παρουσιάσει διαρκή αύξηση και βαθμιαία να καταστεί ένα από τα υψηλότερα στην Ε.Ε. Παράλληλα, το πρόβλημα της χαμηλής παραγωγικότητας εξακολούθησε να υπονομεύει την ανταγωνιστικότητα των ελληνικών προϊόντων. </a:t>
            </a:r>
          </a:p>
          <a:p>
            <a:pPr hangingPunct="0"/>
            <a:r>
              <a:rPr lang="el-GR" sz="2400" dirty="0"/>
              <a:t>Οι χρηματοδοτήσεις από τα διαρθρωτικά ταμεία κατά τη διάρκεια της δεκαετίας του 1980 είχαν θετική επίδραση στην ελληνική αγορά εργασίας, αλλά φυσικά δεν ήταν αρκετές, ώστε να αναστρέψουν τις δυσμενείς αυτές εξελίξεις. Οι χρηματοδοτήσεις του Ευρωπαϊκού Ταμείου Περιφερειακής Ανάπτυξης, για παράδειγμα δημιούργησαν 6.410 νέες θέσεις εργασίας στη διάρκεια της πενταετίας 1981-1985, ενώ διατήρησαν άλλες </a:t>
            </a:r>
            <a:r>
              <a:rPr lang="el-GR" sz="2400" dirty="0" smtClean="0"/>
              <a:t>70. </a:t>
            </a:r>
            <a:r>
              <a:rPr lang="el-GR" sz="2400" dirty="0"/>
              <a:t>Επιπλέον, μεγάλος αριθμός ελλήνων ανέργων (270.336 άτομα μόνο για τη διετία 1984-5 ) επωφελήθηκε από τα προγράμματα επαγγελματικής επιμόρφωσης που χρηματοδοτήθηκαν από το Ευρωπαϊκό Κοινωνικό </a:t>
            </a:r>
            <a:r>
              <a:rPr lang="el-GR" sz="2400" dirty="0" smtClean="0"/>
              <a:t>Ταμείο.</a:t>
            </a:r>
            <a:endParaRPr lang="el-GR" sz="2400" dirty="0"/>
          </a:p>
        </p:txBody>
      </p:sp>
    </p:spTree>
    <p:extLst>
      <p:ext uri="{BB962C8B-B14F-4D97-AF65-F5344CB8AC3E}">
        <p14:creationId xmlns:p14="http://schemas.microsoft.com/office/powerpoint/2010/main" val="127099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4624"/>
            <a:ext cx="8712968" cy="6370975"/>
          </a:xfrm>
          <a:prstGeom prst="rect">
            <a:avLst/>
          </a:prstGeom>
        </p:spPr>
        <p:txBody>
          <a:bodyPr wrap="square">
            <a:spAutoFit/>
          </a:bodyPr>
          <a:lstStyle/>
          <a:p>
            <a:pPr hangingPunct="0"/>
            <a:r>
              <a:rPr lang="el-GR" sz="2400" dirty="0"/>
              <a:t>Αναφέρθηκε ήδη ότι το Α΄ Κ.Π.Σ. χρηματοδότησε σε (υπερβολικά) μεγάλο βαθμό προγράμματα επιμόρφωσης. Το γεγονός, όμως, ότι δεν έγινε σοβαρή προσπάθεια ποσοτικοποίησης των αποτελεσμάτων που επέφερε, στέρησε από τη βιβλιογραφία εκτιμήσεις σχετικά με την επίδρασή του σε μια σειρά μακρο-οικονομικών μεταβλητές, συμπεριλαμβανομένων και αυτών της αγοράς εργασίας. </a:t>
            </a:r>
          </a:p>
          <a:p>
            <a:r>
              <a:rPr lang="el-GR" sz="2400" dirty="0"/>
              <a:t>Οι εξαιρετικά χαμηλοί ρυθμοί αύξησης της απασχόλησης στην Ελλάδα στη δεκαετία του 1990 είχαν ως αποτέλεσμα το ποσοστό της ανεργίας το 1999 να πλησιάσει το 12%. Εκτός του ότι το ποσοστό αυτό ήταν υψηλότερο του μέσου όρου για την Ε.Ε., η Ελλάδα ήταν η μόνη χώρα-μέλος της Ε.Ε., όπου η ανεργία εξακολούθησε να αυξάνει και μετά το 1997 και για τα δύο </a:t>
            </a:r>
            <a:r>
              <a:rPr lang="el-GR" sz="2400" dirty="0" smtClean="0"/>
              <a:t>φύλα.</a:t>
            </a:r>
            <a:endParaRPr lang="en-US" sz="2400" dirty="0" smtClean="0"/>
          </a:p>
          <a:p>
            <a:r>
              <a:rPr lang="el-GR" sz="2400" dirty="0"/>
              <a:t>Αναφορικά με την επίδραση των χρηματοδοτήσεων του Β΄ Κ.Π.Σ. στην ανεργία και την παραγωγικότητα της εργασίας, όπως φαίνεται και από τα στοιχεία του πίνακα 45, ήταν θετική, αλλά όχι και αρκετή για να αναστρέψει από μόνη της τα δυσμενή δεδομένα.</a:t>
            </a:r>
            <a:endParaRPr lang="el-GR" sz="2400" dirty="0"/>
          </a:p>
        </p:txBody>
      </p:sp>
    </p:spTree>
    <p:extLst>
      <p:ext uri="{BB962C8B-B14F-4D97-AF65-F5344CB8AC3E}">
        <p14:creationId xmlns:p14="http://schemas.microsoft.com/office/powerpoint/2010/main" val="803559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43408"/>
            <a:ext cx="8640960" cy="6370975"/>
          </a:xfrm>
          <a:prstGeom prst="rect">
            <a:avLst/>
          </a:prstGeom>
        </p:spPr>
        <p:txBody>
          <a:bodyPr wrap="square">
            <a:spAutoFit/>
          </a:bodyPr>
          <a:lstStyle/>
          <a:p>
            <a:pPr hangingPunct="0"/>
            <a:endParaRPr lang="el-GR" sz="2400" dirty="0"/>
          </a:p>
          <a:p>
            <a:pPr hangingPunct="0"/>
            <a:r>
              <a:rPr lang="el-GR" sz="2400" dirty="0" smtClean="0"/>
              <a:t>Είναι </a:t>
            </a:r>
            <a:r>
              <a:rPr lang="el-GR" sz="2400" dirty="0"/>
              <a:t>ενδεικτικό ότι η συμβολή του Κ.Π.Σ. στη μείωση της ανεργίας μειώνεται στη διάρκεια της περιόδου αφού η συμβολή του στην αύξηση της ενεργού ζήτησης αποδυναμώνεται βαθμιαία, ενώ η  συμβολή του στην αύξηση της παραγωγικότητας της εργασίας είναι σωρευτική και αυξάνεται, καθώς επενεργούν και παράγοντες προσφοράς.   </a:t>
            </a:r>
          </a:p>
          <a:p>
            <a:pPr hangingPunct="0"/>
            <a:r>
              <a:rPr lang="en-US" sz="2400" dirty="0" smtClean="0"/>
              <a:t>O</a:t>
            </a:r>
            <a:r>
              <a:rPr lang="el-GR" sz="2400" dirty="0" smtClean="0"/>
              <a:t>ι </a:t>
            </a:r>
            <a:r>
              <a:rPr lang="el-GR" sz="2400" dirty="0"/>
              <a:t>δράσεις του Γ΄ Κ.Π.Σ. </a:t>
            </a:r>
            <a:r>
              <a:rPr lang="el-GR" sz="2400" dirty="0" smtClean="0"/>
              <a:t>αναμέν</a:t>
            </a:r>
            <a:r>
              <a:rPr lang="en-US" sz="2400" dirty="0" smtClean="0"/>
              <a:t>o</a:t>
            </a:r>
            <a:r>
              <a:rPr lang="el-GR" sz="2400" dirty="0" smtClean="0"/>
              <a:t>νταν </a:t>
            </a:r>
            <a:r>
              <a:rPr lang="el-GR" sz="2400" dirty="0"/>
              <a:t>να αυξήσουν την απασχόληση κατά 80.000 περίπου θέσεις εργασίας στην περίοδο 2000-2008. Για το 2006 υπολογίστηκε ότι χωρίς τα Κ.Π.Σ. η ανεργία στην Ελλάδα θα ήταν υψηλότερη κατά 6,2% </a:t>
            </a:r>
            <a:r>
              <a:rPr lang="el-GR" sz="2400" dirty="0" smtClean="0"/>
              <a:t>. </a:t>
            </a:r>
            <a:r>
              <a:rPr lang="el-GR" sz="2400" dirty="0"/>
              <a:t>Στο διάστημα 2000-2006 το Κ.Π.Σ. προκάλεσε αύξηση της απασχόλησης κατά 1,02% </a:t>
            </a:r>
            <a:r>
              <a:rPr lang="el-GR" sz="2400" dirty="0" smtClean="0"/>
              <a:t>ετησίως. </a:t>
            </a:r>
            <a:r>
              <a:rPr lang="el-GR" sz="2400" dirty="0"/>
              <a:t>Επιπλέον, η αύξηση της παραγωγικότητας είναι εντυπωσιακή, ειδικά στους κλάδους εκείνους που κατά κύριο λόγο επωφελούνται από τις χρηματοδοτήσεις του. Στον κατασκευαστικό τομέα, για παράδειγμα, η παραγωγικότητα της εργασίας τα τελευταία χρόνια αυξάνεται με ετήσιο ρυθμό </a:t>
            </a:r>
            <a:r>
              <a:rPr lang="el-GR" sz="2400" dirty="0" smtClean="0"/>
              <a:t>5,7%. </a:t>
            </a:r>
            <a:endParaRPr lang="el-GR" sz="2400" dirty="0"/>
          </a:p>
        </p:txBody>
      </p:sp>
    </p:spTree>
    <p:extLst>
      <p:ext uri="{BB962C8B-B14F-4D97-AF65-F5344CB8AC3E}">
        <p14:creationId xmlns:p14="http://schemas.microsoft.com/office/powerpoint/2010/main" val="10676473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35785"/>
            <a:ext cx="8712968" cy="6617196"/>
          </a:xfrm>
          <a:prstGeom prst="rect">
            <a:avLst/>
          </a:prstGeom>
        </p:spPr>
        <p:txBody>
          <a:bodyPr wrap="square">
            <a:spAutoFit/>
          </a:bodyPr>
          <a:lstStyle/>
          <a:p>
            <a:pPr hangingPunct="0"/>
            <a:r>
              <a:rPr lang="el-GR" sz="2400" dirty="0"/>
              <a:t>Η βελτίωση της παραγωγικότητας της εργασίας στον ιδιωτικό τομέα της ελληνικής οικονομίας από το 1999 ξεπερνά κατά πολύ τις επιδόσεις της ευρωζώνης και της Ε.Ε.(15) όπως φαίνεται και στον πίνακα 46</a:t>
            </a:r>
            <a:r>
              <a:rPr lang="el-GR" sz="2400" dirty="0" smtClean="0"/>
              <a:t>.</a:t>
            </a:r>
          </a:p>
          <a:p>
            <a:pPr hangingPunct="0"/>
            <a:r>
              <a:rPr lang="el-GR" sz="2400" dirty="0"/>
              <a:t> </a:t>
            </a:r>
            <a:r>
              <a:rPr lang="el-GR" sz="2000" b="1" dirty="0" smtClean="0"/>
              <a:t>                                                          Πίνακας </a:t>
            </a:r>
            <a:r>
              <a:rPr lang="el-GR" sz="2000" b="1" dirty="0"/>
              <a:t>45</a:t>
            </a:r>
          </a:p>
          <a:p>
            <a:pPr algn="ctr" hangingPunct="0"/>
            <a:r>
              <a:rPr lang="el-GR" sz="2000" dirty="0"/>
              <a:t>Η επίδραση του Β΄ Κ.Π.Σ. (1994-9) στην ανεργία και την παραγωγικότητα της εργασίας στην Ελλάδα</a:t>
            </a:r>
            <a:r>
              <a:rPr lang="el-GR" sz="2000" dirty="0" smtClean="0"/>
              <a:t>.</a:t>
            </a:r>
          </a:p>
          <a:p>
            <a:pPr hangingPunct="0"/>
            <a:r>
              <a:rPr lang="el-GR" sz="2000" dirty="0" smtClean="0"/>
              <a:t>___________________________________________________________________</a:t>
            </a:r>
            <a:endParaRPr lang="el-GR" sz="2000" dirty="0"/>
          </a:p>
          <a:p>
            <a:pPr hangingPunct="0"/>
            <a:r>
              <a:rPr lang="el-GR" sz="2000" dirty="0"/>
              <a:t>Έτος          Μεταβολή ποσοστού ανεργίας      % μεταβολή </a:t>
            </a:r>
            <a:r>
              <a:rPr lang="el-GR" sz="2000" dirty="0" smtClean="0"/>
              <a:t>παραγωγικότητας</a:t>
            </a:r>
          </a:p>
          <a:p>
            <a:pPr hangingPunct="0"/>
            <a:r>
              <a:rPr lang="el-GR" sz="2000" dirty="0" smtClean="0"/>
              <a:t>___________________________________________________________________</a:t>
            </a:r>
            <a:endParaRPr lang="el-GR" sz="2000" dirty="0"/>
          </a:p>
          <a:p>
            <a:pPr hangingPunct="0"/>
            <a:r>
              <a:rPr lang="fr-FR" sz="2000" dirty="0"/>
              <a:t>1993                                 0                                                      0</a:t>
            </a:r>
            <a:endParaRPr lang="el-GR" sz="2000" dirty="0"/>
          </a:p>
          <a:p>
            <a:pPr hangingPunct="0"/>
            <a:r>
              <a:rPr lang="fr-FR" sz="2000" dirty="0"/>
              <a:t>1994                               -1,38                                                 0,16                      </a:t>
            </a:r>
            <a:endParaRPr lang="el-GR" sz="2000" dirty="0"/>
          </a:p>
          <a:p>
            <a:pPr hangingPunct="0"/>
            <a:r>
              <a:rPr lang="fr-FR" sz="2000" dirty="0"/>
              <a:t>1995                               -1,19                                                 0,42</a:t>
            </a:r>
            <a:endParaRPr lang="el-GR" sz="2000" dirty="0"/>
          </a:p>
          <a:p>
            <a:pPr hangingPunct="0"/>
            <a:r>
              <a:rPr lang="fr-FR" sz="2000" dirty="0"/>
              <a:t>1996                               -0,97                                                 0,82</a:t>
            </a:r>
            <a:endParaRPr lang="el-GR" sz="2000" dirty="0"/>
          </a:p>
          <a:p>
            <a:pPr hangingPunct="0"/>
            <a:r>
              <a:rPr lang="fr-FR" sz="2000" dirty="0"/>
              <a:t>1997                               -0,68                                                 1,34</a:t>
            </a:r>
            <a:endParaRPr lang="el-GR" sz="2000" dirty="0"/>
          </a:p>
          <a:p>
            <a:pPr hangingPunct="0"/>
            <a:r>
              <a:rPr lang="fr-FR" sz="2000" dirty="0"/>
              <a:t>1998                               -0,40                                                 2,00</a:t>
            </a:r>
            <a:endParaRPr lang="el-GR" sz="2000" dirty="0"/>
          </a:p>
          <a:p>
            <a:pPr marL="457200" indent="-457200" hangingPunct="0">
              <a:buAutoNum type="arabicPlain" startAt="1999"/>
            </a:pPr>
            <a:r>
              <a:rPr lang="el-GR" sz="2000" dirty="0" smtClean="0"/>
              <a:t>                               </a:t>
            </a:r>
            <a:r>
              <a:rPr lang="fr-FR" sz="2000" dirty="0" smtClean="0"/>
              <a:t>-</a:t>
            </a:r>
            <a:r>
              <a:rPr lang="fr-FR" sz="2000" dirty="0"/>
              <a:t>0,31                                                 </a:t>
            </a:r>
            <a:r>
              <a:rPr lang="fr-FR" sz="2000" dirty="0" smtClean="0"/>
              <a:t>2,31</a:t>
            </a:r>
            <a:endParaRPr lang="el-GR" sz="2000" dirty="0" smtClean="0"/>
          </a:p>
          <a:p>
            <a:pPr hangingPunct="0"/>
            <a:r>
              <a:rPr lang="el-GR" sz="2000" dirty="0" smtClean="0"/>
              <a:t>___________________________________________________________________</a:t>
            </a:r>
            <a:endParaRPr lang="el-GR" sz="2000" dirty="0"/>
          </a:p>
          <a:p>
            <a:pPr hangingPunct="0"/>
            <a:r>
              <a:rPr lang="el-GR" sz="2000" dirty="0"/>
              <a:t>Πηγή</a:t>
            </a:r>
            <a:r>
              <a:rPr lang="fr-FR" sz="2000" dirty="0"/>
              <a:t>: </a:t>
            </a:r>
            <a:r>
              <a:rPr lang="fr-FR" sz="2000" dirty="0" err="1"/>
              <a:t>European</a:t>
            </a:r>
            <a:r>
              <a:rPr lang="fr-FR" sz="2000" dirty="0"/>
              <a:t> Enterprise Organisation, 2003, </a:t>
            </a:r>
            <a:r>
              <a:rPr lang="el-GR" sz="2000" dirty="0"/>
              <a:t>σσ</a:t>
            </a:r>
            <a:r>
              <a:rPr lang="fr-FR" sz="2000" dirty="0"/>
              <a:t>. 269 </a:t>
            </a:r>
            <a:r>
              <a:rPr lang="el-GR" sz="2000" dirty="0"/>
              <a:t>και</a:t>
            </a:r>
            <a:r>
              <a:rPr lang="fr-FR" sz="2000" dirty="0"/>
              <a:t> 272.</a:t>
            </a:r>
            <a:endParaRPr lang="el-GR" sz="2000" dirty="0"/>
          </a:p>
          <a:p>
            <a:pPr hangingPunct="0"/>
            <a:endParaRPr lang="el-GR" sz="2400" dirty="0"/>
          </a:p>
        </p:txBody>
      </p:sp>
    </p:spTree>
    <p:extLst>
      <p:ext uri="{BB962C8B-B14F-4D97-AF65-F5344CB8AC3E}">
        <p14:creationId xmlns:p14="http://schemas.microsoft.com/office/powerpoint/2010/main" val="247018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72953"/>
            <a:ext cx="8568952" cy="6863417"/>
          </a:xfrm>
          <a:prstGeom prst="rect">
            <a:avLst/>
          </a:prstGeom>
        </p:spPr>
        <p:txBody>
          <a:bodyPr wrap="square">
            <a:spAutoFit/>
          </a:bodyPr>
          <a:lstStyle/>
          <a:p>
            <a:pPr hangingPunct="0"/>
            <a:r>
              <a:rPr lang="fr-FR" sz="2000" dirty="0"/>
              <a:t> </a:t>
            </a:r>
            <a:endParaRPr lang="el-GR" sz="2000" dirty="0"/>
          </a:p>
          <a:p>
            <a:pPr hangingPunct="0"/>
            <a:r>
              <a:rPr lang="en-US" sz="2000" dirty="0"/>
              <a:t>          </a:t>
            </a:r>
            <a:r>
              <a:rPr lang="en-US" sz="2000" b="1" dirty="0"/>
              <a:t>                                              </a:t>
            </a:r>
            <a:r>
              <a:rPr lang="el-GR" sz="2000" b="1" dirty="0"/>
              <a:t>Πίνακας 46</a:t>
            </a:r>
          </a:p>
          <a:p>
            <a:pPr algn="ctr" hangingPunct="0"/>
            <a:r>
              <a:rPr lang="el-GR" sz="2000" dirty="0"/>
              <a:t>Ετήσια % μεταβολή της παραγωγικότητας της εργασίας του ιδιωτικού τομέα στην Ελλάδα, την ευρωζώνη και την Ε.Ε.(15) (1999-2004</a:t>
            </a:r>
            <a:r>
              <a:rPr lang="el-GR" sz="2000" dirty="0" smtClean="0"/>
              <a:t>)</a:t>
            </a:r>
          </a:p>
          <a:p>
            <a:pPr hangingPunct="0"/>
            <a:r>
              <a:rPr lang="el-GR" sz="2000" dirty="0" smtClean="0"/>
              <a:t>________________________________________________________________</a:t>
            </a:r>
          </a:p>
          <a:p>
            <a:pPr hangingPunct="0"/>
            <a:r>
              <a:rPr lang="el-GR" sz="2000" dirty="0" smtClean="0"/>
              <a:t>Έτος                        </a:t>
            </a:r>
            <a:r>
              <a:rPr lang="el-GR" sz="2000" dirty="0"/>
              <a:t>Ελλάδα                     Ευρωζώνη                     Ε.Ε.(15)</a:t>
            </a:r>
          </a:p>
          <a:p>
            <a:pPr hangingPunct="0"/>
            <a:r>
              <a:rPr lang="el-GR" sz="2000" dirty="0" smtClean="0"/>
              <a:t>_________________________________________________________________</a:t>
            </a:r>
          </a:p>
          <a:p>
            <a:pPr hangingPunct="0"/>
            <a:r>
              <a:rPr lang="el-GR" sz="2000" dirty="0" smtClean="0"/>
              <a:t>1999                            </a:t>
            </a:r>
            <a:r>
              <a:rPr lang="el-GR" sz="2000" dirty="0"/>
              <a:t>4,0                              0,7                                 1,2</a:t>
            </a:r>
          </a:p>
          <a:p>
            <a:pPr hangingPunct="0"/>
            <a:r>
              <a:rPr lang="el-GR" sz="2000" dirty="0"/>
              <a:t>2000                            4,9                              1,4                                 1,7</a:t>
            </a:r>
          </a:p>
          <a:p>
            <a:pPr hangingPunct="0"/>
            <a:r>
              <a:rPr lang="el-GR" sz="2000" dirty="0"/>
              <a:t>2001                            5,0                             -0,1                                 0,3</a:t>
            </a:r>
          </a:p>
          <a:p>
            <a:pPr hangingPunct="0"/>
            <a:r>
              <a:rPr lang="el-GR" sz="2000" dirty="0"/>
              <a:t>2002                            4,6                              0,5                                 0,7</a:t>
            </a:r>
          </a:p>
          <a:p>
            <a:pPr hangingPunct="0"/>
            <a:r>
              <a:rPr lang="el-GR" sz="2000" dirty="0"/>
              <a:t>2003                            3,3                              1,3                                 1,5</a:t>
            </a:r>
          </a:p>
          <a:p>
            <a:pPr hangingPunct="0"/>
            <a:r>
              <a:rPr lang="el-GR" sz="2000" dirty="0" smtClean="0"/>
              <a:t>2004                             </a:t>
            </a:r>
            <a:r>
              <a:rPr lang="el-GR" sz="2000" dirty="0"/>
              <a:t>3,3                              1,8                                 2,0</a:t>
            </a:r>
          </a:p>
          <a:p>
            <a:pPr hangingPunct="0"/>
            <a:r>
              <a:rPr lang="el-GR" sz="2000" dirty="0"/>
              <a:t>Μ.Ο.1999-2004          4,2                              0,9                                  1,2</a:t>
            </a:r>
          </a:p>
          <a:p>
            <a:pPr hangingPunct="0"/>
            <a:r>
              <a:rPr lang="el-GR" sz="2000" dirty="0" smtClean="0"/>
              <a:t>__________________________________________________________________</a:t>
            </a:r>
            <a:endParaRPr lang="el-GR" sz="2000" dirty="0"/>
          </a:p>
          <a:p>
            <a:pPr hangingPunct="0"/>
            <a:r>
              <a:rPr lang="el-GR" sz="2000" dirty="0"/>
              <a:t>Πηγή: ΥΠ.ΕΘ.Ο, 2004, σ. 28.</a:t>
            </a:r>
          </a:p>
          <a:p>
            <a:pPr hangingPunct="0"/>
            <a:r>
              <a:rPr lang="el-GR" dirty="0"/>
              <a:t> </a:t>
            </a:r>
            <a:r>
              <a:rPr lang="el-GR" sz="2400" dirty="0" smtClean="0"/>
              <a:t>Ένα </a:t>
            </a:r>
            <a:r>
              <a:rPr lang="el-GR" sz="2400" dirty="0"/>
              <a:t>στοιχείο που θα πρέπει να ληφθεί υπόψη είναι ότι η παραγωγικότητα της εργασίας στο δημόσιο τομέα, ο οποίος κυρίως επωφελήθηκε από τα Κ.Π.Σ. αλλά και κλήθηκε να τα διαχειριστεί, ήταν κατά τομέα στην καλύτερη περίπτωση αμετάβλητη, ενώ σε πολλές περιπτώσεις μειώθηκε.    </a:t>
            </a:r>
          </a:p>
        </p:txBody>
      </p:sp>
    </p:spTree>
    <p:extLst>
      <p:ext uri="{BB962C8B-B14F-4D97-AF65-F5344CB8AC3E}">
        <p14:creationId xmlns:p14="http://schemas.microsoft.com/office/powerpoint/2010/main" val="556447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640960" cy="5632311"/>
          </a:xfrm>
          <a:prstGeom prst="rect">
            <a:avLst/>
          </a:prstGeom>
        </p:spPr>
        <p:txBody>
          <a:bodyPr wrap="square">
            <a:spAutoFit/>
          </a:bodyPr>
          <a:lstStyle/>
          <a:p>
            <a:pPr hangingPunct="0"/>
            <a:r>
              <a:rPr lang="el-GR" sz="2400" b="1" dirty="0"/>
              <a:t> </a:t>
            </a:r>
            <a:endParaRPr lang="el-GR" sz="2400" dirty="0"/>
          </a:p>
          <a:p>
            <a:pPr hangingPunct="0"/>
            <a:r>
              <a:rPr lang="el-GR" sz="2400" b="1" dirty="0"/>
              <a:t>5.  Η επίδραση στο ισοζύγιο πληρωμών και τη νομισματική ισοτιμία.</a:t>
            </a:r>
            <a:endParaRPr lang="el-GR" sz="2400" dirty="0"/>
          </a:p>
          <a:p>
            <a:pPr hangingPunct="0"/>
            <a:r>
              <a:rPr lang="el-GR" sz="2400" dirty="0"/>
              <a:t>Από καθαρά εθνικο-λογιστική άποψη, οι εισπράξεις από την Ε.Ε. αποτελούν μονομερή μεταβίβαση που εγγράφεται ως πίστωση (εισροή συναλλάγματος) στο ισοζύγιο άδηλων πόρων. Το ισοζύγιο αυτό, λοιπόν, που για πολύ μεγάλο χρονικό διάστημα διέσωσε το ισοζύγιο πληρωμών της Ελλάδας και το εθνικό της νόμισμα από τη χρεοκοπία και την κατάρρευση, απέκτησε μια νέα και δυναμικά εξελισσόμενη πηγή πόρων.</a:t>
            </a:r>
          </a:p>
          <a:p>
            <a:pPr hangingPunct="0"/>
            <a:r>
              <a:rPr lang="el-GR" sz="2400" dirty="0"/>
              <a:t>Το 1981, τον πρώτο χρόνο μετά την ένταξη της Ελλάδας στην Κοινότητα, οι εισπράξεις από τα ταμεία της αντιπροσώπευαν μόλις το 2,3% </a:t>
            </a:r>
            <a:r>
              <a:rPr lang="el-GR" sz="2400" dirty="0" smtClean="0"/>
              <a:t>των </a:t>
            </a:r>
            <a:r>
              <a:rPr lang="el-GR" sz="2400" dirty="0"/>
              <a:t>άδηλων πόρων της χώρας και το 0,5% του Α.Ε.Π. της. Μέσα σε τέσσερα χρόνια, το 1985 τα αντίστοιχα ποσοστά ήταν 16,5% και 3</a:t>
            </a:r>
            <a:r>
              <a:rPr lang="el-GR" sz="2400" dirty="0" smtClean="0"/>
              <a:t>%.</a:t>
            </a:r>
            <a:endParaRPr lang="el-GR" sz="2400" dirty="0"/>
          </a:p>
        </p:txBody>
      </p:sp>
    </p:spTree>
    <p:extLst>
      <p:ext uri="{BB962C8B-B14F-4D97-AF65-F5344CB8AC3E}">
        <p14:creationId xmlns:p14="http://schemas.microsoft.com/office/powerpoint/2010/main" val="20792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7109639"/>
          </a:xfrm>
          <a:prstGeom prst="rect">
            <a:avLst/>
          </a:prstGeom>
        </p:spPr>
        <p:txBody>
          <a:bodyPr wrap="square">
            <a:spAutoFit/>
          </a:bodyPr>
          <a:lstStyle/>
          <a:p>
            <a:pPr hangingPunct="0"/>
            <a:r>
              <a:rPr lang="el-GR" sz="2400" dirty="0" smtClean="0"/>
              <a:t>Στον </a:t>
            </a:r>
            <a:r>
              <a:rPr lang="el-GR" sz="2400" dirty="0"/>
              <a:t>πίνακα 47 απεικονίζονται οι εισροές πόρων από την Κοινότητα ως απόλυτοι αριθμοί αλλά και ως ποσοστό του Α.Ε.Π.. Επιπλέον, δίνονται οι εισπράξεις από την Ε.Ε. ως ποσοστό των φορολογικών εσόδων και ως ποσοστό του ελλείμματος του εμπορικού ισοζυγίου της Ελλάδας. Τα στοιχεία είναι πράγματι, απόλυτα ενδεικτικά της σχετικής σημασίας των εισπραξεων από την Ε.Ε. ως μεγέθους για την ελληνική οικονομία. Ως ποσοστό του Α.Ε.Π. οι εισπράξεις από την Ε.Ε. έχουν το μέγεθος ενός μικρού τομέα οικονομικής δραστηριότητας. Ως πηγή δημοσίων εσόδων εγγίζουν για κάποιες χρονιές το 1/4 των φορολογικών εσόδων της χώρας. Ως πηγή συναλλάγματος έφτασαν να καλύπτουν από μόνες τους το 1/3-1/2 του ελλείμματος του εμπορικού ισοζυγίου. </a:t>
            </a:r>
            <a:endParaRPr lang="el-GR" sz="2400" dirty="0" smtClean="0"/>
          </a:p>
          <a:p>
            <a:pPr hangingPunct="0"/>
            <a:r>
              <a:rPr lang="el-GR" sz="2400" dirty="0"/>
              <a:t>Το τελευταίο αυτό στοιχείο είναι εντυπωσιακό, αλλά δεν αρκεί για να αποτιμηθεί η επίδραση των κοινοτικών πόρων στον εξωτερικό τομέα της ελληνικής οικονομίας. Για να γίνει κάτι τέτοιο θα πρέπει να ληφθούν υπόψη δυο ζητήματα και, συγκεκριμένα, η επίδραση των εισπράξεων αυτών στις εισαγωγές καθώς και στην ισοτιμία του εθνικού νομίσματος.</a:t>
            </a:r>
          </a:p>
          <a:p>
            <a:pPr hangingPunct="0"/>
            <a:endParaRPr lang="el-GR" sz="2400" dirty="0"/>
          </a:p>
        </p:txBody>
      </p:sp>
    </p:spTree>
    <p:extLst>
      <p:ext uri="{BB962C8B-B14F-4D97-AF65-F5344CB8AC3E}">
        <p14:creationId xmlns:p14="http://schemas.microsoft.com/office/powerpoint/2010/main" val="523890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9036496" cy="7017306"/>
          </a:xfrm>
          <a:prstGeom prst="rect">
            <a:avLst/>
          </a:prstGeom>
        </p:spPr>
        <p:txBody>
          <a:bodyPr wrap="square">
            <a:spAutoFit/>
          </a:bodyPr>
          <a:lstStyle/>
          <a:p>
            <a:pPr hangingPunct="0"/>
            <a:r>
              <a:rPr lang="el-GR" dirty="0"/>
              <a:t> </a:t>
            </a:r>
            <a:r>
              <a:rPr lang="el-GR" b="1" dirty="0" smtClean="0"/>
              <a:t>                                         </a:t>
            </a:r>
            <a:r>
              <a:rPr lang="el-GR" b="1" dirty="0"/>
              <a:t>Πίνακας 47</a:t>
            </a:r>
          </a:p>
          <a:p>
            <a:pPr hangingPunct="0"/>
            <a:r>
              <a:rPr lang="el-GR" dirty="0"/>
              <a:t>Η σχετική σημασία των εισροών από την κοινότητα στην Ελλάδα (1981-1998</a:t>
            </a:r>
            <a:r>
              <a:rPr lang="el-GR" dirty="0" smtClean="0"/>
              <a:t>)</a:t>
            </a:r>
          </a:p>
          <a:p>
            <a:pPr hangingPunct="0"/>
            <a:r>
              <a:rPr lang="el-GR" dirty="0" smtClean="0"/>
              <a:t>_________________________________________________________________</a:t>
            </a:r>
            <a:endParaRPr lang="el-GR" dirty="0"/>
          </a:p>
          <a:p>
            <a:pPr hangingPunct="0"/>
            <a:r>
              <a:rPr lang="el-GR" dirty="0"/>
              <a:t>Έτος                                                     Κοινοτικοί πόροι </a:t>
            </a:r>
          </a:p>
          <a:p>
            <a:pPr hangingPunct="0"/>
            <a:r>
              <a:rPr lang="el-GR" dirty="0"/>
              <a:t>                </a:t>
            </a:r>
            <a:r>
              <a:rPr lang="el-GR" dirty="0" smtClean="0"/>
              <a:t>(</a:t>
            </a:r>
            <a:r>
              <a:rPr lang="el-GR" dirty="0"/>
              <a:t>δισ. δρχ)      ως % του Α.Ε.Π.     ως % των φορο-   ως % του εμπορι-       </a:t>
            </a:r>
          </a:p>
          <a:p>
            <a:pPr hangingPunct="0"/>
            <a:r>
              <a:rPr lang="el-GR" dirty="0"/>
              <a:t>                </a:t>
            </a:r>
            <a:r>
              <a:rPr lang="el-GR" dirty="0" smtClean="0"/>
              <a:t>                                                      </a:t>
            </a:r>
            <a:r>
              <a:rPr lang="el-GR" dirty="0"/>
              <a:t>λογικών εσόδων    κού ελλείμματος                    </a:t>
            </a:r>
          </a:p>
          <a:p>
            <a:pPr hangingPunct="0"/>
            <a:r>
              <a:rPr lang="el-GR" dirty="0"/>
              <a:t>1981                  9                     0,5                      2,31                          0,91</a:t>
            </a:r>
          </a:p>
          <a:p>
            <a:pPr hangingPunct="0"/>
            <a:r>
              <a:rPr lang="el-GR" dirty="0"/>
              <a:t>1982                41                     1,8                      7,45                          3,27 </a:t>
            </a:r>
          </a:p>
          <a:p>
            <a:pPr hangingPunct="0"/>
            <a:r>
              <a:rPr lang="el-GR" dirty="0"/>
              <a:t>1983                73                     2,7                    10,75                          5,20</a:t>
            </a:r>
          </a:p>
          <a:p>
            <a:pPr hangingPunct="0"/>
            <a:r>
              <a:rPr lang="el-GR" dirty="0"/>
              <a:t>1984                84                     2,5                      9,90                          7,10</a:t>
            </a:r>
          </a:p>
          <a:p>
            <a:pPr hangingPunct="0"/>
            <a:r>
              <a:rPr lang="el-GR" dirty="0"/>
              <a:t>1985               122                    3,0                    11,90                          8,83</a:t>
            </a:r>
          </a:p>
          <a:p>
            <a:pPr hangingPunct="0"/>
            <a:r>
              <a:rPr lang="el-GR" dirty="0"/>
              <a:t>1986               182                    3,7                    13,39                        12,37</a:t>
            </a:r>
          </a:p>
          <a:p>
            <a:pPr hangingPunct="0"/>
            <a:r>
              <a:rPr lang="el-GR" dirty="0"/>
              <a:t>1987               244                    4,5                    15,28                        15,73</a:t>
            </a:r>
          </a:p>
          <a:p>
            <a:pPr hangingPunct="0"/>
            <a:r>
              <a:rPr lang="el-GR" dirty="0"/>
              <a:t>1988               260                    3.9                    14,55                        13,22</a:t>
            </a:r>
          </a:p>
          <a:p>
            <a:pPr hangingPunct="0"/>
            <a:r>
              <a:rPr lang="el-GR" dirty="0"/>
              <a:t>1989               354                    4,5                    17,95                        16,29 </a:t>
            </a:r>
          </a:p>
          <a:p>
            <a:pPr hangingPunct="0"/>
            <a:r>
              <a:rPr lang="el-GR" dirty="0"/>
              <a:t>1990               475                    3,9                    17,59                        17,11</a:t>
            </a:r>
          </a:p>
          <a:p>
            <a:pPr hangingPunct="0"/>
            <a:r>
              <a:rPr lang="el-GR" dirty="0"/>
              <a:t>1991               607                    5,5                    17,83                        34,76</a:t>
            </a:r>
          </a:p>
          <a:p>
            <a:pPr hangingPunct="0"/>
            <a:r>
              <a:rPr lang="el-GR" dirty="0"/>
              <a:t>1992               815                    6,5                    19,80                        27,22</a:t>
            </a:r>
          </a:p>
          <a:p>
            <a:pPr hangingPunct="0"/>
            <a:r>
              <a:rPr lang="el-GR" dirty="0"/>
              <a:t>1993            1.053                    7,3                    23,16                        52,47</a:t>
            </a:r>
          </a:p>
          <a:p>
            <a:pPr hangingPunct="0"/>
            <a:r>
              <a:rPr lang="el-GR" dirty="0"/>
              <a:t>1994            1.113                    7,0                    21,24                        38,15</a:t>
            </a:r>
          </a:p>
          <a:p>
            <a:pPr hangingPunct="0"/>
            <a:r>
              <a:rPr lang="el-GR" dirty="0"/>
              <a:t>1995            1.077                    6,0                    18,10                        32,45</a:t>
            </a:r>
          </a:p>
          <a:p>
            <a:pPr hangingPunct="0"/>
            <a:r>
              <a:rPr lang="el-GR" dirty="0"/>
              <a:t>1996            1.408                    7,1                    21,28                        37,19</a:t>
            </a:r>
          </a:p>
          <a:p>
            <a:pPr hangingPunct="0"/>
            <a:r>
              <a:rPr lang="el-GR" dirty="0"/>
              <a:t>1997            1.478                    6,6                    19,44                        34,60</a:t>
            </a:r>
          </a:p>
          <a:p>
            <a:pPr hangingPunct="0"/>
            <a:r>
              <a:rPr lang="el-GR" dirty="0"/>
              <a:t>1998            1.590                    6,7                    18,51                        32,71</a:t>
            </a:r>
          </a:p>
          <a:p>
            <a:pPr hangingPunct="0"/>
            <a:r>
              <a:rPr lang="el-GR" dirty="0"/>
              <a:t>1981-98    10.985               </a:t>
            </a:r>
            <a:r>
              <a:rPr lang="el-GR" dirty="0" smtClean="0"/>
              <a:t>     </a:t>
            </a:r>
            <a:r>
              <a:rPr lang="el-GR" dirty="0"/>
              <a:t>4,62                  15,58                        </a:t>
            </a:r>
            <a:r>
              <a:rPr lang="el-GR" dirty="0" smtClean="0"/>
              <a:t>21,64</a:t>
            </a:r>
            <a:endParaRPr lang="el-GR" dirty="0"/>
          </a:p>
        </p:txBody>
      </p:sp>
    </p:spTree>
    <p:extLst>
      <p:ext uri="{BB962C8B-B14F-4D97-AF65-F5344CB8AC3E}">
        <p14:creationId xmlns:p14="http://schemas.microsoft.com/office/powerpoint/2010/main" val="118131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84976" cy="6370975"/>
          </a:xfrm>
          <a:prstGeom prst="rect">
            <a:avLst/>
          </a:prstGeom>
        </p:spPr>
        <p:txBody>
          <a:bodyPr wrap="square">
            <a:spAutoFit/>
          </a:bodyPr>
          <a:lstStyle/>
          <a:p>
            <a:pPr hangingPunct="0"/>
            <a:r>
              <a:rPr lang="el-GR" sz="2400" dirty="0"/>
              <a:t>Η αναζήτηση οικονομικής επιχειρηματολογίας και </a:t>
            </a:r>
            <a:r>
              <a:rPr lang="en-US" sz="2400" dirty="0"/>
              <a:t>ex post</a:t>
            </a:r>
            <a:r>
              <a:rPr lang="el-GR" sz="2400" dirty="0"/>
              <a:t> εξήγησης για μια απόφαση που σαφώς ελήφθη με καθαρά πολιτικό σκεπτικό και από τις δυο πλευρές είναι μια ιδιαίτερα δύσκολη νοητική άσκηση. Δεν μπορεί να συζητήσει κανείς σοβαρά το επιχείρημα ότι οι χώρες-μέλη της Ε.Κ. δέχθηκαν την Ελλάδα ως πλήρες μέλος, επειδή εποφθαλμιούσαν την κατάληψη της ελληνικής αγοράς από τα προϊόντα, καθώς η κατάληψη αυτή είχε ήδη συντελεστεί. </a:t>
            </a:r>
            <a:r>
              <a:rPr lang="el-GR" sz="2400" dirty="0" smtClean="0"/>
              <a:t>Η </a:t>
            </a:r>
            <a:r>
              <a:rPr lang="el-GR" sz="2400" dirty="0"/>
              <a:t>η συμφωνία σύνδεσης Ελλάδας-Ε.Ο.Κ., που ως προς το εμπορικό της σκέλος τηρήθηκε κατά γράμμα, ακόμα και κατά τη διάρκεια της δικτατορίας, προέβλεπε τη βαθμιαία μείωση των ελληνικών δασμών πάνω στα ευρωπαϊκά προϊόντα. Στις αρχές της δεκαετίας του 1980, λοιπόν, τα ευρωπαϊκά προϊόντα δεν προσέκρουαν σε άξια λόγου δασμολογικά τείχη κατά την είσοδό τους στην ελληνική </a:t>
            </a:r>
            <a:r>
              <a:rPr lang="el-GR" sz="2400" dirty="0" smtClean="0"/>
              <a:t>αγορά. Δεν </a:t>
            </a:r>
            <a:r>
              <a:rPr lang="el-GR" sz="2400" dirty="0"/>
              <a:t>μπορεί, επίσης, να ισχυριστεί κανείς </a:t>
            </a:r>
            <a:r>
              <a:rPr lang="el-GR" sz="2400" dirty="0" smtClean="0"/>
              <a:t>ότι </a:t>
            </a:r>
            <a:r>
              <a:rPr lang="el-GR" sz="2400" dirty="0"/>
              <a:t>η Ελλάδα προσδοκούσε οικονομικά οφέλη που θα αντιστάθμιζαν τις απώλειες από την πίεση του ανταγωνισμού και τα οποία θα ήταν αποτέλεσμα των εισπράξεων από τα κοινοτικά ταμεία για δυο βασικούς λόγους</a:t>
            </a:r>
            <a:r>
              <a:rPr lang="el-GR" sz="2400" dirty="0" smtClean="0"/>
              <a:t>:</a:t>
            </a:r>
            <a:endParaRPr lang="el-GR" sz="2400" dirty="0"/>
          </a:p>
        </p:txBody>
      </p:sp>
    </p:spTree>
    <p:extLst>
      <p:ext uri="{BB962C8B-B14F-4D97-AF65-F5344CB8AC3E}">
        <p14:creationId xmlns:p14="http://schemas.microsoft.com/office/powerpoint/2010/main" val="2041207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640960" cy="5262979"/>
          </a:xfrm>
          <a:prstGeom prst="rect">
            <a:avLst/>
          </a:prstGeom>
        </p:spPr>
        <p:txBody>
          <a:bodyPr wrap="square">
            <a:spAutoFit/>
          </a:bodyPr>
          <a:lstStyle/>
          <a:p>
            <a:pPr hangingPunct="0"/>
            <a:r>
              <a:rPr lang="el-GR" sz="2400" dirty="0"/>
              <a:t> </a:t>
            </a:r>
            <a:r>
              <a:rPr lang="el-GR" sz="2400" dirty="0"/>
              <a:t>Αναφορικά με το πρώτο θέμα είναι γνωστό ότι σημαντικό μέρος των χρημάτων που η Ελλάδα εισπράττει από τον κοινοτικό προϋπολογισμό καταλήγουν σε εταιρείες άλλων ευρωπαϊκών χωρών. Σημαντικό μέρος των κονδυλίων για το μετρό και το αεροδρόμιο των Αθηνών εισπράχθηκαν από τη γαλλική και τη γερμανική αντίστοιχα ανάδοχο κατασκευάστρια εταιρεία. Σύμφωνα με υπολογισμούς εμπειρογνωμόνων της Ευρωπαϊκής Επιτροπής το ποσοστό των εισπράξεων της Ελλάδας που χρηματοδοτεί εισαγωγές προϊόντων και υπηρεσιών από άλλες χώρες-μέλη της Ε.Ε. είναι της τάξης του </a:t>
            </a:r>
            <a:r>
              <a:rPr lang="el-GR" sz="2400" dirty="0" smtClean="0"/>
              <a:t>20-40%  </a:t>
            </a:r>
            <a:r>
              <a:rPr lang="el-GR" sz="2400" dirty="0"/>
              <a:t>για τις λιγότερο αναπτυγμένες-χρηματοδοτούμενες από τα Κ.Π.Σ. χώρες-μέλη συνολικά. </a:t>
            </a:r>
          </a:p>
          <a:p>
            <a:pPr hangingPunct="0"/>
            <a:r>
              <a:rPr lang="el-GR" sz="2400" dirty="0"/>
              <a:t>Αναφορικά με το δεύτερο θέμα, έχει εδώ και μερικά χρόνια ανοίξει μια συζήτηση αναφορικά με το αν μπορεί να βρει εφαρμογή στην περίπτωση της ελληνικής οικονομίας η «ολλανδική ασθένεια». </a:t>
            </a:r>
          </a:p>
        </p:txBody>
      </p:sp>
    </p:spTree>
    <p:extLst>
      <p:ext uri="{BB962C8B-B14F-4D97-AF65-F5344CB8AC3E}">
        <p14:creationId xmlns:p14="http://schemas.microsoft.com/office/powerpoint/2010/main" val="2112312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5135"/>
            <a:ext cx="8712968" cy="6370975"/>
          </a:xfrm>
          <a:prstGeom prst="rect">
            <a:avLst/>
          </a:prstGeom>
        </p:spPr>
        <p:txBody>
          <a:bodyPr wrap="square">
            <a:spAutoFit/>
          </a:bodyPr>
          <a:lstStyle/>
          <a:p>
            <a:pPr hangingPunct="0"/>
            <a:r>
              <a:rPr lang="el-GR" sz="2400" dirty="0"/>
              <a:t>Κάποιοι διατύπωσαν την άποψη ότι όπως στην περίπτωση της Ολλανδίας με την ανακάλυψη του φυσικού αερίου, οι άδηλοι πόροι ισοσκελίζοντας το ισοζύγιο τρεχουσών συναλλαγών της Ελλάδας, διατήρησαν τη δραχμή υπερτιμημένη, με αποτέλεσμα να μειωθεί η ανταγωνιστικότητα των ελληνικών προϊόντων και τελικά να λάβει πιο έντονα χαρακτηριστικά η αποβιομηχάνιση της χώρας. Η «ολλανδική ασθένεια» δεν διαπιστώνεται εργαστηριακά, ούτε και καταπολεμείται με συνταγογράφηση. Αποτελεί, όμως, μια εξαιρετικά ενδιαφέρουσα βάση για την ανάλυση κάποιων βασικών παραμέτρων της Ελληνικής οικονομίας. </a:t>
            </a:r>
          </a:p>
          <a:p>
            <a:pPr hangingPunct="0"/>
            <a:r>
              <a:rPr lang="el-GR" sz="2400" dirty="0"/>
              <a:t> Είναι απολύτως βέβαιον ότι οι άδηλοι πόροι και εν πολλοίς οι απολαβές από τη κοινότητα μετά τη δεκαετία του 1980 στήριξαν το ισοζύγιο πληρωμών της χώρας καλύπτοντας, μέχρι και σε ποσοστό που ξεπερνούσε το 100%, το έλλειμμα του εμπορικού ισοζυγίου της. Φυσικά, η στήριξη αυτή απέτρεψε την περαιτέρω διολίσθηση της δραχμής και την άνευ προηγουμένου </a:t>
            </a:r>
            <a:r>
              <a:rPr lang="en-US" sz="2400" i="1" dirty="0"/>
              <a:t>de facto</a:t>
            </a:r>
            <a:r>
              <a:rPr lang="el-GR" sz="2400" dirty="0"/>
              <a:t> ανατίμησή της το Μάιο του 1994 παρά τις κερδοσκοπικές επιθέσεις.</a:t>
            </a:r>
            <a:endParaRPr lang="el-GR" sz="2400" dirty="0"/>
          </a:p>
        </p:txBody>
      </p:sp>
    </p:spTree>
    <p:extLst>
      <p:ext uri="{BB962C8B-B14F-4D97-AF65-F5344CB8AC3E}">
        <p14:creationId xmlns:p14="http://schemas.microsoft.com/office/powerpoint/2010/main" val="1409849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8847"/>
            <a:ext cx="8568952" cy="4524315"/>
          </a:xfrm>
          <a:prstGeom prst="rect">
            <a:avLst/>
          </a:prstGeom>
        </p:spPr>
        <p:txBody>
          <a:bodyPr wrap="square">
            <a:spAutoFit/>
          </a:bodyPr>
          <a:lstStyle/>
          <a:p>
            <a:pPr hangingPunct="0"/>
            <a:r>
              <a:rPr lang="el-GR" sz="2400" dirty="0"/>
              <a:t>Το πρώτο σκέλος της εφαρμογής της θεωρίας της «ολλανδικής ασθένειας» στην ελληνική περίπτωση ισχύει. Αυτό που δεν είναι βέβαιο ότι ισχύει, είναι το δεύτερο και, συγκεκριμένα, ότι διαρκείς υποτιμήσεις και διολισθήσεις της δραχμής θα μπορούσαν να καταστήσουν τα ελληνικά προϊόντα ανταγωνιστικά, το εμπορικό ισοζύγιο ισοσκελισμένο και την ελληνική βιομηχανία ακμάζουσα και σφίζουσα. Στις δεκαετίες του 1970 και του 1980 οι ραγδαίες διολισθήσεις της δραχμής εναλλάσσονταν με τις δραματικές της υποτιμήσεις. Η ανελαστικότητα, όμως, τόσο των εισαγωγών όσο και των εξαγωγών μας, ούτε βελτίωση του εμπορικού ελλείμματος επέτρεψε ούτε ανάκαμψη της, ανέκαθεν προβληματικής,  ελληνικής βιομηχανίας προκάλεσε. </a:t>
            </a:r>
            <a:endParaRPr lang="el-GR" sz="2400" dirty="0"/>
          </a:p>
        </p:txBody>
      </p:sp>
    </p:spTree>
    <p:extLst>
      <p:ext uri="{BB962C8B-B14F-4D97-AF65-F5344CB8AC3E}">
        <p14:creationId xmlns:p14="http://schemas.microsoft.com/office/powerpoint/2010/main" val="3614647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98385"/>
            <a:ext cx="8856984" cy="5262979"/>
          </a:xfrm>
          <a:prstGeom prst="rect">
            <a:avLst/>
          </a:prstGeom>
        </p:spPr>
        <p:txBody>
          <a:bodyPr wrap="square">
            <a:spAutoFit/>
          </a:bodyPr>
          <a:lstStyle/>
          <a:p>
            <a:pPr hangingPunct="0"/>
            <a:r>
              <a:rPr lang="el-GR" sz="2400" b="1" dirty="0"/>
              <a:t>Η περιφερειακή διάσταση</a:t>
            </a:r>
            <a:endParaRPr lang="el-GR" sz="2400" dirty="0"/>
          </a:p>
          <a:p>
            <a:pPr hangingPunct="0"/>
            <a:r>
              <a:rPr lang="el-GR" sz="2400" dirty="0"/>
              <a:t>Η λογική των κοινοτικών χρηματοδοτήσεων εστιάστηκε στο στόχο της σμίκρυνσης των περιφερειακών ανισοτήτων, άσχετα με το αν στην Ελλάδα, χώρα αμάλγαμα και ταυτόχρονα άθροισμα διαφόρων τύπων προβληματικών περιφερειών, το πρόβλημα πήρε εθνικά μάλλον παρά τοπικά χαρακτηριστικά. Ο απώτερος στόχος της περιφερειακής πολιτικής ήταν να κατορθώσουν οι λιγότερο αναπτυγμένες περιφέρειες της Ε.Ε. να αναπτυχθούν με ρυθμούς αισθητά υψηλότερους από τον κοινοτικό μέσο όρο. Το χάσμα ανάμεσα στις φτωχότερες και τις πλουσιότερες χώρες της Ε.Ε. μειώθηκε κατά το 1/5 ως τα μέσα του 2005. </a:t>
            </a:r>
          </a:p>
          <a:p>
            <a:pPr hangingPunct="0"/>
            <a:r>
              <a:rPr lang="el-GR" sz="2400" dirty="0"/>
              <a:t>Συγκεκριμένα, το μέσο κατά κεφαλήν εισόδημα των χωρών αυτών (Ελλάδα, Ισπανία, Πορτογαλία, Ελλάδα) ανέβηκε από το 66% στο 74</a:t>
            </a:r>
            <a:r>
              <a:rPr lang="el-GR" sz="2400" dirty="0" smtClean="0"/>
              <a:t>%.</a:t>
            </a:r>
            <a:endParaRPr lang="el-GR" sz="2400" dirty="0"/>
          </a:p>
        </p:txBody>
      </p:sp>
    </p:spTree>
    <p:extLst>
      <p:ext uri="{BB962C8B-B14F-4D97-AF65-F5344CB8AC3E}">
        <p14:creationId xmlns:p14="http://schemas.microsoft.com/office/powerpoint/2010/main" val="6011941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9530"/>
            <a:ext cx="8640960" cy="7478970"/>
          </a:xfrm>
          <a:prstGeom prst="rect">
            <a:avLst/>
          </a:prstGeom>
        </p:spPr>
        <p:txBody>
          <a:bodyPr wrap="square">
            <a:spAutoFit/>
          </a:bodyPr>
          <a:lstStyle/>
          <a:p>
            <a:pPr hangingPunct="0"/>
            <a:r>
              <a:rPr lang="el-GR" sz="2400" dirty="0" smtClean="0"/>
              <a:t> </a:t>
            </a:r>
            <a:r>
              <a:rPr lang="el-GR" sz="2400" dirty="0"/>
              <a:t>Βέβαια, το αισιόδοξο αυτό συμπέρασμα θα πρέπει να διατυπώνεται σε συνδυασμό με την παρατήρηση ότι μια από τις χώρες του δείγματος (η Ιρλανδία) ουσιαστικά άλλαξε κατηγορία περνώντας από τις λιγότερο στις περισσότερο αναπτυγμένες χώρες-μέλη της Ε.Ε., επίτευγμα που σε σημαντικό βαθμό οφείλεται και στα Κ.Π.Σ.. Ίσως, λοιπόν, η εικόνα για τις τρεις άλλες χώρες (Ισπανία, Πορτογαλία και Ελλάδα) να είναι λιγότερο θετική. </a:t>
            </a:r>
            <a:endParaRPr lang="el-GR" sz="2400" dirty="0" smtClean="0"/>
          </a:p>
          <a:p>
            <a:pPr hangingPunct="0"/>
            <a:r>
              <a:rPr lang="el-GR" sz="2400" dirty="0"/>
              <a:t>Αναφορικά με την επίπτωση των κοινοτικών χρηματοδοτήσεων στην περιφερειακή ανάπτυξη στην Ελλάδα, ο πίνακας 48 δεν είναι ιδιαίτερα διαφωτιστικός.   Συγκεκριμένα, από τα στοιχεία του φαίνεται ότι, ενώ το σύνολο των πιστώσεων προς τις φτωχότερες ελληνικές περιφέρειες υπερδιπλασιάστηκε από το Β΄ στο Γ΄ Κ.Π.Σ., το κατά κεφαλήν Α.Ε.Π. τους ανάμεσα στο 1988 και το 1998 για άλλες αυξήθηκε σημαντικά σε σχέση με τον κοινοτικό μέσο όρο (</a:t>
            </a:r>
            <a:r>
              <a:rPr lang="el-GR" sz="2400" dirty="0" smtClean="0"/>
              <a:t>Β. </a:t>
            </a:r>
            <a:r>
              <a:rPr lang="el-GR" sz="2400" dirty="0"/>
              <a:t>Αιγαίο, Δυτική Ελλάδα) για άλλες λιγότερο (Αν. Μακεδονία, Θράκη, Θεσσαλία, Ιόνια), ενώ για άλλες μειώθηκε (Ήπειρος, </a:t>
            </a:r>
            <a:r>
              <a:rPr lang="el-GR" sz="2400" dirty="0" smtClean="0"/>
              <a:t>Δ. Μακεδονία Πελοπόννησος. </a:t>
            </a:r>
            <a:r>
              <a:rPr lang="el-GR" sz="2400" dirty="0"/>
              <a:t>Προφανώς, η κοινοτική χρηματοδότηση είναι η αναγκαία αλλά όχι και η ικανή συνθήκη για την οικονομική σύγκλιση σε περιφερειακό επίπεδο.</a:t>
            </a:r>
          </a:p>
          <a:p>
            <a:pPr hangingPunct="0"/>
            <a:endParaRPr lang="el-GR" sz="2400" dirty="0"/>
          </a:p>
        </p:txBody>
      </p:sp>
    </p:spTree>
    <p:extLst>
      <p:ext uri="{BB962C8B-B14F-4D97-AF65-F5344CB8AC3E}">
        <p14:creationId xmlns:p14="http://schemas.microsoft.com/office/powerpoint/2010/main" val="9635869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5135"/>
            <a:ext cx="8640960" cy="5016758"/>
          </a:xfrm>
          <a:prstGeom prst="rect">
            <a:avLst/>
          </a:prstGeom>
        </p:spPr>
        <p:txBody>
          <a:bodyPr wrap="square">
            <a:spAutoFit/>
          </a:bodyPr>
          <a:lstStyle/>
          <a:p>
            <a:pPr hangingPunct="0"/>
            <a:r>
              <a:rPr lang="el-GR" sz="1600" b="1" dirty="0"/>
              <a:t> </a:t>
            </a:r>
            <a:endParaRPr lang="el-GR" sz="1600" dirty="0"/>
          </a:p>
          <a:p>
            <a:pPr algn="ctr" hangingPunct="0"/>
            <a:r>
              <a:rPr lang="el-GR" sz="1600" b="1" dirty="0"/>
              <a:t>                    </a:t>
            </a:r>
            <a:r>
              <a:rPr lang="el-GR" sz="1600" b="1" dirty="0" smtClean="0"/>
              <a:t>Πίνακας </a:t>
            </a:r>
            <a:r>
              <a:rPr lang="el-GR" sz="1600" b="1" dirty="0"/>
              <a:t>48</a:t>
            </a:r>
            <a:r>
              <a:rPr lang="el-GR" sz="1600" dirty="0"/>
              <a:t>  </a:t>
            </a:r>
          </a:p>
          <a:p>
            <a:pPr algn="ctr" hangingPunct="0"/>
            <a:r>
              <a:rPr lang="el-GR" sz="1600" dirty="0"/>
              <a:t>Κοινοτικοί πόροι στις φτωχότερες ελληνικές περιφέρειες και σύγκλιση τους με το μέσο κατά κεφαλήν εισόδημα στην Ε.Ε. (=100</a:t>
            </a:r>
            <a:r>
              <a:rPr lang="el-GR" sz="1600" dirty="0" smtClean="0"/>
              <a:t>)</a:t>
            </a:r>
          </a:p>
          <a:p>
            <a:pPr hangingPunct="0"/>
            <a:r>
              <a:rPr lang="el-GR" sz="1600" dirty="0" smtClean="0"/>
              <a:t>___________________________________________________________________________________</a:t>
            </a:r>
            <a:endParaRPr lang="el-GR" sz="1600" dirty="0"/>
          </a:p>
          <a:p>
            <a:pPr hangingPunct="0"/>
            <a:r>
              <a:rPr lang="el-GR" sz="1600" dirty="0"/>
              <a:t>Φτωχές ελληνικές.        Β΄ Κ.Π.Σ.            Γ΄ Κ.Π.Σ.          Κατά κεφαλήν Α.Ε.Π.</a:t>
            </a:r>
          </a:p>
          <a:p>
            <a:pPr hangingPunct="0"/>
            <a:r>
              <a:rPr lang="el-GR" sz="1600" dirty="0"/>
              <a:t>περιφέρειες                    (δις. Δρχ.)           (δις. Δρχ.)                1988       </a:t>
            </a:r>
            <a:r>
              <a:rPr lang="el-GR" sz="1600" dirty="0" smtClean="0"/>
              <a:t>1998</a:t>
            </a:r>
          </a:p>
          <a:p>
            <a:pPr hangingPunct="0"/>
            <a:r>
              <a:rPr lang="el-GR" sz="1600" dirty="0" smtClean="0"/>
              <a:t>___________________________________________________________________________________</a:t>
            </a:r>
            <a:endParaRPr lang="el-GR" sz="1600" dirty="0"/>
          </a:p>
          <a:p>
            <a:pPr hangingPunct="0"/>
            <a:r>
              <a:rPr lang="el-GR" sz="1600" dirty="0"/>
              <a:t> </a:t>
            </a:r>
          </a:p>
          <a:p>
            <a:pPr hangingPunct="0"/>
            <a:r>
              <a:rPr lang="el-GR" sz="1600" dirty="0"/>
              <a:t>Ήπειρος                                   98             </a:t>
            </a:r>
            <a:r>
              <a:rPr lang="el-GR" sz="1600" dirty="0" smtClean="0"/>
              <a:t>        </a:t>
            </a:r>
            <a:r>
              <a:rPr lang="el-GR" sz="1600" dirty="0"/>
              <a:t>200                  </a:t>
            </a:r>
            <a:r>
              <a:rPr lang="el-GR" sz="1600" dirty="0" smtClean="0"/>
              <a:t> 43,5          </a:t>
            </a:r>
            <a:r>
              <a:rPr lang="el-GR" sz="1600" dirty="0"/>
              <a:t>41,8</a:t>
            </a:r>
          </a:p>
          <a:p>
            <a:pPr hangingPunct="0"/>
            <a:r>
              <a:rPr lang="el-GR" sz="1600" dirty="0"/>
              <a:t>Βόρειο Αιγαίο                         87             </a:t>
            </a:r>
            <a:r>
              <a:rPr lang="el-GR" sz="1600" dirty="0" smtClean="0"/>
              <a:t>        </a:t>
            </a:r>
            <a:r>
              <a:rPr lang="el-GR" sz="1600" dirty="0"/>
              <a:t>165                  </a:t>
            </a:r>
            <a:r>
              <a:rPr lang="el-GR" sz="1600" dirty="0" smtClean="0"/>
              <a:t> 44,5          </a:t>
            </a:r>
            <a:r>
              <a:rPr lang="el-GR" sz="1600" dirty="0"/>
              <a:t>60,8</a:t>
            </a:r>
          </a:p>
          <a:p>
            <a:pPr hangingPunct="0"/>
            <a:r>
              <a:rPr lang="el-GR" sz="1600" dirty="0"/>
              <a:t>Δυτική Μακεδονία          </a:t>
            </a:r>
            <a:r>
              <a:rPr lang="el-GR" sz="1600" dirty="0" smtClean="0"/>
              <a:t>     </a:t>
            </a:r>
            <a:r>
              <a:rPr lang="el-GR" sz="1600" dirty="0"/>
              <a:t>125            </a:t>
            </a:r>
            <a:r>
              <a:rPr lang="el-GR" sz="1600" dirty="0" smtClean="0"/>
              <a:t>         </a:t>
            </a:r>
            <a:r>
              <a:rPr lang="el-GR" sz="1600" dirty="0"/>
              <a:t>298                  </a:t>
            </a:r>
            <a:r>
              <a:rPr lang="el-GR" sz="1600" dirty="0" smtClean="0"/>
              <a:t> 48,2          </a:t>
            </a:r>
            <a:r>
              <a:rPr lang="el-GR" sz="1600" dirty="0"/>
              <a:t>52,6</a:t>
            </a:r>
          </a:p>
          <a:p>
            <a:pPr hangingPunct="0"/>
            <a:r>
              <a:rPr lang="el-GR" sz="1600" dirty="0"/>
              <a:t>Αν. Μακεδονία - Θράκη </a:t>
            </a:r>
            <a:r>
              <a:rPr lang="el-GR" sz="1600" dirty="0" smtClean="0"/>
              <a:t>     </a:t>
            </a:r>
            <a:r>
              <a:rPr lang="el-GR" sz="1600" dirty="0"/>
              <a:t>206            </a:t>
            </a:r>
            <a:r>
              <a:rPr lang="el-GR" sz="1600" dirty="0" smtClean="0"/>
              <a:t>         </a:t>
            </a:r>
            <a:r>
              <a:rPr lang="el-GR" sz="1600" dirty="0"/>
              <a:t>340                   </a:t>
            </a:r>
            <a:r>
              <a:rPr lang="el-GR" sz="1600" dirty="0" smtClean="0"/>
              <a:t> 52,2         </a:t>
            </a:r>
            <a:r>
              <a:rPr lang="el-GR" sz="1600" dirty="0"/>
              <a:t>55,4                        </a:t>
            </a:r>
          </a:p>
          <a:p>
            <a:pPr hangingPunct="0"/>
            <a:r>
              <a:rPr lang="el-GR" sz="1600" dirty="0"/>
              <a:t>Θεσσαλία                               156            </a:t>
            </a:r>
            <a:r>
              <a:rPr lang="el-GR" sz="1600" dirty="0" smtClean="0"/>
              <a:t>         </a:t>
            </a:r>
            <a:r>
              <a:rPr lang="el-GR" sz="1600" dirty="0"/>
              <a:t>260                   </a:t>
            </a:r>
            <a:r>
              <a:rPr lang="el-GR" sz="1600" dirty="0" smtClean="0"/>
              <a:t> 53,8         </a:t>
            </a:r>
            <a:r>
              <a:rPr lang="el-GR" sz="1600" dirty="0"/>
              <a:t>57,4</a:t>
            </a:r>
          </a:p>
          <a:p>
            <a:pPr hangingPunct="0"/>
            <a:r>
              <a:rPr lang="el-GR" sz="1600" dirty="0"/>
              <a:t>Ιόνια Νησιά                      </a:t>
            </a:r>
            <a:r>
              <a:rPr lang="el-GR" sz="1600" dirty="0" smtClean="0"/>
              <a:t>        </a:t>
            </a:r>
            <a:r>
              <a:rPr lang="el-GR" sz="1600" dirty="0"/>
              <a:t>71            </a:t>
            </a:r>
            <a:r>
              <a:rPr lang="el-GR" sz="1600" dirty="0" smtClean="0"/>
              <a:t>         </a:t>
            </a:r>
            <a:r>
              <a:rPr lang="el-GR" sz="1600" dirty="0"/>
              <a:t>110                   </a:t>
            </a:r>
            <a:r>
              <a:rPr lang="el-GR" sz="1600" dirty="0" smtClean="0"/>
              <a:t> 54,6         </a:t>
            </a:r>
            <a:r>
              <a:rPr lang="el-GR" sz="1600" dirty="0"/>
              <a:t>55,7</a:t>
            </a:r>
          </a:p>
          <a:p>
            <a:pPr hangingPunct="0"/>
            <a:r>
              <a:rPr lang="el-GR" sz="1600" dirty="0"/>
              <a:t>Πελοπόννησος                       119           </a:t>
            </a:r>
            <a:r>
              <a:rPr lang="el-GR" sz="1600" dirty="0" smtClean="0"/>
              <a:t>          </a:t>
            </a:r>
            <a:r>
              <a:rPr lang="el-GR" sz="1600" dirty="0"/>
              <a:t>210                   </a:t>
            </a:r>
            <a:r>
              <a:rPr lang="el-GR" sz="1600" dirty="0" smtClean="0"/>
              <a:t> 58,0        </a:t>
            </a:r>
            <a:r>
              <a:rPr lang="el-GR" sz="1600" dirty="0"/>
              <a:t>52,7   </a:t>
            </a:r>
          </a:p>
          <a:p>
            <a:pPr hangingPunct="0"/>
            <a:r>
              <a:rPr lang="el-GR" sz="1600" dirty="0"/>
              <a:t>Δυτική Μακεδονία                  90           </a:t>
            </a:r>
            <a:r>
              <a:rPr lang="el-GR" sz="1600" dirty="0" smtClean="0"/>
              <a:t>           </a:t>
            </a:r>
            <a:r>
              <a:rPr lang="el-GR" sz="1600" dirty="0"/>
              <a:t>170                   62,6     </a:t>
            </a:r>
            <a:r>
              <a:rPr lang="el-GR" sz="1600" dirty="0" smtClean="0"/>
              <a:t>   59,9</a:t>
            </a:r>
          </a:p>
          <a:p>
            <a:pPr hangingPunct="0"/>
            <a:r>
              <a:rPr lang="el-GR" sz="1600" dirty="0" smtClean="0"/>
              <a:t>___________________________________________________________________________________</a:t>
            </a:r>
            <a:endParaRPr lang="el-GR" sz="1600" dirty="0"/>
          </a:p>
          <a:p>
            <a:pPr hangingPunct="0"/>
            <a:r>
              <a:rPr lang="el-GR" sz="1600" dirty="0"/>
              <a:t>Πηγή: Στεργίου, 2002, σ. 140.</a:t>
            </a:r>
          </a:p>
          <a:p>
            <a:pPr hangingPunct="0"/>
            <a:r>
              <a:rPr lang="el-GR" sz="1600" dirty="0"/>
              <a:t> </a:t>
            </a:r>
          </a:p>
        </p:txBody>
      </p:sp>
    </p:spTree>
    <p:extLst>
      <p:ext uri="{BB962C8B-B14F-4D97-AF65-F5344CB8AC3E}">
        <p14:creationId xmlns:p14="http://schemas.microsoft.com/office/powerpoint/2010/main" val="2520145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21" y="203400"/>
            <a:ext cx="8856984" cy="4893647"/>
          </a:xfrm>
          <a:prstGeom prst="rect">
            <a:avLst/>
          </a:prstGeom>
        </p:spPr>
        <p:txBody>
          <a:bodyPr wrap="square">
            <a:spAutoFit/>
          </a:bodyPr>
          <a:lstStyle/>
          <a:p>
            <a:pPr hangingPunct="0"/>
            <a:r>
              <a:rPr lang="el-GR" sz="2400" dirty="0"/>
              <a:t>Σύμφωνα με τα πιο πρόσφατα στοιχεία του πίνακα 49 όπου η σύγκριση γίνεται τόσο με τις την Ε.Ε.(15), όσο και με την Ε.Ε.(25) προκύπτουν τα ακόλουθα συμπεράσματα:  </a:t>
            </a:r>
          </a:p>
          <a:p>
            <a:pPr lvl="0" hangingPunct="0"/>
            <a:r>
              <a:rPr lang="el-GR" sz="2400" dirty="0"/>
              <a:t>Η Ελλάδα συνολικά, και όλες οι ελληνικές περιφέρειες, ουδεμίας εξαιρουμένης υπολείπονται σε όρους κατά κεφαλήν Α.Ε.Π. τόσο του μέσου όρου της Ε.Ε. (15) όσο και του μέσου όρου της Ε.Ε.(25) παρά το γεγονός ότι η τελευταία διεύρυνση ενέταξε στην Ε.Ε. αρκετές φτωχές χώρες και περιφέρειες.</a:t>
            </a:r>
          </a:p>
          <a:p>
            <a:pPr lvl="0" hangingPunct="0"/>
            <a:r>
              <a:rPr lang="el-GR" sz="2400" dirty="0"/>
              <a:t>Η Ελλάδα συνολικά, και όλες οι ελληνικές περιφέρειες, ουδεμίας εξαιρουμένης υπολείπονται σε όρους κατά κεφαλήν Α.Ε.Π. τόσο του μέσου όρου της Ε.Ε. (15) όσο και του μέσου όρου της Ε.Ε.(25) παρά το γεγονός ότι η τελευταία διεύρυνση ενέταξε στην Ε.Ε. αρκετές φτωχές χώρες και περιφέρειες</a:t>
            </a:r>
            <a:r>
              <a:rPr lang="el-GR" sz="2400" dirty="0" smtClean="0"/>
              <a:t>.</a:t>
            </a:r>
            <a:endParaRPr lang="el-GR" sz="2400" dirty="0"/>
          </a:p>
        </p:txBody>
      </p:sp>
    </p:spTree>
    <p:extLst>
      <p:ext uri="{BB962C8B-B14F-4D97-AF65-F5344CB8AC3E}">
        <p14:creationId xmlns:p14="http://schemas.microsoft.com/office/powerpoint/2010/main" val="33756798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568952" cy="6001643"/>
          </a:xfrm>
          <a:prstGeom prst="rect">
            <a:avLst/>
          </a:prstGeom>
        </p:spPr>
        <p:txBody>
          <a:bodyPr wrap="square">
            <a:spAutoFit/>
          </a:bodyPr>
          <a:lstStyle/>
          <a:p>
            <a:pPr hangingPunct="0"/>
            <a:r>
              <a:rPr lang="el-GR" sz="2400" dirty="0"/>
              <a:t> </a:t>
            </a:r>
          </a:p>
          <a:p>
            <a:pPr lvl="0" hangingPunct="0"/>
            <a:r>
              <a:rPr lang="el-GR" sz="2400" dirty="0"/>
              <a:t>Το εύρος των περιφερειακών ανισοτήτων ανάμεσα στις ελληνικές περιφέρειες είναι αισθητά μικρότερο απ’ ό,τι σε άλλες χώρες-μέλη (ο.π).</a:t>
            </a:r>
          </a:p>
          <a:p>
            <a:pPr lvl="0" hangingPunct="0"/>
            <a:r>
              <a:rPr lang="el-GR" sz="2400" dirty="0"/>
              <a:t>Οι περιφερειακές ανισότητες στην Ελλάδα έχουν ουσιαστικά σταματήσει να μειώνονται την τελευταία πενταετία. Τουλάχιστον όσον αφορά το κατά κεφαλήν Α.Ε.Π. οι διαφορές έχουν πλέον σταθεροποιηθεί στα επίπεδα του 1995.</a:t>
            </a:r>
          </a:p>
          <a:p>
            <a:pPr lvl="0" hangingPunct="0"/>
            <a:r>
              <a:rPr lang="el-GR" sz="2400" dirty="0"/>
              <a:t>Μόλις τρεις ελληνικές περιφέρειες ξεπερνούν τα όρια του στόχου 1 των Κ.Π.Σ., κατά κεφαλήν Α.Ε.Π. μεγαλύτερο του 75% του μέσου κοινοτικού. Με βάση το εύρημα αυτό όλες οι ελληνικές περιφέρειες, πλην της Αττικής, της υπόλοιπης Στερεάς Ελλάδας και των νησιών του Νοτίου Αιγαίου, θα μπορούσε να ενταχθούν στις χρηματοδοτήσεις και του Δ΄ Κ.Π.Σ. </a:t>
            </a:r>
          </a:p>
          <a:p>
            <a:pPr hangingPunct="0"/>
            <a:r>
              <a:rPr lang="el-GR" sz="2400" dirty="0"/>
              <a:t> </a:t>
            </a:r>
          </a:p>
          <a:p>
            <a:pPr hangingPunct="0"/>
            <a:r>
              <a:rPr lang="el-GR" sz="2400" dirty="0"/>
              <a:t> </a:t>
            </a:r>
          </a:p>
        </p:txBody>
      </p:sp>
    </p:spTree>
    <p:extLst>
      <p:ext uri="{BB962C8B-B14F-4D97-AF65-F5344CB8AC3E}">
        <p14:creationId xmlns:p14="http://schemas.microsoft.com/office/powerpoint/2010/main" val="3267554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8856984" cy="7171194"/>
          </a:xfrm>
          <a:prstGeom prst="rect">
            <a:avLst/>
          </a:prstGeom>
        </p:spPr>
        <p:txBody>
          <a:bodyPr wrap="square">
            <a:spAutoFit/>
          </a:bodyPr>
          <a:lstStyle/>
          <a:p>
            <a:pPr algn="ctr" hangingPunct="0"/>
            <a:r>
              <a:rPr lang="el-GR" sz="2000" dirty="0"/>
              <a:t> </a:t>
            </a:r>
            <a:r>
              <a:rPr lang="el-GR" sz="2000" b="1" dirty="0"/>
              <a:t>Πίνακας 49</a:t>
            </a:r>
          </a:p>
          <a:p>
            <a:pPr algn="ctr" hangingPunct="0"/>
            <a:r>
              <a:rPr lang="el-GR" sz="2000" dirty="0"/>
              <a:t>Διαπεριφερειακή κατανομή του κατά κεφαλήν Α.Ε.Π. στην Ελλάδα </a:t>
            </a:r>
            <a:r>
              <a:rPr lang="el-GR" sz="2000" dirty="0" smtClean="0"/>
              <a:t>1995-2001</a:t>
            </a:r>
          </a:p>
          <a:p>
            <a:pPr hangingPunct="0"/>
            <a:r>
              <a:rPr lang="el-GR" sz="2000" dirty="0" smtClean="0"/>
              <a:t>__________________________________________________________________</a:t>
            </a:r>
            <a:endParaRPr lang="el-GR" sz="2000" dirty="0"/>
          </a:p>
          <a:p>
            <a:pPr hangingPunct="0"/>
            <a:r>
              <a:rPr lang="el-GR" sz="2000" dirty="0"/>
              <a:t>Περιφέρεια                                      Ε.Ε.(15)=100                           </a:t>
            </a:r>
            <a:r>
              <a:rPr lang="el-GR" sz="2000" dirty="0" smtClean="0"/>
              <a:t>            </a:t>
            </a:r>
            <a:r>
              <a:rPr lang="el-GR" sz="2000" dirty="0"/>
              <a:t>Ε.Ε.(25)=</a:t>
            </a:r>
            <a:r>
              <a:rPr lang="el-GR" sz="2000" dirty="0" smtClean="0"/>
              <a:t>100</a:t>
            </a:r>
          </a:p>
          <a:p>
            <a:pPr hangingPunct="0"/>
            <a:r>
              <a:rPr lang="el-GR" sz="2000" dirty="0" smtClean="0"/>
              <a:t>___________________________________________________________________</a:t>
            </a:r>
            <a:endParaRPr lang="el-GR" sz="2000" dirty="0"/>
          </a:p>
          <a:p>
            <a:pPr hangingPunct="0"/>
            <a:r>
              <a:rPr lang="el-GR" sz="2000" dirty="0"/>
              <a:t>                                         </a:t>
            </a:r>
            <a:r>
              <a:rPr lang="el-GR" sz="2000" dirty="0" smtClean="0"/>
              <a:t>       </a:t>
            </a:r>
            <a:r>
              <a:rPr lang="el-GR" sz="2000" dirty="0"/>
              <a:t>1995  </a:t>
            </a:r>
            <a:r>
              <a:rPr lang="el-GR" sz="2000" dirty="0" smtClean="0"/>
              <a:t> </a:t>
            </a:r>
            <a:r>
              <a:rPr lang="el-GR" sz="2000" dirty="0"/>
              <a:t>2001    Μεταβολή </a:t>
            </a:r>
            <a:r>
              <a:rPr lang="el-GR" sz="2000" dirty="0" smtClean="0"/>
              <a:t>1995-01</a:t>
            </a:r>
          </a:p>
          <a:p>
            <a:pPr hangingPunct="0"/>
            <a:r>
              <a:rPr lang="el-GR" sz="2000" dirty="0" smtClean="0"/>
              <a:t>____________________________________________________________________</a:t>
            </a:r>
            <a:endParaRPr lang="el-GR" sz="2000" dirty="0"/>
          </a:p>
          <a:p>
            <a:pPr hangingPunct="0"/>
            <a:r>
              <a:rPr lang="el-GR" sz="2000" dirty="0"/>
              <a:t> </a:t>
            </a:r>
            <a:r>
              <a:rPr lang="el-GR" sz="2000" dirty="0" smtClean="0"/>
              <a:t>Αν</a:t>
            </a:r>
            <a:r>
              <a:rPr lang="el-GR" sz="2000" dirty="0"/>
              <a:t>. </a:t>
            </a:r>
            <a:r>
              <a:rPr lang="el-GR" sz="2000" dirty="0" smtClean="0"/>
              <a:t>Μακεδονίας-Θράκης  55,6      </a:t>
            </a:r>
            <a:r>
              <a:rPr lang="el-GR" sz="2000" dirty="0"/>
              <a:t>54,6         -1,8%                          </a:t>
            </a:r>
            <a:r>
              <a:rPr lang="el-GR" sz="2000" dirty="0" smtClean="0"/>
              <a:t>             54,9   </a:t>
            </a:r>
            <a:endParaRPr lang="el-GR" sz="2000" dirty="0"/>
          </a:p>
          <a:p>
            <a:pPr hangingPunct="0"/>
            <a:r>
              <a:rPr lang="el-GR" sz="2000" dirty="0"/>
              <a:t>Κεντρικής Μακεδονίας      </a:t>
            </a:r>
            <a:r>
              <a:rPr lang="el-GR" sz="2000" dirty="0" smtClean="0"/>
              <a:t> </a:t>
            </a:r>
            <a:r>
              <a:rPr lang="el-GR" sz="2000" dirty="0"/>
              <a:t>64,6      67,9          5,4%                          </a:t>
            </a:r>
            <a:r>
              <a:rPr lang="el-GR" sz="2000" dirty="0" smtClean="0"/>
              <a:t>            </a:t>
            </a:r>
            <a:r>
              <a:rPr lang="el-GR" sz="2000" dirty="0"/>
              <a:t>68,4</a:t>
            </a:r>
          </a:p>
          <a:p>
            <a:pPr hangingPunct="0"/>
            <a:r>
              <a:rPr lang="el-GR" sz="2000" dirty="0"/>
              <a:t>Δυτικής Μακεδονίας          </a:t>
            </a:r>
            <a:r>
              <a:rPr lang="el-GR" sz="2000" dirty="0" smtClean="0"/>
              <a:t> </a:t>
            </a:r>
            <a:r>
              <a:rPr lang="el-GR" sz="2000" dirty="0"/>
              <a:t>63,0      67,9          7,8%                           </a:t>
            </a:r>
            <a:r>
              <a:rPr lang="el-GR" sz="2000" dirty="0" smtClean="0"/>
              <a:t>           67,5 </a:t>
            </a:r>
            <a:endParaRPr lang="el-GR" sz="2000" dirty="0"/>
          </a:p>
          <a:p>
            <a:pPr hangingPunct="0"/>
            <a:r>
              <a:rPr lang="el-GR" sz="2000" dirty="0"/>
              <a:t>Ηπείρου                                </a:t>
            </a:r>
            <a:r>
              <a:rPr lang="el-GR" sz="2000" dirty="0" smtClean="0"/>
              <a:t> </a:t>
            </a:r>
            <a:r>
              <a:rPr lang="el-GR" sz="2000" dirty="0"/>
              <a:t>43,0      47,1          9,5%                           </a:t>
            </a:r>
            <a:r>
              <a:rPr lang="el-GR" sz="2000" dirty="0" smtClean="0"/>
              <a:t>           46,7 </a:t>
            </a:r>
            <a:endParaRPr lang="el-GR" sz="2000" dirty="0"/>
          </a:p>
          <a:p>
            <a:pPr hangingPunct="0"/>
            <a:r>
              <a:rPr lang="el-GR" sz="2000" dirty="0"/>
              <a:t>Θεσσαλίας                            </a:t>
            </a:r>
            <a:r>
              <a:rPr lang="el-GR" sz="2000" dirty="0" smtClean="0"/>
              <a:t> </a:t>
            </a:r>
            <a:r>
              <a:rPr lang="el-GR" sz="2000" dirty="0"/>
              <a:t>57,1      61,4          7,5%                           </a:t>
            </a:r>
            <a:r>
              <a:rPr lang="el-GR" sz="2000" dirty="0" smtClean="0"/>
              <a:t>           60,8</a:t>
            </a:r>
            <a:endParaRPr lang="el-GR" sz="2000" dirty="0"/>
          </a:p>
          <a:p>
            <a:pPr hangingPunct="0"/>
            <a:r>
              <a:rPr lang="el-GR" sz="2000" dirty="0"/>
              <a:t>Ιονίων Νήσων                     </a:t>
            </a:r>
            <a:r>
              <a:rPr lang="el-GR" sz="2000" dirty="0" smtClean="0"/>
              <a:t>  </a:t>
            </a:r>
            <a:r>
              <a:rPr lang="el-GR" sz="2000" dirty="0"/>
              <a:t>56,2   </a:t>
            </a:r>
            <a:r>
              <a:rPr lang="el-GR" sz="2000" dirty="0" smtClean="0"/>
              <a:t>    </a:t>
            </a:r>
            <a:r>
              <a:rPr lang="el-GR" sz="2000" dirty="0"/>
              <a:t>59,2          9,5%                           </a:t>
            </a:r>
            <a:r>
              <a:rPr lang="el-GR" sz="2000" dirty="0" smtClean="0"/>
              <a:t>          59,8 </a:t>
            </a:r>
            <a:endParaRPr lang="el-GR" sz="2000" dirty="0"/>
          </a:p>
          <a:p>
            <a:pPr hangingPunct="0"/>
            <a:r>
              <a:rPr lang="el-GR" sz="2000" dirty="0"/>
              <a:t>Δυτικής Ελλάδας                 </a:t>
            </a:r>
            <a:r>
              <a:rPr lang="el-GR" sz="2000" dirty="0" smtClean="0"/>
              <a:t> </a:t>
            </a:r>
            <a:r>
              <a:rPr lang="el-GR" sz="2000" dirty="0"/>
              <a:t>52,7    </a:t>
            </a:r>
            <a:r>
              <a:rPr lang="el-GR" sz="2000" dirty="0" smtClean="0"/>
              <a:t>   </a:t>
            </a:r>
            <a:r>
              <a:rPr lang="el-GR" sz="2000" dirty="0"/>
              <a:t>51,1        -3,0%                           </a:t>
            </a:r>
            <a:r>
              <a:rPr lang="el-GR" sz="2000" dirty="0" smtClean="0"/>
              <a:t>           51,3    </a:t>
            </a:r>
            <a:endParaRPr lang="el-GR" sz="2000" dirty="0"/>
          </a:p>
          <a:p>
            <a:pPr hangingPunct="0"/>
            <a:r>
              <a:rPr lang="el-GR" sz="2000" dirty="0"/>
              <a:t>Στερεάς Ελλάδα                  </a:t>
            </a:r>
            <a:r>
              <a:rPr lang="el-GR" sz="2000" dirty="0" smtClean="0"/>
              <a:t>  </a:t>
            </a:r>
            <a:r>
              <a:rPr lang="el-GR" sz="2000" dirty="0"/>
              <a:t>82,7     </a:t>
            </a:r>
            <a:r>
              <a:rPr lang="el-GR" sz="2000" dirty="0" smtClean="0"/>
              <a:t>  </a:t>
            </a:r>
            <a:r>
              <a:rPr lang="el-GR" sz="2000" dirty="0"/>
              <a:t>76,4         -7,6%                          </a:t>
            </a:r>
            <a:r>
              <a:rPr lang="el-GR" sz="2000" dirty="0" smtClean="0"/>
              <a:t>          78,7</a:t>
            </a:r>
            <a:endParaRPr lang="el-GR" sz="2000" dirty="0"/>
          </a:p>
          <a:p>
            <a:pPr hangingPunct="0"/>
            <a:r>
              <a:rPr lang="el-GR" sz="2000" dirty="0"/>
              <a:t>Αττικής                                 </a:t>
            </a:r>
            <a:r>
              <a:rPr lang="el-GR" sz="2000" dirty="0" smtClean="0"/>
              <a:t>  75,7       77,1           </a:t>
            </a:r>
            <a:r>
              <a:rPr lang="el-GR" sz="2000" dirty="0"/>
              <a:t>1,8%                          </a:t>
            </a:r>
            <a:r>
              <a:rPr lang="el-GR" sz="2000" dirty="0" smtClean="0"/>
              <a:t>          76,1</a:t>
            </a:r>
            <a:endParaRPr lang="el-GR" sz="2000" dirty="0"/>
          </a:p>
          <a:p>
            <a:pPr hangingPunct="0"/>
            <a:r>
              <a:rPr lang="el-GR" sz="2000" dirty="0"/>
              <a:t>Πελοποννήσου                   </a:t>
            </a:r>
            <a:r>
              <a:rPr lang="el-GR" sz="2000" dirty="0" smtClean="0"/>
              <a:t>   51,8       57,7         </a:t>
            </a:r>
            <a:r>
              <a:rPr lang="el-GR" sz="2000" dirty="0"/>
              <a:t>11,4%                         </a:t>
            </a:r>
            <a:r>
              <a:rPr lang="el-GR" sz="2000" dirty="0" smtClean="0"/>
              <a:t>          57,1 </a:t>
            </a:r>
            <a:endParaRPr lang="el-GR" sz="2000" dirty="0"/>
          </a:p>
          <a:p>
            <a:pPr hangingPunct="0"/>
            <a:r>
              <a:rPr lang="el-GR" sz="2000" dirty="0"/>
              <a:t>Βορείου Αιγαίου                </a:t>
            </a:r>
            <a:r>
              <a:rPr lang="el-GR" sz="2000" dirty="0" smtClean="0"/>
              <a:t>   58,9       65,6         </a:t>
            </a:r>
            <a:r>
              <a:rPr lang="el-GR" sz="2000" dirty="0"/>
              <a:t>11,4%                         </a:t>
            </a:r>
            <a:r>
              <a:rPr lang="el-GR" sz="2000" dirty="0" smtClean="0"/>
              <a:t>          65,3 </a:t>
            </a:r>
            <a:endParaRPr lang="el-GR" sz="2000" dirty="0"/>
          </a:p>
          <a:p>
            <a:pPr hangingPunct="0"/>
            <a:r>
              <a:rPr lang="el-GR" sz="2000" dirty="0"/>
              <a:t>Νοτίου Αιγαίου                  </a:t>
            </a:r>
            <a:r>
              <a:rPr lang="el-GR" sz="2000" dirty="0" smtClean="0"/>
              <a:t>   73,9        79,8           </a:t>
            </a:r>
            <a:r>
              <a:rPr lang="el-GR" sz="2000" dirty="0"/>
              <a:t>8,0%                        </a:t>
            </a:r>
            <a:r>
              <a:rPr lang="el-GR" sz="2000" dirty="0" smtClean="0"/>
              <a:t>           80,8</a:t>
            </a:r>
            <a:endParaRPr lang="el-GR" sz="2000" dirty="0"/>
          </a:p>
          <a:p>
            <a:pPr hangingPunct="0"/>
            <a:r>
              <a:rPr lang="el-GR" sz="2000" dirty="0"/>
              <a:t>Κρήτης                                 </a:t>
            </a:r>
            <a:r>
              <a:rPr lang="el-GR" sz="2000" dirty="0" smtClean="0"/>
              <a:t>    65,2        66,1          </a:t>
            </a:r>
            <a:r>
              <a:rPr lang="el-GR" sz="2000" dirty="0"/>
              <a:t>1,4%                        </a:t>
            </a:r>
            <a:r>
              <a:rPr lang="el-GR" sz="2000" dirty="0" smtClean="0"/>
              <a:t>           66,6</a:t>
            </a:r>
            <a:endParaRPr lang="el-GR" sz="2000" dirty="0"/>
          </a:p>
          <a:p>
            <a:pPr hangingPunct="0"/>
            <a:r>
              <a:rPr lang="el-GR" sz="2000" dirty="0"/>
              <a:t>Σύνολο Ελλάδας                </a:t>
            </a:r>
            <a:r>
              <a:rPr lang="el-GR" sz="2000" dirty="0" smtClean="0"/>
              <a:t>     65,9       67,7           </a:t>
            </a:r>
            <a:r>
              <a:rPr lang="el-GR" sz="2000" dirty="0"/>
              <a:t>2,7%                       </a:t>
            </a:r>
            <a:r>
              <a:rPr lang="el-GR" sz="2000" dirty="0" smtClean="0"/>
              <a:t>           67,6</a:t>
            </a:r>
          </a:p>
          <a:p>
            <a:pPr hangingPunct="0"/>
            <a:r>
              <a:rPr lang="el-GR" sz="2000" dirty="0" smtClean="0"/>
              <a:t>________________________________________________________________ </a:t>
            </a:r>
            <a:endParaRPr lang="el-GR" sz="2000" dirty="0"/>
          </a:p>
          <a:p>
            <a:pPr hangingPunct="0"/>
            <a:endParaRPr lang="el-GR" sz="2000" dirty="0"/>
          </a:p>
        </p:txBody>
      </p:sp>
    </p:spTree>
    <p:extLst>
      <p:ext uri="{BB962C8B-B14F-4D97-AF65-F5344CB8AC3E}">
        <p14:creationId xmlns:p14="http://schemas.microsoft.com/office/powerpoint/2010/main" val="2405007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8928992" cy="6740307"/>
          </a:xfrm>
          <a:prstGeom prst="rect">
            <a:avLst/>
          </a:prstGeom>
        </p:spPr>
        <p:txBody>
          <a:bodyPr wrap="square">
            <a:spAutoFit/>
          </a:bodyPr>
          <a:lstStyle/>
          <a:p>
            <a:pPr hangingPunct="0"/>
            <a:r>
              <a:rPr lang="el-GR" sz="2400" b="1" dirty="0"/>
              <a:t>Συμπεράσματα             	  </a:t>
            </a:r>
            <a:endParaRPr lang="el-GR" sz="2400" dirty="0"/>
          </a:p>
          <a:p>
            <a:pPr hangingPunct="0"/>
            <a:r>
              <a:rPr lang="el-GR" sz="2400" dirty="0"/>
              <a:t>Η εντύπωση που επικρατεί </a:t>
            </a:r>
            <a:r>
              <a:rPr lang="el-GR" sz="2400" dirty="0" smtClean="0"/>
              <a:t>αναφορικά </a:t>
            </a:r>
            <a:r>
              <a:rPr lang="el-GR" sz="2400" dirty="0"/>
              <a:t>με τις εισπράξεις της Ελλάδας από τα ταμεία της Ε.Ε., είναι ότι πρόκειται για μια τεράστια ελληνική επιτυχία σ’ επίπεδο διαπραγμάτευσης και χειρισμών. Στελέχη της Κοινότητας κάνουν λόγο για ελληνικούς ελιγμούς, που ουσιαστικά εξαπάτησαν τους ευρωπαίους εταίρους και την </a:t>
            </a:r>
            <a:r>
              <a:rPr lang="el-GR" sz="2400" dirty="0" smtClean="0"/>
              <a:t>Επιτροπή </a:t>
            </a:r>
            <a:r>
              <a:rPr lang="el-GR" sz="2400" dirty="0"/>
              <a:t>και πέτυχαν χρηματοδοτήσεις πολύ μεγαλύτερες απ’ αυτές που η Ελλάδα πραγματικά δικαιούνταν. Εμπειρογνώμονες και διαπραγματευτές από τις φτωχότερες των δέκα χωρών που εντάχθηκαν στην Ε.Ε. κατά την πρόσφατη διεύρυνση ομολογούν ότι δεν υπάρχει περίπτωση να επωφεληθούν οι χώρες τους από τους κοινοτικούς πόρους όσο η </a:t>
            </a:r>
            <a:r>
              <a:rPr lang="el-GR" sz="2400" dirty="0" smtClean="0"/>
              <a:t>Ελλάδα. Από </a:t>
            </a:r>
            <a:r>
              <a:rPr lang="el-GR" sz="2400" dirty="0"/>
              <a:t>την ανάλυση που προηγήθηκε, φαίνεται ότι η Ελλάδα πέτυχε μετά την ένταξή της στην Ευρωπαϊκή Κοινότητα, αλλά ιδιαίτερα τα τελευταία 15 χρόνια με τα Κ.Π.Σ. μεγάλες χρηματοδοτήσεις από την Ε.Ε. Τα κεφάλαια αυτά όντως είχαν ουσιαστική συμβολή στη βελτίωση μιας σειράς παραμέτρων της ελληνικής οικονομίας. Συγκεκριμένα, και σύμφωνα με την ανάλυση που προηγήθηκε, οι χρηματοδοτήσεις αυτές</a:t>
            </a:r>
            <a:r>
              <a:rPr lang="el-GR" sz="2400" dirty="0" smtClean="0"/>
              <a:t>:</a:t>
            </a:r>
            <a:endParaRPr lang="el-GR" sz="2400" dirty="0"/>
          </a:p>
        </p:txBody>
      </p:sp>
    </p:spTree>
    <p:extLst>
      <p:ext uri="{BB962C8B-B14F-4D97-AF65-F5344CB8AC3E}">
        <p14:creationId xmlns:p14="http://schemas.microsoft.com/office/powerpoint/2010/main" val="2900448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97346"/>
            <a:ext cx="8640960" cy="4893647"/>
          </a:xfrm>
          <a:prstGeom prst="rect">
            <a:avLst/>
          </a:prstGeom>
        </p:spPr>
        <p:txBody>
          <a:bodyPr wrap="square">
            <a:spAutoFit/>
          </a:bodyPr>
          <a:lstStyle/>
          <a:p>
            <a:pPr marL="342900" lvl="0" indent="-342900" hangingPunct="0">
              <a:buFont typeface="Arial" pitchFamily="34" charset="0"/>
              <a:buChar char="•"/>
            </a:pPr>
            <a:r>
              <a:rPr lang="el-GR" sz="2400" dirty="0"/>
              <a:t>Στα τέλη της δεκαετίας του 1970 που εξελίσσονται οι διαπραγματεύσεις με την Κοινότητα, οι διαρθρωτικές πολιτικές και τα ταμεία της είναι ουσιαστικά υπό σχεδιασμό και διαχειρίζονται ελάχιστους πόρους. Αυτό που σήμερα αποκαλείται διαρθρωτική πολιτική της Ε.Ε. (ή πολιτική συνοχής) ολοκληρώθηκε μετά την ένταξη της Ελλάδας και κυρίως κατά τη διάρκεια της δεκαετίας του 1990.</a:t>
            </a:r>
          </a:p>
          <a:p>
            <a:pPr marL="342900" lvl="0" indent="-342900" hangingPunct="0">
              <a:buFont typeface="Arial" pitchFamily="34" charset="0"/>
              <a:buChar char="•"/>
            </a:pPr>
            <a:r>
              <a:rPr lang="el-GR" sz="2400" dirty="0"/>
              <a:t>Το πάγωμα της συμφωνίας σύνδεσης Ελλάδας-Ε.Ο.Κ. κατά τη διάρκεια της δικτατορίας, είχε ως αποτέλεσμα να «χαθούν» οι πιστώσεις του χρηματοδοτικού πρωτοκόλλου που αυτή περιλάμβανε. Εκτός της απώλειας των πιστώσεων αυτών, ο ελληνικός δημόσιος τομέας έχασε την ευκαιρία να εξοικειωθεί με τους μηχανισμούς των ταμείων της Κοινότητας</a:t>
            </a:r>
            <a:r>
              <a:rPr lang="el-GR" sz="2400" dirty="0" smtClean="0"/>
              <a:t>.</a:t>
            </a:r>
          </a:p>
        </p:txBody>
      </p:sp>
    </p:spTree>
    <p:extLst>
      <p:ext uri="{BB962C8B-B14F-4D97-AF65-F5344CB8AC3E}">
        <p14:creationId xmlns:p14="http://schemas.microsoft.com/office/powerpoint/2010/main" val="4890856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96944" cy="5632311"/>
          </a:xfrm>
          <a:prstGeom prst="rect">
            <a:avLst/>
          </a:prstGeom>
        </p:spPr>
        <p:txBody>
          <a:bodyPr wrap="square">
            <a:spAutoFit/>
          </a:bodyPr>
          <a:lstStyle/>
          <a:p>
            <a:pPr marL="342900" lvl="0" indent="-342900" hangingPunct="0">
              <a:buFont typeface="Arial" pitchFamily="34" charset="0"/>
              <a:buChar char="•"/>
            </a:pPr>
            <a:r>
              <a:rPr lang="el-GR" sz="2400" dirty="0"/>
              <a:t>Προκάλεσαν σημαντική αύξηση των ακαθάριστων επενδύσεων παγίου κεφαλαίου, η οποία με τη σειρά της διευκόλυνε την αύξηση της παραγωγικότητας και οδήγησε σε επιτάχυνση του ρυθμού οικονομικής προόδου.</a:t>
            </a:r>
          </a:p>
          <a:p>
            <a:pPr marL="342900" lvl="0" indent="-342900" hangingPunct="0">
              <a:buFont typeface="Arial" pitchFamily="34" charset="0"/>
              <a:buChar char="•"/>
            </a:pPr>
            <a:r>
              <a:rPr lang="el-GR" sz="2400" dirty="0"/>
              <a:t>Δημιούργησαν νέες θέσεις εργασίας ή διατήρησαν υφιστάμενες μέσα σε μια εξαιρετικά δυσμενή συγκυρία (διεθνή και εγχώρια) για την απασχόληση.</a:t>
            </a:r>
          </a:p>
          <a:p>
            <a:pPr marL="342900" lvl="0" indent="-342900" hangingPunct="0">
              <a:buFont typeface="Arial" pitchFamily="34" charset="0"/>
              <a:buChar char="•"/>
            </a:pPr>
            <a:r>
              <a:rPr lang="el-GR" sz="2400" dirty="0"/>
              <a:t>Στήριξαν το ισοζύγιο τρεχουσών συναλλαγών της χώρας και το εθνικό νόμισμα. </a:t>
            </a:r>
          </a:p>
          <a:p>
            <a:pPr marL="342900" lvl="0" indent="-342900" hangingPunct="0">
              <a:buFont typeface="Arial" pitchFamily="34" charset="0"/>
              <a:buChar char="•"/>
            </a:pPr>
            <a:r>
              <a:rPr lang="el-GR" sz="2400" dirty="0"/>
              <a:t>Επέτρεψαν την προσέγγιση του κατά κεφαλήν Α.Ε.Π. των ελληνικών περιφερειών και της χώρας συνολικά με το επίπεδο των αναπτυγμένων χωρών-μελών της Ε.Ε.</a:t>
            </a:r>
          </a:p>
          <a:p>
            <a:pPr marL="342900" lvl="0" indent="-342900" hangingPunct="0">
              <a:buFont typeface="Arial" pitchFamily="34" charset="0"/>
              <a:buChar char="•"/>
            </a:pPr>
            <a:r>
              <a:rPr lang="el-GR" sz="2400" dirty="0"/>
              <a:t>Χρηματοδότησαν την κατασκευή έργων υποδομής, τα οποία η Ελλάδα δεν θα μπορούσε να αποκτήσει από μόνη της σε τόσο σύντομο χρονικό διάστημα. </a:t>
            </a:r>
          </a:p>
        </p:txBody>
      </p:sp>
    </p:spTree>
    <p:extLst>
      <p:ext uri="{BB962C8B-B14F-4D97-AF65-F5344CB8AC3E}">
        <p14:creationId xmlns:p14="http://schemas.microsoft.com/office/powerpoint/2010/main" val="14739604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902"/>
            <a:ext cx="9036496" cy="5632311"/>
          </a:xfrm>
          <a:prstGeom prst="rect">
            <a:avLst/>
          </a:prstGeom>
        </p:spPr>
        <p:txBody>
          <a:bodyPr wrap="square">
            <a:spAutoFit/>
          </a:bodyPr>
          <a:lstStyle/>
          <a:p>
            <a:pPr hangingPunct="0"/>
            <a:r>
              <a:rPr lang="el-GR" sz="2400" dirty="0"/>
              <a:t>Ο απολογισμός φαίνεται λοιπόν καταρχήν τουλάχιστον θετικός. Πριν, όμως, καταλήξουμε σε τελικά συμπεράσματα, θα πρέπει να ξεκαθαρίσουμε ότι το ερώτημα δεν είναι αν οι απολαβές από την Ε.Ε. είχαν θετική ή αρνητική επίδραση για την Ελλάδα. Εξυπακούεται ότι το πρόσημο στις επιπτώσεις μιας τέτοιας έκτασης και διάρκειας χρηματοδότησης δεν θα μπορούσε παρά να είναι θετικό. Το ερώτημα θα πρέπει μάλλον να τεθεί ως εξής: Τόσο στην ελληνική επιχειρηματολογία όσο και στη συναίνεση που διαμορφώθηκε εντός της Ε.Ε. προκειμένου να επιδικαστούν στην Ελλάδα τα ποσά αυτά, ετέθησαν κάποιοι στόχοι. Η αποτίμηση, λοιπόν, των απολαβών από τα κοινοτικά ταμεία θα πρέπει να γίνει πάνω στη βάση του κατά πόσο οι στόχοι αυτοί επετεύχθησαν ή όχι.</a:t>
            </a:r>
          </a:p>
          <a:p>
            <a:pPr hangingPunct="0"/>
            <a:r>
              <a:rPr lang="el-GR" sz="2400" dirty="0"/>
              <a:t>Σε γενικές γραμμές, οι προσδοκίες από τις χρηματοδοτήσεις αυτές θα μπορούσαν να περιγραφούν είτε σε μια μινιμαλιστική είτε σε μια μαξιμαλιστική βάση. </a:t>
            </a:r>
          </a:p>
        </p:txBody>
      </p:sp>
    </p:spTree>
    <p:extLst>
      <p:ext uri="{BB962C8B-B14F-4D97-AF65-F5344CB8AC3E}">
        <p14:creationId xmlns:p14="http://schemas.microsoft.com/office/powerpoint/2010/main" val="916969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48680"/>
            <a:ext cx="8640960" cy="6370975"/>
          </a:xfrm>
          <a:prstGeom prst="rect">
            <a:avLst/>
          </a:prstGeom>
        </p:spPr>
        <p:txBody>
          <a:bodyPr wrap="square">
            <a:spAutoFit/>
          </a:bodyPr>
          <a:lstStyle/>
          <a:p>
            <a:pPr hangingPunct="0"/>
            <a:r>
              <a:rPr lang="el-GR" sz="2400" dirty="0"/>
              <a:t>Σε μινιμαλιστικούς όρους, με δεδομένο ότι η Ελλάδα ως λιγότερο ανταγωνιστική οικονομία θα αντιμετώπιζε προβλήματα μέσα στο αυξανόμενο ανταγωνιστικό περιβάλλον της Ε.Ε., οι χρηματοδοτήσεις αυτές θα λειτουργούσαν ως μηχανισμός αποζημίωσης για τυχόν ζημίες που θα προέκυπταν. </a:t>
            </a:r>
          </a:p>
          <a:p>
            <a:pPr hangingPunct="0"/>
            <a:r>
              <a:rPr lang="el-GR" sz="2400" dirty="0" smtClean="0"/>
              <a:t>Σε </a:t>
            </a:r>
            <a:r>
              <a:rPr lang="el-GR" sz="2400" dirty="0"/>
              <a:t>μαξιμαλιστικούς όρους το ζητούμενο ήταν απλώς η πραγματική και ουσιαστική σύγκλιση  της ελληνικής οικονομίας με το επίπεδο ανάπτυξης των υπόλοιπων χωρών-μελών της Ε.Ε</a:t>
            </a:r>
            <a:r>
              <a:rPr lang="el-GR" sz="2400" dirty="0" smtClean="0"/>
              <a:t>.</a:t>
            </a:r>
          </a:p>
          <a:p>
            <a:pPr hangingPunct="0"/>
            <a:r>
              <a:rPr lang="el-GR" sz="2400" dirty="0"/>
              <a:t>Αν η ελληνική διαπραγμάτευση κινήθηκε πάνω στη λογική των χαμηλών προσδοκιών της μινιμαλιστικής προσέγγισης, τότε όντως πρόκειται για αναμφισβήτητη ελληνική επιτυχία. Δεν μπορούμε, βέβαια, να ξέρουμε πόσα χάσαμε από την  έκθεση σ’ ένα τόσο ανταγωνιστικό περιβάλλον χωρίς καμία απολύτως σοβαρή προπαρασκευή, αλλά είναι βέβαιο ότι αυτά που αποσπάσαμε, ιδίως μέσω των Κ.Π.Σ., ήταν πολύ κοντά στα δημοσιονομικά όρια του κοινοτικού προϋπολογισμού. </a:t>
            </a:r>
          </a:p>
          <a:p>
            <a:pPr hangingPunct="0"/>
            <a:endParaRPr lang="el-GR" sz="2400" dirty="0"/>
          </a:p>
        </p:txBody>
      </p:sp>
    </p:spTree>
    <p:extLst>
      <p:ext uri="{BB962C8B-B14F-4D97-AF65-F5344CB8AC3E}">
        <p14:creationId xmlns:p14="http://schemas.microsoft.com/office/powerpoint/2010/main" val="24021997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5398"/>
            <a:ext cx="8712968" cy="6740307"/>
          </a:xfrm>
          <a:prstGeom prst="rect">
            <a:avLst/>
          </a:prstGeom>
        </p:spPr>
        <p:txBody>
          <a:bodyPr wrap="square">
            <a:spAutoFit/>
          </a:bodyPr>
          <a:lstStyle/>
          <a:p>
            <a:pPr hangingPunct="0"/>
            <a:r>
              <a:rPr lang="el-GR" sz="2400" dirty="0"/>
              <a:t>Αν, όμως, στοχεύσαμε ως χώρα να καταστούμε πράγματι Ευρώπη σε όρους οικονομικής ανάπτυξης, τότε μάλλον οδηγούμαστε σε δυσοίωνες σκέψεις και τελικά συμπεράσματα. Η Ελλάδα εξακολουθεί να έχει έναν προβληματικό και υπερδιογκωμένο αγροτικό τομέα και μια προβληματικότερη βιομηχανία. Ο τριτογενής τομέας παρά το δυναμισμό του δεν μπορεί να αναστρέψει την εικόνα αυτήν, καθώς περιλαμβάνει τομείς όπου συνωθούνται οι ανεπάρκειες του δημόσιου και του ιδιωτικού τομέα, με κλασικότερο ίσως παράδειγμα τον τουρισμό. Είναι ενδεικτικό το ότι το μερίδιο </a:t>
            </a:r>
            <a:r>
              <a:rPr lang="el-GR" sz="2400" dirty="0" smtClean="0"/>
              <a:t>του </a:t>
            </a:r>
            <a:r>
              <a:rPr lang="el-GR" sz="2400" dirty="0"/>
              <a:t>τουρισμού στα τρία Κ.Π.Σ. ήταν εξαιρετικά χαμηλό. Στην </a:t>
            </a:r>
            <a:r>
              <a:rPr lang="el-GR" sz="2400" dirty="0" smtClean="0"/>
              <a:t>κλαδική κατανομή </a:t>
            </a:r>
            <a:r>
              <a:rPr lang="el-GR" sz="2400" dirty="0"/>
              <a:t>των πόρων ο τουρισμός απορρόφησε το 14,2% του Α¨ Κ.Π.Σ. το 17,8% του Β¨ και το 24,1% του </a:t>
            </a:r>
            <a:r>
              <a:rPr lang="el-GR" sz="2400" dirty="0" smtClean="0"/>
              <a:t>Γ¨. </a:t>
            </a:r>
            <a:endParaRPr lang="el-GR" sz="2400" dirty="0"/>
          </a:p>
          <a:p>
            <a:r>
              <a:rPr lang="el-GR" sz="2400" dirty="0"/>
              <a:t>Καμία από τις θεωρητικές προσεγγίσεις </a:t>
            </a:r>
            <a:r>
              <a:rPr lang="el-GR" sz="2400" dirty="0" smtClean="0"/>
              <a:t>δεν </a:t>
            </a:r>
            <a:r>
              <a:rPr lang="el-GR" sz="2400" dirty="0"/>
              <a:t>φαίνεται να ισχύει με βάση την ελληνική εμπειρία, καθώς ούτε εγχώρια παραγωγή κεφαλαίου </a:t>
            </a:r>
            <a:r>
              <a:rPr lang="el-GR" sz="2400" dirty="0" smtClean="0"/>
              <a:t>ούτε </a:t>
            </a:r>
            <a:r>
              <a:rPr lang="el-GR" sz="2400" dirty="0"/>
              <a:t>άξια λόγου αύξηση εξαγωγών ή υποκατάσταση εισαγωγών </a:t>
            </a:r>
            <a:r>
              <a:rPr lang="el-GR" sz="2400" dirty="0" smtClean="0"/>
              <a:t>έχουν </a:t>
            </a:r>
            <a:r>
              <a:rPr lang="el-GR" sz="2400" dirty="0"/>
              <a:t>επιτευχθεί παρά τη μαζική εισροή αναπτυξιακής βοήθειας από την Ε.Ε</a:t>
            </a:r>
            <a:r>
              <a:rPr lang="el-GR" sz="2400" dirty="0" smtClean="0"/>
              <a:t>.</a:t>
            </a:r>
            <a:endParaRPr lang="el-GR" sz="2400" dirty="0"/>
          </a:p>
        </p:txBody>
      </p:sp>
    </p:spTree>
    <p:extLst>
      <p:ext uri="{BB962C8B-B14F-4D97-AF65-F5344CB8AC3E}">
        <p14:creationId xmlns:p14="http://schemas.microsoft.com/office/powerpoint/2010/main" val="3743040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568952" cy="6370975"/>
          </a:xfrm>
          <a:prstGeom prst="rect">
            <a:avLst/>
          </a:prstGeom>
        </p:spPr>
        <p:txBody>
          <a:bodyPr wrap="square">
            <a:spAutoFit/>
          </a:bodyPr>
          <a:lstStyle/>
          <a:p>
            <a:pPr hangingPunct="0"/>
            <a:r>
              <a:rPr lang="el-GR" sz="2400" dirty="0"/>
              <a:t> </a:t>
            </a:r>
          </a:p>
          <a:p>
            <a:pPr hangingPunct="0"/>
            <a:r>
              <a:rPr lang="el-GR" sz="2400" dirty="0"/>
              <a:t>Φαίνεται ότι το λάθος έγινε στην όλη σύλληψη του τρόπου αξιοποίησης των Κ.Π.Σ. με την υπερβολική έμφαση που δόθηκε στις υποδομές και τα μεγάλα έργα. Είναι ενδεικτικό ότι βαθμιαία η περιφερειακή διάσταση του Κ.Π.Σ. μειώνεται, ενώ ταυτόχρονα εντείνεται η εμμονή προς τις βασικές </a:t>
            </a:r>
            <a:r>
              <a:rPr lang="el-GR" sz="2400" dirty="0" smtClean="0"/>
              <a:t>υποδομές. </a:t>
            </a:r>
            <a:r>
              <a:rPr lang="el-GR" sz="2400" dirty="0"/>
              <a:t>Προς αυτό συνηγορεί και η περίπτωση της Ιρλανδίας, που επίσης χρηματοδοτήθηκε από τα Κ.Π.Σ., αλλά της οποίας οι οικονομικές επιδόσεις τα τελευταία χρόνια την έχουν καταστήσει μια από τις δυναμικότερες οικονομίες της Ε.Ε. Οι Ιρλανδοί στη δεκαετία του 1990 διαπίστωσαν ότι είχαν δυο βασικά προβλήματα, τους στενούς τους δρόμους και τον προβληματικό δημόσιο τομέα τους και οι πόροι των Κ.Π.Σ. αρκούσαν για να διορθωθεί το ένα από τα δυο μόνο. Επέλεξαν πάνω στη λογική ότι, επενδύοντας στην παιδεία και την εκπαίδευση και δομώντας έναν αποτελεσματικό δημόσιο τομέα, θα μπορούσαν στο απώτερο μέλλον να φτιάξουν και καλούς δρόμους. Εμείς αντίθετα ...           </a:t>
            </a:r>
          </a:p>
        </p:txBody>
      </p:sp>
    </p:spTree>
    <p:extLst>
      <p:ext uri="{BB962C8B-B14F-4D97-AF65-F5344CB8AC3E}">
        <p14:creationId xmlns:p14="http://schemas.microsoft.com/office/powerpoint/2010/main" val="41480840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9036496" cy="4154984"/>
          </a:xfrm>
          <a:prstGeom prst="rect">
            <a:avLst/>
          </a:prstGeom>
        </p:spPr>
        <p:txBody>
          <a:bodyPr wrap="square">
            <a:spAutoFit/>
          </a:bodyPr>
          <a:lstStyle/>
          <a:p>
            <a:pPr algn="ctr" hangingPunct="0"/>
            <a:r>
              <a:rPr lang="el-GR" sz="2400" b="1" dirty="0"/>
              <a:t>Επίλογος</a:t>
            </a:r>
          </a:p>
          <a:p>
            <a:pPr hangingPunct="0"/>
            <a:r>
              <a:rPr lang="el-GR" sz="2400" dirty="0"/>
              <a:t>Είναι απόλυτα λογικό να δίνει η ανάλυση που προηγήθηκε, την αίσθηση του χρονικού μιας ατελέσφορης προσπάθειας αξιοποίησης των άδηλων πόρων από την πλευρά της Ελλάδας. Υπήρξαν σίγουρα χώρες, στις οποίες εισέρευσαν  αναλογικά περισσότερα μεταναστευτικά εμβάσματα, χώρες πιο τουριστικές αλλά και χώρες που δέχθηκαν μεγαλύτερης κλίμακας αναπτυξιακή βοήθεια σε σύγκριση με την Ελλάδα. Αυτό που δεν έχει,  κατά πάσα πιθανότητα, ιστορικό προηγούμενο, είναι η ταυτόχρονη σχεδόν εισροή άδηλων πόρων από τρεις διαφορετικές πηγές, για  τόσο μεγάλο διάστημα και σε μεγέθη τέτοιας τάξης.    </a:t>
            </a:r>
            <a:endParaRPr lang="el-GR" sz="2400" b="1" dirty="0"/>
          </a:p>
        </p:txBody>
      </p:sp>
    </p:spTree>
    <p:extLst>
      <p:ext uri="{BB962C8B-B14F-4D97-AF65-F5344CB8AC3E}">
        <p14:creationId xmlns:p14="http://schemas.microsoft.com/office/powerpoint/2010/main" val="41151951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856984" cy="6370975"/>
          </a:xfrm>
          <a:prstGeom prst="rect">
            <a:avLst/>
          </a:prstGeom>
        </p:spPr>
        <p:txBody>
          <a:bodyPr wrap="square">
            <a:spAutoFit/>
          </a:bodyPr>
          <a:lstStyle/>
          <a:p>
            <a:r>
              <a:rPr lang="el-GR" sz="2400" dirty="0"/>
              <a:t>Μετά από μια αργή και επίπονη προσπάθεια αποκατάστασης των τεράστιων καταστροφών της παρατεταμένης πολεμικής περιόδου, η Ελλάδα έπαιξε με απρογραμμάτιστο και λανθασμένο τρόπο το χαρτί της εκβιομηχάνισης, εξήγαγε εργατικό δυναμικό και εισήγαγε κεφάλαιο, στην αρχή για να μεταβάλλει άρδην τους δυο αυτούς ρόλους στο τέλος του αιώνα, φτάνοντας να επενδύει στις γειτονικές χώρες και να εισάγει απ’ αυτές εργατικό δυναμικό και ανάπτυξε περίπου σε κενό οικονομικής πολιτικής ένα δυναμικό τουριστικό τομέα. Μέσα σε λιγότερο από πενήντα χρόνια πέτυχε δυο οικονομικά θαύματα, με την ανοικοδόμηση της οικονομίας και την (ονομαστική έστω) σύγκλισή της προς τα δεδομένα της Δυτικής Ευρώπης.  </a:t>
            </a:r>
            <a:endParaRPr lang="el-GR" sz="2400" dirty="0" smtClean="0"/>
          </a:p>
          <a:p>
            <a:pPr hangingPunct="0"/>
            <a:r>
              <a:rPr lang="el-GR" sz="2400" dirty="0"/>
              <a:t> </a:t>
            </a:r>
            <a:r>
              <a:rPr lang="el-GR" sz="2400" dirty="0" smtClean="0"/>
              <a:t>Σε </a:t>
            </a:r>
            <a:r>
              <a:rPr lang="el-GR" sz="2400" dirty="0"/>
              <a:t>πρώτη, λοιπόν, ανάγνωση φαίνεται ότι παρά τις αστοχίες, τα λάθη και τις χαμένες ευκαιρίες, όπως αυτές έντονα σκιαγραφούνται με τους άδηλους πόρους, η χώρα μπόρεσε να αντιστρέψει την πορεία της και να αλλάξει τη μοίρα της, μετακινούμενη από την περιφέρεια στο κέντρο της αναπτυγμένης Δύσης. Η δεύτερη και προσεκτικότερη ανάγνωση, όμως, αποκαλύπτει μια άλλη εικόνα.</a:t>
            </a:r>
          </a:p>
        </p:txBody>
      </p:sp>
    </p:spTree>
    <p:extLst>
      <p:ext uri="{BB962C8B-B14F-4D97-AF65-F5344CB8AC3E}">
        <p14:creationId xmlns:p14="http://schemas.microsoft.com/office/powerpoint/2010/main" val="2436949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4345"/>
            <a:ext cx="8640960" cy="6001643"/>
          </a:xfrm>
          <a:prstGeom prst="rect">
            <a:avLst/>
          </a:prstGeom>
        </p:spPr>
        <p:txBody>
          <a:bodyPr wrap="square">
            <a:spAutoFit/>
          </a:bodyPr>
          <a:lstStyle/>
          <a:p>
            <a:pPr hangingPunct="0"/>
            <a:r>
              <a:rPr lang="el-GR" sz="2400" dirty="0"/>
              <a:t>Η παραγωγική βάση, πάνω στην οποία στηρίζεται το μεταπολεμικό οικοδόμημα της ελληνικής οικονομίας, είναι εξαιρετικά ισχνή. Το όλο οικοδόμημα είναι, επομένως, ευάλωτο σε συγκυριακούς παράγοντες και ανησυχητικά εξαρτημένο από τη μηχανική υποστήριξη των άδηλων πόρων. Το ότι δεν κατέρρευσε παρά τη σαθρότητα του φαίνεται να οφείλεται  στον κανόνα των πιθανοτήτων σύμφωνα με τον οποίο είναι πολύ δύσκολο τρεις διαφορετικές (και μη συνδεόμενες μεταξύ τους) πηγές χρηματοδότησης, όπως οι άδηλοι πόροι, να στερέψουν ταυτόχρονα.</a:t>
            </a:r>
            <a:endParaRPr lang="el-GR" sz="2400" b="1" dirty="0"/>
          </a:p>
          <a:p>
            <a:pPr hangingPunct="0"/>
            <a:r>
              <a:rPr lang="el-GR" sz="2400" dirty="0"/>
              <a:t>Σε όρους οικονομικής πολιτικής τα ζητούμενα από την υπόθεση των άδηλων πόρων ήταν βασικά δύο:</a:t>
            </a:r>
            <a:endParaRPr lang="el-GR" sz="2400" b="1" dirty="0"/>
          </a:p>
          <a:p>
            <a:pPr marL="342900" lvl="0" indent="-342900" hangingPunct="0">
              <a:buFont typeface="Arial" pitchFamily="34" charset="0"/>
              <a:buChar char="•"/>
            </a:pPr>
            <a:r>
              <a:rPr lang="el-GR" sz="2400" dirty="0"/>
              <a:t>Να μην καταρρεύσει το ισοζύγιο τρεχουσών συναλλαγών της χώρας, με δεδομένα το μέγεθος και τα διαρθρωτικά χαρακτηριστικά του εμπορικού ελλείμματος.</a:t>
            </a:r>
            <a:endParaRPr lang="el-GR" sz="2400" b="1" dirty="0"/>
          </a:p>
          <a:p>
            <a:pPr marL="342900" lvl="0" indent="-342900" hangingPunct="0">
              <a:buFont typeface="Arial" pitchFamily="34" charset="0"/>
              <a:buChar char="•"/>
            </a:pPr>
            <a:r>
              <a:rPr lang="el-GR" sz="2400" dirty="0"/>
              <a:t>Να χρηματοδοτηθεί η οικονομική ανάπτυξη.</a:t>
            </a:r>
            <a:endParaRPr lang="el-GR" sz="2400" b="1" dirty="0"/>
          </a:p>
        </p:txBody>
      </p:sp>
    </p:spTree>
    <p:extLst>
      <p:ext uri="{BB962C8B-B14F-4D97-AF65-F5344CB8AC3E}">
        <p14:creationId xmlns:p14="http://schemas.microsoft.com/office/powerpoint/2010/main" val="27570213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54369"/>
            <a:ext cx="8784976" cy="6370975"/>
          </a:xfrm>
          <a:prstGeom prst="rect">
            <a:avLst/>
          </a:prstGeom>
        </p:spPr>
        <p:txBody>
          <a:bodyPr wrap="square">
            <a:spAutoFit/>
          </a:bodyPr>
          <a:lstStyle/>
          <a:p>
            <a:pPr hangingPunct="0"/>
            <a:r>
              <a:rPr lang="el-GR" sz="2400" dirty="0"/>
              <a:t>Κρίνοντας εκ του αποτελέσματος, είναι εμφανές ότι ο πρώτος στόχος επετεύχθη. Οι άδηλοι πόροι στήριξαν απόλυτα και αποτελεσματικά το ισοζύγιο τρεχουσών συναλλαγών, σε σημείο που να επιτρέψουν τελικά τη συμμετοχή στην ευρωζώνη. Πράγματι, η επιτυχία αυτή σε μεγάλο βαθμό οφείλεται στη σταθερότητα του εθνικού νομίσματος, η οποία θα ήταν αδύνατη χωρίς ισοσκελισμένες εξωτερικές συναλλαγές. </a:t>
            </a:r>
            <a:endParaRPr lang="el-GR" sz="2400" b="1" dirty="0"/>
          </a:p>
          <a:p>
            <a:pPr hangingPunct="0"/>
            <a:r>
              <a:rPr lang="el-GR" sz="2400" dirty="0"/>
              <a:t>Η συμβολή των άδηλων πόρων στην οικονομική ανάπτυξη στη συγκεκριμένη περίπτωση είναι πολύ πιο δύσκολο να τεκμηριωθεί. Είναι βέβαιο ότι η Ελλάδα των αρχών του 21</a:t>
            </a:r>
            <a:r>
              <a:rPr lang="el-GR" sz="2400" baseline="30000" dirty="0"/>
              <a:t>ου</a:t>
            </a:r>
            <a:r>
              <a:rPr lang="el-GR" sz="2400" dirty="0"/>
              <a:t> αιώνα δεν είναι η χώρα που ήταν το 1945 ή το 1950. Και μόνη η αντιστροφή του μεταναστευτικού ρεύματος ή η ευρωπαϊκή πορεία της αρκούν, για να στηριχθεί το συμπέρασμα αυτό. Οι άδηλοι πόροι βελτίωσαν το βιοτικό επίπεδο, επιτάχυναν την αύξηση του Α.Ε.Π. και τη βελτίωση των υποδομών, δημιούργησαν θέσεις εργασίας και, στο βαθμό που κατευθύνθηκαν στην περιφέρεια, είχαν θετική επίδραση στην περιφερειακή ανάπτυξη. </a:t>
            </a:r>
            <a:endParaRPr lang="el-GR" sz="2400" b="1" dirty="0"/>
          </a:p>
        </p:txBody>
      </p:sp>
    </p:spTree>
    <p:extLst>
      <p:ext uri="{BB962C8B-B14F-4D97-AF65-F5344CB8AC3E}">
        <p14:creationId xmlns:p14="http://schemas.microsoft.com/office/powerpoint/2010/main" val="18286183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7017306"/>
          </a:xfrm>
          <a:prstGeom prst="rect">
            <a:avLst/>
          </a:prstGeom>
        </p:spPr>
        <p:txBody>
          <a:bodyPr wrap="square">
            <a:spAutoFit/>
          </a:bodyPr>
          <a:lstStyle/>
          <a:p>
            <a:pPr hangingPunct="0"/>
            <a:r>
              <a:rPr lang="el-GR" sz="2400" dirty="0"/>
              <a:t>Με δεδομένο, όμως, ότι η οικονομική ανάπτυξη, όπως αυτή περιγράφηκε στις κατευθύνσεις της οικονομικής πολιτικής, μεταπολεμικά ήταν ουσιαστικά συνώνυμη της βιομηχανικής και τεχνολογικής προόδου και σύγκλισης προς τα δυτικοευρωπαϊκά πρότυπα, δεν μπορούμε να κάνουμε λόγο για επιτυχία. Ακόμα και η ανάπτυξη του τουριστικού τομέα, που αποτελεί το μοναδικό ίσως «μόνιμο» κέρδος από την υπόθεση των άδηλων πόρων μάλλον μας προέκυψε, παρά αποτέλεσε απότοκο μακροπρόθεσμων πολιτικών. </a:t>
            </a:r>
            <a:endParaRPr lang="el-GR" sz="2400" b="1" dirty="0"/>
          </a:p>
          <a:p>
            <a:pPr hangingPunct="0"/>
            <a:r>
              <a:rPr lang="el-GR" sz="2400" dirty="0"/>
              <a:t>Μέσα στο σύγχρονο κοινό μακρο-οικονομικό περιβάλλον της ευρωζώνης, η εφαρμογή αναπτυξιακών πολιτικών στη βάση των «δυο ελλειμμάτων» είναι πολύ δύσκολη. Οι βαθμοί ελευθερίας που απομένουν στις χώρες-μέλη είναι πλέον ελάχιστοι μέσα στα στενά όρια της δημοσιονομικής πειθαρχίας. Οι άδηλοι πόροι, όμως, εξακολουθούν να αποτελούν κεφάλαιο και παρακαταθήκη ανάπτυξης στο βαθμό που ο ελληνικός τουρισμός είναι σε διαρκή τροχιά διεύρυνσης και οι απολαβές από την Ε.Ε. θα εξακολουθήσουν για μια ακόμα πενταετία τουλάχιστον. Απομένει να δείξουμε τι έχουμε διδαχθεί από τα λάθη του παρελθόντος. </a:t>
            </a:r>
          </a:p>
          <a:p>
            <a:pPr hangingPunct="0"/>
            <a:r>
              <a:rPr lang="el-GR" dirty="0"/>
              <a:t> </a:t>
            </a:r>
          </a:p>
        </p:txBody>
      </p:sp>
    </p:spTree>
    <p:extLst>
      <p:ext uri="{BB962C8B-B14F-4D97-AF65-F5344CB8AC3E}">
        <p14:creationId xmlns:p14="http://schemas.microsoft.com/office/powerpoint/2010/main" val="93311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7"/>
            <a:ext cx="8712968" cy="6370975"/>
          </a:xfrm>
          <a:prstGeom prst="rect">
            <a:avLst/>
          </a:prstGeom>
        </p:spPr>
        <p:txBody>
          <a:bodyPr wrap="square">
            <a:spAutoFit/>
          </a:bodyPr>
          <a:lstStyle/>
          <a:p>
            <a:pPr lvl="0" hangingPunct="0"/>
            <a:r>
              <a:rPr lang="el-GR" sz="2400" dirty="0"/>
              <a:t>Το γεγονός ότι η ελληνική κρατική μηχανή ήταν παντελώς απροετοίμαστη να επωφεληθεί από τις κοινοτικές πηγές χρηματοδότησης, ιδιαίτερα τα πρώτα χρόνια μετά την ένταξη, πέρα από το ότι αναγνωρίστηκε και από την Ελλάδα και από την Ε.Κ., αποδεικνύεται και από τα διαθέσιμα στοιχεία. Το 1981, τον πρώτο χρόνο μετά την ένταξη, οι καθαρές απολαβές της Ελλάδας (εισπράξεις μείον πληρωμές σε σχέση με τον κοινοτικό προϋπολογισμό) ήταν 140 εκατομμύρια </a:t>
            </a:r>
            <a:r>
              <a:rPr lang="en-US" sz="2400" dirty="0"/>
              <a:t>ECU</a:t>
            </a:r>
            <a:r>
              <a:rPr lang="el-GR" sz="2400" dirty="0"/>
              <a:t>, ποσό που αντιπροσώπευε το 0,5% του Α.Ε.Π. της </a:t>
            </a:r>
            <a:r>
              <a:rPr lang="el-GR" sz="2400" dirty="0" smtClean="0"/>
              <a:t>χώρας. </a:t>
            </a:r>
            <a:r>
              <a:rPr lang="el-GR" sz="2400" dirty="0"/>
              <a:t>Το 1994 οι καθαρές εισπράξεις της Ελλάδας από τον κοινοτικό προϋπολογισμό ήταν 3.812,6 εκατομμύρια </a:t>
            </a:r>
            <a:r>
              <a:rPr lang="de-DE" sz="2400" dirty="0"/>
              <a:t>ECU</a:t>
            </a:r>
            <a:r>
              <a:rPr lang="el-GR" sz="2400" dirty="0"/>
              <a:t>, ή το 4,62% του Α.Ε.Π. της χώρας. Από το 1992 η Ελλάδα ξεπέρασε την Ιρλανδία και έγινε η χώρα μέλος με τις υψηλότερες καθαρές εισπράξεις ως προς το ποσοστό που αυτές αντιπροσωπεύουν στο </a:t>
            </a:r>
            <a:r>
              <a:rPr lang="el-GR" sz="2400" dirty="0" smtClean="0"/>
              <a:t>Α.Ε.Π. </a:t>
            </a:r>
            <a:r>
              <a:rPr lang="el-GR" sz="2400" dirty="0"/>
              <a:t>Το ότι οι απολαβές από τα κοινοτικά ταμεία υπήρξαν σημαντικές είναι αναμφισβήτητο. Απομένει να εξετάσουμε, στις υπόλοιπες παραγράφους του κεφαλαίου αυτού, το αν αξιοποιήθηκαν με τον καλύτερο τρόπο</a:t>
            </a:r>
            <a:r>
              <a:rPr lang="el-GR" sz="2400" dirty="0" smtClean="0"/>
              <a:t>.</a:t>
            </a:r>
            <a:endParaRPr lang="el-GR" sz="2400" dirty="0"/>
          </a:p>
        </p:txBody>
      </p:sp>
    </p:spTree>
    <p:extLst>
      <p:ext uri="{BB962C8B-B14F-4D97-AF65-F5344CB8AC3E}">
        <p14:creationId xmlns:p14="http://schemas.microsoft.com/office/powerpoint/2010/main" val="71882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7384"/>
            <a:ext cx="8784976" cy="7109639"/>
          </a:xfrm>
          <a:prstGeom prst="rect">
            <a:avLst/>
          </a:prstGeom>
        </p:spPr>
        <p:txBody>
          <a:bodyPr wrap="square">
            <a:spAutoFit/>
          </a:bodyPr>
          <a:lstStyle/>
          <a:p>
            <a:pPr hangingPunct="0"/>
            <a:r>
              <a:rPr lang="el-GR" sz="2400" b="1" dirty="0"/>
              <a:t>Η επίδραση στο Α.Ε.Π.</a:t>
            </a:r>
            <a:endParaRPr lang="el-GR" sz="2400" dirty="0"/>
          </a:p>
          <a:p>
            <a:pPr hangingPunct="0"/>
            <a:r>
              <a:rPr lang="el-GR" sz="2400" dirty="0"/>
              <a:t>Παραμένοντας στο πλαίσιο, σύμφωνα με το οποίο οι απολαβές της Ελλάδας από την Ε.Ε. θα πρέπει να θεωρούνται μια μορφή αναπτυξιακής βοήθειας, είναι αναγκαίο να διερευνήσουμε και τις αναπτυξιακές τους επιπτώσεις και ιδιαίτερα το κατά πόσο συνέβαλαν στην επιτάχυνση του ρυθμού οικονομικής προόδου της ελληνικής οικονομίας. Σύμφωνα με τη θεωρία, η συμβολή των ξένων συναλλαγματικών μεταβιβάσεων στην οικονομική πρόοδο της «βοηθούμενης» χώρας μπορεί να είναι τεράστια στο βαθμό που αυτές χαλαρώνουν τη συμπλήρωση της ελλιπούς εγχώριας αποταμίευσης, η οποία περιορίζει τις επενδύσεις, ή/και αντιμετωπίζουν το φραγμό που βάζει στην ανάπτυξη η έλλειψη ξένου συναλλάγματος. </a:t>
            </a:r>
          </a:p>
          <a:p>
            <a:pPr hangingPunct="0"/>
            <a:r>
              <a:rPr lang="el-GR" sz="2400" dirty="0" smtClean="0"/>
              <a:t>Στις </a:t>
            </a:r>
            <a:r>
              <a:rPr lang="el-GR" sz="2400" dirty="0"/>
              <a:t>αρχές της δεκαετίας του 1980, η ελληνική οικονομία διερχόταν περίοδο βαθιάς ύφεσης. Η παγκόσμια οικονομική κρίση που ξέσπασε στα μέσα της δεκαετίας του 1970, τα δύο πετρελαϊκά σοκ και η νομισματική αστάθεια σε συνδυασμό με τις διαρθρωτικές ανεπάρκειες της ελληνικής οικονομίας, είχαν ως αποτέλεσμα να παρουσιαστούν αρνητικοί ρυθμοί οικονομικής προόδου. </a:t>
            </a:r>
          </a:p>
        </p:txBody>
      </p:sp>
    </p:spTree>
    <p:extLst>
      <p:ext uri="{BB962C8B-B14F-4D97-AF65-F5344CB8AC3E}">
        <p14:creationId xmlns:p14="http://schemas.microsoft.com/office/powerpoint/2010/main" val="88728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6370975"/>
          </a:xfrm>
          <a:prstGeom prst="rect">
            <a:avLst/>
          </a:prstGeom>
        </p:spPr>
        <p:txBody>
          <a:bodyPr wrap="square">
            <a:spAutoFit/>
          </a:bodyPr>
          <a:lstStyle/>
          <a:p>
            <a:pPr hangingPunct="0"/>
            <a:r>
              <a:rPr lang="el-GR" sz="2400" dirty="0"/>
              <a:t>Παρ’ όλα αυτά, όμως, το βασικό πρόβλημα της ελληνικής οικονομίας δεν ήταν η έλλειψη αποταμιεύσεων, αλλά η αξιοποίηση των αποταμιεύσεων αυτών σε παραγωγικές </a:t>
            </a:r>
            <a:r>
              <a:rPr lang="el-GR" sz="2400" dirty="0" smtClean="0"/>
              <a:t>επενδύσεις. </a:t>
            </a:r>
            <a:r>
              <a:rPr lang="el-GR" sz="2400" dirty="0"/>
              <a:t>Το συμπέρασμα αυτό φαίνεται σε πρώτη ματιά παράδοξο και σίγουρα διαφοροποιεί την Ελλάδα από άλλες χώρες σε ενδιάμεσο στάδιο ανάπτυξης. Εξηγείται, εντούτοις, σχετικά εύκολα πάνω στη βάση των συσσωρευμένων αποταμιεύσεων από μεταναστευτικά και ναυτιλιακά εμβάσματα. Το πρώτο, λοιπόν, από τα δύο ελλείμματα που προβλέπει η οικονομική θεωρία (αποταμιευμένων κεφαλαίων προς επένδυση) φαίνεται ότι είχε σε σημαντικό βαθμό καλυφθεί από τη δεκαετία του 1960. </a:t>
            </a:r>
            <a:endParaRPr lang="el-GR" sz="2400" dirty="0" smtClean="0"/>
          </a:p>
          <a:p>
            <a:pPr hangingPunct="0"/>
            <a:r>
              <a:rPr lang="el-GR" sz="2400" dirty="0"/>
              <a:t>Δεν ισχύουν, όμως, ανάλογα συμπεράσματα αναφορικά με το δεύτερο έλλειμμα, αυτό σε ξένο συνάλλαγμα. Πράγματι, στη δεκαετία του 1980 η Ελλάδα παρουσίαζε ένα διευρυνόμενο έλλειμμα στο εμπορικό της ισοζύγιο, με προοπτικές περαιτέρω επιδείνωσης όσο η δασμολογική προστασία των ελληνικών προϊόντων μειωνόταν λόγω της ένταξης στην Κοινότητα. </a:t>
            </a:r>
          </a:p>
        </p:txBody>
      </p:sp>
    </p:spTree>
    <p:extLst>
      <p:ext uri="{BB962C8B-B14F-4D97-AF65-F5344CB8AC3E}">
        <p14:creationId xmlns:p14="http://schemas.microsoft.com/office/powerpoint/2010/main" val="392985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005"/>
            <a:ext cx="8856984" cy="5539978"/>
          </a:xfrm>
          <a:prstGeom prst="rect">
            <a:avLst/>
          </a:prstGeom>
        </p:spPr>
        <p:txBody>
          <a:bodyPr wrap="square">
            <a:spAutoFit/>
          </a:bodyPr>
          <a:lstStyle/>
          <a:p>
            <a:pPr hangingPunct="0"/>
            <a:r>
              <a:rPr lang="el-GR" dirty="0" smtClean="0"/>
              <a:t>	</a:t>
            </a:r>
          </a:p>
          <a:p>
            <a:pPr hangingPunct="0"/>
            <a:r>
              <a:rPr lang="el-GR" sz="2400" dirty="0"/>
              <a:t>Τα ναυτιλιακά εμβάσματα είχαν μειωθεί σημαντικά μετά την κρίση της παγκόσμιας ναυτιλίας στη δεκαετία του 1970, ενώ ανάλογη ήταν και η εξέλιξη των μεταναστευτικών εμβασμάτων μετά την αντιστροφή του ρεύματος και την αύξηση της παλιννόστησης από τη </a:t>
            </a:r>
            <a:r>
              <a:rPr lang="el-GR" sz="2400" dirty="0" smtClean="0"/>
              <a:t>Γερμανία.</a:t>
            </a:r>
          </a:p>
          <a:p>
            <a:pPr hangingPunct="0"/>
            <a:r>
              <a:rPr lang="el-GR" sz="2400" dirty="0"/>
              <a:t>Τέλος, ήταν φανερό ότι από τη δεκαετία του 1970 ακόμα η Ελλάδα είχε πάψει να ενδιαφέρει ιδιαίτερα το ξένο επενδυτικό κεφάλαιο. Απέμενε ο τουρισμός, ο οποίος παρά τη δυναμική του δεν ήταν αρκετός να καλύψει το έλλειμμα του ισοζυγίου πληρωμών της χώρας. </a:t>
            </a:r>
          </a:p>
          <a:p>
            <a:r>
              <a:rPr lang="el-GR" sz="2400" dirty="0"/>
              <a:t>Κάτω από αυτές τις συνθήκες η Ελλάδα αντιμετώπισε μέσα στη δεκαετία του 1980 τον αναπτυξιακό περιορισμό μιας έντονης συναλλαγματικής στενότητας. Έναν περιορισμό που υπερπηδήθηκε, κυρίως χάρη στους κοινοτικούς πόρους.</a:t>
            </a:r>
          </a:p>
        </p:txBody>
      </p:sp>
    </p:spTree>
    <p:extLst>
      <p:ext uri="{BB962C8B-B14F-4D97-AF65-F5344CB8AC3E}">
        <p14:creationId xmlns:p14="http://schemas.microsoft.com/office/powerpoint/2010/main" val="16958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66284"/>
            <a:ext cx="8856984" cy="7602081"/>
          </a:xfrm>
          <a:prstGeom prst="rect">
            <a:avLst/>
          </a:prstGeom>
        </p:spPr>
        <p:txBody>
          <a:bodyPr wrap="square">
            <a:spAutoFit/>
          </a:bodyPr>
          <a:lstStyle/>
          <a:p>
            <a:pPr hangingPunct="0"/>
            <a:r>
              <a:rPr lang="el-GR" sz="2400" dirty="0"/>
              <a:t> </a:t>
            </a:r>
          </a:p>
          <a:p>
            <a:pPr hangingPunct="0"/>
            <a:r>
              <a:rPr lang="el-GR" sz="2400" dirty="0"/>
              <a:t>                            </a:t>
            </a:r>
          </a:p>
          <a:p>
            <a:pPr hangingPunct="0"/>
            <a:r>
              <a:rPr lang="el-GR" sz="2400" dirty="0"/>
              <a:t> </a:t>
            </a:r>
            <a:endParaRPr lang="el-GR" dirty="0"/>
          </a:p>
          <a:p>
            <a:pPr hangingPunct="0"/>
            <a:r>
              <a:rPr lang="el-GR" sz="1400" dirty="0" smtClean="0"/>
              <a:t>				</a:t>
            </a:r>
          </a:p>
          <a:p>
            <a:pPr hangingPunct="0"/>
            <a:endParaRPr lang="el-GR" sz="1400" dirty="0"/>
          </a:p>
          <a:p>
            <a:pPr hangingPunct="0"/>
            <a:endParaRPr lang="el-GR" sz="1400" dirty="0" smtClean="0"/>
          </a:p>
          <a:p>
            <a:pPr hangingPunct="0"/>
            <a:r>
              <a:rPr lang="el-GR" sz="2400" dirty="0"/>
              <a:t>Τα δυο πρώτα χρόνια μετά την ένταξη στην Ε.Ο.Κ. η συμβολή των κοινοτικών μεταβιβάσεων στην αύξηση του Α.Ε.Π. της Ελλάδας φαίνεται να υπήρξε αμελητέα. Εκτιμάται ότι κυμάνθηκε ανάμεσα στις 0,01 και 0,03 εκατοστιαίες </a:t>
            </a:r>
            <a:r>
              <a:rPr lang="el-GR" sz="2400" dirty="0" smtClean="0"/>
              <a:t>μονάδες. </a:t>
            </a:r>
            <a:r>
              <a:rPr lang="el-GR" sz="2400" dirty="0"/>
              <a:t>Αυτό οφείλεται και στο σχετικά χαμηλό τους ύψος, αλλά και στο γεγονός ότι σε τόσο βαθιά φάση ύφεσης καμία εξωγενής μεταβολή δεν μπορεί να αντιστρέψει άμεσα την κατάσταση. </a:t>
            </a:r>
          </a:p>
          <a:p>
            <a:pPr hangingPunct="0"/>
            <a:r>
              <a:rPr lang="el-GR" sz="2400" dirty="0"/>
              <a:t>Μετά το 1983, όμως, η εικόνα μεταβλήθηκε άρδην. Κατ’ αρχάς οι εισπράξεις από την Κοινότητα αυξήθηκαν, όπως είδαμε, με ρυθμούς που ξεπέρασαν το 500%. Η αύξηση αυτή αποδείχθηκε σωτήρια για την Ελλάδα καθώς κάλυψε τις συναλλαγματικές της ανάγκες και συνέβαλε στο ρυθμό αύξησης του Α.Ε.Π. κατά 0,83 ποσοστιαίες μονάδες. Το 27% της οικονομικής προόδου που πέτυχε η χώρα στο διάστημα 1983-5 (περίπου 20% για τη δεκαετία του 1980 συνολικά) αποδίδεται στην εισροή των κοινοτικών </a:t>
            </a:r>
            <a:r>
              <a:rPr lang="el-GR" sz="2400" dirty="0" smtClean="0"/>
              <a:t>κεφαλαίων.  </a:t>
            </a:r>
            <a:endParaRPr lang="el-GR" sz="2400" dirty="0"/>
          </a:p>
          <a:p>
            <a:pPr hangingPunct="0"/>
            <a:endParaRPr lang="el-GR" sz="1400" dirty="0"/>
          </a:p>
        </p:txBody>
      </p:sp>
    </p:spTree>
    <p:extLst>
      <p:ext uri="{BB962C8B-B14F-4D97-AF65-F5344CB8AC3E}">
        <p14:creationId xmlns:p14="http://schemas.microsoft.com/office/powerpoint/2010/main" val="1444369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4755</Words>
  <Application>Microsoft Office PowerPoint</Application>
  <PresentationFormat>On-screen Show (4:3)</PresentationFormat>
  <Paragraphs>289</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    Η ΣΥΜΒΟΛΗ ΤΩΝ ΑΔΗΛΩΝ ΠΟΡΩΝ ΣΤΗΝ ΑΝΑΠΤΥΞΗ ΤΗΣ ΕΛΛΗΝΙΚΗΣ ΟΙΚΟΝΟΝΟΜΙΑΣ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ΣΥΜΒΟΛΗ ΤΩΝ ΑΔΗΛΩΝ ΠΟΡΩΝ ΣΤΗΝ ΑΝΑΠΤΥΞΗ ΤΗΣ ΕΛΛΗΝΙΚΗΣ ΟΙΚΟΝΟΝΟΜΙΑΣ</dc:title>
  <dc:creator>Christos</dc:creator>
  <cp:lastModifiedBy>Christos</cp:lastModifiedBy>
  <cp:revision>67</cp:revision>
  <dcterms:created xsi:type="dcterms:W3CDTF">2016-01-09T11:02:23Z</dcterms:created>
  <dcterms:modified xsi:type="dcterms:W3CDTF">2016-01-17T11:06:39Z</dcterms:modified>
</cp:coreProperties>
</file>