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3" r:id="rId27"/>
    <p:sldId id="282" r:id="rId28"/>
    <p:sldId id="284" r:id="rId29"/>
    <p:sldId id="285" r:id="rId30"/>
    <p:sldId id="286" r:id="rId31"/>
    <p:sldId id="259" r:id="rId32"/>
    <p:sldId id="287" r:id="rId3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F3D6A33-2C0E-4E2D-812A-DD50BE9B4C52}" type="datetimeFigureOut">
              <a:rPr lang="el-GR" smtClean="0"/>
              <a:pPr/>
              <a:t>1/4/2022</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219D3C2A-E9C3-431B-9ADF-DB1816106359}"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3D6A33-2C0E-4E2D-812A-DD50BE9B4C52}" type="datetimeFigureOut">
              <a:rPr lang="el-GR" smtClean="0"/>
              <a:pPr/>
              <a:t>1/4/2022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19D3C2A-E9C3-431B-9ADF-DB181610635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3D6A33-2C0E-4E2D-812A-DD50BE9B4C52}" type="datetimeFigureOut">
              <a:rPr lang="el-GR" smtClean="0"/>
              <a:pPr/>
              <a:t>1/4/2022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19D3C2A-E9C3-431B-9ADF-DB181610635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3D6A33-2C0E-4E2D-812A-DD50BE9B4C52}" type="datetimeFigureOut">
              <a:rPr lang="el-GR" smtClean="0"/>
              <a:pPr/>
              <a:t>1/4/2022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19D3C2A-E9C3-431B-9ADF-DB181610635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F3D6A33-2C0E-4E2D-812A-DD50BE9B4C52}" type="datetimeFigureOut">
              <a:rPr lang="el-GR" smtClean="0"/>
              <a:pPr/>
              <a:t>1/4/2022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19D3C2A-E9C3-431B-9ADF-DB1816106359}"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F3D6A33-2C0E-4E2D-812A-DD50BE9B4C52}" type="datetimeFigureOut">
              <a:rPr lang="el-GR" smtClean="0"/>
              <a:pPr/>
              <a:t>1/4/2022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19D3C2A-E9C3-431B-9ADF-DB181610635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F3D6A33-2C0E-4E2D-812A-DD50BE9B4C52}" type="datetimeFigureOut">
              <a:rPr lang="el-GR" smtClean="0"/>
              <a:pPr/>
              <a:t>1/4/2022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19D3C2A-E9C3-431B-9ADF-DB181610635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F3D6A33-2C0E-4E2D-812A-DD50BE9B4C52}" type="datetimeFigureOut">
              <a:rPr lang="el-GR" smtClean="0"/>
              <a:pPr/>
              <a:t>1/4/2022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19D3C2A-E9C3-431B-9ADF-DB181610635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3D6A33-2C0E-4E2D-812A-DD50BE9B4C52}" type="datetimeFigureOut">
              <a:rPr lang="el-GR" smtClean="0"/>
              <a:pPr/>
              <a:t>1/4/2022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19D3C2A-E9C3-431B-9ADF-DB181610635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F3D6A33-2C0E-4E2D-812A-DD50BE9B4C52}" type="datetimeFigureOut">
              <a:rPr lang="el-GR" smtClean="0"/>
              <a:pPr/>
              <a:t>1/4/2022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19D3C2A-E9C3-431B-9ADF-DB181610635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F3D6A33-2C0E-4E2D-812A-DD50BE9B4C52}" type="datetimeFigureOut">
              <a:rPr lang="el-GR" smtClean="0"/>
              <a:pPr/>
              <a:t>1/4/2022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219D3C2A-E9C3-431B-9ADF-DB1816106359}"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F3D6A33-2C0E-4E2D-812A-DD50BE9B4C52}" type="datetimeFigureOut">
              <a:rPr lang="el-GR" smtClean="0"/>
              <a:pPr/>
              <a:t>1/4/2022</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19D3C2A-E9C3-431B-9ADF-DB1816106359}"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620688"/>
            <a:ext cx="3171128" cy="576064"/>
          </a:xfrm>
        </p:spPr>
        <p:txBody>
          <a:bodyPr>
            <a:normAutofit fontScale="90000"/>
          </a:bodyPr>
          <a:lstStyle/>
          <a:p>
            <a:r>
              <a:rPr lang="el-GR" sz="2000" dirty="0" smtClean="0"/>
              <a:t>Η Ελληνική Οικονομία 1945 κ.ε.</a:t>
            </a:r>
            <a:endParaRPr lang="el-GR" sz="2000" dirty="0"/>
          </a:p>
        </p:txBody>
      </p:sp>
      <p:sp>
        <p:nvSpPr>
          <p:cNvPr id="3" name="Subtitle 2"/>
          <p:cNvSpPr>
            <a:spLocks noGrp="1"/>
          </p:cNvSpPr>
          <p:nvPr>
            <p:ph type="subTitle" idx="1"/>
          </p:nvPr>
        </p:nvSpPr>
        <p:spPr/>
        <p:txBody>
          <a:bodyPr/>
          <a:lstStyle/>
          <a:p>
            <a:pPr algn="ctr"/>
            <a:r>
              <a:rPr lang="el-GR" sz="5400" dirty="0" smtClean="0"/>
              <a:t> Η Περίοδος 1960</a:t>
            </a:r>
            <a:r>
              <a:rPr lang="en-US" sz="5400" dirty="0" smtClean="0"/>
              <a:t>-1974</a:t>
            </a:r>
            <a:endParaRPr lang="el-GR" sz="5400" dirty="0" smtClean="0"/>
          </a:p>
          <a:p>
            <a:pPr algn="ctr"/>
            <a:r>
              <a:rPr lang="en-US" dirty="0" smtClean="0"/>
              <a:t>-</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784976" cy="6647974"/>
          </a:xfrm>
          <a:prstGeom prst="rect">
            <a:avLst/>
          </a:prstGeom>
        </p:spPr>
        <p:txBody>
          <a:bodyPr wrap="square">
            <a:spAutoFit/>
          </a:bodyPr>
          <a:lstStyle/>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 </a:t>
            </a:r>
            <a:r>
              <a:rPr lang="el-GR" sz="2400" dirty="0" smtClean="0">
                <a:latin typeface="+mj-lt"/>
                <a:ea typeface="Times New Roman" pitchFamily="18" charset="0"/>
                <a:cs typeface="Times New Roman" pitchFamily="18" charset="0"/>
              </a:rPr>
              <a:t>Ο συνδυασμός της υποτίμησης και του Ν.Δ. 2687/53 προκάλεσε σημαντική εισροή ξένων κεφαλαίων τουλάχιστον μέχρι το 1962.  Η αύξηση των επενδύσεων οφείλεται σε σημαντικό βαθμό στην αύξηση των επενδύσεων στο δευτερογενή τομέα, όπως φαίνεται στον πίνακα 5. Πρέπει, όμως, να έχουμε υπόψη ότι η έκρηξη των επενδύσεων στο δευτερογενή τομέα οφείλεται περισσότερο στις κατασκευές κατοικιών και λιγότερο στη μεταποίηση. Το 1960 το ποσοστό των κατοικιών στις επενδύσεις του δευτερογενούς τομέα ήταν 33,8%. Το 1974 το αντίστοιχο ποσοστό είχε φτάσει στο 64,1% .</a:t>
            </a:r>
            <a:endParaRPr lang="el-GR" sz="2400" dirty="0" smtClean="0">
              <a:latin typeface="+mj-lt"/>
              <a:cs typeface="Arial" pitchFamily="34" charset="0"/>
            </a:endParaRPr>
          </a:p>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                                        Πίνακας 5</a:t>
            </a:r>
            <a:endParaRPr lang="el-GR" sz="2400" dirty="0" smtClean="0">
              <a:latin typeface="+mj-lt"/>
              <a:cs typeface="Arial" pitchFamily="34" charset="0"/>
            </a:endParaRPr>
          </a:p>
          <a:p>
            <a:pPr lvl="0" indent="450850" algn="ctr" eaLnBrk="0" fontAlgn="base" hangingPunct="0">
              <a:spcBef>
                <a:spcPct val="0"/>
              </a:spcBef>
              <a:spcAft>
                <a:spcPct val="0"/>
              </a:spcAft>
            </a:pPr>
            <a:r>
              <a:rPr lang="el-GR" sz="2400" dirty="0" smtClean="0">
                <a:latin typeface="+mj-lt"/>
                <a:ea typeface="Times New Roman" pitchFamily="18" charset="0"/>
                <a:cs typeface="Times New Roman" pitchFamily="18" charset="0"/>
              </a:rPr>
              <a:t>Οι επενδύσεις στο δευτερογενή τομέα ως ποσοστό των  συνολικών επενδύσεων (1961-1975)</a:t>
            </a:r>
          </a:p>
          <a:p>
            <a:pPr lvl="0" indent="450850" algn="ctr" eaLnBrk="0" fontAlgn="base" hangingPunct="0">
              <a:spcBef>
                <a:spcPct val="0"/>
              </a:spcBef>
              <a:spcAft>
                <a:spcPct val="0"/>
              </a:spcAft>
            </a:pPr>
            <a:r>
              <a:rPr lang="el-GR" sz="2400" dirty="0" smtClean="0">
                <a:latin typeface="+mj-lt"/>
                <a:ea typeface="Times New Roman" pitchFamily="18" charset="0"/>
                <a:cs typeface="Times New Roman" pitchFamily="18" charset="0"/>
              </a:rPr>
              <a:t>_____________________________________________________ </a:t>
            </a:r>
            <a:endParaRPr lang="el-GR" sz="2400" dirty="0" smtClean="0">
              <a:latin typeface="+mj-lt"/>
              <a:cs typeface="Arial" pitchFamily="34" charset="0"/>
            </a:endParaRPr>
          </a:p>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Έτος                     1961             1965             1970             1975              </a:t>
            </a:r>
            <a:endParaRPr lang="el-GR" sz="2400" dirty="0" smtClean="0">
              <a:latin typeface="+mj-lt"/>
              <a:cs typeface="Arial" pitchFamily="34" charset="0"/>
            </a:endParaRPr>
          </a:p>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Ποσοστό               48,4              54,7              51,4             55,3</a:t>
            </a:r>
          </a:p>
          <a:p>
            <a:pPr lvl="0" indent="450850" algn="just" eaLnBrk="0" fontAlgn="base" hangingPunct="0">
              <a:spcBef>
                <a:spcPct val="0"/>
              </a:spcBef>
              <a:spcAft>
                <a:spcPct val="0"/>
              </a:spcAft>
            </a:pPr>
            <a:r>
              <a:rPr lang="el-GR" sz="2400" dirty="0" smtClean="0">
                <a:latin typeface="+mj-lt"/>
                <a:cs typeface="Times New Roman" pitchFamily="18" charset="0"/>
              </a:rPr>
              <a:t>_____________________________________________________</a:t>
            </a:r>
          </a:p>
          <a:p>
            <a:pPr lvl="0" indent="450850" algn="just" eaLnBrk="0" fontAlgn="base" hangingPunct="0">
              <a:spcBef>
                <a:spcPct val="0"/>
              </a:spcBef>
              <a:spcAft>
                <a:spcPct val="0"/>
              </a:spcAft>
            </a:pPr>
            <a:endParaRPr lang="el-GR" sz="2400" dirty="0" smtClean="0">
              <a:latin typeface="+mj-lt"/>
              <a:cs typeface="Arial" pitchFamily="34" charset="0"/>
            </a:endParaRPr>
          </a:p>
          <a:p>
            <a:pPr lvl="0" indent="450850" algn="just" eaLnBrk="0" fontAlgn="base" hangingPunct="0">
              <a:spcBef>
                <a:spcPct val="0"/>
              </a:spcBef>
              <a:spcAft>
                <a:spcPct val="0"/>
              </a:spcAft>
            </a:pP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620688"/>
            <a:ext cx="8784976" cy="5632311"/>
          </a:xfrm>
          <a:prstGeom prst="rect">
            <a:avLst/>
          </a:prstGeom>
        </p:spPr>
        <p:txBody>
          <a:bodyPr wrap="square">
            <a:spAutoFit/>
          </a:bodyPr>
          <a:lstStyle/>
          <a:p>
            <a:pPr lvl="0" indent="450850" algn="just" eaLnBrk="0" fontAlgn="base" hangingPunct="0">
              <a:spcBef>
                <a:spcPct val="0"/>
              </a:spcBef>
              <a:spcAft>
                <a:spcPct val="0"/>
              </a:spcAft>
            </a:pPr>
            <a:r>
              <a:rPr lang="el-GR" sz="2400" b="1" dirty="0" smtClean="0">
                <a:latin typeface="+mj-lt"/>
                <a:ea typeface="Times New Roman" pitchFamily="18" charset="0"/>
                <a:cs typeface="Times New Roman" pitchFamily="18" charset="0"/>
              </a:rPr>
              <a:t>γ. Οι εξωτερικές οικονομικές σχέσεις.</a:t>
            </a:r>
            <a:endParaRPr lang="el-GR" sz="2400" dirty="0" smtClean="0">
              <a:latin typeface="+mj-lt"/>
              <a:cs typeface="Arial" pitchFamily="34" charset="0"/>
            </a:endParaRPr>
          </a:p>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Το 1961 η Ελλάδα υπέγραψε τη Συνθήκη των Αθηνών με την Ευρωπαϊκή Κοινότητα, μια συνθήκη σύνδεσης που σηματοδότησε το τέλος μιας εποχής ισχυρής δασμολογικής προστασίας και το άνοιγμα της ελληνικής οικονομίας στο διεθνές εμπόριο. Τα βασικότερο στοιχείο της Συνθήκης αυτής ήταν ότι προέβλεπε τη βαθμιαία κατάργηση των δασμών στα εισαγόμενα βιομηχανικά προϊόντα που δεν παρήγαγε η Ελλάδα, με ρυθμούς πολύ γρηγορότερους από αυτούς που θα ίσχυαν γι’ αυτά τα οποία ήδη παρήγαγε. Την εφαρμογή της Συνθήκης ακολούθησε σημαντική αύξηση των εμπορικών συναλλαγών ανάμεσα στην Ελλάδα και την Ε.Κ. </a:t>
            </a:r>
            <a:endParaRPr lang="el-GR" sz="2400" dirty="0" smtClean="0">
              <a:latin typeface="+mj-lt"/>
              <a:cs typeface="Arial" pitchFamily="34" charset="0"/>
            </a:endParaRPr>
          </a:p>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Η συμμετοχή των αγροτικών προϊόντων και των τροφίμων στις ελληνικές εξαγωγές μειωνόταν σταθερά κατά τη διάρκεια της μεταπολεμικής περιόδου, ενώ αυτή των βιομηχανικών προϊόντων αυξανόταν. </a:t>
            </a:r>
            <a:r>
              <a:rPr lang="el-GR" dirty="0" smtClean="0">
                <a:latin typeface="Times New Roman" pitchFamily="18" charset="0"/>
                <a:ea typeface="Times New Roman" pitchFamily="18" charset="0"/>
                <a:cs typeface="Times New Roman" pitchFamily="18" charset="0"/>
              </a:rPr>
              <a:t>.</a:t>
            </a:r>
            <a:endParaRPr lang="el-GR" sz="1000" dirty="0" smtClean="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856984" cy="7161322"/>
          </a:xfrm>
          <a:prstGeom prst="rect">
            <a:avLst/>
          </a:prstGeom>
        </p:spPr>
        <p:txBody>
          <a:bodyPr wrap="square">
            <a:spAutoFit/>
          </a:bodyPr>
          <a:lstStyle/>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Το ποσοστό της ελληνικής βιομηχανικής παραγωγής που εξαγόταν από 2% στην περίοδο 1961-2 έφτασε το 10% το 1975. Ο ρυθμός αύξησης των βιομηχανικών εξαγωγών από 14,5% για την περίοδο 1954-61 έφτασε το 30,1% στην περίοδο 1962-75. Η βιομηχανία κατέστη ο κύριος εξαγωγικός τομέας της Ελλάδας. </a:t>
            </a:r>
            <a:endParaRPr lang="el-GR" sz="2400" dirty="0" smtClean="0">
              <a:latin typeface="+mj-lt"/>
              <a:cs typeface="Arial" pitchFamily="34" charset="0"/>
            </a:endParaRPr>
          </a:p>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Η σύνθεση των εισαγωγών είναι, επίσης, ενδεικτική της διαδικασίας της εκβιομηχάνισης με τη συμμετοχή των τροφίμων και των καταναλωτικών προϊόντων να μειώνεται και αυτήν των κεφαλαιουχικών αγαθών και του εξοπλισμού να αυξάνεται. Στη δεκαετία του 1960 οι εισαγωγές άρχισαν να παίζουν ενισχυτικό ρόλο στη βιομηχανική ανάπτυξη της χώρας. Παρά το γεγονός ότι η αξία των εισαγωγών προϊόντων ξεπερνούσε αυτή των εξαγωγών, το πρόβλημα του ελλειμματικού εμπορικού ισοζυγίου δεν κατέληξε σε πρόβλημα σοβαρού ελλείμματος στο ισοζύγιο τρεχουσών συναλλαγών. Αυτό οφείλεται στο σωτήριο ρόλο των εμβασμάτων και της ναυτιλίας (μετά το 1974 προστέθηκε και ο τουρισμός) που σχεδόν αντιστάθμιζαν τα ελλείμματα του εμπορικού ισοζυγίου, όπως φαίνεται στον πίνακα 6. </a:t>
            </a:r>
            <a:endParaRPr lang="el-GR" sz="2400" dirty="0" smtClean="0">
              <a:latin typeface="+mj-lt"/>
              <a:cs typeface="Arial" pitchFamily="34" charset="0"/>
            </a:endParaRPr>
          </a:p>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 </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76672"/>
            <a:ext cx="8712968" cy="6001643"/>
          </a:xfrm>
          <a:prstGeom prst="rect">
            <a:avLst/>
          </a:prstGeom>
        </p:spPr>
        <p:txBody>
          <a:bodyPr wrap="square">
            <a:spAutoFit/>
          </a:bodyPr>
          <a:lstStyle/>
          <a:p>
            <a:pPr lvl="0" indent="450850" algn="ctr" eaLnBrk="0" fontAlgn="base" hangingPunct="0">
              <a:spcBef>
                <a:spcPct val="0"/>
              </a:spcBef>
              <a:spcAft>
                <a:spcPct val="0"/>
              </a:spcAft>
            </a:pPr>
            <a:r>
              <a:rPr lang="el-GR" sz="2000" dirty="0" smtClean="0">
                <a:latin typeface="Times New Roman" pitchFamily="18" charset="0"/>
                <a:ea typeface="Times New Roman" pitchFamily="18" charset="0"/>
                <a:cs typeface="Times New Roman" pitchFamily="18" charset="0"/>
              </a:rPr>
              <a:t>Πίνακας 6</a:t>
            </a:r>
            <a:endParaRPr lang="el-GR" sz="1050" dirty="0" smtClean="0">
              <a:latin typeface="Arial" pitchFamily="34" charset="0"/>
              <a:cs typeface="Arial" pitchFamily="34" charset="0"/>
            </a:endParaRPr>
          </a:p>
          <a:p>
            <a:pPr lvl="0" indent="450850" algn="just" eaLnBrk="0" fontAlgn="base" hangingPunct="0">
              <a:spcBef>
                <a:spcPct val="0"/>
              </a:spcBef>
              <a:spcAft>
                <a:spcPct val="0"/>
              </a:spcAft>
            </a:pPr>
            <a:r>
              <a:rPr lang="el-GR" sz="2000" dirty="0" smtClean="0">
                <a:latin typeface="Times New Roman" pitchFamily="18" charset="0"/>
                <a:ea typeface="Times New Roman" pitchFamily="18" charset="0"/>
                <a:cs typeface="Times New Roman" pitchFamily="18" charset="0"/>
              </a:rPr>
              <a:t>Το ισοζύγιο τρεχουσών συναλλαγών της Ελλάδας 1960-1975 (σε εκ. $)</a:t>
            </a:r>
            <a:endParaRPr lang="el-GR" sz="1050" dirty="0" smtClean="0">
              <a:latin typeface="Arial" pitchFamily="34" charset="0"/>
              <a:cs typeface="Arial" pitchFamily="34" charset="0"/>
            </a:endParaRPr>
          </a:p>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               Εμπορικό         Ισοζύγιο          Ισοζύγιο τρεχουσών    Ισοζύγιο τρεχουσών </a:t>
            </a:r>
            <a:endParaRPr lang="el-GR" sz="1050" dirty="0" smtClean="0">
              <a:latin typeface="Arial" pitchFamily="34" charset="0"/>
              <a:cs typeface="Arial" pitchFamily="34" charset="0"/>
            </a:endParaRPr>
          </a:p>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Έτος        ισοζύγιο    άδηλων πόρων        συναλλαγών                ως % του Α.Ε.Π.</a:t>
            </a:r>
            <a:endParaRPr lang="el-GR" sz="1050" dirty="0" smtClean="0">
              <a:latin typeface="Arial" pitchFamily="34" charset="0"/>
              <a:cs typeface="Arial" pitchFamily="34" charset="0"/>
            </a:endParaRPr>
          </a:p>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1960          -288,5           207,7                        -80,8                             2,60</a:t>
            </a:r>
            <a:endParaRPr lang="el-GR" sz="1050" dirty="0" smtClean="0">
              <a:latin typeface="Arial" pitchFamily="34" charset="0"/>
              <a:cs typeface="Arial" pitchFamily="34" charset="0"/>
            </a:endParaRPr>
          </a:p>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1961          -326,9           243,5                        -83,4                             2,40</a:t>
            </a:r>
            <a:endParaRPr lang="el-GR" sz="1050" dirty="0" smtClean="0">
              <a:latin typeface="Arial" pitchFamily="34" charset="0"/>
              <a:cs typeface="Arial" pitchFamily="34" charset="0"/>
            </a:endParaRPr>
          </a:p>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1962          -365,9           292,0                        -73,9                             2,00</a:t>
            </a:r>
            <a:endParaRPr lang="el-GR" sz="1050" dirty="0" smtClean="0">
              <a:latin typeface="Arial" pitchFamily="34" charset="0"/>
              <a:cs typeface="Arial" pitchFamily="34" charset="0"/>
            </a:endParaRPr>
          </a:p>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1963          -412,5           355,3                        -57,2                             1,40</a:t>
            </a:r>
            <a:endParaRPr lang="el-GR" sz="1050" dirty="0" smtClean="0">
              <a:latin typeface="Arial" pitchFamily="34" charset="0"/>
              <a:cs typeface="Arial" pitchFamily="34" charset="0"/>
            </a:endParaRPr>
          </a:p>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1964          -522,9           350,2                      -172,7                             3,75</a:t>
            </a:r>
            <a:endParaRPr lang="el-GR" sz="1050" dirty="0" smtClean="0">
              <a:latin typeface="Arial" pitchFamily="34" charset="0"/>
              <a:cs typeface="Arial" pitchFamily="34" charset="0"/>
            </a:endParaRPr>
          </a:p>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1965          -645,4           412,6                      -232,8                             4,43</a:t>
            </a:r>
            <a:endParaRPr lang="el-GR" sz="1050" dirty="0" smtClean="0">
              <a:latin typeface="Arial" pitchFamily="34" charset="0"/>
              <a:cs typeface="Arial" pitchFamily="34" charset="0"/>
            </a:endParaRPr>
          </a:p>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1966          -745,4           481,3                      -264,1                             4,54</a:t>
            </a:r>
            <a:endParaRPr lang="el-GR" sz="1050" dirty="0" smtClean="0">
              <a:latin typeface="Arial" pitchFamily="34" charset="0"/>
              <a:cs typeface="Arial" pitchFamily="34" charset="0"/>
            </a:endParaRPr>
          </a:p>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1967          -696,7           475,0                      -221,7                             3,54</a:t>
            </a:r>
            <a:endParaRPr lang="el-GR" sz="1050" dirty="0" smtClean="0">
              <a:latin typeface="Arial" pitchFamily="34" charset="0"/>
              <a:cs typeface="Arial" pitchFamily="34" charset="0"/>
            </a:endParaRPr>
          </a:p>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1968          -771,9           524,4                      -247,5                             3,68</a:t>
            </a:r>
            <a:endParaRPr lang="el-GR" sz="1050" dirty="0" smtClean="0">
              <a:latin typeface="Arial" pitchFamily="34" charset="0"/>
              <a:cs typeface="Arial" pitchFamily="34" charset="0"/>
            </a:endParaRPr>
          </a:p>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1969          -888,2           545,3                      -342,9                             4,50</a:t>
            </a:r>
            <a:endParaRPr lang="el-GR" sz="1050" dirty="0" smtClean="0">
              <a:latin typeface="Arial" pitchFamily="34" charset="0"/>
              <a:cs typeface="Arial" pitchFamily="34" charset="0"/>
            </a:endParaRPr>
          </a:p>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1970        -1038,9           673,5                      -410,4                             4,80</a:t>
            </a:r>
            <a:endParaRPr lang="el-GR" sz="1050" dirty="0" smtClean="0">
              <a:latin typeface="Arial" pitchFamily="34" charset="0"/>
              <a:cs typeface="Arial" pitchFamily="34" charset="0"/>
            </a:endParaRPr>
          </a:p>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1971        -1302,2           940,6                      -361,6                             3,79</a:t>
            </a:r>
            <a:endParaRPr lang="el-GR" sz="1050" dirty="0" smtClean="0">
              <a:latin typeface="Arial" pitchFamily="34" charset="0"/>
              <a:cs typeface="Arial" pitchFamily="34" charset="0"/>
            </a:endParaRPr>
          </a:p>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1972        -1571,6         1203,8                      -367,8                             3,35</a:t>
            </a:r>
            <a:endParaRPr lang="el-GR" sz="1050" dirty="0" smtClean="0">
              <a:latin typeface="Arial" pitchFamily="34" charset="0"/>
              <a:cs typeface="Arial" pitchFamily="34" charset="0"/>
            </a:endParaRPr>
          </a:p>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1973        -2800,3         1625,1                    -1175,2                             8,26</a:t>
            </a:r>
            <a:endParaRPr lang="el-GR" sz="1050" dirty="0" smtClean="0">
              <a:latin typeface="Arial" pitchFamily="34" charset="0"/>
              <a:cs typeface="Arial" pitchFamily="34" charset="0"/>
            </a:endParaRPr>
          </a:p>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1974        -2821,1         1642,6                    -1218,5                             7,23</a:t>
            </a:r>
            <a:endParaRPr lang="el-GR" sz="1050" dirty="0" smtClean="0">
              <a:latin typeface="Arial" pitchFamily="34" charset="0"/>
              <a:cs typeface="Arial" pitchFamily="34" charset="0"/>
            </a:endParaRPr>
          </a:p>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1975        -2916,1         1906,9                    -1009,2                             5,50</a:t>
            </a:r>
            <a:endParaRPr lang="el-GR" sz="1050" dirty="0" smtClean="0">
              <a:latin typeface="Arial" pitchFamily="34" charset="0"/>
              <a:cs typeface="Arial" pitchFamily="34" charset="0"/>
            </a:endParaRPr>
          </a:p>
          <a:p>
            <a:pPr lvl="0" indent="450850" algn="just" eaLnBrk="0" fontAlgn="base" hangingPunct="0">
              <a:spcBef>
                <a:spcPct val="0"/>
              </a:spcBef>
              <a:spcAft>
                <a:spcPct val="0"/>
              </a:spcAft>
            </a:pPr>
            <a:endParaRPr lang="el-GR" sz="1050" dirty="0" smtClean="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784976" cy="6740307"/>
          </a:xfrm>
          <a:prstGeom prst="rect">
            <a:avLst/>
          </a:prstGeom>
        </p:spPr>
        <p:txBody>
          <a:bodyPr wrap="square">
            <a:spAutoFit/>
          </a:bodyPr>
          <a:lstStyle/>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Στην περίοδο 1968-1973 οι εισπράξεις από εξαγωγές αγαθών και από άδηλους πόρους σημείωσαν μέση ετήσια αύξηση 23,7%. Στην  ίδια περίοδο είχαμε και μια εντυπωσιακή μέση ετήσια αύξηση στην καθαρή εισροή ιδιωτικών κεφαλαίων της τάξης του 27,3%. Ο δημόσιος δανεισμός αυξήθηκε σημαντικά και τα συναλλαγματικά αποθέματα υπό την πίεση για διατήρηση σταθερής ισοτιμίας δραχμής-δολαρίου κάτω από το σύστημα του </a:t>
            </a:r>
            <a:r>
              <a:rPr lang="en-US" sz="2400" dirty="0" err="1" smtClean="0">
                <a:latin typeface="+mj-lt"/>
                <a:ea typeface="Times New Roman" pitchFamily="18" charset="0"/>
                <a:cs typeface="Times New Roman" pitchFamily="18" charset="0"/>
              </a:rPr>
              <a:t>Bretton</a:t>
            </a:r>
            <a:r>
              <a:rPr lang="en-US" sz="2400" dirty="0" smtClean="0">
                <a:latin typeface="+mj-lt"/>
                <a:ea typeface="Times New Roman" pitchFamily="18" charset="0"/>
                <a:cs typeface="Times New Roman" pitchFamily="18" charset="0"/>
              </a:rPr>
              <a:t> Woods</a:t>
            </a:r>
            <a:r>
              <a:rPr lang="el-GR" sz="2400" dirty="0" smtClean="0">
                <a:latin typeface="+mj-lt"/>
                <a:ea typeface="Times New Roman" pitchFamily="18" charset="0"/>
                <a:cs typeface="Times New Roman" pitchFamily="18" charset="0"/>
              </a:rPr>
              <a:t> βρέθηκαν στις αρχές της δεκαετίας του 1970 σε χαμηλά επίπεδα. </a:t>
            </a:r>
            <a:endParaRPr lang="el-GR" sz="2400" dirty="0" smtClean="0">
              <a:latin typeface="+mj-lt"/>
              <a:cs typeface="Arial" pitchFamily="34" charset="0"/>
            </a:endParaRPr>
          </a:p>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Η αύξηση των εισπράξεων από τρέχουσες συναλλαγές, κυρίως λόγω των μεταναστευτικών εμβασμάτων, όχι απλώς δεν αποδείχθηκε αρκετή, ώστε να ισορροπήσει το ισοζύγιο τρεχουσών συναλλαγών μεσοπρόθεσμα, αλλά επιπλέον το επιδείνωσε, καθώς εξελήφθη ως ένδειξη βελτίωσης της πιστοληπτικής κατάστασης της χώρας. Το δημόσιο εξωτερικό χρέος αυξήθηκε, τα συναλλαγματικά αποθέματα παρέμειναν σε χαμηλά επίπεδα και γενικά δημιουργήθηκαν οι προϋποθέσεις για σοβαρή συναλλαγματική κρίση, εάν για κάποιο λόγο παρουσιαζόταν κάμψη των εισπράξεων από τρέχουσες συναλλαγές.</a:t>
            </a:r>
            <a:endParaRPr lang="el-GR" sz="2400" dirty="0" smtClean="0">
              <a:latin typeface="+mj-lt"/>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76672"/>
            <a:ext cx="8640960" cy="6001643"/>
          </a:xfrm>
          <a:prstGeom prst="rect">
            <a:avLst/>
          </a:prstGeom>
        </p:spPr>
        <p:txBody>
          <a:bodyPr wrap="square">
            <a:spAutoFit/>
          </a:bodyPr>
          <a:lstStyle/>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Έχοντας αναλύσει τα τρία αυτά βασικά χαρακτηριστικά της ταχείας οικονομικής ανάπτυξης της Ελλάδας, θα πρέπει τώρα να ρίξουμε μια πιο κριτική ματιά στις εξελίξεις αυτής της περιόδου. Η ελληνική οικονομία φαινόταν να πηγαίνει πολύ καλά απ’ όλες τις απόψεις. Εκβιομηχανιζόταν ραγδαία, όπως έδειχνε το αυξανόμενο ποσοστό της μεταποίησης στο Α.Ε.Π., ο ρυθμός αύξησης της βιομηχανικής παραγωγής και η μεταβαλλόμενη διάρθρωση και αξία των εξαγωγών. Επιπλέον, η χώρα είχε εύκολη πρόσβαση σε κεφαλαιουχικό εξοπλισμό στο βαθμό που οι άδηλοι πόροι κάλυπταν τα ελλείμματα του εμπορικού ισοζυγίου. Οι επενδύσεις αύξαναν, επίσης, ραγδαία, ιδιαίτερα του δευτερογενούς τομέα, τα κέρδη που απέδιδε η μεταποιητική δραστηριότητα ήσαν υψηλά και η ανεργία παρέμενε σε χαμηλά επίπεδα. Επιπλέον, φαινόταν ότι η σταθεροποίηση της οικονομίας και ο έλεγχος του πληθωρισμού που είχε τελικά επιτευχθεί με την υποτίμηση του 1953 αποτελούσαν παγιωμένα επιτεύγματα. </a:t>
            </a:r>
            <a:endParaRPr lang="el-GR" sz="2400" dirty="0" smtClean="0">
              <a:latin typeface="+mj-lt"/>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48680"/>
            <a:ext cx="8964488" cy="6791990"/>
          </a:xfrm>
          <a:prstGeom prst="rect">
            <a:avLst/>
          </a:prstGeom>
        </p:spPr>
        <p:txBody>
          <a:bodyPr wrap="square">
            <a:spAutoFit/>
          </a:bodyPr>
          <a:lstStyle/>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Η ελληνική οικονομία, έδειχνε να κατευθύνεται ακάθεκτη προς τον προορισμό της οικονομικής ανάπτυξης πάνω σε μια ήρεμη θάλασσα λυμένων οικονομικών προβλημάτων. Κάτω, όμως, από τη φαινομενική αυτή νηνεμία, καραδοκούσαν οι στρεβλώσεις και τα διαρθρωτικά προβλήματά της περιμένοντας την επερχόμενη παγκόσμια οικονομική ύφεση, προκειμένου να αναδείξουν όλες τις αδυναμίες και τις ελλείψεις της. Η φράση ενός έλληνα πολιτικού ότι «..οι αριθμοί ευημερούν, αλλά οι άνθρωποι δυστυχούν...», αποδείχθηκε ιδιαίτερα προφητική.                                       </a:t>
            </a:r>
          </a:p>
          <a:p>
            <a:pPr lvl="0" indent="450850" algn="just" eaLnBrk="0" fontAlgn="base" hangingPunct="0">
              <a:spcBef>
                <a:spcPct val="0"/>
              </a:spcBef>
              <a:spcAft>
                <a:spcPct val="0"/>
              </a:spcAft>
            </a:pPr>
            <a:r>
              <a:rPr lang="el-GR" sz="2400" b="1" dirty="0" smtClean="0">
                <a:latin typeface="+mj-lt"/>
                <a:ea typeface="Times New Roman" pitchFamily="18" charset="0"/>
                <a:cs typeface="Times New Roman" pitchFamily="18" charset="0"/>
              </a:rPr>
              <a:t>Αποτιμώντας το</a:t>
            </a:r>
            <a:r>
              <a:rPr lang="el-GR" sz="2400" b="1" dirty="0" smtClean="0">
                <a:ea typeface="Times New Roman" pitchFamily="18" charset="0"/>
                <a:cs typeface="Times New Roman" pitchFamily="18" charset="0"/>
              </a:rPr>
              <a:t> ελληνικό «οικονομικό θαύμα».</a:t>
            </a:r>
            <a:endParaRPr lang="el-GR" sz="2400" dirty="0" smtClean="0">
              <a:cs typeface="Arial" pitchFamily="34" charset="0"/>
            </a:endParaRPr>
          </a:p>
          <a:p>
            <a:pPr lvl="0" indent="450850" algn="just" eaLnBrk="0" fontAlgn="base" hangingPunct="0">
              <a:spcBef>
                <a:spcPct val="0"/>
              </a:spcBef>
              <a:spcAft>
                <a:spcPct val="0"/>
              </a:spcAft>
            </a:pPr>
            <a:r>
              <a:rPr lang="el-GR" sz="2400" dirty="0" smtClean="0">
                <a:ea typeface="Times New Roman" pitchFamily="18" charset="0"/>
                <a:cs typeface="Times New Roman" pitchFamily="18" charset="0"/>
              </a:rPr>
              <a:t>Όντως στη διάρκεια της εξεταζόμενης περιόδου αυξήθηκε η συμμετοχή του δευτερογενούς τομέα στις επενδύσεις και στο  σχηματισμό του Α.Ε.Π., ενώ παράλληλα μειώθηκε η σημασία του αγροτικού τομέα. Παρά το γεγονός ότι μια τέτοια εξέλιξη δείχνει, υπό κανονικές συνθήκες, ότι βρίσκεται σε εξέλιξη η διαδικασία της εκβιομηχάνισης, κάτι τέτοιο δεν φαίνεται να συνέβαινε στην περίπτωση της Ελλάδας.</a:t>
            </a:r>
            <a:endParaRPr lang="el-GR" sz="2400" dirty="0" smtClean="0">
              <a:latin typeface="+mj-lt"/>
              <a:ea typeface="Times New Roman" pitchFamily="18" charset="0"/>
              <a:cs typeface="Times New Roman" pitchFamily="18" charset="0"/>
            </a:endParaRPr>
          </a:p>
          <a:p>
            <a:pPr lvl="0" indent="450850" algn="just" eaLnBrk="0" fontAlgn="base" hangingPunct="0">
              <a:spcBef>
                <a:spcPct val="0"/>
              </a:spcBef>
              <a:spcAft>
                <a:spcPct val="0"/>
              </a:spcAft>
            </a:pPr>
            <a:endParaRPr lang="el-GR" dirty="0" smtClean="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548680"/>
            <a:ext cx="8640960" cy="6001643"/>
          </a:xfrm>
          <a:prstGeom prst="rect">
            <a:avLst/>
          </a:prstGeom>
        </p:spPr>
        <p:txBody>
          <a:bodyPr wrap="square">
            <a:spAutoFit/>
          </a:bodyPr>
          <a:lstStyle/>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Τη μείωση της σημασίας του πρωτογενούς τομέα καρπώθηκαν ο κατασκευαστικός τομέας και όχι η μεταποίηση από το δευτερογενή τομέα καθώς και τριτογενής τομέας συνολικά. </a:t>
            </a:r>
            <a:endParaRPr lang="el-GR" sz="2400" dirty="0" smtClean="0">
              <a:latin typeface="+mj-lt"/>
              <a:cs typeface="Arial" pitchFamily="34" charset="0"/>
            </a:endParaRPr>
          </a:p>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Στη διάρκεια της περιόδου 1960-78 η οικοδομική δραστηριότητα και οι κατασκευές απορρόφησαν το 50% των συνολικών επενδύσεων, ενώ το ποσοστό της μεταποίησης παρέμεινε πολύ μικρότερο και με πτωτικές τάσεις μετά το 1976. Ως ποσοστό του Α.Ε.Π. οι επενδύσεις στη μεταποίηση στην Ελλάδα, ακόμα και για την περίοδο της αναπτυξιακής «έκρηξης» 1960-1975, ήταν από τα χαμηλότερα για τις χώρες του Ο.Ο.Σ.Α. (3%, έναντι του 4,5% που ήταν ο μέσος χώρες για τις χώρες του Ο.Ο.Σ.Α. και 5% για την τότε Ε.Ο.Κ.). Επιπλέον από τη δεκαετία του 1970 το ποσοστό των βιομηχανικών προϊόντων στις ελληνικές εξαγωγές άρχισε να μειώνεται, ενώ η συμμετοχή των εισαγόμενων προϊόντων στη συνολική προσφορά βιομηχανικών προϊόντων στην ελληνική αγορά αυξήθηκε σημαντικά .</a:t>
            </a:r>
            <a:endParaRPr lang="el-GR" sz="2400" dirty="0" smtClean="0">
              <a:latin typeface="+mj-lt"/>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620688"/>
            <a:ext cx="8856984" cy="4154984"/>
          </a:xfrm>
          <a:prstGeom prst="rect">
            <a:avLst/>
          </a:prstGeom>
        </p:spPr>
        <p:txBody>
          <a:bodyPr wrap="square">
            <a:spAutoFit/>
          </a:bodyPr>
          <a:lstStyle/>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Στην περίοδο 1950-1980 ο δευτερογενής τομέας αύξησε τη συμμετοχή του τόσο στην απασχόληση, όσο και στο σχηματισμό του Α.Ε.Π. όπως φαίνεται στον πίνακα 7. Ο τριτογενής τομέας, όμως, διογκώνεται και, ειδικά, μετά το 1970 ταχύτερα από το δευτερογενή. Ένα επιπλέον στοιχείο που δείχνει ότι οι παραλληλισμοί ανάμεσα στη βιομηχανική ανάπτυξη της Ελλάδας με αυτήν άλλων χωρών της Δ. Ευρώπης είναι συχνά επικίνδυνοι, είναι το ότι η παραγωγικότητα της εργασίας στην ελληνική βιομηχανία αντιπροσωπεύει μόλις το 43,1-48% της αντίστοιχης για τις βιομηχανικά αναπτυγμένες δυτικοευρωπαϊκές χώρες.</a:t>
            </a:r>
            <a:endParaRPr lang="el-GR" sz="2400" dirty="0" smtClean="0">
              <a:latin typeface="+mj-lt"/>
              <a:cs typeface="Arial" pitchFamily="34" charset="0"/>
            </a:endParaRPr>
          </a:p>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                               </a:t>
            </a:r>
            <a:endParaRPr lang="el-GR" sz="1000" dirty="0" smtClean="0">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612845"/>
            <a:ext cx="8640960" cy="4524315"/>
          </a:xfrm>
          <a:prstGeom prst="rect">
            <a:avLst/>
          </a:prstGeom>
        </p:spPr>
        <p:txBody>
          <a:bodyPr wrap="square">
            <a:spAutoFit/>
          </a:bodyPr>
          <a:lstStyle/>
          <a:p>
            <a:pPr lvl="0" indent="450850" algn="ctr" eaLnBrk="0" fontAlgn="base" hangingPunct="0">
              <a:spcBef>
                <a:spcPct val="0"/>
              </a:spcBef>
              <a:spcAft>
                <a:spcPct val="0"/>
              </a:spcAft>
            </a:pPr>
            <a:r>
              <a:rPr lang="el-GR" dirty="0" smtClean="0">
                <a:ea typeface="Times New Roman" pitchFamily="18" charset="0"/>
                <a:cs typeface="Times New Roman" pitchFamily="18" charset="0"/>
              </a:rPr>
              <a:t> </a:t>
            </a:r>
            <a:r>
              <a:rPr lang="el-GR" sz="2400" dirty="0" smtClean="0">
                <a:ea typeface="Times New Roman" pitchFamily="18" charset="0"/>
                <a:cs typeface="Times New Roman" pitchFamily="18" charset="0"/>
              </a:rPr>
              <a:t>Πίνακας 7</a:t>
            </a:r>
            <a:endParaRPr lang="el-GR" sz="2400" dirty="0" smtClean="0">
              <a:cs typeface="Arial" pitchFamily="34" charset="0"/>
            </a:endParaRPr>
          </a:p>
          <a:p>
            <a:pPr lvl="0" indent="450850" algn="ctr" eaLnBrk="0" fontAlgn="base" hangingPunct="0">
              <a:spcBef>
                <a:spcPct val="0"/>
              </a:spcBef>
              <a:spcAft>
                <a:spcPct val="0"/>
              </a:spcAft>
            </a:pPr>
            <a:r>
              <a:rPr lang="el-GR" sz="2400" dirty="0" smtClean="0">
                <a:ea typeface="Times New Roman" pitchFamily="18" charset="0"/>
                <a:cs typeface="Times New Roman" pitchFamily="18" charset="0"/>
              </a:rPr>
              <a:t>Η κατανομή της απασχόλησης και του Α.Ε.Π. κατά τομέα οικονομικής δραστηριότητας στην Ελλάδα (1950-80)</a:t>
            </a:r>
            <a:endParaRPr lang="el-GR" sz="2400" dirty="0" smtClean="0">
              <a:cs typeface="Arial" pitchFamily="34" charset="0"/>
            </a:endParaRPr>
          </a:p>
          <a:p>
            <a:pPr lvl="0" indent="450850" algn="just" eaLnBrk="0" fontAlgn="base" hangingPunct="0">
              <a:spcBef>
                <a:spcPct val="0"/>
              </a:spcBef>
              <a:spcAft>
                <a:spcPct val="0"/>
              </a:spcAft>
            </a:pPr>
            <a:r>
              <a:rPr lang="el-GR" sz="2400" dirty="0" smtClean="0">
                <a:ea typeface="Times New Roman" pitchFamily="18" charset="0"/>
                <a:cs typeface="Times New Roman" pitchFamily="18" charset="0"/>
              </a:rPr>
              <a:t>                                   1950            1960          1970              1980</a:t>
            </a:r>
            <a:endParaRPr lang="el-GR" sz="2400" dirty="0" smtClean="0">
              <a:cs typeface="Arial" pitchFamily="34" charset="0"/>
            </a:endParaRPr>
          </a:p>
          <a:p>
            <a:pPr lvl="0" indent="450850" algn="just" eaLnBrk="0" fontAlgn="base" hangingPunct="0">
              <a:spcBef>
                <a:spcPct val="0"/>
              </a:spcBef>
              <a:spcAft>
                <a:spcPct val="0"/>
              </a:spcAft>
            </a:pPr>
            <a:r>
              <a:rPr lang="el-GR" sz="2400" u="sng" dirty="0" smtClean="0">
                <a:ea typeface="Times New Roman" pitchFamily="18" charset="0"/>
                <a:cs typeface="Times New Roman" pitchFamily="18" charset="0"/>
              </a:rPr>
              <a:t>Απασχόληση</a:t>
            </a:r>
            <a:endParaRPr lang="el-GR" sz="2400" dirty="0" smtClean="0">
              <a:cs typeface="Arial" pitchFamily="34" charset="0"/>
            </a:endParaRPr>
          </a:p>
          <a:p>
            <a:pPr lvl="0" indent="450850" algn="just" eaLnBrk="0" fontAlgn="base" hangingPunct="0">
              <a:spcBef>
                <a:spcPct val="0"/>
              </a:spcBef>
              <a:spcAft>
                <a:spcPct val="0"/>
              </a:spcAft>
            </a:pPr>
            <a:r>
              <a:rPr lang="el-GR" sz="2400" dirty="0" smtClean="0">
                <a:ea typeface="Times New Roman" pitchFamily="18" charset="0"/>
                <a:cs typeface="Times New Roman" pitchFamily="18" charset="0"/>
              </a:rPr>
              <a:t>Πρωτογενής          54,02          48,99            34,89             30,27</a:t>
            </a:r>
            <a:endParaRPr lang="el-GR" sz="2400" dirty="0" smtClean="0">
              <a:cs typeface="Arial" pitchFamily="34" charset="0"/>
            </a:endParaRPr>
          </a:p>
          <a:p>
            <a:pPr lvl="0" indent="450850" algn="just" eaLnBrk="0" fontAlgn="base" hangingPunct="0">
              <a:spcBef>
                <a:spcPct val="0"/>
              </a:spcBef>
              <a:spcAft>
                <a:spcPct val="0"/>
              </a:spcAft>
            </a:pPr>
            <a:r>
              <a:rPr lang="el-GR" sz="2400" dirty="0" smtClean="0">
                <a:ea typeface="Times New Roman" pitchFamily="18" charset="0"/>
                <a:cs typeface="Times New Roman" pitchFamily="18" charset="0"/>
              </a:rPr>
              <a:t>Δευτερογενής        25,01          23,51             </a:t>
            </a:r>
            <a:r>
              <a:rPr lang="en-US" sz="2400" dirty="0" smtClean="0">
                <a:ea typeface="Times New Roman" pitchFamily="18" charset="0"/>
                <a:cs typeface="Times New Roman" pitchFamily="18" charset="0"/>
              </a:rPr>
              <a:t> </a:t>
            </a:r>
            <a:r>
              <a:rPr lang="el-GR" sz="2400" dirty="0" smtClean="0">
                <a:ea typeface="Times New Roman" pitchFamily="18" charset="0"/>
                <a:cs typeface="Times New Roman" pitchFamily="18" charset="0"/>
              </a:rPr>
              <a:t>35,09             39,49</a:t>
            </a:r>
            <a:endParaRPr lang="el-GR" sz="2400" dirty="0" smtClean="0">
              <a:cs typeface="Arial" pitchFamily="34" charset="0"/>
            </a:endParaRPr>
          </a:p>
          <a:p>
            <a:pPr lvl="0" indent="450850" algn="just" eaLnBrk="0" fontAlgn="base" hangingPunct="0">
              <a:spcBef>
                <a:spcPct val="0"/>
              </a:spcBef>
              <a:spcAft>
                <a:spcPct val="0"/>
              </a:spcAft>
            </a:pPr>
            <a:r>
              <a:rPr lang="el-GR" sz="2400" dirty="0" smtClean="0">
                <a:ea typeface="Times New Roman" pitchFamily="18" charset="0"/>
                <a:cs typeface="Times New Roman" pitchFamily="18" charset="0"/>
              </a:rPr>
              <a:t>Τριτογενής        </a:t>
            </a:r>
            <a:r>
              <a:rPr lang="en-US" sz="2400" dirty="0" smtClean="0">
                <a:ea typeface="Times New Roman" pitchFamily="18" charset="0"/>
                <a:cs typeface="Times New Roman" pitchFamily="18" charset="0"/>
              </a:rPr>
              <a:t> </a:t>
            </a:r>
            <a:r>
              <a:rPr lang="el-GR" sz="2400" dirty="0" smtClean="0">
                <a:ea typeface="Times New Roman" pitchFamily="18" charset="0"/>
                <a:cs typeface="Times New Roman" pitchFamily="18" charset="0"/>
              </a:rPr>
              <a:t>    20,42          27,50             31,02             30,24</a:t>
            </a:r>
            <a:endParaRPr lang="el-GR" sz="2400" dirty="0" smtClean="0">
              <a:cs typeface="Arial" pitchFamily="34" charset="0"/>
            </a:endParaRPr>
          </a:p>
          <a:p>
            <a:pPr lvl="0" indent="450850" algn="just" eaLnBrk="0" fontAlgn="base" hangingPunct="0">
              <a:spcBef>
                <a:spcPct val="0"/>
              </a:spcBef>
              <a:spcAft>
                <a:spcPct val="0"/>
              </a:spcAft>
            </a:pPr>
            <a:r>
              <a:rPr lang="el-GR" sz="2400" u="sng" dirty="0" smtClean="0">
                <a:ea typeface="Times New Roman" pitchFamily="18" charset="0"/>
                <a:cs typeface="Times New Roman" pitchFamily="18" charset="0"/>
              </a:rPr>
              <a:t>Α.Ε.Π.</a:t>
            </a:r>
            <a:endParaRPr lang="el-GR" sz="2400" dirty="0" smtClean="0">
              <a:cs typeface="Arial" pitchFamily="34" charset="0"/>
            </a:endParaRPr>
          </a:p>
          <a:p>
            <a:pPr lvl="0" indent="450850" algn="just" eaLnBrk="0" fontAlgn="base" hangingPunct="0">
              <a:spcBef>
                <a:spcPct val="0"/>
              </a:spcBef>
              <a:spcAft>
                <a:spcPct val="0"/>
              </a:spcAft>
            </a:pPr>
            <a:r>
              <a:rPr lang="el-GR" sz="2400" dirty="0" smtClean="0">
                <a:ea typeface="Times New Roman" pitchFamily="18" charset="0"/>
                <a:cs typeface="Times New Roman" pitchFamily="18" charset="0"/>
              </a:rPr>
              <a:t>Πρωτογενής         27,80        </a:t>
            </a:r>
            <a:r>
              <a:rPr lang="en-US" sz="2400" dirty="0" smtClean="0">
                <a:ea typeface="Times New Roman" pitchFamily="18" charset="0"/>
                <a:cs typeface="Times New Roman" pitchFamily="18" charset="0"/>
              </a:rPr>
              <a:t>  </a:t>
            </a:r>
            <a:r>
              <a:rPr lang="el-GR" sz="2400" dirty="0" smtClean="0">
                <a:ea typeface="Times New Roman" pitchFamily="18" charset="0"/>
                <a:cs typeface="Times New Roman" pitchFamily="18" charset="0"/>
              </a:rPr>
              <a:t> 23,10           </a:t>
            </a:r>
            <a:r>
              <a:rPr lang="en-US" sz="2400" dirty="0" smtClean="0">
                <a:ea typeface="Times New Roman" pitchFamily="18" charset="0"/>
                <a:cs typeface="Times New Roman" pitchFamily="18" charset="0"/>
              </a:rPr>
              <a:t>  </a:t>
            </a:r>
            <a:r>
              <a:rPr lang="el-GR" sz="2400" dirty="0" smtClean="0">
                <a:ea typeface="Times New Roman" pitchFamily="18" charset="0"/>
                <a:cs typeface="Times New Roman" pitchFamily="18" charset="0"/>
              </a:rPr>
              <a:t>18,20              14,30</a:t>
            </a:r>
            <a:endParaRPr lang="el-GR" sz="2400" dirty="0" smtClean="0">
              <a:cs typeface="Arial" pitchFamily="34" charset="0"/>
            </a:endParaRPr>
          </a:p>
          <a:p>
            <a:pPr lvl="0" indent="450850" algn="just" eaLnBrk="0" fontAlgn="base" hangingPunct="0">
              <a:spcBef>
                <a:spcPct val="0"/>
              </a:spcBef>
              <a:spcAft>
                <a:spcPct val="0"/>
              </a:spcAft>
            </a:pPr>
            <a:r>
              <a:rPr lang="el-GR" sz="2400" dirty="0" smtClean="0">
                <a:ea typeface="Times New Roman" pitchFamily="18" charset="0"/>
                <a:cs typeface="Times New Roman" pitchFamily="18" charset="0"/>
              </a:rPr>
              <a:t>Δευτερογενής      20,10         </a:t>
            </a:r>
            <a:r>
              <a:rPr lang="en-US" sz="2400" dirty="0" smtClean="0">
                <a:ea typeface="Times New Roman" pitchFamily="18" charset="0"/>
                <a:cs typeface="Times New Roman" pitchFamily="18" charset="0"/>
              </a:rPr>
              <a:t>   </a:t>
            </a:r>
            <a:r>
              <a:rPr lang="el-GR" sz="2400" dirty="0" smtClean="0">
                <a:ea typeface="Times New Roman" pitchFamily="18" charset="0"/>
                <a:cs typeface="Times New Roman" pitchFamily="18" charset="0"/>
              </a:rPr>
              <a:t>25,80            </a:t>
            </a:r>
            <a:r>
              <a:rPr lang="en-US" sz="2400" dirty="0" smtClean="0">
                <a:ea typeface="Times New Roman" pitchFamily="18" charset="0"/>
                <a:cs typeface="Times New Roman" pitchFamily="18" charset="0"/>
              </a:rPr>
              <a:t> </a:t>
            </a:r>
            <a:r>
              <a:rPr lang="el-GR" sz="2400" dirty="0" smtClean="0">
                <a:ea typeface="Times New Roman" pitchFamily="18" charset="0"/>
                <a:cs typeface="Times New Roman" pitchFamily="18" charset="0"/>
              </a:rPr>
              <a:t>31,30</a:t>
            </a:r>
            <a:r>
              <a:rPr lang="en-US" sz="2400" dirty="0" smtClean="0">
                <a:ea typeface="Times New Roman" pitchFamily="18" charset="0"/>
                <a:cs typeface="Times New Roman" pitchFamily="18" charset="0"/>
              </a:rPr>
              <a:t>  </a:t>
            </a:r>
            <a:r>
              <a:rPr lang="el-GR" sz="2400" dirty="0" smtClean="0">
                <a:ea typeface="Times New Roman" pitchFamily="18" charset="0"/>
                <a:cs typeface="Times New Roman" pitchFamily="18" charset="0"/>
              </a:rPr>
              <a:t>           32,50</a:t>
            </a:r>
            <a:endParaRPr lang="el-GR" sz="2400" dirty="0" smtClean="0">
              <a:cs typeface="Arial" pitchFamily="34" charset="0"/>
            </a:endParaRPr>
          </a:p>
          <a:p>
            <a:pPr lvl="0" indent="450850" algn="just" eaLnBrk="0" fontAlgn="base" hangingPunct="0">
              <a:spcBef>
                <a:spcPct val="0"/>
              </a:spcBef>
              <a:spcAft>
                <a:spcPct val="0"/>
              </a:spcAft>
            </a:pPr>
            <a:r>
              <a:rPr lang="el-GR" sz="2400" dirty="0" smtClean="0">
                <a:ea typeface="Times New Roman" pitchFamily="18" charset="0"/>
                <a:cs typeface="Times New Roman" pitchFamily="18" charset="0"/>
              </a:rPr>
              <a:t>Τριτογενής           52,10        </a:t>
            </a:r>
            <a:r>
              <a:rPr lang="en-US" sz="2400" dirty="0" smtClean="0">
                <a:ea typeface="Times New Roman" pitchFamily="18" charset="0"/>
                <a:cs typeface="Times New Roman" pitchFamily="18" charset="0"/>
              </a:rPr>
              <a:t>   </a:t>
            </a:r>
            <a:r>
              <a:rPr lang="el-GR" sz="2400" dirty="0" smtClean="0">
                <a:ea typeface="Times New Roman" pitchFamily="18" charset="0"/>
                <a:cs typeface="Times New Roman" pitchFamily="18" charset="0"/>
              </a:rPr>
              <a:t> 51,10             </a:t>
            </a:r>
            <a:r>
              <a:rPr lang="en-US" sz="2400" dirty="0" smtClean="0">
                <a:ea typeface="Times New Roman" pitchFamily="18" charset="0"/>
                <a:cs typeface="Times New Roman" pitchFamily="18" charset="0"/>
              </a:rPr>
              <a:t> </a:t>
            </a:r>
            <a:r>
              <a:rPr lang="el-GR" sz="2400" dirty="0" smtClean="0">
                <a:ea typeface="Times New Roman" pitchFamily="18" charset="0"/>
                <a:cs typeface="Times New Roman" pitchFamily="18" charset="0"/>
              </a:rPr>
              <a:t>49,50             53,20</a:t>
            </a:r>
            <a:endParaRPr lang="el-GR" sz="2400" dirty="0" smtClean="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48679"/>
            <a:ext cx="8640960" cy="6001643"/>
          </a:xfrm>
          <a:prstGeom prst="rect">
            <a:avLst/>
          </a:prstGeom>
        </p:spPr>
        <p:txBody>
          <a:bodyPr wrap="square">
            <a:spAutoFit/>
          </a:bodyPr>
          <a:lstStyle/>
          <a:p>
            <a:pPr lvl="0" indent="450850" algn="just" fontAlgn="base">
              <a:spcBef>
                <a:spcPct val="0"/>
              </a:spcBef>
              <a:spcAft>
                <a:spcPct val="0"/>
              </a:spcAft>
            </a:pPr>
            <a:r>
              <a:rPr lang="en-US" sz="2400" dirty="0" smtClean="0">
                <a:cs typeface="Arial" pitchFamily="34" charset="0"/>
              </a:rPr>
              <a:t>H </a:t>
            </a:r>
            <a:r>
              <a:rPr lang="el-GR" sz="2400" dirty="0" smtClean="0">
                <a:ea typeface="Times New Roman" pitchFamily="18" charset="0"/>
                <a:cs typeface="Times New Roman" pitchFamily="18" charset="0"/>
              </a:rPr>
              <a:t>μεταπολεμική περίοδος χαρακτηρίζεται από την ταχύτατη οικονομική ανάπτυξη σε όλες τις ευρωπαϊκές χώρες με πρωτοφανείς ρυθμούς αύξησης του Α.Ε.Π.. Για τις αναπτυγμένες χώρες της Βόρειας Ευρώπης, η εντυπωσιακή οικονομική πρόοδος διήρκεσε μια ολόκληρη εικοσαετία 1953-1973, ενώ για το λιγότερο αναπτυγμένο Νότο (Ελλάδα, Ισπανία, Πορτογαλία), η φάση αυτή εκκίνησε με μια μικρή καθυστέρηση και διήρκεσε ελαφρώς περισσότερο (1960-1975). </a:t>
            </a:r>
            <a:endParaRPr lang="el-GR" sz="2400" dirty="0" smtClean="0">
              <a:cs typeface="Arial" pitchFamily="34" charset="0"/>
            </a:endParaRPr>
          </a:p>
          <a:p>
            <a:pPr lvl="0" indent="450850" algn="just" eaLnBrk="0" fontAlgn="base" hangingPunct="0">
              <a:spcBef>
                <a:spcPct val="0"/>
              </a:spcBef>
              <a:spcAft>
                <a:spcPct val="0"/>
              </a:spcAft>
            </a:pPr>
            <a:r>
              <a:rPr lang="el-GR" sz="2400" dirty="0" smtClean="0">
                <a:ea typeface="Times New Roman" pitchFamily="18" charset="0"/>
                <a:cs typeface="Times New Roman" pitchFamily="18" charset="0"/>
              </a:rPr>
              <a:t>Οι ρυθμοί αύξησης του Α.Ε.Π. της περιόδου 1960-73 για τις χώρες της Ε.Ο.Κ.</a:t>
            </a:r>
            <a:r>
              <a:rPr lang="en-US" sz="2400" dirty="0" smtClean="0">
                <a:ea typeface="Times New Roman" pitchFamily="18" charset="0"/>
                <a:cs typeface="Times New Roman" pitchFamily="18" charset="0"/>
              </a:rPr>
              <a:t>(6)</a:t>
            </a:r>
            <a:r>
              <a:rPr lang="el-GR" sz="2400" dirty="0" smtClean="0">
                <a:ea typeface="Times New Roman" pitchFamily="18" charset="0"/>
                <a:cs typeface="Times New Roman" pitchFamily="18" charset="0"/>
              </a:rPr>
              <a:t> των 6, την Ελλάδα, την Ισπανία και την Πορτογαλία φαίνονται στον πίνακα 2. Η Ελλάδα παρουσιάζει ρυθμούς οικονομικής προόδου περίπου διπλάσιους αυτών των αναπτυγμένων χωρών-μελών της Ε.Ο.Κ., αλλά και αρκετά υψηλότερους χωρών με ανάλογο επίπεδο ανάπτυξης όπως οι δυο άλλες μεσογειακές χώρες. </a:t>
            </a:r>
            <a:endParaRPr lang="el-GR" sz="2400" dirty="0" smtClean="0">
              <a:cs typeface="Arial" pitchFamily="34" charset="0"/>
            </a:endParaRPr>
          </a:p>
          <a:p>
            <a:pPr lvl="0" indent="450850" algn="just" eaLnBrk="0" fontAlgn="base" hangingPunct="0">
              <a:spcBef>
                <a:spcPct val="0"/>
              </a:spcBef>
              <a:spcAft>
                <a:spcPct val="0"/>
              </a:spcAft>
            </a:pPr>
            <a:r>
              <a:rPr lang="el-GR" sz="2400" dirty="0" smtClean="0">
                <a:ea typeface="Times New Roman" pitchFamily="18" charset="0"/>
                <a:cs typeface="Times New Roman" pitchFamily="18" charset="0"/>
              </a:rPr>
              <a:t> </a:t>
            </a:r>
            <a:endParaRPr lang="el-GR"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784976" cy="6884323"/>
          </a:xfrm>
          <a:prstGeom prst="rect">
            <a:avLst/>
          </a:prstGeom>
        </p:spPr>
        <p:txBody>
          <a:bodyPr wrap="square">
            <a:spAutoFit/>
          </a:bodyPr>
          <a:lstStyle/>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Αυτό που για την Ελλάδα θεωρήθηκε ταχεία εκβιομηχάνιση, ήταν τελικά ταχεία ανοικοδόμηση, αφού όπως φαίνεται από τα στοιχεία που παρατέθηκαν, η οικοδομική δραστηριότητα (που περιλαμβάνεται στο δευτερογενή τομέα) και όχι η βιομηχανία ήταν αυτή που επεκτάθηκε ραγδαία. Η Ελλάδα είναι η χώρα με το υψηλότερο ποσοστό επενδύσεων στις κατοικίες μέσα στις συνολικές σε όλη την Ευρώπη. Αυτό θα μπορούσε να δικαιολογηθεί για την πρώτη μεταπολεμική περίοδο, λόγω των εκτεταμένων καταστροφών του πολέμου, αλλά όχι και για τις δεκαετίες του 1960 και του 1970. </a:t>
            </a:r>
            <a:endParaRPr lang="el-GR" sz="2400" dirty="0" smtClean="0">
              <a:latin typeface="+mj-lt"/>
              <a:cs typeface="Arial" pitchFamily="34" charset="0"/>
            </a:endParaRPr>
          </a:p>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Το πρόβλημα από την παρατεταμένη αυτή υπεροχή του συγκεκριμένου κλάδου στις επενδύσεις μιας αναπτυσσόμενης χώρας, είναι ότι ο κλάδος των οικοδομών δεν μπορεί να έχει τις διασυνδέσεις με τους άλλους τομείς και κλάδους της οικονομίας, ώστε να λειτουργήσει ως όχημα προόδου της. Γενικά, η παρατεταμένη υπεροχή του μπορεί να υπονομεύσει το όλο εγχείρημα της οικονομικής ανάπτυξης. Στην ελληνική περίπτωση απλώς αντανακλούσε συγκεκριμένα διαρθρωτικά προβλήματα όπως είναι:</a:t>
            </a:r>
            <a:endParaRPr lang="el-GR" sz="2400" dirty="0" smtClean="0">
              <a:latin typeface="+mj-lt"/>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784976" cy="6894195"/>
          </a:xfrm>
          <a:prstGeom prst="rect">
            <a:avLst/>
          </a:prstGeom>
        </p:spPr>
        <p:txBody>
          <a:bodyPr wrap="square">
            <a:spAutoFit/>
          </a:bodyPr>
          <a:lstStyle/>
          <a:p>
            <a:pPr lvl="0" indent="450850" algn="just" eaLnBrk="0" fontAlgn="base" hangingPunct="0">
              <a:spcBef>
                <a:spcPct val="0"/>
              </a:spcBef>
              <a:spcAft>
                <a:spcPct val="0"/>
              </a:spcAft>
              <a:buFont typeface="Arial" pitchFamily="34" charset="0"/>
              <a:buChar char="•"/>
            </a:pPr>
            <a:r>
              <a:rPr lang="el-GR" sz="2400" dirty="0" smtClean="0">
                <a:latin typeface="+mj-lt"/>
                <a:ea typeface="Times New Roman" pitchFamily="18" charset="0"/>
                <a:cs typeface="Times New Roman" pitchFamily="18" charset="0"/>
              </a:rPr>
              <a:t>Η έλλειψη επιχειρηματικής τάξης με διοικητικές και άλλες ικανότητες που αναγνωρίζει τις επενδυτικές ευκαιρίες, αναλαμβάνει υπολογισμένα ρίσκα κ.λπ. .</a:t>
            </a:r>
            <a:endParaRPr lang="el-GR" sz="2400" dirty="0" smtClean="0">
              <a:latin typeface="+mj-lt"/>
              <a:cs typeface="Arial" pitchFamily="34" charset="0"/>
            </a:endParaRPr>
          </a:p>
          <a:p>
            <a:pPr lvl="0" indent="450850" algn="just" eaLnBrk="0" fontAlgn="base" hangingPunct="0">
              <a:spcBef>
                <a:spcPct val="0"/>
              </a:spcBef>
              <a:spcAft>
                <a:spcPct val="0"/>
              </a:spcAft>
              <a:buFontTx/>
              <a:buChar char="•"/>
            </a:pPr>
            <a:r>
              <a:rPr lang="el-GR" sz="2400" dirty="0" smtClean="0">
                <a:latin typeface="+mj-lt"/>
                <a:ea typeface="Times New Roman" pitchFamily="18" charset="0"/>
                <a:cs typeface="Times New Roman" pitchFamily="18" charset="0"/>
              </a:rPr>
              <a:t>  Το γεγονός ότι οι επενδύσεις στον οικοδομικό κλάδο βασίζονται, στην περίπτωση της Ελλάδας, σε εγχώρια υλικά και δεν εξαρτώνται από τους περιορισμούς στις εισαγωγές . </a:t>
            </a:r>
            <a:endParaRPr lang="el-GR" sz="2400" dirty="0" smtClean="0">
              <a:latin typeface="+mj-lt"/>
              <a:cs typeface="Arial" pitchFamily="34" charset="0"/>
            </a:endParaRPr>
          </a:p>
          <a:p>
            <a:pPr lvl="0" indent="450850" algn="just" eaLnBrk="0" fontAlgn="base" hangingPunct="0">
              <a:spcBef>
                <a:spcPct val="0"/>
              </a:spcBef>
              <a:spcAft>
                <a:spcPct val="0"/>
              </a:spcAft>
              <a:buFontTx/>
              <a:buChar char="•"/>
            </a:pPr>
            <a:r>
              <a:rPr lang="el-GR" sz="2400" dirty="0" smtClean="0">
                <a:latin typeface="+mj-lt"/>
                <a:ea typeface="Times New Roman" pitchFamily="18" charset="0"/>
                <a:cs typeface="Times New Roman" pitchFamily="18" charset="0"/>
              </a:rPr>
              <a:t> Το ότι τα μεταναστευτικά εμβάσματα κατευθύνθηκαν σε εξαιρετικά υψηλό βαθμό προς την αγορά κατοικιών, όπως θα δούμε σε επόμενο κεφάλαιο.</a:t>
            </a:r>
          </a:p>
          <a:p>
            <a:pPr lvl="0" indent="450850" algn="just" eaLnBrk="0" fontAlgn="base" hangingPunct="0">
              <a:spcBef>
                <a:spcPct val="0"/>
              </a:spcBef>
              <a:spcAft>
                <a:spcPct val="0"/>
              </a:spcAft>
              <a:buFont typeface="Arial" pitchFamily="34" charset="0"/>
              <a:buChar char="•"/>
            </a:pPr>
            <a:r>
              <a:rPr lang="el-GR" sz="2400" dirty="0" smtClean="0">
                <a:latin typeface="+mj-lt"/>
                <a:ea typeface="Times New Roman" pitchFamily="18" charset="0"/>
                <a:cs typeface="Times New Roman" pitchFamily="18" charset="0"/>
              </a:rPr>
              <a:t>Εγγενή προβλήματα της ελληνικής οικονομίας σ’ εκείνη την περίοδο, όπως η ανεπάρκεια του τραπεζικού τομέα, το μικρό μέγεθος των μεταποιητικών επιχειρήσεων, ο μόνιμος προσανατολισμός της παραγωγής σε καταναλωτικά αγαθά κ.α.  </a:t>
            </a:r>
            <a:endParaRPr lang="el-GR" sz="2400" dirty="0" smtClean="0">
              <a:latin typeface="+mj-lt"/>
              <a:cs typeface="Arial" pitchFamily="34" charset="0"/>
            </a:endParaRPr>
          </a:p>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Η οικονομική πολιτική που ακολουθήθηκε σε σχέση με τη βιομηχανία, μετά την έκβαση της αντιπαράθεσης για τις στρατηγικές επιλογές της δεκαετίας του 1950 ήταν τις περισσότερες φορές μυωπική και αποσπασματική, ενώ από τα πράγματα αποδείχθηκε ιδιαίτερα αναποτελεσματική. </a:t>
            </a:r>
            <a:endParaRPr lang="el-GR" sz="2400" dirty="0" smtClean="0">
              <a:latin typeface="+mj-lt"/>
              <a:cs typeface="Arial" pitchFamily="34" charset="0"/>
            </a:endParaRPr>
          </a:p>
          <a:p>
            <a:pPr lvl="0" indent="450850" algn="just" eaLnBrk="0" fontAlgn="base" hangingPunct="0">
              <a:spcBef>
                <a:spcPct val="0"/>
              </a:spcBef>
              <a:spcAft>
                <a:spcPct val="0"/>
              </a:spcAft>
              <a:buFontTx/>
              <a:buChar char="•"/>
            </a:pPr>
            <a:endParaRPr lang="el-GR" sz="1000" dirty="0" smtClean="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84976" cy="6740307"/>
          </a:xfrm>
          <a:prstGeom prst="rect">
            <a:avLst/>
          </a:prstGeom>
        </p:spPr>
        <p:txBody>
          <a:bodyPr wrap="square">
            <a:spAutoFit/>
          </a:bodyPr>
          <a:lstStyle/>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Το πρόβλημα ήταν η έλλειψη σαφών στόχων και προτεραιοτήτων. Γενικά, επιλέχθηκε η φιλελεύθερη προσέγγιση με την ενθάρρυνση της ιδιωτικής πρωτοβουλίας εγχώριας και ξένης. Το αν το φιλελεύθερο του εγχειρήματος ενδείκνυται σε μια χώρα, όπου ο δημόσιος τομέας έχει τόσο έντονη παρουσία (π.χ. τραπεζικό κεφάλαιο), είναι συζητήσιμο.</a:t>
            </a:r>
          </a:p>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Το βασικό λάθος της πρώτης μεταπολεμικής περιόδου ήταν η ενθάρρυνση της δημιουργίας μικρών επιχειρήσεων που οδήγησε σ’ ένα πλήθος αντιπαραγωγικών και μη βιώσιμων μονάδων μέσα στις «θερμοκηπιακές» συνθήκες του προστατευτισμού της δεκαετίας του 1950. Η εμπειρία δείχνει ότι στα πρώτα στάδια της οικονομικής ανάπτυξης η υποκατάσταση των εισαγωγών καταναλωτικών κυρίως προϊόντων είναι η ενδεδειγμένη λύση. Στα επόμενα στάδια, όμως, (που θα κρίνουν και την έκβαση του εγχειρήματος της ανάπτυξης), ή θα πρέπει να συνεχιστεί η υποκατάσταση εισαγωγών, κεφαλαιουχικών προϊόντων και η δημιουργία ενδιάμεσης βιομηχανίας ή θα πρέπει να γίνει στροφή προς την επέκταση των εξαγωγών πάνω στη βάση κάποιων συγκριτικών πλεονεκτημάτων. </a:t>
            </a:r>
            <a:endParaRPr lang="el-GR" sz="2400" dirty="0" smtClean="0">
              <a:latin typeface="+mj-lt"/>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548680"/>
            <a:ext cx="8568952" cy="4893647"/>
          </a:xfrm>
          <a:prstGeom prst="rect">
            <a:avLst/>
          </a:prstGeom>
        </p:spPr>
        <p:txBody>
          <a:bodyPr wrap="square">
            <a:spAutoFit/>
          </a:bodyPr>
          <a:lstStyle/>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Οι ελληνικές κυβερνήσεις της περιόδου δεν υιοθέτησαν και δεν ακολούθησαν καμία από αυτές τις δυο εναλλακτικές επιλογές.</a:t>
            </a:r>
          </a:p>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Μετά την υπογραφή της Συνθήκης Σύνδεσης με την Ε.Κ. το 1962 και τη βαθμιαία μείωση των δασμών στις εισαγωγές, οι έλληνες παραγωγοί άρχισαν να αντιλαμβάνονται ότι η ελαστικότητα της ζήτησης για τα προϊόντα τους ήταν μικρή τόσο στην ελληνική όσο και στις ξένες αγορές, με αφορμή την άνοδο των σχετικών τιμών για τα βιομηχανικά προϊόντα. </a:t>
            </a:r>
          </a:p>
          <a:p>
            <a:pPr lvl="0" indent="450850" algn="just" eaLnBrk="0" fontAlgn="base" hangingPunct="0">
              <a:spcBef>
                <a:spcPct val="0"/>
              </a:spcBef>
              <a:spcAft>
                <a:spcPct val="0"/>
              </a:spcAft>
            </a:pPr>
            <a:r>
              <a:rPr lang="el-GR" sz="2400" dirty="0" smtClean="0">
                <a:latin typeface="Calibri" pitchFamily="34" charset="0"/>
                <a:ea typeface="Times New Roman" pitchFamily="18" charset="0"/>
                <a:cs typeface="Times New Roman" pitchFamily="18" charset="0"/>
              </a:rPr>
              <a:t>Οι καταναλωτές έδειξαν την προτίμησή τους προς τα φθηνά και καλής ποιότητας προϊόντα των εκβιομηχανιζόμενων χωρών(Κορέα, Ταϊβάν). Στο μεταξύ, με τη μετανάστευση η Ελλάδα έχανε το βασικό της συγκριτικό πλεονέκτημα, το άφθονο και φθηνό εργατικό της δυναμικό.</a:t>
            </a:r>
            <a:endParaRPr lang="el-GR" sz="2400" dirty="0" smtClean="0">
              <a:latin typeface="+mj-lt"/>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620688"/>
            <a:ext cx="8928992" cy="5262979"/>
          </a:xfrm>
          <a:prstGeom prst="rect">
            <a:avLst/>
          </a:prstGeom>
        </p:spPr>
        <p:txBody>
          <a:bodyPr wrap="square">
            <a:spAutoFit/>
          </a:bodyPr>
          <a:lstStyle/>
          <a:p>
            <a:pPr lvl="0" indent="450850" algn="just" eaLnBrk="0" fontAlgn="base" hangingPunct="0">
              <a:spcBef>
                <a:spcPct val="0"/>
              </a:spcBef>
              <a:spcAft>
                <a:spcPct val="0"/>
              </a:spcAft>
            </a:pPr>
            <a:r>
              <a:rPr lang="el-GR" sz="2400" dirty="0" smtClean="0">
                <a:latin typeface="Calibri" pitchFamily="34" charset="0"/>
                <a:ea typeface="Times New Roman" pitchFamily="18" charset="0"/>
                <a:cs typeface="Times New Roman" pitchFamily="18" charset="0"/>
              </a:rPr>
              <a:t>Η εκβιομηχάνιση βασίστηκε κυρίως στην εισαγωγή κεφαλαιουχικού εξοπλισμού που ενσωμάτωνε τεχνικές παραγωγής έντασης κεφαλαίου. Έτσι, παρά το γεγονός ότι η χώρα δεν αντιμετώπιζε ακόμα πρόβλημα έλλειψης εργατικού δυναμικού, στράφηκε προς μεθόδους εξοικονόμησης εργατικού δυναμικού. Αν αυτή η εξοικονόμηση είχε προκαλέσει αύξηση των επενδύσεων, βραχυ-μεσοπρόθεσμα θα έπρεπε να βελτιωθεί το επίπεδο της τεχνολογίας, ενώ μακροπρόθεσμα θα αύξανε η ζήτηση για εργατικό δυναμικό. Η μείωση των επενδύσεων στη μεταποίηση, όμως, προκάλεσε σημαντική μείωση της απορροφητικότητας εργατικού δυναμικού από τη βιομηχανία. Ενώ το διαθέσιμο εργατικό δυναμικό αυξήθηκε  με ρυθμό 2,3% τόσο στην περίοδο 1961-65 όσο και στην περίοδο 1966-70 (παρά τη μετανάστευση), οι αντίστοιχοι ρυθμοί αύξησης της βιομηχανικής απασχόλησης ήταν 1% και 0,8%.  </a:t>
            </a:r>
            <a:endParaRPr lang="el-GR" sz="2400" dirty="0" smtClean="0">
              <a:latin typeface="Calibri"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8640"/>
            <a:ext cx="8424936" cy="6370975"/>
          </a:xfrm>
          <a:prstGeom prst="rect">
            <a:avLst/>
          </a:prstGeom>
        </p:spPr>
        <p:txBody>
          <a:bodyPr wrap="square">
            <a:spAutoFit/>
          </a:bodyPr>
          <a:lstStyle/>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Έχει παρατηρηθεί το ότι οι χώρες που εισέρχονται στη φάση της εκβιομηχάνισης με καθυστέρηση και έχουν τη δυνατότητα να εισάγουν προχωρημένη τεχνολογία από τις ήδη αναπτυγμένες, μπορούν να επωφεληθούν αλλά και να ζημιωθούν από τη δυνατότητα αυτήν. Το αν θα προκύψουν κέρδη ή ζημίες τελικά, εξαρτάται από το κατά πόσο οι τεχνικές παραγωγής που θα επιλέξουν, ταιριάζουν στη σχετική τους αφθονία σε παραγωγικούς συντελεστές. Υπάρχουν χώρες, όπως η μεταπολεμική Ιαπωνία που ταίριαξαν την προσεκτικά επιλεγμένη εισαγωγή κεφαλαίου με το πλεόνασμά τους σε εργατικό δυναμικό και έτσι αύξησαν την απορροφητικότητα του εργατικού δυναμικού της βιομηχανίας τους. Στην ελληνική περίπτωση, όμως, μια τέτοια επιλογή δεν έγινε ποτέ και ο μόνος λόγος που η ανεργία διατηρήθηκε σε σχετικά χαμηλά επίπεδα στη διάρκεια αυτής της περιόδου, ήταν η μαζική μετανάστευση προς τη Δ. Ευρώπη, η οποία λειτούργησε κυριολεκτικά σαν «βαλβίδα ασφαλείας» για την ανεργία. </a:t>
            </a:r>
            <a:endParaRPr lang="el-GR" sz="2400" dirty="0" smtClean="0">
              <a:latin typeface="+mj-lt"/>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76672"/>
            <a:ext cx="8640960" cy="6370975"/>
          </a:xfrm>
          <a:prstGeom prst="rect">
            <a:avLst/>
          </a:prstGeom>
        </p:spPr>
        <p:txBody>
          <a:bodyPr wrap="square">
            <a:spAutoFit/>
          </a:bodyPr>
          <a:lstStyle/>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Μετά το 1960, η ελληνική βιομηχανία συνέχισε τη στροφή της προς μεθόδους έντασης κεφαλαίου, μη έχοντας ουσιαστικά άλλη επιλογή, καθώς η μετανάστευση είχε εξαντλήσει τα αποθέματα εργατικού δυναμικού, με αποτέλεσμα να προκύψουν αυξητικές πιέσεις και στους μισθούς. Πέρα, λοιπόν, από το πρόβλημα της χαμηλής ελαστικότητας της ζήτησης για τα προϊόντα των παραδοσιακών της κλάδων, που αναλύθηκε, η χώρα βρέθηκε να χάνει έδαφος σε όρους ανταγωνιστικότητας σε σχέση με άλλες αναπτυσσόμενες χώρες που μπορούσαν να τα παράγουν με χαμηλότερο κόστος. </a:t>
            </a:r>
            <a:endParaRPr lang="el-GR" sz="2400" dirty="0" smtClean="0">
              <a:latin typeface="+mj-lt"/>
              <a:cs typeface="Arial" pitchFamily="34" charset="0"/>
            </a:endParaRPr>
          </a:p>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Η διάρθρωση της ιδιωτικής κατανάλωσης και των επενδύσεων επέδρασαν ιδιαίτερα αρνητικά και στο εμπορικό ισοζύγιο της χώρας. Ακόμα και σε περιόδους, όπου οι ελληνικές εξαγωγές αύξαναν με γρήγορους ρυθμούς, οι εισαγωγές ακολουθούσαν «κατά πόδας», με αποτέλεσμα το έλλειμμα στο εμπορικό ισοζύγιο στην καλύτερη περίπτωση να παραμένει σταθερό και στη χειρότερη να διευρύνεται..</a:t>
            </a:r>
            <a:r>
              <a:rPr lang="el-GR" dirty="0" smtClean="0">
                <a:latin typeface="Times New Roman" pitchFamily="18" charset="0"/>
                <a:ea typeface="Times New Roman" pitchFamily="18" charset="0"/>
                <a:cs typeface="Times New Roman" pitchFamily="18" charset="0"/>
              </a:rPr>
              <a:t> </a:t>
            </a:r>
            <a:endParaRPr lang="el-GR" dirty="0" smtClean="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20687"/>
            <a:ext cx="8568952" cy="4154984"/>
          </a:xfrm>
          <a:prstGeom prst="rect">
            <a:avLst/>
          </a:prstGeom>
        </p:spPr>
        <p:txBody>
          <a:bodyPr wrap="square">
            <a:spAutoFit/>
          </a:bodyPr>
          <a:lstStyle/>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Η υψηλή ροπή προς εισαγωγές μπορεί να εξηγηθεί πάνω στη βάση της συνέργειας πολλών παραγόντων, όπως η έλλειψη αξιόπιστων εγχώριων εναλλακτικών λύσεων, η εξαιρετικά άνιση κατανομή του εισοδήματος και το εύρος της παραοικονομίας</a:t>
            </a:r>
          </a:p>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Η σχέση των δυο τελευταίων παραγόντων με τις εισαγωγές στοιχειοθετείται ως εξής: Εμπειρικά έχει καταδειχθεί ότι τα υψηλά εισοδήματα έχουν μεγαλύτερη ροπή προς εισαγωγές απ’ ό,τι τα χαμηλότερα. Άρα, όσο ο πλούτος ανακατανέμεται υπέρ των υψηλότερων εισοδημάτων, είτε μέσω διαδικασιών της επίσημης (εμφανούς) οικονομικής δραστηριότητας είτε λόγω της παραοικονομίας, θα αυξάνονται και οι εισαγωγές. </a:t>
            </a:r>
            <a:endParaRPr lang="el-GR" sz="2400" dirty="0" smtClean="0">
              <a:latin typeface="+mj-lt"/>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836712"/>
            <a:ext cx="8856984" cy="5262979"/>
          </a:xfrm>
          <a:prstGeom prst="rect">
            <a:avLst/>
          </a:prstGeom>
        </p:spPr>
        <p:txBody>
          <a:bodyPr wrap="square">
            <a:spAutoFit/>
          </a:bodyPr>
          <a:lstStyle/>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Αμφίβολο είναι, επίσης, το κατά πόσο οι ξένες επενδύσεις είχαν θετική ή αρνητική επίδραση μακροπρόθεσμα στο εμπορικό ισοζύγιο, με βάση τα όσα αναλύθηκαν στην προηγούμενη παράγραφο. Οι ξένες επενδύσεις, βέβαια συγκεντρώθηκαν στους κλάδους έντασης κεφαλαίου, ενώ οι εγχώριες στους παραδοσιακούς κλάδους. Όταν το ενδιαφέρον του ξένου κεφαλαίου έπαψε (μετά το 1973), την πτωτική τάση των ξένων επενδύσεων ακολούθησαν και οι ρυθμοί οικονομικής προόδου.  </a:t>
            </a:r>
            <a:endParaRPr lang="el-GR" sz="2400" dirty="0" smtClean="0">
              <a:latin typeface="+mj-lt"/>
              <a:cs typeface="Arial" pitchFamily="34" charset="0"/>
            </a:endParaRPr>
          </a:p>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Η συζήτηση για τις οικονομικές επιπτώσεις της δικτατορίας χαρακτηρίζεται από τις συνήθεις υπερβολές που συγκεντρώνουν τα πολιτικά φορτισμένα ζητήματα στην Ελλάδα. Το Α.Ε.Π. συνέχισε να αυξάνεται με ελαφρά χαμηλότερους ρυθμούς μέχρι το 1974, μάλλον λόγω αδράνειας παρά λόγω της οικονομικής πολιτικής που ακολουθήθηκε.  </a:t>
            </a:r>
            <a:endParaRPr lang="el-GR" sz="2400" dirty="0" smtClean="0">
              <a:latin typeface="+mj-lt"/>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88640"/>
            <a:ext cx="8856984" cy="6370975"/>
          </a:xfrm>
          <a:prstGeom prst="rect">
            <a:avLst/>
          </a:prstGeom>
        </p:spPr>
        <p:txBody>
          <a:bodyPr wrap="square">
            <a:spAutoFit/>
          </a:bodyPr>
          <a:lstStyle/>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Το δικτατορικό καθεστώς επιχείρησε να αναζωπυρώσει το ενδιαφέρον των ξένων επενδυτών με χαριστικές και φωτογραφικές, σε κάποιες περιπτώσεις, νομοθετικές ρυθμίσεις επιπλέον του Ν.Δ. 2687/53, οι οποίες καταργήθηκαν μετά τη μεταπολίτευση. Εκεί που σίγουρα υπήρξε βλαπτικό οικονομικό αποτέλεσμα για τη χώρα, είναι ότι με αφορμή τη δικτατορία, η Ε.Κ. πάγωσε τη Συμφωνία Σύνδεσης ως προς το χρηματοδοτικό της σκέλος (το εμπορικό παραδόξως συνέχισε να υλοποιείται), με αποτέλεσμα να μην χρηματοδοτηθούν μια σειρά έργων υποδομής, που είχε προγραμματίσει η χώρα.</a:t>
            </a:r>
            <a:endParaRPr lang="el-GR" sz="2400" dirty="0" smtClean="0">
              <a:latin typeface="+mj-lt"/>
              <a:cs typeface="Arial" pitchFamily="34" charset="0"/>
            </a:endParaRPr>
          </a:p>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Το γενικό συμπέρασμα είναι ότι παρά τις ενδείξεις για το ότι στη μεταπολεμική περίοδο η Ελλάδα ακολούθησε τις εξελίξεις και τις διαρθρωτικές αλλαγές που λάμβαναν χώρα στη Δ. Ευρώπη με μια μικρή χρονική υστέρηση, η αλήθεια είναι πολύ διαφορετική. Κάτω από την επιφάνεια των όσων μεταβολών συντελέστηκαν, οι παραδοσιακές και ξεπερασμένες δομές της εξακολούθησαν να κυριαρχούν, εμποδίζοντας και υπονομεύοντας ακόμα και τη δημιουργία των βάσεων της μελλοντικής ανάπτυξης. η αυτήν.</a:t>
            </a:r>
            <a:r>
              <a:rPr lang="el-GR" dirty="0" smtClean="0">
                <a:ea typeface="Times New Roman" pitchFamily="18" charset="0"/>
                <a:cs typeface="Times New Roman" pitchFamily="18" charset="0"/>
              </a:rPr>
              <a:t> </a:t>
            </a:r>
            <a:endParaRPr lang="el-GR" dirty="0" smtClean="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32657"/>
            <a:ext cx="8964488" cy="5632311"/>
          </a:xfrm>
          <a:prstGeom prst="rect">
            <a:avLst/>
          </a:prstGeom>
        </p:spPr>
        <p:txBody>
          <a:bodyPr wrap="square">
            <a:spAutoFit/>
          </a:bodyPr>
          <a:lstStyle/>
          <a:p>
            <a:pPr algn="just"/>
            <a:r>
              <a:rPr lang="el-GR" sz="2400" dirty="0" smtClean="0">
                <a:ea typeface="Times New Roman" pitchFamily="18" charset="0"/>
                <a:cs typeface="Times New Roman" pitchFamily="18" charset="0"/>
              </a:rPr>
              <a:t>Ακόμα και με  δεδομένα ευρύτερα των ευρωπαϊκών, ο ρυθμός αύξησης του Α.Ε.Π. της Ελλάδας είναι εξαιρετικά υψηλός και μόνη η Ιαπωνία (στη πορεία της να καταστεί η βιομηχανική υπερδύναμη που είναι σήμερα), απ’ όλες της χώρες του Ο.Ο.Σ.Α. πέτυχε στην περίοδο 1960-75 ελαφρώς υψηλότερους ρυθμούς οικονομικής προόδου . </a:t>
            </a:r>
            <a:endParaRPr lang="en-US" sz="2400" dirty="0" smtClean="0">
              <a:ea typeface="Times New Roman" pitchFamily="18" charset="0"/>
              <a:cs typeface="Times New Roman" pitchFamily="18" charset="0"/>
            </a:endParaRPr>
          </a:p>
          <a:p>
            <a:pPr lvl="0" indent="450850" algn="ctr" fontAlgn="base">
              <a:spcBef>
                <a:spcPct val="0"/>
              </a:spcBef>
              <a:spcAft>
                <a:spcPct val="0"/>
              </a:spcAft>
            </a:pPr>
            <a:r>
              <a:rPr lang="el-GR" sz="2400" dirty="0" smtClean="0">
                <a:latin typeface="Times New Roman" pitchFamily="18" charset="0"/>
                <a:ea typeface="Times New Roman" pitchFamily="18" charset="0"/>
                <a:cs typeface="Times New Roman" pitchFamily="18" charset="0"/>
              </a:rPr>
              <a:t>Πίνακας 2</a:t>
            </a:r>
            <a:endParaRPr lang="en-US" sz="1100" dirty="0" smtClean="0">
              <a:latin typeface="Arial" pitchFamily="34" charset="0"/>
              <a:cs typeface="Arial" pitchFamily="34" charset="0"/>
            </a:endParaRPr>
          </a:p>
          <a:p>
            <a:pPr lvl="0" indent="450850" algn="ctr" fontAlgn="base">
              <a:spcBef>
                <a:spcPct val="0"/>
              </a:spcBef>
              <a:spcAft>
                <a:spcPct val="0"/>
              </a:spcAft>
            </a:pPr>
            <a:r>
              <a:rPr lang="el-GR" sz="2400" dirty="0" smtClean="0">
                <a:latin typeface="Times New Roman" pitchFamily="18" charset="0"/>
                <a:ea typeface="Times New Roman" pitchFamily="18" charset="0"/>
                <a:cs typeface="Times New Roman" pitchFamily="18" charset="0"/>
              </a:rPr>
              <a:t>Μέσοι ετήσιοι ρυθμοί αύξησης του Α.Ε.Π. στη Δυτική Ευρώπη (1960-73).</a:t>
            </a:r>
            <a:endParaRPr lang="el-GR" sz="1100" dirty="0" smtClean="0">
              <a:latin typeface="Arial" pitchFamily="34" charset="0"/>
              <a:cs typeface="Arial" pitchFamily="34" charset="0"/>
            </a:endParaRPr>
          </a:p>
          <a:p>
            <a:pPr lvl="0" indent="450850" algn="just" eaLnBrk="0" fontAlgn="base" hangingPunct="0">
              <a:spcBef>
                <a:spcPct val="0"/>
              </a:spcBef>
              <a:spcAft>
                <a:spcPct val="0"/>
              </a:spcAft>
            </a:pPr>
            <a:r>
              <a:rPr lang="el-GR" sz="2400" dirty="0" smtClean="0">
                <a:latin typeface="Times New Roman" pitchFamily="18" charset="0"/>
                <a:cs typeface="Times New Roman" pitchFamily="18" charset="0"/>
              </a:rPr>
              <a:t>Χώρα /   Περίοδος    1960-64    1965-69    1970-73    Μ.Ο. 1960-73</a:t>
            </a:r>
          </a:p>
          <a:p>
            <a:pPr lvl="0" indent="450850" algn="just"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Ελλάδα                           7,9           7,3             7,8                7,65</a:t>
            </a:r>
            <a:endParaRPr lang="el-GR" sz="1100" dirty="0" smtClean="0">
              <a:latin typeface="Arial" pitchFamily="34" charset="0"/>
              <a:cs typeface="Arial" pitchFamily="34" charset="0"/>
            </a:endParaRPr>
          </a:p>
          <a:p>
            <a:pPr lvl="0" indent="450850" algn="just"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Πορτογαλία                    6,3            6,2             8,6                6,92</a:t>
            </a:r>
            <a:endParaRPr lang="el-GR" sz="1100" dirty="0" smtClean="0">
              <a:latin typeface="Arial" pitchFamily="34" charset="0"/>
              <a:cs typeface="Arial" pitchFamily="34" charset="0"/>
            </a:endParaRPr>
          </a:p>
          <a:p>
            <a:pPr lvl="0" indent="450850" algn="just"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Ισπανία                           8,6             6,4             7,2               7,41</a:t>
            </a:r>
            <a:endParaRPr lang="el-GR" sz="1100" dirty="0" smtClean="0">
              <a:latin typeface="Arial" pitchFamily="34" charset="0"/>
              <a:cs typeface="Arial" pitchFamily="34" charset="0"/>
            </a:endParaRPr>
          </a:p>
          <a:p>
            <a:pPr lvl="0" indent="450850" algn="just"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Ε.Ο.Κ. (6)                      4,8             4,7             4,5               4,68</a:t>
            </a:r>
            <a:endParaRPr lang="el-GR" sz="1100" dirty="0" smtClean="0">
              <a:latin typeface="Arial" pitchFamily="34" charset="0"/>
              <a:cs typeface="Arial" pitchFamily="34" charset="0"/>
            </a:endParaRPr>
          </a:p>
          <a:p>
            <a:pPr algn="just"/>
            <a:endParaRPr lang="el-GR"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6672"/>
            <a:ext cx="8784976" cy="6370975"/>
          </a:xfrm>
          <a:prstGeom prst="rect">
            <a:avLst/>
          </a:prstGeom>
        </p:spPr>
        <p:txBody>
          <a:bodyPr wrap="square">
            <a:spAutoFit/>
          </a:bodyPr>
          <a:lstStyle/>
          <a:p>
            <a:pPr lvl="0" algn="just"/>
            <a:r>
              <a:rPr lang="el-GR" sz="2400" dirty="0" smtClean="0">
                <a:latin typeface="+mj-lt"/>
                <a:ea typeface="Times New Roman" pitchFamily="18" charset="0"/>
                <a:cs typeface="Times New Roman" pitchFamily="18" charset="0"/>
              </a:rPr>
              <a:t>Η οικονομική πολιτική που ακολουθήθηκε, κυρίως με μέτρα πυροσβεστικού τύπου και με σαφή έλλειψη στοχοθεσίας και βασικών κατευθυντήριων γραμμών για το «πώς» και το «πού» της οικονομικής και βιομηχανικής ανάπτυξης, σίγουρα συνέβαλε στην εξέλιξη. Η έντονη δασμολογική προστασία της δεκαετίας του 1950 δεν ακολουθήθηκε από κάποια συγκεκριμένη επιλογή «εθνικών πρωταθλητών», κατά το πρότυπο της Γαλλίας, δηλαδή, κλάδων ή και μεμονωμένων επιχειρήσεων ακόμα που παρουσίαζαν δυναμισμό και προοπτική να επιζήσουν ή και να επικρατήσουν μέσα σ’ ένα παγκόσμιο ανταγωνιστικό περιβάλλον. Με πρόσχημα την προστασία της νηπιακής βιομηχανίας ενθαρρύνθηκε η δημιουργία πολλών μη βιώσιμων επιχειρήσεων, με αποτέλεσμα οι ολίγες μεσαίες προς μεγάλες να καταστούν </a:t>
            </a:r>
            <a:r>
              <a:rPr lang="en-US" sz="2400" i="1" dirty="0" smtClean="0">
                <a:latin typeface="+mj-lt"/>
                <a:ea typeface="Times New Roman" pitchFamily="18" charset="0"/>
                <a:cs typeface="Times New Roman" pitchFamily="18" charset="0"/>
              </a:rPr>
              <a:t>de facto</a:t>
            </a:r>
            <a:r>
              <a:rPr lang="el-GR" sz="2400" dirty="0" smtClean="0">
                <a:latin typeface="+mj-lt"/>
                <a:ea typeface="Times New Roman" pitchFamily="18" charset="0"/>
                <a:cs typeface="Times New Roman" pitchFamily="18" charset="0"/>
              </a:rPr>
              <a:t> δεσπόζουσες ή και ολιγοπώλια και εν τέλει να παρουσιάζεται το παράδοξο που </a:t>
            </a:r>
            <a:r>
              <a:rPr lang="el-GR" sz="2400" dirty="0" smtClean="0">
                <a:ea typeface="Times New Roman" pitchFamily="18" charset="0"/>
                <a:cs typeface="Times New Roman" pitchFamily="18" charset="0"/>
              </a:rPr>
              <a:t>ισχύει ακόμα και σήμερα να λειτουργεί υπό συνθήκες ολιγοπωλίου μια αγορά στην οποία υπάρχει εξαιρετικά μεγάλος αριθμός επιχειρήσεων. </a:t>
            </a:r>
            <a:endParaRPr lang="el-GR" sz="2400" dirty="0" smtClean="0">
              <a:cs typeface="Arial" pitchFamily="34" charset="0"/>
            </a:endParaRPr>
          </a:p>
          <a:p>
            <a:pPr algn="just"/>
            <a:endParaRPr lang="el-GR" sz="2400" dirty="0">
              <a:latin typeface="+mj-l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51520" y="1214754"/>
            <a:ext cx="8640960" cy="337015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Τα μονοπωλιακά και ολιγοπωλιακά στοιχεία, βέβαια, δεν ευνοούν ούτε την αποτελεσματικότητα ούτε την ανταγωνιστικότητα σε διεθνείς όρους.</a:t>
            </a:r>
            <a:endParaRPr kumimoji="0" lang="el-GR" sz="2400" b="0" i="0" u="none" strike="noStrike" cap="none" normalizeH="0" baseline="0" dirty="0" smtClean="0">
              <a:ln>
                <a:noFill/>
              </a:ln>
              <a:solidFill>
                <a:schemeClr val="tx1"/>
              </a:solidFill>
              <a:effectLst/>
              <a:latin typeface="+mj-lt"/>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mj-lt"/>
                <a:ea typeface="Times New Roman" pitchFamily="18" charset="0"/>
                <a:cs typeface="Times New Roman" pitchFamily="18" charset="0"/>
              </a:rPr>
              <a:t>Η αιφνίδια στροφή προς την προώθηση των εξαγωγών μετά τη σύνδεση με την Ε.Κ. το 1961, σήμανε το τέλος του κύκλου της υποκατάστασης των εισαγωγών που είχε ξεκινήσει με την υποτίμηση του 1953. Η ελληνική μεταποίηση ρίχθηκε απότομα στα βαθιά νερά ενός εντεινόμενου παγκόσμιου ανταγωνισμού, τον οποίο ουδέποτε προετοιμάστηκε να αντιμετωπίσει. </a:t>
            </a:r>
            <a:endParaRPr kumimoji="0" lang="el-GR" sz="2400" b="0" i="0" u="none" strike="noStrike" cap="none" normalizeH="0" baseline="0" dirty="0" smtClean="0">
              <a:ln>
                <a:noFill/>
              </a:ln>
              <a:solidFill>
                <a:schemeClr val="tx1"/>
              </a:solidFill>
              <a:effectLst/>
              <a:latin typeface="+mj-lt"/>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4345"/>
            <a:ext cx="8712968" cy="5262979"/>
          </a:xfrm>
          <a:prstGeom prst="rect">
            <a:avLst/>
          </a:prstGeom>
        </p:spPr>
        <p:txBody>
          <a:bodyPr wrap="square">
            <a:spAutoFit/>
          </a:bodyPr>
          <a:lstStyle/>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Η μετανάστευση «έκρυψε» προσωρινά την αποτυχία της ελληνικής βιομηχανίας να απορροφήσει εγχώρια το εργατικό της δυναμικό, αλλά και επέτεινε τη στροφή της σε μεθόδους έντασης κεφαλαίου. Τέλος, οι άδηλοι πόροι και κυρίως (για την περίοδο αυτήν) τα εμβάσματα «έκρυψαν» το διαρθρωτικό έλλειμμα του εμπορικού ισοζυγίου.  Με καλά κρυμμένα, αλλά όχι και λυμένα βέβαια, τα διαρθρωτικά της προβλήματα, η ελληνική οικονομία ολοκλήρωνε την ανοδική φάση του μεταπολεμικού οικονομικού κύκλου οδεύοντας προς την ύφεση. </a:t>
            </a:r>
          </a:p>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Το γεγονός ότι η μείωση των δασμών γινόταν πάντοτε για τα προϊόντα που η χώρα δεν παρήγαγε πιο γρήγορα, απ’ ό,τι γι’ αυτά που ήδη παρήγαγε, περιόριζε, όπως εξηγήσαμε, τις προοπτικές διεύρυνσης της παραγωγικής βάσης της βιομηχανίας και αύξανε το βαθμό εξάρτησής της από το εξωτερικό.</a:t>
            </a:r>
            <a:endParaRPr lang="el-GR" sz="2400" dirty="0" smtClean="0">
              <a:latin typeface="+mj-lt"/>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04663"/>
            <a:ext cx="8712968" cy="4062651"/>
          </a:xfrm>
          <a:prstGeom prst="rect">
            <a:avLst/>
          </a:prstGeom>
        </p:spPr>
        <p:txBody>
          <a:bodyPr wrap="square">
            <a:spAutoFit/>
          </a:bodyPr>
          <a:lstStyle/>
          <a:p>
            <a:pPr lvl="0" indent="450850" algn="just" eaLnBrk="0" fontAlgn="base" hangingPunct="0">
              <a:spcBef>
                <a:spcPct val="0"/>
              </a:spcBef>
              <a:spcAft>
                <a:spcPct val="0"/>
              </a:spcAft>
            </a:pPr>
            <a:endParaRPr lang="en-US" dirty="0" smtClean="0">
              <a:latin typeface="Times New Roman" pitchFamily="18" charset="0"/>
              <a:ea typeface="Times New Roman" pitchFamily="18" charset="0"/>
              <a:cs typeface="Times New Roman" pitchFamily="18" charset="0"/>
            </a:endParaRPr>
          </a:p>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Η εικόνα της ελληνικής οικονομίας στην περίοδο αυτή είναι, σε πρώτη ματιά τουλάχιστον, εντυπωσιακή, εξ ου και ο χαρακτηρισμός «οικονομικό θαύμα». Η Ελλάδα στην περίοδο αυτήν είχε να επιδείξει το δεύτερο υψηλότερο ρυθμό οικονομικής προόδου και τον χαμηλότερο πληθωρισμό στις χώρες του Ο.Ο.Σ.Α. Η ανεργία διατηρήθηκε σε χαμηλά επίπεδα, ενώ πολύ καλή ήταν η κατάσταση τόσο στα δημοσιονομικά, όσο και στο ισοζύγιο πληρωμών. </a:t>
            </a:r>
            <a:endParaRPr lang="el-GR" sz="2400" dirty="0" smtClean="0">
              <a:latin typeface="+mj-lt"/>
              <a:cs typeface="Arial" pitchFamily="34" charset="0"/>
            </a:endParaRPr>
          </a:p>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	Οι εντυπωσιακές αυτές επιδόσεις στα μακρο-οικονομικά μεγέθη συνδυάζονται με ιδιαίτερα θετικές μεταβολές διαρθρωτικού χαρακτήρα ιδιαίτερα όσον αφορά τα εξής τρία στοιχεία:</a:t>
            </a:r>
            <a:endParaRPr lang="el-GR" sz="2400" dirty="0" smtClean="0">
              <a:latin typeface="+mj-lt"/>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92695"/>
            <a:ext cx="8640960" cy="6524863"/>
          </a:xfrm>
          <a:prstGeom prst="rect">
            <a:avLst/>
          </a:prstGeom>
        </p:spPr>
        <p:txBody>
          <a:bodyPr wrap="square">
            <a:spAutoFit/>
          </a:bodyPr>
          <a:lstStyle/>
          <a:p>
            <a:pPr lvl="0" indent="450850" algn="just" eaLnBrk="0" fontAlgn="base" hangingPunct="0">
              <a:spcBef>
                <a:spcPct val="0"/>
              </a:spcBef>
              <a:spcAft>
                <a:spcPct val="0"/>
              </a:spcAft>
            </a:pPr>
            <a:r>
              <a:rPr lang="el-GR" sz="2000" b="1" dirty="0" smtClean="0">
                <a:latin typeface="Times New Roman" pitchFamily="18" charset="0"/>
                <a:ea typeface="Times New Roman" pitchFamily="18" charset="0"/>
                <a:cs typeface="Times New Roman" pitchFamily="18" charset="0"/>
              </a:rPr>
              <a:t>α. Η αύξηση της σημασίας του δευτερογενούς τομέα</a:t>
            </a:r>
            <a:r>
              <a:rPr lang="el-GR" sz="2000" dirty="0" smtClean="0">
                <a:latin typeface="Times New Roman" pitchFamily="18" charset="0"/>
                <a:ea typeface="Times New Roman" pitchFamily="18" charset="0"/>
                <a:cs typeface="Times New Roman" pitchFamily="18" charset="0"/>
              </a:rPr>
              <a:t>.</a:t>
            </a:r>
            <a:endParaRPr lang="en-US" sz="2000" dirty="0" smtClean="0">
              <a:latin typeface="Arial" pitchFamily="34" charset="0"/>
              <a:cs typeface="Arial" pitchFamily="34" charset="0"/>
            </a:endParaRPr>
          </a:p>
          <a:p>
            <a:pPr lvl="0" indent="450850" algn="just" eaLnBrk="0" fontAlgn="base" hangingPunct="0">
              <a:spcBef>
                <a:spcPct val="0"/>
              </a:spcBef>
              <a:spcAft>
                <a:spcPct val="0"/>
              </a:spcAft>
            </a:pPr>
            <a:r>
              <a:rPr lang="el-GR" sz="2000" dirty="0" smtClean="0">
                <a:latin typeface="Times New Roman" pitchFamily="18" charset="0"/>
                <a:ea typeface="Times New Roman" pitchFamily="18" charset="0"/>
                <a:cs typeface="Times New Roman" pitchFamily="18" charset="0"/>
              </a:rPr>
              <a:t>Στη διάρκεια της εξεταζόμενης περιόδου, η μεταποίηση αποτέλεσε τον πιο δυναμικό τομέα της οικονομίας. Οι ρυθμοί αύξησης του προϊόντος της μεταποίησης ήταν πολύ υψηλότεροι των ρυθμών αύξησης του Α.Ε.Π. συνολικά. Ήδη από το 1962 η συμβολή του δευτερογενούς τομέα στο σχηματισμό του Α.Ε.Π. είχε ξεπεράσει αυτήν του πρωτογενούς, αν και ποτέ βέβαια δεν κατόρθωσε να ξεπεράσει τον τριτογενή που συνεισέφερε στην περίοδο αυτήν άνω του 50% του παραγόμενου Α.Ε.Π. Η μεταποίηση ήταν πρώτη και στην απορρόφηση επενδύσεων, με τις υπηρεσίες στη δεύτερη θέση και τον αγροτικό τομέα να δείχνει ανήμπορος να απορροφήσει επενδυτικά κεφάλαια. Το γεγονός αυτό μάλλον οφείλεται στο ότι η εκβιομηχάνιση λειτούργησε ανταγωνιστικά προς τη γεωργία, όπου τα χαμηλά εισοδήματα σε συνδυασμό με το μικρό και κατακερματισμένο κλήρο καθιστούσαν την πραγματοποίηση επενδύσεων δύσκολη και μη επικερδή. Διαρθρωτικές μεταβολές επιτελούνται και εντός του δευτερογενούς τομέα, όπως φαίνεται στον πίνακα 3. Αναφέρθηκε ήδη ότι μέχρι τότε τουλάχιστον ο κύριος όγκος της ελληνικής βιομηχανικής παραγωγής αφορούσε κυρίως κλάδους που χρησιμοποιούν μεθόδους παραγωγής έντασης εργασίας (κλάδοι 1-5 του πίνακα) και γενικά παραδοσιακούς κλάδους. Στην περίοδο αυτή παρατηρείται μια στροφή προς κλάδους που χρησιμοποιούν κυρίως μεθόδους έντασης κεφαλαίου (κλάδοι 6-10 του πίνακα).            </a:t>
            </a:r>
            <a:endParaRPr lang="el-GR" sz="2000" dirty="0" smtClean="0">
              <a:latin typeface="Arial" pitchFamily="34" charset="0"/>
              <a:cs typeface="Arial" pitchFamily="34" charset="0"/>
            </a:endParaRPr>
          </a:p>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5846"/>
            <a:ext cx="8568952" cy="5632311"/>
          </a:xfrm>
          <a:prstGeom prst="rect">
            <a:avLst/>
          </a:prstGeom>
        </p:spPr>
        <p:txBody>
          <a:bodyPr wrap="square">
            <a:spAutoFit/>
          </a:bodyPr>
          <a:lstStyle/>
          <a:p>
            <a:pPr lvl="0" indent="450850" algn="just" eaLnBrk="0" fontAlgn="base" hangingPunct="0">
              <a:spcBef>
                <a:spcPct val="0"/>
              </a:spcBef>
              <a:spcAft>
                <a:spcPct val="0"/>
              </a:spcAft>
            </a:pPr>
            <a:r>
              <a:rPr lang="el-GR" sz="2400" dirty="0" smtClean="0">
                <a:ea typeface="Times New Roman" pitchFamily="18" charset="0"/>
                <a:cs typeface="Times New Roman" pitchFamily="18" charset="0"/>
              </a:rPr>
              <a:t>Σε όλη τη διάρκεια της περιόδου 1960-1975 (ειδικά στο διάστημα 1960-65) φαίνεται να υπάρχει σημαντική υποκατάσταση εργασίας από κεφάλαιο. Υπό μια έννοια αυτό θα μπορούσε να είναι θετική εξέλιξη σαν προμήνυμα στροφής προς μεθόδους παραγωγής και προϊόντα περισσότερο έντασης κεφαλαίου που θα έθεταν τις βάσεις για αυτοδύναμη ανάπτυξη. Υπό μια άλλη, όμως, αποδεικνύει την αδυναμία της μεταποίησης να απορροφήσει τα μεγάλα πλεονάσματα εργατικού δυναμικού του αγροτικού τομέα, που δεν έγινε ίσως όσο ορατή θα μπορούσε, λόγω της μαζικής μετανάστευσης. </a:t>
            </a:r>
            <a:endParaRPr lang="el-GR" sz="2400" dirty="0" smtClean="0">
              <a:cs typeface="Arial" pitchFamily="34" charset="0"/>
            </a:endParaRPr>
          </a:p>
          <a:p>
            <a:pPr lvl="0" indent="450850" algn="just" eaLnBrk="0" fontAlgn="base" hangingPunct="0">
              <a:spcBef>
                <a:spcPct val="0"/>
              </a:spcBef>
              <a:spcAft>
                <a:spcPct val="0"/>
              </a:spcAft>
            </a:pPr>
            <a:r>
              <a:rPr lang="el-GR" sz="2400" dirty="0" smtClean="0">
                <a:ea typeface="Times New Roman" pitchFamily="18" charset="0"/>
                <a:cs typeface="Times New Roman" pitchFamily="18" charset="0"/>
              </a:rPr>
              <a:t>Η αύξηση της σημασίας του δευτερογενούς τομέα φαίνεται και από ένα άλλο στοιχείο. Στην περίοδο 1966-1971 η αξία των εξαγωγών των βιομηχανικών προϊόντων ξεπέρασε για πρώτη φορά στη σύγχρονη ελληνική οικονομική ιστορία την αξία των αγροτικών εξαγωγών.</a:t>
            </a:r>
            <a:endParaRPr lang="el-GR" sz="2400" dirty="0" smtClean="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8640960" cy="5539978"/>
          </a:xfrm>
          <a:prstGeom prst="rect">
            <a:avLst/>
          </a:prstGeom>
        </p:spPr>
        <p:txBody>
          <a:bodyPr wrap="square">
            <a:spAutoFit/>
          </a:bodyPr>
          <a:lstStyle/>
          <a:p>
            <a:pPr lvl="0" indent="450850" algn="ctr"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 Πίνακας 3 </a:t>
            </a:r>
            <a:endParaRPr lang="el-GR" sz="1100" dirty="0" smtClean="0">
              <a:latin typeface="Arial" pitchFamily="34" charset="0"/>
              <a:cs typeface="Arial" pitchFamily="34" charset="0"/>
            </a:endParaRPr>
          </a:p>
          <a:p>
            <a:pPr lvl="0" indent="450850" algn="ctr"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Κλαδική σύνθεση του ελληνικού βιομηχανικού Α.Ε.Π. για την περίοδο 1948-1973 (σε σταθερές τιμές 1954)</a:t>
            </a:r>
            <a:endParaRPr lang="en-US" sz="2400" dirty="0" smtClean="0">
              <a:latin typeface="Times New Roman" pitchFamily="18" charset="0"/>
              <a:ea typeface="Times New Roman" pitchFamily="18" charset="0"/>
              <a:cs typeface="Times New Roman" pitchFamily="18" charset="0"/>
            </a:endParaRPr>
          </a:p>
          <a:p>
            <a:pPr lvl="0" indent="450850" eaLnBrk="0" fontAlgn="base" hangingPunct="0">
              <a:spcBef>
                <a:spcPct val="0"/>
              </a:spcBef>
              <a:spcAft>
                <a:spcPct val="0"/>
              </a:spcAft>
            </a:pPr>
            <a:r>
              <a:rPr lang="el-GR" sz="2000" dirty="0" smtClean="0">
                <a:latin typeface="Calibri" pitchFamily="34" charset="0"/>
                <a:ea typeface="Times New Roman" pitchFamily="18" charset="0"/>
                <a:cs typeface="Times New Roman" pitchFamily="18" charset="0"/>
              </a:rPr>
              <a:t>Κλάδος </a:t>
            </a:r>
            <a:r>
              <a:rPr lang="en-US" sz="2000" dirty="0" smtClean="0">
                <a:latin typeface="Calibri" pitchFamily="34" charset="0"/>
                <a:ea typeface="Times New Roman" pitchFamily="18" charset="0"/>
                <a:cs typeface="Times New Roman" pitchFamily="18" charset="0"/>
              </a:rPr>
              <a:t>/</a:t>
            </a:r>
            <a:r>
              <a:rPr lang="el-GR" sz="2000" dirty="0" smtClean="0">
                <a:latin typeface="Calibri" pitchFamily="34" charset="0"/>
                <a:ea typeface="Times New Roman" pitchFamily="18" charset="0"/>
                <a:cs typeface="Times New Roman" pitchFamily="18" charset="0"/>
              </a:rPr>
              <a:t>Έτος</a:t>
            </a:r>
            <a:r>
              <a:rPr lang="en-US" sz="2000" dirty="0" smtClean="0">
                <a:latin typeface="Calibri" pitchFamily="34" charset="0"/>
                <a:ea typeface="Times New Roman" pitchFamily="18" charset="0"/>
                <a:cs typeface="Times New Roman" pitchFamily="18" charset="0"/>
              </a:rPr>
              <a:t>      </a:t>
            </a:r>
            <a:r>
              <a:rPr lang="el-GR" sz="2000" dirty="0" smtClean="0">
                <a:latin typeface="Calibri" pitchFamily="34" charset="0"/>
                <a:ea typeface="Times New Roman" pitchFamily="18" charset="0"/>
                <a:cs typeface="Times New Roman" pitchFamily="18" charset="0"/>
              </a:rPr>
              <a:t>  </a:t>
            </a:r>
            <a:r>
              <a:rPr lang="en-US" sz="2000" dirty="0" smtClean="0">
                <a:latin typeface="Calibri" pitchFamily="34" charset="0"/>
                <a:ea typeface="Times New Roman" pitchFamily="18" charset="0"/>
                <a:cs typeface="Times New Roman" pitchFamily="18" charset="0"/>
              </a:rPr>
              <a:t>             </a:t>
            </a:r>
            <a:r>
              <a:rPr lang="el-GR" sz="2000" dirty="0" smtClean="0">
                <a:latin typeface="Calibri" pitchFamily="34" charset="0"/>
                <a:ea typeface="Times New Roman" pitchFamily="18" charset="0"/>
                <a:cs typeface="Times New Roman" pitchFamily="18" charset="0"/>
              </a:rPr>
              <a:t>    </a:t>
            </a:r>
            <a:r>
              <a:rPr lang="en-US" sz="2000" dirty="0" smtClean="0">
                <a:latin typeface="Calibri" pitchFamily="34" charset="0"/>
                <a:ea typeface="Times New Roman" pitchFamily="18" charset="0"/>
                <a:cs typeface="Times New Roman" pitchFamily="18" charset="0"/>
              </a:rPr>
              <a:t>1</a:t>
            </a:r>
            <a:r>
              <a:rPr lang="el-GR" sz="2000" dirty="0" smtClean="0">
                <a:latin typeface="Calibri" pitchFamily="34" charset="0"/>
                <a:ea typeface="Times New Roman" pitchFamily="18" charset="0"/>
                <a:cs typeface="Times New Roman" pitchFamily="18" charset="0"/>
              </a:rPr>
              <a:t>948  </a:t>
            </a:r>
            <a:r>
              <a:rPr lang="en-US" sz="2000" dirty="0" smtClean="0">
                <a:latin typeface="Calibri" pitchFamily="34" charset="0"/>
                <a:ea typeface="Times New Roman" pitchFamily="18" charset="0"/>
                <a:cs typeface="Times New Roman" pitchFamily="18" charset="0"/>
              </a:rPr>
              <a:t> </a:t>
            </a:r>
            <a:r>
              <a:rPr lang="el-GR" sz="2000" dirty="0" smtClean="0">
                <a:latin typeface="Calibri" pitchFamily="34" charset="0"/>
                <a:ea typeface="Times New Roman" pitchFamily="18" charset="0"/>
                <a:cs typeface="Times New Roman" pitchFamily="18" charset="0"/>
              </a:rPr>
              <a:t>1952</a:t>
            </a:r>
            <a:r>
              <a:rPr lang="en-US" sz="2000" dirty="0" smtClean="0">
                <a:latin typeface="Calibri" pitchFamily="34" charset="0"/>
                <a:ea typeface="Times New Roman" pitchFamily="18" charset="0"/>
                <a:cs typeface="Times New Roman" pitchFamily="18" charset="0"/>
              </a:rPr>
              <a:t> </a:t>
            </a:r>
            <a:r>
              <a:rPr lang="el-GR" sz="2000" dirty="0" smtClean="0">
                <a:latin typeface="Calibri" pitchFamily="34" charset="0"/>
                <a:ea typeface="Times New Roman" pitchFamily="18" charset="0"/>
                <a:cs typeface="Times New Roman" pitchFamily="18" charset="0"/>
              </a:rPr>
              <a:t>  1955</a:t>
            </a:r>
            <a:r>
              <a:rPr lang="en-US" sz="2000" dirty="0" smtClean="0">
                <a:latin typeface="Calibri" pitchFamily="34" charset="0"/>
                <a:ea typeface="Times New Roman" pitchFamily="18" charset="0"/>
                <a:cs typeface="Times New Roman" pitchFamily="18" charset="0"/>
              </a:rPr>
              <a:t> </a:t>
            </a:r>
            <a:r>
              <a:rPr lang="el-GR" sz="2000" dirty="0" smtClean="0">
                <a:latin typeface="Calibri" pitchFamily="34" charset="0"/>
                <a:ea typeface="Times New Roman" pitchFamily="18" charset="0"/>
                <a:cs typeface="Times New Roman" pitchFamily="18" charset="0"/>
              </a:rPr>
              <a:t>  1958</a:t>
            </a:r>
            <a:r>
              <a:rPr lang="en-US" sz="2000" dirty="0" smtClean="0">
                <a:latin typeface="Calibri" pitchFamily="34" charset="0"/>
                <a:ea typeface="Times New Roman" pitchFamily="18" charset="0"/>
                <a:cs typeface="Times New Roman" pitchFamily="18" charset="0"/>
              </a:rPr>
              <a:t> </a:t>
            </a:r>
            <a:r>
              <a:rPr lang="el-GR" sz="2000" dirty="0" smtClean="0">
                <a:latin typeface="Calibri" pitchFamily="34" charset="0"/>
                <a:ea typeface="Times New Roman" pitchFamily="18" charset="0"/>
                <a:cs typeface="Times New Roman" pitchFamily="18" charset="0"/>
              </a:rPr>
              <a:t>  1960</a:t>
            </a:r>
            <a:r>
              <a:rPr lang="en-US" sz="2000" dirty="0" smtClean="0">
                <a:latin typeface="Calibri" pitchFamily="34" charset="0"/>
                <a:ea typeface="Times New Roman" pitchFamily="18" charset="0"/>
                <a:cs typeface="Times New Roman" pitchFamily="18" charset="0"/>
              </a:rPr>
              <a:t> </a:t>
            </a:r>
            <a:r>
              <a:rPr lang="el-GR" sz="2000" dirty="0" smtClean="0">
                <a:latin typeface="Calibri" pitchFamily="34" charset="0"/>
                <a:ea typeface="Times New Roman" pitchFamily="18" charset="0"/>
                <a:cs typeface="Times New Roman" pitchFamily="18" charset="0"/>
              </a:rPr>
              <a:t>  1965</a:t>
            </a:r>
            <a:r>
              <a:rPr lang="en-US" sz="2000" dirty="0" smtClean="0">
                <a:latin typeface="Calibri" pitchFamily="34" charset="0"/>
                <a:ea typeface="Times New Roman" pitchFamily="18" charset="0"/>
                <a:cs typeface="Times New Roman" pitchFamily="18" charset="0"/>
              </a:rPr>
              <a:t> </a:t>
            </a:r>
            <a:r>
              <a:rPr lang="el-GR" sz="2000" dirty="0" smtClean="0">
                <a:latin typeface="Calibri" pitchFamily="34" charset="0"/>
                <a:ea typeface="Times New Roman" pitchFamily="18" charset="0"/>
                <a:cs typeface="Times New Roman" pitchFamily="18" charset="0"/>
              </a:rPr>
              <a:t> 1970  1973</a:t>
            </a:r>
            <a:r>
              <a:rPr lang="en-US" sz="1100" dirty="0" smtClean="0">
                <a:latin typeface="Arial" pitchFamily="34" charset="0"/>
                <a:cs typeface="Arial" pitchFamily="34" charset="0"/>
              </a:rPr>
              <a:t> </a:t>
            </a:r>
            <a:r>
              <a:rPr lang="el-GR" sz="2400" dirty="0" smtClean="0">
                <a:latin typeface="Times New Roman" pitchFamily="18" charset="0"/>
                <a:ea typeface="Times New Roman" pitchFamily="18" charset="0"/>
                <a:cs typeface="Times New Roman" pitchFamily="18" charset="0"/>
              </a:rPr>
              <a:t>____________________________________________________</a:t>
            </a:r>
            <a:r>
              <a:rPr lang="en-US" sz="2400" dirty="0" smtClean="0">
                <a:latin typeface="Times New Roman" pitchFamily="18" charset="0"/>
                <a:ea typeface="Times New Roman" pitchFamily="18" charset="0"/>
                <a:cs typeface="Times New Roman" pitchFamily="18" charset="0"/>
              </a:rPr>
              <a:t>___</a:t>
            </a:r>
            <a:r>
              <a:rPr lang="el-GR" dirty="0" smtClean="0">
                <a:latin typeface="Times New Roman" pitchFamily="18" charset="0"/>
                <a:ea typeface="Times New Roman" pitchFamily="18" charset="0"/>
                <a:cs typeface="Times New Roman" pitchFamily="18" charset="0"/>
              </a:rPr>
              <a:t>Τρόφιμα, ποτά, καπνός                     25,3    22,9     23,3     23,7    21,2      20,8    18,9     16,4</a:t>
            </a:r>
            <a:r>
              <a:rPr lang="en-US" sz="1100" dirty="0" smtClean="0">
                <a:latin typeface="Arial" pitchFamily="34" charset="0"/>
                <a:cs typeface="Arial" pitchFamily="34" charset="0"/>
              </a:rPr>
              <a:t> </a:t>
            </a:r>
            <a:r>
              <a:rPr lang="el-GR" dirty="0" smtClean="0">
                <a:latin typeface="Times New Roman" pitchFamily="18" charset="0"/>
                <a:ea typeface="Times New Roman" pitchFamily="18" charset="0"/>
                <a:cs typeface="Times New Roman" pitchFamily="18" charset="0"/>
              </a:rPr>
              <a:t>Υφάσματα                                       </a:t>
            </a:r>
            <a:r>
              <a:rPr lang="en-US" dirty="0" smtClean="0">
                <a:latin typeface="Times New Roman" pitchFamily="18" charset="0"/>
                <a:ea typeface="Times New Roman" pitchFamily="18" charset="0"/>
                <a:cs typeface="Times New Roman" pitchFamily="18" charset="0"/>
              </a:rPr>
              <a:t>  </a:t>
            </a:r>
            <a:r>
              <a:rPr lang="el-GR" dirty="0" smtClean="0">
                <a:latin typeface="Times New Roman" pitchFamily="18" charset="0"/>
                <a:ea typeface="Times New Roman" pitchFamily="18" charset="0"/>
                <a:cs typeface="Times New Roman" pitchFamily="18" charset="0"/>
              </a:rPr>
              <a:t>17,5    18,1    16,0     15,2    13,6      14,1    14,5     16,3</a:t>
            </a:r>
            <a:r>
              <a:rPr lang="en-US" sz="1100" dirty="0" smtClean="0">
                <a:latin typeface="Arial" pitchFamily="34" charset="0"/>
                <a:cs typeface="Arial" pitchFamily="34" charset="0"/>
              </a:rPr>
              <a:t> </a:t>
            </a:r>
            <a:r>
              <a:rPr lang="el-GR" dirty="0" smtClean="0">
                <a:latin typeface="Times New Roman" pitchFamily="18" charset="0"/>
                <a:ea typeface="Times New Roman" pitchFamily="18" charset="0"/>
                <a:cs typeface="Times New Roman" pitchFamily="18" charset="0"/>
              </a:rPr>
              <a:t>Υποδήματα, ενδύματα, δερμάτινα    19,7    18,6     19,6     15,4    14,3      14,2      9,0       8,7</a:t>
            </a:r>
            <a:r>
              <a:rPr lang="en-US" sz="1100" dirty="0" smtClean="0">
                <a:latin typeface="Arial" pitchFamily="34" charset="0"/>
                <a:cs typeface="Arial" pitchFamily="34" charset="0"/>
              </a:rPr>
              <a:t> </a:t>
            </a:r>
            <a:r>
              <a:rPr lang="el-GR" dirty="0" smtClean="0">
                <a:latin typeface="Times New Roman" pitchFamily="18" charset="0"/>
                <a:ea typeface="Times New Roman" pitchFamily="18" charset="0"/>
                <a:cs typeface="Times New Roman" pitchFamily="18" charset="0"/>
              </a:rPr>
              <a:t>Προϊόντα ξύλου                                  8,0      7,7       7,6       7,8      7,4        6,9      6,3       6,6</a:t>
            </a:r>
            <a:r>
              <a:rPr lang="en-US" sz="1100" dirty="0" smtClean="0">
                <a:latin typeface="Arial" pitchFamily="34" charset="0"/>
                <a:cs typeface="Arial" pitchFamily="34" charset="0"/>
              </a:rPr>
              <a:t> </a:t>
            </a:r>
            <a:r>
              <a:rPr lang="el-GR" dirty="0" smtClean="0">
                <a:latin typeface="Times New Roman" pitchFamily="18" charset="0"/>
                <a:ea typeface="Times New Roman" pitchFamily="18" charset="0"/>
                <a:cs typeface="Times New Roman" pitchFamily="18" charset="0"/>
              </a:rPr>
              <a:t>Προϊόντα χαρτιού                              2,8      3,4       3,9       4,5       5,4        5,8      5,2       4,1 Χημικά                                            </a:t>
            </a:r>
            <a:r>
              <a:rPr lang="en-US" dirty="0" smtClean="0">
                <a:latin typeface="Times New Roman" pitchFamily="18" charset="0"/>
                <a:ea typeface="Times New Roman" pitchFamily="18" charset="0"/>
                <a:cs typeface="Times New Roman" pitchFamily="18" charset="0"/>
              </a:rPr>
              <a:t> </a:t>
            </a:r>
            <a:r>
              <a:rPr lang="el-GR" dirty="0" smtClean="0">
                <a:latin typeface="Times New Roman" pitchFamily="18" charset="0"/>
                <a:ea typeface="Times New Roman" pitchFamily="18" charset="0"/>
                <a:cs typeface="Times New Roman" pitchFamily="18" charset="0"/>
              </a:rPr>
              <a:t>10,8   11,8     11,2      10,8     13,6      12,1    11,2     12,5</a:t>
            </a:r>
            <a:r>
              <a:rPr lang="en-US" sz="1100" dirty="0" smtClean="0">
                <a:latin typeface="Arial" pitchFamily="34" charset="0"/>
                <a:cs typeface="Arial" pitchFamily="34" charset="0"/>
              </a:rPr>
              <a:t> </a:t>
            </a:r>
            <a:r>
              <a:rPr lang="el-GR" dirty="0" smtClean="0">
                <a:latin typeface="Times New Roman" pitchFamily="18" charset="0"/>
                <a:ea typeface="Times New Roman" pitchFamily="18" charset="0"/>
                <a:cs typeface="Times New Roman" pitchFamily="18" charset="0"/>
              </a:rPr>
              <a:t>Μη μεταλλικά ορυκτά                       3,6      3,8      5,2       5,6        5,4        6,1      8,5       6,4</a:t>
            </a:r>
            <a:r>
              <a:rPr lang="en-US" sz="1100" dirty="0" smtClean="0">
                <a:latin typeface="Arial" pitchFamily="34" charset="0"/>
                <a:cs typeface="Arial" pitchFamily="34" charset="0"/>
              </a:rPr>
              <a:t> </a:t>
            </a:r>
            <a:r>
              <a:rPr lang="el-GR" dirty="0" smtClean="0">
                <a:latin typeface="Times New Roman" pitchFamily="18" charset="0"/>
                <a:ea typeface="Times New Roman" pitchFamily="18" charset="0"/>
                <a:cs typeface="Times New Roman" pitchFamily="18" charset="0"/>
              </a:rPr>
              <a:t>Βασικά μέταλλα                                0,6     1,1      1,6       1,8        2,0        2,2      7,2       6,9</a:t>
            </a:r>
            <a:r>
              <a:rPr lang="en-US" sz="1100" dirty="0" smtClean="0">
                <a:latin typeface="Arial" pitchFamily="34" charset="0"/>
                <a:cs typeface="Arial" pitchFamily="34" charset="0"/>
              </a:rPr>
              <a:t> </a:t>
            </a:r>
            <a:r>
              <a:rPr lang="el-GR" dirty="0" smtClean="0">
                <a:latin typeface="Times New Roman" pitchFamily="18" charset="0"/>
                <a:ea typeface="Times New Roman" pitchFamily="18" charset="0"/>
                <a:cs typeface="Times New Roman" pitchFamily="18" charset="0"/>
              </a:rPr>
              <a:t>Μεταλ. προϊόντα, ηλεκτρ. συσκευές 9,4      8,7      9,5      10,1      11,4      12,6    12,7     14,0</a:t>
            </a:r>
            <a:r>
              <a:rPr lang="en-US" sz="1100" dirty="0" smtClean="0">
                <a:latin typeface="Arial" pitchFamily="34" charset="0"/>
                <a:cs typeface="Arial" pitchFamily="34" charset="0"/>
              </a:rPr>
              <a:t> </a:t>
            </a:r>
            <a:r>
              <a:rPr lang="el-GR" dirty="0" smtClean="0">
                <a:latin typeface="Times New Roman" pitchFamily="18" charset="0"/>
                <a:ea typeface="Times New Roman" pitchFamily="18" charset="0"/>
                <a:cs typeface="Times New Roman" pitchFamily="18" charset="0"/>
              </a:rPr>
              <a:t>Συγκοινωνιακά μέσα                           -       1,0      2,2        2,6       3,0        3,0      3,9       5,6</a:t>
            </a:r>
            <a:r>
              <a:rPr lang="en-US" sz="1100" dirty="0" smtClean="0">
                <a:latin typeface="Arial" pitchFamily="34" charset="0"/>
                <a:cs typeface="Arial" pitchFamily="34" charset="0"/>
              </a:rPr>
              <a:t> </a:t>
            </a:r>
            <a:r>
              <a:rPr lang="el-GR" dirty="0" smtClean="0">
                <a:latin typeface="Times New Roman" pitchFamily="18" charset="0"/>
                <a:ea typeface="Times New Roman" pitchFamily="18" charset="0"/>
                <a:cs typeface="Times New Roman" pitchFamily="18" charset="0"/>
              </a:rPr>
              <a:t>Διάφορα</a:t>
            </a:r>
            <a:r>
              <a:rPr lang="en-US" dirty="0" smtClean="0">
                <a:latin typeface="Times New Roman" pitchFamily="18" charset="0"/>
                <a:ea typeface="Times New Roman" pitchFamily="18" charset="0"/>
                <a:cs typeface="Times New Roman" pitchFamily="18" charset="0"/>
              </a:rPr>
              <a:t>  </a:t>
            </a:r>
            <a:r>
              <a:rPr lang="el-GR" dirty="0" smtClean="0">
                <a:latin typeface="Times New Roman" pitchFamily="18" charset="0"/>
                <a:ea typeface="Times New Roman" pitchFamily="18" charset="0"/>
                <a:cs typeface="Times New Roman" pitchFamily="18" charset="0"/>
              </a:rPr>
              <a:t>                                           2,3      2,9     2,6        2,5        2,7       2,2       2,6       2,7</a:t>
            </a:r>
            <a:r>
              <a:rPr lang="en-US" sz="1100" dirty="0" smtClean="0">
                <a:latin typeface="Arial" pitchFamily="34" charset="0"/>
                <a:cs typeface="Arial" pitchFamily="34" charset="0"/>
              </a:rPr>
              <a:t> _____</a:t>
            </a:r>
            <a:r>
              <a:rPr lang="el-GR" sz="2000" dirty="0" smtClean="0">
                <a:latin typeface="Times New Roman" pitchFamily="18" charset="0"/>
                <a:ea typeface="Times New Roman" pitchFamily="18" charset="0"/>
                <a:cs typeface="Times New Roman" pitchFamily="18" charset="0"/>
              </a:rPr>
              <a:t>_______________________________________________________________</a:t>
            </a:r>
            <a:r>
              <a:rPr lang="en-US" sz="2000" dirty="0" smtClean="0">
                <a:latin typeface="Times New Roman" pitchFamily="18" charset="0"/>
                <a:ea typeface="Times New Roman" pitchFamily="18" charset="0"/>
                <a:cs typeface="Times New Roman" pitchFamily="18" charset="0"/>
              </a:rPr>
              <a:t> </a:t>
            </a:r>
            <a:r>
              <a:rPr lang="el-GR" sz="2000" u="sng" dirty="0" smtClean="0">
                <a:latin typeface="Times New Roman" pitchFamily="18" charset="0"/>
                <a:ea typeface="Times New Roman" pitchFamily="18" charset="0"/>
                <a:cs typeface="Times New Roman" pitchFamily="18" charset="0"/>
              </a:rPr>
              <a:t>Σύνολο                                      100    100    100      100     100      100     100     100</a:t>
            </a:r>
            <a:endParaRPr lang="el-GR" sz="1100" dirty="0" smtClean="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6671"/>
            <a:ext cx="8712968" cy="6278642"/>
          </a:xfrm>
          <a:prstGeom prst="rect">
            <a:avLst/>
          </a:prstGeom>
        </p:spPr>
        <p:txBody>
          <a:bodyPr wrap="square">
            <a:spAutoFit/>
          </a:bodyPr>
          <a:lstStyle/>
          <a:p>
            <a:pPr lvl="0" indent="450850" algn="just" eaLnBrk="0" fontAlgn="base" hangingPunct="0">
              <a:spcBef>
                <a:spcPct val="0"/>
              </a:spcBef>
              <a:spcAft>
                <a:spcPct val="0"/>
              </a:spcAft>
            </a:pPr>
            <a:r>
              <a:rPr lang="el-GR" sz="2400" b="1" dirty="0" smtClean="0">
                <a:latin typeface="+mj-lt"/>
                <a:ea typeface="Times New Roman" pitchFamily="18" charset="0"/>
                <a:cs typeface="Times New Roman" pitchFamily="18" charset="0"/>
              </a:rPr>
              <a:t> β. Η εξέλιξη των επενδύσεων.</a:t>
            </a:r>
            <a:endParaRPr lang="el-GR" sz="2400" dirty="0" smtClean="0">
              <a:latin typeface="+mj-lt"/>
              <a:cs typeface="Arial" pitchFamily="34" charset="0"/>
            </a:endParaRPr>
          </a:p>
          <a:p>
            <a:pPr lvl="0" indent="450850" algn="just" eaLnBrk="0" fontAlgn="base" hangingPunct="0">
              <a:spcBef>
                <a:spcPct val="0"/>
              </a:spcBef>
              <a:spcAft>
                <a:spcPct val="0"/>
              </a:spcAft>
            </a:pPr>
            <a:r>
              <a:rPr lang="el-GR" sz="2400" dirty="0" smtClean="0">
                <a:latin typeface="+mj-lt"/>
                <a:ea typeface="Times New Roman" pitchFamily="18" charset="0"/>
                <a:cs typeface="Times New Roman" pitchFamily="18" charset="0"/>
              </a:rPr>
              <a:t>Στη μεταπολεμική περίοδο οι επενδύσεις στην Ελλάδα αυξήθηκαν με γρήγορους ρυθμούς. Αν και η εγχώρια αποταμίευση κάλυπτε μόλις το 50% των επενδύσεων το 1953, το ποσοστό τους στο Α.Ε.Π. της χώρας αυξήθηκε σημαντικά στα επόμενα χρόνια Γενικά, το σχετικά χαμηλό ύψος των αποταμιεύσεων, δεν φαίνεται να λειτούργησε ως ανασταλτικός παράγοντας για τις επενδύσεις. Το συμπέρασμα αυτό ενισχύεται και από το ότι η Ελλάδα είχε υψηλή ροπή προς αποταμίευση (μέση και οριακή) παρά το χαμηλό επίπεδο ανάπτυξής της. Η αύξηση της αποταμίευσης οφείλεται σε μεγάλο βαθμό στην εισροή εμβασμάτων και στο συντηρητικό καταναλωτικό πρότυπο που υιοθέτησαν οι Έλληνες στη μεταπολεμική περίοδο, με αποτέλεσμα η ροπή προς κατανάλωση να παραμείνει ασυνήθιστα χαμηλή για τα δεδομένα μιας σχετικά φτωχής χώρας. Η αποταμίευση (μέσω των εμβασμάτων) και το ξένο κεφάλαιο, χρηματοδότησαν κατά κύριο λόγο τις επενδύσεις. </a:t>
            </a:r>
            <a:endParaRPr lang="el-GR" sz="2400" dirty="0" smtClean="0">
              <a:latin typeface="+mj-lt"/>
              <a:cs typeface="Arial" pitchFamily="34" charset="0"/>
            </a:endParaRPr>
          </a:p>
          <a:p>
            <a:pPr lvl="0" indent="450850" algn="just" eaLnBrk="0" fontAlgn="base" hangingPunct="0">
              <a:spcBef>
                <a:spcPct val="0"/>
              </a:spcBef>
              <a:spcAft>
                <a:spcPct val="0"/>
              </a:spcAft>
            </a:pPr>
            <a:r>
              <a:rPr lang="el-GR" dirty="0" smtClean="0">
                <a:latin typeface="Times New Roman" pitchFamily="18" charset="0"/>
                <a:ea typeface="Times New Roman" pitchFamily="18" charset="0"/>
                <a:cs typeface="Times New Roman" pitchFamily="18" charset="0"/>
              </a:rPr>
              <a:t>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04664"/>
            <a:ext cx="8640960" cy="6370975"/>
          </a:xfrm>
          <a:prstGeom prst="rect">
            <a:avLst/>
          </a:prstGeom>
        </p:spPr>
        <p:txBody>
          <a:bodyPr wrap="square">
            <a:spAutoFit/>
          </a:bodyPr>
          <a:lstStyle/>
          <a:p>
            <a:pPr lvl="0" indent="450850" algn="just" eaLnBrk="0" fontAlgn="base" hangingPunct="0">
              <a:spcBef>
                <a:spcPct val="0"/>
              </a:spcBef>
              <a:spcAft>
                <a:spcPct val="0"/>
              </a:spcAft>
            </a:pPr>
            <a:r>
              <a:rPr lang="el-GR" sz="2400" dirty="0" smtClean="0">
                <a:latin typeface="Calibri" pitchFamily="34" charset="0"/>
                <a:ea typeface="Times New Roman" pitchFamily="18" charset="0"/>
                <a:cs typeface="Times New Roman" pitchFamily="18" charset="0"/>
              </a:rPr>
              <a:t>Οι ιδιωτικές επενδύσεις απετέλεσαν το μεγαλύτερο ποσοστό των συνολικών επενδύσεων (άνω του 70%  για την περίοδο 1960-75 σύμφωνα με τα στοιχεία της Ε.Σ.Υ.Ε.) και ήταν αυτές που κατά κύριο λόγο προκάλεσαν την εντυπωσιακή αύξηση του λόγου επενδύσεις / Α.Ε.Π. από 13% το 1948 σε 23% το 1967. Με την αύξηση αυτή του ποσοστού των επενδύσεων η Ελλάδα έφτασε στο αντίστοιχο επίπεδο περισσότερο αναπτυγμένων οικονομιών, όπως φαίνεται και στον πίνακα 4.</a:t>
            </a:r>
          </a:p>
          <a:p>
            <a:pPr lvl="0" indent="450850" algn="ctr"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 Πίνακας 4</a:t>
            </a:r>
            <a:endParaRPr lang="el-GR" sz="1100" dirty="0" smtClean="0">
              <a:latin typeface="Arial" pitchFamily="34" charset="0"/>
              <a:cs typeface="Arial" pitchFamily="34" charset="0"/>
            </a:endParaRPr>
          </a:p>
          <a:p>
            <a:pPr lvl="0" indent="450850" algn="ctr"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Οι ακαθάριστες επενδύσεις παγίου κεφαλαίου ως  ποσοστό του Α.Ε.Π. (τρέχουσες τιμές) 1961-1975</a:t>
            </a:r>
            <a:endParaRPr lang="el-GR" sz="1100" dirty="0" smtClean="0">
              <a:latin typeface="Arial" pitchFamily="34" charset="0"/>
              <a:cs typeface="Arial" pitchFamily="34" charset="0"/>
            </a:endParaRPr>
          </a:p>
          <a:p>
            <a:pPr lvl="0" indent="450850" algn="ctr"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Χώρες/ Περίοδος            1961-65        1966-70        1971-1975</a:t>
            </a:r>
          </a:p>
          <a:p>
            <a:pPr lvl="0" indent="450850" algn="ctr" eaLnBrk="0" fontAlgn="base" hangingPunct="0">
              <a:spcBef>
                <a:spcPct val="0"/>
              </a:spcBef>
              <a:spcAft>
                <a:spcPct val="0"/>
              </a:spcAft>
            </a:pPr>
            <a:r>
              <a:rPr lang="el-GR" sz="2400" dirty="0" smtClean="0">
                <a:latin typeface="Times New Roman" pitchFamily="18" charset="0"/>
                <a:cs typeface="Times New Roman" pitchFamily="18" charset="0"/>
              </a:rPr>
              <a:t>____________________________________________________</a:t>
            </a:r>
            <a:r>
              <a:rPr lang="el-GR" sz="2400" dirty="0" smtClean="0">
                <a:latin typeface="Times New Roman" pitchFamily="18" charset="0"/>
                <a:ea typeface="Times New Roman" pitchFamily="18" charset="0"/>
                <a:cs typeface="Times New Roman" pitchFamily="18" charset="0"/>
              </a:rPr>
              <a:t>Ε.Ο.Κ. (9)                              23,3              23,3               23,6</a:t>
            </a:r>
            <a:endParaRPr lang="el-GR" sz="1100" dirty="0" smtClean="0">
              <a:latin typeface="Arial" pitchFamily="34" charset="0"/>
              <a:cs typeface="Arial" pitchFamily="34" charset="0"/>
            </a:endParaRPr>
          </a:p>
          <a:p>
            <a:pPr lvl="0" indent="450850" algn="just"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 Ελλάδα                                   20,4               22,6              24,8</a:t>
            </a:r>
            <a:endParaRPr lang="el-GR" sz="1100" dirty="0" smtClean="0">
              <a:latin typeface="Arial" pitchFamily="34" charset="0"/>
              <a:cs typeface="Arial" pitchFamily="34" charset="0"/>
            </a:endParaRPr>
          </a:p>
          <a:p>
            <a:pPr lvl="0" indent="450850" algn="just" eaLnBrk="0" fontAlgn="base" hangingPunct="0">
              <a:spcBef>
                <a:spcPct val="0"/>
              </a:spcBef>
              <a:spcAft>
                <a:spcPct val="0"/>
              </a:spcAft>
            </a:pPr>
            <a:r>
              <a:rPr lang="el-GR" sz="2400" dirty="0" smtClean="0">
                <a:latin typeface="Calibri" pitchFamily="34" charset="0"/>
                <a:cs typeface="Arial" pitchFamily="34" charset="0"/>
              </a:rPr>
              <a:t>____________________________________________________</a:t>
            </a:r>
          </a:p>
          <a:p>
            <a:pPr lvl="0" indent="450850" algn="just" eaLnBrk="0" fontAlgn="base" hangingPunct="0">
              <a:spcBef>
                <a:spcPct val="0"/>
              </a:spcBef>
              <a:spcAft>
                <a:spcPct val="0"/>
              </a:spcAft>
            </a:pPr>
            <a:endParaRPr lang="el-GR" sz="2400" dirty="0" smtClean="0">
              <a:latin typeface="Calibri"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356</TotalTime>
  <Words>4200</Words>
  <Application>Microsoft Office PowerPoint</Application>
  <PresentationFormat>Προβολή στην οθόνη (4:3)</PresentationFormat>
  <Paragraphs>116</Paragraphs>
  <Slides>32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32</vt:i4>
      </vt:variant>
    </vt:vector>
  </HeadingPairs>
  <TitlesOfParts>
    <vt:vector size="33" baseType="lpstr">
      <vt:lpstr>Flow</vt:lpstr>
      <vt:lpstr>Η Ελληνική Οικονομία 1945 κ.ε.</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Ελληνική Οικονομία 1945 κ.ε.</dc:title>
  <dc:creator>Ελένη</dc:creator>
  <cp:lastModifiedBy>user</cp:lastModifiedBy>
  <cp:revision>58</cp:revision>
  <dcterms:created xsi:type="dcterms:W3CDTF">2013-08-22T12:27:45Z</dcterms:created>
  <dcterms:modified xsi:type="dcterms:W3CDTF">2022-04-01T07:12:56Z</dcterms:modified>
</cp:coreProperties>
</file>