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74" r:id="rId13"/>
    <p:sldId id="275" r:id="rId14"/>
    <p:sldId id="277" r:id="rId15"/>
    <p:sldId id="278" r:id="rId16"/>
    <p:sldId id="279" r:id="rId17"/>
    <p:sldId id="280" r:id="rId18"/>
    <p:sldId id="281" r:id="rId19"/>
    <p:sldId id="282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872" autoAdjust="0"/>
  </p:normalViewPr>
  <p:slideViewPr>
    <p:cSldViewPr>
      <p:cViewPr varScale="1">
        <p:scale>
          <a:sx n="51" d="100"/>
          <a:sy n="51" d="100"/>
        </p:scale>
        <p:origin x="19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25FCB-4DD0-4E26-9EF6-61E192D01136}" type="datetimeFigureOut">
              <a:rPr lang="el-GR" smtClean="0"/>
              <a:t>12/6/2021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0005E-34A8-463E-8561-3DD2DA0FE6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826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Σταθερή κατάσταση μας ενδιαφέρει η </a:t>
            </a:r>
            <a:r>
              <a:rPr lang="el-GR" dirty="0" err="1"/>
              <a:t>μελετούμενη</a:t>
            </a:r>
            <a:r>
              <a:rPr lang="el-GR" dirty="0"/>
              <a:t> ποσότητα να φτάσει σε ένα σημείο σύγκλισης σε μία τιμή ή σε ένα διάστημα τιμών για πολλές μελέτες με διαφορετικούς σπόρους, διαφορετικές γεννήτριες και επιπλέον χωρίς περιορισμό στον χρόνο εκτέλεσης κάθε πειράματος.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0005E-34A8-463E-8561-3DD2DA0FE63B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625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Σταθερή κατάσταση επιτυγχάνεται όταν ο μέσος όρος των παρατηρήσεων που λαμβάνουμε ανά χρονικό διάστημα (έχουμε χωρίσει τον χρόνο σε διαστήματα) συμβαίνει να βρίσκονται στο ίδιο επίπεδο.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0005E-34A8-463E-8561-3DD2DA0FE63B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4999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l-GR" dirty="0"/>
              <a:t>Οι επαναλήψεις δημιουργούνται είτε με διαφορετική γεννήτρια, είτε με την ίδια γεννήτρια και διαφορετικό σπόρο είτε με παραλλαγή στις αρχικές συνθήκες.</a:t>
            </a:r>
          </a:p>
          <a:p>
            <a:pPr marL="228600" indent="-228600">
              <a:buAutoNum type="arabicParenR"/>
            </a:pPr>
            <a:r>
              <a:rPr lang="el-GR" dirty="0"/>
              <a:t>Οι παρατηρήσεις ΔΕΝ είναι απαραίτητο ότι θα είναι πάντοτε διαφορετικές ανά ομάδα ούτε και εντός της ομάδας.</a:t>
            </a:r>
          </a:p>
          <a:p>
            <a:pPr marL="228600" indent="-228600">
              <a:buAutoNum type="arabicParenR"/>
            </a:pPr>
            <a:r>
              <a:rPr lang="el-GR" dirty="0"/>
              <a:t>Βάσει των 10 προσομοιώσεων σε 8 χρονικά διαστήματα θέλουμε να βγάλουμε ένα συμπέρασμα.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0005E-34A8-463E-8561-3DD2DA0FE63B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3371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Έστω ότι έχουμε τρέξει 6 ΣΕΤ από 10 προσομοιώσεις και από τα πρώτα 5 ΣΕΤ λάβαμε διαστήματα (με πιθανότητα 95%)</a:t>
            </a:r>
          </a:p>
          <a:p>
            <a:endParaRPr lang="el-GR" dirty="0"/>
          </a:p>
          <a:p>
            <a:r>
              <a:rPr lang="el-GR" dirty="0"/>
              <a:t>Χρειάζονται και άλλα πειράματα, αλλά μοιάζει να αρχίζει να εμφανίζεται μία σύγκλιση</a:t>
            </a:r>
          </a:p>
          <a:p>
            <a:r>
              <a:rPr lang="el-GR" dirty="0"/>
              <a:t>[1..2]</a:t>
            </a:r>
          </a:p>
          <a:p>
            <a:r>
              <a:rPr lang="el-GR" dirty="0"/>
              <a:t>[1.5…..3]</a:t>
            </a:r>
          </a:p>
          <a:p>
            <a:r>
              <a:rPr lang="el-GR" b="1" dirty="0"/>
              <a:t>[2.5… 8]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/>
              <a:t>[2.85… 9.5]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/>
              <a:t>[3… 10.25]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/>
              <a:t>[3.5… 10.5]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ΔΕΝ ΜΠΟΡΟΥΜΕ  ΝΑ ΜΙΛΑΜΕ ΓΙΑ ΣΥΓΚΛΙΣΗ</a:t>
            </a:r>
          </a:p>
          <a:p>
            <a:r>
              <a:rPr lang="el-GR" dirty="0"/>
              <a:t>1..2]</a:t>
            </a:r>
          </a:p>
          <a:p>
            <a:r>
              <a:rPr lang="el-GR" dirty="0"/>
              <a:t>[1.5…..3]</a:t>
            </a:r>
          </a:p>
          <a:p>
            <a:r>
              <a:rPr lang="el-GR" b="1" dirty="0"/>
              <a:t>[12.5… 18]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/>
              <a:t>[22.85… 39.5]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/>
              <a:t>[3… 10.25]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/>
              <a:t>[3.5… 10.5]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0005E-34A8-463E-8561-3DD2DA0FE63B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7512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325-262B-49A2-B388-BC7C3343728B}" type="datetimeFigureOut">
              <a:rPr lang="el-GR" smtClean="0"/>
              <a:pPr/>
              <a:t>12/6/2021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A649-B455-49EF-81A6-BC9D864292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325-262B-49A2-B388-BC7C3343728B}" type="datetimeFigureOut">
              <a:rPr lang="el-GR" smtClean="0"/>
              <a:pPr/>
              <a:t>12/6/2021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A649-B455-49EF-81A6-BC9D864292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325-262B-49A2-B388-BC7C3343728B}" type="datetimeFigureOut">
              <a:rPr lang="el-GR" smtClean="0"/>
              <a:pPr/>
              <a:t>12/6/2021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A649-B455-49EF-81A6-BC9D864292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325-262B-49A2-B388-BC7C3343728B}" type="datetimeFigureOut">
              <a:rPr lang="el-GR" smtClean="0"/>
              <a:pPr/>
              <a:t>12/6/2021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A649-B455-49EF-81A6-BC9D864292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325-262B-49A2-B388-BC7C3343728B}" type="datetimeFigureOut">
              <a:rPr lang="el-GR" smtClean="0"/>
              <a:pPr/>
              <a:t>12/6/2021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A649-B455-49EF-81A6-BC9D864292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325-262B-49A2-B388-BC7C3343728B}" type="datetimeFigureOut">
              <a:rPr lang="el-GR" smtClean="0"/>
              <a:pPr/>
              <a:t>12/6/2021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A649-B455-49EF-81A6-BC9D864292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325-262B-49A2-B388-BC7C3343728B}" type="datetimeFigureOut">
              <a:rPr lang="el-GR" smtClean="0"/>
              <a:pPr/>
              <a:t>12/6/2021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A649-B455-49EF-81A6-BC9D864292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325-262B-49A2-B388-BC7C3343728B}" type="datetimeFigureOut">
              <a:rPr lang="el-GR" smtClean="0"/>
              <a:pPr/>
              <a:t>12/6/2021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A649-B455-49EF-81A6-BC9D864292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325-262B-49A2-B388-BC7C3343728B}" type="datetimeFigureOut">
              <a:rPr lang="el-GR" smtClean="0"/>
              <a:pPr/>
              <a:t>12/6/2021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A649-B455-49EF-81A6-BC9D864292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325-262B-49A2-B388-BC7C3343728B}" type="datetimeFigureOut">
              <a:rPr lang="el-GR" smtClean="0"/>
              <a:pPr/>
              <a:t>12/6/2021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A649-B455-49EF-81A6-BC9D864292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325-262B-49A2-B388-BC7C3343728B}" type="datetimeFigureOut">
              <a:rPr lang="el-GR" smtClean="0"/>
              <a:pPr/>
              <a:t>12/6/2021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A649-B455-49EF-81A6-BC9D864292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B9325-262B-49A2-B388-BC7C3343728B}" type="datetimeFigureOut">
              <a:rPr lang="el-GR" smtClean="0"/>
              <a:pPr/>
              <a:t>12/6/2021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8A649-B455-49EF-81A6-BC9D8642924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1124744"/>
            <a:ext cx="7772400" cy="1470025"/>
          </a:xfrm>
        </p:spPr>
        <p:txBody>
          <a:bodyPr/>
          <a:lstStyle/>
          <a:p>
            <a:r>
              <a:rPr lang="en-US" dirty="0"/>
              <a:t>ANA</a:t>
            </a:r>
            <a:r>
              <a:rPr lang="el-GR" dirty="0"/>
              <a:t>ΛΥΣΗ ΑΠΟΤΕΛΕΣΜΑΤΩΝ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2713856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el-GR" dirty="0"/>
              <a:t>Η συλλογή και µ</a:t>
            </a:r>
            <a:r>
              <a:rPr lang="el-GR" dirty="0" err="1"/>
              <a:t>ελέτη</a:t>
            </a:r>
            <a:r>
              <a:rPr lang="el-GR" dirty="0"/>
              <a:t> των </a:t>
            </a:r>
            <a:r>
              <a:rPr lang="el-GR" dirty="0" err="1"/>
              <a:t>αποτελεσµάτων</a:t>
            </a:r>
            <a:r>
              <a:rPr lang="el-GR" dirty="0"/>
              <a:t> της </a:t>
            </a:r>
            <a:r>
              <a:rPr lang="el-GR" dirty="0" err="1"/>
              <a:t>προσοµοίωσης</a:t>
            </a:r>
            <a:r>
              <a:rPr lang="el-GR" dirty="0"/>
              <a:t> απαιτεί ιδιαίτερη προσοχή λόγω της </a:t>
            </a:r>
            <a:r>
              <a:rPr lang="el-GR" dirty="0" err="1"/>
              <a:t>τυχαιότητας</a:t>
            </a:r>
            <a:r>
              <a:rPr lang="el-GR" dirty="0"/>
              <a:t> </a:t>
            </a:r>
            <a:r>
              <a:rPr lang="el-GR" dirty="0" err="1"/>
              <a:t>ορισµένων</a:t>
            </a:r>
            <a:r>
              <a:rPr lang="el-GR" dirty="0"/>
              <a:t> </a:t>
            </a:r>
            <a:r>
              <a:rPr lang="el-GR" dirty="0" err="1"/>
              <a:t>παραµέτρων</a:t>
            </a:r>
            <a:r>
              <a:rPr lang="el-GR" dirty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l-GR" dirty="0"/>
              <a:t>Επειδή η </a:t>
            </a:r>
            <a:r>
              <a:rPr lang="el-GR" dirty="0" err="1"/>
              <a:t>προσοµοίωση</a:t>
            </a:r>
            <a:r>
              <a:rPr lang="el-GR" dirty="0"/>
              <a:t> </a:t>
            </a:r>
            <a:r>
              <a:rPr lang="el-GR" dirty="0" err="1"/>
              <a:t>ϐασίζεται</a:t>
            </a:r>
            <a:r>
              <a:rPr lang="el-GR" dirty="0"/>
              <a:t> σε παραγωγή και χρήση τυχαίων </a:t>
            </a:r>
            <a:r>
              <a:rPr lang="el-GR" dirty="0" err="1"/>
              <a:t>δειγµάτων</a:t>
            </a:r>
            <a:r>
              <a:rPr lang="el-GR" dirty="0"/>
              <a:t>, τα </a:t>
            </a:r>
            <a:r>
              <a:rPr lang="el-GR" dirty="0" err="1"/>
              <a:t>αποτελέσµατά</a:t>
            </a:r>
            <a:r>
              <a:rPr lang="el-GR" dirty="0"/>
              <a:t> της δεν είναι πάντα απολύτως αξιόπιστα.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Σχεδιάζουµε</a:t>
            </a:r>
            <a:r>
              <a:rPr lang="el-GR" dirty="0"/>
              <a:t> τα </a:t>
            </a:r>
            <a:r>
              <a:rPr lang="en-US" dirty="0"/>
              <a:t>x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l-GR" dirty="0"/>
              <a:t>ως τον </a:t>
            </a:r>
            <a:r>
              <a:rPr lang="el-GR" dirty="0" err="1"/>
              <a:t>κινούµενο</a:t>
            </a:r>
            <a:r>
              <a:rPr lang="el-GR" dirty="0"/>
              <a:t> µέσο όρο</a:t>
            </a:r>
          </a:p>
          <a:p>
            <a:r>
              <a:rPr lang="el-GR" dirty="0" err="1"/>
              <a:t>Επαναλαµβάνουµε</a:t>
            </a:r>
            <a:r>
              <a:rPr lang="el-GR" dirty="0"/>
              <a:t> τα </a:t>
            </a:r>
            <a:r>
              <a:rPr lang="el-GR" dirty="0" err="1"/>
              <a:t>ϐήµατα</a:t>
            </a:r>
            <a:r>
              <a:rPr lang="el-GR" dirty="0"/>
              <a:t> 2 και 3, </a:t>
            </a:r>
            <a:r>
              <a:rPr lang="el-GR" dirty="0" err="1"/>
              <a:t>χρησιµοποιώντας</a:t>
            </a:r>
            <a:r>
              <a:rPr lang="el-GR" dirty="0"/>
              <a:t> </a:t>
            </a:r>
            <a:r>
              <a:rPr lang="el-GR" dirty="0" err="1"/>
              <a:t>διαϕορετικό</a:t>
            </a:r>
            <a:r>
              <a:rPr lang="el-GR" dirty="0"/>
              <a:t> σπόρο της γεννήτριας τυχαίων </a:t>
            </a:r>
            <a:r>
              <a:rPr lang="el-GR" dirty="0" err="1"/>
              <a:t>αριθµών</a:t>
            </a:r>
            <a:r>
              <a:rPr lang="el-GR" dirty="0"/>
              <a:t> κάθε φορά, M φορές</a:t>
            </a:r>
          </a:p>
          <a:p>
            <a:r>
              <a:rPr lang="el-GR" dirty="0"/>
              <a:t> Η σταθερή κατάσταση αρχίζει στο </a:t>
            </a:r>
            <a:r>
              <a:rPr lang="el-GR" dirty="0" err="1"/>
              <a:t>σηµείο</a:t>
            </a:r>
            <a:r>
              <a:rPr lang="el-GR" dirty="0"/>
              <a:t> όπου στα περισσότερα </a:t>
            </a:r>
            <a:r>
              <a:rPr lang="el-GR" dirty="0" err="1"/>
              <a:t>διαγράµµατα</a:t>
            </a:r>
            <a:r>
              <a:rPr lang="el-GR" dirty="0"/>
              <a:t> ο </a:t>
            </a:r>
            <a:r>
              <a:rPr lang="el-GR" dirty="0" err="1"/>
              <a:t>κινούµενος</a:t>
            </a:r>
            <a:r>
              <a:rPr lang="el-GR" dirty="0"/>
              <a:t> µ</a:t>
            </a:r>
            <a:r>
              <a:rPr lang="el-GR" dirty="0" err="1"/>
              <a:t>έσος</a:t>
            </a:r>
            <a:r>
              <a:rPr lang="el-GR" dirty="0"/>
              <a:t> όρος έχει φθάσει στο επίπεδο στο οποίο κινείται κατόπιν.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3" y="1556792"/>
            <a:ext cx="7921503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ΑΠΟΤΕΛΕΣΜΑΤΩΝ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αποτελέσματα της προσομοίωσης εξαρτώνται όχι μόνο από τις </a:t>
            </a:r>
            <a:r>
              <a:rPr lang="el-GR" dirty="0" err="1"/>
              <a:t>παραμέτρουςτου</a:t>
            </a:r>
            <a:r>
              <a:rPr lang="el-GR" dirty="0"/>
              <a:t> μοντέλου, όπως </a:t>
            </a:r>
            <a:r>
              <a:rPr lang="el-GR" dirty="0" err="1"/>
              <a:t>ϑα</a:t>
            </a:r>
            <a:r>
              <a:rPr lang="el-GR" dirty="0"/>
              <a:t> έπρεπε, αλλά και από δύο ανεπιθύμητους παράγοντες:</a:t>
            </a:r>
          </a:p>
          <a:p>
            <a:r>
              <a:rPr lang="el-GR" dirty="0"/>
              <a:t>Τις αρχικές συνθήκες</a:t>
            </a:r>
          </a:p>
          <a:p>
            <a:r>
              <a:rPr lang="el-GR" dirty="0"/>
              <a:t>Τη σειρά των τυχαίων αριθμών που χρησιμοποιείται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ΜΕΘΟΔΟΣ ΕΠΑΝΑΛΗΨΕΩΝ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προσομοίωση επαναλαμβάνεται πολλές </a:t>
            </a:r>
            <a:r>
              <a:rPr lang="el-GR" dirty="0" err="1"/>
              <a:t>ϕορές</a:t>
            </a:r>
            <a:r>
              <a:rPr lang="el-GR" dirty="0"/>
              <a:t> με τις ίδιες αρχικές συνθήκες.</a:t>
            </a:r>
          </a:p>
          <a:p>
            <a:r>
              <a:rPr lang="el-GR" dirty="0"/>
              <a:t>Κάθε </a:t>
            </a:r>
            <a:r>
              <a:rPr lang="el-GR" dirty="0" err="1"/>
              <a:t>ϕορά</a:t>
            </a:r>
            <a:r>
              <a:rPr lang="el-GR" dirty="0"/>
              <a:t> χρησιμοποιείται διαφορετική σειρά τυχαίων αριθμών (διαφορετική γεννήτρια ή διαφορετικός σπόρος) έτσι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ΜΕΘΟΔΟΣ ΕΠΑΝΑΛΗΨΕΩΝ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 = k(m + m0)</a:t>
            </a:r>
            <a:endParaRPr lang="el-GR" dirty="0"/>
          </a:p>
          <a:p>
            <a:r>
              <a:rPr lang="el-GR" i="1" dirty="0"/>
              <a:t>Παράδειγμα: </a:t>
            </a:r>
            <a:r>
              <a:rPr lang="el-GR" dirty="0" err="1"/>
              <a:t>΄Εστω</a:t>
            </a:r>
            <a:r>
              <a:rPr lang="el-GR" dirty="0"/>
              <a:t> ότι προσομοιώνεται ένα σύστημα ουράς και οι παρατηρήσεις λαμβάνον-</a:t>
            </a:r>
          </a:p>
          <a:p>
            <a:r>
              <a:rPr lang="el-GR" dirty="0" err="1"/>
              <a:t>ται</a:t>
            </a:r>
            <a:r>
              <a:rPr lang="el-GR" dirty="0"/>
              <a:t> σε 8 ‘‘ομάδες’’ διάρκειας 60 χρονικών μονάδων. Ο στόχος ενός αναλυτή είναι, με 10 επαναλήψεις της προσομοίωσης, να εκτιμήσει με πιθανότητα 95% το μέσο μήκος της ουράς. Οι 8 ομάδες παρατηρήσεων, που αφορούν τα χρονικά διαστήματα [1..60), [60,119) ..... [420..480) για 10 επαναλήψεις, δίνονται στον παρακάτω πίνακα:</a:t>
            </a:r>
            <a:endParaRPr lang="el-GR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ΜΕΘΟΔΟΣ ΕΠΑΝΑΛΗΨΕΩΝ</a:t>
            </a:r>
            <a:endParaRPr lang="el-G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340768"/>
            <a:ext cx="732146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1259632" y="5445224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Βρίσκουμε τον </a:t>
            </a:r>
            <a:r>
              <a:rPr lang="el-GR" dirty="0" err="1"/>
              <a:t>μ.ο</a:t>
            </a:r>
            <a:r>
              <a:rPr lang="el-GR" dirty="0"/>
              <a:t> ανά επανάληψη και τον </a:t>
            </a:r>
            <a:r>
              <a:rPr lang="el-GR" dirty="0" err="1"/>
              <a:t>μ.ο</a:t>
            </a:r>
            <a:r>
              <a:rPr lang="el-GR" dirty="0"/>
              <a:t> των επαναλήψεων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ΜΕΘΟΔΟΣ ΕΠΑΝΑΛΗΨΕΩΝ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/>
          <a:lstStyle/>
          <a:p>
            <a:r>
              <a:rPr lang="el-GR" dirty="0"/>
              <a:t>Η μέση τιμή όλων των επαναλήψεων είναι 7.07. </a:t>
            </a:r>
          </a:p>
          <a:p>
            <a:r>
              <a:rPr lang="el-GR" dirty="0"/>
              <a:t>Ανά επανάληψη: 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852936"/>
            <a:ext cx="300326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ΜΕΘΟΔΟΣ ΕΠΑΝΑΛΗΨΕΩΝ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txBody>
          <a:bodyPr/>
          <a:lstStyle/>
          <a:p>
            <a:r>
              <a:rPr lang="el-GR" dirty="0"/>
              <a:t>Υπολογίζουμε τη διασπορά των παρατηρήσεων: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852936"/>
            <a:ext cx="7392821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TextBox"/>
          <p:cNvSpPr txBox="1"/>
          <p:nvPr/>
        </p:nvSpPr>
        <p:spPr>
          <a:xfrm>
            <a:off x="899592" y="4365104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Είναι σ</a:t>
            </a:r>
            <a:r>
              <a:rPr lang="el-GR" baseline="30000" dirty="0"/>
              <a:t>2</a:t>
            </a:r>
            <a:r>
              <a:rPr lang="el-GR" dirty="0"/>
              <a:t>=24.23 και το μέσο σφάλμα είναι η ρίζα της διασποράς προς την ρίζα των επαναλήψεων: </a:t>
            </a:r>
            <a:endParaRPr lang="el-GR" baseline="-25000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5157192"/>
            <a:ext cx="311573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ΜΕΘΟΔΟΣ ΕΠΑΝΑΛΗΨΕΩΝ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</a:t>
            </a:r>
            <a:r>
              <a:rPr lang="en-US" dirty="0"/>
              <a:t>a=0.05 </a:t>
            </a:r>
            <a:r>
              <a:rPr lang="el-GR" dirty="0"/>
              <a:t>και </a:t>
            </a:r>
            <a:r>
              <a:rPr lang="en-US" dirty="0"/>
              <a:t>k-1=9 </a:t>
            </a:r>
            <a:r>
              <a:rPr lang="el-GR" dirty="0"/>
              <a:t>βαθμοί ελευθερίας</a:t>
            </a:r>
          </a:p>
          <a:p>
            <a:endParaRPr lang="el-GR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1" y="2276872"/>
            <a:ext cx="6863189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ΜΕΘΟΔΟΣ ΕΠΑΝΑΛΗΨΕΩΝ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2"/>
          </a:xfrm>
        </p:spPr>
        <p:txBody>
          <a:bodyPr>
            <a:normAutofit/>
          </a:bodyPr>
          <a:lstStyle/>
          <a:p>
            <a:r>
              <a:rPr lang="el-GR" dirty="0"/>
              <a:t>Η τιμή από τον πίνακα είναι 2.2</a:t>
            </a:r>
            <a:r>
              <a:rPr lang="en-US" dirty="0"/>
              <a:t>2</a:t>
            </a:r>
            <a:r>
              <a:rPr lang="el-GR" dirty="0"/>
              <a:t>8</a:t>
            </a:r>
          </a:p>
          <a:p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899592" y="2819476"/>
            <a:ext cx="6264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μέση τιμή όλων των επαναλήψεων</a:t>
            </a:r>
            <a:r>
              <a:rPr lang="en-US" dirty="0"/>
              <a:t> –</a:t>
            </a:r>
            <a:r>
              <a:rPr lang="el-GR" dirty="0"/>
              <a:t>  +</a:t>
            </a:r>
            <a:r>
              <a:rPr lang="en-US" dirty="0"/>
              <a:t> </a:t>
            </a:r>
            <a:r>
              <a:rPr lang="el-GR" dirty="0"/>
              <a:t>τιμή πίνακα (μέσο σφάλμα)</a:t>
            </a:r>
            <a:endParaRPr lang="en-US" dirty="0"/>
          </a:p>
          <a:p>
            <a:endParaRPr lang="en-US" dirty="0"/>
          </a:p>
          <a:p>
            <a:r>
              <a:rPr lang="el-GR" dirty="0"/>
              <a:t>Άρα είναι [7.07-2.228 (1.56)....7.07+2.26(1.56) = [3.5…10.5] </a:t>
            </a:r>
          </a:p>
          <a:p>
            <a:endParaRPr lang="el-GR" dirty="0"/>
          </a:p>
          <a:p>
            <a:r>
              <a:rPr lang="el-GR" dirty="0"/>
              <a:t>Με πιθανότητα 95%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ΤΥΠΟΙ ΠΡΟΣΟΜΟΙΩΣΗΣ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προσοµοίωση</a:t>
            </a:r>
            <a:r>
              <a:rPr lang="el-GR" dirty="0"/>
              <a:t> σταθερής κατάστασης </a:t>
            </a:r>
          </a:p>
          <a:p>
            <a:r>
              <a:rPr lang="el-GR" dirty="0" err="1"/>
              <a:t>τερµατιζόµενη</a:t>
            </a:r>
            <a:r>
              <a:rPr lang="el-GR" dirty="0"/>
              <a:t> </a:t>
            </a:r>
            <a:r>
              <a:rPr lang="el-GR" dirty="0" err="1"/>
              <a:t>προσοµοίωση</a:t>
            </a:r>
            <a:r>
              <a:rPr lang="el-GR" dirty="0"/>
              <a:t>.</a:t>
            </a:r>
          </a:p>
          <a:p>
            <a:r>
              <a:rPr lang="el-GR" i="1" dirty="0"/>
              <a:t>σταθερής κατάστασης</a:t>
            </a:r>
            <a:r>
              <a:rPr lang="el-GR" dirty="0"/>
              <a:t>: η ποσότητα που </a:t>
            </a:r>
            <a:r>
              <a:rPr lang="el-GR" dirty="0" err="1"/>
              <a:t>ενδιαϕέρει</a:t>
            </a:r>
            <a:r>
              <a:rPr lang="el-GR" dirty="0"/>
              <a:t> ορίζεται ως ένα όριο στο οποίο τείνει η ποσότητα καθώς το µ</a:t>
            </a:r>
            <a:r>
              <a:rPr lang="el-GR" dirty="0" err="1"/>
              <a:t>ήκος</a:t>
            </a:r>
            <a:r>
              <a:rPr lang="el-GR" dirty="0"/>
              <a:t> της </a:t>
            </a:r>
            <a:r>
              <a:rPr lang="el-GR" dirty="0" err="1"/>
              <a:t>προσοµοίωσης</a:t>
            </a:r>
            <a:r>
              <a:rPr lang="el-GR" dirty="0"/>
              <a:t> τείνει στο άπειρο. </a:t>
            </a:r>
          </a:p>
          <a:p>
            <a:r>
              <a:rPr lang="el-GR" i="1" dirty="0" err="1"/>
              <a:t>τερµατιζόµενη</a:t>
            </a:r>
            <a:r>
              <a:rPr lang="el-GR" i="1" dirty="0"/>
              <a:t> </a:t>
            </a:r>
            <a:r>
              <a:rPr lang="el-GR" i="1" dirty="0" err="1"/>
              <a:t>προσοµοίωση</a:t>
            </a:r>
            <a:r>
              <a:rPr lang="el-GR" dirty="0"/>
              <a:t>: οι ποσότητες που </a:t>
            </a:r>
            <a:r>
              <a:rPr lang="el-GR" dirty="0" err="1"/>
              <a:t>ενδιαϕέρουν</a:t>
            </a:r>
            <a:r>
              <a:rPr lang="el-GR" dirty="0"/>
              <a:t> ορίζονται σε σχέση µε το χρονικό </a:t>
            </a:r>
            <a:r>
              <a:rPr lang="el-GR" dirty="0" err="1"/>
              <a:t>διάστηµα</a:t>
            </a:r>
            <a:r>
              <a:rPr lang="el-GR" dirty="0"/>
              <a:t> της </a:t>
            </a:r>
            <a:r>
              <a:rPr lang="el-GR" dirty="0" err="1"/>
              <a:t>προσοµοίωσης</a:t>
            </a:r>
            <a:r>
              <a:rPr lang="el-GR" dirty="0"/>
              <a:t> [0,T].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 </a:t>
            </a:r>
            <a:r>
              <a:rPr lang="el-GR" i="1" dirty="0"/>
              <a:t>σταθερής κατάστασης </a:t>
            </a:r>
          </a:p>
          <a:p>
            <a:pPr marL="514350" indent="-514350">
              <a:buAutoNum type="arabicPeriod"/>
            </a:pPr>
            <a:r>
              <a:rPr lang="el-GR" dirty="0"/>
              <a:t>Ο </a:t>
            </a:r>
            <a:r>
              <a:rPr lang="el-GR" dirty="0" err="1"/>
              <a:t>αναµενόµενος</a:t>
            </a:r>
            <a:r>
              <a:rPr lang="el-GR" dirty="0"/>
              <a:t> µ</a:t>
            </a:r>
            <a:r>
              <a:rPr lang="el-GR" dirty="0" err="1"/>
              <a:t>έσος</a:t>
            </a:r>
            <a:r>
              <a:rPr lang="el-GR" dirty="0"/>
              <a:t> χρόνος </a:t>
            </a:r>
            <a:r>
              <a:rPr lang="el-GR" dirty="0" err="1"/>
              <a:t>αναµονής</a:t>
            </a:r>
            <a:r>
              <a:rPr lang="el-GR" dirty="0"/>
              <a:t> στο </a:t>
            </a:r>
            <a:r>
              <a:rPr lang="el-GR" dirty="0" err="1"/>
              <a:t>σύστηµα</a:t>
            </a:r>
            <a:r>
              <a:rPr lang="el-GR" dirty="0"/>
              <a:t>, όταν αυτό είναι σε σταθερή κατάσταση</a:t>
            </a:r>
          </a:p>
          <a:p>
            <a:pPr marL="514350" indent="-514350">
              <a:buAutoNum type="arabicPeriod"/>
            </a:pPr>
            <a:r>
              <a:rPr lang="el-GR" dirty="0"/>
              <a:t>Το </a:t>
            </a:r>
            <a:r>
              <a:rPr lang="el-GR" dirty="0" err="1"/>
              <a:t>αναµενόµενο</a:t>
            </a:r>
            <a:r>
              <a:rPr lang="el-GR" dirty="0"/>
              <a:t> µέσο κόστος, όταν το </a:t>
            </a:r>
            <a:r>
              <a:rPr lang="el-GR" dirty="0" err="1"/>
              <a:t>σύστηµα</a:t>
            </a:r>
            <a:r>
              <a:rPr lang="el-GR" dirty="0"/>
              <a:t> είναι σε σταθερή κατάσταση </a:t>
            </a:r>
          </a:p>
          <a:p>
            <a:pPr marL="514350" indent="-514350">
              <a:buAutoNum type="arabicPeriod"/>
            </a:pPr>
            <a:r>
              <a:rPr lang="el-GR" dirty="0"/>
              <a:t>Το </a:t>
            </a:r>
            <a:r>
              <a:rPr lang="el-GR" dirty="0" err="1"/>
              <a:t>αναµενόµενο</a:t>
            </a:r>
            <a:r>
              <a:rPr lang="el-GR" dirty="0"/>
              <a:t> µέσο µ</a:t>
            </a:r>
            <a:r>
              <a:rPr lang="el-GR" dirty="0" err="1"/>
              <a:t>ήκος</a:t>
            </a:r>
            <a:r>
              <a:rPr lang="el-GR" dirty="0"/>
              <a:t> ουράς, όταν το </a:t>
            </a:r>
            <a:r>
              <a:rPr lang="el-GR" dirty="0" err="1"/>
              <a:t>σύστηµα</a:t>
            </a:r>
            <a:r>
              <a:rPr lang="el-GR" dirty="0"/>
              <a:t> είναι σε σταθερή κατάσταση.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l-GR" i="1" dirty="0" err="1"/>
              <a:t>τερµατιζόµενη</a:t>
            </a:r>
            <a:r>
              <a:rPr lang="el-GR" i="1" dirty="0"/>
              <a:t> </a:t>
            </a:r>
            <a:r>
              <a:rPr lang="el-GR" i="1" dirty="0" err="1"/>
              <a:t>προσοµοίωση</a:t>
            </a:r>
            <a:r>
              <a:rPr lang="el-GR" i="1" dirty="0"/>
              <a:t> </a:t>
            </a:r>
          </a:p>
          <a:p>
            <a:pPr marL="514350" indent="-514350">
              <a:buAutoNum type="arabicPeriod"/>
            </a:pPr>
            <a:r>
              <a:rPr lang="el-GR" dirty="0"/>
              <a:t>Ο </a:t>
            </a:r>
            <a:r>
              <a:rPr lang="el-GR" dirty="0" err="1"/>
              <a:t>αναµενόµενος</a:t>
            </a:r>
            <a:r>
              <a:rPr lang="el-GR" dirty="0"/>
              <a:t> µ</a:t>
            </a:r>
            <a:r>
              <a:rPr lang="el-GR" dirty="0" err="1"/>
              <a:t>έσος</a:t>
            </a:r>
            <a:r>
              <a:rPr lang="el-GR" dirty="0"/>
              <a:t> χρόνος </a:t>
            </a:r>
            <a:r>
              <a:rPr lang="el-GR" dirty="0" err="1"/>
              <a:t>αναµονής</a:t>
            </a:r>
            <a:r>
              <a:rPr lang="el-GR" dirty="0"/>
              <a:t> των πρώτων N πελατών στο </a:t>
            </a:r>
            <a:r>
              <a:rPr lang="el-GR" dirty="0" err="1"/>
              <a:t>σύστηµα</a:t>
            </a:r>
            <a:r>
              <a:rPr lang="el-GR" dirty="0"/>
              <a:t>. </a:t>
            </a:r>
          </a:p>
          <a:p>
            <a:pPr marL="514350" indent="-514350">
              <a:buAutoNum type="arabicPeriod"/>
            </a:pPr>
            <a:r>
              <a:rPr lang="el-GR" dirty="0"/>
              <a:t>Το </a:t>
            </a:r>
            <a:r>
              <a:rPr lang="el-GR" dirty="0" err="1"/>
              <a:t>αναµενόµενο</a:t>
            </a:r>
            <a:r>
              <a:rPr lang="el-GR" dirty="0"/>
              <a:t> µέσο κόστος για το πρώτο T χρονικό </a:t>
            </a:r>
            <a:r>
              <a:rPr lang="el-GR" dirty="0" err="1"/>
              <a:t>διάστηµα</a:t>
            </a:r>
            <a:r>
              <a:rPr lang="el-GR" dirty="0"/>
              <a:t> της </a:t>
            </a:r>
            <a:r>
              <a:rPr lang="el-GR" dirty="0" err="1"/>
              <a:t>προσοµοίωσης</a:t>
            </a:r>
            <a:r>
              <a:rPr lang="el-GR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ΑΡΧΙΚΕΣ ΣΥΝΘΗΚΕΣ ΚΑΙ ΣΤΑΘΕΡΗ ΚΑΤΑΣΤΑΣΗ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 err="1"/>
              <a:t>΄Οταν</a:t>
            </a:r>
            <a:r>
              <a:rPr lang="el-GR" dirty="0"/>
              <a:t> αρχίζει η </a:t>
            </a:r>
            <a:r>
              <a:rPr lang="el-GR" dirty="0" err="1"/>
              <a:t>προσοµοίωση</a:t>
            </a:r>
            <a:r>
              <a:rPr lang="el-GR" dirty="0"/>
              <a:t>, το </a:t>
            </a:r>
            <a:r>
              <a:rPr lang="el-GR" dirty="0" err="1"/>
              <a:t>σύστηµα</a:t>
            </a:r>
            <a:r>
              <a:rPr lang="el-GR" dirty="0"/>
              <a:t> </a:t>
            </a:r>
            <a:r>
              <a:rPr lang="el-GR" dirty="0" err="1"/>
              <a:t>ϐρίσκεται</a:t>
            </a:r>
            <a:r>
              <a:rPr lang="el-GR" dirty="0"/>
              <a:t> σε κάποια κατάσταση</a:t>
            </a:r>
          </a:p>
          <a:p>
            <a:pPr algn="just"/>
            <a:r>
              <a:rPr lang="el-GR" dirty="0"/>
              <a:t>Στην </a:t>
            </a:r>
            <a:r>
              <a:rPr lang="el-GR" dirty="0" err="1"/>
              <a:t>προσοµοίωση</a:t>
            </a:r>
            <a:r>
              <a:rPr lang="el-GR" dirty="0"/>
              <a:t> σταθερής κατάστασης, εκτός από την σταθερή κατάσταση ορίζεται και η µ</a:t>
            </a:r>
            <a:r>
              <a:rPr lang="el-GR" dirty="0" err="1"/>
              <a:t>εταβατική</a:t>
            </a:r>
            <a:r>
              <a:rPr lang="el-GR" dirty="0"/>
              <a:t> φάση (ή κατάσταση) του </a:t>
            </a:r>
            <a:r>
              <a:rPr lang="el-GR" dirty="0" err="1"/>
              <a:t>συστήµατος</a:t>
            </a:r>
            <a:r>
              <a:rPr lang="el-GR" dirty="0"/>
              <a:t>.</a:t>
            </a:r>
          </a:p>
          <a:p>
            <a:pPr algn="just"/>
            <a:r>
              <a:rPr lang="el-GR" dirty="0" err="1"/>
              <a:t>΄Ενα</a:t>
            </a:r>
            <a:r>
              <a:rPr lang="el-GR" dirty="0"/>
              <a:t> </a:t>
            </a:r>
            <a:r>
              <a:rPr lang="el-GR" dirty="0" err="1"/>
              <a:t>σύστηµα</a:t>
            </a:r>
            <a:r>
              <a:rPr lang="el-GR" dirty="0"/>
              <a:t> έχει φθάσει σε σταθερή κατάσταση, όταν διαδοχικές παρατηρήσεις της απόδοσης του </a:t>
            </a:r>
            <a:r>
              <a:rPr lang="el-GR" dirty="0" err="1"/>
              <a:t>συστήµατος</a:t>
            </a:r>
            <a:r>
              <a:rPr lang="el-GR" dirty="0"/>
              <a:t> δεν διαχωρίζονται στατιστικά.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ΕΠΙΔΡΑΣΗ ΑΡΧΙΚΩΝ ΣΥΝΘΗΚΩΝ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</a:t>
            </a:r>
            <a:r>
              <a:rPr lang="el-GR" dirty="0" err="1"/>
              <a:t>προσοµοίωση</a:t>
            </a:r>
            <a:r>
              <a:rPr lang="el-GR" dirty="0"/>
              <a:t> ‘‘τρέχει’’ για τόσο µ</a:t>
            </a:r>
            <a:r>
              <a:rPr lang="el-GR" dirty="0" err="1"/>
              <a:t>εγάλη</a:t>
            </a:r>
            <a:r>
              <a:rPr lang="el-GR" dirty="0"/>
              <a:t> χρονική περίοδο ώστε τα </a:t>
            </a:r>
            <a:r>
              <a:rPr lang="el-GR" dirty="0" err="1"/>
              <a:t>δείγµατα</a:t>
            </a:r>
            <a:r>
              <a:rPr lang="el-GR" dirty="0"/>
              <a:t> από την µ</a:t>
            </a:r>
            <a:r>
              <a:rPr lang="el-GR" dirty="0" err="1"/>
              <a:t>εταβατική</a:t>
            </a:r>
            <a:r>
              <a:rPr lang="el-GR" dirty="0"/>
              <a:t> φάση να είναι πολύ λίγα σε σχέση µε τα </a:t>
            </a:r>
            <a:r>
              <a:rPr lang="el-GR" dirty="0" err="1"/>
              <a:t>δείγµατα</a:t>
            </a:r>
            <a:r>
              <a:rPr lang="el-GR" dirty="0"/>
              <a:t> της σταθερής κατάστασης. </a:t>
            </a:r>
          </a:p>
          <a:p>
            <a:r>
              <a:rPr lang="el-GR" dirty="0"/>
              <a:t>Η </a:t>
            </a:r>
            <a:r>
              <a:rPr lang="el-GR" dirty="0" err="1"/>
              <a:t>προσοµοίωση</a:t>
            </a:r>
            <a:r>
              <a:rPr lang="el-GR" dirty="0"/>
              <a:t> ξεκινά µε αρχικές συνθήκες που είναι πλησιέστερες στη σταθερή κατάσταση του </a:t>
            </a:r>
            <a:r>
              <a:rPr lang="el-GR" dirty="0" err="1"/>
              <a:t>συστήµατος</a:t>
            </a:r>
            <a:r>
              <a:rPr lang="el-GR" dirty="0"/>
              <a:t> άρα μειώνονται σε μήκος οι μεταβατικές φάσεις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ΠΟΤΕ ΤΟ ΣΥΣΤΗΜΑ ΒΡΙΣΚΕΤΑΙ ΣΕ ΣΤΑΘΕΡΗ ΚΑΤΑΣΤΑΣΗ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 Η </a:t>
            </a:r>
            <a:r>
              <a:rPr lang="el-GR" dirty="0" err="1"/>
              <a:t>προσοµοίωση</a:t>
            </a:r>
            <a:r>
              <a:rPr lang="el-GR" dirty="0"/>
              <a:t> ‘‘τρέχει’’ και συλλέγονται n παρατηρήσεις της ποσότητας που µας </a:t>
            </a:r>
            <a:r>
              <a:rPr lang="el-GR" dirty="0" err="1"/>
              <a:t>ενδιαϕέρει</a:t>
            </a:r>
            <a:r>
              <a:rPr lang="el-GR" dirty="0"/>
              <a:t>, x1,x2,...,xn και ελέγχεται αν ο </a:t>
            </a:r>
            <a:r>
              <a:rPr lang="el-GR" dirty="0" err="1"/>
              <a:t>αριθµός</a:t>
            </a:r>
            <a:r>
              <a:rPr lang="el-GR" dirty="0"/>
              <a:t> των </a:t>
            </a:r>
            <a:r>
              <a:rPr lang="en-US" dirty="0"/>
              <a:t>x</a:t>
            </a:r>
            <a:r>
              <a:rPr lang="en-US" baseline="-25000" dirty="0"/>
              <a:t>i</a:t>
            </a:r>
            <a:r>
              <a:rPr lang="en-US" dirty="0"/>
              <a:t> &lt; </a:t>
            </a:r>
            <a:r>
              <a:rPr lang="en-US" dirty="0" err="1"/>
              <a:t>x</a:t>
            </a:r>
            <a:r>
              <a:rPr lang="en-US" baseline="-25000" dirty="0" err="1"/>
              <a:t>mean</a:t>
            </a:r>
            <a:r>
              <a:rPr lang="en-US" baseline="-25000" dirty="0"/>
              <a:t>  </a:t>
            </a:r>
            <a:r>
              <a:rPr lang="el-GR" dirty="0"/>
              <a:t>είναι</a:t>
            </a:r>
            <a:r>
              <a:rPr lang="en-US" dirty="0"/>
              <a:t> </a:t>
            </a:r>
            <a:r>
              <a:rPr lang="el-GR" dirty="0"/>
              <a:t>περίπου</a:t>
            </a:r>
            <a:r>
              <a:rPr lang="en-US" dirty="0"/>
              <a:t> </a:t>
            </a:r>
            <a:r>
              <a:rPr lang="el-GR" dirty="0"/>
              <a:t>ίσος</a:t>
            </a:r>
            <a:r>
              <a:rPr lang="en-US" dirty="0"/>
              <a:t> </a:t>
            </a:r>
            <a:r>
              <a:rPr lang="el-GR" dirty="0"/>
              <a:t>µε</a:t>
            </a:r>
            <a:r>
              <a:rPr lang="en-US" dirty="0"/>
              <a:t> </a:t>
            </a:r>
            <a:r>
              <a:rPr lang="el-GR" dirty="0"/>
              <a:t>τον</a:t>
            </a:r>
            <a:r>
              <a:rPr lang="en-US" dirty="0"/>
              <a:t> </a:t>
            </a:r>
            <a:r>
              <a:rPr lang="el-GR" dirty="0" err="1"/>
              <a:t>αριθµό</a:t>
            </a:r>
            <a:r>
              <a:rPr lang="en-US" dirty="0"/>
              <a:t> </a:t>
            </a:r>
            <a:r>
              <a:rPr lang="el-GR" dirty="0"/>
              <a:t>των </a:t>
            </a:r>
            <a:r>
              <a:rPr lang="en-US" dirty="0"/>
              <a:t>x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l-GR" dirty="0"/>
              <a:t>&gt;</a:t>
            </a:r>
            <a:r>
              <a:rPr lang="en-US" dirty="0"/>
              <a:t> </a:t>
            </a:r>
            <a:r>
              <a:rPr lang="en-US" dirty="0" err="1"/>
              <a:t>x</a:t>
            </a:r>
            <a:r>
              <a:rPr lang="en-US" baseline="-25000" dirty="0" err="1"/>
              <a:t>mean</a:t>
            </a:r>
            <a:endParaRPr lang="el-GR" baseline="-25000" dirty="0"/>
          </a:p>
          <a:p>
            <a:r>
              <a:rPr lang="el-GR" dirty="0"/>
              <a:t>Υπολογίζεται ένας </a:t>
            </a:r>
            <a:r>
              <a:rPr lang="el-GR" dirty="0" err="1"/>
              <a:t>κινούµενος</a:t>
            </a:r>
            <a:r>
              <a:rPr lang="el-GR" dirty="0"/>
              <a:t> µ</a:t>
            </a:r>
            <a:r>
              <a:rPr lang="el-GR" dirty="0" err="1"/>
              <a:t>έσος</a:t>
            </a:r>
            <a:r>
              <a:rPr lang="el-GR" dirty="0"/>
              <a:t> όρος της ποσότητας που </a:t>
            </a:r>
            <a:r>
              <a:rPr lang="el-GR" dirty="0" err="1"/>
              <a:t>ενδιαϕέρει</a:t>
            </a:r>
            <a:r>
              <a:rPr lang="el-GR" dirty="0"/>
              <a:t> µ</a:t>
            </a:r>
            <a:r>
              <a:rPr lang="el-GR" dirty="0" err="1"/>
              <a:t>έχρι</a:t>
            </a:r>
            <a:r>
              <a:rPr lang="el-GR" dirty="0"/>
              <a:t> ο µ</a:t>
            </a:r>
            <a:r>
              <a:rPr lang="el-GR" dirty="0" err="1"/>
              <a:t>έσος</a:t>
            </a:r>
            <a:r>
              <a:rPr lang="el-GR" dirty="0"/>
              <a:t> αυτός όρος να µη µ</a:t>
            </a:r>
            <a:r>
              <a:rPr lang="el-GR" dirty="0" err="1"/>
              <a:t>εταβάλλεται</a:t>
            </a:r>
            <a:r>
              <a:rPr lang="el-GR" dirty="0"/>
              <a:t> </a:t>
            </a:r>
            <a:r>
              <a:rPr lang="el-GR" dirty="0" err="1"/>
              <a:t>σηµαντικά</a:t>
            </a:r>
            <a:r>
              <a:rPr lang="el-GR" dirty="0"/>
              <a:t> µε την πάροδο του χρόνου.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ΠΟΤΕ ΤΟ ΣΥΣΤΗΜΑ ΒΡΙΣΚΕΤΑΙ ΣΕ ΣΤΑΘΕΡΗ ΚΑΤΑΣΤΑΣΗ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Συλλέγονται παρατηρήσεις x1,x2,...,xn. Το </a:t>
            </a:r>
            <a:r>
              <a:rPr lang="el-GR" dirty="0" err="1"/>
              <a:t>σύστηµα</a:t>
            </a:r>
            <a:r>
              <a:rPr lang="el-GR" dirty="0"/>
              <a:t> έχει φθάσει σε </a:t>
            </a:r>
            <a:r>
              <a:rPr lang="el-GR" dirty="0" err="1"/>
              <a:t>σταϑερή</a:t>
            </a:r>
            <a:r>
              <a:rPr lang="el-GR" dirty="0"/>
              <a:t> κατάσταση στο </a:t>
            </a:r>
            <a:r>
              <a:rPr lang="el-GR" dirty="0" err="1"/>
              <a:t>σηµείο</a:t>
            </a:r>
            <a:r>
              <a:rPr lang="el-GR" dirty="0"/>
              <a:t> i, στο οποίο το xi δεν είναι ούτε το µ</a:t>
            </a:r>
            <a:r>
              <a:rPr lang="el-GR" dirty="0" err="1"/>
              <a:t>έγιστο</a:t>
            </a:r>
            <a:r>
              <a:rPr lang="el-GR" dirty="0"/>
              <a:t> ούτε το ελάχιστο των </a:t>
            </a:r>
            <a:r>
              <a:rPr lang="el-GR" dirty="0" err="1"/>
              <a:t>επόµενων</a:t>
            </a:r>
            <a:r>
              <a:rPr lang="el-GR" dirty="0"/>
              <a:t> </a:t>
            </a:r>
            <a:r>
              <a:rPr lang="el-GR" dirty="0" err="1"/>
              <a:t>τιµών</a:t>
            </a:r>
            <a:r>
              <a:rPr lang="el-GR" dirty="0"/>
              <a:t>.</a:t>
            </a:r>
          </a:p>
          <a:p>
            <a:r>
              <a:rPr lang="el-GR" dirty="0"/>
              <a:t>Το ίδιο µε πριν αλλά το xi δεν </a:t>
            </a:r>
            <a:r>
              <a:rPr lang="el-GR" dirty="0" err="1"/>
              <a:t>ϑα</a:t>
            </a:r>
            <a:r>
              <a:rPr lang="el-GR" dirty="0"/>
              <a:t> πρέπει να είναι ούτε µ</a:t>
            </a:r>
            <a:r>
              <a:rPr lang="el-GR" dirty="0" err="1"/>
              <a:t>έγιστο</a:t>
            </a:r>
            <a:r>
              <a:rPr lang="el-GR" dirty="0"/>
              <a:t> ούτε ελάχιστο των </a:t>
            </a:r>
            <a:r>
              <a:rPr lang="el-GR" dirty="0" err="1"/>
              <a:t>προηγούµενων</a:t>
            </a:r>
            <a:r>
              <a:rPr lang="el-GR" dirty="0"/>
              <a:t> </a:t>
            </a:r>
            <a:r>
              <a:rPr lang="el-GR" dirty="0" err="1"/>
              <a:t>τιµών</a:t>
            </a:r>
            <a:r>
              <a:rPr lang="el-GR" dirty="0"/>
              <a:t>.</a:t>
            </a:r>
          </a:p>
          <a:p>
            <a:r>
              <a:rPr lang="el-GR" dirty="0"/>
              <a:t>Αλλαγή δειγματοληψίας με ίδιους ελέγχους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΄Εστω</a:t>
            </a:r>
            <a:r>
              <a:rPr lang="el-GR" dirty="0"/>
              <a:t> ότι </a:t>
            </a:r>
            <a:r>
              <a:rPr lang="el-GR" dirty="0" err="1"/>
              <a:t>παρατηρούµε</a:t>
            </a:r>
            <a:r>
              <a:rPr lang="el-GR" dirty="0"/>
              <a:t> κάποιο µ</a:t>
            </a:r>
            <a:r>
              <a:rPr lang="el-GR" dirty="0" err="1"/>
              <a:t>έτρο</a:t>
            </a:r>
            <a:r>
              <a:rPr lang="el-GR" dirty="0"/>
              <a:t> της απόδοσης του </a:t>
            </a:r>
            <a:r>
              <a:rPr lang="el-GR" dirty="0" err="1"/>
              <a:t>συστήµατος</a:t>
            </a:r>
            <a:r>
              <a:rPr lang="el-GR" dirty="0"/>
              <a:t>. Αυτό µ</a:t>
            </a:r>
            <a:r>
              <a:rPr lang="el-GR" dirty="0" err="1"/>
              <a:t>πορεί</a:t>
            </a:r>
            <a:r>
              <a:rPr lang="el-GR" dirty="0"/>
              <a:t> να είναι ένας μέσος χρόνος εξυπηρέτησης.</a:t>
            </a:r>
          </a:p>
          <a:p>
            <a:r>
              <a:rPr lang="el-GR" dirty="0"/>
              <a:t> </a:t>
            </a:r>
            <a:r>
              <a:rPr lang="el-GR" dirty="0" err="1"/>
              <a:t>∆ιαιρούµε</a:t>
            </a:r>
            <a:r>
              <a:rPr lang="el-GR" dirty="0"/>
              <a:t> την </a:t>
            </a:r>
            <a:r>
              <a:rPr lang="el-GR" dirty="0" err="1"/>
              <a:t>προσοµοίωσησε</a:t>
            </a:r>
            <a:r>
              <a:rPr lang="el-GR" dirty="0"/>
              <a:t> L </a:t>
            </a:r>
            <a:r>
              <a:rPr lang="el-GR" dirty="0" err="1"/>
              <a:t>διαστήµατα</a:t>
            </a:r>
            <a:r>
              <a:rPr lang="el-GR" dirty="0"/>
              <a:t> που το καθένα αποτελείται από k παρατηρήσεις</a:t>
            </a:r>
          </a:p>
          <a:p>
            <a:r>
              <a:rPr lang="el-GR" dirty="0" err="1"/>
              <a:t>Υπολογίζουµε</a:t>
            </a:r>
            <a:r>
              <a:rPr lang="el-GR" dirty="0"/>
              <a:t> το µέσο όρο των παρατηρήσεων στο τέλος κάθε </a:t>
            </a:r>
            <a:r>
              <a:rPr lang="el-GR" dirty="0" err="1"/>
              <a:t>διαστήµατος</a:t>
            </a:r>
            <a:r>
              <a:rPr lang="el-GR" dirty="0"/>
              <a:t>: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1005</Words>
  <Application>Microsoft Office PowerPoint</Application>
  <PresentationFormat>Προβολή στην οθόνη (4:3)</PresentationFormat>
  <Paragraphs>97</Paragraphs>
  <Slides>19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2" baseType="lpstr">
      <vt:lpstr>Arial</vt:lpstr>
      <vt:lpstr>Calibri</vt:lpstr>
      <vt:lpstr>Θέμα του Office</vt:lpstr>
      <vt:lpstr>ANAΛΥΣΗ ΑΠΟΤΕΛΕΣΜΑΤΩΝ</vt:lpstr>
      <vt:lpstr>ΤΥΠΟΙ ΠΡΟΣΟΜΟΙΩΣΗΣ</vt:lpstr>
      <vt:lpstr>ΠΑΡΑΔΕΙΓΜΑΤΑ</vt:lpstr>
      <vt:lpstr>ΠΑΡΑΔΕΙΓΜΑΤΑ</vt:lpstr>
      <vt:lpstr>ΑΡΧΙΚΕΣ ΣΥΝΘΗΚΕΣ ΚΑΙ ΣΤΑΘΕΡΗ ΚΑΤΑΣΤΑΣΗ </vt:lpstr>
      <vt:lpstr>ΕΠΙΔΡΑΣΗ ΑΡΧΙΚΩΝ ΣΥΝΘΗΚΩΝ</vt:lpstr>
      <vt:lpstr>ΠΟΤΕ ΤΟ ΣΥΣΤΗΜΑ ΒΡΙΣΚΕΤΑΙ ΣΕ ΣΤΑΘΕΡΗ ΚΑΤΑΣΤΑΣΗ</vt:lpstr>
      <vt:lpstr>ΠΟΤΕ ΤΟ ΣΥΣΤΗΜΑ ΒΡΙΣΚΕΤΑΙ ΣΕ ΣΤΑΘΕΡΗ ΚΑΤΑΣΤΑΣΗ</vt:lpstr>
      <vt:lpstr>ΠΑΡΑΔΕΙΓΜΑ</vt:lpstr>
      <vt:lpstr>ΠΑΡΑΔΕΙΓΜΑ</vt:lpstr>
      <vt:lpstr>ΠΑΡΑΔΕΙΓΜΑ</vt:lpstr>
      <vt:lpstr>ΑΝΑΛΥΣΗ ΑΠΟΤΕΛΕΣΜΑΤΩΝ</vt:lpstr>
      <vt:lpstr>ΜΕΘΟΔΟΣ ΕΠΑΝΑΛΗΨΕΩΝ</vt:lpstr>
      <vt:lpstr>ΜΕΘΟΔΟΣ ΕΠΑΝΑΛΗΨΕΩΝ</vt:lpstr>
      <vt:lpstr>ΜΕΘΟΔΟΣ ΕΠΑΝΑΛΗΨΕΩΝ</vt:lpstr>
      <vt:lpstr>ΜΕΘΟΔΟΣ ΕΠΑΝΑΛΗΨΕΩΝ</vt:lpstr>
      <vt:lpstr>ΜΕΘΟΔΟΣ ΕΠΑΝΑΛΗΨΕΩΝ</vt:lpstr>
      <vt:lpstr>ΜΕΘΟΔΟΣ ΕΠΑΝΑΛΗΨΕΩΝ</vt:lpstr>
      <vt:lpstr>ΜΕΘΟΔΟΣ ΕΠΑΝΑΛΗΨΕΩΝ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ANAΛΥΣΗ ΑΠΟΤΕΛΕΣΜΑΤΩΝ</dc:title>
  <dc:creator>Σταύρος</dc:creator>
  <cp:lastModifiedBy>Stavros Souravlas</cp:lastModifiedBy>
  <cp:revision>23</cp:revision>
  <dcterms:created xsi:type="dcterms:W3CDTF">2017-01-20T22:15:53Z</dcterms:created>
  <dcterms:modified xsi:type="dcterms:W3CDTF">2021-06-12T09:38:31Z</dcterms:modified>
</cp:coreProperties>
</file>