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</p:sldMasterIdLst>
  <p:notesMasterIdLst>
    <p:notesMasterId r:id="rId19"/>
  </p:notesMasterIdLst>
  <p:handoutMasterIdLst>
    <p:handoutMasterId r:id="rId20"/>
  </p:handoutMasterIdLst>
  <p:sldIdLst>
    <p:sldId id="337" r:id="rId2"/>
    <p:sldId id="345" r:id="rId3"/>
    <p:sldId id="344" r:id="rId4"/>
    <p:sldId id="307" r:id="rId5"/>
    <p:sldId id="341" r:id="rId6"/>
    <p:sldId id="346" r:id="rId7"/>
    <p:sldId id="347" r:id="rId8"/>
    <p:sldId id="342" r:id="rId9"/>
    <p:sldId id="343" r:id="rId10"/>
    <p:sldId id="348" r:id="rId11"/>
    <p:sldId id="314" r:id="rId12"/>
    <p:sldId id="322" r:id="rId13"/>
    <p:sldId id="323" r:id="rId14"/>
    <p:sldId id="349" r:id="rId15"/>
    <p:sldId id="335" r:id="rId16"/>
    <p:sldId id="336" r:id="rId17"/>
    <p:sldId id="32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CA5"/>
    <a:srgbClr val="1750A5"/>
    <a:srgbClr val="810000"/>
    <a:srgbClr val="6A0006"/>
    <a:srgbClr val="941100"/>
    <a:srgbClr val="9B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647"/>
  </p:normalViewPr>
  <p:slideViewPr>
    <p:cSldViewPr snapToGrid="0" snapToObjects="1"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is Theotokas" userId="e58bb4990c1a614d" providerId="LiveId" clId="{4DEB4E4D-CAA0-4276-9618-EBB2CF23A0C3}"/>
    <pc:docChg chg="undo custSel delSld modSld">
      <pc:chgData name="Ioannis Theotokas" userId="e58bb4990c1a614d" providerId="LiveId" clId="{4DEB4E4D-CAA0-4276-9618-EBB2CF23A0C3}" dt="2017-10-05T08:38:41.240" v="40" actId="478"/>
      <pc:docMkLst>
        <pc:docMk/>
      </pc:docMkLst>
      <pc:sldChg chg="del">
        <pc:chgData name="Ioannis Theotokas" userId="e58bb4990c1a614d" providerId="LiveId" clId="{4DEB4E4D-CAA0-4276-9618-EBB2CF23A0C3}" dt="2017-10-05T08:35:05.269" v="2" actId="2696"/>
        <pc:sldMkLst>
          <pc:docMk/>
          <pc:sldMk cId="1739676705" sldId="300"/>
        </pc:sldMkLst>
      </pc:sldChg>
      <pc:sldChg chg="del">
        <pc:chgData name="Ioannis Theotokas" userId="e58bb4990c1a614d" providerId="LiveId" clId="{4DEB4E4D-CAA0-4276-9618-EBB2CF23A0C3}" dt="2017-10-05T08:35:06.836" v="3" actId="2696"/>
        <pc:sldMkLst>
          <pc:docMk/>
          <pc:sldMk cId="2091303219" sldId="301"/>
        </pc:sldMkLst>
      </pc:sldChg>
      <pc:sldChg chg="del">
        <pc:chgData name="Ioannis Theotokas" userId="e58bb4990c1a614d" providerId="LiveId" clId="{4DEB4E4D-CAA0-4276-9618-EBB2CF23A0C3}" dt="2017-10-05T08:35:07.998" v="4" actId="2696"/>
        <pc:sldMkLst>
          <pc:docMk/>
          <pc:sldMk cId="270100942" sldId="302"/>
        </pc:sldMkLst>
      </pc:sldChg>
      <pc:sldChg chg="delSp delAnim">
        <pc:chgData name="Ioannis Theotokas" userId="e58bb4990c1a614d" providerId="LiveId" clId="{4DEB4E4D-CAA0-4276-9618-EBB2CF23A0C3}" dt="2017-10-05T08:38:41.240" v="40" actId="478"/>
        <pc:sldMkLst>
          <pc:docMk/>
          <pc:sldMk cId="155327715" sldId="305"/>
        </pc:sldMkLst>
        <pc:spChg chg="del">
          <ac:chgData name="Ioannis Theotokas" userId="e58bb4990c1a614d" providerId="LiveId" clId="{4DEB4E4D-CAA0-4276-9618-EBB2CF23A0C3}" dt="2017-10-05T08:38:41.240" v="40" actId="478"/>
          <ac:spMkLst>
            <pc:docMk/>
            <pc:sldMk cId="155327715" sldId="305"/>
            <ac:spMk id="5" creationId="{00000000-0000-0000-0000-000000000000}"/>
          </ac:spMkLst>
        </pc:spChg>
      </pc:sldChg>
      <pc:sldChg chg="addSp delSp addAnim delAnim">
        <pc:chgData name="Ioannis Theotokas" userId="e58bb4990c1a614d" providerId="LiveId" clId="{4DEB4E4D-CAA0-4276-9618-EBB2CF23A0C3}" dt="2017-10-05T08:37:47.279" v="29" actId="478"/>
        <pc:sldMkLst>
          <pc:docMk/>
          <pc:sldMk cId="480611589" sldId="307"/>
        </pc:sldMkLst>
        <pc:grpChg chg="del">
          <ac:chgData name="Ioannis Theotokas" userId="e58bb4990c1a614d" providerId="LiveId" clId="{4DEB4E4D-CAA0-4276-9618-EBB2CF23A0C3}" dt="2017-10-05T08:35:22.396" v="7" actId="478"/>
          <ac:grpSpMkLst>
            <pc:docMk/>
            <pc:sldMk cId="480611589" sldId="307"/>
            <ac:grpSpMk id="15" creationId="{00000000-0000-0000-0000-000000000000}"/>
          </ac:grpSpMkLst>
        </pc:grpChg>
        <pc:picChg chg="add del">
          <ac:chgData name="Ioannis Theotokas" userId="e58bb4990c1a614d" providerId="LiveId" clId="{4DEB4E4D-CAA0-4276-9618-EBB2CF23A0C3}" dt="2017-10-05T08:37:45.009" v="26" actId="478"/>
          <ac:picMkLst>
            <pc:docMk/>
            <pc:sldMk cId="480611589" sldId="307"/>
            <ac:picMk id="5122" creationId="{00000000-0000-0000-0000-000000000000}"/>
          </ac:picMkLst>
        </pc:picChg>
        <pc:picChg chg="add del">
          <ac:chgData name="Ioannis Theotokas" userId="e58bb4990c1a614d" providerId="LiveId" clId="{4DEB4E4D-CAA0-4276-9618-EBB2CF23A0C3}" dt="2017-10-05T08:37:45.699" v="27" actId="478"/>
          <ac:picMkLst>
            <pc:docMk/>
            <pc:sldMk cId="480611589" sldId="307"/>
            <ac:picMk id="5124" creationId="{00000000-0000-0000-0000-000000000000}"/>
          </ac:picMkLst>
        </pc:picChg>
        <pc:picChg chg="add del">
          <ac:chgData name="Ioannis Theotokas" userId="e58bb4990c1a614d" providerId="LiveId" clId="{4DEB4E4D-CAA0-4276-9618-EBB2CF23A0C3}" dt="2017-10-05T08:37:46.249" v="28" actId="478"/>
          <ac:picMkLst>
            <pc:docMk/>
            <pc:sldMk cId="480611589" sldId="307"/>
            <ac:picMk id="5132" creationId="{00000000-0000-0000-0000-000000000000}"/>
          </ac:picMkLst>
        </pc:picChg>
        <pc:picChg chg="add del">
          <ac:chgData name="Ioannis Theotokas" userId="e58bb4990c1a614d" providerId="LiveId" clId="{4DEB4E4D-CAA0-4276-9618-EBB2CF23A0C3}" dt="2017-10-05T08:37:47.279" v="29" actId="478"/>
          <ac:picMkLst>
            <pc:docMk/>
            <pc:sldMk cId="480611589" sldId="307"/>
            <ac:picMk id="5136" creationId="{00000000-0000-0000-0000-000000000000}"/>
          </ac:picMkLst>
        </pc:picChg>
      </pc:sldChg>
      <pc:sldChg chg="delSp delAnim">
        <pc:chgData name="Ioannis Theotokas" userId="e58bb4990c1a614d" providerId="LiveId" clId="{4DEB4E4D-CAA0-4276-9618-EBB2CF23A0C3}" dt="2017-10-05T08:37:57.472" v="35" actId="478"/>
        <pc:sldMkLst>
          <pc:docMk/>
          <pc:sldMk cId="1721249621" sldId="308"/>
        </pc:sldMkLst>
        <pc:picChg chg="del">
          <ac:chgData name="Ioannis Theotokas" userId="e58bb4990c1a614d" providerId="LiveId" clId="{4DEB4E4D-CAA0-4276-9618-EBB2CF23A0C3}" dt="2017-10-05T08:37:52.019" v="30" actId="478"/>
          <ac:picMkLst>
            <pc:docMk/>
            <pc:sldMk cId="1721249621" sldId="308"/>
            <ac:picMk id="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2.641" v="31" actId="478"/>
          <ac:picMkLst>
            <pc:docMk/>
            <pc:sldMk cId="1721249621" sldId="308"/>
            <ac:picMk id="4106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3.698" v="32" actId="478"/>
          <ac:picMkLst>
            <pc:docMk/>
            <pc:sldMk cId="1721249621" sldId="308"/>
            <ac:picMk id="4108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4.551" v="33" actId="478"/>
          <ac:picMkLst>
            <pc:docMk/>
            <pc:sldMk cId="1721249621" sldId="308"/>
            <ac:picMk id="411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5.237" v="34" actId="478"/>
          <ac:picMkLst>
            <pc:docMk/>
            <pc:sldMk cId="1721249621" sldId="308"/>
            <ac:picMk id="4114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7.472" v="35" actId="478"/>
          <ac:picMkLst>
            <pc:docMk/>
            <pc:sldMk cId="1721249621" sldId="308"/>
            <ac:picMk id="4116" creationId="{00000000-0000-0000-0000-000000000000}"/>
          </ac:picMkLst>
        </pc:picChg>
      </pc:sldChg>
      <pc:sldChg chg="delSp delAnim">
        <pc:chgData name="Ioannis Theotokas" userId="e58bb4990c1a614d" providerId="LiveId" clId="{4DEB4E4D-CAA0-4276-9618-EBB2CF23A0C3}" dt="2017-10-05T08:38:03.064" v="39" actId="478"/>
        <pc:sldMkLst>
          <pc:docMk/>
          <pc:sldMk cId="699201154" sldId="309"/>
        </pc:sldMkLst>
        <pc:picChg chg="del">
          <ac:chgData name="Ioannis Theotokas" userId="e58bb4990c1a614d" providerId="LiveId" clId="{4DEB4E4D-CAA0-4276-9618-EBB2CF23A0C3}" dt="2017-10-05T08:37:59.492" v="36" actId="478"/>
          <ac:picMkLst>
            <pc:docMk/>
            <pc:sldMk cId="699201154" sldId="309"/>
            <ac:picMk id="7170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8:00.172" v="37" actId="478"/>
          <ac:picMkLst>
            <pc:docMk/>
            <pc:sldMk cId="699201154" sldId="309"/>
            <ac:picMk id="717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8:01.335" v="38" actId="478"/>
          <ac:picMkLst>
            <pc:docMk/>
            <pc:sldMk cId="699201154" sldId="309"/>
            <ac:picMk id="7174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8:03.064" v="39" actId="478"/>
          <ac:picMkLst>
            <pc:docMk/>
            <pc:sldMk cId="699201154" sldId="309"/>
            <ac:picMk id="7176" creationId="{00000000-0000-0000-0000-000000000000}"/>
          </ac:picMkLst>
        </pc:picChg>
      </pc:sldChg>
      <pc:sldChg chg="del">
        <pc:chgData name="Ioannis Theotokas" userId="e58bb4990c1a614d" providerId="LiveId" clId="{4DEB4E4D-CAA0-4276-9618-EBB2CF23A0C3}" dt="2017-10-05T08:35:45.685" v="17" actId="2696"/>
        <pc:sldMkLst>
          <pc:docMk/>
          <pc:sldMk cId="968451883" sldId="310"/>
        </pc:sldMkLst>
      </pc:sldChg>
      <pc:sldChg chg="del">
        <pc:chgData name="Ioannis Theotokas" userId="e58bb4990c1a614d" providerId="LiveId" clId="{4DEB4E4D-CAA0-4276-9618-EBB2CF23A0C3}" dt="2017-10-05T08:36:10.090" v="20" actId="2696"/>
        <pc:sldMkLst>
          <pc:docMk/>
          <pc:sldMk cId="660532096" sldId="325"/>
        </pc:sldMkLst>
      </pc:sldChg>
      <pc:sldChg chg="del">
        <pc:chgData name="Ioannis Theotokas" userId="e58bb4990c1a614d" providerId="LiveId" clId="{4DEB4E4D-CAA0-4276-9618-EBB2CF23A0C3}" dt="2017-10-05T08:36:08.304" v="18" actId="2696"/>
        <pc:sldMkLst>
          <pc:docMk/>
          <pc:sldMk cId="1219966129" sldId="326"/>
        </pc:sldMkLst>
      </pc:sldChg>
      <pc:sldChg chg="del">
        <pc:chgData name="Ioannis Theotokas" userId="e58bb4990c1a614d" providerId="LiveId" clId="{4DEB4E4D-CAA0-4276-9618-EBB2CF23A0C3}" dt="2017-10-05T08:36:10.942" v="21" actId="2696"/>
        <pc:sldMkLst>
          <pc:docMk/>
          <pc:sldMk cId="2033317429" sldId="327"/>
        </pc:sldMkLst>
      </pc:sldChg>
      <pc:sldChg chg="del">
        <pc:chgData name="Ioannis Theotokas" userId="e58bb4990c1a614d" providerId="LiveId" clId="{4DEB4E4D-CAA0-4276-9618-EBB2CF23A0C3}" dt="2017-10-05T08:35:10.703" v="5" actId="2696"/>
        <pc:sldMkLst>
          <pc:docMk/>
          <pc:sldMk cId="498299282" sldId="331"/>
        </pc:sldMkLst>
      </pc:sldChg>
      <pc:sldChg chg="del">
        <pc:chgData name="Ioannis Theotokas" userId="e58bb4990c1a614d" providerId="LiveId" clId="{4DEB4E4D-CAA0-4276-9618-EBB2CF23A0C3}" dt="2017-10-05T08:35:13.058" v="6" actId="2696"/>
        <pc:sldMkLst>
          <pc:docMk/>
          <pc:sldMk cId="1127780503" sldId="332"/>
        </pc:sldMkLst>
      </pc:sldChg>
      <pc:sldChg chg="del">
        <pc:chgData name="Ioannis Theotokas" userId="e58bb4990c1a614d" providerId="LiveId" clId="{4DEB4E4D-CAA0-4276-9618-EBB2CF23A0C3}" dt="2017-10-05T08:36:09.374" v="19" actId="2696"/>
        <pc:sldMkLst>
          <pc:docMk/>
          <pc:sldMk cId="240451379" sldId="334"/>
        </pc:sldMkLst>
      </pc:sldChg>
      <pc:sldChg chg="del">
        <pc:chgData name="Ioannis Theotokas" userId="e58bb4990c1a614d" providerId="LiveId" clId="{4DEB4E4D-CAA0-4276-9618-EBB2CF23A0C3}" dt="2017-10-05T08:34:52.761" v="0" actId="2696"/>
        <pc:sldMkLst>
          <pc:docMk/>
          <pc:sldMk cId="76808840" sldId="338"/>
        </pc:sldMkLst>
      </pc:sldChg>
      <pc:sldChg chg="del">
        <pc:chgData name="Ioannis Theotokas" userId="e58bb4990c1a614d" providerId="LiveId" clId="{4DEB4E4D-CAA0-4276-9618-EBB2CF23A0C3}" dt="2017-10-05T08:34:55.692" v="1" actId="2696"/>
        <pc:sldMkLst>
          <pc:docMk/>
          <pc:sldMk cId="964232392" sldId="339"/>
        </pc:sldMkLst>
      </pc:sldChg>
      <pc:sldChg chg="delSp delAnim">
        <pc:chgData name="Ioannis Theotokas" userId="e58bb4990c1a614d" providerId="LiveId" clId="{4DEB4E4D-CAA0-4276-9618-EBB2CF23A0C3}" dt="2017-10-05T08:37:42.659" v="25" actId="478"/>
        <pc:sldMkLst>
          <pc:docMk/>
          <pc:sldMk cId="1523125272" sldId="341"/>
        </pc:sldMkLst>
        <pc:grpChg chg="del">
          <ac:chgData name="Ioannis Theotokas" userId="e58bb4990c1a614d" providerId="LiveId" clId="{4DEB4E4D-CAA0-4276-9618-EBB2CF23A0C3}" dt="2017-10-05T08:35:36.107" v="16" actId="478"/>
          <ac:grpSpMkLst>
            <pc:docMk/>
            <pc:sldMk cId="1523125272" sldId="341"/>
            <ac:grpSpMk id="12" creationId="{00000000-0000-0000-0000-000000000000}"/>
          </ac:grpSpMkLst>
        </pc:grpChg>
        <pc:picChg chg="del">
          <ac:chgData name="Ioannis Theotokas" userId="e58bb4990c1a614d" providerId="LiveId" clId="{4DEB4E4D-CAA0-4276-9618-EBB2CF23A0C3}" dt="2017-10-05T08:37:39.681" v="22" actId="478"/>
          <ac:picMkLst>
            <pc:docMk/>
            <pc:sldMk cId="1523125272" sldId="341"/>
            <ac:picMk id="615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40.569" v="23" actId="478"/>
          <ac:picMkLst>
            <pc:docMk/>
            <pc:sldMk cId="1523125272" sldId="341"/>
            <ac:picMk id="6154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41.619" v="24" actId="478"/>
          <ac:picMkLst>
            <pc:docMk/>
            <pc:sldMk cId="1523125272" sldId="341"/>
            <ac:picMk id="6156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42.659" v="25" actId="478"/>
          <ac:picMkLst>
            <pc:docMk/>
            <pc:sldMk cId="1523125272" sldId="341"/>
            <ac:picMk id="615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D4D3-0BC7-224E-B07E-A55C82ED0E2C}" type="datetime1">
              <a:rPr lang="el-GR" smtClean="0"/>
              <a:pPr/>
              <a:t>24/9/2021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45686-1909-884A-89FF-7125E11A6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282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97B45-B921-464F-A57E-D84CF9207F0D}" type="datetime1">
              <a:rPr lang="el-GR" smtClean="0"/>
              <a:pPr/>
              <a:t>24/9/2021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242AC-A736-2E46-8F0D-C09100A68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127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242AC-A736-2E46-8F0D-C09100A687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52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242AC-A736-2E46-8F0D-C09100A687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14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Διαφάνειας τίτλου">
    <p:bg>
      <p:bgPr>
        <a:solidFill>
          <a:schemeClr val="accent5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576" y="3111499"/>
            <a:ext cx="6430425" cy="1737185"/>
          </a:xfrm>
          <a:solidFill>
            <a:srgbClr val="E6F3FF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υπότιτλου υποδείγματος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6" y="1117600"/>
            <a:ext cx="2489271" cy="3731085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6577" y="1117600"/>
            <a:ext cx="6430424" cy="1993897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Management </a:t>
            </a:r>
            <a:br>
              <a:rPr lang="en-US" dirty="0"/>
            </a:br>
            <a:r>
              <a:rPr lang="en-US" dirty="0"/>
              <a:t>of Shipping Companies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79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79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337105" y="6470225"/>
            <a:ext cx="560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99835" y="87336"/>
            <a:ext cx="82837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215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4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  <a:p>
            <a:pPr lvl="1"/>
            <a:r>
              <a:rPr lang="el-GR" dirty="0" err="1"/>
              <a:t>Second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2"/>
            <a:r>
              <a:rPr lang="el-GR" dirty="0" err="1"/>
              <a:t>Third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3"/>
            <a:r>
              <a:rPr lang="el-GR" dirty="0" err="1"/>
              <a:t>Fourth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4"/>
            <a:r>
              <a:rPr lang="el-GR" dirty="0" err="1"/>
              <a:t>Fifth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24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  <a:p>
            <a:pPr lvl="1"/>
            <a:r>
              <a:rPr lang="el-GR" dirty="0" err="1"/>
              <a:t>Second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2"/>
            <a:r>
              <a:rPr lang="el-GR" dirty="0" err="1"/>
              <a:t>Third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3"/>
            <a:r>
              <a:rPr lang="el-GR" dirty="0" err="1"/>
              <a:t>Fourth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4"/>
            <a:r>
              <a:rPr lang="el-GR" dirty="0" err="1"/>
              <a:t>Fifth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337105" y="6470225"/>
            <a:ext cx="560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99835" y="87336"/>
            <a:ext cx="82837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93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337105" y="6470225"/>
            <a:ext cx="560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99835" y="87336"/>
            <a:ext cx="82837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30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Σύμβολο κράτησης θέσης υποσέλιδου 3"/>
          <p:cNvSpPr txBox="1">
            <a:spLocks/>
          </p:cNvSpPr>
          <p:nvPr/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800" b="1" i="1" kern="120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9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325563"/>
          </a:xfrm>
        </p:spPr>
        <p:txBody>
          <a:bodyPr/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Σύμβολο κράτησης θέσης υποσέλιδου 3"/>
          <p:cNvSpPr>
            <a:spLocks noGrp="1"/>
          </p:cNvSpPr>
          <p:nvPr>
            <p:ph type="ftr" sz="quarter" idx="1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τίτλου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Σύρετε την εικόνα στο σύμβολο κράτησης θέσης ή κάντε κλικ στο εικονίδιο για προσθήκη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896840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3074"/>
            <a:ext cx="7886700" cy="4741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8" name="Ορθογώνιο 7"/>
          <p:cNvSpPr/>
          <p:nvPr/>
        </p:nvSpPr>
        <p:spPr>
          <a:xfrm>
            <a:off x="9053" y="6602188"/>
            <a:ext cx="9134947" cy="280658"/>
          </a:xfrm>
          <a:prstGeom prst="rect">
            <a:avLst/>
          </a:prstGeom>
          <a:solidFill>
            <a:srgbClr val="E6F3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7612" y="6592406"/>
            <a:ext cx="428775" cy="226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002060"/>
                </a:solidFill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87" y="6601766"/>
            <a:ext cx="4360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I. </a:t>
            </a:r>
            <a:r>
              <a:rPr lang="en-US" sz="900" b="1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Theotokas</a:t>
            </a:r>
            <a:r>
              <a:rPr lang="en-US" sz="9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 (2018) </a:t>
            </a:r>
            <a:r>
              <a:rPr lang="en-US" sz="900" b="1" i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Management of Shipping</a:t>
            </a:r>
            <a:r>
              <a:rPr lang="en-US" sz="900" b="1" i="1" baseline="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 Companies </a:t>
            </a:r>
            <a:r>
              <a:rPr lang="en-US" sz="900" b="1" i="0" baseline="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London: Routledge</a:t>
            </a:r>
            <a:endParaRPr lang="el-GR" sz="9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>
          <a:xfrm>
            <a:off x="5928924" y="6605207"/>
            <a:ext cx="3086100" cy="20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E6F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τίτλου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8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22" r:id="rId12"/>
    <p:sldLayoutId id="2147483652" r:id="rId13"/>
    <p:sldLayoutId id="2147483658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MANAGEMENT </a:t>
            </a:r>
            <a:br>
              <a:rPr lang="en-US"/>
            </a:br>
            <a:r>
              <a:rPr lang="en-US"/>
              <a:t>of </a:t>
            </a:r>
            <a:r>
              <a:rPr lang="en-US" dirty="0"/>
              <a:t>SHIPPING COMPANIES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3897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shipping company and the chartering of ships in bulk cargo shipping</a:t>
            </a:r>
            <a:r>
              <a:rPr lang="el-GR" dirty="0"/>
              <a:t> </a:t>
            </a:r>
          </a:p>
        </p:txBody>
      </p:sp>
      <p:sp>
        <p:nvSpPr>
          <p:cNvPr id="3" name="Σύμβολο κράτησης θέσης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79600"/>
            <a:ext cx="4876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93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Categories of shipping companies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i="1" dirty="0"/>
              <a:t>Ownership/degree of integration of activities</a:t>
            </a:r>
            <a:r>
              <a:rPr lang="en-US" sz="2800" dirty="0"/>
              <a:t>)</a:t>
            </a:r>
            <a:endParaRPr lang="el-GR" sz="2800" dirty="0"/>
          </a:p>
        </p:txBody>
      </p:sp>
      <p:sp>
        <p:nvSpPr>
          <p:cNvPr id="8" name="Σύμβολο κράτησης θέσης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Subsidiaries of major industrial or merchandising groups</a:t>
            </a:r>
            <a:endParaRPr lang="el-GR" dirty="0"/>
          </a:p>
          <a:p>
            <a:r>
              <a:rPr lang="en-US" dirty="0"/>
              <a:t>Companies integrated with ship-building, ship brokering, forwarding etc. or vertically integrated companies</a:t>
            </a:r>
            <a:endParaRPr lang="el-GR" dirty="0"/>
          </a:p>
          <a:p>
            <a:r>
              <a:rPr lang="en-US" dirty="0"/>
              <a:t>Pure transporting companies exclusively concerned with shipping</a:t>
            </a:r>
            <a:endParaRPr lang="el-GR" dirty="0"/>
          </a:p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Diversified companies in shipping and non-shipping sectors</a:t>
            </a:r>
          </a:p>
          <a:p>
            <a:pPr lvl="1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Horizontally integrated</a:t>
            </a:r>
          </a:p>
          <a:p>
            <a:pPr lvl="1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Vertically integrated</a:t>
            </a:r>
            <a:endParaRPr lang="el-GR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Diversified</a:t>
            </a:r>
            <a:endParaRPr lang="el-GR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endParaRPr lang="el-GR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0614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Organisation</a:t>
            </a:r>
            <a:r>
              <a:rPr lang="en-US" sz="2800" dirty="0"/>
              <a:t> and management of shipping companies (I)</a:t>
            </a:r>
            <a:endParaRPr lang="el-GR" sz="2800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/>
              <a:t>Organisation</a:t>
            </a:r>
            <a:r>
              <a:rPr lang="en-US" altLang="el-GR" dirty="0"/>
              <a:t> and management of shipping companies requires </a:t>
            </a:r>
            <a:r>
              <a:rPr lang="en-US" altLang="el-GR" b="1" dirty="0"/>
              <a:t>knowledge</a:t>
            </a:r>
            <a:r>
              <a:rPr lang="en-US" altLang="el-GR" dirty="0"/>
              <a:t> of the </a:t>
            </a:r>
            <a:r>
              <a:rPr lang="en-US" altLang="el-GR" b="1" dirty="0"/>
              <a:t>structure</a:t>
            </a:r>
            <a:r>
              <a:rPr lang="en-US" altLang="el-GR" dirty="0"/>
              <a:t> and of the </a:t>
            </a:r>
            <a:r>
              <a:rPr lang="en-US" altLang="el-GR" b="1" dirty="0"/>
              <a:t>specific traits</a:t>
            </a:r>
            <a:r>
              <a:rPr lang="en-US" altLang="el-GR" dirty="0"/>
              <a:t> of shipping industry and of its markets</a:t>
            </a:r>
          </a:p>
          <a:p>
            <a:r>
              <a:rPr lang="en-US" altLang="el-GR" dirty="0"/>
              <a:t>The analysis and interpretation of the </a:t>
            </a:r>
            <a:r>
              <a:rPr lang="en-US" altLang="el-GR" dirty="0" err="1"/>
              <a:t>organisation</a:t>
            </a:r>
            <a:r>
              <a:rPr lang="en-US" altLang="el-GR" dirty="0"/>
              <a:t>, manner of administration and strategies of shipping companies </a:t>
            </a:r>
            <a:r>
              <a:rPr lang="en-US" altLang="el-GR" b="1" dirty="0"/>
              <a:t>presuppose</a:t>
            </a:r>
            <a:r>
              <a:rPr lang="en-US" altLang="el-GR" dirty="0"/>
              <a:t> an </a:t>
            </a:r>
            <a:r>
              <a:rPr lang="en-US" altLang="el-GR" b="1" dirty="0"/>
              <a:t>understanding of the framework</a:t>
            </a:r>
            <a:r>
              <a:rPr lang="en-US" altLang="el-GR" dirty="0"/>
              <a:t> within which they operate</a:t>
            </a:r>
          </a:p>
          <a:p>
            <a:endParaRPr lang="en-US" altLang="el-GR" dirty="0"/>
          </a:p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6401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and Management: Approaches and theories</a:t>
            </a:r>
            <a:endParaRPr lang="el-GR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Classical theory</a:t>
            </a:r>
          </a:p>
          <a:p>
            <a:pPr lvl="1"/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a combination of theories which focuses on productivity   and the effectiveness of individuals and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</a:rPr>
              <a:t>organisations</a:t>
            </a:r>
            <a:endParaRPr lang="en-US" sz="22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Behavioral theory</a:t>
            </a:r>
          </a:p>
          <a:p>
            <a:pPr lvl="1"/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approaches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</a:rPr>
              <a:t>organisations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 as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</a:rPr>
              <a:t>phycho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-social phenomena and focuses on their behavioral dimension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Systems theory</a:t>
            </a:r>
          </a:p>
          <a:p>
            <a:pPr lvl="1"/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approaches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</a:rPr>
              <a:t>organisations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 as systems consisting of interconnecting parts which have a common aim.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Contingency theory</a:t>
            </a:r>
          </a:p>
          <a:p>
            <a:pPr lvl="1"/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</a:rPr>
              <a:t>recognises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 that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</a:rPr>
              <a:t>organisations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 differ and examines the factors which contribute to this</a:t>
            </a:r>
          </a:p>
          <a:p>
            <a:endParaRPr lang="en-US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6182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System’s approach</a:t>
            </a:r>
            <a:endParaRPr lang="el-GR" dirty="0"/>
          </a:p>
        </p:txBody>
      </p:sp>
      <p:sp>
        <p:nvSpPr>
          <p:cNvPr id="3" name="Σύμβολο κράτησης θέσης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19" y="2261937"/>
            <a:ext cx="6499206" cy="2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70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approach</a:t>
            </a:r>
            <a:endParaRPr lang="el-GR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b="1" dirty="0"/>
              <a:t>no optimum solutions</a:t>
            </a:r>
            <a:r>
              <a:rPr lang="en-US" dirty="0"/>
              <a:t>. Managers seek find different solutions for problems in different situations/contexts</a:t>
            </a:r>
          </a:p>
          <a:p>
            <a:r>
              <a:rPr lang="en-US" dirty="0"/>
              <a:t>The external environment </a:t>
            </a:r>
            <a:r>
              <a:rPr lang="en-US" b="1" dirty="0"/>
              <a:t>sets limits </a:t>
            </a:r>
            <a:r>
              <a:rPr lang="en-US" dirty="0"/>
              <a:t>to managers.</a:t>
            </a:r>
          </a:p>
          <a:p>
            <a:pPr lvl="1"/>
            <a:r>
              <a:rPr lang="en-US" dirty="0"/>
              <a:t> It is </a:t>
            </a:r>
            <a:r>
              <a:rPr lang="en-US" b="1" dirty="0"/>
              <a:t>unique</a:t>
            </a:r>
            <a:r>
              <a:rPr lang="en-US" dirty="0"/>
              <a:t> for every single company</a:t>
            </a:r>
          </a:p>
          <a:p>
            <a:r>
              <a:rPr lang="en-US" dirty="0"/>
              <a:t>The internal subsystems of the company are </a:t>
            </a:r>
            <a:r>
              <a:rPr lang="en-US" b="1" dirty="0"/>
              <a:t>unique</a:t>
            </a:r>
          </a:p>
          <a:p>
            <a:r>
              <a:rPr lang="en-US" dirty="0"/>
              <a:t>External and internal environment </a:t>
            </a:r>
            <a:r>
              <a:rPr lang="en-US" b="1" dirty="0"/>
              <a:t>provide the basis</a:t>
            </a:r>
            <a:r>
              <a:rPr lang="en-US" dirty="0"/>
              <a:t> for the organization and management of every company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4012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and management of shipping companies (II)</a:t>
            </a:r>
            <a:endParaRPr lang="el-GR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complexity of organizational and managerial phenomena asks for the adoption of flexible and adaptive approaches that are not confined by dogmas or by rules that apply to every situation</a:t>
            </a:r>
          </a:p>
          <a:p>
            <a:pPr lvl="1"/>
            <a:r>
              <a:rPr lang="en-US" dirty="0"/>
              <a:t>Every shipping company is affected by the conditions of the sectors it operates</a:t>
            </a:r>
          </a:p>
          <a:p>
            <a:pPr lvl="1"/>
            <a:r>
              <a:rPr lang="en-US" dirty="0"/>
              <a:t>Optimum solutions apply only in specific situations and cannot be used as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26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and management of shipping companies (III)</a:t>
            </a:r>
            <a:endParaRPr lang="el-GR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no right and wrong theories in management</a:t>
            </a:r>
          </a:p>
          <a:p>
            <a:r>
              <a:rPr lang="en-US" dirty="0"/>
              <a:t>Each theory explains and at the same time obscures (Morgan, 2000)</a:t>
            </a:r>
            <a:endParaRPr lang="en-US" i="1" dirty="0"/>
          </a:p>
          <a:p>
            <a:r>
              <a:rPr lang="en-US" dirty="0"/>
              <a:t>The basic characteristics of shipping companies reinforce the analytical force of these approaches for the study of their </a:t>
            </a:r>
            <a:r>
              <a:rPr lang="en-US" dirty="0" err="1"/>
              <a:t>organisational</a:t>
            </a:r>
            <a:r>
              <a:rPr lang="en-US" dirty="0"/>
              <a:t> and managerial phenomena. </a:t>
            </a:r>
          </a:p>
          <a:p>
            <a:r>
              <a:rPr lang="en-US" dirty="0"/>
              <a:t>These approaches manifest significant weaknesses. </a:t>
            </a:r>
          </a:p>
          <a:p>
            <a:r>
              <a:rPr lang="en-US" dirty="0"/>
              <a:t>The employment of the advantages of the various  theories and approaches for the analysis of shipping companies as </a:t>
            </a:r>
            <a:r>
              <a:rPr lang="en-US" dirty="0" err="1"/>
              <a:t>organisations</a:t>
            </a:r>
            <a:r>
              <a:rPr lang="en-US" dirty="0"/>
              <a:t> is sought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672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course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analyse the organisation and management of shipping companies</a:t>
            </a:r>
          </a:p>
          <a:p>
            <a:endParaRPr lang="en-GB" dirty="0"/>
          </a:p>
          <a:p>
            <a:r>
              <a:rPr lang="en-GB" dirty="0"/>
              <a:t>To discuss the role of the business environment of shipping in the organisation and management of shipping companies</a:t>
            </a:r>
          </a:p>
          <a:p>
            <a:endParaRPr lang="en-GB" dirty="0"/>
          </a:p>
          <a:p>
            <a:r>
              <a:rPr lang="en-GB" dirty="0"/>
              <a:t>To analyse the characteristics of Greek-owned shipping companies</a:t>
            </a:r>
            <a:endParaRPr lang="el-GR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5884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shipping</a:t>
            </a:r>
          </a:p>
          <a:p>
            <a:r>
              <a:rPr lang="en-US" dirty="0"/>
              <a:t>Liner shipping</a:t>
            </a:r>
          </a:p>
          <a:p>
            <a:r>
              <a:rPr lang="en-US" dirty="0" err="1"/>
              <a:t>Specialised</a:t>
            </a:r>
            <a:r>
              <a:rPr lang="en-US" dirty="0"/>
              <a:t> shipping</a:t>
            </a:r>
          </a:p>
          <a:p>
            <a:r>
              <a:rPr lang="en-US" dirty="0"/>
              <a:t>Passenger shipping</a:t>
            </a:r>
            <a:endParaRPr lang="el-GR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5811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 of bulk shipping </a:t>
            </a:r>
            <a:r>
              <a:rPr lang="mr-IN" dirty="0"/>
              <a:t>–</a:t>
            </a:r>
            <a:r>
              <a:rPr lang="en-US" dirty="0"/>
              <a:t> bulk carriers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60614" y="1600201"/>
            <a:ext cx="4682936" cy="4340318"/>
          </a:xfrm>
        </p:spPr>
        <p:txBody>
          <a:bodyPr>
            <a:normAutofit/>
          </a:bodyPr>
          <a:lstStyle/>
          <a:p>
            <a:pPr lvl="0"/>
            <a:r>
              <a:rPr lang="en-GB" sz="1800" dirty="0"/>
              <a:t>Mini bulkers, below 10,000 dwt;</a:t>
            </a:r>
            <a:endParaRPr lang="el-GR" sz="1800" dirty="0"/>
          </a:p>
          <a:p>
            <a:pPr lvl="0"/>
            <a:r>
              <a:rPr lang="en-GB" sz="1800" dirty="0" err="1"/>
              <a:t>Handysize</a:t>
            </a:r>
            <a:r>
              <a:rPr lang="en-GB" sz="1800" dirty="0"/>
              <a:t>, 18,000 - 30, 000 dwt</a:t>
            </a:r>
          </a:p>
          <a:p>
            <a:pPr lvl="0"/>
            <a:r>
              <a:rPr lang="en-GB" sz="1800" dirty="0" err="1"/>
              <a:t>Handymax</a:t>
            </a:r>
            <a:r>
              <a:rPr lang="en-GB" sz="1800" dirty="0"/>
              <a:t>, 30,000 - 50,000 dwt;</a:t>
            </a:r>
            <a:endParaRPr lang="el-GR" sz="1800" dirty="0"/>
          </a:p>
          <a:p>
            <a:pPr lvl="0"/>
            <a:r>
              <a:rPr lang="en-GB" sz="1800" dirty="0" err="1"/>
              <a:t>Supramax</a:t>
            </a:r>
            <a:r>
              <a:rPr lang="en-GB" sz="1800" dirty="0"/>
              <a:t>, 50,000 - 60,000 dwt;</a:t>
            </a:r>
            <a:endParaRPr lang="el-GR" sz="1800" dirty="0"/>
          </a:p>
          <a:p>
            <a:pPr lvl="0"/>
            <a:r>
              <a:rPr lang="en-GB" sz="1800" dirty="0"/>
              <a:t>Panamax, 60,000 - 80,000 dwt;</a:t>
            </a:r>
            <a:endParaRPr lang="el-GR" sz="1800" dirty="0"/>
          </a:p>
          <a:p>
            <a:pPr lvl="0"/>
            <a:r>
              <a:rPr lang="en-GB" sz="1800" dirty="0" err="1"/>
              <a:t>Capesize</a:t>
            </a:r>
            <a:r>
              <a:rPr lang="en-GB" sz="1800" dirty="0"/>
              <a:t>, of even more than 200,000 dwt;</a:t>
            </a:r>
            <a:endParaRPr lang="el-GR" sz="1800" dirty="0"/>
          </a:p>
          <a:p>
            <a:r>
              <a:rPr lang="en-GB" sz="1800" dirty="0"/>
              <a:t>VLOC (very large ore </a:t>
            </a:r>
            <a:r>
              <a:rPr lang="en-GB" sz="1800" dirty="0" err="1"/>
              <a:t>cariers</a:t>
            </a:r>
            <a:r>
              <a:rPr lang="en-GB" sz="1800" dirty="0"/>
              <a:t>), of 4000,000 dwt</a:t>
            </a:r>
            <a:endParaRPr lang="el-GR" sz="1800" dirty="0"/>
          </a:p>
          <a:p>
            <a:endParaRPr lang="el-GR" sz="180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Σύμβολο κράτησης θέσης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8061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 of bulk shipping - tankers</a:t>
            </a:r>
            <a:endParaRPr lang="el-GR" dirty="0"/>
          </a:p>
        </p:txBody>
      </p:sp>
      <p:sp>
        <p:nvSpPr>
          <p:cNvPr id="5" name="Σύμβολο κράτησης θέσης περιεχομένου 4"/>
          <p:cNvSpPr>
            <a:spLocks noGrp="1"/>
          </p:cNvSpPr>
          <p:nvPr>
            <p:ph idx="1"/>
          </p:nvPr>
        </p:nvSpPr>
        <p:spPr>
          <a:xfrm>
            <a:off x="860614" y="1600201"/>
            <a:ext cx="4982974" cy="4340318"/>
          </a:xfrm>
        </p:spPr>
        <p:txBody>
          <a:bodyPr>
            <a:noAutofit/>
          </a:bodyPr>
          <a:lstStyle/>
          <a:p>
            <a:r>
              <a:rPr lang="en-US" sz="1600" dirty="0"/>
              <a:t>Small tankers, of up to 10.000 dwt;</a:t>
            </a:r>
          </a:p>
          <a:p>
            <a:r>
              <a:rPr lang="en-US" sz="1600" dirty="0" err="1"/>
              <a:t>Handysize</a:t>
            </a:r>
            <a:r>
              <a:rPr lang="en-US" sz="1600" dirty="0"/>
              <a:t> &amp; </a:t>
            </a:r>
            <a:r>
              <a:rPr lang="en-US" sz="1600" dirty="0" err="1"/>
              <a:t>handymax</a:t>
            </a:r>
            <a:r>
              <a:rPr lang="en-US" sz="1600" dirty="0"/>
              <a:t>, of 18.000 </a:t>
            </a:r>
            <a:r>
              <a:rPr lang="mr-IN" sz="1600" dirty="0"/>
              <a:t>–</a:t>
            </a:r>
            <a:r>
              <a:rPr lang="en-US" sz="1600" dirty="0"/>
              <a:t> 50.000 dwt;</a:t>
            </a:r>
          </a:p>
          <a:p>
            <a:r>
              <a:rPr lang="en-US" sz="1600" dirty="0"/>
              <a:t>Panamax, of 50.000-70.000 dwt</a:t>
            </a:r>
          </a:p>
          <a:p>
            <a:r>
              <a:rPr lang="en-US" sz="1600" dirty="0" err="1"/>
              <a:t>Aframax</a:t>
            </a:r>
            <a:r>
              <a:rPr lang="en-US" sz="1600" dirty="0"/>
              <a:t>, of 70.000 </a:t>
            </a:r>
            <a:r>
              <a:rPr lang="mr-IN" sz="1600" dirty="0"/>
              <a:t>–</a:t>
            </a:r>
            <a:r>
              <a:rPr lang="en-US" sz="1600" dirty="0"/>
              <a:t> 120.000 dwt;</a:t>
            </a:r>
          </a:p>
          <a:p>
            <a:r>
              <a:rPr lang="en-US" sz="1600" dirty="0" err="1"/>
              <a:t>Suexmax</a:t>
            </a:r>
            <a:r>
              <a:rPr lang="en-US" sz="1600" dirty="0"/>
              <a:t>, of 120.000-200.000 dwt;</a:t>
            </a:r>
          </a:p>
          <a:p>
            <a:r>
              <a:rPr lang="en-US" sz="1600" dirty="0"/>
              <a:t>VLCC, of 200.000 </a:t>
            </a:r>
            <a:r>
              <a:rPr lang="mr-IN" sz="1600" dirty="0"/>
              <a:t>–</a:t>
            </a:r>
            <a:r>
              <a:rPr lang="en-US" sz="1600" dirty="0"/>
              <a:t> 300.000 dwt</a:t>
            </a:r>
          </a:p>
          <a:p>
            <a:r>
              <a:rPr lang="en-US" sz="1600" dirty="0"/>
              <a:t>ULCC, may exceed 560.000 dwt</a:t>
            </a:r>
          </a:p>
          <a:p>
            <a:r>
              <a:rPr lang="en-US" sz="1600" dirty="0"/>
              <a:t>Product tankers</a:t>
            </a:r>
          </a:p>
          <a:p>
            <a:r>
              <a:rPr lang="en-US" sz="1600" dirty="0"/>
              <a:t>Chemical tankers</a:t>
            </a:r>
            <a:endParaRPr lang="el-GR" sz="1600" dirty="0"/>
          </a:p>
        </p:txBody>
      </p:sp>
      <p:sp>
        <p:nvSpPr>
          <p:cNvPr id="3" name="Σύμβολο κράτησης θέσης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Σύμβολο κράτησης θέσης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2312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vessels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Vehicle carriers</a:t>
            </a:r>
            <a:endParaRPr lang="el-GR" dirty="0"/>
          </a:p>
          <a:p>
            <a:pPr lvl="0"/>
            <a:r>
              <a:rPr lang="en-GB" dirty="0"/>
              <a:t>Chip carriers</a:t>
            </a:r>
          </a:p>
          <a:p>
            <a:pPr lvl="0"/>
            <a:r>
              <a:rPr lang="en-GB" dirty="0"/>
              <a:t>Cement carriers</a:t>
            </a:r>
          </a:p>
          <a:p>
            <a:pPr lvl="0"/>
            <a:r>
              <a:rPr lang="en-GB" dirty="0"/>
              <a:t>Liquid Petroleum Gas (LPG) and Liquid Natural Gas (LNG) tankers</a:t>
            </a:r>
            <a:endParaRPr lang="en-US" dirty="0"/>
          </a:p>
          <a:p>
            <a:pPr lvl="0"/>
            <a:r>
              <a:rPr lang="en-GB" dirty="0"/>
              <a:t>Refrigerated ships</a:t>
            </a:r>
            <a:endParaRPr lang="en-US" dirty="0"/>
          </a:p>
          <a:p>
            <a:pPr lvl="0"/>
            <a:r>
              <a:rPr lang="en-GB" dirty="0"/>
              <a:t>Heavy lift vessels</a:t>
            </a:r>
          </a:p>
          <a:p>
            <a:pPr lvl="0"/>
            <a:endParaRPr lang="el-GR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454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cargo vessels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b="1" dirty="0" err="1"/>
              <a:t>Tweendeckers</a:t>
            </a:r>
            <a:r>
              <a:rPr lang="en-GB" dirty="0"/>
              <a:t>: Classic general cargo or bulk cargo vessels, of a carrying capacity of 18,000 dwt, </a:t>
            </a:r>
            <a:endParaRPr lang="el-GR" dirty="0"/>
          </a:p>
          <a:p>
            <a:pPr lvl="0"/>
            <a:r>
              <a:rPr lang="en-GB" b="1" dirty="0"/>
              <a:t>Containerships</a:t>
            </a:r>
            <a:r>
              <a:rPr lang="en-GB" dirty="0"/>
              <a:t>: The largest vessels in this category have a carrying capacity that exceeds 20.000 </a:t>
            </a:r>
            <a:r>
              <a:rPr lang="en-GB" dirty="0" err="1"/>
              <a:t>teu</a:t>
            </a:r>
            <a:endParaRPr lang="en-US" dirty="0"/>
          </a:p>
          <a:p>
            <a:pPr lvl="0"/>
            <a:r>
              <a:rPr lang="en-GB" b="1" dirty="0"/>
              <a:t>Roll on - Roll off (Ro-Ro)</a:t>
            </a:r>
            <a:r>
              <a:rPr lang="en-GB" dirty="0"/>
              <a:t>: Ships on to which it is possible to load vehicles bearing a load, as they have a ramp instead of lifting machinery.</a:t>
            </a:r>
            <a:endParaRPr lang="el-GR" dirty="0"/>
          </a:p>
          <a:p>
            <a:pPr lvl="0"/>
            <a:r>
              <a:rPr lang="en-GB" b="1" dirty="0"/>
              <a:t>Multi-purpose carriers</a:t>
            </a:r>
            <a:r>
              <a:rPr lang="en-GB" dirty="0"/>
              <a:t>: Vessels with double decks, holds with a large opening, and heavy lifting machinery </a:t>
            </a:r>
            <a:endParaRPr lang="en-US" dirty="0"/>
          </a:p>
          <a:p>
            <a:pPr lvl="0"/>
            <a:r>
              <a:rPr lang="en-GB" b="1" dirty="0"/>
              <a:t>Barge-carrying vessels</a:t>
            </a:r>
            <a:r>
              <a:rPr lang="en-GB" dirty="0"/>
              <a:t>: Vessels which carry barges bearing a cargo, as they have special loading and discharging systems which permit them to handle them like containers.</a:t>
            </a:r>
            <a:endParaRPr lang="el-GR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7464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shipping company (I)</a:t>
            </a:r>
            <a:endParaRPr lang="el-GR" dirty="0"/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economic unit which uses the factors of production for the production and provision of maritime transportation services</a:t>
            </a:r>
          </a:p>
          <a:p>
            <a:r>
              <a:rPr lang="en-US" dirty="0"/>
              <a:t>A company, an individual or a small group of individuals who take  decisions on the employment (and/or otherwise) of the factors of production in the shipping world (Metaxas, 1988</a:t>
            </a:r>
          </a:p>
          <a:p>
            <a:r>
              <a:rPr lang="en-US" dirty="0"/>
              <a:t>The individuals who take the decisions (shipping entrepreneurs) for the </a:t>
            </a:r>
          </a:p>
          <a:p>
            <a:pPr lvl="1"/>
            <a:r>
              <a:rPr lang="en-US" dirty="0"/>
              <a:t>markets / sectors which they will engage in</a:t>
            </a:r>
          </a:p>
          <a:p>
            <a:pPr lvl="1"/>
            <a:r>
              <a:rPr lang="en-US" dirty="0"/>
              <a:t>the types of vessels required for this </a:t>
            </a:r>
          </a:p>
          <a:p>
            <a:pPr lvl="1"/>
            <a:r>
              <a:rPr lang="en-US" dirty="0"/>
              <a:t>the timing for the investment</a:t>
            </a:r>
          </a:p>
          <a:p>
            <a:pPr lvl="1"/>
            <a:r>
              <a:rPr lang="en-US" dirty="0"/>
              <a:t>the nature of the financing to be chosen</a:t>
            </a:r>
          </a:p>
          <a:p>
            <a:pPr lvl="1"/>
            <a:r>
              <a:rPr lang="en-US" dirty="0"/>
              <a:t>the capital which will be drawn upon </a:t>
            </a:r>
          </a:p>
          <a:p>
            <a:pPr lvl="1"/>
            <a:r>
              <a:rPr lang="en-US" dirty="0"/>
              <a:t>the insurance cover of the vessel</a:t>
            </a:r>
          </a:p>
          <a:p>
            <a:pPr lvl="1"/>
            <a:r>
              <a:rPr lang="en-US" dirty="0"/>
              <a:t>the operational management required</a:t>
            </a:r>
          </a:p>
          <a:p>
            <a:pPr lvl="1"/>
            <a:endParaRPr lang="en-US" dirty="0"/>
          </a:p>
          <a:p>
            <a:pPr lvl="1"/>
            <a:endParaRPr lang="el-GR" dirty="0"/>
          </a:p>
          <a:p>
            <a:pPr lvl="1"/>
            <a:endParaRPr lang="en-US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Σύμβολο κράτησης θέσης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3342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shipping company (II)</a:t>
            </a:r>
            <a:endParaRPr lang="el-GR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shipping company is an </a:t>
            </a:r>
            <a:r>
              <a:rPr lang="en-US" i="1" dirty="0" err="1"/>
              <a:t>organisation</a:t>
            </a:r>
            <a:r>
              <a:rPr lang="en-US" i="1" dirty="0"/>
              <a:t> consisting of two basic parts: </a:t>
            </a:r>
          </a:p>
          <a:p>
            <a:pPr lvl="1"/>
            <a:r>
              <a:rPr lang="en-US" i="1" dirty="0"/>
              <a:t>The productive units/ the vessels</a:t>
            </a:r>
          </a:p>
          <a:p>
            <a:pPr lvl="1"/>
            <a:r>
              <a:rPr lang="en-US" i="1" dirty="0"/>
              <a:t>The infrastructure on land/the office</a:t>
            </a:r>
          </a:p>
          <a:p>
            <a:r>
              <a:rPr lang="en-US" i="1" dirty="0"/>
              <a:t>The need for coordination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n-US" i="1" dirty="0"/>
          </a:p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3514780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MSC 1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glish MSC 1.potx" id="{EDDADADB-A9FC-5C49-82A1-4802E6F1783A}" vid="{F1B716BE-AB7A-6D45-B9A9-EB288E2CD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MSC 1</Template>
  <TotalTime>2248</TotalTime>
  <Words>890</Words>
  <Application>Microsoft Office PowerPoint</Application>
  <PresentationFormat>Προβολή στην οθόνη (4:3)</PresentationFormat>
  <Paragraphs>140</Paragraphs>
  <Slides>17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English MSC 1</vt:lpstr>
      <vt:lpstr>MANAGEMENT  of SHIPPING COMPANIES</vt:lpstr>
      <vt:lpstr>Aim of the course</vt:lpstr>
      <vt:lpstr>Basic distinctions in the shipping industry</vt:lpstr>
      <vt:lpstr>Ships of bulk shipping – bulk carriers</vt:lpstr>
      <vt:lpstr>Ships of bulk shipping - tankers</vt:lpstr>
      <vt:lpstr>Specialised vessels</vt:lpstr>
      <vt:lpstr>General cargo vessels</vt:lpstr>
      <vt:lpstr>The shipping company (I)</vt:lpstr>
      <vt:lpstr>The shipping company (II)</vt:lpstr>
      <vt:lpstr>The shipping company and the chartering of ships in bulk cargo shipping </vt:lpstr>
      <vt:lpstr>Categories of shipping companies (Ownership/degree of integration of activities)</vt:lpstr>
      <vt:lpstr>Organisation and management of shipping companies (I)</vt:lpstr>
      <vt:lpstr>Organisation and Management: Approaches and theories</vt:lpstr>
      <vt:lpstr>System’s approach</vt:lpstr>
      <vt:lpstr>Contingency approach</vt:lpstr>
      <vt:lpstr>Organisation and management of shipping companies (II)</vt:lpstr>
      <vt:lpstr>Organisation and management of shipping companies (III)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Theotokas</dc:creator>
  <cp:lastModifiedBy>Χρήστης των Windows</cp:lastModifiedBy>
  <cp:revision>176</cp:revision>
  <dcterms:created xsi:type="dcterms:W3CDTF">2014-12-08T17:26:19Z</dcterms:created>
  <dcterms:modified xsi:type="dcterms:W3CDTF">2021-09-24T12:21:26Z</dcterms:modified>
</cp:coreProperties>
</file>