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302" r:id="rId2"/>
    <p:sldId id="305" r:id="rId3"/>
    <p:sldId id="306" r:id="rId4"/>
    <p:sldId id="304" r:id="rId5"/>
    <p:sldId id="810" r:id="rId6"/>
    <p:sldId id="310" r:id="rId7"/>
    <p:sldId id="308" r:id="rId8"/>
    <p:sldId id="803" r:id="rId9"/>
    <p:sldId id="360" r:id="rId10"/>
    <p:sldId id="361" r:id="rId11"/>
    <p:sldId id="805" r:id="rId12"/>
    <p:sldId id="808" r:id="rId13"/>
    <p:sldId id="806" r:id="rId14"/>
    <p:sldId id="807" r:id="rId15"/>
    <p:sldId id="474" r:id="rId16"/>
    <p:sldId id="473" r:id="rId17"/>
    <p:sldId id="475" r:id="rId18"/>
    <p:sldId id="476" r:id="rId19"/>
    <p:sldId id="317" r:id="rId20"/>
    <p:sldId id="796" r:id="rId21"/>
    <p:sldId id="319" r:id="rId22"/>
    <p:sldId id="320" r:id="rId23"/>
    <p:sldId id="300" r:id="rId24"/>
    <p:sldId id="809" r:id="rId25"/>
    <p:sldId id="811" r:id="rId26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4671"/>
  </p:normalViewPr>
  <p:slideViewPr>
    <p:cSldViewPr snapToGrid="0" snapToObjects="1">
      <p:cViewPr varScale="1">
        <p:scale>
          <a:sx n="119" d="100"/>
          <a:sy n="119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34E11-39C8-E647-9D1C-57A6862B3207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E1F9-2765-A64B-8CB3-398204052B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26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10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50443" y="9431599"/>
            <a:ext cx="2945659" cy="4981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07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4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5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5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1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65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2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053E7-FA01-2149-8776-75E273BF3FD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F82340-1B27-264D-AF25-1D88C7E6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2595-126A-754C-B794-32A20086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500" b="1" dirty="0"/>
              <a:t>ΑΤΟΜΙΚΕΣ ΔΕΞΙΟΤΗΤΕΣ</a:t>
            </a:r>
            <a:endParaRPr lang="en-US" sz="45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1B06A-69DD-4E4B-87D8-7A93E40F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Διδάσκων: Παναγιώτης Γκορέζης, Επ. Καθηγητής Τμήμα Οικονομικών Επιστημών, ΑΠΘ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5417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435280" cy="1066800"/>
          </a:xfrm>
        </p:spPr>
        <p:txBody>
          <a:bodyPr>
            <a:noAutofit/>
          </a:bodyPr>
          <a:lstStyle/>
          <a:p>
            <a:r>
              <a:rPr lang="el-GR" altLang="el-GR" dirty="0"/>
              <a:t>Συμβουλές για προσωπική διαχείριση χρόνου</a:t>
            </a:r>
            <a:br>
              <a:rPr lang="en-US" alt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4844" y="1991252"/>
            <a:ext cx="10037393" cy="4515079"/>
          </a:xfrm>
        </p:spPr>
        <p:txBody>
          <a:bodyPr>
            <a:noAutofit/>
          </a:bodyPr>
          <a:lstStyle/>
          <a:p>
            <a:pPr lvl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500" dirty="0"/>
              <a:t>ΘΕΣΕ προτεραιότητες στις δουλειές σου με βάση το πόσο σημαντικές ή επείγουσες είναι</a:t>
            </a:r>
            <a:endParaRPr lang="en-US" altLang="el-GR" sz="2500" dirty="0"/>
          </a:p>
          <a:p>
            <a:pPr lvl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500" dirty="0"/>
              <a:t>ΑΚΟΛΟΥΘΗΣΕ τις προτεραιότητές σου: ξεκίνα από τις πιο σημαντικές και επείγουσες</a:t>
            </a:r>
            <a:endParaRPr lang="en-US" altLang="el-GR" sz="25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373068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08C7-9F76-46C1-9333-1874075D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Διαχείριση άγχους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B9DEB-5F8D-4BE4-B0B1-6C6AFEAB1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3" y="2103120"/>
            <a:ext cx="10750379" cy="3931920"/>
          </a:xfrm>
        </p:spPr>
        <p:txBody>
          <a:bodyPr/>
          <a:lstStyle/>
          <a:p>
            <a:pPr algn="just" eaLnBrk="1" hangingPunct="1"/>
            <a:r>
              <a:rPr lang="el-GR" altLang="el-GR" sz="2500" dirty="0"/>
              <a:t>Διαχειριστείτε τον χρόνο σας συνετά</a:t>
            </a:r>
          </a:p>
          <a:p>
            <a:pPr eaLnBrk="1" hangingPunct="1"/>
            <a:r>
              <a:rPr lang="el-GR" altLang="el-GR" sz="2500" dirty="0"/>
              <a:t>Αναζητήστε κοινωνική υποστήριξη</a:t>
            </a:r>
          </a:p>
          <a:p>
            <a:pPr eaLnBrk="1" hangingPunct="1"/>
            <a:r>
              <a:rPr lang="el-GR" altLang="el-GR" sz="2500" dirty="0"/>
              <a:t>Ακολουθήστε υγιεινή διατροφή και διατηρηθείτε σε καλή φυσική κατάσταση</a:t>
            </a:r>
          </a:p>
          <a:p>
            <a:pPr eaLnBrk="1" hangingPunct="1"/>
            <a:r>
              <a:rPr lang="el-GR" altLang="el-GR" sz="2500" dirty="0"/>
              <a:t>Χαλαρώστε και διαλογιστείτε </a:t>
            </a:r>
          </a:p>
          <a:p>
            <a:pPr eaLnBrk="1" hangingPunct="1"/>
            <a:r>
              <a:rPr lang="el-GR" altLang="el-GR" sz="2500" dirty="0"/>
              <a:t>Κοιμηθείτε καλά τη νύχτα</a:t>
            </a:r>
          </a:p>
          <a:p>
            <a:pPr eaLnBrk="1" hangingPunct="1"/>
            <a:r>
              <a:rPr lang="el-GR" altLang="el-GR" sz="2500" dirty="0"/>
              <a:t>Αποφύγετε την ακατάλληλη «συζήτηση με τον εαυτό» </a:t>
            </a:r>
          </a:p>
          <a:p>
            <a:pPr eaLnBrk="1" hangingPunct="1"/>
            <a:r>
              <a:rPr lang="el-GR" altLang="el-GR" sz="2500" dirty="0"/>
              <a:t>Κάντε μια προσωρινή διακοπή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989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A220-FF51-4D32-9358-811ABA63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Δημιουργικότητα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0D45-C7A9-428D-AB2B-B74EC3421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Φαντασία</a:t>
            </a:r>
            <a:endParaRPr lang="en-US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Mind-mapping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Καινοτομία</a:t>
            </a:r>
            <a:endParaRPr lang="en-US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Πειραματισμός</a:t>
            </a:r>
            <a:endParaRPr lang="en-US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Αμφιβολία</a:t>
            </a:r>
            <a:endParaRPr lang="en-US" sz="2500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850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FB86-56C2-4DC6-A6E1-30010351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Εργασιακή ηθική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E943-DF10-4C45-B705-8E0910DAB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2103119"/>
            <a:ext cx="10507362" cy="42400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Αξιοπιστία</a:t>
            </a:r>
            <a:endParaRPr lang="en-US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Αφοσίωση</a:t>
            </a:r>
            <a:endParaRPr lang="en-US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Πειθαρχία</a:t>
            </a:r>
            <a:endParaRPr lang="en-US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Ακεραιότητα</a:t>
            </a:r>
            <a:endParaRPr lang="en-US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Υπευθυνότητα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Λογοδοσία</a:t>
            </a:r>
            <a:endParaRPr lang="en-US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/>
              <a:t>Επαγγελματισμός</a:t>
            </a:r>
            <a:endParaRPr lang="en-US" sz="2500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06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0E99-DA4B-4A8C-B5A7-2AF511D5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Τρόποι για να εκδηλώσεις εργασιακή ηθική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2B0025-1910-4486-8FD4-64ABA4194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2103438"/>
            <a:ext cx="7253784" cy="3932237"/>
          </a:xfrm>
        </p:spPr>
      </p:pic>
    </p:spTree>
    <p:extLst>
      <p:ext uri="{BB962C8B-B14F-4D97-AF65-F5344CB8AC3E}">
        <p14:creationId xmlns:p14="http://schemas.microsoft.com/office/powerpoint/2010/main" val="309857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21D4-648C-4631-95BD-D8868BE1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725" y="527939"/>
            <a:ext cx="8229600" cy="1066800"/>
          </a:xfrm>
        </p:spPr>
        <p:txBody>
          <a:bodyPr/>
          <a:lstStyle/>
          <a:p>
            <a:r>
              <a:rPr lang="el-GR" dirty="0"/>
              <a:t>Αξιοπιστία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4BAD5-DEAA-4E20-B388-EBE5984D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49" y="1759496"/>
            <a:ext cx="10886302" cy="4815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300" dirty="0"/>
              <a:t>Η αξιοπιστία ενός ατόμου – εργαζομένου είναι σημαντική καθώς ενισχύει την εμπιστοσύνη </a:t>
            </a:r>
          </a:p>
          <a:p>
            <a:pPr>
              <a:lnSpc>
                <a:spcPct val="150000"/>
              </a:lnSpc>
            </a:pPr>
            <a:r>
              <a:rPr lang="el-GR" sz="2300" dirty="0"/>
              <a:t>Ένας αξιόπιστος εργαζόμενος επιδεικνύει συμπεριφορές όπως: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100" dirty="0"/>
              <a:t>Αναγνωρίζει την αξία συγκεκριμένων καθηκόντων και γνωρίζει να δίνει προτεραιότητα σε προθεσμίες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100" dirty="0"/>
              <a:t>Δείχνει δέσμευση και αφοσίωση στη (δια)τήρηση του εργασιακού χρονοδιαγράμματος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100" dirty="0"/>
              <a:t>Θεωρείται από τους συναδέλφους ως έγκυρη πηγή πληροφόρησης</a:t>
            </a:r>
            <a:r>
              <a:rPr lang="en-US" sz="2100" dirty="0"/>
              <a:t> </a:t>
            </a: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358873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21D4-648C-4631-95BD-D8868BE1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692696"/>
            <a:ext cx="8229600" cy="1066800"/>
          </a:xfrm>
        </p:spPr>
        <p:txBody>
          <a:bodyPr/>
          <a:lstStyle/>
          <a:p>
            <a:r>
              <a:rPr lang="el-GR" dirty="0"/>
              <a:t>Αξιοπιστία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4BAD5-DEAA-4E20-B388-EBE5984D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65" y="1759496"/>
            <a:ext cx="9901615" cy="4815040"/>
          </a:xfrm>
        </p:spPr>
        <p:txBody>
          <a:bodyPr>
            <a:normAutofit/>
          </a:bodyPr>
          <a:lstStyle/>
          <a:p>
            <a:r>
              <a:rPr lang="el-GR" sz="2300" dirty="0"/>
              <a:t>Ορισμένες συγκεκριμένες συμπεριφορές που κάνουν ένα άτομο να έχει αξιοπιστία είναι:</a:t>
            </a:r>
          </a:p>
          <a:p>
            <a:r>
              <a:rPr lang="el-GR" sz="2300" dirty="0"/>
              <a:t>Διεκπεραιώση καθηκόντων - τήρηση των προθεσμιών </a:t>
            </a:r>
            <a:endParaRPr lang="en-US" sz="2300" dirty="0"/>
          </a:p>
          <a:p>
            <a:r>
              <a:rPr lang="el-GR" sz="2300" dirty="0"/>
              <a:t>Αντιστοιχία πράξεων και λεγομένων </a:t>
            </a:r>
          </a:p>
          <a:p>
            <a:r>
              <a:rPr lang="el-GR" sz="2300" dirty="0"/>
              <a:t>Επίτευξη ενός αξιοπρεπούς επιπέδου εκτέλεσης των εργασιακών καθηκόντων </a:t>
            </a:r>
          </a:p>
          <a:p>
            <a:r>
              <a:rPr lang="el-GR" sz="2300" dirty="0"/>
              <a:t>Διάθεση για αποδοχή επιπρόσθετων καθηκόντων χωρίς γκρίνια</a:t>
            </a:r>
          </a:p>
          <a:p>
            <a:r>
              <a:rPr lang="el-GR" sz="2300" dirty="0"/>
              <a:t>Διεκπεραίωση των εργασιακών καθηκόντων χωρίς επιπρόσθετη βοήθεια</a:t>
            </a:r>
            <a:endParaRPr lang="en-US" sz="2300" dirty="0"/>
          </a:p>
          <a:p>
            <a:r>
              <a:rPr lang="el-GR" sz="2300" dirty="0"/>
              <a:t>Συνεπής με τους χρόνους</a:t>
            </a:r>
            <a:r>
              <a:rPr lang="en-US" sz="2300" dirty="0"/>
              <a:t> - </a:t>
            </a:r>
            <a:r>
              <a:rPr lang="el-GR" sz="2300" dirty="0"/>
              <a:t>έγκαιρος</a:t>
            </a:r>
            <a:endParaRPr lang="en-US" sz="23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40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21D4-648C-4631-95BD-D8868BE1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36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/>
              <a:t>Τρόποι βελτίωσης της αξιοπιστίας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4BAD5-DEAA-4E20-B388-EBE5984D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9" y="1759496"/>
            <a:ext cx="11215817" cy="5098504"/>
          </a:xfrm>
        </p:spPr>
        <p:txBody>
          <a:bodyPr>
            <a:normAutofit/>
          </a:bodyPr>
          <a:lstStyle/>
          <a:p>
            <a:r>
              <a:rPr lang="el-GR" sz="2300" dirty="0"/>
              <a:t>Διαχείριση των δεσμεύσεων </a:t>
            </a:r>
          </a:p>
          <a:p>
            <a:pPr marL="457200" lvl="2">
              <a:spcBef>
                <a:spcPts val="900"/>
              </a:spcBef>
            </a:pPr>
            <a:r>
              <a:rPr lang="el-GR" sz="2100" dirty="0"/>
              <a:t>Σημαντικό να ξέρουμε πότε θα πρέπει να πούμε όχι και πότε πρέπει να δεσμευτούμε για κάτι (και πόσο αξίζει)</a:t>
            </a:r>
          </a:p>
          <a:p>
            <a:r>
              <a:rPr lang="el-GR" sz="2300" dirty="0"/>
              <a:t>Επικοινώνησε προδραστικά</a:t>
            </a:r>
          </a:p>
          <a:p>
            <a:pPr marL="457200" lvl="2">
              <a:spcBef>
                <a:spcPts val="900"/>
              </a:spcBef>
            </a:pPr>
            <a:r>
              <a:rPr lang="el-GR" sz="2100" dirty="0"/>
              <a:t>Αν δε μπορεί να τηρηθεί μία υπόσχεση, επικοινώνησε το άμεσα μην το αφήσεις τελευταία στιγμή</a:t>
            </a:r>
          </a:p>
          <a:p>
            <a:r>
              <a:rPr lang="el-GR" sz="2300" dirty="0"/>
              <a:t>Ξεκίνησε και τελείωσε</a:t>
            </a:r>
          </a:p>
          <a:p>
            <a:pPr marL="457200" lvl="2">
              <a:spcBef>
                <a:spcPts val="900"/>
              </a:spcBef>
            </a:pPr>
            <a:r>
              <a:rPr lang="el-GR" sz="2100" dirty="0"/>
              <a:t>Όταν κάτι ξεκινάει θα πρέπει να ολοκληρώνεται και να μη μένει ημιτελές</a:t>
            </a:r>
          </a:p>
          <a:p>
            <a:r>
              <a:rPr lang="el-GR" sz="2300" dirty="0"/>
              <a:t>Πέτυχε καθημερινά</a:t>
            </a:r>
          </a:p>
          <a:p>
            <a:pPr marL="457200" lvl="2">
              <a:spcBef>
                <a:spcPts val="900"/>
              </a:spcBef>
            </a:pPr>
            <a:r>
              <a:rPr lang="el-GR" sz="2100" dirty="0"/>
              <a:t>Προσπάθησε καθημερινά για το καλύτερο, όχι για το τέλειο αλλά για το μέγιστο που μπορείς στις δεδομένες συνθήκες</a:t>
            </a:r>
          </a:p>
          <a:p>
            <a:pPr marL="182880" lvl="1">
              <a:spcBef>
                <a:spcPts val="900"/>
              </a:spcBef>
            </a:pPr>
            <a:endParaRPr lang="el-GR" sz="2300" dirty="0"/>
          </a:p>
          <a:p>
            <a:pPr lvl="1"/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83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21D4-648C-4631-95BD-D8868BE1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2" y="447694"/>
            <a:ext cx="9247106" cy="1066800"/>
          </a:xfrm>
        </p:spPr>
        <p:txBody>
          <a:bodyPr>
            <a:normAutofit fontScale="90000"/>
          </a:bodyPr>
          <a:lstStyle/>
          <a:p>
            <a:r>
              <a:rPr lang="el-GR" dirty="0"/>
              <a:t>Τρόποι βελτίωσης της αξιοπιστίας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4BAD5-DEAA-4E20-B388-EBE5984D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35" y="1687488"/>
            <a:ext cx="11166389" cy="4857474"/>
          </a:xfrm>
        </p:spPr>
        <p:txBody>
          <a:bodyPr>
            <a:normAutofit/>
          </a:bodyPr>
          <a:lstStyle/>
          <a:p>
            <a:r>
              <a:rPr lang="el-GR" sz="2300" dirty="0"/>
              <a:t>Λέγε την αλήθεια</a:t>
            </a:r>
          </a:p>
          <a:p>
            <a:pPr lvl="1"/>
            <a:r>
              <a:rPr lang="el-GR" sz="2100" dirty="0"/>
              <a:t>Λέγοντας ψέματα χάνεται η αξιοπιστία σου</a:t>
            </a:r>
            <a:endParaRPr lang="en-US" sz="2100" dirty="0"/>
          </a:p>
          <a:p>
            <a:pPr lvl="1"/>
            <a:r>
              <a:rPr lang="el-GR" sz="2100" dirty="0"/>
              <a:t>Ο μόνος τρόπος να θυμάσαι τι έχεις πει, είναι να έχεις πει την αλήθεια</a:t>
            </a:r>
          </a:p>
          <a:p>
            <a:r>
              <a:rPr lang="el-GR" sz="2300" dirty="0"/>
              <a:t>Να σέβεσαι τον χρόνο τον δικό σου και των άλλων</a:t>
            </a:r>
          </a:p>
          <a:p>
            <a:pPr lvl="1"/>
            <a:r>
              <a:rPr lang="el-GR" sz="2100" dirty="0"/>
              <a:t>Όταν αργείς σε μία συνάντηση σημαίνει ότι δεν τηρείς το λόγο σου και ότι ο δικός σου χρόνος είναι πιο σημαντικός</a:t>
            </a:r>
          </a:p>
          <a:p>
            <a:r>
              <a:rPr lang="el-GR" sz="2300" dirty="0"/>
              <a:t>Εκτίμησε τις αξίες σου</a:t>
            </a:r>
          </a:p>
          <a:p>
            <a:pPr lvl="1"/>
            <a:r>
              <a:rPr lang="el-GR" sz="2100" dirty="0"/>
              <a:t>Οι αξίες θα καθορίσουν τη συμπεριφορά σου και όχι οι εκάστοτε συνθήκες</a:t>
            </a:r>
          </a:p>
          <a:p>
            <a:r>
              <a:rPr lang="el-GR" sz="2300" dirty="0"/>
              <a:t>Διάλεξε την καλύτερη ομάδα</a:t>
            </a:r>
          </a:p>
          <a:p>
            <a:pPr lvl="1"/>
            <a:r>
              <a:rPr lang="el-GR" sz="2100" dirty="0"/>
              <a:t>Αυτούς που θα σου προσφέρουν την ενέργεια, την αλήθεια, τη θετική οπτική γωνία με σκοπό την επίτευξη των στόχων</a:t>
            </a:r>
            <a:endParaRPr lang="en-US" sz="21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29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88272" y="256839"/>
            <a:ext cx="9895842" cy="90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228600" indent="-50800">
              <a:spcBef>
                <a:spcPts val="1000"/>
              </a:spcBef>
              <a:buNone/>
            </a:pPr>
            <a:r>
              <a:rPr lang="el-GR" sz="3000" i="1" dirty="0"/>
              <a:t>Οι «ήπιες» δεξιότητες είναι θέμα στάσης και συμπεριφοράς… Ενισχύουν την παραγωγικότητα αλλά και τις γνωστικές/σκληρές δεξιότητες </a:t>
            </a:r>
            <a:r>
              <a:rPr lang="fi-FI" sz="3000" i="1" dirty="0"/>
              <a:t>(Holmberg-Wright &amp; </a:t>
            </a:r>
            <a:r>
              <a:rPr lang="fi-FI" sz="3000" i="1" dirty="0" err="1"/>
              <a:t>Hribar</a:t>
            </a:r>
            <a:r>
              <a:rPr lang="fi-FI" sz="3000" i="1" dirty="0"/>
              <a:t> 2016)</a:t>
            </a:r>
            <a:endParaRPr sz="3000" i="1" dirty="0"/>
          </a:p>
          <a:p>
            <a:pPr marL="177800" indent="0">
              <a:spcBef>
                <a:spcPts val="1000"/>
              </a:spcBef>
              <a:buNone/>
            </a:pPr>
            <a:endParaRPr sz="3000" i="1" dirty="0"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329" y="2684640"/>
            <a:ext cx="6569800" cy="351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42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C985-E423-D24F-8175-CF78539C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364298"/>
            <a:ext cx="10058400" cy="1371600"/>
          </a:xfrm>
        </p:spPr>
        <p:txBody>
          <a:bodyPr/>
          <a:lstStyle/>
          <a:p>
            <a:r>
              <a:rPr lang="el-GR" dirty="0"/>
              <a:t>Ικανότητες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B106-9326-6F4B-8A1A-02925047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8" y="1649896"/>
            <a:ext cx="10310812" cy="438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H</a:t>
            </a:r>
            <a:r>
              <a:rPr lang="el-GR" sz="2400" b="1" dirty="0"/>
              <a:t> προσωπική έμφυτη ή επίκτητη δυνατότητα ενός ατόμου</a:t>
            </a:r>
            <a:endParaRPr lang="en-US" sz="2500" b="1" dirty="0"/>
          </a:p>
          <a:p>
            <a:r>
              <a:rPr lang="el-GR" sz="2500" dirty="0"/>
              <a:t>Αισθητηριακές: όσφρησης, ακοής, όρασης, κ</a:t>
            </a:r>
            <a:r>
              <a:rPr lang="en-US" sz="2500" dirty="0"/>
              <a:t>.</a:t>
            </a:r>
            <a:r>
              <a:rPr lang="el-GR" sz="2500" dirty="0" err="1"/>
              <a:t>λπ</a:t>
            </a:r>
            <a:r>
              <a:rPr lang="en-US" sz="2500" dirty="0"/>
              <a:t>.</a:t>
            </a:r>
            <a:endParaRPr lang="el-GR" sz="2500" dirty="0"/>
          </a:p>
          <a:p>
            <a:r>
              <a:rPr lang="el-GR" sz="2500" dirty="0"/>
              <a:t>Σωματικές: σωματική αντοχή, </a:t>
            </a:r>
            <a:r>
              <a:rPr lang="el-GR" sz="2500" dirty="0" err="1"/>
              <a:t>μυική</a:t>
            </a:r>
            <a:r>
              <a:rPr lang="el-GR" sz="2500" dirty="0"/>
              <a:t> ικανότητα, συντονισμός, κ</a:t>
            </a:r>
            <a:r>
              <a:rPr lang="en-US" sz="2500" dirty="0"/>
              <a:t>.</a:t>
            </a:r>
            <a:r>
              <a:rPr lang="el-GR" sz="2500" dirty="0" err="1"/>
              <a:t>λπ</a:t>
            </a:r>
            <a:r>
              <a:rPr lang="en-US" sz="2500" dirty="0"/>
              <a:t>.</a:t>
            </a:r>
            <a:endParaRPr lang="el-GR" sz="2500" dirty="0"/>
          </a:p>
          <a:p>
            <a:r>
              <a:rPr lang="el-GR" sz="2500" dirty="0"/>
              <a:t>Μηχανικές: κατανόηση λειτουργίας μηχανών, κ</a:t>
            </a:r>
            <a:r>
              <a:rPr lang="en-US" sz="2500" dirty="0"/>
              <a:t>.</a:t>
            </a:r>
            <a:r>
              <a:rPr lang="el-GR" sz="2500" dirty="0" err="1"/>
              <a:t>λπ</a:t>
            </a:r>
            <a:r>
              <a:rPr lang="en-US" sz="2500" dirty="0"/>
              <a:t>.</a:t>
            </a:r>
            <a:endParaRPr lang="el-GR" sz="2500" dirty="0"/>
          </a:p>
          <a:p>
            <a:r>
              <a:rPr lang="el-GR" sz="2500" dirty="0"/>
              <a:t>Νοητικές: αντίληψη χώρου, μνήμη, μαθηματική σκέψη, κ</a:t>
            </a:r>
            <a:r>
              <a:rPr lang="en-US" sz="2500" dirty="0"/>
              <a:t>.</a:t>
            </a:r>
            <a:r>
              <a:rPr lang="el-GR" sz="2500" dirty="0" err="1"/>
              <a:t>λπ</a:t>
            </a:r>
            <a:r>
              <a:rPr lang="en-US" sz="2500" dirty="0"/>
              <a:t>.</a:t>
            </a:r>
            <a:endParaRPr lang="el-GR" sz="2500" dirty="0"/>
          </a:p>
          <a:p>
            <a:r>
              <a:rPr lang="el-GR" sz="2500" dirty="0"/>
              <a:t>Καλλιτεχνικές: μουσικής, ζωγραφικής, κ</a:t>
            </a:r>
            <a:r>
              <a:rPr lang="en-US" sz="2500" dirty="0"/>
              <a:t>.</a:t>
            </a:r>
            <a:r>
              <a:rPr lang="el-GR" sz="2500" dirty="0" err="1"/>
              <a:t>λπ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359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5692" y="0"/>
            <a:ext cx="8712968" cy="922114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/>
              <a:t>Εκπαίδευση, επιχειρηματικότητα και απασχόληση: Ζητείται προσέγγιση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09600" y="1485347"/>
            <a:ext cx="11103429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b="1" dirty="0"/>
              <a:t>Απουσία </a:t>
            </a:r>
            <a:r>
              <a:rPr lang="el-GR" sz="2400" b="1" dirty="0" err="1"/>
              <a:t>soft</a:t>
            </a:r>
            <a:r>
              <a:rPr lang="el-GR" sz="2400" b="1" dirty="0"/>
              <a:t> </a:t>
            </a:r>
            <a:r>
              <a:rPr lang="el-GR" sz="2400" b="1" dirty="0" err="1"/>
              <a:t>skills</a:t>
            </a:r>
            <a:r>
              <a:rPr lang="el-GR" sz="2400" b="1" dirty="0"/>
              <a:t>:</a:t>
            </a:r>
            <a:r>
              <a:rPr lang="el-GR" sz="2400" dirty="0"/>
              <a:t> Το μεγαλύτερο έλλειμμα, σύμφωνα με τα στελέχη, αφορά στη γενικότερη επαγγελματική συμπεριφορά και συνδέεται με την κατανόηση της λειτουργίας μιας επιχείρησης και του ρόλου του εργαζομένου σε αυτήν:</a:t>
            </a:r>
          </a:p>
          <a:p>
            <a:r>
              <a:rPr lang="el-GR" sz="2400" dirty="0"/>
              <a:t>κοινή λογική</a:t>
            </a:r>
          </a:p>
          <a:p>
            <a:r>
              <a:rPr lang="el-GR" sz="2400" dirty="0"/>
              <a:t>ομαδική εργασία</a:t>
            </a:r>
          </a:p>
          <a:p>
            <a:r>
              <a:rPr lang="el-GR" sz="2400" dirty="0"/>
              <a:t>ικανότητα επίλυσης προβλημάτων</a:t>
            </a:r>
          </a:p>
          <a:p>
            <a:r>
              <a:rPr lang="el-GR" sz="2400" dirty="0"/>
              <a:t>θετικός χαρακτήρας</a:t>
            </a:r>
          </a:p>
          <a:p>
            <a:r>
              <a:rPr lang="el-GR" sz="2400" dirty="0"/>
              <a:t>διαχείριση της πληροφορίας</a:t>
            </a:r>
          </a:p>
          <a:p>
            <a:r>
              <a:rPr lang="el-GR" sz="2400" dirty="0"/>
              <a:t>επικοινωνιακές δεξιότητες</a:t>
            </a:r>
          </a:p>
          <a:p>
            <a:r>
              <a:rPr lang="el-GR" sz="2400" dirty="0"/>
              <a:t>δημιουργικότητα</a:t>
            </a:r>
          </a:p>
          <a:p>
            <a:r>
              <a:rPr lang="el-GR" sz="2400" dirty="0" err="1"/>
              <a:t>πελατοκεντρική</a:t>
            </a:r>
            <a:r>
              <a:rPr lang="el-GR" sz="2400" dirty="0"/>
              <a:t> νοοτροπία.</a:t>
            </a:r>
          </a:p>
          <a:p>
            <a:endParaRPr lang="el-GR" sz="2400" dirty="0"/>
          </a:p>
          <a:p>
            <a:pPr marL="0" indent="0" algn="r">
              <a:buNone/>
            </a:pPr>
            <a:r>
              <a:rPr lang="el-GR" sz="2400" i="1" dirty="0"/>
              <a:t>Ευρήματα έρευνας των </a:t>
            </a:r>
            <a:r>
              <a:rPr lang="en-US" sz="2400" i="1" dirty="0"/>
              <a:t>EY, Endeavor, </a:t>
            </a:r>
            <a:r>
              <a:rPr lang="el-GR" sz="2400" i="1" dirty="0"/>
              <a:t>ΟΠΑ</a:t>
            </a:r>
            <a:r>
              <a:rPr lang="en-US" sz="2400" i="1" dirty="0"/>
              <a:t> (2017)</a:t>
            </a:r>
            <a:endParaRPr lang="el-GR" sz="2400" i="1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4745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A70E-D004-584A-A8DA-9B1D915A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28" y="341086"/>
            <a:ext cx="10058400" cy="1052285"/>
          </a:xfrm>
        </p:spPr>
        <p:txBody>
          <a:bodyPr>
            <a:noAutofit/>
          </a:bodyPr>
          <a:lstStyle/>
          <a:p>
            <a:r>
              <a:rPr lang="el-GR" sz="3800" dirty="0"/>
              <a:t>Εκπαίδευση, επιχειρηματικότητα και απασχόληση: Ζητείται προσέγγιση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8725-9D10-1440-BF70-49F667D80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27" y="1712686"/>
            <a:ext cx="10733315" cy="4847771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111111"/>
                </a:solidFill>
                <a:latin typeface="kasaBbatosb"/>
              </a:rPr>
              <a:t>Έχουμε το υψηλότερο ποσοστό εργαζομένων (26%) με πλεόνασμα προσόντων</a:t>
            </a:r>
          </a:p>
          <a:p>
            <a:endParaRPr lang="el-GR" sz="2400" dirty="0">
              <a:solidFill>
                <a:srgbClr val="111111"/>
              </a:solidFill>
              <a:latin typeface="kasaBbatosb"/>
            </a:endParaRPr>
          </a:p>
          <a:p>
            <a:r>
              <a:rPr lang="en-US" sz="2400" dirty="0">
                <a:solidFill>
                  <a:srgbClr val="111111"/>
                </a:solidFill>
                <a:latin typeface="kasaBbatosb"/>
              </a:rPr>
              <a:t>M</a:t>
            </a:r>
            <a:r>
              <a:rPr lang="el-GR" sz="2400" dirty="0" err="1">
                <a:solidFill>
                  <a:srgbClr val="111111"/>
                </a:solidFill>
                <a:latin typeface="kasaBbatosb"/>
              </a:rPr>
              <a:t>όλις</a:t>
            </a:r>
            <a:r>
              <a:rPr lang="el-GR" sz="2400" dirty="0">
                <a:solidFill>
                  <a:srgbClr val="111111"/>
                </a:solidFill>
                <a:latin typeface="kasaBbatosb"/>
              </a:rPr>
              <a:t> το 55% έχει προσόντα εναρμονισμένα με τις ανάγκες της αγοράς</a:t>
            </a:r>
          </a:p>
          <a:p>
            <a:r>
              <a:rPr lang="en-US" sz="2400" dirty="0">
                <a:solidFill>
                  <a:srgbClr val="111111"/>
                </a:solidFill>
                <a:latin typeface="kasaBbatosb"/>
              </a:rPr>
              <a:t>T</a:t>
            </a:r>
            <a:r>
              <a:rPr lang="el-GR" sz="2400" dirty="0">
                <a:solidFill>
                  <a:srgbClr val="111111"/>
                </a:solidFill>
                <a:latin typeface="kasaBbatosb"/>
              </a:rPr>
              <a:t>ο 77% των εργοδοτών δηλώνει ότι δυσκολεύεται να βρει τους κατάλληλους </a:t>
            </a:r>
            <a:r>
              <a:rPr lang="el-GR" sz="2400" dirty="0" err="1">
                <a:solidFill>
                  <a:srgbClr val="111111"/>
                </a:solidFill>
                <a:latin typeface="kasaBbatosb"/>
              </a:rPr>
              <a:t>εργαζ</a:t>
            </a:r>
            <a:r>
              <a:rPr lang="en-US" sz="2400" dirty="0" err="1">
                <a:solidFill>
                  <a:srgbClr val="111111"/>
                </a:solidFill>
                <a:latin typeface="kasaBbatosb"/>
              </a:rPr>
              <a:t>ό</a:t>
            </a:r>
            <a:r>
              <a:rPr lang="el-GR" sz="2400" dirty="0" err="1">
                <a:solidFill>
                  <a:srgbClr val="111111"/>
                </a:solidFill>
                <a:latin typeface="kasaBbatosb"/>
              </a:rPr>
              <a:t>μενους</a:t>
            </a:r>
            <a:endParaRPr lang="el-GR" sz="2400" dirty="0">
              <a:solidFill>
                <a:srgbClr val="111111"/>
              </a:solidFill>
              <a:latin typeface="kasaBbatosb"/>
            </a:endParaRPr>
          </a:p>
          <a:p>
            <a:r>
              <a:rPr lang="el-GR" sz="2400" dirty="0">
                <a:solidFill>
                  <a:srgbClr val="111111"/>
                </a:solidFill>
                <a:latin typeface="kasaBbatosb"/>
              </a:rPr>
              <a:t>Υπάρχει έλλειμμα σε:</a:t>
            </a:r>
          </a:p>
          <a:p>
            <a:pPr lvl="1"/>
            <a:r>
              <a:rPr lang="el-GR" sz="2200" dirty="0">
                <a:solidFill>
                  <a:srgbClr val="111111"/>
                </a:solidFill>
                <a:latin typeface="kasaBbatosb"/>
              </a:rPr>
              <a:t> τεχνικές δεξιότητες (29%)</a:t>
            </a:r>
          </a:p>
          <a:p>
            <a:pPr lvl="1"/>
            <a:r>
              <a:rPr lang="el-GR" sz="2200" dirty="0">
                <a:solidFill>
                  <a:srgbClr val="111111"/>
                </a:solidFill>
                <a:latin typeface="kasaBbatosb"/>
              </a:rPr>
              <a:t>σε εμπειρία (27%)</a:t>
            </a:r>
          </a:p>
          <a:p>
            <a:pPr lvl="1"/>
            <a:r>
              <a:rPr lang="el-GR" sz="2200" dirty="0">
                <a:solidFill>
                  <a:srgbClr val="111111"/>
                </a:solidFill>
                <a:latin typeface="kasaBbatosb"/>
              </a:rPr>
              <a:t> σε προσωπικές δεξιότητες (12%) </a:t>
            </a:r>
          </a:p>
          <a:p>
            <a:pPr lvl="1"/>
            <a:r>
              <a:rPr lang="el-GR" sz="2200" dirty="0">
                <a:solidFill>
                  <a:srgbClr val="111111"/>
                </a:solidFill>
                <a:latin typeface="kasaBbatosb"/>
              </a:rPr>
              <a:t>σε διαθέσιμους υποψηφίους (11%).</a:t>
            </a:r>
          </a:p>
          <a:p>
            <a:endParaRPr lang="el-GR" sz="2400" dirty="0">
              <a:solidFill>
                <a:srgbClr val="111111"/>
              </a:solidFill>
              <a:latin typeface="kasaBbatosb"/>
            </a:endParaRPr>
          </a:p>
        </p:txBody>
      </p:sp>
    </p:spTree>
    <p:extLst>
      <p:ext uri="{BB962C8B-B14F-4D97-AF65-F5344CB8AC3E}">
        <p14:creationId xmlns:p14="http://schemas.microsoft.com/office/powerpoint/2010/main" val="349003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A70E-D004-584A-A8DA-9B1D915A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28" y="341086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l-GR" dirty="0"/>
              <a:t>Εκπαίδευση, επιχειρηματικότητα και απασχόληση: Ζητείται προσέγγιση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8725-9D10-1440-BF70-49F667D80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27" y="1712686"/>
            <a:ext cx="10733315" cy="4847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111111"/>
                </a:solidFill>
                <a:latin typeface="kasaBbatosb"/>
              </a:rPr>
              <a:t>Τι φταίει;;;</a:t>
            </a:r>
          </a:p>
          <a:p>
            <a:r>
              <a:rPr lang="el-GR" sz="2400" dirty="0">
                <a:solidFill>
                  <a:srgbClr val="111111"/>
                </a:solidFill>
                <a:latin typeface="kasaBbatosb"/>
              </a:rPr>
              <a:t>η</a:t>
            </a:r>
            <a:r>
              <a:rPr lang="en-US" sz="2400" dirty="0">
                <a:solidFill>
                  <a:srgbClr val="111111"/>
                </a:solidFill>
                <a:latin typeface="kasaBbatosb"/>
              </a:rPr>
              <a:t> </a:t>
            </a:r>
            <a:r>
              <a:rPr lang="el-GR" sz="2400" dirty="0">
                <a:solidFill>
                  <a:srgbClr val="111111"/>
                </a:solidFill>
                <a:latin typeface="kasaBbatosb"/>
              </a:rPr>
              <a:t>«αγία ελληνική οικογένεια»</a:t>
            </a:r>
          </a:p>
          <a:p>
            <a:r>
              <a:rPr lang="el-GR" sz="2400" dirty="0">
                <a:solidFill>
                  <a:srgbClr val="111111"/>
                </a:solidFill>
                <a:latin typeface="kasaBbatosb"/>
              </a:rPr>
              <a:t> υπάρχει ευθύνη και των επιχειρήσεων</a:t>
            </a:r>
          </a:p>
          <a:p>
            <a:pPr lvl="1"/>
            <a:r>
              <a:rPr lang="el-GR" sz="2200" dirty="0">
                <a:solidFill>
                  <a:srgbClr val="111111"/>
                </a:solidFill>
                <a:latin typeface="kasaBbatosb"/>
              </a:rPr>
              <a:t>θέλουν να προσλάβουν άτομα με εμπειρία, επομένως και μεγαλύτερης ηλικίας, αλλά να τους πληρώνουν με αμοιβές νέων</a:t>
            </a:r>
          </a:p>
          <a:p>
            <a:pPr lvl="1"/>
            <a:r>
              <a:rPr lang="el-GR" sz="2200" dirty="0">
                <a:solidFill>
                  <a:srgbClr val="111111"/>
                </a:solidFill>
                <a:latin typeface="kasaBbatosb"/>
              </a:rPr>
              <a:t>το 88% των νέων θεωρεί ότι οι επιχειρήσεις δεν προσφέρουν ποιοτική και καλά αμειβόμενη απασχόληση. </a:t>
            </a:r>
          </a:p>
          <a:p>
            <a:pPr lvl="1"/>
            <a:r>
              <a:rPr lang="el-GR" sz="2200" dirty="0">
                <a:solidFill>
                  <a:srgbClr val="111111"/>
                </a:solidFill>
                <a:latin typeface="kasaBbatosb"/>
              </a:rPr>
              <a:t>μόνον το 30% των εργαζομένων έχει συμμετάσχει σε πρόγραμμα που πληρώθηκε από τον εργοδότη.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575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3175-2B63-BF43-A47D-429D6C59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Έλλειμμα εργασιακών δεξιοτήτων (1/2)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40F2-FBC9-9F45-BBD3-709BD179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www.mckinsey.com</a:t>
            </a:r>
            <a:r>
              <a:rPr lang="en-US" sz="2800" dirty="0"/>
              <a:t>/~/media/McKinsey/Featured%20Insights/Future%20of%20Organizations/The%20future%20of%20work%20Rethinking%20skills%20to%20tackle%20the%20UKs%20looming%20talent%20shortage/SVGZ-Brexit-UK-Ex3.ashx</a:t>
            </a:r>
          </a:p>
        </p:txBody>
      </p:sp>
    </p:spTree>
    <p:extLst>
      <p:ext uri="{BB962C8B-B14F-4D97-AF65-F5344CB8AC3E}">
        <p14:creationId xmlns:p14="http://schemas.microsoft.com/office/powerpoint/2010/main" val="324960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EF8A668-623C-4614-9A9F-9570D6E55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43" t="10158" r="37121" b="51033"/>
          <a:stretch/>
        </p:blipFill>
        <p:spPr>
          <a:xfrm>
            <a:off x="1058780" y="842212"/>
            <a:ext cx="10252362" cy="53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4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13D72-F139-4D43-8CE0-04B71EEE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DF51FC-5E16-4AD2-8D16-AF60126B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" y="2014194"/>
            <a:ext cx="10307053" cy="4020846"/>
          </a:xfrm>
        </p:spPr>
        <p:txBody>
          <a:bodyPr>
            <a:normAutofit/>
          </a:bodyPr>
          <a:lstStyle/>
          <a:p>
            <a:r>
              <a:rPr lang="en-US" sz="2400" dirty="0" err="1"/>
              <a:t>Schiemann</a:t>
            </a:r>
            <a:r>
              <a:rPr lang="en-US" sz="2400" dirty="0"/>
              <a:t>, W. A. (2014). From talent management to talent optimization. </a:t>
            </a:r>
            <a:r>
              <a:rPr lang="en-US" sz="2400" i="1" dirty="0"/>
              <a:t>Journal of World Business</a:t>
            </a:r>
            <a:r>
              <a:rPr lang="en-US" sz="2400" dirty="0"/>
              <a:t>, </a:t>
            </a:r>
            <a:r>
              <a:rPr lang="en-US" sz="2400" i="1" dirty="0"/>
              <a:t>49</a:t>
            </a:r>
            <a:r>
              <a:rPr lang="en-US" sz="2400" dirty="0"/>
              <a:t>(2), 281-288.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8364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F292-9BE5-F44A-B3CC-B9E2421C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4" y="242540"/>
            <a:ext cx="10058400" cy="1371600"/>
          </a:xfrm>
        </p:spPr>
        <p:txBody>
          <a:bodyPr/>
          <a:lstStyle/>
          <a:p>
            <a:r>
              <a:rPr lang="el-GR" dirty="0"/>
              <a:t>Δεξιότητες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8957-92AF-1C4E-AC09-AF313BFA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442684"/>
            <a:ext cx="11363325" cy="3931920"/>
          </a:xfrm>
        </p:spPr>
        <p:txBody>
          <a:bodyPr>
            <a:noAutofit/>
          </a:bodyPr>
          <a:lstStyle/>
          <a:p>
            <a:r>
              <a:rPr lang="el-GR" sz="2400" dirty="0"/>
              <a:t>Οι ικανότητες δύνανται να μετατραπούν σε δεξιότητες, εφόσον καλλιεργηθούν και στο κατάλληλο πλαίσιο!</a:t>
            </a:r>
          </a:p>
          <a:p>
            <a:endParaRPr lang="el-GR" sz="2400" dirty="0"/>
          </a:p>
          <a:p>
            <a:r>
              <a:rPr lang="el-GR" sz="2400" dirty="0" err="1"/>
              <a:t>Εκπαιδεύσιμα</a:t>
            </a:r>
            <a:r>
              <a:rPr lang="el-GR" sz="2400" dirty="0"/>
              <a:t> ατομικά χαρακτηριστικά που συντελούν στην προσωπική κι εργασιακή βελτίωση</a:t>
            </a:r>
          </a:p>
          <a:p>
            <a:endParaRPr lang="el-GR" sz="2400" dirty="0"/>
          </a:p>
          <a:p>
            <a:r>
              <a:rPr lang="el-GR" sz="2400" dirty="0"/>
              <a:t>Ρευστές, δύσκολο να μετρηθούν</a:t>
            </a:r>
          </a:p>
          <a:p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52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ABD2-57F6-064B-BDC1-A5C0D2B1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Ικανότητα </a:t>
            </a:r>
            <a:r>
              <a:rPr lang="en-US" dirty="0"/>
              <a:t>vs </a:t>
            </a:r>
            <a:r>
              <a:rPr lang="el-GR" dirty="0"/>
              <a:t>δεξιότητα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3F9F-E718-354E-AC6B-6CAADC0E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Ικανότητα: η προσωπική έμφυτη ή επίκτητη δυνατότητα ενός ατόμου (συμπεριλαμβάνει κλίσεις, ταλέντα, προδιάθεση)</a:t>
            </a:r>
          </a:p>
          <a:p>
            <a:endParaRPr lang="el-GR" sz="2600" dirty="0"/>
          </a:p>
          <a:p>
            <a:r>
              <a:rPr lang="el-GR" sz="2600" dirty="0"/>
              <a:t>Δεξιότητα: ένα σύνολο ενεργειών που επιτρέπει τη δράση με αυξημένο βαθμό ευκολίας, ακρίβειας, ταχύτητας και τελικά αποτελεσματικότητας.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3069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F9D795-5409-4D9B-9A08-C9BE5550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ταλέντο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1442CA-7AEF-4A95-A2FF-4F6F1BD5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7" y="1888958"/>
            <a:ext cx="10383253" cy="4146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I define talent as the collective knowledge, </a:t>
            </a:r>
            <a:r>
              <a:rPr lang="en-US" sz="2600" b="1" dirty="0"/>
              <a:t>skills</a:t>
            </a:r>
            <a:r>
              <a:rPr lang="en-US" sz="2600" dirty="0"/>
              <a:t>, abilities, experiences, values, habits and behaviors of all labor that is brought to bear on the organization’s mission </a:t>
            </a:r>
            <a:r>
              <a:rPr lang="el-GR" sz="2600" dirty="0"/>
              <a:t>(</a:t>
            </a:r>
            <a:r>
              <a:rPr lang="en-US" sz="2600" dirty="0" err="1"/>
              <a:t>Schiemann</a:t>
            </a:r>
            <a:r>
              <a:rPr lang="en-US" sz="2600" dirty="0"/>
              <a:t>, 2014)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217932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9C5-9071-D849-84A7-F1425E54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Ενδεικτικές κατηγορίες δεξιοτήτων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03B25-696E-4E4D-B7A6-61BB5353C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l-GR" sz="2800" dirty="0"/>
              <a:t>Κοινωνικές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l-GR" sz="2800" dirty="0"/>
              <a:t>Δημιουργικές</a:t>
            </a:r>
          </a:p>
          <a:p>
            <a:pPr>
              <a:lnSpc>
                <a:spcPct val="200000"/>
              </a:lnSpc>
            </a:pPr>
            <a:r>
              <a:rPr lang="el-GR" sz="2800" dirty="0"/>
              <a:t>Οργανωτικές</a:t>
            </a:r>
          </a:p>
          <a:p>
            <a:pPr>
              <a:lnSpc>
                <a:spcPct val="200000"/>
              </a:lnSpc>
            </a:pPr>
            <a:r>
              <a:rPr lang="el-GR" sz="2800" dirty="0"/>
              <a:t>Τεχνικές</a:t>
            </a:r>
          </a:p>
        </p:txBody>
      </p:sp>
    </p:spTree>
    <p:extLst>
      <p:ext uri="{BB962C8B-B14F-4D97-AF65-F5344CB8AC3E}">
        <p14:creationId xmlns:p14="http://schemas.microsoft.com/office/powerpoint/2010/main" val="229329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F292-9BE5-F44A-B3CC-B9E2421C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4" y="242540"/>
            <a:ext cx="10058400" cy="1371600"/>
          </a:xfrm>
        </p:spPr>
        <p:txBody>
          <a:bodyPr/>
          <a:lstStyle/>
          <a:p>
            <a:r>
              <a:rPr lang="el-GR" dirty="0"/>
              <a:t>Ενδεικτικές Δεξιότητες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8957-92AF-1C4E-AC09-AF313BFA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442684"/>
            <a:ext cx="4933951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Επικοινωνία (προφορική, γραπτή, λεκτική, μη λεκτική)</a:t>
            </a:r>
          </a:p>
          <a:p>
            <a:r>
              <a:rPr lang="el-GR" sz="2400" dirty="0"/>
              <a:t>Ευελιξία και προσαρμοστικότητα</a:t>
            </a:r>
          </a:p>
          <a:p>
            <a:r>
              <a:rPr lang="el-GR" sz="2400" dirty="0"/>
              <a:t>Κριτική σκέψη</a:t>
            </a:r>
          </a:p>
          <a:p>
            <a:r>
              <a:rPr lang="el-GR" sz="2400" dirty="0"/>
              <a:t>Συνεργασία</a:t>
            </a:r>
          </a:p>
          <a:p>
            <a:r>
              <a:rPr lang="el-GR" sz="2400" dirty="0"/>
              <a:t>Διαχείριση χρόνου</a:t>
            </a:r>
          </a:p>
          <a:p>
            <a:r>
              <a:rPr lang="el-GR" sz="2400" dirty="0"/>
              <a:t>Διαχείριση άγχους</a:t>
            </a:r>
          </a:p>
          <a:p>
            <a:r>
              <a:rPr lang="el-GR" sz="2400" dirty="0"/>
              <a:t>Ανάληψη πρωτοβουλιών</a:t>
            </a:r>
          </a:p>
          <a:p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0212D7-D2EF-5A4F-B3A9-2EF19E1C92BE}"/>
              </a:ext>
            </a:extLst>
          </p:cNvPr>
          <p:cNvSpPr txBox="1">
            <a:spLocks/>
          </p:cNvSpPr>
          <p:nvPr/>
        </p:nvSpPr>
        <p:spPr>
          <a:xfrm>
            <a:off x="5610224" y="1470911"/>
            <a:ext cx="4933951" cy="393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el-GR" sz="2400" dirty="0"/>
          </a:p>
          <a:p>
            <a:r>
              <a:rPr lang="el-GR" sz="2400" dirty="0"/>
              <a:t>Δικτύωση</a:t>
            </a:r>
          </a:p>
          <a:p>
            <a:r>
              <a:rPr lang="el-GR" sz="2400" dirty="0"/>
              <a:t>Συναισθηματική νοημοσύνη </a:t>
            </a:r>
          </a:p>
          <a:p>
            <a:r>
              <a:rPr lang="el-GR" sz="2400" dirty="0"/>
              <a:t>Καινοτομία</a:t>
            </a:r>
          </a:p>
          <a:p>
            <a:r>
              <a:rPr lang="el-GR" sz="2400" dirty="0"/>
              <a:t>Διαχείριση συγκρούσεων</a:t>
            </a:r>
          </a:p>
          <a:p>
            <a:r>
              <a:rPr lang="el-GR" sz="2400" dirty="0"/>
              <a:t>Επίλυση προβλημάτων</a:t>
            </a:r>
          </a:p>
          <a:p>
            <a:r>
              <a:rPr lang="el-GR" sz="2400" dirty="0"/>
              <a:t>Διαπραγμάτευση</a:t>
            </a:r>
          </a:p>
          <a:p>
            <a:r>
              <a:rPr lang="el-GR" sz="2400" dirty="0"/>
              <a:t>Ηγεσία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51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F6DC8-16F1-4FFE-B75F-C9063A75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Κορυφαίες ήπιες δεξιότητες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822B5DF-BEF5-47E0-9BCA-7EF4AFE9A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406" y="2103438"/>
            <a:ext cx="7667767" cy="3932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6495E-0761-4946-BD01-7BD875DE8994}"/>
              </a:ext>
            </a:extLst>
          </p:cNvPr>
          <p:cNvSpPr txBox="1"/>
          <p:nvPr/>
        </p:nvSpPr>
        <p:spPr>
          <a:xfrm>
            <a:off x="8794876" y="5183199"/>
            <a:ext cx="275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https://novoresume.com/career-blog/soft-skills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109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435280" cy="1066800"/>
          </a:xfrm>
        </p:spPr>
        <p:txBody>
          <a:bodyPr>
            <a:noAutofit/>
          </a:bodyPr>
          <a:lstStyle/>
          <a:p>
            <a:r>
              <a:rPr lang="el-GR" altLang="el-GR" dirty="0"/>
              <a:t>Συμβουλές για προσωπική διαχείριση χρόνου</a:t>
            </a:r>
            <a:br>
              <a:rPr lang="en-US" alt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7270" y="2052464"/>
            <a:ext cx="9675194" cy="4311266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l-GR" altLang="el-GR" sz="2500" dirty="0"/>
              <a:t>Πες «ΟΧΙ» σε αιτήματα που σε αποσπούν από αυτό που θα έπρεπε πραγματικά να κάνεις</a:t>
            </a:r>
            <a:endParaRPr lang="en-US" altLang="el-GR" sz="2500" dirty="0"/>
          </a:p>
          <a:p>
            <a:pPr lvl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500" dirty="0"/>
              <a:t>ΜΗΝ κολλάς σε λεπτομέρειες που μπορούν να αντιμετωπιστούν αργότερα</a:t>
            </a:r>
            <a:endParaRPr lang="en-US" altLang="el-GR" sz="2500" dirty="0"/>
          </a:p>
          <a:p>
            <a:pPr lvl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500" dirty="0"/>
              <a:t>ΜΗΝ αφήνεις τους απρόσκλητους επισκέπτες ή τα άμεσα μηνύματα να καταχρώνται το χρόνο σου</a:t>
            </a:r>
            <a:endParaRPr lang="en-US" altLang="el-GR" sz="25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l-GR" sz="2500" dirty="0"/>
          </a:p>
        </p:txBody>
      </p:sp>
    </p:spTree>
    <p:extLst>
      <p:ext uri="{BB962C8B-B14F-4D97-AF65-F5344CB8AC3E}">
        <p14:creationId xmlns:p14="http://schemas.microsoft.com/office/powerpoint/2010/main" val="2687495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{17A50067-948F-1248-AF6D-8103A5E3BE77}tf10001067</Template>
  <TotalTime>1415</TotalTime>
  <Words>1009</Words>
  <Application>Microsoft Office PowerPoint</Application>
  <PresentationFormat>Ευρεία οθόνη</PresentationFormat>
  <Paragraphs>145</Paragraphs>
  <Slides>25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Garamond</vt:lpstr>
      <vt:lpstr>kasaBbatosb</vt:lpstr>
      <vt:lpstr>Savon</vt:lpstr>
      <vt:lpstr>ΑΤΟΜΙΚΕΣ ΔΕΞΙΟΤΗΤΕΣ</vt:lpstr>
      <vt:lpstr>Ικανότητες</vt:lpstr>
      <vt:lpstr>Δεξιότητες</vt:lpstr>
      <vt:lpstr>Ικανότητα vs δεξιότητα</vt:lpstr>
      <vt:lpstr>Τι είναι το ταλέντο</vt:lpstr>
      <vt:lpstr>Ενδεικτικές κατηγορίες δεξιοτήτων</vt:lpstr>
      <vt:lpstr>Ενδεικτικές Δεξιότητες</vt:lpstr>
      <vt:lpstr>Κορυφαίες ήπιες δεξιότητες</vt:lpstr>
      <vt:lpstr>Συμβουλές για προσωπική διαχείριση χρόνου </vt:lpstr>
      <vt:lpstr>Συμβουλές για προσωπική διαχείριση χρόνου </vt:lpstr>
      <vt:lpstr>Διαχείριση άγχους</vt:lpstr>
      <vt:lpstr>Δημιουργικότητα</vt:lpstr>
      <vt:lpstr>Εργασιακή ηθική</vt:lpstr>
      <vt:lpstr>Τρόποι για να εκδηλώσεις εργασιακή ηθική</vt:lpstr>
      <vt:lpstr>Αξιοπιστία</vt:lpstr>
      <vt:lpstr>Αξιοπιστία</vt:lpstr>
      <vt:lpstr>Τρόποι βελτίωσης της αξιοπιστίας</vt:lpstr>
      <vt:lpstr>Τρόποι βελτίωσης της αξιοπιστίας</vt:lpstr>
      <vt:lpstr>Παρουσίαση του PowerPoint</vt:lpstr>
      <vt:lpstr> Εκπαίδευση, επιχειρηματικότητα και απασχόληση: Ζητείται προσέγγιση</vt:lpstr>
      <vt:lpstr>Εκπαίδευση, επιχειρηματικότητα και απασχόληση: Ζητείται προσέγγιση</vt:lpstr>
      <vt:lpstr>Εκπαίδευση, επιχειρηματικότητα και απασχόληση: Ζητείται προσέγγιση</vt:lpstr>
      <vt:lpstr>Έλλειμμα εργασιακών δεξιοτήτων (1/2)</vt:lpstr>
      <vt:lpstr>Παρουσίαση του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93</cp:revision>
  <cp:lastPrinted>2022-03-18T14:25:56Z</cp:lastPrinted>
  <dcterms:modified xsi:type="dcterms:W3CDTF">2023-03-16T09:02:13Z</dcterms:modified>
</cp:coreProperties>
</file>