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notesSlides/notesSlide1.xml" ContentType="application/vnd.openxmlformats-officedocument.presentationml.notesSlide+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comments/comment10.xml" ContentType="application/vnd.openxmlformats-officedocument.presentationml.comments+xml"/>
  <Override PartName="/ppt/comments/comment11.xml" ContentType="application/vnd.openxmlformats-officedocument.presentationml.comments+xml"/>
  <Override PartName="/ppt/comments/comment12.xml" ContentType="application/vnd.openxmlformats-officedocument.presentationml.comments+xml"/>
  <Override PartName="/ppt/comments/comment13.xml" ContentType="application/vnd.openxmlformats-officedocument.presentationml.comments+xml"/>
  <Override PartName="/ppt/comments/comment14.xml" ContentType="application/vnd.openxmlformats-officedocument.presentationml.comments+xml"/>
  <Override PartName="/ppt/comments/comment15.xml" ContentType="application/vnd.openxmlformats-officedocument.presentationml.comments+xml"/>
  <Override PartName="/ppt/comments/comment16.xml" ContentType="application/vnd.openxmlformats-officedocument.presentationml.comments+xml"/>
  <Override PartName="/ppt/comments/comment17.xml" ContentType="application/vnd.openxmlformats-officedocument.presentationml.comments+xml"/>
  <Override PartName="/ppt/comments/comment18.xml" ContentType="application/vnd.openxmlformats-officedocument.presentationml.comments+xml"/>
  <Override PartName="/ppt/comments/comment19.xml" ContentType="application/vnd.openxmlformats-officedocument.presentationml.comments+xml"/>
  <Override PartName="/ppt/comments/comment20.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7" r:id="rId2"/>
    <p:sldId id="258" r:id="rId3"/>
    <p:sldId id="308" r:id="rId4"/>
    <p:sldId id="395" r:id="rId5"/>
    <p:sldId id="378" r:id="rId6"/>
    <p:sldId id="370" r:id="rId7"/>
    <p:sldId id="371" r:id="rId8"/>
    <p:sldId id="354" r:id="rId9"/>
    <p:sldId id="384" r:id="rId10"/>
    <p:sldId id="386" r:id="rId11"/>
    <p:sldId id="379" r:id="rId12"/>
    <p:sldId id="310" r:id="rId13"/>
    <p:sldId id="380" r:id="rId14"/>
    <p:sldId id="396" r:id="rId15"/>
    <p:sldId id="377" r:id="rId16"/>
    <p:sldId id="397" r:id="rId17"/>
    <p:sldId id="393" r:id="rId18"/>
    <p:sldId id="394" r:id="rId19"/>
    <p:sldId id="400" r:id="rId20"/>
    <p:sldId id="376" r:id="rId21"/>
    <p:sldId id="369" r:id="rId22"/>
    <p:sldId id="361" r:id="rId23"/>
    <p:sldId id="401" r:id="rId24"/>
    <p:sldId id="402" r:id="rId25"/>
    <p:sldId id="309" r:id="rId26"/>
    <p:sldId id="403" r:id="rId27"/>
    <p:sldId id="375" r:id="rId28"/>
    <p:sldId id="405" r:id="rId29"/>
    <p:sldId id="406" r:id="rId30"/>
    <p:sldId id="407" r:id="rId31"/>
    <p:sldId id="383" r:id="rId32"/>
    <p:sldId id="408" r:id="rId33"/>
    <p:sldId id="385" r:id="rId34"/>
    <p:sldId id="409" r:id="rId35"/>
    <p:sldId id="387" r:id="rId36"/>
    <p:sldId id="411" r:id="rId37"/>
    <p:sldId id="372" r:id="rId38"/>
    <p:sldId id="412" r:id="rId39"/>
    <p:sldId id="388" r:id="rId40"/>
    <p:sldId id="413" r:id="rId41"/>
    <p:sldId id="414" r:id="rId42"/>
    <p:sldId id="353" r:id="rId43"/>
    <p:sldId id="415" r:id="rId44"/>
    <p:sldId id="356" r:id="rId45"/>
    <p:sldId id="416" r:id="rId46"/>
    <p:sldId id="390" r:id="rId47"/>
    <p:sldId id="417" r:id="rId48"/>
    <p:sldId id="418" r:id="rId49"/>
    <p:sldId id="307" r:id="rId50"/>
    <p:sldId id="419" r:id="rId51"/>
    <p:sldId id="399" r:id="rId52"/>
    <p:sldId id="420"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ros Golitsis" initials="PG" lastIdx="54" clrIdx="0">
    <p:extLst>
      <p:ext uri="{19B8F6BF-5375-455C-9EA6-DF929625EA0E}">
        <p15:presenceInfo xmlns:p15="http://schemas.microsoft.com/office/powerpoint/2012/main" userId="707cb24bff1d0cc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0" autoAdjust="0"/>
    <p:restoredTop sz="95806" autoAdjust="0"/>
  </p:normalViewPr>
  <p:slideViewPr>
    <p:cSldViewPr>
      <p:cViewPr>
        <p:scale>
          <a:sx n="60" d="100"/>
          <a:sy n="60" d="100"/>
        </p:scale>
        <p:origin x="173" y="78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5-05-18T16:58:25.320" idx="49">
    <p:pos x="4852" y="1573"/>
    <p:text>Αναφέρεται και στις δύο συναρτήσεις παραγωγής (Leontief και Cobb-Douglas), αλλά με διαφορετικές επιπτώσεις:
1. Cobb-Douglas
•Συνάρτηση παραγωγής:
Y=A*K^α*L^(1−α)
•Ιδιότητα:
Ο λόγος MPK/MPL είναι:
MPK/MPL=[α/1−α] *[ L/K]
Για Hicks-ουδέτερη πρόοδο, ο λόγος MPK/MPL πρέπει να μένει σταθερός για δεδομένο K/L. Αυτό συμβαίνει μόνο αν η τεχνολογική πρόοδος επηρεάζει ομοιόμορφα το K και το L (δηλαδή, αν το Α πολλαπλασιάζει ολόκληρη τη συνάρτηση).
Παράδειγμα: Αν Y=A(K^αL^[1−α]), τότε ο λόγος MPK/MPL εξαρτάται μόνο από το K/L, όχι από το Α.
2. Leontief
•Συνάρτηση παραγωγής (σταθερών αναλογιών):
Y=A ⋅ min(K/a,L/ b)
•Ιδιότητα:
Ο λόγος MPK/MPL είναι απροσδιόριστος (κάθε σημείο στο "γωνιακό" μέρος της ισοποσούς γραμμής έχει MPK=0 ή MPL=0).
Η Hicks-ουδετερότητα ικανοποιείται μόνο αν η τεχνολογική πρόοδος επηρεάζει εξίσου το K και το L (π.χ. το Α πολλαπλασιάζει ολόκληρο το min{⋅}).
Συμπέρασμα
•	Cobb-Douglas: Η Hicks-ουδετερότητα προϋποθέτει ομοιόμορφη τεχνολογική πρόοδο (To A επηρεάζει και τα δύο inputs).
•	Leontief: Η Hicks-ουδετερότητα απαιτεί ακριβή αναλογική αύξηση και των δύο παραγόντων (K, L) από την τεχνολογία.
Πηγές: 
Acemoglu, D. (2008). Introduction to modern economic growth. Princeton university press.
Barro, R. J., &amp; Sala-i-Martin, X. (2004). Economic growth (2nd ed.). MIT Press.
Hicks, J. R. (1932). The theory of wages. Macmillan.</p:text>
    <p:extLst>
      <p:ext uri="{C676402C-5697-4E1C-873F-D02D1690AC5C}">
        <p15:threadingInfo xmlns:p15="http://schemas.microsoft.com/office/powerpoint/2012/main" timeZoneBias="-180"/>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1" dt="2025-05-17T14:23:02.222" idx="22">
    <p:pos x="5371" y="3243"/>
    <p:text>Αντιπαραβάλλεται με το κλασικό μοντέλο Solow, όπου η μακροπρόθεσμη ανάπτυξη κατά κεφαλήν απαιτεί εξωγενή τεχνολογική πρόοδο.</p:text>
    <p:extLst>
      <p:ext uri="{C676402C-5697-4E1C-873F-D02D1690AC5C}">
        <p15:threadingInfo xmlns:p15="http://schemas.microsoft.com/office/powerpoint/2012/main" timeZoneBias="-180"/>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1" dt="2025-05-17T14:25:40.614" idx="23">
    <p:pos x="4151" y="3176"/>
    <p:text>Αυτή η θεμελιώδης διαφορά αντανακλά την αντίθεση μεταξύ των παραδοσιακών μοντέλων με φθίνουσες αποδόσεις και των μοντέλων ενδογενούς ανάπτυξης με σταθερές ή αυξανόμενες αποδόσεις.</p:text>
    <p:extLst>
      <p:ext uri="{C676402C-5697-4E1C-873F-D02D1690AC5C}">
        <p15:threadingInfo xmlns:p15="http://schemas.microsoft.com/office/powerpoint/2012/main" timeZoneBias="-180"/>
      </p:ext>
    </p:extLst>
  </p:cm>
</p:cmLst>
</file>

<file path=ppt/comments/comment12.xml><?xml version="1.0" encoding="utf-8"?>
<p:cmLst xmlns:a="http://schemas.openxmlformats.org/drawingml/2006/main" xmlns:r="http://schemas.openxmlformats.org/officeDocument/2006/relationships" xmlns:p="http://schemas.openxmlformats.org/presentationml/2006/main">
  <p:cm authorId="1" dt="2025-05-18T11:03:28.313" idx="24">
    <p:pos x="4976" y="3498"/>
    <p:text>Η διαφωνία αυτή αντανακλά μια κεντρική συζήτηση στη θεωρία της ενδογενούς ανάπτυξης. Ο Paul Romer (1986, 1990) υποστήριξε ότι ο μεγαλύτερος πληθυσμός αυξάνει τον αριθμό των "ιδεών", οδηγώντας σε μόνιμη επιτάχυνση της ανάπτυξης (growth effect). Άλλοι (π.χ. Jones, 1995) το αμφισβήτησαν αυτό, υποστηρίζοντας ότι η κλίμακα επηρεάζει μόνο το επίπεδο παραγωγής (levels effect).</p:text>
    <p:extLst>
      <p:ext uri="{C676402C-5697-4E1C-873F-D02D1690AC5C}">
        <p15:threadingInfo xmlns:p15="http://schemas.microsoft.com/office/powerpoint/2012/main" timeZoneBias="-180"/>
      </p:ext>
    </p:extLst>
  </p:cm>
</p:cmLst>
</file>

<file path=ppt/comments/comment13.xml><?xml version="1.0" encoding="utf-8"?>
<p:cmLst xmlns:a="http://schemas.openxmlformats.org/drawingml/2006/main" xmlns:r="http://schemas.openxmlformats.org/officeDocument/2006/relationships" xmlns:p="http://schemas.openxmlformats.org/presentationml/2006/main">
  <p:cm authorId="1" dt="2025-05-18T11:09:19.399" idx="25">
    <p:pos x="3376" y="1817"/>
    <p:text>όπου:
Y = παραγωγή
K = φυσικό κεφάλαιο
A = απόθεμα ιδεών (τεχνολογία)
L_Y = εργασία απασχολούμενη στην παραγωγή
Ιδιότητες:
Σταθερές αποδόσεις σε K και L_Y (για δεδομένο A), αλλά αυξανόμενες αποδόσεις συνολικά λόγω των ιδεών (A).</p:text>
    <p:extLst>
      <p:ext uri="{C676402C-5697-4E1C-873F-D02D1690AC5C}">
        <p15:threadingInfo xmlns:p15="http://schemas.microsoft.com/office/powerpoint/2012/main" timeZoneBias="-180"/>
      </p:ext>
    </p:extLst>
  </p:cm>
  <p:cm authorId="1" dt="2025-05-18T11:10:12.134" idx="27">
    <p:pos x="5018" y="98"/>
    <p:text>Το μοντέλο του Jones διαφοροποιείται από αυτό του Romer στον τρόπο της δημιουργίας των ιδεών (A). Ενώ ο Romer υποστηρίζει ότι η ανάπτυξη μπορεί να επιταχυνθεί μόνιμα με αυξανόμενους ερευνητικούς πόρους, ο Jones εισάγει φθίνουσες αποδόσεις στην έρευνα, προτείνοντας ότι η μακροπρόθεσμη ανάπτυξη εξαρτάται από δημογραφικούς παράγοντες (n) και όχι μόνο από τις επενδύσεις σε R&amp;D.</p:text>
    <p:extLst>
      <p:ext uri="{C676402C-5697-4E1C-873F-D02D1690AC5C}">
        <p15:threadingInfo xmlns:p15="http://schemas.microsoft.com/office/powerpoint/2012/main" timeZoneBias="-180"/>
      </p:ext>
    </p:extLst>
  </p:cm>
</p:cmLst>
</file>

<file path=ppt/comments/comment14.xml><?xml version="1.0" encoding="utf-8"?>
<p:cmLst xmlns:a="http://schemas.openxmlformats.org/drawingml/2006/main" xmlns:r="http://schemas.openxmlformats.org/officeDocument/2006/relationships" xmlns:p="http://schemas.openxmlformats.org/presentationml/2006/main">
  <p:cm authorId="1" dt="2025-05-18T11:15:56.503" idx="28">
    <p:pos x="5200" y="130"/>
    <p:text>Ο όρος "knowledge production function" αποδίδεται στα ελληνικά ως "συνάρτηση παραγωγής γνώσης" και αναφέρεται στη μαθηματική σχέση που περιγράφει πώς οι εισροές (π.χ. ερευνητικό δυναμικό, κεφάλαιο R&amp;D) μετατρέπονται σε νέες τεχνολογικές γνώσεις (A). Σε μοντέλα όπως του Romer (1990), αυτή η συνάρτηση είναι κεντρική για την εξήγηση της ενδογενούς τεχνολογικής προόδου.</p:text>
    <p:extLst>
      <p:ext uri="{C676402C-5697-4E1C-873F-D02D1690AC5C}">
        <p15:threadingInfo xmlns:p15="http://schemas.microsoft.com/office/powerpoint/2012/main" timeZoneBias="-180"/>
      </p:ext>
    </p:extLst>
  </p:cm>
  <p:cm authorId="1" dt="2025-05-18T11:17:19.562" idx="29">
    <p:pos x="5030" y="1183"/>
    <p:text>Αυτή η ενδογενοποίηση της τεχνολογικής προόδου αποτελεί χαρακτηριστικό γνώρισμα των μοντέλων νέας θεωρίας ανάπτυξης (π.χ. Romer, 1990), όπου οι ερευνητικές δραστηριότητες και οι θεσμικοί παράγοντες καθορίζουν τον ρυθμό καινοτομίας, αντί να θεωρούνται δεδομένες όπως στο Solow.</p:text>
    <p:extLst>
      <p:ext uri="{C676402C-5697-4E1C-873F-D02D1690AC5C}">
        <p15:threadingInfo xmlns:p15="http://schemas.microsoft.com/office/powerpoint/2012/main" timeZoneBias="-180"/>
      </p:ext>
    </p:extLst>
  </p:cm>
  <p:cm authorId="1" dt="2025-05-18T11:19:10.964" idx="30">
    <p:pos x="4981" y="1815"/>
    <p:text>Αυτή η κατανομή της εργασίας (L = L_A + L_Y) είναι θεμελιώδης στα μοντέλα ενδογενούς ανάπτυξης, καθώς δημιουργεί ένα trade-off μεταξύ σημερινής παραγωγής (L_Y) και μελλοντικής τεχνολογικής προόδου (L_A)</p:text>
    <p:extLst>
      <p:ext uri="{C676402C-5697-4E1C-873F-D02D1690AC5C}">
        <p15:threadingInfo xmlns:p15="http://schemas.microsoft.com/office/powerpoint/2012/main" timeZoneBias="-180"/>
      </p:ext>
    </p:extLst>
  </p:cm>
  <p:cm authorId="1" dt="2025-05-18T11:21:07.234" idx="31">
    <p:pos x="5465" y="3694"/>
    <p:text>Αυτό αντικατοπτρίζει την ιδέα ότι η έρευνα γίνεται πιο αποτελεσματική όταν μπορεί να «στηριχθεί» σε προηγούμενες γνώσεις - μια έννοια γνωστή ως «στηριγμένη καινοτομία» (standing on the shoulders of giants), η οποία εισήχθη σε μοντέλα όπως του Romer (1990). Μαθηματικά, αυτό εκφράζεται συχνά με εκθετική εξάρτηση της παραγωγικότητας από το Α (π.χ. A^φ, όπου φ&gt;0).                        Το φ (φ &lt; 1) είναι η παράμετρος των εξωτερικών ωφελειών γνώσης (knowledge spillovers), που δείχνει ότι κάθε νέα ιδέα αυξάνει την παραγωγικότητα των μελλοντικών ερευνητών, αλλά με φθίνουσες αποδόσεις.
Το λ (0 &lt; λ ≤ 1) αντιπροσωπεύει τον βαθμό διπλοτυπίας/επικάλυψης στην έρευνα (duplication). Όταν λ &lt; 1, υπάρχει απώλεια αποδοτικότητας λόγω επαναλαμβανόμενης προσπάθειας.</p:text>
    <p:extLst>
      <p:ext uri="{C676402C-5697-4E1C-873F-D02D1690AC5C}">
        <p15:threadingInfo xmlns:p15="http://schemas.microsoft.com/office/powerpoint/2012/main" timeZoneBias="-180"/>
      </p:ext>
    </p:extLst>
  </p:cm>
</p:cmLst>
</file>

<file path=ppt/comments/comment15.xml><?xml version="1.0" encoding="utf-8"?>
<p:cmLst xmlns:a="http://schemas.openxmlformats.org/drawingml/2006/main" xmlns:r="http://schemas.openxmlformats.org/officeDocument/2006/relationships" xmlns:p="http://schemas.openxmlformats.org/presentationml/2006/main">
  <p:cm authorId="1" dt="2025-05-18T11:31:24.783" idx="32">
    <p:pos x="5090" y="1313"/>
    <p:text>Στο μοντέλο Jones, σε αντίθεση με τον Romer, ο μακροπρόθεσμος ρυθμός ανάπτυξης εξαρτάται από το ρυθμό αύξησης του ερευνητικού δυναμικού (n) και όχι από το απόλυτο επίπεδο του. Η διατύπωση "όλη η ανάπτυξη οφείλεται στην τεχνολογική πρόοδο" τονίζει ότι η συσσώρευση κεφαλαίου (K) έχει μόνο επίπεδο-αποτελέσματα, όχι ανάπτυξη μακροπρόθεσμα.</p:text>
    <p:extLst>
      <p:ext uri="{C676402C-5697-4E1C-873F-D02D1690AC5C}">
        <p15:threadingInfo xmlns:p15="http://schemas.microsoft.com/office/powerpoint/2012/main" timeZoneBias="-180"/>
      </p:ext>
    </p:extLst>
  </p:cm>
  <p:cm authorId="1" dt="2025-05-18T11:34:35.333" idx="33">
    <p:pos x="5163" y="2817"/>
    <p:text>Αυτό το βήμα είναι κρίσιμο για την εύρεση της συνθήκης ισορροπημένης διαδρομής (balanced growth path - BGP). Η τεχνική της λογαριθμικής παραγώγισης χρησιμοποιείται ευρέως σε μοντέλα ανάπτυξης για να απομονωθούν οι ρυθμοί αύξησης. Στην περίπτωση του Jones, η συνθήκη αυτή οδηγεί στον προσδιορισμό του μακροπρόθεσμου ρυθμού τεχνολογικής προόδου (g_A) ως συνάρτηση του πληθυσμιακού ρυθμού (n) και των παραμέτρων λ, φ.)
Μαθηματικά:
1. Έστω η εξίσωση (3.9):
A˙/A = έκφραση που εξαρτάται από το L_A και το A
2. Για σταθερό A˙/A
  (= g_A) κατά μήκος της BGP:
ο ρυθμός αύξησης του αριθμητή (A˙) και του παρονομαστή (A) πρέπει να ταυτίζονται.
3. Λογαριθμική παραγώγιση:
d(lnA˙)/dt=d(lnA)/dt
(Οι συγκεκριμένες εξισώσεις εξαρτώνται από τη μορφή της (3.9)</p:text>
    <p:extLst>
      <p:ext uri="{C676402C-5697-4E1C-873F-D02D1690AC5C}">
        <p15:threadingInfo xmlns:p15="http://schemas.microsoft.com/office/powerpoint/2012/main" timeZoneBias="-180"/>
      </p:ext>
    </p:extLst>
  </p:cm>
</p:cmLst>
</file>

<file path=ppt/comments/comment16.xml><?xml version="1.0" encoding="utf-8"?>
<p:cmLst xmlns:a="http://schemas.openxmlformats.org/drawingml/2006/main" xmlns:r="http://schemas.openxmlformats.org/officeDocument/2006/relationships" xmlns:p="http://schemas.openxmlformats.org/presentationml/2006/main">
  <p:cm authorId="1" dt="2025-05-18T11:49:55.818" idx="34">
    <p:pos x="5372" y="1171"/>
    <p:text>Αυτό το βήμα είναι θεμελιώδες για την εύρεση του μακροπρόθεσμου ρυθμού τεχνολογικής προόδου (g_A) στο μοντέλο Jones. Η υπόθεση ότι ο αριθμός των ερευνητών (L_A) αυξάνεται με τον ίδιο ρυθμό (n) όπως ο συνολικός πληθυσμός (L) αντικατοπτρίζει μια σταθερή κατανομή της εργασίας μεταξύ της παραγωγής και της έρευνας σε μακροπρόθεσμη ισορροπία.</p:text>
    <p:extLst>
      <p:ext uri="{C676402C-5697-4E1C-873F-D02D1690AC5C}">
        <p15:threadingInfo xmlns:p15="http://schemas.microsoft.com/office/powerpoint/2012/main" timeZoneBias="-180"/>
      </p:ext>
    </p:extLst>
  </p:cm>
  <p:cm authorId="1" dt="2025-05-18T11:57:44.023" idx="39">
    <p:pos x="5522" y="1920"/>
    <p:text>Αυτή η απλή εκδοχή αντιστοιχεί σε ένα μοντέλο όπου:
Δεν υπάρχουν εξωτερικά οφέλη γνώσης (φ=0) - δηλαδή, το υπάρχον απόθεμα γνώσης (Α) δεν επηρεάζει την παραγωγικότητα των νέων ιδεών.
Δεν υπάρχει διπλοτυπία στην έρευνα (λ=1) - κάθε ερευνητής συνεισφέρει πλήρως στην παραγωγή νέων ιδεών.
Στην πράξη, αυτό σημαίνει ότι ο ρυθμός τεχνολογικής προόδου εξαρτάται γραμμικά από τον αριθμό των ερευνητών, χωρίς φθίνουσες αποδόσεις.</p:text>
    <p:extLst>
      <p:ext uri="{C676402C-5697-4E1C-873F-D02D1690AC5C}">
        <p15:threadingInfo xmlns:p15="http://schemas.microsoft.com/office/powerpoint/2012/main" timeZoneBias="-180"/>
      </p:ext>
    </p:extLst>
  </p:cm>
  <p:cm authorId="1" dt="2025-05-18T11:57:53.144" idx="40">
    <p:pos x="5319" y="2735"/>
    <p:text>Αυτό το αποτέλεσμα είναι χαρακτηριστικό του μοντέλου Jones (1995):
Χωρίς αύξηση του ερευνητικού δυναμικού (L_A), η τεχνολογική πρόοδος σταματά (καθώς η παραγωγή ιδεών εξαρτάται γραμμικά από το L_A όταν λ=1, φ=0).
Η μακροπρόθεσμη ανάπτυξη γίνεται εξωγενής, καθώς εξαρτάται από τον δημογραφικό παράγοντα (n) – σε αντίθεση με τον Romer (1990) όπου η ανάπτυξη μπορεί να είναι ενδογενής ακόμα και με σταθερό L_A.
Μαθηματικά, αυτό προκύπτει από τη συνθήκη ισορροπημένης διαδρομής όπου g_A = n.)</p:text>
    <p:extLst>
      <p:ext uri="{C676402C-5697-4E1C-873F-D02D1690AC5C}">
        <p15:threadingInfo xmlns:p15="http://schemas.microsoft.com/office/powerpoint/2012/main" timeZoneBias="-180"/>
      </p:ext>
    </p:extLst>
  </p:cm>
</p:cmLst>
</file>

<file path=ppt/comments/comment17.xml><?xml version="1.0" encoding="utf-8"?>
<p:cmLst xmlns:a="http://schemas.openxmlformats.org/drawingml/2006/main" xmlns:r="http://schemas.openxmlformats.org/officeDocument/2006/relationships" xmlns:p="http://schemas.openxmlformats.org/presentationml/2006/main">
  <p:cm authorId="1" dt="2025-05-18T12:22:46.672" idx="43">
    <p:pos x="5496" y="3098"/>
    <p:text>Αυτή η συζήτηση αντανακλά τη μετατόπιση από τα ενδογενή μοντέλα με "αυξανόμενες αποδόσεις" (Romer) προς τα μοντέλα με "φθίνουσες αποδόσεις στην καινοτομία" (Jones), που ταιριάζουν καλύτερα με τις μακροοικονομικές τάσεις.</p:text>
    <p:extLst>
      <p:ext uri="{C676402C-5697-4E1C-873F-D02D1690AC5C}">
        <p15:threadingInfo xmlns:p15="http://schemas.microsoft.com/office/powerpoint/2012/main" timeZoneBias="-180"/>
      </p:ext>
    </p:extLst>
  </p:cm>
  <p:cm authorId="1" dt="2025-05-18T12:30:37.286" idx="44">
    <p:pos x="3897" y="525"/>
    <p:text>Οι όροι "Levels effect of scale" και "Growth effect of scale" μεταφράζονται ως εξής:
Levels effect of scale → Επίπεδο επίδρασης της κλίμακας ή πιο φυσικά: Επίδραση της κλίμακας στο επίπεδο (απόδοσης/παραγωγής/εισοδήματος κ.λπ.)
Αυτός ο όρος περιγράφει πώς η αύξηση της κλίμακας (π.χ. σε μέγεθος επιχείρησης ή χώρας) επηρεάζει το στατικό επίπεδο κάποιου οικονομικού μεγέθους.
Growth effect of scale → Επίδραση της κλίμακας στην ανάπτυξη ή Αναπτυξιακή επίδραση της κλίμακας
Αυτός ο όρος περιγράφει πώς η κλίμακα επηρεάζει τον ρυθμό ανάπτυξης ενός οικονομικού μεγέθους μακροχρόνια.</p:text>
    <p:extLst>
      <p:ext uri="{C676402C-5697-4E1C-873F-D02D1690AC5C}">
        <p15:threadingInfo xmlns:p15="http://schemas.microsoft.com/office/powerpoint/2012/main" timeZoneBias="-180"/>
      </p:ext>
    </p:extLst>
  </p:cm>
</p:cmLst>
</file>

<file path=ppt/comments/comment18.xml><?xml version="1.0" encoding="utf-8"?>
<p:cmLst xmlns:a="http://schemas.openxmlformats.org/drawingml/2006/main" xmlns:r="http://schemas.openxmlformats.org/officeDocument/2006/relationships" xmlns:p="http://schemas.openxmlformats.org/presentationml/2006/main">
  <p:cm authorId="1" dt="2025-05-18T12:41:25.323" idx="45">
    <p:pos x="4162" y="3518"/>
    <p:text>Αυτά τα αποτελέσματα αποτελούν τη βάση θεωριών όπως του Grossman &amp; Helpman (1991) για τη σχέση ανοικτών αγορών και ανάπτυξης. Τα δυναμικά αποτελέσματα, ειδικά αυτά των γνώσεων και η τεχνολογική μετάδοση, είναι κρίσιμα για ενδογενή ανάπτυξη στα υποδείγματα της νέας γενιάς</p:text>
    <p:extLst>
      <p:ext uri="{C676402C-5697-4E1C-873F-D02D1690AC5C}">
        <p15:threadingInfo xmlns:p15="http://schemas.microsoft.com/office/powerpoint/2012/main" timeZoneBias="-180"/>
      </p:ext>
    </p:extLst>
  </p:cm>
</p:cmLst>
</file>

<file path=ppt/comments/comment19.xml><?xml version="1.0" encoding="utf-8"?>
<p:cmLst xmlns:a="http://schemas.openxmlformats.org/drawingml/2006/main" xmlns:r="http://schemas.openxmlformats.org/officeDocument/2006/relationships" xmlns:p="http://schemas.openxmlformats.org/presentationml/2006/main">
  <p:cm authorId="1" dt="2025-05-18T13:10:49.166" idx="47">
    <p:pos x="4727" y="1494"/>
    <p:text>Αυτή η γραμμικότητα είναι κρίσιμη για την ενδογενή ανάπτυξη, καθώς:
1.	Αποτρέπει τις φθίνουσες αποδόσεις (σταθερό οριακό προϊόν του κεφαλαίου/ιδεών).
2.	Εξηγεί τη μόνιμη ανάπτυξη χωρίς εξωγενή τεχνολογική πρόοδο.
Παράδειγμα:
Στο AK: K˙=sAK−δK  ⟹  gK=sA−δK˙=sAK−δK⟹gK=sA−δ
Η γραμμικότητα (Y ~ K) διασφαλίζει ότι το gK δεν πέφτει με το K.
*(Σε αντίθεση με το Solow, όπου Y = K^αL^(1-α) οδηγεί σε φθίνουσες αποδόσεις και μηδενική μακροπρόθεσμη ανάπτυξη κατά κεφαλήν χωρίς τεχνολογική πρόοδο.)</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5-05-17T10:25:41.957" idx="4">
    <p:pos x="4859" y="44"/>
    <p:text>Η εξωγενής τεχνολογική πρόοδος είναι βασική υπόθεση στο νεο-κλασικό μοντέλο Solow, σε αντίθεση με τις ενδογενείς θεωρίες ανάπτυξης (π.χ. Romer).</p:text>
    <p:extLst>
      <p:ext uri="{C676402C-5697-4E1C-873F-D02D1690AC5C}">
        <p15:threadingInfo xmlns:p15="http://schemas.microsoft.com/office/powerpoint/2012/main" timeZoneBias="-180"/>
      </p:ext>
    </p:extLst>
  </p:cm>
  <p:cm authorId="1" dt="2025-05-17T10:26:46.901" idx="5">
    <p:pos x="4820" y="2278"/>
    <p:text>Ιδιότητες:
Η τεχνολογική πρόοδος 
A αυξάνει την αποτελεσματικότητα της εργασίας (κάθε εργαζόμενος παράγει περισσότερο, σαν να υπάρχουν περισσότεροι εργαζόμενοι).
Στο μοντέλο Solow με τεχνολογική πρόοδο, η μακροπρόθεσμη ισορροπία επιτυγχάνεται όταν η παραγωγή ανά αποτελεσματική μονάδα εργασίας (Y/AL) σταθεροποιείται.
Σημείωση: Αυτή η μορφή είναι συμβατή με Harrod-ουδέτερη τεχνολογική πρόοδο, όπου η κατανομή εσόδων (μερίδια κεφαλαίου-εργασίας) παραμένει σταθερή για δεδομένο λόγο 
K/Y.</p:text>
    <p:extLst>
      <p:ext uri="{C676402C-5697-4E1C-873F-D02D1690AC5C}">
        <p15:threadingInfo xmlns:p15="http://schemas.microsoft.com/office/powerpoint/2012/main" timeZoneBias="-180"/>
      </p:ext>
    </p:extLst>
  </p:cm>
  <p:cm authorId="1" dt="2025-05-18T17:24:14.026" idx="50">
    <p:pos x="4820" y="2374"/>
    <p:text>1.	Εξωγενής vs Ενδογενής:
o	Στο μοντέλο Solow, το *g* είναι εξωγενές (δεδομένο).
o	Στα μοντέλα ενδογενούς ανάπτυξης (Romer, Lucas), το *g* εξαρτάται από τον αριθμό των ερευνητών (L_A), το ανθρώπινο κεφάλαιο κλπ.
2.	Μαθηματική Αναπαράσταση:
Η εξίσωση της τεχνολογίας με εξωγενή πρόοδο είναι:
A˙(t)/A(t) = g 
όπου A˙(t) = η παράγωγος του Α ως προς τον χρόνο (dA/dt).
3.	Παραδείγματα:
o	Αν *g* = 0.02 (2%), τότε η τεχνολογία διπλασιάζεται κάθε ~35 έτη (βλ. "κανόνας του 70").
Rode, S. (2012). Advanced macroeconomics. Denmark: Ventus Publishing.</p:text>
    <p:extLst>
      <p:ext uri="{C676402C-5697-4E1C-873F-D02D1690AC5C}">
        <p15:threadingInfo xmlns:p15="http://schemas.microsoft.com/office/powerpoint/2012/main" timeZoneBias="-180">
          <p15:parentCm authorId="1" idx="5"/>
        </p15:threadingInfo>
      </p:ext>
    </p:extLst>
  </p:cm>
</p:cmLst>
</file>

<file path=ppt/comments/comment20.xml><?xml version="1.0" encoding="utf-8"?>
<p:cmLst xmlns:a="http://schemas.openxmlformats.org/drawingml/2006/main" xmlns:r="http://schemas.openxmlformats.org/officeDocument/2006/relationships" xmlns:p="http://schemas.openxmlformats.org/presentationml/2006/main">
  <p:cm authorId="1" dt="2025-05-18T13:57:00.304" idx="48">
    <p:pos x="5324" y="4099"/>
    <p:text>Αυτή η διάλεξη συνδυάζει θεωρητικά μοντέλα (Solow, Romer, Lucas) με εμπειρικές πραγματικότητες, προσφέροντας ένα ικανοποιηητικό-ολοκληρωμένο πλαίσιο ανάλυσης. Βλ. την τελική διαφάνεια για τις πηγές και για περαιτέρω μελέτη.</p:text>
    <p:extLst>
      <p:ext uri="{C676402C-5697-4E1C-873F-D02D1690AC5C}">
        <p15:threadingInfo xmlns:p15="http://schemas.microsoft.com/office/powerpoint/2012/main" timeZoneBias="-1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5-05-17T10:40:50.076" idx="10">
    <p:pos x="4414" y="898"/>
    <p:text>Στη σταθερή κατάσταση (steady state), η επένδυση ισούται με την απαιτούμενη επένδυση για να διατηρηθεί το 
k σταθερό, λαμβάνοντας υπόψη την αύξηση του πληθυσμού (n), την τεχνολογική πρόοδο (g) και την απόσβεση (δ).</p:text>
    <p:extLst>
      <p:ext uri="{C676402C-5697-4E1C-873F-D02D1690AC5C}">
        <p15:threadingInfo xmlns:p15="http://schemas.microsoft.com/office/powerpoint/2012/main" timeZoneBias="-18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5-05-17T11:24:27.053" idx="11">
    <p:pos x="5315" y="3558"/>
    <p:text>Το μοντέλο προβλέπει μείωση των αποκλίσεων σε επίπεδο εισοδήματος μεταξύ χωρών με παρόμοιες δομές (π.χ. ίδια αποταμιευτικό ποσοστό, τεχνολογία, δημογραφία).
Αν οι χώρες έχουν διαφορετικές μακροπρόθεσμες ισορροπίες (λόγω διαφορετικών πολιτικών ή θεσμών), δεν αναμένεται σύγκλιση.
Εμπειρική σημασία:
Η "υπό όρους σύγκλιση" (σε αντίθεση με την 'απόλυτη σύγκλιση') έχει εν μέρει επιβεβαιωθεί σε μελέτες (π.χ. για OECD χώρες), αλλά δεν ισχύει καθολικά, καθώς πολλοί παράγοντες (θεσμοί, διαφθορά, πολιτική αστάθεια) μπορούν να εμποδίσουν τη σύγκλιση.</p:text>
    <p:extLst>
      <p:ext uri="{C676402C-5697-4E1C-873F-D02D1690AC5C}">
        <p15:threadingInfo xmlns:p15="http://schemas.microsoft.com/office/powerpoint/2012/main" timeZoneBias="-18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5-05-17T11:29:33.448" idx="12">
    <p:pos x="5298" y="1235"/>
    <p:text>H = ανθρώπινο κεφάλαιο (δεξιότητες)
L = ακατέργαστη εργασία</p:text>
    <p:extLst>
      <p:ext uri="{C676402C-5697-4E1C-873F-D02D1690AC5C}">
        <p15:threadingInfo xmlns:p15="http://schemas.microsoft.com/office/powerpoint/2012/main" timeZoneBias="-180"/>
      </p:ext>
    </p:extLst>
  </p:cm>
  <p:cm authorId="1" dt="2025-05-17T11:38:44.226" idx="13">
    <p:pos x="5506" y="3513"/>
    <p:text>Κεντρικές Ιδέες:
Επένδυση σε ανθρώπινο κεφάλαιο: Η επιλογή του 
(1−u) αντιπροσωπεύει το trade-off μεταξύ της σύγχρονης/τρέχουσας παραγωγής (εργασία), και μελλοντικής παραγωγικότητας (εκπαίδευση).
Εξωτερικά οφέλη: Ο Lucas τονίζει ότι το ανθρώπινο κεφάλαιο έχει θετικά εξωτερικά αποτελέσματα (π.χ. διάδοση γνώσεων), τα οποία μπορούν να οδηγήσουν σε ενδογενή ανάπτυξη.
(Σημ.: Η συνάρτηση 
2.15 δείχνει ότι η συσσώρευση δεξιοτήτων αυξάνεται εκθετικά με το χρόνο εκπαίδευσης — μια υπόθεση που αντικατοπτρίζει την αύξηση της παραγωγικότητας μέσω μάθησης.)
Αυτή η επέκταση εξηγεί καλύτερα τις διαφορές σε μισθούς και ρυθμούς ανάπτυξης μεταξύ χωρών, πέρα από το φυσικό κεφάλαιο.</p:text>
    <p:extLst>
      <p:ext uri="{C676402C-5697-4E1C-873F-D02D1690AC5C}">
        <p15:threadingInfo xmlns:p15="http://schemas.microsoft.com/office/powerpoint/2012/main" timeZoneBias="-18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25-05-17T11:49:36.339" idx="14">
    <p:pos x="5351" y="2213"/>
    <p:text>Αύξηση των αποτελεσματικών μονάδων ειδικευμένης εργασίας (H):
Κάθε μονάδα ακατέργαστης εργασίας (L) μετατρέπεται σε περισσότερες μονάδες H λόγω του εκθετικού όρου 
e^ψ(1−u)
Παράδειγμα: Αν ψ = 0.1 και το (1-u) αυξηθεί από 0.2 σε 0.3, τότε ο δείκτης δεξιοτήτων ανά εργαζόμενο (e^0.1×0.3
=e^0.03≈1.03,το οποίο υπερβαίνει το προηγούμενο (e^0.02≈1.02).
Επιπτώσεις στην παραγωγή:
Στη συνάρτηση παραγωγής 
Y=K^α*(HL)^[1−α], η αύξηση του H αυξάνει την αποτελεσματικότητα της εργασίας, οδηγώντας σε υψηλότερη παραγωγή (Y) για το ίδιο επίπεδο φυσικού κεφαλαίου (K) και ακατέργαστης εργασίας (L).
Trade-off βραχυπρόθεσμης vs μακροπρόθεσμης ανάπτυξης:
Μείωση του u (περισσότερος χρόνος εκπαίδευσης) μειώνει προσωρινά την παραγωγή (λιγότεροι εργαζόμενοι), αλλά μεγιστοποιεί τη μακροπρόθεσμη ανάπτυξη μέσω της συσσώρευσης H.
*(Σημ.: Το μοντέλο του Lucas δίνει έμφαση στη στρατηγική επιλογή του (1-u) ως κρίσιμο παράγοντα για τις διαφορές ανάπτυξης μεταξύ χωρών — π.χ. χώρες με υψηλό u μπορεί να είναι φτωχές βραχυπρόθεσμα, αλλά πλούσιες μακροπρόθεσμα.)</p:text>
    <p:extLst>
      <p:ext uri="{C676402C-5697-4E1C-873F-D02D1690AC5C}">
        <p15:threadingInfo xmlns:p15="http://schemas.microsoft.com/office/powerpoint/2012/main" timeZoneBias="-180"/>
      </p:ext>
    </p:extLst>
  </p:cm>
  <p:cm authorId="1" dt="2025-05-17T12:01:05.913" idx="15">
    <p:pos x="4309" y="2678"/>
    <p:text>Learning by Doing (Μάθηση μέσω της Εργασίας)
Εκτός από την τυπική εκπαίδευση (1-u), το ανθρώπινο κεφάλαιο μπορεί να αυξηθεί και μέσω της μάθησης κατά την εργασία (learning by doing). Για παράδειγμα, εμπειροτεχνίτες ή εργαζόμενοι σε βιομηχανίες αναπτύσσουν δεξιότητες με την πρακτική εμπειρία, χωρίς να αφιερώνουν ρητό χρόνο σε εκπαίδευση. Αυτό μπορεί να μοντελοποιηθεί με την προσθήκη ενός όρου στην εξίσωση του ανθρώπινου κεφαλαίου:
H=e^[ψ(1−u)+λu]L
όπου:
το λ, (λ &gt; 0), μετρά την αποτελεσματικότητα της μάθησης μέσω εργασίας.
Όσο μεγαλύτερο είναι το u (χρόνος εργασίας), τόσο περισσότερο αυξάνεται το H μέσω του όρου λu.
Συνέπειες:
1. Επιπτώσεις στην παραγωγή: Η παραγωγικότητα βελτιώνεται ακόμη και όταν (1-u) = 0, καθώς η εργασία (u) ενισχύει ταυτόχρονα το H.
2. Συμπληρωματικότητα με την τυπική εκπαίδευση: Οι χώρες μπορούν να συνδυάσουν και τις δύο μορφές μάθησης (εκπαίδευση + εργασία) για ταχύτερη συσσώρευση δεξιοτήτων.
(Αυτή η προσθήκη ευθυγραμμίζεται με τις ιδέες του Arrow (1962) για ενδογενή τεχνολογική πρόοδο μέσω learning by doing.)</p:text>
    <p:extLst>
      <p:ext uri="{C676402C-5697-4E1C-873F-D02D1690AC5C}">
        <p15:threadingInfo xmlns:p15="http://schemas.microsoft.com/office/powerpoint/2012/main" timeZoneBias="-18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25-05-17T12:17:51.507" idx="16">
    <p:pos x="4172" y="3959"/>
    <p:text>(Σημ.: Για πληρέστερη εξήγηση θα χρειαζόταν να επεκταθεί το μοντέλο με ενδογενείς επιλογές, όπως γίνεται σε μοντέλα ανθρώπινου κεφαλαίου τύπου Lucas (1988) ή σε μοντέλα με επενδύσεις σε εκπαίδευση που εξαρτώνται από αναμενόμενα κέρδη.)</p:text>
    <p:extLst>
      <p:ext uri="{C676402C-5697-4E1C-873F-D02D1690AC5C}">
        <p15:threadingInfo xmlns:p15="http://schemas.microsoft.com/office/powerpoint/2012/main" timeZoneBias="-18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25-05-17T12:22:40.958" idx="17">
    <p:pos x="5059" y="145"/>
    <p:text>Η έννοια του "ευρέος κεφαλαίου" (broad capital) περιλαμβάνει τόσο το φυσικό όσο και το ανθρώπινο κεφάλαιο, ενώ οι εξωτερικές επιδράσεις (externalities) είναι κεντρικές σε μοντέλα ενδογενούς ανάπτυξης, όπως του Paul Romer.</p:text>
    <p:extLst>
      <p:ext uri="{C676402C-5697-4E1C-873F-D02D1690AC5C}">
        <p15:threadingInfo xmlns:p15="http://schemas.microsoft.com/office/powerpoint/2012/main" timeZoneBias="-18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25-05-17T14:08:21.068" idx="18">
    <p:pos x="2937" y="1432"/>
    <p:text>A = σταθερά που αντιπροσωπεύει τη συνολική παραγωγικότητα (τεχνολογία, θεσμοί, ανθρώπινο κεφάλαιο)
K = ευρύ κεφάλαιο (περιλαμβάνει τόσο φυσικό όσο και ανθρώπινο κεφάλαιο)</p:text>
    <p:extLst>
      <p:ext uri="{C676402C-5697-4E1C-873F-D02D1690AC5C}">
        <p15:threadingInfo xmlns:p15="http://schemas.microsoft.com/office/powerpoint/2012/main" timeZoneBias="-180"/>
      </p:ext>
    </p:extLst>
  </p:cm>
  <p:cm authorId="1" dt="2025-05-17T14:09:11.521" idx="19">
    <p:pos x="4032" y="1417"/>
    <p:text>Βασικές ιδιότητες:
Σταθερές αποδόσεις σε κεφάλαιο:
Η παραγωγή αυξάνεται γραμμικά με το Κ, χωρίς φθίνουσες αποδόσεις (σε αντίθεση με το μοντέλο Solow).
Ενδογενής ανάπτυξη:
Η οικονομία μπορεί να αναπτύσσεται μόνιμα ακόμη και χωρίς εξωγενή τεχνολογική πρόοδο, καθώς η επένδυση (και η συσσώρευση Κ) οδηγεί σε συνεχή αύξηση του Υ.
Μηχανισμός:
Αν η αποταμίευση (s) είναι θετική, η οικονομία μεγαλώνει με σταθερό ρυθμό 
g=sA−δ (όπου δ = ποσοστό απόσβεσης).
(Σημ.: Το μοντέλο AK αγνοεί διακρίσεις μεταξύ τύπων κεφαλαίου, αλλά προσφέρει μια διαισθητική προσέγγιση της ενδογενούς ανάπτυξης. Στην πράξη, συνδυάζεται συχνά με μοντέλα ανθρώπινου κεφαλαίου, όπως του Lucas.)</p:text>
    <p:extLst>
      <p:ext uri="{C676402C-5697-4E1C-873F-D02D1690AC5C}">
        <p15:threadingInfo xmlns:p15="http://schemas.microsoft.com/office/powerpoint/2012/main" timeZoneBias="-180"/>
      </p:ext>
    </p:extLst>
  </p:cm>
  <p:cm authorId="1" dt="2025-05-17T14:12:47.936" idx="20">
    <p:pos x="4453" y="2307"/>
    <p:text>s = ποσοστό αποταμίευσης (0 &lt; s &lt; 1)
Y = παραγωγή (Y = AK)</p:text>
    <p:extLst>
      <p:ext uri="{C676402C-5697-4E1C-873F-D02D1690AC5C}">
        <p15:threadingInfo xmlns:p15="http://schemas.microsoft.com/office/powerpoint/2012/main" timeZoneBias="-180"/>
      </p:ext>
    </p:extLst>
  </p:cm>
  <p:cm authorId="1" dt="2025-05-17T14:13:48.036" idx="21">
    <p:pos x="3202" y="3129"/>
    <p:text>Συνέπειες για την ανάπτυξη:
Ρυθμός ανάπτυξης:
Ο ρυθμός ανάπτυξης της παραγωγής (g) είναι ίδιος με τον ρυθμό ανάπτυξης του κεφαλαίου (g(k)):
g= sA−δ
Αν sA &gt; δ, η οικονομία μεγαλώνει μόνιμα χωρίς φθίνουσες αποδόσεις.
Σύγκριση με το Solow:
Στο μοντέλο Solow (με φθίνουσες αποδόσεις), η ανάπτυξη σταματάει στη μακροχρόνια ισορροπία, ενώ στο AK μοντέλο η ανάπτυξη είναι αυτοσυντηρούμενη.
(Σημ.: Το μοντέλο AK επικεντρώνεται στην ιδέα ότι το "ευρύ κεφάλαιο" (K) μπορεί να έχει σταθερές αποδόσεις λόγω θετικών εξωτερικών επιπτώσεων, όπως η διάδοση τεχνογνωσίας ή η συσσώρευση ανθρώπινου κεφαλαίου.)</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CD5776-AA01-4A12-872E-A7EE64BF5AA8}" type="datetimeFigureOut">
              <a:rPr lang="en-US" smtClean="0"/>
              <a:t>5/18/2025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C79293-1BE4-4170-AFE7-FFB4A1069E04}" type="slidenum">
              <a:rPr lang="en-US" smtClean="0"/>
              <a:t>‹#›</a:t>
            </a:fld>
            <a:endParaRPr lang="en-US"/>
          </a:p>
        </p:txBody>
      </p:sp>
    </p:spTree>
    <p:extLst>
      <p:ext uri="{BB962C8B-B14F-4D97-AF65-F5344CB8AC3E}">
        <p14:creationId xmlns:p14="http://schemas.microsoft.com/office/powerpoint/2010/main" val="85745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C4C79293-1BE4-4170-AFE7-FFB4A1069E04}" type="slidenum">
              <a:rPr lang="en-US" smtClean="0"/>
              <a:t>6</a:t>
            </a:fld>
            <a:endParaRPr lang="en-US"/>
          </a:p>
        </p:txBody>
      </p:sp>
    </p:spTree>
    <p:extLst>
      <p:ext uri="{BB962C8B-B14F-4D97-AF65-F5344CB8AC3E}">
        <p14:creationId xmlns:p14="http://schemas.microsoft.com/office/powerpoint/2010/main" val="2950263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F2AEA26-0DBF-41E1-A803-69E9436237E8}" type="datetimeFigureOut">
              <a:rPr lang="en-US" smtClean="0"/>
              <a:t>5/18/2025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62600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2AEA26-0DBF-41E1-A803-69E9436237E8}" type="datetimeFigureOut">
              <a:rPr lang="en-US" smtClean="0"/>
              <a:t>5/18/2025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115455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2AEA26-0DBF-41E1-A803-69E9436237E8}" type="datetimeFigureOut">
              <a:rPr lang="en-US" smtClean="0"/>
              <a:t>5/18/2025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2283212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2AEA26-0DBF-41E1-A803-69E9436237E8}" type="datetimeFigureOut">
              <a:rPr lang="en-US" smtClean="0"/>
              <a:t>5/18/2025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2563605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2AEA26-0DBF-41E1-A803-69E9436237E8}" type="datetimeFigureOut">
              <a:rPr lang="en-US" smtClean="0"/>
              <a:t>5/18/2025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1492482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F2AEA26-0DBF-41E1-A803-69E9436237E8}" type="datetimeFigureOut">
              <a:rPr lang="en-US" smtClean="0"/>
              <a:t>5/18/2025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2430576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F2AEA26-0DBF-41E1-A803-69E9436237E8}" type="datetimeFigureOut">
              <a:rPr lang="en-US" smtClean="0"/>
              <a:t>5/18/2025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1313122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F2AEA26-0DBF-41E1-A803-69E9436237E8}" type="datetimeFigureOut">
              <a:rPr lang="en-US" smtClean="0"/>
              <a:t>5/18/2025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11408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2AEA26-0DBF-41E1-A803-69E9436237E8}" type="datetimeFigureOut">
              <a:rPr lang="en-US" smtClean="0"/>
              <a:t>5/18/2025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1206324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2AEA26-0DBF-41E1-A803-69E9436237E8}" type="datetimeFigureOut">
              <a:rPr lang="en-US" smtClean="0"/>
              <a:t>5/18/2025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1121567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2AEA26-0DBF-41E1-A803-69E9436237E8}" type="datetimeFigureOut">
              <a:rPr lang="en-US" smtClean="0"/>
              <a:t>5/18/2025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854E95-95EF-4DB5-9FED-B70B0D375C15}" type="slidenum">
              <a:rPr lang="en-US" smtClean="0"/>
              <a:t>‹#›</a:t>
            </a:fld>
            <a:endParaRPr lang="en-US"/>
          </a:p>
        </p:txBody>
      </p:sp>
    </p:spTree>
    <p:extLst>
      <p:ext uri="{BB962C8B-B14F-4D97-AF65-F5344CB8AC3E}">
        <p14:creationId xmlns:p14="http://schemas.microsoft.com/office/powerpoint/2010/main" val="213364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2AEA26-0DBF-41E1-A803-69E9436237E8}" type="datetimeFigureOut">
              <a:rPr lang="en-US" smtClean="0"/>
              <a:t>5/18/2025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854E95-95EF-4DB5-9FED-B70B0D375C15}" type="slidenum">
              <a:rPr lang="en-US" smtClean="0"/>
              <a:t>‹#›</a:t>
            </a:fld>
            <a:endParaRPr lang="en-US"/>
          </a:p>
        </p:txBody>
      </p:sp>
    </p:spTree>
    <p:extLst>
      <p:ext uri="{BB962C8B-B14F-4D97-AF65-F5344CB8AC3E}">
        <p14:creationId xmlns:p14="http://schemas.microsoft.com/office/powerpoint/2010/main" val="3678930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3.wmf"/><Relationship Id="rId7" Type="http://schemas.openxmlformats.org/officeDocument/2006/relationships/image" Target="../media/image25.wmf"/><Relationship Id="rId2" Type="http://schemas.openxmlformats.org/officeDocument/2006/relationships/oleObject" Target="../embeddings/oleObject21.bin"/><Relationship Id="rId1" Type="http://schemas.openxmlformats.org/officeDocument/2006/relationships/slideLayout" Target="../slideLayouts/slideLayout2.xml"/><Relationship Id="rId6" Type="http://schemas.openxmlformats.org/officeDocument/2006/relationships/oleObject" Target="../embeddings/oleObject23.bin"/><Relationship Id="rId5" Type="http://schemas.openxmlformats.org/officeDocument/2006/relationships/image" Target="../media/image24.wmf"/><Relationship Id="rId4" Type="http://schemas.openxmlformats.org/officeDocument/2006/relationships/oleObject" Target="../embeddings/oleObject22.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image" Target="../media/image26.wmf"/><Relationship Id="rId7" Type="http://schemas.openxmlformats.org/officeDocument/2006/relationships/image" Target="../media/image28.wmf"/><Relationship Id="rId2" Type="http://schemas.openxmlformats.org/officeDocument/2006/relationships/oleObject" Target="../embeddings/oleObject24.bin"/><Relationship Id="rId1" Type="http://schemas.openxmlformats.org/officeDocument/2006/relationships/slideLayout" Target="../slideLayouts/slideLayout2.xml"/><Relationship Id="rId6" Type="http://schemas.openxmlformats.org/officeDocument/2006/relationships/oleObject" Target="../embeddings/oleObject26.bin"/><Relationship Id="rId5" Type="http://schemas.openxmlformats.org/officeDocument/2006/relationships/image" Target="../media/image27.wmf"/><Relationship Id="rId4" Type="http://schemas.openxmlformats.org/officeDocument/2006/relationships/oleObject" Target="../embeddings/oleObject25.bin"/><Relationship Id="rId9" Type="http://schemas.openxmlformats.org/officeDocument/2006/relationships/image" Target="../media/image29.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30.bin"/><Relationship Id="rId13" Type="http://schemas.openxmlformats.org/officeDocument/2006/relationships/image" Target="../media/image28.wmf"/><Relationship Id="rId3" Type="http://schemas.openxmlformats.org/officeDocument/2006/relationships/image" Target="../media/image26.wmf"/><Relationship Id="rId7" Type="http://schemas.openxmlformats.org/officeDocument/2006/relationships/image" Target="../media/image31.wmf"/><Relationship Id="rId12" Type="http://schemas.openxmlformats.org/officeDocument/2006/relationships/oleObject" Target="../embeddings/oleObject26.bin"/><Relationship Id="rId2" Type="http://schemas.openxmlformats.org/officeDocument/2006/relationships/oleObject" Target="../embeddings/oleObject24.bin"/><Relationship Id="rId1" Type="http://schemas.openxmlformats.org/officeDocument/2006/relationships/slideLayout" Target="../slideLayouts/slideLayout2.xml"/><Relationship Id="rId6" Type="http://schemas.openxmlformats.org/officeDocument/2006/relationships/oleObject" Target="../embeddings/oleObject29.bin"/><Relationship Id="rId11" Type="http://schemas.openxmlformats.org/officeDocument/2006/relationships/image" Target="../media/image33.wmf"/><Relationship Id="rId5" Type="http://schemas.openxmlformats.org/officeDocument/2006/relationships/image" Target="../media/image30.wmf"/><Relationship Id="rId10" Type="http://schemas.openxmlformats.org/officeDocument/2006/relationships/oleObject" Target="../embeddings/oleObject31.bin"/><Relationship Id="rId4" Type="http://schemas.openxmlformats.org/officeDocument/2006/relationships/oleObject" Target="../embeddings/oleObject28.bin"/><Relationship Id="rId9" Type="http://schemas.openxmlformats.org/officeDocument/2006/relationships/image" Target="../media/image32.wmf"/></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32.bin"/><Relationship Id="rId13" Type="http://schemas.openxmlformats.org/officeDocument/2006/relationships/image" Target="../media/image29.wmf"/><Relationship Id="rId3" Type="http://schemas.openxmlformats.org/officeDocument/2006/relationships/image" Target="../media/image26.wmf"/><Relationship Id="rId7" Type="http://schemas.openxmlformats.org/officeDocument/2006/relationships/image" Target="../media/image28.wmf"/><Relationship Id="rId12" Type="http://schemas.openxmlformats.org/officeDocument/2006/relationships/oleObject" Target="../embeddings/oleObject27.bin"/><Relationship Id="rId2" Type="http://schemas.openxmlformats.org/officeDocument/2006/relationships/oleObject" Target="../embeddings/oleObject24.bin"/><Relationship Id="rId1" Type="http://schemas.openxmlformats.org/officeDocument/2006/relationships/slideLayout" Target="../slideLayouts/slideLayout2.xml"/><Relationship Id="rId6" Type="http://schemas.openxmlformats.org/officeDocument/2006/relationships/oleObject" Target="../embeddings/oleObject26.bin"/><Relationship Id="rId11" Type="http://schemas.openxmlformats.org/officeDocument/2006/relationships/image" Target="../media/image35.wmf"/><Relationship Id="rId5" Type="http://schemas.openxmlformats.org/officeDocument/2006/relationships/image" Target="../media/image27.wmf"/><Relationship Id="rId10" Type="http://schemas.openxmlformats.org/officeDocument/2006/relationships/oleObject" Target="../embeddings/oleObject33.bin"/><Relationship Id="rId4" Type="http://schemas.openxmlformats.org/officeDocument/2006/relationships/oleObject" Target="../embeddings/oleObject25.bin"/><Relationship Id="rId9" Type="http://schemas.openxmlformats.org/officeDocument/2006/relationships/image" Target="../media/image34.wmf"/></Relationships>
</file>

<file path=ppt/slides/_rels/slide16.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image" Target="../media/image36.emf"/><Relationship Id="rId1" Type="http://schemas.openxmlformats.org/officeDocument/2006/relationships/slideLayout" Target="../slideLayouts/slideLayout2.xml"/><Relationship Id="rId4" Type="http://schemas.openxmlformats.org/officeDocument/2006/relationships/comments" Target="../comments/comment5.xml"/></Relationships>
</file>

<file path=ppt/slides/_rels/slide17.x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oleObject" Target="../embeddings/oleObject34.bin"/><Relationship Id="rId1" Type="http://schemas.openxmlformats.org/officeDocument/2006/relationships/slideLayout" Target="../slideLayouts/slideLayout2.xml"/><Relationship Id="rId6" Type="http://schemas.openxmlformats.org/officeDocument/2006/relationships/comments" Target="../comments/comment6.xml"/><Relationship Id="rId5" Type="http://schemas.openxmlformats.org/officeDocument/2006/relationships/image" Target="../media/image39.wmf"/><Relationship Id="rId4" Type="http://schemas.openxmlformats.org/officeDocument/2006/relationships/oleObject" Target="../embeddings/oleObject35.bin"/></Relationships>
</file>

<file path=ppt/slides/_rels/slide18.x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oleObject" Target="../embeddings/oleObject36.bin"/><Relationship Id="rId1" Type="http://schemas.openxmlformats.org/officeDocument/2006/relationships/slideLayout" Target="../slideLayouts/slideLayout2.xml"/><Relationship Id="rId6" Type="http://schemas.openxmlformats.org/officeDocument/2006/relationships/comments" Target="../comments/comment7.xml"/><Relationship Id="rId5" Type="http://schemas.openxmlformats.org/officeDocument/2006/relationships/image" Target="../media/image41.wmf"/><Relationship Id="rId4" Type="http://schemas.openxmlformats.org/officeDocument/2006/relationships/oleObject" Target="../embeddings/oleObject37.bin"/></Relationships>
</file>

<file path=ppt/slides/_rels/slide19.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comments" Target="../comments/comment9.xml"/><Relationship Id="rId3" Type="http://schemas.openxmlformats.org/officeDocument/2006/relationships/image" Target="../media/image42.wmf"/><Relationship Id="rId7" Type="http://schemas.openxmlformats.org/officeDocument/2006/relationships/image" Target="../media/image44.wmf"/><Relationship Id="rId2" Type="http://schemas.openxmlformats.org/officeDocument/2006/relationships/oleObject" Target="../embeddings/oleObject38.bin"/><Relationship Id="rId1" Type="http://schemas.openxmlformats.org/officeDocument/2006/relationships/slideLayout" Target="../slideLayouts/slideLayout2.xml"/><Relationship Id="rId6" Type="http://schemas.openxmlformats.org/officeDocument/2006/relationships/oleObject" Target="../embeddings/oleObject40.bin"/><Relationship Id="rId5" Type="http://schemas.openxmlformats.org/officeDocument/2006/relationships/image" Target="../media/image43.wmf"/><Relationship Id="rId4" Type="http://schemas.openxmlformats.org/officeDocument/2006/relationships/oleObject" Target="../embeddings/oleObject39.bin"/></Relationships>
</file>

<file path=ppt/slides/_rels/slide21.x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oleObject" Target="../embeddings/oleObject41.bin"/><Relationship Id="rId1" Type="http://schemas.openxmlformats.org/officeDocument/2006/relationships/slideLayout" Target="../slideLayouts/slideLayout2.xml"/><Relationship Id="rId5" Type="http://schemas.openxmlformats.org/officeDocument/2006/relationships/image" Target="../media/image46.wmf"/><Relationship Id="rId4" Type="http://schemas.openxmlformats.org/officeDocument/2006/relationships/oleObject" Target="../embeddings/oleObject42.bin"/></Relationships>
</file>

<file path=ppt/slides/_rels/slide22.xml.rels><?xml version="1.0" encoding="UTF-8" standalone="yes"?>
<Relationships xmlns="http://schemas.openxmlformats.org/package/2006/relationships"><Relationship Id="rId3" Type="http://schemas.openxmlformats.org/officeDocument/2006/relationships/image" Target="../media/image47.wmf"/><Relationship Id="rId7" Type="http://schemas.openxmlformats.org/officeDocument/2006/relationships/image" Target="../media/image49.wmf"/><Relationship Id="rId2" Type="http://schemas.openxmlformats.org/officeDocument/2006/relationships/oleObject" Target="../embeddings/oleObject43.bin"/><Relationship Id="rId1" Type="http://schemas.openxmlformats.org/officeDocument/2006/relationships/slideLayout" Target="../slideLayouts/slideLayout2.xml"/><Relationship Id="rId6" Type="http://schemas.openxmlformats.org/officeDocument/2006/relationships/oleObject" Target="../embeddings/oleObject45.bin"/><Relationship Id="rId5" Type="http://schemas.openxmlformats.org/officeDocument/2006/relationships/image" Target="../media/image48.wmf"/><Relationship Id="rId4" Type="http://schemas.openxmlformats.org/officeDocument/2006/relationships/oleObject" Target="../embeddings/oleObject44.bin"/></Relationships>
</file>

<file path=ppt/slides/_rels/slide23.xml.rels><?xml version="1.0" encoding="UTF-8" standalone="yes"?>
<Relationships xmlns="http://schemas.openxmlformats.org/package/2006/relationships"><Relationship Id="rId2" Type="http://schemas.openxmlformats.org/officeDocument/2006/relationships/comments" Target="../comments/comment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omments" Target="../comments/comment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comments" Target="../comments/comment13.xml"/><Relationship Id="rId3" Type="http://schemas.openxmlformats.org/officeDocument/2006/relationships/image" Target="../media/image50.wmf"/><Relationship Id="rId7" Type="http://schemas.openxmlformats.org/officeDocument/2006/relationships/image" Target="../media/image52.wmf"/><Relationship Id="rId2" Type="http://schemas.openxmlformats.org/officeDocument/2006/relationships/oleObject" Target="../embeddings/oleObject46.bin"/><Relationship Id="rId1" Type="http://schemas.openxmlformats.org/officeDocument/2006/relationships/slideLayout" Target="../slideLayouts/slideLayout2.xml"/><Relationship Id="rId6" Type="http://schemas.openxmlformats.org/officeDocument/2006/relationships/oleObject" Target="../embeddings/oleObject48.bin"/><Relationship Id="rId5" Type="http://schemas.openxmlformats.org/officeDocument/2006/relationships/image" Target="../media/image51.wmf"/><Relationship Id="rId4" Type="http://schemas.openxmlformats.org/officeDocument/2006/relationships/oleObject" Target="../embeddings/oleObject47.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52.bin"/><Relationship Id="rId3" Type="http://schemas.openxmlformats.org/officeDocument/2006/relationships/image" Target="../media/image53.wmf"/><Relationship Id="rId7" Type="http://schemas.openxmlformats.org/officeDocument/2006/relationships/image" Target="../media/image55.wmf"/><Relationship Id="rId2" Type="http://schemas.openxmlformats.org/officeDocument/2006/relationships/oleObject" Target="../embeddings/oleObject49.bin"/><Relationship Id="rId1" Type="http://schemas.openxmlformats.org/officeDocument/2006/relationships/slideLayout" Target="../slideLayouts/slideLayout2.xml"/><Relationship Id="rId6" Type="http://schemas.openxmlformats.org/officeDocument/2006/relationships/oleObject" Target="../embeddings/oleObject51.bin"/><Relationship Id="rId5" Type="http://schemas.openxmlformats.org/officeDocument/2006/relationships/image" Target="../media/image54.wmf"/><Relationship Id="rId10" Type="http://schemas.openxmlformats.org/officeDocument/2006/relationships/comments" Target="../comments/comment14.xml"/><Relationship Id="rId4" Type="http://schemas.openxmlformats.org/officeDocument/2006/relationships/oleObject" Target="../embeddings/oleObject50.bin"/><Relationship Id="rId9" Type="http://schemas.openxmlformats.org/officeDocument/2006/relationships/image" Target="../media/image56.wmf"/></Relationships>
</file>

<file path=ppt/slides/_rels/slide29.xml.rels><?xml version="1.0" encoding="UTF-8" standalone="yes"?>
<Relationships xmlns="http://schemas.openxmlformats.org/package/2006/relationships"><Relationship Id="rId8" Type="http://schemas.openxmlformats.org/officeDocument/2006/relationships/comments" Target="../comments/comment15.xml"/><Relationship Id="rId3" Type="http://schemas.openxmlformats.org/officeDocument/2006/relationships/image" Target="../media/image57.wmf"/><Relationship Id="rId7" Type="http://schemas.openxmlformats.org/officeDocument/2006/relationships/image" Target="../media/image59.wmf"/><Relationship Id="rId2" Type="http://schemas.openxmlformats.org/officeDocument/2006/relationships/oleObject" Target="../embeddings/oleObject53.bin"/><Relationship Id="rId1" Type="http://schemas.openxmlformats.org/officeDocument/2006/relationships/slideLayout" Target="../slideLayouts/slideLayout2.xml"/><Relationship Id="rId6" Type="http://schemas.openxmlformats.org/officeDocument/2006/relationships/oleObject" Target="../embeddings/oleObject55.bin"/><Relationship Id="rId5" Type="http://schemas.openxmlformats.org/officeDocument/2006/relationships/image" Target="../media/image58.wmf"/><Relationship Id="rId4" Type="http://schemas.openxmlformats.org/officeDocument/2006/relationships/oleObject" Target="../embeddings/oleObject54.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comments" Target="../comments/comment16.xml"/><Relationship Id="rId3" Type="http://schemas.openxmlformats.org/officeDocument/2006/relationships/image" Target="../media/image60.wmf"/><Relationship Id="rId7" Type="http://schemas.openxmlformats.org/officeDocument/2006/relationships/image" Target="../media/image62.wmf"/><Relationship Id="rId2" Type="http://schemas.openxmlformats.org/officeDocument/2006/relationships/oleObject" Target="../embeddings/oleObject56.bin"/><Relationship Id="rId1" Type="http://schemas.openxmlformats.org/officeDocument/2006/relationships/slideLayout" Target="../slideLayouts/slideLayout2.xml"/><Relationship Id="rId6" Type="http://schemas.openxmlformats.org/officeDocument/2006/relationships/oleObject" Target="../embeddings/oleObject58.bin"/><Relationship Id="rId5" Type="http://schemas.openxmlformats.org/officeDocument/2006/relationships/image" Target="../media/image61.wmf"/><Relationship Id="rId4" Type="http://schemas.openxmlformats.org/officeDocument/2006/relationships/oleObject" Target="../embeddings/oleObject57.bin"/></Relationships>
</file>

<file path=ppt/slides/_rels/slide31.x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oleObject" Target="../embeddings/oleObject59.bin"/><Relationship Id="rId1" Type="http://schemas.openxmlformats.org/officeDocument/2006/relationships/slideLayout" Target="../slideLayouts/slideLayout2.xml"/><Relationship Id="rId5" Type="http://schemas.openxmlformats.org/officeDocument/2006/relationships/image" Target="../media/image64.wmf"/><Relationship Id="rId4" Type="http://schemas.openxmlformats.org/officeDocument/2006/relationships/oleObject" Target="../embeddings/oleObject60.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oleObject" Target="../embeddings/oleObject61.bin"/><Relationship Id="rId1" Type="http://schemas.openxmlformats.org/officeDocument/2006/relationships/slideLayout" Target="../slideLayouts/slideLayout2.xml"/><Relationship Id="rId6" Type="http://schemas.openxmlformats.org/officeDocument/2006/relationships/comments" Target="../comments/comment17.xml"/><Relationship Id="rId5" Type="http://schemas.openxmlformats.org/officeDocument/2006/relationships/image" Target="../media/image65.wmf"/><Relationship Id="rId4" Type="http://schemas.openxmlformats.org/officeDocument/2006/relationships/oleObject" Target="../embeddings/oleObject62.bin"/></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66.bin"/><Relationship Id="rId3" Type="http://schemas.openxmlformats.org/officeDocument/2006/relationships/image" Target="../media/image66.wmf"/><Relationship Id="rId7" Type="http://schemas.openxmlformats.org/officeDocument/2006/relationships/image" Target="../media/image68.wmf"/><Relationship Id="rId2" Type="http://schemas.openxmlformats.org/officeDocument/2006/relationships/oleObject" Target="../embeddings/oleObject63.bin"/><Relationship Id="rId1" Type="http://schemas.openxmlformats.org/officeDocument/2006/relationships/slideLayout" Target="../slideLayouts/slideLayout2.xml"/><Relationship Id="rId6" Type="http://schemas.openxmlformats.org/officeDocument/2006/relationships/oleObject" Target="../embeddings/oleObject65.bin"/><Relationship Id="rId11" Type="http://schemas.openxmlformats.org/officeDocument/2006/relationships/image" Target="../media/image70.wmf"/><Relationship Id="rId5" Type="http://schemas.openxmlformats.org/officeDocument/2006/relationships/image" Target="../media/image67.wmf"/><Relationship Id="rId10" Type="http://schemas.openxmlformats.org/officeDocument/2006/relationships/oleObject" Target="../embeddings/oleObject67.bin"/><Relationship Id="rId4" Type="http://schemas.openxmlformats.org/officeDocument/2006/relationships/oleObject" Target="../embeddings/oleObject64.bin"/><Relationship Id="rId9" Type="http://schemas.openxmlformats.org/officeDocument/2006/relationships/image" Target="../media/image69.wmf"/></Relationships>
</file>

<file path=ppt/slides/_rels/slide35.xml.rels><?xml version="1.0" encoding="UTF-8" standalone="yes"?>
<Relationships xmlns="http://schemas.openxmlformats.org/package/2006/relationships"><Relationship Id="rId8" Type="http://schemas.openxmlformats.org/officeDocument/2006/relationships/oleObject" Target="../embeddings/oleObject69.bin"/><Relationship Id="rId3" Type="http://schemas.openxmlformats.org/officeDocument/2006/relationships/image" Target="../media/image66.wmf"/><Relationship Id="rId7" Type="http://schemas.openxmlformats.org/officeDocument/2006/relationships/image" Target="../media/image71.wmf"/><Relationship Id="rId2" Type="http://schemas.openxmlformats.org/officeDocument/2006/relationships/oleObject" Target="../embeddings/oleObject63.bin"/><Relationship Id="rId1" Type="http://schemas.openxmlformats.org/officeDocument/2006/relationships/slideLayout" Target="../slideLayouts/slideLayout2.xml"/><Relationship Id="rId6" Type="http://schemas.openxmlformats.org/officeDocument/2006/relationships/oleObject" Target="../embeddings/oleObject68.bin"/><Relationship Id="rId5" Type="http://schemas.openxmlformats.org/officeDocument/2006/relationships/image" Target="../media/image68.wmf"/><Relationship Id="rId4" Type="http://schemas.openxmlformats.org/officeDocument/2006/relationships/oleObject" Target="../embeddings/oleObject65.bin"/><Relationship Id="rId9" Type="http://schemas.openxmlformats.org/officeDocument/2006/relationships/image" Target="../media/image72.wmf"/></Relationships>
</file>

<file path=ppt/slides/_rels/slide36.xml.rels><?xml version="1.0" encoding="UTF-8" standalone="yes"?>
<Relationships xmlns="http://schemas.openxmlformats.org/package/2006/relationships"><Relationship Id="rId2" Type="http://schemas.openxmlformats.org/officeDocument/2006/relationships/comments" Target="../comments/comment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oleObject" Target="../embeddings/oleObject73.bin"/><Relationship Id="rId3" Type="http://schemas.openxmlformats.org/officeDocument/2006/relationships/image" Target="../media/image73.wmf"/><Relationship Id="rId7" Type="http://schemas.openxmlformats.org/officeDocument/2006/relationships/image" Target="../media/image75.wmf"/><Relationship Id="rId2" Type="http://schemas.openxmlformats.org/officeDocument/2006/relationships/oleObject" Target="../embeddings/oleObject70.bin"/><Relationship Id="rId1" Type="http://schemas.openxmlformats.org/officeDocument/2006/relationships/slideLayout" Target="../slideLayouts/slideLayout2.xml"/><Relationship Id="rId6" Type="http://schemas.openxmlformats.org/officeDocument/2006/relationships/oleObject" Target="../embeddings/oleObject72.bin"/><Relationship Id="rId5" Type="http://schemas.openxmlformats.org/officeDocument/2006/relationships/image" Target="../media/image74.wmf"/><Relationship Id="rId4" Type="http://schemas.openxmlformats.org/officeDocument/2006/relationships/oleObject" Target="../embeddings/oleObject71.bin"/><Relationship Id="rId9" Type="http://schemas.openxmlformats.org/officeDocument/2006/relationships/image" Target="../media/image76.wmf"/></Relationships>
</file>

<file path=ppt/slides/_rels/slide4.xml.rels><?xml version="1.0" encoding="UTF-8" standalone="yes"?>
<Relationships xmlns="http://schemas.openxmlformats.org/package/2006/relationships"><Relationship Id="rId8" Type="http://schemas.openxmlformats.org/officeDocument/2006/relationships/comments" Target="../comments/comment1.xml"/><Relationship Id="rId3" Type="http://schemas.openxmlformats.org/officeDocument/2006/relationships/image" Target="../media/image3.wmf"/><Relationship Id="rId7"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slideLayout" Target="../slideLayouts/slideLayout2.xml"/><Relationship Id="rId6" Type="http://schemas.openxmlformats.org/officeDocument/2006/relationships/oleObject" Target="../embeddings/oleObject3.bin"/><Relationship Id="rId5" Type="http://schemas.openxmlformats.org/officeDocument/2006/relationships/image" Target="../media/image4.wmf"/><Relationship Id="rId4" Type="http://schemas.openxmlformats.org/officeDocument/2006/relationships/oleObject" Target="../embeddings/oleObject2.bin"/></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oleObject" Target="../embeddings/oleObject59.bin"/><Relationship Id="rId1" Type="http://schemas.openxmlformats.org/officeDocument/2006/relationships/slideLayout" Target="../slideLayouts/slideLayout2.xml"/><Relationship Id="rId4" Type="http://schemas.openxmlformats.org/officeDocument/2006/relationships/comments" Target="../comments/comment19.xml"/></Relationships>
</file>

<file path=ppt/slides/_rels/slide42.xml.rels><?xml version="1.0" encoding="UTF-8" standalone="yes"?>
<Relationships xmlns="http://schemas.openxmlformats.org/package/2006/relationships"><Relationship Id="rId3" Type="http://schemas.openxmlformats.org/officeDocument/2006/relationships/image" Target="../media/image77.wmf"/><Relationship Id="rId7" Type="http://schemas.openxmlformats.org/officeDocument/2006/relationships/image" Target="../media/image79.wmf"/><Relationship Id="rId2" Type="http://schemas.openxmlformats.org/officeDocument/2006/relationships/oleObject" Target="../embeddings/oleObject74.bin"/><Relationship Id="rId1" Type="http://schemas.openxmlformats.org/officeDocument/2006/relationships/slideLayout" Target="../slideLayouts/slideLayout2.xml"/><Relationship Id="rId6" Type="http://schemas.openxmlformats.org/officeDocument/2006/relationships/oleObject" Target="../embeddings/oleObject76.bin"/><Relationship Id="rId5" Type="http://schemas.openxmlformats.org/officeDocument/2006/relationships/image" Target="../media/image78.wmf"/><Relationship Id="rId4" Type="http://schemas.openxmlformats.org/officeDocument/2006/relationships/oleObject" Target="../embeddings/oleObject75.bin"/></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oleObject" Target="../embeddings/oleObject4.bin"/><Relationship Id="rId1" Type="http://schemas.openxmlformats.org/officeDocument/2006/relationships/slideLayout" Target="../slideLayouts/slideLayout2.xml"/><Relationship Id="rId6" Type="http://schemas.openxmlformats.org/officeDocument/2006/relationships/comments" Target="../comments/comment2.x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50.xml.rels><?xml version="1.0" encoding="UTF-8" standalone="yes"?>
<Relationships xmlns="http://schemas.openxmlformats.org/package/2006/relationships"><Relationship Id="rId3" Type="http://schemas.openxmlformats.org/officeDocument/2006/relationships/comments" Target="../comments/comment20.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doi.org/10.1086/262002" TargetMode="External"/><Relationship Id="rId2" Type="http://schemas.openxmlformats.org/officeDocument/2006/relationships/hyperlink" Target="https://doi.org/10.2307/2295952" TargetMode="External"/><Relationship Id="rId1" Type="http://schemas.openxmlformats.org/officeDocument/2006/relationships/slideLayout" Target="../slideLayouts/slideLayout2.xml"/><Relationship Id="rId6" Type="http://schemas.openxmlformats.org/officeDocument/2006/relationships/hyperlink" Target="https://doi.org/10.1086/261420" TargetMode="External"/><Relationship Id="rId5" Type="http://schemas.openxmlformats.org/officeDocument/2006/relationships/hyperlink" Target="https://doi.org/10.1086/261725" TargetMode="External"/><Relationship Id="rId4" Type="http://schemas.openxmlformats.org/officeDocument/2006/relationships/hyperlink" Target="https://doi.org/10.1016/0304-3932(88)90168-7" TargetMode="Externa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9.wmf"/><Relationship Id="rId5" Type="http://schemas.openxmlformats.org/officeDocument/2006/relationships/oleObject" Target="../embeddings/oleObject7.bin"/><Relationship Id="rId4" Type="http://schemas.openxmlformats.org/officeDocument/2006/relationships/image" Target="../media/image8.wmf"/></Relationships>
</file>

<file path=ppt/slides/_rels/slide7.xml.rels><?xml version="1.0" encoding="UTF-8" standalone="yes"?>
<Relationships xmlns="http://schemas.openxmlformats.org/package/2006/relationships"><Relationship Id="rId8" Type="http://schemas.openxmlformats.org/officeDocument/2006/relationships/comments" Target="../comments/comment3.xml"/><Relationship Id="rId3" Type="http://schemas.openxmlformats.org/officeDocument/2006/relationships/image" Target="../media/image11.wmf"/><Relationship Id="rId7" Type="http://schemas.openxmlformats.org/officeDocument/2006/relationships/image" Target="../media/image13.wmf"/><Relationship Id="rId2" Type="http://schemas.openxmlformats.org/officeDocument/2006/relationships/oleObject" Target="../embeddings/oleObject9.bin"/><Relationship Id="rId1" Type="http://schemas.openxmlformats.org/officeDocument/2006/relationships/slideLayout" Target="../slideLayouts/slideLayout2.xml"/><Relationship Id="rId6" Type="http://schemas.openxmlformats.org/officeDocument/2006/relationships/oleObject" Target="../embeddings/oleObject11.bin"/><Relationship Id="rId5" Type="http://schemas.openxmlformats.org/officeDocument/2006/relationships/image" Target="../media/image12.wmf"/><Relationship Id="rId4" Type="http://schemas.openxmlformats.org/officeDocument/2006/relationships/oleObject" Target="../embeddings/oleObject10.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image" Target="../media/image14.wmf"/><Relationship Id="rId7" Type="http://schemas.openxmlformats.org/officeDocument/2006/relationships/image" Target="../media/image16.wmf"/><Relationship Id="rId2" Type="http://schemas.openxmlformats.org/officeDocument/2006/relationships/oleObject" Target="../embeddings/oleObject12.bin"/><Relationship Id="rId1" Type="http://schemas.openxmlformats.org/officeDocument/2006/relationships/slideLayout" Target="../slideLayouts/slideLayout2.xml"/><Relationship Id="rId6" Type="http://schemas.openxmlformats.org/officeDocument/2006/relationships/oleObject" Target="../embeddings/oleObject14.bin"/><Relationship Id="rId11" Type="http://schemas.openxmlformats.org/officeDocument/2006/relationships/image" Target="../media/image18.wmf"/><Relationship Id="rId5" Type="http://schemas.openxmlformats.org/officeDocument/2006/relationships/image" Target="../media/image15.wmf"/><Relationship Id="rId10" Type="http://schemas.openxmlformats.org/officeDocument/2006/relationships/oleObject" Target="../embeddings/oleObject16.bin"/><Relationship Id="rId4" Type="http://schemas.openxmlformats.org/officeDocument/2006/relationships/oleObject" Target="../embeddings/oleObject13.bin"/><Relationship Id="rId9" Type="http://schemas.openxmlformats.org/officeDocument/2006/relationships/image" Target="../media/image17.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image" Target="../media/image19.wmf"/><Relationship Id="rId7" Type="http://schemas.openxmlformats.org/officeDocument/2006/relationships/image" Target="../media/image21.wmf"/><Relationship Id="rId2" Type="http://schemas.openxmlformats.org/officeDocument/2006/relationships/oleObject" Target="../embeddings/oleObject17.bin"/><Relationship Id="rId1" Type="http://schemas.openxmlformats.org/officeDocument/2006/relationships/slideLayout" Target="../slideLayouts/slideLayout2.xml"/><Relationship Id="rId6" Type="http://schemas.openxmlformats.org/officeDocument/2006/relationships/oleObject" Target="../embeddings/oleObject19.bin"/><Relationship Id="rId5" Type="http://schemas.openxmlformats.org/officeDocument/2006/relationships/image" Target="../media/image20.wmf"/><Relationship Id="rId4" Type="http://schemas.openxmlformats.org/officeDocument/2006/relationships/oleObject" Target="../embeddings/oleObject18.bin"/><Relationship Id="rId9" Type="http://schemas.openxmlformats.org/officeDocument/2006/relationships/image" Target="../media/image2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7586" y="1704151"/>
            <a:ext cx="7772400" cy="1470025"/>
          </a:xfrm>
        </p:spPr>
        <p:txBody>
          <a:bodyPr>
            <a:normAutofit/>
          </a:bodyPr>
          <a:lstStyle/>
          <a:p>
            <a:r>
              <a:rPr lang="el-GR" sz="4000" b="1" dirty="0"/>
              <a:t>Οικονομική Ανάπτυξη</a:t>
            </a:r>
            <a:br>
              <a:rPr lang="el-GR" dirty="0"/>
            </a:br>
            <a:endParaRPr sz="3600" dirty="0"/>
          </a:p>
        </p:txBody>
      </p:sp>
      <p:sp>
        <p:nvSpPr>
          <p:cNvPr id="3" name="Subtitle 2"/>
          <p:cNvSpPr>
            <a:spLocks noGrp="1"/>
          </p:cNvSpPr>
          <p:nvPr>
            <p:ph type="subTitle" idx="1"/>
          </p:nvPr>
        </p:nvSpPr>
        <p:spPr>
          <a:xfrm>
            <a:off x="1371600" y="4153237"/>
            <a:ext cx="6400800" cy="1752600"/>
          </a:xfrm>
          <a:solidFill>
            <a:schemeClr val="accent2"/>
          </a:solidFill>
        </p:spPr>
        <p:txBody>
          <a:bodyPr>
            <a:normAutofit fontScale="70000" lnSpcReduction="20000"/>
          </a:bodyPr>
          <a:lstStyle/>
          <a:p>
            <a:endParaRPr lang="en-US" dirty="0"/>
          </a:p>
          <a:p>
            <a:r>
              <a:rPr lang="el-GR" b="1" dirty="0">
                <a:solidFill>
                  <a:schemeClr val="tx1"/>
                </a:solidFill>
              </a:rPr>
              <a:t>Τμήμα Οικονομικών Επιστημών</a:t>
            </a:r>
          </a:p>
          <a:p>
            <a:r>
              <a:rPr lang="el-GR" dirty="0">
                <a:solidFill>
                  <a:schemeClr val="tx1"/>
                </a:solidFill>
              </a:rPr>
              <a:t>Πανεπιστημίου Μακεδονίας</a:t>
            </a:r>
          </a:p>
          <a:p>
            <a:r>
              <a:rPr lang="el-GR" dirty="0">
                <a:solidFill>
                  <a:schemeClr val="tx1"/>
                </a:solidFill>
              </a:rPr>
              <a:t>Δρ. Πέτρου </a:t>
            </a:r>
            <a:r>
              <a:rPr lang="el-GR" dirty="0" err="1">
                <a:solidFill>
                  <a:schemeClr val="tx1"/>
                </a:solidFill>
              </a:rPr>
              <a:t>Γκολίτση</a:t>
            </a:r>
            <a:r>
              <a:rPr lang="el-GR" dirty="0">
                <a:solidFill>
                  <a:schemeClr val="tx1"/>
                </a:solidFill>
              </a:rPr>
              <a:t> </a:t>
            </a:r>
          </a:p>
          <a:p>
            <a:r>
              <a:rPr lang="el-GR" dirty="0"/>
              <a:t>Εαρινό Εξάμηνο 2025</a:t>
            </a:r>
            <a:endParaRP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17139" y="97131"/>
            <a:ext cx="2033294" cy="2033294"/>
          </a:xfrm>
          <a:prstGeom prst="rect">
            <a:avLst/>
          </a:prstGeom>
        </p:spPr>
      </p:pic>
      <p:sp>
        <p:nvSpPr>
          <p:cNvPr id="6" name="TextBox 5">
            <a:extLst>
              <a:ext uri="{FF2B5EF4-FFF2-40B4-BE49-F238E27FC236}">
                <a16:creationId xmlns:a16="http://schemas.microsoft.com/office/drawing/2014/main" id="{89AF2C5D-289B-2DC2-DCFB-472535D1E4BF}"/>
              </a:ext>
            </a:extLst>
          </p:cNvPr>
          <p:cNvSpPr txBox="1"/>
          <p:nvPr/>
        </p:nvSpPr>
        <p:spPr>
          <a:xfrm>
            <a:off x="747586" y="2922622"/>
            <a:ext cx="8458200" cy="769441"/>
          </a:xfrm>
          <a:prstGeom prst="rect">
            <a:avLst/>
          </a:prstGeom>
          <a:noFill/>
        </p:spPr>
        <p:txBody>
          <a:bodyPr wrap="square">
            <a:spAutoFit/>
          </a:bodyPr>
          <a:lstStyle/>
          <a:p>
            <a:r>
              <a:rPr lang="el-GR" sz="4400" b="1" dirty="0"/>
              <a:t>Τα Ενδογενή Μοντέλα Ανάπτυξης</a:t>
            </a:r>
          </a:p>
        </p:txBody>
      </p:sp>
    </p:spTree>
    <p:extLst>
      <p:ext uri="{BB962C8B-B14F-4D97-AF65-F5344CB8AC3E}">
        <p14:creationId xmlns:p14="http://schemas.microsoft.com/office/powerpoint/2010/main" val="2149328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1026">
            <a:extLst>
              <a:ext uri="{FF2B5EF4-FFF2-40B4-BE49-F238E27FC236}">
                <a16:creationId xmlns:a16="http://schemas.microsoft.com/office/drawing/2014/main" id="{0FB44FB1-4514-EB15-92C1-B941846642D2}"/>
              </a:ext>
            </a:extLst>
          </p:cNvPr>
          <p:cNvSpPr>
            <a:spLocks noGrp="1" noChangeArrowheads="1"/>
          </p:cNvSpPr>
          <p:nvPr>
            <p:ph type="title"/>
          </p:nvPr>
        </p:nvSpPr>
        <p:spPr>
          <a:xfrm>
            <a:off x="457200" y="152400"/>
            <a:ext cx="8382000" cy="1143000"/>
          </a:xfrm>
        </p:spPr>
        <p:txBody>
          <a:bodyPr>
            <a:normAutofit fontScale="90000"/>
          </a:bodyPr>
          <a:lstStyle/>
          <a:p>
            <a:r>
              <a:rPr lang="el-GR" altLang="el-GR" dirty="0"/>
              <a:t>Ταχύτητα μετάβασης (</a:t>
            </a:r>
            <a:r>
              <a:rPr lang="en-GB" altLang="el-GR" dirty="0"/>
              <a:t>transition speed</a:t>
            </a:r>
            <a:r>
              <a:rPr lang="el-GR" altLang="el-GR" dirty="0"/>
              <a:t>)</a:t>
            </a:r>
            <a:endParaRPr lang="en-GB" altLang="el-GR" dirty="0"/>
          </a:p>
        </p:txBody>
      </p:sp>
      <p:sp>
        <p:nvSpPr>
          <p:cNvPr id="191491" name="Rectangle 1027">
            <a:extLst>
              <a:ext uri="{FF2B5EF4-FFF2-40B4-BE49-F238E27FC236}">
                <a16:creationId xmlns:a16="http://schemas.microsoft.com/office/drawing/2014/main" id="{8F58C665-F0AB-73E1-69F7-0ADA4C169848}"/>
              </a:ext>
            </a:extLst>
          </p:cNvPr>
          <p:cNvSpPr>
            <a:spLocks noGrp="1" noChangeArrowheads="1"/>
          </p:cNvSpPr>
          <p:nvPr>
            <p:ph type="body" idx="1"/>
          </p:nvPr>
        </p:nvSpPr>
        <p:spPr>
          <a:xfrm>
            <a:off x="76200" y="1265238"/>
            <a:ext cx="8991600" cy="5287962"/>
          </a:xfrm>
        </p:spPr>
        <p:txBody>
          <a:bodyPr>
            <a:normAutofit fontScale="92500" lnSpcReduction="20000"/>
          </a:bodyPr>
          <a:lstStyle/>
          <a:p>
            <a:pPr>
              <a:lnSpc>
                <a:spcPct val="90000"/>
              </a:lnSpc>
            </a:pPr>
            <a:r>
              <a:rPr lang="el-GR" altLang="el-GR" sz="2400" dirty="0"/>
              <a:t>Οι </a:t>
            </a:r>
            <a:r>
              <a:rPr lang="el-GR" altLang="el-GR" sz="2400" dirty="0" err="1"/>
              <a:t>Barro</a:t>
            </a:r>
            <a:r>
              <a:rPr lang="el-GR" altLang="el-GR" sz="2400" dirty="0"/>
              <a:t> και </a:t>
            </a:r>
            <a:r>
              <a:rPr lang="el-GR" altLang="el-GR" sz="2400" dirty="0" err="1"/>
              <a:t>Sala</a:t>
            </a:r>
            <a:r>
              <a:rPr lang="el-GR" altLang="el-GR" sz="2400" dirty="0"/>
              <a:t>-I-Martin (1995) δείχνουν ότι αυτό υποδηλώνει έναν ρυθμό αύξησης της παραγωγής, στην περιοχή της σταθερής κατάστασης, που θα είναι</a:t>
            </a:r>
            <a:r>
              <a:rPr lang="el-GR" altLang="el-GR" sz="2000" dirty="0"/>
              <a:t>:</a:t>
            </a:r>
            <a:endParaRPr lang="en-GB" altLang="el-GR" sz="2000" dirty="0"/>
          </a:p>
          <a:p>
            <a:pPr>
              <a:lnSpc>
                <a:spcPct val="90000"/>
              </a:lnSpc>
              <a:buFontTx/>
              <a:buNone/>
            </a:pPr>
            <a:r>
              <a:rPr lang="en-GB" altLang="el-GR" sz="2000" dirty="0"/>
              <a:t>	</a:t>
            </a:r>
            <a:r>
              <a:rPr lang="el-GR" altLang="el-GR" sz="2000" dirty="0"/>
              <a:t>							</a:t>
            </a:r>
            <a:r>
              <a:rPr lang="de-DE" altLang="el-GR" sz="2000" dirty="0"/>
              <a:t>	</a:t>
            </a:r>
            <a:r>
              <a:rPr lang="en-GB" altLang="el-GR" sz="2400" dirty="0"/>
              <a:t>(2.12)</a:t>
            </a:r>
          </a:p>
          <a:p>
            <a:pPr>
              <a:lnSpc>
                <a:spcPct val="90000"/>
              </a:lnSpc>
            </a:pPr>
            <a:endParaRPr lang="en-GB" altLang="el-GR" sz="2000" dirty="0"/>
          </a:p>
          <a:p>
            <a:pPr>
              <a:lnSpc>
                <a:spcPct val="90000"/>
              </a:lnSpc>
            </a:pPr>
            <a:r>
              <a:rPr lang="el-GR" altLang="el-GR" sz="2400" dirty="0"/>
              <a:t>Όπου y* είναι το επίπεδο σταθερής κατάστασης παραγωγής ανά τεχνολογικά προσαρμοσμένο εργαζόμενο. Μπορούμε να το ξαναγράψουμε ως:</a:t>
            </a:r>
            <a:r>
              <a:rPr lang="en-GB" altLang="el-GR" sz="2400" dirty="0"/>
              <a:t>	</a:t>
            </a:r>
            <a:r>
              <a:rPr lang="el-GR" altLang="el-GR" sz="2000" dirty="0"/>
              <a:t>			</a:t>
            </a:r>
          </a:p>
          <a:p>
            <a:pPr marL="0" indent="0">
              <a:lnSpc>
                <a:spcPct val="90000"/>
              </a:lnSpc>
              <a:buNone/>
            </a:pPr>
            <a:r>
              <a:rPr lang="el-GR" altLang="el-GR" sz="2000" dirty="0"/>
              <a:t>							</a:t>
            </a:r>
            <a:r>
              <a:rPr lang="de-DE" altLang="el-GR" sz="2000" dirty="0"/>
              <a:t>	</a:t>
            </a:r>
            <a:r>
              <a:rPr lang="en-GB" altLang="el-GR" sz="2400" dirty="0"/>
              <a:t>(2.13)</a:t>
            </a:r>
            <a:endParaRPr lang="el-GR" altLang="el-GR" sz="2400" dirty="0"/>
          </a:p>
          <a:p>
            <a:pPr>
              <a:lnSpc>
                <a:spcPct val="90000"/>
              </a:lnSpc>
            </a:pPr>
            <a:endParaRPr lang="en-GB" altLang="el-GR" sz="2000" dirty="0"/>
          </a:p>
          <a:p>
            <a:pPr>
              <a:lnSpc>
                <a:spcPct val="90000"/>
              </a:lnSpc>
            </a:pPr>
            <a:r>
              <a:rPr lang="el-GR" altLang="el-GR" sz="2400" dirty="0"/>
              <a:t>Όπου το  </a:t>
            </a:r>
            <a:r>
              <a:rPr lang="en-GB" altLang="el-GR" sz="2400" dirty="0"/>
              <a:t>		</a:t>
            </a:r>
            <a:r>
              <a:rPr lang="el-GR" altLang="el-GR" sz="2400" dirty="0"/>
              <a:t>                    δείχνει πόσο γρήγορα η παραγωγή ανά τεχνολογικά προσαρμοσμένο εργαζόμενο πλησιάζει την τιμή της σταθερής της κατάστασης. Εάν β=0,05, τότε το 5% του χάσματος εξαφανίζεται κάθε χρόνο και αυτό είναι ανεξάρτητο από το ποσοστό αποταμίευσης και το επίπεδο τεχνολογίας.</a:t>
            </a:r>
          </a:p>
          <a:p>
            <a:pPr>
              <a:lnSpc>
                <a:spcPct val="90000"/>
              </a:lnSpc>
            </a:pPr>
            <a:r>
              <a:rPr lang="el-GR" altLang="el-GR" sz="2400" dirty="0"/>
              <a:t>Ποια θα ήταν μια λογική τιμή του</a:t>
            </a:r>
            <a:r>
              <a:rPr lang="en-GB" altLang="el-GR" sz="2400" dirty="0"/>
              <a:t>?  </a:t>
            </a:r>
            <a:r>
              <a:rPr lang="el-GR" altLang="el-GR" sz="2400" dirty="0"/>
              <a:t>Με</a:t>
            </a:r>
            <a:r>
              <a:rPr lang="en-GB" altLang="el-GR" sz="2400" dirty="0"/>
              <a:t> </a:t>
            </a:r>
            <a:r>
              <a:rPr lang="en-GB" altLang="el-GR" sz="2400" dirty="0">
                <a:sym typeface="Symbol" panose="05050102010706020507" pitchFamily="18" charset="2"/>
              </a:rPr>
              <a:t>=</a:t>
            </a:r>
            <a:r>
              <a:rPr lang="en-GB" altLang="el-GR" sz="2400" dirty="0"/>
              <a:t>0.3, d=0.05, n=0.01 </a:t>
            </a:r>
            <a:r>
              <a:rPr lang="el-GR" altLang="el-GR" sz="2400" dirty="0"/>
              <a:t>και </a:t>
            </a:r>
            <a:r>
              <a:rPr lang="en-GB" altLang="el-GR" sz="2400" dirty="0"/>
              <a:t>g=0.02 </a:t>
            </a:r>
            <a:r>
              <a:rPr lang="el-GR" altLang="el-GR" sz="2400" dirty="0"/>
              <a:t>θα περιμέναμε</a:t>
            </a:r>
            <a:r>
              <a:rPr lang="en-GB" altLang="el-GR" sz="2400" dirty="0"/>
              <a:t> </a:t>
            </a:r>
            <a:r>
              <a:rPr lang="en-GB" altLang="el-GR" sz="2400" dirty="0">
                <a:sym typeface="Symbol" panose="05050102010706020507" pitchFamily="18" charset="2"/>
              </a:rPr>
              <a:t></a:t>
            </a:r>
            <a:r>
              <a:rPr lang="en-GB" altLang="el-GR" sz="2400" dirty="0"/>
              <a:t> =</a:t>
            </a:r>
            <a:r>
              <a:rPr lang="el-GR" altLang="el-GR" sz="2400" dirty="0"/>
              <a:t> </a:t>
            </a:r>
            <a:r>
              <a:rPr lang="en-GB" altLang="el-GR" sz="2400" dirty="0"/>
              <a:t>0.056 </a:t>
            </a:r>
            <a:r>
              <a:rPr lang="el-GR" altLang="el-GR" sz="2400" dirty="0"/>
              <a:t>αλλά τείνουμε να βρίσκουμε </a:t>
            </a:r>
            <a:r>
              <a:rPr lang="en-GB" altLang="el-GR" sz="2400" dirty="0">
                <a:sym typeface="Symbol" panose="05050102010706020507" pitchFamily="18" charset="2"/>
              </a:rPr>
              <a:t></a:t>
            </a:r>
            <a:r>
              <a:rPr lang="en-GB" altLang="el-GR" sz="2400" dirty="0"/>
              <a:t>=0.02, </a:t>
            </a:r>
            <a:r>
              <a:rPr lang="el-GR" altLang="el-GR" sz="2400" dirty="0"/>
              <a:t>κάτι που ο</a:t>
            </a:r>
            <a:r>
              <a:rPr lang="en-GB" altLang="el-GR" sz="2400" dirty="0"/>
              <a:t> Mankiw (1995) </a:t>
            </a:r>
            <a:r>
              <a:rPr lang="el-GR" altLang="el-GR" sz="2400" dirty="0"/>
              <a:t>υποστηρίζει ότι δείχνει προς μια τιμή του </a:t>
            </a:r>
            <a:r>
              <a:rPr lang="en-GB" altLang="el-GR" sz="2400" dirty="0">
                <a:sym typeface="Symbol" panose="05050102010706020507" pitchFamily="18" charset="2"/>
              </a:rPr>
              <a:t></a:t>
            </a:r>
            <a:r>
              <a:rPr lang="en-GB" altLang="el-GR" sz="2400" dirty="0"/>
              <a:t> </a:t>
            </a:r>
            <a:r>
              <a:rPr lang="el-GR" altLang="el-GR" sz="2400" dirty="0"/>
              <a:t>στο</a:t>
            </a:r>
            <a:r>
              <a:rPr lang="en-GB" altLang="el-GR" sz="2400" dirty="0"/>
              <a:t> 0.75.</a:t>
            </a:r>
          </a:p>
        </p:txBody>
      </p:sp>
      <p:graphicFrame>
        <p:nvGraphicFramePr>
          <p:cNvPr id="191492" name="Object 1028">
            <a:extLst>
              <a:ext uri="{FF2B5EF4-FFF2-40B4-BE49-F238E27FC236}">
                <a16:creationId xmlns:a16="http://schemas.microsoft.com/office/drawing/2014/main" id="{2A8ECB41-9D98-F6A4-6D91-3F9AD27F3C3A}"/>
              </a:ext>
            </a:extLst>
          </p:cNvPr>
          <p:cNvGraphicFramePr>
            <a:graphicFrameLocks noChangeAspect="1"/>
          </p:cNvGraphicFramePr>
          <p:nvPr>
            <p:extLst>
              <p:ext uri="{D42A27DB-BD31-4B8C-83A1-F6EECF244321}">
                <p14:modId xmlns:p14="http://schemas.microsoft.com/office/powerpoint/2010/main" val="1906806641"/>
              </p:ext>
            </p:extLst>
          </p:nvPr>
        </p:nvGraphicFramePr>
        <p:xfrm>
          <a:off x="2286000" y="1951038"/>
          <a:ext cx="4068763" cy="457200"/>
        </p:xfrm>
        <a:graphic>
          <a:graphicData uri="http://schemas.openxmlformats.org/presentationml/2006/ole">
            <mc:AlternateContent xmlns:mc="http://schemas.openxmlformats.org/markup-compatibility/2006">
              <mc:Choice xmlns:v="urn:schemas-microsoft-com:vml" Requires="v">
                <p:oleObj name="Equation" r:id="rId2" imgW="4063680" imgH="457200" progId="Equation.DSMT4">
                  <p:embed/>
                </p:oleObj>
              </mc:Choice>
              <mc:Fallback>
                <p:oleObj name="Equation" r:id="rId2" imgW="4063680" imgH="457200" progId="Equation.DSMT4">
                  <p:embed/>
                  <p:pic>
                    <p:nvPicPr>
                      <p:cNvPr id="191492" name="Object 1028">
                        <a:extLst>
                          <a:ext uri="{FF2B5EF4-FFF2-40B4-BE49-F238E27FC236}">
                            <a16:creationId xmlns:a16="http://schemas.microsoft.com/office/drawing/2014/main" id="{2A8ECB41-9D98-F6A4-6D91-3F9AD27F3C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1951038"/>
                        <a:ext cx="4068763"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1493" name="Object 1029">
            <a:extLst>
              <a:ext uri="{FF2B5EF4-FFF2-40B4-BE49-F238E27FC236}">
                <a16:creationId xmlns:a16="http://schemas.microsoft.com/office/drawing/2014/main" id="{9C12ED1C-B490-67C4-4540-C4B9C8A13F92}"/>
              </a:ext>
            </a:extLst>
          </p:cNvPr>
          <p:cNvGraphicFramePr>
            <a:graphicFrameLocks noChangeAspect="1"/>
          </p:cNvGraphicFramePr>
          <p:nvPr>
            <p:extLst>
              <p:ext uri="{D42A27DB-BD31-4B8C-83A1-F6EECF244321}">
                <p14:modId xmlns:p14="http://schemas.microsoft.com/office/powerpoint/2010/main" val="2855647284"/>
              </p:ext>
            </p:extLst>
          </p:nvPr>
        </p:nvGraphicFramePr>
        <p:xfrm>
          <a:off x="3724275" y="3292476"/>
          <a:ext cx="2225675" cy="457200"/>
        </p:xfrm>
        <a:graphic>
          <a:graphicData uri="http://schemas.openxmlformats.org/presentationml/2006/ole">
            <mc:AlternateContent xmlns:mc="http://schemas.openxmlformats.org/markup-compatibility/2006">
              <mc:Choice xmlns:v="urn:schemas-microsoft-com:vml" Requires="v">
                <p:oleObj name="Equation" r:id="rId4" imgW="2222280" imgH="457200" progId="Equation.DSMT4">
                  <p:embed/>
                </p:oleObj>
              </mc:Choice>
              <mc:Fallback>
                <p:oleObj name="Equation" r:id="rId4" imgW="2222280" imgH="457200" progId="Equation.DSMT4">
                  <p:embed/>
                  <p:pic>
                    <p:nvPicPr>
                      <p:cNvPr id="191493" name="Object 1029">
                        <a:extLst>
                          <a:ext uri="{FF2B5EF4-FFF2-40B4-BE49-F238E27FC236}">
                            <a16:creationId xmlns:a16="http://schemas.microsoft.com/office/drawing/2014/main" id="{9C12ED1C-B490-67C4-4540-C4B9C8A13F9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24275" y="3292476"/>
                        <a:ext cx="2225675"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1494" name="Object 1030">
            <a:extLst>
              <a:ext uri="{FF2B5EF4-FFF2-40B4-BE49-F238E27FC236}">
                <a16:creationId xmlns:a16="http://schemas.microsoft.com/office/drawing/2014/main" id="{D9238D2F-8BC6-7F5B-1255-819A20E75DE2}"/>
              </a:ext>
            </a:extLst>
          </p:cNvPr>
          <p:cNvGraphicFramePr>
            <a:graphicFrameLocks noChangeAspect="1"/>
          </p:cNvGraphicFramePr>
          <p:nvPr>
            <p:extLst>
              <p:ext uri="{D42A27DB-BD31-4B8C-83A1-F6EECF244321}">
                <p14:modId xmlns:p14="http://schemas.microsoft.com/office/powerpoint/2010/main" val="2884992284"/>
              </p:ext>
            </p:extLst>
          </p:nvPr>
        </p:nvGraphicFramePr>
        <p:xfrm>
          <a:off x="1600200" y="3909219"/>
          <a:ext cx="2505075" cy="342900"/>
        </p:xfrm>
        <a:graphic>
          <a:graphicData uri="http://schemas.openxmlformats.org/presentationml/2006/ole">
            <mc:AlternateContent xmlns:mc="http://schemas.openxmlformats.org/markup-compatibility/2006">
              <mc:Choice xmlns:v="urn:schemas-microsoft-com:vml" Requires="v">
                <p:oleObj name="Equation" r:id="rId6" imgW="2501640" imgH="342720" progId="Equation.DSMT4">
                  <p:embed/>
                </p:oleObj>
              </mc:Choice>
              <mc:Fallback>
                <p:oleObj name="Equation" r:id="rId6" imgW="2501640" imgH="342720" progId="Equation.DSMT4">
                  <p:embed/>
                  <p:pic>
                    <p:nvPicPr>
                      <p:cNvPr id="191494" name="Object 1030">
                        <a:extLst>
                          <a:ext uri="{FF2B5EF4-FFF2-40B4-BE49-F238E27FC236}">
                            <a16:creationId xmlns:a16="http://schemas.microsoft.com/office/drawing/2014/main" id="{D9238D2F-8BC6-7F5B-1255-819A20E75DE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00200" y="3909219"/>
                        <a:ext cx="2505075"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a:extLst>
              <a:ext uri="{FF2B5EF4-FFF2-40B4-BE49-F238E27FC236}">
                <a16:creationId xmlns:a16="http://schemas.microsoft.com/office/drawing/2014/main" id="{A793CDDF-B32E-36A3-9040-9CB4621DE880}"/>
              </a:ext>
            </a:extLst>
          </p:cNvPr>
          <p:cNvSpPr>
            <a:spLocks noGrp="1" noChangeArrowheads="1"/>
          </p:cNvSpPr>
          <p:nvPr>
            <p:ph type="title"/>
          </p:nvPr>
        </p:nvSpPr>
        <p:spPr>
          <a:noFill/>
          <a:ln/>
        </p:spPr>
        <p:txBody>
          <a:bodyPr>
            <a:normAutofit fontScale="90000"/>
          </a:bodyPr>
          <a:lstStyle/>
          <a:p>
            <a:br>
              <a:rPr lang="el-GR" altLang="el-GR" dirty="0"/>
            </a:br>
            <a:r>
              <a:rPr lang="el-GR" altLang="el-GR" dirty="0"/>
              <a:t>Δυναμική μετάβασης</a:t>
            </a:r>
            <a:br>
              <a:rPr lang="el-GR" altLang="el-GR" dirty="0"/>
            </a:br>
            <a:r>
              <a:rPr lang="el-GR" altLang="el-GR" dirty="0"/>
              <a:t>(</a:t>
            </a:r>
            <a:r>
              <a:rPr lang="en-US" altLang="el-GR" dirty="0"/>
              <a:t>transition dynamics</a:t>
            </a:r>
            <a:r>
              <a:rPr lang="el-GR" altLang="el-GR" dirty="0"/>
              <a:t>) </a:t>
            </a:r>
            <a:br>
              <a:rPr lang="el-GR" altLang="el-GR" dirty="0"/>
            </a:br>
            <a:endParaRPr lang="en-US" altLang="el-GR" dirty="0"/>
          </a:p>
        </p:txBody>
      </p:sp>
      <p:sp>
        <p:nvSpPr>
          <p:cNvPr id="184323" name="Line 3">
            <a:extLst>
              <a:ext uri="{FF2B5EF4-FFF2-40B4-BE49-F238E27FC236}">
                <a16:creationId xmlns:a16="http://schemas.microsoft.com/office/drawing/2014/main" id="{F714BD00-B90E-64D7-EC5F-325701BF1BF8}"/>
              </a:ext>
            </a:extLst>
          </p:cNvPr>
          <p:cNvSpPr>
            <a:spLocks noChangeShapeType="1"/>
          </p:cNvSpPr>
          <p:nvPr/>
        </p:nvSpPr>
        <p:spPr bwMode="auto">
          <a:xfrm>
            <a:off x="1689100" y="1866900"/>
            <a:ext cx="0" cy="37211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84324" name="Line 4">
            <a:extLst>
              <a:ext uri="{FF2B5EF4-FFF2-40B4-BE49-F238E27FC236}">
                <a16:creationId xmlns:a16="http://schemas.microsoft.com/office/drawing/2014/main" id="{735C0BC4-B745-5AC7-A00C-BDC0064F3481}"/>
              </a:ext>
            </a:extLst>
          </p:cNvPr>
          <p:cNvSpPr>
            <a:spLocks noChangeShapeType="1"/>
          </p:cNvSpPr>
          <p:nvPr/>
        </p:nvSpPr>
        <p:spPr bwMode="auto">
          <a:xfrm>
            <a:off x="1727200" y="5537200"/>
            <a:ext cx="55245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aphicFrame>
        <p:nvGraphicFramePr>
          <p:cNvPr id="184326" name="Object 6">
            <a:extLst>
              <a:ext uri="{FF2B5EF4-FFF2-40B4-BE49-F238E27FC236}">
                <a16:creationId xmlns:a16="http://schemas.microsoft.com/office/drawing/2014/main" id="{98B10D34-2ADE-CEF4-58D1-42EFA5EDF79B}"/>
              </a:ext>
            </a:extLst>
          </p:cNvPr>
          <p:cNvGraphicFramePr>
            <a:graphicFrameLocks noChangeAspect="1"/>
          </p:cNvGraphicFramePr>
          <p:nvPr/>
        </p:nvGraphicFramePr>
        <p:xfrm>
          <a:off x="7270750" y="5518150"/>
          <a:ext cx="336550" cy="538163"/>
        </p:xfrm>
        <a:graphic>
          <a:graphicData uri="http://schemas.openxmlformats.org/presentationml/2006/ole">
            <mc:AlternateContent xmlns:mc="http://schemas.openxmlformats.org/markup-compatibility/2006">
              <mc:Choice xmlns:v="urn:schemas-microsoft-com:vml" Requires="v">
                <p:oleObj name="Equation" r:id="rId2" imgW="126720" imgH="203040" progId="Equation.DSMT4">
                  <p:embed/>
                </p:oleObj>
              </mc:Choice>
              <mc:Fallback>
                <p:oleObj name="Equation" r:id="rId2" imgW="126720" imgH="203040" progId="Equation.DSMT4">
                  <p:embed/>
                  <p:pic>
                    <p:nvPicPr>
                      <p:cNvPr id="184326" name="Object 6">
                        <a:extLst>
                          <a:ext uri="{FF2B5EF4-FFF2-40B4-BE49-F238E27FC236}">
                            <a16:creationId xmlns:a16="http://schemas.microsoft.com/office/drawing/2014/main" id="{98B10D34-2ADE-CEF4-58D1-42EFA5EDF7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70750" y="5518150"/>
                        <a:ext cx="336550" cy="538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327" name="Line 7">
            <a:extLst>
              <a:ext uri="{FF2B5EF4-FFF2-40B4-BE49-F238E27FC236}">
                <a16:creationId xmlns:a16="http://schemas.microsoft.com/office/drawing/2014/main" id="{24AB15C2-F448-67FC-7AD6-C1F0F9809A41}"/>
              </a:ext>
            </a:extLst>
          </p:cNvPr>
          <p:cNvSpPr>
            <a:spLocks noChangeShapeType="1"/>
          </p:cNvSpPr>
          <p:nvPr/>
        </p:nvSpPr>
        <p:spPr bwMode="auto">
          <a:xfrm>
            <a:off x="1695450" y="3714750"/>
            <a:ext cx="527685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4328" name="Text Box 8">
            <a:extLst>
              <a:ext uri="{FF2B5EF4-FFF2-40B4-BE49-F238E27FC236}">
                <a16:creationId xmlns:a16="http://schemas.microsoft.com/office/drawing/2014/main" id="{9DC5841A-412C-5108-65F4-B8E77BCA0229}"/>
              </a:ext>
            </a:extLst>
          </p:cNvPr>
          <p:cNvSpPr txBox="1">
            <a:spLocks noChangeArrowheads="1"/>
          </p:cNvSpPr>
          <p:nvPr/>
        </p:nvSpPr>
        <p:spPr bwMode="auto">
          <a:xfrm>
            <a:off x="7010400" y="3429000"/>
            <a:ext cx="1390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l-GR">
                <a:latin typeface="Garamond" panose="02020404030301010803" pitchFamily="18" charset="0"/>
              </a:rPr>
              <a:t>n+g+d</a:t>
            </a:r>
          </a:p>
        </p:txBody>
      </p:sp>
      <p:graphicFrame>
        <p:nvGraphicFramePr>
          <p:cNvPr id="184329" name="Object 9">
            <a:extLst>
              <a:ext uri="{FF2B5EF4-FFF2-40B4-BE49-F238E27FC236}">
                <a16:creationId xmlns:a16="http://schemas.microsoft.com/office/drawing/2014/main" id="{3C4F2FBE-FB35-7EAF-C2A9-2447CED7DDBF}"/>
              </a:ext>
            </a:extLst>
          </p:cNvPr>
          <p:cNvGraphicFramePr>
            <a:graphicFrameLocks noChangeAspect="1"/>
          </p:cNvGraphicFramePr>
          <p:nvPr>
            <p:extLst>
              <p:ext uri="{D42A27DB-BD31-4B8C-83A1-F6EECF244321}">
                <p14:modId xmlns:p14="http://schemas.microsoft.com/office/powerpoint/2010/main" val="2647609530"/>
              </p:ext>
            </p:extLst>
          </p:nvPr>
        </p:nvGraphicFramePr>
        <p:xfrm>
          <a:off x="6688931" y="4187031"/>
          <a:ext cx="1836737" cy="563563"/>
        </p:xfrm>
        <a:graphic>
          <a:graphicData uri="http://schemas.openxmlformats.org/presentationml/2006/ole">
            <mc:AlternateContent xmlns:mc="http://schemas.openxmlformats.org/markup-compatibility/2006">
              <mc:Choice xmlns:v="urn:schemas-microsoft-com:vml" Requires="v">
                <p:oleObj name="Equation" r:id="rId4" imgW="787320" imgH="241200" progId="Equation.DSMT4">
                  <p:embed/>
                </p:oleObj>
              </mc:Choice>
              <mc:Fallback>
                <p:oleObj name="Equation" r:id="rId4" imgW="787320" imgH="241200" progId="Equation.DSMT4">
                  <p:embed/>
                  <p:pic>
                    <p:nvPicPr>
                      <p:cNvPr id="184329" name="Object 9">
                        <a:extLst>
                          <a:ext uri="{FF2B5EF4-FFF2-40B4-BE49-F238E27FC236}">
                            <a16:creationId xmlns:a16="http://schemas.microsoft.com/office/drawing/2014/main" id="{3C4F2FBE-FB35-7EAF-C2A9-2447CED7DDB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88931" y="4187031"/>
                        <a:ext cx="1836737" cy="563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330" name="Line 10">
            <a:extLst>
              <a:ext uri="{FF2B5EF4-FFF2-40B4-BE49-F238E27FC236}">
                <a16:creationId xmlns:a16="http://schemas.microsoft.com/office/drawing/2014/main" id="{AC93B1E5-82D7-127F-0A46-D8494FDCD349}"/>
              </a:ext>
            </a:extLst>
          </p:cNvPr>
          <p:cNvSpPr>
            <a:spLocks noChangeShapeType="1"/>
          </p:cNvSpPr>
          <p:nvPr/>
        </p:nvSpPr>
        <p:spPr bwMode="auto">
          <a:xfrm>
            <a:off x="2400300" y="2000250"/>
            <a:ext cx="4171950" cy="249555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4331" name="Line 11">
            <a:extLst>
              <a:ext uri="{FF2B5EF4-FFF2-40B4-BE49-F238E27FC236}">
                <a16:creationId xmlns:a16="http://schemas.microsoft.com/office/drawing/2014/main" id="{7CD7BD2C-F915-2502-3B43-BF8DD40C5AB5}"/>
              </a:ext>
            </a:extLst>
          </p:cNvPr>
          <p:cNvSpPr>
            <a:spLocks noChangeShapeType="1"/>
          </p:cNvSpPr>
          <p:nvPr/>
        </p:nvSpPr>
        <p:spPr bwMode="auto">
          <a:xfrm>
            <a:off x="2514600" y="2228850"/>
            <a:ext cx="0" cy="1314450"/>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aphicFrame>
        <p:nvGraphicFramePr>
          <p:cNvPr id="184332" name="Object 12">
            <a:extLst>
              <a:ext uri="{FF2B5EF4-FFF2-40B4-BE49-F238E27FC236}">
                <a16:creationId xmlns:a16="http://schemas.microsoft.com/office/drawing/2014/main" id="{5C8868EF-07E5-7F01-D6E1-29115553E137}"/>
              </a:ext>
            </a:extLst>
          </p:cNvPr>
          <p:cNvGraphicFramePr>
            <a:graphicFrameLocks noChangeAspect="1"/>
          </p:cNvGraphicFramePr>
          <p:nvPr/>
        </p:nvGraphicFramePr>
        <p:xfrm>
          <a:off x="2578100" y="2954338"/>
          <a:ext cx="808038" cy="638175"/>
        </p:xfrm>
        <a:graphic>
          <a:graphicData uri="http://schemas.openxmlformats.org/presentationml/2006/ole">
            <mc:AlternateContent xmlns:mc="http://schemas.openxmlformats.org/markup-compatibility/2006">
              <mc:Choice xmlns:v="urn:schemas-microsoft-com:vml" Requires="v">
                <p:oleObj name="Equation" r:id="rId6" imgW="304560" imgH="241200" progId="Equation.DSMT4">
                  <p:embed/>
                </p:oleObj>
              </mc:Choice>
              <mc:Fallback>
                <p:oleObj name="Equation" r:id="rId6" imgW="304560" imgH="241200" progId="Equation.DSMT4">
                  <p:embed/>
                  <p:pic>
                    <p:nvPicPr>
                      <p:cNvPr id="184332" name="Object 12">
                        <a:extLst>
                          <a:ext uri="{FF2B5EF4-FFF2-40B4-BE49-F238E27FC236}">
                            <a16:creationId xmlns:a16="http://schemas.microsoft.com/office/drawing/2014/main" id="{5C8868EF-07E5-7F01-D6E1-29115553E13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78100" y="2954338"/>
                        <a:ext cx="808038"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335" name="Line 15">
            <a:extLst>
              <a:ext uri="{FF2B5EF4-FFF2-40B4-BE49-F238E27FC236}">
                <a16:creationId xmlns:a16="http://schemas.microsoft.com/office/drawing/2014/main" id="{26641DAC-FE58-464C-4BA4-0C1A538BE698}"/>
              </a:ext>
            </a:extLst>
          </p:cNvPr>
          <p:cNvSpPr>
            <a:spLocks noChangeShapeType="1"/>
          </p:cNvSpPr>
          <p:nvPr/>
        </p:nvSpPr>
        <p:spPr bwMode="auto">
          <a:xfrm>
            <a:off x="5276850" y="3714750"/>
            <a:ext cx="0" cy="182880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4336" name="Line 16">
            <a:extLst>
              <a:ext uri="{FF2B5EF4-FFF2-40B4-BE49-F238E27FC236}">
                <a16:creationId xmlns:a16="http://schemas.microsoft.com/office/drawing/2014/main" id="{432F2275-E05C-7C00-53EF-C62945C5E98E}"/>
              </a:ext>
            </a:extLst>
          </p:cNvPr>
          <p:cNvSpPr>
            <a:spLocks noChangeShapeType="1"/>
          </p:cNvSpPr>
          <p:nvPr/>
        </p:nvSpPr>
        <p:spPr bwMode="auto">
          <a:xfrm>
            <a:off x="3543300" y="5200650"/>
            <a:ext cx="1543050" cy="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4337" name="Line 17">
            <a:extLst>
              <a:ext uri="{FF2B5EF4-FFF2-40B4-BE49-F238E27FC236}">
                <a16:creationId xmlns:a16="http://schemas.microsoft.com/office/drawing/2014/main" id="{12B129E9-EC4D-B33F-1C6E-DDF26299D850}"/>
              </a:ext>
            </a:extLst>
          </p:cNvPr>
          <p:cNvSpPr>
            <a:spLocks noChangeShapeType="1"/>
          </p:cNvSpPr>
          <p:nvPr/>
        </p:nvSpPr>
        <p:spPr bwMode="auto">
          <a:xfrm flipH="1">
            <a:off x="5410200" y="5200650"/>
            <a:ext cx="1447800" cy="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aphicFrame>
        <p:nvGraphicFramePr>
          <p:cNvPr id="184340" name="Object 20">
            <a:extLst>
              <a:ext uri="{FF2B5EF4-FFF2-40B4-BE49-F238E27FC236}">
                <a16:creationId xmlns:a16="http://schemas.microsoft.com/office/drawing/2014/main" id="{5B1CFDE0-A8B6-E10B-69B8-1E3E378157BB}"/>
              </a:ext>
            </a:extLst>
          </p:cNvPr>
          <p:cNvGraphicFramePr>
            <a:graphicFrameLocks noChangeAspect="1"/>
          </p:cNvGraphicFramePr>
          <p:nvPr/>
        </p:nvGraphicFramePr>
        <p:xfrm>
          <a:off x="5070475" y="5670550"/>
          <a:ext cx="471488" cy="538163"/>
        </p:xfrm>
        <a:graphic>
          <a:graphicData uri="http://schemas.openxmlformats.org/presentationml/2006/ole">
            <mc:AlternateContent xmlns:mc="http://schemas.openxmlformats.org/markup-compatibility/2006">
              <mc:Choice xmlns:v="urn:schemas-microsoft-com:vml" Requires="v">
                <p:oleObj name="Equation" r:id="rId8" imgW="177480" imgH="203040" progId="Equation.DSMT4">
                  <p:embed/>
                </p:oleObj>
              </mc:Choice>
              <mc:Fallback>
                <p:oleObj name="Equation" r:id="rId8" imgW="177480" imgH="203040" progId="Equation.DSMT4">
                  <p:embed/>
                  <p:pic>
                    <p:nvPicPr>
                      <p:cNvPr id="184340" name="Object 20">
                        <a:extLst>
                          <a:ext uri="{FF2B5EF4-FFF2-40B4-BE49-F238E27FC236}">
                            <a16:creationId xmlns:a16="http://schemas.microsoft.com/office/drawing/2014/main" id="{5B1CFDE0-A8B6-E10B-69B8-1E3E378157B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70475" y="5670550"/>
                        <a:ext cx="471488" cy="538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4BE3E7-9CA0-3F47-06BC-5C9845174670}"/>
              </a:ext>
            </a:extLst>
          </p:cNvPr>
          <p:cNvSpPr>
            <a:spLocks noGrp="1"/>
          </p:cNvSpPr>
          <p:nvPr>
            <p:ph type="title"/>
          </p:nvPr>
        </p:nvSpPr>
        <p:spPr>
          <a:xfrm>
            <a:off x="76200" y="160337"/>
            <a:ext cx="8991600" cy="1143000"/>
          </a:xfrm>
        </p:spPr>
        <p:txBody>
          <a:bodyPr>
            <a:normAutofit fontScale="90000"/>
          </a:bodyPr>
          <a:lstStyle/>
          <a:p>
            <a:r>
              <a:rPr lang="el-GR" b="0" i="0" dirty="0">
                <a:solidFill>
                  <a:srgbClr val="404040"/>
                </a:solidFill>
                <a:effectLst/>
              </a:rPr>
              <a:t>Μια αύξηση του ποσοστού αποταμίευσης</a:t>
            </a:r>
            <a:endParaRPr lang="el-GR" dirty="0"/>
          </a:p>
        </p:txBody>
      </p:sp>
      <p:sp>
        <p:nvSpPr>
          <p:cNvPr id="3" name="Θέση περιεχομένου 2">
            <a:extLst>
              <a:ext uri="{FF2B5EF4-FFF2-40B4-BE49-F238E27FC236}">
                <a16:creationId xmlns:a16="http://schemas.microsoft.com/office/drawing/2014/main" id="{BCADB5DC-3D87-671B-F611-03E2821C2992}"/>
              </a:ext>
            </a:extLst>
          </p:cNvPr>
          <p:cNvSpPr>
            <a:spLocks noGrp="1"/>
          </p:cNvSpPr>
          <p:nvPr>
            <p:ph idx="1"/>
          </p:nvPr>
        </p:nvSpPr>
        <p:spPr>
          <a:xfrm>
            <a:off x="152400" y="1600200"/>
            <a:ext cx="8991600" cy="5029200"/>
          </a:xfrm>
        </p:spPr>
        <p:txBody>
          <a:bodyPr>
            <a:normAutofit fontScale="70000" lnSpcReduction="20000"/>
          </a:bodyPr>
          <a:lstStyle/>
          <a:p>
            <a:pPr algn="l">
              <a:lnSpc>
                <a:spcPts val="2143"/>
              </a:lnSpc>
              <a:spcAft>
                <a:spcPts val="1029"/>
              </a:spcAft>
              <a:buNone/>
            </a:pPr>
            <a:r>
              <a:rPr lang="el-GR" sz="4200" b="0" i="0" dirty="0">
                <a:effectLst/>
                <a:latin typeface="+mj-lt"/>
              </a:rPr>
              <a:t>Ας υποθέσουμε ότι μια οικονομία ξεκινά σε σταθερή κατάσταση με ποσοστό επένδυσης s και στη συνέχεια αυξάνει μόνιμα αυτό το ποσοστό σε s' (για παράδειγμα, λόγω επενδυτικής επιδότησης).</a:t>
            </a:r>
          </a:p>
          <a:p>
            <a:pPr algn="l">
              <a:lnSpc>
                <a:spcPts val="2143"/>
              </a:lnSpc>
              <a:spcBef>
                <a:spcPts val="1029"/>
              </a:spcBef>
              <a:spcAft>
                <a:spcPts val="1029"/>
              </a:spcAft>
              <a:buNone/>
            </a:pPr>
            <a:r>
              <a:rPr lang="el-GR" sz="4200" b="0" i="0" dirty="0">
                <a:effectLst/>
                <a:latin typeface="+mj-lt"/>
              </a:rPr>
              <a:t>Στο αρχικό επίπεδο του κεφαλαίου ανά προσαρμοσμένο στην τεχνολογία εργαζόμενο, η επένδυση υπερβαίνει το ποσό που απαιτείται για να διατηρηθεί σταθερό το επίπεδο του κεφαλαίου ανά προσαρμοσμένο εργαζόμενο, οπότε αυτό αρχίζει να αυξάνεται.</a:t>
            </a:r>
          </a:p>
          <a:p>
            <a:pPr algn="l">
              <a:lnSpc>
                <a:spcPts val="2143"/>
              </a:lnSpc>
              <a:spcBef>
                <a:spcPts val="1029"/>
              </a:spcBef>
            </a:pPr>
            <a:r>
              <a:rPr lang="el-GR" sz="4200" b="0" i="0" dirty="0">
                <a:effectLst/>
                <a:latin typeface="+mj-lt"/>
              </a:rPr>
              <a:t>Η αύξηση της επένδυσης προκαλεί </a:t>
            </a:r>
            <a:r>
              <a:rPr lang="el-GR" sz="4200" b="1" i="0" dirty="0">
                <a:effectLst/>
                <a:latin typeface="+mj-lt"/>
              </a:rPr>
              <a:t>προσωρινή</a:t>
            </a:r>
            <a:r>
              <a:rPr lang="el-GR" sz="4200" b="0" i="0" dirty="0">
                <a:effectLst/>
                <a:latin typeface="+mj-lt"/>
              </a:rPr>
              <a:t> αύξηση του ρυθμού ανάπτυξης καθώς η οικονομία κινείται προς μια νέα σταθερή κατάσταση. Ωστόσο, μόλις επιτευχθεί το νέο, υψηλότερο επίπεδο εισοδήματος στη σταθερή κατάσταση, ο ρυθμός ανάπτυξης επιστρέφει στο προηγούμενο επίπεδο του.</a:t>
            </a:r>
          </a:p>
          <a:p>
            <a:endParaRPr lang="el-GR" dirty="0"/>
          </a:p>
        </p:txBody>
      </p:sp>
    </p:spTree>
    <p:extLst>
      <p:ext uri="{BB962C8B-B14F-4D97-AF65-F5344CB8AC3E}">
        <p14:creationId xmlns:p14="http://schemas.microsoft.com/office/powerpoint/2010/main" val="183197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a:extLst>
              <a:ext uri="{FF2B5EF4-FFF2-40B4-BE49-F238E27FC236}">
                <a16:creationId xmlns:a16="http://schemas.microsoft.com/office/drawing/2014/main" id="{EDC727F1-F653-8160-9597-64E7FFB7439E}"/>
              </a:ext>
            </a:extLst>
          </p:cNvPr>
          <p:cNvSpPr>
            <a:spLocks noGrp="1" noChangeArrowheads="1"/>
          </p:cNvSpPr>
          <p:nvPr>
            <p:ph type="title"/>
          </p:nvPr>
        </p:nvSpPr>
        <p:spPr>
          <a:noFill/>
          <a:ln/>
        </p:spPr>
        <p:txBody>
          <a:bodyPr>
            <a:normAutofit fontScale="90000"/>
          </a:bodyPr>
          <a:lstStyle/>
          <a:p>
            <a:r>
              <a:rPr lang="el-GR" b="0" i="0" dirty="0">
                <a:solidFill>
                  <a:srgbClr val="404040"/>
                </a:solidFill>
                <a:effectLst/>
              </a:rPr>
              <a:t>Μια αύξηση του ποσοστού αποταμίευσης</a:t>
            </a:r>
            <a:endParaRPr lang="en-US" altLang="el-GR" dirty="0"/>
          </a:p>
        </p:txBody>
      </p:sp>
      <p:sp>
        <p:nvSpPr>
          <p:cNvPr id="185347" name="Line 3">
            <a:extLst>
              <a:ext uri="{FF2B5EF4-FFF2-40B4-BE49-F238E27FC236}">
                <a16:creationId xmlns:a16="http://schemas.microsoft.com/office/drawing/2014/main" id="{E69271E6-11E7-2476-77AE-9A07AB062857}"/>
              </a:ext>
            </a:extLst>
          </p:cNvPr>
          <p:cNvSpPr>
            <a:spLocks noChangeShapeType="1"/>
          </p:cNvSpPr>
          <p:nvPr/>
        </p:nvSpPr>
        <p:spPr bwMode="auto">
          <a:xfrm>
            <a:off x="1689100" y="1866900"/>
            <a:ext cx="0" cy="37211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85348" name="Line 4">
            <a:extLst>
              <a:ext uri="{FF2B5EF4-FFF2-40B4-BE49-F238E27FC236}">
                <a16:creationId xmlns:a16="http://schemas.microsoft.com/office/drawing/2014/main" id="{6F340BCF-0F23-18B0-19C0-B8DD46E6065E}"/>
              </a:ext>
            </a:extLst>
          </p:cNvPr>
          <p:cNvSpPr>
            <a:spLocks noChangeShapeType="1"/>
          </p:cNvSpPr>
          <p:nvPr/>
        </p:nvSpPr>
        <p:spPr bwMode="auto">
          <a:xfrm>
            <a:off x="1727200" y="5537200"/>
            <a:ext cx="55245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aphicFrame>
        <p:nvGraphicFramePr>
          <p:cNvPr id="185350" name="Object 6">
            <a:extLst>
              <a:ext uri="{FF2B5EF4-FFF2-40B4-BE49-F238E27FC236}">
                <a16:creationId xmlns:a16="http://schemas.microsoft.com/office/drawing/2014/main" id="{B00A0335-F57B-1845-9BA7-9E4B450C5AA6}"/>
              </a:ext>
            </a:extLst>
          </p:cNvPr>
          <p:cNvGraphicFramePr>
            <a:graphicFrameLocks noChangeAspect="1"/>
          </p:cNvGraphicFramePr>
          <p:nvPr/>
        </p:nvGraphicFramePr>
        <p:xfrm>
          <a:off x="7270750" y="5518150"/>
          <a:ext cx="336550" cy="538163"/>
        </p:xfrm>
        <a:graphic>
          <a:graphicData uri="http://schemas.openxmlformats.org/presentationml/2006/ole">
            <mc:AlternateContent xmlns:mc="http://schemas.openxmlformats.org/markup-compatibility/2006">
              <mc:Choice xmlns:v="urn:schemas-microsoft-com:vml" Requires="v">
                <p:oleObj name="Equation" r:id="rId2" imgW="126720" imgH="203040" progId="Equation.DSMT4">
                  <p:embed/>
                </p:oleObj>
              </mc:Choice>
              <mc:Fallback>
                <p:oleObj name="Equation" r:id="rId2" imgW="126720" imgH="203040" progId="Equation.DSMT4">
                  <p:embed/>
                  <p:pic>
                    <p:nvPicPr>
                      <p:cNvPr id="185350" name="Object 6">
                        <a:extLst>
                          <a:ext uri="{FF2B5EF4-FFF2-40B4-BE49-F238E27FC236}">
                            <a16:creationId xmlns:a16="http://schemas.microsoft.com/office/drawing/2014/main" id="{B00A0335-F57B-1845-9BA7-9E4B450C5A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70750" y="5518150"/>
                        <a:ext cx="336550" cy="538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5351" name="Line 7">
            <a:extLst>
              <a:ext uri="{FF2B5EF4-FFF2-40B4-BE49-F238E27FC236}">
                <a16:creationId xmlns:a16="http://schemas.microsoft.com/office/drawing/2014/main" id="{AC72EFDC-5245-E97B-756C-EE8390B3425C}"/>
              </a:ext>
            </a:extLst>
          </p:cNvPr>
          <p:cNvSpPr>
            <a:spLocks noChangeShapeType="1"/>
          </p:cNvSpPr>
          <p:nvPr/>
        </p:nvSpPr>
        <p:spPr bwMode="auto">
          <a:xfrm>
            <a:off x="1695450" y="3714750"/>
            <a:ext cx="527685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5352" name="Text Box 8">
            <a:extLst>
              <a:ext uri="{FF2B5EF4-FFF2-40B4-BE49-F238E27FC236}">
                <a16:creationId xmlns:a16="http://schemas.microsoft.com/office/drawing/2014/main" id="{B4B1FF27-AB8B-492D-F342-60E30663A715}"/>
              </a:ext>
            </a:extLst>
          </p:cNvPr>
          <p:cNvSpPr txBox="1">
            <a:spLocks noChangeArrowheads="1"/>
          </p:cNvSpPr>
          <p:nvPr/>
        </p:nvSpPr>
        <p:spPr bwMode="auto">
          <a:xfrm>
            <a:off x="7010400" y="3429000"/>
            <a:ext cx="1390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l-GR">
                <a:latin typeface="Garamond" panose="02020404030301010803" pitchFamily="18" charset="0"/>
              </a:rPr>
              <a:t>n+g+d</a:t>
            </a:r>
          </a:p>
        </p:txBody>
      </p:sp>
      <p:graphicFrame>
        <p:nvGraphicFramePr>
          <p:cNvPr id="185353" name="Object 9">
            <a:extLst>
              <a:ext uri="{FF2B5EF4-FFF2-40B4-BE49-F238E27FC236}">
                <a16:creationId xmlns:a16="http://schemas.microsoft.com/office/drawing/2014/main" id="{17FF376D-58BF-5537-BD56-22E94E1F29D9}"/>
              </a:ext>
            </a:extLst>
          </p:cNvPr>
          <p:cNvGraphicFramePr>
            <a:graphicFrameLocks noChangeAspect="1"/>
          </p:cNvGraphicFramePr>
          <p:nvPr/>
        </p:nvGraphicFramePr>
        <p:xfrm>
          <a:off x="6645275" y="4087813"/>
          <a:ext cx="917575" cy="503237"/>
        </p:xfrm>
        <a:graphic>
          <a:graphicData uri="http://schemas.openxmlformats.org/presentationml/2006/ole">
            <mc:AlternateContent xmlns:mc="http://schemas.openxmlformats.org/markup-compatibility/2006">
              <mc:Choice xmlns:v="urn:schemas-microsoft-com:vml" Requires="v">
                <p:oleObj name="Equation" r:id="rId4" imgW="393480" imgH="215640" progId="Equation.DSMT4">
                  <p:embed/>
                </p:oleObj>
              </mc:Choice>
              <mc:Fallback>
                <p:oleObj name="Equation" r:id="rId4" imgW="393480" imgH="215640" progId="Equation.DSMT4">
                  <p:embed/>
                  <p:pic>
                    <p:nvPicPr>
                      <p:cNvPr id="185353" name="Object 9">
                        <a:extLst>
                          <a:ext uri="{FF2B5EF4-FFF2-40B4-BE49-F238E27FC236}">
                            <a16:creationId xmlns:a16="http://schemas.microsoft.com/office/drawing/2014/main" id="{17FF376D-58BF-5537-BD56-22E94E1F29D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45275" y="4087813"/>
                        <a:ext cx="917575"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5354" name="Line 10">
            <a:extLst>
              <a:ext uri="{FF2B5EF4-FFF2-40B4-BE49-F238E27FC236}">
                <a16:creationId xmlns:a16="http://schemas.microsoft.com/office/drawing/2014/main" id="{24B81650-AED0-6F6E-D065-13852EC5BE82}"/>
              </a:ext>
            </a:extLst>
          </p:cNvPr>
          <p:cNvSpPr>
            <a:spLocks noChangeShapeType="1"/>
          </p:cNvSpPr>
          <p:nvPr/>
        </p:nvSpPr>
        <p:spPr bwMode="auto">
          <a:xfrm>
            <a:off x="2400300" y="2000250"/>
            <a:ext cx="4171950" cy="249555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5358" name="Line 14">
            <a:extLst>
              <a:ext uri="{FF2B5EF4-FFF2-40B4-BE49-F238E27FC236}">
                <a16:creationId xmlns:a16="http://schemas.microsoft.com/office/drawing/2014/main" id="{EED406B5-0CAB-5605-8972-13BA3EB25447}"/>
              </a:ext>
            </a:extLst>
          </p:cNvPr>
          <p:cNvSpPr>
            <a:spLocks noChangeShapeType="1"/>
          </p:cNvSpPr>
          <p:nvPr/>
        </p:nvSpPr>
        <p:spPr bwMode="auto">
          <a:xfrm>
            <a:off x="3448050" y="2628900"/>
            <a:ext cx="0" cy="291465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5359" name="Line 15">
            <a:extLst>
              <a:ext uri="{FF2B5EF4-FFF2-40B4-BE49-F238E27FC236}">
                <a16:creationId xmlns:a16="http://schemas.microsoft.com/office/drawing/2014/main" id="{4A082814-8712-6786-9415-650F17FAB20E}"/>
              </a:ext>
            </a:extLst>
          </p:cNvPr>
          <p:cNvSpPr>
            <a:spLocks noChangeShapeType="1"/>
          </p:cNvSpPr>
          <p:nvPr/>
        </p:nvSpPr>
        <p:spPr bwMode="auto">
          <a:xfrm>
            <a:off x="5276850" y="3714750"/>
            <a:ext cx="0" cy="182880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5360" name="Line 16">
            <a:extLst>
              <a:ext uri="{FF2B5EF4-FFF2-40B4-BE49-F238E27FC236}">
                <a16:creationId xmlns:a16="http://schemas.microsoft.com/office/drawing/2014/main" id="{2C77391B-C2EE-DA39-408A-414D96D74590}"/>
              </a:ext>
            </a:extLst>
          </p:cNvPr>
          <p:cNvSpPr>
            <a:spLocks noChangeShapeType="1"/>
          </p:cNvSpPr>
          <p:nvPr/>
        </p:nvSpPr>
        <p:spPr bwMode="auto">
          <a:xfrm>
            <a:off x="3543300" y="5200650"/>
            <a:ext cx="1543050" cy="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aphicFrame>
        <p:nvGraphicFramePr>
          <p:cNvPr id="185363" name="Object 19">
            <a:extLst>
              <a:ext uri="{FF2B5EF4-FFF2-40B4-BE49-F238E27FC236}">
                <a16:creationId xmlns:a16="http://schemas.microsoft.com/office/drawing/2014/main" id="{FB594B2D-8B93-A2BA-83CE-A8EFAD01C49B}"/>
              </a:ext>
            </a:extLst>
          </p:cNvPr>
          <p:cNvGraphicFramePr>
            <a:graphicFrameLocks noChangeAspect="1"/>
          </p:cNvGraphicFramePr>
          <p:nvPr/>
        </p:nvGraphicFramePr>
        <p:xfrm>
          <a:off x="3222625" y="5672138"/>
          <a:ext cx="471488" cy="536575"/>
        </p:xfrm>
        <a:graphic>
          <a:graphicData uri="http://schemas.openxmlformats.org/presentationml/2006/ole">
            <mc:AlternateContent xmlns:mc="http://schemas.openxmlformats.org/markup-compatibility/2006">
              <mc:Choice xmlns:v="urn:schemas-microsoft-com:vml" Requires="v">
                <p:oleObj name="Equation" r:id="rId6" imgW="177480" imgH="203040" progId="Equation.DSMT4">
                  <p:embed/>
                </p:oleObj>
              </mc:Choice>
              <mc:Fallback>
                <p:oleObj name="Equation" r:id="rId6" imgW="177480" imgH="203040" progId="Equation.DSMT4">
                  <p:embed/>
                  <p:pic>
                    <p:nvPicPr>
                      <p:cNvPr id="185363" name="Object 19">
                        <a:extLst>
                          <a:ext uri="{FF2B5EF4-FFF2-40B4-BE49-F238E27FC236}">
                            <a16:creationId xmlns:a16="http://schemas.microsoft.com/office/drawing/2014/main" id="{FB594B2D-8B93-A2BA-83CE-A8EFAD01C49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22625" y="5672138"/>
                        <a:ext cx="471488" cy="536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64" name="Object 20">
            <a:extLst>
              <a:ext uri="{FF2B5EF4-FFF2-40B4-BE49-F238E27FC236}">
                <a16:creationId xmlns:a16="http://schemas.microsoft.com/office/drawing/2014/main" id="{5585C19C-70C4-6430-6409-15AE3878E7B6}"/>
              </a:ext>
            </a:extLst>
          </p:cNvPr>
          <p:cNvGraphicFramePr>
            <a:graphicFrameLocks noChangeAspect="1"/>
          </p:cNvGraphicFramePr>
          <p:nvPr/>
        </p:nvGraphicFramePr>
        <p:xfrm>
          <a:off x="5019675" y="5670550"/>
          <a:ext cx="573088" cy="538163"/>
        </p:xfrm>
        <a:graphic>
          <a:graphicData uri="http://schemas.openxmlformats.org/presentationml/2006/ole">
            <mc:AlternateContent xmlns:mc="http://schemas.openxmlformats.org/markup-compatibility/2006">
              <mc:Choice xmlns:v="urn:schemas-microsoft-com:vml" Requires="v">
                <p:oleObj name="Equation" r:id="rId8" imgW="215640" imgH="203040" progId="Equation.DSMT4">
                  <p:embed/>
                </p:oleObj>
              </mc:Choice>
              <mc:Fallback>
                <p:oleObj name="Equation" r:id="rId8" imgW="215640" imgH="203040" progId="Equation.DSMT4">
                  <p:embed/>
                  <p:pic>
                    <p:nvPicPr>
                      <p:cNvPr id="185364" name="Object 20">
                        <a:extLst>
                          <a:ext uri="{FF2B5EF4-FFF2-40B4-BE49-F238E27FC236}">
                            <a16:creationId xmlns:a16="http://schemas.microsoft.com/office/drawing/2014/main" id="{5585C19C-70C4-6430-6409-15AE3878E7B6}"/>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19675" y="5670550"/>
                        <a:ext cx="573088" cy="538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65" name="Object 21">
            <a:extLst>
              <a:ext uri="{FF2B5EF4-FFF2-40B4-BE49-F238E27FC236}">
                <a16:creationId xmlns:a16="http://schemas.microsoft.com/office/drawing/2014/main" id="{3D5EFAB4-561E-E91E-642D-874C7193CE11}"/>
              </a:ext>
            </a:extLst>
          </p:cNvPr>
          <p:cNvGraphicFramePr>
            <a:graphicFrameLocks noChangeAspect="1"/>
          </p:cNvGraphicFramePr>
          <p:nvPr/>
        </p:nvGraphicFramePr>
        <p:xfrm>
          <a:off x="5881688" y="4659313"/>
          <a:ext cx="768350" cy="503237"/>
        </p:xfrm>
        <a:graphic>
          <a:graphicData uri="http://schemas.openxmlformats.org/presentationml/2006/ole">
            <mc:AlternateContent xmlns:mc="http://schemas.openxmlformats.org/markup-compatibility/2006">
              <mc:Choice xmlns:v="urn:schemas-microsoft-com:vml" Requires="v">
                <p:oleObj name="Equation" r:id="rId10" imgW="330120" imgH="215640" progId="Equation.DSMT4">
                  <p:embed/>
                </p:oleObj>
              </mc:Choice>
              <mc:Fallback>
                <p:oleObj name="Equation" r:id="rId10" imgW="330120" imgH="215640" progId="Equation.DSMT4">
                  <p:embed/>
                  <p:pic>
                    <p:nvPicPr>
                      <p:cNvPr id="185365" name="Object 21">
                        <a:extLst>
                          <a:ext uri="{FF2B5EF4-FFF2-40B4-BE49-F238E27FC236}">
                            <a16:creationId xmlns:a16="http://schemas.microsoft.com/office/drawing/2014/main" id="{3D5EFAB4-561E-E91E-642D-874C7193CE1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881688" y="4659313"/>
                        <a:ext cx="768350"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5366" name="Line 22">
            <a:extLst>
              <a:ext uri="{FF2B5EF4-FFF2-40B4-BE49-F238E27FC236}">
                <a16:creationId xmlns:a16="http://schemas.microsoft.com/office/drawing/2014/main" id="{A98A4909-491B-72B6-D720-E96A36011E2A}"/>
              </a:ext>
            </a:extLst>
          </p:cNvPr>
          <p:cNvSpPr>
            <a:spLocks noChangeShapeType="1"/>
          </p:cNvSpPr>
          <p:nvPr/>
        </p:nvSpPr>
        <p:spPr bwMode="auto">
          <a:xfrm>
            <a:off x="2038350" y="2876550"/>
            <a:ext cx="3810000" cy="22098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aphicFrame>
        <p:nvGraphicFramePr>
          <p:cNvPr id="185367" name="Object 23">
            <a:extLst>
              <a:ext uri="{FF2B5EF4-FFF2-40B4-BE49-F238E27FC236}">
                <a16:creationId xmlns:a16="http://schemas.microsoft.com/office/drawing/2014/main" id="{7FE72135-92EB-CE2B-B115-6322480DE383}"/>
              </a:ext>
            </a:extLst>
          </p:cNvPr>
          <p:cNvGraphicFramePr>
            <a:graphicFrameLocks noChangeAspect="1"/>
          </p:cNvGraphicFramePr>
          <p:nvPr/>
        </p:nvGraphicFramePr>
        <p:xfrm>
          <a:off x="2635250" y="2459038"/>
          <a:ext cx="808038" cy="638175"/>
        </p:xfrm>
        <a:graphic>
          <a:graphicData uri="http://schemas.openxmlformats.org/presentationml/2006/ole">
            <mc:AlternateContent xmlns:mc="http://schemas.openxmlformats.org/markup-compatibility/2006">
              <mc:Choice xmlns:v="urn:schemas-microsoft-com:vml" Requires="v">
                <p:oleObj name="Equation" r:id="rId12" imgW="304560" imgH="241200" progId="Equation.DSMT4">
                  <p:embed/>
                </p:oleObj>
              </mc:Choice>
              <mc:Fallback>
                <p:oleObj name="Equation" r:id="rId12" imgW="304560" imgH="241200" progId="Equation.DSMT4">
                  <p:embed/>
                  <p:pic>
                    <p:nvPicPr>
                      <p:cNvPr id="185367" name="Object 23">
                        <a:extLst>
                          <a:ext uri="{FF2B5EF4-FFF2-40B4-BE49-F238E27FC236}">
                            <a16:creationId xmlns:a16="http://schemas.microsoft.com/office/drawing/2014/main" id="{7FE72135-92EB-CE2B-B115-6322480DE383}"/>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635250" y="2459038"/>
                        <a:ext cx="808038"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5368" name="Line 24">
            <a:extLst>
              <a:ext uri="{FF2B5EF4-FFF2-40B4-BE49-F238E27FC236}">
                <a16:creationId xmlns:a16="http://schemas.microsoft.com/office/drawing/2014/main" id="{729DFA44-7948-0C86-DE8E-E5BFE225C0EA}"/>
              </a:ext>
            </a:extLst>
          </p:cNvPr>
          <p:cNvSpPr>
            <a:spLocks noChangeShapeType="1"/>
          </p:cNvSpPr>
          <p:nvPr/>
        </p:nvSpPr>
        <p:spPr bwMode="auto">
          <a:xfrm>
            <a:off x="2514600" y="2228850"/>
            <a:ext cx="0" cy="1314450"/>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680D1B-2281-C0E7-D777-D42A752FF847}"/>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226EAC50-6177-3643-2925-85C5F069BE9F}"/>
              </a:ext>
            </a:extLst>
          </p:cNvPr>
          <p:cNvSpPr>
            <a:spLocks noGrp="1"/>
          </p:cNvSpPr>
          <p:nvPr>
            <p:ph type="title"/>
          </p:nvPr>
        </p:nvSpPr>
        <p:spPr>
          <a:xfrm>
            <a:off x="76200" y="160337"/>
            <a:ext cx="8991600" cy="1143000"/>
          </a:xfrm>
        </p:spPr>
        <p:txBody>
          <a:bodyPr>
            <a:normAutofit/>
          </a:bodyPr>
          <a:lstStyle/>
          <a:p>
            <a:r>
              <a:rPr lang="el-GR" dirty="0">
                <a:solidFill>
                  <a:srgbClr val="404040"/>
                </a:solidFill>
              </a:rPr>
              <a:t>Ο</a:t>
            </a:r>
            <a:r>
              <a:rPr lang="el-GR" b="0" i="0" dirty="0">
                <a:solidFill>
                  <a:srgbClr val="404040"/>
                </a:solidFill>
                <a:effectLst/>
              </a:rPr>
              <a:t> ρυθμός σύγκλισης</a:t>
            </a:r>
            <a:endParaRPr lang="el-GR" dirty="0"/>
          </a:p>
        </p:txBody>
      </p:sp>
      <p:sp>
        <p:nvSpPr>
          <p:cNvPr id="3" name="Θέση περιεχομένου 2">
            <a:extLst>
              <a:ext uri="{FF2B5EF4-FFF2-40B4-BE49-F238E27FC236}">
                <a16:creationId xmlns:a16="http://schemas.microsoft.com/office/drawing/2014/main" id="{96321300-FAD3-CB50-9A8C-B90BBC6036E6}"/>
              </a:ext>
            </a:extLst>
          </p:cNvPr>
          <p:cNvSpPr>
            <a:spLocks noGrp="1"/>
          </p:cNvSpPr>
          <p:nvPr>
            <p:ph idx="1"/>
          </p:nvPr>
        </p:nvSpPr>
        <p:spPr>
          <a:xfrm>
            <a:off x="172995" y="1371600"/>
            <a:ext cx="8991600" cy="5486400"/>
          </a:xfrm>
        </p:spPr>
        <p:txBody>
          <a:bodyPr>
            <a:normAutofit fontScale="92500"/>
          </a:bodyPr>
          <a:lstStyle/>
          <a:p>
            <a:pPr algn="l">
              <a:lnSpc>
                <a:spcPts val="2143"/>
              </a:lnSpc>
              <a:spcAft>
                <a:spcPts val="1029"/>
              </a:spcAft>
              <a:buNone/>
            </a:pPr>
            <a:r>
              <a:rPr lang="el-GR" b="0" i="0" dirty="0">
                <a:effectLst/>
                <a:latin typeface="+mj-lt"/>
              </a:rPr>
              <a:t>Ας υποθέσουμε ότι μια οικονομία ξεκινά με χαμηλότερο αρχικό επίπεδο κεφαλαίου ανά προσαρμοσμένο στην τεχνολογία εργαζόμενο σε σύγκριση με μια άλλη, αλλά με το ίδιο επίπεδο μακροπρόθεσμης ισορροπίας.</a:t>
            </a:r>
          </a:p>
          <a:p>
            <a:pPr algn="l">
              <a:lnSpc>
                <a:spcPts val="2143"/>
              </a:lnSpc>
              <a:spcBef>
                <a:spcPts val="1029"/>
              </a:spcBef>
              <a:spcAft>
                <a:spcPts val="1029"/>
              </a:spcAft>
              <a:buNone/>
            </a:pPr>
            <a:r>
              <a:rPr lang="el-GR" b="0" i="0" dirty="0">
                <a:effectLst/>
                <a:latin typeface="+mj-lt"/>
              </a:rPr>
              <a:t>Η εξίσωση συσσώρευσης κεφαλαίου δείχνει ότι η χώρα με το χαμηλότερο αρχικό επίπεδο θα πρέπει να συσσωρεύει κεφάλαιο με ταχύτερο ρυθμό. Κατά συνέπεια, το χάσμα στην παραγωγή ανά προσαρμοσμένο εργαζόμενο μεταξύ των δύο χωρών θα μειώνεται με το χρόνο, καθώς και οι δύο οικονομίες πλησιάζουν την ίδια μακροπρόθεσμη ισορροπία.</a:t>
            </a:r>
          </a:p>
          <a:p>
            <a:pPr algn="l">
              <a:lnSpc>
                <a:spcPts val="2143"/>
              </a:lnSpc>
              <a:spcBef>
                <a:spcPts val="1029"/>
              </a:spcBef>
              <a:spcAft>
                <a:spcPts val="1029"/>
              </a:spcAft>
            </a:pPr>
            <a:r>
              <a:rPr lang="el-GR" b="0" i="0" dirty="0">
                <a:effectLst/>
                <a:latin typeface="+mj-lt"/>
              </a:rPr>
              <a:t>Επομένως, το μοντέλο </a:t>
            </a:r>
            <a:r>
              <a:rPr lang="el-GR" b="0" i="0" dirty="0" err="1">
                <a:effectLst/>
                <a:latin typeface="+mj-lt"/>
              </a:rPr>
              <a:t>Solow</a:t>
            </a:r>
            <a:r>
              <a:rPr lang="el-GR" b="0" i="0" dirty="0">
                <a:effectLst/>
                <a:latin typeface="+mj-lt"/>
              </a:rPr>
              <a:t> προβλέπει ότι: «Μεταξύ χωρών με την ίδια μακροπρόθεσμη ισορροπία, οι φτωχές χώρες θα πρέπει να αναπτύσσονται κατά μέσο όρο ταχύτερα από τις πλούσιες χώρες».</a:t>
            </a:r>
          </a:p>
          <a:p>
            <a:endParaRPr lang="el-GR" dirty="0"/>
          </a:p>
        </p:txBody>
      </p:sp>
    </p:spTree>
    <p:extLst>
      <p:ext uri="{BB962C8B-B14F-4D97-AF65-F5344CB8AC3E}">
        <p14:creationId xmlns:p14="http://schemas.microsoft.com/office/powerpoint/2010/main" val="3497878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1026">
            <a:extLst>
              <a:ext uri="{FF2B5EF4-FFF2-40B4-BE49-F238E27FC236}">
                <a16:creationId xmlns:a16="http://schemas.microsoft.com/office/drawing/2014/main" id="{9728497D-C3B4-FD04-AC7A-417762D33583}"/>
              </a:ext>
            </a:extLst>
          </p:cNvPr>
          <p:cNvSpPr>
            <a:spLocks noGrp="1" noChangeArrowheads="1"/>
          </p:cNvSpPr>
          <p:nvPr>
            <p:ph type="title"/>
          </p:nvPr>
        </p:nvSpPr>
        <p:spPr>
          <a:noFill/>
          <a:ln/>
        </p:spPr>
        <p:txBody>
          <a:bodyPr/>
          <a:lstStyle/>
          <a:p>
            <a:r>
              <a:rPr lang="el-GR" altLang="el-GR" dirty="0"/>
              <a:t>Η υπόθεση σύγκλισης</a:t>
            </a:r>
            <a:endParaRPr lang="en-US" altLang="el-GR" dirty="0"/>
          </a:p>
        </p:txBody>
      </p:sp>
      <p:sp>
        <p:nvSpPr>
          <p:cNvPr id="182275" name="Line 1027">
            <a:extLst>
              <a:ext uri="{FF2B5EF4-FFF2-40B4-BE49-F238E27FC236}">
                <a16:creationId xmlns:a16="http://schemas.microsoft.com/office/drawing/2014/main" id="{A657D0C1-E27B-7C57-F554-73C779399FC5}"/>
              </a:ext>
            </a:extLst>
          </p:cNvPr>
          <p:cNvSpPr>
            <a:spLocks noChangeShapeType="1"/>
          </p:cNvSpPr>
          <p:nvPr/>
        </p:nvSpPr>
        <p:spPr bwMode="auto">
          <a:xfrm>
            <a:off x="1689100" y="1866900"/>
            <a:ext cx="0" cy="37211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82276" name="Line 1028">
            <a:extLst>
              <a:ext uri="{FF2B5EF4-FFF2-40B4-BE49-F238E27FC236}">
                <a16:creationId xmlns:a16="http://schemas.microsoft.com/office/drawing/2014/main" id="{4A3E8443-B21D-7514-5C3A-B389ABF1CFB1}"/>
              </a:ext>
            </a:extLst>
          </p:cNvPr>
          <p:cNvSpPr>
            <a:spLocks noChangeShapeType="1"/>
          </p:cNvSpPr>
          <p:nvPr/>
        </p:nvSpPr>
        <p:spPr bwMode="auto">
          <a:xfrm>
            <a:off x="1727200" y="5537200"/>
            <a:ext cx="55245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aphicFrame>
        <p:nvGraphicFramePr>
          <p:cNvPr id="182288" name="Object 1040">
            <a:extLst>
              <a:ext uri="{FF2B5EF4-FFF2-40B4-BE49-F238E27FC236}">
                <a16:creationId xmlns:a16="http://schemas.microsoft.com/office/drawing/2014/main" id="{F41A3D49-E9E1-0880-F240-BCD32BCD35A4}"/>
              </a:ext>
            </a:extLst>
          </p:cNvPr>
          <p:cNvGraphicFramePr>
            <a:graphicFrameLocks noChangeAspect="1"/>
          </p:cNvGraphicFramePr>
          <p:nvPr/>
        </p:nvGraphicFramePr>
        <p:xfrm>
          <a:off x="7270750" y="5518150"/>
          <a:ext cx="336550" cy="538163"/>
        </p:xfrm>
        <a:graphic>
          <a:graphicData uri="http://schemas.openxmlformats.org/presentationml/2006/ole">
            <mc:AlternateContent xmlns:mc="http://schemas.openxmlformats.org/markup-compatibility/2006">
              <mc:Choice xmlns:v="urn:schemas-microsoft-com:vml" Requires="v">
                <p:oleObj name="Equation" r:id="rId2" imgW="126720" imgH="203040" progId="Equation.DSMT4">
                  <p:embed/>
                </p:oleObj>
              </mc:Choice>
              <mc:Fallback>
                <p:oleObj name="Equation" r:id="rId2" imgW="126720" imgH="203040" progId="Equation.DSMT4">
                  <p:embed/>
                  <p:pic>
                    <p:nvPicPr>
                      <p:cNvPr id="182288" name="Object 1040">
                        <a:extLst>
                          <a:ext uri="{FF2B5EF4-FFF2-40B4-BE49-F238E27FC236}">
                            <a16:creationId xmlns:a16="http://schemas.microsoft.com/office/drawing/2014/main" id="{F41A3D49-E9E1-0880-F240-BCD32BCD35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70750" y="5518150"/>
                        <a:ext cx="336550" cy="538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2289" name="Line 1041">
            <a:extLst>
              <a:ext uri="{FF2B5EF4-FFF2-40B4-BE49-F238E27FC236}">
                <a16:creationId xmlns:a16="http://schemas.microsoft.com/office/drawing/2014/main" id="{1B94B2A9-FFA0-4384-2270-1D3FEB4CA045}"/>
              </a:ext>
            </a:extLst>
          </p:cNvPr>
          <p:cNvSpPr>
            <a:spLocks noChangeShapeType="1"/>
          </p:cNvSpPr>
          <p:nvPr/>
        </p:nvSpPr>
        <p:spPr bwMode="auto">
          <a:xfrm>
            <a:off x="1695450" y="3714750"/>
            <a:ext cx="527685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2291" name="Text Box 1043">
            <a:extLst>
              <a:ext uri="{FF2B5EF4-FFF2-40B4-BE49-F238E27FC236}">
                <a16:creationId xmlns:a16="http://schemas.microsoft.com/office/drawing/2014/main" id="{E81EB5D0-75F0-2ACC-E27F-BE7CD59D5397}"/>
              </a:ext>
            </a:extLst>
          </p:cNvPr>
          <p:cNvSpPr txBox="1">
            <a:spLocks noChangeArrowheads="1"/>
          </p:cNvSpPr>
          <p:nvPr/>
        </p:nvSpPr>
        <p:spPr bwMode="auto">
          <a:xfrm>
            <a:off x="7010400" y="3429000"/>
            <a:ext cx="1390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l-GR">
                <a:latin typeface="Garamond" panose="02020404030301010803" pitchFamily="18" charset="0"/>
              </a:rPr>
              <a:t>n+g+d</a:t>
            </a:r>
          </a:p>
        </p:txBody>
      </p:sp>
      <p:graphicFrame>
        <p:nvGraphicFramePr>
          <p:cNvPr id="182292" name="Object 1044">
            <a:extLst>
              <a:ext uri="{FF2B5EF4-FFF2-40B4-BE49-F238E27FC236}">
                <a16:creationId xmlns:a16="http://schemas.microsoft.com/office/drawing/2014/main" id="{3990FFED-E5E4-CCAE-0577-9044BC69565C}"/>
              </a:ext>
            </a:extLst>
          </p:cNvPr>
          <p:cNvGraphicFramePr>
            <a:graphicFrameLocks noChangeAspect="1"/>
          </p:cNvGraphicFramePr>
          <p:nvPr/>
        </p:nvGraphicFramePr>
        <p:xfrm>
          <a:off x="6262688" y="4362450"/>
          <a:ext cx="1836737" cy="563563"/>
        </p:xfrm>
        <a:graphic>
          <a:graphicData uri="http://schemas.openxmlformats.org/presentationml/2006/ole">
            <mc:AlternateContent xmlns:mc="http://schemas.openxmlformats.org/markup-compatibility/2006">
              <mc:Choice xmlns:v="urn:schemas-microsoft-com:vml" Requires="v">
                <p:oleObj name="Equation" r:id="rId4" imgW="787320" imgH="241200" progId="Equation.DSMT4">
                  <p:embed/>
                </p:oleObj>
              </mc:Choice>
              <mc:Fallback>
                <p:oleObj name="Equation" r:id="rId4" imgW="787320" imgH="241200" progId="Equation.DSMT4">
                  <p:embed/>
                  <p:pic>
                    <p:nvPicPr>
                      <p:cNvPr id="182292" name="Object 1044">
                        <a:extLst>
                          <a:ext uri="{FF2B5EF4-FFF2-40B4-BE49-F238E27FC236}">
                            <a16:creationId xmlns:a16="http://schemas.microsoft.com/office/drawing/2014/main" id="{3990FFED-E5E4-CCAE-0577-9044BC69565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62688" y="4362450"/>
                        <a:ext cx="1836737" cy="563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2293" name="Line 1045">
            <a:extLst>
              <a:ext uri="{FF2B5EF4-FFF2-40B4-BE49-F238E27FC236}">
                <a16:creationId xmlns:a16="http://schemas.microsoft.com/office/drawing/2014/main" id="{584771A6-5DCC-A693-2167-F16B82F16FB8}"/>
              </a:ext>
            </a:extLst>
          </p:cNvPr>
          <p:cNvSpPr>
            <a:spLocks noChangeShapeType="1"/>
          </p:cNvSpPr>
          <p:nvPr/>
        </p:nvSpPr>
        <p:spPr bwMode="auto">
          <a:xfrm>
            <a:off x="2400300" y="2000250"/>
            <a:ext cx="4171950" cy="249555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2294" name="Line 1046">
            <a:extLst>
              <a:ext uri="{FF2B5EF4-FFF2-40B4-BE49-F238E27FC236}">
                <a16:creationId xmlns:a16="http://schemas.microsoft.com/office/drawing/2014/main" id="{F7802BAF-DDC1-20B9-08FF-FA7DBCE07F4F}"/>
              </a:ext>
            </a:extLst>
          </p:cNvPr>
          <p:cNvSpPr>
            <a:spLocks noChangeShapeType="1"/>
          </p:cNvSpPr>
          <p:nvPr/>
        </p:nvSpPr>
        <p:spPr bwMode="auto">
          <a:xfrm>
            <a:off x="2514600" y="2228850"/>
            <a:ext cx="0" cy="1314450"/>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aphicFrame>
        <p:nvGraphicFramePr>
          <p:cNvPr id="182295" name="Object 1047">
            <a:extLst>
              <a:ext uri="{FF2B5EF4-FFF2-40B4-BE49-F238E27FC236}">
                <a16:creationId xmlns:a16="http://schemas.microsoft.com/office/drawing/2014/main" id="{16B96F64-853A-D848-3921-B50E69459F5E}"/>
              </a:ext>
            </a:extLst>
          </p:cNvPr>
          <p:cNvGraphicFramePr>
            <a:graphicFrameLocks noChangeAspect="1"/>
          </p:cNvGraphicFramePr>
          <p:nvPr/>
        </p:nvGraphicFramePr>
        <p:xfrm>
          <a:off x="2578100" y="2954338"/>
          <a:ext cx="808038" cy="638175"/>
        </p:xfrm>
        <a:graphic>
          <a:graphicData uri="http://schemas.openxmlformats.org/presentationml/2006/ole">
            <mc:AlternateContent xmlns:mc="http://schemas.openxmlformats.org/markup-compatibility/2006">
              <mc:Choice xmlns:v="urn:schemas-microsoft-com:vml" Requires="v">
                <p:oleObj name="Equation" r:id="rId6" imgW="304560" imgH="241200" progId="Equation.DSMT4">
                  <p:embed/>
                </p:oleObj>
              </mc:Choice>
              <mc:Fallback>
                <p:oleObj name="Equation" r:id="rId6" imgW="304560" imgH="241200" progId="Equation.DSMT4">
                  <p:embed/>
                  <p:pic>
                    <p:nvPicPr>
                      <p:cNvPr id="182295" name="Object 1047">
                        <a:extLst>
                          <a:ext uri="{FF2B5EF4-FFF2-40B4-BE49-F238E27FC236}">
                            <a16:creationId xmlns:a16="http://schemas.microsoft.com/office/drawing/2014/main" id="{16B96F64-853A-D848-3921-B50E69459F5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78100" y="2954338"/>
                        <a:ext cx="808038"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2296" name="Line 1048">
            <a:extLst>
              <a:ext uri="{FF2B5EF4-FFF2-40B4-BE49-F238E27FC236}">
                <a16:creationId xmlns:a16="http://schemas.microsoft.com/office/drawing/2014/main" id="{770791F2-ED90-0929-F027-F2D98106E803}"/>
              </a:ext>
            </a:extLst>
          </p:cNvPr>
          <p:cNvSpPr>
            <a:spLocks noChangeShapeType="1"/>
          </p:cNvSpPr>
          <p:nvPr/>
        </p:nvSpPr>
        <p:spPr bwMode="auto">
          <a:xfrm>
            <a:off x="4381500" y="3200400"/>
            <a:ext cx="0" cy="234315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2297" name="Line 1049">
            <a:extLst>
              <a:ext uri="{FF2B5EF4-FFF2-40B4-BE49-F238E27FC236}">
                <a16:creationId xmlns:a16="http://schemas.microsoft.com/office/drawing/2014/main" id="{ECFA8238-0949-3942-2947-A8F6A559AB7C}"/>
              </a:ext>
            </a:extLst>
          </p:cNvPr>
          <p:cNvSpPr>
            <a:spLocks noChangeShapeType="1"/>
          </p:cNvSpPr>
          <p:nvPr/>
        </p:nvSpPr>
        <p:spPr bwMode="auto">
          <a:xfrm>
            <a:off x="3448050" y="2628900"/>
            <a:ext cx="0" cy="291465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2298" name="Line 1050">
            <a:extLst>
              <a:ext uri="{FF2B5EF4-FFF2-40B4-BE49-F238E27FC236}">
                <a16:creationId xmlns:a16="http://schemas.microsoft.com/office/drawing/2014/main" id="{3DF10126-2C6B-9AE8-5A28-D9C4575075DF}"/>
              </a:ext>
            </a:extLst>
          </p:cNvPr>
          <p:cNvSpPr>
            <a:spLocks noChangeShapeType="1"/>
          </p:cNvSpPr>
          <p:nvPr/>
        </p:nvSpPr>
        <p:spPr bwMode="auto">
          <a:xfrm>
            <a:off x="5276850" y="3714750"/>
            <a:ext cx="0" cy="182880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2301" name="Line 1053">
            <a:extLst>
              <a:ext uri="{FF2B5EF4-FFF2-40B4-BE49-F238E27FC236}">
                <a16:creationId xmlns:a16="http://schemas.microsoft.com/office/drawing/2014/main" id="{929C3CF5-C2AB-687B-97CB-7B17F16F3AB6}"/>
              </a:ext>
            </a:extLst>
          </p:cNvPr>
          <p:cNvSpPr>
            <a:spLocks noChangeShapeType="1"/>
          </p:cNvSpPr>
          <p:nvPr/>
        </p:nvSpPr>
        <p:spPr bwMode="auto">
          <a:xfrm>
            <a:off x="3543300" y="5200650"/>
            <a:ext cx="1543050" cy="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aphicFrame>
        <p:nvGraphicFramePr>
          <p:cNvPr id="182303" name="Object 1055">
            <a:extLst>
              <a:ext uri="{FF2B5EF4-FFF2-40B4-BE49-F238E27FC236}">
                <a16:creationId xmlns:a16="http://schemas.microsoft.com/office/drawing/2014/main" id="{0EBF2DFE-566E-E87F-EED9-57CC0D80299F}"/>
              </a:ext>
            </a:extLst>
          </p:cNvPr>
          <p:cNvGraphicFramePr>
            <a:graphicFrameLocks noChangeAspect="1"/>
          </p:cNvGraphicFramePr>
          <p:nvPr/>
        </p:nvGraphicFramePr>
        <p:xfrm>
          <a:off x="4110038" y="5621338"/>
          <a:ext cx="638175" cy="638175"/>
        </p:xfrm>
        <a:graphic>
          <a:graphicData uri="http://schemas.openxmlformats.org/presentationml/2006/ole">
            <mc:AlternateContent xmlns:mc="http://schemas.openxmlformats.org/markup-compatibility/2006">
              <mc:Choice xmlns:v="urn:schemas-microsoft-com:vml" Requires="v">
                <p:oleObj name="Equation" r:id="rId8" imgW="241200" imgH="241200" progId="Equation.DSMT4">
                  <p:embed/>
                </p:oleObj>
              </mc:Choice>
              <mc:Fallback>
                <p:oleObj name="Equation" r:id="rId8" imgW="241200" imgH="241200" progId="Equation.DSMT4">
                  <p:embed/>
                  <p:pic>
                    <p:nvPicPr>
                      <p:cNvPr id="182303" name="Object 1055">
                        <a:extLst>
                          <a:ext uri="{FF2B5EF4-FFF2-40B4-BE49-F238E27FC236}">
                            <a16:creationId xmlns:a16="http://schemas.microsoft.com/office/drawing/2014/main" id="{0EBF2DFE-566E-E87F-EED9-57CC0D80299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110038" y="5621338"/>
                        <a:ext cx="638175"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2304" name="Object 1056">
            <a:extLst>
              <a:ext uri="{FF2B5EF4-FFF2-40B4-BE49-F238E27FC236}">
                <a16:creationId xmlns:a16="http://schemas.microsoft.com/office/drawing/2014/main" id="{01A65768-2CCF-B6B1-C972-6BCCDB3D75A9}"/>
              </a:ext>
            </a:extLst>
          </p:cNvPr>
          <p:cNvGraphicFramePr>
            <a:graphicFrameLocks noChangeAspect="1"/>
          </p:cNvGraphicFramePr>
          <p:nvPr/>
        </p:nvGraphicFramePr>
        <p:xfrm>
          <a:off x="3155950" y="5621338"/>
          <a:ext cx="604838" cy="638175"/>
        </p:xfrm>
        <a:graphic>
          <a:graphicData uri="http://schemas.openxmlformats.org/presentationml/2006/ole">
            <mc:AlternateContent xmlns:mc="http://schemas.openxmlformats.org/markup-compatibility/2006">
              <mc:Choice xmlns:v="urn:schemas-microsoft-com:vml" Requires="v">
                <p:oleObj name="Equation" r:id="rId10" imgW="228600" imgH="241200" progId="Equation.DSMT4">
                  <p:embed/>
                </p:oleObj>
              </mc:Choice>
              <mc:Fallback>
                <p:oleObj name="Equation" r:id="rId10" imgW="228600" imgH="241200" progId="Equation.DSMT4">
                  <p:embed/>
                  <p:pic>
                    <p:nvPicPr>
                      <p:cNvPr id="182304" name="Object 1056">
                        <a:extLst>
                          <a:ext uri="{FF2B5EF4-FFF2-40B4-BE49-F238E27FC236}">
                            <a16:creationId xmlns:a16="http://schemas.microsoft.com/office/drawing/2014/main" id="{01A65768-2CCF-B6B1-C972-6BCCDB3D75A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155950" y="5621338"/>
                        <a:ext cx="604838"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2305" name="Object 1057">
            <a:extLst>
              <a:ext uri="{FF2B5EF4-FFF2-40B4-BE49-F238E27FC236}">
                <a16:creationId xmlns:a16="http://schemas.microsoft.com/office/drawing/2014/main" id="{F7AFD75A-D4B8-CE2F-E02D-4097E9E25EF7}"/>
              </a:ext>
            </a:extLst>
          </p:cNvPr>
          <p:cNvGraphicFramePr>
            <a:graphicFrameLocks noChangeAspect="1"/>
          </p:cNvGraphicFramePr>
          <p:nvPr/>
        </p:nvGraphicFramePr>
        <p:xfrm>
          <a:off x="5070475" y="5670550"/>
          <a:ext cx="471488" cy="538163"/>
        </p:xfrm>
        <a:graphic>
          <a:graphicData uri="http://schemas.openxmlformats.org/presentationml/2006/ole">
            <mc:AlternateContent xmlns:mc="http://schemas.openxmlformats.org/markup-compatibility/2006">
              <mc:Choice xmlns:v="urn:schemas-microsoft-com:vml" Requires="v">
                <p:oleObj name="Equation" r:id="rId12" imgW="177480" imgH="203040" progId="Equation.DSMT4">
                  <p:embed/>
                </p:oleObj>
              </mc:Choice>
              <mc:Fallback>
                <p:oleObj name="Equation" r:id="rId12" imgW="177480" imgH="203040" progId="Equation.DSMT4">
                  <p:embed/>
                  <p:pic>
                    <p:nvPicPr>
                      <p:cNvPr id="182305" name="Object 1057">
                        <a:extLst>
                          <a:ext uri="{FF2B5EF4-FFF2-40B4-BE49-F238E27FC236}">
                            <a16:creationId xmlns:a16="http://schemas.microsoft.com/office/drawing/2014/main" id="{F7AFD75A-D4B8-CE2F-E02D-4097E9E25EF7}"/>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070475" y="5670550"/>
                        <a:ext cx="471488" cy="538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8B353C-7F62-ACBC-C37F-65F3C4460CA8}"/>
              </a:ext>
            </a:extLst>
          </p:cNvPr>
          <p:cNvSpPr>
            <a:spLocks noGrp="1"/>
          </p:cNvSpPr>
          <p:nvPr>
            <p:ph type="title"/>
          </p:nvPr>
        </p:nvSpPr>
        <p:spPr>
          <a:xfrm>
            <a:off x="457200" y="16476"/>
            <a:ext cx="8229600" cy="1143000"/>
          </a:xfrm>
        </p:spPr>
        <p:txBody>
          <a:bodyPr/>
          <a:lstStyle/>
          <a:p>
            <a:r>
              <a:rPr lang="el-GR" dirty="0"/>
              <a:t>Το επαυξημένο μοντέλο </a:t>
            </a:r>
            <a:r>
              <a:rPr lang="en-US" dirty="0"/>
              <a:t>Solow</a:t>
            </a:r>
            <a:endParaRPr lang="el-GR" dirty="0"/>
          </a:p>
        </p:txBody>
      </p:sp>
      <p:sp>
        <p:nvSpPr>
          <p:cNvPr id="3" name="Θέση περιεχομένου 2">
            <a:extLst>
              <a:ext uri="{FF2B5EF4-FFF2-40B4-BE49-F238E27FC236}">
                <a16:creationId xmlns:a16="http://schemas.microsoft.com/office/drawing/2014/main" id="{299B5934-E24C-2F07-0FB3-FCDC5F94B452}"/>
              </a:ext>
            </a:extLst>
          </p:cNvPr>
          <p:cNvSpPr>
            <a:spLocks noGrp="1"/>
          </p:cNvSpPr>
          <p:nvPr>
            <p:ph idx="1"/>
          </p:nvPr>
        </p:nvSpPr>
        <p:spPr>
          <a:xfrm>
            <a:off x="129746" y="1196546"/>
            <a:ext cx="9028670" cy="5440362"/>
          </a:xfrm>
        </p:spPr>
        <p:txBody>
          <a:bodyPr>
            <a:normAutofit fontScale="92500" lnSpcReduction="20000"/>
          </a:bodyPr>
          <a:lstStyle/>
          <a:p>
            <a:pPr algn="l">
              <a:lnSpc>
                <a:spcPts val="2143"/>
              </a:lnSpc>
              <a:spcAft>
                <a:spcPts val="1029"/>
              </a:spcAft>
              <a:buNone/>
            </a:pPr>
            <a:r>
              <a:rPr lang="el-GR" b="0" i="0" dirty="0">
                <a:effectLst/>
                <a:latin typeface="+mj-lt"/>
              </a:rPr>
              <a:t>Ο </a:t>
            </a:r>
            <a:r>
              <a:rPr lang="el-GR" b="0" i="0" dirty="0" err="1">
                <a:effectLst/>
                <a:latin typeface="+mj-lt"/>
              </a:rPr>
              <a:t>Lucas</a:t>
            </a:r>
            <a:r>
              <a:rPr lang="el-GR" b="0" i="0" dirty="0">
                <a:effectLst/>
                <a:latin typeface="+mj-lt"/>
              </a:rPr>
              <a:t> (1988) υποστηρίζει ότι το μοντέλο </a:t>
            </a:r>
            <a:r>
              <a:rPr lang="el-GR" b="0" i="0" dirty="0" err="1">
                <a:effectLst/>
                <a:latin typeface="+mj-lt"/>
              </a:rPr>
              <a:t>Solow</a:t>
            </a:r>
            <a:r>
              <a:rPr lang="el-GR" b="0" i="0" dirty="0">
                <a:effectLst/>
                <a:latin typeface="+mj-lt"/>
              </a:rPr>
              <a:t> θα πρέπει να επεκταθεί ώστε να συμπεριλάβει το ανθρώπινο κεφάλαιο.</a:t>
            </a:r>
          </a:p>
          <a:p>
            <a:pPr algn="l">
              <a:lnSpc>
                <a:spcPts val="2143"/>
              </a:lnSpc>
              <a:spcBef>
                <a:spcPts val="1029"/>
              </a:spcBef>
              <a:spcAft>
                <a:spcPts val="1029"/>
              </a:spcAft>
            </a:pPr>
            <a:r>
              <a:rPr lang="el-GR" b="0" i="0" dirty="0">
                <a:effectLst/>
                <a:latin typeface="+mj-lt"/>
              </a:rPr>
              <a:t>Ας υποθέσουμε ότι η συνάρτηση παραγωγής είναι:</a:t>
            </a:r>
          </a:p>
          <a:p>
            <a:pPr>
              <a:lnSpc>
                <a:spcPct val="90000"/>
              </a:lnSpc>
              <a:buFontTx/>
              <a:buNone/>
            </a:pPr>
            <a:r>
              <a:rPr lang="en-GB" altLang="el-GR" dirty="0">
                <a:latin typeface="+mj-lt"/>
              </a:rPr>
              <a:t>	</a:t>
            </a:r>
            <a:r>
              <a:rPr lang="el-GR" altLang="el-GR" dirty="0">
                <a:latin typeface="+mj-lt"/>
              </a:rPr>
              <a:t>							</a:t>
            </a:r>
            <a:r>
              <a:rPr lang="en-GB" altLang="el-GR" dirty="0">
                <a:latin typeface="+mj-lt"/>
              </a:rPr>
              <a:t>(2.14)</a:t>
            </a:r>
          </a:p>
          <a:p>
            <a:pPr>
              <a:lnSpc>
                <a:spcPct val="90000"/>
              </a:lnSpc>
            </a:pPr>
            <a:r>
              <a:rPr lang="el-GR" b="0" i="0" dirty="0">
                <a:effectLst/>
                <a:latin typeface="+mj-lt"/>
              </a:rPr>
              <a:t>Οι άνθρωποι συσσωρεύουν ανθρώπινο κεφάλαιο αφιερώνοντας χρόνο στην εκμάθηση νέων δεξιοτήτων αντί να εργάζονται. Αν </a:t>
            </a:r>
            <a:r>
              <a:rPr lang="el-GR" b="0" dirty="0">
                <a:effectLst/>
                <a:latin typeface="+mj-lt"/>
              </a:rPr>
              <a:t>(1−u)</a:t>
            </a:r>
            <a:r>
              <a:rPr lang="el-GR" b="0" i="0" dirty="0">
                <a:effectLst/>
                <a:latin typeface="+mj-lt"/>
              </a:rPr>
              <a:t> είναι το </a:t>
            </a:r>
            <a:r>
              <a:rPr lang="el-GR" dirty="0">
                <a:latin typeface="+mj-lt"/>
              </a:rPr>
              <a:t>μέρος του </a:t>
            </a:r>
            <a:r>
              <a:rPr lang="el-GR" b="0" i="0" dirty="0">
                <a:effectLst/>
                <a:latin typeface="+mj-lt"/>
              </a:rPr>
              <a:t>χρόνου που αφιερώνεται στην εκμάθηση, τότε η ακατέργαστη εργασία </a:t>
            </a:r>
            <a:r>
              <a:rPr lang="el-GR" b="0" dirty="0">
                <a:effectLst/>
                <a:latin typeface="+mj-lt"/>
              </a:rPr>
              <a:t>L</a:t>
            </a:r>
            <a:r>
              <a:rPr lang="el-GR" b="0" i="0" dirty="0">
                <a:effectLst/>
                <a:latin typeface="+mj-lt"/>
              </a:rPr>
              <a:t> (</a:t>
            </a:r>
            <a:r>
              <a:rPr lang="de-DE" b="0" i="0" dirty="0" err="1">
                <a:effectLst/>
                <a:latin typeface="+mj-lt"/>
              </a:rPr>
              <a:t>raw</a:t>
            </a:r>
            <a:r>
              <a:rPr lang="de-DE" b="0" i="0" dirty="0">
                <a:effectLst/>
                <a:latin typeface="+mj-lt"/>
              </a:rPr>
              <a:t> </a:t>
            </a:r>
            <a:r>
              <a:rPr lang="de-DE" b="0" i="0" dirty="0" err="1">
                <a:effectLst/>
                <a:latin typeface="+mj-lt"/>
              </a:rPr>
              <a:t>labour</a:t>
            </a:r>
            <a:r>
              <a:rPr lang="en-US" b="0" i="0" dirty="0">
                <a:effectLst/>
                <a:latin typeface="+mj-lt"/>
              </a:rPr>
              <a:t>) </a:t>
            </a:r>
            <a:r>
              <a:rPr lang="el-GR" b="0" i="0" dirty="0">
                <a:effectLst/>
                <a:latin typeface="+mj-lt"/>
              </a:rPr>
              <a:t>μετατρέπεται σε </a:t>
            </a:r>
            <a:r>
              <a:rPr lang="el-GR" b="1" i="0" dirty="0">
                <a:effectLst/>
                <a:latin typeface="+mj-lt"/>
              </a:rPr>
              <a:t>ειδικευμένη εργασία H</a:t>
            </a:r>
            <a:r>
              <a:rPr lang="el-GR" b="0" i="0" dirty="0">
                <a:effectLst/>
                <a:latin typeface="+mj-lt"/>
              </a:rPr>
              <a:t> μέσω της σχέσης:</a:t>
            </a:r>
            <a:endParaRPr lang="en-GB" altLang="el-GR" dirty="0">
              <a:latin typeface="+mj-lt"/>
            </a:endParaRPr>
          </a:p>
          <a:p>
            <a:pPr>
              <a:lnSpc>
                <a:spcPct val="90000"/>
              </a:lnSpc>
              <a:buFontTx/>
              <a:buNone/>
            </a:pPr>
            <a:r>
              <a:rPr lang="en-GB" altLang="el-GR" dirty="0">
                <a:latin typeface="+mj-lt"/>
              </a:rPr>
              <a:t>	</a:t>
            </a:r>
            <a:r>
              <a:rPr lang="el-GR" altLang="el-GR" dirty="0">
                <a:latin typeface="+mj-lt"/>
              </a:rPr>
              <a:t>							</a:t>
            </a:r>
            <a:r>
              <a:rPr lang="en-GB" altLang="el-GR" dirty="0">
                <a:latin typeface="+mj-lt"/>
              </a:rPr>
              <a:t>(2.15)</a:t>
            </a:r>
          </a:p>
          <a:p>
            <a:pPr marL="0" indent="0" algn="l">
              <a:lnSpc>
                <a:spcPts val="2143"/>
              </a:lnSpc>
              <a:spcBef>
                <a:spcPts val="1029"/>
              </a:spcBef>
              <a:spcAft>
                <a:spcPts val="1029"/>
              </a:spcAft>
              <a:buNone/>
            </a:pPr>
            <a:r>
              <a:rPr lang="el-GR" sz="2600" dirty="0">
                <a:latin typeface="+mj-lt"/>
              </a:rPr>
              <a:t>[Όπου </a:t>
            </a:r>
            <a:r>
              <a:rPr lang="el-GR" sz="2600" b="0" i="1" dirty="0">
                <a:effectLst/>
                <a:latin typeface="+mj-lt"/>
              </a:rPr>
              <a:t>ψ</a:t>
            </a:r>
            <a:r>
              <a:rPr lang="el-GR" sz="2600" b="0" i="0" dirty="0">
                <a:effectLst/>
                <a:latin typeface="+mj-lt"/>
              </a:rPr>
              <a:t> = παράμετρος που μετρά την αποτελεσματικότητα της εκπαίδευσης, </a:t>
            </a:r>
            <a:r>
              <a:rPr lang="el-GR" sz="2600" i="1" dirty="0">
                <a:latin typeface="+mj-lt"/>
              </a:rPr>
              <a:t>u</a:t>
            </a:r>
            <a:r>
              <a:rPr lang="el-GR" sz="2600" dirty="0">
                <a:latin typeface="+mj-lt"/>
              </a:rPr>
              <a:t> = μερίδιο του χρόνου που αφιερώνεται στην εργασία]</a:t>
            </a:r>
          </a:p>
          <a:p>
            <a:pPr>
              <a:lnSpc>
                <a:spcPct val="90000"/>
              </a:lnSpc>
              <a:buFontTx/>
              <a:buNone/>
            </a:pPr>
            <a:endParaRPr lang="el-GR" dirty="0"/>
          </a:p>
        </p:txBody>
      </p:sp>
      <p:pic>
        <p:nvPicPr>
          <p:cNvPr id="5" name="Εικόνα 4">
            <a:extLst>
              <a:ext uri="{FF2B5EF4-FFF2-40B4-BE49-F238E27FC236}">
                <a16:creationId xmlns:a16="http://schemas.microsoft.com/office/drawing/2014/main" id="{5028FFEE-BAF9-2133-9B20-2060D7D38F88}"/>
              </a:ext>
            </a:extLst>
          </p:cNvPr>
          <p:cNvPicPr>
            <a:picLocks noChangeAspect="1"/>
          </p:cNvPicPr>
          <p:nvPr/>
        </p:nvPicPr>
        <p:blipFill>
          <a:blip r:embed="rId2"/>
          <a:stretch>
            <a:fillRect/>
          </a:stretch>
        </p:blipFill>
        <p:spPr>
          <a:xfrm>
            <a:off x="3352800" y="2644196"/>
            <a:ext cx="1912620" cy="419100"/>
          </a:xfrm>
          <a:prstGeom prst="rect">
            <a:avLst/>
          </a:prstGeom>
        </p:spPr>
      </p:pic>
      <p:pic>
        <p:nvPicPr>
          <p:cNvPr id="7" name="Εικόνα 6">
            <a:extLst>
              <a:ext uri="{FF2B5EF4-FFF2-40B4-BE49-F238E27FC236}">
                <a16:creationId xmlns:a16="http://schemas.microsoft.com/office/drawing/2014/main" id="{1FAA45B6-0D46-019C-1035-9B6CC35C0A16}"/>
              </a:ext>
            </a:extLst>
          </p:cNvPr>
          <p:cNvPicPr>
            <a:picLocks noChangeAspect="1"/>
          </p:cNvPicPr>
          <p:nvPr/>
        </p:nvPicPr>
        <p:blipFill>
          <a:blip r:embed="rId3"/>
          <a:stretch>
            <a:fillRect/>
          </a:stretch>
        </p:blipFill>
        <p:spPr>
          <a:xfrm>
            <a:off x="3495521" y="5181600"/>
            <a:ext cx="1470660" cy="350520"/>
          </a:xfrm>
          <a:prstGeom prst="rect">
            <a:avLst/>
          </a:prstGeom>
        </p:spPr>
      </p:pic>
    </p:spTree>
    <p:extLst>
      <p:ext uri="{BB962C8B-B14F-4D97-AF65-F5344CB8AC3E}">
        <p14:creationId xmlns:p14="http://schemas.microsoft.com/office/powerpoint/2010/main" val="3537265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a:extLst>
              <a:ext uri="{FF2B5EF4-FFF2-40B4-BE49-F238E27FC236}">
                <a16:creationId xmlns:a16="http://schemas.microsoft.com/office/drawing/2014/main" id="{87DA4730-C611-72D4-7894-F7C305EB7F0F}"/>
              </a:ext>
            </a:extLst>
          </p:cNvPr>
          <p:cNvSpPr>
            <a:spLocks noGrp="1" noChangeArrowheads="1"/>
          </p:cNvSpPr>
          <p:nvPr>
            <p:ph type="title"/>
          </p:nvPr>
        </p:nvSpPr>
        <p:spPr>
          <a:xfrm>
            <a:off x="457200" y="32951"/>
            <a:ext cx="8229600" cy="1143000"/>
          </a:xfrm>
        </p:spPr>
        <p:txBody>
          <a:bodyPr/>
          <a:lstStyle/>
          <a:p>
            <a:r>
              <a:rPr lang="el-GR" altLang="el-GR" dirty="0"/>
              <a:t>Ανθρώπινο κεφάλαιο</a:t>
            </a:r>
            <a:endParaRPr lang="en-GB" altLang="el-GR" dirty="0"/>
          </a:p>
        </p:txBody>
      </p:sp>
      <p:sp>
        <p:nvSpPr>
          <p:cNvPr id="200707" name="Rectangle 3">
            <a:extLst>
              <a:ext uri="{FF2B5EF4-FFF2-40B4-BE49-F238E27FC236}">
                <a16:creationId xmlns:a16="http://schemas.microsoft.com/office/drawing/2014/main" id="{FD902A28-C3B5-E1D7-B2F0-F49D09DE69CC}"/>
              </a:ext>
            </a:extLst>
          </p:cNvPr>
          <p:cNvSpPr>
            <a:spLocks noGrp="1" noChangeArrowheads="1"/>
          </p:cNvSpPr>
          <p:nvPr>
            <p:ph type="body" idx="1"/>
          </p:nvPr>
        </p:nvSpPr>
        <p:spPr>
          <a:xfrm>
            <a:off x="76200" y="1237434"/>
            <a:ext cx="8915400" cy="5163366"/>
          </a:xfrm>
        </p:spPr>
        <p:txBody>
          <a:bodyPr>
            <a:normAutofit fontScale="77500" lnSpcReduction="20000"/>
          </a:bodyPr>
          <a:lstStyle/>
          <a:p>
            <a:pPr algn="l">
              <a:lnSpc>
                <a:spcPts val="2143"/>
              </a:lnSpc>
              <a:spcAft>
                <a:spcPts val="1029"/>
              </a:spcAft>
              <a:buNone/>
            </a:pPr>
            <a:r>
              <a:rPr lang="el-GR" b="0" i="0" dirty="0">
                <a:solidFill>
                  <a:srgbClr val="404040"/>
                </a:solidFill>
                <a:effectLst/>
                <a:latin typeface="+mj-lt"/>
              </a:rPr>
              <a:t>Παρατηρήστε ότι αν </a:t>
            </a:r>
            <a:r>
              <a:rPr lang="el-GR" b="1" i="0" dirty="0">
                <a:solidFill>
                  <a:srgbClr val="404040"/>
                </a:solidFill>
                <a:effectLst/>
                <a:latin typeface="+mj-lt"/>
              </a:rPr>
              <a:t>(1 - u) = 0</a:t>
            </a:r>
            <a:r>
              <a:rPr lang="el-GR" b="0" i="0" dirty="0">
                <a:solidFill>
                  <a:srgbClr val="404040"/>
                </a:solidFill>
                <a:effectLst/>
                <a:latin typeface="+mj-lt"/>
              </a:rPr>
              <a:t>, τότε </a:t>
            </a:r>
            <a:r>
              <a:rPr lang="el-GR" b="1" i="0" dirty="0">
                <a:solidFill>
                  <a:srgbClr val="404040"/>
                </a:solidFill>
                <a:effectLst/>
                <a:latin typeface="+mj-lt"/>
              </a:rPr>
              <a:t>H = L</a:t>
            </a:r>
            <a:r>
              <a:rPr lang="el-GR" b="0" i="0" dirty="0">
                <a:solidFill>
                  <a:srgbClr val="404040"/>
                </a:solidFill>
                <a:effectLst/>
                <a:latin typeface="+mj-lt"/>
              </a:rPr>
              <a:t>, δηλαδή </a:t>
            </a:r>
            <a:r>
              <a:rPr lang="el-GR" b="1" i="0" dirty="0">
                <a:solidFill>
                  <a:srgbClr val="404040"/>
                </a:solidFill>
                <a:effectLst/>
                <a:latin typeface="+mj-lt"/>
              </a:rPr>
              <a:t>όλη η εργασία είναι ακατέργαστη</a:t>
            </a:r>
            <a:r>
              <a:rPr lang="el-GR" b="0" i="0" dirty="0">
                <a:solidFill>
                  <a:srgbClr val="404040"/>
                </a:solidFill>
                <a:effectLst/>
                <a:latin typeface="+mj-lt"/>
              </a:rPr>
              <a:t> (χωρίς δεξιότητες). Μια </a:t>
            </a:r>
            <a:r>
              <a:rPr lang="el-GR" b="1" i="0" dirty="0">
                <a:solidFill>
                  <a:srgbClr val="404040"/>
                </a:solidFill>
                <a:effectLst/>
                <a:latin typeface="+mj-lt"/>
              </a:rPr>
              <a:t>αύξηση του            (1- u)</a:t>
            </a:r>
            <a:r>
              <a:rPr lang="el-GR" b="0" i="0" dirty="0">
                <a:solidFill>
                  <a:srgbClr val="404040"/>
                </a:solidFill>
                <a:effectLst/>
                <a:latin typeface="+mj-lt"/>
              </a:rPr>
              <a:t> (δηλαδή, περισσότερος χρόνος αφιερωμένος στην εκμάθηση) οδηγεί σε αύξηση των αποτελεσματικών μονάδων ειδικευμένου εργατικού δυναμικού H:</a:t>
            </a:r>
          </a:p>
          <a:p>
            <a:pPr marL="0" indent="0">
              <a:buNone/>
            </a:pPr>
            <a:endParaRPr lang="en-GB" altLang="el-GR" dirty="0">
              <a:latin typeface="+mj-lt"/>
            </a:endParaRPr>
          </a:p>
          <a:p>
            <a:pPr>
              <a:buFontTx/>
              <a:buNone/>
            </a:pPr>
            <a:r>
              <a:rPr lang="en-GB" altLang="el-GR" dirty="0">
                <a:latin typeface="+mj-lt"/>
              </a:rPr>
              <a:t>	</a:t>
            </a:r>
            <a:r>
              <a:rPr lang="el-GR" altLang="el-GR" dirty="0">
                <a:latin typeface="+mj-lt"/>
              </a:rPr>
              <a:t>							</a:t>
            </a:r>
            <a:r>
              <a:rPr lang="en-GB" altLang="el-GR" dirty="0">
                <a:latin typeface="+mj-lt"/>
              </a:rPr>
              <a:t>(2.16)</a:t>
            </a:r>
          </a:p>
          <a:p>
            <a:endParaRPr lang="en-GB" altLang="el-GR" dirty="0">
              <a:latin typeface="+mj-lt"/>
            </a:endParaRPr>
          </a:p>
          <a:p>
            <a:r>
              <a:rPr lang="el-GR" altLang="el-GR" dirty="0">
                <a:latin typeface="+mj-lt"/>
              </a:rPr>
              <a:t>Αυτό υποδηλώνει ότι μια μικρή αύξηση στο (1-u) αυξάνει το H κατά το ποσοστό </a:t>
            </a:r>
            <a:r>
              <a:rPr lang="en-GB" altLang="el-GR" dirty="0">
                <a:latin typeface="+mj-lt"/>
                <a:sym typeface="Symbol" panose="05050102010706020507" pitchFamily="18" charset="2"/>
              </a:rPr>
              <a:t></a:t>
            </a:r>
            <a:r>
              <a:rPr lang="el-GR" altLang="el-GR" dirty="0">
                <a:latin typeface="+mj-lt"/>
                <a:sym typeface="Symbol" panose="05050102010706020507" pitchFamily="18" charset="2"/>
              </a:rPr>
              <a:t> (βλ. σχόλιο και </a:t>
            </a:r>
            <a:r>
              <a:rPr lang="de-DE" altLang="el-GR" dirty="0">
                <a:latin typeface="+mj-lt"/>
                <a:sym typeface="Symbol" panose="05050102010706020507" pitchFamily="18" charset="2"/>
              </a:rPr>
              <a:t>Arrow, 1962</a:t>
            </a:r>
            <a:r>
              <a:rPr lang="en-US" altLang="el-GR" dirty="0">
                <a:latin typeface="+mj-lt"/>
                <a:sym typeface="Symbol" panose="05050102010706020507" pitchFamily="18" charset="2"/>
              </a:rPr>
              <a:t>)</a:t>
            </a:r>
            <a:r>
              <a:rPr lang="en-GB" altLang="el-GR" dirty="0">
                <a:latin typeface="+mj-lt"/>
                <a:sym typeface="Symbol" panose="05050102010706020507" pitchFamily="18" charset="2"/>
              </a:rPr>
              <a:t>.</a:t>
            </a:r>
          </a:p>
          <a:p>
            <a:r>
              <a:rPr lang="el-GR" altLang="el-GR" dirty="0">
                <a:latin typeface="+mj-lt"/>
                <a:sym typeface="Symbol" panose="05050102010706020507" pitchFamily="18" charset="2"/>
              </a:rPr>
              <a:t>Αν το φυσικό κεφάλαιο συσσωρεύεται όπως στο τυπικό μοντέλο </a:t>
            </a:r>
            <a:r>
              <a:rPr lang="el-GR" altLang="el-GR" dirty="0" err="1">
                <a:latin typeface="+mj-lt"/>
                <a:sym typeface="Symbol" panose="05050102010706020507" pitchFamily="18" charset="2"/>
              </a:rPr>
              <a:t>Solow</a:t>
            </a:r>
            <a:r>
              <a:rPr lang="el-GR" altLang="el-GR" dirty="0">
                <a:latin typeface="+mj-lt"/>
                <a:sym typeface="Symbol" panose="05050102010706020507" pitchFamily="18" charset="2"/>
              </a:rPr>
              <a:t>, τότε η παραγωγή ανά εργαζόμενο ισούται με</a:t>
            </a:r>
            <a:r>
              <a:rPr lang="en-GB" altLang="el-GR" dirty="0">
                <a:latin typeface="+mj-lt"/>
              </a:rPr>
              <a:t>	</a:t>
            </a:r>
            <a:r>
              <a:rPr lang="el-GR" altLang="el-GR" dirty="0">
                <a:latin typeface="+mj-lt"/>
              </a:rPr>
              <a:t>								</a:t>
            </a:r>
            <a:r>
              <a:rPr lang="en-GB" altLang="el-GR" dirty="0">
                <a:latin typeface="+mj-lt"/>
              </a:rPr>
              <a:t>(2.17)</a:t>
            </a:r>
            <a:endParaRPr lang="en-GB" altLang="el-GR" dirty="0">
              <a:latin typeface="+mj-lt"/>
              <a:sym typeface="Symbol" panose="05050102010706020507" pitchFamily="18" charset="2"/>
            </a:endParaRPr>
          </a:p>
          <a:p>
            <a:endParaRPr lang="en-GB" altLang="el-GR" dirty="0">
              <a:sym typeface="Symbol" panose="05050102010706020507" pitchFamily="18" charset="2"/>
            </a:endParaRPr>
          </a:p>
          <a:p>
            <a:endParaRPr lang="en-GB" altLang="el-GR" dirty="0"/>
          </a:p>
          <a:p>
            <a:endParaRPr lang="en-GB" altLang="el-GR" dirty="0"/>
          </a:p>
        </p:txBody>
      </p:sp>
      <p:graphicFrame>
        <p:nvGraphicFramePr>
          <p:cNvPr id="200708" name="Object 4">
            <a:extLst>
              <a:ext uri="{FF2B5EF4-FFF2-40B4-BE49-F238E27FC236}">
                <a16:creationId xmlns:a16="http://schemas.microsoft.com/office/drawing/2014/main" id="{BD0BCF8C-63E2-269C-6C71-B5D398910B93}"/>
              </a:ext>
            </a:extLst>
          </p:cNvPr>
          <p:cNvGraphicFramePr>
            <a:graphicFrameLocks noChangeAspect="1"/>
          </p:cNvGraphicFramePr>
          <p:nvPr/>
        </p:nvGraphicFramePr>
        <p:xfrm>
          <a:off x="2400300" y="2844800"/>
          <a:ext cx="1516063" cy="787400"/>
        </p:xfrm>
        <a:graphic>
          <a:graphicData uri="http://schemas.openxmlformats.org/presentationml/2006/ole">
            <mc:AlternateContent xmlns:mc="http://schemas.openxmlformats.org/markup-compatibility/2006">
              <mc:Choice xmlns:v="urn:schemas-microsoft-com:vml" Requires="v">
                <p:oleObj name="Equation" r:id="rId2" imgW="1511280" imgH="787320" progId="Equation.DSMT4">
                  <p:embed/>
                </p:oleObj>
              </mc:Choice>
              <mc:Fallback>
                <p:oleObj name="Equation" r:id="rId2" imgW="1511280" imgH="787320" progId="Equation.DSMT4">
                  <p:embed/>
                  <p:pic>
                    <p:nvPicPr>
                      <p:cNvPr id="200708" name="Object 4">
                        <a:extLst>
                          <a:ext uri="{FF2B5EF4-FFF2-40B4-BE49-F238E27FC236}">
                            <a16:creationId xmlns:a16="http://schemas.microsoft.com/office/drawing/2014/main" id="{BD0BCF8C-63E2-269C-6C71-B5D398910B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300" y="2844800"/>
                        <a:ext cx="1516063" cy="78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0709" name="Object 5">
            <a:extLst>
              <a:ext uri="{FF2B5EF4-FFF2-40B4-BE49-F238E27FC236}">
                <a16:creationId xmlns:a16="http://schemas.microsoft.com/office/drawing/2014/main" id="{97B0A7B1-70A5-373F-F8A1-1D3B28D62116}"/>
              </a:ext>
            </a:extLst>
          </p:cNvPr>
          <p:cNvGraphicFramePr>
            <a:graphicFrameLocks noChangeAspect="1"/>
          </p:cNvGraphicFramePr>
          <p:nvPr/>
        </p:nvGraphicFramePr>
        <p:xfrm>
          <a:off x="2235200" y="5289550"/>
          <a:ext cx="3683000" cy="927100"/>
        </p:xfrm>
        <a:graphic>
          <a:graphicData uri="http://schemas.openxmlformats.org/presentationml/2006/ole">
            <mc:AlternateContent xmlns:mc="http://schemas.openxmlformats.org/markup-compatibility/2006">
              <mc:Choice xmlns:v="urn:schemas-microsoft-com:vml" Requires="v">
                <p:oleObj name="Equation" r:id="rId4" imgW="3682800" imgH="927000" progId="Equation.DSMT4">
                  <p:embed/>
                </p:oleObj>
              </mc:Choice>
              <mc:Fallback>
                <p:oleObj name="Equation" r:id="rId4" imgW="3682800" imgH="927000" progId="Equation.DSMT4">
                  <p:embed/>
                  <p:pic>
                    <p:nvPicPr>
                      <p:cNvPr id="200709" name="Object 5">
                        <a:extLst>
                          <a:ext uri="{FF2B5EF4-FFF2-40B4-BE49-F238E27FC236}">
                            <a16:creationId xmlns:a16="http://schemas.microsoft.com/office/drawing/2014/main" id="{97B0A7B1-70A5-373F-F8A1-1D3B28D6211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35200" y="5289550"/>
                        <a:ext cx="3683000" cy="927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a:extLst>
              <a:ext uri="{FF2B5EF4-FFF2-40B4-BE49-F238E27FC236}">
                <a16:creationId xmlns:a16="http://schemas.microsoft.com/office/drawing/2014/main" id="{3801A876-EB90-0801-E769-B725CA760DB1}"/>
              </a:ext>
            </a:extLst>
          </p:cNvPr>
          <p:cNvSpPr>
            <a:spLocks noGrp="1" noChangeArrowheads="1"/>
          </p:cNvSpPr>
          <p:nvPr>
            <p:ph type="title"/>
          </p:nvPr>
        </p:nvSpPr>
        <p:spPr>
          <a:xfrm>
            <a:off x="457200" y="22836"/>
            <a:ext cx="8229600" cy="1143000"/>
          </a:xfrm>
        </p:spPr>
        <p:txBody>
          <a:bodyPr>
            <a:normAutofit fontScale="90000"/>
          </a:bodyPr>
          <a:lstStyle/>
          <a:p>
            <a:r>
              <a:rPr lang="el-GR" altLang="el-GR" dirty="0"/>
              <a:t>Επιπτώσεις στα σχετικά εισοδήματα</a:t>
            </a:r>
            <a:endParaRPr lang="en-GB" altLang="el-GR" dirty="0"/>
          </a:p>
        </p:txBody>
      </p:sp>
      <p:sp>
        <p:nvSpPr>
          <p:cNvPr id="201731" name="Rectangle 3">
            <a:extLst>
              <a:ext uri="{FF2B5EF4-FFF2-40B4-BE49-F238E27FC236}">
                <a16:creationId xmlns:a16="http://schemas.microsoft.com/office/drawing/2014/main" id="{23B103A0-36ED-F257-78B1-C812ACC85CAE}"/>
              </a:ext>
            </a:extLst>
          </p:cNvPr>
          <p:cNvSpPr>
            <a:spLocks noGrp="1" noChangeArrowheads="1"/>
          </p:cNvSpPr>
          <p:nvPr>
            <p:ph type="body" idx="1"/>
          </p:nvPr>
        </p:nvSpPr>
        <p:spPr>
          <a:xfrm>
            <a:off x="228600" y="1165836"/>
            <a:ext cx="8915400" cy="5615782"/>
          </a:xfrm>
        </p:spPr>
        <p:txBody>
          <a:bodyPr>
            <a:normAutofit lnSpcReduction="10000"/>
          </a:bodyPr>
          <a:lstStyle/>
          <a:p>
            <a:pPr algn="l">
              <a:lnSpc>
                <a:spcPts val="2143"/>
              </a:lnSpc>
              <a:spcAft>
                <a:spcPts val="1029"/>
              </a:spcAft>
              <a:buNone/>
            </a:pPr>
            <a:r>
              <a:rPr lang="el-GR" sz="2500" dirty="0">
                <a:latin typeface="+mj-lt"/>
              </a:rPr>
              <a:t>Το </a:t>
            </a:r>
            <a:r>
              <a:rPr lang="el-GR" sz="2500" b="1" dirty="0">
                <a:latin typeface="+mj-lt"/>
              </a:rPr>
              <a:t>επαυξημένο</a:t>
            </a:r>
            <a:r>
              <a:rPr lang="el-GR" sz="2500" dirty="0">
                <a:latin typeface="+mj-lt"/>
              </a:rPr>
              <a:t> μοντέλο </a:t>
            </a:r>
            <a:r>
              <a:rPr lang="el-GR" sz="2500" dirty="0" err="1">
                <a:latin typeface="+mj-lt"/>
              </a:rPr>
              <a:t>Solow</a:t>
            </a:r>
            <a:r>
              <a:rPr lang="el-GR" sz="2500" dirty="0">
                <a:latin typeface="+mj-lt"/>
              </a:rPr>
              <a:t> υποδηλώνει ότι ορισμένες χώρες είναι πιο πλούσιες από άλλες επειδή έχουν:</a:t>
            </a:r>
            <a:r>
              <a:rPr lang="en-US" sz="2500" dirty="0">
                <a:latin typeface="+mj-lt"/>
              </a:rPr>
              <a:t> </a:t>
            </a:r>
            <a:r>
              <a:rPr lang="el-GR" sz="2500" dirty="0">
                <a:latin typeface="+mj-lt"/>
              </a:rPr>
              <a:t>Υψηλά ποσοστά επένδυσης σε φυσικό κεφάλαιο (s)</a:t>
            </a:r>
            <a:r>
              <a:rPr lang="en-US" sz="2500" dirty="0">
                <a:latin typeface="+mj-lt"/>
              </a:rPr>
              <a:t>, </a:t>
            </a:r>
            <a:r>
              <a:rPr lang="el-GR" sz="2500" dirty="0">
                <a:latin typeface="+mj-lt"/>
              </a:rPr>
              <a:t>Μεγάλο μερίδιο χρόνου αφιερωμένο στην εκπαίδευση (1-u)</a:t>
            </a:r>
            <a:r>
              <a:rPr lang="en-US" sz="2500" dirty="0">
                <a:latin typeface="+mj-lt"/>
              </a:rPr>
              <a:t>, </a:t>
            </a:r>
            <a:r>
              <a:rPr lang="el-GR" sz="2500" dirty="0">
                <a:latin typeface="+mj-lt"/>
              </a:rPr>
              <a:t>Χαμηλούς ρυθμούς αύξησης πληθυσμού (n)</a:t>
            </a:r>
            <a:r>
              <a:rPr lang="en-US" sz="2500" dirty="0">
                <a:latin typeface="+mj-lt"/>
              </a:rPr>
              <a:t>, </a:t>
            </a:r>
            <a:r>
              <a:rPr lang="el-GR" sz="2500" dirty="0">
                <a:latin typeface="+mj-lt"/>
              </a:rPr>
              <a:t>Υψηλά επίπεδα τεχνολογίας (A)</a:t>
            </a:r>
          </a:p>
          <a:p>
            <a:r>
              <a:rPr lang="el-GR" altLang="el-GR" sz="2500" dirty="0">
                <a:latin typeface="+mj-lt"/>
              </a:rPr>
              <a:t>Αν ορίσουμε το σχετικό εθνικό εισόδημα ως:</a:t>
            </a:r>
            <a:endParaRPr lang="en-GB" altLang="el-GR" sz="2500" dirty="0">
              <a:latin typeface="+mj-lt"/>
            </a:endParaRPr>
          </a:p>
          <a:p>
            <a:pPr>
              <a:buFontTx/>
              <a:buNone/>
            </a:pPr>
            <a:r>
              <a:rPr lang="en-GB" altLang="el-GR" sz="2000" dirty="0">
                <a:latin typeface="+mj-lt"/>
              </a:rPr>
              <a:t>									(2.18)</a:t>
            </a:r>
          </a:p>
          <a:p>
            <a:r>
              <a:rPr lang="el-GR" altLang="el-GR" sz="2500" dirty="0">
                <a:latin typeface="+mj-lt"/>
              </a:rPr>
              <a:t>τότε τα σχετικά εισοδήματα δίνονται από:</a:t>
            </a:r>
            <a:endParaRPr lang="en-US" altLang="el-GR" sz="2500" dirty="0">
              <a:latin typeface="+mj-lt"/>
            </a:endParaRPr>
          </a:p>
          <a:p>
            <a:pPr marL="0" indent="0">
              <a:buNone/>
            </a:pPr>
            <a:r>
              <a:rPr lang="en-US" altLang="el-GR" sz="2000" dirty="0">
                <a:latin typeface="+mj-lt"/>
              </a:rPr>
              <a:t>							</a:t>
            </a:r>
            <a:r>
              <a:rPr lang="en-GB" altLang="el-GR" sz="2000" dirty="0">
                <a:latin typeface="+mj-lt"/>
              </a:rPr>
              <a:t>	(2.19)</a:t>
            </a:r>
          </a:p>
          <a:p>
            <a:endParaRPr lang="en-GB" altLang="el-GR" sz="2000" dirty="0">
              <a:latin typeface="+mj-lt"/>
            </a:endParaRPr>
          </a:p>
          <a:p>
            <a:endParaRPr lang="en-GB" altLang="el-GR" sz="2000" dirty="0">
              <a:latin typeface="+mj-lt"/>
            </a:endParaRPr>
          </a:p>
          <a:p>
            <a:pPr marL="0" indent="0">
              <a:buNone/>
            </a:pPr>
            <a:r>
              <a:rPr lang="en-US" altLang="el-GR" sz="2000" dirty="0">
                <a:latin typeface="+mj-lt"/>
              </a:rPr>
              <a:t>[</a:t>
            </a:r>
            <a:r>
              <a:rPr lang="el-GR" altLang="el-GR" sz="2000" dirty="0">
                <a:latin typeface="+mj-lt"/>
              </a:rPr>
              <a:t>Σημαντική παρατήρηση:</a:t>
            </a:r>
            <a:r>
              <a:rPr lang="en-US" altLang="el-GR" sz="2000" dirty="0">
                <a:latin typeface="+mj-lt"/>
              </a:rPr>
              <a:t> </a:t>
            </a:r>
            <a:r>
              <a:rPr lang="el-GR" altLang="el-GR" sz="2000" dirty="0">
                <a:latin typeface="+mj-lt"/>
              </a:rPr>
              <a:t>Το μοντέλο αυτό δεν εξηγεί πώς επιλέγεται το (1-u) (δηλαδή το μερίδιο του χρόνου για εκπαίδευση). Θεωρείται ως εξωγενής παράμετρος, παρόμοια με το ποσοστό αποταμίευσης (s) στο βασικό μοντέλο </a:t>
            </a:r>
            <a:r>
              <a:rPr lang="el-GR" altLang="el-GR" sz="2000" dirty="0" err="1">
                <a:latin typeface="+mj-lt"/>
              </a:rPr>
              <a:t>Solow</a:t>
            </a:r>
            <a:r>
              <a:rPr lang="el-GR" altLang="el-GR" sz="2000" dirty="0">
                <a:latin typeface="+mj-lt"/>
              </a:rPr>
              <a:t>. Αυτή η απουσία ενδογενούς μηχανισμού επιλογής αποτελεί σημαντικό περιορισμό, καθώς στην πραγματικότητα οι επιλογές εκπαίδευσης εξαρτώνται από οικονομικά κίνητρα, θεσμικούς παράγοντες και κοινωνικές προτιμήσεις.</a:t>
            </a:r>
            <a:r>
              <a:rPr lang="en-US" altLang="el-GR" sz="2000" dirty="0">
                <a:latin typeface="+mj-lt"/>
              </a:rPr>
              <a:t>]</a:t>
            </a:r>
            <a:endParaRPr lang="en-GB" altLang="el-GR" sz="2000" dirty="0">
              <a:latin typeface="+mj-lt"/>
            </a:endParaRPr>
          </a:p>
        </p:txBody>
      </p:sp>
      <p:graphicFrame>
        <p:nvGraphicFramePr>
          <p:cNvPr id="201732" name="Object 4">
            <a:extLst>
              <a:ext uri="{FF2B5EF4-FFF2-40B4-BE49-F238E27FC236}">
                <a16:creationId xmlns:a16="http://schemas.microsoft.com/office/drawing/2014/main" id="{0C22ADC0-EF04-F93F-5F94-7094F2592092}"/>
              </a:ext>
            </a:extLst>
          </p:cNvPr>
          <p:cNvGraphicFramePr>
            <a:graphicFrameLocks noChangeAspect="1"/>
          </p:cNvGraphicFramePr>
          <p:nvPr>
            <p:extLst>
              <p:ext uri="{D42A27DB-BD31-4B8C-83A1-F6EECF244321}">
                <p14:modId xmlns:p14="http://schemas.microsoft.com/office/powerpoint/2010/main" val="3911428939"/>
              </p:ext>
            </p:extLst>
          </p:nvPr>
        </p:nvGraphicFramePr>
        <p:xfrm>
          <a:off x="3208336" y="3028950"/>
          <a:ext cx="1477963" cy="419100"/>
        </p:xfrm>
        <a:graphic>
          <a:graphicData uri="http://schemas.openxmlformats.org/presentationml/2006/ole">
            <mc:AlternateContent xmlns:mc="http://schemas.openxmlformats.org/markup-compatibility/2006">
              <mc:Choice xmlns:v="urn:schemas-microsoft-com:vml" Requires="v">
                <p:oleObj name="Equation" r:id="rId2" imgW="1473120" imgH="419040" progId="Equation.DSMT4">
                  <p:embed/>
                </p:oleObj>
              </mc:Choice>
              <mc:Fallback>
                <p:oleObj name="Equation" r:id="rId2" imgW="1473120" imgH="419040" progId="Equation.DSMT4">
                  <p:embed/>
                  <p:pic>
                    <p:nvPicPr>
                      <p:cNvPr id="201732" name="Object 4">
                        <a:extLst>
                          <a:ext uri="{FF2B5EF4-FFF2-40B4-BE49-F238E27FC236}">
                            <a16:creationId xmlns:a16="http://schemas.microsoft.com/office/drawing/2014/main" id="{0C22ADC0-EF04-F93F-5F94-7094F25920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8336" y="3028950"/>
                        <a:ext cx="1477963"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1733" name="Object 5">
            <a:extLst>
              <a:ext uri="{FF2B5EF4-FFF2-40B4-BE49-F238E27FC236}">
                <a16:creationId xmlns:a16="http://schemas.microsoft.com/office/drawing/2014/main" id="{C3419445-CA84-9E28-151A-48BC3985E087}"/>
              </a:ext>
            </a:extLst>
          </p:cNvPr>
          <p:cNvGraphicFramePr>
            <a:graphicFrameLocks noChangeAspect="1"/>
          </p:cNvGraphicFramePr>
          <p:nvPr>
            <p:extLst>
              <p:ext uri="{D42A27DB-BD31-4B8C-83A1-F6EECF244321}">
                <p14:modId xmlns:p14="http://schemas.microsoft.com/office/powerpoint/2010/main" val="593001046"/>
              </p:ext>
            </p:extLst>
          </p:nvPr>
        </p:nvGraphicFramePr>
        <p:xfrm>
          <a:off x="3157537" y="3810000"/>
          <a:ext cx="3057525" cy="990600"/>
        </p:xfrm>
        <a:graphic>
          <a:graphicData uri="http://schemas.openxmlformats.org/presentationml/2006/ole">
            <mc:AlternateContent xmlns:mc="http://schemas.openxmlformats.org/markup-compatibility/2006">
              <mc:Choice xmlns:v="urn:schemas-microsoft-com:vml" Requires="v">
                <p:oleObj name="Equation" r:id="rId4" imgW="3047760" imgH="990360" progId="Equation.DSMT4">
                  <p:embed/>
                </p:oleObj>
              </mc:Choice>
              <mc:Fallback>
                <p:oleObj name="Equation" r:id="rId4" imgW="3047760" imgH="990360" progId="Equation.DSMT4">
                  <p:embed/>
                  <p:pic>
                    <p:nvPicPr>
                      <p:cNvPr id="201733" name="Object 5">
                        <a:extLst>
                          <a:ext uri="{FF2B5EF4-FFF2-40B4-BE49-F238E27FC236}">
                            <a16:creationId xmlns:a16="http://schemas.microsoft.com/office/drawing/2014/main" id="{C3419445-CA84-9E28-151A-48BC3985E08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57537" y="3810000"/>
                        <a:ext cx="3057525"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89A0C0-CA52-2EB0-2CE4-C649A8D93F8F}"/>
              </a:ext>
            </a:extLst>
          </p:cNvPr>
          <p:cNvSpPr>
            <a:spLocks noGrp="1"/>
          </p:cNvSpPr>
          <p:nvPr>
            <p:ph type="title"/>
          </p:nvPr>
        </p:nvSpPr>
        <p:spPr>
          <a:xfrm>
            <a:off x="457200" y="-2059"/>
            <a:ext cx="8229600" cy="1143000"/>
          </a:xfrm>
        </p:spPr>
        <p:txBody>
          <a:bodyPr/>
          <a:lstStyle/>
          <a:p>
            <a:r>
              <a:rPr lang="el-GR" b="0" i="0" dirty="0">
                <a:solidFill>
                  <a:srgbClr val="404040"/>
                </a:solidFill>
                <a:effectLst/>
              </a:rPr>
              <a:t>Ευρύ κεφάλαιο (</a:t>
            </a:r>
            <a:r>
              <a:rPr lang="de-DE" b="0" i="0" dirty="0" err="1">
                <a:solidFill>
                  <a:srgbClr val="404040"/>
                </a:solidFill>
                <a:effectLst/>
              </a:rPr>
              <a:t>broad</a:t>
            </a:r>
            <a:r>
              <a:rPr lang="de-DE" b="0" i="0" dirty="0">
                <a:solidFill>
                  <a:srgbClr val="404040"/>
                </a:solidFill>
                <a:effectLst/>
              </a:rPr>
              <a:t> </a:t>
            </a:r>
            <a:r>
              <a:rPr lang="de-DE" b="0" i="0" dirty="0" err="1">
                <a:solidFill>
                  <a:srgbClr val="404040"/>
                </a:solidFill>
                <a:effectLst/>
              </a:rPr>
              <a:t>capital</a:t>
            </a:r>
            <a:r>
              <a:rPr lang="en-US" dirty="0">
                <a:solidFill>
                  <a:srgbClr val="404040"/>
                </a:solidFill>
              </a:rPr>
              <a:t>)</a:t>
            </a:r>
            <a:endParaRPr lang="el-GR" dirty="0"/>
          </a:p>
        </p:txBody>
      </p:sp>
      <p:sp>
        <p:nvSpPr>
          <p:cNvPr id="3" name="Θέση περιεχομένου 2">
            <a:extLst>
              <a:ext uri="{FF2B5EF4-FFF2-40B4-BE49-F238E27FC236}">
                <a16:creationId xmlns:a16="http://schemas.microsoft.com/office/drawing/2014/main" id="{5D2B0D4D-6742-93F6-6E86-6EFF87E42236}"/>
              </a:ext>
            </a:extLst>
          </p:cNvPr>
          <p:cNvSpPr>
            <a:spLocks noGrp="1"/>
          </p:cNvSpPr>
          <p:nvPr>
            <p:ph idx="1"/>
          </p:nvPr>
        </p:nvSpPr>
        <p:spPr>
          <a:xfrm>
            <a:off x="76200" y="1087396"/>
            <a:ext cx="9067800" cy="5562600"/>
          </a:xfrm>
        </p:spPr>
        <p:txBody>
          <a:bodyPr>
            <a:normAutofit fontScale="92500" lnSpcReduction="20000"/>
          </a:bodyPr>
          <a:lstStyle/>
          <a:p>
            <a:r>
              <a:rPr lang="el-GR" b="0" i="0" dirty="0">
                <a:effectLst/>
                <a:latin typeface="+mj-lt"/>
              </a:rPr>
              <a:t>Στο μοντέλο </a:t>
            </a:r>
            <a:r>
              <a:rPr lang="el-GR" b="0" i="0" dirty="0" err="1">
                <a:effectLst/>
                <a:latin typeface="+mj-lt"/>
              </a:rPr>
              <a:t>Solow</a:t>
            </a:r>
            <a:r>
              <a:rPr lang="el-GR" b="0" i="0" dirty="0">
                <a:effectLst/>
                <a:latin typeface="+mj-lt"/>
              </a:rPr>
              <a:t>, οι επιχειρήσεις μπορούν να αντλήσουν όλα τα κέρδη από τις επενδύσεις.</a:t>
            </a:r>
          </a:p>
          <a:p>
            <a:r>
              <a:rPr lang="el-GR" b="0" i="0" dirty="0">
                <a:effectLst/>
                <a:latin typeface="+mj-lt"/>
              </a:rPr>
              <a:t>Ωστόσο, φαίνεται λογικό ότι μπορεί να υπάρχουν εξωτερικά οφέλη </a:t>
            </a:r>
            <a:r>
              <a:rPr lang="en-US" b="0" i="0" dirty="0">
                <a:effectLst/>
                <a:latin typeface="+mj-lt"/>
              </a:rPr>
              <a:t>(externalities) </a:t>
            </a:r>
            <a:r>
              <a:rPr lang="el-GR" b="0" i="0" dirty="0">
                <a:effectLst/>
                <a:latin typeface="+mj-lt"/>
              </a:rPr>
              <a:t>στη δημιουργία κεφαλαίου, έτσι ώστε η </a:t>
            </a:r>
            <a:r>
              <a:rPr lang="el-GR" b="1" i="0" dirty="0">
                <a:effectLst/>
                <a:latin typeface="+mj-lt"/>
              </a:rPr>
              <a:t>κοινωνική απόδοση</a:t>
            </a:r>
            <a:r>
              <a:rPr lang="en-US" b="1" i="0" dirty="0">
                <a:effectLst/>
                <a:latin typeface="+mj-lt"/>
              </a:rPr>
              <a:t> </a:t>
            </a:r>
            <a:r>
              <a:rPr lang="en-US" b="0" i="0" dirty="0">
                <a:effectLst/>
                <a:latin typeface="+mj-lt"/>
              </a:rPr>
              <a:t>(</a:t>
            </a:r>
            <a:r>
              <a:rPr lang="en-GB" altLang="el-GR" dirty="0">
                <a:latin typeface="+mj-lt"/>
              </a:rPr>
              <a:t>social return) </a:t>
            </a:r>
            <a:r>
              <a:rPr lang="el-GR" b="0" i="0" dirty="0">
                <a:effectLst/>
                <a:latin typeface="+mj-lt"/>
              </a:rPr>
              <a:t> να είναι υψηλότερη από την </a:t>
            </a:r>
            <a:r>
              <a:rPr lang="el-GR" b="1" i="0" dirty="0">
                <a:effectLst/>
                <a:latin typeface="+mj-lt"/>
              </a:rPr>
              <a:t>ιδιωτική</a:t>
            </a:r>
            <a:r>
              <a:rPr lang="el-GR" b="0" i="0" dirty="0">
                <a:effectLst/>
                <a:latin typeface="+mj-lt"/>
              </a:rPr>
              <a:t> απόδοση</a:t>
            </a:r>
            <a:r>
              <a:rPr lang="en-US" b="0" i="0" dirty="0">
                <a:effectLst/>
                <a:latin typeface="+mj-lt"/>
              </a:rPr>
              <a:t> (private rate of return)</a:t>
            </a:r>
            <a:r>
              <a:rPr lang="el-GR" b="0" i="0" dirty="0">
                <a:effectLst/>
                <a:latin typeface="+mj-lt"/>
              </a:rPr>
              <a:t>.</a:t>
            </a:r>
          </a:p>
          <a:p>
            <a:r>
              <a:rPr lang="el-GR" b="0" i="0" dirty="0">
                <a:effectLst/>
                <a:latin typeface="+mj-lt"/>
              </a:rPr>
              <a:t>Αυτά τα εξωτερικά οφέλη μπορεί να προκύψουν επειδή οι εργαζόμενοι μετακινούνται μεταξύ επιχειρήσεων, μεταφέροντας τη γνώση τους για τη διαδικασία παραγωγής (μάθηση μέσω της πρακτικής).</a:t>
            </a:r>
            <a:endParaRPr lang="el-GR" dirty="0">
              <a:latin typeface="+mj-lt"/>
            </a:endParaRPr>
          </a:p>
          <a:p>
            <a:r>
              <a:rPr lang="el-GR" b="0" i="0" dirty="0">
                <a:effectLst/>
                <a:latin typeface="+mj-lt"/>
              </a:rPr>
              <a:t>Σε ακραία περίπτωση, αυτό μπορεί να οδηγήσει σε σταθερές αποδόσεις στο κεφάλαιο.</a:t>
            </a:r>
            <a:endParaRPr lang="el-GR" dirty="0">
              <a:latin typeface="+mj-lt"/>
            </a:endParaRPr>
          </a:p>
        </p:txBody>
      </p:sp>
    </p:spTree>
    <p:extLst>
      <p:ext uri="{BB962C8B-B14F-4D97-AF65-F5344CB8AC3E}">
        <p14:creationId xmlns:p14="http://schemas.microsoft.com/office/powerpoint/2010/main" val="808109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Τα κύρια θεωρητικά μοντέλα ανάπτυξης</a:t>
            </a:r>
            <a:endParaRPr dirty="0"/>
          </a:p>
        </p:txBody>
      </p:sp>
      <p:sp>
        <p:nvSpPr>
          <p:cNvPr id="3" name="Content Placeholder 2"/>
          <p:cNvSpPr>
            <a:spLocks noGrp="1"/>
          </p:cNvSpPr>
          <p:nvPr>
            <p:ph idx="1"/>
          </p:nvPr>
        </p:nvSpPr>
        <p:spPr/>
        <p:txBody>
          <a:bodyPr>
            <a:normAutofit/>
          </a:bodyPr>
          <a:lstStyle/>
          <a:p>
            <a:r>
              <a:rPr lang="el-GR" altLang="ko-KR" dirty="0"/>
              <a:t>Το μοντέλο </a:t>
            </a:r>
            <a:r>
              <a:rPr lang="en-US" altLang="ko-KR" dirty="0"/>
              <a:t>Harrod-Domar</a:t>
            </a:r>
            <a:endParaRPr lang="el-GR" dirty="0"/>
          </a:p>
          <a:p>
            <a:r>
              <a:rPr lang="el-GR" dirty="0"/>
              <a:t>Το Νεοκλασικό Μοντέλο </a:t>
            </a:r>
            <a:r>
              <a:rPr lang="el-GR" b="1" dirty="0" err="1"/>
              <a:t>Solow</a:t>
            </a:r>
            <a:endParaRPr lang="en-US" b="1" dirty="0"/>
          </a:p>
          <a:p>
            <a:r>
              <a:rPr lang="el-GR" dirty="0"/>
              <a:t>Το Διαρθρωτικό Μοντέλο (</a:t>
            </a:r>
            <a:r>
              <a:rPr lang="el-GR" dirty="0" err="1"/>
              <a:t>Lewis</a:t>
            </a:r>
            <a:r>
              <a:rPr lang="el-GR" dirty="0"/>
              <a:t>, </a:t>
            </a:r>
            <a:r>
              <a:rPr lang="el-GR" dirty="0" err="1"/>
              <a:t>Kuznets</a:t>
            </a:r>
            <a:r>
              <a:rPr lang="el-GR" dirty="0"/>
              <a:t>)</a:t>
            </a:r>
          </a:p>
          <a:p>
            <a:r>
              <a:rPr lang="el-GR" b="1" dirty="0"/>
              <a:t>Τα Ενδογενή Μοντέλα Ανάπτυξης </a:t>
            </a:r>
            <a:r>
              <a:rPr lang="el-GR" dirty="0"/>
              <a:t>(</a:t>
            </a:r>
            <a:r>
              <a:rPr lang="el-GR" b="1" dirty="0" err="1"/>
              <a:t>Romer</a:t>
            </a:r>
            <a:r>
              <a:rPr lang="el-GR" b="1" dirty="0"/>
              <a:t>, </a:t>
            </a:r>
            <a:r>
              <a:rPr lang="el-GR" b="1" dirty="0" err="1"/>
              <a:t>Lucas</a:t>
            </a:r>
            <a:r>
              <a:rPr lang="en-US" b="1" dirty="0"/>
              <a:t>,</a:t>
            </a:r>
            <a:r>
              <a:rPr lang="el-GR" b="1" dirty="0"/>
              <a:t> ΑΚ,</a:t>
            </a:r>
            <a:r>
              <a:rPr lang="en-US" b="1" dirty="0"/>
              <a:t> Jones</a:t>
            </a:r>
            <a:r>
              <a:rPr lang="el-GR" dirty="0"/>
              <a:t>)</a:t>
            </a:r>
          </a:p>
          <a:p>
            <a:r>
              <a:rPr lang="el-GR" dirty="0"/>
              <a:t>Το Μοντέλο Εξαρτημένης Ανάπτυξης</a:t>
            </a:r>
          </a:p>
          <a:p>
            <a:r>
              <a:rPr lang="el-GR" dirty="0"/>
              <a:t>Θεσμικές &amp; </a:t>
            </a:r>
            <a:r>
              <a:rPr lang="el-GR" dirty="0" err="1"/>
              <a:t>Νεο-Σμιθιανές</a:t>
            </a:r>
            <a:r>
              <a:rPr lang="el-GR" dirty="0"/>
              <a:t> προσεγγίσεις</a:t>
            </a:r>
          </a:p>
          <a:p>
            <a:endParaRP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67600" y="5218759"/>
            <a:ext cx="1814808" cy="1814808"/>
          </a:xfrm>
          <a:prstGeom prst="rect">
            <a:avLst/>
          </a:prstGeom>
        </p:spPr>
      </p:pic>
    </p:spTree>
    <p:extLst>
      <p:ext uri="{BB962C8B-B14F-4D97-AF65-F5344CB8AC3E}">
        <p14:creationId xmlns:p14="http://schemas.microsoft.com/office/powerpoint/2010/main" val="41353386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a:extLst>
              <a:ext uri="{FF2B5EF4-FFF2-40B4-BE49-F238E27FC236}">
                <a16:creationId xmlns:a16="http://schemas.microsoft.com/office/drawing/2014/main" id="{352A9B87-FB99-8DAA-F086-CCA76F4E4DF2}"/>
              </a:ext>
            </a:extLst>
          </p:cNvPr>
          <p:cNvSpPr>
            <a:spLocks noGrp="1" noChangeArrowheads="1"/>
          </p:cNvSpPr>
          <p:nvPr>
            <p:ph type="title"/>
          </p:nvPr>
        </p:nvSpPr>
        <p:spPr>
          <a:xfrm>
            <a:off x="420216" y="-13386"/>
            <a:ext cx="8229600" cy="1143000"/>
          </a:xfrm>
        </p:spPr>
        <p:txBody>
          <a:bodyPr/>
          <a:lstStyle/>
          <a:p>
            <a:r>
              <a:rPr lang="en-GB" altLang="el-GR" dirty="0"/>
              <a:t>To </a:t>
            </a:r>
            <a:r>
              <a:rPr lang="el-GR" altLang="el-GR" dirty="0"/>
              <a:t>μοντέλο </a:t>
            </a:r>
            <a:r>
              <a:rPr lang="en-GB" altLang="el-GR" dirty="0"/>
              <a:t>AK</a:t>
            </a:r>
          </a:p>
        </p:txBody>
      </p:sp>
      <p:sp>
        <p:nvSpPr>
          <p:cNvPr id="181251" name="Rectangle 3">
            <a:extLst>
              <a:ext uri="{FF2B5EF4-FFF2-40B4-BE49-F238E27FC236}">
                <a16:creationId xmlns:a16="http://schemas.microsoft.com/office/drawing/2014/main" id="{4AF9E263-F5DD-DCF2-B267-E1B2F7270C6B}"/>
              </a:ext>
            </a:extLst>
          </p:cNvPr>
          <p:cNvSpPr>
            <a:spLocks noGrp="1" noChangeArrowheads="1"/>
          </p:cNvSpPr>
          <p:nvPr>
            <p:ph type="body" idx="1"/>
          </p:nvPr>
        </p:nvSpPr>
        <p:spPr>
          <a:xfrm>
            <a:off x="457200" y="1029580"/>
            <a:ext cx="8229600" cy="4525963"/>
          </a:xfrm>
        </p:spPr>
        <p:txBody>
          <a:bodyPr>
            <a:normAutofit fontScale="92500" lnSpcReduction="10000"/>
          </a:bodyPr>
          <a:lstStyle/>
          <a:p>
            <a:r>
              <a:rPr lang="el-GR" altLang="el-GR" dirty="0">
                <a:latin typeface="+mj-lt"/>
              </a:rPr>
              <a:t>Ένα</a:t>
            </a:r>
            <a:r>
              <a:rPr lang="el-GR" b="0" i="0" dirty="0">
                <a:solidFill>
                  <a:srgbClr val="404040"/>
                </a:solidFill>
                <a:effectLst/>
                <a:latin typeface="+mj-lt"/>
              </a:rPr>
              <a:t> πολύ απλό μοντέλο που επιτρέπει την </a:t>
            </a:r>
            <a:r>
              <a:rPr lang="el-GR" b="1" i="0" dirty="0">
                <a:solidFill>
                  <a:srgbClr val="404040"/>
                </a:solidFill>
                <a:effectLst/>
                <a:latin typeface="+mj-lt"/>
              </a:rPr>
              <a:t>ενδογενή ανάπτυξη</a:t>
            </a:r>
            <a:r>
              <a:rPr lang="el-GR" b="0" i="0" dirty="0">
                <a:solidFill>
                  <a:srgbClr val="404040"/>
                </a:solidFill>
                <a:effectLst/>
                <a:latin typeface="+mj-lt"/>
              </a:rPr>
              <a:t> είναι το </a:t>
            </a:r>
            <a:r>
              <a:rPr lang="el-GR" b="1" i="0" dirty="0">
                <a:solidFill>
                  <a:srgbClr val="404040"/>
                </a:solidFill>
                <a:effectLst/>
                <a:latin typeface="+mj-lt"/>
              </a:rPr>
              <a:t>μοντέλο AK</a:t>
            </a:r>
            <a:r>
              <a:rPr lang="el-GR" b="0" i="0" dirty="0">
                <a:solidFill>
                  <a:srgbClr val="404040"/>
                </a:solidFill>
                <a:effectLst/>
                <a:latin typeface="+mj-lt"/>
              </a:rPr>
              <a:t>, το οποίο χαρακτηρίζεται από την ακόλουθη συνάρτηση παραγωγής</a:t>
            </a:r>
            <a:r>
              <a:rPr lang="en-GB" altLang="el-GR" dirty="0">
                <a:latin typeface="+mj-lt"/>
              </a:rPr>
              <a:t>:			(2.20)</a:t>
            </a:r>
          </a:p>
          <a:p>
            <a:r>
              <a:rPr lang="el-GR" altLang="el-GR" dirty="0">
                <a:latin typeface="+mj-lt"/>
              </a:rPr>
              <a:t>Το κεφάλαιο συσσωρεύεται μέσω της αποταμίευσης, έτσι ώστε η ακαθάριστη επένδυση να δίνεται από:</a:t>
            </a:r>
            <a:endParaRPr lang="en-GB" altLang="el-GR" dirty="0">
              <a:latin typeface="+mj-lt"/>
            </a:endParaRPr>
          </a:p>
          <a:p>
            <a:r>
              <a:rPr lang="el-GR" altLang="el-GR" dirty="0">
                <a:latin typeface="+mj-lt"/>
              </a:rPr>
              <a:t>Η καθαρή αύξηση του κεφαλαίου (</a:t>
            </a:r>
            <a:r>
              <a:rPr lang="el-GR" altLang="el-GR" dirty="0" err="1">
                <a:latin typeface="+mj-lt"/>
              </a:rPr>
              <a:t>net</a:t>
            </a:r>
            <a:r>
              <a:rPr lang="el-GR" altLang="el-GR" dirty="0">
                <a:latin typeface="+mj-lt"/>
              </a:rPr>
              <a:t> </a:t>
            </a:r>
            <a:r>
              <a:rPr lang="el-GR" altLang="el-GR" dirty="0" err="1">
                <a:latin typeface="+mj-lt"/>
              </a:rPr>
              <a:t>capital</a:t>
            </a:r>
            <a:r>
              <a:rPr lang="el-GR" altLang="el-GR" dirty="0">
                <a:latin typeface="+mj-lt"/>
              </a:rPr>
              <a:t> </a:t>
            </a:r>
            <a:r>
              <a:rPr lang="el-GR" altLang="el-GR" dirty="0" err="1">
                <a:latin typeface="+mj-lt"/>
              </a:rPr>
              <a:t>accumulation</a:t>
            </a:r>
            <a:r>
              <a:rPr lang="el-GR" altLang="el-GR" dirty="0">
                <a:latin typeface="+mj-lt"/>
              </a:rPr>
              <a:t>) </a:t>
            </a:r>
            <a:r>
              <a:rPr lang="el-GR" altLang="el-GR" dirty="0" err="1">
                <a:latin typeface="+mj-lt"/>
              </a:rPr>
              <a:t>μετράται</a:t>
            </a:r>
            <a:r>
              <a:rPr lang="el-GR" altLang="el-GR" dirty="0">
                <a:latin typeface="+mj-lt"/>
              </a:rPr>
              <a:t> από:</a:t>
            </a:r>
            <a:endParaRPr lang="en-GB" altLang="el-GR" dirty="0">
              <a:latin typeface="+mj-lt"/>
            </a:endParaRPr>
          </a:p>
          <a:p>
            <a:pPr>
              <a:buFontTx/>
              <a:buNone/>
            </a:pPr>
            <a:r>
              <a:rPr lang="en-GB" altLang="el-GR" dirty="0"/>
              <a:t>								(2.21)</a:t>
            </a:r>
          </a:p>
          <a:p>
            <a:endParaRPr lang="en-GB" altLang="el-GR" dirty="0"/>
          </a:p>
        </p:txBody>
      </p:sp>
      <p:graphicFrame>
        <p:nvGraphicFramePr>
          <p:cNvPr id="181252" name="Object 4">
            <a:extLst>
              <a:ext uri="{FF2B5EF4-FFF2-40B4-BE49-F238E27FC236}">
                <a16:creationId xmlns:a16="http://schemas.microsoft.com/office/drawing/2014/main" id="{94B68FAC-2861-2994-A5BF-D73E2A400513}"/>
              </a:ext>
            </a:extLst>
          </p:cNvPr>
          <p:cNvGraphicFramePr>
            <a:graphicFrameLocks noChangeAspect="1"/>
          </p:cNvGraphicFramePr>
          <p:nvPr>
            <p:extLst>
              <p:ext uri="{D42A27DB-BD31-4B8C-83A1-F6EECF244321}">
                <p14:modId xmlns:p14="http://schemas.microsoft.com/office/powerpoint/2010/main" val="2422179705"/>
              </p:ext>
            </p:extLst>
          </p:nvPr>
        </p:nvGraphicFramePr>
        <p:xfrm>
          <a:off x="5340286" y="2438400"/>
          <a:ext cx="1017588" cy="266700"/>
        </p:xfrm>
        <a:graphic>
          <a:graphicData uri="http://schemas.openxmlformats.org/presentationml/2006/ole">
            <mc:AlternateContent xmlns:mc="http://schemas.openxmlformats.org/markup-compatibility/2006">
              <mc:Choice xmlns:v="urn:schemas-microsoft-com:vml" Requires="v">
                <p:oleObj name="Equation" r:id="rId2" imgW="1015920" imgH="266400" progId="Equation.DSMT4">
                  <p:embed/>
                </p:oleObj>
              </mc:Choice>
              <mc:Fallback>
                <p:oleObj name="Equation" r:id="rId2" imgW="1015920" imgH="266400" progId="Equation.DSMT4">
                  <p:embed/>
                  <p:pic>
                    <p:nvPicPr>
                      <p:cNvPr id="181252" name="Object 4">
                        <a:extLst>
                          <a:ext uri="{FF2B5EF4-FFF2-40B4-BE49-F238E27FC236}">
                            <a16:creationId xmlns:a16="http://schemas.microsoft.com/office/drawing/2014/main" id="{94B68FAC-2861-2994-A5BF-D73E2A4005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0286" y="2438400"/>
                        <a:ext cx="1017588"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1253" name="Object 5">
            <a:extLst>
              <a:ext uri="{FF2B5EF4-FFF2-40B4-BE49-F238E27FC236}">
                <a16:creationId xmlns:a16="http://schemas.microsoft.com/office/drawing/2014/main" id="{AB82371F-C68B-AF38-D460-8A14003B8738}"/>
              </a:ext>
            </a:extLst>
          </p:cNvPr>
          <p:cNvGraphicFramePr>
            <a:graphicFrameLocks noChangeAspect="1"/>
          </p:cNvGraphicFramePr>
          <p:nvPr>
            <p:extLst>
              <p:ext uri="{D42A27DB-BD31-4B8C-83A1-F6EECF244321}">
                <p14:modId xmlns:p14="http://schemas.microsoft.com/office/powerpoint/2010/main" val="2041208367"/>
              </p:ext>
            </p:extLst>
          </p:nvPr>
        </p:nvGraphicFramePr>
        <p:xfrm>
          <a:off x="5257800" y="3711221"/>
          <a:ext cx="1654175" cy="279400"/>
        </p:xfrm>
        <a:graphic>
          <a:graphicData uri="http://schemas.openxmlformats.org/presentationml/2006/ole">
            <mc:AlternateContent xmlns:mc="http://schemas.openxmlformats.org/markup-compatibility/2006">
              <mc:Choice xmlns:v="urn:schemas-microsoft-com:vml" Requires="v">
                <p:oleObj name="Equation" r:id="rId4" imgW="1650960" imgH="279360" progId="Equation.DSMT4">
                  <p:embed/>
                </p:oleObj>
              </mc:Choice>
              <mc:Fallback>
                <p:oleObj name="Equation" r:id="rId4" imgW="1650960" imgH="279360" progId="Equation.DSMT4">
                  <p:embed/>
                  <p:pic>
                    <p:nvPicPr>
                      <p:cNvPr id="181253" name="Object 5">
                        <a:extLst>
                          <a:ext uri="{FF2B5EF4-FFF2-40B4-BE49-F238E27FC236}">
                            <a16:creationId xmlns:a16="http://schemas.microsoft.com/office/drawing/2014/main" id="{AB82371F-C68B-AF38-D460-8A14003B87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3711221"/>
                        <a:ext cx="1654175"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1255" name="Object 7">
            <a:extLst>
              <a:ext uri="{FF2B5EF4-FFF2-40B4-BE49-F238E27FC236}">
                <a16:creationId xmlns:a16="http://schemas.microsoft.com/office/drawing/2014/main" id="{CD5A0D96-08A5-49E2-DCF9-7AB7124FAD74}"/>
              </a:ext>
            </a:extLst>
          </p:cNvPr>
          <p:cNvGraphicFramePr>
            <a:graphicFrameLocks noChangeAspect="1"/>
          </p:cNvGraphicFramePr>
          <p:nvPr>
            <p:extLst>
              <p:ext uri="{D42A27DB-BD31-4B8C-83A1-F6EECF244321}">
                <p14:modId xmlns:p14="http://schemas.microsoft.com/office/powerpoint/2010/main" val="1406974264"/>
              </p:ext>
            </p:extLst>
          </p:nvPr>
        </p:nvGraphicFramePr>
        <p:xfrm>
          <a:off x="3505200" y="5105400"/>
          <a:ext cx="1565275" cy="342900"/>
        </p:xfrm>
        <a:graphic>
          <a:graphicData uri="http://schemas.openxmlformats.org/presentationml/2006/ole">
            <mc:AlternateContent xmlns:mc="http://schemas.openxmlformats.org/markup-compatibility/2006">
              <mc:Choice xmlns:v="urn:schemas-microsoft-com:vml" Requires="v">
                <p:oleObj name="Equation" r:id="rId6" imgW="1562040" imgH="342720" progId="Equation.DSMT4">
                  <p:embed/>
                </p:oleObj>
              </mc:Choice>
              <mc:Fallback>
                <p:oleObj name="Equation" r:id="rId6" imgW="1562040" imgH="342720" progId="Equation.DSMT4">
                  <p:embed/>
                  <p:pic>
                    <p:nvPicPr>
                      <p:cNvPr id="181255" name="Object 7">
                        <a:extLst>
                          <a:ext uri="{FF2B5EF4-FFF2-40B4-BE49-F238E27FC236}">
                            <a16:creationId xmlns:a16="http://schemas.microsoft.com/office/drawing/2014/main" id="{CD5A0D96-08A5-49E2-DCF9-7AB7124FAD7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05200" y="5105400"/>
                        <a:ext cx="1565275"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a:extLst>
              <a:ext uri="{FF2B5EF4-FFF2-40B4-BE49-F238E27FC236}">
                <a16:creationId xmlns:a16="http://schemas.microsoft.com/office/drawing/2014/main" id="{00CD419D-DC09-8DCD-E65E-84E203428501}"/>
              </a:ext>
            </a:extLst>
          </p:cNvPr>
          <p:cNvSpPr>
            <a:spLocks noGrp="1" noChangeArrowheads="1"/>
          </p:cNvSpPr>
          <p:nvPr>
            <p:ph type="title"/>
          </p:nvPr>
        </p:nvSpPr>
        <p:spPr>
          <a:xfrm>
            <a:off x="781050" y="685800"/>
            <a:ext cx="7334250" cy="933450"/>
          </a:xfrm>
          <a:noFill/>
          <a:ln/>
        </p:spPr>
        <p:txBody>
          <a:bodyPr/>
          <a:lstStyle/>
          <a:p>
            <a:r>
              <a:rPr lang="en-GB" altLang="el-GR" dirty="0"/>
              <a:t>To </a:t>
            </a:r>
            <a:r>
              <a:rPr lang="el-GR" altLang="el-GR" dirty="0"/>
              <a:t>μοντέλο </a:t>
            </a:r>
            <a:r>
              <a:rPr lang="en-GB" altLang="el-GR" dirty="0"/>
              <a:t>AK</a:t>
            </a:r>
            <a:endParaRPr lang="en-US" altLang="el-GR" dirty="0"/>
          </a:p>
        </p:txBody>
      </p:sp>
      <p:sp>
        <p:nvSpPr>
          <p:cNvPr id="174083" name="Line 3">
            <a:extLst>
              <a:ext uri="{FF2B5EF4-FFF2-40B4-BE49-F238E27FC236}">
                <a16:creationId xmlns:a16="http://schemas.microsoft.com/office/drawing/2014/main" id="{805ACF9F-8E25-578C-4009-37A1569E55E9}"/>
              </a:ext>
            </a:extLst>
          </p:cNvPr>
          <p:cNvSpPr>
            <a:spLocks noChangeShapeType="1"/>
          </p:cNvSpPr>
          <p:nvPr/>
        </p:nvSpPr>
        <p:spPr bwMode="auto">
          <a:xfrm>
            <a:off x="1403350" y="2286000"/>
            <a:ext cx="0" cy="31115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74084" name="Line 4">
            <a:extLst>
              <a:ext uri="{FF2B5EF4-FFF2-40B4-BE49-F238E27FC236}">
                <a16:creationId xmlns:a16="http://schemas.microsoft.com/office/drawing/2014/main" id="{E9317EAD-C38F-4C63-B6F1-CC4024A11468}"/>
              </a:ext>
            </a:extLst>
          </p:cNvPr>
          <p:cNvSpPr>
            <a:spLocks noChangeShapeType="1"/>
          </p:cNvSpPr>
          <p:nvPr/>
        </p:nvSpPr>
        <p:spPr bwMode="auto">
          <a:xfrm>
            <a:off x="1422400" y="5403850"/>
            <a:ext cx="55245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74085" name="Line 5">
            <a:extLst>
              <a:ext uri="{FF2B5EF4-FFF2-40B4-BE49-F238E27FC236}">
                <a16:creationId xmlns:a16="http://schemas.microsoft.com/office/drawing/2014/main" id="{E74004FB-A7CE-9810-7C51-5EBE9DD89F88}"/>
              </a:ext>
            </a:extLst>
          </p:cNvPr>
          <p:cNvSpPr>
            <a:spLocks noChangeShapeType="1"/>
          </p:cNvSpPr>
          <p:nvPr/>
        </p:nvSpPr>
        <p:spPr bwMode="auto">
          <a:xfrm flipV="1">
            <a:off x="1409700" y="3486150"/>
            <a:ext cx="5676900" cy="188595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74087" name="Text Box 7">
            <a:extLst>
              <a:ext uri="{FF2B5EF4-FFF2-40B4-BE49-F238E27FC236}">
                <a16:creationId xmlns:a16="http://schemas.microsoft.com/office/drawing/2014/main" id="{4FAD164E-4034-F7A1-7086-AE756B391775}"/>
              </a:ext>
            </a:extLst>
          </p:cNvPr>
          <p:cNvSpPr txBox="1">
            <a:spLocks noChangeArrowheads="1"/>
          </p:cNvSpPr>
          <p:nvPr/>
        </p:nvSpPr>
        <p:spPr bwMode="auto">
          <a:xfrm>
            <a:off x="7162800" y="3295650"/>
            <a:ext cx="106680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GB" altLang="el-GR" sz="1600">
              <a:latin typeface="Garamond" panose="02020404030301010803" pitchFamily="18" charset="0"/>
            </a:endParaRPr>
          </a:p>
          <a:p>
            <a:pPr>
              <a:spcBef>
                <a:spcPct val="50000"/>
              </a:spcBef>
            </a:pPr>
            <a:endParaRPr lang="en-GB" altLang="el-GR">
              <a:latin typeface="Garamond" panose="02020404030301010803" pitchFamily="18" charset="0"/>
            </a:endParaRPr>
          </a:p>
        </p:txBody>
      </p:sp>
      <p:sp>
        <p:nvSpPr>
          <p:cNvPr id="174089" name="Line 9">
            <a:extLst>
              <a:ext uri="{FF2B5EF4-FFF2-40B4-BE49-F238E27FC236}">
                <a16:creationId xmlns:a16="http://schemas.microsoft.com/office/drawing/2014/main" id="{E0442027-7431-E21F-C997-C71D3185C18D}"/>
              </a:ext>
            </a:extLst>
          </p:cNvPr>
          <p:cNvSpPr>
            <a:spLocks noChangeShapeType="1"/>
          </p:cNvSpPr>
          <p:nvPr/>
        </p:nvSpPr>
        <p:spPr bwMode="auto">
          <a:xfrm flipV="1">
            <a:off x="1371600" y="1866900"/>
            <a:ext cx="4705350" cy="35433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74090" name="Line 10">
            <a:extLst>
              <a:ext uri="{FF2B5EF4-FFF2-40B4-BE49-F238E27FC236}">
                <a16:creationId xmlns:a16="http://schemas.microsoft.com/office/drawing/2014/main" id="{1339AFEA-5B9A-B3E2-7EEE-D8824C336E05}"/>
              </a:ext>
            </a:extLst>
          </p:cNvPr>
          <p:cNvSpPr>
            <a:spLocks noChangeShapeType="1"/>
          </p:cNvSpPr>
          <p:nvPr/>
        </p:nvSpPr>
        <p:spPr bwMode="auto">
          <a:xfrm flipV="1">
            <a:off x="1409700" y="4267200"/>
            <a:ext cx="5638800" cy="112395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74091" name="Line 11">
            <a:extLst>
              <a:ext uri="{FF2B5EF4-FFF2-40B4-BE49-F238E27FC236}">
                <a16:creationId xmlns:a16="http://schemas.microsoft.com/office/drawing/2014/main" id="{6DA6A386-55AC-BEDD-892C-BE9CC849EEEA}"/>
              </a:ext>
            </a:extLst>
          </p:cNvPr>
          <p:cNvSpPr>
            <a:spLocks noChangeShapeType="1"/>
          </p:cNvSpPr>
          <p:nvPr/>
        </p:nvSpPr>
        <p:spPr bwMode="auto">
          <a:xfrm>
            <a:off x="6896100" y="3657600"/>
            <a:ext cx="0" cy="552450"/>
          </a:xfrm>
          <a:prstGeom prst="line">
            <a:avLst/>
          </a:prstGeom>
          <a:noFill/>
          <a:ln w="12700">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aphicFrame>
        <p:nvGraphicFramePr>
          <p:cNvPr id="174097" name="Object 17">
            <a:extLst>
              <a:ext uri="{FF2B5EF4-FFF2-40B4-BE49-F238E27FC236}">
                <a16:creationId xmlns:a16="http://schemas.microsoft.com/office/drawing/2014/main" id="{B07A816F-CB7A-578E-0D11-40898356770E}"/>
              </a:ext>
            </a:extLst>
          </p:cNvPr>
          <p:cNvGraphicFramePr>
            <a:graphicFrameLocks noChangeAspect="1"/>
          </p:cNvGraphicFramePr>
          <p:nvPr/>
        </p:nvGraphicFramePr>
        <p:xfrm>
          <a:off x="6953250" y="5529263"/>
          <a:ext cx="438150" cy="438150"/>
        </p:xfrm>
        <a:graphic>
          <a:graphicData uri="http://schemas.openxmlformats.org/presentationml/2006/ole">
            <mc:AlternateContent xmlns:mc="http://schemas.openxmlformats.org/markup-compatibility/2006">
              <mc:Choice xmlns:v="urn:schemas-microsoft-com:vml" Requires="v">
                <p:oleObj name="Equation" r:id="rId2" imgW="164880" imgH="164880" progId="Equation.DSMT4">
                  <p:embed/>
                </p:oleObj>
              </mc:Choice>
              <mc:Fallback>
                <p:oleObj name="Equation" r:id="rId2" imgW="164880" imgH="164880" progId="Equation.DSMT4">
                  <p:embed/>
                  <p:pic>
                    <p:nvPicPr>
                      <p:cNvPr id="174097" name="Object 17">
                        <a:extLst>
                          <a:ext uri="{FF2B5EF4-FFF2-40B4-BE49-F238E27FC236}">
                            <a16:creationId xmlns:a16="http://schemas.microsoft.com/office/drawing/2014/main" id="{B07A816F-CB7A-578E-0D11-4089835677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53250" y="5529263"/>
                        <a:ext cx="438150" cy="438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098" name="Object 18">
            <a:extLst>
              <a:ext uri="{FF2B5EF4-FFF2-40B4-BE49-F238E27FC236}">
                <a16:creationId xmlns:a16="http://schemas.microsoft.com/office/drawing/2014/main" id="{7872459F-F4E4-D32D-88C7-C9D69601A2F6}"/>
              </a:ext>
            </a:extLst>
          </p:cNvPr>
          <p:cNvGraphicFramePr>
            <a:graphicFrameLocks noChangeAspect="1"/>
          </p:cNvGraphicFramePr>
          <p:nvPr/>
        </p:nvGraphicFramePr>
        <p:xfrm>
          <a:off x="679450" y="1746250"/>
          <a:ext cx="909638" cy="538163"/>
        </p:xfrm>
        <a:graphic>
          <a:graphicData uri="http://schemas.openxmlformats.org/presentationml/2006/ole">
            <mc:AlternateContent xmlns:mc="http://schemas.openxmlformats.org/markup-compatibility/2006">
              <mc:Choice xmlns:v="urn:schemas-microsoft-com:vml" Requires="v">
                <p:oleObj name="Equation" r:id="rId4" imgW="342720" imgH="203040" progId="Equation.DSMT4">
                  <p:embed/>
                </p:oleObj>
              </mc:Choice>
              <mc:Fallback>
                <p:oleObj name="Equation" r:id="rId4" imgW="342720" imgH="203040" progId="Equation.DSMT4">
                  <p:embed/>
                  <p:pic>
                    <p:nvPicPr>
                      <p:cNvPr id="174098" name="Object 18">
                        <a:extLst>
                          <a:ext uri="{FF2B5EF4-FFF2-40B4-BE49-F238E27FC236}">
                            <a16:creationId xmlns:a16="http://schemas.microsoft.com/office/drawing/2014/main" id="{7872459F-F4E4-D32D-88C7-C9D69601A2F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9450" y="1746250"/>
                        <a:ext cx="909638" cy="538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74103" name="Text Box 23">
            <a:extLst>
              <a:ext uri="{FF2B5EF4-FFF2-40B4-BE49-F238E27FC236}">
                <a16:creationId xmlns:a16="http://schemas.microsoft.com/office/drawing/2014/main" id="{BDFC6CF3-940E-6F24-9D7E-280F109BB2E2}"/>
              </a:ext>
            </a:extLst>
          </p:cNvPr>
          <p:cNvSpPr txBox="1">
            <a:spLocks noChangeArrowheads="1"/>
          </p:cNvSpPr>
          <p:nvPr/>
        </p:nvSpPr>
        <p:spPr bwMode="auto">
          <a:xfrm>
            <a:off x="6134100" y="1771650"/>
            <a:ext cx="1466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l-GR">
                <a:latin typeface="Garamond" panose="02020404030301010803" pitchFamily="18" charset="0"/>
              </a:rPr>
              <a:t>Y=AK</a:t>
            </a:r>
          </a:p>
        </p:txBody>
      </p:sp>
      <p:sp>
        <p:nvSpPr>
          <p:cNvPr id="174104" name="Text Box 24">
            <a:extLst>
              <a:ext uri="{FF2B5EF4-FFF2-40B4-BE49-F238E27FC236}">
                <a16:creationId xmlns:a16="http://schemas.microsoft.com/office/drawing/2014/main" id="{97CE4E68-FECF-7652-CA3D-8230535E5634}"/>
              </a:ext>
            </a:extLst>
          </p:cNvPr>
          <p:cNvSpPr txBox="1">
            <a:spLocks noChangeArrowheads="1"/>
          </p:cNvSpPr>
          <p:nvPr/>
        </p:nvSpPr>
        <p:spPr bwMode="auto">
          <a:xfrm>
            <a:off x="6502400" y="3035300"/>
            <a:ext cx="1466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l-GR">
                <a:latin typeface="Garamond" panose="02020404030301010803" pitchFamily="18" charset="0"/>
              </a:rPr>
              <a:t>sY=sAK</a:t>
            </a:r>
          </a:p>
        </p:txBody>
      </p:sp>
      <p:sp>
        <p:nvSpPr>
          <p:cNvPr id="174105" name="Text Box 25">
            <a:extLst>
              <a:ext uri="{FF2B5EF4-FFF2-40B4-BE49-F238E27FC236}">
                <a16:creationId xmlns:a16="http://schemas.microsoft.com/office/drawing/2014/main" id="{73C22AA7-9A8C-0F39-9C3B-97A8AC9F9F8B}"/>
              </a:ext>
            </a:extLst>
          </p:cNvPr>
          <p:cNvSpPr txBox="1">
            <a:spLocks noChangeArrowheads="1"/>
          </p:cNvSpPr>
          <p:nvPr/>
        </p:nvSpPr>
        <p:spPr bwMode="auto">
          <a:xfrm>
            <a:off x="7137400" y="4127500"/>
            <a:ext cx="1466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l-GR">
                <a:latin typeface="Garamond" panose="02020404030301010803" pitchFamily="18" charset="0"/>
              </a:rPr>
              <a:t>dK</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a:extLst>
              <a:ext uri="{FF2B5EF4-FFF2-40B4-BE49-F238E27FC236}">
                <a16:creationId xmlns:a16="http://schemas.microsoft.com/office/drawing/2014/main" id="{EA1E6018-9584-CF86-2D92-B43EEDE07BF7}"/>
              </a:ext>
            </a:extLst>
          </p:cNvPr>
          <p:cNvSpPr>
            <a:spLocks noGrp="1" noChangeArrowheads="1"/>
          </p:cNvSpPr>
          <p:nvPr>
            <p:ph type="title"/>
          </p:nvPr>
        </p:nvSpPr>
        <p:spPr/>
        <p:txBody>
          <a:bodyPr>
            <a:normAutofit/>
          </a:bodyPr>
          <a:lstStyle/>
          <a:p>
            <a:r>
              <a:rPr lang="el-GR" altLang="el-GR" dirty="0"/>
              <a:t>Η ανάπτυξη στο μοντέλο </a:t>
            </a:r>
            <a:r>
              <a:rPr lang="en-GB" altLang="el-GR" dirty="0"/>
              <a:t>AK</a:t>
            </a:r>
          </a:p>
        </p:txBody>
      </p:sp>
      <p:sp>
        <p:nvSpPr>
          <p:cNvPr id="165891" name="Rectangle 3">
            <a:extLst>
              <a:ext uri="{FF2B5EF4-FFF2-40B4-BE49-F238E27FC236}">
                <a16:creationId xmlns:a16="http://schemas.microsoft.com/office/drawing/2014/main" id="{5C88D4E7-1786-1B94-B45E-720D8C314037}"/>
              </a:ext>
            </a:extLst>
          </p:cNvPr>
          <p:cNvSpPr>
            <a:spLocks noGrp="1" noChangeArrowheads="1"/>
          </p:cNvSpPr>
          <p:nvPr>
            <p:ph type="body" idx="1"/>
          </p:nvPr>
        </p:nvSpPr>
        <p:spPr>
          <a:xfrm>
            <a:off x="0" y="1600200"/>
            <a:ext cx="9067800" cy="4525963"/>
          </a:xfrm>
        </p:spPr>
        <p:txBody>
          <a:bodyPr>
            <a:normAutofit fontScale="77500" lnSpcReduction="20000"/>
          </a:bodyPr>
          <a:lstStyle/>
          <a:p>
            <a:r>
              <a:rPr lang="el-GR" altLang="el-GR" sz="3400" dirty="0">
                <a:latin typeface="+mj-lt"/>
              </a:rPr>
              <a:t>Αν ξαναγράψουμε την εξίσωση συσσώρευσης κεφαλαίου διαιρώντας και τις δύο πλευρές με το K</a:t>
            </a:r>
            <a:r>
              <a:rPr lang="el-GR" altLang="el-GR" sz="3400" dirty="0"/>
              <a:t>	</a:t>
            </a:r>
            <a:r>
              <a:rPr lang="de-DE" altLang="el-GR" sz="3400" dirty="0"/>
              <a:t>										</a:t>
            </a:r>
            <a:r>
              <a:rPr lang="en-GB" altLang="el-GR" sz="3400" dirty="0">
                <a:latin typeface="+mj-lt"/>
              </a:rPr>
              <a:t>(2.22)</a:t>
            </a:r>
          </a:p>
          <a:p>
            <a:pPr lvl="1"/>
            <a:endParaRPr lang="en-GB" altLang="el-GR" sz="3000" dirty="0"/>
          </a:p>
          <a:p>
            <a:r>
              <a:rPr lang="el-GR" altLang="el-GR" sz="3400" dirty="0">
                <a:latin typeface="+mj-lt"/>
              </a:rPr>
              <a:t>Γνωρίζουμε επίσης από τη συνάρτηση παραγωγής ότι </a:t>
            </a:r>
            <a:r>
              <a:rPr lang="en-GB" altLang="el-GR" sz="3400" dirty="0">
                <a:latin typeface="+mj-lt"/>
              </a:rPr>
              <a:t>Y/K=A</a:t>
            </a:r>
          </a:p>
          <a:p>
            <a:pPr marL="0" indent="0">
              <a:buNone/>
            </a:pPr>
            <a:r>
              <a:rPr lang="en-GB" altLang="el-GR" sz="3400" dirty="0"/>
              <a:t>		</a:t>
            </a:r>
            <a:r>
              <a:rPr lang="el-GR" altLang="el-GR" sz="3400" dirty="0"/>
              <a:t>						</a:t>
            </a:r>
            <a:r>
              <a:rPr lang="en-GB" altLang="el-GR" sz="3400" dirty="0">
                <a:latin typeface="+mj-lt"/>
              </a:rPr>
              <a:t>(2.23)</a:t>
            </a:r>
          </a:p>
          <a:p>
            <a:endParaRPr lang="en-GB" altLang="el-GR" sz="3400" dirty="0"/>
          </a:p>
          <a:p>
            <a:r>
              <a:rPr lang="el-GR" altLang="el-GR" sz="3400" dirty="0">
                <a:latin typeface="+mj-lt"/>
              </a:rPr>
              <a:t>Λαμβάνοντας λογάριθμους και παραγώγους της συνάρτησης παραγωγής, βλέπουμε ότι ο ρυθμός αύξησης της παραγωγής είναι ίσος με τον ρυθμό αύξησης του κεφαλαίου και επομένως</a:t>
            </a:r>
            <a:r>
              <a:rPr lang="el-GR" altLang="el-GR" sz="3400" dirty="0">
                <a:solidFill>
                  <a:srgbClr val="404040"/>
                </a:solidFill>
                <a:latin typeface="+mj-lt"/>
              </a:rPr>
              <a:t>:</a:t>
            </a:r>
            <a:r>
              <a:rPr lang="en-GB" altLang="el-GR" sz="3400" dirty="0"/>
              <a:t>	</a:t>
            </a:r>
            <a:r>
              <a:rPr lang="el-GR" altLang="el-GR" sz="3400" dirty="0"/>
              <a:t>			</a:t>
            </a:r>
            <a:r>
              <a:rPr lang="el-GR" altLang="el-GR" dirty="0"/>
              <a:t>							</a:t>
            </a:r>
            <a:r>
              <a:rPr lang="de-DE" altLang="el-GR" dirty="0"/>
              <a:t>						</a:t>
            </a:r>
            <a:r>
              <a:rPr lang="en-GB" altLang="el-GR" dirty="0">
                <a:latin typeface="+mj-lt"/>
              </a:rPr>
              <a:t>(2.24)</a:t>
            </a:r>
          </a:p>
        </p:txBody>
      </p:sp>
      <p:graphicFrame>
        <p:nvGraphicFramePr>
          <p:cNvPr id="165892" name="Object 4">
            <a:extLst>
              <a:ext uri="{FF2B5EF4-FFF2-40B4-BE49-F238E27FC236}">
                <a16:creationId xmlns:a16="http://schemas.microsoft.com/office/drawing/2014/main" id="{318C2286-0298-6AC9-EC96-0785A532838D}"/>
              </a:ext>
            </a:extLst>
          </p:cNvPr>
          <p:cNvGraphicFramePr>
            <a:graphicFrameLocks noChangeAspect="1"/>
          </p:cNvGraphicFramePr>
          <p:nvPr>
            <p:extLst>
              <p:ext uri="{D42A27DB-BD31-4B8C-83A1-F6EECF244321}">
                <p14:modId xmlns:p14="http://schemas.microsoft.com/office/powerpoint/2010/main" val="366300998"/>
              </p:ext>
            </p:extLst>
          </p:nvPr>
        </p:nvGraphicFramePr>
        <p:xfrm>
          <a:off x="3287711" y="2225911"/>
          <a:ext cx="1476375" cy="762000"/>
        </p:xfrm>
        <a:graphic>
          <a:graphicData uri="http://schemas.openxmlformats.org/presentationml/2006/ole">
            <mc:AlternateContent xmlns:mc="http://schemas.openxmlformats.org/markup-compatibility/2006">
              <mc:Choice xmlns:v="urn:schemas-microsoft-com:vml" Requires="v">
                <p:oleObj name="Equation" r:id="rId2" imgW="1473120" imgH="761760" progId="Equation.DSMT4">
                  <p:embed/>
                </p:oleObj>
              </mc:Choice>
              <mc:Fallback>
                <p:oleObj name="Equation" r:id="rId2" imgW="1473120" imgH="761760" progId="Equation.DSMT4">
                  <p:embed/>
                  <p:pic>
                    <p:nvPicPr>
                      <p:cNvPr id="165892" name="Object 4">
                        <a:extLst>
                          <a:ext uri="{FF2B5EF4-FFF2-40B4-BE49-F238E27FC236}">
                            <a16:creationId xmlns:a16="http://schemas.microsoft.com/office/drawing/2014/main" id="{318C2286-0298-6AC9-EC96-0785A53283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7711" y="2225911"/>
                        <a:ext cx="1476375"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5893" name="Object 5">
            <a:extLst>
              <a:ext uri="{FF2B5EF4-FFF2-40B4-BE49-F238E27FC236}">
                <a16:creationId xmlns:a16="http://schemas.microsoft.com/office/drawing/2014/main" id="{58D05600-C85F-6223-489A-F67EA96B1650}"/>
              </a:ext>
            </a:extLst>
          </p:cNvPr>
          <p:cNvGraphicFramePr>
            <a:graphicFrameLocks noChangeAspect="1"/>
          </p:cNvGraphicFramePr>
          <p:nvPr>
            <p:extLst>
              <p:ext uri="{D42A27DB-BD31-4B8C-83A1-F6EECF244321}">
                <p14:modId xmlns:p14="http://schemas.microsoft.com/office/powerpoint/2010/main" val="2313137285"/>
              </p:ext>
            </p:extLst>
          </p:nvPr>
        </p:nvGraphicFramePr>
        <p:xfrm>
          <a:off x="3429000" y="3429000"/>
          <a:ext cx="1387475" cy="762000"/>
        </p:xfrm>
        <a:graphic>
          <a:graphicData uri="http://schemas.openxmlformats.org/presentationml/2006/ole">
            <mc:AlternateContent xmlns:mc="http://schemas.openxmlformats.org/markup-compatibility/2006">
              <mc:Choice xmlns:v="urn:schemas-microsoft-com:vml" Requires="v">
                <p:oleObj name="Equation" r:id="rId4" imgW="1384200" imgH="761760" progId="Equation.DSMT4">
                  <p:embed/>
                </p:oleObj>
              </mc:Choice>
              <mc:Fallback>
                <p:oleObj name="Equation" r:id="rId4" imgW="1384200" imgH="761760" progId="Equation.DSMT4">
                  <p:embed/>
                  <p:pic>
                    <p:nvPicPr>
                      <p:cNvPr id="165893" name="Object 5">
                        <a:extLst>
                          <a:ext uri="{FF2B5EF4-FFF2-40B4-BE49-F238E27FC236}">
                            <a16:creationId xmlns:a16="http://schemas.microsoft.com/office/drawing/2014/main" id="{58D05600-C85F-6223-489A-F67EA96B165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3429000"/>
                        <a:ext cx="1387475"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5894" name="Object 6">
            <a:extLst>
              <a:ext uri="{FF2B5EF4-FFF2-40B4-BE49-F238E27FC236}">
                <a16:creationId xmlns:a16="http://schemas.microsoft.com/office/drawing/2014/main" id="{634EEA97-B857-7E9A-E22C-21023FAA02F2}"/>
              </a:ext>
            </a:extLst>
          </p:cNvPr>
          <p:cNvGraphicFramePr>
            <a:graphicFrameLocks noChangeAspect="1"/>
          </p:cNvGraphicFramePr>
          <p:nvPr>
            <p:extLst>
              <p:ext uri="{D42A27DB-BD31-4B8C-83A1-F6EECF244321}">
                <p14:modId xmlns:p14="http://schemas.microsoft.com/office/powerpoint/2010/main" val="3615098193"/>
              </p:ext>
            </p:extLst>
          </p:nvPr>
        </p:nvGraphicFramePr>
        <p:xfrm>
          <a:off x="3287711" y="5137622"/>
          <a:ext cx="2022475" cy="762000"/>
        </p:xfrm>
        <a:graphic>
          <a:graphicData uri="http://schemas.openxmlformats.org/presentationml/2006/ole">
            <mc:AlternateContent xmlns:mc="http://schemas.openxmlformats.org/markup-compatibility/2006">
              <mc:Choice xmlns:v="urn:schemas-microsoft-com:vml" Requires="v">
                <p:oleObj name="Equation" r:id="rId6" imgW="2019240" imgH="761760" progId="Equation.DSMT4">
                  <p:embed/>
                </p:oleObj>
              </mc:Choice>
              <mc:Fallback>
                <p:oleObj name="Equation" r:id="rId6" imgW="2019240" imgH="761760" progId="Equation.DSMT4">
                  <p:embed/>
                  <p:pic>
                    <p:nvPicPr>
                      <p:cNvPr id="165894" name="Object 6">
                        <a:extLst>
                          <a:ext uri="{FF2B5EF4-FFF2-40B4-BE49-F238E27FC236}">
                            <a16:creationId xmlns:a16="http://schemas.microsoft.com/office/drawing/2014/main" id="{634EEA97-B857-7E9A-E22C-21023FAA02F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87711" y="5137622"/>
                        <a:ext cx="2022475" cy="762000"/>
                      </a:xfrm>
                      <a:prstGeom prst="rect">
                        <a:avLst/>
                      </a:prstGeom>
                      <a:noFill/>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3B420C-553E-5FD1-B097-7F23956CB1D0}"/>
              </a:ext>
            </a:extLst>
          </p:cNvPr>
          <p:cNvSpPr>
            <a:spLocks noGrp="1"/>
          </p:cNvSpPr>
          <p:nvPr>
            <p:ph type="title"/>
          </p:nvPr>
        </p:nvSpPr>
        <p:spPr>
          <a:xfrm>
            <a:off x="442784" y="-76200"/>
            <a:ext cx="8229600" cy="1143000"/>
          </a:xfrm>
        </p:spPr>
        <p:txBody>
          <a:bodyPr/>
          <a:lstStyle/>
          <a:p>
            <a:r>
              <a:rPr lang="el-GR" dirty="0"/>
              <a:t>Συνέπειες του μοντέλου </a:t>
            </a:r>
            <a:r>
              <a:rPr lang="en-US" dirty="0"/>
              <a:t>AK</a:t>
            </a:r>
            <a:endParaRPr lang="el-GR" dirty="0"/>
          </a:p>
        </p:txBody>
      </p:sp>
      <p:sp>
        <p:nvSpPr>
          <p:cNvPr id="3" name="Θέση περιεχομένου 2">
            <a:extLst>
              <a:ext uri="{FF2B5EF4-FFF2-40B4-BE49-F238E27FC236}">
                <a16:creationId xmlns:a16="http://schemas.microsoft.com/office/drawing/2014/main" id="{30F59ABA-43EA-41E3-A629-389CFC4F5B29}"/>
              </a:ext>
            </a:extLst>
          </p:cNvPr>
          <p:cNvSpPr>
            <a:spLocks noGrp="1"/>
          </p:cNvSpPr>
          <p:nvPr>
            <p:ph idx="1"/>
          </p:nvPr>
        </p:nvSpPr>
        <p:spPr>
          <a:xfrm>
            <a:off x="0" y="990600"/>
            <a:ext cx="9296400" cy="4525963"/>
          </a:xfrm>
        </p:spPr>
        <p:txBody>
          <a:bodyPr>
            <a:noAutofit/>
          </a:bodyPr>
          <a:lstStyle/>
          <a:p>
            <a:r>
              <a:rPr lang="el-GR" sz="2600" dirty="0"/>
              <a:t>Ο ρυθμός ανάπτυξης μιας οικονομίας τύπου AK είναι μια αύξουσα συνάρτηση του ποσοστού αποταμίευσης, επομένως μια κυβερνητική πολιτική που αυξάνει το ποσοστό αποταμίευσης θα αυξήσει και το ρυθμό ανάπτυξης.</a:t>
            </a:r>
          </a:p>
          <a:p>
            <a:r>
              <a:rPr lang="el-GR" sz="2600" dirty="0"/>
              <a:t>Ο ρυθμός ανάπτυξης μιας οικονομίας AK δεν εξαρτάται από το αρχικό απόθεμα κεφαλαίου της. Επομένως δεν παρατηρείται σύγκλιση μεταξύ οικονομιών με διαφορετικά αρχικά αποθέματα κεφαλαίου, ακόμη κι αν έχουν τα ίδια ποσοστά αποταμίευσης, επίπεδα τεχνολογίας και ποσοστά απόσβεσης.</a:t>
            </a:r>
          </a:p>
          <a:p>
            <a:r>
              <a:rPr lang="el-GR" sz="2600" dirty="0"/>
              <a:t>Η τεχνολογική πρόοδος και η αύξηση του πληθυσμού δεν είναι απαραίτητες για την πρόκληση (δημιουργία) κατά κεφαλήν ανάπτυξης.</a:t>
            </a:r>
          </a:p>
        </p:txBody>
      </p:sp>
    </p:spTree>
    <p:extLst>
      <p:ext uri="{BB962C8B-B14F-4D97-AF65-F5344CB8AC3E}">
        <p14:creationId xmlns:p14="http://schemas.microsoft.com/office/powerpoint/2010/main" val="1857831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63CC1D-F31B-D256-0ED8-99C46AE95C24}"/>
              </a:ext>
            </a:extLst>
          </p:cNvPr>
          <p:cNvSpPr>
            <a:spLocks noGrp="1"/>
          </p:cNvSpPr>
          <p:nvPr>
            <p:ph type="title"/>
          </p:nvPr>
        </p:nvSpPr>
        <p:spPr>
          <a:xfrm>
            <a:off x="541638" y="-245076"/>
            <a:ext cx="8229600" cy="1143000"/>
          </a:xfrm>
        </p:spPr>
        <p:txBody>
          <a:bodyPr>
            <a:normAutofit fontScale="90000"/>
          </a:bodyPr>
          <a:lstStyle/>
          <a:p>
            <a:r>
              <a:rPr lang="el-GR" dirty="0"/>
              <a:t>Το μοντέλο </a:t>
            </a:r>
            <a:r>
              <a:rPr lang="el-GR" dirty="0" err="1"/>
              <a:t>Solow</a:t>
            </a:r>
            <a:r>
              <a:rPr lang="el-GR" dirty="0"/>
              <a:t> και πέρα ​​από αυτό</a:t>
            </a:r>
          </a:p>
        </p:txBody>
      </p:sp>
      <p:sp>
        <p:nvSpPr>
          <p:cNvPr id="3" name="Θέση περιεχομένου 2">
            <a:extLst>
              <a:ext uri="{FF2B5EF4-FFF2-40B4-BE49-F238E27FC236}">
                <a16:creationId xmlns:a16="http://schemas.microsoft.com/office/drawing/2014/main" id="{6AC4B203-9A5A-8205-E3E4-80FE3EC9B357}"/>
              </a:ext>
            </a:extLst>
          </p:cNvPr>
          <p:cNvSpPr>
            <a:spLocks noGrp="1"/>
          </p:cNvSpPr>
          <p:nvPr>
            <p:ph idx="1"/>
          </p:nvPr>
        </p:nvSpPr>
        <p:spPr>
          <a:xfrm>
            <a:off x="0" y="609600"/>
            <a:ext cx="9364362" cy="4525963"/>
          </a:xfrm>
        </p:spPr>
        <p:txBody>
          <a:bodyPr>
            <a:noAutofit/>
          </a:bodyPr>
          <a:lstStyle/>
          <a:p>
            <a:r>
              <a:rPr lang="el-GR" sz="2500" dirty="0"/>
              <a:t>Το μοντέλο </a:t>
            </a:r>
            <a:r>
              <a:rPr lang="el-GR" sz="2500" dirty="0" err="1"/>
              <a:t>Solow</a:t>
            </a:r>
            <a:r>
              <a:rPr lang="el-GR" sz="2500" dirty="0"/>
              <a:t> (τόσο με όσο και χωρίς τεχνολογική πρόοδο) έχει δύο κύριες προβλέψεις:</a:t>
            </a:r>
          </a:p>
          <a:p>
            <a:r>
              <a:rPr lang="el-GR" sz="2500" dirty="0"/>
              <a:t>Για χώρες με την ίδια μακροπρόθεσμη ισορροπία (</a:t>
            </a:r>
            <a:r>
              <a:rPr lang="el-GR" sz="2500" dirty="0" err="1"/>
              <a:t>steady-state</a:t>
            </a:r>
            <a:r>
              <a:rPr lang="el-GR" sz="2500" dirty="0"/>
              <a:t>), οι φτωχές χώρες θα πρέπει να αναπτύσσονται ταχύτερα από τις πλούσιες.</a:t>
            </a:r>
          </a:p>
          <a:p>
            <a:r>
              <a:rPr lang="el-GR" sz="2500" dirty="0"/>
              <a:t>Μια αύξηση της επένδυσης αυξάνει προσωρινά το ρυθμό ανάπτυξης καθώς η οικονομία κινείται προς μια νέα ισορροπία. Ωστόσο, μόλις επιτευχθεί το νέο, υψηλότερο επίπεδο εισοδήματος ισορροπίας, ο ρυθμός ανάπτυξης επιστρέφει στο προηγούμενο επίπεδο του.</a:t>
            </a:r>
          </a:p>
          <a:p>
            <a:r>
              <a:rPr lang="el-GR" sz="2500" dirty="0"/>
              <a:t>Αυτό ισχύει επίσης και για το </a:t>
            </a:r>
            <a:r>
              <a:rPr lang="el-GR" sz="2500" b="1" dirty="0"/>
              <a:t>επαυξημένο</a:t>
            </a:r>
            <a:r>
              <a:rPr lang="el-GR" sz="2500" dirty="0"/>
              <a:t> μοντέλο </a:t>
            </a:r>
            <a:r>
              <a:rPr lang="el-GR" sz="2500" dirty="0" err="1"/>
              <a:t>Solow</a:t>
            </a:r>
            <a:r>
              <a:rPr lang="el-GR" sz="2500" dirty="0"/>
              <a:t> με ανθρώπινο κεφάλαιο που παρουσιάστηκε εδώ.</a:t>
            </a:r>
          </a:p>
          <a:p>
            <a:r>
              <a:rPr lang="el-GR" sz="2500" dirty="0"/>
              <a:t>Ωστόσο, το μοντέλο AK δίνει αντίθετες προβλέψεις:</a:t>
            </a:r>
            <a:r>
              <a:rPr lang="en-US" sz="2500" dirty="0"/>
              <a:t> </a:t>
            </a:r>
            <a:r>
              <a:rPr lang="el-GR" sz="2500" dirty="0"/>
              <a:t>Δεν υπάρχει σύγκλιση (</a:t>
            </a:r>
            <a:r>
              <a:rPr lang="el-GR" sz="2500" dirty="0" err="1"/>
              <a:t>convergence</a:t>
            </a:r>
            <a:r>
              <a:rPr lang="el-GR" sz="2500" dirty="0"/>
              <a:t>). Οι αλλαγές στην πολιτική μπορούν να έχουν μόνιμες επιπτώσεις στην ανάπτυξη</a:t>
            </a:r>
            <a:r>
              <a:rPr lang="en-US" sz="2500" dirty="0"/>
              <a:t>.</a:t>
            </a:r>
            <a:endParaRPr lang="el-GR" sz="2500" dirty="0"/>
          </a:p>
        </p:txBody>
      </p:sp>
    </p:spTree>
    <p:extLst>
      <p:ext uri="{BB962C8B-B14F-4D97-AF65-F5344CB8AC3E}">
        <p14:creationId xmlns:p14="http://schemas.microsoft.com/office/powerpoint/2010/main" val="39287916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D099B9-DF53-6271-A981-716439F2C6A9}"/>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D7FE5B31-AF57-C081-AAD7-7CADF6765945}"/>
              </a:ext>
            </a:extLst>
          </p:cNvPr>
          <p:cNvSpPr>
            <a:spLocks noGrp="1"/>
          </p:cNvSpPr>
          <p:nvPr>
            <p:ph type="title"/>
          </p:nvPr>
        </p:nvSpPr>
        <p:spPr>
          <a:xfrm>
            <a:off x="457200" y="-210065"/>
            <a:ext cx="8229600" cy="1143000"/>
          </a:xfrm>
        </p:spPr>
        <p:txBody>
          <a:bodyPr>
            <a:normAutofit/>
          </a:bodyPr>
          <a:lstStyle/>
          <a:p>
            <a:r>
              <a:rPr lang="el-GR" dirty="0"/>
              <a:t>Νέα θεωρία της ανάπτυξης</a:t>
            </a:r>
          </a:p>
        </p:txBody>
      </p:sp>
      <p:sp>
        <p:nvSpPr>
          <p:cNvPr id="3" name="Θέση περιεχομένου 2">
            <a:extLst>
              <a:ext uri="{FF2B5EF4-FFF2-40B4-BE49-F238E27FC236}">
                <a16:creationId xmlns:a16="http://schemas.microsoft.com/office/drawing/2014/main" id="{F60C7282-5A40-8EBD-A7B7-AE81FFA9211B}"/>
              </a:ext>
            </a:extLst>
          </p:cNvPr>
          <p:cNvSpPr>
            <a:spLocks noGrp="1"/>
          </p:cNvSpPr>
          <p:nvPr>
            <p:ph idx="1"/>
          </p:nvPr>
        </p:nvSpPr>
        <p:spPr>
          <a:xfrm>
            <a:off x="0" y="609600"/>
            <a:ext cx="9144000" cy="5294870"/>
          </a:xfrm>
        </p:spPr>
        <p:txBody>
          <a:bodyPr>
            <a:noAutofit/>
          </a:bodyPr>
          <a:lstStyle/>
          <a:p>
            <a:pPr marL="0" indent="0">
              <a:buNone/>
            </a:pPr>
            <a:r>
              <a:rPr lang="el-GR" sz="2600" dirty="0"/>
              <a:t>Παρόλο που πολλοί οικονομολόγοι ασχολήθηκαν με θεωρητικά μοντέλα ανάπτυξης μετά τον </a:t>
            </a:r>
            <a:r>
              <a:rPr lang="el-GR" sz="2600" dirty="0" err="1"/>
              <a:t>Solow</a:t>
            </a:r>
            <a:r>
              <a:rPr lang="el-GR" sz="2600" dirty="0"/>
              <a:t>, μόνο όταν ο </a:t>
            </a:r>
            <a:r>
              <a:rPr lang="el-GR" sz="2600" dirty="0" err="1"/>
              <a:t>Paul</a:t>
            </a:r>
            <a:r>
              <a:rPr lang="el-GR" sz="2600" dirty="0"/>
              <a:t> </a:t>
            </a:r>
            <a:r>
              <a:rPr lang="el-GR" sz="2600" b="1" dirty="0" err="1"/>
              <a:t>Romer</a:t>
            </a:r>
            <a:r>
              <a:rPr lang="el-GR" sz="2600" dirty="0"/>
              <a:t> δημοσίευσε το μοντέλο του το 1986</a:t>
            </a:r>
            <a:r>
              <a:rPr lang="en-US" sz="2600" dirty="0"/>
              <a:t> </a:t>
            </a:r>
            <a:r>
              <a:rPr lang="el-GR" sz="2600" dirty="0"/>
              <a:t>επανήλθε</a:t>
            </a:r>
            <a:r>
              <a:rPr lang="en-US" sz="2600" dirty="0"/>
              <a:t> (</a:t>
            </a:r>
            <a:r>
              <a:rPr lang="el-GR" sz="2600" dirty="0"/>
              <a:t>αυξήθηκε</a:t>
            </a:r>
            <a:r>
              <a:rPr lang="en-US" sz="2600" dirty="0"/>
              <a:t>)</a:t>
            </a:r>
            <a:r>
              <a:rPr lang="el-GR" sz="2600" dirty="0"/>
              <a:t> το ενδιαφέρον για την ανάπτυξη.</a:t>
            </a:r>
          </a:p>
          <a:p>
            <a:pPr marL="0" indent="0">
              <a:buNone/>
            </a:pPr>
            <a:r>
              <a:rPr lang="el-GR" sz="2600" dirty="0"/>
              <a:t>Σε αντίθεση με το μοντέλο </a:t>
            </a:r>
            <a:r>
              <a:rPr lang="el-GR" sz="2600" dirty="0" err="1"/>
              <a:t>Solow</a:t>
            </a:r>
            <a:r>
              <a:rPr lang="el-GR" sz="2600" dirty="0"/>
              <a:t>, όπου η τεχνολογική πρόοδος είναι εξωγενής, η νέα θεωρία της ανάπτυξης προσπαθεί να εξηγήσει τις </a:t>
            </a:r>
            <a:r>
              <a:rPr lang="el-GR" sz="2600" b="1" dirty="0"/>
              <a:t>πηγές</a:t>
            </a:r>
            <a:r>
              <a:rPr lang="el-GR" sz="2600" dirty="0"/>
              <a:t> της </a:t>
            </a:r>
            <a:r>
              <a:rPr lang="el-GR" sz="2600" b="1" dirty="0"/>
              <a:t>τεχνολογικής</a:t>
            </a:r>
            <a:r>
              <a:rPr lang="el-GR" sz="2600" dirty="0"/>
              <a:t> προόδου. Τρεις σημαντικοί λόγοι/υποψήφιοι για την πηγή αυτής της προόδου:</a:t>
            </a:r>
          </a:p>
          <a:p>
            <a:r>
              <a:rPr lang="el-GR" sz="2600" dirty="0"/>
              <a:t>Οι ιδέες: έρευνα με κίνητρο το κέρδος</a:t>
            </a:r>
            <a:r>
              <a:rPr lang="en-US" sz="2600" dirty="0"/>
              <a:t> (</a:t>
            </a:r>
            <a:r>
              <a:rPr lang="en-GB" altLang="el-GR" sz="2600" dirty="0"/>
              <a:t>Profit-Seeking Research</a:t>
            </a:r>
            <a:r>
              <a:rPr lang="el-GR" sz="2600" dirty="0"/>
              <a:t>)</a:t>
            </a:r>
          </a:p>
          <a:p>
            <a:r>
              <a:rPr lang="el-GR" sz="2600" dirty="0"/>
              <a:t>Η διεθνής </a:t>
            </a:r>
            <a:r>
              <a:rPr lang="el-GR" sz="2600" dirty="0" err="1"/>
              <a:t>ανοικτότητα</a:t>
            </a:r>
            <a:r>
              <a:rPr lang="en-US" sz="2600" dirty="0"/>
              <a:t> (</a:t>
            </a:r>
            <a:r>
              <a:rPr lang="en-GB" altLang="el-GR" sz="2600" dirty="0"/>
              <a:t>International Openness)</a:t>
            </a:r>
            <a:endParaRPr lang="el-GR" sz="2600" dirty="0"/>
          </a:p>
          <a:p>
            <a:r>
              <a:rPr lang="el-GR" sz="2600" dirty="0"/>
              <a:t>Η δημιουργία ανθρώπινου κεφαλαίου</a:t>
            </a:r>
            <a:r>
              <a:rPr lang="en-US" sz="2600" dirty="0"/>
              <a:t> (</a:t>
            </a:r>
            <a:r>
              <a:rPr lang="en-GB" altLang="el-GR" sz="2600" dirty="0"/>
              <a:t>Human Capital Formation</a:t>
            </a:r>
            <a:r>
              <a:rPr lang="en-US" altLang="el-GR" sz="2600" dirty="0"/>
              <a:t>)</a:t>
            </a:r>
            <a:endParaRPr lang="en-GB" altLang="el-GR" sz="2600" dirty="0"/>
          </a:p>
        </p:txBody>
      </p:sp>
    </p:spTree>
    <p:extLst>
      <p:ext uri="{BB962C8B-B14F-4D97-AF65-F5344CB8AC3E}">
        <p14:creationId xmlns:p14="http://schemas.microsoft.com/office/powerpoint/2010/main" val="27069375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F7E3A4-4A68-5C45-B840-02F8C4ED2C81}"/>
              </a:ext>
            </a:extLst>
          </p:cNvPr>
          <p:cNvSpPr>
            <a:spLocks noGrp="1"/>
          </p:cNvSpPr>
          <p:nvPr>
            <p:ph type="title"/>
          </p:nvPr>
        </p:nvSpPr>
        <p:spPr>
          <a:xfrm>
            <a:off x="457200" y="-26773"/>
            <a:ext cx="8229600" cy="1143000"/>
          </a:xfrm>
        </p:spPr>
        <p:txBody>
          <a:bodyPr/>
          <a:lstStyle/>
          <a:p>
            <a:r>
              <a:rPr lang="de-DE" dirty="0"/>
              <a:t>I</a:t>
            </a:r>
            <a:r>
              <a:rPr lang="el-GR" dirty="0" err="1"/>
              <a:t>δέες</a:t>
            </a:r>
            <a:r>
              <a:rPr lang="el-GR" dirty="0"/>
              <a:t> και ανάπτυξη</a:t>
            </a:r>
          </a:p>
        </p:txBody>
      </p:sp>
      <p:sp>
        <p:nvSpPr>
          <p:cNvPr id="3" name="Θέση περιεχομένου 2">
            <a:extLst>
              <a:ext uri="{FF2B5EF4-FFF2-40B4-BE49-F238E27FC236}">
                <a16:creationId xmlns:a16="http://schemas.microsoft.com/office/drawing/2014/main" id="{69CAAF34-452A-9467-A335-8A487EFD7E3B}"/>
              </a:ext>
            </a:extLst>
          </p:cNvPr>
          <p:cNvSpPr>
            <a:spLocks noGrp="1"/>
          </p:cNvSpPr>
          <p:nvPr>
            <p:ph idx="1"/>
          </p:nvPr>
        </p:nvSpPr>
        <p:spPr>
          <a:xfrm>
            <a:off x="76200" y="990600"/>
            <a:ext cx="8991600" cy="5867400"/>
          </a:xfrm>
        </p:spPr>
        <p:txBody>
          <a:bodyPr>
            <a:normAutofit fontScale="85000" lnSpcReduction="20000"/>
          </a:bodyPr>
          <a:lstStyle/>
          <a:p>
            <a:r>
              <a:rPr lang="el-GR" dirty="0">
                <a:latin typeface="+mj-lt"/>
              </a:rPr>
              <a:t>Η έρευνα (τόσο η θεσμική/επίσημη όσο και η ανεπίσημη) οδηγεί στην ανάπτυξη νέων και βελτιωμένων αγαθών.</a:t>
            </a:r>
          </a:p>
          <a:p>
            <a:r>
              <a:rPr lang="el-GR" dirty="0">
                <a:latin typeface="+mj-lt"/>
              </a:rPr>
              <a:t>«</a:t>
            </a:r>
            <a:r>
              <a:rPr lang="el-GR" i="1" dirty="0">
                <a:latin typeface="+mj-lt"/>
              </a:rPr>
              <a:t>Όσον αφορά τις Τέχνες της Απόλαυσης και του Κόσμου (</a:t>
            </a:r>
            <a:r>
              <a:rPr lang="en-US" b="0" i="1" dirty="0">
                <a:solidFill>
                  <a:srgbClr val="262626"/>
                </a:solidFill>
                <a:effectLst/>
                <a:latin typeface="+mj-lt"/>
              </a:rPr>
              <a:t>Delight and Ornament</a:t>
            </a:r>
            <a:r>
              <a:rPr lang="el-GR" b="0" i="1" dirty="0">
                <a:solidFill>
                  <a:srgbClr val="262626"/>
                </a:solidFill>
                <a:effectLst/>
                <a:latin typeface="+mj-lt"/>
              </a:rPr>
              <a:t>)</a:t>
            </a:r>
            <a:r>
              <a:rPr lang="el-GR" i="1" dirty="0">
                <a:latin typeface="+mj-lt"/>
              </a:rPr>
              <a:t>, αυτές προωθούνται καλύτερα από τον μεγαλύτερο αριθμό ανταγωνιστών. Και είναι πιο πιθανό ένας εφευρετικός και περίεργος άνθρωπος να βρεθεί μεταξύ 4 εκατομμυρίων παρά μεταξύ 400 ατόμων</a:t>
            </a:r>
            <a:r>
              <a:rPr lang="el-GR" dirty="0">
                <a:latin typeface="+mj-lt"/>
              </a:rPr>
              <a:t>...»</a:t>
            </a:r>
            <a:r>
              <a:rPr lang="en-US" dirty="0">
                <a:latin typeface="+mj-lt"/>
              </a:rPr>
              <a:t>, </a:t>
            </a:r>
            <a:r>
              <a:rPr lang="el-GR" dirty="0" err="1">
                <a:latin typeface="+mj-lt"/>
              </a:rPr>
              <a:t>William</a:t>
            </a:r>
            <a:r>
              <a:rPr lang="el-GR" dirty="0">
                <a:latin typeface="+mj-lt"/>
              </a:rPr>
              <a:t> </a:t>
            </a:r>
            <a:r>
              <a:rPr lang="el-GR" dirty="0" err="1">
                <a:latin typeface="+mj-lt"/>
              </a:rPr>
              <a:t>Petty</a:t>
            </a:r>
            <a:r>
              <a:rPr lang="el-GR" dirty="0">
                <a:latin typeface="+mj-lt"/>
              </a:rPr>
              <a:t>,</a:t>
            </a:r>
            <a:r>
              <a:rPr lang="en-US" b="0" i="1" dirty="0">
                <a:solidFill>
                  <a:srgbClr val="202122"/>
                </a:solidFill>
                <a:effectLst/>
                <a:latin typeface="Arial" panose="020B0604020202020204" pitchFamily="34" charset="0"/>
              </a:rPr>
              <a:t> </a:t>
            </a:r>
            <a:r>
              <a:rPr lang="en-US" i="1" dirty="0">
                <a:latin typeface="+mj-lt"/>
              </a:rPr>
              <a:t>An Essay Concerning the Multiplication of Mankind, </a:t>
            </a:r>
            <a:r>
              <a:rPr lang="el-GR" dirty="0">
                <a:latin typeface="+mj-lt"/>
              </a:rPr>
              <a:t>1682</a:t>
            </a:r>
            <a:r>
              <a:rPr lang="de-DE" dirty="0">
                <a:latin typeface="+mj-lt"/>
              </a:rPr>
              <a:t> </a:t>
            </a:r>
            <a:endParaRPr lang="el-GR" dirty="0">
              <a:latin typeface="+mj-lt"/>
            </a:endParaRPr>
          </a:p>
          <a:p>
            <a:r>
              <a:rPr lang="el-GR" dirty="0">
                <a:latin typeface="+mj-lt"/>
              </a:rPr>
              <a:t>Αυτό σημαίνει ότι:</a:t>
            </a:r>
            <a:r>
              <a:rPr lang="en-US" dirty="0">
                <a:latin typeface="+mj-lt"/>
              </a:rPr>
              <a:t> </a:t>
            </a:r>
            <a:endParaRPr lang="el-GR" dirty="0">
              <a:latin typeface="+mj-lt"/>
            </a:endParaRPr>
          </a:p>
          <a:p>
            <a:r>
              <a:rPr lang="el-GR" dirty="0">
                <a:latin typeface="+mj-lt"/>
              </a:rPr>
              <a:t>Όσο μεγαλύτερος είναι ο παγκόσμιος πληθυσμός, τόσο πιο γρήγορος είναι ο ρυθμός ανάπτυξης (επίδραση κλίμακας στον </a:t>
            </a:r>
            <a:r>
              <a:rPr lang="el-GR" b="1" dirty="0">
                <a:latin typeface="+mj-lt"/>
              </a:rPr>
              <a:t>ρυθμό</a:t>
            </a:r>
            <a:r>
              <a:rPr lang="el-GR" dirty="0">
                <a:latin typeface="+mj-lt"/>
              </a:rPr>
              <a:t> ανάπτυξης);</a:t>
            </a:r>
          </a:p>
          <a:p>
            <a:r>
              <a:rPr lang="el-GR" dirty="0">
                <a:latin typeface="+mj-lt"/>
              </a:rPr>
              <a:t>Ή ότι όσο μεγαλύτερος είναι ο πληθυσμός, τόσο μεγαλύτερο είναι το παγκόσμιο εισόδημα (επίδραση κλίμακας στο </a:t>
            </a:r>
            <a:r>
              <a:rPr lang="el-GR" b="1" dirty="0">
                <a:latin typeface="+mj-lt"/>
              </a:rPr>
              <a:t>επίπεδο</a:t>
            </a:r>
            <a:r>
              <a:rPr lang="el-GR" dirty="0">
                <a:latin typeface="+mj-lt"/>
              </a:rPr>
              <a:t> εισοδήματος);</a:t>
            </a:r>
          </a:p>
        </p:txBody>
      </p:sp>
    </p:spTree>
    <p:extLst>
      <p:ext uri="{BB962C8B-B14F-4D97-AF65-F5344CB8AC3E}">
        <p14:creationId xmlns:p14="http://schemas.microsoft.com/office/powerpoint/2010/main" val="1239123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4098">
            <a:extLst>
              <a:ext uri="{FF2B5EF4-FFF2-40B4-BE49-F238E27FC236}">
                <a16:creationId xmlns:a16="http://schemas.microsoft.com/office/drawing/2014/main" id="{F1BD2F33-9923-50FB-4BA6-F025D5597412}"/>
              </a:ext>
            </a:extLst>
          </p:cNvPr>
          <p:cNvSpPr>
            <a:spLocks noGrp="1" noChangeArrowheads="1"/>
          </p:cNvSpPr>
          <p:nvPr>
            <p:ph type="title"/>
          </p:nvPr>
        </p:nvSpPr>
        <p:spPr>
          <a:xfrm>
            <a:off x="457200" y="0"/>
            <a:ext cx="8229600" cy="1143000"/>
          </a:xfrm>
        </p:spPr>
        <p:txBody>
          <a:bodyPr/>
          <a:lstStyle/>
          <a:p>
            <a:r>
              <a:rPr lang="de-DE" dirty="0"/>
              <a:t>A</a:t>
            </a:r>
            <a:r>
              <a:rPr lang="el-GR" dirty="0" err="1"/>
              <a:t>νάπτυξη</a:t>
            </a:r>
            <a:r>
              <a:rPr lang="el-GR" dirty="0"/>
              <a:t> βασισμένη σε ιδέες</a:t>
            </a:r>
            <a:endParaRPr lang="en-GB" altLang="el-GR" dirty="0"/>
          </a:p>
        </p:txBody>
      </p:sp>
      <p:sp>
        <p:nvSpPr>
          <p:cNvPr id="180227" name="Rectangle 4099">
            <a:extLst>
              <a:ext uri="{FF2B5EF4-FFF2-40B4-BE49-F238E27FC236}">
                <a16:creationId xmlns:a16="http://schemas.microsoft.com/office/drawing/2014/main" id="{1062D824-E7E5-B149-5737-D357BA7FFF7A}"/>
              </a:ext>
            </a:extLst>
          </p:cNvPr>
          <p:cNvSpPr>
            <a:spLocks noGrp="1" noChangeArrowheads="1"/>
          </p:cNvSpPr>
          <p:nvPr>
            <p:ph type="body" idx="1"/>
          </p:nvPr>
        </p:nvSpPr>
        <p:spPr>
          <a:xfrm>
            <a:off x="0" y="973695"/>
            <a:ext cx="9144000" cy="5059362"/>
          </a:xfrm>
        </p:spPr>
        <p:txBody>
          <a:bodyPr>
            <a:noAutofit/>
          </a:bodyPr>
          <a:lstStyle/>
          <a:p>
            <a:r>
              <a:rPr lang="el-GR" altLang="el-GR" sz="2400" dirty="0"/>
              <a:t>Ένα από τα πιο </a:t>
            </a:r>
            <a:r>
              <a:rPr lang="el-GR" altLang="el-GR" sz="2400" dirty="0" err="1"/>
              <a:t>επιδραστικά</a:t>
            </a:r>
            <a:r>
              <a:rPr lang="el-GR" altLang="el-GR" sz="2400" dirty="0"/>
              <a:t> μοντέλα της νέας θεωρίας ανάπτυξης είναι αυτό του </a:t>
            </a:r>
            <a:r>
              <a:rPr lang="el-GR" altLang="el-GR" sz="2400" dirty="0" err="1"/>
              <a:t>Paul</a:t>
            </a:r>
            <a:r>
              <a:rPr lang="el-GR" altLang="el-GR" sz="2400" dirty="0"/>
              <a:t> </a:t>
            </a:r>
            <a:r>
              <a:rPr lang="el-GR" altLang="el-GR" sz="2400" dirty="0" err="1"/>
              <a:t>Romer</a:t>
            </a:r>
            <a:r>
              <a:rPr lang="el-GR" altLang="el-GR" sz="2400" dirty="0"/>
              <a:t> (1986, 1990), το οποίο τονίζει τη σημασία της έρευνας με κίνητρο το κέρδος στη διαδικασία ανάπτυξης. Αυτό επεκτάθηκε από τον </a:t>
            </a:r>
            <a:r>
              <a:rPr lang="el-GR" altLang="el-GR" sz="2400" dirty="0" err="1"/>
              <a:t>Charles</a:t>
            </a:r>
            <a:r>
              <a:rPr lang="el-GR" altLang="el-GR" sz="2400" dirty="0"/>
              <a:t> </a:t>
            </a:r>
            <a:r>
              <a:rPr lang="el-GR" altLang="el-GR" sz="2400" dirty="0" err="1"/>
              <a:t>Jones</a:t>
            </a:r>
            <a:r>
              <a:rPr lang="el-GR" altLang="el-GR" sz="2400" dirty="0"/>
              <a:t> (1995, 1999) στο ακόλουθο μοντέλο:</a:t>
            </a:r>
          </a:p>
          <a:p>
            <a:r>
              <a:rPr lang="el-GR" altLang="el-GR" sz="2400" dirty="0"/>
              <a:t>Συνάρτηση Συνολικής Παραγωγής</a:t>
            </a:r>
            <a:r>
              <a:rPr lang="en-GB" altLang="el-GR" sz="2400" dirty="0"/>
              <a:t>:</a:t>
            </a:r>
          </a:p>
          <a:p>
            <a:pPr>
              <a:buFontTx/>
              <a:buNone/>
            </a:pPr>
            <a:r>
              <a:rPr lang="en-GB" altLang="el-GR" sz="2400" dirty="0"/>
              <a:t>	</a:t>
            </a:r>
            <a:r>
              <a:rPr lang="el-GR" altLang="el-GR" sz="2400" dirty="0"/>
              <a:t>								</a:t>
            </a:r>
            <a:r>
              <a:rPr lang="en-GB" altLang="el-GR" sz="2400" dirty="0"/>
              <a:t>(3.1)</a:t>
            </a:r>
          </a:p>
          <a:p>
            <a:r>
              <a:rPr lang="el-GR" altLang="el-GR" sz="2400" dirty="0"/>
              <a:t>Παρατηρούνται σταθερές αποδόσεις στην εργασία και το κεφάλαιο, αλλά η ύπαρξη των ιδεών (Α) οδηγεί σε αυξανόμενες αποδόσεις συνολικά. Το κεφάλαιο συσσωρεύεται με ρυθμό:</a:t>
            </a:r>
            <a:r>
              <a:rPr lang="en-GB" altLang="el-GR" sz="2400" dirty="0"/>
              <a:t>:</a:t>
            </a:r>
          </a:p>
          <a:p>
            <a:pPr>
              <a:buFontTx/>
              <a:buNone/>
            </a:pPr>
            <a:r>
              <a:rPr lang="en-GB" altLang="el-GR" sz="2400" dirty="0"/>
              <a:t>	</a:t>
            </a:r>
            <a:r>
              <a:rPr lang="el-GR" altLang="el-GR" sz="2400" dirty="0"/>
              <a:t>								</a:t>
            </a:r>
            <a:r>
              <a:rPr lang="en-GB" altLang="el-GR" sz="2400" dirty="0"/>
              <a:t>(3.2)</a:t>
            </a:r>
          </a:p>
          <a:p>
            <a:r>
              <a:rPr lang="el-GR" altLang="el-GR" sz="2400" dirty="0"/>
              <a:t>Και το εργατικό δυναμικό αυξάνεται με σταθερό ρυθμό</a:t>
            </a:r>
            <a:r>
              <a:rPr lang="en-GB" altLang="el-GR" sz="2400" dirty="0"/>
              <a:t>:</a:t>
            </a:r>
          </a:p>
          <a:p>
            <a:pPr>
              <a:buFontTx/>
              <a:buNone/>
            </a:pPr>
            <a:r>
              <a:rPr lang="el-GR" altLang="el-GR" sz="2400" dirty="0"/>
              <a:t>							</a:t>
            </a:r>
            <a:r>
              <a:rPr lang="en-GB" altLang="el-GR" sz="2400" dirty="0"/>
              <a:t>	</a:t>
            </a:r>
            <a:r>
              <a:rPr lang="el-GR" altLang="el-GR" sz="2400" dirty="0"/>
              <a:t>	</a:t>
            </a:r>
            <a:r>
              <a:rPr lang="en-GB" altLang="el-GR" sz="2400" dirty="0"/>
              <a:t>(3.3)</a:t>
            </a:r>
          </a:p>
        </p:txBody>
      </p:sp>
      <p:graphicFrame>
        <p:nvGraphicFramePr>
          <p:cNvPr id="180228" name="Object 4100">
            <a:extLst>
              <a:ext uri="{FF2B5EF4-FFF2-40B4-BE49-F238E27FC236}">
                <a16:creationId xmlns:a16="http://schemas.microsoft.com/office/drawing/2014/main" id="{2ED56479-44F0-6CD2-8A2F-CDEEB63E11B5}"/>
              </a:ext>
            </a:extLst>
          </p:cNvPr>
          <p:cNvGraphicFramePr>
            <a:graphicFrameLocks noChangeAspect="1"/>
          </p:cNvGraphicFramePr>
          <p:nvPr>
            <p:extLst>
              <p:ext uri="{D42A27DB-BD31-4B8C-83A1-F6EECF244321}">
                <p14:modId xmlns:p14="http://schemas.microsoft.com/office/powerpoint/2010/main" val="1078003847"/>
              </p:ext>
            </p:extLst>
          </p:nvPr>
        </p:nvGraphicFramePr>
        <p:xfrm>
          <a:off x="3276599" y="3359428"/>
          <a:ext cx="2112962" cy="457200"/>
        </p:xfrm>
        <a:graphic>
          <a:graphicData uri="http://schemas.openxmlformats.org/presentationml/2006/ole">
            <mc:AlternateContent xmlns:mc="http://schemas.openxmlformats.org/markup-compatibility/2006">
              <mc:Choice xmlns:v="urn:schemas-microsoft-com:vml" Requires="v">
                <p:oleObj name="Equation" r:id="rId2" imgW="1054080" imgH="228600" progId="Equation.DSMT4">
                  <p:embed/>
                </p:oleObj>
              </mc:Choice>
              <mc:Fallback>
                <p:oleObj name="Equation" r:id="rId2" imgW="1054080" imgH="228600" progId="Equation.DSMT4">
                  <p:embed/>
                  <p:pic>
                    <p:nvPicPr>
                      <p:cNvPr id="180228" name="Object 4100">
                        <a:extLst>
                          <a:ext uri="{FF2B5EF4-FFF2-40B4-BE49-F238E27FC236}">
                            <a16:creationId xmlns:a16="http://schemas.microsoft.com/office/drawing/2014/main" id="{2ED56479-44F0-6CD2-8A2F-CDEEB63E11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599" y="3359428"/>
                        <a:ext cx="21129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0229" name="Object 4101">
            <a:extLst>
              <a:ext uri="{FF2B5EF4-FFF2-40B4-BE49-F238E27FC236}">
                <a16:creationId xmlns:a16="http://schemas.microsoft.com/office/drawing/2014/main" id="{2435701A-757C-0192-FBFB-6F47463FFFDB}"/>
              </a:ext>
            </a:extLst>
          </p:cNvPr>
          <p:cNvGraphicFramePr>
            <a:graphicFrameLocks noChangeAspect="1"/>
          </p:cNvGraphicFramePr>
          <p:nvPr>
            <p:extLst>
              <p:ext uri="{D42A27DB-BD31-4B8C-83A1-F6EECF244321}">
                <p14:modId xmlns:p14="http://schemas.microsoft.com/office/powerpoint/2010/main" val="3853563526"/>
              </p:ext>
            </p:extLst>
          </p:nvPr>
        </p:nvGraphicFramePr>
        <p:xfrm>
          <a:off x="3775072" y="5830649"/>
          <a:ext cx="1116013" cy="404813"/>
        </p:xfrm>
        <a:graphic>
          <a:graphicData uri="http://schemas.openxmlformats.org/presentationml/2006/ole">
            <mc:AlternateContent xmlns:mc="http://schemas.openxmlformats.org/markup-compatibility/2006">
              <mc:Choice xmlns:v="urn:schemas-microsoft-com:vml" Requires="v">
                <p:oleObj name="Equation" r:id="rId4" imgW="558720" imgH="203040" progId="Equation.DSMT4">
                  <p:embed/>
                </p:oleObj>
              </mc:Choice>
              <mc:Fallback>
                <p:oleObj name="Equation" r:id="rId4" imgW="558720" imgH="203040" progId="Equation.DSMT4">
                  <p:embed/>
                  <p:pic>
                    <p:nvPicPr>
                      <p:cNvPr id="180229" name="Object 4101">
                        <a:extLst>
                          <a:ext uri="{FF2B5EF4-FFF2-40B4-BE49-F238E27FC236}">
                            <a16:creationId xmlns:a16="http://schemas.microsoft.com/office/drawing/2014/main" id="{2435701A-757C-0192-FBFB-6F47463FFFD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5072" y="5830649"/>
                        <a:ext cx="1116013" cy="404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0230" name="Object 4102">
            <a:extLst>
              <a:ext uri="{FF2B5EF4-FFF2-40B4-BE49-F238E27FC236}">
                <a16:creationId xmlns:a16="http://schemas.microsoft.com/office/drawing/2014/main" id="{E56DAF9D-A81F-E0FC-EE87-F2AC2004B36D}"/>
              </a:ext>
            </a:extLst>
          </p:cNvPr>
          <p:cNvGraphicFramePr>
            <a:graphicFrameLocks noChangeAspect="1"/>
          </p:cNvGraphicFramePr>
          <p:nvPr>
            <p:extLst>
              <p:ext uri="{D42A27DB-BD31-4B8C-83A1-F6EECF244321}">
                <p14:modId xmlns:p14="http://schemas.microsoft.com/office/powerpoint/2010/main" val="4095160136"/>
              </p:ext>
            </p:extLst>
          </p:nvPr>
        </p:nvGraphicFramePr>
        <p:xfrm>
          <a:off x="3442492" y="4953000"/>
          <a:ext cx="1781175" cy="457200"/>
        </p:xfrm>
        <a:graphic>
          <a:graphicData uri="http://schemas.openxmlformats.org/presentationml/2006/ole">
            <mc:AlternateContent xmlns:mc="http://schemas.openxmlformats.org/markup-compatibility/2006">
              <mc:Choice xmlns:v="urn:schemas-microsoft-com:vml" Requires="v">
                <p:oleObj name="Equation" r:id="rId6" imgW="888840" imgH="228600" progId="Equation.DSMT4">
                  <p:embed/>
                </p:oleObj>
              </mc:Choice>
              <mc:Fallback>
                <p:oleObj name="Equation" r:id="rId6" imgW="888840" imgH="228600" progId="Equation.DSMT4">
                  <p:embed/>
                  <p:pic>
                    <p:nvPicPr>
                      <p:cNvPr id="180230" name="Object 4102">
                        <a:extLst>
                          <a:ext uri="{FF2B5EF4-FFF2-40B4-BE49-F238E27FC236}">
                            <a16:creationId xmlns:a16="http://schemas.microsoft.com/office/drawing/2014/main" id="{E56DAF9D-A81F-E0FC-EE87-F2AC2004B36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42492" y="4953000"/>
                        <a:ext cx="1781175"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a:extLst>
              <a:ext uri="{FF2B5EF4-FFF2-40B4-BE49-F238E27FC236}">
                <a16:creationId xmlns:a16="http://schemas.microsoft.com/office/drawing/2014/main" id="{291AB626-5937-C465-4BE0-BC3375B32851}"/>
              </a:ext>
            </a:extLst>
          </p:cNvPr>
          <p:cNvSpPr>
            <a:spLocks noGrp="1" noChangeArrowheads="1"/>
          </p:cNvSpPr>
          <p:nvPr>
            <p:ph type="title"/>
          </p:nvPr>
        </p:nvSpPr>
        <p:spPr>
          <a:xfrm>
            <a:off x="304800" y="-71997"/>
            <a:ext cx="8229600" cy="1143000"/>
          </a:xfrm>
        </p:spPr>
        <p:txBody>
          <a:bodyPr/>
          <a:lstStyle/>
          <a:p>
            <a:r>
              <a:rPr lang="el-GR" b="0" dirty="0">
                <a:solidFill>
                  <a:srgbClr val="404040"/>
                </a:solidFill>
                <a:effectLst/>
              </a:rPr>
              <a:t>Η συνάρτηση παραγωγής γνώσης</a:t>
            </a:r>
            <a:endParaRPr lang="en-GB" altLang="el-GR" dirty="0"/>
          </a:p>
        </p:txBody>
      </p:sp>
      <p:sp>
        <p:nvSpPr>
          <p:cNvPr id="181251" name="Rectangle 3">
            <a:extLst>
              <a:ext uri="{FF2B5EF4-FFF2-40B4-BE49-F238E27FC236}">
                <a16:creationId xmlns:a16="http://schemas.microsoft.com/office/drawing/2014/main" id="{A6F4425F-5F60-2DEA-298F-D6402A996937}"/>
              </a:ext>
            </a:extLst>
          </p:cNvPr>
          <p:cNvSpPr>
            <a:spLocks noGrp="1" noChangeArrowheads="1"/>
          </p:cNvSpPr>
          <p:nvPr>
            <p:ph type="body" idx="1"/>
          </p:nvPr>
        </p:nvSpPr>
        <p:spPr>
          <a:xfrm>
            <a:off x="0" y="1071003"/>
            <a:ext cx="9296400" cy="4525963"/>
          </a:xfrm>
        </p:spPr>
        <p:txBody>
          <a:bodyPr>
            <a:noAutofit/>
          </a:bodyPr>
          <a:lstStyle/>
          <a:p>
            <a:pPr>
              <a:lnSpc>
                <a:spcPct val="90000"/>
              </a:lnSpc>
            </a:pPr>
            <a:r>
              <a:rPr lang="el-GR" altLang="el-GR" sz="2200" dirty="0">
                <a:latin typeface="+mj-lt"/>
              </a:rPr>
              <a:t>Η κύρια διαφορά από το μοντέλο </a:t>
            </a:r>
            <a:r>
              <a:rPr lang="el-GR" altLang="el-GR" sz="2200" dirty="0" err="1">
                <a:latin typeface="+mj-lt"/>
              </a:rPr>
              <a:t>Solow</a:t>
            </a:r>
            <a:r>
              <a:rPr lang="el-GR" altLang="el-GR" sz="2200" dirty="0">
                <a:latin typeface="+mj-lt"/>
              </a:rPr>
              <a:t> είναι ότι η τεχνολογική πρόοδος δεν είναι πλέον εξωγενής, αλλά αποτελεί συνάρτηση του </a:t>
            </a:r>
            <a:r>
              <a:rPr lang="el-GR" altLang="el-GR" sz="2200" b="1" dirty="0">
                <a:latin typeface="+mj-lt"/>
              </a:rPr>
              <a:t>αριθμού</a:t>
            </a:r>
            <a:r>
              <a:rPr lang="el-GR" altLang="el-GR" sz="2200" dirty="0">
                <a:latin typeface="+mj-lt"/>
              </a:rPr>
              <a:t> των ερευνητών και της </a:t>
            </a:r>
            <a:r>
              <a:rPr lang="el-GR" altLang="el-GR" sz="2200" b="1" dirty="0">
                <a:latin typeface="+mj-lt"/>
              </a:rPr>
              <a:t>μέσης</a:t>
            </a:r>
            <a:r>
              <a:rPr lang="el-GR" altLang="el-GR" sz="2200" dirty="0">
                <a:latin typeface="+mj-lt"/>
              </a:rPr>
              <a:t> </a:t>
            </a:r>
            <a:r>
              <a:rPr lang="el-GR" altLang="el-GR" sz="2200" b="1" dirty="0">
                <a:latin typeface="+mj-lt"/>
              </a:rPr>
              <a:t>παραγωγικότητάς</a:t>
            </a:r>
            <a:r>
              <a:rPr lang="el-GR" altLang="el-GR" sz="2200" dirty="0">
                <a:latin typeface="+mj-lt"/>
              </a:rPr>
              <a:t> τους.</a:t>
            </a:r>
          </a:p>
          <a:p>
            <a:pPr marL="0" indent="0">
              <a:lnSpc>
                <a:spcPct val="90000"/>
              </a:lnSpc>
              <a:buNone/>
            </a:pPr>
            <a:r>
              <a:rPr lang="el-GR" altLang="el-GR" sz="2200" dirty="0">
                <a:latin typeface="+mj-lt"/>
              </a:rPr>
              <a:t>								</a:t>
            </a:r>
            <a:r>
              <a:rPr lang="en-GB" altLang="el-GR" sz="2200" dirty="0">
                <a:latin typeface="+mj-lt"/>
              </a:rPr>
              <a:t>(3.4)</a:t>
            </a:r>
          </a:p>
          <a:p>
            <a:pPr>
              <a:lnSpc>
                <a:spcPct val="90000"/>
              </a:lnSpc>
            </a:pPr>
            <a:r>
              <a:rPr lang="el-GR" altLang="el-GR" sz="2200" dirty="0">
                <a:latin typeface="+mj-lt"/>
              </a:rPr>
              <a:t>Η εργασία (L) χρησιμοποιείται είτε για την παραγωγή νέων ιδεών (έρευνα) είτε για την παραγωγή προϊόντος (Y).</a:t>
            </a:r>
          </a:p>
          <a:p>
            <a:pPr marL="0" indent="0">
              <a:lnSpc>
                <a:spcPct val="90000"/>
              </a:lnSpc>
              <a:buNone/>
            </a:pPr>
            <a:r>
              <a:rPr lang="el-GR" altLang="el-GR" sz="2200" dirty="0">
                <a:latin typeface="+mj-lt"/>
              </a:rPr>
              <a:t>								</a:t>
            </a:r>
            <a:r>
              <a:rPr lang="en-GB" altLang="el-GR" sz="2200" dirty="0">
                <a:latin typeface="+mj-lt"/>
              </a:rPr>
              <a:t>(3.5)</a:t>
            </a:r>
          </a:p>
          <a:p>
            <a:pPr>
              <a:lnSpc>
                <a:spcPct val="90000"/>
              </a:lnSpc>
            </a:pPr>
            <a:r>
              <a:rPr lang="el-GR" altLang="el-GR" sz="2200" dirty="0">
                <a:latin typeface="+mj-lt"/>
              </a:rPr>
              <a:t>Επιπλέον, η παραγωγικότητα των ερευνητών μπορεί να είναι συνάρτηση του υπάρχοντα </a:t>
            </a:r>
            <a:r>
              <a:rPr lang="el-GR" altLang="el-GR" sz="2200" b="1" dirty="0">
                <a:latin typeface="+mj-lt"/>
              </a:rPr>
              <a:t>αποθέματος</a:t>
            </a:r>
            <a:r>
              <a:rPr lang="el-GR" altLang="el-GR" sz="2200" dirty="0">
                <a:latin typeface="+mj-lt"/>
              </a:rPr>
              <a:t> ιδεών:</a:t>
            </a:r>
            <a:endParaRPr lang="en-GB" altLang="el-GR" sz="2200" dirty="0">
              <a:latin typeface="+mj-lt"/>
            </a:endParaRPr>
          </a:p>
          <a:p>
            <a:pPr>
              <a:lnSpc>
                <a:spcPct val="90000"/>
              </a:lnSpc>
              <a:buFontTx/>
              <a:buNone/>
            </a:pPr>
            <a:r>
              <a:rPr lang="en-GB" altLang="el-GR" sz="2200" dirty="0">
                <a:latin typeface="+mj-lt"/>
              </a:rPr>
              <a:t>	</a:t>
            </a:r>
            <a:r>
              <a:rPr lang="el-GR" altLang="el-GR" sz="2200" dirty="0">
                <a:latin typeface="+mj-lt"/>
              </a:rPr>
              <a:t>								</a:t>
            </a:r>
            <a:r>
              <a:rPr lang="en-GB" altLang="el-GR" sz="2200" dirty="0">
                <a:latin typeface="+mj-lt"/>
              </a:rPr>
              <a:t>(3.6)</a:t>
            </a:r>
          </a:p>
          <a:p>
            <a:pPr>
              <a:lnSpc>
                <a:spcPct val="90000"/>
              </a:lnSpc>
            </a:pPr>
            <a:r>
              <a:rPr lang="el-GR" altLang="el-GR" sz="2200" dirty="0">
                <a:latin typeface="+mj-lt"/>
              </a:rPr>
              <a:t>Αντικαθιστώντας την (3.6) στην (3.4) και λαμβάνοντας υπόψη την επικάλυψη/διπλοτυπία στην έρευνα, προκύπτει:</a:t>
            </a:r>
            <a:endParaRPr lang="en-GB" altLang="el-GR" sz="2200" dirty="0">
              <a:latin typeface="+mj-lt"/>
            </a:endParaRPr>
          </a:p>
          <a:p>
            <a:pPr>
              <a:lnSpc>
                <a:spcPct val="90000"/>
              </a:lnSpc>
              <a:buFontTx/>
              <a:buNone/>
            </a:pPr>
            <a:r>
              <a:rPr lang="en-GB" altLang="el-GR" sz="2200" dirty="0">
                <a:latin typeface="+mj-lt"/>
              </a:rPr>
              <a:t>	</a:t>
            </a:r>
            <a:r>
              <a:rPr lang="el-GR" altLang="el-GR" sz="2200" dirty="0">
                <a:latin typeface="+mj-lt"/>
              </a:rPr>
              <a:t>								</a:t>
            </a:r>
            <a:r>
              <a:rPr lang="en-GB" altLang="el-GR" sz="2200" dirty="0">
                <a:latin typeface="+mj-lt"/>
              </a:rPr>
              <a:t>(3.7)</a:t>
            </a:r>
          </a:p>
          <a:p>
            <a:pPr>
              <a:lnSpc>
                <a:spcPct val="90000"/>
              </a:lnSpc>
            </a:pPr>
            <a:r>
              <a:rPr lang="el-GR" altLang="el-GR" sz="2200" dirty="0">
                <a:latin typeface="+mj-lt"/>
              </a:rPr>
              <a:t>Όπου </a:t>
            </a:r>
            <a:r>
              <a:rPr lang="en-GB" altLang="el-GR" sz="2200" dirty="0">
                <a:latin typeface="+mj-lt"/>
                <a:sym typeface="Symbol" panose="05050102010706020507" pitchFamily="18" charset="2"/>
              </a:rPr>
              <a:t> </a:t>
            </a:r>
            <a:r>
              <a:rPr lang="el-GR" altLang="el-GR" sz="2200" dirty="0">
                <a:latin typeface="+mj-lt"/>
                <a:sym typeface="Symbol" panose="05050102010706020507" pitchFamily="18" charset="2"/>
              </a:rPr>
              <a:t>είναι η παράμετρος των</a:t>
            </a:r>
            <a:r>
              <a:rPr lang="el-GR" sz="2200" b="0" i="0" dirty="0">
                <a:solidFill>
                  <a:srgbClr val="404040"/>
                </a:solidFill>
                <a:effectLst/>
                <a:latin typeface="+mj-lt"/>
              </a:rPr>
              <a:t> </a:t>
            </a:r>
            <a:r>
              <a:rPr lang="el-GR" sz="2200" b="1" dirty="0">
                <a:latin typeface="+mj-lt"/>
              </a:rPr>
              <a:t>εξωτερικών ωφελειών γνώσης </a:t>
            </a:r>
            <a:r>
              <a:rPr lang="el-GR" altLang="el-GR" sz="2200" dirty="0">
                <a:latin typeface="+mj-lt"/>
                <a:sym typeface="Symbol" panose="05050102010706020507" pitchFamily="18" charset="2"/>
              </a:rPr>
              <a:t>(</a:t>
            </a:r>
            <a:r>
              <a:rPr lang="en-GB" altLang="el-GR" sz="2200" dirty="0">
                <a:latin typeface="+mj-lt"/>
                <a:sym typeface="Symbol" panose="05050102010706020507" pitchFamily="18" charset="2"/>
              </a:rPr>
              <a:t>knowledge spillover parameter (&lt;1)</a:t>
            </a:r>
            <a:r>
              <a:rPr lang="el-GR" altLang="el-GR" sz="2200" dirty="0">
                <a:latin typeface="+mj-lt"/>
                <a:sym typeface="Symbol" panose="05050102010706020507" pitchFamily="18" charset="2"/>
              </a:rPr>
              <a:t>,</a:t>
            </a:r>
            <a:r>
              <a:rPr lang="en-GB" altLang="el-GR" sz="2200" dirty="0">
                <a:latin typeface="+mj-lt"/>
                <a:sym typeface="Symbol" panose="05050102010706020507" pitchFamily="18" charset="2"/>
              </a:rPr>
              <a:t> </a:t>
            </a:r>
            <a:r>
              <a:rPr lang="el-GR" altLang="el-GR" sz="2200" dirty="0">
                <a:latin typeface="+mj-lt"/>
                <a:sym typeface="Symbol" panose="05050102010706020507" pitchFamily="18" charset="2"/>
              </a:rPr>
              <a:t>και</a:t>
            </a:r>
            <a:r>
              <a:rPr lang="en-GB" altLang="el-GR" sz="2200" dirty="0">
                <a:latin typeface="+mj-lt"/>
                <a:sym typeface="Symbol" panose="05050102010706020507" pitchFamily="18" charset="2"/>
              </a:rPr>
              <a:t> </a:t>
            </a:r>
            <a:r>
              <a:rPr lang="el-GR" altLang="el-GR" sz="2200" dirty="0">
                <a:latin typeface="+mj-lt"/>
                <a:sym typeface="Symbol" panose="05050102010706020507" pitchFamily="18" charset="2"/>
              </a:rPr>
              <a:t>το </a:t>
            </a:r>
            <a:r>
              <a:rPr lang="en-GB" altLang="el-GR" sz="2200" dirty="0">
                <a:latin typeface="+mj-lt"/>
                <a:sym typeface="Symbol" panose="05050102010706020507" pitchFamily="18" charset="2"/>
              </a:rPr>
              <a:t></a:t>
            </a:r>
            <a:r>
              <a:rPr lang="el-GR" altLang="el-GR" sz="2200" dirty="0">
                <a:latin typeface="+mj-lt"/>
                <a:sym typeface="Symbol" panose="05050102010706020507" pitchFamily="18" charset="2"/>
              </a:rPr>
              <a:t> αναπαριστά τον </a:t>
            </a:r>
            <a:r>
              <a:rPr lang="el-GR" sz="2200" b="1" dirty="0">
                <a:latin typeface="+mj-lt"/>
              </a:rPr>
              <a:t>βαθμό διπλοτυπίας/επικάλυψης </a:t>
            </a:r>
            <a:r>
              <a:rPr lang="el-GR" sz="2200" dirty="0">
                <a:latin typeface="+mj-lt"/>
              </a:rPr>
              <a:t>στην έρευνα </a:t>
            </a:r>
            <a:r>
              <a:rPr lang="el-GR" altLang="el-GR" sz="2200" dirty="0">
                <a:latin typeface="+mj-lt"/>
                <a:sym typeface="Symbol" panose="05050102010706020507" pitchFamily="18" charset="2"/>
              </a:rPr>
              <a:t>(</a:t>
            </a:r>
            <a:r>
              <a:rPr lang="en-GB" altLang="el-GR" sz="2200" dirty="0">
                <a:latin typeface="+mj-lt"/>
                <a:sym typeface="Symbol" panose="05050102010706020507" pitchFamily="18" charset="2"/>
              </a:rPr>
              <a:t>duplication of research</a:t>
            </a:r>
            <a:r>
              <a:rPr lang="el-GR" altLang="el-GR" sz="2200" dirty="0">
                <a:latin typeface="+mj-lt"/>
                <a:sym typeface="Symbol" panose="05050102010706020507" pitchFamily="18" charset="2"/>
              </a:rPr>
              <a:t>)</a:t>
            </a:r>
            <a:r>
              <a:rPr lang="en-GB" altLang="el-GR" sz="2200" dirty="0">
                <a:latin typeface="+mj-lt"/>
                <a:sym typeface="Symbol" panose="05050102010706020507" pitchFamily="18" charset="2"/>
              </a:rPr>
              <a:t> (0  1).</a:t>
            </a:r>
          </a:p>
        </p:txBody>
      </p:sp>
      <p:graphicFrame>
        <p:nvGraphicFramePr>
          <p:cNvPr id="181252" name="Object 4">
            <a:extLst>
              <a:ext uri="{FF2B5EF4-FFF2-40B4-BE49-F238E27FC236}">
                <a16:creationId xmlns:a16="http://schemas.microsoft.com/office/drawing/2014/main" id="{9412EA67-E0B3-9DBB-7973-2E80A4F45A3D}"/>
              </a:ext>
            </a:extLst>
          </p:cNvPr>
          <p:cNvGraphicFramePr>
            <a:graphicFrameLocks noChangeAspect="1"/>
          </p:cNvGraphicFramePr>
          <p:nvPr>
            <p:extLst>
              <p:ext uri="{D42A27DB-BD31-4B8C-83A1-F6EECF244321}">
                <p14:modId xmlns:p14="http://schemas.microsoft.com/office/powerpoint/2010/main" val="4032910353"/>
              </p:ext>
            </p:extLst>
          </p:nvPr>
        </p:nvGraphicFramePr>
        <p:xfrm>
          <a:off x="3449637" y="1983815"/>
          <a:ext cx="1122363" cy="460375"/>
        </p:xfrm>
        <a:graphic>
          <a:graphicData uri="http://schemas.openxmlformats.org/presentationml/2006/ole">
            <mc:AlternateContent xmlns:mc="http://schemas.openxmlformats.org/markup-compatibility/2006">
              <mc:Choice xmlns:v="urn:schemas-microsoft-com:vml" Requires="v">
                <p:oleObj name="Equation" r:id="rId2" imgW="558720" imgH="228600" progId="Equation.DSMT4">
                  <p:embed/>
                </p:oleObj>
              </mc:Choice>
              <mc:Fallback>
                <p:oleObj name="Equation" r:id="rId2" imgW="558720" imgH="228600" progId="Equation.DSMT4">
                  <p:embed/>
                  <p:pic>
                    <p:nvPicPr>
                      <p:cNvPr id="181252" name="Object 4">
                        <a:extLst>
                          <a:ext uri="{FF2B5EF4-FFF2-40B4-BE49-F238E27FC236}">
                            <a16:creationId xmlns:a16="http://schemas.microsoft.com/office/drawing/2014/main" id="{9412EA67-E0B3-9DBB-7973-2E80A4F45A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9637" y="1983815"/>
                        <a:ext cx="1122363"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1253" name="Object 5">
            <a:extLst>
              <a:ext uri="{FF2B5EF4-FFF2-40B4-BE49-F238E27FC236}">
                <a16:creationId xmlns:a16="http://schemas.microsoft.com/office/drawing/2014/main" id="{437E5A3A-75F1-693B-82B5-5776AB1E1D39}"/>
              </a:ext>
            </a:extLst>
          </p:cNvPr>
          <p:cNvGraphicFramePr>
            <a:graphicFrameLocks noChangeAspect="1"/>
          </p:cNvGraphicFramePr>
          <p:nvPr>
            <p:extLst>
              <p:ext uri="{D42A27DB-BD31-4B8C-83A1-F6EECF244321}">
                <p14:modId xmlns:p14="http://schemas.microsoft.com/office/powerpoint/2010/main" val="4016337724"/>
              </p:ext>
            </p:extLst>
          </p:nvPr>
        </p:nvGraphicFramePr>
        <p:xfrm>
          <a:off x="5105400" y="2777819"/>
          <a:ext cx="1601787" cy="433387"/>
        </p:xfrm>
        <a:graphic>
          <a:graphicData uri="http://schemas.openxmlformats.org/presentationml/2006/ole">
            <mc:AlternateContent xmlns:mc="http://schemas.openxmlformats.org/markup-compatibility/2006">
              <mc:Choice xmlns:v="urn:schemas-microsoft-com:vml" Requires="v">
                <p:oleObj name="Equation" r:id="rId4" imgW="799920" imgH="215640" progId="Equation.DSMT4">
                  <p:embed/>
                </p:oleObj>
              </mc:Choice>
              <mc:Fallback>
                <p:oleObj name="Equation" r:id="rId4" imgW="799920" imgH="215640" progId="Equation.DSMT4">
                  <p:embed/>
                  <p:pic>
                    <p:nvPicPr>
                      <p:cNvPr id="181253" name="Object 5">
                        <a:extLst>
                          <a:ext uri="{FF2B5EF4-FFF2-40B4-BE49-F238E27FC236}">
                            <a16:creationId xmlns:a16="http://schemas.microsoft.com/office/drawing/2014/main" id="{437E5A3A-75F1-693B-82B5-5776AB1E1D3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5400" y="2777819"/>
                        <a:ext cx="1601787" cy="433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1254" name="Object 6">
            <a:extLst>
              <a:ext uri="{FF2B5EF4-FFF2-40B4-BE49-F238E27FC236}">
                <a16:creationId xmlns:a16="http://schemas.microsoft.com/office/drawing/2014/main" id="{567E379B-B2D3-F063-C7FD-ACB65627BEFE}"/>
              </a:ext>
            </a:extLst>
          </p:cNvPr>
          <p:cNvGraphicFramePr>
            <a:graphicFrameLocks noChangeAspect="1"/>
          </p:cNvGraphicFramePr>
          <p:nvPr>
            <p:extLst>
              <p:ext uri="{D42A27DB-BD31-4B8C-83A1-F6EECF244321}">
                <p14:modId xmlns:p14="http://schemas.microsoft.com/office/powerpoint/2010/main" val="3423668590"/>
              </p:ext>
            </p:extLst>
          </p:nvPr>
        </p:nvGraphicFramePr>
        <p:xfrm>
          <a:off x="5029200" y="3949393"/>
          <a:ext cx="1039812" cy="404813"/>
        </p:xfrm>
        <a:graphic>
          <a:graphicData uri="http://schemas.openxmlformats.org/presentationml/2006/ole">
            <mc:AlternateContent xmlns:mc="http://schemas.openxmlformats.org/markup-compatibility/2006">
              <mc:Choice xmlns:v="urn:schemas-microsoft-com:vml" Requires="v">
                <p:oleObj name="Equation" r:id="rId6" imgW="520560" imgH="203040" progId="Equation.DSMT4">
                  <p:embed/>
                </p:oleObj>
              </mc:Choice>
              <mc:Fallback>
                <p:oleObj name="Equation" r:id="rId6" imgW="520560" imgH="203040" progId="Equation.DSMT4">
                  <p:embed/>
                  <p:pic>
                    <p:nvPicPr>
                      <p:cNvPr id="181254" name="Object 6">
                        <a:extLst>
                          <a:ext uri="{FF2B5EF4-FFF2-40B4-BE49-F238E27FC236}">
                            <a16:creationId xmlns:a16="http://schemas.microsoft.com/office/drawing/2014/main" id="{567E379B-B2D3-F063-C7FD-ACB65627BEF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29200" y="3949393"/>
                        <a:ext cx="1039812" cy="404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1255" name="Object 7">
            <a:extLst>
              <a:ext uri="{FF2B5EF4-FFF2-40B4-BE49-F238E27FC236}">
                <a16:creationId xmlns:a16="http://schemas.microsoft.com/office/drawing/2014/main" id="{2A6C8A9D-053C-AF84-ECA6-3703EB588F01}"/>
              </a:ext>
            </a:extLst>
          </p:cNvPr>
          <p:cNvGraphicFramePr>
            <a:graphicFrameLocks noChangeAspect="1"/>
          </p:cNvGraphicFramePr>
          <p:nvPr>
            <p:extLst>
              <p:ext uri="{D42A27DB-BD31-4B8C-83A1-F6EECF244321}">
                <p14:modId xmlns:p14="http://schemas.microsoft.com/office/powerpoint/2010/main" val="2556402263"/>
              </p:ext>
            </p:extLst>
          </p:nvPr>
        </p:nvGraphicFramePr>
        <p:xfrm>
          <a:off x="3276600" y="5114366"/>
          <a:ext cx="1547813" cy="482600"/>
        </p:xfrm>
        <a:graphic>
          <a:graphicData uri="http://schemas.openxmlformats.org/presentationml/2006/ole">
            <mc:AlternateContent xmlns:mc="http://schemas.openxmlformats.org/markup-compatibility/2006">
              <mc:Choice xmlns:v="urn:schemas-microsoft-com:vml" Requires="v">
                <p:oleObj name="Equation" r:id="rId8" imgW="774360" imgH="241200" progId="Equation.DSMT4">
                  <p:embed/>
                </p:oleObj>
              </mc:Choice>
              <mc:Fallback>
                <p:oleObj name="Equation" r:id="rId8" imgW="774360" imgH="241200" progId="Equation.DSMT4">
                  <p:embed/>
                  <p:pic>
                    <p:nvPicPr>
                      <p:cNvPr id="181255" name="Object 7">
                        <a:extLst>
                          <a:ext uri="{FF2B5EF4-FFF2-40B4-BE49-F238E27FC236}">
                            <a16:creationId xmlns:a16="http://schemas.microsoft.com/office/drawing/2014/main" id="{2A6C8A9D-053C-AF84-ECA6-3703EB588F0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76600" y="5114366"/>
                        <a:ext cx="1547813"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a:extLst>
              <a:ext uri="{FF2B5EF4-FFF2-40B4-BE49-F238E27FC236}">
                <a16:creationId xmlns:a16="http://schemas.microsoft.com/office/drawing/2014/main" id="{C041A329-E100-60BE-4B40-1A2CAA941B33}"/>
              </a:ext>
            </a:extLst>
          </p:cNvPr>
          <p:cNvSpPr>
            <a:spLocks noGrp="1" noChangeArrowheads="1"/>
          </p:cNvSpPr>
          <p:nvPr>
            <p:ph type="title"/>
          </p:nvPr>
        </p:nvSpPr>
        <p:spPr>
          <a:xfrm>
            <a:off x="265113" y="107950"/>
            <a:ext cx="8610600" cy="1143000"/>
          </a:xfrm>
        </p:spPr>
        <p:txBody>
          <a:bodyPr>
            <a:normAutofit fontScale="90000"/>
          </a:bodyPr>
          <a:lstStyle/>
          <a:p>
            <a:r>
              <a:rPr lang="el-GR" altLang="el-GR" dirty="0"/>
              <a:t>Η ισορροπημένη διαδρομή ανάπτυξης I</a:t>
            </a:r>
            <a:endParaRPr lang="en-GB" altLang="el-GR" dirty="0"/>
          </a:p>
        </p:txBody>
      </p:sp>
      <p:sp>
        <p:nvSpPr>
          <p:cNvPr id="182275" name="Rectangle 3">
            <a:extLst>
              <a:ext uri="{FF2B5EF4-FFF2-40B4-BE49-F238E27FC236}">
                <a16:creationId xmlns:a16="http://schemas.microsoft.com/office/drawing/2014/main" id="{D8E1E654-D91F-2B41-27AB-F5AFC733217D}"/>
              </a:ext>
            </a:extLst>
          </p:cNvPr>
          <p:cNvSpPr>
            <a:spLocks noGrp="1" noChangeArrowheads="1"/>
          </p:cNvSpPr>
          <p:nvPr>
            <p:ph type="body" idx="1"/>
          </p:nvPr>
        </p:nvSpPr>
        <p:spPr>
          <a:xfrm>
            <a:off x="0" y="1260475"/>
            <a:ext cx="9143999" cy="4525963"/>
          </a:xfrm>
        </p:spPr>
        <p:txBody>
          <a:bodyPr>
            <a:normAutofit fontScale="77500" lnSpcReduction="20000"/>
          </a:bodyPr>
          <a:lstStyle/>
          <a:p>
            <a:pPr>
              <a:lnSpc>
                <a:spcPct val="90000"/>
              </a:lnSpc>
            </a:pPr>
            <a:r>
              <a:rPr lang="el-GR" altLang="el-GR" dirty="0"/>
              <a:t>Ποιος είναι ο ρυθμός ανάπτυξης κατά μήκος της ισορροπημένης διαδρομής ανάπτυξης στο μοντέλο του </a:t>
            </a:r>
            <a:r>
              <a:rPr lang="el-GR" altLang="el-GR" dirty="0" err="1"/>
              <a:t>Jones</a:t>
            </a:r>
            <a:r>
              <a:rPr lang="el-GR" altLang="el-GR" dirty="0"/>
              <a:t>; Όταν ένα σταθερό ποσοστό εργαζομένων ασχολείται με την έρευνα, όλη η κατά κεφαλήν ανάπτυξη οφείλεται στην τεχνολογική πρόοδο.</a:t>
            </a:r>
            <a:endParaRPr lang="en-GB" altLang="el-GR" dirty="0"/>
          </a:p>
          <a:p>
            <a:pPr>
              <a:lnSpc>
                <a:spcPct val="90000"/>
              </a:lnSpc>
              <a:buFontTx/>
              <a:buNone/>
            </a:pPr>
            <a:r>
              <a:rPr lang="en-GB" altLang="el-GR" dirty="0"/>
              <a:t>	</a:t>
            </a:r>
            <a:r>
              <a:rPr lang="el-GR" altLang="el-GR" dirty="0"/>
              <a:t>								 </a:t>
            </a:r>
            <a:r>
              <a:rPr lang="en-GB" altLang="el-GR" dirty="0"/>
              <a:t>(3.8)</a:t>
            </a:r>
          </a:p>
          <a:p>
            <a:pPr>
              <a:lnSpc>
                <a:spcPct val="90000"/>
              </a:lnSpc>
            </a:pPr>
            <a:r>
              <a:rPr lang="el-GR" altLang="el-GR" dirty="0"/>
              <a:t>Αν ξαναγράψουμε τη συνάρτηση παραγωγής ιδεών </a:t>
            </a:r>
            <a:r>
              <a:rPr lang="en-GB" altLang="el-GR" dirty="0"/>
              <a:t>(3.7):</a:t>
            </a:r>
          </a:p>
          <a:p>
            <a:pPr>
              <a:lnSpc>
                <a:spcPct val="90000"/>
              </a:lnSpc>
              <a:buFontTx/>
              <a:buNone/>
            </a:pPr>
            <a:r>
              <a:rPr lang="en-GB" altLang="el-GR" dirty="0"/>
              <a:t>	</a:t>
            </a:r>
            <a:r>
              <a:rPr lang="el-GR" altLang="el-GR" dirty="0"/>
              <a:t>								 </a:t>
            </a:r>
            <a:r>
              <a:rPr lang="en-GB" altLang="el-GR" dirty="0"/>
              <a:t>(3.9)</a:t>
            </a:r>
          </a:p>
          <a:p>
            <a:pPr>
              <a:lnSpc>
                <a:spcPct val="90000"/>
              </a:lnSpc>
            </a:pPr>
            <a:r>
              <a:rPr lang="el-GR" altLang="el-GR" dirty="0"/>
              <a:t>Αλλά η αριστερή πλευρά (LHS) της (3.9) μπορεί να παραμείνει σταθερή μόνο εάν ο ρυθμός αύξησης του παρονομαστή και του αριθμητή στην (3.9) είναι ίδιοι. Παίρνοντας λογαρίθμους και παραγώγους:</a:t>
            </a:r>
            <a:r>
              <a:rPr lang="en-GB" altLang="el-GR" dirty="0"/>
              <a:t>	</a:t>
            </a:r>
            <a:r>
              <a:rPr lang="el-GR" altLang="el-GR" dirty="0"/>
              <a:t>									</a:t>
            </a:r>
          </a:p>
          <a:p>
            <a:pPr marL="0" indent="0">
              <a:lnSpc>
                <a:spcPct val="90000"/>
              </a:lnSpc>
              <a:buNone/>
            </a:pPr>
            <a:r>
              <a:rPr lang="el-GR" altLang="el-GR" dirty="0"/>
              <a:t>								</a:t>
            </a:r>
            <a:r>
              <a:rPr lang="en-GB" altLang="el-GR" dirty="0"/>
              <a:t>(3.10)</a:t>
            </a:r>
          </a:p>
          <a:p>
            <a:pPr>
              <a:lnSpc>
                <a:spcPct val="90000"/>
              </a:lnSpc>
            </a:pPr>
            <a:endParaRPr lang="en-GB" altLang="el-GR" dirty="0"/>
          </a:p>
        </p:txBody>
      </p:sp>
      <p:graphicFrame>
        <p:nvGraphicFramePr>
          <p:cNvPr id="182276" name="Object 4">
            <a:extLst>
              <a:ext uri="{FF2B5EF4-FFF2-40B4-BE49-F238E27FC236}">
                <a16:creationId xmlns:a16="http://schemas.microsoft.com/office/drawing/2014/main" id="{ACDAE605-416A-5857-FB32-BDD0D1FC60B0}"/>
              </a:ext>
            </a:extLst>
          </p:cNvPr>
          <p:cNvGraphicFramePr>
            <a:graphicFrameLocks noChangeAspect="1"/>
          </p:cNvGraphicFramePr>
          <p:nvPr>
            <p:extLst>
              <p:ext uri="{D42A27DB-BD31-4B8C-83A1-F6EECF244321}">
                <p14:modId xmlns:p14="http://schemas.microsoft.com/office/powerpoint/2010/main" val="3238728790"/>
              </p:ext>
            </p:extLst>
          </p:nvPr>
        </p:nvGraphicFramePr>
        <p:xfrm>
          <a:off x="3280112" y="2312473"/>
          <a:ext cx="1608137" cy="485775"/>
        </p:xfrm>
        <a:graphic>
          <a:graphicData uri="http://schemas.openxmlformats.org/presentationml/2006/ole">
            <mc:AlternateContent xmlns:mc="http://schemas.openxmlformats.org/markup-compatibility/2006">
              <mc:Choice xmlns:v="urn:schemas-microsoft-com:vml" Requires="v">
                <p:oleObj name="Equation" r:id="rId2" imgW="799920" imgH="241200" progId="Equation.DSMT4">
                  <p:embed/>
                </p:oleObj>
              </mc:Choice>
              <mc:Fallback>
                <p:oleObj name="Equation" r:id="rId2" imgW="799920" imgH="241200" progId="Equation.DSMT4">
                  <p:embed/>
                  <p:pic>
                    <p:nvPicPr>
                      <p:cNvPr id="182276" name="Object 4">
                        <a:extLst>
                          <a:ext uri="{FF2B5EF4-FFF2-40B4-BE49-F238E27FC236}">
                            <a16:creationId xmlns:a16="http://schemas.microsoft.com/office/drawing/2014/main" id="{ACDAE605-416A-5857-FB32-BDD0D1FC60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0112" y="2312473"/>
                        <a:ext cx="1608137" cy="485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2277" name="Object 5">
            <a:extLst>
              <a:ext uri="{FF2B5EF4-FFF2-40B4-BE49-F238E27FC236}">
                <a16:creationId xmlns:a16="http://schemas.microsoft.com/office/drawing/2014/main" id="{8242FCA8-B5D1-AA98-1E6E-115B799D5336}"/>
              </a:ext>
            </a:extLst>
          </p:cNvPr>
          <p:cNvGraphicFramePr>
            <a:graphicFrameLocks noChangeAspect="1"/>
          </p:cNvGraphicFramePr>
          <p:nvPr>
            <p:extLst>
              <p:ext uri="{D42A27DB-BD31-4B8C-83A1-F6EECF244321}">
                <p14:modId xmlns:p14="http://schemas.microsoft.com/office/powerpoint/2010/main" val="1955402706"/>
              </p:ext>
            </p:extLst>
          </p:nvPr>
        </p:nvGraphicFramePr>
        <p:xfrm>
          <a:off x="3048000" y="2967939"/>
          <a:ext cx="2333625" cy="482600"/>
        </p:xfrm>
        <a:graphic>
          <a:graphicData uri="http://schemas.openxmlformats.org/presentationml/2006/ole">
            <mc:AlternateContent xmlns:mc="http://schemas.openxmlformats.org/markup-compatibility/2006">
              <mc:Choice xmlns:v="urn:schemas-microsoft-com:vml" Requires="v">
                <p:oleObj name="Equation" r:id="rId4" imgW="1168200" imgH="241200" progId="Equation.DSMT4">
                  <p:embed/>
                </p:oleObj>
              </mc:Choice>
              <mc:Fallback>
                <p:oleObj name="Equation" r:id="rId4" imgW="1168200" imgH="241200" progId="Equation.DSMT4">
                  <p:embed/>
                  <p:pic>
                    <p:nvPicPr>
                      <p:cNvPr id="182277" name="Object 5">
                        <a:extLst>
                          <a:ext uri="{FF2B5EF4-FFF2-40B4-BE49-F238E27FC236}">
                            <a16:creationId xmlns:a16="http://schemas.microsoft.com/office/drawing/2014/main" id="{8242FCA8-B5D1-AA98-1E6E-115B799D533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2967939"/>
                        <a:ext cx="2333625"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2278" name="Object 6">
            <a:extLst>
              <a:ext uri="{FF2B5EF4-FFF2-40B4-BE49-F238E27FC236}">
                <a16:creationId xmlns:a16="http://schemas.microsoft.com/office/drawing/2014/main" id="{4B2157AF-A618-05CE-F25B-C9305A4FFED0}"/>
              </a:ext>
            </a:extLst>
          </p:cNvPr>
          <p:cNvGraphicFramePr>
            <a:graphicFrameLocks noChangeAspect="1"/>
          </p:cNvGraphicFramePr>
          <p:nvPr>
            <p:extLst>
              <p:ext uri="{D42A27DB-BD31-4B8C-83A1-F6EECF244321}">
                <p14:modId xmlns:p14="http://schemas.microsoft.com/office/powerpoint/2010/main" val="1771984497"/>
              </p:ext>
            </p:extLst>
          </p:nvPr>
        </p:nvGraphicFramePr>
        <p:xfrm>
          <a:off x="2984499" y="4648200"/>
          <a:ext cx="2460625" cy="914400"/>
        </p:xfrm>
        <a:graphic>
          <a:graphicData uri="http://schemas.openxmlformats.org/presentationml/2006/ole">
            <mc:AlternateContent xmlns:mc="http://schemas.openxmlformats.org/markup-compatibility/2006">
              <mc:Choice xmlns:v="urn:schemas-microsoft-com:vml" Requires="v">
                <p:oleObj name="Equation" r:id="rId6" imgW="1231560" imgH="457200" progId="Equation.DSMT4">
                  <p:embed/>
                </p:oleObj>
              </mc:Choice>
              <mc:Fallback>
                <p:oleObj name="Equation" r:id="rId6" imgW="1231560" imgH="457200" progId="Equation.DSMT4">
                  <p:embed/>
                  <p:pic>
                    <p:nvPicPr>
                      <p:cNvPr id="182278" name="Object 6">
                        <a:extLst>
                          <a:ext uri="{FF2B5EF4-FFF2-40B4-BE49-F238E27FC236}">
                            <a16:creationId xmlns:a16="http://schemas.microsoft.com/office/drawing/2014/main" id="{4B2157AF-A618-05CE-F25B-C9305A4FFED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84499" y="4648200"/>
                        <a:ext cx="2460625"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1D5669-C01C-BF32-2627-D0E539E109E2}"/>
              </a:ext>
            </a:extLst>
          </p:cNvPr>
          <p:cNvSpPr>
            <a:spLocks noGrp="1"/>
          </p:cNvSpPr>
          <p:nvPr>
            <p:ph type="title"/>
          </p:nvPr>
        </p:nvSpPr>
        <p:spPr>
          <a:xfrm>
            <a:off x="457200" y="160337"/>
            <a:ext cx="8229600" cy="1143000"/>
          </a:xfrm>
        </p:spPr>
        <p:txBody>
          <a:bodyPr>
            <a:normAutofit fontScale="90000"/>
          </a:bodyPr>
          <a:lstStyle/>
          <a:p>
            <a:r>
              <a:rPr lang="el-GR" dirty="0"/>
              <a:t>Το μοντέλο </a:t>
            </a:r>
            <a:r>
              <a:rPr lang="el-GR" dirty="0" err="1"/>
              <a:t>Solow</a:t>
            </a:r>
            <a:r>
              <a:rPr lang="el-GR" dirty="0"/>
              <a:t> και πέρα ​​από αυτό</a:t>
            </a:r>
          </a:p>
        </p:txBody>
      </p:sp>
      <p:sp>
        <p:nvSpPr>
          <p:cNvPr id="3" name="Θέση περιεχομένου 2">
            <a:extLst>
              <a:ext uri="{FF2B5EF4-FFF2-40B4-BE49-F238E27FC236}">
                <a16:creationId xmlns:a16="http://schemas.microsoft.com/office/drawing/2014/main" id="{0BCB2E8C-8C37-3E53-91A5-B53C45026053}"/>
              </a:ext>
            </a:extLst>
          </p:cNvPr>
          <p:cNvSpPr>
            <a:spLocks noGrp="1"/>
          </p:cNvSpPr>
          <p:nvPr>
            <p:ph idx="1"/>
          </p:nvPr>
        </p:nvSpPr>
        <p:spPr>
          <a:xfrm>
            <a:off x="304800" y="1303337"/>
            <a:ext cx="8686800" cy="4525963"/>
          </a:xfrm>
        </p:spPr>
        <p:txBody>
          <a:bodyPr>
            <a:noAutofit/>
          </a:bodyPr>
          <a:lstStyle/>
          <a:p>
            <a:r>
              <a:rPr lang="el-GR" sz="2800" dirty="0"/>
              <a:t>Στις προηγούμενες διαλέξεις παρουσιάσαμε το μοντέλο </a:t>
            </a:r>
            <a:r>
              <a:rPr lang="el-GR" sz="2800" dirty="0" err="1"/>
              <a:t>Solow</a:t>
            </a:r>
            <a:r>
              <a:rPr lang="el-GR" sz="2800" dirty="0"/>
              <a:t> χωρίς τεχνολογική πρόοδο, στο οποίο η ανάπτυξη της παραγωγής ανά εργαζόμενο τελικά μειώνεται στο μηδέν, αν και η συνολική παραγωγή αυξάνεται με ρυθμό ίσο με τον ρυθμό αύξησης του πληθυσμού μακροπρόθεσμα.</a:t>
            </a:r>
          </a:p>
          <a:p>
            <a:r>
              <a:rPr lang="el-GR" sz="2800" dirty="0"/>
              <a:t>Αυτή η διάλεξη επεκτείνει το μοντέλο </a:t>
            </a:r>
            <a:r>
              <a:rPr lang="el-GR" sz="2800" dirty="0" err="1"/>
              <a:t>Solow</a:t>
            </a:r>
            <a:r>
              <a:rPr lang="el-GR" sz="2800" dirty="0"/>
              <a:t> ώστε να συμπεριλάβει την εξωγενή τεχνολογική πρόοδο. Επίσης, εξετάζει δύο απλά μοντέλα:</a:t>
            </a:r>
          </a:p>
          <a:p>
            <a:r>
              <a:rPr lang="el-GR" sz="2800" dirty="0"/>
              <a:t>Το </a:t>
            </a:r>
            <a:r>
              <a:rPr lang="el-GR" sz="2800" b="1" dirty="0"/>
              <a:t>επαυξημένο</a:t>
            </a:r>
            <a:r>
              <a:rPr lang="el-GR" sz="2800" dirty="0"/>
              <a:t> μοντέλο </a:t>
            </a:r>
            <a:r>
              <a:rPr lang="el-GR" sz="2800" dirty="0" err="1"/>
              <a:t>Solow</a:t>
            </a:r>
            <a:r>
              <a:rPr lang="el-GR" sz="2800" dirty="0"/>
              <a:t> με ανθρώπινο κεφάλαιο</a:t>
            </a:r>
          </a:p>
          <a:p>
            <a:r>
              <a:rPr lang="el-GR" sz="2800" dirty="0"/>
              <a:t>Το </a:t>
            </a:r>
            <a:r>
              <a:rPr lang="el-GR" sz="2800" b="1" dirty="0"/>
              <a:t>μοντέλο AK </a:t>
            </a:r>
            <a:r>
              <a:rPr lang="el-GR" sz="2800" dirty="0"/>
              <a:t>του ευρέος κεφαλαίου.</a:t>
            </a:r>
          </a:p>
        </p:txBody>
      </p:sp>
    </p:spTree>
    <p:extLst>
      <p:ext uri="{BB962C8B-B14F-4D97-AF65-F5344CB8AC3E}">
        <p14:creationId xmlns:p14="http://schemas.microsoft.com/office/powerpoint/2010/main" val="9286941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a:extLst>
              <a:ext uri="{FF2B5EF4-FFF2-40B4-BE49-F238E27FC236}">
                <a16:creationId xmlns:a16="http://schemas.microsoft.com/office/drawing/2014/main" id="{BD72B128-3C97-F226-6576-CF4CFA46FC5E}"/>
              </a:ext>
            </a:extLst>
          </p:cNvPr>
          <p:cNvSpPr>
            <a:spLocks noGrp="1" noChangeArrowheads="1"/>
          </p:cNvSpPr>
          <p:nvPr>
            <p:ph type="title"/>
          </p:nvPr>
        </p:nvSpPr>
        <p:spPr>
          <a:xfrm>
            <a:off x="381000" y="-76200"/>
            <a:ext cx="8686800" cy="1143000"/>
          </a:xfrm>
        </p:spPr>
        <p:txBody>
          <a:bodyPr>
            <a:normAutofit fontScale="90000"/>
          </a:bodyPr>
          <a:lstStyle/>
          <a:p>
            <a:r>
              <a:rPr lang="el-GR" altLang="el-GR" dirty="0"/>
              <a:t>Η ισορροπημένη διαδρομή ανάπτυξης I</a:t>
            </a:r>
            <a:r>
              <a:rPr lang="en-GB" altLang="el-GR" dirty="0"/>
              <a:t>I</a:t>
            </a:r>
          </a:p>
        </p:txBody>
      </p:sp>
      <p:sp>
        <p:nvSpPr>
          <p:cNvPr id="191491" name="Rectangle 3">
            <a:extLst>
              <a:ext uri="{FF2B5EF4-FFF2-40B4-BE49-F238E27FC236}">
                <a16:creationId xmlns:a16="http://schemas.microsoft.com/office/drawing/2014/main" id="{C5D0AE06-83D8-F4D5-93D2-99253BFE9621}"/>
              </a:ext>
            </a:extLst>
          </p:cNvPr>
          <p:cNvSpPr>
            <a:spLocks noGrp="1" noChangeArrowheads="1"/>
          </p:cNvSpPr>
          <p:nvPr>
            <p:ph type="body" idx="1"/>
          </p:nvPr>
        </p:nvSpPr>
        <p:spPr>
          <a:xfrm>
            <a:off x="261551" y="952500"/>
            <a:ext cx="8839200" cy="4953000"/>
          </a:xfrm>
        </p:spPr>
        <p:txBody>
          <a:bodyPr>
            <a:noAutofit/>
          </a:bodyPr>
          <a:lstStyle/>
          <a:p>
            <a:pPr>
              <a:lnSpc>
                <a:spcPct val="90000"/>
              </a:lnSpc>
            </a:pPr>
            <a:r>
              <a:rPr lang="el-GR" altLang="el-GR" sz="2200" dirty="0"/>
              <a:t>Σε μια ισορροπημένη διαδρομή ανάπτυξης, ο ρυθμός αύξησης του αριθμού των ερευνητών πρέπει να είναι ίσος με τον ρυθμό αύξησης του πληθυσμού. Αντικαθιστώντας αυτή τη σχέση στην (3.10), προκύπτει</a:t>
            </a:r>
            <a:r>
              <a:rPr lang="en-GB" altLang="el-GR" sz="2200" dirty="0"/>
              <a:t>:</a:t>
            </a:r>
          </a:p>
          <a:p>
            <a:pPr>
              <a:lnSpc>
                <a:spcPct val="90000"/>
              </a:lnSpc>
              <a:buFontTx/>
              <a:buNone/>
            </a:pPr>
            <a:r>
              <a:rPr lang="en-GB" altLang="el-GR" sz="2200" dirty="0"/>
              <a:t>	</a:t>
            </a:r>
            <a:r>
              <a:rPr lang="el-GR" altLang="el-GR" sz="2200" dirty="0"/>
              <a:t>								</a:t>
            </a:r>
            <a:r>
              <a:rPr lang="en-GB" altLang="el-GR" sz="2200" dirty="0"/>
              <a:t>(3.11)</a:t>
            </a:r>
          </a:p>
          <a:p>
            <a:pPr>
              <a:lnSpc>
                <a:spcPct val="90000"/>
              </a:lnSpc>
            </a:pPr>
            <a:endParaRPr lang="en-GB" altLang="el-GR" sz="2200" dirty="0"/>
          </a:p>
          <a:p>
            <a:pPr>
              <a:lnSpc>
                <a:spcPct val="90000"/>
              </a:lnSpc>
            </a:pPr>
            <a:r>
              <a:rPr lang="el-GR" altLang="el-GR" sz="2200" dirty="0"/>
              <a:t>Ο μακροπρόθεσμος ρυθμός ανάπτυξης της οικονομίας καθορίζεται από τις παραμέτρους της συνάρτησης παραγωγής ιδεών και τον ρυθμό αύξησης των ερευνητών. Ας εξετάσουμε την ειδική περίπτωση όπου λ=1 και φ=0, οπότε η παραγωγικότητα της έρευνας είναι η σταθερά δ. Στην περίπτωση αυτή, η συνάρτηση παραγωγής ιδεών παίρνει τη μορφή:	</a:t>
            </a:r>
            <a:r>
              <a:rPr lang="en-GB" altLang="el-GR" sz="2200" dirty="0"/>
              <a:t>			</a:t>
            </a:r>
            <a:r>
              <a:rPr lang="el-GR" altLang="el-GR" sz="2200" dirty="0"/>
              <a:t>				</a:t>
            </a:r>
            <a:endParaRPr lang="de-DE" altLang="el-GR" sz="2200" dirty="0"/>
          </a:p>
          <a:p>
            <a:pPr marL="0" indent="0">
              <a:lnSpc>
                <a:spcPct val="90000"/>
              </a:lnSpc>
              <a:buNone/>
            </a:pPr>
            <a:r>
              <a:rPr lang="de-DE" altLang="el-GR" sz="2200" dirty="0"/>
              <a:t>				</a:t>
            </a:r>
            <a:r>
              <a:rPr lang="el-GR" altLang="el-GR" sz="2200" dirty="0"/>
              <a:t>ή				</a:t>
            </a:r>
            <a:r>
              <a:rPr lang="en-GB" altLang="el-GR" sz="2200" dirty="0"/>
              <a:t>(3.12)</a:t>
            </a:r>
          </a:p>
          <a:p>
            <a:pPr>
              <a:lnSpc>
                <a:spcPct val="90000"/>
              </a:lnSpc>
            </a:pPr>
            <a:endParaRPr lang="de-DE" altLang="el-GR" sz="2200" dirty="0"/>
          </a:p>
          <a:p>
            <a:pPr>
              <a:lnSpc>
                <a:spcPct val="90000"/>
              </a:lnSpc>
            </a:pPr>
            <a:r>
              <a:rPr lang="el-GR" altLang="el-GR" sz="2200" dirty="0"/>
              <a:t>Στην περίπτωση αυτή, για έναν δεδομένο αριθμό ερευνητών, ο ρυθμός αύξησης του αποθέματος ιδεών τελικά πέφτει στο μηδέν. Επομένως, για να διατηρηθεί η ανάπτυξη μόνιμα, απαιτείται πληθυσμιακή αύξηση με ρυθμό n.</a:t>
            </a:r>
            <a:endParaRPr lang="en-GB" altLang="el-GR" sz="2200" dirty="0"/>
          </a:p>
        </p:txBody>
      </p:sp>
      <p:graphicFrame>
        <p:nvGraphicFramePr>
          <p:cNvPr id="191493" name="Object 5">
            <a:extLst>
              <a:ext uri="{FF2B5EF4-FFF2-40B4-BE49-F238E27FC236}">
                <a16:creationId xmlns:a16="http://schemas.microsoft.com/office/drawing/2014/main" id="{74D60A2B-29D6-6BF3-0180-E7844CCA2EED}"/>
              </a:ext>
            </a:extLst>
          </p:cNvPr>
          <p:cNvGraphicFramePr>
            <a:graphicFrameLocks noChangeAspect="1"/>
          </p:cNvGraphicFramePr>
          <p:nvPr>
            <p:extLst>
              <p:ext uri="{D42A27DB-BD31-4B8C-83A1-F6EECF244321}">
                <p14:modId xmlns:p14="http://schemas.microsoft.com/office/powerpoint/2010/main" val="4172610527"/>
              </p:ext>
            </p:extLst>
          </p:nvPr>
        </p:nvGraphicFramePr>
        <p:xfrm>
          <a:off x="3733800" y="1866899"/>
          <a:ext cx="1293813" cy="838200"/>
        </p:xfrm>
        <a:graphic>
          <a:graphicData uri="http://schemas.openxmlformats.org/presentationml/2006/ole">
            <mc:AlternateContent xmlns:mc="http://schemas.openxmlformats.org/markup-compatibility/2006">
              <mc:Choice xmlns:v="urn:schemas-microsoft-com:vml" Requires="v">
                <p:oleObj name="Equation" r:id="rId2" imgW="647640" imgH="419040" progId="Equation.DSMT4">
                  <p:embed/>
                </p:oleObj>
              </mc:Choice>
              <mc:Fallback>
                <p:oleObj name="Equation" r:id="rId2" imgW="647640" imgH="419040" progId="Equation.DSMT4">
                  <p:embed/>
                  <p:pic>
                    <p:nvPicPr>
                      <p:cNvPr id="191493" name="Object 5">
                        <a:extLst>
                          <a:ext uri="{FF2B5EF4-FFF2-40B4-BE49-F238E27FC236}">
                            <a16:creationId xmlns:a16="http://schemas.microsoft.com/office/drawing/2014/main" id="{74D60A2B-29D6-6BF3-0180-E7844CCA2E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1866899"/>
                        <a:ext cx="1293813"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1495" name="Object 7">
            <a:extLst>
              <a:ext uri="{FF2B5EF4-FFF2-40B4-BE49-F238E27FC236}">
                <a16:creationId xmlns:a16="http://schemas.microsoft.com/office/drawing/2014/main" id="{6DFD9262-0C2D-33D9-0F02-F26C5B4B75CE}"/>
              </a:ext>
            </a:extLst>
          </p:cNvPr>
          <p:cNvGraphicFramePr>
            <a:graphicFrameLocks noChangeAspect="1"/>
          </p:cNvGraphicFramePr>
          <p:nvPr>
            <p:extLst>
              <p:ext uri="{D42A27DB-BD31-4B8C-83A1-F6EECF244321}">
                <p14:modId xmlns:p14="http://schemas.microsoft.com/office/powerpoint/2010/main" val="299625315"/>
              </p:ext>
            </p:extLst>
          </p:nvPr>
        </p:nvGraphicFramePr>
        <p:xfrm>
          <a:off x="2209800" y="4495800"/>
          <a:ext cx="1122363" cy="460375"/>
        </p:xfrm>
        <a:graphic>
          <a:graphicData uri="http://schemas.openxmlformats.org/presentationml/2006/ole">
            <mc:AlternateContent xmlns:mc="http://schemas.openxmlformats.org/markup-compatibility/2006">
              <mc:Choice xmlns:v="urn:schemas-microsoft-com:vml" Requires="v">
                <p:oleObj name="Equation" r:id="rId4" imgW="558720" imgH="228600" progId="Equation.DSMT4">
                  <p:embed/>
                </p:oleObj>
              </mc:Choice>
              <mc:Fallback>
                <p:oleObj name="Equation" r:id="rId4" imgW="558720" imgH="228600" progId="Equation.DSMT4">
                  <p:embed/>
                  <p:pic>
                    <p:nvPicPr>
                      <p:cNvPr id="191495" name="Object 7">
                        <a:extLst>
                          <a:ext uri="{FF2B5EF4-FFF2-40B4-BE49-F238E27FC236}">
                            <a16:creationId xmlns:a16="http://schemas.microsoft.com/office/drawing/2014/main" id="{6DFD9262-0C2D-33D9-0F02-F26C5B4B75C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4495800"/>
                        <a:ext cx="1122363"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1496" name="Object 8">
            <a:extLst>
              <a:ext uri="{FF2B5EF4-FFF2-40B4-BE49-F238E27FC236}">
                <a16:creationId xmlns:a16="http://schemas.microsoft.com/office/drawing/2014/main" id="{CB9AFB5D-D5DA-54C0-C5E8-07A30FAA9F13}"/>
              </a:ext>
            </a:extLst>
          </p:cNvPr>
          <p:cNvGraphicFramePr>
            <a:graphicFrameLocks noChangeAspect="1"/>
          </p:cNvGraphicFramePr>
          <p:nvPr>
            <p:extLst>
              <p:ext uri="{D42A27DB-BD31-4B8C-83A1-F6EECF244321}">
                <p14:modId xmlns:p14="http://schemas.microsoft.com/office/powerpoint/2010/main" val="261970404"/>
              </p:ext>
            </p:extLst>
          </p:nvPr>
        </p:nvGraphicFramePr>
        <p:xfrm>
          <a:off x="4714102" y="4495799"/>
          <a:ext cx="1963737" cy="460375"/>
        </p:xfrm>
        <a:graphic>
          <a:graphicData uri="http://schemas.openxmlformats.org/presentationml/2006/ole">
            <mc:AlternateContent xmlns:mc="http://schemas.openxmlformats.org/markup-compatibility/2006">
              <mc:Choice xmlns:v="urn:schemas-microsoft-com:vml" Requires="v">
                <p:oleObj name="Equation" r:id="rId6" imgW="977760" imgH="228600" progId="Equation.DSMT4">
                  <p:embed/>
                </p:oleObj>
              </mc:Choice>
              <mc:Fallback>
                <p:oleObj name="Equation" r:id="rId6" imgW="977760" imgH="228600" progId="Equation.DSMT4">
                  <p:embed/>
                  <p:pic>
                    <p:nvPicPr>
                      <p:cNvPr id="191496" name="Object 8">
                        <a:extLst>
                          <a:ext uri="{FF2B5EF4-FFF2-40B4-BE49-F238E27FC236}">
                            <a16:creationId xmlns:a16="http://schemas.microsoft.com/office/drawing/2014/main" id="{CB9AFB5D-D5DA-54C0-C5E8-07A30FAA9F1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14102" y="4495799"/>
                        <a:ext cx="1963737"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a:extLst>
              <a:ext uri="{FF2B5EF4-FFF2-40B4-BE49-F238E27FC236}">
                <a16:creationId xmlns:a16="http://schemas.microsoft.com/office/drawing/2014/main" id="{77F1AE8F-28A7-53F7-4BF7-B2C29B6F79B3}"/>
              </a:ext>
            </a:extLst>
          </p:cNvPr>
          <p:cNvSpPr>
            <a:spLocks noGrp="1" noChangeArrowheads="1"/>
          </p:cNvSpPr>
          <p:nvPr>
            <p:ph type="title"/>
          </p:nvPr>
        </p:nvSpPr>
        <p:spPr>
          <a:xfrm>
            <a:off x="457200" y="76200"/>
            <a:ext cx="8229600" cy="1143000"/>
          </a:xfrm>
          <a:noFill/>
          <a:ln/>
        </p:spPr>
        <p:txBody>
          <a:bodyPr anchor="ctr">
            <a:normAutofit fontScale="90000"/>
          </a:bodyPr>
          <a:lstStyle/>
          <a:p>
            <a:r>
              <a:rPr lang="el-GR" altLang="el-GR" dirty="0"/>
              <a:t>Ανάπτυξη βασισμένη στις ιδέες: </a:t>
            </a:r>
            <a:br>
              <a:rPr lang="el-GR" altLang="el-GR" dirty="0"/>
            </a:br>
            <a:endParaRPr lang="en-US" altLang="el-GR" dirty="0"/>
          </a:p>
        </p:txBody>
      </p:sp>
      <p:sp>
        <p:nvSpPr>
          <p:cNvPr id="190467" name="Rectangle 3">
            <a:extLst>
              <a:ext uri="{FF2B5EF4-FFF2-40B4-BE49-F238E27FC236}">
                <a16:creationId xmlns:a16="http://schemas.microsoft.com/office/drawing/2014/main" id="{44CF6093-49B8-4323-31BC-990687B03389}"/>
              </a:ext>
            </a:extLst>
          </p:cNvPr>
          <p:cNvSpPr>
            <a:spLocks noChangeArrowheads="1"/>
          </p:cNvSpPr>
          <p:nvPr/>
        </p:nvSpPr>
        <p:spPr bwMode="auto">
          <a:xfrm>
            <a:off x="38100" y="533400"/>
            <a:ext cx="9029700" cy="6601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indent="45720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r>
              <a:rPr lang="el-GR" altLang="el-GR" sz="2500" dirty="0">
                <a:latin typeface="+mn-lt"/>
              </a:rPr>
              <a:t>Δύο προσεγγίσεις για τη συνάρτηση παραγωγής γνώσης</a:t>
            </a:r>
            <a:r>
              <a:rPr lang="en-US" altLang="el-GR" sz="2500" dirty="0">
                <a:latin typeface="+mn-lt"/>
              </a:rPr>
              <a:t>:</a:t>
            </a:r>
          </a:p>
          <a:p>
            <a:endParaRPr lang="en-US" altLang="el-GR" sz="1600" dirty="0">
              <a:latin typeface="Garamond" panose="02020404030301010803" pitchFamily="18" charset="0"/>
              <a:cs typeface="Times New Roman" panose="02020603050405020304" pitchFamily="18" charset="0"/>
            </a:endParaRPr>
          </a:p>
          <a:p>
            <a:pPr>
              <a:buFontTx/>
              <a:buChar char="•"/>
            </a:pPr>
            <a:r>
              <a:rPr lang="en-US" altLang="el-GR" sz="2500" dirty="0">
                <a:latin typeface="+mn-lt"/>
              </a:rPr>
              <a:t>Romer (1990) 	</a:t>
            </a:r>
            <a:r>
              <a:rPr lang="el-GR" altLang="el-GR" sz="1600" dirty="0">
                <a:latin typeface="Garamond" panose="02020404030301010803" pitchFamily="18" charset="0"/>
                <a:cs typeface="Times New Roman" panose="02020603050405020304" pitchFamily="18" charset="0"/>
              </a:rPr>
              <a:t>					</a:t>
            </a:r>
            <a:r>
              <a:rPr lang="en-US" altLang="el-GR" sz="2500" dirty="0">
                <a:latin typeface="+mn-lt"/>
              </a:rPr>
              <a:t>(3.13)</a:t>
            </a:r>
            <a:r>
              <a:rPr lang="en-US" altLang="el-GR" sz="1600" dirty="0">
                <a:latin typeface="Garamond" panose="02020404030301010803" pitchFamily="18" charset="0"/>
                <a:cs typeface="Times New Roman" panose="02020603050405020304" pitchFamily="18" charset="0"/>
              </a:rPr>
              <a:t>	</a:t>
            </a:r>
          </a:p>
          <a:p>
            <a:endParaRPr lang="en-US" altLang="el-GR" sz="1600" dirty="0">
              <a:latin typeface="Garamond" panose="02020404030301010803" pitchFamily="18" charset="0"/>
              <a:cs typeface="Times New Roman" panose="02020603050405020304" pitchFamily="18" charset="0"/>
              <a:sym typeface="Symbol" panose="05050102010706020507" pitchFamily="18" charset="2"/>
            </a:endParaRPr>
          </a:p>
          <a:p>
            <a:r>
              <a:rPr lang="en-US" altLang="el-GR" sz="2500" dirty="0">
                <a:latin typeface="+mn-lt"/>
                <a:sym typeface="Symbol" panose="05050102010706020507" pitchFamily="18" charset="2"/>
              </a:rPr>
              <a:t></a:t>
            </a:r>
            <a:r>
              <a:rPr lang="el-GR" altLang="el-GR" sz="2500" dirty="0">
                <a:latin typeface="+mn-lt"/>
              </a:rPr>
              <a:t>: η παραγωγικότητα κάθε ερευνητή. </a:t>
            </a:r>
            <a:r>
              <a:rPr lang="en-US" altLang="el-GR" sz="2500" dirty="0">
                <a:latin typeface="+mn-lt"/>
                <a:sym typeface="Symbol" panose="05050102010706020507" pitchFamily="18" charset="2"/>
              </a:rPr>
              <a:t>L</a:t>
            </a:r>
            <a:r>
              <a:rPr lang="en-US" altLang="el-GR" sz="1500" dirty="0">
                <a:latin typeface="+mn-lt"/>
                <a:sym typeface="Symbol" panose="05050102010706020507" pitchFamily="18" charset="2"/>
              </a:rPr>
              <a:t>A</a:t>
            </a:r>
            <a:r>
              <a:rPr lang="el-GR" altLang="el-GR" sz="2500" dirty="0">
                <a:latin typeface="+mn-lt"/>
                <a:sym typeface="Symbol" panose="05050102010706020507" pitchFamily="18" charset="2"/>
              </a:rPr>
              <a:t>: ο αριθμός των ερευνητών. </a:t>
            </a:r>
            <a:r>
              <a:rPr lang="el-GR" sz="2000" b="0" dirty="0">
                <a:effectLst/>
                <a:latin typeface="DeepSeek-CJK-patch"/>
              </a:rPr>
              <a:t>Κεντρική ιδέα: </a:t>
            </a:r>
            <a:r>
              <a:rPr lang="el-GR" sz="2000" b="0" i="1" dirty="0">
                <a:effectLst/>
                <a:latin typeface="DeepSeek-CJK-patch"/>
              </a:rPr>
              <a:t>Η τεχνολογική πρόοδος είναι γραμμική στον αριθμό των ερευνητών – χωρίς φθίνουσες αποδόσεις ή εξωτερικά οφέλη.</a:t>
            </a:r>
            <a:r>
              <a:rPr lang="en-US" altLang="el-GR" sz="2500" dirty="0">
                <a:latin typeface="+mn-lt"/>
                <a:sym typeface="Symbol" panose="05050102010706020507" pitchFamily="18" charset="2"/>
              </a:rPr>
              <a:t> </a:t>
            </a:r>
          </a:p>
          <a:p>
            <a:pPr>
              <a:buFontTx/>
              <a:buChar char="•"/>
            </a:pPr>
            <a:r>
              <a:rPr lang="en-US" altLang="el-GR" sz="2500" dirty="0">
                <a:latin typeface="+mn-lt"/>
                <a:sym typeface="Symbol" panose="05050102010706020507" pitchFamily="18" charset="2"/>
              </a:rPr>
              <a:t>Jones (1995)</a:t>
            </a:r>
            <a:r>
              <a:rPr lang="en-US" altLang="el-GR" sz="1600" dirty="0">
                <a:latin typeface="Garamond" panose="02020404030301010803" pitchFamily="18" charset="0"/>
                <a:cs typeface="Times New Roman" panose="02020603050405020304" pitchFamily="18" charset="0"/>
                <a:sym typeface="Symbol" panose="05050102010706020507" pitchFamily="18" charset="2"/>
              </a:rPr>
              <a:t>	</a:t>
            </a:r>
            <a:r>
              <a:rPr lang="el-GR" altLang="el-GR" sz="1600" dirty="0">
                <a:latin typeface="Garamond" panose="02020404030301010803" pitchFamily="18" charset="0"/>
                <a:cs typeface="Times New Roman" panose="02020603050405020304" pitchFamily="18" charset="0"/>
                <a:sym typeface="Symbol" panose="05050102010706020507" pitchFamily="18" charset="2"/>
              </a:rPr>
              <a:t>					</a:t>
            </a:r>
            <a:r>
              <a:rPr lang="en-US" altLang="el-GR" sz="2500" dirty="0">
                <a:latin typeface="+mn-lt"/>
                <a:sym typeface="Symbol" panose="05050102010706020507" pitchFamily="18" charset="2"/>
              </a:rPr>
              <a:t>(3.14)</a:t>
            </a:r>
            <a:r>
              <a:rPr lang="en-US" altLang="el-GR" sz="1600" dirty="0">
                <a:latin typeface="Garamond" panose="02020404030301010803" pitchFamily="18" charset="0"/>
                <a:cs typeface="Times New Roman" panose="02020603050405020304" pitchFamily="18" charset="0"/>
                <a:sym typeface="Symbol" panose="05050102010706020507" pitchFamily="18" charset="2"/>
              </a:rPr>
              <a:t>	</a:t>
            </a:r>
          </a:p>
          <a:p>
            <a:r>
              <a:rPr lang="en-US" altLang="el-GR" sz="2500" dirty="0">
                <a:latin typeface="+mn-lt"/>
                <a:sym typeface="Symbol" panose="05050102010706020507" pitchFamily="18" charset="2"/>
              </a:rPr>
              <a:t></a:t>
            </a:r>
            <a:r>
              <a:rPr lang="el-GR" sz="2500" dirty="0">
                <a:latin typeface="+mn-lt"/>
              </a:rPr>
              <a:t>: Αποδόσεις (</a:t>
            </a:r>
            <a:r>
              <a:rPr lang="de-DE" sz="2500" dirty="0" err="1">
                <a:latin typeface="+mn-lt"/>
              </a:rPr>
              <a:t>returns</a:t>
            </a:r>
            <a:r>
              <a:rPr lang="en-US" sz="2500" dirty="0">
                <a:latin typeface="+mn-lt"/>
              </a:rPr>
              <a:t>)</a:t>
            </a:r>
            <a:r>
              <a:rPr lang="el-GR" sz="2500" dirty="0">
                <a:latin typeface="+mn-lt"/>
              </a:rPr>
              <a:t> στο απόθεμα ιδεών</a:t>
            </a:r>
            <a:endParaRPr lang="en-US" altLang="el-GR" sz="2500" dirty="0">
              <a:latin typeface="+mn-lt"/>
              <a:sym typeface="Symbol" panose="05050102010706020507" pitchFamily="18" charset="2"/>
            </a:endParaRPr>
          </a:p>
          <a:p>
            <a:r>
              <a:rPr lang="en-US" altLang="el-GR" sz="2500" dirty="0">
                <a:latin typeface="+mn-lt"/>
                <a:sym typeface="Symbol" panose="05050102010706020507" pitchFamily="18" charset="2"/>
              </a:rPr>
              <a:t></a:t>
            </a:r>
            <a:r>
              <a:rPr lang="en-US" altLang="el-GR" sz="2500" dirty="0">
                <a:latin typeface="+mn-lt"/>
              </a:rPr>
              <a:t>&gt;0 </a:t>
            </a:r>
            <a:r>
              <a:rPr lang="el-GR" altLang="el-GR" sz="2500" dirty="0">
                <a:latin typeface="+mn-lt"/>
              </a:rPr>
              <a:t>Αυξανόμενες αποδόσεις («</a:t>
            </a:r>
            <a:r>
              <a:rPr lang="el-GR" altLang="el-GR" sz="2500" dirty="0" err="1">
                <a:latin typeface="+mn-lt"/>
              </a:rPr>
              <a:t>standing</a:t>
            </a:r>
            <a:r>
              <a:rPr lang="el-GR" altLang="el-GR" sz="2500" dirty="0">
                <a:latin typeface="+mn-lt"/>
              </a:rPr>
              <a:t> on </a:t>
            </a:r>
            <a:r>
              <a:rPr lang="el-GR" altLang="el-GR" sz="2500" dirty="0" err="1">
                <a:latin typeface="+mn-lt"/>
              </a:rPr>
              <a:t>shoulders</a:t>
            </a:r>
            <a:r>
              <a:rPr lang="el-GR" altLang="el-GR" sz="2500" dirty="0">
                <a:latin typeface="+mn-lt"/>
              </a:rPr>
              <a:t>» - δηλ. οι νέες ιδέες βασίζονται σε προηγούμενες. </a:t>
            </a:r>
          </a:p>
          <a:p>
            <a:r>
              <a:rPr lang="en-US" altLang="el-GR" sz="2500" dirty="0">
                <a:latin typeface="+mn-lt"/>
                <a:sym typeface="Symbol" panose="05050102010706020507" pitchFamily="18" charset="2"/>
              </a:rPr>
              <a:t></a:t>
            </a:r>
            <a:r>
              <a:rPr lang="en-US" altLang="el-GR" sz="2500" dirty="0">
                <a:latin typeface="+mn-lt"/>
              </a:rPr>
              <a:t>&lt;0 </a:t>
            </a:r>
            <a:r>
              <a:rPr lang="el-GR" altLang="el-GR" sz="2500" dirty="0">
                <a:latin typeface="+mn-lt"/>
              </a:rPr>
              <a:t>Φθίνουσες αποδόσεις («</a:t>
            </a:r>
            <a:r>
              <a:rPr lang="el-GR" altLang="el-GR" sz="2500" dirty="0" err="1">
                <a:latin typeface="+mn-lt"/>
              </a:rPr>
              <a:t>over-fishing</a:t>
            </a:r>
            <a:r>
              <a:rPr lang="el-GR" altLang="el-GR" sz="2500" dirty="0">
                <a:latin typeface="+mn-lt"/>
              </a:rPr>
              <a:t>» - δηλ. η "</a:t>
            </a:r>
            <a:r>
              <a:rPr lang="el-GR" altLang="el-GR" sz="2500" dirty="0" err="1">
                <a:latin typeface="+mn-lt"/>
              </a:rPr>
              <a:t>υπερ</a:t>
            </a:r>
            <a:r>
              <a:rPr lang="el-GR" altLang="el-GR" sz="2500" dirty="0">
                <a:latin typeface="+mn-lt"/>
              </a:rPr>
              <a:t>-εκμετάλλευση" του υπάρχοντος αποθέματος γνώσης μειώνει την αποτελεσματικότητα) </a:t>
            </a:r>
          </a:p>
          <a:p>
            <a:r>
              <a:rPr lang="en-US" altLang="el-GR" sz="2500" dirty="0">
                <a:latin typeface="+mn-lt"/>
                <a:sym typeface="Symbol" panose="05050102010706020507" pitchFamily="18" charset="2"/>
              </a:rPr>
              <a:t></a:t>
            </a:r>
            <a:r>
              <a:rPr lang="el-GR" altLang="el-GR" sz="2500" dirty="0">
                <a:latin typeface="+mn-lt"/>
              </a:rPr>
              <a:t>: Βαθμός συμφόρησης στην τρέχουσα έρευνα. </a:t>
            </a:r>
            <a:r>
              <a:rPr lang="en-US" altLang="el-GR" sz="2500" dirty="0">
                <a:latin typeface="+mn-lt"/>
                <a:sym typeface="Symbol" panose="05050102010706020507" pitchFamily="18" charset="2"/>
              </a:rPr>
              <a:t></a:t>
            </a:r>
            <a:r>
              <a:rPr lang="en-US" altLang="el-GR" sz="2500" dirty="0">
                <a:latin typeface="+mn-lt"/>
              </a:rPr>
              <a:t>&lt;1</a:t>
            </a:r>
            <a:r>
              <a:rPr lang="el-GR" altLang="el-GR" sz="2500" dirty="0">
                <a:latin typeface="+mn-lt"/>
              </a:rPr>
              <a:t>:</a:t>
            </a:r>
            <a:r>
              <a:rPr lang="en-US" altLang="el-GR" sz="2500" dirty="0">
                <a:latin typeface="+mn-lt"/>
              </a:rPr>
              <a:t> </a:t>
            </a:r>
            <a:r>
              <a:rPr lang="el-GR" altLang="el-GR" sz="2500" dirty="0">
                <a:latin typeface="+mn-lt"/>
              </a:rPr>
              <a:t>Απώλειες λόγω </a:t>
            </a:r>
            <a:r>
              <a:rPr lang="el-GR" altLang="el-GR" sz="2500" dirty="0" err="1">
                <a:latin typeface="+mn-lt"/>
              </a:rPr>
              <a:t>διπλοεργασίας</a:t>
            </a:r>
            <a:r>
              <a:rPr lang="el-GR" altLang="el-GR" sz="2500" dirty="0">
                <a:latin typeface="+mn-lt"/>
              </a:rPr>
              <a:t> («</a:t>
            </a:r>
            <a:r>
              <a:rPr lang="el-GR" altLang="el-GR" sz="2500" dirty="0" err="1">
                <a:latin typeface="+mn-lt"/>
              </a:rPr>
              <a:t>stepping</a:t>
            </a:r>
            <a:r>
              <a:rPr lang="el-GR" altLang="el-GR" sz="2500" dirty="0">
                <a:latin typeface="+mn-lt"/>
              </a:rPr>
              <a:t> on </a:t>
            </a:r>
            <a:r>
              <a:rPr lang="el-GR" altLang="el-GR" sz="2500" dirty="0" err="1">
                <a:latin typeface="+mn-lt"/>
              </a:rPr>
              <a:t>toes</a:t>
            </a:r>
            <a:r>
              <a:rPr lang="el-GR" altLang="el-GR" sz="2500" dirty="0">
                <a:latin typeface="+mn-lt"/>
              </a:rPr>
              <a:t>»), </a:t>
            </a:r>
            <a:r>
              <a:rPr lang="en-US" altLang="el-GR" sz="2500" dirty="0">
                <a:latin typeface="+mn-lt"/>
                <a:sym typeface="Symbol" panose="05050102010706020507" pitchFamily="18" charset="2"/>
              </a:rPr>
              <a:t></a:t>
            </a:r>
            <a:r>
              <a:rPr lang="en-US" altLang="el-GR" sz="2500" dirty="0">
                <a:latin typeface="+mn-lt"/>
              </a:rPr>
              <a:t>&gt;1</a:t>
            </a:r>
            <a:r>
              <a:rPr lang="el-GR" altLang="el-GR" sz="2500" dirty="0">
                <a:latin typeface="+mn-lt"/>
              </a:rPr>
              <a:t>: Θετικά δικτυακά εξωτερικά οφέλη</a:t>
            </a:r>
            <a:r>
              <a:rPr lang="en-US" altLang="el-GR" sz="2500" dirty="0">
                <a:latin typeface="+mn-lt"/>
              </a:rPr>
              <a:t> (</a:t>
            </a:r>
            <a:r>
              <a:rPr lang="el-GR" altLang="el-GR" sz="2500" dirty="0">
                <a:latin typeface="+mn-lt"/>
              </a:rPr>
              <a:t>«</a:t>
            </a:r>
            <a:r>
              <a:rPr lang="en-US" altLang="el-GR" sz="2500" dirty="0">
                <a:latin typeface="+mn-lt"/>
              </a:rPr>
              <a:t>network externality</a:t>
            </a:r>
            <a:r>
              <a:rPr lang="el-GR" altLang="el-GR" sz="2500" dirty="0">
                <a:latin typeface="+mn-lt"/>
              </a:rPr>
              <a:t>»</a:t>
            </a:r>
            <a:r>
              <a:rPr lang="en-US" altLang="el-GR" sz="2500" dirty="0">
                <a:latin typeface="+mn-lt"/>
              </a:rPr>
              <a:t>)</a:t>
            </a:r>
            <a:endParaRPr lang="en-US" altLang="el-GR" sz="2500" dirty="0">
              <a:latin typeface="+mn-lt"/>
              <a:sym typeface="Symbol" panose="05050102010706020507" pitchFamily="18" charset="2"/>
            </a:endParaRPr>
          </a:p>
          <a:p>
            <a:endParaRPr lang="en-US" altLang="el-GR" sz="1600" dirty="0">
              <a:latin typeface="Garamond" panose="02020404030301010803" pitchFamily="18" charset="0"/>
              <a:cs typeface="Times New Roman" panose="02020603050405020304" pitchFamily="18" charset="0"/>
              <a:sym typeface="Symbol" panose="05050102010706020507" pitchFamily="18" charset="2"/>
            </a:endParaRPr>
          </a:p>
        </p:txBody>
      </p:sp>
      <p:graphicFrame>
        <p:nvGraphicFramePr>
          <p:cNvPr id="190468" name="Object 4">
            <a:extLst>
              <a:ext uri="{FF2B5EF4-FFF2-40B4-BE49-F238E27FC236}">
                <a16:creationId xmlns:a16="http://schemas.microsoft.com/office/drawing/2014/main" id="{90BCAF01-D98E-12DE-5671-49D1FE5CAFA5}"/>
              </a:ext>
            </a:extLst>
          </p:cNvPr>
          <p:cNvGraphicFramePr>
            <a:graphicFrameLocks noChangeAspect="1"/>
          </p:cNvGraphicFramePr>
          <p:nvPr>
            <p:extLst>
              <p:ext uri="{D42A27DB-BD31-4B8C-83A1-F6EECF244321}">
                <p14:modId xmlns:p14="http://schemas.microsoft.com/office/powerpoint/2010/main" val="2495953813"/>
              </p:ext>
            </p:extLst>
          </p:nvPr>
        </p:nvGraphicFramePr>
        <p:xfrm>
          <a:off x="4026297" y="990600"/>
          <a:ext cx="1091406" cy="798589"/>
        </p:xfrm>
        <a:graphic>
          <a:graphicData uri="http://schemas.openxmlformats.org/presentationml/2006/ole">
            <mc:AlternateContent xmlns:mc="http://schemas.openxmlformats.org/markup-compatibility/2006">
              <mc:Choice xmlns:v="urn:schemas-microsoft-com:vml" Requires="v">
                <p:oleObj r:id="rId2" imgW="710891" imgH="520474" progId="Equation.DSMT4">
                  <p:embed/>
                </p:oleObj>
              </mc:Choice>
              <mc:Fallback>
                <p:oleObj r:id="rId2" imgW="710891" imgH="520474" progId="Equation.DSMT4">
                  <p:embed/>
                  <p:pic>
                    <p:nvPicPr>
                      <p:cNvPr id="190468" name="Object 4">
                        <a:extLst>
                          <a:ext uri="{FF2B5EF4-FFF2-40B4-BE49-F238E27FC236}">
                            <a16:creationId xmlns:a16="http://schemas.microsoft.com/office/drawing/2014/main" id="{90BCAF01-D98E-12DE-5671-49D1FE5CAF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26297" y="990600"/>
                        <a:ext cx="1091406" cy="798589"/>
                      </a:xfrm>
                      <a:prstGeom prst="rect">
                        <a:avLst/>
                      </a:prstGeom>
                      <a:noFill/>
                    </p:spPr>
                  </p:pic>
                </p:oleObj>
              </mc:Fallback>
            </mc:AlternateContent>
          </a:graphicData>
        </a:graphic>
      </p:graphicFrame>
      <p:graphicFrame>
        <p:nvGraphicFramePr>
          <p:cNvPr id="190470" name="Object 6">
            <a:extLst>
              <a:ext uri="{FF2B5EF4-FFF2-40B4-BE49-F238E27FC236}">
                <a16:creationId xmlns:a16="http://schemas.microsoft.com/office/drawing/2014/main" id="{5FA1E557-0632-495F-5111-6DDA8EA9B884}"/>
              </a:ext>
            </a:extLst>
          </p:cNvPr>
          <p:cNvGraphicFramePr>
            <a:graphicFrameLocks noChangeAspect="1"/>
          </p:cNvGraphicFramePr>
          <p:nvPr>
            <p:extLst>
              <p:ext uri="{D42A27DB-BD31-4B8C-83A1-F6EECF244321}">
                <p14:modId xmlns:p14="http://schemas.microsoft.com/office/powerpoint/2010/main" val="1702433979"/>
              </p:ext>
            </p:extLst>
          </p:nvPr>
        </p:nvGraphicFramePr>
        <p:xfrm>
          <a:off x="3581400" y="2895601"/>
          <a:ext cx="1644865" cy="518490"/>
        </p:xfrm>
        <a:graphic>
          <a:graphicData uri="http://schemas.openxmlformats.org/presentationml/2006/ole">
            <mc:AlternateContent xmlns:mc="http://schemas.openxmlformats.org/markup-compatibility/2006">
              <mc:Choice xmlns:v="urn:schemas-microsoft-com:vml" Requires="v">
                <p:oleObj r:id="rId4" imgW="876300" imgH="279400" progId="Equation.DSMT4">
                  <p:embed/>
                </p:oleObj>
              </mc:Choice>
              <mc:Fallback>
                <p:oleObj r:id="rId4" imgW="876300" imgH="279400" progId="Equation.DSMT4">
                  <p:embed/>
                  <p:pic>
                    <p:nvPicPr>
                      <p:cNvPr id="190470" name="Object 6">
                        <a:extLst>
                          <a:ext uri="{FF2B5EF4-FFF2-40B4-BE49-F238E27FC236}">
                            <a16:creationId xmlns:a16="http://schemas.microsoft.com/office/drawing/2014/main" id="{5FA1E557-0632-495F-5111-6DDA8EA9B88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2895601"/>
                        <a:ext cx="1644865" cy="518490"/>
                      </a:xfrm>
                      <a:prstGeom prst="rect">
                        <a:avLst/>
                      </a:prstGeom>
                      <a:noFill/>
                    </p:spPr>
                  </p:pic>
                </p:oleObj>
              </mc:Fallback>
            </mc:AlternateContent>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606CF7-3EA4-616A-88BC-B04BB08127EE}"/>
              </a:ext>
            </a:extLst>
          </p:cNvPr>
          <p:cNvSpPr>
            <a:spLocks noGrp="1"/>
          </p:cNvSpPr>
          <p:nvPr>
            <p:ph type="title"/>
          </p:nvPr>
        </p:nvSpPr>
        <p:spPr/>
        <p:txBody>
          <a:bodyPr/>
          <a:lstStyle/>
          <a:p>
            <a:r>
              <a:rPr lang="el-GR" altLang="el-GR" dirty="0"/>
              <a:t>Ανάπτυξη βασισμένη στις ιδέες</a:t>
            </a:r>
            <a:endParaRPr lang="el-GR" dirty="0"/>
          </a:p>
        </p:txBody>
      </p:sp>
      <p:sp>
        <p:nvSpPr>
          <p:cNvPr id="3" name="Θέση περιεχομένου 2">
            <a:extLst>
              <a:ext uri="{FF2B5EF4-FFF2-40B4-BE49-F238E27FC236}">
                <a16:creationId xmlns:a16="http://schemas.microsoft.com/office/drawing/2014/main" id="{2A1EA15D-A908-B05E-A928-5ECF8A7899C3}"/>
              </a:ext>
            </a:extLst>
          </p:cNvPr>
          <p:cNvSpPr>
            <a:spLocks noGrp="1"/>
          </p:cNvSpPr>
          <p:nvPr>
            <p:ph idx="1"/>
          </p:nvPr>
        </p:nvSpPr>
        <p:spPr>
          <a:xfrm>
            <a:off x="0" y="1371600"/>
            <a:ext cx="9144000" cy="4525963"/>
          </a:xfrm>
        </p:spPr>
        <p:txBody>
          <a:bodyPr>
            <a:normAutofit fontScale="85000" lnSpcReduction="20000"/>
          </a:bodyPr>
          <a:lstStyle/>
          <a:p>
            <a:r>
              <a:rPr lang="el-GR" b="0" dirty="0">
                <a:effectLst/>
                <a:latin typeface="+mj-lt"/>
              </a:rPr>
              <a:t>Το μοντέλο </a:t>
            </a:r>
            <a:r>
              <a:rPr lang="el-GR" b="0" dirty="0" err="1">
                <a:effectLst/>
                <a:latin typeface="+mj-lt"/>
              </a:rPr>
              <a:t>Jones</a:t>
            </a:r>
            <a:r>
              <a:rPr lang="el-GR" b="0" dirty="0">
                <a:effectLst/>
                <a:latin typeface="+mj-lt"/>
              </a:rPr>
              <a:t> γενικεύει τον </a:t>
            </a:r>
            <a:r>
              <a:rPr lang="el-GR" b="0" dirty="0" err="1">
                <a:effectLst/>
                <a:latin typeface="+mj-lt"/>
              </a:rPr>
              <a:t>Romer</a:t>
            </a:r>
            <a:r>
              <a:rPr lang="el-GR" b="0" dirty="0">
                <a:effectLst/>
                <a:latin typeface="+mj-lt"/>
              </a:rPr>
              <a:t>, επιτρέποντας μη γραμμικές εξαρτήσεις από L</a:t>
            </a:r>
            <a:r>
              <a:rPr lang="el-GR" sz="1500" b="0" dirty="0">
                <a:effectLst/>
                <a:latin typeface="+mj-lt"/>
              </a:rPr>
              <a:t>A </a:t>
            </a:r>
            <a:r>
              <a:rPr lang="el-GR" b="0" dirty="0">
                <a:effectLst/>
                <a:latin typeface="+mj-lt"/>
              </a:rPr>
              <a:t>και A. Οι συνδυασμοί των παραμέτρων (λ, φ) καθορίζουν εάν η ανάπτυξη είναι βιώσιμη μακροπρόθεσμα με σταθερό L</a:t>
            </a:r>
            <a:r>
              <a:rPr lang="el-GR" sz="1500" b="0" dirty="0">
                <a:effectLst/>
                <a:latin typeface="+mj-lt"/>
              </a:rPr>
              <a:t>A</a:t>
            </a:r>
            <a:r>
              <a:rPr lang="el-GR" b="0" dirty="0">
                <a:effectLst/>
                <a:latin typeface="+mj-lt"/>
              </a:rPr>
              <a:t> ή απαιτεί πληθυσμιακή αύξηση.</a:t>
            </a:r>
            <a:endParaRPr lang="en-US" b="0" dirty="0">
              <a:effectLst/>
              <a:latin typeface="+mj-lt"/>
            </a:endParaRPr>
          </a:p>
          <a:p>
            <a:pPr algn="l">
              <a:lnSpc>
                <a:spcPts val="2143"/>
              </a:lnSpc>
              <a:spcBef>
                <a:spcPts val="1029"/>
              </a:spcBef>
              <a:spcAft>
                <a:spcPts val="1029"/>
              </a:spcAft>
              <a:buNone/>
            </a:pPr>
            <a:r>
              <a:rPr lang="el-GR" b="1" i="0" dirty="0">
                <a:effectLst/>
                <a:latin typeface="+mj-lt"/>
              </a:rPr>
              <a:t>Συγκριτική ανάλυση</a:t>
            </a:r>
            <a:endParaRPr lang="el-GR" b="0" i="0" dirty="0">
              <a:effectLst/>
              <a:latin typeface="+mj-lt"/>
            </a:endParaRPr>
          </a:p>
          <a:p>
            <a:pPr algn="l">
              <a:lnSpc>
                <a:spcPct val="110000"/>
              </a:lnSpc>
              <a:spcBef>
                <a:spcPts val="1029"/>
              </a:spcBef>
              <a:buFont typeface="Arial" panose="020B0604020202020204" pitchFamily="34" charset="0"/>
              <a:buChar char="•"/>
            </a:pPr>
            <a:r>
              <a:rPr lang="el-GR" b="1" i="0" dirty="0" err="1">
                <a:effectLst/>
                <a:latin typeface="+mj-lt"/>
              </a:rPr>
              <a:t>Romer</a:t>
            </a:r>
            <a:r>
              <a:rPr lang="el-GR" b="0" i="0" dirty="0">
                <a:effectLst/>
                <a:latin typeface="+mj-lt"/>
              </a:rPr>
              <a:t>: Η ανάπτυξη μπορεί να είναι μόνιμη ακόμα και με σταθερό L</a:t>
            </a:r>
            <a:r>
              <a:rPr lang="el-GR" sz="1500" b="0" i="0" dirty="0">
                <a:effectLst/>
                <a:latin typeface="+mj-lt"/>
              </a:rPr>
              <a:t>A</a:t>
            </a:r>
            <a:r>
              <a:rPr lang="el-GR" b="0" i="0" dirty="0">
                <a:effectLst/>
                <a:latin typeface="+mj-lt"/>
              </a:rPr>
              <a:t> (αν φ=1).</a:t>
            </a:r>
          </a:p>
          <a:p>
            <a:pPr algn="l">
              <a:lnSpc>
                <a:spcPct val="110000"/>
              </a:lnSpc>
              <a:spcBef>
                <a:spcPts val="300"/>
              </a:spcBef>
              <a:buFont typeface="Arial" panose="020B0604020202020204" pitchFamily="34" charset="0"/>
              <a:buChar char="•"/>
            </a:pPr>
            <a:r>
              <a:rPr lang="el-GR" b="1" i="0" dirty="0" err="1">
                <a:effectLst/>
                <a:latin typeface="+mj-lt"/>
              </a:rPr>
              <a:t>Jones</a:t>
            </a:r>
            <a:r>
              <a:rPr lang="el-GR" b="0" i="0" dirty="0">
                <a:effectLst/>
                <a:latin typeface="+mj-lt"/>
              </a:rPr>
              <a:t>: Η μακροπρόθεσμη ανάπτυξη εξαρτάται από τον ρυθμό αύξησης των ερευνητών (n), εκτός αν φ=1 και λ=1 (οπότε επανερχόμαστε στο </a:t>
            </a:r>
            <a:r>
              <a:rPr lang="el-GR" b="0" i="0" dirty="0" err="1">
                <a:effectLst/>
                <a:latin typeface="+mj-lt"/>
              </a:rPr>
              <a:t>Romer</a:t>
            </a:r>
            <a:r>
              <a:rPr lang="el-GR" b="0" i="0" dirty="0">
                <a:effectLst/>
                <a:latin typeface="+mj-lt"/>
              </a:rPr>
              <a:t>).</a:t>
            </a:r>
          </a:p>
          <a:p>
            <a:endParaRPr lang="el-GR" dirty="0"/>
          </a:p>
        </p:txBody>
      </p:sp>
    </p:spTree>
    <p:extLst>
      <p:ext uri="{BB962C8B-B14F-4D97-AF65-F5344CB8AC3E}">
        <p14:creationId xmlns:p14="http://schemas.microsoft.com/office/powerpoint/2010/main" val="32423973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781D208B-CBCF-8CFE-BD88-E82812956C44}"/>
              </a:ext>
            </a:extLst>
          </p:cNvPr>
          <p:cNvSpPr>
            <a:spLocks noGrp="1" noChangeArrowheads="1"/>
          </p:cNvSpPr>
          <p:nvPr>
            <p:ph type="title"/>
          </p:nvPr>
        </p:nvSpPr>
        <p:spPr>
          <a:xfrm>
            <a:off x="457199" y="0"/>
            <a:ext cx="8229600" cy="1143000"/>
          </a:xfrm>
        </p:spPr>
        <p:txBody>
          <a:bodyPr/>
          <a:lstStyle/>
          <a:p>
            <a:r>
              <a:rPr lang="el-GR" altLang="el-GR" dirty="0"/>
              <a:t>Κλίμακα και Ανάπτυξη</a:t>
            </a:r>
            <a:endParaRPr lang="en-GB" altLang="el-GR" dirty="0"/>
          </a:p>
        </p:txBody>
      </p:sp>
      <p:sp>
        <p:nvSpPr>
          <p:cNvPr id="192515" name="Rectangle 3">
            <a:extLst>
              <a:ext uri="{FF2B5EF4-FFF2-40B4-BE49-F238E27FC236}">
                <a16:creationId xmlns:a16="http://schemas.microsoft.com/office/drawing/2014/main" id="{E720BF77-C675-9582-94BE-712B2DC18900}"/>
              </a:ext>
            </a:extLst>
          </p:cNvPr>
          <p:cNvSpPr>
            <a:spLocks noGrp="1" noChangeArrowheads="1"/>
          </p:cNvSpPr>
          <p:nvPr>
            <p:ph type="body" idx="1"/>
          </p:nvPr>
        </p:nvSpPr>
        <p:spPr>
          <a:xfrm>
            <a:off x="-1" y="990600"/>
            <a:ext cx="9143999" cy="5691982"/>
          </a:xfrm>
        </p:spPr>
        <p:txBody>
          <a:bodyPr>
            <a:normAutofit lnSpcReduction="10000"/>
          </a:bodyPr>
          <a:lstStyle/>
          <a:p>
            <a:pPr marL="0" indent="0">
              <a:buNone/>
            </a:pPr>
            <a:r>
              <a:rPr lang="el-GR" altLang="el-GR" sz="2000" dirty="0"/>
              <a:t>Επίδραση της κλίμακας στο επίπεδο (</a:t>
            </a:r>
            <a:r>
              <a:rPr lang="el-GR" altLang="el-GR" sz="2000" b="1" dirty="0" err="1"/>
              <a:t>Levels</a:t>
            </a:r>
            <a:r>
              <a:rPr lang="el-GR" altLang="el-GR" sz="2000" b="1" dirty="0"/>
              <a:t> </a:t>
            </a:r>
            <a:r>
              <a:rPr lang="el-GR" altLang="el-GR" sz="2000" b="1" dirty="0" err="1"/>
              <a:t>effect</a:t>
            </a:r>
            <a:r>
              <a:rPr lang="el-GR" altLang="el-GR" sz="2000" b="1" dirty="0"/>
              <a:t> of </a:t>
            </a:r>
            <a:r>
              <a:rPr lang="el-GR" altLang="el-GR" sz="2000" b="1" dirty="0" err="1"/>
              <a:t>scale</a:t>
            </a:r>
            <a:r>
              <a:rPr lang="el-GR" altLang="el-GR" sz="2000" dirty="0"/>
              <a:t>)</a:t>
            </a:r>
            <a:endParaRPr lang="en-US" altLang="el-GR" sz="2000" dirty="0"/>
          </a:p>
          <a:p>
            <a:r>
              <a:rPr lang="el-GR" altLang="el-GR" sz="2000" dirty="0"/>
              <a:t>Όταν φ &lt; 1, ο ρυθμός ανάπτυξης των ιδεών είναι</a:t>
            </a:r>
            <a:r>
              <a:rPr lang="en-GB" altLang="el-GR" sz="2000" dirty="0">
                <a:sym typeface="Symbol" panose="05050102010706020507" pitchFamily="18" charset="2"/>
              </a:rPr>
              <a:t>:</a:t>
            </a:r>
          </a:p>
          <a:p>
            <a:endParaRPr lang="en-US" altLang="el-GR" sz="2000" dirty="0">
              <a:sym typeface="Symbol" panose="05050102010706020507" pitchFamily="18" charset="2"/>
            </a:endParaRPr>
          </a:p>
          <a:p>
            <a:r>
              <a:rPr lang="el-GR" altLang="el-GR" sz="2000" dirty="0">
                <a:sym typeface="Symbol" panose="05050102010706020507" pitchFamily="18" charset="2"/>
              </a:rPr>
              <a:t>Η ανάπτυξη εξαρτάται από τον ρυθμό αύξησης του πληθυσμού (n).</a:t>
            </a:r>
          </a:p>
          <a:p>
            <a:r>
              <a:rPr lang="el-GR" altLang="el-GR" sz="2000" dirty="0">
                <a:sym typeface="Symbol" panose="05050102010706020507" pitchFamily="18" charset="2"/>
              </a:rPr>
              <a:t>Περισσότεροι ερευνητές αυξάνουν το επίπεδο της τεχνολογίας (A), αλλά όχι απαραίτητα τον μακροπρόθεσμο ρυθμό ανάπτυξης (</a:t>
            </a:r>
            <a:r>
              <a:rPr lang="el-GR" altLang="el-GR" sz="2000" dirty="0" err="1">
                <a:sym typeface="Symbol" panose="05050102010706020507" pitchFamily="18" charset="2"/>
              </a:rPr>
              <a:t>g</a:t>
            </a:r>
            <a:r>
              <a:rPr lang="el-GR" altLang="el-GR" sz="1000" dirty="0" err="1">
                <a:sym typeface="Symbol" panose="05050102010706020507" pitchFamily="18" charset="2"/>
              </a:rPr>
              <a:t>A</a:t>
            </a:r>
            <a:r>
              <a:rPr lang="el-GR" altLang="el-GR" sz="2000" dirty="0">
                <a:sym typeface="Symbol" panose="05050102010706020507" pitchFamily="18" charset="2"/>
              </a:rPr>
              <a:t>).</a:t>
            </a:r>
            <a:endParaRPr lang="en-GB" altLang="el-GR" sz="2000" dirty="0">
              <a:sym typeface="Symbol" panose="05050102010706020507" pitchFamily="18" charset="2"/>
            </a:endParaRPr>
          </a:p>
          <a:p>
            <a:pPr marL="0" indent="0">
              <a:buNone/>
            </a:pPr>
            <a:r>
              <a:rPr lang="el-GR" altLang="el-GR" sz="2000" dirty="0"/>
              <a:t>Επίδραση της κλίμακας στην ανάπτυξη (</a:t>
            </a:r>
            <a:r>
              <a:rPr lang="el-GR" altLang="el-GR" sz="2000" b="1" dirty="0" err="1"/>
              <a:t>Growth</a:t>
            </a:r>
            <a:r>
              <a:rPr lang="el-GR" altLang="el-GR" sz="2000" b="1" dirty="0"/>
              <a:t> </a:t>
            </a:r>
            <a:r>
              <a:rPr lang="el-GR" altLang="el-GR" sz="2000" b="1" dirty="0" err="1"/>
              <a:t>effect</a:t>
            </a:r>
            <a:r>
              <a:rPr lang="el-GR" altLang="el-GR" sz="2000" b="1" dirty="0"/>
              <a:t> of </a:t>
            </a:r>
            <a:r>
              <a:rPr lang="el-GR" altLang="el-GR" sz="2000" b="1" dirty="0" err="1"/>
              <a:t>scale</a:t>
            </a:r>
            <a:r>
              <a:rPr lang="el-GR" altLang="el-GR" sz="2000" dirty="0"/>
              <a:t>)</a:t>
            </a:r>
            <a:endParaRPr lang="en-GB" altLang="el-GR" sz="2000" dirty="0"/>
          </a:p>
          <a:p>
            <a:r>
              <a:rPr lang="el-GR" altLang="el-GR" sz="2000" dirty="0"/>
              <a:t>Όταν φ = 1, ο ρυθμός ανάπτυξης των ιδεών είναι:</a:t>
            </a:r>
            <a:endParaRPr lang="de-DE" altLang="el-GR" sz="2000" dirty="0"/>
          </a:p>
          <a:p>
            <a:endParaRPr lang="en-US" altLang="el-GR" sz="2000" dirty="0"/>
          </a:p>
          <a:p>
            <a:pPr marL="0" indent="0">
              <a:buNone/>
            </a:pPr>
            <a:r>
              <a:rPr lang="el-GR" altLang="el-GR" sz="2000" dirty="0">
                <a:sym typeface="Symbol" panose="05050102010706020507" pitchFamily="18" charset="2"/>
              </a:rPr>
              <a:t>Αυτή είναι η αρχική διατύπωση του </a:t>
            </a:r>
            <a:r>
              <a:rPr lang="el-GR" altLang="el-GR" sz="2000" dirty="0" err="1">
                <a:sym typeface="Symbol" panose="05050102010706020507" pitchFamily="18" charset="2"/>
              </a:rPr>
              <a:t>Romer</a:t>
            </a:r>
            <a:r>
              <a:rPr lang="el-GR" altLang="el-GR" sz="2000" dirty="0">
                <a:sym typeface="Symbol" panose="05050102010706020507" pitchFamily="18" charset="2"/>
              </a:rPr>
              <a:t> (1990), όπου περισσότεροι ερευνητές (L</a:t>
            </a:r>
            <a:r>
              <a:rPr lang="el-GR" altLang="el-GR" sz="1300" dirty="0">
                <a:sym typeface="Symbol" panose="05050102010706020507" pitchFamily="18" charset="2"/>
              </a:rPr>
              <a:t>A</a:t>
            </a:r>
            <a:r>
              <a:rPr lang="el-GR" altLang="el-GR" sz="2000" dirty="0">
                <a:sym typeface="Symbol" panose="05050102010706020507" pitchFamily="18" charset="2"/>
              </a:rPr>
              <a:t>) οδηγούν σε </a:t>
            </a:r>
            <a:r>
              <a:rPr lang="el-GR" altLang="el-GR" sz="2000" b="1" dirty="0">
                <a:sym typeface="Symbol" panose="05050102010706020507" pitchFamily="18" charset="2"/>
              </a:rPr>
              <a:t>ταχύτερη μακροπρόθεσμη ανάπτυξη</a:t>
            </a:r>
            <a:r>
              <a:rPr lang="el-GR" altLang="el-GR" sz="2000" dirty="0">
                <a:sym typeface="Symbol" panose="05050102010706020507" pitchFamily="18" charset="2"/>
              </a:rPr>
              <a:t>.</a:t>
            </a:r>
            <a:r>
              <a:rPr lang="en-US" altLang="el-GR" sz="2000" dirty="0">
                <a:sym typeface="Symbol" panose="05050102010706020507" pitchFamily="18" charset="2"/>
              </a:rPr>
              <a:t> </a:t>
            </a:r>
            <a:r>
              <a:rPr lang="el-GR" altLang="el-GR" sz="2000" dirty="0">
                <a:sym typeface="Symbol" panose="05050102010706020507" pitchFamily="18" charset="2"/>
              </a:rPr>
              <a:t>Αντίθετη με τα εμπειρικά δεδομένα:</a:t>
            </a:r>
            <a:r>
              <a:rPr lang="en-US" altLang="el-GR" sz="2000" dirty="0">
                <a:sym typeface="Symbol" panose="05050102010706020507" pitchFamily="18" charset="2"/>
              </a:rPr>
              <a:t> </a:t>
            </a:r>
            <a:r>
              <a:rPr lang="el-GR" altLang="el-GR" sz="2000" dirty="0">
                <a:sym typeface="Symbol" panose="05050102010706020507" pitchFamily="18" charset="2"/>
              </a:rPr>
              <a:t>Ο αριθμός των ερευνητών στις ΗΠΑ </a:t>
            </a:r>
            <a:r>
              <a:rPr lang="el-GR" altLang="el-GR" sz="2000" b="1" dirty="0">
                <a:sym typeface="Symbol" panose="05050102010706020507" pitchFamily="18" charset="2"/>
              </a:rPr>
              <a:t>πενταπλασιάστηκε</a:t>
            </a:r>
            <a:r>
              <a:rPr lang="el-GR" altLang="el-GR" sz="2000" dirty="0">
                <a:sym typeface="Symbol" panose="05050102010706020507" pitchFamily="18" charset="2"/>
              </a:rPr>
              <a:t> από το 1950 έως το 1990, αλλά ο μακροπρόθεσμος ρυθμός ανάπτυξης </a:t>
            </a:r>
            <a:r>
              <a:rPr lang="el-GR" altLang="el-GR" sz="2000" b="1" dirty="0">
                <a:sym typeface="Symbol" panose="05050102010706020507" pitchFamily="18" charset="2"/>
              </a:rPr>
              <a:t>παρέμεινε</a:t>
            </a:r>
            <a:r>
              <a:rPr lang="el-GR" altLang="el-GR" sz="2000" dirty="0">
                <a:sym typeface="Symbol" panose="05050102010706020507" pitchFamily="18" charset="2"/>
              </a:rPr>
              <a:t> ~2%.</a:t>
            </a:r>
            <a:endParaRPr lang="en-US" altLang="el-GR" sz="2000" dirty="0">
              <a:sym typeface="Symbol" panose="05050102010706020507" pitchFamily="18" charset="2"/>
            </a:endParaRPr>
          </a:p>
          <a:p>
            <a:pPr marL="0" indent="0">
              <a:buNone/>
            </a:pPr>
            <a:r>
              <a:rPr lang="el-GR" altLang="el-GR" sz="2000" dirty="0">
                <a:sym typeface="Symbol" panose="05050102010706020507" pitchFamily="18" charset="2"/>
              </a:rPr>
              <a:t>Η διατύπωση του </a:t>
            </a:r>
            <a:r>
              <a:rPr lang="el-GR" altLang="el-GR" sz="2000" dirty="0" err="1">
                <a:sym typeface="Symbol" panose="05050102010706020507" pitchFamily="18" charset="2"/>
              </a:rPr>
              <a:t>Jones</a:t>
            </a:r>
            <a:r>
              <a:rPr lang="el-GR" altLang="el-GR" sz="2000" dirty="0">
                <a:sym typeface="Symbol" panose="05050102010706020507" pitchFamily="18" charset="2"/>
              </a:rPr>
              <a:t> (1995) (με φ &lt; 1) είναι πιο </a:t>
            </a:r>
            <a:r>
              <a:rPr lang="el-GR" altLang="el-GR" sz="2000" b="1" dirty="0">
                <a:sym typeface="Symbol" panose="05050102010706020507" pitchFamily="18" charset="2"/>
              </a:rPr>
              <a:t>συμβατή</a:t>
            </a:r>
            <a:r>
              <a:rPr lang="el-GR" altLang="el-GR" sz="2000" dirty="0">
                <a:sym typeface="Symbol" panose="05050102010706020507" pitchFamily="18" charset="2"/>
              </a:rPr>
              <a:t> με τα δεδομένα, καθώς:</a:t>
            </a:r>
            <a:r>
              <a:rPr lang="en-US" altLang="el-GR" sz="2000" dirty="0">
                <a:sym typeface="Symbol" panose="05050102010706020507" pitchFamily="18" charset="2"/>
              </a:rPr>
              <a:t> </a:t>
            </a:r>
            <a:r>
              <a:rPr lang="el-GR" altLang="el-GR" sz="2000" dirty="0">
                <a:sym typeface="Symbol" panose="05050102010706020507" pitchFamily="18" charset="2"/>
              </a:rPr>
              <a:t>Δεν προβλέπει μόνιμη επιτάχυνση της ανάπτυξης με απλά περισσότερους ερευνητές.</a:t>
            </a:r>
            <a:r>
              <a:rPr lang="en-US" altLang="el-GR" sz="2000" dirty="0">
                <a:sym typeface="Symbol" panose="05050102010706020507" pitchFamily="18" charset="2"/>
              </a:rPr>
              <a:t> </a:t>
            </a:r>
            <a:r>
              <a:rPr lang="el-GR" altLang="el-GR" sz="2000" dirty="0">
                <a:sym typeface="Symbol" panose="05050102010706020507" pitchFamily="18" charset="2"/>
              </a:rPr>
              <a:t>Ο μακροπρόθεσμος ρυθμός ανάπτυξης εξαρτάται από δημογραφικούς παράγοντες (n) και όχι μόνο από το απόλυτο μέγεθος της έρευνας.</a:t>
            </a:r>
            <a:endParaRPr lang="en-GB" altLang="el-GR" sz="2000" dirty="0">
              <a:sym typeface="Symbol" panose="05050102010706020507" pitchFamily="18" charset="2"/>
            </a:endParaRPr>
          </a:p>
        </p:txBody>
      </p:sp>
      <p:graphicFrame>
        <p:nvGraphicFramePr>
          <p:cNvPr id="192516" name="Object 4">
            <a:extLst>
              <a:ext uri="{FF2B5EF4-FFF2-40B4-BE49-F238E27FC236}">
                <a16:creationId xmlns:a16="http://schemas.microsoft.com/office/drawing/2014/main" id="{F46C0D4F-A25D-E2AB-074E-9568D27A05B0}"/>
              </a:ext>
            </a:extLst>
          </p:cNvPr>
          <p:cNvGraphicFramePr>
            <a:graphicFrameLocks noChangeAspect="1"/>
          </p:cNvGraphicFramePr>
          <p:nvPr>
            <p:extLst>
              <p:ext uri="{D42A27DB-BD31-4B8C-83A1-F6EECF244321}">
                <p14:modId xmlns:p14="http://schemas.microsoft.com/office/powerpoint/2010/main" val="1628049235"/>
              </p:ext>
            </p:extLst>
          </p:nvPr>
        </p:nvGraphicFramePr>
        <p:xfrm>
          <a:off x="6477000" y="1143000"/>
          <a:ext cx="1293813" cy="838200"/>
        </p:xfrm>
        <a:graphic>
          <a:graphicData uri="http://schemas.openxmlformats.org/presentationml/2006/ole">
            <mc:AlternateContent xmlns:mc="http://schemas.openxmlformats.org/markup-compatibility/2006">
              <mc:Choice xmlns:v="urn:schemas-microsoft-com:vml" Requires="v">
                <p:oleObj name="Equation" r:id="rId2" imgW="647640" imgH="419040" progId="Equation.DSMT4">
                  <p:embed/>
                </p:oleObj>
              </mc:Choice>
              <mc:Fallback>
                <p:oleObj name="Equation" r:id="rId2" imgW="647640" imgH="419040" progId="Equation.DSMT4">
                  <p:embed/>
                  <p:pic>
                    <p:nvPicPr>
                      <p:cNvPr id="192516" name="Object 4">
                        <a:extLst>
                          <a:ext uri="{FF2B5EF4-FFF2-40B4-BE49-F238E27FC236}">
                            <a16:creationId xmlns:a16="http://schemas.microsoft.com/office/drawing/2014/main" id="{F46C0D4F-A25D-E2AB-074E-9568D27A05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1143000"/>
                        <a:ext cx="1293813"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2519" name="Object 7">
            <a:extLst>
              <a:ext uri="{FF2B5EF4-FFF2-40B4-BE49-F238E27FC236}">
                <a16:creationId xmlns:a16="http://schemas.microsoft.com/office/drawing/2014/main" id="{FC66289F-ADA4-5DB5-1AAA-B8A38323F90A}"/>
              </a:ext>
            </a:extLst>
          </p:cNvPr>
          <p:cNvGraphicFramePr>
            <a:graphicFrameLocks noChangeAspect="1"/>
          </p:cNvGraphicFramePr>
          <p:nvPr>
            <p:extLst>
              <p:ext uri="{D42A27DB-BD31-4B8C-83A1-F6EECF244321}">
                <p14:modId xmlns:p14="http://schemas.microsoft.com/office/powerpoint/2010/main" val="3350829766"/>
              </p:ext>
            </p:extLst>
          </p:nvPr>
        </p:nvGraphicFramePr>
        <p:xfrm>
          <a:off x="5949542" y="3241224"/>
          <a:ext cx="1217613" cy="480219"/>
        </p:xfrm>
        <a:graphic>
          <a:graphicData uri="http://schemas.openxmlformats.org/presentationml/2006/ole">
            <mc:AlternateContent xmlns:mc="http://schemas.openxmlformats.org/markup-compatibility/2006">
              <mc:Choice xmlns:v="urn:schemas-microsoft-com:vml" Requires="v">
                <p:oleObj name="Equation" r:id="rId4" imgW="609480" imgH="215640" progId="Equation.DSMT4">
                  <p:embed/>
                </p:oleObj>
              </mc:Choice>
              <mc:Fallback>
                <p:oleObj name="Equation" r:id="rId4" imgW="609480" imgH="215640" progId="Equation.DSMT4">
                  <p:embed/>
                  <p:pic>
                    <p:nvPicPr>
                      <p:cNvPr id="192519" name="Object 7">
                        <a:extLst>
                          <a:ext uri="{FF2B5EF4-FFF2-40B4-BE49-F238E27FC236}">
                            <a16:creationId xmlns:a16="http://schemas.microsoft.com/office/drawing/2014/main" id="{FC66289F-ADA4-5DB5-1AAA-B8A38323F90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9542" y="3241224"/>
                        <a:ext cx="1217613" cy="480219"/>
                      </a:xfrm>
                      <a:prstGeom prst="rect">
                        <a:avLst/>
                      </a:prstGeom>
                      <a:noFill/>
                      <a:ln>
                        <a:noFill/>
                      </a:ln>
                      <a:effectLst/>
                    </p:spPr>
                  </p:pic>
                </p:oleObj>
              </mc:Fallback>
            </mc:AlternateContent>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a:extLst>
              <a:ext uri="{FF2B5EF4-FFF2-40B4-BE49-F238E27FC236}">
                <a16:creationId xmlns:a16="http://schemas.microsoft.com/office/drawing/2014/main" id="{8A2D9E79-1B74-DD28-7D62-BC5F8642BD74}"/>
              </a:ext>
            </a:extLst>
          </p:cNvPr>
          <p:cNvSpPr>
            <a:spLocks noGrp="1" noChangeArrowheads="1"/>
          </p:cNvSpPr>
          <p:nvPr>
            <p:ph type="title"/>
          </p:nvPr>
        </p:nvSpPr>
        <p:spPr>
          <a:xfrm>
            <a:off x="292444" y="210495"/>
            <a:ext cx="8839199" cy="1143000"/>
          </a:xfrm>
        </p:spPr>
        <p:txBody>
          <a:bodyPr/>
          <a:lstStyle/>
          <a:p>
            <a:r>
              <a:rPr lang="el-GR" altLang="el-GR" sz="3200" dirty="0"/>
              <a:t>Διάγραμμα </a:t>
            </a:r>
            <a:r>
              <a:rPr lang="el-GR" altLang="el-GR" sz="3200" dirty="0" err="1"/>
              <a:t>Jones</a:t>
            </a:r>
            <a:r>
              <a:rPr lang="el-GR" altLang="el-GR" sz="3200" dirty="0"/>
              <a:t> (επίδραση επιπέδου κλίμακας/</a:t>
            </a:r>
            <a:br>
              <a:rPr lang="el-GR" altLang="el-GR" sz="3200" dirty="0"/>
            </a:br>
            <a:r>
              <a:rPr lang="en-GB" altLang="el-GR" sz="3200" dirty="0"/>
              <a:t>level effect of scale</a:t>
            </a:r>
            <a:r>
              <a:rPr lang="el-GR" altLang="el-GR" sz="3200" dirty="0"/>
              <a:t>)</a:t>
            </a:r>
            <a:endParaRPr lang="en-GB" altLang="el-GR" sz="3200" dirty="0"/>
          </a:p>
        </p:txBody>
      </p:sp>
      <p:sp>
        <p:nvSpPr>
          <p:cNvPr id="193539" name="Line 3">
            <a:extLst>
              <a:ext uri="{FF2B5EF4-FFF2-40B4-BE49-F238E27FC236}">
                <a16:creationId xmlns:a16="http://schemas.microsoft.com/office/drawing/2014/main" id="{524ECE13-19E5-3F17-EEA4-88D589E53D02}"/>
              </a:ext>
            </a:extLst>
          </p:cNvPr>
          <p:cNvSpPr>
            <a:spLocks noChangeShapeType="1"/>
          </p:cNvSpPr>
          <p:nvPr/>
        </p:nvSpPr>
        <p:spPr bwMode="auto">
          <a:xfrm>
            <a:off x="1689100" y="1866900"/>
            <a:ext cx="0" cy="37211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93540" name="Line 4">
            <a:extLst>
              <a:ext uri="{FF2B5EF4-FFF2-40B4-BE49-F238E27FC236}">
                <a16:creationId xmlns:a16="http://schemas.microsoft.com/office/drawing/2014/main" id="{749A766E-C3B2-F416-CE63-74D768ED4ED4}"/>
              </a:ext>
            </a:extLst>
          </p:cNvPr>
          <p:cNvSpPr>
            <a:spLocks noChangeShapeType="1"/>
          </p:cNvSpPr>
          <p:nvPr/>
        </p:nvSpPr>
        <p:spPr bwMode="auto">
          <a:xfrm>
            <a:off x="1727200" y="5537200"/>
            <a:ext cx="55245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aphicFrame>
        <p:nvGraphicFramePr>
          <p:cNvPr id="193541" name="Object 5">
            <a:extLst>
              <a:ext uri="{FF2B5EF4-FFF2-40B4-BE49-F238E27FC236}">
                <a16:creationId xmlns:a16="http://schemas.microsoft.com/office/drawing/2014/main" id="{77E51F05-1C9D-6760-7CF9-352DE447DB6A}"/>
              </a:ext>
            </a:extLst>
          </p:cNvPr>
          <p:cNvGraphicFramePr>
            <a:graphicFrameLocks noChangeAspect="1"/>
          </p:cNvGraphicFramePr>
          <p:nvPr/>
        </p:nvGraphicFramePr>
        <p:xfrm>
          <a:off x="6867525" y="5502275"/>
          <a:ext cx="1144588" cy="571500"/>
        </p:xfrm>
        <a:graphic>
          <a:graphicData uri="http://schemas.openxmlformats.org/presentationml/2006/ole">
            <mc:AlternateContent xmlns:mc="http://schemas.openxmlformats.org/markup-compatibility/2006">
              <mc:Choice xmlns:v="urn:schemas-microsoft-com:vml" Requires="v">
                <p:oleObj name="Equation" r:id="rId2" imgW="431640" imgH="215640" progId="Equation.DSMT4">
                  <p:embed/>
                </p:oleObj>
              </mc:Choice>
              <mc:Fallback>
                <p:oleObj name="Equation" r:id="rId2" imgW="431640" imgH="215640" progId="Equation.DSMT4">
                  <p:embed/>
                  <p:pic>
                    <p:nvPicPr>
                      <p:cNvPr id="193541" name="Object 5">
                        <a:extLst>
                          <a:ext uri="{FF2B5EF4-FFF2-40B4-BE49-F238E27FC236}">
                            <a16:creationId xmlns:a16="http://schemas.microsoft.com/office/drawing/2014/main" id="{77E51F05-1C9D-6760-7CF9-352DE447DB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67525" y="5502275"/>
                        <a:ext cx="1144588"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3542" name="Line 6">
            <a:extLst>
              <a:ext uri="{FF2B5EF4-FFF2-40B4-BE49-F238E27FC236}">
                <a16:creationId xmlns:a16="http://schemas.microsoft.com/office/drawing/2014/main" id="{7B858D32-EFF2-EA2F-EC0D-02F109BADAE8}"/>
              </a:ext>
            </a:extLst>
          </p:cNvPr>
          <p:cNvSpPr>
            <a:spLocks noChangeShapeType="1"/>
          </p:cNvSpPr>
          <p:nvPr/>
        </p:nvSpPr>
        <p:spPr bwMode="auto">
          <a:xfrm>
            <a:off x="1695450" y="3714750"/>
            <a:ext cx="5276850" cy="0"/>
          </a:xfrm>
          <a:prstGeom prst="line">
            <a:avLst/>
          </a:prstGeom>
          <a:noFill/>
          <a:ln w="28575">
            <a:solidFill>
              <a:schemeClr val="tx1"/>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93543" name="Text Box 7">
            <a:extLst>
              <a:ext uri="{FF2B5EF4-FFF2-40B4-BE49-F238E27FC236}">
                <a16:creationId xmlns:a16="http://schemas.microsoft.com/office/drawing/2014/main" id="{819D0076-F1FD-1956-29EF-C52B12CE6449}"/>
              </a:ext>
            </a:extLst>
          </p:cNvPr>
          <p:cNvSpPr txBox="1">
            <a:spLocks noChangeArrowheads="1"/>
          </p:cNvSpPr>
          <p:nvPr/>
        </p:nvSpPr>
        <p:spPr bwMode="auto">
          <a:xfrm>
            <a:off x="7010400" y="3429000"/>
            <a:ext cx="1390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l-GR">
                <a:latin typeface="Garamond" panose="02020404030301010803" pitchFamily="18" charset="0"/>
              </a:rPr>
              <a:t>g</a:t>
            </a:r>
            <a:r>
              <a:rPr lang="en-GB" altLang="el-GR" baseline="-25000">
                <a:latin typeface="Garamond" panose="02020404030301010803" pitchFamily="18" charset="0"/>
              </a:rPr>
              <a:t>A</a:t>
            </a:r>
            <a:r>
              <a:rPr lang="en-GB" altLang="el-GR">
                <a:latin typeface="Garamond" panose="02020404030301010803" pitchFamily="18" charset="0"/>
              </a:rPr>
              <a:t>=n</a:t>
            </a:r>
          </a:p>
        </p:txBody>
      </p:sp>
      <p:sp>
        <p:nvSpPr>
          <p:cNvPr id="193544" name="Line 8">
            <a:extLst>
              <a:ext uri="{FF2B5EF4-FFF2-40B4-BE49-F238E27FC236}">
                <a16:creationId xmlns:a16="http://schemas.microsoft.com/office/drawing/2014/main" id="{6BAD7AAA-9B64-564F-BA14-C5535E093DF9}"/>
              </a:ext>
            </a:extLst>
          </p:cNvPr>
          <p:cNvSpPr>
            <a:spLocks noChangeShapeType="1"/>
          </p:cNvSpPr>
          <p:nvPr/>
        </p:nvSpPr>
        <p:spPr bwMode="auto">
          <a:xfrm>
            <a:off x="5276850" y="2628900"/>
            <a:ext cx="0" cy="291465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aphicFrame>
        <p:nvGraphicFramePr>
          <p:cNvPr id="193546" name="Object 10">
            <a:extLst>
              <a:ext uri="{FF2B5EF4-FFF2-40B4-BE49-F238E27FC236}">
                <a16:creationId xmlns:a16="http://schemas.microsoft.com/office/drawing/2014/main" id="{519E2AAD-5FF5-52C5-A63B-DF72BC84B241}"/>
              </a:ext>
            </a:extLst>
          </p:cNvPr>
          <p:cNvGraphicFramePr>
            <a:graphicFrameLocks noChangeAspect="1"/>
          </p:cNvGraphicFramePr>
          <p:nvPr/>
        </p:nvGraphicFramePr>
        <p:xfrm>
          <a:off x="4800600" y="5611813"/>
          <a:ext cx="1130300" cy="325437"/>
        </p:xfrm>
        <a:graphic>
          <a:graphicData uri="http://schemas.openxmlformats.org/presentationml/2006/ole">
            <mc:AlternateContent xmlns:mc="http://schemas.openxmlformats.org/markup-compatibility/2006">
              <mc:Choice xmlns:v="urn:schemas-microsoft-com:vml" Requires="v">
                <p:oleObj name="Equation" r:id="rId4" imgW="749160" imgH="215640" progId="Equation.DSMT4">
                  <p:embed/>
                </p:oleObj>
              </mc:Choice>
              <mc:Fallback>
                <p:oleObj name="Equation" r:id="rId4" imgW="749160" imgH="215640" progId="Equation.DSMT4">
                  <p:embed/>
                  <p:pic>
                    <p:nvPicPr>
                      <p:cNvPr id="193546" name="Object 10">
                        <a:extLst>
                          <a:ext uri="{FF2B5EF4-FFF2-40B4-BE49-F238E27FC236}">
                            <a16:creationId xmlns:a16="http://schemas.microsoft.com/office/drawing/2014/main" id="{519E2AAD-5FF5-52C5-A63B-DF72BC84B24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00600" y="5611813"/>
                        <a:ext cx="1130300" cy="325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3547" name="Object 11">
            <a:extLst>
              <a:ext uri="{FF2B5EF4-FFF2-40B4-BE49-F238E27FC236}">
                <a16:creationId xmlns:a16="http://schemas.microsoft.com/office/drawing/2014/main" id="{5840E3B7-B711-16E3-7534-8CAB679F739C}"/>
              </a:ext>
            </a:extLst>
          </p:cNvPr>
          <p:cNvGraphicFramePr>
            <a:graphicFrameLocks noChangeAspect="1"/>
          </p:cNvGraphicFramePr>
          <p:nvPr/>
        </p:nvGraphicFramePr>
        <p:xfrm>
          <a:off x="674688" y="1625600"/>
          <a:ext cx="858837" cy="474663"/>
        </p:xfrm>
        <a:graphic>
          <a:graphicData uri="http://schemas.openxmlformats.org/presentationml/2006/ole">
            <mc:AlternateContent xmlns:mc="http://schemas.openxmlformats.org/markup-compatibility/2006">
              <mc:Choice xmlns:v="urn:schemas-microsoft-com:vml" Requires="v">
                <p:oleObj name="Equation" r:id="rId6" imgW="368280" imgH="203040" progId="Equation.DSMT4">
                  <p:embed/>
                </p:oleObj>
              </mc:Choice>
              <mc:Fallback>
                <p:oleObj name="Equation" r:id="rId6" imgW="368280" imgH="203040" progId="Equation.DSMT4">
                  <p:embed/>
                  <p:pic>
                    <p:nvPicPr>
                      <p:cNvPr id="193547" name="Object 11">
                        <a:extLst>
                          <a:ext uri="{FF2B5EF4-FFF2-40B4-BE49-F238E27FC236}">
                            <a16:creationId xmlns:a16="http://schemas.microsoft.com/office/drawing/2014/main" id="{5840E3B7-B711-16E3-7534-8CAB679F739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4688" y="1625600"/>
                        <a:ext cx="858837"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3548" name="Line 12">
            <a:extLst>
              <a:ext uri="{FF2B5EF4-FFF2-40B4-BE49-F238E27FC236}">
                <a16:creationId xmlns:a16="http://schemas.microsoft.com/office/drawing/2014/main" id="{399AD80A-66CE-6062-ED66-5D0485F93125}"/>
              </a:ext>
            </a:extLst>
          </p:cNvPr>
          <p:cNvSpPr>
            <a:spLocks noChangeShapeType="1"/>
          </p:cNvSpPr>
          <p:nvPr/>
        </p:nvSpPr>
        <p:spPr bwMode="auto">
          <a:xfrm flipV="1">
            <a:off x="2076450" y="1714500"/>
            <a:ext cx="4495800" cy="31623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93549" name="Line 13">
            <a:extLst>
              <a:ext uri="{FF2B5EF4-FFF2-40B4-BE49-F238E27FC236}">
                <a16:creationId xmlns:a16="http://schemas.microsoft.com/office/drawing/2014/main" id="{4A0BF970-820D-FD75-105A-4817CD62E4DB}"/>
              </a:ext>
            </a:extLst>
          </p:cNvPr>
          <p:cNvSpPr>
            <a:spLocks noChangeShapeType="1"/>
          </p:cNvSpPr>
          <p:nvPr/>
        </p:nvSpPr>
        <p:spPr bwMode="auto">
          <a:xfrm>
            <a:off x="3771900" y="3733800"/>
            <a:ext cx="0" cy="1828800"/>
          </a:xfrm>
          <a:prstGeom prst="line">
            <a:avLst/>
          </a:prstGeom>
          <a:noFill/>
          <a:ln w="127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aphicFrame>
        <p:nvGraphicFramePr>
          <p:cNvPr id="193550" name="Object 14">
            <a:extLst>
              <a:ext uri="{FF2B5EF4-FFF2-40B4-BE49-F238E27FC236}">
                <a16:creationId xmlns:a16="http://schemas.microsoft.com/office/drawing/2014/main" id="{FAD861FE-7E89-CE15-A478-FC8C10B421DD}"/>
              </a:ext>
            </a:extLst>
          </p:cNvPr>
          <p:cNvGraphicFramePr>
            <a:graphicFrameLocks noChangeAspect="1"/>
          </p:cNvGraphicFramePr>
          <p:nvPr/>
        </p:nvGraphicFramePr>
        <p:xfrm>
          <a:off x="3103563" y="5653088"/>
          <a:ext cx="1374775" cy="323850"/>
        </p:xfrm>
        <a:graphic>
          <a:graphicData uri="http://schemas.openxmlformats.org/presentationml/2006/ole">
            <mc:AlternateContent xmlns:mc="http://schemas.openxmlformats.org/markup-compatibility/2006">
              <mc:Choice xmlns:v="urn:schemas-microsoft-com:vml" Requires="v">
                <p:oleObj name="Equation" r:id="rId8" imgW="914400" imgH="215640" progId="Equation.DSMT4">
                  <p:embed/>
                </p:oleObj>
              </mc:Choice>
              <mc:Fallback>
                <p:oleObj name="Equation" r:id="rId8" imgW="914400" imgH="215640" progId="Equation.DSMT4">
                  <p:embed/>
                  <p:pic>
                    <p:nvPicPr>
                      <p:cNvPr id="193550" name="Object 14">
                        <a:extLst>
                          <a:ext uri="{FF2B5EF4-FFF2-40B4-BE49-F238E27FC236}">
                            <a16:creationId xmlns:a16="http://schemas.microsoft.com/office/drawing/2014/main" id="{FAD861FE-7E89-CE15-A478-FC8C10B421DD}"/>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03563" y="5653088"/>
                        <a:ext cx="1374775"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3551" name="Object 15">
            <a:extLst>
              <a:ext uri="{FF2B5EF4-FFF2-40B4-BE49-F238E27FC236}">
                <a16:creationId xmlns:a16="http://schemas.microsoft.com/office/drawing/2014/main" id="{00B532F6-73EB-2490-C263-07EF6B32A752}"/>
              </a:ext>
            </a:extLst>
          </p:cNvPr>
          <p:cNvGraphicFramePr>
            <a:graphicFrameLocks noChangeAspect="1"/>
          </p:cNvGraphicFramePr>
          <p:nvPr/>
        </p:nvGraphicFramePr>
        <p:xfrm>
          <a:off x="6162675" y="2112963"/>
          <a:ext cx="1962150" cy="458787"/>
        </p:xfrm>
        <a:graphic>
          <a:graphicData uri="http://schemas.openxmlformats.org/presentationml/2006/ole">
            <mc:AlternateContent xmlns:mc="http://schemas.openxmlformats.org/markup-compatibility/2006">
              <mc:Choice xmlns:v="urn:schemas-microsoft-com:vml" Requires="v">
                <p:oleObj name="Equation" r:id="rId10" imgW="977760" imgH="228600" progId="Equation.DSMT4">
                  <p:embed/>
                </p:oleObj>
              </mc:Choice>
              <mc:Fallback>
                <p:oleObj name="Equation" r:id="rId10" imgW="977760" imgH="228600" progId="Equation.DSMT4">
                  <p:embed/>
                  <p:pic>
                    <p:nvPicPr>
                      <p:cNvPr id="193551" name="Object 15">
                        <a:extLst>
                          <a:ext uri="{FF2B5EF4-FFF2-40B4-BE49-F238E27FC236}">
                            <a16:creationId xmlns:a16="http://schemas.microsoft.com/office/drawing/2014/main" id="{00B532F6-73EB-2490-C263-07EF6B32A75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162675" y="2112963"/>
                        <a:ext cx="1962150" cy="458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3552" name="Text Box 16">
            <a:extLst>
              <a:ext uri="{FF2B5EF4-FFF2-40B4-BE49-F238E27FC236}">
                <a16:creationId xmlns:a16="http://schemas.microsoft.com/office/drawing/2014/main" id="{721F6876-4E5A-A5DD-31AC-53FE05937392}"/>
              </a:ext>
            </a:extLst>
          </p:cNvPr>
          <p:cNvSpPr txBox="1">
            <a:spLocks noChangeArrowheads="1"/>
          </p:cNvSpPr>
          <p:nvPr/>
        </p:nvSpPr>
        <p:spPr bwMode="auto">
          <a:xfrm>
            <a:off x="4895850" y="2209800"/>
            <a:ext cx="476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l-GR">
                <a:latin typeface="Garamond" panose="02020404030301010803" pitchFamily="18" charset="0"/>
              </a:rPr>
              <a:t>B</a:t>
            </a:r>
          </a:p>
        </p:txBody>
      </p:sp>
      <p:sp>
        <p:nvSpPr>
          <p:cNvPr id="193553" name="Text Box 17">
            <a:extLst>
              <a:ext uri="{FF2B5EF4-FFF2-40B4-BE49-F238E27FC236}">
                <a16:creationId xmlns:a16="http://schemas.microsoft.com/office/drawing/2014/main" id="{512243E7-80A9-D025-40BB-49927EB6BF2A}"/>
              </a:ext>
            </a:extLst>
          </p:cNvPr>
          <p:cNvSpPr txBox="1">
            <a:spLocks noChangeArrowheads="1"/>
          </p:cNvSpPr>
          <p:nvPr/>
        </p:nvSpPr>
        <p:spPr bwMode="auto">
          <a:xfrm>
            <a:off x="3451225" y="3084513"/>
            <a:ext cx="390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l-GR">
                <a:latin typeface="Garamond" panose="02020404030301010803" pitchFamily="18" charset="0"/>
              </a:rPr>
              <a:t>A</a:t>
            </a:r>
          </a:p>
        </p:txBody>
      </p:sp>
      <p:sp>
        <p:nvSpPr>
          <p:cNvPr id="193554" name="Line 18">
            <a:extLst>
              <a:ext uri="{FF2B5EF4-FFF2-40B4-BE49-F238E27FC236}">
                <a16:creationId xmlns:a16="http://schemas.microsoft.com/office/drawing/2014/main" id="{E663C58C-40A0-5BEC-E754-D24C3C13822E}"/>
              </a:ext>
            </a:extLst>
          </p:cNvPr>
          <p:cNvSpPr>
            <a:spLocks noChangeShapeType="1"/>
          </p:cNvSpPr>
          <p:nvPr/>
        </p:nvSpPr>
        <p:spPr bwMode="auto">
          <a:xfrm flipH="1">
            <a:off x="4343400" y="2971800"/>
            <a:ext cx="876300" cy="5715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93555" name="Line 19">
            <a:extLst>
              <a:ext uri="{FF2B5EF4-FFF2-40B4-BE49-F238E27FC236}">
                <a16:creationId xmlns:a16="http://schemas.microsoft.com/office/drawing/2014/main" id="{A94762F1-4E59-041A-457E-DBE471571175}"/>
              </a:ext>
            </a:extLst>
          </p:cNvPr>
          <p:cNvSpPr>
            <a:spLocks noChangeShapeType="1"/>
          </p:cNvSpPr>
          <p:nvPr/>
        </p:nvSpPr>
        <p:spPr bwMode="auto">
          <a:xfrm>
            <a:off x="4000500" y="5086350"/>
            <a:ext cx="990600" cy="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93556" name="Text Box 20">
            <a:extLst>
              <a:ext uri="{FF2B5EF4-FFF2-40B4-BE49-F238E27FC236}">
                <a16:creationId xmlns:a16="http://schemas.microsoft.com/office/drawing/2014/main" id="{28633FD7-F5EF-892E-2659-2957C088F18B}"/>
              </a:ext>
            </a:extLst>
          </p:cNvPr>
          <p:cNvSpPr txBox="1">
            <a:spLocks noChangeArrowheads="1"/>
          </p:cNvSpPr>
          <p:nvPr/>
        </p:nvSpPr>
        <p:spPr bwMode="auto">
          <a:xfrm>
            <a:off x="1736768" y="1291642"/>
            <a:ext cx="3254329"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l-GR" sz="1600" dirty="0">
                <a:latin typeface="+mj-lt"/>
                <a:ea typeface="+mj-ea"/>
                <a:cs typeface="+mj-cs"/>
              </a:rPr>
              <a:t>Μια αύξηση του εργατικού δυναμικού αρχικά αυξάνει το ρυθμό ανάπτυξης της τεχνολογίας, αλλά τελικά εμφανίζονται φθίνουσες αποδόσεις στις ιδέες και η οικονομία επιστρέφει στον παλιό της ρυθμό ανάπτυξης.</a:t>
            </a:r>
            <a:endParaRPr lang="en-GB" altLang="el-GR" sz="1600" dirty="0">
              <a:latin typeface="+mj-lt"/>
              <a:ea typeface="+mj-ea"/>
              <a:cs typeface="+mj-cs"/>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a:extLst>
              <a:ext uri="{FF2B5EF4-FFF2-40B4-BE49-F238E27FC236}">
                <a16:creationId xmlns:a16="http://schemas.microsoft.com/office/drawing/2014/main" id="{6F515FF8-BD40-9B8A-A9E0-A183E397714C}"/>
              </a:ext>
            </a:extLst>
          </p:cNvPr>
          <p:cNvSpPr>
            <a:spLocks noGrp="1" noChangeArrowheads="1"/>
          </p:cNvSpPr>
          <p:nvPr>
            <p:ph type="title"/>
          </p:nvPr>
        </p:nvSpPr>
        <p:spPr/>
        <p:txBody>
          <a:bodyPr/>
          <a:lstStyle/>
          <a:p>
            <a:r>
              <a:rPr lang="el-GR" altLang="el-GR" sz="3200" dirty="0"/>
              <a:t>Διάγραμμα </a:t>
            </a:r>
            <a:r>
              <a:rPr lang="en-GB" altLang="el-GR" sz="3200" dirty="0"/>
              <a:t>Romer (</a:t>
            </a:r>
            <a:r>
              <a:rPr lang="el-GR" altLang="el-GR" sz="3200" dirty="0"/>
              <a:t>επίδραση της κλίμακας στην ανάπτυξη /</a:t>
            </a:r>
            <a:r>
              <a:rPr lang="en-GB" altLang="el-GR" sz="3200" dirty="0"/>
              <a:t>growth effect of scale)</a:t>
            </a:r>
          </a:p>
        </p:txBody>
      </p:sp>
      <p:sp>
        <p:nvSpPr>
          <p:cNvPr id="194563" name="Line 3">
            <a:extLst>
              <a:ext uri="{FF2B5EF4-FFF2-40B4-BE49-F238E27FC236}">
                <a16:creationId xmlns:a16="http://schemas.microsoft.com/office/drawing/2014/main" id="{E3B543FA-C45B-AE06-A300-8FE688774773}"/>
              </a:ext>
            </a:extLst>
          </p:cNvPr>
          <p:cNvSpPr>
            <a:spLocks noChangeShapeType="1"/>
          </p:cNvSpPr>
          <p:nvPr/>
        </p:nvSpPr>
        <p:spPr bwMode="auto">
          <a:xfrm>
            <a:off x="1689100" y="1866900"/>
            <a:ext cx="0" cy="37211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94564" name="Line 4">
            <a:extLst>
              <a:ext uri="{FF2B5EF4-FFF2-40B4-BE49-F238E27FC236}">
                <a16:creationId xmlns:a16="http://schemas.microsoft.com/office/drawing/2014/main" id="{5C2597F3-5558-726D-58BA-B62FC068C76A}"/>
              </a:ext>
            </a:extLst>
          </p:cNvPr>
          <p:cNvSpPr>
            <a:spLocks noChangeShapeType="1"/>
          </p:cNvSpPr>
          <p:nvPr/>
        </p:nvSpPr>
        <p:spPr bwMode="auto">
          <a:xfrm>
            <a:off x="1727200" y="5537200"/>
            <a:ext cx="55245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aphicFrame>
        <p:nvGraphicFramePr>
          <p:cNvPr id="194565" name="Object 5">
            <a:extLst>
              <a:ext uri="{FF2B5EF4-FFF2-40B4-BE49-F238E27FC236}">
                <a16:creationId xmlns:a16="http://schemas.microsoft.com/office/drawing/2014/main" id="{BBD7AD0C-1D7E-9C8F-BDA4-390DA5DCC2FA}"/>
              </a:ext>
            </a:extLst>
          </p:cNvPr>
          <p:cNvGraphicFramePr>
            <a:graphicFrameLocks noChangeAspect="1"/>
          </p:cNvGraphicFramePr>
          <p:nvPr/>
        </p:nvGraphicFramePr>
        <p:xfrm>
          <a:off x="6867525" y="5502275"/>
          <a:ext cx="1144588" cy="571500"/>
        </p:xfrm>
        <a:graphic>
          <a:graphicData uri="http://schemas.openxmlformats.org/presentationml/2006/ole">
            <mc:AlternateContent xmlns:mc="http://schemas.openxmlformats.org/markup-compatibility/2006">
              <mc:Choice xmlns:v="urn:schemas-microsoft-com:vml" Requires="v">
                <p:oleObj name="Equation" r:id="rId2" imgW="431640" imgH="215640" progId="Equation.DSMT4">
                  <p:embed/>
                </p:oleObj>
              </mc:Choice>
              <mc:Fallback>
                <p:oleObj name="Equation" r:id="rId2" imgW="431640" imgH="215640" progId="Equation.DSMT4">
                  <p:embed/>
                  <p:pic>
                    <p:nvPicPr>
                      <p:cNvPr id="194565" name="Object 5">
                        <a:extLst>
                          <a:ext uri="{FF2B5EF4-FFF2-40B4-BE49-F238E27FC236}">
                            <a16:creationId xmlns:a16="http://schemas.microsoft.com/office/drawing/2014/main" id="{BBD7AD0C-1D7E-9C8F-BDA4-390DA5DCC2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67525" y="5502275"/>
                        <a:ext cx="1144588"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4566" name="Line 6">
            <a:extLst>
              <a:ext uri="{FF2B5EF4-FFF2-40B4-BE49-F238E27FC236}">
                <a16:creationId xmlns:a16="http://schemas.microsoft.com/office/drawing/2014/main" id="{B5726BA7-A099-65C5-F739-463185613D5C}"/>
              </a:ext>
            </a:extLst>
          </p:cNvPr>
          <p:cNvSpPr>
            <a:spLocks noChangeShapeType="1"/>
          </p:cNvSpPr>
          <p:nvPr/>
        </p:nvSpPr>
        <p:spPr bwMode="auto">
          <a:xfrm>
            <a:off x="1695450" y="3714750"/>
            <a:ext cx="527685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aphicFrame>
        <p:nvGraphicFramePr>
          <p:cNvPr id="194571" name="Object 11">
            <a:extLst>
              <a:ext uri="{FF2B5EF4-FFF2-40B4-BE49-F238E27FC236}">
                <a16:creationId xmlns:a16="http://schemas.microsoft.com/office/drawing/2014/main" id="{EAFA0329-C9EE-CBC8-AAFC-5BAC2938046C}"/>
              </a:ext>
            </a:extLst>
          </p:cNvPr>
          <p:cNvGraphicFramePr>
            <a:graphicFrameLocks noChangeAspect="1"/>
          </p:cNvGraphicFramePr>
          <p:nvPr/>
        </p:nvGraphicFramePr>
        <p:xfrm>
          <a:off x="674688" y="1625600"/>
          <a:ext cx="858837" cy="474663"/>
        </p:xfrm>
        <a:graphic>
          <a:graphicData uri="http://schemas.openxmlformats.org/presentationml/2006/ole">
            <mc:AlternateContent xmlns:mc="http://schemas.openxmlformats.org/markup-compatibility/2006">
              <mc:Choice xmlns:v="urn:schemas-microsoft-com:vml" Requires="v">
                <p:oleObj name="Equation" r:id="rId4" imgW="368280" imgH="203040" progId="Equation.DSMT4">
                  <p:embed/>
                </p:oleObj>
              </mc:Choice>
              <mc:Fallback>
                <p:oleObj name="Equation" r:id="rId4" imgW="368280" imgH="203040" progId="Equation.DSMT4">
                  <p:embed/>
                  <p:pic>
                    <p:nvPicPr>
                      <p:cNvPr id="194571" name="Object 11">
                        <a:extLst>
                          <a:ext uri="{FF2B5EF4-FFF2-40B4-BE49-F238E27FC236}">
                            <a16:creationId xmlns:a16="http://schemas.microsoft.com/office/drawing/2014/main" id="{EAFA0329-C9EE-CBC8-AAFC-5BAC2938046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4688" y="1625600"/>
                        <a:ext cx="858837"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579" name="Object 19">
            <a:extLst>
              <a:ext uri="{FF2B5EF4-FFF2-40B4-BE49-F238E27FC236}">
                <a16:creationId xmlns:a16="http://schemas.microsoft.com/office/drawing/2014/main" id="{B5E1DA13-9EEF-7643-1024-DEDB7C8F7382}"/>
              </a:ext>
            </a:extLst>
          </p:cNvPr>
          <p:cNvGraphicFramePr>
            <a:graphicFrameLocks noChangeAspect="1"/>
          </p:cNvGraphicFramePr>
          <p:nvPr/>
        </p:nvGraphicFramePr>
        <p:xfrm>
          <a:off x="6721475" y="3903663"/>
          <a:ext cx="1528763" cy="458787"/>
        </p:xfrm>
        <a:graphic>
          <a:graphicData uri="http://schemas.openxmlformats.org/presentationml/2006/ole">
            <mc:AlternateContent xmlns:mc="http://schemas.openxmlformats.org/markup-compatibility/2006">
              <mc:Choice xmlns:v="urn:schemas-microsoft-com:vml" Requires="v">
                <p:oleObj name="Equation" r:id="rId6" imgW="761760" imgH="228600" progId="Equation.DSMT4">
                  <p:embed/>
                </p:oleObj>
              </mc:Choice>
              <mc:Fallback>
                <p:oleObj name="Equation" r:id="rId6" imgW="761760" imgH="228600" progId="Equation.DSMT4">
                  <p:embed/>
                  <p:pic>
                    <p:nvPicPr>
                      <p:cNvPr id="194579" name="Object 19">
                        <a:extLst>
                          <a:ext uri="{FF2B5EF4-FFF2-40B4-BE49-F238E27FC236}">
                            <a16:creationId xmlns:a16="http://schemas.microsoft.com/office/drawing/2014/main" id="{B5E1DA13-9EEF-7643-1024-DEDB7C8F738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21475" y="3903663"/>
                        <a:ext cx="1528763" cy="458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4580" name="Line 20">
            <a:extLst>
              <a:ext uri="{FF2B5EF4-FFF2-40B4-BE49-F238E27FC236}">
                <a16:creationId xmlns:a16="http://schemas.microsoft.com/office/drawing/2014/main" id="{BCC4C9EA-5796-AF50-8CEF-4C8DB5CD2A51}"/>
              </a:ext>
            </a:extLst>
          </p:cNvPr>
          <p:cNvSpPr>
            <a:spLocks noChangeShapeType="1"/>
          </p:cNvSpPr>
          <p:nvPr/>
        </p:nvSpPr>
        <p:spPr bwMode="auto">
          <a:xfrm>
            <a:off x="1714500" y="2895600"/>
            <a:ext cx="51816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aphicFrame>
        <p:nvGraphicFramePr>
          <p:cNvPr id="194581" name="Object 21">
            <a:extLst>
              <a:ext uri="{FF2B5EF4-FFF2-40B4-BE49-F238E27FC236}">
                <a16:creationId xmlns:a16="http://schemas.microsoft.com/office/drawing/2014/main" id="{95EF4681-3795-F1FF-8BB3-E9D2ED5686EA}"/>
              </a:ext>
            </a:extLst>
          </p:cNvPr>
          <p:cNvGraphicFramePr>
            <a:graphicFrameLocks noChangeAspect="1"/>
          </p:cNvGraphicFramePr>
          <p:nvPr/>
        </p:nvGraphicFramePr>
        <p:xfrm>
          <a:off x="6759575" y="2932113"/>
          <a:ext cx="1528763" cy="458787"/>
        </p:xfrm>
        <a:graphic>
          <a:graphicData uri="http://schemas.openxmlformats.org/presentationml/2006/ole">
            <mc:AlternateContent xmlns:mc="http://schemas.openxmlformats.org/markup-compatibility/2006">
              <mc:Choice xmlns:v="urn:schemas-microsoft-com:vml" Requires="v">
                <p:oleObj name="Equation" r:id="rId8" imgW="761760" imgH="228600" progId="Equation.DSMT4">
                  <p:embed/>
                </p:oleObj>
              </mc:Choice>
              <mc:Fallback>
                <p:oleObj name="Equation" r:id="rId8" imgW="761760" imgH="228600" progId="Equation.DSMT4">
                  <p:embed/>
                  <p:pic>
                    <p:nvPicPr>
                      <p:cNvPr id="194581" name="Object 21">
                        <a:extLst>
                          <a:ext uri="{FF2B5EF4-FFF2-40B4-BE49-F238E27FC236}">
                            <a16:creationId xmlns:a16="http://schemas.microsoft.com/office/drawing/2014/main" id="{95EF4681-3795-F1FF-8BB3-E9D2ED5686E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759575" y="2932113"/>
                        <a:ext cx="1528763" cy="458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4582" name="Line 22">
            <a:extLst>
              <a:ext uri="{FF2B5EF4-FFF2-40B4-BE49-F238E27FC236}">
                <a16:creationId xmlns:a16="http://schemas.microsoft.com/office/drawing/2014/main" id="{1B85DF2F-1855-5FF6-598C-42445E306894}"/>
              </a:ext>
            </a:extLst>
          </p:cNvPr>
          <p:cNvSpPr>
            <a:spLocks noChangeShapeType="1"/>
          </p:cNvSpPr>
          <p:nvPr/>
        </p:nvSpPr>
        <p:spPr bwMode="auto">
          <a:xfrm flipV="1">
            <a:off x="3314700" y="3009900"/>
            <a:ext cx="0" cy="47625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94583" name="Text Box 23">
            <a:extLst>
              <a:ext uri="{FF2B5EF4-FFF2-40B4-BE49-F238E27FC236}">
                <a16:creationId xmlns:a16="http://schemas.microsoft.com/office/drawing/2014/main" id="{B77640C3-A4FF-535C-F7CE-363E1149F14C}"/>
              </a:ext>
            </a:extLst>
          </p:cNvPr>
          <p:cNvSpPr txBox="1">
            <a:spLocks noChangeArrowheads="1"/>
          </p:cNvSpPr>
          <p:nvPr/>
        </p:nvSpPr>
        <p:spPr bwMode="auto">
          <a:xfrm>
            <a:off x="2487613" y="4038601"/>
            <a:ext cx="35814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dirty="0">
                <a:latin typeface="+mj-lt"/>
                <a:ea typeface="+mj-ea"/>
                <a:cs typeface="+mj-cs"/>
              </a:rPr>
              <a:t>Μια αύξηση του εργατικού δυναμικού οδηγεί σε μόνιμη αύξηση του ρυθμού ανάπτυξης.</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a:extLst>
              <a:ext uri="{FF2B5EF4-FFF2-40B4-BE49-F238E27FC236}">
                <a16:creationId xmlns:a16="http://schemas.microsoft.com/office/drawing/2014/main" id="{EEE2B93D-713D-1362-EE14-A952B2D8CB55}"/>
              </a:ext>
            </a:extLst>
          </p:cNvPr>
          <p:cNvSpPr>
            <a:spLocks noGrp="1" noChangeArrowheads="1"/>
          </p:cNvSpPr>
          <p:nvPr>
            <p:ph type="title"/>
          </p:nvPr>
        </p:nvSpPr>
        <p:spPr>
          <a:xfrm>
            <a:off x="781050" y="76200"/>
            <a:ext cx="7581900" cy="901700"/>
          </a:xfrm>
          <a:noFill/>
          <a:ln/>
        </p:spPr>
        <p:txBody>
          <a:bodyPr anchor="ctr"/>
          <a:lstStyle/>
          <a:p>
            <a:r>
              <a:rPr lang="de-DE" dirty="0"/>
              <a:t>A</a:t>
            </a:r>
            <a:r>
              <a:rPr lang="el-GR" dirty="0" err="1"/>
              <a:t>νοιχτότητα</a:t>
            </a:r>
            <a:r>
              <a:rPr lang="el-GR" dirty="0"/>
              <a:t> και ανάπτυξη</a:t>
            </a:r>
            <a:endParaRPr lang="en-US" altLang="el-GR" dirty="0"/>
          </a:p>
        </p:txBody>
      </p:sp>
      <p:sp>
        <p:nvSpPr>
          <p:cNvPr id="176131" name="Rectangle 3">
            <a:extLst>
              <a:ext uri="{FF2B5EF4-FFF2-40B4-BE49-F238E27FC236}">
                <a16:creationId xmlns:a16="http://schemas.microsoft.com/office/drawing/2014/main" id="{61262421-F0B4-9AEF-70D7-BF4085C2E1AA}"/>
              </a:ext>
            </a:extLst>
          </p:cNvPr>
          <p:cNvSpPr>
            <a:spLocks noGrp="1" noChangeArrowheads="1"/>
          </p:cNvSpPr>
          <p:nvPr>
            <p:ph type="body" idx="1"/>
          </p:nvPr>
        </p:nvSpPr>
        <p:spPr>
          <a:xfrm>
            <a:off x="533400" y="1143000"/>
            <a:ext cx="8229600" cy="5105400"/>
          </a:xfrm>
          <a:noFill/>
          <a:ln/>
        </p:spPr>
        <p:txBody>
          <a:bodyPr>
            <a:normAutofit fontScale="92500" lnSpcReduction="10000"/>
          </a:bodyPr>
          <a:lstStyle/>
          <a:p>
            <a:r>
              <a:rPr lang="el-GR" altLang="el-GR" dirty="0"/>
              <a:t>Στατικά αποτελέσματα</a:t>
            </a:r>
            <a:r>
              <a:rPr lang="en-GB" altLang="el-GR" dirty="0"/>
              <a:t>:</a:t>
            </a:r>
          </a:p>
          <a:p>
            <a:pPr lvl="1"/>
            <a:r>
              <a:rPr lang="el-GR" altLang="el-GR" sz="2400" dirty="0"/>
              <a:t>Εξειδίκευση σύμφωνα με το συγκριτικό πλεονέκτημα (βελτίωση της κατανομής πόρων)</a:t>
            </a:r>
            <a:r>
              <a:rPr lang="en-GB" altLang="el-GR" sz="2400" dirty="0"/>
              <a:t>.</a:t>
            </a:r>
          </a:p>
          <a:p>
            <a:r>
              <a:rPr lang="el-GR" altLang="el-GR" dirty="0"/>
              <a:t>Δυναμικά</a:t>
            </a:r>
            <a:r>
              <a:rPr lang="en-GB" altLang="el-GR" dirty="0"/>
              <a:t> </a:t>
            </a:r>
            <a:r>
              <a:rPr lang="el-GR" altLang="el-GR" dirty="0"/>
              <a:t>αποτελέσματα</a:t>
            </a:r>
            <a:r>
              <a:rPr lang="en-GB" altLang="el-GR" dirty="0"/>
              <a:t>:</a:t>
            </a:r>
          </a:p>
          <a:p>
            <a:pPr lvl="1"/>
            <a:r>
              <a:rPr lang="el-GR" altLang="el-GR" sz="2400" dirty="0"/>
              <a:t>Αύξηση του μεγέθους της αγοράς (κλίμακες παραγωγής, μείωση κόστους)</a:t>
            </a:r>
          </a:p>
          <a:p>
            <a:pPr lvl="1"/>
            <a:r>
              <a:rPr lang="el-GR" altLang="el-GR" sz="2400" dirty="0"/>
              <a:t>Εντατικοποίηση του ανταγωνισμού στις αγορές προϊόντων (πίεση για καινοτομία και αποδοτικότητα)</a:t>
            </a:r>
          </a:p>
          <a:p>
            <a:pPr lvl="1"/>
            <a:r>
              <a:rPr lang="el-GR" altLang="el-GR" sz="2400" dirty="0"/>
              <a:t>Πρόσβαση σε ξένες ιδέες και κεφάλαιο</a:t>
            </a:r>
          </a:p>
          <a:p>
            <a:pPr lvl="1"/>
            <a:r>
              <a:rPr lang="el-GR" altLang="el-GR" sz="2400" dirty="0"/>
              <a:t>Εξωτερικά </a:t>
            </a:r>
            <a:r>
              <a:rPr lang="el-GR" altLang="el-GR" sz="2400" dirty="0" err="1"/>
              <a:t>ωφέλη</a:t>
            </a:r>
            <a:r>
              <a:rPr lang="el-GR" altLang="el-GR" sz="2400" dirty="0"/>
              <a:t> γνώσης (</a:t>
            </a:r>
            <a:r>
              <a:rPr lang="el-GR" altLang="el-GR" sz="2400" dirty="0" err="1"/>
              <a:t>knowledge</a:t>
            </a:r>
            <a:r>
              <a:rPr lang="el-GR" altLang="el-GR" sz="2400" dirty="0"/>
              <a:t> </a:t>
            </a:r>
            <a:r>
              <a:rPr lang="el-GR" altLang="el-GR" sz="2400" dirty="0" err="1"/>
              <a:t>spillovers</a:t>
            </a:r>
            <a:r>
              <a:rPr lang="el-GR" altLang="el-GR" sz="2400" dirty="0"/>
              <a:t>)</a:t>
            </a:r>
          </a:p>
          <a:p>
            <a:pPr lvl="1"/>
            <a:r>
              <a:rPr lang="el-GR" altLang="el-GR" sz="2400" dirty="0"/>
              <a:t>Μεταφορά τεχνολογίας (</a:t>
            </a:r>
            <a:r>
              <a:rPr lang="el-GR" altLang="el-GR" sz="2400" dirty="0" err="1"/>
              <a:t>technology</a:t>
            </a:r>
            <a:r>
              <a:rPr lang="el-GR" altLang="el-GR" sz="2400" dirty="0"/>
              <a:t> </a:t>
            </a:r>
            <a:r>
              <a:rPr lang="el-GR" altLang="el-GR" sz="2400" dirty="0" err="1"/>
              <a:t>transfer</a:t>
            </a:r>
            <a:r>
              <a:rPr lang="el-GR" altLang="el-GR" sz="2400" dirty="0"/>
              <a:t>)</a:t>
            </a:r>
          </a:p>
          <a:p>
            <a:pPr lvl="1"/>
            <a:r>
              <a:rPr lang="el-GR" altLang="el-GR" sz="2400" dirty="0"/>
              <a:t>Κατάργηση της διπλοτυπίας στην καινοτομία (αποφυγή επαναλαμβανόμενων ερευνητικών δαπανών)</a:t>
            </a:r>
            <a:endParaRPr lang="en-GB" altLang="el-GR" sz="2400" dirty="0"/>
          </a:p>
          <a:p>
            <a:endParaRPr lang="en-GB" altLang="el-GR" sz="2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a:extLst>
              <a:ext uri="{FF2B5EF4-FFF2-40B4-BE49-F238E27FC236}">
                <a16:creationId xmlns:a16="http://schemas.microsoft.com/office/drawing/2014/main" id="{16F33182-1831-D72C-8EBC-9E9E294CB109}"/>
              </a:ext>
            </a:extLst>
          </p:cNvPr>
          <p:cNvSpPr>
            <a:spLocks noGrp="1" noChangeArrowheads="1"/>
          </p:cNvSpPr>
          <p:nvPr>
            <p:ph type="title"/>
          </p:nvPr>
        </p:nvSpPr>
        <p:spPr>
          <a:xfrm>
            <a:off x="-152400" y="76200"/>
            <a:ext cx="9296400" cy="901700"/>
          </a:xfrm>
          <a:noFill/>
          <a:ln/>
        </p:spPr>
        <p:txBody>
          <a:bodyPr anchor="ctr">
            <a:normAutofit fontScale="90000"/>
          </a:bodyPr>
          <a:lstStyle/>
          <a:p>
            <a:r>
              <a:rPr lang="el-GR" altLang="el-GR" dirty="0"/>
              <a:t>Παρακολούθηση Τεχνολογίας και Καινοτομία</a:t>
            </a:r>
            <a:endParaRPr lang="en-US" altLang="el-GR" dirty="0"/>
          </a:p>
        </p:txBody>
      </p:sp>
      <p:sp>
        <p:nvSpPr>
          <p:cNvPr id="177155" name="Rectangle 3">
            <a:extLst>
              <a:ext uri="{FF2B5EF4-FFF2-40B4-BE49-F238E27FC236}">
                <a16:creationId xmlns:a16="http://schemas.microsoft.com/office/drawing/2014/main" id="{DFD5EEDA-2C9E-C27F-78D0-8974B53FF9FF}"/>
              </a:ext>
            </a:extLst>
          </p:cNvPr>
          <p:cNvSpPr>
            <a:spLocks noGrp="1" noChangeArrowheads="1"/>
          </p:cNvSpPr>
          <p:nvPr>
            <p:ph type="body" idx="1"/>
          </p:nvPr>
        </p:nvSpPr>
        <p:spPr>
          <a:xfrm>
            <a:off x="0" y="1219200"/>
            <a:ext cx="9144000" cy="4525963"/>
          </a:xfrm>
          <a:noFill/>
          <a:ln/>
        </p:spPr>
        <p:txBody>
          <a:bodyPr>
            <a:normAutofit fontScale="77500" lnSpcReduction="20000"/>
          </a:bodyPr>
          <a:lstStyle/>
          <a:p>
            <a:r>
              <a:rPr lang="el-GR" altLang="el-GR" dirty="0">
                <a:latin typeface="+mj-lt"/>
              </a:rPr>
              <a:t>Όταν εξετάζουμε τη διεθνή οικονομική ανάπτυξη, πρέπει να λάβουμε υπόψη τις ακόλουθες παραμέτρους (</a:t>
            </a:r>
            <a:r>
              <a:rPr lang="el-GR" altLang="el-GR" dirty="0" err="1">
                <a:latin typeface="+mj-lt"/>
              </a:rPr>
              <a:t>Cameron</a:t>
            </a:r>
            <a:r>
              <a:rPr lang="el-GR" altLang="el-GR" dirty="0">
                <a:latin typeface="+mj-lt"/>
              </a:rPr>
              <a:t>, 199</a:t>
            </a:r>
            <a:r>
              <a:rPr lang="de-DE" altLang="el-GR" dirty="0">
                <a:latin typeface="+mj-lt"/>
              </a:rPr>
              <a:t>6</a:t>
            </a:r>
            <a:r>
              <a:rPr lang="el-GR" altLang="el-GR" dirty="0">
                <a:latin typeface="+mj-lt"/>
              </a:rPr>
              <a:t>)</a:t>
            </a:r>
            <a:r>
              <a:rPr lang="en-GB" altLang="el-GR" dirty="0">
                <a:latin typeface="+mj-lt"/>
              </a:rPr>
              <a:t>:</a:t>
            </a:r>
          </a:p>
          <a:p>
            <a:pPr marL="0" indent="0" algn="l">
              <a:lnSpc>
                <a:spcPts val="2143"/>
              </a:lnSpc>
              <a:spcBef>
                <a:spcPts val="1029"/>
              </a:spcBef>
              <a:spcAft>
                <a:spcPts val="300"/>
              </a:spcAft>
              <a:buNone/>
            </a:pPr>
            <a:r>
              <a:rPr lang="el-GR" b="1" i="0" dirty="0">
                <a:effectLst/>
                <a:latin typeface="+mj-lt"/>
              </a:rPr>
              <a:t>Ο ρυθμός υιοθέτησης τεχνολογίας από το εξωτερικό (θ)</a:t>
            </a:r>
            <a:endParaRPr lang="el-GR" b="0" i="0" dirty="0">
              <a:effectLst/>
              <a:latin typeface="+mj-lt"/>
            </a:endParaRPr>
          </a:p>
          <a:p>
            <a:pPr marL="457200" lvl="1" indent="0" algn="l">
              <a:lnSpc>
                <a:spcPts val="2143"/>
              </a:lnSpc>
              <a:spcBef>
                <a:spcPts val="300"/>
              </a:spcBef>
              <a:spcAft>
                <a:spcPts val="1029"/>
              </a:spcAft>
              <a:buNone/>
            </a:pPr>
            <a:r>
              <a:rPr lang="el-GR" b="1" i="0" dirty="0">
                <a:effectLst/>
                <a:latin typeface="+mj-lt"/>
              </a:rPr>
              <a:t>Πόσο γρήγορα </a:t>
            </a:r>
            <a:r>
              <a:rPr lang="el-GR" b="0" i="0" dirty="0">
                <a:effectLst/>
                <a:latin typeface="+mj-lt"/>
              </a:rPr>
              <a:t>μια χώρα μπορεί να απορροφήσει και να προσαρμόσει ξένες τεχνολογίες.</a:t>
            </a:r>
          </a:p>
          <a:p>
            <a:pPr marL="0" indent="0" algn="l">
              <a:lnSpc>
                <a:spcPts val="2143"/>
              </a:lnSpc>
              <a:spcBef>
                <a:spcPts val="300"/>
              </a:spcBef>
              <a:spcAft>
                <a:spcPts val="300"/>
              </a:spcAft>
              <a:buNone/>
            </a:pPr>
            <a:r>
              <a:rPr lang="el-GR" b="1" i="0" dirty="0">
                <a:effectLst/>
                <a:latin typeface="+mj-lt"/>
              </a:rPr>
              <a:t>Το ποσοστό των ξένων τεχνολογιών που μπορούν να υιοθετηθούν (ω)</a:t>
            </a:r>
            <a:endParaRPr lang="el-GR" b="0" i="0" dirty="0">
              <a:effectLst/>
              <a:latin typeface="+mj-lt"/>
            </a:endParaRPr>
          </a:p>
          <a:p>
            <a:pPr marL="457200" lvl="1" indent="0" algn="l">
              <a:lnSpc>
                <a:spcPts val="2143"/>
              </a:lnSpc>
              <a:spcBef>
                <a:spcPts val="300"/>
              </a:spcBef>
              <a:spcAft>
                <a:spcPts val="1029"/>
              </a:spcAft>
              <a:buNone/>
            </a:pPr>
            <a:r>
              <a:rPr lang="el-GR" b="0" i="0" dirty="0">
                <a:effectLst/>
                <a:latin typeface="+mj-lt"/>
              </a:rPr>
              <a:t>Διαφέρει ανάλογα με θεσμικούς παράγοντες (π.χ. ελευθερία εμπορίου, πνευματική ιδιοκτησία).</a:t>
            </a:r>
          </a:p>
          <a:p>
            <a:pPr marL="0" indent="0" algn="l">
              <a:lnSpc>
                <a:spcPts val="2143"/>
              </a:lnSpc>
              <a:spcBef>
                <a:spcPts val="300"/>
              </a:spcBef>
              <a:spcAft>
                <a:spcPts val="300"/>
              </a:spcAft>
              <a:buNone/>
            </a:pPr>
            <a:r>
              <a:rPr lang="el-GR" b="1" i="0" dirty="0">
                <a:effectLst/>
                <a:latin typeface="+mj-lt"/>
              </a:rPr>
              <a:t>Ο εγχώριος ρυθμός ανάπτυξης χωρίς μεταφορά τεχνολογίας (γ)</a:t>
            </a:r>
            <a:endParaRPr lang="el-GR" b="0" i="0" dirty="0">
              <a:effectLst/>
              <a:latin typeface="+mj-lt"/>
            </a:endParaRPr>
          </a:p>
          <a:p>
            <a:pPr marL="457200" lvl="1" indent="0" algn="l">
              <a:lnSpc>
                <a:spcPts val="2143"/>
              </a:lnSpc>
              <a:spcBef>
                <a:spcPts val="300"/>
              </a:spcBef>
              <a:spcAft>
                <a:spcPts val="1029"/>
              </a:spcAft>
              <a:buNone/>
            </a:pPr>
            <a:r>
              <a:rPr lang="el-GR" b="0" i="0" dirty="0">
                <a:effectLst/>
                <a:latin typeface="+mj-lt"/>
              </a:rPr>
              <a:t>Αντανακλά την ικανότητα της χώρας για αυτόνομη καινοτομία.</a:t>
            </a:r>
          </a:p>
          <a:p>
            <a:endParaRPr lang="en-GB" alt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23485F-2327-0FB5-072F-40465271A39E}"/>
              </a:ext>
            </a:extLst>
          </p:cNvPr>
          <p:cNvSpPr>
            <a:spLocks noGrp="1"/>
          </p:cNvSpPr>
          <p:nvPr>
            <p:ph type="title"/>
          </p:nvPr>
        </p:nvSpPr>
        <p:spPr>
          <a:xfrm>
            <a:off x="457200" y="152400"/>
            <a:ext cx="8229600" cy="1143000"/>
          </a:xfrm>
        </p:spPr>
        <p:txBody>
          <a:bodyPr>
            <a:normAutofit fontScale="90000"/>
          </a:bodyPr>
          <a:lstStyle/>
          <a:p>
            <a:r>
              <a:rPr lang="el-GR" altLang="el-GR" dirty="0"/>
              <a:t>Παρακολούθηση Τεχνολογίας και Καινοτομία</a:t>
            </a:r>
            <a:endParaRPr lang="el-GR" dirty="0"/>
          </a:p>
        </p:txBody>
      </p:sp>
      <p:sp>
        <p:nvSpPr>
          <p:cNvPr id="3" name="Θέση περιεχομένου 2">
            <a:extLst>
              <a:ext uri="{FF2B5EF4-FFF2-40B4-BE49-F238E27FC236}">
                <a16:creationId xmlns:a16="http://schemas.microsoft.com/office/drawing/2014/main" id="{D4CB76B6-5F57-7F52-B77A-2EC1DBA1DBBD}"/>
              </a:ext>
            </a:extLst>
          </p:cNvPr>
          <p:cNvSpPr>
            <a:spLocks noGrp="1"/>
          </p:cNvSpPr>
          <p:nvPr>
            <p:ph idx="1"/>
          </p:nvPr>
        </p:nvSpPr>
        <p:spPr>
          <a:xfrm>
            <a:off x="94735" y="1433384"/>
            <a:ext cx="9067800" cy="5257800"/>
          </a:xfrm>
        </p:spPr>
        <p:txBody>
          <a:bodyPr>
            <a:normAutofit fontScale="25000" lnSpcReduction="20000"/>
          </a:bodyPr>
          <a:lstStyle/>
          <a:p>
            <a:pPr algn="l">
              <a:lnSpc>
                <a:spcPts val="2143"/>
              </a:lnSpc>
              <a:spcBef>
                <a:spcPts val="1029"/>
              </a:spcBef>
              <a:spcAft>
                <a:spcPts val="1029"/>
              </a:spcAft>
              <a:buNone/>
            </a:pPr>
            <a:r>
              <a:rPr lang="el-GR" sz="9600" b="0" i="0" dirty="0">
                <a:effectLst/>
                <a:latin typeface="+mj-lt"/>
              </a:rPr>
              <a:t>Αυτό το πλαίσιο υπογραμμίζει ότι οι χώρες μπορούν να αναπτυχθούν μέσω:</a:t>
            </a:r>
          </a:p>
          <a:p>
            <a:pPr algn="l">
              <a:lnSpc>
                <a:spcPts val="2143"/>
              </a:lnSpc>
              <a:spcBef>
                <a:spcPts val="1029"/>
              </a:spcBef>
              <a:spcAft>
                <a:spcPts val="1029"/>
              </a:spcAft>
              <a:buFont typeface="Arial" panose="020B0604020202020204" pitchFamily="34" charset="0"/>
              <a:buChar char="•"/>
            </a:pPr>
            <a:r>
              <a:rPr lang="el-GR" sz="9600" b="1" i="0" dirty="0">
                <a:effectLst/>
                <a:latin typeface="+mj-lt"/>
              </a:rPr>
              <a:t>"Παρακολούθησης" (</a:t>
            </a:r>
            <a:r>
              <a:rPr lang="el-GR" sz="9600" b="1" i="0" dirty="0" err="1">
                <a:effectLst/>
                <a:latin typeface="+mj-lt"/>
              </a:rPr>
              <a:t>Catch-up</a:t>
            </a:r>
            <a:r>
              <a:rPr lang="el-GR" sz="9600" b="1" i="0" dirty="0">
                <a:effectLst/>
                <a:latin typeface="+mj-lt"/>
              </a:rPr>
              <a:t>)</a:t>
            </a:r>
            <a:r>
              <a:rPr lang="el-GR" sz="9600" b="0" i="0" dirty="0">
                <a:effectLst/>
                <a:latin typeface="+mj-lt"/>
              </a:rPr>
              <a:t>: Εξάρτηση από υιοθέτηση τεχνολογιών (θ, ω).</a:t>
            </a:r>
          </a:p>
          <a:p>
            <a:pPr algn="l">
              <a:lnSpc>
                <a:spcPts val="2143"/>
              </a:lnSpc>
              <a:spcBef>
                <a:spcPts val="300"/>
              </a:spcBef>
              <a:spcAft>
                <a:spcPts val="1029"/>
              </a:spcAft>
              <a:buFont typeface="Arial" panose="020B0604020202020204" pitchFamily="34" charset="0"/>
              <a:buChar char="•"/>
            </a:pPr>
            <a:r>
              <a:rPr lang="el-GR" sz="9600" b="1" i="0" dirty="0">
                <a:effectLst/>
                <a:latin typeface="+mj-lt"/>
              </a:rPr>
              <a:t>Αυτόνομης καινοτομίας (γ)</a:t>
            </a:r>
            <a:r>
              <a:rPr lang="el-GR" sz="9600" b="0" i="0" dirty="0">
                <a:effectLst/>
                <a:latin typeface="+mj-lt"/>
              </a:rPr>
              <a:t>.</a:t>
            </a:r>
          </a:p>
          <a:p>
            <a:pPr algn="l">
              <a:lnSpc>
                <a:spcPts val="2143"/>
              </a:lnSpc>
              <a:spcBef>
                <a:spcPts val="1029"/>
              </a:spcBef>
              <a:spcAft>
                <a:spcPts val="1029"/>
              </a:spcAft>
              <a:buNone/>
            </a:pPr>
            <a:r>
              <a:rPr lang="el-GR" sz="9600" b="0" i="1" dirty="0">
                <a:effectLst/>
                <a:latin typeface="+mj-lt"/>
              </a:rPr>
              <a:t>Παράδειγμα</a:t>
            </a:r>
            <a:r>
              <a:rPr lang="el-GR" sz="9600" b="0" dirty="0">
                <a:effectLst/>
                <a:latin typeface="+mj-lt"/>
              </a:rPr>
              <a:t>:</a:t>
            </a:r>
          </a:p>
          <a:p>
            <a:pPr algn="l">
              <a:lnSpc>
                <a:spcPts val="2143"/>
              </a:lnSpc>
              <a:spcBef>
                <a:spcPts val="1029"/>
              </a:spcBef>
              <a:spcAft>
                <a:spcPts val="1029"/>
              </a:spcAft>
              <a:buFont typeface="Arial" panose="020B0604020202020204" pitchFamily="34" charset="0"/>
              <a:buChar char="•"/>
            </a:pPr>
            <a:r>
              <a:rPr lang="el-GR" sz="9600" b="0" i="0" dirty="0">
                <a:effectLst/>
                <a:latin typeface="+mj-lt"/>
              </a:rPr>
              <a:t>Χώρες όπως η Νότια Κορέα συνδύασαν υψηλά </a:t>
            </a:r>
            <a:r>
              <a:rPr lang="el-GR" sz="9600" b="1" i="0" dirty="0">
                <a:effectLst/>
                <a:latin typeface="+mj-lt"/>
              </a:rPr>
              <a:t>θ, ω</a:t>
            </a:r>
            <a:r>
              <a:rPr lang="el-GR" sz="9600" b="0" i="0" dirty="0">
                <a:effectLst/>
                <a:latin typeface="+mj-lt"/>
              </a:rPr>
              <a:t> (γρήγορη</a:t>
            </a:r>
            <a:r>
              <a:rPr lang="el-GR" sz="9600" dirty="0">
                <a:latin typeface="+mj-lt"/>
              </a:rPr>
              <a:t> και γενναία </a:t>
            </a:r>
            <a:r>
              <a:rPr lang="el-GR" sz="9600" b="0" i="0" dirty="0">
                <a:effectLst/>
                <a:latin typeface="+mj-lt"/>
              </a:rPr>
              <a:t>απορρόφηση τεχνολογιών) με αυξανόμενο </a:t>
            </a:r>
            <a:r>
              <a:rPr lang="el-GR" sz="9600" b="1" i="0" dirty="0">
                <a:effectLst/>
                <a:latin typeface="+mj-lt"/>
              </a:rPr>
              <a:t>γ</a:t>
            </a:r>
            <a:r>
              <a:rPr lang="el-GR" sz="9600" b="0" i="0" dirty="0">
                <a:effectLst/>
                <a:latin typeface="+mj-lt"/>
              </a:rPr>
              <a:t> (τοπική έρευνα).</a:t>
            </a:r>
          </a:p>
          <a:p>
            <a:pPr algn="l">
              <a:lnSpc>
                <a:spcPts val="2143"/>
              </a:lnSpc>
              <a:spcBef>
                <a:spcPts val="300"/>
              </a:spcBef>
              <a:spcAft>
                <a:spcPts val="1029"/>
              </a:spcAft>
              <a:buFont typeface="Arial" panose="020B0604020202020204" pitchFamily="34" charset="0"/>
              <a:buChar char="•"/>
            </a:pPr>
            <a:r>
              <a:rPr lang="el-GR" sz="9600" b="0" i="0" dirty="0">
                <a:effectLst/>
                <a:latin typeface="+mj-lt"/>
              </a:rPr>
              <a:t>Αν </a:t>
            </a:r>
            <a:r>
              <a:rPr lang="el-GR" sz="9600" b="1" i="0" dirty="0">
                <a:effectLst/>
                <a:latin typeface="+mj-lt"/>
              </a:rPr>
              <a:t>θ → 0</a:t>
            </a:r>
            <a:r>
              <a:rPr lang="el-GR" sz="9600" b="0" i="0" dirty="0">
                <a:effectLst/>
                <a:latin typeface="+mj-lt"/>
              </a:rPr>
              <a:t>, η ανάπτυξη εξαρτάται αποκλειστικά από την εγχώρια καινοτομία (όπως στα μοντέλα </a:t>
            </a:r>
            <a:r>
              <a:rPr lang="el-GR" sz="9600" b="0" i="0" dirty="0" err="1">
                <a:effectLst/>
                <a:latin typeface="+mj-lt"/>
              </a:rPr>
              <a:t>Romer</a:t>
            </a:r>
            <a:r>
              <a:rPr lang="el-GR" sz="9600" b="0" i="0" dirty="0">
                <a:effectLst/>
                <a:latin typeface="+mj-lt"/>
              </a:rPr>
              <a:t>/</a:t>
            </a:r>
            <a:r>
              <a:rPr lang="el-GR" sz="9600" b="0" i="0" dirty="0" err="1">
                <a:effectLst/>
                <a:latin typeface="+mj-lt"/>
              </a:rPr>
              <a:t>Jones</a:t>
            </a:r>
            <a:r>
              <a:rPr lang="el-GR" sz="9600" b="0" i="0" dirty="0">
                <a:effectLst/>
                <a:latin typeface="+mj-lt"/>
              </a:rPr>
              <a:t>).</a:t>
            </a:r>
          </a:p>
          <a:p>
            <a:pPr algn="l">
              <a:lnSpc>
                <a:spcPts val="2143"/>
              </a:lnSpc>
              <a:spcBef>
                <a:spcPts val="1029"/>
              </a:spcBef>
            </a:pPr>
            <a:r>
              <a:rPr lang="el-GR" sz="9600" b="0" dirty="0">
                <a:effectLst/>
                <a:latin typeface="+mj-lt"/>
              </a:rPr>
              <a:t>(Οι παράμετροι θ, ω, γ χρησιμοποιούνται σε μοντέλα "</a:t>
            </a:r>
            <a:r>
              <a:rPr lang="el-GR" sz="9600" b="0" dirty="0" err="1">
                <a:effectLst/>
                <a:latin typeface="+mj-lt"/>
              </a:rPr>
              <a:t>technology</a:t>
            </a:r>
            <a:r>
              <a:rPr lang="el-GR" sz="9600" b="0" dirty="0">
                <a:effectLst/>
                <a:latin typeface="+mj-lt"/>
              </a:rPr>
              <a:t> </a:t>
            </a:r>
            <a:r>
              <a:rPr lang="el-GR" sz="9600" b="0" dirty="0" err="1">
                <a:effectLst/>
                <a:latin typeface="+mj-lt"/>
              </a:rPr>
              <a:t>gap</a:t>
            </a:r>
            <a:r>
              <a:rPr lang="el-GR" sz="9600" b="0" dirty="0">
                <a:effectLst/>
                <a:latin typeface="+mj-lt"/>
              </a:rPr>
              <a:t>" για να εξηγήσουν διαφορές μεταξύ αναπτυγμένων και αναπτυσσόμενων οικονομιών.)</a:t>
            </a:r>
          </a:p>
          <a:p>
            <a:endParaRPr lang="el-GR" dirty="0"/>
          </a:p>
        </p:txBody>
      </p:sp>
    </p:spTree>
    <p:extLst>
      <p:ext uri="{BB962C8B-B14F-4D97-AF65-F5344CB8AC3E}">
        <p14:creationId xmlns:p14="http://schemas.microsoft.com/office/powerpoint/2010/main" val="38167894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1026">
            <a:extLst>
              <a:ext uri="{FF2B5EF4-FFF2-40B4-BE49-F238E27FC236}">
                <a16:creationId xmlns:a16="http://schemas.microsoft.com/office/drawing/2014/main" id="{16DF0CE7-FDA2-C082-2EA2-BBD33C310D9A}"/>
              </a:ext>
            </a:extLst>
          </p:cNvPr>
          <p:cNvSpPr>
            <a:spLocks noGrp="1" noChangeArrowheads="1"/>
          </p:cNvSpPr>
          <p:nvPr>
            <p:ph type="title"/>
          </p:nvPr>
        </p:nvSpPr>
        <p:spPr>
          <a:xfrm>
            <a:off x="457200" y="457200"/>
            <a:ext cx="8229600" cy="1143000"/>
          </a:xfrm>
        </p:spPr>
        <p:txBody>
          <a:bodyPr>
            <a:normAutofit fontScale="90000"/>
          </a:bodyPr>
          <a:lstStyle/>
          <a:p>
            <a:r>
              <a:rPr lang="el-GR" altLang="el-GR" dirty="0"/>
              <a:t>Ένα μοντέλο παρακολούθησης και καινοτομίας</a:t>
            </a:r>
            <a:br>
              <a:rPr lang="el-GR" altLang="el-GR" dirty="0"/>
            </a:br>
            <a:endParaRPr lang="el-GR" altLang="el-GR" dirty="0"/>
          </a:p>
        </p:txBody>
      </p:sp>
      <p:sp>
        <p:nvSpPr>
          <p:cNvPr id="195587" name="Rectangle 1027">
            <a:extLst>
              <a:ext uri="{FF2B5EF4-FFF2-40B4-BE49-F238E27FC236}">
                <a16:creationId xmlns:a16="http://schemas.microsoft.com/office/drawing/2014/main" id="{7181ECC5-0DE6-9F5F-4131-5799B4B72D6F}"/>
              </a:ext>
            </a:extLst>
          </p:cNvPr>
          <p:cNvSpPr>
            <a:spLocks noGrp="1" noChangeArrowheads="1"/>
          </p:cNvSpPr>
          <p:nvPr>
            <p:ph type="body" idx="1"/>
          </p:nvPr>
        </p:nvSpPr>
        <p:spPr>
          <a:xfrm>
            <a:off x="457200" y="1600200"/>
            <a:ext cx="8686800" cy="4525963"/>
          </a:xfrm>
        </p:spPr>
        <p:txBody>
          <a:bodyPr>
            <a:normAutofit fontScale="85000" lnSpcReduction="10000"/>
          </a:bodyPr>
          <a:lstStyle/>
          <a:p>
            <a:r>
              <a:rPr lang="el-GR" altLang="el-GR" dirty="0"/>
              <a:t>Ένας </a:t>
            </a:r>
            <a:r>
              <a:rPr lang="el-GR" altLang="el-GR" b="1" dirty="0"/>
              <a:t>ακόλουθος της τεχνολογίας </a:t>
            </a:r>
            <a:r>
              <a:rPr lang="el-GR" altLang="el-GR" dirty="0"/>
              <a:t>αναπτύσσεται με τον ακόλουθο ρυθμό:</a:t>
            </a:r>
            <a:endParaRPr lang="en-GB" altLang="el-GR" dirty="0"/>
          </a:p>
          <a:p>
            <a:pPr>
              <a:buFontTx/>
              <a:buNone/>
            </a:pPr>
            <a:r>
              <a:rPr lang="en-GB" altLang="el-GR" dirty="0"/>
              <a:t>	</a:t>
            </a:r>
            <a:r>
              <a:rPr lang="el-GR" altLang="el-GR" dirty="0"/>
              <a:t>								</a:t>
            </a:r>
            <a:r>
              <a:rPr lang="en-GB" altLang="el-GR" dirty="0"/>
              <a:t>(3.15)</a:t>
            </a:r>
          </a:p>
          <a:p>
            <a:r>
              <a:rPr lang="el-GR" altLang="el-GR" dirty="0"/>
              <a:t>Ενώ ένας </a:t>
            </a:r>
            <a:r>
              <a:rPr lang="el-GR" altLang="el-GR" b="1" dirty="0"/>
              <a:t>ηγέτης</a:t>
            </a:r>
            <a:r>
              <a:rPr lang="el-GR" altLang="el-GR" dirty="0"/>
              <a:t> της τεχνολογίας αναπτύσσεται με:</a:t>
            </a:r>
            <a:endParaRPr lang="en-GB" altLang="el-GR" dirty="0"/>
          </a:p>
          <a:p>
            <a:pPr>
              <a:buFontTx/>
              <a:buNone/>
            </a:pPr>
            <a:r>
              <a:rPr lang="en-GB" altLang="el-GR" dirty="0"/>
              <a:t>	</a:t>
            </a:r>
            <a:r>
              <a:rPr lang="el-GR" altLang="el-GR" dirty="0"/>
              <a:t>								</a:t>
            </a:r>
            <a:r>
              <a:rPr lang="en-GB" altLang="el-GR" dirty="0"/>
              <a:t>(3.16)</a:t>
            </a:r>
          </a:p>
          <a:p>
            <a:r>
              <a:rPr lang="el-GR" altLang="el-GR" dirty="0"/>
              <a:t>Συνδυάζοντας αυτές σε μια διαφορική εξίσωση πρώτης τάξης που περιγράφει τα σχετικά επίπεδα τεχνολογίας</a:t>
            </a:r>
            <a:r>
              <a:rPr lang="en-GB" altLang="el-GR" dirty="0"/>
              <a:t>:</a:t>
            </a:r>
          </a:p>
          <a:p>
            <a:pPr>
              <a:buFontTx/>
              <a:buNone/>
            </a:pPr>
            <a:r>
              <a:rPr lang="en-GB" altLang="el-GR" dirty="0"/>
              <a:t>	</a:t>
            </a:r>
            <a:r>
              <a:rPr lang="el-GR" altLang="el-GR" dirty="0"/>
              <a:t>								</a:t>
            </a:r>
            <a:r>
              <a:rPr lang="en-GB" altLang="el-GR" dirty="0"/>
              <a:t>(3.17)</a:t>
            </a:r>
          </a:p>
          <a:p>
            <a:r>
              <a:rPr lang="el-GR" altLang="el-GR" dirty="0"/>
              <a:t>Σε κατάσταση ισορροπίας (</a:t>
            </a:r>
            <a:r>
              <a:rPr lang="el-GR" altLang="el-GR" dirty="0" err="1"/>
              <a:t>steady-state</a:t>
            </a:r>
            <a:r>
              <a:rPr lang="el-GR" altLang="el-GR" dirty="0"/>
              <a:t>), αυτό θα είναι:</a:t>
            </a:r>
            <a:endParaRPr lang="en-GB" altLang="el-GR" dirty="0"/>
          </a:p>
          <a:p>
            <a:pPr>
              <a:buFontTx/>
              <a:buNone/>
            </a:pPr>
            <a:r>
              <a:rPr lang="en-GB" altLang="el-GR" dirty="0"/>
              <a:t>	</a:t>
            </a:r>
            <a:r>
              <a:rPr lang="el-GR" altLang="el-GR" dirty="0"/>
              <a:t>								</a:t>
            </a:r>
            <a:r>
              <a:rPr lang="en-GB" altLang="el-GR" dirty="0"/>
              <a:t>(3.18)</a:t>
            </a:r>
          </a:p>
          <a:p>
            <a:endParaRPr lang="en-GB" altLang="el-GR" dirty="0"/>
          </a:p>
        </p:txBody>
      </p:sp>
      <p:graphicFrame>
        <p:nvGraphicFramePr>
          <p:cNvPr id="195589" name="Object 1029">
            <a:extLst>
              <a:ext uri="{FF2B5EF4-FFF2-40B4-BE49-F238E27FC236}">
                <a16:creationId xmlns:a16="http://schemas.microsoft.com/office/drawing/2014/main" id="{DB8BFD0A-D9D1-772D-4EE3-C8B07E5405EF}"/>
              </a:ext>
            </a:extLst>
          </p:cNvPr>
          <p:cNvGraphicFramePr>
            <a:graphicFrameLocks noChangeAspect="1"/>
          </p:cNvGraphicFramePr>
          <p:nvPr>
            <p:extLst>
              <p:ext uri="{D42A27DB-BD31-4B8C-83A1-F6EECF244321}">
                <p14:modId xmlns:p14="http://schemas.microsoft.com/office/powerpoint/2010/main" val="4258253538"/>
              </p:ext>
            </p:extLst>
          </p:nvPr>
        </p:nvGraphicFramePr>
        <p:xfrm>
          <a:off x="2071345" y="2414588"/>
          <a:ext cx="4311650" cy="482600"/>
        </p:xfrm>
        <a:graphic>
          <a:graphicData uri="http://schemas.openxmlformats.org/presentationml/2006/ole">
            <mc:AlternateContent xmlns:mc="http://schemas.openxmlformats.org/markup-compatibility/2006">
              <mc:Choice xmlns:v="urn:schemas-microsoft-com:vml" Requires="v">
                <p:oleObj name="Equation" r:id="rId2" imgW="2158920" imgH="241200" progId="Equation.DSMT4">
                  <p:embed/>
                </p:oleObj>
              </mc:Choice>
              <mc:Fallback>
                <p:oleObj name="Equation" r:id="rId2" imgW="2158920" imgH="241200" progId="Equation.DSMT4">
                  <p:embed/>
                  <p:pic>
                    <p:nvPicPr>
                      <p:cNvPr id="195589" name="Object 1029">
                        <a:extLst>
                          <a:ext uri="{FF2B5EF4-FFF2-40B4-BE49-F238E27FC236}">
                            <a16:creationId xmlns:a16="http://schemas.microsoft.com/office/drawing/2014/main" id="{DB8BFD0A-D9D1-772D-4EE3-C8B07E5405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1345" y="2414588"/>
                        <a:ext cx="4311650"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5592" name="Object 1032">
            <a:extLst>
              <a:ext uri="{FF2B5EF4-FFF2-40B4-BE49-F238E27FC236}">
                <a16:creationId xmlns:a16="http://schemas.microsoft.com/office/drawing/2014/main" id="{3FE19504-34C9-6218-39B7-2997E69B7F77}"/>
              </a:ext>
            </a:extLst>
          </p:cNvPr>
          <p:cNvGraphicFramePr>
            <a:graphicFrameLocks noChangeAspect="1"/>
          </p:cNvGraphicFramePr>
          <p:nvPr>
            <p:extLst>
              <p:ext uri="{D42A27DB-BD31-4B8C-83A1-F6EECF244321}">
                <p14:modId xmlns:p14="http://schemas.microsoft.com/office/powerpoint/2010/main" val="788888472"/>
              </p:ext>
            </p:extLst>
          </p:nvPr>
        </p:nvGraphicFramePr>
        <p:xfrm>
          <a:off x="3505200" y="3276600"/>
          <a:ext cx="1876425" cy="482600"/>
        </p:xfrm>
        <a:graphic>
          <a:graphicData uri="http://schemas.openxmlformats.org/presentationml/2006/ole">
            <mc:AlternateContent xmlns:mc="http://schemas.openxmlformats.org/markup-compatibility/2006">
              <mc:Choice xmlns:v="urn:schemas-microsoft-com:vml" Requires="v">
                <p:oleObj name="Equation" r:id="rId4" imgW="939600" imgH="241200" progId="Equation.DSMT4">
                  <p:embed/>
                </p:oleObj>
              </mc:Choice>
              <mc:Fallback>
                <p:oleObj name="Equation" r:id="rId4" imgW="939600" imgH="241200" progId="Equation.DSMT4">
                  <p:embed/>
                  <p:pic>
                    <p:nvPicPr>
                      <p:cNvPr id="195592" name="Object 1032">
                        <a:extLst>
                          <a:ext uri="{FF2B5EF4-FFF2-40B4-BE49-F238E27FC236}">
                            <a16:creationId xmlns:a16="http://schemas.microsoft.com/office/drawing/2014/main" id="{3FE19504-34C9-6218-39B7-2997E69B7F7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5200" y="3276600"/>
                        <a:ext cx="1876425"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5593" name="Object 1033">
            <a:extLst>
              <a:ext uri="{FF2B5EF4-FFF2-40B4-BE49-F238E27FC236}">
                <a16:creationId xmlns:a16="http://schemas.microsoft.com/office/drawing/2014/main" id="{1A3961A1-7D8C-C7A7-EBFF-CF5AFC9C8480}"/>
              </a:ext>
            </a:extLst>
          </p:cNvPr>
          <p:cNvGraphicFramePr>
            <a:graphicFrameLocks noChangeAspect="1"/>
          </p:cNvGraphicFramePr>
          <p:nvPr>
            <p:extLst>
              <p:ext uri="{D42A27DB-BD31-4B8C-83A1-F6EECF244321}">
                <p14:modId xmlns:p14="http://schemas.microsoft.com/office/powerpoint/2010/main" val="1321124501"/>
              </p:ext>
            </p:extLst>
          </p:nvPr>
        </p:nvGraphicFramePr>
        <p:xfrm>
          <a:off x="905326" y="4572000"/>
          <a:ext cx="6643688" cy="482600"/>
        </p:xfrm>
        <a:graphic>
          <a:graphicData uri="http://schemas.openxmlformats.org/presentationml/2006/ole">
            <mc:AlternateContent xmlns:mc="http://schemas.openxmlformats.org/markup-compatibility/2006">
              <mc:Choice xmlns:v="urn:schemas-microsoft-com:vml" Requires="v">
                <p:oleObj name="Equation" r:id="rId6" imgW="3327120" imgH="241200" progId="Equation.DSMT4">
                  <p:embed/>
                </p:oleObj>
              </mc:Choice>
              <mc:Fallback>
                <p:oleObj name="Equation" r:id="rId6" imgW="3327120" imgH="241200" progId="Equation.DSMT4">
                  <p:embed/>
                  <p:pic>
                    <p:nvPicPr>
                      <p:cNvPr id="195593" name="Object 1033">
                        <a:extLst>
                          <a:ext uri="{FF2B5EF4-FFF2-40B4-BE49-F238E27FC236}">
                            <a16:creationId xmlns:a16="http://schemas.microsoft.com/office/drawing/2014/main" id="{1A3961A1-7D8C-C7A7-EBFF-CF5AFC9C848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5326" y="4572000"/>
                        <a:ext cx="6643688"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5594" name="Object 1034">
            <a:extLst>
              <a:ext uri="{FF2B5EF4-FFF2-40B4-BE49-F238E27FC236}">
                <a16:creationId xmlns:a16="http://schemas.microsoft.com/office/drawing/2014/main" id="{AC666AA3-1A57-CAC6-8D3E-09F824A1021D}"/>
              </a:ext>
            </a:extLst>
          </p:cNvPr>
          <p:cNvGraphicFramePr>
            <a:graphicFrameLocks noChangeAspect="1"/>
          </p:cNvGraphicFramePr>
          <p:nvPr>
            <p:extLst>
              <p:ext uri="{D42A27DB-BD31-4B8C-83A1-F6EECF244321}">
                <p14:modId xmlns:p14="http://schemas.microsoft.com/office/powerpoint/2010/main" val="3384628482"/>
              </p:ext>
            </p:extLst>
          </p:nvPr>
        </p:nvGraphicFramePr>
        <p:xfrm>
          <a:off x="2416175" y="5554899"/>
          <a:ext cx="4311650" cy="482600"/>
        </p:xfrm>
        <a:graphic>
          <a:graphicData uri="http://schemas.openxmlformats.org/presentationml/2006/ole">
            <mc:AlternateContent xmlns:mc="http://schemas.openxmlformats.org/markup-compatibility/2006">
              <mc:Choice xmlns:v="urn:schemas-microsoft-com:vml" Requires="v">
                <p:oleObj name="Equation" r:id="rId8" imgW="2158920" imgH="241200" progId="Equation.DSMT4">
                  <p:embed/>
                </p:oleObj>
              </mc:Choice>
              <mc:Fallback>
                <p:oleObj name="Equation" r:id="rId8" imgW="2158920" imgH="241200" progId="Equation.DSMT4">
                  <p:embed/>
                  <p:pic>
                    <p:nvPicPr>
                      <p:cNvPr id="195594" name="Object 1034">
                        <a:extLst>
                          <a:ext uri="{FF2B5EF4-FFF2-40B4-BE49-F238E27FC236}">
                            <a16:creationId xmlns:a16="http://schemas.microsoft.com/office/drawing/2014/main" id="{AC666AA3-1A57-CAC6-8D3E-09F824A1021D}"/>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16175" y="5554899"/>
                        <a:ext cx="4311650"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a:extLst>
              <a:ext uri="{FF2B5EF4-FFF2-40B4-BE49-F238E27FC236}">
                <a16:creationId xmlns:a16="http://schemas.microsoft.com/office/drawing/2014/main" id="{36DA8D57-BDA5-814E-5A41-22E6F6FC331D}"/>
              </a:ext>
            </a:extLst>
          </p:cNvPr>
          <p:cNvSpPr>
            <a:spLocks noGrp="1" noChangeArrowheads="1"/>
          </p:cNvSpPr>
          <p:nvPr>
            <p:ph type="title"/>
          </p:nvPr>
        </p:nvSpPr>
        <p:spPr>
          <a:xfrm>
            <a:off x="501650" y="-153945"/>
            <a:ext cx="8229600" cy="1143000"/>
          </a:xfrm>
        </p:spPr>
        <p:txBody>
          <a:bodyPr/>
          <a:lstStyle/>
          <a:p>
            <a:r>
              <a:rPr lang="de-DE" altLang="el-GR" dirty="0"/>
              <a:t>T</a:t>
            </a:r>
            <a:r>
              <a:rPr lang="el-GR" altLang="el-GR" dirty="0" err="1"/>
              <a:t>εχνολογική</a:t>
            </a:r>
            <a:r>
              <a:rPr lang="el-GR" altLang="el-GR" dirty="0"/>
              <a:t> πρόοδος</a:t>
            </a:r>
            <a:endParaRPr lang="en-GB" altLang="el-GR" dirty="0"/>
          </a:p>
        </p:txBody>
      </p:sp>
      <p:sp>
        <p:nvSpPr>
          <p:cNvPr id="202755" name="Rectangle 3">
            <a:extLst>
              <a:ext uri="{FF2B5EF4-FFF2-40B4-BE49-F238E27FC236}">
                <a16:creationId xmlns:a16="http://schemas.microsoft.com/office/drawing/2014/main" id="{B1305B27-07CB-0857-1C56-B458A1DC389D}"/>
              </a:ext>
            </a:extLst>
          </p:cNvPr>
          <p:cNvSpPr>
            <a:spLocks noGrp="1" noChangeArrowheads="1"/>
          </p:cNvSpPr>
          <p:nvPr>
            <p:ph type="body" idx="1"/>
          </p:nvPr>
        </p:nvSpPr>
        <p:spPr>
          <a:xfrm>
            <a:off x="76200" y="838200"/>
            <a:ext cx="9144000" cy="6019800"/>
          </a:xfrm>
        </p:spPr>
        <p:txBody>
          <a:bodyPr>
            <a:normAutofit/>
          </a:bodyPr>
          <a:lstStyle/>
          <a:p>
            <a:pPr algn="l">
              <a:lnSpc>
                <a:spcPts val="2143"/>
              </a:lnSpc>
              <a:spcAft>
                <a:spcPts val="1029"/>
              </a:spcAft>
              <a:buNone/>
            </a:pPr>
            <a:r>
              <a:rPr lang="el-GR" sz="2600" dirty="0"/>
              <a:t>Εξωγενής </a:t>
            </a:r>
            <a:r>
              <a:rPr lang="el-GR" sz="2600" dirty="0" err="1"/>
              <a:t>vs</a:t>
            </a:r>
            <a:r>
              <a:rPr lang="el-GR" sz="2600" dirty="0"/>
              <a:t> ενδογενής· άυλη </a:t>
            </a:r>
            <a:r>
              <a:rPr lang="el-GR" sz="2600" dirty="0" err="1"/>
              <a:t>vs</a:t>
            </a:r>
            <a:r>
              <a:rPr lang="el-GR" sz="2600" dirty="0"/>
              <a:t> ενσωματωμένη· ουδέτερη </a:t>
            </a:r>
            <a:r>
              <a:rPr lang="el-GR" sz="2600" dirty="0" err="1"/>
              <a:t>vs</a:t>
            </a:r>
            <a:r>
              <a:rPr lang="el-GR" sz="2600" dirty="0"/>
              <a:t> μεροληπτική προς τον συντελεστή παραγωγής.</a:t>
            </a:r>
          </a:p>
          <a:p>
            <a:pPr algn="l">
              <a:lnSpc>
                <a:spcPts val="2143"/>
              </a:lnSpc>
              <a:spcBef>
                <a:spcPts val="1029"/>
              </a:spcBef>
              <a:spcAft>
                <a:spcPts val="1029"/>
              </a:spcAft>
              <a:buNone/>
            </a:pPr>
            <a:r>
              <a:rPr lang="el-GR" sz="2600" dirty="0"/>
              <a:t>Η τεχνολογική πρόοδος είναι </a:t>
            </a:r>
            <a:r>
              <a:rPr lang="el-GR" sz="2600" b="1" dirty="0"/>
              <a:t>ουδέτερη κατά </a:t>
            </a:r>
            <a:r>
              <a:rPr lang="el-GR" sz="2600" b="1" dirty="0" err="1"/>
              <a:t>Hicks</a:t>
            </a:r>
            <a:r>
              <a:rPr lang="el-GR" sz="2600" b="1" dirty="0"/>
              <a:t> </a:t>
            </a:r>
            <a:r>
              <a:rPr lang="el-GR" sz="2600" dirty="0"/>
              <a:t>αν ο λόγος </a:t>
            </a:r>
            <a:r>
              <a:rPr lang="en-GB" altLang="el-GR" sz="2600" dirty="0"/>
              <a:t>MPK/MPL </a:t>
            </a:r>
            <a:r>
              <a:rPr lang="el-GR" sz="2600" dirty="0"/>
              <a:t>(οριακό προϊόν κεφαλαίου προς οριακό προϊόν εργασίας) παραμένει σταθερός για δεδομένο λόγο </a:t>
            </a:r>
            <a:r>
              <a:rPr lang="en-GB" altLang="el-GR" sz="2600" dirty="0"/>
              <a:t>K/L </a:t>
            </a:r>
            <a:r>
              <a:rPr lang="el-GR" sz="2600" dirty="0"/>
              <a:t>(σαν να </a:t>
            </a:r>
            <a:r>
              <a:rPr lang="el-GR" sz="2600" dirty="0" err="1"/>
              <a:t>επαναριθμούνται</a:t>
            </a:r>
            <a:r>
              <a:rPr lang="el-GR" sz="2600" dirty="0"/>
              <a:t> οι </a:t>
            </a:r>
            <a:r>
              <a:rPr lang="el-GR" sz="2600" dirty="0" err="1"/>
              <a:t>ισοποσοτικές</a:t>
            </a:r>
            <a:r>
              <a:rPr lang="el-GR" sz="2600" dirty="0"/>
              <a:t> τιμές (</a:t>
            </a:r>
            <a:r>
              <a:rPr lang="de-DE" sz="2600" dirty="0" err="1"/>
              <a:t>isoquants</a:t>
            </a:r>
            <a:r>
              <a:rPr lang="el-GR" sz="2600" dirty="0"/>
              <a:t>)):</a:t>
            </a:r>
          </a:p>
          <a:p>
            <a:endParaRPr lang="en-GB" altLang="el-GR" sz="2600" dirty="0"/>
          </a:p>
          <a:p>
            <a:pPr algn="l">
              <a:lnSpc>
                <a:spcPts val="2143"/>
              </a:lnSpc>
              <a:spcAft>
                <a:spcPts val="1029"/>
              </a:spcAft>
              <a:buNone/>
            </a:pPr>
            <a:r>
              <a:rPr lang="el-GR" sz="2600" dirty="0"/>
              <a:t>Η τεχνολογική πρόοδος είναι ουδέτερη κατά </a:t>
            </a:r>
            <a:r>
              <a:rPr lang="el-GR" sz="2600" dirty="0" err="1"/>
              <a:t>Harrod</a:t>
            </a:r>
            <a:r>
              <a:rPr lang="el-GR" sz="2600" dirty="0"/>
              <a:t> όταν ενισχύει την</a:t>
            </a:r>
            <a:r>
              <a:rPr lang="de-DE" sz="2600" dirty="0"/>
              <a:t> </a:t>
            </a:r>
            <a:r>
              <a:rPr lang="el-GR" sz="2600" dirty="0"/>
              <a:t>εργασία (</a:t>
            </a:r>
            <a:r>
              <a:rPr lang="el-GR" sz="2600" b="1" dirty="0" err="1"/>
              <a:t>labour-augmenting</a:t>
            </a:r>
            <a:r>
              <a:rPr lang="el-GR" sz="2600" dirty="0"/>
              <a:t>), διατηρώντας σταθερά τα σχετικά μερίδια των συντελεστών για οποιονδήποτε δοθέντα λόγο κεφαλαίου-παραγωγής (K/Y).</a:t>
            </a:r>
          </a:p>
          <a:p>
            <a:pPr marL="0" indent="0" algn="l">
              <a:lnSpc>
                <a:spcPts val="2143"/>
              </a:lnSpc>
              <a:spcBef>
                <a:spcPts val="1029"/>
              </a:spcBef>
              <a:spcAft>
                <a:spcPts val="1029"/>
              </a:spcAft>
              <a:buNone/>
            </a:pPr>
            <a:r>
              <a:rPr lang="el-GR" sz="2600" dirty="0"/>
              <a:t>Αντίθετα, είναι ουδέτερη κατά </a:t>
            </a:r>
            <a:r>
              <a:rPr lang="el-GR" sz="2600" dirty="0" err="1"/>
              <a:t>Solow</a:t>
            </a:r>
            <a:r>
              <a:rPr lang="el-GR" sz="2600" dirty="0"/>
              <a:t> όταν ενισχύει το κεφάλαιο (</a:t>
            </a:r>
            <a:r>
              <a:rPr lang="el-GR" sz="2600" b="1" dirty="0" err="1"/>
              <a:t>capital-augmenting</a:t>
            </a:r>
            <a:r>
              <a:rPr lang="el-GR" sz="2600" dirty="0"/>
              <a:t>), διατηρώντας σταθερά τα σχετικά μερίδια των συντελεστών για οποιονδήποτε δοθέντα λόγο εργασίας-παραγωγής (L/Y).</a:t>
            </a:r>
          </a:p>
          <a:p>
            <a:r>
              <a:rPr lang="el-GR" altLang="el-GR" sz="2600" dirty="0"/>
              <a:t>Η συνάρτηση </a:t>
            </a:r>
            <a:r>
              <a:rPr lang="el-GR" altLang="el-GR" sz="2600" dirty="0" err="1"/>
              <a:t>Cobb-Douglas</a:t>
            </a:r>
            <a:r>
              <a:rPr lang="el-GR" altLang="el-GR" sz="2600" dirty="0"/>
              <a:t> έχει και τις τρεις ιδιότητες.</a:t>
            </a:r>
            <a:endParaRPr lang="en-GB" altLang="el-GR" sz="2600" dirty="0"/>
          </a:p>
          <a:p>
            <a:endParaRPr lang="en-GB" altLang="el-GR" sz="2000" dirty="0"/>
          </a:p>
        </p:txBody>
      </p:sp>
      <p:graphicFrame>
        <p:nvGraphicFramePr>
          <p:cNvPr id="202756" name="Object 4">
            <a:extLst>
              <a:ext uri="{FF2B5EF4-FFF2-40B4-BE49-F238E27FC236}">
                <a16:creationId xmlns:a16="http://schemas.microsoft.com/office/drawing/2014/main" id="{90995B87-1B3A-0E4A-3A75-7B2AFC001F97}"/>
              </a:ext>
            </a:extLst>
          </p:cNvPr>
          <p:cNvGraphicFramePr>
            <a:graphicFrameLocks noChangeAspect="1"/>
          </p:cNvGraphicFramePr>
          <p:nvPr>
            <p:extLst>
              <p:ext uri="{D42A27DB-BD31-4B8C-83A1-F6EECF244321}">
                <p14:modId xmlns:p14="http://schemas.microsoft.com/office/powerpoint/2010/main" val="2013782998"/>
              </p:ext>
            </p:extLst>
          </p:nvPr>
        </p:nvGraphicFramePr>
        <p:xfrm>
          <a:off x="2362200" y="2867282"/>
          <a:ext cx="3894137" cy="342900"/>
        </p:xfrm>
        <a:graphic>
          <a:graphicData uri="http://schemas.openxmlformats.org/presentationml/2006/ole">
            <mc:AlternateContent xmlns:mc="http://schemas.openxmlformats.org/markup-compatibility/2006">
              <mc:Choice xmlns:v="urn:schemas-microsoft-com:vml" Requires="v">
                <p:oleObj name="Equation" r:id="rId2" imgW="3886200" imgH="342720" progId="Equation.DSMT4">
                  <p:embed/>
                </p:oleObj>
              </mc:Choice>
              <mc:Fallback>
                <p:oleObj name="Equation" r:id="rId2" imgW="3886200" imgH="342720" progId="Equation.DSMT4">
                  <p:embed/>
                  <p:pic>
                    <p:nvPicPr>
                      <p:cNvPr id="202756" name="Object 4">
                        <a:extLst>
                          <a:ext uri="{FF2B5EF4-FFF2-40B4-BE49-F238E27FC236}">
                            <a16:creationId xmlns:a16="http://schemas.microsoft.com/office/drawing/2014/main" id="{90995B87-1B3A-0E4A-3A75-7B2AFC001F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2867282"/>
                        <a:ext cx="3894137"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2757" name="Object 5">
            <a:extLst>
              <a:ext uri="{FF2B5EF4-FFF2-40B4-BE49-F238E27FC236}">
                <a16:creationId xmlns:a16="http://schemas.microsoft.com/office/drawing/2014/main" id="{0C257344-37B3-AB02-F0AA-1495BCCFB57E}"/>
              </a:ext>
            </a:extLst>
          </p:cNvPr>
          <p:cNvGraphicFramePr>
            <a:graphicFrameLocks noChangeAspect="1"/>
          </p:cNvGraphicFramePr>
          <p:nvPr>
            <p:extLst>
              <p:ext uri="{D42A27DB-BD31-4B8C-83A1-F6EECF244321}">
                <p14:modId xmlns:p14="http://schemas.microsoft.com/office/powerpoint/2010/main" val="1480558276"/>
              </p:ext>
            </p:extLst>
          </p:nvPr>
        </p:nvGraphicFramePr>
        <p:xfrm>
          <a:off x="5638800" y="4233991"/>
          <a:ext cx="2100263" cy="342900"/>
        </p:xfrm>
        <a:graphic>
          <a:graphicData uri="http://schemas.openxmlformats.org/presentationml/2006/ole">
            <mc:AlternateContent xmlns:mc="http://schemas.openxmlformats.org/markup-compatibility/2006">
              <mc:Choice xmlns:v="urn:schemas-microsoft-com:vml" Requires="v">
                <p:oleObj name="Equation" r:id="rId4" imgW="2095200" imgH="342720" progId="Equation.DSMT4">
                  <p:embed/>
                </p:oleObj>
              </mc:Choice>
              <mc:Fallback>
                <p:oleObj name="Equation" r:id="rId4" imgW="2095200" imgH="342720" progId="Equation.DSMT4">
                  <p:embed/>
                  <p:pic>
                    <p:nvPicPr>
                      <p:cNvPr id="202757" name="Object 5">
                        <a:extLst>
                          <a:ext uri="{FF2B5EF4-FFF2-40B4-BE49-F238E27FC236}">
                            <a16:creationId xmlns:a16="http://schemas.microsoft.com/office/drawing/2014/main" id="{0C257344-37B3-AB02-F0AA-1495BCCFB57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38800" y="4233991"/>
                        <a:ext cx="2100263"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2758" name="Object 6">
            <a:extLst>
              <a:ext uri="{FF2B5EF4-FFF2-40B4-BE49-F238E27FC236}">
                <a16:creationId xmlns:a16="http://schemas.microsoft.com/office/drawing/2014/main" id="{2EA8E569-9A83-5456-EBBC-4A02C0E11ECD}"/>
              </a:ext>
            </a:extLst>
          </p:cNvPr>
          <p:cNvGraphicFramePr>
            <a:graphicFrameLocks noChangeAspect="1"/>
          </p:cNvGraphicFramePr>
          <p:nvPr>
            <p:extLst>
              <p:ext uri="{D42A27DB-BD31-4B8C-83A1-F6EECF244321}">
                <p14:modId xmlns:p14="http://schemas.microsoft.com/office/powerpoint/2010/main" val="3942435036"/>
              </p:ext>
            </p:extLst>
          </p:nvPr>
        </p:nvGraphicFramePr>
        <p:xfrm>
          <a:off x="3200400" y="5676900"/>
          <a:ext cx="2074863" cy="342900"/>
        </p:xfrm>
        <a:graphic>
          <a:graphicData uri="http://schemas.openxmlformats.org/presentationml/2006/ole">
            <mc:AlternateContent xmlns:mc="http://schemas.openxmlformats.org/markup-compatibility/2006">
              <mc:Choice xmlns:v="urn:schemas-microsoft-com:vml" Requires="v">
                <p:oleObj name="Equation" r:id="rId6" imgW="2070000" imgH="342720" progId="Equation.DSMT4">
                  <p:embed/>
                </p:oleObj>
              </mc:Choice>
              <mc:Fallback>
                <p:oleObj name="Equation" r:id="rId6" imgW="2070000" imgH="342720" progId="Equation.DSMT4">
                  <p:embed/>
                  <p:pic>
                    <p:nvPicPr>
                      <p:cNvPr id="202758" name="Object 6">
                        <a:extLst>
                          <a:ext uri="{FF2B5EF4-FFF2-40B4-BE49-F238E27FC236}">
                            <a16:creationId xmlns:a16="http://schemas.microsoft.com/office/drawing/2014/main" id="{2EA8E569-9A83-5456-EBBC-4A02C0E11EC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00400" y="5676900"/>
                        <a:ext cx="2074863"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20B4A2-EC37-6B41-3340-DA3A6BAA99A7}"/>
              </a:ext>
            </a:extLst>
          </p:cNvPr>
          <p:cNvSpPr>
            <a:spLocks noGrp="1"/>
          </p:cNvSpPr>
          <p:nvPr>
            <p:ph type="title"/>
          </p:nvPr>
        </p:nvSpPr>
        <p:spPr/>
        <p:txBody>
          <a:bodyPr>
            <a:normAutofit fontScale="90000"/>
          </a:bodyPr>
          <a:lstStyle/>
          <a:p>
            <a:r>
              <a:rPr lang="el-GR" altLang="el-GR" dirty="0"/>
              <a:t>Ένα μοντέλο παρακολούθησης και καινοτομίας</a:t>
            </a:r>
            <a:endParaRPr lang="el-GR" dirty="0"/>
          </a:p>
        </p:txBody>
      </p:sp>
      <p:sp>
        <p:nvSpPr>
          <p:cNvPr id="3" name="Θέση περιεχομένου 2">
            <a:extLst>
              <a:ext uri="{FF2B5EF4-FFF2-40B4-BE49-F238E27FC236}">
                <a16:creationId xmlns:a16="http://schemas.microsoft.com/office/drawing/2014/main" id="{796BB6EE-89B0-917B-741D-555AB4662A20}"/>
              </a:ext>
            </a:extLst>
          </p:cNvPr>
          <p:cNvSpPr>
            <a:spLocks noGrp="1"/>
          </p:cNvSpPr>
          <p:nvPr>
            <p:ph idx="1"/>
          </p:nvPr>
        </p:nvSpPr>
        <p:spPr>
          <a:xfrm>
            <a:off x="228600" y="1371600"/>
            <a:ext cx="9144000" cy="5410200"/>
          </a:xfrm>
        </p:spPr>
        <p:txBody>
          <a:bodyPr>
            <a:normAutofit fontScale="92500" lnSpcReduction="20000"/>
          </a:bodyPr>
          <a:lstStyle/>
          <a:p>
            <a:pPr>
              <a:lnSpc>
                <a:spcPct val="115000"/>
              </a:lnSpc>
              <a:spcAft>
                <a:spcPts val="800"/>
              </a:spcAft>
              <a:buNone/>
            </a:pPr>
            <a:r>
              <a:rPr lang="el-GR" sz="2600" kern="100" dirty="0">
                <a:effectLst/>
                <a:latin typeface="Calibri" panose="020F0502020204030204" pitchFamily="34" charset="0"/>
                <a:ea typeface="Calibri" panose="020F0502020204030204" pitchFamily="34" charset="0"/>
                <a:cs typeface="Times New Roman" panose="02020603050405020304" pitchFamily="18" charset="0"/>
              </a:rPr>
              <a:t>Αυτό το μοντέλο διαχωρίζει ρητά τους ρυθμούς ανάπτυξης για:</a:t>
            </a:r>
          </a:p>
          <a:p>
            <a:pPr marL="342900" lvl="0" indent="-342900">
              <a:lnSpc>
                <a:spcPct val="115000"/>
              </a:lnSpc>
              <a:spcAft>
                <a:spcPts val="800"/>
              </a:spcAft>
              <a:buFont typeface="+mj-lt"/>
              <a:buAutoNum type="arabicPeriod"/>
              <a:tabLst>
                <a:tab pos="457200" algn="l"/>
              </a:tabLst>
            </a:pPr>
            <a:r>
              <a:rPr lang="el-GR" sz="2600" b="1" kern="100" dirty="0">
                <a:effectLst/>
                <a:latin typeface="Calibri" panose="020F0502020204030204" pitchFamily="34" charset="0"/>
                <a:ea typeface="Calibri" panose="020F0502020204030204" pitchFamily="34" charset="0"/>
                <a:cs typeface="Times New Roman" panose="02020603050405020304" pitchFamily="18" charset="0"/>
              </a:rPr>
              <a:t>Χώρες-ακόλουθους</a:t>
            </a:r>
            <a:r>
              <a:rPr lang="el-GR" sz="2600" kern="100" dirty="0">
                <a:effectLst/>
                <a:latin typeface="Calibri" panose="020F0502020204030204" pitchFamily="34" charset="0"/>
                <a:ea typeface="Calibri" panose="020F0502020204030204" pitchFamily="34" charset="0"/>
                <a:cs typeface="Times New Roman" panose="02020603050405020304" pitchFamily="18" charset="0"/>
              </a:rPr>
              <a:t>: Εξαρτώνται από την υιοθέτηση τεχνολογίας (θ, ω)</a:t>
            </a:r>
          </a:p>
          <a:p>
            <a:pPr marL="342900" lvl="0" indent="-342900">
              <a:lnSpc>
                <a:spcPct val="115000"/>
              </a:lnSpc>
              <a:spcAft>
                <a:spcPts val="800"/>
              </a:spcAft>
              <a:buFont typeface="+mj-lt"/>
              <a:buAutoNum type="arabicPeriod"/>
              <a:tabLst>
                <a:tab pos="457200" algn="l"/>
              </a:tabLst>
            </a:pPr>
            <a:r>
              <a:rPr lang="el-GR" sz="2600" b="1" kern="100" dirty="0">
                <a:effectLst/>
                <a:latin typeface="Calibri" panose="020F0502020204030204" pitchFamily="34" charset="0"/>
                <a:ea typeface="Calibri" panose="020F0502020204030204" pitchFamily="34" charset="0"/>
                <a:cs typeface="Times New Roman" panose="02020603050405020304" pitchFamily="18" charset="0"/>
              </a:rPr>
              <a:t>Χώρες-ηγέτες</a:t>
            </a:r>
            <a:r>
              <a:rPr lang="el-GR" sz="2600" kern="100" dirty="0">
                <a:effectLst/>
                <a:latin typeface="Calibri" panose="020F0502020204030204" pitchFamily="34" charset="0"/>
                <a:ea typeface="Calibri" panose="020F0502020204030204" pitchFamily="34" charset="0"/>
                <a:cs typeface="Times New Roman" panose="02020603050405020304" pitchFamily="18" charset="0"/>
              </a:rPr>
              <a:t>: Βασίζονται στην καινοτομία (γ)</a:t>
            </a:r>
          </a:p>
          <a:p>
            <a:pPr>
              <a:lnSpc>
                <a:spcPct val="115000"/>
              </a:lnSpc>
              <a:spcAft>
                <a:spcPts val="800"/>
              </a:spcAft>
              <a:buNone/>
            </a:pPr>
            <a:r>
              <a:rPr lang="el-GR" sz="2600" kern="100" dirty="0">
                <a:effectLst/>
                <a:latin typeface="Calibri" panose="020F0502020204030204" pitchFamily="34" charset="0"/>
                <a:ea typeface="Calibri" panose="020F0502020204030204" pitchFamily="34" charset="0"/>
                <a:cs typeface="Times New Roman" panose="02020603050405020304" pitchFamily="18" charset="0"/>
              </a:rPr>
              <a:t>Η διαφορική εξίσωση καταγράφει τη δυναμική του </a:t>
            </a:r>
            <a:r>
              <a:rPr lang="el-GR" sz="2600" b="1" kern="100" dirty="0">
                <a:effectLst/>
                <a:latin typeface="Calibri" panose="020F0502020204030204" pitchFamily="34" charset="0"/>
                <a:ea typeface="Calibri" panose="020F0502020204030204" pitchFamily="34" charset="0"/>
                <a:cs typeface="Times New Roman" panose="02020603050405020304" pitchFamily="18" charset="0"/>
              </a:rPr>
              <a:t>χάσματος τεχνολογίας</a:t>
            </a:r>
            <a:r>
              <a:rPr lang="el-GR" sz="2600" kern="100" dirty="0">
                <a:effectLst/>
                <a:latin typeface="Calibri" panose="020F0502020204030204" pitchFamily="34" charset="0"/>
                <a:ea typeface="Calibri" panose="020F0502020204030204" pitchFamily="34" charset="0"/>
                <a:cs typeface="Times New Roman" panose="02020603050405020304" pitchFamily="18" charset="0"/>
              </a:rPr>
              <a:t> μεταξύ ηγέτη και ακόλουθου. Στην ισορροπία, το χάσμα σταθεροποιείται όταν:</a:t>
            </a:r>
            <a:br>
              <a:rPr lang="el-GR" sz="2600" kern="100" dirty="0">
                <a:effectLst/>
                <a:latin typeface="Calibri" panose="020F0502020204030204" pitchFamily="34" charset="0"/>
                <a:ea typeface="Calibri" panose="020F0502020204030204" pitchFamily="34" charset="0"/>
                <a:cs typeface="Times New Roman" panose="02020603050405020304" pitchFamily="18" charset="0"/>
              </a:rPr>
            </a:br>
            <a:r>
              <a:rPr lang="el-GR" sz="2600" kern="100" dirty="0">
                <a:effectLst/>
                <a:latin typeface="Calibri" panose="020F0502020204030204" pitchFamily="34" charset="0"/>
                <a:ea typeface="Calibri" panose="020F0502020204030204" pitchFamily="34" charset="0"/>
                <a:cs typeface="Times New Roman" panose="02020603050405020304" pitchFamily="18" charset="0"/>
              </a:rPr>
              <a:t>Ρυθμός ακόλουθου = Ρυθμός ηγέτη. </a:t>
            </a:r>
          </a:p>
          <a:p>
            <a:pPr>
              <a:lnSpc>
                <a:spcPct val="115000"/>
              </a:lnSpc>
              <a:spcAft>
                <a:spcPts val="800"/>
              </a:spcAft>
              <a:buNone/>
            </a:pPr>
            <a:r>
              <a:rPr lang="el-GR" sz="2600" i="1" kern="100" dirty="0">
                <a:effectLst/>
                <a:latin typeface="Calibri" panose="020F0502020204030204" pitchFamily="34" charset="0"/>
                <a:ea typeface="Calibri" panose="020F0502020204030204" pitchFamily="34" charset="0"/>
                <a:cs typeface="Times New Roman" panose="02020603050405020304" pitchFamily="18" charset="0"/>
              </a:rPr>
              <a:t>(</a:t>
            </a:r>
            <a:r>
              <a:rPr lang="el-GR" sz="2600" kern="100" dirty="0">
                <a:effectLst/>
                <a:latin typeface="Calibri" panose="020F0502020204030204" pitchFamily="34" charset="0"/>
                <a:ea typeface="Calibri" panose="020F0502020204030204" pitchFamily="34" charset="0"/>
                <a:cs typeface="Times New Roman" panose="02020603050405020304" pitchFamily="18" charset="0"/>
              </a:rPr>
              <a:t>Βασική διαίσθηση</a:t>
            </a:r>
            <a:r>
              <a:rPr lang="el-GR" sz="2600" i="1" kern="100" dirty="0">
                <a:effectLst/>
                <a:latin typeface="Calibri" panose="020F0502020204030204" pitchFamily="34" charset="0"/>
                <a:ea typeface="Calibri" panose="020F0502020204030204" pitchFamily="34" charset="0"/>
                <a:cs typeface="Times New Roman" panose="02020603050405020304" pitchFamily="18" charset="0"/>
              </a:rPr>
              <a:t>: Οι ακόλουθοι μπορούν να προσεγγίσουν τους ηγέτες, αλλά δεν τους ξεπερνούν, εκτός αν γ &gt; ρυθμό ηγέτη - ένα συμπέρασμα συμβατό με εμπειρικές μελέτες για σύγκλιση. Βλ. Γερμανία -&gt; Ιαπωνία -&gt; Ν. Κορέα (;), ή Αμερική -&gt; Κίνα (;))</a:t>
            </a:r>
            <a:r>
              <a:rPr lang="el-GR" sz="2400" kern="100" dirty="0">
                <a:effectLst/>
                <a:latin typeface="Calibri" panose="020F0502020204030204" pitchFamily="34" charset="0"/>
                <a:ea typeface="Calibri" panose="020F0502020204030204" pitchFamily="34" charset="0"/>
                <a:cs typeface="Times New Roman" panose="02020603050405020304" pitchFamily="18" charset="0"/>
              </a:rPr>
              <a:t> </a:t>
            </a:r>
          </a:p>
          <a:p>
            <a:endParaRPr lang="el-GR" dirty="0"/>
          </a:p>
        </p:txBody>
      </p:sp>
    </p:spTree>
    <p:extLst>
      <p:ext uri="{BB962C8B-B14F-4D97-AF65-F5344CB8AC3E}">
        <p14:creationId xmlns:p14="http://schemas.microsoft.com/office/powerpoint/2010/main" val="29482585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a:extLst>
              <a:ext uri="{FF2B5EF4-FFF2-40B4-BE49-F238E27FC236}">
                <a16:creationId xmlns:a16="http://schemas.microsoft.com/office/drawing/2014/main" id="{AD2644BD-5DA5-18C5-A3E3-C05ED68EF828}"/>
              </a:ext>
            </a:extLst>
          </p:cNvPr>
          <p:cNvSpPr>
            <a:spLocks noGrp="1" noChangeArrowheads="1"/>
          </p:cNvSpPr>
          <p:nvPr>
            <p:ph type="title"/>
          </p:nvPr>
        </p:nvSpPr>
        <p:spPr/>
        <p:txBody>
          <a:bodyPr>
            <a:normAutofit fontScale="90000"/>
          </a:bodyPr>
          <a:lstStyle/>
          <a:p>
            <a:r>
              <a:rPr lang="el-GR" altLang="el-GR" dirty="0"/>
              <a:t>Διαίσθηση και Μοντέλα Ανάπτυξης</a:t>
            </a:r>
            <a:endParaRPr lang="en-GB" altLang="el-GR" dirty="0"/>
          </a:p>
        </p:txBody>
      </p:sp>
      <p:sp>
        <p:nvSpPr>
          <p:cNvPr id="183299" name="Rectangle 3">
            <a:extLst>
              <a:ext uri="{FF2B5EF4-FFF2-40B4-BE49-F238E27FC236}">
                <a16:creationId xmlns:a16="http://schemas.microsoft.com/office/drawing/2014/main" id="{1B7E7DCA-BA2F-FD60-C771-E2155E90877E}"/>
              </a:ext>
            </a:extLst>
          </p:cNvPr>
          <p:cNvSpPr>
            <a:spLocks noGrp="1" noChangeArrowheads="1"/>
          </p:cNvSpPr>
          <p:nvPr>
            <p:ph type="body" idx="1"/>
          </p:nvPr>
        </p:nvSpPr>
        <p:spPr>
          <a:xfrm>
            <a:off x="457200" y="1600200"/>
            <a:ext cx="8610600" cy="4525963"/>
          </a:xfrm>
        </p:spPr>
        <p:txBody>
          <a:bodyPr>
            <a:normAutofit fontScale="92500" lnSpcReduction="20000"/>
          </a:bodyPr>
          <a:lstStyle/>
          <a:p>
            <a:r>
              <a:rPr lang="el-GR" b="0" i="0" dirty="0">
                <a:effectLst/>
                <a:latin typeface="+mj-lt"/>
              </a:rPr>
              <a:t>Τα μοντέλα </a:t>
            </a:r>
            <a:r>
              <a:rPr lang="el-GR" b="1" i="0" dirty="0">
                <a:effectLst/>
                <a:latin typeface="+mj-lt"/>
              </a:rPr>
              <a:t>AK</a:t>
            </a:r>
            <a:r>
              <a:rPr lang="el-GR" b="0" i="0" dirty="0">
                <a:effectLst/>
                <a:latin typeface="+mj-lt"/>
              </a:rPr>
              <a:t> και </a:t>
            </a:r>
            <a:r>
              <a:rPr lang="el-GR" b="1" i="0" dirty="0" err="1">
                <a:effectLst/>
                <a:latin typeface="+mj-lt"/>
              </a:rPr>
              <a:t>Romer</a:t>
            </a:r>
            <a:r>
              <a:rPr lang="el-GR" b="0" i="0" dirty="0">
                <a:effectLst/>
                <a:latin typeface="+mj-lt"/>
              </a:rPr>
              <a:t> παράγουν </a:t>
            </a:r>
            <a:r>
              <a:rPr lang="el-GR" b="1" i="0" dirty="0">
                <a:effectLst/>
                <a:latin typeface="+mj-lt"/>
              </a:rPr>
              <a:t>ενδογενή ανάπτυξη</a:t>
            </a:r>
            <a:r>
              <a:rPr lang="el-GR" b="0" i="0" dirty="0">
                <a:effectLst/>
                <a:latin typeface="+mj-lt"/>
              </a:rPr>
              <a:t> επειδή περιέχουν μια </a:t>
            </a:r>
            <a:r>
              <a:rPr lang="el-GR" b="1" i="0" dirty="0">
                <a:effectLst/>
                <a:latin typeface="+mj-lt"/>
              </a:rPr>
              <a:t>θεμελιώδη γραμμικότητα</a:t>
            </a:r>
            <a:r>
              <a:rPr lang="el-GR" b="0" i="0" dirty="0">
                <a:effectLst/>
                <a:latin typeface="+mj-lt"/>
              </a:rPr>
              <a:t> σε μια διαφορική εξίσωση.</a:t>
            </a:r>
          </a:p>
          <a:p>
            <a:r>
              <a:rPr lang="el-GR" altLang="el-GR" dirty="0">
                <a:latin typeface="+mj-lt"/>
              </a:rPr>
              <a:t>Στο μοντέλο AK, αυτή η γραμμικότητα εμφανίζεται στη συνάρτηση παραγωγής: Y = AK.</a:t>
            </a:r>
          </a:p>
          <a:p>
            <a:r>
              <a:rPr lang="el-GR" b="0" i="0" dirty="0">
                <a:effectLst/>
                <a:latin typeface="+mj-lt"/>
              </a:rPr>
              <a:t>Στο </a:t>
            </a:r>
            <a:r>
              <a:rPr lang="el-GR" b="1" i="0" dirty="0">
                <a:effectLst/>
                <a:latin typeface="+mj-lt"/>
              </a:rPr>
              <a:t>μοντέλο </a:t>
            </a:r>
            <a:r>
              <a:rPr lang="el-GR" b="1" i="0" dirty="0" err="1">
                <a:effectLst/>
                <a:latin typeface="+mj-lt"/>
              </a:rPr>
              <a:t>Romer</a:t>
            </a:r>
            <a:r>
              <a:rPr lang="el-GR" b="0" i="0" dirty="0">
                <a:effectLst/>
                <a:latin typeface="+mj-lt"/>
              </a:rPr>
              <a:t>, η γραμμικότητα εμφανίζεται στην </a:t>
            </a:r>
            <a:r>
              <a:rPr lang="el-GR" b="1" i="0" dirty="0">
                <a:effectLst/>
                <a:latin typeface="+mj-lt"/>
              </a:rPr>
              <a:t>εξίσωση τεχνολογίας</a:t>
            </a:r>
            <a:r>
              <a:rPr lang="el-GR" dirty="0">
                <a:latin typeface="+mj-lt"/>
              </a:rPr>
              <a:t>:</a:t>
            </a:r>
            <a:r>
              <a:rPr lang="el-GR" b="0" i="0" dirty="0">
                <a:effectLst/>
                <a:latin typeface="+mj-lt"/>
              </a:rPr>
              <a:t>	     </a:t>
            </a:r>
          </a:p>
          <a:p>
            <a:endParaRPr lang="el-GR" altLang="el-GR" dirty="0">
              <a:latin typeface="+mj-lt"/>
            </a:endParaRPr>
          </a:p>
          <a:p>
            <a:r>
              <a:rPr lang="el-GR" altLang="el-GR" dirty="0">
                <a:latin typeface="+mj-lt"/>
              </a:rPr>
              <a:t>Το μοντέλο ανθρώπινου κεφαλαίου του </a:t>
            </a:r>
            <a:r>
              <a:rPr lang="el-GR" altLang="el-GR" dirty="0" err="1">
                <a:latin typeface="+mj-lt"/>
              </a:rPr>
              <a:t>Lucas</a:t>
            </a:r>
            <a:r>
              <a:rPr lang="el-GR" altLang="el-GR" dirty="0">
                <a:latin typeface="+mj-lt"/>
              </a:rPr>
              <a:t> περιλαμβάνει επίσης μια τέτοια γραμμικότητα (π.χ. στην εξίσωση συσσώρευσης δεξιοτήτων).</a:t>
            </a:r>
          </a:p>
          <a:p>
            <a:endParaRPr lang="el-GR" altLang="el-GR" dirty="0"/>
          </a:p>
        </p:txBody>
      </p:sp>
      <p:graphicFrame>
        <p:nvGraphicFramePr>
          <p:cNvPr id="2" name="Object 4">
            <a:extLst>
              <a:ext uri="{FF2B5EF4-FFF2-40B4-BE49-F238E27FC236}">
                <a16:creationId xmlns:a16="http://schemas.microsoft.com/office/drawing/2014/main" id="{DDBA042E-D326-7AE7-790A-6EA74B073004}"/>
              </a:ext>
            </a:extLst>
          </p:cNvPr>
          <p:cNvGraphicFramePr>
            <a:graphicFrameLocks noChangeAspect="1"/>
          </p:cNvGraphicFramePr>
          <p:nvPr>
            <p:extLst>
              <p:ext uri="{D42A27DB-BD31-4B8C-83A1-F6EECF244321}">
                <p14:modId xmlns:p14="http://schemas.microsoft.com/office/powerpoint/2010/main" val="44246840"/>
              </p:ext>
            </p:extLst>
          </p:nvPr>
        </p:nvGraphicFramePr>
        <p:xfrm>
          <a:off x="5638800" y="4038600"/>
          <a:ext cx="1091406" cy="798589"/>
        </p:xfrm>
        <a:graphic>
          <a:graphicData uri="http://schemas.openxmlformats.org/presentationml/2006/ole">
            <mc:AlternateContent xmlns:mc="http://schemas.openxmlformats.org/markup-compatibility/2006">
              <mc:Choice xmlns:v="urn:schemas-microsoft-com:vml" Requires="v">
                <p:oleObj r:id="rId2" imgW="710891" imgH="520474" progId="Equation.DSMT4">
                  <p:embed/>
                </p:oleObj>
              </mc:Choice>
              <mc:Fallback>
                <p:oleObj r:id="rId2" imgW="710891" imgH="520474" progId="Equation.DSMT4">
                  <p:embed/>
                  <p:pic>
                    <p:nvPicPr>
                      <p:cNvPr id="190468" name="Object 4">
                        <a:extLst>
                          <a:ext uri="{FF2B5EF4-FFF2-40B4-BE49-F238E27FC236}">
                            <a16:creationId xmlns:a16="http://schemas.microsoft.com/office/drawing/2014/main" id="{90BCAF01-D98E-12DE-5671-49D1FE5CAF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4038600"/>
                        <a:ext cx="1091406" cy="798589"/>
                      </a:xfrm>
                      <a:prstGeom prst="rect">
                        <a:avLst/>
                      </a:prstGeom>
                      <a:noFill/>
                    </p:spPr>
                  </p:pic>
                </p:oleObj>
              </mc:Fallback>
            </mc:AlternateContent>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a:extLst>
              <a:ext uri="{FF2B5EF4-FFF2-40B4-BE49-F238E27FC236}">
                <a16:creationId xmlns:a16="http://schemas.microsoft.com/office/drawing/2014/main" id="{937387E4-F58B-27A9-1626-76B02F413721}"/>
              </a:ext>
            </a:extLst>
          </p:cNvPr>
          <p:cNvSpPr>
            <a:spLocks noGrp="1" noChangeArrowheads="1"/>
          </p:cNvSpPr>
          <p:nvPr>
            <p:ph type="title"/>
          </p:nvPr>
        </p:nvSpPr>
        <p:spPr>
          <a:xfrm>
            <a:off x="457200" y="0"/>
            <a:ext cx="8229600" cy="1143000"/>
          </a:xfrm>
        </p:spPr>
        <p:txBody>
          <a:bodyPr/>
          <a:lstStyle/>
          <a:p>
            <a:r>
              <a:rPr lang="en-GB" altLang="el-GR" dirty="0"/>
              <a:t>Lucas (1988)</a:t>
            </a:r>
          </a:p>
        </p:txBody>
      </p:sp>
      <p:sp>
        <p:nvSpPr>
          <p:cNvPr id="157699" name="Rectangle 3">
            <a:extLst>
              <a:ext uri="{FF2B5EF4-FFF2-40B4-BE49-F238E27FC236}">
                <a16:creationId xmlns:a16="http://schemas.microsoft.com/office/drawing/2014/main" id="{E4E34F42-5074-DDBD-2AB9-8C8FF5A37737}"/>
              </a:ext>
            </a:extLst>
          </p:cNvPr>
          <p:cNvSpPr>
            <a:spLocks noGrp="1" noChangeArrowheads="1"/>
          </p:cNvSpPr>
          <p:nvPr>
            <p:ph type="body" idx="1"/>
          </p:nvPr>
        </p:nvSpPr>
        <p:spPr>
          <a:xfrm>
            <a:off x="181232" y="1295400"/>
            <a:ext cx="8915400" cy="5257800"/>
          </a:xfrm>
        </p:spPr>
        <p:txBody>
          <a:bodyPr>
            <a:normAutofit fontScale="92500" lnSpcReduction="20000"/>
          </a:bodyPr>
          <a:lstStyle/>
          <a:p>
            <a:pPr>
              <a:lnSpc>
                <a:spcPct val="90000"/>
              </a:lnSpc>
            </a:pPr>
            <a:r>
              <a:rPr lang="el-GR" altLang="el-GR" sz="2000" dirty="0"/>
              <a:t>Η </a:t>
            </a:r>
            <a:r>
              <a:rPr lang="el-GR" altLang="el-GR" sz="2400" dirty="0"/>
              <a:t>συνάρτηση παραγωγής στο μοντέλο </a:t>
            </a:r>
            <a:r>
              <a:rPr lang="el-GR" altLang="el-GR" sz="2400" dirty="0" err="1"/>
              <a:t>Lucas</a:t>
            </a:r>
            <a:r>
              <a:rPr lang="el-GR" altLang="el-GR" sz="2400" dirty="0"/>
              <a:t> είναι παρόμοια με αυτή του επαυξημένου μοντέλου </a:t>
            </a:r>
            <a:r>
              <a:rPr lang="el-GR" altLang="el-GR" sz="2400" dirty="0" err="1"/>
              <a:t>Solow</a:t>
            </a:r>
            <a:r>
              <a:rPr lang="el-GR" altLang="el-GR" sz="2400" dirty="0"/>
              <a:t> με ανθρώπινο κεφάλαιο:</a:t>
            </a:r>
            <a:r>
              <a:rPr lang="en-GB" altLang="el-GR" sz="2400" dirty="0"/>
              <a:t>								</a:t>
            </a:r>
            <a:r>
              <a:rPr lang="el-GR" altLang="el-GR" sz="2400" dirty="0"/>
              <a:t>											</a:t>
            </a:r>
            <a:r>
              <a:rPr lang="en-GB" altLang="el-GR" sz="2400" dirty="0"/>
              <a:t>(3.19)</a:t>
            </a:r>
          </a:p>
          <a:p>
            <a:pPr>
              <a:lnSpc>
                <a:spcPct val="90000"/>
              </a:lnSpc>
            </a:pPr>
            <a:r>
              <a:rPr lang="el-GR" altLang="el-GR" sz="2400" dirty="0"/>
              <a:t>Όπου h είναι το ανθρώπινο κεφάλαιο ανά άτομο. Αυτό εξελίσσεται σύμφωνα με:</a:t>
            </a:r>
            <a:r>
              <a:rPr lang="en-GB" altLang="el-GR" sz="2400" dirty="0"/>
              <a:t>							</a:t>
            </a:r>
            <a:r>
              <a:rPr lang="el-GR" altLang="el-GR" sz="2400" dirty="0"/>
              <a:t>	</a:t>
            </a:r>
            <a:r>
              <a:rPr lang="en-GB" altLang="el-GR" sz="2400" dirty="0"/>
              <a:t>	</a:t>
            </a:r>
            <a:r>
              <a:rPr lang="el-GR" altLang="el-GR" sz="2400" dirty="0"/>
              <a:t>															</a:t>
            </a:r>
            <a:r>
              <a:rPr lang="en-GB" altLang="el-GR" sz="2400" dirty="0"/>
              <a:t>(3.20)</a:t>
            </a:r>
          </a:p>
          <a:p>
            <a:pPr>
              <a:lnSpc>
                <a:spcPct val="90000"/>
              </a:lnSpc>
            </a:pPr>
            <a:r>
              <a:rPr lang="el-GR" altLang="el-GR" sz="2400" dirty="0"/>
              <a:t>Όπου (1-u) είναι ο χρόνος που αφιερώνεται στη μάθηση και u είναι ο χρόνος που αφιερώνεται στην εργασία. </a:t>
            </a:r>
            <a:r>
              <a:rPr lang="el-GR" sz="2400" dirty="0"/>
              <a:t>Ξαναγράφοντάς το, φαίνεται ότι μια αύξηση του χρόνου που αφιερώνεται στη μάθηση αυξάνει τον ρυθμό ανάπτυξης του ανθρώπινου κεφαλαίου. </a:t>
            </a:r>
            <a:r>
              <a:rPr lang="en-GB" altLang="el-GR" sz="2400" dirty="0"/>
              <a:t>					</a:t>
            </a:r>
            <a:r>
              <a:rPr lang="el-GR" altLang="el-GR" sz="2400" dirty="0"/>
              <a:t>						</a:t>
            </a:r>
            <a:r>
              <a:rPr lang="en-GB" altLang="el-GR" sz="2400" dirty="0"/>
              <a:t>			</a:t>
            </a:r>
            <a:r>
              <a:rPr lang="el-GR" altLang="el-GR" sz="2400" dirty="0"/>
              <a:t>						</a:t>
            </a:r>
            <a:r>
              <a:rPr lang="en-GB" altLang="el-GR" sz="2400" dirty="0"/>
              <a:t>(3.21)</a:t>
            </a:r>
          </a:p>
          <a:p>
            <a:pPr>
              <a:lnSpc>
                <a:spcPct val="90000"/>
              </a:lnSpc>
            </a:pPr>
            <a:r>
              <a:rPr lang="el-GR" altLang="el-GR" sz="2400" dirty="0"/>
              <a:t>Αυτό το μοντέλο λειτουργεί ακριβώς όπως το μοντέλο </a:t>
            </a:r>
            <a:r>
              <a:rPr lang="el-GR" altLang="el-GR" sz="2400" dirty="0" err="1"/>
              <a:t>Solow</a:t>
            </a:r>
            <a:r>
              <a:rPr lang="el-GR" altLang="el-GR" sz="2400" dirty="0"/>
              <a:t>, όπου ονομάζουμε Α το ανθρώπινο κεφάλαιο και θέτουμε g=(1-u). Στο πλήρες μοντέλο </a:t>
            </a:r>
            <a:r>
              <a:rPr lang="el-GR" altLang="el-GR" sz="2400" dirty="0" err="1"/>
              <a:t>Lucas-Uzawa</a:t>
            </a:r>
            <a:r>
              <a:rPr lang="el-GR" altLang="el-GR" sz="2400" dirty="0"/>
              <a:t>, ο χρόνος που αφιερώνεται στη μάθηση (1-u) είναι ενδογενής. Μια πολιτική που οδηγεί σε μόνιμη αύξηση του χρόνου που αφιερώνεται στη μάθηση οδηγεί σε μόνιμη αύξηση της ανάπτυξης της παραγωγής ανά εργαζόμενο.</a:t>
            </a:r>
            <a:endParaRPr lang="en-GB" altLang="el-GR" sz="2400" dirty="0"/>
          </a:p>
        </p:txBody>
      </p:sp>
      <p:graphicFrame>
        <p:nvGraphicFramePr>
          <p:cNvPr id="157700" name="Object 4">
            <a:extLst>
              <a:ext uri="{FF2B5EF4-FFF2-40B4-BE49-F238E27FC236}">
                <a16:creationId xmlns:a16="http://schemas.microsoft.com/office/drawing/2014/main" id="{2FE2B213-C89C-027B-B78C-4AE72197CB15}"/>
              </a:ext>
            </a:extLst>
          </p:cNvPr>
          <p:cNvGraphicFramePr>
            <a:graphicFrameLocks noChangeAspect="1"/>
          </p:cNvGraphicFramePr>
          <p:nvPr>
            <p:extLst>
              <p:ext uri="{D42A27DB-BD31-4B8C-83A1-F6EECF244321}">
                <p14:modId xmlns:p14="http://schemas.microsoft.com/office/powerpoint/2010/main" val="915326721"/>
              </p:ext>
            </p:extLst>
          </p:nvPr>
        </p:nvGraphicFramePr>
        <p:xfrm>
          <a:off x="3505200" y="1820116"/>
          <a:ext cx="1876425" cy="457200"/>
        </p:xfrm>
        <a:graphic>
          <a:graphicData uri="http://schemas.openxmlformats.org/presentationml/2006/ole">
            <mc:AlternateContent xmlns:mc="http://schemas.openxmlformats.org/markup-compatibility/2006">
              <mc:Choice xmlns:v="urn:schemas-microsoft-com:vml" Requires="v">
                <p:oleObj name="Equation" r:id="rId2" imgW="939600" imgH="228600" progId="Equation.DSMT4">
                  <p:embed/>
                </p:oleObj>
              </mc:Choice>
              <mc:Fallback>
                <p:oleObj name="Equation" r:id="rId2" imgW="939600" imgH="228600" progId="Equation.DSMT4">
                  <p:embed/>
                  <p:pic>
                    <p:nvPicPr>
                      <p:cNvPr id="157700" name="Object 4">
                        <a:extLst>
                          <a:ext uri="{FF2B5EF4-FFF2-40B4-BE49-F238E27FC236}">
                            <a16:creationId xmlns:a16="http://schemas.microsoft.com/office/drawing/2014/main" id="{2FE2B213-C89C-027B-B78C-4AE72197CB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1820116"/>
                        <a:ext cx="1876425"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7701" name="Object 5">
            <a:extLst>
              <a:ext uri="{FF2B5EF4-FFF2-40B4-BE49-F238E27FC236}">
                <a16:creationId xmlns:a16="http://schemas.microsoft.com/office/drawing/2014/main" id="{D7828E6C-B550-B8A0-8EAB-36166213B038}"/>
              </a:ext>
            </a:extLst>
          </p:cNvPr>
          <p:cNvGraphicFramePr>
            <a:graphicFrameLocks noChangeAspect="1"/>
          </p:cNvGraphicFramePr>
          <p:nvPr>
            <p:extLst>
              <p:ext uri="{D42A27DB-BD31-4B8C-83A1-F6EECF244321}">
                <p14:modId xmlns:p14="http://schemas.microsoft.com/office/powerpoint/2010/main" val="2547044364"/>
              </p:ext>
            </p:extLst>
          </p:nvPr>
        </p:nvGraphicFramePr>
        <p:xfrm>
          <a:off x="3581400" y="2793794"/>
          <a:ext cx="1470025" cy="482600"/>
        </p:xfrm>
        <a:graphic>
          <a:graphicData uri="http://schemas.openxmlformats.org/presentationml/2006/ole">
            <mc:AlternateContent xmlns:mc="http://schemas.openxmlformats.org/markup-compatibility/2006">
              <mc:Choice xmlns:v="urn:schemas-microsoft-com:vml" Requires="v">
                <p:oleObj name="Equation" r:id="rId4" imgW="736560" imgH="241200" progId="Equation.DSMT4">
                  <p:embed/>
                </p:oleObj>
              </mc:Choice>
              <mc:Fallback>
                <p:oleObj name="Equation" r:id="rId4" imgW="736560" imgH="241200" progId="Equation.DSMT4">
                  <p:embed/>
                  <p:pic>
                    <p:nvPicPr>
                      <p:cNvPr id="157701" name="Object 5">
                        <a:extLst>
                          <a:ext uri="{FF2B5EF4-FFF2-40B4-BE49-F238E27FC236}">
                            <a16:creationId xmlns:a16="http://schemas.microsoft.com/office/drawing/2014/main" id="{D7828E6C-B550-B8A0-8EAB-36166213B0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2793794"/>
                        <a:ext cx="1470025"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7702" name="Object 6">
            <a:extLst>
              <a:ext uri="{FF2B5EF4-FFF2-40B4-BE49-F238E27FC236}">
                <a16:creationId xmlns:a16="http://schemas.microsoft.com/office/drawing/2014/main" id="{BBA8DF69-88CF-15E0-893E-2C09AFB8C0BD}"/>
              </a:ext>
            </a:extLst>
          </p:cNvPr>
          <p:cNvGraphicFramePr>
            <a:graphicFrameLocks noChangeAspect="1"/>
          </p:cNvGraphicFramePr>
          <p:nvPr>
            <p:extLst>
              <p:ext uri="{D42A27DB-BD31-4B8C-83A1-F6EECF244321}">
                <p14:modId xmlns:p14="http://schemas.microsoft.com/office/powerpoint/2010/main" val="1609895433"/>
              </p:ext>
            </p:extLst>
          </p:nvPr>
        </p:nvGraphicFramePr>
        <p:xfrm>
          <a:off x="3702908" y="4339385"/>
          <a:ext cx="1647825" cy="482600"/>
        </p:xfrm>
        <a:graphic>
          <a:graphicData uri="http://schemas.openxmlformats.org/presentationml/2006/ole">
            <mc:AlternateContent xmlns:mc="http://schemas.openxmlformats.org/markup-compatibility/2006">
              <mc:Choice xmlns:v="urn:schemas-microsoft-com:vml" Requires="v">
                <p:oleObj name="Equation" r:id="rId6" imgW="825480" imgH="241200" progId="Equation.DSMT4">
                  <p:embed/>
                </p:oleObj>
              </mc:Choice>
              <mc:Fallback>
                <p:oleObj name="Equation" r:id="rId6" imgW="825480" imgH="241200" progId="Equation.DSMT4">
                  <p:embed/>
                  <p:pic>
                    <p:nvPicPr>
                      <p:cNvPr id="157702" name="Object 6">
                        <a:extLst>
                          <a:ext uri="{FF2B5EF4-FFF2-40B4-BE49-F238E27FC236}">
                            <a16:creationId xmlns:a16="http://schemas.microsoft.com/office/drawing/2014/main" id="{BBA8DF69-88CF-15E0-893E-2C09AFB8C0B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02908" y="4339385"/>
                        <a:ext cx="1647825"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A45D8C-89CA-2938-0528-C22A423FC804}"/>
              </a:ext>
            </a:extLst>
          </p:cNvPr>
          <p:cNvSpPr>
            <a:spLocks noGrp="1"/>
          </p:cNvSpPr>
          <p:nvPr>
            <p:ph type="title"/>
          </p:nvPr>
        </p:nvSpPr>
        <p:spPr>
          <a:xfrm>
            <a:off x="481914" y="-76200"/>
            <a:ext cx="8229600" cy="1143000"/>
          </a:xfrm>
        </p:spPr>
        <p:txBody>
          <a:bodyPr/>
          <a:lstStyle/>
          <a:p>
            <a:r>
              <a:rPr lang="en-GB" altLang="el-GR" dirty="0"/>
              <a:t>Lucas (1988)</a:t>
            </a:r>
            <a:endParaRPr lang="el-GR" dirty="0"/>
          </a:p>
        </p:txBody>
      </p:sp>
      <p:sp>
        <p:nvSpPr>
          <p:cNvPr id="3" name="Θέση περιεχομένου 2">
            <a:extLst>
              <a:ext uri="{FF2B5EF4-FFF2-40B4-BE49-F238E27FC236}">
                <a16:creationId xmlns:a16="http://schemas.microsoft.com/office/drawing/2014/main" id="{E4490994-AE87-2CE9-5AF0-A741EC9478F4}"/>
              </a:ext>
            </a:extLst>
          </p:cNvPr>
          <p:cNvSpPr>
            <a:spLocks noGrp="1"/>
          </p:cNvSpPr>
          <p:nvPr>
            <p:ph idx="1"/>
          </p:nvPr>
        </p:nvSpPr>
        <p:spPr>
          <a:xfrm>
            <a:off x="397474" y="495300"/>
            <a:ext cx="8594125" cy="4525963"/>
          </a:xfrm>
        </p:spPr>
        <p:txBody>
          <a:bodyPr>
            <a:noAutofit/>
          </a:bodyPr>
          <a:lstStyle/>
          <a:p>
            <a:pPr>
              <a:spcBef>
                <a:spcPts val="1029"/>
              </a:spcBef>
              <a:spcAft>
                <a:spcPts val="1029"/>
              </a:spcAft>
              <a:buNone/>
            </a:pPr>
            <a:r>
              <a:rPr lang="el-GR" sz="2600" b="1" dirty="0">
                <a:solidFill>
                  <a:srgbClr val="404040"/>
                </a:solidFill>
                <a:effectLst/>
              </a:rPr>
              <a:t>Σχόλιο:</a:t>
            </a:r>
            <a:endParaRPr lang="el-GR" sz="2600" dirty="0">
              <a:solidFill>
                <a:srgbClr val="404040"/>
              </a:solidFill>
              <a:effectLst/>
            </a:endParaRPr>
          </a:p>
          <a:p>
            <a:pPr>
              <a:spcBef>
                <a:spcPts val="1029"/>
              </a:spcBef>
              <a:buFont typeface="+mj-lt"/>
              <a:buAutoNum type="arabicPeriod"/>
            </a:pPr>
            <a:r>
              <a:rPr lang="el-GR" sz="2600" dirty="0">
                <a:effectLst/>
              </a:rPr>
              <a:t>Βασική διαφορά από το </a:t>
            </a:r>
            <a:r>
              <a:rPr lang="el-GR" sz="2600" dirty="0" err="1">
                <a:effectLst/>
              </a:rPr>
              <a:t>Solow</a:t>
            </a:r>
            <a:r>
              <a:rPr lang="el-GR" sz="2600" dirty="0">
                <a:effectLst/>
              </a:rPr>
              <a:t>: Το (1-u) δεν είναι εξωγενής παράμετρος, αλλά </a:t>
            </a:r>
            <a:r>
              <a:rPr lang="el-GR" sz="2600" b="1" dirty="0">
                <a:effectLst/>
              </a:rPr>
              <a:t>ενδογενής επιλογή</a:t>
            </a:r>
            <a:r>
              <a:rPr lang="el-GR" sz="2600" dirty="0">
                <a:effectLst/>
              </a:rPr>
              <a:t> που εξαρτάται από κίνητρα.</a:t>
            </a:r>
          </a:p>
          <a:p>
            <a:pPr>
              <a:lnSpc>
                <a:spcPct val="120000"/>
              </a:lnSpc>
              <a:spcBef>
                <a:spcPts val="300"/>
              </a:spcBef>
              <a:buFont typeface="+mj-lt"/>
              <a:buAutoNum type="arabicPeriod"/>
            </a:pPr>
            <a:r>
              <a:rPr lang="el-GR" sz="2600" dirty="0">
                <a:effectLst/>
              </a:rPr>
              <a:t>Η μόνιμη επίδραση στην ανάπτυξη αντικατοπτρίζει την </a:t>
            </a:r>
            <a:r>
              <a:rPr lang="el-GR" sz="2600" b="1" dirty="0">
                <a:effectLst/>
              </a:rPr>
              <a:t>απουσία φθινουσών αποδόσεων</a:t>
            </a:r>
            <a:r>
              <a:rPr lang="el-GR" sz="2600" dirty="0">
                <a:effectLst/>
              </a:rPr>
              <a:t> στη συσσώρευση ανθρώπινου κεφαλαίου.</a:t>
            </a:r>
          </a:p>
          <a:p>
            <a:pPr>
              <a:lnSpc>
                <a:spcPct val="120000"/>
              </a:lnSpc>
              <a:spcBef>
                <a:spcPts val="300"/>
              </a:spcBef>
              <a:spcAft>
                <a:spcPts val="300"/>
              </a:spcAft>
              <a:buFont typeface="+mj-lt"/>
              <a:buAutoNum type="arabicPeriod"/>
            </a:pPr>
            <a:r>
              <a:rPr lang="el-GR" sz="2600" dirty="0">
                <a:effectLst/>
              </a:rPr>
              <a:t>Στην πράξη, αυτό σημαίνει ότι πολιτικές όπως:</a:t>
            </a:r>
          </a:p>
          <a:p>
            <a:pPr marL="457200" lvl="1" indent="0">
              <a:lnSpc>
                <a:spcPct val="120000"/>
              </a:lnSpc>
              <a:spcBef>
                <a:spcPts val="300"/>
              </a:spcBef>
              <a:buNone/>
            </a:pPr>
            <a:r>
              <a:rPr lang="el-GR" sz="2600" b="1" dirty="0">
                <a:effectLst/>
              </a:rPr>
              <a:t>Επιδοτήσεις εκπαίδευσης </a:t>
            </a:r>
            <a:r>
              <a:rPr lang="el-GR" sz="2600" dirty="0">
                <a:effectLst/>
              </a:rPr>
              <a:t>και </a:t>
            </a:r>
            <a:r>
              <a:rPr lang="el-GR" sz="2600" b="1" dirty="0">
                <a:effectLst/>
              </a:rPr>
              <a:t>φορολογικά κίνητρα </a:t>
            </a:r>
            <a:r>
              <a:rPr lang="el-GR" sz="2600" dirty="0">
                <a:effectLst/>
              </a:rPr>
              <a:t>για εκπαιδευτικά προγράμματα μπορούν να έχουν  </a:t>
            </a:r>
            <a:r>
              <a:rPr lang="el-GR" sz="2600" b="1" dirty="0">
                <a:effectLst/>
              </a:rPr>
              <a:t>μακροπρόθεσμες επιπτώσεις</a:t>
            </a:r>
            <a:r>
              <a:rPr lang="el-GR" sz="2600" dirty="0">
                <a:effectLst/>
              </a:rPr>
              <a:t> στην παραγωγικότητα.</a:t>
            </a:r>
          </a:p>
          <a:p>
            <a:pPr>
              <a:lnSpc>
                <a:spcPct val="120000"/>
              </a:lnSpc>
              <a:buNone/>
            </a:pPr>
            <a:br>
              <a:rPr lang="el-GR" sz="2600" dirty="0">
                <a:effectLst/>
              </a:rPr>
            </a:br>
            <a:endParaRPr lang="el-GR" sz="2600" dirty="0"/>
          </a:p>
        </p:txBody>
      </p:sp>
    </p:spTree>
    <p:extLst>
      <p:ext uri="{BB962C8B-B14F-4D97-AF65-F5344CB8AC3E}">
        <p14:creationId xmlns:p14="http://schemas.microsoft.com/office/powerpoint/2010/main" val="41345798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a:extLst>
              <a:ext uri="{FF2B5EF4-FFF2-40B4-BE49-F238E27FC236}">
                <a16:creationId xmlns:a16="http://schemas.microsoft.com/office/drawing/2014/main" id="{D6B8CF34-5CAE-C104-DDEB-A76460DACDD0}"/>
              </a:ext>
            </a:extLst>
          </p:cNvPr>
          <p:cNvSpPr>
            <a:spLocks noGrp="1" noChangeArrowheads="1"/>
          </p:cNvSpPr>
          <p:nvPr>
            <p:ph type="title"/>
          </p:nvPr>
        </p:nvSpPr>
        <p:spPr>
          <a:xfrm>
            <a:off x="609600" y="-152400"/>
            <a:ext cx="8229600" cy="1143000"/>
          </a:xfrm>
        </p:spPr>
        <p:txBody>
          <a:bodyPr/>
          <a:lstStyle/>
          <a:p>
            <a:r>
              <a:rPr lang="el-GR" b="1" i="0" dirty="0">
                <a:solidFill>
                  <a:srgbClr val="404040"/>
                </a:solidFill>
                <a:effectLst/>
              </a:rPr>
              <a:t>Ενδογενής Ανάπτυξη</a:t>
            </a:r>
            <a:endParaRPr lang="en-GB" altLang="el-GR" dirty="0"/>
          </a:p>
        </p:txBody>
      </p:sp>
      <p:sp>
        <p:nvSpPr>
          <p:cNvPr id="160771" name="Rectangle 3">
            <a:extLst>
              <a:ext uri="{FF2B5EF4-FFF2-40B4-BE49-F238E27FC236}">
                <a16:creationId xmlns:a16="http://schemas.microsoft.com/office/drawing/2014/main" id="{524D0DBC-6176-A1AC-BCBF-976844B26077}"/>
              </a:ext>
            </a:extLst>
          </p:cNvPr>
          <p:cNvSpPr>
            <a:spLocks noGrp="1" noChangeArrowheads="1"/>
          </p:cNvSpPr>
          <p:nvPr>
            <p:ph type="body" idx="1"/>
          </p:nvPr>
        </p:nvSpPr>
        <p:spPr>
          <a:xfrm>
            <a:off x="0" y="838200"/>
            <a:ext cx="9144000" cy="5943600"/>
          </a:xfrm>
        </p:spPr>
        <p:txBody>
          <a:bodyPr>
            <a:normAutofit fontScale="92500" lnSpcReduction="20000"/>
          </a:bodyPr>
          <a:lstStyle/>
          <a:p>
            <a:pPr marL="0" indent="0">
              <a:lnSpc>
                <a:spcPct val="90000"/>
              </a:lnSpc>
              <a:buNone/>
            </a:pPr>
            <a:r>
              <a:rPr lang="el-GR" sz="2600" dirty="0"/>
              <a:t>Υπάρχουν πολλά μοντέλα ενδογενούς ανάπτυξης· τα περισσότερα εστιάζουν είτε στη </a:t>
            </a:r>
            <a:r>
              <a:rPr lang="el-GR" sz="2600" b="1" dirty="0"/>
              <a:t>δημιουργία τεχνολογίας </a:t>
            </a:r>
            <a:r>
              <a:rPr lang="el-GR" sz="2600" dirty="0"/>
              <a:t>είτε στη δημιουργία </a:t>
            </a:r>
            <a:r>
              <a:rPr lang="el-GR" sz="2600" b="1" dirty="0"/>
              <a:t>ανθρώπινου κεφαλαίου</a:t>
            </a:r>
            <a:r>
              <a:rPr lang="el-GR" sz="2600" dirty="0"/>
              <a:t> ως πηγές μακροπρόθεσμης ανάπτυξης. </a:t>
            </a:r>
          </a:p>
          <a:p>
            <a:pPr marL="0" indent="0">
              <a:lnSpc>
                <a:spcPct val="90000"/>
              </a:lnSpc>
              <a:buNone/>
            </a:pPr>
            <a:r>
              <a:rPr lang="el-GR" sz="2600" dirty="0"/>
              <a:t>Αυτά τα μοντέλα υποδηλώνουν ότι, μακροπρόθεσμα, οι κυβερνητικές πολιτικές μπορούν: Να επηρεάσουν το επίπεδο του εισοδήματος ή τον ρυθμό ανάπτυξης του εισοδήματος.</a:t>
            </a:r>
          </a:p>
          <a:p>
            <a:pPr algn="l">
              <a:spcBef>
                <a:spcPts val="1372"/>
              </a:spcBef>
              <a:spcAft>
                <a:spcPts val="1029"/>
              </a:spcAft>
              <a:buNone/>
            </a:pPr>
            <a:r>
              <a:rPr lang="el-GR" sz="2600" b="1" dirty="0"/>
              <a:t>Πρακτικές Προκλήσεις</a:t>
            </a:r>
            <a:r>
              <a:rPr lang="el-GR" sz="2600" dirty="0"/>
              <a:t>: Η απαιτούμενη γραμμικότητα για μακροπρόθεσμη επίδραση στην ανάπτυξη είναι απίθανο να ισχύει στην πραγματικότητα. Το πιο ρεαλιστικό είναι ότι οι πολιτικές έχουν μόνιμες επιπτώσεις στα </a:t>
            </a:r>
            <a:r>
              <a:rPr lang="el-GR" sz="2600" b="1" dirty="0"/>
              <a:t>επίπεδα </a:t>
            </a:r>
            <a:r>
              <a:rPr lang="el-GR" sz="2600" dirty="0"/>
              <a:t>εισοδήματος, </a:t>
            </a:r>
            <a:r>
              <a:rPr lang="el-GR" sz="2600" b="1" dirty="0"/>
              <a:t>όχι </a:t>
            </a:r>
            <a:r>
              <a:rPr lang="el-GR" sz="2600" dirty="0"/>
              <a:t>στον ρυθμό ανάπτυξης.</a:t>
            </a:r>
            <a:endParaRPr lang="en-GB" altLang="el-GR" sz="2600" dirty="0"/>
          </a:p>
          <a:p>
            <a:pPr algn="l">
              <a:spcBef>
                <a:spcPts val="1372"/>
              </a:spcBef>
              <a:spcAft>
                <a:spcPts val="1029"/>
              </a:spcAft>
              <a:buNone/>
            </a:pPr>
            <a:r>
              <a:rPr lang="el-GR" sz="2600" dirty="0"/>
              <a:t>Εμπειρικό Παράδειγμα (1960–1988). Οι ΗΠΑ, Ονδούρα και Μαλάουι είχαν περίπου τον ίδιο ρυθμό ανάπτυξης, αλλά:</a:t>
            </a:r>
          </a:p>
          <a:p>
            <a:pPr marL="0" indent="0" algn="l">
              <a:lnSpc>
                <a:spcPts val="2143"/>
              </a:lnSpc>
              <a:spcBef>
                <a:spcPts val="1029"/>
              </a:spcBef>
              <a:spcAft>
                <a:spcPts val="1029"/>
              </a:spcAft>
              <a:buNone/>
            </a:pPr>
            <a:r>
              <a:rPr lang="el-GR" sz="2600" dirty="0"/>
              <a:t>Οι πολίτες των ΗΠΑ έχουν μόνιμα υψηλότερο εισόδημα.</a:t>
            </a:r>
          </a:p>
          <a:p>
            <a:pPr marL="0" indent="0" algn="l">
              <a:lnSpc>
                <a:spcPts val="2143"/>
              </a:lnSpc>
              <a:spcBef>
                <a:spcPts val="300"/>
              </a:spcBef>
              <a:spcAft>
                <a:spcPts val="1029"/>
              </a:spcAft>
              <a:buNone/>
            </a:pPr>
            <a:r>
              <a:rPr lang="el-GR" sz="2600" dirty="0"/>
              <a:t>Αυτό δεν είναι ασήμαντο πλεονέκτημα, καθώς αντικατοπτρίζει συσσωρευμένα οφέλη από υψηλότερα επίπεδα τεχνολογίας, εκπαίδευσης και </a:t>
            </a:r>
            <a:r>
              <a:rPr lang="el-GR" sz="2600" b="1" dirty="0"/>
              <a:t>θεσμών</a:t>
            </a:r>
            <a:r>
              <a:rPr lang="el-GR" sz="2600" dirty="0"/>
              <a:t>.</a:t>
            </a:r>
          </a:p>
          <a:p>
            <a:pPr marL="0" indent="0">
              <a:lnSpc>
                <a:spcPct val="90000"/>
              </a:lnSpc>
              <a:buNone/>
            </a:pPr>
            <a:endParaRPr lang="el-GR" altLang="el-GR" sz="2600" dirty="0">
              <a:solidFill>
                <a:srgbClr val="404040"/>
              </a:solidFill>
            </a:endParaRPr>
          </a:p>
          <a:p>
            <a:pPr marL="0" indent="0">
              <a:lnSpc>
                <a:spcPct val="90000"/>
              </a:lnSpc>
              <a:buNone/>
            </a:pPr>
            <a:endParaRPr lang="en-GB" altLang="el-GR" sz="20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D003A6-A49C-1749-67A5-F7F18523C164}"/>
              </a:ext>
            </a:extLst>
          </p:cNvPr>
          <p:cNvSpPr>
            <a:spLocks noGrp="1"/>
          </p:cNvSpPr>
          <p:nvPr>
            <p:ph type="title"/>
          </p:nvPr>
        </p:nvSpPr>
        <p:spPr/>
        <p:txBody>
          <a:bodyPr/>
          <a:lstStyle/>
          <a:p>
            <a:r>
              <a:rPr lang="el-GR" b="1" i="0" dirty="0">
                <a:solidFill>
                  <a:srgbClr val="404040"/>
                </a:solidFill>
                <a:effectLst/>
              </a:rPr>
              <a:t>Ενδογενής Ανάπτυξη</a:t>
            </a:r>
            <a:endParaRPr lang="el-GR" dirty="0"/>
          </a:p>
        </p:txBody>
      </p:sp>
      <p:sp>
        <p:nvSpPr>
          <p:cNvPr id="3" name="Θέση περιεχομένου 2">
            <a:extLst>
              <a:ext uri="{FF2B5EF4-FFF2-40B4-BE49-F238E27FC236}">
                <a16:creationId xmlns:a16="http://schemas.microsoft.com/office/drawing/2014/main" id="{9A3F7CFC-C346-7533-9637-BB1275BE7FE5}"/>
              </a:ext>
            </a:extLst>
          </p:cNvPr>
          <p:cNvSpPr>
            <a:spLocks noGrp="1"/>
          </p:cNvSpPr>
          <p:nvPr>
            <p:ph idx="1"/>
          </p:nvPr>
        </p:nvSpPr>
        <p:spPr/>
        <p:txBody>
          <a:bodyPr>
            <a:normAutofit fontScale="85000" lnSpcReduction="10000"/>
          </a:bodyPr>
          <a:lstStyle/>
          <a:p>
            <a:pPr algn="l">
              <a:lnSpc>
                <a:spcPts val="2143"/>
              </a:lnSpc>
              <a:spcBef>
                <a:spcPts val="1029"/>
              </a:spcBef>
              <a:spcAft>
                <a:spcPts val="1029"/>
              </a:spcAft>
              <a:buNone/>
            </a:pPr>
            <a:r>
              <a:rPr lang="el-GR" b="0" i="0" dirty="0">
                <a:effectLst/>
                <a:latin typeface="+mj-lt"/>
              </a:rPr>
              <a:t>Αυτό το παράδειγμα επιβεβαιώνει ότι:</a:t>
            </a:r>
          </a:p>
          <a:p>
            <a:pPr algn="l">
              <a:lnSpc>
                <a:spcPts val="2143"/>
              </a:lnSpc>
              <a:spcBef>
                <a:spcPts val="1029"/>
              </a:spcBef>
              <a:spcAft>
                <a:spcPts val="1029"/>
              </a:spcAft>
              <a:buFont typeface="+mj-lt"/>
              <a:buAutoNum type="arabicPeriod"/>
            </a:pPr>
            <a:r>
              <a:rPr lang="el-GR" b="0" i="0" dirty="0">
                <a:effectLst/>
                <a:latin typeface="+mj-lt"/>
              </a:rPr>
              <a:t>Η </a:t>
            </a:r>
            <a:r>
              <a:rPr lang="el-GR" b="1" i="0" dirty="0">
                <a:effectLst/>
                <a:latin typeface="+mj-lt"/>
              </a:rPr>
              <a:t>σύγκλιση σε ρυθμούς</a:t>
            </a:r>
            <a:r>
              <a:rPr lang="el-GR" b="0" i="0" dirty="0">
                <a:effectLst/>
                <a:latin typeface="+mj-lt"/>
              </a:rPr>
              <a:t> (όπως προβλέπει το </a:t>
            </a:r>
            <a:r>
              <a:rPr lang="el-GR" b="0" i="0" dirty="0" err="1">
                <a:effectLst/>
                <a:latin typeface="+mj-lt"/>
              </a:rPr>
              <a:t>Solow</a:t>
            </a:r>
            <a:r>
              <a:rPr lang="el-GR" b="0" i="0" dirty="0">
                <a:effectLst/>
                <a:latin typeface="+mj-lt"/>
              </a:rPr>
              <a:t>) </a:t>
            </a:r>
            <a:r>
              <a:rPr lang="el-GR" b="1" i="0" dirty="0">
                <a:effectLst/>
                <a:latin typeface="+mj-lt"/>
              </a:rPr>
              <a:t>δεν σημαίνει σύγκλιση σε επίπεδα εισοδήματος</a:t>
            </a:r>
            <a:r>
              <a:rPr lang="el-GR" b="0" i="0" dirty="0">
                <a:effectLst/>
                <a:latin typeface="+mj-lt"/>
              </a:rPr>
              <a:t>.</a:t>
            </a:r>
          </a:p>
          <a:p>
            <a:pPr algn="l">
              <a:lnSpc>
                <a:spcPts val="2143"/>
              </a:lnSpc>
              <a:spcBef>
                <a:spcPts val="300"/>
              </a:spcBef>
              <a:spcAft>
                <a:spcPts val="300"/>
              </a:spcAft>
              <a:buFont typeface="+mj-lt"/>
              <a:buAutoNum type="arabicPeriod"/>
            </a:pPr>
            <a:r>
              <a:rPr lang="el-GR" b="0" i="0" dirty="0">
                <a:effectLst/>
                <a:latin typeface="+mj-lt"/>
              </a:rPr>
              <a:t>Οι διαφορές στο </a:t>
            </a:r>
            <a:r>
              <a:rPr lang="el-GR" b="1" i="0" dirty="0">
                <a:effectLst/>
                <a:latin typeface="+mj-lt"/>
              </a:rPr>
              <a:t>επίπεδο</a:t>
            </a:r>
            <a:r>
              <a:rPr lang="el-GR" b="0" i="0" dirty="0">
                <a:effectLst/>
                <a:latin typeface="+mj-lt"/>
              </a:rPr>
              <a:t> εισοδήματος μπορούν να είναι μόνιμες λόγω:</a:t>
            </a:r>
          </a:p>
          <a:p>
            <a:pPr marL="742950" lvl="1" indent="-285750" algn="l">
              <a:lnSpc>
                <a:spcPts val="2143"/>
              </a:lnSpc>
              <a:spcBef>
                <a:spcPts val="300"/>
              </a:spcBef>
              <a:spcAft>
                <a:spcPts val="1029"/>
              </a:spcAft>
              <a:buFont typeface="+mj-lt"/>
              <a:buAutoNum type="arabicPeriod"/>
            </a:pPr>
            <a:r>
              <a:rPr lang="el-GR" b="0" i="0" dirty="0">
                <a:effectLst/>
                <a:latin typeface="+mj-lt"/>
              </a:rPr>
              <a:t>Διαφορών σε </a:t>
            </a:r>
            <a:r>
              <a:rPr lang="el-GR" b="1" i="0" dirty="0">
                <a:effectLst/>
                <a:latin typeface="+mj-lt"/>
              </a:rPr>
              <a:t>ανθρώπινο κεφάλαιο</a:t>
            </a:r>
            <a:r>
              <a:rPr lang="el-GR" b="0" i="0" dirty="0">
                <a:effectLst/>
                <a:latin typeface="+mj-lt"/>
              </a:rPr>
              <a:t> (</a:t>
            </a:r>
            <a:r>
              <a:rPr lang="el-GR" b="0" i="0" dirty="0" err="1">
                <a:effectLst/>
                <a:latin typeface="+mj-lt"/>
              </a:rPr>
              <a:t>Lucas</a:t>
            </a:r>
            <a:r>
              <a:rPr lang="el-GR" b="0" i="0" dirty="0">
                <a:effectLst/>
                <a:latin typeface="+mj-lt"/>
              </a:rPr>
              <a:t>)</a:t>
            </a:r>
          </a:p>
          <a:p>
            <a:pPr marL="742950" lvl="1" indent="-285750" algn="l">
              <a:lnSpc>
                <a:spcPts val="2143"/>
              </a:lnSpc>
              <a:spcBef>
                <a:spcPts val="300"/>
              </a:spcBef>
              <a:spcAft>
                <a:spcPts val="1029"/>
              </a:spcAft>
              <a:buFont typeface="+mj-lt"/>
              <a:buAutoNum type="arabicPeriod"/>
            </a:pPr>
            <a:r>
              <a:rPr lang="el-GR" b="0" i="0" dirty="0">
                <a:effectLst/>
                <a:latin typeface="+mj-lt"/>
              </a:rPr>
              <a:t>Θεσμικών παραγόντων (</a:t>
            </a:r>
            <a:r>
              <a:rPr lang="el-GR" b="0" i="0" dirty="0" err="1">
                <a:effectLst/>
                <a:latin typeface="+mj-lt"/>
              </a:rPr>
              <a:t>Acemoglu</a:t>
            </a:r>
            <a:r>
              <a:rPr lang="el-GR" b="0" i="0" dirty="0">
                <a:effectLst/>
                <a:latin typeface="+mj-lt"/>
              </a:rPr>
              <a:t> &amp; </a:t>
            </a:r>
            <a:r>
              <a:rPr lang="el-GR" b="0" i="0" dirty="0" err="1">
                <a:effectLst/>
                <a:latin typeface="+mj-lt"/>
              </a:rPr>
              <a:t>Robinson</a:t>
            </a:r>
            <a:r>
              <a:rPr lang="el-GR" b="0" i="0" dirty="0">
                <a:effectLst/>
                <a:latin typeface="+mj-lt"/>
              </a:rPr>
              <a:t>)</a:t>
            </a:r>
          </a:p>
          <a:p>
            <a:pPr marL="742950" lvl="1" indent="-285750" algn="l">
              <a:lnSpc>
                <a:spcPts val="2143"/>
              </a:lnSpc>
              <a:spcBef>
                <a:spcPts val="300"/>
              </a:spcBef>
              <a:spcAft>
                <a:spcPts val="1029"/>
              </a:spcAft>
              <a:buFont typeface="+mj-lt"/>
              <a:buAutoNum type="arabicPeriod"/>
            </a:pPr>
            <a:r>
              <a:rPr lang="el-GR" b="0" i="0" dirty="0">
                <a:effectLst/>
                <a:latin typeface="+mj-lt"/>
              </a:rPr>
              <a:t>Ιστορικών πλεονεκτημάτων (π.χ. </a:t>
            </a:r>
            <a:r>
              <a:rPr lang="el-GR" b="0" i="0" dirty="0" err="1">
                <a:effectLst/>
                <a:latin typeface="+mj-lt"/>
              </a:rPr>
              <a:t>βιομηχανικοποίησης</a:t>
            </a:r>
            <a:r>
              <a:rPr lang="el-GR" b="0" i="0" dirty="0">
                <a:effectLst/>
                <a:latin typeface="+mj-lt"/>
              </a:rPr>
              <a:t>).</a:t>
            </a:r>
          </a:p>
          <a:p>
            <a:pPr marL="0" indent="0" algn="l">
              <a:lnSpc>
                <a:spcPts val="2143"/>
              </a:lnSpc>
              <a:spcBef>
                <a:spcPts val="1029"/>
              </a:spcBef>
              <a:buNone/>
            </a:pPr>
            <a:r>
              <a:rPr lang="el-GR" b="0" dirty="0">
                <a:effectLst/>
                <a:latin typeface="+mj-lt"/>
              </a:rPr>
              <a:t>(Η ανάλυση ευθυγραμμίζεται με εμπειρικές μελέτες όπως οι </a:t>
            </a:r>
            <a:r>
              <a:rPr lang="el-GR" b="0" dirty="0" err="1">
                <a:effectLst/>
                <a:latin typeface="+mj-lt"/>
              </a:rPr>
              <a:t>Pritchett</a:t>
            </a:r>
            <a:r>
              <a:rPr lang="el-GR" b="0" dirty="0">
                <a:effectLst/>
                <a:latin typeface="+mj-lt"/>
              </a:rPr>
              <a:t> (1997) και </a:t>
            </a:r>
            <a:r>
              <a:rPr lang="el-GR" b="0" dirty="0" err="1">
                <a:effectLst/>
                <a:latin typeface="+mj-lt"/>
              </a:rPr>
              <a:t>Easterly</a:t>
            </a:r>
            <a:r>
              <a:rPr lang="el-GR" b="0" dirty="0">
                <a:effectLst/>
                <a:latin typeface="+mj-lt"/>
              </a:rPr>
              <a:t> (2001) για το "χάσμα εισοδημάτων" μεταξύ χωρών.)</a:t>
            </a:r>
          </a:p>
          <a:p>
            <a:endParaRPr lang="el-GR" dirty="0"/>
          </a:p>
        </p:txBody>
      </p:sp>
    </p:spTree>
    <p:extLst>
      <p:ext uri="{BB962C8B-B14F-4D97-AF65-F5344CB8AC3E}">
        <p14:creationId xmlns:p14="http://schemas.microsoft.com/office/powerpoint/2010/main" val="5265255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a:extLst>
              <a:ext uri="{FF2B5EF4-FFF2-40B4-BE49-F238E27FC236}">
                <a16:creationId xmlns:a16="http://schemas.microsoft.com/office/drawing/2014/main" id="{7BEC2792-3F9C-ECD6-A954-AB9E35280C43}"/>
              </a:ext>
            </a:extLst>
          </p:cNvPr>
          <p:cNvSpPr>
            <a:spLocks noGrp="1" noChangeArrowheads="1"/>
          </p:cNvSpPr>
          <p:nvPr>
            <p:ph type="title"/>
          </p:nvPr>
        </p:nvSpPr>
        <p:spPr/>
        <p:txBody>
          <a:bodyPr/>
          <a:lstStyle/>
          <a:p>
            <a:r>
              <a:rPr lang="de-DE" altLang="el-GR" dirty="0"/>
              <a:t>N</a:t>
            </a:r>
            <a:r>
              <a:rPr lang="el-GR" altLang="el-GR" dirty="0" err="1"/>
              <a:t>έα</a:t>
            </a:r>
            <a:r>
              <a:rPr lang="el-GR" altLang="el-GR" dirty="0"/>
              <a:t> θεωρία της ανάπτυξης </a:t>
            </a:r>
            <a:endParaRPr lang="en-GB" altLang="el-GR" dirty="0"/>
          </a:p>
        </p:txBody>
      </p:sp>
      <p:sp>
        <p:nvSpPr>
          <p:cNvPr id="198659" name="Rectangle 3">
            <a:extLst>
              <a:ext uri="{FF2B5EF4-FFF2-40B4-BE49-F238E27FC236}">
                <a16:creationId xmlns:a16="http://schemas.microsoft.com/office/drawing/2014/main" id="{8E7615E1-20FA-5111-9642-DDB175337FC3}"/>
              </a:ext>
            </a:extLst>
          </p:cNvPr>
          <p:cNvSpPr>
            <a:spLocks noGrp="1" noChangeArrowheads="1"/>
          </p:cNvSpPr>
          <p:nvPr>
            <p:ph type="body" idx="1"/>
          </p:nvPr>
        </p:nvSpPr>
        <p:spPr>
          <a:xfrm>
            <a:off x="228600" y="1600200"/>
            <a:ext cx="8763000" cy="4525963"/>
          </a:xfrm>
        </p:spPr>
        <p:txBody>
          <a:bodyPr>
            <a:normAutofit/>
          </a:bodyPr>
          <a:lstStyle/>
          <a:p>
            <a:r>
              <a:rPr lang="el-GR" altLang="el-GR" sz="2800" dirty="0"/>
              <a:t>Η νέα θεωρία της ανάπτυξης προσπαθεί να ερευνήσει το «μαύρο κουτί» της τεχνολογικής προόδου:</a:t>
            </a:r>
          </a:p>
          <a:p>
            <a:r>
              <a:rPr lang="el-GR" altLang="el-GR" sz="2800" dirty="0"/>
              <a:t>Είναι αυτή εξωγενής (αόριστα δεδομένη), ή επηρεάζεται από το οικονομικό περιβάλλον;</a:t>
            </a:r>
          </a:p>
          <a:p>
            <a:r>
              <a:rPr lang="el-GR" altLang="el-GR" sz="2800" dirty="0"/>
              <a:t>Τρεις Κρίσιμοι Παράγοντες</a:t>
            </a:r>
          </a:p>
          <a:p>
            <a:r>
              <a:rPr lang="el-GR" altLang="el-GR" sz="2800" dirty="0"/>
              <a:t>Έρευνα &amp; Ανάπτυξη (R&amp;D)</a:t>
            </a:r>
          </a:p>
          <a:p>
            <a:r>
              <a:rPr lang="el-GR" altLang="el-GR" sz="2800" dirty="0" err="1"/>
              <a:t>Ανοικτότητα</a:t>
            </a:r>
            <a:r>
              <a:rPr lang="el-GR" altLang="el-GR" sz="2800" dirty="0"/>
              <a:t> σε ξένες ιδέες</a:t>
            </a:r>
          </a:p>
          <a:p>
            <a:r>
              <a:rPr lang="el-GR" altLang="el-GR" sz="2800" dirty="0"/>
              <a:t>Ανθρώπινο κεφάλαιο</a:t>
            </a:r>
            <a:endParaRPr lang="en-GB" altLang="el-GR" sz="2800" dirty="0"/>
          </a:p>
        </p:txBody>
      </p:sp>
      <p:pic>
        <p:nvPicPr>
          <p:cNvPr id="2" name="Picture 3">
            <a:extLst>
              <a:ext uri="{FF2B5EF4-FFF2-40B4-BE49-F238E27FC236}">
                <a16:creationId xmlns:a16="http://schemas.microsoft.com/office/drawing/2014/main" id="{11B2DBC9-A8A0-8951-0D4A-F9ED4C66E27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7600" y="5109516"/>
            <a:ext cx="2033294" cy="2033294"/>
          </a:xfrm>
          <a:prstGeom prst="rect">
            <a:avLst/>
          </a:prstGeom>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D39F9D-CA1C-6632-B879-C514AA9A11DD}"/>
              </a:ext>
            </a:extLst>
          </p:cNvPr>
          <p:cNvSpPr>
            <a:spLocks noGrp="1"/>
          </p:cNvSpPr>
          <p:nvPr>
            <p:ph type="title"/>
          </p:nvPr>
        </p:nvSpPr>
        <p:spPr>
          <a:xfrm>
            <a:off x="381000" y="-26773"/>
            <a:ext cx="8229600" cy="1143000"/>
          </a:xfrm>
        </p:spPr>
        <p:txBody>
          <a:bodyPr/>
          <a:lstStyle/>
          <a:p>
            <a:r>
              <a:rPr lang="de-DE" altLang="el-GR" dirty="0"/>
              <a:t>N</a:t>
            </a:r>
            <a:r>
              <a:rPr lang="el-GR" altLang="el-GR" dirty="0" err="1"/>
              <a:t>έα</a:t>
            </a:r>
            <a:r>
              <a:rPr lang="el-GR" altLang="el-GR" dirty="0"/>
              <a:t> θεωρία της ανάπτυξης </a:t>
            </a:r>
            <a:endParaRPr lang="el-GR" dirty="0"/>
          </a:p>
        </p:txBody>
      </p:sp>
      <p:sp>
        <p:nvSpPr>
          <p:cNvPr id="3" name="Θέση περιεχομένου 2">
            <a:extLst>
              <a:ext uri="{FF2B5EF4-FFF2-40B4-BE49-F238E27FC236}">
                <a16:creationId xmlns:a16="http://schemas.microsoft.com/office/drawing/2014/main" id="{943FCFCE-0C38-AE88-BFAA-A9C7A7591A51}"/>
              </a:ext>
            </a:extLst>
          </p:cNvPr>
          <p:cNvSpPr>
            <a:spLocks noGrp="1"/>
          </p:cNvSpPr>
          <p:nvPr>
            <p:ph idx="1"/>
          </p:nvPr>
        </p:nvSpPr>
        <p:spPr>
          <a:xfrm>
            <a:off x="114300" y="990600"/>
            <a:ext cx="8915400" cy="5615782"/>
          </a:xfrm>
        </p:spPr>
        <p:txBody>
          <a:bodyPr>
            <a:normAutofit fontScale="62500" lnSpcReduction="20000"/>
          </a:bodyPr>
          <a:lstStyle/>
          <a:p>
            <a:pPr algn="l">
              <a:spcBef>
                <a:spcPts val="1372"/>
              </a:spcBef>
              <a:spcAft>
                <a:spcPts val="1029"/>
              </a:spcAft>
              <a:buNone/>
            </a:pPr>
            <a:r>
              <a:rPr lang="el-GR" sz="3800" b="0" i="0" dirty="0">
                <a:effectLst/>
                <a:latin typeface="+mj-lt"/>
              </a:rPr>
              <a:t>Εξέλιξη των Μοντέλων</a:t>
            </a:r>
          </a:p>
          <a:p>
            <a:pPr algn="l">
              <a:lnSpc>
                <a:spcPct val="110000"/>
              </a:lnSpc>
              <a:spcBef>
                <a:spcPts val="1029"/>
              </a:spcBef>
              <a:spcAft>
                <a:spcPts val="1029"/>
              </a:spcAft>
              <a:buFont typeface="Arial" panose="020B0604020202020204" pitchFamily="34" charset="0"/>
              <a:buChar char="•"/>
            </a:pPr>
            <a:r>
              <a:rPr lang="el-GR" sz="3800" b="0" i="0" dirty="0">
                <a:effectLst/>
                <a:latin typeface="+mj-lt"/>
              </a:rPr>
              <a:t>Τα </a:t>
            </a:r>
            <a:r>
              <a:rPr lang="el-GR" sz="3800" b="1" i="0" dirty="0">
                <a:effectLst/>
                <a:latin typeface="+mj-lt"/>
              </a:rPr>
              <a:t>πρώτα μοντέλα</a:t>
            </a:r>
            <a:r>
              <a:rPr lang="el-GR" sz="3800" b="0" i="0" dirty="0">
                <a:effectLst/>
                <a:latin typeface="+mj-lt"/>
              </a:rPr>
              <a:t> (π.χ. </a:t>
            </a:r>
            <a:r>
              <a:rPr lang="el-GR" sz="3800" b="0" i="0" dirty="0" err="1">
                <a:effectLst/>
                <a:latin typeface="+mj-lt"/>
              </a:rPr>
              <a:t>Romer</a:t>
            </a:r>
            <a:r>
              <a:rPr lang="el-GR" sz="3800" b="0" i="0" dirty="0">
                <a:effectLst/>
                <a:latin typeface="+mj-lt"/>
              </a:rPr>
              <a:t>, 1986, 1990) προέβλεπαν ότι η ανάπτυξη του </a:t>
            </a:r>
            <a:r>
              <a:rPr lang="el-GR" sz="3800" dirty="0">
                <a:latin typeface="+mj-lt"/>
              </a:rPr>
              <a:t>κατά κ</a:t>
            </a:r>
            <a:r>
              <a:rPr lang="el-GR" sz="3800" b="0" i="0" dirty="0">
                <a:effectLst/>
                <a:latin typeface="+mj-lt"/>
              </a:rPr>
              <a:t>εφαλήν εισοδήματος μπορεί να συνεχιστεί </a:t>
            </a:r>
            <a:r>
              <a:rPr lang="el-GR" sz="3800" b="1" i="0" dirty="0">
                <a:effectLst/>
                <a:latin typeface="+mj-lt"/>
              </a:rPr>
              <a:t>μακροπρόθεσμα ακόμη και χωρίς πληθυσμιακή αύξηση</a:t>
            </a:r>
            <a:r>
              <a:rPr lang="el-GR" sz="3800" b="0" i="0" dirty="0">
                <a:effectLst/>
                <a:latin typeface="+mj-lt"/>
              </a:rPr>
              <a:t>.</a:t>
            </a:r>
          </a:p>
          <a:p>
            <a:pPr algn="l">
              <a:lnSpc>
                <a:spcPct val="110000"/>
              </a:lnSpc>
              <a:spcBef>
                <a:spcPts val="300"/>
              </a:spcBef>
              <a:spcAft>
                <a:spcPts val="1029"/>
              </a:spcAft>
              <a:buFont typeface="Arial" panose="020B0604020202020204" pitchFamily="34" charset="0"/>
              <a:buChar char="•"/>
            </a:pPr>
            <a:r>
              <a:rPr lang="el-GR" sz="3800" b="0" i="0" dirty="0">
                <a:effectLst/>
                <a:latin typeface="+mj-lt"/>
              </a:rPr>
              <a:t>Τα </a:t>
            </a:r>
            <a:r>
              <a:rPr lang="el-GR" sz="3800" b="1" i="0" dirty="0">
                <a:effectLst/>
                <a:latin typeface="+mj-lt"/>
              </a:rPr>
              <a:t>μεταγενέστερα μοντέλα</a:t>
            </a:r>
            <a:r>
              <a:rPr lang="el-GR" sz="3800" b="0" i="0" dirty="0">
                <a:effectLst/>
                <a:latin typeface="+mj-lt"/>
              </a:rPr>
              <a:t> (π.χ. </a:t>
            </a:r>
            <a:r>
              <a:rPr lang="el-GR" sz="3800" b="0" i="0" dirty="0" err="1">
                <a:effectLst/>
                <a:latin typeface="+mj-lt"/>
              </a:rPr>
              <a:t>Jones</a:t>
            </a:r>
            <a:r>
              <a:rPr lang="el-GR" sz="3800" b="0" i="0" dirty="0">
                <a:effectLst/>
                <a:latin typeface="+mj-lt"/>
              </a:rPr>
              <a:t>, 1995) προσπάθησαν να αποφύγουν αυτή την (κάπως ανεπιθύμητη) </a:t>
            </a:r>
            <a:r>
              <a:rPr lang="el-GR" sz="3800" b="1" i="0" dirty="0">
                <a:effectLst/>
                <a:latin typeface="+mj-lt"/>
              </a:rPr>
              <a:t>επίδραση κλίμακας</a:t>
            </a:r>
            <a:r>
              <a:rPr lang="el-GR" sz="3800" b="0" i="0" dirty="0">
                <a:effectLst/>
                <a:latin typeface="+mj-lt"/>
              </a:rPr>
              <a:t> στη μακροπρόθεσμη ανάπτυξη.</a:t>
            </a:r>
          </a:p>
          <a:p>
            <a:pPr algn="l">
              <a:lnSpc>
                <a:spcPct val="110000"/>
              </a:lnSpc>
              <a:spcBef>
                <a:spcPts val="1372"/>
              </a:spcBef>
              <a:spcAft>
                <a:spcPts val="1029"/>
              </a:spcAft>
              <a:buNone/>
            </a:pPr>
            <a:r>
              <a:rPr lang="el-GR" sz="3800" b="0" i="0" dirty="0">
                <a:effectLst/>
                <a:latin typeface="+mj-lt"/>
              </a:rPr>
              <a:t>Σημασία για τις Οικονομικές -και όχι μόνο- Πολιτικές</a:t>
            </a:r>
          </a:p>
          <a:p>
            <a:pPr algn="l">
              <a:lnSpc>
                <a:spcPct val="110000"/>
              </a:lnSpc>
              <a:spcBef>
                <a:spcPts val="1029"/>
              </a:spcBef>
              <a:spcAft>
                <a:spcPts val="1029"/>
              </a:spcAft>
            </a:pPr>
            <a:r>
              <a:rPr lang="el-GR" sz="3800" b="0" i="0" dirty="0">
                <a:effectLst/>
                <a:latin typeface="+mj-lt"/>
              </a:rPr>
              <a:t>Ακόμη κι αν υπάρχουν μόνο </a:t>
            </a:r>
            <a:r>
              <a:rPr lang="el-GR" sz="3800" b="1" i="0" dirty="0">
                <a:effectLst/>
                <a:latin typeface="+mj-lt"/>
              </a:rPr>
              <a:t>επιπτώσεις στα επίπεδα εισοδήματος</a:t>
            </a:r>
            <a:r>
              <a:rPr lang="el-GR" sz="3800" b="0" i="0" dirty="0">
                <a:effectLst/>
                <a:latin typeface="+mj-lt"/>
              </a:rPr>
              <a:t> (και όχι στους ρυθμούς ανάπτυξης), οι πολιτικές πρέπει να τις λαμβάνουν σοβαρά υπόψη. </a:t>
            </a:r>
            <a:r>
              <a:rPr lang="el-GR" sz="3800" b="1" i="0" dirty="0">
                <a:effectLst/>
                <a:latin typeface="+mj-lt"/>
              </a:rPr>
              <a:t>Τα επίπεδα εισοδήματος έχουν σημασία.</a:t>
            </a:r>
            <a:endParaRPr lang="el-GR" sz="3800" b="0" i="0" dirty="0">
              <a:effectLst/>
              <a:latin typeface="+mj-lt"/>
            </a:endParaRPr>
          </a:p>
          <a:p>
            <a:endParaRPr lang="el-GR" dirty="0"/>
          </a:p>
        </p:txBody>
      </p:sp>
    </p:spTree>
    <p:extLst>
      <p:ext uri="{BB962C8B-B14F-4D97-AF65-F5344CB8AC3E}">
        <p14:creationId xmlns:p14="http://schemas.microsoft.com/office/powerpoint/2010/main" val="32689856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110ED4-66E3-D6E1-5AD6-5DCBF7DEDEF2}"/>
              </a:ext>
            </a:extLst>
          </p:cNvPr>
          <p:cNvSpPr>
            <a:spLocks noGrp="1"/>
          </p:cNvSpPr>
          <p:nvPr>
            <p:ph type="title"/>
          </p:nvPr>
        </p:nvSpPr>
        <p:spPr>
          <a:xfrm>
            <a:off x="457200" y="76200"/>
            <a:ext cx="8229600" cy="1143000"/>
          </a:xfrm>
        </p:spPr>
        <p:txBody>
          <a:bodyPr/>
          <a:lstStyle/>
          <a:p>
            <a:r>
              <a:rPr lang="de-DE" altLang="el-GR" dirty="0"/>
              <a:t>N</a:t>
            </a:r>
            <a:r>
              <a:rPr lang="el-GR" altLang="el-GR" dirty="0" err="1"/>
              <a:t>έα</a:t>
            </a:r>
            <a:r>
              <a:rPr lang="el-GR" altLang="el-GR" dirty="0"/>
              <a:t> θεωρία της ανάπτυξης </a:t>
            </a:r>
            <a:endParaRPr lang="el-GR" dirty="0"/>
          </a:p>
        </p:txBody>
      </p:sp>
      <p:sp>
        <p:nvSpPr>
          <p:cNvPr id="3" name="Θέση περιεχομένου 2">
            <a:extLst>
              <a:ext uri="{FF2B5EF4-FFF2-40B4-BE49-F238E27FC236}">
                <a16:creationId xmlns:a16="http://schemas.microsoft.com/office/drawing/2014/main" id="{0A894575-B205-46AC-AFB1-6DFE6BE82943}"/>
              </a:ext>
            </a:extLst>
          </p:cNvPr>
          <p:cNvSpPr>
            <a:spLocks noGrp="1"/>
          </p:cNvSpPr>
          <p:nvPr>
            <p:ph idx="1"/>
          </p:nvPr>
        </p:nvSpPr>
        <p:spPr>
          <a:xfrm>
            <a:off x="304800" y="1066800"/>
            <a:ext cx="8686800" cy="5181600"/>
          </a:xfrm>
        </p:spPr>
        <p:txBody>
          <a:bodyPr>
            <a:normAutofit fontScale="85000" lnSpcReduction="20000"/>
          </a:bodyPr>
          <a:lstStyle/>
          <a:p>
            <a:pPr algn="l">
              <a:spcBef>
                <a:spcPts val="1029"/>
              </a:spcBef>
              <a:spcAft>
                <a:spcPts val="1029"/>
              </a:spcAft>
              <a:buNone/>
            </a:pPr>
            <a:r>
              <a:rPr lang="el-GR" b="1" i="0" dirty="0">
                <a:effectLst/>
                <a:latin typeface="+mj-lt"/>
              </a:rPr>
              <a:t>Σχόλιο:</a:t>
            </a:r>
            <a:endParaRPr lang="el-GR" b="0" i="0" dirty="0">
              <a:effectLst/>
              <a:latin typeface="+mj-lt"/>
            </a:endParaRPr>
          </a:p>
          <a:p>
            <a:pPr algn="l">
              <a:spcBef>
                <a:spcPts val="1029"/>
              </a:spcBef>
              <a:spcAft>
                <a:spcPts val="300"/>
              </a:spcAft>
              <a:buFont typeface="Arial" panose="020B0604020202020204" pitchFamily="34" charset="0"/>
              <a:buChar char="•"/>
            </a:pPr>
            <a:r>
              <a:rPr lang="el-GR" b="0" i="0" dirty="0">
                <a:effectLst/>
                <a:latin typeface="+mj-lt"/>
              </a:rPr>
              <a:t>Η διάκριση μεταξύ </a:t>
            </a:r>
            <a:r>
              <a:rPr lang="el-GR" b="1" i="0" dirty="0">
                <a:effectLst/>
                <a:latin typeface="+mj-lt"/>
              </a:rPr>
              <a:t>επιπέδων</a:t>
            </a:r>
            <a:r>
              <a:rPr lang="el-GR" b="0" i="0" dirty="0">
                <a:effectLst/>
                <a:latin typeface="+mj-lt"/>
              </a:rPr>
              <a:t> και </a:t>
            </a:r>
            <a:r>
              <a:rPr lang="el-GR" b="1" i="0" dirty="0">
                <a:effectLst/>
                <a:latin typeface="+mj-lt"/>
              </a:rPr>
              <a:t>ρυθμών</a:t>
            </a:r>
            <a:r>
              <a:rPr lang="el-GR" b="0" i="0" dirty="0">
                <a:effectLst/>
                <a:latin typeface="+mj-lt"/>
              </a:rPr>
              <a:t> είναι κρίσιμη:</a:t>
            </a:r>
          </a:p>
          <a:p>
            <a:pPr marL="742950" lvl="1" indent="-285750" algn="l">
              <a:spcBef>
                <a:spcPts val="300"/>
              </a:spcBef>
              <a:spcAft>
                <a:spcPts val="1029"/>
              </a:spcAft>
              <a:buFont typeface="Arial" panose="020B0604020202020204" pitchFamily="34" charset="0"/>
              <a:buChar char="•"/>
            </a:pPr>
            <a:r>
              <a:rPr lang="el-GR" b="1" i="0" dirty="0">
                <a:effectLst/>
                <a:latin typeface="+mj-lt"/>
              </a:rPr>
              <a:t>Επιπτώσεις σε επίπεδα</a:t>
            </a:r>
            <a:r>
              <a:rPr lang="el-GR" b="0" i="0" dirty="0">
                <a:effectLst/>
                <a:latin typeface="+mj-lt"/>
              </a:rPr>
              <a:t>: Μόνιμη αύξηση του ΑΕΠ κατά κεφαλήν (π.χ. μέσω εκπαίδευσης).</a:t>
            </a:r>
          </a:p>
          <a:p>
            <a:pPr marL="742950" lvl="1" indent="-285750" algn="l">
              <a:spcBef>
                <a:spcPts val="300"/>
              </a:spcBef>
              <a:spcAft>
                <a:spcPts val="1029"/>
              </a:spcAft>
              <a:buFont typeface="Arial" panose="020B0604020202020204" pitchFamily="34" charset="0"/>
              <a:buChar char="•"/>
            </a:pPr>
            <a:r>
              <a:rPr lang="el-GR" b="1" i="0" dirty="0">
                <a:effectLst/>
                <a:latin typeface="+mj-lt"/>
              </a:rPr>
              <a:t>Επιπτώσεις σε ρυθμούς</a:t>
            </a:r>
            <a:r>
              <a:rPr lang="el-GR" b="0" i="0" dirty="0">
                <a:effectLst/>
                <a:latin typeface="+mj-lt"/>
              </a:rPr>
              <a:t>: Μόνιμη επιτάχυνση της ανάπτυξης (πιο σπάνια στην πράξη).</a:t>
            </a:r>
          </a:p>
          <a:p>
            <a:pPr algn="l">
              <a:spcBef>
                <a:spcPts val="300"/>
              </a:spcBef>
              <a:spcAft>
                <a:spcPts val="1029"/>
              </a:spcAft>
              <a:buFont typeface="Arial" panose="020B0604020202020204" pitchFamily="34" charset="0"/>
              <a:buChar char="•"/>
            </a:pPr>
            <a:r>
              <a:rPr lang="el-GR" b="0" i="0" dirty="0">
                <a:effectLst/>
                <a:latin typeface="+mj-lt"/>
              </a:rPr>
              <a:t>Παράδειγμα: Η </a:t>
            </a:r>
            <a:r>
              <a:rPr lang="el-GR" b="1" i="0" dirty="0">
                <a:effectLst/>
                <a:latin typeface="+mj-lt"/>
              </a:rPr>
              <a:t>Νότια Κορέα</a:t>
            </a:r>
            <a:r>
              <a:rPr lang="el-GR" b="0" i="0" dirty="0">
                <a:effectLst/>
                <a:latin typeface="+mj-lt"/>
              </a:rPr>
              <a:t> επένδυσε σε R&amp;D και σε ανθρώπινο κεφάλαιο, με αποτέλεσμα τη </a:t>
            </a:r>
            <a:r>
              <a:rPr lang="el-GR" b="1" i="0" dirty="0">
                <a:effectLst/>
                <a:latin typeface="+mj-lt"/>
              </a:rPr>
              <a:t>μόνιμη αύξηση του εισοδήματος</a:t>
            </a:r>
            <a:r>
              <a:rPr lang="el-GR" b="0" i="0" dirty="0">
                <a:effectLst/>
                <a:latin typeface="+mj-lt"/>
              </a:rPr>
              <a:t>, ακόμα κι αν ο ρυθμός ανάπτυξης πλησιάζει πλέον αυτόν των αναπτυγμένων χωρών.</a:t>
            </a:r>
          </a:p>
          <a:p>
            <a:pPr algn="l">
              <a:spcBef>
                <a:spcPts val="1029"/>
              </a:spcBef>
            </a:pPr>
            <a:r>
              <a:rPr lang="el-GR" b="0" dirty="0">
                <a:effectLst/>
                <a:latin typeface="+mj-lt"/>
              </a:rPr>
              <a:t>(Η θεωρία αυτή ευθυγραμμίζεται με εμπειρικά ευρήματα όπως τα του </a:t>
            </a:r>
            <a:r>
              <a:rPr lang="el-GR" b="0" dirty="0" err="1">
                <a:effectLst/>
                <a:latin typeface="+mj-lt"/>
              </a:rPr>
              <a:t>Aghion</a:t>
            </a:r>
            <a:r>
              <a:rPr lang="el-GR" b="0" dirty="0">
                <a:effectLst/>
                <a:latin typeface="+mj-lt"/>
              </a:rPr>
              <a:t> &amp; </a:t>
            </a:r>
            <a:r>
              <a:rPr lang="el-GR" b="0" dirty="0" err="1">
                <a:effectLst/>
                <a:latin typeface="+mj-lt"/>
              </a:rPr>
              <a:t>Howitt</a:t>
            </a:r>
            <a:r>
              <a:rPr lang="el-GR" b="0" dirty="0">
                <a:effectLst/>
                <a:latin typeface="+mj-lt"/>
              </a:rPr>
              <a:t> (2009) για τον ρόλο των θεσμών στην καινοτομία.)</a:t>
            </a:r>
          </a:p>
          <a:p>
            <a:endParaRPr lang="el-GR" dirty="0"/>
          </a:p>
        </p:txBody>
      </p:sp>
    </p:spTree>
    <p:extLst>
      <p:ext uri="{BB962C8B-B14F-4D97-AF65-F5344CB8AC3E}">
        <p14:creationId xmlns:p14="http://schemas.microsoft.com/office/powerpoint/2010/main" val="18885951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153854-91EF-B275-092A-3193A122CE9F}"/>
              </a:ext>
            </a:extLst>
          </p:cNvPr>
          <p:cNvSpPr>
            <a:spLocks noGrp="1"/>
          </p:cNvSpPr>
          <p:nvPr>
            <p:ph type="title"/>
          </p:nvPr>
        </p:nvSpPr>
        <p:spPr/>
        <p:txBody>
          <a:bodyPr>
            <a:normAutofit fontScale="90000"/>
          </a:bodyPr>
          <a:lstStyle/>
          <a:p>
            <a:r>
              <a:rPr lang="el-GR" b="1" i="0" dirty="0">
                <a:solidFill>
                  <a:srgbClr val="404040"/>
                </a:solidFill>
                <a:effectLst/>
              </a:rPr>
              <a:t>Συμπέρασμα. Οι Βασικές Ενότητες της Σύγχρονης Θεωρίας Ανάπτυξης</a:t>
            </a:r>
            <a:br>
              <a:rPr lang="el-GR" b="0" i="0" dirty="0">
                <a:solidFill>
                  <a:srgbClr val="404040"/>
                </a:solidFill>
                <a:effectLst/>
                <a:latin typeface="DeepSeek-CJK-patch"/>
              </a:rPr>
            </a:br>
            <a:endParaRPr lang="el-GR" dirty="0"/>
          </a:p>
        </p:txBody>
      </p:sp>
      <p:sp>
        <p:nvSpPr>
          <p:cNvPr id="3" name="Θέση περιεχομένου 2">
            <a:extLst>
              <a:ext uri="{FF2B5EF4-FFF2-40B4-BE49-F238E27FC236}">
                <a16:creationId xmlns:a16="http://schemas.microsoft.com/office/drawing/2014/main" id="{C7A7A313-6414-ED2E-FDB7-61C992F49DF1}"/>
              </a:ext>
            </a:extLst>
          </p:cNvPr>
          <p:cNvSpPr>
            <a:spLocks noGrp="1"/>
          </p:cNvSpPr>
          <p:nvPr>
            <p:ph idx="1"/>
          </p:nvPr>
        </p:nvSpPr>
        <p:spPr>
          <a:xfrm>
            <a:off x="467497" y="1417638"/>
            <a:ext cx="8686800" cy="4525963"/>
          </a:xfrm>
        </p:spPr>
        <p:txBody>
          <a:bodyPr>
            <a:normAutofit fontScale="92500"/>
          </a:bodyPr>
          <a:lstStyle/>
          <a:p>
            <a:pPr algn="l">
              <a:lnSpc>
                <a:spcPts val="2143"/>
              </a:lnSpc>
              <a:spcBef>
                <a:spcPts val="1029"/>
              </a:spcBef>
              <a:spcAft>
                <a:spcPts val="300"/>
              </a:spcAft>
              <a:buFont typeface="+mj-lt"/>
              <a:buAutoNum type="arabicPeriod"/>
            </a:pPr>
            <a:r>
              <a:rPr lang="el-GR" b="1" i="0" dirty="0">
                <a:effectLst/>
                <a:latin typeface="+mj-lt"/>
              </a:rPr>
              <a:t>Μοντέλο </a:t>
            </a:r>
            <a:r>
              <a:rPr lang="el-GR" b="1" i="0" dirty="0" err="1">
                <a:effectLst/>
                <a:latin typeface="+mj-lt"/>
              </a:rPr>
              <a:t>Solow</a:t>
            </a:r>
            <a:endParaRPr lang="el-GR" b="0" i="0" dirty="0">
              <a:effectLst/>
              <a:latin typeface="+mj-lt"/>
            </a:endParaRPr>
          </a:p>
          <a:p>
            <a:pPr marL="457200" lvl="1" indent="0" algn="l">
              <a:lnSpc>
                <a:spcPts val="2143"/>
              </a:lnSpc>
              <a:spcBef>
                <a:spcPts val="300"/>
              </a:spcBef>
              <a:spcAft>
                <a:spcPts val="1029"/>
              </a:spcAft>
              <a:buNone/>
            </a:pPr>
            <a:r>
              <a:rPr lang="el-GR" b="0" i="0" dirty="0">
                <a:effectLst/>
                <a:latin typeface="+mj-lt"/>
              </a:rPr>
              <a:t>Βασική διδαχή: </a:t>
            </a:r>
            <a:r>
              <a:rPr lang="el-GR" b="0" i="1" dirty="0">
                <a:effectLst/>
                <a:latin typeface="+mj-lt"/>
              </a:rPr>
              <a:t>Η μακροπρόθεσμη ανάπτυξη οφείλεται στην εξωγενή τεχνολογική πρόοδο</a:t>
            </a:r>
            <a:r>
              <a:rPr lang="el-GR" b="0" i="0" dirty="0">
                <a:effectLst/>
                <a:latin typeface="+mj-lt"/>
              </a:rPr>
              <a:t>.</a:t>
            </a:r>
          </a:p>
          <a:p>
            <a:pPr marL="457200" lvl="1" indent="0" algn="l">
              <a:lnSpc>
                <a:spcPts val="2143"/>
              </a:lnSpc>
              <a:spcBef>
                <a:spcPts val="300"/>
              </a:spcBef>
              <a:spcAft>
                <a:spcPts val="1029"/>
              </a:spcAft>
              <a:buNone/>
            </a:pPr>
            <a:r>
              <a:rPr lang="el-GR" b="0" i="0" dirty="0">
                <a:effectLst/>
                <a:latin typeface="+mj-lt"/>
              </a:rPr>
              <a:t>Περιορισμοί: Δεν εξηγεί τις πηγές τεχνολογικής προόδου.</a:t>
            </a:r>
          </a:p>
          <a:p>
            <a:pPr algn="l">
              <a:lnSpc>
                <a:spcPts val="2143"/>
              </a:lnSpc>
              <a:spcBef>
                <a:spcPts val="300"/>
              </a:spcBef>
              <a:spcAft>
                <a:spcPts val="300"/>
              </a:spcAft>
              <a:buFont typeface="+mj-lt"/>
              <a:buAutoNum type="arabicPeriod"/>
            </a:pPr>
            <a:r>
              <a:rPr lang="el-GR" b="1" i="0" dirty="0">
                <a:effectLst/>
                <a:latin typeface="+mj-lt"/>
              </a:rPr>
              <a:t>Ενδογενής Ανάπτυξη</a:t>
            </a:r>
            <a:endParaRPr lang="el-GR" b="0" i="0" dirty="0">
              <a:effectLst/>
              <a:latin typeface="+mj-lt"/>
            </a:endParaRPr>
          </a:p>
          <a:p>
            <a:pPr marL="742950" lvl="1" indent="-285750" algn="l">
              <a:lnSpc>
                <a:spcPts val="2143"/>
              </a:lnSpc>
              <a:spcBef>
                <a:spcPts val="300"/>
              </a:spcBef>
              <a:spcAft>
                <a:spcPts val="300"/>
              </a:spcAft>
              <a:buFont typeface="+mj-lt"/>
              <a:buAutoNum type="arabicPeriod"/>
            </a:pPr>
            <a:r>
              <a:rPr lang="el-GR" b="0" i="1" dirty="0">
                <a:effectLst/>
                <a:latin typeface="+mj-lt"/>
              </a:rPr>
              <a:t>Κύρια Ιδέα</a:t>
            </a:r>
            <a:r>
              <a:rPr lang="el-GR" b="0" i="0" dirty="0">
                <a:effectLst/>
                <a:latin typeface="+mj-lt"/>
              </a:rPr>
              <a:t>: Η ανάπτυξη προκύπτει από:</a:t>
            </a:r>
          </a:p>
          <a:p>
            <a:pPr marL="914400" lvl="2" indent="0" algn="l">
              <a:lnSpc>
                <a:spcPts val="2143"/>
              </a:lnSpc>
              <a:spcBef>
                <a:spcPts val="300"/>
              </a:spcBef>
              <a:spcAft>
                <a:spcPts val="1029"/>
              </a:spcAft>
              <a:buNone/>
            </a:pPr>
            <a:r>
              <a:rPr lang="el-GR" b="1" i="0" dirty="0">
                <a:effectLst/>
                <a:latin typeface="+mj-lt"/>
              </a:rPr>
              <a:t>Καθαρή καινοτομία</a:t>
            </a:r>
            <a:r>
              <a:rPr lang="el-GR" b="0" i="0" dirty="0">
                <a:effectLst/>
                <a:latin typeface="+mj-lt"/>
              </a:rPr>
              <a:t> (</a:t>
            </a:r>
            <a:r>
              <a:rPr lang="el-GR" b="0" i="0" dirty="0" err="1">
                <a:effectLst/>
                <a:latin typeface="+mj-lt"/>
              </a:rPr>
              <a:t>Romer</a:t>
            </a:r>
            <a:r>
              <a:rPr lang="el-GR" b="0" i="0" dirty="0">
                <a:effectLst/>
                <a:latin typeface="+mj-lt"/>
              </a:rPr>
              <a:t>)</a:t>
            </a:r>
          </a:p>
          <a:p>
            <a:pPr marL="914400" lvl="2" indent="0" algn="l">
              <a:lnSpc>
                <a:spcPts val="2143"/>
              </a:lnSpc>
              <a:spcBef>
                <a:spcPts val="300"/>
              </a:spcBef>
              <a:spcAft>
                <a:spcPts val="1029"/>
              </a:spcAft>
              <a:buNone/>
            </a:pPr>
            <a:r>
              <a:rPr lang="el-GR" b="1" i="0" dirty="0">
                <a:effectLst/>
                <a:latin typeface="+mj-lt"/>
              </a:rPr>
              <a:t>Ανθρώπινο κεφάλαιο</a:t>
            </a:r>
            <a:r>
              <a:rPr lang="el-GR" b="0" i="0" dirty="0">
                <a:effectLst/>
                <a:latin typeface="+mj-lt"/>
              </a:rPr>
              <a:t> (</a:t>
            </a:r>
            <a:r>
              <a:rPr lang="el-GR" b="0" i="0" dirty="0" err="1">
                <a:effectLst/>
                <a:latin typeface="+mj-lt"/>
              </a:rPr>
              <a:t>Lucas</a:t>
            </a:r>
            <a:r>
              <a:rPr lang="el-GR" b="0" i="0" dirty="0">
                <a:effectLst/>
                <a:latin typeface="+mj-lt"/>
              </a:rPr>
              <a:t>)</a:t>
            </a:r>
          </a:p>
          <a:p>
            <a:pPr marL="914400" lvl="2" indent="0" algn="l">
              <a:lnSpc>
                <a:spcPts val="2143"/>
              </a:lnSpc>
              <a:spcBef>
                <a:spcPts val="300"/>
              </a:spcBef>
              <a:spcAft>
                <a:spcPts val="1029"/>
              </a:spcAft>
              <a:buNone/>
            </a:pPr>
            <a:r>
              <a:rPr lang="el-GR" b="1" i="0" dirty="0">
                <a:effectLst/>
                <a:latin typeface="+mj-lt"/>
              </a:rPr>
              <a:t>Διεθνή διάχυση τεχνολογίας</a:t>
            </a:r>
            <a:endParaRPr lang="el-GR" b="0" i="0" dirty="0">
              <a:effectLst/>
              <a:latin typeface="+mj-lt"/>
            </a:endParaRPr>
          </a:p>
          <a:p>
            <a:pPr marL="742950" lvl="1" indent="-285750" algn="l">
              <a:lnSpc>
                <a:spcPts val="2143"/>
              </a:lnSpc>
              <a:spcBef>
                <a:spcPts val="300"/>
              </a:spcBef>
              <a:spcAft>
                <a:spcPts val="1029"/>
              </a:spcAft>
              <a:buFont typeface="+mj-lt"/>
              <a:buAutoNum type="arabicPeriod"/>
            </a:pPr>
            <a:r>
              <a:rPr lang="el-GR" b="0" i="1" dirty="0">
                <a:effectLst/>
                <a:latin typeface="+mj-lt"/>
              </a:rPr>
              <a:t>Κύρια Διαφορά από </a:t>
            </a:r>
            <a:r>
              <a:rPr lang="el-GR" b="0" i="1" dirty="0" err="1">
                <a:effectLst/>
                <a:latin typeface="+mj-lt"/>
              </a:rPr>
              <a:t>Solow</a:t>
            </a:r>
            <a:r>
              <a:rPr lang="el-GR" b="0" i="0" dirty="0">
                <a:effectLst/>
                <a:latin typeface="+mj-lt"/>
              </a:rPr>
              <a:t>: Οι πολιτικές μπορούν να έχουν </a:t>
            </a:r>
            <a:r>
              <a:rPr lang="el-GR" b="1" i="0" dirty="0">
                <a:effectLst/>
                <a:latin typeface="+mj-lt"/>
              </a:rPr>
              <a:t>μόνιμες επιπτώσεις</a:t>
            </a:r>
            <a:r>
              <a:rPr lang="el-GR" b="0" i="0" dirty="0">
                <a:effectLst/>
                <a:latin typeface="+mj-lt"/>
              </a:rPr>
              <a:t> (στο επίπεδο ή στο ρυθμό ανάπτυξης).</a:t>
            </a:r>
          </a:p>
          <a:p>
            <a:endParaRPr lang="el-GR" dirty="0"/>
          </a:p>
        </p:txBody>
      </p:sp>
      <p:pic>
        <p:nvPicPr>
          <p:cNvPr id="4" name="Picture 3">
            <a:extLst>
              <a:ext uri="{FF2B5EF4-FFF2-40B4-BE49-F238E27FC236}">
                <a16:creationId xmlns:a16="http://schemas.microsoft.com/office/drawing/2014/main" id="{22E798CF-5BDC-2D31-4D1E-D30A383482B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7600" y="5257800"/>
            <a:ext cx="2033294" cy="2033294"/>
          </a:xfrm>
          <a:prstGeom prst="rect">
            <a:avLst/>
          </a:prstGeom>
        </p:spPr>
      </p:pic>
    </p:spTree>
    <p:extLst>
      <p:ext uri="{BB962C8B-B14F-4D97-AF65-F5344CB8AC3E}">
        <p14:creationId xmlns:p14="http://schemas.microsoft.com/office/powerpoint/2010/main" val="1844075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a:extLst>
              <a:ext uri="{FF2B5EF4-FFF2-40B4-BE49-F238E27FC236}">
                <a16:creationId xmlns:a16="http://schemas.microsoft.com/office/drawing/2014/main" id="{5180245B-E00E-03A8-20A4-3AB0C333C05E}"/>
              </a:ext>
            </a:extLst>
          </p:cNvPr>
          <p:cNvSpPr>
            <a:spLocks noGrp="1" noChangeArrowheads="1"/>
          </p:cNvSpPr>
          <p:nvPr>
            <p:ph type="title"/>
          </p:nvPr>
        </p:nvSpPr>
        <p:spPr>
          <a:xfrm>
            <a:off x="481913" y="-228600"/>
            <a:ext cx="8229600" cy="1143000"/>
          </a:xfrm>
        </p:spPr>
        <p:txBody>
          <a:bodyPr/>
          <a:lstStyle/>
          <a:p>
            <a:r>
              <a:rPr lang="de-DE" altLang="el-GR" dirty="0"/>
              <a:t>E</a:t>
            </a:r>
            <a:r>
              <a:rPr lang="el-GR" altLang="el-GR" dirty="0" err="1"/>
              <a:t>ξωγενής</a:t>
            </a:r>
            <a:r>
              <a:rPr lang="el-GR" altLang="el-GR" dirty="0"/>
              <a:t> τεχνική πρόοδος</a:t>
            </a:r>
            <a:endParaRPr lang="en-GB" altLang="el-GR" dirty="0"/>
          </a:p>
        </p:txBody>
      </p:sp>
      <p:sp>
        <p:nvSpPr>
          <p:cNvPr id="183299" name="Rectangle 3">
            <a:extLst>
              <a:ext uri="{FF2B5EF4-FFF2-40B4-BE49-F238E27FC236}">
                <a16:creationId xmlns:a16="http://schemas.microsoft.com/office/drawing/2014/main" id="{D8CB04CC-6B8F-199C-7CC4-B46DCDE8E316}"/>
              </a:ext>
            </a:extLst>
          </p:cNvPr>
          <p:cNvSpPr>
            <a:spLocks noGrp="1" noChangeArrowheads="1"/>
          </p:cNvSpPr>
          <p:nvPr>
            <p:ph type="body" idx="1"/>
          </p:nvPr>
        </p:nvSpPr>
        <p:spPr>
          <a:xfrm>
            <a:off x="481913" y="825178"/>
            <a:ext cx="8229600" cy="5804222"/>
          </a:xfrm>
        </p:spPr>
        <p:txBody>
          <a:bodyPr>
            <a:normAutofit fontScale="77500" lnSpcReduction="20000"/>
          </a:bodyPr>
          <a:lstStyle/>
          <a:p>
            <a:r>
              <a:rPr lang="el-GR" altLang="el-GR" dirty="0"/>
              <a:t>Ας εξετάσουμε τη </a:t>
            </a:r>
            <a:r>
              <a:rPr lang="el-GR" altLang="el-GR" dirty="0" err="1"/>
              <a:t>εργασιοενισχυτική</a:t>
            </a:r>
            <a:r>
              <a:rPr lang="el-GR" altLang="el-GR" dirty="0"/>
              <a:t> συνάρτηση παραγωγής:</a:t>
            </a:r>
            <a:r>
              <a:rPr lang="en-GB" altLang="el-GR" dirty="0"/>
              <a:t>					(2.1)</a:t>
            </a:r>
          </a:p>
          <a:p>
            <a:r>
              <a:rPr lang="el-GR" altLang="el-GR" dirty="0"/>
              <a:t>Η τεχνολογική πρόοδος συμβαίνει όταν το Α αυξάνεται με το χρόνο, με αποτέλεσμα η εργασία να γίνεται πιο παραγωγική όταν το επίπεδο της τεχνολογίας είναι υψηλότερο.</a:t>
            </a:r>
          </a:p>
          <a:p>
            <a:r>
              <a:rPr lang="el-GR" altLang="el-GR" dirty="0"/>
              <a:t>Όταν η τεχνολογική πρόοδος προχωρά με σταθερό ρυθμό g και δεν εξαρτάται από άλλες μεταβλητές, ονομάζεται εξωγενής.</a:t>
            </a:r>
            <a:endParaRPr lang="en-GB" altLang="el-GR" dirty="0"/>
          </a:p>
          <a:p>
            <a:pPr>
              <a:buFontTx/>
              <a:buNone/>
            </a:pPr>
            <a:r>
              <a:rPr lang="en-GB" altLang="el-GR" dirty="0"/>
              <a:t>								(2.2)</a:t>
            </a:r>
            <a:endParaRPr lang="el-GR" altLang="el-GR" dirty="0"/>
          </a:p>
          <a:p>
            <a:pPr>
              <a:buFontTx/>
              <a:buNone/>
            </a:pPr>
            <a:endParaRPr lang="el-GR" altLang="el-GR" dirty="0"/>
          </a:p>
          <a:p>
            <a:pPr>
              <a:buNone/>
            </a:pPr>
            <a:r>
              <a:rPr lang="el-GR" b="1" i="0" dirty="0">
                <a:solidFill>
                  <a:srgbClr val="404040"/>
                </a:solidFill>
                <a:effectLst/>
                <a:latin typeface="DeepSeek-CJK-patch"/>
              </a:rPr>
              <a:t>g</a:t>
            </a:r>
            <a:r>
              <a:rPr lang="el-GR" b="0" i="0" dirty="0">
                <a:solidFill>
                  <a:srgbClr val="404040"/>
                </a:solidFill>
                <a:effectLst/>
                <a:latin typeface="DeepSeek-CJK-patch"/>
              </a:rPr>
              <a:t>: </a:t>
            </a:r>
            <a:r>
              <a:rPr lang="el-GR" b="0" i="0" dirty="0">
                <a:effectLst/>
                <a:latin typeface="DeepSeek-CJK-patch"/>
              </a:rPr>
              <a:t>Συμβολίζει τον </a:t>
            </a:r>
            <a:r>
              <a:rPr lang="el-GR" b="1" i="0" dirty="0">
                <a:effectLst/>
                <a:latin typeface="DeepSeek-CJK-patch"/>
              </a:rPr>
              <a:t>σταθερό ρυθμό τεχνολογικής προόδου</a:t>
            </a:r>
            <a:r>
              <a:rPr lang="el-GR" b="0" i="0" dirty="0">
                <a:effectLst/>
                <a:latin typeface="DeepSeek-CJK-patch"/>
              </a:rPr>
              <a:t> (π.χ. g = 2% ετησίως). Στην παραπάνω μορφή το </a:t>
            </a:r>
            <a:r>
              <a:rPr lang="de-DE" dirty="0">
                <a:latin typeface="DeepSeek-CJK-patch"/>
              </a:rPr>
              <a:t>g </a:t>
            </a:r>
            <a:r>
              <a:rPr lang="el-GR" b="0" i="0" dirty="0">
                <a:effectLst/>
                <a:latin typeface="DeepSeek-CJK-patch"/>
              </a:rPr>
              <a:t>είναι η εκθετική αύξηση της τεχνολογίας.</a:t>
            </a:r>
            <a:r>
              <a:rPr lang="de-DE" b="0" i="0" dirty="0">
                <a:effectLst/>
                <a:latin typeface="DeepSeek-CJK-patch"/>
              </a:rPr>
              <a:t> </a:t>
            </a:r>
          </a:p>
          <a:p>
            <a:pPr>
              <a:buNone/>
            </a:pPr>
            <a:r>
              <a:rPr lang="el-GR" b="1" i="0" dirty="0">
                <a:effectLst/>
                <a:latin typeface="DeepSeek-CJK-patch"/>
              </a:rPr>
              <a:t>t</a:t>
            </a:r>
            <a:r>
              <a:rPr lang="el-GR" b="0" i="0" dirty="0">
                <a:effectLst/>
                <a:latin typeface="DeepSeek-CJK-patch"/>
              </a:rPr>
              <a:t>: Συμβολίζει το </a:t>
            </a:r>
            <a:r>
              <a:rPr lang="el-GR" b="1" i="0" dirty="0">
                <a:effectLst/>
                <a:latin typeface="DeepSeek-CJK-patch"/>
              </a:rPr>
              <a:t>χρόνο</a:t>
            </a:r>
            <a:r>
              <a:rPr lang="el-GR" b="0" i="0" dirty="0">
                <a:effectLst/>
                <a:latin typeface="DeepSeek-CJK-patch"/>
              </a:rPr>
              <a:t> (</a:t>
            </a:r>
            <a:r>
              <a:rPr lang="el-GR" b="0" i="0" dirty="0" err="1">
                <a:effectLst/>
                <a:latin typeface="DeepSeek-CJK-patch"/>
              </a:rPr>
              <a:t>time</a:t>
            </a:r>
            <a:r>
              <a:rPr lang="el-GR" b="0" i="0" dirty="0">
                <a:effectLst/>
                <a:latin typeface="DeepSeek-CJK-patch"/>
              </a:rPr>
              <a:t>). Χρησιμοποιείται σε δυναμικές εξισώσεις για να δείξει την εξέλιξη της τεχνολογίας, π.χ. A(t).</a:t>
            </a:r>
          </a:p>
          <a:p>
            <a:pPr>
              <a:buNone/>
            </a:pPr>
            <a:endParaRPr lang="el-GR" b="0" i="0" dirty="0">
              <a:solidFill>
                <a:srgbClr val="404040"/>
              </a:solidFill>
              <a:effectLst/>
              <a:latin typeface="DeepSeek-CJK-patch"/>
            </a:endParaRPr>
          </a:p>
          <a:p>
            <a:pPr>
              <a:buFontTx/>
              <a:buNone/>
            </a:pPr>
            <a:endParaRPr lang="en-GB" altLang="el-GR" dirty="0"/>
          </a:p>
          <a:p>
            <a:endParaRPr lang="en-GB" altLang="el-GR" dirty="0"/>
          </a:p>
        </p:txBody>
      </p:sp>
      <p:graphicFrame>
        <p:nvGraphicFramePr>
          <p:cNvPr id="183300" name="Object 4">
            <a:extLst>
              <a:ext uri="{FF2B5EF4-FFF2-40B4-BE49-F238E27FC236}">
                <a16:creationId xmlns:a16="http://schemas.microsoft.com/office/drawing/2014/main" id="{F4CABD08-7EA5-6C73-5EF4-1F256EE271CA}"/>
              </a:ext>
            </a:extLst>
          </p:cNvPr>
          <p:cNvGraphicFramePr>
            <a:graphicFrameLocks noChangeAspect="1"/>
          </p:cNvGraphicFramePr>
          <p:nvPr>
            <p:extLst>
              <p:ext uri="{D42A27DB-BD31-4B8C-83A1-F6EECF244321}">
                <p14:modId xmlns:p14="http://schemas.microsoft.com/office/powerpoint/2010/main" val="1802679494"/>
              </p:ext>
            </p:extLst>
          </p:nvPr>
        </p:nvGraphicFramePr>
        <p:xfrm>
          <a:off x="3505200" y="1219200"/>
          <a:ext cx="1704975" cy="342900"/>
        </p:xfrm>
        <a:graphic>
          <a:graphicData uri="http://schemas.openxmlformats.org/presentationml/2006/ole">
            <mc:AlternateContent xmlns:mc="http://schemas.openxmlformats.org/markup-compatibility/2006">
              <mc:Choice xmlns:v="urn:schemas-microsoft-com:vml" Requires="v">
                <p:oleObj name="Equation" r:id="rId2" imgW="1701720" imgH="342720" progId="Equation.DSMT4">
                  <p:embed/>
                </p:oleObj>
              </mc:Choice>
              <mc:Fallback>
                <p:oleObj name="Equation" r:id="rId2" imgW="1701720" imgH="342720" progId="Equation.DSMT4">
                  <p:embed/>
                  <p:pic>
                    <p:nvPicPr>
                      <p:cNvPr id="183300" name="Object 4">
                        <a:extLst>
                          <a:ext uri="{FF2B5EF4-FFF2-40B4-BE49-F238E27FC236}">
                            <a16:creationId xmlns:a16="http://schemas.microsoft.com/office/drawing/2014/main" id="{F4CABD08-7EA5-6C73-5EF4-1F256EE271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1219200"/>
                        <a:ext cx="1704975"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3301" name="Object 5">
            <a:extLst>
              <a:ext uri="{FF2B5EF4-FFF2-40B4-BE49-F238E27FC236}">
                <a16:creationId xmlns:a16="http://schemas.microsoft.com/office/drawing/2014/main" id="{C4D8F90C-3FAE-46F4-92A4-5D1347DD9A63}"/>
              </a:ext>
            </a:extLst>
          </p:cNvPr>
          <p:cNvGraphicFramePr>
            <a:graphicFrameLocks noChangeAspect="1"/>
          </p:cNvGraphicFramePr>
          <p:nvPr>
            <p:extLst>
              <p:ext uri="{D42A27DB-BD31-4B8C-83A1-F6EECF244321}">
                <p14:modId xmlns:p14="http://schemas.microsoft.com/office/powerpoint/2010/main" val="551618924"/>
              </p:ext>
            </p:extLst>
          </p:nvPr>
        </p:nvGraphicFramePr>
        <p:xfrm>
          <a:off x="3429000" y="3657600"/>
          <a:ext cx="2736850" cy="571500"/>
        </p:xfrm>
        <a:graphic>
          <a:graphicData uri="http://schemas.openxmlformats.org/presentationml/2006/ole">
            <mc:AlternateContent xmlns:mc="http://schemas.openxmlformats.org/markup-compatibility/2006">
              <mc:Choice xmlns:v="urn:schemas-microsoft-com:vml" Requires="v">
                <p:oleObj name="Equation" r:id="rId4" imgW="2730240" imgH="571320" progId="Equation.DSMT4">
                  <p:embed/>
                </p:oleObj>
              </mc:Choice>
              <mc:Fallback>
                <p:oleObj name="Equation" r:id="rId4" imgW="2730240" imgH="571320" progId="Equation.DSMT4">
                  <p:embed/>
                  <p:pic>
                    <p:nvPicPr>
                      <p:cNvPr id="183301" name="Object 5">
                        <a:extLst>
                          <a:ext uri="{FF2B5EF4-FFF2-40B4-BE49-F238E27FC236}">
                            <a16:creationId xmlns:a16="http://schemas.microsoft.com/office/drawing/2014/main" id="{C4D8F90C-3FAE-46F4-92A4-5D1347DD9A6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3657600"/>
                        <a:ext cx="2736850"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90DEE2-1F38-2C6A-661F-38D401A174E2}"/>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B6DF5316-9060-E6AF-25E1-D2C75FAD2216}"/>
              </a:ext>
            </a:extLst>
          </p:cNvPr>
          <p:cNvSpPr>
            <a:spLocks noGrp="1"/>
          </p:cNvSpPr>
          <p:nvPr>
            <p:ph type="title"/>
          </p:nvPr>
        </p:nvSpPr>
        <p:spPr/>
        <p:txBody>
          <a:bodyPr>
            <a:normAutofit fontScale="90000"/>
          </a:bodyPr>
          <a:lstStyle/>
          <a:p>
            <a:r>
              <a:rPr lang="el-GR" b="1" i="0" dirty="0">
                <a:solidFill>
                  <a:srgbClr val="404040"/>
                </a:solidFill>
                <a:effectLst/>
              </a:rPr>
              <a:t>Συμπέρασμα. Οι Βασικές Ενότητες της Σύγχρονης Θεωρίας Ανάπτυξης</a:t>
            </a:r>
            <a:br>
              <a:rPr lang="el-GR" b="0" i="0" dirty="0">
                <a:solidFill>
                  <a:srgbClr val="404040"/>
                </a:solidFill>
                <a:effectLst/>
              </a:rPr>
            </a:br>
            <a:endParaRPr lang="el-GR" dirty="0"/>
          </a:p>
        </p:txBody>
      </p:sp>
      <p:sp>
        <p:nvSpPr>
          <p:cNvPr id="3" name="Θέση περιεχομένου 2">
            <a:extLst>
              <a:ext uri="{FF2B5EF4-FFF2-40B4-BE49-F238E27FC236}">
                <a16:creationId xmlns:a16="http://schemas.microsoft.com/office/drawing/2014/main" id="{C3F12C2C-9337-7700-97F9-2ECDAAC0CC55}"/>
              </a:ext>
            </a:extLst>
          </p:cNvPr>
          <p:cNvSpPr>
            <a:spLocks noGrp="1"/>
          </p:cNvSpPr>
          <p:nvPr>
            <p:ph idx="1"/>
          </p:nvPr>
        </p:nvSpPr>
        <p:spPr>
          <a:xfrm>
            <a:off x="609600" y="1295400"/>
            <a:ext cx="8686800" cy="4525963"/>
          </a:xfrm>
        </p:spPr>
        <p:txBody>
          <a:bodyPr>
            <a:normAutofit fontScale="70000" lnSpcReduction="20000"/>
          </a:bodyPr>
          <a:lstStyle/>
          <a:p>
            <a:pPr marL="0" indent="0" algn="l">
              <a:lnSpc>
                <a:spcPts val="2143"/>
              </a:lnSpc>
              <a:spcBef>
                <a:spcPts val="300"/>
              </a:spcBef>
              <a:spcAft>
                <a:spcPts val="300"/>
              </a:spcAft>
              <a:buNone/>
            </a:pPr>
            <a:r>
              <a:rPr lang="el-GR" sz="3400" b="1" i="0" dirty="0">
                <a:effectLst/>
                <a:latin typeface="+mj-lt"/>
              </a:rPr>
              <a:t>3. </a:t>
            </a:r>
            <a:r>
              <a:rPr lang="el-GR" sz="3700" b="1" i="0" dirty="0">
                <a:effectLst/>
                <a:latin typeface="+mj-lt"/>
              </a:rPr>
              <a:t>Εμπειρικά Ευρήματα</a:t>
            </a:r>
            <a:endParaRPr lang="el-GR" sz="3700" b="0" i="0" dirty="0">
              <a:effectLst/>
              <a:latin typeface="+mj-lt"/>
            </a:endParaRPr>
          </a:p>
          <a:p>
            <a:pPr marL="457200" lvl="1" indent="0" algn="l">
              <a:lnSpc>
                <a:spcPts val="2143"/>
              </a:lnSpc>
              <a:spcBef>
                <a:spcPts val="300"/>
              </a:spcBef>
              <a:spcAft>
                <a:spcPts val="1029"/>
              </a:spcAft>
              <a:buNone/>
            </a:pPr>
            <a:r>
              <a:rPr lang="el-GR" sz="3700" b="0" i="0" dirty="0">
                <a:effectLst/>
                <a:latin typeface="+mj-lt"/>
              </a:rPr>
              <a:t>Οι χώρες </a:t>
            </a:r>
            <a:r>
              <a:rPr lang="el-GR" sz="3700" b="1" i="0" dirty="0">
                <a:effectLst/>
                <a:latin typeface="+mj-lt"/>
              </a:rPr>
              <a:t>δεν συγκλίνουν πάντα</a:t>
            </a:r>
            <a:r>
              <a:rPr lang="el-GR" sz="3700" b="0" i="0" dirty="0">
                <a:effectLst/>
                <a:latin typeface="+mj-lt"/>
              </a:rPr>
              <a:t> (π.χ. ΗΠΑ </a:t>
            </a:r>
            <a:r>
              <a:rPr lang="el-GR" sz="3700" b="0" i="0" dirty="0" err="1">
                <a:effectLst/>
                <a:latin typeface="+mj-lt"/>
              </a:rPr>
              <a:t>vs</a:t>
            </a:r>
            <a:r>
              <a:rPr lang="el-GR" sz="3700" b="0" i="0" dirty="0">
                <a:effectLst/>
                <a:latin typeface="+mj-lt"/>
              </a:rPr>
              <a:t>. Μαλάουι).</a:t>
            </a:r>
          </a:p>
          <a:p>
            <a:pPr marL="457200" lvl="1" indent="0" algn="l">
              <a:lnSpc>
                <a:spcPts val="2143"/>
              </a:lnSpc>
              <a:spcBef>
                <a:spcPts val="300"/>
              </a:spcBef>
              <a:spcAft>
                <a:spcPts val="1029"/>
              </a:spcAft>
              <a:buNone/>
            </a:pPr>
            <a:r>
              <a:rPr lang="el-GR" sz="3700" b="0" i="0" dirty="0">
                <a:effectLst/>
                <a:latin typeface="+mj-lt"/>
              </a:rPr>
              <a:t>Η </a:t>
            </a:r>
            <a:r>
              <a:rPr lang="el-GR" sz="3700" b="1" i="0" dirty="0">
                <a:effectLst/>
                <a:latin typeface="+mj-lt"/>
              </a:rPr>
              <a:t>τεχνολογική πρόσβαση</a:t>
            </a:r>
            <a:r>
              <a:rPr lang="el-GR" sz="3700" b="0" i="0" dirty="0">
                <a:effectLst/>
                <a:latin typeface="+mj-lt"/>
              </a:rPr>
              <a:t> και οι </a:t>
            </a:r>
            <a:r>
              <a:rPr lang="el-GR" sz="3700" b="1" i="0" dirty="0">
                <a:effectLst/>
                <a:latin typeface="+mj-lt"/>
              </a:rPr>
              <a:t>θεσμοί</a:t>
            </a:r>
            <a:r>
              <a:rPr lang="el-GR" sz="3700" b="0" i="0" dirty="0">
                <a:effectLst/>
                <a:latin typeface="+mj-lt"/>
              </a:rPr>
              <a:t> καθορίζουν τις διαφορές εισοδήματος.</a:t>
            </a:r>
          </a:p>
          <a:p>
            <a:pPr algn="l">
              <a:lnSpc>
                <a:spcPts val="2143"/>
              </a:lnSpc>
              <a:spcBef>
                <a:spcPts val="300"/>
              </a:spcBef>
              <a:spcAft>
                <a:spcPts val="300"/>
              </a:spcAft>
              <a:buFont typeface="+mj-lt"/>
              <a:buAutoNum type="arabicPeriod"/>
            </a:pPr>
            <a:endParaRPr lang="el-GR" sz="3700" b="1" i="0" dirty="0">
              <a:effectLst/>
              <a:latin typeface="+mj-lt"/>
            </a:endParaRPr>
          </a:p>
          <a:p>
            <a:pPr marL="0" indent="0" algn="l">
              <a:lnSpc>
                <a:spcPts val="2143"/>
              </a:lnSpc>
              <a:spcBef>
                <a:spcPts val="300"/>
              </a:spcBef>
              <a:spcAft>
                <a:spcPts val="300"/>
              </a:spcAft>
              <a:buNone/>
            </a:pPr>
            <a:r>
              <a:rPr lang="el-GR" sz="3700" b="1" i="0" dirty="0">
                <a:effectLst/>
                <a:latin typeface="+mj-lt"/>
              </a:rPr>
              <a:t>4. Προτεραιότητες Πολιτικής</a:t>
            </a:r>
            <a:endParaRPr lang="el-GR" sz="3700" b="0" i="0" dirty="0">
              <a:effectLst/>
              <a:latin typeface="+mj-lt"/>
            </a:endParaRPr>
          </a:p>
          <a:p>
            <a:pPr marL="457200" lvl="1" indent="0" algn="l">
              <a:lnSpc>
                <a:spcPts val="2143"/>
              </a:lnSpc>
              <a:spcBef>
                <a:spcPts val="300"/>
              </a:spcBef>
              <a:spcAft>
                <a:spcPts val="300"/>
              </a:spcAft>
              <a:buNone/>
            </a:pPr>
            <a:r>
              <a:rPr lang="el-GR" sz="3700" b="0" i="0" dirty="0">
                <a:effectLst/>
                <a:latin typeface="+mj-lt"/>
              </a:rPr>
              <a:t>Επενδύσεις σε:</a:t>
            </a:r>
          </a:p>
          <a:p>
            <a:pPr marL="914400" lvl="2" indent="0" algn="l">
              <a:lnSpc>
                <a:spcPts val="2143"/>
              </a:lnSpc>
              <a:spcBef>
                <a:spcPts val="300"/>
              </a:spcBef>
              <a:spcAft>
                <a:spcPts val="1029"/>
              </a:spcAft>
              <a:buNone/>
            </a:pPr>
            <a:r>
              <a:rPr lang="el-GR" sz="3700" b="1" i="0" dirty="0">
                <a:effectLst/>
                <a:latin typeface="+mj-lt"/>
              </a:rPr>
              <a:t>Εκπαίδευση &amp; Έρευνα</a:t>
            </a:r>
            <a:endParaRPr lang="el-GR" sz="3700" b="0" i="0" dirty="0">
              <a:effectLst/>
              <a:latin typeface="+mj-lt"/>
            </a:endParaRPr>
          </a:p>
          <a:p>
            <a:pPr marL="914400" lvl="2" indent="0" algn="l">
              <a:lnSpc>
                <a:spcPts val="2143"/>
              </a:lnSpc>
              <a:spcBef>
                <a:spcPts val="300"/>
              </a:spcBef>
              <a:spcAft>
                <a:spcPts val="1029"/>
              </a:spcAft>
              <a:buNone/>
            </a:pPr>
            <a:r>
              <a:rPr lang="el-GR" sz="3700" b="1" i="0" dirty="0">
                <a:effectLst/>
                <a:latin typeface="+mj-lt"/>
              </a:rPr>
              <a:t>Ανοικτή οικονομία</a:t>
            </a:r>
            <a:endParaRPr lang="el-GR" sz="3700" b="0" i="0" dirty="0">
              <a:effectLst/>
              <a:latin typeface="+mj-lt"/>
            </a:endParaRPr>
          </a:p>
          <a:p>
            <a:pPr marL="457200" lvl="1" indent="0" algn="l">
              <a:lnSpc>
                <a:spcPts val="2143"/>
              </a:lnSpc>
              <a:spcBef>
                <a:spcPts val="300"/>
              </a:spcBef>
              <a:spcAft>
                <a:spcPts val="1029"/>
              </a:spcAft>
              <a:buNone/>
            </a:pPr>
            <a:r>
              <a:rPr lang="el-GR" sz="3700" b="0" i="0" dirty="0">
                <a:effectLst/>
                <a:latin typeface="+mj-lt"/>
              </a:rPr>
              <a:t>Διόρθωση </a:t>
            </a:r>
            <a:r>
              <a:rPr lang="el-GR" sz="3700" b="1" i="0" dirty="0">
                <a:effectLst/>
                <a:latin typeface="+mj-lt"/>
              </a:rPr>
              <a:t>αποτυχιών αγοράς</a:t>
            </a:r>
            <a:r>
              <a:rPr lang="el-GR" sz="3700" b="0" i="0" dirty="0">
                <a:effectLst/>
                <a:latin typeface="+mj-lt"/>
              </a:rPr>
              <a:t> (π.χ. σε R&amp;D).</a:t>
            </a:r>
          </a:p>
          <a:p>
            <a:pPr>
              <a:buNone/>
            </a:pPr>
            <a:br>
              <a:rPr lang="el-GR" dirty="0"/>
            </a:br>
            <a:endParaRPr lang="el-GR" dirty="0"/>
          </a:p>
        </p:txBody>
      </p:sp>
      <p:pic>
        <p:nvPicPr>
          <p:cNvPr id="4" name="Picture 3">
            <a:extLst>
              <a:ext uri="{FF2B5EF4-FFF2-40B4-BE49-F238E27FC236}">
                <a16:creationId xmlns:a16="http://schemas.microsoft.com/office/drawing/2014/main" id="{E904C15A-23E5-73CA-FA0F-DED114C247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55353" y="4648200"/>
            <a:ext cx="2033294" cy="2033294"/>
          </a:xfrm>
          <a:prstGeom prst="rect">
            <a:avLst/>
          </a:prstGeom>
        </p:spPr>
      </p:pic>
      <p:sp>
        <p:nvSpPr>
          <p:cNvPr id="6" name="TextBox 5">
            <a:extLst>
              <a:ext uri="{FF2B5EF4-FFF2-40B4-BE49-F238E27FC236}">
                <a16:creationId xmlns:a16="http://schemas.microsoft.com/office/drawing/2014/main" id="{7734B768-9FFD-F525-1A45-E4C851F159D3}"/>
              </a:ext>
            </a:extLst>
          </p:cNvPr>
          <p:cNvSpPr txBox="1"/>
          <p:nvPr/>
        </p:nvSpPr>
        <p:spPr>
          <a:xfrm>
            <a:off x="467497" y="6201410"/>
            <a:ext cx="8453051" cy="1313180"/>
          </a:xfrm>
          <a:prstGeom prst="rect">
            <a:avLst/>
          </a:prstGeom>
          <a:noFill/>
        </p:spPr>
        <p:txBody>
          <a:bodyPr wrap="square">
            <a:spAutoFit/>
          </a:bodyPr>
          <a:lstStyle/>
          <a:p>
            <a:pPr algn="l">
              <a:lnSpc>
                <a:spcPts val="2143"/>
              </a:lnSpc>
              <a:spcBef>
                <a:spcPts val="1029"/>
              </a:spcBef>
              <a:spcAft>
                <a:spcPts val="1029"/>
              </a:spcAft>
              <a:buNone/>
            </a:pPr>
            <a:r>
              <a:rPr lang="el-GR" b="0" i="0" dirty="0">
                <a:effectLst/>
                <a:latin typeface="+mj-lt"/>
              </a:rPr>
              <a:t>Η ανάπτυξη δεν είναι απλά "δεδομένη" – μπορεί να διαμορφωθεί μέσω </a:t>
            </a:r>
            <a:r>
              <a:rPr lang="el-GR" b="1" i="0" dirty="0" err="1">
                <a:effectLst/>
                <a:latin typeface="+mj-lt"/>
              </a:rPr>
              <a:t>στοχευμένων</a:t>
            </a:r>
            <a:r>
              <a:rPr lang="el-GR" b="1" i="0" dirty="0">
                <a:effectLst/>
                <a:latin typeface="+mj-lt"/>
              </a:rPr>
              <a:t> πολιτικών</a:t>
            </a:r>
            <a:r>
              <a:rPr lang="el-GR" b="0" i="0" dirty="0">
                <a:effectLst/>
                <a:latin typeface="+mj-lt"/>
              </a:rPr>
              <a:t> που ενισχύουν την καινοτομία, τις δεξιότητες και τη διάχυση της γνώσης.</a:t>
            </a:r>
          </a:p>
          <a:p>
            <a:pPr>
              <a:buNone/>
            </a:pPr>
            <a:br>
              <a:rPr lang="el-GR" dirty="0"/>
            </a:br>
            <a:endParaRPr lang="el-GR" dirty="0"/>
          </a:p>
        </p:txBody>
      </p:sp>
    </p:spTree>
    <p:extLst>
      <p:ext uri="{BB962C8B-B14F-4D97-AF65-F5344CB8AC3E}">
        <p14:creationId xmlns:p14="http://schemas.microsoft.com/office/powerpoint/2010/main" val="3009980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299B18-74B3-0E2C-DB66-D6AEBD491E27}"/>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3B8FAC02-63AD-133C-F56E-CE77EBB1BDF0}"/>
              </a:ext>
            </a:extLst>
          </p:cNvPr>
          <p:cNvSpPr>
            <a:spLocks noGrp="1"/>
          </p:cNvSpPr>
          <p:nvPr>
            <p:ph type="title"/>
          </p:nvPr>
        </p:nvSpPr>
        <p:spPr>
          <a:xfrm>
            <a:off x="457200" y="-342900"/>
            <a:ext cx="8229600" cy="1143000"/>
          </a:xfrm>
        </p:spPr>
        <p:txBody>
          <a:bodyPr>
            <a:normAutofit/>
          </a:bodyPr>
          <a:lstStyle/>
          <a:p>
            <a:r>
              <a:rPr lang="el-GR" sz="3000" b="1" i="0" dirty="0">
                <a:solidFill>
                  <a:srgbClr val="404040"/>
                </a:solidFill>
                <a:effectLst/>
                <a:latin typeface="DeepSeek-CJK-patch"/>
              </a:rPr>
              <a:t>Πηγές</a:t>
            </a:r>
            <a:r>
              <a:rPr lang="de-DE" sz="3000" b="1" i="0" dirty="0">
                <a:solidFill>
                  <a:srgbClr val="404040"/>
                </a:solidFill>
                <a:effectLst/>
                <a:latin typeface="DeepSeek-CJK-patch"/>
              </a:rPr>
              <a:t> </a:t>
            </a:r>
            <a:r>
              <a:rPr lang="el-GR" sz="3000" b="1" dirty="0">
                <a:solidFill>
                  <a:srgbClr val="404040"/>
                </a:solidFill>
                <a:latin typeface="DeepSeek-CJK-patch"/>
              </a:rPr>
              <a:t>και αναφορές</a:t>
            </a:r>
            <a:endParaRPr lang="el-GR" sz="3000" dirty="0"/>
          </a:p>
        </p:txBody>
      </p:sp>
      <p:sp>
        <p:nvSpPr>
          <p:cNvPr id="3" name="Θέση περιεχομένου 2">
            <a:extLst>
              <a:ext uri="{FF2B5EF4-FFF2-40B4-BE49-F238E27FC236}">
                <a16:creationId xmlns:a16="http://schemas.microsoft.com/office/drawing/2014/main" id="{79D872DD-4339-43A5-2F8D-08CA3BCFDD79}"/>
              </a:ext>
            </a:extLst>
          </p:cNvPr>
          <p:cNvSpPr>
            <a:spLocks noGrp="1"/>
          </p:cNvSpPr>
          <p:nvPr>
            <p:ph idx="1"/>
          </p:nvPr>
        </p:nvSpPr>
        <p:spPr>
          <a:xfrm>
            <a:off x="76200" y="342900"/>
            <a:ext cx="9067800" cy="6172200"/>
          </a:xfrm>
        </p:spPr>
        <p:txBody>
          <a:bodyPr>
            <a:normAutofit fontScale="25000" lnSpcReduction="20000"/>
          </a:bodyPr>
          <a:lstStyle/>
          <a:p>
            <a:pPr marL="0" indent="0">
              <a:buNone/>
            </a:pPr>
            <a:r>
              <a:rPr lang="el-GR" sz="8000" b="1" dirty="0">
                <a:latin typeface="Arial" panose="020B0604020202020204" pitchFamily="34" charset="0"/>
              </a:rPr>
              <a:t>Βασικές Εργασίες Θεωρίας Ανάπτυξης:</a:t>
            </a:r>
            <a:endParaRPr lang="en-US" sz="8000" b="1" dirty="0">
              <a:latin typeface="Arial" panose="020B0604020202020204" pitchFamily="34" charset="0"/>
            </a:endParaRPr>
          </a:p>
          <a:p>
            <a:pPr marL="0" indent="0">
              <a:buNone/>
            </a:pPr>
            <a:r>
              <a:rPr lang="en-US" sz="6000" b="0" i="0" dirty="0">
                <a:solidFill>
                  <a:srgbClr val="222222"/>
                </a:solidFill>
                <a:effectLst/>
                <a:latin typeface="Arial" panose="020B0604020202020204" pitchFamily="34" charset="0"/>
                <a:cs typeface="Arial" panose="020B0604020202020204" pitchFamily="34" charset="0"/>
              </a:rPr>
              <a:t>Acemoglu, D., &amp; Robinson, J. A. (2013). </a:t>
            </a:r>
            <a:r>
              <a:rPr lang="en-US" sz="6000" b="0" i="1" dirty="0">
                <a:solidFill>
                  <a:srgbClr val="222222"/>
                </a:solidFill>
                <a:effectLst/>
                <a:latin typeface="Arial" panose="020B0604020202020204" pitchFamily="34" charset="0"/>
                <a:cs typeface="Arial" panose="020B0604020202020204" pitchFamily="34" charset="0"/>
              </a:rPr>
              <a:t>Why nations fail: The origins of power, prosperity, and poverty</a:t>
            </a:r>
            <a:r>
              <a:rPr lang="en-US" sz="6000" b="0" i="0" dirty="0">
                <a:solidFill>
                  <a:srgbClr val="222222"/>
                </a:solidFill>
                <a:effectLst/>
                <a:latin typeface="Arial" panose="020B0604020202020204" pitchFamily="34" charset="0"/>
                <a:cs typeface="Arial" panose="020B0604020202020204" pitchFamily="34" charset="0"/>
              </a:rPr>
              <a:t>. Crown Currency.</a:t>
            </a:r>
            <a:endParaRPr lang="el-GR" sz="6000" b="0" i="0" dirty="0">
              <a:solidFill>
                <a:srgbClr val="222222"/>
              </a:solidFill>
              <a:effectLst/>
              <a:latin typeface="Arial" panose="020B0604020202020204" pitchFamily="34" charset="0"/>
              <a:cs typeface="Arial" panose="020B0604020202020204" pitchFamily="34" charset="0"/>
            </a:endParaRPr>
          </a:p>
          <a:p>
            <a:pPr marL="0" indent="0">
              <a:buNone/>
            </a:pPr>
            <a:r>
              <a:rPr lang="en-US" sz="6000" dirty="0">
                <a:solidFill>
                  <a:srgbClr val="222222"/>
                </a:solidFill>
                <a:latin typeface="Arial" panose="020B0604020202020204" pitchFamily="34" charset="0"/>
                <a:cs typeface="Arial" panose="020B0604020202020204" pitchFamily="34" charset="0"/>
              </a:rPr>
              <a:t>Acemoglu, D. (2008). </a:t>
            </a:r>
            <a:r>
              <a:rPr lang="en-US" sz="6000" i="1" dirty="0">
                <a:solidFill>
                  <a:srgbClr val="222222"/>
                </a:solidFill>
                <a:latin typeface="Arial" panose="020B0604020202020204" pitchFamily="34" charset="0"/>
                <a:cs typeface="Arial" panose="020B0604020202020204" pitchFamily="34" charset="0"/>
              </a:rPr>
              <a:t>Introduction to modern economic growth</a:t>
            </a:r>
            <a:r>
              <a:rPr lang="en-US" sz="6000" dirty="0">
                <a:solidFill>
                  <a:srgbClr val="222222"/>
                </a:solidFill>
                <a:latin typeface="Arial" panose="020B0604020202020204" pitchFamily="34" charset="0"/>
                <a:cs typeface="Arial" panose="020B0604020202020204" pitchFamily="34" charset="0"/>
              </a:rPr>
              <a:t>. </a:t>
            </a:r>
            <a:r>
              <a:rPr lang="el-GR" sz="6000" dirty="0" err="1">
                <a:solidFill>
                  <a:srgbClr val="222222"/>
                </a:solidFill>
                <a:latin typeface="Arial" panose="020B0604020202020204" pitchFamily="34" charset="0"/>
                <a:cs typeface="Arial" panose="020B0604020202020204" pitchFamily="34" charset="0"/>
              </a:rPr>
              <a:t>Princeton</a:t>
            </a:r>
            <a:r>
              <a:rPr lang="el-GR" sz="6000" dirty="0">
                <a:solidFill>
                  <a:srgbClr val="222222"/>
                </a:solidFill>
                <a:latin typeface="Arial" panose="020B0604020202020204" pitchFamily="34" charset="0"/>
                <a:cs typeface="Arial" panose="020B0604020202020204" pitchFamily="34" charset="0"/>
              </a:rPr>
              <a:t> </a:t>
            </a:r>
            <a:r>
              <a:rPr lang="el-GR" sz="6000" dirty="0" err="1">
                <a:solidFill>
                  <a:srgbClr val="222222"/>
                </a:solidFill>
                <a:latin typeface="Arial" panose="020B0604020202020204" pitchFamily="34" charset="0"/>
                <a:cs typeface="Arial" panose="020B0604020202020204" pitchFamily="34" charset="0"/>
              </a:rPr>
              <a:t>university</a:t>
            </a:r>
            <a:r>
              <a:rPr lang="el-GR" sz="6000" dirty="0">
                <a:solidFill>
                  <a:srgbClr val="222222"/>
                </a:solidFill>
                <a:latin typeface="Arial" panose="020B0604020202020204" pitchFamily="34" charset="0"/>
                <a:cs typeface="Arial" panose="020B0604020202020204" pitchFamily="34" charset="0"/>
              </a:rPr>
              <a:t> </a:t>
            </a:r>
            <a:r>
              <a:rPr lang="el-GR" sz="6000" dirty="0" err="1">
                <a:solidFill>
                  <a:srgbClr val="222222"/>
                </a:solidFill>
                <a:latin typeface="Arial" panose="020B0604020202020204" pitchFamily="34" charset="0"/>
                <a:cs typeface="Arial" panose="020B0604020202020204" pitchFamily="34" charset="0"/>
              </a:rPr>
              <a:t>press</a:t>
            </a:r>
            <a:r>
              <a:rPr lang="el-GR" sz="6000" dirty="0">
                <a:solidFill>
                  <a:srgbClr val="222222"/>
                </a:solidFill>
                <a:latin typeface="Arial" panose="020B0604020202020204" pitchFamily="34" charset="0"/>
                <a:cs typeface="Arial" panose="020B0604020202020204" pitchFamily="34" charset="0"/>
              </a:rPr>
              <a:t>.</a:t>
            </a:r>
          </a:p>
          <a:p>
            <a:pPr marL="0" indent="0">
              <a:buNone/>
            </a:pPr>
            <a:r>
              <a:rPr lang="en-US" sz="6000" b="0" i="0" dirty="0">
                <a:solidFill>
                  <a:srgbClr val="222222"/>
                </a:solidFill>
                <a:effectLst/>
                <a:latin typeface="Arial" panose="020B0604020202020204" pitchFamily="34" charset="0"/>
                <a:cs typeface="Arial" panose="020B0604020202020204" pitchFamily="34" charset="0"/>
              </a:rPr>
              <a:t>Aghion, P., &amp; Howitt, P. W. (2008). </a:t>
            </a:r>
            <a:r>
              <a:rPr lang="en-US" sz="6000" b="0" i="1" dirty="0">
                <a:solidFill>
                  <a:srgbClr val="222222"/>
                </a:solidFill>
                <a:effectLst/>
                <a:latin typeface="Arial" panose="020B0604020202020204" pitchFamily="34" charset="0"/>
                <a:cs typeface="Arial" panose="020B0604020202020204" pitchFamily="34" charset="0"/>
              </a:rPr>
              <a:t>The economics of growth</a:t>
            </a:r>
            <a:r>
              <a:rPr lang="en-US" sz="6000" b="0" i="0" dirty="0">
                <a:solidFill>
                  <a:srgbClr val="222222"/>
                </a:solidFill>
                <a:effectLst/>
                <a:latin typeface="Arial" panose="020B0604020202020204" pitchFamily="34" charset="0"/>
                <a:cs typeface="Arial" panose="020B0604020202020204" pitchFamily="34" charset="0"/>
              </a:rPr>
              <a:t>. MIT press.</a:t>
            </a:r>
          </a:p>
          <a:p>
            <a:pPr marL="0" indent="0">
              <a:buNone/>
            </a:pPr>
            <a:r>
              <a:rPr lang="en-US" sz="6000" b="0" i="0" dirty="0">
                <a:solidFill>
                  <a:srgbClr val="222222"/>
                </a:solidFill>
                <a:effectLst/>
                <a:latin typeface="Arial" panose="020B0604020202020204" pitchFamily="34" charset="0"/>
                <a:cs typeface="Arial" panose="020B0604020202020204" pitchFamily="34" charset="0"/>
              </a:rPr>
              <a:t>Arrow, K. J. (1962). The economic implications of learning by doing. </a:t>
            </a:r>
            <a:r>
              <a:rPr lang="en-US" sz="6000" b="0" i="1" dirty="0">
                <a:solidFill>
                  <a:srgbClr val="222222"/>
                </a:solidFill>
                <a:effectLst/>
                <a:latin typeface="Arial" panose="020B0604020202020204" pitchFamily="34" charset="0"/>
                <a:cs typeface="Arial" panose="020B0604020202020204" pitchFamily="34" charset="0"/>
              </a:rPr>
              <a:t>The review of economic studies</a:t>
            </a:r>
            <a:r>
              <a:rPr lang="en-US" sz="6000" b="0" i="0" dirty="0">
                <a:solidFill>
                  <a:srgbClr val="222222"/>
                </a:solidFill>
                <a:effectLst/>
                <a:latin typeface="Arial" panose="020B0604020202020204" pitchFamily="34" charset="0"/>
                <a:cs typeface="Arial" panose="020B0604020202020204" pitchFamily="34" charset="0"/>
              </a:rPr>
              <a:t>, </a:t>
            </a:r>
            <a:r>
              <a:rPr lang="en-US" sz="6000" b="0" i="1" dirty="0">
                <a:solidFill>
                  <a:srgbClr val="222222"/>
                </a:solidFill>
                <a:effectLst/>
                <a:latin typeface="Arial" panose="020B0604020202020204" pitchFamily="34" charset="0"/>
                <a:cs typeface="Arial" panose="020B0604020202020204" pitchFamily="34" charset="0"/>
              </a:rPr>
              <a:t>29</a:t>
            </a:r>
            <a:r>
              <a:rPr lang="en-US" sz="6000" b="0" i="0" dirty="0">
                <a:solidFill>
                  <a:srgbClr val="222222"/>
                </a:solidFill>
                <a:effectLst/>
                <a:latin typeface="Arial" panose="020B0604020202020204" pitchFamily="34" charset="0"/>
                <a:cs typeface="Arial" panose="020B0604020202020204" pitchFamily="34" charset="0"/>
              </a:rPr>
              <a:t>(3), 155-173. </a:t>
            </a:r>
            <a:r>
              <a:rPr lang="en-US" sz="6000" b="0" i="0" u="none" strike="noStrike" dirty="0">
                <a:solidFill>
                  <a:schemeClr val="tx2">
                    <a:lumMod val="75000"/>
                  </a:schemeClr>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https://doi.org/10.2307/2295952</a:t>
            </a:r>
            <a:endParaRPr lang="el-GR" sz="6000" b="0" i="0" u="none" strike="noStrike" dirty="0">
              <a:solidFill>
                <a:schemeClr val="tx2">
                  <a:lumMod val="75000"/>
                </a:schemeClr>
              </a:solidFill>
              <a:effectLst/>
              <a:latin typeface="Arial" panose="020B0604020202020204" pitchFamily="34" charset="0"/>
              <a:cs typeface="Arial" panose="020B0604020202020204" pitchFamily="34" charset="0"/>
            </a:endParaRPr>
          </a:p>
          <a:p>
            <a:pPr marL="0" indent="0">
              <a:buNone/>
            </a:pPr>
            <a:r>
              <a:rPr lang="en-US" sz="6000" dirty="0">
                <a:solidFill>
                  <a:srgbClr val="222222"/>
                </a:solidFill>
                <a:latin typeface="Arial" panose="020B0604020202020204" pitchFamily="34" charset="0"/>
                <a:cs typeface="Arial" panose="020B0604020202020204" pitchFamily="34" charset="0"/>
              </a:rPr>
              <a:t>Barro, R. J., &amp; Sala-</a:t>
            </a:r>
            <a:r>
              <a:rPr lang="en-US" sz="6000" dirty="0" err="1">
                <a:solidFill>
                  <a:srgbClr val="222222"/>
                </a:solidFill>
                <a:latin typeface="Arial" panose="020B0604020202020204" pitchFamily="34" charset="0"/>
                <a:cs typeface="Arial" panose="020B0604020202020204" pitchFamily="34" charset="0"/>
              </a:rPr>
              <a:t>i</a:t>
            </a:r>
            <a:r>
              <a:rPr lang="en-US" sz="6000" dirty="0">
                <a:solidFill>
                  <a:srgbClr val="222222"/>
                </a:solidFill>
                <a:latin typeface="Arial" panose="020B0604020202020204" pitchFamily="34" charset="0"/>
                <a:cs typeface="Arial" panose="020B0604020202020204" pitchFamily="34" charset="0"/>
              </a:rPr>
              <a:t>-Martin, X. (2004). </a:t>
            </a:r>
            <a:r>
              <a:rPr lang="en-US" sz="6000" i="1" dirty="0">
                <a:solidFill>
                  <a:srgbClr val="222222"/>
                </a:solidFill>
                <a:latin typeface="Arial" panose="020B0604020202020204" pitchFamily="34" charset="0"/>
                <a:cs typeface="Arial" panose="020B0604020202020204" pitchFamily="34" charset="0"/>
              </a:rPr>
              <a:t>Economic growth</a:t>
            </a:r>
            <a:r>
              <a:rPr lang="en-US" sz="6000" dirty="0">
                <a:solidFill>
                  <a:srgbClr val="222222"/>
                </a:solidFill>
                <a:latin typeface="Arial" panose="020B0604020202020204" pitchFamily="34" charset="0"/>
                <a:cs typeface="Arial" panose="020B0604020202020204" pitchFamily="34" charset="0"/>
              </a:rPr>
              <a:t> (2nd ed.). MIT Press.</a:t>
            </a:r>
          </a:p>
          <a:p>
            <a:pPr marL="0" indent="0">
              <a:buNone/>
            </a:pPr>
            <a:r>
              <a:rPr lang="en-US" sz="6000" b="0" i="0" dirty="0">
                <a:solidFill>
                  <a:srgbClr val="222222"/>
                </a:solidFill>
                <a:effectLst/>
                <a:latin typeface="Arial" panose="020B0604020202020204" pitchFamily="34" charset="0"/>
              </a:rPr>
              <a:t>Sala-</a:t>
            </a:r>
            <a:r>
              <a:rPr lang="en-US" sz="6000" b="0" i="0" dirty="0" err="1">
                <a:solidFill>
                  <a:srgbClr val="222222"/>
                </a:solidFill>
                <a:effectLst/>
                <a:latin typeface="Arial" panose="020B0604020202020204" pitchFamily="34" charset="0"/>
              </a:rPr>
              <a:t>i</a:t>
            </a:r>
            <a:r>
              <a:rPr lang="en-US" sz="6000" b="0" i="0" dirty="0">
                <a:solidFill>
                  <a:srgbClr val="222222"/>
                </a:solidFill>
                <a:effectLst/>
                <a:latin typeface="Arial" panose="020B0604020202020204" pitchFamily="34" charset="0"/>
              </a:rPr>
              <a:t>-Martin, X. X., &amp; Barro, R. J. (1995). </a:t>
            </a:r>
            <a:r>
              <a:rPr lang="en-US" sz="6000" b="0" i="1" dirty="0">
                <a:solidFill>
                  <a:srgbClr val="222222"/>
                </a:solidFill>
                <a:effectLst/>
                <a:latin typeface="Arial" panose="020B0604020202020204" pitchFamily="34" charset="0"/>
              </a:rPr>
              <a:t>Technological diffusion, convergence, and growth</a:t>
            </a:r>
            <a:r>
              <a:rPr lang="en-US" sz="6000" b="0" i="0" dirty="0">
                <a:solidFill>
                  <a:srgbClr val="222222"/>
                </a:solidFill>
                <a:effectLst/>
                <a:latin typeface="Arial" panose="020B0604020202020204" pitchFamily="34" charset="0"/>
              </a:rPr>
              <a:t> (No. 735). Center discussion paper.</a:t>
            </a:r>
            <a:endParaRPr lang="el-GR" sz="6000" dirty="0">
              <a:solidFill>
                <a:srgbClr val="222222"/>
              </a:solidFill>
              <a:latin typeface="Arial" panose="020B0604020202020204" pitchFamily="34" charset="0"/>
              <a:cs typeface="Arial" panose="020B0604020202020204" pitchFamily="34" charset="0"/>
            </a:endParaRPr>
          </a:p>
          <a:p>
            <a:pPr marL="0" indent="0">
              <a:buNone/>
            </a:pPr>
            <a:r>
              <a:rPr lang="en-US" sz="6000" b="0" i="0" dirty="0">
                <a:solidFill>
                  <a:srgbClr val="222222"/>
                </a:solidFill>
                <a:effectLst/>
                <a:latin typeface="Arial" panose="020B0604020202020204" pitchFamily="34" charset="0"/>
                <a:cs typeface="Arial" panose="020B0604020202020204" pitchFamily="34" charset="0"/>
              </a:rPr>
              <a:t>Jones, C. I. (1995). R &amp; D-based models of economic growth. </a:t>
            </a:r>
            <a:r>
              <a:rPr lang="en-US" sz="6000" b="0" i="1" dirty="0">
                <a:solidFill>
                  <a:srgbClr val="222222"/>
                </a:solidFill>
                <a:effectLst/>
                <a:latin typeface="Arial" panose="020B0604020202020204" pitchFamily="34" charset="0"/>
                <a:cs typeface="Arial" panose="020B0604020202020204" pitchFamily="34" charset="0"/>
              </a:rPr>
              <a:t>Journal of political Economy</a:t>
            </a:r>
            <a:r>
              <a:rPr lang="en-US" sz="6000" b="0" i="0" dirty="0">
                <a:solidFill>
                  <a:srgbClr val="222222"/>
                </a:solidFill>
                <a:effectLst/>
                <a:latin typeface="Arial" panose="020B0604020202020204" pitchFamily="34" charset="0"/>
                <a:cs typeface="Arial" panose="020B0604020202020204" pitchFamily="34" charset="0"/>
              </a:rPr>
              <a:t>, </a:t>
            </a:r>
            <a:r>
              <a:rPr lang="en-US" sz="6000" b="0" i="1" dirty="0">
                <a:solidFill>
                  <a:srgbClr val="222222"/>
                </a:solidFill>
                <a:effectLst/>
                <a:latin typeface="Arial" panose="020B0604020202020204" pitchFamily="34" charset="0"/>
                <a:cs typeface="Arial" panose="020B0604020202020204" pitchFamily="34" charset="0"/>
              </a:rPr>
              <a:t>103</a:t>
            </a:r>
            <a:r>
              <a:rPr lang="en-US" sz="6000" b="0" i="0" dirty="0">
                <a:solidFill>
                  <a:srgbClr val="222222"/>
                </a:solidFill>
                <a:effectLst/>
                <a:latin typeface="Arial" panose="020B0604020202020204" pitchFamily="34" charset="0"/>
                <a:cs typeface="Arial" panose="020B0604020202020204" pitchFamily="34" charset="0"/>
              </a:rPr>
              <a:t>(4), 759-784.</a:t>
            </a:r>
            <a:r>
              <a:rPr lang="el-GR" sz="6000" b="0" i="0" dirty="0">
                <a:solidFill>
                  <a:srgbClr val="222222"/>
                </a:solidFill>
                <a:effectLst/>
                <a:latin typeface="Arial" panose="020B0604020202020204" pitchFamily="34" charset="0"/>
                <a:cs typeface="Arial" panose="020B0604020202020204" pitchFamily="34" charset="0"/>
              </a:rPr>
              <a:t> </a:t>
            </a:r>
            <a:r>
              <a:rPr lang="en-US" sz="6000" b="0" i="0" u="none" strike="noStrike" dirty="0">
                <a:solidFill>
                  <a:schemeClr val="tx2">
                    <a:lumMod val="75000"/>
                  </a:schemeClr>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https://doi.org/10.1086/262002</a:t>
            </a:r>
            <a:endParaRPr lang="en-US" sz="6000" b="0" i="0" u="none" strike="noStrike" dirty="0">
              <a:solidFill>
                <a:schemeClr val="tx2">
                  <a:lumMod val="75000"/>
                </a:schemeClr>
              </a:solidFill>
              <a:effectLst/>
              <a:latin typeface="Arial" panose="020B0604020202020204" pitchFamily="34" charset="0"/>
              <a:cs typeface="Arial" panose="020B0604020202020204" pitchFamily="34" charset="0"/>
            </a:endParaRPr>
          </a:p>
          <a:p>
            <a:pPr marL="0" indent="0">
              <a:buNone/>
            </a:pPr>
            <a:r>
              <a:rPr lang="en-US" sz="6000" b="0" i="0" dirty="0">
                <a:solidFill>
                  <a:srgbClr val="222222"/>
                </a:solidFill>
                <a:effectLst/>
                <a:latin typeface="Arial" panose="020B0604020202020204" pitchFamily="34" charset="0"/>
                <a:cs typeface="Arial" panose="020B0604020202020204" pitchFamily="34" charset="0"/>
              </a:rPr>
              <a:t>Lucas Jr, R. E. (1988). On the mechanics of economic development. </a:t>
            </a:r>
            <a:r>
              <a:rPr lang="en-US" sz="6000" b="0" i="1" dirty="0">
                <a:solidFill>
                  <a:srgbClr val="222222"/>
                </a:solidFill>
                <a:effectLst/>
                <a:latin typeface="Arial" panose="020B0604020202020204" pitchFamily="34" charset="0"/>
                <a:cs typeface="Arial" panose="020B0604020202020204" pitchFamily="34" charset="0"/>
              </a:rPr>
              <a:t>Journal of monetary economics</a:t>
            </a:r>
            <a:r>
              <a:rPr lang="en-US" sz="6000" b="0" i="0" dirty="0">
                <a:solidFill>
                  <a:srgbClr val="222222"/>
                </a:solidFill>
                <a:effectLst/>
                <a:latin typeface="Arial" panose="020B0604020202020204" pitchFamily="34" charset="0"/>
                <a:cs typeface="Arial" panose="020B0604020202020204" pitchFamily="34" charset="0"/>
              </a:rPr>
              <a:t>, </a:t>
            </a:r>
            <a:r>
              <a:rPr lang="en-US" sz="6000" b="0" i="1" dirty="0">
                <a:solidFill>
                  <a:srgbClr val="222222"/>
                </a:solidFill>
                <a:effectLst/>
                <a:latin typeface="Arial" panose="020B0604020202020204" pitchFamily="34" charset="0"/>
                <a:cs typeface="Arial" panose="020B0604020202020204" pitchFamily="34" charset="0"/>
              </a:rPr>
              <a:t>22</a:t>
            </a:r>
            <a:r>
              <a:rPr lang="en-US" sz="6000" b="0" i="0" dirty="0">
                <a:solidFill>
                  <a:srgbClr val="222222"/>
                </a:solidFill>
                <a:effectLst/>
                <a:latin typeface="Arial" panose="020B0604020202020204" pitchFamily="34" charset="0"/>
                <a:cs typeface="Arial" panose="020B0604020202020204" pitchFamily="34" charset="0"/>
              </a:rPr>
              <a:t>(1), 3-42. </a:t>
            </a:r>
            <a:r>
              <a:rPr lang="en-US" sz="6000" b="0" i="0" u="none" strike="noStrike" dirty="0">
                <a:solidFill>
                  <a:schemeClr val="tx2">
                    <a:lumMod val="75000"/>
                  </a:schemeClr>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https://doi.org/10.1016/0304-3932(88)90168-7</a:t>
            </a:r>
            <a:endParaRPr lang="en-US" sz="6000" b="0" i="0" u="none" strike="noStrike" dirty="0">
              <a:solidFill>
                <a:schemeClr val="tx2">
                  <a:lumMod val="75000"/>
                </a:schemeClr>
              </a:solidFill>
              <a:effectLst/>
              <a:latin typeface="Arial" panose="020B0604020202020204" pitchFamily="34" charset="0"/>
              <a:cs typeface="Arial" panose="020B0604020202020204" pitchFamily="34" charset="0"/>
            </a:endParaRPr>
          </a:p>
          <a:p>
            <a:pPr marL="0" indent="0">
              <a:buNone/>
            </a:pPr>
            <a:r>
              <a:rPr lang="en-US" sz="6000" dirty="0">
                <a:latin typeface="Arial" panose="020B0604020202020204" pitchFamily="34" charset="0"/>
                <a:cs typeface="Arial" panose="020B0604020202020204" pitchFamily="34" charset="0"/>
              </a:rPr>
              <a:t>Mankiw, N. G. (1995). </a:t>
            </a:r>
            <a:r>
              <a:rPr lang="en-US" sz="6000" i="1" dirty="0">
                <a:latin typeface="Arial" panose="020B0604020202020204" pitchFamily="34" charset="0"/>
                <a:cs typeface="Arial" panose="020B0604020202020204" pitchFamily="34" charset="0"/>
              </a:rPr>
              <a:t>Real business cycles: A new Keynesian perspective</a:t>
            </a:r>
            <a:r>
              <a:rPr lang="en-US" sz="6000" dirty="0">
                <a:latin typeface="Arial" panose="020B0604020202020204" pitchFamily="34" charset="0"/>
                <a:cs typeface="Arial" panose="020B0604020202020204" pitchFamily="34" charset="0"/>
              </a:rPr>
              <a:t>. Macmillan Education UK.</a:t>
            </a:r>
          </a:p>
          <a:p>
            <a:pPr marL="0" indent="0">
              <a:buNone/>
            </a:pPr>
            <a:r>
              <a:rPr lang="en-US" sz="6000" dirty="0">
                <a:latin typeface="Arial" panose="020B0604020202020204" pitchFamily="34" charset="0"/>
                <a:cs typeface="Arial" panose="020B0604020202020204" pitchFamily="34" charset="0"/>
              </a:rPr>
              <a:t>Romer, P. M. (1990). Endogenous technological change. </a:t>
            </a:r>
            <a:r>
              <a:rPr lang="en-US" sz="6000" i="1" dirty="0">
                <a:latin typeface="Arial" panose="020B0604020202020204" pitchFamily="34" charset="0"/>
                <a:cs typeface="Arial" panose="020B0604020202020204" pitchFamily="34" charset="0"/>
              </a:rPr>
              <a:t>Journal of Political Economy</a:t>
            </a:r>
            <a:r>
              <a:rPr lang="en-US" sz="6000" dirty="0">
                <a:latin typeface="Arial" panose="020B0604020202020204" pitchFamily="34" charset="0"/>
                <a:cs typeface="Arial" panose="020B0604020202020204" pitchFamily="34" charset="0"/>
              </a:rPr>
              <a:t>, 98(5, Part 2), S71-S102. </a:t>
            </a:r>
            <a:r>
              <a:rPr lang="en-US" sz="4000" b="0" i="0" u="none" strike="noStrike" dirty="0">
                <a:solidFill>
                  <a:srgbClr val="3B82F6"/>
                </a:solidFill>
                <a:effectLst/>
                <a:latin typeface="DeepSeek-CJK-patch"/>
                <a:hlinkClick r:id="rId5"/>
              </a:rPr>
              <a:t> </a:t>
            </a:r>
            <a:r>
              <a:rPr lang="en-US" sz="6000" dirty="0">
                <a:solidFill>
                  <a:schemeClr val="tx2">
                    <a:lumMod val="75000"/>
                  </a:schemeClr>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https://doi.org/10.1086/261725</a:t>
            </a:r>
            <a:endParaRPr lang="en-US" sz="6000" dirty="0">
              <a:solidFill>
                <a:schemeClr val="tx2">
                  <a:lumMod val="75000"/>
                </a:schemeClr>
              </a:solidFill>
              <a:latin typeface="Arial" panose="020B0604020202020204" pitchFamily="34" charset="0"/>
              <a:cs typeface="Arial" panose="020B0604020202020204" pitchFamily="34" charset="0"/>
            </a:endParaRPr>
          </a:p>
          <a:p>
            <a:pPr marL="0" indent="0">
              <a:buNone/>
            </a:pPr>
            <a:r>
              <a:rPr lang="en-US" sz="6000" b="0" i="0" dirty="0">
                <a:solidFill>
                  <a:srgbClr val="222222"/>
                </a:solidFill>
                <a:effectLst/>
                <a:latin typeface="Arial" panose="020B0604020202020204" pitchFamily="34" charset="0"/>
                <a:cs typeface="Arial" panose="020B0604020202020204" pitchFamily="34" charset="0"/>
              </a:rPr>
              <a:t>Romer, P. M. (1986). Increasing returns and long-run growth. </a:t>
            </a:r>
            <a:r>
              <a:rPr lang="en-US" sz="6000" b="0" i="1" dirty="0">
                <a:solidFill>
                  <a:srgbClr val="222222"/>
                </a:solidFill>
                <a:effectLst/>
                <a:latin typeface="Arial" panose="020B0604020202020204" pitchFamily="34" charset="0"/>
                <a:cs typeface="Arial" panose="020B0604020202020204" pitchFamily="34" charset="0"/>
              </a:rPr>
              <a:t>Journal of political economy</a:t>
            </a:r>
            <a:r>
              <a:rPr lang="en-US" sz="6000" b="0" i="0" dirty="0">
                <a:solidFill>
                  <a:srgbClr val="222222"/>
                </a:solidFill>
                <a:effectLst/>
                <a:latin typeface="Arial" panose="020B0604020202020204" pitchFamily="34" charset="0"/>
                <a:cs typeface="Arial" panose="020B0604020202020204" pitchFamily="34" charset="0"/>
              </a:rPr>
              <a:t>, </a:t>
            </a:r>
            <a:r>
              <a:rPr lang="en-US" sz="6000" b="0" i="1" dirty="0">
                <a:solidFill>
                  <a:srgbClr val="222222"/>
                </a:solidFill>
                <a:effectLst/>
                <a:latin typeface="Arial" panose="020B0604020202020204" pitchFamily="34" charset="0"/>
                <a:cs typeface="Arial" panose="020B0604020202020204" pitchFamily="34" charset="0"/>
              </a:rPr>
              <a:t>94</a:t>
            </a:r>
            <a:r>
              <a:rPr lang="en-US" sz="6000" b="0" i="0" dirty="0">
                <a:solidFill>
                  <a:srgbClr val="222222"/>
                </a:solidFill>
                <a:effectLst/>
                <a:latin typeface="Arial" panose="020B0604020202020204" pitchFamily="34" charset="0"/>
                <a:cs typeface="Arial" panose="020B0604020202020204" pitchFamily="34" charset="0"/>
              </a:rPr>
              <a:t>(5), 1002-1037. </a:t>
            </a:r>
            <a:r>
              <a:rPr lang="en-US" sz="6000" b="0" i="0" u="none" strike="noStrike" dirty="0">
                <a:solidFill>
                  <a:schemeClr val="tx2">
                    <a:lumMod val="75000"/>
                  </a:schemeClr>
                </a:solidFill>
                <a:effectLst/>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https://doi.org/10.1086/261420</a:t>
            </a:r>
            <a:endParaRPr lang="el-GR" sz="6000" b="0" i="0" u="none" strike="noStrike" dirty="0">
              <a:solidFill>
                <a:schemeClr val="tx2">
                  <a:lumMod val="75000"/>
                </a:schemeClr>
              </a:solidFill>
              <a:effectLst/>
              <a:latin typeface="Arial" panose="020B0604020202020204" pitchFamily="34" charset="0"/>
              <a:cs typeface="Arial" panose="020B0604020202020204" pitchFamily="34" charset="0"/>
            </a:endParaRPr>
          </a:p>
          <a:p>
            <a:pPr marL="0" indent="0">
              <a:buNone/>
            </a:pPr>
            <a:r>
              <a:rPr lang="el-GR" sz="8000" b="1" i="0" dirty="0">
                <a:effectLst/>
                <a:latin typeface="Arial" panose="020B0604020202020204" pitchFamily="34" charset="0"/>
                <a:cs typeface="Arial" panose="020B0604020202020204" pitchFamily="34" charset="0"/>
              </a:rPr>
              <a:t>Εμπειρικές Μελέτες &amp;</a:t>
            </a:r>
            <a:r>
              <a:rPr lang="el-GR" sz="8000" b="1" i="0" dirty="0">
                <a:solidFill>
                  <a:srgbClr val="222222"/>
                </a:solidFill>
                <a:effectLst/>
                <a:latin typeface="Arial" panose="020B0604020202020204" pitchFamily="34" charset="0"/>
                <a:cs typeface="Arial" panose="020B0604020202020204" pitchFamily="34" charset="0"/>
              </a:rPr>
              <a:t> Μοντέλα</a:t>
            </a:r>
          </a:p>
          <a:p>
            <a:pPr marL="0" indent="0">
              <a:buNone/>
            </a:pPr>
            <a:r>
              <a:rPr lang="en-US" sz="6000" b="0" i="0" dirty="0">
                <a:solidFill>
                  <a:srgbClr val="222222"/>
                </a:solidFill>
                <a:effectLst/>
                <a:latin typeface="Arial" panose="020B0604020202020204" pitchFamily="34" charset="0"/>
                <a:cs typeface="Arial" panose="020B0604020202020204" pitchFamily="34" charset="0"/>
              </a:rPr>
              <a:t>Cameron, G. (1996). </a:t>
            </a:r>
            <a:r>
              <a:rPr lang="en-US" sz="6000" b="0" i="1" dirty="0">
                <a:solidFill>
                  <a:srgbClr val="222222"/>
                </a:solidFill>
                <a:effectLst/>
                <a:latin typeface="Arial" panose="020B0604020202020204" pitchFamily="34" charset="0"/>
                <a:cs typeface="Arial" panose="020B0604020202020204" pitchFamily="34" charset="0"/>
              </a:rPr>
              <a:t>Innovation and economic growth</a:t>
            </a:r>
            <a:r>
              <a:rPr lang="en-US" sz="6000" b="0" i="0" dirty="0">
                <a:solidFill>
                  <a:srgbClr val="222222"/>
                </a:solidFill>
                <a:effectLst/>
                <a:latin typeface="Arial" panose="020B0604020202020204" pitchFamily="34" charset="0"/>
                <a:cs typeface="Arial" panose="020B0604020202020204" pitchFamily="34" charset="0"/>
              </a:rPr>
              <a:t> (No. 277). London School of Economics and Political Science. Centre for Economic Performance.</a:t>
            </a:r>
          </a:p>
          <a:p>
            <a:pPr marL="0" indent="0">
              <a:buNone/>
            </a:pPr>
            <a:r>
              <a:rPr lang="en-US" sz="6000" b="0" i="0" dirty="0">
                <a:solidFill>
                  <a:srgbClr val="222222"/>
                </a:solidFill>
                <a:effectLst/>
                <a:latin typeface="Arial" panose="020B0604020202020204" pitchFamily="34" charset="0"/>
                <a:cs typeface="Arial" panose="020B0604020202020204" pitchFamily="34" charset="0"/>
              </a:rPr>
              <a:t>Cameron, G. (2010). Classical economics and economic growth. In </a:t>
            </a:r>
            <a:r>
              <a:rPr lang="en-US" sz="6000" b="0" i="1" dirty="0">
                <a:solidFill>
                  <a:srgbClr val="222222"/>
                </a:solidFill>
                <a:effectLst/>
                <a:latin typeface="Arial" panose="020B0604020202020204" pitchFamily="34" charset="0"/>
                <a:cs typeface="Arial" panose="020B0604020202020204" pitchFamily="34" charset="0"/>
              </a:rPr>
              <a:t>Economic growth, </a:t>
            </a:r>
            <a:r>
              <a:rPr lang="en-US" sz="6000" b="0" i="0" dirty="0">
                <a:solidFill>
                  <a:srgbClr val="222222"/>
                </a:solidFill>
                <a:effectLst/>
                <a:latin typeface="Arial" panose="020B0604020202020204" pitchFamily="34" charset="0"/>
                <a:cs typeface="Arial" panose="020B0604020202020204" pitchFamily="34" charset="0"/>
              </a:rPr>
              <a:t>(pp. 9-15). London: Palgrave Macmillan UK.</a:t>
            </a:r>
          </a:p>
          <a:p>
            <a:pPr marL="0" indent="0">
              <a:buNone/>
            </a:pPr>
            <a:r>
              <a:rPr lang="en-US" sz="6000" b="0" i="0" dirty="0" err="1">
                <a:solidFill>
                  <a:srgbClr val="222222"/>
                </a:solidFill>
                <a:effectLst/>
                <a:latin typeface="Arial" panose="020B0604020202020204" pitchFamily="34" charset="0"/>
                <a:cs typeface="Arial" panose="020B0604020202020204" pitchFamily="34" charset="0"/>
              </a:rPr>
              <a:t>Durlauf</a:t>
            </a:r>
            <a:r>
              <a:rPr lang="en-US" sz="6000" b="0" i="0" dirty="0">
                <a:solidFill>
                  <a:srgbClr val="222222"/>
                </a:solidFill>
                <a:effectLst/>
                <a:latin typeface="Arial" panose="020B0604020202020204" pitchFamily="34" charset="0"/>
                <a:cs typeface="Arial" panose="020B0604020202020204" pitchFamily="34" charset="0"/>
              </a:rPr>
              <a:t>, S., &amp; Blume, L. (Eds.). (2016). </a:t>
            </a:r>
            <a:r>
              <a:rPr lang="en-US" sz="6000" b="0" i="1" dirty="0">
                <a:solidFill>
                  <a:srgbClr val="222222"/>
                </a:solidFill>
                <a:effectLst/>
                <a:latin typeface="Arial" panose="020B0604020202020204" pitchFamily="34" charset="0"/>
                <a:cs typeface="Arial" panose="020B0604020202020204" pitchFamily="34" charset="0"/>
              </a:rPr>
              <a:t>Economic growth</a:t>
            </a:r>
            <a:r>
              <a:rPr lang="en-US" sz="6000" b="0" i="0" dirty="0">
                <a:solidFill>
                  <a:srgbClr val="222222"/>
                </a:solidFill>
                <a:effectLst/>
                <a:latin typeface="Arial" panose="020B0604020202020204" pitchFamily="34" charset="0"/>
                <a:cs typeface="Arial" panose="020B0604020202020204" pitchFamily="34" charset="0"/>
              </a:rPr>
              <a:t>. Springer.</a:t>
            </a:r>
          </a:p>
          <a:p>
            <a:pPr marL="0" indent="0">
              <a:buNone/>
            </a:pPr>
            <a:r>
              <a:rPr lang="en-US" sz="6000" b="0" i="0" dirty="0">
                <a:solidFill>
                  <a:srgbClr val="222222"/>
                </a:solidFill>
                <a:effectLst/>
                <a:latin typeface="Arial" panose="020B0604020202020204" pitchFamily="34" charset="0"/>
                <a:cs typeface="Arial" panose="020B0604020202020204" pitchFamily="34" charset="0"/>
              </a:rPr>
              <a:t>Easterly, W. R. (2002). </a:t>
            </a:r>
            <a:r>
              <a:rPr lang="en-US" sz="6000" b="0" i="1" dirty="0">
                <a:solidFill>
                  <a:srgbClr val="222222"/>
                </a:solidFill>
                <a:effectLst/>
                <a:latin typeface="Arial" panose="020B0604020202020204" pitchFamily="34" charset="0"/>
                <a:cs typeface="Arial" panose="020B0604020202020204" pitchFamily="34" charset="0"/>
              </a:rPr>
              <a:t>The elusive quest for growth: economists' adventures and misadventures in the tropics</a:t>
            </a:r>
            <a:r>
              <a:rPr lang="en-US" sz="6000" b="0" i="0" dirty="0">
                <a:solidFill>
                  <a:srgbClr val="222222"/>
                </a:solidFill>
                <a:effectLst/>
                <a:latin typeface="Arial" panose="020B0604020202020204" pitchFamily="34" charset="0"/>
                <a:cs typeface="Arial" panose="020B0604020202020204" pitchFamily="34" charset="0"/>
              </a:rPr>
              <a:t>. MIT press.</a:t>
            </a:r>
            <a:endParaRPr lang="en-US" sz="6000" dirty="0">
              <a:solidFill>
                <a:srgbClr val="222222"/>
              </a:solidFill>
              <a:latin typeface="Arial" panose="020B0604020202020204" pitchFamily="34" charset="0"/>
              <a:cs typeface="Arial" panose="020B0604020202020204" pitchFamily="34" charset="0"/>
            </a:endParaRPr>
          </a:p>
          <a:p>
            <a:pPr marL="0" indent="0">
              <a:buNone/>
            </a:pPr>
            <a:r>
              <a:rPr lang="en-US" sz="6000" b="0" i="0" dirty="0">
                <a:solidFill>
                  <a:srgbClr val="222222"/>
                </a:solidFill>
                <a:effectLst/>
                <a:latin typeface="Arial" panose="020B0604020202020204" pitchFamily="34" charset="0"/>
                <a:cs typeface="Arial" panose="020B0604020202020204" pitchFamily="34" charset="0"/>
              </a:rPr>
              <a:t>Grossman, G. M., &amp; </a:t>
            </a:r>
            <a:r>
              <a:rPr lang="en-US" sz="6000" b="0" i="0" dirty="0" err="1">
                <a:solidFill>
                  <a:srgbClr val="222222"/>
                </a:solidFill>
                <a:effectLst/>
                <a:latin typeface="Arial" panose="020B0604020202020204" pitchFamily="34" charset="0"/>
                <a:cs typeface="Arial" panose="020B0604020202020204" pitchFamily="34" charset="0"/>
              </a:rPr>
              <a:t>Helpman</a:t>
            </a:r>
            <a:r>
              <a:rPr lang="en-US" sz="6000" b="0" i="0" dirty="0">
                <a:solidFill>
                  <a:srgbClr val="222222"/>
                </a:solidFill>
                <a:effectLst/>
                <a:latin typeface="Arial" panose="020B0604020202020204" pitchFamily="34" charset="0"/>
                <a:cs typeface="Arial" panose="020B0604020202020204" pitchFamily="34" charset="0"/>
              </a:rPr>
              <a:t>, E. (1993). </a:t>
            </a:r>
            <a:r>
              <a:rPr lang="en-US" sz="6000" b="0" i="1" dirty="0">
                <a:solidFill>
                  <a:srgbClr val="222222"/>
                </a:solidFill>
                <a:effectLst/>
                <a:latin typeface="Arial" panose="020B0604020202020204" pitchFamily="34" charset="0"/>
                <a:cs typeface="Arial" panose="020B0604020202020204" pitchFamily="34" charset="0"/>
              </a:rPr>
              <a:t>Innovation and growth in the global economy</a:t>
            </a:r>
            <a:r>
              <a:rPr lang="en-US" sz="6000" b="0" i="0" dirty="0">
                <a:solidFill>
                  <a:srgbClr val="222222"/>
                </a:solidFill>
                <a:effectLst/>
                <a:latin typeface="Arial" panose="020B0604020202020204" pitchFamily="34" charset="0"/>
                <a:cs typeface="Arial" panose="020B0604020202020204" pitchFamily="34" charset="0"/>
              </a:rPr>
              <a:t>. MIT press.</a:t>
            </a:r>
            <a:endParaRPr lang="el-GR" sz="6000" b="0" i="0" dirty="0">
              <a:solidFill>
                <a:srgbClr val="222222"/>
              </a:solidFill>
              <a:effectLst/>
              <a:latin typeface="Arial" panose="020B0604020202020204" pitchFamily="34" charset="0"/>
              <a:cs typeface="Arial" panose="020B0604020202020204" pitchFamily="34" charset="0"/>
            </a:endParaRPr>
          </a:p>
          <a:p>
            <a:pPr marL="0" indent="0">
              <a:buNone/>
            </a:pPr>
            <a:r>
              <a:rPr lang="en-US" sz="6000" b="0" i="0" dirty="0">
                <a:solidFill>
                  <a:srgbClr val="222222"/>
                </a:solidFill>
                <a:effectLst/>
                <a:latin typeface="Arial" panose="020B0604020202020204" pitchFamily="34" charset="0"/>
                <a:cs typeface="Arial" panose="020B0604020202020204" pitchFamily="34" charset="0"/>
              </a:rPr>
              <a:t>Pritchett, L. (1997). Divergence, big time. </a:t>
            </a:r>
            <a:r>
              <a:rPr lang="en-US" sz="6000" b="0" i="1" dirty="0">
                <a:solidFill>
                  <a:srgbClr val="222222"/>
                </a:solidFill>
                <a:effectLst/>
                <a:latin typeface="Arial" panose="020B0604020202020204" pitchFamily="34" charset="0"/>
                <a:cs typeface="Arial" panose="020B0604020202020204" pitchFamily="34" charset="0"/>
              </a:rPr>
              <a:t>Journal of Economic perspectives</a:t>
            </a:r>
            <a:r>
              <a:rPr lang="en-US" sz="6000" b="0" i="0" dirty="0">
                <a:solidFill>
                  <a:srgbClr val="222222"/>
                </a:solidFill>
                <a:effectLst/>
                <a:latin typeface="Arial" panose="020B0604020202020204" pitchFamily="34" charset="0"/>
                <a:cs typeface="Arial" panose="020B0604020202020204" pitchFamily="34" charset="0"/>
              </a:rPr>
              <a:t>, 11(3), 3-17.</a:t>
            </a:r>
            <a:endParaRPr lang="el-GR" sz="6000" b="0" i="0" dirty="0">
              <a:solidFill>
                <a:srgbClr val="222222"/>
              </a:solidFill>
              <a:effectLst/>
              <a:latin typeface="Arial" panose="020B0604020202020204" pitchFamily="34" charset="0"/>
              <a:cs typeface="Arial" panose="020B0604020202020204" pitchFamily="34" charset="0"/>
            </a:endParaRPr>
          </a:p>
          <a:p>
            <a:pPr>
              <a:lnSpc>
                <a:spcPct val="115000"/>
              </a:lnSpc>
              <a:spcAft>
                <a:spcPts val="800"/>
              </a:spcAft>
              <a:buNone/>
            </a:pPr>
            <a:r>
              <a:rPr lang="en-US" sz="6000" dirty="0">
                <a:solidFill>
                  <a:srgbClr val="222222"/>
                </a:solidFill>
                <a:latin typeface="Arial" panose="020B0604020202020204" pitchFamily="34" charset="0"/>
                <a:cs typeface="Arial" panose="020B0604020202020204" pitchFamily="34" charset="0"/>
              </a:rPr>
              <a:t>Rode, S. (2012). </a:t>
            </a:r>
            <a:r>
              <a:rPr lang="en-US" sz="6000" i="1" dirty="0">
                <a:solidFill>
                  <a:srgbClr val="222222"/>
                </a:solidFill>
                <a:latin typeface="Arial" panose="020B0604020202020204" pitchFamily="34" charset="0"/>
                <a:cs typeface="Arial" panose="020B0604020202020204" pitchFamily="34" charset="0"/>
              </a:rPr>
              <a:t>Advanced macroeconomics</a:t>
            </a:r>
            <a:r>
              <a:rPr lang="en-US" sz="6000" dirty="0">
                <a:solidFill>
                  <a:srgbClr val="222222"/>
                </a:solidFill>
                <a:latin typeface="Arial" panose="020B0604020202020204" pitchFamily="34" charset="0"/>
                <a:cs typeface="Arial" panose="020B0604020202020204" pitchFamily="34" charset="0"/>
              </a:rPr>
              <a:t>. Denmark: Ventus Publishing</a:t>
            </a:r>
            <a:r>
              <a:rPr lang="en-US" sz="4600" dirty="0">
                <a:solidFill>
                  <a:srgbClr val="222222"/>
                </a:solidFill>
                <a:latin typeface="Arial" panose="020B0604020202020204" pitchFamily="34" charset="0"/>
                <a:cs typeface="Arial" panose="020B0604020202020204" pitchFamily="34" charset="0"/>
              </a:rPr>
              <a:t>.</a:t>
            </a:r>
            <a:endParaRPr lang="en-US" sz="4600" b="1" i="0" dirty="0">
              <a:solidFill>
                <a:srgbClr val="40404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4041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8823D48-DA6B-2092-9625-E9F9F6285FEE}"/>
              </a:ext>
            </a:extLst>
          </p:cNvPr>
          <p:cNvSpPr>
            <a:spLocks noGrp="1"/>
          </p:cNvSpPr>
          <p:nvPr>
            <p:ph idx="1"/>
          </p:nvPr>
        </p:nvSpPr>
        <p:spPr>
          <a:xfrm>
            <a:off x="457200" y="685800"/>
            <a:ext cx="8229600" cy="4876800"/>
          </a:xfrm>
        </p:spPr>
        <p:txBody>
          <a:bodyPr>
            <a:normAutofit fontScale="25000" lnSpcReduction="20000"/>
          </a:bodyPr>
          <a:lstStyle/>
          <a:p>
            <a:endParaRPr lang="en-GB" altLang="el-GR" sz="3200" dirty="0">
              <a:solidFill>
                <a:srgbClr val="222222"/>
              </a:solidFill>
              <a:latin typeface="Arial" panose="020B0604020202020204" pitchFamily="34" charset="0"/>
            </a:endParaRPr>
          </a:p>
          <a:p>
            <a:pPr marL="0" indent="0">
              <a:buNone/>
            </a:pPr>
            <a:r>
              <a:rPr lang="el-GR" sz="8000" b="1" i="0" dirty="0">
                <a:solidFill>
                  <a:srgbClr val="404040"/>
                </a:solidFill>
                <a:effectLst/>
                <a:latin typeface="Arial" panose="020B0604020202020204" pitchFamily="34" charset="0"/>
                <a:cs typeface="Arial" panose="020B0604020202020204" pitchFamily="34" charset="0"/>
              </a:rPr>
              <a:t>Ουδετερότητα Τεχνικής Προόδου</a:t>
            </a:r>
            <a:endParaRPr lang="de-DE" sz="8000" b="1" i="0" dirty="0">
              <a:solidFill>
                <a:srgbClr val="404040"/>
              </a:solidFill>
              <a:effectLst/>
              <a:latin typeface="Arial" panose="020B0604020202020204" pitchFamily="34" charset="0"/>
              <a:cs typeface="Arial" panose="020B0604020202020204" pitchFamily="34" charset="0"/>
            </a:endParaRPr>
          </a:p>
          <a:p>
            <a:pPr marL="0" indent="0">
              <a:buNone/>
            </a:pPr>
            <a:r>
              <a:rPr lang="en-US" sz="6000" b="0" i="0" dirty="0">
                <a:solidFill>
                  <a:srgbClr val="222222"/>
                </a:solidFill>
                <a:effectLst/>
                <a:latin typeface="Arial" panose="020B0604020202020204" pitchFamily="34" charset="0"/>
                <a:cs typeface="Arial" panose="020B0604020202020204" pitchFamily="34" charset="0"/>
              </a:rPr>
              <a:t>Harrod, R. F. (1948). Towards a Dynamic Economics: Some recent developments of economic theory and their application to policy. </a:t>
            </a:r>
            <a:endParaRPr lang="de-DE" sz="6000" b="1" i="0" dirty="0">
              <a:solidFill>
                <a:srgbClr val="404040"/>
              </a:solidFill>
              <a:effectLst/>
              <a:latin typeface="Arial" panose="020B0604020202020204" pitchFamily="34" charset="0"/>
              <a:cs typeface="Arial" panose="020B0604020202020204" pitchFamily="34" charset="0"/>
            </a:endParaRPr>
          </a:p>
          <a:p>
            <a:pPr marL="0" indent="0">
              <a:buNone/>
            </a:pPr>
            <a:r>
              <a:rPr lang="en-US" sz="6000" b="0" i="0" dirty="0">
                <a:solidFill>
                  <a:srgbClr val="222222"/>
                </a:solidFill>
                <a:effectLst/>
                <a:latin typeface="Arial" panose="020B0604020202020204" pitchFamily="34" charset="0"/>
                <a:cs typeface="Arial" panose="020B0604020202020204" pitchFamily="34" charset="0"/>
              </a:rPr>
              <a:t>Higgins, B. (1948). Towards a Dynamic Economics 1. </a:t>
            </a:r>
            <a:r>
              <a:rPr lang="en-US" sz="6000" b="0" i="1" dirty="0">
                <a:solidFill>
                  <a:srgbClr val="222222"/>
                </a:solidFill>
                <a:effectLst/>
                <a:latin typeface="Arial" panose="020B0604020202020204" pitchFamily="34" charset="0"/>
                <a:cs typeface="Arial" panose="020B0604020202020204" pitchFamily="34" charset="0"/>
              </a:rPr>
              <a:t>Economic Record</a:t>
            </a:r>
            <a:r>
              <a:rPr lang="en-US" sz="6000" b="0" i="0" dirty="0">
                <a:solidFill>
                  <a:srgbClr val="222222"/>
                </a:solidFill>
                <a:effectLst/>
                <a:latin typeface="Arial" panose="020B0604020202020204" pitchFamily="34" charset="0"/>
                <a:cs typeface="Arial" panose="020B0604020202020204" pitchFamily="34" charset="0"/>
              </a:rPr>
              <a:t>, </a:t>
            </a:r>
            <a:r>
              <a:rPr lang="en-US" sz="6000" b="0" i="1" dirty="0">
                <a:solidFill>
                  <a:srgbClr val="222222"/>
                </a:solidFill>
                <a:effectLst/>
                <a:latin typeface="Arial" panose="020B0604020202020204" pitchFamily="34" charset="0"/>
                <a:cs typeface="Arial" panose="020B0604020202020204" pitchFamily="34" charset="0"/>
              </a:rPr>
              <a:t>24</a:t>
            </a:r>
            <a:r>
              <a:rPr lang="en-US" sz="6000" b="0" i="0" dirty="0">
                <a:solidFill>
                  <a:srgbClr val="222222"/>
                </a:solidFill>
                <a:effectLst/>
                <a:latin typeface="Arial" panose="020B0604020202020204" pitchFamily="34" charset="0"/>
                <a:cs typeface="Arial" panose="020B0604020202020204" pitchFamily="34" charset="0"/>
              </a:rPr>
              <a:t>(2), 173-190.</a:t>
            </a:r>
          </a:p>
          <a:p>
            <a:pPr marL="0" indent="0">
              <a:buNone/>
            </a:pPr>
            <a:r>
              <a:rPr lang="en-US" sz="6000" dirty="0">
                <a:solidFill>
                  <a:srgbClr val="222222"/>
                </a:solidFill>
                <a:latin typeface="Arial" panose="020B0604020202020204" pitchFamily="34" charset="0"/>
                <a:cs typeface="Arial" panose="020B0604020202020204" pitchFamily="34" charset="0"/>
              </a:rPr>
              <a:t>Hicks, J. R. (1932).</a:t>
            </a:r>
            <a:r>
              <a:rPr lang="en-US" sz="6000" i="1" dirty="0">
                <a:solidFill>
                  <a:srgbClr val="222222"/>
                </a:solidFill>
                <a:latin typeface="Arial" panose="020B0604020202020204" pitchFamily="34" charset="0"/>
                <a:cs typeface="Arial" panose="020B0604020202020204" pitchFamily="34" charset="0"/>
              </a:rPr>
              <a:t>The theory of wages.</a:t>
            </a:r>
            <a:r>
              <a:rPr lang="en-US" sz="6000" dirty="0">
                <a:solidFill>
                  <a:srgbClr val="222222"/>
                </a:solidFill>
                <a:latin typeface="Arial" panose="020B0604020202020204" pitchFamily="34" charset="0"/>
                <a:cs typeface="Arial" panose="020B0604020202020204" pitchFamily="34" charset="0"/>
              </a:rPr>
              <a:t> </a:t>
            </a:r>
            <a:r>
              <a:rPr lang="el-GR" sz="6000" dirty="0" err="1">
                <a:solidFill>
                  <a:srgbClr val="222222"/>
                </a:solidFill>
                <a:latin typeface="Arial" panose="020B0604020202020204" pitchFamily="34" charset="0"/>
                <a:cs typeface="Arial" panose="020B0604020202020204" pitchFamily="34" charset="0"/>
              </a:rPr>
              <a:t>Macmillan</a:t>
            </a:r>
            <a:r>
              <a:rPr lang="el-GR" sz="6000" dirty="0">
                <a:solidFill>
                  <a:srgbClr val="222222"/>
                </a:solidFill>
                <a:latin typeface="Arial" panose="020B0604020202020204" pitchFamily="34" charset="0"/>
                <a:cs typeface="Arial" panose="020B0604020202020204" pitchFamily="34" charset="0"/>
              </a:rPr>
              <a:t>.</a:t>
            </a:r>
          </a:p>
          <a:p>
            <a:pPr marL="0" indent="0">
              <a:buNone/>
            </a:pPr>
            <a:r>
              <a:rPr lang="en-US" sz="6000" b="0" i="0" dirty="0">
                <a:solidFill>
                  <a:srgbClr val="222222"/>
                </a:solidFill>
                <a:effectLst/>
                <a:latin typeface="Arial" panose="020B0604020202020204" pitchFamily="34" charset="0"/>
                <a:cs typeface="Arial" panose="020B0604020202020204" pitchFamily="34" charset="0"/>
              </a:rPr>
              <a:t>Hicks, J.</a:t>
            </a:r>
            <a:r>
              <a:rPr lang="de-DE" sz="6000" dirty="0">
                <a:solidFill>
                  <a:srgbClr val="222222"/>
                </a:solidFill>
                <a:latin typeface="Arial" panose="020B0604020202020204" pitchFamily="34" charset="0"/>
                <a:cs typeface="Arial" panose="020B0604020202020204" pitchFamily="34" charset="0"/>
              </a:rPr>
              <a:t>R.</a:t>
            </a:r>
            <a:r>
              <a:rPr lang="en-US" sz="6000" b="0" i="0" dirty="0">
                <a:solidFill>
                  <a:srgbClr val="222222"/>
                </a:solidFill>
                <a:effectLst/>
                <a:latin typeface="Arial" panose="020B0604020202020204" pitchFamily="34" charset="0"/>
                <a:cs typeface="Arial" panose="020B0604020202020204" pitchFamily="34" charset="0"/>
              </a:rPr>
              <a:t> (1963). </a:t>
            </a:r>
            <a:r>
              <a:rPr lang="en-US" sz="6000" b="0" i="1" dirty="0">
                <a:solidFill>
                  <a:srgbClr val="222222"/>
                </a:solidFill>
                <a:effectLst/>
                <a:latin typeface="Arial" panose="020B0604020202020204" pitchFamily="34" charset="0"/>
                <a:cs typeface="Arial" panose="020B0604020202020204" pitchFamily="34" charset="0"/>
              </a:rPr>
              <a:t>The theory of wages</a:t>
            </a:r>
            <a:r>
              <a:rPr lang="en-US" sz="6000" b="0" i="0" dirty="0">
                <a:solidFill>
                  <a:srgbClr val="222222"/>
                </a:solidFill>
                <a:effectLst/>
                <a:latin typeface="Arial" panose="020B0604020202020204" pitchFamily="34" charset="0"/>
                <a:cs typeface="Arial" panose="020B0604020202020204" pitchFamily="34" charset="0"/>
              </a:rPr>
              <a:t>. Springer.</a:t>
            </a:r>
            <a:endParaRPr lang="en-US" sz="6000" dirty="0">
              <a:solidFill>
                <a:srgbClr val="404040"/>
              </a:solidFill>
              <a:latin typeface="Arial" panose="020B0604020202020204" pitchFamily="34" charset="0"/>
              <a:cs typeface="Arial" panose="020B0604020202020204" pitchFamily="34" charset="0"/>
            </a:endParaRPr>
          </a:p>
          <a:p>
            <a:pPr algn="l">
              <a:lnSpc>
                <a:spcPts val="2143"/>
              </a:lnSpc>
              <a:spcBef>
                <a:spcPts val="1029"/>
              </a:spcBef>
              <a:spcAft>
                <a:spcPts val="1029"/>
              </a:spcAft>
              <a:buNone/>
            </a:pPr>
            <a:r>
              <a:rPr lang="el-GR" sz="8000" b="1" dirty="0">
                <a:latin typeface="Arial" panose="020B0604020202020204" pitchFamily="34" charset="0"/>
                <a:cs typeface="Arial" panose="020B0604020202020204" pitchFamily="34" charset="0"/>
              </a:rPr>
              <a:t>Επιπρόσθετες </a:t>
            </a:r>
            <a:r>
              <a:rPr lang="el-GR" sz="8000" b="1" dirty="0" err="1">
                <a:latin typeface="Arial" panose="020B0604020202020204" pitchFamily="34" charset="0"/>
                <a:cs typeface="Arial" panose="020B0604020202020204" pitchFamily="34" charset="0"/>
              </a:rPr>
              <a:t>σημείωσεις</a:t>
            </a:r>
            <a:endParaRPr lang="el-GR" sz="8000" b="1" dirty="0">
              <a:latin typeface="Arial" panose="020B0604020202020204" pitchFamily="34" charset="0"/>
              <a:cs typeface="Arial" panose="020B0604020202020204" pitchFamily="34" charset="0"/>
            </a:endParaRPr>
          </a:p>
          <a:p>
            <a:pPr algn="l">
              <a:lnSpc>
                <a:spcPts val="2143"/>
              </a:lnSpc>
              <a:spcBef>
                <a:spcPts val="1029"/>
              </a:spcBef>
              <a:spcAft>
                <a:spcPts val="1029"/>
              </a:spcAft>
              <a:buNone/>
            </a:pPr>
            <a:r>
              <a:rPr lang="el-GR" sz="6000" b="0" i="0" dirty="0">
                <a:effectLst/>
                <a:latin typeface="Arial" panose="020B0604020202020204" pitchFamily="34" charset="0"/>
                <a:cs typeface="Arial" panose="020B0604020202020204" pitchFamily="34" charset="0"/>
              </a:rPr>
              <a:t>Για </a:t>
            </a:r>
            <a:r>
              <a:rPr lang="en-US" sz="6000" b="1" i="0" dirty="0">
                <a:effectLst/>
                <a:latin typeface="Arial" panose="020B0604020202020204" pitchFamily="34" charset="0"/>
                <a:cs typeface="Arial" panose="020B0604020202020204" pitchFamily="34" charset="0"/>
              </a:rPr>
              <a:t>Lucas-</a:t>
            </a:r>
            <a:r>
              <a:rPr lang="en-US" sz="6000" b="1" i="0" dirty="0" err="1">
                <a:effectLst/>
                <a:latin typeface="Arial" panose="020B0604020202020204" pitchFamily="34" charset="0"/>
                <a:cs typeface="Arial" panose="020B0604020202020204" pitchFamily="34" charset="0"/>
              </a:rPr>
              <a:t>Uzawa</a:t>
            </a:r>
            <a:r>
              <a:rPr lang="en-US" sz="6000" b="1" i="0" dirty="0">
                <a:effectLst/>
                <a:latin typeface="Arial" panose="020B0604020202020204" pitchFamily="34" charset="0"/>
                <a:cs typeface="Arial" panose="020B0604020202020204" pitchFamily="34" charset="0"/>
              </a:rPr>
              <a:t> model</a:t>
            </a:r>
            <a:r>
              <a:rPr lang="el-GR" sz="6000" b="1" i="0" dirty="0">
                <a:effectLst/>
                <a:latin typeface="Arial" panose="020B0604020202020204" pitchFamily="34" charset="0"/>
                <a:cs typeface="Arial" panose="020B0604020202020204" pitchFamily="34" charset="0"/>
              </a:rPr>
              <a:t> </a:t>
            </a:r>
            <a:r>
              <a:rPr lang="el-GR" sz="6000" i="0" dirty="0">
                <a:effectLst/>
                <a:latin typeface="Arial" panose="020B0604020202020204" pitchFamily="34" charset="0"/>
                <a:cs typeface="Arial" panose="020B0604020202020204" pitchFamily="34" charset="0"/>
              </a:rPr>
              <a:t>έγινε χρήση του</a:t>
            </a:r>
            <a:r>
              <a:rPr lang="el-GR" sz="6000" b="1" i="0" dirty="0">
                <a:effectLst/>
                <a:latin typeface="Arial" panose="020B0604020202020204" pitchFamily="34" charset="0"/>
                <a:cs typeface="Arial" panose="020B0604020202020204" pitchFamily="34" charset="0"/>
              </a:rPr>
              <a:t> </a:t>
            </a:r>
            <a:r>
              <a:rPr lang="en-US" sz="6000" b="0" i="0" dirty="0">
                <a:effectLst/>
                <a:latin typeface="Arial" panose="020B0604020202020204" pitchFamily="34" charset="0"/>
                <a:cs typeface="Arial" panose="020B0604020202020204" pitchFamily="34" charset="0"/>
              </a:rPr>
              <a:t>Lucas (1988) </a:t>
            </a:r>
            <a:r>
              <a:rPr lang="el-GR" sz="6000" b="0" i="0" dirty="0">
                <a:effectLst/>
                <a:latin typeface="Arial" panose="020B0604020202020204" pitchFamily="34" charset="0"/>
                <a:cs typeface="Arial" panose="020B0604020202020204" pitchFamily="34" charset="0"/>
              </a:rPr>
              <a:t>και του: </a:t>
            </a:r>
          </a:p>
          <a:p>
            <a:pPr algn="l">
              <a:lnSpc>
                <a:spcPts val="2143"/>
              </a:lnSpc>
              <a:spcBef>
                <a:spcPts val="1029"/>
              </a:spcBef>
              <a:spcAft>
                <a:spcPts val="1029"/>
              </a:spcAft>
              <a:buNone/>
            </a:pPr>
            <a:r>
              <a:rPr lang="en-US" sz="6000" b="0" i="0" dirty="0" err="1">
                <a:effectLst/>
                <a:latin typeface="Arial" panose="020B0604020202020204" pitchFamily="34" charset="0"/>
                <a:cs typeface="Arial" panose="020B0604020202020204" pitchFamily="34" charset="0"/>
              </a:rPr>
              <a:t>Uzawa</a:t>
            </a:r>
            <a:r>
              <a:rPr lang="en-US" sz="6000" b="0" i="0" dirty="0">
                <a:effectLst/>
                <a:latin typeface="Arial" panose="020B0604020202020204" pitchFamily="34" charset="0"/>
                <a:cs typeface="Arial" panose="020B0604020202020204" pitchFamily="34" charset="0"/>
              </a:rPr>
              <a:t>, H. (1965). Optimal technical change in an aggregative model of economic growth. </a:t>
            </a:r>
            <a:r>
              <a:rPr lang="en-US" sz="6000" b="0" i="1" dirty="0">
                <a:effectLst/>
                <a:latin typeface="Arial" panose="020B0604020202020204" pitchFamily="34" charset="0"/>
                <a:cs typeface="Arial" panose="020B0604020202020204" pitchFamily="34" charset="0"/>
              </a:rPr>
              <a:t>International Economic Review, 6</a:t>
            </a:r>
            <a:r>
              <a:rPr lang="en-US" sz="6000" b="0" i="0" dirty="0">
                <a:effectLst/>
                <a:latin typeface="Arial" panose="020B0604020202020204" pitchFamily="34" charset="0"/>
                <a:cs typeface="Arial" panose="020B0604020202020204" pitchFamily="34" charset="0"/>
              </a:rPr>
              <a:t>(1), 18–31.</a:t>
            </a:r>
          </a:p>
          <a:p>
            <a:pPr marL="0" indent="0">
              <a:buNone/>
            </a:pPr>
            <a:r>
              <a:rPr lang="el-GR" altLang="el-GR" sz="6000" dirty="0">
                <a:latin typeface="Arial" panose="020B0604020202020204" pitchFamily="34" charset="0"/>
                <a:cs typeface="Arial" panose="020B0604020202020204" pitchFamily="34" charset="0"/>
              </a:rPr>
              <a:t>Ενώ για τις διαφάνειες έγινε χρήση των:</a:t>
            </a:r>
            <a:endParaRPr lang="en-GB" altLang="el-GR" sz="6000" dirty="0">
              <a:latin typeface="Arial" panose="020B0604020202020204" pitchFamily="34" charset="0"/>
              <a:cs typeface="Arial" panose="020B0604020202020204" pitchFamily="34" charset="0"/>
            </a:endParaRPr>
          </a:p>
          <a:p>
            <a:pPr marL="0" indent="0">
              <a:buNone/>
            </a:pPr>
            <a:endParaRPr lang="en-GB" altLang="el-GR" sz="6000" dirty="0">
              <a:latin typeface="Arial" panose="020B0604020202020204" pitchFamily="34" charset="0"/>
              <a:cs typeface="Arial" panose="020B0604020202020204" pitchFamily="34" charset="0"/>
            </a:endParaRPr>
          </a:p>
          <a:p>
            <a:pPr marL="0" indent="0">
              <a:buNone/>
            </a:pPr>
            <a:r>
              <a:rPr lang="en-GB" altLang="el-GR" sz="6000" dirty="0">
                <a:latin typeface="Arial" panose="020B0604020202020204" pitchFamily="34" charset="0"/>
                <a:cs typeface="Arial" panose="020B0604020202020204" pitchFamily="34" charset="0"/>
              </a:rPr>
              <a:t>Cameron, G.</a:t>
            </a:r>
            <a:r>
              <a:rPr lang="el-GR" altLang="el-GR" sz="6000" dirty="0">
                <a:latin typeface="Arial" panose="020B0604020202020204" pitchFamily="34" charset="0"/>
                <a:cs typeface="Arial" panose="020B0604020202020204" pitchFamily="34" charset="0"/>
              </a:rPr>
              <a:t> (2004)</a:t>
            </a:r>
            <a:r>
              <a:rPr lang="en-GB" altLang="el-GR" sz="6000" dirty="0">
                <a:latin typeface="Arial" panose="020B0604020202020204" pitchFamily="34" charset="0"/>
                <a:cs typeface="Arial" panose="020B0604020202020204" pitchFamily="34" charset="0"/>
              </a:rPr>
              <a:t>, Economic Growth II: The Solow Model and Beyond</a:t>
            </a:r>
            <a:r>
              <a:rPr lang="el-GR" altLang="el-GR" sz="6000" dirty="0">
                <a:latin typeface="Arial" panose="020B0604020202020204" pitchFamily="34" charset="0"/>
                <a:cs typeface="Arial" panose="020B0604020202020204" pitchFamily="34" charset="0"/>
              </a:rPr>
              <a:t>,</a:t>
            </a:r>
            <a:r>
              <a:rPr lang="en-GB" altLang="el-GR" sz="6000" dirty="0">
                <a:latin typeface="Arial" panose="020B0604020202020204" pitchFamily="34" charset="0"/>
                <a:cs typeface="Arial" panose="020B0604020202020204" pitchFamily="34" charset="0"/>
              </a:rPr>
              <a:t> Lady Margaret Hall</a:t>
            </a:r>
            <a:r>
              <a:rPr lang="el-GR" altLang="el-GR" sz="6000" dirty="0">
                <a:latin typeface="Arial" panose="020B0604020202020204" pitchFamily="34" charset="0"/>
                <a:cs typeface="Arial" panose="020B0604020202020204" pitchFamily="34" charset="0"/>
              </a:rPr>
              <a:t>, </a:t>
            </a:r>
            <a:r>
              <a:rPr lang="en-GB" altLang="el-GR" sz="6000" dirty="0">
                <a:latin typeface="Arial" panose="020B0604020202020204" pitchFamily="34" charset="0"/>
                <a:cs typeface="Arial" panose="020B0604020202020204" pitchFamily="34" charset="0"/>
              </a:rPr>
              <a:t>Hilary Term </a:t>
            </a:r>
            <a:r>
              <a:rPr lang="en-US" altLang="el-GR" sz="6000" dirty="0">
                <a:latin typeface="Arial" panose="020B0604020202020204" pitchFamily="34" charset="0"/>
                <a:cs typeface="Arial" panose="020B0604020202020204" pitchFamily="34" charset="0"/>
              </a:rPr>
              <a:t>‘</a:t>
            </a:r>
            <a:r>
              <a:rPr lang="en-GB" altLang="el-GR" sz="6000" dirty="0">
                <a:latin typeface="Arial" panose="020B0604020202020204" pitchFamily="34" charset="0"/>
                <a:cs typeface="Arial" panose="020B0604020202020204" pitchFamily="34" charset="0"/>
              </a:rPr>
              <a:t>04.</a:t>
            </a:r>
          </a:p>
          <a:p>
            <a:pPr marL="0" indent="0">
              <a:buNone/>
            </a:pPr>
            <a:r>
              <a:rPr lang="en-GB" altLang="el-GR" sz="6000" dirty="0">
                <a:latin typeface="Arial" panose="020B0604020202020204" pitchFamily="34" charset="0"/>
                <a:cs typeface="Arial" panose="020B0604020202020204" pitchFamily="34" charset="0"/>
              </a:rPr>
              <a:t>Cameron, G.</a:t>
            </a:r>
            <a:r>
              <a:rPr lang="el-GR" altLang="el-GR" sz="6000" dirty="0">
                <a:latin typeface="Arial" panose="020B0604020202020204" pitchFamily="34" charset="0"/>
                <a:cs typeface="Arial" panose="020B0604020202020204" pitchFamily="34" charset="0"/>
              </a:rPr>
              <a:t> (2004)</a:t>
            </a:r>
            <a:r>
              <a:rPr lang="en-GB" altLang="el-GR" sz="6000" dirty="0">
                <a:latin typeface="Arial" panose="020B0604020202020204" pitchFamily="34" charset="0"/>
                <a:cs typeface="Arial" panose="020B0604020202020204" pitchFamily="34" charset="0"/>
              </a:rPr>
              <a:t>, Economic Growth III: New Growth Theory,</a:t>
            </a:r>
            <a:r>
              <a:rPr lang="el-GR" altLang="el-GR" sz="6000" dirty="0">
                <a:latin typeface="Arial" panose="020B0604020202020204" pitchFamily="34" charset="0"/>
                <a:cs typeface="Arial" panose="020B0604020202020204" pitchFamily="34" charset="0"/>
              </a:rPr>
              <a:t> </a:t>
            </a:r>
            <a:r>
              <a:rPr lang="en-GB" altLang="el-GR" sz="6000" dirty="0">
                <a:latin typeface="Arial" panose="020B0604020202020204" pitchFamily="34" charset="0"/>
                <a:cs typeface="Arial" panose="020B0604020202020204" pitchFamily="34" charset="0"/>
              </a:rPr>
              <a:t>Hilary Term ‘04.</a:t>
            </a:r>
            <a:endParaRPr lang="el-GR" altLang="el-GR" sz="6000" dirty="0">
              <a:latin typeface="Arial" panose="020B0604020202020204" pitchFamily="34" charset="0"/>
              <a:cs typeface="Arial" panose="020B0604020202020204" pitchFamily="34" charset="0"/>
            </a:endParaRPr>
          </a:p>
          <a:p>
            <a:endParaRPr lang="el-GR" dirty="0"/>
          </a:p>
        </p:txBody>
      </p:sp>
      <p:pic>
        <p:nvPicPr>
          <p:cNvPr id="14" name="Picture 3">
            <a:extLst>
              <a:ext uri="{FF2B5EF4-FFF2-40B4-BE49-F238E27FC236}">
                <a16:creationId xmlns:a16="http://schemas.microsoft.com/office/drawing/2014/main" id="{D5623252-FB70-505F-8BD2-0DAF781877A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2800" y="5155553"/>
            <a:ext cx="2033294" cy="2033294"/>
          </a:xfrm>
          <a:prstGeom prst="rect">
            <a:avLst/>
          </a:prstGeom>
        </p:spPr>
      </p:pic>
    </p:spTree>
    <p:extLst>
      <p:ext uri="{BB962C8B-B14F-4D97-AF65-F5344CB8AC3E}">
        <p14:creationId xmlns:p14="http://schemas.microsoft.com/office/powerpoint/2010/main" val="3453293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a:extLst>
              <a:ext uri="{FF2B5EF4-FFF2-40B4-BE49-F238E27FC236}">
                <a16:creationId xmlns:a16="http://schemas.microsoft.com/office/drawing/2014/main" id="{1B15B712-514A-A5B8-335A-A4ED24381060}"/>
              </a:ext>
            </a:extLst>
          </p:cNvPr>
          <p:cNvSpPr>
            <a:spLocks noGrp="1" noChangeArrowheads="1"/>
          </p:cNvSpPr>
          <p:nvPr>
            <p:ph type="title"/>
          </p:nvPr>
        </p:nvSpPr>
        <p:spPr>
          <a:xfrm>
            <a:off x="381000" y="135903"/>
            <a:ext cx="8229600" cy="1143000"/>
          </a:xfrm>
        </p:spPr>
        <p:txBody>
          <a:bodyPr>
            <a:normAutofit/>
          </a:bodyPr>
          <a:lstStyle/>
          <a:p>
            <a:r>
              <a:rPr lang="el-GR" altLang="el-GR" dirty="0"/>
              <a:t>Μοντέλο </a:t>
            </a:r>
            <a:r>
              <a:rPr lang="el-GR" altLang="el-GR" dirty="0" err="1"/>
              <a:t>Solow</a:t>
            </a:r>
            <a:r>
              <a:rPr lang="el-GR" altLang="el-GR" dirty="0"/>
              <a:t> με τεχνική πρόοδο</a:t>
            </a:r>
            <a:endParaRPr lang="en-GB" altLang="el-GR" dirty="0"/>
          </a:p>
        </p:txBody>
      </p:sp>
      <p:sp>
        <p:nvSpPr>
          <p:cNvPr id="175109" name="Rectangle 5">
            <a:extLst>
              <a:ext uri="{FF2B5EF4-FFF2-40B4-BE49-F238E27FC236}">
                <a16:creationId xmlns:a16="http://schemas.microsoft.com/office/drawing/2014/main" id="{9670B65F-08B7-2B99-FCE1-4BECDD41D2C6}"/>
              </a:ext>
            </a:extLst>
          </p:cNvPr>
          <p:cNvSpPr>
            <a:spLocks noChangeArrowheads="1"/>
          </p:cNvSpPr>
          <p:nvPr/>
        </p:nvSpPr>
        <p:spPr bwMode="auto">
          <a:xfrm>
            <a:off x="304800" y="1295400"/>
            <a:ext cx="8839199"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spcBef>
                <a:spcPct val="20000"/>
              </a:spcBef>
              <a:buClr>
                <a:schemeClr val="tx1"/>
              </a:buClr>
              <a:buFontTx/>
              <a:buChar char="•"/>
            </a:pPr>
            <a:r>
              <a:rPr lang="el-GR" altLang="el-GR" sz="2600" dirty="0">
                <a:latin typeface="+mj-lt"/>
              </a:rPr>
              <a:t>Η συνάρτηση παραγωγής </a:t>
            </a:r>
            <a:r>
              <a:rPr lang="el-GR" altLang="el-GR" sz="2600" dirty="0" err="1">
                <a:latin typeface="+mj-lt"/>
              </a:rPr>
              <a:t>Cobb-Douglas</a:t>
            </a:r>
            <a:r>
              <a:rPr lang="el-GR" altLang="el-GR" sz="2600" dirty="0">
                <a:latin typeface="+mj-lt"/>
              </a:rPr>
              <a:t> με τεχνολογία είναι</a:t>
            </a:r>
            <a:r>
              <a:rPr lang="en-GB" altLang="el-GR" sz="2600" dirty="0">
                <a:latin typeface="+mj-lt"/>
              </a:rPr>
              <a:t>	</a:t>
            </a:r>
            <a:r>
              <a:rPr lang="el-GR" altLang="el-GR" sz="2600" dirty="0">
                <a:latin typeface="+mj-lt"/>
              </a:rPr>
              <a:t>						</a:t>
            </a:r>
            <a:r>
              <a:rPr lang="en-GB" altLang="el-GR" sz="2600" dirty="0">
                <a:latin typeface="+mj-lt"/>
              </a:rPr>
              <a:t>(2.3)</a:t>
            </a:r>
          </a:p>
          <a:p>
            <a:pPr>
              <a:lnSpc>
                <a:spcPct val="90000"/>
              </a:lnSpc>
              <a:spcBef>
                <a:spcPct val="20000"/>
              </a:spcBef>
              <a:buClr>
                <a:schemeClr val="tx1"/>
              </a:buClr>
              <a:buFontTx/>
              <a:buChar char="•"/>
            </a:pPr>
            <a:r>
              <a:rPr lang="el-GR" altLang="el-GR" sz="2600" dirty="0">
                <a:latin typeface="+mj-lt"/>
              </a:rPr>
              <a:t>Όταν έχουμε τεχνική πρόοδο με ρυθμό g, μπορούμε να θεωρήσουμε την παραγωγή ως ανά τεχνολογικά προσαρμοσμένο εργαζόμενο (</a:t>
            </a:r>
            <a:r>
              <a:rPr lang="en-GB" altLang="el-GR" sz="2600" b="1" dirty="0">
                <a:latin typeface="+mj-lt"/>
              </a:rPr>
              <a:t>output</a:t>
            </a:r>
            <a:r>
              <a:rPr lang="en-GB" altLang="el-GR" sz="2600" dirty="0">
                <a:latin typeface="+mj-lt"/>
              </a:rPr>
              <a:t> </a:t>
            </a:r>
            <a:r>
              <a:rPr lang="en-GB" altLang="el-GR" sz="2600" b="1" dirty="0">
                <a:latin typeface="+mj-lt"/>
              </a:rPr>
              <a:t>per technology-adjusted worker</a:t>
            </a:r>
            <a:r>
              <a:rPr lang="el-GR" altLang="el-GR" sz="2600" dirty="0">
                <a:latin typeface="+mj-lt"/>
              </a:rPr>
              <a:t>)</a:t>
            </a:r>
            <a:r>
              <a:rPr lang="en-GB" altLang="el-GR" sz="2600" dirty="0">
                <a:latin typeface="+mj-lt"/>
              </a:rPr>
              <a:t>	</a:t>
            </a:r>
          </a:p>
          <a:p>
            <a:pPr marL="0" indent="0">
              <a:lnSpc>
                <a:spcPct val="90000"/>
              </a:lnSpc>
              <a:spcBef>
                <a:spcPct val="20000"/>
              </a:spcBef>
              <a:buClr>
                <a:schemeClr val="tx1"/>
              </a:buClr>
            </a:pPr>
            <a:r>
              <a:rPr lang="el-GR" altLang="el-GR" sz="2600" dirty="0">
                <a:latin typeface="+mj-lt"/>
              </a:rPr>
              <a:t>							 </a:t>
            </a:r>
            <a:r>
              <a:rPr lang="en-GB" altLang="el-GR" sz="2600" dirty="0">
                <a:latin typeface="+mj-lt"/>
              </a:rPr>
              <a:t>(2.4)</a:t>
            </a:r>
          </a:p>
          <a:p>
            <a:pPr>
              <a:lnSpc>
                <a:spcPct val="90000"/>
              </a:lnSpc>
              <a:spcBef>
                <a:spcPct val="20000"/>
              </a:spcBef>
              <a:buClr>
                <a:schemeClr val="tx1"/>
              </a:buClr>
              <a:buFontTx/>
              <a:buChar char="•"/>
            </a:pPr>
            <a:r>
              <a:rPr lang="el-GR" altLang="el-GR" sz="2600" dirty="0">
                <a:latin typeface="+mj-lt"/>
              </a:rPr>
              <a:t>Σε ισορροπία, η ποσότητα κεφαλαίου ανά εργαζόμενο (</a:t>
            </a:r>
            <a:r>
              <a:rPr lang="en-GB" altLang="el-GR" sz="2600" b="1" dirty="0">
                <a:latin typeface="+mj-lt"/>
              </a:rPr>
              <a:t>capital per technology-adjusted worker</a:t>
            </a:r>
            <a:r>
              <a:rPr lang="el-GR" altLang="el-GR" sz="2600" dirty="0">
                <a:latin typeface="+mj-lt"/>
              </a:rPr>
              <a:t>) προσαρμοσμένη στην τεχνολογία πρέπει να είναι σταθερή		</a:t>
            </a:r>
          </a:p>
          <a:p>
            <a:pPr marL="0" indent="0">
              <a:lnSpc>
                <a:spcPct val="90000"/>
              </a:lnSpc>
              <a:spcBef>
                <a:spcPct val="20000"/>
              </a:spcBef>
              <a:buClr>
                <a:schemeClr val="tx1"/>
              </a:buClr>
            </a:pPr>
            <a:r>
              <a:rPr lang="el-GR" altLang="el-GR" sz="2600" dirty="0">
                <a:latin typeface="+mj-lt"/>
              </a:rPr>
              <a:t>							 (2</a:t>
            </a:r>
            <a:r>
              <a:rPr lang="en-GB" altLang="el-GR" sz="2600" dirty="0">
                <a:latin typeface="+mj-lt"/>
              </a:rPr>
              <a:t>.5)</a:t>
            </a:r>
          </a:p>
          <a:p>
            <a:pPr>
              <a:lnSpc>
                <a:spcPct val="90000"/>
              </a:lnSpc>
              <a:spcBef>
                <a:spcPct val="20000"/>
              </a:spcBef>
              <a:buClr>
                <a:schemeClr val="tx1"/>
              </a:buClr>
            </a:pPr>
            <a:r>
              <a:rPr lang="en-GB" altLang="el-GR" sz="2600" dirty="0">
                <a:latin typeface="+mj-lt"/>
              </a:rPr>
              <a:t>	</a:t>
            </a:r>
          </a:p>
        </p:txBody>
      </p:sp>
      <p:graphicFrame>
        <p:nvGraphicFramePr>
          <p:cNvPr id="175110" name="Object 6">
            <a:extLst>
              <a:ext uri="{FF2B5EF4-FFF2-40B4-BE49-F238E27FC236}">
                <a16:creationId xmlns:a16="http://schemas.microsoft.com/office/drawing/2014/main" id="{152E4710-DFCE-EA7B-A17D-F12A5566BB69}"/>
              </a:ext>
            </a:extLst>
          </p:cNvPr>
          <p:cNvGraphicFramePr>
            <a:graphicFrameLocks noChangeAspect="1"/>
          </p:cNvGraphicFramePr>
          <p:nvPr>
            <p:extLst>
              <p:ext uri="{D42A27DB-BD31-4B8C-83A1-F6EECF244321}">
                <p14:modId xmlns:p14="http://schemas.microsoft.com/office/powerpoint/2010/main" val="766214886"/>
              </p:ext>
            </p:extLst>
          </p:nvPr>
        </p:nvGraphicFramePr>
        <p:xfrm>
          <a:off x="3179762" y="3581400"/>
          <a:ext cx="2784475" cy="419100"/>
        </p:xfrm>
        <a:graphic>
          <a:graphicData uri="http://schemas.openxmlformats.org/presentationml/2006/ole">
            <mc:AlternateContent xmlns:mc="http://schemas.openxmlformats.org/markup-compatibility/2006">
              <mc:Choice xmlns:v="urn:schemas-microsoft-com:vml" Requires="v">
                <p:oleObj name="Equation" r:id="rId3" imgW="2781000" imgH="419040" progId="Equation.DSMT4">
                  <p:embed/>
                </p:oleObj>
              </mc:Choice>
              <mc:Fallback>
                <p:oleObj name="Equation" r:id="rId3" imgW="2781000" imgH="419040" progId="Equation.DSMT4">
                  <p:embed/>
                  <p:pic>
                    <p:nvPicPr>
                      <p:cNvPr id="175110" name="Object 6">
                        <a:extLst>
                          <a:ext uri="{FF2B5EF4-FFF2-40B4-BE49-F238E27FC236}">
                            <a16:creationId xmlns:a16="http://schemas.microsoft.com/office/drawing/2014/main" id="{152E4710-DFCE-EA7B-A17D-F12A5566BB6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9762" y="3581400"/>
                        <a:ext cx="2784475"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5111" name="Object 7">
            <a:extLst>
              <a:ext uri="{FF2B5EF4-FFF2-40B4-BE49-F238E27FC236}">
                <a16:creationId xmlns:a16="http://schemas.microsoft.com/office/drawing/2014/main" id="{6B3FB597-5DDA-19E7-CDF1-05EA553B0BE0}"/>
              </a:ext>
            </a:extLst>
          </p:cNvPr>
          <p:cNvGraphicFramePr>
            <a:graphicFrameLocks noChangeAspect="1"/>
          </p:cNvGraphicFramePr>
          <p:nvPr>
            <p:extLst>
              <p:ext uri="{D42A27DB-BD31-4B8C-83A1-F6EECF244321}">
                <p14:modId xmlns:p14="http://schemas.microsoft.com/office/powerpoint/2010/main" val="3606465413"/>
              </p:ext>
            </p:extLst>
          </p:nvPr>
        </p:nvGraphicFramePr>
        <p:xfrm>
          <a:off x="3770311" y="1670729"/>
          <a:ext cx="1603375" cy="330200"/>
        </p:xfrm>
        <a:graphic>
          <a:graphicData uri="http://schemas.openxmlformats.org/presentationml/2006/ole">
            <mc:AlternateContent xmlns:mc="http://schemas.openxmlformats.org/markup-compatibility/2006">
              <mc:Choice xmlns:v="urn:schemas-microsoft-com:vml" Requires="v">
                <p:oleObj name="Equation" r:id="rId5" imgW="1600200" imgH="330120" progId="Equation.DSMT4">
                  <p:embed/>
                </p:oleObj>
              </mc:Choice>
              <mc:Fallback>
                <p:oleObj name="Equation" r:id="rId5" imgW="1600200" imgH="330120" progId="Equation.DSMT4">
                  <p:embed/>
                  <p:pic>
                    <p:nvPicPr>
                      <p:cNvPr id="175111" name="Object 7">
                        <a:extLst>
                          <a:ext uri="{FF2B5EF4-FFF2-40B4-BE49-F238E27FC236}">
                            <a16:creationId xmlns:a16="http://schemas.microsoft.com/office/drawing/2014/main" id="{6B3FB597-5DDA-19E7-CDF1-05EA553B0BE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0311" y="1670729"/>
                        <a:ext cx="1603375"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5112" name="Object 8">
            <a:extLst>
              <a:ext uri="{FF2B5EF4-FFF2-40B4-BE49-F238E27FC236}">
                <a16:creationId xmlns:a16="http://schemas.microsoft.com/office/drawing/2014/main" id="{6194EEE2-A7FB-BECC-DF86-0472D9B2771F}"/>
              </a:ext>
            </a:extLst>
          </p:cNvPr>
          <p:cNvGraphicFramePr>
            <a:graphicFrameLocks noChangeAspect="1"/>
          </p:cNvGraphicFramePr>
          <p:nvPr>
            <p:extLst>
              <p:ext uri="{D42A27DB-BD31-4B8C-83A1-F6EECF244321}">
                <p14:modId xmlns:p14="http://schemas.microsoft.com/office/powerpoint/2010/main" val="3789801124"/>
              </p:ext>
            </p:extLst>
          </p:nvPr>
        </p:nvGraphicFramePr>
        <p:xfrm>
          <a:off x="3414711" y="5124107"/>
          <a:ext cx="2619375" cy="482600"/>
        </p:xfrm>
        <a:graphic>
          <a:graphicData uri="http://schemas.openxmlformats.org/presentationml/2006/ole">
            <mc:AlternateContent xmlns:mc="http://schemas.openxmlformats.org/markup-compatibility/2006">
              <mc:Choice xmlns:v="urn:schemas-microsoft-com:vml" Requires="v">
                <p:oleObj name="Equation" r:id="rId7" imgW="2616120" imgH="482400" progId="Equation.DSMT4">
                  <p:embed/>
                </p:oleObj>
              </mc:Choice>
              <mc:Fallback>
                <p:oleObj name="Equation" r:id="rId7" imgW="2616120" imgH="482400" progId="Equation.DSMT4">
                  <p:embed/>
                  <p:pic>
                    <p:nvPicPr>
                      <p:cNvPr id="175112" name="Object 8">
                        <a:extLst>
                          <a:ext uri="{FF2B5EF4-FFF2-40B4-BE49-F238E27FC236}">
                            <a16:creationId xmlns:a16="http://schemas.microsoft.com/office/drawing/2014/main" id="{6194EEE2-A7FB-BECC-DF86-0472D9B2771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14711" y="5124107"/>
                        <a:ext cx="2619375"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a:extLst>
              <a:ext uri="{FF2B5EF4-FFF2-40B4-BE49-F238E27FC236}">
                <a16:creationId xmlns:a16="http://schemas.microsoft.com/office/drawing/2014/main" id="{485F15E7-B25C-5E31-BBDE-5C4CD7A3079D}"/>
              </a:ext>
            </a:extLst>
          </p:cNvPr>
          <p:cNvSpPr>
            <a:spLocks noGrp="1" noChangeArrowheads="1"/>
          </p:cNvSpPr>
          <p:nvPr>
            <p:ph type="title"/>
          </p:nvPr>
        </p:nvSpPr>
        <p:spPr/>
        <p:txBody>
          <a:bodyPr>
            <a:normAutofit fontScale="90000"/>
          </a:bodyPr>
          <a:lstStyle/>
          <a:p>
            <a:r>
              <a:rPr lang="en-US" altLang="el-GR" dirty="0"/>
              <a:t>S</a:t>
            </a:r>
            <a:r>
              <a:rPr lang="en-GB" altLang="el-GR" dirty="0" err="1"/>
              <a:t>teady</a:t>
            </a:r>
            <a:r>
              <a:rPr lang="en-GB" altLang="el-GR" dirty="0"/>
              <a:t>-state </a:t>
            </a:r>
            <a:r>
              <a:rPr lang="el-GR" altLang="el-GR" dirty="0"/>
              <a:t>εισόδημα και ανάπτυξη</a:t>
            </a:r>
            <a:endParaRPr lang="en-GB" altLang="el-GR" dirty="0"/>
          </a:p>
        </p:txBody>
      </p:sp>
      <p:sp>
        <p:nvSpPr>
          <p:cNvPr id="176131" name="Rectangle 3">
            <a:extLst>
              <a:ext uri="{FF2B5EF4-FFF2-40B4-BE49-F238E27FC236}">
                <a16:creationId xmlns:a16="http://schemas.microsoft.com/office/drawing/2014/main" id="{781847F0-F412-3100-4348-B9B2CE71F502}"/>
              </a:ext>
            </a:extLst>
          </p:cNvPr>
          <p:cNvSpPr>
            <a:spLocks noGrp="1" noChangeArrowheads="1"/>
          </p:cNvSpPr>
          <p:nvPr>
            <p:ph type="body" idx="1"/>
          </p:nvPr>
        </p:nvSpPr>
        <p:spPr/>
        <p:txBody>
          <a:bodyPr>
            <a:normAutofit fontScale="85000" lnSpcReduction="20000"/>
          </a:bodyPr>
          <a:lstStyle/>
          <a:p>
            <a:r>
              <a:rPr lang="el-GR" b="0" i="0" dirty="0">
                <a:solidFill>
                  <a:srgbClr val="404040"/>
                </a:solidFill>
                <a:effectLst/>
                <a:latin typeface="+mj-lt"/>
              </a:rPr>
              <a:t>Θέτοντας την εξίσωση (2.5) ίση με το μηδέν, προκύπτει:</a:t>
            </a:r>
            <a:endParaRPr lang="en-GB" altLang="el-GR" dirty="0">
              <a:latin typeface="+mj-lt"/>
            </a:endParaRPr>
          </a:p>
          <a:p>
            <a:pPr>
              <a:buFontTx/>
              <a:buNone/>
            </a:pPr>
            <a:r>
              <a:rPr lang="en-GB" altLang="el-GR" dirty="0">
                <a:latin typeface="+mj-lt"/>
              </a:rPr>
              <a:t>	</a:t>
            </a:r>
            <a:r>
              <a:rPr lang="el-GR" altLang="el-GR" dirty="0">
                <a:latin typeface="+mj-lt"/>
              </a:rPr>
              <a:t>							</a:t>
            </a:r>
            <a:r>
              <a:rPr lang="en-GB" altLang="el-GR" dirty="0">
                <a:latin typeface="+mj-lt"/>
              </a:rPr>
              <a:t>(2.6)</a:t>
            </a:r>
          </a:p>
          <a:p>
            <a:endParaRPr lang="en-GB" altLang="el-GR" dirty="0">
              <a:latin typeface="+mj-lt"/>
            </a:endParaRPr>
          </a:p>
          <a:p>
            <a:r>
              <a:rPr lang="el-GR" altLang="el-GR" dirty="0">
                <a:latin typeface="+mj-lt"/>
              </a:rPr>
              <a:t>Αντικαθιστώντας το στη συνάρτηση παραγωγής παίρνουμε:</a:t>
            </a:r>
            <a:endParaRPr lang="en-GB" altLang="el-GR" dirty="0">
              <a:latin typeface="+mj-lt"/>
            </a:endParaRPr>
          </a:p>
          <a:p>
            <a:pPr>
              <a:buFontTx/>
              <a:buNone/>
            </a:pPr>
            <a:r>
              <a:rPr lang="en-GB" altLang="el-GR" dirty="0">
                <a:latin typeface="+mj-lt"/>
              </a:rPr>
              <a:t>	</a:t>
            </a:r>
            <a:r>
              <a:rPr lang="el-GR" altLang="el-GR" dirty="0">
                <a:latin typeface="+mj-lt"/>
              </a:rPr>
              <a:t>							</a:t>
            </a:r>
            <a:r>
              <a:rPr lang="en-GB" altLang="el-GR" dirty="0">
                <a:latin typeface="+mj-lt"/>
              </a:rPr>
              <a:t>(2.7)</a:t>
            </a:r>
          </a:p>
          <a:p>
            <a:endParaRPr lang="en-GB" altLang="el-GR" dirty="0">
              <a:latin typeface="+mj-lt"/>
            </a:endParaRPr>
          </a:p>
          <a:p>
            <a:endParaRPr lang="en-GB" altLang="el-GR" dirty="0">
              <a:latin typeface="+mj-lt"/>
            </a:endParaRPr>
          </a:p>
          <a:p>
            <a:r>
              <a:rPr lang="el-GR" altLang="el-GR" dirty="0">
                <a:latin typeface="+mj-lt"/>
              </a:rPr>
              <a:t>Ή</a:t>
            </a:r>
            <a:r>
              <a:rPr lang="en-GB" altLang="el-GR" dirty="0">
                <a:latin typeface="+mj-lt"/>
              </a:rPr>
              <a:t>, </a:t>
            </a:r>
            <a:r>
              <a:rPr lang="el-GR" altLang="el-GR" dirty="0">
                <a:latin typeface="+mj-lt"/>
              </a:rPr>
              <a:t>σε όρους προϊόντος ανά εργαζόμενο</a:t>
            </a:r>
            <a:endParaRPr lang="en-GB" altLang="el-GR" dirty="0">
              <a:latin typeface="+mj-lt"/>
            </a:endParaRPr>
          </a:p>
          <a:p>
            <a:pPr>
              <a:buFontTx/>
              <a:buNone/>
            </a:pPr>
            <a:r>
              <a:rPr lang="en-GB" altLang="el-GR" dirty="0">
                <a:latin typeface="+mj-lt"/>
              </a:rPr>
              <a:t>	</a:t>
            </a:r>
            <a:r>
              <a:rPr lang="el-GR" altLang="el-GR" dirty="0">
                <a:latin typeface="+mj-lt"/>
              </a:rPr>
              <a:t>							</a:t>
            </a:r>
            <a:r>
              <a:rPr lang="en-GB" altLang="el-GR" dirty="0">
                <a:latin typeface="+mj-lt"/>
              </a:rPr>
              <a:t>(2.8</a:t>
            </a:r>
            <a:r>
              <a:rPr lang="en-GB" altLang="el-GR" dirty="0"/>
              <a:t>)</a:t>
            </a:r>
          </a:p>
        </p:txBody>
      </p:sp>
      <p:graphicFrame>
        <p:nvGraphicFramePr>
          <p:cNvPr id="176132" name="Object 4">
            <a:extLst>
              <a:ext uri="{FF2B5EF4-FFF2-40B4-BE49-F238E27FC236}">
                <a16:creationId xmlns:a16="http://schemas.microsoft.com/office/drawing/2014/main" id="{A1418574-4D8D-FC2C-F3B6-8269E9D2465D}"/>
              </a:ext>
            </a:extLst>
          </p:cNvPr>
          <p:cNvGraphicFramePr>
            <a:graphicFrameLocks noChangeAspect="1"/>
          </p:cNvGraphicFramePr>
          <p:nvPr>
            <p:extLst>
              <p:ext uri="{D42A27DB-BD31-4B8C-83A1-F6EECF244321}">
                <p14:modId xmlns:p14="http://schemas.microsoft.com/office/powerpoint/2010/main" val="3382817919"/>
              </p:ext>
            </p:extLst>
          </p:nvPr>
        </p:nvGraphicFramePr>
        <p:xfrm>
          <a:off x="2362200" y="5532706"/>
          <a:ext cx="3505200" cy="927100"/>
        </p:xfrm>
        <a:graphic>
          <a:graphicData uri="http://schemas.openxmlformats.org/presentationml/2006/ole">
            <mc:AlternateContent xmlns:mc="http://schemas.openxmlformats.org/markup-compatibility/2006">
              <mc:Choice xmlns:v="urn:schemas-microsoft-com:vml" Requires="v">
                <p:oleObj name="Equation" r:id="rId2" imgW="3504960" imgH="927000" progId="Equation.DSMT4">
                  <p:embed/>
                </p:oleObj>
              </mc:Choice>
              <mc:Fallback>
                <p:oleObj name="Equation" r:id="rId2" imgW="3504960" imgH="927000" progId="Equation.DSMT4">
                  <p:embed/>
                  <p:pic>
                    <p:nvPicPr>
                      <p:cNvPr id="176132" name="Object 4">
                        <a:extLst>
                          <a:ext uri="{FF2B5EF4-FFF2-40B4-BE49-F238E27FC236}">
                            <a16:creationId xmlns:a16="http://schemas.microsoft.com/office/drawing/2014/main" id="{A1418574-4D8D-FC2C-F3B6-8269E9D246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5532706"/>
                        <a:ext cx="3505200" cy="927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6133" name="Object 5">
            <a:extLst>
              <a:ext uri="{FF2B5EF4-FFF2-40B4-BE49-F238E27FC236}">
                <a16:creationId xmlns:a16="http://schemas.microsoft.com/office/drawing/2014/main" id="{E7115E18-07E1-69B2-4DBA-3D06891D87E5}"/>
              </a:ext>
            </a:extLst>
          </p:cNvPr>
          <p:cNvGraphicFramePr>
            <a:graphicFrameLocks noChangeAspect="1"/>
          </p:cNvGraphicFramePr>
          <p:nvPr>
            <p:extLst>
              <p:ext uri="{D42A27DB-BD31-4B8C-83A1-F6EECF244321}">
                <p14:modId xmlns:p14="http://schemas.microsoft.com/office/powerpoint/2010/main" val="2381245143"/>
              </p:ext>
            </p:extLst>
          </p:nvPr>
        </p:nvGraphicFramePr>
        <p:xfrm>
          <a:off x="2743200" y="2179240"/>
          <a:ext cx="2540000" cy="927100"/>
        </p:xfrm>
        <a:graphic>
          <a:graphicData uri="http://schemas.openxmlformats.org/presentationml/2006/ole">
            <mc:AlternateContent xmlns:mc="http://schemas.openxmlformats.org/markup-compatibility/2006">
              <mc:Choice xmlns:v="urn:schemas-microsoft-com:vml" Requires="v">
                <p:oleObj name="Equation" r:id="rId4" imgW="2539800" imgH="927000" progId="Equation.DSMT4">
                  <p:embed/>
                </p:oleObj>
              </mc:Choice>
              <mc:Fallback>
                <p:oleObj name="Equation" r:id="rId4" imgW="2539800" imgH="927000" progId="Equation.DSMT4">
                  <p:embed/>
                  <p:pic>
                    <p:nvPicPr>
                      <p:cNvPr id="176133" name="Object 5">
                        <a:extLst>
                          <a:ext uri="{FF2B5EF4-FFF2-40B4-BE49-F238E27FC236}">
                            <a16:creationId xmlns:a16="http://schemas.microsoft.com/office/drawing/2014/main" id="{E7115E18-07E1-69B2-4DBA-3D06891D87E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2179240"/>
                        <a:ext cx="2540000" cy="927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6134" name="Object 6">
            <a:extLst>
              <a:ext uri="{FF2B5EF4-FFF2-40B4-BE49-F238E27FC236}">
                <a16:creationId xmlns:a16="http://schemas.microsoft.com/office/drawing/2014/main" id="{FCE68E95-E843-F7FF-E81C-E9A2FB59A811}"/>
              </a:ext>
            </a:extLst>
          </p:cNvPr>
          <p:cNvGraphicFramePr>
            <a:graphicFrameLocks noChangeAspect="1"/>
          </p:cNvGraphicFramePr>
          <p:nvPr>
            <p:extLst>
              <p:ext uri="{D42A27DB-BD31-4B8C-83A1-F6EECF244321}">
                <p14:modId xmlns:p14="http://schemas.microsoft.com/office/powerpoint/2010/main" val="3065991677"/>
              </p:ext>
            </p:extLst>
          </p:nvPr>
        </p:nvGraphicFramePr>
        <p:xfrm>
          <a:off x="2677641" y="3844004"/>
          <a:ext cx="2603500" cy="927100"/>
        </p:xfrm>
        <a:graphic>
          <a:graphicData uri="http://schemas.openxmlformats.org/presentationml/2006/ole">
            <mc:AlternateContent xmlns:mc="http://schemas.openxmlformats.org/markup-compatibility/2006">
              <mc:Choice xmlns:v="urn:schemas-microsoft-com:vml" Requires="v">
                <p:oleObj name="Equation" r:id="rId6" imgW="2603160" imgH="927000" progId="Equation.DSMT4">
                  <p:embed/>
                </p:oleObj>
              </mc:Choice>
              <mc:Fallback>
                <p:oleObj name="Equation" r:id="rId6" imgW="2603160" imgH="927000" progId="Equation.DSMT4">
                  <p:embed/>
                  <p:pic>
                    <p:nvPicPr>
                      <p:cNvPr id="176134" name="Object 6">
                        <a:extLst>
                          <a:ext uri="{FF2B5EF4-FFF2-40B4-BE49-F238E27FC236}">
                            <a16:creationId xmlns:a16="http://schemas.microsoft.com/office/drawing/2014/main" id="{FCE68E95-E843-F7FF-E81C-E9A2FB59A81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77641" y="3844004"/>
                        <a:ext cx="2603500" cy="927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4" name="Rectangle 4">
            <a:extLst>
              <a:ext uri="{FF2B5EF4-FFF2-40B4-BE49-F238E27FC236}">
                <a16:creationId xmlns:a16="http://schemas.microsoft.com/office/drawing/2014/main" id="{A7E2D019-DD06-B05F-24A1-F4171C18174F}"/>
              </a:ext>
            </a:extLst>
          </p:cNvPr>
          <p:cNvSpPr>
            <a:spLocks noGrp="1" noChangeArrowheads="1"/>
          </p:cNvSpPr>
          <p:nvPr>
            <p:ph type="title"/>
          </p:nvPr>
        </p:nvSpPr>
        <p:spPr>
          <a:xfrm>
            <a:off x="561975" y="304800"/>
            <a:ext cx="7943849" cy="933450"/>
          </a:xfrm>
          <a:noFill/>
          <a:ln/>
        </p:spPr>
        <p:txBody>
          <a:bodyPr>
            <a:noAutofit/>
          </a:bodyPr>
          <a:lstStyle/>
          <a:p>
            <a:r>
              <a:rPr lang="el-GR" altLang="el-GR" sz="3600" dirty="0"/>
              <a:t>Το διάγραμμα </a:t>
            </a:r>
            <a:r>
              <a:rPr lang="en-US" altLang="el-GR" sz="3600" dirty="0"/>
              <a:t>Solow </a:t>
            </a:r>
            <a:r>
              <a:rPr lang="el-GR" altLang="el-GR" sz="3600" dirty="0"/>
              <a:t>με τεχνική πρόοδο</a:t>
            </a:r>
            <a:endParaRPr lang="en-US" altLang="el-GR" sz="3600" dirty="0"/>
          </a:p>
        </p:txBody>
      </p:sp>
      <p:sp>
        <p:nvSpPr>
          <p:cNvPr id="158725" name="Line 5">
            <a:extLst>
              <a:ext uri="{FF2B5EF4-FFF2-40B4-BE49-F238E27FC236}">
                <a16:creationId xmlns:a16="http://schemas.microsoft.com/office/drawing/2014/main" id="{9FE263DB-420A-B088-B72C-62DDEAB2EF24}"/>
              </a:ext>
            </a:extLst>
          </p:cNvPr>
          <p:cNvSpPr>
            <a:spLocks noChangeShapeType="1"/>
          </p:cNvSpPr>
          <p:nvPr/>
        </p:nvSpPr>
        <p:spPr bwMode="auto">
          <a:xfrm>
            <a:off x="1689100" y="1866900"/>
            <a:ext cx="0" cy="37211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58726" name="Line 6">
            <a:extLst>
              <a:ext uri="{FF2B5EF4-FFF2-40B4-BE49-F238E27FC236}">
                <a16:creationId xmlns:a16="http://schemas.microsoft.com/office/drawing/2014/main" id="{B3F3E6DF-9F84-5A6A-DF55-3CA3F4AF6E0A}"/>
              </a:ext>
            </a:extLst>
          </p:cNvPr>
          <p:cNvSpPr>
            <a:spLocks noChangeShapeType="1"/>
          </p:cNvSpPr>
          <p:nvPr/>
        </p:nvSpPr>
        <p:spPr bwMode="auto">
          <a:xfrm>
            <a:off x="1727200" y="5537200"/>
            <a:ext cx="55245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58727" name="Arc 7">
            <a:extLst>
              <a:ext uri="{FF2B5EF4-FFF2-40B4-BE49-F238E27FC236}">
                <a16:creationId xmlns:a16="http://schemas.microsoft.com/office/drawing/2014/main" id="{6B34F55F-4851-6086-3074-CEC68F2EBF75}"/>
              </a:ext>
            </a:extLst>
          </p:cNvPr>
          <p:cNvSpPr>
            <a:spLocks/>
          </p:cNvSpPr>
          <p:nvPr/>
        </p:nvSpPr>
        <p:spPr bwMode="auto">
          <a:xfrm rot="10800000" flipV="1">
            <a:off x="1695450" y="3638550"/>
            <a:ext cx="5600700" cy="18669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28575">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58728" name="Arc 8">
            <a:extLst>
              <a:ext uri="{FF2B5EF4-FFF2-40B4-BE49-F238E27FC236}">
                <a16:creationId xmlns:a16="http://schemas.microsoft.com/office/drawing/2014/main" id="{A8178C05-A748-A573-594D-5B43FB25A1DE}"/>
              </a:ext>
            </a:extLst>
          </p:cNvPr>
          <p:cNvSpPr>
            <a:spLocks/>
          </p:cNvSpPr>
          <p:nvPr/>
        </p:nvSpPr>
        <p:spPr bwMode="auto">
          <a:xfrm rot="10767977" flipV="1">
            <a:off x="1676400" y="2000250"/>
            <a:ext cx="5695950" cy="35623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28575">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GB" altLang="el-GR">
              <a:latin typeface="Garamond" panose="02020404030301010803" pitchFamily="18" charset="0"/>
            </a:endParaRPr>
          </a:p>
        </p:txBody>
      </p:sp>
      <p:sp>
        <p:nvSpPr>
          <p:cNvPr id="158729" name="Line 9">
            <a:extLst>
              <a:ext uri="{FF2B5EF4-FFF2-40B4-BE49-F238E27FC236}">
                <a16:creationId xmlns:a16="http://schemas.microsoft.com/office/drawing/2014/main" id="{2C0CC67E-620B-49E6-02DC-BFF9CF608643}"/>
              </a:ext>
            </a:extLst>
          </p:cNvPr>
          <p:cNvSpPr>
            <a:spLocks noChangeShapeType="1"/>
          </p:cNvSpPr>
          <p:nvPr/>
        </p:nvSpPr>
        <p:spPr bwMode="auto">
          <a:xfrm flipV="1">
            <a:off x="1714500" y="3009900"/>
            <a:ext cx="5638800" cy="25146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58730" name="Line 10">
            <a:extLst>
              <a:ext uri="{FF2B5EF4-FFF2-40B4-BE49-F238E27FC236}">
                <a16:creationId xmlns:a16="http://schemas.microsoft.com/office/drawing/2014/main" id="{16A7E2EB-6FC5-BB2D-9CB1-1F9890B09E7E}"/>
              </a:ext>
            </a:extLst>
          </p:cNvPr>
          <p:cNvSpPr>
            <a:spLocks noChangeShapeType="1"/>
          </p:cNvSpPr>
          <p:nvPr/>
        </p:nvSpPr>
        <p:spPr bwMode="auto">
          <a:xfrm flipV="1">
            <a:off x="5829300" y="2133600"/>
            <a:ext cx="0" cy="3448050"/>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58734" name="Line 14">
            <a:extLst>
              <a:ext uri="{FF2B5EF4-FFF2-40B4-BE49-F238E27FC236}">
                <a16:creationId xmlns:a16="http://schemas.microsoft.com/office/drawing/2014/main" id="{DC6C53AA-B2A6-96D9-4F85-E5ED6FB9E5D3}"/>
              </a:ext>
            </a:extLst>
          </p:cNvPr>
          <p:cNvSpPr>
            <a:spLocks noChangeShapeType="1"/>
          </p:cNvSpPr>
          <p:nvPr/>
        </p:nvSpPr>
        <p:spPr bwMode="auto">
          <a:xfrm>
            <a:off x="4419600" y="4895850"/>
            <a:ext cx="1143000" cy="0"/>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58735" name="Line 15">
            <a:extLst>
              <a:ext uri="{FF2B5EF4-FFF2-40B4-BE49-F238E27FC236}">
                <a16:creationId xmlns:a16="http://schemas.microsoft.com/office/drawing/2014/main" id="{109DE3D7-8593-AEB2-E4F3-2FFDCC6A246C}"/>
              </a:ext>
            </a:extLst>
          </p:cNvPr>
          <p:cNvSpPr>
            <a:spLocks noChangeShapeType="1"/>
          </p:cNvSpPr>
          <p:nvPr/>
        </p:nvSpPr>
        <p:spPr bwMode="auto">
          <a:xfrm flipH="1">
            <a:off x="5924550" y="4876800"/>
            <a:ext cx="1238250" cy="0"/>
          </a:xfrm>
          <a:prstGeom prst="line">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aphicFrame>
        <p:nvGraphicFramePr>
          <p:cNvPr id="158743" name="Object 23">
            <a:extLst>
              <a:ext uri="{FF2B5EF4-FFF2-40B4-BE49-F238E27FC236}">
                <a16:creationId xmlns:a16="http://schemas.microsoft.com/office/drawing/2014/main" id="{9D645A06-233B-BB85-3B43-F66DB4FBD707}"/>
              </a:ext>
            </a:extLst>
          </p:cNvPr>
          <p:cNvGraphicFramePr>
            <a:graphicFrameLocks noChangeAspect="1"/>
          </p:cNvGraphicFramePr>
          <p:nvPr/>
        </p:nvGraphicFramePr>
        <p:xfrm>
          <a:off x="787400" y="1582738"/>
          <a:ext cx="808038" cy="638175"/>
        </p:xfrm>
        <a:graphic>
          <a:graphicData uri="http://schemas.openxmlformats.org/presentationml/2006/ole">
            <mc:AlternateContent xmlns:mc="http://schemas.openxmlformats.org/markup-compatibility/2006">
              <mc:Choice xmlns:v="urn:schemas-microsoft-com:vml" Requires="v">
                <p:oleObj name="Equation" r:id="rId2" imgW="304560" imgH="241200" progId="Equation.DSMT4">
                  <p:embed/>
                </p:oleObj>
              </mc:Choice>
              <mc:Fallback>
                <p:oleObj name="Equation" r:id="rId2" imgW="304560" imgH="241200" progId="Equation.DSMT4">
                  <p:embed/>
                  <p:pic>
                    <p:nvPicPr>
                      <p:cNvPr id="158743" name="Object 23">
                        <a:extLst>
                          <a:ext uri="{FF2B5EF4-FFF2-40B4-BE49-F238E27FC236}">
                            <a16:creationId xmlns:a16="http://schemas.microsoft.com/office/drawing/2014/main" id="{9D645A06-233B-BB85-3B43-F66DB4FBD7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400" y="1582738"/>
                        <a:ext cx="808038"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8744" name="Object 24">
            <a:extLst>
              <a:ext uri="{FF2B5EF4-FFF2-40B4-BE49-F238E27FC236}">
                <a16:creationId xmlns:a16="http://schemas.microsoft.com/office/drawing/2014/main" id="{24DF6EE3-766E-C8A3-B8C6-913B4B063BBB}"/>
              </a:ext>
            </a:extLst>
          </p:cNvPr>
          <p:cNvGraphicFramePr>
            <a:graphicFrameLocks noChangeAspect="1"/>
          </p:cNvGraphicFramePr>
          <p:nvPr/>
        </p:nvGraphicFramePr>
        <p:xfrm>
          <a:off x="7346950" y="5365750"/>
          <a:ext cx="336550" cy="538163"/>
        </p:xfrm>
        <a:graphic>
          <a:graphicData uri="http://schemas.openxmlformats.org/presentationml/2006/ole">
            <mc:AlternateContent xmlns:mc="http://schemas.openxmlformats.org/markup-compatibility/2006">
              <mc:Choice xmlns:v="urn:schemas-microsoft-com:vml" Requires="v">
                <p:oleObj name="Equation" r:id="rId4" imgW="126720" imgH="203040" progId="Equation.DSMT4">
                  <p:embed/>
                </p:oleObj>
              </mc:Choice>
              <mc:Fallback>
                <p:oleObj name="Equation" r:id="rId4" imgW="126720" imgH="203040" progId="Equation.DSMT4">
                  <p:embed/>
                  <p:pic>
                    <p:nvPicPr>
                      <p:cNvPr id="158744" name="Object 24">
                        <a:extLst>
                          <a:ext uri="{FF2B5EF4-FFF2-40B4-BE49-F238E27FC236}">
                            <a16:creationId xmlns:a16="http://schemas.microsoft.com/office/drawing/2014/main" id="{24DF6EE3-766E-C8A3-B8C6-913B4B063BB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46950" y="5365750"/>
                        <a:ext cx="336550" cy="538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8745" name="Object 25">
            <a:extLst>
              <a:ext uri="{FF2B5EF4-FFF2-40B4-BE49-F238E27FC236}">
                <a16:creationId xmlns:a16="http://schemas.microsoft.com/office/drawing/2014/main" id="{F3E07023-142D-B801-7E73-DAB84D9251B6}"/>
              </a:ext>
            </a:extLst>
          </p:cNvPr>
          <p:cNvGraphicFramePr>
            <a:graphicFrameLocks noChangeAspect="1"/>
          </p:cNvGraphicFramePr>
          <p:nvPr/>
        </p:nvGraphicFramePr>
        <p:xfrm>
          <a:off x="6518275" y="3754438"/>
          <a:ext cx="1454150" cy="484187"/>
        </p:xfrm>
        <a:graphic>
          <a:graphicData uri="http://schemas.openxmlformats.org/presentationml/2006/ole">
            <mc:AlternateContent xmlns:mc="http://schemas.openxmlformats.org/markup-compatibility/2006">
              <mc:Choice xmlns:v="urn:schemas-microsoft-com:vml" Requires="v">
                <p:oleObj name="Equation" r:id="rId6" imgW="723600" imgH="241200" progId="Equation.DSMT4">
                  <p:embed/>
                </p:oleObj>
              </mc:Choice>
              <mc:Fallback>
                <p:oleObj name="Equation" r:id="rId6" imgW="723600" imgH="241200" progId="Equation.DSMT4">
                  <p:embed/>
                  <p:pic>
                    <p:nvPicPr>
                      <p:cNvPr id="158745" name="Object 25">
                        <a:extLst>
                          <a:ext uri="{FF2B5EF4-FFF2-40B4-BE49-F238E27FC236}">
                            <a16:creationId xmlns:a16="http://schemas.microsoft.com/office/drawing/2014/main" id="{F3E07023-142D-B801-7E73-DAB84D9251B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18275" y="3754438"/>
                        <a:ext cx="1454150" cy="484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8746" name="Object 26">
            <a:extLst>
              <a:ext uri="{FF2B5EF4-FFF2-40B4-BE49-F238E27FC236}">
                <a16:creationId xmlns:a16="http://schemas.microsoft.com/office/drawing/2014/main" id="{9A754A72-2012-62B1-FBCF-D7F0D6D18C04}"/>
              </a:ext>
            </a:extLst>
          </p:cNvPr>
          <p:cNvGraphicFramePr>
            <a:graphicFrameLocks noChangeAspect="1"/>
          </p:cNvGraphicFramePr>
          <p:nvPr/>
        </p:nvGraphicFramePr>
        <p:xfrm>
          <a:off x="6580188" y="2478088"/>
          <a:ext cx="1504950" cy="484187"/>
        </p:xfrm>
        <a:graphic>
          <a:graphicData uri="http://schemas.openxmlformats.org/presentationml/2006/ole">
            <mc:AlternateContent xmlns:mc="http://schemas.openxmlformats.org/markup-compatibility/2006">
              <mc:Choice xmlns:v="urn:schemas-microsoft-com:vml" Requires="v">
                <p:oleObj name="Equation" r:id="rId8" imgW="749160" imgH="241200" progId="Equation.DSMT4">
                  <p:embed/>
                </p:oleObj>
              </mc:Choice>
              <mc:Fallback>
                <p:oleObj name="Equation" r:id="rId8" imgW="749160" imgH="241200" progId="Equation.DSMT4">
                  <p:embed/>
                  <p:pic>
                    <p:nvPicPr>
                      <p:cNvPr id="158746" name="Object 26">
                        <a:extLst>
                          <a:ext uri="{FF2B5EF4-FFF2-40B4-BE49-F238E27FC236}">
                            <a16:creationId xmlns:a16="http://schemas.microsoft.com/office/drawing/2014/main" id="{9A754A72-2012-62B1-FBCF-D7F0D6D18C0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80188" y="2478088"/>
                        <a:ext cx="1504950" cy="484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8747" name="Object 27">
            <a:extLst>
              <a:ext uri="{FF2B5EF4-FFF2-40B4-BE49-F238E27FC236}">
                <a16:creationId xmlns:a16="http://schemas.microsoft.com/office/drawing/2014/main" id="{521B245A-9368-6804-BA4D-2C7AD0CFA179}"/>
              </a:ext>
            </a:extLst>
          </p:cNvPr>
          <p:cNvGraphicFramePr>
            <a:graphicFrameLocks noChangeAspect="1"/>
          </p:cNvGraphicFramePr>
          <p:nvPr/>
        </p:nvGraphicFramePr>
        <p:xfrm>
          <a:off x="4824413" y="1581150"/>
          <a:ext cx="1670050" cy="481013"/>
        </p:xfrm>
        <a:graphic>
          <a:graphicData uri="http://schemas.openxmlformats.org/presentationml/2006/ole">
            <mc:AlternateContent xmlns:mc="http://schemas.openxmlformats.org/markup-compatibility/2006">
              <mc:Choice xmlns:v="urn:schemas-microsoft-com:vml" Requires="v">
                <p:oleObj name="Equation" r:id="rId10" imgW="838080" imgH="241200" progId="Equation.DSMT4">
                  <p:embed/>
                </p:oleObj>
              </mc:Choice>
              <mc:Fallback>
                <p:oleObj name="Equation" r:id="rId10" imgW="838080" imgH="241200" progId="Equation.DSMT4">
                  <p:embed/>
                  <p:pic>
                    <p:nvPicPr>
                      <p:cNvPr id="158747" name="Object 27">
                        <a:extLst>
                          <a:ext uri="{FF2B5EF4-FFF2-40B4-BE49-F238E27FC236}">
                            <a16:creationId xmlns:a16="http://schemas.microsoft.com/office/drawing/2014/main" id="{521B245A-9368-6804-BA4D-2C7AD0CFA17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824413" y="1581150"/>
                        <a:ext cx="1670050" cy="481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a:extLst>
              <a:ext uri="{FF2B5EF4-FFF2-40B4-BE49-F238E27FC236}">
                <a16:creationId xmlns:a16="http://schemas.microsoft.com/office/drawing/2014/main" id="{CA4A6B87-F6C9-41ED-FC5D-08C0BC7131BD}"/>
              </a:ext>
            </a:extLst>
          </p:cNvPr>
          <p:cNvSpPr>
            <a:spLocks noGrp="1" noChangeArrowheads="1"/>
          </p:cNvSpPr>
          <p:nvPr>
            <p:ph type="title"/>
          </p:nvPr>
        </p:nvSpPr>
        <p:spPr>
          <a:xfrm>
            <a:off x="457200" y="274638"/>
            <a:ext cx="8077200" cy="1143000"/>
          </a:xfrm>
        </p:spPr>
        <p:txBody>
          <a:bodyPr>
            <a:normAutofit fontScale="90000"/>
          </a:bodyPr>
          <a:lstStyle/>
          <a:p>
            <a:r>
              <a:rPr lang="el-GR" altLang="el-GR" dirty="0"/>
              <a:t>Δυναμική μετάβασης </a:t>
            </a:r>
            <a:br>
              <a:rPr lang="el-GR" altLang="el-GR" dirty="0"/>
            </a:br>
            <a:r>
              <a:rPr lang="el-GR" altLang="el-GR" dirty="0"/>
              <a:t>(</a:t>
            </a:r>
            <a:r>
              <a:rPr lang="en-GB" altLang="el-GR" dirty="0"/>
              <a:t>transition dynamics</a:t>
            </a:r>
            <a:r>
              <a:rPr lang="el-GR" altLang="el-GR" dirty="0"/>
              <a:t>)</a:t>
            </a:r>
            <a:endParaRPr lang="en-GB" altLang="el-GR" dirty="0"/>
          </a:p>
        </p:txBody>
      </p:sp>
      <p:sp>
        <p:nvSpPr>
          <p:cNvPr id="189443" name="Rectangle 3">
            <a:extLst>
              <a:ext uri="{FF2B5EF4-FFF2-40B4-BE49-F238E27FC236}">
                <a16:creationId xmlns:a16="http://schemas.microsoft.com/office/drawing/2014/main" id="{8F6C6B4F-FC7A-4395-1F50-8B1A11723C4F}"/>
              </a:ext>
            </a:extLst>
          </p:cNvPr>
          <p:cNvSpPr>
            <a:spLocks noGrp="1" noChangeArrowheads="1"/>
          </p:cNvSpPr>
          <p:nvPr>
            <p:ph type="body" idx="1"/>
          </p:nvPr>
        </p:nvSpPr>
        <p:spPr>
          <a:xfrm>
            <a:off x="76200" y="1600200"/>
            <a:ext cx="8610600" cy="4876800"/>
          </a:xfrm>
        </p:spPr>
        <p:txBody>
          <a:bodyPr>
            <a:normAutofit/>
          </a:bodyPr>
          <a:lstStyle/>
          <a:p>
            <a:r>
              <a:rPr lang="el-GR" altLang="el-GR" dirty="0"/>
              <a:t>Θυμηθείτε την εξίσωση συσσώρευσης κεφαλαίου </a:t>
            </a:r>
            <a:r>
              <a:rPr lang="en-GB" altLang="el-GR" dirty="0"/>
              <a:t>(2.5)</a:t>
            </a:r>
            <a:r>
              <a:rPr lang="el-GR" altLang="el-GR" dirty="0"/>
              <a:t>, </a:t>
            </a:r>
            <a:r>
              <a:rPr lang="en-GB" altLang="el-GR" dirty="0"/>
              <a:t>	</a:t>
            </a:r>
            <a:r>
              <a:rPr lang="el-GR" altLang="el-GR" dirty="0"/>
              <a:t>				</a:t>
            </a:r>
            <a:r>
              <a:rPr lang="en-GB" altLang="el-GR" dirty="0"/>
              <a:t>(2.9)</a:t>
            </a:r>
          </a:p>
          <a:p>
            <a:r>
              <a:rPr lang="el-GR" altLang="el-GR" dirty="0"/>
              <a:t>Αυτό μπορεί να ξαναγραφεί ως</a:t>
            </a:r>
            <a:r>
              <a:rPr lang="en-GB" altLang="el-GR" dirty="0"/>
              <a:t> </a:t>
            </a:r>
          </a:p>
          <a:p>
            <a:pPr>
              <a:buFontTx/>
              <a:buNone/>
            </a:pPr>
            <a:r>
              <a:rPr lang="en-GB" altLang="el-GR" dirty="0"/>
              <a:t>	</a:t>
            </a:r>
            <a:r>
              <a:rPr lang="el-GR" altLang="el-GR" dirty="0"/>
              <a:t>								</a:t>
            </a:r>
            <a:r>
              <a:rPr lang="en-GB" altLang="el-GR" dirty="0"/>
              <a:t>(2.10)</a:t>
            </a:r>
          </a:p>
          <a:p>
            <a:endParaRPr lang="en-GB" altLang="el-GR" dirty="0"/>
          </a:p>
          <a:p>
            <a:r>
              <a:rPr lang="el-GR" altLang="el-GR" dirty="0"/>
              <a:t>Εφόσον γνωρίζουμε πως </a:t>
            </a:r>
            <a:r>
              <a:rPr lang="en-GB" altLang="el-GR" dirty="0"/>
              <a:t>  	, </a:t>
            </a:r>
            <a:r>
              <a:rPr lang="el-GR" altLang="el-GR" dirty="0"/>
              <a:t>ξαναγράφεται ως:</a:t>
            </a:r>
            <a:endParaRPr lang="en-GB" altLang="el-GR" dirty="0"/>
          </a:p>
          <a:p>
            <a:pPr>
              <a:buFontTx/>
              <a:buNone/>
            </a:pPr>
            <a:r>
              <a:rPr lang="en-GB" altLang="el-GR" dirty="0"/>
              <a:t>	</a:t>
            </a:r>
            <a:r>
              <a:rPr lang="el-GR" altLang="el-GR" dirty="0"/>
              <a:t>								</a:t>
            </a:r>
            <a:r>
              <a:rPr lang="en-GB" altLang="el-GR" dirty="0"/>
              <a:t>(2.11)</a:t>
            </a:r>
          </a:p>
          <a:p>
            <a:pPr>
              <a:buFontTx/>
              <a:buNone/>
            </a:pPr>
            <a:endParaRPr lang="en-GB" altLang="el-GR" dirty="0"/>
          </a:p>
          <a:p>
            <a:pPr>
              <a:buFontTx/>
              <a:buNone/>
            </a:pPr>
            <a:endParaRPr lang="en-GB" altLang="el-GR" dirty="0"/>
          </a:p>
          <a:p>
            <a:endParaRPr lang="en-GB" altLang="el-GR" dirty="0"/>
          </a:p>
        </p:txBody>
      </p:sp>
      <p:graphicFrame>
        <p:nvGraphicFramePr>
          <p:cNvPr id="189444" name="Object 4">
            <a:extLst>
              <a:ext uri="{FF2B5EF4-FFF2-40B4-BE49-F238E27FC236}">
                <a16:creationId xmlns:a16="http://schemas.microsoft.com/office/drawing/2014/main" id="{C091D7B0-0B04-662C-77A7-EBAA0B1071A0}"/>
              </a:ext>
            </a:extLst>
          </p:cNvPr>
          <p:cNvGraphicFramePr>
            <a:graphicFrameLocks noChangeAspect="1"/>
          </p:cNvGraphicFramePr>
          <p:nvPr>
            <p:extLst>
              <p:ext uri="{D42A27DB-BD31-4B8C-83A1-F6EECF244321}">
                <p14:modId xmlns:p14="http://schemas.microsoft.com/office/powerpoint/2010/main" val="1025662485"/>
              </p:ext>
            </p:extLst>
          </p:nvPr>
        </p:nvGraphicFramePr>
        <p:xfrm>
          <a:off x="4191000" y="2112834"/>
          <a:ext cx="2454275" cy="482600"/>
        </p:xfrm>
        <a:graphic>
          <a:graphicData uri="http://schemas.openxmlformats.org/presentationml/2006/ole">
            <mc:AlternateContent xmlns:mc="http://schemas.openxmlformats.org/markup-compatibility/2006">
              <mc:Choice xmlns:v="urn:schemas-microsoft-com:vml" Requires="v">
                <p:oleObj name="Equation" r:id="rId2" imgW="2450880" imgH="482400" progId="Equation.DSMT4">
                  <p:embed/>
                </p:oleObj>
              </mc:Choice>
              <mc:Fallback>
                <p:oleObj name="Equation" r:id="rId2" imgW="2450880" imgH="482400" progId="Equation.DSMT4">
                  <p:embed/>
                  <p:pic>
                    <p:nvPicPr>
                      <p:cNvPr id="189444" name="Object 4">
                        <a:extLst>
                          <a:ext uri="{FF2B5EF4-FFF2-40B4-BE49-F238E27FC236}">
                            <a16:creationId xmlns:a16="http://schemas.microsoft.com/office/drawing/2014/main" id="{C091D7B0-0B04-662C-77A7-EBAA0B1071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2112834"/>
                        <a:ext cx="2454275"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9445" name="Object 5">
            <a:extLst>
              <a:ext uri="{FF2B5EF4-FFF2-40B4-BE49-F238E27FC236}">
                <a16:creationId xmlns:a16="http://schemas.microsoft.com/office/drawing/2014/main" id="{3F128E06-AB33-41BE-3CE0-195D976606F8}"/>
              </a:ext>
            </a:extLst>
          </p:cNvPr>
          <p:cNvGraphicFramePr>
            <a:graphicFrameLocks noChangeAspect="1"/>
          </p:cNvGraphicFramePr>
          <p:nvPr>
            <p:extLst>
              <p:ext uri="{D42A27DB-BD31-4B8C-83A1-F6EECF244321}">
                <p14:modId xmlns:p14="http://schemas.microsoft.com/office/powerpoint/2010/main" val="3975263505"/>
              </p:ext>
            </p:extLst>
          </p:nvPr>
        </p:nvGraphicFramePr>
        <p:xfrm>
          <a:off x="3505200" y="3296380"/>
          <a:ext cx="2428875" cy="850900"/>
        </p:xfrm>
        <a:graphic>
          <a:graphicData uri="http://schemas.openxmlformats.org/presentationml/2006/ole">
            <mc:AlternateContent xmlns:mc="http://schemas.openxmlformats.org/markup-compatibility/2006">
              <mc:Choice xmlns:v="urn:schemas-microsoft-com:vml" Requires="v">
                <p:oleObj name="Equation" r:id="rId4" imgW="2425680" imgH="850680" progId="Equation.DSMT4">
                  <p:embed/>
                </p:oleObj>
              </mc:Choice>
              <mc:Fallback>
                <p:oleObj name="Equation" r:id="rId4" imgW="2425680" imgH="850680" progId="Equation.DSMT4">
                  <p:embed/>
                  <p:pic>
                    <p:nvPicPr>
                      <p:cNvPr id="189445" name="Object 5">
                        <a:extLst>
                          <a:ext uri="{FF2B5EF4-FFF2-40B4-BE49-F238E27FC236}">
                            <a16:creationId xmlns:a16="http://schemas.microsoft.com/office/drawing/2014/main" id="{3F128E06-AB33-41BE-3CE0-195D976606F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5200" y="3296380"/>
                        <a:ext cx="2428875" cy="850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9446" name="Object 6">
            <a:extLst>
              <a:ext uri="{FF2B5EF4-FFF2-40B4-BE49-F238E27FC236}">
                <a16:creationId xmlns:a16="http://schemas.microsoft.com/office/drawing/2014/main" id="{1CC44C99-AB23-C88E-C190-5C989F287013}"/>
              </a:ext>
            </a:extLst>
          </p:cNvPr>
          <p:cNvGraphicFramePr>
            <a:graphicFrameLocks noChangeAspect="1"/>
          </p:cNvGraphicFramePr>
          <p:nvPr>
            <p:extLst>
              <p:ext uri="{D42A27DB-BD31-4B8C-83A1-F6EECF244321}">
                <p14:modId xmlns:p14="http://schemas.microsoft.com/office/powerpoint/2010/main" val="1987169107"/>
              </p:ext>
            </p:extLst>
          </p:nvPr>
        </p:nvGraphicFramePr>
        <p:xfrm>
          <a:off x="4800600" y="4526628"/>
          <a:ext cx="801688" cy="419100"/>
        </p:xfrm>
        <a:graphic>
          <a:graphicData uri="http://schemas.openxmlformats.org/presentationml/2006/ole">
            <mc:AlternateContent xmlns:mc="http://schemas.openxmlformats.org/markup-compatibility/2006">
              <mc:Choice xmlns:v="urn:schemas-microsoft-com:vml" Requires="v">
                <p:oleObj name="Equation" r:id="rId6" imgW="799920" imgH="419040" progId="Equation.DSMT4">
                  <p:embed/>
                </p:oleObj>
              </mc:Choice>
              <mc:Fallback>
                <p:oleObj name="Equation" r:id="rId6" imgW="799920" imgH="419040" progId="Equation.DSMT4">
                  <p:embed/>
                  <p:pic>
                    <p:nvPicPr>
                      <p:cNvPr id="189446" name="Object 6">
                        <a:extLst>
                          <a:ext uri="{FF2B5EF4-FFF2-40B4-BE49-F238E27FC236}">
                            <a16:creationId xmlns:a16="http://schemas.microsoft.com/office/drawing/2014/main" id="{1CC44C99-AB23-C88E-C190-5C989F28701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00600" y="4526628"/>
                        <a:ext cx="801688"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9447" name="Object 7">
            <a:extLst>
              <a:ext uri="{FF2B5EF4-FFF2-40B4-BE49-F238E27FC236}">
                <a16:creationId xmlns:a16="http://schemas.microsoft.com/office/drawing/2014/main" id="{5B73D960-47E9-3C3B-58E8-DA6D2D3F911C}"/>
              </a:ext>
            </a:extLst>
          </p:cNvPr>
          <p:cNvGraphicFramePr>
            <a:graphicFrameLocks noChangeAspect="1"/>
          </p:cNvGraphicFramePr>
          <p:nvPr>
            <p:extLst>
              <p:ext uri="{D42A27DB-BD31-4B8C-83A1-F6EECF244321}">
                <p14:modId xmlns:p14="http://schemas.microsoft.com/office/powerpoint/2010/main" val="2161986273"/>
              </p:ext>
            </p:extLst>
          </p:nvPr>
        </p:nvGraphicFramePr>
        <p:xfrm>
          <a:off x="3052762" y="5325076"/>
          <a:ext cx="2657475" cy="850900"/>
        </p:xfrm>
        <a:graphic>
          <a:graphicData uri="http://schemas.openxmlformats.org/presentationml/2006/ole">
            <mc:AlternateContent xmlns:mc="http://schemas.openxmlformats.org/markup-compatibility/2006">
              <mc:Choice xmlns:v="urn:schemas-microsoft-com:vml" Requires="v">
                <p:oleObj name="Equation" r:id="rId8" imgW="2654280" imgH="850680" progId="Equation.DSMT4">
                  <p:embed/>
                </p:oleObj>
              </mc:Choice>
              <mc:Fallback>
                <p:oleObj name="Equation" r:id="rId8" imgW="2654280" imgH="850680" progId="Equation.DSMT4">
                  <p:embed/>
                  <p:pic>
                    <p:nvPicPr>
                      <p:cNvPr id="189447" name="Object 7">
                        <a:extLst>
                          <a:ext uri="{FF2B5EF4-FFF2-40B4-BE49-F238E27FC236}">
                            <a16:creationId xmlns:a16="http://schemas.microsoft.com/office/drawing/2014/main" id="{5B73D960-47E9-3C3B-58E8-DA6D2D3F911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52762" y="5325076"/>
                        <a:ext cx="2657475" cy="850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1424</TotalTime>
  <Words>5551</Words>
  <Application>Microsoft Office PowerPoint</Application>
  <PresentationFormat>Προβολή στην οθόνη (4:3)</PresentationFormat>
  <Paragraphs>370</Paragraphs>
  <Slides>52</Slides>
  <Notes>1</Notes>
  <HiddenSlides>0</HiddenSlides>
  <MMClips>0</MMClips>
  <ScaleCrop>false</ScaleCrop>
  <HeadingPairs>
    <vt:vector size="8" baseType="variant">
      <vt:variant>
        <vt:lpstr>Γραμματοσειρές που χρησιμοποιούνται</vt:lpstr>
      </vt:variant>
      <vt:variant>
        <vt:i4>5</vt:i4>
      </vt:variant>
      <vt:variant>
        <vt:lpstr>Θέμα</vt:lpstr>
      </vt:variant>
      <vt:variant>
        <vt:i4>1</vt:i4>
      </vt:variant>
      <vt:variant>
        <vt:lpstr>Ενσωματωμένοι διακομιστές OLE</vt:lpstr>
      </vt:variant>
      <vt:variant>
        <vt:i4>2</vt:i4>
      </vt:variant>
      <vt:variant>
        <vt:lpstr>Τίτλοι διαφανειών</vt:lpstr>
      </vt:variant>
      <vt:variant>
        <vt:i4>52</vt:i4>
      </vt:variant>
    </vt:vector>
  </HeadingPairs>
  <TitlesOfParts>
    <vt:vector size="60" baseType="lpstr">
      <vt:lpstr>Arial</vt:lpstr>
      <vt:lpstr>Calibri</vt:lpstr>
      <vt:lpstr>DeepSeek-CJK-patch</vt:lpstr>
      <vt:lpstr>Garamond</vt:lpstr>
      <vt:lpstr>Symbol</vt:lpstr>
      <vt:lpstr>Office Theme</vt:lpstr>
      <vt:lpstr>Equation</vt:lpstr>
      <vt:lpstr>Equation.DSMT4</vt:lpstr>
      <vt:lpstr>Οικονομική Ανάπτυξη </vt:lpstr>
      <vt:lpstr>Τα κύρια θεωρητικά μοντέλα ανάπτυξης</vt:lpstr>
      <vt:lpstr>Το μοντέλο Solow και πέρα ​​από αυτό</vt:lpstr>
      <vt:lpstr>Tεχνολογική πρόοδος</vt:lpstr>
      <vt:lpstr>Eξωγενής τεχνική πρόοδος</vt:lpstr>
      <vt:lpstr>Μοντέλο Solow με τεχνική πρόοδο</vt:lpstr>
      <vt:lpstr>Steady-state εισόδημα και ανάπτυξη</vt:lpstr>
      <vt:lpstr>Το διάγραμμα Solow με τεχνική πρόοδο</vt:lpstr>
      <vt:lpstr>Δυναμική μετάβασης  (transition dynamics)</vt:lpstr>
      <vt:lpstr>Ταχύτητα μετάβασης (transition speed)</vt:lpstr>
      <vt:lpstr> Δυναμική μετάβασης (transition dynamics)  </vt:lpstr>
      <vt:lpstr>Μια αύξηση του ποσοστού αποταμίευσης</vt:lpstr>
      <vt:lpstr>Μια αύξηση του ποσοστού αποταμίευσης</vt:lpstr>
      <vt:lpstr>Ο ρυθμός σύγκλισης</vt:lpstr>
      <vt:lpstr>Η υπόθεση σύγκλισης</vt:lpstr>
      <vt:lpstr>Το επαυξημένο μοντέλο Solow</vt:lpstr>
      <vt:lpstr>Ανθρώπινο κεφάλαιο</vt:lpstr>
      <vt:lpstr>Επιπτώσεις στα σχετικά εισοδήματα</vt:lpstr>
      <vt:lpstr>Ευρύ κεφάλαιο (broad capital)</vt:lpstr>
      <vt:lpstr>To μοντέλο AK</vt:lpstr>
      <vt:lpstr>To μοντέλο AK</vt:lpstr>
      <vt:lpstr>Η ανάπτυξη στο μοντέλο AK</vt:lpstr>
      <vt:lpstr>Συνέπειες του μοντέλου AK</vt:lpstr>
      <vt:lpstr>Το μοντέλο Solow και πέρα ​​από αυτό</vt:lpstr>
      <vt:lpstr>Νέα θεωρία της ανάπτυξης</vt:lpstr>
      <vt:lpstr>Iδέες και ανάπτυξη</vt:lpstr>
      <vt:lpstr>Aνάπτυξη βασισμένη σε ιδέες</vt:lpstr>
      <vt:lpstr>Η συνάρτηση παραγωγής γνώσης</vt:lpstr>
      <vt:lpstr>Η ισορροπημένη διαδρομή ανάπτυξης I</vt:lpstr>
      <vt:lpstr>Η ισορροπημένη διαδρομή ανάπτυξης II</vt:lpstr>
      <vt:lpstr>Ανάπτυξη βασισμένη στις ιδέες:  </vt:lpstr>
      <vt:lpstr>Ανάπτυξη βασισμένη στις ιδέες</vt:lpstr>
      <vt:lpstr>Κλίμακα και Ανάπτυξη</vt:lpstr>
      <vt:lpstr>Διάγραμμα Jones (επίδραση επιπέδου κλίμακας/ level effect of scale)</vt:lpstr>
      <vt:lpstr>Διάγραμμα Romer (επίδραση της κλίμακας στην ανάπτυξη /growth effect of scale)</vt:lpstr>
      <vt:lpstr>Aνοιχτότητα και ανάπτυξη</vt:lpstr>
      <vt:lpstr>Παρακολούθηση Τεχνολογίας και Καινοτομία</vt:lpstr>
      <vt:lpstr>Παρακολούθηση Τεχνολογίας και Καινοτομία</vt:lpstr>
      <vt:lpstr>Ένα μοντέλο παρακολούθησης και καινοτομίας </vt:lpstr>
      <vt:lpstr>Ένα μοντέλο παρακολούθησης και καινοτομίας</vt:lpstr>
      <vt:lpstr>Διαίσθηση και Μοντέλα Ανάπτυξης</vt:lpstr>
      <vt:lpstr>Lucas (1988)</vt:lpstr>
      <vt:lpstr>Lucas (1988)</vt:lpstr>
      <vt:lpstr>Ενδογενής Ανάπτυξη</vt:lpstr>
      <vt:lpstr>Ενδογενής Ανάπτυξη</vt:lpstr>
      <vt:lpstr>Nέα θεωρία της ανάπτυξης </vt:lpstr>
      <vt:lpstr>Nέα θεωρία της ανάπτυξης </vt:lpstr>
      <vt:lpstr>Nέα θεωρία της ανάπτυξης </vt:lpstr>
      <vt:lpstr>Συμπέρασμα. Οι Βασικές Ενότητες της Σύγχρονης Θεωρίας Ανάπτυξης </vt:lpstr>
      <vt:lpstr>Συμπέρασμα. Οι Βασικές Ενότητες της Σύγχρονης Θεωρίας Ανάπτυξης </vt:lpstr>
      <vt:lpstr>Πηγές και αναφορές</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Οικονομική Ανάπτυξη Εισαγωγή στην Οικονομική Ανάπτυξη</dc:title>
  <dc:creator>PETROS GOLITSIS</dc:creator>
  <cp:lastModifiedBy>Petros Golitsis</cp:lastModifiedBy>
  <cp:revision>808</cp:revision>
  <dcterms:created xsi:type="dcterms:W3CDTF">2025-02-10T11:31:52Z</dcterms:created>
  <dcterms:modified xsi:type="dcterms:W3CDTF">2025-05-18T16:20:00Z</dcterms:modified>
</cp:coreProperties>
</file>