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83" r:id="rId3"/>
    <p:sldId id="284" r:id="rId4"/>
    <p:sldId id="285" r:id="rId5"/>
    <p:sldId id="286"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1967" autoAdjust="0"/>
  </p:normalViewPr>
  <p:slideViewPr>
    <p:cSldViewPr snapToGrid="0">
      <p:cViewPr varScale="1">
        <p:scale>
          <a:sx n="44" d="100"/>
          <a:sy n="44" d="100"/>
        </p:scale>
        <p:origin x="1740" y="30"/>
      </p:cViewPr>
      <p:guideLst/>
    </p:cSldViewPr>
  </p:slideViewPr>
  <p:notesTextViewPr>
    <p:cViewPr>
      <p:scale>
        <a:sx n="1" d="1"/>
        <a:sy n="1" d="1"/>
      </p:scale>
      <p:origin x="0" y="-171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9D463D-37D2-42D5-80A2-258EC9AD8102}" type="datetimeFigureOut">
              <a:rPr lang="el-GR" smtClean="0"/>
              <a:t>15/6/2021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6D9288-054A-4C35-8325-59863F9E04D2}" type="slidenum">
              <a:rPr lang="el-GR" smtClean="0"/>
              <a:t>‹#›</a:t>
            </a:fld>
            <a:endParaRPr lang="el-GR"/>
          </a:p>
        </p:txBody>
      </p:sp>
    </p:spTree>
    <p:extLst>
      <p:ext uri="{BB962C8B-B14F-4D97-AF65-F5344CB8AC3E}">
        <p14:creationId xmlns:p14="http://schemas.microsoft.com/office/powerpoint/2010/main" val="2338581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ΛΟΓΙΚΗ: Ξεκινάμε από κατηγορίες κουπονιών και όταν</a:t>
            </a:r>
          </a:p>
          <a:p>
            <a:pPr marL="228600" indent="-228600">
              <a:buAutoNum type="arabicParenR"/>
            </a:pPr>
            <a:r>
              <a:rPr lang="el-GR" dirty="0"/>
              <a:t>Δύο ή περισσότερες θέσεις «τροφοδοτούν την ίδια μετάβαση και οι θέσεις αυτές περιέχουν διαφορετικού τύπου κουπόνια, τότε τα δύο κουπόνια ενώνονται σε ένα το οποίο είναι η τομή τους.</a:t>
            </a:r>
          </a:p>
          <a:p>
            <a:pPr marL="228600" indent="-228600">
              <a:buAutoNum type="arabicParenR"/>
            </a:pPr>
            <a:r>
              <a:rPr lang="el-GR" dirty="0"/>
              <a:t>Όταν μία θέση είναι είσοδος σε μία μετάβαση η οποία έχει ως έξοδο 2 ή περισσότερες θέσεις τυπικά έχουμε διάσπαση.</a:t>
            </a:r>
          </a:p>
          <a:p>
            <a:pPr marL="0" indent="0">
              <a:buNone/>
            </a:pPr>
            <a:endParaRPr lang="el-GR" dirty="0"/>
          </a:p>
          <a:p>
            <a:pPr marL="0" indent="0">
              <a:buNone/>
            </a:pPr>
            <a:r>
              <a:rPr lang="el-GR" dirty="0"/>
              <a:t>Τύπος Κουπονιού που ορίζουμε αρχικά είναι ο εξής: </a:t>
            </a:r>
          </a:p>
          <a:p>
            <a:pPr marL="0" indent="0">
              <a:buNone/>
            </a:pPr>
            <a:r>
              <a:rPr lang="el-GR" dirty="0"/>
              <a:t>&lt;Αριθμός Αίτησης, Ονοματεπώνυμο Αιτούντος, Υπόθεση, Υπάλληλοι, Εργασίες, Χρόνος&gt;</a:t>
            </a:r>
            <a:endParaRPr lang="en-US" dirty="0"/>
          </a:p>
          <a:p>
            <a:pPr marL="0" indent="0">
              <a:buNone/>
            </a:pPr>
            <a:endParaRPr lang="en-US" dirty="0"/>
          </a:p>
          <a:p>
            <a:pPr marL="0" indent="0">
              <a:buNone/>
            </a:pPr>
            <a:r>
              <a:rPr lang="el-GR" dirty="0"/>
              <a:t>Κάποια στιγμή πυροβολεί η </a:t>
            </a:r>
            <a:r>
              <a:rPr lang="en-US" dirty="0"/>
              <a:t>register request. </a:t>
            </a:r>
            <a:r>
              <a:rPr lang="el-GR" dirty="0"/>
              <a:t>Επιλέγεται ένας χρόνος από [0..2] έστω 1</a:t>
            </a:r>
          </a:p>
          <a:p>
            <a:pPr marL="0" indent="0">
              <a:buNone/>
            </a:pPr>
            <a:endParaRPr lang="el-GR" dirty="0"/>
          </a:p>
          <a:p>
            <a:pPr marL="0" indent="0">
              <a:buNone/>
            </a:pPr>
            <a:r>
              <a:rPr lang="en-US" dirty="0"/>
              <a:t>C1=&lt;1, AA, </a:t>
            </a:r>
            <a:r>
              <a:rPr lang="el-GR" dirty="0"/>
              <a:t>Χαμένη Πτήση, (ΑΒ), Καταγραφή, 1</a:t>
            </a:r>
            <a:r>
              <a:rPr lang="en-US" dirty="0"/>
              <a:t>&gt;</a:t>
            </a:r>
            <a:endParaRPr lang="el-GR"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t>
            </a:r>
            <a:r>
              <a:rPr lang="el-GR" dirty="0"/>
              <a:t>2</a:t>
            </a:r>
            <a:r>
              <a:rPr lang="en-US" dirty="0"/>
              <a:t>=&lt;1, AA, </a:t>
            </a:r>
            <a:r>
              <a:rPr lang="el-GR" dirty="0"/>
              <a:t>Χαμένη Πτήση, (ΑΒ), Καταγραφή, 1</a:t>
            </a:r>
            <a:r>
              <a:rPr lang="en-US" dirty="0"/>
              <a:t>&gt;</a:t>
            </a:r>
            <a:endParaRPr lang="el-GR" dirty="0"/>
          </a:p>
          <a:p>
            <a:pPr marL="0" indent="0">
              <a:buNone/>
            </a:pPr>
            <a:endParaRPr lang="el-GR" dirty="0"/>
          </a:p>
          <a:p>
            <a:pPr marL="0" indent="0">
              <a:buNone/>
            </a:pPr>
            <a:r>
              <a:rPr lang="en-US" dirty="0"/>
              <a:t>C1: </a:t>
            </a:r>
            <a:r>
              <a:rPr lang="el-GR" dirty="0"/>
              <a:t>Θα πυροδοτήσει είτε η </a:t>
            </a:r>
            <a:r>
              <a:rPr lang="en-US" dirty="0"/>
              <a:t>examine thoroughly </a:t>
            </a:r>
            <a:r>
              <a:rPr lang="el-GR" dirty="0"/>
              <a:t>είτε η </a:t>
            </a:r>
            <a:r>
              <a:rPr lang="en-US" dirty="0"/>
              <a:t>examine casually. </a:t>
            </a:r>
            <a:r>
              <a:rPr lang="el-GR" dirty="0"/>
              <a:t>Η επιλογή σε ένα πρόγραμμα προσομοίωσης θα γίνει τυχαία. Έστω ότι η πρώτη έχει χρόνο 2.5 ενώ η δεύτερη σε χρόνο 2. Με μία τυχαία τιμή [0/1] επιλέγεται τυχαία η </a:t>
            </a:r>
            <a:r>
              <a:rPr lang="en-US" dirty="0"/>
              <a:t>causal.</a:t>
            </a:r>
          </a:p>
          <a:p>
            <a:pPr marL="0" indent="0">
              <a:buNone/>
            </a:pPr>
            <a:r>
              <a:rPr lang="en-US" dirty="0"/>
              <a:t>C2: </a:t>
            </a:r>
            <a:r>
              <a:rPr lang="el-GR" dirty="0"/>
              <a:t>Έστω ότι η </a:t>
            </a:r>
            <a:r>
              <a:rPr lang="en-US" dirty="0"/>
              <a:t>check ticket </a:t>
            </a:r>
            <a:r>
              <a:rPr lang="el-GR" dirty="0"/>
              <a:t>με τυχαίο αριθμό από το διάστημα [0..1]</a:t>
            </a:r>
            <a:r>
              <a:rPr lang="en-US" dirty="0"/>
              <a:t> </a:t>
            </a:r>
            <a:r>
              <a:rPr lang="el-GR" dirty="0"/>
              <a:t>αποφασίζεται ότι θα εκτελεστεί σε χρόνο 1.</a:t>
            </a:r>
          </a:p>
          <a:p>
            <a:pPr marL="0" indent="0">
              <a:buNone/>
            </a:pPr>
            <a:r>
              <a:rPr lang="el-GR" dirty="0"/>
              <a:t>Έχουμε 2 μεταβάσεις ενεργές, η πρώτη έχει χρόνο 2 </a:t>
            </a:r>
            <a:r>
              <a:rPr lang="en-US" dirty="0"/>
              <a:t>(examine casually) </a:t>
            </a:r>
            <a:r>
              <a:rPr lang="el-GR" dirty="0"/>
              <a:t>η δεύτερη έχει χρόνο 1 (</a:t>
            </a:r>
            <a:r>
              <a:rPr lang="en-US" dirty="0"/>
              <a:t>check ticket).</a:t>
            </a:r>
          </a:p>
          <a:p>
            <a:pPr marL="0" indent="0">
              <a:buNone/>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Άρα, η </a:t>
            </a:r>
            <a:r>
              <a:rPr lang="en-US" dirty="0"/>
              <a:t>check ticket </a:t>
            </a:r>
            <a:r>
              <a:rPr lang="el-GR" dirty="0"/>
              <a:t>εκτελείται και τοποθετεί ένα κουπόνι στη θέση </a:t>
            </a:r>
            <a:r>
              <a:rPr lang="en-US" dirty="0"/>
              <a:t>c4</a:t>
            </a:r>
            <a:r>
              <a:rPr lang="el-GR" dirty="0"/>
              <a:t>: </a:t>
            </a:r>
            <a:r>
              <a:rPr lang="en-US" dirty="0"/>
              <a:t>C</a:t>
            </a:r>
            <a:r>
              <a:rPr lang="el-GR" dirty="0"/>
              <a:t>4</a:t>
            </a:r>
            <a:r>
              <a:rPr lang="en-US" dirty="0"/>
              <a:t>=&lt;1, AA, </a:t>
            </a:r>
            <a:r>
              <a:rPr lang="el-GR" dirty="0"/>
              <a:t>Χαμένη Πτήση, (ΑΒ, ΑΔ), (Καταγραφή, Έλεγχος Εισιτηρίου), 1+1</a:t>
            </a:r>
            <a:r>
              <a:rPr lang="en-US" dirty="0"/>
              <a:t>&gt;</a:t>
            </a:r>
            <a:endParaRPr lang="el-GR"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Όταν εκτελείται η </a:t>
            </a:r>
            <a:r>
              <a:rPr lang="en-US" dirty="0"/>
              <a:t>examine casually </a:t>
            </a:r>
            <a:r>
              <a:rPr lang="el-GR" dirty="0"/>
              <a:t>και τοποθετεί ένα κουπόνι στη θέση </a:t>
            </a:r>
            <a:r>
              <a:rPr lang="en-US" dirty="0"/>
              <a:t>C3</a:t>
            </a:r>
            <a:r>
              <a:rPr lang="el-GR" dirty="0"/>
              <a:t>: </a:t>
            </a:r>
            <a:r>
              <a:rPr lang="en-US" dirty="0"/>
              <a:t>C</a:t>
            </a:r>
            <a:r>
              <a:rPr lang="el-GR" dirty="0"/>
              <a:t>3</a:t>
            </a:r>
            <a:r>
              <a:rPr lang="en-US" dirty="0"/>
              <a:t>=&lt;1, AA, </a:t>
            </a:r>
            <a:r>
              <a:rPr lang="el-GR" dirty="0"/>
              <a:t>Χαμένη Πτήση, (ΑΒ, ΑΕ), (Καταγραφή, Πρόχειρη Εξέταση), 1+2</a:t>
            </a:r>
            <a:r>
              <a:rPr lang="en-US" dirty="0"/>
              <a:t>&gt;</a:t>
            </a:r>
            <a:endParaRPr lang="el-GR"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l-GR" dirty="0"/>
          </a:p>
          <a:p>
            <a:pPr marL="0" indent="0">
              <a:buNone/>
            </a:pPr>
            <a:r>
              <a:rPr lang="en-US" dirty="0"/>
              <a:t>H </a:t>
            </a:r>
            <a:r>
              <a:rPr lang="el-GR" dirty="0"/>
              <a:t>μοναδική ενεργή μετάβαση είναι η </a:t>
            </a:r>
            <a:r>
              <a:rPr lang="en-US" dirty="0"/>
              <a:t>decide. </a:t>
            </a:r>
            <a:r>
              <a:rPr lang="el-GR" dirty="0"/>
              <a:t>Έστω ότι η απόφαση μπορεί να πάρει από 0 ως 3 χρονικές μονάδες. Έστω ότι επιλέγεται τυχαία η τιμή 3.</a:t>
            </a:r>
          </a:p>
          <a:p>
            <a:pPr marL="0" indent="0">
              <a:buNone/>
            </a:pPr>
            <a:r>
              <a:rPr lang="el-GR" dirty="0"/>
              <a:t>ΠΟΤΕ θα πυροδοτήσει η </a:t>
            </a:r>
            <a:r>
              <a:rPr lang="en-US" dirty="0"/>
              <a:t>decide</a:t>
            </a:r>
            <a:r>
              <a:rPr lang="el-GR" dirty="0"/>
              <a:t>;</a:t>
            </a:r>
          </a:p>
          <a:p>
            <a:pPr marL="0" indent="0">
              <a:buNone/>
            </a:pPr>
            <a:r>
              <a:rPr lang="el-GR" dirty="0"/>
              <a:t>Το κουπόνι του </a:t>
            </a:r>
            <a:r>
              <a:rPr lang="en-US" dirty="0"/>
              <a:t>C4 </a:t>
            </a:r>
            <a:r>
              <a:rPr lang="el-GR" dirty="0"/>
              <a:t>έχει τιμή χρόνου ίση με 2 ενώ του </a:t>
            </a:r>
            <a:r>
              <a:rPr lang="en-US" dirty="0"/>
              <a:t>C3 </a:t>
            </a:r>
            <a:r>
              <a:rPr lang="el-GR" dirty="0"/>
              <a:t>έχει τιμή ίση με 3.  Η </a:t>
            </a:r>
            <a:r>
              <a:rPr lang="en-US" dirty="0"/>
              <a:t>decide </a:t>
            </a:r>
            <a:r>
              <a:rPr lang="el-GR" dirty="0"/>
              <a:t>δεν μπορεί να πυροδοτήσει σε χρόνο 2, επειδή ακριβώς εκείνη τη στιγμή δεν υπάρχει κουπόνι στη θέση </a:t>
            </a:r>
            <a:r>
              <a:rPr lang="en-US" dirty="0"/>
              <a:t>C3. </a:t>
            </a:r>
            <a:r>
              <a:rPr lang="el-GR" dirty="0"/>
              <a:t>Επομένως, η </a:t>
            </a:r>
            <a:r>
              <a:rPr lang="en-US" dirty="0"/>
              <a:t>decide </a:t>
            </a:r>
            <a:r>
              <a:rPr lang="el-GR" dirty="0"/>
              <a:t>πυροδοτεί στον μέγιστο χρόνο μεταξύ των δύο θέσεων εισόδου της, δηλαδή στον χρόνο </a:t>
            </a:r>
            <a:r>
              <a:rPr lang="en-US" dirty="0"/>
              <a:t>3</a:t>
            </a:r>
            <a:r>
              <a:rPr lang="el-GR" dirty="0"/>
              <a:t> και φυσικά επειδή ο χρόνος πυροδότησης είναι 3 (τυχαία τιμή) τα αποτελέσματά της θα είναι ορατά σε χρόνο </a:t>
            </a:r>
            <a:r>
              <a:rPr lang="en-US" dirty="0"/>
              <a:t>3</a:t>
            </a:r>
            <a:r>
              <a:rPr lang="el-GR" dirty="0"/>
              <a:t>+3= 7. Στη θέση </a:t>
            </a:r>
            <a:r>
              <a:rPr lang="en-US" dirty="0"/>
              <a:t>C5 </a:t>
            </a:r>
            <a:r>
              <a:rPr lang="el-GR" dirty="0"/>
              <a:t>θα τοποθετηθεί ένα κουπόνι που είναι η ένωση των </a:t>
            </a:r>
            <a:endParaRPr lang="en-US" dirty="0"/>
          </a:p>
          <a:p>
            <a:pPr marL="0" indent="0">
              <a:buNone/>
            </a:pPr>
            <a:r>
              <a:rPr lang="en-US" dirty="0"/>
              <a:t>C3, C4: &lt;1, AA, </a:t>
            </a:r>
            <a:r>
              <a:rPr lang="el-GR" dirty="0"/>
              <a:t>Χαμένη πτήση, (ΑΒ, ΑΔ, ΑΒ, ΑΕ), (Καταγραφή, Έλεγχος Εισιτηρίου, Καταγραφή, Πρόχειρη Εξέταση), </a:t>
            </a:r>
            <a:r>
              <a:rPr lang="en-US" dirty="0"/>
              <a:t>[max(1+1, 1+2)] + 4</a:t>
            </a:r>
            <a:r>
              <a:rPr lang="el-GR" dirty="0"/>
              <a:t>&gt;</a:t>
            </a:r>
            <a:r>
              <a:rPr lang="en-US" dirty="0"/>
              <a:t> =</a:t>
            </a:r>
          </a:p>
          <a:p>
            <a:pPr marL="0" indent="0">
              <a:buNone/>
            </a:pPr>
            <a:endParaRPr lang="en-US" dirty="0"/>
          </a:p>
          <a:p>
            <a:pPr marL="0" indent="0">
              <a:buNone/>
            </a:pPr>
            <a:r>
              <a:rPr lang="en-US" dirty="0"/>
              <a:t>&lt;1, AA, </a:t>
            </a:r>
            <a:r>
              <a:rPr lang="el-GR" dirty="0"/>
              <a:t>Χαμένη πτήση, (ΑΒ, ΑΔ, ΑΒ, ΑΕ), (Καταγραφή, Έλεγχος Εισιτηρίου, Καταγραφή, Πρόχειρη Εξέταση), </a:t>
            </a:r>
            <a:r>
              <a:rPr lang="en-US" dirty="0"/>
              <a:t>7</a:t>
            </a:r>
            <a:r>
              <a:rPr lang="el-GR" dirty="0"/>
              <a:t>&gt;</a:t>
            </a:r>
            <a:endParaRPr lang="en-US" dirty="0"/>
          </a:p>
          <a:p>
            <a:pPr marL="0" indent="0">
              <a:buNone/>
            </a:pPr>
            <a:endParaRPr lang="en-US" dirty="0"/>
          </a:p>
          <a:p>
            <a:pPr marL="0" indent="0">
              <a:buNone/>
            </a:pPr>
            <a:r>
              <a:rPr lang="el-GR" b="1" dirty="0"/>
              <a:t>Λήψη Απόφασης</a:t>
            </a:r>
          </a:p>
          <a:p>
            <a:pPr marL="0" indent="0">
              <a:buNone/>
            </a:pPr>
            <a:endParaRPr lang="el-GR" b="1" dirty="0"/>
          </a:p>
          <a:p>
            <a:pPr marL="0" indent="0">
              <a:buNone/>
            </a:pPr>
            <a:r>
              <a:rPr lang="el-GR" b="0" dirty="0"/>
              <a:t>Η λήψη απόφασης για το πρόγραμμα της προσομοίωσης είναι τυχαία. Επιλέγεται τυχαία ένας εκ των ακέραιων αριθμών 1-3, ο οποίος αντιστοιχεί σε μία πιθανή απόφαση:</a:t>
            </a:r>
          </a:p>
          <a:p>
            <a:pPr marL="0" indent="0">
              <a:buNone/>
            </a:pPr>
            <a:endParaRPr lang="el-GR" b="0" dirty="0"/>
          </a:p>
          <a:p>
            <a:pPr marL="0" indent="0">
              <a:buNone/>
            </a:pPr>
            <a:r>
              <a:rPr lang="el-GR" b="0" dirty="0"/>
              <a:t>1 -&gt; Αποζημίωση</a:t>
            </a:r>
          </a:p>
          <a:p>
            <a:pPr marL="0" indent="0">
              <a:buNone/>
            </a:pPr>
            <a:r>
              <a:rPr lang="el-GR" b="0" dirty="0"/>
              <a:t>2 -&gt; Απόρριψη</a:t>
            </a:r>
          </a:p>
          <a:p>
            <a:pPr marL="0" indent="0">
              <a:buNone/>
            </a:pPr>
            <a:r>
              <a:rPr lang="el-GR" b="0" dirty="0"/>
              <a:t>3 -&gt; Πληρωμή</a:t>
            </a:r>
          </a:p>
          <a:p>
            <a:pPr marL="0" indent="0">
              <a:buNone/>
            </a:pPr>
            <a:endParaRPr lang="el-GR" b="0" dirty="0"/>
          </a:p>
          <a:p>
            <a:pPr marL="0" indent="0">
              <a:buNone/>
            </a:pPr>
            <a:r>
              <a:rPr lang="el-GR" b="0" dirty="0"/>
              <a:t>Έστω ότι ο αριθμός που κληρώνεται είναι 1. </a:t>
            </a:r>
          </a:p>
          <a:p>
            <a:pPr marL="0" indent="0">
              <a:buNone/>
            </a:pPr>
            <a:r>
              <a:rPr lang="el-GR" b="0" dirty="0"/>
              <a:t>Το κουπόνι της θέσης </a:t>
            </a:r>
            <a:r>
              <a:rPr lang="en-US" b="0" dirty="0"/>
              <a:t>c5 </a:t>
            </a:r>
            <a:r>
              <a:rPr lang="el-GR" b="0" dirty="0"/>
              <a:t>θα τερματίσει, θα πάει στη θέση </a:t>
            </a:r>
            <a:r>
              <a:rPr lang="en-US" b="0" dirty="0"/>
              <a:t>end. </a:t>
            </a:r>
            <a:r>
              <a:rPr lang="el-GR" b="0" dirty="0"/>
              <a:t>ΠΟΤΕ; Ανάλογα με την τιμή του αριθμού που θα επιλεγεί τυχαία μεταξύ των αριθμών [0..5] που αφορούν στην πυροδότηση της αποζημίωσης. Έστω ότι αυτός ο χρόνος είναι 5. </a:t>
            </a:r>
          </a:p>
          <a:p>
            <a:pPr marL="0" indent="0">
              <a:buNone/>
            </a:pPr>
            <a:r>
              <a:rPr lang="en-US" b="0" dirty="0"/>
              <a:t>End: </a:t>
            </a:r>
            <a:r>
              <a:rPr lang="en-US" dirty="0"/>
              <a:t>&lt;1, AA, </a:t>
            </a:r>
            <a:r>
              <a:rPr lang="el-GR" dirty="0"/>
              <a:t>Χαμένη πτήση, (ΑΒ, ΑΔ, ΑΒ, ΑΕ), (Καταγραφή, Έλεγχος Εισιτηρίου, Καταγραφή, Πρόχειρη Εξέταση</a:t>
            </a:r>
            <a:r>
              <a:rPr lang="en-US" dirty="0"/>
              <a:t>, </a:t>
            </a:r>
            <a:r>
              <a:rPr lang="el-GR" dirty="0"/>
              <a:t>Αποζημίωση), </a:t>
            </a:r>
            <a:r>
              <a:rPr lang="en-US" dirty="0"/>
              <a:t>7</a:t>
            </a:r>
            <a:r>
              <a:rPr lang="el-GR" dirty="0"/>
              <a:t>+5&gt;</a:t>
            </a:r>
          </a:p>
          <a:p>
            <a:pPr marL="0" indent="0">
              <a:buNone/>
            </a:pPr>
            <a:endParaRPr lang="el-GR" b="0" dirty="0"/>
          </a:p>
          <a:p>
            <a:pPr marL="0" indent="0">
              <a:buNone/>
            </a:pPr>
            <a:r>
              <a:rPr lang="el-GR" b="0" dirty="0"/>
              <a:t>Στατιστικά και άλλα στοιχεία που μπορούμε να κρατήσουμε:</a:t>
            </a:r>
          </a:p>
          <a:p>
            <a:pPr marL="0" indent="0">
              <a:buNone/>
            </a:pPr>
            <a:endParaRPr lang="el-GR" b="0" dirty="0"/>
          </a:p>
          <a:p>
            <a:pPr marL="228600" indent="-228600">
              <a:buAutoNum type="arabicParenR"/>
            </a:pPr>
            <a:r>
              <a:rPr lang="el-GR" b="0" dirty="0"/>
              <a:t>Μέσος χρόνος λεπτομερούς εξέτασης</a:t>
            </a:r>
          </a:p>
          <a:p>
            <a:pPr marL="228600" indent="-228600">
              <a:buAutoNum type="arabicParenR"/>
            </a:pPr>
            <a:r>
              <a:rPr lang="el-GR" b="0" dirty="0"/>
              <a:t>Μέσο χρόνο συγκεκριμένου υπαλλήλου για λεπτομερή εξέταση</a:t>
            </a:r>
          </a:p>
          <a:p>
            <a:pPr marL="228600" indent="-228600">
              <a:buAutoNum type="arabicParenR"/>
            </a:pPr>
            <a:r>
              <a:rPr lang="el-GR" b="0" dirty="0"/>
              <a:t>Μέσος χρόνος πρόχειρης εξέτασης</a:t>
            </a:r>
          </a:p>
          <a:p>
            <a:pPr marL="228600" indent="-228600">
              <a:buAutoNum type="arabicParenR"/>
            </a:pPr>
            <a:r>
              <a:rPr lang="el-GR" b="0" dirty="0"/>
              <a:t>Μέσο χρόνο συγκεκριμένου υπαλλήλου για πρόχειρη εξέταση</a:t>
            </a:r>
          </a:p>
          <a:p>
            <a:pPr marL="228600" indent="-228600">
              <a:buAutoNum type="arabicParenR"/>
            </a:pPr>
            <a:r>
              <a:rPr lang="el-GR" b="0" dirty="0"/>
              <a:t>Μέσος χρόνος ελέγχου εισιτηρίου</a:t>
            </a:r>
          </a:p>
          <a:p>
            <a:pPr marL="228600" indent="-228600">
              <a:buAutoNum type="arabicParenR"/>
            </a:pPr>
            <a:r>
              <a:rPr lang="el-GR" b="0" dirty="0"/>
              <a:t>Μέσο χρόνο συγκεκριμένου υπαλλήλου για ελέγχου εισιτηρίου</a:t>
            </a:r>
          </a:p>
          <a:p>
            <a:pPr marL="228600" indent="-228600">
              <a:buAutoNum type="arabicParenR"/>
            </a:pPr>
            <a:r>
              <a:rPr lang="el-GR" b="0" dirty="0"/>
              <a:t>Μέσο χρόνο λήψης απόφασης (ΟΛΕΣ τις αιτήσεις)</a:t>
            </a:r>
          </a:p>
          <a:p>
            <a:pPr marL="228600" indent="-228600">
              <a:buAutoNum type="arabicParenR"/>
            </a:pPr>
            <a:r>
              <a:rPr lang="el-GR" b="0" dirty="0"/>
              <a:t>Μέσο χρόνο λήψης απόφασης για κάθε υπάλληλο (Συνολική αποδοτικότητα)</a:t>
            </a:r>
          </a:p>
          <a:p>
            <a:pPr marL="228600" indent="-228600">
              <a:buAutoNum type="arabicParenR"/>
            </a:pPr>
            <a:r>
              <a:rPr lang="el-GR" b="0" dirty="0"/>
              <a:t>Συνολικό χρόνο που έχει εργαστεί το τμήμα για τέτοιες αιτήσεις.</a:t>
            </a:r>
          </a:p>
          <a:p>
            <a:pPr marL="228600" indent="-228600">
              <a:buAutoNum type="arabicParenR"/>
            </a:pPr>
            <a:r>
              <a:rPr lang="el-GR" b="0" dirty="0"/>
              <a:t>Όλα τα παραπάνω σε περιπτώσεις επανεξετάσεων των υποθέσεων. </a:t>
            </a:r>
          </a:p>
          <a:p>
            <a:pPr marL="0" indent="0">
              <a:buNone/>
            </a:pPr>
            <a:endParaRPr lang="el-GR" b="0" dirty="0"/>
          </a:p>
          <a:p>
            <a:pPr marL="0" indent="0">
              <a:buNone/>
            </a:pPr>
            <a:r>
              <a:rPr lang="el-GR" b="0" dirty="0"/>
              <a:t>Αν επιλεγεί ο αριθμός 3, δηλαδή επιλεγεί η διαδικασία επανεξέτασης της υπόθεσης (</a:t>
            </a:r>
            <a:r>
              <a:rPr lang="en-US" b="0" dirty="0"/>
              <a:t>reinitiate request) </a:t>
            </a:r>
            <a:r>
              <a:rPr lang="el-GR" b="0" dirty="0"/>
              <a:t>τότε έχουμε περίπτωση όπου μία μετάβαση έχει ως έξοδο δύο θέσεις, τις </a:t>
            </a:r>
            <a:r>
              <a:rPr lang="en-US" b="0" dirty="0"/>
              <a:t>c1, c2. </a:t>
            </a:r>
            <a:r>
              <a:rPr lang="el-GR" b="0" dirty="0"/>
              <a:t>Έστω ότι η </a:t>
            </a:r>
            <a:r>
              <a:rPr lang="en-US" b="0" dirty="0"/>
              <a:t>reinitiate request </a:t>
            </a:r>
            <a:r>
              <a:rPr lang="el-GR" b="0" dirty="0"/>
              <a:t>εκτελείται σε χρόνο 2.</a:t>
            </a:r>
          </a:p>
          <a:p>
            <a:pPr marL="228600" indent="-228600">
              <a:buAutoNum type="arabicParenR"/>
            </a:pPr>
            <a:endParaRPr lang="el-GR"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C5= </a:t>
            </a:r>
            <a:r>
              <a:rPr lang="en-US" dirty="0"/>
              <a:t>&lt;1, AA, </a:t>
            </a:r>
            <a:r>
              <a:rPr lang="el-GR" dirty="0"/>
              <a:t>Χαμένη πτήση, (ΑΒ, ΑΔ, ΑΒ, ΑΕ), (Καταγραφή, Έλεγχος Εισιτηρίου, Καταγραφή, Πρόχειρη Εξέταση), </a:t>
            </a:r>
            <a:r>
              <a:rPr lang="en-US" dirty="0"/>
              <a:t>7</a:t>
            </a:r>
            <a:r>
              <a:rPr lang="el-GR" dirty="0"/>
              <a:t>&gt;</a:t>
            </a:r>
            <a:endParaRPr lang="en-US" dirty="0"/>
          </a:p>
          <a:p>
            <a:pPr marL="0" indent="0">
              <a:buNone/>
            </a:pPr>
            <a:endParaRPr lang="en-US" b="0" dirty="0"/>
          </a:p>
          <a:p>
            <a:pPr marL="0" indent="0">
              <a:buNone/>
            </a:pPr>
            <a:r>
              <a:rPr lang="el-GR" b="0" dirty="0"/>
              <a:t>Όταν πυροδοτήσει η </a:t>
            </a:r>
            <a:r>
              <a:rPr lang="en-US" b="0" dirty="0"/>
              <a:t>reinitiate request, </a:t>
            </a:r>
            <a:r>
              <a:rPr lang="el-GR" b="0" dirty="0"/>
              <a:t>τότε ένα κουπόνι θα πάει στη θέση </a:t>
            </a:r>
            <a:r>
              <a:rPr lang="en-US" b="0" dirty="0"/>
              <a:t>c1 </a:t>
            </a:r>
            <a:r>
              <a:rPr lang="el-GR" b="0" dirty="0"/>
              <a:t>και ένα κουπόνι στη θέση </a:t>
            </a:r>
            <a:r>
              <a:rPr lang="en-US" b="0" dirty="0"/>
              <a:t>c2. </a:t>
            </a:r>
            <a:r>
              <a:rPr lang="el-GR" b="0" dirty="0"/>
              <a:t>Διάσπαση:</a:t>
            </a:r>
          </a:p>
          <a:p>
            <a:pPr marL="0" indent="0">
              <a:buNone/>
            </a:pPr>
            <a:endParaRPr lang="el-GR" b="0" dirty="0"/>
          </a:p>
          <a:p>
            <a:pPr marL="0" indent="0">
              <a:buNone/>
            </a:pPr>
            <a:r>
              <a:rPr lang="en-US" b="0" dirty="0"/>
              <a:t>C1 = &lt;AA.  </a:t>
            </a:r>
            <a:r>
              <a:rPr lang="el-GR" b="0" dirty="0"/>
              <a:t>Χαμένη Πτήση, (ΑΒ, ΑΔ), (Καταγραφή, Εξέταση), 7+5&gt;</a:t>
            </a:r>
          </a:p>
          <a:p>
            <a:pPr marL="0" indent="0">
              <a:buNone/>
            </a:pPr>
            <a:r>
              <a:rPr lang="en-US" b="0" dirty="0"/>
              <a:t>C2 = &lt;AA, </a:t>
            </a:r>
            <a:r>
              <a:rPr lang="el-GR" b="0" dirty="0"/>
              <a:t>Χαμένη Πτήση, (ΑΒ, ΑΕ), (Καταγραφή, Έλεγχος Εισιτηρίου,)  7+5&gt;</a:t>
            </a:r>
          </a:p>
          <a:p>
            <a:pPr marL="0" indent="0">
              <a:buNone/>
            </a:pPr>
            <a:endParaRPr lang="en-US" b="0" dirty="0"/>
          </a:p>
          <a:p>
            <a:pPr marL="0" indent="0">
              <a:buNone/>
            </a:pPr>
            <a:endParaRPr lang="en-US" dirty="0"/>
          </a:p>
          <a:p>
            <a:pPr marL="0" indent="0">
              <a:buNone/>
            </a:pPr>
            <a:endParaRPr lang="en-US" dirty="0"/>
          </a:p>
          <a:p>
            <a:pPr marL="0" indent="0">
              <a:buNone/>
            </a:pPr>
            <a:endParaRPr lang="el-GR" dirty="0"/>
          </a:p>
        </p:txBody>
      </p:sp>
      <p:sp>
        <p:nvSpPr>
          <p:cNvPr id="4" name="Θέση αριθμού διαφάνειας 3"/>
          <p:cNvSpPr>
            <a:spLocks noGrp="1"/>
          </p:cNvSpPr>
          <p:nvPr>
            <p:ph type="sldNum" sz="quarter" idx="5"/>
          </p:nvPr>
        </p:nvSpPr>
        <p:spPr/>
        <p:txBody>
          <a:bodyPr/>
          <a:lstStyle/>
          <a:p>
            <a:fld id="{4C6D9288-054A-4C35-8325-59863F9E04D2}" type="slidenum">
              <a:rPr lang="el-GR" smtClean="0"/>
              <a:t>1</a:t>
            </a:fld>
            <a:endParaRPr lang="el-GR"/>
          </a:p>
        </p:txBody>
      </p:sp>
    </p:spTree>
    <p:extLst>
      <p:ext uri="{BB962C8B-B14F-4D97-AF65-F5344CB8AC3E}">
        <p14:creationId xmlns:p14="http://schemas.microsoft.com/office/powerpoint/2010/main" val="191688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Δύο είδη φορτηγών</a:t>
            </a:r>
            <a:r>
              <a:rPr lang="el-GR" baseline="0" dirty="0"/>
              <a:t> μικρά και μεγάλα και 2 είδη οδηγών έμπειροι και άπειροι. Οι έμπειροι οδηγούν και τα 2 είδη, οι άπειροι μόνο μικρά. Κάθε παραγγελία ικανοποιείται με το κατάλληλο μέγεθος φορτηγού και με τον κατάλληλο διαθέσιμο οδηγό.  Οι οδηγοί μετά το δρομολόγιο ξεκουράζονται για να γίνουν ξανά διαθέσιμοι. </a:t>
            </a:r>
          </a:p>
          <a:p>
            <a:r>
              <a:rPr lang="el-GR" baseline="0" dirty="0"/>
              <a:t>Οι πόροι μου είναι ΕΟ, ΑΟ, </a:t>
            </a:r>
            <a:r>
              <a:rPr lang="el-GR" baseline="0" dirty="0" err="1"/>
              <a:t>ΜικΦ</a:t>
            </a:r>
            <a:r>
              <a:rPr lang="el-GR" baseline="0" dirty="0"/>
              <a:t>, </a:t>
            </a:r>
            <a:r>
              <a:rPr lang="el-GR" baseline="0" dirty="0" err="1"/>
              <a:t>ΜεγΦ</a:t>
            </a:r>
            <a:r>
              <a:rPr lang="el-GR" baseline="0" dirty="0"/>
              <a:t>.</a:t>
            </a:r>
          </a:p>
          <a:p>
            <a:r>
              <a:rPr lang="el-GR" baseline="0" dirty="0"/>
              <a:t>Κάθε παραγγελία απαιτεί συνδυασμό πόρων. 4 πιθανοί συνδυασμοί</a:t>
            </a:r>
          </a:p>
          <a:p>
            <a:endParaRPr lang="el-GR" baseline="0" dirty="0"/>
          </a:p>
          <a:p>
            <a:pPr marL="228600" indent="-228600">
              <a:buAutoNum type="arabicParenR"/>
            </a:pPr>
            <a:r>
              <a:rPr lang="el-GR" baseline="0" dirty="0"/>
              <a:t>ΕΟ με </a:t>
            </a:r>
            <a:r>
              <a:rPr lang="el-GR" baseline="0" dirty="0" err="1"/>
              <a:t>ΜικΦ</a:t>
            </a:r>
            <a:endParaRPr lang="el-GR" baseline="0" dirty="0"/>
          </a:p>
          <a:p>
            <a:pPr marL="228600" indent="-228600">
              <a:buAutoNum type="arabicParenR"/>
            </a:pPr>
            <a:r>
              <a:rPr lang="el-GR" baseline="0" dirty="0"/>
              <a:t>ΕΟ με </a:t>
            </a:r>
            <a:r>
              <a:rPr lang="el-GR" baseline="0" dirty="0" err="1"/>
              <a:t>ΜεγΦ</a:t>
            </a:r>
            <a:endParaRPr lang="el-GR" baseline="0" dirty="0"/>
          </a:p>
          <a:p>
            <a:pPr marL="228600" indent="-228600">
              <a:buAutoNum type="arabicParenR"/>
            </a:pPr>
            <a:r>
              <a:rPr lang="el-GR" baseline="0" dirty="0"/>
              <a:t>ΑΟ με </a:t>
            </a:r>
            <a:r>
              <a:rPr lang="el-GR" baseline="0" dirty="0" err="1"/>
              <a:t>ΜικΦ</a:t>
            </a:r>
            <a:endParaRPr lang="el-GR" baseline="0" dirty="0"/>
          </a:p>
          <a:p>
            <a:pPr marL="228600" indent="-228600">
              <a:buAutoNum type="arabicParenR"/>
            </a:pPr>
            <a:r>
              <a:rPr lang="el-GR" baseline="0" dirty="0"/>
              <a:t>ΑΟ με </a:t>
            </a:r>
            <a:r>
              <a:rPr lang="el-GR" baseline="0" dirty="0" err="1"/>
              <a:t>ΜεγΦ</a:t>
            </a:r>
            <a:endParaRPr lang="el-GR" baseline="0" dirty="0"/>
          </a:p>
          <a:p>
            <a:pPr marL="228600" indent="-228600">
              <a:buAutoNum type="arabicParenR"/>
            </a:pPr>
            <a:endParaRPr lang="el-GR" baseline="0" dirty="0"/>
          </a:p>
          <a:p>
            <a:pPr marL="228600" indent="-228600">
              <a:buNone/>
            </a:pPr>
            <a:r>
              <a:rPr lang="el-GR" baseline="0" dirty="0"/>
              <a:t>Μόνο οι τρεις πρώτοι είναι αποδεκτοί. Άρα οι οντότητές μου είναι οι 1-3 και πάνω σε αυτές θα στήσω το μοντέλο μου. </a:t>
            </a:r>
          </a:p>
          <a:p>
            <a:pPr marL="228600" indent="-228600">
              <a:buAutoNum type="arabicParenR"/>
            </a:pPr>
            <a:endParaRPr lang="el-GR" baseline="0" dirty="0"/>
          </a:p>
          <a:p>
            <a:endParaRPr lang="el-GR" baseline="0" dirty="0"/>
          </a:p>
          <a:p>
            <a:endParaRPr lang="el-GR" baseline="0" dirty="0"/>
          </a:p>
          <a:p>
            <a:endParaRPr lang="el-GR" baseline="0" dirty="0"/>
          </a:p>
          <a:p>
            <a:endParaRPr lang="el-GR" baseline="0" dirty="0"/>
          </a:p>
          <a:p>
            <a:endParaRPr lang="el-GR" baseline="0" dirty="0"/>
          </a:p>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fontScale="25000" lnSpcReduction="20000"/>
          </a:bodyPr>
          <a:lstStyle/>
          <a:p>
            <a:r>
              <a:rPr lang="el-GR" dirty="0"/>
              <a:t> </a:t>
            </a:r>
            <a:r>
              <a:rPr lang="en-US" dirty="0"/>
              <a:t>H </a:t>
            </a:r>
            <a:r>
              <a:rPr lang="el-GR" dirty="0"/>
              <a:t>εταιρεία</a:t>
            </a:r>
            <a:r>
              <a:rPr lang="el-GR" baseline="0" dirty="0"/>
              <a:t> μεταφορών έχει διαθέσιμα 2 μεγάλα φορτηγά (τα κουπόνια της θέσης </a:t>
            </a:r>
            <a:r>
              <a:rPr lang="en-US" baseline="0" dirty="0"/>
              <a:t>p</a:t>
            </a:r>
            <a:r>
              <a:rPr lang="el-GR" baseline="0" dirty="0"/>
              <a:t>1</a:t>
            </a:r>
            <a:r>
              <a:rPr lang="en-US" baseline="0" dirty="0"/>
              <a:t>), </a:t>
            </a:r>
            <a:r>
              <a:rPr lang="el-GR" baseline="0" dirty="0"/>
              <a:t> 2 διαθέσιμους έμπειρους οδηγούς (τοποθετούνται στη θέση </a:t>
            </a:r>
            <a:r>
              <a:rPr lang="en-US" baseline="0" dirty="0"/>
              <a:t>p2), </a:t>
            </a:r>
            <a:r>
              <a:rPr lang="el-GR" baseline="0" dirty="0"/>
              <a:t>ένα διαθέσιμο μικρό φορτηγό (</a:t>
            </a:r>
            <a:r>
              <a:rPr lang="en-US" baseline="0" dirty="0"/>
              <a:t>p3), </a:t>
            </a:r>
            <a:r>
              <a:rPr lang="el-GR" baseline="0" dirty="0"/>
              <a:t>έναν διαθέσιμο νέο οδηγό (</a:t>
            </a:r>
            <a:r>
              <a:rPr lang="en-US" baseline="0" dirty="0"/>
              <a:t>p8).</a:t>
            </a:r>
          </a:p>
          <a:p>
            <a:endParaRPr lang="el-GR" baseline="0" dirty="0"/>
          </a:p>
          <a:p>
            <a:r>
              <a:rPr lang="el-GR" baseline="0" dirty="0"/>
              <a:t>Κουπόνια 2 έμπειρων οδηγών</a:t>
            </a:r>
            <a:endParaRPr lang="en-US" baseline="0" dirty="0"/>
          </a:p>
          <a:p>
            <a:r>
              <a:rPr lang="en-US" baseline="0" dirty="0"/>
              <a:t>&lt;1, p2, </a:t>
            </a:r>
            <a:r>
              <a:rPr lang="en-US" baseline="0" dirty="0" err="1"/>
              <a:t>DriverId</a:t>
            </a:r>
            <a:r>
              <a:rPr lang="en-US" baseline="0" dirty="0"/>
              <a:t>, </a:t>
            </a:r>
            <a:r>
              <a:rPr lang="el-GR" baseline="0" dirty="0"/>
              <a:t>«</a:t>
            </a:r>
            <a:r>
              <a:rPr lang="en-US" baseline="0" dirty="0"/>
              <a:t>A</a:t>
            </a:r>
            <a:r>
              <a:rPr lang="el-GR" baseline="0" dirty="0"/>
              <a:t>Β», </a:t>
            </a:r>
            <a:r>
              <a:rPr lang="en-US" baseline="0" dirty="0" err="1"/>
              <a:t>TotalWorkTime</a:t>
            </a:r>
            <a:r>
              <a:rPr lang="en-US" baseline="0" dirty="0"/>
              <a:t>, </a:t>
            </a:r>
            <a:r>
              <a:rPr lang="en-US" baseline="0" dirty="0" err="1"/>
              <a:t>TotalBreakTime</a:t>
            </a:r>
            <a:r>
              <a:rPr lang="en-US" baseline="0" dirty="0"/>
              <a:t>, 0&gt;</a:t>
            </a: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&lt;</a:t>
            </a:r>
            <a:r>
              <a:rPr lang="el-GR" baseline="0" dirty="0"/>
              <a:t>2</a:t>
            </a:r>
            <a:r>
              <a:rPr lang="en-US" baseline="0" dirty="0"/>
              <a:t>, p2,  </a:t>
            </a:r>
            <a:r>
              <a:rPr lang="en-US" baseline="0" dirty="0" err="1"/>
              <a:t>DriverId</a:t>
            </a:r>
            <a:r>
              <a:rPr lang="en-US" baseline="0" dirty="0"/>
              <a:t>, </a:t>
            </a:r>
            <a:r>
              <a:rPr lang="el-GR" baseline="0" dirty="0"/>
              <a:t>«ΧΒ», </a:t>
            </a:r>
            <a:r>
              <a:rPr lang="en-US" baseline="0" dirty="0" err="1"/>
              <a:t>TotalWorkTime</a:t>
            </a:r>
            <a:r>
              <a:rPr lang="en-US" baseline="0" dirty="0"/>
              <a:t>, </a:t>
            </a:r>
            <a:r>
              <a:rPr lang="en-US" baseline="0" dirty="0" err="1"/>
              <a:t>TotalBreakTime</a:t>
            </a:r>
            <a:r>
              <a:rPr lang="en-US" baseline="0" dirty="0"/>
              <a:t>, 0&gt;</a:t>
            </a:r>
          </a:p>
          <a:p>
            <a:endParaRPr lang="en-US" baseline="0" dirty="0"/>
          </a:p>
          <a:p>
            <a:r>
              <a:rPr lang="el-GR" baseline="0" dirty="0"/>
              <a:t>ΤΙΜΕΣ ΚΟΥΠΟΝΙΟΥ: Μοναδικός κωδικός για κάθε οδηγό, ο</a:t>
            </a:r>
            <a:r>
              <a:rPr lang="en-US" baseline="0" dirty="0"/>
              <a:t> </a:t>
            </a:r>
            <a:r>
              <a:rPr lang="el-GR" baseline="0" dirty="0"/>
              <a:t>οδηγός με ονοματεπώνυμο ΑΒ, ο χρόνος που παραμένει απασχολούμενος συνολικά και ο χρόνος στον οποίο κάθεται.</a:t>
            </a:r>
          </a:p>
          <a:p>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Πχ. </a:t>
            </a:r>
            <a:r>
              <a:rPr lang="en-US" baseline="0" dirty="0"/>
              <a:t>&lt;1, p2, Driver0, </a:t>
            </a:r>
            <a:r>
              <a:rPr lang="el-GR" baseline="0" dirty="0"/>
              <a:t>«</a:t>
            </a:r>
            <a:r>
              <a:rPr lang="en-US" baseline="0" dirty="0"/>
              <a:t>A</a:t>
            </a:r>
            <a:r>
              <a:rPr lang="el-GR" baseline="0" dirty="0"/>
              <a:t>Β», </a:t>
            </a:r>
            <a:r>
              <a:rPr lang="en-US" baseline="0" dirty="0"/>
              <a:t>0, 0, 0&gt;</a:t>
            </a:r>
            <a:endParaRPr lang="el-GR" baseline="0" dirty="0"/>
          </a:p>
          <a:p>
            <a:endParaRPr lang="en-US" baseline="0" dirty="0"/>
          </a:p>
          <a:p>
            <a:r>
              <a:rPr lang="el-GR" baseline="0" dirty="0"/>
              <a:t>Κουπόνια 2 μεγάλων φορτηγών</a:t>
            </a:r>
          </a:p>
          <a:p>
            <a:r>
              <a:rPr lang="el-GR" baseline="0" dirty="0"/>
              <a:t>&lt;3, </a:t>
            </a:r>
            <a:r>
              <a:rPr lang="en-US" baseline="0" dirty="0"/>
              <a:t>p1, “MIK8211”, </a:t>
            </a:r>
            <a:r>
              <a:rPr lang="en-US" baseline="0" dirty="0" err="1"/>
              <a:t>TotalBusyTime</a:t>
            </a:r>
            <a:r>
              <a:rPr lang="en-US" baseline="0" dirty="0"/>
              <a:t>, </a:t>
            </a:r>
            <a:r>
              <a:rPr lang="en-US" baseline="0" dirty="0" err="1"/>
              <a:t>TotalIdleTime</a:t>
            </a:r>
            <a:r>
              <a:rPr lang="en-US" baseline="0" dirty="0"/>
              <a:t>, 0&gt;</a:t>
            </a: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&lt;</a:t>
            </a:r>
            <a:r>
              <a:rPr lang="en-US" baseline="0" dirty="0"/>
              <a:t>4</a:t>
            </a:r>
            <a:r>
              <a:rPr lang="el-GR" baseline="0" dirty="0"/>
              <a:t>, </a:t>
            </a:r>
            <a:r>
              <a:rPr lang="en-US" baseline="0" dirty="0"/>
              <a:t>p1, “MIK8212”, </a:t>
            </a:r>
            <a:r>
              <a:rPr lang="en-US" baseline="0" dirty="0" err="1"/>
              <a:t>TotalBusyTime</a:t>
            </a:r>
            <a:r>
              <a:rPr lang="en-US" baseline="0" dirty="0"/>
              <a:t>, </a:t>
            </a:r>
            <a:r>
              <a:rPr lang="en-US" baseline="0" dirty="0" err="1"/>
              <a:t>TotalIdleTime</a:t>
            </a:r>
            <a:r>
              <a:rPr lang="en-US" baseline="0" dirty="0"/>
              <a:t>, 0&gt;</a:t>
            </a:r>
            <a:endParaRPr lang="el-GR" baseline="0" dirty="0"/>
          </a:p>
          <a:p>
            <a:endParaRPr lang="en-US" baseline="0" dirty="0"/>
          </a:p>
          <a:p>
            <a:r>
              <a:rPr lang="en-US" baseline="0" dirty="0"/>
              <a:t>TIME</a:t>
            </a:r>
            <a:r>
              <a:rPr lang="el-GR" baseline="0" dirty="0"/>
              <a:t>Σ ΚΟΥΠΟΝΙΟΥ: Μοναδικός κωδικός (αριθμός πινακίδας), ο χρόνος που το φορτηγό απασχολείται και ο χρόνος που το φορτηγό παραμένει αδρανές. </a:t>
            </a:r>
          </a:p>
          <a:p>
            <a:endParaRPr lang="el-GR" baseline="0" dirty="0"/>
          </a:p>
          <a:p>
            <a:r>
              <a:rPr lang="el-GR" baseline="0" dirty="0"/>
              <a:t>Κουπόνι ενός μικρού φορτηγού</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&lt;</a:t>
            </a:r>
            <a:r>
              <a:rPr lang="el-GR" baseline="0" dirty="0"/>
              <a:t>5,</a:t>
            </a:r>
            <a:r>
              <a:rPr lang="en-US" baseline="0" dirty="0"/>
              <a:t> p</a:t>
            </a:r>
            <a:r>
              <a:rPr lang="el-GR" baseline="0" dirty="0"/>
              <a:t>3</a:t>
            </a:r>
            <a:r>
              <a:rPr lang="en-US" baseline="0" dirty="0"/>
              <a:t>, </a:t>
            </a:r>
            <a:r>
              <a:rPr lang="el-GR" baseline="0" dirty="0"/>
              <a:t>«ΜΙΚ9212»</a:t>
            </a:r>
            <a:r>
              <a:rPr lang="en-US" baseline="0" dirty="0"/>
              <a:t>, </a:t>
            </a:r>
            <a:r>
              <a:rPr lang="en-US" baseline="0" dirty="0" err="1"/>
              <a:t>TotalBusyTime</a:t>
            </a:r>
            <a:r>
              <a:rPr lang="en-US" baseline="0" dirty="0"/>
              <a:t>, </a:t>
            </a:r>
            <a:r>
              <a:rPr lang="en-US" baseline="0" dirty="0" err="1"/>
              <a:t>TotalIdleTime</a:t>
            </a:r>
            <a:r>
              <a:rPr lang="en-US" baseline="0" dirty="0"/>
              <a:t>, 0&gt;</a:t>
            </a:r>
            <a:endParaRPr lang="el-GR" baseline="0" dirty="0"/>
          </a:p>
          <a:p>
            <a:endParaRPr lang="el-GR" baseline="0" dirty="0"/>
          </a:p>
          <a:p>
            <a:r>
              <a:rPr lang="el-GR" baseline="0" dirty="0"/>
              <a:t>Κουπόνι νέου οδηγού</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&lt;</a:t>
            </a:r>
            <a:r>
              <a:rPr lang="el-GR" baseline="0" dirty="0"/>
              <a:t>6</a:t>
            </a:r>
            <a:r>
              <a:rPr lang="en-US" baseline="0" dirty="0"/>
              <a:t>, p</a:t>
            </a:r>
            <a:r>
              <a:rPr lang="el-GR" baseline="0" dirty="0"/>
              <a:t>8</a:t>
            </a:r>
            <a:r>
              <a:rPr lang="en-US" baseline="0" dirty="0"/>
              <a:t>,  </a:t>
            </a:r>
            <a:r>
              <a:rPr lang="en-US" baseline="0" dirty="0" err="1"/>
              <a:t>DriverId</a:t>
            </a:r>
            <a:r>
              <a:rPr lang="en-US" baseline="0" dirty="0"/>
              <a:t>, </a:t>
            </a:r>
            <a:r>
              <a:rPr lang="el-GR" baseline="0" dirty="0"/>
              <a:t>«ΔΔ», </a:t>
            </a:r>
            <a:r>
              <a:rPr lang="en-US" baseline="0" dirty="0" err="1"/>
              <a:t>TotalWorkTime</a:t>
            </a:r>
            <a:r>
              <a:rPr lang="en-US" baseline="0" dirty="0"/>
              <a:t>, </a:t>
            </a:r>
            <a:r>
              <a:rPr lang="en-US" baseline="0" dirty="0" err="1"/>
              <a:t>TotalBreakTime</a:t>
            </a:r>
            <a:r>
              <a:rPr lang="en-US" baseline="0" dirty="0"/>
              <a:t>, 0&gt;</a:t>
            </a: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Το κάθε κουπόνι έχει τη μορφή αντικειμένου με πολλά πεδία. Κάθε κουπόνι έχει δικό του </a:t>
            </a:r>
            <a:r>
              <a:rPr lang="en-US" baseline="0" dirty="0"/>
              <a:t>ID.</a:t>
            </a: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u="sng" baseline="0" dirty="0"/>
              <a:t>ΠΑΡΑΔΕΙΓΜΑ ΕΚΤΕΛΕΣΗΣ</a:t>
            </a:r>
          </a:p>
          <a:p>
            <a:pPr marL="0" marR="0" indent="0" algn="l" defTabSz="914400" rtl="0" eaLnBrk="1" fontAlgn="auto" latinLnBrk="0" hangingPunct="1">
              <a:lnSpc>
                <a:spcPct val="100000"/>
              </a:lnSpc>
              <a:spcBef>
                <a:spcPts val="0"/>
              </a:spcBef>
              <a:spcAft>
                <a:spcPts val="0"/>
              </a:spcAft>
              <a:buClrTx/>
              <a:buSzTx/>
              <a:buFontTx/>
              <a:buNone/>
              <a:tabLst/>
              <a:defRPr/>
            </a:pPr>
            <a:endParaRPr lang="el-GR" u="sng"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u="none" baseline="0" dirty="0"/>
              <a:t>Πρέπει να βρίσκουμε κάθε φορά τις ενεργές μεταβάσεις. Από αυτές, επιλέγουμε αυτή με την μικρότερη </a:t>
            </a:r>
            <a:r>
              <a:rPr lang="en-US" u="none" baseline="0" dirty="0"/>
              <a:t>MAX </a:t>
            </a:r>
            <a:r>
              <a:rPr lang="el-GR" u="none" baseline="0" dirty="0"/>
              <a:t>τιμή.  </a:t>
            </a:r>
            <a:endParaRPr lang="en-US" u="none"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Με 2 κουπόνια στις θέσεις </a:t>
            </a:r>
            <a:r>
              <a:rPr lang="en-US" baseline="0" dirty="0"/>
              <a:t>p1 </a:t>
            </a:r>
            <a:r>
              <a:rPr lang="el-GR" baseline="0" dirty="0"/>
              <a:t>και </a:t>
            </a:r>
            <a:r>
              <a:rPr lang="en-US" baseline="0" dirty="0"/>
              <a:t>p2 </a:t>
            </a:r>
            <a:r>
              <a:rPr lang="el-GR" baseline="0" dirty="0"/>
              <a:t>και με ένα κουπόνι στις </a:t>
            </a:r>
            <a:r>
              <a:rPr lang="en-US" baseline="0" dirty="0"/>
              <a:t>p3 </a:t>
            </a:r>
            <a:r>
              <a:rPr lang="el-GR" baseline="0" dirty="0"/>
              <a:t>και </a:t>
            </a:r>
            <a:r>
              <a:rPr lang="en-US" baseline="0" dirty="0"/>
              <a:t>p8, </a:t>
            </a:r>
            <a:r>
              <a:rPr lang="el-GR" baseline="0" dirty="0"/>
              <a:t>οι ενεργές μεταβάσεις είναι οι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t1: max (0,0)=0</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t3:  max (0,0)=0</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t6:  max (0,0)=0</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Κάθε μετάβαση έχει ένα διάστημα από το οποίο λαμβάνονται τυχαίες τιμές. Οι τιμές αυτές δείχνουν τον χρόνο που μεσολαβεί από τη στιγμή που η μετάβαση έρχεται σε κατάσταση έτοιμη για πυροδότηση, μέχρι να γίνει η πυροδότηση.  Επομένως, αν ορίσουμε ότι το διάστημα αυτό για τις </a:t>
            </a:r>
            <a:r>
              <a:rPr lang="en-US" baseline="0" dirty="0"/>
              <a:t>t1, t3, t6 </a:t>
            </a:r>
            <a:r>
              <a:rPr lang="el-GR" baseline="0" dirty="0"/>
              <a:t>είναι ίδιο και ίσο με [0..3] και ότι οι τυχαίες τιμές που προκύπτουν είναι:</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t1: </a:t>
            </a:r>
            <a:r>
              <a:rPr lang="el-GR" baseline="0" dirty="0"/>
              <a:t>1</a:t>
            </a: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t3:  </a:t>
            </a:r>
            <a:r>
              <a:rPr lang="el-GR" baseline="0" dirty="0"/>
              <a:t>1.25</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t6:  1.1</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Άρα πυροδοτεί η </a:t>
            </a:r>
            <a:r>
              <a:rPr lang="en-US" baseline="0" dirty="0"/>
              <a:t>t1.</a:t>
            </a: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ΠΑΡΑΤΗΡΗΣΗ: Τα διαστήματα για κάθε μετάβαση μπορεί να είναι ίσα, αλλά μπορεί και όχι. Π.χ., κάποιος θα μπορούσε να ισχυριστεί ότι το διάστημα που μεσολαβεί μέχρι να ξεκινήσει ένα μεγάλο φορτηγό είναι μεγαλύτερο από εκείνο που χρειάζεται για να ξεκινήσει ένα μικρό.</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t1: </a:t>
            </a:r>
            <a:r>
              <a:rPr lang="el-GR" baseline="0" dirty="0"/>
              <a:t>Θα φύγουν τα κουπόνια  </a:t>
            </a:r>
            <a:r>
              <a:rPr lang="en-US" baseline="0" dirty="0"/>
              <a:t>&lt;1, p2, </a:t>
            </a:r>
            <a:r>
              <a:rPr lang="en-US" baseline="0" dirty="0" err="1"/>
              <a:t>DriverId</a:t>
            </a:r>
            <a:r>
              <a:rPr lang="en-US" baseline="0" dirty="0"/>
              <a:t>, </a:t>
            </a:r>
            <a:r>
              <a:rPr lang="el-GR" baseline="0" dirty="0"/>
              <a:t>«</a:t>
            </a:r>
            <a:r>
              <a:rPr lang="en-US" baseline="0" dirty="0"/>
              <a:t>A</a:t>
            </a:r>
            <a:r>
              <a:rPr lang="el-GR" baseline="0" dirty="0"/>
              <a:t>Β», </a:t>
            </a:r>
            <a:r>
              <a:rPr lang="en-US" baseline="0" dirty="0" err="1"/>
              <a:t>TotalWorkTime</a:t>
            </a:r>
            <a:r>
              <a:rPr lang="en-US" baseline="0" dirty="0"/>
              <a:t>, </a:t>
            </a:r>
            <a:r>
              <a:rPr lang="en-US" baseline="0" dirty="0" err="1"/>
              <a:t>TotalBreakTime</a:t>
            </a:r>
            <a:r>
              <a:rPr lang="en-US" baseline="0" dirty="0"/>
              <a:t>, 0&gt;</a:t>
            </a: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 και &lt;3, </a:t>
            </a:r>
            <a:r>
              <a:rPr lang="en-US" baseline="0" dirty="0"/>
              <a:t>p1, “MIK8211”, </a:t>
            </a:r>
            <a:r>
              <a:rPr lang="en-US" baseline="0" dirty="0" err="1"/>
              <a:t>TotalBusyTime</a:t>
            </a:r>
            <a:r>
              <a:rPr lang="en-US" baseline="0" dirty="0"/>
              <a:t>, </a:t>
            </a:r>
            <a:r>
              <a:rPr lang="en-US" baseline="0" dirty="0" err="1"/>
              <a:t>TotalIdleTime</a:t>
            </a:r>
            <a:r>
              <a:rPr lang="en-US" baseline="0" dirty="0"/>
              <a:t>, 0&gt;</a:t>
            </a:r>
            <a:r>
              <a:rPr lang="el-GR" baseline="0" dirty="0"/>
              <a:t>. Στη θέση </a:t>
            </a:r>
            <a:r>
              <a:rPr lang="en-US" baseline="0" dirty="0"/>
              <a:t>p4 </a:t>
            </a:r>
            <a:r>
              <a:rPr lang="el-GR" baseline="0" dirty="0"/>
              <a:t>θα τοποθετηθεί ένα κουπόνι το οποίο ως προς το κομμάτι των τιμών ΣΥΝΕΝΩΝΕΙ τις τιμές των 2 κουπονιών. Αυτό σημαίνει ότι η δομή του νέου κουπονιού θα είναι:</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&lt;7, </a:t>
            </a:r>
            <a:r>
              <a:rPr lang="en-US" baseline="0" dirty="0"/>
              <a:t>p</a:t>
            </a:r>
            <a:r>
              <a:rPr lang="el-GR" baseline="0" dirty="0"/>
              <a:t>4</a:t>
            </a:r>
            <a:r>
              <a:rPr lang="en-US" baseline="0" dirty="0"/>
              <a:t>, </a:t>
            </a:r>
            <a:r>
              <a:rPr lang="en-US" baseline="0" dirty="0" err="1"/>
              <a:t>DriverId</a:t>
            </a:r>
            <a:r>
              <a:rPr lang="en-US" baseline="0" dirty="0"/>
              <a:t>, “AB”, </a:t>
            </a:r>
            <a:r>
              <a:rPr lang="en-US" baseline="0" dirty="0" err="1"/>
              <a:t>TotalWorkTime</a:t>
            </a:r>
            <a:r>
              <a:rPr lang="en-US" baseline="0" dirty="0"/>
              <a:t>, </a:t>
            </a:r>
            <a:r>
              <a:rPr lang="en-US" baseline="0" dirty="0" err="1"/>
              <a:t>TotalBreakTime</a:t>
            </a:r>
            <a:r>
              <a:rPr lang="en-US" baseline="0" dirty="0"/>
              <a:t>, MIK8211”, </a:t>
            </a:r>
            <a:r>
              <a:rPr lang="en-US" baseline="0" dirty="0" err="1"/>
              <a:t>TotalBusyTime</a:t>
            </a:r>
            <a:r>
              <a:rPr lang="en-US" baseline="0" dirty="0"/>
              <a:t>, </a:t>
            </a:r>
            <a:r>
              <a:rPr lang="en-US" baseline="0" dirty="0" err="1"/>
              <a:t>TotalIdleTime</a:t>
            </a:r>
            <a:r>
              <a:rPr lang="en-US" baseline="0" dirty="0"/>
              <a:t>, 1&gt;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Π.χ.</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1" baseline="0" dirty="0"/>
              <a:t>&lt;7, </a:t>
            </a:r>
            <a:r>
              <a:rPr lang="en-US" b="1" baseline="0" dirty="0"/>
              <a:t>Driver1, “AB”, 0,0,MIK8211, 0, 0, 1&gt;</a:t>
            </a:r>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Ποια πληροφορία μας δίνει αυτή η συνένωση; Στη χρονική στιγμή 1, ο οδηγός με κωδικό </a:t>
            </a:r>
            <a:r>
              <a:rPr lang="en-US" baseline="0" dirty="0"/>
              <a:t>Driver1 </a:t>
            </a:r>
            <a:r>
              <a:rPr lang="el-GR" baseline="0" dirty="0"/>
              <a:t>και ονοματεπώνυμο </a:t>
            </a:r>
            <a:r>
              <a:rPr lang="en-US" baseline="0" dirty="0"/>
              <a:t>AB </a:t>
            </a:r>
            <a:r>
              <a:rPr lang="el-GR" baseline="0" dirty="0"/>
              <a:t>πήρε το φορτηγό με πινακίδες ΜΙΚ8211. Ο οδηγός έχει 0 ώρες εργασίας και ξεκούρασης και το φορτηγό έχει 0 ώρες απασχόλησης και 0 ώρες αδράνειας. </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t4: max=1</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t3:max=1.25</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t6: max=1.1</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Υποθέτουμε το διάστημα της </a:t>
            </a:r>
            <a:r>
              <a:rPr lang="en-US" baseline="0" dirty="0"/>
              <a:t>t4 </a:t>
            </a:r>
            <a:r>
              <a:rPr lang="el-GR" baseline="0" dirty="0"/>
              <a:t>θα είναι [20.. 100] χρονικές μονάδες. Έστω ότι επιλέγεται η τιμή 58. Αυτό σημαίνει ότι η </a:t>
            </a:r>
            <a:r>
              <a:rPr lang="en-US" baseline="0" dirty="0"/>
              <a:t>t4 </a:t>
            </a:r>
            <a:r>
              <a:rPr lang="el-GR" baseline="0" dirty="0"/>
              <a:t>σχεδιάζεται να πυροδοτήσει σε χρόνο 59. Άρα, έχουμε </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t4: max=59</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t3:max=1.25</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t6: max=1.1</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Επιλέγεται η </a:t>
            </a:r>
            <a:r>
              <a:rPr lang="en-US" baseline="0" dirty="0"/>
              <a:t>t6. </a:t>
            </a:r>
            <a:r>
              <a:rPr lang="el-GR" baseline="0" dirty="0"/>
              <a:t>Θα αφαιρεθεί ένα κουπόνι από την </a:t>
            </a:r>
            <a:r>
              <a:rPr lang="en-US" baseline="0" dirty="0"/>
              <a:t>p3 </a:t>
            </a:r>
            <a:r>
              <a:rPr lang="el-GR" baseline="0" dirty="0"/>
              <a:t>και ένα από την </a:t>
            </a:r>
            <a:r>
              <a:rPr lang="en-US" baseline="0" dirty="0"/>
              <a:t>p8.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&lt;</a:t>
            </a:r>
            <a:r>
              <a:rPr lang="el-GR" baseline="0" dirty="0"/>
              <a:t>5,</a:t>
            </a:r>
            <a:r>
              <a:rPr lang="en-US" baseline="0" dirty="0"/>
              <a:t> p</a:t>
            </a:r>
            <a:r>
              <a:rPr lang="el-GR" baseline="0" dirty="0"/>
              <a:t>3</a:t>
            </a:r>
            <a:r>
              <a:rPr lang="en-US" baseline="0" dirty="0"/>
              <a:t>, </a:t>
            </a:r>
            <a:r>
              <a:rPr lang="el-GR" baseline="0" dirty="0"/>
              <a:t>«ΜΙΚ9212»</a:t>
            </a:r>
            <a:r>
              <a:rPr lang="en-US" baseline="0" dirty="0"/>
              <a:t>, </a:t>
            </a:r>
            <a:r>
              <a:rPr lang="el-GR" baseline="0" dirty="0"/>
              <a:t>«</a:t>
            </a:r>
            <a:r>
              <a:rPr lang="en-US" baseline="0" dirty="0"/>
              <a:t>A</a:t>
            </a:r>
            <a:r>
              <a:rPr lang="el-GR" baseline="0" dirty="0"/>
              <a:t>Β», </a:t>
            </a:r>
            <a:r>
              <a:rPr lang="en-US" baseline="0" dirty="0" err="1"/>
              <a:t>TotalBusyTime</a:t>
            </a:r>
            <a:r>
              <a:rPr lang="en-US" baseline="0" dirty="0"/>
              <a:t>, </a:t>
            </a:r>
            <a:r>
              <a:rPr lang="en-US" baseline="0" dirty="0" err="1"/>
              <a:t>TotalIdleTime</a:t>
            </a:r>
            <a:r>
              <a:rPr lang="en-US" baseline="0" dirty="0"/>
              <a:t>, 0&gt;</a:t>
            </a:r>
            <a:endParaRPr lang="el-GR" baseline="0" dirty="0"/>
          </a:p>
          <a:p>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&lt;</a:t>
            </a:r>
            <a:r>
              <a:rPr lang="el-GR" baseline="0" dirty="0"/>
              <a:t>6</a:t>
            </a:r>
            <a:r>
              <a:rPr lang="en-US" baseline="0" dirty="0"/>
              <a:t>, p</a:t>
            </a:r>
            <a:r>
              <a:rPr lang="el-GR" baseline="0" dirty="0"/>
              <a:t>8</a:t>
            </a:r>
            <a:r>
              <a:rPr lang="en-US" baseline="0" dirty="0"/>
              <a:t>,  </a:t>
            </a:r>
            <a:r>
              <a:rPr lang="en-US" baseline="0" dirty="0" err="1"/>
              <a:t>DriverId</a:t>
            </a:r>
            <a:r>
              <a:rPr lang="en-US" baseline="0" dirty="0"/>
              <a:t>, </a:t>
            </a:r>
            <a:r>
              <a:rPr lang="el-GR" baseline="0" dirty="0"/>
              <a:t>«ΔΔ», </a:t>
            </a:r>
            <a:r>
              <a:rPr lang="en-US" baseline="0" dirty="0" err="1"/>
              <a:t>TotalWorkTime</a:t>
            </a:r>
            <a:r>
              <a:rPr lang="en-US" baseline="0" dirty="0"/>
              <a:t>, </a:t>
            </a:r>
            <a:r>
              <a:rPr lang="en-US" baseline="0" dirty="0" err="1"/>
              <a:t>TotalBreakTime</a:t>
            </a:r>
            <a:r>
              <a:rPr lang="en-US" baseline="0" dirty="0"/>
              <a:t>, 0&gt;</a:t>
            </a: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Π.χ. </a:t>
            </a:r>
            <a:r>
              <a:rPr lang="en-US" baseline="0" dirty="0"/>
              <a:t>&lt;</a:t>
            </a:r>
            <a:r>
              <a:rPr lang="el-GR" baseline="0" dirty="0"/>
              <a:t>5,</a:t>
            </a:r>
            <a:r>
              <a:rPr lang="en-US" baseline="0" dirty="0"/>
              <a:t> p</a:t>
            </a:r>
            <a:r>
              <a:rPr lang="el-GR" baseline="0" dirty="0"/>
              <a:t>3</a:t>
            </a:r>
            <a:r>
              <a:rPr lang="en-US" baseline="0" dirty="0"/>
              <a:t>, </a:t>
            </a:r>
            <a:r>
              <a:rPr lang="el-GR" baseline="0" dirty="0"/>
              <a:t>«ΜΙΚ9212»</a:t>
            </a:r>
            <a:r>
              <a:rPr lang="en-US" baseline="0" dirty="0"/>
              <a:t>, </a:t>
            </a:r>
            <a:r>
              <a:rPr lang="el-GR" baseline="0" dirty="0"/>
              <a:t>0</a:t>
            </a:r>
            <a:r>
              <a:rPr lang="en-US" baseline="0" dirty="0"/>
              <a:t>, </a:t>
            </a:r>
            <a:r>
              <a:rPr lang="el-GR" baseline="0" dirty="0"/>
              <a:t>0</a:t>
            </a:r>
            <a:r>
              <a:rPr lang="en-US" baseline="0" dirty="0"/>
              <a:t>, 0&gt;</a:t>
            </a: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       </a:t>
            </a:r>
            <a:r>
              <a:rPr lang="en-US" baseline="0" dirty="0"/>
              <a:t>&lt;</a:t>
            </a:r>
            <a:r>
              <a:rPr lang="el-GR" baseline="0" dirty="0"/>
              <a:t>6</a:t>
            </a:r>
            <a:r>
              <a:rPr lang="en-US" baseline="0" dirty="0"/>
              <a:t>, p</a:t>
            </a:r>
            <a:r>
              <a:rPr lang="el-GR" baseline="0" dirty="0"/>
              <a:t>8</a:t>
            </a:r>
            <a:r>
              <a:rPr lang="en-US" baseline="0" dirty="0"/>
              <a:t>,  Driver</a:t>
            </a:r>
            <a:r>
              <a:rPr lang="el-GR" baseline="0" dirty="0"/>
              <a:t>3</a:t>
            </a:r>
            <a:r>
              <a:rPr lang="en-US" baseline="0" dirty="0"/>
              <a:t>, </a:t>
            </a:r>
            <a:r>
              <a:rPr lang="el-GR" baseline="0" dirty="0"/>
              <a:t>«ΔΔ», 0</a:t>
            </a:r>
            <a:r>
              <a:rPr lang="en-US" baseline="0" dirty="0"/>
              <a:t>, </a:t>
            </a:r>
            <a:r>
              <a:rPr lang="el-GR" baseline="0" dirty="0"/>
              <a:t>0</a:t>
            </a:r>
            <a:r>
              <a:rPr lang="en-US" baseline="0" dirty="0"/>
              <a:t>, 0&gt;</a:t>
            </a: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Η πληροφορία που θα τοποθετηθεί στο κουπόνι της θέσης 7 είναι η εξής </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&lt;8, </a:t>
            </a:r>
            <a:r>
              <a:rPr lang="en-US" b="1" baseline="0" dirty="0"/>
              <a:t>p7,</a:t>
            </a:r>
            <a:r>
              <a:rPr lang="en-US" baseline="0" dirty="0"/>
              <a:t> Driver3, A</a:t>
            </a:r>
            <a:r>
              <a:rPr lang="el-GR" baseline="0" dirty="0"/>
              <a:t>Δ, 0,0, ΜΙΚ9212, </a:t>
            </a:r>
            <a:r>
              <a:rPr lang="en-US" baseline="0" dirty="0"/>
              <a:t> </a:t>
            </a:r>
            <a:r>
              <a:rPr lang="el-GR" baseline="0" dirty="0"/>
              <a:t>0, </a:t>
            </a:r>
            <a:r>
              <a:rPr lang="el-GR" baseline="0" dirty="0" err="1"/>
              <a:t>0,</a:t>
            </a:r>
            <a:r>
              <a:rPr lang="el-GR" baseline="0" dirty="0"/>
              <a:t> 1.1&gt;</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Η πληροφορία του κουπονιού είναι ότι ο οδηγός με κωδικό </a:t>
            </a:r>
            <a:r>
              <a:rPr lang="en-US" baseline="0" dirty="0"/>
              <a:t>Driver3 </a:t>
            </a:r>
            <a:r>
              <a:rPr lang="el-GR" baseline="0" dirty="0"/>
              <a:t>και ονοματεπώνυμο ΑΔ πήρε το φορτηγό με αριθμό</a:t>
            </a:r>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Πινακίδων ΜΙΚ9212. Ο οδηγός έχει 0 ώρες εργασίας και ανάπαυσης και το φορτηγό έχει 0 ώρες εργασίας και αργίας.</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t7: max =21.1</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t4: max = 59</a:t>
            </a: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a:t>
            </a:r>
            <a:r>
              <a:rPr lang="el-GR" baseline="0" dirty="0"/>
              <a:t>ς υποθέσουμε ότι το διάστημα για την </a:t>
            </a:r>
            <a:r>
              <a:rPr lang="en-US" baseline="0" dirty="0"/>
              <a:t>t7 </a:t>
            </a:r>
            <a:r>
              <a:rPr lang="el-GR" baseline="0" dirty="0"/>
              <a:t>είναι [10..40] και επιλέγεται το 20. Άρα </a:t>
            </a:r>
            <a:r>
              <a:rPr lang="en-US" baseline="0" dirty="0"/>
              <a:t>t7 max=20+1.1=21.1</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l-GR" baseline="0" dirty="0"/>
              <a:t>Πυροδοτεί η </a:t>
            </a:r>
            <a:r>
              <a:rPr lang="en-US" baseline="0" dirty="0"/>
              <a:t>t7. </a:t>
            </a:r>
            <a:r>
              <a:rPr lang="el-GR" baseline="0" dirty="0"/>
              <a:t>Θα γίνει διαχωρισμός. </a:t>
            </a:r>
          </a:p>
          <a:p>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&lt;8, </a:t>
            </a:r>
            <a:r>
              <a:rPr lang="en-US" baseline="0" dirty="0"/>
              <a:t>p7, Driver3, A</a:t>
            </a:r>
            <a:r>
              <a:rPr lang="el-GR" baseline="0" dirty="0"/>
              <a:t>Δ, 0,0, ΜΙΚ9212, </a:t>
            </a:r>
            <a:r>
              <a:rPr lang="en-US" baseline="0" dirty="0"/>
              <a:t> </a:t>
            </a:r>
            <a:r>
              <a:rPr lang="el-GR" baseline="0" dirty="0"/>
              <a:t>0, </a:t>
            </a:r>
            <a:r>
              <a:rPr lang="el-GR" baseline="0" dirty="0" err="1"/>
              <a:t>0,</a:t>
            </a:r>
            <a:r>
              <a:rPr lang="el-GR" baseline="0" dirty="0"/>
              <a:t> 1.1&gt; Θα χωριστεί σε 2 κουπόνια: 1 κουπόνι θα πάει στη θέση </a:t>
            </a:r>
            <a:r>
              <a:rPr lang="en-US" baseline="0" dirty="0"/>
              <a:t>p3 </a:t>
            </a:r>
            <a:r>
              <a:rPr lang="el-GR" baseline="0" dirty="0"/>
              <a:t>και θα μεταφέρει όλες τις πληροφορίες σχετικά με το μικρό φορτηγό, ενώ το άλλο θα πάει στην </a:t>
            </a:r>
            <a:r>
              <a:rPr lang="en-US" baseline="0" dirty="0"/>
              <a:t>p9 </a:t>
            </a:r>
            <a:r>
              <a:rPr lang="el-GR" baseline="0" dirty="0"/>
              <a:t>και θα μεταφέρει όλες τις πληροφορίες για τον οδηγό.</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P3: &lt;9, p3, MIK9212, 20, 21.1&gt; H </a:t>
            </a:r>
            <a:r>
              <a:rPr lang="el-GR" baseline="0" dirty="0"/>
              <a:t>πληροφορία είναι η εξής: Το φορτηγό με αριθμό ΜΙΚ9212 έχει ολοκληρώσει μεταφορά, έχει εργαστεί 20 μονάδες και από τη χρονική μονάδα 21.1 μέχρι τη στιγμή που θα ξανακάνει δρομολόγιο θα βρίσκεται σε αδράνεια. </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P9: &lt;10, p9, Driver3, A</a:t>
            </a:r>
            <a:r>
              <a:rPr lang="el-GR" baseline="0" dirty="0"/>
              <a:t>Δ, 20, 21.1&gt;</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Ο χρόνος ξεκούρασης των οδηγών είναι πολύ μεγάλος (ίσως λόγω σκληρής εργασίας) [20..50] και επιλέγεται η τιμή 50. Αυτό σημαίνει ότι  η τιμή </a:t>
            </a:r>
            <a:r>
              <a:rPr lang="en-US" baseline="0" dirty="0"/>
              <a:t>max </a:t>
            </a:r>
            <a:r>
              <a:rPr lang="el-GR" baseline="0" dirty="0"/>
              <a:t>της </a:t>
            </a:r>
            <a:r>
              <a:rPr lang="en-US" baseline="0" dirty="0"/>
              <a:t>t8= 50+21.1=71.1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Υπάρχουν 2 ενεργές μεταβάσεις, οι </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a:t>
            </a:r>
            <a:r>
              <a:rPr lang="el-GR" baseline="0" dirty="0"/>
              <a:t>4</a:t>
            </a:r>
            <a:r>
              <a:rPr lang="en-US" baseline="0" dirty="0"/>
              <a:t>: max =</a:t>
            </a:r>
            <a:r>
              <a:rPr lang="el-GR" baseline="0" dirty="0"/>
              <a:t>59</a:t>
            </a: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a:t>
            </a:r>
            <a:r>
              <a:rPr lang="el-GR" baseline="0" dirty="0"/>
              <a:t>8</a:t>
            </a:r>
            <a:r>
              <a:rPr lang="en-US" baseline="0" dirty="0"/>
              <a:t>: max = </a:t>
            </a:r>
            <a:r>
              <a:rPr lang="el-GR" baseline="0" dirty="0"/>
              <a:t>71.1</a:t>
            </a: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Επιλέγεται η </a:t>
            </a:r>
            <a:r>
              <a:rPr lang="en-US" baseline="0" dirty="0"/>
              <a:t>t4: To </a:t>
            </a:r>
            <a:r>
              <a:rPr lang="el-GR" baseline="0" dirty="0"/>
              <a:t>κουπόνι της θέσης </a:t>
            </a:r>
            <a:r>
              <a:rPr lang="en-US" baseline="0" dirty="0"/>
              <a:t>p4 </a:t>
            </a:r>
            <a:r>
              <a:rPr lang="el-GR" baseline="0" dirty="0"/>
              <a:t>θα διασπαστεί σε 2 κουπόνια, ένα θα πάει στην </a:t>
            </a:r>
            <a:r>
              <a:rPr lang="en-US" baseline="0" dirty="0"/>
              <a:t>p5 </a:t>
            </a:r>
            <a:r>
              <a:rPr lang="el-GR" baseline="0" dirty="0"/>
              <a:t>και ένα στην </a:t>
            </a:r>
            <a:r>
              <a:rPr lang="en-US" baseline="0" dirty="0"/>
              <a:t>p1.</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To </a:t>
            </a:r>
            <a:r>
              <a:rPr lang="el-GR" baseline="0" dirty="0"/>
              <a:t>κουπόνι ήταν το &lt;7, </a:t>
            </a:r>
            <a:r>
              <a:rPr lang="en-US" baseline="0" dirty="0"/>
              <a:t>p</a:t>
            </a:r>
            <a:r>
              <a:rPr lang="el-GR" baseline="0" dirty="0"/>
              <a:t>4</a:t>
            </a:r>
            <a:r>
              <a:rPr lang="en-US" baseline="0" dirty="0"/>
              <a:t>, </a:t>
            </a:r>
            <a:r>
              <a:rPr lang="en-US" baseline="0" dirty="0" err="1"/>
              <a:t>DriverId</a:t>
            </a:r>
            <a:r>
              <a:rPr lang="en-US" baseline="0" dirty="0"/>
              <a:t>, “AB”, </a:t>
            </a:r>
            <a:r>
              <a:rPr lang="en-US" baseline="0" dirty="0" err="1"/>
              <a:t>TotalWorkTime</a:t>
            </a:r>
            <a:r>
              <a:rPr lang="en-US" baseline="0" dirty="0"/>
              <a:t>, </a:t>
            </a:r>
            <a:r>
              <a:rPr lang="en-US" baseline="0" dirty="0" err="1"/>
              <a:t>TotalBreakTime</a:t>
            </a:r>
            <a:r>
              <a:rPr lang="en-US" baseline="0" dirty="0"/>
              <a:t>, MIK8211”, </a:t>
            </a:r>
            <a:r>
              <a:rPr lang="en-US" baseline="0" dirty="0" err="1"/>
              <a:t>TotalBusyTime</a:t>
            </a:r>
            <a:r>
              <a:rPr lang="en-US" baseline="0" dirty="0"/>
              <a:t>, </a:t>
            </a:r>
            <a:r>
              <a:rPr lang="en-US" baseline="0" dirty="0" err="1"/>
              <a:t>TotalIdleTime</a:t>
            </a:r>
            <a:r>
              <a:rPr lang="en-US" baseline="0" dirty="0"/>
              <a:t>, 1&gt;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&lt;7, </a:t>
            </a:r>
            <a:r>
              <a:rPr lang="en-US" baseline="0" dirty="0"/>
              <a:t>p</a:t>
            </a:r>
            <a:r>
              <a:rPr lang="el-GR" baseline="0" dirty="0"/>
              <a:t>4, </a:t>
            </a:r>
            <a:r>
              <a:rPr lang="en-US" baseline="0" dirty="0"/>
              <a:t>Driver1, “AB”, 0,0,MIK8211, 0, 0, 1&gt;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Και θα διασπαστεί στα</a:t>
            </a:r>
            <a:r>
              <a:rPr lang="en-US" baseline="0" dirty="0"/>
              <a:t>:</a:t>
            </a:r>
            <a:r>
              <a:rPr lang="el-GR" baseline="0" dirty="0"/>
              <a:t> </a:t>
            </a: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&lt;11, </a:t>
            </a:r>
            <a:r>
              <a:rPr lang="en-US" baseline="0" dirty="0"/>
              <a:t>p1, MIK8211, 59-1=58, 0, 59&gt;  To </a:t>
            </a:r>
            <a:r>
              <a:rPr lang="el-GR" baseline="0" dirty="0"/>
              <a:t>φορτηγό με αρ. ΜΙΚ8211 ολοκλήρωσε τη μεταφορά σε χρόνο 59, έχει εργαστεί για 58 μονάδες και είναι αδρανές για 0 μονάδες.</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ΚΑΙ</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&lt;12, </a:t>
            </a:r>
            <a:r>
              <a:rPr lang="en-US" baseline="0" dirty="0"/>
              <a:t>p5, Driver1, “AB”. 58,0, 59</a:t>
            </a:r>
            <a:r>
              <a:rPr lang="el-GR" baseline="0" dirty="0"/>
              <a:t>&gt;</a:t>
            </a:r>
            <a:r>
              <a:rPr lang="en-US" baseline="0" dirty="0"/>
              <a:t> </a:t>
            </a:r>
            <a:r>
              <a:rPr lang="el-GR" baseline="0" dirty="0"/>
              <a:t>Ο οδηγός με κωδικός </a:t>
            </a:r>
            <a:r>
              <a:rPr lang="en-US" baseline="0" dirty="0"/>
              <a:t>Driver1</a:t>
            </a:r>
            <a:r>
              <a:rPr lang="el-GR" baseline="0" dirty="0"/>
              <a:t> και ονοματεπώνυμο ΑΒ γύρισε από τη μεταφορά σε χρόνο 59, έχει εργαστεί 58 μονάδες και έχει ξεκουραστεί 0.  Ενεργός η </a:t>
            </a:r>
            <a:r>
              <a:rPr lang="en-US" baseline="0" dirty="0"/>
              <a:t>t2, </a:t>
            </a:r>
            <a:r>
              <a:rPr lang="el-GR" baseline="0" dirty="0"/>
              <a:t>διάστημα [20..100]</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a:t>
            </a:r>
            <a:r>
              <a:rPr lang="el-GR" baseline="0" dirty="0"/>
              <a:t>και η τιμή που προκύπτει είναι 33. </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T2max= 33+59=92</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T8max=71.1</a:t>
            </a:r>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Άρα επιλέγεται η </a:t>
            </a:r>
            <a:r>
              <a:rPr lang="en-US" baseline="0" dirty="0"/>
              <a:t>t8 </a:t>
            </a:r>
            <a:r>
              <a:rPr lang="el-GR" baseline="0" dirty="0" err="1"/>
              <a:t>κ.ο.κ</a:t>
            </a:r>
            <a:r>
              <a:rPr lang="el-GR" baseline="0" dirty="0"/>
              <a:t>.</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ΓΕΝΙΚΕΣ ΠΑΡΑΤΗΡΗΣΕΙΣ</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baseline="0" dirty="0"/>
              <a:t>Κάθε οντότητα σε κάθε χρονική στιγμή μεταφέρει μέσω ενός κουπονιού τις τρέχουσες τιμές της. Π.χ., ο οδηγός μεταφέρει τους χρόνους αδράνειας και απασχόλησης. Αν θέλουμε να βρούμε ΜΕΣΕΣ τιμές, στο τέλος της προσομοίωσης υπολογίζουμε το κλάσμα </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l-GR" baseline="0" dirty="0"/>
              <a:t>     Συνολικός Χρόνος Απασχόλησης όλων των ατόμων/ πλήθος ατόμων</a:t>
            </a:r>
          </a:p>
          <a:p>
            <a:pPr marL="228600" marR="0" indent="-228600" algn="l" defTabSz="914400" rtl="0" eaLnBrk="1" fontAlgn="auto" latinLnBrk="0" hangingPunct="1">
              <a:lnSpc>
                <a:spcPct val="100000"/>
              </a:lnSpc>
              <a:spcBef>
                <a:spcPts val="0"/>
              </a:spcBef>
              <a:spcAft>
                <a:spcPts val="0"/>
              </a:spcAft>
              <a:buClrTx/>
              <a:buSzTx/>
              <a:buFontTx/>
              <a:buNone/>
              <a:tabLst/>
              <a:defRPr/>
            </a:pPr>
            <a:endParaRPr lang="el-GR" baseline="0" dirty="0"/>
          </a:p>
          <a:p>
            <a:pPr marL="228600" marR="0" indent="-228600" algn="l" defTabSz="914400" rtl="0" eaLnBrk="1" fontAlgn="auto" latinLnBrk="0" hangingPunct="1">
              <a:lnSpc>
                <a:spcPct val="100000"/>
              </a:lnSpc>
              <a:spcBef>
                <a:spcPts val="0"/>
              </a:spcBef>
              <a:spcAft>
                <a:spcPts val="0"/>
              </a:spcAft>
              <a:buClrTx/>
              <a:buSzTx/>
              <a:buFontTx/>
              <a:buNone/>
              <a:tabLst/>
              <a:defRPr/>
            </a:pPr>
            <a:r>
              <a:rPr lang="el-GR" baseline="0" dirty="0"/>
              <a:t>2) Ο χρόνος της προσομοίωσης μπορεί να τερματίσει οποιαδήποτε στιγμή. Π.χ. αν τελειώναμε σε χρόνο 92, τότε το τελευταίο προσομοιωμένο γεγονός θα ήταν η πυροδότηση της </a:t>
            </a:r>
            <a:r>
              <a:rPr lang="en-US" baseline="0" dirty="0"/>
              <a:t>t2. O </a:t>
            </a:r>
            <a:r>
              <a:rPr lang="el-GR" baseline="0" dirty="0"/>
              <a:t>χρόνος εκτέλεσης της προσομοίωσης έχει σημασία</a:t>
            </a:r>
          </a:p>
          <a:p>
            <a:pPr marL="228600" marR="0" indent="-228600" algn="l" defTabSz="914400" rtl="0" eaLnBrk="1" fontAlgn="auto" latinLnBrk="0" hangingPunct="1">
              <a:lnSpc>
                <a:spcPct val="100000"/>
              </a:lnSpc>
              <a:spcBef>
                <a:spcPts val="0"/>
              </a:spcBef>
              <a:spcAft>
                <a:spcPts val="0"/>
              </a:spcAft>
              <a:buClrTx/>
              <a:buSzTx/>
              <a:buFontTx/>
              <a:buNone/>
              <a:tabLst/>
              <a:defRPr/>
            </a:pPr>
            <a:endParaRPr lang="el-GR" baseline="0" dirty="0"/>
          </a:p>
          <a:p>
            <a:pPr marL="228600" marR="0" indent="-228600" algn="l" defTabSz="914400" rtl="0" eaLnBrk="1" fontAlgn="auto" latinLnBrk="0" hangingPunct="1">
              <a:lnSpc>
                <a:spcPct val="100000"/>
              </a:lnSpc>
              <a:spcBef>
                <a:spcPts val="0"/>
              </a:spcBef>
              <a:spcAft>
                <a:spcPts val="0"/>
              </a:spcAft>
              <a:buClrTx/>
              <a:buSzTx/>
              <a:buFontTx/>
              <a:buNone/>
              <a:tabLst/>
              <a:defRPr/>
            </a:pPr>
            <a:r>
              <a:rPr lang="el-GR" baseline="0" dirty="0"/>
              <a:t>3) Διαφορετικές τιμές στις τυχαίες παραμέτρους του μοντέλου όπως είναι τα διαστήματα θα δώσουν διαφορετικά αποτελέσματα, τα οποία είναι ΕΞΑΙΡΕΤΙΚΑ ΧΡΗΣΙΜΑ</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l-GR" baseline="0" dirty="0"/>
              <a:t>      </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endParaRPr lang="el-GR" baseline="0" dirty="0"/>
          </a:p>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C37401-9522-4DCC-8A1F-1F6BA36FA7B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5C66147-1FE2-4C91-9ED1-76B61E1CA4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27E607D-8941-4FE7-9823-BE6F08F4E9E7}"/>
              </a:ext>
            </a:extLst>
          </p:cNvPr>
          <p:cNvSpPr>
            <a:spLocks noGrp="1"/>
          </p:cNvSpPr>
          <p:nvPr>
            <p:ph type="dt" sz="half" idx="10"/>
          </p:nvPr>
        </p:nvSpPr>
        <p:spPr/>
        <p:txBody>
          <a:bodyPr/>
          <a:lstStyle/>
          <a:p>
            <a:fld id="{1EBED65F-57B2-4BE9-8A1D-7DC3E7BF77D3}" type="datetimeFigureOut">
              <a:rPr lang="el-GR" smtClean="0"/>
              <a:t>15/6/2021</a:t>
            </a:fld>
            <a:endParaRPr lang="el-GR"/>
          </a:p>
        </p:txBody>
      </p:sp>
      <p:sp>
        <p:nvSpPr>
          <p:cNvPr id="5" name="Θέση υποσέλιδου 4">
            <a:extLst>
              <a:ext uri="{FF2B5EF4-FFF2-40B4-BE49-F238E27FC236}">
                <a16:creationId xmlns:a16="http://schemas.microsoft.com/office/drawing/2014/main" id="{BDECB20F-C237-4FC8-A476-B58A9E82B14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893FB51-B657-4788-BD85-398C905F221D}"/>
              </a:ext>
            </a:extLst>
          </p:cNvPr>
          <p:cNvSpPr>
            <a:spLocks noGrp="1"/>
          </p:cNvSpPr>
          <p:nvPr>
            <p:ph type="sldNum" sz="quarter" idx="12"/>
          </p:nvPr>
        </p:nvSpPr>
        <p:spPr/>
        <p:txBody>
          <a:bodyPr/>
          <a:lstStyle/>
          <a:p>
            <a:fld id="{4BF0A466-7806-43B8-937C-9BE5BA5F3F3B}" type="slidenum">
              <a:rPr lang="el-GR" smtClean="0"/>
              <a:t>‹#›</a:t>
            </a:fld>
            <a:endParaRPr lang="el-GR"/>
          </a:p>
        </p:txBody>
      </p:sp>
    </p:spTree>
    <p:extLst>
      <p:ext uri="{BB962C8B-B14F-4D97-AF65-F5344CB8AC3E}">
        <p14:creationId xmlns:p14="http://schemas.microsoft.com/office/powerpoint/2010/main" val="295443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B219C0-D32D-49EB-AD49-828B539BC30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1C6710A-1823-484C-9D08-448A5F9E80B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21C6F97-9AED-45AB-8F9C-FB0FE069715E}"/>
              </a:ext>
            </a:extLst>
          </p:cNvPr>
          <p:cNvSpPr>
            <a:spLocks noGrp="1"/>
          </p:cNvSpPr>
          <p:nvPr>
            <p:ph type="dt" sz="half" idx="10"/>
          </p:nvPr>
        </p:nvSpPr>
        <p:spPr/>
        <p:txBody>
          <a:bodyPr/>
          <a:lstStyle/>
          <a:p>
            <a:fld id="{1EBED65F-57B2-4BE9-8A1D-7DC3E7BF77D3}" type="datetimeFigureOut">
              <a:rPr lang="el-GR" smtClean="0"/>
              <a:t>15/6/2021</a:t>
            </a:fld>
            <a:endParaRPr lang="el-GR"/>
          </a:p>
        </p:txBody>
      </p:sp>
      <p:sp>
        <p:nvSpPr>
          <p:cNvPr id="5" name="Θέση υποσέλιδου 4">
            <a:extLst>
              <a:ext uri="{FF2B5EF4-FFF2-40B4-BE49-F238E27FC236}">
                <a16:creationId xmlns:a16="http://schemas.microsoft.com/office/drawing/2014/main" id="{79864CD0-66B7-4D5B-B5E2-CD40D42EA3A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8A2DF72-9B82-4F62-9504-2BC69ECCC10D}"/>
              </a:ext>
            </a:extLst>
          </p:cNvPr>
          <p:cNvSpPr>
            <a:spLocks noGrp="1"/>
          </p:cNvSpPr>
          <p:nvPr>
            <p:ph type="sldNum" sz="quarter" idx="12"/>
          </p:nvPr>
        </p:nvSpPr>
        <p:spPr/>
        <p:txBody>
          <a:bodyPr/>
          <a:lstStyle/>
          <a:p>
            <a:fld id="{4BF0A466-7806-43B8-937C-9BE5BA5F3F3B}" type="slidenum">
              <a:rPr lang="el-GR" smtClean="0"/>
              <a:t>‹#›</a:t>
            </a:fld>
            <a:endParaRPr lang="el-GR"/>
          </a:p>
        </p:txBody>
      </p:sp>
    </p:spTree>
    <p:extLst>
      <p:ext uri="{BB962C8B-B14F-4D97-AF65-F5344CB8AC3E}">
        <p14:creationId xmlns:p14="http://schemas.microsoft.com/office/powerpoint/2010/main" val="1831885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7E8AC870-73FC-4172-9EA6-F27979B5DD2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D6BE4B2-D5F1-4867-9D44-946726BCFF0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CC78A69-BF0B-47CC-B7E1-131295259A23}"/>
              </a:ext>
            </a:extLst>
          </p:cNvPr>
          <p:cNvSpPr>
            <a:spLocks noGrp="1"/>
          </p:cNvSpPr>
          <p:nvPr>
            <p:ph type="dt" sz="half" idx="10"/>
          </p:nvPr>
        </p:nvSpPr>
        <p:spPr/>
        <p:txBody>
          <a:bodyPr/>
          <a:lstStyle/>
          <a:p>
            <a:fld id="{1EBED65F-57B2-4BE9-8A1D-7DC3E7BF77D3}" type="datetimeFigureOut">
              <a:rPr lang="el-GR" smtClean="0"/>
              <a:t>15/6/2021</a:t>
            </a:fld>
            <a:endParaRPr lang="el-GR"/>
          </a:p>
        </p:txBody>
      </p:sp>
      <p:sp>
        <p:nvSpPr>
          <p:cNvPr id="5" name="Θέση υποσέλιδου 4">
            <a:extLst>
              <a:ext uri="{FF2B5EF4-FFF2-40B4-BE49-F238E27FC236}">
                <a16:creationId xmlns:a16="http://schemas.microsoft.com/office/drawing/2014/main" id="{BF2F5B15-DFEB-4CE0-B1B6-DCA9C507121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6AD3033-725C-47F5-B510-594736159525}"/>
              </a:ext>
            </a:extLst>
          </p:cNvPr>
          <p:cNvSpPr>
            <a:spLocks noGrp="1"/>
          </p:cNvSpPr>
          <p:nvPr>
            <p:ph type="sldNum" sz="quarter" idx="12"/>
          </p:nvPr>
        </p:nvSpPr>
        <p:spPr/>
        <p:txBody>
          <a:bodyPr/>
          <a:lstStyle/>
          <a:p>
            <a:fld id="{4BF0A466-7806-43B8-937C-9BE5BA5F3F3B}" type="slidenum">
              <a:rPr lang="el-GR" smtClean="0"/>
              <a:t>‹#›</a:t>
            </a:fld>
            <a:endParaRPr lang="el-GR"/>
          </a:p>
        </p:txBody>
      </p:sp>
    </p:spTree>
    <p:extLst>
      <p:ext uri="{BB962C8B-B14F-4D97-AF65-F5344CB8AC3E}">
        <p14:creationId xmlns:p14="http://schemas.microsoft.com/office/powerpoint/2010/main" val="28159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0C45B7-46A4-4D69-ABC7-07893A1C0FF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2C8B082-445B-4D88-8787-6AAD70C397C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4FB1405-8EA1-4DAF-A0A8-824143530FD8}"/>
              </a:ext>
            </a:extLst>
          </p:cNvPr>
          <p:cNvSpPr>
            <a:spLocks noGrp="1"/>
          </p:cNvSpPr>
          <p:nvPr>
            <p:ph type="dt" sz="half" idx="10"/>
          </p:nvPr>
        </p:nvSpPr>
        <p:spPr/>
        <p:txBody>
          <a:bodyPr/>
          <a:lstStyle/>
          <a:p>
            <a:fld id="{1EBED65F-57B2-4BE9-8A1D-7DC3E7BF77D3}" type="datetimeFigureOut">
              <a:rPr lang="el-GR" smtClean="0"/>
              <a:t>15/6/2021</a:t>
            </a:fld>
            <a:endParaRPr lang="el-GR"/>
          </a:p>
        </p:txBody>
      </p:sp>
      <p:sp>
        <p:nvSpPr>
          <p:cNvPr id="5" name="Θέση υποσέλιδου 4">
            <a:extLst>
              <a:ext uri="{FF2B5EF4-FFF2-40B4-BE49-F238E27FC236}">
                <a16:creationId xmlns:a16="http://schemas.microsoft.com/office/drawing/2014/main" id="{04EB94FA-7994-477A-987C-D3092FA1521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17BD1CE-CD73-4474-9DB8-53FEBC921C00}"/>
              </a:ext>
            </a:extLst>
          </p:cNvPr>
          <p:cNvSpPr>
            <a:spLocks noGrp="1"/>
          </p:cNvSpPr>
          <p:nvPr>
            <p:ph type="sldNum" sz="quarter" idx="12"/>
          </p:nvPr>
        </p:nvSpPr>
        <p:spPr/>
        <p:txBody>
          <a:bodyPr/>
          <a:lstStyle/>
          <a:p>
            <a:fld id="{4BF0A466-7806-43B8-937C-9BE5BA5F3F3B}" type="slidenum">
              <a:rPr lang="el-GR" smtClean="0"/>
              <a:t>‹#›</a:t>
            </a:fld>
            <a:endParaRPr lang="el-GR"/>
          </a:p>
        </p:txBody>
      </p:sp>
    </p:spTree>
    <p:extLst>
      <p:ext uri="{BB962C8B-B14F-4D97-AF65-F5344CB8AC3E}">
        <p14:creationId xmlns:p14="http://schemas.microsoft.com/office/powerpoint/2010/main" val="388717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821D97-AEE7-4BCC-8D98-DA3BE377517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462AF5D-9744-424E-8C8F-77A2389425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A1636C2-C4F4-44EF-B851-998F9A9B43A3}"/>
              </a:ext>
            </a:extLst>
          </p:cNvPr>
          <p:cNvSpPr>
            <a:spLocks noGrp="1"/>
          </p:cNvSpPr>
          <p:nvPr>
            <p:ph type="dt" sz="half" idx="10"/>
          </p:nvPr>
        </p:nvSpPr>
        <p:spPr/>
        <p:txBody>
          <a:bodyPr/>
          <a:lstStyle/>
          <a:p>
            <a:fld id="{1EBED65F-57B2-4BE9-8A1D-7DC3E7BF77D3}" type="datetimeFigureOut">
              <a:rPr lang="el-GR" smtClean="0"/>
              <a:t>15/6/2021</a:t>
            </a:fld>
            <a:endParaRPr lang="el-GR"/>
          </a:p>
        </p:txBody>
      </p:sp>
      <p:sp>
        <p:nvSpPr>
          <p:cNvPr id="5" name="Θέση υποσέλιδου 4">
            <a:extLst>
              <a:ext uri="{FF2B5EF4-FFF2-40B4-BE49-F238E27FC236}">
                <a16:creationId xmlns:a16="http://schemas.microsoft.com/office/drawing/2014/main" id="{5A77F4B2-95D2-4C3A-B6D9-30495A07D35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85A032A-A5C5-4F58-9AD7-E1B4E634A840}"/>
              </a:ext>
            </a:extLst>
          </p:cNvPr>
          <p:cNvSpPr>
            <a:spLocks noGrp="1"/>
          </p:cNvSpPr>
          <p:nvPr>
            <p:ph type="sldNum" sz="quarter" idx="12"/>
          </p:nvPr>
        </p:nvSpPr>
        <p:spPr/>
        <p:txBody>
          <a:bodyPr/>
          <a:lstStyle/>
          <a:p>
            <a:fld id="{4BF0A466-7806-43B8-937C-9BE5BA5F3F3B}" type="slidenum">
              <a:rPr lang="el-GR" smtClean="0"/>
              <a:t>‹#›</a:t>
            </a:fld>
            <a:endParaRPr lang="el-GR"/>
          </a:p>
        </p:txBody>
      </p:sp>
    </p:spTree>
    <p:extLst>
      <p:ext uri="{BB962C8B-B14F-4D97-AF65-F5344CB8AC3E}">
        <p14:creationId xmlns:p14="http://schemas.microsoft.com/office/powerpoint/2010/main" val="11260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351BB2-1519-4C7A-87AD-B2CF7C94BB9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BE86F96-2412-466B-92C9-507F35EC6A1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2DF3B1C-0D57-4388-A35C-563BEF5F551F}"/>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6D53BC6-EDDD-4DE1-8E70-1192ED372E37}"/>
              </a:ext>
            </a:extLst>
          </p:cNvPr>
          <p:cNvSpPr>
            <a:spLocks noGrp="1"/>
          </p:cNvSpPr>
          <p:nvPr>
            <p:ph type="dt" sz="half" idx="10"/>
          </p:nvPr>
        </p:nvSpPr>
        <p:spPr/>
        <p:txBody>
          <a:bodyPr/>
          <a:lstStyle/>
          <a:p>
            <a:fld id="{1EBED65F-57B2-4BE9-8A1D-7DC3E7BF77D3}" type="datetimeFigureOut">
              <a:rPr lang="el-GR" smtClean="0"/>
              <a:t>15/6/2021</a:t>
            </a:fld>
            <a:endParaRPr lang="el-GR"/>
          </a:p>
        </p:txBody>
      </p:sp>
      <p:sp>
        <p:nvSpPr>
          <p:cNvPr id="6" name="Θέση υποσέλιδου 5">
            <a:extLst>
              <a:ext uri="{FF2B5EF4-FFF2-40B4-BE49-F238E27FC236}">
                <a16:creationId xmlns:a16="http://schemas.microsoft.com/office/drawing/2014/main" id="{BF740236-634E-4899-A353-A7DD36D6BB0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604E02B-83DB-4508-A9C8-EA4222C273F4}"/>
              </a:ext>
            </a:extLst>
          </p:cNvPr>
          <p:cNvSpPr>
            <a:spLocks noGrp="1"/>
          </p:cNvSpPr>
          <p:nvPr>
            <p:ph type="sldNum" sz="quarter" idx="12"/>
          </p:nvPr>
        </p:nvSpPr>
        <p:spPr/>
        <p:txBody>
          <a:bodyPr/>
          <a:lstStyle/>
          <a:p>
            <a:fld id="{4BF0A466-7806-43B8-937C-9BE5BA5F3F3B}" type="slidenum">
              <a:rPr lang="el-GR" smtClean="0"/>
              <a:t>‹#›</a:t>
            </a:fld>
            <a:endParaRPr lang="el-GR"/>
          </a:p>
        </p:txBody>
      </p:sp>
    </p:spTree>
    <p:extLst>
      <p:ext uri="{BB962C8B-B14F-4D97-AF65-F5344CB8AC3E}">
        <p14:creationId xmlns:p14="http://schemas.microsoft.com/office/powerpoint/2010/main" val="414303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E9FA7E-DB41-4C66-9BF2-DFE61597E16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08D5E78-F6C2-4DF3-A27F-387EBFAF2C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87D4896-6D53-4665-B1E4-4AA857FF320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B1ABCAD1-2036-483A-8DA0-43827C7A44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81E2D3D-B461-43AD-A40F-8937DBE1F4C0}"/>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EC0DE86E-7CAC-47F7-8D65-77FDB46C95CF}"/>
              </a:ext>
            </a:extLst>
          </p:cNvPr>
          <p:cNvSpPr>
            <a:spLocks noGrp="1"/>
          </p:cNvSpPr>
          <p:nvPr>
            <p:ph type="dt" sz="half" idx="10"/>
          </p:nvPr>
        </p:nvSpPr>
        <p:spPr/>
        <p:txBody>
          <a:bodyPr/>
          <a:lstStyle/>
          <a:p>
            <a:fld id="{1EBED65F-57B2-4BE9-8A1D-7DC3E7BF77D3}" type="datetimeFigureOut">
              <a:rPr lang="el-GR" smtClean="0"/>
              <a:t>15/6/2021</a:t>
            </a:fld>
            <a:endParaRPr lang="el-GR"/>
          </a:p>
        </p:txBody>
      </p:sp>
      <p:sp>
        <p:nvSpPr>
          <p:cNvPr id="8" name="Θέση υποσέλιδου 7">
            <a:extLst>
              <a:ext uri="{FF2B5EF4-FFF2-40B4-BE49-F238E27FC236}">
                <a16:creationId xmlns:a16="http://schemas.microsoft.com/office/drawing/2014/main" id="{6767D31D-87A8-41C1-9B01-EFAFFF0BD91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522B5C21-F3AC-4429-95AB-B73487825873}"/>
              </a:ext>
            </a:extLst>
          </p:cNvPr>
          <p:cNvSpPr>
            <a:spLocks noGrp="1"/>
          </p:cNvSpPr>
          <p:nvPr>
            <p:ph type="sldNum" sz="quarter" idx="12"/>
          </p:nvPr>
        </p:nvSpPr>
        <p:spPr/>
        <p:txBody>
          <a:bodyPr/>
          <a:lstStyle/>
          <a:p>
            <a:fld id="{4BF0A466-7806-43B8-937C-9BE5BA5F3F3B}" type="slidenum">
              <a:rPr lang="el-GR" smtClean="0"/>
              <a:t>‹#›</a:t>
            </a:fld>
            <a:endParaRPr lang="el-GR"/>
          </a:p>
        </p:txBody>
      </p:sp>
    </p:spTree>
    <p:extLst>
      <p:ext uri="{BB962C8B-B14F-4D97-AF65-F5344CB8AC3E}">
        <p14:creationId xmlns:p14="http://schemas.microsoft.com/office/powerpoint/2010/main" val="1393120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EEAA47-DFE3-452D-9535-5B569622F28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491445B-1746-4A13-B881-C42E8F8420F6}"/>
              </a:ext>
            </a:extLst>
          </p:cNvPr>
          <p:cNvSpPr>
            <a:spLocks noGrp="1"/>
          </p:cNvSpPr>
          <p:nvPr>
            <p:ph type="dt" sz="half" idx="10"/>
          </p:nvPr>
        </p:nvSpPr>
        <p:spPr/>
        <p:txBody>
          <a:bodyPr/>
          <a:lstStyle/>
          <a:p>
            <a:fld id="{1EBED65F-57B2-4BE9-8A1D-7DC3E7BF77D3}" type="datetimeFigureOut">
              <a:rPr lang="el-GR" smtClean="0"/>
              <a:t>15/6/2021</a:t>
            </a:fld>
            <a:endParaRPr lang="el-GR"/>
          </a:p>
        </p:txBody>
      </p:sp>
      <p:sp>
        <p:nvSpPr>
          <p:cNvPr id="4" name="Θέση υποσέλιδου 3">
            <a:extLst>
              <a:ext uri="{FF2B5EF4-FFF2-40B4-BE49-F238E27FC236}">
                <a16:creationId xmlns:a16="http://schemas.microsoft.com/office/drawing/2014/main" id="{6A8B5280-949E-4F0B-A5A1-56F902BF142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E2F062F-5E5F-43CF-8CDA-CBD4E9ABA36B}"/>
              </a:ext>
            </a:extLst>
          </p:cNvPr>
          <p:cNvSpPr>
            <a:spLocks noGrp="1"/>
          </p:cNvSpPr>
          <p:nvPr>
            <p:ph type="sldNum" sz="quarter" idx="12"/>
          </p:nvPr>
        </p:nvSpPr>
        <p:spPr/>
        <p:txBody>
          <a:bodyPr/>
          <a:lstStyle/>
          <a:p>
            <a:fld id="{4BF0A466-7806-43B8-937C-9BE5BA5F3F3B}" type="slidenum">
              <a:rPr lang="el-GR" smtClean="0"/>
              <a:t>‹#›</a:t>
            </a:fld>
            <a:endParaRPr lang="el-GR"/>
          </a:p>
        </p:txBody>
      </p:sp>
    </p:spTree>
    <p:extLst>
      <p:ext uri="{BB962C8B-B14F-4D97-AF65-F5344CB8AC3E}">
        <p14:creationId xmlns:p14="http://schemas.microsoft.com/office/powerpoint/2010/main" val="3587382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DF23AFC-366C-4805-A030-419F5D74EC26}"/>
              </a:ext>
            </a:extLst>
          </p:cNvPr>
          <p:cNvSpPr>
            <a:spLocks noGrp="1"/>
          </p:cNvSpPr>
          <p:nvPr>
            <p:ph type="dt" sz="half" idx="10"/>
          </p:nvPr>
        </p:nvSpPr>
        <p:spPr/>
        <p:txBody>
          <a:bodyPr/>
          <a:lstStyle/>
          <a:p>
            <a:fld id="{1EBED65F-57B2-4BE9-8A1D-7DC3E7BF77D3}" type="datetimeFigureOut">
              <a:rPr lang="el-GR" smtClean="0"/>
              <a:t>15/6/2021</a:t>
            </a:fld>
            <a:endParaRPr lang="el-GR"/>
          </a:p>
        </p:txBody>
      </p:sp>
      <p:sp>
        <p:nvSpPr>
          <p:cNvPr id="3" name="Θέση υποσέλιδου 2">
            <a:extLst>
              <a:ext uri="{FF2B5EF4-FFF2-40B4-BE49-F238E27FC236}">
                <a16:creationId xmlns:a16="http://schemas.microsoft.com/office/drawing/2014/main" id="{D21F2451-646B-42F7-B90D-C75F94C2E2F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65BE423D-3354-46B7-89DD-4D95625B97F7}"/>
              </a:ext>
            </a:extLst>
          </p:cNvPr>
          <p:cNvSpPr>
            <a:spLocks noGrp="1"/>
          </p:cNvSpPr>
          <p:nvPr>
            <p:ph type="sldNum" sz="quarter" idx="12"/>
          </p:nvPr>
        </p:nvSpPr>
        <p:spPr/>
        <p:txBody>
          <a:bodyPr/>
          <a:lstStyle/>
          <a:p>
            <a:fld id="{4BF0A466-7806-43B8-937C-9BE5BA5F3F3B}" type="slidenum">
              <a:rPr lang="el-GR" smtClean="0"/>
              <a:t>‹#›</a:t>
            </a:fld>
            <a:endParaRPr lang="el-GR"/>
          </a:p>
        </p:txBody>
      </p:sp>
    </p:spTree>
    <p:extLst>
      <p:ext uri="{BB962C8B-B14F-4D97-AF65-F5344CB8AC3E}">
        <p14:creationId xmlns:p14="http://schemas.microsoft.com/office/powerpoint/2010/main" val="2594414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11355A-2B3D-4A67-97D2-DBDEAB376FE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9801BBF-E097-4406-8D6B-02EFF535D9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4485A33-5C9D-454A-B0C5-BFD84A1A3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A48601E-0136-4F97-9BD4-ABE35D56436E}"/>
              </a:ext>
            </a:extLst>
          </p:cNvPr>
          <p:cNvSpPr>
            <a:spLocks noGrp="1"/>
          </p:cNvSpPr>
          <p:nvPr>
            <p:ph type="dt" sz="half" idx="10"/>
          </p:nvPr>
        </p:nvSpPr>
        <p:spPr/>
        <p:txBody>
          <a:bodyPr/>
          <a:lstStyle/>
          <a:p>
            <a:fld id="{1EBED65F-57B2-4BE9-8A1D-7DC3E7BF77D3}" type="datetimeFigureOut">
              <a:rPr lang="el-GR" smtClean="0"/>
              <a:t>15/6/2021</a:t>
            </a:fld>
            <a:endParaRPr lang="el-GR"/>
          </a:p>
        </p:txBody>
      </p:sp>
      <p:sp>
        <p:nvSpPr>
          <p:cNvPr id="6" name="Θέση υποσέλιδου 5">
            <a:extLst>
              <a:ext uri="{FF2B5EF4-FFF2-40B4-BE49-F238E27FC236}">
                <a16:creationId xmlns:a16="http://schemas.microsoft.com/office/drawing/2014/main" id="{510C79A1-5600-47F9-93E8-A78F57E332A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220B6EE-490E-4299-B164-36A1D3819948}"/>
              </a:ext>
            </a:extLst>
          </p:cNvPr>
          <p:cNvSpPr>
            <a:spLocks noGrp="1"/>
          </p:cNvSpPr>
          <p:nvPr>
            <p:ph type="sldNum" sz="quarter" idx="12"/>
          </p:nvPr>
        </p:nvSpPr>
        <p:spPr/>
        <p:txBody>
          <a:bodyPr/>
          <a:lstStyle/>
          <a:p>
            <a:fld id="{4BF0A466-7806-43B8-937C-9BE5BA5F3F3B}" type="slidenum">
              <a:rPr lang="el-GR" smtClean="0"/>
              <a:t>‹#›</a:t>
            </a:fld>
            <a:endParaRPr lang="el-GR"/>
          </a:p>
        </p:txBody>
      </p:sp>
    </p:spTree>
    <p:extLst>
      <p:ext uri="{BB962C8B-B14F-4D97-AF65-F5344CB8AC3E}">
        <p14:creationId xmlns:p14="http://schemas.microsoft.com/office/powerpoint/2010/main" val="2579461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238069-F74A-4ED7-8DB7-029344B3E35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52F7499-A66B-44C5-AEAA-F448F5F571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BFFB5A4-F8D2-4F09-929C-6D7FD2924D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70304CC-1394-46D2-9F4E-A9D2A41E54EC}"/>
              </a:ext>
            </a:extLst>
          </p:cNvPr>
          <p:cNvSpPr>
            <a:spLocks noGrp="1"/>
          </p:cNvSpPr>
          <p:nvPr>
            <p:ph type="dt" sz="half" idx="10"/>
          </p:nvPr>
        </p:nvSpPr>
        <p:spPr/>
        <p:txBody>
          <a:bodyPr/>
          <a:lstStyle/>
          <a:p>
            <a:fld id="{1EBED65F-57B2-4BE9-8A1D-7DC3E7BF77D3}" type="datetimeFigureOut">
              <a:rPr lang="el-GR" smtClean="0"/>
              <a:t>15/6/2021</a:t>
            </a:fld>
            <a:endParaRPr lang="el-GR"/>
          </a:p>
        </p:txBody>
      </p:sp>
      <p:sp>
        <p:nvSpPr>
          <p:cNvPr id="6" name="Θέση υποσέλιδου 5">
            <a:extLst>
              <a:ext uri="{FF2B5EF4-FFF2-40B4-BE49-F238E27FC236}">
                <a16:creationId xmlns:a16="http://schemas.microsoft.com/office/drawing/2014/main" id="{14713A52-7207-4F3B-B08A-48DAEB969EB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6DDECE0-7D1F-4E65-B372-86612DE8C684}"/>
              </a:ext>
            </a:extLst>
          </p:cNvPr>
          <p:cNvSpPr>
            <a:spLocks noGrp="1"/>
          </p:cNvSpPr>
          <p:nvPr>
            <p:ph type="sldNum" sz="quarter" idx="12"/>
          </p:nvPr>
        </p:nvSpPr>
        <p:spPr/>
        <p:txBody>
          <a:bodyPr/>
          <a:lstStyle/>
          <a:p>
            <a:fld id="{4BF0A466-7806-43B8-937C-9BE5BA5F3F3B}" type="slidenum">
              <a:rPr lang="el-GR" smtClean="0"/>
              <a:t>‹#›</a:t>
            </a:fld>
            <a:endParaRPr lang="el-GR"/>
          </a:p>
        </p:txBody>
      </p:sp>
    </p:spTree>
    <p:extLst>
      <p:ext uri="{BB962C8B-B14F-4D97-AF65-F5344CB8AC3E}">
        <p14:creationId xmlns:p14="http://schemas.microsoft.com/office/powerpoint/2010/main" val="254702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A447DC5-7BC6-4D02-81CF-FBE4BBCDAC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9302B52-3C93-41DF-9805-19EB179155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D65D8C3-0594-49AD-9BA2-5C09D6B506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ED65F-57B2-4BE9-8A1D-7DC3E7BF77D3}" type="datetimeFigureOut">
              <a:rPr lang="el-GR" smtClean="0"/>
              <a:t>15/6/2021</a:t>
            </a:fld>
            <a:endParaRPr lang="el-GR"/>
          </a:p>
        </p:txBody>
      </p:sp>
      <p:sp>
        <p:nvSpPr>
          <p:cNvPr id="5" name="Θέση υποσέλιδου 4">
            <a:extLst>
              <a:ext uri="{FF2B5EF4-FFF2-40B4-BE49-F238E27FC236}">
                <a16:creationId xmlns:a16="http://schemas.microsoft.com/office/drawing/2014/main" id="{AA20C234-D010-4DDB-A27C-E562BB7E86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5CF46EF-D1EF-4F5F-B4D9-E233F616EB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F0A466-7806-43B8-937C-9BE5BA5F3F3B}" type="slidenum">
              <a:rPr lang="el-GR" smtClean="0"/>
              <a:t>‹#›</a:t>
            </a:fld>
            <a:endParaRPr lang="el-GR"/>
          </a:p>
        </p:txBody>
      </p:sp>
    </p:spTree>
    <p:extLst>
      <p:ext uri="{BB962C8B-B14F-4D97-AF65-F5344CB8AC3E}">
        <p14:creationId xmlns:p14="http://schemas.microsoft.com/office/powerpoint/2010/main" val="2462415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7E28A36C-6E46-4CA0-96EB-0A571DDF2B6A}"/>
              </a:ext>
            </a:extLst>
          </p:cNvPr>
          <p:cNvPicPr>
            <a:picLocks noChangeAspect="1"/>
          </p:cNvPicPr>
          <p:nvPr/>
        </p:nvPicPr>
        <p:blipFill>
          <a:blip r:embed="rId3"/>
          <a:stretch>
            <a:fillRect/>
          </a:stretch>
        </p:blipFill>
        <p:spPr>
          <a:xfrm>
            <a:off x="1897267" y="1992954"/>
            <a:ext cx="7775991" cy="3349170"/>
          </a:xfrm>
          <a:prstGeom prst="rect">
            <a:avLst/>
          </a:prstGeom>
        </p:spPr>
      </p:pic>
      <p:cxnSp>
        <p:nvCxnSpPr>
          <p:cNvPr id="6" name="Ευθύγραμμο βέλος σύνδεσης 5">
            <a:extLst>
              <a:ext uri="{FF2B5EF4-FFF2-40B4-BE49-F238E27FC236}">
                <a16:creationId xmlns:a16="http://schemas.microsoft.com/office/drawing/2014/main" id="{6109A037-44B4-4062-BC46-77AC8D852D2F}"/>
              </a:ext>
            </a:extLst>
          </p:cNvPr>
          <p:cNvCxnSpPr/>
          <p:nvPr/>
        </p:nvCxnSpPr>
        <p:spPr>
          <a:xfrm flipH="1" flipV="1">
            <a:off x="1775791" y="2120348"/>
            <a:ext cx="755374" cy="15471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EF7F29C4-19CE-4AFD-B647-B46EBDBE5824}"/>
              </a:ext>
            </a:extLst>
          </p:cNvPr>
          <p:cNvSpPr txBox="1"/>
          <p:nvPr/>
        </p:nvSpPr>
        <p:spPr>
          <a:xfrm>
            <a:off x="271668" y="127715"/>
            <a:ext cx="11648663" cy="1631216"/>
          </a:xfrm>
          <a:prstGeom prst="rect">
            <a:avLst/>
          </a:prstGeom>
          <a:noFill/>
        </p:spPr>
        <p:txBody>
          <a:bodyPr wrap="square" rtlCol="0">
            <a:spAutoFit/>
          </a:bodyPr>
          <a:lstStyle/>
          <a:p>
            <a:endParaRPr lang="el-GR" dirty="0"/>
          </a:p>
          <a:p>
            <a:endParaRPr lang="el-GR" dirty="0"/>
          </a:p>
          <a:p>
            <a:r>
              <a:rPr lang="el-GR" sz="2800" dirty="0">
                <a:latin typeface="Times New Roman" panose="02020603050405020304" pitchFamily="18" charset="0"/>
                <a:cs typeface="Times New Roman" panose="02020603050405020304" pitchFamily="18" charset="0"/>
              </a:rPr>
              <a:t>ΠΑΡΑΔΕΙΓΜΑ ΕΞΟΥΡΥΞΗΣ ΔΙΕΡΓΑΣΙΩΝ ΜΕ ΠΡΟΣΘΗΚΗ ΧΡΟΝΙΣΜΟΥ</a:t>
            </a:r>
          </a:p>
          <a:p>
            <a:endParaRPr lang="en-US" dirty="0"/>
          </a:p>
          <a:p>
            <a:r>
              <a:rPr lang="en-US" dirty="0"/>
              <a:t> </a:t>
            </a:r>
            <a:endParaRPr lang="el-GR" dirty="0"/>
          </a:p>
        </p:txBody>
      </p:sp>
      <p:sp>
        <p:nvSpPr>
          <p:cNvPr id="8" name="TextBox 7">
            <a:extLst>
              <a:ext uri="{FF2B5EF4-FFF2-40B4-BE49-F238E27FC236}">
                <a16:creationId xmlns:a16="http://schemas.microsoft.com/office/drawing/2014/main" id="{24266502-7B30-4725-A051-07F506EB37DD}"/>
              </a:ext>
            </a:extLst>
          </p:cNvPr>
          <p:cNvSpPr txBox="1"/>
          <p:nvPr/>
        </p:nvSpPr>
        <p:spPr>
          <a:xfrm>
            <a:off x="220865" y="1787592"/>
            <a:ext cx="5118097" cy="369332"/>
          </a:xfrm>
          <a:prstGeom prst="rect">
            <a:avLst/>
          </a:prstGeom>
          <a:noFill/>
        </p:spPr>
        <p:txBody>
          <a:bodyPr wrap="square" rtlCol="0">
            <a:spAutoFit/>
          </a:bodyPr>
          <a:lstStyle/>
          <a:p>
            <a:r>
              <a:rPr lang="en-US" dirty="0"/>
              <a:t>&lt;</a:t>
            </a:r>
            <a:r>
              <a:rPr lang="el-GR" dirty="0"/>
              <a:t>1, ΑΑ, Χαμένη Πτήση, (ΑΒ), (Καταγραφή), 0</a:t>
            </a:r>
            <a:r>
              <a:rPr lang="en-US" dirty="0"/>
              <a:t>&gt; </a:t>
            </a:r>
            <a:endParaRPr lang="el-GR" dirty="0"/>
          </a:p>
        </p:txBody>
      </p:sp>
      <p:sp>
        <p:nvSpPr>
          <p:cNvPr id="9" name="TextBox 8">
            <a:extLst>
              <a:ext uri="{FF2B5EF4-FFF2-40B4-BE49-F238E27FC236}">
                <a16:creationId xmlns:a16="http://schemas.microsoft.com/office/drawing/2014/main" id="{4242555C-86FF-4FC4-B486-4BD6DF32109C}"/>
              </a:ext>
            </a:extLst>
          </p:cNvPr>
          <p:cNvSpPr txBox="1"/>
          <p:nvPr/>
        </p:nvSpPr>
        <p:spPr>
          <a:xfrm>
            <a:off x="621792" y="5559552"/>
            <a:ext cx="10881360" cy="2031325"/>
          </a:xfrm>
          <a:prstGeom prst="rect">
            <a:avLst/>
          </a:prstGeom>
          <a:noFill/>
        </p:spPr>
        <p:txBody>
          <a:bodyPr wrap="square" rtlCol="0">
            <a:spAutoFit/>
          </a:bodyPr>
          <a:lstStyle/>
          <a:p>
            <a:r>
              <a:rPr lang="el-GR" dirty="0"/>
              <a:t>Έστω ότι οι χρόνοι</a:t>
            </a:r>
            <a:r>
              <a:rPr lang="en-US" dirty="0"/>
              <a:t> </a:t>
            </a:r>
            <a:r>
              <a:rPr lang="el-GR" dirty="0"/>
              <a:t>εκτέλεσης δίνονται. Ας υποθέσουμε ότι το πρώτο κουπόνι είναι αυτό που δίνεται. </a:t>
            </a:r>
          </a:p>
          <a:p>
            <a:r>
              <a:rPr lang="el-GR" dirty="0"/>
              <a:t>Πυροβολεί η </a:t>
            </a:r>
            <a:r>
              <a:rPr lang="en-US" dirty="0"/>
              <a:t>reg request. </a:t>
            </a:r>
            <a:r>
              <a:rPr lang="el-GR" dirty="0"/>
              <a:t>Ένα κουπόνι θα πάει στο </a:t>
            </a:r>
            <a:r>
              <a:rPr lang="en-US" dirty="0"/>
              <a:t>C1 </a:t>
            </a:r>
            <a:r>
              <a:rPr lang="el-GR" dirty="0"/>
              <a:t>ένα στο </a:t>
            </a:r>
            <a:r>
              <a:rPr lang="en-US" dirty="0"/>
              <a:t>C2. </a:t>
            </a:r>
            <a:r>
              <a:rPr lang="el-GR" dirty="0"/>
              <a:t>Έστω το </a:t>
            </a:r>
            <a:r>
              <a:rPr lang="en-US" dirty="0"/>
              <a:t>C1 </a:t>
            </a:r>
            <a:r>
              <a:rPr lang="el-GR" dirty="0"/>
              <a:t>ενημερώνεται σε χρόνο 1 το </a:t>
            </a:r>
            <a:r>
              <a:rPr lang="en-US" dirty="0"/>
              <a:t>C2 </a:t>
            </a:r>
            <a:r>
              <a:rPr lang="el-GR" dirty="0"/>
              <a:t>σε χρόνο 2.</a:t>
            </a:r>
            <a:endParaRPr lang="en-US" dirty="0"/>
          </a:p>
          <a:p>
            <a:endParaRPr lang="en-US" dirty="0"/>
          </a:p>
          <a:p>
            <a:endParaRPr lang="el-GR" dirty="0"/>
          </a:p>
          <a:p>
            <a:endParaRPr lang="el-GR" dirty="0"/>
          </a:p>
          <a:p>
            <a:endParaRPr lang="el-GR" dirty="0"/>
          </a:p>
        </p:txBody>
      </p:sp>
      <p:sp>
        <p:nvSpPr>
          <p:cNvPr id="10" name="TextBox 9">
            <a:extLst>
              <a:ext uri="{FF2B5EF4-FFF2-40B4-BE49-F238E27FC236}">
                <a16:creationId xmlns:a16="http://schemas.microsoft.com/office/drawing/2014/main" id="{34114341-1B1B-4F98-85B3-1267E5BD1B9C}"/>
              </a:ext>
            </a:extLst>
          </p:cNvPr>
          <p:cNvSpPr txBox="1"/>
          <p:nvPr/>
        </p:nvSpPr>
        <p:spPr>
          <a:xfrm>
            <a:off x="5504688" y="2120348"/>
            <a:ext cx="1024128" cy="369332"/>
          </a:xfrm>
          <a:prstGeom prst="rect">
            <a:avLst/>
          </a:prstGeom>
          <a:noFill/>
        </p:spPr>
        <p:txBody>
          <a:bodyPr wrap="square" rtlCol="0">
            <a:spAutoFit/>
          </a:bodyPr>
          <a:lstStyle/>
          <a:p>
            <a:r>
              <a:rPr lang="en-US" dirty="0"/>
              <a:t>[0…</a:t>
            </a:r>
            <a:r>
              <a:rPr lang="el-GR" dirty="0"/>
              <a:t>6</a:t>
            </a:r>
            <a:r>
              <a:rPr lang="en-US" dirty="0"/>
              <a:t>]</a:t>
            </a:r>
            <a:endParaRPr lang="el-GR" dirty="0"/>
          </a:p>
        </p:txBody>
      </p:sp>
      <p:sp>
        <p:nvSpPr>
          <p:cNvPr id="11" name="TextBox 10">
            <a:extLst>
              <a:ext uri="{FF2B5EF4-FFF2-40B4-BE49-F238E27FC236}">
                <a16:creationId xmlns:a16="http://schemas.microsoft.com/office/drawing/2014/main" id="{10AB8814-B465-4B38-B22C-02F61F3B1A8D}"/>
              </a:ext>
            </a:extLst>
          </p:cNvPr>
          <p:cNvSpPr txBox="1"/>
          <p:nvPr/>
        </p:nvSpPr>
        <p:spPr>
          <a:xfrm>
            <a:off x="4761134" y="5157458"/>
            <a:ext cx="1024128" cy="369332"/>
          </a:xfrm>
          <a:prstGeom prst="rect">
            <a:avLst/>
          </a:prstGeom>
          <a:noFill/>
        </p:spPr>
        <p:txBody>
          <a:bodyPr wrap="square" rtlCol="0">
            <a:spAutoFit/>
          </a:bodyPr>
          <a:lstStyle/>
          <a:p>
            <a:r>
              <a:rPr lang="en-US" dirty="0"/>
              <a:t>[0…1]</a:t>
            </a:r>
            <a:endParaRPr lang="el-GR" dirty="0"/>
          </a:p>
        </p:txBody>
      </p:sp>
      <p:sp>
        <p:nvSpPr>
          <p:cNvPr id="12" name="TextBox 11">
            <a:extLst>
              <a:ext uri="{FF2B5EF4-FFF2-40B4-BE49-F238E27FC236}">
                <a16:creationId xmlns:a16="http://schemas.microsoft.com/office/drawing/2014/main" id="{EB09007F-752B-4E62-BCD2-81DE12CE17A9}"/>
              </a:ext>
            </a:extLst>
          </p:cNvPr>
          <p:cNvSpPr txBox="1"/>
          <p:nvPr/>
        </p:nvSpPr>
        <p:spPr>
          <a:xfrm>
            <a:off x="5338962" y="3298207"/>
            <a:ext cx="1024128" cy="369332"/>
          </a:xfrm>
          <a:prstGeom prst="rect">
            <a:avLst/>
          </a:prstGeom>
          <a:noFill/>
        </p:spPr>
        <p:txBody>
          <a:bodyPr wrap="square" rtlCol="0">
            <a:spAutoFit/>
          </a:bodyPr>
          <a:lstStyle/>
          <a:p>
            <a:r>
              <a:rPr lang="en-US" dirty="0"/>
              <a:t>[0…</a:t>
            </a:r>
            <a:r>
              <a:rPr lang="el-GR" dirty="0"/>
              <a:t>2</a:t>
            </a:r>
            <a:r>
              <a:rPr lang="en-US" dirty="0"/>
              <a:t>]</a:t>
            </a:r>
            <a:endParaRPr lang="el-GR" dirty="0"/>
          </a:p>
        </p:txBody>
      </p:sp>
      <p:sp>
        <p:nvSpPr>
          <p:cNvPr id="13" name="TextBox 12">
            <a:extLst>
              <a:ext uri="{FF2B5EF4-FFF2-40B4-BE49-F238E27FC236}">
                <a16:creationId xmlns:a16="http://schemas.microsoft.com/office/drawing/2014/main" id="{8A47948F-BEC6-4E84-A4E5-6C41854B7F2F}"/>
              </a:ext>
            </a:extLst>
          </p:cNvPr>
          <p:cNvSpPr txBox="1"/>
          <p:nvPr/>
        </p:nvSpPr>
        <p:spPr>
          <a:xfrm>
            <a:off x="6419560" y="5233658"/>
            <a:ext cx="1024128" cy="369332"/>
          </a:xfrm>
          <a:prstGeom prst="rect">
            <a:avLst/>
          </a:prstGeom>
          <a:noFill/>
        </p:spPr>
        <p:txBody>
          <a:bodyPr wrap="square" rtlCol="0">
            <a:spAutoFit/>
          </a:bodyPr>
          <a:lstStyle/>
          <a:p>
            <a:r>
              <a:rPr lang="en-US" dirty="0"/>
              <a:t>[0…2]</a:t>
            </a:r>
            <a:endParaRPr lang="el-GR" dirty="0"/>
          </a:p>
        </p:txBody>
      </p:sp>
      <p:sp>
        <p:nvSpPr>
          <p:cNvPr id="14" name="TextBox 13">
            <a:extLst>
              <a:ext uri="{FF2B5EF4-FFF2-40B4-BE49-F238E27FC236}">
                <a16:creationId xmlns:a16="http://schemas.microsoft.com/office/drawing/2014/main" id="{5EEEF94E-3E43-46DC-8C2B-3BB65C66B9EF}"/>
              </a:ext>
            </a:extLst>
          </p:cNvPr>
          <p:cNvSpPr txBox="1"/>
          <p:nvPr/>
        </p:nvSpPr>
        <p:spPr>
          <a:xfrm>
            <a:off x="8256487" y="2162109"/>
            <a:ext cx="1024128" cy="369332"/>
          </a:xfrm>
          <a:prstGeom prst="rect">
            <a:avLst/>
          </a:prstGeom>
          <a:noFill/>
        </p:spPr>
        <p:txBody>
          <a:bodyPr wrap="square" rtlCol="0">
            <a:spAutoFit/>
          </a:bodyPr>
          <a:lstStyle/>
          <a:p>
            <a:r>
              <a:rPr lang="en-US" dirty="0"/>
              <a:t>[0…5]</a:t>
            </a:r>
            <a:endParaRPr lang="el-GR" dirty="0"/>
          </a:p>
        </p:txBody>
      </p:sp>
      <p:sp>
        <p:nvSpPr>
          <p:cNvPr id="15" name="TextBox 14">
            <a:extLst>
              <a:ext uri="{FF2B5EF4-FFF2-40B4-BE49-F238E27FC236}">
                <a16:creationId xmlns:a16="http://schemas.microsoft.com/office/drawing/2014/main" id="{4F98894B-DEE7-456C-B3C7-1CCF52EB8C9A}"/>
              </a:ext>
            </a:extLst>
          </p:cNvPr>
          <p:cNvSpPr txBox="1"/>
          <p:nvPr/>
        </p:nvSpPr>
        <p:spPr>
          <a:xfrm>
            <a:off x="8256487" y="4972792"/>
            <a:ext cx="1024128" cy="369332"/>
          </a:xfrm>
          <a:prstGeom prst="rect">
            <a:avLst/>
          </a:prstGeom>
          <a:noFill/>
        </p:spPr>
        <p:txBody>
          <a:bodyPr wrap="square" rtlCol="0">
            <a:spAutoFit/>
          </a:bodyPr>
          <a:lstStyle/>
          <a:p>
            <a:r>
              <a:rPr lang="en-US" dirty="0"/>
              <a:t>[0…3]</a:t>
            </a:r>
            <a:endParaRPr lang="el-GR" dirty="0"/>
          </a:p>
        </p:txBody>
      </p:sp>
      <p:sp>
        <p:nvSpPr>
          <p:cNvPr id="16" name="TextBox 15">
            <a:extLst>
              <a:ext uri="{FF2B5EF4-FFF2-40B4-BE49-F238E27FC236}">
                <a16:creationId xmlns:a16="http://schemas.microsoft.com/office/drawing/2014/main" id="{01940E8A-4AEB-4038-9DC9-6B33E99B9B37}"/>
              </a:ext>
            </a:extLst>
          </p:cNvPr>
          <p:cNvSpPr txBox="1"/>
          <p:nvPr/>
        </p:nvSpPr>
        <p:spPr>
          <a:xfrm>
            <a:off x="6608064" y="3004268"/>
            <a:ext cx="1024128" cy="369332"/>
          </a:xfrm>
          <a:prstGeom prst="rect">
            <a:avLst/>
          </a:prstGeom>
          <a:noFill/>
        </p:spPr>
        <p:txBody>
          <a:bodyPr wrap="square" rtlCol="0">
            <a:spAutoFit/>
          </a:bodyPr>
          <a:lstStyle/>
          <a:p>
            <a:r>
              <a:rPr lang="en-US" dirty="0"/>
              <a:t>[0…3]</a:t>
            </a:r>
            <a:endParaRPr lang="el-GR" dirty="0"/>
          </a:p>
        </p:txBody>
      </p:sp>
      <p:sp>
        <p:nvSpPr>
          <p:cNvPr id="17" name="TextBox 16">
            <a:extLst>
              <a:ext uri="{FF2B5EF4-FFF2-40B4-BE49-F238E27FC236}">
                <a16:creationId xmlns:a16="http://schemas.microsoft.com/office/drawing/2014/main" id="{2077FC48-DD8E-4761-90EA-06328FA6531B}"/>
              </a:ext>
            </a:extLst>
          </p:cNvPr>
          <p:cNvSpPr txBox="1"/>
          <p:nvPr/>
        </p:nvSpPr>
        <p:spPr>
          <a:xfrm>
            <a:off x="2761625" y="4092102"/>
            <a:ext cx="1024128" cy="369332"/>
          </a:xfrm>
          <a:prstGeom prst="rect">
            <a:avLst/>
          </a:prstGeom>
          <a:noFill/>
        </p:spPr>
        <p:txBody>
          <a:bodyPr wrap="square" rtlCol="0">
            <a:spAutoFit/>
          </a:bodyPr>
          <a:lstStyle/>
          <a:p>
            <a:r>
              <a:rPr lang="en-US" dirty="0"/>
              <a:t>[0…2]</a:t>
            </a:r>
            <a:endParaRPr lang="el-GR" dirty="0"/>
          </a:p>
        </p:txBody>
      </p:sp>
    </p:spTree>
    <p:extLst>
      <p:ext uri="{BB962C8B-B14F-4D97-AF65-F5344CB8AC3E}">
        <p14:creationId xmlns:p14="http://schemas.microsoft.com/office/powerpoint/2010/main" val="3133816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ΕΤΑΙΡΕΙΑ ΜΕΤΑΦΟΡΩΝ</a:t>
            </a:r>
          </a:p>
        </p:txBody>
      </p:sp>
      <p:sp>
        <p:nvSpPr>
          <p:cNvPr id="3" name="2 - Θέση περιεχομένου"/>
          <p:cNvSpPr>
            <a:spLocks noGrp="1"/>
          </p:cNvSpPr>
          <p:nvPr>
            <p:ph idx="1"/>
          </p:nvPr>
        </p:nvSpPr>
        <p:spPr/>
        <p:txBody>
          <a:bodyPr/>
          <a:lstStyle/>
          <a:p>
            <a:r>
              <a:rPr lang="el-GR" dirty="0"/>
              <a:t>Αν το φορτηγό είναι διαθέσιμο και υπάρχει διαθέσιμος και ο κατάλληλος οδηγός, τότε εκτελείται η μεταφορά.</a:t>
            </a:r>
          </a:p>
          <a:p>
            <a:r>
              <a:rPr lang="el-GR" dirty="0" err="1"/>
              <a:t>΄Οταν</a:t>
            </a:r>
            <a:r>
              <a:rPr lang="el-GR" dirty="0"/>
              <a:t> τελειώσει η μεταφορά, ο οδηγός επιστρέφει το αυτοκίνητο και πηγαίνει στο σπίτι του να ξεκουραστεί. </a:t>
            </a:r>
          </a:p>
          <a:p>
            <a:r>
              <a:rPr lang="el-GR" dirty="0"/>
              <a:t>Μετά το τέλος της ξεκούρασης, ο οδηγός είναι και πάλι διαθέσιμος να εκτελέσει άλλη μεταφορά</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ΕΤΑΙΡΕΙΑ ΜΕΤΑΦΟΡΩΝ</a:t>
            </a:r>
          </a:p>
        </p:txBody>
      </p:sp>
      <p:sp>
        <p:nvSpPr>
          <p:cNvPr id="3" name="2 - Θέση περιεχομένου"/>
          <p:cNvSpPr>
            <a:spLocks noGrp="1"/>
          </p:cNvSpPr>
          <p:nvPr>
            <p:ph idx="1"/>
          </p:nvPr>
        </p:nvSpPr>
        <p:spPr/>
        <p:txBody>
          <a:bodyPr/>
          <a:lstStyle/>
          <a:p>
            <a:endParaRPr lang="el-GR" dirty="0"/>
          </a:p>
        </p:txBody>
      </p:sp>
      <p:pic>
        <p:nvPicPr>
          <p:cNvPr id="1027" name="Picture 3"/>
          <p:cNvPicPr>
            <a:picLocks noChangeAspect="1" noChangeArrowheads="1"/>
          </p:cNvPicPr>
          <p:nvPr/>
        </p:nvPicPr>
        <p:blipFill>
          <a:blip r:embed="rId2" cstate="print"/>
          <a:srcRect/>
          <a:stretch>
            <a:fillRect/>
          </a:stretch>
        </p:blipFill>
        <p:spPr bwMode="auto">
          <a:xfrm>
            <a:off x="3863753" y="1412777"/>
            <a:ext cx="4619625" cy="47529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ΑΡΧΙΚΑ ΜΑΡΚΑΡΙΣΜΑΤΑ</a:t>
            </a:r>
          </a:p>
        </p:txBody>
      </p:sp>
      <p:sp>
        <p:nvSpPr>
          <p:cNvPr id="3" name="2 - Θέση περιεχομένου"/>
          <p:cNvSpPr>
            <a:spLocks noGrp="1"/>
          </p:cNvSpPr>
          <p:nvPr>
            <p:ph idx="1"/>
          </p:nvPr>
        </p:nvSpPr>
        <p:spPr/>
        <p:txBody>
          <a:bodyPr/>
          <a:lstStyle/>
          <a:p>
            <a:r>
              <a:rPr lang="el-GR" dirty="0"/>
              <a:t>Αρχικά μαρκαρίσματα, όπως δείχνει η παρακάτω εικόνα</a:t>
            </a:r>
          </a:p>
        </p:txBody>
      </p:sp>
      <p:pic>
        <p:nvPicPr>
          <p:cNvPr id="3074" name="Picture 2"/>
          <p:cNvPicPr>
            <a:picLocks noChangeAspect="1" noChangeArrowheads="1"/>
          </p:cNvPicPr>
          <p:nvPr/>
        </p:nvPicPr>
        <p:blipFill>
          <a:blip r:embed="rId2" cstate="print"/>
          <a:srcRect/>
          <a:stretch>
            <a:fillRect/>
          </a:stretch>
        </p:blipFill>
        <p:spPr bwMode="auto">
          <a:xfrm>
            <a:off x="2639616" y="2708921"/>
            <a:ext cx="5346716" cy="2201589"/>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ΔΙΚΤΥΟ </a:t>
            </a:r>
            <a:r>
              <a:rPr lang="en-US" dirty="0"/>
              <a:t>PETRI</a:t>
            </a:r>
            <a:endParaRPr lang="el-GR" dirty="0"/>
          </a:p>
        </p:txBody>
      </p:sp>
      <p:sp>
        <p:nvSpPr>
          <p:cNvPr id="3" name="2 - Θέση περιεχομένου"/>
          <p:cNvSpPr>
            <a:spLocks noGrp="1"/>
          </p:cNvSpPr>
          <p:nvPr>
            <p:ph idx="1"/>
          </p:nvPr>
        </p:nvSpPr>
        <p:spPr/>
        <p:txBody>
          <a:bodyPr/>
          <a:lstStyle/>
          <a:p>
            <a:r>
              <a:rPr lang="el-GR" dirty="0"/>
              <a:t>Τοποθέτηση μαρκαρισμάτων και εκτέλεση</a:t>
            </a:r>
          </a:p>
        </p:txBody>
      </p:sp>
      <p:pic>
        <p:nvPicPr>
          <p:cNvPr id="2051" name="Picture 3"/>
          <p:cNvPicPr>
            <a:picLocks noChangeAspect="1" noChangeArrowheads="1"/>
          </p:cNvPicPr>
          <p:nvPr/>
        </p:nvPicPr>
        <p:blipFill>
          <a:blip r:embed="rId3" cstate="print"/>
          <a:srcRect/>
          <a:stretch>
            <a:fillRect/>
          </a:stretch>
        </p:blipFill>
        <p:spPr bwMode="auto">
          <a:xfrm>
            <a:off x="3071664" y="2199506"/>
            <a:ext cx="5178728" cy="454186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2523</Words>
  <Application>Microsoft Office PowerPoint</Application>
  <PresentationFormat>Ευρεία οθόνη</PresentationFormat>
  <Paragraphs>235</Paragraphs>
  <Slides>5</Slides>
  <Notes>3</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vt:i4>
      </vt:variant>
    </vt:vector>
  </HeadingPairs>
  <TitlesOfParts>
    <vt:vector size="10" baseType="lpstr">
      <vt:lpstr>Arial</vt:lpstr>
      <vt:lpstr>Calibri</vt:lpstr>
      <vt:lpstr>Calibri Light</vt:lpstr>
      <vt:lpstr>Times New Roman</vt:lpstr>
      <vt:lpstr>Θέμα του Office</vt:lpstr>
      <vt:lpstr>Παρουσίαση του PowerPoint</vt:lpstr>
      <vt:lpstr>ΕΤΑΙΡΕΙΑ ΜΕΤΑΦΟΡΩΝ</vt:lpstr>
      <vt:lpstr>ΕΤΑΙΡΕΙΑ ΜΕΤΑΦΟΡΩΝ</vt:lpstr>
      <vt:lpstr>ΑΡΧΙΚΑ ΜΑΡΚΑΡΙΣΜΑΤΑ</vt:lpstr>
      <vt:lpstr>ΔΙΚΤΥΟ PETRI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Stavros Souravlas</dc:creator>
  <cp:lastModifiedBy>Stavros Souravlas</cp:lastModifiedBy>
  <cp:revision>20</cp:revision>
  <dcterms:created xsi:type="dcterms:W3CDTF">2021-05-13T12:19:09Z</dcterms:created>
  <dcterms:modified xsi:type="dcterms:W3CDTF">2021-06-15T08:19:28Z</dcterms:modified>
</cp:coreProperties>
</file>