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Default Extension="gif" ContentType="image/gif"/>
  <Override PartName="/ppt/notesSlides/notesSlide11.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Default Extension="wmf" ContentType="image/x-wmf"/>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Lst>
  <p:notesMasterIdLst>
    <p:notesMasterId r:id="rId57"/>
  </p:notesMasterIdLst>
  <p:sldIdLst>
    <p:sldId id="531" r:id="rId2"/>
    <p:sldId id="438" r:id="rId3"/>
    <p:sldId id="583" r:id="rId4"/>
    <p:sldId id="488" r:id="rId5"/>
    <p:sldId id="584" r:id="rId6"/>
    <p:sldId id="554" r:id="rId7"/>
    <p:sldId id="555" r:id="rId8"/>
    <p:sldId id="586" r:id="rId9"/>
    <p:sldId id="556" r:id="rId10"/>
    <p:sldId id="532" r:id="rId11"/>
    <p:sldId id="587" r:id="rId12"/>
    <p:sldId id="557" r:id="rId13"/>
    <p:sldId id="558" r:id="rId14"/>
    <p:sldId id="559" r:id="rId15"/>
    <p:sldId id="588" r:id="rId16"/>
    <p:sldId id="560" r:id="rId17"/>
    <p:sldId id="589" r:id="rId18"/>
    <p:sldId id="581" r:id="rId19"/>
    <p:sldId id="569" r:id="rId20"/>
    <p:sldId id="544" r:id="rId21"/>
    <p:sldId id="590" r:id="rId22"/>
    <p:sldId id="570" r:id="rId23"/>
    <p:sldId id="561" r:id="rId24"/>
    <p:sldId id="593" r:id="rId25"/>
    <p:sldId id="592" r:id="rId26"/>
    <p:sldId id="563" r:id="rId27"/>
    <p:sldId id="564" r:id="rId28"/>
    <p:sldId id="571" r:id="rId29"/>
    <p:sldId id="565" r:id="rId30"/>
    <p:sldId id="611" r:id="rId31"/>
    <p:sldId id="594" r:id="rId32"/>
    <p:sldId id="573" r:id="rId33"/>
    <p:sldId id="612" r:id="rId34"/>
    <p:sldId id="595" r:id="rId35"/>
    <p:sldId id="574" r:id="rId36"/>
    <p:sldId id="575" r:id="rId37"/>
    <p:sldId id="576" r:id="rId38"/>
    <p:sldId id="577" r:id="rId39"/>
    <p:sldId id="568" r:id="rId40"/>
    <p:sldId id="596" r:id="rId41"/>
    <p:sldId id="582" r:id="rId42"/>
    <p:sldId id="597" r:id="rId43"/>
    <p:sldId id="578" r:id="rId44"/>
    <p:sldId id="580" r:id="rId45"/>
    <p:sldId id="600" r:id="rId46"/>
    <p:sldId id="601" r:id="rId47"/>
    <p:sldId id="602" r:id="rId48"/>
    <p:sldId id="603" r:id="rId49"/>
    <p:sldId id="604" r:id="rId50"/>
    <p:sldId id="605" r:id="rId51"/>
    <p:sldId id="606" r:id="rId52"/>
    <p:sldId id="607" r:id="rId53"/>
    <p:sldId id="608" r:id="rId54"/>
    <p:sldId id="609" r:id="rId55"/>
    <p:sldId id="486" r:id="rId56"/>
  </p:sldIdLst>
  <p:sldSz cx="9144000" cy="6858000" type="screen4x3"/>
  <p:notesSz cx="6858000" cy="9144000"/>
  <p:defaultTextStyle>
    <a:defPPr>
      <a:defRPr lang="en-US"/>
    </a:defPPr>
    <a:lvl1pPr algn="l" rtl="0" fontAlgn="base">
      <a:spcBef>
        <a:spcPct val="0"/>
      </a:spcBef>
      <a:spcAft>
        <a:spcPct val="0"/>
      </a:spcAft>
      <a:defRPr sz="1400" b="1" kern="1200">
        <a:solidFill>
          <a:schemeClr val="tx1"/>
        </a:solidFill>
        <a:latin typeface="Arial" charset="0"/>
        <a:ea typeface="+mn-ea"/>
        <a:cs typeface="+mn-cs"/>
      </a:defRPr>
    </a:lvl1pPr>
    <a:lvl2pPr marL="457200" algn="l" rtl="0" fontAlgn="base">
      <a:spcBef>
        <a:spcPct val="0"/>
      </a:spcBef>
      <a:spcAft>
        <a:spcPct val="0"/>
      </a:spcAft>
      <a:defRPr sz="1400" b="1" kern="1200">
        <a:solidFill>
          <a:schemeClr val="tx1"/>
        </a:solidFill>
        <a:latin typeface="Arial" charset="0"/>
        <a:ea typeface="+mn-ea"/>
        <a:cs typeface="+mn-cs"/>
      </a:defRPr>
    </a:lvl2pPr>
    <a:lvl3pPr marL="914400" algn="l" rtl="0" fontAlgn="base">
      <a:spcBef>
        <a:spcPct val="0"/>
      </a:spcBef>
      <a:spcAft>
        <a:spcPct val="0"/>
      </a:spcAft>
      <a:defRPr sz="1400" b="1" kern="1200">
        <a:solidFill>
          <a:schemeClr val="tx1"/>
        </a:solidFill>
        <a:latin typeface="Arial" charset="0"/>
        <a:ea typeface="+mn-ea"/>
        <a:cs typeface="+mn-cs"/>
      </a:defRPr>
    </a:lvl3pPr>
    <a:lvl4pPr marL="1371600" algn="l" rtl="0" fontAlgn="base">
      <a:spcBef>
        <a:spcPct val="0"/>
      </a:spcBef>
      <a:spcAft>
        <a:spcPct val="0"/>
      </a:spcAft>
      <a:defRPr sz="1400" b="1" kern="1200">
        <a:solidFill>
          <a:schemeClr val="tx1"/>
        </a:solidFill>
        <a:latin typeface="Arial" charset="0"/>
        <a:ea typeface="+mn-ea"/>
        <a:cs typeface="+mn-cs"/>
      </a:defRPr>
    </a:lvl4pPr>
    <a:lvl5pPr marL="1828800" algn="l" rtl="0" fontAlgn="base">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4C695"/>
    <a:srgbClr val="356A41"/>
    <a:srgbClr val="8A3A6A"/>
    <a:srgbClr val="831951"/>
    <a:srgbClr val="3D68AF"/>
    <a:srgbClr val="007589"/>
    <a:srgbClr val="FFFFCC"/>
    <a:srgbClr val="FFCC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406" autoAdjust="0"/>
    <p:restoredTop sz="96597" autoAdjust="0"/>
  </p:normalViewPr>
  <p:slideViewPr>
    <p:cSldViewPr snapToGrid="0">
      <p:cViewPr>
        <p:scale>
          <a:sx n="84" d="100"/>
          <a:sy n="84" d="100"/>
        </p:scale>
        <p:origin x="-1062" y="-48"/>
      </p:cViewPr>
      <p:guideLst>
        <p:guide orient="horz" pos="517"/>
        <p:guide pos="357"/>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 r:id="rId27" collapse="1"/>
      <p:sld r:id="rId28" collapse="1"/>
      <p:sld r:id="rId29" collapse="1"/>
      <p:sld r:id="rId30" collapse="1"/>
      <p:sld r:id="rId31" collapse="1"/>
      <p:sld r:id="rId32" collapse="1"/>
      <p:sld r:id="rId33" collapse="1"/>
      <p:sld r:id="rId34" collapse="1"/>
      <p:sld r:id="rId35" collapse="1"/>
      <p:sld r:id="rId36" collapse="1"/>
      <p:sld r:id="rId37" collapse="1"/>
      <p:sld r:id="rId38" collapse="1"/>
      <p:sld r:id="rId39" collapse="1"/>
      <p:sld r:id="rId40" collapse="1"/>
      <p:sld r:id="rId41" collapse="1"/>
      <p:sld r:id="rId42" collapse="1"/>
      <p:sld r:id="rId43" collapse="1"/>
    </p:sldLst>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13" Type="http://schemas.openxmlformats.org/officeDocument/2006/relationships/slide" Target="slides/slide14.xml"/><Relationship Id="rId18" Type="http://schemas.openxmlformats.org/officeDocument/2006/relationships/slide" Target="slides/slide19.xml"/><Relationship Id="rId26" Type="http://schemas.openxmlformats.org/officeDocument/2006/relationships/slide" Target="slides/slide27.xml"/><Relationship Id="rId39" Type="http://schemas.openxmlformats.org/officeDocument/2006/relationships/slide" Target="slides/slide40.xml"/><Relationship Id="rId3" Type="http://schemas.openxmlformats.org/officeDocument/2006/relationships/slide" Target="slides/slide4.xml"/><Relationship Id="rId21" Type="http://schemas.openxmlformats.org/officeDocument/2006/relationships/slide" Target="slides/slide22.xml"/><Relationship Id="rId34" Type="http://schemas.openxmlformats.org/officeDocument/2006/relationships/slide" Target="slides/slide35.xml"/><Relationship Id="rId42" Type="http://schemas.openxmlformats.org/officeDocument/2006/relationships/slide" Target="slides/slide43.xml"/><Relationship Id="rId7" Type="http://schemas.openxmlformats.org/officeDocument/2006/relationships/slide" Target="slides/slide8.xml"/><Relationship Id="rId12" Type="http://schemas.openxmlformats.org/officeDocument/2006/relationships/slide" Target="slides/slide13.xml"/><Relationship Id="rId17" Type="http://schemas.openxmlformats.org/officeDocument/2006/relationships/slide" Target="slides/slide18.xml"/><Relationship Id="rId25" Type="http://schemas.openxmlformats.org/officeDocument/2006/relationships/slide" Target="slides/slide26.xml"/><Relationship Id="rId33" Type="http://schemas.openxmlformats.org/officeDocument/2006/relationships/slide" Target="slides/slide34.xml"/><Relationship Id="rId38" Type="http://schemas.openxmlformats.org/officeDocument/2006/relationships/slide" Target="slides/slide39.xml"/><Relationship Id="rId2" Type="http://schemas.openxmlformats.org/officeDocument/2006/relationships/slide" Target="slides/slide3.xml"/><Relationship Id="rId16" Type="http://schemas.openxmlformats.org/officeDocument/2006/relationships/slide" Target="slides/slide17.xml"/><Relationship Id="rId20" Type="http://schemas.openxmlformats.org/officeDocument/2006/relationships/slide" Target="slides/slide21.xml"/><Relationship Id="rId29" Type="http://schemas.openxmlformats.org/officeDocument/2006/relationships/slide" Target="slides/slide30.xml"/><Relationship Id="rId41" Type="http://schemas.openxmlformats.org/officeDocument/2006/relationships/slide" Target="slides/slide42.xml"/><Relationship Id="rId1" Type="http://schemas.openxmlformats.org/officeDocument/2006/relationships/slide" Target="slides/slide2.xml"/><Relationship Id="rId6" Type="http://schemas.openxmlformats.org/officeDocument/2006/relationships/slide" Target="slides/slide7.xml"/><Relationship Id="rId11" Type="http://schemas.openxmlformats.org/officeDocument/2006/relationships/slide" Target="slides/slide12.xml"/><Relationship Id="rId24" Type="http://schemas.openxmlformats.org/officeDocument/2006/relationships/slide" Target="slides/slide25.xml"/><Relationship Id="rId32" Type="http://schemas.openxmlformats.org/officeDocument/2006/relationships/slide" Target="slides/slide33.xml"/><Relationship Id="rId37" Type="http://schemas.openxmlformats.org/officeDocument/2006/relationships/slide" Target="slides/slide38.xml"/><Relationship Id="rId40" Type="http://schemas.openxmlformats.org/officeDocument/2006/relationships/slide" Target="slides/slide41.xml"/><Relationship Id="rId5" Type="http://schemas.openxmlformats.org/officeDocument/2006/relationships/slide" Target="slides/slide6.xml"/><Relationship Id="rId15" Type="http://schemas.openxmlformats.org/officeDocument/2006/relationships/slide" Target="slides/slide16.xml"/><Relationship Id="rId23" Type="http://schemas.openxmlformats.org/officeDocument/2006/relationships/slide" Target="slides/slide24.xml"/><Relationship Id="rId28" Type="http://schemas.openxmlformats.org/officeDocument/2006/relationships/slide" Target="slides/slide29.xml"/><Relationship Id="rId36" Type="http://schemas.openxmlformats.org/officeDocument/2006/relationships/slide" Target="slides/slide37.xml"/><Relationship Id="rId10" Type="http://schemas.openxmlformats.org/officeDocument/2006/relationships/slide" Target="slides/slide11.xml"/><Relationship Id="rId19" Type="http://schemas.openxmlformats.org/officeDocument/2006/relationships/slide" Target="slides/slide20.xml"/><Relationship Id="rId31" Type="http://schemas.openxmlformats.org/officeDocument/2006/relationships/slide" Target="slides/slide32.xml"/><Relationship Id="rId4" Type="http://schemas.openxmlformats.org/officeDocument/2006/relationships/slide" Target="slides/slide5.xml"/><Relationship Id="rId9" Type="http://schemas.openxmlformats.org/officeDocument/2006/relationships/slide" Target="slides/slide10.xml"/><Relationship Id="rId14" Type="http://schemas.openxmlformats.org/officeDocument/2006/relationships/slide" Target="slides/slide15.xml"/><Relationship Id="rId22" Type="http://schemas.openxmlformats.org/officeDocument/2006/relationships/slide" Target="slides/slide23.xml"/><Relationship Id="rId27" Type="http://schemas.openxmlformats.org/officeDocument/2006/relationships/slide" Target="slides/slide28.xml"/><Relationship Id="rId30" Type="http://schemas.openxmlformats.org/officeDocument/2006/relationships/slide" Target="slides/slide31.xml"/><Relationship Id="rId35" Type="http://schemas.openxmlformats.org/officeDocument/2006/relationships/slide" Target="slides/slide36.xml"/><Relationship Id="rId43" Type="http://schemas.openxmlformats.org/officeDocument/2006/relationships/slide" Target="slides/slide44.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81.wmf"/><Relationship Id="rId1" Type="http://schemas.openxmlformats.org/officeDocument/2006/relationships/image" Target="../media/image80.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1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42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spcAft>
                <a:spcPct val="0"/>
              </a:spcAft>
              <a:defRPr sz="1200" b="0"/>
            </a:lvl1pPr>
          </a:lstStyle>
          <a:p>
            <a:pPr>
              <a:defRPr/>
            </a:pPr>
            <a:endParaRPr lang="en-US"/>
          </a:p>
        </p:txBody>
      </p:sp>
      <p:sp>
        <p:nvSpPr>
          <p:cNvPr id="52429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spcAft>
                <a:spcPct val="0"/>
              </a:spcAft>
              <a:defRPr sz="1200" b="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2429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2429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spcAft>
                <a:spcPct val="0"/>
              </a:spcAft>
              <a:defRPr sz="1200" b="0"/>
            </a:lvl1pPr>
          </a:lstStyle>
          <a:p>
            <a:pPr>
              <a:defRPr/>
            </a:pPr>
            <a:endParaRPr lang="en-US"/>
          </a:p>
        </p:txBody>
      </p:sp>
      <p:sp>
        <p:nvSpPr>
          <p:cNvPr id="52429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spcAft>
                <a:spcPct val="0"/>
              </a:spcAft>
              <a:defRPr sz="1200" b="0"/>
            </a:lvl1pPr>
          </a:lstStyle>
          <a:p>
            <a:pPr>
              <a:defRPr/>
            </a:pPr>
            <a:fld id="{399164F8-1DCF-423E-ABCB-A98D4E8C2C2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850AD39D-56B9-4AA4-A91C-8744EBCF824D}" type="slidenum">
              <a:rPr lang="en-US" smtClean="0"/>
              <a:pPr/>
              <a:t>2</a:t>
            </a:fld>
            <a:endParaRPr lang="en-US" smtClean="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a:noFill/>
        </p:spPr>
        <p:txBody>
          <a:bodyPr/>
          <a:lstStyle/>
          <a:p>
            <a:fld id="{F896DE30-59D4-4C33-B38E-F3F60F1FCB4B}" type="slidenum">
              <a:rPr lang="en-US" smtClean="0"/>
              <a:pPr/>
              <a:t>11</a:t>
            </a:fld>
            <a:endParaRPr lang="en-US" smtClean="0"/>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noFill/>
        </p:spPr>
        <p:txBody>
          <a:bodyPr/>
          <a:lstStyle/>
          <a:p>
            <a:fld id="{6EDBC947-C413-4AA0-8353-72AF7B147BFE}" type="slidenum">
              <a:rPr lang="en-US" smtClean="0"/>
              <a:pPr/>
              <a:t>12</a:t>
            </a:fld>
            <a:endParaRPr lang="en-US" smtClean="0"/>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a:spLocks noGrp="1" noChangeArrowheads="1"/>
          </p:cNvSpPr>
          <p:nvPr>
            <p:ph type="sldNum" sz="quarter" idx="5"/>
          </p:nvPr>
        </p:nvSpPr>
        <p:spPr>
          <a:noFill/>
        </p:spPr>
        <p:txBody>
          <a:bodyPr/>
          <a:lstStyle/>
          <a:p>
            <a:fld id="{9DE18C65-DE0C-42BC-9BE0-5B0A9735634B}" type="slidenum">
              <a:rPr lang="en-US" smtClean="0"/>
              <a:pPr/>
              <a:t>13</a:t>
            </a:fld>
            <a:endParaRPr lang="en-US" smtClean="0"/>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7"/>
          <p:cNvSpPr>
            <a:spLocks noGrp="1" noChangeArrowheads="1"/>
          </p:cNvSpPr>
          <p:nvPr>
            <p:ph type="sldNum" sz="quarter" idx="5"/>
          </p:nvPr>
        </p:nvSpPr>
        <p:spPr>
          <a:noFill/>
        </p:spPr>
        <p:txBody>
          <a:bodyPr/>
          <a:lstStyle/>
          <a:p>
            <a:fld id="{6FD22101-20DD-4F74-8E13-751363B12120}" type="slidenum">
              <a:rPr lang="en-US" smtClean="0"/>
              <a:pPr/>
              <a:t>14</a:t>
            </a:fld>
            <a:endParaRPr lang="en-US" smtClean="0"/>
          </a:p>
        </p:txBody>
      </p:sp>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a:noFill/>
        </p:spPr>
        <p:txBody>
          <a:bodyPr/>
          <a:lstStyle/>
          <a:p>
            <a:fld id="{0CACE540-B0F5-4CEA-9732-21D0324AEFF1}" type="slidenum">
              <a:rPr lang="en-US" smtClean="0"/>
              <a:pPr/>
              <a:t>15</a:t>
            </a:fld>
            <a:endParaRPr lang="en-US" smtClean="0"/>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p:spPr>
        <p:txBody>
          <a:bodyPr/>
          <a:lstStyle/>
          <a:p>
            <a:fld id="{3B233142-3418-4307-AB95-01D16539C601}" type="slidenum">
              <a:rPr lang="en-US" smtClean="0"/>
              <a:pPr/>
              <a:t>16</a:t>
            </a:fld>
            <a:endParaRPr lang="en-US" smtClean="0"/>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7"/>
          <p:cNvSpPr>
            <a:spLocks noGrp="1" noChangeArrowheads="1"/>
          </p:cNvSpPr>
          <p:nvPr>
            <p:ph type="sldNum" sz="quarter" idx="5"/>
          </p:nvPr>
        </p:nvSpPr>
        <p:spPr>
          <a:noFill/>
        </p:spPr>
        <p:txBody>
          <a:bodyPr/>
          <a:lstStyle/>
          <a:p>
            <a:fld id="{A4538D86-FA37-4D36-A32D-DD2C15046EB9}" type="slidenum">
              <a:rPr lang="en-US" smtClean="0"/>
              <a:pPr/>
              <a:t>17</a:t>
            </a:fld>
            <a:endParaRPr lang="en-US" smtClean="0"/>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p:spPr>
        <p:txBody>
          <a:bodyPr/>
          <a:lstStyle/>
          <a:p>
            <a:fld id="{2D750F9D-F785-46EB-B3BF-5335DF0EDAC0}" type="slidenum">
              <a:rPr lang="en-US" smtClean="0"/>
              <a:pPr/>
              <a:t>18</a:t>
            </a:fld>
            <a:endParaRPr lang="en-US" smtClean="0"/>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p:cNvSpPr>
            <a:spLocks noGrp="1" noChangeArrowheads="1"/>
          </p:cNvSpPr>
          <p:nvPr>
            <p:ph type="sldNum" sz="quarter" idx="5"/>
          </p:nvPr>
        </p:nvSpPr>
        <p:spPr>
          <a:noFill/>
        </p:spPr>
        <p:txBody>
          <a:bodyPr/>
          <a:lstStyle/>
          <a:p>
            <a:fld id="{E6CE7B04-CAB7-4641-88A7-D81A4EFB46AF}" type="slidenum">
              <a:rPr lang="en-US" smtClean="0"/>
              <a:pPr/>
              <a:t>19</a:t>
            </a:fld>
            <a:endParaRPr lang="en-US" smtClean="0"/>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7"/>
          <p:cNvSpPr>
            <a:spLocks noGrp="1" noChangeArrowheads="1"/>
          </p:cNvSpPr>
          <p:nvPr>
            <p:ph type="sldNum" sz="quarter" idx="5"/>
          </p:nvPr>
        </p:nvSpPr>
        <p:spPr>
          <a:noFill/>
        </p:spPr>
        <p:txBody>
          <a:bodyPr/>
          <a:lstStyle/>
          <a:p>
            <a:fld id="{03A28548-B2AC-4E39-823C-1B00C400B0D8}" type="slidenum">
              <a:rPr lang="en-US" smtClean="0"/>
              <a:pPr/>
              <a:t>20</a:t>
            </a:fld>
            <a:endParaRPr lang="en-US" smtClean="0"/>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p:spPr>
        <p:txBody>
          <a:bodyPr/>
          <a:lstStyle/>
          <a:p>
            <a:fld id="{D0636F67-ED7B-46CA-83E6-641F48543FD5}" type="slidenum">
              <a:rPr lang="en-US" smtClean="0"/>
              <a:pPr/>
              <a:t>3</a:t>
            </a:fld>
            <a:endParaRPr lang="en-US" smtClean="0"/>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7"/>
          <p:cNvSpPr>
            <a:spLocks noGrp="1" noChangeArrowheads="1"/>
          </p:cNvSpPr>
          <p:nvPr>
            <p:ph type="sldNum" sz="quarter" idx="5"/>
          </p:nvPr>
        </p:nvSpPr>
        <p:spPr>
          <a:noFill/>
        </p:spPr>
        <p:txBody>
          <a:bodyPr/>
          <a:lstStyle/>
          <a:p>
            <a:fld id="{1B720351-A4B3-48DD-A1F1-A43164594711}" type="slidenum">
              <a:rPr lang="en-US" smtClean="0"/>
              <a:pPr/>
              <a:t>21</a:t>
            </a:fld>
            <a:endParaRPr lang="en-US" smtClean="0"/>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7"/>
          <p:cNvSpPr>
            <a:spLocks noGrp="1" noChangeArrowheads="1"/>
          </p:cNvSpPr>
          <p:nvPr>
            <p:ph type="sldNum" sz="quarter" idx="5"/>
          </p:nvPr>
        </p:nvSpPr>
        <p:spPr>
          <a:noFill/>
        </p:spPr>
        <p:txBody>
          <a:bodyPr/>
          <a:lstStyle/>
          <a:p>
            <a:fld id="{0C6BBD10-22F8-4A04-8671-E9C2B720543E}" type="slidenum">
              <a:rPr lang="en-US" smtClean="0"/>
              <a:pPr/>
              <a:t>22</a:t>
            </a:fld>
            <a:endParaRPr lang="en-US" smtClean="0"/>
          </a:p>
        </p:txBody>
      </p:sp>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7"/>
          <p:cNvSpPr>
            <a:spLocks noGrp="1" noChangeArrowheads="1"/>
          </p:cNvSpPr>
          <p:nvPr>
            <p:ph type="sldNum" sz="quarter" idx="5"/>
          </p:nvPr>
        </p:nvSpPr>
        <p:spPr>
          <a:noFill/>
        </p:spPr>
        <p:txBody>
          <a:bodyPr/>
          <a:lstStyle/>
          <a:p>
            <a:fld id="{21E471E1-8F05-430D-BC32-DC40DD075B28}" type="slidenum">
              <a:rPr lang="en-US" smtClean="0"/>
              <a:pPr/>
              <a:t>23</a:t>
            </a:fld>
            <a:endParaRPr lang="en-US" smtClean="0"/>
          </a:p>
        </p:txBody>
      </p:sp>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7"/>
          <p:cNvSpPr>
            <a:spLocks noGrp="1" noChangeArrowheads="1"/>
          </p:cNvSpPr>
          <p:nvPr>
            <p:ph type="sldNum" sz="quarter" idx="5"/>
          </p:nvPr>
        </p:nvSpPr>
        <p:spPr>
          <a:noFill/>
        </p:spPr>
        <p:txBody>
          <a:bodyPr/>
          <a:lstStyle/>
          <a:p>
            <a:fld id="{6D55BA64-A321-4675-BB24-D75CC8FA3E5F}" type="slidenum">
              <a:rPr lang="en-US" smtClean="0"/>
              <a:pPr/>
              <a:t>24</a:t>
            </a:fld>
            <a:endParaRPr lang="en-US" smtClean="0"/>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7"/>
          <p:cNvSpPr>
            <a:spLocks noGrp="1" noChangeArrowheads="1"/>
          </p:cNvSpPr>
          <p:nvPr>
            <p:ph type="sldNum" sz="quarter" idx="5"/>
          </p:nvPr>
        </p:nvSpPr>
        <p:spPr>
          <a:noFill/>
        </p:spPr>
        <p:txBody>
          <a:bodyPr/>
          <a:lstStyle/>
          <a:p>
            <a:fld id="{05D8A838-58D5-4CBA-A480-F63BEA237F8E}" type="slidenum">
              <a:rPr lang="en-US" smtClean="0"/>
              <a:pPr/>
              <a:t>25</a:t>
            </a:fld>
            <a:endParaRPr lang="en-US" smtClean="0"/>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7"/>
          <p:cNvSpPr>
            <a:spLocks noGrp="1" noChangeArrowheads="1"/>
          </p:cNvSpPr>
          <p:nvPr>
            <p:ph type="sldNum" sz="quarter" idx="5"/>
          </p:nvPr>
        </p:nvSpPr>
        <p:spPr>
          <a:noFill/>
        </p:spPr>
        <p:txBody>
          <a:bodyPr/>
          <a:lstStyle/>
          <a:p>
            <a:fld id="{3B34B7DE-16EF-461F-A94B-A7F5D727D54F}" type="slidenum">
              <a:rPr lang="en-US" smtClean="0"/>
              <a:pPr/>
              <a:t>26</a:t>
            </a:fld>
            <a:endParaRPr lang="en-US" smtClean="0"/>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7"/>
          <p:cNvSpPr>
            <a:spLocks noGrp="1" noChangeArrowheads="1"/>
          </p:cNvSpPr>
          <p:nvPr>
            <p:ph type="sldNum" sz="quarter" idx="5"/>
          </p:nvPr>
        </p:nvSpPr>
        <p:spPr>
          <a:noFill/>
        </p:spPr>
        <p:txBody>
          <a:bodyPr/>
          <a:lstStyle/>
          <a:p>
            <a:fld id="{227E65CE-2598-48A5-9341-11BBCE1514F1}" type="slidenum">
              <a:rPr lang="en-US" smtClean="0"/>
              <a:pPr/>
              <a:t>27</a:t>
            </a:fld>
            <a:endParaRPr lang="en-US" smtClean="0"/>
          </a:p>
        </p:txBody>
      </p:sp>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7"/>
          <p:cNvSpPr>
            <a:spLocks noGrp="1" noChangeArrowheads="1"/>
          </p:cNvSpPr>
          <p:nvPr>
            <p:ph type="sldNum" sz="quarter" idx="5"/>
          </p:nvPr>
        </p:nvSpPr>
        <p:spPr>
          <a:noFill/>
        </p:spPr>
        <p:txBody>
          <a:bodyPr/>
          <a:lstStyle/>
          <a:p>
            <a:fld id="{305D1528-F8A3-47B3-BAF5-18EE87C77614}" type="slidenum">
              <a:rPr lang="en-US" smtClean="0"/>
              <a:pPr/>
              <a:t>28</a:t>
            </a:fld>
            <a:endParaRPr lang="en-US" smtClean="0"/>
          </a:p>
        </p:txBody>
      </p:sp>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7"/>
          <p:cNvSpPr>
            <a:spLocks noGrp="1" noChangeArrowheads="1"/>
          </p:cNvSpPr>
          <p:nvPr>
            <p:ph type="sldNum" sz="quarter" idx="5"/>
          </p:nvPr>
        </p:nvSpPr>
        <p:spPr>
          <a:noFill/>
        </p:spPr>
        <p:txBody>
          <a:bodyPr/>
          <a:lstStyle/>
          <a:p>
            <a:fld id="{D7B30DDB-2B41-4174-B259-58D6E023E2C6}" type="slidenum">
              <a:rPr lang="en-US" smtClean="0"/>
              <a:pPr/>
              <a:t>29</a:t>
            </a:fld>
            <a:endParaRPr lang="en-US" smtClean="0"/>
          </a:p>
        </p:txBody>
      </p:sp>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2986C9F4-10B9-44DA-9875-D17ADE5C9E23}" type="slidenum">
              <a:rPr lang="en-US" sz="1200" b="0"/>
              <a:pPr algn="r"/>
              <a:t>30</a:t>
            </a:fld>
            <a:endParaRPr lang="en-US" sz="1200" b="0"/>
          </a:p>
        </p:txBody>
      </p:sp>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p>
            <a:fld id="{A61896AC-3D93-4298-88F6-D4AB58566F1C}" type="slidenum">
              <a:rPr lang="en-US" smtClean="0"/>
              <a:pPr/>
              <a:t>4</a:t>
            </a:fld>
            <a:endParaRPr lang="en-US" smtClean="0"/>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7"/>
          <p:cNvSpPr>
            <a:spLocks noGrp="1" noChangeArrowheads="1"/>
          </p:cNvSpPr>
          <p:nvPr>
            <p:ph type="sldNum" sz="quarter" idx="5"/>
          </p:nvPr>
        </p:nvSpPr>
        <p:spPr>
          <a:noFill/>
        </p:spPr>
        <p:txBody>
          <a:bodyPr/>
          <a:lstStyle/>
          <a:p>
            <a:fld id="{A8367C18-1D26-49DC-97CB-AE4F009DD1A0}" type="slidenum">
              <a:rPr lang="en-US" smtClean="0"/>
              <a:pPr/>
              <a:t>31</a:t>
            </a:fld>
            <a:endParaRPr lang="en-US" smtClean="0"/>
          </a:p>
        </p:txBody>
      </p:sp>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7"/>
          <p:cNvSpPr>
            <a:spLocks noGrp="1" noChangeArrowheads="1"/>
          </p:cNvSpPr>
          <p:nvPr>
            <p:ph type="sldNum" sz="quarter" idx="5"/>
          </p:nvPr>
        </p:nvSpPr>
        <p:spPr>
          <a:noFill/>
        </p:spPr>
        <p:txBody>
          <a:bodyPr/>
          <a:lstStyle/>
          <a:p>
            <a:fld id="{B8C8EED2-A108-449A-948B-EDC41746A6B0}" type="slidenum">
              <a:rPr lang="en-US" smtClean="0"/>
              <a:pPr/>
              <a:t>32</a:t>
            </a:fld>
            <a:endParaRPr lang="en-US" smtClean="0"/>
          </a:p>
        </p:txBody>
      </p:sp>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665003A5-96B9-46CD-A95F-C1EA9120CAE0}" type="slidenum">
              <a:rPr lang="en-US" sz="1200" b="0"/>
              <a:pPr algn="r"/>
              <a:t>33</a:t>
            </a:fld>
            <a:endParaRPr lang="en-US" sz="1200" b="0"/>
          </a:p>
        </p:txBody>
      </p:sp>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7"/>
          <p:cNvSpPr>
            <a:spLocks noGrp="1" noChangeArrowheads="1"/>
          </p:cNvSpPr>
          <p:nvPr>
            <p:ph type="sldNum" sz="quarter" idx="5"/>
          </p:nvPr>
        </p:nvSpPr>
        <p:spPr>
          <a:noFill/>
        </p:spPr>
        <p:txBody>
          <a:bodyPr/>
          <a:lstStyle/>
          <a:p>
            <a:fld id="{2F756BFD-CB3F-42FD-88B6-F65DA4A3AE2D}" type="slidenum">
              <a:rPr lang="en-US" smtClean="0"/>
              <a:pPr/>
              <a:t>34</a:t>
            </a:fld>
            <a:endParaRPr lang="en-US" smtClean="0"/>
          </a:p>
        </p:txBody>
      </p:sp>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7"/>
          <p:cNvSpPr>
            <a:spLocks noGrp="1" noChangeArrowheads="1"/>
          </p:cNvSpPr>
          <p:nvPr>
            <p:ph type="sldNum" sz="quarter" idx="5"/>
          </p:nvPr>
        </p:nvSpPr>
        <p:spPr>
          <a:noFill/>
        </p:spPr>
        <p:txBody>
          <a:bodyPr/>
          <a:lstStyle/>
          <a:p>
            <a:fld id="{B7EAB86A-D69C-4478-A5AD-3518F45B496F}" type="slidenum">
              <a:rPr lang="en-US" smtClean="0"/>
              <a:pPr/>
              <a:t>35</a:t>
            </a:fld>
            <a:endParaRPr lang="en-US" smtClean="0"/>
          </a:p>
        </p:txBody>
      </p:sp>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7"/>
          <p:cNvSpPr>
            <a:spLocks noGrp="1" noChangeArrowheads="1"/>
          </p:cNvSpPr>
          <p:nvPr>
            <p:ph type="sldNum" sz="quarter" idx="5"/>
          </p:nvPr>
        </p:nvSpPr>
        <p:spPr>
          <a:noFill/>
        </p:spPr>
        <p:txBody>
          <a:bodyPr/>
          <a:lstStyle/>
          <a:p>
            <a:fld id="{BA9C39FF-A29C-437C-A55C-C22C24E0297F}" type="slidenum">
              <a:rPr lang="en-US" smtClean="0"/>
              <a:pPr/>
              <a:t>36</a:t>
            </a:fld>
            <a:endParaRPr lang="en-US" smtClean="0"/>
          </a:p>
        </p:txBody>
      </p:sp>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7"/>
          <p:cNvSpPr>
            <a:spLocks noGrp="1" noChangeArrowheads="1"/>
          </p:cNvSpPr>
          <p:nvPr>
            <p:ph type="sldNum" sz="quarter" idx="5"/>
          </p:nvPr>
        </p:nvSpPr>
        <p:spPr>
          <a:noFill/>
        </p:spPr>
        <p:txBody>
          <a:bodyPr/>
          <a:lstStyle/>
          <a:p>
            <a:fld id="{FB392B19-439E-4260-B996-36318533205B}" type="slidenum">
              <a:rPr lang="en-US" smtClean="0"/>
              <a:pPr/>
              <a:t>37</a:t>
            </a:fld>
            <a:endParaRPr lang="en-US" smtClean="0"/>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7"/>
          <p:cNvSpPr>
            <a:spLocks noGrp="1" noChangeArrowheads="1"/>
          </p:cNvSpPr>
          <p:nvPr>
            <p:ph type="sldNum" sz="quarter" idx="5"/>
          </p:nvPr>
        </p:nvSpPr>
        <p:spPr>
          <a:noFill/>
        </p:spPr>
        <p:txBody>
          <a:bodyPr/>
          <a:lstStyle/>
          <a:p>
            <a:fld id="{1DEF395A-B5CF-4284-A086-E8BFA2B1DFAB}" type="slidenum">
              <a:rPr lang="en-US" smtClean="0"/>
              <a:pPr/>
              <a:t>38</a:t>
            </a:fld>
            <a:endParaRPr lang="en-US" smtClean="0"/>
          </a:p>
        </p:txBody>
      </p:sp>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7"/>
          <p:cNvSpPr>
            <a:spLocks noGrp="1" noChangeArrowheads="1"/>
          </p:cNvSpPr>
          <p:nvPr>
            <p:ph type="sldNum" sz="quarter" idx="5"/>
          </p:nvPr>
        </p:nvSpPr>
        <p:spPr>
          <a:noFill/>
        </p:spPr>
        <p:txBody>
          <a:bodyPr/>
          <a:lstStyle/>
          <a:p>
            <a:fld id="{0B098C6D-90B0-4377-B265-67F76E864804}" type="slidenum">
              <a:rPr lang="en-US" smtClean="0"/>
              <a:pPr/>
              <a:t>39</a:t>
            </a:fld>
            <a:endParaRPr lang="en-US" smtClean="0"/>
          </a:p>
        </p:txBody>
      </p:sp>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Rectangle 7"/>
          <p:cNvSpPr>
            <a:spLocks noGrp="1" noChangeArrowheads="1"/>
          </p:cNvSpPr>
          <p:nvPr>
            <p:ph type="sldNum" sz="quarter" idx="5"/>
          </p:nvPr>
        </p:nvSpPr>
        <p:spPr>
          <a:noFill/>
        </p:spPr>
        <p:txBody>
          <a:bodyPr/>
          <a:lstStyle/>
          <a:p>
            <a:fld id="{83255335-39BE-4913-9F7A-A5AC1448AFAE}" type="slidenum">
              <a:rPr lang="en-US" smtClean="0"/>
              <a:pPr/>
              <a:t>40</a:t>
            </a:fld>
            <a:endParaRPr lang="en-US" smtClean="0"/>
          </a:p>
        </p:txBody>
      </p:sp>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p:spPr>
        <p:txBody>
          <a:bodyPr/>
          <a:lstStyle/>
          <a:p>
            <a:fld id="{091396D7-46B0-46F7-B92B-68F24E855E8A}" type="slidenum">
              <a:rPr lang="en-US" smtClean="0"/>
              <a:pPr/>
              <a:t>5</a:t>
            </a:fld>
            <a:endParaRPr lang="en-US" smtClean="0"/>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7"/>
          <p:cNvSpPr>
            <a:spLocks noGrp="1" noChangeArrowheads="1"/>
          </p:cNvSpPr>
          <p:nvPr>
            <p:ph type="sldNum" sz="quarter" idx="5"/>
          </p:nvPr>
        </p:nvSpPr>
        <p:spPr>
          <a:noFill/>
        </p:spPr>
        <p:txBody>
          <a:bodyPr/>
          <a:lstStyle/>
          <a:p>
            <a:fld id="{0D74D9C6-96B9-4B92-A593-D38CD201017D}" type="slidenum">
              <a:rPr lang="en-US" smtClean="0"/>
              <a:pPr/>
              <a:t>41</a:t>
            </a:fld>
            <a:endParaRPr lang="en-US" smtClean="0"/>
          </a:p>
        </p:txBody>
      </p:sp>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7"/>
          <p:cNvSpPr>
            <a:spLocks noGrp="1" noChangeArrowheads="1"/>
          </p:cNvSpPr>
          <p:nvPr>
            <p:ph type="sldNum" sz="quarter" idx="5"/>
          </p:nvPr>
        </p:nvSpPr>
        <p:spPr>
          <a:noFill/>
        </p:spPr>
        <p:txBody>
          <a:bodyPr/>
          <a:lstStyle/>
          <a:p>
            <a:fld id="{458A5A73-171F-4758-962B-B4D4CF39D166}" type="slidenum">
              <a:rPr lang="en-US" smtClean="0"/>
              <a:pPr/>
              <a:t>42</a:t>
            </a:fld>
            <a:endParaRPr lang="en-US" smtClean="0"/>
          </a:p>
        </p:txBody>
      </p:sp>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Rectangle 7"/>
          <p:cNvSpPr>
            <a:spLocks noGrp="1" noChangeArrowheads="1"/>
          </p:cNvSpPr>
          <p:nvPr>
            <p:ph type="sldNum" sz="quarter" idx="5"/>
          </p:nvPr>
        </p:nvSpPr>
        <p:spPr>
          <a:noFill/>
        </p:spPr>
        <p:txBody>
          <a:bodyPr/>
          <a:lstStyle/>
          <a:p>
            <a:fld id="{D69E8C70-6259-46E0-B2B1-AC86A648B265}" type="slidenum">
              <a:rPr lang="en-US" smtClean="0"/>
              <a:pPr/>
              <a:t>43</a:t>
            </a:fld>
            <a:endParaRPr lang="en-US" smtClean="0"/>
          </a:p>
        </p:txBody>
      </p:sp>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Rectangle 7"/>
          <p:cNvSpPr>
            <a:spLocks noGrp="1" noChangeArrowheads="1"/>
          </p:cNvSpPr>
          <p:nvPr>
            <p:ph type="sldNum" sz="quarter" idx="5"/>
          </p:nvPr>
        </p:nvSpPr>
        <p:spPr>
          <a:noFill/>
        </p:spPr>
        <p:txBody>
          <a:bodyPr/>
          <a:lstStyle/>
          <a:p>
            <a:fld id="{078CCA69-BBDA-4D2C-B581-6818AF78CEAD}" type="slidenum">
              <a:rPr lang="en-US" smtClean="0"/>
              <a:pPr/>
              <a:t>44</a:t>
            </a:fld>
            <a:endParaRPr lang="en-US" smtClean="0"/>
          </a:p>
        </p:txBody>
      </p:sp>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7"/>
          <p:cNvSpPr>
            <a:spLocks noGrp="1" noChangeArrowheads="1"/>
          </p:cNvSpPr>
          <p:nvPr>
            <p:ph type="sldNum" sz="quarter" idx="5"/>
          </p:nvPr>
        </p:nvSpPr>
        <p:spPr>
          <a:noFill/>
        </p:spPr>
        <p:txBody>
          <a:bodyPr/>
          <a:lstStyle/>
          <a:p>
            <a:fld id="{04F9A6F1-F913-444D-94A1-889C02BFB23A}" type="slidenum">
              <a:rPr lang="en-US" smtClean="0"/>
              <a:pPr/>
              <a:t>45</a:t>
            </a:fld>
            <a:endParaRPr lang="en-US" smtClean="0"/>
          </a:p>
        </p:txBody>
      </p:sp>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Rectangle 7"/>
          <p:cNvSpPr>
            <a:spLocks noGrp="1" noChangeArrowheads="1"/>
          </p:cNvSpPr>
          <p:nvPr>
            <p:ph type="sldNum" sz="quarter" idx="5"/>
          </p:nvPr>
        </p:nvSpPr>
        <p:spPr>
          <a:noFill/>
        </p:spPr>
        <p:txBody>
          <a:bodyPr/>
          <a:lstStyle/>
          <a:p>
            <a:fld id="{A937DCF0-4EAA-4B0C-9C9C-2FBEEF9D0C13}" type="slidenum">
              <a:rPr lang="en-US" smtClean="0"/>
              <a:pPr/>
              <a:t>46</a:t>
            </a:fld>
            <a:endParaRPr lang="en-US" smtClean="0"/>
          </a:p>
        </p:txBody>
      </p:sp>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Rectangle 7"/>
          <p:cNvSpPr>
            <a:spLocks noGrp="1" noChangeArrowheads="1"/>
          </p:cNvSpPr>
          <p:nvPr>
            <p:ph type="sldNum" sz="quarter" idx="5"/>
          </p:nvPr>
        </p:nvSpPr>
        <p:spPr>
          <a:noFill/>
        </p:spPr>
        <p:txBody>
          <a:bodyPr/>
          <a:lstStyle/>
          <a:p>
            <a:fld id="{BEBF3A10-8925-4850-9E8F-F03098219947}" type="slidenum">
              <a:rPr lang="en-US" smtClean="0"/>
              <a:pPr/>
              <a:t>47</a:t>
            </a:fld>
            <a:endParaRPr lang="en-US" smtClean="0"/>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Rectangle 7"/>
          <p:cNvSpPr>
            <a:spLocks noGrp="1" noChangeArrowheads="1"/>
          </p:cNvSpPr>
          <p:nvPr>
            <p:ph type="sldNum" sz="quarter" idx="5"/>
          </p:nvPr>
        </p:nvSpPr>
        <p:spPr>
          <a:noFill/>
        </p:spPr>
        <p:txBody>
          <a:bodyPr/>
          <a:lstStyle/>
          <a:p>
            <a:fld id="{FDF4DF71-0053-4902-BAF1-4BDC8957E45F}" type="slidenum">
              <a:rPr lang="en-US" smtClean="0"/>
              <a:pPr/>
              <a:t>48</a:t>
            </a:fld>
            <a:endParaRPr lang="en-US" smtClean="0"/>
          </a:p>
        </p:txBody>
      </p:sp>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Rectangle 7"/>
          <p:cNvSpPr>
            <a:spLocks noGrp="1" noChangeArrowheads="1"/>
          </p:cNvSpPr>
          <p:nvPr>
            <p:ph type="sldNum" sz="quarter" idx="5"/>
          </p:nvPr>
        </p:nvSpPr>
        <p:spPr>
          <a:noFill/>
        </p:spPr>
        <p:txBody>
          <a:bodyPr/>
          <a:lstStyle/>
          <a:p>
            <a:fld id="{93AFD6B1-DBA1-4FF9-9B23-CB736E7F0C8E}" type="slidenum">
              <a:rPr lang="en-US" smtClean="0"/>
              <a:pPr/>
              <a:t>49</a:t>
            </a:fld>
            <a:endParaRPr lang="en-US" smtClean="0"/>
          </a:p>
        </p:txBody>
      </p:sp>
      <p:sp>
        <p:nvSpPr>
          <p:cNvPr id="114690" name="Rectangle 2"/>
          <p:cNvSpPr>
            <a:spLocks noGrp="1" noRot="1" noChangeAspect="1" noChangeArrowheads="1" noTextEdit="1"/>
          </p:cNvSpPr>
          <p:nvPr>
            <p:ph type="sldImg"/>
          </p:nvPr>
        </p:nvSpPr>
        <p:spPr>
          <a:ln/>
        </p:spPr>
      </p:sp>
      <p:sp>
        <p:nvSpPr>
          <p:cNvPr id="11469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Rectangle 7"/>
          <p:cNvSpPr>
            <a:spLocks noGrp="1" noChangeArrowheads="1"/>
          </p:cNvSpPr>
          <p:nvPr>
            <p:ph type="sldNum" sz="quarter" idx="5"/>
          </p:nvPr>
        </p:nvSpPr>
        <p:spPr>
          <a:noFill/>
        </p:spPr>
        <p:txBody>
          <a:bodyPr/>
          <a:lstStyle/>
          <a:p>
            <a:fld id="{00F7577F-9242-42C1-B68C-3E2467FB812D}" type="slidenum">
              <a:rPr lang="en-US" smtClean="0"/>
              <a:pPr/>
              <a:t>50</a:t>
            </a:fld>
            <a:endParaRPr lang="en-US" smtClean="0"/>
          </a:p>
        </p:txBody>
      </p:sp>
      <p:sp>
        <p:nvSpPr>
          <p:cNvPr id="116738" name="Rectangle 2"/>
          <p:cNvSpPr>
            <a:spLocks noGrp="1" noRot="1" noChangeAspect="1" noChangeArrowheads="1" noTextEdit="1"/>
          </p:cNvSpPr>
          <p:nvPr>
            <p:ph type="sldImg"/>
          </p:nvPr>
        </p:nvSpPr>
        <p:spPr>
          <a:ln/>
        </p:spPr>
      </p:sp>
      <p:sp>
        <p:nvSpPr>
          <p:cNvPr id="11673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a:noFill/>
        </p:spPr>
        <p:txBody>
          <a:bodyPr/>
          <a:lstStyle/>
          <a:p>
            <a:fld id="{90E60F1E-96B6-4666-8403-EE7476EC4A02}" type="slidenum">
              <a:rPr lang="en-US" smtClean="0"/>
              <a:pPr/>
              <a:t>6</a:t>
            </a:fld>
            <a:endParaRPr lang="en-US" smtClean="0"/>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Rectangle 7"/>
          <p:cNvSpPr>
            <a:spLocks noGrp="1" noChangeArrowheads="1"/>
          </p:cNvSpPr>
          <p:nvPr>
            <p:ph type="sldNum" sz="quarter" idx="5"/>
          </p:nvPr>
        </p:nvSpPr>
        <p:spPr>
          <a:noFill/>
        </p:spPr>
        <p:txBody>
          <a:bodyPr/>
          <a:lstStyle/>
          <a:p>
            <a:fld id="{BBE1F5F8-6D2A-49A0-98C1-A2D1D87AB2DB}" type="slidenum">
              <a:rPr lang="en-US" smtClean="0"/>
              <a:pPr/>
              <a:t>51</a:t>
            </a:fld>
            <a:endParaRPr lang="en-US" smtClean="0"/>
          </a:p>
        </p:txBody>
      </p:sp>
      <p:sp>
        <p:nvSpPr>
          <p:cNvPr id="118786" name="Rectangle 2"/>
          <p:cNvSpPr>
            <a:spLocks noGrp="1" noRot="1" noChangeAspect="1" noChangeArrowheads="1" noTextEdit="1"/>
          </p:cNvSpPr>
          <p:nvPr>
            <p:ph type="sldImg"/>
          </p:nvPr>
        </p:nvSpPr>
        <p:spPr>
          <a:ln/>
        </p:spPr>
      </p:sp>
      <p:sp>
        <p:nvSpPr>
          <p:cNvPr id="11878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Rectangle 7"/>
          <p:cNvSpPr>
            <a:spLocks noGrp="1" noChangeArrowheads="1"/>
          </p:cNvSpPr>
          <p:nvPr>
            <p:ph type="sldNum" sz="quarter" idx="5"/>
          </p:nvPr>
        </p:nvSpPr>
        <p:spPr>
          <a:noFill/>
        </p:spPr>
        <p:txBody>
          <a:bodyPr/>
          <a:lstStyle/>
          <a:p>
            <a:fld id="{BD2A3004-7403-4037-B0D1-DBFB82519A05}" type="slidenum">
              <a:rPr lang="en-US" smtClean="0"/>
              <a:pPr/>
              <a:t>52</a:t>
            </a:fld>
            <a:endParaRPr lang="en-US" smtClean="0"/>
          </a:p>
        </p:txBody>
      </p:sp>
      <p:sp>
        <p:nvSpPr>
          <p:cNvPr id="120834" name="Rectangle 2"/>
          <p:cNvSpPr>
            <a:spLocks noGrp="1" noRot="1" noChangeAspect="1" noChangeArrowheads="1" noTextEdit="1"/>
          </p:cNvSpPr>
          <p:nvPr>
            <p:ph type="sldImg"/>
          </p:nvPr>
        </p:nvSpPr>
        <p:spPr>
          <a:ln/>
        </p:spPr>
      </p:sp>
      <p:sp>
        <p:nvSpPr>
          <p:cNvPr id="12083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Rectangle 7"/>
          <p:cNvSpPr>
            <a:spLocks noGrp="1" noChangeArrowheads="1"/>
          </p:cNvSpPr>
          <p:nvPr>
            <p:ph type="sldNum" sz="quarter" idx="5"/>
          </p:nvPr>
        </p:nvSpPr>
        <p:spPr>
          <a:noFill/>
        </p:spPr>
        <p:txBody>
          <a:bodyPr/>
          <a:lstStyle/>
          <a:p>
            <a:fld id="{6EC82947-B5A1-4028-9AAB-A9D39564C38A}" type="slidenum">
              <a:rPr lang="en-US" smtClean="0"/>
              <a:pPr/>
              <a:t>53</a:t>
            </a:fld>
            <a:endParaRPr lang="en-US" smtClean="0"/>
          </a:p>
        </p:txBody>
      </p:sp>
      <p:sp>
        <p:nvSpPr>
          <p:cNvPr id="122882" name="Rectangle 2"/>
          <p:cNvSpPr>
            <a:spLocks noGrp="1" noRot="1" noChangeAspect="1" noChangeArrowheads="1" noTextEdit="1"/>
          </p:cNvSpPr>
          <p:nvPr>
            <p:ph type="sldImg"/>
          </p:nvPr>
        </p:nvSpPr>
        <p:spPr>
          <a:ln/>
        </p:spPr>
      </p:sp>
      <p:sp>
        <p:nvSpPr>
          <p:cNvPr id="12288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Rectangle 7"/>
          <p:cNvSpPr>
            <a:spLocks noGrp="1" noChangeArrowheads="1"/>
          </p:cNvSpPr>
          <p:nvPr>
            <p:ph type="sldNum" sz="quarter" idx="5"/>
          </p:nvPr>
        </p:nvSpPr>
        <p:spPr>
          <a:noFill/>
        </p:spPr>
        <p:txBody>
          <a:bodyPr/>
          <a:lstStyle/>
          <a:p>
            <a:fld id="{0C65B823-ECEB-483C-973F-F66C690B8661}" type="slidenum">
              <a:rPr lang="en-US" smtClean="0"/>
              <a:pPr/>
              <a:t>54</a:t>
            </a:fld>
            <a:endParaRPr lang="en-US" smtClean="0"/>
          </a:p>
        </p:txBody>
      </p:sp>
      <p:sp>
        <p:nvSpPr>
          <p:cNvPr id="124930" name="Rectangle 2"/>
          <p:cNvSpPr>
            <a:spLocks noGrp="1" noRot="1" noChangeAspect="1" noChangeArrowheads="1" noTextEdit="1"/>
          </p:cNvSpPr>
          <p:nvPr>
            <p:ph type="sldImg"/>
          </p:nvPr>
        </p:nvSpPr>
        <p:spPr>
          <a:ln/>
        </p:spPr>
      </p:sp>
      <p:sp>
        <p:nvSpPr>
          <p:cNvPr id="12493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Rectangle 7"/>
          <p:cNvSpPr>
            <a:spLocks noGrp="1" noChangeArrowheads="1"/>
          </p:cNvSpPr>
          <p:nvPr>
            <p:ph type="sldNum" sz="quarter" idx="5"/>
          </p:nvPr>
        </p:nvSpPr>
        <p:spPr>
          <a:noFill/>
        </p:spPr>
        <p:txBody>
          <a:bodyPr/>
          <a:lstStyle/>
          <a:p>
            <a:fld id="{A9E10322-3D4D-4278-B6F1-9D0188329781}" type="slidenum">
              <a:rPr lang="en-US" smtClean="0"/>
              <a:pPr/>
              <a:t>55</a:t>
            </a:fld>
            <a:endParaRPr lang="en-US" smtClean="0"/>
          </a:p>
        </p:txBody>
      </p:sp>
      <p:sp>
        <p:nvSpPr>
          <p:cNvPr id="126978" name="Rectangle 2"/>
          <p:cNvSpPr>
            <a:spLocks noGrp="1" noRot="1" noChangeAspect="1" noChangeArrowheads="1" noTextEdit="1"/>
          </p:cNvSpPr>
          <p:nvPr>
            <p:ph type="sldImg"/>
          </p:nvPr>
        </p:nvSpPr>
        <p:spPr>
          <a:ln/>
        </p:spPr>
      </p:sp>
      <p:sp>
        <p:nvSpPr>
          <p:cNvPr id="12697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p:spPr>
        <p:txBody>
          <a:bodyPr/>
          <a:lstStyle/>
          <a:p>
            <a:fld id="{9EED4385-9A38-4792-AE83-5C68A39D0EAC}" type="slidenum">
              <a:rPr lang="en-US" smtClean="0"/>
              <a:pPr/>
              <a:t>7</a:t>
            </a:fld>
            <a:endParaRPr lang="en-US" smtClean="0"/>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a:spLocks noGrp="1" noChangeArrowheads="1"/>
          </p:cNvSpPr>
          <p:nvPr>
            <p:ph type="sldNum" sz="quarter" idx="5"/>
          </p:nvPr>
        </p:nvSpPr>
        <p:spPr>
          <a:noFill/>
        </p:spPr>
        <p:txBody>
          <a:bodyPr/>
          <a:lstStyle/>
          <a:p>
            <a:fld id="{ED48AD67-4294-4E8C-B747-C9F84EC44B81}" type="slidenum">
              <a:rPr lang="en-US" smtClean="0"/>
              <a:pPr/>
              <a:t>8</a:t>
            </a:fld>
            <a:endParaRPr lang="en-US" smtClean="0"/>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a:spLocks noGrp="1" noChangeArrowheads="1"/>
          </p:cNvSpPr>
          <p:nvPr>
            <p:ph type="sldNum" sz="quarter" idx="5"/>
          </p:nvPr>
        </p:nvSpPr>
        <p:spPr>
          <a:noFill/>
        </p:spPr>
        <p:txBody>
          <a:bodyPr/>
          <a:lstStyle/>
          <a:p>
            <a:fld id="{263B361D-4247-43BA-A6DC-E490FD846D26}" type="slidenum">
              <a:rPr lang="en-US" smtClean="0"/>
              <a:pPr/>
              <a:t>9</a:t>
            </a:fld>
            <a:endParaRPr lang="en-US" smtClean="0"/>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a:spLocks noGrp="1" noChangeArrowheads="1"/>
          </p:cNvSpPr>
          <p:nvPr>
            <p:ph type="sldNum" sz="quarter" idx="5"/>
          </p:nvPr>
        </p:nvSpPr>
        <p:spPr>
          <a:noFill/>
        </p:spPr>
        <p:txBody>
          <a:bodyPr/>
          <a:lstStyle/>
          <a:p>
            <a:fld id="{971F1C35-E2FB-4549-A960-1C2234324AAA}" type="slidenum">
              <a:rPr lang="en-US" smtClean="0"/>
              <a:pPr/>
              <a:t>10</a:t>
            </a:fld>
            <a:endParaRPr lang="en-US" smtClean="0"/>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4163" y="703263"/>
            <a:ext cx="1985962" cy="56975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76275" y="703263"/>
            <a:ext cx="5805488" cy="56975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52475" y="1641475"/>
            <a:ext cx="3857625" cy="4759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1641475"/>
            <a:ext cx="3857625" cy="4759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70724" name="Rectangle 4"/>
          <p:cNvSpPr>
            <a:spLocks noChangeArrowheads="1"/>
          </p:cNvSpPr>
          <p:nvPr userDrawn="1"/>
        </p:nvSpPr>
        <p:spPr bwMode="auto">
          <a:xfrm>
            <a:off x="8439150" y="6686550"/>
            <a:ext cx="709613" cy="171450"/>
          </a:xfrm>
          <a:prstGeom prst="rect">
            <a:avLst/>
          </a:prstGeom>
          <a:solidFill>
            <a:srgbClr val="D4D3D3"/>
          </a:solidFill>
          <a:ln w="9525">
            <a:noFill/>
            <a:miter lim="800000"/>
            <a:headEnd/>
            <a:tailEnd/>
          </a:ln>
          <a:effectLst/>
        </p:spPr>
        <p:txBody>
          <a:bodyPr anchor="ctr" anchorCtr="1"/>
          <a:lstStyle/>
          <a:p>
            <a:pPr algn="r">
              <a:spcBef>
                <a:spcPct val="10000"/>
              </a:spcBef>
              <a:spcAft>
                <a:spcPct val="10000"/>
              </a:spcAft>
              <a:defRPr/>
            </a:pPr>
            <a:fld id="{329098FD-926F-4C41-91C6-B23DAE7B97FC}" type="slidenum">
              <a:rPr lang="en-US" sz="1100" b="0">
                <a:solidFill>
                  <a:srgbClr val="8A3A6A"/>
                </a:solidFill>
              </a:rPr>
              <a:pPr algn="r">
                <a:spcBef>
                  <a:spcPct val="10000"/>
                </a:spcBef>
                <a:spcAft>
                  <a:spcPct val="10000"/>
                </a:spcAft>
                <a:defRPr/>
              </a:pPr>
              <a:t>‹#›</a:t>
            </a:fld>
            <a:r>
              <a:rPr lang="en-US" sz="1100" b="0">
                <a:solidFill>
                  <a:srgbClr val="8A3A6A"/>
                </a:solidFill>
              </a:rPr>
              <a:t> of 55</a:t>
            </a:r>
          </a:p>
        </p:txBody>
      </p:sp>
      <p:sp>
        <p:nvSpPr>
          <p:cNvPr id="670725" name="Rectangle 5"/>
          <p:cNvSpPr>
            <a:spLocks noChangeArrowheads="1"/>
          </p:cNvSpPr>
          <p:nvPr userDrawn="1"/>
        </p:nvSpPr>
        <p:spPr bwMode="auto">
          <a:xfrm>
            <a:off x="427038" y="6623050"/>
            <a:ext cx="8420100" cy="234950"/>
          </a:xfrm>
          <a:prstGeom prst="rect">
            <a:avLst/>
          </a:prstGeom>
          <a:noFill/>
          <a:ln w="9525">
            <a:noFill/>
            <a:miter lim="800000"/>
            <a:headEnd/>
            <a:tailEnd/>
          </a:ln>
          <a:effectLst/>
        </p:spPr>
        <p:txBody>
          <a:bodyPr anchor="ctr"/>
          <a:lstStyle/>
          <a:p>
            <a:pPr eaLnBrk="0" hangingPunct="0">
              <a:spcBef>
                <a:spcPct val="10000"/>
              </a:spcBef>
              <a:spcAft>
                <a:spcPct val="10000"/>
              </a:spcAft>
              <a:defRPr/>
            </a:pPr>
            <a:r>
              <a:rPr lang="en-US" sz="1000" b="0" dirty="0">
                <a:solidFill>
                  <a:schemeClr val="bg2"/>
                </a:solidFill>
              </a:rPr>
              <a:t>Copyright © 2011 Worth Publishers</a:t>
            </a:r>
            <a:r>
              <a:rPr lang="en-US" sz="1000" b="0" dirty="0">
                <a:solidFill>
                  <a:schemeClr val="bg2"/>
                </a:solidFill>
                <a:cs typeface="Arial" charset="0"/>
              </a:rPr>
              <a:t>·</a:t>
            </a:r>
            <a:r>
              <a:rPr lang="en-US" sz="1000" b="0" dirty="0">
                <a:solidFill>
                  <a:schemeClr val="bg2"/>
                </a:solidFill>
              </a:rPr>
              <a:t> International Economics</a:t>
            </a:r>
            <a:r>
              <a:rPr lang="en-US" sz="1000" b="0" dirty="0">
                <a:solidFill>
                  <a:schemeClr val="bg2"/>
                </a:solidFill>
                <a:cs typeface="Arial" charset="0"/>
              </a:rPr>
              <a:t>· </a:t>
            </a:r>
            <a:r>
              <a:rPr lang="en-US" sz="1000" b="0" dirty="0">
                <a:solidFill>
                  <a:schemeClr val="bg2"/>
                </a:solidFill>
              </a:rPr>
              <a:t>Feenstra/Taylor, 2/e.</a:t>
            </a:r>
          </a:p>
        </p:txBody>
      </p:sp>
      <p:sp>
        <p:nvSpPr>
          <p:cNvPr id="670726" name="Rectangle 6"/>
          <p:cNvSpPr>
            <a:spLocks noChangeArrowheads="1"/>
          </p:cNvSpPr>
          <p:nvPr userDrawn="1"/>
        </p:nvSpPr>
        <p:spPr bwMode="auto">
          <a:xfrm rot="10800000">
            <a:off x="0" y="396875"/>
            <a:ext cx="234950" cy="6272213"/>
          </a:xfrm>
          <a:prstGeom prst="rect">
            <a:avLst/>
          </a:prstGeom>
          <a:noFill/>
          <a:ln w="9525">
            <a:noFill/>
            <a:miter lim="800000"/>
            <a:headEnd/>
            <a:tailEnd/>
          </a:ln>
          <a:effectLst/>
        </p:spPr>
        <p:txBody>
          <a:bodyPr vert="eaVert" wrap="none" tIns="182880" bIns="365760" anchor="ctr"/>
          <a:lstStyle/>
          <a:p>
            <a:pPr>
              <a:spcBef>
                <a:spcPct val="10000"/>
              </a:spcBef>
              <a:spcAft>
                <a:spcPct val="10000"/>
              </a:spcAft>
              <a:tabLst>
                <a:tab pos="1089025" algn="l"/>
              </a:tabLst>
              <a:defRPr/>
            </a:pPr>
            <a:r>
              <a:rPr lang="en-US" sz="1050" b="0" dirty="0">
                <a:solidFill>
                  <a:schemeClr val="bg2"/>
                </a:solidFill>
              </a:rPr>
              <a:t>Chapter 8:  Import Tariffs and Quotas under Perfect Competition</a:t>
            </a:r>
          </a:p>
        </p:txBody>
      </p:sp>
      <p:sp>
        <p:nvSpPr>
          <p:cNvPr id="1029" name="Rectangle 8"/>
          <p:cNvSpPr>
            <a:spLocks noGrp="1" noChangeArrowheads="1"/>
          </p:cNvSpPr>
          <p:nvPr>
            <p:ph type="title"/>
          </p:nvPr>
        </p:nvSpPr>
        <p:spPr bwMode="auto">
          <a:xfrm>
            <a:off x="676275" y="703263"/>
            <a:ext cx="7339013"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styleand dafsklfjskfjsdakjsdaadjfsdakfdsjlajfaffsd</a:t>
            </a:r>
          </a:p>
        </p:txBody>
      </p:sp>
      <p:sp>
        <p:nvSpPr>
          <p:cNvPr id="1030" name="Rectangle 9"/>
          <p:cNvSpPr>
            <a:spLocks noGrp="1" noChangeArrowheads="1"/>
          </p:cNvSpPr>
          <p:nvPr>
            <p:ph type="body" idx="1"/>
          </p:nvPr>
        </p:nvSpPr>
        <p:spPr bwMode="auto">
          <a:xfrm>
            <a:off x="752475" y="1641475"/>
            <a:ext cx="7867650" cy="47593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Tree>
  </p:cSld>
  <p:clrMap bg1="lt1" tx1="dk1" bg2="lt2" tx2="dk2" accent1="accent1" accent2="accent2" accent3="accent3" accent4="accent4" accent5="accent5" accent6="accent6" hlink="hlink" folHlink="folHlink"/>
  <p:sldLayoutIdLst>
    <p:sldLayoutId id="2147483699" r:id="rId1"/>
    <p:sldLayoutId id="2147483698" r:id="rId2"/>
    <p:sldLayoutId id="2147483697" r:id="rId3"/>
    <p:sldLayoutId id="2147483696" r:id="rId4"/>
    <p:sldLayoutId id="2147483695" r:id="rId5"/>
    <p:sldLayoutId id="2147483694" r:id="rId6"/>
    <p:sldLayoutId id="2147483693" r:id="rId7"/>
    <p:sldLayoutId id="2147483692" r:id="rId8"/>
    <p:sldLayoutId id="2147483691" r:id="rId9"/>
    <p:sldLayoutId id="2147483690" r:id="rId10"/>
    <p:sldLayoutId id="2147483689" r:id="rId11"/>
  </p:sldLayoutIdLst>
  <p:timing>
    <p:tnLst>
      <p:par>
        <p:cTn id="1" dur="indefinite" restart="never" nodeType="tmRoot"/>
      </p:par>
    </p:tnLst>
  </p:timing>
  <p:txStyles>
    <p:titleStyle>
      <a:lvl1pPr algn="l" rtl="0" eaLnBrk="0" fontAlgn="base" hangingPunct="0">
        <a:spcBef>
          <a:spcPct val="0"/>
        </a:spcBef>
        <a:spcAft>
          <a:spcPct val="0"/>
        </a:spcAft>
        <a:defRPr sz="2400" b="1">
          <a:solidFill>
            <a:srgbClr val="194F8B"/>
          </a:solidFill>
          <a:latin typeface="+mj-lt"/>
          <a:ea typeface="+mj-ea"/>
          <a:cs typeface="+mj-cs"/>
        </a:defRPr>
      </a:lvl1pPr>
      <a:lvl2pPr algn="l" rtl="0" eaLnBrk="0" fontAlgn="base" hangingPunct="0">
        <a:spcBef>
          <a:spcPct val="0"/>
        </a:spcBef>
        <a:spcAft>
          <a:spcPct val="0"/>
        </a:spcAft>
        <a:defRPr sz="2400" b="1">
          <a:solidFill>
            <a:srgbClr val="194F8B"/>
          </a:solidFill>
          <a:latin typeface="Arial" charset="0"/>
        </a:defRPr>
      </a:lvl2pPr>
      <a:lvl3pPr algn="l" rtl="0" eaLnBrk="0" fontAlgn="base" hangingPunct="0">
        <a:spcBef>
          <a:spcPct val="0"/>
        </a:spcBef>
        <a:spcAft>
          <a:spcPct val="0"/>
        </a:spcAft>
        <a:defRPr sz="2400" b="1">
          <a:solidFill>
            <a:srgbClr val="194F8B"/>
          </a:solidFill>
          <a:latin typeface="Arial" charset="0"/>
        </a:defRPr>
      </a:lvl3pPr>
      <a:lvl4pPr algn="l" rtl="0" eaLnBrk="0" fontAlgn="base" hangingPunct="0">
        <a:spcBef>
          <a:spcPct val="0"/>
        </a:spcBef>
        <a:spcAft>
          <a:spcPct val="0"/>
        </a:spcAft>
        <a:defRPr sz="2400" b="1">
          <a:solidFill>
            <a:srgbClr val="194F8B"/>
          </a:solidFill>
          <a:latin typeface="Arial" charset="0"/>
        </a:defRPr>
      </a:lvl4pPr>
      <a:lvl5pPr algn="l" rtl="0" eaLnBrk="0" fontAlgn="base" hangingPunct="0">
        <a:spcBef>
          <a:spcPct val="0"/>
        </a:spcBef>
        <a:spcAft>
          <a:spcPct val="0"/>
        </a:spcAft>
        <a:defRPr sz="2400" b="1">
          <a:solidFill>
            <a:srgbClr val="194F8B"/>
          </a:solidFill>
          <a:latin typeface="Arial" charset="0"/>
        </a:defRPr>
      </a:lvl5pPr>
      <a:lvl6pPr marL="457200" algn="l" rtl="0" fontAlgn="base">
        <a:spcBef>
          <a:spcPct val="0"/>
        </a:spcBef>
        <a:spcAft>
          <a:spcPct val="0"/>
        </a:spcAft>
        <a:defRPr sz="2400" b="1">
          <a:solidFill>
            <a:srgbClr val="194F8B"/>
          </a:solidFill>
          <a:latin typeface="Arial" charset="0"/>
        </a:defRPr>
      </a:lvl6pPr>
      <a:lvl7pPr marL="914400" algn="l" rtl="0" fontAlgn="base">
        <a:spcBef>
          <a:spcPct val="0"/>
        </a:spcBef>
        <a:spcAft>
          <a:spcPct val="0"/>
        </a:spcAft>
        <a:defRPr sz="2400" b="1">
          <a:solidFill>
            <a:srgbClr val="194F8B"/>
          </a:solidFill>
          <a:latin typeface="Arial" charset="0"/>
        </a:defRPr>
      </a:lvl7pPr>
      <a:lvl8pPr marL="1371600" algn="l" rtl="0" fontAlgn="base">
        <a:spcBef>
          <a:spcPct val="0"/>
        </a:spcBef>
        <a:spcAft>
          <a:spcPct val="0"/>
        </a:spcAft>
        <a:defRPr sz="2400" b="1">
          <a:solidFill>
            <a:srgbClr val="194F8B"/>
          </a:solidFill>
          <a:latin typeface="Arial" charset="0"/>
        </a:defRPr>
      </a:lvl8pPr>
      <a:lvl9pPr marL="1828800" algn="l" rtl="0" fontAlgn="base">
        <a:spcBef>
          <a:spcPct val="0"/>
        </a:spcBef>
        <a:spcAft>
          <a:spcPct val="0"/>
        </a:spcAft>
        <a:defRPr sz="2400" b="1">
          <a:solidFill>
            <a:srgbClr val="194F8B"/>
          </a:solidFill>
          <a:latin typeface="Arial" charset="0"/>
        </a:defRPr>
      </a:lvl9pPr>
    </p:titleStyle>
    <p:bodyStyle>
      <a:lvl1pPr marL="342900" indent="-342900" algn="l" rtl="0" eaLnBrk="0" fontAlgn="base" hangingPunct="0">
        <a:spcBef>
          <a:spcPct val="20000"/>
        </a:spcBef>
        <a:spcAft>
          <a:spcPct val="0"/>
        </a:spcAft>
        <a:defRPr sz="2000" i="1">
          <a:solidFill>
            <a:schemeClr val="tx1"/>
          </a:solidFill>
          <a:latin typeface="+mn-lt"/>
          <a:ea typeface="+mn-ea"/>
          <a:cs typeface="+mn-cs"/>
        </a:defRPr>
      </a:lvl1pPr>
      <a:lvl2pPr marL="742950" indent="-285750" algn="l" rtl="0" eaLnBrk="0" fontAlgn="base" hangingPunct="0">
        <a:spcBef>
          <a:spcPct val="20000"/>
        </a:spcBef>
        <a:spcAft>
          <a:spcPct val="0"/>
        </a:spcAft>
        <a:defRPr i="1">
          <a:solidFill>
            <a:schemeClr val="tx1"/>
          </a:solidFill>
          <a:latin typeface="+mn-lt"/>
        </a:defRPr>
      </a:lvl2pPr>
      <a:lvl3pPr marL="1143000" indent="-228600" algn="l" rtl="0" eaLnBrk="0" fontAlgn="base" hangingPunct="0">
        <a:spcBef>
          <a:spcPct val="20000"/>
        </a:spcBef>
        <a:spcAft>
          <a:spcPct val="0"/>
        </a:spcAft>
        <a:defRPr sz="1600" i="1">
          <a:solidFill>
            <a:schemeClr val="tx1"/>
          </a:solidFill>
          <a:latin typeface="+mn-lt"/>
        </a:defRPr>
      </a:lvl3pPr>
      <a:lvl4pPr marL="1600200" indent="-228600" algn="l" rtl="0" eaLnBrk="0" fontAlgn="base" hangingPunct="0">
        <a:spcBef>
          <a:spcPct val="20000"/>
        </a:spcBef>
        <a:spcAft>
          <a:spcPct val="0"/>
        </a:spcAft>
        <a:defRPr sz="1600">
          <a:solidFill>
            <a:schemeClr val="tx1"/>
          </a:solidFill>
          <a:latin typeface="+mn-lt"/>
        </a:defRPr>
      </a:lvl4pPr>
      <a:lvl5pPr marL="2057400" indent="-228600" algn="l" rtl="0" eaLnBrk="0" fontAlgn="base" hangingPunct="0">
        <a:spcBef>
          <a:spcPct val="20000"/>
        </a:spcBef>
        <a:spcAft>
          <a:spcPct val="0"/>
        </a:spcAft>
        <a:defRPr sz="1600">
          <a:solidFill>
            <a:schemeClr val="tx1"/>
          </a:solidFill>
          <a:latin typeface="+mn-lt"/>
        </a:defRPr>
      </a:lvl5pPr>
      <a:lvl6pPr marL="2514600" indent="-228600" algn="l" rtl="0" fontAlgn="base">
        <a:spcBef>
          <a:spcPct val="20000"/>
        </a:spcBef>
        <a:spcAft>
          <a:spcPct val="0"/>
        </a:spcAft>
        <a:defRPr sz="1600">
          <a:solidFill>
            <a:schemeClr val="tx1"/>
          </a:solidFill>
          <a:latin typeface="+mn-lt"/>
        </a:defRPr>
      </a:lvl6pPr>
      <a:lvl7pPr marL="2971800" indent="-228600" algn="l" rtl="0" fontAlgn="base">
        <a:spcBef>
          <a:spcPct val="20000"/>
        </a:spcBef>
        <a:spcAft>
          <a:spcPct val="0"/>
        </a:spcAft>
        <a:defRPr sz="1600">
          <a:solidFill>
            <a:schemeClr val="tx1"/>
          </a:solidFill>
          <a:latin typeface="+mn-lt"/>
        </a:defRPr>
      </a:lvl7pPr>
      <a:lvl8pPr marL="3429000" indent="-228600" algn="l" rtl="0" fontAlgn="base">
        <a:spcBef>
          <a:spcPct val="20000"/>
        </a:spcBef>
        <a:spcAft>
          <a:spcPct val="0"/>
        </a:spcAft>
        <a:defRPr sz="1600">
          <a:solidFill>
            <a:schemeClr val="tx1"/>
          </a:solidFill>
          <a:latin typeface="+mn-lt"/>
        </a:defRPr>
      </a:lvl8pPr>
      <a:lvl9pPr marL="3886200" indent="-228600" algn="l" rtl="0" fontAlgn="base">
        <a:spcBef>
          <a:spcPct val="20000"/>
        </a:spcBef>
        <a:spcAft>
          <a:spcPct val="0"/>
        </a:spcAft>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7.gif"/><Relationship Id="rId3" Type="http://schemas.openxmlformats.org/officeDocument/2006/relationships/image" Target="../media/image2.gif"/><Relationship Id="rId7" Type="http://schemas.openxmlformats.org/officeDocument/2006/relationships/image" Target="../media/image6.gif"/><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image" Target="../media/image5.gif"/><Relationship Id="rId5" Type="http://schemas.openxmlformats.org/officeDocument/2006/relationships/image" Target="../media/image4.gif"/><Relationship Id="rId4" Type="http://schemas.openxmlformats.org/officeDocument/2006/relationships/image" Target="../media/image3.gif"/><Relationship Id="rId9" Type="http://schemas.openxmlformats.org/officeDocument/2006/relationships/image" Target="../media/image8.gif"/></Relationships>
</file>

<file path=ppt/slides/_rels/slide11.xml.rels><?xml version="1.0" encoding="UTF-8" standalone="yes"?>
<Relationships xmlns="http://schemas.openxmlformats.org/package/2006/relationships"><Relationship Id="rId8" Type="http://schemas.openxmlformats.org/officeDocument/2006/relationships/image" Target="../media/image7.gif"/><Relationship Id="rId13" Type="http://schemas.openxmlformats.org/officeDocument/2006/relationships/image" Target="../media/image13.gif"/><Relationship Id="rId3" Type="http://schemas.openxmlformats.org/officeDocument/2006/relationships/image" Target="../media/image2.gif"/><Relationship Id="rId7" Type="http://schemas.openxmlformats.org/officeDocument/2006/relationships/image" Target="../media/image6.gif"/><Relationship Id="rId12" Type="http://schemas.openxmlformats.org/officeDocument/2006/relationships/image" Target="../media/image12.gif"/><Relationship Id="rId2" Type="http://schemas.openxmlformats.org/officeDocument/2006/relationships/notesSlide" Target="../notesSlides/notesSlide10.xml"/><Relationship Id="rId16" Type="http://schemas.openxmlformats.org/officeDocument/2006/relationships/image" Target="../media/image8.gif"/><Relationship Id="rId1" Type="http://schemas.openxmlformats.org/officeDocument/2006/relationships/slideLayout" Target="../slideLayouts/slideLayout4.xml"/><Relationship Id="rId6" Type="http://schemas.openxmlformats.org/officeDocument/2006/relationships/image" Target="../media/image5.gif"/><Relationship Id="rId11" Type="http://schemas.openxmlformats.org/officeDocument/2006/relationships/image" Target="../media/image11.gif"/><Relationship Id="rId5" Type="http://schemas.openxmlformats.org/officeDocument/2006/relationships/image" Target="../media/image4.gif"/><Relationship Id="rId15" Type="http://schemas.openxmlformats.org/officeDocument/2006/relationships/image" Target="../media/image15.gif"/><Relationship Id="rId10" Type="http://schemas.openxmlformats.org/officeDocument/2006/relationships/image" Target="../media/image10.gif"/><Relationship Id="rId4" Type="http://schemas.openxmlformats.org/officeDocument/2006/relationships/image" Target="../media/image3.gif"/><Relationship Id="rId9" Type="http://schemas.openxmlformats.org/officeDocument/2006/relationships/image" Target="../media/image9.gif"/><Relationship Id="rId14" Type="http://schemas.openxmlformats.org/officeDocument/2006/relationships/image" Target="../media/image14.gif"/></Relationships>
</file>

<file path=ppt/slides/_rels/slide12.xml.rels><?xml version="1.0" encoding="UTF-8" standalone="yes"?>
<Relationships xmlns="http://schemas.openxmlformats.org/package/2006/relationships"><Relationship Id="rId8" Type="http://schemas.openxmlformats.org/officeDocument/2006/relationships/image" Target="../media/image21.gif"/><Relationship Id="rId13" Type="http://schemas.openxmlformats.org/officeDocument/2006/relationships/image" Target="../media/image26.gif"/><Relationship Id="rId18" Type="http://schemas.openxmlformats.org/officeDocument/2006/relationships/image" Target="../media/image31.gif"/><Relationship Id="rId3" Type="http://schemas.openxmlformats.org/officeDocument/2006/relationships/image" Target="../media/image16.png"/><Relationship Id="rId21" Type="http://schemas.openxmlformats.org/officeDocument/2006/relationships/image" Target="../media/image34.gif"/><Relationship Id="rId7" Type="http://schemas.openxmlformats.org/officeDocument/2006/relationships/image" Target="../media/image20.png"/><Relationship Id="rId12" Type="http://schemas.openxmlformats.org/officeDocument/2006/relationships/image" Target="../media/image25.gif"/><Relationship Id="rId17" Type="http://schemas.openxmlformats.org/officeDocument/2006/relationships/image" Target="../media/image30.gif"/><Relationship Id="rId2" Type="http://schemas.openxmlformats.org/officeDocument/2006/relationships/notesSlide" Target="../notesSlides/notesSlide11.xml"/><Relationship Id="rId16" Type="http://schemas.openxmlformats.org/officeDocument/2006/relationships/image" Target="../media/image29.gif"/><Relationship Id="rId20" Type="http://schemas.openxmlformats.org/officeDocument/2006/relationships/image" Target="../media/image33.gif"/><Relationship Id="rId1" Type="http://schemas.openxmlformats.org/officeDocument/2006/relationships/slideLayout" Target="../slideLayouts/slideLayout4.xml"/><Relationship Id="rId6" Type="http://schemas.openxmlformats.org/officeDocument/2006/relationships/image" Target="../media/image19.png"/><Relationship Id="rId11" Type="http://schemas.openxmlformats.org/officeDocument/2006/relationships/image" Target="../media/image24.gif"/><Relationship Id="rId5" Type="http://schemas.openxmlformats.org/officeDocument/2006/relationships/image" Target="../media/image18.png"/><Relationship Id="rId15" Type="http://schemas.openxmlformats.org/officeDocument/2006/relationships/image" Target="../media/image28.gif"/><Relationship Id="rId10" Type="http://schemas.openxmlformats.org/officeDocument/2006/relationships/image" Target="../media/image23.gif"/><Relationship Id="rId19" Type="http://schemas.openxmlformats.org/officeDocument/2006/relationships/image" Target="../media/image32.gif"/><Relationship Id="rId4" Type="http://schemas.openxmlformats.org/officeDocument/2006/relationships/image" Target="../media/image17.png"/><Relationship Id="rId9" Type="http://schemas.openxmlformats.org/officeDocument/2006/relationships/image" Target="../media/image22.gif"/><Relationship Id="rId14" Type="http://schemas.openxmlformats.org/officeDocument/2006/relationships/image" Target="../media/image27.gif"/></Relationships>
</file>

<file path=ppt/slides/_rels/slide13.xml.rels><?xml version="1.0" encoding="UTF-8" standalone="yes"?>
<Relationships xmlns="http://schemas.openxmlformats.org/package/2006/relationships"><Relationship Id="rId8" Type="http://schemas.openxmlformats.org/officeDocument/2006/relationships/image" Target="../media/image40.png"/><Relationship Id="rId13" Type="http://schemas.openxmlformats.org/officeDocument/2006/relationships/image" Target="../media/image45.png"/><Relationship Id="rId3" Type="http://schemas.openxmlformats.org/officeDocument/2006/relationships/image" Target="../media/image35.png"/><Relationship Id="rId7" Type="http://schemas.openxmlformats.org/officeDocument/2006/relationships/image" Target="../media/image39.png"/><Relationship Id="rId12" Type="http://schemas.openxmlformats.org/officeDocument/2006/relationships/image" Target="../media/image44.png"/><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image" Target="../media/image38.png"/><Relationship Id="rId11" Type="http://schemas.openxmlformats.org/officeDocument/2006/relationships/image" Target="../media/image43.png"/><Relationship Id="rId5" Type="http://schemas.openxmlformats.org/officeDocument/2006/relationships/image" Target="../media/image37.png"/><Relationship Id="rId15" Type="http://schemas.openxmlformats.org/officeDocument/2006/relationships/image" Target="../media/image47.png"/><Relationship Id="rId10" Type="http://schemas.openxmlformats.org/officeDocument/2006/relationships/image" Target="../media/image42.png"/><Relationship Id="rId4" Type="http://schemas.openxmlformats.org/officeDocument/2006/relationships/image" Target="../media/image36.png"/><Relationship Id="rId9" Type="http://schemas.openxmlformats.org/officeDocument/2006/relationships/image" Target="../media/image41.png"/><Relationship Id="rId14" Type="http://schemas.openxmlformats.org/officeDocument/2006/relationships/image" Target="../media/image46.png"/></Relationships>
</file>

<file path=ppt/slides/_rels/slide14.xml.rels><?xml version="1.0" encoding="UTF-8" standalone="yes"?>
<Relationships xmlns="http://schemas.openxmlformats.org/package/2006/relationships"><Relationship Id="rId8" Type="http://schemas.openxmlformats.org/officeDocument/2006/relationships/image" Target="../media/image53.png"/><Relationship Id="rId13" Type="http://schemas.openxmlformats.org/officeDocument/2006/relationships/image" Target="../media/image58.png"/><Relationship Id="rId3" Type="http://schemas.openxmlformats.org/officeDocument/2006/relationships/image" Target="../media/image48.png"/><Relationship Id="rId7" Type="http://schemas.openxmlformats.org/officeDocument/2006/relationships/image" Target="../media/image52.png"/><Relationship Id="rId12" Type="http://schemas.openxmlformats.org/officeDocument/2006/relationships/image" Target="../media/image57.png"/><Relationship Id="rId2" Type="http://schemas.openxmlformats.org/officeDocument/2006/relationships/notesSlide" Target="../notesSlides/notesSlide13.xml"/><Relationship Id="rId1" Type="http://schemas.openxmlformats.org/officeDocument/2006/relationships/slideLayout" Target="../slideLayouts/slideLayout4.xml"/><Relationship Id="rId6" Type="http://schemas.openxmlformats.org/officeDocument/2006/relationships/image" Target="../media/image51.png"/><Relationship Id="rId11" Type="http://schemas.openxmlformats.org/officeDocument/2006/relationships/image" Target="../media/image56.png"/><Relationship Id="rId5" Type="http://schemas.openxmlformats.org/officeDocument/2006/relationships/image" Target="../media/image50.png"/><Relationship Id="rId10" Type="http://schemas.openxmlformats.org/officeDocument/2006/relationships/image" Target="../media/image55.png"/><Relationship Id="rId4" Type="http://schemas.openxmlformats.org/officeDocument/2006/relationships/image" Target="../media/image49.png"/><Relationship Id="rId9" Type="http://schemas.openxmlformats.org/officeDocument/2006/relationships/image" Target="../media/image54.png"/><Relationship Id="rId14" Type="http://schemas.openxmlformats.org/officeDocument/2006/relationships/image" Target="../media/image59.png"/></Relationships>
</file>

<file path=ppt/slides/_rels/slide15.xml.rels><?xml version="1.0" encoding="UTF-8" standalone="yes"?>
<Relationships xmlns="http://schemas.openxmlformats.org/package/2006/relationships"><Relationship Id="rId8" Type="http://schemas.openxmlformats.org/officeDocument/2006/relationships/image" Target="../media/image53.png"/><Relationship Id="rId13" Type="http://schemas.openxmlformats.org/officeDocument/2006/relationships/image" Target="../media/image58.png"/><Relationship Id="rId3" Type="http://schemas.openxmlformats.org/officeDocument/2006/relationships/image" Target="../media/image48.png"/><Relationship Id="rId7" Type="http://schemas.openxmlformats.org/officeDocument/2006/relationships/image" Target="../media/image52.png"/><Relationship Id="rId12" Type="http://schemas.openxmlformats.org/officeDocument/2006/relationships/image" Target="../media/image57.png"/><Relationship Id="rId17" Type="http://schemas.openxmlformats.org/officeDocument/2006/relationships/image" Target="../media/image62.png"/><Relationship Id="rId2" Type="http://schemas.openxmlformats.org/officeDocument/2006/relationships/notesSlide" Target="../notesSlides/notesSlide14.xml"/><Relationship Id="rId16" Type="http://schemas.openxmlformats.org/officeDocument/2006/relationships/image" Target="../media/image61.png"/><Relationship Id="rId1" Type="http://schemas.openxmlformats.org/officeDocument/2006/relationships/slideLayout" Target="../slideLayouts/slideLayout4.xml"/><Relationship Id="rId6" Type="http://schemas.openxmlformats.org/officeDocument/2006/relationships/image" Target="../media/image51.png"/><Relationship Id="rId11" Type="http://schemas.openxmlformats.org/officeDocument/2006/relationships/image" Target="../media/image56.png"/><Relationship Id="rId5" Type="http://schemas.openxmlformats.org/officeDocument/2006/relationships/image" Target="../media/image50.png"/><Relationship Id="rId15" Type="http://schemas.openxmlformats.org/officeDocument/2006/relationships/image" Target="../media/image60.png"/><Relationship Id="rId10" Type="http://schemas.openxmlformats.org/officeDocument/2006/relationships/image" Target="../media/image55.png"/><Relationship Id="rId4" Type="http://schemas.openxmlformats.org/officeDocument/2006/relationships/image" Target="../media/image49.png"/><Relationship Id="rId9" Type="http://schemas.openxmlformats.org/officeDocument/2006/relationships/image" Target="../media/image54.png"/><Relationship Id="rId14" Type="http://schemas.openxmlformats.org/officeDocument/2006/relationships/image" Target="../media/image59.png"/></Relationships>
</file>

<file path=ppt/slides/_rels/slide16.xml.rels><?xml version="1.0" encoding="UTF-8" standalone="yes"?>
<Relationships xmlns="http://schemas.openxmlformats.org/package/2006/relationships"><Relationship Id="rId8" Type="http://schemas.openxmlformats.org/officeDocument/2006/relationships/image" Target="../media/image68.png"/><Relationship Id="rId13" Type="http://schemas.openxmlformats.org/officeDocument/2006/relationships/image" Target="../media/image73.png"/><Relationship Id="rId3" Type="http://schemas.openxmlformats.org/officeDocument/2006/relationships/image" Target="../media/image63.png"/><Relationship Id="rId7" Type="http://schemas.openxmlformats.org/officeDocument/2006/relationships/image" Target="../media/image67.png"/><Relationship Id="rId12" Type="http://schemas.openxmlformats.org/officeDocument/2006/relationships/image" Target="../media/image72.png"/><Relationship Id="rId2" Type="http://schemas.openxmlformats.org/officeDocument/2006/relationships/notesSlide" Target="../notesSlides/notesSlide15.xml"/><Relationship Id="rId1" Type="http://schemas.openxmlformats.org/officeDocument/2006/relationships/slideLayout" Target="../slideLayouts/slideLayout4.xml"/><Relationship Id="rId6" Type="http://schemas.openxmlformats.org/officeDocument/2006/relationships/image" Target="../media/image66.png"/><Relationship Id="rId11" Type="http://schemas.openxmlformats.org/officeDocument/2006/relationships/image" Target="../media/image71.png"/><Relationship Id="rId5" Type="http://schemas.openxmlformats.org/officeDocument/2006/relationships/image" Target="../media/image65.png"/><Relationship Id="rId15" Type="http://schemas.openxmlformats.org/officeDocument/2006/relationships/image" Target="../media/image75.png"/><Relationship Id="rId10" Type="http://schemas.openxmlformats.org/officeDocument/2006/relationships/image" Target="../media/image70.png"/><Relationship Id="rId4" Type="http://schemas.openxmlformats.org/officeDocument/2006/relationships/image" Target="../media/image64.png"/><Relationship Id="rId9" Type="http://schemas.openxmlformats.org/officeDocument/2006/relationships/image" Target="../media/image69.png"/><Relationship Id="rId14" Type="http://schemas.openxmlformats.org/officeDocument/2006/relationships/image" Target="../media/image74.png"/></Relationships>
</file>

<file path=ppt/slides/_rels/slide17.xml.rels><?xml version="1.0" encoding="UTF-8" standalone="yes"?>
<Relationships xmlns="http://schemas.openxmlformats.org/package/2006/relationships"><Relationship Id="rId8" Type="http://schemas.openxmlformats.org/officeDocument/2006/relationships/image" Target="../media/image68.png"/><Relationship Id="rId13" Type="http://schemas.openxmlformats.org/officeDocument/2006/relationships/image" Target="../media/image72.png"/><Relationship Id="rId18" Type="http://schemas.openxmlformats.org/officeDocument/2006/relationships/image" Target="../media/image78.png"/><Relationship Id="rId3" Type="http://schemas.openxmlformats.org/officeDocument/2006/relationships/image" Target="../media/image63.png"/><Relationship Id="rId7" Type="http://schemas.openxmlformats.org/officeDocument/2006/relationships/image" Target="../media/image67.png"/><Relationship Id="rId12" Type="http://schemas.openxmlformats.org/officeDocument/2006/relationships/image" Target="../media/image71.png"/><Relationship Id="rId17" Type="http://schemas.openxmlformats.org/officeDocument/2006/relationships/image" Target="../media/image77.png"/><Relationship Id="rId2" Type="http://schemas.openxmlformats.org/officeDocument/2006/relationships/notesSlide" Target="../notesSlides/notesSlide16.xml"/><Relationship Id="rId16" Type="http://schemas.openxmlformats.org/officeDocument/2006/relationships/image" Target="../media/image75.png"/><Relationship Id="rId1" Type="http://schemas.openxmlformats.org/officeDocument/2006/relationships/slideLayout" Target="../slideLayouts/slideLayout4.xml"/><Relationship Id="rId6" Type="http://schemas.openxmlformats.org/officeDocument/2006/relationships/image" Target="../media/image66.png"/><Relationship Id="rId11" Type="http://schemas.openxmlformats.org/officeDocument/2006/relationships/image" Target="../media/image70.png"/><Relationship Id="rId5" Type="http://schemas.openxmlformats.org/officeDocument/2006/relationships/image" Target="../media/image65.png"/><Relationship Id="rId15" Type="http://schemas.openxmlformats.org/officeDocument/2006/relationships/image" Target="../media/image74.png"/><Relationship Id="rId10" Type="http://schemas.openxmlformats.org/officeDocument/2006/relationships/image" Target="../media/image76.png"/><Relationship Id="rId4" Type="http://schemas.openxmlformats.org/officeDocument/2006/relationships/image" Target="../media/image64.png"/><Relationship Id="rId9" Type="http://schemas.openxmlformats.org/officeDocument/2006/relationships/image" Target="../media/image69.png"/><Relationship Id="rId14" Type="http://schemas.openxmlformats.org/officeDocument/2006/relationships/image" Target="../media/image73.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9.pn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4.xml"/><Relationship Id="rId1" Type="http://schemas.openxmlformats.org/officeDocument/2006/relationships/vmlDrawing" Target="../drawings/vmlDrawing1.vml"/><Relationship Id="rId6" Type="http://schemas.openxmlformats.org/officeDocument/2006/relationships/image" Target="../media/image82.png"/><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22.xml.rels><?xml version="1.0" encoding="UTF-8" standalone="yes"?>
<Relationships xmlns="http://schemas.openxmlformats.org/package/2006/relationships"><Relationship Id="rId3" Type="http://schemas.openxmlformats.org/officeDocument/2006/relationships/image" Target="../media/image82.png"/><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8" Type="http://schemas.openxmlformats.org/officeDocument/2006/relationships/image" Target="../media/image88.png"/><Relationship Id="rId3" Type="http://schemas.openxmlformats.org/officeDocument/2006/relationships/image" Target="../media/image83.png"/><Relationship Id="rId7" Type="http://schemas.openxmlformats.org/officeDocument/2006/relationships/image" Target="../media/image87.png"/><Relationship Id="rId2" Type="http://schemas.openxmlformats.org/officeDocument/2006/relationships/notesSlide" Target="../notesSlides/notesSlide22.xml"/><Relationship Id="rId1" Type="http://schemas.openxmlformats.org/officeDocument/2006/relationships/slideLayout" Target="../slideLayouts/slideLayout4.xml"/><Relationship Id="rId6" Type="http://schemas.openxmlformats.org/officeDocument/2006/relationships/image" Target="../media/image86.png"/><Relationship Id="rId5" Type="http://schemas.openxmlformats.org/officeDocument/2006/relationships/image" Target="../media/image85.png"/><Relationship Id="rId4" Type="http://schemas.openxmlformats.org/officeDocument/2006/relationships/image" Target="../media/image84.png"/></Relationships>
</file>

<file path=ppt/slides/_rels/slide24.xml.rels><?xml version="1.0" encoding="UTF-8" standalone="yes"?>
<Relationships xmlns="http://schemas.openxmlformats.org/package/2006/relationships"><Relationship Id="rId8" Type="http://schemas.openxmlformats.org/officeDocument/2006/relationships/image" Target="../media/image89.png"/><Relationship Id="rId13" Type="http://schemas.openxmlformats.org/officeDocument/2006/relationships/image" Target="../media/image93.png"/><Relationship Id="rId3" Type="http://schemas.openxmlformats.org/officeDocument/2006/relationships/image" Target="../media/image83.png"/><Relationship Id="rId7" Type="http://schemas.openxmlformats.org/officeDocument/2006/relationships/image" Target="../media/image87.png"/><Relationship Id="rId12" Type="http://schemas.openxmlformats.org/officeDocument/2006/relationships/image" Target="../media/image92.png"/><Relationship Id="rId2" Type="http://schemas.openxmlformats.org/officeDocument/2006/relationships/notesSlide" Target="../notesSlides/notesSlide23.xml"/><Relationship Id="rId1" Type="http://schemas.openxmlformats.org/officeDocument/2006/relationships/slideLayout" Target="../slideLayouts/slideLayout4.xml"/><Relationship Id="rId6" Type="http://schemas.openxmlformats.org/officeDocument/2006/relationships/image" Target="../media/image86.png"/><Relationship Id="rId11" Type="http://schemas.openxmlformats.org/officeDocument/2006/relationships/image" Target="../media/image91.png"/><Relationship Id="rId5" Type="http://schemas.openxmlformats.org/officeDocument/2006/relationships/image" Target="../media/image85.png"/><Relationship Id="rId10" Type="http://schemas.openxmlformats.org/officeDocument/2006/relationships/image" Target="../media/image90.png"/><Relationship Id="rId4" Type="http://schemas.openxmlformats.org/officeDocument/2006/relationships/image" Target="../media/image84.png"/><Relationship Id="rId9" Type="http://schemas.openxmlformats.org/officeDocument/2006/relationships/image" Target="../media/image88.png"/></Relationships>
</file>

<file path=ppt/slides/_rels/slide25.xml.rels><?xml version="1.0" encoding="UTF-8" standalone="yes"?>
<Relationships xmlns="http://schemas.openxmlformats.org/package/2006/relationships"><Relationship Id="rId8" Type="http://schemas.openxmlformats.org/officeDocument/2006/relationships/image" Target="../media/image89.png"/><Relationship Id="rId13" Type="http://schemas.openxmlformats.org/officeDocument/2006/relationships/image" Target="../media/image94.png"/><Relationship Id="rId3" Type="http://schemas.openxmlformats.org/officeDocument/2006/relationships/image" Target="../media/image83.png"/><Relationship Id="rId7" Type="http://schemas.openxmlformats.org/officeDocument/2006/relationships/image" Target="../media/image87.png"/><Relationship Id="rId12" Type="http://schemas.openxmlformats.org/officeDocument/2006/relationships/image" Target="../media/image92.png"/><Relationship Id="rId2" Type="http://schemas.openxmlformats.org/officeDocument/2006/relationships/notesSlide" Target="../notesSlides/notesSlide24.xml"/><Relationship Id="rId1" Type="http://schemas.openxmlformats.org/officeDocument/2006/relationships/slideLayout" Target="../slideLayouts/slideLayout4.xml"/><Relationship Id="rId6" Type="http://schemas.openxmlformats.org/officeDocument/2006/relationships/image" Target="../media/image86.png"/><Relationship Id="rId11" Type="http://schemas.openxmlformats.org/officeDocument/2006/relationships/image" Target="../media/image91.png"/><Relationship Id="rId5" Type="http://schemas.openxmlformats.org/officeDocument/2006/relationships/image" Target="../media/image85.png"/><Relationship Id="rId10" Type="http://schemas.openxmlformats.org/officeDocument/2006/relationships/image" Target="../media/image90.png"/><Relationship Id="rId4" Type="http://schemas.openxmlformats.org/officeDocument/2006/relationships/image" Target="../media/image84.png"/><Relationship Id="rId9" Type="http://schemas.openxmlformats.org/officeDocument/2006/relationships/image" Target="../media/image88.png"/><Relationship Id="rId14" Type="http://schemas.openxmlformats.org/officeDocument/2006/relationships/image" Target="../media/image93.png"/></Relationships>
</file>

<file path=ppt/slides/_rels/slide26.xml.rels><?xml version="1.0" encoding="UTF-8" standalone="yes"?>
<Relationships xmlns="http://schemas.openxmlformats.org/package/2006/relationships"><Relationship Id="rId8" Type="http://schemas.openxmlformats.org/officeDocument/2006/relationships/image" Target="../media/image100.png"/><Relationship Id="rId13" Type="http://schemas.openxmlformats.org/officeDocument/2006/relationships/image" Target="../media/image105.png"/><Relationship Id="rId18" Type="http://schemas.openxmlformats.org/officeDocument/2006/relationships/image" Target="../media/image110.png"/><Relationship Id="rId3" Type="http://schemas.openxmlformats.org/officeDocument/2006/relationships/image" Target="../media/image95.png"/><Relationship Id="rId21" Type="http://schemas.openxmlformats.org/officeDocument/2006/relationships/image" Target="../media/image113.png"/><Relationship Id="rId7" Type="http://schemas.openxmlformats.org/officeDocument/2006/relationships/image" Target="../media/image99.png"/><Relationship Id="rId12" Type="http://schemas.openxmlformats.org/officeDocument/2006/relationships/image" Target="../media/image104.png"/><Relationship Id="rId17" Type="http://schemas.openxmlformats.org/officeDocument/2006/relationships/image" Target="../media/image109.png"/><Relationship Id="rId2" Type="http://schemas.openxmlformats.org/officeDocument/2006/relationships/notesSlide" Target="../notesSlides/notesSlide25.xml"/><Relationship Id="rId16" Type="http://schemas.openxmlformats.org/officeDocument/2006/relationships/image" Target="../media/image108.png"/><Relationship Id="rId20" Type="http://schemas.openxmlformats.org/officeDocument/2006/relationships/image" Target="../media/image112.png"/><Relationship Id="rId1" Type="http://schemas.openxmlformats.org/officeDocument/2006/relationships/slideLayout" Target="../slideLayouts/slideLayout4.xml"/><Relationship Id="rId6" Type="http://schemas.openxmlformats.org/officeDocument/2006/relationships/image" Target="../media/image98.png"/><Relationship Id="rId11" Type="http://schemas.openxmlformats.org/officeDocument/2006/relationships/image" Target="../media/image103.png"/><Relationship Id="rId5" Type="http://schemas.openxmlformats.org/officeDocument/2006/relationships/image" Target="../media/image97.png"/><Relationship Id="rId15" Type="http://schemas.openxmlformats.org/officeDocument/2006/relationships/image" Target="../media/image107.png"/><Relationship Id="rId10" Type="http://schemas.openxmlformats.org/officeDocument/2006/relationships/image" Target="../media/image102.png"/><Relationship Id="rId19" Type="http://schemas.openxmlformats.org/officeDocument/2006/relationships/image" Target="../media/image111.png"/><Relationship Id="rId4" Type="http://schemas.openxmlformats.org/officeDocument/2006/relationships/image" Target="../media/image96.png"/><Relationship Id="rId9" Type="http://schemas.openxmlformats.org/officeDocument/2006/relationships/image" Target="../media/image101.png"/><Relationship Id="rId14" Type="http://schemas.openxmlformats.org/officeDocument/2006/relationships/image" Target="../media/image106.png"/><Relationship Id="rId22" Type="http://schemas.openxmlformats.org/officeDocument/2006/relationships/image" Target="../media/image114.png"/></Relationships>
</file>

<file path=ppt/slides/_rels/slide27.xml.rels><?xml version="1.0" encoding="UTF-8" standalone="yes"?>
<Relationships xmlns="http://schemas.openxmlformats.org/package/2006/relationships"><Relationship Id="rId8" Type="http://schemas.openxmlformats.org/officeDocument/2006/relationships/image" Target="../media/image119.png"/><Relationship Id="rId13" Type="http://schemas.openxmlformats.org/officeDocument/2006/relationships/image" Target="../media/image124.png"/><Relationship Id="rId3" Type="http://schemas.openxmlformats.org/officeDocument/2006/relationships/notesSlide" Target="../notesSlides/notesSlide26.xml"/><Relationship Id="rId7" Type="http://schemas.openxmlformats.org/officeDocument/2006/relationships/image" Target="../media/image118.png"/><Relationship Id="rId12" Type="http://schemas.openxmlformats.org/officeDocument/2006/relationships/image" Target="../media/image123.png"/><Relationship Id="rId2" Type="http://schemas.openxmlformats.org/officeDocument/2006/relationships/slideLayout" Target="../slideLayouts/slideLayout4.xml"/><Relationship Id="rId1" Type="http://schemas.openxmlformats.org/officeDocument/2006/relationships/vmlDrawing" Target="../drawings/vmlDrawing2.vml"/><Relationship Id="rId6" Type="http://schemas.openxmlformats.org/officeDocument/2006/relationships/image" Target="../media/image117.png"/><Relationship Id="rId11" Type="http://schemas.openxmlformats.org/officeDocument/2006/relationships/image" Target="../media/image122.png"/><Relationship Id="rId5" Type="http://schemas.openxmlformats.org/officeDocument/2006/relationships/image" Target="../media/image116.png"/><Relationship Id="rId10" Type="http://schemas.openxmlformats.org/officeDocument/2006/relationships/image" Target="../media/image121.png"/><Relationship Id="rId4" Type="http://schemas.openxmlformats.org/officeDocument/2006/relationships/oleObject" Target="../embeddings/oleObject3.bin"/><Relationship Id="rId9" Type="http://schemas.openxmlformats.org/officeDocument/2006/relationships/image" Target="../media/image120.png"/></Relationships>
</file>

<file path=ppt/slides/_rels/slide28.xml.rels><?xml version="1.0" encoding="UTF-8" standalone="yes"?>
<Relationships xmlns="http://schemas.openxmlformats.org/package/2006/relationships"><Relationship Id="rId3" Type="http://schemas.openxmlformats.org/officeDocument/2006/relationships/image" Target="../media/image125.png"/><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26.png"/><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8" Type="http://schemas.openxmlformats.org/officeDocument/2006/relationships/image" Target="../media/image132.png"/><Relationship Id="rId13" Type="http://schemas.openxmlformats.org/officeDocument/2006/relationships/image" Target="../media/image137.png"/><Relationship Id="rId18" Type="http://schemas.openxmlformats.org/officeDocument/2006/relationships/image" Target="../media/image142.png"/><Relationship Id="rId3" Type="http://schemas.openxmlformats.org/officeDocument/2006/relationships/image" Target="../media/image127.png"/><Relationship Id="rId7" Type="http://schemas.openxmlformats.org/officeDocument/2006/relationships/image" Target="../media/image131.png"/><Relationship Id="rId12" Type="http://schemas.openxmlformats.org/officeDocument/2006/relationships/image" Target="../media/image136.png"/><Relationship Id="rId17" Type="http://schemas.openxmlformats.org/officeDocument/2006/relationships/image" Target="../media/image141.png"/><Relationship Id="rId2" Type="http://schemas.openxmlformats.org/officeDocument/2006/relationships/notesSlide" Target="../notesSlides/notesSlide30.xml"/><Relationship Id="rId16" Type="http://schemas.openxmlformats.org/officeDocument/2006/relationships/image" Target="../media/image140.png"/><Relationship Id="rId1" Type="http://schemas.openxmlformats.org/officeDocument/2006/relationships/slideLayout" Target="../slideLayouts/slideLayout4.xml"/><Relationship Id="rId6" Type="http://schemas.openxmlformats.org/officeDocument/2006/relationships/image" Target="../media/image130.png"/><Relationship Id="rId11" Type="http://schemas.openxmlformats.org/officeDocument/2006/relationships/image" Target="../media/image135.png"/><Relationship Id="rId5" Type="http://schemas.openxmlformats.org/officeDocument/2006/relationships/image" Target="../media/image129.png"/><Relationship Id="rId15" Type="http://schemas.openxmlformats.org/officeDocument/2006/relationships/image" Target="../media/image139.png"/><Relationship Id="rId10" Type="http://schemas.openxmlformats.org/officeDocument/2006/relationships/image" Target="../media/image134.png"/><Relationship Id="rId4" Type="http://schemas.openxmlformats.org/officeDocument/2006/relationships/image" Target="../media/image128.png"/><Relationship Id="rId9" Type="http://schemas.openxmlformats.org/officeDocument/2006/relationships/image" Target="../media/image133.png"/><Relationship Id="rId14" Type="http://schemas.openxmlformats.org/officeDocument/2006/relationships/image" Target="../media/image138.png"/></Relationships>
</file>

<file path=ppt/slides/_rels/slide32.xml.rels><?xml version="1.0" encoding="UTF-8" standalone="yes"?>
<Relationships xmlns="http://schemas.openxmlformats.org/package/2006/relationships"><Relationship Id="rId8" Type="http://schemas.openxmlformats.org/officeDocument/2006/relationships/image" Target="../media/image132.png"/><Relationship Id="rId13" Type="http://schemas.openxmlformats.org/officeDocument/2006/relationships/image" Target="../media/image137.png"/><Relationship Id="rId18" Type="http://schemas.openxmlformats.org/officeDocument/2006/relationships/image" Target="../media/image142.png"/><Relationship Id="rId3" Type="http://schemas.openxmlformats.org/officeDocument/2006/relationships/image" Target="../media/image127.png"/><Relationship Id="rId7" Type="http://schemas.openxmlformats.org/officeDocument/2006/relationships/image" Target="../media/image131.png"/><Relationship Id="rId12" Type="http://schemas.openxmlformats.org/officeDocument/2006/relationships/image" Target="../media/image136.png"/><Relationship Id="rId17" Type="http://schemas.openxmlformats.org/officeDocument/2006/relationships/image" Target="../media/image141.png"/><Relationship Id="rId2" Type="http://schemas.openxmlformats.org/officeDocument/2006/relationships/notesSlide" Target="../notesSlides/notesSlide31.xml"/><Relationship Id="rId16" Type="http://schemas.openxmlformats.org/officeDocument/2006/relationships/image" Target="../media/image140.png"/><Relationship Id="rId1" Type="http://schemas.openxmlformats.org/officeDocument/2006/relationships/slideLayout" Target="../slideLayouts/slideLayout4.xml"/><Relationship Id="rId6" Type="http://schemas.openxmlformats.org/officeDocument/2006/relationships/image" Target="../media/image130.png"/><Relationship Id="rId11" Type="http://schemas.openxmlformats.org/officeDocument/2006/relationships/image" Target="../media/image135.png"/><Relationship Id="rId5" Type="http://schemas.openxmlformats.org/officeDocument/2006/relationships/image" Target="../media/image129.png"/><Relationship Id="rId15" Type="http://schemas.openxmlformats.org/officeDocument/2006/relationships/image" Target="../media/image139.png"/><Relationship Id="rId10" Type="http://schemas.openxmlformats.org/officeDocument/2006/relationships/image" Target="../media/image134.png"/><Relationship Id="rId4" Type="http://schemas.openxmlformats.org/officeDocument/2006/relationships/image" Target="../media/image128.png"/><Relationship Id="rId9" Type="http://schemas.openxmlformats.org/officeDocument/2006/relationships/image" Target="../media/image133.png"/><Relationship Id="rId14" Type="http://schemas.openxmlformats.org/officeDocument/2006/relationships/image" Target="../media/image138.png"/></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3" Type="http://schemas.openxmlformats.org/officeDocument/2006/relationships/image" Target="../media/image143.png"/><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3" Type="http://schemas.openxmlformats.org/officeDocument/2006/relationships/image" Target="../media/image144.png"/><Relationship Id="rId2" Type="http://schemas.openxmlformats.org/officeDocument/2006/relationships/notesSlide" Target="../notesSlides/notesSlide42.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3" Type="http://schemas.openxmlformats.org/officeDocument/2006/relationships/image" Target="../media/image145.png"/><Relationship Id="rId2" Type="http://schemas.openxmlformats.org/officeDocument/2006/relationships/notesSlide" Target="../notesSlides/notesSlide43.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a:spLocks noChangeArrowheads="1"/>
          </p:cNvSpPr>
          <p:nvPr/>
        </p:nvSpPr>
        <p:spPr bwMode="auto">
          <a:xfrm>
            <a:off x="6835775" y="5486400"/>
            <a:ext cx="2308225" cy="1371600"/>
          </a:xfrm>
          <a:prstGeom prst="rect">
            <a:avLst/>
          </a:prstGeom>
          <a:solidFill>
            <a:srgbClr val="FBEFD8"/>
          </a:solidFill>
          <a:ln w="9525" algn="ctr">
            <a:noFill/>
            <a:round/>
            <a:headEnd/>
            <a:tailEnd/>
          </a:ln>
        </p:spPr>
        <p:txBody>
          <a:bodyPr/>
          <a:lstStyle/>
          <a:p>
            <a:endParaRPr lang="en-US" sz="2800" b="0">
              <a:solidFill>
                <a:schemeClr val="tx2"/>
              </a:solidFill>
            </a:endParaRPr>
          </a:p>
        </p:txBody>
      </p:sp>
      <p:sp>
        <p:nvSpPr>
          <p:cNvPr id="7" name="Text Box 5"/>
          <p:cNvSpPr txBox="1">
            <a:spLocks noChangeArrowheads="1"/>
          </p:cNvSpPr>
          <p:nvPr/>
        </p:nvSpPr>
        <p:spPr bwMode="auto">
          <a:xfrm>
            <a:off x="638629" y="1358900"/>
            <a:ext cx="6066971" cy="830997"/>
          </a:xfrm>
          <a:prstGeom prst="rect">
            <a:avLst/>
          </a:prstGeom>
          <a:noFill/>
          <a:ln w="9525" algn="ctr">
            <a:noFill/>
            <a:miter lim="800000"/>
            <a:headEnd/>
            <a:tailEnd/>
          </a:ln>
        </p:spPr>
        <p:txBody>
          <a:bodyPr wrap="square">
            <a:spAutoFit/>
          </a:bodyPr>
          <a:lstStyle/>
          <a:p>
            <a:pPr>
              <a:spcBef>
                <a:spcPct val="10000"/>
              </a:spcBef>
              <a:spcAft>
                <a:spcPct val="10000"/>
              </a:spcAft>
            </a:pPr>
            <a:r>
              <a:rPr lang="el-GR" sz="2400" dirty="0" smtClean="0">
                <a:solidFill>
                  <a:srgbClr val="394978"/>
                </a:solidFill>
                <a:latin typeface="Times New Roman" pitchFamily="18" charset="0"/>
                <a:cs typeface="Times New Roman" pitchFamily="18" charset="0"/>
              </a:rPr>
              <a:t>Εισαγωγικοί Δασμοί και Ποσοστώσεις υπό Συνθήκες Τέλειου Ανταγωνισμού</a:t>
            </a:r>
            <a:endParaRPr lang="en-US" sz="2400" dirty="0">
              <a:solidFill>
                <a:srgbClr val="394978"/>
              </a:solidFill>
              <a:latin typeface="Times New Roman" pitchFamily="18" charset="0"/>
              <a:cs typeface="Times New Roman" pitchFamily="18" charset="0"/>
            </a:endParaRPr>
          </a:p>
        </p:txBody>
      </p:sp>
      <p:sp>
        <p:nvSpPr>
          <p:cNvPr id="11" name="Text Box 7"/>
          <p:cNvSpPr txBox="1">
            <a:spLocks noChangeArrowheads="1"/>
          </p:cNvSpPr>
          <p:nvPr/>
        </p:nvSpPr>
        <p:spPr bwMode="auto">
          <a:xfrm>
            <a:off x="5081588" y="5978525"/>
            <a:ext cx="1603375" cy="522288"/>
          </a:xfrm>
          <a:prstGeom prst="rect">
            <a:avLst/>
          </a:prstGeom>
          <a:noFill/>
          <a:ln w="9525">
            <a:noFill/>
            <a:miter lim="800000"/>
            <a:headEnd/>
            <a:tailEnd/>
          </a:ln>
        </p:spPr>
        <p:txBody>
          <a:bodyPr wrap="none">
            <a:spAutoFit/>
          </a:bodyPr>
          <a:lstStyle/>
          <a:p>
            <a:pPr>
              <a:spcBef>
                <a:spcPct val="10000"/>
              </a:spcBef>
              <a:spcAft>
                <a:spcPct val="10000"/>
              </a:spcAft>
            </a:pPr>
            <a:r>
              <a:rPr lang="en-US">
                <a:solidFill>
                  <a:srgbClr val="394978"/>
                </a:solidFill>
                <a:latin typeface="Times New Roman" pitchFamily="18" charset="0"/>
                <a:cs typeface="Times New Roman" pitchFamily="18" charset="0"/>
              </a:rPr>
              <a:t>Prepared by:</a:t>
            </a:r>
            <a:br>
              <a:rPr lang="en-US">
                <a:solidFill>
                  <a:srgbClr val="394978"/>
                </a:solidFill>
                <a:latin typeface="Times New Roman" pitchFamily="18" charset="0"/>
                <a:cs typeface="Times New Roman" pitchFamily="18" charset="0"/>
              </a:rPr>
            </a:br>
            <a:r>
              <a:rPr lang="en-US">
                <a:solidFill>
                  <a:srgbClr val="394978"/>
                </a:solidFill>
                <a:latin typeface="Times New Roman" pitchFamily="18" charset="0"/>
                <a:cs typeface="Times New Roman" pitchFamily="18" charset="0"/>
              </a:rPr>
              <a:t>Fernando Quijano</a:t>
            </a:r>
          </a:p>
        </p:txBody>
      </p:sp>
      <p:sp>
        <p:nvSpPr>
          <p:cNvPr id="18" name="Rectangle 17"/>
          <p:cNvSpPr>
            <a:spLocks noChangeArrowheads="1"/>
          </p:cNvSpPr>
          <p:nvPr/>
        </p:nvSpPr>
        <p:spPr bwMode="auto">
          <a:xfrm>
            <a:off x="6835775" y="1262063"/>
            <a:ext cx="2308225" cy="1270000"/>
          </a:xfrm>
          <a:prstGeom prst="rect">
            <a:avLst/>
          </a:prstGeom>
          <a:solidFill>
            <a:srgbClr val="94AE98"/>
          </a:solidFill>
          <a:ln w="9525" algn="ctr">
            <a:noFill/>
            <a:round/>
            <a:headEnd/>
            <a:tailEnd/>
          </a:ln>
        </p:spPr>
        <p:txBody>
          <a:bodyPr/>
          <a:lstStyle/>
          <a:p>
            <a:endParaRPr lang="en-US" sz="2800" b="0">
              <a:solidFill>
                <a:schemeClr val="tx2"/>
              </a:solidFill>
            </a:endParaRPr>
          </a:p>
        </p:txBody>
      </p:sp>
      <p:grpSp>
        <p:nvGrpSpPr>
          <p:cNvPr id="26" name="Group 25"/>
          <p:cNvGrpSpPr>
            <a:grpSpLocks/>
          </p:cNvGrpSpPr>
          <p:nvPr/>
        </p:nvGrpSpPr>
        <p:grpSpPr bwMode="auto">
          <a:xfrm>
            <a:off x="0" y="-7938"/>
            <a:ext cx="9144000" cy="1285876"/>
            <a:chOff x="-1" y="-7256"/>
            <a:chExt cx="9144001" cy="1285647"/>
          </a:xfrm>
        </p:grpSpPr>
        <p:sp>
          <p:nvSpPr>
            <p:cNvPr id="14364" name="Rectangle 13"/>
            <p:cNvSpPr>
              <a:spLocks noChangeArrowheads="1"/>
            </p:cNvSpPr>
            <p:nvPr/>
          </p:nvSpPr>
          <p:spPr bwMode="auto">
            <a:xfrm>
              <a:off x="-1" y="0"/>
              <a:ext cx="6836229" cy="1262743"/>
            </a:xfrm>
            <a:prstGeom prst="rect">
              <a:avLst/>
            </a:prstGeom>
            <a:solidFill>
              <a:srgbClr val="69134B"/>
            </a:solidFill>
            <a:ln w="9525" algn="ctr">
              <a:noFill/>
              <a:round/>
              <a:headEnd/>
              <a:tailEnd/>
            </a:ln>
          </p:spPr>
          <p:txBody>
            <a:bodyPr/>
            <a:lstStyle/>
            <a:p>
              <a:endParaRPr lang="en-US" sz="2800" b="0">
                <a:solidFill>
                  <a:schemeClr val="tx2"/>
                </a:solidFill>
              </a:endParaRPr>
            </a:p>
          </p:txBody>
        </p:sp>
        <p:sp>
          <p:nvSpPr>
            <p:cNvPr id="14365" name="Rectangle 16"/>
            <p:cNvSpPr>
              <a:spLocks noChangeArrowheads="1"/>
            </p:cNvSpPr>
            <p:nvPr/>
          </p:nvSpPr>
          <p:spPr bwMode="auto">
            <a:xfrm>
              <a:off x="6836229" y="-7256"/>
              <a:ext cx="2307771" cy="1270000"/>
            </a:xfrm>
            <a:prstGeom prst="rect">
              <a:avLst/>
            </a:prstGeom>
            <a:solidFill>
              <a:srgbClr val="57699E"/>
            </a:solidFill>
            <a:ln w="9525" algn="ctr">
              <a:noFill/>
              <a:round/>
              <a:headEnd/>
              <a:tailEnd/>
            </a:ln>
          </p:spPr>
          <p:txBody>
            <a:bodyPr/>
            <a:lstStyle/>
            <a:p>
              <a:endParaRPr lang="en-US" sz="2800" b="0">
                <a:solidFill>
                  <a:schemeClr val="tx2"/>
                </a:solidFill>
              </a:endParaRPr>
            </a:p>
          </p:txBody>
        </p:sp>
        <p:cxnSp>
          <p:nvCxnSpPr>
            <p:cNvPr id="14366" name="Straight Connector 19"/>
            <p:cNvCxnSpPr>
              <a:cxnSpLocks noChangeShapeType="1"/>
            </p:cNvCxnSpPr>
            <p:nvPr/>
          </p:nvCxnSpPr>
          <p:spPr bwMode="auto">
            <a:xfrm>
              <a:off x="0" y="1278391"/>
              <a:ext cx="9144000" cy="0"/>
            </a:xfrm>
            <a:prstGeom prst="line">
              <a:avLst/>
            </a:prstGeom>
            <a:noFill/>
            <a:ln w="76200" algn="ctr">
              <a:solidFill>
                <a:schemeClr val="tx1"/>
              </a:solidFill>
              <a:round/>
              <a:headEnd/>
              <a:tailEnd/>
            </a:ln>
          </p:spPr>
        </p:cxnSp>
      </p:grpSp>
      <p:sp>
        <p:nvSpPr>
          <p:cNvPr id="6" name="Text Box 4"/>
          <p:cNvSpPr txBox="1">
            <a:spLocks noChangeArrowheads="1"/>
          </p:cNvSpPr>
          <p:nvPr/>
        </p:nvSpPr>
        <p:spPr bwMode="auto">
          <a:xfrm>
            <a:off x="7437438" y="1303338"/>
            <a:ext cx="1106487" cy="1200150"/>
          </a:xfrm>
          <a:prstGeom prst="rect">
            <a:avLst/>
          </a:prstGeom>
          <a:noFill/>
          <a:ln w="9525">
            <a:noFill/>
            <a:miter lim="800000"/>
            <a:headEnd/>
            <a:tailEnd/>
          </a:ln>
        </p:spPr>
        <p:txBody>
          <a:bodyPr anchor="ctr">
            <a:spAutoFit/>
          </a:bodyPr>
          <a:lstStyle/>
          <a:p>
            <a:pPr algn="ctr">
              <a:spcBef>
                <a:spcPct val="10000"/>
              </a:spcBef>
              <a:spcAft>
                <a:spcPct val="10000"/>
              </a:spcAft>
            </a:pPr>
            <a:r>
              <a:rPr lang="en-US" sz="7200"/>
              <a:t>8</a:t>
            </a:r>
          </a:p>
        </p:txBody>
      </p:sp>
      <p:graphicFrame>
        <p:nvGraphicFramePr>
          <p:cNvPr id="14371" name="Group 35"/>
          <p:cNvGraphicFramePr>
            <a:graphicFrameLocks noGrp="1"/>
          </p:cNvGraphicFramePr>
          <p:nvPr/>
        </p:nvGraphicFramePr>
        <p:xfrm>
          <a:off x="6880225" y="2557463"/>
          <a:ext cx="2263775" cy="3017520"/>
        </p:xfrm>
        <a:graphic>
          <a:graphicData uri="http://schemas.openxmlformats.org/drawingml/2006/table">
            <a:tbl>
              <a:tblPr/>
              <a:tblGrid>
                <a:gridCol w="333375"/>
                <a:gridCol w="1930400"/>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tx1"/>
                          </a:solidFill>
                          <a:effectLst/>
                          <a:latin typeface="Arial" charset="0"/>
                        </a:rPr>
                        <a:t>Σύντομο Ιστορικό του Παγκόσμιου Οργανισμού Εμπορίου</a:t>
                      </a:r>
                      <a:endParaRPr kumimoji="0" lang="en-US" sz="14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tx1"/>
                          </a:solidFill>
                          <a:effectLst/>
                          <a:latin typeface="Arial" charset="0"/>
                        </a:rPr>
                        <a:t>Κέρδη από το Εμπόριο</a:t>
                      </a:r>
                      <a:endParaRPr kumimoji="0" lang="en-US" sz="14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tx1"/>
                          </a:solidFill>
                          <a:effectLst/>
                          <a:latin typeface="Arial" charset="0"/>
                        </a:rPr>
                        <a:t>Εισαγωγικοί Δασμοί για μια Μικρή Χώρα</a:t>
                      </a:r>
                      <a:endParaRPr kumimoji="0" lang="en-US" sz="14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tx1"/>
                          </a:solidFill>
                          <a:effectLst/>
                          <a:latin typeface="Arial" charset="0"/>
                        </a:rPr>
                        <a:t>Εισαγωγικοί Δασμοί για μια Μεγάλη Χώρα</a:t>
                      </a:r>
                      <a:endParaRPr kumimoji="0" lang="en-US" sz="14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tx1"/>
                          </a:solidFill>
                          <a:effectLst/>
                          <a:latin typeface="Arial" charset="0"/>
                        </a:rPr>
                        <a:t>Εισαγωγικές Ποσοστώσεις</a:t>
                      </a:r>
                      <a:endParaRPr kumimoji="0" lang="en-US" sz="14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bl>
          </a:graphicData>
        </a:graphic>
      </p:graphicFrame>
      <p:pic>
        <p:nvPicPr>
          <p:cNvPr id="14368" name="Picture 32" descr="Pages from feenestra comps_8_25"/>
          <p:cNvPicPr>
            <a:picLocks noChangeAspect="1" noChangeArrowheads="1"/>
          </p:cNvPicPr>
          <p:nvPr/>
        </p:nvPicPr>
        <p:blipFill>
          <a:blip r:embed="rId2" cstate="print"/>
          <a:srcRect/>
          <a:stretch>
            <a:fillRect/>
          </a:stretch>
        </p:blipFill>
        <p:spPr bwMode="auto">
          <a:xfrm>
            <a:off x="1144588" y="2493963"/>
            <a:ext cx="3121025" cy="39560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500"/>
                                        <p:tgtEl>
                                          <p:spTgt spid="26"/>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wipe(up)">
                                      <p:cBhvr>
                                        <p:cTn id="11" dur="500"/>
                                        <p:tgtEl>
                                          <p:spTgt spid="18"/>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up)">
                                      <p:cBhvr>
                                        <p:cTn id="15" dur="500"/>
                                        <p:tgtEl>
                                          <p:spTgt spid="6"/>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Effect transition="in" filter="wipe(left)">
                                      <p:cBhvr>
                                        <p:cTn id="19" dur="500"/>
                                        <p:tgtEl>
                                          <p:spTgt spid="7">
                                            <p:txEl>
                                              <p:pRg st="0" end="0"/>
                                            </p:txEl>
                                          </p:spTgt>
                                        </p:tgtEl>
                                      </p:cBhvr>
                                    </p:animEffect>
                                  </p:childTnLst>
                                </p:cTn>
                              </p:par>
                            </p:childTnLst>
                          </p:cTn>
                        </p:par>
                        <p:par>
                          <p:cTn id="20" fill="hold">
                            <p:stCondLst>
                              <p:cond delay="2000"/>
                            </p:stCondLst>
                            <p:childTnLst>
                              <p:par>
                                <p:cTn id="21" presetID="22" presetClass="entr" presetSubtype="1" fill="hold" nodeType="afterEffect">
                                  <p:stCondLst>
                                    <p:cond delay="0"/>
                                  </p:stCondLst>
                                  <p:childTnLst>
                                    <p:set>
                                      <p:cBhvr>
                                        <p:cTn id="22" dur="1" fill="hold">
                                          <p:stCondLst>
                                            <p:cond delay="0"/>
                                          </p:stCondLst>
                                        </p:cTn>
                                        <p:tgtEl>
                                          <p:spTgt spid="14371"/>
                                        </p:tgtEl>
                                        <p:attrNameLst>
                                          <p:attrName>style.visibility</p:attrName>
                                        </p:attrNameLst>
                                      </p:cBhvr>
                                      <p:to>
                                        <p:strVal val="visible"/>
                                      </p:to>
                                    </p:set>
                                    <p:animEffect transition="in" filter="wipe(up)">
                                      <p:cBhvr>
                                        <p:cTn id="23" dur="500"/>
                                        <p:tgtEl>
                                          <p:spTgt spid="14371"/>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ipe(up)">
                                      <p:cBhvr>
                                        <p:cTn id="27" dur="500"/>
                                        <p:tgtEl>
                                          <p:spTgt spid="23"/>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wipe(left)">
                                      <p:cBhvr>
                                        <p:cTn id="3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7" grpId="0" build="allAtOnce"/>
      <p:bldP spid="11" grpId="0"/>
      <p:bldP spid="18" grpId="0" animBg="1"/>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 name="Rectangle 32"/>
          <p:cNvSpPr>
            <a:spLocks noChangeArrowheads="1"/>
          </p:cNvSpPr>
          <p:nvPr/>
        </p:nvSpPr>
        <p:spPr bwMode="auto">
          <a:xfrm>
            <a:off x="928688" y="434975"/>
            <a:ext cx="3233737" cy="203200"/>
          </a:xfrm>
          <a:prstGeom prst="rect">
            <a:avLst/>
          </a:prstGeom>
          <a:solidFill>
            <a:srgbClr val="F5D8A5"/>
          </a:solidFill>
          <a:ln w="9525" algn="ctr">
            <a:noFill/>
            <a:round/>
            <a:headEnd/>
            <a:tailEnd/>
          </a:ln>
        </p:spPr>
        <p:txBody>
          <a:bodyPr/>
          <a:lstStyle/>
          <a:p>
            <a:endParaRPr lang="en-US" sz="2800" b="0">
              <a:solidFill>
                <a:schemeClr val="tx2"/>
              </a:solidFill>
            </a:endParaRPr>
          </a:p>
        </p:txBody>
      </p:sp>
      <p:grpSp>
        <p:nvGrpSpPr>
          <p:cNvPr id="2" name="Group 39"/>
          <p:cNvGrpSpPr>
            <a:grpSpLocks/>
          </p:cNvGrpSpPr>
          <p:nvPr/>
        </p:nvGrpSpPr>
        <p:grpSpPr bwMode="auto">
          <a:xfrm>
            <a:off x="828675" y="1235075"/>
            <a:ext cx="7516813" cy="5326063"/>
            <a:chOff x="566738" y="2200275"/>
            <a:chExt cx="7805737" cy="4219575"/>
          </a:xfrm>
        </p:grpSpPr>
        <p:sp>
          <p:nvSpPr>
            <p:cNvPr id="31760" name="Rectangle 29"/>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31761" name="Rectangle 30"/>
            <p:cNvSpPr>
              <a:spLocks noChangeArrowheads="1"/>
            </p:cNvSpPr>
            <p:nvPr/>
          </p:nvSpPr>
          <p:spPr bwMode="auto">
            <a:xfrm>
              <a:off x="581024" y="2219327"/>
              <a:ext cx="7772401" cy="260763"/>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862213" name="Rectangle 5"/>
          <p:cNvSpPr>
            <a:spLocks noChangeArrowheads="1"/>
          </p:cNvSpPr>
          <p:nvPr/>
        </p:nvSpPr>
        <p:spPr bwMode="auto">
          <a:xfrm>
            <a:off x="566738" y="820738"/>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Πλεόνασμα Καταναλωτή και Παραγωγού</a:t>
            </a:r>
            <a:endParaRPr lang="en-US" sz="2400" dirty="0">
              <a:solidFill>
                <a:srgbClr val="356A41"/>
              </a:solidFill>
            </a:endParaRPr>
          </a:p>
        </p:txBody>
      </p:sp>
      <p:sp>
        <p:nvSpPr>
          <p:cNvPr id="19" name="Text Box 7"/>
          <p:cNvSpPr txBox="1">
            <a:spLocks noChangeArrowheads="1"/>
          </p:cNvSpPr>
          <p:nvPr/>
        </p:nvSpPr>
        <p:spPr bwMode="auto">
          <a:xfrm>
            <a:off x="847725" y="1255713"/>
            <a:ext cx="2362200"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8-1</a:t>
            </a:r>
            <a:r>
              <a:rPr lang="en-US" dirty="0">
                <a:solidFill>
                  <a:schemeClr val="bg2"/>
                </a:solidFill>
              </a:rPr>
              <a:t> (1 </a:t>
            </a:r>
            <a:r>
              <a:rPr lang="el-GR" dirty="0" smtClean="0">
                <a:solidFill>
                  <a:schemeClr val="bg2"/>
                </a:solidFill>
              </a:rPr>
              <a:t>από </a:t>
            </a:r>
            <a:r>
              <a:rPr lang="en-US" dirty="0" smtClean="0">
                <a:solidFill>
                  <a:schemeClr val="bg2"/>
                </a:solidFill>
              </a:rPr>
              <a:t>2</a:t>
            </a:r>
            <a:r>
              <a:rPr lang="en-US" dirty="0">
                <a:solidFill>
                  <a:schemeClr val="bg2"/>
                </a:solidFill>
              </a:rPr>
              <a:t>)</a:t>
            </a:r>
            <a:endParaRPr lang="en-US" dirty="0"/>
          </a:p>
        </p:txBody>
      </p:sp>
      <p:sp>
        <p:nvSpPr>
          <p:cNvPr id="21" name="Rectangle 20"/>
          <p:cNvSpPr>
            <a:spLocks noChangeArrowheads="1"/>
          </p:cNvSpPr>
          <p:nvPr/>
        </p:nvSpPr>
        <p:spPr bwMode="auto">
          <a:xfrm>
            <a:off x="1016000" y="4913313"/>
            <a:ext cx="7140575" cy="1720471"/>
          </a:xfrm>
          <a:prstGeom prst="rect">
            <a:avLst/>
          </a:prstGeom>
          <a:noFill/>
          <a:ln w="9525">
            <a:noFill/>
            <a:miter lim="800000"/>
            <a:headEnd/>
            <a:tailEnd/>
          </a:ln>
        </p:spPr>
        <p:txBody>
          <a:bodyPr>
            <a:spAutoFit/>
          </a:bodyPr>
          <a:lstStyle/>
          <a:p>
            <a:pPr>
              <a:spcBef>
                <a:spcPct val="10000"/>
              </a:spcBef>
              <a:spcAft>
                <a:spcPct val="10000"/>
              </a:spcAft>
            </a:pPr>
            <a:r>
              <a:rPr lang="el-GR" sz="1600" dirty="0" smtClean="0">
                <a:solidFill>
                  <a:srgbClr val="8A3A6A"/>
                </a:solidFill>
              </a:rPr>
              <a:t>Πλεόνασμα Καταναλωτή και Παραγωγού</a:t>
            </a:r>
            <a:r>
              <a:rPr lang="en-US" sz="1600" dirty="0" smtClean="0">
                <a:solidFill>
                  <a:srgbClr val="8A3A6A"/>
                </a:solidFill>
              </a:rPr>
              <a:t> </a:t>
            </a:r>
            <a:endParaRPr lang="en-US" sz="1600" dirty="0">
              <a:solidFill>
                <a:srgbClr val="8A3A6A"/>
              </a:solidFill>
            </a:endParaRPr>
          </a:p>
          <a:p>
            <a:pPr>
              <a:spcBef>
                <a:spcPct val="10000"/>
              </a:spcBef>
              <a:spcAft>
                <a:spcPct val="10000"/>
              </a:spcAft>
            </a:pPr>
            <a:r>
              <a:rPr lang="el-GR" dirty="0" smtClean="0"/>
              <a:t>Στο διάγραμμα (α), το πλεόνασμα καταναλωτή από την αγορά ποσότητας </a:t>
            </a:r>
            <a:r>
              <a:rPr lang="en-US" i="1" dirty="0" smtClean="0"/>
              <a:t>D</a:t>
            </a:r>
            <a:r>
              <a:rPr lang="en-US" baseline="-25000" dirty="0" smtClean="0"/>
              <a:t>1 </a:t>
            </a:r>
            <a:r>
              <a:rPr lang="el-GR" dirty="0" smtClean="0"/>
              <a:t>στην τιμή</a:t>
            </a:r>
            <a:r>
              <a:rPr lang="en-US" dirty="0" smtClean="0"/>
              <a:t> </a:t>
            </a:r>
            <a:r>
              <a:rPr lang="en-US" i="1" dirty="0"/>
              <a:t>P</a:t>
            </a:r>
            <a:r>
              <a:rPr lang="en-US" baseline="-25000" dirty="0"/>
              <a:t>1</a:t>
            </a:r>
            <a:r>
              <a:rPr lang="en-US" dirty="0"/>
              <a:t> </a:t>
            </a:r>
            <a:r>
              <a:rPr lang="el-GR" dirty="0" smtClean="0"/>
              <a:t>είναι η περιοχή κάτω από την καμπύλη ζήτησης και πάνω από την τιμή. </a:t>
            </a:r>
            <a:r>
              <a:rPr lang="en-US" dirty="0" smtClean="0"/>
              <a:t> </a:t>
            </a:r>
            <a:endParaRPr lang="en-US" dirty="0"/>
          </a:p>
          <a:p>
            <a:pPr>
              <a:spcBef>
                <a:spcPct val="10000"/>
              </a:spcBef>
              <a:spcAft>
                <a:spcPct val="10000"/>
              </a:spcAft>
            </a:pPr>
            <a:r>
              <a:rPr lang="el-GR" dirty="0" smtClean="0"/>
              <a:t>Ο καταναλωτής που αγοράζει</a:t>
            </a:r>
            <a:r>
              <a:rPr lang="en-US" dirty="0" smtClean="0"/>
              <a:t> </a:t>
            </a:r>
            <a:r>
              <a:rPr lang="en-US" i="1" dirty="0"/>
              <a:t>D</a:t>
            </a:r>
            <a:r>
              <a:rPr lang="en-US" baseline="-25000" dirty="0"/>
              <a:t>2</a:t>
            </a:r>
            <a:r>
              <a:rPr lang="en-US" dirty="0"/>
              <a:t> </a:t>
            </a:r>
            <a:r>
              <a:rPr lang="el-GR" dirty="0" smtClean="0"/>
              <a:t>είναι πρόθυμος να πληρώσει τιμή</a:t>
            </a:r>
            <a:r>
              <a:rPr lang="en-US" dirty="0" smtClean="0"/>
              <a:t> </a:t>
            </a:r>
            <a:r>
              <a:rPr lang="en-US" i="1" dirty="0"/>
              <a:t>P</a:t>
            </a:r>
            <a:r>
              <a:rPr lang="en-US" baseline="-25000" dirty="0"/>
              <a:t>2</a:t>
            </a:r>
            <a:r>
              <a:rPr lang="en-US" dirty="0"/>
              <a:t> </a:t>
            </a:r>
            <a:r>
              <a:rPr lang="el-GR" dirty="0" smtClean="0"/>
              <a:t>αλλά χρειάζεται να πληρώσει μόνο</a:t>
            </a:r>
            <a:r>
              <a:rPr lang="en-US" dirty="0" smtClean="0"/>
              <a:t> </a:t>
            </a:r>
            <a:r>
              <a:rPr lang="en-US" i="1" dirty="0"/>
              <a:t>P</a:t>
            </a:r>
            <a:r>
              <a:rPr lang="en-US" baseline="-25000" dirty="0"/>
              <a:t>1</a:t>
            </a:r>
            <a:r>
              <a:rPr lang="en-US" dirty="0"/>
              <a:t>. </a:t>
            </a:r>
            <a:r>
              <a:rPr lang="el-GR" dirty="0" smtClean="0"/>
              <a:t>Η</a:t>
            </a:r>
            <a:r>
              <a:rPr lang="en-US" dirty="0" smtClean="0"/>
              <a:t> </a:t>
            </a:r>
            <a:r>
              <a:rPr lang="el-GR" dirty="0" smtClean="0"/>
              <a:t>διαφορά είναι το πλεόνασμα καταναλωτή και αντιπροσωπεύει την ικανοποίηση των καταναλωτών πέρα και πάνω από το ποσό που καταβλήθηκε. </a:t>
            </a:r>
            <a:endParaRPr lang="en-US" dirty="0"/>
          </a:p>
        </p:txBody>
      </p:sp>
      <p:sp>
        <p:nvSpPr>
          <p:cNvPr id="34" name="Rectangle 33"/>
          <p:cNvSpPr>
            <a:spLocks noChangeArrowheads="1"/>
          </p:cNvSpPr>
          <p:nvPr/>
        </p:nvSpPr>
        <p:spPr bwMode="auto">
          <a:xfrm>
            <a:off x="1023938" y="1682750"/>
            <a:ext cx="7118350" cy="3228975"/>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sp>
        <p:nvSpPr>
          <p:cNvPr id="40"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2  </a:t>
            </a:r>
            <a:r>
              <a:rPr lang="el-GR" dirty="0" smtClean="0">
                <a:solidFill>
                  <a:srgbClr val="69134B"/>
                </a:solidFill>
              </a:rPr>
              <a:t>Τα Κέρδη από το Εμπόριο</a:t>
            </a:r>
            <a:endParaRPr lang="en-US" dirty="0" smtClean="0">
              <a:solidFill>
                <a:srgbClr val="69134B"/>
              </a:solidFill>
            </a:endParaRPr>
          </a:p>
        </p:txBody>
      </p:sp>
      <p:pic>
        <p:nvPicPr>
          <p:cNvPr id="43" name="Picture 42" descr="Feenstra2e_fig_08_01_PPT_4.gif"/>
          <p:cNvPicPr>
            <a:picLocks noChangeAspect="1"/>
          </p:cNvPicPr>
          <p:nvPr/>
        </p:nvPicPr>
        <p:blipFill>
          <a:blip r:embed="rId3" cstate="print"/>
          <a:srcRect/>
          <a:stretch>
            <a:fillRect/>
          </a:stretch>
        </p:blipFill>
        <p:spPr bwMode="auto">
          <a:xfrm>
            <a:off x="1128713" y="1784350"/>
            <a:ext cx="6972300" cy="2886075"/>
          </a:xfrm>
          <a:prstGeom prst="rect">
            <a:avLst/>
          </a:prstGeom>
          <a:noFill/>
          <a:ln w="9525">
            <a:noFill/>
            <a:miter lim="800000"/>
            <a:headEnd/>
            <a:tailEnd/>
          </a:ln>
        </p:spPr>
      </p:pic>
      <p:pic>
        <p:nvPicPr>
          <p:cNvPr id="38" name="Picture 37" descr="Feenstra2e_fig_08_01_PPT_1.gif"/>
          <p:cNvPicPr>
            <a:picLocks noChangeAspect="1"/>
          </p:cNvPicPr>
          <p:nvPr/>
        </p:nvPicPr>
        <p:blipFill>
          <a:blip r:embed="rId4" cstate="print"/>
          <a:srcRect/>
          <a:stretch>
            <a:fillRect/>
          </a:stretch>
        </p:blipFill>
        <p:spPr bwMode="auto">
          <a:xfrm>
            <a:off x="1128713" y="1784350"/>
            <a:ext cx="6972300" cy="2886075"/>
          </a:xfrm>
          <a:prstGeom prst="rect">
            <a:avLst/>
          </a:prstGeom>
          <a:noFill/>
          <a:ln w="9525">
            <a:noFill/>
            <a:miter lim="800000"/>
            <a:headEnd/>
            <a:tailEnd/>
          </a:ln>
        </p:spPr>
      </p:pic>
      <p:pic>
        <p:nvPicPr>
          <p:cNvPr id="39" name="Picture 38" descr="Feenstra2e_fig_08_01_PPT_2.gif"/>
          <p:cNvPicPr>
            <a:picLocks noChangeAspect="1"/>
          </p:cNvPicPr>
          <p:nvPr/>
        </p:nvPicPr>
        <p:blipFill>
          <a:blip r:embed="rId5" cstate="print"/>
          <a:srcRect/>
          <a:stretch>
            <a:fillRect/>
          </a:stretch>
        </p:blipFill>
        <p:spPr bwMode="auto">
          <a:xfrm>
            <a:off x="1128713" y="1784350"/>
            <a:ext cx="6972300" cy="2886075"/>
          </a:xfrm>
          <a:prstGeom prst="rect">
            <a:avLst/>
          </a:prstGeom>
          <a:noFill/>
          <a:ln w="9525">
            <a:noFill/>
            <a:miter lim="800000"/>
            <a:headEnd/>
            <a:tailEnd/>
          </a:ln>
        </p:spPr>
      </p:pic>
      <p:pic>
        <p:nvPicPr>
          <p:cNvPr id="42" name="Picture 41" descr="Feenstra2e_fig_08_01_PPT_3.gif"/>
          <p:cNvPicPr>
            <a:picLocks noChangeAspect="1"/>
          </p:cNvPicPr>
          <p:nvPr/>
        </p:nvPicPr>
        <p:blipFill>
          <a:blip r:embed="rId6" cstate="print"/>
          <a:srcRect/>
          <a:stretch>
            <a:fillRect/>
          </a:stretch>
        </p:blipFill>
        <p:spPr bwMode="auto">
          <a:xfrm>
            <a:off x="1128713" y="1784350"/>
            <a:ext cx="6972300" cy="2886075"/>
          </a:xfrm>
          <a:prstGeom prst="rect">
            <a:avLst/>
          </a:prstGeom>
          <a:noFill/>
          <a:ln w="9525">
            <a:noFill/>
            <a:miter lim="800000"/>
            <a:headEnd/>
            <a:tailEnd/>
          </a:ln>
        </p:spPr>
      </p:pic>
      <p:pic>
        <p:nvPicPr>
          <p:cNvPr id="45" name="Picture 44" descr="Feenstra2e_fig_08_01_PPT_5.gif"/>
          <p:cNvPicPr>
            <a:picLocks noChangeAspect="1"/>
          </p:cNvPicPr>
          <p:nvPr/>
        </p:nvPicPr>
        <p:blipFill>
          <a:blip r:embed="rId7" cstate="print"/>
          <a:srcRect/>
          <a:stretch>
            <a:fillRect/>
          </a:stretch>
        </p:blipFill>
        <p:spPr bwMode="auto">
          <a:xfrm>
            <a:off x="1128713" y="1784350"/>
            <a:ext cx="6972300" cy="2886075"/>
          </a:xfrm>
          <a:prstGeom prst="rect">
            <a:avLst/>
          </a:prstGeom>
          <a:noFill/>
          <a:ln w="9525">
            <a:noFill/>
            <a:miter lim="800000"/>
            <a:headEnd/>
            <a:tailEnd/>
          </a:ln>
        </p:spPr>
      </p:pic>
      <p:pic>
        <p:nvPicPr>
          <p:cNvPr id="46" name="Picture 45" descr="Feenstra2e_fig_08_01_PPT_6.gif"/>
          <p:cNvPicPr>
            <a:picLocks noChangeAspect="1"/>
          </p:cNvPicPr>
          <p:nvPr/>
        </p:nvPicPr>
        <p:blipFill>
          <a:blip r:embed="rId8" cstate="print"/>
          <a:srcRect/>
          <a:stretch>
            <a:fillRect/>
          </a:stretch>
        </p:blipFill>
        <p:spPr bwMode="auto">
          <a:xfrm>
            <a:off x="1128713" y="1784350"/>
            <a:ext cx="6972300" cy="2886075"/>
          </a:xfrm>
          <a:prstGeom prst="rect">
            <a:avLst/>
          </a:prstGeom>
          <a:noFill/>
          <a:ln w="9525">
            <a:noFill/>
            <a:miter lim="800000"/>
            <a:headEnd/>
            <a:tailEnd/>
          </a:ln>
        </p:spPr>
      </p:pic>
      <p:pic>
        <p:nvPicPr>
          <p:cNvPr id="56" name="Picture 55" descr="Feenstra2e_fig_08_01_PPT_14.gif"/>
          <p:cNvPicPr>
            <a:picLocks noChangeAspect="1"/>
          </p:cNvPicPr>
          <p:nvPr/>
        </p:nvPicPr>
        <p:blipFill>
          <a:blip r:embed="rId9" cstate="print"/>
          <a:srcRect/>
          <a:stretch>
            <a:fillRect/>
          </a:stretch>
        </p:blipFill>
        <p:spPr bwMode="auto">
          <a:xfrm>
            <a:off x="1114425" y="1784350"/>
            <a:ext cx="6972300" cy="2886075"/>
          </a:xfrm>
          <a:prstGeom prst="rect">
            <a:avLst/>
          </a:prstGeom>
          <a:noFill/>
          <a:ln w="9525">
            <a:noFill/>
            <a:miter lim="800000"/>
            <a:headEnd/>
            <a:tailEnd/>
          </a:ln>
        </p:spPr>
      </p:pic>
      <p:cxnSp>
        <p:nvCxnSpPr>
          <p:cNvPr id="27" name="Straight Connector 26"/>
          <p:cNvCxnSpPr>
            <a:cxnSpLocks noChangeShapeType="1"/>
          </p:cNvCxnSpPr>
          <p:nvPr/>
        </p:nvCxnSpPr>
        <p:spPr bwMode="auto">
          <a:xfrm>
            <a:off x="566738" y="660400"/>
            <a:ext cx="3595687" cy="0"/>
          </a:xfrm>
          <a:prstGeom prst="line">
            <a:avLst/>
          </a:prstGeom>
          <a:noFill/>
          <a:ln w="19050" cap="rnd" algn="ctr">
            <a:solidFill>
              <a:srgbClr val="9C3A45"/>
            </a:solidFill>
            <a:prstDash val="sysDash"/>
            <a:round/>
            <a:headEnd/>
            <a:tailEnd/>
          </a:ln>
        </p:spPr>
      </p:cxn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500"/>
                                        <p:tgtEl>
                                          <p:spTgt spid="3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40"/>
                                        </p:tgtEl>
                                        <p:attrNameLst>
                                          <p:attrName>style.visibility</p:attrName>
                                        </p:attrNameLst>
                                      </p:cBhvr>
                                      <p:to>
                                        <p:strVal val="visible"/>
                                      </p:to>
                                    </p:set>
                                    <p:animEffect transition="in" filter="wipe(left)">
                                      <p:cBhvr>
                                        <p:cTn id="11" dur="500"/>
                                        <p:tgtEl>
                                          <p:spTgt spid="40"/>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27"/>
                                        </p:tgtEl>
                                        <p:attrNameLst>
                                          <p:attrName>style.visibility</p:attrName>
                                        </p:attrNameLst>
                                      </p:cBhvr>
                                      <p:to>
                                        <p:strVal val="visible"/>
                                      </p:to>
                                    </p:set>
                                    <p:animEffect transition="in" filter="wipe(left)">
                                      <p:cBhvr>
                                        <p:cTn id="15" dur="500"/>
                                        <p:tgtEl>
                                          <p:spTgt spid="27"/>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862213"/>
                                        </p:tgtEl>
                                        <p:attrNameLst>
                                          <p:attrName>style.visibility</p:attrName>
                                        </p:attrNameLst>
                                      </p:cBhvr>
                                      <p:to>
                                        <p:strVal val="visible"/>
                                      </p:to>
                                    </p:set>
                                    <p:animEffect transition="in" filter="wipe(left)">
                                      <p:cBhvr>
                                        <p:cTn id="19" dur="500"/>
                                        <p:tgtEl>
                                          <p:spTgt spid="862213"/>
                                        </p:tgtEl>
                                      </p:cBhvr>
                                    </p:animEffect>
                                  </p:childTnLst>
                                </p:cTn>
                              </p:par>
                            </p:childTnLst>
                          </p:cTn>
                        </p:par>
                        <p:par>
                          <p:cTn id="20" fill="hold">
                            <p:stCondLst>
                              <p:cond delay="2000"/>
                            </p:stCondLst>
                            <p:childTnLst>
                              <p:par>
                                <p:cTn id="21" presetID="29" presetClass="entr" presetSubtype="0" fill="hold" nodeType="afterEffect">
                                  <p:stCondLst>
                                    <p:cond delay="0"/>
                                  </p:stCondLst>
                                  <p:childTnLst>
                                    <p:set>
                                      <p:cBhvr>
                                        <p:cTn id="22" dur="1" fill="hold">
                                          <p:stCondLst>
                                            <p:cond delay="0"/>
                                          </p:stCondLst>
                                        </p:cTn>
                                        <p:tgtEl>
                                          <p:spTgt spid="2"/>
                                        </p:tgtEl>
                                        <p:attrNameLst>
                                          <p:attrName>style.visibility</p:attrName>
                                        </p:attrNameLst>
                                      </p:cBhvr>
                                      <p:to>
                                        <p:strVal val="visible"/>
                                      </p:to>
                                    </p:set>
                                    <p:anim calcmode="lin" valueType="num">
                                      <p:cBhvr>
                                        <p:cTn id="23" dur="500" fill="hold"/>
                                        <p:tgtEl>
                                          <p:spTgt spid="2"/>
                                        </p:tgtEl>
                                        <p:attrNameLst>
                                          <p:attrName>ppt_x</p:attrName>
                                        </p:attrNameLst>
                                      </p:cBhvr>
                                      <p:tavLst>
                                        <p:tav tm="0">
                                          <p:val>
                                            <p:strVal val="#ppt_x-.2"/>
                                          </p:val>
                                        </p:tav>
                                        <p:tav tm="100000">
                                          <p:val>
                                            <p:strVal val="#ppt_x"/>
                                          </p:val>
                                        </p:tav>
                                      </p:tavLst>
                                    </p:anim>
                                    <p:anim calcmode="lin" valueType="num">
                                      <p:cBhvr>
                                        <p:cTn id="24" dur="5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25" dur="500"/>
                                        <p:tgtEl>
                                          <p:spTgt spid="2"/>
                                        </p:tgtEl>
                                      </p:cBhvr>
                                    </p:animEffect>
                                  </p:childTnLst>
                                </p:cTn>
                              </p:par>
                            </p:childTnLst>
                          </p:cTn>
                        </p:par>
                        <p:par>
                          <p:cTn id="26" fill="hold">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wipe(left)">
                                      <p:cBhvr>
                                        <p:cTn id="29" dur="500"/>
                                        <p:tgtEl>
                                          <p:spTgt spid="19"/>
                                        </p:tgtEl>
                                      </p:cBhvr>
                                    </p:animEffect>
                                  </p:childTnLst>
                                </p:cTn>
                              </p:par>
                            </p:childTnLst>
                          </p:cTn>
                        </p:par>
                        <p:par>
                          <p:cTn id="30" fill="hold">
                            <p:stCondLst>
                              <p:cond delay="3000"/>
                            </p:stCondLst>
                            <p:childTnLst>
                              <p:par>
                                <p:cTn id="31" presetID="22" presetClass="entr" presetSubtype="8" fill="hold" grpId="0" nodeType="afterEffect">
                                  <p:stCondLst>
                                    <p:cond delay="0"/>
                                  </p:stCondLst>
                                  <p:childTnLst>
                                    <p:set>
                                      <p:cBhvr>
                                        <p:cTn id="32" dur="1" fill="hold">
                                          <p:stCondLst>
                                            <p:cond delay="0"/>
                                          </p:stCondLst>
                                        </p:cTn>
                                        <p:tgtEl>
                                          <p:spTgt spid="34"/>
                                        </p:tgtEl>
                                        <p:attrNameLst>
                                          <p:attrName>style.visibility</p:attrName>
                                        </p:attrNameLst>
                                      </p:cBhvr>
                                      <p:to>
                                        <p:strVal val="visible"/>
                                      </p:to>
                                    </p:set>
                                    <p:animEffect transition="in" filter="wipe(left)">
                                      <p:cBhvr>
                                        <p:cTn id="33" dur="500"/>
                                        <p:tgtEl>
                                          <p:spTgt spid="34"/>
                                        </p:tgtEl>
                                      </p:cBhvr>
                                    </p:animEffect>
                                  </p:childTnLst>
                                </p:cTn>
                              </p:par>
                            </p:childTnLst>
                          </p:cTn>
                        </p:par>
                        <p:par>
                          <p:cTn id="34" fill="hold">
                            <p:stCondLst>
                              <p:cond delay="3500"/>
                            </p:stCondLst>
                            <p:childTnLst>
                              <p:par>
                                <p:cTn id="35" presetID="22" presetClass="entr" presetSubtype="8" fill="hold" grpId="0" nodeType="afterEffect">
                                  <p:stCondLst>
                                    <p:cond delay="0"/>
                                  </p:stCondLst>
                                  <p:childTnLst>
                                    <p:set>
                                      <p:cBhvr>
                                        <p:cTn id="36" dur="1" fill="hold">
                                          <p:stCondLst>
                                            <p:cond delay="0"/>
                                          </p:stCondLst>
                                        </p:cTn>
                                        <p:tgtEl>
                                          <p:spTgt spid="21">
                                            <p:txEl>
                                              <p:pRg st="0" end="0"/>
                                            </p:txEl>
                                          </p:spTgt>
                                        </p:tgtEl>
                                        <p:attrNameLst>
                                          <p:attrName>style.visibility</p:attrName>
                                        </p:attrNameLst>
                                      </p:cBhvr>
                                      <p:to>
                                        <p:strVal val="visible"/>
                                      </p:to>
                                    </p:set>
                                    <p:animEffect transition="in" filter="wipe(left)">
                                      <p:cBhvr>
                                        <p:cTn id="37" dur="500"/>
                                        <p:tgtEl>
                                          <p:spTgt spid="21">
                                            <p:txEl>
                                              <p:pRg st="0" end="0"/>
                                            </p:txEl>
                                          </p:spTgt>
                                        </p:tgtEl>
                                      </p:cBhvr>
                                    </p:animEffect>
                                  </p:childTnLst>
                                </p:cTn>
                              </p:par>
                            </p:childTnLst>
                          </p:cTn>
                        </p:par>
                        <p:par>
                          <p:cTn id="38" fill="hold">
                            <p:stCondLst>
                              <p:cond delay="4000"/>
                            </p:stCondLst>
                            <p:childTnLst>
                              <p:par>
                                <p:cTn id="39" presetID="22" presetClass="entr" presetSubtype="8" fill="hold" grpId="0" nodeType="afterEffect">
                                  <p:stCondLst>
                                    <p:cond delay="0"/>
                                  </p:stCondLst>
                                  <p:childTnLst>
                                    <p:set>
                                      <p:cBhvr>
                                        <p:cTn id="40" dur="1" fill="hold">
                                          <p:stCondLst>
                                            <p:cond delay="0"/>
                                          </p:stCondLst>
                                        </p:cTn>
                                        <p:tgtEl>
                                          <p:spTgt spid="21">
                                            <p:txEl>
                                              <p:pRg st="1" end="1"/>
                                            </p:txEl>
                                          </p:spTgt>
                                        </p:tgtEl>
                                        <p:attrNameLst>
                                          <p:attrName>style.visibility</p:attrName>
                                        </p:attrNameLst>
                                      </p:cBhvr>
                                      <p:to>
                                        <p:strVal val="visible"/>
                                      </p:to>
                                    </p:set>
                                    <p:animEffect transition="in" filter="wipe(left)">
                                      <p:cBhvr>
                                        <p:cTn id="41" dur="500"/>
                                        <p:tgtEl>
                                          <p:spTgt spid="21">
                                            <p:txEl>
                                              <p:pRg st="1" end="1"/>
                                            </p:txEl>
                                          </p:spTgt>
                                        </p:tgtEl>
                                      </p:cBhvr>
                                    </p:animEffect>
                                  </p:childTnLst>
                                </p:cTn>
                              </p:par>
                            </p:childTnLst>
                          </p:cTn>
                        </p:par>
                        <p:par>
                          <p:cTn id="42" fill="hold">
                            <p:stCondLst>
                              <p:cond delay="4500"/>
                            </p:stCondLst>
                            <p:childTnLst>
                              <p:par>
                                <p:cTn id="43" presetID="22" presetClass="entr" presetSubtype="8" fill="hold" nodeType="afterEffect">
                                  <p:stCondLst>
                                    <p:cond delay="0"/>
                                  </p:stCondLst>
                                  <p:childTnLst>
                                    <p:set>
                                      <p:cBhvr>
                                        <p:cTn id="44" dur="1" fill="hold">
                                          <p:stCondLst>
                                            <p:cond delay="0"/>
                                          </p:stCondLst>
                                        </p:cTn>
                                        <p:tgtEl>
                                          <p:spTgt spid="38"/>
                                        </p:tgtEl>
                                        <p:attrNameLst>
                                          <p:attrName>style.visibility</p:attrName>
                                        </p:attrNameLst>
                                      </p:cBhvr>
                                      <p:to>
                                        <p:strVal val="visible"/>
                                      </p:to>
                                    </p:set>
                                    <p:animEffect transition="in" filter="wipe(left)">
                                      <p:cBhvr>
                                        <p:cTn id="45" dur="1000"/>
                                        <p:tgtEl>
                                          <p:spTgt spid="38"/>
                                        </p:tgtEl>
                                      </p:cBhvr>
                                    </p:animEffect>
                                  </p:childTnLst>
                                </p:cTn>
                              </p:par>
                            </p:childTnLst>
                          </p:cTn>
                        </p:par>
                        <p:par>
                          <p:cTn id="46" fill="hold">
                            <p:stCondLst>
                              <p:cond delay="5500"/>
                            </p:stCondLst>
                            <p:childTnLst>
                              <p:par>
                                <p:cTn id="47" presetID="22" presetClass="entr" presetSubtype="8" fill="hold" nodeType="afterEffect">
                                  <p:stCondLst>
                                    <p:cond delay="0"/>
                                  </p:stCondLst>
                                  <p:childTnLst>
                                    <p:set>
                                      <p:cBhvr>
                                        <p:cTn id="48" dur="1" fill="hold">
                                          <p:stCondLst>
                                            <p:cond delay="0"/>
                                          </p:stCondLst>
                                        </p:cTn>
                                        <p:tgtEl>
                                          <p:spTgt spid="39"/>
                                        </p:tgtEl>
                                        <p:attrNameLst>
                                          <p:attrName>style.visibility</p:attrName>
                                        </p:attrNameLst>
                                      </p:cBhvr>
                                      <p:to>
                                        <p:strVal val="visible"/>
                                      </p:to>
                                    </p:set>
                                    <p:animEffect transition="in" filter="wipe(left)">
                                      <p:cBhvr>
                                        <p:cTn id="49" dur="1000"/>
                                        <p:tgtEl>
                                          <p:spTgt spid="39"/>
                                        </p:tgtEl>
                                      </p:cBhvr>
                                    </p:animEffect>
                                  </p:childTnLst>
                                </p:cTn>
                              </p:par>
                            </p:childTnLst>
                          </p:cTn>
                        </p:par>
                        <p:par>
                          <p:cTn id="50" fill="hold">
                            <p:stCondLst>
                              <p:cond delay="6500"/>
                            </p:stCondLst>
                            <p:childTnLst>
                              <p:par>
                                <p:cTn id="51" presetID="22" presetClass="entr" presetSubtype="8" fill="hold" nodeType="afterEffect">
                                  <p:stCondLst>
                                    <p:cond delay="0"/>
                                  </p:stCondLst>
                                  <p:childTnLst>
                                    <p:set>
                                      <p:cBhvr>
                                        <p:cTn id="52" dur="1" fill="hold">
                                          <p:stCondLst>
                                            <p:cond delay="0"/>
                                          </p:stCondLst>
                                        </p:cTn>
                                        <p:tgtEl>
                                          <p:spTgt spid="42"/>
                                        </p:tgtEl>
                                        <p:attrNameLst>
                                          <p:attrName>style.visibility</p:attrName>
                                        </p:attrNameLst>
                                      </p:cBhvr>
                                      <p:to>
                                        <p:strVal val="visible"/>
                                      </p:to>
                                    </p:set>
                                    <p:animEffect transition="in" filter="wipe(left)">
                                      <p:cBhvr>
                                        <p:cTn id="53" dur="1000"/>
                                        <p:tgtEl>
                                          <p:spTgt spid="42"/>
                                        </p:tgtEl>
                                      </p:cBhvr>
                                    </p:animEffect>
                                  </p:childTnLst>
                                </p:cTn>
                              </p:par>
                            </p:childTnLst>
                          </p:cTn>
                        </p:par>
                        <p:par>
                          <p:cTn id="54" fill="hold">
                            <p:stCondLst>
                              <p:cond delay="7500"/>
                            </p:stCondLst>
                            <p:childTnLst>
                              <p:par>
                                <p:cTn id="55" presetID="22" presetClass="entr" presetSubtype="8" fill="hold" nodeType="afterEffect">
                                  <p:stCondLst>
                                    <p:cond delay="0"/>
                                  </p:stCondLst>
                                  <p:childTnLst>
                                    <p:set>
                                      <p:cBhvr>
                                        <p:cTn id="56" dur="1" fill="hold">
                                          <p:stCondLst>
                                            <p:cond delay="0"/>
                                          </p:stCondLst>
                                        </p:cTn>
                                        <p:tgtEl>
                                          <p:spTgt spid="43"/>
                                        </p:tgtEl>
                                        <p:attrNameLst>
                                          <p:attrName>style.visibility</p:attrName>
                                        </p:attrNameLst>
                                      </p:cBhvr>
                                      <p:to>
                                        <p:strVal val="visible"/>
                                      </p:to>
                                    </p:set>
                                    <p:animEffect transition="in" filter="wipe(left)">
                                      <p:cBhvr>
                                        <p:cTn id="57" dur="1000"/>
                                        <p:tgtEl>
                                          <p:spTgt spid="43"/>
                                        </p:tgtEl>
                                      </p:cBhvr>
                                    </p:animEffect>
                                  </p:childTnLst>
                                </p:cTn>
                              </p:par>
                            </p:childTnLst>
                          </p:cTn>
                        </p:par>
                        <p:par>
                          <p:cTn id="58" fill="hold">
                            <p:stCondLst>
                              <p:cond delay="8500"/>
                            </p:stCondLst>
                            <p:childTnLst>
                              <p:par>
                                <p:cTn id="59" presetID="22" presetClass="entr" presetSubtype="1" fill="hold" nodeType="afterEffect">
                                  <p:stCondLst>
                                    <p:cond delay="0"/>
                                  </p:stCondLst>
                                  <p:childTnLst>
                                    <p:set>
                                      <p:cBhvr>
                                        <p:cTn id="60" dur="1" fill="hold">
                                          <p:stCondLst>
                                            <p:cond delay="0"/>
                                          </p:stCondLst>
                                        </p:cTn>
                                        <p:tgtEl>
                                          <p:spTgt spid="45"/>
                                        </p:tgtEl>
                                        <p:attrNameLst>
                                          <p:attrName>style.visibility</p:attrName>
                                        </p:attrNameLst>
                                      </p:cBhvr>
                                      <p:to>
                                        <p:strVal val="visible"/>
                                      </p:to>
                                    </p:set>
                                    <p:animEffect transition="in" filter="wipe(up)">
                                      <p:cBhvr>
                                        <p:cTn id="61" dur="1000"/>
                                        <p:tgtEl>
                                          <p:spTgt spid="45"/>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grpId="0" nodeType="clickEffect">
                                  <p:stCondLst>
                                    <p:cond delay="0"/>
                                  </p:stCondLst>
                                  <p:childTnLst>
                                    <p:set>
                                      <p:cBhvr>
                                        <p:cTn id="65" dur="1" fill="hold">
                                          <p:stCondLst>
                                            <p:cond delay="0"/>
                                          </p:stCondLst>
                                        </p:cTn>
                                        <p:tgtEl>
                                          <p:spTgt spid="21">
                                            <p:txEl>
                                              <p:pRg st="2" end="2"/>
                                            </p:txEl>
                                          </p:spTgt>
                                        </p:tgtEl>
                                        <p:attrNameLst>
                                          <p:attrName>style.visibility</p:attrName>
                                        </p:attrNameLst>
                                      </p:cBhvr>
                                      <p:to>
                                        <p:strVal val="visible"/>
                                      </p:to>
                                    </p:set>
                                    <p:animEffect transition="in" filter="wipe(left)">
                                      <p:cBhvr>
                                        <p:cTn id="66" dur="500"/>
                                        <p:tgtEl>
                                          <p:spTgt spid="21">
                                            <p:txEl>
                                              <p:pRg st="2" end="2"/>
                                            </p:txEl>
                                          </p:spTgt>
                                        </p:tgtEl>
                                      </p:cBhvr>
                                    </p:animEffect>
                                  </p:childTnLst>
                                </p:cTn>
                              </p:par>
                            </p:childTnLst>
                          </p:cTn>
                        </p:par>
                        <p:par>
                          <p:cTn id="67" fill="hold">
                            <p:stCondLst>
                              <p:cond delay="500"/>
                            </p:stCondLst>
                            <p:childTnLst>
                              <p:par>
                                <p:cTn id="68" presetID="22" presetClass="entr" presetSubtype="4" fill="hold" nodeType="afterEffect">
                                  <p:stCondLst>
                                    <p:cond delay="0"/>
                                  </p:stCondLst>
                                  <p:childTnLst>
                                    <p:set>
                                      <p:cBhvr>
                                        <p:cTn id="69" dur="1" fill="hold">
                                          <p:stCondLst>
                                            <p:cond delay="0"/>
                                          </p:stCondLst>
                                        </p:cTn>
                                        <p:tgtEl>
                                          <p:spTgt spid="56"/>
                                        </p:tgtEl>
                                        <p:attrNameLst>
                                          <p:attrName>style.visibility</p:attrName>
                                        </p:attrNameLst>
                                      </p:cBhvr>
                                      <p:to>
                                        <p:strVal val="visible"/>
                                      </p:to>
                                    </p:set>
                                    <p:animEffect transition="in" filter="wipe(down)">
                                      <p:cBhvr>
                                        <p:cTn id="70" dur="1000"/>
                                        <p:tgtEl>
                                          <p:spTgt spid="56"/>
                                        </p:tgtEl>
                                      </p:cBhvr>
                                    </p:animEffect>
                                  </p:childTnLst>
                                </p:cTn>
                              </p:par>
                            </p:childTnLst>
                          </p:cTn>
                        </p:par>
                        <p:par>
                          <p:cTn id="71" fill="hold">
                            <p:stCondLst>
                              <p:cond delay="1500"/>
                            </p:stCondLst>
                            <p:childTnLst>
                              <p:par>
                                <p:cTn id="72" presetID="22" presetClass="entr" presetSubtype="8" fill="hold" nodeType="afterEffect">
                                  <p:stCondLst>
                                    <p:cond delay="0"/>
                                  </p:stCondLst>
                                  <p:childTnLst>
                                    <p:set>
                                      <p:cBhvr>
                                        <p:cTn id="73" dur="1" fill="hold">
                                          <p:stCondLst>
                                            <p:cond delay="0"/>
                                          </p:stCondLst>
                                        </p:cTn>
                                        <p:tgtEl>
                                          <p:spTgt spid="46"/>
                                        </p:tgtEl>
                                        <p:attrNameLst>
                                          <p:attrName>style.visibility</p:attrName>
                                        </p:attrNameLst>
                                      </p:cBhvr>
                                      <p:to>
                                        <p:strVal val="visible"/>
                                      </p:to>
                                    </p:set>
                                    <p:animEffect transition="in" filter="wipe(left)">
                                      <p:cBhvr>
                                        <p:cTn id="74" dur="10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862213" grpId="0" autoUpdateAnimBg="0"/>
      <p:bldP spid="19" grpId="0" animBg="1"/>
      <p:bldP spid="21" grpId="0" uiExpand="1" build="p" bldLvl="2"/>
      <p:bldP spid="34" grpId="0" animBg="1"/>
      <p:bldP spid="40"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33793" name="Group 39"/>
          <p:cNvGrpSpPr>
            <a:grpSpLocks/>
          </p:cNvGrpSpPr>
          <p:nvPr/>
        </p:nvGrpSpPr>
        <p:grpSpPr bwMode="auto">
          <a:xfrm>
            <a:off x="828675" y="1235075"/>
            <a:ext cx="7516813" cy="5326063"/>
            <a:chOff x="566738" y="2200275"/>
            <a:chExt cx="7805737" cy="4219575"/>
          </a:xfrm>
        </p:grpSpPr>
        <p:sp>
          <p:nvSpPr>
            <p:cNvPr id="33815" name="Rectangle 29"/>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33816" name="Rectangle 30"/>
            <p:cNvSpPr>
              <a:spLocks noChangeArrowheads="1"/>
            </p:cNvSpPr>
            <p:nvPr/>
          </p:nvSpPr>
          <p:spPr bwMode="auto">
            <a:xfrm>
              <a:off x="581024" y="2219327"/>
              <a:ext cx="7772401" cy="260763"/>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33794" name="Rectangle 5"/>
          <p:cNvSpPr>
            <a:spLocks noChangeArrowheads="1"/>
          </p:cNvSpPr>
          <p:nvPr/>
        </p:nvSpPr>
        <p:spPr bwMode="auto">
          <a:xfrm>
            <a:off x="566738" y="820738"/>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Πλεόνασμα Καταναλωτή και Παραγωγού</a:t>
            </a:r>
            <a:endParaRPr lang="en-US" sz="2400" dirty="0" smtClean="0">
              <a:solidFill>
                <a:srgbClr val="356A41"/>
              </a:solidFill>
            </a:endParaRPr>
          </a:p>
        </p:txBody>
      </p:sp>
      <p:sp>
        <p:nvSpPr>
          <p:cNvPr id="33795" name="Text Box 7"/>
          <p:cNvSpPr txBox="1">
            <a:spLocks noChangeArrowheads="1"/>
          </p:cNvSpPr>
          <p:nvPr/>
        </p:nvSpPr>
        <p:spPr bwMode="auto">
          <a:xfrm>
            <a:off x="847725" y="1255713"/>
            <a:ext cx="2362200"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8-1 </a:t>
            </a:r>
            <a:r>
              <a:rPr lang="en-US" dirty="0">
                <a:solidFill>
                  <a:schemeClr val="bg2"/>
                </a:solidFill>
              </a:rPr>
              <a:t>(2 </a:t>
            </a:r>
            <a:r>
              <a:rPr lang="el-GR" dirty="0" smtClean="0">
                <a:solidFill>
                  <a:schemeClr val="bg2"/>
                </a:solidFill>
              </a:rPr>
              <a:t>από</a:t>
            </a:r>
            <a:r>
              <a:rPr lang="en-US" dirty="0" smtClean="0">
                <a:solidFill>
                  <a:schemeClr val="bg2"/>
                </a:solidFill>
              </a:rPr>
              <a:t> </a:t>
            </a:r>
            <a:r>
              <a:rPr lang="en-US" dirty="0">
                <a:solidFill>
                  <a:schemeClr val="bg2"/>
                </a:solidFill>
              </a:rPr>
              <a:t>2)</a:t>
            </a:r>
            <a:endParaRPr lang="en-US" dirty="0"/>
          </a:p>
        </p:txBody>
      </p:sp>
      <p:sp>
        <p:nvSpPr>
          <p:cNvPr id="21" name="Rectangle 20"/>
          <p:cNvSpPr>
            <a:spLocks noChangeArrowheads="1"/>
          </p:cNvSpPr>
          <p:nvPr/>
        </p:nvSpPr>
        <p:spPr bwMode="auto">
          <a:xfrm>
            <a:off x="1016000" y="4913313"/>
            <a:ext cx="7140575" cy="2012859"/>
          </a:xfrm>
          <a:prstGeom prst="rect">
            <a:avLst/>
          </a:prstGeom>
          <a:noFill/>
          <a:ln w="9525">
            <a:noFill/>
            <a:miter lim="800000"/>
            <a:headEnd/>
            <a:tailEnd/>
          </a:ln>
        </p:spPr>
        <p:txBody>
          <a:bodyPr>
            <a:spAutoFit/>
          </a:bodyPr>
          <a:lstStyle/>
          <a:p>
            <a:pPr>
              <a:spcBef>
                <a:spcPct val="10000"/>
              </a:spcBef>
              <a:spcAft>
                <a:spcPct val="10000"/>
              </a:spcAft>
            </a:pPr>
            <a:r>
              <a:rPr lang="el-GR" sz="1600" dirty="0" smtClean="0">
                <a:solidFill>
                  <a:srgbClr val="8A3A6A"/>
                </a:solidFill>
              </a:rPr>
              <a:t>Πλεόνασμα Καταναλωτή και Παραγωγού</a:t>
            </a:r>
            <a:r>
              <a:rPr lang="en-US" sz="1600" dirty="0" smtClean="0">
                <a:solidFill>
                  <a:srgbClr val="8A3A6A"/>
                </a:solidFill>
              </a:rPr>
              <a:t> </a:t>
            </a:r>
            <a:r>
              <a:rPr lang="el-GR" sz="1600" dirty="0" smtClean="0">
                <a:solidFill>
                  <a:srgbClr val="8A3A6A"/>
                </a:solidFill>
              </a:rPr>
              <a:t>(συνέχεια)</a:t>
            </a:r>
            <a:endParaRPr lang="en-US" sz="1600" dirty="0" smtClean="0">
              <a:solidFill>
                <a:srgbClr val="8A3A6A"/>
              </a:solidFill>
            </a:endParaRPr>
          </a:p>
          <a:p>
            <a:pPr>
              <a:spcBef>
                <a:spcPct val="10000"/>
              </a:spcBef>
              <a:spcAft>
                <a:spcPct val="10000"/>
              </a:spcAft>
            </a:pPr>
            <a:r>
              <a:rPr lang="el-GR" dirty="0" smtClean="0"/>
              <a:t>Στο διάγραμμα (β), το πλεόνασμα παραγωγού από την προσφορά της ποσότητας </a:t>
            </a:r>
            <a:r>
              <a:rPr lang="en-US" i="1" dirty="0" smtClean="0"/>
              <a:t>S</a:t>
            </a:r>
            <a:r>
              <a:rPr lang="en-US" baseline="-25000" dirty="0" smtClean="0"/>
              <a:t>1 </a:t>
            </a:r>
            <a:r>
              <a:rPr lang="el-GR" dirty="0" smtClean="0"/>
              <a:t>στην τιμή</a:t>
            </a:r>
            <a:r>
              <a:rPr lang="en-US" dirty="0" smtClean="0"/>
              <a:t> </a:t>
            </a:r>
            <a:r>
              <a:rPr lang="en-US" i="1" dirty="0"/>
              <a:t>P</a:t>
            </a:r>
            <a:r>
              <a:rPr lang="en-US" baseline="-25000" dirty="0"/>
              <a:t>1</a:t>
            </a:r>
            <a:r>
              <a:rPr lang="en-US" dirty="0"/>
              <a:t> </a:t>
            </a:r>
            <a:r>
              <a:rPr lang="el-GR" dirty="0" smtClean="0"/>
              <a:t>είναι η περιοχή πάνω από την καμπύλη προσφοράς και κάτω από την τιμή.</a:t>
            </a:r>
          </a:p>
          <a:p>
            <a:pPr>
              <a:spcBef>
                <a:spcPct val="10000"/>
              </a:spcBef>
              <a:spcAft>
                <a:spcPct val="10000"/>
              </a:spcAft>
            </a:pPr>
            <a:r>
              <a:rPr lang="el-GR" dirty="0" smtClean="0"/>
              <a:t>Ο προμηθευτής που προμηθεύει </a:t>
            </a:r>
            <a:r>
              <a:rPr lang="en-US" i="1" dirty="0" smtClean="0"/>
              <a:t>S</a:t>
            </a:r>
            <a:r>
              <a:rPr lang="en-US" baseline="-25000" dirty="0" smtClean="0"/>
              <a:t>0</a:t>
            </a:r>
            <a:r>
              <a:rPr lang="en-US" dirty="0" smtClean="0"/>
              <a:t> </a:t>
            </a:r>
            <a:r>
              <a:rPr lang="el-GR" dirty="0" smtClean="0"/>
              <a:t>μονάδες έχει οριακό κόστος</a:t>
            </a:r>
            <a:r>
              <a:rPr lang="en-US" dirty="0" smtClean="0"/>
              <a:t> </a:t>
            </a:r>
            <a:r>
              <a:rPr lang="en-US" i="1" dirty="0"/>
              <a:t>P</a:t>
            </a:r>
            <a:r>
              <a:rPr lang="en-US" baseline="-25000" dirty="0"/>
              <a:t>0</a:t>
            </a:r>
            <a:r>
              <a:rPr lang="en-US" dirty="0"/>
              <a:t> </a:t>
            </a:r>
            <a:r>
              <a:rPr lang="el-GR" dirty="0" smtClean="0"/>
              <a:t>αλλά τις πωλεί στην τιμή </a:t>
            </a:r>
            <a:r>
              <a:rPr lang="en-US" i="1" dirty="0" smtClean="0"/>
              <a:t>P</a:t>
            </a:r>
            <a:r>
              <a:rPr lang="en-US" baseline="-25000" dirty="0" smtClean="0"/>
              <a:t>1.</a:t>
            </a:r>
            <a:r>
              <a:rPr lang="el-GR" dirty="0" smtClean="0"/>
              <a:t> Η διαφορά είναι το πλεόνασμα παραγωγού και αντιπροσωπεύει την απόδοση σταθερών συντελεστών παραγωγής στον κλάδο. </a:t>
            </a:r>
            <a:r>
              <a:rPr lang="en-US" dirty="0" smtClean="0"/>
              <a:t> </a:t>
            </a:r>
            <a:endParaRPr lang="en-US" dirty="0"/>
          </a:p>
          <a:p>
            <a:pPr>
              <a:spcBef>
                <a:spcPct val="10000"/>
              </a:spcBef>
              <a:spcAft>
                <a:spcPct val="10000"/>
              </a:spcAft>
            </a:pPr>
            <a:endParaRPr lang="en-US" sz="1600" dirty="0"/>
          </a:p>
        </p:txBody>
      </p:sp>
      <p:sp>
        <p:nvSpPr>
          <p:cNvPr id="33797" name="Rectangle 33"/>
          <p:cNvSpPr>
            <a:spLocks noChangeArrowheads="1"/>
          </p:cNvSpPr>
          <p:nvPr/>
        </p:nvSpPr>
        <p:spPr bwMode="auto">
          <a:xfrm>
            <a:off x="1023938" y="1682750"/>
            <a:ext cx="7118350" cy="3228975"/>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33798" name="Picture 42" descr="Feenstra2e_fig_08_01_PPT_4.gif"/>
          <p:cNvPicPr>
            <a:picLocks noChangeAspect="1"/>
          </p:cNvPicPr>
          <p:nvPr/>
        </p:nvPicPr>
        <p:blipFill>
          <a:blip r:embed="rId3" cstate="print"/>
          <a:srcRect/>
          <a:stretch>
            <a:fillRect/>
          </a:stretch>
        </p:blipFill>
        <p:spPr bwMode="auto">
          <a:xfrm>
            <a:off x="1128713" y="1784350"/>
            <a:ext cx="6972300" cy="2886075"/>
          </a:xfrm>
          <a:prstGeom prst="rect">
            <a:avLst/>
          </a:prstGeom>
          <a:noFill/>
          <a:ln w="9525">
            <a:noFill/>
            <a:miter lim="800000"/>
            <a:headEnd/>
            <a:tailEnd/>
          </a:ln>
        </p:spPr>
      </p:pic>
      <p:pic>
        <p:nvPicPr>
          <p:cNvPr id="33799" name="Picture 37" descr="Feenstra2e_fig_08_01_PPT_1.gif"/>
          <p:cNvPicPr>
            <a:picLocks noChangeAspect="1"/>
          </p:cNvPicPr>
          <p:nvPr/>
        </p:nvPicPr>
        <p:blipFill>
          <a:blip r:embed="rId4" cstate="print"/>
          <a:srcRect/>
          <a:stretch>
            <a:fillRect/>
          </a:stretch>
        </p:blipFill>
        <p:spPr bwMode="auto">
          <a:xfrm>
            <a:off x="1128713" y="1784350"/>
            <a:ext cx="6972300" cy="2886075"/>
          </a:xfrm>
          <a:prstGeom prst="rect">
            <a:avLst/>
          </a:prstGeom>
          <a:noFill/>
          <a:ln w="9525">
            <a:noFill/>
            <a:miter lim="800000"/>
            <a:headEnd/>
            <a:tailEnd/>
          </a:ln>
        </p:spPr>
      </p:pic>
      <p:pic>
        <p:nvPicPr>
          <p:cNvPr id="33800" name="Picture 38" descr="Feenstra2e_fig_08_01_PPT_2.gif"/>
          <p:cNvPicPr>
            <a:picLocks noChangeAspect="1"/>
          </p:cNvPicPr>
          <p:nvPr/>
        </p:nvPicPr>
        <p:blipFill>
          <a:blip r:embed="rId5" cstate="print"/>
          <a:srcRect/>
          <a:stretch>
            <a:fillRect/>
          </a:stretch>
        </p:blipFill>
        <p:spPr bwMode="auto">
          <a:xfrm>
            <a:off x="1128713" y="1784350"/>
            <a:ext cx="6972300" cy="2886075"/>
          </a:xfrm>
          <a:prstGeom prst="rect">
            <a:avLst/>
          </a:prstGeom>
          <a:noFill/>
          <a:ln w="9525">
            <a:noFill/>
            <a:miter lim="800000"/>
            <a:headEnd/>
            <a:tailEnd/>
          </a:ln>
        </p:spPr>
      </p:pic>
      <p:pic>
        <p:nvPicPr>
          <p:cNvPr id="33801" name="Picture 41" descr="Feenstra2e_fig_08_01_PPT_3.gif"/>
          <p:cNvPicPr>
            <a:picLocks noChangeAspect="1"/>
          </p:cNvPicPr>
          <p:nvPr/>
        </p:nvPicPr>
        <p:blipFill>
          <a:blip r:embed="rId6" cstate="print"/>
          <a:srcRect/>
          <a:stretch>
            <a:fillRect/>
          </a:stretch>
        </p:blipFill>
        <p:spPr bwMode="auto">
          <a:xfrm>
            <a:off x="1128713" y="1784350"/>
            <a:ext cx="6972300" cy="2886075"/>
          </a:xfrm>
          <a:prstGeom prst="rect">
            <a:avLst/>
          </a:prstGeom>
          <a:noFill/>
          <a:ln w="9525">
            <a:noFill/>
            <a:miter lim="800000"/>
            <a:headEnd/>
            <a:tailEnd/>
          </a:ln>
        </p:spPr>
      </p:pic>
      <p:pic>
        <p:nvPicPr>
          <p:cNvPr id="33802" name="Picture 44" descr="Feenstra2e_fig_08_01_PPT_5.gif"/>
          <p:cNvPicPr>
            <a:picLocks noChangeAspect="1"/>
          </p:cNvPicPr>
          <p:nvPr/>
        </p:nvPicPr>
        <p:blipFill>
          <a:blip r:embed="rId7" cstate="print"/>
          <a:srcRect/>
          <a:stretch>
            <a:fillRect/>
          </a:stretch>
        </p:blipFill>
        <p:spPr bwMode="auto">
          <a:xfrm>
            <a:off x="1128713" y="1784350"/>
            <a:ext cx="6972300" cy="2886075"/>
          </a:xfrm>
          <a:prstGeom prst="rect">
            <a:avLst/>
          </a:prstGeom>
          <a:noFill/>
          <a:ln w="9525">
            <a:noFill/>
            <a:miter lim="800000"/>
            <a:headEnd/>
            <a:tailEnd/>
          </a:ln>
        </p:spPr>
      </p:pic>
      <p:pic>
        <p:nvPicPr>
          <p:cNvPr id="33803" name="Picture 45" descr="Feenstra2e_fig_08_01_PPT_6.gif"/>
          <p:cNvPicPr>
            <a:picLocks noChangeAspect="1"/>
          </p:cNvPicPr>
          <p:nvPr/>
        </p:nvPicPr>
        <p:blipFill>
          <a:blip r:embed="rId8" cstate="print"/>
          <a:srcRect/>
          <a:stretch>
            <a:fillRect/>
          </a:stretch>
        </p:blipFill>
        <p:spPr bwMode="auto">
          <a:xfrm>
            <a:off x="1128713" y="1784350"/>
            <a:ext cx="6972300" cy="2886075"/>
          </a:xfrm>
          <a:prstGeom prst="rect">
            <a:avLst/>
          </a:prstGeom>
          <a:noFill/>
          <a:ln w="9525">
            <a:noFill/>
            <a:miter lim="800000"/>
            <a:headEnd/>
            <a:tailEnd/>
          </a:ln>
        </p:spPr>
      </p:pic>
      <p:pic>
        <p:nvPicPr>
          <p:cNvPr id="50" name="Picture 49" descr="Feenstra2e_fig_08_01_PPT_10.gif"/>
          <p:cNvPicPr>
            <a:picLocks noChangeAspect="1"/>
          </p:cNvPicPr>
          <p:nvPr/>
        </p:nvPicPr>
        <p:blipFill>
          <a:blip r:embed="rId9" cstate="print"/>
          <a:srcRect/>
          <a:stretch>
            <a:fillRect/>
          </a:stretch>
        </p:blipFill>
        <p:spPr bwMode="auto">
          <a:xfrm>
            <a:off x="1128713" y="1784350"/>
            <a:ext cx="6972300" cy="2886075"/>
          </a:xfrm>
          <a:prstGeom prst="rect">
            <a:avLst/>
          </a:prstGeom>
          <a:noFill/>
          <a:ln w="9525">
            <a:noFill/>
            <a:miter lim="800000"/>
            <a:headEnd/>
            <a:tailEnd/>
          </a:ln>
        </p:spPr>
      </p:pic>
      <p:pic>
        <p:nvPicPr>
          <p:cNvPr id="47" name="Picture 46" descr="Feenstra2e_fig_08_01_PPT_7.gif"/>
          <p:cNvPicPr>
            <a:picLocks noChangeAspect="1"/>
          </p:cNvPicPr>
          <p:nvPr/>
        </p:nvPicPr>
        <p:blipFill>
          <a:blip r:embed="rId10" cstate="print"/>
          <a:srcRect/>
          <a:stretch>
            <a:fillRect/>
          </a:stretch>
        </p:blipFill>
        <p:spPr bwMode="auto">
          <a:xfrm>
            <a:off x="1128713" y="1784350"/>
            <a:ext cx="6972300" cy="2886075"/>
          </a:xfrm>
          <a:prstGeom prst="rect">
            <a:avLst/>
          </a:prstGeom>
          <a:noFill/>
          <a:ln w="9525">
            <a:noFill/>
            <a:miter lim="800000"/>
            <a:headEnd/>
            <a:tailEnd/>
          </a:ln>
        </p:spPr>
      </p:pic>
      <p:pic>
        <p:nvPicPr>
          <p:cNvPr id="48" name="Picture 47" descr="Feenstra2e_fig_08_01_PPT_8.gif"/>
          <p:cNvPicPr>
            <a:picLocks noChangeAspect="1"/>
          </p:cNvPicPr>
          <p:nvPr/>
        </p:nvPicPr>
        <p:blipFill>
          <a:blip r:embed="rId11" cstate="print"/>
          <a:srcRect/>
          <a:stretch>
            <a:fillRect/>
          </a:stretch>
        </p:blipFill>
        <p:spPr bwMode="auto">
          <a:xfrm>
            <a:off x="1128713" y="1784350"/>
            <a:ext cx="6972300" cy="2886075"/>
          </a:xfrm>
          <a:prstGeom prst="rect">
            <a:avLst/>
          </a:prstGeom>
          <a:noFill/>
          <a:ln w="9525">
            <a:noFill/>
            <a:miter lim="800000"/>
            <a:headEnd/>
            <a:tailEnd/>
          </a:ln>
        </p:spPr>
      </p:pic>
      <p:pic>
        <p:nvPicPr>
          <p:cNvPr id="49" name="Picture 48" descr="Feenstra2e_fig_08_01_PPT_9.gif"/>
          <p:cNvPicPr>
            <a:picLocks noChangeAspect="1"/>
          </p:cNvPicPr>
          <p:nvPr/>
        </p:nvPicPr>
        <p:blipFill>
          <a:blip r:embed="rId12" cstate="print"/>
          <a:srcRect/>
          <a:stretch>
            <a:fillRect/>
          </a:stretch>
        </p:blipFill>
        <p:spPr bwMode="auto">
          <a:xfrm>
            <a:off x="1128713" y="1784350"/>
            <a:ext cx="6972300" cy="2886075"/>
          </a:xfrm>
          <a:prstGeom prst="rect">
            <a:avLst/>
          </a:prstGeom>
          <a:noFill/>
          <a:ln w="9525">
            <a:noFill/>
            <a:miter lim="800000"/>
            <a:headEnd/>
            <a:tailEnd/>
          </a:ln>
        </p:spPr>
      </p:pic>
      <p:pic>
        <p:nvPicPr>
          <p:cNvPr id="51" name="Picture 50" descr="Feenstra2e_fig_08_01_PPT_11.gif"/>
          <p:cNvPicPr>
            <a:picLocks noChangeAspect="1"/>
          </p:cNvPicPr>
          <p:nvPr/>
        </p:nvPicPr>
        <p:blipFill>
          <a:blip r:embed="rId13" cstate="print"/>
          <a:srcRect/>
          <a:stretch>
            <a:fillRect/>
          </a:stretch>
        </p:blipFill>
        <p:spPr bwMode="auto">
          <a:xfrm>
            <a:off x="1128713" y="1784350"/>
            <a:ext cx="6972300" cy="2886075"/>
          </a:xfrm>
          <a:prstGeom prst="rect">
            <a:avLst/>
          </a:prstGeom>
          <a:noFill/>
          <a:ln w="9525">
            <a:noFill/>
            <a:miter lim="800000"/>
            <a:headEnd/>
            <a:tailEnd/>
          </a:ln>
        </p:spPr>
      </p:pic>
      <p:pic>
        <p:nvPicPr>
          <p:cNvPr id="54" name="Picture 53" descr="Feenstra2e_fig_08_01_PPT_12.gif"/>
          <p:cNvPicPr>
            <a:picLocks noChangeAspect="1"/>
          </p:cNvPicPr>
          <p:nvPr/>
        </p:nvPicPr>
        <p:blipFill>
          <a:blip r:embed="rId14" cstate="print"/>
          <a:srcRect/>
          <a:stretch>
            <a:fillRect/>
          </a:stretch>
        </p:blipFill>
        <p:spPr bwMode="auto">
          <a:xfrm>
            <a:off x="1128713" y="1784350"/>
            <a:ext cx="6972300" cy="2886075"/>
          </a:xfrm>
          <a:prstGeom prst="rect">
            <a:avLst/>
          </a:prstGeom>
          <a:noFill/>
          <a:ln w="9525">
            <a:noFill/>
            <a:miter lim="800000"/>
            <a:headEnd/>
            <a:tailEnd/>
          </a:ln>
        </p:spPr>
      </p:pic>
      <p:pic>
        <p:nvPicPr>
          <p:cNvPr id="55" name="Picture 54" descr="Feenstra2e_fig_08_01_PPT_13.gif"/>
          <p:cNvPicPr>
            <a:picLocks noChangeAspect="1"/>
          </p:cNvPicPr>
          <p:nvPr/>
        </p:nvPicPr>
        <p:blipFill>
          <a:blip r:embed="rId15" cstate="print"/>
          <a:srcRect/>
          <a:stretch>
            <a:fillRect/>
          </a:stretch>
        </p:blipFill>
        <p:spPr bwMode="auto">
          <a:xfrm>
            <a:off x="1128713" y="1784350"/>
            <a:ext cx="6972300" cy="2886075"/>
          </a:xfrm>
          <a:prstGeom prst="rect">
            <a:avLst/>
          </a:prstGeom>
          <a:noFill/>
          <a:ln w="9525">
            <a:noFill/>
            <a:miter lim="800000"/>
            <a:headEnd/>
            <a:tailEnd/>
          </a:ln>
        </p:spPr>
      </p:pic>
      <p:pic>
        <p:nvPicPr>
          <p:cNvPr id="33811" name="Picture 55" descr="Feenstra2e_fig_08_01_PPT_14.gif"/>
          <p:cNvPicPr>
            <a:picLocks noChangeAspect="1"/>
          </p:cNvPicPr>
          <p:nvPr/>
        </p:nvPicPr>
        <p:blipFill>
          <a:blip r:embed="rId16" cstate="print"/>
          <a:srcRect/>
          <a:stretch>
            <a:fillRect/>
          </a:stretch>
        </p:blipFill>
        <p:spPr bwMode="auto">
          <a:xfrm>
            <a:off x="1114425" y="1784350"/>
            <a:ext cx="6972300" cy="2886075"/>
          </a:xfrm>
          <a:prstGeom prst="rect">
            <a:avLst/>
          </a:prstGeom>
          <a:noFill/>
          <a:ln w="9525">
            <a:noFill/>
            <a:miter lim="800000"/>
            <a:headEnd/>
            <a:tailEnd/>
          </a:ln>
        </p:spPr>
      </p:pic>
      <p:sp>
        <p:nvSpPr>
          <p:cNvPr id="33812" name="Rectangle 27"/>
          <p:cNvSpPr>
            <a:spLocks noChangeArrowheads="1"/>
          </p:cNvSpPr>
          <p:nvPr/>
        </p:nvSpPr>
        <p:spPr bwMode="auto">
          <a:xfrm>
            <a:off x="928688" y="434975"/>
            <a:ext cx="3233737" cy="203200"/>
          </a:xfrm>
          <a:prstGeom prst="rect">
            <a:avLst/>
          </a:prstGeom>
          <a:solidFill>
            <a:srgbClr val="F5D8A5"/>
          </a:solidFill>
          <a:ln w="9525" algn="ctr">
            <a:noFill/>
            <a:round/>
            <a:headEnd/>
            <a:tailEnd/>
          </a:ln>
        </p:spPr>
        <p:txBody>
          <a:bodyPr/>
          <a:lstStyle/>
          <a:p>
            <a:endParaRPr lang="en-US" sz="2800" b="0">
              <a:solidFill>
                <a:schemeClr val="tx2"/>
              </a:solidFill>
            </a:endParaRPr>
          </a:p>
        </p:txBody>
      </p:sp>
      <p:sp>
        <p:nvSpPr>
          <p:cNvPr id="33813"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2 </a:t>
            </a:r>
            <a:r>
              <a:rPr lang="el-GR" dirty="0" smtClean="0">
                <a:solidFill>
                  <a:srgbClr val="69134B"/>
                </a:solidFill>
              </a:rPr>
              <a:t>Τα Κέρδη από το Εμπόριο</a:t>
            </a:r>
            <a:endParaRPr lang="en-US" dirty="0" smtClean="0">
              <a:solidFill>
                <a:srgbClr val="69134B"/>
              </a:solidFill>
            </a:endParaRPr>
          </a:p>
        </p:txBody>
      </p:sp>
      <p:cxnSp>
        <p:nvCxnSpPr>
          <p:cNvPr id="33814" name="Straight Connector 31"/>
          <p:cNvCxnSpPr>
            <a:cxnSpLocks noChangeShapeType="1"/>
          </p:cNvCxnSpPr>
          <p:nvPr/>
        </p:nvCxnSpPr>
        <p:spPr bwMode="auto">
          <a:xfrm>
            <a:off x="566738" y="660400"/>
            <a:ext cx="3595687" cy="0"/>
          </a:xfrm>
          <a:prstGeom prst="line">
            <a:avLst/>
          </a:prstGeom>
          <a:noFill/>
          <a:ln w="19050" cap="rnd" algn="ctr">
            <a:solidFill>
              <a:srgbClr val="9C3A45"/>
            </a:solidFill>
            <a:prstDash val="sysDash"/>
            <a:round/>
            <a:headEnd/>
            <a:tailEnd/>
          </a:ln>
        </p:spPr>
      </p:cxn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
                                            <p:txEl>
                                              <p:pRg st="1" end="1"/>
                                            </p:txEl>
                                          </p:spTgt>
                                        </p:tgtEl>
                                        <p:attrNameLst>
                                          <p:attrName>style.visibility</p:attrName>
                                        </p:attrNameLst>
                                      </p:cBhvr>
                                      <p:to>
                                        <p:strVal val="visible"/>
                                      </p:to>
                                    </p:set>
                                    <p:animEffect transition="in" filter="wipe(left)">
                                      <p:cBhvr>
                                        <p:cTn id="7" dur="500"/>
                                        <p:tgtEl>
                                          <p:spTgt spid="21">
                                            <p:txEl>
                                              <p:pRg st="1" end="1"/>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1">
                                            <p:txEl>
                                              <p:pRg st="2" end="2"/>
                                            </p:txEl>
                                          </p:spTgt>
                                        </p:tgtEl>
                                        <p:attrNameLst>
                                          <p:attrName>style.visibility</p:attrName>
                                        </p:attrNameLst>
                                      </p:cBhvr>
                                      <p:to>
                                        <p:strVal val="visible"/>
                                      </p:to>
                                    </p:set>
                                    <p:animEffect transition="in" filter="wipe(left)">
                                      <p:cBhvr>
                                        <p:cTn id="11" dur="500"/>
                                        <p:tgtEl>
                                          <p:spTgt spid="21">
                                            <p:txEl>
                                              <p:pRg st="2" end="2"/>
                                            </p:txEl>
                                          </p:spTgt>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47"/>
                                        </p:tgtEl>
                                        <p:attrNameLst>
                                          <p:attrName>style.visibility</p:attrName>
                                        </p:attrNameLst>
                                      </p:cBhvr>
                                      <p:to>
                                        <p:strVal val="visible"/>
                                      </p:to>
                                    </p:set>
                                    <p:animEffect transition="in" filter="wipe(left)">
                                      <p:cBhvr>
                                        <p:cTn id="15" dur="1000"/>
                                        <p:tgtEl>
                                          <p:spTgt spid="47"/>
                                        </p:tgtEl>
                                      </p:cBhvr>
                                    </p:animEffect>
                                  </p:childTnLst>
                                </p:cTn>
                              </p:par>
                            </p:childTnLst>
                          </p:cTn>
                        </p:par>
                        <p:par>
                          <p:cTn id="16" fill="hold">
                            <p:stCondLst>
                              <p:cond delay="2000"/>
                            </p:stCondLst>
                            <p:childTnLst>
                              <p:par>
                                <p:cTn id="17" presetID="22" presetClass="entr" presetSubtype="8" fill="hold" nodeType="afterEffect">
                                  <p:stCondLst>
                                    <p:cond delay="0"/>
                                  </p:stCondLst>
                                  <p:childTnLst>
                                    <p:set>
                                      <p:cBhvr>
                                        <p:cTn id="18" dur="1" fill="hold">
                                          <p:stCondLst>
                                            <p:cond delay="0"/>
                                          </p:stCondLst>
                                        </p:cTn>
                                        <p:tgtEl>
                                          <p:spTgt spid="48"/>
                                        </p:tgtEl>
                                        <p:attrNameLst>
                                          <p:attrName>style.visibility</p:attrName>
                                        </p:attrNameLst>
                                      </p:cBhvr>
                                      <p:to>
                                        <p:strVal val="visible"/>
                                      </p:to>
                                    </p:set>
                                    <p:animEffect transition="in" filter="wipe(left)">
                                      <p:cBhvr>
                                        <p:cTn id="19" dur="1000"/>
                                        <p:tgtEl>
                                          <p:spTgt spid="48"/>
                                        </p:tgtEl>
                                      </p:cBhvr>
                                    </p:animEffect>
                                  </p:childTnLst>
                                </p:cTn>
                              </p:par>
                            </p:childTnLst>
                          </p:cTn>
                        </p:par>
                        <p:par>
                          <p:cTn id="20" fill="hold">
                            <p:stCondLst>
                              <p:cond delay="3000"/>
                            </p:stCondLst>
                            <p:childTnLst>
                              <p:par>
                                <p:cTn id="21" presetID="22" presetClass="entr" presetSubtype="8" fill="hold" nodeType="afterEffect">
                                  <p:stCondLst>
                                    <p:cond delay="0"/>
                                  </p:stCondLst>
                                  <p:childTnLst>
                                    <p:set>
                                      <p:cBhvr>
                                        <p:cTn id="22" dur="1" fill="hold">
                                          <p:stCondLst>
                                            <p:cond delay="0"/>
                                          </p:stCondLst>
                                        </p:cTn>
                                        <p:tgtEl>
                                          <p:spTgt spid="49"/>
                                        </p:tgtEl>
                                        <p:attrNameLst>
                                          <p:attrName>style.visibility</p:attrName>
                                        </p:attrNameLst>
                                      </p:cBhvr>
                                      <p:to>
                                        <p:strVal val="visible"/>
                                      </p:to>
                                    </p:set>
                                    <p:animEffect transition="in" filter="wipe(left)">
                                      <p:cBhvr>
                                        <p:cTn id="23" dur="1000"/>
                                        <p:tgtEl>
                                          <p:spTgt spid="49"/>
                                        </p:tgtEl>
                                      </p:cBhvr>
                                    </p:animEffect>
                                  </p:childTnLst>
                                </p:cTn>
                              </p:par>
                            </p:childTnLst>
                          </p:cTn>
                        </p:par>
                        <p:par>
                          <p:cTn id="24" fill="hold">
                            <p:stCondLst>
                              <p:cond delay="4000"/>
                            </p:stCondLst>
                            <p:childTnLst>
                              <p:par>
                                <p:cTn id="25" presetID="22" presetClass="entr" presetSubtype="8" fill="hold" nodeType="afterEffect">
                                  <p:stCondLst>
                                    <p:cond delay="0"/>
                                  </p:stCondLst>
                                  <p:childTnLst>
                                    <p:set>
                                      <p:cBhvr>
                                        <p:cTn id="26" dur="1" fill="hold">
                                          <p:stCondLst>
                                            <p:cond delay="0"/>
                                          </p:stCondLst>
                                        </p:cTn>
                                        <p:tgtEl>
                                          <p:spTgt spid="50"/>
                                        </p:tgtEl>
                                        <p:attrNameLst>
                                          <p:attrName>style.visibility</p:attrName>
                                        </p:attrNameLst>
                                      </p:cBhvr>
                                      <p:to>
                                        <p:strVal val="visible"/>
                                      </p:to>
                                    </p:set>
                                    <p:animEffect transition="in" filter="wipe(left)">
                                      <p:cBhvr>
                                        <p:cTn id="27" dur="1000"/>
                                        <p:tgtEl>
                                          <p:spTgt spid="50"/>
                                        </p:tgtEl>
                                      </p:cBhvr>
                                    </p:animEffect>
                                  </p:childTnLst>
                                </p:cTn>
                              </p:par>
                            </p:childTnLst>
                          </p:cTn>
                        </p:par>
                        <p:par>
                          <p:cTn id="28" fill="hold">
                            <p:stCondLst>
                              <p:cond delay="5000"/>
                            </p:stCondLst>
                            <p:childTnLst>
                              <p:par>
                                <p:cTn id="29" presetID="22" presetClass="entr" presetSubtype="1" fill="hold" nodeType="afterEffect">
                                  <p:stCondLst>
                                    <p:cond delay="0"/>
                                  </p:stCondLst>
                                  <p:childTnLst>
                                    <p:set>
                                      <p:cBhvr>
                                        <p:cTn id="30" dur="1" fill="hold">
                                          <p:stCondLst>
                                            <p:cond delay="0"/>
                                          </p:stCondLst>
                                        </p:cTn>
                                        <p:tgtEl>
                                          <p:spTgt spid="51"/>
                                        </p:tgtEl>
                                        <p:attrNameLst>
                                          <p:attrName>style.visibility</p:attrName>
                                        </p:attrNameLst>
                                      </p:cBhvr>
                                      <p:to>
                                        <p:strVal val="visible"/>
                                      </p:to>
                                    </p:set>
                                    <p:animEffect transition="in" filter="wipe(up)">
                                      <p:cBhvr>
                                        <p:cTn id="31" dur="1000"/>
                                        <p:tgtEl>
                                          <p:spTgt spid="51"/>
                                        </p:tgtEl>
                                      </p:cBhvr>
                                    </p:animEffect>
                                  </p:childTnLst>
                                </p:cTn>
                              </p:par>
                            </p:childTnLst>
                          </p:cTn>
                        </p:par>
                        <p:par>
                          <p:cTn id="32" fill="hold">
                            <p:stCondLst>
                              <p:cond delay="6000"/>
                            </p:stCondLst>
                            <p:childTnLst>
                              <p:par>
                                <p:cTn id="33" presetID="22" presetClass="entr" presetSubtype="8" fill="hold" nodeType="afterEffect">
                                  <p:stCondLst>
                                    <p:cond delay="0"/>
                                  </p:stCondLst>
                                  <p:childTnLst>
                                    <p:set>
                                      <p:cBhvr>
                                        <p:cTn id="34" dur="1" fill="hold">
                                          <p:stCondLst>
                                            <p:cond delay="0"/>
                                          </p:stCondLst>
                                        </p:cTn>
                                        <p:tgtEl>
                                          <p:spTgt spid="54"/>
                                        </p:tgtEl>
                                        <p:attrNameLst>
                                          <p:attrName>style.visibility</p:attrName>
                                        </p:attrNameLst>
                                      </p:cBhvr>
                                      <p:to>
                                        <p:strVal val="visible"/>
                                      </p:to>
                                    </p:set>
                                    <p:animEffect transition="in" filter="wipe(left)">
                                      <p:cBhvr>
                                        <p:cTn id="35" dur="1000"/>
                                        <p:tgtEl>
                                          <p:spTgt spid="54"/>
                                        </p:tgtEl>
                                      </p:cBhvr>
                                    </p:animEffect>
                                  </p:childTnLst>
                                </p:cTn>
                              </p:par>
                            </p:childTnLst>
                          </p:cTn>
                        </p:par>
                        <p:par>
                          <p:cTn id="36" fill="hold">
                            <p:stCondLst>
                              <p:cond delay="7000"/>
                            </p:stCondLst>
                            <p:childTnLst>
                              <p:par>
                                <p:cTn id="37" presetID="22" presetClass="entr" presetSubtype="2" fill="hold" nodeType="afterEffect">
                                  <p:stCondLst>
                                    <p:cond delay="0"/>
                                  </p:stCondLst>
                                  <p:childTnLst>
                                    <p:set>
                                      <p:cBhvr>
                                        <p:cTn id="38" dur="1" fill="hold">
                                          <p:stCondLst>
                                            <p:cond delay="0"/>
                                          </p:stCondLst>
                                        </p:cTn>
                                        <p:tgtEl>
                                          <p:spTgt spid="55"/>
                                        </p:tgtEl>
                                        <p:attrNameLst>
                                          <p:attrName>style.visibility</p:attrName>
                                        </p:attrNameLst>
                                      </p:cBhvr>
                                      <p:to>
                                        <p:strVal val="visible"/>
                                      </p:to>
                                    </p:set>
                                    <p:animEffect transition="in" filter="wipe(right)">
                                      <p:cBhvr>
                                        <p:cTn id="39" dur="10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uiExpand="1" build="p" bldLvl="2"/>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39"/>
          <p:cNvGrpSpPr>
            <a:grpSpLocks/>
          </p:cNvGrpSpPr>
          <p:nvPr/>
        </p:nvGrpSpPr>
        <p:grpSpPr bwMode="auto">
          <a:xfrm>
            <a:off x="566738" y="1582738"/>
            <a:ext cx="8358187" cy="5046662"/>
            <a:chOff x="566738" y="2200275"/>
            <a:chExt cx="7805737" cy="4219575"/>
          </a:xfrm>
        </p:grpSpPr>
        <p:sp>
          <p:nvSpPr>
            <p:cNvPr id="35873" name="Rectangle 29"/>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35874" name="Rectangle 30"/>
            <p:cNvSpPr>
              <a:spLocks noChangeArrowheads="1"/>
            </p:cNvSpPr>
            <p:nvPr/>
          </p:nvSpPr>
          <p:spPr bwMode="auto">
            <a:xfrm>
              <a:off x="581024" y="2219326"/>
              <a:ext cx="7772401" cy="267553"/>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862213" name="Rectangle 5"/>
          <p:cNvSpPr>
            <a:spLocks noChangeArrowheads="1"/>
          </p:cNvSpPr>
          <p:nvPr/>
        </p:nvSpPr>
        <p:spPr bwMode="auto">
          <a:xfrm>
            <a:off x="566738" y="820738"/>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Εγχώρια Ευημερία</a:t>
            </a:r>
            <a:endParaRPr lang="en-US" sz="2400" dirty="0">
              <a:solidFill>
                <a:srgbClr val="356A41"/>
              </a:solidFill>
            </a:endParaRPr>
          </a:p>
        </p:txBody>
      </p:sp>
      <p:sp>
        <p:nvSpPr>
          <p:cNvPr id="19" name="Text Box 7"/>
          <p:cNvSpPr txBox="1">
            <a:spLocks noChangeArrowheads="1"/>
          </p:cNvSpPr>
          <p:nvPr/>
        </p:nvSpPr>
        <p:spPr bwMode="auto">
          <a:xfrm>
            <a:off x="585788" y="1603375"/>
            <a:ext cx="1204912"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 </a:t>
            </a:r>
            <a:r>
              <a:rPr lang="en-US" dirty="0" smtClean="0"/>
              <a:t> </a:t>
            </a:r>
            <a:r>
              <a:rPr lang="en-US" dirty="0"/>
              <a:t>8-2</a:t>
            </a:r>
          </a:p>
        </p:txBody>
      </p:sp>
      <p:sp>
        <p:nvSpPr>
          <p:cNvPr id="21" name="Rectangle 20"/>
          <p:cNvSpPr>
            <a:spLocks noChangeArrowheads="1"/>
          </p:cNvSpPr>
          <p:nvPr/>
        </p:nvSpPr>
        <p:spPr bwMode="auto">
          <a:xfrm>
            <a:off x="5518150" y="1973943"/>
            <a:ext cx="3386138" cy="4829241"/>
          </a:xfrm>
          <a:prstGeom prst="rect">
            <a:avLst/>
          </a:prstGeom>
          <a:noFill/>
          <a:ln w="9525">
            <a:noFill/>
            <a:miter lim="800000"/>
            <a:headEnd/>
            <a:tailEnd/>
          </a:ln>
        </p:spPr>
        <p:txBody>
          <a:bodyPr wrap="square">
            <a:spAutoFit/>
          </a:bodyPr>
          <a:lstStyle/>
          <a:p>
            <a:pPr>
              <a:spcBef>
                <a:spcPct val="10000"/>
              </a:spcBef>
              <a:spcAft>
                <a:spcPct val="10000"/>
              </a:spcAft>
            </a:pPr>
            <a:r>
              <a:rPr lang="el-GR" sz="1600" dirty="0" smtClean="0">
                <a:solidFill>
                  <a:srgbClr val="8A3A6A"/>
                </a:solidFill>
              </a:rPr>
              <a:t>Τα Εγχώρια Κέρδη από το Εμπόριο</a:t>
            </a:r>
            <a:r>
              <a:rPr lang="en-US" sz="1600" dirty="0" smtClean="0">
                <a:solidFill>
                  <a:srgbClr val="8A3A6A"/>
                </a:solidFill>
              </a:rPr>
              <a:t>  </a:t>
            </a:r>
            <a:r>
              <a:rPr lang="el-GR" dirty="0" smtClean="0"/>
              <a:t>Με την εγχώρια ζήτηση στο </a:t>
            </a:r>
            <a:r>
              <a:rPr lang="en-US" i="1" dirty="0" smtClean="0"/>
              <a:t>D</a:t>
            </a:r>
            <a:r>
              <a:rPr lang="en-US" dirty="0" smtClean="0"/>
              <a:t> </a:t>
            </a:r>
            <a:r>
              <a:rPr lang="el-GR" dirty="0" smtClean="0"/>
              <a:t>και την προσφορά στο </a:t>
            </a:r>
            <a:r>
              <a:rPr lang="en-US" i="1" dirty="0" smtClean="0"/>
              <a:t>S</a:t>
            </a:r>
            <a:r>
              <a:rPr lang="en-US" dirty="0"/>
              <a:t>, </a:t>
            </a:r>
            <a:r>
              <a:rPr lang="el-GR" dirty="0" smtClean="0"/>
              <a:t>η ισορροπία χωρίς εμπόριο είναι στο σημείο </a:t>
            </a:r>
            <a:r>
              <a:rPr lang="en-US" dirty="0" smtClean="0"/>
              <a:t>A</a:t>
            </a:r>
            <a:r>
              <a:rPr lang="en-US" dirty="0"/>
              <a:t>, </a:t>
            </a:r>
            <a:r>
              <a:rPr lang="el-GR" dirty="0" smtClean="0"/>
              <a:t>στην τιμή</a:t>
            </a:r>
            <a:r>
              <a:rPr lang="en-US" dirty="0" smtClean="0"/>
              <a:t> </a:t>
            </a:r>
            <a:r>
              <a:rPr lang="en-US" i="1" dirty="0"/>
              <a:t>P</a:t>
            </a:r>
            <a:r>
              <a:rPr lang="en-US" i="1" baseline="30000" dirty="0"/>
              <a:t>A</a:t>
            </a:r>
            <a:r>
              <a:rPr lang="en-US" dirty="0"/>
              <a:t> </a:t>
            </a:r>
            <a:r>
              <a:rPr lang="el-GR" dirty="0" smtClean="0"/>
              <a:t>και παραγωγή </a:t>
            </a:r>
            <a:r>
              <a:rPr lang="en-US" i="1" dirty="0" smtClean="0"/>
              <a:t>Q</a:t>
            </a:r>
            <a:r>
              <a:rPr lang="en-US" baseline="-25000" dirty="0" smtClean="0"/>
              <a:t>0</a:t>
            </a:r>
            <a:r>
              <a:rPr lang="en-US" dirty="0"/>
              <a:t>. </a:t>
            </a:r>
          </a:p>
          <a:p>
            <a:pPr>
              <a:spcBef>
                <a:spcPct val="10000"/>
              </a:spcBef>
              <a:spcAft>
                <a:spcPct val="10000"/>
              </a:spcAft>
            </a:pPr>
            <a:r>
              <a:rPr lang="el-GR" dirty="0" smtClean="0"/>
              <a:t>Με ελεύθερο εμπόριο, η παγκόσμια τιμή είναι </a:t>
            </a:r>
            <a:r>
              <a:rPr lang="en-US" i="1" dirty="0" smtClean="0"/>
              <a:t>P</a:t>
            </a:r>
            <a:r>
              <a:rPr lang="en-US" i="1" baseline="30000" dirty="0" smtClean="0"/>
              <a:t>W</a:t>
            </a:r>
            <a:r>
              <a:rPr lang="en-US" dirty="0"/>
              <a:t>, </a:t>
            </a:r>
            <a:r>
              <a:rPr lang="el-GR" dirty="0" smtClean="0"/>
              <a:t>άρα η ζητούμενη ποσότητα αυξάνει σε </a:t>
            </a:r>
            <a:r>
              <a:rPr lang="en-US" dirty="0" smtClean="0"/>
              <a:t> </a:t>
            </a:r>
            <a:r>
              <a:rPr lang="en-US" i="1" dirty="0" smtClean="0"/>
              <a:t>D</a:t>
            </a:r>
            <a:r>
              <a:rPr lang="en-US" baseline="-25000" dirty="0" smtClean="0"/>
              <a:t>1</a:t>
            </a:r>
            <a:r>
              <a:rPr lang="en-US" dirty="0" smtClean="0"/>
              <a:t> </a:t>
            </a:r>
            <a:r>
              <a:rPr lang="el-GR" dirty="0" smtClean="0"/>
              <a:t>και η προσφερόμενη ποσότητα μειώνεται σε</a:t>
            </a:r>
            <a:r>
              <a:rPr lang="en-US" dirty="0" smtClean="0"/>
              <a:t> </a:t>
            </a:r>
            <a:r>
              <a:rPr lang="en-US" i="1" dirty="0" smtClean="0"/>
              <a:t>S</a:t>
            </a:r>
            <a:r>
              <a:rPr lang="en-US" baseline="-25000" dirty="0" smtClean="0"/>
              <a:t>1</a:t>
            </a:r>
            <a:r>
              <a:rPr lang="en-US" dirty="0"/>
              <a:t>.</a:t>
            </a:r>
          </a:p>
          <a:p>
            <a:pPr>
              <a:spcBef>
                <a:spcPct val="10000"/>
              </a:spcBef>
              <a:spcAft>
                <a:spcPct val="10000"/>
              </a:spcAft>
            </a:pPr>
            <a:r>
              <a:rPr lang="el-GR" dirty="0" smtClean="0"/>
              <a:t>Αφού η ζητούμενη ποσότητα υπερβαίνει την προσφερόμενη ποσότητα, η χώρας εισάγει ποσότητα </a:t>
            </a:r>
            <a:r>
              <a:rPr lang="en-US" i="1" dirty="0" smtClean="0"/>
              <a:t>D</a:t>
            </a:r>
            <a:r>
              <a:rPr lang="en-US" baseline="-25000" dirty="0" smtClean="0"/>
              <a:t>1</a:t>
            </a:r>
            <a:r>
              <a:rPr lang="en-US" dirty="0" smtClean="0"/>
              <a:t> </a:t>
            </a:r>
            <a:r>
              <a:rPr lang="en-US" dirty="0"/>
              <a:t>– </a:t>
            </a:r>
            <a:r>
              <a:rPr lang="en-US" i="1" dirty="0"/>
              <a:t>S</a:t>
            </a:r>
            <a:r>
              <a:rPr lang="en-US" baseline="-25000" dirty="0"/>
              <a:t>1</a:t>
            </a:r>
            <a:r>
              <a:rPr lang="en-US" dirty="0"/>
              <a:t>. </a:t>
            </a:r>
          </a:p>
          <a:p>
            <a:pPr>
              <a:spcBef>
                <a:spcPct val="10000"/>
              </a:spcBef>
              <a:spcAft>
                <a:spcPct val="10000"/>
              </a:spcAft>
            </a:pPr>
            <a:r>
              <a:rPr lang="el-GR" dirty="0" smtClean="0"/>
              <a:t>Το πλεόνασμα καταναλωτή αυξάνει κατά την περιοχή </a:t>
            </a:r>
            <a:r>
              <a:rPr lang="en-US" i="1" dirty="0" smtClean="0"/>
              <a:t>(</a:t>
            </a:r>
            <a:r>
              <a:rPr lang="en-US" i="1" dirty="0"/>
              <a:t>b + d),</a:t>
            </a:r>
            <a:r>
              <a:rPr lang="en-US" dirty="0"/>
              <a:t> </a:t>
            </a:r>
            <a:r>
              <a:rPr lang="el-GR" dirty="0" smtClean="0"/>
              <a:t>και το πλεόνασμα παραγωγού μειώνεται κατά την περιοχή </a:t>
            </a:r>
            <a:r>
              <a:rPr lang="en-US" i="1" dirty="0" smtClean="0"/>
              <a:t>b</a:t>
            </a:r>
            <a:r>
              <a:rPr lang="en-US" dirty="0"/>
              <a:t>. </a:t>
            </a:r>
          </a:p>
          <a:p>
            <a:pPr>
              <a:spcBef>
                <a:spcPct val="10000"/>
              </a:spcBef>
              <a:spcAft>
                <a:spcPct val="10000"/>
              </a:spcAft>
            </a:pPr>
            <a:r>
              <a:rPr lang="el-GR" dirty="0" smtClean="0"/>
              <a:t>Τα κέρδη από το εμπόριο μετρώνται από το εμβαδόν της περιοχής </a:t>
            </a:r>
            <a:r>
              <a:rPr lang="en-US" i="1" dirty="0" smtClean="0"/>
              <a:t>d</a:t>
            </a:r>
            <a:r>
              <a:rPr lang="en-US" i="1" dirty="0"/>
              <a:t>.</a:t>
            </a:r>
            <a:endParaRPr lang="en-US" dirty="0"/>
          </a:p>
        </p:txBody>
      </p:sp>
      <p:sp>
        <p:nvSpPr>
          <p:cNvPr id="34" name="Rectangle 33"/>
          <p:cNvSpPr>
            <a:spLocks noChangeArrowheads="1"/>
          </p:cNvSpPr>
          <p:nvPr/>
        </p:nvSpPr>
        <p:spPr bwMode="auto">
          <a:xfrm>
            <a:off x="674688" y="2000250"/>
            <a:ext cx="4843462" cy="3228975"/>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sp>
        <p:nvSpPr>
          <p:cNvPr id="43" name="Rectangle 6"/>
          <p:cNvSpPr>
            <a:spLocks noChangeArrowheads="1"/>
          </p:cNvSpPr>
          <p:nvPr/>
        </p:nvSpPr>
        <p:spPr bwMode="auto">
          <a:xfrm>
            <a:off x="435429" y="1161597"/>
            <a:ext cx="8316685" cy="338554"/>
          </a:xfrm>
          <a:prstGeom prst="rect">
            <a:avLst/>
          </a:prstGeom>
          <a:noFill/>
          <a:ln w="9525" algn="ctr">
            <a:noFill/>
            <a:miter lim="800000"/>
            <a:headEnd/>
            <a:tailEnd/>
          </a:ln>
        </p:spPr>
        <p:txBody>
          <a:bodyPr wrap="square">
            <a:spAutoFit/>
          </a:bodyPr>
          <a:lstStyle/>
          <a:p>
            <a:pPr>
              <a:spcBef>
                <a:spcPct val="20000"/>
              </a:spcBef>
            </a:pPr>
            <a:r>
              <a:rPr lang="el-GR" sz="1600" dirty="0" smtClean="0">
                <a:solidFill>
                  <a:srgbClr val="3D68AF"/>
                </a:solidFill>
              </a:rPr>
              <a:t>Χωρίς Εμπόριο, Ελεύθερο Εμπόριο για μια Μικρή Χώρα, Κέρδη από το Εμπόριο</a:t>
            </a:r>
            <a:endParaRPr lang="en-US" sz="1600" dirty="0">
              <a:solidFill>
                <a:srgbClr val="3D68AF"/>
              </a:solidFill>
            </a:endParaRPr>
          </a:p>
        </p:txBody>
      </p:sp>
      <p:sp>
        <p:nvSpPr>
          <p:cNvPr id="46" name="Rectangle 45"/>
          <p:cNvSpPr>
            <a:spLocks noChangeArrowheads="1"/>
          </p:cNvSpPr>
          <p:nvPr/>
        </p:nvSpPr>
        <p:spPr bwMode="auto">
          <a:xfrm>
            <a:off x="4935538" y="182563"/>
            <a:ext cx="4208462" cy="923330"/>
          </a:xfrm>
          <a:prstGeom prst="rect">
            <a:avLst/>
          </a:prstGeom>
          <a:noFill/>
          <a:ln w="9525">
            <a:noFill/>
            <a:miter lim="800000"/>
            <a:headEnd/>
            <a:tailEnd/>
          </a:ln>
        </p:spPr>
        <p:txBody>
          <a:bodyPr>
            <a:spAutoFit/>
          </a:bodyPr>
          <a:lstStyle/>
          <a:p>
            <a:pPr>
              <a:spcBef>
                <a:spcPct val="10000"/>
              </a:spcBef>
              <a:spcAft>
                <a:spcPct val="10000"/>
              </a:spcAft>
            </a:pPr>
            <a:r>
              <a:rPr lang="el-GR" sz="1800" b="0" dirty="0" smtClean="0"/>
              <a:t>Μια </a:t>
            </a:r>
            <a:r>
              <a:rPr lang="el-GR" sz="1800" dirty="0" smtClean="0"/>
              <a:t>μικρή χώρα</a:t>
            </a:r>
            <a:r>
              <a:rPr lang="el-GR" sz="1800" b="0" dirty="0" smtClean="0"/>
              <a:t> είναι μικρή σε σχέση με όλες τις άλλες χώρες που αγοράζουν και πωλούν αυτό το προϊόν.</a:t>
            </a:r>
            <a:r>
              <a:rPr lang="en-US" sz="1800" b="0" dirty="0" smtClean="0"/>
              <a:t> </a:t>
            </a:r>
            <a:endParaRPr lang="en-US" sz="1800" b="0" dirty="0"/>
          </a:p>
        </p:txBody>
      </p:sp>
      <p:grpSp>
        <p:nvGrpSpPr>
          <p:cNvPr id="67" name="Group 66"/>
          <p:cNvGrpSpPr>
            <a:grpSpLocks/>
          </p:cNvGrpSpPr>
          <p:nvPr/>
        </p:nvGrpSpPr>
        <p:grpSpPr bwMode="auto">
          <a:xfrm>
            <a:off x="899886" y="5384800"/>
            <a:ext cx="4847771" cy="825500"/>
            <a:chOff x="2256972" y="5585608"/>
            <a:chExt cx="4572000" cy="824841"/>
          </a:xfrm>
        </p:grpSpPr>
        <p:sp>
          <p:nvSpPr>
            <p:cNvPr id="35871" name="Rectangle 46"/>
            <p:cNvSpPr>
              <a:spLocks noChangeArrowheads="1"/>
            </p:cNvSpPr>
            <p:nvPr/>
          </p:nvSpPr>
          <p:spPr bwMode="auto">
            <a:xfrm>
              <a:off x="2256972" y="5585608"/>
              <a:ext cx="4572000" cy="824841"/>
            </a:xfrm>
            <a:prstGeom prst="rect">
              <a:avLst/>
            </a:prstGeom>
            <a:noFill/>
            <a:ln w="9525">
              <a:noFill/>
              <a:miter lim="800000"/>
              <a:headEnd/>
              <a:tailEnd/>
            </a:ln>
          </p:spPr>
          <p:txBody>
            <a:bodyPr>
              <a:spAutoFit/>
            </a:bodyPr>
            <a:lstStyle/>
            <a:p>
              <a:pPr>
                <a:spcBef>
                  <a:spcPct val="10000"/>
                </a:spcBef>
                <a:spcAft>
                  <a:spcPct val="10000"/>
                </a:spcAft>
              </a:pPr>
              <a:r>
                <a:rPr lang="el-GR" b="0" dirty="0" smtClean="0"/>
                <a:t>Αύξηση πλεονάσματος καταναλωτή </a:t>
              </a:r>
              <a:r>
                <a:rPr lang="en-US" b="0" dirty="0" smtClean="0"/>
                <a:t>: </a:t>
              </a:r>
              <a:r>
                <a:rPr lang="en-US" b="0" dirty="0"/>
                <a:t>+ (</a:t>
              </a:r>
              <a:r>
                <a:rPr lang="en-US" b="0" i="1" dirty="0"/>
                <a:t>b + d)</a:t>
              </a:r>
            </a:p>
            <a:p>
              <a:pPr>
                <a:spcBef>
                  <a:spcPct val="10000"/>
                </a:spcBef>
                <a:spcAft>
                  <a:spcPct val="10000"/>
                </a:spcAft>
              </a:pPr>
              <a:r>
                <a:rPr lang="el-GR" b="0" dirty="0" smtClean="0"/>
                <a:t>Πτώση πλεονάσματος παραγωγού</a:t>
              </a:r>
              <a:r>
                <a:rPr lang="en-US" b="0" dirty="0" smtClean="0"/>
                <a:t>: </a:t>
              </a:r>
              <a:r>
                <a:rPr lang="en-US" b="0" dirty="0"/>
                <a:t>− </a:t>
              </a:r>
              <a:r>
                <a:rPr lang="en-US" b="0" i="1" dirty="0"/>
                <a:t>b</a:t>
              </a:r>
            </a:p>
            <a:p>
              <a:pPr>
                <a:spcBef>
                  <a:spcPct val="10000"/>
                </a:spcBef>
                <a:spcAft>
                  <a:spcPct val="10000"/>
                </a:spcAft>
              </a:pPr>
              <a:r>
                <a:rPr lang="el-GR" dirty="0" smtClean="0"/>
                <a:t>Καθαρό Αποτέλεσμα στην Εγχώρια Ευημερία</a:t>
              </a:r>
              <a:r>
                <a:rPr lang="en-US" dirty="0" smtClean="0"/>
                <a:t>: </a:t>
              </a:r>
              <a:r>
                <a:rPr lang="en-US" dirty="0"/>
                <a:t>+ </a:t>
              </a:r>
              <a:r>
                <a:rPr lang="en-US" i="1" dirty="0"/>
                <a:t>d</a:t>
              </a:r>
              <a:endParaRPr lang="en-US" dirty="0"/>
            </a:p>
          </p:txBody>
        </p:sp>
        <p:cxnSp>
          <p:nvCxnSpPr>
            <p:cNvPr id="35872" name="Straight Connector 63"/>
            <p:cNvCxnSpPr>
              <a:cxnSpLocks noChangeShapeType="1"/>
            </p:cNvCxnSpPr>
            <p:nvPr/>
          </p:nvCxnSpPr>
          <p:spPr bwMode="auto">
            <a:xfrm>
              <a:off x="2322286" y="6125029"/>
              <a:ext cx="2815771" cy="0"/>
            </a:xfrm>
            <a:prstGeom prst="line">
              <a:avLst/>
            </a:prstGeom>
            <a:noFill/>
            <a:ln w="9525" algn="ctr">
              <a:solidFill>
                <a:schemeClr val="tx1"/>
              </a:solidFill>
              <a:round/>
              <a:headEnd/>
              <a:tailEnd/>
            </a:ln>
          </p:spPr>
        </p:cxnSp>
      </p:grpSp>
      <p:pic>
        <p:nvPicPr>
          <p:cNvPr id="14" name="Picture 13"/>
          <p:cNvPicPr>
            <a:picLocks noChangeAspect="1"/>
          </p:cNvPicPr>
          <p:nvPr/>
        </p:nvPicPr>
        <p:blipFill>
          <a:blip r:embed="rId3" cstate="print"/>
          <a:srcRect/>
          <a:stretch>
            <a:fillRect/>
          </a:stretch>
        </p:blipFill>
        <p:spPr bwMode="auto">
          <a:xfrm>
            <a:off x="769938" y="2081213"/>
            <a:ext cx="4648200" cy="3067050"/>
          </a:xfrm>
          <a:prstGeom prst="rect">
            <a:avLst/>
          </a:prstGeom>
          <a:noFill/>
          <a:ln w="9525">
            <a:noFill/>
            <a:miter lim="800000"/>
            <a:headEnd/>
            <a:tailEnd/>
          </a:ln>
        </p:spPr>
      </p:pic>
      <p:pic>
        <p:nvPicPr>
          <p:cNvPr id="15" name="Picture 14"/>
          <p:cNvPicPr>
            <a:picLocks noChangeAspect="1"/>
          </p:cNvPicPr>
          <p:nvPr/>
        </p:nvPicPr>
        <p:blipFill>
          <a:blip r:embed="rId4" cstate="print"/>
          <a:srcRect/>
          <a:stretch>
            <a:fillRect/>
          </a:stretch>
        </p:blipFill>
        <p:spPr bwMode="auto">
          <a:xfrm>
            <a:off x="769938" y="2081213"/>
            <a:ext cx="4648200" cy="3067050"/>
          </a:xfrm>
          <a:prstGeom prst="rect">
            <a:avLst/>
          </a:prstGeom>
          <a:noFill/>
          <a:ln w="9525">
            <a:noFill/>
            <a:miter lim="800000"/>
            <a:headEnd/>
            <a:tailEnd/>
          </a:ln>
        </p:spPr>
      </p:pic>
      <p:pic>
        <p:nvPicPr>
          <p:cNvPr id="7" name="Picture 6"/>
          <p:cNvPicPr>
            <a:picLocks noChangeAspect="1"/>
          </p:cNvPicPr>
          <p:nvPr/>
        </p:nvPicPr>
        <p:blipFill>
          <a:blip r:embed="rId5" cstate="print"/>
          <a:srcRect/>
          <a:stretch>
            <a:fillRect/>
          </a:stretch>
        </p:blipFill>
        <p:spPr bwMode="auto">
          <a:xfrm>
            <a:off x="769938" y="2081213"/>
            <a:ext cx="4648200" cy="3067050"/>
          </a:xfrm>
          <a:prstGeom prst="rect">
            <a:avLst/>
          </a:prstGeom>
          <a:noFill/>
          <a:ln w="9525">
            <a:noFill/>
            <a:miter lim="800000"/>
            <a:headEnd/>
            <a:tailEnd/>
          </a:ln>
        </p:spPr>
      </p:pic>
      <p:pic>
        <p:nvPicPr>
          <p:cNvPr id="8" name="Picture 7"/>
          <p:cNvPicPr>
            <a:picLocks noChangeAspect="1"/>
          </p:cNvPicPr>
          <p:nvPr/>
        </p:nvPicPr>
        <p:blipFill>
          <a:blip r:embed="rId6" cstate="print"/>
          <a:srcRect/>
          <a:stretch>
            <a:fillRect/>
          </a:stretch>
        </p:blipFill>
        <p:spPr bwMode="auto">
          <a:xfrm>
            <a:off x="769938" y="2081213"/>
            <a:ext cx="4648200" cy="3067050"/>
          </a:xfrm>
          <a:prstGeom prst="rect">
            <a:avLst/>
          </a:prstGeom>
          <a:noFill/>
          <a:ln w="9525">
            <a:noFill/>
            <a:miter lim="800000"/>
            <a:headEnd/>
            <a:tailEnd/>
          </a:ln>
        </p:spPr>
      </p:pic>
      <p:pic>
        <p:nvPicPr>
          <p:cNvPr id="9" name="Picture 8"/>
          <p:cNvPicPr>
            <a:picLocks noChangeAspect="1"/>
          </p:cNvPicPr>
          <p:nvPr/>
        </p:nvPicPr>
        <p:blipFill>
          <a:blip r:embed="rId7" cstate="print"/>
          <a:srcRect/>
          <a:stretch>
            <a:fillRect/>
          </a:stretch>
        </p:blipFill>
        <p:spPr bwMode="auto">
          <a:xfrm>
            <a:off x="769938" y="2081213"/>
            <a:ext cx="4648200" cy="3067050"/>
          </a:xfrm>
          <a:prstGeom prst="rect">
            <a:avLst/>
          </a:prstGeom>
          <a:noFill/>
          <a:ln w="9525">
            <a:noFill/>
            <a:miter lim="800000"/>
            <a:headEnd/>
            <a:tailEnd/>
          </a:ln>
        </p:spPr>
      </p:pic>
      <p:pic>
        <p:nvPicPr>
          <p:cNvPr id="13" name="Picture 12"/>
          <p:cNvPicPr>
            <a:picLocks noChangeAspect="1"/>
          </p:cNvPicPr>
          <p:nvPr/>
        </p:nvPicPr>
        <p:blipFill>
          <a:blip r:embed="rId8" cstate="print"/>
          <a:srcRect/>
          <a:stretch>
            <a:fillRect/>
          </a:stretch>
        </p:blipFill>
        <p:spPr bwMode="auto">
          <a:xfrm>
            <a:off x="769938" y="2081213"/>
            <a:ext cx="4648200" cy="3067050"/>
          </a:xfrm>
          <a:prstGeom prst="rect">
            <a:avLst/>
          </a:prstGeom>
          <a:noFill/>
          <a:ln w="9525">
            <a:noFill/>
            <a:miter lim="800000"/>
            <a:headEnd/>
            <a:tailEnd/>
          </a:ln>
        </p:spPr>
      </p:pic>
      <p:pic>
        <p:nvPicPr>
          <p:cNvPr id="12" name="Picture 11"/>
          <p:cNvPicPr>
            <a:picLocks noChangeAspect="1"/>
          </p:cNvPicPr>
          <p:nvPr/>
        </p:nvPicPr>
        <p:blipFill>
          <a:blip r:embed="rId9" cstate="print"/>
          <a:srcRect/>
          <a:stretch>
            <a:fillRect/>
          </a:stretch>
        </p:blipFill>
        <p:spPr bwMode="auto">
          <a:xfrm>
            <a:off x="769938" y="2081213"/>
            <a:ext cx="4648200" cy="3067050"/>
          </a:xfrm>
          <a:prstGeom prst="rect">
            <a:avLst/>
          </a:prstGeom>
          <a:noFill/>
          <a:ln w="9525">
            <a:noFill/>
            <a:miter lim="800000"/>
            <a:headEnd/>
            <a:tailEnd/>
          </a:ln>
        </p:spPr>
      </p:pic>
      <p:pic>
        <p:nvPicPr>
          <p:cNvPr id="862220" name="Picture 862219"/>
          <p:cNvPicPr>
            <a:picLocks noChangeAspect="1"/>
          </p:cNvPicPr>
          <p:nvPr/>
        </p:nvPicPr>
        <p:blipFill>
          <a:blip r:embed="rId10" cstate="print"/>
          <a:srcRect/>
          <a:stretch>
            <a:fillRect/>
          </a:stretch>
        </p:blipFill>
        <p:spPr bwMode="auto">
          <a:xfrm>
            <a:off x="769938" y="2081213"/>
            <a:ext cx="4648200" cy="3067050"/>
          </a:xfrm>
          <a:prstGeom prst="rect">
            <a:avLst/>
          </a:prstGeom>
          <a:noFill/>
          <a:ln w="9525">
            <a:noFill/>
            <a:miter lim="800000"/>
            <a:headEnd/>
            <a:tailEnd/>
          </a:ln>
        </p:spPr>
      </p:pic>
      <p:pic>
        <p:nvPicPr>
          <p:cNvPr id="862218" name="Picture 862217"/>
          <p:cNvPicPr>
            <a:picLocks noChangeAspect="1"/>
          </p:cNvPicPr>
          <p:nvPr/>
        </p:nvPicPr>
        <p:blipFill>
          <a:blip r:embed="rId11" cstate="print"/>
          <a:srcRect/>
          <a:stretch>
            <a:fillRect/>
          </a:stretch>
        </p:blipFill>
        <p:spPr bwMode="auto">
          <a:xfrm>
            <a:off x="769938" y="2081213"/>
            <a:ext cx="4648200" cy="3067050"/>
          </a:xfrm>
          <a:prstGeom prst="rect">
            <a:avLst/>
          </a:prstGeom>
          <a:noFill/>
          <a:ln w="9525">
            <a:noFill/>
            <a:miter lim="800000"/>
            <a:headEnd/>
            <a:tailEnd/>
          </a:ln>
        </p:spPr>
      </p:pic>
      <p:pic>
        <p:nvPicPr>
          <p:cNvPr id="862219" name="Picture 862218"/>
          <p:cNvPicPr>
            <a:picLocks noChangeAspect="1"/>
          </p:cNvPicPr>
          <p:nvPr/>
        </p:nvPicPr>
        <p:blipFill>
          <a:blip r:embed="rId12" cstate="print"/>
          <a:srcRect/>
          <a:stretch>
            <a:fillRect/>
          </a:stretch>
        </p:blipFill>
        <p:spPr bwMode="auto">
          <a:xfrm>
            <a:off x="769938" y="2081213"/>
            <a:ext cx="4648200" cy="3067050"/>
          </a:xfrm>
          <a:prstGeom prst="rect">
            <a:avLst/>
          </a:prstGeom>
          <a:noFill/>
          <a:ln w="9525">
            <a:noFill/>
            <a:miter lim="800000"/>
            <a:headEnd/>
            <a:tailEnd/>
          </a:ln>
        </p:spPr>
      </p:pic>
      <p:pic>
        <p:nvPicPr>
          <p:cNvPr id="16" name="Picture 15"/>
          <p:cNvPicPr>
            <a:picLocks noChangeAspect="1"/>
          </p:cNvPicPr>
          <p:nvPr/>
        </p:nvPicPr>
        <p:blipFill>
          <a:blip r:embed="rId13" cstate="print"/>
          <a:srcRect/>
          <a:stretch>
            <a:fillRect/>
          </a:stretch>
        </p:blipFill>
        <p:spPr bwMode="auto">
          <a:xfrm>
            <a:off x="769938" y="2081213"/>
            <a:ext cx="4648200" cy="3067050"/>
          </a:xfrm>
          <a:prstGeom prst="rect">
            <a:avLst/>
          </a:prstGeom>
          <a:noFill/>
          <a:ln w="9525">
            <a:noFill/>
            <a:miter lim="800000"/>
            <a:headEnd/>
            <a:tailEnd/>
          </a:ln>
        </p:spPr>
      </p:pic>
      <p:pic>
        <p:nvPicPr>
          <p:cNvPr id="862221" name="Picture 862220"/>
          <p:cNvPicPr>
            <a:picLocks noChangeAspect="1"/>
          </p:cNvPicPr>
          <p:nvPr/>
        </p:nvPicPr>
        <p:blipFill>
          <a:blip r:embed="rId14" cstate="print"/>
          <a:srcRect/>
          <a:stretch>
            <a:fillRect/>
          </a:stretch>
        </p:blipFill>
        <p:spPr bwMode="auto">
          <a:xfrm>
            <a:off x="769938" y="2081213"/>
            <a:ext cx="4648200" cy="3067050"/>
          </a:xfrm>
          <a:prstGeom prst="rect">
            <a:avLst/>
          </a:prstGeom>
          <a:noFill/>
          <a:ln w="9525">
            <a:noFill/>
            <a:miter lim="800000"/>
            <a:headEnd/>
            <a:tailEnd/>
          </a:ln>
        </p:spPr>
      </p:pic>
      <p:pic>
        <p:nvPicPr>
          <p:cNvPr id="17" name="Picture 16"/>
          <p:cNvPicPr>
            <a:picLocks noChangeAspect="1"/>
          </p:cNvPicPr>
          <p:nvPr/>
        </p:nvPicPr>
        <p:blipFill>
          <a:blip r:embed="rId15" cstate="print"/>
          <a:srcRect/>
          <a:stretch>
            <a:fillRect/>
          </a:stretch>
        </p:blipFill>
        <p:spPr bwMode="auto">
          <a:xfrm>
            <a:off x="769938" y="2081213"/>
            <a:ext cx="4648200" cy="3067050"/>
          </a:xfrm>
          <a:prstGeom prst="rect">
            <a:avLst/>
          </a:prstGeom>
          <a:noFill/>
          <a:ln w="9525">
            <a:noFill/>
            <a:miter lim="800000"/>
            <a:headEnd/>
            <a:tailEnd/>
          </a:ln>
        </p:spPr>
      </p:pic>
      <p:pic>
        <p:nvPicPr>
          <p:cNvPr id="862208" name="Picture 862207"/>
          <p:cNvPicPr>
            <a:picLocks noChangeAspect="1"/>
          </p:cNvPicPr>
          <p:nvPr/>
        </p:nvPicPr>
        <p:blipFill>
          <a:blip r:embed="rId16" cstate="print"/>
          <a:srcRect/>
          <a:stretch>
            <a:fillRect/>
          </a:stretch>
        </p:blipFill>
        <p:spPr bwMode="auto">
          <a:xfrm>
            <a:off x="769938" y="2081213"/>
            <a:ext cx="4648200" cy="3067050"/>
          </a:xfrm>
          <a:prstGeom prst="rect">
            <a:avLst/>
          </a:prstGeom>
          <a:noFill/>
          <a:ln w="9525">
            <a:noFill/>
            <a:miter lim="800000"/>
            <a:headEnd/>
            <a:tailEnd/>
          </a:ln>
        </p:spPr>
      </p:pic>
      <p:pic>
        <p:nvPicPr>
          <p:cNvPr id="862209" name="Picture 862208"/>
          <p:cNvPicPr>
            <a:picLocks noChangeAspect="1"/>
          </p:cNvPicPr>
          <p:nvPr/>
        </p:nvPicPr>
        <p:blipFill>
          <a:blip r:embed="rId17" cstate="print"/>
          <a:srcRect/>
          <a:stretch>
            <a:fillRect/>
          </a:stretch>
        </p:blipFill>
        <p:spPr bwMode="auto">
          <a:xfrm>
            <a:off x="769938" y="2081213"/>
            <a:ext cx="4648200" cy="3067050"/>
          </a:xfrm>
          <a:prstGeom prst="rect">
            <a:avLst/>
          </a:prstGeom>
          <a:noFill/>
          <a:ln w="9525">
            <a:noFill/>
            <a:miter lim="800000"/>
            <a:headEnd/>
            <a:tailEnd/>
          </a:ln>
        </p:spPr>
      </p:pic>
      <p:pic>
        <p:nvPicPr>
          <p:cNvPr id="862212" name="Picture 862211"/>
          <p:cNvPicPr>
            <a:picLocks noChangeAspect="1"/>
          </p:cNvPicPr>
          <p:nvPr/>
        </p:nvPicPr>
        <p:blipFill>
          <a:blip r:embed="rId18" cstate="print"/>
          <a:srcRect/>
          <a:stretch>
            <a:fillRect/>
          </a:stretch>
        </p:blipFill>
        <p:spPr bwMode="auto">
          <a:xfrm>
            <a:off x="769938" y="2081213"/>
            <a:ext cx="4648200" cy="3067050"/>
          </a:xfrm>
          <a:prstGeom prst="rect">
            <a:avLst/>
          </a:prstGeom>
          <a:noFill/>
          <a:ln w="9525">
            <a:noFill/>
            <a:miter lim="800000"/>
            <a:headEnd/>
            <a:tailEnd/>
          </a:ln>
        </p:spPr>
      </p:pic>
      <p:pic>
        <p:nvPicPr>
          <p:cNvPr id="862215" name="Picture 862214"/>
          <p:cNvPicPr>
            <a:picLocks noChangeAspect="1"/>
          </p:cNvPicPr>
          <p:nvPr/>
        </p:nvPicPr>
        <p:blipFill>
          <a:blip r:embed="rId19" cstate="print"/>
          <a:srcRect/>
          <a:stretch>
            <a:fillRect/>
          </a:stretch>
        </p:blipFill>
        <p:spPr bwMode="auto">
          <a:xfrm>
            <a:off x="769938" y="2081213"/>
            <a:ext cx="4648200" cy="3067050"/>
          </a:xfrm>
          <a:prstGeom prst="rect">
            <a:avLst/>
          </a:prstGeom>
          <a:noFill/>
          <a:ln w="9525">
            <a:noFill/>
            <a:miter lim="800000"/>
            <a:headEnd/>
            <a:tailEnd/>
          </a:ln>
        </p:spPr>
      </p:pic>
      <p:pic>
        <p:nvPicPr>
          <p:cNvPr id="862216" name="Picture 862215"/>
          <p:cNvPicPr>
            <a:picLocks noChangeAspect="1"/>
          </p:cNvPicPr>
          <p:nvPr/>
        </p:nvPicPr>
        <p:blipFill>
          <a:blip r:embed="rId20" cstate="print"/>
          <a:srcRect/>
          <a:stretch>
            <a:fillRect/>
          </a:stretch>
        </p:blipFill>
        <p:spPr bwMode="auto">
          <a:xfrm>
            <a:off x="769938" y="2081213"/>
            <a:ext cx="4648200" cy="3067050"/>
          </a:xfrm>
          <a:prstGeom prst="rect">
            <a:avLst/>
          </a:prstGeom>
          <a:noFill/>
          <a:ln w="9525">
            <a:noFill/>
            <a:miter lim="800000"/>
            <a:headEnd/>
            <a:tailEnd/>
          </a:ln>
        </p:spPr>
      </p:pic>
      <p:pic>
        <p:nvPicPr>
          <p:cNvPr id="862217" name="Picture 862216"/>
          <p:cNvPicPr>
            <a:picLocks noChangeAspect="1"/>
          </p:cNvPicPr>
          <p:nvPr/>
        </p:nvPicPr>
        <p:blipFill>
          <a:blip r:embed="rId21" cstate="print"/>
          <a:srcRect/>
          <a:stretch>
            <a:fillRect/>
          </a:stretch>
        </p:blipFill>
        <p:spPr bwMode="auto">
          <a:xfrm>
            <a:off x="769938" y="2076450"/>
            <a:ext cx="4648200" cy="3076575"/>
          </a:xfrm>
          <a:prstGeom prst="rect">
            <a:avLst/>
          </a:prstGeom>
          <a:noFill/>
          <a:ln w="9525">
            <a:noFill/>
            <a:miter lim="800000"/>
            <a:headEnd/>
            <a:tailEnd/>
          </a:ln>
        </p:spPr>
      </p:pic>
      <p:sp>
        <p:nvSpPr>
          <p:cNvPr id="35868" name="Rectangle 36"/>
          <p:cNvSpPr>
            <a:spLocks noChangeArrowheads="1"/>
          </p:cNvSpPr>
          <p:nvPr/>
        </p:nvSpPr>
        <p:spPr bwMode="auto">
          <a:xfrm>
            <a:off x="928688" y="434975"/>
            <a:ext cx="3233737" cy="203200"/>
          </a:xfrm>
          <a:prstGeom prst="rect">
            <a:avLst/>
          </a:prstGeom>
          <a:solidFill>
            <a:srgbClr val="F5D8A5"/>
          </a:solidFill>
          <a:ln w="9525" algn="ctr">
            <a:noFill/>
            <a:round/>
            <a:headEnd/>
            <a:tailEnd/>
          </a:ln>
        </p:spPr>
        <p:txBody>
          <a:bodyPr/>
          <a:lstStyle/>
          <a:p>
            <a:endParaRPr lang="en-US" sz="2800" b="0">
              <a:solidFill>
                <a:schemeClr val="tx2"/>
              </a:solidFill>
            </a:endParaRPr>
          </a:p>
        </p:txBody>
      </p:sp>
      <p:sp>
        <p:nvSpPr>
          <p:cNvPr id="35869" name="Rectangle 3"/>
          <p:cNvSpPr>
            <a:spLocks noGrp="1" noChangeArrowheads="1"/>
          </p:cNvSpPr>
          <p:nvPr>
            <p:ph type="title"/>
          </p:nvPr>
        </p:nvSpPr>
        <p:spPr>
          <a:xfrm>
            <a:off x="566738" y="0"/>
            <a:ext cx="4266519" cy="820738"/>
          </a:xfrm>
        </p:spPr>
        <p:txBody>
          <a:bodyPr/>
          <a:lstStyle/>
          <a:p>
            <a:r>
              <a:rPr lang="en-US" dirty="0" smtClean="0">
                <a:solidFill>
                  <a:srgbClr val="69134B"/>
                </a:solidFill>
              </a:rPr>
              <a:t>2 </a:t>
            </a:r>
            <a:r>
              <a:rPr lang="el-GR" dirty="0" smtClean="0">
                <a:solidFill>
                  <a:srgbClr val="69134B"/>
                </a:solidFill>
              </a:rPr>
              <a:t>Τα Κέρδη από το Εμπόριο</a:t>
            </a:r>
            <a:endParaRPr lang="en-US" dirty="0" smtClean="0">
              <a:solidFill>
                <a:srgbClr val="69134B"/>
              </a:solidFill>
            </a:endParaRPr>
          </a:p>
        </p:txBody>
      </p:sp>
      <p:cxnSp>
        <p:nvCxnSpPr>
          <p:cNvPr id="35870" name="Straight Connector 38"/>
          <p:cNvCxnSpPr>
            <a:cxnSpLocks noChangeShapeType="1"/>
          </p:cNvCxnSpPr>
          <p:nvPr/>
        </p:nvCxnSpPr>
        <p:spPr bwMode="auto">
          <a:xfrm>
            <a:off x="566738" y="660400"/>
            <a:ext cx="3595687" cy="0"/>
          </a:xfrm>
          <a:prstGeom prst="line">
            <a:avLst/>
          </a:prstGeom>
          <a:noFill/>
          <a:ln w="19050" cap="rnd" algn="ctr">
            <a:solidFill>
              <a:srgbClr val="9C3A45"/>
            </a:solidFill>
            <a:prstDash val="sysDash"/>
            <a:round/>
            <a:headEnd/>
            <a:tailEnd/>
          </a:ln>
        </p:spPr>
      </p:cxn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2213"/>
                                        </p:tgtEl>
                                        <p:attrNameLst>
                                          <p:attrName>style.visibility</p:attrName>
                                        </p:attrNameLst>
                                      </p:cBhvr>
                                      <p:to>
                                        <p:strVal val="visible"/>
                                      </p:to>
                                    </p:set>
                                    <p:animEffect transition="in" filter="wipe(left)">
                                      <p:cBhvr>
                                        <p:cTn id="7" dur="500"/>
                                        <p:tgtEl>
                                          <p:spTgt spid="86221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43"/>
                                        </p:tgtEl>
                                        <p:attrNameLst>
                                          <p:attrName>style.visibility</p:attrName>
                                        </p:attrNameLst>
                                      </p:cBhvr>
                                      <p:to>
                                        <p:strVal val="visible"/>
                                      </p:to>
                                    </p:set>
                                    <p:animEffect transition="in" filter="wipe(left)">
                                      <p:cBhvr>
                                        <p:cTn id="11" dur="500"/>
                                        <p:tgtEl>
                                          <p:spTgt spid="43"/>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46"/>
                                        </p:tgtEl>
                                        <p:attrNameLst>
                                          <p:attrName>style.visibility</p:attrName>
                                        </p:attrNameLst>
                                      </p:cBhvr>
                                      <p:to>
                                        <p:strVal val="visible"/>
                                      </p:to>
                                    </p:set>
                                    <p:animEffect transition="in" filter="wipe(left)">
                                      <p:cBhvr>
                                        <p:cTn id="15" dur="500"/>
                                        <p:tgtEl>
                                          <p:spTgt spid="46"/>
                                        </p:tgtEl>
                                      </p:cBhvr>
                                    </p:animEffect>
                                  </p:childTnLst>
                                </p:cTn>
                              </p:par>
                            </p:childTnLst>
                          </p:cTn>
                        </p:par>
                        <p:par>
                          <p:cTn id="16" fill="hold">
                            <p:stCondLst>
                              <p:cond delay="1500"/>
                            </p:stCondLst>
                            <p:childTnLst>
                              <p:par>
                                <p:cTn id="17" presetID="29" presetClass="entr" presetSubtype="0" fill="hold" nodeType="after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p:cTn id="19" dur="500" fill="hold"/>
                                        <p:tgtEl>
                                          <p:spTgt spid="2"/>
                                        </p:tgtEl>
                                        <p:attrNameLst>
                                          <p:attrName>ppt_x</p:attrName>
                                        </p:attrNameLst>
                                      </p:cBhvr>
                                      <p:tavLst>
                                        <p:tav tm="0">
                                          <p:val>
                                            <p:strVal val="#ppt_x-.2"/>
                                          </p:val>
                                        </p:tav>
                                        <p:tav tm="100000">
                                          <p:val>
                                            <p:strVal val="#ppt_x"/>
                                          </p:val>
                                        </p:tav>
                                      </p:tavLst>
                                    </p:anim>
                                    <p:anim calcmode="lin" valueType="num">
                                      <p:cBhvr>
                                        <p:cTn id="20" dur="5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21" dur="500"/>
                                        <p:tgtEl>
                                          <p:spTgt spid="2"/>
                                        </p:tgtEl>
                                      </p:cBhvr>
                                    </p:animEffect>
                                  </p:childTnLst>
                                </p:cTn>
                              </p:par>
                            </p:childTnLst>
                          </p:cTn>
                        </p:par>
                        <p:par>
                          <p:cTn id="22" fill="hold">
                            <p:stCondLst>
                              <p:cond delay="2000"/>
                            </p:stCondLst>
                            <p:childTnLst>
                              <p:par>
                                <p:cTn id="23" presetID="22" presetClass="entr" presetSubtype="8" fill="hold" grpId="0" nodeType="after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wipe(left)">
                                      <p:cBhvr>
                                        <p:cTn id="25" dur="500"/>
                                        <p:tgtEl>
                                          <p:spTgt spid="19"/>
                                        </p:tgtEl>
                                      </p:cBhvr>
                                    </p:animEffect>
                                  </p:childTnLst>
                                </p:cTn>
                              </p:par>
                            </p:childTnLst>
                          </p:cTn>
                        </p:par>
                        <p:par>
                          <p:cTn id="26" fill="hold">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34"/>
                                        </p:tgtEl>
                                        <p:attrNameLst>
                                          <p:attrName>style.visibility</p:attrName>
                                        </p:attrNameLst>
                                      </p:cBhvr>
                                      <p:to>
                                        <p:strVal val="visible"/>
                                      </p:to>
                                    </p:set>
                                    <p:animEffect transition="in" filter="wipe(left)">
                                      <p:cBhvr>
                                        <p:cTn id="29" dur="500"/>
                                        <p:tgtEl>
                                          <p:spTgt spid="34"/>
                                        </p:tgtEl>
                                      </p:cBhvr>
                                    </p:animEffect>
                                  </p:childTnLst>
                                </p:cTn>
                              </p:par>
                            </p:childTnLst>
                          </p:cTn>
                        </p:par>
                        <p:par>
                          <p:cTn id="30" fill="hold">
                            <p:stCondLst>
                              <p:cond delay="3000"/>
                            </p:stCondLst>
                            <p:childTnLst>
                              <p:par>
                                <p:cTn id="31" presetID="22" presetClass="entr" presetSubtype="8" fill="hold" grpId="0" nodeType="afterEffect">
                                  <p:stCondLst>
                                    <p:cond delay="0"/>
                                  </p:stCondLst>
                                  <p:childTnLst>
                                    <p:set>
                                      <p:cBhvr>
                                        <p:cTn id="32" dur="1" fill="hold">
                                          <p:stCondLst>
                                            <p:cond delay="0"/>
                                          </p:stCondLst>
                                        </p:cTn>
                                        <p:tgtEl>
                                          <p:spTgt spid="21">
                                            <p:txEl>
                                              <p:pRg st="0" end="0"/>
                                            </p:txEl>
                                          </p:spTgt>
                                        </p:tgtEl>
                                        <p:attrNameLst>
                                          <p:attrName>style.visibility</p:attrName>
                                        </p:attrNameLst>
                                      </p:cBhvr>
                                      <p:to>
                                        <p:strVal val="visible"/>
                                      </p:to>
                                    </p:set>
                                    <p:animEffect transition="in" filter="wipe(left)">
                                      <p:cBhvr>
                                        <p:cTn id="33" dur="500"/>
                                        <p:tgtEl>
                                          <p:spTgt spid="21">
                                            <p:txEl>
                                              <p:pRg st="0" end="0"/>
                                            </p:txEl>
                                          </p:spTgt>
                                        </p:tgtEl>
                                      </p:cBhvr>
                                    </p:animEffect>
                                  </p:childTnLst>
                                </p:cTn>
                              </p:par>
                            </p:childTnLst>
                          </p:cTn>
                        </p:par>
                        <p:par>
                          <p:cTn id="34" fill="hold">
                            <p:stCondLst>
                              <p:cond delay="3500"/>
                            </p:stCondLst>
                            <p:childTnLst>
                              <p:par>
                                <p:cTn id="35" presetID="22" presetClass="entr" presetSubtype="8" fill="hold" nodeType="after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wipe(left)">
                                      <p:cBhvr>
                                        <p:cTn id="37" dur="750"/>
                                        <p:tgtEl>
                                          <p:spTgt spid="7"/>
                                        </p:tgtEl>
                                      </p:cBhvr>
                                    </p:animEffect>
                                  </p:childTnLst>
                                </p:cTn>
                              </p:par>
                            </p:childTnLst>
                          </p:cTn>
                        </p:par>
                        <p:par>
                          <p:cTn id="38" fill="hold">
                            <p:stCondLst>
                              <p:cond delay="4250"/>
                            </p:stCondLst>
                            <p:childTnLst>
                              <p:par>
                                <p:cTn id="39" presetID="22" presetClass="entr" presetSubtype="8" fill="hold" nodeType="after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wipe(left)">
                                      <p:cBhvr>
                                        <p:cTn id="41" dur="750"/>
                                        <p:tgtEl>
                                          <p:spTgt spid="8"/>
                                        </p:tgtEl>
                                      </p:cBhvr>
                                    </p:animEffect>
                                  </p:childTnLst>
                                </p:cTn>
                              </p:par>
                            </p:childTnLst>
                          </p:cTn>
                        </p:par>
                        <p:par>
                          <p:cTn id="42" fill="hold">
                            <p:stCondLst>
                              <p:cond delay="5000"/>
                            </p:stCondLst>
                            <p:childTnLst>
                              <p:par>
                                <p:cTn id="43" presetID="22" presetClass="entr" presetSubtype="8" fill="hold" nodeType="after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wipe(left)">
                                      <p:cBhvr>
                                        <p:cTn id="45" dur="750"/>
                                        <p:tgtEl>
                                          <p:spTgt spid="9"/>
                                        </p:tgtEl>
                                      </p:cBhvr>
                                    </p:animEffect>
                                  </p:childTnLst>
                                </p:cTn>
                              </p:par>
                            </p:childTnLst>
                          </p:cTn>
                        </p:par>
                        <p:par>
                          <p:cTn id="46" fill="hold">
                            <p:stCondLst>
                              <p:cond delay="5750"/>
                            </p:stCondLst>
                            <p:childTnLst>
                              <p:par>
                                <p:cTn id="47" presetID="22" presetClass="entr" presetSubtype="8" fill="hold" nodeType="after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wipe(left)">
                                      <p:cBhvr>
                                        <p:cTn id="49" dur="750"/>
                                        <p:tgtEl>
                                          <p:spTgt spid="12"/>
                                        </p:tgtEl>
                                      </p:cBhvr>
                                    </p:animEffect>
                                  </p:childTnLst>
                                </p:cTn>
                              </p:par>
                            </p:childTnLst>
                          </p:cTn>
                        </p:par>
                        <p:par>
                          <p:cTn id="50" fill="hold">
                            <p:stCondLst>
                              <p:cond delay="6500"/>
                            </p:stCondLst>
                            <p:childTnLst>
                              <p:par>
                                <p:cTn id="51" presetID="22" presetClass="entr" presetSubtype="8" fill="hold" nodeType="afterEffect">
                                  <p:stCondLst>
                                    <p:cond delay="0"/>
                                  </p:stCondLst>
                                  <p:childTnLst>
                                    <p:set>
                                      <p:cBhvr>
                                        <p:cTn id="52" dur="1" fill="hold">
                                          <p:stCondLst>
                                            <p:cond delay="0"/>
                                          </p:stCondLst>
                                        </p:cTn>
                                        <p:tgtEl>
                                          <p:spTgt spid="13"/>
                                        </p:tgtEl>
                                        <p:attrNameLst>
                                          <p:attrName>style.visibility</p:attrName>
                                        </p:attrNameLst>
                                      </p:cBhvr>
                                      <p:to>
                                        <p:strVal val="visible"/>
                                      </p:to>
                                    </p:set>
                                    <p:animEffect transition="in" filter="wipe(left)">
                                      <p:cBhvr>
                                        <p:cTn id="53" dur="750"/>
                                        <p:tgtEl>
                                          <p:spTgt spid="13"/>
                                        </p:tgtEl>
                                      </p:cBhvr>
                                    </p:animEffect>
                                  </p:childTnLst>
                                </p:cTn>
                              </p:par>
                            </p:childTnLst>
                          </p:cTn>
                        </p:par>
                        <p:par>
                          <p:cTn id="54" fill="hold">
                            <p:stCondLst>
                              <p:cond delay="7250"/>
                            </p:stCondLst>
                            <p:childTnLst>
                              <p:par>
                                <p:cTn id="55" presetID="22" presetClass="entr" presetSubtype="8" fill="hold" nodeType="after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wipe(left)">
                                      <p:cBhvr>
                                        <p:cTn id="57" dur="750"/>
                                        <p:tgtEl>
                                          <p:spTgt spid="14"/>
                                        </p:tgtEl>
                                      </p:cBhvr>
                                    </p:animEffect>
                                  </p:childTnLst>
                                </p:cTn>
                              </p:par>
                            </p:childTnLst>
                          </p:cTn>
                        </p:par>
                        <p:par>
                          <p:cTn id="58" fill="hold">
                            <p:stCondLst>
                              <p:cond delay="8000"/>
                            </p:stCondLst>
                            <p:childTnLst>
                              <p:par>
                                <p:cTn id="59" presetID="22" presetClass="entr" presetSubtype="8" fill="hold" nodeType="afterEffect">
                                  <p:stCondLst>
                                    <p:cond delay="0"/>
                                  </p:stCondLst>
                                  <p:childTnLst>
                                    <p:set>
                                      <p:cBhvr>
                                        <p:cTn id="60" dur="1" fill="hold">
                                          <p:stCondLst>
                                            <p:cond delay="0"/>
                                          </p:stCondLst>
                                        </p:cTn>
                                        <p:tgtEl>
                                          <p:spTgt spid="15"/>
                                        </p:tgtEl>
                                        <p:attrNameLst>
                                          <p:attrName>style.visibility</p:attrName>
                                        </p:attrNameLst>
                                      </p:cBhvr>
                                      <p:to>
                                        <p:strVal val="visible"/>
                                      </p:to>
                                    </p:set>
                                    <p:animEffect transition="in" filter="wipe(left)">
                                      <p:cBhvr>
                                        <p:cTn id="61" dur="750"/>
                                        <p:tgtEl>
                                          <p:spTgt spid="15"/>
                                        </p:tgtEl>
                                      </p:cBhvr>
                                    </p:animEffect>
                                  </p:childTnLst>
                                </p:cTn>
                              </p:par>
                            </p:childTnLst>
                          </p:cTn>
                        </p:par>
                        <p:par>
                          <p:cTn id="62" fill="hold">
                            <p:stCondLst>
                              <p:cond delay="8750"/>
                            </p:stCondLst>
                            <p:childTnLst>
                              <p:par>
                                <p:cTn id="63" presetID="22" presetClass="entr" presetSubtype="8" fill="hold" nodeType="afterEffect">
                                  <p:stCondLst>
                                    <p:cond delay="0"/>
                                  </p:stCondLst>
                                  <p:childTnLst>
                                    <p:set>
                                      <p:cBhvr>
                                        <p:cTn id="64" dur="1" fill="hold">
                                          <p:stCondLst>
                                            <p:cond delay="0"/>
                                          </p:stCondLst>
                                        </p:cTn>
                                        <p:tgtEl>
                                          <p:spTgt spid="16"/>
                                        </p:tgtEl>
                                        <p:attrNameLst>
                                          <p:attrName>style.visibility</p:attrName>
                                        </p:attrNameLst>
                                      </p:cBhvr>
                                      <p:to>
                                        <p:strVal val="visible"/>
                                      </p:to>
                                    </p:set>
                                    <p:animEffect transition="in" filter="wipe(left)">
                                      <p:cBhvr>
                                        <p:cTn id="65" dur="750"/>
                                        <p:tgtEl>
                                          <p:spTgt spid="16"/>
                                        </p:tgtEl>
                                      </p:cBhvr>
                                    </p:animEffect>
                                  </p:childTnLst>
                                </p:cTn>
                              </p:par>
                            </p:childTnLst>
                          </p:cTn>
                        </p:par>
                        <p:par>
                          <p:cTn id="66" fill="hold">
                            <p:stCondLst>
                              <p:cond delay="9500"/>
                            </p:stCondLst>
                            <p:childTnLst>
                              <p:par>
                                <p:cTn id="67" presetID="22" presetClass="entr" presetSubtype="8" fill="hold" nodeType="afterEffect">
                                  <p:stCondLst>
                                    <p:cond delay="0"/>
                                  </p:stCondLst>
                                  <p:childTnLst>
                                    <p:set>
                                      <p:cBhvr>
                                        <p:cTn id="68" dur="1" fill="hold">
                                          <p:stCondLst>
                                            <p:cond delay="0"/>
                                          </p:stCondLst>
                                        </p:cTn>
                                        <p:tgtEl>
                                          <p:spTgt spid="17"/>
                                        </p:tgtEl>
                                        <p:attrNameLst>
                                          <p:attrName>style.visibility</p:attrName>
                                        </p:attrNameLst>
                                      </p:cBhvr>
                                      <p:to>
                                        <p:strVal val="visible"/>
                                      </p:to>
                                    </p:set>
                                    <p:animEffect transition="in" filter="wipe(left)">
                                      <p:cBhvr>
                                        <p:cTn id="69" dur="750"/>
                                        <p:tgtEl>
                                          <p:spTgt spid="17"/>
                                        </p:tgtEl>
                                      </p:cBhvr>
                                    </p:animEffect>
                                  </p:childTnLst>
                                </p:cTn>
                              </p:par>
                            </p:childTnLst>
                          </p:cTn>
                        </p:par>
                        <p:par>
                          <p:cTn id="70" fill="hold">
                            <p:stCondLst>
                              <p:cond delay="10250"/>
                            </p:stCondLst>
                            <p:childTnLst>
                              <p:par>
                                <p:cTn id="71" presetID="22" presetClass="entr" presetSubtype="8" fill="hold" nodeType="afterEffect">
                                  <p:stCondLst>
                                    <p:cond delay="0"/>
                                  </p:stCondLst>
                                  <p:childTnLst>
                                    <p:set>
                                      <p:cBhvr>
                                        <p:cTn id="72" dur="1" fill="hold">
                                          <p:stCondLst>
                                            <p:cond delay="0"/>
                                          </p:stCondLst>
                                        </p:cTn>
                                        <p:tgtEl>
                                          <p:spTgt spid="862208"/>
                                        </p:tgtEl>
                                        <p:attrNameLst>
                                          <p:attrName>style.visibility</p:attrName>
                                        </p:attrNameLst>
                                      </p:cBhvr>
                                      <p:to>
                                        <p:strVal val="visible"/>
                                      </p:to>
                                    </p:set>
                                    <p:animEffect transition="in" filter="wipe(left)">
                                      <p:cBhvr>
                                        <p:cTn id="73" dur="750"/>
                                        <p:tgtEl>
                                          <p:spTgt spid="862208"/>
                                        </p:tgtEl>
                                      </p:cBhvr>
                                    </p:animEffect>
                                  </p:childTnLst>
                                </p:cTn>
                              </p:par>
                            </p:childTnLst>
                          </p:cTn>
                        </p:par>
                        <p:par>
                          <p:cTn id="74" fill="hold">
                            <p:stCondLst>
                              <p:cond delay="11000"/>
                            </p:stCondLst>
                            <p:childTnLst>
                              <p:par>
                                <p:cTn id="75" presetID="22" presetClass="entr" presetSubtype="8" fill="hold" nodeType="afterEffect">
                                  <p:stCondLst>
                                    <p:cond delay="0"/>
                                  </p:stCondLst>
                                  <p:childTnLst>
                                    <p:set>
                                      <p:cBhvr>
                                        <p:cTn id="76" dur="1" fill="hold">
                                          <p:stCondLst>
                                            <p:cond delay="0"/>
                                          </p:stCondLst>
                                        </p:cTn>
                                        <p:tgtEl>
                                          <p:spTgt spid="862209"/>
                                        </p:tgtEl>
                                        <p:attrNameLst>
                                          <p:attrName>style.visibility</p:attrName>
                                        </p:attrNameLst>
                                      </p:cBhvr>
                                      <p:to>
                                        <p:strVal val="visible"/>
                                      </p:to>
                                    </p:set>
                                    <p:animEffect transition="in" filter="wipe(left)">
                                      <p:cBhvr>
                                        <p:cTn id="77" dur="750"/>
                                        <p:tgtEl>
                                          <p:spTgt spid="862209"/>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grpId="0" nodeType="clickEffect">
                                  <p:stCondLst>
                                    <p:cond delay="0"/>
                                  </p:stCondLst>
                                  <p:childTnLst>
                                    <p:set>
                                      <p:cBhvr>
                                        <p:cTn id="81" dur="1" fill="hold">
                                          <p:stCondLst>
                                            <p:cond delay="0"/>
                                          </p:stCondLst>
                                        </p:cTn>
                                        <p:tgtEl>
                                          <p:spTgt spid="21">
                                            <p:txEl>
                                              <p:pRg st="1" end="1"/>
                                            </p:txEl>
                                          </p:spTgt>
                                        </p:tgtEl>
                                        <p:attrNameLst>
                                          <p:attrName>style.visibility</p:attrName>
                                        </p:attrNameLst>
                                      </p:cBhvr>
                                      <p:to>
                                        <p:strVal val="visible"/>
                                      </p:to>
                                    </p:set>
                                    <p:animEffect transition="in" filter="wipe(left)">
                                      <p:cBhvr>
                                        <p:cTn id="82" dur="500"/>
                                        <p:tgtEl>
                                          <p:spTgt spid="21">
                                            <p:txEl>
                                              <p:pRg st="1" end="1"/>
                                            </p:txEl>
                                          </p:spTgt>
                                        </p:tgtEl>
                                      </p:cBhvr>
                                    </p:animEffect>
                                  </p:childTnLst>
                                </p:cTn>
                              </p:par>
                            </p:childTnLst>
                          </p:cTn>
                        </p:par>
                        <p:par>
                          <p:cTn id="83" fill="hold">
                            <p:stCondLst>
                              <p:cond delay="500"/>
                            </p:stCondLst>
                            <p:childTnLst>
                              <p:par>
                                <p:cTn id="84" presetID="22" presetClass="entr" presetSubtype="8" fill="hold" nodeType="afterEffect">
                                  <p:stCondLst>
                                    <p:cond delay="0"/>
                                  </p:stCondLst>
                                  <p:childTnLst>
                                    <p:set>
                                      <p:cBhvr>
                                        <p:cTn id="85" dur="1" fill="hold">
                                          <p:stCondLst>
                                            <p:cond delay="0"/>
                                          </p:stCondLst>
                                        </p:cTn>
                                        <p:tgtEl>
                                          <p:spTgt spid="862212"/>
                                        </p:tgtEl>
                                        <p:attrNameLst>
                                          <p:attrName>style.visibility</p:attrName>
                                        </p:attrNameLst>
                                      </p:cBhvr>
                                      <p:to>
                                        <p:strVal val="visible"/>
                                      </p:to>
                                    </p:set>
                                    <p:animEffect transition="in" filter="wipe(left)">
                                      <p:cBhvr>
                                        <p:cTn id="86" dur="750"/>
                                        <p:tgtEl>
                                          <p:spTgt spid="862212"/>
                                        </p:tgtEl>
                                      </p:cBhvr>
                                    </p:animEffect>
                                  </p:childTnLst>
                                </p:cTn>
                              </p:par>
                            </p:childTnLst>
                          </p:cTn>
                        </p:par>
                        <p:par>
                          <p:cTn id="87" fill="hold">
                            <p:stCondLst>
                              <p:cond delay="1250"/>
                            </p:stCondLst>
                            <p:childTnLst>
                              <p:par>
                                <p:cTn id="88" presetID="22" presetClass="entr" presetSubtype="1" fill="hold" nodeType="afterEffect">
                                  <p:stCondLst>
                                    <p:cond delay="0"/>
                                  </p:stCondLst>
                                  <p:childTnLst>
                                    <p:set>
                                      <p:cBhvr>
                                        <p:cTn id="89" dur="1" fill="hold">
                                          <p:stCondLst>
                                            <p:cond delay="0"/>
                                          </p:stCondLst>
                                        </p:cTn>
                                        <p:tgtEl>
                                          <p:spTgt spid="862215"/>
                                        </p:tgtEl>
                                        <p:attrNameLst>
                                          <p:attrName>style.visibility</p:attrName>
                                        </p:attrNameLst>
                                      </p:cBhvr>
                                      <p:to>
                                        <p:strVal val="visible"/>
                                      </p:to>
                                    </p:set>
                                    <p:animEffect transition="in" filter="wipe(up)">
                                      <p:cBhvr>
                                        <p:cTn id="90" dur="750"/>
                                        <p:tgtEl>
                                          <p:spTgt spid="862215"/>
                                        </p:tgtEl>
                                      </p:cBhvr>
                                    </p:animEffect>
                                  </p:childTnLst>
                                </p:cTn>
                              </p:par>
                            </p:childTnLst>
                          </p:cTn>
                        </p:par>
                        <p:par>
                          <p:cTn id="91" fill="hold">
                            <p:stCondLst>
                              <p:cond delay="2000"/>
                            </p:stCondLst>
                            <p:childTnLst>
                              <p:par>
                                <p:cTn id="92" presetID="22" presetClass="entr" presetSubtype="1" fill="hold" nodeType="afterEffect">
                                  <p:stCondLst>
                                    <p:cond delay="0"/>
                                  </p:stCondLst>
                                  <p:childTnLst>
                                    <p:set>
                                      <p:cBhvr>
                                        <p:cTn id="93" dur="1" fill="hold">
                                          <p:stCondLst>
                                            <p:cond delay="0"/>
                                          </p:stCondLst>
                                        </p:cTn>
                                        <p:tgtEl>
                                          <p:spTgt spid="862216"/>
                                        </p:tgtEl>
                                        <p:attrNameLst>
                                          <p:attrName>style.visibility</p:attrName>
                                        </p:attrNameLst>
                                      </p:cBhvr>
                                      <p:to>
                                        <p:strVal val="visible"/>
                                      </p:to>
                                    </p:set>
                                    <p:animEffect transition="in" filter="wipe(up)">
                                      <p:cBhvr>
                                        <p:cTn id="94" dur="750"/>
                                        <p:tgtEl>
                                          <p:spTgt spid="862216"/>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8" fill="hold" grpId="0" nodeType="clickEffect">
                                  <p:stCondLst>
                                    <p:cond delay="0"/>
                                  </p:stCondLst>
                                  <p:childTnLst>
                                    <p:set>
                                      <p:cBhvr>
                                        <p:cTn id="98" dur="1" fill="hold">
                                          <p:stCondLst>
                                            <p:cond delay="0"/>
                                          </p:stCondLst>
                                        </p:cTn>
                                        <p:tgtEl>
                                          <p:spTgt spid="21">
                                            <p:txEl>
                                              <p:pRg st="2" end="2"/>
                                            </p:txEl>
                                          </p:spTgt>
                                        </p:tgtEl>
                                        <p:attrNameLst>
                                          <p:attrName>style.visibility</p:attrName>
                                        </p:attrNameLst>
                                      </p:cBhvr>
                                      <p:to>
                                        <p:strVal val="visible"/>
                                      </p:to>
                                    </p:set>
                                    <p:animEffect transition="in" filter="wipe(left)">
                                      <p:cBhvr>
                                        <p:cTn id="99" dur="500"/>
                                        <p:tgtEl>
                                          <p:spTgt spid="21">
                                            <p:txEl>
                                              <p:pRg st="2" end="2"/>
                                            </p:txEl>
                                          </p:spTgt>
                                        </p:tgtEl>
                                      </p:cBhvr>
                                    </p:animEffect>
                                  </p:childTnLst>
                                </p:cTn>
                              </p:par>
                            </p:childTnLst>
                          </p:cTn>
                        </p:par>
                        <p:par>
                          <p:cTn id="100" fill="hold">
                            <p:stCondLst>
                              <p:cond delay="500"/>
                            </p:stCondLst>
                            <p:childTnLst>
                              <p:par>
                                <p:cTn id="101" presetID="22" presetClass="entr" presetSubtype="8" fill="hold" nodeType="afterEffect">
                                  <p:stCondLst>
                                    <p:cond delay="0"/>
                                  </p:stCondLst>
                                  <p:childTnLst>
                                    <p:set>
                                      <p:cBhvr>
                                        <p:cTn id="102" dur="1" fill="hold">
                                          <p:stCondLst>
                                            <p:cond delay="0"/>
                                          </p:stCondLst>
                                        </p:cTn>
                                        <p:tgtEl>
                                          <p:spTgt spid="862217"/>
                                        </p:tgtEl>
                                        <p:attrNameLst>
                                          <p:attrName>style.visibility</p:attrName>
                                        </p:attrNameLst>
                                      </p:cBhvr>
                                      <p:to>
                                        <p:strVal val="visible"/>
                                      </p:to>
                                    </p:set>
                                    <p:animEffect transition="in" filter="wipe(left)">
                                      <p:cBhvr>
                                        <p:cTn id="103" dur="750"/>
                                        <p:tgtEl>
                                          <p:spTgt spid="862217"/>
                                        </p:tgtEl>
                                      </p:cBhvr>
                                    </p:animEffect>
                                  </p:childTnLst>
                                </p:cTn>
                              </p:par>
                            </p:childTnLst>
                          </p:cTn>
                        </p:par>
                        <p:par>
                          <p:cTn id="104" fill="hold">
                            <p:stCondLst>
                              <p:cond delay="1250"/>
                            </p:stCondLst>
                            <p:childTnLst>
                              <p:par>
                                <p:cTn id="105" presetID="22" presetClass="entr" presetSubtype="8" fill="hold" nodeType="afterEffect">
                                  <p:stCondLst>
                                    <p:cond delay="0"/>
                                  </p:stCondLst>
                                  <p:childTnLst>
                                    <p:set>
                                      <p:cBhvr>
                                        <p:cTn id="106" dur="1" fill="hold">
                                          <p:stCondLst>
                                            <p:cond delay="0"/>
                                          </p:stCondLst>
                                        </p:cTn>
                                        <p:tgtEl>
                                          <p:spTgt spid="862219"/>
                                        </p:tgtEl>
                                        <p:attrNameLst>
                                          <p:attrName>style.visibility</p:attrName>
                                        </p:attrNameLst>
                                      </p:cBhvr>
                                      <p:to>
                                        <p:strVal val="visible"/>
                                      </p:to>
                                    </p:set>
                                    <p:animEffect transition="in" filter="wipe(left)">
                                      <p:cBhvr>
                                        <p:cTn id="107" dur="750"/>
                                        <p:tgtEl>
                                          <p:spTgt spid="862219"/>
                                        </p:tgtEl>
                                      </p:cBhvr>
                                    </p:animEffect>
                                  </p:childTnLst>
                                </p:cTn>
                              </p:par>
                            </p:childTnLst>
                          </p:cTn>
                        </p:par>
                        <p:par>
                          <p:cTn id="108" fill="hold">
                            <p:stCondLst>
                              <p:cond delay="2000"/>
                            </p:stCondLst>
                            <p:childTnLst>
                              <p:par>
                                <p:cTn id="109" presetID="22" presetClass="entr" presetSubtype="8" fill="hold" nodeType="afterEffect">
                                  <p:stCondLst>
                                    <p:cond delay="0"/>
                                  </p:stCondLst>
                                  <p:childTnLst>
                                    <p:set>
                                      <p:cBhvr>
                                        <p:cTn id="110" dur="1" fill="hold">
                                          <p:stCondLst>
                                            <p:cond delay="0"/>
                                          </p:stCondLst>
                                        </p:cTn>
                                        <p:tgtEl>
                                          <p:spTgt spid="862218"/>
                                        </p:tgtEl>
                                        <p:attrNameLst>
                                          <p:attrName>style.visibility</p:attrName>
                                        </p:attrNameLst>
                                      </p:cBhvr>
                                      <p:to>
                                        <p:strVal val="visible"/>
                                      </p:to>
                                    </p:set>
                                    <p:animEffect transition="in" filter="wipe(left)">
                                      <p:cBhvr>
                                        <p:cTn id="111" dur="750"/>
                                        <p:tgtEl>
                                          <p:spTgt spid="862218"/>
                                        </p:tgtEl>
                                      </p:cBhvr>
                                    </p:animEffect>
                                  </p:childTnLst>
                                </p:cTn>
                              </p:par>
                            </p:childTnLst>
                          </p:cTn>
                        </p:par>
                      </p:childTnLst>
                    </p:cTn>
                  </p:par>
                  <p:par>
                    <p:cTn id="112" fill="hold">
                      <p:stCondLst>
                        <p:cond delay="indefinite"/>
                      </p:stCondLst>
                      <p:childTnLst>
                        <p:par>
                          <p:cTn id="113" fill="hold">
                            <p:stCondLst>
                              <p:cond delay="0"/>
                            </p:stCondLst>
                            <p:childTnLst>
                              <p:par>
                                <p:cTn id="114" presetID="22" presetClass="entr" presetSubtype="8" fill="hold" grpId="0" nodeType="clickEffect">
                                  <p:stCondLst>
                                    <p:cond delay="0"/>
                                  </p:stCondLst>
                                  <p:childTnLst>
                                    <p:set>
                                      <p:cBhvr>
                                        <p:cTn id="115" dur="1" fill="hold">
                                          <p:stCondLst>
                                            <p:cond delay="0"/>
                                          </p:stCondLst>
                                        </p:cTn>
                                        <p:tgtEl>
                                          <p:spTgt spid="21">
                                            <p:txEl>
                                              <p:pRg st="3" end="3"/>
                                            </p:txEl>
                                          </p:spTgt>
                                        </p:tgtEl>
                                        <p:attrNameLst>
                                          <p:attrName>style.visibility</p:attrName>
                                        </p:attrNameLst>
                                      </p:cBhvr>
                                      <p:to>
                                        <p:strVal val="visible"/>
                                      </p:to>
                                    </p:set>
                                    <p:animEffect transition="in" filter="wipe(left)">
                                      <p:cBhvr>
                                        <p:cTn id="116" dur="500"/>
                                        <p:tgtEl>
                                          <p:spTgt spid="21">
                                            <p:txEl>
                                              <p:pRg st="3" end="3"/>
                                            </p:txEl>
                                          </p:spTgt>
                                        </p:tgtEl>
                                      </p:cBhvr>
                                    </p:animEffect>
                                  </p:childTnLst>
                                </p:cTn>
                              </p:par>
                            </p:childTnLst>
                          </p:cTn>
                        </p:par>
                        <p:par>
                          <p:cTn id="117" fill="hold">
                            <p:stCondLst>
                              <p:cond delay="500"/>
                            </p:stCondLst>
                            <p:childTnLst>
                              <p:par>
                                <p:cTn id="118" presetID="22" presetClass="entr" presetSubtype="8" fill="hold" nodeType="afterEffect">
                                  <p:stCondLst>
                                    <p:cond delay="0"/>
                                  </p:stCondLst>
                                  <p:childTnLst>
                                    <p:set>
                                      <p:cBhvr>
                                        <p:cTn id="119" dur="1" fill="hold">
                                          <p:stCondLst>
                                            <p:cond delay="0"/>
                                          </p:stCondLst>
                                        </p:cTn>
                                        <p:tgtEl>
                                          <p:spTgt spid="862220"/>
                                        </p:tgtEl>
                                        <p:attrNameLst>
                                          <p:attrName>style.visibility</p:attrName>
                                        </p:attrNameLst>
                                      </p:cBhvr>
                                      <p:to>
                                        <p:strVal val="visible"/>
                                      </p:to>
                                    </p:set>
                                    <p:animEffect transition="in" filter="wipe(left)">
                                      <p:cBhvr>
                                        <p:cTn id="120" dur="750"/>
                                        <p:tgtEl>
                                          <p:spTgt spid="862220"/>
                                        </p:tgtEl>
                                      </p:cBhvr>
                                    </p:animEffect>
                                  </p:childTnLst>
                                </p:cTn>
                              </p:par>
                            </p:childTnLst>
                          </p:cTn>
                        </p:par>
                        <p:par>
                          <p:cTn id="121" fill="hold">
                            <p:stCondLst>
                              <p:cond delay="1250"/>
                            </p:stCondLst>
                            <p:childTnLst>
                              <p:par>
                                <p:cTn id="122" presetID="22" presetClass="entr" presetSubtype="8" fill="hold" nodeType="afterEffect">
                                  <p:stCondLst>
                                    <p:cond delay="0"/>
                                  </p:stCondLst>
                                  <p:childTnLst>
                                    <p:set>
                                      <p:cBhvr>
                                        <p:cTn id="123" dur="1" fill="hold">
                                          <p:stCondLst>
                                            <p:cond delay="0"/>
                                          </p:stCondLst>
                                        </p:cTn>
                                        <p:tgtEl>
                                          <p:spTgt spid="862221"/>
                                        </p:tgtEl>
                                        <p:attrNameLst>
                                          <p:attrName>style.visibility</p:attrName>
                                        </p:attrNameLst>
                                      </p:cBhvr>
                                      <p:to>
                                        <p:strVal val="visible"/>
                                      </p:to>
                                    </p:set>
                                    <p:animEffect transition="in" filter="wipe(left)">
                                      <p:cBhvr>
                                        <p:cTn id="124" dur="750"/>
                                        <p:tgtEl>
                                          <p:spTgt spid="862221"/>
                                        </p:tgtEl>
                                      </p:cBhvr>
                                    </p:animEffect>
                                  </p:childTnLst>
                                </p:cTn>
                              </p:par>
                            </p:childTnLst>
                          </p:cTn>
                        </p:par>
                      </p:childTnLst>
                    </p:cTn>
                  </p:par>
                  <p:par>
                    <p:cTn id="125" fill="hold">
                      <p:stCondLst>
                        <p:cond delay="indefinite"/>
                      </p:stCondLst>
                      <p:childTnLst>
                        <p:par>
                          <p:cTn id="126" fill="hold">
                            <p:stCondLst>
                              <p:cond delay="0"/>
                            </p:stCondLst>
                            <p:childTnLst>
                              <p:par>
                                <p:cTn id="127" presetID="22" presetClass="entr" presetSubtype="8" fill="hold" grpId="0" nodeType="clickEffect">
                                  <p:stCondLst>
                                    <p:cond delay="0"/>
                                  </p:stCondLst>
                                  <p:childTnLst>
                                    <p:set>
                                      <p:cBhvr>
                                        <p:cTn id="128" dur="1" fill="hold">
                                          <p:stCondLst>
                                            <p:cond delay="0"/>
                                          </p:stCondLst>
                                        </p:cTn>
                                        <p:tgtEl>
                                          <p:spTgt spid="21">
                                            <p:txEl>
                                              <p:pRg st="4" end="4"/>
                                            </p:txEl>
                                          </p:spTgt>
                                        </p:tgtEl>
                                        <p:attrNameLst>
                                          <p:attrName>style.visibility</p:attrName>
                                        </p:attrNameLst>
                                      </p:cBhvr>
                                      <p:to>
                                        <p:strVal val="visible"/>
                                      </p:to>
                                    </p:set>
                                    <p:animEffect transition="in" filter="wipe(left)">
                                      <p:cBhvr>
                                        <p:cTn id="129" dur="500"/>
                                        <p:tgtEl>
                                          <p:spTgt spid="21">
                                            <p:txEl>
                                              <p:pRg st="4" end="4"/>
                                            </p:txEl>
                                          </p:spTgt>
                                        </p:tgtEl>
                                      </p:cBhvr>
                                    </p:animEffect>
                                  </p:childTnLst>
                                </p:cTn>
                              </p:par>
                            </p:childTnLst>
                          </p:cTn>
                        </p:par>
                        <p:par>
                          <p:cTn id="130" fill="hold">
                            <p:stCondLst>
                              <p:cond delay="1250"/>
                            </p:stCondLst>
                            <p:childTnLst>
                              <p:par>
                                <p:cTn id="131" presetID="22" presetClass="entr" presetSubtype="8" fill="hold" nodeType="afterEffect">
                                  <p:stCondLst>
                                    <p:cond delay="0"/>
                                  </p:stCondLst>
                                  <p:childTnLst>
                                    <p:set>
                                      <p:cBhvr>
                                        <p:cTn id="132" dur="1" fill="hold">
                                          <p:stCondLst>
                                            <p:cond delay="0"/>
                                          </p:stCondLst>
                                        </p:cTn>
                                        <p:tgtEl>
                                          <p:spTgt spid="67"/>
                                        </p:tgtEl>
                                        <p:attrNameLst>
                                          <p:attrName>style.visibility</p:attrName>
                                        </p:attrNameLst>
                                      </p:cBhvr>
                                      <p:to>
                                        <p:strVal val="visible"/>
                                      </p:to>
                                    </p:set>
                                    <p:animEffect transition="in" filter="wipe(left)">
                                      <p:cBhvr>
                                        <p:cTn id="133"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2213" grpId="0" autoUpdateAnimBg="0"/>
      <p:bldP spid="19" grpId="0" animBg="1"/>
      <p:bldP spid="21" grpId="0" uiExpand="1" build="p" bldLvl="2"/>
      <p:bldP spid="34" grpId="0" animBg="1"/>
      <p:bldP spid="43" grpId="0" autoUpdateAnimBg="0"/>
      <p:bldP spid="46" grpId="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39"/>
          <p:cNvGrpSpPr>
            <a:grpSpLocks/>
          </p:cNvGrpSpPr>
          <p:nvPr/>
        </p:nvGrpSpPr>
        <p:grpSpPr bwMode="auto">
          <a:xfrm>
            <a:off x="566738" y="1343025"/>
            <a:ext cx="8345487" cy="5241925"/>
            <a:chOff x="566738" y="2200275"/>
            <a:chExt cx="7805737" cy="4219575"/>
          </a:xfrm>
        </p:grpSpPr>
        <p:sp>
          <p:nvSpPr>
            <p:cNvPr id="37911" name="Rectangle 29"/>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37912" name="Rectangle 30"/>
            <p:cNvSpPr>
              <a:spLocks noChangeArrowheads="1"/>
            </p:cNvSpPr>
            <p:nvPr/>
          </p:nvSpPr>
          <p:spPr bwMode="auto">
            <a:xfrm>
              <a:off x="581024" y="2219326"/>
              <a:ext cx="7772401" cy="254972"/>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862213" name="Rectangle 5"/>
          <p:cNvSpPr>
            <a:spLocks noChangeArrowheads="1"/>
          </p:cNvSpPr>
          <p:nvPr/>
        </p:nvSpPr>
        <p:spPr bwMode="auto">
          <a:xfrm>
            <a:off x="566738" y="820738"/>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Εγχώρια Καμπύλη Ζήτησης Εισαγωγών</a:t>
            </a:r>
            <a:endParaRPr lang="en-US" sz="2400" dirty="0">
              <a:solidFill>
                <a:srgbClr val="356A41"/>
              </a:solidFill>
            </a:endParaRPr>
          </a:p>
        </p:txBody>
      </p:sp>
      <p:sp>
        <p:nvSpPr>
          <p:cNvPr id="19" name="Text Box 7"/>
          <p:cNvSpPr txBox="1">
            <a:spLocks noChangeArrowheads="1"/>
          </p:cNvSpPr>
          <p:nvPr/>
        </p:nvSpPr>
        <p:spPr bwMode="auto">
          <a:xfrm>
            <a:off x="585788" y="1363663"/>
            <a:ext cx="1173162"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n-US">
                <a:solidFill>
                  <a:srgbClr val="831951"/>
                </a:solidFill>
              </a:rPr>
              <a:t>FIGURE</a:t>
            </a:r>
            <a:r>
              <a:rPr lang="en-US"/>
              <a:t> 8-3</a:t>
            </a:r>
          </a:p>
        </p:txBody>
      </p:sp>
      <p:sp>
        <p:nvSpPr>
          <p:cNvPr id="21" name="Rectangle 20"/>
          <p:cNvSpPr>
            <a:spLocks noChangeArrowheads="1"/>
          </p:cNvSpPr>
          <p:nvPr/>
        </p:nvSpPr>
        <p:spPr bwMode="auto">
          <a:xfrm>
            <a:off x="6465888" y="1666875"/>
            <a:ext cx="2446337" cy="5238357"/>
          </a:xfrm>
          <a:prstGeom prst="rect">
            <a:avLst/>
          </a:prstGeom>
          <a:noFill/>
          <a:ln w="9525">
            <a:noFill/>
            <a:miter lim="800000"/>
            <a:headEnd/>
            <a:tailEnd/>
          </a:ln>
        </p:spPr>
        <p:txBody>
          <a:bodyPr>
            <a:spAutoFit/>
          </a:bodyPr>
          <a:lstStyle/>
          <a:p>
            <a:pPr>
              <a:spcBef>
                <a:spcPct val="10000"/>
              </a:spcBef>
              <a:spcAft>
                <a:spcPct val="10000"/>
              </a:spcAft>
            </a:pPr>
            <a:r>
              <a:rPr lang="el-GR" sz="1600" dirty="0" smtClean="0">
                <a:solidFill>
                  <a:srgbClr val="8A3A6A"/>
                </a:solidFill>
              </a:rPr>
              <a:t>Εγχώρια Ζήτηση Εισαγωγών  </a:t>
            </a:r>
            <a:r>
              <a:rPr lang="el-GR" dirty="0" smtClean="0"/>
              <a:t>Με την εγχώρια ζήτηση να είναι </a:t>
            </a:r>
            <a:r>
              <a:rPr lang="en-US" i="1" dirty="0" smtClean="0"/>
              <a:t>D</a:t>
            </a:r>
            <a:r>
              <a:rPr lang="en-US" dirty="0" smtClean="0"/>
              <a:t> </a:t>
            </a:r>
            <a:r>
              <a:rPr lang="el-GR" dirty="0" smtClean="0"/>
              <a:t>και την προσφορά να είναι</a:t>
            </a:r>
            <a:r>
              <a:rPr lang="en-US" dirty="0" smtClean="0"/>
              <a:t> </a:t>
            </a:r>
            <a:r>
              <a:rPr lang="en-US" i="1" dirty="0"/>
              <a:t>S</a:t>
            </a:r>
            <a:r>
              <a:rPr lang="en-US" dirty="0"/>
              <a:t>, </a:t>
            </a:r>
            <a:r>
              <a:rPr lang="el-GR" dirty="0" smtClean="0"/>
              <a:t>η ισορροπία χωρίς εμπόριο είναι στο σημείο </a:t>
            </a:r>
            <a:r>
              <a:rPr lang="en-US" i="1" dirty="0" smtClean="0"/>
              <a:t>A</a:t>
            </a:r>
            <a:r>
              <a:rPr lang="en-US" dirty="0"/>
              <a:t>, </a:t>
            </a:r>
            <a:r>
              <a:rPr lang="el-GR" dirty="0" smtClean="0"/>
              <a:t>με την τιμή</a:t>
            </a:r>
            <a:r>
              <a:rPr lang="en-US" dirty="0" smtClean="0"/>
              <a:t> </a:t>
            </a:r>
            <a:r>
              <a:rPr lang="en-US" i="1" dirty="0"/>
              <a:t>P</a:t>
            </a:r>
            <a:r>
              <a:rPr lang="en-US" i="1" baseline="30000" dirty="0"/>
              <a:t>A</a:t>
            </a:r>
            <a:r>
              <a:rPr lang="en-US" dirty="0"/>
              <a:t> </a:t>
            </a:r>
            <a:r>
              <a:rPr lang="el-GR" dirty="0" smtClean="0"/>
              <a:t>και την εισαγόμενη ποσότητα</a:t>
            </a:r>
            <a:r>
              <a:rPr lang="en-US" dirty="0" smtClean="0"/>
              <a:t> </a:t>
            </a:r>
            <a:r>
              <a:rPr lang="en-US" i="1" dirty="0"/>
              <a:t>Q</a:t>
            </a:r>
            <a:r>
              <a:rPr lang="en-US" baseline="-25000" dirty="0"/>
              <a:t>0</a:t>
            </a:r>
            <a:r>
              <a:rPr lang="en-US" dirty="0"/>
              <a:t>. </a:t>
            </a:r>
          </a:p>
          <a:p>
            <a:pPr>
              <a:spcBef>
                <a:spcPct val="10000"/>
              </a:spcBef>
              <a:spcAft>
                <a:spcPct val="10000"/>
              </a:spcAft>
            </a:pPr>
            <a:r>
              <a:rPr lang="el-GR" dirty="0" smtClean="0"/>
              <a:t>Η ζήτηση εισαγωγών σε αυτή την τιμή είναι μηδενική, όπως φαίνεται στο σημείο </a:t>
            </a:r>
            <a:r>
              <a:rPr lang="en-US" i="1" dirty="0" smtClean="0"/>
              <a:t>A</a:t>
            </a:r>
            <a:r>
              <a:rPr lang="en-US" i="1" dirty="0"/>
              <a:t>'</a:t>
            </a:r>
            <a:r>
              <a:rPr lang="en-US" dirty="0"/>
              <a:t> </a:t>
            </a:r>
            <a:r>
              <a:rPr lang="el-GR" dirty="0" smtClean="0"/>
              <a:t>στο διάγραμμα (β</a:t>
            </a:r>
            <a:r>
              <a:rPr lang="en-US" dirty="0" smtClean="0"/>
              <a:t>).</a:t>
            </a:r>
            <a:endParaRPr lang="en-US" dirty="0"/>
          </a:p>
          <a:p>
            <a:pPr>
              <a:spcBef>
                <a:spcPct val="10000"/>
              </a:spcBef>
              <a:spcAft>
                <a:spcPct val="10000"/>
              </a:spcAft>
            </a:pPr>
            <a:r>
              <a:rPr lang="el-GR" dirty="0" smtClean="0"/>
              <a:t>Σε μια χαμηλότερη παγκόσμια τιμή</a:t>
            </a:r>
            <a:r>
              <a:rPr lang="en-US" dirty="0" smtClean="0"/>
              <a:t> </a:t>
            </a:r>
            <a:r>
              <a:rPr lang="en-US" i="1" dirty="0"/>
              <a:t>P</a:t>
            </a:r>
            <a:r>
              <a:rPr lang="en-US" i="1" baseline="30000" dirty="0"/>
              <a:t>W</a:t>
            </a:r>
            <a:r>
              <a:rPr lang="en-US" dirty="0"/>
              <a:t>, </a:t>
            </a:r>
            <a:r>
              <a:rPr lang="el-GR" dirty="0" smtClean="0"/>
              <a:t>η ζήτηση εισαγωγών είναι</a:t>
            </a:r>
            <a:r>
              <a:rPr lang="en-US" dirty="0" smtClean="0"/>
              <a:t> </a:t>
            </a:r>
            <a:r>
              <a:rPr lang="en-US" i="1" dirty="0"/>
              <a:t>M</a:t>
            </a:r>
            <a:r>
              <a:rPr lang="en-US" baseline="-25000" dirty="0"/>
              <a:t>1</a:t>
            </a:r>
            <a:r>
              <a:rPr lang="en-US" dirty="0"/>
              <a:t> = </a:t>
            </a:r>
            <a:r>
              <a:rPr lang="en-US" i="1" dirty="0"/>
              <a:t>D</a:t>
            </a:r>
            <a:r>
              <a:rPr lang="en-US" baseline="-25000" dirty="0"/>
              <a:t>1</a:t>
            </a:r>
            <a:r>
              <a:rPr lang="en-US" dirty="0"/>
              <a:t> – </a:t>
            </a:r>
            <a:r>
              <a:rPr lang="en-US" i="1" dirty="0"/>
              <a:t>S</a:t>
            </a:r>
            <a:r>
              <a:rPr lang="en-US" baseline="-25000" dirty="0"/>
              <a:t>1</a:t>
            </a:r>
            <a:r>
              <a:rPr lang="en-US" dirty="0"/>
              <a:t>, </a:t>
            </a:r>
            <a:r>
              <a:rPr lang="el-GR" dirty="0" smtClean="0"/>
              <a:t>όπως φαίνεται στο σημείο</a:t>
            </a:r>
            <a:r>
              <a:rPr lang="en-US" dirty="0" smtClean="0"/>
              <a:t> </a:t>
            </a:r>
            <a:r>
              <a:rPr lang="en-US" i="1" dirty="0"/>
              <a:t>B</a:t>
            </a:r>
            <a:r>
              <a:rPr lang="en-US" dirty="0"/>
              <a:t>.</a:t>
            </a:r>
          </a:p>
          <a:p>
            <a:pPr>
              <a:spcBef>
                <a:spcPct val="10000"/>
              </a:spcBef>
              <a:spcAft>
                <a:spcPct val="10000"/>
              </a:spcAft>
            </a:pPr>
            <a:r>
              <a:rPr lang="el-GR" dirty="0" smtClean="0"/>
              <a:t>Ενώνοντας όλα τα σημεία μεταξύ </a:t>
            </a:r>
            <a:r>
              <a:rPr lang="en-US" i="1" dirty="0" smtClean="0"/>
              <a:t>A</a:t>
            </a:r>
            <a:r>
              <a:rPr lang="en-US" i="1" dirty="0"/>
              <a:t>'</a:t>
            </a:r>
            <a:r>
              <a:rPr lang="en-US" dirty="0"/>
              <a:t> </a:t>
            </a:r>
            <a:r>
              <a:rPr lang="el-GR" dirty="0" smtClean="0"/>
              <a:t>και</a:t>
            </a:r>
            <a:r>
              <a:rPr lang="en-US" dirty="0" smtClean="0"/>
              <a:t> </a:t>
            </a:r>
            <a:r>
              <a:rPr lang="en-US" i="1" dirty="0"/>
              <a:t>B</a:t>
            </a:r>
            <a:r>
              <a:rPr lang="en-US" dirty="0"/>
              <a:t>, </a:t>
            </a:r>
            <a:r>
              <a:rPr lang="el-GR" dirty="0" smtClean="0"/>
              <a:t>καταλήγουμε στην καμπύλη ζήτησης εισαγωγών</a:t>
            </a:r>
            <a:r>
              <a:rPr lang="en-US" dirty="0" smtClean="0"/>
              <a:t>, </a:t>
            </a:r>
            <a:r>
              <a:rPr lang="en-US" i="1" dirty="0"/>
              <a:t>M</a:t>
            </a:r>
            <a:r>
              <a:rPr lang="en-US" dirty="0"/>
              <a:t>.</a:t>
            </a:r>
          </a:p>
        </p:txBody>
      </p:sp>
      <p:sp>
        <p:nvSpPr>
          <p:cNvPr id="34" name="Rectangle 33"/>
          <p:cNvSpPr>
            <a:spLocks noChangeArrowheads="1"/>
          </p:cNvSpPr>
          <p:nvPr/>
        </p:nvSpPr>
        <p:spPr bwMode="auto">
          <a:xfrm>
            <a:off x="669925" y="1758950"/>
            <a:ext cx="5795963" cy="3228975"/>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sp>
        <p:nvSpPr>
          <p:cNvPr id="13" name="TextBox 12"/>
          <p:cNvSpPr txBox="1">
            <a:spLocks noChangeArrowheads="1"/>
          </p:cNvSpPr>
          <p:nvPr/>
        </p:nvSpPr>
        <p:spPr bwMode="auto">
          <a:xfrm>
            <a:off x="682625" y="4994275"/>
            <a:ext cx="5757863" cy="1323439"/>
          </a:xfrm>
          <a:prstGeom prst="rect">
            <a:avLst/>
          </a:prstGeom>
          <a:noFill/>
          <a:ln w="9525">
            <a:noFill/>
            <a:miter lim="800000"/>
            <a:headEnd/>
            <a:tailEnd/>
          </a:ln>
        </p:spPr>
        <p:txBody>
          <a:bodyPr>
            <a:spAutoFit/>
          </a:bodyPr>
          <a:lstStyle/>
          <a:p>
            <a:pPr>
              <a:spcBef>
                <a:spcPct val="10000"/>
              </a:spcBef>
              <a:spcAft>
                <a:spcPct val="10000"/>
              </a:spcAft>
            </a:pPr>
            <a:r>
              <a:rPr lang="el-GR" sz="2000" b="0" dirty="0" smtClean="0"/>
              <a:t>Η </a:t>
            </a:r>
            <a:r>
              <a:rPr lang="el-GR" sz="2000" dirty="0" smtClean="0"/>
              <a:t>καμπύλη ζήτησης εισαγωγών</a:t>
            </a:r>
            <a:r>
              <a:rPr lang="el-GR" sz="2000" b="0" dirty="0" smtClean="0"/>
              <a:t> δείχνει τη σχέση μεταξύ της παγκόσμιας τιμής ενός προϊόντος και της ποσότητας εισαγωγών που απαιτείται από τους εγχώριους καταναλωτές. </a:t>
            </a:r>
            <a:endParaRPr lang="en-US" sz="2000" b="0" dirty="0"/>
          </a:p>
        </p:txBody>
      </p:sp>
      <p:pic>
        <p:nvPicPr>
          <p:cNvPr id="15" name="Picture 14" descr="Feenstra2e_fig_08_03_PPT_1.gif"/>
          <p:cNvPicPr>
            <a:picLocks noChangeAspect="1"/>
          </p:cNvPicPr>
          <p:nvPr/>
        </p:nvPicPr>
        <p:blipFill>
          <a:blip r:embed="rId3" cstate="print"/>
          <a:srcRect/>
          <a:stretch>
            <a:fillRect/>
          </a:stretch>
        </p:blipFill>
        <p:spPr bwMode="auto">
          <a:xfrm>
            <a:off x="750888" y="1831975"/>
            <a:ext cx="5715000" cy="3028950"/>
          </a:xfrm>
          <a:prstGeom prst="rect">
            <a:avLst/>
          </a:prstGeom>
          <a:noFill/>
          <a:ln w="9525">
            <a:noFill/>
            <a:miter lim="800000"/>
            <a:headEnd/>
            <a:tailEnd/>
          </a:ln>
        </p:spPr>
      </p:pic>
      <p:pic>
        <p:nvPicPr>
          <p:cNvPr id="16" name="Picture 15" descr="Feenstra2e_fig_08_03_PPT_2.gif"/>
          <p:cNvPicPr>
            <a:picLocks noChangeAspect="1"/>
          </p:cNvPicPr>
          <p:nvPr/>
        </p:nvPicPr>
        <p:blipFill>
          <a:blip r:embed="rId4" cstate="print"/>
          <a:srcRect/>
          <a:stretch>
            <a:fillRect/>
          </a:stretch>
        </p:blipFill>
        <p:spPr bwMode="auto">
          <a:xfrm>
            <a:off x="750888" y="1831975"/>
            <a:ext cx="5715000" cy="3028950"/>
          </a:xfrm>
          <a:prstGeom prst="rect">
            <a:avLst/>
          </a:prstGeom>
          <a:noFill/>
          <a:ln w="9525">
            <a:noFill/>
            <a:miter lim="800000"/>
            <a:headEnd/>
            <a:tailEnd/>
          </a:ln>
        </p:spPr>
      </p:pic>
      <p:pic>
        <p:nvPicPr>
          <p:cNvPr id="17" name="Picture 16" descr="Feenstra2e_fig_08_03_PPT_3.gif"/>
          <p:cNvPicPr>
            <a:picLocks noChangeAspect="1"/>
          </p:cNvPicPr>
          <p:nvPr/>
        </p:nvPicPr>
        <p:blipFill>
          <a:blip r:embed="rId5" cstate="print"/>
          <a:srcRect/>
          <a:stretch>
            <a:fillRect/>
          </a:stretch>
        </p:blipFill>
        <p:spPr bwMode="auto">
          <a:xfrm>
            <a:off x="750888" y="1831975"/>
            <a:ext cx="5715000" cy="3028950"/>
          </a:xfrm>
          <a:prstGeom prst="rect">
            <a:avLst/>
          </a:prstGeom>
          <a:noFill/>
          <a:ln w="9525">
            <a:noFill/>
            <a:miter lim="800000"/>
            <a:headEnd/>
            <a:tailEnd/>
          </a:ln>
        </p:spPr>
      </p:pic>
      <p:pic>
        <p:nvPicPr>
          <p:cNvPr id="18" name="Picture 17" descr="Feenstra2e_fig_08_03_PPT_4.gif"/>
          <p:cNvPicPr>
            <a:picLocks noChangeAspect="1"/>
          </p:cNvPicPr>
          <p:nvPr/>
        </p:nvPicPr>
        <p:blipFill>
          <a:blip r:embed="rId6" cstate="print"/>
          <a:srcRect/>
          <a:stretch>
            <a:fillRect/>
          </a:stretch>
        </p:blipFill>
        <p:spPr bwMode="auto">
          <a:xfrm>
            <a:off x="750888" y="1831975"/>
            <a:ext cx="5715000" cy="3028950"/>
          </a:xfrm>
          <a:prstGeom prst="rect">
            <a:avLst/>
          </a:prstGeom>
          <a:noFill/>
          <a:ln w="9525">
            <a:noFill/>
            <a:miter lim="800000"/>
            <a:headEnd/>
            <a:tailEnd/>
          </a:ln>
        </p:spPr>
      </p:pic>
      <p:pic>
        <p:nvPicPr>
          <p:cNvPr id="32" name="Picture 31" descr="Feenstra2e_fig_08_03_PPT_13.gif"/>
          <p:cNvPicPr>
            <a:picLocks noChangeAspect="1"/>
          </p:cNvPicPr>
          <p:nvPr/>
        </p:nvPicPr>
        <p:blipFill>
          <a:blip r:embed="rId7" cstate="print"/>
          <a:srcRect/>
          <a:stretch>
            <a:fillRect/>
          </a:stretch>
        </p:blipFill>
        <p:spPr bwMode="auto">
          <a:xfrm>
            <a:off x="750888" y="1831975"/>
            <a:ext cx="5715000" cy="3028950"/>
          </a:xfrm>
          <a:prstGeom prst="rect">
            <a:avLst/>
          </a:prstGeom>
          <a:noFill/>
          <a:ln w="9525">
            <a:noFill/>
            <a:miter lim="800000"/>
            <a:headEnd/>
            <a:tailEnd/>
          </a:ln>
        </p:spPr>
      </p:pic>
      <p:pic>
        <p:nvPicPr>
          <p:cNvPr id="20" name="Picture 19" descr="Feenstra2e_fig_08_03_PPT_5.gif"/>
          <p:cNvPicPr>
            <a:picLocks noChangeAspect="1"/>
          </p:cNvPicPr>
          <p:nvPr/>
        </p:nvPicPr>
        <p:blipFill>
          <a:blip r:embed="rId8" cstate="print"/>
          <a:srcRect/>
          <a:stretch>
            <a:fillRect/>
          </a:stretch>
        </p:blipFill>
        <p:spPr bwMode="auto">
          <a:xfrm>
            <a:off x="750888" y="1831975"/>
            <a:ext cx="5715000" cy="3028950"/>
          </a:xfrm>
          <a:prstGeom prst="rect">
            <a:avLst/>
          </a:prstGeom>
          <a:noFill/>
          <a:ln w="9525">
            <a:noFill/>
            <a:miter lim="800000"/>
            <a:headEnd/>
            <a:tailEnd/>
          </a:ln>
        </p:spPr>
      </p:pic>
      <p:pic>
        <p:nvPicPr>
          <p:cNvPr id="23" name="Picture 22" descr="Feenstra2e_fig_08_03_PPT_6.gif"/>
          <p:cNvPicPr>
            <a:picLocks noChangeAspect="1"/>
          </p:cNvPicPr>
          <p:nvPr/>
        </p:nvPicPr>
        <p:blipFill>
          <a:blip r:embed="rId9" cstate="print"/>
          <a:srcRect/>
          <a:stretch>
            <a:fillRect/>
          </a:stretch>
        </p:blipFill>
        <p:spPr bwMode="auto">
          <a:xfrm>
            <a:off x="750888" y="1831975"/>
            <a:ext cx="5715000" cy="3028950"/>
          </a:xfrm>
          <a:prstGeom prst="rect">
            <a:avLst/>
          </a:prstGeom>
          <a:noFill/>
          <a:ln w="9525">
            <a:noFill/>
            <a:miter lim="800000"/>
            <a:headEnd/>
            <a:tailEnd/>
          </a:ln>
        </p:spPr>
      </p:pic>
      <p:pic>
        <p:nvPicPr>
          <p:cNvPr id="24" name="Picture 23" descr="Feenstra2e_fig_08_03_PPT_7.gif"/>
          <p:cNvPicPr>
            <a:picLocks noChangeAspect="1"/>
          </p:cNvPicPr>
          <p:nvPr/>
        </p:nvPicPr>
        <p:blipFill>
          <a:blip r:embed="rId10" cstate="print"/>
          <a:srcRect/>
          <a:stretch>
            <a:fillRect/>
          </a:stretch>
        </p:blipFill>
        <p:spPr bwMode="auto">
          <a:xfrm>
            <a:off x="750888" y="1831975"/>
            <a:ext cx="5715000" cy="3028950"/>
          </a:xfrm>
          <a:prstGeom prst="rect">
            <a:avLst/>
          </a:prstGeom>
          <a:noFill/>
          <a:ln w="9525">
            <a:noFill/>
            <a:miter lim="800000"/>
            <a:headEnd/>
            <a:tailEnd/>
          </a:ln>
        </p:spPr>
      </p:pic>
      <p:pic>
        <p:nvPicPr>
          <p:cNvPr id="25" name="Picture 24" descr="Feenstra2e_fig_08_03_PPT_8.gif"/>
          <p:cNvPicPr>
            <a:picLocks noChangeAspect="1"/>
          </p:cNvPicPr>
          <p:nvPr/>
        </p:nvPicPr>
        <p:blipFill>
          <a:blip r:embed="rId11" cstate="print"/>
          <a:srcRect/>
          <a:stretch>
            <a:fillRect/>
          </a:stretch>
        </p:blipFill>
        <p:spPr bwMode="auto">
          <a:xfrm>
            <a:off x="750888" y="1831975"/>
            <a:ext cx="5715000" cy="3028950"/>
          </a:xfrm>
          <a:prstGeom prst="rect">
            <a:avLst/>
          </a:prstGeom>
          <a:noFill/>
          <a:ln w="9525">
            <a:noFill/>
            <a:miter lim="800000"/>
            <a:headEnd/>
            <a:tailEnd/>
          </a:ln>
        </p:spPr>
      </p:pic>
      <p:pic>
        <p:nvPicPr>
          <p:cNvPr id="26" name="Picture 25" descr="Feenstra2e_fig_08_03_PPT_9.gif"/>
          <p:cNvPicPr>
            <a:picLocks noChangeAspect="1"/>
          </p:cNvPicPr>
          <p:nvPr/>
        </p:nvPicPr>
        <p:blipFill>
          <a:blip r:embed="rId12" cstate="print"/>
          <a:srcRect/>
          <a:stretch>
            <a:fillRect/>
          </a:stretch>
        </p:blipFill>
        <p:spPr bwMode="auto">
          <a:xfrm>
            <a:off x="750888" y="1831975"/>
            <a:ext cx="5715000" cy="3028950"/>
          </a:xfrm>
          <a:prstGeom prst="rect">
            <a:avLst/>
          </a:prstGeom>
          <a:noFill/>
          <a:ln w="9525">
            <a:noFill/>
            <a:miter lim="800000"/>
            <a:headEnd/>
            <a:tailEnd/>
          </a:ln>
        </p:spPr>
      </p:pic>
      <p:pic>
        <p:nvPicPr>
          <p:cNvPr id="27" name="Picture 26" descr="Feenstra2e_fig_08_03_PPT_10.gif"/>
          <p:cNvPicPr>
            <a:picLocks noChangeAspect="1"/>
          </p:cNvPicPr>
          <p:nvPr/>
        </p:nvPicPr>
        <p:blipFill>
          <a:blip r:embed="rId13" cstate="print"/>
          <a:srcRect/>
          <a:stretch>
            <a:fillRect/>
          </a:stretch>
        </p:blipFill>
        <p:spPr bwMode="auto">
          <a:xfrm>
            <a:off x="750888" y="1831975"/>
            <a:ext cx="5715000" cy="3028950"/>
          </a:xfrm>
          <a:prstGeom prst="rect">
            <a:avLst/>
          </a:prstGeom>
          <a:noFill/>
          <a:ln w="9525">
            <a:noFill/>
            <a:miter lim="800000"/>
            <a:headEnd/>
            <a:tailEnd/>
          </a:ln>
        </p:spPr>
      </p:pic>
      <p:pic>
        <p:nvPicPr>
          <p:cNvPr id="28" name="Picture 27" descr="Feenstra2e_fig_08_03_PPT_11.gif"/>
          <p:cNvPicPr>
            <a:picLocks noChangeAspect="1"/>
          </p:cNvPicPr>
          <p:nvPr/>
        </p:nvPicPr>
        <p:blipFill>
          <a:blip r:embed="rId14" cstate="print"/>
          <a:srcRect/>
          <a:stretch>
            <a:fillRect/>
          </a:stretch>
        </p:blipFill>
        <p:spPr bwMode="auto">
          <a:xfrm>
            <a:off x="750888" y="1831975"/>
            <a:ext cx="5715000" cy="3028950"/>
          </a:xfrm>
          <a:prstGeom prst="rect">
            <a:avLst/>
          </a:prstGeom>
          <a:noFill/>
          <a:ln w="9525">
            <a:noFill/>
            <a:miter lim="800000"/>
            <a:headEnd/>
            <a:tailEnd/>
          </a:ln>
        </p:spPr>
      </p:pic>
      <p:pic>
        <p:nvPicPr>
          <p:cNvPr id="29" name="Picture 28" descr="Feenstra2e_fig_08_03_PPT_12.gif"/>
          <p:cNvPicPr>
            <a:picLocks noChangeAspect="1"/>
          </p:cNvPicPr>
          <p:nvPr/>
        </p:nvPicPr>
        <p:blipFill>
          <a:blip r:embed="rId15" cstate="print"/>
          <a:srcRect/>
          <a:stretch>
            <a:fillRect/>
          </a:stretch>
        </p:blipFill>
        <p:spPr bwMode="auto">
          <a:xfrm>
            <a:off x="750888" y="1831975"/>
            <a:ext cx="5715000" cy="3028950"/>
          </a:xfrm>
          <a:prstGeom prst="rect">
            <a:avLst/>
          </a:prstGeom>
          <a:noFill/>
          <a:ln w="9525">
            <a:noFill/>
            <a:miter lim="800000"/>
            <a:headEnd/>
            <a:tailEnd/>
          </a:ln>
        </p:spPr>
      </p:pic>
      <p:sp>
        <p:nvSpPr>
          <p:cNvPr id="37908" name="Rectangle 34"/>
          <p:cNvSpPr>
            <a:spLocks noChangeArrowheads="1"/>
          </p:cNvSpPr>
          <p:nvPr/>
        </p:nvSpPr>
        <p:spPr bwMode="auto">
          <a:xfrm>
            <a:off x="928688" y="434975"/>
            <a:ext cx="3233737" cy="203200"/>
          </a:xfrm>
          <a:prstGeom prst="rect">
            <a:avLst/>
          </a:prstGeom>
          <a:solidFill>
            <a:srgbClr val="F5D8A5"/>
          </a:solidFill>
          <a:ln w="9525" algn="ctr">
            <a:noFill/>
            <a:round/>
            <a:headEnd/>
            <a:tailEnd/>
          </a:ln>
        </p:spPr>
        <p:txBody>
          <a:bodyPr/>
          <a:lstStyle/>
          <a:p>
            <a:endParaRPr lang="en-US" sz="2800" b="0">
              <a:solidFill>
                <a:schemeClr val="tx2"/>
              </a:solidFill>
            </a:endParaRPr>
          </a:p>
        </p:txBody>
      </p:sp>
      <p:sp>
        <p:nvSpPr>
          <p:cNvPr id="37909"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2</a:t>
            </a:r>
            <a:r>
              <a:rPr lang="el-GR" dirty="0" smtClean="0">
                <a:solidFill>
                  <a:srgbClr val="69134B"/>
                </a:solidFill>
              </a:rPr>
              <a:t> Κέρδη από το Εμπόριο</a:t>
            </a:r>
            <a:endParaRPr lang="en-US" dirty="0" smtClean="0">
              <a:solidFill>
                <a:srgbClr val="69134B"/>
              </a:solidFill>
            </a:endParaRPr>
          </a:p>
        </p:txBody>
      </p:sp>
      <p:cxnSp>
        <p:nvCxnSpPr>
          <p:cNvPr id="37910" name="Straight Connector 36"/>
          <p:cNvCxnSpPr>
            <a:cxnSpLocks noChangeShapeType="1"/>
          </p:cNvCxnSpPr>
          <p:nvPr/>
        </p:nvCxnSpPr>
        <p:spPr bwMode="auto">
          <a:xfrm>
            <a:off x="566738" y="660400"/>
            <a:ext cx="3595687" cy="0"/>
          </a:xfrm>
          <a:prstGeom prst="line">
            <a:avLst/>
          </a:prstGeom>
          <a:noFill/>
          <a:ln w="19050" cap="rnd" algn="ctr">
            <a:solidFill>
              <a:srgbClr val="9C3A45"/>
            </a:solidFill>
            <a:prstDash val="sysDash"/>
            <a:round/>
            <a:headEnd/>
            <a:tailEnd/>
          </a:ln>
        </p:spPr>
      </p:cxn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2213"/>
                                        </p:tgtEl>
                                        <p:attrNameLst>
                                          <p:attrName>style.visibility</p:attrName>
                                        </p:attrNameLst>
                                      </p:cBhvr>
                                      <p:to>
                                        <p:strVal val="visible"/>
                                      </p:to>
                                    </p:set>
                                    <p:animEffect transition="in" filter="wipe(left)">
                                      <p:cBhvr>
                                        <p:cTn id="7" dur="500"/>
                                        <p:tgtEl>
                                          <p:spTgt spid="862213"/>
                                        </p:tgtEl>
                                      </p:cBhvr>
                                    </p:animEffect>
                                  </p:childTnLst>
                                </p:cTn>
                              </p:par>
                            </p:childTnLst>
                          </p:cTn>
                        </p:par>
                        <p:par>
                          <p:cTn id="8" fill="hold">
                            <p:stCondLst>
                              <p:cond delay="500"/>
                            </p:stCondLst>
                            <p:childTnLst>
                              <p:par>
                                <p:cTn id="9" presetID="29"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ppt_x</p:attrName>
                                        </p:attrNameLst>
                                      </p:cBhvr>
                                      <p:tavLst>
                                        <p:tav tm="0">
                                          <p:val>
                                            <p:strVal val="#ppt_x-.2"/>
                                          </p:val>
                                        </p:tav>
                                        <p:tav tm="100000">
                                          <p:val>
                                            <p:strVal val="#ppt_x"/>
                                          </p:val>
                                        </p:tav>
                                      </p:tavLst>
                                    </p:anim>
                                    <p:anim calcmode="lin" valueType="num">
                                      <p:cBhvr>
                                        <p:cTn id="12" dur="5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13" dur="500"/>
                                        <p:tgtEl>
                                          <p:spTgt spid="2"/>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wipe(left)">
                                      <p:cBhvr>
                                        <p:cTn id="17" dur="500"/>
                                        <p:tgtEl>
                                          <p:spTgt spid="19"/>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34"/>
                                        </p:tgtEl>
                                        <p:attrNameLst>
                                          <p:attrName>style.visibility</p:attrName>
                                        </p:attrNameLst>
                                      </p:cBhvr>
                                      <p:to>
                                        <p:strVal val="visible"/>
                                      </p:to>
                                    </p:set>
                                    <p:animEffect transition="in" filter="wipe(left)">
                                      <p:cBhvr>
                                        <p:cTn id="21" dur="500"/>
                                        <p:tgtEl>
                                          <p:spTgt spid="34"/>
                                        </p:tgtEl>
                                      </p:cBhvr>
                                    </p:animEffect>
                                  </p:childTnLst>
                                </p:cTn>
                              </p:par>
                            </p:childTnLst>
                          </p:cTn>
                        </p:par>
                        <p:par>
                          <p:cTn id="22" fill="hold">
                            <p:stCondLst>
                              <p:cond delay="2000"/>
                            </p:stCondLst>
                            <p:childTnLst>
                              <p:par>
                                <p:cTn id="23" presetID="22" presetClass="entr" presetSubtype="8" fill="hold" grpId="0" nodeType="afterEffect">
                                  <p:stCondLst>
                                    <p:cond delay="0"/>
                                  </p:stCondLst>
                                  <p:childTnLst>
                                    <p:set>
                                      <p:cBhvr>
                                        <p:cTn id="24" dur="1" fill="hold">
                                          <p:stCondLst>
                                            <p:cond delay="0"/>
                                          </p:stCondLst>
                                        </p:cTn>
                                        <p:tgtEl>
                                          <p:spTgt spid="21">
                                            <p:txEl>
                                              <p:pRg st="0" end="0"/>
                                            </p:txEl>
                                          </p:spTgt>
                                        </p:tgtEl>
                                        <p:attrNameLst>
                                          <p:attrName>style.visibility</p:attrName>
                                        </p:attrNameLst>
                                      </p:cBhvr>
                                      <p:to>
                                        <p:strVal val="visible"/>
                                      </p:to>
                                    </p:set>
                                    <p:animEffect transition="in" filter="wipe(left)">
                                      <p:cBhvr>
                                        <p:cTn id="25" dur="500"/>
                                        <p:tgtEl>
                                          <p:spTgt spid="21">
                                            <p:txEl>
                                              <p:pRg st="0" end="0"/>
                                            </p:txEl>
                                          </p:spTgt>
                                        </p:tgtEl>
                                      </p:cBhvr>
                                    </p:animEffect>
                                  </p:childTnLst>
                                </p:cTn>
                              </p:par>
                            </p:childTnLst>
                          </p:cTn>
                        </p:par>
                        <p:par>
                          <p:cTn id="26" fill="hold">
                            <p:stCondLst>
                              <p:cond delay="2500"/>
                            </p:stCondLst>
                            <p:childTnLst>
                              <p:par>
                                <p:cTn id="27" presetID="22" presetClass="entr" presetSubtype="8" fill="hold" nodeType="after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wipe(left)">
                                      <p:cBhvr>
                                        <p:cTn id="29" dur="1000"/>
                                        <p:tgtEl>
                                          <p:spTgt spid="15"/>
                                        </p:tgtEl>
                                      </p:cBhvr>
                                    </p:animEffect>
                                  </p:childTnLst>
                                </p:cTn>
                              </p:par>
                            </p:childTnLst>
                          </p:cTn>
                        </p:par>
                        <p:par>
                          <p:cTn id="30" fill="hold">
                            <p:stCondLst>
                              <p:cond delay="3500"/>
                            </p:stCondLst>
                            <p:childTnLst>
                              <p:par>
                                <p:cTn id="31" presetID="22" presetClass="entr" presetSubtype="8" fill="hold" nodeType="after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wipe(left)">
                                      <p:cBhvr>
                                        <p:cTn id="33" dur="1000"/>
                                        <p:tgtEl>
                                          <p:spTgt spid="16"/>
                                        </p:tgtEl>
                                      </p:cBhvr>
                                    </p:animEffect>
                                  </p:childTnLst>
                                </p:cTn>
                              </p:par>
                            </p:childTnLst>
                          </p:cTn>
                        </p:par>
                        <p:par>
                          <p:cTn id="34" fill="hold">
                            <p:stCondLst>
                              <p:cond delay="4500"/>
                            </p:stCondLst>
                            <p:childTnLst>
                              <p:par>
                                <p:cTn id="35" presetID="22" presetClass="entr" presetSubtype="8" fill="hold" nodeType="after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wipe(left)">
                                      <p:cBhvr>
                                        <p:cTn id="37" dur="1000"/>
                                        <p:tgtEl>
                                          <p:spTgt spid="17"/>
                                        </p:tgtEl>
                                      </p:cBhvr>
                                    </p:animEffect>
                                  </p:childTnLst>
                                </p:cTn>
                              </p:par>
                            </p:childTnLst>
                          </p:cTn>
                        </p:par>
                        <p:par>
                          <p:cTn id="38" fill="hold">
                            <p:stCondLst>
                              <p:cond delay="5500"/>
                            </p:stCondLst>
                            <p:childTnLst>
                              <p:par>
                                <p:cTn id="39" presetID="22" presetClass="entr" presetSubtype="8" fill="hold" nodeType="afterEffect">
                                  <p:stCondLst>
                                    <p:cond delay="0"/>
                                  </p:stCondLst>
                                  <p:childTnLst>
                                    <p:set>
                                      <p:cBhvr>
                                        <p:cTn id="40" dur="1" fill="hold">
                                          <p:stCondLst>
                                            <p:cond delay="0"/>
                                          </p:stCondLst>
                                        </p:cTn>
                                        <p:tgtEl>
                                          <p:spTgt spid="18"/>
                                        </p:tgtEl>
                                        <p:attrNameLst>
                                          <p:attrName>style.visibility</p:attrName>
                                        </p:attrNameLst>
                                      </p:cBhvr>
                                      <p:to>
                                        <p:strVal val="visible"/>
                                      </p:to>
                                    </p:set>
                                    <p:animEffect transition="in" filter="wipe(left)">
                                      <p:cBhvr>
                                        <p:cTn id="41" dur="1000"/>
                                        <p:tgtEl>
                                          <p:spTgt spid="18"/>
                                        </p:tgtEl>
                                      </p:cBhvr>
                                    </p:animEffect>
                                  </p:childTnLst>
                                </p:cTn>
                              </p:par>
                            </p:childTnLst>
                          </p:cTn>
                        </p:par>
                        <p:par>
                          <p:cTn id="42" fill="hold">
                            <p:stCondLst>
                              <p:cond delay="6500"/>
                            </p:stCondLst>
                            <p:childTnLst>
                              <p:par>
                                <p:cTn id="43" presetID="22" presetClass="entr" presetSubtype="1" fill="hold" nodeType="after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wipe(up)">
                                      <p:cBhvr>
                                        <p:cTn id="45" dur="1000"/>
                                        <p:tgtEl>
                                          <p:spTgt spid="20"/>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grpId="0" nodeType="clickEffect">
                                  <p:stCondLst>
                                    <p:cond delay="0"/>
                                  </p:stCondLst>
                                  <p:childTnLst>
                                    <p:set>
                                      <p:cBhvr>
                                        <p:cTn id="49" dur="1" fill="hold">
                                          <p:stCondLst>
                                            <p:cond delay="0"/>
                                          </p:stCondLst>
                                        </p:cTn>
                                        <p:tgtEl>
                                          <p:spTgt spid="21">
                                            <p:txEl>
                                              <p:pRg st="1" end="1"/>
                                            </p:txEl>
                                          </p:spTgt>
                                        </p:tgtEl>
                                        <p:attrNameLst>
                                          <p:attrName>style.visibility</p:attrName>
                                        </p:attrNameLst>
                                      </p:cBhvr>
                                      <p:to>
                                        <p:strVal val="visible"/>
                                      </p:to>
                                    </p:set>
                                    <p:animEffect transition="in" filter="wipe(left)">
                                      <p:cBhvr>
                                        <p:cTn id="50" dur="500"/>
                                        <p:tgtEl>
                                          <p:spTgt spid="21">
                                            <p:txEl>
                                              <p:pRg st="1" end="1"/>
                                            </p:txEl>
                                          </p:spTgt>
                                        </p:tgtEl>
                                      </p:cBhvr>
                                    </p:animEffect>
                                  </p:childTnLst>
                                </p:cTn>
                              </p:par>
                            </p:childTnLst>
                          </p:cTn>
                        </p:par>
                        <p:par>
                          <p:cTn id="51" fill="hold">
                            <p:stCondLst>
                              <p:cond delay="500"/>
                            </p:stCondLst>
                            <p:childTnLst>
                              <p:par>
                                <p:cTn id="52" presetID="22" presetClass="entr" presetSubtype="8" fill="hold" nodeType="afterEffect">
                                  <p:stCondLst>
                                    <p:cond delay="0"/>
                                  </p:stCondLst>
                                  <p:childTnLst>
                                    <p:set>
                                      <p:cBhvr>
                                        <p:cTn id="53" dur="1" fill="hold">
                                          <p:stCondLst>
                                            <p:cond delay="0"/>
                                          </p:stCondLst>
                                        </p:cTn>
                                        <p:tgtEl>
                                          <p:spTgt spid="23"/>
                                        </p:tgtEl>
                                        <p:attrNameLst>
                                          <p:attrName>style.visibility</p:attrName>
                                        </p:attrNameLst>
                                      </p:cBhvr>
                                      <p:to>
                                        <p:strVal val="visible"/>
                                      </p:to>
                                    </p:set>
                                    <p:animEffect transition="in" filter="wipe(left)">
                                      <p:cBhvr>
                                        <p:cTn id="54" dur="1000"/>
                                        <p:tgtEl>
                                          <p:spTgt spid="23"/>
                                        </p:tgtEl>
                                      </p:cBhvr>
                                    </p:animEffect>
                                  </p:childTnLst>
                                </p:cTn>
                              </p:par>
                            </p:childTnLst>
                          </p:cTn>
                        </p:par>
                        <p:par>
                          <p:cTn id="55" fill="hold">
                            <p:stCondLst>
                              <p:cond delay="1500"/>
                            </p:stCondLst>
                            <p:childTnLst>
                              <p:par>
                                <p:cTn id="56" presetID="22" presetClass="entr" presetSubtype="8" fill="hold" nodeType="afterEffect">
                                  <p:stCondLst>
                                    <p:cond delay="0"/>
                                  </p:stCondLst>
                                  <p:childTnLst>
                                    <p:set>
                                      <p:cBhvr>
                                        <p:cTn id="57" dur="1" fill="hold">
                                          <p:stCondLst>
                                            <p:cond delay="0"/>
                                          </p:stCondLst>
                                        </p:cTn>
                                        <p:tgtEl>
                                          <p:spTgt spid="24"/>
                                        </p:tgtEl>
                                        <p:attrNameLst>
                                          <p:attrName>style.visibility</p:attrName>
                                        </p:attrNameLst>
                                      </p:cBhvr>
                                      <p:to>
                                        <p:strVal val="visible"/>
                                      </p:to>
                                    </p:set>
                                    <p:animEffect transition="in" filter="wipe(left)">
                                      <p:cBhvr>
                                        <p:cTn id="58" dur="1000"/>
                                        <p:tgtEl>
                                          <p:spTgt spid="24"/>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grpId="0" nodeType="clickEffect">
                                  <p:stCondLst>
                                    <p:cond delay="0"/>
                                  </p:stCondLst>
                                  <p:childTnLst>
                                    <p:set>
                                      <p:cBhvr>
                                        <p:cTn id="62" dur="1" fill="hold">
                                          <p:stCondLst>
                                            <p:cond delay="0"/>
                                          </p:stCondLst>
                                        </p:cTn>
                                        <p:tgtEl>
                                          <p:spTgt spid="21">
                                            <p:txEl>
                                              <p:pRg st="2" end="2"/>
                                            </p:txEl>
                                          </p:spTgt>
                                        </p:tgtEl>
                                        <p:attrNameLst>
                                          <p:attrName>style.visibility</p:attrName>
                                        </p:attrNameLst>
                                      </p:cBhvr>
                                      <p:to>
                                        <p:strVal val="visible"/>
                                      </p:to>
                                    </p:set>
                                    <p:animEffect transition="in" filter="wipe(left)">
                                      <p:cBhvr>
                                        <p:cTn id="63" dur="500"/>
                                        <p:tgtEl>
                                          <p:spTgt spid="21">
                                            <p:txEl>
                                              <p:pRg st="2" end="2"/>
                                            </p:txEl>
                                          </p:spTgt>
                                        </p:tgtEl>
                                      </p:cBhvr>
                                    </p:animEffect>
                                  </p:childTnLst>
                                </p:cTn>
                              </p:par>
                            </p:childTnLst>
                          </p:cTn>
                        </p:par>
                        <p:par>
                          <p:cTn id="64" fill="hold">
                            <p:stCondLst>
                              <p:cond delay="500"/>
                            </p:stCondLst>
                            <p:childTnLst>
                              <p:par>
                                <p:cTn id="65" presetID="22" presetClass="entr" presetSubtype="8" fill="hold" nodeType="afterEffect">
                                  <p:stCondLst>
                                    <p:cond delay="0"/>
                                  </p:stCondLst>
                                  <p:childTnLst>
                                    <p:set>
                                      <p:cBhvr>
                                        <p:cTn id="66" dur="1" fill="hold">
                                          <p:stCondLst>
                                            <p:cond delay="0"/>
                                          </p:stCondLst>
                                        </p:cTn>
                                        <p:tgtEl>
                                          <p:spTgt spid="25"/>
                                        </p:tgtEl>
                                        <p:attrNameLst>
                                          <p:attrName>style.visibility</p:attrName>
                                        </p:attrNameLst>
                                      </p:cBhvr>
                                      <p:to>
                                        <p:strVal val="visible"/>
                                      </p:to>
                                    </p:set>
                                    <p:animEffect transition="in" filter="wipe(left)">
                                      <p:cBhvr>
                                        <p:cTn id="67" dur="1000"/>
                                        <p:tgtEl>
                                          <p:spTgt spid="25"/>
                                        </p:tgtEl>
                                      </p:cBhvr>
                                    </p:animEffect>
                                  </p:childTnLst>
                                </p:cTn>
                              </p:par>
                            </p:childTnLst>
                          </p:cTn>
                        </p:par>
                        <p:par>
                          <p:cTn id="68" fill="hold">
                            <p:stCondLst>
                              <p:cond delay="1500"/>
                            </p:stCondLst>
                            <p:childTnLst>
                              <p:par>
                                <p:cTn id="69" presetID="22" presetClass="entr" presetSubtype="1" fill="hold" nodeType="afterEffect">
                                  <p:stCondLst>
                                    <p:cond delay="0"/>
                                  </p:stCondLst>
                                  <p:childTnLst>
                                    <p:set>
                                      <p:cBhvr>
                                        <p:cTn id="70" dur="1" fill="hold">
                                          <p:stCondLst>
                                            <p:cond delay="0"/>
                                          </p:stCondLst>
                                        </p:cTn>
                                        <p:tgtEl>
                                          <p:spTgt spid="26"/>
                                        </p:tgtEl>
                                        <p:attrNameLst>
                                          <p:attrName>style.visibility</p:attrName>
                                        </p:attrNameLst>
                                      </p:cBhvr>
                                      <p:to>
                                        <p:strVal val="visible"/>
                                      </p:to>
                                    </p:set>
                                    <p:animEffect transition="in" filter="wipe(up)">
                                      <p:cBhvr>
                                        <p:cTn id="71" dur="1000"/>
                                        <p:tgtEl>
                                          <p:spTgt spid="26"/>
                                        </p:tgtEl>
                                      </p:cBhvr>
                                    </p:animEffect>
                                  </p:childTnLst>
                                </p:cTn>
                              </p:par>
                            </p:childTnLst>
                          </p:cTn>
                        </p:par>
                        <p:par>
                          <p:cTn id="72" fill="hold">
                            <p:stCondLst>
                              <p:cond delay="2500"/>
                            </p:stCondLst>
                            <p:childTnLst>
                              <p:par>
                                <p:cTn id="73" presetID="22" presetClass="entr" presetSubtype="1" fill="hold" nodeType="afterEffect">
                                  <p:stCondLst>
                                    <p:cond delay="0"/>
                                  </p:stCondLst>
                                  <p:childTnLst>
                                    <p:set>
                                      <p:cBhvr>
                                        <p:cTn id="74" dur="1" fill="hold">
                                          <p:stCondLst>
                                            <p:cond delay="0"/>
                                          </p:stCondLst>
                                        </p:cTn>
                                        <p:tgtEl>
                                          <p:spTgt spid="27"/>
                                        </p:tgtEl>
                                        <p:attrNameLst>
                                          <p:attrName>style.visibility</p:attrName>
                                        </p:attrNameLst>
                                      </p:cBhvr>
                                      <p:to>
                                        <p:strVal val="visible"/>
                                      </p:to>
                                    </p:set>
                                    <p:animEffect transition="in" filter="wipe(up)">
                                      <p:cBhvr>
                                        <p:cTn id="75" dur="1000"/>
                                        <p:tgtEl>
                                          <p:spTgt spid="27"/>
                                        </p:tgtEl>
                                      </p:cBhvr>
                                    </p:animEffect>
                                  </p:childTnLst>
                                </p:cTn>
                              </p:par>
                            </p:childTnLst>
                          </p:cTn>
                        </p:par>
                        <p:par>
                          <p:cTn id="76" fill="hold">
                            <p:stCondLst>
                              <p:cond delay="3500"/>
                            </p:stCondLst>
                            <p:childTnLst>
                              <p:par>
                                <p:cTn id="77" presetID="22" presetClass="entr" presetSubtype="8" fill="hold" nodeType="afterEffect">
                                  <p:stCondLst>
                                    <p:cond delay="0"/>
                                  </p:stCondLst>
                                  <p:childTnLst>
                                    <p:set>
                                      <p:cBhvr>
                                        <p:cTn id="78" dur="1" fill="hold">
                                          <p:stCondLst>
                                            <p:cond delay="0"/>
                                          </p:stCondLst>
                                        </p:cTn>
                                        <p:tgtEl>
                                          <p:spTgt spid="28"/>
                                        </p:tgtEl>
                                        <p:attrNameLst>
                                          <p:attrName>style.visibility</p:attrName>
                                        </p:attrNameLst>
                                      </p:cBhvr>
                                      <p:to>
                                        <p:strVal val="visible"/>
                                      </p:to>
                                    </p:set>
                                    <p:animEffect transition="in" filter="wipe(left)">
                                      <p:cBhvr>
                                        <p:cTn id="79" dur="1000"/>
                                        <p:tgtEl>
                                          <p:spTgt spid="28"/>
                                        </p:tgtEl>
                                      </p:cBhvr>
                                    </p:animEffect>
                                  </p:childTnLst>
                                </p:cTn>
                              </p:par>
                            </p:childTnLst>
                          </p:cTn>
                        </p:par>
                        <p:par>
                          <p:cTn id="80" fill="hold">
                            <p:stCondLst>
                              <p:cond delay="4500"/>
                            </p:stCondLst>
                            <p:childTnLst>
                              <p:par>
                                <p:cTn id="81" presetID="22" presetClass="entr" presetSubtype="8" fill="hold" nodeType="afterEffect">
                                  <p:stCondLst>
                                    <p:cond delay="0"/>
                                  </p:stCondLst>
                                  <p:childTnLst>
                                    <p:set>
                                      <p:cBhvr>
                                        <p:cTn id="82" dur="1" fill="hold">
                                          <p:stCondLst>
                                            <p:cond delay="0"/>
                                          </p:stCondLst>
                                        </p:cTn>
                                        <p:tgtEl>
                                          <p:spTgt spid="29"/>
                                        </p:tgtEl>
                                        <p:attrNameLst>
                                          <p:attrName>style.visibility</p:attrName>
                                        </p:attrNameLst>
                                      </p:cBhvr>
                                      <p:to>
                                        <p:strVal val="visible"/>
                                      </p:to>
                                    </p:set>
                                    <p:animEffect transition="in" filter="wipe(left)">
                                      <p:cBhvr>
                                        <p:cTn id="83" dur="1000"/>
                                        <p:tgtEl>
                                          <p:spTgt spid="29"/>
                                        </p:tgtEl>
                                      </p:cBhvr>
                                    </p:animEffect>
                                  </p:childTnLst>
                                </p:cTn>
                              </p:par>
                            </p:childTnLst>
                          </p:cTn>
                        </p:par>
                      </p:childTnLst>
                    </p:cTn>
                  </p:par>
                  <p:par>
                    <p:cTn id="84" fill="hold">
                      <p:stCondLst>
                        <p:cond delay="indefinite"/>
                      </p:stCondLst>
                      <p:childTnLst>
                        <p:par>
                          <p:cTn id="85" fill="hold">
                            <p:stCondLst>
                              <p:cond delay="0"/>
                            </p:stCondLst>
                            <p:childTnLst>
                              <p:par>
                                <p:cTn id="86" presetID="22" presetClass="entr" presetSubtype="8" fill="hold" grpId="0" nodeType="clickEffect">
                                  <p:stCondLst>
                                    <p:cond delay="0"/>
                                  </p:stCondLst>
                                  <p:childTnLst>
                                    <p:set>
                                      <p:cBhvr>
                                        <p:cTn id="87" dur="1" fill="hold">
                                          <p:stCondLst>
                                            <p:cond delay="0"/>
                                          </p:stCondLst>
                                        </p:cTn>
                                        <p:tgtEl>
                                          <p:spTgt spid="21">
                                            <p:txEl>
                                              <p:pRg st="3" end="3"/>
                                            </p:txEl>
                                          </p:spTgt>
                                        </p:tgtEl>
                                        <p:attrNameLst>
                                          <p:attrName>style.visibility</p:attrName>
                                        </p:attrNameLst>
                                      </p:cBhvr>
                                      <p:to>
                                        <p:strVal val="visible"/>
                                      </p:to>
                                    </p:set>
                                    <p:animEffect transition="in" filter="wipe(left)">
                                      <p:cBhvr>
                                        <p:cTn id="88" dur="500"/>
                                        <p:tgtEl>
                                          <p:spTgt spid="21">
                                            <p:txEl>
                                              <p:pRg st="3" end="3"/>
                                            </p:txEl>
                                          </p:spTgt>
                                        </p:tgtEl>
                                      </p:cBhvr>
                                    </p:animEffect>
                                  </p:childTnLst>
                                </p:cTn>
                              </p:par>
                            </p:childTnLst>
                          </p:cTn>
                        </p:par>
                        <p:par>
                          <p:cTn id="89" fill="hold">
                            <p:stCondLst>
                              <p:cond delay="500"/>
                            </p:stCondLst>
                            <p:childTnLst>
                              <p:par>
                                <p:cTn id="90" presetID="22" presetClass="entr" presetSubtype="8" fill="hold" nodeType="afterEffect">
                                  <p:stCondLst>
                                    <p:cond delay="0"/>
                                  </p:stCondLst>
                                  <p:childTnLst>
                                    <p:set>
                                      <p:cBhvr>
                                        <p:cTn id="91" dur="1" fill="hold">
                                          <p:stCondLst>
                                            <p:cond delay="0"/>
                                          </p:stCondLst>
                                        </p:cTn>
                                        <p:tgtEl>
                                          <p:spTgt spid="32"/>
                                        </p:tgtEl>
                                        <p:attrNameLst>
                                          <p:attrName>style.visibility</p:attrName>
                                        </p:attrNameLst>
                                      </p:cBhvr>
                                      <p:to>
                                        <p:strVal val="visible"/>
                                      </p:to>
                                    </p:set>
                                    <p:animEffect transition="in" filter="wipe(left)">
                                      <p:cBhvr>
                                        <p:cTn id="92" dur="1000"/>
                                        <p:tgtEl>
                                          <p:spTgt spid="32"/>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grpId="0" nodeType="clickEffect">
                                  <p:stCondLst>
                                    <p:cond delay="0"/>
                                  </p:stCondLst>
                                  <p:childTnLst>
                                    <p:set>
                                      <p:cBhvr>
                                        <p:cTn id="96" dur="1" fill="hold">
                                          <p:stCondLst>
                                            <p:cond delay="0"/>
                                          </p:stCondLst>
                                        </p:cTn>
                                        <p:tgtEl>
                                          <p:spTgt spid="13"/>
                                        </p:tgtEl>
                                        <p:attrNameLst>
                                          <p:attrName>style.visibility</p:attrName>
                                        </p:attrNameLst>
                                      </p:cBhvr>
                                      <p:to>
                                        <p:strVal val="visible"/>
                                      </p:to>
                                    </p:set>
                                    <p:animEffect transition="in" filter="wipe(left)">
                                      <p:cBhvr>
                                        <p:cTn id="9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2213" grpId="0" autoUpdateAnimBg="0"/>
      <p:bldP spid="19" grpId="0" animBg="1"/>
      <p:bldP spid="21" grpId="0" uiExpand="1" build="p" bldLvl="3"/>
      <p:bldP spid="34" grpId="0" animBg="1"/>
      <p:bldP spid="13"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39"/>
          <p:cNvGrpSpPr>
            <a:grpSpLocks/>
          </p:cNvGrpSpPr>
          <p:nvPr/>
        </p:nvGrpSpPr>
        <p:grpSpPr bwMode="auto">
          <a:xfrm>
            <a:off x="584200" y="1485900"/>
            <a:ext cx="7673975" cy="5010150"/>
            <a:chOff x="566738" y="2200275"/>
            <a:chExt cx="7805737" cy="4219575"/>
          </a:xfrm>
        </p:grpSpPr>
        <p:sp>
          <p:nvSpPr>
            <p:cNvPr id="39957" name="Rectangle 29"/>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39958" name="Rectangle 30"/>
            <p:cNvSpPr>
              <a:spLocks noChangeArrowheads="1"/>
            </p:cNvSpPr>
            <p:nvPr/>
          </p:nvSpPr>
          <p:spPr bwMode="auto">
            <a:xfrm>
              <a:off x="581024" y="2219327"/>
              <a:ext cx="7772401" cy="277241"/>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862213" name="Rectangle 5"/>
          <p:cNvSpPr>
            <a:spLocks noChangeArrowheads="1"/>
          </p:cNvSpPr>
          <p:nvPr/>
        </p:nvSpPr>
        <p:spPr bwMode="auto">
          <a:xfrm>
            <a:off x="566737" y="820738"/>
            <a:ext cx="8301491" cy="400110"/>
          </a:xfrm>
          <a:prstGeom prst="rect">
            <a:avLst/>
          </a:prstGeom>
          <a:noFill/>
          <a:ln w="9525" algn="ctr">
            <a:noFill/>
            <a:miter lim="800000"/>
            <a:headEnd/>
            <a:tailEnd/>
          </a:ln>
        </p:spPr>
        <p:txBody>
          <a:bodyPr wrap="square">
            <a:spAutoFit/>
          </a:bodyPr>
          <a:lstStyle/>
          <a:p>
            <a:pPr>
              <a:spcBef>
                <a:spcPct val="20000"/>
              </a:spcBef>
            </a:pPr>
            <a:r>
              <a:rPr lang="el-GR" sz="2000" dirty="0" smtClean="0">
                <a:solidFill>
                  <a:srgbClr val="356A41"/>
                </a:solidFill>
              </a:rPr>
              <a:t>Ελεύθερο Εμπόριο για μια Μικρή Χώρα και Επίπτωση του Δασμού </a:t>
            </a:r>
            <a:endParaRPr lang="en-US" sz="2000" dirty="0">
              <a:solidFill>
                <a:srgbClr val="356A41"/>
              </a:solidFill>
            </a:endParaRPr>
          </a:p>
        </p:txBody>
      </p:sp>
      <p:sp>
        <p:nvSpPr>
          <p:cNvPr id="19" name="Text Box 7"/>
          <p:cNvSpPr txBox="1">
            <a:spLocks noChangeArrowheads="1"/>
          </p:cNvSpPr>
          <p:nvPr/>
        </p:nvSpPr>
        <p:spPr bwMode="auto">
          <a:xfrm>
            <a:off x="603250" y="1506538"/>
            <a:ext cx="2597150"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8-4 </a:t>
            </a:r>
            <a:r>
              <a:rPr lang="en-US" dirty="0">
                <a:solidFill>
                  <a:schemeClr val="bg2"/>
                </a:solidFill>
              </a:rPr>
              <a:t>(1 </a:t>
            </a:r>
            <a:r>
              <a:rPr lang="el-GR" dirty="0" smtClean="0">
                <a:solidFill>
                  <a:schemeClr val="bg2"/>
                </a:solidFill>
              </a:rPr>
              <a:t>από</a:t>
            </a:r>
            <a:r>
              <a:rPr lang="en-US" dirty="0" smtClean="0">
                <a:solidFill>
                  <a:schemeClr val="bg2"/>
                </a:solidFill>
              </a:rPr>
              <a:t> </a:t>
            </a:r>
            <a:r>
              <a:rPr lang="en-US" dirty="0">
                <a:solidFill>
                  <a:schemeClr val="bg2"/>
                </a:solidFill>
              </a:rPr>
              <a:t>2)</a:t>
            </a:r>
            <a:endParaRPr lang="en-US" dirty="0"/>
          </a:p>
        </p:txBody>
      </p:sp>
      <p:sp>
        <p:nvSpPr>
          <p:cNvPr id="21" name="Rectangle 20"/>
          <p:cNvSpPr>
            <a:spLocks noChangeArrowheads="1"/>
          </p:cNvSpPr>
          <p:nvPr/>
        </p:nvSpPr>
        <p:spPr bwMode="auto">
          <a:xfrm>
            <a:off x="671513" y="5087938"/>
            <a:ext cx="7586662" cy="1505027"/>
          </a:xfrm>
          <a:prstGeom prst="rect">
            <a:avLst/>
          </a:prstGeom>
          <a:noFill/>
          <a:ln w="9525">
            <a:noFill/>
            <a:miter lim="800000"/>
            <a:headEnd/>
            <a:tailEnd/>
          </a:ln>
        </p:spPr>
        <p:txBody>
          <a:bodyPr>
            <a:spAutoFit/>
          </a:bodyPr>
          <a:lstStyle/>
          <a:p>
            <a:pPr>
              <a:spcBef>
                <a:spcPct val="10000"/>
              </a:spcBef>
              <a:spcAft>
                <a:spcPct val="10000"/>
              </a:spcAft>
            </a:pPr>
            <a:r>
              <a:rPr lang="el-GR" sz="1600" dirty="0" smtClean="0">
                <a:solidFill>
                  <a:srgbClr val="8A3A6A"/>
                </a:solidFill>
              </a:rPr>
              <a:t>Ο Δασμός για μια Μικρή Χώρα</a:t>
            </a:r>
            <a:endParaRPr lang="en-US" sz="1600" dirty="0">
              <a:solidFill>
                <a:srgbClr val="8A3A6A"/>
              </a:solidFill>
            </a:endParaRPr>
          </a:p>
          <a:p>
            <a:pPr>
              <a:spcBef>
                <a:spcPct val="10000"/>
              </a:spcBef>
              <a:spcAft>
                <a:spcPct val="10000"/>
              </a:spcAft>
            </a:pPr>
            <a:r>
              <a:rPr lang="el-GR" dirty="0" smtClean="0"/>
              <a:t>Η επιβολή ενός δασμού</a:t>
            </a:r>
            <a:r>
              <a:rPr lang="en-US" dirty="0" smtClean="0"/>
              <a:t> </a:t>
            </a:r>
            <a:r>
              <a:rPr lang="en-US" i="1" dirty="0"/>
              <a:t>t</a:t>
            </a:r>
            <a:r>
              <a:rPr lang="en-US" dirty="0"/>
              <a:t> </a:t>
            </a:r>
            <a:r>
              <a:rPr lang="el-GR" dirty="0" smtClean="0"/>
              <a:t>δολαρίων</a:t>
            </a:r>
            <a:r>
              <a:rPr lang="en-US" dirty="0" smtClean="0"/>
              <a:t> </a:t>
            </a:r>
            <a:r>
              <a:rPr lang="el-GR" dirty="0" smtClean="0"/>
              <a:t> θα αυξήσει την τιμή του εισαγόμενου προϊόντος από</a:t>
            </a:r>
            <a:r>
              <a:rPr lang="en-US" dirty="0" smtClean="0"/>
              <a:t> </a:t>
            </a:r>
            <a:r>
              <a:rPr lang="en-US" i="1" dirty="0"/>
              <a:t>P</a:t>
            </a:r>
            <a:r>
              <a:rPr lang="en-US" i="1" baseline="30000" dirty="0"/>
              <a:t>W</a:t>
            </a:r>
            <a:r>
              <a:rPr lang="en-US" dirty="0"/>
              <a:t> </a:t>
            </a:r>
            <a:r>
              <a:rPr lang="el-GR" dirty="0" smtClean="0"/>
              <a:t>σε</a:t>
            </a:r>
            <a:r>
              <a:rPr lang="en-US" i="1" dirty="0" smtClean="0"/>
              <a:t>P</a:t>
            </a:r>
            <a:r>
              <a:rPr lang="en-US" i="1" baseline="30000" dirty="0" smtClean="0"/>
              <a:t>W</a:t>
            </a:r>
            <a:r>
              <a:rPr lang="en-US" dirty="0" smtClean="0"/>
              <a:t> </a:t>
            </a:r>
            <a:r>
              <a:rPr lang="en-US" dirty="0"/>
              <a:t>+ </a:t>
            </a:r>
            <a:r>
              <a:rPr lang="en-US" i="1" dirty="0"/>
              <a:t>t</a:t>
            </a:r>
            <a:r>
              <a:rPr lang="en-US" dirty="0"/>
              <a:t>.</a:t>
            </a:r>
          </a:p>
          <a:p>
            <a:pPr>
              <a:spcBef>
                <a:spcPct val="10000"/>
              </a:spcBef>
              <a:spcAft>
                <a:spcPct val="10000"/>
              </a:spcAft>
            </a:pPr>
            <a:r>
              <a:rPr lang="el-GR" dirty="0" smtClean="0"/>
              <a:t>Η εγχώρια τιμή αυτού του προϊόντος αυξάνει επίσης σε </a:t>
            </a:r>
            <a:r>
              <a:rPr lang="en-US" i="1" dirty="0" smtClean="0"/>
              <a:t>P</a:t>
            </a:r>
            <a:r>
              <a:rPr lang="en-US" i="1" baseline="30000" dirty="0" smtClean="0"/>
              <a:t>W</a:t>
            </a:r>
            <a:r>
              <a:rPr lang="en-US" dirty="0" smtClean="0"/>
              <a:t> </a:t>
            </a:r>
            <a:r>
              <a:rPr lang="en-US" dirty="0"/>
              <a:t>+ </a:t>
            </a:r>
            <a:r>
              <a:rPr lang="en-US" i="1" dirty="0"/>
              <a:t>t</a:t>
            </a:r>
            <a:r>
              <a:rPr lang="en-US" dirty="0"/>
              <a:t>. </a:t>
            </a:r>
            <a:r>
              <a:rPr lang="el-GR" dirty="0" smtClean="0"/>
              <a:t>Αυτή η άνοδος της τιμής οδηγεί σε αύξηση της εγχώριας προσφοράς από </a:t>
            </a:r>
            <a:r>
              <a:rPr lang="en-US" i="1" dirty="0" smtClean="0"/>
              <a:t>S</a:t>
            </a:r>
            <a:r>
              <a:rPr lang="en-US" baseline="-25000" dirty="0" smtClean="0"/>
              <a:t>1</a:t>
            </a:r>
            <a:r>
              <a:rPr lang="en-US" dirty="0" smtClean="0"/>
              <a:t> </a:t>
            </a:r>
            <a:r>
              <a:rPr lang="el-GR" dirty="0" smtClean="0"/>
              <a:t>σε </a:t>
            </a:r>
            <a:r>
              <a:rPr lang="en-US" i="1" dirty="0" smtClean="0"/>
              <a:t>S</a:t>
            </a:r>
            <a:r>
              <a:rPr lang="en-US" baseline="-25000" dirty="0" smtClean="0"/>
              <a:t>2</a:t>
            </a:r>
            <a:r>
              <a:rPr lang="en-US" dirty="0"/>
              <a:t>, </a:t>
            </a:r>
            <a:r>
              <a:rPr lang="el-GR" dirty="0" smtClean="0"/>
              <a:t>και σε μείωση της εγχώριας ζήτησης από </a:t>
            </a:r>
            <a:r>
              <a:rPr lang="en-US" i="1" dirty="0" smtClean="0"/>
              <a:t>D</a:t>
            </a:r>
            <a:r>
              <a:rPr lang="en-US" baseline="-25000" dirty="0" smtClean="0"/>
              <a:t>1</a:t>
            </a:r>
            <a:r>
              <a:rPr lang="en-US" dirty="0" smtClean="0"/>
              <a:t> </a:t>
            </a:r>
            <a:r>
              <a:rPr lang="el-GR" dirty="0" smtClean="0"/>
              <a:t>σε</a:t>
            </a:r>
            <a:r>
              <a:rPr lang="en-US" dirty="0" smtClean="0"/>
              <a:t> </a:t>
            </a:r>
            <a:r>
              <a:rPr lang="en-US" i="1" dirty="0"/>
              <a:t>D</a:t>
            </a:r>
            <a:r>
              <a:rPr lang="en-US" baseline="-25000" dirty="0"/>
              <a:t>2</a:t>
            </a:r>
            <a:r>
              <a:rPr lang="en-US" dirty="0"/>
              <a:t>, </a:t>
            </a:r>
            <a:r>
              <a:rPr lang="el-GR" dirty="0" smtClean="0"/>
              <a:t>στο διάγραμμα </a:t>
            </a:r>
            <a:r>
              <a:rPr lang="en-US" dirty="0" smtClean="0"/>
              <a:t>(</a:t>
            </a:r>
            <a:r>
              <a:rPr lang="el-GR" dirty="0" smtClean="0"/>
              <a:t>α</a:t>
            </a:r>
            <a:r>
              <a:rPr lang="en-US" dirty="0" smtClean="0"/>
              <a:t>).</a:t>
            </a:r>
            <a:endParaRPr lang="en-US" dirty="0"/>
          </a:p>
        </p:txBody>
      </p:sp>
      <p:sp>
        <p:nvSpPr>
          <p:cNvPr id="34" name="Rectangle 33"/>
          <p:cNvSpPr>
            <a:spLocks noChangeArrowheads="1"/>
          </p:cNvSpPr>
          <p:nvPr/>
        </p:nvSpPr>
        <p:spPr bwMode="auto">
          <a:xfrm>
            <a:off x="1225550" y="1905000"/>
            <a:ext cx="6692900" cy="3175000"/>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sp>
        <p:nvSpPr>
          <p:cNvPr id="33" name="Rectangle 32"/>
          <p:cNvSpPr>
            <a:spLocks noChangeArrowheads="1"/>
          </p:cNvSpPr>
          <p:nvPr/>
        </p:nvSpPr>
        <p:spPr bwMode="auto">
          <a:xfrm>
            <a:off x="928688" y="434975"/>
            <a:ext cx="4929187" cy="192088"/>
          </a:xfrm>
          <a:prstGeom prst="rect">
            <a:avLst/>
          </a:prstGeom>
          <a:solidFill>
            <a:srgbClr val="F5D8A5"/>
          </a:solidFill>
          <a:ln w="9525" algn="ctr">
            <a:noFill/>
            <a:round/>
            <a:headEnd/>
            <a:tailEnd/>
          </a:ln>
        </p:spPr>
        <p:txBody>
          <a:bodyPr/>
          <a:lstStyle/>
          <a:p>
            <a:endParaRPr lang="en-US" sz="2800" b="0">
              <a:solidFill>
                <a:schemeClr val="tx2"/>
              </a:solidFill>
            </a:endParaRPr>
          </a:p>
        </p:txBody>
      </p:sp>
      <p:sp>
        <p:nvSpPr>
          <p:cNvPr id="40"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3  </a:t>
            </a:r>
            <a:r>
              <a:rPr lang="el-GR" dirty="0" smtClean="0">
                <a:solidFill>
                  <a:srgbClr val="69134B"/>
                </a:solidFill>
              </a:rPr>
              <a:t>Εισαγωγικοί Δασμοί για μια Μικρή Χώρα</a:t>
            </a:r>
            <a:endParaRPr lang="en-US" dirty="0" smtClean="0">
              <a:solidFill>
                <a:srgbClr val="69134B"/>
              </a:solidFill>
            </a:endParaRPr>
          </a:p>
        </p:txBody>
      </p:sp>
      <p:pic>
        <p:nvPicPr>
          <p:cNvPr id="15" name="Picture 14" descr="Feenstra2e_fig_08_04_PPT_1.gif"/>
          <p:cNvPicPr>
            <a:picLocks noChangeAspect="1"/>
          </p:cNvPicPr>
          <p:nvPr/>
        </p:nvPicPr>
        <p:blipFill>
          <a:blip r:embed="rId3" cstate="print"/>
          <a:srcRect/>
          <a:stretch>
            <a:fillRect/>
          </a:stretch>
        </p:blipFill>
        <p:spPr bwMode="auto">
          <a:xfrm>
            <a:off x="1222375" y="1982788"/>
            <a:ext cx="6696075" cy="3028950"/>
          </a:xfrm>
          <a:prstGeom prst="rect">
            <a:avLst/>
          </a:prstGeom>
          <a:noFill/>
          <a:ln w="9525">
            <a:noFill/>
            <a:miter lim="800000"/>
            <a:headEnd/>
            <a:tailEnd/>
          </a:ln>
        </p:spPr>
      </p:pic>
      <p:pic>
        <p:nvPicPr>
          <p:cNvPr id="16" name="Picture 15" descr="Feenstra2e_fig_08_04_PPT_2.gif"/>
          <p:cNvPicPr>
            <a:picLocks noChangeAspect="1"/>
          </p:cNvPicPr>
          <p:nvPr/>
        </p:nvPicPr>
        <p:blipFill>
          <a:blip r:embed="rId4" cstate="print"/>
          <a:srcRect/>
          <a:stretch>
            <a:fillRect/>
          </a:stretch>
        </p:blipFill>
        <p:spPr bwMode="auto">
          <a:xfrm>
            <a:off x="1222375" y="1982788"/>
            <a:ext cx="6696075" cy="3028950"/>
          </a:xfrm>
          <a:prstGeom prst="rect">
            <a:avLst/>
          </a:prstGeom>
          <a:noFill/>
          <a:ln w="9525">
            <a:noFill/>
            <a:miter lim="800000"/>
            <a:headEnd/>
            <a:tailEnd/>
          </a:ln>
        </p:spPr>
      </p:pic>
      <p:pic>
        <p:nvPicPr>
          <p:cNvPr id="17" name="Picture 16" descr="Feenstra2e_fig_08_04_PPT_3.gif"/>
          <p:cNvPicPr>
            <a:picLocks noChangeAspect="1"/>
          </p:cNvPicPr>
          <p:nvPr/>
        </p:nvPicPr>
        <p:blipFill>
          <a:blip r:embed="rId5" cstate="print"/>
          <a:srcRect/>
          <a:stretch>
            <a:fillRect/>
          </a:stretch>
        </p:blipFill>
        <p:spPr bwMode="auto">
          <a:xfrm>
            <a:off x="1222375" y="1982788"/>
            <a:ext cx="6696075" cy="3028950"/>
          </a:xfrm>
          <a:prstGeom prst="rect">
            <a:avLst/>
          </a:prstGeom>
          <a:noFill/>
          <a:ln w="9525">
            <a:noFill/>
            <a:miter lim="800000"/>
            <a:headEnd/>
            <a:tailEnd/>
          </a:ln>
        </p:spPr>
      </p:pic>
      <p:pic>
        <p:nvPicPr>
          <p:cNvPr id="18" name="Picture 17" descr="Feenstra2e_fig_08_04_PPT_4.gif"/>
          <p:cNvPicPr>
            <a:picLocks noChangeAspect="1"/>
          </p:cNvPicPr>
          <p:nvPr/>
        </p:nvPicPr>
        <p:blipFill>
          <a:blip r:embed="rId6" cstate="print"/>
          <a:srcRect/>
          <a:stretch>
            <a:fillRect/>
          </a:stretch>
        </p:blipFill>
        <p:spPr bwMode="auto">
          <a:xfrm>
            <a:off x="1222375" y="1982788"/>
            <a:ext cx="6696075" cy="3028950"/>
          </a:xfrm>
          <a:prstGeom prst="rect">
            <a:avLst/>
          </a:prstGeom>
          <a:noFill/>
          <a:ln w="9525">
            <a:noFill/>
            <a:miter lim="800000"/>
            <a:headEnd/>
            <a:tailEnd/>
          </a:ln>
        </p:spPr>
      </p:pic>
      <p:pic>
        <p:nvPicPr>
          <p:cNvPr id="20" name="Picture 19" descr="Feenstra2e_fig_08_04_PPT_5.gif"/>
          <p:cNvPicPr>
            <a:picLocks noChangeAspect="1"/>
          </p:cNvPicPr>
          <p:nvPr/>
        </p:nvPicPr>
        <p:blipFill>
          <a:blip r:embed="rId7" cstate="print"/>
          <a:srcRect/>
          <a:stretch>
            <a:fillRect/>
          </a:stretch>
        </p:blipFill>
        <p:spPr bwMode="auto">
          <a:xfrm>
            <a:off x="1222375" y="1982788"/>
            <a:ext cx="6696075" cy="3028950"/>
          </a:xfrm>
          <a:prstGeom prst="rect">
            <a:avLst/>
          </a:prstGeom>
          <a:noFill/>
          <a:ln w="9525">
            <a:noFill/>
            <a:miter lim="800000"/>
            <a:headEnd/>
            <a:tailEnd/>
          </a:ln>
        </p:spPr>
      </p:pic>
      <p:pic>
        <p:nvPicPr>
          <p:cNvPr id="22" name="Picture 21" descr="Feenstra2e_fig_08_04_PPT_6.gif"/>
          <p:cNvPicPr>
            <a:picLocks noChangeAspect="1"/>
          </p:cNvPicPr>
          <p:nvPr/>
        </p:nvPicPr>
        <p:blipFill>
          <a:blip r:embed="rId8" cstate="print"/>
          <a:srcRect/>
          <a:stretch>
            <a:fillRect/>
          </a:stretch>
        </p:blipFill>
        <p:spPr bwMode="auto">
          <a:xfrm>
            <a:off x="1222375" y="1982788"/>
            <a:ext cx="6696075" cy="3028950"/>
          </a:xfrm>
          <a:prstGeom prst="rect">
            <a:avLst/>
          </a:prstGeom>
          <a:noFill/>
          <a:ln w="9525">
            <a:noFill/>
            <a:miter lim="800000"/>
            <a:headEnd/>
            <a:tailEnd/>
          </a:ln>
        </p:spPr>
      </p:pic>
      <p:pic>
        <p:nvPicPr>
          <p:cNvPr id="23" name="Picture 22" descr="Feenstra2e_fig_08_04_PPT_7.gif"/>
          <p:cNvPicPr>
            <a:picLocks noChangeAspect="1"/>
          </p:cNvPicPr>
          <p:nvPr/>
        </p:nvPicPr>
        <p:blipFill>
          <a:blip r:embed="rId9" cstate="print"/>
          <a:srcRect/>
          <a:stretch>
            <a:fillRect/>
          </a:stretch>
        </p:blipFill>
        <p:spPr bwMode="auto">
          <a:xfrm>
            <a:off x="1222375" y="1982788"/>
            <a:ext cx="6696075" cy="3028950"/>
          </a:xfrm>
          <a:prstGeom prst="rect">
            <a:avLst/>
          </a:prstGeom>
          <a:noFill/>
          <a:ln w="9525">
            <a:noFill/>
            <a:miter lim="800000"/>
            <a:headEnd/>
            <a:tailEnd/>
          </a:ln>
        </p:spPr>
      </p:pic>
      <p:pic>
        <p:nvPicPr>
          <p:cNvPr id="24" name="Picture 23" descr="Feenstra2e_fig_08_04_PPT_8.gif"/>
          <p:cNvPicPr>
            <a:picLocks noChangeAspect="1"/>
          </p:cNvPicPr>
          <p:nvPr/>
        </p:nvPicPr>
        <p:blipFill>
          <a:blip r:embed="rId10" cstate="print"/>
          <a:srcRect/>
          <a:stretch>
            <a:fillRect/>
          </a:stretch>
        </p:blipFill>
        <p:spPr bwMode="auto">
          <a:xfrm>
            <a:off x="1222375" y="1982788"/>
            <a:ext cx="6696075" cy="3028950"/>
          </a:xfrm>
          <a:prstGeom prst="rect">
            <a:avLst/>
          </a:prstGeom>
          <a:noFill/>
          <a:ln w="9525">
            <a:noFill/>
            <a:miter lim="800000"/>
            <a:headEnd/>
            <a:tailEnd/>
          </a:ln>
        </p:spPr>
      </p:pic>
      <p:pic>
        <p:nvPicPr>
          <p:cNvPr id="28" name="Picture 27" descr="Feenstra2e_fig_08_04_PPT_10.gif"/>
          <p:cNvPicPr>
            <a:picLocks noChangeAspect="1"/>
          </p:cNvPicPr>
          <p:nvPr/>
        </p:nvPicPr>
        <p:blipFill>
          <a:blip r:embed="rId11" cstate="print"/>
          <a:srcRect/>
          <a:stretch>
            <a:fillRect/>
          </a:stretch>
        </p:blipFill>
        <p:spPr bwMode="auto">
          <a:xfrm>
            <a:off x="1222375" y="1982788"/>
            <a:ext cx="6696075" cy="3028950"/>
          </a:xfrm>
          <a:prstGeom prst="rect">
            <a:avLst/>
          </a:prstGeom>
          <a:noFill/>
          <a:ln w="9525">
            <a:noFill/>
            <a:miter lim="800000"/>
            <a:headEnd/>
            <a:tailEnd/>
          </a:ln>
        </p:spPr>
      </p:pic>
      <p:pic>
        <p:nvPicPr>
          <p:cNvPr id="27" name="Picture 26" descr="Feenstra2e_fig_08_04_PPT_9.gif"/>
          <p:cNvPicPr>
            <a:picLocks noChangeAspect="1"/>
          </p:cNvPicPr>
          <p:nvPr/>
        </p:nvPicPr>
        <p:blipFill>
          <a:blip r:embed="rId12" cstate="print"/>
          <a:srcRect/>
          <a:stretch>
            <a:fillRect/>
          </a:stretch>
        </p:blipFill>
        <p:spPr bwMode="auto">
          <a:xfrm>
            <a:off x="1222375" y="1982788"/>
            <a:ext cx="6696075" cy="3028950"/>
          </a:xfrm>
          <a:prstGeom prst="rect">
            <a:avLst/>
          </a:prstGeom>
          <a:noFill/>
          <a:ln w="9525">
            <a:noFill/>
            <a:miter lim="800000"/>
            <a:headEnd/>
            <a:tailEnd/>
          </a:ln>
        </p:spPr>
      </p:pic>
      <p:pic>
        <p:nvPicPr>
          <p:cNvPr id="29" name="Picture 28" descr="Feenstra2e_fig_08_04_PPT_11.gif"/>
          <p:cNvPicPr>
            <a:picLocks noChangeAspect="1"/>
          </p:cNvPicPr>
          <p:nvPr/>
        </p:nvPicPr>
        <p:blipFill>
          <a:blip r:embed="rId13" cstate="print"/>
          <a:srcRect/>
          <a:stretch>
            <a:fillRect/>
          </a:stretch>
        </p:blipFill>
        <p:spPr bwMode="auto">
          <a:xfrm>
            <a:off x="1222375" y="1982788"/>
            <a:ext cx="6696075" cy="3028950"/>
          </a:xfrm>
          <a:prstGeom prst="rect">
            <a:avLst/>
          </a:prstGeom>
          <a:noFill/>
          <a:ln w="9525">
            <a:noFill/>
            <a:miter lim="800000"/>
            <a:headEnd/>
            <a:tailEnd/>
          </a:ln>
        </p:spPr>
      </p:pic>
      <p:pic>
        <p:nvPicPr>
          <p:cNvPr id="32" name="Picture 31" descr="Feenstra2e_fig_08_04_PPT_12.gif"/>
          <p:cNvPicPr>
            <a:picLocks noChangeAspect="1"/>
          </p:cNvPicPr>
          <p:nvPr/>
        </p:nvPicPr>
        <p:blipFill>
          <a:blip r:embed="rId14" cstate="print"/>
          <a:srcRect/>
          <a:stretch>
            <a:fillRect/>
          </a:stretch>
        </p:blipFill>
        <p:spPr bwMode="auto">
          <a:xfrm>
            <a:off x="1222375" y="1982788"/>
            <a:ext cx="6696075" cy="3028950"/>
          </a:xfrm>
          <a:prstGeom prst="rect">
            <a:avLst/>
          </a:prstGeom>
          <a:noFill/>
          <a:ln w="9525">
            <a:noFill/>
            <a:miter lim="800000"/>
            <a:headEnd/>
            <a:tailEnd/>
          </a:ln>
        </p:spPr>
      </p:pic>
      <p:cxnSp>
        <p:nvCxnSpPr>
          <p:cNvPr id="39956" name="Straight Connector 37"/>
          <p:cNvCxnSpPr>
            <a:cxnSpLocks noChangeShapeType="1"/>
          </p:cNvCxnSpPr>
          <p:nvPr/>
        </p:nvCxnSpPr>
        <p:spPr bwMode="auto">
          <a:xfrm>
            <a:off x="566738" y="646113"/>
            <a:ext cx="5291137" cy="0"/>
          </a:xfrm>
          <a:prstGeom prst="line">
            <a:avLst/>
          </a:prstGeom>
          <a:noFill/>
          <a:ln w="19050" cap="rnd" algn="ctr">
            <a:solidFill>
              <a:srgbClr val="9C3A45"/>
            </a:solidFill>
            <a:prstDash val="sysDash"/>
            <a:round/>
            <a:headEnd/>
            <a:tailEnd/>
          </a:ln>
        </p:spPr>
      </p:cxn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500"/>
                                        <p:tgtEl>
                                          <p:spTgt spid="33"/>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0"/>
                                        </p:tgtEl>
                                        <p:attrNameLst>
                                          <p:attrName>style.visibility</p:attrName>
                                        </p:attrNameLst>
                                      </p:cBhvr>
                                      <p:to>
                                        <p:strVal val="visible"/>
                                      </p:to>
                                    </p:set>
                                    <p:animEffect transition="in" filter="wipe(left)">
                                      <p:cBhvr>
                                        <p:cTn id="10" dur="500"/>
                                        <p:tgtEl>
                                          <p:spTgt spid="40"/>
                                        </p:tgtEl>
                                      </p:cBhvr>
                                    </p:animEffect>
                                  </p:childTnLst>
                                </p:cTn>
                              </p:par>
                            </p:childTnLst>
                          </p:cTn>
                        </p:par>
                        <p:par>
                          <p:cTn id="11" fill="hold">
                            <p:stCondLst>
                              <p:cond delay="500"/>
                            </p:stCondLst>
                            <p:childTnLst>
                              <p:par>
                                <p:cTn id="12" presetID="22" presetClass="entr" presetSubtype="8" fill="hold" grpId="0" nodeType="afterEffect">
                                  <p:stCondLst>
                                    <p:cond delay="0"/>
                                  </p:stCondLst>
                                  <p:childTnLst>
                                    <p:set>
                                      <p:cBhvr>
                                        <p:cTn id="13" dur="1" fill="hold">
                                          <p:stCondLst>
                                            <p:cond delay="0"/>
                                          </p:stCondLst>
                                        </p:cTn>
                                        <p:tgtEl>
                                          <p:spTgt spid="862213"/>
                                        </p:tgtEl>
                                        <p:attrNameLst>
                                          <p:attrName>style.visibility</p:attrName>
                                        </p:attrNameLst>
                                      </p:cBhvr>
                                      <p:to>
                                        <p:strVal val="visible"/>
                                      </p:to>
                                    </p:set>
                                    <p:animEffect transition="in" filter="wipe(left)">
                                      <p:cBhvr>
                                        <p:cTn id="14" dur="500"/>
                                        <p:tgtEl>
                                          <p:spTgt spid="862213"/>
                                        </p:tgtEl>
                                      </p:cBhvr>
                                    </p:animEffect>
                                  </p:childTnLst>
                                </p:cTn>
                              </p:par>
                            </p:childTnLst>
                          </p:cTn>
                        </p:par>
                        <p:par>
                          <p:cTn id="15" fill="hold">
                            <p:stCondLst>
                              <p:cond delay="1000"/>
                            </p:stCondLst>
                            <p:childTnLst>
                              <p:par>
                                <p:cTn id="16" presetID="29" presetClass="entr" presetSubtype="0" fill="hold" nodeType="after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p:cTn id="18" dur="500" fill="hold"/>
                                        <p:tgtEl>
                                          <p:spTgt spid="2"/>
                                        </p:tgtEl>
                                        <p:attrNameLst>
                                          <p:attrName>ppt_x</p:attrName>
                                        </p:attrNameLst>
                                      </p:cBhvr>
                                      <p:tavLst>
                                        <p:tav tm="0">
                                          <p:val>
                                            <p:strVal val="#ppt_x-.2"/>
                                          </p:val>
                                        </p:tav>
                                        <p:tav tm="100000">
                                          <p:val>
                                            <p:strVal val="#ppt_x"/>
                                          </p:val>
                                        </p:tav>
                                      </p:tavLst>
                                    </p:anim>
                                    <p:anim calcmode="lin" valueType="num">
                                      <p:cBhvr>
                                        <p:cTn id="19" dur="5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20" dur="500"/>
                                        <p:tgtEl>
                                          <p:spTgt spid="2"/>
                                        </p:tgtEl>
                                      </p:cBhvr>
                                    </p:animEffect>
                                  </p:childTnLst>
                                </p:cTn>
                              </p:par>
                            </p:childTnLst>
                          </p:cTn>
                        </p:par>
                        <p:par>
                          <p:cTn id="21" fill="hold">
                            <p:stCondLst>
                              <p:cond delay="1500"/>
                            </p:stCondLst>
                            <p:childTnLst>
                              <p:par>
                                <p:cTn id="22" presetID="22" presetClass="entr" presetSubtype="8" fill="hold" grpId="0" nodeType="afterEffect">
                                  <p:stCondLst>
                                    <p:cond delay="0"/>
                                  </p:stCondLst>
                                  <p:childTnLst>
                                    <p:set>
                                      <p:cBhvr>
                                        <p:cTn id="23" dur="1" fill="hold">
                                          <p:stCondLst>
                                            <p:cond delay="0"/>
                                          </p:stCondLst>
                                        </p:cTn>
                                        <p:tgtEl>
                                          <p:spTgt spid="19"/>
                                        </p:tgtEl>
                                        <p:attrNameLst>
                                          <p:attrName>style.visibility</p:attrName>
                                        </p:attrNameLst>
                                      </p:cBhvr>
                                      <p:to>
                                        <p:strVal val="visible"/>
                                      </p:to>
                                    </p:set>
                                    <p:animEffect transition="in" filter="wipe(left)">
                                      <p:cBhvr>
                                        <p:cTn id="24" dur="500"/>
                                        <p:tgtEl>
                                          <p:spTgt spid="19"/>
                                        </p:tgtEl>
                                      </p:cBhvr>
                                    </p:animEffect>
                                  </p:childTnLst>
                                </p:cTn>
                              </p:par>
                            </p:childTnLst>
                          </p:cTn>
                        </p:par>
                        <p:par>
                          <p:cTn id="25" fill="hold">
                            <p:stCondLst>
                              <p:cond delay="2000"/>
                            </p:stCondLst>
                            <p:childTnLst>
                              <p:par>
                                <p:cTn id="26" presetID="22" presetClass="entr" presetSubtype="8" fill="hold" grpId="0" nodeType="after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left)">
                                      <p:cBhvr>
                                        <p:cTn id="28" dur="500"/>
                                        <p:tgtEl>
                                          <p:spTgt spid="34"/>
                                        </p:tgtEl>
                                      </p:cBhvr>
                                    </p:animEffect>
                                  </p:childTnLst>
                                </p:cTn>
                              </p:par>
                            </p:childTnLst>
                          </p:cTn>
                        </p:par>
                        <p:par>
                          <p:cTn id="29" fill="hold">
                            <p:stCondLst>
                              <p:cond delay="2500"/>
                            </p:stCondLst>
                            <p:childTnLst>
                              <p:par>
                                <p:cTn id="30" presetID="22" presetClass="entr" presetSubtype="8" fill="hold" nodeType="after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wipe(left)">
                                      <p:cBhvr>
                                        <p:cTn id="32" dur="1000"/>
                                        <p:tgtEl>
                                          <p:spTgt spid="15"/>
                                        </p:tgtEl>
                                      </p:cBhvr>
                                    </p:animEffect>
                                  </p:childTnLst>
                                </p:cTn>
                              </p:par>
                            </p:childTnLst>
                          </p:cTn>
                        </p:par>
                        <p:par>
                          <p:cTn id="33" fill="hold">
                            <p:stCondLst>
                              <p:cond delay="3500"/>
                            </p:stCondLst>
                            <p:childTnLst>
                              <p:par>
                                <p:cTn id="34" presetID="22" presetClass="entr" presetSubtype="8" fill="hold" nodeType="after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wipe(left)">
                                      <p:cBhvr>
                                        <p:cTn id="36" dur="1000"/>
                                        <p:tgtEl>
                                          <p:spTgt spid="16"/>
                                        </p:tgtEl>
                                      </p:cBhvr>
                                    </p:animEffect>
                                  </p:childTnLst>
                                </p:cTn>
                              </p:par>
                            </p:childTnLst>
                          </p:cTn>
                        </p:par>
                        <p:par>
                          <p:cTn id="37" fill="hold">
                            <p:stCondLst>
                              <p:cond delay="4500"/>
                            </p:stCondLst>
                            <p:childTnLst>
                              <p:par>
                                <p:cTn id="38" presetID="22" presetClass="entr" presetSubtype="8" fill="hold" nodeType="afterEffect">
                                  <p:stCondLst>
                                    <p:cond delay="0"/>
                                  </p:stCondLst>
                                  <p:childTnLst>
                                    <p:set>
                                      <p:cBhvr>
                                        <p:cTn id="39" dur="1" fill="hold">
                                          <p:stCondLst>
                                            <p:cond delay="0"/>
                                          </p:stCondLst>
                                        </p:cTn>
                                        <p:tgtEl>
                                          <p:spTgt spid="17"/>
                                        </p:tgtEl>
                                        <p:attrNameLst>
                                          <p:attrName>style.visibility</p:attrName>
                                        </p:attrNameLst>
                                      </p:cBhvr>
                                      <p:to>
                                        <p:strVal val="visible"/>
                                      </p:to>
                                    </p:set>
                                    <p:animEffect transition="in" filter="wipe(left)">
                                      <p:cBhvr>
                                        <p:cTn id="40" dur="1000"/>
                                        <p:tgtEl>
                                          <p:spTgt spid="17"/>
                                        </p:tgtEl>
                                      </p:cBhvr>
                                    </p:animEffect>
                                  </p:childTnLst>
                                </p:cTn>
                              </p:par>
                            </p:childTnLst>
                          </p:cTn>
                        </p:par>
                        <p:par>
                          <p:cTn id="41" fill="hold">
                            <p:stCondLst>
                              <p:cond delay="5500"/>
                            </p:stCondLst>
                            <p:childTnLst>
                              <p:par>
                                <p:cTn id="42" presetID="22" presetClass="entr" presetSubtype="8" fill="hold" nodeType="afterEffect">
                                  <p:stCondLst>
                                    <p:cond delay="0"/>
                                  </p:stCondLst>
                                  <p:childTnLst>
                                    <p:set>
                                      <p:cBhvr>
                                        <p:cTn id="43" dur="1" fill="hold">
                                          <p:stCondLst>
                                            <p:cond delay="0"/>
                                          </p:stCondLst>
                                        </p:cTn>
                                        <p:tgtEl>
                                          <p:spTgt spid="18"/>
                                        </p:tgtEl>
                                        <p:attrNameLst>
                                          <p:attrName>style.visibility</p:attrName>
                                        </p:attrNameLst>
                                      </p:cBhvr>
                                      <p:to>
                                        <p:strVal val="visible"/>
                                      </p:to>
                                    </p:set>
                                    <p:animEffect transition="in" filter="wipe(left)">
                                      <p:cBhvr>
                                        <p:cTn id="44" dur="1000"/>
                                        <p:tgtEl>
                                          <p:spTgt spid="18"/>
                                        </p:tgtEl>
                                      </p:cBhvr>
                                    </p:animEffect>
                                  </p:childTnLst>
                                </p:cTn>
                              </p:par>
                            </p:childTnLst>
                          </p:cTn>
                        </p:par>
                        <p:par>
                          <p:cTn id="45" fill="hold">
                            <p:stCondLst>
                              <p:cond delay="6500"/>
                            </p:stCondLst>
                            <p:childTnLst>
                              <p:par>
                                <p:cTn id="46" presetID="22" presetClass="entr" presetSubtype="8" fill="hold" nodeType="afterEffect">
                                  <p:stCondLst>
                                    <p:cond delay="0"/>
                                  </p:stCondLst>
                                  <p:childTnLst>
                                    <p:set>
                                      <p:cBhvr>
                                        <p:cTn id="47" dur="1" fill="hold">
                                          <p:stCondLst>
                                            <p:cond delay="0"/>
                                          </p:stCondLst>
                                        </p:cTn>
                                        <p:tgtEl>
                                          <p:spTgt spid="20"/>
                                        </p:tgtEl>
                                        <p:attrNameLst>
                                          <p:attrName>style.visibility</p:attrName>
                                        </p:attrNameLst>
                                      </p:cBhvr>
                                      <p:to>
                                        <p:strVal val="visible"/>
                                      </p:to>
                                    </p:set>
                                    <p:animEffect transition="in" filter="wipe(left)">
                                      <p:cBhvr>
                                        <p:cTn id="48" dur="1000"/>
                                        <p:tgtEl>
                                          <p:spTgt spid="20"/>
                                        </p:tgtEl>
                                      </p:cBhvr>
                                    </p:animEffect>
                                  </p:childTnLst>
                                </p:cTn>
                              </p:par>
                            </p:childTnLst>
                          </p:cTn>
                        </p:par>
                        <p:par>
                          <p:cTn id="49" fill="hold">
                            <p:stCondLst>
                              <p:cond delay="7500"/>
                            </p:stCondLst>
                            <p:childTnLst>
                              <p:par>
                                <p:cTn id="50" presetID="22" presetClass="entr" presetSubtype="1" fill="hold" nodeType="afterEffect">
                                  <p:stCondLst>
                                    <p:cond delay="0"/>
                                  </p:stCondLst>
                                  <p:childTnLst>
                                    <p:set>
                                      <p:cBhvr>
                                        <p:cTn id="51" dur="1" fill="hold">
                                          <p:stCondLst>
                                            <p:cond delay="0"/>
                                          </p:stCondLst>
                                        </p:cTn>
                                        <p:tgtEl>
                                          <p:spTgt spid="22"/>
                                        </p:tgtEl>
                                        <p:attrNameLst>
                                          <p:attrName>style.visibility</p:attrName>
                                        </p:attrNameLst>
                                      </p:cBhvr>
                                      <p:to>
                                        <p:strVal val="visible"/>
                                      </p:to>
                                    </p:set>
                                    <p:animEffect transition="in" filter="wipe(up)">
                                      <p:cBhvr>
                                        <p:cTn id="52" dur="1000"/>
                                        <p:tgtEl>
                                          <p:spTgt spid="22"/>
                                        </p:tgtEl>
                                      </p:cBhvr>
                                    </p:animEffect>
                                  </p:childTnLst>
                                </p:cTn>
                              </p:par>
                            </p:childTnLst>
                          </p:cTn>
                        </p:par>
                        <p:par>
                          <p:cTn id="53" fill="hold">
                            <p:stCondLst>
                              <p:cond delay="8500"/>
                            </p:stCondLst>
                            <p:childTnLst>
                              <p:par>
                                <p:cTn id="54" presetID="22" presetClass="entr" presetSubtype="8" fill="hold" nodeType="afterEffect">
                                  <p:stCondLst>
                                    <p:cond delay="0"/>
                                  </p:stCondLst>
                                  <p:childTnLst>
                                    <p:set>
                                      <p:cBhvr>
                                        <p:cTn id="55" dur="1" fill="hold">
                                          <p:stCondLst>
                                            <p:cond delay="0"/>
                                          </p:stCondLst>
                                        </p:cTn>
                                        <p:tgtEl>
                                          <p:spTgt spid="23"/>
                                        </p:tgtEl>
                                        <p:attrNameLst>
                                          <p:attrName>style.visibility</p:attrName>
                                        </p:attrNameLst>
                                      </p:cBhvr>
                                      <p:to>
                                        <p:strVal val="visible"/>
                                      </p:to>
                                    </p:set>
                                    <p:animEffect transition="in" filter="wipe(left)">
                                      <p:cBhvr>
                                        <p:cTn id="56" dur="1000"/>
                                        <p:tgtEl>
                                          <p:spTgt spid="23"/>
                                        </p:tgtEl>
                                      </p:cBhvr>
                                    </p:animEffect>
                                  </p:childTnLst>
                                </p:cTn>
                              </p:par>
                            </p:childTnLst>
                          </p:cTn>
                        </p:par>
                        <p:par>
                          <p:cTn id="57" fill="hold">
                            <p:stCondLst>
                              <p:cond delay="9500"/>
                            </p:stCondLst>
                            <p:childTnLst>
                              <p:par>
                                <p:cTn id="58" presetID="22" presetClass="entr" presetSubtype="8" fill="hold" nodeType="afterEffect">
                                  <p:stCondLst>
                                    <p:cond delay="0"/>
                                  </p:stCondLst>
                                  <p:childTnLst>
                                    <p:set>
                                      <p:cBhvr>
                                        <p:cTn id="59" dur="1" fill="hold">
                                          <p:stCondLst>
                                            <p:cond delay="0"/>
                                          </p:stCondLst>
                                        </p:cTn>
                                        <p:tgtEl>
                                          <p:spTgt spid="24"/>
                                        </p:tgtEl>
                                        <p:attrNameLst>
                                          <p:attrName>style.visibility</p:attrName>
                                        </p:attrNameLst>
                                      </p:cBhvr>
                                      <p:to>
                                        <p:strVal val="visible"/>
                                      </p:to>
                                    </p:set>
                                    <p:animEffect transition="in" filter="wipe(left)">
                                      <p:cBhvr>
                                        <p:cTn id="60" dur="1000"/>
                                        <p:tgtEl>
                                          <p:spTgt spid="24"/>
                                        </p:tgtEl>
                                      </p:cBhvr>
                                    </p:animEffect>
                                  </p:childTnLst>
                                </p:cTn>
                              </p:par>
                            </p:childTnLst>
                          </p:cTn>
                        </p:par>
                        <p:par>
                          <p:cTn id="61" fill="hold">
                            <p:stCondLst>
                              <p:cond delay="10500"/>
                            </p:stCondLst>
                            <p:childTnLst>
                              <p:par>
                                <p:cTn id="62" presetID="22" presetClass="entr" presetSubtype="8" fill="hold" nodeType="afterEffect">
                                  <p:stCondLst>
                                    <p:cond delay="0"/>
                                  </p:stCondLst>
                                  <p:childTnLst>
                                    <p:set>
                                      <p:cBhvr>
                                        <p:cTn id="63" dur="1" fill="hold">
                                          <p:stCondLst>
                                            <p:cond delay="0"/>
                                          </p:stCondLst>
                                        </p:cTn>
                                        <p:tgtEl>
                                          <p:spTgt spid="28"/>
                                        </p:tgtEl>
                                        <p:attrNameLst>
                                          <p:attrName>style.visibility</p:attrName>
                                        </p:attrNameLst>
                                      </p:cBhvr>
                                      <p:to>
                                        <p:strVal val="visible"/>
                                      </p:to>
                                    </p:set>
                                    <p:animEffect transition="in" filter="wipe(left)">
                                      <p:cBhvr>
                                        <p:cTn id="64" dur="1000"/>
                                        <p:tgtEl>
                                          <p:spTgt spid="28"/>
                                        </p:tgtEl>
                                      </p:cBhvr>
                                    </p:animEffect>
                                  </p:childTnLst>
                                </p:cTn>
                              </p:par>
                            </p:childTnLst>
                          </p:cTn>
                        </p:par>
                        <p:par>
                          <p:cTn id="65" fill="hold">
                            <p:stCondLst>
                              <p:cond delay="11500"/>
                            </p:stCondLst>
                            <p:childTnLst>
                              <p:par>
                                <p:cTn id="66" presetID="22" presetClass="entr" presetSubtype="1" fill="hold" nodeType="afterEffect">
                                  <p:stCondLst>
                                    <p:cond delay="0"/>
                                  </p:stCondLst>
                                  <p:childTnLst>
                                    <p:set>
                                      <p:cBhvr>
                                        <p:cTn id="67" dur="1" fill="hold">
                                          <p:stCondLst>
                                            <p:cond delay="0"/>
                                          </p:stCondLst>
                                        </p:cTn>
                                        <p:tgtEl>
                                          <p:spTgt spid="27"/>
                                        </p:tgtEl>
                                        <p:attrNameLst>
                                          <p:attrName>style.visibility</p:attrName>
                                        </p:attrNameLst>
                                      </p:cBhvr>
                                      <p:to>
                                        <p:strVal val="visible"/>
                                      </p:to>
                                    </p:set>
                                    <p:animEffect transition="in" filter="wipe(up)">
                                      <p:cBhvr>
                                        <p:cTn id="68" dur="1000"/>
                                        <p:tgtEl>
                                          <p:spTgt spid="27"/>
                                        </p:tgtEl>
                                      </p:cBhvr>
                                    </p:animEffect>
                                  </p:childTnLst>
                                </p:cTn>
                              </p:par>
                            </p:childTnLst>
                          </p:cTn>
                        </p:par>
                        <p:par>
                          <p:cTn id="69" fill="hold">
                            <p:stCondLst>
                              <p:cond delay="12500"/>
                            </p:stCondLst>
                            <p:childTnLst>
                              <p:par>
                                <p:cTn id="70" presetID="22" presetClass="entr" presetSubtype="8" fill="hold" grpId="0" nodeType="afterEffect">
                                  <p:stCondLst>
                                    <p:cond delay="0"/>
                                  </p:stCondLst>
                                  <p:childTnLst>
                                    <p:set>
                                      <p:cBhvr>
                                        <p:cTn id="71" dur="1" fill="hold">
                                          <p:stCondLst>
                                            <p:cond delay="0"/>
                                          </p:stCondLst>
                                        </p:cTn>
                                        <p:tgtEl>
                                          <p:spTgt spid="21">
                                            <p:txEl>
                                              <p:pRg st="0" end="0"/>
                                            </p:txEl>
                                          </p:spTgt>
                                        </p:tgtEl>
                                        <p:attrNameLst>
                                          <p:attrName>style.visibility</p:attrName>
                                        </p:attrNameLst>
                                      </p:cBhvr>
                                      <p:to>
                                        <p:strVal val="visible"/>
                                      </p:to>
                                    </p:set>
                                    <p:animEffect transition="in" filter="wipe(left)">
                                      <p:cBhvr>
                                        <p:cTn id="72" dur="500"/>
                                        <p:tgtEl>
                                          <p:spTgt spid="21">
                                            <p:txEl>
                                              <p:pRg st="0" end="0"/>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childTnLst>
                                    <p:set>
                                      <p:cBhvr>
                                        <p:cTn id="76" dur="1" fill="hold">
                                          <p:stCondLst>
                                            <p:cond delay="0"/>
                                          </p:stCondLst>
                                        </p:cTn>
                                        <p:tgtEl>
                                          <p:spTgt spid="21">
                                            <p:txEl>
                                              <p:pRg st="1" end="1"/>
                                            </p:txEl>
                                          </p:spTgt>
                                        </p:tgtEl>
                                        <p:attrNameLst>
                                          <p:attrName>style.visibility</p:attrName>
                                        </p:attrNameLst>
                                      </p:cBhvr>
                                      <p:to>
                                        <p:strVal val="visible"/>
                                      </p:to>
                                    </p:set>
                                    <p:animEffect transition="in" filter="wipe(left)">
                                      <p:cBhvr>
                                        <p:cTn id="77" dur="500"/>
                                        <p:tgtEl>
                                          <p:spTgt spid="21">
                                            <p:txEl>
                                              <p:pRg st="1" end="1"/>
                                            </p:txEl>
                                          </p:spTgt>
                                        </p:tgtEl>
                                      </p:cBhvr>
                                    </p:animEffect>
                                  </p:childTnLst>
                                </p:cTn>
                              </p:par>
                            </p:childTnLst>
                          </p:cTn>
                        </p:par>
                        <p:par>
                          <p:cTn id="78" fill="hold">
                            <p:stCondLst>
                              <p:cond delay="500"/>
                            </p:stCondLst>
                            <p:childTnLst>
                              <p:par>
                                <p:cTn id="79" presetID="22" presetClass="entr" presetSubtype="8" fill="hold" nodeType="afterEffect">
                                  <p:stCondLst>
                                    <p:cond delay="0"/>
                                  </p:stCondLst>
                                  <p:childTnLst>
                                    <p:set>
                                      <p:cBhvr>
                                        <p:cTn id="80" dur="1" fill="hold">
                                          <p:stCondLst>
                                            <p:cond delay="0"/>
                                          </p:stCondLst>
                                        </p:cTn>
                                        <p:tgtEl>
                                          <p:spTgt spid="29"/>
                                        </p:tgtEl>
                                        <p:attrNameLst>
                                          <p:attrName>style.visibility</p:attrName>
                                        </p:attrNameLst>
                                      </p:cBhvr>
                                      <p:to>
                                        <p:strVal val="visible"/>
                                      </p:to>
                                    </p:set>
                                    <p:animEffect transition="in" filter="wipe(left)">
                                      <p:cBhvr>
                                        <p:cTn id="81" dur="1000"/>
                                        <p:tgtEl>
                                          <p:spTgt spid="29"/>
                                        </p:tgtEl>
                                      </p:cBhvr>
                                    </p:animEffect>
                                  </p:childTnLst>
                                </p:cTn>
                              </p:par>
                            </p:childTnLst>
                          </p:cTn>
                        </p:par>
                      </p:childTnLst>
                    </p:cTn>
                  </p:par>
                  <p:par>
                    <p:cTn id="82" fill="hold">
                      <p:stCondLst>
                        <p:cond delay="indefinite"/>
                      </p:stCondLst>
                      <p:childTnLst>
                        <p:par>
                          <p:cTn id="83" fill="hold">
                            <p:stCondLst>
                              <p:cond delay="0"/>
                            </p:stCondLst>
                            <p:childTnLst>
                              <p:par>
                                <p:cTn id="84" presetID="22" presetClass="entr" presetSubtype="8" fill="hold" grpId="0" nodeType="clickEffect">
                                  <p:stCondLst>
                                    <p:cond delay="0"/>
                                  </p:stCondLst>
                                  <p:childTnLst>
                                    <p:set>
                                      <p:cBhvr>
                                        <p:cTn id="85" dur="1" fill="hold">
                                          <p:stCondLst>
                                            <p:cond delay="0"/>
                                          </p:stCondLst>
                                        </p:cTn>
                                        <p:tgtEl>
                                          <p:spTgt spid="21">
                                            <p:txEl>
                                              <p:pRg st="2" end="2"/>
                                            </p:txEl>
                                          </p:spTgt>
                                        </p:tgtEl>
                                        <p:attrNameLst>
                                          <p:attrName>style.visibility</p:attrName>
                                        </p:attrNameLst>
                                      </p:cBhvr>
                                      <p:to>
                                        <p:strVal val="visible"/>
                                      </p:to>
                                    </p:set>
                                    <p:animEffect transition="in" filter="wipe(left)">
                                      <p:cBhvr>
                                        <p:cTn id="86" dur="500"/>
                                        <p:tgtEl>
                                          <p:spTgt spid="21">
                                            <p:txEl>
                                              <p:pRg st="2" end="2"/>
                                            </p:txEl>
                                          </p:spTgt>
                                        </p:tgtEl>
                                      </p:cBhvr>
                                    </p:animEffect>
                                  </p:childTnLst>
                                </p:cTn>
                              </p:par>
                            </p:childTnLst>
                          </p:cTn>
                        </p:par>
                        <p:par>
                          <p:cTn id="87" fill="hold">
                            <p:stCondLst>
                              <p:cond delay="500"/>
                            </p:stCondLst>
                            <p:childTnLst>
                              <p:par>
                                <p:cTn id="88" presetID="22" presetClass="entr" presetSubtype="1" fill="hold" nodeType="afterEffect">
                                  <p:stCondLst>
                                    <p:cond delay="0"/>
                                  </p:stCondLst>
                                  <p:childTnLst>
                                    <p:set>
                                      <p:cBhvr>
                                        <p:cTn id="89" dur="1" fill="hold">
                                          <p:stCondLst>
                                            <p:cond delay="0"/>
                                          </p:stCondLst>
                                        </p:cTn>
                                        <p:tgtEl>
                                          <p:spTgt spid="32"/>
                                        </p:tgtEl>
                                        <p:attrNameLst>
                                          <p:attrName>style.visibility</p:attrName>
                                        </p:attrNameLst>
                                      </p:cBhvr>
                                      <p:to>
                                        <p:strVal val="visible"/>
                                      </p:to>
                                    </p:set>
                                    <p:animEffect transition="in" filter="wipe(up)">
                                      <p:cBhvr>
                                        <p:cTn id="90" dur="10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2213" grpId="0" autoUpdateAnimBg="0"/>
      <p:bldP spid="19" grpId="0" animBg="1"/>
      <p:bldP spid="21" grpId="0" uiExpand="1" build="p" bldLvl="2"/>
      <p:bldP spid="34" grpId="0" animBg="1"/>
      <p:bldP spid="33" grpId="0" animBg="1"/>
      <p:bldP spid="40"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41985" name="Group 39"/>
          <p:cNvGrpSpPr>
            <a:grpSpLocks/>
          </p:cNvGrpSpPr>
          <p:nvPr/>
        </p:nvGrpSpPr>
        <p:grpSpPr bwMode="auto">
          <a:xfrm>
            <a:off x="584200" y="1485900"/>
            <a:ext cx="7673975" cy="5010150"/>
            <a:chOff x="566738" y="2200275"/>
            <a:chExt cx="7805737" cy="4219575"/>
          </a:xfrm>
        </p:grpSpPr>
        <p:sp>
          <p:nvSpPr>
            <p:cNvPr id="42008" name="Rectangle 29"/>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42009" name="Rectangle 30"/>
            <p:cNvSpPr>
              <a:spLocks noChangeArrowheads="1"/>
            </p:cNvSpPr>
            <p:nvPr/>
          </p:nvSpPr>
          <p:spPr bwMode="auto">
            <a:xfrm>
              <a:off x="581024" y="2219327"/>
              <a:ext cx="7772401" cy="277241"/>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41986" name="Rectangle 5"/>
          <p:cNvSpPr>
            <a:spLocks noChangeArrowheads="1"/>
          </p:cNvSpPr>
          <p:nvPr/>
        </p:nvSpPr>
        <p:spPr bwMode="auto">
          <a:xfrm>
            <a:off x="566738" y="820738"/>
            <a:ext cx="8257948" cy="400110"/>
          </a:xfrm>
          <a:prstGeom prst="rect">
            <a:avLst/>
          </a:prstGeom>
          <a:noFill/>
          <a:ln w="9525" algn="ctr">
            <a:noFill/>
            <a:miter lim="800000"/>
            <a:headEnd/>
            <a:tailEnd/>
          </a:ln>
        </p:spPr>
        <p:txBody>
          <a:bodyPr wrap="square">
            <a:spAutoFit/>
          </a:bodyPr>
          <a:lstStyle/>
          <a:p>
            <a:pPr>
              <a:spcBef>
                <a:spcPct val="20000"/>
              </a:spcBef>
            </a:pPr>
            <a:r>
              <a:rPr lang="el-GR" sz="2000" dirty="0" smtClean="0">
                <a:solidFill>
                  <a:srgbClr val="356A41"/>
                </a:solidFill>
              </a:rPr>
              <a:t>Ελεύθερο Εμπόριο για μια Μικρή Χώρα και Επίπτωση του Δασμού </a:t>
            </a:r>
            <a:endParaRPr lang="en-US" sz="2000" dirty="0" smtClean="0">
              <a:solidFill>
                <a:srgbClr val="356A41"/>
              </a:solidFill>
            </a:endParaRPr>
          </a:p>
        </p:txBody>
      </p:sp>
      <p:sp>
        <p:nvSpPr>
          <p:cNvPr id="41987" name="Text Box 7"/>
          <p:cNvSpPr txBox="1">
            <a:spLocks noChangeArrowheads="1"/>
          </p:cNvSpPr>
          <p:nvPr/>
        </p:nvSpPr>
        <p:spPr bwMode="auto">
          <a:xfrm>
            <a:off x="603250" y="1506538"/>
            <a:ext cx="2597150"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8-4 </a:t>
            </a:r>
            <a:r>
              <a:rPr lang="en-US" dirty="0">
                <a:solidFill>
                  <a:schemeClr val="bg2"/>
                </a:solidFill>
              </a:rPr>
              <a:t>(</a:t>
            </a:r>
            <a:r>
              <a:rPr lang="en-US" dirty="0" smtClean="0">
                <a:solidFill>
                  <a:schemeClr val="bg2"/>
                </a:solidFill>
              </a:rPr>
              <a:t>2</a:t>
            </a:r>
            <a:r>
              <a:rPr lang="el-GR" dirty="0" smtClean="0">
                <a:solidFill>
                  <a:schemeClr val="bg2"/>
                </a:solidFill>
              </a:rPr>
              <a:t> από</a:t>
            </a:r>
            <a:r>
              <a:rPr lang="en-US" dirty="0" smtClean="0">
                <a:solidFill>
                  <a:schemeClr val="bg2"/>
                </a:solidFill>
              </a:rPr>
              <a:t> </a:t>
            </a:r>
            <a:r>
              <a:rPr lang="en-US" dirty="0">
                <a:solidFill>
                  <a:schemeClr val="bg2"/>
                </a:solidFill>
              </a:rPr>
              <a:t>2)</a:t>
            </a:r>
            <a:endParaRPr lang="en-US" dirty="0"/>
          </a:p>
        </p:txBody>
      </p:sp>
      <p:sp>
        <p:nvSpPr>
          <p:cNvPr id="21" name="Rectangle 20"/>
          <p:cNvSpPr>
            <a:spLocks noChangeArrowheads="1"/>
          </p:cNvSpPr>
          <p:nvPr/>
        </p:nvSpPr>
        <p:spPr bwMode="auto">
          <a:xfrm>
            <a:off x="671513" y="5087938"/>
            <a:ext cx="7586662" cy="1175706"/>
          </a:xfrm>
          <a:prstGeom prst="rect">
            <a:avLst/>
          </a:prstGeom>
          <a:noFill/>
          <a:ln w="9525">
            <a:noFill/>
            <a:miter lim="800000"/>
            <a:headEnd/>
            <a:tailEnd/>
          </a:ln>
        </p:spPr>
        <p:txBody>
          <a:bodyPr>
            <a:spAutoFit/>
          </a:bodyPr>
          <a:lstStyle/>
          <a:p>
            <a:pPr>
              <a:spcBef>
                <a:spcPct val="10000"/>
              </a:spcBef>
              <a:spcAft>
                <a:spcPct val="10000"/>
              </a:spcAft>
            </a:pPr>
            <a:r>
              <a:rPr lang="el-GR" sz="1600" dirty="0" smtClean="0">
                <a:solidFill>
                  <a:srgbClr val="8A3A6A"/>
                </a:solidFill>
              </a:rPr>
              <a:t>Ο Δασμός για μια Μικρή Χώρα (συνέχεια)</a:t>
            </a:r>
            <a:endParaRPr lang="en-US" sz="1600" dirty="0">
              <a:solidFill>
                <a:srgbClr val="8A3A6A"/>
              </a:solidFill>
            </a:endParaRPr>
          </a:p>
          <a:p>
            <a:pPr>
              <a:spcBef>
                <a:spcPct val="10000"/>
              </a:spcBef>
              <a:spcAft>
                <a:spcPct val="10000"/>
              </a:spcAft>
            </a:pPr>
            <a:r>
              <a:rPr lang="el-GR" sz="1600" dirty="0" smtClean="0"/>
              <a:t>Οι εισαγωγές μειώνονται λόγω του δασμού, από</a:t>
            </a:r>
            <a:r>
              <a:rPr lang="en-US" sz="1600" dirty="0" smtClean="0"/>
              <a:t> </a:t>
            </a:r>
            <a:r>
              <a:rPr lang="en-US" sz="1600" i="1" dirty="0"/>
              <a:t>M</a:t>
            </a:r>
            <a:r>
              <a:rPr lang="en-US" sz="1600" baseline="-25000" dirty="0"/>
              <a:t>1</a:t>
            </a:r>
            <a:r>
              <a:rPr lang="en-US" sz="1600" dirty="0"/>
              <a:t> </a:t>
            </a:r>
            <a:r>
              <a:rPr lang="el-GR" sz="1600" dirty="0" smtClean="0"/>
              <a:t>σε</a:t>
            </a:r>
            <a:r>
              <a:rPr lang="en-US" sz="1600" dirty="0" smtClean="0"/>
              <a:t> </a:t>
            </a:r>
            <a:r>
              <a:rPr lang="en-US" sz="1600" i="1" dirty="0"/>
              <a:t>M</a:t>
            </a:r>
            <a:r>
              <a:rPr lang="en-US" sz="1600" baseline="-25000" dirty="0"/>
              <a:t>2</a:t>
            </a:r>
            <a:r>
              <a:rPr lang="en-US" sz="1600" dirty="0"/>
              <a:t> </a:t>
            </a:r>
            <a:r>
              <a:rPr lang="el-GR" sz="1600" dirty="0" smtClean="0"/>
              <a:t>στο διάγραμμα </a:t>
            </a:r>
            <a:r>
              <a:rPr lang="en-US" sz="1600" dirty="0" smtClean="0"/>
              <a:t>(</a:t>
            </a:r>
            <a:r>
              <a:rPr lang="el-GR" sz="1600" dirty="0" smtClean="0"/>
              <a:t>β</a:t>
            </a:r>
            <a:r>
              <a:rPr lang="en-US" sz="1600" dirty="0" smtClean="0"/>
              <a:t>). </a:t>
            </a:r>
            <a:endParaRPr lang="en-US" sz="1600" dirty="0"/>
          </a:p>
          <a:p>
            <a:pPr>
              <a:spcBef>
                <a:spcPct val="10000"/>
              </a:spcBef>
              <a:spcAft>
                <a:spcPct val="10000"/>
              </a:spcAft>
            </a:pPr>
            <a:r>
              <a:rPr lang="el-GR" sz="1600" dirty="0" smtClean="0"/>
              <a:t>Ως αποτέλεσμα, η ισορροπία μετατοπίζεται από το σημείο </a:t>
            </a:r>
            <a:r>
              <a:rPr lang="en-US" sz="1600" i="1" dirty="0" smtClean="0"/>
              <a:t>B</a:t>
            </a:r>
            <a:r>
              <a:rPr lang="en-US" sz="1600" dirty="0" smtClean="0"/>
              <a:t> </a:t>
            </a:r>
            <a:r>
              <a:rPr lang="el-GR" sz="1600" dirty="0" smtClean="0"/>
              <a:t>στο σημείο</a:t>
            </a:r>
            <a:r>
              <a:rPr lang="en-US" sz="1600" dirty="0" smtClean="0"/>
              <a:t> </a:t>
            </a:r>
            <a:r>
              <a:rPr lang="en-US" sz="1600" i="1" dirty="0"/>
              <a:t>C</a:t>
            </a:r>
            <a:r>
              <a:rPr lang="en-US" sz="1600" dirty="0"/>
              <a:t>.</a:t>
            </a:r>
          </a:p>
        </p:txBody>
      </p:sp>
      <p:sp>
        <p:nvSpPr>
          <p:cNvPr id="41989" name="Rectangle 33"/>
          <p:cNvSpPr>
            <a:spLocks noChangeArrowheads="1"/>
          </p:cNvSpPr>
          <p:nvPr/>
        </p:nvSpPr>
        <p:spPr bwMode="auto">
          <a:xfrm>
            <a:off x="1225550" y="1905000"/>
            <a:ext cx="6692900" cy="3175000"/>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41990" name="Picture 14" descr="Feenstra2e_fig_08_04_PPT_1.gif"/>
          <p:cNvPicPr>
            <a:picLocks noChangeAspect="1"/>
          </p:cNvPicPr>
          <p:nvPr/>
        </p:nvPicPr>
        <p:blipFill>
          <a:blip r:embed="rId3" cstate="print"/>
          <a:srcRect/>
          <a:stretch>
            <a:fillRect/>
          </a:stretch>
        </p:blipFill>
        <p:spPr bwMode="auto">
          <a:xfrm>
            <a:off x="1222375" y="1982788"/>
            <a:ext cx="6696075" cy="3028950"/>
          </a:xfrm>
          <a:prstGeom prst="rect">
            <a:avLst/>
          </a:prstGeom>
          <a:noFill/>
          <a:ln w="9525">
            <a:noFill/>
            <a:miter lim="800000"/>
            <a:headEnd/>
            <a:tailEnd/>
          </a:ln>
        </p:spPr>
      </p:pic>
      <p:pic>
        <p:nvPicPr>
          <p:cNvPr id="41991" name="Picture 15" descr="Feenstra2e_fig_08_04_PPT_2.gif"/>
          <p:cNvPicPr>
            <a:picLocks noChangeAspect="1"/>
          </p:cNvPicPr>
          <p:nvPr/>
        </p:nvPicPr>
        <p:blipFill>
          <a:blip r:embed="rId4" cstate="print"/>
          <a:srcRect/>
          <a:stretch>
            <a:fillRect/>
          </a:stretch>
        </p:blipFill>
        <p:spPr bwMode="auto">
          <a:xfrm>
            <a:off x="1222375" y="1982788"/>
            <a:ext cx="6696075" cy="3028950"/>
          </a:xfrm>
          <a:prstGeom prst="rect">
            <a:avLst/>
          </a:prstGeom>
          <a:noFill/>
          <a:ln w="9525">
            <a:noFill/>
            <a:miter lim="800000"/>
            <a:headEnd/>
            <a:tailEnd/>
          </a:ln>
        </p:spPr>
      </p:pic>
      <p:pic>
        <p:nvPicPr>
          <p:cNvPr id="41992" name="Picture 16" descr="Feenstra2e_fig_08_04_PPT_3.gif"/>
          <p:cNvPicPr>
            <a:picLocks noChangeAspect="1"/>
          </p:cNvPicPr>
          <p:nvPr/>
        </p:nvPicPr>
        <p:blipFill>
          <a:blip r:embed="rId5" cstate="print"/>
          <a:srcRect/>
          <a:stretch>
            <a:fillRect/>
          </a:stretch>
        </p:blipFill>
        <p:spPr bwMode="auto">
          <a:xfrm>
            <a:off x="1222375" y="1982788"/>
            <a:ext cx="6696075" cy="3028950"/>
          </a:xfrm>
          <a:prstGeom prst="rect">
            <a:avLst/>
          </a:prstGeom>
          <a:noFill/>
          <a:ln w="9525">
            <a:noFill/>
            <a:miter lim="800000"/>
            <a:headEnd/>
            <a:tailEnd/>
          </a:ln>
        </p:spPr>
      </p:pic>
      <p:pic>
        <p:nvPicPr>
          <p:cNvPr id="41993" name="Picture 17" descr="Feenstra2e_fig_08_04_PPT_4.gif"/>
          <p:cNvPicPr>
            <a:picLocks noChangeAspect="1"/>
          </p:cNvPicPr>
          <p:nvPr/>
        </p:nvPicPr>
        <p:blipFill>
          <a:blip r:embed="rId6" cstate="print"/>
          <a:srcRect/>
          <a:stretch>
            <a:fillRect/>
          </a:stretch>
        </p:blipFill>
        <p:spPr bwMode="auto">
          <a:xfrm>
            <a:off x="1222375" y="1982788"/>
            <a:ext cx="6696075" cy="3028950"/>
          </a:xfrm>
          <a:prstGeom prst="rect">
            <a:avLst/>
          </a:prstGeom>
          <a:noFill/>
          <a:ln w="9525">
            <a:noFill/>
            <a:miter lim="800000"/>
            <a:headEnd/>
            <a:tailEnd/>
          </a:ln>
        </p:spPr>
      </p:pic>
      <p:pic>
        <p:nvPicPr>
          <p:cNvPr id="41994" name="Picture 19" descr="Feenstra2e_fig_08_04_PPT_5.gif"/>
          <p:cNvPicPr>
            <a:picLocks noChangeAspect="1"/>
          </p:cNvPicPr>
          <p:nvPr/>
        </p:nvPicPr>
        <p:blipFill>
          <a:blip r:embed="rId7" cstate="print"/>
          <a:srcRect/>
          <a:stretch>
            <a:fillRect/>
          </a:stretch>
        </p:blipFill>
        <p:spPr bwMode="auto">
          <a:xfrm>
            <a:off x="1222375" y="1982788"/>
            <a:ext cx="6696075" cy="3028950"/>
          </a:xfrm>
          <a:prstGeom prst="rect">
            <a:avLst/>
          </a:prstGeom>
          <a:noFill/>
          <a:ln w="9525">
            <a:noFill/>
            <a:miter lim="800000"/>
            <a:headEnd/>
            <a:tailEnd/>
          </a:ln>
        </p:spPr>
      </p:pic>
      <p:pic>
        <p:nvPicPr>
          <p:cNvPr id="41995" name="Picture 21" descr="Feenstra2e_fig_08_04_PPT_6.gif"/>
          <p:cNvPicPr>
            <a:picLocks noChangeAspect="1"/>
          </p:cNvPicPr>
          <p:nvPr/>
        </p:nvPicPr>
        <p:blipFill>
          <a:blip r:embed="rId8" cstate="print"/>
          <a:srcRect/>
          <a:stretch>
            <a:fillRect/>
          </a:stretch>
        </p:blipFill>
        <p:spPr bwMode="auto">
          <a:xfrm>
            <a:off x="1222375" y="1982788"/>
            <a:ext cx="6696075" cy="3028950"/>
          </a:xfrm>
          <a:prstGeom prst="rect">
            <a:avLst/>
          </a:prstGeom>
          <a:noFill/>
          <a:ln w="9525">
            <a:noFill/>
            <a:miter lim="800000"/>
            <a:headEnd/>
            <a:tailEnd/>
          </a:ln>
        </p:spPr>
      </p:pic>
      <p:pic>
        <p:nvPicPr>
          <p:cNvPr id="41996" name="Picture 22" descr="Feenstra2e_fig_08_04_PPT_7.gif"/>
          <p:cNvPicPr>
            <a:picLocks noChangeAspect="1"/>
          </p:cNvPicPr>
          <p:nvPr/>
        </p:nvPicPr>
        <p:blipFill>
          <a:blip r:embed="rId9" cstate="print"/>
          <a:srcRect/>
          <a:stretch>
            <a:fillRect/>
          </a:stretch>
        </p:blipFill>
        <p:spPr bwMode="auto">
          <a:xfrm>
            <a:off x="1222375" y="1982788"/>
            <a:ext cx="6696075" cy="3028950"/>
          </a:xfrm>
          <a:prstGeom prst="rect">
            <a:avLst/>
          </a:prstGeom>
          <a:noFill/>
          <a:ln w="9525">
            <a:noFill/>
            <a:miter lim="800000"/>
            <a:headEnd/>
            <a:tailEnd/>
          </a:ln>
        </p:spPr>
      </p:pic>
      <p:pic>
        <p:nvPicPr>
          <p:cNvPr id="41997" name="Picture 23" descr="Feenstra2e_fig_08_04_PPT_8.gif"/>
          <p:cNvPicPr>
            <a:picLocks noChangeAspect="1"/>
          </p:cNvPicPr>
          <p:nvPr/>
        </p:nvPicPr>
        <p:blipFill>
          <a:blip r:embed="rId10" cstate="print"/>
          <a:srcRect/>
          <a:stretch>
            <a:fillRect/>
          </a:stretch>
        </p:blipFill>
        <p:spPr bwMode="auto">
          <a:xfrm>
            <a:off x="1222375" y="1982788"/>
            <a:ext cx="6696075" cy="3028950"/>
          </a:xfrm>
          <a:prstGeom prst="rect">
            <a:avLst/>
          </a:prstGeom>
          <a:noFill/>
          <a:ln w="9525">
            <a:noFill/>
            <a:miter lim="800000"/>
            <a:headEnd/>
            <a:tailEnd/>
          </a:ln>
        </p:spPr>
      </p:pic>
      <p:pic>
        <p:nvPicPr>
          <p:cNvPr id="41998" name="Picture 27" descr="Feenstra2e_fig_08_04_PPT_10.gif"/>
          <p:cNvPicPr>
            <a:picLocks noChangeAspect="1"/>
          </p:cNvPicPr>
          <p:nvPr/>
        </p:nvPicPr>
        <p:blipFill>
          <a:blip r:embed="rId11" cstate="print"/>
          <a:srcRect/>
          <a:stretch>
            <a:fillRect/>
          </a:stretch>
        </p:blipFill>
        <p:spPr bwMode="auto">
          <a:xfrm>
            <a:off x="1222375" y="1982788"/>
            <a:ext cx="6696075" cy="3028950"/>
          </a:xfrm>
          <a:prstGeom prst="rect">
            <a:avLst/>
          </a:prstGeom>
          <a:noFill/>
          <a:ln w="9525">
            <a:noFill/>
            <a:miter lim="800000"/>
            <a:headEnd/>
            <a:tailEnd/>
          </a:ln>
        </p:spPr>
      </p:pic>
      <p:pic>
        <p:nvPicPr>
          <p:cNvPr id="41999" name="Picture 26" descr="Feenstra2e_fig_08_04_PPT_9.gif"/>
          <p:cNvPicPr>
            <a:picLocks noChangeAspect="1"/>
          </p:cNvPicPr>
          <p:nvPr/>
        </p:nvPicPr>
        <p:blipFill>
          <a:blip r:embed="rId12" cstate="print"/>
          <a:srcRect/>
          <a:stretch>
            <a:fillRect/>
          </a:stretch>
        </p:blipFill>
        <p:spPr bwMode="auto">
          <a:xfrm>
            <a:off x="1222375" y="1982788"/>
            <a:ext cx="6696075" cy="3028950"/>
          </a:xfrm>
          <a:prstGeom prst="rect">
            <a:avLst/>
          </a:prstGeom>
          <a:noFill/>
          <a:ln w="9525">
            <a:noFill/>
            <a:miter lim="800000"/>
            <a:headEnd/>
            <a:tailEnd/>
          </a:ln>
        </p:spPr>
      </p:pic>
      <p:pic>
        <p:nvPicPr>
          <p:cNvPr id="42000" name="Picture 28" descr="Feenstra2e_fig_08_04_PPT_11.gif"/>
          <p:cNvPicPr>
            <a:picLocks noChangeAspect="1"/>
          </p:cNvPicPr>
          <p:nvPr/>
        </p:nvPicPr>
        <p:blipFill>
          <a:blip r:embed="rId13" cstate="print"/>
          <a:srcRect/>
          <a:stretch>
            <a:fillRect/>
          </a:stretch>
        </p:blipFill>
        <p:spPr bwMode="auto">
          <a:xfrm>
            <a:off x="1222375" y="1982788"/>
            <a:ext cx="6696075" cy="3028950"/>
          </a:xfrm>
          <a:prstGeom prst="rect">
            <a:avLst/>
          </a:prstGeom>
          <a:noFill/>
          <a:ln w="9525">
            <a:noFill/>
            <a:miter lim="800000"/>
            <a:headEnd/>
            <a:tailEnd/>
          </a:ln>
        </p:spPr>
      </p:pic>
      <p:pic>
        <p:nvPicPr>
          <p:cNvPr id="42001" name="Picture 31" descr="Feenstra2e_fig_08_04_PPT_12.gif"/>
          <p:cNvPicPr>
            <a:picLocks noChangeAspect="1"/>
          </p:cNvPicPr>
          <p:nvPr/>
        </p:nvPicPr>
        <p:blipFill>
          <a:blip r:embed="rId14" cstate="print"/>
          <a:srcRect/>
          <a:stretch>
            <a:fillRect/>
          </a:stretch>
        </p:blipFill>
        <p:spPr bwMode="auto">
          <a:xfrm>
            <a:off x="1222375" y="1982788"/>
            <a:ext cx="6696075" cy="3028950"/>
          </a:xfrm>
          <a:prstGeom prst="rect">
            <a:avLst/>
          </a:prstGeom>
          <a:noFill/>
          <a:ln w="9525">
            <a:noFill/>
            <a:miter lim="800000"/>
            <a:headEnd/>
            <a:tailEnd/>
          </a:ln>
        </p:spPr>
      </p:pic>
      <p:pic>
        <p:nvPicPr>
          <p:cNvPr id="35" name="Picture 34" descr="Feenstra2e_fig_08_04_PPT_13.gif"/>
          <p:cNvPicPr>
            <a:picLocks noChangeAspect="1"/>
          </p:cNvPicPr>
          <p:nvPr/>
        </p:nvPicPr>
        <p:blipFill>
          <a:blip r:embed="rId15" cstate="print"/>
          <a:srcRect/>
          <a:stretch>
            <a:fillRect/>
          </a:stretch>
        </p:blipFill>
        <p:spPr bwMode="auto">
          <a:xfrm>
            <a:off x="1222375" y="1982788"/>
            <a:ext cx="6696075" cy="3028950"/>
          </a:xfrm>
          <a:prstGeom prst="rect">
            <a:avLst/>
          </a:prstGeom>
          <a:noFill/>
          <a:ln w="9525">
            <a:noFill/>
            <a:miter lim="800000"/>
            <a:headEnd/>
            <a:tailEnd/>
          </a:ln>
        </p:spPr>
      </p:pic>
      <p:pic>
        <p:nvPicPr>
          <p:cNvPr id="3" name="Picture 2"/>
          <p:cNvPicPr>
            <a:picLocks noChangeAspect="1"/>
          </p:cNvPicPr>
          <p:nvPr/>
        </p:nvPicPr>
        <p:blipFill>
          <a:blip r:embed="rId16" cstate="print"/>
          <a:srcRect/>
          <a:stretch>
            <a:fillRect/>
          </a:stretch>
        </p:blipFill>
        <p:spPr bwMode="auto">
          <a:xfrm>
            <a:off x="1222375" y="1982788"/>
            <a:ext cx="6696075" cy="3028950"/>
          </a:xfrm>
          <a:prstGeom prst="rect">
            <a:avLst/>
          </a:prstGeom>
          <a:noFill/>
          <a:ln w="9525">
            <a:noFill/>
            <a:miter lim="800000"/>
            <a:headEnd/>
            <a:tailEnd/>
          </a:ln>
        </p:spPr>
      </p:pic>
      <p:pic>
        <p:nvPicPr>
          <p:cNvPr id="4" name="Picture 3"/>
          <p:cNvPicPr>
            <a:picLocks noChangeAspect="1"/>
          </p:cNvPicPr>
          <p:nvPr/>
        </p:nvPicPr>
        <p:blipFill>
          <a:blip r:embed="rId17" cstate="print"/>
          <a:srcRect/>
          <a:stretch>
            <a:fillRect/>
          </a:stretch>
        </p:blipFill>
        <p:spPr bwMode="auto">
          <a:xfrm>
            <a:off x="1222375" y="1982788"/>
            <a:ext cx="6696075" cy="3028950"/>
          </a:xfrm>
          <a:prstGeom prst="rect">
            <a:avLst/>
          </a:prstGeom>
          <a:noFill/>
          <a:ln w="9525">
            <a:noFill/>
            <a:miter lim="800000"/>
            <a:headEnd/>
            <a:tailEnd/>
          </a:ln>
        </p:spPr>
      </p:pic>
      <p:sp>
        <p:nvSpPr>
          <p:cNvPr id="42005" name="Rectangle 42"/>
          <p:cNvSpPr>
            <a:spLocks noChangeArrowheads="1"/>
          </p:cNvSpPr>
          <p:nvPr/>
        </p:nvSpPr>
        <p:spPr bwMode="auto">
          <a:xfrm>
            <a:off x="928688" y="434975"/>
            <a:ext cx="4929187" cy="192088"/>
          </a:xfrm>
          <a:prstGeom prst="rect">
            <a:avLst/>
          </a:prstGeom>
          <a:solidFill>
            <a:srgbClr val="F5D8A5"/>
          </a:solidFill>
          <a:ln w="9525" algn="ctr">
            <a:noFill/>
            <a:round/>
            <a:headEnd/>
            <a:tailEnd/>
          </a:ln>
        </p:spPr>
        <p:txBody>
          <a:bodyPr/>
          <a:lstStyle/>
          <a:p>
            <a:endParaRPr lang="en-US" sz="2800" b="0">
              <a:solidFill>
                <a:schemeClr val="tx2"/>
              </a:solidFill>
            </a:endParaRPr>
          </a:p>
        </p:txBody>
      </p:sp>
      <p:sp>
        <p:nvSpPr>
          <p:cNvPr id="42006"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3 </a:t>
            </a:r>
            <a:r>
              <a:rPr lang="el-GR" dirty="0" smtClean="0">
                <a:solidFill>
                  <a:srgbClr val="69134B"/>
                </a:solidFill>
              </a:rPr>
              <a:t>Εισαγωγικοί Δασμοί για μια Μικρή Χώρα</a:t>
            </a:r>
            <a:endParaRPr lang="en-US" dirty="0" smtClean="0">
              <a:solidFill>
                <a:srgbClr val="69134B"/>
              </a:solidFill>
            </a:endParaRPr>
          </a:p>
        </p:txBody>
      </p:sp>
      <p:cxnSp>
        <p:nvCxnSpPr>
          <p:cNvPr id="42007" name="Straight Connector 44"/>
          <p:cNvCxnSpPr>
            <a:cxnSpLocks noChangeShapeType="1"/>
          </p:cNvCxnSpPr>
          <p:nvPr/>
        </p:nvCxnSpPr>
        <p:spPr bwMode="auto">
          <a:xfrm>
            <a:off x="566738" y="646113"/>
            <a:ext cx="5291137" cy="0"/>
          </a:xfrm>
          <a:prstGeom prst="line">
            <a:avLst/>
          </a:prstGeom>
          <a:noFill/>
          <a:ln w="19050" cap="rnd" algn="ctr">
            <a:solidFill>
              <a:srgbClr val="9C3A45"/>
            </a:solidFill>
            <a:prstDash val="sysDash"/>
            <a:round/>
            <a:headEnd/>
            <a:tailEnd/>
          </a:ln>
        </p:spPr>
      </p:cxn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
                                            <p:txEl>
                                              <p:pRg st="1" end="1"/>
                                            </p:txEl>
                                          </p:spTgt>
                                        </p:tgtEl>
                                        <p:attrNameLst>
                                          <p:attrName>style.visibility</p:attrName>
                                        </p:attrNameLst>
                                      </p:cBhvr>
                                      <p:to>
                                        <p:strVal val="visible"/>
                                      </p:to>
                                    </p:set>
                                    <p:animEffect transition="in" filter="wipe(left)">
                                      <p:cBhvr>
                                        <p:cTn id="7" dur="500"/>
                                        <p:tgtEl>
                                          <p:spTgt spid="21">
                                            <p:txEl>
                                              <p:pRg st="1" end="1"/>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35"/>
                                        </p:tgtEl>
                                        <p:attrNameLst>
                                          <p:attrName>style.visibility</p:attrName>
                                        </p:attrNameLst>
                                      </p:cBhvr>
                                      <p:to>
                                        <p:strVal val="visible"/>
                                      </p:to>
                                    </p:set>
                                    <p:animEffect transition="in" filter="wipe(left)">
                                      <p:cBhvr>
                                        <p:cTn id="11" dur="1000"/>
                                        <p:tgtEl>
                                          <p:spTgt spid="35"/>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21">
                                            <p:txEl>
                                              <p:pRg st="2" end="2"/>
                                            </p:txEl>
                                          </p:spTgt>
                                        </p:tgtEl>
                                        <p:attrNameLst>
                                          <p:attrName>style.visibility</p:attrName>
                                        </p:attrNameLst>
                                      </p:cBhvr>
                                      <p:to>
                                        <p:strVal val="visible"/>
                                      </p:to>
                                    </p:set>
                                    <p:animEffect transition="in" filter="wipe(left)">
                                      <p:cBhvr>
                                        <p:cTn id="16" dur="500"/>
                                        <p:tgtEl>
                                          <p:spTgt spid="21">
                                            <p:txEl>
                                              <p:pRg st="2" end="2"/>
                                            </p:txEl>
                                          </p:spTgt>
                                        </p:tgtEl>
                                      </p:cBhvr>
                                    </p:animEffect>
                                  </p:childTnLst>
                                </p:cTn>
                              </p:par>
                            </p:childTnLst>
                          </p:cTn>
                        </p:par>
                        <p:par>
                          <p:cTn id="17" fill="hold">
                            <p:stCondLst>
                              <p:cond delay="500"/>
                            </p:stCondLst>
                            <p:childTnLst>
                              <p:par>
                                <p:cTn id="18" presetID="22" presetClass="entr" presetSubtype="8" fill="hold" nodeType="after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wipe(left)">
                                      <p:cBhvr>
                                        <p:cTn id="20" dur="750"/>
                                        <p:tgtEl>
                                          <p:spTgt spid="3"/>
                                        </p:tgtEl>
                                      </p:cBhvr>
                                    </p:animEffect>
                                  </p:childTnLst>
                                </p:cTn>
                              </p:par>
                            </p:childTnLst>
                          </p:cTn>
                        </p:par>
                        <p:par>
                          <p:cTn id="21" fill="hold">
                            <p:stCondLst>
                              <p:cond delay="1250"/>
                            </p:stCondLst>
                            <p:childTnLst>
                              <p:par>
                                <p:cTn id="22" presetID="22" presetClass="entr" presetSubtype="1" fill="hold" nodeType="after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wipe(up)">
                                      <p:cBhvr>
                                        <p:cTn id="2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uiExpand="1" build="p" bldLvl="2"/>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39"/>
          <p:cNvGrpSpPr>
            <a:grpSpLocks/>
          </p:cNvGrpSpPr>
          <p:nvPr/>
        </p:nvGrpSpPr>
        <p:grpSpPr bwMode="auto">
          <a:xfrm>
            <a:off x="566738" y="1933575"/>
            <a:ext cx="8509000" cy="4483100"/>
            <a:chOff x="566738" y="2200275"/>
            <a:chExt cx="7805737" cy="4219575"/>
          </a:xfrm>
        </p:grpSpPr>
        <p:sp>
          <p:nvSpPr>
            <p:cNvPr id="44054" name="Rectangle 29"/>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44055" name="Rectangle 30"/>
            <p:cNvSpPr>
              <a:spLocks noChangeArrowheads="1"/>
            </p:cNvSpPr>
            <p:nvPr/>
          </p:nvSpPr>
          <p:spPr bwMode="auto">
            <a:xfrm>
              <a:off x="581024" y="2219326"/>
              <a:ext cx="7772401" cy="301288"/>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19" name="Text Box 7"/>
          <p:cNvSpPr txBox="1">
            <a:spLocks noChangeArrowheads="1"/>
          </p:cNvSpPr>
          <p:nvPr/>
        </p:nvSpPr>
        <p:spPr bwMode="auto">
          <a:xfrm>
            <a:off x="585788" y="1954213"/>
            <a:ext cx="2624137" cy="287337"/>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8-5 </a:t>
            </a:r>
            <a:r>
              <a:rPr lang="en-US" dirty="0">
                <a:solidFill>
                  <a:schemeClr val="bg2"/>
                </a:solidFill>
              </a:rPr>
              <a:t>(1 </a:t>
            </a:r>
            <a:r>
              <a:rPr lang="el-GR" dirty="0" smtClean="0">
                <a:solidFill>
                  <a:schemeClr val="bg2"/>
                </a:solidFill>
              </a:rPr>
              <a:t>από</a:t>
            </a:r>
            <a:r>
              <a:rPr lang="en-US" dirty="0" smtClean="0">
                <a:solidFill>
                  <a:schemeClr val="bg2"/>
                </a:solidFill>
              </a:rPr>
              <a:t> </a:t>
            </a:r>
            <a:r>
              <a:rPr lang="en-US" dirty="0">
                <a:solidFill>
                  <a:schemeClr val="bg2"/>
                </a:solidFill>
              </a:rPr>
              <a:t>2)</a:t>
            </a:r>
            <a:endParaRPr lang="en-US" dirty="0"/>
          </a:p>
        </p:txBody>
      </p:sp>
      <p:sp>
        <p:nvSpPr>
          <p:cNvPr id="21" name="Rectangle 20"/>
          <p:cNvSpPr>
            <a:spLocks noChangeArrowheads="1"/>
          </p:cNvSpPr>
          <p:nvPr/>
        </p:nvSpPr>
        <p:spPr bwMode="auto">
          <a:xfrm>
            <a:off x="6970713" y="2286000"/>
            <a:ext cx="2125662" cy="3505575"/>
          </a:xfrm>
          <a:prstGeom prst="rect">
            <a:avLst/>
          </a:prstGeom>
          <a:noFill/>
          <a:ln w="9525">
            <a:noFill/>
            <a:miter lim="800000"/>
            <a:headEnd/>
            <a:tailEnd/>
          </a:ln>
        </p:spPr>
        <p:txBody>
          <a:bodyPr>
            <a:spAutoFit/>
          </a:bodyPr>
          <a:lstStyle/>
          <a:p>
            <a:pPr>
              <a:spcBef>
                <a:spcPct val="10000"/>
              </a:spcBef>
              <a:spcAft>
                <a:spcPct val="10000"/>
              </a:spcAft>
            </a:pPr>
            <a:r>
              <a:rPr lang="el-GR" sz="1600" dirty="0" smtClean="0">
                <a:solidFill>
                  <a:srgbClr val="8A3A6A"/>
                </a:solidFill>
              </a:rPr>
              <a:t>Επίπτωση του Δασμού στην Ευημερία</a:t>
            </a:r>
            <a:r>
              <a:rPr lang="en-US" sz="1600" dirty="0" smtClean="0">
                <a:solidFill>
                  <a:srgbClr val="8A3A6A"/>
                </a:solidFill>
              </a:rPr>
              <a:t> </a:t>
            </a:r>
            <a:endParaRPr lang="en-US" sz="1600" dirty="0">
              <a:solidFill>
                <a:srgbClr val="8A3A6A"/>
              </a:solidFill>
            </a:endParaRPr>
          </a:p>
          <a:p>
            <a:pPr>
              <a:spcBef>
                <a:spcPct val="10000"/>
              </a:spcBef>
              <a:spcAft>
                <a:spcPct val="10000"/>
              </a:spcAft>
            </a:pPr>
            <a:r>
              <a:rPr lang="el-GR" dirty="0" smtClean="0"/>
              <a:t>Ο δασμός αυξάνει την τιμή από</a:t>
            </a:r>
            <a:r>
              <a:rPr lang="en-US" dirty="0" smtClean="0"/>
              <a:t> </a:t>
            </a:r>
            <a:r>
              <a:rPr lang="en-US" i="1" dirty="0"/>
              <a:t>P</a:t>
            </a:r>
            <a:r>
              <a:rPr lang="en-US" i="1" baseline="30000" dirty="0"/>
              <a:t>W</a:t>
            </a:r>
            <a:r>
              <a:rPr lang="en-US" dirty="0"/>
              <a:t> </a:t>
            </a:r>
            <a:r>
              <a:rPr lang="el-GR" dirty="0" smtClean="0"/>
              <a:t>σε</a:t>
            </a:r>
            <a:r>
              <a:rPr lang="en-US" dirty="0" smtClean="0"/>
              <a:t> </a:t>
            </a:r>
            <a:r>
              <a:rPr lang="en-US" i="1" dirty="0"/>
              <a:t>P</a:t>
            </a:r>
            <a:r>
              <a:rPr lang="en-US" i="1" baseline="30000" dirty="0"/>
              <a:t>W</a:t>
            </a:r>
            <a:r>
              <a:rPr lang="en-US" dirty="0"/>
              <a:t> + </a:t>
            </a:r>
            <a:r>
              <a:rPr lang="en-US" i="1" dirty="0"/>
              <a:t>t</a:t>
            </a:r>
            <a:r>
              <a:rPr lang="en-US" dirty="0"/>
              <a:t>. </a:t>
            </a:r>
          </a:p>
          <a:p>
            <a:pPr>
              <a:spcBef>
                <a:spcPct val="10000"/>
              </a:spcBef>
              <a:spcAft>
                <a:spcPct val="10000"/>
              </a:spcAft>
            </a:pPr>
            <a:r>
              <a:rPr lang="el-GR" dirty="0" smtClean="0"/>
              <a:t>Ως αποτέλεσμα, το πλεόνασμα καταναλωτή μειώνεται κατά </a:t>
            </a:r>
            <a:r>
              <a:rPr lang="en-US" dirty="0" smtClean="0"/>
              <a:t> </a:t>
            </a:r>
            <a:r>
              <a:rPr lang="en-US" i="1" dirty="0" smtClean="0"/>
              <a:t>(</a:t>
            </a:r>
            <a:r>
              <a:rPr lang="en-US" i="1" dirty="0"/>
              <a:t>a + b + c + d</a:t>
            </a:r>
            <a:r>
              <a:rPr lang="en-US" i="1" dirty="0" smtClean="0"/>
              <a:t>)</a:t>
            </a:r>
            <a:r>
              <a:rPr lang="en-US" dirty="0" smtClean="0"/>
              <a:t>.</a:t>
            </a:r>
            <a:r>
              <a:rPr lang="el-GR" dirty="0" smtClean="0"/>
              <a:t> Το πλεόνασμα παραγωγού αυξάνει κατά το εμβαδόν</a:t>
            </a:r>
            <a:r>
              <a:rPr lang="en-US" dirty="0" smtClean="0"/>
              <a:t> </a:t>
            </a:r>
            <a:r>
              <a:rPr lang="en-US" i="1" dirty="0" smtClean="0"/>
              <a:t>a</a:t>
            </a:r>
            <a:r>
              <a:rPr lang="en-US" dirty="0"/>
              <a:t>, </a:t>
            </a:r>
            <a:r>
              <a:rPr lang="el-GR" dirty="0" smtClean="0"/>
              <a:t>και τα κρατικά έσοδα αυξάνουν κατά το εμβαδόν </a:t>
            </a:r>
            <a:r>
              <a:rPr lang="en-US" i="1" dirty="0" smtClean="0"/>
              <a:t>c</a:t>
            </a:r>
            <a:r>
              <a:rPr lang="en-US" dirty="0"/>
              <a:t>.</a:t>
            </a:r>
          </a:p>
        </p:txBody>
      </p:sp>
      <p:sp>
        <p:nvSpPr>
          <p:cNvPr id="34" name="Rectangle 33"/>
          <p:cNvSpPr>
            <a:spLocks noChangeArrowheads="1"/>
          </p:cNvSpPr>
          <p:nvPr/>
        </p:nvSpPr>
        <p:spPr bwMode="auto">
          <a:xfrm>
            <a:off x="649288" y="2305050"/>
            <a:ext cx="6321425" cy="2846388"/>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sp>
        <p:nvSpPr>
          <p:cNvPr id="13" name="Rectangle 6"/>
          <p:cNvSpPr>
            <a:spLocks noChangeArrowheads="1"/>
          </p:cNvSpPr>
          <p:nvPr/>
        </p:nvSpPr>
        <p:spPr bwMode="auto">
          <a:xfrm>
            <a:off x="566738" y="820738"/>
            <a:ext cx="7947025" cy="923330"/>
          </a:xfrm>
          <a:prstGeom prst="rect">
            <a:avLst/>
          </a:prstGeom>
          <a:noFill/>
          <a:ln w="9525" algn="ctr">
            <a:noFill/>
            <a:miter lim="800000"/>
            <a:headEnd/>
            <a:tailEnd/>
          </a:ln>
        </p:spPr>
        <p:txBody>
          <a:bodyPr>
            <a:spAutoFit/>
          </a:bodyPr>
          <a:lstStyle/>
          <a:p>
            <a:pPr>
              <a:spcBef>
                <a:spcPct val="20000"/>
              </a:spcBef>
            </a:pPr>
            <a:r>
              <a:rPr lang="el-GR" sz="1800" dirty="0" smtClean="0">
                <a:solidFill>
                  <a:srgbClr val="3D68AF"/>
                </a:solidFill>
              </a:rPr>
              <a:t>Επίπτωση του Δασμού στο Πλεόνασμα Καταναλωτή, στο Πλεόνασμα Παραγωγού, στο Κρατικά Έσοδα, Συνολική Επίπτωση του Δασμού στην Ευημερία, Απώλειες Παραγωγής και Κατανάλωσης</a:t>
            </a:r>
            <a:endParaRPr lang="en-US" sz="1800" dirty="0">
              <a:solidFill>
                <a:srgbClr val="3D68AF"/>
              </a:solidFill>
            </a:endParaRPr>
          </a:p>
        </p:txBody>
      </p:sp>
      <p:pic>
        <p:nvPicPr>
          <p:cNvPr id="47" name="Picture 46" descr="Feenstra2e_fig_08_05_PPT_15.gif"/>
          <p:cNvPicPr>
            <a:picLocks noChangeAspect="1"/>
          </p:cNvPicPr>
          <p:nvPr/>
        </p:nvPicPr>
        <p:blipFill>
          <a:blip r:embed="rId3" cstate="print"/>
          <a:srcRect/>
          <a:stretch>
            <a:fillRect/>
          </a:stretch>
        </p:blipFill>
        <p:spPr bwMode="auto">
          <a:xfrm>
            <a:off x="792163" y="2374900"/>
            <a:ext cx="6086475" cy="2714625"/>
          </a:xfrm>
          <a:prstGeom prst="rect">
            <a:avLst/>
          </a:prstGeom>
          <a:noFill/>
          <a:ln w="9525">
            <a:noFill/>
            <a:miter lim="800000"/>
            <a:headEnd/>
            <a:tailEnd/>
          </a:ln>
        </p:spPr>
      </p:pic>
      <p:pic>
        <p:nvPicPr>
          <p:cNvPr id="25" name="Picture 24" descr="Feenstra2e_fig_08_05_PPT_1.gif"/>
          <p:cNvPicPr>
            <a:picLocks noChangeAspect="1"/>
          </p:cNvPicPr>
          <p:nvPr/>
        </p:nvPicPr>
        <p:blipFill>
          <a:blip r:embed="rId4" cstate="print"/>
          <a:srcRect/>
          <a:stretch>
            <a:fillRect/>
          </a:stretch>
        </p:blipFill>
        <p:spPr bwMode="auto">
          <a:xfrm>
            <a:off x="792163" y="2374900"/>
            <a:ext cx="6086475" cy="2714625"/>
          </a:xfrm>
          <a:prstGeom prst="rect">
            <a:avLst/>
          </a:prstGeom>
          <a:noFill/>
          <a:ln w="9525">
            <a:noFill/>
            <a:miter lim="800000"/>
            <a:headEnd/>
            <a:tailEnd/>
          </a:ln>
        </p:spPr>
      </p:pic>
      <p:pic>
        <p:nvPicPr>
          <p:cNvPr id="26" name="Picture 25" descr="Feenstra2e_fig_08_05_PPT_2.gif"/>
          <p:cNvPicPr>
            <a:picLocks noChangeAspect="1"/>
          </p:cNvPicPr>
          <p:nvPr/>
        </p:nvPicPr>
        <p:blipFill>
          <a:blip r:embed="rId5" cstate="print"/>
          <a:srcRect/>
          <a:stretch>
            <a:fillRect/>
          </a:stretch>
        </p:blipFill>
        <p:spPr bwMode="auto">
          <a:xfrm>
            <a:off x="792163" y="2374900"/>
            <a:ext cx="6086475" cy="2714625"/>
          </a:xfrm>
          <a:prstGeom prst="rect">
            <a:avLst/>
          </a:prstGeom>
          <a:noFill/>
          <a:ln w="9525">
            <a:noFill/>
            <a:miter lim="800000"/>
            <a:headEnd/>
            <a:tailEnd/>
          </a:ln>
        </p:spPr>
      </p:pic>
      <p:pic>
        <p:nvPicPr>
          <p:cNvPr id="27" name="Picture 26" descr="Feenstra2e_fig_08_05_PPT_3.gif"/>
          <p:cNvPicPr>
            <a:picLocks noChangeAspect="1"/>
          </p:cNvPicPr>
          <p:nvPr/>
        </p:nvPicPr>
        <p:blipFill>
          <a:blip r:embed="rId6" cstate="print"/>
          <a:srcRect/>
          <a:stretch>
            <a:fillRect/>
          </a:stretch>
        </p:blipFill>
        <p:spPr bwMode="auto">
          <a:xfrm>
            <a:off x="792163" y="2374900"/>
            <a:ext cx="6086475" cy="2714625"/>
          </a:xfrm>
          <a:prstGeom prst="rect">
            <a:avLst/>
          </a:prstGeom>
          <a:noFill/>
          <a:ln w="9525">
            <a:noFill/>
            <a:miter lim="800000"/>
            <a:headEnd/>
            <a:tailEnd/>
          </a:ln>
        </p:spPr>
      </p:pic>
      <p:pic>
        <p:nvPicPr>
          <p:cNvPr id="28" name="Picture 27" descr="Feenstra2e_fig_08_05_PPT_4.gif"/>
          <p:cNvPicPr>
            <a:picLocks noChangeAspect="1"/>
          </p:cNvPicPr>
          <p:nvPr/>
        </p:nvPicPr>
        <p:blipFill>
          <a:blip r:embed="rId7" cstate="print"/>
          <a:srcRect/>
          <a:stretch>
            <a:fillRect/>
          </a:stretch>
        </p:blipFill>
        <p:spPr bwMode="auto">
          <a:xfrm>
            <a:off x="792163" y="2374900"/>
            <a:ext cx="6086475" cy="2714625"/>
          </a:xfrm>
          <a:prstGeom prst="rect">
            <a:avLst/>
          </a:prstGeom>
          <a:noFill/>
          <a:ln w="9525">
            <a:noFill/>
            <a:miter lim="800000"/>
            <a:headEnd/>
            <a:tailEnd/>
          </a:ln>
        </p:spPr>
      </p:pic>
      <p:pic>
        <p:nvPicPr>
          <p:cNvPr id="29" name="Picture 28" descr="Feenstra2e_fig_08_05_PPT_5.gif"/>
          <p:cNvPicPr>
            <a:picLocks noChangeAspect="1"/>
          </p:cNvPicPr>
          <p:nvPr/>
        </p:nvPicPr>
        <p:blipFill>
          <a:blip r:embed="rId8" cstate="print"/>
          <a:srcRect/>
          <a:stretch>
            <a:fillRect/>
          </a:stretch>
        </p:blipFill>
        <p:spPr bwMode="auto">
          <a:xfrm>
            <a:off x="792163" y="2374900"/>
            <a:ext cx="6086475" cy="2714625"/>
          </a:xfrm>
          <a:prstGeom prst="rect">
            <a:avLst/>
          </a:prstGeom>
          <a:noFill/>
          <a:ln w="9525">
            <a:noFill/>
            <a:miter lim="800000"/>
            <a:headEnd/>
            <a:tailEnd/>
          </a:ln>
        </p:spPr>
      </p:pic>
      <p:pic>
        <p:nvPicPr>
          <p:cNvPr id="32" name="Picture 31" descr="Feenstra2e_fig_08_05_PPT_6.gif"/>
          <p:cNvPicPr>
            <a:picLocks noChangeAspect="1"/>
          </p:cNvPicPr>
          <p:nvPr/>
        </p:nvPicPr>
        <p:blipFill>
          <a:blip r:embed="rId9" cstate="print"/>
          <a:srcRect/>
          <a:stretch>
            <a:fillRect/>
          </a:stretch>
        </p:blipFill>
        <p:spPr bwMode="auto">
          <a:xfrm>
            <a:off x="792163" y="2374900"/>
            <a:ext cx="6086475" cy="2714625"/>
          </a:xfrm>
          <a:prstGeom prst="rect">
            <a:avLst/>
          </a:prstGeom>
          <a:noFill/>
          <a:ln w="9525">
            <a:noFill/>
            <a:miter lim="800000"/>
            <a:headEnd/>
            <a:tailEnd/>
          </a:ln>
        </p:spPr>
      </p:pic>
      <p:pic>
        <p:nvPicPr>
          <p:cNvPr id="35" name="Picture 34" descr="Feenstra2e_fig_08_05_PPT_7.gif"/>
          <p:cNvPicPr>
            <a:picLocks noChangeAspect="1"/>
          </p:cNvPicPr>
          <p:nvPr/>
        </p:nvPicPr>
        <p:blipFill>
          <a:blip r:embed="rId10" cstate="print"/>
          <a:srcRect/>
          <a:stretch>
            <a:fillRect/>
          </a:stretch>
        </p:blipFill>
        <p:spPr bwMode="auto">
          <a:xfrm>
            <a:off x="792163" y="2374900"/>
            <a:ext cx="6086475" cy="2714625"/>
          </a:xfrm>
          <a:prstGeom prst="rect">
            <a:avLst/>
          </a:prstGeom>
          <a:noFill/>
          <a:ln w="9525">
            <a:noFill/>
            <a:miter lim="800000"/>
            <a:headEnd/>
            <a:tailEnd/>
          </a:ln>
        </p:spPr>
      </p:pic>
      <p:pic>
        <p:nvPicPr>
          <p:cNvPr id="36" name="Picture 35" descr="Feenstra2e_fig_08_05_PPT_8.gif"/>
          <p:cNvPicPr>
            <a:picLocks noChangeAspect="1"/>
          </p:cNvPicPr>
          <p:nvPr/>
        </p:nvPicPr>
        <p:blipFill>
          <a:blip r:embed="rId11" cstate="print"/>
          <a:srcRect/>
          <a:stretch>
            <a:fillRect/>
          </a:stretch>
        </p:blipFill>
        <p:spPr bwMode="auto">
          <a:xfrm>
            <a:off x="792163" y="2374900"/>
            <a:ext cx="6086475" cy="2714625"/>
          </a:xfrm>
          <a:prstGeom prst="rect">
            <a:avLst/>
          </a:prstGeom>
          <a:noFill/>
          <a:ln w="9525">
            <a:noFill/>
            <a:miter lim="800000"/>
            <a:headEnd/>
            <a:tailEnd/>
          </a:ln>
        </p:spPr>
      </p:pic>
      <p:pic>
        <p:nvPicPr>
          <p:cNvPr id="39" name="Picture 38" descr="Feenstra2e_fig_08_05_PPT_9.gif"/>
          <p:cNvPicPr>
            <a:picLocks noChangeAspect="1"/>
          </p:cNvPicPr>
          <p:nvPr/>
        </p:nvPicPr>
        <p:blipFill>
          <a:blip r:embed="rId12" cstate="print"/>
          <a:srcRect/>
          <a:stretch>
            <a:fillRect/>
          </a:stretch>
        </p:blipFill>
        <p:spPr bwMode="auto">
          <a:xfrm>
            <a:off x="792163" y="2374900"/>
            <a:ext cx="6086475" cy="2714625"/>
          </a:xfrm>
          <a:prstGeom prst="rect">
            <a:avLst/>
          </a:prstGeom>
          <a:noFill/>
          <a:ln w="9525">
            <a:noFill/>
            <a:miter lim="800000"/>
            <a:headEnd/>
            <a:tailEnd/>
          </a:ln>
        </p:spPr>
      </p:pic>
      <p:pic>
        <p:nvPicPr>
          <p:cNvPr id="42" name="Picture 41" descr="Feenstra2e_fig_08_05_PPT_10.gif"/>
          <p:cNvPicPr>
            <a:picLocks noChangeAspect="1"/>
          </p:cNvPicPr>
          <p:nvPr/>
        </p:nvPicPr>
        <p:blipFill>
          <a:blip r:embed="rId13" cstate="print"/>
          <a:srcRect/>
          <a:stretch>
            <a:fillRect/>
          </a:stretch>
        </p:blipFill>
        <p:spPr bwMode="auto">
          <a:xfrm>
            <a:off x="792163" y="2374900"/>
            <a:ext cx="6086475" cy="2714625"/>
          </a:xfrm>
          <a:prstGeom prst="rect">
            <a:avLst/>
          </a:prstGeom>
          <a:noFill/>
          <a:ln w="9525">
            <a:noFill/>
            <a:miter lim="800000"/>
            <a:headEnd/>
            <a:tailEnd/>
          </a:ln>
        </p:spPr>
      </p:pic>
      <p:pic>
        <p:nvPicPr>
          <p:cNvPr id="43" name="Picture 42" descr="Feenstra2e_fig_08_05_PPT_11.gif"/>
          <p:cNvPicPr>
            <a:picLocks noChangeAspect="1"/>
          </p:cNvPicPr>
          <p:nvPr/>
        </p:nvPicPr>
        <p:blipFill>
          <a:blip r:embed="rId14" cstate="print"/>
          <a:srcRect/>
          <a:stretch>
            <a:fillRect/>
          </a:stretch>
        </p:blipFill>
        <p:spPr bwMode="auto">
          <a:xfrm>
            <a:off x="792163" y="2374900"/>
            <a:ext cx="6086475" cy="2714625"/>
          </a:xfrm>
          <a:prstGeom prst="rect">
            <a:avLst/>
          </a:prstGeom>
          <a:noFill/>
          <a:ln w="9525">
            <a:noFill/>
            <a:miter lim="800000"/>
            <a:headEnd/>
            <a:tailEnd/>
          </a:ln>
        </p:spPr>
      </p:pic>
      <p:pic>
        <p:nvPicPr>
          <p:cNvPr id="44" name="Picture 43" descr="Feenstra2e_fig_08_05_PPT_12.gif"/>
          <p:cNvPicPr>
            <a:picLocks noChangeAspect="1"/>
          </p:cNvPicPr>
          <p:nvPr/>
        </p:nvPicPr>
        <p:blipFill>
          <a:blip r:embed="rId15" cstate="print"/>
          <a:srcRect/>
          <a:stretch>
            <a:fillRect/>
          </a:stretch>
        </p:blipFill>
        <p:spPr bwMode="auto">
          <a:xfrm>
            <a:off x="792163" y="2374900"/>
            <a:ext cx="6086475" cy="2714625"/>
          </a:xfrm>
          <a:prstGeom prst="rect">
            <a:avLst/>
          </a:prstGeom>
          <a:noFill/>
          <a:ln w="9525">
            <a:noFill/>
            <a:miter lim="800000"/>
            <a:headEnd/>
            <a:tailEnd/>
          </a:ln>
        </p:spPr>
      </p:pic>
      <p:sp>
        <p:nvSpPr>
          <p:cNvPr id="44051" name="Rectangle 51"/>
          <p:cNvSpPr>
            <a:spLocks noChangeArrowheads="1"/>
          </p:cNvSpPr>
          <p:nvPr/>
        </p:nvSpPr>
        <p:spPr bwMode="auto">
          <a:xfrm>
            <a:off x="928688" y="434975"/>
            <a:ext cx="4929187" cy="192088"/>
          </a:xfrm>
          <a:prstGeom prst="rect">
            <a:avLst/>
          </a:prstGeom>
          <a:solidFill>
            <a:srgbClr val="F5D8A5"/>
          </a:solidFill>
          <a:ln w="9525" algn="ctr">
            <a:noFill/>
            <a:round/>
            <a:headEnd/>
            <a:tailEnd/>
          </a:ln>
        </p:spPr>
        <p:txBody>
          <a:bodyPr/>
          <a:lstStyle/>
          <a:p>
            <a:endParaRPr lang="en-US" sz="2800" b="0">
              <a:solidFill>
                <a:schemeClr val="tx2"/>
              </a:solidFill>
            </a:endParaRPr>
          </a:p>
        </p:txBody>
      </p:sp>
      <p:sp>
        <p:nvSpPr>
          <p:cNvPr id="44052"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3 </a:t>
            </a:r>
            <a:r>
              <a:rPr lang="el-GR" dirty="0" smtClean="0">
                <a:solidFill>
                  <a:srgbClr val="69134B"/>
                </a:solidFill>
              </a:rPr>
              <a:t>Εισαγωγικοί Δασμοί για μια Μικρή Χώρα</a:t>
            </a:r>
            <a:endParaRPr lang="en-US" dirty="0" smtClean="0">
              <a:solidFill>
                <a:srgbClr val="69134B"/>
              </a:solidFill>
            </a:endParaRPr>
          </a:p>
        </p:txBody>
      </p:sp>
      <p:cxnSp>
        <p:nvCxnSpPr>
          <p:cNvPr id="44053" name="Straight Connector 53"/>
          <p:cNvCxnSpPr>
            <a:cxnSpLocks noChangeShapeType="1"/>
          </p:cNvCxnSpPr>
          <p:nvPr/>
        </p:nvCxnSpPr>
        <p:spPr bwMode="auto">
          <a:xfrm>
            <a:off x="566738" y="646113"/>
            <a:ext cx="5291137" cy="0"/>
          </a:xfrm>
          <a:prstGeom prst="line">
            <a:avLst/>
          </a:prstGeom>
          <a:noFill/>
          <a:ln w="19050" cap="rnd" algn="ctr">
            <a:solidFill>
              <a:srgbClr val="9C3A45"/>
            </a:solidFill>
            <a:prstDash val="sysDash"/>
            <a:round/>
            <a:headEnd/>
            <a:tailEnd/>
          </a:ln>
        </p:spPr>
      </p:cxn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par>
                          <p:cTn id="8" fill="hold">
                            <p:stCondLst>
                              <p:cond delay="500"/>
                            </p:stCondLst>
                            <p:childTnLst>
                              <p:par>
                                <p:cTn id="9" presetID="29"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ppt_x</p:attrName>
                                        </p:attrNameLst>
                                      </p:cBhvr>
                                      <p:tavLst>
                                        <p:tav tm="0">
                                          <p:val>
                                            <p:strVal val="#ppt_x-.2"/>
                                          </p:val>
                                        </p:tav>
                                        <p:tav tm="100000">
                                          <p:val>
                                            <p:strVal val="#ppt_x"/>
                                          </p:val>
                                        </p:tav>
                                      </p:tavLst>
                                    </p:anim>
                                    <p:anim calcmode="lin" valueType="num">
                                      <p:cBhvr>
                                        <p:cTn id="12" dur="5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13" dur="500"/>
                                        <p:tgtEl>
                                          <p:spTgt spid="2"/>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wipe(left)">
                                      <p:cBhvr>
                                        <p:cTn id="17" dur="500"/>
                                        <p:tgtEl>
                                          <p:spTgt spid="19"/>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34"/>
                                        </p:tgtEl>
                                        <p:attrNameLst>
                                          <p:attrName>style.visibility</p:attrName>
                                        </p:attrNameLst>
                                      </p:cBhvr>
                                      <p:to>
                                        <p:strVal val="visible"/>
                                      </p:to>
                                    </p:set>
                                    <p:animEffect transition="in" filter="wipe(left)">
                                      <p:cBhvr>
                                        <p:cTn id="21" dur="500"/>
                                        <p:tgtEl>
                                          <p:spTgt spid="34"/>
                                        </p:tgtEl>
                                      </p:cBhvr>
                                    </p:animEffect>
                                  </p:childTnLst>
                                </p:cTn>
                              </p:par>
                            </p:childTnLst>
                          </p:cTn>
                        </p:par>
                        <p:par>
                          <p:cTn id="22" fill="hold">
                            <p:stCondLst>
                              <p:cond delay="2000"/>
                            </p:stCondLst>
                            <p:childTnLst>
                              <p:par>
                                <p:cTn id="23" presetID="22" presetClass="entr" presetSubtype="8" fill="hold" grpId="0" nodeType="afterEffect">
                                  <p:stCondLst>
                                    <p:cond delay="0"/>
                                  </p:stCondLst>
                                  <p:childTnLst>
                                    <p:set>
                                      <p:cBhvr>
                                        <p:cTn id="24" dur="1" fill="hold">
                                          <p:stCondLst>
                                            <p:cond delay="0"/>
                                          </p:stCondLst>
                                        </p:cTn>
                                        <p:tgtEl>
                                          <p:spTgt spid="21">
                                            <p:txEl>
                                              <p:pRg st="0" end="0"/>
                                            </p:txEl>
                                          </p:spTgt>
                                        </p:tgtEl>
                                        <p:attrNameLst>
                                          <p:attrName>style.visibility</p:attrName>
                                        </p:attrNameLst>
                                      </p:cBhvr>
                                      <p:to>
                                        <p:strVal val="visible"/>
                                      </p:to>
                                    </p:set>
                                    <p:animEffect transition="in" filter="wipe(left)">
                                      <p:cBhvr>
                                        <p:cTn id="25" dur="500"/>
                                        <p:tgtEl>
                                          <p:spTgt spid="21">
                                            <p:txEl>
                                              <p:pRg st="0" end="0"/>
                                            </p:txEl>
                                          </p:spTgt>
                                        </p:tgtEl>
                                      </p:cBhvr>
                                    </p:animEffect>
                                  </p:childTnLst>
                                </p:cTn>
                              </p:par>
                            </p:childTnLst>
                          </p:cTn>
                        </p:par>
                        <p:par>
                          <p:cTn id="26" fill="hold">
                            <p:stCondLst>
                              <p:cond delay="2500"/>
                            </p:stCondLst>
                            <p:childTnLst>
                              <p:par>
                                <p:cTn id="27" presetID="22" presetClass="entr" presetSubtype="8" fill="hold" nodeType="afterEffect">
                                  <p:stCondLst>
                                    <p:cond delay="0"/>
                                  </p:stCondLst>
                                  <p:childTnLst>
                                    <p:set>
                                      <p:cBhvr>
                                        <p:cTn id="28" dur="1" fill="hold">
                                          <p:stCondLst>
                                            <p:cond delay="0"/>
                                          </p:stCondLst>
                                        </p:cTn>
                                        <p:tgtEl>
                                          <p:spTgt spid="25"/>
                                        </p:tgtEl>
                                        <p:attrNameLst>
                                          <p:attrName>style.visibility</p:attrName>
                                        </p:attrNameLst>
                                      </p:cBhvr>
                                      <p:to>
                                        <p:strVal val="visible"/>
                                      </p:to>
                                    </p:set>
                                    <p:animEffect transition="in" filter="wipe(left)">
                                      <p:cBhvr>
                                        <p:cTn id="29" dur="1000"/>
                                        <p:tgtEl>
                                          <p:spTgt spid="25"/>
                                        </p:tgtEl>
                                      </p:cBhvr>
                                    </p:animEffect>
                                  </p:childTnLst>
                                </p:cTn>
                              </p:par>
                            </p:childTnLst>
                          </p:cTn>
                        </p:par>
                        <p:par>
                          <p:cTn id="30" fill="hold">
                            <p:stCondLst>
                              <p:cond delay="3500"/>
                            </p:stCondLst>
                            <p:childTnLst>
                              <p:par>
                                <p:cTn id="31" presetID="22" presetClass="entr" presetSubtype="8" fill="hold" nodeType="afterEffect">
                                  <p:stCondLst>
                                    <p:cond delay="0"/>
                                  </p:stCondLst>
                                  <p:childTnLst>
                                    <p:set>
                                      <p:cBhvr>
                                        <p:cTn id="32" dur="1" fill="hold">
                                          <p:stCondLst>
                                            <p:cond delay="0"/>
                                          </p:stCondLst>
                                        </p:cTn>
                                        <p:tgtEl>
                                          <p:spTgt spid="26"/>
                                        </p:tgtEl>
                                        <p:attrNameLst>
                                          <p:attrName>style.visibility</p:attrName>
                                        </p:attrNameLst>
                                      </p:cBhvr>
                                      <p:to>
                                        <p:strVal val="visible"/>
                                      </p:to>
                                    </p:set>
                                    <p:animEffect transition="in" filter="wipe(left)">
                                      <p:cBhvr>
                                        <p:cTn id="33" dur="1000"/>
                                        <p:tgtEl>
                                          <p:spTgt spid="26"/>
                                        </p:tgtEl>
                                      </p:cBhvr>
                                    </p:animEffect>
                                  </p:childTnLst>
                                </p:cTn>
                              </p:par>
                            </p:childTnLst>
                          </p:cTn>
                        </p:par>
                        <p:par>
                          <p:cTn id="34" fill="hold">
                            <p:stCondLst>
                              <p:cond delay="4500"/>
                            </p:stCondLst>
                            <p:childTnLst>
                              <p:par>
                                <p:cTn id="35" presetID="22" presetClass="entr" presetSubtype="8" fill="hold" nodeType="afterEffect">
                                  <p:stCondLst>
                                    <p:cond delay="0"/>
                                  </p:stCondLst>
                                  <p:childTnLst>
                                    <p:set>
                                      <p:cBhvr>
                                        <p:cTn id="36" dur="1" fill="hold">
                                          <p:stCondLst>
                                            <p:cond delay="0"/>
                                          </p:stCondLst>
                                        </p:cTn>
                                        <p:tgtEl>
                                          <p:spTgt spid="27"/>
                                        </p:tgtEl>
                                        <p:attrNameLst>
                                          <p:attrName>style.visibility</p:attrName>
                                        </p:attrNameLst>
                                      </p:cBhvr>
                                      <p:to>
                                        <p:strVal val="visible"/>
                                      </p:to>
                                    </p:set>
                                    <p:animEffect transition="in" filter="wipe(left)">
                                      <p:cBhvr>
                                        <p:cTn id="37" dur="1000"/>
                                        <p:tgtEl>
                                          <p:spTgt spid="27"/>
                                        </p:tgtEl>
                                      </p:cBhvr>
                                    </p:animEffect>
                                  </p:childTnLst>
                                </p:cTn>
                              </p:par>
                            </p:childTnLst>
                          </p:cTn>
                        </p:par>
                        <p:par>
                          <p:cTn id="38" fill="hold">
                            <p:stCondLst>
                              <p:cond delay="5500"/>
                            </p:stCondLst>
                            <p:childTnLst>
                              <p:par>
                                <p:cTn id="39" presetID="22" presetClass="entr" presetSubtype="8" fill="hold" nodeType="afterEffect">
                                  <p:stCondLst>
                                    <p:cond delay="0"/>
                                  </p:stCondLst>
                                  <p:childTnLst>
                                    <p:set>
                                      <p:cBhvr>
                                        <p:cTn id="40" dur="1" fill="hold">
                                          <p:stCondLst>
                                            <p:cond delay="0"/>
                                          </p:stCondLst>
                                        </p:cTn>
                                        <p:tgtEl>
                                          <p:spTgt spid="28"/>
                                        </p:tgtEl>
                                        <p:attrNameLst>
                                          <p:attrName>style.visibility</p:attrName>
                                        </p:attrNameLst>
                                      </p:cBhvr>
                                      <p:to>
                                        <p:strVal val="visible"/>
                                      </p:to>
                                    </p:set>
                                    <p:animEffect transition="in" filter="wipe(left)">
                                      <p:cBhvr>
                                        <p:cTn id="41" dur="1000"/>
                                        <p:tgtEl>
                                          <p:spTgt spid="28"/>
                                        </p:tgtEl>
                                      </p:cBhvr>
                                    </p:animEffect>
                                  </p:childTnLst>
                                </p:cTn>
                              </p:par>
                            </p:childTnLst>
                          </p:cTn>
                        </p:par>
                        <p:par>
                          <p:cTn id="42" fill="hold">
                            <p:stCondLst>
                              <p:cond delay="6500"/>
                            </p:stCondLst>
                            <p:childTnLst>
                              <p:par>
                                <p:cTn id="43" presetID="22" presetClass="entr" presetSubtype="8" fill="hold" nodeType="afterEffect">
                                  <p:stCondLst>
                                    <p:cond delay="0"/>
                                  </p:stCondLst>
                                  <p:childTnLst>
                                    <p:set>
                                      <p:cBhvr>
                                        <p:cTn id="44" dur="1" fill="hold">
                                          <p:stCondLst>
                                            <p:cond delay="0"/>
                                          </p:stCondLst>
                                        </p:cTn>
                                        <p:tgtEl>
                                          <p:spTgt spid="29"/>
                                        </p:tgtEl>
                                        <p:attrNameLst>
                                          <p:attrName>style.visibility</p:attrName>
                                        </p:attrNameLst>
                                      </p:cBhvr>
                                      <p:to>
                                        <p:strVal val="visible"/>
                                      </p:to>
                                    </p:set>
                                    <p:animEffect transition="in" filter="wipe(left)">
                                      <p:cBhvr>
                                        <p:cTn id="45" dur="1000"/>
                                        <p:tgtEl>
                                          <p:spTgt spid="29"/>
                                        </p:tgtEl>
                                      </p:cBhvr>
                                    </p:animEffect>
                                  </p:childTnLst>
                                </p:cTn>
                              </p:par>
                            </p:childTnLst>
                          </p:cTn>
                        </p:par>
                        <p:par>
                          <p:cTn id="46" fill="hold">
                            <p:stCondLst>
                              <p:cond delay="7500"/>
                            </p:stCondLst>
                            <p:childTnLst>
                              <p:par>
                                <p:cTn id="47" presetID="22" presetClass="entr" presetSubtype="1" fill="hold" nodeType="afterEffect">
                                  <p:stCondLst>
                                    <p:cond delay="0"/>
                                  </p:stCondLst>
                                  <p:childTnLst>
                                    <p:set>
                                      <p:cBhvr>
                                        <p:cTn id="48" dur="1" fill="hold">
                                          <p:stCondLst>
                                            <p:cond delay="0"/>
                                          </p:stCondLst>
                                        </p:cTn>
                                        <p:tgtEl>
                                          <p:spTgt spid="32"/>
                                        </p:tgtEl>
                                        <p:attrNameLst>
                                          <p:attrName>style.visibility</p:attrName>
                                        </p:attrNameLst>
                                      </p:cBhvr>
                                      <p:to>
                                        <p:strVal val="visible"/>
                                      </p:to>
                                    </p:set>
                                    <p:animEffect transition="in" filter="wipe(up)">
                                      <p:cBhvr>
                                        <p:cTn id="49" dur="1000"/>
                                        <p:tgtEl>
                                          <p:spTgt spid="32"/>
                                        </p:tgtEl>
                                      </p:cBhvr>
                                    </p:animEffect>
                                  </p:childTnLst>
                                </p:cTn>
                              </p:par>
                            </p:childTnLst>
                          </p:cTn>
                        </p:par>
                        <p:par>
                          <p:cTn id="50" fill="hold">
                            <p:stCondLst>
                              <p:cond delay="8500"/>
                            </p:stCondLst>
                            <p:childTnLst>
                              <p:par>
                                <p:cTn id="51" presetID="22" presetClass="entr" presetSubtype="8" fill="hold" nodeType="afterEffect">
                                  <p:stCondLst>
                                    <p:cond delay="0"/>
                                  </p:stCondLst>
                                  <p:childTnLst>
                                    <p:set>
                                      <p:cBhvr>
                                        <p:cTn id="52" dur="1" fill="hold">
                                          <p:stCondLst>
                                            <p:cond delay="0"/>
                                          </p:stCondLst>
                                        </p:cTn>
                                        <p:tgtEl>
                                          <p:spTgt spid="35"/>
                                        </p:tgtEl>
                                        <p:attrNameLst>
                                          <p:attrName>style.visibility</p:attrName>
                                        </p:attrNameLst>
                                      </p:cBhvr>
                                      <p:to>
                                        <p:strVal val="visible"/>
                                      </p:to>
                                    </p:set>
                                    <p:animEffect transition="in" filter="wipe(left)">
                                      <p:cBhvr>
                                        <p:cTn id="53" dur="1000"/>
                                        <p:tgtEl>
                                          <p:spTgt spid="35"/>
                                        </p:tgtEl>
                                      </p:cBhvr>
                                    </p:animEffect>
                                  </p:childTnLst>
                                </p:cTn>
                              </p:par>
                            </p:childTnLst>
                          </p:cTn>
                        </p:par>
                        <p:par>
                          <p:cTn id="54" fill="hold">
                            <p:stCondLst>
                              <p:cond delay="9500"/>
                            </p:stCondLst>
                            <p:childTnLst>
                              <p:par>
                                <p:cTn id="55" presetID="22" presetClass="entr" presetSubtype="8" fill="hold" nodeType="afterEffect">
                                  <p:stCondLst>
                                    <p:cond delay="0"/>
                                  </p:stCondLst>
                                  <p:childTnLst>
                                    <p:set>
                                      <p:cBhvr>
                                        <p:cTn id="56" dur="1" fill="hold">
                                          <p:stCondLst>
                                            <p:cond delay="0"/>
                                          </p:stCondLst>
                                        </p:cTn>
                                        <p:tgtEl>
                                          <p:spTgt spid="36"/>
                                        </p:tgtEl>
                                        <p:attrNameLst>
                                          <p:attrName>style.visibility</p:attrName>
                                        </p:attrNameLst>
                                      </p:cBhvr>
                                      <p:to>
                                        <p:strVal val="visible"/>
                                      </p:to>
                                    </p:set>
                                    <p:animEffect transition="in" filter="wipe(left)">
                                      <p:cBhvr>
                                        <p:cTn id="57" dur="1000"/>
                                        <p:tgtEl>
                                          <p:spTgt spid="36"/>
                                        </p:tgtEl>
                                      </p:cBhvr>
                                    </p:animEffect>
                                  </p:childTnLst>
                                </p:cTn>
                              </p:par>
                            </p:childTnLst>
                          </p:cTn>
                        </p:par>
                        <p:par>
                          <p:cTn id="58" fill="hold">
                            <p:stCondLst>
                              <p:cond delay="10500"/>
                            </p:stCondLst>
                            <p:childTnLst>
                              <p:par>
                                <p:cTn id="59" presetID="22" presetClass="entr" presetSubtype="8" fill="hold" nodeType="afterEffect">
                                  <p:stCondLst>
                                    <p:cond delay="0"/>
                                  </p:stCondLst>
                                  <p:childTnLst>
                                    <p:set>
                                      <p:cBhvr>
                                        <p:cTn id="60" dur="1" fill="hold">
                                          <p:stCondLst>
                                            <p:cond delay="0"/>
                                          </p:stCondLst>
                                        </p:cTn>
                                        <p:tgtEl>
                                          <p:spTgt spid="39"/>
                                        </p:tgtEl>
                                        <p:attrNameLst>
                                          <p:attrName>style.visibility</p:attrName>
                                        </p:attrNameLst>
                                      </p:cBhvr>
                                      <p:to>
                                        <p:strVal val="visible"/>
                                      </p:to>
                                    </p:set>
                                    <p:animEffect transition="in" filter="wipe(left)">
                                      <p:cBhvr>
                                        <p:cTn id="61" dur="1000"/>
                                        <p:tgtEl>
                                          <p:spTgt spid="39"/>
                                        </p:tgtEl>
                                      </p:cBhvr>
                                    </p:animEffect>
                                  </p:childTnLst>
                                </p:cTn>
                              </p:par>
                            </p:childTnLst>
                          </p:cTn>
                        </p:par>
                        <p:par>
                          <p:cTn id="62" fill="hold">
                            <p:stCondLst>
                              <p:cond delay="11500"/>
                            </p:stCondLst>
                            <p:childTnLst>
                              <p:par>
                                <p:cTn id="63" presetID="22" presetClass="entr" presetSubtype="1" fill="hold" nodeType="afterEffect">
                                  <p:stCondLst>
                                    <p:cond delay="0"/>
                                  </p:stCondLst>
                                  <p:childTnLst>
                                    <p:set>
                                      <p:cBhvr>
                                        <p:cTn id="64" dur="1" fill="hold">
                                          <p:stCondLst>
                                            <p:cond delay="0"/>
                                          </p:stCondLst>
                                        </p:cTn>
                                        <p:tgtEl>
                                          <p:spTgt spid="42"/>
                                        </p:tgtEl>
                                        <p:attrNameLst>
                                          <p:attrName>style.visibility</p:attrName>
                                        </p:attrNameLst>
                                      </p:cBhvr>
                                      <p:to>
                                        <p:strVal val="visible"/>
                                      </p:to>
                                    </p:set>
                                    <p:animEffect transition="in" filter="wipe(up)">
                                      <p:cBhvr>
                                        <p:cTn id="65" dur="1000"/>
                                        <p:tgtEl>
                                          <p:spTgt spid="42"/>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8" fill="hold" grpId="0" nodeType="clickEffect">
                                  <p:stCondLst>
                                    <p:cond delay="0"/>
                                  </p:stCondLst>
                                  <p:childTnLst>
                                    <p:set>
                                      <p:cBhvr>
                                        <p:cTn id="69" dur="1" fill="hold">
                                          <p:stCondLst>
                                            <p:cond delay="0"/>
                                          </p:stCondLst>
                                        </p:cTn>
                                        <p:tgtEl>
                                          <p:spTgt spid="21">
                                            <p:txEl>
                                              <p:pRg st="1" end="1"/>
                                            </p:txEl>
                                          </p:spTgt>
                                        </p:tgtEl>
                                        <p:attrNameLst>
                                          <p:attrName>style.visibility</p:attrName>
                                        </p:attrNameLst>
                                      </p:cBhvr>
                                      <p:to>
                                        <p:strVal val="visible"/>
                                      </p:to>
                                    </p:set>
                                    <p:animEffect transition="in" filter="wipe(left)">
                                      <p:cBhvr>
                                        <p:cTn id="70" dur="500"/>
                                        <p:tgtEl>
                                          <p:spTgt spid="21">
                                            <p:txEl>
                                              <p:pRg st="1" end="1"/>
                                            </p:txEl>
                                          </p:spTgt>
                                        </p:tgtEl>
                                      </p:cBhvr>
                                    </p:animEffect>
                                  </p:childTnLst>
                                </p:cTn>
                              </p:par>
                            </p:childTnLst>
                          </p:cTn>
                        </p:par>
                        <p:par>
                          <p:cTn id="71" fill="hold">
                            <p:stCondLst>
                              <p:cond delay="500"/>
                            </p:stCondLst>
                            <p:childTnLst>
                              <p:par>
                                <p:cTn id="72" presetID="22" presetClass="entr" presetSubtype="8" fill="hold" nodeType="afterEffect">
                                  <p:stCondLst>
                                    <p:cond delay="0"/>
                                  </p:stCondLst>
                                  <p:childTnLst>
                                    <p:set>
                                      <p:cBhvr>
                                        <p:cTn id="73" dur="1" fill="hold">
                                          <p:stCondLst>
                                            <p:cond delay="0"/>
                                          </p:stCondLst>
                                        </p:cTn>
                                        <p:tgtEl>
                                          <p:spTgt spid="43"/>
                                        </p:tgtEl>
                                        <p:attrNameLst>
                                          <p:attrName>style.visibility</p:attrName>
                                        </p:attrNameLst>
                                      </p:cBhvr>
                                      <p:to>
                                        <p:strVal val="visible"/>
                                      </p:to>
                                    </p:set>
                                    <p:animEffect transition="in" filter="wipe(left)">
                                      <p:cBhvr>
                                        <p:cTn id="74" dur="1000"/>
                                        <p:tgtEl>
                                          <p:spTgt spid="43"/>
                                        </p:tgtEl>
                                      </p:cBhvr>
                                    </p:animEffect>
                                  </p:childTnLst>
                                </p:cTn>
                              </p:par>
                            </p:childTnLst>
                          </p:cTn>
                        </p:par>
                        <p:par>
                          <p:cTn id="75" fill="hold">
                            <p:stCondLst>
                              <p:cond delay="1500"/>
                            </p:stCondLst>
                            <p:childTnLst>
                              <p:par>
                                <p:cTn id="76" presetID="22" presetClass="entr" presetSubtype="1" fill="hold" nodeType="afterEffect">
                                  <p:stCondLst>
                                    <p:cond delay="0"/>
                                  </p:stCondLst>
                                  <p:childTnLst>
                                    <p:set>
                                      <p:cBhvr>
                                        <p:cTn id="77" dur="1" fill="hold">
                                          <p:stCondLst>
                                            <p:cond delay="0"/>
                                          </p:stCondLst>
                                        </p:cTn>
                                        <p:tgtEl>
                                          <p:spTgt spid="44"/>
                                        </p:tgtEl>
                                        <p:attrNameLst>
                                          <p:attrName>style.visibility</p:attrName>
                                        </p:attrNameLst>
                                      </p:cBhvr>
                                      <p:to>
                                        <p:strVal val="visible"/>
                                      </p:to>
                                    </p:set>
                                    <p:animEffect transition="in" filter="wipe(up)">
                                      <p:cBhvr>
                                        <p:cTn id="78" dur="1000"/>
                                        <p:tgtEl>
                                          <p:spTgt spid="44"/>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8" fill="hold" grpId="0" nodeType="clickEffect">
                                  <p:stCondLst>
                                    <p:cond delay="0"/>
                                  </p:stCondLst>
                                  <p:childTnLst>
                                    <p:set>
                                      <p:cBhvr>
                                        <p:cTn id="82" dur="1" fill="hold">
                                          <p:stCondLst>
                                            <p:cond delay="0"/>
                                          </p:stCondLst>
                                        </p:cTn>
                                        <p:tgtEl>
                                          <p:spTgt spid="21">
                                            <p:txEl>
                                              <p:pRg st="2" end="2"/>
                                            </p:txEl>
                                          </p:spTgt>
                                        </p:tgtEl>
                                        <p:attrNameLst>
                                          <p:attrName>style.visibility</p:attrName>
                                        </p:attrNameLst>
                                      </p:cBhvr>
                                      <p:to>
                                        <p:strVal val="visible"/>
                                      </p:to>
                                    </p:set>
                                    <p:animEffect transition="in" filter="wipe(left)">
                                      <p:cBhvr>
                                        <p:cTn id="83" dur="500"/>
                                        <p:tgtEl>
                                          <p:spTgt spid="21">
                                            <p:txEl>
                                              <p:pRg st="2" end="2"/>
                                            </p:txEl>
                                          </p:spTgt>
                                        </p:tgtEl>
                                      </p:cBhvr>
                                    </p:animEffect>
                                  </p:childTnLst>
                                </p:cTn>
                              </p:par>
                            </p:childTnLst>
                          </p:cTn>
                        </p:par>
                        <p:par>
                          <p:cTn id="84" fill="hold">
                            <p:stCondLst>
                              <p:cond delay="500"/>
                            </p:stCondLst>
                            <p:childTnLst>
                              <p:par>
                                <p:cTn id="85" presetID="22" presetClass="entr" presetSubtype="8" fill="hold" nodeType="afterEffect">
                                  <p:stCondLst>
                                    <p:cond delay="0"/>
                                  </p:stCondLst>
                                  <p:childTnLst>
                                    <p:set>
                                      <p:cBhvr>
                                        <p:cTn id="86" dur="1" fill="hold">
                                          <p:stCondLst>
                                            <p:cond delay="0"/>
                                          </p:stCondLst>
                                        </p:cTn>
                                        <p:tgtEl>
                                          <p:spTgt spid="47"/>
                                        </p:tgtEl>
                                        <p:attrNameLst>
                                          <p:attrName>style.visibility</p:attrName>
                                        </p:attrNameLst>
                                      </p:cBhvr>
                                      <p:to>
                                        <p:strVal val="visible"/>
                                      </p:to>
                                    </p:set>
                                    <p:animEffect transition="in" filter="wipe(left)">
                                      <p:cBhvr>
                                        <p:cTn id="87" dur="10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1" grpId="0" uiExpand="1" build="p" bldLvl="2"/>
      <p:bldP spid="34" grpId="0" animBg="1"/>
      <p:bldP spid="13"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46081" name="Group 39"/>
          <p:cNvGrpSpPr>
            <a:grpSpLocks/>
          </p:cNvGrpSpPr>
          <p:nvPr/>
        </p:nvGrpSpPr>
        <p:grpSpPr bwMode="auto">
          <a:xfrm>
            <a:off x="566738" y="1933575"/>
            <a:ext cx="8509000" cy="4483100"/>
            <a:chOff x="566738" y="2200275"/>
            <a:chExt cx="7805737" cy="4219575"/>
          </a:xfrm>
        </p:grpSpPr>
        <p:sp>
          <p:nvSpPr>
            <p:cNvPr id="46109" name="Rectangle 29"/>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46110" name="Rectangle 30"/>
            <p:cNvSpPr>
              <a:spLocks noChangeArrowheads="1"/>
            </p:cNvSpPr>
            <p:nvPr/>
          </p:nvSpPr>
          <p:spPr bwMode="auto">
            <a:xfrm>
              <a:off x="581024" y="2219326"/>
              <a:ext cx="7772401" cy="301288"/>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46082" name="Text Box 7"/>
          <p:cNvSpPr txBox="1">
            <a:spLocks noChangeArrowheads="1"/>
          </p:cNvSpPr>
          <p:nvPr/>
        </p:nvSpPr>
        <p:spPr bwMode="auto">
          <a:xfrm>
            <a:off x="585788" y="1954213"/>
            <a:ext cx="2624137" cy="287337"/>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8-5 </a:t>
            </a:r>
            <a:r>
              <a:rPr lang="en-US" dirty="0">
                <a:solidFill>
                  <a:schemeClr val="bg2"/>
                </a:solidFill>
              </a:rPr>
              <a:t>(2 </a:t>
            </a:r>
            <a:r>
              <a:rPr lang="el-GR" dirty="0" smtClean="0">
                <a:solidFill>
                  <a:schemeClr val="bg2"/>
                </a:solidFill>
              </a:rPr>
              <a:t>από</a:t>
            </a:r>
            <a:r>
              <a:rPr lang="en-US" dirty="0" smtClean="0">
                <a:solidFill>
                  <a:schemeClr val="bg2"/>
                </a:solidFill>
              </a:rPr>
              <a:t> </a:t>
            </a:r>
            <a:r>
              <a:rPr lang="en-US" dirty="0">
                <a:solidFill>
                  <a:schemeClr val="bg2"/>
                </a:solidFill>
              </a:rPr>
              <a:t>2)</a:t>
            </a:r>
            <a:endParaRPr lang="en-US" dirty="0"/>
          </a:p>
        </p:txBody>
      </p:sp>
      <p:sp>
        <p:nvSpPr>
          <p:cNvPr id="21" name="Rectangle 20"/>
          <p:cNvSpPr>
            <a:spLocks noChangeArrowheads="1"/>
          </p:cNvSpPr>
          <p:nvPr/>
        </p:nvSpPr>
        <p:spPr bwMode="auto">
          <a:xfrm>
            <a:off x="6970713" y="2286000"/>
            <a:ext cx="2125662" cy="3924151"/>
          </a:xfrm>
          <a:prstGeom prst="rect">
            <a:avLst/>
          </a:prstGeom>
          <a:noFill/>
          <a:ln w="9525">
            <a:noFill/>
            <a:miter lim="800000"/>
            <a:headEnd/>
            <a:tailEnd/>
          </a:ln>
        </p:spPr>
        <p:txBody>
          <a:bodyPr>
            <a:spAutoFit/>
          </a:bodyPr>
          <a:lstStyle/>
          <a:p>
            <a:pPr>
              <a:spcBef>
                <a:spcPct val="10000"/>
              </a:spcBef>
              <a:spcAft>
                <a:spcPct val="10000"/>
              </a:spcAft>
            </a:pPr>
            <a:r>
              <a:rPr lang="el-GR" sz="1600" dirty="0" smtClean="0">
                <a:solidFill>
                  <a:srgbClr val="8A3A6A"/>
                </a:solidFill>
              </a:rPr>
              <a:t>Επίπτωση του Δασμού στην Ευημερία</a:t>
            </a:r>
            <a:r>
              <a:rPr lang="en-US" sz="1600" dirty="0" smtClean="0">
                <a:solidFill>
                  <a:srgbClr val="8A3A6A"/>
                </a:solidFill>
              </a:rPr>
              <a:t> </a:t>
            </a:r>
            <a:r>
              <a:rPr lang="el-GR" sz="1600" dirty="0" smtClean="0">
                <a:solidFill>
                  <a:srgbClr val="8A3A6A"/>
                </a:solidFill>
              </a:rPr>
              <a:t>(συνέχεια)</a:t>
            </a:r>
            <a:endParaRPr lang="en-US" sz="1600" dirty="0" smtClean="0">
              <a:solidFill>
                <a:srgbClr val="8A3A6A"/>
              </a:solidFill>
            </a:endParaRPr>
          </a:p>
          <a:p>
            <a:pPr>
              <a:spcBef>
                <a:spcPct val="10000"/>
              </a:spcBef>
              <a:spcAft>
                <a:spcPct val="10000"/>
              </a:spcAft>
            </a:pPr>
            <a:r>
              <a:rPr lang="el-GR" dirty="0" smtClean="0"/>
              <a:t>Επομένως, η καθαρή απώλεια στην ευημερία, δηλαδή η απώλεια νεκρού βάρους στο εσωτερικό, </a:t>
            </a:r>
            <a:r>
              <a:rPr lang="en-US" i="1" dirty="0" smtClean="0"/>
              <a:t>(</a:t>
            </a:r>
            <a:r>
              <a:rPr lang="en-US" i="1" dirty="0"/>
              <a:t>b + d)</a:t>
            </a:r>
            <a:r>
              <a:rPr lang="en-US" dirty="0"/>
              <a:t>, </a:t>
            </a:r>
            <a:r>
              <a:rPr lang="el-GR" dirty="0" smtClean="0"/>
              <a:t>η οποία είναι το άθροισμα των δύο τριγώνων </a:t>
            </a:r>
            <a:r>
              <a:rPr lang="en-US" i="1" dirty="0" smtClean="0"/>
              <a:t>b</a:t>
            </a:r>
            <a:r>
              <a:rPr lang="en-US" dirty="0" smtClean="0"/>
              <a:t> </a:t>
            </a:r>
            <a:r>
              <a:rPr lang="el-GR" dirty="0" smtClean="0"/>
              <a:t>και </a:t>
            </a:r>
            <a:r>
              <a:rPr lang="en-US" i="1" dirty="0" smtClean="0"/>
              <a:t>d</a:t>
            </a:r>
            <a:r>
              <a:rPr lang="en-US" dirty="0" smtClean="0"/>
              <a:t> </a:t>
            </a:r>
            <a:r>
              <a:rPr lang="el-GR" dirty="0" smtClean="0"/>
              <a:t>στο διάγραμμα (α) ή το ένα (συνδυασμένο) τρίγωνο</a:t>
            </a:r>
            <a:r>
              <a:rPr lang="en-US" dirty="0" smtClean="0"/>
              <a:t> </a:t>
            </a:r>
            <a:r>
              <a:rPr lang="en-US" i="1" dirty="0" smtClean="0"/>
              <a:t>b </a:t>
            </a:r>
            <a:r>
              <a:rPr lang="en-US" i="1" dirty="0"/>
              <a:t>+ d</a:t>
            </a:r>
            <a:r>
              <a:rPr lang="en-US" dirty="0"/>
              <a:t> </a:t>
            </a:r>
            <a:r>
              <a:rPr lang="el-GR" dirty="0" smtClean="0"/>
              <a:t>στο διάγραμμα (β).</a:t>
            </a:r>
            <a:endParaRPr lang="en-US" dirty="0"/>
          </a:p>
        </p:txBody>
      </p:sp>
      <p:sp>
        <p:nvSpPr>
          <p:cNvPr id="46084" name="Rectangle 33"/>
          <p:cNvSpPr>
            <a:spLocks noChangeArrowheads="1"/>
          </p:cNvSpPr>
          <p:nvPr/>
        </p:nvSpPr>
        <p:spPr bwMode="auto">
          <a:xfrm>
            <a:off x="649288" y="2305050"/>
            <a:ext cx="6321425" cy="2846388"/>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sp>
        <p:nvSpPr>
          <p:cNvPr id="46085" name="Rectangle 6"/>
          <p:cNvSpPr>
            <a:spLocks noChangeArrowheads="1"/>
          </p:cNvSpPr>
          <p:nvPr/>
        </p:nvSpPr>
        <p:spPr bwMode="auto">
          <a:xfrm>
            <a:off x="566738" y="820738"/>
            <a:ext cx="7947025" cy="923330"/>
          </a:xfrm>
          <a:prstGeom prst="rect">
            <a:avLst/>
          </a:prstGeom>
          <a:noFill/>
          <a:ln w="9525" algn="ctr">
            <a:noFill/>
            <a:miter lim="800000"/>
            <a:headEnd/>
            <a:tailEnd/>
          </a:ln>
        </p:spPr>
        <p:txBody>
          <a:bodyPr>
            <a:spAutoFit/>
          </a:bodyPr>
          <a:lstStyle/>
          <a:p>
            <a:pPr>
              <a:spcBef>
                <a:spcPct val="20000"/>
              </a:spcBef>
            </a:pPr>
            <a:r>
              <a:rPr lang="el-GR" sz="1800" dirty="0" smtClean="0">
                <a:solidFill>
                  <a:srgbClr val="3D68AF"/>
                </a:solidFill>
              </a:rPr>
              <a:t>Επίπτωση του Δασμού στο Πλεόνασμα Καταναλωτή, στο Πλεόνασμα Παραγωγού, στο Κρατικά Έσοδα, Συνολική Επίπτωση του Δασμού στην Ευημερία, Απώλειες Παραγωγής και Κατανάλωσης</a:t>
            </a:r>
            <a:endParaRPr lang="en-US" sz="1800" dirty="0" smtClean="0">
              <a:solidFill>
                <a:srgbClr val="3D68AF"/>
              </a:solidFill>
            </a:endParaRPr>
          </a:p>
        </p:txBody>
      </p:sp>
      <p:pic>
        <p:nvPicPr>
          <p:cNvPr id="46086" name="Picture 46" descr="Feenstra2e_fig_08_05_PPT_15.gif"/>
          <p:cNvPicPr>
            <a:picLocks noChangeAspect="1"/>
          </p:cNvPicPr>
          <p:nvPr/>
        </p:nvPicPr>
        <p:blipFill>
          <a:blip r:embed="rId3" cstate="print"/>
          <a:srcRect/>
          <a:stretch>
            <a:fillRect/>
          </a:stretch>
        </p:blipFill>
        <p:spPr bwMode="auto">
          <a:xfrm>
            <a:off x="792163" y="2374900"/>
            <a:ext cx="6086475" cy="2714625"/>
          </a:xfrm>
          <a:prstGeom prst="rect">
            <a:avLst/>
          </a:prstGeom>
          <a:noFill/>
          <a:ln w="9525">
            <a:noFill/>
            <a:miter lim="800000"/>
            <a:headEnd/>
            <a:tailEnd/>
          </a:ln>
        </p:spPr>
      </p:pic>
      <p:pic>
        <p:nvPicPr>
          <p:cNvPr id="46087" name="Picture 24" descr="Feenstra2e_fig_08_05_PPT_1.gif"/>
          <p:cNvPicPr>
            <a:picLocks noChangeAspect="1"/>
          </p:cNvPicPr>
          <p:nvPr/>
        </p:nvPicPr>
        <p:blipFill>
          <a:blip r:embed="rId4" cstate="print"/>
          <a:srcRect/>
          <a:stretch>
            <a:fillRect/>
          </a:stretch>
        </p:blipFill>
        <p:spPr bwMode="auto">
          <a:xfrm>
            <a:off x="792163" y="2374900"/>
            <a:ext cx="6086475" cy="2714625"/>
          </a:xfrm>
          <a:prstGeom prst="rect">
            <a:avLst/>
          </a:prstGeom>
          <a:noFill/>
          <a:ln w="9525">
            <a:noFill/>
            <a:miter lim="800000"/>
            <a:headEnd/>
            <a:tailEnd/>
          </a:ln>
        </p:spPr>
      </p:pic>
      <p:pic>
        <p:nvPicPr>
          <p:cNvPr id="46088" name="Picture 25" descr="Feenstra2e_fig_08_05_PPT_2.gif"/>
          <p:cNvPicPr>
            <a:picLocks noChangeAspect="1"/>
          </p:cNvPicPr>
          <p:nvPr/>
        </p:nvPicPr>
        <p:blipFill>
          <a:blip r:embed="rId5" cstate="print"/>
          <a:srcRect/>
          <a:stretch>
            <a:fillRect/>
          </a:stretch>
        </p:blipFill>
        <p:spPr bwMode="auto">
          <a:xfrm>
            <a:off x="792163" y="2374900"/>
            <a:ext cx="6086475" cy="2714625"/>
          </a:xfrm>
          <a:prstGeom prst="rect">
            <a:avLst/>
          </a:prstGeom>
          <a:noFill/>
          <a:ln w="9525">
            <a:noFill/>
            <a:miter lim="800000"/>
            <a:headEnd/>
            <a:tailEnd/>
          </a:ln>
        </p:spPr>
      </p:pic>
      <p:pic>
        <p:nvPicPr>
          <p:cNvPr id="46089" name="Picture 26" descr="Feenstra2e_fig_08_05_PPT_3.gif"/>
          <p:cNvPicPr>
            <a:picLocks noChangeAspect="1"/>
          </p:cNvPicPr>
          <p:nvPr/>
        </p:nvPicPr>
        <p:blipFill>
          <a:blip r:embed="rId6" cstate="print"/>
          <a:srcRect/>
          <a:stretch>
            <a:fillRect/>
          </a:stretch>
        </p:blipFill>
        <p:spPr bwMode="auto">
          <a:xfrm>
            <a:off x="792163" y="2374900"/>
            <a:ext cx="6086475" cy="2714625"/>
          </a:xfrm>
          <a:prstGeom prst="rect">
            <a:avLst/>
          </a:prstGeom>
          <a:noFill/>
          <a:ln w="9525">
            <a:noFill/>
            <a:miter lim="800000"/>
            <a:headEnd/>
            <a:tailEnd/>
          </a:ln>
        </p:spPr>
      </p:pic>
      <p:pic>
        <p:nvPicPr>
          <p:cNvPr id="46090" name="Picture 27" descr="Feenstra2e_fig_08_05_PPT_4.gif"/>
          <p:cNvPicPr>
            <a:picLocks noChangeAspect="1"/>
          </p:cNvPicPr>
          <p:nvPr/>
        </p:nvPicPr>
        <p:blipFill>
          <a:blip r:embed="rId7" cstate="print"/>
          <a:srcRect/>
          <a:stretch>
            <a:fillRect/>
          </a:stretch>
        </p:blipFill>
        <p:spPr bwMode="auto">
          <a:xfrm>
            <a:off x="792163" y="2374900"/>
            <a:ext cx="6086475" cy="2714625"/>
          </a:xfrm>
          <a:prstGeom prst="rect">
            <a:avLst/>
          </a:prstGeom>
          <a:noFill/>
          <a:ln w="9525">
            <a:noFill/>
            <a:miter lim="800000"/>
            <a:headEnd/>
            <a:tailEnd/>
          </a:ln>
        </p:spPr>
      </p:pic>
      <p:pic>
        <p:nvPicPr>
          <p:cNvPr id="46091" name="Picture 28" descr="Feenstra2e_fig_08_05_PPT_5.gif"/>
          <p:cNvPicPr>
            <a:picLocks noChangeAspect="1"/>
          </p:cNvPicPr>
          <p:nvPr/>
        </p:nvPicPr>
        <p:blipFill>
          <a:blip r:embed="rId8" cstate="print"/>
          <a:srcRect/>
          <a:stretch>
            <a:fillRect/>
          </a:stretch>
        </p:blipFill>
        <p:spPr bwMode="auto">
          <a:xfrm>
            <a:off x="792163" y="2374900"/>
            <a:ext cx="6086475" cy="2714625"/>
          </a:xfrm>
          <a:prstGeom prst="rect">
            <a:avLst/>
          </a:prstGeom>
          <a:noFill/>
          <a:ln w="9525">
            <a:noFill/>
            <a:miter lim="800000"/>
            <a:headEnd/>
            <a:tailEnd/>
          </a:ln>
        </p:spPr>
      </p:pic>
      <p:pic>
        <p:nvPicPr>
          <p:cNvPr id="46092" name="Picture 31" descr="Feenstra2e_fig_08_05_PPT_6.gif"/>
          <p:cNvPicPr>
            <a:picLocks noChangeAspect="1"/>
          </p:cNvPicPr>
          <p:nvPr/>
        </p:nvPicPr>
        <p:blipFill>
          <a:blip r:embed="rId9" cstate="print"/>
          <a:srcRect/>
          <a:stretch>
            <a:fillRect/>
          </a:stretch>
        </p:blipFill>
        <p:spPr bwMode="auto">
          <a:xfrm>
            <a:off x="792163" y="2374900"/>
            <a:ext cx="6086475" cy="2714625"/>
          </a:xfrm>
          <a:prstGeom prst="rect">
            <a:avLst/>
          </a:prstGeom>
          <a:noFill/>
          <a:ln w="9525">
            <a:noFill/>
            <a:miter lim="800000"/>
            <a:headEnd/>
            <a:tailEnd/>
          </a:ln>
        </p:spPr>
      </p:pic>
      <p:pic>
        <p:nvPicPr>
          <p:cNvPr id="48" name="Picture 47" descr="Feenstra2e_fig_08_05_PPT_16.gif"/>
          <p:cNvPicPr>
            <a:picLocks noChangeAspect="1"/>
          </p:cNvPicPr>
          <p:nvPr/>
        </p:nvPicPr>
        <p:blipFill>
          <a:blip r:embed="rId10" cstate="print"/>
          <a:srcRect/>
          <a:stretch>
            <a:fillRect/>
          </a:stretch>
        </p:blipFill>
        <p:spPr bwMode="auto">
          <a:xfrm>
            <a:off x="792163" y="2374900"/>
            <a:ext cx="6086475" cy="2714625"/>
          </a:xfrm>
          <a:prstGeom prst="rect">
            <a:avLst/>
          </a:prstGeom>
          <a:noFill/>
          <a:ln w="9525">
            <a:noFill/>
            <a:miter lim="800000"/>
            <a:headEnd/>
            <a:tailEnd/>
          </a:ln>
        </p:spPr>
      </p:pic>
      <p:pic>
        <p:nvPicPr>
          <p:cNvPr id="46094" name="Picture 34" descr="Feenstra2e_fig_08_05_PPT_7.gif"/>
          <p:cNvPicPr>
            <a:picLocks noChangeAspect="1"/>
          </p:cNvPicPr>
          <p:nvPr/>
        </p:nvPicPr>
        <p:blipFill>
          <a:blip r:embed="rId11" cstate="print"/>
          <a:srcRect/>
          <a:stretch>
            <a:fillRect/>
          </a:stretch>
        </p:blipFill>
        <p:spPr bwMode="auto">
          <a:xfrm>
            <a:off x="792163" y="2374900"/>
            <a:ext cx="6086475" cy="2714625"/>
          </a:xfrm>
          <a:prstGeom prst="rect">
            <a:avLst/>
          </a:prstGeom>
          <a:noFill/>
          <a:ln w="9525">
            <a:noFill/>
            <a:miter lim="800000"/>
            <a:headEnd/>
            <a:tailEnd/>
          </a:ln>
        </p:spPr>
      </p:pic>
      <p:pic>
        <p:nvPicPr>
          <p:cNvPr id="46095" name="Picture 35" descr="Feenstra2e_fig_08_05_PPT_8.gif"/>
          <p:cNvPicPr>
            <a:picLocks noChangeAspect="1"/>
          </p:cNvPicPr>
          <p:nvPr/>
        </p:nvPicPr>
        <p:blipFill>
          <a:blip r:embed="rId12" cstate="print"/>
          <a:srcRect/>
          <a:stretch>
            <a:fillRect/>
          </a:stretch>
        </p:blipFill>
        <p:spPr bwMode="auto">
          <a:xfrm>
            <a:off x="792163" y="2374900"/>
            <a:ext cx="6086475" cy="2714625"/>
          </a:xfrm>
          <a:prstGeom prst="rect">
            <a:avLst/>
          </a:prstGeom>
          <a:noFill/>
          <a:ln w="9525">
            <a:noFill/>
            <a:miter lim="800000"/>
            <a:headEnd/>
            <a:tailEnd/>
          </a:ln>
        </p:spPr>
      </p:pic>
      <p:pic>
        <p:nvPicPr>
          <p:cNvPr id="46096" name="Picture 38" descr="Feenstra2e_fig_08_05_PPT_9.gif"/>
          <p:cNvPicPr>
            <a:picLocks noChangeAspect="1"/>
          </p:cNvPicPr>
          <p:nvPr/>
        </p:nvPicPr>
        <p:blipFill>
          <a:blip r:embed="rId13" cstate="print"/>
          <a:srcRect/>
          <a:stretch>
            <a:fillRect/>
          </a:stretch>
        </p:blipFill>
        <p:spPr bwMode="auto">
          <a:xfrm>
            <a:off x="792163" y="2374900"/>
            <a:ext cx="6086475" cy="2714625"/>
          </a:xfrm>
          <a:prstGeom prst="rect">
            <a:avLst/>
          </a:prstGeom>
          <a:noFill/>
          <a:ln w="9525">
            <a:noFill/>
            <a:miter lim="800000"/>
            <a:headEnd/>
            <a:tailEnd/>
          </a:ln>
        </p:spPr>
      </p:pic>
      <p:pic>
        <p:nvPicPr>
          <p:cNvPr id="46097" name="Picture 41" descr="Feenstra2e_fig_08_05_PPT_10.gif"/>
          <p:cNvPicPr>
            <a:picLocks noChangeAspect="1"/>
          </p:cNvPicPr>
          <p:nvPr/>
        </p:nvPicPr>
        <p:blipFill>
          <a:blip r:embed="rId14" cstate="print"/>
          <a:srcRect/>
          <a:stretch>
            <a:fillRect/>
          </a:stretch>
        </p:blipFill>
        <p:spPr bwMode="auto">
          <a:xfrm>
            <a:off x="792163" y="2374900"/>
            <a:ext cx="6086475" cy="2714625"/>
          </a:xfrm>
          <a:prstGeom prst="rect">
            <a:avLst/>
          </a:prstGeom>
          <a:noFill/>
          <a:ln w="9525">
            <a:noFill/>
            <a:miter lim="800000"/>
            <a:headEnd/>
            <a:tailEnd/>
          </a:ln>
        </p:spPr>
      </p:pic>
      <p:pic>
        <p:nvPicPr>
          <p:cNvPr id="46098" name="Picture 42" descr="Feenstra2e_fig_08_05_PPT_11.gif"/>
          <p:cNvPicPr>
            <a:picLocks noChangeAspect="1"/>
          </p:cNvPicPr>
          <p:nvPr/>
        </p:nvPicPr>
        <p:blipFill>
          <a:blip r:embed="rId15" cstate="print"/>
          <a:srcRect/>
          <a:stretch>
            <a:fillRect/>
          </a:stretch>
        </p:blipFill>
        <p:spPr bwMode="auto">
          <a:xfrm>
            <a:off x="792163" y="2374900"/>
            <a:ext cx="6086475" cy="2714625"/>
          </a:xfrm>
          <a:prstGeom prst="rect">
            <a:avLst/>
          </a:prstGeom>
          <a:noFill/>
          <a:ln w="9525">
            <a:noFill/>
            <a:miter lim="800000"/>
            <a:headEnd/>
            <a:tailEnd/>
          </a:ln>
        </p:spPr>
      </p:pic>
      <p:pic>
        <p:nvPicPr>
          <p:cNvPr id="46099" name="Picture 43" descr="Feenstra2e_fig_08_05_PPT_12.gif"/>
          <p:cNvPicPr>
            <a:picLocks noChangeAspect="1"/>
          </p:cNvPicPr>
          <p:nvPr/>
        </p:nvPicPr>
        <p:blipFill>
          <a:blip r:embed="rId16" cstate="print"/>
          <a:srcRect/>
          <a:stretch>
            <a:fillRect/>
          </a:stretch>
        </p:blipFill>
        <p:spPr bwMode="auto">
          <a:xfrm>
            <a:off x="792163" y="2374900"/>
            <a:ext cx="6086475" cy="2714625"/>
          </a:xfrm>
          <a:prstGeom prst="rect">
            <a:avLst/>
          </a:prstGeom>
          <a:noFill/>
          <a:ln w="9525">
            <a:noFill/>
            <a:miter lim="800000"/>
            <a:headEnd/>
            <a:tailEnd/>
          </a:ln>
        </p:spPr>
      </p:pic>
      <p:pic>
        <p:nvPicPr>
          <p:cNvPr id="45" name="Picture 44" descr="Feenstra2e_fig_08_05_PPT_13.gif"/>
          <p:cNvPicPr>
            <a:picLocks noChangeAspect="1"/>
          </p:cNvPicPr>
          <p:nvPr/>
        </p:nvPicPr>
        <p:blipFill>
          <a:blip r:embed="rId17" cstate="print"/>
          <a:srcRect/>
          <a:stretch>
            <a:fillRect/>
          </a:stretch>
        </p:blipFill>
        <p:spPr bwMode="auto">
          <a:xfrm>
            <a:off x="792163" y="2374900"/>
            <a:ext cx="6086475" cy="2714625"/>
          </a:xfrm>
          <a:prstGeom prst="rect">
            <a:avLst/>
          </a:prstGeom>
          <a:noFill/>
          <a:ln w="9525">
            <a:noFill/>
            <a:miter lim="800000"/>
            <a:headEnd/>
            <a:tailEnd/>
          </a:ln>
        </p:spPr>
      </p:pic>
      <p:pic>
        <p:nvPicPr>
          <p:cNvPr id="46" name="Picture 45" descr="Feenstra2e_fig_08_05_PPT_14.gif"/>
          <p:cNvPicPr>
            <a:picLocks noChangeAspect="1"/>
          </p:cNvPicPr>
          <p:nvPr/>
        </p:nvPicPr>
        <p:blipFill>
          <a:blip r:embed="rId18" cstate="print"/>
          <a:srcRect/>
          <a:stretch>
            <a:fillRect/>
          </a:stretch>
        </p:blipFill>
        <p:spPr bwMode="auto">
          <a:xfrm>
            <a:off x="792163" y="2374900"/>
            <a:ext cx="6086475" cy="2714625"/>
          </a:xfrm>
          <a:prstGeom prst="rect">
            <a:avLst/>
          </a:prstGeom>
          <a:noFill/>
          <a:ln w="9525">
            <a:noFill/>
            <a:miter lim="800000"/>
            <a:headEnd/>
            <a:tailEnd/>
          </a:ln>
        </p:spPr>
      </p:pic>
      <p:sp>
        <p:nvSpPr>
          <p:cNvPr id="33" name="Rectangle 32"/>
          <p:cNvSpPr>
            <a:spLocks noChangeArrowheads="1"/>
          </p:cNvSpPr>
          <p:nvPr/>
        </p:nvSpPr>
        <p:spPr bwMode="auto">
          <a:xfrm>
            <a:off x="5210629" y="5159375"/>
            <a:ext cx="1760084" cy="1569660"/>
          </a:xfrm>
          <a:prstGeom prst="rect">
            <a:avLst/>
          </a:prstGeom>
          <a:noFill/>
          <a:ln w="9525">
            <a:noFill/>
            <a:miter lim="800000"/>
            <a:headEnd/>
            <a:tailEnd/>
          </a:ln>
        </p:spPr>
        <p:txBody>
          <a:bodyPr wrap="square">
            <a:spAutoFit/>
          </a:bodyPr>
          <a:lstStyle/>
          <a:p>
            <a:pPr>
              <a:spcBef>
                <a:spcPct val="10000"/>
              </a:spcBef>
              <a:spcAft>
                <a:spcPct val="10000"/>
              </a:spcAft>
            </a:pPr>
            <a:r>
              <a:rPr lang="el-GR" sz="1200" b="0" dirty="0" smtClean="0"/>
              <a:t>Το τρίγωνο </a:t>
            </a:r>
            <a:r>
              <a:rPr lang="en-US" sz="1200" b="0" dirty="0" smtClean="0"/>
              <a:t>(</a:t>
            </a:r>
            <a:r>
              <a:rPr lang="en-US" sz="1200" b="0" i="1" dirty="0" smtClean="0"/>
              <a:t>b</a:t>
            </a:r>
            <a:r>
              <a:rPr lang="en-US" sz="1200" b="0" dirty="0" smtClean="0"/>
              <a:t> </a:t>
            </a:r>
            <a:r>
              <a:rPr lang="en-US" sz="1200" b="0" dirty="0"/>
              <a:t>+ </a:t>
            </a:r>
            <a:r>
              <a:rPr lang="en-US" sz="1200" b="0" i="1" dirty="0"/>
              <a:t>d</a:t>
            </a:r>
            <a:r>
              <a:rPr lang="en-US" sz="1200" b="0" dirty="0"/>
              <a:t>) </a:t>
            </a:r>
            <a:r>
              <a:rPr lang="el-GR" sz="1200" b="0" dirty="0" smtClean="0"/>
              <a:t>είναι μια </a:t>
            </a:r>
            <a:r>
              <a:rPr lang="el-GR" sz="1200" dirty="0" smtClean="0"/>
              <a:t>απώλεια νεκρού βάρους, </a:t>
            </a:r>
            <a:r>
              <a:rPr lang="el-GR" sz="1200" b="0" dirty="0" smtClean="0"/>
              <a:t>ή μια απώλεια που δεν αντισταθμίζεται από άλλο κέρδος σε κάποιον άλλο τομέα της οικονομίας</a:t>
            </a:r>
            <a:endParaRPr lang="en-US" sz="1200" b="0" dirty="0"/>
          </a:p>
        </p:txBody>
      </p:sp>
      <p:grpSp>
        <p:nvGrpSpPr>
          <p:cNvPr id="40" name="Group 39"/>
          <p:cNvGrpSpPr>
            <a:grpSpLocks/>
          </p:cNvGrpSpPr>
          <p:nvPr/>
        </p:nvGrpSpPr>
        <p:grpSpPr bwMode="auto">
          <a:xfrm>
            <a:off x="547688" y="5170488"/>
            <a:ext cx="4630737" cy="1083374"/>
            <a:chOff x="566738" y="5574268"/>
            <a:chExt cx="4630056" cy="1084073"/>
          </a:xfrm>
        </p:grpSpPr>
        <p:sp>
          <p:nvSpPr>
            <p:cNvPr id="46107" name="Rectangle 48"/>
            <p:cNvSpPr>
              <a:spLocks noChangeArrowheads="1"/>
            </p:cNvSpPr>
            <p:nvPr/>
          </p:nvSpPr>
          <p:spPr bwMode="auto">
            <a:xfrm>
              <a:off x="624794" y="5574268"/>
              <a:ext cx="4572000" cy="1084073"/>
            </a:xfrm>
            <a:prstGeom prst="rect">
              <a:avLst/>
            </a:prstGeom>
            <a:noFill/>
            <a:ln w="9525">
              <a:noFill/>
              <a:miter lim="800000"/>
              <a:headEnd/>
              <a:tailEnd/>
            </a:ln>
          </p:spPr>
          <p:txBody>
            <a:bodyPr>
              <a:spAutoFit/>
            </a:bodyPr>
            <a:lstStyle/>
            <a:p>
              <a:pPr>
                <a:spcBef>
                  <a:spcPct val="10000"/>
                </a:spcBef>
                <a:spcAft>
                  <a:spcPct val="10000"/>
                </a:spcAft>
              </a:pPr>
              <a:r>
                <a:rPr lang="el-GR" b="0" dirty="0" smtClean="0"/>
                <a:t>Πτώση στο πλεόνασμα καταναλωτή</a:t>
              </a:r>
              <a:r>
                <a:rPr lang="en-US" b="0" dirty="0" smtClean="0"/>
                <a:t>: </a:t>
              </a:r>
              <a:r>
                <a:rPr lang="en-US" b="0" dirty="0"/>
                <a:t>− (</a:t>
              </a:r>
              <a:r>
                <a:rPr lang="en-US" b="0" i="1" dirty="0"/>
                <a:t>a + b + c + d)</a:t>
              </a:r>
            </a:p>
            <a:p>
              <a:pPr>
                <a:spcBef>
                  <a:spcPct val="10000"/>
                </a:spcBef>
                <a:spcAft>
                  <a:spcPct val="10000"/>
                </a:spcAft>
              </a:pPr>
              <a:r>
                <a:rPr lang="el-GR" b="0" dirty="0" smtClean="0"/>
                <a:t>Άνοδος στο πλεόνασμα παραγωγού</a:t>
              </a:r>
              <a:r>
                <a:rPr lang="en-US" b="0" dirty="0" smtClean="0"/>
                <a:t> </a:t>
              </a:r>
              <a:r>
                <a:rPr lang="en-US" b="0" dirty="0"/>
                <a:t>+ </a:t>
              </a:r>
              <a:r>
                <a:rPr lang="en-US" b="0" i="1" dirty="0"/>
                <a:t>a</a:t>
              </a:r>
            </a:p>
            <a:p>
              <a:pPr>
                <a:spcBef>
                  <a:spcPct val="10000"/>
                </a:spcBef>
                <a:spcAft>
                  <a:spcPct val="10000"/>
                </a:spcAft>
              </a:pPr>
              <a:r>
                <a:rPr lang="el-GR" b="0" dirty="0" smtClean="0"/>
                <a:t>Αύξηση κρατικών εσόδων</a:t>
              </a:r>
              <a:r>
                <a:rPr lang="en-US" b="0" dirty="0" smtClean="0"/>
                <a:t> </a:t>
              </a:r>
              <a:r>
                <a:rPr lang="en-US" b="0" dirty="0"/>
                <a:t>+ c</a:t>
              </a:r>
            </a:p>
            <a:p>
              <a:pPr>
                <a:spcBef>
                  <a:spcPct val="10000"/>
                </a:spcBef>
                <a:spcAft>
                  <a:spcPct val="10000"/>
                </a:spcAft>
              </a:pPr>
              <a:r>
                <a:rPr lang="el-GR" dirty="0" smtClean="0"/>
                <a:t>Καθαρή Επίπτωση σε Εγχώρια Ευημερία</a:t>
              </a:r>
              <a:r>
                <a:rPr lang="en-US" dirty="0" smtClean="0"/>
                <a:t>: </a:t>
              </a:r>
              <a:r>
                <a:rPr lang="en-US" dirty="0"/>
                <a:t>− (</a:t>
              </a:r>
              <a:r>
                <a:rPr lang="en-US" i="1" dirty="0"/>
                <a:t>b + d)</a:t>
              </a:r>
              <a:endParaRPr lang="en-US" dirty="0"/>
            </a:p>
          </p:txBody>
        </p:sp>
        <p:cxnSp>
          <p:nvCxnSpPr>
            <p:cNvPr id="46108" name="Straight Connector 37"/>
            <p:cNvCxnSpPr>
              <a:cxnSpLocks noChangeShapeType="1"/>
            </p:cNvCxnSpPr>
            <p:nvPr/>
          </p:nvCxnSpPr>
          <p:spPr bwMode="auto">
            <a:xfrm>
              <a:off x="566738" y="6373586"/>
              <a:ext cx="3395662" cy="0"/>
            </a:xfrm>
            <a:prstGeom prst="line">
              <a:avLst/>
            </a:prstGeom>
            <a:noFill/>
            <a:ln w="9525" algn="ctr">
              <a:solidFill>
                <a:schemeClr val="tx1"/>
              </a:solidFill>
              <a:round/>
              <a:headEnd/>
              <a:tailEnd/>
            </a:ln>
          </p:spPr>
        </p:cxnSp>
      </p:grpSp>
      <p:sp>
        <p:nvSpPr>
          <p:cNvPr id="46104" name="Rectangle 51"/>
          <p:cNvSpPr>
            <a:spLocks noChangeArrowheads="1"/>
          </p:cNvSpPr>
          <p:nvPr/>
        </p:nvSpPr>
        <p:spPr bwMode="auto">
          <a:xfrm>
            <a:off x="928688" y="434975"/>
            <a:ext cx="4929187" cy="192088"/>
          </a:xfrm>
          <a:prstGeom prst="rect">
            <a:avLst/>
          </a:prstGeom>
          <a:solidFill>
            <a:srgbClr val="F5D8A5"/>
          </a:solidFill>
          <a:ln w="9525" algn="ctr">
            <a:noFill/>
            <a:round/>
            <a:headEnd/>
            <a:tailEnd/>
          </a:ln>
        </p:spPr>
        <p:txBody>
          <a:bodyPr/>
          <a:lstStyle/>
          <a:p>
            <a:endParaRPr lang="en-US" sz="2800" b="0">
              <a:solidFill>
                <a:schemeClr val="tx2"/>
              </a:solidFill>
            </a:endParaRPr>
          </a:p>
        </p:txBody>
      </p:sp>
      <p:sp>
        <p:nvSpPr>
          <p:cNvPr id="46105"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3 </a:t>
            </a:r>
            <a:r>
              <a:rPr lang="el-GR" dirty="0" smtClean="0">
                <a:solidFill>
                  <a:srgbClr val="69134B"/>
                </a:solidFill>
              </a:rPr>
              <a:t>Εισαγωγικοί Δασμοί για μια Μικρή Χώρα</a:t>
            </a:r>
            <a:endParaRPr lang="en-US" dirty="0" smtClean="0">
              <a:solidFill>
                <a:srgbClr val="69134B"/>
              </a:solidFill>
            </a:endParaRPr>
          </a:p>
        </p:txBody>
      </p:sp>
      <p:cxnSp>
        <p:nvCxnSpPr>
          <p:cNvPr id="46106" name="Straight Connector 53"/>
          <p:cNvCxnSpPr>
            <a:cxnSpLocks noChangeShapeType="1"/>
          </p:cNvCxnSpPr>
          <p:nvPr/>
        </p:nvCxnSpPr>
        <p:spPr bwMode="auto">
          <a:xfrm>
            <a:off x="566738" y="646113"/>
            <a:ext cx="5291137" cy="0"/>
          </a:xfrm>
          <a:prstGeom prst="line">
            <a:avLst/>
          </a:prstGeom>
          <a:noFill/>
          <a:ln w="19050" cap="rnd" algn="ctr">
            <a:solidFill>
              <a:srgbClr val="9C3A45"/>
            </a:solidFill>
            <a:prstDash val="sysDash"/>
            <a:round/>
            <a:headEnd/>
            <a:tailEnd/>
          </a:ln>
        </p:spPr>
      </p:cxn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
                                            <p:txEl>
                                              <p:pRg st="1" end="1"/>
                                            </p:txEl>
                                          </p:spTgt>
                                        </p:tgtEl>
                                        <p:attrNameLst>
                                          <p:attrName>style.visibility</p:attrName>
                                        </p:attrNameLst>
                                      </p:cBhvr>
                                      <p:to>
                                        <p:strVal val="visible"/>
                                      </p:to>
                                    </p:set>
                                    <p:animEffect transition="in" filter="wipe(left)">
                                      <p:cBhvr>
                                        <p:cTn id="7" dur="500"/>
                                        <p:tgtEl>
                                          <p:spTgt spid="21">
                                            <p:txEl>
                                              <p:pRg st="1" end="1"/>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45"/>
                                        </p:tgtEl>
                                        <p:attrNameLst>
                                          <p:attrName>style.visibility</p:attrName>
                                        </p:attrNameLst>
                                      </p:cBhvr>
                                      <p:to>
                                        <p:strVal val="visible"/>
                                      </p:to>
                                    </p:set>
                                    <p:animEffect transition="in" filter="wipe(left)">
                                      <p:cBhvr>
                                        <p:cTn id="11" dur="1000"/>
                                        <p:tgtEl>
                                          <p:spTgt spid="45"/>
                                        </p:tgtEl>
                                      </p:cBhvr>
                                    </p:animEffect>
                                  </p:childTnLst>
                                </p:cTn>
                              </p:par>
                            </p:childTnLst>
                          </p:cTn>
                        </p:par>
                        <p:par>
                          <p:cTn id="12" fill="hold">
                            <p:stCondLst>
                              <p:cond delay="1500"/>
                            </p:stCondLst>
                            <p:childTnLst>
                              <p:par>
                                <p:cTn id="13" presetID="22" presetClass="entr" presetSubtype="1" fill="hold" nodeType="afterEffect">
                                  <p:stCondLst>
                                    <p:cond delay="0"/>
                                  </p:stCondLst>
                                  <p:childTnLst>
                                    <p:set>
                                      <p:cBhvr>
                                        <p:cTn id="14" dur="1" fill="hold">
                                          <p:stCondLst>
                                            <p:cond delay="0"/>
                                          </p:stCondLst>
                                        </p:cTn>
                                        <p:tgtEl>
                                          <p:spTgt spid="46"/>
                                        </p:tgtEl>
                                        <p:attrNameLst>
                                          <p:attrName>style.visibility</p:attrName>
                                        </p:attrNameLst>
                                      </p:cBhvr>
                                      <p:to>
                                        <p:strVal val="visible"/>
                                      </p:to>
                                    </p:set>
                                    <p:animEffect transition="in" filter="wipe(up)">
                                      <p:cBhvr>
                                        <p:cTn id="15" dur="1000"/>
                                        <p:tgtEl>
                                          <p:spTgt spid="46"/>
                                        </p:tgtEl>
                                      </p:cBhvr>
                                    </p:animEffect>
                                  </p:childTnLst>
                                </p:cTn>
                              </p:par>
                            </p:childTnLst>
                          </p:cTn>
                        </p:par>
                        <p:par>
                          <p:cTn id="16" fill="hold">
                            <p:stCondLst>
                              <p:cond delay="2500"/>
                            </p:stCondLst>
                            <p:childTnLst>
                              <p:par>
                                <p:cTn id="17" presetID="22" presetClass="entr" presetSubtype="8" fill="hold" nodeType="afterEffect">
                                  <p:stCondLst>
                                    <p:cond delay="0"/>
                                  </p:stCondLst>
                                  <p:childTnLst>
                                    <p:set>
                                      <p:cBhvr>
                                        <p:cTn id="18" dur="1" fill="hold">
                                          <p:stCondLst>
                                            <p:cond delay="0"/>
                                          </p:stCondLst>
                                        </p:cTn>
                                        <p:tgtEl>
                                          <p:spTgt spid="48"/>
                                        </p:tgtEl>
                                        <p:attrNameLst>
                                          <p:attrName>style.visibility</p:attrName>
                                        </p:attrNameLst>
                                      </p:cBhvr>
                                      <p:to>
                                        <p:strVal val="visible"/>
                                      </p:to>
                                    </p:set>
                                    <p:animEffect transition="in" filter="wipe(left)">
                                      <p:cBhvr>
                                        <p:cTn id="19" dur="1000"/>
                                        <p:tgtEl>
                                          <p:spTgt spid="48"/>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40"/>
                                        </p:tgtEl>
                                        <p:attrNameLst>
                                          <p:attrName>style.visibility</p:attrName>
                                        </p:attrNameLst>
                                      </p:cBhvr>
                                      <p:to>
                                        <p:strVal val="visible"/>
                                      </p:to>
                                    </p:set>
                                    <p:animEffect transition="in" filter="wipe(left)">
                                      <p:cBhvr>
                                        <p:cTn id="24" dur="500"/>
                                        <p:tgtEl>
                                          <p:spTgt spid="40"/>
                                        </p:tgtEl>
                                      </p:cBhvr>
                                    </p:animEffect>
                                  </p:childTnLst>
                                </p:cTn>
                              </p:par>
                            </p:childTnLst>
                          </p:cTn>
                        </p:par>
                        <p:par>
                          <p:cTn id="25" fill="hold">
                            <p:stCondLst>
                              <p:cond delay="500"/>
                            </p:stCondLst>
                            <p:childTnLst>
                              <p:par>
                                <p:cTn id="26" presetID="22" presetClass="entr" presetSubtype="8" fill="hold" grpId="0" nodeType="afterEffect">
                                  <p:stCondLst>
                                    <p:cond delay="0"/>
                                  </p:stCondLst>
                                  <p:childTnLst>
                                    <p:set>
                                      <p:cBhvr>
                                        <p:cTn id="27" dur="1" fill="hold">
                                          <p:stCondLst>
                                            <p:cond delay="0"/>
                                          </p:stCondLst>
                                        </p:cTn>
                                        <p:tgtEl>
                                          <p:spTgt spid="33"/>
                                        </p:tgtEl>
                                        <p:attrNameLst>
                                          <p:attrName>style.visibility</p:attrName>
                                        </p:attrNameLst>
                                      </p:cBhvr>
                                      <p:to>
                                        <p:strVal val="visible"/>
                                      </p:to>
                                    </p:set>
                                    <p:animEffect transition="in" filter="wipe(left)">
                                      <p:cBhvr>
                                        <p:cTn id="28"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uiExpand="1" build="p" bldLvl="2"/>
      <p:bldP spid="33" grpId="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29" name="Rectangle 6"/>
          <p:cNvSpPr>
            <a:spLocks noChangeArrowheads="1"/>
          </p:cNvSpPr>
          <p:nvPr/>
        </p:nvSpPr>
        <p:spPr bwMode="auto">
          <a:xfrm>
            <a:off x="566738" y="820738"/>
            <a:ext cx="7947025" cy="1323439"/>
          </a:xfrm>
          <a:prstGeom prst="rect">
            <a:avLst/>
          </a:prstGeom>
          <a:noFill/>
          <a:ln w="9525" algn="ctr">
            <a:noFill/>
            <a:miter lim="800000"/>
            <a:headEnd/>
            <a:tailEnd/>
          </a:ln>
        </p:spPr>
        <p:txBody>
          <a:bodyPr>
            <a:spAutoFit/>
          </a:bodyPr>
          <a:lstStyle/>
          <a:p>
            <a:pPr>
              <a:spcBef>
                <a:spcPct val="20000"/>
              </a:spcBef>
            </a:pPr>
            <a:r>
              <a:rPr lang="el-GR" sz="2000" dirty="0" smtClean="0">
                <a:solidFill>
                  <a:srgbClr val="3D68AF"/>
                </a:solidFill>
              </a:rPr>
              <a:t>Επίπτωση του Δασμού στο Πλεόνασμα Καταναλωτή, στο Πλεόνασμα Παραγωγού, στο Κρατικά Έσοδα, Συνολική Επίπτωση του Δασμού στην Ευημερία, Απώλειες Παραγωγής και Κατανάλωσης</a:t>
            </a:r>
            <a:endParaRPr lang="en-US" sz="2000" dirty="0" smtClean="0">
              <a:solidFill>
                <a:srgbClr val="3D68AF"/>
              </a:solidFill>
            </a:endParaRPr>
          </a:p>
        </p:txBody>
      </p:sp>
      <p:sp>
        <p:nvSpPr>
          <p:cNvPr id="33" name="Rectangle 32"/>
          <p:cNvSpPr>
            <a:spLocks noChangeArrowheads="1"/>
          </p:cNvSpPr>
          <p:nvPr/>
        </p:nvSpPr>
        <p:spPr bwMode="auto">
          <a:xfrm>
            <a:off x="566738" y="2235199"/>
            <a:ext cx="7510462" cy="707886"/>
          </a:xfrm>
          <a:prstGeom prst="rect">
            <a:avLst/>
          </a:prstGeom>
          <a:noFill/>
          <a:ln w="9525">
            <a:noFill/>
            <a:miter lim="800000"/>
            <a:headEnd/>
            <a:tailEnd/>
          </a:ln>
        </p:spPr>
        <p:txBody>
          <a:bodyPr wrap="square">
            <a:spAutoFit/>
          </a:bodyPr>
          <a:lstStyle/>
          <a:p>
            <a:pPr>
              <a:spcBef>
                <a:spcPct val="10000"/>
              </a:spcBef>
              <a:spcAft>
                <a:spcPct val="10000"/>
              </a:spcAft>
            </a:pPr>
            <a:r>
              <a:rPr lang="el-GR" sz="2000" b="0" dirty="0" smtClean="0"/>
              <a:t>Συνοψίζοντας, εκτός από την </a:t>
            </a:r>
            <a:r>
              <a:rPr lang="el-GR" sz="2000" dirty="0" smtClean="0"/>
              <a:t>απώλεια νεκρού βάρους </a:t>
            </a:r>
            <a:r>
              <a:rPr lang="en-US" sz="2000" b="0" dirty="0" smtClean="0"/>
              <a:t>(</a:t>
            </a:r>
            <a:r>
              <a:rPr lang="el-GR" sz="2000" b="0" dirty="0" smtClean="0"/>
              <a:t>τρίγωνο</a:t>
            </a:r>
            <a:r>
              <a:rPr lang="en-US" sz="2000" b="0" dirty="0" smtClean="0"/>
              <a:t> </a:t>
            </a:r>
            <a:r>
              <a:rPr lang="en-US" sz="2000" b="0" dirty="0"/>
              <a:t>(</a:t>
            </a:r>
            <a:r>
              <a:rPr lang="en-US" sz="2000" b="0" i="1" dirty="0"/>
              <a:t>b</a:t>
            </a:r>
            <a:r>
              <a:rPr lang="en-US" sz="2000" b="0" dirty="0"/>
              <a:t> + </a:t>
            </a:r>
            <a:r>
              <a:rPr lang="en-US" sz="2000" b="0" i="1" dirty="0"/>
              <a:t>d</a:t>
            </a:r>
            <a:r>
              <a:rPr lang="en-US" sz="2000" b="0" dirty="0"/>
              <a:t>)), </a:t>
            </a:r>
            <a:r>
              <a:rPr lang="el-GR" sz="2000" b="0" dirty="0" smtClean="0"/>
              <a:t>υπάρχουν κι άλλες απώλειες</a:t>
            </a:r>
            <a:r>
              <a:rPr lang="en-US" sz="2000" b="0" dirty="0" smtClean="0"/>
              <a:t>:</a:t>
            </a:r>
            <a:endParaRPr lang="en-US" sz="2000" b="0" dirty="0"/>
          </a:p>
        </p:txBody>
      </p:sp>
      <p:sp>
        <p:nvSpPr>
          <p:cNvPr id="37" name="Rectangle 36"/>
          <p:cNvSpPr>
            <a:spLocks noChangeArrowheads="1"/>
          </p:cNvSpPr>
          <p:nvPr/>
        </p:nvSpPr>
        <p:spPr bwMode="auto">
          <a:xfrm>
            <a:off x="566738" y="3294743"/>
            <a:ext cx="8472487" cy="1631216"/>
          </a:xfrm>
          <a:prstGeom prst="rect">
            <a:avLst/>
          </a:prstGeom>
          <a:noFill/>
          <a:ln w="9525">
            <a:noFill/>
            <a:miter lim="800000"/>
            <a:headEnd/>
            <a:tailEnd/>
          </a:ln>
        </p:spPr>
        <p:txBody>
          <a:bodyPr wrap="square">
            <a:spAutoFit/>
          </a:bodyPr>
          <a:lstStyle/>
          <a:p>
            <a:pPr marL="342900" indent="-342900">
              <a:spcBef>
                <a:spcPct val="10000"/>
              </a:spcBef>
              <a:spcAft>
                <a:spcPct val="10000"/>
              </a:spcAft>
              <a:buFont typeface="Arial" charset="0"/>
              <a:buChar char="•"/>
            </a:pPr>
            <a:r>
              <a:rPr lang="el-GR" sz="2000" b="0" dirty="0" smtClean="0"/>
              <a:t>Το εμβαδόν του τριγώνου</a:t>
            </a:r>
            <a:r>
              <a:rPr lang="en-US" sz="2000" b="0" dirty="0" smtClean="0"/>
              <a:t> </a:t>
            </a:r>
            <a:r>
              <a:rPr lang="en-US" sz="2000" b="0" i="1" dirty="0"/>
              <a:t>b </a:t>
            </a:r>
            <a:r>
              <a:rPr lang="el-GR" sz="2000" b="0" dirty="0" smtClean="0"/>
              <a:t>είναι ίσο με την αύξηση του οριακού κόστους των επιπλέον παραγόμενων μονάδων και μπορεί να ερμηνευτεί ως </a:t>
            </a:r>
            <a:r>
              <a:rPr lang="el-GR" sz="2000" dirty="0" smtClean="0"/>
              <a:t>απώλεια παραγωγής </a:t>
            </a:r>
            <a:r>
              <a:rPr lang="el-GR" sz="2000" b="0" dirty="0" smtClean="0"/>
              <a:t>(ή </a:t>
            </a:r>
            <a:r>
              <a:rPr lang="el-GR" sz="2000" b="0" i="1" dirty="0" smtClean="0"/>
              <a:t>απώλεια αποδοτικότητας) </a:t>
            </a:r>
            <a:r>
              <a:rPr lang="el-GR" sz="2000" b="0" dirty="0" smtClean="0"/>
              <a:t>για την οικονομία λόγω παραγωγής σε οριακό κόστος πάνω από την παγκόσμια τιμή.</a:t>
            </a:r>
            <a:endParaRPr lang="en-US" sz="2000" b="0" dirty="0"/>
          </a:p>
        </p:txBody>
      </p:sp>
      <p:sp>
        <p:nvSpPr>
          <p:cNvPr id="40" name="Rectangle 39"/>
          <p:cNvSpPr>
            <a:spLocks noChangeArrowheads="1"/>
          </p:cNvSpPr>
          <p:nvPr/>
        </p:nvSpPr>
        <p:spPr bwMode="auto">
          <a:xfrm>
            <a:off x="566738" y="4978400"/>
            <a:ext cx="8472487" cy="1631216"/>
          </a:xfrm>
          <a:prstGeom prst="rect">
            <a:avLst/>
          </a:prstGeom>
          <a:noFill/>
          <a:ln w="9525">
            <a:noFill/>
            <a:miter lim="800000"/>
            <a:headEnd/>
            <a:tailEnd/>
          </a:ln>
        </p:spPr>
        <p:txBody>
          <a:bodyPr wrap="square">
            <a:spAutoFit/>
          </a:bodyPr>
          <a:lstStyle/>
          <a:p>
            <a:pPr marL="342900" indent="-342900">
              <a:spcBef>
                <a:spcPct val="10000"/>
              </a:spcBef>
              <a:spcAft>
                <a:spcPct val="10000"/>
              </a:spcAft>
              <a:buFont typeface="Arial" charset="0"/>
              <a:buChar char="•"/>
            </a:pPr>
            <a:r>
              <a:rPr lang="el-GR" sz="2000" b="0" dirty="0" smtClean="0"/>
              <a:t>Το εμβαδόν του τριγώνου</a:t>
            </a:r>
            <a:r>
              <a:rPr lang="en-US" sz="2000" b="0" dirty="0" smtClean="0"/>
              <a:t> </a:t>
            </a:r>
            <a:r>
              <a:rPr lang="en-US" sz="2000" b="0" i="1" dirty="0"/>
              <a:t>d </a:t>
            </a:r>
            <a:r>
              <a:rPr lang="el-GR" sz="2000" b="0" dirty="0" smtClean="0"/>
              <a:t>μπορεί να ερμηνευτεί ως η μείωση του πλεονάσματος καταναλωτή για εκείνα τα άτομα που δεν είναι πλέον σε θέση να καταναλώνουν μονάδες μεταξύ </a:t>
            </a:r>
            <a:r>
              <a:rPr lang="en-US" sz="2000" b="0" i="1" dirty="0" smtClean="0"/>
              <a:t>D</a:t>
            </a:r>
            <a:r>
              <a:rPr lang="en-US" sz="2000" b="0" baseline="-25000" dirty="0" smtClean="0"/>
              <a:t>1</a:t>
            </a:r>
            <a:r>
              <a:rPr lang="en-US" sz="2000" b="0" dirty="0" smtClean="0"/>
              <a:t> </a:t>
            </a:r>
            <a:r>
              <a:rPr lang="el-GR" sz="2000" b="0" dirty="0" smtClean="0"/>
              <a:t>και</a:t>
            </a:r>
            <a:r>
              <a:rPr lang="en-US" sz="2000" b="0" dirty="0" smtClean="0"/>
              <a:t> </a:t>
            </a:r>
            <a:r>
              <a:rPr lang="en-US" sz="2000" b="0" i="1" dirty="0"/>
              <a:t>D</a:t>
            </a:r>
            <a:r>
              <a:rPr lang="en-US" sz="2000" b="0" baseline="-25000" dirty="0"/>
              <a:t>2</a:t>
            </a:r>
            <a:r>
              <a:rPr lang="en-US" sz="2000" b="0" dirty="0"/>
              <a:t> </a:t>
            </a:r>
            <a:r>
              <a:rPr lang="el-GR" sz="2000" b="0" dirty="0" smtClean="0"/>
              <a:t>λόγω της υψηλότερης τιμής. Την πτώση αυτή στο πλεόνασμα καταναλωτή την αναφέρουμε ως </a:t>
            </a:r>
            <a:r>
              <a:rPr lang="el-GR" sz="2000" dirty="0" smtClean="0"/>
              <a:t>απώλεια κατανάλωσης</a:t>
            </a:r>
            <a:r>
              <a:rPr lang="el-GR" sz="2000" b="0" dirty="0" smtClean="0"/>
              <a:t> για την οικονομία. </a:t>
            </a:r>
            <a:endParaRPr lang="en-US" sz="2000" b="0" dirty="0"/>
          </a:p>
        </p:txBody>
      </p:sp>
      <p:sp>
        <p:nvSpPr>
          <p:cNvPr id="48133" name="Rectangle 19"/>
          <p:cNvSpPr>
            <a:spLocks noChangeArrowheads="1"/>
          </p:cNvSpPr>
          <p:nvPr/>
        </p:nvSpPr>
        <p:spPr bwMode="auto">
          <a:xfrm>
            <a:off x="928688" y="434975"/>
            <a:ext cx="4929187" cy="192088"/>
          </a:xfrm>
          <a:prstGeom prst="rect">
            <a:avLst/>
          </a:prstGeom>
          <a:solidFill>
            <a:srgbClr val="F5D8A5"/>
          </a:solidFill>
          <a:ln w="9525" algn="ctr">
            <a:noFill/>
            <a:round/>
            <a:headEnd/>
            <a:tailEnd/>
          </a:ln>
        </p:spPr>
        <p:txBody>
          <a:bodyPr/>
          <a:lstStyle/>
          <a:p>
            <a:endParaRPr lang="en-US" sz="2800" b="0">
              <a:solidFill>
                <a:schemeClr val="tx2"/>
              </a:solidFill>
            </a:endParaRPr>
          </a:p>
        </p:txBody>
      </p:sp>
      <p:sp>
        <p:nvSpPr>
          <p:cNvPr id="48134"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3 </a:t>
            </a:r>
            <a:r>
              <a:rPr lang="el-GR" dirty="0" smtClean="0">
                <a:solidFill>
                  <a:srgbClr val="69134B"/>
                </a:solidFill>
              </a:rPr>
              <a:t>Εισαγωγικοί Δασμοί για μια Μικρή Χώρα</a:t>
            </a:r>
            <a:endParaRPr lang="en-US" dirty="0" smtClean="0">
              <a:solidFill>
                <a:srgbClr val="69134B"/>
              </a:solidFill>
            </a:endParaRPr>
          </a:p>
        </p:txBody>
      </p:sp>
      <p:cxnSp>
        <p:nvCxnSpPr>
          <p:cNvPr id="48135" name="Straight Connector 21"/>
          <p:cNvCxnSpPr>
            <a:cxnSpLocks noChangeShapeType="1"/>
          </p:cNvCxnSpPr>
          <p:nvPr/>
        </p:nvCxnSpPr>
        <p:spPr bwMode="auto">
          <a:xfrm>
            <a:off x="566738" y="646113"/>
            <a:ext cx="5291137" cy="0"/>
          </a:xfrm>
          <a:prstGeom prst="line">
            <a:avLst/>
          </a:prstGeom>
          <a:noFill/>
          <a:ln w="19050" cap="rnd" algn="ctr">
            <a:solidFill>
              <a:srgbClr val="9C3A45"/>
            </a:solidFill>
            <a:prstDash val="sysDash"/>
            <a:round/>
            <a:headEnd/>
            <a:tailEnd/>
          </a:ln>
        </p:spPr>
      </p:cxn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500"/>
                                        <p:tgtEl>
                                          <p:spTgt spid="3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7"/>
                                        </p:tgtEl>
                                        <p:attrNameLst>
                                          <p:attrName>style.visibility</p:attrName>
                                        </p:attrNameLst>
                                      </p:cBhvr>
                                      <p:to>
                                        <p:strVal val="visible"/>
                                      </p:to>
                                    </p:set>
                                    <p:animEffect transition="in" filter="wipe(left)">
                                      <p:cBhvr>
                                        <p:cTn id="12" dur="500"/>
                                        <p:tgtEl>
                                          <p:spTgt spid="3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0"/>
                                        </p:tgtEl>
                                        <p:attrNameLst>
                                          <p:attrName>style.visibility</p:attrName>
                                        </p:attrNameLst>
                                      </p:cBhvr>
                                      <p:to>
                                        <p:strVal val="visible"/>
                                      </p:to>
                                    </p:set>
                                    <p:animEffect transition="in" filter="wipe(left)">
                                      <p:cBhvr>
                                        <p:cTn id="17"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7" grpId="0"/>
      <p:bldP spid="40" grpId="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2213" name="Rectangle 5"/>
          <p:cNvSpPr>
            <a:spLocks noChangeArrowheads="1"/>
          </p:cNvSpPr>
          <p:nvPr/>
        </p:nvSpPr>
        <p:spPr bwMode="auto">
          <a:xfrm>
            <a:off x="566738" y="820738"/>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Γιατί και Πώς Επιβάλλονται Δασμοί;</a:t>
            </a:r>
            <a:endParaRPr lang="en-US" sz="2400" dirty="0">
              <a:solidFill>
                <a:srgbClr val="356A41"/>
              </a:solidFill>
            </a:endParaRPr>
          </a:p>
        </p:txBody>
      </p:sp>
      <p:sp>
        <p:nvSpPr>
          <p:cNvPr id="7" name="Rectangle 6"/>
          <p:cNvSpPr>
            <a:spLocks noChangeArrowheads="1"/>
          </p:cNvSpPr>
          <p:nvPr/>
        </p:nvSpPr>
        <p:spPr bwMode="auto">
          <a:xfrm>
            <a:off x="566738" y="1209675"/>
            <a:ext cx="7662862" cy="3600986"/>
          </a:xfrm>
          <a:prstGeom prst="rect">
            <a:avLst/>
          </a:prstGeom>
          <a:noFill/>
          <a:ln w="9525">
            <a:noFill/>
            <a:miter lim="800000"/>
            <a:headEnd/>
            <a:tailEnd/>
          </a:ln>
        </p:spPr>
        <p:txBody>
          <a:bodyPr>
            <a:spAutoFit/>
          </a:bodyPr>
          <a:lstStyle/>
          <a:p>
            <a:pPr marL="342900" indent="-342900">
              <a:spcBef>
                <a:spcPct val="10000"/>
              </a:spcBef>
              <a:spcAft>
                <a:spcPct val="10000"/>
              </a:spcAft>
              <a:buFont typeface="Arial" charset="0"/>
              <a:buChar char="•"/>
            </a:pPr>
            <a:r>
              <a:rPr lang="el-GR" sz="2000" b="0" dirty="0" smtClean="0"/>
              <a:t>Εάν μια μικρή χώρα υφίσταται απώλεια από την επιβολή ενός δασμού, τότε γιατί τόσες πολλές χώρες έχουν τους δασμούς ως μέρος των εμπορικών πολιτικών τους;  </a:t>
            </a:r>
            <a:endParaRPr lang="en-US" sz="2000" b="0" dirty="0"/>
          </a:p>
          <a:p>
            <a:pPr marL="342900" indent="-342900">
              <a:spcBef>
                <a:spcPct val="10000"/>
              </a:spcBef>
              <a:spcAft>
                <a:spcPct val="10000"/>
              </a:spcAft>
              <a:buFont typeface="Arial" charset="0"/>
              <a:buChar char="•"/>
            </a:pPr>
            <a:r>
              <a:rPr lang="el-GR" sz="2000" b="0" dirty="0" smtClean="0"/>
              <a:t>Μια απάντηση είναι ότι μια αναπτυσσόμενη χώρα δεν έχει άλλη πηγή κρατικών εσόδων. Οι εισαγωγικοί δασμοί «εισπράττονται εύκολα». </a:t>
            </a:r>
            <a:endParaRPr lang="en-US" sz="2000" b="0" dirty="0"/>
          </a:p>
          <a:p>
            <a:pPr marL="342900" indent="-342900">
              <a:spcBef>
                <a:spcPct val="10000"/>
              </a:spcBef>
              <a:spcAft>
                <a:spcPct val="10000"/>
              </a:spcAft>
              <a:buFont typeface="Arial" charset="0"/>
              <a:buChar char="•"/>
            </a:pPr>
            <a:r>
              <a:rPr lang="el-GR" sz="2000" b="0" dirty="0" smtClean="0"/>
              <a:t>Ένας δεύτερος λόγος είναι η πολιτική. Τα οφέλη προς τους παραγωγούς (και τους εργαζομένους τους) είναι συνήθως περισσότερο συγκεντρωμένα σε συγκεκριμένες επιχειρήσεις και πολιτείες παρά στο κόστος των καταναλωτών που διαχέεται σε όλη την επικράτεια. </a:t>
            </a:r>
            <a:endParaRPr lang="en-US" sz="2000" b="0" dirty="0"/>
          </a:p>
        </p:txBody>
      </p:sp>
      <p:sp>
        <p:nvSpPr>
          <p:cNvPr id="8" name="Rectangle 7"/>
          <p:cNvSpPr>
            <a:spLocks noChangeArrowheads="1"/>
          </p:cNvSpPr>
          <p:nvPr/>
        </p:nvSpPr>
        <p:spPr bwMode="auto">
          <a:xfrm>
            <a:off x="566738" y="5099050"/>
            <a:ext cx="7947025" cy="400050"/>
          </a:xfrm>
          <a:prstGeom prst="rect">
            <a:avLst/>
          </a:prstGeom>
          <a:noFill/>
          <a:ln w="9525" algn="ctr">
            <a:noFill/>
            <a:miter lim="800000"/>
            <a:headEnd/>
            <a:tailEnd/>
          </a:ln>
        </p:spPr>
        <p:txBody>
          <a:bodyPr>
            <a:spAutoFit/>
          </a:bodyPr>
          <a:lstStyle/>
          <a:p>
            <a:pPr>
              <a:spcBef>
                <a:spcPct val="20000"/>
              </a:spcBef>
            </a:pPr>
            <a:r>
              <a:rPr lang="el-GR" sz="2000" dirty="0" smtClean="0">
                <a:solidFill>
                  <a:srgbClr val="736FB0"/>
                </a:solidFill>
              </a:rPr>
              <a:t>ΠΛΑΓΙΟ</a:t>
            </a:r>
            <a:r>
              <a:rPr lang="en-US" sz="2000" dirty="0" smtClean="0">
                <a:solidFill>
                  <a:srgbClr val="3D68AF"/>
                </a:solidFill>
              </a:rPr>
              <a:t> </a:t>
            </a:r>
            <a:r>
              <a:rPr lang="el-GR" sz="2000" dirty="0" smtClean="0">
                <a:solidFill>
                  <a:srgbClr val="C26529"/>
                </a:solidFill>
              </a:rPr>
              <a:t>ΤΙΤΛΟΣ</a:t>
            </a:r>
            <a:endParaRPr lang="en-US" sz="2000" dirty="0">
              <a:solidFill>
                <a:srgbClr val="C26529"/>
              </a:solidFill>
            </a:endParaRPr>
          </a:p>
        </p:txBody>
      </p:sp>
      <p:cxnSp>
        <p:nvCxnSpPr>
          <p:cNvPr id="9" name="Straight Connector 8"/>
          <p:cNvCxnSpPr>
            <a:cxnSpLocks noChangeShapeType="1"/>
          </p:cNvCxnSpPr>
          <p:nvPr/>
        </p:nvCxnSpPr>
        <p:spPr bwMode="auto">
          <a:xfrm>
            <a:off x="595313" y="5446713"/>
            <a:ext cx="8548687" cy="0"/>
          </a:xfrm>
          <a:prstGeom prst="line">
            <a:avLst/>
          </a:prstGeom>
          <a:noFill/>
          <a:ln w="19050" cap="rnd" algn="ctr">
            <a:solidFill>
              <a:srgbClr val="736FB0"/>
            </a:solidFill>
            <a:prstDash val="sysDash"/>
            <a:round/>
            <a:headEnd/>
            <a:tailEnd/>
          </a:ln>
        </p:spPr>
      </p:cxnSp>
      <p:sp>
        <p:nvSpPr>
          <p:cNvPr id="10" name="Rectangle 9"/>
          <p:cNvSpPr>
            <a:spLocks noChangeArrowheads="1"/>
          </p:cNvSpPr>
          <p:nvPr/>
        </p:nvSpPr>
        <p:spPr bwMode="auto">
          <a:xfrm>
            <a:off x="566738" y="5435600"/>
            <a:ext cx="7851775" cy="1255728"/>
          </a:xfrm>
          <a:prstGeom prst="rect">
            <a:avLst/>
          </a:prstGeom>
          <a:noFill/>
          <a:ln w="9525">
            <a:noFill/>
            <a:miter lim="800000"/>
            <a:headEnd/>
            <a:tailEnd/>
          </a:ln>
        </p:spPr>
        <p:txBody>
          <a:bodyPr>
            <a:spAutoFit/>
          </a:bodyPr>
          <a:lstStyle/>
          <a:p>
            <a:pPr>
              <a:spcBef>
                <a:spcPct val="10000"/>
              </a:spcBef>
              <a:spcAft>
                <a:spcPct val="10000"/>
              </a:spcAft>
            </a:pPr>
            <a:r>
              <a:rPr lang="el-GR" sz="1800" dirty="0" smtClean="0"/>
              <a:t>Δασμοί Διασφάλισης</a:t>
            </a:r>
            <a:endParaRPr lang="en-US" sz="1800" dirty="0"/>
          </a:p>
          <a:p>
            <a:pPr lvl="1">
              <a:spcBef>
                <a:spcPct val="10000"/>
              </a:spcBef>
              <a:spcAft>
                <a:spcPct val="10000"/>
              </a:spcAft>
            </a:pPr>
            <a:r>
              <a:rPr lang="el-GR" sz="1800" b="0" dirty="0" smtClean="0"/>
              <a:t>Ο Εμπορικός Νόμος του</a:t>
            </a:r>
            <a:r>
              <a:rPr lang="en-US" sz="1800" b="0" dirty="0" smtClean="0"/>
              <a:t> 1974</a:t>
            </a:r>
            <a:r>
              <a:rPr lang="el-GR" sz="1800" b="0" dirty="0" smtClean="0"/>
              <a:t> των ΗΠΑ</a:t>
            </a:r>
            <a:r>
              <a:rPr lang="en-US" sz="1800" b="0" dirty="0" smtClean="0"/>
              <a:t>,</a:t>
            </a:r>
            <a:r>
              <a:rPr lang="el-GR" sz="1800" b="0" dirty="0" smtClean="0"/>
              <a:t> όπως τροποποιήθηκε, περιγράφει τις συνθήκες υπό τις οποίες μπορούν να επιβάλλονται δασμοί στις ΗΠΑ, και αντανακλά τις διατάξεις της </a:t>
            </a:r>
            <a:r>
              <a:rPr lang="en-US" sz="1800" b="0" dirty="0" smtClean="0"/>
              <a:t>GATT </a:t>
            </a:r>
            <a:r>
              <a:rPr lang="el-GR" sz="1800" b="0" dirty="0" smtClean="0"/>
              <a:t>και του ΠΟΕ.</a:t>
            </a:r>
            <a:endParaRPr lang="en-US" sz="1800" b="0" dirty="0"/>
          </a:p>
        </p:txBody>
      </p:sp>
      <p:sp>
        <p:nvSpPr>
          <p:cNvPr id="50182" name="Rectangle 17"/>
          <p:cNvSpPr>
            <a:spLocks noChangeArrowheads="1"/>
          </p:cNvSpPr>
          <p:nvPr/>
        </p:nvSpPr>
        <p:spPr bwMode="auto">
          <a:xfrm>
            <a:off x="928688" y="434975"/>
            <a:ext cx="4929187" cy="192088"/>
          </a:xfrm>
          <a:prstGeom prst="rect">
            <a:avLst/>
          </a:prstGeom>
          <a:solidFill>
            <a:srgbClr val="F5D8A5"/>
          </a:solidFill>
          <a:ln w="9525" algn="ctr">
            <a:noFill/>
            <a:round/>
            <a:headEnd/>
            <a:tailEnd/>
          </a:ln>
        </p:spPr>
        <p:txBody>
          <a:bodyPr/>
          <a:lstStyle/>
          <a:p>
            <a:endParaRPr lang="en-US" sz="2800" b="0">
              <a:solidFill>
                <a:schemeClr val="tx2"/>
              </a:solidFill>
            </a:endParaRPr>
          </a:p>
        </p:txBody>
      </p:sp>
      <p:sp>
        <p:nvSpPr>
          <p:cNvPr id="50183"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3 </a:t>
            </a:r>
            <a:r>
              <a:rPr lang="el-GR" dirty="0" smtClean="0">
                <a:solidFill>
                  <a:srgbClr val="69134B"/>
                </a:solidFill>
              </a:rPr>
              <a:t>Εισαγωγικοί Δασμοί για μια Μικρή Χώρα</a:t>
            </a:r>
            <a:endParaRPr lang="en-US" dirty="0" smtClean="0">
              <a:solidFill>
                <a:srgbClr val="69134B"/>
              </a:solidFill>
            </a:endParaRPr>
          </a:p>
        </p:txBody>
      </p:sp>
      <p:cxnSp>
        <p:nvCxnSpPr>
          <p:cNvPr id="50184" name="Straight Connector 19"/>
          <p:cNvCxnSpPr>
            <a:cxnSpLocks noChangeShapeType="1"/>
          </p:cNvCxnSpPr>
          <p:nvPr/>
        </p:nvCxnSpPr>
        <p:spPr bwMode="auto">
          <a:xfrm>
            <a:off x="566738" y="646113"/>
            <a:ext cx="5291137" cy="0"/>
          </a:xfrm>
          <a:prstGeom prst="line">
            <a:avLst/>
          </a:prstGeom>
          <a:noFill/>
          <a:ln w="19050" cap="rnd" algn="ctr">
            <a:solidFill>
              <a:srgbClr val="9C3A45"/>
            </a:solidFill>
            <a:prstDash val="sysDash"/>
            <a:round/>
            <a:headEnd/>
            <a:tailEnd/>
          </a:ln>
        </p:spPr>
      </p:cxn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2213"/>
                                        </p:tgtEl>
                                        <p:attrNameLst>
                                          <p:attrName>style.visibility</p:attrName>
                                        </p:attrNameLst>
                                      </p:cBhvr>
                                      <p:to>
                                        <p:strVal val="visible"/>
                                      </p:to>
                                    </p:set>
                                    <p:animEffect transition="in" filter="wipe(left)">
                                      <p:cBhvr>
                                        <p:cTn id="7" dur="500"/>
                                        <p:tgtEl>
                                          <p:spTgt spid="86221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wipe(left)">
                                      <p:cBhvr>
                                        <p:cTn id="11" dur="500"/>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7">
                                            <p:txEl>
                                              <p:pRg st="1" end="1"/>
                                            </p:txEl>
                                          </p:spTgt>
                                        </p:tgtEl>
                                        <p:attrNameLst>
                                          <p:attrName>style.visibility</p:attrName>
                                        </p:attrNameLst>
                                      </p:cBhvr>
                                      <p:to>
                                        <p:strVal val="visible"/>
                                      </p:to>
                                    </p:set>
                                    <p:animEffect transition="in" filter="wipe(left)">
                                      <p:cBhvr>
                                        <p:cTn id="16" dur="500"/>
                                        <p:tgtEl>
                                          <p:spTgt spid="7">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Effect transition="in" filter="wipe(left)">
                                      <p:cBhvr>
                                        <p:cTn id="21" dur="500"/>
                                        <p:tgtEl>
                                          <p:spTgt spid="7">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wipe(left)">
                                      <p:cBhvr>
                                        <p:cTn id="26" dur="500"/>
                                        <p:tgtEl>
                                          <p:spTgt spid="8"/>
                                        </p:tgtEl>
                                      </p:cBhvr>
                                    </p:animEffect>
                                  </p:childTnLst>
                                </p:cTn>
                              </p:par>
                            </p:childTnLst>
                          </p:cTn>
                        </p:par>
                        <p:par>
                          <p:cTn id="27" fill="hold">
                            <p:stCondLst>
                              <p:cond delay="500"/>
                            </p:stCondLst>
                            <p:childTnLst>
                              <p:par>
                                <p:cTn id="28" presetID="22" presetClass="entr" presetSubtype="8" fill="hold" nodeType="after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wipe(left)">
                                      <p:cBhvr>
                                        <p:cTn id="30" dur="500"/>
                                        <p:tgtEl>
                                          <p:spTgt spid="9"/>
                                        </p:tgtEl>
                                      </p:cBhvr>
                                    </p:animEffect>
                                  </p:childTnLst>
                                </p:cTn>
                              </p:par>
                            </p:childTnLst>
                          </p:cTn>
                        </p:par>
                        <p:par>
                          <p:cTn id="31" fill="hold">
                            <p:stCondLst>
                              <p:cond delay="1000"/>
                            </p:stCondLst>
                            <p:childTnLst>
                              <p:par>
                                <p:cTn id="32" presetID="22" presetClass="entr" presetSubtype="8" fill="hold" grpId="0" nodeType="after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wipe(left)">
                                      <p:cBhvr>
                                        <p:cTn id="3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2213" grpId="0" autoUpdateAnimBg="0"/>
      <p:bldP spid="7" grpId="0" uiExpand="1" build="p" bldLvl="2"/>
      <p:bldP spid="8" grpId="0" autoUpdateAnimBg="0"/>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2642" name="Text Box 2"/>
          <p:cNvSpPr txBox="1">
            <a:spLocks noChangeArrowheads="1"/>
          </p:cNvSpPr>
          <p:nvPr/>
        </p:nvSpPr>
        <p:spPr bwMode="auto">
          <a:xfrm>
            <a:off x="566738" y="820738"/>
            <a:ext cx="8272462" cy="5539978"/>
          </a:xfrm>
          <a:prstGeom prst="rect">
            <a:avLst/>
          </a:prstGeom>
          <a:noFill/>
          <a:ln w="9525" algn="ctr">
            <a:noFill/>
            <a:miter lim="800000"/>
            <a:headEnd/>
            <a:tailEnd/>
          </a:ln>
        </p:spPr>
        <p:txBody>
          <a:bodyPr>
            <a:spAutoFit/>
          </a:bodyPr>
          <a:lstStyle/>
          <a:p>
            <a:pPr marL="342900" indent="-342900">
              <a:lnSpc>
                <a:spcPct val="105000"/>
              </a:lnSpc>
              <a:spcBef>
                <a:spcPct val="15000"/>
              </a:spcBef>
              <a:spcAft>
                <a:spcPct val="15000"/>
              </a:spcAft>
              <a:buFont typeface="Arial" charset="0"/>
              <a:buChar char="•"/>
            </a:pPr>
            <a:r>
              <a:rPr lang="el-GR" sz="2000" b="0" dirty="0" smtClean="0"/>
              <a:t>Στις 11 Σεπτεμβρίου 2009, ο Πρόεδρος </a:t>
            </a:r>
            <a:r>
              <a:rPr lang="en-US" sz="2000" b="0" dirty="0" smtClean="0"/>
              <a:t>Barack </a:t>
            </a:r>
            <a:r>
              <a:rPr lang="en-US" sz="2000" b="0" dirty="0"/>
              <a:t>Obama </a:t>
            </a:r>
            <a:r>
              <a:rPr lang="el-GR" sz="2000" b="0" dirty="0" smtClean="0"/>
              <a:t>ανακοίνωσε την επιβολή ενός δασμού 35% στις εισαγωγές ελαστικών αυτοκινήτων που κατασκευάζονται στην Κίνα. </a:t>
            </a:r>
            <a:endParaRPr lang="en-US" sz="2000" b="0" dirty="0"/>
          </a:p>
          <a:p>
            <a:pPr marL="342900" indent="-342900">
              <a:lnSpc>
                <a:spcPct val="105000"/>
              </a:lnSpc>
              <a:spcBef>
                <a:spcPct val="15000"/>
              </a:spcBef>
              <a:spcAft>
                <a:spcPct val="15000"/>
              </a:spcAft>
              <a:buFont typeface="Arial" charset="0"/>
              <a:buChar char="•"/>
            </a:pPr>
            <a:r>
              <a:rPr lang="el-GR" sz="2000" b="0" dirty="0" smtClean="0"/>
              <a:t>Οι δασμοί στο χάλυβα και στα ελαστικά αυτοκινήτων αποτελούν παραδείγματα μιας </a:t>
            </a:r>
            <a:r>
              <a:rPr lang="el-GR" sz="2000" dirty="0" smtClean="0"/>
              <a:t>εμπορικής πολιτικής</a:t>
            </a:r>
            <a:r>
              <a:rPr lang="el-GR" sz="2000" b="0" dirty="0" smtClean="0"/>
              <a:t>, δηλαδή μιας δράσης της κυβέρνησης που σκοπό έχει να επηρεάσει τον όγκο του διεθνούς εμπορίου. </a:t>
            </a:r>
            <a:endParaRPr lang="en-US" sz="2000" b="0" dirty="0"/>
          </a:p>
          <a:p>
            <a:pPr marL="342900" indent="-342900">
              <a:lnSpc>
                <a:spcPct val="105000"/>
              </a:lnSpc>
              <a:spcBef>
                <a:spcPct val="15000"/>
              </a:spcBef>
              <a:spcAft>
                <a:spcPct val="15000"/>
              </a:spcAft>
              <a:buFont typeface="Arial" charset="0"/>
              <a:buChar char="•"/>
            </a:pPr>
            <a:r>
              <a:rPr lang="el-GR" sz="2000" b="0" dirty="0" smtClean="0"/>
              <a:t>Επειδή τα κέρδη από το εμπόριο κατανέμονται άνισα, οι κλάδοι, και τα εργατικά συνδικάτα συχνά αισθάνονται ότι η κυβέρνηση θα έπρεπε να κάνει κάτι προκειμένου να τους βοηθήσει να περιορίσουν τις ζημίες τους (ή να μεγιστοποιήσουν τα κέρδη τους) από το διεθνές εμπόριο. </a:t>
            </a:r>
            <a:endParaRPr lang="en-US" sz="2000" b="0" dirty="0"/>
          </a:p>
          <a:p>
            <a:pPr marL="342900" indent="-342900">
              <a:lnSpc>
                <a:spcPct val="105000"/>
              </a:lnSpc>
              <a:spcBef>
                <a:spcPct val="15000"/>
              </a:spcBef>
              <a:spcAft>
                <a:spcPct val="15000"/>
              </a:spcAft>
              <a:buFont typeface="Arial" charset="0"/>
              <a:buChar char="•"/>
            </a:pPr>
            <a:r>
              <a:rPr lang="el-GR" sz="2000" b="0" dirty="0" smtClean="0"/>
              <a:t>Αυτό το «κάτι» είναι η εμπορική πολιτική, η οποία περιλαμβάνει τη χρήση </a:t>
            </a:r>
            <a:r>
              <a:rPr lang="el-GR" sz="2000" dirty="0" smtClean="0"/>
              <a:t>εισαγωγικών δασμών</a:t>
            </a:r>
            <a:r>
              <a:rPr lang="el-GR" sz="2000" b="0" dirty="0" smtClean="0"/>
              <a:t> (φόρων επί των εισαγωγών), </a:t>
            </a:r>
            <a:r>
              <a:rPr lang="el-GR" sz="2000" dirty="0" smtClean="0"/>
              <a:t>εισαγωγικών ποσοστώσεων</a:t>
            </a:r>
            <a:r>
              <a:rPr lang="el-GR" sz="2000" b="0" dirty="0" smtClean="0"/>
              <a:t> (ποσοτικών περιορισμών στις εισαγωγές), και επιδοτήσεων των εξαγωγών. </a:t>
            </a:r>
            <a:endParaRPr lang="en-US" sz="2000" b="0" dirty="0"/>
          </a:p>
        </p:txBody>
      </p:sp>
      <p:sp>
        <p:nvSpPr>
          <p:cNvPr id="3" name="Rectangle 2"/>
          <p:cNvSpPr>
            <a:spLocks noChangeArrowheads="1"/>
          </p:cNvSpPr>
          <p:nvPr/>
        </p:nvSpPr>
        <p:spPr bwMode="auto">
          <a:xfrm>
            <a:off x="877888" y="333375"/>
            <a:ext cx="3981450"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4" name="Straight Connector 3"/>
          <p:cNvCxnSpPr>
            <a:cxnSpLocks noChangeShapeType="1"/>
          </p:cNvCxnSpPr>
          <p:nvPr/>
        </p:nvCxnSpPr>
        <p:spPr bwMode="auto">
          <a:xfrm>
            <a:off x="566738" y="596900"/>
            <a:ext cx="4281487" cy="3175"/>
          </a:xfrm>
          <a:prstGeom prst="line">
            <a:avLst/>
          </a:prstGeom>
          <a:noFill/>
          <a:ln w="19050" cap="rnd" algn="ctr">
            <a:solidFill>
              <a:srgbClr val="9C3A45"/>
            </a:solidFill>
            <a:prstDash val="sysDash"/>
            <a:round/>
            <a:headEnd/>
            <a:tailEnd/>
          </a:ln>
        </p:spPr>
      </p:cxnSp>
      <p:sp>
        <p:nvSpPr>
          <p:cNvPr id="5"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1  </a:t>
            </a:r>
            <a:r>
              <a:rPr lang="el-GR" dirty="0" smtClean="0">
                <a:solidFill>
                  <a:srgbClr val="69134B"/>
                </a:solidFill>
              </a:rPr>
              <a:t>Εισαγωγή</a:t>
            </a:r>
            <a:endParaRPr lang="en-US" dirty="0" smtClean="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left)">
                                      <p:cBhvr>
                                        <p:cTn id="10" dur="500"/>
                                        <p:tgtEl>
                                          <p:spTgt spid="3"/>
                                        </p:tgtEl>
                                      </p:cBhvr>
                                    </p:animEffect>
                                  </p:childTnLst>
                                </p:cTn>
                              </p:par>
                              <p:par>
                                <p:cTn id="11" presetID="22" presetClass="entr" presetSubtype="8" fill="hold"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left)">
                                      <p:cBhvr>
                                        <p:cTn id="13" dur="500"/>
                                        <p:tgtEl>
                                          <p:spTgt spid="4"/>
                                        </p:tgtEl>
                                      </p:cBhvr>
                                    </p:animEffect>
                                  </p:childTnLst>
                                </p:cTn>
                              </p:par>
                            </p:childTnLst>
                          </p:cTn>
                        </p:par>
                        <p:par>
                          <p:cTn id="14" fill="hold">
                            <p:stCondLst>
                              <p:cond delay="500"/>
                            </p:stCondLst>
                            <p:childTnLst>
                              <p:par>
                                <p:cTn id="15" presetID="22" presetClass="entr" presetSubtype="8" fill="hold" grpId="0" nodeType="afterEffect">
                                  <p:stCondLst>
                                    <p:cond delay="0"/>
                                  </p:stCondLst>
                                  <p:childTnLst>
                                    <p:set>
                                      <p:cBhvr>
                                        <p:cTn id="16" dur="1" fill="hold">
                                          <p:stCondLst>
                                            <p:cond delay="0"/>
                                          </p:stCondLst>
                                        </p:cTn>
                                        <p:tgtEl>
                                          <p:spTgt spid="752642">
                                            <p:txEl>
                                              <p:pRg st="0" end="0"/>
                                            </p:txEl>
                                          </p:spTgt>
                                        </p:tgtEl>
                                        <p:attrNameLst>
                                          <p:attrName>style.visibility</p:attrName>
                                        </p:attrNameLst>
                                      </p:cBhvr>
                                      <p:to>
                                        <p:strVal val="visible"/>
                                      </p:to>
                                    </p:set>
                                    <p:animEffect transition="in" filter="wipe(left)">
                                      <p:cBhvr>
                                        <p:cTn id="17" dur="500"/>
                                        <p:tgtEl>
                                          <p:spTgt spid="752642">
                                            <p:txEl>
                                              <p:pRg st="0" end="0"/>
                                            </p:txEl>
                                          </p:spTgt>
                                        </p:tgtEl>
                                      </p:cBhvr>
                                    </p:animEffect>
                                  </p:childTnLst>
                                </p:cTn>
                              </p:par>
                            </p:childTnLst>
                          </p:cTn>
                        </p:par>
                        <p:par>
                          <p:cTn id="18" fill="hold">
                            <p:stCondLst>
                              <p:cond delay="1000"/>
                            </p:stCondLst>
                            <p:childTnLst>
                              <p:par>
                                <p:cTn id="19" presetID="22" presetClass="entr" presetSubtype="8" fill="hold" grpId="0" nodeType="afterEffect">
                                  <p:stCondLst>
                                    <p:cond delay="0"/>
                                  </p:stCondLst>
                                  <p:childTnLst>
                                    <p:set>
                                      <p:cBhvr>
                                        <p:cTn id="20" dur="1" fill="hold">
                                          <p:stCondLst>
                                            <p:cond delay="0"/>
                                          </p:stCondLst>
                                        </p:cTn>
                                        <p:tgtEl>
                                          <p:spTgt spid="752642">
                                            <p:txEl>
                                              <p:pRg st="1" end="1"/>
                                            </p:txEl>
                                          </p:spTgt>
                                        </p:tgtEl>
                                        <p:attrNameLst>
                                          <p:attrName>style.visibility</p:attrName>
                                        </p:attrNameLst>
                                      </p:cBhvr>
                                      <p:to>
                                        <p:strVal val="visible"/>
                                      </p:to>
                                    </p:set>
                                    <p:animEffect transition="in" filter="wipe(left)">
                                      <p:cBhvr>
                                        <p:cTn id="21" dur="500"/>
                                        <p:tgtEl>
                                          <p:spTgt spid="752642">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752642">
                                            <p:txEl>
                                              <p:pRg st="2" end="2"/>
                                            </p:txEl>
                                          </p:spTgt>
                                        </p:tgtEl>
                                        <p:attrNameLst>
                                          <p:attrName>style.visibility</p:attrName>
                                        </p:attrNameLst>
                                      </p:cBhvr>
                                      <p:to>
                                        <p:strVal val="visible"/>
                                      </p:to>
                                    </p:set>
                                    <p:animEffect transition="in" filter="wipe(left)">
                                      <p:cBhvr>
                                        <p:cTn id="26" dur="500"/>
                                        <p:tgtEl>
                                          <p:spTgt spid="752642">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752642">
                                            <p:txEl>
                                              <p:pRg st="3" end="3"/>
                                            </p:txEl>
                                          </p:spTgt>
                                        </p:tgtEl>
                                        <p:attrNameLst>
                                          <p:attrName>style.visibility</p:attrName>
                                        </p:attrNameLst>
                                      </p:cBhvr>
                                      <p:to>
                                        <p:strVal val="visible"/>
                                      </p:to>
                                    </p:set>
                                    <p:animEffect transition="in" filter="wipe(left)">
                                      <p:cBhvr>
                                        <p:cTn id="31" dur="500"/>
                                        <p:tgtEl>
                                          <p:spTgt spid="75264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2642" grpId="0" build="p" bldLvl="2"/>
      <p:bldP spid="3" grpId="0" animBg="1"/>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37" name="Group 39"/>
          <p:cNvGrpSpPr>
            <a:grpSpLocks/>
          </p:cNvGrpSpPr>
          <p:nvPr/>
        </p:nvGrpSpPr>
        <p:grpSpPr bwMode="auto">
          <a:xfrm>
            <a:off x="566738" y="1038225"/>
            <a:ext cx="8320087" cy="5572125"/>
            <a:chOff x="566738" y="2200275"/>
            <a:chExt cx="7805737" cy="4219575"/>
          </a:xfrm>
        </p:grpSpPr>
        <p:sp>
          <p:nvSpPr>
            <p:cNvPr id="52234" name="Rectangle 37"/>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52235" name="Rectangle 38"/>
            <p:cNvSpPr>
              <a:spLocks noChangeArrowheads="1"/>
            </p:cNvSpPr>
            <p:nvPr/>
          </p:nvSpPr>
          <p:spPr bwMode="auto">
            <a:xfrm>
              <a:off x="581024" y="2219327"/>
              <a:ext cx="7772401" cy="258091"/>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40" name="Text Box 7"/>
          <p:cNvSpPr txBox="1">
            <a:spLocks noChangeArrowheads="1"/>
          </p:cNvSpPr>
          <p:nvPr/>
        </p:nvSpPr>
        <p:spPr bwMode="auto">
          <a:xfrm>
            <a:off x="604837" y="1057275"/>
            <a:ext cx="1383620" cy="286232"/>
          </a:xfrm>
          <a:prstGeom prst="rect">
            <a:avLst/>
          </a:prstGeom>
          <a:solidFill>
            <a:srgbClr val="E8F0D4"/>
          </a:solidFill>
          <a:ln w="9525" algn="ctr">
            <a:noFill/>
            <a:miter lim="800000"/>
            <a:headEnd/>
            <a:tailEnd/>
          </a:ln>
        </p:spPr>
        <p:txBody>
          <a:bodyPr wrap="square">
            <a:spAutoFit/>
          </a:bodyPr>
          <a:lstStyle/>
          <a:p>
            <a:pPr marL="457200" indent="-457200">
              <a:lnSpc>
                <a:spcPct val="90000"/>
              </a:lnSpc>
              <a:spcBef>
                <a:spcPct val="10000"/>
              </a:spcBef>
              <a:spcAft>
                <a:spcPct val="10000"/>
              </a:spcAft>
            </a:pPr>
            <a:r>
              <a:rPr lang="el-GR" dirty="0" smtClean="0">
                <a:solidFill>
                  <a:srgbClr val="831951"/>
                </a:solidFill>
              </a:rPr>
              <a:t>ΠΙΝΑΚΑΣ </a:t>
            </a:r>
            <a:r>
              <a:rPr lang="en-US" dirty="0" smtClean="0"/>
              <a:t> </a:t>
            </a:r>
            <a:r>
              <a:rPr lang="en-US" dirty="0"/>
              <a:t>8-1</a:t>
            </a:r>
          </a:p>
        </p:txBody>
      </p:sp>
      <p:sp>
        <p:nvSpPr>
          <p:cNvPr id="42" name="Rectangle 41"/>
          <p:cNvSpPr>
            <a:spLocks noChangeArrowheads="1"/>
          </p:cNvSpPr>
          <p:nvPr/>
        </p:nvSpPr>
        <p:spPr bwMode="auto">
          <a:xfrm>
            <a:off x="704850" y="2182813"/>
            <a:ext cx="8067675" cy="4341812"/>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sp>
        <p:nvSpPr>
          <p:cNvPr id="52228" name="Rectangle 14"/>
          <p:cNvSpPr>
            <a:spLocks noChangeArrowheads="1"/>
          </p:cNvSpPr>
          <p:nvPr/>
        </p:nvSpPr>
        <p:spPr bwMode="auto">
          <a:xfrm>
            <a:off x="566738" y="342900"/>
            <a:ext cx="2681287" cy="190500"/>
          </a:xfrm>
          <a:prstGeom prst="rect">
            <a:avLst/>
          </a:prstGeom>
          <a:solidFill>
            <a:srgbClr val="D4E4C1"/>
          </a:solidFill>
          <a:ln w="9525" algn="ctr">
            <a:noFill/>
            <a:round/>
            <a:headEnd/>
            <a:tailEnd/>
          </a:ln>
        </p:spPr>
        <p:txBody>
          <a:bodyPr/>
          <a:lstStyle/>
          <a:p>
            <a:endParaRPr lang="en-US" sz="2800" b="0">
              <a:solidFill>
                <a:schemeClr val="tx2"/>
              </a:solidFill>
            </a:endParaRPr>
          </a:p>
        </p:txBody>
      </p:sp>
      <p:sp>
        <p:nvSpPr>
          <p:cNvPr id="862211" name="Rectangle 3"/>
          <p:cNvSpPr>
            <a:spLocks noGrp="1" noChangeArrowheads="1"/>
          </p:cNvSpPr>
          <p:nvPr>
            <p:ph type="title"/>
          </p:nvPr>
        </p:nvSpPr>
        <p:spPr>
          <a:xfrm>
            <a:off x="566738" y="0"/>
            <a:ext cx="8577262" cy="715963"/>
          </a:xfrm>
        </p:spPr>
        <p:txBody>
          <a:bodyPr/>
          <a:lstStyle/>
          <a:p>
            <a:r>
              <a:rPr lang="el-GR" dirty="0" smtClean="0">
                <a:solidFill>
                  <a:srgbClr val="668C6B"/>
                </a:solidFill>
              </a:rPr>
              <a:t>ΕΦΑΡΜΟΓΗ</a:t>
            </a:r>
            <a:endParaRPr lang="en-US" dirty="0" smtClean="0">
              <a:solidFill>
                <a:srgbClr val="668C6B"/>
              </a:solidFill>
            </a:endParaRPr>
          </a:p>
        </p:txBody>
      </p:sp>
      <p:sp>
        <p:nvSpPr>
          <p:cNvPr id="862213" name="Rectangle 5"/>
          <p:cNvSpPr>
            <a:spLocks noChangeArrowheads="1"/>
          </p:cNvSpPr>
          <p:nvPr/>
        </p:nvSpPr>
        <p:spPr bwMode="auto">
          <a:xfrm>
            <a:off x="566738" y="592138"/>
            <a:ext cx="8286976" cy="461665"/>
          </a:xfrm>
          <a:prstGeom prst="rect">
            <a:avLst/>
          </a:prstGeom>
          <a:noFill/>
          <a:ln w="9525" algn="ctr">
            <a:noFill/>
            <a:miter lim="800000"/>
            <a:headEnd/>
            <a:tailEnd/>
          </a:ln>
        </p:spPr>
        <p:txBody>
          <a:bodyPr wrap="square">
            <a:spAutoFit/>
          </a:bodyPr>
          <a:lstStyle/>
          <a:p>
            <a:pPr>
              <a:spcBef>
                <a:spcPct val="20000"/>
              </a:spcBef>
            </a:pPr>
            <a:r>
              <a:rPr lang="el-GR" sz="2400" dirty="0" smtClean="0">
                <a:solidFill>
                  <a:srgbClr val="356A41"/>
                </a:solidFill>
              </a:rPr>
              <a:t>Δασμοί των ΗΠΑ σε Χάλυβα και Ελαστικά Αυτοκινήτων</a:t>
            </a:r>
            <a:endParaRPr lang="en-US" sz="2400" dirty="0">
              <a:solidFill>
                <a:srgbClr val="356A41"/>
              </a:solidFill>
            </a:endParaRPr>
          </a:p>
        </p:txBody>
      </p:sp>
      <p:cxnSp>
        <p:nvCxnSpPr>
          <p:cNvPr id="52231" name="Straight Connector 12"/>
          <p:cNvCxnSpPr>
            <a:cxnSpLocks noChangeShapeType="1"/>
          </p:cNvCxnSpPr>
          <p:nvPr/>
        </p:nvCxnSpPr>
        <p:spPr bwMode="auto">
          <a:xfrm>
            <a:off x="566738" y="558800"/>
            <a:ext cx="2695575" cy="0"/>
          </a:xfrm>
          <a:prstGeom prst="line">
            <a:avLst/>
          </a:prstGeom>
          <a:noFill/>
          <a:ln w="19050" cap="rnd" algn="ctr">
            <a:solidFill>
              <a:srgbClr val="A4C695"/>
            </a:solidFill>
            <a:prstDash val="sysDash"/>
            <a:round/>
            <a:headEnd/>
            <a:tailEnd/>
          </a:ln>
        </p:spPr>
      </p:cxnSp>
      <p:sp>
        <p:nvSpPr>
          <p:cNvPr id="41" name="Rectangle 40"/>
          <p:cNvSpPr>
            <a:spLocks noChangeArrowheads="1"/>
          </p:cNvSpPr>
          <p:nvPr/>
        </p:nvSpPr>
        <p:spPr bwMode="auto">
          <a:xfrm>
            <a:off x="566738" y="1362075"/>
            <a:ext cx="8299450" cy="800219"/>
          </a:xfrm>
          <a:prstGeom prst="rect">
            <a:avLst/>
          </a:prstGeom>
          <a:noFill/>
          <a:ln w="9525">
            <a:noFill/>
            <a:miter lim="800000"/>
            <a:headEnd/>
            <a:tailEnd/>
          </a:ln>
        </p:spPr>
        <p:txBody>
          <a:bodyPr>
            <a:spAutoFit/>
          </a:bodyPr>
          <a:lstStyle/>
          <a:p>
            <a:pPr>
              <a:spcBef>
                <a:spcPct val="10000"/>
              </a:spcBef>
              <a:spcAft>
                <a:spcPct val="10000"/>
              </a:spcAft>
            </a:pPr>
            <a:r>
              <a:rPr lang="el-GR" sz="1600" dirty="0" smtClean="0">
                <a:solidFill>
                  <a:srgbClr val="8A3A6A"/>
                </a:solidFill>
              </a:rPr>
              <a:t>Πρόταση της Επιτροπής Διεθνούς Εμπορίου των ΗΠΑ και Πραγματικοί Δασμοί σε Χάλυβα</a:t>
            </a:r>
            <a:r>
              <a:rPr lang="en-US" sz="1600" dirty="0" smtClean="0">
                <a:solidFill>
                  <a:srgbClr val="8A3A6A"/>
                </a:solidFill>
              </a:rPr>
              <a:t> </a:t>
            </a:r>
            <a:r>
              <a:rPr lang="el-GR" dirty="0" smtClean="0"/>
              <a:t>Εδώ δείχνουμε τους δασμούς που πρότεινε η Επιτροπή Διεθνούς Εμπορίου των ΗΠΑ για εισαγωγές χάλυβα, και τους πραγματικούς δασμούς που επιβλήθηκαν το πρώτο έτος. </a:t>
            </a:r>
            <a:endParaRPr lang="en-US" sz="1600" dirty="0"/>
          </a:p>
        </p:txBody>
      </p:sp>
      <p:pic>
        <p:nvPicPr>
          <p:cNvPr id="16" name="Picture 15" descr="table8-1_PPT.gif"/>
          <p:cNvPicPr>
            <a:picLocks noChangeAspect="1"/>
          </p:cNvPicPr>
          <p:nvPr/>
        </p:nvPicPr>
        <p:blipFill>
          <a:blip r:embed="rId3" cstate="print"/>
          <a:srcRect/>
          <a:stretch>
            <a:fillRect/>
          </a:stretch>
        </p:blipFill>
        <p:spPr bwMode="auto">
          <a:xfrm>
            <a:off x="1298575" y="2247900"/>
            <a:ext cx="6257925" cy="424815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2211"/>
                                        </p:tgtEl>
                                        <p:attrNameLst>
                                          <p:attrName>style.visibility</p:attrName>
                                        </p:attrNameLst>
                                      </p:cBhvr>
                                      <p:to>
                                        <p:strVal val="visible"/>
                                      </p:to>
                                    </p:set>
                                    <p:animEffect transition="in" filter="wipe(left)">
                                      <p:cBhvr>
                                        <p:cTn id="7" dur="500"/>
                                        <p:tgtEl>
                                          <p:spTgt spid="862211"/>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862213"/>
                                        </p:tgtEl>
                                        <p:attrNameLst>
                                          <p:attrName>style.visibility</p:attrName>
                                        </p:attrNameLst>
                                      </p:cBhvr>
                                      <p:to>
                                        <p:strVal val="visible"/>
                                      </p:to>
                                    </p:set>
                                    <p:animEffect transition="in" filter="wipe(left)">
                                      <p:cBhvr>
                                        <p:cTn id="11" dur="500"/>
                                        <p:tgtEl>
                                          <p:spTgt spid="862213"/>
                                        </p:tgtEl>
                                      </p:cBhvr>
                                    </p:animEffect>
                                  </p:childTnLst>
                                </p:cTn>
                              </p:par>
                            </p:childTnLst>
                          </p:cTn>
                        </p:par>
                        <p:par>
                          <p:cTn id="12" fill="hold">
                            <p:stCondLst>
                              <p:cond delay="1000"/>
                            </p:stCondLst>
                            <p:childTnLst>
                              <p:par>
                                <p:cTn id="13" presetID="29" presetClass="entr" presetSubtype="0" fill="hold" nodeType="afterEffect">
                                  <p:stCondLst>
                                    <p:cond delay="0"/>
                                  </p:stCondLst>
                                  <p:childTnLst>
                                    <p:set>
                                      <p:cBhvr>
                                        <p:cTn id="14" dur="1" fill="hold">
                                          <p:stCondLst>
                                            <p:cond delay="0"/>
                                          </p:stCondLst>
                                        </p:cTn>
                                        <p:tgtEl>
                                          <p:spTgt spid="37"/>
                                        </p:tgtEl>
                                        <p:attrNameLst>
                                          <p:attrName>style.visibility</p:attrName>
                                        </p:attrNameLst>
                                      </p:cBhvr>
                                      <p:to>
                                        <p:strVal val="visible"/>
                                      </p:to>
                                    </p:set>
                                    <p:anim calcmode="lin" valueType="num">
                                      <p:cBhvr>
                                        <p:cTn id="15" dur="500" fill="hold"/>
                                        <p:tgtEl>
                                          <p:spTgt spid="37"/>
                                        </p:tgtEl>
                                        <p:attrNameLst>
                                          <p:attrName>ppt_x</p:attrName>
                                        </p:attrNameLst>
                                      </p:cBhvr>
                                      <p:tavLst>
                                        <p:tav tm="0">
                                          <p:val>
                                            <p:strVal val="#ppt_x-.2"/>
                                          </p:val>
                                        </p:tav>
                                        <p:tav tm="100000">
                                          <p:val>
                                            <p:strVal val="#ppt_x"/>
                                          </p:val>
                                        </p:tav>
                                      </p:tavLst>
                                    </p:anim>
                                    <p:anim calcmode="lin" valueType="num">
                                      <p:cBhvr>
                                        <p:cTn id="16" dur="500" fill="hold"/>
                                        <p:tgtEl>
                                          <p:spTgt spid="37"/>
                                        </p:tgtEl>
                                        <p:attrNameLst>
                                          <p:attrName>ppt_y</p:attrName>
                                        </p:attrNameLst>
                                      </p:cBhvr>
                                      <p:tavLst>
                                        <p:tav tm="0">
                                          <p:val>
                                            <p:strVal val="#ppt_y"/>
                                          </p:val>
                                        </p:tav>
                                        <p:tav tm="100000">
                                          <p:val>
                                            <p:strVal val="#ppt_y"/>
                                          </p:val>
                                        </p:tav>
                                      </p:tavLst>
                                    </p:anim>
                                    <p:animEffect transition="in" filter="wipe(right)" prLst="gradientSize: 0.1">
                                      <p:cBhvr>
                                        <p:cTn id="17" dur="500"/>
                                        <p:tgtEl>
                                          <p:spTgt spid="37"/>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40"/>
                                        </p:tgtEl>
                                        <p:attrNameLst>
                                          <p:attrName>style.visibility</p:attrName>
                                        </p:attrNameLst>
                                      </p:cBhvr>
                                      <p:to>
                                        <p:strVal val="visible"/>
                                      </p:to>
                                    </p:set>
                                    <p:animEffect transition="in" filter="wipe(left)">
                                      <p:cBhvr>
                                        <p:cTn id="21" dur="500"/>
                                        <p:tgtEl>
                                          <p:spTgt spid="40"/>
                                        </p:tgtEl>
                                      </p:cBhvr>
                                    </p:animEffect>
                                  </p:childTnLst>
                                </p:cTn>
                              </p:par>
                            </p:childTnLst>
                          </p:cTn>
                        </p:par>
                        <p:par>
                          <p:cTn id="22" fill="hold">
                            <p:stCondLst>
                              <p:cond delay="2000"/>
                            </p:stCondLst>
                            <p:childTnLst>
                              <p:par>
                                <p:cTn id="23" presetID="22" presetClass="entr" presetSubtype="8" fill="hold" grpId="0" nodeType="afterEffect">
                                  <p:stCondLst>
                                    <p:cond delay="0"/>
                                  </p:stCondLst>
                                  <p:childTnLst>
                                    <p:set>
                                      <p:cBhvr>
                                        <p:cTn id="24" dur="1" fill="hold">
                                          <p:stCondLst>
                                            <p:cond delay="0"/>
                                          </p:stCondLst>
                                        </p:cTn>
                                        <p:tgtEl>
                                          <p:spTgt spid="41"/>
                                        </p:tgtEl>
                                        <p:attrNameLst>
                                          <p:attrName>style.visibility</p:attrName>
                                        </p:attrNameLst>
                                      </p:cBhvr>
                                      <p:to>
                                        <p:strVal val="visible"/>
                                      </p:to>
                                    </p:set>
                                    <p:animEffect transition="in" filter="wipe(left)">
                                      <p:cBhvr>
                                        <p:cTn id="25" dur="500"/>
                                        <p:tgtEl>
                                          <p:spTgt spid="41"/>
                                        </p:tgtEl>
                                      </p:cBhvr>
                                    </p:animEffect>
                                  </p:childTnLst>
                                </p:cTn>
                              </p:par>
                            </p:childTnLst>
                          </p:cTn>
                        </p:par>
                        <p:par>
                          <p:cTn id="26" fill="hold">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42"/>
                                        </p:tgtEl>
                                        <p:attrNameLst>
                                          <p:attrName>style.visibility</p:attrName>
                                        </p:attrNameLst>
                                      </p:cBhvr>
                                      <p:to>
                                        <p:strVal val="visible"/>
                                      </p:to>
                                    </p:set>
                                    <p:animEffect transition="in" filter="wipe(left)">
                                      <p:cBhvr>
                                        <p:cTn id="29" dur="500"/>
                                        <p:tgtEl>
                                          <p:spTgt spid="42"/>
                                        </p:tgtEl>
                                      </p:cBhvr>
                                    </p:animEffect>
                                  </p:childTnLst>
                                </p:cTn>
                              </p:par>
                            </p:childTnLst>
                          </p:cTn>
                        </p:par>
                        <p:par>
                          <p:cTn id="30" fill="hold">
                            <p:stCondLst>
                              <p:cond delay="3000"/>
                            </p:stCondLst>
                            <p:childTnLst>
                              <p:par>
                                <p:cTn id="31" presetID="17" presetClass="entr" presetSubtype="1" fill="hold" nodeType="afterEffect">
                                  <p:stCondLst>
                                    <p:cond delay="0"/>
                                  </p:stCondLst>
                                  <p:childTnLst>
                                    <p:set>
                                      <p:cBhvr>
                                        <p:cTn id="32" dur="1" fill="hold">
                                          <p:stCondLst>
                                            <p:cond delay="0"/>
                                          </p:stCondLst>
                                        </p:cTn>
                                        <p:tgtEl>
                                          <p:spTgt spid="16"/>
                                        </p:tgtEl>
                                        <p:attrNameLst>
                                          <p:attrName>style.visibility</p:attrName>
                                        </p:attrNameLst>
                                      </p:cBhvr>
                                      <p:to>
                                        <p:strVal val="visible"/>
                                      </p:to>
                                    </p:set>
                                    <p:anim calcmode="lin" valueType="num">
                                      <p:cBhvr>
                                        <p:cTn id="33" dur="500" fill="hold"/>
                                        <p:tgtEl>
                                          <p:spTgt spid="16"/>
                                        </p:tgtEl>
                                        <p:attrNameLst>
                                          <p:attrName>ppt_x</p:attrName>
                                        </p:attrNameLst>
                                      </p:cBhvr>
                                      <p:tavLst>
                                        <p:tav tm="0">
                                          <p:val>
                                            <p:strVal val="#ppt_x"/>
                                          </p:val>
                                        </p:tav>
                                        <p:tav tm="100000">
                                          <p:val>
                                            <p:strVal val="#ppt_x"/>
                                          </p:val>
                                        </p:tav>
                                      </p:tavLst>
                                    </p:anim>
                                    <p:anim calcmode="lin" valueType="num">
                                      <p:cBhvr>
                                        <p:cTn id="34" dur="500" fill="hold"/>
                                        <p:tgtEl>
                                          <p:spTgt spid="16"/>
                                        </p:tgtEl>
                                        <p:attrNameLst>
                                          <p:attrName>ppt_y</p:attrName>
                                        </p:attrNameLst>
                                      </p:cBhvr>
                                      <p:tavLst>
                                        <p:tav tm="0">
                                          <p:val>
                                            <p:strVal val="#ppt_y-#ppt_h/2"/>
                                          </p:val>
                                        </p:tav>
                                        <p:tav tm="100000">
                                          <p:val>
                                            <p:strVal val="#ppt_y"/>
                                          </p:val>
                                        </p:tav>
                                      </p:tavLst>
                                    </p:anim>
                                    <p:anim calcmode="lin" valueType="num">
                                      <p:cBhvr>
                                        <p:cTn id="35" dur="500" fill="hold"/>
                                        <p:tgtEl>
                                          <p:spTgt spid="16"/>
                                        </p:tgtEl>
                                        <p:attrNameLst>
                                          <p:attrName>ppt_w</p:attrName>
                                        </p:attrNameLst>
                                      </p:cBhvr>
                                      <p:tavLst>
                                        <p:tav tm="0">
                                          <p:val>
                                            <p:strVal val="#ppt_w"/>
                                          </p:val>
                                        </p:tav>
                                        <p:tav tm="100000">
                                          <p:val>
                                            <p:strVal val="#ppt_w"/>
                                          </p:val>
                                        </p:tav>
                                      </p:tavLst>
                                    </p:anim>
                                    <p:anim calcmode="lin" valueType="num">
                                      <p:cBhvr>
                                        <p:cTn id="36" dur="500" fill="hold"/>
                                        <p:tgtEl>
                                          <p:spTgt spid="1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2" grpId="0" animBg="1"/>
      <p:bldP spid="862211" grpId="0" autoUpdateAnimBg="0"/>
      <p:bldP spid="862213" grpId="0" autoUpdateAnimBg="0"/>
      <p:bldP spid="41" grpId="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 name="Rectangle 6"/>
          <p:cNvSpPr>
            <a:spLocks noChangeArrowheads="1"/>
          </p:cNvSpPr>
          <p:nvPr/>
        </p:nvSpPr>
        <p:spPr bwMode="auto">
          <a:xfrm>
            <a:off x="566738" y="1312863"/>
            <a:ext cx="7947025" cy="769441"/>
          </a:xfrm>
          <a:prstGeom prst="rect">
            <a:avLst/>
          </a:prstGeom>
          <a:noFill/>
          <a:ln w="9525" algn="ctr">
            <a:noFill/>
            <a:miter lim="800000"/>
            <a:headEnd/>
            <a:tailEnd/>
          </a:ln>
        </p:spPr>
        <p:txBody>
          <a:bodyPr>
            <a:spAutoFit/>
          </a:bodyPr>
          <a:lstStyle/>
          <a:p>
            <a:pPr>
              <a:spcBef>
                <a:spcPct val="20000"/>
              </a:spcBef>
            </a:pPr>
            <a:r>
              <a:rPr lang="el-GR" sz="2000" dirty="0" smtClean="0">
                <a:solidFill>
                  <a:srgbClr val="3D68AF"/>
                </a:solidFill>
              </a:rPr>
              <a:t>Απώλεια Νεκρού Βάρους Λόγω Δασμού σε </a:t>
            </a:r>
          </a:p>
          <a:p>
            <a:pPr>
              <a:spcBef>
                <a:spcPct val="20000"/>
              </a:spcBef>
            </a:pPr>
            <a:r>
              <a:rPr lang="el-GR" sz="2000" dirty="0" smtClean="0">
                <a:solidFill>
                  <a:srgbClr val="3D68AF"/>
                </a:solidFill>
              </a:rPr>
              <a:t>Χάλυβα</a:t>
            </a:r>
            <a:endParaRPr lang="en-US" sz="2000" dirty="0">
              <a:solidFill>
                <a:srgbClr val="3D68AF"/>
              </a:solidFill>
            </a:endParaRPr>
          </a:p>
        </p:txBody>
      </p:sp>
      <p:graphicFrame>
        <p:nvGraphicFramePr>
          <p:cNvPr id="8" name="Object 36"/>
          <p:cNvGraphicFramePr>
            <a:graphicFrameLocks noChangeAspect="1"/>
          </p:cNvGraphicFramePr>
          <p:nvPr/>
        </p:nvGraphicFramePr>
        <p:xfrm>
          <a:off x="3198813" y="1814285"/>
          <a:ext cx="1962150" cy="682172"/>
        </p:xfrm>
        <a:graphic>
          <a:graphicData uri="http://schemas.openxmlformats.org/presentationml/2006/ole">
            <p:oleObj spid="_x0000_s3108" name="Equation" r:id="rId4" imgW="1091880" imgH="393480" progId="Equation.3">
              <p:embed/>
            </p:oleObj>
          </a:graphicData>
        </a:graphic>
      </p:graphicFrame>
      <p:graphicFrame>
        <p:nvGraphicFramePr>
          <p:cNvPr id="1027" name="Object 37"/>
          <p:cNvGraphicFramePr>
            <a:graphicFrameLocks noChangeAspect="1"/>
          </p:cNvGraphicFramePr>
          <p:nvPr/>
        </p:nvGraphicFramePr>
        <p:xfrm>
          <a:off x="1889125" y="3512457"/>
          <a:ext cx="4565650" cy="943429"/>
        </p:xfrm>
        <a:graphic>
          <a:graphicData uri="http://schemas.openxmlformats.org/presentationml/2006/ole">
            <p:oleObj spid="_x0000_s3109" name="Equation" r:id="rId5" imgW="2539800" imgH="431640" progId="Equation.3">
              <p:embed/>
            </p:oleObj>
          </a:graphicData>
        </a:graphic>
      </p:graphicFrame>
      <p:sp>
        <p:nvSpPr>
          <p:cNvPr id="10" name="TextBox 9"/>
          <p:cNvSpPr txBox="1">
            <a:spLocks noChangeArrowheads="1"/>
          </p:cNvSpPr>
          <p:nvPr/>
        </p:nvSpPr>
        <p:spPr bwMode="auto">
          <a:xfrm>
            <a:off x="515938" y="2568575"/>
            <a:ext cx="7758727" cy="904863"/>
          </a:xfrm>
          <a:prstGeom prst="rect">
            <a:avLst/>
          </a:prstGeom>
          <a:noFill/>
          <a:ln w="9525">
            <a:noFill/>
            <a:miter lim="800000"/>
            <a:headEnd/>
            <a:tailEnd/>
          </a:ln>
        </p:spPr>
        <p:txBody>
          <a:bodyPr wrap="none">
            <a:spAutoFit/>
          </a:bodyPr>
          <a:lstStyle/>
          <a:p>
            <a:pPr marL="342900" indent="-342900">
              <a:spcBef>
                <a:spcPct val="10000"/>
              </a:spcBef>
              <a:spcAft>
                <a:spcPct val="10000"/>
              </a:spcAft>
              <a:buFont typeface="Arial" charset="0"/>
              <a:buChar char="•"/>
            </a:pPr>
            <a:r>
              <a:rPr lang="el-GR" sz="2400" b="0" dirty="0" smtClean="0"/>
              <a:t>Η απώλεια νεκρού βάρους σε σχέση με την αξία των </a:t>
            </a:r>
          </a:p>
          <a:p>
            <a:pPr marL="342900" indent="-342900">
              <a:spcBef>
                <a:spcPct val="10000"/>
              </a:spcBef>
              <a:spcAft>
                <a:spcPct val="10000"/>
              </a:spcAft>
              <a:buFont typeface="Arial" charset="0"/>
              <a:buChar char="•"/>
            </a:pPr>
            <a:r>
              <a:rPr lang="el-GR" sz="2400" b="0" dirty="0" smtClean="0"/>
              <a:t>εισαγωγών είναι ίση με:</a:t>
            </a:r>
            <a:endParaRPr lang="en-US" sz="2400" b="0" dirty="0"/>
          </a:p>
        </p:txBody>
      </p:sp>
      <p:pic>
        <p:nvPicPr>
          <p:cNvPr id="1054" name="Picture 30"/>
          <p:cNvPicPr>
            <a:picLocks noChangeAspect="1" noChangeArrowheads="1"/>
          </p:cNvPicPr>
          <p:nvPr/>
        </p:nvPicPr>
        <p:blipFill>
          <a:blip r:embed="rId6" cstate="print"/>
          <a:srcRect/>
          <a:stretch>
            <a:fillRect/>
          </a:stretch>
        </p:blipFill>
        <p:spPr bwMode="auto">
          <a:xfrm>
            <a:off x="6426200" y="9525"/>
            <a:ext cx="2732088" cy="1879600"/>
          </a:xfrm>
          <a:prstGeom prst="rect">
            <a:avLst/>
          </a:prstGeom>
          <a:noFill/>
          <a:ln w="9525">
            <a:noFill/>
            <a:miter lim="800000"/>
            <a:headEnd/>
            <a:tailEnd/>
          </a:ln>
        </p:spPr>
      </p:pic>
      <p:sp>
        <p:nvSpPr>
          <p:cNvPr id="3113" name="Rectangle 15"/>
          <p:cNvSpPr>
            <a:spLocks noChangeArrowheads="1"/>
          </p:cNvSpPr>
          <p:nvPr/>
        </p:nvSpPr>
        <p:spPr bwMode="auto">
          <a:xfrm>
            <a:off x="566738" y="342900"/>
            <a:ext cx="2681287" cy="190500"/>
          </a:xfrm>
          <a:prstGeom prst="rect">
            <a:avLst/>
          </a:prstGeom>
          <a:solidFill>
            <a:srgbClr val="D4E4C1"/>
          </a:solidFill>
          <a:ln w="9525" algn="ctr">
            <a:noFill/>
            <a:round/>
            <a:headEnd/>
            <a:tailEnd/>
          </a:ln>
        </p:spPr>
        <p:txBody>
          <a:bodyPr/>
          <a:lstStyle/>
          <a:p>
            <a:endParaRPr lang="en-US" sz="2800" b="0">
              <a:solidFill>
                <a:schemeClr val="tx2"/>
              </a:solidFill>
            </a:endParaRPr>
          </a:p>
        </p:txBody>
      </p:sp>
      <p:sp>
        <p:nvSpPr>
          <p:cNvPr id="3114" name="Rectangle 3"/>
          <p:cNvSpPr>
            <a:spLocks noGrp="1" noChangeArrowheads="1"/>
          </p:cNvSpPr>
          <p:nvPr>
            <p:ph type="title"/>
          </p:nvPr>
        </p:nvSpPr>
        <p:spPr>
          <a:xfrm>
            <a:off x="566738" y="1"/>
            <a:ext cx="8577262" cy="624114"/>
          </a:xfrm>
        </p:spPr>
        <p:txBody>
          <a:bodyPr/>
          <a:lstStyle/>
          <a:p>
            <a:r>
              <a:rPr lang="el-GR" dirty="0" smtClean="0">
                <a:solidFill>
                  <a:srgbClr val="668C6B"/>
                </a:solidFill>
              </a:rPr>
              <a:t>ΕΦΑΡΜΟΓΗ</a:t>
            </a:r>
            <a:endParaRPr lang="en-US" dirty="0" smtClean="0">
              <a:solidFill>
                <a:srgbClr val="668C6B"/>
              </a:solidFill>
            </a:endParaRPr>
          </a:p>
        </p:txBody>
      </p:sp>
      <p:sp>
        <p:nvSpPr>
          <p:cNvPr id="3115" name="Rectangle 5"/>
          <p:cNvSpPr>
            <a:spLocks noChangeArrowheads="1"/>
          </p:cNvSpPr>
          <p:nvPr/>
        </p:nvSpPr>
        <p:spPr bwMode="auto">
          <a:xfrm>
            <a:off x="566738" y="592138"/>
            <a:ext cx="5767387" cy="707886"/>
          </a:xfrm>
          <a:prstGeom prst="rect">
            <a:avLst/>
          </a:prstGeom>
          <a:noFill/>
          <a:ln w="9525" algn="ctr">
            <a:noFill/>
            <a:miter lim="800000"/>
            <a:headEnd/>
            <a:tailEnd/>
          </a:ln>
        </p:spPr>
        <p:txBody>
          <a:bodyPr>
            <a:spAutoFit/>
          </a:bodyPr>
          <a:lstStyle/>
          <a:p>
            <a:pPr>
              <a:spcBef>
                <a:spcPct val="20000"/>
              </a:spcBef>
            </a:pPr>
            <a:r>
              <a:rPr lang="el-GR" sz="2000" dirty="0" smtClean="0">
                <a:solidFill>
                  <a:srgbClr val="356A41"/>
                </a:solidFill>
              </a:rPr>
              <a:t>Δασμοί των ΗΠΑ σε Χάλυβα και Ελαστικά Αυτοκινήτων</a:t>
            </a:r>
            <a:endParaRPr lang="en-US" sz="2000" dirty="0" smtClean="0">
              <a:solidFill>
                <a:srgbClr val="356A41"/>
              </a:solidFill>
            </a:endParaRPr>
          </a:p>
        </p:txBody>
      </p:sp>
      <p:cxnSp>
        <p:nvCxnSpPr>
          <p:cNvPr id="3116" name="Straight Connector 18"/>
          <p:cNvCxnSpPr>
            <a:cxnSpLocks noChangeShapeType="1"/>
          </p:cNvCxnSpPr>
          <p:nvPr/>
        </p:nvCxnSpPr>
        <p:spPr bwMode="auto">
          <a:xfrm>
            <a:off x="566738" y="558800"/>
            <a:ext cx="2695575" cy="0"/>
          </a:xfrm>
          <a:prstGeom prst="line">
            <a:avLst/>
          </a:prstGeom>
          <a:noFill/>
          <a:ln w="19050" cap="rnd" algn="ctr">
            <a:solidFill>
              <a:srgbClr val="A4C695"/>
            </a:solidFill>
            <a:prstDash val="sysDash"/>
            <a:round/>
            <a:headEnd/>
            <a:tailEnd/>
          </a:ln>
        </p:spPr>
      </p:cxn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054"/>
                                        </p:tgtEl>
                                        <p:attrNameLst>
                                          <p:attrName>style.visibility</p:attrName>
                                        </p:attrNameLst>
                                      </p:cBhvr>
                                      <p:to>
                                        <p:strVal val="visible"/>
                                      </p:to>
                                    </p:set>
                                    <p:animEffect transition="in" filter="fade">
                                      <p:cBhvr>
                                        <p:cTn id="7" dur="500"/>
                                        <p:tgtEl>
                                          <p:spTgt spid="1054"/>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left)">
                                      <p:cBhvr>
                                        <p:cTn id="11" dur="500"/>
                                        <p:tgtEl>
                                          <p:spTgt spid="12"/>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left)">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wipe(left)">
                                      <p:cBhvr>
                                        <p:cTn id="20" dur="500"/>
                                        <p:tgtEl>
                                          <p:spTgt spid="10"/>
                                        </p:tgtEl>
                                      </p:cBhvr>
                                    </p:animEffect>
                                  </p:childTnLst>
                                </p:cTn>
                              </p:par>
                            </p:childTnLst>
                          </p:cTn>
                        </p:par>
                        <p:par>
                          <p:cTn id="21" fill="hold">
                            <p:stCondLst>
                              <p:cond delay="500"/>
                            </p:stCondLst>
                            <p:childTnLst>
                              <p:par>
                                <p:cTn id="22" presetID="22" presetClass="entr" presetSubtype="8" fill="hold" nodeType="afterEffect">
                                  <p:stCondLst>
                                    <p:cond delay="0"/>
                                  </p:stCondLst>
                                  <p:childTnLst>
                                    <p:set>
                                      <p:cBhvr>
                                        <p:cTn id="23" dur="1" fill="hold">
                                          <p:stCondLst>
                                            <p:cond delay="0"/>
                                          </p:stCondLst>
                                        </p:cTn>
                                        <p:tgtEl>
                                          <p:spTgt spid="1027"/>
                                        </p:tgtEl>
                                        <p:attrNameLst>
                                          <p:attrName>style.visibility</p:attrName>
                                        </p:attrNameLst>
                                      </p:cBhvr>
                                      <p:to>
                                        <p:strVal val="visible"/>
                                      </p:to>
                                    </p:set>
                                    <p:animEffect transition="in" filter="wipe(left)">
                                      <p:cBhvr>
                                        <p:cTn id="24" dur="5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utoUpdateAnimBg="0"/>
      <p:bldP spid="10" grpId="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 name="Rectangle 6"/>
          <p:cNvSpPr>
            <a:spLocks noChangeArrowheads="1"/>
          </p:cNvSpPr>
          <p:nvPr/>
        </p:nvSpPr>
        <p:spPr bwMode="auto">
          <a:xfrm>
            <a:off x="566738" y="1306513"/>
            <a:ext cx="7947025" cy="400050"/>
          </a:xfrm>
          <a:prstGeom prst="rect">
            <a:avLst/>
          </a:prstGeom>
          <a:noFill/>
          <a:ln w="9525" algn="ctr">
            <a:noFill/>
            <a:miter lim="800000"/>
            <a:headEnd/>
            <a:tailEnd/>
          </a:ln>
        </p:spPr>
        <p:txBody>
          <a:bodyPr>
            <a:spAutoFit/>
          </a:bodyPr>
          <a:lstStyle/>
          <a:p>
            <a:pPr>
              <a:spcBef>
                <a:spcPct val="20000"/>
              </a:spcBef>
            </a:pPr>
            <a:r>
              <a:rPr lang="el-GR" sz="2000" dirty="0" smtClean="0">
                <a:solidFill>
                  <a:srgbClr val="3D68AF"/>
                </a:solidFill>
              </a:rPr>
              <a:t>Απάντηση των Ευρωπαϊκών Χωρών</a:t>
            </a:r>
            <a:endParaRPr lang="en-US" sz="2000" dirty="0">
              <a:solidFill>
                <a:srgbClr val="3D68AF"/>
              </a:solidFill>
            </a:endParaRPr>
          </a:p>
        </p:txBody>
      </p:sp>
      <p:sp>
        <p:nvSpPr>
          <p:cNvPr id="11" name="Rectangle 10"/>
          <p:cNvSpPr/>
          <p:nvPr/>
        </p:nvSpPr>
        <p:spPr>
          <a:xfrm>
            <a:off x="566738" y="1809750"/>
            <a:ext cx="7677150" cy="4647426"/>
          </a:xfrm>
          <a:prstGeom prst="rect">
            <a:avLst/>
          </a:prstGeom>
        </p:spPr>
        <p:txBody>
          <a:bodyPr>
            <a:spAutoFit/>
          </a:bodyPr>
          <a:lstStyle/>
          <a:p>
            <a:pPr marL="342900" indent="-342900">
              <a:spcBef>
                <a:spcPct val="10000"/>
              </a:spcBef>
              <a:spcAft>
                <a:spcPct val="10000"/>
              </a:spcAft>
              <a:buFont typeface="Arial" pitchFamily="34" charset="0"/>
              <a:buChar char="•"/>
              <a:defRPr/>
            </a:pPr>
            <a:r>
              <a:rPr lang="el-GR" sz="2000" b="0" dirty="0" smtClean="0"/>
              <a:t>Ο ΠΟΕ έχει μια επίσημη </a:t>
            </a:r>
            <a:r>
              <a:rPr lang="el-GR" sz="2000" dirty="0" smtClean="0"/>
              <a:t>διαδικασία επίλυσης διαφορών</a:t>
            </a:r>
            <a:r>
              <a:rPr lang="el-GR" sz="2000" b="0" dirty="0" smtClean="0"/>
              <a:t> υπό την οποία οι χώρες που πιστεύουν ότι οι κανόνες του ΠΟΕ δεν τηρούνται μπορούν να προβάλουν την ένστασή τους, η οποία και αξιολογείται.</a:t>
            </a:r>
            <a:endParaRPr lang="en-US" sz="2000" b="0" dirty="0"/>
          </a:p>
          <a:p>
            <a:pPr marL="171450" indent="-171450">
              <a:spcBef>
                <a:spcPct val="10000"/>
              </a:spcBef>
              <a:spcAft>
                <a:spcPct val="10000"/>
              </a:spcAft>
              <a:buFont typeface="Arial" pitchFamily="34" charset="0"/>
              <a:buChar char="•"/>
              <a:defRPr/>
            </a:pPr>
            <a:endParaRPr lang="en-US" sz="2000" b="0" dirty="0"/>
          </a:p>
          <a:p>
            <a:pPr marL="342900" indent="-342900">
              <a:spcBef>
                <a:spcPct val="10000"/>
              </a:spcBef>
              <a:spcAft>
                <a:spcPct val="10000"/>
              </a:spcAft>
              <a:buFont typeface="Arial" pitchFamily="34" charset="0"/>
              <a:buChar char="•"/>
              <a:defRPr/>
            </a:pPr>
            <a:r>
              <a:rPr lang="el-GR" sz="2000" b="0" dirty="0" smtClean="0"/>
              <a:t>Οι χώρες της Ευρωπαϊκής Ένωσης (ΕΕ)  ανέλαβαν δράση θέτοντας το ζήτημα αυτό στον ΠΟΕ. Η απόφαση ΠΟΕ έδωσε το δικαίωμα στην Ευρωπαϊκή Ένωση και σε άλλες χώρες να αντεπιτεθούν στις Ηνωμένες Πολιτείες επιβάλλοντας δασμούς στα προϊόντα των ΗΠΑ. </a:t>
            </a:r>
            <a:endParaRPr lang="en-US" sz="2000" b="0" dirty="0"/>
          </a:p>
          <a:p>
            <a:pPr marL="171450" indent="-171450">
              <a:spcBef>
                <a:spcPct val="10000"/>
              </a:spcBef>
              <a:spcAft>
                <a:spcPct val="10000"/>
              </a:spcAft>
              <a:buFont typeface="Arial" pitchFamily="34" charset="0"/>
              <a:buChar char="•"/>
              <a:defRPr/>
            </a:pPr>
            <a:endParaRPr lang="en-US" sz="2000" b="0" dirty="0"/>
          </a:p>
          <a:p>
            <a:pPr marL="342900" indent="-342900">
              <a:spcBef>
                <a:spcPct val="10000"/>
              </a:spcBef>
              <a:spcAft>
                <a:spcPct val="10000"/>
              </a:spcAft>
              <a:buFont typeface="Arial" pitchFamily="34" charset="0"/>
              <a:buChar char="•"/>
              <a:defRPr/>
            </a:pPr>
            <a:r>
              <a:rPr lang="el-GR" sz="2000" b="0" dirty="0" smtClean="0"/>
              <a:t>Η χρήση δασμών από κάποια χώρα εισαγωγής μπορεί εύκολα να οδηγήσει σε αντίδραση των εξαγωγικών χωρών καθώς και σε ένα </a:t>
            </a:r>
            <a:r>
              <a:rPr lang="el-GR" sz="2000" dirty="0" smtClean="0"/>
              <a:t>πόλεμο δασμών.</a:t>
            </a:r>
            <a:endParaRPr lang="en-US" sz="2000" b="0" dirty="0"/>
          </a:p>
        </p:txBody>
      </p:sp>
      <p:pic>
        <p:nvPicPr>
          <p:cNvPr id="1054" name="Picture 30"/>
          <p:cNvPicPr>
            <a:picLocks noChangeAspect="1" noChangeArrowheads="1"/>
          </p:cNvPicPr>
          <p:nvPr/>
        </p:nvPicPr>
        <p:blipFill>
          <a:blip r:embed="rId3" cstate="print"/>
          <a:srcRect/>
          <a:stretch>
            <a:fillRect/>
          </a:stretch>
        </p:blipFill>
        <p:spPr bwMode="auto">
          <a:xfrm>
            <a:off x="6426200" y="9525"/>
            <a:ext cx="2732088" cy="1879600"/>
          </a:xfrm>
          <a:prstGeom prst="rect">
            <a:avLst/>
          </a:prstGeom>
          <a:noFill/>
          <a:ln w="9525">
            <a:noFill/>
            <a:miter lim="800000"/>
            <a:headEnd/>
            <a:tailEnd/>
          </a:ln>
        </p:spPr>
      </p:pic>
      <p:sp>
        <p:nvSpPr>
          <p:cNvPr id="57348" name="Rectangle 15"/>
          <p:cNvSpPr>
            <a:spLocks noChangeArrowheads="1"/>
          </p:cNvSpPr>
          <p:nvPr/>
        </p:nvSpPr>
        <p:spPr bwMode="auto">
          <a:xfrm>
            <a:off x="566738" y="342900"/>
            <a:ext cx="2681287" cy="190500"/>
          </a:xfrm>
          <a:prstGeom prst="rect">
            <a:avLst/>
          </a:prstGeom>
          <a:solidFill>
            <a:srgbClr val="D4E4C1"/>
          </a:solidFill>
          <a:ln w="9525" algn="ctr">
            <a:noFill/>
            <a:round/>
            <a:headEnd/>
            <a:tailEnd/>
          </a:ln>
        </p:spPr>
        <p:txBody>
          <a:bodyPr/>
          <a:lstStyle/>
          <a:p>
            <a:endParaRPr lang="en-US" sz="2800" b="0">
              <a:solidFill>
                <a:schemeClr val="tx2"/>
              </a:solidFill>
            </a:endParaRPr>
          </a:p>
        </p:txBody>
      </p:sp>
      <p:sp>
        <p:nvSpPr>
          <p:cNvPr id="57349" name="Rectangle 3"/>
          <p:cNvSpPr>
            <a:spLocks noGrp="1" noChangeArrowheads="1"/>
          </p:cNvSpPr>
          <p:nvPr>
            <p:ph type="title"/>
          </p:nvPr>
        </p:nvSpPr>
        <p:spPr>
          <a:xfrm>
            <a:off x="566738" y="0"/>
            <a:ext cx="8577262" cy="715963"/>
          </a:xfrm>
        </p:spPr>
        <p:txBody>
          <a:bodyPr/>
          <a:lstStyle/>
          <a:p>
            <a:r>
              <a:rPr lang="el-GR" dirty="0" smtClean="0">
                <a:solidFill>
                  <a:srgbClr val="668C6B"/>
                </a:solidFill>
              </a:rPr>
              <a:t>ΕΦΑΡΜΟΓΗ</a:t>
            </a:r>
            <a:endParaRPr lang="en-US" dirty="0" smtClean="0">
              <a:solidFill>
                <a:srgbClr val="668C6B"/>
              </a:solidFill>
            </a:endParaRPr>
          </a:p>
        </p:txBody>
      </p:sp>
      <p:sp>
        <p:nvSpPr>
          <p:cNvPr id="57350" name="Rectangle 5"/>
          <p:cNvSpPr>
            <a:spLocks noChangeArrowheads="1"/>
          </p:cNvSpPr>
          <p:nvPr/>
        </p:nvSpPr>
        <p:spPr bwMode="auto">
          <a:xfrm>
            <a:off x="566738" y="592138"/>
            <a:ext cx="5767387" cy="707886"/>
          </a:xfrm>
          <a:prstGeom prst="rect">
            <a:avLst/>
          </a:prstGeom>
          <a:noFill/>
          <a:ln w="9525" algn="ctr">
            <a:noFill/>
            <a:miter lim="800000"/>
            <a:headEnd/>
            <a:tailEnd/>
          </a:ln>
        </p:spPr>
        <p:txBody>
          <a:bodyPr>
            <a:spAutoFit/>
          </a:bodyPr>
          <a:lstStyle/>
          <a:p>
            <a:pPr>
              <a:spcBef>
                <a:spcPct val="20000"/>
              </a:spcBef>
            </a:pPr>
            <a:r>
              <a:rPr lang="el-GR" sz="2000" dirty="0" smtClean="0">
                <a:solidFill>
                  <a:srgbClr val="356A41"/>
                </a:solidFill>
              </a:rPr>
              <a:t>Δασμοί των ΗΠΑ σε Χάλυβα και Ελαστικά Αυτοκινήτων</a:t>
            </a:r>
            <a:endParaRPr lang="en-US" sz="2000" dirty="0" smtClean="0">
              <a:solidFill>
                <a:srgbClr val="356A41"/>
              </a:solidFill>
            </a:endParaRPr>
          </a:p>
        </p:txBody>
      </p:sp>
      <p:cxnSp>
        <p:nvCxnSpPr>
          <p:cNvPr id="57351" name="Straight Connector 18"/>
          <p:cNvCxnSpPr>
            <a:cxnSpLocks noChangeShapeType="1"/>
          </p:cNvCxnSpPr>
          <p:nvPr/>
        </p:nvCxnSpPr>
        <p:spPr bwMode="auto">
          <a:xfrm>
            <a:off x="566738" y="558800"/>
            <a:ext cx="2695575" cy="0"/>
          </a:xfrm>
          <a:prstGeom prst="line">
            <a:avLst/>
          </a:prstGeom>
          <a:noFill/>
          <a:ln w="19050" cap="rnd" algn="ctr">
            <a:solidFill>
              <a:srgbClr val="A4C695"/>
            </a:solidFill>
            <a:prstDash val="sysDash"/>
            <a:round/>
            <a:headEnd/>
            <a:tailEnd/>
          </a:ln>
        </p:spPr>
      </p:cxn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054"/>
                                        </p:tgtEl>
                                        <p:attrNameLst>
                                          <p:attrName>style.visibility</p:attrName>
                                        </p:attrNameLst>
                                      </p:cBhvr>
                                      <p:to>
                                        <p:strVal val="visible"/>
                                      </p:to>
                                    </p:set>
                                    <p:animEffect transition="in" filter="fade">
                                      <p:cBhvr>
                                        <p:cTn id="7" dur="500"/>
                                        <p:tgtEl>
                                          <p:spTgt spid="1054"/>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wipe(left)">
                                      <p:cBhvr>
                                        <p:cTn id="11" dur="500"/>
                                        <p:tgtEl>
                                          <p:spTgt spid="14"/>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1">
                                            <p:txEl>
                                              <p:pRg st="0" end="0"/>
                                            </p:txEl>
                                          </p:spTgt>
                                        </p:tgtEl>
                                        <p:attrNameLst>
                                          <p:attrName>style.visibility</p:attrName>
                                        </p:attrNameLst>
                                      </p:cBhvr>
                                      <p:to>
                                        <p:strVal val="visible"/>
                                      </p:to>
                                    </p:set>
                                    <p:animEffect transition="in" filter="wipe(left)">
                                      <p:cBhvr>
                                        <p:cTn id="15" dur="500"/>
                                        <p:tgtEl>
                                          <p:spTgt spid="11">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1">
                                            <p:txEl>
                                              <p:pRg st="2" end="2"/>
                                            </p:txEl>
                                          </p:spTgt>
                                        </p:tgtEl>
                                        <p:attrNameLst>
                                          <p:attrName>style.visibility</p:attrName>
                                        </p:attrNameLst>
                                      </p:cBhvr>
                                      <p:to>
                                        <p:strVal val="visible"/>
                                      </p:to>
                                    </p:set>
                                    <p:animEffect transition="in" filter="wipe(left)">
                                      <p:cBhvr>
                                        <p:cTn id="20" dur="500"/>
                                        <p:tgtEl>
                                          <p:spTgt spid="11">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11">
                                            <p:txEl>
                                              <p:pRg st="4" end="4"/>
                                            </p:txEl>
                                          </p:spTgt>
                                        </p:tgtEl>
                                        <p:attrNameLst>
                                          <p:attrName>style.visibility</p:attrName>
                                        </p:attrNameLst>
                                      </p:cBhvr>
                                      <p:to>
                                        <p:strVal val="visible"/>
                                      </p:to>
                                    </p:set>
                                    <p:animEffect transition="in" filter="wipe(left)">
                                      <p:cBhvr>
                                        <p:cTn id="25" dur="500"/>
                                        <p:tgtEl>
                                          <p:spTgt spid="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utoUpdateAnimBg="0"/>
      <p:bldP spid="11" grpId="0" uiExpand="1" build="p" bldLvl="2"/>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39"/>
          <p:cNvGrpSpPr>
            <a:grpSpLocks/>
          </p:cNvGrpSpPr>
          <p:nvPr/>
        </p:nvGrpSpPr>
        <p:grpSpPr bwMode="auto">
          <a:xfrm>
            <a:off x="566738" y="2047875"/>
            <a:ext cx="8374062" cy="4141788"/>
            <a:chOff x="566738" y="2200275"/>
            <a:chExt cx="7805737" cy="4219575"/>
          </a:xfrm>
        </p:grpSpPr>
        <p:sp>
          <p:nvSpPr>
            <p:cNvPr id="59408" name="Rectangle 29"/>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400" b="0">
                <a:solidFill>
                  <a:schemeClr val="tx2"/>
                </a:solidFill>
              </a:endParaRPr>
            </a:p>
          </p:txBody>
        </p:sp>
        <p:sp>
          <p:nvSpPr>
            <p:cNvPr id="59409" name="Rectangle 30"/>
            <p:cNvSpPr>
              <a:spLocks noChangeArrowheads="1"/>
            </p:cNvSpPr>
            <p:nvPr/>
          </p:nvSpPr>
          <p:spPr bwMode="auto">
            <a:xfrm>
              <a:off x="581024" y="2219327"/>
              <a:ext cx="7772401" cy="330448"/>
            </a:xfrm>
            <a:prstGeom prst="rect">
              <a:avLst/>
            </a:prstGeom>
            <a:solidFill>
              <a:srgbClr val="E0D8D4"/>
            </a:solidFill>
            <a:ln w="9525" algn="ctr">
              <a:noFill/>
              <a:round/>
              <a:headEnd/>
              <a:tailEnd/>
            </a:ln>
          </p:spPr>
          <p:txBody>
            <a:bodyPr/>
            <a:lstStyle/>
            <a:p>
              <a:endParaRPr lang="en-US" sz="2400" b="0">
                <a:solidFill>
                  <a:schemeClr val="tx2"/>
                </a:solidFill>
              </a:endParaRPr>
            </a:p>
          </p:txBody>
        </p:sp>
      </p:grpSp>
      <p:sp>
        <p:nvSpPr>
          <p:cNvPr id="862213" name="Rectangle 5"/>
          <p:cNvSpPr>
            <a:spLocks noChangeArrowheads="1"/>
          </p:cNvSpPr>
          <p:nvPr/>
        </p:nvSpPr>
        <p:spPr bwMode="auto">
          <a:xfrm>
            <a:off x="566738" y="820738"/>
            <a:ext cx="4339091" cy="461962"/>
          </a:xfrm>
          <a:prstGeom prst="rect">
            <a:avLst/>
          </a:prstGeom>
          <a:noFill/>
          <a:ln w="9525" algn="ctr">
            <a:noFill/>
            <a:miter lim="800000"/>
            <a:headEnd/>
            <a:tailEnd/>
          </a:ln>
        </p:spPr>
        <p:txBody>
          <a:bodyPr wrap="square">
            <a:spAutoFit/>
          </a:bodyPr>
          <a:lstStyle/>
          <a:p>
            <a:pPr>
              <a:spcBef>
                <a:spcPct val="20000"/>
              </a:spcBef>
            </a:pPr>
            <a:r>
              <a:rPr lang="el-GR" sz="2400" dirty="0" smtClean="0">
                <a:solidFill>
                  <a:srgbClr val="356A41"/>
                </a:solidFill>
              </a:rPr>
              <a:t>Ξένη Προσφορά Εξαγωγών</a:t>
            </a:r>
            <a:endParaRPr lang="en-US" sz="2400" dirty="0">
              <a:solidFill>
                <a:srgbClr val="356A41"/>
              </a:solidFill>
            </a:endParaRPr>
          </a:p>
        </p:txBody>
      </p:sp>
      <p:sp>
        <p:nvSpPr>
          <p:cNvPr id="19" name="Text Box 7"/>
          <p:cNvSpPr txBox="1">
            <a:spLocks noChangeArrowheads="1"/>
          </p:cNvSpPr>
          <p:nvPr/>
        </p:nvSpPr>
        <p:spPr bwMode="auto">
          <a:xfrm>
            <a:off x="585788" y="2068513"/>
            <a:ext cx="2644775"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8-6 </a:t>
            </a:r>
            <a:r>
              <a:rPr lang="en-US" dirty="0">
                <a:solidFill>
                  <a:schemeClr val="bg2"/>
                </a:solidFill>
              </a:rPr>
              <a:t>(1 </a:t>
            </a:r>
            <a:r>
              <a:rPr lang="el-GR" dirty="0" smtClean="0">
                <a:solidFill>
                  <a:schemeClr val="bg2"/>
                </a:solidFill>
              </a:rPr>
              <a:t>από</a:t>
            </a:r>
            <a:r>
              <a:rPr lang="en-US" dirty="0" smtClean="0">
                <a:solidFill>
                  <a:schemeClr val="bg2"/>
                </a:solidFill>
              </a:rPr>
              <a:t> </a:t>
            </a:r>
            <a:r>
              <a:rPr lang="en-US" dirty="0">
                <a:solidFill>
                  <a:schemeClr val="bg2"/>
                </a:solidFill>
              </a:rPr>
              <a:t>3)</a:t>
            </a:r>
          </a:p>
        </p:txBody>
      </p:sp>
      <p:sp>
        <p:nvSpPr>
          <p:cNvPr id="21" name="Rectangle 20"/>
          <p:cNvSpPr>
            <a:spLocks noChangeArrowheads="1"/>
          </p:cNvSpPr>
          <p:nvPr/>
        </p:nvSpPr>
        <p:spPr bwMode="auto">
          <a:xfrm>
            <a:off x="6321425" y="2378075"/>
            <a:ext cx="2619375" cy="3474797"/>
          </a:xfrm>
          <a:prstGeom prst="rect">
            <a:avLst/>
          </a:prstGeom>
          <a:noFill/>
          <a:ln w="9525">
            <a:noFill/>
            <a:miter lim="800000"/>
            <a:headEnd/>
            <a:tailEnd/>
          </a:ln>
        </p:spPr>
        <p:txBody>
          <a:bodyPr>
            <a:spAutoFit/>
          </a:bodyPr>
          <a:lstStyle/>
          <a:p>
            <a:pPr>
              <a:spcBef>
                <a:spcPct val="10000"/>
              </a:spcBef>
              <a:spcAft>
                <a:spcPct val="10000"/>
              </a:spcAft>
            </a:pPr>
            <a:r>
              <a:rPr lang="el-GR" sz="1600" dirty="0" smtClean="0">
                <a:solidFill>
                  <a:srgbClr val="8A3A6A"/>
                </a:solidFill>
              </a:rPr>
              <a:t>Ξένη Προσφορά Εξαγωγών</a:t>
            </a:r>
            <a:endParaRPr lang="en-US" sz="1600" dirty="0">
              <a:solidFill>
                <a:srgbClr val="8A3A6A"/>
              </a:solidFill>
            </a:endParaRPr>
          </a:p>
          <a:p>
            <a:pPr>
              <a:spcBef>
                <a:spcPct val="10000"/>
              </a:spcBef>
              <a:spcAft>
                <a:spcPct val="10000"/>
              </a:spcAft>
            </a:pPr>
            <a:r>
              <a:rPr lang="el-GR" dirty="0" smtClean="0"/>
              <a:t>Στο διάγραμμα (α), με την ξένη ζήτηση στο</a:t>
            </a:r>
            <a:r>
              <a:rPr lang="en-US" dirty="0" smtClean="0"/>
              <a:t> </a:t>
            </a:r>
            <a:r>
              <a:rPr lang="en-US" i="1" dirty="0"/>
              <a:t>D</a:t>
            </a:r>
            <a:r>
              <a:rPr lang="en-US" baseline="30000" dirty="0"/>
              <a:t>*</a:t>
            </a:r>
            <a:r>
              <a:rPr lang="en-US" dirty="0"/>
              <a:t> </a:t>
            </a:r>
            <a:r>
              <a:rPr lang="el-GR" dirty="0" smtClean="0"/>
              <a:t>και την ξένη προσφορά στο</a:t>
            </a:r>
            <a:r>
              <a:rPr lang="en-US" i="1" dirty="0" smtClean="0"/>
              <a:t>S</a:t>
            </a:r>
            <a:r>
              <a:rPr lang="en-US" baseline="30000" dirty="0"/>
              <a:t>*</a:t>
            </a:r>
            <a:r>
              <a:rPr lang="en-US" dirty="0"/>
              <a:t>, </a:t>
            </a:r>
            <a:r>
              <a:rPr lang="el-GR" dirty="0" smtClean="0"/>
              <a:t>η ισορροπία χωρίς εμπόριο βρίσκεται στο σημείο</a:t>
            </a:r>
            <a:r>
              <a:rPr lang="en-US" dirty="0" smtClean="0"/>
              <a:t> </a:t>
            </a:r>
            <a:r>
              <a:rPr lang="en-US" i="1" dirty="0"/>
              <a:t>A</a:t>
            </a:r>
            <a:r>
              <a:rPr lang="en-US" baseline="30000" dirty="0"/>
              <a:t>*</a:t>
            </a:r>
            <a:r>
              <a:rPr lang="en-US" dirty="0"/>
              <a:t>, </a:t>
            </a:r>
            <a:r>
              <a:rPr lang="el-GR" dirty="0" smtClean="0"/>
              <a:t>με την τιμή να είναι</a:t>
            </a:r>
            <a:r>
              <a:rPr lang="en-US" dirty="0" smtClean="0"/>
              <a:t> </a:t>
            </a:r>
            <a:r>
              <a:rPr lang="en-US" i="1" dirty="0"/>
              <a:t>P</a:t>
            </a:r>
            <a:r>
              <a:rPr lang="en-US" i="1" baseline="30000" dirty="0"/>
              <a:t>A</a:t>
            </a:r>
            <a:r>
              <a:rPr lang="en-US" baseline="30000" dirty="0"/>
              <a:t>*</a:t>
            </a:r>
            <a:r>
              <a:rPr lang="en-US" dirty="0"/>
              <a:t>.</a:t>
            </a:r>
          </a:p>
          <a:p>
            <a:pPr>
              <a:spcBef>
                <a:spcPct val="10000"/>
              </a:spcBef>
              <a:spcAft>
                <a:spcPct val="10000"/>
              </a:spcAft>
            </a:pPr>
            <a:r>
              <a:rPr lang="el-GR" dirty="0" smtClean="0"/>
              <a:t>Σε αυτή την τιμή, η ξένη αγορά βρίσκεται σε ισορροπία και οι ξένες εξαγωγές είναι μηδενικές – σημείο </a:t>
            </a:r>
            <a:r>
              <a:rPr lang="en-US" i="1" dirty="0" smtClean="0"/>
              <a:t>A</a:t>
            </a:r>
            <a:r>
              <a:rPr lang="en-US" baseline="30000" dirty="0"/>
              <a:t>*</a:t>
            </a:r>
            <a:r>
              <a:rPr lang="en-US" dirty="0"/>
              <a:t> </a:t>
            </a:r>
            <a:r>
              <a:rPr lang="el-GR" dirty="0" smtClean="0"/>
              <a:t>στο διάγραμμα (α</a:t>
            </a:r>
            <a:r>
              <a:rPr lang="en-US" dirty="0" smtClean="0"/>
              <a:t>) </a:t>
            </a:r>
            <a:r>
              <a:rPr lang="el-GR" dirty="0" smtClean="0"/>
              <a:t>και σημείο</a:t>
            </a:r>
            <a:r>
              <a:rPr lang="en-US" i="1" dirty="0" smtClean="0"/>
              <a:t>A</a:t>
            </a:r>
            <a:r>
              <a:rPr lang="en-US" baseline="30000" dirty="0"/>
              <a:t>*</a:t>
            </a:r>
            <a:r>
              <a:rPr lang="en-US" i="1" dirty="0">
                <a:sym typeface="Symbol" pitchFamily="18" charset="2"/>
              </a:rPr>
              <a:t></a:t>
            </a:r>
            <a:r>
              <a:rPr lang="en-US" dirty="0"/>
              <a:t>  </a:t>
            </a:r>
            <a:r>
              <a:rPr lang="el-GR" dirty="0" smtClean="0"/>
              <a:t>στο διάγραμμα (β), αντιστοίχως.</a:t>
            </a:r>
            <a:endParaRPr lang="en-US" dirty="0"/>
          </a:p>
        </p:txBody>
      </p:sp>
      <p:sp>
        <p:nvSpPr>
          <p:cNvPr id="34" name="Rectangle 33"/>
          <p:cNvSpPr>
            <a:spLocks noChangeArrowheads="1"/>
          </p:cNvSpPr>
          <p:nvPr/>
        </p:nvSpPr>
        <p:spPr bwMode="auto">
          <a:xfrm>
            <a:off x="652463" y="2427288"/>
            <a:ext cx="5668962" cy="3559175"/>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sp>
        <p:nvSpPr>
          <p:cNvPr id="14" name="Rectangle 13"/>
          <p:cNvSpPr>
            <a:spLocks noChangeArrowheads="1"/>
          </p:cNvSpPr>
          <p:nvPr/>
        </p:nvSpPr>
        <p:spPr bwMode="auto">
          <a:xfrm>
            <a:off x="928688" y="434975"/>
            <a:ext cx="4967287" cy="193675"/>
          </a:xfrm>
          <a:prstGeom prst="rect">
            <a:avLst/>
          </a:prstGeom>
          <a:solidFill>
            <a:srgbClr val="F5D8A5"/>
          </a:solidFill>
          <a:ln w="9525" algn="ctr">
            <a:noFill/>
            <a:round/>
            <a:headEnd/>
            <a:tailEnd/>
          </a:ln>
        </p:spPr>
        <p:txBody>
          <a:bodyPr/>
          <a:lstStyle/>
          <a:p>
            <a:endParaRPr lang="en-US" sz="2800" b="0">
              <a:solidFill>
                <a:schemeClr val="tx2"/>
              </a:solidFill>
            </a:endParaRPr>
          </a:p>
        </p:txBody>
      </p:sp>
      <p:sp>
        <p:nvSpPr>
          <p:cNvPr id="15"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4  </a:t>
            </a:r>
            <a:r>
              <a:rPr lang="el-GR" dirty="0" smtClean="0">
                <a:solidFill>
                  <a:srgbClr val="69134B"/>
                </a:solidFill>
              </a:rPr>
              <a:t>Εισαγωγικοί Δασμοί για μια Μεγάλη Χώρα</a:t>
            </a:r>
            <a:endParaRPr lang="en-US" dirty="0" smtClean="0">
              <a:solidFill>
                <a:srgbClr val="69134B"/>
              </a:solidFill>
            </a:endParaRPr>
          </a:p>
        </p:txBody>
      </p:sp>
      <p:sp>
        <p:nvSpPr>
          <p:cNvPr id="17" name="TextBox 16"/>
          <p:cNvSpPr txBox="1">
            <a:spLocks noChangeArrowheads="1"/>
          </p:cNvSpPr>
          <p:nvPr/>
        </p:nvSpPr>
        <p:spPr bwMode="auto">
          <a:xfrm>
            <a:off x="5152571" y="817563"/>
            <a:ext cx="3861254" cy="1077218"/>
          </a:xfrm>
          <a:prstGeom prst="rect">
            <a:avLst/>
          </a:prstGeom>
          <a:noFill/>
          <a:ln w="9525">
            <a:noFill/>
            <a:miter lim="800000"/>
            <a:headEnd/>
            <a:tailEnd/>
          </a:ln>
        </p:spPr>
        <p:txBody>
          <a:bodyPr wrap="square">
            <a:spAutoFit/>
          </a:bodyPr>
          <a:lstStyle/>
          <a:p>
            <a:pPr>
              <a:spcBef>
                <a:spcPct val="10000"/>
              </a:spcBef>
              <a:spcAft>
                <a:spcPct val="10000"/>
              </a:spcAft>
            </a:pPr>
            <a:r>
              <a:rPr lang="el-GR" sz="1600" b="0" dirty="0" smtClean="0"/>
              <a:t>Εάν θεωρούμε μια χώρα αρκετά μεγάλη σε εισαγωγές, ή </a:t>
            </a:r>
            <a:r>
              <a:rPr lang="el-GR" sz="1600" dirty="0" smtClean="0"/>
              <a:t>μεγάλη χώρα</a:t>
            </a:r>
            <a:r>
              <a:rPr lang="el-GR" sz="1600" b="0" dirty="0" smtClean="0"/>
              <a:t>, μπορούμε να αναμένουμε ότι ο δασμός της θα αλλάξει την παγκόσμια τιμή.</a:t>
            </a:r>
            <a:endParaRPr lang="en-US" sz="1600" b="0" dirty="0"/>
          </a:p>
        </p:txBody>
      </p:sp>
      <p:cxnSp>
        <p:nvCxnSpPr>
          <p:cNvPr id="59401" name="Straight Connector 25"/>
          <p:cNvCxnSpPr>
            <a:cxnSpLocks noChangeShapeType="1"/>
          </p:cNvCxnSpPr>
          <p:nvPr/>
        </p:nvCxnSpPr>
        <p:spPr bwMode="auto">
          <a:xfrm>
            <a:off x="566738" y="646113"/>
            <a:ext cx="5329237" cy="0"/>
          </a:xfrm>
          <a:prstGeom prst="line">
            <a:avLst/>
          </a:prstGeom>
          <a:noFill/>
          <a:ln w="19050" cap="rnd" algn="ctr">
            <a:solidFill>
              <a:srgbClr val="9C3A45"/>
            </a:solidFill>
            <a:prstDash val="sysDash"/>
            <a:round/>
            <a:headEnd/>
            <a:tailEnd/>
          </a:ln>
        </p:spPr>
      </p:cxnSp>
      <p:pic>
        <p:nvPicPr>
          <p:cNvPr id="3" name="Picture 2"/>
          <p:cNvPicPr>
            <a:picLocks noChangeAspect="1"/>
          </p:cNvPicPr>
          <p:nvPr/>
        </p:nvPicPr>
        <p:blipFill>
          <a:blip r:embed="rId3" cstate="print"/>
          <a:srcRect/>
          <a:stretch>
            <a:fillRect/>
          </a:stretch>
        </p:blipFill>
        <p:spPr bwMode="auto">
          <a:xfrm>
            <a:off x="811213" y="2552700"/>
            <a:ext cx="5353050" cy="3219450"/>
          </a:xfrm>
          <a:prstGeom prst="rect">
            <a:avLst/>
          </a:prstGeom>
          <a:noFill/>
          <a:ln w="9525">
            <a:noFill/>
            <a:miter lim="800000"/>
            <a:headEnd/>
            <a:tailEnd/>
          </a:ln>
        </p:spPr>
      </p:pic>
      <p:pic>
        <p:nvPicPr>
          <p:cNvPr id="4" name="Picture 3"/>
          <p:cNvPicPr>
            <a:picLocks noChangeAspect="1"/>
          </p:cNvPicPr>
          <p:nvPr/>
        </p:nvPicPr>
        <p:blipFill>
          <a:blip r:embed="rId4" cstate="print"/>
          <a:srcRect/>
          <a:stretch>
            <a:fillRect/>
          </a:stretch>
        </p:blipFill>
        <p:spPr bwMode="auto">
          <a:xfrm>
            <a:off x="811213" y="2552700"/>
            <a:ext cx="5353050" cy="3219450"/>
          </a:xfrm>
          <a:prstGeom prst="rect">
            <a:avLst/>
          </a:prstGeom>
          <a:noFill/>
          <a:ln w="9525">
            <a:noFill/>
            <a:miter lim="800000"/>
            <a:headEnd/>
            <a:tailEnd/>
          </a:ln>
        </p:spPr>
      </p:pic>
      <p:pic>
        <p:nvPicPr>
          <p:cNvPr id="6" name="Picture 5"/>
          <p:cNvPicPr>
            <a:picLocks noChangeAspect="1"/>
          </p:cNvPicPr>
          <p:nvPr/>
        </p:nvPicPr>
        <p:blipFill>
          <a:blip r:embed="rId5" cstate="print"/>
          <a:srcRect/>
          <a:stretch>
            <a:fillRect/>
          </a:stretch>
        </p:blipFill>
        <p:spPr bwMode="auto">
          <a:xfrm>
            <a:off x="811213" y="2552700"/>
            <a:ext cx="5353050" cy="3219450"/>
          </a:xfrm>
          <a:prstGeom prst="rect">
            <a:avLst/>
          </a:prstGeom>
          <a:noFill/>
          <a:ln w="9525">
            <a:noFill/>
            <a:miter lim="800000"/>
            <a:headEnd/>
            <a:tailEnd/>
          </a:ln>
        </p:spPr>
      </p:pic>
      <p:pic>
        <p:nvPicPr>
          <p:cNvPr id="7" name="Picture 6"/>
          <p:cNvPicPr>
            <a:picLocks noChangeAspect="1"/>
          </p:cNvPicPr>
          <p:nvPr/>
        </p:nvPicPr>
        <p:blipFill>
          <a:blip r:embed="rId6" cstate="print"/>
          <a:srcRect/>
          <a:stretch>
            <a:fillRect/>
          </a:stretch>
        </p:blipFill>
        <p:spPr bwMode="auto">
          <a:xfrm>
            <a:off x="811213" y="2552700"/>
            <a:ext cx="5353050" cy="3219450"/>
          </a:xfrm>
          <a:prstGeom prst="rect">
            <a:avLst/>
          </a:prstGeom>
          <a:noFill/>
          <a:ln w="9525">
            <a:noFill/>
            <a:miter lim="800000"/>
            <a:headEnd/>
            <a:tailEnd/>
          </a:ln>
        </p:spPr>
      </p:pic>
      <p:pic>
        <p:nvPicPr>
          <p:cNvPr id="8" name="Picture 7"/>
          <p:cNvPicPr>
            <a:picLocks noChangeAspect="1"/>
          </p:cNvPicPr>
          <p:nvPr/>
        </p:nvPicPr>
        <p:blipFill>
          <a:blip r:embed="rId7" cstate="print"/>
          <a:srcRect/>
          <a:stretch>
            <a:fillRect/>
          </a:stretch>
        </p:blipFill>
        <p:spPr bwMode="auto">
          <a:xfrm>
            <a:off x="811213" y="2552700"/>
            <a:ext cx="5353050" cy="3219450"/>
          </a:xfrm>
          <a:prstGeom prst="rect">
            <a:avLst/>
          </a:prstGeom>
          <a:noFill/>
          <a:ln w="9525">
            <a:noFill/>
            <a:miter lim="800000"/>
            <a:headEnd/>
            <a:tailEnd/>
          </a:ln>
        </p:spPr>
      </p:pic>
      <p:pic>
        <p:nvPicPr>
          <p:cNvPr id="9" name="Picture 8"/>
          <p:cNvPicPr>
            <a:picLocks noChangeAspect="1"/>
          </p:cNvPicPr>
          <p:nvPr/>
        </p:nvPicPr>
        <p:blipFill>
          <a:blip r:embed="rId8" cstate="print"/>
          <a:srcRect/>
          <a:stretch>
            <a:fillRect/>
          </a:stretch>
        </p:blipFill>
        <p:spPr bwMode="auto">
          <a:xfrm>
            <a:off x="811213" y="2552700"/>
            <a:ext cx="5353050" cy="321945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left)">
                                      <p:cBhvr>
                                        <p:cTn id="11" dur="500"/>
                                        <p:tgtEl>
                                          <p:spTgt spid="15"/>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862213"/>
                                        </p:tgtEl>
                                        <p:attrNameLst>
                                          <p:attrName>style.visibility</p:attrName>
                                        </p:attrNameLst>
                                      </p:cBhvr>
                                      <p:to>
                                        <p:strVal val="visible"/>
                                      </p:to>
                                    </p:set>
                                    <p:animEffect transition="in" filter="wipe(left)">
                                      <p:cBhvr>
                                        <p:cTn id="15" dur="500"/>
                                        <p:tgtEl>
                                          <p:spTgt spid="862213"/>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wipe(left)">
                                      <p:cBhvr>
                                        <p:cTn id="19" dur="500"/>
                                        <p:tgtEl>
                                          <p:spTgt spid="17"/>
                                        </p:tgtEl>
                                      </p:cBhvr>
                                    </p:animEffect>
                                  </p:childTnLst>
                                </p:cTn>
                              </p:par>
                            </p:childTnLst>
                          </p:cTn>
                        </p:par>
                        <p:par>
                          <p:cTn id="20" fill="hold">
                            <p:stCondLst>
                              <p:cond delay="2000"/>
                            </p:stCondLst>
                            <p:childTnLst>
                              <p:par>
                                <p:cTn id="21" presetID="29" presetClass="entr" presetSubtype="0" fill="hold" nodeType="afterEffect">
                                  <p:stCondLst>
                                    <p:cond delay="0"/>
                                  </p:stCondLst>
                                  <p:childTnLst>
                                    <p:set>
                                      <p:cBhvr>
                                        <p:cTn id="22" dur="1" fill="hold">
                                          <p:stCondLst>
                                            <p:cond delay="0"/>
                                          </p:stCondLst>
                                        </p:cTn>
                                        <p:tgtEl>
                                          <p:spTgt spid="2"/>
                                        </p:tgtEl>
                                        <p:attrNameLst>
                                          <p:attrName>style.visibility</p:attrName>
                                        </p:attrNameLst>
                                      </p:cBhvr>
                                      <p:to>
                                        <p:strVal val="visible"/>
                                      </p:to>
                                    </p:set>
                                    <p:anim calcmode="lin" valueType="num">
                                      <p:cBhvr>
                                        <p:cTn id="23" dur="500" fill="hold"/>
                                        <p:tgtEl>
                                          <p:spTgt spid="2"/>
                                        </p:tgtEl>
                                        <p:attrNameLst>
                                          <p:attrName>ppt_x</p:attrName>
                                        </p:attrNameLst>
                                      </p:cBhvr>
                                      <p:tavLst>
                                        <p:tav tm="0">
                                          <p:val>
                                            <p:strVal val="#ppt_x-.2"/>
                                          </p:val>
                                        </p:tav>
                                        <p:tav tm="100000">
                                          <p:val>
                                            <p:strVal val="#ppt_x"/>
                                          </p:val>
                                        </p:tav>
                                      </p:tavLst>
                                    </p:anim>
                                    <p:anim calcmode="lin" valueType="num">
                                      <p:cBhvr>
                                        <p:cTn id="24" dur="5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25" dur="500"/>
                                        <p:tgtEl>
                                          <p:spTgt spid="2"/>
                                        </p:tgtEl>
                                      </p:cBhvr>
                                    </p:animEffect>
                                  </p:childTnLst>
                                </p:cTn>
                              </p:par>
                            </p:childTnLst>
                          </p:cTn>
                        </p:par>
                        <p:par>
                          <p:cTn id="26" fill="hold">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wipe(left)">
                                      <p:cBhvr>
                                        <p:cTn id="29" dur="500"/>
                                        <p:tgtEl>
                                          <p:spTgt spid="19"/>
                                        </p:tgtEl>
                                      </p:cBhvr>
                                    </p:animEffect>
                                  </p:childTnLst>
                                </p:cTn>
                              </p:par>
                            </p:childTnLst>
                          </p:cTn>
                        </p:par>
                        <p:par>
                          <p:cTn id="30" fill="hold">
                            <p:stCondLst>
                              <p:cond delay="3000"/>
                            </p:stCondLst>
                            <p:childTnLst>
                              <p:par>
                                <p:cTn id="31" presetID="22" presetClass="entr" presetSubtype="8" fill="hold" grpId="0" nodeType="afterEffect">
                                  <p:stCondLst>
                                    <p:cond delay="0"/>
                                  </p:stCondLst>
                                  <p:childTnLst>
                                    <p:set>
                                      <p:cBhvr>
                                        <p:cTn id="32" dur="1" fill="hold">
                                          <p:stCondLst>
                                            <p:cond delay="0"/>
                                          </p:stCondLst>
                                        </p:cTn>
                                        <p:tgtEl>
                                          <p:spTgt spid="34"/>
                                        </p:tgtEl>
                                        <p:attrNameLst>
                                          <p:attrName>style.visibility</p:attrName>
                                        </p:attrNameLst>
                                      </p:cBhvr>
                                      <p:to>
                                        <p:strVal val="visible"/>
                                      </p:to>
                                    </p:set>
                                    <p:animEffect transition="in" filter="wipe(left)">
                                      <p:cBhvr>
                                        <p:cTn id="33" dur="500"/>
                                        <p:tgtEl>
                                          <p:spTgt spid="34"/>
                                        </p:tgtEl>
                                      </p:cBhvr>
                                    </p:animEffect>
                                  </p:childTnLst>
                                </p:cTn>
                              </p:par>
                            </p:childTnLst>
                          </p:cTn>
                        </p:par>
                        <p:par>
                          <p:cTn id="34" fill="hold">
                            <p:stCondLst>
                              <p:cond delay="3500"/>
                            </p:stCondLst>
                            <p:childTnLst>
                              <p:par>
                                <p:cTn id="35" presetID="22" presetClass="entr" presetSubtype="8" fill="hold" grpId="0" nodeType="afterEffect">
                                  <p:stCondLst>
                                    <p:cond delay="0"/>
                                  </p:stCondLst>
                                  <p:childTnLst>
                                    <p:set>
                                      <p:cBhvr>
                                        <p:cTn id="36" dur="1" fill="hold">
                                          <p:stCondLst>
                                            <p:cond delay="0"/>
                                          </p:stCondLst>
                                        </p:cTn>
                                        <p:tgtEl>
                                          <p:spTgt spid="21">
                                            <p:txEl>
                                              <p:pRg st="0" end="0"/>
                                            </p:txEl>
                                          </p:spTgt>
                                        </p:tgtEl>
                                        <p:attrNameLst>
                                          <p:attrName>style.visibility</p:attrName>
                                        </p:attrNameLst>
                                      </p:cBhvr>
                                      <p:to>
                                        <p:strVal val="visible"/>
                                      </p:to>
                                    </p:set>
                                    <p:animEffect transition="in" filter="wipe(left)">
                                      <p:cBhvr>
                                        <p:cTn id="37" dur="500"/>
                                        <p:tgtEl>
                                          <p:spTgt spid="21">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21">
                                            <p:txEl>
                                              <p:pRg st="1" end="1"/>
                                            </p:txEl>
                                          </p:spTgt>
                                        </p:tgtEl>
                                        <p:attrNameLst>
                                          <p:attrName>style.visibility</p:attrName>
                                        </p:attrNameLst>
                                      </p:cBhvr>
                                      <p:to>
                                        <p:strVal val="visible"/>
                                      </p:to>
                                    </p:set>
                                    <p:animEffect transition="in" filter="wipe(left)">
                                      <p:cBhvr>
                                        <p:cTn id="42" dur="500"/>
                                        <p:tgtEl>
                                          <p:spTgt spid="21">
                                            <p:txEl>
                                              <p:pRg st="1" end="1"/>
                                            </p:txEl>
                                          </p:spTgt>
                                        </p:tgtEl>
                                      </p:cBhvr>
                                    </p:animEffect>
                                  </p:childTnLst>
                                </p:cTn>
                              </p:par>
                            </p:childTnLst>
                          </p:cTn>
                        </p:par>
                        <p:par>
                          <p:cTn id="43" fill="hold">
                            <p:stCondLst>
                              <p:cond delay="500"/>
                            </p:stCondLst>
                            <p:childTnLst>
                              <p:par>
                                <p:cTn id="44" presetID="22" presetClass="entr" presetSubtype="8" fill="hold" nodeType="afterEffect">
                                  <p:stCondLst>
                                    <p:cond delay="0"/>
                                  </p:stCondLst>
                                  <p:childTnLst>
                                    <p:set>
                                      <p:cBhvr>
                                        <p:cTn id="45" dur="1" fill="hold">
                                          <p:stCondLst>
                                            <p:cond delay="0"/>
                                          </p:stCondLst>
                                        </p:cTn>
                                        <p:tgtEl>
                                          <p:spTgt spid="3"/>
                                        </p:tgtEl>
                                        <p:attrNameLst>
                                          <p:attrName>style.visibility</p:attrName>
                                        </p:attrNameLst>
                                      </p:cBhvr>
                                      <p:to>
                                        <p:strVal val="visible"/>
                                      </p:to>
                                    </p:set>
                                    <p:animEffect transition="in" filter="wipe(left)">
                                      <p:cBhvr>
                                        <p:cTn id="46" dur="750"/>
                                        <p:tgtEl>
                                          <p:spTgt spid="3"/>
                                        </p:tgtEl>
                                      </p:cBhvr>
                                    </p:animEffect>
                                  </p:childTnLst>
                                </p:cTn>
                              </p:par>
                            </p:childTnLst>
                          </p:cTn>
                        </p:par>
                        <p:par>
                          <p:cTn id="47" fill="hold">
                            <p:stCondLst>
                              <p:cond delay="1250"/>
                            </p:stCondLst>
                            <p:childTnLst>
                              <p:par>
                                <p:cTn id="48" presetID="22" presetClass="entr" presetSubtype="8" fill="hold" nodeType="afterEffect">
                                  <p:stCondLst>
                                    <p:cond delay="0"/>
                                  </p:stCondLst>
                                  <p:childTnLst>
                                    <p:set>
                                      <p:cBhvr>
                                        <p:cTn id="49" dur="1" fill="hold">
                                          <p:stCondLst>
                                            <p:cond delay="0"/>
                                          </p:stCondLst>
                                        </p:cTn>
                                        <p:tgtEl>
                                          <p:spTgt spid="4"/>
                                        </p:tgtEl>
                                        <p:attrNameLst>
                                          <p:attrName>style.visibility</p:attrName>
                                        </p:attrNameLst>
                                      </p:cBhvr>
                                      <p:to>
                                        <p:strVal val="visible"/>
                                      </p:to>
                                    </p:set>
                                    <p:animEffect transition="in" filter="wipe(left)">
                                      <p:cBhvr>
                                        <p:cTn id="50" dur="750"/>
                                        <p:tgtEl>
                                          <p:spTgt spid="4"/>
                                        </p:tgtEl>
                                      </p:cBhvr>
                                    </p:animEffect>
                                  </p:childTnLst>
                                </p:cTn>
                              </p:par>
                            </p:childTnLst>
                          </p:cTn>
                        </p:par>
                        <p:par>
                          <p:cTn id="51" fill="hold">
                            <p:stCondLst>
                              <p:cond delay="2000"/>
                            </p:stCondLst>
                            <p:childTnLst>
                              <p:par>
                                <p:cTn id="52" presetID="22" presetClass="entr" presetSubtype="8" fill="hold" nodeType="afterEffect">
                                  <p:stCondLst>
                                    <p:cond delay="0"/>
                                  </p:stCondLst>
                                  <p:childTnLst>
                                    <p:set>
                                      <p:cBhvr>
                                        <p:cTn id="53" dur="1" fill="hold">
                                          <p:stCondLst>
                                            <p:cond delay="0"/>
                                          </p:stCondLst>
                                        </p:cTn>
                                        <p:tgtEl>
                                          <p:spTgt spid="6"/>
                                        </p:tgtEl>
                                        <p:attrNameLst>
                                          <p:attrName>style.visibility</p:attrName>
                                        </p:attrNameLst>
                                      </p:cBhvr>
                                      <p:to>
                                        <p:strVal val="visible"/>
                                      </p:to>
                                    </p:set>
                                    <p:animEffect transition="in" filter="wipe(left)">
                                      <p:cBhvr>
                                        <p:cTn id="54" dur="750"/>
                                        <p:tgtEl>
                                          <p:spTgt spid="6"/>
                                        </p:tgtEl>
                                      </p:cBhvr>
                                    </p:animEffect>
                                  </p:childTnLst>
                                </p:cTn>
                              </p:par>
                            </p:childTnLst>
                          </p:cTn>
                        </p:par>
                        <p:par>
                          <p:cTn id="55" fill="hold">
                            <p:stCondLst>
                              <p:cond delay="2750"/>
                            </p:stCondLst>
                            <p:childTnLst>
                              <p:par>
                                <p:cTn id="56" presetID="22" presetClass="entr" presetSubtype="8" fill="hold" nodeType="afterEffect">
                                  <p:stCondLst>
                                    <p:cond delay="0"/>
                                  </p:stCondLst>
                                  <p:childTnLst>
                                    <p:set>
                                      <p:cBhvr>
                                        <p:cTn id="57" dur="1" fill="hold">
                                          <p:stCondLst>
                                            <p:cond delay="0"/>
                                          </p:stCondLst>
                                        </p:cTn>
                                        <p:tgtEl>
                                          <p:spTgt spid="7"/>
                                        </p:tgtEl>
                                        <p:attrNameLst>
                                          <p:attrName>style.visibility</p:attrName>
                                        </p:attrNameLst>
                                      </p:cBhvr>
                                      <p:to>
                                        <p:strVal val="visible"/>
                                      </p:to>
                                    </p:set>
                                    <p:animEffect transition="in" filter="wipe(left)">
                                      <p:cBhvr>
                                        <p:cTn id="58" dur="750"/>
                                        <p:tgtEl>
                                          <p:spTgt spid="7"/>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grpId="0" nodeType="clickEffect">
                                  <p:stCondLst>
                                    <p:cond delay="0"/>
                                  </p:stCondLst>
                                  <p:childTnLst>
                                    <p:set>
                                      <p:cBhvr>
                                        <p:cTn id="62" dur="1" fill="hold">
                                          <p:stCondLst>
                                            <p:cond delay="0"/>
                                          </p:stCondLst>
                                        </p:cTn>
                                        <p:tgtEl>
                                          <p:spTgt spid="21">
                                            <p:txEl>
                                              <p:pRg st="2" end="2"/>
                                            </p:txEl>
                                          </p:spTgt>
                                        </p:tgtEl>
                                        <p:attrNameLst>
                                          <p:attrName>style.visibility</p:attrName>
                                        </p:attrNameLst>
                                      </p:cBhvr>
                                      <p:to>
                                        <p:strVal val="visible"/>
                                      </p:to>
                                    </p:set>
                                    <p:animEffect transition="in" filter="wipe(left)">
                                      <p:cBhvr>
                                        <p:cTn id="63" dur="500"/>
                                        <p:tgtEl>
                                          <p:spTgt spid="21">
                                            <p:txEl>
                                              <p:pRg st="2" end="2"/>
                                            </p:txEl>
                                          </p:spTgt>
                                        </p:tgtEl>
                                      </p:cBhvr>
                                    </p:animEffect>
                                  </p:childTnLst>
                                </p:cTn>
                              </p:par>
                            </p:childTnLst>
                          </p:cTn>
                        </p:par>
                        <p:par>
                          <p:cTn id="64" fill="hold">
                            <p:stCondLst>
                              <p:cond delay="500"/>
                            </p:stCondLst>
                            <p:childTnLst>
                              <p:par>
                                <p:cTn id="65" presetID="22" presetClass="entr" presetSubtype="8" fill="hold" nodeType="afterEffect">
                                  <p:stCondLst>
                                    <p:cond delay="0"/>
                                  </p:stCondLst>
                                  <p:childTnLst>
                                    <p:set>
                                      <p:cBhvr>
                                        <p:cTn id="66" dur="1" fill="hold">
                                          <p:stCondLst>
                                            <p:cond delay="0"/>
                                          </p:stCondLst>
                                        </p:cTn>
                                        <p:tgtEl>
                                          <p:spTgt spid="8"/>
                                        </p:tgtEl>
                                        <p:attrNameLst>
                                          <p:attrName>style.visibility</p:attrName>
                                        </p:attrNameLst>
                                      </p:cBhvr>
                                      <p:to>
                                        <p:strVal val="visible"/>
                                      </p:to>
                                    </p:set>
                                    <p:animEffect transition="in" filter="wipe(left)">
                                      <p:cBhvr>
                                        <p:cTn id="67" dur="750"/>
                                        <p:tgtEl>
                                          <p:spTgt spid="8"/>
                                        </p:tgtEl>
                                      </p:cBhvr>
                                    </p:animEffect>
                                  </p:childTnLst>
                                </p:cTn>
                              </p:par>
                            </p:childTnLst>
                          </p:cTn>
                        </p:par>
                        <p:par>
                          <p:cTn id="68" fill="hold">
                            <p:stCondLst>
                              <p:cond delay="1250"/>
                            </p:stCondLst>
                            <p:childTnLst>
                              <p:par>
                                <p:cTn id="69" presetID="22" presetClass="entr" presetSubtype="8" fill="hold" nodeType="afterEffect">
                                  <p:stCondLst>
                                    <p:cond delay="0"/>
                                  </p:stCondLst>
                                  <p:childTnLst>
                                    <p:set>
                                      <p:cBhvr>
                                        <p:cTn id="70" dur="1" fill="hold">
                                          <p:stCondLst>
                                            <p:cond delay="0"/>
                                          </p:stCondLst>
                                        </p:cTn>
                                        <p:tgtEl>
                                          <p:spTgt spid="9"/>
                                        </p:tgtEl>
                                        <p:attrNameLst>
                                          <p:attrName>style.visibility</p:attrName>
                                        </p:attrNameLst>
                                      </p:cBhvr>
                                      <p:to>
                                        <p:strVal val="visible"/>
                                      </p:to>
                                    </p:set>
                                    <p:animEffect transition="in" filter="wipe(left)">
                                      <p:cBhvr>
                                        <p:cTn id="71" dur="75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2213" grpId="0" autoUpdateAnimBg="0"/>
      <p:bldP spid="19" grpId="0" animBg="1"/>
      <p:bldP spid="21" grpId="0" uiExpand="1" build="p" bldLvl="2"/>
      <p:bldP spid="34" grpId="0" animBg="1"/>
      <p:bldP spid="14" grpId="0" animBg="1"/>
      <p:bldP spid="15" grpId="0"/>
      <p:bldP spid="17" grpId="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61441" name="Group 39"/>
          <p:cNvGrpSpPr>
            <a:grpSpLocks/>
          </p:cNvGrpSpPr>
          <p:nvPr/>
        </p:nvGrpSpPr>
        <p:grpSpPr bwMode="auto">
          <a:xfrm>
            <a:off x="566738" y="2047875"/>
            <a:ext cx="8374062" cy="4143375"/>
            <a:chOff x="566738" y="2200275"/>
            <a:chExt cx="7805737" cy="4219575"/>
          </a:xfrm>
        </p:grpSpPr>
        <p:sp>
          <p:nvSpPr>
            <p:cNvPr id="61461" name="Rectangle 29"/>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400" b="0">
                <a:solidFill>
                  <a:schemeClr val="tx2"/>
                </a:solidFill>
              </a:endParaRPr>
            </a:p>
          </p:txBody>
        </p:sp>
        <p:sp>
          <p:nvSpPr>
            <p:cNvPr id="61462" name="Rectangle 30"/>
            <p:cNvSpPr>
              <a:spLocks noChangeArrowheads="1"/>
            </p:cNvSpPr>
            <p:nvPr/>
          </p:nvSpPr>
          <p:spPr bwMode="auto">
            <a:xfrm>
              <a:off x="581024" y="2219327"/>
              <a:ext cx="7772401" cy="330448"/>
            </a:xfrm>
            <a:prstGeom prst="rect">
              <a:avLst/>
            </a:prstGeom>
            <a:solidFill>
              <a:srgbClr val="E0D8D4"/>
            </a:solidFill>
            <a:ln w="9525" algn="ctr">
              <a:noFill/>
              <a:round/>
              <a:headEnd/>
              <a:tailEnd/>
            </a:ln>
          </p:spPr>
          <p:txBody>
            <a:bodyPr/>
            <a:lstStyle/>
            <a:p>
              <a:endParaRPr lang="en-US" sz="2400" b="0">
                <a:solidFill>
                  <a:schemeClr val="tx2"/>
                </a:solidFill>
              </a:endParaRPr>
            </a:p>
          </p:txBody>
        </p:sp>
      </p:grpSp>
      <p:sp>
        <p:nvSpPr>
          <p:cNvPr id="61442" name="Rectangle 5"/>
          <p:cNvSpPr>
            <a:spLocks noChangeArrowheads="1"/>
          </p:cNvSpPr>
          <p:nvPr/>
        </p:nvSpPr>
        <p:spPr bwMode="auto">
          <a:xfrm>
            <a:off x="203881" y="762681"/>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Ξένη Προσφορά Εξαγωγών</a:t>
            </a:r>
            <a:endParaRPr lang="en-US" sz="2400" dirty="0">
              <a:solidFill>
                <a:srgbClr val="356A41"/>
              </a:solidFill>
            </a:endParaRPr>
          </a:p>
        </p:txBody>
      </p:sp>
      <p:sp>
        <p:nvSpPr>
          <p:cNvPr id="61443" name="Text Box 7"/>
          <p:cNvSpPr txBox="1">
            <a:spLocks noChangeArrowheads="1"/>
          </p:cNvSpPr>
          <p:nvPr/>
        </p:nvSpPr>
        <p:spPr bwMode="auto">
          <a:xfrm>
            <a:off x="585788" y="2068513"/>
            <a:ext cx="2644775" cy="522287"/>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n-US">
                <a:solidFill>
                  <a:srgbClr val="831951"/>
                </a:solidFill>
              </a:rPr>
              <a:t>FIGURE</a:t>
            </a:r>
            <a:r>
              <a:rPr lang="en-US"/>
              <a:t> 8-6 </a:t>
            </a:r>
            <a:r>
              <a:rPr lang="en-US">
                <a:solidFill>
                  <a:schemeClr val="bg2"/>
                </a:solidFill>
              </a:rPr>
              <a:t>(2 of 3)</a:t>
            </a:r>
          </a:p>
          <a:p>
            <a:pPr marL="457200" indent="-457200">
              <a:lnSpc>
                <a:spcPct val="90000"/>
              </a:lnSpc>
              <a:spcBef>
                <a:spcPct val="10000"/>
              </a:spcBef>
              <a:spcAft>
                <a:spcPct val="10000"/>
              </a:spcAft>
            </a:pPr>
            <a:endParaRPr lang="en-US"/>
          </a:p>
        </p:txBody>
      </p:sp>
      <p:sp>
        <p:nvSpPr>
          <p:cNvPr id="21" name="Rectangle 20"/>
          <p:cNvSpPr>
            <a:spLocks noChangeArrowheads="1"/>
          </p:cNvSpPr>
          <p:nvPr/>
        </p:nvSpPr>
        <p:spPr bwMode="auto">
          <a:xfrm>
            <a:off x="6321425" y="2378075"/>
            <a:ext cx="2619375" cy="4121128"/>
          </a:xfrm>
          <a:prstGeom prst="rect">
            <a:avLst/>
          </a:prstGeom>
          <a:noFill/>
          <a:ln w="9525">
            <a:noFill/>
            <a:miter lim="800000"/>
            <a:headEnd/>
            <a:tailEnd/>
          </a:ln>
        </p:spPr>
        <p:txBody>
          <a:bodyPr>
            <a:spAutoFit/>
          </a:bodyPr>
          <a:lstStyle/>
          <a:p>
            <a:pPr>
              <a:spcBef>
                <a:spcPct val="10000"/>
              </a:spcBef>
              <a:spcAft>
                <a:spcPct val="10000"/>
              </a:spcAft>
            </a:pPr>
            <a:r>
              <a:rPr lang="el-GR" sz="1600" dirty="0" smtClean="0">
                <a:solidFill>
                  <a:srgbClr val="8A3A6A"/>
                </a:solidFill>
              </a:rPr>
              <a:t>Ξένη Προσφορά Εξαγωγών (συνέχεια)</a:t>
            </a:r>
            <a:endParaRPr lang="en-US" sz="1600" dirty="0" smtClean="0">
              <a:solidFill>
                <a:srgbClr val="8A3A6A"/>
              </a:solidFill>
            </a:endParaRPr>
          </a:p>
          <a:p>
            <a:pPr>
              <a:spcBef>
                <a:spcPct val="10000"/>
              </a:spcBef>
              <a:spcAft>
                <a:spcPct val="10000"/>
              </a:spcAft>
            </a:pPr>
            <a:r>
              <a:rPr lang="el-GR" dirty="0" smtClean="0"/>
              <a:t>Όταν η παγκόσμια τιμή</a:t>
            </a:r>
            <a:r>
              <a:rPr lang="en-US" dirty="0" smtClean="0"/>
              <a:t>, </a:t>
            </a:r>
            <a:r>
              <a:rPr lang="en-US" i="1" dirty="0"/>
              <a:t>P</a:t>
            </a:r>
            <a:r>
              <a:rPr lang="en-US" i="1" baseline="30000" dirty="0"/>
              <a:t>W</a:t>
            </a:r>
            <a:r>
              <a:rPr lang="en-US" dirty="0"/>
              <a:t>, </a:t>
            </a:r>
            <a:r>
              <a:rPr lang="el-GR" dirty="0" smtClean="0"/>
              <a:t>είναι υψηλότερη από την ξένη τιμή χωρίς εμπόριο, η προσφερόμενη </a:t>
            </a:r>
            <a:r>
              <a:rPr lang="el-GR" dirty="0" err="1" smtClean="0"/>
              <a:t>ποσοτητα</a:t>
            </a:r>
            <a:r>
              <a:rPr lang="el-GR" dirty="0" smtClean="0"/>
              <a:t> από την ξένη χώρα</a:t>
            </a:r>
            <a:r>
              <a:rPr lang="en-US" dirty="0" smtClean="0"/>
              <a:t>, </a:t>
            </a:r>
            <a:r>
              <a:rPr lang="en-US" i="1" dirty="0"/>
              <a:t>S</a:t>
            </a:r>
            <a:r>
              <a:rPr lang="en-US" baseline="30000" dirty="0"/>
              <a:t>*</a:t>
            </a:r>
            <a:r>
              <a:rPr lang="en-US" baseline="-25000" dirty="0"/>
              <a:t>1</a:t>
            </a:r>
            <a:r>
              <a:rPr lang="en-US" dirty="0"/>
              <a:t>, </a:t>
            </a:r>
            <a:r>
              <a:rPr lang="el-GR" dirty="0" smtClean="0"/>
              <a:t>υπερβαίνει τη ζητούμενη ποσότητα από την ξένη χώρα</a:t>
            </a:r>
            <a:r>
              <a:rPr lang="en-US" dirty="0" smtClean="0"/>
              <a:t>, </a:t>
            </a:r>
            <a:r>
              <a:rPr lang="en-US" i="1" dirty="0"/>
              <a:t>D</a:t>
            </a:r>
            <a:r>
              <a:rPr lang="en-US" baseline="30000" dirty="0"/>
              <a:t>*</a:t>
            </a:r>
            <a:r>
              <a:rPr lang="en-US" baseline="-25000" dirty="0"/>
              <a:t>1</a:t>
            </a:r>
            <a:r>
              <a:rPr lang="en-US" dirty="0"/>
              <a:t>, </a:t>
            </a:r>
            <a:r>
              <a:rPr lang="el-GR" dirty="0" smtClean="0"/>
              <a:t>και οι ξένες εξαγωγές είναι </a:t>
            </a:r>
            <a:r>
              <a:rPr lang="en-US" dirty="0" smtClean="0"/>
              <a:t> </a:t>
            </a:r>
            <a:r>
              <a:rPr lang="en-US" i="1" dirty="0" smtClean="0"/>
              <a:t>X</a:t>
            </a:r>
            <a:r>
              <a:rPr lang="en-US" baseline="30000" dirty="0" smtClean="0"/>
              <a:t>*</a:t>
            </a:r>
            <a:r>
              <a:rPr lang="en-US" baseline="-25000" dirty="0" smtClean="0"/>
              <a:t>1</a:t>
            </a:r>
            <a:r>
              <a:rPr lang="en-US" dirty="0" smtClean="0"/>
              <a:t> </a:t>
            </a:r>
            <a:r>
              <a:rPr lang="en-US" dirty="0"/>
              <a:t>= </a:t>
            </a:r>
            <a:r>
              <a:rPr lang="en-US" i="1" dirty="0"/>
              <a:t>S</a:t>
            </a:r>
            <a:r>
              <a:rPr lang="en-US" baseline="30000" dirty="0"/>
              <a:t>*</a:t>
            </a:r>
            <a:r>
              <a:rPr lang="en-US" baseline="-25000" dirty="0"/>
              <a:t>1</a:t>
            </a:r>
            <a:r>
              <a:rPr lang="en-US" dirty="0"/>
              <a:t> –</a:t>
            </a:r>
            <a:r>
              <a:rPr lang="en-US" i="1" dirty="0"/>
              <a:t> D</a:t>
            </a:r>
            <a:r>
              <a:rPr lang="en-US" baseline="30000" dirty="0"/>
              <a:t>*</a:t>
            </a:r>
            <a:r>
              <a:rPr lang="en-US" baseline="-25000" dirty="0"/>
              <a:t>1</a:t>
            </a:r>
            <a:r>
              <a:rPr lang="en-US" dirty="0"/>
              <a:t>.</a:t>
            </a:r>
          </a:p>
          <a:p>
            <a:pPr>
              <a:spcBef>
                <a:spcPct val="10000"/>
              </a:spcBef>
              <a:spcAft>
                <a:spcPct val="10000"/>
              </a:spcAft>
            </a:pPr>
            <a:r>
              <a:rPr lang="el-GR" dirty="0" smtClean="0"/>
              <a:t>Στο διάγραμμα (β), ενώνοντας τα σημεία </a:t>
            </a:r>
            <a:r>
              <a:rPr lang="en-US" i="1" dirty="0" smtClean="0"/>
              <a:t>A</a:t>
            </a:r>
            <a:r>
              <a:rPr lang="en-US" baseline="30000" dirty="0"/>
              <a:t>*</a:t>
            </a:r>
            <a:r>
              <a:rPr lang="en-US" i="1" dirty="0">
                <a:sym typeface="Symbol" pitchFamily="18" charset="2"/>
              </a:rPr>
              <a:t></a:t>
            </a:r>
            <a:r>
              <a:rPr lang="en-US" dirty="0"/>
              <a:t> </a:t>
            </a:r>
            <a:r>
              <a:rPr lang="el-GR" dirty="0" smtClean="0"/>
              <a:t>και</a:t>
            </a:r>
            <a:r>
              <a:rPr lang="en-US" dirty="0" smtClean="0"/>
              <a:t> </a:t>
            </a:r>
            <a:r>
              <a:rPr lang="en-US" i="1" dirty="0"/>
              <a:t>B</a:t>
            </a:r>
            <a:r>
              <a:rPr lang="en-US" baseline="30000" dirty="0"/>
              <a:t>*</a:t>
            </a:r>
            <a:r>
              <a:rPr lang="en-US" dirty="0"/>
              <a:t>, </a:t>
            </a:r>
            <a:r>
              <a:rPr lang="el-GR" dirty="0" smtClean="0"/>
              <a:t> καταλήγουμε στην ανοδικής [θετικής] κλίσης καμπύλη προσφοράς εξαγωγών </a:t>
            </a:r>
            <a:r>
              <a:rPr lang="en-US" i="1" dirty="0" smtClean="0"/>
              <a:t>X</a:t>
            </a:r>
            <a:r>
              <a:rPr lang="en-US" baseline="30000" dirty="0"/>
              <a:t>*</a:t>
            </a:r>
            <a:r>
              <a:rPr lang="en-US" dirty="0"/>
              <a:t>.</a:t>
            </a:r>
          </a:p>
        </p:txBody>
      </p:sp>
      <p:sp>
        <p:nvSpPr>
          <p:cNvPr id="61445" name="Rectangle 33"/>
          <p:cNvSpPr>
            <a:spLocks noChangeArrowheads="1"/>
          </p:cNvSpPr>
          <p:nvPr/>
        </p:nvSpPr>
        <p:spPr bwMode="auto">
          <a:xfrm>
            <a:off x="652463" y="2427288"/>
            <a:ext cx="5668962" cy="3559175"/>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sp>
        <p:nvSpPr>
          <p:cNvPr id="61446" name="Rectangle 13"/>
          <p:cNvSpPr>
            <a:spLocks noChangeArrowheads="1"/>
          </p:cNvSpPr>
          <p:nvPr/>
        </p:nvSpPr>
        <p:spPr bwMode="auto">
          <a:xfrm>
            <a:off x="928688" y="434975"/>
            <a:ext cx="4967287" cy="193675"/>
          </a:xfrm>
          <a:prstGeom prst="rect">
            <a:avLst/>
          </a:prstGeom>
          <a:solidFill>
            <a:srgbClr val="F5D8A5"/>
          </a:solidFill>
          <a:ln w="9525" algn="ctr">
            <a:noFill/>
            <a:round/>
            <a:headEnd/>
            <a:tailEnd/>
          </a:ln>
        </p:spPr>
        <p:txBody>
          <a:bodyPr/>
          <a:lstStyle/>
          <a:p>
            <a:endParaRPr lang="en-US" sz="2800" b="0">
              <a:solidFill>
                <a:schemeClr val="tx2"/>
              </a:solidFill>
            </a:endParaRPr>
          </a:p>
        </p:txBody>
      </p:sp>
      <p:sp>
        <p:nvSpPr>
          <p:cNvPr id="61447"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4 </a:t>
            </a:r>
            <a:r>
              <a:rPr lang="el-GR" dirty="0" smtClean="0">
                <a:solidFill>
                  <a:srgbClr val="69134B"/>
                </a:solidFill>
              </a:rPr>
              <a:t>Εισαγωγικοί Δασμοί για μια Μεγάλη Χώρα</a:t>
            </a:r>
            <a:endParaRPr lang="en-US" dirty="0" smtClean="0">
              <a:solidFill>
                <a:srgbClr val="69134B"/>
              </a:solidFill>
            </a:endParaRPr>
          </a:p>
        </p:txBody>
      </p:sp>
      <p:sp>
        <p:nvSpPr>
          <p:cNvPr id="61448" name="TextBox 16"/>
          <p:cNvSpPr txBox="1">
            <a:spLocks noChangeArrowheads="1"/>
          </p:cNvSpPr>
          <p:nvPr/>
        </p:nvSpPr>
        <p:spPr bwMode="auto">
          <a:xfrm>
            <a:off x="5457825" y="754743"/>
            <a:ext cx="3556000" cy="1354217"/>
          </a:xfrm>
          <a:prstGeom prst="rect">
            <a:avLst/>
          </a:prstGeom>
          <a:noFill/>
          <a:ln w="9525">
            <a:noFill/>
            <a:miter lim="800000"/>
            <a:headEnd/>
            <a:tailEnd/>
          </a:ln>
        </p:spPr>
        <p:txBody>
          <a:bodyPr wrap="square">
            <a:spAutoFit/>
          </a:bodyPr>
          <a:lstStyle/>
          <a:p>
            <a:pPr>
              <a:spcBef>
                <a:spcPct val="10000"/>
              </a:spcBef>
              <a:spcAft>
                <a:spcPct val="10000"/>
              </a:spcAft>
            </a:pPr>
            <a:r>
              <a:rPr lang="el-GR" sz="1600" b="0" dirty="0" smtClean="0"/>
              <a:t>Εάν θεωρούμε μια χώρα αρκετά μεγάλη σε εισαγωγές, ή </a:t>
            </a:r>
            <a:r>
              <a:rPr lang="el-GR" sz="1600" dirty="0" smtClean="0"/>
              <a:t>μεγάλη χώρα</a:t>
            </a:r>
            <a:r>
              <a:rPr lang="el-GR" sz="1600" b="0" dirty="0" smtClean="0"/>
              <a:t>, μπορούμε να αναμένουμε ότι ο δασμός της θα αλλάξει την παγκόσμια τιμή</a:t>
            </a:r>
            <a:r>
              <a:rPr lang="el-GR" sz="1800" b="0" dirty="0" smtClean="0"/>
              <a:t>.</a:t>
            </a:r>
            <a:endParaRPr lang="en-US" sz="1800" b="0" dirty="0" smtClean="0"/>
          </a:p>
        </p:txBody>
      </p:sp>
      <p:cxnSp>
        <p:nvCxnSpPr>
          <p:cNvPr id="61449" name="Straight Connector 25"/>
          <p:cNvCxnSpPr>
            <a:cxnSpLocks noChangeShapeType="1"/>
          </p:cNvCxnSpPr>
          <p:nvPr/>
        </p:nvCxnSpPr>
        <p:spPr bwMode="auto">
          <a:xfrm>
            <a:off x="566738" y="646113"/>
            <a:ext cx="5329237" cy="0"/>
          </a:xfrm>
          <a:prstGeom prst="line">
            <a:avLst/>
          </a:prstGeom>
          <a:noFill/>
          <a:ln w="19050" cap="rnd" algn="ctr">
            <a:solidFill>
              <a:srgbClr val="9C3A45"/>
            </a:solidFill>
            <a:prstDash val="sysDash"/>
            <a:round/>
            <a:headEnd/>
            <a:tailEnd/>
          </a:ln>
        </p:spPr>
      </p:cxnSp>
      <p:pic>
        <p:nvPicPr>
          <p:cNvPr id="61450" name="Picture 2"/>
          <p:cNvPicPr>
            <a:picLocks noChangeAspect="1"/>
          </p:cNvPicPr>
          <p:nvPr/>
        </p:nvPicPr>
        <p:blipFill>
          <a:blip r:embed="rId3" cstate="print"/>
          <a:srcRect/>
          <a:stretch>
            <a:fillRect/>
          </a:stretch>
        </p:blipFill>
        <p:spPr bwMode="auto">
          <a:xfrm>
            <a:off x="811213" y="2552700"/>
            <a:ext cx="5353050" cy="3219450"/>
          </a:xfrm>
          <a:prstGeom prst="rect">
            <a:avLst/>
          </a:prstGeom>
          <a:noFill/>
          <a:ln w="9525">
            <a:noFill/>
            <a:miter lim="800000"/>
            <a:headEnd/>
            <a:tailEnd/>
          </a:ln>
        </p:spPr>
      </p:pic>
      <p:pic>
        <p:nvPicPr>
          <p:cNvPr id="61451" name="Picture 3"/>
          <p:cNvPicPr>
            <a:picLocks noChangeAspect="1"/>
          </p:cNvPicPr>
          <p:nvPr/>
        </p:nvPicPr>
        <p:blipFill>
          <a:blip r:embed="rId4" cstate="print"/>
          <a:srcRect/>
          <a:stretch>
            <a:fillRect/>
          </a:stretch>
        </p:blipFill>
        <p:spPr bwMode="auto">
          <a:xfrm>
            <a:off x="811213" y="2552700"/>
            <a:ext cx="5353050" cy="3219450"/>
          </a:xfrm>
          <a:prstGeom prst="rect">
            <a:avLst/>
          </a:prstGeom>
          <a:noFill/>
          <a:ln w="9525">
            <a:noFill/>
            <a:miter lim="800000"/>
            <a:headEnd/>
            <a:tailEnd/>
          </a:ln>
        </p:spPr>
      </p:pic>
      <p:pic>
        <p:nvPicPr>
          <p:cNvPr id="61452" name="Picture 5"/>
          <p:cNvPicPr>
            <a:picLocks noChangeAspect="1"/>
          </p:cNvPicPr>
          <p:nvPr/>
        </p:nvPicPr>
        <p:blipFill>
          <a:blip r:embed="rId5" cstate="print"/>
          <a:srcRect/>
          <a:stretch>
            <a:fillRect/>
          </a:stretch>
        </p:blipFill>
        <p:spPr bwMode="auto">
          <a:xfrm>
            <a:off x="811213" y="2552700"/>
            <a:ext cx="5353050" cy="3219450"/>
          </a:xfrm>
          <a:prstGeom prst="rect">
            <a:avLst/>
          </a:prstGeom>
          <a:noFill/>
          <a:ln w="9525">
            <a:noFill/>
            <a:miter lim="800000"/>
            <a:headEnd/>
            <a:tailEnd/>
          </a:ln>
        </p:spPr>
      </p:pic>
      <p:pic>
        <p:nvPicPr>
          <p:cNvPr id="61453" name="Picture 6"/>
          <p:cNvPicPr>
            <a:picLocks noChangeAspect="1"/>
          </p:cNvPicPr>
          <p:nvPr/>
        </p:nvPicPr>
        <p:blipFill>
          <a:blip r:embed="rId6" cstate="print"/>
          <a:srcRect/>
          <a:stretch>
            <a:fillRect/>
          </a:stretch>
        </p:blipFill>
        <p:spPr bwMode="auto">
          <a:xfrm>
            <a:off x="811213" y="2552700"/>
            <a:ext cx="5353050" cy="3219450"/>
          </a:xfrm>
          <a:prstGeom prst="rect">
            <a:avLst/>
          </a:prstGeom>
          <a:noFill/>
          <a:ln w="9525">
            <a:noFill/>
            <a:miter lim="800000"/>
            <a:headEnd/>
            <a:tailEnd/>
          </a:ln>
        </p:spPr>
      </p:pic>
      <p:pic>
        <p:nvPicPr>
          <p:cNvPr id="61454" name="Picture 7"/>
          <p:cNvPicPr>
            <a:picLocks noChangeAspect="1"/>
          </p:cNvPicPr>
          <p:nvPr/>
        </p:nvPicPr>
        <p:blipFill>
          <a:blip r:embed="rId7" cstate="print"/>
          <a:srcRect/>
          <a:stretch>
            <a:fillRect/>
          </a:stretch>
        </p:blipFill>
        <p:spPr bwMode="auto">
          <a:xfrm>
            <a:off x="811213" y="2552700"/>
            <a:ext cx="5353050" cy="3219450"/>
          </a:xfrm>
          <a:prstGeom prst="rect">
            <a:avLst/>
          </a:prstGeom>
          <a:noFill/>
          <a:ln w="9525">
            <a:noFill/>
            <a:miter lim="800000"/>
            <a:headEnd/>
            <a:tailEnd/>
          </a:ln>
        </p:spPr>
      </p:pic>
      <p:pic>
        <p:nvPicPr>
          <p:cNvPr id="18" name="Picture 17"/>
          <p:cNvPicPr>
            <a:picLocks noChangeAspect="1"/>
          </p:cNvPicPr>
          <p:nvPr/>
        </p:nvPicPr>
        <p:blipFill>
          <a:blip r:embed="rId8" cstate="print"/>
          <a:srcRect/>
          <a:stretch>
            <a:fillRect/>
          </a:stretch>
        </p:blipFill>
        <p:spPr bwMode="auto">
          <a:xfrm>
            <a:off x="811213" y="2552700"/>
            <a:ext cx="5353050" cy="3219450"/>
          </a:xfrm>
          <a:prstGeom prst="rect">
            <a:avLst/>
          </a:prstGeom>
          <a:noFill/>
          <a:ln w="9525">
            <a:noFill/>
            <a:miter lim="800000"/>
            <a:headEnd/>
            <a:tailEnd/>
          </a:ln>
        </p:spPr>
      </p:pic>
      <p:pic>
        <p:nvPicPr>
          <p:cNvPr id="61456" name="Picture 8"/>
          <p:cNvPicPr>
            <a:picLocks noChangeAspect="1"/>
          </p:cNvPicPr>
          <p:nvPr/>
        </p:nvPicPr>
        <p:blipFill>
          <a:blip r:embed="rId9" cstate="print"/>
          <a:srcRect/>
          <a:stretch>
            <a:fillRect/>
          </a:stretch>
        </p:blipFill>
        <p:spPr bwMode="auto">
          <a:xfrm>
            <a:off x="811213" y="2552700"/>
            <a:ext cx="5353050" cy="3219450"/>
          </a:xfrm>
          <a:prstGeom prst="rect">
            <a:avLst/>
          </a:prstGeom>
          <a:noFill/>
          <a:ln w="9525">
            <a:noFill/>
            <a:miter lim="800000"/>
            <a:headEnd/>
            <a:tailEnd/>
          </a:ln>
        </p:spPr>
      </p:pic>
      <p:pic>
        <p:nvPicPr>
          <p:cNvPr id="10" name="Picture 9"/>
          <p:cNvPicPr>
            <a:picLocks noChangeAspect="1"/>
          </p:cNvPicPr>
          <p:nvPr/>
        </p:nvPicPr>
        <p:blipFill>
          <a:blip r:embed="rId10" cstate="print"/>
          <a:srcRect/>
          <a:stretch>
            <a:fillRect/>
          </a:stretch>
        </p:blipFill>
        <p:spPr bwMode="auto">
          <a:xfrm>
            <a:off x="811213" y="2552700"/>
            <a:ext cx="5353050" cy="3219450"/>
          </a:xfrm>
          <a:prstGeom prst="rect">
            <a:avLst/>
          </a:prstGeom>
          <a:noFill/>
          <a:ln w="9525">
            <a:noFill/>
            <a:miter lim="800000"/>
            <a:headEnd/>
            <a:tailEnd/>
          </a:ln>
        </p:spPr>
      </p:pic>
      <p:pic>
        <p:nvPicPr>
          <p:cNvPr id="11" name="Picture 10"/>
          <p:cNvPicPr>
            <a:picLocks noChangeAspect="1"/>
          </p:cNvPicPr>
          <p:nvPr/>
        </p:nvPicPr>
        <p:blipFill>
          <a:blip r:embed="rId11" cstate="print"/>
          <a:srcRect/>
          <a:stretch>
            <a:fillRect/>
          </a:stretch>
        </p:blipFill>
        <p:spPr bwMode="auto">
          <a:xfrm>
            <a:off x="811213" y="2552700"/>
            <a:ext cx="5353050" cy="3219450"/>
          </a:xfrm>
          <a:prstGeom prst="rect">
            <a:avLst/>
          </a:prstGeom>
          <a:noFill/>
          <a:ln w="9525">
            <a:noFill/>
            <a:miter lim="800000"/>
            <a:headEnd/>
            <a:tailEnd/>
          </a:ln>
        </p:spPr>
      </p:pic>
      <p:pic>
        <p:nvPicPr>
          <p:cNvPr id="12" name="Picture 11"/>
          <p:cNvPicPr>
            <a:picLocks noChangeAspect="1"/>
          </p:cNvPicPr>
          <p:nvPr/>
        </p:nvPicPr>
        <p:blipFill>
          <a:blip r:embed="rId12" cstate="print"/>
          <a:srcRect/>
          <a:stretch>
            <a:fillRect/>
          </a:stretch>
        </p:blipFill>
        <p:spPr bwMode="auto">
          <a:xfrm>
            <a:off x="811213" y="2552700"/>
            <a:ext cx="5353050" cy="3219450"/>
          </a:xfrm>
          <a:prstGeom prst="rect">
            <a:avLst/>
          </a:prstGeom>
          <a:noFill/>
          <a:ln w="9525">
            <a:noFill/>
            <a:miter lim="800000"/>
            <a:headEnd/>
            <a:tailEnd/>
          </a:ln>
        </p:spPr>
      </p:pic>
      <p:pic>
        <p:nvPicPr>
          <p:cNvPr id="13" name="Picture 12"/>
          <p:cNvPicPr>
            <a:picLocks noChangeAspect="1"/>
          </p:cNvPicPr>
          <p:nvPr/>
        </p:nvPicPr>
        <p:blipFill>
          <a:blip r:embed="rId13" cstate="print"/>
          <a:srcRect/>
          <a:stretch>
            <a:fillRect/>
          </a:stretch>
        </p:blipFill>
        <p:spPr bwMode="auto">
          <a:xfrm>
            <a:off x="811213" y="2552700"/>
            <a:ext cx="5353050" cy="321945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
                                            <p:txEl>
                                              <p:pRg st="1" end="1"/>
                                            </p:txEl>
                                          </p:spTgt>
                                        </p:tgtEl>
                                        <p:attrNameLst>
                                          <p:attrName>style.visibility</p:attrName>
                                        </p:attrNameLst>
                                      </p:cBhvr>
                                      <p:to>
                                        <p:strVal val="visible"/>
                                      </p:to>
                                    </p:set>
                                    <p:animEffect transition="in" filter="wipe(left)">
                                      <p:cBhvr>
                                        <p:cTn id="7" dur="500"/>
                                        <p:tgtEl>
                                          <p:spTgt spid="21">
                                            <p:txEl>
                                              <p:pRg st="1" end="1"/>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750"/>
                                        <p:tgtEl>
                                          <p:spTgt spid="10"/>
                                        </p:tgtEl>
                                      </p:cBhvr>
                                    </p:animEffect>
                                  </p:childTnLst>
                                </p:cTn>
                              </p:par>
                            </p:childTnLst>
                          </p:cTn>
                        </p:par>
                        <p:par>
                          <p:cTn id="12" fill="hold">
                            <p:stCondLst>
                              <p:cond delay="1250"/>
                            </p:stCondLst>
                            <p:childTnLst>
                              <p:par>
                                <p:cTn id="13" presetID="22" presetClass="entr" presetSubtype="1" fill="hold"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up)">
                                      <p:cBhvr>
                                        <p:cTn id="15" dur="750"/>
                                        <p:tgtEl>
                                          <p:spTgt spid="11"/>
                                        </p:tgtEl>
                                      </p:cBhvr>
                                    </p:animEffect>
                                  </p:childTnLst>
                                </p:cTn>
                              </p:par>
                            </p:childTnLst>
                          </p:cTn>
                        </p:par>
                        <p:par>
                          <p:cTn id="16" fill="hold">
                            <p:stCondLst>
                              <p:cond delay="2000"/>
                            </p:stCondLst>
                            <p:childTnLst>
                              <p:par>
                                <p:cTn id="17" presetID="22" presetClass="entr" presetSubtype="8" fill="hold"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ipe(left)">
                                      <p:cBhvr>
                                        <p:cTn id="19" dur="750"/>
                                        <p:tgtEl>
                                          <p:spTgt spid="12"/>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21">
                                            <p:txEl>
                                              <p:pRg st="2" end="2"/>
                                            </p:txEl>
                                          </p:spTgt>
                                        </p:tgtEl>
                                        <p:attrNameLst>
                                          <p:attrName>style.visibility</p:attrName>
                                        </p:attrNameLst>
                                      </p:cBhvr>
                                      <p:to>
                                        <p:strVal val="visible"/>
                                      </p:to>
                                    </p:set>
                                    <p:animEffect transition="in" filter="wipe(left)">
                                      <p:cBhvr>
                                        <p:cTn id="24" dur="500"/>
                                        <p:tgtEl>
                                          <p:spTgt spid="21">
                                            <p:txEl>
                                              <p:pRg st="2" end="2"/>
                                            </p:txEl>
                                          </p:spTgt>
                                        </p:tgtEl>
                                      </p:cBhvr>
                                    </p:animEffect>
                                  </p:childTnLst>
                                </p:cTn>
                              </p:par>
                            </p:childTnLst>
                          </p:cTn>
                        </p:par>
                        <p:par>
                          <p:cTn id="25" fill="hold">
                            <p:stCondLst>
                              <p:cond delay="500"/>
                            </p:stCondLst>
                            <p:childTnLst>
                              <p:par>
                                <p:cTn id="26" presetID="22" presetClass="entr" presetSubtype="8" fill="hold" nodeType="after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wipe(left)">
                                      <p:cBhvr>
                                        <p:cTn id="28" dur="750"/>
                                        <p:tgtEl>
                                          <p:spTgt spid="13"/>
                                        </p:tgtEl>
                                      </p:cBhvr>
                                    </p:animEffect>
                                  </p:childTnLst>
                                </p:cTn>
                              </p:par>
                            </p:childTnLst>
                          </p:cTn>
                        </p:par>
                        <p:par>
                          <p:cTn id="29" fill="hold">
                            <p:stCondLst>
                              <p:cond delay="1250"/>
                            </p:stCondLst>
                            <p:childTnLst>
                              <p:par>
                                <p:cTn id="30" presetID="22" presetClass="entr" presetSubtype="8" fill="hold" nodeType="after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wipe(left)">
                                      <p:cBhvr>
                                        <p:cTn id="32" dur="75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uiExpand="1" build="p" bldLvl="2"/>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63489" name="Group 39"/>
          <p:cNvGrpSpPr>
            <a:grpSpLocks/>
          </p:cNvGrpSpPr>
          <p:nvPr/>
        </p:nvGrpSpPr>
        <p:grpSpPr bwMode="auto">
          <a:xfrm>
            <a:off x="566738" y="2047875"/>
            <a:ext cx="8374062" cy="4141788"/>
            <a:chOff x="566738" y="2200275"/>
            <a:chExt cx="7805737" cy="4219575"/>
          </a:xfrm>
        </p:grpSpPr>
        <p:sp>
          <p:nvSpPr>
            <p:cNvPr id="63510" name="Rectangle 29"/>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400" b="0">
                <a:solidFill>
                  <a:schemeClr val="tx2"/>
                </a:solidFill>
              </a:endParaRPr>
            </a:p>
          </p:txBody>
        </p:sp>
        <p:sp>
          <p:nvSpPr>
            <p:cNvPr id="63511" name="Rectangle 30"/>
            <p:cNvSpPr>
              <a:spLocks noChangeArrowheads="1"/>
            </p:cNvSpPr>
            <p:nvPr/>
          </p:nvSpPr>
          <p:spPr bwMode="auto">
            <a:xfrm>
              <a:off x="581024" y="2219327"/>
              <a:ext cx="7772401" cy="330448"/>
            </a:xfrm>
            <a:prstGeom prst="rect">
              <a:avLst/>
            </a:prstGeom>
            <a:solidFill>
              <a:srgbClr val="E0D8D4"/>
            </a:solidFill>
            <a:ln w="9525" algn="ctr">
              <a:noFill/>
              <a:round/>
              <a:headEnd/>
              <a:tailEnd/>
            </a:ln>
          </p:spPr>
          <p:txBody>
            <a:bodyPr/>
            <a:lstStyle/>
            <a:p>
              <a:endParaRPr lang="en-US" sz="2400" b="0">
                <a:solidFill>
                  <a:schemeClr val="tx2"/>
                </a:solidFill>
              </a:endParaRPr>
            </a:p>
          </p:txBody>
        </p:sp>
      </p:grpSp>
      <p:sp>
        <p:nvSpPr>
          <p:cNvPr id="63490" name="Rectangle 5"/>
          <p:cNvSpPr>
            <a:spLocks noChangeArrowheads="1"/>
          </p:cNvSpPr>
          <p:nvPr/>
        </p:nvSpPr>
        <p:spPr bwMode="auto">
          <a:xfrm>
            <a:off x="566738" y="820738"/>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Ξένη Προσφορά Εξαγωγών</a:t>
            </a:r>
            <a:endParaRPr lang="en-US" sz="2400" dirty="0">
              <a:solidFill>
                <a:srgbClr val="356A41"/>
              </a:solidFill>
            </a:endParaRPr>
          </a:p>
        </p:txBody>
      </p:sp>
      <p:sp>
        <p:nvSpPr>
          <p:cNvPr id="63491" name="Text Box 7"/>
          <p:cNvSpPr txBox="1">
            <a:spLocks noChangeArrowheads="1"/>
          </p:cNvSpPr>
          <p:nvPr/>
        </p:nvSpPr>
        <p:spPr bwMode="auto">
          <a:xfrm>
            <a:off x="585788" y="2068513"/>
            <a:ext cx="2644775"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n-US">
                <a:solidFill>
                  <a:srgbClr val="831951"/>
                </a:solidFill>
              </a:rPr>
              <a:t>FIGURE</a:t>
            </a:r>
            <a:r>
              <a:rPr lang="en-US"/>
              <a:t> 8-6 </a:t>
            </a:r>
            <a:r>
              <a:rPr lang="en-US">
                <a:solidFill>
                  <a:schemeClr val="bg2"/>
                </a:solidFill>
              </a:rPr>
              <a:t>(3 of 3)</a:t>
            </a:r>
          </a:p>
        </p:txBody>
      </p:sp>
      <p:sp>
        <p:nvSpPr>
          <p:cNvPr id="21" name="Rectangle 20"/>
          <p:cNvSpPr>
            <a:spLocks noChangeArrowheads="1"/>
          </p:cNvSpPr>
          <p:nvPr/>
        </p:nvSpPr>
        <p:spPr bwMode="auto">
          <a:xfrm>
            <a:off x="6321425" y="2378075"/>
            <a:ext cx="2619375" cy="2160591"/>
          </a:xfrm>
          <a:prstGeom prst="rect">
            <a:avLst/>
          </a:prstGeom>
          <a:noFill/>
          <a:ln w="9525">
            <a:noFill/>
            <a:miter lim="800000"/>
            <a:headEnd/>
            <a:tailEnd/>
          </a:ln>
        </p:spPr>
        <p:txBody>
          <a:bodyPr>
            <a:spAutoFit/>
          </a:bodyPr>
          <a:lstStyle/>
          <a:p>
            <a:pPr>
              <a:spcBef>
                <a:spcPct val="10000"/>
              </a:spcBef>
              <a:spcAft>
                <a:spcPct val="10000"/>
              </a:spcAft>
            </a:pPr>
            <a:r>
              <a:rPr lang="el-GR" sz="1600" dirty="0" smtClean="0">
                <a:solidFill>
                  <a:srgbClr val="8A3A6A"/>
                </a:solidFill>
              </a:rPr>
              <a:t>Ξένη Προσφορά Εξαγωγών (συνέχεια)</a:t>
            </a:r>
            <a:endParaRPr lang="en-US" sz="1600" dirty="0" smtClean="0">
              <a:solidFill>
                <a:srgbClr val="8A3A6A"/>
              </a:solidFill>
            </a:endParaRPr>
          </a:p>
          <a:p>
            <a:pPr>
              <a:spcBef>
                <a:spcPct val="10000"/>
              </a:spcBef>
              <a:spcAft>
                <a:spcPct val="10000"/>
              </a:spcAft>
            </a:pPr>
            <a:endParaRPr lang="el-GR" sz="1600" dirty="0" smtClean="0"/>
          </a:p>
          <a:p>
            <a:pPr>
              <a:spcBef>
                <a:spcPct val="10000"/>
              </a:spcBef>
              <a:spcAft>
                <a:spcPct val="10000"/>
              </a:spcAft>
            </a:pPr>
            <a:r>
              <a:rPr lang="el-GR" sz="1600" dirty="0" smtClean="0"/>
              <a:t>Με την εγχώρια ζήτηση στο </a:t>
            </a:r>
            <a:r>
              <a:rPr lang="en-US" sz="1600" i="1" dirty="0" smtClean="0"/>
              <a:t>M</a:t>
            </a:r>
            <a:r>
              <a:rPr lang="en-US" sz="1600" dirty="0"/>
              <a:t>, </a:t>
            </a:r>
            <a:r>
              <a:rPr lang="el-GR" sz="1600" dirty="0" smtClean="0"/>
              <a:t>η παγκόσμια ισορροπία θα είναι στο σημείο </a:t>
            </a:r>
            <a:r>
              <a:rPr lang="en-US" sz="1600" i="1" dirty="0" smtClean="0"/>
              <a:t>B</a:t>
            </a:r>
            <a:r>
              <a:rPr lang="en-US" sz="1600" baseline="30000" dirty="0"/>
              <a:t>*</a:t>
            </a:r>
            <a:r>
              <a:rPr lang="en-US" sz="1600" dirty="0"/>
              <a:t>, </a:t>
            </a:r>
            <a:r>
              <a:rPr lang="el-GR" sz="1600" dirty="0" smtClean="0"/>
              <a:t>σε μια τιμή</a:t>
            </a:r>
            <a:r>
              <a:rPr lang="en-US" sz="1600" dirty="0" smtClean="0"/>
              <a:t> </a:t>
            </a:r>
            <a:r>
              <a:rPr lang="en-US" sz="1600" i="1" dirty="0"/>
              <a:t>P</a:t>
            </a:r>
            <a:r>
              <a:rPr lang="en-US" sz="1600" i="1" baseline="30000" dirty="0"/>
              <a:t>W</a:t>
            </a:r>
            <a:r>
              <a:rPr lang="en-US" sz="1600" dirty="0"/>
              <a:t>.</a:t>
            </a:r>
          </a:p>
        </p:txBody>
      </p:sp>
      <p:sp>
        <p:nvSpPr>
          <p:cNvPr id="63493" name="Rectangle 33"/>
          <p:cNvSpPr>
            <a:spLocks noChangeArrowheads="1"/>
          </p:cNvSpPr>
          <p:nvPr/>
        </p:nvSpPr>
        <p:spPr bwMode="auto">
          <a:xfrm>
            <a:off x="652463" y="2427288"/>
            <a:ext cx="5668962" cy="3559175"/>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sp>
        <p:nvSpPr>
          <p:cNvPr id="63494" name="Rectangle 13"/>
          <p:cNvSpPr>
            <a:spLocks noChangeArrowheads="1"/>
          </p:cNvSpPr>
          <p:nvPr/>
        </p:nvSpPr>
        <p:spPr bwMode="auto">
          <a:xfrm>
            <a:off x="928688" y="434975"/>
            <a:ext cx="4967287" cy="193675"/>
          </a:xfrm>
          <a:prstGeom prst="rect">
            <a:avLst/>
          </a:prstGeom>
          <a:solidFill>
            <a:srgbClr val="F5D8A5"/>
          </a:solidFill>
          <a:ln w="9525" algn="ctr">
            <a:noFill/>
            <a:round/>
            <a:headEnd/>
            <a:tailEnd/>
          </a:ln>
        </p:spPr>
        <p:txBody>
          <a:bodyPr/>
          <a:lstStyle/>
          <a:p>
            <a:endParaRPr lang="en-US" sz="2800" b="0">
              <a:solidFill>
                <a:schemeClr val="tx2"/>
              </a:solidFill>
            </a:endParaRPr>
          </a:p>
        </p:txBody>
      </p:sp>
      <p:sp>
        <p:nvSpPr>
          <p:cNvPr id="63495"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4 </a:t>
            </a:r>
            <a:r>
              <a:rPr lang="el-GR" dirty="0" smtClean="0">
                <a:solidFill>
                  <a:srgbClr val="69134B"/>
                </a:solidFill>
              </a:rPr>
              <a:t>Εισαγωγικοί Δασμοί για μια Μεγάλη Χώρα</a:t>
            </a:r>
            <a:endParaRPr lang="en-US" dirty="0" smtClean="0">
              <a:solidFill>
                <a:srgbClr val="69134B"/>
              </a:solidFill>
            </a:endParaRPr>
          </a:p>
        </p:txBody>
      </p:sp>
      <p:sp>
        <p:nvSpPr>
          <p:cNvPr id="63496" name="TextBox 16"/>
          <p:cNvSpPr txBox="1">
            <a:spLocks noChangeArrowheads="1"/>
          </p:cNvSpPr>
          <p:nvPr/>
        </p:nvSpPr>
        <p:spPr bwMode="auto">
          <a:xfrm>
            <a:off x="5457825" y="817563"/>
            <a:ext cx="3556000" cy="1323439"/>
          </a:xfrm>
          <a:prstGeom prst="rect">
            <a:avLst/>
          </a:prstGeom>
          <a:noFill/>
          <a:ln w="9525">
            <a:noFill/>
            <a:miter lim="800000"/>
            <a:headEnd/>
            <a:tailEnd/>
          </a:ln>
        </p:spPr>
        <p:txBody>
          <a:bodyPr>
            <a:spAutoFit/>
          </a:bodyPr>
          <a:lstStyle/>
          <a:p>
            <a:pPr>
              <a:spcBef>
                <a:spcPct val="10000"/>
              </a:spcBef>
              <a:spcAft>
                <a:spcPct val="10000"/>
              </a:spcAft>
            </a:pPr>
            <a:r>
              <a:rPr lang="el-GR" sz="1600" b="0" dirty="0" smtClean="0"/>
              <a:t>Εάν θεωρούμε μια χώρα αρκετά μεγάλη σε εισαγωγές, ή </a:t>
            </a:r>
            <a:r>
              <a:rPr lang="el-GR" sz="1600" dirty="0" smtClean="0"/>
              <a:t>μεγάλη χώρα</a:t>
            </a:r>
            <a:r>
              <a:rPr lang="el-GR" sz="1600" b="0" dirty="0" smtClean="0"/>
              <a:t>, μπορούμε να αναμένουμε ότι ο δασμός της θα αλλάξει την παγκόσμια τιμή</a:t>
            </a:r>
            <a:endParaRPr lang="en-US" sz="1600" b="0" dirty="0"/>
          </a:p>
        </p:txBody>
      </p:sp>
      <p:cxnSp>
        <p:nvCxnSpPr>
          <p:cNvPr id="63497" name="Straight Connector 25"/>
          <p:cNvCxnSpPr>
            <a:cxnSpLocks noChangeShapeType="1"/>
          </p:cNvCxnSpPr>
          <p:nvPr/>
        </p:nvCxnSpPr>
        <p:spPr bwMode="auto">
          <a:xfrm>
            <a:off x="566738" y="646113"/>
            <a:ext cx="5329237" cy="0"/>
          </a:xfrm>
          <a:prstGeom prst="line">
            <a:avLst/>
          </a:prstGeom>
          <a:noFill/>
          <a:ln w="19050" cap="rnd" algn="ctr">
            <a:solidFill>
              <a:srgbClr val="9C3A45"/>
            </a:solidFill>
            <a:prstDash val="sysDash"/>
            <a:round/>
            <a:headEnd/>
            <a:tailEnd/>
          </a:ln>
        </p:spPr>
      </p:cxnSp>
      <p:pic>
        <p:nvPicPr>
          <p:cNvPr id="63498" name="Picture 2"/>
          <p:cNvPicPr>
            <a:picLocks noChangeAspect="1"/>
          </p:cNvPicPr>
          <p:nvPr/>
        </p:nvPicPr>
        <p:blipFill>
          <a:blip r:embed="rId3" cstate="print"/>
          <a:srcRect/>
          <a:stretch>
            <a:fillRect/>
          </a:stretch>
        </p:blipFill>
        <p:spPr bwMode="auto">
          <a:xfrm>
            <a:off x="811213" y="2552700"/>
            <a:ext cx="5353050" cy="3219450"/>
          </a:xfrm>
          <a:prstGeom prst="rect">
            <a:avLst/>
          </a:prstGeom>
          <a:noFill/>
          <a:ln w="9525">
            <a:noFill/>
            <a:miter lim="800000"/>
            <a:headEnd/>
            <a:tailEnd/>
          </a:ln>
        </p:spPr>
      </p:pic>
      <p:pic>
        <p:nvPicPr>
          <p:cNvPr id="63499" name="Picture 3"/>
          <p:cNvPicPr>
            <a:picLocks noChangeAspect="1"/>
          </p:cNvPicPr>
          <p:nvPr/>
        </p:nvPicPr>
        <p:blipFill>
          <a:blip r:embed="rId4" cstate="print"/>
          <a:srcRect/>
          <a:stretch>
            <a:fillRect/>
          </a:stretch>
        </p:blipFill>
        <p:spPr bwMode="auto">
          <a:xfrm>
            <a:off x="811213" y="2552700"/>
            <a:ext cx="5353050" cy="3219450"/>
          </a:xfrm>
          <a:prstGeom prst="rect">
            <a:avLst/>
          </a:prstGeom>
          <a:noFill/>
          <a:ln w="9525">
            <a:noFill/>
            <a:miter lim="800000"/>
            <a:headEnd/>
            <a:tailEnd/>
          </a:ln>
        </p:spPr>
      </p:pic>
      <p:pic>
        <p:nvPicPr>
          <p:cNvPr id="63500" name="Picture 5"/>
          <p:cNvPicPr>
            <a:picLocks noChangeAspect="1"/>
          </p:cNvPicPr>
          <p:nvPr/>
        </p:nvPicPr>
        <p:blipFill>
          <a:blip r:embed="rId5" cstate="print"/>
          <a:srcRect/>
          <a:stretch>
            <a:fillRect/>
          </a:stretch>
        </p:blipFill>
        <p:spPr bwMode="auto">
          <a:xfrm>
            <a:off x="811213" y="2552700"/>
            <a:ext cx="5353050" cy="3219450"/>
          </a:xfrm>
          <a:prstGeom prst="rect">
            <a:avLst/>
          </a:prstGeom>
          <a:noFill/>
          <a:ln w="9525">
            <a:noFill/>
            <a:miter lim="800000"/>
            <a:headEnd/>
            <a:tailEnd/>
          </a:ln>
        </p:spPr>
      </p:pic>
      <p:pic>
        <p:nvPicPr>
          <p:cNvPr id="63501" name="Picture 6"/>
          <p:cNvPicPr>
            <a:picLocks noChangeAspect="1"/>
          </p:cNvPicPr>
          <p:nvPr/>
        </p:nvPicPr>
        <p:blipFill>
          <a:blip r:embed="rId6" cstate="print"/>
          <a:srcRect/>
          <a:stretch>
            <a:fillRect/>
          </a:stretch>
        </p:blipFill>
        <p:spPr bwMode="auto">
          <a:xfrm>
            <a:off x="811213" y="2552700"/>
            <a:ext cx="5353050" cy="3219450"/>
          </a:xfrm>
          <a:prstGeom prst="rect">
            <a:avLst/>
          </a:prstGeom>
          <a:noFill/>
          <a:ln w="9525">
            <a:noFill/>
            <a:miter lim="800000"/>
            <a:headEnd/>
            <a:tailEnd/>
          </a:ln>
        </p:spPr>
      </p:pic>
      <p:pic>
        <p:nvPicPr>
          <p:cNvPr id="63502" name="Picture 7"/>
          <p:cNvPicPr>
            <a:picLocks noChangeAspect="1"/>
          </p:cNvPicPr>
          <p:nvPr/>
        </p:nvPicPr>
        <p:blipFill>
          <a:blip r:embed="rId7" cstate="print"/>
          <a:srcRect/>
          <a:stretch>
            <a:fillRect/>
          </a:stretch>
        </p:blipFill>
        <p:spPr bwMode="auto">
          <a:xfrm>
            <a:off x="811213" y="2552700"/>
            <a:ext cx="5353050" cy="3219450"/>
          </a:xfrm>
          <a:prstGeom prst="rect">
            <a:avLst/>
          </a:prstGeom>
          <a:noFill/>
          <a:ln w="9525">
            <a:noFill/>
            <a:miter lim="800000"/>
            <a:headEnd/>
            <a:tailEnd/>
          </a:ln>
        </p:spPr>
      </p:pic>
      <p:pic>
        <p:nvPicPr>
          <p:cNvPr id="63503" name="Picture 17"/>
          <p:cNvPicPr>
            <a:picLocks noChangeAspect="1"/>
          </p:cNvPicPr>
          <p:nvPr/>
        </p:nvPicPr>
        <p:blipFill>
          <a:blip r:embed="rId8" cstate="print"/>
          <a:srcRect/>
          <a:stretch>
            <a:fillRect/>
          </a:stretch>
        </p:blipFill>
        <p:spPr bwMode="auto">
          <a:xfrm>
            <a:off x="811213" y="2552700"/>
            <a:ext cx="5353050" cy="3219450"/>
          </a:xfrm>
          <a:prstGeom prst="rect">
            <a:avLst/>
          </a:prstGeom>
          <a:noFill/>
          <a:ln w="9525">
            <a:noFill/>
            <a:miter lim="800000"/>
            <a:headEnd/>
            <a:tailEnd/>
          </a:ln>
        </p:spPr>
      </p:pic>
      <p:pic>
        <p:nvPicPr>
          <p:cNvPr id="63504" name="Picture 8"/>
          <p:cNvPicPr>
            <a:picLocks noChangeAspect="1"/>
          </p:cNvPicPr>
          <p:nvPr/>
        </p:nvPicPr>
        <p:blipFill>
          <a:blip r:embed="rId9" cstate="print"/>
          <a:srcRect/>
          <a:stretch>
            <a:fillRect/>
          </a:stretch>
        </p:blipFill>
        <p:spPr bwMode="auto">
          <a:xfrm>
            <a:off x="811213" y="2552700"/>
            <a:ext cx="5353050" cy="3219450"/>
          </a:xfrm>
          <a:prstGeom prst="rect">
            <a:avLst/>
          </a:prstGeom>
          <a:noFill/>
          <a:ln w="9525">
            <a:noFill/>
            <a:miter lim="800000"/>
            <a:headEnd/>
            <a:tailEnd/>
          </a:ln>
        </p:spPr>
      </p:pic>
      <p:pic>
        <p:nvPicPr>
          <p:cNvPr id="63505" name="Picture 9"/>
          <p:cNvPicPr>
            <a:picLocks noChangeAspect="1"/>
          </p:cNvPicPr>
          <p:nvPr/>
        </p:nvPicPr>
        <p:blipFill>
          <a:blip r:embed="rId10" cstate="print"/>
          <a:srcRect/>
          <a:stretch>
            <a:fillRect/>
          </a:stretch>
        </p:blipFill>
        <p:spPr bwMode="auto">
          <a:xfrm>
            <a:off x="811213" y="2552700"/>
            <a:ext cx="5353050" cy="3219450"/>
          </a:xfrm>
          <a:prstGeom prst="rect">
            <a:avLst/>
          </a:prstGeom>
          <a:noFill/>
          <a:ln w="9525">
            <a:noFill/>
            <a:miter lim="800000"/>
            <a:headEnd/>
            <a:tailEnd/>
          </a:ln>
        </p:spPr>
      </p:pic>
      <p:pic>
        <p:nvPicPr>
          <p:cNvPr id="63506" name="Picture 10"/>
          <p:cNvPicPr>
            <a:picLocks noChangeAspect="1"/>
          </p:cNvPicPr>
          <p:nvPr/>
        </p:nvPicPr>
        <p:blipFill>
          <a:blip r:embed="rId11" cstate="print"/>
          <a:srcRect/>
          <a:stretch>
            <a:fillRect/>
          </a:stretch>
        </p:blipFill>
        <p:spPr bwMode="auto">
          <a:xfrm>
            <a:off x="811213" y="2552700"/>
            <a:ext cx="5353050" cy="3219450"/>
          </a:xfrm>
          <a:prstGeom prst="rect">
            <a:avLst/>
          </a:prstGeom>
          <a:noFill/>
          <a:ln w="9525">
            <a:noFill/>
            <a:miter lim="800000"/>
            <a:headEnd/>
            <a:tailEnd/>
          </a:ln>
        </p:spPr>
      </p:pic>
      <p:pic>
        <p:nvPicPr>
          <p:cNvPr id="63507" name="Picture 11"/>
          <p:cNvPicPr>
            <a:picLocks noChangeAspect="1"/>
          </p:cNvPicPr>
          <p:nvPr/>
        </p:nvPicPr>
        <p:blipFill>
          <a:blip r:embed="rId12" cstate="print"/>
          <a:srcRect/>
          <a:stretch>
            <a:fillRect/>
          </a:stretch>
        </p:blipFill>
        <p:spPr bwMode="auto">
          <a:xfrm>
            <a:off x="811213" y="2552700"/>
            <a:ext cx="5353050" cy="3219450"/>
          </a:xfrm>
          <a:prstGeom prst="rect">
            <a:avLst/>
          </a:prstGeom>
          <a:noFill/>
          <a:ln w="9525">
            <a:noFill/>
            <a:miter lim="800000"/>
            <a:headEnd/>
            <a:tailEnd/>
          </a:ln>
        </p:spPr>
      </p:pic>
      <p:pic>
        <p:nvPicPr>
          <p:cNvPr id="23" name="Picture 22"/>
          <p:cNvPicPr>
            <a:picLocks noChangeAspect="1"/>
          </p:cNvPicPr>
          <p:nvPr/>
        </p:nvPicPr>
        <p:blipFill>
          <a:blip r:embed="rId13" cstate="print"/>
          <a:srcRect/>
          <a:stretch>
            <a:fillRect/>
          </a:stretch>
        </p:blipFill>
        <p:spPr bwMode="auto">
          <a:xfrm>
            <a:off x="811213" y="2552700"/>
            <a:ext cx="5353050" cy="3219450"/>
          </a:xfrm>
          <a:prstGeom prst="rect">
            <a:avLst/>
          </a:prstGeom>
          <a:noFill/>
          <a:ln w="9525">
            <a:noFill/>
            <a:miter lim="800000"/>
            <a:headEnd/>
            <a:tailEnd/>
          </a:ln>
        </p:spPr>
      </p:pic>
      <p:pic>
        <p:nvPicPr>
          <p:cNvPr id="63509" name="Picture 12"/>
          <p:cNvPicPr>
            <a:picLocks noChangeAspect="1"/>
          </p:cNvPicPr>
          <p:nvPr/>
        </p:nvPicPr>
        <p:blipFill>
          <a:blip r:embed="rId14" cstate="print"/>
          <a:srcRect/>
          <a:stretch>
            <a:fillRect/>
          </a:stretch>
        </p:blipFill>
        <p:spPr bwMode="auto">
          <a:xfrm>
            <a:off x="811213" y="2552700"/>
            <a:ext cx="5353050" cy="321945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
                                            <p:txEl>
                                              <p:pRg st="2" end="2"/>
                                            </p:txEl>
                                          </p:spTgt>
                                        </p:tgtEl>
                                        <p:attrNameLst>
                                          <p:attrName>style.visibility</p:attrName>
                                        </p:attrNameLst>
                                      </p:cBhvr>
                                      <p:to>
                                        <p:strVal val="visible"/>
                                      </p:to>
                                    </p:set>
                                    <p:animEffect transition="in" filter="wipe(left)">
                                      <p:cBhvr>
                                        <p:cTn id="7" dur="500"/>
                                        <p:tgtEl>
                                          <p:spTgt spid="21">
                                            <p:txEl>
                                              <p:pRg st="2" end="2"/>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wipe(left)">
                                      <p:cBhvr>
                                        <p:cTn id="11" dur="75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uiExpand="1" build="p" bldLvl="2"/>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39"/>
          <p:cNvGrpSpPr>
            <a:grpSpLocks/>
          </p:cNvGrpSpPr>
          <p:nvPr/>
        </p:nvGrpSpPr>
        <p:grpSpPr bwMode="auto">
          <a:xfrm>
            <a:off x="566738" y="1762125"/>
            <a:ext cx="8415337" cy="4845050"/>
            <a:chOff x="566738" y="2200275"/>
            <a:chExt cx="7805737" cy="4219575"/>
          </a:xfrm>
        </p:grpSpPr>
        <p:sp>
          <p:nvSpPr>
            <p:cNvPr id="65570" name="Rectangle 29"/>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65571" name="Rectangle 30"/>
            <p:cNvSpPr>
              <a:spLocks noChangeArrowheads="1"/>
            </p:cNvSpPr>
            <p:nvPr/>
          </p:nvSpPr>
          <p:spPr bwMode="auto">
            <a:xfrm>
              <a:off x="581024" y="2219326"/>
              <a:ext cx="7772401" cy="278749"/>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862214" name="Rectangle 6"/>
          <p:cNvSpPr>
            <a:spLocks noChangeArrowheads="1"/>
          </p:cNvSpPr>
          <p:nvPr/>
        </p:nvSpPr>
        <p:spPr bwMode="auto">
          <a:xfrm>
            <a:off x="566738" y="820738"/>
            <a:ext cx="4063319" cy="461962"/>
          </a:xfrm>
          <a:prstGeom prst="rect">
            <a:avLst/>
          </a:prstGeom>
          <a:noFill/>
          <a:ln w="9525" algn="ctr">
            <a:noFill/>
            <a:miter lim="800000"/>
            <a:headEnd/>
            <a:tailEnd/>
          </a:ln>
        </p:spPr>
        <p:txBody>
          <a:bodyPr wrap="square">
            <a:spAutoFit/>
          </a:bodyPr>
          <a:lstStyle/>
          <a:p>
            <a:pPr>
              <a:spcBef>
                <a:spcPct val="20000"/>
              </a:spcBef>
            </a:pPr>
            <a:r>
              <a:rPr lang="el-GR" sz="2400" dirty="0" smtClean="0">
                <a:solidFill>
                  <a:srgbClr val="356A41"/>
                </a:solidFill>
              </a:rPr>
              <a:t>Επιπτώσεις του Δασμού</a:t>
            </a:r>
            <a:endParaRPr lang="en-US" sz="2400" dirty="0">
              <a:solidFill>
                <a:srgbClr val="356A41"/>
              </a:solidFill>
            </a:endParaRPr>
          </a:p>
        </p:txBody>
      </p:sp>
      <p:sp>
        <p:nvSpPr>
          <p:cNvPr id="19" name="Text Box 7"/>
          <p:cNvSpPr txBox="1">
            <a:spLocks noChangeArrowheads="1"/>
          </p:cNvSpPr>
          <p:nvPr/>
        </p:nvSpPr>
        <p:spPr bwMode="auto">
          <a:xfrm>
            <a:off x="585788" y="1782763"/>
            <a:ext cx="1166812" cy="287337"/>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8-7</a:t>
            </a:r>
          </a:p>
        </p:txBody>
      </p:sp>
      <p:sp>
        <p:nvSpPr>
          <p:cNvPr id="21" name="Rectangle 20"/>
          <p:cNvSpPr>
            <a:spLocks noChangeArrowheads="1"/>
          </p:cNvSpPr>
          <p:nvPr/>
        </p:nvSpPr>
        <p:spPr bwMode="auto">
          <a:xfrm>
            <a:off x="6208713" y="2032000"/>
            <a:ext cx="2773362" cy="4953649"/>
          </a:xfrm>
          <a:prstGeom prst="rect">
            <a:avLst/>
          </a:prstGeom>
          <a:noFill/>
          <a:ln w="9525">
            <a:noFill/>
            <a:miter lim="800000"/>
            <a:headEnd/>
            <a:tailEnd/>
          </a:ln>
        </p:spPr>
        <p:txBody>
          <a:bodyPr wrap="square">
            <a:spAutoFit/>
          </a:bodyPr>
          <a:lstStyle/>
          <a:p>
            <a:pPr>
              <a:spcBef>
                <a:spcPct val="10000"/>
              </a:spcBef>
              <a:spcAft>
                <a:spcPct val="10000"/>
              </a:spcAft>
            </a:pPr>
            <a:r>
              <a:rPr lang="el-GR" sz="1600" dirty="0" smtClean="0">
                <a:solidFill>
                  <a:srgbClr val="8A3A6A"/>
                </a:solidFill>
              </a:rPr>
              <a:t>Δασμός για  μια Μεγάλη Χώρα</a:t>
            </a:r>
            <a:endParaRPr lang="en-US" sz="1600" dirty="0">
              <a:solidFill>
                <a:srgbClr val="8A3A6A"/>
              </a:solidFill>
            </a:endParaRPr>
          </a:p>
          <a:p>
            <a:pPr>
              <a:spcBef>
                <a:spcPct val="10000"/>
              </a:spcBef>
              <a:spcAft>
                <a:spcPct val="10000"/>
              </a:spcAft>
            </a:pPr>
            <a:r>
              <a:rPr lang="en-US" dirty="0">
                <a:solidFill>
                  <a:srgbClr val="8A3A6A"/>
                </a:solidFill>
              </a:rPr>
              <a:t> </a:t>
            </a:r>
            <a:r>
              <a:rPr lang="el-GR" dirty="0" smtClean="0"/>
              <a:t>Ο δασμός μετατοπίζει ανοδικά την καμπύλη προσφοράς εξαγωγών από το </a:t>
            </a:r>
            <a:r>
              <a:rPr lang="en-US" i="1" dirty="0" smtClean="0"/>
              <a:t>X</a:t>
            </a:r>
            <a:r>
              <a:rPr lang="en-US" baseline="30000" dirty="0"/>
              <a:t>*</a:t>
            </a:r>
            <a:r>
              <a:rPr lang="en-US" dirty="0"/>
              <a:t> </a:t>
            </a:r>
            <a:r>
              <a:rPr lang="el-GR" dirty="0" smtClean="0"/>
              <a:t>σε</a:t>
            </a:r>
            <a:r>
              <a:rPr lang="en-US" dirty="0" smtClean="0"/>
              <a:t> </a:t>
            </a:r>
            <a:r>
              <a:rPr lang="en-US" i="1" dirty="0"/>
              <a:t>X</a:t>
            </a:r>
            <a:r>
              <a:rPr lang="en-US" baseline="30000" dirty="0"/>
              <a:t>*</a:t>
            </a:r>
            <a:r>
              <a:rPr lang="en-US" dirty="0"/>
              <a:t>+ </a:t>
            </a:r>
            <a:r>
              <a:rPr lang="en-US" i="1" dirty="0"/>
              <a:t>t</a:t>
            </a:r>
            <a:r>
              <a:rPr lang="en-US" dirty="0"/>
              <a:t>. </a:t>
            </a:r>
          </a:p>
          <a:p>
            <a:pPr>
              <a:spcBef>
                <a:spcPct val="10000"/>
              </a:spcBef>
              <a:spcAft>
                <a:spcPct val="10000"/>
              </a:spcAft>
            </a:pPr>
            <a:r>
              <a:rPr lang="el-GR" dirty="0" smtClean="0"/>
              <a:t>Ως αποτέλεσμα, η εγχώρια τιμή αυξάνει από </a:t>
            </a:r>
            <a:r>
              <a:rPr lang="en-US" i="1" dirty="0" smtClean="0"/>
              <a:t>P</a:t>
            </a:r>
            <a:r>
              <a:rPr lang="en-US" i="1" baseline="30000" dirty="0" smtClean="0"/>
              <a:t>W</a:t>
            </a:r>
            <a:r>
              <a:rPr lang="en-US" dirty="0" smtClean="0"/>
              <a:t> </a:t>
            </a:r>
            <a:r>
              <a:rPr lang="el-GR" dirty="0" smtClean="0"/>
              <a:t>σε</a:t>
            </a:r>
            <a:r>
              <a:rPr lang="en-US" dirty="0" smtClean="0"/>
              <a:t> </a:t>
            </a:r>
            <a:r>
              <a:rPr lang="en-US" i="1" dirty="0"/>
              <a:t>P</a:t>
            </a:r>
            <a:r>
              <a:rPr lang="en-US" baseline="30000" dirty="0"/>
              <a:t>*</a:t>
            </a:r>
            <a:r>
              <a:rPr lang="en-US" dirty="0"/>
              <a:t> + </a:t>
            </a:r>
            <a:r>
              <a:rPr lang="en-US" i="1" dirty="0"/>
              <a:t>t</a:t>
            </a:r>
            <a:r>
              <a:rPr lang="en-US" dirty="0"/>
              <a:t>, </a:t>
            </a:r>
            <a:r>
              <a:rPr lang="el-GR" dirty="0" smtClean="0"/>
              <a:t>και η ξένη τιμή μειώνεται από </a:t>
            </a:r>
            <a:r>
              <a:rPr lang="en-US" i="1" dirty="0" smtClean="0"/>
              <a:t>P</a:t>
            </a:r>
            <a:r>
              <a:rPr lang="en-US" i="1" baseline="30000" dirty="0" smtClean="0"/>
              <a:t>W</a:t>
            </a:r>
            <a:r>
              <a:rPr lang="en-US" dirty="0" smtClean="0"/>
              <a:t> </a:t>
            </a:r>
            <a:r>
              <a:rPr lang="el-GR" dirty="0" smtClean="0"/>
              <a:t>σε</a:t>
            </a:r>
            <a:r>
              <a:rPr lang="en-US" dirty="0" smtClean="0"/>
              <a:t> </a:t>
            </a:r>
            <a:r>
              <a:rPr lang="en-US" i="1" dirty="0"/>
              <a:t>P</a:t>
            </a:r>
            <a:r>
              <a:rPr lang="en-US" baseline="30000" dirty="0"/>
              <a:t>*</a:t>
            </a:r>
            <a:r>
              <a:rPr lang="en-US" dirty="0"/>
              <a:t>. </a:t>
            </a:r>
          </a:p>
          <a:p>
            <a:pPr>
              <a:spcBef>
                <a:spcPct val="10000"/>
              </a:spcBef>
              <a:spcAft>
                <a:spcPct val="10000"/>
              </a:spcAft>
            </a:pPr>
            <a:r>
              <a:rPr lang="el-GR" dirty="0" smtClean="0"/>
              <a:t>Η απώλεια νεκρού βάρους στο εσωτερικό είναι το εμβαδόν του τριγώνου </a:t>
            </a:r>
            <a:r>
              <a:rPr lang="en-US" i="1" dirty="0" smtClean="0"/>
              <a:t>(</a:t>
            </a:r>
            <a:r>
              <a:rPr lang="en-US" i="1" dirty="0"/>
              <a:t>b </a:t>
            </a:r>
            <a:r>
              <a:rPr lang="en-US" dirty="0"/>
              <a:t>+</a:t>
            </a:r>
            <a:r>
              <a:rPr lang="en-US" i="1" dirty="0"/>
              <a:t> d)</a:t>
            </a:r>
            <a:r>
              <a:rPr lang="en-US" dirty="0"/>
              <a:t>, </a:t>
            </a:r>
            <a:r>
              <a:rPr lang="el-GR" dirty="0" smtClean="0"/>
              <a:t>και η χώρα μας έχει επίσης ως κέρδος από τους όρους εμπορίου το εμβαδόν </a:t>
            </a:r>
            <a:r>
              <a:rPr lang="en-US" i="1" dirty="0" smtClean="0"/>
              <a:t>e</a:t>
            </a:r>
            <a:r>
              <a:rPr lang="en-US" dirty="0"/>
              <a:t>. </a:t>
            </a:r>
          </a:p>
          <a:p>
            <a:pPr>
              <a:spcBef>
                <a:spcPct val="10000"/>
              </a:spcBef>
              <a:spcAft>
                <a:spcPct val="10000"/>
              </a:spcAft>
            </a:pPr>
            <a:r>
              <a:rPr lang="el-GR" dirty="0" smtClean="0"/>
              <a:t>Η ξένη χώρα χάνει το εμβαδόν </a:t>
            </a:r>
            <a:r>
              <a:rPr lang="en-US" i="1" dirty="0" smtClean="0"/>
              <a:t>(</a:t>
            </a:r>
            <a:r>
              <a:rPr lang="en-US" i="1" dirty="0"/>
              <a:t>e </a:t>
            </a:r>
            <a:r>
              <a:rPr lang="en-US" dirty="0"/>
              <a:t>+</a:t>
            </a:r>
            <a:r>
              <a:rPr lang="en-US" i="1" dirty="0"/>
              <a:t> f)</a:t>
            </a:r>
            <a:r>
              <a:rPr lang="en-US" dirty="0"/>
              <a:t>, </a:t>
            </a:r>
            <a:r>
              <a:rPr lang="el-GR" dirty="0" smtClean="0"/>
              <a:t>οπότε η καθαρή απώλεια στην παγκόσμια ευημερία είναι το τρίγωνο </a:t>
            </a:r>
            <a:r>
              <a:rPr lang="en-US" i="1" dirty="0" smtClean="0"/>
              <a:t>(</a:t>
            </a:r>
            <a:r>
              <a:rPr lang="en-US" i="1" dirty="0"/>
              <a:t>b</a:t>
            </a:r>
            <a:r>
              <a:rPr lang="en-US" dirty="0"/>
              <a:t> +</a:t>
            </a:r>
            <a:r>
              <a:rPr lang="en-US" i="1" dirty="0"/>
              <a:t> d </a:t>
            </a:r>
            <a:r>
              <a:rPr lang="en-US" dirty="0"/>
              <a:t>+</a:t>
            </a:r>
            <a:r>
              <a:rPr lang="en-US" i="1" dirty="0"/>
              <a:t> f)</a:t>
            </a:r>
            <a:r>
              <a:rPr lang="en-US" dirty="0"/>
              <a:t>.</a:t>
            </a:r>
          </a:p>
        </p:txBody>
      </p:sp>
      <p:sp>
        <p:nvSpPr>
          <p:cNvPr id="34" name="Rectangle 33"/>
          <p:cNvSpPr>
            <a:spLocks noChangeArrowheads="1"/>
          </p:cNvSpPr>
          <p:nvPr/>
        </p:nvSpPr>
        <p:spPr bwMode="auto">
          <a:xfrm>
            <a:off x="685800" y="2152650"/>
            <a:ext cx="5522913" cy="3228975"/>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sp>
        <p:nvSpPr>
          <p:cNvPr id="18" name="Rectangle 6"/>
          <p:cNvSpPr>
            <a:spLocks noChangeArrowheads="1"/>
          </p:cNvSpPr>
          <p:nvPr/>
        </p:nvSpPr>
        <p:spPr bwMode="auto">
          <a:xfrm>
            <a:off x="566738" y="1374775"/>
            <a:ext cx="7947025" cy="369332"/>
          </a:xfrm>
          <a:prstGeom prst="rect">
            <a:avLst/>
          </a:prstGeom>
          <a:noFill/>
          <a:ln w="9525" algn="ctr">
            <a:noFill/>
            <a:miter lim="800000"/>
            <a:headEnd/>
            <a:tailEnd/>
          </a:ln>
        </p:spPr>
        <p:txBody>
          <a:bodyPr>
            <a:spAutoFit/>
          </a:bodyPr>
          <a:lstStyle/>
          <a:p>
            <a:pPr>
              <a:spcBef>
                <a:spcPct val="20000"/>
              </a:spcBef>
            </a:pPr>
            <a:r>
              <a:rPr lang="el-GR" sz="1800" dirty="0" smtClean="0">
                <a:solidFill>
                  <a:srgbClr val="3D68AF"/>
                </a:solidFill>
              </a:rPr>
              <a:t>Όροι Εμπορίου, Εγχώρια Ευημερία, Ξένη και Παγκόσμια Ευημερία </a:t>
            </a:r>
            <a:endParaRPr lang="en-US" sz="1800" dirty="0">
              <a:solidFill>
                <a:srgbClr val="3D68AF"/>
              </a:solidFill>
            </a:endParaRPr>
          </a:p>
        </p:txBody>
      </p:sp>
      <p:cxnSp>
        <p:nvCxnSpPr>
          <p:cNvPr id="38" name="Straight Connector 37"/>
          <p:cNvCxnSpPr>
            <a:cxnSpLocks noChangeShapeType="1"/>
          </p:cNvCxnSpPr>
          <p:nvPr/>
        </p:nvCxnSpPr>
        <p:spPr bwMode="auto">
          <a:xfrm>
            <a:off x="681038" y="6180138"/>
            <a:ext cx="3324225" cy="0"/>
          </a:xfrm>
          <a:prstGeom prst="line">
            <a:avLst/>
          </a:prstGeom>
          <a:noFill/>
          <a:ln w="9525" algn="ctr">
            <a:solidFill>
              <a:schemeClr val="tx1"/>
            </a:solidFill>
            <a:round/>
            <a:headEnd/>
            <a:tailEnd/>
          </a:ln>
        </p:spPr>
      </p:cxnSp>
      <p:sp>
        <p:nvSpPr>
          <p:cNvPr id="39" name="Rectangle 38"/>
          <p:cNvSpPr>
            <a:spLocks noChangeArrowheads="1"/>
          </p:cNvSpPr>
          <p:nvPr/>
        </p:nvSpPr>
        <p:spPr bwMode="auto">
          <a:xfrm>
            <a:off x="261256" y="5381625"/>
            <a:ext cx="4630057" cy="1083374"/>
          </a:xfrm>
          <a:prstGeom prst="rect">
            <a:avLst/>
          </a:prstGeom>
          <a:noFill/>
          <a:ln w="9525">
            <a:noFill/>
            <a:miter lim="800000"/>
            <a:headEnd/>
            <a:tailEnd/>
          </a:ln>
        </p:spPr>
        <p:txBody>
          <a:bodyPr wrap="square">
            <a:spAutoFit/>
          </a:bodyPr>
          <a:lstStyle/>
          <a:p>
            <a:pPr>
              <a:spcBef>
                <a:spcPct val="10000"/>
              </a:spcBef>
              <a:spcAft>
                <a:spcPct val="10000"/>
              </a:spcAft>
            </a:pPr>
            <a:r>
              <a:rPr lang="el-GR" b="0" dirty="0" smtClean="0"/>
              <a:t>Μείωση πλεονάσματος καταναλωτή </a:t>
            </a:r>
            <a:r>
              <a:rPr lang="en-US" b="0" dirty="0" smtClean="0"/>
              <a:t>: </a:t>
            </a:r>
            <a:r>
              <a:rPr lang="en-US" b="0" dirty="0"/>
              <a:t>− (</a:t>
            </a:r>
            <a:r>
              <a:rPr lang="en-US" b="0" i="1" dirty="0"/>
              <a:t>a + b + c + d)</a:t>
            </a:r>
          </a:p>
          <a:p>
            <a:pPr>
              <a:spcBef>
                <a:spcPct val="10000"/>
              </a:spcBef>
              <a:spcAft>
                <a:spcPct val="10000"/>
              </a:spcAft>
            </a:pPr>
            <a:r>
              <a:rPr lang="el-GR" b="0" dirty="0" smtClean="0"/>
              <a:t>Αύξηση πλεονάσματος παραγωγού</a:t>
            </a:r>
            <a:r>
              <a:rPr lang="en-US" b="0" dirty="0" smtClean="0"/>
              <a:t>: </a:t>
            </a:r>
            <a:r>
              <a:rPr lang="en-US" b="0" dirty="0"/>
              <a:t>+ </a:t>
            </a:r>
            <a:r>
              <a:rPr lang="en-US" b="0" i="1" dirty="0"/>
              <a:t>a</a:t>
            </a:r>
          </a:p>
          <a:p>
            <a:pPr>
              <a:spcBef>
                <a:spcPct val="10000"/>
              </a:spcBef>
              <a:spcAft>
                <a:spcPct val="10000"/>
              </a:spcAft>
            </a:pPr>
            <a:r>
              <a:rPr lang="el-GR" b="0" dirty="0" smtClean="0"/>
              <a:t>Αύξηση κρατικών εσόδων</a:t>
            </a:r>
            <a:r>
              <a:rPr lang="en-US" b="0" dirty="0" smtClean="0"/>
              <a:t>: </a:t>
            </a:r>
            <a:r>
              <a:rPr lang="en-US" b="0" dirty="0"/>
              <a:t>+ (</a:t>
            </a:r>
            <a:r>
              <a:rPr lang="en-US" b="0" i="1" dirty="0"/>
              <a:t>c + e)</a:t>
            </a:r>
          </a:p>
          <a:p>
            <a:pPr>
              <a:spcBef>
                <a:spcPct val="10000"/>
              </a:spcBef>
              <a:spcAft>
                <a:spcPct val="10000"/>
              </a:spcAft>
            </a:pPr>
            <a:r>
              <a:rPr lang="el-GR" dirty="0" smtClean="0"/>
              <a:t>Καθαρό αποτέλεσμα εγχώριας ευημερίας </a:t>
            </a:r>
            <a:r>
              <a:rPr lang="en-US" dirty="0" smtClean="0"/>
              <a:t>: </a:t>
            </a:r>
            <a:r>
              <a:rPr lang="en-US" i="1" dirty="0"/>
              <a:t>e − (b </a:t>
            </a:r>
            <a:r>
              <a:rPr lang="en-US" i="1" dirty="0" smtClean="0"/>
              <a:t>+d</a:t>
            </a:r>
            <a:r>
              <a:rPr lang="en-US" i="1" dirty="0"/>
              <a:t>)</a:t>
            </a:r>
            <a:endParaRPr lang="en-US" dirty="0"/>
          </a:p>
        </p:txBody>
      </p:sp>
      <p:pic>
        <p:nvPicPr>
          <p:cNvPr id="57" name="Picture 56" descr="Feenstra2e_fig_08_07_PPT_16.gif"/>
          <p:cNvPicPr>
            <a:picLocks noChangeAspect="1"/>
          </p:cNvPicPr>
          <p:nvPr/>
        </p:nvPicPr>
        <p:blipFill>
          <a:blip r:embed="rId3" cstate="print"/>
          <a:srcRect/>
          <a:stretch>
            <a:fillRect/>
          </a:stretch>
        </p:blipFill>
        <p:spPr bwMode="auto">
          <a:xfrm>
            <a:off x="784225" y="2292350"/>
            <a:ext cx="5419725" cy="2781300"/>
          </a:xfrm>
          <a:prstGeom prst="rect">
            <a:avLst/>
          </a:prstGeom>
          <a:noFill/>
          <a:ln w="9525">
            <a:noFill/>
            <a:miter lim="800000"/>
            <a:headEnd/>
            <a:tailEnd/>
          </a:ln>
        </p:spPr>
      </p:pic>
      <p:pic>
        <p:nvPicPr>
          <p:cNvPr id="42" name="Picture 41" descr="Feenstra2e_fig_08_07_PPT_1.gif"/>
          <p:cNvPicPr>
            <a:picLocks noChangeAspect="1"/>
          </p:cNvPicPr>
          <p:nvPr/>
        </p:nvPicPr>
        <p:blipFill>
          <a:blip r:embed="rId4" cstate="print"/>
          <a:srcRect/>
          <a:stretch>
            <a:fillRect/>
          </a:stretch>
        </p:blipFill>
        <p:spPr bwMode="auto">
          <a:xfrm>
            <a:off x="784225" y="2292350"/>
            <a:ext cx="5419725" cy="2781300"/>
          </a:xfrm>
          <a:prstGeom prst="rect">
            <a:avLst/>
          </a:prstGeom>
          <a:noFill/>
          <a:ln w="9525">
            <a:noFill/>
            <a:miter lim="800000"/>
            <a:headEnd/>
            <a:tailEnd/>
          </a:ln>
        </p:spPr>
      </p:pic>
      <p:pic>
        <p:nvPicPr>
          <p:cNvPr id="43" name="Picture 42" descr="Feenstra2e_fig_08_07_PPT_2.gif"/>
          <p:cNvPicPr>
            <a:picLocks noChangeAspect="1"/>
          </p:cNvPicPr>
          <p:nvPr/>
        </p:nvPicPr>
        <p:blipFill>
          <a:blip r:embed="rId5" cstate="print"/>
          <a:srcRect/>
          <a:stretch>
            <a:fillRect/>
          </a:stretch>
        </p:blipFill>
        <p:spPr bwMode="auto">
          <a:xfrm>
            <a:off x="784225" y="2292350"/>
            <a:ext cx="5419725" cy="2781300"/>
          </a:xfrm>
          <a:prstGeom prst="rect">
            <a:avLst/>
          </a:prstGeom>
          <a:noFill/>
          <a:ln w="9525">
            <a:noFill/>
            <a:miter lim="800000"/>
            <a:headEnd/>
            <a:tailEnd/>
          </a:ln>
        </p:spPr>
      </p:pic>
      <p:pic>
        <p:nvPicPr>
          <p:cNvPr id="44" name="Picture 43" descr="Feenstra2e_fig_08_07_PPT_3.gif"/>
          <p:cNvPicPr>
            <a:picLocks noChangeAspect="1"/>
          </p:cNvPicPr>
          <p:nvPr/>
        </p:nvPicPr>
        <p:blipFill>
          <a:blip r:embed="rId6" cstate="print"/>
          <a:srcRect/>
          <a:stretch>
            <a:fillRect/>
          </a:stretch>
        </p:blipFill>
        <p:spPr bwMode="auto">
          <a:xfrm>
            <a:off x="784225" y="2292350"/>
            <a:ext cx="5419725" cy="2781300"/>
          </a:xfrm>
          <a:prstGeom prst="rect">
            <a:avLst/>
          </a:prstGeom>
          <a:noFill/>
          <a:ln w="9525">
            <a:noFill/>
            <a:miter lim="800000"/>
            <a:headEnd/>
            <a:tailEnd/>
          </a:ln>
        </p:spPr>
      </p:pic>
      <p:pic>
        <p:nvPicPr>
          <p:cNvPr id="45" name="Picture 44" descr="Feenstra2e_fig_08_07_PPT_4.gif"/>
          <p:cNvPicPr>
            <a:picLocks noChangeAspect="1"/>
          </p:cNvPicPr>
          <p:nvPr/>
        </p:nvPicPr>
        <p:blipFill>
          <a:blip r:embed="rId7" cstate="print"/>
          <a:srcRect/>
          <a:stretch>
            <a:fillRect/>
          </a:stretch>
        </p:blipFill>
        <p:spPr bwMode="auto">
          <a:xfrm>
            <a:off x="784225" y="2292350"/>
            <a:ext cx="5419725" cy="2781300"/>
          </a:xfrm>
          <a:prstGeom prst="rect">
            <a:avLst/>
          </a:prstGeom>
          <a:noFill/>
          <a:ln w="9525">
            <a:noFill/>
            <a:miter lim="800000"/>
            <a:headEnd/>
            <a:tailEnd/>
          </a:ln>
        </p:spPr>
      </p:pic>
      <p:pic>
        <p:nvPicPr>
          <p:cNvPr id="61" name="Picture 60" descr="Feenstra2e_fig_08_07_PPT_18.gif"/>
          <p:cNvPicPr>
            <a:picLocks noChangeAspect="1"/>
          </p:cNvPicPr>
          <p:nvPr/>
        </p:nvPicPr>
        <p:blipFill>
          <a:blip r:embed="rId8" cstate="print"/>
          <a:srcRect/>
          <a:stretch>
            <a:fillRect/>
          </a:stretch>
        </p:blipFill>
        <p:spPr bwMode="auto">
          <a:xfrm>
            <a:off x="784225" y="2292350"/>
            <a:ext cx="5419725" cy="2781300"/>
          </a:xfrm>
          <a:prstGeom prst="rect">
            <a:avLst/>
          </a:prstGeom>
          <a:noFill/>
          <a:ln w="9525">
            <a:noFill/>
            <a:miter lim="800000"/>
            <a:headEnd/>
            <a:tailEnd/>
          </a:ln>
        </p:spPr>
      </p:pic>
      <p:pic>
        <p:nvPicPr>
          <p:cNvPr id="46" name="Picture 45" descr="Feenstra2e_fig_08_07_PPT_5.gif"/>
          <p:cNvPicPr>
            <a:picLocks noChangeAspect="1"/>
          </p:cNvPicPr>
          <p:nvPr/>
        </p:nvPicPr>
        <p:blipFill>
          <a:blip r:embed="rId9" cstate="print"/>
          <a:srcRect/>
          <a:stretch>
            <a:fillRect/>
          </a:stretch>
        </p:blipFill>
        <p:spPr bwMode="auto">
          <a:xfrm>
            <a:off x="784225" y="2292350"/>
            <a:ext cx="5419725" cy="2781300"/>
          </a:xfrm>
          <a:prstGeom prst="rect">
            <a:avLst/>
          </a:prstGeom>
          <a:noFill/>
          <a:ln w="9525">
            <a:noFill/>
            <a:miter lim="800000"/>
            <a:headEnd/>
            <a:tailEnd/>
          </a:ln>
        </p:spPr>
      </p:pic>
      <p:pic>
        <p:nvPicPr>
          <p:cNvPr id="60" name="Picture 59" descr="Feenstra2e_fig_08_07_PPT.gif"/>
          <p:cNvPicPr>
            <a:picLocks noChangeAspect="1"/>
          </p:cNvPicPr>
          <p:nvPr/>
        </p:nvPicPr>
        <p:blipFill>
          <a:blip r:embed="rId10" cstate="print"/>
          <a:srcRect/>
          <a:stretch>
            <a:fillRect/>
          </a:stretch>
        </p:blipFill>
        <p:spPr bwMode="auto">
          <a:xfrm>
            <a:off x="784225" y="2292350"/>
            <a:ext cx="5419725" cy="2781300"/>
          </a:xfrm>
          <a:prstGeom prst="rect">
            <a:avLst/>
          </a:prstGeom>
          <a:noFill/>
          <a:ln w="9525">
            <a:noFill/>
            <a:miter lim="800000"/>
            <a:headEnd/>
            <a:tailEnd/>
          </a:ln>
        </p:spPr>
      </p:pic>
      <p:pic>
        <p:nvPicPr>
          <p:cNvPr id="47" name="Picture 46" descr="Feenstra2e_fig_08_07_PPT_6.gif"/>
          <p:cNvPicPr>
            <a:picLocks noChangeAspect="1"/>
          </p:cNvPicPr>
          <p:nvPr/>
        </p:nvPicPr>
        <p:blipFill>
          <a:blip r:embed="rId11" cstate="print"/>
          <a:srcRect/>
          <a:stretch>
            <a:fillRect/>
          </a:stretch>
        </p:blipFill>
        <p:spPr bwMode="auto">
          <a:xfrm>
            <a:off x="784225" y="2292350"/>
            <a:ext cx="5419725" cy="2781300"/>
          </a:xfrm>
          <a:prstGeom prst="rect">
            <a:avLst/>
          </a:prstGeom>
          <a:noFill/>
          <a:ln w="9525">
            <a:noFill/>
            <a:miter lim="800000"/>
            <a:headEnd/>
            <a:tailEnd/>
          </a:ln>
        </p:spPr>
      </p:pic>
      <p:pic>
        <p:nvPicPr>
          <p:cNvPr id="48" name="Picture 47" descr="Feenstra2e_fig_08_07_PPT_7.gif"/>
          <p:cNvPicPr>
            <a:picLocks noChangeAspect="1"/>
          </p:cNvPicPr>
          <p:nvPr/>
        </p:nvPicPr>
        <p:blipFill>
          <a:blip r:embed="rId12" cstate="print"/>
          <a:srcRect/>
          <a:stretch>
            <a:fillRect/>
          </a:stretch>
        </p:blipFill>
        <p:spPr bwMode="auto">
          <a:xfrm>
            <a:off x="784225" y="2292350"/>
            <a:ext cx="5419725" cy="2781300"/>
          </a:xfrm>
          <a:prstGeom prst="rect">
            <a:avLst/>
          </a:prstGeom>
          <a:noFill/>
          <a:ln w="9525">
            <a:noFill/>
            <a:miter lim="800000"/>
            <a:headEnd/>
            <a:tailEnd/>
          </a:ln>
        </p:spPr>
      </p:pic>
      <p:pic>
        <p:nvPicPr>
          <p:cNvPr id="49" name="Picture 48" descr="Feenstra2e_fig_08_07_PPT_8.gif"/>
          <p:cNvPicPr>
            <a:picLocks noChangeAspect="1"/>
          </p:cNvPicPr>
          <p:nvPr/>
        </p:nvPicPr>
        <p:blipFill>
          <a:blip r:embed="rId13" cstate="print"/>
          <a:srcRect/>
          <a:stretch>
            <a:fillRect/>
          </a:stretch>
        </p:blipFill>
        <p:spPr bwMode="auto">
          <a:xfrm>
            <a:off x="784225" y="2292350"/>
            <a:ext cx="5419725" cy="2781300"/>
          </a:xfrm>
          <a:prstGeom prst="rect">
            <a:avLst/>
          </a:prstGeom>
          <a:noFill/>
          <a:ln w="9525">
            <a:noFill/>
            <a:miter lim="800000"/>
            <a:headEnd/>
            <a:tailEnd/>
          </a:ln>
        </p:spPr>
      </p:pic>
      <p:pic>
        <p:nvPicPr>
          <p:cNvPr id="50" name="Picture 49" descr="Feenstra2e_fig_08_07_PPT_9.gif"/>
          <p:cNvPicPr>
            <a:picLocks noChangeAspect="1"/>
          </p:cNvPicPr>
          <p:nvPr/>
        </p:nvPicPr>
        <p:blipFill>
          <a:blip r:embed="rId14" cstate="print"/>
          <a:srcRect/>
          <a:stretch>
            <a:fillRect/>
          </a:stretch>
        </p:blipFill>
        <p:spPr bwMode="auto">
          <a:xfrm>
            <a:off x="784225" y="2292350"/>
            <a:ext cx="5419725" cy="2781300"/>
          </a:xfrm>
          <a:prstGeom prst="rect">
            <a:avLst/>
          </a:prstGeom>
          <a:noFill/>
          <a:ln w="9525">
            <a:noFill/>
            <a:miter lim="800000"/>
            <a:headEnd/>
            <a:tailEnd/>
          </a:ln>
        </p:spPr>
      </p:pic>
      <p:pic>
        <p:nvPicPr>
          <p:cNvPr id="51" name="Picture 50" descr="Feenstra2e_fig_08_07_PPT_10.gif"/>
          <p:cNvPicPr>
            <a:picLocks noChangeAspect="1"/>
          </p:cNvPicPr>
          <p:nvPr/>
        </p:nvPicPr>
        <p:blipFill>
          <a:blip r:embed="rId15" cstate="print"/>
          <a:srcRect/>
          <a:stretch>
            <a:fillRect/>
          </a:stretch>
        </p:blipFill>
        <p:spPr bwMode="auto">
          <a:xfrm>
            <a:off x="784225" y="2292350"/>
            <a:ext cx="5419725" cy="2781300"/>
          </a:xfrm>
          <a:prstGeom prst="rect">
            <a:avLst/>
          </a:prstGeom>
          <a:noFill/>
          <a:ln w="9525">
            <a:noFill/>
            <a:miter lim="800000"/>
            <a:headEnd/>
            <a:tailEnd/>
          </a:ln>
        </p:spPr>
      </p:pic>
      <p:pic>
        <p:nvPicPr>
          <p:cNvPr id="52" name="Picture 51" descr="Feenstra2e_fig_08_07_PPT_11.gif"/>
          <p:cNvPicPr>
            <a:picLocks noChangeAspect="1"/>
          </p:cNvPicPr>
          <p:nvPr/>
        </p:nvPicPr>
        <p:blipFill>
          <a:blip r:embed="rId16" cstate="print"/>
          <a:srcRect/>
          <a:stretch>
            <a:fillRect/>
          </a:stretch>
        </p:blipFill>
        <p:spPr bwMode="auto">
          <a:xfrm>
            <a:off x="784225" y="2292350"/>
            <a:ext cx="5419725" cy="2781300"/>
          </a:xfrm>
          <a:prstGeom prst="rect">
            <a:avLst/>
          </a:prstGeom>
          <a:noFill/>
          <a:ln w="9525">
            <a:noFill/>
            <a:miter lim="800000"/>
            <a:headEnd/>
            <a:tailEnd/>
          </a:ln>
        </p:spPr>
      </p:pic>
      <p:pic>
        <p:nvPicPr>
          <p:cNvPr id="53" name="Picture 52" descr="Feenstra2e_fig_08_07_PPT_12.gif"/>
          <p:cNvPicPr>
            <a:picLocks noChangeAspect="1"/>
          </p:cNvPicPr>
          <p:nvPr/>
        </p:nvPicPr>
        <p:blipFill>
          <a:blip r:embed="rId17" cstate="print"/>
          <a:srcRect/>
          <a:stretch>
            <a:fillRect/>
          </a:stretch>
        </p:blipFill>
        <p:spPr bwMode="auto">
          <a:xfrm>
            <a:off x="784225" y="2292350"/>
            <a:ext cx="5419725" cy="2781300"/>
          </a:xfrm>
          <a:prstGeom prst="rect">
            <a:avLst/>
          </a:prstGeom>
          <a:noFill/>
          <a:ln w="9525">
            <a:noFill/>
            <a:miter lim="800000"/>
            <a:headEnd/>
            <a:tailEnd/>
          </a:ln>
        </p:spPr>
      </p:pic>
      <p:pic>
        <p:nvPicPr>
          <p:cNvPr id="54" name="Picture 53" descr="Feenstra2e_fig_08_07_PPT_13.gif"/>
          <p:cNvPicPr>
            <a:picLocks noChangeAspect="1"/>
          </p:cNvPicPr>
          <p:nvPr/>
        </p:nvPicPr>
        <p:blipFill>
          <a:blip r:embed="rId18" cstate="print"/>
          <a:srcRect/>
          <a:stretch>
            <a:fillRect/>
          </a:stretch>
        </p:blipFill>
        <p:spPr bwMode="auto">
          <a:xfrm>
            <a:off x="784225" y="2292350"/>
            <a:ext cx="5419725" cy="2781300"/>
          </a:xfrm>
          <a:prstGeom prst="rect">
            <a:avLst/>
          </a:prstGeom>
          <a:noFill/>
          <a:ln w="9525">
            <a:noFill/>
            <a:miter lim="800000"/>
            <a:headEnd/>
            <a:tailEnd/>
          </a:ln>
        </p:spPr>
      </p:pic>
      <p:pic>
        <p:nvPicPr>
          <p:cNvPr id="55" name="Picture 54" descr="Feenstra2e_fig_08_07_PPT_14.gif"/>
          <p:cNvPicPr>
            <a:picLocks noChangeAspect="1"/>
          </p:cNvPicPr>
          <p:nvPr/>
        </p:nvPicPr>
        <p:blipFill>
          <a:blip r:embed="rId19" cstate="print"/>
          <a:srcRect/>
          <a:stretch>
            <a:fillRect/>
          </a:stretch>
        </p:blipFill>
        <p:spPr bwMode="auto">
          <a:xfrm>
            <a:off x="784225" y="2292350"/>
            <a:ext cx="5419725" cy="2781300"/>
          </a:xfrm>
          <a:prstGeom prst="rect">
            <a:avLst/>
          </a:prstGeom>
          <a:noFill/>
          <a:ln w="9525">
            <a:noFill/>
            <a:miter lim="800000"/>
            <a:headEnd/>
            <a:tailEnd/>
          </a:ln>
        </p:spPr>
      </p:pic>
      <p:pic>
        <p:nvPicPr>
          <p:cNvPr id="56" name="Picture 55" descr="Feenstra2e_fig_08_07_PPT_15.gif"/>
          <p:cNvPicPr>
            <a:picLocks noChangeAspect="1"/>
          </p:cNvPicPr>
          <p:nvPr/>
        </p:nvPicPr>
        <p:blipFill>
          <a:blip r:embed="rId20" cstate="print"/>
          <a:srcRect/>
          <a:stretch>
            <a:fillRect/>
          </a:stretch>
        </p:blipFill>
        <p:spPr bwMode="auto">
          <a:xfrm>
            <a:off x="784225" y="2292350"/>
            <a:ext cx="5419725" cy="2781300"/>
          </a:xfrm>
          <a:prstGeom prst="rect">
            <a:avLst/>
          </a:prstGeom>
          <a:noFill/>
          <a:ln w="9525">
            <a:noFill/>
            <a:miter lim="800000"/>
            <a:headEnd/>
            <a:tailEnd/>
          </a:ln>
        </p:spPr>
      </p:pic>
      <p:pic>
        <p:nvPicPr>
          <p:cNvPr id="58" name="Picture 57" descr="Feenstra2e_fig_08_07_PPT_17.gif"/>
          <p:cNvPicPr>
            <a:picLocks noChangeAspect="1"/>
          </p:cNvPicPr>
          <p:nvPr/>
        </p:nvPicPr>
        <p:blipFill>
          <a:blip r:embed="rId21" cstate="print"/>
          <a:srcRect/>
          <a:stretch>
            <a:fillRect/>
          </a:stretch>
        </p:blipFill>
        <p:spPr bwMode="auto">
          <a:xfrm>
            <a:off x="784225" y="2292350"/>
            <a:ext cx="5419725" cy="2781300"/>
          </a:xfrm>
          <a:prstGeom prst="rect">
            <a:avLst/>
          </a:prstGeom>
          <a:noFill/>
          <a:ln w="9525">
            <a:noFill/>
            <a:miter lim="800000"/>
            <a:headEnd/>
            <a:tailEnd/>
          </a:ln>
        </p:spPr>
      </p:pic>
      <p:pic>
        <p:nvPicPr>
          <p:cNvPr id="62" name="Picture 61" descr="Feenstra2e_fig_08_07_PPT_19.gif"/>
          <p:cNvPicPr>
            <a:picLocks noChangeAspect="1"/>
          </p:cNvPicPr>
          <p:nvPr/>
        </p:nvPicPr>
        <p:blipFill>
          <a:blip r:embed="rId22" cstate="print"/>
          <a:srcRect/>
          <a:stretch>
            <a:fillRect/>
          </a:stretch>
        </p:blipFill>
        <p:spPr bwMode="auto">
          <a:xfrm>
            <a:off x="784225" y="2306638"/>
            <a:ext cx="5419725" cy="2781300"/>
          </a:xfrm>
          <a:prstGeom prst="rect">
            <a:avLst/>
          </a:prstGeom>
          <a:noFill/>
          <a:ln w="9525">
            <a:noFill/>
            <a:miter lim="800000"/>
            <a:headEnd/>
            <a:tailEnd/>
          </a:ln>
        </p:spPr>
      </p:pic>
      <p:sp>
        <p:nvSpPr>
          <p:cNvPr id="36" name="Rectangle 35"/>
          <p:cNvSpPr>
            <a:spLocks noChangeArrowheads="1"/>
          </p:cNvSpPr>
          <p:nvPr/>
        </p:nvSpPr>
        <p:spPr bwMode="auto">
          <a:xfrm>
            <a:off x="6284913" y="223838"/>
            <a:ext cx="2884487" cy="1200329"/>
          </a:xfrm>
          <a:prstGeom prst="rect">
            <a:avLst/>
          </a:prstGeom>
          <a:noFill/>
          <a:ln w="9525">
            <a:noFill/>
            <a:miter lim="800000"/>
            <a:headEnd/>
            <a:tailEnd/>
          </a:ln>
        </p:spPr>
        <p:txBody>
          <a:bodyPr>
            <a:spAutoFit/>
          </a:bodyPr>
          <a:lstStyle/>
          <a:p>
            <a:pPr>
              <a:spcBef>
                <a:spcPct val="10000"/>
              </a:spcBef>
              <a:spcAft>
                <a:spcPct val="10000"/>
              </a:spcAft>
            </a:pPr>
            <a:r>
              <a:rPr lang="el-GR" sz="1800" b="0" dirty="0" smtClean="0"/>
              <a:t>Οι </a:t>
            </a:r>
            <a:r>
              <a:rPr lang="el-GR" sz="1800" dirty="0" smtClean="0"/>
              <a:t>όροι εμπορίου</a:t>
            </a:r>
            <a:r>
              <a:rPr lang="el-GR" sz="1800" b="0" dirty="0" smtClean="0"/>
              <a:t> μιας χώρας είναι ο λόγος των τιμών εξαγωγών προς τις τιμές εισαγωγών.</a:t>
            </a:r>
            <a:r>
              <a:rPr lang="en-US" sz="1800" b="0" dirty="0" smtClean="0"/>
              <a:t> </a:t>
            </a:r>
            <a:endParaRPr lang="en-US" sz="1800" b="0" dirty="0"/>
          </a:p>
        </p:txBody>
      </p:sp>
      <p:sp>
        <p:nvSpPr>
          <p:cNvPr id="37" name="Rectangle 36"/>
          <p:cNvSpPr>
            <a:spLocks noChangeArrowheads="1"/>
          </p:cNvSpPr>
          <p:nvPr/>
        </p:nvSpPr>
        <p:spPr bwMode="auto">
          <a:xfrm>
            <a:off x="4891313" y="5413829"/>
            <a:ext cx="1226911" cy="1384995"/>
          </a:xfrm>
          <a:prstGeom prst="rect">
            <a:avLst/>
          </a:prstGeom>
          <a:noFill/>
          <a:ln w="9525">
            <a:noFill/>
            <a:miter lim="800000"/>
            <a:headEnd/>
            <a:tailEnd/>
          </a:ln>
        </p:spPr>
        <p:txBody>
          <a:bodyPr wrap="square">
            <a:spAutoFit/>
          </a:bodyPr>
          <a:lstStyle/>
          <a:p>
            <a:pPr>
              <a:spcBef>
                <a:spcPct val="10000"/>
              </a:spcBef>
              <a:spcAft>
                <a:spcPct val="10000"/>
              </a:spcAft>
            </a:pPr>
            <a:r>
              <a:rPr lang="el-GR" sz="1200" b="0" dirty="0" smtClean="0"/>
              <a:t>Το εμβαδόν</a:t>
            </a:r>
            <a:r>
              <a:rPr lang="en-US" sz="1200" b="0" dirty="0" smtClean="0"/>
              <a:t> </a:t>
            </a:r>
            <a:r>
              <a:rPr lang="en-US" sz="1200" b="0" i="1" dirty="0"/>
              <a:t>e </a:t>
            </a:r>
            <a:r>
              <a:rPr lang="el-GR" sz="1200" b="0" dirty="0" smtClean="0"/>
              <a:t>είναι μια μέτρηση του </a:t>
            </a:r>
            <a:r>
              <a:rPr lang="el-GR" sz="1200" dirty="0" smtClean="0"/>
              <a:t>κέρδους από τους όρους εμπορίου </a:t>
            </a:r>
            <a:r>
              <a:rPr lang="el-GR" sz="1200" b="0" dirty="0" smtClean="0"/>
              <a:t>για τον εισαγωγέα</a:t>
            </a:r>
            <a:endParaRPr lang="en-US" sz="1200" b="0" dirty="0"/>
          </a:p>
        </p:txBody>
      </p:sp>
      <p:sp>
        <p:nvSpPr>
          <p:cNvPr id="65567" name="Rectangle 39"/>
          <p:cNvSpPr>
            <a:spLocks noChangeArrowheads="1"/>
          </p:cNvSpPr>
          <p:nvPr/>
        </p:nvSpPr>
        <p:spPr bwMode="auto">
          <a:xfrm>
            <a:off x="928688" y="434975"/>
            <a:ext cx="4967287" cy="193675"/>
          </a:xfrm>
          <a:prstGeom prst="rect">
            <a:avLst/>
          </a:prstGeom>
          <a:solidFill>
            <a:srgbClr val="F5D8A5"/>
          </a:solidFill>
          <a:ln w="9525" algn="ctr">
            <a:noFill/>
            <a:round/>
            <a:headEnd/>
            <a:tailEnd/>
          </a:ln>
        </p:spPr>
        <p:txBody>
          <a:bodyPr/>
          <a:lstStyle/>
          <a:p>
            <a:endParaRPr lang="en-US" sz="2800" b="0">
              <a:solidFill>
                <a:schemeClr val="tx2"/>
              </a:solidFill>
            </a:endParaRPr>
          </a:p>
        </p:txBody>
      </p:sp>
      <p:sp>
        <p:nvSpPr>
          <p:cNvPr id="65568" name="Rectangle 3"/>
          <p:cNvSpPr>
            <a:spLocks noGrp="1" noChangeArrowheads="1"/>
          </p:cNvSpPr>
          <p:nvPr>
            <p:ph type="title"/>
          </p:nvPr>
        </p:nvSpPr>
        <p:spPr>
          <a:xfrm>
            <a:off x="610281" y="0"/>
            <a:ext cx="5572805" cy="820738"/>
          </a:xfrm>
        </p:spPr>
        <p:txBody>
          <a:bodyPr/>
          <a:lstStyle/>
          <a:p>
            <a:r>
              <a:rPr lang="en-US" dirty="0" smtClean="0">
                <a:solidFill>
                  <a:srgbClr val="69134B"/>
                </a:solidFill>
              </a:rPr>
              <a:t>4 </a:t>
            </a:r>
            <a:r>
              <a:rPr lang="el-GR" dirty="0" smtClean="0">
                <a:solidFill>
                  <a:srgbClr val="69134B"/>
                </a:solidFill>
              </a:rPr>
              <a:t>Εισαγωγικοί Δασμοί για μια Μεγάλη Χώρα</a:t>
            </a:r>
            <a:endParaRPr lang="en-US" dirty="0" smtClean="0">
              <a:solidFill>
                <a:srgbClr val="69134B"/>
              </a:solidFill>
            </a:endParaRPr>
          </a:p>
        </p:txBody>
      </p:sp>
      <p:cxnSp>
        <p:nvCxnSpPr>
          <p:cNvPr id="65569" name="Straight Connector 58"/>
          <p:cNvCxnSpPr>
            <a:cxnSpLocks noChangeShapeType="1"/>
          </p:cNvCxnSpPr>
          <p:nvPr/>
        </p:nvCxnSpPr>
        <p:spPr bwMode="auto">
          <a:xfrm>
            <a:off x="566738" y="588963"/>
            <a:ext cx="5329237" cy="0"/>
          </a:xfrm>
          <a:prstGeom prst="line">
            <a:avLst/>
          </a:prstGeom>
          <a:noFill/>
          <a:ln w="19050" cap="rnd" algn="ctr">
            <a:solidFill>
              <a:srgbClr val="9C3A45"/>
            </a:solidFill>
            <a:prstDash val="sysDash"/>
            <a:round/>
            <a:headEnd/>
            <a:tailEnd/>
          </a:ln>
        </p:spPr>
      </p:cxn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2214"/>
                                        </p:tgtEl>
                                        <p:attrNameLst>
                                          <p:attrName>style.visibility</p:attrName>
                                        </p:attrNameLst>
                                      </p:cBhvr>
                                      <p:to>
                                        <p:strVal val="visible"/>
                                      </p:to>
                                    </p:set>
                                    <p:animEffect transition="in" filter="wipe(left)">
                                      <p:cBhvr>
                                        <p:cTn id="7" dur="500"/>
                                        <p:tgtEl>
                                          <p:spTgt spid="862214"/>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wipe(left)">
                                      <p:cBhvr>
                                        <p:cTn id="11" dur="500"/>
                                        <p:tgtEl>
                                          <p:spTgt spid="18"/>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6"/>
                                        </p:tgtEl>
                                        <p:attrNameLst>
                                          <p:attrName>style.visibility</p:attrName>
                                        </p:attrNameLst>
                                      </p:cBhvr>
                                      <p:to>
                                        <p:strVal val="visible"/>
                                      </p:to>
                                    </p:set>
                                    <p:animEffect transition="in" filter="wipe(left)">
                                      <p:cBhvr>
                                        <p:cTn id="15" dur="500"/>
                                        <p:tgtEl>
                                          <p:spTgt spid="36"/>
                                        </p:tgtEl>
                                      </p:cBhvr>
                                    </p:animEffect>
                                  </p:childTnLst>
                                </p:cTn>
                              </p:par>
                            </p:childTnLst>
                          </p:cTn>
                        </p:par>
                        <p:par>
                          <p:cTn id="16" fill="hold">
                            <p:stCondLst>
                              <p:cond delay="1500"/>
                            </p:stCondLst>
                            <p:childTnLst>
                              <p:par>
                                <p:cTn id="17" presetID="29" presetClass="entr" presetSubtype="0" fill="hold" nodeType="after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p:cTn id="19" dur="500" fill="hold"/>
                                        <p:tgtEl>
                                          <p:spTgt spid="2"/>
                                        </p:tgtEl>
                                        <p:attrNameLst>
                                          <p:attrName>ppt_x</p:attrName>
                                        </p:attrNameLst>
                                      </p:cBhvr>
                                      <p:tavLst>
                                        <p:tav tm="0">
                                          <p:val>
                                            <p:strVal val="#ppt_x-.2"/>
                                          </p:val>
                                        </p:tav>
                                        <p:tav tm="100000">
                                          <p:val>
                                            <p:strVal val="#ppt_x"/>
                                          </p:val>
                                        </p:tav>
                                      </p:tavLst>
                                    </p:anim>
                                    <p:anim calcmode="lin" valueType="num">
                                      <p:cBhvr>
                                        <p:cTn id="20" dur="5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21" dur="500"/>
                                        <p:tgtEl>
                                          <p:spTgt spid="2"/>
                                        </p:tgtEl>
                                      </p:cBhvr>
                                    </p:animEffect>
                                  </p:childTnLst>
                                </p:cTn>
                              </p:par>
                            </p:childTnLst>
                          </p:cTn>
                        </p:par>
                        <p:par>
                          <p:cTn id="22" fill="hold">
                            <p:stCondLst>
                              <p:cond delay="2000"/>
                            </p:stCondLst>
                            <p:childTnLst>
                              <p:par>
                                <p:cTn id="23" presetID="22" presetClass="entr" presetSubtype="8" fill="hold" grpId="0" nodeType="after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wipe(left)">
                                      <p:cBhvr>
                                        <p:cTn id="25" dur="500"/>
                                        <p:tgtEl>
                                          <p:spTgt spid="19"/>
                                        </p:tgtEl>
                                      </p:cBhvr>
                                    </p:animEffect>
                                  </p:childTnLst>
                                </p:cTn>
                              </p:par>
                            </p:childTnLst>
                          </p:cTn>
                        </p:par>
                        <p:par>
                          <p:cTn id="26" fill="hold">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34"/>
                                        </p:tgtEl>
                                        <p:attrNameLst>
                                          <p:attrName>style.visibility</p:attrName>
                                        </p:attrNameLst>
                                      </p:cBhvr>
                                      <p:to>
                                        <p:strVal val="visible"/>
                                      </p:to>
                                    </p:set>
                                    <p:animEffect transition="in" filter="wipe(left)">
                                      <p:cBhvr>
                                        <p:cTn id="29" dur="500"/>
                                        <p:tgtEl>
                                          <p:spTgt spid="34"/>
                                        </p:tgtEl>
                                      </p:cBhvr>
                                    </p:animEffect>
                                  </p:childTnLst>
                                </p:cTn>
                              </p:par>
                            </p:childTnLst>
                          </p:cTn>
                        </p:par>
                        <p:par>
                          <p:cTn id="30" fill="hold">
                            <p:stCondLst>
                              <p:cond delay="3000"/>
                            </p:stCondLst>
                            <p:childTnLst>
                              <p:par>
                                <p:cTn id="31" presetID="22" presetClass="entr" presetSubtype="8" fill="hold" nodeType="afterEffect">
                                  <p:stCondLst>
                                    <p:cond delay="0"/>
                                  </p:stCondLst>
                                  <p:childTnLst>
                                    <p:set>
                                      <p:cBhvr>
                                        <p:cTn id="32" dur="1" fill="hold">
                                          <p:stCondLst>
                                            <p:cond delay="0"/>
                                          </p:stCondLst>
                                        </p:cTn>
                                        <p:tgtEl>
                                          <p:spTgt spid="42"/>
                                        </p:tgtEl>
                                        <p:attrNameLst>
                                          <p:attrName>style.visibility</p:attrName>
                                        </p:attrNameLst>
                                      </p:cBhvr>
                                      <p:to>
                                        <p:strVal val="visible"/>
                                      </p:to>
                                    </p:set>
                                    <p:animEffect transition="in" filter="wipe(left)">
                                      <p:cBhvr>
                                        <p:cTn id="33" dur="1000"/>
                                        <p:tgtEl>
                                          <p:spTgt spid="42"/>
                                        </p:tgtEl>
                                      </p:cBhvr>
                                    </p:animEffect>
                                  </p:childTnLst>
                                </p:cTn>
                              </p:par>
                            </p:childTnLst>
                          </p:cTn>
                        </p:par>
                        <p:par>
                          <p:cTn id="34" fill="hold">
                            <p:stCondLst>
                              <p:cond delay="4000"/>
                            </p:stCondLst>
                            <p:childTnLst>
                              <p:par>
                                <p:cTn id="35" presetID="22" presetClass="entr" presetSubtype="8" fill="hold" nodeType="afterEffect">
                                  <p:stCondLst>
                                    <p:cond delay="0"/>
                                  </p:stCondLst>
                                  <p:childTnLst>
                                    <p:set>
                                      <p:cBhvr>
                                        <p:cTn id="36" dur="1" fill="hold">
                                          <p:stCondLst>
                                            <p:cond delay="0"/>
                                          </p:stCondLst>
                                        </p:cTn>
                                        <p:tgtEl>
                                          <p:spTgt spid="43"/>
                                        </p:tgtEl>
                                        <p:attrNameLst>
                                          <p:attrName>style.visibility</p:attrName>
                                        </p:attrNameLst>
                                      </p:cBhvr>
                                      <p:to>
                                        <p:strVal val="visible"/>
                                      </p:to>
                                    </p:set>
                                    <p:animEffect transition="in" filter="wipe(left)">
                                      <p:cBhvr>
                                        <p:cTn id="37" dur="1000"/>
                                        <p:tgtEl>
                                          <p:spTgt spid="43"/>
                                        </p:tgtEl>
                                      </p:cBhvr>
                                    </p:animEffect>
                                  </p:childTnLst>
                                </p:cTn>
                              </p:par>
                            </p:childTnLst>
                          </p:cTn>
                        </p:par>
                        <p:par>
                          <p:cTn id="38" fill="hold">
                            <p:stCondLst>
                              <p:cond delay="5000"/>
                            </p:stCondLst>
                            <p:childTnLst>
                              <p:par>
                                <p:cTn id="39" presetID="22" presetClass="entr" presetSubtype="8" fill="hold" nodeType="afterEffect">
                                  <p:stCondLst>
                                    <p:cond delay="0"/>
                                  </p:stCondLst>
                                  <p:childTnLst>
                                    <p:set>
                                      <p:cBhvr>
                                        <p:cTn id="40" dur="1" fill="hold">
                                          <p:stCondLst>
                                            <p:cond delay="0"/>
                                          </p:stCondLst>
                                        </p:cTn>
                                        <p:tgtEl>
                                          <p:spTgt spid="44"/>
                                        </p:tgtEl>
                                        <p:attrNameLst>
                                          <p:attrName>style.visibility</p:attrName>
                                        </p:attrNameLst>
                                      </p:cBhvr>
                                      <p:to>
                                        <p:strVal val="visible"/>
                                      </p:to>
                                    </p:set>
                                    <p:animEffect transition="in" filter="wipe(left)">
                                      <p:cBhvr>
                                        <p:cTn id="41" dur="1000"/>
                                        <p:tgtEl>
                                          <p:spTgt spid="44"/>
                                        </p:tgtEl>
                                      </p:cBhvr>
                                    </p:animEffect>
                                  </p:childTnLst>
                                </p:cTn>
                              </p:par>
                            </p:childTnLst>
                          </p:cTn>
                        </p:par>
                        <p:par>
                          <p:cTn id="42" fill="hold">
                            <p:stCondLst>
                              <p:cond delay="6000"/>
                            </p:stCondLst>
                            <p:childTnLst>
                              <p:par>
                                <p:cTn id="43" presetID="22" presetClass="entr" presetSubtype="2" fill="hold" nodeType="afterEffect">
                                  <p:stCondLst>
                                    <p:cond delay="0"/>
                                  </p:stCondLst>
                                  <p:childTnLst>
                                    <p:set>
                                      <p:cBhvr>
                                        <p:cTn id="44" dur="1" fill="hold">
                                          <p:stCondLst>
                                            <p:cond delay="0"/>
                                          </p:stCondLst>
                                        </p:cTn>
                                        <p:tgtEl>
                                          <p:spTgt spid="45"/>
                                        </p:tgtEl>
                                        <p:attrNameLst>
                                          <p:attrName>style.visibility</p:attrName>
                                        </p:attrNameLst>
                                      </p:cBhvr>
                                      <p:to>
                                        <p:strVal val="visible"/>
                                      </p:to>
                                    </p:set>
                                    <p:animEffect transition="in" filter="wipe(right)">
                                      <p:cBhvr>
                                        <p:cTn id="45" dur="1000"/>
                                        <p:tgtEl>
                                          <p:spTgt spid="45"/>
                                        </p:tgtEl>
                                      </p:cBhvr>
                                    </p:animEffect>
                                  </p:childTnLst>
                                </p:cTn>
                              </p:par>
                            </p:childTnLst>
                          </p:cTn>
                        </p:par>
                        <p:par>
                          <p:cTn id="46" fill="hold">
                            <p:stCondLst>
                              <p:cond delay="7000"/>
                            </p:stCondLst>
                            <p:childTnLst>
                              <p:par>
                                <p:cTn id="47" presetID="22" presetClass="entr" presetSubtype="8" fill="hold" nodeType="afterEffect">
                                  <p:stCondLst>
                                    <p:cond delay="0"/>
                                  </p:stCondLst>
                                  <p:childTnLst>
                                    <p:set>
                                      <p:cBhvr>
                                        <p:cTn id="48" dur="1" fill="hold">
                                          <p:stCondLst>
                                            <p:cond delay="0"/>
                                          </p:stCondLst>
                                        </p:cTn>
                                        <p:tgtEl>
                                          <p:spTgt spid="46"/>
                                        </p:tgtEl>
                                        <p:attrNameLst>
                                          <p:attrName>style.visibility</p:attrName>
                                        </p:attrNameLst>
                                      </p:cBhvr>
                                      <p:to>
                                        <p:strVal val="visible"/>
                                      </p:to>
                                    </p:set>
                                    <p:animEffect transition="in" filter="wipe(left)">
                                      <p:cBhvr>
                                        <p:cTn id="49" dur="1000"/>
                                        <p:tgtEl>
                                          <p:spTgt spid="46"/>
                                        </p:tgtEl>
                                      </p:cBhvr>
                                    </p:animEffect>
                                  </p:childTnLst>
                                </p:cTn>
                              </p:par>
                            </p:childTnLst>
                          </p:cTn>
                        </p:par>
                        <p:par>
                          <p:cTn id="50" fill="hold">
                            <p:stCondLst>
                              <p:cond delay="8000"/>
                            </p:stCondLst>
                            <p:childTnLst>
                              <p:par>
                                <p:cTn id="51" presetID="22" presetClass="entr" presetSubtype="1" fill="hold" nodeType="afterEffect">
                                  <p:stCondLst>
                                    <p:cond delay="0"/>
                                  </p:stCondLst>
                                  <p:childTnLst>
                                    <p:set>
                                      <p:cBhvr>
                                        <p:cTn id="52" dur="1" fill="hold">
                                          <p:stCondLst>
                                            <p:cond delay="0"/>
                                          </p:stCondLst>
                                        </p:cTn>
                                        <p:tgtEl>
                                          <p:spTgt spid="47"/>
                                        </p:tgtEl>
                                        <p:attrNameLst>
                                          <p:attrName>style.visibility</p:attrName>
                                        </p:attrNameLst>
                                      </p:cBhvr>
                                      <p:to>
                                        <p:strVal val="visible"/>
                                      </p:to>
                                    </p:set>
                                    <p:animEffect transition="in" filter="wipe(up)">
                                      <p:cBhvr>
                                        <p:cTn id="53" dur="1000"/>
                                        <p:tgtEl>
                                          <p:spTgt spid="47"/>
                                        </p:tgtEl>
                                      </p:cBhvr>
                                    </p:animEffect>
                                  </p:childTnLst>
                                </p:cTn>
                              </p:par>
                            </p:childTnLst>
                          </p:cTn>
                        </p:par>
                        <p:par>
                          <p:cTn id="54" fill="hold">
                            <p:stCondLst>
                              <p:cond delay="9000"/>
                            </p:stCondLst>
                            <p:childTnLst>
                              <p:par>
                                <p:cTn id="55" presetID="22" presetClass="entr" presetSubtype="8" fill="hold" nodeType="afterEffect">
                                  <p:stCondLst>
                                    <p:cond delay="0"/>
                                  </p:stCondLst>
                                  <p:childTnLst>
                                    <p:set>
                                      <p:cBhvr>
                                        <p:cTn id="56" dur="1" fill="hold">
                                          <p:stCondLst>
                                            <p:cond delay="0"/>
                                          </p:stCondLst>
                                        </p:cTn>
                                        <p:tgtEl>
                                          <p:spTgt spid="48"/>
                                        </p:tgtEl>
                                        <p:attrNameLst>
                                          <p:attrName>style.visibility</p:attrName>
                                        </p:attrNameLst>
                                      </p:cBhvr>
                                      <p:to>
                                        <p:strVal val="visible"/>
                                      </p:to>
                                    </p:set>
                                    <p:animEffect transition="in" filter="wipe(left)">
                                      <p:cBhvr>
                                        <p:cTn id="57" dur="1000"/>
                                        <p:tgtEl>
                                          <p:spTgt spid="48"/>
                                        </p:tgtEl>
                                      </p:cBhvr>
                                    </p:animEffect>
                                  </p:childTnLst>
                                </p:cTn>
                              </p:par>
                            </p:childTnLst>
                          </p:cTn>
                        </p:par>
                        <p:par>
                          <p:cTn id="58" fill="hold">
                            <p:stCondLst>
                              <p:cond delay="10000"/>
                            </p:stCondLst>
                            <p:childTnLst>
                              <p:par>
                                <p:cTn id="59" presetID="22" presetClass="entr" presetSubtype="8" fill="hold" nodeType="afterEffect">
                                  <p:stCondLst>
                                    <p:cond delay="0"/>
                                  </p:stCondLst>
                                  <p:childTnLst>
                                    <p:set>
                                      <p:cBhvr>
                                        <p:cTn id="60" dur="1" fill="hold">
                                          <p:stCondLst>
                                            <p:cond delay="0"/>
                                          </p:stCondLst>
                                        </p:cTn>
                                        <p:tgtEl>
                                          <p:spTgt spid="49"/>
                                        </p:tgtEl>
                                        <p:attrNameLst>
                                          <p:attrName>style.visibility</p:attrName>
                                        </p:attrNameLst>
                                      </p:cBhvr>
                                      <p:to>
                                        <p:strVal val="visible"/>
                                      </p:to>
                                    </p:set>
                                    <p:animEffect transition="in" filter="wipe(left)">
                                      <p:cBhvr>
                                        <p:cTn id="61" dur="1000"/>
                                        <p:tgtEl>
                                          <p:spTgt spid="49"/>
                                        </p:tgtEl>
                                      </p:cBhvr>
                                    </p:animEffect>
                                  </p:childTnLst>
                                </p:cTn>
                              </p:par>
                            </p:childTnLst>
                          </p:cTn>
                        </p:par>
                        <p:par>
                          <p:cTn id="62" fill="hold">
                            <p:stCondLst>
                              <p:cond delay="11000"/>
                            </p:stCondLst>
                            <p:childTnLst>
                              <p:par>
                                <p:cTn id="63" presetID="22" presetClass="entr" presetSubtype="8" fill="hold" nodeType="afterEffect">
                                  <p:stCondLst>
                                    <p:cond delay="0"/>
                                  </p:stCondLst>
                                  <p:childTnLst>
                                    <p:set>
                                      <p:cBhvr>
                                        <p:cTn id="64" dur="1" fill="hold">
                                          <p:stCondLst>
                                            <p:cond delay="0"/>
                                          </p:stCondLst>
                                        </p:cTn>
                                        <p:tgtEl>
                                          <p:spTgt spid="50"/>
                                        </p:tgtEl>
                                        <p:attrNameLst>
                                          <p:attrName>style.visibility</p:attrName>
                                        </p:attrNameLst>
                                      </p:cBhvr>
                                      <p:to>
                                        <p:strVal val="visible"/>
                                      </p:to>
                                    </p:set>
                                    <p:animEffect transition="in" filter="wipe(left)">
                                      <p:cBhvr>
                                        <p:cTn id="65" dur="1000"/>
                                        <p:tgtEl>
                                          <p:spTgt spid="50"/>
                                        </p:tgtEl>
                                      </p:cBhvr>
                                    </p:animEffect>
                                  </p:childTnLst>
                                </p:cTn>
                              </p:par>
                            </p:childTnLst>
                          </p:cTn>
                        </p:par>
                        <p:par>
                          <p:cTn id="66" fill="hold">
                            <p:stCondLst>
                              <p:cond delay="12000"/>
                            </p:stCondLst>
                            <p:childTnLst>
                              <p:par>
                                <p:cTn id="67" presetID="22" presetClass="entr" presetSubtype="8" fill="hold" nodeType="afterEffect">
                                  <p:stCondLst>
                                    <p:cond delay="0"/>
                                  </p:stCondLst>
                                  <p:childTnLst>
                                    <p:set>
                                      <p:cBhvr>
                                        <p:cTn id="68" dur="1" fill="hold">
                                          <p:stCondLst>
                                            <p:cond delay="0"/>
                                          </p:stCondLst>
                                        </p:cTn>
                                        <p:tgtEl>
                                          <p:spTgt spid="51"/>
                                        </p:tgtEl>
                                        <p:attrNameLst>
                                          <p:attrName>style.visibility</p:attrName>
                                        </p:attrNameLst>
                                      </p:cBhvr>
                                      <p:to>
                                        <p:strVal val="visible"/>
                                      </p:to>
                                    </p:set>
                                    <p:animEffect transition="in" filter="wipe(left)">
                                      <p:cBhvr>
                                        <p:cTn id="69" dur="1000"/>
                                        <p:tgtEl>
                                          <p:spTgt spid="51"/>
                                        </p:tgtEl>
                                      </p:cBhvr>
                                    </p:animEffect>
                                  </p:childTnLst>
                                </p:cTn>
                              </p:par>
                            </p:childTnLst>
                          </p:cTn>
                        </p:par>
                        <p:par>
                          <p:cTn id="70" fill="hold">
                            <p:stCondLst>
                              <p:cond delay="13000"/>
                            </p:stCondLst>
                            <p:childTnLst>
                              <p:par>
                                <p:cTn id="71" presetID="22" presetClass="entr" presetSubtype="1" fill="hold" nodeType="afterEffect">
                                  <p:stCondLst>
                                    <p:cond delay="0"/>
                                  </p:stCondLst>
                                  <p:childTnLst>
                                    <p:set>
                                      <p:cBhvr>
                                        <p:cTn id="72" dur="1" fill="hold">
                                          <p:stCondLst>
                                            <p:cond delay="0"/>
                                          </p:stCondLst>
                                        </p:cTn>
                                        <p:tgtEl>
                                          <p:spTgt spid="52"/>
                                        </p:tgtEl>
                                        <p:attrNameLst>
                                          <p:attrName>style.visibility</p:attrName>
                                        </p:attrNameLst>
                                      </p:cBhvr>
                                      <p:to>
                                        <p:strVal val="visible"/>
                                      </p:to>
                                    </p:set>
                                    <p:animEffect transition="in" filter="wipe(up)">
                                      <p:cBhvr>
                                        <p:cTn id="73" dur="1000"/>
                                        <p:tgtEl>
                                          <p:spTgt spid="52"/>
                                        </p:tgtEl>
                                      </p:cBhvr>
                                    </p:animEffect>
                                  </p:childTnLst>
                                </p:cTn>
                              </p:par>
                            </p:childTnLst>
                          </p:cTn>
                        </p:par>
                        <p:par>
                          <p:cTn id="74" fill="hold">
                            <p:stCondLst>
                              <p:cond delay="14000"/>
                            </p:stCondLst>
                            <p:childTnLst>
                              <p:par>
                                <p:cTn id="75" presetID="22" presetClass="entr" presetSubtype="8" fill="hold" grpId="0" nodeType="afterEffect">
                                  <p:stCondLst>
                                    <p:cond delay="0"/>
                                  </p:stCondLst>
                                  <p:childTnLst>
                                    <p:set>
                                      <p:cBhvr>
                                        <p:cTn id="76" dur="1" fill="hold">
                                          <p:stCondLst>
                                            <p:cond delay="0"/>
                                          </p:stCondLst>
                                        </p:cTn>
                                        <p:tgtEl>
                                          <p:spTgt spid="21">
                                            <p:txEl>
                                              <p:pRg st="0" end="0"/>
                                            </p:txEl>
                                          </p:spTgt>
                                        </p:tgtEl>
                                        <p:attrNameLst>
                                          <p:attrName>style.visibility</p:attrName>
                                        </p:attrNameLst>
                                      </p:cBhvr>
                                      <p:to>
                                        <p:strVal val="visible"/>
                                      </p:to>
                                    </p:set>
                                    <p:animEffect transition="in" filter="wipe(left)">
                                      <p:cBhvr>
                                        <p:cTn id="77" dur="500"/>
                                        <p:tgtEl>
                                          <p:spTgt spid="21">
                                            <p:txEl>
                                              <p:pRg st="0" end="0"/>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grpId="0" nodeType="clickEffect">
                                  <p:stCondLst>
                                    <p:cond delay="0"/>
                                  </p:stCondLst>
                                  <p:childTnLst>
                                    <p:set>
                                      <p:cBhvr>
                                        <p:cTn id="81" dur="1" fill="hold">
                                          <p:stCondLst>
                                            <p:cond delay="0"/>
                                          </p:stCondLst>
                                        </p:cTn>
                                        <p:tgtEl>
                                          <p:spTgt spid="21">
                                            <p:txEl>
                                              <p:pRg st="1" end="1"/>
                                            </p:txEl>
                                          </p:spTgt>
                                        </p:tgtEl>
                                        <p:attrNameLst>
                                          <p:attrName>style.visibility</p:attrName>
                                        </p:attrNameLst>
                                      </p:cBhvr>
                                      <p:to>
                                        <p:strVal val="visible"/>
                                      </p:to>
                                    </p:set>
                                    <p:animEffect transition="in" filter="wipe(left)">
                                      <p:cBhvr>
                                        <p:cTn id="82" dur="500"/>
                                        <p:tgtEl>
                                          <p:spTgt spid="21">
                                            <p:txEl>
                                              <p:pRg st="1" end="1"/>
                                            </p:txEl>
                                          </p:spTgt>
                                        </p:tgtEl>
                                      </p:cBhvr>
                                    </p:animEffect>
                                  </p:childTnLst>
                                </p:cTn>
                              </p:par>
                            </p:childTnLst>
                          </p:cTn>
                        </p:par>
                        <p:par>
                          <p:cTn id="83" fill="hold">
                            <p:stCondLst>
                              <p:cond delay="500"/>
                            </p:stCondLst>
                            <p:childTnLst>
                              <p:par>
                                <p:cTn id="84" presetID="22" presetClass="entr" presetSubtype="8" fill="hold" nodeType="afterEffect">
                                  <p:stCondLst>
                                    <p:cond delay="0"/>
                                  </p:stCondLst>
                                  <p:childTnLst>
                                    <p:set>
                                      <p:cBhvr>
                                        <p:cTn id="85" dur="1" fill="hold">
                                          <p:stCondLst>
                                            <p:cond delay="0"/>
                                          </p:stCondLst>
                                        </p:cTn>
                                        <p:tgtEl>
                                          <p:spTgt spid="55"/>
                                        </p:tgtEl>
                                        <p:attrNameLst>
                                          <p:attrName>style.visibility</p:attrName>
                                        </p:attrNameLst>
                                      </p:cBhvr>
                                      <p:to>
                                        <p:strVal val="visible"/>
                                      </p:to>
                                    </p:set>
                                    <p:animEffect transition="in" filter="wipe(left)">
                                      <p:cBhvr>
                                        <p:cTn id="86" dur="1000"/>
                                        <p:tgtEl>
                                          <p:spTgt spid="55"/>
                                        </p:tgtEl>
                                      </p:cBhvr>
                                    </p:animEffect>
                                  </p:childTnLst>
                                </p:cTn>
                              </p:par>
                            </p:childTnLst>
                          </p:cTn>
                        </p:par>
                      </p:childTnLst>
                    </p:cTn>
                  </p:par>
                  <p:par>
                    <p:cTn id="87" fill="hold">
                      <p:stCondLst>
                        <p:cond delay="indefinite"/>
                      </p:stCondLst>
                      <p:childTnLst>
                        <p:par>
                          <p:cTn id="88" fill="hold">
                            <p:stCondLst>
                              <p:cond delay="0"/>
                            </p:stCondLst>
                            <p:childTnLst>
                              <p:par>
                                <p:cTn id="89" presetID="22" presetClass="entr" presetSubtype="8" fill="hold" grpId="0" nodeType="clickEffect">
                                  <p:stCondLst>
                                    <p:cond delay="0"/>
                                  </p:stCondLst>
                                  <p:childTnLst>
                                    <p:set>
                                      <p:cBhvr>
                                        <p:cTn id="90" dur="1" fill="hold">
                                          <p:stCondLst>
                                            <p:cond delay="0"/>
                                          </p:stCondLst>
                                        </p:cTn>
                                        <p:tgtEl>
                                          <p:spTgt spid="21">
                                            <p:txEl>
                                              <p:pRg st="2" end="2"/>
                                            </p:txEl>
                                          </p:spTgt>
                                        </p:tgtEl>
                                        <p:attrNameLst>
                                          <p:attrName>style.visibility</p:attrName>
                                        </p:attrNameLst>
                                      </p:cBhvr>
                                      <p:to>
                                        <p:strVal val="visible"/>
                                      </p:to>
                                    </p:set>
                                    <p:animEffect transition="in" filter="wipe(left)">
                                      <p:cBhvr>
                                        <p:cTn id="91" dur="500"/>
                                        <p:tgtEl>
                                          <p:spTgt spid="21">
                                            <p:txEl>
                                              <p:pRg st="2" end="2"/>
                                            </p:txEl>
                                          </p:spTgt>
                                        </p:tgtEl>
                                      </p:cBhvr>
                                    </p:animEffect>
                                  </p:childTnLst>
                                </p:cTn>
                              </p:par>
                            </p:childTnLst>
                          </p:cTn>
                        </p:par>
                        <p:par>
                          <p:cTn id="92" fill="hold">
                            <p:stCondLst>
                              <p:cond delay="500"/>
                            </p:stCondLst>
                            <p:childTnLst>
                              <p:par>
                                <p:cTn id="93" presetID="22" presetClass="entr" presetSubtype="2" fill="hold" nodeType="afterEffect">
                                  <p:stCondLst>
                                    <p:cond delay="0"/>
                                  </p:stCondLst>
                                  <p:childTnLst>
                                    <p:set>
                                      <p:cBhvr>
                                        <p:cTn id="94" dur="1" fill="hold">
                                          <p:stCondLst>
                                            <p:cond delay="0"/>
                                          </p:stCondLst>
                                        </p:cTn>
                                        <p:tgtEl>
                                          <p:spTgt spid="56"/>
                                        </p:tgtEl>
                                        <p:attrNameLst>
                                          <p:attrName>style.visibility</p:attrName>
                                        </p:attrNameLst>
                                      </p:cBhvr>
                                      <p:to>
                                        <p:strVal val="visible"/>
                                      </p:to>
                                    </p:set>
                                    <p:animEffect transition="in" filter="wipe(right)">
                                      <p:cBhvr>
                                        <p:cTn id="95" dur="1000"/>
                                        <p:tgtEl>
                                          <p:spTgt spid="56"/>
                                        </p:tgtEl>
                                      </p:cBhvr>
                                    </p:animEffect>
                                  </p:childTnLst>
                                </p:cTn>
                              </p:par>
                            </p:childTnLst>
                          </p:cTn>
                        </p:par>
                        <p:par>
                          <p:cTn id="96" fill="hold">
                            <p:stCondLst>
                              <p:cond delay="1500"/>
                            </p:stCondLst>
                            <p:childTnLst>
                              <p:par>
                                <p:cTn id="97" presetID="22" presetClass="entr" presetSubtype="8" fill="hold" nodeType="afterEffect">
                                  <p:stCondLst>
                                    <p:cond delay="0"/>
                                  </p:stCondLst>
                                  <p:childTnLst>
                                    <p:set>
                                      <p:cBhvr>
                                        <p:cTn id="98" dur="1" fill="hold">
                                          <p:stCondLst>
                                            <p:cond delay="0"/>
                                          </p:stCondLst>
                                        </p:cTn>
                                        <p:tgtEl>
                                          <p:spTgt spid="53"/>
                                        </p:tgtEl>
                                        <p:attrNameLst>
                                          <p:attrName>style.visibility</p:attrName>
                                        </p:attrNameLst>
                                      </p:cBhvr>
                                      <p:to>
                                        <p:strVal val="visible"/>
                                      </p:to>
                                    </p:set>
                                    <p:animEffect transition="in" filter="wipe(left)">
                                      <p:cBhvr>
                                        <p:cTn id="99" dur="1000"/>
                                        <p:tgtEl>
                                          <p:spTgt spid="53"/>
                                        </p:tgtEl>
                                      </p:cBhvr>
                                    </p:animEffect>
                                  </p:childTnLst>
                                </p:cTn>
                              </p:par>
                            </p:childTnLst>
                          </p:cTn>
                        </p:par>
                        <p:par>
                          <p:cTn id="100" fill="hold">
                            <p:stCondLst>
                              <p:cond delay="2500"/>
                            </p:stCondLst>
                            <p:childTnLst>
                              <p:par>
                                <p:cTn id="101" presetID="22" presetClass="entr" presetSubtype="1" fill="hold" nodeType="afterEffect">
                                  <p:stCondLst>
                                    <p:cond delay="0"/>
                                  </p:stCondLst>
                                  <p:childTnLst>
                                    <p:set>
                                      <p:cBhvr>
                                        <p:cTn id="102" dur="1" fill="hold">
                                          <p:stCondLst>
                                            <p:cond delay="0"/>
                                          </p:stCondLst>
                                        </p:cTn>
                                        <p:tgtEl>
                                          <p:spTgt spid="54"/>
                                        </p:tgtEl>
                                        <p:attrNameLst>
                                          <p:attrName>style.visibility</p:attrName>
                                        </p:attrNameLst>
                                      </p:cBhvr>
                                      <p:to>
                                        <p:strVal val="visible"/>
                                      </p:to>
                                    </p:set>
                                    <p:animEffect transition="in" filter="wipe(up)">
                                      <p:cBhvr>
                                        <p:cTn id="103" dur="1000"/>
                                        <p:tgtEl>
                                          <p:spTgt spid="54"/>
                                        </p:tgtEl>
                                      </p:cBhvr>
                                    </p:animEffect>
                                  </p:childTnLst>
                                </p:cTn>
                              </p:par>
                            </p:childTnLst>
                          </p:cTn>
                        </p:par>
                        <p:par>
                          <p:cTn id="104" fill="hold">
                            <p:stCondLst>
                              <p:cond delay="3500"/>
                            </p:stCondLst>
                            <p:childTnLst>
                              <p:par>
                                <p:cTn id="105" presetID="22" presetClass="entr" presetSubtype="8" fill="hold" nodeType="afterEffect">
                                  <p:stCondLst>
                                    <p:cond delay="0"/>
                                  </p:stCondLst>
                                  <p:childTnLst>
                                    <p:set>
                                      <p:cBhvr>
                                        <p:cTn id="106" dur="1" fill="hold">
                                          <p:stCondLst>
                                            <p:cond delay="0"/>
                                          </p:stCondLst>
                                        </p:cTn>
                                        <p:tgtEl>
                                          <p:spTgt spid="58"/>
                                        </p:tgtEl>
                                        <p:attrNameLst>
                                          <p:attrName>style.visibility</p:attrName>
                                        </p:attrNameLst>
                                      </p:cBhvr>
                                      <p:to>
                                        <p:strVal val="visible"/>
                                      </p:to>
                                    </p:set>
                                    <p:animEffect transition="in" filter="wipe(left)">
                                      <p:cBhvr>
                                        <p:cTn id="107" dur="1000"/>
                                        <p:tgtEl>
                                          <p:spTgt spid="58"/>
                                        </p:tgtEl>
                                      </p:cBhvr>
                                    </p:animEffect>
                                  </p:childTnLst>
                                </p:cTn>
                              </p:par>
                            </p:childTnLst>
                          </p:cTn>
                        </p:par>
                      </p:childTnLst>
                    </p:cTn>
                  </p:par>
                  <p:par>
                    <p:cTn id="108" fill="hold">
                      <p:stCondLst>
                        <p:cond delay="indefinite"/>
                      </p:stCondLst>
                      <p:childTnLst>
                        <p:par>
                          <p:cTn id="109" fill="hold">
                            <p:stCondLst>
                              <p:cond delay="0"/>
                            </p:stCondLst>
                            <p:childTnLst>
                              <p:par>
                                <p:cTn id="110" presetID="22" presetClass="entr" presetSubtype="8" fill="hold" grpId="0" nodeType="clickEffect">
                                  <p:stCondLst>
                                    <p:cond delay="0"/>
                                  </p:stCondLst>
                                  <p:childTnLst>
                                    <p:set>
                                      <p:cBhvr>
                                        <p:cTn id="111" dur="1" fill="hold">
                                          <p:stCondLst>
                                            <p:cond delay="0"/>
                                          </p:stCondLst>
                                        </p:cTn>
                                        <p:tgtEl>
                                          <p:spTgt spid="21">
                                            <p:txEl>
                                              <p:pRg st="3" end="3"/>
                                            </p:txEl>
                                          </p:spTgt>
                                        </p:tgtEl>
                                        <p:attrNameLst>
                                          <p:attrName>style.visibility</p:attrName>
                                        </p:attrNameLst>
                                      </p:cBhvr>
                                      <p:to>
                                        <p:strVal val="visible"/>
                                      </p:to>
                                    </p:set>
                                    <p:animEffect transition="in" filter="wipe(left)">
                                      <p:cBhvr>
                                        <p:cTn id="112" dur="500"/>
                                        <p:tgtEl>
                                          <p:spTgt spid="21">
                                            <p:txEl>
                                              <p:pRg st="3" end="3"/>
                                            </p:txEl>
                                          </p:spTgt>
                                        </p:tgtEl>
                                      </p:cBhvr>
                                    </p:animEffect>
                                  </p:childTnLst>
                                </p:cTn>
                              </p:par>
                            </p:childTnLst>
                          </p:cTn>
                        </p:par>
                        <p:par>
                          <p:cTn id="113" fill="hold">
                            <p:stCondLst>
                              <p:cond delay="500"/>
                            </p:stCondLst>
                            <p:childTnLst>
                              <p:par>
                                <p:cTn id="114" presetID="22" presetClass="entr" presetSubtype="8" fill="hold" nodeType="afterEffect">
                                  <p:stCondLst>
                                    <p:cond delay="0"/>
                                  </p:stCondLst>
                                  <p:childTnLst>
                                    <p:set>
                                      <p:cBhvr>
                                        <p:cTn id="115" dur="1" fill="hold">
                                          <p:stCondLst>
                                            <p:cond delay="0"/>
                                          </p:stCondLst>
                                        </p:cTn>
                                        <p:tgtEl>
                                          <p:spTgt spid="57"/>
                                        </p:tgtEl>
                                        <p:attrNameLst>
                                          <p:attrName>style.visibility</p:attrName>
                                        </p:attrNameLst>
                                      </p:cBhvr>
                                      <p:to>
                                        <p:strVal val="visible"/>
                                      </p:to>
                                    </p:set>
                                    <p:animEffect transition="in" filter="wipe(left)">
                                      <p:cBhvr>
                                        <p:cTn id="116" dur="1000"/>
                                        <p:tgtEl>
                                          <p:spTgt spid="57"/>
                                        </p:tgtEl>
                                      </p:cBhvr>
                                    </p:animEffect>
                                  </p:childTnLst>
                                </p:cTn>
                              </p:par>
                            </p:childTnLst>
                          </p:cTn>
                        </p:par>
                        <p:par>
                          <p:cTn id="117" fill="hold">
                            <p:stCondLst>
                              <p:cond delay="1500"/>
                            </p:stCondLst>
                            <p:childTnLst>
                              <p:par>
                                <p:cTn id="118" presetID="22" presetClass="entr" presetSubtype="8" fill="hold" nodeType="afterEffect">
                                  <p:stCondLst>
                                    <p:cond delay="0"/>
                                  </p:stCondLst>
                                  <p:childTnLst>
                                    <p:set>
                                      <p:cBhvr>
                                        <p:cTn id="119" dur="1" fill="hold">
                                          <p:stCondLst>
                                            <p:cond delay="0"/>
                                          </p:stCondLst>
                                        </p:cTn>
                                        <p:tgtEl>
                                          <p:spTgt spid="60"/>
                                        </p:tgtEl>
                                        <p:attrNameLst>
                                          <p:attrName>style.visibility</p:attrName>
                                        </p:attrNameLst>
                                      </p:cBhvr>
                                      <p:to>
                                        <p:strVal val="visible"/>
                                      </p:to>
                                    </p:set>
                                    <p:animEffect transition="in" filter="wipe(left)">
                                      <p:cBhvr>
                                        <p:cTn id="120" dur="1000"/>
                                        <p:tgtEl>
                                          <p:spTgt spid="60"/>
                                        </p:tgtEl>
                                      </p:cBhvr>
                                    </p:animEffect>
                                  </p:childTnLst>
                                </p:cTn>
                              </p:par>
                            </p:childTnLst>
                          </p:cTn>
                        </p:par>
                        <p:par>
                          <p:cTn id="121" fill="hold">
                            <p:stCondLst>
                              <p:cond delay="2500"/>
                            </p:stCondLst>
                            <p:childTnLst>
                              <p:par>
                                <p:cTn id="122" presetID="22" presetClass="entr" presetSubtype="1" fill="hold" nodeType="afterEffect">
                                  <p:stCondLst>
                                    <p:cond delay="0"/>
                                  </p:stCondLst>
                                  <p:childTnLst>
                                    <p:set>
                                      <p:cBhvr>
                                        <p:cTn id="123" dur="1" fill="hold">
                                          <p:stCondLst>
                                            <p:cond delay="0"/>
                                          </p:stCondLst>
                                        </p:cTn>
                                        <p:tgtEl>
                                          <p:spTgt spid="62"/>
                                        </p:tgtEl>
                                        <p:attrNameLst>
                                          <p:attrName>style.visibility</p:attrName>
                                        </p:attrNameLst>
                                      </p:cBhvr>
                                      <p:to>
                                        <p:strVal val="visible"/>
                                      </p:to>
                                    </p:set>
                                    <p:animEffect transition="in" filter="wipe(up)">
                                      <p:cBhvr>
                                        <p:cTn id="124" dur="500"/>
                                        <p:tgtEl>
                                          <p:spTgt spid="62"/>
                                        </p:tgtEl>
                                      </p:cBhvr>
                                    </p:animEffect>
                                  </p:childTnLst>
                                </p:cTn>
                              </p:par>
                            </p:childTnLst>
                          </p:cTn>
                        </p:par>
                      </p:childTnLst>
                    </p:cTn>
                  </p:par>
                  <p:par>
                    <p:cTn id="125" fill="hold">
                      <p:stCondLst>
                        <p:cond delay="indefinite"/>
                      </p:stCondLst>
                      <p:childTnLst>
                        <p:par>
                          <p:cTn id="126" fill="hold">
                            <p:stCondLst>
                              <p:cond delay="0"/>
                            </p:stCondLst>
                            <p:childTnLst>
                              <p:par>
                                <p:cTn id="127" presetID="22" presetClass="entr" presetSubtype="8" fill="hold" grpId="0" nodeType="clickEffect">
                                  <p:stCondLst>
                                    <p:cond delay="0"/>
                                  </p:stCondLst>
                                  <p:childTnLst>
                                    <p:set>
                                      <p:cBhvr>
                                        <p:cTn id="128" dur="1" fill="hold">
                                          <p:stCondLst>
                                            <p:cond delay="0"/>
                                          </p:stCondLst>
                                        </p:cTn>
                                        <p:tgtEl>
                                          <p:spTgt spid="21">
                                            <p:txEl>
                                              <p:pRg st="4" end="4"/>
                                            </p:txEl>
                                          </p:spTgt>
                                        </p:tgtEl>
                                        <p:attrNameLst>
                                          <p:attrName>style.visibility</p:attrName>
                                        </p:attrNameLst>
                                      </p:cBhvr>
                                      <p:to>
                                        <p:strVal val="visible"/>
                                      </p:to>
                                    </p:set>
                                    <p:animEffect transition="in" filter="wipe(left)">
                                      <p:cBhvr>
                                        <p:cTn id="129" dur="500"/>
                                        <p:tgtEl>
                                          <p:spTgt spid="21">
                                            <p:txEl>
                                              <p:pRg st="4" end="4"/>
                                            </p:txEl>
                                          </p:spTgt>
                                        </p:tgtEl>
                                      </p:cBhvr>
                                    </p:animEffect>
                                  </p:childTnLst>
                                </p:cTn>
                              </p:par>
                            </p:childTnLst>
                          </p:cTn>
                        </p:par>
                        <p:par>
                          <p:cTn id="130" fill="hold">
                            <p:stCondLst>
                              <p:cond delay="500"/>
                            </p:stCondLst>
                            <p:childTnLst>
                              <p:par>
                                <p:cTn id="131" presetID="22" presetClass="entr" presetSubtype="8" fill="hold" nodeType="afterEffect">
                                  <p:stCondLst>
                                    <p:cond delay="0"/>
                                  </p:stCondLst>
                                  <p:childTnLst>
                                    <p:set>
                                      <p:cBhvr>
                                        <p:cTn id="132" dur="1" fill="hold">
                                          <p:stCondLst>
                                            <p:cond delay="0"/>
                                          </p:stCondLst>
                                        </p:cTn>
                                        <p:tgtEl>
                                          <p:spTgt spid="61"/>
                                        </p:tgtEl>
                                        <p:attrNameLst>
                                          <p:attrName>style.visibility</p:attrName>
                                        </p:attrNameLst>
                                      </p:cBhvr>
                                      <p:to>
                                        <p:strVal val="visible"/>
                                      </p:to>
                                    </p:set>
                                    <p:animEffect transition="in" filter="wipe(left)">
                                      <p:cBhvr>
                                        <p:cTn id="133" dur="1000"/>
                                        <p:tgtEl>
                                          <p:spTgt spid="61"/>
                                        </p:tgtEl>
                                      </p:cBhvr>
                                    </p:animEffect>
                                  </p:childTnLst>
                                </p:cTn>
                              </p:par>
                            </p:childTnLst>
                          </p:cTn>
                        </p:par>
                        <p:par>
                          <p:cTn id="134" fill="hold">
                            <p:stCondLst>
                              <p:cond delay="1500"/>
                            </p:stCondLst>
                            <p:childTnLst>
                              <p:par>
                                <p:cTn id="135" presetID="22" presetClass="entr" presetSubtype="8" fill="hold" grpId="0" nodeType="afterEffect">
                                  <p:stCondLst>
                                    <p:cond delay="0"/>
                                  </p:stCondLst>
                                  <p:childTnLst>
                                    <p:set>
                                      <p:cBhvr>
                                        <p:cTn id="136" dur="1" fill="hold">
                                          <p:stCondLst>
                                            <p:cond delay="0"/>
                                          </p:stCondLst>
                                        </p:cTn>
                                        <p:tgtEl>
                                          <p:spTgt spid="39"/>
                                        </p:tgtEl>
                                        <p:attrNameLst>
                                          <p:attrName>style.visibility</p:attrName>
                                        </p:attrNameLst>
                                      </p:cBhvr>
                                      <p:to>
                                        <p:strVal val="visible"/>
                                      </p:to>
                                    </p:set>
                                    <p:animEffect transition="in" filter="wipe(left)">
                                      <p:cBhvr>
                                        <p:cTn id="137" dur="500"/>
                                        <p:tgtEl>
                                          <p:spTgt spid="39"/>
                                        </p:tgtEl>
                                      </p:cBhvr>
                                    </p:animEffect>
                                  </p:childTnLst>
                                </p:cTn>
                              </p:par>
                              <p:par>
                                <p:cTn id="138" presetID="22" presetClass="entr" presetSubtype="8" fill="hold" nodeType="withEffect">
                                  <p:stCondLst>
                                    <p:cond delay="0"/>
                                  </p:stCondLst>
                                  <p:childTnLst>
                                    <p:set>
                                      <p:cBhvr>
                                        <p:cTn id="139" dur="1" fill="hold">
                                          <p:stCondLst>
                                            <p:cond delay="0"/>
                                          </p:stCondLst>
                                        </p:cTn>
                                        <p:tgtEl>
                                          <p:spTgt spid="38"/>
                                        </p:tgtEl>
                                        <p:attrNameLst>
                                          <p:attrName>style.visibility</p:attrName>
                                        </p:attrNameLst>
                                      </p:cBhvr>
                                      <p:to>
                                        <p:strVal val="visible"/>
                                      </p:to>
                                    </p:set>
                                    <p:animEffect transition="in" filter="wipe(left)">
                                      <p:cBhvr>
                                        <p:cTn id="140" dur="500"/>
                                        <p:tgtEl>
                                          <p:spTgt spid="38"/>
                                        </p:tgtEl>
                                      </p:cBhvr>
                                    </p:animEffect>
                                  </p:childTnLst>
                                </p:cTn>
                              </p:par>
                            </p:childTnLst>
                          </p:cTn>
                        </p:par>
                        <p:par>
                          <p:cTn id="141" fill="hold">
                            <p:stCondLst>
                              <p:cond delay="2000"/>
                            </p:stCondLst>
                            <p:childTnLst>
                              <p:par>
                                <p:cTn id="142" presetID="22" presetClass="entr" presetSubtype="8" fill="hold" grpId="0" nodeType="afterEffect">
                                  <p:stCondLst>
                                    <p:cond delay="0"/>
                                  </p:stCondLst>
                                  <p:childTnLst>
                                    <p:set>
                                      <p:cBhvr>
                                        <p:cTn id="143" dur="1" fill="hold">
                                          <p:stCondLst>
                                            <p:cond delay="0"/>
                                          </p:stCondLst>
                                        </p:cTn>
                                        <p:tgtEl>
                                          <p:spTgt spid="37"/>
                                        </p:tgtEl>
                                        <p:attrNameLst>
                                          <p:attrName>style.visibility</p:attrName>
                                        </p:attrNameLst>
                                      </p:cBhvr>
                                      <p:to>
                                        <p:strVal val="visible"/>
                                      </p:to>
                                    </p:set>
                                    <p:animEffect transition="in" filter="wipe(left)">
                                      <p:cBhvr>
                                        <p:cTn id="144"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2214" grpId="0" autoUpdateAnimBg="0"/>
      <p:bldP spid="19" grpId="0" animBg="1"/>
      <p:bldP spid="21" grpId="0" uiExpand="1" build="p" bldLvl="3"/>
      <p:bldP spid="34" grpId="0" animBg="1"/>
      <p:bldP spid="18" grpId="0" autoUpdateAnimBg="0"/>
      <p:bldP spid="39" grpId="0"/>
      <p:bldP spid="36" grpId="0"/>
      <p:bldP spid="37" grpId="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39"/>
          <p:cNvGrpSpPr>
            <a:grpSpLocks/>
          </p:cNvGrpSpPr>
          <p:nvPr/>
        </p:nvGrpSpPr>
        <p:grpSpPr bwMode="auto">
          <a:xfrm>
            <a:off x="566738" y="1668463"/>
            <a:ext cx="8329612" cy="4845050"/>
            <a:chOff x="566738" y="2200275"/>
            <a:chExt cx="7805737" cy="4219575"/>
          </a:xfrm>
        </p:grpSpPr>
        <p:sp>
          <p:nvSpPr>
            <p:cNvPr id="2113" name="Rectangle 29"/>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2114" name="Rectangle 30"/>
            <p:cNvSpPr>
              <a:spLocks noChangeArrowheads="1"/>
            </p:cNvSpPr>
            <p:nvPr/>
          </p:nvSpPr>
          <p:spPr bwMode="auto">
            <a:xfrm>
              <a:off x="581023" y="2219326"/>
              <a:ext cx="7772401" cy="278749"/>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862213" name="Rectangle 5"/>
          <p:cNvSpPr>
            <a:spLocks noChangeArrowheads="1"/>
          </p:cNvSpPr>
          <p:nvPr/>
        </p:nvSpPr>
        <p:spPr bwMode="auto">
          <a:xfrm>
            <a:off x="566738" y="820738"/>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Ξένη Προσφορά Εξαγωγών</a:t>
            </a:r>
            <a:endParaRPr lang="en-US" sz="2400" dirty="0">
              <a:solidFill>
                <a:srgbClr val="356A41"/>
              </a:solidFill>
            </a:endParaRPr>
          </a:p>
        </p:txBody>
      </p:sp>
      <p:sp>
        <p:nvSpPr>
          <p:cNvPr id="862214" name="Rectangle 6"/>
          <p:cNvSpPr>
            <a:spLocks noChangeArrowheads="1"/>
          </p:cNvSpPr>
          <p:nvPr/>
        </p:nvSpPr>
        <p:spPr bwMode="auto">
          <a:xfrm>
            <a:off x="566738" y="1220788"/>
            <a:ext cx="7947025" cy="400050"/>
          </a:xfrm>
          <a:prstGeom prst="rect">
            <a:avLst/>
          </a:prstGeom>
          <a:noFill/>
          <a:ln w="9525" algn="ctr">
            <a:noFill/>
            <a:miter lim="800000"/>
            <a:headEnd/>
            <a:tailEnd/>
          </a:ln>
        </p:spPr>
        <p:txBody>
          <a:bodyPr>
            <a:spAutoFit/>
          </a:bodyPr>
          <a:lstStyle/>
          <a:p>
            <a:pPr>
              <a:spcBef>
                <a:spcPct val="20000"/>
              </a:spcBef>
            </a:pPr>
            <a:r>
              <a:rPr lang="el-GR" sz="2000" dirty="0" smtClean="0">
                <a:solidFill>
                  <a:srgbClr val="3D68AF"/>
                </a:solidFill>
              </a:rPr>
              <a:t>Άριστος </a:t>
            </a:r>
            <a:r>
              <a:rPr lang="el-GR" sz="2000" dirty="0" smtClean="0">
                <a:solidFill>
                  <a:srgbClr val="3D68AF"/>
                </a:solidFill>
              </a:rPr>
              <a:t>Δασμός για μια Μεγάλη Χώρα Εισαγωγής</a:t>
            </a:r>
            <a:endParaRPr lang="en-US" sz="2000" dirty="0">
              <a:solidFill>
                <a:srgbClr val="3D68AF"/>
              </a:solidFill>
            </a:endParaRPr>
          </a:p>
        </p:txBody>
      </p:sp>
      <p:sp>
        <p:nvSpPr>
          <p:cNvPr id="19" name="Text Box 7"/>
          <p:cNvSpPr txBox="1">
            <a:spLocks noChangeArrowheads="1"/>
          </p:cNvSpPr>
          <p:nvPr/>
        </p:nvSpPr>
        <p:spPr bwMode="auto">
          <a:xfrm>
            <a:off x="585788" y="1689100"/>
            <a:ext cx="1223962"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n-US">
                <a:solidFill>
                  <a:srgbClr val="831951"/>
                </a:solidFill>
              </a:rPr>
              <a:t>FIGURE</a:t>
            </a:r>
            <a:r>
              <a:rPr lang="en-US"/>
              <a:t> 8-8</a:t>
            </a:r>
          </a:p>
        </p:txBody>
      </p:sp>
      <p:sp>
        <p:nvSpPr>
          <p:cNvPr id="21" name="Rectangle 20"/>
          <p:cNvSpPr>
            <a:spLocks noChangeArrowheads="1"/>
          </p:cNvSpPr>
          <p:nvPr/>
        </p:nvSpPr>
        <p:spPr bwMode="auto">
          <a:xfrm>
            <a:off x="5032375" y="2076450"/>
            <a:ext cx="3863975" cy="4419671"/>
          </a:xfrm>
          <a:prstGeom prst="rect">
            <a:avLst/>
          </a:prstGeom>
          <a:noFill/>
          <a:ln w="9525">
            <a:noFill/>
            <a:miter lim="800000"/>
            <a:headEnd/>
            <a:tailEnd/>
          </a:ln>
        </p:spPr>
        <p:txBody>
          <a:bodyPr>
            <a:spAutoFit/>
          </a:bodyPr>
          <a:lstStyle/>
          <a:p>
            <a:pPr>
              <a:spcBef>
                <a:spcPct val="10000"/>
              </a:spcBef>
              <a:spcAft>
                <a:spcPct val="10000"/>
              </a:spcAft>
            </a:pPr>
            <a:r>
              <a:rPr lang="el-GR" sz="1600" dirty="0" smtClean="0">
                <a:solidFill>
                  <a:srgbClr val="8A3A6A"/>
                </a:solidFill>
              </a:rPr>
              <a:t>Δασμοί και Ευημερία για μια Μεγάλη Χώρα </a:t>
            </a:r>
            <a:r>
              <a:rPr lang="en-US" sz="1600" dirty="0" smtClean="0">
                <a:solidFill>
                  <a:srgbClr val="8A3A6A"/>
                </a:solidFill>
              </a:rPr>
              <a:t> </a:t>
            </a:r>
            <a:r>
              <a:rPr lang="el-GR" dirty="0" smtClean="0"/>
              <a:t>Για μια μεγάλη χώρα, ένας δασμός αρχικά αυξάνει την ευημερία του εισαγωγέα επειδή τα κέρδη από τους όρους εμπορίου υπερβαίνουν την απώλεια νεκρού βάρους. Επομένως, η ευημερία του εισαγωγέα αυξάνει από το σημείο </a:t>
            </a:r>
            <a:r>
              <a:rPr lang="en-US" i="1" dirty="0" smtClean="0"/>
              <a:t>B</a:t>
            </a:r>
            <a:r>
              <a:rPr lang="en-US" dirty="0"/>
              <a:t>.</a:t>
            </a:r>
          </a:p>
          <a:p>
            <a:pPr>
              <a:spcBef>
                <a:spcPct val="10000"/>
              </a:spcBef>
              <a:spcAft>
                <a:spcPct val="10000"/>
              </a:spcAft>
            </a:pPr>
            <a:r>
              <a:rPr lang="el-GR" dirty="0" smtClean="0"/>
              <a:t>Η ευημερία συνεχίζει να αυξάνει μέχρι ο δασμός να φθάσει στο </a:t>
            </a:r>
            <a:r>
              <a:rPr lang="el-GR" dirty="0" smtClean="0"/>
              <a:t>άριστο </a:t>
            </a:r>
            <a:r>
              <a:rPr lang="el-GR" dirty="0" smtClean="0"/>
              <a:t>επίπεδό του (σημείο </a:t>
            </a:r>
            <a:r>
              <a:rPr lang="en-US" i="1" dirty="0" smtClean="0"/>
              <a:t>C</a:t>
            </a:r>
            <a:r>
              <a:rPr lang="en-US" dirty="0"/>
              <a:t>).</a:t>
            </a:r>
          </a:p>
          <a:p>
            <a:pPr>
              <a:spcBef>
                <a:spcPct val="10000"/>
              </a:spcBef>
              <a:spcAft>
                <a:spcPct val="10000"/>
              </a:spcAft>
            </a:pPr>
            <a:r>
              <a:rPr lang="el-GR" dirty="0" smtClean="0"/>
              <a:t>Μετά από αυτό, η ευημερία μειώνεται.</a:t>
            </a:r>
            <a:endParaRPr lang="en-US" dirty="0"/>
          </a:p>
          <a:p>
            <a:pPr>
              <a:spcBef>
                <a:spcPct val="10000"/>
              </a:spcBef>
              <a:spcAft>
                <a:spcPct val="10000"/>
              </a:spcAft>
            </a:pPr>
            <a:r>
              <a:rPr lang="el-GR" dirty="0" smtClean="0"/>
              <a:t>Εάν ο δασμός είναι υπερβολικά μεγάλος (μεγαλύτερος από αυτόν στο σημείο </a:t>
            </a:r>
            <a:r>
              <a:rPr lang="en-US" i="1" dirty="0" smtClean="0"/>
              <a:t>B</a:t>
            </a:r>
            <a:r>
              <a:rPr lang="en-US" i="1" dirty="0">
                <a:sym typeface="Symbol" pitchFamily="18" charset="2"/>
              </a:rPr>
              <a:t></a:t>
            </a:r>
            <a:r>
              <a:rPr lang="en-US" dirty="0"/>
              <a:t>), </a:t>
            </a:r>
            <a:r>
              <a:rPr lang="el-GR" dirty="0" smtClean="0"/>
              <a:t>τότε η ευημερία μειώνεται κάτω από το επίπεδο του ελεύθερου εμπορίου. </a:t>
            </a:r>
            <a:endParaRPr lang="en-US" dirty="0"/>
          </a:p>
          <a:p>
            <a:pPr>
              <a:spcBef>
                <a:spcPct val="10000"/>
              </a:spcBef>
              <a:spcAft>
                <a:spcPct val="10000"/>
              </a:spcAft>
            </a:pPr>
            <a:r>
              <a:rPr lang="el-GR" dirty="0" smtClean="0"/>
              <a:t>Ένας απαγορευτικός δασμός δεν θα επιτρέψει καθόλου εισαγωγές, οπότε η ευημερία του εισαγωγέα θα είναι στο επίπεδο χωρίς εμπόριο, στο σημείο </a:t>
            </a:r>
            <a:r>
              <a:rPr lang="en-US" i="1" dirty="0" smtClean="0"/>
              <a:t>A</a:t>
            </a:r>
            <a:r>
              <a:rPr lang="en-US" dirty="0"/>
              <a:t>.</a:t>
            </a:r>
          </a:p>
        </p:txBody>
      </p:sp>
      <p:sp>
        <p:nvSpPr>
          <p:cNvPr id="34" name="Rectangle 33"/>
          <p:cNvSpPr>
            <a:spLocks noChangeArrowheads="1"/>
          </p:cNvSpPr>
          <p:nvPr/>
        </p:nvSpPr>
        <p:spPr bwMode="auto">
          <a:xfrm>
            <a:off x="703263" y="2071688"/>
            <a:ext cx="4289425" cy="2963862"/>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sp>
        <p:nvSpPr>
          <p:cNvPr id="13" name="Rectangle 6"/>
          <p:cNvSpPr>
            <a:spLocks noChangeArrowheads="1"/>
          </p:cNvSpPr>
          <p:nvPr/>
        </p:nvSpPr>
        <p:spPr bwMode="auto">
          <a:xfrm>
            <a:off x="566738" y="5053013"/>
            <a:ext cx="4425950" cy="830997"/>
          </a:xfrm>
          <a:prstGeom prst="rect">
            <a:avLst/>
          </a:prstGeom>
          <a:noFill/>
          <a:ln w="9525" algn="ctr">
            <a:noFill/>
            <a:miter lim="800000"/>
            <a:headEnd/>
            <a:tailEnd/>
          </a:ln>
        </p:spPr>
        <p:txBody>
          <a:bodyPr>
            <a:spAutoFit/>
          </a:bodyPr>
          <a:lstStyle/>
          <a:p>
            <a:pPr>
              <a:spcBef>
                <a:spcPct val="20000"/>
              </a:spcBef>
            </a:pPr>
            <a:r>
              <a:rPr lang="el-GR" sz="1600" dirty="0" smtClean="0">
                <a:solidFill>
                  <a:srgbClr val="3D68AF"/>
                </a:solidFill>
              </a:rPr>
              <a:t>Τύπος </a:t>
            </a:r>
            <a:r>
              <a:rPr lang="el-GR" sz="1600" dirty="0" smtClean="0">
                <a:solidFill>
                  <a:srgbClr val="3D68AF"/>
                </a:solidFill>
              </a:rPr>
              <a:t>Άριστου </a:t>
            </a:r>
            <a:r>
              <a:rPr lang="el-GR" sz="1600" dirty="0" smtClean="0">
                <a:solidFill>
                  <a:srgbClr val="3D68AF"/>
                </a:solidFill>
              </a:rPr>
              <a:t>Δασμού</a:t>
            </a:r>
            <a:r>
              <a:rPr lang="en-US" sz="1600" dirty="0" smtClean="0">
                <a:solidFill>
                  <a:srgbClr val="3D68AF"/>
                </a:solidFill>
              </a:rPr>
              <a:t>  </a:t>
            </a:r>
            <a:r>
              <a:rPr lang="el-GR" sz="1600" b="0" dirty="0" smtClean="0"/>
              <a:t>Ο τύπος εξαρτάται από την ελαστικότητα της ξένης προσφοράς εξαγωγών, που την αποκαλούμε</a:t>
            </a:r>
            <a:r>
              <a:rPr lang="en-US" sz="1600" b="0" dirty="0" smtClean="0"/>
              <a:t> </a:t>
            </a:r>
            <a:r>
              <a:rPr lang="en-US" sz="1600" b="0" dirty="0"/>
              <a:t>E*</a:t>
            </a:r>
            <a:r>
              <a:rPr lang="en-US" sz="1600" baseline="-25000" dirty="0"/>
              <a:t>X</a:t>
            </a:r>
            <a:r>
              <a:rPr lang="en-US" sz="1600" dirty="0"/>
              <a:t>.</a:t>
            </a:r>
          </a:p>
        </p:txBody>
      </p:sp>
      <p:sp>
        <p:nvSpPr>
          <p:cNvPr id="24" name="Rectangle 23"/>
          <p:cNvSpPr>
            <a:spLocks noChangeArrowheads="1"/>
          </p:cNvSpPr>
          <p:nvPr/>
        </p:nvSpPr>
        <p:spPr bwMode="auto">
          <a:xfrm>
            <a:off x="5991225" y="-3175"/>
            <a:ext cx="3152775" cy="1077218"/>
          </a:xfrm>
          <a:prstGeom prst="rect">
            <a:avLst/>
          </a:prstGeom>
          <a:noFill/>
          <a:ln w="9525">
            <a:noFill/>
            <a:miter lim="800000"/>
            <a:headEnd/>
            <a:tailEnd/>
          </a:ln>
        </p:spPr>
        <p:txBody>
          <a:bodyPr>
            <a:spAutoFit/>
          </a:bodyPr>
          <a:lstStyle/>
          <a:p>
            <a:pPr>
              <a:spcBef>
                <a:spcPct val="10000"/>
              </a:spcBef>
              <a:spcAft>
                <a:spcPct val="10000"/>
              </a:spcAft>
            </a:pPr>
            <a:r>
              <a:rPr lang="el-GR" sz="1600" b="0" dirty="0" smtClean="0"/>
              <a:t>Ως</a:t>
            </a:r>
            <a:r>
              <a:rPr lang="el-GR" sz="1600" dirty="0" smtClean="0"/>
              <a:t> </a:t>
            </a:r>
            <a:r>
              <a:rPr lang="el-GR" sz="1600" dirty="0" smtClean="0"/>
              <a:t>άριστος δασμός</a:t>
            </a:r>
            <a:r>
              <a:rPr lang="el-GR" sz="1600" b="0" dirty="0" smtClean="0"/>
              <a:t> </a:t>
            </a:r>
            <a:r>
              <a:rPr lang="el-GR" sz="1600" b="0" dirty="0" smtClean="0"/>
              <a:t>ορίζεται ο δασμός που οδηγεί σε μέγιστη αύξηση της ευημερίας της εισάγουσας χώρας. </a:t>
            </a:r>
            <a:r>
              <a:rPr lang="en-US" sz="1600" b="0" dirty="0" smtClean="0"/>
              <a:t> </a:t>
            </a:r>
            <a:endParaRPr lang="en-US" sz="1600" b="0" dirty="0"/>
          </a:p>
        </p:txBody>
      </p:sp>
      <p:graphicFrame>
        <p:nvGraphicFramePr>
          <p:cNvPr id="2050" name="Object 44"/>
          <p:cNvGraphicFramePr>
            <a:graphicFrameLocks noChangeAspect="1"/>
          </p:cNvGraphicFramePr>
          <p:nvPr/>
        </p:nvGraphicFramePr>
        <p:xfrm>
          <a:off x="1708150" y="5737225"/>
          <a:ext cx="2281238" cy="776288"/>
        </p:xfrm>
        <a:graphic>
          <a:graphicData uri="http://schemas.openxmlformats.org/presentationml/2006/ole">
            <p:oleObj spid="_x0000_s2092" name="Equation" r:id="rId4" imgW="1269449" imgH="431613" progId="Equation.3">
              <p:embed/>
            </p:oleObj>
          </a:graphicData>
        </a:graphic>
      </p:graphicFrame>
      <p:pic>
        <p:nvPicPr>
          <p:cNvPr id="3" name="Picture 2"/>
          <p:cNvPicPr>
            <a:picLocks noChangeAspect="1"/>
          </p:cNvPicPr>
          <p:nvPr/>
        </p:nvPicPr>
        <p:blipFill>
          <a:blip r:embed="rId5" cstate="print"/>
          <a:srcRect/>
          <a:stretch>
            <a:fillRect/>
          </a:stretch>
        </p:blipFill>
        <p:spPr bwMode="auto">
          <a:xfrm>
            <a:off x="781050" y="2162175"/>
            <a:ext cx="4105275" cy="2762250"/>
          </a:xfrm>
          <a:prstGeom prst="rect">
            <a:avLst/>
          </a:prstGeom>
          <a:noFill/>
          <a:ln w="9525">
            <a:noFill/>
            <a:miter lim="800000"/>
            <a:headEnd/>
            <a:tailEnd/>
          </a:ln>
        </p:spPr>
      </p:pic>
      <p:pic>
        <p:nvPicPr>
          <p:cNvPr id="7" name="Picture 6"/>
          <p:cNvPicPr>
            <a:picLocks noChangeAspect="1"/>
          </p:cNvPicPr>
          <p:nvPr/>
        </p:nvPicPr>
        <p:blipFill>
          <a:blip r:embed="rId6" cstate="print"/>
          <a:srcRect/>
          <a:stretch>
            <a:fillRect/>
          </a:stretch>
        </p:blipFill>
        <p:spPr bwMode="auto">
          <a:xfrm>
            <a:off x="781050" y="2162175"/>
            <a:ext cx="4105275" cy="2762250"/>
          </a:xfrm>
          <a:prstGeom prst="rect">
            <a:avLst/>
          </a:prstGeom>
          <a:noFill/>
          <a:ln w="9525">
            <a:noFill/>
            <a:miter lim="800000"/>
            <a:headEnd/>
            <a:tailEnd/>
          </a:ln>
        </p:spPr>
      </p:pic>
      <p:pic>
        <p:nvPicPr>
          <p:cNvPr id="11" name="Picture 10"/>
          <p:cNvPicPr>
            <a:picLocks noChangeAspect="1"/>
          </p:cNvPicPr>
          <p:nvPr/>
        </p:nvPicPr>
        <p:blipFill>
          <a:blip r:embed="rId7" cstate="print"/>
          <a:srcRect/>
          <a:stretch>
            <a:fillRect/>
          </a:stretch>
        </p:blipFill>
        <p:spPr bwMode="auto">
          <a:xfrm>
            <a:off x="781050" y="2162175"/>
            <a:ext cx="4105275" cy="2762250"/>
          </a:xfrm>
          <a:prstGeom prst="rect">
            <a:avLst/>
          </a:prstGeom>
          <a:noFill/>
          <a:ln w="9525">
            <a:noFill/>
            <a:miter lim="800000"/>
            <a:headEnd/>
            <a:tailEnd/>
          </a:ln>
        </p:spPr>
      </p:pic>
      <p:pic>
        <p:nvPicPr>
          <p:cNvPr id="5" name="Picture 4"/>
          <p:cNvPicPr>
            <a:picLocks noChangeAspect="1"/>
          </p:cNvPicPr>
          <p:nvPr/>
        </p:nvPicPr>
        <p:blipFill>
          <a:blip r:embed="rId8" cstate="print"/>
          <a:srcRect/>
          <a:stretch>
            <a:fillRect/>
          </a:stretch>
        </p:blipFill>
        <p:spPr bwMode="auto">
          <a:xfrm>
            <a:off x="781050" y="2162175"/>
            <a:ext cx="4105275" cy="2762250"/>
          </a:xfrm>
          <a:prstGeom prst="rect">
            <a:avLst/>
          </a:prstGeom>
          <a:noFill/>
          <a:ln w="9525">
            <a:noFill/>
            <a:miter lim="800000"/>
            <a:headEnd/>
            <a:tailEnd/>
          </a:ln>
        </p:spPr>
      </p:pic>
      <p:pic>
        <p:nvPicPr>
          <p:cNvPr id="4" name="Picture 3"/>
          <p:cNvPicPr>
            <a:picLocks noChangeAspect="1"/>
          </p:cNvPicPr>
          <p:nvPr/>
        </p:nvPicPr>
        <p:blipFill>
          <a:blip r:embed="rId9" cstate="print"/>
          <a:srcRect/>
          <a:stretch>
            <a:fillRect/>
          </a:stretch>
        </p:blipFill>
        <p:spPr bwMode="auto">
          <a:xfrm>
            <a:off x="781050" y="2162175"/>
            <a:ext cx="4105275" cy="2762250"/>
          </a:xfrm>
          <a:prstGeom prst="rect">
            <a:avLst/>
          </a:prstGeom>
          <a:noFill/>
          <a:ln w="9525">
            <a:noFill/>
            <a:miter lim="800000"/>
            <a:headEnd/>
            <a:tailEnd/>
          </a:ln>
        </p:spPr>
      </p:pic>
      <p:pic>
        <p:nvPicPr>
          <p:cNvPr id="6" name="Picture 5"/>
          <p:cNvPicPr>
            <a:picLocks noChangeAspect="1"/>
          </p:cNvPicPr>
          <p:nvPr/>
        </p:nvPicPr>
        <p:blipFill>
          <a:blip r:embed="rId10" cstate="print"/>
          <a:srcRect/>
          <a:stretch>
            <a:fillRect/>
          </a:stretch>
        </p:blipFill>
        <p:spPr bwMode="auto">
          <a:xfrm>
            <a:off x="781050" y="2162175"/>
            <a:ext cx="4105275" cy="2762250"/>
          </a:xfrm>
          <a:prstGeom prst="rect">
            <a:avLst/>
          </a:prstGeom>
          <a:noFill/>
          <a:ln w="9525">
            <a:noFill/>
            <a:miter lim="800000"/>
            <a:headEnd/>
            <a:tailEnd/>
          </a:ln>
        </p:spPr>
      </p:pic>
      <p:pic>
        <p:nvPicPr>
          <p:cNvPr id="8" name="Picture 7"/>
          <p:cNvPicPr>
            <a:picLocks noChangeAspect="1"/>
          </p:cNvPicPr>
          <p:nvPr/>
        </p:nvPicPr>
        <p:blipFill>
          <a:blip r:embed="rId11" cstate="print"/>
          <a:srcRect/>
          <a:stretch>
            <a:fillRect/>
          </a:stretch>
        </p:blipFill>
        <p:spPr bwMode="auto">
          <a:xfrm>
            <a:off x="781050" y="2162175"/>
            <a:ext cx="4105275" cy="2762250"/>
          </a:xfrm>
          <a:prstGeom prst="rect">
            <a:avLst/>
          </a:prstGeom>
          <a:noFill/>
          <a:ln w="9525">
            <a:noFill/>
            <a:miter lim="800000"/>
            <a:headEnd/>
            <a:tailEnd/>
          </a:ln>
        </p:spPr>
      </p:pic>
      <p:pic>
        <p:nvPicPr>
          <p:cNvPr id="9" name="Picture 8"/>
          <p:cNvPicPr>
            <a:picLocks noChangeAspect="1"/>
          </p:cNvPicPr>
          <p:nvPr/>
        </p:nvPicPr>
        <p:blipFill>
          <a:blip r:embed="rId12" cstate="print"/>
          <a:srcRect/>
          <a:stretch>
            <a:fillRect/>
          </a:stretch>
        </p:blipFill>
        <p:spPr bwMode="auto">
          <a:xfrm>
            <a:off x="781050" y="2162175"/>
            <a:ext cx="4105275" cy="2762250"/>
          </a:xfrm>
          <a:prstGeom prst="rect">
            <a:avLst/>
          </a:prstGeom>
          <a:noFill/>
          <a:ln w="9525">
            <a:noFill/>
            <a:miter lim="800000"/>
            <a:headEnd/>
            <a:tailEnd/>
          </a:ln>
        </p:spPr>
      </p:pic>
      <p:pic>
        <p:nvPicPr>
          <p:cNvPr id="10" name="Picture 9"/>
          <p:cNvPicPr>
            <a:picLocks noChangeAspect="1"/>
          </p:cNvPicPr>
          <p:nvPr/>
        </p:nvPicPr>
        <p:blipFill>
          <a:blip r:embed="rId13" cstate="print"/>
          <a:srcRect/>
          <a:stretch>
            <a:fillRect/>
          </a:stretch>
        </p:blipFill>
        <p:spPr bwMode="auto">
          <a:xfrm>
            <a:off x="781050" y="2162175"/>
            <a:ext cx="4105275" cy="2762250"/>
          </a:xfrm>
          <a:prstGeom prst="rect">
            <a:avLst/>
          </a:prstGeom>
          <a:noFill/>
          <a:ln w="9525">
            <a:noFill/>
            <a:miter lim="800000"/>
            <a:headEnd/>
            <a:tailEnd/>
          </a:ln>
        </p:spPr>
      </p:pic>
      <p:sp>
        <p:nvSpPr>
          <p:cNvPr id="2110" name="Rectangle 25"/>
          <p:cNvSpPr>
            <a:spLocks noChangeArrowheads="1"/>
          </p:cNvSpPr>
          <p:nvPr/>
        </p:nvSpPr>
        <p:spPr bwMode="auto">
          <a:xfrm>
            <a:off x="928688" y="434975"/>
            <a:ext cx="4967287" cy="193675"/>
          </a:xfrm>
          <a:prstGeom prst="rect">
            <a:avLst/>
          </a:prstGeom>
          <a:solidFill>
            <a:srgbClr val="F5D8A5"/>
          </a:solidFill>
          <a:ln w="9525" algn="ctr">
            <a:noFill/>
            <a:round/>
            <a:headEnd/>
            <a:tailEnd/>
          </a:ln>
        </p:spPr>
        <p:txBody>
          <a:bodyPr/>
          <a:lstStyle/>
          <a:p>
            <a:endParaRPr lang="en-US" sz="2800" b="0">
              <a:solidFill>
                <a:schemeClr val="tx2"/>
              </a:solidFill>
            </a:endParaRPr>
          </a:p>
        </p:txBody>
      </p:sp>
      <p:sp>
        <p:nvSpPr>
          <p:cNvPr id="2111" name="Rectangle 3"/>
          <p:cNvSpPr>
            <a:spLocks noGrp="1" noChangeArrowheads="1"/>
          </p:cNvSpPr>
          <p:nvPr>
            <p:ph type="title"/>
          </p:nvPr>
        </p:nvSpPr>
        <p:spPr>
          <a:xfrm>
            <a:off x="566738" y="0"/>
            <a:ext cx="5340576" cy="820738"/>
          </a:xfrm>
        </p:spPr>
        <p:txBody>
          <a:bodyPr/>
          <a:lstStyle/>
          <a:p>
            <a:r>
              <a:rPr lang="en-US" dirty="0" smtClean="0">
                <a:solidFill>
                  <a:srgbClr val="69134B"/>
                </a:solidFill>
              </a:rPr>
              <a:t>4 </a:t>
            </a:r>
            <a:r>
              <a:rPr lang="el-GR" dirty="0" smtClean="0">
                <a:solidFill>
                  <a:srgbClr val="69134B"/>
                </a:solidFill>
              </a:rPr>
              <a:t>Εισαγωγικοί Δασμοί για μια Μεγάλη Χώρα</a:t>
            </a:r>
            <a:endParaRPr lang="en-US" dirty="0" smtClean="0">
              <a:solidFill>
                <a:srgbClr val="69134B"/>
              </a:solidFill>
            </a:endParaRPr>
          </a:p>
        </p:txBody>
      </p:sp>
      <p:cxnSp>
        <p:nvCxnSpPr>
          <p:cNvPr id="2112" name="Straight Connector 27"/>
          <p:cNvCxnSpPr>
            <a:cxnSpLocks noChangeShapeType="1"/>
          </p:cNvCxnSpPr>
          <p:nvPr/>
        </p:nvCxnSpPr>
        <p:spPr bwMode="auto">
          <a:xfrm>
            <a:off x="566738" y="588963"/>
            <a:ext cx="5329237" cy="0"/>
          </a:xfrm>
          <a:prstGeom prst="line">
            <a:avLst/>
          </a:prstGeom>
          <a:noFill/>
          <a:ln w="19050" cap="rnd" algn="ctr">
            <a:solidFill>
              <a:srgbClr val="9C3A45"/>
            </a:solidFill>
            <a:prstDash val="sysDash"/>
            <a:round/>
            <a:headEnd/>
            <a:tailEnd/>
          </a:ln>
        </p:spPr>
      </p:cxn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2213"/>
                                        </p:tgtEl>
                                        <p:attrNameLst>
                                          <p:attrName>style.visibility</p:attrName>
                                        </p:attrNameLst>
                                      </p:cBhvr>
                                      <p:to>
                                        <p:strVal val="visible"/>
                                      </p:to>
                                    </p:set>
                                    <p:animEffect transition="in" filter="wipe(left)">
                                      <p:cBhvr>
                                        <p:cTn id="7" dur="500"/>
                                        <p:tgtEl>
                                          <p:spTgt spid="86221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862214"/>
                                        </p:tgtEl>
                                        <p:attrNameLst>
                                          <p:attrName>style.visibility</p:attrName>
                                        </p:attrNameLst>
                                      </p:cBhvr>
                                      <p:to>
                                        <p:strVal val="visible"/>
                                      </p:to>
                                    </p:set>
                                    <p:animEffect transition="in" filter="wipe(left)">
                                      <p:cBhvr>
                                        <p:cTn id="11" dur="500"/>
                                        <p:tgtEl>
                                          <p:spTgt spid="862214"/>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left)">
                                      <p:cBhvr>
                                        <p:cTn id="15" dur="500"/>
                                        <p:tgtEl>
                                          <p:spTgt spid="24"/>
                                        </p:tgtEl>
                                      </p:cBhvr>
                                    </p:animEffect>
                                  </p:childTnLst>
                                </p:cTn>
                              </p:par>
                            </p:childTnLst>
                          </p:cTn>
                        </p:par>
                        <p:par>
                          <p:cTn id="16" fill="hold">
                            <p:stCondLst>
                              <p:cond delay="1500"/>
                            </p:stCondLst>
                            <p:childTnLst>
                              <p:par>
                                <p:cTn id="17" presetID="29" presetClass="entr" presetSubtype="0" fill="hold" nodeType="after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p:cTn id="19" dur="500" fill="hold"/>
                                        <p:tgtEl>
                                          <p:spTgt spid="2"/>
                                        </p:tgtEl>
                                        <p:attrNameLst>
                                          <p:attrName>ppt_x</p:attrName>
                                        </p:attrNameLst>
                                      </p:cBhvr>
                                      <p:tavLst>
                                        <p:tav tm="0">
                                          <p:val>
                                            <p:strVal val="#ppt_x-.2"/>
                                          </p:val>
                                        </p:tav>
                                        <p:tav tm="100000">
                                          <p:val>
                                            <p:strVal val="#ppt_x"/>
                                          </p:val>
                                        </p:tav>
                                      </p:tavLst>
                                    </p:anim>
                                    <p:anim calcmode="lin" valueType="num">
                                      <p:cBhvr>
                                        <p:cTn id="20" dur="5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21" dur="500"/>
                                        <p:tgtEl>
                                          <p:spTgt spid="2"/>
                                        </p:tgtEl>
                                      </p:cBhvr>
                                    </p:animEffect>
                                  </p:childTnLst>
                                </p:cTn>
                              </p:par>
                            </p:childTnLst>
                          </p:cTn>
                        </p:par>
                        <p:par>
                          <p:cTn id="22" fill="hold">
                            <p:stCondLst>
                              <p:cond delay="2000"/>
                            </p:stCondLst>
                            <p:childTnLst>
                              <p:par>
                                <p:cTn id="23" presetID="22" presetClass="entr" presetSubtype="8" fill="hold" grpId="0" nodeType="after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wipe(left)">
                                      <p:cBhvr>
                                        <p:cTn id="25" dur="500"/>
                                        <p:tgtEl>
                                          <p:spTgt spid="19"/>
                                        </p:tgtEl>
                                      </p:cBhvr>
                                    </p:animEffect>
                                  </p:childTnLst>
                                </p:cTn>
                              </p:par>
                            </p:childTnLst>
                          </p:cTn>
                        </p:par>
                        <p:par>
                          <p:cTn id="26" fill="hold">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34"/>
                                        </p:tgtEl>
                                        <p:attrNameLst>
                                          <p:attrName>style.visibility</p:attrName>
                                        </p:attrNameLst>
                                      </p:cBhvr>
                                      <p:to>
                                        <p:strVal val="visible"/>
                                      </p:to>
                                    </p:set>
                                    <p:animEffect transition="in" filter="wipe(left)">
                                      <p:cBhvr>
                                        <p:cTn id="29" dur="500"/>
                                        <p:tgtEl>
                                          <p:spTgt spid="34"/>
                                        </p:tgtEl>
                                      </p:cBhvr>
                                    </p:animEffect>
                                  </p:childTnLst>
                                </p:cTn>
                              </p:par>
                            </p:childTnLst>
                          </p:cTn>
                        </p:par>
                        <p:par>
                          <p:cTn id="30" fill="hold">
                            <p:stCondLst>
                              <p:cond delay="3000"/>
                            </p:stCondLst>
                            <p:childTnLst>
                              <p:par>
                                <p:cTn id="31" presetID="22" presetClass="entr" presetSubtype="8" fill="hold" grpId="0" nodeType="afterEffect">
                                  <p:stCondLst>
                                    <p:cond delay="0"/>
                                  </p:stCondLst>
                                  <p:childTnLst>
                                    <p:set>
                                      <p:cBhvr>
                                        <p:cTn id="32" dur="1" fill="hold">
                                          <p:stCondLst>
                                            <p:cond delay="0"/>
                                          </p:stCondLst>
                                        </p:cTn>
                                        <p:tgtEl>
                                          <p:spTgt spid="21">
                                            <p:txEl>
                                              <p:pRg st="0" end="0"/>
                                            </p:txEl>
                                          </p:spTgt>
                                        </p:tgtEl>
                                        <p:attrNameLst>
                                          <p:attrName>style.visibility</p:attrName>
                                        </p:attrNameLst>
                                      </p:cBhvr>
                                      <p:to>
                                        <p:strVal val="visible"/>
                                      </p:to>
                                    </p:set>
                                    <p:animEffect transition="in" filter="wipe(left)">
                                      <p:cBhvr>
                                        <p:cTn id="33" dur="500"/>
                                        <p:tgtEl>
                                          <p:spTgt spid="21">
                                            <p:txEl>
                                              <p:pRg st="0" end="0"/>
                                            </p:txEl>
                                          </p:spTgt>
                                        </p:tgtEl>
                                      </p:cBhvr>
                                    </p:animEffect>
                                  </p:childTnLst>
                                </p:cTn>
                              </p:par>
                            </p:childTnLst>
                          </p:cTn>
                        </p:par>
                        <p:par>
                          <p:cTn id="34" fill="hold">
                            <p:stCondLst>
                              <p:cond delay="3500"/>
                            </p:stCondLst>
                            <p:childTnLst>
                              <p:par>
                                <p:cTn id="35" presetID="22" presetClass="entr" presetSubtype="8" fill="hold" nodeType="after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wipe(left)">
                                      <p:cBhvr>
                                        <p:cTn id="37" dur="1000"/>
                                        <p:tgtEl>
                                          <p:spTgt spid="3"/>
                                        </p:tgtEl>
                                      </p:cBhvr>
                                    </p:animEffect>
                                  </p:childTnLst>
                                </p:cTn>
                              </p:par>
                            </p:childTnLst>
                          </p:cTn>
                        </p:par>
                        <p:par>
                          <p:cTn id="38" fill="hold">
                            <p:stCondLst>
                              <p:cond delay="4500"/>
                            </p:stCondLst>
                            <p:childTnLst>
                              <p:par>
                                <p:cTn id="39" presetID="22" presetClass="entr" presetSubtype="8" fill="hold" nodeType="afterEffect">
                                  <p:stCondLst>
                                    <p:cond delay="0"/>
                                  </p:stCondLst>
                                  <p:childTnLst>
                                    <p:set>
                                      <p:cBhvr>
                                        <p:cTn id="40" dur="1" fill="hold">
                                          <p:stCondLst>
                                            <p:cond delay="0"/>
                                          </p:stCondLst>
                                        </p:cTn>
                                        <p:tgtEl>
                                          <p:spTgt spid="4"/>
                                        </p:tgtEl>
                                        <p:attrNameLst>
                                          <p:attrName>style.visibility</p:attrName>
                                        </p:attrNameLst>
                                      </p:cBhvr>
                                      <p:to>
                                        <p:strVal val="visible"/>
                                      </p:to>
                                    </p:set>
                                    <p:animEffect transition="in" filter="wipe(left)">
                                      <p:cBhvr>
                                        <p:cTn id="41" dur="1000"/>
                                        <p:tgtEl>
                                          <p:spTgt spid="4"/>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21">
                                            <p:txEl>
                                              <p:pRg st="1" end="1"/>
                                            </p:txEl>
                                          </p:spTgt>
                                        </p:tgtEl>
                                        <p:attrNameLst>
                                          <p:attrName>style.visibility</p:attrName>
                                        </p:attrNameLst>
                                      </p:cBhvr>
                                      <p:to>
                                        <p:strVal val="visible"/>
                                      </p:to>
                                    </p:set>
                                    <p:animEffect transition="in" filter="wipe(left)">
                                      <p:cBhvr>
                                        <p:cTn id="46" dur="500"/>
                                        <p:tgtEl>
                                          <p:spTgt spid="21">
                                            <p:txEl>
                                              <p:pRg st="1" end="1"/>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grpId="0" nodeType="clickEffect">
                                  <p:stCondLst>
                                    <p:cond delay="0"/>
                                  </p:stCondLst>
                                  <p:childTnLst>
                                    <p:set>
                                      <p:cBhvr>
                                        <p:cTn id="50" dur="1" fill="hold">
                                          <p:stCondLst>
                                            <p:cond delay="0"/>
                                          </p:stCondLst>
                                        </p:cTn>
                                        <p:tgtEl>
                                          <p:spTgt spid="21">
                                            <p:txEl>
                                              <p:pRg st="2" end="2"/>
                                            </p:txEl>
                                          </p:spTgt>
                                        </p:tgtEl>
                                        <p:attrNameLst>
                                          <p:attrName>style.visibility</p:attrName>
                                        </p:attrNameLst>
                                      </p:cBhvr>
                                      <p:to>
                                        <p:strVal val="visible"/>
                                      </p:to>
                                    </p:set>
                                    <p:animEffect transition="in" filter="wipe(left)">
                                      <p:cBhvr>
                                        <p:cTn id="51" dur="500"/>
                                        <p:tgtEl>
                                          <p:spTgt spid="21">
                                            <p:txEl>
                                              <p:pRg st="2" end="2"/>
                                            </p:txEl>
                                          </p:spTgt>
                                        </p:tgtEl>
                                      </p:cBhvr>
                                    </p:animEffect>
                                  </p:childTnLst>
                                </p:cTn>
                              </p:par>
                            </p:childTnLst>
                          </p:cTn>
                        </p:par>
                        <p:par>
                          <p:cTn id="52" fill="hold">
                            <p:stCondLst>
                              <p:cond delay="500"/>
                            </p:stCondLst>
                            <p:childTnLst>
                              <p:par>
                                <p:cTn id="53" presetID="22" presetClass="entr" presetSubtype="8" fill="hold" nodeType="afterEffect">
                                  <p:stCondLst>
                                    <p:cond delay="0"/>
                                  </p:stCondLst>
                                  <p:childTnLst>
                                    <p:set>
                                      <p:cBhvr>
                                        <p:cTn id="54" dur="1" fill="hold">
                                          <p:stCondLst>
                                            <p:cond delay="0"/>
                                          </p:stCondLst>
                                        </p:cTn>
                                        <p:tgtEl>
                                          <p:spTgt spid="5"/>
                                        </p:tgtEl>
                                        <p:attrNameLst>
                                          <p:attrName>style.visibility</p:attrName>
                                        </p:attrNameLst>
                                      </p:cBhvr>
                                      <p:to>
                                        <p:strVal val="visible"/>
                                      </p:to>
                                    </p:set>
                                    <p:animEffect transition="in" filter="wipe(left)">
                                      <p:cBhvr>
                                        <p:cTn id="55" dur="1000"/>
                                        <p:tgtEl>
                                          <p:spTgt spid="5"/>
                                        </p:tgtEl>
                                      </p:cBhvr>
                                    </p:animEffect>
                                  </p:childTnLst>
                                </p:cTn>
                              </p:par>
                            </p:childTnLst>
                          </p:cTn>
                        </p:par>
                        <p:par>
                          <p:cTn id="56" fill="hold">
                            <p:stCondLst>
                              <p:cond delay="1500"/>
                            </p:stCondLst>
                            <p:childTnLst>
                              <p:par>
                                <p:cTn id="57" presetID="22" presetClass="entr" presetSubtype="2" fill="hold" nodeType="afterEffect">
                                  <p:stCondLst>
                                    <p:cond delay="0"/>
                                  </p:stCondLst>
                                  <p:childTnLst>
                                    <p:set>
                                      <p:cBhvr>
                                        <p:cTn id="58" dur="1" fill="hold">
                                          <p:stCondLst>
                                            <p:cond delay="0"/>
                                          </p:stCondLst>
                                        </p:cTn>
                                        <p:tgtEl>
                                          <p:spTgt spid="6"/>
                                        </p:tgtEl>
                                        <p:attrNameLst>
                                          <p:attrName>style.visibility</p:attrName>
                                        </p:attrNameLst>
                                      </p:cBhvr>
                                      <p:to>
                                        <p:strVal val="visible"/>
                                      </p:to>
                                    </p:set>
                                    <p:animEffect transition="in" filter="wipe(right)">
                                      <p:cBhvr>
                                        <p:cTn id="59" dur="1000"/>
                                        <p:tgtEl>
                                          <p:spTgt spid="6"/>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1" fill="hold" nodeType="clickEffect">
                                  <p:stCondLst>
                                    <p:cond delay="0"/>
                                  </p:stCondLst>
                                  <p:childTnLst>
                                    <p:set>
                                      <p:cBhvr>
                                        <p:cTn id="63" dur="1" fill="hold">
                                          <p:stCondLst>
                                            <p:cond delay="0"/>
                                          </p:stCondLst>
                                        </p:cTn>
                                        <p:tgtEl>
                                          <p:spTgt spid="11"/>
                                        </p:tgtEl>
                                        <p:attrNameLst>
                                          <p:attrName>style.visibility</p:attrName>
                                        </p:attrNameLst>
                                      </p:cBhvr>
                                      <p:to>
                                        <p:strVal val="visible"/>
                                      </p:to>
                                    </p:set>
                                    <p:animEffect transition="in" filter="wipe(up)">
                                      <p:cBhvr>
                                        <p:cTn id="64" dur="1000"/>
                                        <p:tgtEl>
                                          <p:spTgt spid="11"/>
                                        </p:tgtEl>
                                      </p:cBhvr>
                                    </p:animEffect>
                                  </p:childTnLst>
                                </p:cTn>
                              </p:par>
                            </p:childTnLst>
                          </p:cTn>
                        </p:par>
                        <p:par>
                          <p:cTn id="65" fill="hold">
                            <p:stCondLst>
                              <p:cond delay="1000"/>
                            </p:stCondLst>
                            <p:childTnLst>
                              <p:par>
                                <p:cTn id="66" presetID="22" presetClass="entr" presetSubtype="8" fill="hold" nodeType="afterEffect">
                                  <p:stCondLst>
                                    <p:cond delay="0"/>
                                  </p:stCondLst>
                                  <p:childTnLst>
                                    <p:set>
                                      <p:cBhvr>
                                        <p:cTn id="67" dur="1" fill="hold">
                                          <p:stCondLst>
                                            <p:cond delay="0"/>
                                          </p:stCondLst>
                                        </p:cTn>
                                        <p:tgtEl>
                                          <p:spTgt spid="7"/>
                                        </p:tgtEl>
                                        <p:attrNameLst>
                                          <p:attrName>style.visibility</p:attrName>
                                        </p:attrNameLst>
                                      </p:cBhvr>
                                      <p:to>
                                        <p:strVal val="visible"/>
                                      </p:to>
                                    </p:set>
                                    <p:animEffect transition="in" filter="wipe(left)">
                                      <p:cBhvr>
                                        <p:cTn id="68" dur="1000"/>
                                        <p:tgtEl>
                                          <p:spTgt spid="7"/>
                                        </p:tgtEl>
                                      </p:cBhvr>
                                    </p:animEffect>
                                  </p:childTnLst>
                                </p:cTn>
                              </p:par>
                            </p:childTnLst>
                          </p:cTn>
                        </p:par>
                        <p:par>
                          <p:cTn id="69" fill="hold">
                            <p:stCondLst>
                              <p:cond delay="2000"/>
                            </p:stCondLst>
                            <p:childTnLst>
                              <p:par>
                                <p:cTn id="70" presetID="22" presetClass="entr" presetSubtype="8" fill="hold" nodeType="afterEffect">
                                  <p:stCondLst>
                                    <p:cond delay="0"/>
                                  </p:stCondLst>
                                  <p:childTnLst>
                                    <p:set>
                                      <p:cBhvr>
                                        <p:cTn id="71" dur="1" fill="hold">
                                          <p:stCondLst>
                                            <p:cond delay="0"/>
                                          </p:stCondLst>
                                        </p:cTn>
                                        <p:tgtEl>
                                          <p:spTgt spid="8"/>
                                        </p:tgtEl>
                                        <p:attrNameLst>
                                          <p:attrName>style.visibility</p:attrName>
                                        </p:attrNameLst>
                                      </p:cBhvr>
                                      <p:to>
                                        <p:strVal val="visible"/>
                                      </p:to>
                                    </p:set>
                                    <p:animEffect transition="in" filter="wipe(left)">
                                      <p:cBhvr>
                                        <p:cTn id="72" dur="1000"/>
                                        <p:tgtEl>
                                          <p:spTgt spid="8"/>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childTnLst>
                                    <p:set>
                                      <p:cBhvr>
                                        <p:cTn id="76" dur="1" fill="hold">
                                          <p:stCondLst>
                                            <p:cond delay="0"/>
                                          </p:stCondLst>
                                        </p:cTn>
                                        <p:tgtEl>
                                          <p:spTgt spid="21">
                                            <p:txEl>
                                              <p:pRg st="3" end="3"/>
                                            </p:txEl>
                                          </p:spTgt>
                                        </p:tgtEl>
                                        <p:attrNameLst>
                                          <p:attrName>style.visibility</p:attrName>
                                        </p:attrNameLst>
                                      </p:cBhvr>
                                      <p:to>
                                        <p:strVal val="visible"/>
                                      </p:to>
                                    </p:set>
                                    <p:animEffect transition="in" filter="wipe(left)">
                                      <p:cBhvr>
                                        <p:cTn id="77" dur="500"/>
                                        <p:tgtEl>
                                          <p:spTgt spid="21">
                                            <p:txEl>
                                              <p:pRg st="3" end="3"/>
                                            </p:txEl>
                                          </p:spTgt>
                                        </p:tgtEl>
                                      </p:cBhvr>
                                    </p:animEffect>
                                  </p:childTnLst>
                                </p:cTn>
                              </p:par>
                            </p:childTnLst>
                          </p:cTn>
                        </p:par>
                        <p:par>
                          <p:cTn id="78" fill="hold">
                            <p:stCondLst>
                              <p:cond delay="500"/>
                            </p:stCondLst>
                            <p:childTnLst>
                              <p:par>
                                <p:cTn id="79" presetID="22" presetClass="entr" presetSubtype="8" fill="hold" nodeType="afterEffect">
                                  <p:stCondLst>
                                    <p:cond delay="0"/>
                                  </p:stCondLst>
                                  <p:childTnLst>
                                    <p:set>
                                      <p:cBhvr>
                                        <p:cTn id="80" dur="1" fill="hold">
                                          <p:stCondLst>
                                            <p:cond delay="0"/>
                                          </p:stCondLst>
                                        </p:cTn>
                                        <p:tgtEl>
                                          <p:spTgt spid="9"/>
                                        </p:tgtEl>
                                        <p:attrNameLst>
                                          <p:attrName>style.visibility</p:attrName>
                                        </p:attrNameLst>
                                      </p:cBhvr>
                                      <p:to>
                                        <p:strVal val="visible"/>
                                      </p:to>
                                    </p:set>
                                    <p:animEffect transition="in" filter="wipe(left)">
                                      <p:cBhvr>
                                        <p:cTn id="81" dur="1000"/>
                                        <p:tgtEl>
                                          <p:spTgt spid="9"/>
                                        </p:tgtEl>
                                      </p:cBhvr>
                                    </p:animEffect>
                                  </p:childTnLst>
                                </p:cTn>
                              </p:par>
                            </p:childTnLst>
                          </p:cTn>
                        </p:par>
                      </p:childTnLst>
                    </p:cTn>
                  </p:par>
                  <p:par>
                    <p:cTn id="82" fill="hold">
                      <p:stCondLst>
                        <p:cond delay="indefinite"/>
                      </p:stCondLst>
                      <p:childTnLst>
                        <p:par>
                          <p:cTn id="83" fill="hold">
                            <p:stCondLst>
                              <p:cond delay="0"/>
                            </p:stCondLst>
                            <p:childTnLst>
                              <p:par>
                                <p:cTn id="84" presetID="22" presetClass="entr" presetSubtype="8" fill="hold" grpId="0" nodeType="clickEffect">
                                  <p:stCondLst>
                                    <p:cond delay="0"/>
                                  </p:stCondLst>
                                  <p:childTnLst>
                                    <p:set>
                                      <p:cBhvr>
                                        <p:cTn id="85" dur="1" fill="hold">
                                          <p:stCondLst>
                                            <p:cond delay="0"/>
                                          </p:stCondLst>
                                        </p:cTn>
                                        <p:tgtEl>
                                          <p:spTgt spid="21">
                                            <p:txEl>
                                              <p:pRg st="4" end="4"/>
                                            </p:txEl>
                                          </p:spTgt>
                                        </p:tgtEl>
                                        <p:attrNameLst>
                                          <p:attrName>style.visibility</p:attrName>
                                        </p:attrNameLst>
                                      </p:cBhvr>
                                      <p:to>
                                        <p:strVal val="visible"/>
                                      </p:to>
                                    </p:set>
                                    <p:animEffect transition="in" filter="wipe(left)">
                                      <p:cBhvr>
                                        <p:cTn id="86" dur="500"/>
                                        <p:tgtEl>
                                          <p:spTgt spid="21">
                                            <p:txEl>
                                              <p:pRg st="4" end="4"/>
                                            </p:txEl>
                                          </p:spTgt>
                                        </p:tgtEl>
                                      </p:cBhvr>
                                    </p:animEffect>
                                  </p:childTnLst>
                                </p:cTn>
                              </p:par>
                            </p:childTnLst>
                          </p:cTn>
                        </p:par>
                        <p:par>
                          <p:cTn id="87" fill="hold">
                            <p:stCondLst>
                              <p:cond delay="500"/>
                            </p:stCondLst>
                            <p:childTnLst>
                              <p:par>
                                <p:cTn id="88" presetID="22" presetClass="entr" presetSubtype="8" fill="hold" nodeType="afterEffect">
                                  <p:stCondLst>
                                    <p:cond delay="0"/>
                                  </p:stCondLst>
                                  <p:childTnLst>
                                    <p:set>
                                      <p:cBhvr>
                                        <p:cTn id="89" dur="1" fill="hold">
                                          <p:stCondLst>
                                            <p:cond delay="0"/>
                                          </p:stCondLst>
                                        </p:cTn>
                                        <p:tgtEl>
                                          <p:spTgt spid="10"/>
                                        </p:tgtEl>
                                        <p:attrNameLst>
                                          <p:attrName>style.visibility</p:attrName>
                                        </p:attrNameLst>
                                      </p:cBhvr>
                                      <p:to>
                                        <p:strVal val="visible"/>
                                      </p:to>
                                    </p:set>
                                    <p:animEffect transition="in" filter="wipe(left)">
                                      <p:cBhvr>
                                        <p:cTn id="90" dur="1000"/>
                                        <p:tgtEl>
                                          <p:spTgt spid="10"/>
                                        </p:tgtEl>
                                      </p:cBhvr>
                                    </p:animEffect>
                                  </p:childTnLst>
                                </p:cTn>
                              </p:par>
                            </p:childTnLst>
                          </p:cTn>
                        </p:par>
                      </p:childTnLst>
                    </p:cTn>
                  </p:par>
                  <p:par>
                    <p:cTn id="91" fill="hold">
                      <p:stCondLst>
                        <p:cond delay="indefinite"/>
                      </p:stCondLst>
                      <p:childTnLst>
                        <p:par>
                          <p:cTn id="92" fill="hold">
                            <p:stCondLst>
                              <p:cond delay="0"/>
                            </p:stCondLst>
                            <p:childTnLst>
                              <p:par>
                                <p:cTn id="93" presetID="22" presetClass="entr" presetSubtype="8" fill="hold" grpId="0" nodeType="clickEffect">
                                  <p:stCondLst>
                                    <p:cond delay="0"/>
                                  </p:stCondLst>
                                  <p:childTnLst>
                                    <p:set>
                                      <p:cBhvr>
                                        <p:cTn id="94" dur="1" fill="hold">
                                          <p:stCondLst>
                                            <p:cond delay="0"/>
                                          </p:stCondLst>
                                        </p:cTn>
                                        <p:tgtEl>
                                          <p:spTgt spid="13"/>
                                        </p:tgtEl>
                                        <p:attrNameLst>
                                          <p:attrName>style.visibility</p:attrName>
                                        </p:attrNameLst>
                                      </p:cBhvr>
                                      <p:to>
                                        <p:strVal val="visible"/>
                                      </p:to>
                                    </p:set>
                                    <p:animEffect transition="in" filter="wipe(left)">
                                      <p:cBhvr>
                                        <p:cTn id="95" dur="500"/>
                                        <p:tgtEl>
                                          <p:spTgt spid="13"/>
                                        </p:tgtEl>
                                      </p:cBhvr>
                                    </p:animEffect>
                                  </p:childTnLst>
                                </p:cTn>
                              </p:par>
                            </p:childTnLst>
                          </p:cTn>
                        </p:par>
                        <p:par>
                          <p:cTn id="96" fill="hold">
                            <p:stCondLst>
                              <p:cond delay="500"/>
                            </p:stCondLst>
                            <p:childTnLst>
                              <p:par>
                                <p:cTn id="97" presetID="22" presetClass="entr" presetSubtype="8" fill="hold" nodeType="afterEffect">
                                  <p:stCondLst>
                                    <p:cond delay="0"/>
                                  </p:stCondLst>
                                  <p:childTnLst>
                                    <p:set>
                                      <p:cBhvr>
                                        <p:cTn id="98" dur="1" fill="hold">
                                          <p:stCondLst>
                                            <p:cond delay="0"/>
                                          </p:stCondLst>
                                        </p:cTn>
                                        <p:tgtEl>
                                          <p:spTgt spid="2050"/>
                                        </p:tgtEl>
                                        <p:attrNameLst>
                                          <p:attrName>style.visibility</p:attrName>
                                        </p:attrNameLst>
                                      </p:cBhvr>
                                      <p:to>
                                        <p:strVal val="visible"/>
                                      </p:to>
                                    </p:set>
                                    <p:animEffect transition="in" filter="wipe(left)">
                                      <p:cBhvr>
                                        <p:cTn id="99"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2213" grpId="0" autoUpdateAnimBg="0"/>
      <p:bldP spid="862214" grpId="0" autoUpdateAnimBg="0"/>
      <p:bldP spid="19" grpId="0" animBg="1"/>
      <p:bldP spid="21" grpId="0" uiExpand="1" build="p" bldLvl="2"/>
      <p:bldP spid="34" grpId="0" animBg="1"/>
      <p:bldP spid="13" grpId="0" autoUpdateAnimBg="0"/>
      <p:bldP spid="24" grpId="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0657" name="Rectangle 14"/>
          <p:cNvSpPr>
            <a:spLocks noChangeArrowheads="1"/>
          </p:cNvSpPr>
          <p:nvPr/>
        </p:nvSpPr>
        <p:spPr bwMode="auto">
          <a:xfrm>
            <a:off x="566738" y="476250"/>
            <a:ext cx="2681287" cy="190500"/>
          </a:xfrm>
          <a:prstGeom prst="rect">
            <a:avLst/>
          </a:prstGeom>
          <a:solidFill>
            <a:srgbClr val="D4E4C1"/>
          </a:solidFill>
          <a:ln w="9525" algn="ctr">
            <a:noFill/>
            <a:round/>
            <a:headEnd/>
            <a:tailEnd/>
          </a:ln>
        </p:spPr>
        <p:txBody>
          <a:bodyPr/>
          <a:lstStyle/>
          <a:p>
            <a:endParaRPr lang="en-US" sz="2800" b="0">
              <a:solidFill>
                <a:schemeClr val="tx2"/>
              </a:solidFill>
            </a:endParaRPr>
          </a:p>
        </p:txBody>
      </p:sp>
      <p:sp>
        <p:nvSpPr>
          <p:cNvPr id="862211" name="Rectangle 3"/>
          <p:cNvSpPr>
            <a:spLocks noGrp="1" noChangeArrowheads="1"/>
          </p:cNvSpPr>
          <p:nvPr>
            <p:ph type="title"/>
          </p:nvPr>
        </p:nvSpPr>
        <p:spPr>
          <a:xfrm>
            <a:off x="566738" y="0"/>
            <a:ext cx="8577262" cy="944563"/>
          </a:xfrm>
        </p:spPr>
        <p:txBody>
          <a:bodyPr/>
          <a:lstStyle/>
          <a:p>
            <a:r>
              <a:rPr lang="el-GR" dirty="0" smtClean="0">
                <a:solidFill>
                  <a:srgbClr val="668C6B"/>
                </a:solidFill>
              </a:rPr>
              <a:t>ΕΦΑΡΜΟΓΗ</a:t>
            </a:r>
            <a:endParaRPr lang="en-US" dirty="0" smtClean="0">
              <a:solidFill>
                <a:srgbClr val="668C6B"/>
              </a:solidFill>
            </a:endParaRPr>
          </a:p>
        </p:txBody>
      </p:sp>
      <p:sp>
        <p:nvSpPr>
          <p:cNvPr id="862213" name="Rectangle 5"/>
          <p:cNvSpPr>
            <a:spLocks noChangeArrowheads="1"/>
          </p:cNvSpPr>
          <p:nvPr/>
        </p:nvSpPr>
        <p:spPr bwMode="auto">
          <a:xfrm>
            <a:off x="566738" y="820738"/>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Δασμοί των ΗΠΑ στον Χάλυβα και Πάλι</a:t>
            </a:r>
            <a:endParaRPr lang="en-US" sz="2400" dirty="0">
              <a:solidFill>
                <a:srgbClr val="356A41"/>
              </a:solidFill>
            </a:endParaRPr>
          </a:p>
        </p:txBody>
      </p:sp>
      <p:cxnSp>
        <p:nvCxnSpPr>
          <p:cNvPr id="70660" name="Straight Connector 12"/>
          <p:cNvCxnSpPr>
            <a:cxnSpLocks noChangeShapeType="1"/>
          </p:cNvCxnSpPr>
          <p:nvPr/>
        </p:nvCxnSpPr>
        <p:spPr bwMode="auto">
          <a:xfrm>
            <a:off x="566738" y="682625"/>
            <a:ext cx="2695575" cy="0"/>
          </a:xfrm>
          <a:prstGeom prst="line">
            <a:avLst/>
          </a:prstGeom>
          <a:noFill/>
          <a:ln w="19050" cap="rnd" algn="ctr">
            <a:solidFill>
              <a:srgbClr val="A4C695"/>
            </a:solidFill>
            <a:prstDash val="sysDash"/>
            <a:round/>
            <a:headEnd/>
            <a:tailEnd/>
          </a:ln>
        </p:spPr>
      </p:cxnSp>
      <p:sp>
        <p:nvSpPr>
          <p:cNvPr id="12" name="Rectangle 6"/>
          <p:cNvSpPr>
            <a:spLocks noChangeArrowheads="1"/>
          </p:cNvSpPr>
          <p:nvPr/>
        </p:nvSpPr>
        <p:spPr bwMode="auto">
          <a:xfrm>
            <a:off x="566738" y="1239838"/>
            <a:ext cx="7947025" cy="400050"/>
          </a:xfrm>
          <a:prstGeom prst="rect">
            <a:avLst/>
          </a:prstGeom>
          <a:noFill/>
          <a:ln w="9525" algn="ctr">
            <a:noFill/>
            <a:miter lim="800000"/>
            <a:headEnd/>
            <a:tailEnd/>
          </a:ln>
        </p:spPr>
        <p:txBody>
          <a:bodyPr>
            <a:spAutoFit/>
          </a:bodyPr>
          <a:lstStyle/>
          <a:p>
            <a:pPr>
              <a:spcBef>
                <a:spcPct val="20000"/>
              </a:spcBef>
            </a:pPr>
            <a:r>
              <a:rPr lang="el-GR" sz="2000" dirty="0" smtClean="0">
                <a:solidFill>
                  <a:srgbClr val="3D68AF"/>
                </a:solidFill>
              </a:rPr>
              <a:t>Άριστοι </a:t>
            </a:r>
            <a:r>
              <a:rPr lang="el-GR" sz="2000" dirty="0" smtClean="0">
                <a:solidFill>
                  <a:srgbClr val="3D68AF"/>
                </a:solidFill>
              </a:rPr>
              <a:t>Δασμοί για Χάλυβα</a:t>
            </a:r>
            <a:endParaRPr lang="en-US" sz="2000" dirty="0">
              <a:solidFill>
                <a:srgbClr val="3D68AF"/>
              </a:solidFill>
            </a:endParaRPr>
          </a:p>
        </p:txBody>
      </p:sp>
      <p:grpSp>
        <p:nvGrpSpPr>
          <p:cNvPr id="14" name="Group 39"/>
          <p:cNvGrpSpPr>
            <a:grpSpLocks/>
          </p:cNvGrpSpPr>
          <p:nvPr/>
        </p:nvGrpSpPr>
        <p:grpSpPr bwMode="auto">
          <a:xfrm>
            <a:off x="566738" y="1738313"/>
            <a:ext cx="6864350" cy="3033712"/>
            <a:chOff x="566738" y="2200275"/>
            <a:chExt cx="7805737" cy="4219575"/>
          </a:xfrm>
        </p:grpSpPr>
        <p:sp>
          <p:nvSpPr>
            <p:cNvPr id="70667" name="Rectangle 15"/>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70668" name="Rectangle 16"/>
            <p:cNvSpPr>
              <a:spLocks noChangeArrowheads="1"/>
            </p:cNvSpPr>
            <p:nvPr/>
          </p:nvSpPr>
          <p:spPr bwMode="auto">
            <a:xfrm>
              <a:off x="581023" y="2219327"/>
              <a:ext cx="7772401" cy="447096"/>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18" name="Text Box 7"/>
          <p:cNvSpPr txBox="1">
            <a:spLocks noChangeArrowheads="1"/>
          </p:cNvSpPr>
          <p:nvPr/>
        </p:nvSpPr>
        <p:spPr bwMode="auto">
          <a:xfrm>
            <a:off x="585787" y="1749425"/>
            <a:ext cx="1591355" cy="286232"/>
          </a:xfrm>
          <a:prstGeom prst="rect">
            <a:avLst/>
          </a:prstGeom>
          <a:solidFill>
            <a:srgbClr val="E8F0D4"/>
          </a:solidFill>
          <a:ln w="9525" algn="ctr">
            <a:noFill/>
            <a:miter lim="800000"/>
            <a:headEnd/>
            <a:tailEnd/>
          </a:ln>
        </p:spPr>
        <p:txBody>
          <a:bodyPr wrap="square">
            <a:spAutoFit/>
          </a:bodyPr>
          <a:lstStyle/>
          <a:p>
            <a:pPr marL="457200" indent="-457200">
              <a:lnSpc>
                <a:spcPct val="90000"/>
              </a:lnSpc>
              <a:spcBef>
                <a:spcPct val="10000"/>
              </a:spcBef>
              <a:spcAft>
                <a:spcPct val="10000"/>
              </a:spcAft>
            </a:pPr>
            <a:r>
              <a:rPr lang="el-GR" dirty="0" smtClean="0">
                <a:solidFill>
                  <a:srgbClr val="831951"/>
                </a:solidFill>
              </a:rPr>
              <a:t>ΠΙΝΑΚΑΣ</a:t>
            </a:r>
            <a:r>
              <a:rPr lang="en-US" dirty="0" smtClean="0"/>
              <a:t> </a:t>
            </a:r>
            <a:r>
              <a:rPr lang="en-US" dirty="0"/>
              <a:t>8-2</a:t>
            </a:r>
          </a:p>
        </p:txBody>
      </p:sp>
      <p:sp>
        <p:nvSpPr>
          <p:cNvPr id="19" name="Rectangle 18"/>
          <p:cNvSpPr>
            <a:spLocks noChangeArrowheads="1"/>
          </p:cNvSpPr>
          <p:nvPr/>
        </p:nvSpPr>
        <p:spPr bwMode="auto">
          <a:xfrm>
            <a:off x="704850" y="2663825"/>
            <a:ext cx="6567488" cy="1989138"/>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sp>
        <p:nvSpPr>
          <p:cNvPr id="20" name="Rectangle 19"/>
          <p:cNvSpPr>
            <a:spLocks noChangeArrowheads="1"/>
          </p:cNvSpPr>
          <p:nvPr/>
        </p:nvSpPr>
        <p:spPr bwMode="auto">
          <a:xfrm>
            <a:off x="566738" y="2052638"/>
            <a:ext cx="6733948" cy="523220"/>
          </a:xfrm>
          <a:prstGeom prst="rect">
            <a:avLst/>
          </a:prstGeom>
          <a:noFill/>
          <a:ln w="9525">
            <a:noFill/>
            <a:miter lim="800000"/>
            <a:headEnd/>
            <a:tailEnd/>
          </a:ln>
        </p:spPr>
        <p:txBody>
          <a:bodyPr wrap="square">
            <a:spAutoFit/>
          </a:bodyPr>
          <a:lstStyle/>
          <a:p>
            <a:pPr>
              <a:spcBef>
                <a:spcPct val="10000"/>
              </a:spcBef>
              <a:spcAft>
                <a:spcPct val="10000"/>
              </a:spcAft>
            </a:pPr>
            <a:r>
              <a:rPr lang="el-GR" sz="1600" dirty="0" smtClean="0">
                <a:solidFill>
                  <a:srgbClr val="8A3A6A"/>
                </a:solidFill>
              </a:rPr>
              <a:t>Άριστοι </a:t>
            </a:r>
            <a:r>
              <a:rPr lang="el-GR" sz="1600" dirty="0" smtClean="0">
                <a:solidFill>
                  <a:srgbClr val="8A3A6A"/>
                </a:solidFill>
              </a:rPr>
              <a:t>Δασμοί για Προϊόντα Χάλυβα </a:t>
            </a:r>
            <a:r>
              <a:rPr lang="el-GR" sz="1200" dirty="0" smtClean="0"/>
              <a:t>Ο πίνακας αυτός δείχνει τους </a:t>
            </a:r>
            <a:r>
              <a:rPr lang="el-GR" sz="1200" dirty="0" smtClean="0"/>
              <a:t>άριστους </a:t>
            </a:r>
            <a:r>
              <a:rPr lang="el-GR" sz="1200" dirty="0" smtClean="0"/>
              <a:t>δασμούς για προϊόντα χάλυβα, υπολογισμένους με τον τύπο ελαστικότητας</a:t>
            </a:r>
            <a:endParaRPr lang="en-US" sz="1200" dirty="0"/>
          </a:p>
        </p:txBody>
      </p:sp>
      <p:pic>
        <p:nvPicPr>
          <p:cNvPr id="22" name="Picture 21" descr="table8-2_PPT.gif"/>
          <p:cNvPicPr>
            <a:picLocks noChangeAspect="1"/>
          </p:cNvPicPr>
          <p:nvPr/>
        </p:nvPicPr>
        <p:blipFill>
          <a:blip r:embed="rId3" cstate="print"/>
          <a:srcRect/>
          <a:stretch>
            <a:fillRect/>
          </a:stretch>
        </p:blipFill>
        <p:spPr bwMode="auto">
          <a:xfrm>
            <a:off x="882650" y="2685144"/>
            <a:ext cx="6305550" cy="1926544"/>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2211"/>
                                        </p:tgtEl>
                                        <p:attrNameLst>
                                          <p:attrName>style.visibility</p:attrName>
                                        </p:attrNameLst>
                                      </p:cBhvr>
                                      <p:to>
                                        <p:strVal val="visible"/>
                                      </p:to>
                                    </p:set>
                                    <p:animEffect transition="in" filter="wipe(left)">
                                      <p:cBhvr>
                                        <p:cTn id="7" dur="500"/>
                                        <p:tgtEl>
                                          <p:spTgt spid="862211"/>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862213"/>
                                        </p:tgtEl>
                                        <p:attrNameLst>
                                          <p:attrName>style.visibility</p:attrName>
                                        </p:attrNameLst>
                                      </p:cBhvr>
                                      <p:to>
                                        <p:strVal val="visible"/>
                                      </p:to>
                                    </p:set>
                                    <p:animEffect transition="in" filter="wipe(left)">
                                      <p:cBhvr>
                                        <p:cTn id="11" dur="500"/>
                                        <p:tgtEl>
                                          <p:spTgt spid="862213"/>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wipe(left)">
                                      <p:cBhvr>
                                        <p:cTn id="15" dur="500"/>
                                        <p:tgtEl>
                                          <p:spTgt spid="12"/>
                                        </p:tgtEl>
                                      </p:cBhvr>
                                    </p:animEffect>
                                  </p:childTnLst>
                                </p:cTn>
                              </p:par>
                            </p:childTnLst>
                          </p:cTn>
                        </p:par>
                        <p:par>
                          <p:cTn id="16" fill="hold">
                            <p:stCondLst>
                              <p:cond delay="1500"/>
                            </p:stCondLst>
                            <p:childTnLst>
                              <p:par>
                                <p:cTn id="17" presetID="29" presetClass="entr" presetSubtype="0" fill="hold" nodeType="after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p:cTn id="19" dur="500" fill="hold"/>
                                        <p:tgtEl>
                                          <p:spTgt spid="14"/>
                                        </p:tgtEl>
                                        <p:attrNameLst>
                                          <p:attrName>ppt_x</p:attrName>
                                        </p:attrNameLst>
                                      </p:cBhvr>
                                      <p:tavLst>
                                        <p:tav tm="0">
                                          <p:val>
                                            <p:strVal val="#ppt_x-.2"/>
                                          </p:val>
                                        </p:tav>
                                        <p:tav tm="100000">
                                          <p:val>
                                            <p:strVal val="#ppt_x"/>
                                          </p:val>
                                        </p:tav>
                                      </p:tavLst>
                                    </p:anim>
                                    <p:anim calcmode="lin" valueType="num">
                                      <p:cBhvr>
                                        <p:cTn id="20" dur="500" fill="hold"/>
                                        <p:tgtEl>
                                          <p:spTgt spid="14"/>
                                        </p:tgtEl>
                                        <p:attrNameLst>
                                          <p:attrName>ppt_y</p:attrName>
                                        </p:attrNameLst>
                                      </p:cBhvr>
                                      <p:tavLst>
                                        <p:tav tm="0">
                                          <p:val>
                                            <p:strVal val="#ppt_y"/>
                                          </p:val>
                                        </p:tav>
                                        <p:tav tm="100000">
                                          <p:val>
                                            <p:strVal val="#ppt_y"/>
                                          </p:val>
                                        </p:tav>
                                      </p:tavLst>
                                    </p:anim>
                                    <p:animEffect transition="in" filter="wipe(right)" prLst="gradientSize: 0.1">
                                      <p:cBhvr>
                                        <p:cTn id="21" dur="500"/>
                                        <p:tgtEl>
                                          <p:spTgt spid="14"/>
                                        </p:tgtEl>
                                      </p:cBhvr>
                                    </p:animEffect>
                                  </p:childTnLst>
                                </p:cTn>
                              </p:par>
                            </p:childTnLst>
                          </p:cTn>
                        </p:par>
                        <p:par>
                          <p:cTn id="22" fill="hold">
                            <p:stCondLst>
                              <p:cond delay="2000"/>
                            </p:stCondLst>
                            <p:childTnLst>
                              <p:par>
                                <p:cTn id="23" presetID="22" presetClass="entr" presetSubtype="8" fill="hold" grpId="0" nodeType="after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wipe(left)">
                                      <p:cBhvr>
                                        <p:cTn id="25" dur="500"/>
                                        <p:tgtEl>
                                          <p:spTgt spid="18"/>
                                        </p:tgtEl>
                                      </p:cBhvr>
                                    </p:animEffect>
                                  </p:childTnLst>
                                </p:cTn>
                              </p:par>
                            </p:childTnLst>
                          </p:cTn>
                        </p:par>
                        <p:par>
                          <p:cTn id="26" fill="hold">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20"/>
                                        </p:tgtEl>
                                        <p:attrNameLst>
                                          <p:attrName>style.visibility</p:attrName>
                                        </p:attrNameLst>
                                      </p:cBhvr>
                                      <p:to>
                                        <p:strVal val="visible"/>
                                      </p:to>
                                    </p:set>
                                    <p:animEffect transition="in" filter="wipe(left)">
                                      <p:cBhvr>
                                        <p:cTn id="29" dur="500"/>
                                        <p:tgtEl>
                                          <p:spTgt spid="20"/>
                                        </p:tgtEl>
                                      </p:cBhvr>
                                    </p:animEffect>
                                  </p:childTnLst>
                                </p:cTn>
                              </p:par>
                            </p:childTnLst>
                          </p:cTn>
                        </p:par>
                        <p:par>
                          <p:cTn id="30" fill="hold">
                            <p:stCondLst>
                              <p:cond delay="3000"/>
                            </p:stCondLst>
                            <p:childTnLst>
                              <p:par>
                                <p:cTn id="31" presetID="22" presetClass="entr" presetSubtype="8" fill="hold" grpId="0" nodeType="afterEffect">
                                  <p:stCondLst>
                                    <p:cond delay="0"/>
                                  </p:stCondLst>
                                  <p:childTnLst>
                                    <p:set>
                                      <p:cBhvr>
                                        <p:cTn id="32" dur="1" fill="hold">
                                          <p:stCondLst>
                                            <p:cond delay="0"/>
                                          </p:stCondLst>
                                        </p:cTn>
                                        <p:tgtEl>
                                          <p:spTgt spid="19"/>
                                        </p:tgtEl>
                                        <p:attrNameLst>
                                          <p:attrName>style.visibility</p:attrName>
                                        </p:attrNameLst>
                                      </p:cBhvr>
                                      <p:to>
                                        <p:strVal val="visible"/>
                                      </p:to>
                                    </p:set>
                                    <p:animEffect transition="in" filter="wipe(left)">
                                      <p:cBhvr>
                                        <p:cTn id="33" dur="500"/>
                                        <p:tgtEl>
                                          <p:spTgt spid="19"/>
                                        </p:tgtEl>
                                      </p:cBhvr>
                                    </p:animEffect>
                                  </p:childTnLst>
                                </p:cTn>
                              </p:par>
                            </p:childTnLst>
                          </p:cTn>
                        </p:par>
                        <p:par>
                          <p:cTn id="34" fill="hold">
                            <p:stCondLst>
                              <p:cond delay="3500"/>
                            </p:stCondLst>
                            <p:childTnLst>
                              <p:par>
                                <p:cTn id="35" presetID="17" presetClass="entr" presetSubtype="1" fill="hold" nodeType="afterEffect">
                                  <p:stCondLst>
                                    <p:cond delay="0"/>
                                  </p:stCondLst>
                                  <p:childTnLst>
                                    <p:set>
                                      <p:cBhvr>
                                        <p:cTn id="36" dur="1" fill="hold">
                                          <p:stCondLst>
                                            <p:cond delay="0"/>
                                          </p:stCondLst>
                                        </p:cTn>
                                        <p:tgtEl>
                                          <p:spTgt spid="22"/>
                                        </p:tgtEl>
                                        <p:attrNameLst>
                                          <p:attrName>style.visibility</p:attrName>
                                        </p:attrNameLst>
                                      </p:cBhvr>
                                      <p:to>
                                        <p:strVal val="visible"/>
                                      </p:to>
                                    </p:set>
                                    <p:anim calcmode="lin" valueType="num">
                                      <p:cBhvr>
                                        <p:cTn id="37" dur="500" fill="hold"/>
                                        <p:tgtEl>
                                          <p:spTgt spid="22"/>
                                        </p:tgtEl>
                                        <p:attrNameLst>
                                          <p:attrName>ppt_x</p:attrName>
                                        </p:attrNameLst>
                                      </p:cBhvr>
                                      <p:tavLst>
                                        <p:tav tm="0">
                                          <p:val>
                                            <p:strVal val="#ppt_x"/>
                                          </p:val>
                                        </p:tav>
                                        <p:tav tm="100000">
                                          <p:val>
                                            <p:strVal val="#ppt_x"/>
                                          </p:val>
                                        </p:tav>
                                      </p:tavLst>
                                    </p:anim>
                                    <p:anim calcmode="lin" valueType="num">
                                      <p:cBhvr>
                                        <p:cTn id="38" dur="500" fill="hold"/>
                                        <p:tgtEl>
                                          <p:spTgt spid="22"/>
                                        </p:tgtEl>
                                        <p:attrNameLst>
                                          <p:attrName>ppt_y</p:attrName>
                                        </p:attrNameLst>
                                      </p:cBhvr>
                                      <p:tavLst>
                                        <p:tav tm="0">
                                          <p:val>
                                            <p:strVal val="#ppt_y-#ppt_h/2"/>
                                          </p:val>
                                        </p:tav>
                                        <p:tav tm="100000">
                                          <p:val>
                                            <p:strVal val="#ppt_y"/>
                                          </p:val>
                                        </p:tav>
                                      </p:tavLst>
                                    </p:anim>
                                    <p:anim calcmode="lin" valueType="num">
                                      <p:cBhvr>
                                        <p:cTn id="39" dur="500" fill="hold"/>
                                        <p:tgtEl>
                                          <p:spTgt spid="22"/>
                                        </p:tgtEl>
                                        <p:attrNameLst>
                                          <p:attrName>ppt_w</p:attrName>
                                        </p:attrNameLst>
                                      </p:cBhvr>
                                      <p:tavLst>
                                        <p:tav tm="0">
                                          <p:val>
                                            <p:strVal val="#ppt_w"/>
                                          </p:val>
                                        </p:tav>
                                        <p:tav tm="100000">
                                          <p:val>
                                            <p:strVal val="#ppt_w"/>
                                          </p:val>
                                        </p:tav>
                                      </p:tavLst>
                                    </p:anim>
                                    <p:anim calcmode="lin" valueType="num">
                                      <p:cBhvr>
                                        <p:cTn id="40" dur="500" fill="hold"/>
                                        <p:tgtEl>
                                          <p:spTgt spid="2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2211" grpId="0" autoUpdateAnimBg="0"/>
      <p:bldP spid="862213" grpId="0" autoUpdateAnimBg="0"/>
      <p:bldP spid="12" grpId="0" autoUpdateAnimBg="0"/>
      <p:bldP spid="18" grpId="0" animBg="1"/>
      <p:bldP spid="19" grpId="0" animBg="1"/>
      <p:bldP spid="20" grpId="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 name="TextBox 13"/>
          <p:cNvSpPr txBox="1"/>
          <p:nvPr/>
        </p:nvSpPr>
        <p:spPr>
          <a:xfrm>
            <a:off x="538163" y="1263650"/>
            <a:ext cx="8120062" cy="3508653"/>
          </a:xfrm>
          <a:prstGeom prst="rect">
            <a:avLst/>
          </a:prstGeom>
          <a:noFill/>
        </p:spPr>
        <p:txBody>
          <a:bodyPr>
            <a:spAutoFit/>
          </a:bodyPr>
          <a:lstStyle/>
          <a:p>
            <a:pPr marL="285750" indent="-285750">
              <a:spcBef>
                <a:spcPct val="10000"/>
              </a:spcBef>
              <a:spcAft>
                <a:spcPct val="10000"/>
              </a:spcAft>
              <a:buFont typeface="Arial" pitchFamily="34" charset="0"/>
              <a:buChar char="•"/>
              <a:defRPr/>
            </a:pPr>
            <a:r>
              <a:rPr lang="el-GR" sz="1800" b="0" dirty="0" smtClean="0"/>
              <a:t>Την 1</a:t>
            </a:r>
            <a:r>
              <a:rPr lang="el-GR" sz="1800" b="0" baseline="30000" dirty="0" smtClean="0"/>
              <a:t>η</a:t>
            </a:r>
            <a:r>
              <a:rPr lang="el-GR" sz="1800" b="0" dirty="0" smtClean="0"/>
              <a:t> Ιανουαρίου 2005, η Κίνα έφθασε στο σημείο να είναι ο μεγαλύτερος παγκόσμιος εξαγωγέας κλωστοϋφαντουργικών προϊόντων και ειδών ένδυσης. Εκείνη την ημέρα, ένα σύστημα παγκόσμιων εισαγωγικών ποσοστώσεων, γνωστό ως </a:t>
            </a:r>
            <a:r>
              <a:rPr lang="el-GR" sz="1800" dirty="0" err="1" smtClean="0"/>
              <a:t>Πολυϊνική</a:t>
            </a:r>
            <a:r>
              <a:rPr lang="el-GR" sz="1800" dirty="0" smtClean="0"/>
              <a:t> Συμφωνία </a:t>
            </a:r>
            <a:r>
              <a:rPr lang="en-US" sz="1800" b="0" dirty="0" smtClean="0"/>
              <a:t>(</a:t>
            </a:r>
            <a:r>
              <a:rPr lang="en-US" sz="1800" dirty="0"/>
              <a:t>MFA</a:t>
            </a:r>
            <a:r>
              <a:rPr lang="en-US" sz="1800" b="0" dirty="0" smtClean="0"/>
              <a:t>)</a:t>
            </a:r>
            <a:r>
              <a:rPr lang="el-GR" sz="1800" dirty="0" smtClean="0"/>
              <a:t> </a:t>
            </a:r>
            <a:r>
              <a:rPr lang="el-GR" sz="1800" b="0" dirty="0" smtClean="0"/>
              <a:t>έπαψε να υπάρχει.</a:t>
            </a:r>
            <a:endParaRPr lang="en-US" sz="1800" b="0" dirty="0"/>
          </a:p>
          <a:p>
            <a:pPr marL="171450" indent="-171450">
              <a:spcBef>
                <a:spcPct val="10000"/>
              </a:spcBef>
              <a:spcAft>
                <a:spcPct val="10000"/>
              </a:spcAft>
              <a:buFont typeface="Arial" pitchFamily="34" charset="0"/>
              <a:buChar char="•"/>
              <a:defRPr/>
            </a:pPr>
            <a:endParaRPr lang="en-US" sz="700" b="0" dirty="0"/>
          </a:p>
          <a:p>
            <a:pPr marL="285750" indent="-285750">
              <a:spcBef>
                <a:spcPct val="10000"/>
              </a:spcBef>
              <a:spcAft>
                <a:spcPct val="10000"/>
              </a:spcAft>
              <a:buFont typeface="Arial" pitchFamily="34" charset="0"/>
              <a:buChar char="•"/>
              <a:defRPr/>
            </a:pPr>
            <a:r>
              <a:rPr lang="el-GR" sz="1800" b="0" dirty="0" smtClean="0"/>
              <a:t>Εκτός από την </a:t>
            </a:r>
            <a:r>
              <a:rPr lang="en-US" sz="1800" b="0" dirty="0" smtClean="0"/>
              <a:t>MFA</a:t>
            </a:r>
            <a:r>
              <a:rPr lang="en-US" sz="1800" b="0" dirty="0"/>
              <a:t>, </a:t>
            </a:r>
            <a:r>
              <a:rPr lang="el-GR" sz="1800" b="0" dirty="0" smtClean="0"/>
              <a:t>υπάρχουν πολλά άλλα παραδείγματα εισαγωγικών ποσοστώσεων. Για παράδειγμα, το 1993 η Ευρώπη είχε ποσόστωση στις εισαγωγές μπανάνας που επέτρεπε την εισαγωγή μεγαλυτέρων ποσοτήτων από τις πρώην αποικίες στην Αφρική παρά από την Λατινική Αμερική</a:t>
            </a:r>
            <a:r>
              <a:rPr lang="el-GR" sz="1800" b="0" dirty="0" smtClean="0"/>
              <a:t>.</a:t>
            </a:r>
            <a:endParaRPr lang="en-US" sz="1800" b="0" dirty="0"/>
          </a:p>
          <a:p>
            <a:pPr marL="171450" indent="-171450">
              <a:spcBef>
                <a:spcPct val="10000"/>
              </a:spcBef>
              <a:spcAft>
                <a:spcPct val="10000"/>
              </a:spcAft>
              <a:buFont typeface="Arial" pitchFamily="34" charset="0"/>
              <a:buChar char="•"/>
              <a:defRPr/>
            </a:pPr>
            <a:endParaRPr lang="en-US" sz="700" b="0" dirty="0"/>
          </a:p>
          <a:p>
            <a:pPr marL="285750" indent="-285750">
              <a:spcBef>
                <a:spcPct val="10000"/>
              </a:spcBef>
              <a:spcAft>
                <a:spcPct val="10000"/>
              </a:spcAft>
              <a:buFont typeface="Arial" pitchFamily="34" charset="0"/>
              <a:buChar char="•"/>
              <a:defRPr/>
            </a:pPr>
            <a:r>
              <a:rPr lang="el-GR" sz="1800" b="0" dirty="0" smtClean="0"/>
              <a:t>Ένα άλλο παράδειγμα είναι η ποσόστωση στις αμερικανικές εισαγωγές ζάχαρης, που υφίσταται και σήμερα παρά τις εκκλήσεις για κατάργησή της. </a:t>
            </a:r>
            <a:endParaRPr lang="en-US" sz="1800" b="0" dirty="0"/>
          </a:p>
        </p:txBody>
      </p:sp>
      <p:grpSp>
        <p:nvGrpSpPr>
          <p:cNvPr id="24" name="Group 23"/>
          <p:cNvGrpSpPr>
            <a:grpSpLocks/>
          </p:cNvGrpSpPr>
          <p:nvPr/>
        </p:nvGrpSpPr>
        <p:grpSpPr bwMode="auto">
          <a:xfrm>
            <a:off x="566738" y="434975"/>
            <a:ext cx="2509837" cy="174625"/>
            <a:chOff x="566738" y="435428"/>
            <a:chExt cx="2147434" cy="184311"/>
          </a:xfrm>
        </p:grpSpPr>
        <p:sp>
          <p:nvSpPr>
            <p:cNvPr id="72708" name="Rectangle 24"/>
            <p:cNvSpPr>
              <a:spLocks noChangeArrowheads="1"/>
            </p:cNvSpPr>
            <p:nvPr/>
          </p:nvSpPr>
          <p:spPr bwMode="auto">
            <a:xfrm>
              <a:off x="928916" y="435428"/>
              <a:ext cx="1785256" cy="174172"/>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72709" name="Straight Connector 25"/>
            <p:cNvCxnSpPr>
              <a:cxnSpLocks noChangeShapeType="1"/>
            </p:cNvCxnSpPr>
            <p:nvPr/>
          </p:nvCxnSpPr>
          <p:spPr bwMode="auto">
            <a:xfrm>
              <a:off x="566738" y="609600"/>
              <a:ext cx="2118405" cy="10139"/>
            </a:xfrm>
            <a:prstGeom prst="line">
              <a:avLst/>
            </a:prstGeom>
            <a:noFill/>
            <a:ln w="19050" cap="rnd" algn="ctr">
              <a:solidFill>
                <a:srgbClr val="9C3A45"/>
              </a:solidFill>
              <a:prstDash val="sysDash"/>
              <a:round/>
              <a:headEnd/>
              <a:tailEnd/>
            </a:ln>
          </p:spPr>
        </p:cxnSp>
      </p:grpSp>
      <p:sp>
        <p:nvSpPr>
          <p:cNvPr id="27"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5  </a:t>
            </a:r>
            <a:r>
              <a:rPr lang="el-GR" dirty="0" smtClean="0">
                <a:solidFill>
                  <a:srgbClr val="69134B"/>
                </a:solidFill>
              </a:rPr>
              <a:t>Εισαγωγικές Ποσοστώσεις</a:t>
            </a:r>
            <a:endParaRPr lang="en-US" dirty="0" smtClean="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500"/>
                                        <p:tgtEl>
                                          <p:spTgt spid="24"/>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wipe(left)">
                                      <p:cBhvr>
                                        <p:cTn id="11" dur="500"/>
                                        <p:tgtEl>
                                          <p:spTgt spid="27"/>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4">
                                            <p:txEl>
                                              <p:pRg st="0" end="0"/>
                                            </p:txEl>
                                          </p:spTgt>
                                        </p:tgtEl>
                                        <p:attrNameLst>
                                          <p:attrName>style.visibility</p:attrName>
                                        </p:attrNameLst>
                                      </p:cBhvr>
                                      <p:to>
                                        <p:strVal val="visible"/>
                                      </p:to>
                                    </p:set>
                                    <p:animEffect transition="in" filter="wipe(left)">
                                      <p:cBhvr>
                                        <p:cTn id="15" dur="500"/>
                                        <p:tgtEl>
                                          <p:spTgt spid="14">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4">
                                            <p:txEl>
                                              <p:pRg st="2" end="2"/>
                                            </p:txEl>
                                          </p:spTgt>
                                        </p:tgtEl>
                                        <p:attrNameLst>
                                          <p:attrName>style.visibility</p:attrName>
                                        </p:attrNameLst>
                                      </p:cBhvr>
                                      <p:to>
                                        <p:strVal val="visible"/>
                                      </p:to>
                                    </p:set>
                                    <p:animEffect transition="in" filter="wipe(left)">
                                      <p:cBhvr>
                                        <p:cTn id="20" dur="500"/>
                                        <p:tgtEl>
                                          <p:spTgt spid="14">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14">
                                            <p:txEl>
                                              <p:pRg st="4" end="4"/>
                                            </p:txEl>
                                          </p:spTgt>
                                        </p:tgtEl>
                                        <p:attrNameLst>
                                          <p:attrName>style.visibility</p:attrName>
                                        </p:attrNameLst>
                                      </p:cBhvr>
                                      <p:to>
                                        <p:strVal val="visible"/>
                                      </p:to>
                                    </p:set>
                                    <p:animEffect transition="in" filter="wipe(left)">
                                      <p:cBhvr>
                                        <p:cTn id="25" dur="500"/>
                                        <p:tgtEl>
                                          <p:spTgt spid="1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uiExpand="1" build="p" bldLvl="2"/>
      <p:bldP spid="27"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2642" name="Text Box 2"/>
          <p:cNvSpPr txBox="1">
            <a:spLocks noChangeArrowheads="1"/>
          </p:cNvSpPr>
          <p:nvPr/>
        </p:nvSpPr>
        <p:spPr bwMode="auto">
          <a:xfrm>
            <a:off x="566738" y="820738"/>
            <a:ext cx="8110537" cy="5466112"/>
          </a:xfrm>
          <a:prstGeom prst="rect">
            <a:avLst/>
          </a:prstGeom>
          <a:noFill/>
          <a:ln w="9525" algn="ctr">
            <a:noFill/>
            <a:miter lim="800000"/>
            <a:headEnd/>
            <a:tailEnd/>
          </a:ln>
        </p:spPr>
        <p:txBody>
          <a:bodyPr>
            <a:spAutoFit/>
          </a:bodyPr>
          <a:lstStyle/>
          <a:p>
            <a:pPr marL="342900" indent="-342900">
              <a:lnSpc>
                <a:spcPct val="105000"/>
              </a:lnSpc>
              <a:spcBef>
                <a:spcPct val="15000"/>
              </a:spcBef>
              <a:spcAft>
                <a:spcPct val="15000"/>
              </a:spcAft>
              <a:buFont typeface="Arial" charset="0"/>
              <a:buChar char="•"/>
            </a:pPr>
            <a:endParaRPr lang="en-US" sz="2400" b="0" dirty="0"/>
          </a:p>
          <a:p>
            <a:pPr marL="342900" indent="-342900">
              <a:lnSpc>
                <a:spcPct val="105000"/>
              </a:lnSpc>
              <a:spcBef>
                <a:spcPct val="15000"/>
              </a:spcBef>
              <a:spcAft>
                <a:spcPct val="15000"/>
              </a:spcAft>
              <a:buFont typeface="Arial" charset="0"/>
              <a:buChar char="•"/>
            </a:pPr>
            <a:r>
              <a:rPr lang="el-GR" sz="2400" b="0" dirty="0" smtClean="0"/>
              <a:t>Στο κεφάλαιο αυτό θα ξεκινήσουμε την εξέταση των εμπορικών πολιτικών εστιάζοντας στις επιπτώσεις των δασμών και των ποσοστώσεων σε ένα τελείως ανταγωνιστικό κλάδο.  </a:t>
            </a:r>
            <a:endParaRPr lang="en-US" sz="2400" b="0" dirty="0"/>
          </a:p>
          <a:p>
            <a:pPr marL="342900" indent="-342900">
              <a:lnSpc>
                <a:spcPct val="105000"/>
              </a:lnSpc>
              <a:spcBef>
                <a:spcPct val="15000"/>
              </a:spcBef>
              <a:spcAft>
                <a:spcPct val="15000"/>
              </a:spcAft>
              <a:buFont typeface="Arial" charset="0"/>
              <a:buChar char="•"/>
            </a:pPr>
            <a:r>
              <a:rPr lang="el-GR" sz="2400" b="0" dirty="0" smtClean="0"/>
              <a:t>Από τη στιγμή που έχει στηθεί το διεθνές πλαίσιο για τον καθορισμό της εμπορικής πολιτικής, το κεφάλαιο αυτό εξετάζει λεπτομερών την πιο ευρέως χρησιμοποιούμενη εμπορική πολιτική, το δασμό.  </a:t>
            </a:r>
            <a:endParaRPr lang="en-US" sz="2400" b="0" dirty="0"/>
          </a:p>
          <a:p>
            <a:pPr marL="342900" indent="-342900">
              <a:lnSpc>
                <a:spcPct val="105000"/>
              </a:lnSpc>
              <a:spcBef>
                <a:spcPct val="15000"/>
              </a:spcBef>
              <a:spcAft>
                <a:spcPct val="15000"/>
              </a:spcAft>
              <a:buFont typeface="Arial" charset="0"/>
              <a:buChar char="•"/>
            </a:pPr>
            <a:r>
              <a:rPr lang="el-GR" sz="2400" b="0" dirty="0" smtClean="0"/>
              <a:t>Ένας τρίτος στόχος του κεφαλαίου είναι η εξέταση της χρήσης εισαγωγικών ποσοστώσεων, δηλαδή ενός ορίου στην ποσότητα ενός προϊόντος που μπορεί να εισαχθεί από μια ξένη χώρα. </a:t>
            </a:r>
            <a:endParaRPr lang="en-US" sz="2400" b="0" dirty="0"/>
          </a:p>
        </p:txBody>
      </p:sp>
      <p:sp>
        <p:nvSpPr>
          <p:cNvPr id="17410" name="Rectangle 2"/>
          <p:cNvSpPr>
            <a:spLocks noChangeArrowheads="1"/>
          </p:cNvSpPr>
          <p:nvPr/>
        </p:nvSpPr>
        <p:spPr bwMode="auto">
          <a:xfrm>
            <a:off x="877888" y="333375"/>
            <a:ext cx="3981450"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17411" name="Straight Connector 3"/>
          <p:cNvCxnSpPr>
            <a:cxnSpLocks noChangeShapeType="1"/>
          </p:cNvCxnSpPr>
          <p:nvPr/>
        </p:nvCxnSpPr>
        <p:spPr bwMode="auto">
          <a:xfrm>
            <a:off x="566738" y="596900"/>
            <a:ext cx="4281487" cy="3175"/>
          </a:xfrm>
          <a:prstGeom prst="line">
            <a:avLst/>
          </a:prstGeom>
          <a:noFill/>
          <a:ln w="19050" cap="rnd" algn="ctr">
            <a:solidFill>
              <a:srgbClr val="9C3A45"/>
            </a:solidFill>
            <a:prstDash val="sysDash"/>
            <a:round/>
            <a:headEnd/>
            <a:tailEnd/>
          </a:ln>
        </p:spPr>
      </p:cxnSp>
      <p:sp>
        <p:nvSpPr>
          <p:cNvPr id="17412"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1  </a:t>
            </a:r>
            <a:r>
              <a:rPr lang="el-GR" dirty="0" smtClean="0">
                <a:solidFill>
                  <a:srgbClr val="69134B"/>
                </a:solidFill>
              </a:rPr>
              <a:t>Εισαγωγή</a:t>
            </a:r>
            <a:endParaRPr lang="en-US" dirty="0" smtClean="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52642">
                                            <p:txEl>
                                              <p:pRg st="1" end="1"/>
                                            </p:txEl>
                                          </p:spTgt>
                                        </p:tgtEl>
                                        <p:attrNameLst>
                                          <p:attrName>style.visibility</p:attrName>
                                        </p:attrNameLst>
                                      </p:cBhvr>
                                      <p:to>
                                        <p:strVal val="visible"/>
                                      </p:to>
                                    </p:set>
                                    <p:animEffect transition="in" filter="wipe(left)">
                                      <p:cBhvr>
                                        <p:cTn id="7" dur="500"/>
                                        <p:tgtEl>
                                          <p:spTgt spid="75264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52642">
                                            <p:txEl>
                                              <p:pRg st="2" end="2"/>
                                            </p:txEl>
                                          </p:spTgt>
                                        </p:tgtEl>
                                        <p:attrNameLst>
                                          <p:attrName>style.visibility</p:attrName>
                                        </p:attrNameLst>
                                      </p:cBhvr>
                                      <p:to>
                                        <p:strVal val="visible"/>
                                      </p:to>
                                    </p:set>
                                    <p:animEffect transition="in" filter="wipe(left)">
                                      <p:cBhvr>
                                        <p:cTn id="12" dur="500"/>
                                        <p:tgtEl>
                                          <p:spTgt spid="75264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52642">
                                            <p:txEl>
                                              <p:pRg st="3" end="3"/>
                                            </p:txEl>
                                          </p:spTgt>
                                        </p:tgtEl>
                                        <p:attrNameLst>
                                          <p:attrName>style.visibility</p:attrName>
                                        </p:attrNameLst>
                                      </p:cBhvr>
                                      <p:to>
                                        <p:strVal val="visible"/>
                                      </p:to>
                                    </p:set>
                                    <p:animEffect transition="in" filter="wipe(left)">
                                      <p:cBhvr>
                                        <p:cTn id="17" dur="500"/>
                                        <p:tgtEl>
                                          <p:spTgt spid="75264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2642" grpId="0" build="p" bldLvl="2"/>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552450" y="1785938"/>
            <a:ext cx="6529388" cy="366712"/>
          </a:xfrm>
          <a:prstGeom prst="rect">
            <a:avLst/>
          </a:prstGeom>
          <a:noFill/>
          <a:ln w="9525" algn="ctr">
            <a:noFill/>
            <a:miter lim="800000"/>
            <a:headEnd/>
            <a:tailEnd/>
          </a:ln>
        </p:spPr>
        <p:txBody>
          <a:bodyPr>
            <a:spAutoFit/>
          </a:bodyPr>
          <a:lstStyle/>
          <a:p>
            <a:pPr>
              <a:spcBef>
                <a:spcPct val="20000"/>
              </a:spcBef>
            </a:pPr>
            <a:r>
              <a:rPr lang="el-GR" sz="1800" dirty="0" smtClean="0">
                <a:solidFill>
                  <a:schemeClr val="accent2"/>
                </a:solidFill>
              </a:rPr>
              <a:t>Πόλεμοι της Μπανάνας</a:t>
            </a:r>
            <a:endParaRPr lang="en-US" sz="1800" dirty="0">
              <a:solidFill>
                <a:schemeClr val="accent2"/>
              </a:solidFill>
            </a:endParaRPr>
          </a:p>
        </p:txBody>
      </p:sp>
      <p:grpSp>
        <p:nvGrpSpPr>
          <p:cNvPr id="6" name="Group 5"/>
          <p:cNvGrpSpPr>
            <a:grpSpLocks/>
          </p:cNvGrpSpPr>
          <p:nvPr/>
        </p:nvGrpSpPr>
        <p:grpSpPr bwMode="auto">
          <a:xfrm>
            <a:off x="552450" y="788988"/>
            <a:ext cx="5662613" cy="820737"/>
            <a:chOff x="566739" y="4345160"/>
            <a:chExt cx="5662264" cy="820738"/>
          </a:xfrm>
        </p:grpSpPr>
        <p:pic>
          <p:nvPicPr>
            <p:cNvPr id="74767" name="Picture 6"/>
            <p:cNvPicPr>
              <a:picLocks noChangeAspect="1"/>
            </p:cNvPicPr>
            <p:nvPr/>
          </p:nvPicPr>
          <p:blipFill>
            <a:blip r:embed="rId3" cstate="print"/>
            <a:srcRect/>
            <a:stretch>
              <a:fillRect/>
            </a:stretch>
          </p:blipFill>
          <p:spPr bwMode="auto">
            <a:xfrm>
              <a:off x="828674" y="4497560"/>
              <a:ext cx="603027" cy="603027"/>
            </a:xfrm>
            <a:prstGeom prst="rect">
              <a:avLst/>
            </a:prstGeom>
            <a:noFill/>
            <a:ln w="9525">
              <a:noFill/>
              <a:miter lim="800000"/>
              <a:headEnd/>
              <a:tailEnd/>
            </a:ln>
          </p:spPr>
        </p:pic>
        <p:sp>
          <p:nvSpPr>
            <p:cNvPr id="8" name="Rectangle 3"/>
            <p:cNvSpPr txBox="1">
              <a:spLocks noChangeArrowheads="1"/>
            </p:cNvSpPr>
            <p:nvPr/>
          </p:nvSpPr>
          <p:spPr bwMode="auto">
            <a:xfrm>
              <a:off x="566739" y="4345160"/>
              <a:ext cx="5662264" cy="820738"/>
            </a:xfrm>
            <a:prstGeom prst="rect">
              <a:avLst/>
            </a:prstGeom>
            <a:noFill/>
            <a:ln w="9525">
              <a:noFill/>
              <a:miter lim="800000"/>
              <a:headEnd/>
              <a:tailEnd/>
            </a:ln>
          </p:spPr>
          <p:txBody>
            <a:bodyPr anchor="ctr"/>
            <a:lstStyle/>
            <a:p>
              <a:pPr eaLnBrk="0" hangingPunct="0">
                <a:defRPr/>
              </a:pPr>
              <a:r>
                <a:rPr lang="el-GR" sz="2000" kern="0" dirty="0" smtClean="0">
                  <a:solidFill>
                    <a:srgbClr val="69134B"/>
                  </a:solidFill>
                  <a:latin typeface="+mj-lt"/>
                  <a:ea typeface="+mj-ea"/>
                  <a:cs typeface="+mj-cs"/>
                </a:rPr>
                <a:t>ΠΡΩΤΟΣΕΛΙΔΟ</a:t>
              </a:r>
              <a:endParaRPr lang="en-US" sz="2000" kern="0" dirty="0">
                <a:solidFill>
                  <a:srgbClr val="69134B"/>
                </a:solidFill>
                <a:latin typeface="+mj-lt"/>
                <a:ea typeface="+mj-ea"/>
                <a:cs typeface="+mj-cs"/>
              </a:endParaRPr>
            </a:p>
          </p:txBody>
        </p:sp>
      </p:grpSp>
      <p:cxnSp>
        <p:nvCxnSpPr>
          <p:cNvPr id="9" name="Straight Connector 8"/>
          <p:cNvCxnSpPr>
            <a:cxnSpLocks noChangeShapeType="1"/>
          </p:cNvCxnSpPr>
          <p:nvPr/>
        </p:nvCxnSpPr>
        <p:spPr bwMode="auto">
          <a:xfrm>
            <a:off x="595313" y="1630363"/>
            <a:ext cx="7327900" cy="0"/>
          </a:xfrm>
          <a:prstGeom prst="line">
            <a:avLst/>
          </a:prstGeom>
          <a:noFill/>
          <a:ln w="19050" cap="rnd" algn="ctr">
            <a:solidFill>
              <a:srgbClr val="9C3A45"/>
            </a:solidFill>
            <a:prstDash val="sysDash"/>
            <a:round/>
            <a:headEnd/>
            <a:tailEnd/>
          </a:ln>
        </p:spPr>
      </p:cxnSp>
      <p:sp>
        <p:nvSpPr>
          <p:cNvPr id="10" name="Rectangle 9"/>
          <p:cNvSpPr>
            <a:spLocks noChangeArrowheads="1"/>
          </p:cNvSpPr>
          <p:nvPr/>
        </p:nvSpPr>
        <p:spPr bwMode="auto">
          <a:xfrm>
            <a:off x="523875" y="2268538"/>
            <a:ext cx="7677150" cy="738664"/>
          </a:xfrm>
          <a:prstGeom prst="rect">
            <a:avLst/>
          </a:prstGeom>
          <a:noFill/>
          <a:ln w="9525" algn="ctr">
            <a:noFill/>
            <a:miter lim="800000"/>
            <a:headEnd/>
            <a:tailEnd/>
          </a:ln>
        </p:spPr>
        <p:txBody>
          <a:bodyPr>
            <a:spAutoFit/>
          </a:bodyPr>
          <a:lstStyle/>
          <a:p>
            <a:pPr>
              <a:spcBef>
                <a:spcPct val="20000"/>
              </a:spcBef>
            </a:pPr>
            <a:r>
              <a:rPr lang="el-GR" b="0" i="1" dirty="0" smtClean="0"/>
              <a:t>Στο άρθρο αυτό συζητείται ένα γνωστό παράδειγμα μιας ποσόστωσης που εφαρμόστηκε στις ευρωπαϊκές εισαγωγές μπανάνας. Η ποσόστωση και ο διακριτικός δασμός στις μπανάνες προέλευσης από τη Λατινική Αμερική έληξε τελικά στο τέλος του 2009.</a:t>
            </a:r>
            <a:endParaRPr lang="en-US" b="0" i="1" dirty="0"/>
          </a:p>
        </p:txBody>
      </p:sp>
      <p:sp>
        <p:nvSpPr>
          <p:cNvPr id="13" name="Rectangle 5"/>
          <p:cNvSpPr>
            <a:spLocks noChangeArrowheads="1"/>
          </p:cNvSpPr>
          <p:nvPr/>
        </p:nvSpPr>
        <p:spPr bwMode="auto">
          <a:xfrm>
            <a:off x="522288" y="4229100"/>
            <a:ext cx="6529387" cy="366713"/>
          </a:xfrm>
          <a:prstGeom prst="rect">
            <a:avLst/>
          </a:prstGeom>
          <a:noFill/>
          <a:ln w="9525" algn="ctr">
            <a:noFill/>
            <a:miter lim="800000"/>
            <a:headEnd/>
            <a:tailEnd/>
          </a:ln>
        </p:spPr>
        <p:txBody>
          <a:bodyPr>
            <a:spAutoFit/>
          </a:bodyPr>
          <a:lstStyle/>
          <a:p>
            <a:pPr>
              <a:spcBef>
                <a:spcPct val="20000"/>
              </a:spcBef>
            </a:pPr>
            <a:r>
              <a:rPr lang="el-GR" sz="1800" dirty="0" smtClean="0">
                <a:solidFill>
                  <a:schemeClr val="accent2"/>
                </a:solidFill>
              </a:rPr>
              <a:t>Γλυκιά Ευκαιρία</a:t>
            </a:r>
            <a:endParaRPr lang="en-US" sz="1800" dirty="0">
              <a:solidFill>
                <a:schemeClr val="accent2"/>
              </a:solidFill>
            </a:endParaRPr>
          </a:p>
        </p:txBody>
      </p:sp>
      <p:grpSp>
        <p:nvGrpSpPr>
          <p:cNvPr id="15" name="Group 14"/>
          <p:cNvGrpSpPr>
            <a:grpSpLocks/>
          </p:cNvGrpSpPr>
          <p:nvPr/>
        </p:nvGrpSpPr>
        <p:grpSpPr bwMode="auto">
          <a:xfrm>
            <a:off x="509588" y="3198813"/>
            <a:ext cx="5662612" cy="820737"/>
            <a:chOff x="566739" y="4345160"/>
            <a:chExt cx="5662264" cy="820738"/>
          </a:xfrm>
        </p:grpSpPr>
        <p:pic>
          <p:nvPicPr>
            <p:cNvPr id="74765" name="Picture 15"/>
            <p:cNvPicPr>
              <a:picLocks noChangeAspect="1"/>
            </p:cNvPicPr>
            <p:nvPr/>
          </p:nvPicPr>
          <p:blipFill>
            <a:blip r:embed="rId3" cstate="print"/>
            <a:srcRect/>
            <a:stretch>
              <a:fillRect/>
            </a:stretch>
          </p:blipFill>
          <p:spPr bwMode="auto">
            <a:xfrm>
              <a:off x="828674" y="4497560"/>
              <a:ext cx="603027" cy="603027"/>
            </a:xfrm>
            <a:prstGeom prst="rect">
              <a:avLst/>
            </a:prstGeom>
            <a:noFill/>
            <a:ln w="9525">
              <a:noFill/>
              <a:miter lim="800000"/>
              <a:headEnd/>
              <a:tailEnd/>
            </a:ln>
          </p:spPr>
        </p:pic>
        <p:sp>
          <p:nvSpPr>
            <p:cNvPr id="17" name="Rectangle 3"/>
            <p:cNvSpPr txBox="1">
              <a:spLocks noChangeArrowheads="1"/>
            </p:cNvSpPr>
            <p:nvPr/>
          </p:nvSpPr>
          <p:spPr bwMode="auto">
            <a:xfrm>
              <a:off x="566739" y="4345160"/>
              <a:ext cx="5662264" cy="820738"/>
            </a:xfrm>
            <a:prstGeom prst="rect">
              <a:avLst/>
            </a:prstGeom>
            <a:noFill/>
            <a:ln w="9525">
              <a:noFill/>
              <a:miter lim="800000"/>
              <a:headEnd/>
              <a:tailEnd/>
            </a:ln>
          </p:spPr>
          <p:txBody>
            <a:bodyPr anchor="ctr"/>
            <a:lstStyle/>
            <a:p>
              <a:pPr eaLnBrk="0" hangingPunct="0">
                <a:defRPr/>
              </a:pPr>
              <a:r>
                <a:rPr lang="el-GR" sz="2000" kern="0" dirty="0" smtClean="0">
                  <a:solidFill>
                    <a:srgbClr val="69134B"/>
                  </a:solidFill>
                  <a:latin typeface="+mj-lt"/>
                  <a:ea typeface="+mj-ea"/>
                  <a:cs typeface="+mj-cs"/>
                </a:rPr>
                <a:t>ΠΡΩΤΟΣΕΛΙΔΟ</a:t>
              </a:r>
              <a:endParaRPr lang="en-US" sz="2000" kern="0" dirty="0">
                <a:solidFill>
                  <a:srgbClr val="69134B"/>
                </a:solidFill>
                <a:latin typeface="+mj-lt"/>
                <a:ea typeface="+mj-ea"/>
                <a:cs typeface="+mj-cs"/>
              </a:endParaRPr>
            </a:p>
          </p:txBody>
        </p:sp>
      </p:grpSp>
      <p:cxnSp>
        <p:nvCxnSpPr>
          <p:cNvPr id="18" name="Straight Connector 17"/>
          <p:cNvCxnSpPr>
            <a:cxnSpLocks noChangeShapeType="1"/>
          </p:cNvCxnSpPr>
          <p:nvPr/>
        </p:nvCxnSpPr>
        <p:spPr bwMode="auto">
          <a:xfrm>
            <a:off x="581025" y="4127500"/>
            <a:ext cx="7327900" cy="0"/>
          </a:xfrm>
          <a:prstGeom prst="line">
            <a:avLst/>
          </a:prstGeom>
          <a:noFill/>
          <a:ln w="19050" cap="rnd" algn="ctr">
            <a:solidFill>
              <a:srgbClr val="9C3A45"/>
            </a:solidFill>
            <a:prstDash val="sysDash"/>
            <a:round/>
            <a:headEnd/>
            <a:tailEnd/>
          </a:ln>
        </p:spPr>
      </p:cxnSp>
      <p:sp>
        <p:nvSpPr>
          <p:cNvPr id="19" name="Rectangle 18"/>
          <p:cNvSpPr>
            <a:spLocks noChangeArrowheads="1"/>
          </p:cNvSpPr>
          <p:nvPr/>
        </p:nvSpPr>
        <p:spPr bwMode="auto">
          <a:xfrm>
            <a:off x="538163" y="4627563"/>
            <a:ext cx="7677150" cy="954107"/>
          </a:xfrm>
          <a:prstGeom prst="rect">
            <a:avLst/>
          </a:prstGeom>
          <a:noFill/>
          <a:ln w="9525" algn="ctr">
            <a:noFill/>
            <a:miter lim="800000"/>
            <a:headEnd/>
            <a:tailEnd/>
          </a:ln>
        </p:spPr>
        <p:txBody>
          <a:bodyPr>
            <a:spAutoFit/>
          </a:bodyPr>
          <a:lstStyle/>
          <a:p>
            <a:pPr>
              <a:spcBef>
                <a:spcPct val="20000"/>
              </a:spcBef>
            </a:pPr>
            <a:r>
              <a:rPr lang="el-GR" b="0" i="1" dirty="0" smtClean="0"/>
              <a:t>Το άρθρο αυτό διαπραγματεύεται ένα πολύ γνωστό παράδειγμα ποσόστωσης που εφαρμόζεται στις εισαγωγές ζάχαρης στις ΗΠΑ. Υποστηρίζει ότι το 2006 υπήρχε μια ευκαιρία άρσης της ποσόστωσης (καθώς οι παγκόσμιες τιμές είχαν αυξηθεί έτσι ώστε να είναι ίσες με τις εγχώριες τιμές των ΗΠΑ), αλλά η άρση αυτή δεν συνέβη ποτέ. </a:t>
            </a:r>
            <a:endParaRPr lang="en-US" b="0" i="1" dirty="0"/>
          </a:p>
        </p:txBody>
      </p:sp>
      <p:grpSp>
        <p:nvGrpSpPr>
          <p:cNvPr id="24" name="Group 23"/>
          <p:cNvGrpSpPr>
            <a:grpSpLocks/>
          </p:cNvGrpSpPr>
          <p:nvPr/>
        </p:nvGrpSpPr>
        <p:grpSpPr bwMode="auto">
          <a:xfrm>
            <a:off x="566738" y="434975"/>
            <a:ext cx="2509837" cy="174625"/>
            <a:chOff x="566738" y="435428"/>
            <a:chExt cx="2147434" cy="184311"/>
          </a:xfrm>
        </p:grpSpPr>
        <p:sp>
          <p:nvSpPr>
            <p:cNvPr id="74763" name="Rectangle 24"/>
            <p:cNvSpPr>
              <a:spLocks noChangeArrowheads="1"/>
            </p:cNvSpPr>
            <p:nvPr/>
          </p:nvSpPr>
          <p:spPr bwMode="auto">
            <a:xfrm>
              <a:off x="928916" y="435428"/>
              <a:ext cx="1785256" cy="174172"/>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74764" name="Straight Connector 25"/>
            <p:cNvCxnSpPr>
              <a:cxnSpLocks noChangeShapeType="1"/>
            </p:cNvCxnSpPr>
            <p:nvPr/>
          </p:nvCxnSpPr>
          <p:spPr bwMode="auto">
            <a:xfrm>
              <a:off x="566738" y="609600"/>
              <a:ext cx="2118405" cy="10139"/>
            </a:xfrm>
            <a:prstGeom prst="line">
              <a:avLst/>
            </a:prstGeom>
            <a:noFill/>
            <a:ln w="19050" cap="rnd" algn="ctr">
              <a:solidFill>
                <a:srgbClr val="9C3A45"/>
              </a:solidFill>
              <a:prstDash val="sysDash"/>
              <a:round/>
              <a:headEnd/>
              <a:tailEnd/>
            </a:ln>
          </p:spPr>
        </p:cxnSp>
      </p:grpSp>
      <p:sp>
        <p:nvSpPr>
          <p:cNvPr id="27" name="Rectangle 3"/>
          <p:cNvSpPr>
            <a:spLocks noGrp="1" noChangeArrowheads="1"/>
          </p:cNvSpPr>
          <p:nvPr>
            <p:ph type="title" idx="4294967295"/>
          </p:nvPr>
        </p:nvSpPr>
        <p:spPr>
          <a:xfrm>
            <a:off x="566738" y="0"/>
            <a:ext cx="8577262" cy="820738"/>
          </a:xfrm>
        </p:spPr>
        <p:txBody>
          <a:bodyPr/>
          <a:lstStyle/>
          <a:p>
            <a:r>
              <a:rPr lang="en-US" dirty="0" smtClean="0">
                <a:solidFill>
                  <a:srgbClr val="69134B"/>
                </a:solidFill>
              </a:rPr>
              <a:t>5  </a:t>
            </a:r>
            <a:r>
              <a:rPr lang="el-GR" dirty="0" smtClean="0">
                <a:solidFill>
                  <a:srgbClr val="69134B"/>
                </a:solidFill>
              </a:rPr>
              <a:t>Εισαγωγικές Ποσοστώσεις</a:t>
            </a:r>
            <a:endParaRPr lang="en-US" dirty="0" smtClean="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500"/>
                                        <p:tgtEl>
                                          <p:spTgt spid="24"/>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wipe(left)">
                                      <p:cBhvr>
                                        <p:cTn id="11" dur="500"/>
                                        <p:tgtEl>
                                          <p:spTgt spid="27"/>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left)">
                                      <p:cBhvr>
                                        <p:cTn id="15" dur="500"/>
                                        <p:tgtEl>
                                          <p:spTgt spid="6"/>
                                        </p:tgtEl>
                                      </p:cBhvr>
                                    </p:animEffect>
                                  </p:childTnLst>
                                </p:cTn>
                              </p:par>
                              <p:par>
                                <p:cTn id="16" presetID="22" presetClass="entr" presetSubtype="8" fill="hold"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wipe(left)">
                                      <p:cBhvr>
                                        <p:cTn id="18" dur="500"/>
                                        <p:tgtEl>
                                          <p:spTgt spid="9"/>
                                        </p:tgtEl>
                                      </p:cBhvr>
                                    </p:animEffect>
                                  </p:childTnLst>
                                </p:cTn>
                              </p:par>
                            </p:childTnLst>
                          </p:cTn>
                        </p:par>
                        <p:par>
                          <p:cTn id="19" fill="hold">
                            <p:stCondLst>
                              <p:cond delay="1500"/>
                            </p:stCondLst>
                            <p:childTnLst>
                              <p:par>
                                <p:cTn id="20" presetID="22" presetClass="entr" presetSubtype="8" fill="hold" grpId="0" nodeType="after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left)">
                                      <p:cBhvr>
                                        <p:cTn id="22" dur="500"/>
                                        <p:tgtEl>
                                          <p:spTgt spid="5"/>
                                        </p:tgtEl>
                                      </p:cBhvr>
                                    </p:animEffect>
                                  </p:childTnLst>
                                </p:cTn>
                              </p:par>
                            </p:childTnLst>
                          </p:cTn>
                        </p:par>
                        <p:par>
                          <p:cTn id="23" fill="hold">
                            <p:stCondLst>
                              <p:cond delay="2000"/>
                            </p:stCondLst>
                            <p:childTnLst>
                              <p:par>
                                <p:cTn id="24" presetID="22" presetClass="entr" presetSubtype="8" fill="hold" grpId="0" nodeType="after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wipe(left)">
                                      <p:cBhvr>
                                        <p:cTn id="26" dur="500"/>
                                        <p:tgtEl>
                                          <p:spTgt spid="10"/>
                                        </p:tgtEl>
                                      </p:cBhvr>
                                    </p:animEffect>
                                  </p:childTnLst>
                                </p:cTn>
                              </p:par>
                            </p:childTnLst>
                          </p:cTn>
                        </p:par>
                        <p:par>
                          <p:cTn id="27" fill="hold">
                            <p:stCondLst>
                              <p:cond delay="2500"/>
                            </p:stCondLst>
                            <p:childTnLst>
                              <p:par>
                                <p:cTn id="28" presetID="22" presetClass="entr" presetSubtype="8" fill="hold" nodeType="afterEffect">
                                  <p:stCondLst>
                                    <p:cond delay="0"/>
                                  </p:stCondLst>
                                  <p:childTnLst>
                                    <p:set>
                                      <p:cBhvr>
                                        <p:cTn id="29" dur="1" fill="hold">
                                          <p:stCondLst>
                                            <p:cond delay="0"/>
                                          </p:stCondLst>
                                        </p:cTn>
                                        <p:tgtEl>
                                          <p:spTgt spid="15"/>
                                        </p:tgtEl>
                                        <p:attrNameLst>
                                          <p:attrName>style.visibility</p:attrName>
                                        </p:attrNameLst>
                                      </p:cBhvr>
                                      <p:to>
                                        <p:strVal val="visible"/>
                                      </p:to>
                                    </p:set>
                                    <p:animEffect transition="in" filter="wipe(left)">
                                      <p:cBhvr>
                                        <p:cTn id="30" dur="500"/>
                                        <p:tgtEl>
                                          <p:spTgt spid="15"/>
                                        </p:tgtEl>
                                      </p:cBhvr>
                                    </p:animEffect>
                                  </p:childTnLst>
                                </p:cTn>
                              </p:par>
                              <p:par>
                                <p:cTn id="31" presetID="22" presetClass="entr" presetSubtype="8" fill="hold" nodeType="with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wipe(left)">
                                      <p:cBhvr>
                                        <p:cTn id="33" dur="500"/>
                                        <p:tgtEl>
                                          <p:spTgt spid="18"/>
                                        </p:tgtEl>
                                      </p:cBhvr>
                                    </p:animEffect>
                                  </p:childTnLst>
                                </p:cTn>
                              </p:par>
                            </p:childTnLst>
                          </p:cTn>
                        </p:par>
                        <p:par>
                          <p:cTn id="34" fill="hold">
                            <p:stCondLst>
                              <p:cond delay="3000"/>
                            </p:stCondLst>
                            <p:childTnLst>
                              <p:par>
                                <p:cTn id="35" presetID="22" presetClass="entr" presetSubtype="8" fill="hold" grpId="0" nodeType="after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wipe(left)">
                                      <p:cBhvr>
                                        <p:cTn id="37" dur="500"/>
                                        <p:tgtEl>
                                          <p:spTgt spid="13"/>
                                        </p:tgtEl>
                                      </p:cBhvr>
                                    </p:animEffect>
                                  </p:childTnLst>
                                </p:cTn>
                              </p:par>
                            </p:childTnLst>
                          </p:cTn>
                        </p:par>
                        <p:par>
                          <p:cTn id="38" fill="hold">
                            <p:stCondLst>
                              <p:cond delay="3500"/>
                            </p:stCondLst>
                            <p:childTnLst>
                              <p:par>
                                <p:cTn id="39" presetID="22" presetClass="entr" presetSubtype="8" fill="hold" grpId="0" nodeType="after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wipe(left)">
                                      <p:cBhvr>
                                        <p:cTn id="41"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utoUpdateAnimBg="0"/>
      <p:bldP spid="10" grpId="0" autoUpdateAnimBg="0"/>
      <p:bldP spid="13" grpId="0" autoUpdateAnimBg="0"/>
      <p:bldP spid="19" grpId="0" autoUpdateAnimBg="0"/>
      <p:bldP spid="27" grpId="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39"/>
          <p:cNvGrpSpPr>
            <a:grpSpLocks/>
          </p:cNvGrpSpPr>
          <p:nvPr/>
        </p:nvGrpSpPr>
        <p:grpSpPr bwMode="auto">
          <a:xfrm>
            <a:off x="566738" y="1652588"/>
            <a:ext cx="8424862" cy="4975225"/>
            <a:chOff x="566738" y="2200275"/>
            <a:chExt cx="7805737" cy="4219575"/>
          </a:xfrm>
        </p:grpSpPr>
        <p:sp>
          <p:nvSpPr>
            <p:cNvPr id="76828" name="Rectangle 29"/>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76829" name="Rectangle 30"/>
            <p:cNvSpPr>
              <a:spLocks noChangeArrowheads="1"/>
            </p:cNvSpPr>
            <p:nvPr/>
          </p:nvSpPr>
          <p:spPr bwMode="auto">
            <a:xfrm>
              <a:off x="581024" y="2219326"/>
              <a:ext cx="7772401" cy="271423"/>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862213" name="Rectangle 5"/>
          <p:cNvSpPr>
            <a:spLocks noChangeArrowheads="1"/>
          </p:cNvSpPr>
          <p:nvPr/>
        </p:nvSpPr>
        <p:spPr bwMode="auto">
          <a:xfrm>
            <a:off x="566738" y="820738"/>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Εισαγωγική Ποσόστωση σε μια Μικρή Χώρα</a:t>
            </a:r>
            <a:endParaRPr lang="en-US" sz="2400" dirty="0">
              <a:solidFill>
                <a:srgbClr val="356A41"/>
              </a:solidFill>
            </a:endParaRPr>
          </a:p>
        </p:txBody>
      </p:sp>
      <p:sp>
        <p:nvSpPr>
          <p:cNvPr id="862214" name="Rectangle 6"/>
          <p:cNvSpPr>
            <a:spLocks noChangeArrowheads="1"/>
          </p:cNvSpPr>
          <p:nvPr/>
        </p:nvSpPr>
        <p:spPr bwMode="auto">
          <a:xfrm>
            <a:off x="232229" y="1239838"/>
            <a:ext cx="8911771" cy="338554"/>
          </a:xfrm>
          <a:prstGeom prst="rect">
            <a:avLst/>
          </a:prstGeom>
          <a:noFill/>
          <a:ln w="9525" algn="ctr">
            <a:noFill/>
            <a:miter lim="800000"/>
            <a:headEnd/>
            <a:tailEnd/>
          </a:ln>
        </p:spPr>
        <p:txBody>
          <a:bodyPr wrap="square">
            <a:spAutoFit/>
          </a:bodyPr>
          <a:lstStyle/>
          <a:p>
            <a:pPr>
              <a:spcBef>
                <a:spcPct val="20000"/>
              </a:spcBef>
            </a:pPr>
            <a:r>
              <a:rPr lang="el-GR" sz="1600" dirty="0" smtClean="0">
                <a:solidFill>
                  <a:srgbClr val="3D68AF"/>
                </a:solidFill>
              </a:rPr>
              <a:t>Ισορροπία Ελεύθερου Εμπορίου, Επίπτωση της Ποσόστωσης, Επίπτωση στην Ευημερία </a:t>
            </a:r>
            <a:endParaRPr lang="en-US" sz="1600" dirty="0">
              <a:solidFill>
                <a:srgbClr val="3D68AF"/>
              </a:solidFill>
            </a:endParaRPr>
          </a:p>
        </p:txBody>
      </p:sp>
      <p:sp>
        <p:nvSpPr>
          <p:cNvPr id="19" name="Text Box 7"/>
          <p:cNvSpPr txBox="1">
            <a:spLocks noChangeArrowheads="1"/>
          </p:cNvSpPr>
          <p:nvPr/>
        </p:nvSpPr>
        <p:spPr bwMode="auto">
          <a:xfrm>
            <a:off x="585788" y="1673225"/>
            <a:ext cx="1328737" cy="287338"/>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8-9</a:t>
            </a:r>
          </a:p>
        </p:txBody>
      </p:sp>
      <p:sp>
        <p:nvSpPr>
          <p:cNvPr id="21" name="Rectangle 20"/>
          <p:cNvSpPr/>
          <p:nvPr/>
        </p:nvSpPr>
        <p:spPr>
          <a:xfrm>
            <a:off x="630467" y="4827710"/>
            <a:ext cx="8218258" cy="1917448"/>
          </a:xfrm>
          <a:prstGeom prst="rect">
            <a:avLst/>
          </a:prstGeom>
          <a:noFill/>
        </p:spPr>
        <p:txBody>
          <a:bodyPr>
            <a:spAutoFit/>
          </a:bodyPr>
          <a:lstStyle/>
          <a:p>
            <a:pPr>
              <a:spcBef>
                <a:spcPct val="10000"/>
              </a:spcBef>
              <a:spcAft>
                <a:spcPct val="10000"/>
              </a:spcAft>
              <a:defRPr/>
            </a:pPr>
            <a:r>
              <a:rPr lang="el-GR" sz="1500" dirty="0" smtClean="0">
                <a:solidFill>
                  <a:srgbClr val="8A3A6A"/>
                </a:solidFill>
              </a:rPr>
              <a:t>Ποσόστωση για μια Μικρή Χώρα </a:t>
            </a:r>
            <a:r>
              <a:rPr lang="en-US" sz="1500" dirty="0" smtClean="0">
                <a:solidFill>
                  <a:srgbClr val="8A3A6A"/>
                </a:solidFill>
              </a:rPr>
              <a:t> </a:t>
            </a:r>
            <a:r>
              <a:rPr lang="el-GR" dirty="0" smtClean="0"/>
              <a:t>Υπό συνθήκες ελεύθερου εμπορίου, η καμπύλη ξένης προσφοράς εξαγωγών είναι οριζόντια στην παγκόσμια τιμή </a:t>
            </a:r>
            <a:r>
              <a:rPr lang="en-US" i="1" dirty="0" smtClean="0"/>
              <a:t>P</a:t>
            </a:r>
            <a:r>
              <a:rPr lang="en-US" i="1" baseline="30000" dirty="0" smtClean="0"/>
              <a:t>W</a:t>
            </a:r>
            <a:r>
              <a:rPr lang="en-US" dirty="0"/>
              <a:t>, </a:t>
            </a:r>
            <a:r>
              <a:rPr lang="el-GR" dirty="0" smtClean="0"/>
              <a:t>και η ισορροπία ελεύθερου εμπορίου είναι στο σημείο</a:t>
            </a:r>
            <a:r>
              <a:rPr lang="en-US" dirty="0" smtClean="0"/>
              <a:t> </a:t>
            </a:r>
            <a:r>
              <a:rPr lang="en-US" i="1" dirty="0" smtClean="0"/>
              <a:t>B</a:t>
            </a:r>
            <a:r>
              <a:rPr lang="en-US" dirty="0" smtClean="0"/>
              <a:t> </a:t>
            </a:r>
            <a:r>
              <a:rPr lang="el-GR" dirty="0" smtClean="0"/>
              <a:t>με εισαγωγές</a:t>
            </a:r>
            <a:r>
              <a:rPr lang="en-US" dirty="0" smtClean="0"/>
              <a:t> </a:t>
            </a:r>
            <a:r>
              <a:rPr lang="en-US" i="1" dirty="0"/>
              <a:t>M</a:t>
            </a:r>
            <a:r>
              <a:rPr lang="en-US" baseline="-25000" dirty="0"/>
              <a:t>1</a:t>
            </a:r>
            <a:r>
              <a:rPr lang="en-US" dirty="0"/>
              <a:t>.</a:t>
            </a:r>
          </a:p>
          <a:p>
            <a:pPr>
              <a:spcBef>
                <a:spcPct val="10000"/>
              </a:spcBef>
              <a:spcAft>
                <a:spcPct val="10000"/>
              </a:spcAft>
              <a:defRPr/>
            </a:pPr>
            <a:r>
              <a:rPr lang="el-GR" dirty="0" smtClean="0"/>
              <a:t>Η επιβολή μιας εισαγωγικής ποσόστωσης </a:t>
            </a:r>
            <a:r>
              <a:rPr lang="en-US" i="1" dirty="0" smtClean="0"/>
              <a:t>M</a:t>
            </a:r>
            <a:r>
              <a:rPr lang="en-US" baseline="-25000" dirty="0" smtClean="0"/>
              <a:t>2</a:t>
            </a:r>
            <a:r>
              <a:rPr lang="en-US" dirty="0" smtClean="0"/>
              <a:t> </a:t>
            </a:r>
            <a:r>
              <a:rPr lang="en-US" dirty="0"/>
              <a:t>&lt;</a:t>
            </a:r>
            <a:r>
              <a:rPr lang="en-US" i="1" dirty="0"/>
              <a:t> M</a:t>
            </a:r>
            <a:r>
              <a:rPr lang="en-US" baseline="-25000" dirty="0"/>
              <a:t>1</a:t>
            </a:r>
            <a:r>
              <a:rPr lang="en-US" dirty="0"/>
              <a:t> </a:t>
            </a:r>
            <a:r>
              <a:rPr lang="el-GR" dirty="0" smtClean="0"/>
              <a:t>οδηγεί στην κάθετη καμπύλη προσφοράς εξαγωγών, με την ισορροπία να είναι στο σημείο</a:t>
            </a:r>
            <a:r>
              <a:rPr lang="en-US" dirty="0" smtClean="0"/>
              <a:t> </a:t>
            </a:r>
            <a:r>
              <a:rPr lang="en-US" i="1" dirty="0" smtClean="0"/>
              <a:t>C</a:t>
            </a:r>
            <a:r>
              <a:rPr lang="en-US" dirty="0"/>
              <a:t>.</a:t>
            </a:r>
          </a:p>
          <a:p>
            <a:pPr>
              <a:spcBef>
                <a:spcPct val="10000"/>
              </a:spcBef>
              <a:spcAft>
                <a:spcPct val="10000"/>
              </a:spcAft>
              <a:defRPr/>
            </a:pPr>
            <a:r>
              <a:rPr lang="el-GR" dirty="0" smtClean="0"/>
              <a:t>Η ποσόστωση αυξάνει την τιμή εισαγόμενου προϊόντος από </a:t>
            </a:r>
            <a:r>
              <a:rPr lang="en-US" i="1" dirty="0" smtClean="0"/>
              <a:t>P</a:t>
            </a:r>
            <a:r>
              <a:rPr lang="en-US" i="1" baseline="30000" dirty="0" smtClean="0"/>
              <a:t>W</a:t>
            </a:r>
            <a:r>
              <a:rPr lang="en-US" dirty="0" smtClean="0"/>
              <a:t> </a:t>
            </a:r>
            <a:r>
              <a:rPr lang="el-GR" dirty="0" smtClean="0"/>
              <a:t>σε</a:t>
            </a:r>
            <a:r>
              <a:rPr lang="en-US" dirty="0" smtClean="0"/>
              <a:t> </a:t>
            </a:r>
            <a:r>
              <a:rPr lang="en-US" i="1" dirty="0"/>
              <a:t>P</a:t>
            </a:r>
            <a:r>
              <a:rPr lang="en-US" baseline="-25000" dirty="0"/>
              <a:t>2</a:t>
            </a:r>
            <a:r>
              <a:rPr lang="en-US" dirty="0"/>
              <a:t>. </a:t>
            </a:r>
            <a:r>
              <a:rPr lang="el-GR" dirty="0" smtClean="0"/>
              <a:t>Η ίδια επίπτωση θα υπήρχε στην τιμή και τις ποσότητες εάν αντί της ποσόστωσης είχε επιβληθεί δασμός </a:t>
            </a:r>
            <a:r>
              <a:rPr lang="en-US" i="1" dirty="0" smtClean="0"/>
              <a:t>t</a:t>
            </a:r>
            <a:r>
              <a:rPr lang="en-US" dirty="0" smtClean="0"/>
              <a:t> </a:t>
            </a:r>
            <a:r>
              <a:rPr lang="en-US" dirty="0"/>
              <a:t>= </a:t>
            </a:r>
            <a:r>
              <a:rPr lang="en-US" i="1" dirty="0"/>
              <a:t>P</a:t>
            </a:r>
            <a:r>
              <a:rPr lang="en-US" baseline="-25000" dirty="0"/>
              <a:t>2</a:t>
            </a:r>
            <a:r>
              <a:rPr lang="en-US" dirty="0"/>
              <a:t> – </a:t>
            </a:r>
            <a:r>
              <a:rPr lang="en-US" i="1" dirty="0"/>
              <a:t>P</a:t>
            </a:r>
            <a:r>
              <a:rPr lang="en-US" i="1" baseline="30000" dirty="0"/>
              <a:t>W</a:t>
            </a:r>
            <a:r>
              <a:rPr lang="en-US" dirty="0"/>
              <a:t> </a:t>
            </a:r>
          </a:p>
        </p:txBody>
      </p:sp>
      <p:sp>
        <p:nvSpPr>
          <p:cNvPr id="34" name="Rectangle 33"/>
          <p:cNvSpPr>
            <a:spLocks noChangeArrowheads="1"/>
          </p:cNvSpPr>
          <p:nvPr/>
        </p:nvSpPr>
        <p:spPr bwMode="auto">
          <a:xfrm>
            <a:off x="1309688" y="2027238"/>
            <a:ext cx="6416675" cy="2789237"/>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36" name="Picture 35" descr="Feenstra2e_fig_08_09_PPT_15.gif"/>
          <p:cNvPicPr>
            <a:picLocks noChangeAspect="1"/>
          </p:cNvPicPr>
          <p:nvPr/>
        </p:nvPicPr>
        <p:blipFill>
          <a:blip r:embed="rId3" cstate="print"/>
          <a:srcRect/>
          <a:stretch>
            <a:fillRect/>
          </a:stretch>
        </p:blipFill>
        <p:spPr bwMode="auto">
          <a:xfrm>
            <a:off x="1354138" y="2084388"/>
            <a:ext cx="6372225" cy="2657475"/>
          </a:xfrm>
          <a:prstGeom prst="rect">
            <a:avLst/>
          </a:prstGeom>
          <a:noFill/>
          <a:ln w="9525">
            <a:noFill/>
            <a:miter lim="800000"/>
            <a:headEnd/>
            <a:tailEnd/>
          </a:ln>
        </p:spPr>
      </p:pic>
      <p:pic>
        <p:nvPicPr>
          <p:cNvPr id="16" name="Picture 15" descr="Feenstra2e_fig_08_09_PPT_1.gif"/>
          <p:cNvPicPr>
            <a:picLocks noChangeAspect="1"/>
          </p:cNvPicPr>
          <p:nvPr/>
        </p:nvPicPr>
        <p:blipFill>
          <a:blip r:embed="rId4" cstate="print"/>
          <a:srcRect/>
          <a:stretch>
            <a:fillRect/>
          </a:stretch>
        </p:blipFill>
        <p:spPr bwMode="auto">
          <a:xfrm>
            <a:off x="1354138" y="2084388"/>
            <a:ext cx="6372225" cy="2657475"/>
          </a:xfrm>
          <a:prstGeom prst="rect">
            <a:avLst/>
          </a:prstGeom>
          <a:noFill/>
          <a:ln w="9525">
            <a:noFill/>
            <a:miter lim="800000"/>
            <a:headEnd/>
            <a:tailEnd/>
          </a:ln>
        </p:spPr>
      </p:pic>
      <p:pic>
        <p:nvPicPr>
          <p:cNvPr id="17" name="Picture 16" descr="Feenstra2e_fig_08_09_PPT_2.gif"/>
          <p:cNvPicPr>
            <a:picLocks noChangeAspect="1"/>
          </p:cNvPicPr>
          <p:nvPr/>
        </p:nvPicPr>
        <p:blipFill>
          <a:blip r:embed="rId5" cstate="print"/>
          <a:srcRect/>
          <a:stretch>
            <a:fillRect/>
          </a:stretch>
        </p:blipFill>
        <p:spPr bwMode="auto">
          <a:xfrm>
            <a:off x="1354138" y="2084388"/>
            <a:ext cx="6372225" cy="2657475"/>
          </a:xfrm>
          <a:prstGeom prst="rect">
            <a:avLst/>
          </a:prstGeom>
          <a:noFill/>
          <a:ln w="9525">
            <a:noFill/>
            <a:miter lim="800000"/>
            <a:headEnd/>
            <a:tailEnd/>
          </a:ln>
        </p:spPr>
      </p:pic>
      <p:pic>
        <p:nvPicPr>
          <p:cNvPr id="18" name="Picture 17" descr="Feenstra2e_fig_08_09_PPT_3.gif"/>
          <p:cNvPicPr>
            <a:picLocks noChangeAspect="1"/>
          </p:cNvPicPr>
          <p:nvPr/>
        </p:nvPicPr>
        <p:blipFill>
          <a:blip r:embed="rId6" cstate="print"/>
          <a:srcRect/>
          <a:stretch>
            <a:fillRect/>
          </a:stretch>
        </p:blipFill>
        <p:spPr bwMode="auto">
          <a:xfrm>
            <a:off x="1354138" y="2084388"/>
            <a:ext cx="6372225" cy="2657475"/>
          </a:xfrm>
          <a:prstGeom prst="rect">
            <a:avLst/>
          </a:prstGeom>
          <a:noFill/>
          <a:ln w="9525">
            <a:noFill/>
            <a:miter lim="800000"/>
            <a:headEnd/>
            <a:tailEnd/>
          </a:ln>
        </p:spPr>
      </p:pic>
      <p:pic>
        <p:nvPicPr>
          <p:cNvPr id="20" name="Picture 19" descr="Feenstra2e_fig_08_09_PPT_4.gif"/>
          <p:cNvPicPr>
            <a:picLocks noChangeAspect="1"/>
          </p:cNvPicPr>
          <p:nvPr/>
        </p:nvPicPr>
        <p:blipFill>
          <a:blip r:embed="rId7" cstate="print"/>
          <a:srcRect/>
          <a:stretch>
            <a:fillRect/>
          </a:stretch>
        </p:blipFill>
        <p:spPr bwMode="auto">
          <a:xfrm>
            <a:off x="1354138" y="2084388"/>
            <a:ext cx="6372225" cy="2657475"/>
          </a:xfrm>
          <a:prstGeom prst="rect">
            <a:avLst/>
          </a:prstGeom>
          <a:noFill/>
          <a:ln w="9525">
            <a:noFill/>
            <a:miter lim="800000"/>
            <a:headEnd/>
            <a:tailEnd/>
          </a:ln>
        </p:spPr>
      </p:pic>
      <p:pic>
        <p:nvPicPr>
          <p:cNvPr id="22" name="Picture 21" descr="Feenstra2e_fig_08_09_PPT_5.gif"/>
          <p:cNvPicPr>
            <a:picLocks noChangeAspect="1"/>
          </p:cNvPicPr>
          <p:nvPr/>
        </p:nvPicPr>
        <p:blipFill>
          <a:blip r:embed="rId8" cstate="print"/>
          <a:srcRect/>
          <a:stretch>
            <a:fillRect/>
          </a:stretch>
        </p:blipFill>
        <p:spPr bwMode="auto">
          <a:xfrm>
            <a:off x="1354138" y="2084388"/>
            <a:ext cx="6372225" cy="2657475"/>
          </a:xfrm>
          <a:prstGeom prst="rect">
            <a:avLst/>
          </a:prstGeom>
          <a:noFill/>
          <a:ln w="9525">
            <a:noFill/>
            <a:miter lim="800000"/>
            <a:headEnd/>
            <a:tailEnd/>
          </a:ln>
        </p:spPr>
      </p:pic>
      <p:pic>
        <p:nvPicPr>
          <p:cNvPr id="23" name="Picture 22" descr="Feenstra2e_fig_08_09_PPT_6.gif"/>
          <p:cNvPicPr>
            <a:picLocks noChangeAspect="1"/>
          </p:cNvPicPr>
          <p:nvPr/>
        </p:nvPicPr>
        <p:blipFill>
          <a:blip r:embed="rId9" cstate="print"/>
          <a:srcRect/>
          <a:stretch>
            <a:fillRect/>
          </a:stretch>
        </p:blipFill>
        <p:spPr bwMode="auto">
          <a:xfrm>
            <a:off x="1354138" y="2084388"/>
            <a:ext cx="6372225" cy="2657475"/>
          </a:xfrm>
          <a:prstGeom prst="rect">
            <a:avLst/>
          </a:prstGeom>
          <a:noFill/>
          <a:ln w="9525">
            <a:noFill/>
            <a:miter lim="800000"/>
            <a:headEnd/>
            <a:tailEnd/>
          </a:ln>
        </p:spPr>
      </p:pic>
      <p:pic>
        <p:nvPicPr>
          <p:cNvPr id="37" name="Picture 36" descr="Feenstra2e_fig_08_09_PPT_16.gif"/>
          <p:cNvPicPr>
            <a:picLocks noChangeAspect="1"/>
          </p:cNvPicPr>
          <p:nvPr/>
        </p:nvPicPr>
        <p:blipFill>
          <a:blip r:embed="rId10" cstate="print"/>
          <a:srcRect/>
          <a:stretch>
            <a:fillRect/>
          </a:stretch>
        </p:blipFill>
        <p:spPr bwMode="auto">
          <a:xfrm>
            <a:off x="1354138" y="2084388"/>
            <a:ext cx="6372225" cy="2657475"/>
          </a:xfrm>
          <a:prstGeom prst="rect">
            <a:avLst/>
          </a:prstGeom>
          <a:noFill/>
          <a:ln w="9525">
            <a:noFill/>
            <a:miter lim="800000"/>
            <a:headEnd/>
            <a:tailEnd/>
          </a:ln>
        </p:spPr>
      </p:pic>
      <p:pic>
        <p:nvPicPr>
          <p:cNvPr id="24" name="Picture 23" descr="Feenstra2e_fig_08_09_PPT_7.gif"/>
          <p:cNvPicPr>
            <a:picLocks noChangeAspect="1"/>
          </p:cNvPicPr>
          <p:nvPr/>
        </p:nvPicPr>
        <p:blipFill>
          <a:blip r:embed="rId11" cstate="print"/>
          <a:srcRect/>
          <a:stretch>
            <a:fillRect/>
          </a:stretch>
        </p:blipFill>
        <p:spPr bwMode="auto">
          <a:xfrm>
            <a:off x="1354138" y="2084388"/>
            <a:ext cx="6372225" cy="2657475"/>
          </a:xfrm>
          <a:prstGeom prst="rect">
            <a:avLst/>
          </a:prstGeom>
          <a:noFill/>
          <a:ln w="9525">
            <a:noFill/>
            <a:miter lim="800000"/>
            <a:headEnd/>
            <a:tailEnd/>
          </a:ln>
        </p:spPr>
      </p:pic>
      <p:pic>
        <p:nvPicPr>
          <p:cNvPr id="25" name="Picture 24" descr="Feenstra2e_fig_08_09_PPT_8.gif"/>
          <p:cNvPicPr>
            <a:picLocks noChangeAspect="1"/>
          </p:cNvPicPr>
          <p:nvPr/>
        </p:nvPicPr>
        <p:blipFill>
          <a:blip r:embed="rId12" cstate="print"/>
          <a:srcRect/>
          <a:stretch>
            <a:fillRect/>
          </a:stretch>
        </p:blipFill>
        <p:spPr bwMode="auto">
          <a:xfrm>
            <a:off x="1354138" y="2084388"/>
            <a:ext cx="6372225" cy="2657475"/>
          </a:xfrm>
          <a:prstGeom prst="rect">
            <a:avLst/>
          </a:prstGeom>
          <a:noFill/>
          <a:ln w="9525">
            <a:noFill/>
            <a:miter lim="800000"/>
            <a:headEnd/>
            <a:tailEnd/>
          </a:ln>
        </p:spPr>
      </p:pic>
      <p:pic>
        <p:nvPicPr>
          <p:cNvPr id="26" name="Picture 25" descr="Feenstra2e_fig_08_09_PPT_9.gif"/>
          <p:cNvPicPr>
            <a:picLocks noChangeAspect="1"/>
          </p:cNvPicPr>
          <p:nvPr/>
        </p:nvPicPr>
        <p:blipFill>
          <a:blip r:embed="rId13" cstate="print"/>
          <a:srcRect/>
          <a:stretch>
            <a:fillRect/>
          </a:stretch>
        </p:blipFill>
        <p:spPr bwMode="auto">
          <a:xfrm>
            <a:off x="1354138" y="2084388"/>
            <a:ext cx="6372225" cy="2657475"/>
          </a:xfrm>
          <a:prstGeom prst="rect">
            <a:avLst/>
          </a:prstGeom>
          <a:noFill/>
          <a:ln w="9525">
            <a:noFill/>
            <a:miter lim="800000"/>
            <a:headEnd/>
            <a:tailEnd/>
          </a:ln>
        </p:spPr>
      </p:pic>
      <p:pic>
        <p:nvPicPr>
          <p:cNvPr id="27" name="Picture 26" descr="Feenstra2e_fig_08_09_PPT_10.gif"/>
          <p:cNvPicPr>
            <a:picLocks noChangeAspect="1"/>
          </p:cNvPicPr>
          <p:nvPr/>
        </p:nvPicPr>
        <p:blipFill>
          <a:blip r:embed="rId14" cstate="print"/>
          <a:srcRect/>
          <a:stretch>
            <a:fillRect/>
          </a:stretch>
        </p:blipFill>
        <p:spPr bwMode="auto">
          <a:xfrm>
            <a:off x="1354138" y="2084388"/>
            <a:ext cx="6372225" cy="2657475"/>
          </a:xfrm>
          <a:prstGeom prst="rect">
            <a:avLst/>
          </a:prstGeom>
          <a:noFill/>
          <a:ln w="9525">
            <a:noFill/>
            <a:miter lim="800000"/>
            <a:headEnd/>
            <a:tailEnd/>
          </a:ln>
        </p:spPr>
      </p:pic>
      <p:pic>
        <p:nvPicPr>
          <p:cNvPr id="28" name="Picture 27" descr="Feenstra2e_fig_08_09_PPT_11.gif"/>
          <p:cNvPicPr>
            <a:picLocks noChangeAspect="1"/>
          </p:cNvPicPr>
          <p:nvPr/>
        </p:nvPicPr>
        <p:blipFill>
          <a:blip r:embed="rId15" cstate="print"/>
          <a:srcRect/>
          <a:stretch>
            <a:fillRect/>
          </a:stretch>
        </p:blipFill>
        <p:spPr bwMode="auto">
          <a:xfrm>
            <a:off x="1354138" y="2084388"/>
            <a:ext cx="6372225" cy="2657475"/>
          </a:xfrm>
          <a:prstGeom prst="rect">
            <a:avLst/>
          </a:prstGeom>
          <a:noFill/>
          <a:ln w="9525">
            <a:noFill/>
            <a:miter lim="800000"/>
            <a:headEnd/>
            <a:tailEnd/>
          </a:ln>
        </p:spPr>
      </p:pic>
      <p:pic>
        <p:nvPicPr>
          <p:cNvPr id="29" name="Picture 28" descr="Feenstra2e_fig_08_09_PPT_12.gif"/>
          <p:cNvPicPr>
            <a:picLocks noChangeAspect="1"/>
          </p:cNvPicPr>
          <p:nvPr/>
        </p:nvPicPr>
        <p:blipFill>
          <a:blip r:embed="rId16" cstate="print"/>
          <a:srcRect/>
          <a:stretch>
            <a:fillRect/>
          </a:stretch>
        </p:blipFill>
        <p:spPr bwMode="auto">
          <a:xfrm>
            <a:off x="1354138" y="2084388"/>
            <a:ext cx="6372225" cy="2657475"/>
          </a:xfrm>
          <a:prstGeom prst="rect">
            <a:avLst/>
          </a:prstGeom>
          <a:noFill/>
          <a:ln w="9525">
            <a:noFill/>
            <a:miter lim="800000"/>
            <a:headEnd/>
            <a:tailEnd/>
          </a:ln>
        </p:spPr>
      </p:pic>
      <p:pic>
        <p:nvPicPr>
          <p:cNvPr id="35" name="Picture 34" descr="Feenstra2e_fig_08_09_PPT_14.gif"/>
          <p:cNvPicPr>
            <a:picLocks noChangeAspect="1"/>
          </p:cNvPicPr>
          <p:nvPr/>
        </p:nvPicPr>
        <p:blipFill>
          <a:blip r:embed="rId17" cstate="print"/>
          <a:srcRect/>
          <a:stretch>
            <a:fillRect/>
          </a:stretch>
        </p:blipFill>
        <p:spPr bwMode="auto">
          <a:xfrm>
            <a:off x="1354138" y="2084388"/>
            <a:ext cx="6372225" cy="2657475"/>
          </a:xfrm>
          <a:prstGeom prst="rect">
            <a:avLst/>
          </a:prstGeom>
          <a:noFill/>
          <a:ln w="9525">
            <a:noFill/>
            <a:miter lim="800000"/>
            <a:headEnd/>
            <a:tailEnd/>
          </a:ln>
        </p:spPr>
      </p:pic>
      <p:pic>
        <p:nvPicPr>
          <p:cNvPr id="32" name="Picture 31" descr="Feenstra2e_fig_08_09_PPT_13.gif"/>
          <p:cNvPicPr>
            <a:picLocks noChangeAspect="1"/>
          </p:cNvPicPr>
          <p:nvPr/>
        </p:nvPicPr>
        <p:blipFill>
          <a:blip r:embed="rId18" cstate="print"/>
          <a:srcRect/>
          <a:stretch>
            <a:fillRect/>
          </a:stretch>
        </p:blipFill>
        <p:spPr bwMode="auto">
          <a:xfrm>
            <a:off x="1354138" y="2084388"/>
            <a:ext cx="6372225" cy="2657475"/>
          </a:xfrm>
          <a:prstGeom prst="rect">
            <a:avLst/>
          </a:prstGeom>
          <a:noFill/>
          <a:ln w="9525">
            <a:noFill/>
            <a:miter lim="800000"/>
            <a:headEnd/>
            <a:tailEnd/>
          </a:ln>
        </p:spPr>
      </p:pic>
      <p:sp>
        <p:nvSpPr>
          <p:cNvPr id="39" name="TextBox 38"/>
          <p:cNvSpPr txBox="1">
            <a:spLocks noChangeArrowheads="1"/>
          </p:cNvSpPr>
          <p:nvPr/>
        </p:nvSpPr>
        <p:spPr bwMode="auto">
          <a:xfrm>
            <a:off x="4740275" y="-9525"/>
            <a:ext cx="4403725" cy="954107"/>
          </a:xfrm>
          <a:prstGeom prst="rect">
            <a:avLst/>
          </a:prstGeom>
          <a:noFill/>
          <a:ln w="9525">
            <a:noFill/>
            <a:miter lim="800000"/>
            <a:headEnd/>
            <a:tailEnd/>
          </a:ln>
        </p:spPr>
        <p:txBody>
          <a:bodyPr>
            <a:spAutoFit/>
          </a:bodyPr>
          <a:lstStyle/>
          <a:p>
            <a:pPr>
              <a:spcBef>
                <a:spcPct val="10000"/>
              </a:spcBef>
              <a:spcAft>
                <a:spcPct val="10000"/>
              </a:spcAft>
            </a:pPr>
            <a:r>
              <a:rPr lang="el-GR" b="0" dirty="0" smtClean="0"/>
              <a:t>Για κάθε επίπεδο εισαγωγικής ποσόστωσης, υπάρχει ένας</a:t>
            </a:r>
            <a:r>
              <a:rPr lang="el-GR" dirty="0" smtClean="0"/>
              <a:t> ισοδύναμος εισαγωγικός δασμός</a:t>
            </a:r>
            <a:r>
              <a:rPr lang="el-GR" b="0" dirty="0" smtClean="0"/>
              <a:t> που θα οδηγούσε στην ίδια εγχώρια τιμή και ποσότητα εισαγωγών.  </a:t>
            </a:r>
            <a:endParaRPr lang="en-US" b="0" dirty="0"/>
          </a:p>
        </p:txBody>
      </p:sp>
      <p:grpSp>
        <p:nvGrpSpPr>
          <p:cNvPr id="76824" name="Group 41"/>
          <p:cNvGrpSpPr>
            <a:grpSpLocks/>
          </p:cNvGrpSpPr>
          <p:nvPr/>
        </p:nvGrpSpPr>
        <p:grpSpPr bwMode="auto">
          <a:xfrm>
            <a:off x="566738" y="434975"/>
            <a:ext cx="2509837" cy="174625"/>
            <a:chOff x="566738" y="435428"/>
            <a:chExt cx="2147434" cy="184311"/>
          </a:xfrm>
        </p:grpSpPr>
        <p:sp>
          <p:nvSpPr>
            <p:cNvPr id="76826" name="Rectangle 42"/>
            <p:cNvSpPr>
              <a:spLocks noChangeArrowheads="1"/>
            </p:cNvSpPr>
            <p:nvPr/>
          </p:nvSpPr>
          <p:spPr bwMode="auto">
            <a:xfrm>
              <a:off x="928916" y="435428"/>
              <a:ext cx="1785256" cy="174172"/>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76827" name="Straight Connector 43"/>
            <p:cNvCxnSpPr>
              <a:cxnSpLocks noChangeShapeType="1"/>
            </p:cNvCxnSpPr>
            <p:nvPr/>
          </p:nvCxnSpPr>
          <p:spPr bwMode="auto">
            <a:xfrm>
              <a:off x="566738" y="609600"/>
              <a:ext cx="2118405" cy="10139"/>
            </a:xfrm>
            <a:prstGeom prst="line">
              <a:avLst/>
            </a:prstGeom>
            <a:noFill/>
            <a:ln w="19050" cap="rnd" algn="ctr">
              <a:solidFill>
                <a:srgbClr val="9C3A45"/>
              </a:solidFill>
              <a:prstDash val="sysDash"/>
              <a:round/>
              <a:headEnd/>
              <a:tailEnd/>
            </a:ln>
          </p:spPr>
        </p:cxnSp>
      </p:grpSp>
      <p:sp>
        <p:nvSpPr>
          <p:cNvPr id="76825" name="Rectangle 3"/>
          <p:cNvSpPr>
            <a:spLocks noGrp="1" noChangeArrowheads="1"/>
          </p:cNvSpPr>
          <p:nvPr>
            <p:ph type="title"/>
          </p:nvPr>
        </p:nvSpPr>
        <p:spPr>
          <a:xfrm>
            <a:off x="232229" y="0"/>
            <a:ext cx="4572001" cy="820738"/>
          </a:xfrm>
        </p:spPr>
        <p:txBody>
          <a:bodyPr/>
          <a:lstStyle/>
          <a:p>
            <a:r>
              <a:rPr lang="en-US" dirty="0" smtClean="0">
                <a:solidFill>
                  <a:srgbClr val="69134B"/>
                </a:solidFill>
              </a:rPr>
              <a:t>5  </a:t>
            </a:r>
            <a:r>
              <a:rPr lang="el-GR" dirty="0" smtClean="0">
                <a:solidFill>
                  <a:srgbClr val="69134B"/>
                </a:solidFill>
              </a:rPr>
              <a:t>Εισαγωγικές Ποσοστώσεις</a:t>
            </a:r>
            <a:endParaRPr lang="en-US" dirty="0" smtClean="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2213"/>
                                        </p:tgtEl>
                                        <p:attrNameLst>
                                          <p:attrName>style.visibility</p:attrName>
                                        </p:attrNameLst>
                                      </p:cBhvr>
                                      <p:to>
                                        <p:strVal val="visible"/>
                                      </p:to>
                                    </p:set>
                                    <p:animEffect transition="in" filter="wipe(left)">
                                      <p:cBhvr>
                                        <p:cTn id="7" dur="500"/>
                                        <p:tgtEl>
                                          <p:spTgt spid="86221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862214"/>
                                        </p:tgtEl>
                                        <p:attrNameLst>
                                          <p:attrName>style.visibility</p:attrName>
                                        </p:attrNameLst>
                                      </p:cBhvr>
                                      <p:to>
                                        <p:strVal val="visible"/>
                                      </p:to>
                                    </p:set>
                                    <p:animEffect transition="in" filter="wipe(left)">
                                      <p:cBhvr>
                                        <p:cTn id="11" dur="500"/>
                                        <p:tgtEl>
                                          <p:spTgt spid="862214"/>
                                        </p:tgtEl>
                                      </p:cBhvr>
                                    </p:animEffect>
                                  </p:childTnLst>
                                </p:cTn>
                              </p:par>
                            </p:childTnLst>
                          </p:cTn>
                        </p:par>
                        <p:par>
                          <p:cTn id="12" fill="hold">
                            <p:stCondLst>
                              <p:cond delay="1000"/>
                            </p:stCondLst>
                            <p:childTnLst>
                              <p:par>
                                <p:cTn id="13" presetID="29" presetClass="entr" presetSubtype="0" fill="hold" nodeType="after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500" fill="hold"/>
                                        <p:tgtEl>
                                          <p:spTgt spid="2"/>
                                        </p:tgtEl>
                                        <p:attrNameLst>
                                          <p:attrName>ppt_x</p:attrName>
                                        </p:attrNameLst>
                                      </p:cBhvr>
                                      <p:tavLst>
                                        <p:tav tm="0">
                                          <p:val>
                                            <p:strVal val="#ppt_x-.2"/>
                                          </p:val>
                                        </p:tav>
                                        <p:tav tm="100000">
                                          <p:val>
                                            <p:strVal val="#ppt_x"/>
                                          </p:val>
                                        </p:tav>
                                      </p:tavLst>
                                    </p:anim>
                                    <p:anim calcmode="lin" valueType="num">
                                      <p:cBhvr>
                                        <p:cTn id="16" dur="5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17" dur="500"/>
                                        <p:tgtEl>
                                          <p:spTgt spid="2"/>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wipe(left)">
                                      <p:cBhvr>
                                        <p:cTn id="21" dur="500"/>
                                        <p:tgtEl>
                                          <p:spTgt spid="19"/>
                                        </p:tgtEl>
                                      </p:cBhvr>
                                    </p:animEffect>
                                  </p:childTnLst>
                                </p:cTn>
                              </p:par>
                            </p:childTnLst>
                          </p:cTn>
                        </p:par>
                        <p:par>
                          <p:cTn id="22" fill="hold">
                            <p:stCondLst>
                              <p:cond delay="2000"/>
                            </p:stCondLst>
                            <p:childTnLst>
                              <p:par>
                                <p:cTn id="23" presetID="22" presetClass="entr" presetSubtype="8" fill="hold" grpId="0" nodeType="afterEffect">
                                  <p:stCondLst>
                                    <p:cond delay="0"/>
                                  </p:stCondLst>
                                  <p:childTnLst>
                                    <p:set>
                                      <p:cBhvr>
                                        <p:cTn id="24" dur="1" fill="hold">
                                          <p:stCondLst>
                                            <p:cond delay="0"/>
                                          </p:stCondLst>
                                        </p:cTn>
                                        <p:tgtEl>
                                          <p:spTgt spid="34"/>
                                        </p:tgtEl>
                                        <p:attrNameLst>
                                          <p:attrName>style.visibility</p:attrName>
                                        </p:attrNameLst>
                                      </p:cBhvr>
                                      <p:to>
                                        <p:strVal val="visible"/>
                                      </p:to>
                                    </p:set>
                                    <p:animEffect transition="in" filter="wipe(left)">
                                      <p:cBhvr>
                                        <p:cTn id="25" dur="500"/>
                                        <p:tgtEl>
                                          <p:spTgt spid="34"/>
                                        </p:tgtEl>
                                      </p:cBhvr>
                                    </p:animEffect>
                                  </p:childTnLst>
                                </p:cTn>
                              </p:par>
                            </p:childTnLst>
                          </p:cTn>
                        </p:par>
                        <p:par>
                          <p:cTn id="26" fill="hold">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21">
                                            <p:txEl>
                                              <p:pRg st="0" end="0"/>
                                            </p:txEl>
                                          </p:spTgt>
                                        </p:tgtEl>
                                        <p:attrNameLst>
                                          <p:attrName>style.visibility</p:attrName>
                                        </p:attrNameLst>
                                      </p:cBhvr>
                                      <p:to>
                                        <p:strVal val="visible"/>
                                      </p:to>
                                    </p:set>
                                    <p:animEffect transition="in" filter="wipe(left)">
                                      <p:cBhvr>
                                        <p:cTn id="29" dur="500"/>
                                        <p:tgtEl>
                                          <p:spTgt spid="21">
                                            <p:txEl>
                                              <p:pRg st="0" end="0"/>
                                            </p:txEl>
                                          </p:spTgt>
                                        </p:tgtEl>
                                      </p:cBhvr>
                                    </p:animEffect>
                                  </p:childTnLst>
                                </p:cTn>
                              </p:par>
                            </p:childTnLst>
                          </p:cTn>
                        </p:par>
                        <p:par>
                          <p:cTn id="30" fill="hold">
                            <p:stCondLst>
                              <p:cond delay="3000"/>
                            </p:stCondLst>
                            <p:childTnLst>
                              <p:par>
                                <p:cTn id="31" presetID="22" presetClass="entr" presetSubtype="8" fill="hold" nodeType="after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wipe(left)">
                                      <p:cBhvr>
                                        <p:cTn id="33" dur="1000"/>
                                        <p:tgtEl>
                                          <p:spTgt spid="16"/>
                                        </p:tgtEl>
                                      </p:cBhvr>
                                    </p:animEffect>
                                  </p:childTnLst>
                                </p:cTn>
                              </p:par>
                            </p:childTnLst>
                          </p:cTn>
                        </p:par>
                        <p:par>
                          <p:cTn id="34" fill="hold">
                            <p:stCondLst>
                              <p:cond delay="4000"/>
                            </p:stCondLst>
                            <p:childTnLst>
                              <p:par>
                                <p:cTn id="35" presetID="22" presetClass="entr" presetSubtype="8" fill="hold" nodeType="after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wipe(left)">
                                      <p:cBhvr>
                                        <p:cTn id="37" dur="1000"/>
                                        <p:tgtEl>
                                          <p:spTgt spid="17"/>
                                        </p:tgtEl>
                                      </p:cBhvr>
                                    </p:animEffect>
                                  </p:childTnLst>
                                </p:cTn>
                              </p:par>
                            </p:childTnLst>
                          </p:cTn>
                        </p:par>
                        <p:par>
                          <p:cTn id="38" fill="hold">
                            <p:stCondLst>
                              <p:cond delay="5000"/>
                            </p:stCondLst>
                            <p:childTnLst>
                              <p:par>
                                <p:cTn id="39" presetID="22" presetClass="entr" presetSubtype="1" fill="hold" nodeType="afterEffect">
                                  <p:stCondLst>
                                    <p:cond delay="0"/>
                                  </p:stCondLst>
                                  <p:childTnLst>
                                    <p:set>
                                      <p:cBhvr>
                                        <p:cTn id="40" dur="1" fill="hold">
                                          <p:stCondLst>
                                            <p:cond delay="0"/>
                                          </p:stCondLst>
                                        </p:cTn>
                                        <p:tgtEl>
                                          <p:spTgt spid="18"/>
                                        </p:tgtEl>
                                        <p:attrNameLst>
                                          <p:attrName>style.visibility</p:attrName>
                                        </p:attrNameLst>
                                      </p:cBhvr>
                                      <p:to>
                                        <p:strVal val="visible"/>
                                      </p:to>
                                    </p:set>
                                    <p:animEffect transition="in" filter="wipe(up)">
                                      <p:cBhvr>
                                        <p:cTn id="41" dur="1000"/>
                                        <p:tgtEl>
                                          <p:spTgt spid="18"/>
                                        </p:tgtEl>
                                      </p:cBhvr>
                                    </p:animEffect>
                                  </p:childTnLst>
                                </p:cTn>
                              </p:par>
                            </p:childTnLst>
                          </p:cTn>
                        </p:par>
                        <p:par>
                          <p:cTn id="42" fill="hold">
                            <p:stCondLst>
                              <p:cond delay="6000"/>
                            </p:stCondLst>
                            <p:childTnLst>
                              <p:par>
                                <p:cTn id="43" presetID="22" presetClass="entr" presetSubtype="2" fill="hold" nodeType="after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wipe(right)">
                                      <p:cBhvr>
                                        <p:cTn id="45" dur="1000"/>
                                        <p:tgtEl>
                                          <p:spTgt spid="20"/>
                                        </p:tgtEl>
                                      </p:cBhvr>
                                    </p:animEffect>
                                  </p:childTnLst>
                                </p:cTn>
                              </p:par>
                            </p:childTnLst>
                          </p:cTn>
                        </p:par>
                        <p:par>
                          <p:cTn id="46" fill="hold">
                            <p:stCondLst>
                              <p:cond delay="7000"/>
                            </p:stCondLst>
                            <p:childTnLst>
                              <p:par>
                                <p:cTn id="47" presetID="22" presetClass="entr" presetSubtype="8" fill="hold" nodeType="afterEffect">
                                  <p:stCondLst>
                                    <p:cond delay="0"/>
                                  </p:stCondLst>
                                  <p:childTnLst>
                                    <p:set>
                                      <p:cBhvr>
                                        <p:cTn id="48" dur="1" fill="hold">
                                          <p:stCondLst>
                                            <p:cond delay="0"/>
                                          </p:stCondLst>
                                        </p:cTn>
                                        <p:tgtEl>
                                          <p:spTgt spid="22"/>
                                        </p:tgtEl>
                                        <p:attrNameLst>
                                          <p:attrName>style.visibility</p:attrName>
                                        </p:attrNameLst>
                                      </p:cBhvr>
                                      <p:to>
                                        <p:strVal val="visible"/>
                                      </p:to>
                                    </p:set>
                                    <p:animEffect transition="in" filter="wipe(left)">
                                      <p:cBhvr>
                                        <p:cTn id="49" dur="1000"/>
                                        <p:tgtEl>
                                          <p:spTgt spid="22"/>
                                        </p:tgtEl>
                                      </p:cBhvr>
                                    </p:animEffect>
                                  </p:childTnLst>
                                </p:cTn>
                              </p:par>
                            </p:childTnLst>
                          </p:cTn>
                        </p:par>
                        <p:par>
                          <p:cTn id="50" fill="hold">
                            <p:stCondLst>
                              <p:cond delay="8000"/>
                            </p:stCondLst>
                            <p:childTnLst>
                              <p:par>
                                <p:cTn id="51" presetID="22" presetClass="entr" presetSubtype="1" fill="hold" nodeType="afterEffect">
                                  <p:stCondLst>
                                    <p:cond delay="0"/>
                                  </p:stCondLst>
                                  <p:childTnLst>
                                    <p:set>
                                      <p:cBhvr>
                                        <p:cTn id="52" dur="1" fill="hold">
                                          <p:stCondLst>
                                            <p:cond delay="0"/>
                                          </p:stCondLst>
                                        </p:cTn>
                                        <p:tgtEl>
                                          <p:spTgt spid="23"/>
                                        </p:tgtEl>
                                        <p:attrNameLst>
                                          <p:attrName>style.visibility</p:attrName>
                                        </p:attrNameLst>
                                      </p:cBhvr>
                                      <p:to>
                                        <p:strVal val="visible"/>
                                      </p:to>
                                    </p:set>
                                    <p:animEffect transition="in" filter="wipe(up)">
                                      <p:cBhvr>
                                        <p:cTn id="53" dur="1000"/>
                                        <p:tgtEl>
                                          <p:spTgt spid="23"/>
                                        </p:tgtEl>
                                      </p:cBhvr>
                                    </p:animEffect>
                                  </p:childTnLst>
                                </p:cTn>
                              </p:par>
                            </p:childTnLst>
                          </p:cTn>
                        </p:par>
                        <p:par>
                          <p:cTn id="54" fill="hold">
                            <p:stCondLst>
                              <p:cond delay="9000"/>
                            </p:stCondLst>
                            <p:childTnLst>
                              <p:par>
                                <p:cTn id="55" presetID="22" presetClass="entr" presetSubtype="8" fill="hold" nodeType="afterEffect">
                                  <p:stCondLst>
                                    <p:cond delay="0"/>
                                  </p:stCondLst>
                                  <p:childTnLst>
                                    <p:set>
                                      <p:cBhvr>
                                        <p:cTn id="56" dur="1" fill="hold">
                                          <p:stCondLst>
                                            <p:cond delay="0"/>
                                          </p:stCondLst>
                                        </p:cTn>
                                        <p:tgtEl>
                                          <p:spTgt spid="24"/>
                                        </p:tgtEl>
                                        <p:attrNameLst>
                                          <p:attrName>style.visibility</p:attrName>
                                        </p:attrNameLst>
                                      </p:cBhvr>
                                      <p:to>
                                        <p:strVal val="visible"/>
                                      </p:to>
                                    </p:set>
                                    <p:animEffect transition="in" filter="wipe(left)">
                                      <p:cBhvr>
                                        <p:cTn id="57" dur="1000"/>
                                        <p:tgtEl>
                                          <p:spTgt spid="24"/>
                                        </p:tgtEl>
                                      </p:cBhvr>
                                    </p:animEffect>
                                  </p:childTnLst>
                                </p:cTn>
                              </p:par>
                            </p:childTnLst>
                          </p:cTn>
                        </p:par>
                        <p:par>
                          <p:cTn id="58" fill="hold">
                            <p:stCondLst>
                              <p:cond delay="10000"/>
                            </p:stCondLst>
                            <p:childTnLst>
                              <p:par>
                                <p:cTn id="59" presetID="22" presetClass="entr" presetSubtype="8" fill="hold" nodeType="afterEffect">
                                  <p:stCondLst>
                                    <p:cond delay="0"/>
                                  </p:stCondLst>
                                  <p:childTnLst>
                                    <p:set>
                                      <p:cBhvr>
                                        <p:cTn id="60" dur="1" fill="hold">
                                          <p:stCondLst>
                                            <p:cond delay="0"/>
                                          </p:stCondLst>
                                        </p:cTn>
                                        <p:tgtEl>
                                          <p:spTgt spid="25"/>
                                        </p:tgtEl>
                                        <p:attrNameLst>
                                          <p:attrName>style.visibility</p:attrName>
                                        </p:attrNameLst>
                                      </p:cBhvr>
                                      <p:to>
                                        <p:strVal val="visible"/>
                                      </p:to>
                                    </p:set>
                                    <p:animEffect transition="in" filter="wipe(left)">
                                      <p:cBhvr>
                                        <p:cTn id="61" dur="1000"/>
                                        <p:tgtEl>
                                          <p:spTgt spid="25"/>
                                        </p:tgtEl>
                                      </p:cBhvr>
                                    </p:animEffect>
                                  </p:childTnLst>
                                </p:cTn>
                              </p:par>
                            </p:childTnLst>
                          </p:cTn>
                        </p:par>
                        <p:par>
                          <p:cTn id="62" fill="hold">
                            <p:stCondLst>
                              <p:cond delay="11000"/>
                            </p:stCondLst>
                            <p:childTnLst>
                              <p:par>
                                <p:cTn id="63" presetID="22" presetClass="entr" presetSubtype="8" fill="hold" nodeType="afterEffect">
                                  <p:stCondLst>
                                    <p:cond delay="0"/>
                                  </p:stCondLst>
                                  <p:childTnLst>
                                    <p:set>
                                      <p:cBhvr>
                                        <p:cTn id="64" dur="1" fill="hold">
                                          <p:stCondLst>
                                            <p:cond delay="0"/>
                                          </p:stCondLst>
                                        </p:cTn>
                                        <p:tgtEl>
                                          <p:spTgt spid="26"/>
                                        </p:tgtEl>
                                        <p:attrNameLst>
                                          <p:attrName>style.visibility</p:attrName>
                                        </p:attrNameLst>
                                      </p:cBhvr>
                                      <p:to>
                                        <p:strVal val="visible"/>
                                      </p:to>
                                    </p:set>
                                    <p:animEffect transition="in" filter="wipe(left)">
                                      <p:cBhvr>
                                        <p:cTn id="65" dur="1000"/>
                                        <p:tgtEl>
                                          <p:spTgt spid="26"/>
                                        </p:tgtEl>
                                      </p:cBhvr>
                                    </p:animEffect>
                                  </p:childTnLst>
                                </p:cTn>
                              </p:par>
                            </p:childTnLst>
                          </p:cTn>
                        </p:par>
                        <p:par>
                          <p:cTn id="66" fill="hold">
                            <p:stCondLst>
                              <p:cond delay="12000"/>
                            </p:stCondLst>
                            <p:childTnLst>
                              <p:par>
                                <p:cTn id="67" presetID="22" presetClass="entr" presetSubtype="1" fill="hold" nodeType="afterEffect">
                                  <p:stCondLst>
                                    <p:cond delay="0"/>
                                  </p:stCondLst>
                                  <p:childTnLst>
                                    <p:set>
                                      <p:cBhvr>
                                        <p:cTn id="68" dur="1" fill="hold">
                                          <p:stCondLst>
                                            <p:cond delay="0"/>
                                          </p:stCondLst>
                                        </p:cTn>
                                        <p:tgtEl>
                                          <p:spTgt spid="27"/>
                                        </p:tgtEl>
                                        <p:attrNameLst>
                                          <p:attrName>style.visibility</p:attrName>
                                        </p:attrNameLst>
                                      </p:cBhvr>
                                      <p:to>
                                        <p:strVal val="visible"/>
                                      </p:to>
                                    </p:set>
                                    <p:animEffect transition="in" filter="wipe(up)">
                                      <p:cBhvr>
                                        <p:cTn id="69" dur="1000"/>
                                        <p:tgtEl>
                                          <p:spTgt spid="27"/>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grpId="0" nodeType="clickEffect">
                                  <p:stCondLst>
                                    <p:cond delay="0"/>
                                  </p:stCondLst>
                                  <p:childTnLst>
                                    <p:set>
                                      <p:cBhvr>
                                        <p:cTn id="73" dur="1" fill="hold">
                                          <p:stCondLst>
                                            <p:cond delay="0"/>
                                          </p:stCondLst>
                                        </p:cTn>
                                        <p:tgtEl>
                                          <p:spTgt spid="21">
                                            <p:txEl>
                                              <p:pRg st="1" end="1"/>
                                            </p:txEl>
                                          </p:spTgt>
                                        </p:tgtEl>
                                        <p:attrNameLst>
                                          <p:attrName>style.visibility</p:attrName>
                                        </p:attrNameLst>
                                      </p:cBhvr>
                                      <p:to>
                                        <p:strVal val="visible"/>
                                      </p:to>
                                    </p:set>
                                    <p:animEffect transition="in" filter="wipe(left)">
                                      <p:cBhvr>
                                        <p:cTn id="74" dur="500"/>
                                        <p:tgtEl>
                                          <p:spTgt spid="21">
                                            <p:txEl>
                                              <p:pRg st="1" end="1"/>
                                            </p:txEl>
                                          </p:spTgt>
                                        </p:tgtEl>
                                      </p:cBhvr>
                                    </p:animEffect>
                                  </p:childTnLst>
                                </p:cTn>
                              </p:par>
                            </p:childTnLst>
                          </p:cTn>
                        </p:par>
                        <p:par>
                          <p:cTn id="75" fill="hold">
                            <p:stCondLst>
                              <p:cond delay="500"/>
                            </p:stCondLst>
                            <p:childTnLst>
                              <p:par>
                                <p:cTn id="76" presetID="22" presetClass="entr" presetSubtype="1" fill="hold" nodeType="afterEffect">
                                  <p:stCondLst>
                                    <p:cond delay="0"/>
                                  </p:stCondLst>
                                  <p:childTnLst>
                                    <p:set>
                                      <p:cBhvr>
                                        <p:cTn id="77" dur="1" fill="hold">
                                          <p:stCondLst>
                                            <p:cond delay="0"/>
                                          </p:stCondLst>
                                        </p:cTn>
                                        <p:tgtEl>
                                          <p:spTgt spid="35"/>
                                        </p:tgtEl>
                                        <p:attrNameLst>
                                          <p:attrName>style.visibility</p:attrName>
                                        </p:attrNameLst>
                                      </p:cBhvr>
                                      <p:to>
                                        <p:strVal val="visible"/>
                                      </p:to>
                                    </p:set>
                                    <p:animEffect transition="in" filter="wipe(up)">
                                      <p:cBhvr>
                                        <p:cTn id="78" dur="1000"/>
                                        <p:tgtEl>
                                          <p:spTgt spid="35"/>
                                        </p:tgtEl>
                                      </p:cBhvr>
                                    </p:animEffect>
                                  </p:childTnLst>
                                </p:cTn>
                              </p:par>
                            </p:childTnLst>
                          </p:cTn>
                        </p:par>
                        <p:par>
                          <p:cTn id="79" fill="hold">
                            <p:stCondLst>
                              <p:cond delay="1500"/>
                            </p:stCondLst>
                            <p:childTnLst>
                              <p:par>
                                <p:cTn id="80" presetID="22" presetClass="entr" presetSubtype="2" fill="hold" nodeType="afterEffect">
                                  <p:stCondLst>
                                    <p:cond delay="0"/>
                                  </p:stCondLst>
                                  <p:childTnLst>
                                    <p:set>
                                      <p:cBhvr>
                                        <p:cTn id="81" dur="1" fill="hold">
                                          <p:stCondLst>
                                            <p:cond delay="0"/>
                                          </p:stCondLst>
                                        </p:cTn>
                                        <p:tgtEl>
                                          <p:spTgt spid="32"/>
                                        </p:tgtEl>
                                        <p:attrNameLst>
                                          <p:attrName>style.visibility</p:attrName>
                                        </p:attrNameLst>
                                      </p:cBhvr>
                                      <p:to>
                                        <p:strVal val="visible"/>
                                      </p:to>
                                    </p:set>
                                    <p:animEffect transition="in" filter="wipe(right)">
                                      <p:cBhvr>
                                        <p:cTn id="82" dur="1000"/>
                                        <p:tgtEl>
                                          <p:spTgt spid="32"/>
                                        </p:tgtEl>
                                      </p:cBhvr>
                                    </p:animEffect>
                                  </p:childTnLst>
                                </p:cTn>
                              </p:par>
                            </p:childTnLst>
                          </p:cTn>
                        </p:par>
                        <p:par>
                          <p:cTn id="83" fill="hold">
                            <p:stCondLst>
                              <p:cond delay="2500"/>
                            </p:stCondLst>
                            <p:childTnLst>
                              <p:par>
                                <p:cTn id="84" presetID="22" presetClass="entr" presetSubtype="2" fill="hold" nodeType="afterEffect">
                                  <p:stCondLst>
                                    <p:cond delay="0"/>
                                  </p:stCondLst>
                                  <p:childTnLst>
                                    <p:set>
                                      <p:cBhvr>
                                        <p:cTn id="85" dur="1" fill="hold">
                                          <p:stCondLst>
                                            <p:cond delay="0"/>
                                          </p:stCondLst>
                                        </p:cTn>
                                        <p:tgtEl>
                                          <p:spTgt spid="28"/>
                                        </p:tgtEl>
                                        <p:attrNameLst>
                                          <p:attrName>style.visibility</p:attrName>
                                        </p:attrNameLst>
                                      </p:cBhvr>
                                      <p:to>
                                        <p:strVal val="visible"/>
                                      </p:to>
                                    </p:set>
                                    <p:animEffect transition="in" filter="wipe(right)">
                                      <p:cBhvr>
                                        <p:cTn id="86" dur="1000"/>
                                        <p:tgtEl>
                                          <p:spTgt spid="28"/>
                                        </p:tgtEl>
                                      </p:cBhvr>
                                    </p:animEffect>
                                  </p:childTnLst>
                                </p:cTn>
                              </p:par>
                            </p:childTnLst>
                          </p:cTn>
                        </p:par>
                        <p:par>
                          <p:cTn id="87" fill="hold">
                            <p:stCondLst>
                              <p:cond delay="3500"/>
                            </p:stCondLst>
                            <p:childTnLst>
                              <p:par>
                                <p:cTn id="88" presetID="22" presetClass="entr" presetSubtype="8" fill="hold" nodeType="afterEffect">
                                  <p:stCondLst>
                                    <p:cond delay="0"/>
                                  </p:stCondLst>
                                  <p:childTnLst>
                                    <p:set>
                                      <p:cBhvr>
                                        <p:cTn id="89" dur="1" fill="hold">
                                          <p:stCondLst>
                                            <p:cond delay="0"/>
                                          </p:stCondLst>
                                        </p:cTn>
                                        <p:tgtEl>
                                          <p:spTgt spid="29"/>
                                        </p:tgtEl>
                                        <p:attrNameLst>
                                          <p:attrName>style.visibility</p:attrName>
                                        </p:attrNameLst>
                                      </p:cBhvr>
                                      <p:to>
                                        <p:strVal val="visible"/>
                                      </p:to>
                                    </p:set>
                                    <p:animEffect transition="in" filter="wipe(left)">
                                      <p:cBhvr>
                                        <p:cTn id="90" dur="1000"/>
                                        <p:tgtEl>
                                          <p:spTgt spid="29"/>
                                        </p:tgtEl>
                                      </p:cBhvr>
                                    </p:animEffect>
                                  </p:childTnLst>
                                </p:cTn>
                              </p:par>
                            </p:childTnLst>
                          </p:cTn>
                        </p:par>
                        <p:par>
                          <p:cTn id="91" fill="hold">
                            <p:stCondLst>
                              <p:cond delay="4500"/>
                            </p:stCondLst>
                            <p:childTnLst>
                              <p:par>
                                <p:cTn id="92" presetID="22" presetClass="entr" presetSubtype="8" fill="hold" nodeType="afterEffect">
                                  <p:stCondLst>
                                    <p:cond delay="0"/>
                                  </p:stCondLst>
                                  <p:childTnLst>
                                    <p:set>
                                      <p:cBhvr>
                                        <p:cTn id="93" dur="1" fill="hold">
                                          <p:stCondLst>
                                            <p:cond delay="0"/>
                                          </p:stCondLst>
                                        </p:cTn>
                                        <p:tgtEl>
                                          <p:spTgt spid="36"/>
                                        </p:tgtEl>
                                        <p:attrNameLst>
                                          <p:attrName>style.visibility</p:attrName>
                                        </p:attrNameLst>
                                      </p:cBhvr>
                                      <p:to>
                                        <p:strVal val="visible"/>
                                      </p:to>
                                    </p:set>
                                    <p:animEffect transition="in" filter="wipe(left)">
                                      <p:cBhvr>
                                        <p:cTn id="94" dur="1000"/>
                                        <p:tgtEl>
                                          <p:spTgt spid="36"/>
                                        </p:tgtEl>
                                      </p:cBhvr>
                                    </p:animEffect>
                                  </p:childTnLst>
                                </p:cTn>
                              </p:par>
                            </p:childTnLst>
                          </p:cTn>
                        </p:par>
                        <p:par>
                          <p:cTn id="95" fill="hold">
                            <p:stCondLst>
                              <p:cond delay="5500"/>
                            </p:stCondLst>
                            <p:childTnLst>
                              <p:par>
                                <p:cTn id="96" presetID="22" presetClass="entr" presetSubtype="8" fill="hold" nodeType="afterEffect">
                                  <p:stCondLst>
                                    <p:cond delay="0"/>
                                  </p:stCondLst>
                                  <p:childTnLst>
                                    <p:set>
                                      <p:cBhvr>
                                        <p:cTn id="97" dur="1" fill="hold">
                                          <p:stCondLst>
                                            <p:cond delay="0"/>
                                          </p:stCondLst>
                                        </p:cTn>
                                        <p:tgtEl>
                                          <p:spTgt spid="37"/>
                                        </p:tgtEl>
                                        <p:attrNameLst>
                                          <p:attrName>style.visibility</p:attrName>
                                        </p:attrNameLst>
                                      </p:cBhvr>
                                      <p:to>
                                        <p:strVal val="visible"/>
                                      </p:to>
                                    </p:set>
                                    <p:animEffect transition="in" filter="wipe(left)">
                                      <p:cBhvr>
                                        <p:cTn id="98" dur="1000"/>
                                        <p:tgtEl>
                                          <p:spTgt spid="37"/>
                                        </p:tgtEl>
                                      </p:cBhvr>
                                    </p:animEffect>
                                  </p:childTnLst>
                                </p:cTn>
                              </p:par>
                            </p:childTnLst>
                          </p:cTn>
                        </p:par>
                        <p:par>
                          <p:cTn id="99" fill="hold">
                            <p:stCondLst>
                              <p:cond delay="6500"/>
                            </p:stCondLst>
                            <p:childTnLst>
                              <p:par>
                                <p:cTn id="100" presetID="22" presetClass="entr" presetSubtype="8" fill="hold" grpId="0" nodeType="afterEffect">
                                  <p:stCondLst>
                                    <p:cond delay="0"/>
                                  </p:stCondLst>
                                  <p:childTnLst>
                                    <p:set>
                                      <p:cBhvr>
                                        <p:cTn id="101" dur="1" fill="hold">
                                          <p:stCondLst>
                                            <p:cond delay="0"/>
                                          </p:stCondLst>
                                        </p:cTn>
                                        <p:tgtEl>
                                          <p:spTgt spid="21">
                                            <p:txEl>
                                              <p:pRg st="2" end="2"/>
                                            </p:txEl>
                                          </p:spTgt>
                                        </p:tgtEl>
                                        <p:attrNameLst>
                                          <p:attrName>style.visibility</p:attrName>
                                        </p:attrNameLst>
                                      </p:cBhvr>
                                      <p:to>
                                        <p:strVal val="visible"/>
                                      </p:to>
                                    </p:set>
                                    <p:animEffect transition="in" filter="wipe(left)">
                                      <p:cBhvr>
                                        <p:cTn id="102" dur="500"/>
                                        <p:tgtEl>
                                          <p:spTgt spid="21">
                                            <p:txEl>
                                              <p:pRg st="2" end="2"/>
                                            </p:txEl>
                                          </p:spTgt>
                                        </p:tgtEl>
                                      </p:cBhvr>
                                    </p:animEffect>
                                  </p:childTnLst>
                                </p:cTn>
                              </p:par>
                            </p:childTnLst>
                          </p:cTn>
                        </p:par>
                        <p:par>
                          <p:cTn id="103" fill="hold">
                            <p:stCondLst>
                              <p:cond delay="7000"/>
                            </p:stCondLst>
                            <p:childTnLst>
                              <p:par>
                                <p:cTn id="104" presetID="22" presetClass="entr" presetSubtype="8" fill="hold" grpId="0" nodeType="afterEffect">
                                  <p:stCondLst>
                                    <p:cond delay="0"/>
                                  </p:stCondLst>
                                  <p:childTnLst>
                                    <p:set>
                                      <p:cBhvr>
                                        <p:cTn id="105" dur="1" fill="hold">
                                          <p:stCondLst>
                                            <p:cond delay="0"/>
                                          </p:stCondLst>
                                        </p:cTn>
                                        <p:tgtEl>
                                          <p:spTgt spid="39"/>
                                        </p:tgtEl>
                                        <p:attrNameLst>
                                          <p:attrName>style.visibility</p:attrName>
                                        </p:attrNameLst>
                                      </p:cBhvr>
                                      <p:to>
                                        <p:strVal val="visible"/>
                                      </p:to>
                                    </p:set>
                                    <p:animEffect transition="in" filter="wipe(left)">
                                      <p:cBhvr>
                                        <p:cTn id="106"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2213" grpId="0" autoUpdateAnimBg="0"/>
      <p:bldP spid="862214" grpId="0" autoUpdateAnimBg="0"/>
      <p:bldP spid="19" grpId="0" animBg="1"/>
      <p:bldP spid="21" grpId="0" uiExpand="1" build="p" bldLvl="2"/>
      <p:bldP spid="34" grpId="0" animBg="1"/>
      <p:bldP spid="39" grpId="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8849" name="Rectangle 5"/>
          <p:cNvSpPr>
            <a:spLocks noChangeArrowheads="1"/>
          </p:cNvSpPr>
          <p:nvPr/>
        </p:nvSpPr>
        <p:spPr bwMode="auto">
          <a:xfrm>
            <a:off x="566738" y="820738"/>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Εισαγωγική Ποσόστωση σε μια μικρή Χώρα</a:t>
            </a:r>
            <a:endParaRPr lang="en-US" sz="2400" dirty="0">
              <a:solidFill>
                <a:srgbClr val="356A41"/>
              </a:solidFill>
            </a:endParaRPr>
          </a:p>
        </p:txBody>
      </p:sp>
      <p:grpSp>
        <p:nvGrpSpPr>
          <p:cNvPr id="78850" name="Group 19"/>
          <p:cNvGrpSpPr>
            <a:grpSpLocks/>
          </p:cNvGrpSpPr>
          <p:nvPr/>
        </p:nvGrpSpPr>
        <p:grpSpPr bwMode="auto">
          <a:xfrm>
            <a:off x="566738" y="434975"/>
            <a:ext cx="2509837" cy="174625"/>
            <a:chOff x="566738" y="435428"/>
            <a:chExt cx="2147434" cy="184311"/>
          </a:xfrm>
        </p:grpSpPr>
        <p:sp>
          <p:nvSpPr>
            <p:cNvPr id="78875" name="Rectangle 20"/>
            <p:cNvSpPr>
              <a:spLocks noChangeArrowheads="1"/>
            </p:cNvSpPr>
            <p:nvPr/>
          </p:nvSpPr>
          <p:spPr bwMode="auto">
            <a:xfrm>
              <a:off x="928916" y="435428"/>
              <a:ext cx="1785256" cy="174172"/>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78876" name="Straight Connector 21"/>
            <p:cNvCxnSpPr>
              <a:cxnSpLocks noChangeShapeType="1"/>
            </p:cNvCxnSpPr>
            <p:nvPr/>
          </p:nvCxnSpPr>
          <p:spPr bwMode="auto">
            <a:xfrm>
              <a:off x="566738" y="609600"/>
              <a:ext cx="2118405" cy="10139"/>
            </a:xfrm>
            <a:prstGeom prst="line">
              <a:avLst/>
            </a:prstGeom>
            <a:noFill/>
            <a:ln w="19050" cap="rnd" algn="ctr">
              <a:solidFill>
                <a:srgbClr val="9C3A45"/>
              </a:solidFill>
              <a:prstDash val="sysDash"/>
              <a:round/>
              <a:headEnd/>
              <a:tailEnd/>
            </a:ln>
          </p:spPr>
        </p:cxnSp>
      </p:grpSp>
      <p:sp>
        <p:nvSpPr>
          <p:cNvPr id="78851"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5  </a:t>
            </a:r>
            <a:r>
              <a:rPr lang="el-GR" dirty="0" smtClean="0">
                <a:solidFill>
                  <a:srgbClr val="69134B"/>
                </a:solidFill>
              </a:rPr>
              <a:t>Εισαγωγικές Ποσοστώσεις</a:t>
            </a:r>
            <a:endParaRPr lang="en-US" dirty="0" smtClean="0">
              <a:solidFill>
                <a:srgbClr val="69134B"/>
              </a:solidFill>
            </a:endParaRPr>
          </a:p>
        </p:txBody>
      </p:sp>
      <p:grpSp>
        <p:nvGrpSpPr>
          <p:cNvPr id="3" name="Group 2"/>
          <p:cNvGrpSpPr>
            <a:grpSpLocks/>
          </p:cNvGrpSpPr>
          <p:nvPr/>
        </p:nvGrpSpPr>
        <p:grpSpPr bwMode="auto">
          <a:xfrm>
            <a:off x="481013" y="1311275"/>
            <a:ext cx="8129587" cy="3271838"/>
            <a:chOff x="585788" y="1263196"/>
            <a:chExt cx="6577012" cy="3271606"/>
          </a:xfrm>
        </p:grpSpPr>
        <p:grpSp>
          <p:nvGrpSpPr>
            <p:cNvPr id="78854" name="Group 39"/>
            <p:cNvGrpSpPr>
              <a:grpSpLocks/>
            </p:cNvGrpSpPr>
            <p:nvPr/>
          </p:nvGrpSpPr>
          <p:grpSpPr bwMode="auto">
            <a:xfrm>
              <a:off x="585788" y="1263196"/>
              <a:ext cx="6577012" cy="3271606"/>
              <a:chOff x="566738" y="2200275"/>
              <a:chExt cx="7805737" cy="4219575"/>
            </a:xfrm>
          </p:grpSpPr>
          <p:sp>
            <p:nvSpPr>
              <p:cNvPr id="78873" name="Rectangle 24"/>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78874" name="Rectangle 25"/>
              <p:cNvSpPr>
                <a:spLocks noChangeArrowheads="1"/>
              </p:cNvSpPr>
              <p:nvPr/>
            </p:nvSpPr>
            <p:spPr bwMode="auto">
              <a:xfrm>
                <a:off x="581024" y="2219325"/>
                <a:ext cx="7772402" cy="412774"/>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78855" name="Text Box 7"/>
            <p:cNvSpPr txBox="1">
              <a:spLocks noChangeArrowheads="1"/>
            </p:cNvSpPr>
            <p:nvPr/>
          </p:nvSpPr>
          <p:spPr bwMode="auto">
            <a:xfrm>
              <a:off x="604838" y="1284055"/>
              <a:ext cx="2709862" cy="286232"/>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8-9 </a:t>
              </a:r>
              <a:r>
                <a:rPr lang="en-US" dirty="0" smtClean="0">
                  <a:solidFill>
                    <a:schemeClr val="bg2"/>
                  </a:solidFill>
                </a:rPr>
                <a:t>(</a:t>
              </a:r>
              <a:r>
                <a:rPr lang="el-GR" dirty="0" smtClean="0">
                  <a:solidFill>
                    <a:schemeClr val="bg2"/>
                  </a:solidFill>
                </a:rPr>
                <a:t>ανασκόπηση</a:t>
              </a:r>
              <a:r>
                <a:rPr lang="en-US" dirty="0" smtClean="0">
                  <a:solidFill>
                    <a:schemeClr val="bg2"/>
                  </a:solidFill>
                </a:rPr>
                <a:t>)</a:t>
              </a:r>
              <a:endParaRPr lang="en-US" dirty="0"/>
            </a:p>
          </p:txBody>
        </p:sp>
        <p:sp>
          <p:nvSpPr>
            <p:cNvPr id="78856" name="Rectangle 28"/>
            <p:cNvSpPr>
              <a:spLocks noChangeArrowheads="1"/>
            </p:cNvSpPr>
            <p:nvPr/>
          </p:nvSpPr>
          <p:spPr bwMode="auto">
            <a:xfrm>
              <a:off x="652463" y="1639434"/>
              <a:ext cx="6416448" cy="2789010"/>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78857" name="Picture 29" descr="Feenstra2e_fig_08_09_PPT_15.gif"/>
            <p:cNvPicPr>
              <a:picLocks noChangeAspect="1"/>
            </p:cNvPicPr>
            <p:nvPr/>
          </p:nvPicPr>
          <p:blipFill>
            <a:blip r:embed="rId3" cstate="print"/>
            <a:srcRect/>
            <a:stretch>
              <a:fillRect/>
            </a:stretch>
          </p:blipFill>
          <p:spPr bwMode="auto">
            <a:xfrm>
              <a:off x="696686" y="1695450"/>
              <a:ext cx="6372225" cy="2657475"/>
            </a:xfrm>
            <a:prstGeom prst="rect">
              <a:avLst/>
            </a:prstGeom>
            <a:noFill/>
            <a:ln w="9525">
              <a:noFill/>
              <a:miter lim="800000"/>
              <a:headEnd/>
              <a:tailEnd/>
            </a:ln>
          </p:spPr>
        </p:pic>
        <p:pic>
          <p:nvPicPr>
            <p:cNvPr id="78858" name="Picture 30" descr="Feenstra2e_fig_08_09_PPT_1.gif"/>
            <p:cNvPicPr>
              <a:picLocks noChangeAspect="1"/>
            </p:cNvPicPr>
            <p:nvPr/>
          </p:nvPicPr>
          <p:blipFill>
            <a:blip r:embed="rId4" cstate="print"/>
            <a:srcRect/>
            <a:stretch>
              <a:fillRect/>
            </a:stretch>
          </p:blipFill>
          <p:spPr bwMode="auto">
            <a:xfrm>
              <a:off x="696686" y="1695450"/>
              <a:ext cx="6372225" cy="2657475"/>
            </a:xfrm>
            <a:prstGeom prst="rect">
              <a:avLst/>
            </a:prstGeom>
            <a:noFill/>
            <a:ln w="9525">
              <a:noFill/>
              <a:miter lim="800000"/>
              <a:headEnd/>
              <a:tailEnd/>
            </a:ln>
          </p:spPr>
        </p:pic>
        <p:pic>
          <p:nvPicPr>
            <p:cNvPr id="78859" name="Picture 31" descr="Feenstra2e_fig_08_09_PPT_2.gif"/>
            <p:cNvPicPr>
              <a:picLocks noChangeAspect="1"/>
            </p:cNvPicPr>
            <p:nvPr/>
          </p:nvPicPr>
          <p:blipFill>
            <a:blip r:embed="rId5" cstate="print"/>
            <a:srcRect/>
            <a:stretch>
              <a:fillRect/>
            </a:stretch>
          </p:blipFill>
          <p:spPr bwMode="auto">
            <a:xfrm>
              <a:off x="696686" y="1695450"/>
              <a:ext cx="6372225" cy="2657475"/>
            </a:xfrm>
            <a:prstGeom prst="rect">
              <a:avLst/>
            </a:prstGeom>
            <a:noFill/>
            <a:ln w="9525">
              <a:noFill/>
              <a:miter lim="800000"/>
              <a:headEnd/>
              <a:tailEnd/>
            </a:ln>
          </p:spPr>
        </p:pic>
        <p:pic>
          <p:nvPicPr>
            <p:cNvPr id="78860" name="Picture 33" descr="Feenstra2e_fig_08_09_PPT_3.gif"/>
            <p:cNvPicPr>
              <a:picLocks noChangeAspect="1"/>
            </p:cNvPicPr>
            <p:nvPr/>
          </p:nvPicPr>
          <p:blipFill>
            <a:blip r:embed="rId6" cstate="print"/>
            <a:srcRect/>
            <a:stretch>
              <a:fillRect/>
            </a:stretch>
          </p:blipFill>
          <p:spPr bwMode="auto">
            <a:xfrm>
              <a:off x="696686" y="1695450"/>
              <a:ext cx="6372225" cy="2657475"/>
            </a:xfrm>
            <a:prstGeom prst="rect">
              <a:avLst/>
            </a:prstGeom>
            <a:noFill/>
            <a:ln w="9525">
              <a:noFill/>
              <a:miter lim="800000"/>
              <a:headEnd/>
              <a:tailEnd/>
            </a:ln>
          </p:spPr>
        </p:pic>
        <p:pic>
          <p:nvPicPr>
            <p:cNvPr id="78861" name="Picture 34" descr="Feenstra2e_fig_08_09_PPT_4.gif"/>
            <p:cNvPicPr>
              <a:picLocks noChangeAspect="1"/>
            </p:cNvPicPr>
            <p:nvPr/>
          </p:nvPicPr>
          <p:blipFill>
            <a:blip r:embed="rId7" cstate="print"/>
            <a:srcRect/>
            <a:stretch>
              <a:fillRect/>
            </a:stretch>
          </p:blipFill>
          <p:spPr bwMode="auto">
            <a:xfrm>
              <a:off x="696686" y="1695450"/>
              <a:ext cx="6372225" cy="2657475"/>
            </a:xfrm>
            <a:prstGeom prst="rect">
              <a:avLst/>
            </a:prstGeom>
            <a:noFill/>
            <a:ln w="9525">
              <a:noFill/>
              <a:miter lim="800000"/>
              <a:headEnd/>
              <a:tailEnd/>
            </a:ln>
          </p:spPr>
        </p:pic>
        <p:pic>
          <p:nvPicPr>
            <p:cNvPr id="78862" name="Picture 35" descr="Feenstra2e_fig_08_09_PPT_5.gif"/>
            <p:cNvPicPr>
              <a:picLocks noChangeAspect="1"/>
            </p:cNvPicPr>
            <p:nvPr/>
          </p:nvPicPr>
          <p:blipFill>
            <a:blip r:embed="rId8" cstate="print"/>
            <a:srcRect/>
            <a:stretch>
              <a:fillRect/>
            </a:stretch>
          </p:blipFill>
          <p:spPr bwMode="auto">
            <a:xfrm>
              <a:off x="696686" y="1695450"/>
              <a:ext cx="6372225" cy="2657475"/>
            </a:xfrm>
            <a:prstGeom prst="rect">
              <a:avLst/>
            </a:prstGeom>
            <a:noFill/>
            <a:ln w="9525">
              <a:noFill/>
              <a:miter lim="800000"/>
              <a:headEnd/>
              <a:tailEnd/>
            </a:ln>
          </p:spPr>
        </p:pic>
        <p:pic>
          <p:nvPicPr>
            <p:cNvPr id="78863" name="Picture 36" descr="Feenstra2e_fig_08_09_PPT_6.gif"/>
            <p:cNvPicPr>
              <a:picLocks noChangeAspect="1"/>
            </p:cNvPicPr>
            <p:nvPr/>
          </p:nvPicPr>
          <p:blipFill>
            <a:blip r:embed="rId9" cstate="print"/>
            <a:srcRect/>
            <a:stretch>
              <a:fillRect/>
            </a:stretch>
          </p:blipFill>
          <p:spPr bwMode="auto">
            <a:xfrm>
              <a:off x="696686" y="1695450"/>
              <a:ext cx="6372225" cy="2657475"/>
            </a:xfrm>
            <a:prstGeom prst="rect">
              <a:avLst/>
            </a:prstGeom>
            <a:noFill/>
            <a:ln w="9525">
              <a:noFill/>
              <a:miter lim="800000"/>
              <a:headEnd/>
              <a:tailEnd/>
            </a:ln>
          </p:spPr>
        </p:pic>
        <p:pic>
          <p:nvPicPr>
            <p:cNvPr id="78864" name="Picture 37" descr="Feenstra2e_fig_08_09_PPT_16.gif"/>
            <p:cNvPicPr>
              <a:picLocks noChangeAspect="1"/>
            </p:cNvPicPr>
            <p:nvPr/>
          </p:nvPicPr>
          <p:blipFill>
            <a:blip r:embed="rId10" cstate="print"/>
            <a:srcRect/>
            <a:stretch>
              <a:fillRect/>
            </a:stretch>
          </p:blipFill>
          <p:spPr bwMode="auto">
            <a:xfrm>
              <a:off x="696686" y="1695450"/>
              <a:ext cx="6372225" cy="2657475"/>
            </a:xfrm>
            <a:prstGeom prst="rect">
              <a:avLst/>
            </a:prstGeom>
            <a:noFill/>
            <a:ln w="9525">
              <a:noFill/>
              <a:miter lim="800000"/>
              <a:headEnd/>
              <a:tailEnd/>
            </a:ln>
          </p:spPr>
        </p:pic>
        <p:pic>
          <p:nvPicPr>
            <p:cNvPr id="78865" name="Picture 38" descr="Feenstra2e_fig_08_09_PPT_7.gif"/>
            <p:cNvPicPr>
              <a:picLocks noChangeAspect="1"/>
            </p:cNvPicPr>
            <p:nvPr/>
          </p:nvPicPr>
          <p:blipFill>
            <a:blip r:embed="rId11" cstate="print"/>
            <a:srcRect/>
            <a:stretch>
              <a:fillRect/>
            </a:stretch>
          </p:blipFill>
          <p:spPr bwMode="auto">
            <a:xfrm>
              <a:off x="696686" y="1695450"/>
              <a:ext cx="6372225" cy="2657475"/>
            </a:xfrm>
            <a:prstGeom prst="rect">
              <a:avLst/>
            </a:prstGeom>
            <a:noFill/>
            <a:ln w="9525">
              <a:noFill/>
              <a:miter lim="800000"/>
              <a:headEnd/>
              <a:tailEnd/>
            </a:ln>
          </p:spPr>
        </p:pic>
        <p:pic>
          <p:nvPicPr>
            <p:cNvPr id="78866" name="Picture 41" descr="Feenstra2e_fig_08_09_PPT_8.gif"/>
            <p:cNvPicPr>
              <a:picLocks noChangeAspect="1"/>
            </p:cNvPicPr>
            <p:nvPr/>
          </p:nvPicPr>
          <p:blipFill>
            <a:blip r:embed="rId12" cstate="print"/>
            <a:srcRect/>
            <a:stretch>
              <a:fillRect/>
            </a:stretch>
          </p:blipFill>
          <p:spPr bwMode="auto">
            <a:xfrm>
              <a:off x="696686" y="1695450"/>
              <a:ext cx="6372225" cy="2657475"/>
            </a:xfrm>
            <a:prstGeom prst="rect">
              <a:avLst/>
            </a:prstGeom>
            <a:noFill/>
            <a:ln w="9525">
              <a:noFill/>
              <a:miter lim="800000"/>
              <a:headEnd/>
              <a:tailEnd/>
            </a:ln>
          </p:spPr>
        </p:pic>
        <p:pic>
          <p:nvPicPr>
            <p:cNvPr id="78867" name="Picture 42" descr="Feenstra2e_fig_08_09_PPT_9.gif"/>
            <p:cNvPicPr>
              <a:picLocks noChangeAspect="1"/>
            </p:cNvPicPr>
            <p:nvPr/>
          </p:nvPicPr>
          <p:blipFill>
            <a:blip r:embed="rId13" cstate="print"/>
            <a:srcRect/>
            <a:stretch>
              <a:fillRect/>
            </a:stretch>
          </p:blipFill>
          <p:spPr bwMode="auto">
            <a:xfrm>
              <a:off x="696686" y="1695450"/>
              <a:ext cx="6372225" cy="2657475"/>
            </a:xfrm>
            <a:prstGeom prst="rect">
              <a:avLst/>
            </a:prstGeom>
            <a:noFill/>
            <a:ln w="9525">
              <a:noFill/>
              <a:miter lim="800000"/>
              <a:headEnd/>
              <a:tailEnd/>
            </a:ln>
          </p:spPr>
        </p:pic>
        <p:pic>
          <p:nvPicPr>
            <p:cNvPr id="78868" name="Picture 43" descr="Feenstra2e_fig_08_09_PPT_10.gif"/>
            <p:cNvPicPr>
              <a:picLocks noChangeAspect="1"/>
            </p:cNvPicPr>
            <p:nvPr/>
          </p:nvPicPr>
          <p:blipFill>
            <a:blip r:embed="rId14" cstate="print"/>
            <a:srcRect/>
            <a:stretch>
              <a:fillRect/>
            </a:stretch>
          </p:blipFill>
          <p:spPr bwMode="auto">
            <a:xfrm>
              <a:off x="696686" y="1695450"/>
              <a:ext cx="6372225" cy="2657475"/>
            </a:xfrm>
            <a:prstGeom prst="rect">
              <a:avLst/>
            </a:prstGeom>
            <a:noFill/>
            <a:ln w="9525">
              <a:noFill/>
              <a:miter lim="800000"/>
              <a:headEnd/>
              <a:tailEnd/>
            </a:ln>
          </p:spPr>
        </p:pic>
        <p:pic>
          <p:nvPicPr>
            <p:cNvPr id="78869" name="Picture 44" descr="Feenstra2e_fig_08_09_PPT_11.gif"/>
            <p:cNvPicPr>
              <a:picLocks noChangeAspect="1"/>
            </p:cNvPicPr>
            <p:nvPr/>
          </p:nvPicPr>
          <p:blipFill>
            <a:blip r:embed="rId15" cstate="print"/>
            <a:srcRect/>
            <a:stretch>
              <a:fillRect/>
            </a:stretch>
          </p:blipFill>
          <p:spPr bwMode="auto">
            <a:xfrm>
              <a:off x="696686" y="1695450"/>
              <a:ext cx="6372225" cy="2657475"/>
            </a:xfrm>
            <a:prstGeom prst="rect">
              <a:avLst/>
            </a:prstGeom>
            <a:noFill/>
            <a:ln w="9525">
              <a:noFill/>
              <a:miter lim="800000"/>
              <a:headEnd/>
              <a:tailEnd/>
            </a:ln>
          </p:spPr>
        </p:pic>
        <p:pic>
          <p:nvPicPr>
            <p:cNvPr id="78870" name="Picture 45" descr="Feenstra2e_fig_08_09_PPT_12.gif"/>
            <p:cNvPicPr>
              <a:picLocks noChangeAspect="1"/>
            </p:cNvPicPr>
            <p:nvPr/>
          </p:nvPicPr>
          <p:blipFill>
            <a:blip r:embed="rId16" cstate="print"/>
            <a:srcRect/>
            <a:stretch>
              <a:fillRect/>
            </a:stretch>
          </p:blipFill>
          <p:spPr bwMode="auto">
            <a:xfrm>
              <a:off x="696686" y="1695450"/>
              <a:ext cx="6372225" cy="2657475"/>
            </a:xfrm>
            <a:prstGeom prst="rect">
              <a:avLst/>
            </a:prstGeom>
            <a:noFill/>
            <a:ln w="9525">
              <a:noFill/>
              <a:miter lim="800000"/>
              <a:headEnd/>
              <a:tailEnd/>
            </a:ln>
          </p:spPr>
        </p:pic>
        <p:pic>
          <p:nvPicPr>
            <p:cNvPr id="78871" name="Picture 46" descr="Feenstra2e_fig_08_09_PPT_14.gif"/>
            <p:cNvPicPr>
              <a:picLocks noChangeAspect="1"/>
            </p:cNvPicPr>
            <p:nvPr/>
          </p:nvPicPr>
          <p:blipFill>
            <a:blip r:embed="rId17" cstate="print"/>
            <a:srcRect/>
            <a:stretch>
              <a:fillRect/>
            </a:stretch>
          </p:blipFill>
          <p:spPr bwMode="auto">
            <a:xfrm>
              <a:off x="696686" y="1695450"/>
              <a:ext cx="6372225" cy="2657475"/>
            </a:xfrm>
            <a:prstGeom prst="rect">
              <a:avLst/>
            </a:prstGeom>
            <a:noFill/>
            <a:ln w="9525">
              <a:noFill/>
              <a:miter lim="800000"/>
              <a:headEnd/>
              <a:tailEnd/>
            </a:ln>
          </p:spPr>
        </p:pic>
        <p:pic>
          <p:nvPicPr>
            <p:cNvPr id="78872" name="Picture 47" descr="Feenstra2e_fig_08_09_PPT_13.gif"/>
            <p:cNvPicPr>
              <a:picLocks noChangeAspect="1"/>
            </p:cNvPicPr>
            <p:nvPr/>
          </p:nvPicPr>
          <p:blipFill>
            <a:blip r:embed="rId18" cstate="print"/>
            <a:srcRect/>
            <a:stretch>
              <a:fillRect/>
            </a:stretch>
          </p:blipFill>
          <p:spPr bwMode="auto">
            <a:xfrm>
              <a:off x="696686" y="1695450"/>
              <a:ext cx="6372225" cy="2657475"/>
            </a:xfrm>
            <a:prstGeom prst="rect">
              <a:avLst/>
            </a:prstGeom>
            <a:noFill/>
            <a:ln w="9525">
              <a:noFill/>
              <a:miter lim="800000"/>
              <a:headEnd/>
              <a:tailEnd/>
            </a:ln>
          </p:spPr>
        </p:pic>
      </p:grpSp>
      <p:sp>
        <p:nvSpPr>
          <p:cNvPr id="49" name="TextBox 48"/>
          <p:cNvSpPr txBox="1">
            <a:spLocks noChangeArrowheads="1"/>
          </p:cNvSpPr>
          <p:nvPr/>
        </p:nvSpPr>
        <p:spPr bwMode="auto">
          <a:xfrm>
            <a:off x="550863" y="4881563"/>
            <a:ext cx="7953375" cy="2000548"/>
          </a:xfrm>
          <a:prstGeom prst="rect">
            <a:avLst/>
          </a:prstGeom>
          <a:solidFill>
            <a:srgbClr val="FFFFCC"/>
          </a:solidFill>
          <a:ln w="9525">
            <a:noFill/>
            <a:miter lim="800000"/>
            <a:headEnd/>
            <a:tailEnd/>
          </a:ln>
        </p:spPr>
        <p:txBody>
          <a:bodyPr>
            <a:spAutoFit/>
          </a:bodyPr>
          <a:lstStyle/>
          <a:p>
            <a:pPr>
              <a:spcBef>
                <a:spcPct val="10000"/>
              </a:spcBef>
              <a:spcAft>
                <a:spcPct val="10000"/>
              </a:spcAft>
            </a:pPr>
            <a:r>
              <a:rPr lang="el-GR" sz="2000" b="0" dirty="0" smtClean="0"/>
              <a:t>Η ποσόστωση και ο δασμός διαφέρουν σε όρους της περιοχής </a:t>
            </a:r>
            <a:r>
              <a:rPr lang="en-US" sz="2000" b="0" i="1" dirty="0" smtClean="0"/>
              <a:t>c</a:t>
            </a:r>
            <a:r>
              <a:rPr lang="en-US" sz="2000" b="0" dirty="0"/>
              <a:t>, </a:t>
            </a:r>
            <a:r>
              <a:rPr lang="el-GR" sz="2000" b="0" dirty="0" smtClean="0"/>
              <a:t>στο Σχέδιο</a:t>
            </a:r>
            <a:r>
              <a:rPr lang="en-US" sz="2000" b="0" dirty="0" smtClean="0"/>
              <a:t> </a:t>
            </a:r>
            <a:r>
              <a:rPr lang="en-US" sz="2000" b="0" dirty="0"/>
              <a:t>8-9, </a:t>
            </a:r>
            <a:r>
              <a:rPr lang="el-GR" sz="2000" b="0" dirty="0" smtClean="0"/>
              <a:t>η οποία θα αποτελούσε αντικείμενο είσπραξης κρατικών εσόδων στην περίπτωση ενός δασμούς. </a:t>
            </a:r>
            <a:endParaRPr lang="en-US" sz="2000" b="0" dirty="0"/>
          </a:p>
          <a:p>
            <a:pPr>
              <a:spcBef>
                <a:spcPct val="10000"/>
              </a:spcBef>
              <a:spcAft>
                <a:spcPct val="10000"/>
              </a:spcAft>
            </a:pPr>
            <a:r>
              <a:rPr lang="el-GR" sz="2000" b="0" dirty="0" smtClean="0"/>
              <a:t>Στην περίπτωση της ποσόστωσης, η περιοχή αυτή είναι ίση με τη διαφορά μεταξύ της εγχώριας τιμής </a:t>
            </a:r>
            <a:r>
              <a:rPr lang="en-US" sz="2000" b="0" i="1" dirty="0" smtClean="0"/>
              <a:t>P</a:t>
            </a:r>
            <a:r>
              <a:rPr lang="en-US" sz="2000" b="0" baseline="-25000" dirty="0" smtClean="0"/>
              <a:t>2</a:t>
            </a:r>
            <a:r>
              <a:rPr lang="en-US" sz="2000" b="0" i="1" dirty="0" smtClean="0"/>
              <a:t> </a:t>
            </a:r>
            <a:r>
              <a:rPr lang="el-GR" sz="2000" b="0" dirty="0" smtClean="0"/>
              <a:t>και της παγκόσμιας τιμής</a:t>
            </a:r>
            <a:r>
              <a:rPr lang="en-US" sz="2000" b="0" dirty="0" smtClean="0"/>
              <a:t> </a:t>
            </a:r>
            <a:r>
              <a:rPr lang="en-US" sz="2000" b="0" i="1" dirty="0"/>
              <a:t>P</a:t>
            </a:r>
            <a:r>
              <a:rPr lang="en-US" sz="2000" b="0" i="1" baseline="30000" dirty="0"/>
              <a:t>W</a:t>
            </a:r>
            <a:r>
              <a:rPr lang="en-US" sz="2000" b="0" dirty="0"/>
              <a:t>, </a:t>
            </a:r>
            <a:r>
              <a:rPr lang="el-GR" sz="2000" b="0" dirty="0" smtClean="0"/>
              <a:t>επί την ποσότητα των εισαγωγών</a:t>
            </a:r>
            <a:r>
              <a:rPr lang="en-US" sz="2000" b="0" dirty="0" smtClean="0"/>
              <a:t> </a:t>
            </a:r>
            <a:r>
              <a:rPr lang="en-US" sz="2000" b="0" i="1" dirty="0"/>
              <a:t>M</a:t>
            </a:r>
            <a:r>
              <a:rPr lang="en-US" sz="2000" b="0" baseline="-25000" dirty="0"/>
              <a:t>2</a:t>
            </a:r>
            <a:r>
              <a:rPr lang="en-US" sz="2000" b="0" dirty="0"/>
              <a:t>.</a:t>
            </a:r>
            <a:r>
              <a:rPr lang="en-US" sz="1500" b="0" dirty="0"/>
              <a:t>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49"/>
                                        </p:tgtEl>
                                        <p:attrNameLst>
                                          <p:attrName>style.visibility</p:attrName>
                                        </p:attrNameLst>
                                      </p:cBhvr>
                                      <p:to>
                                        <p:strVal val="visible"/>
                                      </p:to>
                                    </p:set>
                                    <p:animEffect transition="in" filter="wipe(left)">
                                      <p:cBhvr>
                                        <p:cTn id="11"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7" name="Rectangle 5"/>
          <p:cNvSpPr>
            <a:spLocks noChangeArrowheads="1"/>
          </p:cNvSpPr>
          <p:nvPr/>
        </p:nvSpPr>
        <p:spPr bwMode="auto">
          <a:xfrm>
            <a:off x="566738" y="820738"/>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Εισαγωγική Ποσόστωση σε μια Μικρή Χώρα</a:t>
            </a:r>
            <a:endParaRPr lang="en-US" sz="2400" dirty="0">
              <a:solidFill>
                <a:srgbClr val="356A41"/>
              </a:solidFill>
            </a:endParaRPr>
          </a:p>
        </p:txBody>
      </p:sp>
      <p:sp>
        <p:nvSpPr>
          <p:cNvPr id="14" name="TextBox 13"/>
          <p:cNvSpPr txBox="1">
            <a:spLocks noChangeArrowheads="1"/>
          </p:cNvSpPr>
          <p:nvPr/>
        </p:nvSpPr>
        <p:spPr bwMode="auto">
          <a:xfrm>
            <a:off x="684213" y="1328738"/>
            <a:ext cx="7835900" cy="5189113"/>
          </a:xfrm>
          <a:prstGeom prst="rect">
            <a:avLst/>
          </a:prstGeom>
          <a:noFill/>
          <a:ln w="9525">
            <a:noFill/>
            <a:miter lim="800000"/>
            <a:headEnd/>
            <a:tailEnd/>
          </a:ln>
        </p:spPr>
        <p:txBody>
          <a:bodyPr>
            <a:spAutoFit/>
          </a:bodyPr>
          <a:lstStyle/>
          <a:p>
            <a:pPr marL="285750" indent="-285750">
              <a:spcBef>
                <a:spcPct val="10000"/>
              </a:spcBef>
              <a:spcAft>
                <a:spcPct val="10000"/>
              </a:spcAft>
              <a:buFont typeface="Arial" charset="0"/>
              <a:buChar char="•"/>
            </a:pPr>
            <a:r>
              <a:rPr lang="el-GR" sz="2400" b="0" dirty="0" smtClean="0"/>
              <a:t>Όποιος εισάγει το προϊόν θα είναι σε θέση να επωφεληθεί της διαφοράς ανάμεσα στην παγκόσμια τιμή </a:t>
            </a:r>
            <a:r>
              <a:rPr lang="en-US" sz="2400" b="0" i="1" dirty="0" smtClean="0"/>
              <a:t>P</a:t>
            </a:r>
            <a:r>
              <a:rPr lang="en-US" sz="2400" b="0" baseline="30000" dirty="0" smtClean="0"/>
              <a:t>W </a:t>
            </a:r>
            <a:r>
              <a:rPr lang="el-GR" sz="2400" b="0" dirty="0" smtClean="0"/>
              <a:t>και την υψηλότερη εγχώρια τιμή </a:t>
            </a:r>
            <a:r>
              <a:rPr lang="en-US" sz="2400" b="0" i="1" dirty="0" smtClean="0"/>
              <a:t>P</a:t>
            </a:r>
            <a:r>
              <a:rPr lang="en-US" sz="2400" b="0" i="1" baseline="-25000" dirty="0" smtClean="0"/>
              <a:t>2 </a:t>
            </a:r>
            <a:r>
              <a:rPr lang="el-GR" sz="2400" b="0" dirty="0" smtClean="0"/>
              <a:t>πωλώντας τις εισαγωγές στην εγχώρια αγορά. </a:t>
            </a:r>
            <a:endParaRPr lang="en-US" sz="2400" b="0" dirty="0"/>
          </a:p>
          <a:p>
            <a:pPr marL="285750" indent="-285750">
              <a:spcBef>
                <a:spcPct val="10000"/>
              </a:spcBef>
              <a:spcAft>
                <a:spcPct val="10000"/>
              </a:spcAft>
              <a:buFont typeface="Arial" charset="0"/>
              <a:buChar char="•"/>
            </a:pPr>
            <a:endParaRPr lang="en-US" sz="2400" b="0" dirty="0"/>
          </a:p>
          <a:p>
            <a:pPr marL="285750" indent="-285750">
              <a:spcBef>
                <a:spcPct val="10000"/>
              </a:spcBef>
              <a:spcAft>
                <a:spcPct val="10000"/>
              </a:spcAft>
              <a:buFont typeface="Arial" charset="0"/>
              <a:buChar char="•"/>
            </a:pPr>
            <a:r>
              <a:rPr lang="el-GR" sz="2400" b="0" dirty="0" smtClean="0"/>
              <a:t>Ονομάζουμε αυτή τη διαφορά ανάμεσα σε αυτές τις δύο τιμές ως </a:t>
            </a:r>
            <a:r>
              <a:rPr lang="el-GR" sz="2400" b="0" i="1" dirty="0" smtClean="0"/>
              <a:t>ενοίκιο </a:t>
            </a:r>
            <a:r>
              <a:rPr lang="el-GR" sz="2400" b="0" dirty="0" smtClean="0"/>
              <a:t>σχετιζόμενο με την ποσόστωση, και επομένως η περιοχή </a:t>
            </a:r>
            <a:r>
              <a:rPr lang="en-US" sz="2400" b="0" dirty="0" smtClean="0"/>
              <a:t>c </a:t>
            </a:r>
            <a:r>
              <a:rPr lang="el-GR" sz="2400" b="0" dirty="0" smtClean="0"/>
              <a:t>αντιπροσωπεύει το σύνολο των </a:t>
            </a:r>
            <a:r>
              <a:rPr lang="el-GR" sz="2400" dirty="0" smtClean="0"/>
              <a:t>ενοικίων ποσόστωσης.</a:t>
            </a:r>
            <a:endParaRPr lang="en-US" sz="2400" b="0" dirty="0"/>
          </a:p>
          <a:p>
            <a:pPr marL="285750" indent="-285750">
              <a:spcBef>
                <a:spcPct val="10000"/>
              </a:spcBef>
              <a:spcAft>
                <a:spcPct val="10000"/>
              </a:spcAft>
              <a:buFont typeface="Arial" charset="0"/>
              <a:buChar char="•"/>
            </a:pPr>
            <a:endParaRPr lang="en-US" sz="2400" b="0" dirty="0"/>
          </a:p>
          <a:p>
            <a:pPr marL="285750" indent="-285750">
              <a:spcBef>
                <a:spcPct val="10000"/>
              </a:spcBef>
              <a:spcAft>
                <a:spcPct val="10000"/>
              </a:spcAft>
              <a:buFont typeface="Arial" charset="0"/>
              <a:buChar char="•"/>
            </a:pPr>
            <a:r>
              <a:rPr lang="el-GR" sz="2400" b="0" dirty="0" smtClean="0"/>
              <a:t>Στη συνέχεια θα εξετάσουμε τους τέσσερις πιθανούς τρόπους με τους οποίους μπορούν να κατανεμηθούν αυτά τα ενοίκια ποσόστωσης.</a:t>
            </a:r>
            <a:endParaRPr lang="en-US" sz="2400" b="0" dirty="0"/>
          </a:p>
        </p:txBody>
      </p:sp>
      <p:grpSp>
        <p:nvGrpSpPr>
          <p:cNvPr id="80899" name="Group 19"/>
          <p:cNvGrpSpPr>
            <a:grpSpLocks/>
          </p:cNvGrpSpPr>
          <p:nvPr/>
        </p:nvGrpSpPr>
        <p:grpSpPr bwMode="auto">
          <a:xfrm>
            <a:off x="566738" y="434975"/>
            <a:ext cx="2509837" cy="174625"/>
            <a:chOff x="566738" y="435428"/>
            <a:chExt cx="2147434" cy="184311"/>
          </a:xfrm>
        </p:grpSpPr>
        <p:sp>
          <p:nvSpPr>
            <p:cNvPr id="80901" name="Rectangle 20"/>
            <p:cNvSpPr>
              <a:spLocks noChangeArrowheads="1"/>
            </p:cNvSpPr>
            <p:nvPr/>
          </p:nvSpPr>
          <p:spPr bwMode="auto">
            <a:xfrm>
              <a:off x="928916" y="435428"/>
              <a:ext cx="1785256" cy="174172"/>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80902" name="Straight Connector 21"/>
            <p:cNvCxnSpPr>
              <a:cxnSpLocks noChangeShapeType="1"/>
            </p:cNvCxnSpPr>
            <p:nvPr/>
          </p:nvCxnSpPr>
          <p:spPr bwMode="auto">
            <a:xfrm>
              <a:off x="566738" y="609600"/>
              <a:ext cx="2118405" cy="10139"/>
            </a:xfrm>
            <a:prstGeom prst="line">
              <a:avLst/>
            </a:prstGeom>
            <a:noFill/>
            <a:ln w="19050" cap="rnd" algn="ctr">
              <a:solidFill>
                <a:srgbClr val="9C3A45"/>
              </a:solidFill>
              <a:prstDash val="sysDash"/>
              <a:round/>
              <a:headEnd/>
              <a:tailEnd/>
            </a:ln>
          </p:spPr>
        </p:cxnSp>
      </p:grpSp>
      <p:sp>
        <p:nvSpPr>
          <p:cNvPr id="80900" name="Rectangle 3"/>
          <p:cNvSpPr>
            <a:spLocks noGrp="1" noChangeArrowheads="1"/>
          </p:cNvSpPr>
          <p:nvPr>
            <p:ph type="title" idx="4294967295"/>
          </p:nvPr>
        </p:nvSpPr>
        <p:spPr>
          <a:xfrm>
            <a:off x="566738" y="0"/>
            <a:ext cx="8577262" cy="820738"/>
          </a:xfrm>
        </p:spPr>
        <p:txBody>
          <a:bodyPr/>
          <a:lstStyle/>
          <a:p>
            <a:r>
              <a:rPr lang="en-US" dirty="0" smtClean="0">
                <a:solidFill>
                  <a:srgbClr val="69134B"/>
                </a:solidFill>
              </a:rPr>
              <a:t>5  </a:t>
            </a:r>
            <a:r>
              <a:rPr lang="el-GR" dirty="0" smtClean="0">
                <a:solidFill>
                  <a:srgbClr val="69134B"/>
                </a:solidFill>
              </a:rPr>
              <a:t>Εισαγωγικές Ποσοστώσεις</a:t>
            </a:r>
            <a:endParaRPr lang="en-US" dirty="0" smtClean="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945" name="Rectangle 5"/>
          <p:cNvSpPr>
            <a:spLocks noChangeArrowheads="1"/>
          </p:cNvSpPr>
          <p:nvPr/>
        </p:nvSpPr>
        <p:spPr bwMode="auto">
          <a:xfrm>
            <a:off x="566738" y="820738"/>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Εισαγωγική Ποσόστωση σε μια Μικρή Χώρα</a:t>
            </a:r>
            <a:endParaRPr lang="en-US" sz="2400" dirty="0">
              <a:solidFill>
                <a:srgbClr val="356A41"/>
              </a:solidFill>
            </a:endParaRPr>
          </a:p>
        </p:txBody>
      </p:sp>
      <p:sp>
        <p:nvSpPr>
          <p:cNvPr id="862214" name="Rectangle 6"/>
          <p:cNvSpPr>
            <a:spLocks noChangeArrowheads="1"/>
          </p:cNvSpPr>
          <p:nvPr/>
        </p:nvSpPr>
        <p:spPr bwMode="auto">
          <a:xfrm>
            <a:off x="566738" y="1349375"/>
            <a:ext cx="7947025" cy="1938992"/>
          </a:xfrm>
          <a:prstGeom prst="rect">
            <a:avLst/>
          </a:prstGeom>
          <a:noFill/>
          <a:ln w="9525" algn="ctr">
            <a:noFill/>
            <a:miter lim="800000"/>
            <a:headEnd/>
            <a:tailEnd/>
          </a:ln>
        </p:spPr>
        <p:txBody>
          <a:bodyPr>
            <a:spAutoFit/>
          </a:bodyPr>
          <a:lstStyle/>
          <a:p>
            <a:pPr marL="342900" indent="-342900">
              <a:spcBef>
                <a:spcPct val="10000"/>
              </a:spcBef>
              <a:spcAft>
                <a:spcPct val="10000"/>
              </a:spcAft>
            </a:pPr>
            <a:r>
              <a:rPr lang="en-US" sz="2000" dirty="0">
                <a:solidFill>
                  <a:srgbClr val="3D68AF"/>
                </a:solidFill>
              </a:rPr>
              <a:t>1.  </a:t>
            </a:r>
            <a:r>
              <a:rPr lang="el-GR" sz="2000" dirty="0" smtClean="0">
                <a:solidFill>
                  <a:srgbClr val="3D68AF"/>
                </a:solidFill>
              </a:rPr>
              <a:t>Δίνουμε την Ποσόστωση στις Εγχώριες Επιχειρήσεις</a:t>
            </a:r>
            <a:r>
              <a:rPr lang="en-US" sz="2000" dirty="0" smtClean="0">
                <a:solidFill>
                  <a:srgbClr val="3D68AF"/>
                </a:solidFill>
              </a:rPr>
              <a:t>  </a:t>
            </a:r>
            <a:r>
              <a:rPr lang="el-GR" sz="2000" b="0" dirty="0" smtClean="0"/>
              <a:t>Οι </a:t>
            </a:r>
            <a:r>
              <a:rPr lang="el-GR" sz="2000" dirty="0" smtClean="0"/>
              <a:t>άδειες ποσόστωσης </a:t>
            </a:r>
            <a:r>
              <a:rPr lang="el-GR" sz="2000" b="0" dirty="0" smtClean="0"/>
              <a:t>(δηλαδή, άδειες να εισαχθεί η ποσότητα που επιτρέπεται σύμφωνα με το σύστημα ποσόστωσης) μπορούν να δίδονται σε εγχώριες επιχειρήσεις: Με τις εγχώριες επιχειρήσεις να αποκομίζουν τα ενοίκια </a:t>
            </a:r>
            <a:r>
              <a:rPr lang="en-US" sz="2000" b="0" i="1" dirty="0" smtClean="0"/>
              <a:t>c</a:t>
            </a:r>
            <a:r>
              <a:rPr lang="en-US" sz="2000" b="0" dirty="0"/>
              <a:t>, </a:t>
            </a:r>
            <a:r>
              <a:rPr lang="el-GR" sz="2000" b="0" dirty="0" smtClean="0"/>
              <a:t>η καθαρή επίπτωση της ποσόστωσης στην εγχώρια ευημερία είναι</a:t>
            </a:r>
            <a:endParaRPr lang="en-US" sz="2000" b="0" dirty="0"/>
          </a:p>
        </p:txBody>
      </p:sp>
      <p:grpSp>
        <p:nvGrpSpPr>
          <p:cNvPr id="10" name="Group 9"/>
          <p:cNvGrpSpPr>
            <a:grpSpLocks/>
          </p:cNvGrpSpPr>
          <p:nvPr/>
        </p:nvGrpSpPr>
        <p:grpSpPr bwMode="auto">
          <a:xfrm>
            <a:off x="1117600" y="3541487"/>
            <a:ext cx="6923313" cy="1508105"/>
            <a:chOff x="1189847" y="5292238"/>
            <a:chExt cx="6469545" cy="1507809"/>
          </a:xfrm>
        </p:grpSpPr>
        <p:sp>
          <p:nvSpPr>
            <p:cNvPr id="82952" name="Rectangle 14"/>
            <p:cNvSpPr>
              <a:spLocks noChangeArrowheads="1"/>
            </p:cNvSpPr>
            <p:nvPr/>
          </p:nvSpPr>
          <p:spPr bwMode="auto">
            <a:xfrm>
              <a:off x="1189847" y="5292238"/>
              <a:ext cx="6469545" cy="1507809"/>
            </a:xfrm>
            <a:prstGeom prst="rect">
              <a:avLst/>
            </a:prstGeom>
            <a:noFill/>
            <a:ln w="9525">
              <a:noFill/>
              <a:miter lim="800000"/>
              <a:headEnd/>
              <a:tailEnd/>
            </a:ln>
          </p:spPr>
          <p:txBody>
            <a:bodyPr wrap="square">
              <a:spAutoFit/>
            </a:bodyPr>
            <a:lstStyle/>
            <a:p>
              <a:pPr>
                <a:spcBef>
                  <a:spcPct val="10000"/>
                </a:spcBef>
                <a:spcAft>
                  <a:spcPct val="10000"/>
                </a:spcAft>
              </a:pPr>
              <a:r>
                <a:rPr lang="el-GR" sz="2000" b="0" dirty="0" smtClean="0"/>
                <a:t>Μείωση του πλεονάσματος καταναλωτή</a:t>
              </a:r>
              <a:r>
                <a:rPr lang="en-US" sz="2000" b="0" dirty="0" smtClean="0"/>
                <a:t>: </a:t>
              </a:r>
              <a:r>
                <a:rPr lang="en-US" sz="2000" b="0" dirty="0"/>
                <a:t>− (</a:t>
              </a:r>
              <a:r>
                <a:rPr lang="en-US" sz="2000" b="0" i="1" dirty="0"/>
                <a:t>a + b + c + d)</a:t>
              </a:r>
            </a:p>
            <a:p>
              <a:pPr>
                <a:spcBef>
                  <a:spcPct val="10000"/>
                </a:spcBef>
                <a:spcAft>
                  <a:spcPct val="10000"/>
                </a:spcAft>
              </a:pPr>
              <a:r>
                <a:rPr lang="el-GR" sz="2000" b="0" dirty="0" smtClean="0"/>
                <a:t>Αύξηση του πλεονάσματος παραγωγού</a:t>
              </a:r>
              <a:r>
                <a:rPr lang="en-US" sz="2000" b="0" dirty="0" smtClean="0"/>
                <a:t>: </a:t>
              </a:r>
              <a:r>
                <a:rPr lang="en-US" sz="2000" b="0" dirty="0"/>
                <a:t>+ </a:t>
              </a:r>
              <a:r>
                <a:rPr lang="en-US" sz="2000" b="0" i="1" dirty="0"/>
                <a:t>a</a:t>
              </a:r>
            </a:p>
            <a:p>
              <a:pPr>
                <a:spcBef>
                  <a:spcPct val="10000"/>
                </a:spcBef>
                <a:spcAft>
                  <a:spcPct val="10000"/>
                </a:spcAft>
              </a:pPr>
              <a:r>
                <a:rPr lang="el-GR" sz="2000" b="0" dirty="0" smtClean="0"/>
                <a:t>Ενοίκια ποσόστωσης </a:t>
              </a:r>
              <a:r>
                <a:rPr lang="el-GR" sz="2000" b="0" dirty="0" err="1" smtClean="0"/>
                <a:t>αποκομιζόμενα</a:t>
              </a:r>
              <a:r>
                <a:rPr lang="el-GR" sz="2000" b="0" dirty="0" smtClean="0"/>
                <a:t> </a:t>
              </a:r>
              <a:r>
                <a:rPr lang="el-GR" sz="2000" b="0" dirty="0" err="1" smtClean="0"/>
                <a:t>εγχωρίως</a:t>
              </a:r>
              <a:r>
                <a:rPr lang="el-GR" sz="2000" b="0" dirty="0" smtClean="0"/>
                <a:t> </a:t>
              </a:r>
              <a:r>
                <a:rPr lang="en-US" sz="2000" b="0" dirty="0" smtClean="0"/>
                <a:t> </a:t>
              </a:r>
              <a:r>
                <a:rPr lang="en-US" sz="2000" b="0" dirty="0"/>
                <a:t>+ c</a:t>
              </a:r>
            </a:p>
            <a:p>
              <a:pPr>
                <a:spcBef>
                  <a:spcPct val="10000"/>
                </a:spcBef>
                <a:spcAft>
                  <a:spcPct val="10000"/>
                </a:spcAft>
              </a:pPr>
              <a:r>
                <a:rPr lang="el-GR" sz="2000" dirty="0" smtClean="0"/>
                <a:t>Καθαρό αποτέλεσμα στην εγχώρια ευημερία</a:t>
              </a:r>
              <a:r>
                <a:rPr lang="en-US" sz="2000" dirty="0" smtClean="0"/>
                <a:t>: </a:t>
              </a:r>
              <a:r>
                <a:rPr lang="en-US" sz="2000" dirty="0"/>
                <a:t>− (</a:t>
              </a:r>
              <a:r>
                <a:rPr lang="en-US" sz="2000" i="1" dirty="0"/>
                <a:t>b + d)</a:t>
              </a:r>
              <a:endParaRPr lang="en-US" sz="2000" dirty="0"/>
            </a:p>
          </p:txBody>
        </p:sp>
        <p:cxnSp>
          <p:nvCxnSpPr>
            <p:cNvPr id="82953" name="Straight Connector 15"/>
            <p:cNvCxnSpPr>
              <a:cxnSpLocks noChangeShapeType="1"/>
            </p:cNvCxnSpPr>
            <p:nvPr/>
          </p:nvCxnSpPr>
          <p:spPr bwMode="auto">
            <a:xfrm>
              <a:off x="2318480" y="6385709"/>
              <a:ext cx="4500008" cy="9396"/>
            </a:xfrm>
            <a:prstGeom prst="line">
              <a:avLst/>
            </a:prstGeom>
            <a:noFill/>
            <a:ln w="9525" algn="ctr">
              <a:solidFill>
                <a:schemeClr val="tx1"/>
              </a:solidFill>
              <a:round/>
              <a:headEnd/>
              <a:tailEnd/>
            </a:ln>
          </p:spPr>
        </p:cxnSp>
      </p:grpSp>
      <p:grpSp>
        <p:nvGrpSpPr>
          <p:cNvPr id="82948" name="Group 19"/>
          <p:cNvGrpSpPr>
            <a:grpSpLocks/>
          </p:cNvGrpSpPr>
          <p:nvPr/>
        </p:nvGrpSpPr>
        <p:grpSpPr bwMode="auto">
          <a:xfrm>
            <a:off x="566738" y="434975"/>
            <a:ext cx="2509837" cy="174625"/>
            <a:chOff x="566738" y="435428"/>
            <a:chExt cx="2147434" cy="184311"/>
          </a:xfrm>
        </p:grpSpPr>
        <p:sp>
          <p:nvSpPr>
            <p:cNvPr id="82950" name="Rectangle 20"/>
            <p:cNvSpPr>
              <a:spLocks noChangeArrowheads="1"/>
            </p:cNvSpPr>
            <p:nvPr/>
          </p:nvSpPr>
          <p:spPr bwMode="auto">
            <a:xfrm>
              <a:off x="928916" y="435428"/>
              <a:ext cx="1785256" cy="174172"/>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82951" name="Straight Connector 21"/>
            <p:cNvCxnSpPr>
              <a:cxnSpLocks noChangeShapeType="1"/>
            </p:cNvCxnSpPr>
            <p:nvPr/>
          </p:nvCxnSpPr>
          <p:spPr bwMode="auto">
            <a:xfrm>
              <a:off x="566738" y="609600"/>
              <a:ext cx="2118405" cy="10139"/>
            </a:xfrm>
            <a:prstGeom prst="line">
              <a:avLst/>
            </a:prstGeom>
            <a:noFill/>
            <a:ln w="19050" cap="rnd" algn="ctr">
              <a:solidFill>
                <a:srgbClr val="9C3A45"/>
              </a:solidFill>
              <a:prstDash val="sysDash"/>
              <a:round/>
              <a:headEnd/>
              <a:tailEnd/>
            </a:ln>
          </p:spPr>
        </p:cxnSp>
      </p:grpSp>
      <p:sp>
        <p:nvSpPr>
          <p:cNvPr id="82949"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5  </a:t>
            </a:r>
            <a:r>
              <a:rPr lang="el-GR" dirty="0" smtClean="0">
                <a:solidFill>
                  <a:srgbClr val="69134B"/>
                </a:solidFill>
              </a:rPr>
              <a:t>Εισαγωγικές Ποσοστώσεις</a:t>
            </a:r>
            <a:endParaRPr lang="en-US" dirty="0" smtClean="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2214"/>
                                        </p:tgtEl>
                                        <p:attrNameLst>
                                          <p:attrName>style.visibility</p:attrName>
                                        </p:attrNameLst>
                                      </p:cBhvr>
                                      <p:to>
                                        <p:strVal val="visible"/>
                                      </p:to>
                                    </p:set>
                                    <p:animEffect transition="in" filter="wipe(left)">
                                      <p:cBhvr>
                                        <p:cTn id="7" dur="500"/>
                                        <p:tgtEl>
                                          <p:spTgt spid="8622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2214" grpId="0"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4993" name="Rectangle 5"/>
          <p:cNvSpPr>
            <a:spLocks noChangeArrowheads="1"/>
          </p:cNvSpPr>
          <p:nvPr/>
        </p:nvSpPr>
        <p:spPr bwMode="auto">
          <a:xfrm>
            <a:off x="566738" y="820738"/>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Εισαγωγική Ποσόστωση σε μια Μικρή Χώρα</a:t>
            </a:r>
            <a:endParaRPr lang="en-US" sz="2400" dirty="0">
              <a:solidFill>
                <a:srgbClr val="356A41"/>
              </a:solidFill>
            </a:endParaRPr>
          </a:p>
        </p:txBody>
      </p:sp>
      <p:sp>
        <p:nvSpPr>
          <p:cNvPr id="862214" name="Rectangle 6"/>
          <p:cNvSpPr>
            <a:spLocks noChangeArrowheads="1"/>
          </p:cNvSpPr>
          <p:nvPr/>
        </p:nvSpPr>
        <p:spPr bwMode="auto">
          <a:xfrm>
            <a:off x="566738" y="1343025"/>
            <a:ext cx="7947025" cy="2997744"/>
          </a:xfrm>
          <a:prstGeom prst="rect">
            <a:avLst/>
          </a:prstGeom>
          <a:noFill/>
          <a:ln w="9525" algn="ctr">
            <a:noFill/>
            <a:miter lim="800000"/>
            <a:headEnd/>
            <a:tailEnd/>
          </a:ln>
        </p:spPr>
        <p:txBody>
          <a:bodyPr>
            <a:spAutoFit/>
          </a:bodyPr>
          <a:lstStyle/>
          <a:p>
            <a:pPr>
              <a:spcBef>
                <a:spcPct val="10000"/>
              </a:spcBef>
              <a:spcAft>
                <a:spcPct val="10000"/>
              </a:spcAft>
            </a:pPr>
            <a:r>
              <a:rPr lang="en-US" sz="2000" dirty="0">
                <a:solidFill>
                  <a:srgbClr val="3D68AF"/>
                </a:solidFill>
              </a:rPr>
              <a:t>2.  </a:t>
            </a:r>
            <a:r>
              <a:rPr lang="el-GR" sz="2000" dirty="0" smtClean="0">
                <a:solidFill>
                  <a:srgbClr val="3D68AF"/>
                </a:solidFill>
              </a:rPr>
              <a:t>Επιδίωξη Ενοικίου</a:t>
            </a:r>
            <a:r>
              <a:rPr lang="en-US" sz="2000" dirty="0" smtClean="0">
                <a:solidFill>
                  <a:srgbClr val="3D68AF"/>
                </a:solidFill>
              </a:rPr>
              <a:t> </a:t>
            </a:r>
            <a:r>
              <a:rPr lang="en-US" sz="2000" b="0" dirty="0" smtClean="0">
                <a:solidFill>
                  <a:srgbClr val="3D68AF"/>
                </a:solidFill>
              </a:rPr>
              <a:t> </a:t>
            </a:r>
            <a:r>
              <a:rPr lang="el-GR" sz="1600" b="0" dirty="0" smtClean="0"/>
              <a:t>Εάν οι άδειες εισαγωγής χημικών κατανέμονται ανάλογα με την παραγωγή μπαταριών κάθε επιχείρησης τα προηγούμενα χρόνια, τότε οι εγχώριες επιχειρήσεις είναι πιθανό να παράγουν περισσότερες μπαταρίες απ’ όσες μπορούν να πωλήσουν (και χαμηλότερης ποιότητας) </a:t>
            </a:r>
            <a:r>
              <a:rPr lang="el-GR" sz="1600" b="0" i="1" dirty="0" smtClean="0"/>
              <a:t>απλώς και μόνο για να αποκτήσουν άδειες εισαγωγής για το επόμενο έτος</a:t>
            </a:r>
            <a:r>
              <a:rPr lang="en-US" sz="1600" b="0" i="1" dirty="0" smtClean="0"/>
              <a:t>.</a:t>
            </a:r>
            <a:r>
              <a:rPr lang="el-GR" sz="1600" b="0" i="1" dirty="0" smtClean="0"/>
              <a:t> </a:t>
            </a:r>
            <a:r>
              <a:rPr lang="el-GR" sz="1600" b="0" dirty="0" smtClean="0"/>
              <a:t>Εναλλακτικά, οι επιχειρήσεις μπορούν να εμπλακούν σε δωροδοκίες, ή σε άλλες παρασκηνιακές δραστηριότητες για να αποκτήσουν αυτές τις άδειες. </a:t>
            </a:r>
            <a:endParaRPr lang="en-US" sz="1600" b="0" dirty="0"/>
          </a:p>
          <a:p>
            <a:pPr>
              <a:spcBef>
                <a:spcPct val="10000"/>
              </a:spcBef>
              <a:spcAft>
                <a:spcPct val="10000"/>
              </a:spcAft>
            </a:pPr>
            <a:r>
              <a:rPr lang="en-US" sz="1800" b="0" dirty="0"/>
              <a:t> </a:t>
            </a:r>
          </a:p>
          <a:p>
            <a:pPr>
              <a:spcBef>
                <a:spcPct val="10000"/>
              </a:spcBef>
              <a:spcAft>
                <a:spcPct val="10000"/>
              </a:spcAft>
            </a:pPr>
            <a:r>
              <a:rPr lang="el-GR" sz="1600" b="0" dirty="0" smtClean="0"/>
              <a:t>Αυτού του είδους οι αντιπαραγωγικές δραστηριότητες που γίνονται προκειμένου να αποκτηθούν άδειες ποσοστώσεων συχνά ονομάζονται </a:t>
            </a:r>
            <a:r>
              <a:rPr lang="el-GR" sz="1600" dirty="0" smtClean="0"/>
              <a:t>επιδίωξη ενοικίου.</a:t>
            </a:r>
            <a:r>
              <a:rPr lang="el-GR" sz="1600" b="0" dirty="0" smtClean="0"/>
              <a:t> Εάν υπάρχει επιδίωξη ενοικίου, η απώλεια ευημερίας λόγω της ποσόστωσης θα είναι</a:t>
            </a:r>
            <a:endParaRPr lang="en-US" sz="1600" b="0" dirty="0">
              <a:solidFill>
                <a:srgbClr val="3D68AF"/>
              </a:solidFill>
            </a:endParaRPr>
          </a:p>
        </p:txBody>
      </p:sp>
      <p:grpSp>
        <p:nvGrpSpPr>
          <p:cNvPr id="11" name="Group 10"/>
          <p:cNvGrpSpPr>
            <a:grpSpLocks/>
          </p:cNvGrpSpPr>
          <p:nvPr/>
        </p:nvGrpSpPr>
        <p:grpSpPr bwMode="auto">
          <a:xfrm>
            <a:off x="696686" y="4456113"/>
            <a:ext cx="7518400" cy="1138773"/>
            <a:chOff x="2028176" y="3277844"/>
            <a:chExt cx="4913477" cy="1534688"/>
          </a:xfrm>
        </p:grpSpPr>
        <p:sp>
          <p:nvSpPr>
            <p:cNvPr id="85000" name="Rectangle 8"/>
            <p:cNvSpPr>
              <a:spLocks noChangeArrowheads="1"/>
            </p:cNvSpPr>
            <p:nvPr/>
          </p:nvSpPr>
          <p:spPr bwMode="auto">
            <a:xfrm>
              <a:off x="2028176" y="3277844"/>
              <a:ext cx="4913477" cy="1534688"/>
            </a:xfrm>
            <a:prstGeom prst="rect">
              <a:avLst/>
            </a:prstGeom>
            <a:noFill/>
            <a:ln w="9525">
              <a:noFill/>
              <a:miter lim="800000"/>
              <a:headEnd/>
              <a:tailEnd/>
            </a:ln>
          </p:spPr>
          <p:txBody>
            <a:bodyPr wrap="square">
              <a:spAutoFit/>
            </a:bodyPr>
            <a:lstStyle/>
            <a:p>
              <a:pPr>
                <a:spcBef>
                  <a:spcPct val="10000"/>
                </a:spcBef>
                <a:spcAft>
                  <a:spcPct val="10000"/>
                </a:spcAft>
              </a:pPr>
              <a:r>
                <a:rPr lang="el-GR" sz="2000" b="0" dirty="0" smtClean="0"/>
                <a:t>Μείωση πλεονάσματος καταναλωτή</a:t>
              </a:r>
              <a:r>
                <a:rPr lang="en-US" sz="2000" b="0" dirty="0" smtClean="0"/>
                <a:t>: </a:t>
              </a:r>
              <a:r>
                <a:rPr lang="en-US" sz="2000" b="0" dirty="0"/>
                <a:t>− (</a:t>
              </a:r>
              <a:r>
                <a:rPr lang="en-US" sz="2000" b="0" i="1" dirty="0"/>
                <a:t>a + b + c + d)</a:t>
              </a:r>
            </a:p>
            <a:p>
              <a:pPr>
                <a:spcBef>
                  <a:spcPct val="10000"/>
                </a:spcBef>
                <a:spcAft>
                  <a:spcPct val="10000"/>
                </a:spcAft>
              </a:pPr>
              <a:r>
                <a:rPr lang="el-GR" sz="2000" b="0" dirty="0" smtClean="0"/>
                <a:t>Αύξηση πλεονάσματος παραγωγού</a:t>
              </a:r>
              <a:r>
                <a:rPr lang="en-US" sz="2000" b="0" dirty="0" smtClean="0"/>
                <a:t>: </a:t>
              </a:r>
              <a:r>
                <a:rPr lang="en-US" sz="2000" b="0" dirty="0"/>
                <a:t>+ </a:t>
              </a:r>
              <a:r>
                <a:rPr lang="en-US" sz="2000" b="0" i="1" dirty="0"/>
                <a:t>a</a:t>
              </a:r>
            </a:p>
            <a:p>
              <a:pPr>
                <a:spcBef>
                  <a:spcPct val="10000"/>
                </a:spcBef>
                <a:spcAft>
                  <a:spcPct val="10000"/>
                </a:spcAft>
              </a:pPr>
              <a:r>
                <a:rPr lang="el-GR" sz="2000" dirty="0" smtClean="0"/>
                <a:t>Καθαρό αποτέλεσμα για την εγχώρια ευημερία </a:t>
              </a:r>
              <a:r>
                <a:rPr lang="en-US" sz="2000" dirty="0" smtClean="0"/>
                <a:t>: </a:t>
              </a:r>
              <a:r>
                <a:rPr lang="en-US" sz="2000" dirty="0"/>
                <a:t>− (</a:t>
              </a:r>
              <a:r>
                <a:rPr lang="en-US" sz="2000" i="1" dirty="0"/>
                <a:t>b + c + d)</a:t>
              </a:r>
              <a:endParaRPr lang="en-US" sz="2000" dirty="0"/>
            </a:p>
          </p:txBody>
        </p:sp>
        <p:cxnSp>
          <p:nvCxnSpPr>
            <p:cNvPr id="85001" name="Straight Connector 9"/>
            <p:cNvCxnSpPr>
              <a:cxnSpLocks noChangeShapeType="1"/>
            </p:cNvCxnSpPr>
            <p:nvPr/>
          </p:nvCxnSpPr>
          <p:spPr bwMode="auto">
            <a:xfrm>
              <a:off x="2235202" y="4296451"/>
              <a:ext cx="4383462" cy="0"/>
            </a:xfrm>
            <a:prstGeom prst="line">
              <a:avLst/>
            </a:prstGeom>
            <a:noFill/>
            <a:ln w="9525" algn="ctr">
              <a:solidFill>
                <a:schemeClr val="tx1"/>
              </a:solidFill>
              <a:round/>
              <a:headEnd/>
              <a:tailEnd/>
            </a:ln>
          </p:spPr>
        </p:cxnSp>
      </p:grpSp>
      <p:grpSp>
        <p:nvGrpSpPr>
          <p:cNvPr id="84996" name="Group 11"/>
          <p:cNvGrpSpPr>
            <a:grpSpLocks/>
          </p:cNvGrpSpPr>
          <p:nvPr/>
        </p:nvGrpSpPr>
        <p:grpSpPr bwMode="auto">
          <a:xfrm>
            <a:off x="566738" y="434975"/>
            <a:ext cx="2509837" cy="174625"/>
            <a:chOff x="566738" y="435428"/>
            <a:chExt cx="2147434" cy="184311"/>
          </a:xfrm>
        </p:grpSpPr>
        <p:sp>
          <p:nvSpPr>
            <p:cNvPr id="84998" name="Rectangle 12"/>
            <p:cNvSpPr>
              <a:spLocks noChangeArrowheads="1"/>
            </p:cNvSpPr>
            <p:nvPr/>
          </p:nvSpPr>
          <p:spPr bwMode="auto">
            <a:xfrm>
              <a:off x="928916" y="435428"/>
              <a:ext cx="1785256" cy="174172"/>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84999" name="Straight Connector 13"/>
            <p:cNvCxnSpPr>
              <a:cxnSpLocks noChangeShapeType="1"/>
            </p:cNvCxnSpPr>
            <p:nvPr/>
          </p:nvCxnSpPr>
          <p:spPr bwMode="auto">
            <a:xfrm>
              <a:off x="566738" y="609600"/>
              <a:ext cx="2118405" cy="10139"/>
            </a:xfrm>
            <a:prstGeom prst="line">
              <a:avLst/>
            </a:prstGeom>
            <a:noFill/>
            <a:ln w="19050" cap="rnd" algn="ctr">
              <a:solidFill>
                <a:srgbClr val="9C3A45"/>
              </a:solidFill>
              <a:prstDash val="sysDash"/>
              <a:round/>
              <a:headEnd/>
              <a:tailEnd/>
            </a:ln>
          </p:spPr>
        </p:cxnSp>
      </p:grpSp>
      <p:sp>
        <p:nvSpPr>
          <p:cNvPr id="84997"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5  </a:t>
            </a:r>
            <a:r>
              <a:rPr lang="el-GR" dirty="0" smtClean="0">
                <a:solidFill>
                  <a:srgbClr val="69134B"/>
                </a:solidFill>
              </a:rPr>
              <a:t>Εισαγωγικές Ποσοστώσεις</a:t>
            </a:r>
            <a:endParaRPr lang="en-US" dirty="0" smtClean="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2214">
                                            <p:txEl>
                                              <p:pRg st="0" end="0"/>
                                            </p:txEl>
                                          </p:spTgt>
                                        </p:tgtEl>
                                        <p:attrNameLst>
                                          <p:attrName>style.visibility</p:attrName>
                                        </p:attrNameLst>
                                      </p:cBhvr>
                                      <p:to>
                                        <p:strVal val="visible"/>
                                      </p:to>
                                    </p:set>
                                    <p:animEffect transition="in" filter="wipe(left)">
                                      <p:cBhvr>
                                        <p:cTn id="7" dur="500"/>
                                        <p:tgtEl>
                                          <p:spTgt spid="8622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62214">
                                            <p:txEl>
                                              <p:pRg st="2" end="2"/>
                                            </p:txEl>
                                          </p:spTgt>
                                        </p:tgtEl>
                                        <p:attrNameLst>
                                          <p:attrName>style.visibility</p:attrName>
                                        </p:attrNameLst>
                                      </p:cBhvr>
                                      <p:to>
                                        <p:strVal val="visible"/>
                                      </p:to>
                                    </p:set>
                                    <p:animEffect transition="in" filter="wipe(left)">
                                      <p:cBhvr>
                                        <p:cTn id="12" dur="500"/>
                                        <p:tgtEl>
                                          <p:spTgt spid="86221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2214" grpId="0" uiExpand="1" build="p" bldLvl="2"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041" name="Rectangle 5"/>
          <p:cNvSpPr>
            <a:spLocks noChangeArrowheads="1"/>
          </p:cNvSpPr>
          <p:nvPr/>
        </p:nvSpPr>
        <p:spPr bwMode="auto">
          <a:xfrm>
            <a:off x="566738" y="820738"/>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Εισαγωγική Ποσόστωση σε μια Μικρή Χώρα</a:t>
            </a:r>
            <a:endParaRPr lang="en-US" sz="2400" dirty="0">
              <a:solidFill>
                <a:srgbClr val="356A41"/>
              </a:solidFill>
            </a:endParaRPr>
          </a:p>
        </p:txBody>
      </p:sp>
      <p:sp>
        <p:nvSpPr>
          <p:cNvPr id="862214" name="Rectangle 6"/>
          <p:cNvSpPr>
            <a:spLocks noChangeArrowheads="1"/>
          </p:cNvSpPr>
          <p:nvPr/>
        </p:nvSpPr>
        <p:spPr bwMode="auto">
          <a:xfrm>
            <a:off x="566738" y="1343025"/>
            <a:ext cx="7947025" cy="2726900"/>
          </a:xfrm>
          <a:prstGeom prst="rect">
            <a:avLst/>
          </a:prstGeom>
          <a:noFill/>
          <a:ln w="9525" algn="ctr">
            <a:noFill/>
            <a:miter lim="800000"/>
            <a:headEnd/>
            <a:tailEnd/>
          </a:ln>
        </p:spPr>
        <p:txBody>
          <a:bodyPr>
            <a:spAutoFit/>
          </a:bodyPr>
          <a:lstStyle/>
          <a:p>
            <a:pPr>
              <a:spcBef>
                <a:spcPct val="10000"/>
              </a:spcBef>
              <a:spcAft>
                <a:spcPct val="10000"/>
              </a:spcAft>
            </a:pPr>
            <a:r>
              <a:rPr lang="en-US" sz="2000" dirty="0">
                <a:solidFill>
                  <a:srgbClr val="3D68AF"/>
                </a:solidFill>
              </a:rPr>
              <a:t>3. </a:t>
            </a:r>
            <a:r>
              <a:rPr lang="el-GR" sz="2000" dirty="0" smtClean="0">
                <a:solidFill>
                  <a:srgbClr val="3D68AF"/>
                </a:solidFill>
              </a:rPr>
              <a:t>Πλειστηριασμός της Ποσόστωσης</a:t>
            </a:r>
            <a:r>
              <a:rPr lang="en-US" sz="2000" dirty="0" smtClean="0">
                <a:solidFill>
                  <a:srgbClr val="3D68AF"/>
                </a:solidFill>
              </a:rPr>
              <a:t>  </a:t>
            </a:r>
            <a:r>
              <a:rPr lang="el-GR" sz="1800" b="0" dirty="0" smtClean="0"/>
              <a:t>Μια τρίτη πιθανότητα για την κατανομή των ενοικίων από την ποσόστωση είναι η κυβέρνηση να εκπλειστηριάσει τις άδειες ποσόστωσης. </a:t>
            </a:r>
            <a:r>
              <a:rPr lang="en-US" sz="1800" b="0" dirty="0" smtClean="0"/>
              <a:t> </a:t>
            </a:r>
            <a:endParaRPr lang="en-US" sz="1800" b="0" dirty="0"/>
          </a:p>
          <a:p>
            <a:pPr>
              <a:spcBef>
                <a:spcPct val="10000"/>
              </a:spcBef>
              <a:spcAft>
                <a:spcPct val="10000"/>
              </a:spcAft>
            </a:pPr>
            <a:endParaRPr lang="en-US" sz="1800" b="0" dirty="0"/>
          </a:p>
          <a:p>
            <a:pPr>
              <a:spcBef>
                <a:spcPct val="10000"/>
              </a:spcBef>
              <a:spcAft>
                <a:spcPct val="10000"/>
              </a:spcAft>
            </a:pPr>
            <a:r>
              <a:rPr lang="el-GR" sz="1800" b="0" dirty="0" smtClean="0"/>
              <a:t>Σε ένα καλά οργανωμένο, ανταγωνιστικό πλειστηριασμό, τα εισπραττόμενα έσοδα θα πρέπει να είναι ακριβώς ίσα με την αξία των ενοικίων</a:t>
            </a:r>
            <a:r>
              <a:rPr lang="en-US" sz="1800" b="0" dirty="0" smtClean="0"/>
              <a:t>, </a:t>
            </a:r>
            <a:r>
              <a:rPr lang="el-GR" sz="1800" b="0" dirty="0" smtClean="0"/>
              <a:t>έτσι ώστε η περιοχή</a:t>
            </a:r>
            <a:r>
              <a:rPr lang="en-US" sz="1800" b="0" dirty="0" smtClean="0"/>
              <a:t> </a:t>
            </a:r>
            <a:r>
              <a:rPr lang="en-US" sz="1800" b="0" i="1" dirty="0"/>
              <a:t>c </a:t>
            </a:r>
            <a:r>
              <a:rPr lang="el-GR" sz="1800" b="0" i="1" dirty="0" smtClean="0"/>
              <a:t>να αποκομιζόταν από την εγχώρια κυβέρνηση.</a:t>
            </a:r>
            <a:r>
              <a:rPr lang="en-US" sz="1800" b="0" i="1" dirty="0" smtClean="0"/>
              <a:t> </a:t>
            </a:r>
            <a:r>
              <a:rPr lang="el-GR" sz="1800" b="0" dirty="0" smtClean="0"/>
              <a:t>Χρησιμοποιώντας τη μέθοδο του πλειστηριασμού για την κατανομή των ενοικίων ποσόστωσης</a:t>
            </a:r>
            <a:r>
              <a:rPr lang="en-US" sz="1800" b="0" dirty="0" smtClean="0"/>
              <a:t>,</a:t>
            </a:r>
            <a:r>
              <a:rPr lang="el-GR" sz="1800" b="0" dirty="0" smtClean="0"/>
              <a:t> η καθαρή απώλεια της εγχώριας ευημερίας λόγω της ποσόστωσης γίνεται</a:t>
            </a:r>
            <a:endParaRPr lang="en-US" sz="1800" b="0" dirty="0">
              <a:solidFill>
                <a:srgbClr val="3D68AF"/>
              </a:solidFill>
            </a:endParaRPr>
          </a:p>
        </p:txBody>
      </p:sp>
      <p:grpSp>
        <p:nvGrpSpPr>
          <p:cNvPr id="9" name="Group 8"/>
          <p:cNvGrpSpPr>
            <a:grpSpLocks/>
          </p:cNvGrpSpPr>
          <p:nvPr/>
        </p:nvGrpSpPr>
        <p:grpSpPr bwMode="auto">
          <a:xfrm>
            <a:off x="682171" y="4192588"/>
            <a:ext cx="7620000" cy="1508105"/>
            <a:chOff x="882987" y="3534607"/>
            <a:chExt cx="6656233" cy="1508937"/>
          </a:xfrm>
        </p:grpSpPr>
        <p:sp>
          <p:nvSpPr>
            <p:cNvPr id="87048" name="Rectangle 7"/>
            <p:cNvSpPr>
              <a:spLocks noChangeArrowheads="1"/>
            </p:cNvSpPr>
            <p:nvPr/>
          </p:nvSpPr>
          <p:spPr bwMode="auto">
            <a:xfrm>
              <a:off x="882987" y="3534607"/>
              <a:ext cx="6656233" cy="1508937"/>
            </a:xfrm>
            <a:prstGeom prst="rect">
              <a:avLst/>
            </a:prstGeom>
            <a:noFill/>
            <a:ln w="9525">
              <a:noFill/>
              <a:miter lim="800000"/>
              <a:headEnd/>
              <a:tailEnd/>
            </a:ln>
          </p:spPr>
          <p:txBody>
            <a:bodyPr wrap="square">
              <a:spAutoFit/>
            </a:bodyPr>
            <a:lstStyle/>
            <a:p>
              <a:pPr>
                <a:spcBef>
                  <a:spcPct val="10000"/>
                </a:spcBef>
                <a:spcAft>
                  <a:spcPct val="10000"/>
                </a:spcAft>
              </a:pPr>
              <a:r>
                <a:rPr lang="el-GR" sz="2000" b="0" dirty="0" smtClean="0"/>
                <a:t>Μείωση πλεονάσματος καταναλωτή</a:t>
              </a:r>
              <a:r>
                <a:rPr lang="en-US" sz="2000" b="0" dirty="0" smtClean="0"/>
                <a:t>: </a:t>
              </a:r>
              <a:r>
                <a:rPr lang="en-US" sz="2000" b="0" dirty="0"/>
                <a:t>− (</a:t>
              </a:r>
              <a:r>
                <a:rPr lang="en-US" sz="2000" b="0" i="1" dirty="0"/>
                <a:t>a + b + c + d)</a:t>
              </a:r>
            </a:p>
            <a:p>
              <a:pPr>
                <a:spcBef>
                  <a:spcPct val="10000"/>
                </a:spcBef>
                <a:spcAft>
                  <a:spcPct val="10000"/>
                </a:spcAft>
              </a:pPr>
              <a:r>
                <a:rPr lang="el-GR" sz="2000" b="0" dirty="0" smtClean="0"/>
                <a:t>Αύξηση πλεονάσματος παραγωγού</a:t>
              </a:r>
              <a:r>
                <a:rPr lang="en-US" sz="2000" b="0" dirty="0" smtClean="0"/>
                <a:t>: </a:t>
              </a:r>
              <a:r>
                <a:rPr lang="en-US" sz="2000" b="0" dirty="0"/>
                <a:t>+ </a:t>
              </a:r>
              <a:r>
                <a:rPr lang="en-US" sz="2000" b="0" i="1" dirty="0"/>
                <a:t>a</a:t>
              </a:r>
            </a:p>
            <a:p>
              <a:pPr>
                <a:spcBef>
                  <a:spcPct val="10000"/>
                </a:spcBef>
                <a:spcAft>
                  <a:spcPct val="10000"/>
                </a:spcAft>
              </a:pPr>
              <a:r>
                <a:rPr lang="el-GR" sz="2000" b="0" dirty="0" smtClean="0"/>
                <a:t>Έσοδα από τον πλειστηριασμό </a:t>
              </a:r>
              <a:r>
                <a:rPr lang="el-GR" sz="2000" b="0" dirty="0" err="1" smtClean="0"/>
                <a:t>εγχωρίως</a:t>
              </a:r>
              <a:r>
                <a:rPr lang="el-GR" sz="2000" b="0" dirty="0" smtClean="0"/>
                <a:t> </a:t>
              </a:r>
              <a:r>
                <a:rPr lang="en-US" sz="2000" b="0" dirty="0" smtClean="0"/>
                <a:t> </a:t>
              </a:r>
              <a:r>
                <a:rPr lang="en-US" sz="2000" b="0" dirty="0"/>
                <a:t>+ c</a:t>
              </a:r>
            </a:p>
            <a:p>
              <a:pPr>
                <a:spcBef>
                  <a:spcPct val="10000"/>
                </a:spcBef>
                <a:spcAft>
                  <a:spcPct val="10000"/>
                </a:spcAft>
              </a:pPr>
              <a:r>
                <a:rPr lang="el-GR" sz="2000" dirty="0" smtClean="0"/>
                <a:t>Καθαρή επίπτωση στην εγχώρια ευημερία</a:t>
              </a:r>
              <a:r>
                <a:rPr lang="en-US" sz="2000" dirty="0" smtClean="0"/>
                <a:t>: </a:t>
              </a:r>
              <a:r>
                <a:rPr lang="en-US" sz="2000" dirty="0"/>
                <a:t>− (</a:t>
              </a:r>
              <a:r>
                <a:rPr lang="en-US" sz="2000" i="1" dirty="0"/>
                <a:t>b + d)</a:t>
              </a:r>
              <a:endParaRPr lang="en-US" sz="2000" dirty="0"/>
            </a:p>
          </p:txBody>
        </p:sp>
        <p:cxnSp>
          <p:nvCxnSpPr>
            <p:cNvPr id="87049" name="Straight Connector 9"/>
            <p:cNvCxnSpPr>
              <a:cxnSpLocks noChangeShapeType="1"/>
            </p:cNvCxnSpPr>
            <p:nvPr/>
          </p:nvCxnSpPr>
          <p:spPr bwMode="auto">
            <a:xfrm>
              <a:off x="2322286" y="4661354"/>
              <a:ext cx="4171763" cy="0"/>
            </a:xfrm>
            <a:prstGeom prst="line">
              <a:avLst/>
            </a:prstGeom>
            <a:noFill/>
            <a:ln w="9525" algn="ctr">
              <a:solidFill>
                <a:schemeClr val="tx1"/>
              </a:solidFill>
              <a:round/>
              <a:headEnd/>
              <a:tailEnd/>
            </a:ln>
          </p:spPr>
        </p:cxnSp>
      </p:grpSp>
      <p:grpSp>
        <p:nvGrpSpPr>
          <p:cNvPr id="87044" name="Group 10"/>
          <p:cNvGrpSpPr>
            <a:grpSpLocks/>
          </p:cNvGrpSpPr>
          <p:nvPr/>
        </p:nvGrpSpPr>
        <p:grpSpPr bwMode="auto">
          <a:xfrm>
            <a:off x="566738" y="434975"/>
            <a:ext cx="2509837" cy="174625"/>
            <a:chOff x="566738" y="435428"/>
            <a:chExt cx="2147434" cy="184311"/>
          </a:xfrm>
        </p:grpSpPr>
        <p:sp>
          <p:nvSpPr>
            <p:cNvPr id="87046" name="Rectangle 11"/>
            <p:cNvSpPr>
              <a:spLocks noChangeArrowheads="1"/>
            </p:cNvSpPr>
            <p:nvPr/>
          </p:nvSpPr>
          <p:spPr bwMode="auto">
            <a:xfrm>
              <a:off x="928916" y="435428"/>
              <a:ext cx="1785256" cy="174172"/>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87047" name="Straight Connector 12"/>
            <p:cNvCxnSpPr>
              <a:cxnSpLocks noChangeShapeType="1"/>
            </p:cNvCxnSpPr>
            <p:nvPr/>
          </p:nvCxnSpPr>
          <p:spPr bwMode="auto">
            <a:xfrm>
              <a:off x="566738" y="609600"/>
              <a:ext cx="2118405" cy="10139"/>
            </a:xfrm>
            <a:prstGeom prst="line">
              <a:avLst/>
            </a:prstGeom>
            <a:noFill/>
            <a:ln w="19050" cap="rnd" algn="ctr">
              <a:solidFill>
                <a:srgbClr val="9C3A45"/>
              </a:solidFill>
              <a:prstDash val="sysDash"/>
              <a:round/>
              <a:headEnd/>
              <a:tailEnd/>
            </a:ln>
          </p:spPr>
        </p:cxnSp>
      </p:grpSp>
      <p:sp>
        <p:nvSpPr>
          <p:cNvPr id="87045"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5  </a:t>
            </a:r>
            <a:r>
              <a:rPr lang="el-GR" dirty="0" smtClean="0">
                <a:solidFill>
                  <a:srgbClr val="69134B"/>
                </a:solidFill>
              </a:rPr>
              <a:t>Εισαγωγικές Ποσοστώσεις</a:t>
            </a:r>
            <a:endParaRPr lang="en-US" dirty="0" smtClean="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2214">
                                            <p:txEl>
                                              <p:pRg st="0" end="0"/>
                                            </p:txEl>
                                          </p:spTgt>
                                        </p:tgtEl>
                                        <p:attrNameLst>
                                          <p:attrName>style.visibility</p:attrName>
                                        </p:attrNameLst>
                                      </p:cBhvr>
                                      <p:to>
                                        <p:strVal val="visible"/>
                                      </p:to>
                                    </p:set>
                                    <p:animEffect transition="in" filter="wipe(left)">
                                      <p:cBhvr>
                                        <p:cTn id="7" dur="500"/>
                                        <p:tgtEl>
                                          <p:spTgt spid="8622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62214">
                                            <p:txEl>
                                              <p:pRg st="2" end="2"/>
                                            </p:txEl>
                                          </p:spTgt>
                                        </p:tgtEl>
                                        <p:attrNameLst>
                                          <p:attrName>style.visibility</p:attrName>
                                        </p:attrNameLst>
                                      </p:cBhvr>
                                      <p:to>
                                        <p:strVal val="visible"/>
                                      </p:to>
                                    </p:set>
                                    <p:animEffect transition="in" filter="wipe(left)">
                                      <p:cBhvr>
                                        <p:cTn id="12" dur="500"/>
                                        <p:tgtEl>
                                          <p:spTgt spid="86221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left)">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2214" grpId="0" build="p" bldLvl="2"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089" name="Rectangle 5"/>
          <p:cNvSpPr>
            <a:spLocks noChangeArrowheads="1"/>
          </p:cNvSpPr>
          <p:nvPr/>
        </p:nvSpPr>
        <p:spPr bwMode="auto">
          <a:xfrm>
            <a:off x="566738" y="820738"/>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Εισαγωγική Ποσόστωση σε μια Μικρή Χώρα</a:t>
            </a:r>
            <a:endParaRPr lang="en-US" sz="2400" dirty="0">
              <a:solidFill>
                <a:srgbClr val="356A41"/>
              </a:solidFill>
            </a:endParaRPr>
          </a:p>
        </p:txBody>
      </p:sp>
      <p:sp>
        <p:nvSpPr>
          <p:cNvPr id="862214" name="Rectangle 6"/>
          <p:cNvSpPr>
            <a:spLocks noChangeArrowheads="1"/>
          </p:cNvSpPr>
          <p:nvPr/>
        </p:nvSpPr>
        <p:spPr bwMode="auto">
          <a:xfrm>
            <a:off x="566738" y="1343025"/>
            <a:ext cx="7947025" cy="3280898"/>
          </a:xfrm>
          <a:prstGeom prst="rect">
            <a:avLst/>
          </a:prstGeom>
          <a:noFill/>
          <a:ln w="9525" algn="ctr">
            <a:noFill/>
            <a:miter lim="800000"/>
            <a:headEnd/>
            <a:tailEnd/>
          </a:ln>
        </p:spPr>
        <p:txBody>
          <a:bodyPr>
            <a:spAutoFit/>
          </a:bodyPr>
          <a:lstStyle/>
          <a:p>
            <a:pPr>
              <a:spcBef>
                <a:spcPct val="10000"/>
              </a:spcBef>
              <a:spcAft>
                <a:spcPct val="10000"/>
              </a:spcAft>
            </a:pPr>
            <a:r>
              <a:rPr lang="en-US" sz="2000" dirty="0">
                <a:solidFill>
                  <a:srgbClr val="3D68AF"/>
                </a:solidFill>
              </a:rPr>
              <a:t>4. </a:t>
            </a:r>
            <a:r>
              <a:rPr lang="en-US" sz="2000" dirty="0" smtClean="0">
                <a:solidFill>
                  <a:srgbClr val="3D68AF"/>
                </a:solidFill>
              </a:rPr>
              <a:t>“</a:t>
            </a:r>
            <a:r>
              <a:rPr lang="el-GR" sz="2000" dirty="0" smtClean="0">
                <a:solidFill>
                  <a:srgbClr val="3D68AF"/>
                </a:solidFill>
              </a:rPr>
              <a:t>Εκούσιος</a:t>
            </a:r>
            <a:r>
              <a:rPr lang="en-US" sz="2000" dirty="0" smtClean="0">
                <a:solidFill>
                  <a:srgbClr val="3D68AF"/>
                </a:solidFill>
              </a:rPr>
              <a:t>” </a:t>
            </a:r>
            <a:r>
              <a:rPr lang="el-GR" sz="2000" dirty="0" smtClean="0">
                <a:solidFill>
                  <a:srgbClr val="3D68AF"/>
                </a:solidFill>
              </a:rPr>
              <a:t>Περιορισμός Εξαγωγών</a:t>
            </a:r>
            <a:r>
              <a:rPr lang="en-US" sz="2000" dirty="0" smtClean="0">
                <a:solidFill>
                  <a:srgbClr val="3D68AF"/>
                </a:solidFill>
              </a:rPr>
              <a:t> </a:t>
            </a:r>
            <a:r>
              <a:rPr lang="el-GR" sz="1800" b="0" dirty="0" smtClean="0"/>
              <a:t>Η τελευταία πιθανότητα κατανομής των ενοικίων είναι αυτή όπου η κυβέρνηση της χώρας εισαγωγής εξουσιοδοτεί την κυβέρνηση της χώρας </a:t>
            </a:r>
            <a:r>
              <a:rPr lang="el-GR" sz="1800" b="0" i="1" dirty="0" smtClean="0"/>
              <a:t>εξαγωγής </a:t>
            </a:r>
            <a:r>
              <a:rPr lang="el-GR" sz="1800" b="0" dirty="0" smtClean="0"/>
              <a:t>να επιβάλλει ποσόστωση.</a:t>
            </a:r>
            <a:endParaRPr lang="en-US" sz="1800" b="0" dirty="0"/>
          </a:p>
          <a:p>
            <a:pPr>
              <a:spcBef>
                <a:spcPct val="10000"/>
              </a:spcBef>
              <a:spcAft>
                <a:spcPct val="10000"/>
              </a:spcAft>
            </a:pPr>
            <a:r>
              <a:rPr lang="el-GR" sz="1800" b="0" dirty="0" smtClean="0"/>
              <a:t>Επειδή η χώρα εξαγωγής κατανέμει την ποσόστωση ανάμεσα στους δικούς της παραγωγούς, η ρύθμιση αυτή συχνά ονομάζεται </a:t>
            </a:r>
            <a:r>
              <a:rPr lang="el-GR" sz="1800" dirty="0" smtClean="0"/>
              <a:t>«εκούσιος» περιορισμός εξαγωγών </a:t>
            </a:r>
            <a:r>
              <a:rPr lang="en-US" sz="1800" b="0" dirty="0" smtClean="0"/>
              <a:t>(</a:t>
            </a:r>
            <a:r>
              <a:rPr lang="en-US" sz="1800" dirty="0"/>
              <a:t>VER</a:t>
            </a:r>
            <a:r>
              <a:rPr lang="en-US" sz="1800" b="0" dirty="0"/>
              <a:t>)</a:t>
            </a:r>
            <a:r>
              <a:rPr lang="en-US" sz="1800" dirty="0"/>
              <a:t>,</a:t>
            </a:r>
            <a:r>
              <a:rPr lang="en-US" sz="1800" b="0" dirty="0"/>
              <a:t> </a:t>
            </a:r>
            <a:r>
              <a:rPr lang="el-GR" sz="1800" b="0" dirty="0" smtClean="0"/>
              <a:t>ή </a:t>
            </a:r>
            <a:r>
              <a:rPr lang="el-GR" sz="1800" dirty="0" smtClean="0"/>
              <a:t>συμφωνία «εκούσιου» περιορισμού</a:t>
            </a:r>
            <a:r>
              <a:rPr lang="en-US" sz="1800" b="0" dirty="0" smtClean="0"/>
              <a:t> (</a:t>
            </a:r>
            <a:r>
              <a:rPr lang="en-US" sz="1800" dirty="0"/>
              <a:t>VRA</a:t>
            </a:r>
            <a:r>
              <a:rPr lang="en-US" sz="1800" b="0" dirty="0"/>
              <a:t>). </a:t>
            </a:r>
            <a:r>
              <a:rPr lang="el-GR" sz="1800" b="0" dirty="0" smtClean="0"/>
              <a:t>Στη δεκαετία του 1980 οι ΗΠΑ χρησιμοποίησαν αυτό το είδος ρύθμισης για να περιορίσουν τις εισαγωγές ιαπωνικών αυτοκινήτων. </a:t>
            </a:r>
            <a:r>
              <a:rPr lang="en-US" sz="1800" b="0" dirty="0" smtClean="0"/>
              <a:t> </a:t>
            </a:r>
            <a:endParaRPr lang="en-US" sz="1800" b="0" dirty="0"/>
          </a:p>
          <a:p>
            <a:pPr>
              <a:spcBef>
                <a:spcPct val="10000"/>
              </a:spcBef>
              <a:spcAft>
                <a:spcPct val="10000"/>
              </a:spcAft>
            </a:pPr>
            <a:r>
              <a:rPr lang="el-GR" sz="1800" b="0" dirty="0" smtClean="0"/>
              <a:t>Στην περίπτωση αυτή, τα ενοίκια ποσόστωσης αποκομίζονται από τους ξένους παραγωγούς, επομένως η απώλεια της εγχώριας ευημερίας είναι ίση με</a:t>
            </a:r>
            <a:endParaRPr lang="en-US" sz="1800" b="0" dirty="0">
              <a:solidFill>
                <a:srgbClr val="3D68AF"/>
              </a:solidFill>
            </a:endParaRPr>
          </a:p>
        </p:txBody>
      </p:sp>
      <p:grpSp>
        <p:nvGrpSpPr>
          <p:cNvPr id="10" name="Group 9"/>
          <p:cNvGrpSpPr>
            <a:grpSpLocks/>
          </p:cNvGrpSpPr>
          <p:nvPr/>
        </p:nvGrpSpPr>
        <p:grpSpPr bwMode="auto">
          <a:xfrm>
            <a:off x="870857" y="5065714"/>
            <a:ext cx="7605486" cy="1138773"/>
            <a:chOff x="1026297" y="4047099"/>
            <a:chExt cx="5759131" cy="1138863"/>
          </a:xfrm>
        </p:grpSpPr>
        <p:sp>
          <p:nvSpPr>
            <p:cNvPr id="89096" name="Rectangle 8"/>
            <p:cNvSpPr>
              <a:spLocks noChangeArrowheads="1"/>
            </p:cNvSpPr>
            <p:nvPr/>
          </p:nvSpPr>
          <p:spPr bwMode="auto">
            <a:xfrm>
              <a:off x="1026297" y="4047099"/>
              <a:ext cx="5759131" cy="1138863"/>
            </a:xfrm>
            <a:prstGeom prst="rect">
              <a:avLst/>
            </a:prstGeom>
            <a:noFill/>
            <a:ln w="9525">
              <a:noFill/>
              <a:miter lim="800000"/>
              <a:headEnd/>
              <a:tailEnd/>
            </a:ln>
          </p:spPr>
          <p:txBody>
            <a:bodyPr wrap="square">
              <a:spAutoFit/>
            </a:bodyPr>
            <a:lstStyle/>
            <a:p>
              <a:pPr>
                <a:spcBef>
                  <a:spcPct val="10000"/>
                </a:spcBef>
                <a:spcAft>
                  <a:spcPct val="10000"/>
                </a:spcAft>
              </a:pPr>
              <a:r>
                <a:rPr lang="el-GR" sz="2000" b="0" dirty="0" smtClean="0"/>
                <a:t>Μείωση πλεονάσματος καταναλωτή</a:t>
              </a:r>
              <a:r>
                <a:rPr lang="en-US" sz="2000" b="0" dirty="0" smtClean="0"/>
                <a:t>: </a:t>
              </a:r>
              <a:r>
                <a:rPr lang="en-US" sz="2000" b="0" dirty="0"/>
                <a:t>− (</a:t>
              </a:r>
              <a:r>
                <a:rPr lang="en-US" sz="2000" b="0" i="1" dirty="0"/>
                <a:t>a + b + c + d)</a:t>
              </a:r>
            </a:p>
            <a:p>
              <a:pPr>
                <a:spcBef>
                  <a:spcPct val="10000"/>
                </a:spcBef>
                <a:spcAft>
                  <a:spcPct val="10000"/>
                </a:spcAft>
              </a:pPr>
              <a:r>
                <a:rPr lang="el-GR" sz="2000" b="0" dirty="0" smtClean="0"/>
                <a:t>Αύξηση πλεονάσματος παραγωγού</a:t>
              </a:r>
              <a:r>
                <a:rPr lang="en-US" sz="2000" b="0" dirty="0" smtClean="0"/>
                <a:t>: </a:t>
              </a:r>
              <a:r>
                <a:rPr lang="en-US" sz="2000" b="0" dirty="0"/>
                <a:t>+ </a:t>
              </a:r>
              <a:r>
                <a:rPr lang="en-US" sz="2000" b="0" i="1" dirty="0"/>
                <a:t>a</a:t>
              </a:r>
            </a:p>
            <a:p>
              <a:pPr>
                <a:spcBef>
                  <a:spcPct val="10000"/>
                </a:spcBef>
                <a:spcAft>
                  <a:spcPct val="10000"/>
                </a:spcAft>
              </a:pPr>
              <a:r>
                <a:rPr lang="el-GR" sz="2000" dirty="0" smtClean="0"/>
                <a:t>Καθαρή επίπτωση στην εγχώρια ευημερία</a:t>
              </a:r>
              <a:r>
                <a:rPr lang="en-US" sz="2000" dirty="0" smtClean="0"/>
                <a:t>: </a:t>
              </a:r>
              <a:r>
                <a:rPr lang="en-US" sz="2000" dirty="0"/>
                <a:t>− (</a:t>
              </a:r>
              <a:r>
                <a:rPr lang="en-US" sz="2000" i="1" dirty="0"/>
                <a:t>b + c + d)</a:t>
              </a:r>
              <a:endParaRPr lang="en-US" sz="2000" dirty="0"/>
            </a:p>
          </p:txBody>
        </p:sp>
        <p:cxnSp>
          <p:nvCxnSpPr>
            <p:cNvPr id="89097" name="Straight Connector 10"/>
            <p:cNvCxnSpPr>
              <a:cxnSpLocks noChangeShapeType="1"/>
            </p:cNvCxnSpPr>
            <p:nvPr/>
          </p:nvCxnSpPr>
          <p:spPr bwMode="auto">
            <a:xfrm>
              <a:off x="2300759" y="4796069"/>
              <a:ext cx="4307728" cy="0"/>
            </a:xfrm>
            <a:prstGeom prst="line">
              <a:avLst/>
            </a:prstGeom>
            <a:noFill/>
            <a:ln w="9525" algn="ctr">
              <a:solidFill>
                <a:schemeClr val="tx1"/>
              </a:solidFill>
              <a:round/>
              <a:headEnd/>
              <a:tailEnd/>
            </a:ln>
          </p:spPr>
        </p:cxnSp>
      </p:grpSp>
      <p:grpSp>
        <p:nvGrpSpPr>
          <p:cNvPr id="89092" name="Group 11"/>
          <p:cNvGrpSpPr>
            <a:grpSpLocks/>
          </p:cNvGrpSpPr>
          <p:nvPr/>
        </p:nvGrpSpPr>
        <p:grpSpPr bwMode="auto">
          <a:xfrm>
            <a:off x="566738" y="434975"/>
            <a:ext cx="2509837" cy="174625"/>
            <a:chOff x="566738" y="435428"/>
            <a:chExt cx="2147434" cy="184311"/>
          </a:xfrm>
        </p:grpSpPr>
        <p:sp>
          <p:nvSpPr>
            <p:cNvPr id="89094" name="Rectangle 12"/>
            <p:cNvSpPr>
              <a:spLocks noChangeArrowheads="1"/>
            </p:cNvSpPr>
            <p:nvPr/>
          </p:nvSpPr>
          <p:spPr bwMode="auto">
            <a:xfrm>
              <a:off x="928916" y="435428"/>
              <a:ext cx="1785256" cy="174172"/>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89095" name="Straight Connector 13"/>
            <p:cNvCxnSpPr>
              <a:cxnSpLocks noChangeShapeType="1"/>
            </p:cNvCxnSpPr>
            <p:nvPr/>
          </p:nvCxnSpPr>
          <p:spPr bwMode="auto">
            <a:xfrm>
              <a:off x="566738" y="609600"/>
              <a:ext cx="2118405" cy="10139"/>
            </a:xfrm>
            <a:prstGeom prst="line">
              <a:avLst/>
            </a:prstGeom>
            <a:noFill/>
            <a:ln w="19050" cap="rnd" algn="ctr">
              <a:solidFill>
                <a:srgbClr val="9C3A45"/>
              </a:solidFill>
              <a:prstDash val="sysDash"/>
              <a:round/>
              <a:headEnd/>
              <a:tailEnd/>
            </a:ln>
          </p:spPr>
        </p:cxnSp>
      </p:grpSp>
      <p:sp>
        <p:nvSpPr>
          <p:cNvPr id="89093"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5  </a:t>
            </a:r>
            <a:r>
              <a:rPr lang="el-GR" dirty="0" smtClean="0">
                <a:solidFill>
                  <a:srgbClr val="69134B"/>
                </a:solidFill>
              </a:rPr>
              <a:t>Εισαγωγικές Ποσοστώσεις</a:t>
            </a:r>
            <a:endParaRPr lang="en-US" dirty="0" smtClean="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2214">
                                            <p:txEl>
                                              <p:pRg st="0" end="0"/>
                                            </p:txEl>
                                          </p:spTgt>
                                        </p:tgtEl>
                                        <p:attrNameLst>
                                          <p:attrName>style.visibility</p:attrName>
                                        </p:attrNameLst>
                                      </p:cBhvr>
                                      <p:to>
                                        <p:strVal val="visible"/>
                                      </p:to>
                                    </p:set>
                                    <p:animEffect transition="in" filter="wipe(left)">
                                      <p:cBhvr>
                                        <p:cTn id="7" dur="500"/>
                                        <p:tgtEl>
                                          <p:spTgt spid="8622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62214">
                                            <p:txEl>
                                              <p:pRg st="1" end="1"/>
                                            </p:txEl>
                                          </p:spTgt>
                                        </p:tgtEl>
                                        <p:attrNameLst>
                                          <p:attrName>style.visibility</p:attrName>
                                        </p:attrNameLst>
                                      </p:cBhvr>
                                      <p:to>
                                        <p:strVal val="visible"/>
                                      </p:to>
                                    </p:set>
                                    <p:animEffect transition="in" filter="wipe(left)">
                                      <p:cBhvr>
                                        <p:cTn id="12" dur="500"/>
                                        <p:tgtEl>
                                          <p:spTgt spid="86221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62214">
                                            <p:txEl>
                                              <p:pRg st="2" end="2"/>
                                            </p:txEl>
                                          </p:spTgt>
                                        </p:tgtEl>
                                        <p:attrNameLst>
                                          <p:attrName>style.visibility</p:attrName>
                                        </p:attrNameLst>
                                      </p:cBhvr>
                                      <p:to>
                                        <p:strVal val="visible"/>
                                      </p:to>
                                    </p:set>
                                    <p:animEffect transition="in" filter="wipe(left)">
                                      <p:cBhvr>
                                        <p:cTn id="17" dur="500"/>
                                        <p:tgtEl>
                                          <p:spTgt spid="862214">
                                            <p:txEl>
                                              <p:pRg st="2" end="2"/>
                                            </p:txEl>
                                          </p:spTgt>
                                        </p:tgtEl>
                                      </p:cBhvr>
                                    </p:animEffect>
                                  </p:childTnLst>
                                </p:cTn>
                              </p:par>
                            </p:childTnLst>
                          </p:cTn>
                        </p:par>
                        <p:par>
                          <p:cTn id="18" fill="hold">
                            <p:stCondLst>
                              <p:cond delay="500"/>
                            </p:stCondLst>
                            <p:childTnLst>
                              <p:par>
                                <p:cTn id="19" presetID="22" presetClass="entr" presetSubtype="8" fill="hold" nodeType="after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wipe(left)">
                                      <p:cBhvr>
                                        <p:cTn id="2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2214" grpId="0" build="p" bldLvl="2"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137" name="Rectangle 5"/>
          <p:cNvSpPr>
            <a:spLocks noChangeArrowheads="1"/>
          </p:cNvSpPr>
          <p:nvPr/>
        </p:nvSpPr>
        <p:spPr bwMode="auto">
          <a:xfrm>
            <a:off x="566738" y="820738"/>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Εισαγωγική Ποσόστωση σε μια Μικρή Χώρα</a:t>
            </a:r>
            <a:endParaRPr lang="en-US" sz="2400" dirty="0">
              <a:solidFill>
                <a:srgbClr val="356A41"/>
              </a:solidFill>
            </a:endParaRPr>
          </a:p>
        </p:txBody>
      </p:sp>
      <p:sp>
        <p:nvSpPr>
          <p:cNvPr id="862214" name="Rectangle 6"/>
          <p:cNvSpPr>
            <a:spLocks noChangeArrowheads="1"/>
          </p:cNvSpPr>
          <p:nvPr/>
        </p:nvSpPr>
        <p:spPr bwMode="auto">
          <a:xfrm>
            <a:off x="566738" y="1266825"/>
            <a:ext cx="7947025" cy="400050"/>
          </a:xfrm>
          <a:prstGeom prst="rect">
            <a:avLst/>
          </a:prstGeom>
          <a:noFill/>
          <a:ln w="9525" algn="ctr">
            <a:noFill/>
            <a:miter lim="800000"/>
            <a:headEnd/>
            <a:tailEnd/>
          </a:ln>
        </p:spPr>
        <p:txBody>
          <a:bodyPr>
            <a:spAutoFit/>
          </a:bodyPr>
          <a:lstStyle/>
          <a:p>
            <a:pPr>
              <a:spcBef>
                <a:spcPct val="10000"/>
              </a:spcBef>
              <a:spcAft>
                <a:spcPct val="10000"/>
              </a:spcAft>
            </a:pPr>
            <a:r>
              <a:rPr lang="el-GR" sz="2000" dirty="0" smtClean="0">
                <a:solidFill>
                  <a:srgbClr val="3D68AF"/>
                </a:solidFill>
              </a:rPr>
              <a:t>Κόστος Εισαγωγικών Ποσοστώσεων στις ΗΠΑ</a:t>
            </a:r>
            <a:endParaRPr lang="en-US" sz="2000" b="0" dirty="0">
              <a:solidFill>
                <a:srgbClr val="3D68AF"/>
              </a:solidFill>
            </a:endParaRPr>
          </a:p>
        </p:txBody>
      </p:sp>
      <p:grpSp>
        <p:nvGrpSpPr>
          <p:cNvPr id="8" name="Group 39"/>
          <p:cNvGrpSpPr>
            <a:grpSpLocks/>
          </p:cNvGrpSpPr>
          <p:nvPr/>
        </p:nvGrpSpPr>
        <p:grpSpPr bwMode="auto">
          <a:xfrm>
            <a:off x="2166938" y="1822450"/>
            <a:ext cx="4862512" cy="4597400"/>
            <a:chOff x="566738" y="2200275"/>
            <a:chExt cx="7805737" cy="4219575"/>
          </a:xfrm>
        </p:grpSpPr>
        <p:sp>
          <p:nvSpPr>
            <p:cNvPr id="91148" name="Rectangle 9"/>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91149" name="Rectangle 10"/>
            <p:cNvSpPr>
              <a:spLocks noChangeArrowheads="1"/>
            </p:cNvSpPr>
            <p:nvPr/>
          </p:nvSpPr>
          <p:spPr bwMode="auto">
            <a:xfrm>
              <a:off x="581025" y="2219327"/>
              <a:ext cx="7772402" cy="293738"/>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12" name="Text Box 7"/>
          <p:cNvSpPr txBox="1">
            <a:spLocks noChangeArrowheads="1"/>
          </p:cNvSpPr>
          <p:nvPr/>
        </p:nvSpPr>
        <p:spPr bwMode="auto">
          <a:xfrm>
            <a:off x="2185988" y="1843088"/>
            <a:ext cx="1328737"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ΠΙΝΑΚΑΣ</a:t>
            </a:r>
            <a:r>
              <a:rPr lang="en-US" dirty="0" smtClean="0"/>
              <a:t> </a:t>
            </a:r>
            <a:r>
              <a:rPr lang="en-US" dirty="0"/>
              <a:t>8-3</a:t>
            </a:r>
          </a:p>
        </p:txBody>
      </p:sp>
      <p:sp>
        <p:nvSpPr>
          <p:cNvPr id="13" name="Rectangle 12"/>
          <p:cNvSpPr>
            <a:spLocks noChangeArrowheads="1"/>
          </p:cNvSpPr>
          <p:nvPr/>
        </p:nvSpPr>
        <p:spPr bwMode="auto">
          <a:xfrm>
            <a:off x="2305050" y="3741738"/>
            <a:ext cx="4506913" cy="2584450"/>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sp>
        <p:nvSpPr>
          <p:cNvPr id="14" name="Rectangle 13"/>
          <p:cNvSpPr>
            <a:spLocks noChangeArrowheads="1"/>
          </p:cNvSpPr>
          <p:nvPr/>
        </p:nvSpPr>
        <p:spPr bwMode="auto">
          <a:xfrm>
            <a:off x="2268538" y="2151063"/>
            <a:ext cx="4543425" cy="1508105"/>
          </a:xfrm>
          <a:prstGeom prst="rect">
            <a:avLst/>
          </a:prstGeom>
          <a:noFill/>
          <a:ln w="9525">
            <a:noFill/>
            <a:miter lim="800000"/>
            <a:headEnd/>
            <a:tailEnd/>
          </a:ln>
        </p:spPr>
        <p:txBody>
          <a:bodyPr>
            <a:spAutoFit/>
          </a:bodyPr>
          <a:lstStyle/>
          <a:p>
            <a:pPr>
              <a:spcBef>
                <a:spcPct val="10000"/>
              </a:spcBef>
              <a:spcAft>
                <a:spcPct val="10000"/>
              </a:spcAft>
            </a:pPr>
            <a:r>
              <a:rPr lang="el-GR" sz="1600" dirty="0" smtClean="0">
                <a:solidFill>
                  <a:srgbClr val="8A3A6A"/>
                </a:solidFill>
              </a:rPr>
              <a:t>Ετήσιο Κόστος Προστασίας από Εισαγωγές στις ΗΠΑ (σε δισεκατομμύρια </a:t>
            </a:r>
            <a:r>
              <a:rPr lang="en-US" sz="1600" dirty="0" smtClean="0">
                <a:solidFill>
                  <a:srgbClr val="8A3A6A"/>
                </a:solidFill>
              </a:rPr>
              <a:t>$</a:t>
            </a:r>
            <a:r>
              <a:rPr lang="el-GR" sz="1600" dirty="0" smtClean="0">
                <a:solidFill>
                  <a:srgbClr val="8A3A6A"/>
                </a:solidFill>
              </a:rPr>
              <a:t>)</a:t>
            </a:r>
            <a:r>
              <a:rPr lang="en-US" sz="1600" dirty="0" smtClean="0">
                <a:solidFill>
                  <a:srgbClr val="8A3A6A"/>
                </a:solidFill>
              </a:rPr>
              <a:t> </a:t>
            </a:r>
            <a:r>
              <a:rPr lang="el-GR" sz="1200" dirty="0" smtClean="0"/>
              <a:t>Εδώ δίδονται οι εκτιμήσεις των απωλειών νεκρού βάρους και ενοικίων ποσόστωσης λόγω των εισαγωγικών ποσοστώσεων των ΗΠΑ</a:t>
            </a:r>
            <a:r>
              <a:rPr lang="en-US" sz="1200" dirty="0" smtClean="0"/>
              <a:t> </a:t>
            </a:r>
            <a:r>
              <a:rPr lang="el-GR" sz="1200" dirty="0" smtClean="0"/>
              <a:t>στη δεκαετία του</a:t>
            </a:r>
            <a:r>
              <a:rPr lang="en-US" sz="1200" dirty="0" smtClean="0"/>
              <a:t> 1980</a:t>
            </a:r>
            <a:r>
              <a:rPr lang="el-GR" sz="1200" dirty="0" smtClean="0"/>
              <a:t>, για έτη γύρω από το 1985. </a:t>
            </a:r>
            <a:r>
              <a:rPr lang="en-US" sz="1200" dirty="0" smtClean="0"/>
              <a:t> </a:t>
            </a:r>
            <a:r>
              <a:rPr lang="en-US" sz="1200" dirty="0"/>
              <a:t>for the years around 1985. </a:t>
            </a:r>
            <a:r>
              <a:rPr lang="el-GR" sz="1200" dirty="0" smtClean="0"/>
              <a:t>Πολλές από αυτές τις ποσοστώσεις δεν ισχύουν σήμερα</a:t>
            </a:r>
            <a:endParaRPr lang="en-US" dirty="0"/>
          </a:p>
        </p:txBody>
      </p:sp>
      <p:pic>
        <p:nvPicPr>
          <p:cNvPr id="16" name="Picture 15" descr="table8-3_PPT.gif"/>
          <p:cNvPicPr>
            <a:picLocks noChangeAspect="1"/>
          </p:cNvPicPr>
          <p:nvPr/>
        </p:nvPicPr>
        <p:blipFill>
          <a:blip r:embed="rId3" cstate="print"/>
          <a:srcRect/>
          <a:stretch>
            <a:fillRect/>
          </a:stretch>
        </p:blipFill>
        <p:spPr bwMode="auto">
          <a:xfrm>
            <a:off x="2414588" y="3832225"/>
            <a:ext cx="4295775" cy="2352675"/>
          </a:xfrm>
          <a:prstGeom prst="rect">
            <a:avLst/>
          </a:prstGeom>
          <a:noFill/>
          <a:ln w="9525">
            <a:noFill/>
            <a:miter lim="800000"/>
            <a:headEnd/>
            <a:tailEnd/>
          </a:ln>
        </p:spPr>
      </p:pic>
      <p:grpSp>
        <p:nvGrpSpPr>
          <p:cNvPr id="91144" name="Group 14"/>
          <p:cNvGrpSpPr>
            <a:grpSpLocks/>
          </p:cNvGrpSpPr>
          <p:nvPr/>
        </p:nvGrpSpPr>
        <p:grpSpPr bwMode="auto">
          <a:xfrm>
            <a:off x="566738" y="434975"/>
            <a:ext cx="2509837" cy="174625"/>
            <a:chOff x="566738" y="435428"/>
            <a:chExt cx="2147434" cy="184311"/>
          </a:xfrm>
        </p:grpSpPr>
        <p:sp>
          <p:nvSpPr>
            <p:cNvPr id="91146" name="Rectangle 16"/>
            <p:cNvSpPr>
              <a:spLocks noChangeArrowheads="1"/>
            </p:cNvSpPr>
            <p:nvPr/>
          </p:nvSpPr>
          <p:spPr bwMode="auto">
            <a:xfrm>
              <a:off x="928916" y="435428"/>
              <a:ext cx="1785256" cy="174172"/>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91147" name="Straight Connector 17"/>
            <p:cNvCxnSpPr>
              <a:cxnSpLocks noChangeShapeType="1"/>
            </p:cNvCxnSpPr>
            <p:nvPr/>
          </p:nvCxnSpPr>
          <p:spPr bwMode="auto">
            <a:xfrm>
              <a:off x="566738" y="609600"/>
              <a:ext cx="2118405" cy="10139"/>
            </a:xfrm>
            <a:prstGeom prst="line">
              <a:avLst/>
            </a:prstGeom>
            <a:noFill/>
            <a:ln w="19050" cap="rnd" algn="ctr">
              <a:solidFill>
                <a:srgbClr val="9C3A45"/>
              </a:solidFill>
              <a:prstDash val="sysDash"/>
              <a:round/>
              <a:headEnd/>
              <a:tailEnd/>
            </a:ln>
          </p:spPr>
        </p:cxnSp>
      </p:grpSp>
      <p:sp>
        <p:nvSpPr>
          <p:cNvPr id="91145"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5  </a:t>
            </a:r>
            <a:r>
              <a:rPr lang="el-GR" dirty="0" smtClean="0">
                <a:solidFill>
                  <a:srgbClr val="69134B"/>
                </a:solidFill>
              </a:rPr>
              <a:t>Εισαγωγικές Ποσοστώσεις</a:t>
            </a:r>
            <a:endParaRPr lang="en-US" dirty="0" smtClean="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2214"/>
                                        </p:tgtEl>
                                        <p:attrNameLst>
                                          <p:attrName>style.visibility</p:attrName>
                                        </p:attrNameLst>
                                      </p:cBhvr>
                                      <p:to>
                                        <p:strVal val="visible"/>
                                      </p:to>
                                    </p:set>
                                    <p:animEffect transition="in" filter="wipe(left)">
                                      <p:cBhvr>
                                        <p:cTn id="7" dur="500"/>
                                        <p:tgtEl>
                                          <p:spTgt spid="862214"/>
                                        </p:tgtEl>
                                      </p:cBhvr>
                                    </p:animEffect>
                                  </p:childTnLst>
                                </p:cTn>
                              </p:par>
                            </p:childTnLst>
                          </p:cTn>
                        </p:par>
                        <p:par>
                          <p:cTn id="8" fill="hold">
                            <p:stCondLst>
                              <p:cond delay="500"/>
                            </p:stCondLst>
                            <p:childTnLst>
                              <p:par>
                                <p:cTn id="9" presetID="29"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500" fill="hold"/>
                                        <p:tgtEl>
                                          <p:spTgt spid="8"/>
                                        </p:tgtEl>
                                        <p:attrNameLst>
                                          <p:attrName>ppt_x</p:attrName>
                                        </p:attrNameLst>
                                      </p:cBhvr>
                                      <p:tavLst>
                                        <p:tav tm="0">
                                          <p:val>
                                            <p:strVal val="#ppt_x-.2"/>
                                          </p:val>
                                        </p:tav>
                                        <p:tav tm="100000">
                                          <p:val>
                                            <p:strVal val="#ppt_x"/>
                                          </p:val>
                                        </p:tav>
                                      </p:tavLst>
                                    </p:anim>
                                    <p:anim calcmode="lin" valueType="num">
                                      <p:cBhvr>
                                        <p:cTn id="12" dur="500" fill="hold"/>
                                        <p:tgtEl>
                                          <p:spTgt spid="8"/>
                                        </p:tgtEl>
                                        <p:attrNameLst>
                                          <p:attrName>ppt_y</p:attrName>
                                        </p:attrNameLst>
                                      </p:cBhvr>
                                      <p:tavLst>
                                        <p:tav tm="0">
                                          <p:val>
                                            <p:strVal val="#ppt_y"/>
                                          </p:val>
                                        </p:tav>
                                        <p:tav tm="100000">
                                          <p:val>
                                            <p:strVal val="#ppt_y"/>
                                          </p:val>
                                        </p:tav>
                                      </p:tavLst>
                                    </p:anim>
                                    <p:animEffect transition="in" filter="wipe(right)" prLst="gradientSize: 0.1">
                                      <p:cBhvr>
                                        <p:cTn id="13" dur="500"/>
                                        <p:tgtEl>
                                          <p:spTgt spid="8"/>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left)">
                                      <p:cBhvr>
                                        <p:cTn id="17" dur="500"/>
                                        <p:tgtEl>
                                          <p:spTgt spid="12"/>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wipe(left)">
                                      <p:cBhvr>
                                        <p:cTn id="21" dur="500"/>
                                        <p:tgtEl>
                                          <p:spTgt spid="14"/>
                                        </p:tgtEl>
                                      </p:cBhvr>
                                    </p:animEffect>
                                  </p:childTnLst>
                                </p:cTn>
                              </p:par>
                            </p:childTnLst>
                          </p:cTn>
                        </p:par>
                        <p:par>
                          <p:cTn id="22" fill="hold">
                            <p:stCondLst>
                              <p:cond delay="2000"/>
                            </p:stCondLst>
                            <p:childTnLst>
                              <p:par>
                                <p:cTn id="23" presetID="22" presetClass="entr" presetSubtype="8" fill="hold" grpId="0" nodeType="after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wipe(left)">
                                      <p:cBhvr>
                                        <p:cTn id="25" dur="500"/>
                                        <p:tgtEl>
                                          <p:spTgt spid="13"/>
                                        </p:tgtEl>
                                      </p:cBhvr>
                                    </p:animEffect>
                                  </p:childTnLst>
                                </p:cTn>
                              </p:par>
                            </p:childTnLst>
                          </p:cTn>
                        </p:par>
                        <p:par>
                          <p:cTn id="26" fill="hold">
                            <p:stCondLst>
                              <p:cond delay="2500"/>
                            </p:stCondLst>
                            <p:childTnLst>
                              <p:par>
                                <p:cTn id="27" presetID="22" presetClass="entr" presetSubtype="1" fill="hold" nodeType="after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wipe(up)">
                                      <p:cBhvr>
                                        <p:cTn id="29"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2214" grpId="0" autoUpdateAnimBg="0"/>
      <p:bldP spid="12" grpId="0" animBg="1"/>
      <p:bldP spid="13" grpId="0" animBg="1"/>
      <p:bldP spid="14" grpId="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 name="Rectangle 14"/>
          <p:cNvSpPr>
            <a:spLocks noChangeArrowheads="1"/>
          </p:cNvSpPr>
          <p:nvPr/>
        </p:nvSpPr>
        <p:spPr bwMode="auto">
          <a:xfrm>
            <a:off x="590550" y="454025"/>
            <a:ext cx="2171700" cy="223838"/>
          </a:xfrm>
          <a:prstGeom prst="rect">
            <a:avLst/>
          </a:prstGeom>
          <a:solidFill>
            <a:srgbClr val="D4E4C1"/>
          </a:solidFill>
          <a:ln w="9525" algn="ctr">
            <a:noFill/>
            <a:round/>
            <a:headEnd/>
            <a:tailEnd/>
          </a:ln>
        </p:spPr>
        <p:txBody>
          <a:bodyPr/>
          <a:lstStyle/>
          <a:p>
            <a:endParaRPr lang="en-US" sz="2800" b="0">
              <a:solidFill>
                <a:schemeClr val="tx2"/>
              </a:solidFill>
            </a:endParaRPr>
          </a:p>
        </p:txBody>
      </p:sp>
      <p:sp>
        <p:nvSpPr>
          <p:cNvPr id="862211" name="Rectangle 3"/>
          <p:cNvSpPr>
            <a:spLocks noGrp="1" noChangeArrowheads="1"/>
          </p:cNvSpPr>
          <p:nvPr>
            <p:ph type="title"/>
          </p:nvPr>
        </p:nvSpPr>
        <p:spPr>
          <a:xfrm>
            <a:off x="566738" y="0"/>
            <a:ext cx="8577262" cy="769257"/>
          </a:xfrm>
        </p:spPr>
        <p:txBody>
          <a:bodyPr/>
          <a:lstStyle/>
          <a:p>
            <a:r>
              <a:rPr lang="el-GR" dirty="0" smtClean="0">
                <a:solidFill>
                  <a:srgbClr val="668C6B"/>
                </a:solidFill>
              </a:rPr>
              <a:t>ΕΦΑΡΜΟΓΗ</a:t>
            </a:r>
            <a:endParaRPr lang="en-US" dirty="0" smtClean="0">
              <a:solidFill>
                <a:srgbClr val="668C6B"/>
              </a:solidFill>
            </a:endParaRPr>
          </a:p>
        </p:txBody>
      </p:sp>
      <p:sp>
        <p:nvSpPr>
          <p:cNvPr id="862213" name="Rectangle 5"/>
          <p:cNvSpPr>
            <a:spLocks noChangeArrowheads="1"/>
          </p:cNvSpPr>
          <p:nvPr/>
        </p:nvSpPr>
        <p:spPr bwMode="auto">
          <a:xfrm>
            <a:off x="566738" y="820738"/>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Κίνα και η </a:t>
            </a:r>
            <a:r>
              <a:rPr lang="el-GR" sz="2400" dirty="0" err="1" smtClean="0">
                <a:solidFill>
                  <a:srgbClr val="356A41"/>
                </a:solidFill>
              </a:rPr>
              <a:t>Πολυινική</a:t>
            </a:r>
            <a:r>
              <a:rPr lang="el-GR" sz="2400" dirty="0" smtClean="0">
                <a:solidFill>
                  <a:srgbClr val="356A41"/>
                </a:solidFill>
              </a:rPr>
              <a:t> Συμφωνία</a:t>
            </a:r>
            <a:endParaRPr lang="en-US" sz="2400" dirty="0">
              <a:solidFill>
                <a:srgbClr val="356A41"/>
              </a:solidFill>
            </a:endParaRPr>
          </a:p>
        </p:txBody>
      </p:sp>
      <p:cxnSp>
        <p:nvCxnSpPr>
          <p:cNvPr id="13" name="Straight Connector 12"/>
          <p:cNvCxnSpPr>
            <a:cxnSpLocks noChangeShapeType="1"/>
          </p:cNvCxnSpPr>
          <p:nvPr/>
        </p:nvCxnSpPr>
        <p:spPr bwMode="auto">
          <a:xfrm>
            <a:off x="588963" y="658813"/>
            <a:ext cx="2173287" cy="0"/>
          </a:xfrm>
          <a:prstGeom prst="line">
            <a:avLst/>
          </a:prstGeom>
          <a:noFill/>
          <a:ln w="19050" cap="rnd" algn="ctr">
            <a:solidFill>
              <a:srgbClr val="A4C695"/>
            </a:solidFill>
            <a:prstDash val="sysDash"/>
            <a:round/>
            <a:headEnd/>
            <a:tailEnd/>
          </a:ln>
        </p:spPr>
      </p:cxnSp>
      <p:sp>
        <p:nvSpPr>
          <p:cNvPr id="8" name="Rectangle 7"/>
          <p:cNvSpPr/>
          <p:nvPr/>
        </p:nvSpPr>
        <p:spPr>
          <a:xfrm>
            <a:off x="590550" y="1523999"/>
            <a:ext cx="7204075" cy="4204228"/>
          </a:xfrm>
          <a:prstGeom prst="rect">
            <a:avLst/>
          </a:prstGeom>
        </p:spPr>
        <p:txBody>
          <a:bodyPr wrap="square">
            <a:spAutoFit/>
          </a:bodyPr>
          <a:lstStyle/>
          <a:p>
            <a:pPr marL="342900" indent="-342900">
              <a:spcBef>
                <a:spcPct val="10000"/>
              </a:spcBef>
              <a:spcAft>
                <a:spcPct val="10000"/>
              </a:spcAft>
              <a:buFont typeface="Arial" pitchFamily="34" charset="0"/>
              <a:buChar char="•"/>
              <a:defRPr/>
            </a:pPr>
            <a:r>
              <a:rPr lang="el-GR" sz="2000" b="0" dirty="0" smtClean="0"/>
              <a:t>Μια από τις θεμελιώδεις αρχές της </a:t>
            </a:r>
            <a:r>
              <a:rPr lang="en-US" sz="2000" b="0" dirty="0" smtClean="0"/>
              <a:t>GATT </a:t>
            </a:r>
            <a:r>
              <a:rPr lang="el-GR" sz="2000" b="0" dirty="0" smtClean="0"/>
              <a:t>είναι ότι οι χώρες δεν θα πρέπει να χρησιμοποιούν ποσοστώσεις για να περιορίζουν τις εισαγωγές. </a:t>
            </a:r>
            <a:endParaRPr lang="en-US" sz="2000" b="0" dirty="0"/>
          </a:p>
          <a:p>
            <a:pPr marL="171450" indent="-171450">
              <a:spcBef>
                <a:spcPct val="10000"/>
              </a:spcBef>
              <a:spcAft>
                <a:spcPct val="10000"/>
              </a:spcAft>
              <a:buFont typeface="Arial" pitchFamily="34" charset="0"/>
              <a:buChar char="•"/>
              <a:defRPr/>
            </a:pPr>
            <a:endParaRPr lang="en-US" sz="800" b="0" dirty="0"/>
          </a:p>
          <a:p>
            <a:pPr marL="342900" indent="-342900">
              <a:spcBef>
                <a:spcPct val="10000"/>
              </a:spcBef>
              <a:spcAft>
                <a:spcPct val="10000"/>
              </a:spcAft>
              <a:buFont typeface="Arial" pitchFamily="34" charset="0"/>
              <a:buChar char="•"/>
              <a:defRPr/>
            </a:pPr>
            <a:r>
              <a:rPr lang="el-GR" sz="2000" b="0" dirty="0" smtClean="0"/>
              <a:t>Η </a:t>
            </a:r>
            <a:r>
              <a:rPr lang="el-GR" sz="2000" b="0" dirty="0" err="1" smtClean="0"/>
              <a:t>Πολυινική</a:t>
            </a:r>
            <a:r>
              <a:rPr lang="el-GR" sz="2000" b="0" dirty="0" smtClean="0"/>
              <a:t> Συμφωνία </a:t>
            </a:r>
            <a:r>
              <a:rPr lang="en-US" sz="2000" b="0" dirty="0" smtClean="0"/>
              <a:t>(MFA</a:t>
            </a:r>
            <a:r>
              <a:rPr lang="en-US" sz="2000" b="0" dirty="0"/>
              <a:t>), </a:t>
            </a:r>
            <a:r>
              <a:rPr lang="el-GR" sz="2000" b="0" dirty="0" smtClean="0"/>
              <a:t>που οργανώθηκε υπό την αιγίδα της </a:t>
            </a:r>
            <a:r>
              <a:rPr lang="en-US" sz="2000" b="0" dirty="0" smtClean="0"/>
              <a:t>GATT </a:t>
            </a:r>
            <a:r>
              <a:rPr lang="el-GR" sz="2000" b="0" dirty="0" smtClean="0"/>
              <a:t>το</a:t>
            </a:r>
            <a:r>
              <a:rPr lang="en-US" sz="2000" b="0" dirty="0" smtClean="0"/>
              <a:t> </a:t>
            </a:r>
            <a:r>
              <a:rPr lang="en-US" sz="2000" b="0" dirty="0"/>
              <a:t>1974, </a:t>
            </a:r>
            <a:r>
              <a:rPr lang="el-GR" sz="2000" b="0" dirty="0" smtClean="0"/>
              <a:t>ήταν η βασική εξαίρεση της αρχής αυτής και επέτρεψε στις βιομηχανικές χώρες να περιορίσουν τις εισαγωγές υφαντουργικών προϊόντων και ειδών ένδυσης από αναπτυσσόμενες χώρες. </a:t>
            </a:r>
            <a:endParaRPr lang="en-US" sz="2000" b="0" dirty="0"/>
          </a:p>
          <a:p>
            <a:pPr marL="171450" indent="-171450">
              <a:spcBef>
                <a:spcPct val="10000"/>
              </a:spcBef>
              <a:spcAft>
                <a:spcPct val="10000"/>
              </a:spcAft>
              <a:buFont typeface="Arial" pitchFamily="34" charset="0"/>
              <a:buChar char="•"/>
              <a:defRPr/>
            </a:pPr>
            <a:endParaRPr lang="en-US" sz="800" b="0" dirty="0"/>
          </a:p>
          <a:p>
            <a:pPr marL="342900" indent="-342900">
              <a:spcBef>
                <a:spcPct val="10000"/>
              </a:spcBef>
              <a:spcAft>
                <a:spcPct val="10000"/>
              </a:spcAft>
              <a:buFont typeface="Arial" pitchFamily="34" charset="0"/>
              <a:buChar char="•"/>
              <a:defRPr/>
            </a:pPr>
            <a:r>
              <a:rPr lang="el-GR" sz="2000" b="0" dirty="0" smtClean="0"/>
              <a:t>Οι χώρες εισαγωγής μπορούσαν να ενταχθούν στη </a:t>
            </a:r>
            <a:r>
              <a:rPr lang="en-US" sz="2000" b="0" dirty="0" smtClean="0"/>
              <a:t>MFA </a:t>
            </a:r>
            <a:r>
              <a:rPr lang="el-GR" sz="2000" b="0" dirty="0" smtClean="0"/>
              <a:t>και να κανονίσουν τις ποσοστώσεις διμερώς (δηλαδή, μετά από διαπραγματεύσεις με τους εξαγωγείς) ή μονομερώς (από μόνες τους).</a:t>
            </a:r>
            <a:endParaRPr lang="en-US" sz="2000" b="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862211"/>
                                        </p:tgtEl>
                                        <p:attrNameLst>
                                          <p:attrName>style.visibility</p:attrName>
                                        </p:attrNameLst>
                                      </p:cBhvr>
                                      <p:to>
                                        <p:strVal val="visible"/>
                                      </p:to>
                                    </p:set>
                                    <p:animEffect transition="in" filter="wipe(left)">
                                      <p:cBhvr>
                                        <p:cTn id="11" dur="750"/>
                                        <p:tgtEl>
                                          <p:spTgt spid="862211"/>
                                        </p:tgtEl>
                                      </p:cBhvr>
                                    </p:animEffect>
                                  </p:childTnLst>
                                </p:cTn>
                              </p:par>
                              <p:par>
                                <p:cTn id="12" presetID="22" presetClass="entr" presetSubtype="8" fill="hold" nodeType="with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wipe(left)">
                                      <p:cBhvr>
                                        <p:cTn id="14" dur="500"/>
                                        <p:tgtEl>
                                          <p:spTgt spid="13"/>
                                        </p:tgtEl>
                                      </p:cBhvr>
                                    </p:animEffect>
                                  </p:childTnLst>
                                </p:cTn>
                              </p:par>
                            </p:childTnLst>
                          </p:cTn>
                        </p:par>
                        <p:par>
                          <p:cTn id="15" fill="hold">
                            <p:stCondLst>
                              <p:cond delay="1250"/>
                            </p:stCondLst>
                            <p:childTnLst>
                              <p:par>
                                <p:cTn id="16" presetID="22" presetClass="entr" presetSubtype="8" fill="hold" grpId="0" nodeType="afterEffect">
                                  <p:stCondLst>
                                    <p:cond delay="0"/>
                                  </p:stCondLst>
                                  <p:childTnLst>
                                    <p:set>
                                      <p:cBhvr>
                                        <p:cTn id="17" dur="1" fill="hold">
                                          <p:stCondLst>
                                            <p:cond delay="0"/>
                                          </p:stCondLst>
                                        </p:cTn>
                                        <p:tgtEl>
                                          <p:spTgt spid="862213"/>
                                        </p:tgtEl>
                                        <p:attrNameLst>
                                          <p:attrName>style.visibility</p:attrName>
                                        </p:attrNameLst>
                                      </p:cBhvr>
                                      <p:to>
                                        <p:strVal val="visible"/>
                                      </p:to>
                                    </p:set>
                                    <p:animEffect transition="in" filter="wipe(left)">
                                      <p:cBhvr>
                                        <p:cTn id="18" dur="500"/>
                                        <p:tgtEl>
                                          <p:spTgt spid="862213"/>
                                        </p:tgtEl>
                                      </p:cBhvr>
                                    </p:animEffect>
                                  </p:childTnLst>
                                </p:cTn>
                              </p:par>
                            </p:childTnLst>
                          </p:cTn>
                        </p:par>
                        <p:par>
                          <p:cTn id="19" fill="hold">
                            <p:stCondLst>
                              <p:cond delay="1750"/>
                            </p:stCondLst>
                            <p:childTnLst>
                              <p:par>
                                <p:cTn id="20" presetID="22" presetClass="entr" presetSubtype="8" fill="hold" grpId="0" nodeType="afterEffect">
                                  <p:stCondLst>
                                    <p:cond delay="0"/>
                                  </p:stCondLst>
                                  <p:childTnLst>
                                    <p:set>
                                      <p:cBhvr>
                                        <p:cTn id="21" dur="1" fill="hold">
                                          <p:stCondLst>
                                            <p:cond delay="0"/>
                                          </p:stCondLst>
                                        </p:cTn>
                                        <p:tgtEl>
                                          <p:spTgt spid="8">
                                            <p:txEl>
                                              <p:pRg st="0" end="0"/>
                                            </p:txEl>
                                          </p:spTgt>
                                        </p:tgtEl>
                                        <p:attrNameLst>
                                          <p:attrName>style.visibility</p:attrName>
                                        </p:attrNameLst>
                                      </p:cBhvr>
                                      <p:to>
                                        <p:strVal val="visible"/>
                                      </p:to>
                                    </p:set>
                                    <p:animEffect transition="in" filter="wipe(left)">
                                      <p:cBhvr>
                                        <p:cTn id="22" dur="500"/>
                                        <p:tgtEl>
                                          <p:spTgt spid="8">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
                                            <p:txEl>
                                              <p:pRg st="2" end="2"/>
                                            </p:txEl>
                                          </p:spTgt>
                                        </p:tgtEl>
                                        <p:attrNameLst>
                                          <p:attrName>style.visibility</p:attrName>
                                        </p:attrNameLst>
                                      </p:cBhvr>
                                      <p:to>
                                        <p:strVal val="visible"/>
                                      </p:to>
                                    </p:set>
                                    <p:animEffect transition="in" filter="wipe(left)">
                                      <p:cBhvr>
                                        <p:cTn id="27" dur="500"/>
                                        <p:tgtEl>
                                          <p:spTgt spid="8">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8">
                                            <p:txEl>
                                              <p:pRg st="4" end="4"/>
                                            </p:txEl>
                                          </p:spTgt>
                                        </p:tgtEl>
                                        <p:attrNameLst>
                                          <p:attrName>style.visibility</p:attrName>
                                        </p:attrNameLst>
                                      </p:cBhvr>
                                      <p:to>
                                        <p:strVal val="visible"/>
                                      </p:to>
                                    </p:set>
                                    <p:animEffect transition="in" filter="wipe(left)">
                                      <p:cBhvr>
                                        <p:cTn id="32"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862211" grpId="0"/>
      <p:bldP spid="862213" grpId="0" autoUpdateAnimBg="0"/>
      <p:bldP spid="8" grpId="0" uiExpand="1" build="p" bldLvl="2"/>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6" name="Group 5"/>
          <p:cNvGrpSpPr>
            <a:grpSpLocks/>
          </p:cNvGrpSpPr>
          <p:nvPr/>
        </p:nvGrpSpPr>
        <p:grpSpPr bwMode="auto">
          <a:xfrm>
            <a:off x="566738" y="417513"/>
            <a:ext cx="7329487" cy="206375"/>
            <a:chOff x="566738" y="417533"/>
            <a:chExt cx="6138862" cy="206583"/>
          </a:xfrm>
        </p:grpSpPr>
        <p:sp>
          <p:nvSpPr>
            <p:cNvPr id="19460" name="Rectangle 19"/>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19461" name="Straight Connector 22"/>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22"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1  </a:t>
            </a:r>
            <a:r>
              <a:rPr lang="el-GR" dirty="0" smtClean="0">
                <a:solidFill>
                  <a:srgbClr val="69134B"/>
                </a:solidFill>
              </a:rPr>
              <a:t>Σύντομο Ιστορικό του Παγκόσμιου Οργανισμού Εμπορίου</a:t>
            </a:r>
            <a:endParaRPr lang="en-US" dirty="0" smtClean="0">
              <a:solidFill>
                <a:srgbClr val="69134B"/>
              </a:solidFill>
            </a:endParaRPr>
          </a:p>
        </p:txBody>
      </p:sp>
      <p:sp>
        <p:nvSpPr>
          <p:cNvPr id="24" name="Text Box 2"/>
          <p:cNvSpPr txBox="1">
            <a:spLocks noChangeArrowheads="1"/>
          </p:cNvSpPr>
          <p:nvPr/>
        </p:nvSpPr>
        <p:spPr bwMode="auto">
          <a:xfrm>
            <a:off x="566738" y="1103086"/>
            <a:ext cx="7329487" cy="4819781"/>
          </a:xfrm>
          <a:prstGeom prst="rect">
            <a:avLst/>
          </a:prstGeom>
          <a:noFill/>
          <a:ln w="9525" algn="ctr">
            <a:noFill/>
            <a:miter lim="800000"/>
            <a:headEnd/>
            <a:tailEnd/>
          </a:ln>
        </p:spPr>
        <p:txBody>
          <a:bodyPr wrap="square">
            <a:spAutoFit/>
          </a:bodyPr>
          <a:lstStyle/>
          <a:p>
            <a:pPr>
              <a:spcBef>
                <a:spcPct val="10000"/>
              </a:spcBef>
              <a:spcAft>
                <a:spcPct val="10000"/>
              </a:spcAft>
            </a:pPr>
            <a:r>
              <a:rPr lang="el-GR" sz="2400" b="0" dirty="0" smtClean="0"/>
              <a:t>Μετά τον 2</a:t>
            </a:r>
            <a:r>
              <a:rPr lang="el-GR" sz="2400" b="0" baseline="30000" dirty="0" smtClean="0"/>
              <a:t>ο</a:t>
            </a:r>
            <a:r>
              <a:rPr lang="el-GR" sz="2400" b="0" dirty="0" smtClean="0"/>
              <a:t> Παγκόσμιο Πόλεμο, αντιπρόσωποι των συμμαχικών χωρών συναντήθηκαν σε αρκετές περιπτώσεις προκειμένου να συζητήσουν θέματα όπως τους υψηλούς φραγμού στο εμπόριο και τις ασταθείς συναλλαγματικές ισοτιμίες. </a:t>
            </a:r>
          </a:p>
          <a:p>
            <a:pPr>
              <a:spcBef>
                <a:spcPct val="10000"/>
              </a:spcBef>
              <a:spcAft>
                <a:spcPct val="10000"/>
              </a:spcAft>
            </a:pPr>
            <a:endParaRPr lang="en-US" sz="2400" b="0" dirty="0"/>
          </a:p>
          <a:p>
            <a:pPr>
              <a:spcBef>
                <a:spcPct val="10000"/>
              </a:spcBef>
              <a:spcAft>
                <a:spcPct val="10000"/>
              </a:spcAft>
            </a:pPr>
            <a:r>
              <a:rPr lang="el-GR" sz="2400" b="0" dirty="0" smtClean="0"/>
              <a:t>Το</a:t>
            </a:r>
            <a:r>
              <a:rPr lang="en-US" sz="2400" b="0" dirty="0" smtClean="0"/>
              <a:t> 1947</a:t>
            </a:r>
            <a:r>
              <a:rPr lang="el-GR" sz="2400" b="0" dirty="0" smtClean="0"/>
              <a:t> δημιουργήθηκε η Γενική Συμφωνία για τους Δασμούς και το Εμπόριο </a:t>
            </a:r>
            <a:r>
              <a:rPr lang="en-US" sz="2400" b="0" dirty="0" smtClean="0"/>
              <a:t>(</a:t>
            </a:r>
            <a:r>
              <a:rPr lang="en-US" sz="2400" b="0" dirty="0"/>
              <a:t>GATT</a:t>
            </a:r>
            <a:r>
              <a:rPr lang="en-US" sz="2400" b="0" dirty="0" smtClean="0"/>
              <a:t>)</a:t>
            </a:r>
            <a:r>
              <a:rPr lang="el-GR" sz="2400" b="0" dirty="0" smtClean="0"/>
              <a:t>, σκοπός της οποίας ήταν η μείωση των φραγμών στο διεθνές εμπόριο μεταξύ των εθνών. </a:t>
            </a:r>
            <a:endParaRPr lang="en-US" sz="2400" b="0" dirty="0"/>
          </a:p>
          <a:p>
            <a:pPr>
              <a:spcBef>
                <a:spcPct val="10000"/>
              </a:spcBef>
              <a:spcAft>
                <a:spcPct val="10000"/>
              </a:spcAft>
            </a:pPr>
            <a:endParaRPr lang="en-US" sz="2400" b="0" dirty="0"/>
          </a:p>
          <a:p>
            <a:pPr>
              <a:spcBef>
                <a:spcPct val="10000"/>
              </a:spcBef>
              <a:spcAft>
                <a:spcPct val="10000"/>
              </a:spcAft>
            </a:pPr>
            <a:endParaRPr lang="en-US" sz="2400" b="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500"/>
                                        <p:tgtEl>
                                          <p:spTgt spid="6"/>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24">
                                            <p:txEl>
                                              <p:pRg st="0" end="0"/>
                                            </p:txEl>
                                          </p:spTgt>
                                        </p:tgtEl>
                                        <p:attrNameLst>
                                          <p:attrName>style.visibility</p:attrName>
                                        </p:attrNameLst>
                                      </p:cBhvr>
                                      <p:to>
                                        <p:strVal val="visible"/>
                                      </p:to>
                                    </p:set>
                                    <p:animEffect transition="in" filter="wipe(left)">
                                      <p:cBhvr>
                                        <p:cTn id="15" dur="500"/>
                                        <p:tgtEl>
                                          <p:spTgt spid="24">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24">
                                            <p:txEl>
                                              <p:pRg st="2" end="2"/>
                                            </p:txEl>
                                          </p:spTgt>
                                        </p:tgtEl>
                                        <p:attrNameLst>
                                          <p:attrName>style.visibility</p:attrName>
                                        </p:attrNameLst>
                                      </p:cBhvr>
                                      <p:to>
                                        <p:strVal val="visible"/>
                                      </p:to>
                                    </p:set>
                                    <p:animEffect transition="in" filter="wipe(left)">
                                      <p:cBhvr>
                                        <p:cTn id="20" dur="500"/>
                                        <p:tgtEl>
                                          <p:spTgt spid="2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4" grpId="0" uiExpand="1" build="p" bldLvl="5"/>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3" name="Rectangle 14"/>
          <p:cNvSpPr>
            <a:spLocks noChangeArrowheads="1"/>
          </p:cNvSpPr>
          <p:nvPr/>
        </p:nvSpPr>
        <p:spPr bwMode="auto">
          <a:xfrm>
            <a:off x="590550" y="454025"/>
            <a:ext cx="2171700" cy="223838"/>
          </a:xfrm>
          <a:prstGeom prst="rect">
            <a:avLst/>
          </a:prstGeom>
          <a:solidFill>
            <a:srgbClr val="D4E4C1"/>
          </a:solidFill>
          <a:ln w="9525" algn="ctr">
            <a:noFill/>
            <a:round/>
            <a:headEnd/>
            <a:tailEnd/>
          </a:ln>
        </p:spPr>
        <p:txBody>
          <a:bodyPr/>
          <a:lstStyle/>
          <a:p>
            <a:endParaRPr lang="en-US" sz="2800" b="0">
              <a:solidFill>
                <a:schemeClr val="tx2"/>
              </a:solidFill>
            </a:endParaRPr>
          </a:p>
        </p:txBody>
      </p:sp>
      <p:sp>
        <p:nvSpPr>
          <p:cNvPr id="95234" name="Rectangle 3"/>
          <p:cNvSpPr>
            <a:spLocks noGrp="1" noChangeArrowheads="1"/>
          </p:cNvSpPr>
          <p:nvPr>
            <p:ph type="title"/>
          </p:nvPr>
        </p:nvSpPr>
        <p:spPr>
          <a:xfrm>
            <a:off x="566738" y="0"/>
            <a:ext cx="8577262" cy="944563"/>
          </a:xfrm>
        </p:spPr>
        <p:txBody>
          <a:bodyPr/>
          <a:lstStyle/>
          <a:p>
            <a:r>
              <a:rPr lang="el-GR" dirty="0" smtClean="0">
                <a:solidFill>
                  <a:srgbClr val="668C6B"/>
                </a:solidFill>
              </a:rPr>
              <a:t>ΕΦΑΡΜΟΓΗ</a:t>
            </a:r>
            <a:endParaRPr lang="en-US" dirty="0" smtClean="0">
              <a:solidFill>
                <a:srgbClr val="668C6B"/>
              </a:solidFill>
            </a:endParaRPr>
          </a:p>
        </p:txBody>
      </p:sp>
      <p:sp>
        <p:nvSpPr>
          <p:cNvPr id="95235" name="Rectangle 5"/>
          <p:cNvSpPr>
            <a:spLocks noChangeArrowheads="1"/>
          </p:cNvSpPr>
          <p:nvPr/>
        </p:nvSpPr>
        <p:spPr bwMode="auto">
          <a:xfrm>
            <a:off x="566738" y="820738"/>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Κίνα και η </a:t>
            </a:r>
            <a:r>
              <a:rPr lang="el-GR" sz="2400" dirty="0" err="1" smtClean="0">
                <a:solidFill>
                  <a:srgbClr val="356A41"/>
                </a:solidFill>
              </a:rPr>
              <a:t>Πολυινική</a:t>
            </a:r>
            <a:r>
              <a:rPr lang="el-GR" sz="2400" dirty="0" smtClean="0">
                <a:solidFill>
                  <a:srgbClr val="356A41"/>
                </a:solidFill>
              </a:rPr>
              <a:t> Συμφωνία</a:t>
            </a:r>
            <a:endParaRPr lang="en-US" sz="2400" dirty="0" smtClean="0">
              <a:solidFill>
                <a:srgbClr val="356A41"/>
              </a:solidFill>
            </a:endParaRPr>
          </a:p>
        </p:txBody>
      </p:sp>
      <p:cxnSp>
        <p:nvCxnSpPr>
          <p:cNvPr id="95236" name="Straight Connector 12"/>
          <p:cNvCxnSpPr>
            <a:cxnSpLocks noChangeShapeType="1"/>
          </p:cNvCxnSpPr>
          <p:nvPr/>
        </p:nvCxnSpPr>
        <p:spPr bwMode="auto">
          <a:xfrm>
            <a:off x="588963" y="658813"/>
            <a:ext cx="2173287" cy="0"/>
          </a:xfrm>
          <a:prstGeom prst="line">
            <a:avLst/>
          </a:prstGeom>
          <a:noFill/>
          <a:ln w="19050" cap="rnd" algn="ctr">
            <a:solidFill>
              <a:srgbClr val="A4C695"/>
            </a:solidFill>
            <a:prstDash val="sysDash"/>
            <a:round/>
            <a:headEnd/>
            <a:tailEnd/>
          </a:ln>
        </p:spPr>
      </p:cxnSp>
      <p:sp>
        <p:nvSpPr>
          <p:cNvPr id="12" name="Rectangle 6"/>
          <p:cNvSpPr>
            <a:spLocks noChangeArrowheads="1"/>
          </p:cNvSpPr>
          <p:nvPr/>
        </p:nvSpPr>
        <p:spPr bwMode="auto">
          <a:xfrm>
            <a:off x="558800" y="1282700"/>
            <a:ext cx="7947025" cy="400050"/>
          </a:xfrm>
          <a:prstGeom prst="rect">
            <a:avLst/>
          </a:prstGeom>
          <a:noFill/>
          <a:ln w="9525" algn="ctr">
            <a:noFill/>
            <a:miter lim="800000"/>
            <a:headEnd/>
            <a:tailEnd/>
          </a:ln>
        </p:spPr>
        <p:txBody>
          <a:bodyPr>
            <a:spAutoFit/>
          </a:bodyPr>
          <a:lstStyle/>
          <a:p>
            <a:pPr>
              <a:spcBef>
                <a:spcPct val="20000"/>
              </a:spcBef>
            </a:pPr>
            <a:r>
              <a:rPr lang="el-GR" sz="2000" dirty="0" smtClean="0">
                <a:solidFill>
                  <a:srgbClr val="3D68AF"/>
                </a:solidFill>
              </a:rPr>
              <a:t>Αύξηση Εξαγωγών από Κίνα</a:t>
            </a:r>
            <a:endParaRPr lang="en-US" sz="2000" dirty="0">
              <a:solidFill>
                <a:srgbClr val="3D68AF"/>
              </a:solidFill>
            </a:endParaRPr>
          </a:p>
        </p:txBody>
      </p:sp>
      <p:sp>
        <p:nvSpPr>
          <p:cNvPr id="10" name="Rectangle 9"/>
          <p:cNvSpPr>
            <a:spLocks noChangeArrowheads="1"/>
          </p:cNvSpPr>
          <p:nvPr/>
        </p:nvSpPr>
        <p:spPr bwMode="auto">
          <a:xfrm>
            <a:off x="590550" y="1682750"/>
            <a:ext cx="8115300" cy="1477328"/>
          </a:xfrm>
          <a:prstGeom prst="rect">
            <a:avLst/>
          </a:prstGeom>
          <a:noFill/>
          <a:ln w="9525">
            <a:noFill/>
            <a:miter lim="800000"/>
            <a:headEnd/>
            <a:tailEnd/>
          </a:ln>
        </p:spPr>
        <p:txBody>
          <a:bodyPr>
            <a:spAutoFit/>
          </a:bodyPr>
          <a:lstStyle/>
          <a:p>
            <a:pPr marL="342900" indent="-342900">
              <a:spcBef>
                <a:spcPct val="10000"/>
              </a:spcBef>
              <a:spcAft>
                <a:spcPct val="10000"/>
              </a:spcAft>
              <a:buFont typeface="Arial" charset="0"/>
              <a:buChar char="•"/>
            </a:pPr>
            <a:r>
              <a:rPr lang="el-GR" sz="1800" b="0" dirty="0" smtClean="0"/>
              <a:t>Η</a:t>
            </a:r>
            <a:r>
              <a:rPr lang="en-US" sz="1800" b="0" dirty="0" smtClean="0"/>
              <a:t> MFA</a:t>
            </a:r>
            <a:r>
              <a:rPr lang="el-GR" sz="1800" b="0" dirty="0" smtClean="0"/>
              <a:t> έληξε την 1</a:t>
            </a:r>
            <a:r>
              <a:rPr lang="el-GR" sz="1800" b="0" baseline="30000" dirty="0" smtClean="0"/>
              <a:t>η</a:t>
            </a:r>
            <a:r>
              <a:rPr lang="el-GR" sz="1800" b="0" dirty="0" smtClean="0"/>
              <a:t> Ιανουαρίου του 2005. Ο μεγαλύτερος εν δυνάμει προμηθευτής κλωστοϋφαντουργικών προϊόντων και ειδών ένδυσης ήταν η Κίνα. Αμέσως μετά την 1</a:t>
            </a:r>
            <a:r>
              <a:rPr lang="el-GR" sz="1800" b="0" baseline="30000" dirty="0" smtClean="0"/>
              <a:t>η</a:t>
            </a:r>
            <a:r>
              <a:rPr lang="el-GR" sz="1800" b="0" dirty="0" smtClean="0"/>
              <a:t> Ιανουαρίου 2005, οι εξαγωγές κλωστοϋφαντουργικών προϊόντων και ειδών ένδυσης από την Κίνα αυξήθηκαν ραγδαία. </a:t>
            </a:r>
            <a:endParaRPr lang="en-US" sz="2000" b="0" dirty="0"/>
          </a:p>
        </p:txBody>
      </p:sp>
      <p:sp>
        <p:nvSpPr>
          <p:cNvPr id="9" name="Rectangle 6"/>
          <p:cNvSpPr>
            <a:spLocks noChangeArrowheads="1"/>
          </p:cNvSpPr>
          <p:nvPr/>
        </p:nvSpPr>
        <p:spPr bwMode="auto">
          <a:xfrm>
            <a:off x="558800" y="3342005"/>
            <a:ext cx="7947025" cy="400110"/>
          </a:xfrm>
          <a:prstGeom prst="rect">
            <a:avLst/>
          </a:prstGeom>
          <a:noFill/>
          <a:ln w="9525" algn="ctr">
            <a:noFill/>
            <a:miter lim="800000"/>
            <a:headEnd/>
            <a:tailEnd/>
          </a:ln>
        </p:spPr>
        <p:txBody>
          <a:bodyPr wrap="square">
            <a:spAutoFit/>
          </a:bodyPr>
          <a:lstStyle/>
          <a:p>
            <a:pPr>
              <a:spcBef>
                <a:spcPct val="20000"/>
              </a:spcBef>
            </a:pPr>
            <a:r>
              <a:rPr lang="el-GR" sz="2000" dirty="0" smtClean="0">
                <a:solidFill>
                  <a:srgbClr val="3D68AF"/>
                </a:solidFill>
              </a:rPr>
              <a:t>Κόστος Ευημερίας της</a:t>
            </a:r>
            <a:r>
              <a:rPr lang="en-US" sz="2000" dirty="0" smtClean="0">
                <a:solidFill>
                  <a:srgbClr val="3D68AF"/>
                </a:solidFill>
              </a:rPr>
              <a:t> </a:t>
            </a:r>
            <a:r>
              <a:rPr lang="en-US" sz="2000" dirty="0">
                <a:solidFill>
                  <a:srgbClr val="3D68AF"/>
                </a:solidFill>
              </a:rPr>
              <a:t>MFA</a:t>
            </a:r>
          </a:p>
        </p:txBody>
      </p:sp>
      <p:sp>
        <p:nvSpPr>
          <p:cNvPr id="11" name="Rectangle 10"/>
          <p:cNvSpPr/>
          <p:nvPr/>
        </p:nvSpPr>
        <p:spPr>
          <a:xfrm>
            <a:off x="595313" y="3889829"/>
            <a:ext cx="7300912" cy="2696123"/>
          </a:xfrm>
          <a:prstGeom prst="rect">
            <a:avLst/>
          </a:prstGeom>
        </p:spPr>
        <p:txBody>
          <a:bodyPr wrap="square">
            <a:spAutoFit/>
          </a:bodyPr>
          <a:lstStyle/>
          <a:p>
            <a:pPr marL="342900" indent="-342900">
              <a:spcBef>
                <a:spcPct val="10000"/>
              </a:spcBef>
              <a:spcAft>
                <a:spcPct val="10000"/>
              </a:spcAft>
              <a:buFont typeface="Arial" pitchFamily="34" charset="0"/>
              <a:buChar char="•"/>
              <a:defRPr/>
            </a:pPr>
            <a:r>
              <a:rPr lang="el-GR" sz="1800" b="0" dirty="0" smtClean="0"/>
              <a:t>Με δεδομένη την πτώση στις τιμές το 2005 από χώρες που πουλούσαν στις ΗΠΑ, είναι πιθανό να εκτιμήσουμε την απώλεια ευημερίας λόγω της </a:t>
            </a:r>
            <a:r>
              <a:rPr lang="en-US" sz="1800" b="0" dirty="0" smtClean="0"/>
              <a:t>MFA</a:t>
            </a:r>
            <a:r>
              <a:rPr lang="en-US" sz="1800" b="0" dirty="0"/>
              <a:t>. </a:t>
            </a:r>
          </a:p>
          <a:p>
            <a:pPr marL="342900" indent="-342900">
              <a:spcBef>
                <a:spcPct val="10000"/>
              </a:spcBef>
              <a:spcAft>
                <a:spcPct val="10000"/>
              </a:spcAft>
              <a:buFont typeface="Arial" pitchFamily="34" charset="0"/>
              <a:buChar char="•"/>
              <a:defRPr/>
            </a:pPr>
            <a:r>
              <a:rPr lang="el-GR" sz="1800" b="0" dirty="0" smtClean="0"/>
              <a:t>Οι ΗΠΑ δεν εκπλειστηρίασαν τις άδειες ποσόστωσης για κλωστοϋφαντουργικά προϊόντα και είδη ένδυσης, οπότε τα ενοίκια ποσόστωσης αποκομίζονταν από τις ξένες εξαγωγικές επιχειρήσεις.  </a:t>
            </a:r>
            <a:endParaRPr lang="en-US" sz="1800" b="0" dirty="0"/>
          </a:p>
          <a:p>
            <a:pPr marL="342900" indent="-342900">
              <a:spcBef>
                <a:spcPct val="10000"/>
              </a:spcBef>
              <a:spcAft>
                <a:spcPct val="10000"/>
              </a:spcAft>
              <a:buFont typeface="Arial" pitchFamily="34" charset="0"/>
              <a:buChar char="•"/>
              <a:defRPr/>
            </a:pPr>
            <a:r>
              <a:rPr lang="el-GR" sz="1800" b="0" dirty="0" smtClean="0"/>
              <a:t>Αυτό σημαίνει ότι η απώλεια ευημερίας για τις ΗΠΑ λόγω της </a:t>
            </a:r>
            <a:r>
              <a:rPr lang="en-US" sz="1800" b="0" dirty="0" smtClean="0"/>
              <a:t>MFA </a:t>
            </a:r>
            <a:r>
              <a:rPr lang="el-GR" sz="1800" b="0" dirty="0" smtClean="0"/>
              <a:t>είναι η περιοχή</a:t>
            </a:r>
            <a:r>
              <a:rPr lang="en-US" sz="1800" b="0" dirty="0" smtClean="0"/>
              <a:t> </a:t>
            </a:r>
            <a:r>
              <a:rPr lang="en-US" sz="1800" b="0" dirty="0"/>
              <a:t>(</a:t>
            </a:r>
            <a:r>
              <a:rPr lang="en-US" sz="1800" b="0" i="1" dirty="0"/>
              <a:t>b + c + d</a:t>
            </a:r>
            <a:r>
              <a:rPr lang="en-US" sz="1800" b="0" dirty="0"/>
              <a:t>) </a:t>
            </a:r>
            <a:r>
              <a:rPr lang="el-GR" sz="1800" b="0" dirty="0" smtClean="0"/>
              <a:t>στο Σχήμα </a:t>
            </a:r>
            <a:r>
              <a:rPr lang="en-US" sz="1800" b="0" dirty="0" smtClean="0"/>
              <a:t>8-9</a:t>
            </a:r>
            <a:r>
              <a:rPr lang="en-US" sz="1800" b="0" dirty="0"/>
              <a: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left)">
                                      <p:cBhvr>
                                        <p:cTn id="16" dur="500"/>
                                        <p:tgtEl>
                                          <p:spTgt spid="9"/>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11">
                                            <p:txEl>
                                              <p:pRg st="0" end="0"/>
                                            </p:txEl>
                                          </p:spTgt>
                                        </p:tgtEl>
                                        <p:attrNameLst>
                                          <p:attrName>style.visibility</p:attrName>
                                        </p:attrNameLst>
                                      </p:cBhvr>
                                      <p:to>
                                        <p:strVal val="visible"/>
                                      </p:to>
                                    </p:set>
                                    <p:animEffect transition="in" filter="wipe(left)">
                                      <p:cBhvr>
                                        <p:cTn id="20" dur="500"/>
                                        <p:tgtEl>
                                          <p:spTgt spid="11">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11">
                                            <p:txEl>
                                              <p:pRg st="1" end="1"/>
                                            </p:txEl>
                                          </p:spTgt>
                                        </p:tgtEl>
                                        <p:attrNameLst>
                                          <p:attrName>style.visibility</p:attrName>
                                        </p:attrNameLst>
                                      </p:cBhvr>
                                      <p:to>
                                        <p:strVal val="visible"/>
                                      </p:to>
                                    </p:set>
                                    <p:animEffect transition="in" filter="wipe(left)">
                                      <p:cBhvr>
                                        <p:cTn id="25" dur="500"/>
                                        <p:tgtEl>
                                          <p:spTgt spid="11">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11">
                                            <p:txEl>
                                              <p:pRg st="2" end="2"/>
                                            </p:txEl>
                                          </p:spTgt>
                                        </p:tgtEl>
                                        <p:attrNameLst>
                                          <p:attrName>style.visibility</p:attrName>
                                        </p:attrNameLst>
                                      </p:cBhvr>
                                      <p:to>
                                        <p:strVal val="visible"/>
                                      </p:to>
                                    </p:set>
                                    <p:animEffect transition="in" filter="wipe(left)">
                                      <p:cBhvr>
                                        <p:cTn id="30" dur="500"/>
                                        <p:tgtEl>
                                          <p:spTgt spid="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utoUpdateAnimBg="0"/>
      <p:bldP spid="10" grpId="0"/>
      <p:bldP spid="9" grpId="0" autoUpdateAnimBg="0"/>
      <p:bldP spid="11" grpId="0" build="p" bldLvl="2"/>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281" name="Rectangle 5"/>
          <p:cNvSpPr>
            <a:spLocks noChangeArrowheads="1"/>
          </p:cNvSpPr>
          <p:nvPr/>
        </p:nvSpPr>
        <p:spPr bwMode="auto">
          <a:xfrm>
            <a:off x="566738" y="820738"/>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Κίνα και η </a:t>
            </a:r>
            <a:r>
              <a:rPr lang="el-GR" sz="2400" dirty="0" err="1" smtClean="0">
                <a:solidFill>
                  <a:srgbClr val="356A41"/>
                </a:solidFill>
              </a:rPr>
              <a:t>Πολυινική</a:t>
            </a:r>
            <a:r>
              <a:rPr lang="el-GR" sz="2400" dirty="0" smtClean="0">
                <a:solidFill>
                  <a:srgbClr val="356A41"/>
                </a:solidFill>
              </a:rPr>
              <a:t> Συμφωνία</a:t>
            </a:r>
            <a:endParaRPr lang="en-US" sz="2400" dirty="0" smtClean="0">
              <a:solidFill>
                <a:srgbClr val="356A41"/>
              </a:solidFill>
            </a:endParaRPr>
          </a:p>
        </p:txBody>
      </p:sp>
      <p:sp>
        <p:nvSpPr>
          <p:cNvPr id="16" name="Rectangle 6"/>
          <p:cNvSpPr>
            <a:spLocks noChangeArrowheads="1"/>
          </p:cNvSpPr>
          <p:nvPr/>
        </p:nvSpPr>
        <p:spPr bwMode="auto">
          <a:xfrm>
            <a:off x="566738" y="1282700"/>
            <a:ext cx="7947025" cy="400050"/>
          </a:xfrm>
          <a:prstGeom prst="rect">
            <a:avLst/>
          </a:prstGeom>
          <a:noFill/>
          <a:ln w="9525" algn="ctr">
            <a:noFill/>
            <a:miter lim="800000"/>
            <a:headEnd/>
            <a:tailEnd/>
          </a:ln>
        </p:spPr>
        <p:txBody>
          <a:bodyPr>
            <a:spAutoFit/>
          </a:bodyPr>
          <a:lstStyle/>
          <a:p>
            <a:pPr>
              <a:spcBef>
                <a:spcPct val="20000"/>
              </a:spcBef>
            </a:pPr>
            <a:r>
              <a:rPr lang="el-GR" sz="2000" dirty="0" smtClean="0">
                <a:solidFill>
                  <a:srgbClr val="3D68AF"/>
                </a:solidFill>
              </a:rPr>
              <a:t>Ποιότητα Εισαγωγών</a:t>
            </a:r>
            <a:endParaRPr lang="en-US" sz="2000" dirty="0">
              <a:solidFill>
                <a:srgbClr val="3D68AF"/>
              </a:solidFill>
            </a:endParaRPr>
          </a:p>
        </p:txBody>
      </p:sp>
      <p:sp>
        <p:nvSpPr>
          <p:cNvPr id="17" name="Rectangle 16"/>
          <p:cNvSpPr>
            <a:spLocks noChangeArrowheads="1"/>
          </p:cNvSpPr>
          <p:nvPr/>
        </p:nvSpPr>
        <p:spPr bwMode="auto">
          <a:xfrm>
            <a:off x="590550" y="1828800"/>
            <a:ext cx="7488238" cy="3908762"/>
          </a:xfrm>
          <a:prstGeom prst="rect">
            <a:avLst/>
          </a:prstGeom>
          <a:noFill/>
          <a:ln w="9525">
            <a:noFill/>
            <a:miter lim="800000"/>
            <a:headEnd/>
            <a:tailEnd/>
          </a:ln>
        </p:spPr>
        <p:txBody>
          <a:bodyPr wrap="square">
            <a:spAutoFit/>
          </a:bodyPr>
          <a:lstStyle/>
          <a:p>
            <a:pPr marL="342900" indent="-342900">
              <a:spcBef>
                <a:spcPct val="10000"/>
              </a:spcBef>
              <a:spcAft>
                <a:spcPct val="10000"/>
              </a:spcAft>
              <a:buFont typeface="Arial" charset="0"/>
              <a:buChar char="•"/>
            </a:pPr>
            <a:r>
              <a:rPr lang="el-GR" sz="2000" b="0" dirty="0" smtClean="0"/>
              <a:t>Οι τιμές κλωστοϋφαντουργικών προϊόντων και ειδών ένδυσης μειώθηκαν περισσότερος (σε ποσοστά) για τα προϊόντα χαμηλότερης τιμής. </a:t>
            </a:r>
            <a:endParaRPr lang="en-US" sz="2000" b="0" dirty="0"/>
          </a:p>
          <a:p>
            <a:pPr marL="342900" indent="-342900">
              <a:spcBef>
                <a:spcPct val="10000"/>
              </a:spcBef>
              <a:spcAft>
                <a:spcPct val="10000"/>
              </a:spcAft>
              <a:buFont typeface="Arial" charset="0"/>
              <a:buChar char="•"/>
            </a:pPr>
            <a:r>
              <a:rPr lang="el-GR" sz="2000" b="0" dirty="0" smtClean="0"/>
              <a:t>Επομένως, ένα φθηνό</a:t>
            </a:r>
            <a:r>
              <a:rPr lang="en-US" sz="2000" b="0" dirty="0" smtClean="0"/>
              <a:t>T-shirt </a:t>
            </a:r>
            <a:r>
              <a:rPr lang="el-GR" sz="2000" b="0" dirty="0" smtClean="0"/>
              <a:t> προερχόμενο από την Κίνα και με τιμή </a:t>
            </a:r>
            <a:r>
              <a:rPr lang="en-US" sz="2000" b="0" dirty="0" smtClean="0"/>
              <a:t>$1 </a:t>
            </a:r>
            <a:r>
              <a:rPr lang="el-GR" sz="2000" b="0" dirty="0" smtClean="0"/>
              <a:t>είχε μια μείωση τιμή μεγαλύτερη από 38% (περισσότερη από 38 σεντς), ενώ ένα πιο ακριβό προϊόν με τιμή </a:t>
            </a:r>
            <a:r>
              <a:rPr lang="en-US" sz="2000" b="0" dirty="0" smtClean="0"/>
              <a:t>$</a:t>
            </a:r>
            <a:r>
              <a:rPr lang="en-US" sz="2000" b="0" dirty="0"/>
              <a:t>10 </a:t>
            </a:r>
            <a:r>
              <a:rPr lang="el-GR" sz="2000" b="0" dirty="0" smtClean="0"/>
              <a:t>είχε μια μείωση τιμής λιγότερη από 38% (μικρότερη από </a:t>
            </a:r>
            <a:r>
              <a:rPr lang="en-US" sz="2000" b="0" dirty="0" smtClean="0"/>
              <a:t>$</a:t>
            </a:r>
            <a:r>
              <a:rPr lang="en-US" sz="2000" b="0" dirty="0"/>
              <a:t>3.80). </a:t>
            </a:r>
          </a:p>
          <a:p>
            <a:pPr marL="342900" indent="-342900">
              <a:spcBef>
                <a:spcPct val="10000"/>
              </a:spcBef>
              <a:spcAft>
                <a:spcPct val="10000"/>
              </a:spcAft>
              <a:buFont typeface="Arial" charset="0"/>
              <a:buChar char="•"/>
            </a:pPr>
            <a:r>
              <a:rPr lang="el-GR" sz="2000" b="0" dirty="0" smtClean="0"/>
              <a:t>Ως αποτέλεσμα, η ζήτηση στις ΗΠΑ μετατοπίστηκε προς την κατεύθυνση των προϊόντων χαμηλής τιμής που εισάγονταν από την Κίνα: υπήρχε «ποιοτική υποβάθμιση» των εξαγωγών της Κίνας. </a:t>
            </a:r>
            <a:endParaRPr lang="en-US" sz="2000" b="0" dirty="0"/>
          </a:p>
        </p:txBody>
      </p:sp>
      <p:sp>
        <p:nvSpPr>
          <p:cNvPr id="97284" name="Rectangle 19"/>
          <p:cNvSpPr>
            <a:spLocks noChangeArrowheads="1"/>
          </p:cNvSpPr>
          <p:nvPr/>
        </p:nvSpPr>
        <p:spPr bwMode="auto">
          <a:xfrm>
            <a:off x="590550" y="454025"/>
            <a:ext cx="2171700" cy="223838"/>
          </a:xfrm>
          <a:prstGeom prst="rect">
            <a:avLst/>
          </a:prstGeom>
          <a:solidFill>
            <a:srgbClr val="D4E4C1"/>
          </a:solidFill>
          <a:ln w="9525" algn="ctr">
            <a:noFill/>
            <a:round/>
            <a:headEnd/>
            <a:tailEnd/>
          </a:ln>
        </p:spPr>
        <p:txBody>
          <a:bodyPr/>
          <a:lstStyle/>
          <a:p>
            <a:endParaRPr lang="en-US" sz="2800" b="0">
              <a:solidFill>
                <a:schemeClr val="tx2"/>
              </a:solidFill>
            </a:endParaRPr>
          </a:p>
        </p:txBody>
      </p:sp>
      <p:sp>
        <p:nvSpPr>
          <p:cNvPr id="97285" name="Rectangle 3"/>
          <p:cNvSpPr>
            <a:spLocks noGrp="1" noChangeArrowheads="1"/>
          </p:cNvSpPr>
          <p:nvPr>
            <p:ph type="title"/>
          </p:nvPr>
        </p:nvSpPr>
        <p:spPr>
          <a:xfrm>
            <a:off x="566738" y="0"/>
            <a:ext cx="8577262" cy="944563"/>
          </a:xfrm>
        </p:spPr>
        <p:txBody>
          <a:bodyPr/>
          <a:lstStyle/>
          <a:p>
            <a:r>
              <a:rPr lang="el-GR" dirty="0" smtClean="0">
                <a:solidFill>
                  <a:srgbClr val="668C6B"/>
                </a:solidFill>
              </a:rPr>
              <a:t>ΕΦΑΡΜΟΓΗ</a:t>
            </a:r>
            <a:endParaRPr lang="en-US" dirty="0" smtClean="0">
              <a:solidFill>
                <a:srgbClr val="668C6B"/>
              </a:solidFill>
            </a:endParaRPr>
          </a:p>
        </p:txBody>
      </p:sp>
      <p:cxnSp>
        <p:nvCxnSpPr>
          <p:cNvPr id="97286" name="Straight Connector 21"/>
          <p:cNvCxnSpPr>
            <a:cxnSpLocks noChangeShapeType="1"/>
          </p:cNvCxnSpPr>
          <p:nvPr/>
        </p:nvCxnSpPr>
        <p:spPr bwMode="auto">
          <a:xfrm>
            <a:off x="588963" y="658813"/>
            <a:ext cx="2173287" cy="0"/>
          </a:xfrm>
          <a:prstGeom prst="line">
            <a:avLst/>
          </a:prstGeom>
          <a:noFill/>
          <a:ln w="19050" cap="rnd" algn="ctr">
            <a:solidFill>
              <a:srgbClr val="A4C695"/>
            </a:solidFill>
            <a:prstDash val="sysDash"/>
            <a:round/>
            <a:headEnd/>
            <a:tailEnd/>
          </a:ln>
        </p:spPr>
      </p:cxn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7">
                                            <p:txEl>
                                              <p:pRg st="0" end="0"/>
                                            </p:txEl>
                                          </p:spTgt>
                                        </p:tgtEl>
                                        <p:attrNameLst>
                                          <p:attrName>style.visibility</p:attrName>
                                        </p:attrNameLst>
                                      </p:cBhvr>
                                      <p:to>
                                        <p:strVal val="visible"/>
                                      </p:to>
                                    </p:set>
                                    <p:animEffect transition="in" filter="wipe(left)">
                                      <p:cBhvr>
                                        <p:cTn id="11" dur="500"/>
                                        <p:tgtEl>
                                          <p:spTgt spid="1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7">
                                            <p:txEl>
                                              <p:pRg st="1" end="1"/>
                                            </p:txEl>
                                          </p:spTgt>
                                        </p:tgtEl>
                                        <p:attrNameLst>
                                          <p:attrName>style.visibility</p:attrName>
                                        </p:attrNameLst>
                                      </p:cBhvr>
                                      <p:to>
                                        <p:strVal val="visible"/>
                                      </p:to>
                                    </p:set>
                                    <p:animEffect transition="in" filter="wipe(left)">
                                      <p:cBhvr>
                                        <p:cTn id="16" dur="500"/>
                                        <p:tgtEl>
                                          <p:spTgt spid="17">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7">
                                            <p:txEl>
                                              <p:pRg st="2" end="2"/>
                                            </p:txEl>
                                          </p:spTgt>
                                        </p:tgtEl>
                                        <p:attrNameLst>
                                          <p:attrName>style.visibility</p:attrName>
                                        </p:attrNameLst>
                                      </p:cBhvr>
                                      <p:to>
                                        <p:strVal val="visible"/>
                                      </p:to>
                                    </p:set>
                                    <p:animEffect transition="in" filter="wipe(left)">
                                      <p:cBhvr>
                                        <p:cTn id="21" dur="500"/>
                                        <p:tgtEl>
                                          <p:spTgt spid="1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utoUpdateAnimBg="0"/>
      <p:bldP spid="17" grpId="0" uiExpand="1" build="p" bldLvl="3"/>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9329" name="Rectangle 5"/>
          <p:cNvSpPr>
            <a:spLocks noChangeArrowheads="1"/>
          </p:cNvSpPr>
          <p:nvPr/>
        </p:nvSpPr>
        <p:spPr bwMode="auto">
          <a:xfrm>
            <a:off x="566738" y="820738"/>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Κίνα και η </a:t>
            </a:r>
            <a:r>
              <a:rPr lang="el-GR" sz="2400" dirty="0" err="1" smtClean="0">
                <a:solidFill>
                  <a:srgbClr val="356A41"/>
                </a:solidFill>
              </a:rPr>
              <a:t>Πολυινική</a:t>
            </a:r>
            <a:r>
              <a:rPr lang="el-GR" sz="2400" dirty="0" smtClean="0">
                <a:solidFill>
                  <a:srgbClr val="356A41"/>
                </a:solidFill>
              </a:rPr>
              <a:t> Συμφωνία</a:t>
            </a:r>
            <a:endParaRPr lang="en-US" sz="2400" dirty="0" smtClean="0">
              <a:solidFill>
                <a:srgbClr val="356A41"/>
              </a:solidFill>
            </a:endParaRPr>
          </a:p>
        </p:txBody>
      </p:sp>
      <p:sp>
        <p:nvSpPr>
          <p:cNvPr id="18" name="Rectangle 6"/>
          <p:cNvSpPr>
            <a:spLocks noChangeArrowheads="1"/>
          </p:cNvSpPr>
          <p:nvPr/>
        </p:nvSpPr>
        <p:spPr bwMode="auto">
          <a:xfrm>
            <a:off x="590550" y="1282700"/>
            <a:ext cx="7947025" cy="400110"/>
          </a:xfrm>
          <a:prstGeom prst="rect">
            <a:avLst/>
          </a:prstGeom>
          <a:noFill/>
          <a:ln w="9525" algn="ctr">
            <a:noFill/>
            <a:miter lim="800000"/>
            <a:headEnd/>
            <a:tailEnd/>
          </a:ln>
        </p:spPr>
        <p:txBody>
          <a:bodyPr>
            <a:spAutoFit/>
          </a:bodyPr>
          <a:lstStyle/>
          <a:p>
            <a:pPr>
              <a:spcBef>
                <a:spcPct val="20000"/>
              </a:spcBef>
            </a:pPr>
            <a:r>
              <a:rPr lang="el-GR" sz="2000" dirty="0" smtClean="0">
                <a:solidFill>
                  <a:srgbClr val="3D68AF"/>
                </a:solidFill>
              </a:rPr>
              <a:t>Αντίδραση των ΗΠΑ και της Ευρώπης</a:t>
            </a:r>
            <a:endParaRPr lang="en-US" sz="2000" dirty="0">
              <a:solidFill>
                <a:srgbClr val="3D68AF"/>
              </a:solidFill>
            </a:endParaRPr>
          </a:p>
        </p:txBody>
      </p:sp>
      <p:sp>
        <p:nvSpPr>
          <p:cNvPr id="19" name="Rectangle 18"/>
          <p:cNvSpPr/>
          <p:nvPr/>
        </p:nvSpPr>
        <p:spPr>
          <a:xfrm>
            <a:off x="593725" y="1944914"/>
            <a:ext cx="7664450" cy="3896451"/>
          </a:xfrm>
          <a:prstGeom prst="rect">
            <a:avLst/>
          </a:prstGeom>
        </p:spPr>
        <p:txBody>
          <a:bodyPr wrap="square">
            <a:spAutoFit/>
          </a:bodyPr>
          <a:lstStyle/>
          <a:p>
            <a:pPr marL="342900" indent="-342900">
              <a:spcBef>
                <a:spcPct val="10000"/>
              </a:spcBef>
              <a:spcAft>
                <a:spcPct val="10000"/>
              </a:spcAft>
              <a:buFont typeface="Arial" pitchFamily="34" charset="0"/>
              <a:buChar char="•"/>
              <a:defRPr/>
            </a:pPr>
            <a:r>
              <a:rPr lang="el-GR" sz="2000" b="0" dirty="0" smtClean="0"/>
              <a:t>Η Ευρωπαϊκή Ένωση απείλησε να επιβάλλει νέες ποσοστώσεις στις Κινεζικές εξαγωγές, και σε απάντηση αυτού η Κίνα συμφώνησε στις 11 Ιουνίου 2005 να επιβάλλει  «εκούσιους» περιορισμούς εξαγωγών. </a:t>
            </a:r>
            <a:endParaRPr lang="en-US" sz="2000" b="0" dirty="0"/>
          </a:p>
          <a:p>
            <a:pPr marL="171450" indent="-171450">
              <a:spcBef>
                <a:spcPct val="10000"/>
              </a:spcBef>
              <a:spcAft>
                <a:spcPct val="10000"/>
              </a:spcAft>
              <a:buFont typeface="Arial" pitchFamily="34" charset="0"/>
              <a:buChar char="•"/>
              <a:defRPr/>
            </a:pPr>
            <a:endParaRPr lang="en-US" sz="800" b="0" dirty="0"/>
          </a:p>
          <a:p>
            <a:pPr marL="342900" indent="-342900">
              <a:spcBef>
                <a:spcPct val="10000"/>
              </a:spcBef>
              <a:spcAft>
                <a:spcPct val="10000"/>
              </a:spcAft>
              <a:buFont typeface="Arial" pitchFamily="34" charset="0"/>
              <a:buChar char="•"/>
              <a:defRPr/>
            </a:pPr>
            <a:r>
              <a:rPr lang="el-GR" sz="2000" b="0" dirty="0" smtClean="0"/>
              <a:t>Λόγω της παγκόσμιας ύφεσης, οι κινεζικές εξαγωγές στον κλάδο αυτό ήταν πολύ χαμηλότερες το 2009 απ’ ότι τα προηγούμενα χρόνια. </a:t>
            </a:r>
            <a:endParaRPr lang="en-US" sz="2000" b="0" dirty="0"/>
          </a:p>
          <a:p>
            <a:pPr marL="171450" indent="-171450">
              <a:spcBef>
                <a:spcPct val="10000"/>
              </a:spcBef>
              <a:spcAft>
                <a:spcPct val="10000"/>
              </a:spcAft>
              <a:buFont typeface="Arial" pitchFamily="34" charset="0"/>
              <a:buChar char="•"/>
              <a:defRPr/>
            </a:pPr>
            <a:endParaRPr lang="en-US" sz="800" b="0" dirty="0"/>
          </a:p>
          <a:p>
            <a:pPr marL="342900" indent="-342900">
              <a:spcBef>
                <a:spcPct val="10000"/>
              </a:spcBef>
              <a:spcAft>
                <a:spcPct val="10000"/>
              </a:spcAft>
              <a:buFont typeface="Arial" pitchFamily="34" charset="0"/>
              <a:buChar char="•"/>
              <a:defRPr/>
            </a:pPr>
            <a:r>
              <a:rPr lang="el-GR" sz="2000" b="0" dirty="0" smtClean="0"/>
              <a:t>Η Κίνα έδειξε ότι δεν θα δεχόταν οποιονδήποτε άλλο περιορισμό στη δυνατότητά της να εξάγει κλωστοϋφαντουργικά προϊόντα και είδη ένδυσης στις ΗΠΑ και την Ευρώπη, οπότε και οι δύο αυτές ποσοστώσεις έληξαν. </a:t>
            </a:r>
            <a:r>
              <a:rPr lang="en-US" sz="2000" b="0" dirty="0" smtClean="0">
                <a:solidFill>
                  <a:srgbClr val="A4C695"/>
                </a:solidFill>
              </a:rPr>
              <a:t>■</a:t>
            </a:r>
            <a:endParaRPr lang="en-US" sz="2000" b="0" dirty="0">
              <a:solidFill>
                <a:srgbClr val="A4C695"/>
              </a:solidFill>
            </a:endParaRPr>
          </a:p>
        </p:txBody>
      </p:sp>
      <p:sp>
        <p:nvSpPr>
          <p:cNvPr id="99332" name="Rectangle 19"/>
          <p:cNvSpPr>
            <a:spLocks noChangeArrowheads="1"/>
          </p:cNvSpPr>
          <p:nvPr/>
        </p:nvSpPr>
        <p:spPr bwMode="auto">
          <a:xfrm>
            <a:off x="590550" y="454025"/>
            <a:ext cx="2171700" cy="223838"/>
          </a:xfrm>
          <a:prstGeom prst="rect">
            <a:avLst/>
          </a:prstGeom>
          <a:solidFill>
            <a:srgbClr val="D4E4C1"/>
          </a:solidFill>
          <a:ln w="9525" algn="ctr">
            <a:noFill/>
            <a:round/>
            <a:headEnd/>
            <a:tailEnd/>
          </a:ln>
        </p:spPr>
        <p:txBody>
          <a:bodyPr/>
          <a:lstStyle/>
          <a:p>
            <a:endParaRPr lang="en-US" sz="2800" b="0">
              <a:solidFill>
                <a:schemeClr val="tx2"/>
              </a:solidFill>
            </a:endParaRPr>
          </a:p>
        </p:txBody>
      </p:sp>
      <p:sp>
        <p:nvSpPr>
          <p:cNvPr id="99333" name="Rectangle 3"/>
          <p:cNvSpPr>
            <a:spLocks noGrp="1" noChangeArrowheads="1"/>
          </p:cNvSpPr>
          <p:nvPr>
            <p:ph type="title"/>
          </p:nvPr>
        </p:nvSpPr>
        <p:spPr>
          <a:xfrm>
            <a:off x="566738" y="0"/>
            <a:ext cx="8577262" cy="944563"/>
          </a:xfrm>
        </p:spPr>
        <p:txBody>
          <a:bodyPr/>
          <a:lstStyle/>
          <a:p>
            <a:r>
              <a:rPr lang="el-GR" dirty="0" smtClean="0">
                <a:solidFill>
                  <a:srgbClr val="668C6B"/>
                </a:solidFill>
              </a:rPr>
              <a:t>ΕΦΑΡΜΟΓΗ</a:t>
            </a:r>
            <a:endParaRPr lang="en-US" dirty="0" smtClean="0">
              <a:solidFill>
                <a:srgbClr val="668C6B"/>
              </a:solidFill>
            </a:endParaRPr>
          </a:p>
        </p:txBody>
      </p:sp>
      <p:cxnSp>
        <p:nvCxnSpPr>
          <p:cNvPr id="99334" name="Straight Connector 21"/>
          <p:cNvCxnSpPr>
            <a:cxnSpLocks noChangeShapeType="1"/>
          </p:cNvCxnSpPr>
          <p:nvPr/>
        </p:nvCxnSpPr>
        <p:spPr bwMode="auto">
          <a:xfrm>
            <a:off x="588963" y="658813"/>
            <a:ext cx="2173287" cy="0"/>
          </a:xfrm>
          <a:prstGeom prst="line">
            <a:avLst/>
          </a:prstGeom>
          <a:noFill/>
          <a:ln w="19050" cap="rnd" algn="ctr">
            <a:solidFill>
              <a:srgbClr val="A4C695"/>
            </a:solidFill>
            <a:prstDash val="sysDash"/>
            <a:round/>
            <a:headEnd/>
            <a:tailEnd/>
          </a:ln>
        </p:spPr>
      </p:cxn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9">
                                            <p:txEl>
                                              <p:pRg st="0" end="0"/>
                                            </p:txEl>
                                          </p:spTgt>
                                        </p:tgtEl>
                                        <p:attrNameLst>
                                          <p:attrName>style.visibility</p:attrName>
                                        </p:attrNameLst>
                                      </p:cBhvr>
                                      <p:to>
                                        <p:strVal val="visible"/>
                                      </p:to>
                                    </p:set>
                                    <p:animEffect transition="in" filter="wipe(left)">
                                      <p:cBhvr>
                                        <p:cTn id="11" dur="500"/>
                                        <p:tgtEl>
                                          <p:spTgt spid="19">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9">
                                            <p:txEl>
                                              <p:pRg st="2" end="2"/>
                                            </p:txEl>
                                          </p:spTgt>
                                        </p:tgtEl>
                                        <p:attrNameLst>
                                          <p:attrName>style.visibility</p:attrName>
                                        </p:attrNameLst>
                                      </p:cBhvr>
                                      <p:to>
                                        <p:strVal val="visible"/>
                                      </p:to>
                                    </p:set>
                                    <p:animEffect transition="in" filter="wipe(left)">
                                      <p:cBhvr>
                                        <p:cTn id="16" dur="500"/>
                                        <p:tgtEl>
                                          <p:spTgt spid="19">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9">
                                            <p:txEl>
                                              <p:pRg st="4" end="4"/>
                                            </p:txEl>
                                          </p:spTgt>
                                        </p:tgtEl>
                                        <p:attrNameLst>
                                          <p:attrName>style.visibility</p:attrName>
                                        </p:attrNameLst>
                                      </p:cBhvr>
                                      <p:to>
                                        <p:strVal val="visible"/>
                                      </p:to>
                                    </p:set>
                                    <p:animEffect transition="in" filter="wipe(left)">
                                      <p:cBhvr>
                                        <p:cTn id="21" dur="500"/>
                                        <p:tgtEl>
                                          <p:spTgt spid="1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utoUpdateAnimBg="0"/>
      <p:bldP spid="19" grpId="0" build="p" bldLvl="2"/>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1377" name="Rectangle 5"/>
          <p:cNvSpPr>
            <a:spLocks noChangeArrowheads="1"/>
          </p:cNvSpPr>
          <p:nvPr/>
        </p:nvSpPr>
        <p:spPr bwMode="auto">
          <a:xfrm>
            <a:off x="566738" y="820738"/>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Κίνα και η </a:t>
            </a:r>
            <a:r>
              <a:rPr lang="el-GR" sz="2400" dirty="0" err="1" smtClean="0">
                <a:solidFill>
                  <a:srgbClr val="356A41"/>
                </a:solidFill>
              </a:rPr>
              <a:t>Πολυινική</a:t>
            </a:r>
            <a:r>
              <a:rPr lang="el-GR" sz="2400" dirty="0" smtClean="0">
                <a:solidFill>
                  <a:srgbClr val="356A41"/>
                </a:solidFill>
              </a:rPr>
              <a:t> Συμφωνία</a:t>
            </a:r>
            <a:endParaRPr lang="en-US" sz="2400" dirty="0" smtClean="0">
              <a:solidFill>
                <a:srgbClr val="356A41"/>
              </a:solidFill>
            </a:endParaRPr>
          </a:p>
        </p:txBody>
      </p:sp>
      <p:grpSp>
        <p:nvGrpSpPr>
          <p:cNvPr id="8" name="Group 39"/>
          <p:cNvGrpSpPr>
            <a:grpSpLocks/>
          </p:cNvGrpSpPr>
          <p:nvPr/>
        </p:nvGrpSpPr>
        <p:grpSpPr bwMode="auto">
          <a:xfrm>
            <a:off x="566738" y="1311275"/>
            <a:ext cx="8402637" cy="5318125"/>
            <a:chOff x="566738" y="2200275"/>
            <a:chExt cx="7805737" cy="4219575"/>
          </a:xfrm>
        </p:grpSpPr>
        <p:sp>
          <p:nvSpPr>
            <p:cNvPr id="101386" name="Rectangle 8"/>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101387" name="Rectangle 9"/>
            <p:cNvSpPr>
              <a:spLocks noChangeArrowheads="1"/>
            </p:cNvSpPr>
            <p:nvPr/>
          </p:nvSpPr>
          <p:spPr bwMode="auto">
            <a:xfrm>
              <a:off x="581024" y="2219327"/>
              <a:ext cx="7772401" cy="285748"/>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11" name="Text Box 7"/>
          <p:cNvSpPr txBox="1">
            <a:spLocks noChangeArrowheads="1"/>
          </p:cNvSpPr>
          <p:nvPr/>
        </p:nvSpPr>
        <p:spPr bwMode="auto">
          <a:xfrm>
            <a:off x="585788" y="1331913"/>
            <a:ext cx="1576387" cy="287337"/>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 </a:t>
            </a:r>
            <a:r>
              <a:rPr lang="en-US" dirty="0" smtClean="0"/>
              <a:t> </a:t>
            </a:r>
            <a:r>
              <a:rPr lang="en-US" dirty="0"/>
              <a:t>8-10 </a:t>
            </a:r>
            <a:r>
              <a:rPr lang="en-US" dirty="0" smtClean="0"/>
              <a:t>(</a:t>
            </a:r>
            <a:r>
              <a:rPr lang="el-GR" dirty="0" smtClean="0"/>
              <a:t>α</a:t>
            </a:r>
            <a:r>
              <a:rPr lang="en-US" dirty="0" smtClean="0"/>
              <a:t>)</a:t>
            </a:r>
            <a:endParaRPr lang="en-US" dirty="0"/>
          </a:p>
        </p:txBody>
      </p:sp>
      <p:sp>
        <p:nvSpPr>
          <p:cNvPr id="16" name="Rectangle 15"/>
          <p:cNvSpPr>
            <a:spLocks noChangeArrowheads="1"/>
          </p:cNvSpPr>
          <p:nvPr/>
        </p:nvSpPr>
        <p:spPr bwMode="auto">
          <a:xfrm>
            <a:off x="6310313" y="1681163"/>
            <a:ext cx="2673350" cy="4985980"/>
          </a:xfrm>
          <a:prstGeom prst="rect">
            <a:avLst/>
          </a:prstGeom>
          <a:noFill/>
          <a:ln w="9525">
            <a:noFill/>
            <a:miter lim="800000"/>
            <a:headEnd/>
            <a:tailEnd/>
          </a:ln>
        </p:spPr>
        <p:txBody>
          <a:bodyPr>
            <a:spAutoFit/>
          </a:bodyPr>
          <a:lstStyle/>
          <a:p>
            <a:pPr>
              <a:spcBef>
                <a:spcPct val="10000"/>
              </a:spcBef>
              <a:spcAft>
                <a:spcPct val="10000"/>
              </a:spcAft>
            </a:pPr>
            <a:r>
              <a:rPr lang="el-GR" sz="1600" dirty="0" smtClean="0">
                <a:solidFill>
                  <a:srgbClr val="8A3A6A"/>
                </a:solidFill>
              </a:rPr>
              <a:t>Μεταβολές στις Εξαγωγές Ενδυμάτων και Υφαντουργίας προς τις ΗΠΑ μετά από την </a:t>
            </a:r>
            <a:r>
              <a:rPr lang="en-US" sz="1600" dirty="0" smtClean="0">
                <a:solidFill>
                  <a:srgbClr val="8A3A6A"/>
                </a:solidFill>
              </a:rPr>
              <a:t>MFA</a:t>
            </a:r>
            <a:r>
              <a:rPr lang="en-US" sz="1600" dirty="0">
                <a:solidFill>
                  <a:srgbClr val="8A3A6A"/>
                </a:solidFill>
              </a:rPr>
              <a:t>, 2004–2005  </a:t>
            </a:r>
            <a:r>
              <a:rPr lang="el-GR" dirty="0" smtClean="0"/>
              <a:t>Μετά τη λήξη της </a:t>
            </a:r>
            <a:r>
              <a:rPr lang="el-GR" dirty="0" err="1" smtClean="0"/>
              <a:t>Πολυινικής</a:t>
            </a:r>
            <a:r>
              <a:rPr lang="el-GR" dirty="0" smtClean="0"/>
              <a:t> Συμφωνίας </a:t>
            </a:r>
            <a:r>
              <a:rPr lang="en-US" dirty="0" smtClean="0"/>
              <a:t>(</a:t>
            </a:r>
            <a:r>
              <a:rPr lang="en-US" dirty="0"/>
              <a:t>MFA</a:t>
            </a:r>
            <a:r>
              <a:rPr lang="en-US" dirty="0" smtClean="0"/>
              <a:t>),</a:t>
            </a:r>
            <a:r>
              <a:rPr lang="el-GR" dirty="0" smtClean="0"/>
              <a:t> η αξία των ρούχων και των προϊόντων υφαντουργίας που εξήχθηκαν από την Κίνα αυξήθηκε δραματικά, όπως φαίνεται στο διάγραμμα (α).</a:t>
            </a:r>
            <a:r>
              <a:rPr lang="en-US" dirty="0" smtClean="0"/>
              <a:t> </a:t>
            </a:r>
            <a:r>
              <a:rPr lang="el-GR" dirty="0" smtClean="0"/>
              <a:t>Αυτό αντανακλά τον όγκο των εξαγόμενων ποσοτήτων που πριν περιοριζόταν υπό την </a:t>
            </a:r>
            <a:r>
              <a:rPr lang="en-US" dirty="0" smtClean="0"/>
              <a:t>MFA </a:t>
            </a:r>
            <a:r>
              <a:rPr lang="el-GR" dirty="0" smtClean="0"/>
              <a:t>καθώς και τη στροφή σε προϊόντα εξαγωγής της Κίνας από άλλους παραγωγούς υψηλού κόστους, όπως το Χονγκ-Κονγκ, η Ταιβάν, και η Νότια Κορέα. </a:t>
            </a:r>
            <a:endParaRPr lang="en-US" sz="1600" dirty="0"/>
          </a:p>
        </p:txBody>
      </p:sp>
      <p:sp>
        <p:nvSpPr>
          <p:cNvPr id="17" name="Rectangle 16"/>
          <p:cNvSpPr>
            <a:spLocks noChangeArrowheads="1"/>
          </p:cNvSpPr>
          <p:nvPr/>
        </p:nvSpPr>
        <p:spPr bwMode="auto">
          <a:xfrm>
            <a:off x="688975" y="1716088"/>
            <a:ext cx="5567363" cy="4110037"/>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19" name="Picture 18" descr="Feenstra2e_fig_08_10_a_PPT.gif"/>
          <p:cNvPicPr>
            <a:picLocks noChangeAspect="1"/>
          </p:cNvPicPr>
          <p:nvPr/>
        </p:nvPicPr>
        <p:blipFill>
          <a:blip r:embed="rId3" cstate="print"/>
          <a:srcRect/>
          <a:stretch>
            <a:fillRect/>
          </a:stretch>
        </p:blipFill>
        <p:spPr bwMode="auto">
          <a:xfrm>
            <a:off x="784225" y="1831975"/>
            <a:ext cx="5514975" cy="4076700"/>
          </a:xfrm>
          <a:prstGeom prst="rect">
            <a:avLst/>
          </a:prstGeom>
          <a:noFill/>
          <a:ln w="9525">
            <a:noFill/>
            <a:miter lim="800000"/>
            <a:headEnd/>
            <a:tailEnd/>
          </a:ln>
        </p:spPr>
      </p:pic>
      <p:sp>
        <p:nvSpPr>
          <p:cNvPr id="101383" name="Rectangle 13"/>
          <p:cNvSpPr>
            <a:spLocks noChangeArrowheads="1"/>
          </p:cNvSpPr>
          <p:nvPr/>
        </p:nvSpPr>
        <p:spPr bwMode="auto">
          <a:xfrm>
            <a:off x="590550" y="454025"/>
            <a:ext cx="2171700" cy="223838"/>
          </a:xfrm>
          <a:prstGeom prst="rect">
            <a:avLst/>
          </a:prstGeom>
          <a:solidFill>
            <a:srgbClr val="D4E4C1"/>
          </a:solidFill>
          <a:ln w="9525" algn="ctr">
            <a:noFill/>
            <a:round/>
            <a:headEnd/>
            <a:tailEnd/>
          </a:ln>
        </p:spPr>
        <p:txBody>
          <a:bodyPr/>
          <a:lstStyle/>
          <a:p>
            <a:endParaRPr lang="en-US" sz="2800" b="0">
              <a:solidFill>
                <a:schemeClr val="tx2"/>
              </a:solidFill>
            </a:endParaRPr>
          </a:p>
        </p:txBody>
      </p:sp>
      <p:sp>
        <p:nvSpPr>
          <p:cNvPr id="101384" name="Rectangle 3"/>
          <p:cNvSpPr>
            <a:spLocks noGrp="1" noChangeArrowheads="1"/>
          </p:cNvSpPr>
          <p:nvPr>
            <p:ph type="title"/>
          </p:nvPr>
        </p:nvSpPr>
        <p:spPr>
          <a:xfrm>
            <a:off x="566738" y="0"/>
            <a:ext cx="8577262" cy="944563"/>
          </a:xfrm>
        </p:spPr>
        <p:txBody>
          <a:bodyPr/>
          <a:lstStyle/>
          <a:p>
            <a:r>
              <a:rPr lang="el-GR" dirty="0" smtClean="0">
                <a:solidFill>
                  <a:srgbClr val="668C6B"/>
                </a:solidFill>
              </a:rPr>
              <a:t>ΕΦΑΡΜΟΓΗ</a:t>
            </a:r>
            <a:endParaRPr lang="en-US" dirty="0" smtClean="0">
              <a:solidFill>
                <a:srgbClr val="668C6B"/>
              </a:solidFill>
            </a:endParaRPr>
          </a:p>
        </p:txBody>
      </p:sp>
      <p:cxnSp>
        <p:nvCxnSpPr>
          <p:cNvPr id="101385" name="Straight Connector 19"/>
          <p:cNvCxnSpPr>
            <a:cxnSpLocks noChangeShapeType="1"/>
          </p:cNvCxnSpPr>
          <p:nvPr/>
        </p:nvCxnSpPr>
        <p:spPr bwMode="auto">
          <a:xfrm>
            <a:off x="588963" y="658813"/>
            <a:ext cx="2173287" cy="0"/>
          </a:xfrm>
          <a:prstGeom prst="line">
            <a:avLst/>
          </a:prstGeom>
          <a:noFill/>
          <a:ln w="19050" cap="rnd" algn="ctr">
            <a:solidFill>
              <a:srgbClr val="A4C695"/>
            </a:solidFill>
            <a:prstDash val="sysDash"/>
            <a:round/>
            <a:headEnd/>
            <a:tailEnd/>
          </a:ln>
        </p:spPr>
      </p:cxn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left)">
                                      <p:cBhvr>
                                        <p:cTn id="11" dur="500"/>
                                        <p:tgtEl>
                                          <p:spTgt spid="11"/>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wipe(left)">
                                      <p:cBhvr>
                                        <p:cTn id="15" dur="500"/>
                                        <p:tgtEl>
                                          <p:spTgt spid="17"/>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wipe(left)">
                                      <p:cBhvr>
                                        <p:cTn id="19" dur="500"/>
                                        <p:tgtEl>
                                          <p:spTgt spid="16"/>
                                        </p:tgtEl>
                                      </p:cBhvr>
                                    </p:animEffect>
                                  </p:childTnLst>
                                </p:cTn>
                              </p:par>
                            </p:childTnLst>
                          </p:cTn>
                        </p:par>
                        <p:par>
                          <p:cTn id="20" fill="hold">
                            <p:stCondLst>
                              <p:cond delay="2000"/>
                            </p:stCondLst>
                            <p:childTnLst>
                              <p:par>
                                <p:cTn id="21" presetID="17" presetClass="entr" presetSubtype="1" fill="hold" nodeType="after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p:cTn id="23" dur="500" fill="hold"/>
                                        <p:tgtEl>
                                          <p:spTgt spid="19"/>
                                        </p:tgtEl>
                                        <p:attrNameLst>
                                          <p:attrName>ppt_x</p:attrName>
                                        </p:attrNameLst>
                                      </p:cBhvr>
                                      <p:tavLst>
                                        <p:tav tm="0">
                                          <p:val>
                                            <p:strVal val="#ppt_x"/>
                                          </p:val>
                                        </p:tav>
                                        <p:tav tm="100000">
                                          <p:val>
                                            <p:strVal val="#ppt_x"/>
                                          </p:val>
                                        </p:tav>
                                      </p:tavLst>
                                    </p:anim>
                                    <p:anim calcmode="lin" valueType="num">
                                      <p:cBhvr>
                                        <p:cTn id="24" dur="500" fill="hold"/>
                                        <p:tgtEl>
                                          <p:spTgt spid="19"/>
                                        </p:tgtEl>
                                        <p:attrNameLst>
                                          <p:attrName>ppt_y</p:attrName>
                                        </p:attrNameLst>
                                      </p:cBhvr>
                                      <p:tavLst>
                                        <p:tav tm="0">
                                          <p:val>
                                            <p:strVal val="#ppt_y-#ppt_h/2"/>
                                          </p:val>
                                        </p:tav>
                                        <p:tav tm="100000">
                                          <p:val>
                                            <p:strVal val="#ppt_y"/>
                                          </p:val>
                                        </p:tav>
                                      </p:tavLst>
                                    </p:anim>
                                    <p:anim calcmode="lin" valueType="num">
                                      <p:cBhvr>
                                        <p:cTn id="25" dur="500" fill="hold"/>
                                        <p:tgtEl>
                                          <p:spTgt spid="19"/>
                                        </p:tgtEl>
                                        <p:attrNameLst>
                                          <p:attrName>ppt_w</p:attrName>
                                        </p:attrNameLst>
                                      </p:cBhvr>
                                      <p:tavLst>
                                        <p:tav tm="0">
                                          <p:val>
                                            <p:strVal val="#ppt_w"/>
                                          </p:val>
                                        </p:tav>
                                        <p:tav tm="100000">
                                          <p:val>
                                            <p:strVal val="#ppt_w"/>
                                          </p:val>
                                        </p:tav>
                                      </p:tavLst>
                                    </p:anim>
                                    <p:anim calcmode="lin" valueType="num">
                                      <p:cBhvr>
                                        <p:cTn id="26" dur="500" fill="hold"/>
                                        <p:tgtEl>
                                          <p:spTgt spid="1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6" grpId="0"/>
      <p:bldP spid="17" grpId="0" animBg="1"/>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3425" name="Rectangle 5"/>
          <p:cNvSpPr>
            <a:spLocks noChangeArrowheads="1"/>
          </p:cNvSpPr>
          <p:nvPr/>
        </p:nvSpPr>
        <p:spPr bwMode="auto">
          <a:xfrm>
            <a:off x="566738" y="820738"/>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Κίνα και η </a:t>
            </a:r>
            <a:r>
              <a:rPr lang="el-GR" sz="2400" dirty="0" err="1" smtClean="0">
                <a:solidFill>
                  <a:srgbClr val="356A41"/>
                </a:solidFill>
              </a:rPr>
              <a:t>Πολυινική</a:t>
            </a:r>
            <a:r>
              <a:rPr lang="el-GR" sz="2400" dirty="0" smtClean="0">
                <a:solidFill>
                  <a:srgbClr val="356A41"/>
                </a:solidFill>
              </a:rPr>
              <a:t> Συμφωνία</a:t>
            </a:r>
            <a:endParaRPr lang="en-US" sz="2400" dirty="0" smtClean="0">
              <a:solidFill>
                <a:srgbClr val="356A41"/>
              </a:solidFill>
            </a:endParaRPr>
          </a:p>
        </p:txBody>
      </p:sp>
      <p:grpSp>
        <p:nvGrpSpPr>
          <p:cNvPr id="103426" name="Group 39"/>
          <p:cNvGrpSpPr>
            <a:grpSpLocks/>
          </p:cNvGrpSpPr>
          <p:nvPr/>
        </p:nvGrpSpPr>
        <p:grpSpPr bwMode="auto">
          <a:xfrm>
            <a:off x="566738" y="1311275"/>
            <a:ext cx="8402637" cy="5051425"/>
            <a:chOff x="566738" y="2200275"/>
            <a:chExt cx="7805737" cy="4219575"/>
          </a:xfrm>
        </p:grpSpPr>
        <p:sp>
          <p:nvSpPr>
            <p:cNvPr id="103434" name="Rectangle 8"/>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103435" name="Rectangle 9"/>
            <p:cNvSpPr>
              <a:spLocks noChangeArrowheads="1"/>
            </p:cNvSpPr>
            <p:nvPr/>
          </p:nvSpPr>
          <p:spPr bwMode="auto">
            <a:xfrm>
              <a:off x="581024" y="2219327"/>
              <a:ext cx="7772401" cy="285748"/>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103427" name="Text Box 7"/>
          <p:cNvSpPr txBox="1">
            <a:spLocks noChangeArrowheads="1"/>
          </p:cNvSpPr>
          <p:nvPr/>
        </p:nvSpPr>
        <p:spPr bwMode="auto">
          <a:xfrm>
            <a:off x="585788" y="1331913"/>
            <a:ext cx="1576387" cy="287337"/>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8-10 </a:t>
            </a:r>
            <a:r>
              <a:rPr lang="en-US" dirty="0" smtClean="0"/>
              <a:t>(</a:t>
            </a:r>
            <a:r>
              <a:rPr lang="el-GR" dirty="0" smtClean="0"/>
              <a:t>β</a:t>
            </a:r>
            <a:r>
              <a:rPr lang="en-US" dirty="0" smtClean="0"/>
              <a:t>)</a:t>
            </a:r>
            <a:endParaRPr lang="en-US" dirty="0"/>
          </a:p>
        </p:txBody>
      </p:sp>
      <p:sp>
        <p:nvSpPr>
          <p:cNvPr id="16" name="Rectangle 15"/>
          <p:cNvSpPr>
            <a:spLocks noChangeArrowheads="1"/>
          </p:cNvSpPr>
          <p:nvPr/>
        </p:nvSpPr>
        <p:spPr bwMode="auto">
          <a:xfrm>
            <a:off x="6310313" y="1681163"/>
            <a:ext cx="2673350" cy="4601260"/>
          </a:xfrm>
          <a:prstGeom prst="rect">
            <a:avLst/>
          </a:prstGeom>
          <a:noFill/>
          <a:ln w="9525">
            <a:noFill/>
            <a:miter lim="800000"/>
            <a:headEnd/>
            <a:tailEnd/>
          </a:ln>
        </p:spPr>
        <p:txBody>
          <a:bodyPr>
            <a:spAutoFit/>
          </a:bodyPr>
          <a:lstStyle/>
          <a:p>
            <a:pPr>
              <a:spcBef>
                <a:spcPct val="10000"/>
              </a:spcBef>
              <a:spcAft>
                <a:spcPct val="10000"/>
              </a:spcAft>
            </a:pPr>
            <a:r>
              <a:rPr lang="el-GR" sz="1600" dirty="0" smtClean="0">
                <a:solidFill>
                  <a:srgbClr val="8A3A6A"/>
                </a:solidFill>
              </a:rPr>
              <a:t>Μεταβολές στις Εξαγωγές Ενδυμάτων και Υφαντουργίας προς τις ΗΠΑ μετά από την </a:t>
            </a:r>
            <a:r>
              <a:rPr lang="en-US" sz="1600" dirty="0" smtClean="0">
                <a:solidFill>
                  <a:srgbClr val="8A3A6A"/>
                </a:solidFill>
              </a:rPr>
              <a:t>MFA, 2004–2005 </a:t>
            </a:r>
            <a:r>
              <a:rPr lang="el-GR" sz="1600" dirty="0" smtClean="0">
                <a:solidFill>
                  <a:srgbClr val="8A3A6A"/>
                </a:solidFill>
              </a:rPr>
              <a:t> (συνέχεια)</a:t>
            </a:r>
            <a:endParaRPr lang="en-US" sz="1600" dirty="0"/>
          </a:p>
          <a:p>
            <a:pPr>
              <a:spcBef>
                <a:spcPct val="10000"/>
              </a:spcBef>
              <a:spcAft>
                <a:spcPct val="10000"/>
              </a:spcAft>
            </a:pPr>
            <a:r>
              <a:rPr lang="el-GR" dirty="0" smtClean="0"/>
              <a:t>Στο διάγραμμα (β), βλέπουμε ότι οι τιμές των προϊόντων που περιορίζοντας από την </a:t>
            </a:r>
            <a:r>
              <a:rPr lang="en-US" dirty="0" smtClean="0"/>
              <a:t> MFA</a:t>
            </a:r>
            <a:r>
              <a:rPr lang="el-GR" dirty="0" smtClean="0"/>
              <a:t> συνήθως μειώνονταν περισσότερο από τη μέση μεταβολή στις τιμές εξαγωγών μετά τη λήξη της </a:t>
            </a:r>
            <a:r>
              <a:rPr lang="en-US" dirty="0" smtClean="0"/>
              <a:t> MFA</a:t>
            </a:r>
            <a:r>
              <a:rPr lang="el-GR" dirty="0" smtClean="0"/>
              <a:t>. Αυτό ακριβώς προβλέπει η θεωρία μας περί ποσοστώσεων: η απαλοιφή των ποσοστώσεων μειώνει τις τιμές των εισαγόμενων προϊόντων για τους καταναλωτές</a:t>
            </a:r>
            <a:r>
              <a:rPr lang="en-US" dirty="0" smtClean="0"/>
              <a:t>.</a:t>
            </a:r>
            <a:endParaRPr lang="en-US" dirty="0"/>
          </a:p>
        </p:txBody>
      </p:sp>
      <p:sp>
        <p:nvSpPr>
          <p:cNvPr id="17" name="Rectangle 16"/>
          <p:cNvSpPr>
            <a:spLocks noChangeArrowheads="1"/>
          </p:cNvSpPr>
          <p:nvPr/>
        </p:nvSpPr>
        <p:spPr bwMode="auto">
          <a:xfrm>
            <a:off x="688975" y="1716088"/>
            <a:ext cx="5567363" cy="4587875"/>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18" name="Picture 17" descr="Feenstra2e_fig_08_10_b_PPT.gif"/>
          <p:cNvPicPr>
            <a:picLocks noChangeAspect="1"/>
          </p:cNvPicPr>
          <p:nvPr/>
        </p:nvPicPr>
        <p:blipFill>
          <a:blip r:embed="rId3" cstate="print"/>
          <a:srcRect/>
          <a:stretch>
            <a:fillRect/>
          </a:stretch>
        </p:blipFill>
        <p:spPr bwMode="auto">
          <a:xfrm>
            <a:off x="725488" y="1716088"/>
            <a:ext cx="5514975" cy="4714875"/>
          </a:xfrm>
          <a:prstGeom prst="rect">
            <a:avLst/>
          </a:prstGeom>
          <a:noFill/>
          <a:ln w="9525">
            <a:noFill/>
            <a:miter lim="800000"/>
            <a:headEnd/>
            <a:tailEnd/>
          </a:ln>
        </p:spPr>
      </p:pic>
      <p:sp>
        <p:nvSpPr>
          <p:cNvPr id="103431" name="Rectangle 13"/>
          <p:cNvSpPr>
            <a:spLocks noChangeArrowheads="1"/>
          </p:cNvSpPr>
          <p:nvPr/>
        </p:nvSpPr>
        <p:spPr bwMode="auto">
          <a:xfrm>
            <a:off x="590550" y="454025"/>
            <a:ext cx="2171700" cy="223838"/>
          </a:xfrm>
          <a:prstGeom prst="rect">
            <a:avLst/>
          </a:prstGeom>
          <a:solidFill>
            <a:srgbClr val="D4E4C1"/>
          </a:solidFill>
          <a:ln w="9525" algn="ctr">
            <a:noFill/>
            <a:round/>
            <a:headEnd/>
            <a:tailEnd/>
          </a:ln>
        </p:spPr>
        <p:txBody>
          <a:bodyPr/>
          <a:lstStyle/>
          <a:p>
            <a:endParaRPr lang="en-US" sz="2800" b="0">
              <a:solidFill>
                <a:schemeClr val="tx2"/>
              </a:solidFill>
            </a:endParaRPr>
          </a:p>
        </p:txBody>
      </p:sp>
      <p:sp>
        <p:nvSpPr>
          <p:cNvPr id="103432" name="Rectangle 3"/>
          <p:cNvSpPr>
            <a:spLocks noGrp="1" noChangeArrowheads="1"/>
          </p:cNvSpPr>
          <p:nvPr>
            <p:ph type="title"/>
          </p:nvPr>
        </p:nvSpPr>
        <p:spPr>
          <a:xfrm>
            <a:off x="566738" y="1"/>
            <a:ext cx="8577262" cy="725714"/>
          </a:xfrm>
        </p:spPr>
        <p:txBody>
          <a:bodyPr/>
          <a:lstStyle/>
          <a:p>
            <a:r>
              <a:rPr lang="el-GR" dirty="0" smtClean="0">
                <a:solidFill>
                  <a:srgbClr val="668C6B"/>
                </a:solidFill>
              </a:rPr>
              <a:t>ΕΦΑΡΜΟΓΗ</a:t>
            </a:r>
            <a:endParaRPr lang="en-US" dirty="0" smtClean="0">
              <a:solidFill>
                <a:srgbClr val="668C6B"/>
              </a:solidFill>
            </a:endParaRPr>
          </a:p>
        </p:txBody>
      </p:sp>
      <p:cxnSp>
        <p:nvCxnSpPr>
          <p:cNvPr id="103433" name="Straight Connector 19"/>
          <p:cNvCxnSpPr>
            <a:cxnSpLocks noChangeShapeType="1"/>
          </p:cNvCxnSpPr>
          <p:nvPr/>
        </p:nvCxnSpPr>
        <p:spPr bwMode="auto">
          <a:xfrm>
            <a:off x="588963" y="658813"/>
            <a:ext cx="2173287" cy="0"/>
          </a:xfrm>
          <a:prstGeom prst="line">
            <a:avLst/>
          </a:prstGeom>
          <a:noFill/>
          <a:ln w="19050" cap="rnd" algn="ctr">
            <a:solidFill>
              <a:srgbClr val="A4C695"/>
            </a:solidFill>
            <a:prstDash val="sysDash"/>
            <a:round/>
            <a:headEnd/>
            <a:tailEnd/>
          </a:ln>
        </p:spPr>
      </p:cxn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500"/>
                                        <p:tgtEl>
                                          <p:spTgt spid="17"/>
                                        </p:tgtEl>
                                      </p:cBhvr>
                                    </p:animEffect>
                                  </p:childTnLst>
                                </p:cTn>
                              </p:par>
                            </p:childTnLst>
                          </p:cTn>
                        </p:par>
                        <p:par>
                          <p:cTn id="8" fill="hold">
                            <p:stCondLst>
                              <p:cond delay="500"/>
                            </p:stCondLst>
                            <p:childTnLst>
                              <p:par>
                                <p:cTn id="9" presetID="17" presetClass="entr" presetSubtype="1" fill="hold"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p:cTn id="11" dur="500" fill="hold"/>
                                        <p:tgtEl>
                                          <p:spTgt spid="18"/>
                                        </p:tgtEl>
                                        <p:attrNameLst>
                                          <p:attrName>ppt_x</p:attrName>
                                        </p:attrNameLst>
                                      </p:cBhvr>
                                      <p:tavLst>
                                        <p:tav tm="0">
                                          <p:val>
                                            <p:strVal val="#ppt_x"/>
                                          </p:val>
                                        </p:tav>
                                        <p:tav tm="100000">
                                          <p:val>
                                            <p:strVal val="#ppt_x"/>
                                          </p:val>
                                        </p:tav>
                                      </p:tavLst>
                                    </p:anim>
                                    <p:anim calcmode="lin" valueType="num">
                                      <p:cBhvr>
                                        <p:cTn id="12" dur="500" fill="hold"/>
                                        <p:tgtEl>
                                          <p:spTgt spid="18"/>
                                        </p:tgtEl>
                                        <p:attrNameLst>
                                          <p:attrName>ppt_y</p:attrName>
                                        </p:attrNameLst>
                                      </p:cBhvr>
                                      <p:tavLst>
                                        <p:tav tm="0">
                                          <p:val>
                                            <p:strVal val="#ppt_y-#ppt_h/2"/>
                                          </p:val>
                                        </p:tav>
                                        <p:tav tm="100000">
                                          <p:val>
                                            <p:strVal val="#ppt_y"/>
                                          </p:val>
                                        </p:tav>
                                      </p:tavLst>
                                    </p:anim>
                                    <p:anim calcmode="lin" valueType="num">
                                      <p:cBhvr>
                                        <p:cTn id="13" dur="500" fill="hold"/>
                                        <p:tgtEl>
                                          <p:spTgt spid="18"/>
                                        </p:tgtEl>
                                        <p:attrNameLst>
                                          <p:attrName>ppt_w</p:attrName>
                                        </p:attrNameLst>
                                      </p:cBhvr>
                                      <p:tavLst>
                                        <p:tav tm="0">
                                          <p:val>
                                            <p:strVal val="#ppt_w"/>
                                          </p:val>
                                        </p:tav>
                                        <p:tav tm="100000">
                                          <p:val>
                                            <p:strVal val="#ppt_w"/>
                                          </p:val>
                                        </p:tav>
                                      </p:tavLst>
                                    </p:anim>
                                    <p:anim calcmode="lin" valueType="num">
                                      <p:cBhvr>
                                        <p:cTn id="14" dur="500" fill="hold"/>
                                        <p:tgtEl>
                                          <p:spTgt spid="18"/>
                                        </p:tgtEl>
                                        <p:attrNameLst>
                                          <p:attrName>ppt_h</p:attrName>
                                        </p:attrNameLst>
                                      </p:cBhvr>
                                      <p:tavLst>
                                        <p:tav tm="0">
                                          <p:val>
                                            <p:fltVal val="0"/>
                                          </p:val>
                                        </p:tav>
                                        <p:tav tm="100000">
                                          <p:val>
                                            <p:strVal val="#ppt_h"/>
                                          </p:val>
                                        </p:tav>
                                      </p:tavLst>
                                    </p:anim>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16">
                                            <p:txEl>
                                              <p:pRg st="1" end="1"/>
                                            </p:txEl>
                                          </p:spTgt>
                                        </p:tgtEl>
                                        <p:attrNameLst>
                                          <p:attrName>style.visibility</p:attrName>
                                        </p:attrNameLst>
                                      </p:cBhvr>
                                      <p:to>
                                        <p:strVal val="visible"/>
                                      </p:to>
                                    </p:set>
                                    <p:animEffect transition="in" filter="wipe(left)">
                                      <p:cBhvr>
                                        <p:cTn id="18" dur="500"/>
                                        <p:tgtEl>
                                          <p:spTgt spid="1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uiExpand="1" build="p" bldLvl="2"/>
      <p:bldP spid="17"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8142287" cy="4179887"/>
          </a:xfrm>
          <a:prstGeom prst="rect">
            <a:avLst/>
          </a:prstGeom>
          <a:noFill/>
          <a:ln w="9525">
            <a:noFill/>
            <a:miter lim="800000"/>
            <a:headEnd/>
            <a:tailEnd/>
          </a:ln>
        </p:spPr>
        <p:txBody>
          <a:bodyPr/>
          <a:lstStyle/>
          <a:p>
            <a:pPr marL="465138" indent="-465138">
              <a:spcBef>
                <a:spcPct val="10000"/>
              </a:spcBef>
              <a:spcAft>
                <a:spcPct val="10000"/>
              </a:spcAft>
            </a:pPr>
            <a:r>
              <a:rPr lang="en-US" sz="2400" b="0" dirty="0"/>
              <a:t>1. 	</a:t>
            </a:r>
            <a:r>
              <a:rPr lang="el-GR" sz="2400" b="0" dirty="0" smtClean="0"/>
              <a:t>Η κυβέρνηση μιας χώρας μπορεί να χρησιμοποιήσει νόμους και κανονισμούς, που ονομάζονται «εμπορικές πολιτικές», προκειμένου να επηρεάσει τις ροές του διεθνούς εμπορίου. Ένας εισαγωγικός δασμός, που αποτελεί συνοριακό φόρο, είναι η πιο κοινή μορφή εμπορικής πολιτικής. </a:t>
            </a:r>
            <a:endParaRPr lang="en-US" sz="2400" b="0" dirty="0"/>
          </a:p>
        </p:txBody>
      </p:sp>
      <p:sp>
        <p:nvSpPr>
          <p:cNvPr id="105474"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8" name="Text Box 5"/>
          <p:cNvSpPr txBox="1">
            <a:spLocks noChangeArrowheads="1"/>
          </p:cNvSpPr>
          <p:nvPr/>
        </p:nvSpPr>
        <p:spPr bwMode="auto">
          <a:xfrm>
            <a:off x="566738" y="423863"/>
            <a:ext cx="2916691" cy="461962"/>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9"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858114"/>
                                        </p:tgtEl>
                                        <p:attrNameLst>
                                          <p:attrName>style.visibility</p:attrName>
                                        </p:attrNameLst>
                                      </p:cBhvr>
                                      <p:to>
                                        <p:strVal val="visible"/>
                                      </p:to>
                                    </p:set>
                                    <p:animEffect transition="in" filter="wipe(left)">
                                      <p:cBhvr>
                                        <p:cTn id="16"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P spid="8"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8142287" cy="4179887"/>
          </a:xfrm>
          <a:prstGeom prst="rect">
            <a:avLst/>
          </a:prstGeom>
          <a:noFill/>
          <a:ln w="9525">
            <a:noFill/>
            <a:miter lim="800000"/>
            <a:headEnd/>
            <a:tailEnd/>
          </a:ln>
        </p:spPr>
        <p:txBody>
          <a:bodyPr/>
          <a:lstStyle/>
          <a:p>
            <a:pPr marL="465138" indent="-465138">
              <a:spcBef>
                <a:spcPct val="10000"/>
              </a:spcBef>
              <a:spcAft>
                <a:spcPct val="10000"/>
              </a:spcAft>
            </a:pPr>
            <a:r>
              <a:rPr lang="en-US" sz="2400" b="0" dirty="0"/>
              <a:t>2. 	</a:t>
            </a:r>
            <a:r>
              <a:rPr lang="el-GR" sz="2400" b="0" dirty="0" smtClean="0"/>
              <a:t>Οι νόμοι που διέπουν τις εμπορικές πολιτικές στις περισσότερες χώρες συνοψίζονται από τη Γενική Συμφωνία για τους Δασμούς και το Εμπόριο </a:t>
            </a:r>
            <a:r>
              <a:rPr lang="en-US" sz="2400" b="0" dirty="0" smtClean="0"/>
              <a:t>(</a:t>
            </a:r>
            <a:r>
              <a:rPr lang="en-US" sz="2400" b="0" dirty="0"/>
              <a:t>GATT), </a:t>
            </a:r>
            <a:r>
              <a:rPr lang="el-GR" sz="2400" b="0" dirty="0" smtClean="0"/>
              <a:t>μια διεθνή νομική σύμβαση που υιοθετήθηκε μετά τον 2</a:t>
            </a:r>
            <a:r>
              <a:rPr lang="el-GR" sz="2400" b="0" baseline="30000" dirty="0" smtClean="0"/>
              <a:t>ο</a:t>
            </a:r>
            <a:r>
              <a:rPr lang="el-GR" sz="2400" b="0" dirty="0" smtClean="0"/>
              <a:t> Παγκόσμιο Πόλεμο για την προώθηση του αυξημένου διεθνούς εμπορίου. Από το 1995, η νέα ονομασία της </a:t>
            </a:r>
            <a:r>
              <a:rPr lang="en-US" sz="2400" b="0" dirty="0" smtClean="0"/>
              <a:t>GATT </a:t>
            </a:r>
            <a:r>
              <a:rPr lang="el-GR" sz="2400" b="0" dirty="0" smtClean="0"/>
              <a:t>είναι Παγκόσμιος Οργανισμός Εμπορίου (ΠΟΕ). </a:t>
            </a:r>
            <a:endParaRPr lang="en-US" sz="2400" b="0" dirty="0"/>
          </a:p>
        </p:txBody>
      </p:sp>
      <p:sp>
        <p:nvSpPr>
          <p:cNvPr id="107522"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107523" name="Text Box 5"/>
          <p:cNvSpPr txBox="1">
            <a:spLocks noChangeArrowheads="1"/>
          </p:cNvSpPr>
          <p:nvPr/>
        </p:nvSpPr>
        <p:spPr bwMode="auto">
          <a:xfrm>
            <a:off x="566738" y="423863"/>
            <a:ext cx="3555319" cy="461962"/>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107524"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8114"/>
                                        </p:tgtEl>
                                        <p:attrNameLst>
                                          <p:attrName>style.visibility</p:attrName>
                                        </p:attrNameLst>
                                      </p:cBhvr>
                                      <p:to>
                                        <p:strVal val="visible"/>
                                      </p:to>
                                    </p:set>
                                    <p:animEffect transition="in" filter="wipe(left)">
                                      <p:cBhvr>
                                        <p:cTn id="7"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8142287" cy="4179887"/>
          </a:xfrm>
          <a:prstGeom prst="rect">
            <a:avLst/>
          </a:prstGeom>
          <a:noFill/>
          <a:ln w="9525">
            <a:noFill/>
            <a:miter lim="800000"/>
            <a:headEnd/>
            <a:tailEnd/>
          </a:ln>
        </p:spPr>
        <p:txBody>
          <a:bodyPr/>
          <a:lstStyle/>
          <a:p>
            <a:pPr marL="465138" indent="-465138">
              <a:spcBef>
                <a:spcPct val="10000"/>
              </a:spcBef>
              <a:spcAft>
                <a:spcPct val="10000"/>
              </a:spcAft>
            </a:pPr>
            <a:r>
              <a:rPr lang="en-US" sz="2400" b="0" dirty="0"/>
              <a:t>3. 	</a:t>
            </a:r>
            <a:r>
              <a:rPr lang="el-GR" sz="2400" b="0" dirty="0" smtClean="0"/>
              <a:t>Σε μια μικρή χώρα, η ποσότητα των ζητούμενων εισαγωγών υποτίθεται ότι είναι πολύ μικρή συγκριτικά με την συνολική παγκόσμια αγορά. Για το λόγο αυτό, ο εισαγωγέας αντιμετωπίζει μια σταθερή παγκόσμια τιμή. Στην περίπτωση αυτή, η τιμή που αντιμετωπίζουν οι καταναλωτές και οι παραγωγοί στην εισάγουσα χώρα θα αυξηθεί κατά το πλήρες ποσό του δασμού. </a:t>
            </a:r>
            <a:r>
              <a:rPr lang="en-US" sz="2400" b="0" dirty="0" smtClean="0"/>
              <a:t> </a:t>
            </a:r>
            <a:endParaRPr lang="en-US" sz="2400" b="0" dirty="0"/>
          </a:p>
        </p:txBody>
      </p:sp>
      <p:sp>
        <p:nvSpPr>
          <p:cNvPr id="109570"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109571" name="Text Box 5"/>
          <p:cNvSpPr txBox="1">
            <a:spLocks noChangeArrowheads="1"/>
          </p:cNvSpPr>
          <p:nvPr/>
        </p:nvSpPr>
        <p:spPr bwMode="auto">
          <a:xfrm>
            <a:off x="566738" y="423863"/>
            <a:ext cx="3119891" cy="461962"/>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109572"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8114"/>
                                        </p:tgtEl>
                                        <p:attrNameLst>
                                          <p:attrName>style.visibility</p:attrName>
                                        </p:attrNameLst>
                                      </p:cBhvr>
                                      <p:to>
                                        <p:strVal val="visible"/>
                                      </p:to>
                                    </p:set>
                                    <p:animEffect transition="in" filter="wipe(left)">
                                      <p:cBhvr>
                                        <p:cTn id="7"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8142287" cy="4179887"/>
          </a:xfrm>
          <a:prstGeom prst="rect">
            <a:avLst/>
          </a:prstGeom>
          <a:noFill/>
          <a:ln w="9525">
            <a:noFill/>
            <a:miter lim="800000"/>
            <a:headEnd/>
            <a:tailEnd/>
          </a:ln>
        </p:spPr>
        <p:txBody>
          <a:bodyPr/>
          <a:lstStyle/>
          <a:p>
            <a:pPr marL="465138" indent="-465138">
              <a:spcBef>
                <a:spcPct val="10000"/>
              </a:spcBef>
              <a:spcAft>
                <a:spcPct val="10000"/>
              </a:spcAft>
            </a:pPr>
            <a:r>
              <a:rPr lang="en-US" sz="2400" b="0" dirty="0"/>
              <a:t>4. 	</a:t>
            </a:r>
            <a:r>
              <a:rPr lang="el-GR" sz="2400" b="0" dirty="0" smtClean="0"/>
              <a:t>Η χρήση ενός δασμού από μια μικρή χώρα εισαγωγής οδηγεί πάντα σε μια καθαρή απώλεια ευημερίας. Αυτή την απώλεια την ονομάζουμε «απώλεια νεκρού βάρους». </a:t>
            </a:r>
            <a:endParaRPr lang="en-US" sz="2400" b="0" dirty="0"/>
          </a:p>
        </p:txBody>
      </p:sp>
      <p:sp>
        <p:nvSpPr>
          <p:cNvPr id="111618"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111619" name="Text Box 5"/>
          <p:cNvSpPr txBox="1">
            <a:spLocks noChangeArrowheads="1"/>
          </p:cNvSpPr>
          <p:nvPr/>
        </p:nvSpPr>
        <p:spPr bwMode="auto">
          <a:xfrm>
            <a:off x="566738" y="423863"/>
            <a:ext cx="3265033" cy="461962"/>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111620"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8114"/>
                                        </p:tgtEl>
                                        <p:attrNameLst>
                                          <p:attrName>style.visibility</p:attrName>
                                        </p:attrNameLst>
                                      </p:cBhvr>
                                      <p:to>
                                        <p:strVal val="visible"/>
                                      </p:to>
                                    </p:set>
                                    <p:animEffect transition="in" filter="wipe(left)">
                                      <p:cBhvr>
                                        <p:cTn id="7"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8142287" cy="4179887"/>
          </a:xfrm>
          <a:prstGeom prst="rect">
            <a:avLst/>
          </a:prstGeom>
          <a:noFill/>
          <a:ln w="9525">
            <a:noFill/>
            <a:miter lim="800000"/>
            <a:headEnd/>
            <a:tailEnd/>
          </a:ln>
        </p:spPr>
        <p:txBody>
          <a:bodyPr/>
          <a:lstStyle/>
          <a:p>
            <a:pPr marL="465138" indent="-465138">
              <a:spcBef>
                <a:spcPct val="10000"/>
              </a:spcBef>
              <a:spcAft>
                <a:spcPct val="10000"/>
              </a:spcAft>
            </a:pPr>
            <a:r>
              <a:rPr lang="en-US" sz="2400" b="0" dirty="0"/>
              <a:t>5. 	</a:t>
            </a:r>
            <a:r>
              <a:rPr lang="el-GR" sz="2400" b="0" dirty="0" smtClean="0"/>
              <a:t>Σε μια μεγάλη χώρα, η μείωση των ζητούμενων εισαγωγών λόγω του δασμού ωθεί τους ξένους εξαγωγείς να μειώσουν τις τιμές τους. Οι τιμές για τους καταναλωτές και τους παραγωγούς στη χώρα που εισάγει συνεχίζουν να αυξάνουν, καθώς οι τιμές αυτές περιλαμβάνουν τον δασμό, όμως αυτές αυξάνουν κατά ποσό μικρότερο του πλήρους ποσού του δασμού (αφού ο εξαγωγέας μειώνει την τιμή). </a:t>
            </a:r>
            <a:r>
              <a:rPr lang="en-US" sz="2400" b="0" dirty="0" smtClean="0"/>
              <a:t> </a:t>
            </a:r>
            <a:endParaRPr lang="en-US" sz="2400" b="0" dirty="0"/>
          </a:p>
        </p:txBody>
      </p:sp>
      <p:sp>
        <p:nvSpPr>
          <p:cNvPr id="113666"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113667" name="Text Box 5"/>
          <p:cNvSpPr txBox="1">
            <a:spLocks noChangeArrowheads="1"/>
          </p:cNvSpPr>
          <p:nvPr/>
        </p:nvSpPr>
        <p:spPr bwMode="auto">
          <a:xfrm>
            <a:off x="566738" y="423863"/>
            <a:ext cx="3105376" cy="461962"/>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113668"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8114"/>
                                        </p:tgtEl>
                                        <p:attrNameLst>
                                          <p:attrName>style.visibility</p:attrName>
                                        </p:attrNameLst>
                                      </p:cBhvr>
                                      <p:to>
                                        <p:strVal val="visible"/>
                                      </p:to>
                                    </p:set>
                                    <p:animEffect transition="in" filter="wipe(left)">
                                      <p:cBhvr>
                                        <p:cTn id="7"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 name="Text Box 2"/>
          <p:cNvSpPr txBox="1">
            <a:spLocks noChangeArrowheads="1"/>
          </p:cNvSpPr>
          <p:nvPr/>
        </p:nvSpPr>
        <p:spPr bwMode="auto">
          <a:xfrm>
            <a:off x="566738" y="1059543"/>
            <a:ext cx="7329487" cy="4462760"/>
          </a:xfrm>
          <a:prstGeom prst="rect">
            <a:avLst/>
          </a:prstGeom>
          <a:noFill/>
          <a:ln w="9525" algn="ctr">
            <a:noFill/>
            <a:miter lim="800000"/>
            <a:headEnd/>
            <a:tailEnd/>
          </a:ln>
        </p:spPr>
        <p:txBody>
          <a:bodyPr wrap="square">
            <a:spAutoFit/>
          </a:bodyPr>
          <a:lstStyle/>
          <a:p>
            <a:pPr marL="266700" indent="-266700">
              <a:spcBef>
                <a:spcPct val="10000"/>
              </a:spcBef>
              <a:spcAft>
                <a:spcPct val="10000"/>
              </a:spcAft>
            </a:pPr>
            <a:r>
              <a:rPr lang="el-GR" sz="2000" b="0" dirty="0" smtClean="0"/>
              <a:t>Κάποιες από τις βασικές διατάξεις της </a:t>
            </a:r>
            <a:r>
              <a:rPr lang="en-US" sz="2000" b="0" dirty="0" smtClean="0"/>
              <a:t>GATT</a:t>
            </a:r>
            <a:r>
              <a:rPr lang="el-GR" sz="2000" b="0" dirty="0" smtClean="0"/>
              <a:t> είναι οι εξής:</a:t>
            </a:r>
            <a:endParaRPr lang="en-US" sz="2000" b="0" dirty="0"/>
          </a:p>
          <a:p>
            <a:pPr marL="266700" indent="-266700">
              <a:spcBef>
                <a:spcPct val="10000"/>
              </a:spcBef>
              <a:spcAft>
                <a:spcPct val="10000"/>
              </a:spcAft>
            </a:pPr>
            <a:endParaRPr lang="en-US" sz="2000" b="0" dirty="0"/>
          </a:p>
          <a:p>
            <a:pPr marL="266700" indent="-266700">
              <a:spcBef>
                <a:spcPct val="10000"/>
              </a:spcBef>
              <a:spcAft>
                <a:spcPct val="10000"/>
              </a:spcAft>
              <a:buFontTx/>
              <a:buAutoNum type="arabicPeriod"/>
            </a:pPr>
            <a:r>
              <a:rPr lang="en-US" sz="2000" b="0" dirty="0"/>
              <a:t> </a:t>
            </a:r>
            <a:r>
              <a:rPr lang="el-GR" sz="2000" b="0" dirty="0" smtClean="0"/>
              <a:t>Ένα έθνος πρέπει να επιβάλλει τους ίδιους δασμούς σε όλους τους εμπορικούς εταίρους που είναι μέλη του ΠΟΕ. </a:t>
            </a:r>
            <a:endParaRPr lang="en-US" sz="2000" b="0" dirty="0"/>
          </a:p>
          <a:p>
            <a:pPr marL="266700" indent="-266700">
              <a:spcBef>
                <a:spcPct val="10000"/>
              </a:spcBef>
              <a:spcAft>
                <a:spcPct val="10000"/>
              </a:spcAft>
            </a:pPr>
            <a:endParaRPr lang="en-US" sz="2000" b="0" dirty="0"/>
          </a:p>
          <a:p>
            <a:pPr marL="266700" indent="-266700">
              <a:spcBef>
                <a:spcPct val="10000"/>
              </a:spcBef>
              <a:spcAft>
                <a:spcPct val="10000"/>
              </a:spcAft>
              <a:buFont typeface="Arial" charset="0"/>
              <a:buAutoNum type="arabicPeriod" startAt="2"/>
            </a:pPr>
            <a:r>
              <a:rPr lang="el-GR" sz="2000" b="0" dirty="0" smtClean="0"/>
              <a:t>Οι δασμοί μπορούν να επιβάλλονται ως απάντηση σε αθέμιτες εμπορικές πρακτικές, όπως το </a:t>
            </a:r>
            <a:r>
              <a:rPr lang="en-US" sz="2000" dirty="0" smtClean="0"/>
              <a:t>dumping</a:t>
            </a:r>
            <a:r>
              <a:rPr lang="en-US" sz="2000" b="0" dirty="0"/>
              <a:t>.  </a:t>
            </a:r>
          </a:p>
          <a:p>
            <a:pPr marL="266700" indent="-266700">
              <a:spcBef>
                <a:spcPct val="10000"/>
              </a:spcBef>
              <a:spcAft>
                <a:spcPct val="10000"/>
              </a:spcAft>
              <a:buFont typeface="Arial" charset="0"/>
              <a:buAutoNum type="arabicPeriod" startAt="2"/>
            </a:pPr>
            <a:endParaRPr lang="en-US" sz="2000" b="0" dirty="0"/>
          </a:p>
          <a:p>
            <a:pPr marL="742950" lvl="1" indent="-285750">
              <a:spcBef>
                <a:spcPct val="10000"/>
              </a:spcBef>
              <a:spcAft>
                <a:spcPct val="10000"/>
              </a:spcAft>
              <a:buFont typeface="Arial" charset="0"/>
              <a:buNone/>
            </a:pPr>
            <a:r>
              <a:rPr lang="en-US" sz="2000" b="0" dirty="0"/>
              <a:t>	</a:t>
            </a:r>
            <a:r>
              <a:rPr lang="el-GR" sz="2000" b="0" dirty="0" smtClean="0"/>
              <a:t>Θυμηθείτε από το Κεφάλαιο 6 ότι ως «</a:t>
            </a:r>
            <a:r>
              <a:rPr lang="en-US" sz="2000" b="0" dirty="0" smtClean="0"/>
              <a:t>dumping</a:t>
            </a:r>
            <a:r>
              <a:rPr lang="el-GR" sz="2000" b="0" dirty="0" smtClean="0"/>
              <a:t>» ορίζεται η πώληση ενός εξαγώγιμου προϊόντος σε μια άλλη χώρα σε μια τιμή μικρότερη από αυτή που χρεώνεται στο εσωτερικό, ή εναλλακτικά, σε μια τιμή μικρότερη του κόστους παραγωγής και αποστολής.</a:t>
            </a:r>
            <a:endParaRPr lang="en-US" sz="2400" b="0" dirty="0"/>
          </a:p>
        </p:txBody>
      </p:sp>
      <p:grpSp>
        <p:nvGrpSpPr>
          <p:cNvPr id="21506" name="Group 7"/>
          <p:cNvGrpSpPr>
            <a:grpSpLocks/>
          </p:cNvGrpSpPr>
          <p:nvPr/>
        </p:nvGrpSpPr>
        <p:grpSpPr bwMode="auto">
          <a:xfrm>
            <a:off x="566738" y="417513"/>
            <a:ext cx="7329487" cy="206375"/>
            <a:chOff x="566738" y="417533"/>
            <a:chExt cx="6138862" cy="206583"/>
          </a:xfrm>
        </p:grpSpPr>
        <p:sp>
          <p:nvSpPr>
            <p:cNvPr id="21508" name="Rectangle 8"/>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21509" name="Straight Connector 9"/>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21507"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1 </a:t>
            </a:r>
            <a:r>
              <a:rPr lang="el-GR" dirty="0" smtClean="0">
                <a:solidFill>
                  <a:srgbClr val="69134B"/>
                </a:solidFill>
              </a:rPr>
              <a:t>Σύντομο Ιστορικό του Παγκόσμιου Οργανισμού Εμπορίου</a:t>
            </a:r>
            <a:endParaRPr lang="en-US" dirty="0" smtClean="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4">
                                            <p:txEl>
                                              <p:pRg st="4" end="4"/>
                                            </p:txEl>
                                          </p:spTgt>
                                        </p:tgtEl>
                                        <p:attrNameLst>
                                          <p:attrName>style.visibility</p:attrName>
                                        </p:attrNameLst>
                                      </p:cBhvr>
                                      <p:to>
                                        <p:strVal val="visible"/>
                                      </p:to>
                                    </p:set>
                                    <p:animEffect transition="in" filter="wipe(left)">
                                      <p:cBhvr>
                                        <p:cTn id="7" dur="500"/>
                                        <p:tgtEl>
                                          <p:spTgt spid="24">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4">
                                            <p:txEl>
                                              <p:pRg st="6" end="6"/>
                                            </p:txEl>
                                          </p:spTgt>
                                        </p:tgtEl>
                                        <p:attrNameLst>
                                          <p:attrName>style.visibility</p:attrName>
                                        </p:attrNameLst>
                                      </p:cBhvr>
                                      <p:to>
                                        <p:strVal val="visible"/>
                                      </p:to>
                                    </p:set>
                                    <p:animEffect transition="in" filter="wipe(left)">
                                      <p:cBhvr>
                                        <p:cTn id="12" dur="500"/>
                                        <p:tgtEl>
                                          <p:spTgt spid="2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uiExpand="1" build="p" bldLvl="5"/>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8142287" cy="4179887"/>
          </a:xfrm>
          <a:prstGeom prst="rect">
            <a:avLst/>
          </a:prstGeom>
          <a:noFill/>
          <a:ln w="9525">
            <a:noFill/>
            <a:miter lim="800000"/>
            <a:headEnd/>
            <a:tailEnd/>
          </a:ln>
        </p:spPr>
        <p:txBody>
          <a:bodyPr/>
          <a:lstStyle/>
          <a:p>
            <a:pPr marL="465138" indent="-465138">
              <a:spcBef>
                <a:spcPct val="10000"/>
              </a:spcBef>
              <a:spcAft>
                <a:spcPct val="10000"/>
              </a:spcAft>
            </a:pPr>
            <a:r>
              <a:rPr lang="en-US" sz="2400" b="0" dirty="0"/>
              <a:t>6. 	</a:t>
            </a:r>
            <a:r>
              <a:rPr lang="el-GR" sz="2400" b="0" dirty="0" smtClean="0"/>
              <a:t>Η χρήση ενός δασμού από μια μεγάλη χώρα μπορεί να οδηγήσει σε ένα καθαρό κέρδος ευημερίας, επειδή η τιμή που χρεώνει ο εξαγωγέας έχει μειωθεί. Αυτό αποτελεί ένα κέρδος όρων εμπορίου για την χώρα που εισάγει. </a:t>
            </a:r>
            <a:endParaRPr lang="en-US" sz="2400" b="0" dirty="0"/>
          </a:p>
        </p:txBody>
      </p:sp>
      <p:sp>
        <p:nvSpPr>
          <p:cNvPr id="115714"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115715" name="Text Box 5"/>
          <p:cNvSpPr txBox="1">
            <a:spLocks noChangeArrowheads="1"/>
          </p:cNvSpPr>
          <p:nvPr/>
        </p:nvSpPr>
        <p:spPr bwMode="auto">
          <a:xfrm>
            <a:off x="566738" y="423863"/>
            <a:ext cx="3032805" cy="461962"/>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115716"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8114"/>
                                        </p:tgtEl>
                                        <p:attrNameLst>
                                          <p:attrName>style.visibility</p:attrName>
                                        </p:attrNameLst>
                                      </p:cBhvr>
                                      <p:to>
                                        <p:strVal val="visible"/>
                                      </p:to>
                                    </p:set>
                                    <p:animEffect transition="in" filter="wipe(left)">
                                      <p:cBhvr>
                                        <p:cTn id="7"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8142287" cy="4179887"/>
          </a:xfrm>
          <a:prstGeom prst="rect">
            <a:avLst/>
          </a:prstGeom>
          <a:noFill/>
          <a:ln w="9525">
            <a:noFill/>
            <a:miter lim="800000"/>
            <a:headEnd/>
            <a:tailEnd/>
          </a:ln>
        </p:spPr>
        <p:txBody>
          <a:bodyPr/>
          <a:lstStyle/>
          <a:p>
            <a:pPr marL="465138" indent="-465138">
              <a:spcBef>
                <a:spcPct val="10000"/>
              </a:spcBef>
              <a:spcAft>
                <a:spcPct val="10000"/>
              </a:spcAft>
            </a:pPr>
            <a:r>
              <a:rPr lang="en-US" sz="2400" b="0" dirty="0"/>
              <a:t>7. 	</a:t>
            </a:r>
            <a:r>
              <a:rPr lang="el-GR" sz="2400" b="0" dirty="0" smtClean="0"/>
              <a:t>«Άριστος </a:t>
            </a:r>
            <a:r>
              <a:rPr lang="el-GR" sz="2400" b="0" dirty="0" smtClean="0"/>
              <a:t>δασμός» είναι το ποσό δασμού που μεγιστοποιεί την ευημερία της χώρας που εισάγει. Για μια μικρή χώρα, ο </a:t>
            </a:r>
            <a:r>
              <a:rPr lang="el-GR" sz="2400" b="0" dirty="0" smtClean="0"/>
              <a:t>άριστος </a:t>
            </a:r>
            <a:r>
              <a:rPr lang="el-GR" sz="2400" b="0" dirty="0" smtClean="0"/>
              <a:t>δασμός είναι μηδενικός, αφού οποιοσδήποτε δασμός οδηγεί σε μια καθαρή απώλεια. Για μια μεγάλη χώρας όμως ο </a:t>
            </a:r>
            <a:r>
              <a:rPr lang="el-GR" sz="2400" b="0" dirty="0" smtClean="0"/>
              <a:t>άριστος </a:t>
            </a:r>
            <a:r>
              <a:rPr lang="el-GR" sz="2400" b="0" dirty="0" smtClean="0"/>
              <a:t>δασμός είναι θετικός. </a:t>
            </a:r>
            <a:r>
              <a:rPr lang="en-US" sz="2400" b="0" dirty="0" smtClean="0"/>
              <a:t> </a:t>
            </a:r>
            <a:endParaRPr lang="en-US" sz="2400" b="0" dirty="0"/>
          </a:p>
        </p:txBody>
      </p:sp>
      <p:sp>
        <p:nvSpPr>
          <p:cNvPr id="117762"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117763" name="Text Box 5"/>
          <p:cNvSpPr txBox="1">
            <a:spLocks noChangeArrowheads="1"/>
          </p:cNvSpPr>
          <p:nvPr/>
        </p:nvSpPr>
        <p:spPr bwMode="auto">
          <a:xfrm>
            <a:off x="566738" y="423863"/>
            <a:ext cx="3642405" cy="461962"/>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117764"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8114"/>
                                        </p:tgtEl>
                                        <p:attrNameLst>
                                          <p:attrName>style.visibility</p:attrName>
                                        </p:attrNameLst>
                                      </p:cBhvr>
                                      <p:to>
                                        <p:strVal val="visible"/>
                                      </p:to>
                                    </p:set>
                                    <p:animEffect transition="in" filter="wipe(left)">
                                      <p:cBhvr>
                                        <p:cTn id="7"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8142287" cy="4686980"/>
          </a:xfrm>
          <a:prstGeom prst="rect">
            <a:avLst/>
          </a:prstGeom>
          <a:noFill/>
          <a:ln w="9525">
            <a:noFill/>
            <a:miter lim="800000"/>
            <a:headEnd/>
            <a:tailEnd/>
          </a:ln>
        </p:spPr>
        <p:txBody>
          <a:bodyPr/>
          <a:lstStyle/>
          <a:p>
            <a:pPr marL="465138" indent="-465138">
              <a:spcBef>
                <a:spcPct val="10000"/>
              </a:spcBef>
              <a:spcAft>
                <a:spcPct val="10000"/>
              </a:spcAft>
            </a:pPr>
            <a:r>
              <a:rPr lang="en-US" sz="2400" b="0" dirty="0"/>
              <a:t>8. 	</a:t>
            </a:r>
            <a:r>
              <a:rPr lang="el-GR" sz="2400" b="0" dirty="0" smtClean="0"/>
              <a:t>Σύμφωνα με τον τύπο του </a:t>
            </a:r>
            <a:r>
              <a:rPr lang="el-GR" sz="2400" b="0" dirty="0" smtClean="0"/>
              <a:t>άριστου </a:t>
            </a:r>
            <a:r>
              <a:rPr lang="el-GR" sz="2400" b="0" dirty="0" smtClean="0"/>
              <a:t>δασμού, αυτός εξαρτάται αντίστροφα από την ελαστικότητα προσφοράς ξένων εξαγωγών. Αν η ξένη ελαστικότητα προσφοράς εξαγωγών είναι υψηλή, τότε ο </a:t>
            </a:r>
            <a:r>
              <a:rPr lang="el-GR" sz="2400" b="0" dirty="0" smtClean="0"/>
              <a:t>άριστος </a:t>
            </a:r>
            <a:r>
              <a:rPr lang="el-GR" sz="2400" b="0" dirty="0" smtClean="0"/>
              <a:t>δασμός είναι χαμηλός, εάν όμως είναι χαμηλή, τότε ο </a:t>
            </a:r>
            <a:r>
              <a:rPr lang="el-GR" sz="2400" b="0" dirty="0" smtClean="0"/>
              <a:t>άριστος </a:t>
            </a:r>
            <a:r>
              <a:rPr lang="el-GR" sz="2400" b="0" dirty="0" smtClean="0"/>
              <a:t>δασμός είναι υψηλός.  </a:t>
            </a:r>
            <a:endParaRPr lang="en-US" sz="2400" b="0" dirty="0"/>
          </a:p>
        </p:txBody>
      </p:sp>
      <p:sp>
        <p:nvSpPr>
          <p:cNvPr id="119810"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119811" name="Text Box 5"/>
          <p:cNvSpPr txBox="1">
            <a:spLocks noChangeArrowheads="1"/>
          </p:cNvSpPr>
          <p:nvPr/>
        </p:nvSpPr>
        <p:spPr bwMode="auto">
          <a:xfrm>
            <a:off x="566738" y="423863"/>
            <a:ext cx="3279548" cy="461962"/>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119812"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8114"/>
                                        </p:tgtEl>
                                        <p:attrNameLst>
                                          <p:attrName>style.visibility</p:attrName>
                                        </p:attrNameLst>
                                      </p:cBhvr>
                                      <p:to>
                                        <p:strVal val="visible"/>
                                      </p:to>
                                    </p:set>
                                    <p:animEffect transition="in" filter="wipe(left)">
                                      <p:cBhvr>
                                        <p:cTn id="7"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8142287" cy="4179887"/>
          </a:xfrm>
          <a:prstGeom prst="rect">
            <a:avLst/>
          </a:prstGeom>
          <a:noFill/>
          <a:ln w="9525">
            <a:noFill/>
            <a:miter lim="800000"/>
            <a:headEnd/>
            <a:tailEnd/>
          </a:ln>
        </p:spPr>
        <p:txBody>
          <a:bodyPr/>
          <a:lstStyle/>
          <a:p>
            <a:pPr marL="465138" indent="-465138">
              <a:spcBef>
                <a:spcPct val="10000"/>
              </a:spcBef>
              <a:spcAft>
                <a:spcPct val="10000"/>
              </a:spcAft>
            </a:pPr>
            <a:r>
              <a:rPr lang="en-US" sz="2400" b="0" dirty="0"/>
              <a:t>9. 	</a:t>
            </a:r>
            <a:r>
              <a:rPr lang="el-GR" sz="2400" b="0" dirty="0" smtClean="0"/>
              <a:t>Οι «εισαγωγικές ποσοστώσεις» περιορίζουν την ποσότητα μιας συγκεκριμένης εισαγωγής, αυξάνοντας την εγχώρια τιμή, αυξάνοντας την εγχώρια παραγωγή, και δημιουργώντας ένα όφελος για εκείνους στους οποίους επιτρέπεται να εισάγουν την ποσότητα που έχει εγκριθεί. Τα οφέλη αυτά ονομάζονται «ενοίκια ποσόστωσης». </a:t>
            </a:r>
            <a:endParaRPr lang="en-US" sz="2400" b="0" dirty="0"/>
          </a:p>
        </p:txBody>
      </p:sp>
      <p:sp>
        <p:nvSpPr>
          <p:cNvPr id="121858"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121859" name="Text Box 5"/>
          <p:cNvSpPr txBox="1">
            <a:spLocks noChangeArrowheads="1"/>
          </p:cNvSpPr>
          <p:nvPr/>
        </p:nvSpPr>
        <p:spPr bwMode="auto">
          <a:xfrm>
            <a:off x="566738" y="423863"/>
            <a:ext cx="3177948" cy="461962"/>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121860"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8114"/>
                                        </p:tgtEl>
                                        <p:attrNameLst>
                                          <p:attrName>style.visibility</p:attrName>
                                        </p:attrNameLst>
                                      </p:cBhvr>
                                      <p:to>
                                        <p:strVal val="visible"/>
                                      </p:to>
                                    </p:set>
                                    <p:animEffect transition="in" filter="wipe(left)">
                                      <p:cBhvr>
                                        <p:cTn id="7"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8142287" cy="4926012"/>
          </a:xfrm>
          <a:prstGeom prst="rect">
            <a:avLst/>
          </a:prstGeom>
          <a:noFill/>
          <a:ln w="9525">
            <a:noFill/>
            <a:miter lim="800000"/>
            <a:headEnd/>
            <a:tailEnd/>
          </a:ln>
        </p:spPr>
        <p:txBody>
          <a:bodyPr/>
          <a:lstStyle/>
          <a:p>
            <a:pPr marL="465138" indent="-465138">
              <a:spcBef>
                <a:spcPct val="10000"/>
              </a:spcBef>
              <a:spcAft>
                <a:spcPct val="10000"/>
              </a:spcAft>
            </a:pPr>
            <a:r>
              <a:rPr lang="en-US" sz="2400" b="0" dirty="0"/>
              <a:t>10. </a:t>
            </a:r>
            <a:r>
              <a:rPr lang="el-GR" sz="2000" b="0" dirty="0" smtClean="0"/>
              <a:t>Υποθέτοντας τελείως ανταγωνιστικές αγορές προϊόντων, οι ποσοστώσεις είναι παρόμοιες με τους δασμούς, αφού ο περιορισμός στην εισαγόμενη ποσότητα οδηγεί σε μια υψηλότερη εγχώρια τιμή. Ωστόσο, οι επιπτώσεις των ποσοστώσεων στη ευημερία  είναι διαφορετικές από εκείνες των δασμών, ανάλογα με το ποιος αποκομίζει τα ενοίκια ποσόστωσης. Τα ενοίκια αυτά μπορεί να τα αποκομίζουν επιχειρήσεις στη χώρα εισαγωγής (εάν έχουν τις άδειες εισαγωγής των προϊόντων αυτών) ή από επιχειρήσεις στη χώρα εξαγωγής (εάν η ξένη κυβέρνηση διαχειρίζεται την ποσόστωση), ή από την κυβέρνηση της χώρας εισαγωγής (εάν υπάρχει πλειστηριασμός των αδειών ποσόστωσης). Η τελευταία περίπτωση είναι η πλέον παρόμοια με ένα δασμό, αφού η κυβέρνηση της χώρας εισαγωγής αποκομίζει τα έσοδα. </a:t>
            </a:r>
            <a:endParaRPr lang="en-US" sz="2000" b="0" dirty="0"/>
          </a:p>
        </p:txBody>
      </p:sp>
      <p:sp>
        <p:nvSpPr>
          <p:cNvPr id="123906"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123907" name="Text Box 5"/>
          <p:cNvSpPr txBox="1">
            <a:spLocks noChangeArrowheads="1"/>
          </p:cNvSpPr>
          <p:nvPr/>
        </p:nvSpPr>
        <p:spPr bwMode="auto">
          <a:xfrm>
            <a:off x="566738" y="423863"/>
            <a:ext cx="3381148" cy="461962"/>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123908"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8114"/>
                                        </p:tgtEl>
                                        <p:attrNameLst>
                                          <p:attrName>style.visibility</p:attrName>
                                        </p:attrNameLst>
                                      </p:cBhvr>
                                      <p:to>
                                        <p:strVal val="visible"/>
                                      </p:to>
                                    </p:set>
                                    <p:animEffect transition="in" filter="wipe(left)">
                                      <p:cBhvr>
                                        <p:cTn id="7"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2786062" cy="4179887"/>
          </a:xfrm>
          <a:prstGeom prst="rect">
            <a:avLst/>
          </a:prstGeom>
          <a:noFill/>
          <a:ln w="9525">
            <a:noFill/>
            <a:miter lim="800000"/>
            <a:headEnd/>
            <a:tailEnd/>
          </a:ln>
        </p:spPr>
        <p:txBody>
          <a:bodyPr/>
          <a:lstStyle/>
          <a:p>
            <a:pPr>
              <a:spcBef>
                <a:spcPct val="10000"/>
              </a:spcBef>
              <a:spcAft>
                <a:spcPct val="10000"/>
              </a:spcAft>
            </a:pPr>
            <a:r>
              <a:rPr lang="el-GR" sz="1600" dirty="0" smtClean="0"/>
              <a:t>Άριστος δασμός</a:t>
            </a:r>
            <a:endParaRPr lang="en-US" sz="1600" dirty="0" smtClean="0"/>
          </a:p>
          <a:p>
            <a:pPr>
              <a:spcBef>
                <a:spcPct val="10000"/>
              </a:spcBef>
              <a:spcAft>
                <a:spcPct val="10000"/>
              </a:spcAft>
            </a:pPr>
            <a:r>
              <a:rPr lang="el-GR" sz="1600" dirty="0" smtClean="0"/>
              <a:t>Εμπορική </a:t>
            </a:r>
            <a:r>
              <a:rPr lang="el-GR" sz="1600" dirty="0" smtClean="0"/>
              <a:t>πολιτική</a:t>
            </a:r>
            <a:endParaRPr lang="en-US" sz="1600" dirty="0"/>
          </a:p>
          <a:p>
            <a:pPr>
              <a:spcBef>
                <a:spcPct val="10000"/>
              </a:spcBef>
              <a:spcAft>
                <a:spcPct val="10000"/>
              </a:spcAft>
            </a:pPr>
            <a:r>
              <a:rPr lang="el-GR" sz="1600" dirty="0" smtClean="0"/>
              <a:t>Εισαγωγικός δασμό</a:t>
            </a:r>
            <a:endParaRPr lang="en-US" sz="1600" dirty="0"/>
          </a:p>
          <a:p>
            <a:pPr>
              <a:spcBef>
                <a:spcPct val="10000"/>
              </a:spcBef>
              <a:spcAft>
                <a:spcPct val="10000"/>
              </a:spcAft>
            </a:pPr>
            <a:r>
              <a:rPr lang="el-GR" sz="1600" dirty="0" smtClean="0"/>
              <a:t>Εισαγωγική ποσόστωση</a:t>
            </a:r>
            <a:endParaRPr lang="en-US" sz="1600" dirty="0"/>
          </a:p>
          <a:p>
            <a:pPr>
              <a:spcBef>
                <a:spcPct val="10000"/>
              </a:spcBef>
              <a:spcAft>
                <a:spcPct val="10000"/>
              </a:spcAft>
            </a:pPr>
            <a:r>
              <a:rPr lang="en-US" sz="1600" dirty="0"/>
              <a:t>dumping</a:t>
            </a:r>
          </a:p>
          <a:p>
            <a:pPr>
              <a:spcBef>
                <a:spcPct val="10000"/>
              </a:spcBef>
              <a:spcAft>
                <a:spcPct val="10000"/>
              </a:spcAft>
            </a:pPr>
            <a:r>
              <a:rPr lang="el-GR" sz="1600" dirty="0" smtClean="0"/>
              <a:t>Επιδοτήσεις εξαγωγών</a:t>
            </a:r>
            <a:endParaRPr lang="en-US" sz="1600" dirty="0"/>
          </a:p>
          <a:p>
            <a:pPr>
              <a:spcBef>
                <a:spcPct val="10000"/>
              </a:spcBef>
              <a:spcAft>
                <a:spcPct val="10000"/>
              </a:spcAft>
            </a:pPr>
            <a:r>
              <a:rPr lang="el-GR" sz="1600" dirty="0" smtClean="0"/>
              <a:t>Ρήτρα διασφάλισης</a:t>
            </a:r>
            <a:endParaRPr lang="en-US" sz="1600" dirty="0"/>
          </a:p>
          <a:p>
            <a:pPr>
              <a:spcBef>
                <a:spcPct val="10000"/>
              </a:spcBef>
              <a:spcAft>
                <a:spcPct val="10000"/>
              </a:spcAft>
            </a:pPr>
            <a:r>
              <a:rPr lang="el-GR" sz="1600" dirty="0" smtClean="0"/>
              <a:t>Ρήτρα διαφυγής</a:t>
            </a:r>
            <a:endParaRPr lang="en-US" sz="1600" dirty="0"/>
          </a:p>
          <a:p>
            <a:pPr>
              <a:spcBef>
                <a:spcPct val="10000"/>
              </a:spcBef>
              <a:spcAft>
                <a:spcPct val="10000"/>
              </a:spcAft>
            </a:pPr>
            <a:r>
              <a:rPr lang="el-GR" sz="1600" dirty="0" smtClean="0"/>
              <a:t>Περιφερειακές εμπορικές συμφωνίες</a:t>
            </a:r>
            <a:endParaRPr lang="en-US" sz="1600" dirty="0"/>
          </a:p>
          <a:p>
            <a:pPr>
              <a:spcBef>
                <a:spcPct val="10000"/>
              </a:spcBef>
              <a:spcAft>
                <a:spcPct val="10000"/>
              </a:spcAft>
            </a:pPr>
            <a:r>
              <a:rPr lang="el-GR" sz="1600" dirty="0" smtClean="0"/>
              <a:t>Ζώνες ελεύθερων συναλλαγών</a:t>
            </a:r>
            <a:endParaRPr lang="en-US" sz="1600" dirty="0"/>
          </a:p>
          <a:p>
            <a:pPr>
              <a:spcBef>
                <a:spcPct val="10000"/>
              </a:spcBef>
              <a:spcAft>
                <a:spcPct val="10000"/>
              </a:spcAft>
            </a:pPr>
            <a:r>
              <a:rPr lang="el-GR" sz="1600" dirty="0" smtClean="0"/>
              <a:t>Τελωνειακές </a:t>
            </a:r>
            <a:r>
              <a:rPr lang="el-GR" sz="1600" dirty="0" smtClean="0"/>
              <a:t>ενώσεις</a:t>
            </a:r>
            <a:endParaRPr lang="en-US" sz="1600" dirty="0"/>
          </a:p>
        </p:txBody>
      </p:sp>
      <p:sp>
        <p:nvSpPr>
          <p:cNvPr id="125954"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8" name="Text Box 5"/>
          <p:cNvSpPr txBox="1">
            <a:spLocks noChangeArrowheads="1"/>
          </p:cNvSpPr>
          <p:nvPr/>
        </p:nvSpPr>
        <p:spPr bwMode="auto">
          <a:xfrm>
            <a:off x="566738" y="423863"/>
            <a:ext cx="2786062" cy="461962"/>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ΟΡΟΙ-ΚΛΕΙΔΙΑ</a:t>
            </a:r>
            <a:endParaRPr lang="en-US" sz="2400" dirty="0">
              <a:solidFill>
                <a:srgbClr val="007589"/>
              </a:solidFill>
            </a:endParaRPr>
          </a:p>
        </p:txBody>
      </p:sp>
      <p:cxnSp>
        <p:nvCxnSpPr>
          <p:cNvPr id="9"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
        <p:nvSpPr>
          <p:cNvPr id="6" name="Rectangle 2"/>
          <p:cNvSpPr>
            <a:spLocks noChangeArrowheads="1"/>
          </p:cNvSpPr>
          <p:nvPr/>
        </p:nvSpPr>
        <p:spPr bwMode="auto">
          <a:xfrm>
            <a:off x="3389313" y="1350963"/>
            <a:ext cx="2633662" cy="4519612"/>
          </a:xfrm>
          <a:prstGeom prst="rect">
            <a:avLst/>
          </a:prstGeom>
          <a:noFill/>
          <a:ln w="9525">
            <a:noFill/>
            <a:miter lim="800000"/>
            <a:headEnd/>
            <a:tailEnd/>
          </a:ln>
        </p:spPr>
        <p:txBody>
          <a:bodyPr/>
          <a:lstStyle/>
          <a:p>
            <a:pPr>
              <a:spcBef>
                <a:spcPct val="10000"/>
              </a:spcBef>
              <a:spcAft>
                <a:spcPct val="10000"/>
              </a:spcAft>
            </a:pPr>
            <a:r>
              <a:rPr lang="el-GR" sz="1600" dirty="0" smtClean="0"/>
              <a:t>Πλεόνασμα καταναλωτή</a:t>
            </a:r>
            <a:endParaRPr lang="en-US" sz="1600" b="0" dirty="0" smtClean="0"/>
          </a:p>
          <a:p>
            <a:pPr>
              <a:spcBef>
                <a:spcPct val="10000"/>
              </a:spcBef>
              <a:spcAft>
                <a:spcPct val="10000"/>
              </a:spcAft>
            </a:pPr>
            <a:r>
              <a:rPr lang="el-GR" sz="1600" dirty="0" smtClean="0"/>
              <a:t>Πλεόνασμα </a:t>
            </a:r>
            <a:r>
              <a:rPr lang="el-GR" sz="1600" dirty="0" smtClean="0"/>
              <a:t>παραγωγού</a:t>
            </a:r>
            <a:endParaRPr lang="en-US" sz="1600" dirty="0"/>
          </a:p>
          <a:p>
            <a:pPr>
              <a:spcBef>
                <a:spcPct val="10000"/>
              </a:spcBef>
              <a:spcAft>
                <a:spcPct val="10000"/>
              </a:spcAft>
            </a:pPr>
            <a:r>
              <a:rPr lang="el-GR" sz="1600" dirty="0" smtClean="0"/>
              <a:t>Μικρή χώρα</a:t>
            </a:r>
            <a:endParaRPr lang="en-US" sz="1600" dirty="0"/>
          </a:p>
          <a:p>
            <a:pPr>
              <a:spcBef>
                <a:spcPct val="10000"/>
              </a:spcBef>
              <a:spcAft>
                <a:spcPct val="10000"/>
              </a:spcAft>
            </a:pPr>
            <a:r>
              <a:rPr lang="el-GR" sz="1600" dirty="0" smtClean="0"/>
              <a:t>Καμπύλη ζήτησης εισαγωγών</a:t>
            </a:r>
            <a:endParaRPr lang="fr-FR" sz="1600" dirty="0"/>
          </a:p>
          <a:p>
            <a:pPr>
              <a:spcBef>
                <a:spcPct val="10000"/>
              </a:spcBef>
              <a:spcAft>
                <a:spcPct val="10000"/>
              </a:spcAft>
            </a:pPr>
            <a:r>
              <a:rPr lang="el-GR" sz="1600" dirty="0" smtClean="0"/>
              <a:t>Απώλεια νεκρού βάρους</a:t>
            </a:r>
            <a:endParaRPr lang="en-US" sz="1600" dirty="0"/>
          </a:p>
          <a:p>
            <a:pPr>
              <a:spcBef>
                <a:spcPct val="10000"/>
              </a:spcBef>
              <a:spcAft>
                <a:spcPct val="10000"/>
              </a:spcAft>
            </a:pPr>
            <a:r>
              <a:rPr lang="el-GR" sz="1600" dirty="0" smtClean="0"/>
              <a:t>Απώλεια παραγωγής</a:t>
            </a:r>
            <a:endParaRPr lang="el-GR" sz="1600" dirty="0"/>
          </a:p>
          <a:p>
            <a:pPr>
              <a:spcBef>
                <a:spcPct val="10000"/>
              </a:spcBef>
              <a:spcAft>
                <a:spcPct val="10000"/>
              </a:spcAft>
            </a:pPr>
            <a:r>
              <a:rPr lang="el-GR" sz="1600" dirty="0" smtClean="0"/>
              <a:t>Απώλεια κατανάλωσης</a:t>
            </a:r>
            <a:endParaRPr lang="en-US" sz="1600" dirty="0"/>
          </a:p>
          <a:p>
            <a:pPr>
              <a:spcBef>
                <a:spcPct val="10000"/>
              </a:spcBef>
              <a:spcAft>
                <a:spcPct val="10000"/>
              </a:spcAft>
            </a:pPr>
            <a:r>
              <a:rPr lang="el-GR" sz="1600" dirty="0" smtClean="0"/>
              <a:t>Διαδικασία επίλυσης διαφορών</a:t>
            </a:r>
            <a:endParaRPr lang="en-US" sz="1600" dirty="0"/>
          </a:p>
          <a:p>
            <a:pPr>
              <a:spcBef>
                <a:spcPct val="10000"/>
              </a:spcBef>
              <a:spcAft>
                <a:spcPct val="10000"/>
              </a:spcAft>
            </a:pPr>
            <a:r>
              <a:rPr lang="el-GR" sz="1600" dirty="0" smtClean="0"/>
              <a:t>Πόλεμος δασμών</a:t>
            </a:r>
            <a:endParaRPr lang="en-US" sz="1600" dirty="0"/>
          </a:p>
          <a:p>
            <a:pPr>
              <a:spcBef>
                <a:spcPct val="10000"/>
              </a:spcBef>
              <a:spcAft>
                <a:spcPct val="10000"/>
              </a:spcAft>
            </a:pPr>
            <a:r>
              <a:rPr lang="el-GR" sz="1600" dirty="0" smtClean="0"/>
              <a:t>Μεγάλη χώρα</a:t>
            </a:r>
            <a:endParaRPr lang="en-US" sz="1600" dirty="0"/>
          </a:p>
          <a:p>
            <a:pPr>
              <a:spcBef>
                <a:spcPct val="10000"/>
              </a:spcBef>
              <a:spcAft>
                <a:spcPct val="10000"/>
              </a:spcAft>
            </a:pPr>
            <a:r>
              <a:rPr lang="el-GR" sz="1600" dirty="0" smtClean="0"/>
              <a:t>Όροι </a:t>
            </a:r>
            <a:r>
              <a:rPr lang="el-GR" sz="1600" dirty="0" smtClean="0"/>
              <a:t>εμπορίου</a:t>
            </a:r>
            <a:endParaRPr lang="en-US" sz="1600" dirty="0"/>
          </a:p>
        </p:txBody>
      </p:sp>
      <p:sp>
        <p:nvSpPr>
          <p:cNvPr id="7" name="Rectangle 2"/>
          <p:cNvSpPr>
            <a:spLocks noChangeArrowheads="1"/>
          </p:cNvSpPr>
          <p:nvPr/>
        </p:nvSpPr>
        <p:spPr bwMode="auto">
          <a:xfrm>
            <a:off x="6110288" y="1350963"/>
            <a:ext cx="2830512" cy="4519612"/>
          </a:xfrm>
          <a:prstGeom prst="rect">
            <a:avLst/>
          </a:prstGeom>
          <a:noFill/>
          <a:ln w="9525">
            <a:noFill/>
            <a:miter lim="800000"/>
            <a:headEnd/>
            <a:tailEnd/>
          </a:ln>
        </p:spPr>
        <p:txBody>
          <a:bodyPr/>
          <a:lstStyle/>
          <a:p>
            <a:pPr>
              <a:spcBef>
                <a:spcPct val="10000"/>
              </a:spcBef>
              <a:spcAft>
                <a:spcPct val="10000"/>
              </a:spcAft>
            </a:pPr>
            <a:r>
              <a:rPr lang="el-GR" sz="1600" dirty="0" smtClean="0"/>
              <a:t>Κέρδη όρων εμπορίου</a:t>
            </a:r>
            <a:endParaRPr lang="en-US" sz="1600" b="0" smtClean="0"/>
          </a:p>
          <a:p>
            <a:pPr>
              <a:spcBef>
                <a:spcPct val="10000"/>
              </a:spcBef>
              <a:spcAft>
                <a:spcPct val="10000"/>
              </a:spcAft>
            </a:pPr>
            <a:r>
              <a:rPr lang="el-GR" sz="1600" smtClean="0"/>
              <a:t>Πολυινική </a:t>
            </a:r>
            <a:r>
              <a:rPr lang="el-GR" sz="1600" dirty="0" smtClean="0"/>
              <a:t>Συμφωνία</a:t>
            </a:r>
            <a:r>
              <a:rPr lang="el-GR" sz="1600" dirty="0"/>
              <a:t> </a:t>
            </a:r>
            <a:r>
              <a:rPr lang="en-US" sz="1600" dirty="0" smtClean="0"/>
              <a:t>(MFA</a:t>
            </a:r>
            <a:r>
              <a:rPr lang="en-US" sz="1600" dirty="0"/>
              <a:t>)</a:t>
            </a:r>
          </a:p>
          <a:p>
            <a:pPr>
              <a:spcBef>
                <a:spcPct val="10000"/>
              </a:spcBef>
              <a:spcAft>
                <a:spcPct val="10000"/>
              </a:spcAft>
            </a:pPr>
            <a:r>
              <a:rPr lang="el-GR" sz="1600" dirty="0" smtClean="0"/>
              <a:t>Ισοδύναμο εμπορικού δασμού</a:t>
            </a:r>
            <a:endParaRPr lang="en-US" sz="1600" dirty="0"/>
          </a:p>
          <a:p>
            <a:pPr>
              <a:spcBef>
                <a:spcPct val="10000"/>
              </a:spcBef>
              <a:spcAft>
                <a:spcPct val="10000"/>
              </a:spcAft>
            </a:pPr>
            <a:r>
              <a:rPr lang="el-GR" sz="1600" dirty="0" smtClean="0"/>
              <a:t>Ενοίκια ποσόστωσης</a:t>
            </a:r>
            <a:endParaRPr lang="en-US" sz="1600" dirty="0"/>
          </a:p>
          <a:p>
            <a:pPr>
              <a:spcBef>
                <a:spcPct val="10000"/>
              </a:spcBef>
              <a:spcAft>
                <a:spcPct val="10000"/>
              </a:spcAft>
            </a:pPr>
            <a:r>
              <a:rPr lang="el-GR" sz="1600" dirty="0" smtClean="0"/>
              <a:t>Άδεις ποσόστωσης</a:t>
            </a:r>
            <a:endParaRPr lang="en-US" sz="1600" dirty="0"/>
          </a:p>
          <a:p>
            <a:pPr>
              <a:spcBef>
                <a:spcPct val="10000"/>
              </a:spcBef>
              <a:spcAft>
                <a:spcPct val="10000"/>
              </a:spcAft>
            </a:pPr>
            <a:r>
              <a:rPr lang="el-GR" sz="1600" dirty="0" smtClean="0"/>
              <a:t>Επιδίωξη ενοικίου</a:t>
            </a:r>
            <a:endParaRPr lang="en-US" sz="1600" dirty="0"/>
          </a:p>
          <a:p>
            <a:pPr>
              <a:spcBef>
                <a:spcPct val="10000"/>
              </a:spcBef>
              <a:spcAft>
                <a:spcPct val="10000"/>
              </a:spcAft>
            </a:pPr>
            <a:r>
              <a:rPr lang="el-GR" sz="1600" dirty="0" smtClean="0"/>
              <a:t>«Εκούσιος» περιορισμός εξαγωγών</a:t>
            </a:r>
            <a:r>
              <a:rPr lang="en-US" sz="1600" dirty="0" smtClean="0"/>
              <a:t> </a:t>
            </a:r>
            <a:r>
              <a:rPr lang="en-US" sz="1600" dirty="0"/>
              <a:t>(VER)</a:t>
            </a:r>
          </a:p>
          <a:p>
            <a:pPr>
              <a:spcBef>
                <a:spcPct val="10000"/>
              </a:spcBef>
              <a:spcAft>
                <a:spcPct val="10000"/>
              </a:spcAft>
            </a:pPr>
            <a:r>
              <a:rPr lang="el-GR" sz="1600" dirty="0" smtClean="0"/>
              <a:t>Συμφωνία «εκούσιου» περιορισμού </a:t>
            </a:r>
            <a:r>
              <a:rPr lang="en-US" sz="1600" dirty="0" smtClean="0"/>
              <a:t>(</a:t>
            </a:r>
            <a:r>
              <a:rPr lang="en-US" sz="1600" dirty="0"/>
              <a:t>VRA)</a:t>
            </a:r>
            <a:endParaRPr lang="en-US" sz="1600" b="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858114"/>
                                        </p:tgtEl>
                                        <p:attrNameLst>
                                          <p:attrName>style.visibility</p:attrName>
                                        </p:attrNameLst>
                                      </p:cBhvr>
                                      <p:to>
                                        <p:strVal val="visible"/>
                                      </p:to>
                                    </p:set>
                                    <p:animEffect transition="in" filter="wipe(left)">
                                      <p:cBhvr>
                                        <p:cTn id="16" dur="500"/>
                                        <p:tgtEl>
                                          <p:spTgt spid="858114"/>
                                        </p:tgtEl>
                                      </p:cBhvr>
                                    </p:animEffect>
                                  </p:childTnLst>
                                </p:cTn>
                              </p:par>
                            </p:childTnLst>
                          </p:cTn>
                        </p:par>
                        <p:par>
                          <p:cTn id="17" fill="hold">
                            <p:stCondLst>
                              <p:cond delay="1500"/>
                            </p:stCondLst>
                            <p:childTnLst>
                              <p:par>
                                <p:cTn id="18" presetID="22" presetClass="entr" presetSubtype="8" fill="hold" grpId="0" nodeType="after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left)">
                                      <p:cBhvr>
                                        <p:cTn id="20" dur="500"/>
                                        <p:tgtEl>
                                          <p:spTgt spid="6"/>
                                        </p:tgtEl>
                                      </p:cBhvr>
                                    </p:animEffect>
                                  </p:childTnLst>
                                </p:cTn>
                              </p:par>
                            </p:childTnLst>
                          </p:cTn>
                        </p:par>
                        <p:par>
                          <p:cTn id="21" fill="hold">
                            <p:stCondLst>
                              <p:cond delay="2000"/>
                            </p:stCondLst>
                            <p:childTnLst>
                              <p:par>
                                <p:cTn id="22" presetID="22" presetClass="entr" presetSubtype="8" fill="hold" grpId="0" nodeType="after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wipe(left)">
                                      <p:cBhvr>
                                        <p:cTn id="2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P spid="8" grpId="0"/>
      <p:bldP spid="6" grpId="0" bldLvl="2" autoUpdateAnimBg="0"/>
      <p:bldP spid="7" grpId="0" bldLvl="2"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Text Box 2"/>
          <p:cNvSpPr txBox="1">
            <a:spLocks noChangeArrowheads="1"/>
          </p:cNvSpPr>
          <p:nvPr/>
        </p:nvSpPr>
        <p:spPr bwMode="auto">
          <a:xfrm>
            <a:off x="566738" y="1030514"/>
            <a:ext cx="7329487" cy="6444841"/>
          </a:xfrm>
          <a:prstGeom prst="rect">
            <a:avLst/>
          </a:prstGeom>
          <a:noFill/>
          <a:ln w="9525" algn="ctr">
            <a:noFill/>
            <a:miter lim="800000"/>
            <a:headEnd/>
            <a:tailEnd/>
          </a:ln>
        </p:spPr>
        <p:txBody>
          <a:bodyPr wrap="square">
            <a:spAutoFit/>
          </a:bodyPr>
          <a:lstStyle/>
          <a:p>
            <a:pPr marL="266700" indent="-266700">
              <a:spcBef>
                <a:spcPct val="10000"/>
              </a:spcBef>
              <a:spcAft>
                <a:spcPct val="10000"/>
              </a:spcAft>
            </a:pPr>
            <a:r>
              <a:rPr lang="el-GR" sz="2400" b="0" dirty="0" smtClean="0"/>
              <a:t>Κάποιες από τις βασικές διατάξεις της</a:t>
            </a:r>
            <a:r>
              <a:rPr lang="en-US" sz="2400" b="0" dirty="0" smtClean="0"/>
              <a:t> GATT</a:t>
            </a:r>
            <a:r>
              <a:rPr lang="el-GR" sz="2400" b="0" dirty="0" smtClean="0"/>
              <a:t> είναι οι εξής:</a:t>
            </a:r>
            <a:endParaRPr lang="en-US" sz="2400" b="0" dirty="0"/>
          </a:p>
          <a:p>
            <a:pPr marL="266700" indent="-266700">
              <a:spcBef>
                <a:spcPct val="10000"/>
              </a:spcBef>
              <a:spcAft>
                <a:spcPct val="10000"/>
              </a:spcAft>
            </a:pPr>
            <a:endParaRPr lang="en-US" sz="2400" b="0" dirty="0"/>
          </a:p>
          <a:p>
            <a:pPr marL="266700" indent="-266700">
              <a:spcBef>
                <a:spcPct val="10000"/>
              </a:spcBef>
              <a:spcAft>
                <a:spcPct val="10000"/>
              </a:spcAft>
              <a:buFont typeface="Arial" charset="0"/>
              <a:buAutoNum type="arabicPeriod" startAt="3"/>
            </a:pPr>
            <a:r>
              <a:rPr lang="el-GR" sz="2400" b="0" dirty="0" smtClean="0"/>
              <a:t>Οι χώρες δεν θα πρέπει να περιορίζουν την ποσότητα προϊόντων και υπηρεσιών που εισάγουν. </a:t>
            </a:r>
            <a:endParaRPr lang="en-US" sz="2400" b="0" dirty="0"/>
          </a:p>
          <a:p>
            <a:pPr marL="266700" indent="-266700">
              <a:spcBef>
                <a:spcPct val="10000"/>
              </a:spcBef>
              <a:spcAft>
                <a:spcPct val="10000"/>
              </a:spcAft>
              <a:buFont typeface="Arial" charset="0"/>
              <a:buAutoNum type="arabicPeriod" startAt="3"/>
            </a:pPr>
            <a:endParaRPr lang="en-US" sz="2400" b="0" dirty="0"/>
          </a:p>
          <a:p>
            <a:pPr marL="266700" indent="-266700">
              <a:spcBef>
                <a:spcPct val="10000"/>
              </a:spcBef>
              <a:spcAft>
                <a:spcPct val="10000"/>
              </a:spcAft>
              <a:buFont typeface="Arial" charset="0"/>
              <a:buAutoNum type="arabicPeriod" startAt="3"/>
            </a:pPr>
            <a:r>
              <a:rPr lang="el-GR" sz="2400" b="0" dirty="0" smtClean="0"/>
              <a:t>Οι χώρες θα πρέπει να δηλώνουν τις </a:t>
            </a:r>
            <a:r>
              <a:rPr lang="el-GR" sz="2400" dirty="0" smtClean="0"/>
              <a:t>εξαγωγικές επιδοτήσεις</a:t>
            </a:r>
            <a:r>
              <a:rPr lang="el-GR" sz="2400" b="0" dirty="0" smtClean="0"/>
              <a:t> που παρέχονται σε συγκεκριμένες επιχειρήσεις, τομείς, ή κλάδους. Το άρθρο </a:t>
            </a:r>
            <a:r>
              <a:rPr lang="en-US" sz="2400" b="0" dirty="0" smtClean="0"/>
              <a:t>XVI </a:t>
            </a:r>
            <a:r>
              <a:rPr lang="el-GR" sz="2400" b="0" dirty="0" smtClean="0"/>
              <a:t>έχει να κάνει με τις εξαγωγικές επιδοτήσεις, και αναφέρει ότι οι χώρες θα πρέπει να ενημερώνουν η μία την άλλη για το μέγεθος των επιδοτήσεων και να συζητούν την πιθανότητα να τις καταργήσουν.  </a:t>
            </a:r>
            <a:endParaRPr lang="en-US" sz="2400" b="0" dirty="0"/>
          </a:p>
          <a:p>
            <a:pPr marL="266700" indent="-266700">
              <a:spcBef>
                <a:spcPct val="10000"/>
              </a:spcBef>
              <a:spcAft>
                <a:spcPct val="10000"/>
              </a:spcAft>
              <a:buFont typeface="Arial" charset="0"/>
              <a:buAutoNum type="arabicPeriod" startAt="3"/>
            </a:pPr>
            <a:endParaRPr lang="en-US" sz="2400" b="0" dirty="0"/>
          </a:p>
          <a:p>
            <a:pPr marL="266700" indent="-266700">
              <a:spcBef>
                <a:spcPct val="10000"/>
              </a:spcBef>
              <a:spcAft>
                <a:spcPct val="10000"/>
              </a:spcAft>
              <a:buFont typeface="Arial" charset="0"/>
              <a:buAutoNum type="arabicPeriod" startAt="3"/>
            </a:pPr>
            <a:endParaRPr lang="en-US" sz="2400" b="0" dirty="0"/>
          </a:p>
        </p:txBody>
      </p:sp>
      <p:grpSp>
        <p:nvGrpSpPr>
          <p:cNvPr id="23554" name="Group 6"/>
          <p:cNvGrpSpPr>
            <a:grpSpLocks/>
          </p:cNvGrpSpPr>
          <p:nvPr/>
        </p:nvGrpSpPr>
        <p:grpSpPr bwMode="auto">
          <a:xfrm>
            <a:off x="566738" y="417513"/>
            <a:ext cx="7329487" cy="206375"/>
            <a:chOff x="566738" y="417533"/>
            <a:chExt cx="6138862" cy="206583"/>
          </a:xfrm>
        </p:grpSpPr>
        <p:sp>
          <p:nvSpPr>
            <p:cNvPr id="23556" name="Rectangle 7"/>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23557" name="Straight Connector 8"/>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23555"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1 </a:t>
            </a:r>
            <a:r>
              <a:rPr lang="el-GR" dirty="0" smtClean="0">
                <a:solidFill>
                  <a:srgbClr val="69134B"/>
                </a:solidFill>
              </a:rPr>
              <a:t>Σύντομο Ιστορικό του Παγκόσμιου Οργανισμού Εμπορίου</a:t>
            </a:r>
            <a:endParaRPr lang="en-US" dirty="0" smtClean="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wipe(left)">
                                      <p:cBhvr>
                                        <p:cTn id="7" dur="500"/>
                                        <p:tgtEl>
                                          <p:spTgt spid="6">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xEl>
                                              <p:pRg st="4" end="4"/>
                                            </p:txEl>
                                          </p:spTgt>
                                        </p:tgtEl>
                                        <p:attrNameLst>
                                          <p:attrName>style.visibility</p:attrName>
                                        </p:attrNameLst>
                                      </p:cBhvr>
                                      <p:to>
                                        <p:strVal val="visible"/>
                                      </p:to>
                                    </p:set>
                                    <p:animEffect transition="in" filter="wipe(left)">
                                      <p:cBhvr>
                                        <p:cTn id="12"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bldLvl="5"/>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1" name="Text Box 2"/>
          <p:cNvSpPr txBox="1">
            <a:spLocks noChangeArrowheads="1"/>
          </p:cNvSpPr>
          <p:nvPr/>
        </p:nvSpPr>
        <p:spPr bwMode="auto">
          <a:xfrm>
            <a:off x="566738" y="820738"/>
            <a:ext cx="7329487" cy="4745915"/>
          </a:xfrm>
          <a:prstGeom prst="rect">
            <a:avLst/>
          </a:prstGeom>
          <a:noFill/>
          <a:ln w="9525" algn="ctr">
            <a:noFill/>
            <a:miter lim="800000"/>
            <a:headEnd/>
            <a:tailEnd/>
          </a:ln>
        </p:spPr>
        <p:txBody>
          <a:bodyPr>
            <a:spAutoFit/>
          </a:bodyPr>
          <a:lstStyle/>
          <a:p>
            <a:pPr marL="266700" indent="-266700">
              <a:spcBef>
                <a:spcPct val="10000"/>
              </a:spcBef>
              <a:spcAft>
                <a:spcPct val="10000"/>
              </a:spcAft>
            </a:pPr>
            <a:r>
              <a:rPr lang="el-GR" sz="2400" b="0" dirty="0" smtClean="0"/>
              <a:t>Κάποιες από τις βασικές διατάξεις της</a:t>
            </a:r>
            <a:r>
              <a:rPr lang="en-US" sz="2400" b="0" dirty="0" smtClean="0"/>
              <a:t> GATT</a:t>
            </a:r>
            <a:r>
              <a:rPr lang="el-GR" sz="2400" b="0" dirty="0" smtClean="0"/>
              <a:t> είναι οι εξής:</a:t>
            </a:r>
            <a:endParaRPr lang="en-US" sz="2400" b="0" dirty="0" smtClean="0"/>
          </a:p>
          <a:p>
            <a:pPr marL="266700" indent="-266700">
              <a:spcBef>
                <a:spcPct val="10000"/>
              </a:spcBef>
              <a:spcAft>
                <a:spcPct val="10000"/>
              </a:spcAft>
            </a:pPr>
            <a:endParaRPr lang="en-US" sz="2400" b="0" dirty="0"/>
          </a:p>
          <a:p>
            <a:pPr marL="266700" indent="-266700">
              <a:spcBef>
                <a:spcPct val="10000"/>
              </a:spcBef>
              <a:spcAft>
                <a:spcPct val="10000"/>
              </a:spcAft>
              <a:buFont typeface="Arial" charset="0"/>
              <a:buAutoNum type="arabicPeriod" startAt="5"/>
            </a:pPr>
            <a:r>
              <a:rPr lang="el-GR" sz="2400" b="0" dirty="0" smtClean="0"/>
              <a:t>Οι χώρες μπορούν προσωρινά να αυξήσουν τους δασμούς για συγκεκριμένα προϊόντα. Το άρθρο </a:t>
            </a:r>
            <a:r>
              <a:rPr lang="en-US" sz="2400" b="0" dirty="0" smtClean="0"/>
              <a:t>XIX</a:t>
            </a:r>
            <a:r>
              <a:rPr lang="en-US" sz="2400" b="0" dirty="0"/>
              <a:t>, </a:t>
            </a:r>
            <a:r>
              <a:rPr lang="el-GR" sz="2400" b="0" dirty="0" smtClean="0"/>
              <a:t>που ονομάζεται </a:t>
            </a:r>
            <a:r>
              <a:rPr lang="el-GR" sz="2400" dirty="0" smtClean="0"/>
              <a:t>ρήτρα διασφάλισης,</a:t>
            </a:r>
            <a:r>
              <a:rPr lang="el-GR" sz="2400" b="0" dirty="0" smtClean="0"/>
              <a:t> ή ρήτρα διαφυγής, θα αποτελέσει το επίκεντρο αυτού του κεφαλαίου. </a:t>
            </a:r>
            <a:endParaRPr lang="en-US" sz="2400" b="0" dirty="0"/>
          </a:p>
          <a:p>
            <a:pPr marL="1181100" lvl="2" indent="-266700">
              <a:spcBef>
                <a:spcPct val="10000"/>
              </a:spcBef>
              <a:spcAft>
                <a:spcPct val="10000"/>
              </a:spcAft>
              <a:buFont typeface="Arial" charset="0"/>
              <a:buNone/>
            </a:pPr>
            <a:r>
              <a:rPr lang="en-US" sz="2400" b="0" dirty="0"/>
              <a:t>	</a:t>
            </a:r>
            <a:r>
              <a:rPr lang="el-GR" sz="2400" b="0" dirty="0" smtClean="0"/>
              <a:t>Η χώρα που εισάγει μπορεί προσωρινά να αυξήσει τους δασμούς όταν οι εγχώριοι παραγωγοί υποφέρουν από τον ανταγωνισμό των εισαγωγών. </a:t>
            </a:r>
            <a:endParaRPr lang="en-US" sz="2400" b="0" dirty="0"/>
          </a:p>
        </p:txBody>
      </p:sp>
      <p:grpSp>
        <p:nvGrpSpPr>
          <p:cNvPr id="25602" name="Group 6"/>
          <p:cNvGrpSpPr>
            <a:grpSpLocks/>
          </p:cNvGrpSpPr>
          <p:nvPr/>
        </p:nvGrpSpPr>
        <p:grpSpPr bwMode="auto">
          <a:xfrm>
            <a:off x="566738" y="417513"/>
            <a:ext cx="7329487" cy="206375"/>
            <a:chOff x="566738" y="417533"/>
            <a:chExt cx="6138862" cy="206583"/>
          </a:xfrm>
        </p:grpSpPr>
        <p:sp>
          <p:nvSpPr>
            <p:cNvPr id="25604" name="Rectangle 7"/>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25605" name="Straight Connector 8"/>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25603"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1 </a:t>
            </a:r>
            <a:r>
              <a:rPr lang="el-GR" dirty="0" smtClean="0">
                <a:solidFill>
                  <a:srgbClr val="69134B"/>
                </a:solidFill>
              </a:rPr>
              <a:t>Σύντομο Ιστορικό του Παγκόσμιου Οργανισμού Εμπορίου</a:t>
            </a:r>
            <a:endParaRPr lang="en-US" dirty="0" smtClean="0">
              <a:solidFill>
                <a:srgbClr val="69134B"/>
              </a:solidFill>
            </a:endParaRPr>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Text Box 2"/>
          <p:cNvSpPr txBox="1">
            <a:spLocks noChangeArrowheads="1"/>
          </p:cNvSpPr>
          <p:nvPr/>
        </p:nvSpPr>
        <p:spPr bwMode="auto">
          <a:xfrm>
            <a:off x="566738" y="1030514"/>
            <a:ext cx="7329487" cy="4708981"/>
          </a:xfrm>
          <a:prstGeom prst="rect">
            <a:avLst/>
          </a:prstGeom>
          <a:noFill/>
          <a:ln w="9525" algn="ctr">
            <a:noFill/>
            <a:miter lim="800000"/>
            <a:headEnd/>
            <a:tailEnd/>
          </a:ln>
        </p:spPr>
        <p:txBody>
          <a:bodyPr wrap="square">
            <a:spAutoFit/>
          </a:bodyPr>
          <a:lstStyle/>
          <a:p>
            <a:pPr marL="288925" indent="-288925">
              <a:spcBef>
                <a:spcPct val="10000"/>
              </a:spcBef>
              <a:spcAft>
                <a:spcPct val="10000"/>
              </a:spcAft>
            </a:pPr>
            <a:r>
              <a:rPr lang="el-GR" sz="2000" b="0" dirty="0" smtClean="0"/>
              <a:t>Κάποιες από τις βασικές διατάξεις της</a:t>
            </a:r>
            <a:r>
              <a:rPr lang="en-US" sz="2000" b="0" dirty="0" smtClean="0"/>
              <a:t> GATT</a:t>
            </a:r>
            <a:r>
              <a:rPr lang="el-GR" sz="2000" b="0" dirty="0" smtClean="0"/>
              <a:t> είναι οι εξής:</a:t>
            </a:r>
            <a:endParaRPr lang="en-US" sz="2000" b="0" dirty="0" smtClean="0"/>
          </a:p>
          <a:p>
            <a:pPr marL="288925" indent="-288925">
              <a:spcBef>
                <a:spcPct val="10000"/>
              </a:spcBef>
              <a:spcAft>
                <a:spcPct val="10000"/>
              </a:spcAft>
            </a:pPr>
            <a:endParaRPr lang="en-US" sz="2000" b="0" dirty="0"/>
          </a:p>
          <a:p>
            <a:pPr marL="288925" indent="-288925">
              <a:spcBef>
                <a:spcPct val="10000"/>
              </a:spcBef>
              <a:spcAft>
                <a:spcPct val="10000"/>
              </a:spcAft>
              <a:buFont typeface="Arial" charset="0"/>
              <a:buAutoNum type="arabicPeriod" startAt="6"/>
            </a:pPr>
            <a:r>
              <a:rPr lang="el-GR" sz="2000" b="0" dirty="0" smtClean="0"/>
              <a:t> </a:t>
            </a:r>
            <a:r>
              <a:rPr lang="el-GR" sz="2000" dirty="0" smtClean="0"/>
              <a:t>Περιφερειακές εμπορικές συμφωνίες </a:t>
            </a:r>
            <a:r>
              <a:rPr lang="el-GR" sz="2000" b="0" dirty="0" smtClean="0"/>
              <a:t>επιτρέπονται σύμφωνα με το άρθρο</a:t>
            </a:r>
            <a:r>
              <a:rPr lang="en-US" sz="2000" b="0" dirty="0" smtClean="0"/>
              <a:t> </a:t>
            </a:r>
            <a:r>
              <a:rPr lang="en-US" sz="2000" b="0" dirty="0"/>
              <a:t>XXIV </a:t>
            </a:r>
            <a:r>
              <a:rPr lang="el-GR" sz="2000" b="0" dirty="0" smtClean="0"/>
              <a:t>της</a:t>
            </a:r>
            <a:r>
              <a:rPr lang="en-US" sz="2000" b="0" dirty="0" smtClean="0"/>
              <a:t> </a:t>
            </a:r>
            <a:r>
              <a:rPr lang="en-US" sz="2000" b="0" dirty="0"/>
              <a:t>GATT.  </a:t>
            </a:r>
          </a:p>
          <a:p>
            <a:pPr marL="746125" lvl="1" indent="-288925">
              <a:spcBef>
                <a:spcPct val="10000"/>
              </a:spcBef>
              <a:spcAft>
                <a:spcPct val="10000"/>
              </a:spcAft>
              <a:buFont typeface="Arial" charset="0"/>
              <a:buNone/>
            </a:pPr>
            <a:r>
              <a:rPr lang="en-US" sz="2000" b="0" dirty="0"/>
              <a:t>	</a:t>
            </a:r>
            <a:r>
              <a:rPr lang="el-GR" sz="2000" b="0" dirty="0" smtClean="0"/>
              <a:t>Η</a:t>
            </a:r>
            <a:r>
              <a:rPr lang="en-US" sz="2000" b="0" dirty="0" smtClean="0"/>
              <a:t> </a:t>
            </a:r>
            <a:r>
              <a:rPr lang="en-US" sz="2000" b="0" dirty="0"/>
              <a:t>GATT </a:t>
            </a:r>
            <a:r>
              <a:rPr lang="el-GR" sz="2000" b="0" dirty="0" smtClean="0"/>
              <a:t>αναγνωρίζει τη δυνατότητα ομάδων χωρών να σχηματίζουν δύο τύπους περιφερειακών εμπορικών συμφωνιών:</a:t>
            </a:r>
            <a:endParaRPr lang="en-US" sz="2000" b="0" dirty="0"/>
          </a:p>
          <a:p>
            <a:pPr marL="746125" lvl="1" indent="-288925">
              <a:spcBef>
                <a:spcPct val="10000"/>
              </a:spcBef>
              <a:spcAft>
                <a:spcPct val="10000"/>
              </a:spcAft>
              <a:buFont typeface="Arial" charset="0"/>
              <a:buAutoNum type="romanLcParenBoth"/>
            </a:pPr>
            <a:r>
              <a:rPr lang="el-GR" sz="2000" dirty="0" smtClean="0"/>
              <a:t> ζώνες ελεύθερων συναλλαγών</a:t>
            </a:r>
            <a:r>
              <a:rPr lang="en-US" sz="2000" dirty="0" smtClean="0"/>
              <a:t>, </a:t>
            </a:r>
            <a:r>
              <a:rPr lang="el-GR" sz="2000" b="0" dirty="0" smtClean="0"/>
              <a:t>στις οποίες μια ομάδα χωρών συμφωνούν με τη θέλησή τους να άρουν τους εμπορικούς φραγμούς μεταξύ τους</a:t>
            </a:r>
            <a:endParaRPr lang="en-US" sz="2000" b="0" dirty="0"/>
          </a:p>
          <a:p>
            <a:pPr marL="746125" lvl="1" indent="-288925">
              <a:spcBef>
                <a:spcPct val="10000"/>
              </a:spcBef>
              <a:spcAft>
                <a:spcPct val="10000"/>
              </a:spcAft>
              <a:buFont typeface="Arial" charset="0"/>
              <a:buNone/>
            </a:pPr>
            <a:r>
              <a:rPr lang="en-US" sz="2000" dirty="0"/>
              <a:t>(ii)</a:t>
            </a:r>
            <a:r>
              <a:rPr lang="en-US" sz="2000" b="0" dirty="0"/>
              <a:t> </a:t>
            </a:r>
            <a:r>
              <a:rPr lang="el-GR" sz="2000" dirty="0" smtClean="0"/>
              <a:t>Τελωνειακές ενώσεις</a:t>
            </a:r>
            <a:r>
              <a:rPr lang="en-US" sz="2000" b="0" dirty="0" smtClean="0"/>
              <a:t>, </a:t>
            </a:r>
            <a:r>
              <a:rPr lang="el-GR" sz="2000" b="0" dirty="0" smtClean="0"/>
              <a:t>που είναι ζώνες ελεύθερου εμπορίου, στις οποίες οι χώρες επίσης υιοθετούν ταυτόσημους δασμούς μεταξύ τους, και με τον υπόλοιπο κόσμο.  </a:t>
            </a:r>
            <a:endParaRPr lang="en-US" sz="2000" b="0" dirty="0"/>
          </a:p>
        </p:txBody>
      </p:sp>
      <p:grpSp>
        <p:nvGrpSpPr>
          <p:cNvPr id="27650" name="Group 6"/>
          <p:cNvGrpSpPr>
            <a:grpSpLocks/>
          </p:cNvGrpSpPr>
          <p:nvPr/>
        </p:nvGrpSpPr>
        <p:grpSpPr bwMode="auto">
          <a:xfrm>
            <a:off x="566738" y="417513"/>
            <a:ext cx="7329487" cy="206375"/>
            <a:chOff x="566738" y="417533"/>
            <a:chExt cx="6138862" cy="206583"/>
          </a:xfrm>
        </p:grpSpPr>
        <p:sp>
          <p:nvSpPr>
            <p:cNvPr id="27652" name="Rectangle 7"/>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27653" name="Straight Connector 8"/>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27651"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1 </a:t>
            </a:r>
            <a:r>
              <a:rPr lang="el-GR" dirty="0" smtClean="0">
                <a:solidFill>
                  <a:srgbClr val="69134B"/>
                </a:solidFill>
              </a:rPr>
              <a:t>Σύντομο Ιστορικό του Παγκόσμιου Οργανισμού Εμπορίου</a:t>
            </a:r>
            <a:endParaRPr lang="en-US" dirty="0" smtClean="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wipe(left)">
                                      <p:cBhvr>
                                        <p:cTn id="7" dur="500"/>
                                        <p:tgtEl>
                                          <p:spTgt spid="6">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xEl>
                                              <p:pRg st="3" end="3"/>
                                            </p:txEl>
                                          </p:spTgt>
                                        </p:tgtEl>
                                        <p:attrNameLst>
                                          <p:attrName>style.visibility</p:attrName>
                                        </p:attrNameLst>
                                      </p:cBhvr>
                                      <p:to>
                                        <p:strVal val="visible"/>
                                      </p:to>
                                    </p:set>
                                    <p:animEffect transition="in" filter="wipe(left)">
                                      <p:cBhvr>
                                        <p:cTn id="12" dur="500"/>
                                        <p:tgtEl>
                                          <p:spTgt spid="6">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animEffect transition="in" filter="wipe(left)">
                                      <p:cBhvr>
                                        <p:cTn id="17" dur="500"/>
                                        <p:tgtEl>
                                          <p:spTgt spid="6">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5" end="5"/>
                                            </p:txEl>
                                          </p:spTgt>
                                        </p:tgtEl>
                                        <p:attrNameLst>
                                          <p:attrName>style.visibility</p:attrName>
                                        </p:attrNameLst>
                                      </p:cBhvr>
                                      <p:to>
                                        <p:strVal val="visible"/>
                                      </p:to>
                                    </p:set>
                                    <p:animEffect transition="in" filter="wipe(left)">
                                      <p:cBhvr>
                                        <p:cTn id="22"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bldLvl="5"/>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Rectangle 7"/>
          <p:cNvSpPr>
            <a:spLocks noChangeArrowheads="1"/>
          </p:cNvSpPr>
          <p:nvPr/>
        </p:nvSpPr>
        <p:spPr bwMode="auto">
          <a:xfrm>
            <a:off x="0" y="0"/>
            <a:ext cx="7947025" cy="400050"/>
          </a:xfrm>
          <a:prstGeom prst="rect">
            <a:avLst/>
          </a:prstGeom>
          <a:noFill/>
          <a:ln w="9525" algn="ctr">
            <a:noFill/>
            <a:miter lim="800000"/>
            <a:headEnd/>
            <a:tailEnd/>
          </a:ln>
        </p:spPr>
        <p:txBody>
          <a:bodyPr>
            <a:spAutoFit/>
          </a:bodyPr>
          <a:lstStyle/>
          <a:p>
            <a:pPr>
              <a:spcBef>
                <a:spcPct val="20000"/>
              </a:spcBef>
            </a:pPr>
            <a:r>
              <a:rPr lang="el-GR" sz="2000" dirty="0" smtClean="0">
                <a:solidFill>
                  <a:srgbClr val="736FB0"/>
                </a:solidFill>
              </a:rPr>
              <a:t>ΠΛΑΓΙΟ</a:t>
            </a:r>
            <a:r>
              <a:rPr lang="en-US" sz="2000" dirty="0" smtClean="0">
                <a:solidFill>
                  <a:srgbClr val="3D68AF"/>
                </a:solidFill>
              </a:rPr>
              <a:t> </a:t>
            </a:r>
            <a:r>
              <a:rPr lang="el-GR" sz="2000" dirty="0" smtClean="0">
                <a:solidFill>
                  <a:srgbClr val="C26529"/>
                </a:solidFill>
              </a:rPr>
              <a:t>ΤΙΤΛΟΣ</a:t>
            </a:r>
            <a:endParaRPr lang="en-US" sz="2000" dirty="0">
              <a:solidFill>
                <a:srgbClr val="C26529"/>
              </a:solidFill>
            </a:endParaRPr>
          </a:p>
        </p:txBody>
      </p:sp>
      <p:cxnSp>
        <p:nvCxnSpPr>
          <p:cNvPr id="9" name="Straight Connector 8"/>
          <p:cNvCxnSpPr>
            <a:cxnSpLocks noChangeShapeType="1"/>
          </p:cNvCxnSpPr>
          <p:nvPr/>
        </p:nvCxnSpPr>
        <p:spPr bwMode="auto">
          <a:xfrm>
            <a:off x="0" y="347663"/>
            <a:ext cx="8339138" cy="0"/>
          </a:xfrm>
          <a:prstGeom prst="line">
            <a:avLst/>
          </a:prstGeom>
          <a:noFill/>
          <a:ln w="19050" cap="rnd" algn="ctr">
            <a:solidFill>
              <a:srgbClr val="736FB0"/>
            </a:solidFill>
            <a:prstDash val="sysDash"/>
            <a:round/>
            <a:headEnd/>
            <a:tailEnd/>
          </a:ln>
        </p:spPr>
      </p:cxnSp>
      <p:graphicFrame>
        <p:nvGraphicFramePr>
          <p:cNvPr id="10" name="Table 9"/>
          <p:cNvGraphicFramePr>
            <a:graphicFrameLocks noGrp="1"/>
          </p:cNvGraphicFramePr>
          <p:nvPr/>
        </p:nvGraphicFramePr>
        <p:xfrm>
          <a:off x="566738" y="820738"/>
          <a:ext cx="8291512" cy="5742319"/>
        </p:xfrm>
        <a:graphic>
          <a:graphicData uri="http://schemas.openxmlformats.org/drawingml/2006/table">
            <a:tbl>
              <a:tblPr firstRow="1" bandRow="1">
                <a:tableStyleId>{5C22544A-7EE6-4342-B048-85BDC9FD1C3A}</a:tableStyleId>
              </a:tblPr>
              <a:tblGrid>
                <a:gridCol w="2428229"/>
                <a:gridCol w="5863283"/>
              </a:tblGrid>
              <a:tr h="470770">
                <a:tc gridSpan="2">
                  <a:txBody>
                    <a:bodyPr/>
                    <a:lstStyle/>
                    <a:p>
                      <a:pPr algn="l"/>
                      <a:r>
                        <a:rPr lang="el-GR" sz="2400" dirty="0" smtClean="0">
                          <a:solidFill>
                            <a:schemeClr val="tx1"/>
                          </a:solidFill>
                        </a:rPr>
                        <a:t>Βασικές</a:t>
                      </a:r>
                      <a:r>
                        <a:rPr lang="el-GR" sz="2400" baseline="0" dirty="0" smtClean="0">
                          <a:solidFill>
                            <a:schemeClr val="tx1"/>
                          </a:solidFill>
                        </a:rPr>
                        <a:t> διατάξεις της</a:t>
                      </a:r>
                      <a:r>
                        <a:rPr lang="en-US" sz="2400" dirty="0" smtClean="0">
                          <a:solidFill>
                            <a:schemeClr val="tx1"/>
                          </a:solidFill>
                        </a:rPr>
                        <a:t> GATT</a:t>
                      </a:r>
                      <a:endParaRPr lang="en-US" sz="2400" dirty="0">
                        <a:solidFill>
                          <a:schemeClr val="tx1"/>
                        </a:solidFill>
                      </a:endParaRPr>
                    </a:p>
                  </a:txBody>
                  <a:tcPr>
                    <a:lnB w="12700" cap="flat" cmpd="sng" algn="ctr">
                      <a:solidFill>
                        <a:schemeClr val="bg2"/>
                      </a:solidFill>
                      <a:prstDash val="solid"/>
                      <a:round/>
                      <a:headEnd type="none" w="med" len="med"/>
                      <a:tailEnd type="none" w="med" len="med"/>
                    </a:lnB>
                    <a:noFill/>
                  </a:tcPr>
                </a:tc>
                <a:tc hMerge="1">
                  <a:txBody>
                    <a:bodyPr/>
                    <a:lstStyle/>
                    <a:p>
                      <a:endParaRPr lang="en-US" dirty="0"/>
                    </a:p>
                  </a:txBody>
                  <a:tcPr/>
                </a:tc>
              </a:tr>
              <a:tr h="258704">
                <a:tc>
                  <a:txBody>
                    <a:bodyPr/>
                    <a:lstStyle/>
                    <a:p>
                      <a:endParaRPr lang="en-US" sz="1000" b="1" dirty="0"/>
                    </a:p>
                  </a:txBody>
                  <a:tcPr>
                    <a:lnT w="12700" cap="flat" cmpd="sng" algn="ctr">
                      <a:solidFill>
                        <a:schemeClr val="bg2"/>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00" b="0" dirty="0" smtClean="0"/>
                    </a:p>
                  </a:txBody>
                  <a:tcPr>
                    <a:lnT w="12700" cap="flat" cmpd="sng" algn="ctr">
                      <a:solidFill>
                        <a:schemeClr val="bg2"/>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r>
              <a:tr h="443492">
                <a:tc>
                  <a:txBody>
                    <a:bodyPr/>
                    <a:lstStyle/>
                    <a:p>
                      <a:r>
                        <a:rPr lang="el-GR" sz="2400" b="1" dirty="0" smtClean="0">
                          <a:solidFill>
                            <a:srgbClr val="3D68AF"/>
                          </a:solidFill>
                        </a:rPr>
                        <a:t>Άρθρο</a:t>
                      </a:r>
                      <a:r>
                        <a:rPr lang="en-US" sz="2400" b="1" dirty="0" smtClean="0">
                          <a:solidFill>
                            <a:srgbClr val="3D68AF"/>
                          </a:solidFill>
                        </a:rPr>
                        <a:t> I</a:t>
                      </a:r>
                      <a:endParaRPr lang="en-US" sz="2400" b="1" dirty="0"/>
                    </a:p>
                  </a:txBody>
                  <a:tcPr>
                    <a:lnT w="12700" cap="flat" cmpd="sng" algn="ctr">
                      <a:solidFill>
                        <a:schemeClr val="bg1"/>
                      </a:solidFill>
                      <a:prstDash val="solid"/>
                      <a:round/>
                      <a:headEnd type="none" w="med" len="med"/>
                      <a:tailEnd type="none" w="med" len="med"/>
                    </a:lnT>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400" b="0" dirty="0" smtClean="0"/>
                        <a:t>Γενική</a:t>
                      </a:r>
                      <a:r>
                        <a:rPr lang="el-GR" sz="2400" b="0" baseline="0" dirty="0" smtClean="0"/>
                        <a:t> Μεταχείριση του Πλέον Ευνοημένου Έθνους</a:t>
                      </a:r>
                      <a:endParaRPr lang="en-US" sz="2400" b="0" dirty="0" smtClean="0"/>
                    </a:p>
                  </a:txBody>
                  <a:tcPr>
                    <a:lnT w="12700" cap="flat" cmpd="sng" algn="ctr">
                      <a:solidFill>
                        <a:schemeClr val="bg1"/>
                      </a:solidFill>
                      <a:prstDash val="solid"/>
                      <a:round/>
                      <a:headEnd type="none" w="med" len="med"/>
                      <a:tailEnd type="none" w="med" len="med"/>
                    </a:lnT>
                    <a:noFill/>
                  </a:tcPr>
                </a:tc>
              </a:tr>
              <a:tr h="443492">
                <a:tc>
                  <a:txBody>
                    <a:bodyPr/>
                    <a:lstStyle/>
                    <a:p>
                      <a:r>
                        <a:rPr lang="el-GR" sz="2400" b="1" dirty="0" smtClean="0">
                          <a:solidFill>
                            <a:srgbClr val="3D68AF"/>
                          </a:solidFill>
                        </a:rPr>
                        <a:t>Άρθρο</a:t>
                      </a:r>
                      <a:r>
                        <a:rPr lang="en-US" sz="2400" b="1" dirty="0" smtClean="0">
                          <a:solidFill>
                            <a:srgbClr val="3D68AF"/>
                          </a:solidFill>
                        </a:rPr>
                        <a:t> VI</a:t>
                      </a:r>
                      <a:endParaRPr lang="en-US" sz="2400" b="1" dirty="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400" b="0" dirty="0" smtClean="0"/>
                        <a:t>Επιβαρύνσεις </a:t>
                      </a:r>
                      <a:r>
                        <a:rPr lang="el-GR" sz="2400" b="0" dirty="0" err="1" smtClean="0"/>
                        <a:t>Αντι</a:t>
                      </a:r>
                      <a:r>
                        <a:rPr lang="el-GR" sz="2400" b="0" dirty="0" smtClean="0"/>
                        <a:t>-</a:t>
                      </a:r>
                      <a:r>
                        <a:rPr lang="en-US" sz="2400" b="0" dirty="0" smtClean="0"/>
                        <a:t>Dumping </a:t>
                      </a:r>
                      <a:r>
                        <a:rPr lang="el-GR" sz="2400" b="0" dirty="0" smtClean="0"/>
                        <a:t>και</a:t>
                      </a:r>
                      <a:r>
                        <a:rPr lang="el-GR" sz="2400" b="0" baseline="0" dirty="0" smtClean="0"/>
                        <a:t> Αντισταθμιστικές</a:t>
                      </a:r>
                      <a:endParaRPr lang="en-US" sz="2400" dirty="0" smtClean="0"/>
                    </a:p>
                  </a:txBody>
                  <a:tcPr>
                    <a:noFill/>
                  </a:tcPr>
                </a:tc>
              </a:tr>
              <a:tr h="443492">
                <a:tc>
                  <a:txBody>
                    <a:bodyPr/>
                    <a:lstStyle/>
                    <a:p>
                      <a:r>
                        <a:rPr lang="el-GR" sz="2400" b="1" dirty="0" smtClean="0">
                          <a:solidFill>
                            <a:srgbClr val="3D68AF"/>
                          </a:solidFill>
                        </a:rPr>
                        <a:t>Άρθρο</a:t>
                      </a:r>
                      <a:r>
                        <a:rPr lang="en-US" sz="2400" b="1" dirty="0" smtClean="0">
                          <a:solidFill>
                            <a:srgbClr val="3D68AF"/>
                          </a:solidFill>
                        </a:rPr>
                        <a:t> XI</a:t>
                      </a:r>
                      <a:endParaRPr lang="en-US" sz="2400" b="1" dirty="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400" b="0" dirty="0" smtClean="0"/>
                        <a:t>Γενική Απαλοιφή</a:t>
                      </a:r>
                      <a:r>
                        <a:rPr lang="el-GR" sz="2400" b="0" baseline="0" dirty="0" smtClean="0"/>
                        <a:t> Ποσοτικών Περιορισμών</a:t>
                      </a:r>
                      <a:endParaRPr lang="en-US" sz="2400" dirty="0" smtClean="0"/>
                    </a:p>
                  </a:txBody>
                  <a:tcPr>
                    <a:noFill/>
                  </a:tcPr>
                </a:tc>
              </a:tr>
              <a:tr h="532285">
                <a:tc>
                  <a:txBody>
                    <a:bodyPr/>
                    <a:lstStyle/>
                    <a:p>
                      <a:r>
                        <a:rPr lang="el-GR" sz="2400" b="1" dirty="0" smtClean="0">
                          <a:solidFill>
                            <a:srgbClr val="3D68AF"/>
                          </a:solidFill>
                        </a:rPr>
                        <a:t>Άρθρο</a:t>
                      </a:r>
                      <a:r>
                        <a:rPr lang="en-US" sz="2400" b="1" dirty="0" smtClean="0">
                          <a:solidFill>
                            <a:srgbClr val="3D68AF"/>
                          </a:solidFill>
                        </a:rPr>
                        <a:t> XVI</a:t>
                      </a:r>
                      <a:endParaRPr lang="en-US" sz="2400" b="1" dirty="0"/>
                    </a:p>
                  </a:txBody>
                  <a:tcPr>
                    <a:noFill/>
                  </a:tcPr>
                </a:tc>
                <a:tc>
                  <a:txBody>
                    <a:bodyPr/>
                    <a:lstStyle/>
                    <a:p>
                      <a:r>
                        <a:rPr lang="el-GR" sz="2400" b="0" dirty="0" smtClean="0"/>
                        <a:t>Επιδοτήσεις</a:t>
                      </a:r>
                      <a:endParaRPr lang="en-US" sz="2400" dirty="0"/>
                    </a:p>
                  </a:txBody>
                  <a:tcPr>
                    <a:noFill/>
                  </a:tcPr>
                </a:tc>
              </a:tr>
              <a:tr h="443492">
                <a:tc>
                  <a:txBody>
                    <a:bodyPr/>
                    <a:lstStyle/>
                    <a:p>
                      <a:r>
                        <a:rPr lang="el-GR" sz="2400" b="1" dirty="0" smtClean="0">
                          <a:solidFill>
                            <a:srgbClr val="3D68AF"/>
                          </a:solidFill>
                        </a:rPr>
                        <a:t>Άρθρο</a:t>
                      </a:r>
                      <a:r>
                        <a:rPr lang="en-US" sz="2400" b="1" dirty="0" smtClean="0">
                          <a:solidFill>
                            <a:srgbClr val="3D68AF"/>
                          </a:solidFill>
                        </a:rPr>
                        <a:t> XIX</a:t>
                      </a:r>
                      <a:endParaRPr lang="en-US" sz="2400" b="1" dirty="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400" b="0" dirty="0" smtClean="0"/>
                        <a:t>Άμεση Δράση για Εισαγωγές Συγκεκριμένων Προϊόντων</a:t>
                      </a:r>
                      <a:endParaRPr lang="en-US" sz="2400" dirty="0" smtClean="0"/>
                    </a:p>
                  </a:txBody>
                  <a:tcPr>
                    <a:noFill/>
                  </a:tcPr>
                </a:tc>
              </a:tr>
              <a:tr h="918737">
                <a:tc>
                  <a:txBody>
                    <a:bodyPr/>
                    <a:lstStyle/>
                    <a:p>
                      <a:r>
                        <a:rPr lang="el-GR" sz="2400" b="1" dirty="0" smtClean="0">
                          <a:solidFill>
                            <a:srgbClr val="3D68AF"/>
                          </a:solidFill>
                        </a:rPr>
                        <a:t>Άρθρο</a:t>
                      </a:r>
                      <a:r>
                        <a:rPr lang="el-GR" sz="2400" b="1" baseline="0" dirty="0" smtClean="0">
                          <a:solidFill>
                            <a:srgbClr val="3D68AF"/>
                          </a:solidFill>
                        </a:rPr>
                        <a:t> </a:t>
                      </a:r>
                      <a:r>
                        <a:rPr lang="en-US" sz="2400" b="1" dirty="0" smtClean="0">
                          <a:solidFill>
                            <a:srgbClr val="3D68AF"/>
                          </a:solidFill>
                        </a:rPr>
                        <a:t>XXIV</a:t>
                      </a:r>
                      <a:endParaRPr lang="en-US" sz="2400" b="1" dirty="0"/>
                    </a:p>
                  </a:txBody>
                  <a:tcPr>
                    <a:noFill/>
                  </a:tcPr>
                </a:tc>
                <a:tc>
                  <a:txBody>
                    <a:bodyPr/>
                    <a:lstStyle/>
                    <a:p>
                      <a:r>
                        <a:rPr lang="el-GR" sz="2400" b="0" dirty="0" smtClean="0"/>
                        <a:t>Εδαφική Εφαρμογή – Κίνηση</a:t>
                      </a:r>
                      <a:r>
                        <a:rPr lang="el-GR" sz="2400" b="0" baseline="0" dirty="0" smtClean="0"/>
                        <a:t> στη Συνοριακή Περιοχή – Τελωνειακές Ενώσεις και Ζώνες Ελευθέρων Συναλλαγών</a:t>
                      </a:r>
                      <a:endParaRPr lang="en-US" sz="2400" dirty="0"/>
                    </a:p>
                  </a:txBody>
                  <a:tcPr>
                    <a:noFill/>
                  </a:tcPr>
                </a:tc>
              </a:tr>
            </a:tbl>
          </a:graphicData>
        </a:graphic>
      </p:graphicFrame>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left)">
                                      <p:cBhvr>
                                        <p:cTn id="11" dur="500"/>
                                        <p:tgtEl>
                                          <p:spTgt spid="9"/>
                                        </p:tgtEl>
                                      </p:cBhvr>
                                    </p:animEffect>
                                  </p:childTnLst>
                                </p:cTn>
                              </p:par>
                            </p:childTnLst>
                          </p:cTn>
                        </p:par>
                        <p:par>
                          <p:cTn id="12" fill="hold">
                            <p:stCondLst>
                              <p:cond delay="1000"/>
                            </p:stCondLst>
                            <p:childTnLst>
                              <p:par>
                                <p:cTn id="13" presetID="17" presetClass="entr" presetSubtype="1" fill="hold" nodeType="after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p:cTn id="15" dur="500" fill="hold"/>
                                        <p:tgtEl>
                                          <p:spTgt spid="10"/>
                                        </p:tgtEl>
                                        <p:attrNameLst>
                                          <p:attrName>ppt_x</p:attrName>
                                        </p:attrNameLst>
                                      </p:cBhvr>
                                      <p:tavLst>
                                        <p:tav tm="0">
                                          <p:val>
                                            <p:strVal val="#ppt_x"/>
                                          </p:val>
                                        </p:tav>
                                        <p:tav tm="100000">
                                          <p:val>
                                            <p:strVal val="#ppt_x"/>
                                          </p:val>
                                        </p:tav>
                                      </p:tavLst>
                                    </p:anim>
                                    <p:anim calcmode="lin" valueType="num">
                                      <p:cBhvr>
                                        <p:cTn id="16" dur="500" fill="hold"/>
                                        <p:tgtEl>
                                          <p:spTgt spid="10"/>
                                        </p:tgtEl>
                                        <p:attrNameLst>
                                          <p:attrName>ppt_y</p:attrName>
                                        </p:attrNameLst>
                                      </p:cBhvr>
                                      <p:tavLst>
                                        <p:tav tm="0">
                                          <p:val>
                                            <p:strVal val="#ppt_y-#ppt_h/2"/>
                                          </p:val>
                                        </p:tav>
                                        <p:tav tm="100000">
                                          <p:val>
                                            <p:strVal val="#ppt_y"/>
                                          </p:val>
                                        </p:tav>
                                      </p:tavLst>
                                    </p:anim>
                                    <p:anim calcmode="lin" valueType="num">
                                      <p:cBhvr>
                                        <p:cTn id="17" dur="500" fill="hold"/>
                                        <p:tgtEl>
                                          <p:spTgt spid="10"/>
                                        </p:tgtEl>
                                        <p:attrNameLst>
                                          <p:attrName>ppt_w</p:attrName>
                                        </p:attrNameLst>
                                      </p:cBhvr>
                                      <p:tavLst>
                                        <p:tav tm="0">
                                          <p:val>
                                            <p:strVal val="#ppt_w"/>
                                          </p:val>
                                        </p:tav>
                                        <p:tav tm="100000">
                                          <p:val>
                                            <p:strVal val="#ppt_w"/>
                                          </p:val>
                                        </p:tav>
                                      </p:tavLst>
                                    </p:anim>
                                    <p:anim calcmode="lin" valueType="num">
                                      <p:cBhvr>
                                        <p:cTn id="18" dur="500" fill="hold"/>
                                        <p:tgtEl>
                                          <p:spTgt spid="1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utoUpdateAnimBg="0"/>
    </p:bldLst>
  </p:timing>
</p:sld>
</file>

<file path=ppt/theme/theme1.xml><?xml version="1.0" encoding="utf-8"?>
<a:theme xmlns:a="http://schemas.openxmlformats.org/drawingml/2006/main" name="2_Custom Design">
  <a:themeElements>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2"/>
            </a:solidFill>
            <a:effectLst/>
            <a:latin typeface="Arial" charset="0"/>
          </a:defRPr>
        </a:defPPr>
      </a:lstStyle>
    </a:lnDef>
  </a:objectDefaults>
  <a:extraClrSchemeLst>
    <a:extraClrScheme>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21716</TotalTime>
  <Words>4835</Words>
  <Application>Microsoft Office PowerPoint</Application>
  <PresentationFormat>On-screen Show (4:3)</PresentationFormat>
  <Paragraphs>435</Paragraphs>
  <Slides>55</Slides>
  <Notes>54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55</vt:i4>
      </vt:variant>
    </vt:vector>
  </HeadingPairs>
  <TitlesOfParts>
    <vt:vector size="57" baseType="lpstr">
      <vt:lpstr>2_Custom Design</vt:lpstr>
      <vt:lpstr>Equation</vt:lpstr>
      <vt:lpstr>Slide 1</vt:lpstr>
      <vt:lpstr>1  Εισαγωγή</vt:lpstr>
      <vt:lpstr>1  Εισαγωγή</vt:lpstr>
      <vt:lpstr>1  Σύντομο Ιστορικό του Παγκόσμιου Οργανισμού Εμπορίου</vt:lpstr>
      <vt:lpstr>1 Σύντομο Ιστορικό του Παγκόσμιου Οργανισμού Εμπορίου</vt:lpstr>
      <vt:lpstr>1 Σύντομο Ιστορικό του Παγκόσμιου Οργανισμού Εμπορίου</vt:lpstr>
      <vt:lpstr>1 Σύντομο Ιστορικό του Παγκόσμιου Οργανισμού Εμπορίου</vt:lpstr>
      <vt:lpstr>1 Σύντομο Ιστορικό του Παγκόσμιου Οργανισμού Εμπορίου</vt:lpstr>
      <vt:lpstr>Slide 9</vt:lpstr>
      <vt:lpstr>2  Τα Κέρδη από το Εμπόριο</vt:lpstr>
      <vt:lpstr>2 Τα Κέρδη από το Εμπόριο</vt:lpstr>
      <vt:lpstr>2 Τα Κέρδη από το Εμπόριο</vt:lpstr>
      <vt:lpstr>2 Κέρδη από το Εμπόριο</vt:lpstr>
      <vt:lpstr>3  Εισαγωγικοί Δασμοί για μια Μικρή Χώρα</vt:lpstr>
      <vt:lpstr>3 Εισαγωγικοί Δασμοί για μια Μικρή Χώρα</vt:lpstr>
      <vt:lpstr>3 Εισαγωγικοί Δασμοί για μια Μικρή Χώρα</vt:lpstr>
      <vt:lpstr>3 Εισαγωγικοί Δασμοί για μια Μικρή Χώρα</vt:lpstr>
      <vt:lpstr>3 Εισαγωγικοί Δασμοί για μια Μικρή Χώρα</vt:lpstr>
      <vt:lpstr>3 Εισαγωγικοί Δασμοί για μια Μικρή Χώρα</vt:lpstr>
      <vt:lpstr>ΕΦΑΡΜΟΓΗ</vt:lpstr>
      <vt:lpstr>ΕΦΑΡΜΟΓΗ</vt:lpstr>
      <vt:lpstr>ΕΦΑΡΜΟΓΗ</vt:lpstr>
      <vt:lpstr>4  Εισαγωγικοί Δασμοί για μια Μεγάλη Χώρα</vt:lpstr>
      <vt:lpstr>4 Εισαγωγικοί Δασμοί για μια Μεγάλη Χώρα</vt:lpstr>
      <vt:lpstr>4 Εισαγωγικοί Δασμοί για μια Μεγάλη Χώρα</vt:lpstr>
      <vt:lpstr>4 Εισαγωγικοί Δασμοί για μια Μεγάλη Χώρα</vt:lpstr>
      <vt:lpstr>4 Εισαγωγικοί Δασμοί για μια Μεγάλη Χώρα</vt:lpstr>
      <vt:lpstr>ΕΦΑΡΜΟΓΗ</vt:lpstr>
      <vt:lpstr>5  Εισαγωγικές Ποσοστώσεις</vt:lpstr>
      <vt:lpstr>5  Εισαγωγικές Ποσοστώσεις</vt:lpstr>
      <vt:lpstr>5  Εισαγωγικές Ποσοστώσεις</vt:lpstr>
      <vt:lpstr>5  Εισαγωγικές Ποσοστώσεις</vt:lpstr>
      <vt:lpstr>5  Εισαγωγικές Ποσοστώσεις</vt:lpstr>
      <vt:lpstr>5  Εισαγωγικές Ποσοστώσεις</vt:lpstr>
      <vt:lpstr>5  Εισαγωγικές Ποσοστώσεις</vt:lpstr>
      <vt:lpstr>5  Εισαγωγικές Ποσοστώσεις</vt:lpstr>
      <vt:lpstr>5  Εισαγωγικές Ποσοστώσεις</vt:lpstr>
      <vt:lpstr>5  Εισαγωγικές Ποσοστώσεις</vt:lpstr>
      <vt:lpstr>ΕΦΑΡΜΟΓΗ</vt:lpstr>
      <vt:lpstr>ΕΦΑΡΜΟΓΗ</vt:lpstr>
      <vt:lpstr>ΕΦΑΡΜΟΓΗ</vt:lpstr>
      <vt:lpstr>ΕΦΑΡΜΟΓΗ</vt:lpstr>
      <vt:lpstr>ΕΦΑΡΜΟΓΗ</vt:lpstr>
      <vt:lpstr>ΕΦΑΡΜΟΓΗ</vt:lpstr>
      <vt:lpstr>Slide 45</vt:lpstr>
      <vt:lpstr>Slide 46</vt:lpstr>
      <vt:lpstr>Slide 47</vt:lpstr>
      <vt:lpstr>Slide 48</vt:lpstr>
      <vt:lpstr>Slide 49</vt:lpstr>
      <vt:lpstr>Slide 50</vt:lpstr>
      <vt:lpstr>Slide 51</vt:lpstr>
      <vt:lpstr>Slide 52</vt:lpstr>
      <vt:lpstr>Slide 53</vt:lpstr>
      <vt:lpstr>Slide 54</vt:lpstr>
      <vt:lpstr>Slide 55</vt:lpstr>
    </vt:vector>
  </TitlesOfParts>
  <Manager>David Alexander</Manager>
  <Company>Pearson Education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Economics:  Feenstra/Taylor 2/e</dc:title>
  <dc:subject>International Economics</dc:subject>
  <dc:creator>Fernando Quijano</dc:creator>
  <cp:lastModifiedBy>Ελένη</cp:lastModifiedBy>
  <cp:revision>1404</cp:revision>
  <dcterms:created xsi:type="dcterms:W3CDTF">2007-05-23T02:54:43Z</dcterms:created>
  <dcterms:modified xsi:type="dcterms:W3CDTF">2014-10-11T14:53:29Z</dcterms:modified>
</cp:coreProperties>
</file>