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82" r:id="rId20"/>
    <p:sldId id="283" r:id="rId21"/>
    <p:sldId id="279" r:id="rId22"/>
    <p:sldId id="280" r:id="rId23"/>
    <p:sldId id="281" r:id="rId24"/>
    <p:sldId id="284" r:id="rId25"/>
    <p:sldId id="285" r:id="rId26"/>
    <p:sldId id="286" r:id="rId27"/>
    <p:sldId id="287" r:id="rId28"/>
    <p:sldId id="289" r:id="rId29"/>
    <p:sldId id="290" r:id="rId3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835" y="43"/>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58963B-5B88-194D-B60A-A88B4E190B7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BB46C06-D54E-A04F-B9FC-E756CF0BBB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21B7DAE-9872-6F40-9F55-129B428CD050}"/>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5" name="Θέση υποσέλιδου 4">
            <a:extLst>
              <a:ext uri="{FF2B5EF4-FFF2-40B4-BE49-F238E27FC236}">
                <a16:creationId xmlns:a16="http://schemas.microsoft.com/office/drawing/2014/main" id="{446787E5-E0D2-D747-AE6A-B4C7BC92A8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2DBA1F2-373C-7C43-A0FB-0499F56ACC1B}"/>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137029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7CF162-3D4E-1047-9F7C-8A8D14847A7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84B47FD-9409-C641-A4A2-2766D7ABC0A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B0E5DD0-EBA1-F746-972B-2C9AF623E9FF}"/>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5" name="Θέση υποσέλιδου 4">
            <a:extLst>
              <a:ext uri="{FF2B5EF4-FFF2-40B4-BE49-F238E27FC236}">
                <a16:creationId xmlns:a16="http://schemas.microsoft.com/office/drawing/2014/main" id="{8581801A-341D-0041-A0F9-B2642986408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30D46E0-AD2A-FA4C-8836-24C63665D865}"/>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4131405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752224E-8AAE-3843-9BAB-5F786B9329A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0B4C7A7-D915-A040-B070-F050CE46420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B2957F3-3A90-8D42-B5AC-DF22C295234C}"/>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5" name="Θέση υποσέλιδου 4">
            <a:extLst>
              <a:ext uri="{FF2B5EF4-FFF2-40B4-BE49-F238E27FC236}">
                <a16:creationId xmlns:a16="http://schemas.microsoft.com/office/drawing/2014/main" id="{1723183A-F9D1-1F49-91C5-25896ACBEF2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E7A4123-341D-F740-87A7-D15AE6F37258}"/>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347200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19138B-8792-0844-9603-A32078BA229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9240F5B-AB46-0D4E-A6BF-CCBADFC5B01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84CCC05-8EC7-D045-9A71-325712FF64B1}"/>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5" name="Θέση υποσέλιδου 4">
            <a:extLst>
              <a:ext uri="{FF2B5EF4-FFF2-40B4-BE49-F238E27FC236}">
                <a16:creationId xmlns:a16="http://schemas.microsoft.com/office/drawing/2014/main" id="{AA65070F-D732-6749-844E-0C63D979911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92DB5FE-D217-2547-A643-94C7F5FC5E50}"/>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531848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7D98EB-CF44-3C42-927D-5B78717AB5C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808F938-58BB-D542-882B-9D93B22DF0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271880A-7CAC-9947-B639-B9496623A43E}"/>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5" name="Θέση υποσέλιδου 4">
            <a:extLst>
              <a:ext uri="{FF2B5EF4-FFF2-40B4-BE49-F238E27FC236}">
                <a16:creationId xmlns:a16="http://schemas.microsoft.com/office/drawing/2014/main" id="{D8AB9508-E0CF-1841-A70E-3B023FF20D0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354CD55-8687-1748-91BD-CB9855BF07E0}"/>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4200908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C3821B-31E2-4D43-A43A-E908D52446C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685EFCA-ACB9-B44C-8CA7-08B0B551EED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39834BB-E86E-944D-AE30-EE501614838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17CCD25-4BD8-B446-B158-DE5A260512DA}"/>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6" name="Θέση υποσέλιδου 5">
            <a:extLst>
              <a:ext uri="{FF2B5EF4-FFF2-40B4-BE49-F238E27FC236}">
                <a16:creationId xmlns:a16="http://schemas.microsoft.com/office/drawing/2014/main" id="{5015B7FB-536A-C544-82A7-76067A07140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257595B-D4DD-BA4B-BB04-79AEEA98EDB9}"/>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2837949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748D58-D751-2B42-9C3D-A48EC01D06B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0791EF5-9D0D-3D45-AAE3-1A41D95364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286A708-D97A-BA40-88A1-47D41373940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C5A82E3-253D-9D45-A75E-DCAE12D089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DA162FD-3DCF-6640-83AB-61F93563D9F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4564E83-5452-684F-8C98-00A5A1C4A8CC}"/>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8" name="Θέση υποσέλιδου 7">
            <a:extLst>
              <a:ext uri="{FF2B5EF4-FFF2-40B4-BE49-F238E27FC236}">
                <a16:creationId xmlns:a16="http://schemas.microsoft.com/office/drawing/2014/main" id="{52FBDA2C-70C6-B148-B127-799D01EA9FB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8C1C4BD-1307-2A4D-AB1C-0D8BEAED2532}"/>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20330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D5DD9A-E677-8B40-AD5F-136404EB1A1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2936065-8873-A44E-B1E8-3147807270F0}"/>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4" name="Θέση υποσέλιδου 3">
            <a:extLst>
              <a:ext uri="{FF2B5EF4-FFF2-40B4-BE49-F238E27FC236}">
                <a16:creationId xmlns:a16="http://schemas.microsoft.com/office/drawing/2014/main" id="{F522C548-51C8-D949-A542-C2C9392538E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11BE3ABE-15FB-0A46-A505-1183CDF03E1D}"/>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140139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AA5EBDF-ECF5-5B4F-A04D-A566B19BED4D}"/>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3" name="Θέση υποσέλιδου 2">
            <a:extLst>
              <a:ext uri="{FF2B5EF4-FFF2-40B4-BE49-F238E27FC236}">
                <a16:creationId xmlns:a16="http://schemas.microsoft.com/office/drawing/2014/main" id="{4A06AD43-A045-3341-9B3A-50684F49057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0B976CD-2725-5647-AF71-69361FE3460A}"/>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291753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6AD6EA-95B3-F94D-9DFD-F9EFCCF6541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F65185E-51E9-2F42-8828-34F8E2CA5C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B357BEF-4B00-4A4E-B1F0-B7E7DC4DEE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A197462-FEC8-0B41-9C10-875411C5F0C4}"/>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6" name="Θέση υποσέλιδου 5">
            <a:extLst>
              <a:ext uri="{FF2B5EF4-FFF2-40B4-BE49-F238E27FC236}">
                <a16:creationId xmlns:a16="http://schemas.microsoft.com/office/drawing/2014/main" id="{8D7D5CB6-1B19-8345-AA57-741C1616A0F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BC02776-6C9E-6A44-99D6-77423EEA2A87}"/>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272392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E6E7B7-0679-9747-8656-81B8F4CBDFC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BC4664E-A3C9-BD43-BA97-420AAD5277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504DE55-BB6D-BF4B-9C82-0FBBF8AE43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C1603C2-8663-6942-9B07-CD3BE6C37320}"/>
              </a:ext>
            </a:extLst>
          </p:cNvPr>
          <p:cNvSpPr>
            <a:spLocks noGrp="1"/>
          </p:cNvSpPr>
          <p:nvPr>
            <p:ph type="dt" sz="half" idx="10"/>
          </p:nvPr>
        </p:nvSpPr>
        <p:spPr/>
        <p:txBody>
          <a:bodyPr/>
          <a:lstStyle/>
          <a:p>
            <a:fld id="{50A139C0-5C75-8448-A790-B763578278F7}" type="datetimeFigureOut">
              <a:rPr lang="el-GR" smtClean="0"/>
              <a:pPr/>
              <a:t>27/2/2021</a:t>
            </a:fld>
            <a:endParaRPr lang="el-GR"/>
          </a:p>
        </p:txBody>
      </p:sp>
      <p:sp>
        <p:nvSpPr>
          <p:cNvPr id="6" name="Θέση υποσέλιδου 5">
            <a:extLst>
              <a:ext uri="{FF2B5EF4-FFF2-40B4-BE49-F238E27FC236}">
                <a16:creationId xmlns:a16="http://schemas.microsoft.com/office/drawing/2014/main" id="{DF138505-843F-CB4E-ABBB-767A1646264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D72D3E3-622A-DC43-8BD7-A076F0C014E6}"/>
              </a:ext>
            </a:extLst>
          </p:cNvPr>
          <p:cNvSpPr>
            <a:spLocks noGrp="1"/>
          </p:cNvSpPr>
          <p:nvPr>
            <p:ph type="sldNum" sz="quarter" idx="12"/>
          </p:nvPr>
        </p:nvSpPr>
        <p:spPr/>
        <p:txBody>
          <a:bodyPr/>
          <a:lstStyle/>
          <a:p>
            <a:fld id="{DA17C474-1559-B84B-9103-A43563B1DF94}" type="slidenum">
              <a:rPr lang="el-GR" smtClean="0"/>
              <a:pPr/>
              <a:t>‹#›</a:t>
            </a:fld>
            <a:endParaRPr lang="el-GR"/>
          </a:p>
        </p:txBody>
      </p:sp>
    </p:spTree>
    <p:extLst>
      <p:ext uri="{BB962C8B-B14F-4D97-AF65-F5344CB8AC3E}">
        <p14:creationId xmlns:p14="http://schemas.microsoft.com/office/powerpoint/2010/main" val="320069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A7B01FA-8090-8241-A1A4-D145B42B0C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A0E23FF-384B-2C48-9399-FB7CCE5CDF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3CD71AA-390E-CB4E-9A15-E99F0B083F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A139C0-5C75-8448-A790-B763578278F7}" type="datetimeFigureOut">
              <a:rPr lang="el-GR" smtClean="0"/>
              <a:pPr/>
              <a:t>27/2/2021</a:t>
            </a:fld>
            <a:endParaRPr lang="el-GR"/>
          </a:p>
        </p:txBody>
      </p:sp>
      <p:sp>
        <p:nvSpPr>
          <p:cNvPr id="5" name="Θέση υποσέλιδου 4">
            <a:extLst>
              <a:ext uri="{FF2B5EF4-FFF2-40B4-BE49-F238E27FC236}">
                <a16:creationId xmlns:a16="http://schemas.microsoft.com/office/drawing/2014/main" id="{0F789819-F641-1A41-BD5C-9AEC9C8E2A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340EB6C-A082-5E40-B996-91487C38F9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7C474-1559-B84B-9103-A43563B1DF94}" type="slidenum">
              <a:rPr lang="el-GR" smtClean="0"/>
              <a:pPr/>
              <a:t>‹#›</a:t>
            </a:fld>
            <a:endParaRPr lang="el-GR"/>
          </a:p>
        </p:txBody>
      </p:sp>
    </p:spTree>
    <p:extLst>
      <p:ext uri="{BB962C8B-B14F-4D97-AF65-F5344CB8AC3E}">
        <p14:creationId xmlns:p14="http://schemas.microsoft.com/office/powerpoint/2010/main" val="778940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infed.org/mobi/globalization-theory-and-experie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699FAB-5AA1-EF4C-ACD2-82C2F9EBC4C8}"/>
              </a:ext>
            </a:extLst>
          </p:cNvPr>
          <p:cNvSpPr>
            <a:spLocks noGrp="1"/>
          </p:cNvSpPr>
          <p:nvPr>
            <p:ph type="ctrTitle"/>
          </p:nvPr>
        </p:nvSpPr>
        <p:spPr/>
        <p:txBody>
          <a:bodyPr/>
          <a:lstStyle/>
          <a:p>
            <a:r>
              <a:rPr lang="en-GB"/>
              <a:t>International Development and Global South</a:t>
            </a:r>
            <a:endParaRPr lang="el-GR"/>
          </a:p>
        </p:txBody>
      </p:sp>
      <p:sp>
        <p:nvSpPr>
          <p:cNvPr id="3" name="Υπότιτλος 2">
            <a:extLst>
              <a:ext uri="{FF2B5EF4-FFF2-40B4-BE49-F238E27FC236}">
                <a16:creationId xmlns:a16="http://schemas.microsoft.com/office/drawing/2014/main" id="{6ED8BCCD-3D3F-4548-87D1-B819DBD2359F}"/>
              </a:ext>
            </a:extLst>
          </p:cNvPr>
          <p:cNvSpPr>
            <a:spLocks noGrp="1"/>
          </p:cNvSpPr>
          <p:nvPr>
            <p:ph type="subTitle" idx="1"/>
          </p:nvPr>
        </p:nvSpPr>
        <p:spPr/>
        <p:txBody>
          <a:bodyPr/>
          <a:lstStyle/>
          <a:p>
            <a:r>
              <a:rPr lang="en-GB"/>
              <a:t>The Deoendency Theories of Developmen</a:t>
            </a:r>
          </a:p>
          <a:p>
            <a:r>
              <a:rPr lang="en-GB"/>
              <a:t>Dimitris Kyrkilis</a:t>
            </a:r>
          </a:p>
          <a:p>
            <a:r>
              <a:rPr lang="en-GB"/>
              <a:t>University of Macedonia</a:t>
            </a:r>
            <a:endParaRPr lang="el-GR"/>
          </a:p>
        </p:txBody>
      </p:sp>
    </p:spTree>
    <p:extLst>
      <p:ext uri="{BB962C8B-B14F-4D97-AF65-F5344CB8AC3E}">
        <p14:creationId xmlns:p14="http://schemas.microsoft.com/office/powerpoint/2010/main" val="3985604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B3C5D5-CDB3-3742-A6A2-31C1D2F26DF3}"/>
              </a:ext>
            </a:extLst>
          </p:cNvPr>
          <p:cNvSpPr>
            <a:spLocks noGrp="1"/>
          </p:cNvSpPr>
          <p:nvPr>
            <p:ph type="title"/>
          </p:nvPr>
        </p:nvSpPr>
        <p:spPr/>
        <p:txBody>
          <a:bodyPr/>
          <a:lstStyle/>
          <a:p>
            <a:r>
              <a:rPr lang="el-GR"/>
              <a:t>The Marxist Approach to Dependency</a:t>
            </a:r>
          </a:p>
        </p:txBody>
      </p:sp>
      <p:sp>
        <p:nvSpPr>
          <p:cNvPr id="3" name="Θέση περιεχομένου 2">
            <a:extLst>
              <a:ext uri="{FF2B5EF4-FFF2-40B4-BE49-F238E27FC236}">
                <a16:creationId xmlns:a16="http://schemas.microsoft.com/office/drawing/2014/main" id="{DC283D19-A571-1244-89BE-BF54A1C75FE4}"/>
              </a:ext>
            </a:extLst>
          </p:cNvPr>
          <p:cNvSpPr>
            <a:spLocks noGrp="1"/>
          </p:cNvSpPr>
          <p:nvPr>
            <p:ph idx="1"/>
          </p:nvPr>
        </p:nvSpPr>
        <p:spPr/>
        <p:txBody>
          <a:bodyPr>
            <a:normAutofit/>
          </a:bodyPr>
          <a:lstStyle/>
          <a:p>
            <a:r>
              <a:rPr lang="el-GR" sz="2400">
                <a:solidFill>
                  <a:srgbClr val="000000"/>
                </a:solidFill>
                <a:effectLst/>
                <a:latin typeface="Times New Roman" panose="02020603050405020304" pitchFamily="18" charset="0"/>
                <a:ea typeface="Times New Roman" panose="02020603050405020304" pitchFamily="18" charset="0"/>
              </a:rPr>
              <a:t>For the Marxist version of Dependency Theory, besides Theotonio Dos Santos  the key original contributor was Andre Gunder Frank.</a:t>
            </a:r>
          </a:p>
          <a:p>
            <a:r>
              <a:rPr lang="el-GR" sz="2400">
                <a:solidFill>
                  <a:srgbClr val="000000"/>
                </a:solidFill>
                <a:effectLst/>
                <a:latin typeface="Times New Roman" panose="02020603050405020304" pitchFamily="18" charset="0"/>
                <a:ea typeface="Times New Roman" panose="02020603050405020304" pitchFamily="18" charset="0"/>
              </a:rPr>
              <a:t>Dos Santos discovered the increasing penetration of foreign capital, mainly from US multinationals, into Latin America’s industrial sector. While in the past foreign investors, to a greater or lesser extent, had invested in mining and some plantations, mainly for export, they now began to direct their investment to the industrial sector by establishing subsidiaries so as to retain access to the domestic market as they now had to face protective barriers for the export of their manufactures. As a consequence of the ISI strategy, industry became the most dynamic sector of the economy in the initial phase. Thus foreign capital gained an increasing level of control over the national economy through this process of denationalization.</a:t>
            </a:r>
            <a:endParaRPr lang="el-GR" sz="2400"/>
          </a:p>
        </p:txBody>
      </p:sp>
    </p:spTree>
    <p:extLst>
      <p:ext uri="{BB962C8B-B14F-4D97-AF65-F5344CB8AC3E}">
        <p14:creationId xmlns:p14="http://schemas.microsoft.com/office/powerpoint/2010/main" val="3074883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D46802-2E17-F748-8678-15BC8D64EBEB}"/>
              </a:ext>
            </a:extLst>
          </p:cNvPr>
          <p:cNvSpPr>
            <a:spLocks noGrp="1"/>
          </p:cNvSpPr>
          <p:nvPr>
            <p:ph type="title"/>
          </p:nvPr>
        </p:nvSpPr>
        <p:spPr/>
        <p:txBody>
          <a:bodyPr>
            <a:normAutofit fontScale="90000"/>
          </a:bodyPr>
          <a:lstStyle/>
          <a:p>
            <a:pPr algn="ctr"/>
            <a:r>
              <a:rPr lang="el-GR" b="1"/>
              <a:t>National bourgeoisies associated their interests to the interest of foreign bourgeoisies</a:t>
            </a:r>
          </a:p>
        </p:txBody>
      </p:sp>
      <p:sp>
        <p:nvSpPr>
          <p:cNvPr id="3" name="Θέση περιεχομένου 2">
            <a:extLst>
              <a:ext uri="{FF2B5EF4-FFF2-40B4-BE49-F238E27FC236}">
                <a16:creationId xmlns:a16="http://schemas.microsoft.com/office/drawing/2014/main" id="{6ED27A35-24CD-D44C-934F-20719F4EDDD8}"/>
              </a:ext>
            </a:extLst>
          </p:cNvPr>
          <p:cNvSpPr>
            <a:spLocks noGrp="1"/>
          </p:cNvSpPr>
          <p:nvPr>
            <p:ph idx="1"/>
          </p:nvPr>
        </p:nvSpPr>
        <p:spPr/>
        <p:txBody>
          <a:bodyPr/>
          <a:lstStyle/>
          <a:p>
            <a:pPr marL="0" indent="0">
              <a:buNone/>
            </a:pPr>
            <a:endParaRPr lang="el-GR">
              <a:solidFill>
                <a:srgbClr val="000000"/>
              </a:solidFill>
              <a:latin typeface="Times New Roman" panose="02020603050405020304" pitchFamily="18" charset="0"/>
              <a:ea typeface="Times New Roman" panose="02020603050405020304" pitchFamily="18" charset="0"/>
            </a:endParaRPr>
          </a:p>
          <a:p>
            <a:pPr marL="0" indent="0">
              <a:buNone/>
            </a:pPr>
            <a:r>
              <a:rPr lang="el-GR">
                <a:solidFill>
                  <a:srgbClr val="000000"/>
                </a:solidFill>
                <a:latin typeface="Times New Roman" panose="02020603050405020304" pitchFamily="18" charset="0"/>
                <a:ea typeface="Times New Roman" panose="02020603050405020304" pitchFamily="18" charset="0"/>
              </a:rPr>
              <a:t>T</a:t>
            </a:r>
            <a:r>
              <a:rPr lang="el-GR">
                <a:solidFill>
                  <a:srgbClr val="000000"/>
                </a:solidFill>
                <a:effectLst/>
                <a:latin typeface="Times New Roman" panose="02020603050405020304" pitchFamily="18" charset="0"/>
                <a:ea typeface="Times New Roman" panose="02020603050405020304" pitchFamily="18" charset="0"/>
              </a:rPr>
              <a:t>he national bourgeoisie welcomed foreign capital and associated its interests with those of the foreign bourgeoisie, who were the main domestic beneficiaries. Dos Santos castigated the ‘national’ bourgeoisie for becoming subservient to foreign capital. Hence, for Marxists, the new industrial bourgeoisie was seen as abdicating its historically progressive role. It was this new incursion and dominance of foreign capital and its impact on the country’s economy, society and polity that Dos Santos labelled ‘</a:t>
            </a:r>
            <a:r>
              <a:rPr lang="el-GR" b="1">
                <a:solidFill>
                  <a:srgbClr val="000000"/>
                </a:solidFill>
                <a:effectLst/>
                <a:latin typeface="Times New Roman" panose="02020603050405020304" pitchFamily="18" charset="0"/>
                <a:ea typeface="Times New Roman" panose="02020603050405020304" pitchFamily="18" charset="0"/>
              </a:rPr>
              <a:t>the new character of dependence</a:t>
            </a:r>
            <a:r>
              <a:rPr lang="el-GR">
                <a:solidFill>
                  <a:srgbClr val="000000"/>
                </a:solidFill>
                <a:effectLst/>
                <a:latin typeface="Times New Roman" panose="02020603050405020304" pitchFamily="18" charset="0"/>
                <a:ea typeface="Times New Roman" panose="02020603050405020304" pitchFamily="18" charset="0"/>
              </a:rPr>
              <a:t>’.</a:t>
            </a:r>
          </a:p>
          <a:p>
            <a:endParaRPr lang="el-GR"/>
          </a:p>
        </p:txBody>
      </p:sp>
    </p:spTree>
    <p:extLst>
      <p:ext uri="{BB962C8B-B14F-4D97-AF65-F5344CB8AC3E}">
        <p14:creationId xmlns:p14="http://schemas.microsoft.com/office/powerpoint/2010/main" val="2345318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3529E5-681F-0B49-A40C-6CCED2DA8881}"/>
              </a:ext>
            </a:extLst>
          </p:cNvPr>
          <p:cNvSpPr>
            <a:spLocks noGrp="1"/>
          </p:cNvSpPr>
          <p:nvPr>
            <p:ph type="title"/>
          </p:nvPr>
        </p:nvSpPr>
        <p:spPr/>
        <p:txBody>
          <a:bodyPr/>
          <a:lstStyle/>
          <a:p>
            <a:pPr algn="ctr"/>
            <a:r>
              <a:rPr lang="el-GR" b="1"/>
              <a:t>New Imperialism</a:t>
            </a:r>
          </a:p>
        </p:txBody>
      </p:sp>
      <p:sp>
        <p:nvSpPr>
          <p:cNvPr id="3" name="Θέση περιεχομένου 2">
            <a:extLst>
              <a:ext uri="{FF2B5EF4-FFF2-40B4-BE49-F238E27FC236}">
                <a16:creationId xmlns:a16="http://schemas.microsoft.com/office/drawing/2014/main" id="{875E04DE-52E3-044B-BD3D-1CBB9EAC8253}"/>
              </a:ext>
            </a:extLst>
          </p:cNvPr>
          <p:cNvSpPr>
            <a:spLocks noGrp="1"/>
          </p:cNvSpPr>
          <p:nvPr>
            <p:ph idx="1"/>
          </p:nvPr>
        </p:nvSpPr>
        <p:spPr/>
        <p:txBody>
          <a:bodyPr>
            <a:normAutofit/>
          </a:bodyPr>
          <a:lstStyle/>
          <a:p>
            <a:r>
              <a:rPr lang="el-GR" sz="2400">
                <a:solidFill>
                  <a:srgbClr val="000000"/>
                </a:solidFill>
                <a:effectLst/>
                <a:latin typeface="Times New Roman" panose="02020603050405020304" pitchFamily="18" charset="0"/>
                <a:ea typeface="Times New Roman" panose="02020603050405020304" pitchFamily="18" charset="0"/>
              </a:rPr>
              <a:t>Dos Santos was concerned that a large proportion of industry’s economic surplus was transferred abroad to the country of origin of the multinationals, thereby limiting the process of capital accumulation and economic growth. He interpreted this situation through recourse to the Marxist theory of imperialism and particularly to the writings of Vladimir Lenin, Rosa Luxemburg and Nikolai Bukharin, as well as the non-Marxist John Hobson. </a:t>
            </a:r>
          </a:p>
          <a:p>
            <a:r>
              <a:rPr lang="el-GR" sz="2400">
                <a:solidFill>
                  <a:srgbClr val="000000"/>
                </a:solidFill>
                <a:effectLst/>
                <a:latin typeface="Times New Roman" panose="02020603050405020304" pitchFamily="18" charset="0"/>
                <a:ea typeface="Times New Roman" panose="02020603050405020304" pitchFamily="18" charset="0"/>
              </a:rPr>
              <a:t>Dos Santos believed that a distinct form of capitalism developed within the dominated countries through particular transformations of the colonial countries brought about by their incorporation into the sphere of the imperialist countries. </a:t>
            </a:r>
            <a:endParaRPr lang="el-GR" sz="2400"/>
          </a:p>
        </p:txBody>
      </p:sp>
    </p:spTree>
    <p:extLst>
      <p:ext uri="{BB962C8B-B14F-4D97-AF65-F5344CB8AC3E}">
        <p14:creationId xmlns:p14="http://schemas.microsoft.com/office/powerpoint/2010/main" val="4079017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24E863-D198-6A40-89B5-C83F4C4DC3CA}"/>
              </a:ext>
            </a:extLst>
          </p:cNvPr>
          <p:cNvSpPr>
            <a:spLocks noGrp="1"/>
          </p:cNvSpPr>
          <p:nvPr>
            <p:ph type="title"/>
          </p:nvPr>
        </p:nvSpPr>
        <p:spPr>
          <a:xfrm>
            <a:off x="838200" y="-746636"/>
            <a:ext cx="10515600" cy="2009468"/>
          </a:xfrm>
        </p:spPr>
        <p:txBody>
          <a:bodyPr>
            <a:normAutofit/>
          </a:bodyPr>
          <a:lstStyle/>
          <a:p>
            <a:pPr algn="ctr"/>
            <a:r>
              <a:rPr lang="el-GR" sz="2800" b="1">
                <a:solidFill>
                  <a:srgbClr val="000000"/>
                </a:solidFill>
                <a:effectLst/>
                <a:latin typeface="Times New Roman" panose="02020603050405020304" pitchFamily="18" charset="0"/>
                <a:ea typeface="Times New Roman" panose="02020603050405020304" pitchFamily="18" charset="0"/>
              </a:rPr>
              <a:t>Technological Dependence</a:t>
            </a:r>
            <a:endParaRPr lang="el-GR" sz="2800" b="1"/>
          </a:p>
        </p:txBody>
      </p:sp>
      <p:sp>
        <p:nvSpPr>
          <p:cNvPr id="3" name="Θέση περιεχομένου 2">
            <a:extLst>
              <a:ext uri="{FF2B5EF4-FFF2-40B4-BE49-F238E27FC236}">
                <a16:creationId xmlns:a16="http://schemas.microsoft.com/office/drawing/2014/main" id="{ED5A7C41-1920-C040-BAAE-B3F02F9A3737}"/>
              </a:ext>
            </a:extLst>
          </p:cNvPr>
          <p:cNvSpPr>
            <a:spLocks noGrp="1"/>
          </p:cNvSpPr>
          <p:nvPr>
            <p:ph idx="1"/>
          </p:nvPr>
        </p:nvSpPr>
        <p:spPr>
          <a:xfrm>
            <a:off x="976466" y="460887"/>
            <a:ext cx="10515600" cy="5504068"/>
          </a:xfrm>
        </p:spPr>
        <p:txBody>
          <a:bodyPr>
            <a:noAutofit/>
          </a:bodyPr>
          <a:lstStyle/>
          <a:p>
            <a:r>
              <a:rPr lang="el-GR" sz="2000">
                <a:solidFill>
                  <a:srgbClr val="000000"/>
                </a:solidFill>
                <a:effectLst/>
                <a:latin typeface="Times New Roman" panose="02020603050405020304" pitchFamily="18" charset="0"/>
                <a:ea typeface="Times New Roman" panose="02020603050405020304" pitchFamily="18" charset="0"/>
              </a:rPr>
              <a:t>It is common to observe in the process of industrialization in the advanced capitalist countries that there is a certain sequence, from the production of consumer goods to the production of intermediate and capital goods, as a result of the various linkages between them.</a:t>
            </a:r>
          </a:p>
          <a:p>
            <a:r>
              <a:rPr lang="el-GR" sz="2000">
                <a:solidFill>
                  <a:srgbClr val="000000"/>
                </a:solidFill>
                <a:effectLst/>
                <a:latin typeface="Times New Roman" panose="02020603050405020304" pitchFamily="18" charset="0"/>
                <a:ea typeface="Times New Roman" panose="02020603050405020304" pitchFamily="18" charset="0"/>
              </a:rPr>
              <a:t>The cycle of capital accumulation in dependent countries cannot be completed internally as they have only an incipient and simple capitals goods sector. Traditionally, most, if not all, of the equipment, tools and machinery for the extraction of the natural resources are imported from the dominant countries. With ISI, dependent countries need to import the required capital and intermediate goods for developing their industrial sector. In order to achieve sustainable economic growth and higher living standards, a country cannot rely solely on using more land, labour and capital but has to increasingly rely on raising the productivity of these three factors of production by introducing advanced technologies and developing its own capital goods sector. As the Latin American countries had not yet been able to develop such a capital goods sector they had to import the machinery and related tools from the dominant countries, allowing the latter to acquire an even greater stranglehold over their economies. </a:t>
            </a:r>
          </a:p>
          <a:p>
            <a:r>
              <a:rPr lang="el-GR" sz="2000">
                <a:solidFill>
                  <a:srgbClr val="000000"/>
                </a:solidFill>
                <a:effectLst/>
                <a:latin typeface="Times New Roman" panose="02020603050405020304" pitchFamily="18" charset="0"/>
                <a:ea typeface="Times New Roman" panose="02020603050405020304" pitchFamily="18" charset="0"/>
              </a:rPr>
              <a:t>In short, one of the key characteristics of dependency is that the dependent countries lack the capacity for autonomous and self-sustaining growth as the realization of their investment cycle requires, to a greater or lesser extent, the import of capital goods and hence cannot be achieved domestically.</a:t>
            </a:r>
            <a:endParaRPr lang="el-GR" sz="2000"/>
          </a:p>
        </p:txBody>
      </p:sp>
    </p:spTree>
    <p:extLst>
      <p:ext uri="{BB962C8B-B14F-4D97-AF65-F5344CB8AC3E}">
        <p14:creationId xmlns:p14="http://schemas.microsoft.com/office/powerpoint/2010/main" val="2874784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ED20BC-100B-574C-9371-6F37C86D7B93}"/>
              </a:ext>
            </a:extLst>
          </p:cNvPr>
          <p:cNvSpPr>
            <a:spLocks noGrp="1"/>
          </p:cNvSpPr>
          <p:nvPr>
            <p:ph type="title"/>
          </p:nvPr>
        </p:nvSpPr>
        <p:spPr/>
        <p:txBody>
          <a:bodyPr/>
          <a:lstStyle/>
          <a:p>
            <a:pPr algn="ctr"/>
            <a:r>
              <a:rPr lang="el-GR" b="1"/>
              <a:t>The Potential of Emancipation</a:t>
            </a:r>
          </a:p>
        </p:txBody>
      </p:sp>
      <p:sp>
        <p:nvSpPr>
          <p:cNvPr id="3" name="Θέση περιεχομένου 2">
            <a:extLst>
              <a:ext uri="{FF2B5EF4-FFF2-40B4-BE49-F238E27FC236}">
                <a16:creationId xmlns:a16="http://schemas.microsoft.com/office/drawing/2014/main" id="{86AFDDB2-27DD-4B49-9E03-2C50D733907A}"/>
              </a:ext>
            </a:extLst>
          </p:cNvPr>
          <p:cNvSpPr>
            <a:spLocks noGrp="1"/>
          </p:cNvSpPr>
          <p:nvPr>
            <p:ph idx="1"/>
          </p:nvPr>
        </p:nvSpPr>
        <p:spPr/>
        <p:txBody>
          <a:bodyPr>
            <a:noAutofit/>
          </a:bodyPr>
          <a:lstStyle/>
          <a:p>
            <a:r>
              <a:rPr lang="el-GR" sz="2400">
                <a:solidFill>
                  <a:srgbClr val="000000"/>
                </a:solidFill>
                <a:effectLst/>
                <a:latin typeface="Times New Roman" panose="02020603050405020304" pitchFamily="18" charset="0"/>
                <a:ea typeface="Times New Roman" panose="02020603050405020304" pitchFamily="18" charset="0"/>
              </a:rPr>
              <a:t>If the dependent economies can obtain a high degree of productive autonomy and develop an important secto of machines and industrialized raw materials, foreign capital would lose its capacity to determine the character of its development, it would turn into a purely artificial expression which would soon be destroyed, terminating the dependence relationship. This potential path for the disappearance of dependency is blocked by transnational capital as the foreign multinationals shift their consumer goods industries to the dependent countries and block the establishment of domestic capital goods industries so as to retain their control over technology. This has deleterious implications for technological progress and growth in the dependent countries. Thus it is the political influence and power of transnational capital (or neo-imperialism, as some refer to it) which blocks this liberating possibility for dependent countries.</a:t>
            </a:r>
            <a:endParaRPr lang="el-GR" sz="2400"/>
          </a:p>
        </p:txBody>
      </p:sp>
    </p:spTree>
    <p:extLst>
      <p:ext uri="{BB962C8B-B14F-4D97-AF65-F5344CB8AC3E}">
        <p14:creationId xmlns:p14="http://schemas.microsoft.com/office/powerpoint/2010/main" val="2252345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C96581-2A0A-C143-A40C-20606C5462F0}"/>
              </a:ext>
            </a:extLst>
          </p:cNvPr>
          <p:cNvSpPr>
            <a:spLocks noGrp="1"/>
          </p:cNvSpPr>
          <p:nvPr>
            <p:ph type="title"/>
          </p:nvPr>
        </p:nvSpPr>
        <p:spPr/>
        <p:txBody>
          <a:bodyPr/>
          <a:lstStyle/>
          <a:p>
            <a:pPr algn="ctr"/>
            <a:r>
              <a:rPr lang="el-GR" b="1"/>
              <a:t>What about NICs?</a:t>
            </a:r>
          </a:p>
        </p:txBody>
      </p:sp>
      <p:sp>
        <p:nvSpPr>
          <p:cNvPr id="3" name="Θέση περιεχομένου 2">
            <a:extLst>
              <a:ext uri="{FF2B5EF4-FFF2-40B4-BE49-F238E27FC236}">
                <a16:creationId xmlns:a16="http://schemas.microsoft.com/office/drawing/2014/main" id="{D4343ECF-EA3B-C94A-B596-0C8CF510F39E}"/>
              </a:ext>
            </a:extLst>
          </p:cNvPr>
          <p:cNvSpPr>
            <a:spLocks noGrp="1"/>
          </p:cNvSpPr>
          <p:nvPr>
            <p:ph idx="1"/>
          </p:nvPr>
        </p:nvSpPr>
        <p:spPr/>
        <p:txBody>
          <a:bodyPr>
            <a:normAutofit/>
          </a:bodyPr>
          <a:lstStyle/>
          <a:p>
            <a:r>
              <a:rPr lang="el-GR" sz="2400">
                <a:solidFill>
                  <a:srgbClr val="000000"/>
                </a:solidFill>
                <a:effectLst/>
                <a:latin typeface="Times New Roman" panose="02020603050405020304" pitchFamily="18" charset="0"/>
                <a:ea typeface="Times New Roman" panose="02020603050405020304" pitchFamily="18" charset="0"/>
              </a:rPr>
              <a:t>However, the development experiences of some of the newly industrializing countries (NICs), such as South Korea and Taiwan, seem to contradict this view. Dos Santos ignored the case of NICs which were seen by </a:t>
            </a:r>
            <a:r>
              <a:rPr lang="el-GR" sz="2400" i="1">
                <a:solidFill>
                  <a:srgbClr val="000000"/>
                </a:solidFill>
                <a:effectLst/>
                <a:latin typeface="Times New Roman" panose="02020603050405020304" pitchFamily="18" charset="0"/>
                <a:ea typeface="Times New Roman" panose="02020603050405020304" pitchFamily="18" charset="0"/>
              </a:rPr>
              <a:t>dependentistas </a:t>
            </a:r>
            <a:r>
              <a:rPr lang="el-GR" sz="2400">
                <a:solidFill>
                  <a:srgbClr val="000000"/>
                </a:solidFill>
                <a:effectLst/>
                <a:latin typeface="Times New Roman" panose="02020603050405020304" pitchFamily="18" charset="0"/>
                <a:ea typeface="Times New Roman" panose="02020603050405020304" pitchFamily="18" charset="0"/>
              </a:rPr>
              <a:t>or dependists as mere export platforms for industrial consumer goods, taking advantage of their cheap labour. This was partly the case in the first phase with the creation of industrial export zones, largely in coastal areas, which had few linkages with the domestic economy.  </a:t>
            </a:r>
            <a:endParaRPr lang="el-GR" sz="2400"/>
          </a:p>
        </p:txBody>
      </p:sp>
    </p:spTree>
    <p:extLst>
      <p:ext uri="{BB962C8B-B14F-4D97-AF65-F5344CB8AC3E}">
        <p14:creationId xmlns:p14="http://schemas.microsoft.com/office/powerpoint/2010/main" val="281589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9ED6DE-24EF-5844-8CFB-4D22344D3839}"/>
              </a:ext>
            </a:extLst>
          </p:cNvPr>
          <p:cNvSpPr>
            <a:spLocks noGrp="1"/>
          </p:cNvSpPr>
          <p:nvPr>
            <p:ph type="title"/>
          </p:nvPr>
        </p:nvSpPr>
        <p:spPr/>
        <p:txBody>
          <a:bodyPr/>
          <a:lstStyle/>
          <a:p>
            <a:pPr algn="ctr"/>
            <a:r>
              <a:rPr lang="el-GR" b="1"/>
              <a:t>Political Dilemma: Socialism or Fascism</a:t>
            </a:r>
          </a:p>
        </p:txBody>
      </p:sp>
      <p:sp>
        <p:nvSpPr>
          <p:cNvPr id="3" name="Θέση περιεχομένου 2">
            <a:extLst>
              <a:ext uri="{FF2B5EF4-FFF2-40B4-BE49-F238E27FC236}">
                <a16:creationId xmlns:a16="http://schemas.microsoft.com/office/drawing/2014/main" id="{EA9F1F74-77A4-BA4C-B39F-9B3E14953CC8}"/>
              </a:ext>
            </a:extLst>
          </p:cNvPr>
          <p:cNvSpPr>
            <a:spLocks noGrp="1"/>
          </p:cNvSpPr>
          <p:nvPr>
            <p:ph idx="1"/>
          </p:nvPr>
        </p:nvSpPr>
        <p:spPr/>
        <p:txBody>
          <a:bodyPr>
            <a:normAutofit/>
          </a:bodyPr>
          <a:lstStyle/>
          <a:p>
            <a:r>
              <a:rPr lang="el-GR" sz="2400">
                <a:solidFill>
                  <a:srgbClr val="000000"/>
                </a:solidFill>
                <a:effectLst/>
                <a:latin typeface="Times New Roman" panose="02020603050405020304" pitchFamily="18" charset="0"/>
                <a:ea typeface="Times New Roman" panose="02020603050405020304" pitchFamily="18" charset="0"/>
              </a:rPr>
              <a:t>Given the transfer of part of the economic surplus via unequal exchange to the dominant countries, the domestic capitalist class resorted to super-exploiting its labour force, either by prolonging the working day or by intensifying the work process, so as to protect its profits and remain competitive in international markets  As the ISI process advanced, the requirements for accumulation increased as industries became more capital intensive thereby pushing the capitalist class to squeeze more surplus value from labour. This only exacerbated social conflicts leading to the dilemma mentioned so starkly by Dos Santos: socialism or fascism. </a:t>
            </a:r>
            <a:endParaRPr lang="el-GR" sz="2400"/>
          </a:p>
        </p:txBody>
      </p:sp>
    </p:spTree>
    <p:extLst>
      <p:ext uri="{BB962C8B-B14F-4D97-AF65-F5344CB8AC3E}">
        <p14:creationId xmlns:p14="http://schemas.microsoft.com/office/powerpoint/2010/main" val="1733230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3A3AD-6D47-9B46-B803-D46E8E74E81E}"/>
              </a:ext>
            </a:extLst>
          </p:cNvPr>
          <p:cNvSpPr>
            <a:spLocks noGrp="1"/>
          </p:cNvSpPr>
          <p:nvPr>
            <p:ph type="title"/>
          </p:nvPr>
        </p:nvSpPr>
        <p:spPr/>
        <p:txBody>
          <a:bodyPr/>
          <a:lstStyle/>
          <a:p>
            <a:pPr algn="ctr"/>
            <a:r>
              <a:rPr lang="el-GR" b="1"/>
              <a:t>World Systems Theory</a:t>
            </a:r>
          </a:p>
        </p:txBody>
      </p:sp>
      <p:sp>
        <p:nvSpPr>
          <p:cNvPr id="3" name="Θέση περιεχομένου 2">
            <a:extLst>
              <a:ext uri="{FF2B5EF4-FFF2-40B4-BE49-F238E27FC236}">
                <a16:creationId xmlns:a16="http://schemas.microsoft.com/office/drawing/2014/main" id="{983CFE49-8EA5-B440-B3C0-E3D8274184F6}"/>
              </a:ext>
            </a:extLst>
          </p:cNvPr>
          <p:cNvSpPr>
            <a:spLocks noGrp="1"/>
          </p:cNvSpPr>
          <p:nvPr>
            <p:ph idx="1"/>
          </p:nvPr>
        </p:nvSpPr>
        <p:spPr>
          <a:xfrm>
            <a:off x="1142386" y="1253331"/>
            <a:ext cx="10515600" cy="5239544"/>
          </a:xfrm>
        </p:spPr>
        <p:txBody>
          <a:bodyPr>
            <a:noAutofit/>
          </a:bodyPr>
          <a:lstStyle/>
          <a:p>
            <a:r>
              <a:rPr lang="el-GR" sz="2400" i="0">
                <a:solidFill>
                  <a:srgbClr val="555555"/>
                </a:solidFill>
                <a:effectLst/>
                <a:latin typeface="Open Sans"/>
              </a:rPr>
              <a:t>The </a:t>
            </a:r>
            <a:r>
              <a:rPr lang="af-ZA" sz="2400" i="0">
                <a:solidFill>
                  <a:srgbClr val="555555"/>
                </a:solidFill>
                <a:effectLst/>
                <a:latin typeface="Open Sans"/>
              </a:rPr>
              <a:t>world systems theory</a:t>
            </a:r>
            <a:r>
              <a:rPr lang="af-ZA" sz="2400" b="0" i="0">
                <a:solidFill>
                  <a:srgbClr val="555555"/>
                </a:solidFill>
                <a:effectLst/>
                <a:latin typeface="Open Sans"/>
              </a:rPr>
              <a:t>, developed by sociologist Immanuel Wallerstein, is an approach to world history and social change that suggests there is a world economic system in which some countries benefit while others are exploited. Just like we cannot understand an individual's behavior without reference to their surroundings, experiences, and culture, a nation's economic system cannot be understood without reference to the world system of which they are a part.</a:t>
            </a:r>
          </a:p>
          <a:p>
            <a:r>
              <a:rPr lang="af-ZA" sz="2400" b="0" i="0">
                <a:solidFill>
                  <a:srgbClr val="555555"/>
                </a:solidFill>
                <a:effectLst/>
                <a:latin typeface="Open Sans"/>
              </a:rPr>
              <a:t>The world systems theory is established on a three-level hierarchy consisting of core, periphery, and semi-periphery areas.</a:t>
            </a:r>
          </a:p>
          <a:p>
            <a:r>
              <a:rPr lang="af-ZA" sz="2400" b="0" i="0">
                <a:solidFill>
                  <a:srgbClr val="555555"/>
                </a:solidFill>
                <a:effectLst/>
                <a:latin typeface="Open Sans"/>
              </a:rPr>
              <a:t>The core countries dominate and exploit the peripheral countries for labor and raw materials.</a:t>
            </a:r>
            <a:r>
              <a:rPr lang="el-GR" sz="2400" b="0" i="0">
                <a:solidFill>
                  <a:srgbClr val="555555"/>
                </a:solidFill>
                <a:effectLst/>
                <a:latin typeface="Open Sans"/>
              </a:rPr>
              <a:t> </a:t>
            </a:r>
            <a:r>
              <a:rPr lang="af-ZA" sz="2400" b="0" i="0">
                <a:solidFill>
                  <a:srgbClr val="555555"/>
                </a:solidFill>
                <a:effectLst/>
                <a:latin typeface="Open Sans"/>
              </a:rPr>
              <a:t>They are strong in military power and not dependent on any one state or country. They serve the interests of the economically powerful. They are focused on higher skill and capital-intensive production. Core countries are powerful, and this power allows them to pay lower prices for raw goods and exploit cheap labor, which constantly reinforces the unequal status between core and peripheral countries.</a:t>
            </a:r>
          </a:p>
          <a:p>
            <a:pPr marL="0" indent="0">
              <a:buNone/>
            </a:pPr>
            <a:endParaRPr lang="af-ZA" sz="2400" b="0" i="0">
              <a:solidFill>
                <a:srgbClr val="555555"/>
              </a:solidFill>
              <a:effectLst/>
              <a:latin typeface="Open Sans"/>
            </a:endParaRPr>
          </a:p>
        </p:txBody>
      </p:sp>
    </p:spTree>
    <p:extLst>
      <p:ext uri="{BB962C8B-B14F-4D97-AF65-F5344CB8AC3E}">
        <p14:creationId xmlns:p14="http://schemas.microsoft.com/office/powerpoint/2010/main" val="1800520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CCA932-F669-774B-ABED-E80BAC0A98BB}"/>
              </a:ext>
            </a:extLst>
          </p:cNvPr>
          <p:cNvSpPr>
            <a:spLocks noGrp="1"/>
          </p:cNvSpPr>
          <p:nvPr>
            <p:ph type="title"/>
          </p:nvPr>
        </p:nvSpPr>
        <p:spPr/>
        <p:txBody>
          <a:bodyPr/>
          <a:lstStyle/>
          <a:p>
            <a:pPr algn="ctr"/>
            <a:r>
              <a:rPr lang="el-GR" b="1"/>
              <a:t>Core vs. Centre</a:t>
            </a:r>
          </a:p>
        </p:txBody>
      </p:sp>
      <p:sp>
        <p:nvSpPr>
          <p:cNvPr id="3" name="Θέση περιεχομένου 2">
            <a:extLst>
              <a:ext uri="{FF2B5EF4-FFF2-40B4-BE49-F238E27FC236}">
                <a16:creationId xmlns:a16="http://schemas.microsoft.com/office/drawing/2014/main" id="{4B1A6008-FF0F-1043-BD0A-C6DD514BA318}"/>
              </a:ext>
            </a:extLst>
          </p:cNvPr>
          <p:cNvSpPr>
            <a:spLocks noGrp="1"/>
          </p:cNvSpPr>
          <p:nvPr>
            <p:ph idx="1"/>
          </p:nvPr>
        </p:nvSpPr>
        <p:spPr/>
        <p:txBody>
          <a:bodyPr>
            <a:normAutofit/>
          </a:bodyPr>
          <a:lstStyle/>
          <a:p>
            <a:r>
              <a:rPr lang="el-GR">
                <a:solidFill>
                  <a:srgbClr val="333333"/>
                </a:solidFill>
                <a:latin typeface="Arial" panose="020B0604020202020204" pitchFamily="34" charset="0"/>
              </a:rPr>
              <a:t>The term </a:t>
            </a:r>
            <a:r>
              <a:rPr lang="af-ZA" b="0" i="1">
                <a:solidFill>
                  <a:srgbClr val="333333"/>
                </a:solidFill>
                <a:effectLst/>
                <a:latin typeface="Arial" panose="020B0604020202020204" pitchFamily="34" charset="0"/>
              </a:rPr>
              <a:t>core</a:t>
            </a:r>
            <a:r>
              <a:rPr lang="af-ZA"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s</a:t>
            </a:r>
            <a:r>
              <a:rPr lang="af-ZA" b="0" i="0">
                <a:solidFill>
                  <a:srgbClr val="333333"/>
                </a:solidFill>
                <a:effectLst/>
                <a:latin typeface="Arial" panose="020B0604020202020204" pitchFamily="34" charset="0"/>
              </a:rPr>
              <a:t>uggest</a:t>
            </a:r>
            <a:r>
              <a:rPr lang="el-GR" b="0" i="0">
                <a:solidFill>
                  <a:srgbClr val="333333"/>
                </a:solidFill>
                <a:effectLst/>
                <a:latin typeface="Arial" panose="020B0604020202020204" pitchFamily="34" charset="0"/>
              </a:rPr>
              <a:t>s</a:t>
            </a:r>
            <a:r>
              <a:rPr lang="af-ZA" b="0" i="0">
                <a:solidFill>
                  <a:srgbClr val="333333"/>
                </a:solidFill>
                <a:effectLst/>
                <a:latin typeface="Arial" panose="020B0604020202020204" pitchFamily="34" charset="0"/>
              </a:rPr>
              <a:t> a multicentric region containing a group of states rather than the term </a:t>
            </a:r>
            <a:r>
              <a:rPr lang="af-ZA" b="0" i="1">
                <a:solidFill>
                  <a:srgbClr val="333333"/>
                </a:solidFill>
                <a:effectLst/>
                <a:latin typeface="Arial" panose="020B0604020202020204" pitchFamily="34" charset="0"/>
              </a:rPr>
              <a:t>centr</a:t>
            </a:r>
            <a:r>
              <a:rPr lang="el-GR" b="0" i="1">
                <a:solidFill>
                  <a:srgbClr val="333333"/>
                </a:solidFill>
                <a:effectLst/>
                <a:latin typeface="Arial" panose="020B0604020202020204" pitchFamily="34" charset="0"/>
              </a:rPr>
              <a:t>e</a:t>
            </a:r>
            <a:r>
              <a:rPr lang="af-ZA" b="0" i="0">
                <a:solidFill>
                  <a:srgbClr val="333333"/>
                </a:solidFill>
                <a:effectLst/>
                <a:latin typeface="Arial" panose="020B0604020202020204" pitchFamily="34" charset="0"/>
              </a:rPr>
              <a:t>, which implies a hierarchy with a single peak</a:t>
            </a:r>
            <a:r>
              <a:rPr lang="el-GR" b="0" i="0">
                <a:solidFill>
                  <a:srgbClr val="333333"/>
                </a:solidFill>
                <a:effectLst/>
                <a:latin typeface="Arial" panose="020B0604020202020204" pitchFamily="34" charset="0"/>
              </a:rPr>
              <a:t>.</a:t>
            </a:r>
            <a:endParaRPr lang="el-GR" b="0" i="0">
              <a:solidFill>
                <a:srgbClr val="555555"/>
              </a:solidFill>
              <a:effectLst/>
              <a:latin typeface="Open Sans"/>
            </a:endParaRPr>
          </a:p>
          <a:p>
            <a:endParaRPr lang="el-GR">
              <a:solidFill>
                <a:srgbClr val="555555"/>
              </a:solidFill>
              <a:latin typeface="Open Sans"/>
            </a:endParaRPr>
          </a:p>
          <a:p>
            <a:r>
              <a:rPr lang="af-ZA" b="0" i="0">
                <a:solidFill>
                  <a:srgbClr val="555555"/>
                </a:solidFill>
                <a:effectLst/>
                <a:latin typeface="Open Sans"/>
              </a:rPr>
              <a:t>The first core region was located in northwestern Europe and made up of England, France, and Holland. Today, the United States is an example of a core country. The U.S. has large amounts of capital, and its labo</a:t>
            </a:r>
            <a:r>
              <a:rPr lang="el-GR" b="0" i="0">
                <a:solidFill>
                  <a:srgbClr val="555555"/>
                </a:solidFill>
                <a:effectLst/>
                <a:latin typeface="Open Sans"/>
              </a:rPr>
              <a:t>u</a:t>
            </a:r>
            <a:r>
              <a:rPr lang="af-ZA" b="0" i="0">
                <a:solidFill>
                  <a:srgbClr val="555555"/>
                </a:solidFill>
                <a:effectLst/>
                <a:latin typeface="Open Sans"/>
              </a:rPr>
              <a:t>r forces are relatively well paid.</a:t>
            </a:r>
            <a:endParaRPr lang="el-GR" b="0" i="0">
              <a:solidFill>
                <a:srgbClr val="555555"/>
              </a:solidFill>
              <a:effectLst/>
              <a:latin typeface="Open Sans"/>
            </a:endParaRPr>
          </a:p>
          <a:p>
            <a:endParaRPr lang="af-ZA" b="0" i="0">
              <a:solidFill>
                <a:srgbClr val="555555"/>
              </a:solidFill>
              <a:effectLst/>
              <a:latin typeface="Open Sans"/>
            </a:endParaRPr>
          </a:p>
        </p:txBody>
      </p:sp>
    </p:spTree>
    <p:extLst>
      <p:ext uri="{BB962C8B-B14F-4D97-AF65-F5344CB8AC3E}">
        <p14:creationId xmlns:p14="http://schemas.microsoft.com/office/powerpoint/2010/main" val="1088051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89C0FF-F33C-3F4D-9A2D-05C60884D089}"/>
              </a:ext>
            </a:extLst>
          </p:cNvPr>
          <p:cNvSpPr>
            <a:spLocks noGrp="1"/>
          </p:cNvSpPr>
          <p:nvPr>
            <p:ph type="title"/>
          </p:nvPr>
        </p:nvSpPr>
        <p:spPr/>
        <p:txBody>
          <a:bodyPr/>
          <a:lstStyle/>
          <a:p>
            <a:pPr algn="ctr"/>
            <a:r>
              <a:rPr lang="el-GR" b="1"/>
              <a:t>Peripheral and Semi-peripheral</a:t>
            </a:r>
          </a:p>
        </p:txBody>
      </p:sp>
      <p:sp>
        <p:nvSpPr>
          <p:cNvPr id="3" name="Θέση περιεχομένου 2">
            <a:extLst>
              <a:ext uri="{FF2B5EF4-FFF2-40B4-BE49-F238E27FC236}">
                <a16:creationId xmlns:a16="http://schemas.microsoft.com/office/drawing/2014/main" id="{466F6359-0CA8-C14B-8ED6-F48E2F5CB690}"/>
              </a:ext>
            </a:extLst>
          </p:cNvPr>
          <p:cNvSpPr>
            <a:spLocks noGrp="1"/>
          </p:cNvSpPr>
          <p:nvPr>
            <p:ph idx="1"/>
          </p:nvPr>
        </p:nvSpPr>
        <p:spPr/>
        <p:txBody>
          <a:bodyPr>
            <a:normAutofit lnSpcReduction="10000"/>
          </a:bodyPr>
          <a:lstStyle/>
          <a:p>
            <a:r>
              <a:rPr lang="el-GR" b="0" i="0">
                <a:solidFill>
                  <a:srgbClr val="1A1A1A"/>
                </a:solidFill>
                <a:effectLst/>
                <a:latin typeface="Arial" panose="020B0604020202020204" pitchFamily="34" charset="0"/>
              </a:rPr>
              <a:t>The </a:t>
            </a:r>
            <a:r>
              <a:rPr lang="af-ZA" b="0" i="0">
                <a:solidFill>
                  <a:srgbClr val="1A1A1A"/>
                </a:solidFill>
                <a:effectLst/>
                <a:latin typeface="Arial" panose="020B0604020202020204" pitchFamily="34" charset="0"/>
              </a:rPr>
              <a:t>peripheral countries</a:t>
            </a:r>
            <a:r>
              <a:rPr lang="el-GR" b="0" i="0">
                <a:solidFill>
                  <a:srgbClr val="1A1A1A"/>
                </a:solidFill>
                <a:effectLst/>
                <a:latin typeface="Arial" panose="020B0604020202020204" pitchFamily="34" charset="0"/>
              </a:rPr>
              <a:t> are </a:t>
            </a:r>
            <a:r>
              <a:rPr lang="af-ZA" b="0" i="0">
                <a:solidFill>
                  <a:srgbClr val="1A1A1A"/>
                </a:solidFill>
                <a:effectLst/>
                <a:latin typeface="Arial" panose="020B0604020202020204" pitchFamily="34" charset="0"/>
              </a:rPr>
              <a:t>at the bottom, mainly in Africa, which provide the raw materials such as cash crops to the core and semi periphery. These are also the emerging markets in which the core attempts to market their manufactured goods.</a:t>
            </a:r>
            <a:endParaRPr lang="el-GR" b="0" i="0">
              <a:solidFill>
                <a:srgbClr val="1A1A1A"/>
              </a:solidFill>
              <a:effectLst/>
              <a:latin typeface="Arial" panose="020B0604020202020204" pitchFamily="34" charset="0"/>
            </a:endParaRPr>
          </a:p>
          <a:p>
            <a:endParaRPr lang="el-GR">
              <a:solidFill>
                <a:srgbClr val="1A1A1A"/>
              </a:solidFill>
              <a:latin typeface="Arial" panose="020B0604020202020204" pitchFamily="34" charset="0"/>
            </a:endParaRPr>
          </a:p>
          <a:p>
            <a:r>
              <a:rPr lang="el-GR" b="0" i="0">
                <a:solidFill>
                  <a:srgbClr val="1A1A1A"/>
                </a:solidFill>
                <a:effectLst/>
                <a:latin typeface="Arial" panose="020B0604020202020204" pitchFamily="34" charset="0"/>
              </a:rPr>
              <a:t>The </a:t>
            </a:r>
            <a:r>
              <a:rPr lang="af-ZA" b="0" i="0">
                <a:solidFill>
                  <a:srgbClr val="1A1A1A"/>
                </a:solidFill>
                <a:effectLst/>
                <a:latin typeface="Arial" panose="020B0604020202020204" pitchFamily="34" charset="0"/>
              </a:rPr>
              <a:t>semi-peripheral</a:t>
            </a:r>
            <a:r>
              <a:rPr lang="el-GR" b="0" i="0">
                <a:solidFill>
                  <a:srgbClr val="1A1A1A"/>
                </a:solidFill>
                <a:effectLst/>
                <a:latin typeface="Arial" panose="020B0604020202020204" pitchFamily="34" charset="0"/>
              </a:rPr>
              <a:t> countries share characteristics of both peripheral and core countries. The semi-peripheral</a:t>
            </a:r>
            <a:r>
              <a:rPr lang="af-ZA" b="0" i="0">
                <a:solidFill>
                  <a:srgbClr val="1A1A1A"/>
                </a:solidFill>
                <a:effectLst/>
                <a:latin typeface="Arial" panose="020B0604020202020204" pitchFamily="34" charset="0"/>
              </a:rPr>
              <a:t> zone includes countries like South Africa or Brazil which resemble the core in terms of their urban centres but also have areas of rural poverty which resemble the peripheral countries. The core contracts work out to these countries.</a:t>
            </a:r>
            <a:endParaRPr lang="el-GR"/>
          </a:p>
        </p:txBody>
      </p:sp>
    </p:spTree>
    <p:extLst>
      <p:ext uri="{BB962C8B-B14F-4D97-AF65-F5344CB8AC3E}">
        <p14:creationId xmlns:p14="http://schemas.microsoft.com/office/powerpoint/2010/main" val="3323176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392F00-5DE4-1540-834E-0F813C94353C}"/>
              </a:ext>
            </a:extLst>
          </p:cNvPr>
          <p:cNvSpPr>
            <a:spLocks noGrp="1"/>
          </p:cNvSpPr>
          <p:nvPr>
            <p:ph type="title"/>
          </p:nvPr>
        </p:nvSpPr>
        <p:spPr/>
        <p:txBody>
          <a:bodyPr/>
          <a:lstStyle/>
          <a:p>
            <a:pPr algn="ctr"/>
            <a:r>
              <a:rPr lang="en-GB" b="1"/>
              <a:t>Α Radical Approach to Development</a:t>
            </a:r>
            <a:endParaRPr lang="el-GR" b="1"/>
          </a:p>
        </p:txBody>
      </p:sp>
      <p:sp>
        <p:nvSpPr>
          <p:cNvPr id="3" name="Θέση περιεχομένου 2">
            <a:extLst>
              <a:ext uri="{FF2B5EF4-FFF2-40B4-BE49-F238E27FC236}">
                <a16:creationId xmlns:a16="http://schemas.microsoft.com/office/drawing/2014/main" id="{3D0BCE72-5D3D-D342-9891-5C3D7BAF666C}"/>
              </a:ext>
            </a:extLst>
          </p:cNvPr>
          <p:cNvSpPr>
            <a:spLocks noGrp="1"/>
          </p:cNvSpPr>
          <p:nvPr>
            <p:ph idx="1"/>
          </p:nvPr>
        </p:nvSpPr>
        <p:spPr/>
        <p:txBody>
          <a:bodyPr>
            <a:normAutofit fontScale="92500" lnSpcReduction="10000"/>
          </a:bodyPr>
          <a:lstStyle/>
          <a:p>
            <a:r>
              <a:rPr lang="en-GB"/>
              <a:t>The Depenency theories of Development consider that the developing countries face constraints </a:t>
            </a:r>
            <a:r>
              <a:rPr lang="af-ZA" b="0" i="0">
                <a:solidFill>
                  <a:srgbClr val="1A1A1A"/>
                </a:solidFill>
                <a:effectLst/>
                <a:latin typeface="Georgia" panose="02040502050405020303" pitchFamily="18" charset="0"/>
              </a:rPr>
              <a:t>imposed by the global political and economic order</a:t>
            </a:r>
            <a:r>
              <a:rPr lang="en-GB"/>
              <a:t> in their attempt to develop. </a:t>
            </a:r>
          </a:p>
          <a:p>
            <a:r>
              <a:rPr lang="en-GB"/>
              <a:t>These constraints are mainly pertained to the fact that the less developed countries are dependent on the developed ones.  The latter use this relation of dependency for exploiting the less developed countries and extracting rents from them.   </a:t>
            </a:r>
          </a:p>
          <a:p>
            <a:r>
              <a:rPr lang="en-GB"/>
              <a:t>It is exactly this relatioship of dependency and exploitation that causes underdevelopment. </a:t>
            </a:r>
          </a:p>
          <a:p>
            <a:r>
              <a:rPr lang="en-GB"/>
              <a:t>Development strategies should focus on employment creation, reduction of poverty, and elimination of income inequality.  </a:t>
            </a:r>
            <a:endParaRPr lang="el-GR"/>
          </a:p>
        </p:txBody>
      </p:sp>
    </p:spTree>
    <p:extLst>
      <p:ext uri="{BB962C8B-B14F-4D97-AF65-F5344CB8AC3E}">
        <p14:creationId xmlns:p14="http://schemas.microsoft.com/office/powerpoint/2010/main" val="2637990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C98B53-8531-C54E-AEDC-85D0AD47AB07}"/>
              </a:ext>
            </a:extLst>
          </p:cNvPr>
          <p:cNvSpPr>
            <a:spLocks noGrp="1"/>
          </p:cNvSpPr>
          <p:nvPr>
            <p:ph type="title"/>
          </p:nvPr>
        </p:nvSpPr>
        <p:spPr/>
        <p:txBody>
          <a:bodyPr/>
          <a:lstStyle/>
          <a:p>
            <a:pPr algn="ctr"/>
            <a:r>
              <a:rPr lang="el-GR" b="1"/>
              <a:t>Country mobility in the hierarchical order</a:t>
            </a:r>
          </a:p>
        </p:txBody>
      </p:sp>
      <p:sp>
        <p:nvSpPr>
          <p:cNvPr id="3" name="Θέση περιεχομένου 2">
            <a:extLst>
              <a:ext uri="{FF2B5EF4-FFF2-40B4-BE49-F238E27FC236}">
                <a16:creationId xmlns:a16="http://schemas.microsoft.com/office/drawing/2014/main" id="{5A7FC752-1F3F-1941-B5E9-F33F0576EA4F}"/>
              </a:ext>
            </a:extLst>
          </p:cNvPr>
          <p:cNvSpPr>
            <a:spLocks noGrp="1"/>
          </p:cNvSpPr>
          <p:nvPr>
            <p:ph idx="1"/>
          </p:nvPr>
        </p:nvSpPr>
        <p:spPr/>
        <p:txBody>
          <a:bodyPr>
            <a:normAutofit lnSpcReduction="10000"/>
          </a:bodyPr>
          <a:lstStyle/>
          <a:p>
            <a:r>
              <a:rPr lang="el-GR" b="0" i="0">
                <a:solidFill>
                  <a:srgbClr val="1A1A1A"/>
                </a:solidFill>
                <a:effectLst/>
                <a:latin typeface="Arial" panose="020B0604020202020204" pitchFamily="34" charset="0"/>
              </a:rPr>
              <a:t>C</a:t>
            </a:r>
            <a:r>
              <a:rPr lang="af-ZA" b="0" i="0">
                <a:solidFill>
                  <a:srgbClr val="1A1A1A"/>
                </a:solidFill>
                <a:effectLst/>
                <a:latin typeface="Arial" panose="020B0604020202020204" pitchFamily="34" charset="0"/>
              </a:rPr>
              <a:t>ountries can be upwardly or downwardly mobile in the world system. This is one of the key differences between World System’s Theory and Frank’s Dependency Theory. Many countries, such as the</a:t>
            </a:r>
            <a:r>
              <a:rPr lang="el-GR" b="0" i="0">
                <a:solidFill>
                  <a:srgbClr val="1A1A1A"/>
                </a:solidFill>
                <a:effectLst/>
                <a:latin typeface="Arial" panose="020B0604020202020204" pitchFamily="34" charset="0"/>
              </a:rPr>
              <a:t> BRIC nations </a:t>
            </a:r>
            <a:r>
              <a:rPr lang="af-ZA" b="0" i="0">
                <a:solidFill>
                  <a:srgbClr val="1A1A1A"/>
                </a:solidFill>
                <a:effectLst/>
                <a:latin typeface="Arial" panose="020B0604020202020204" pitchFamily="34" charset="0"/>
              </a:rPr>
              <a:t>have moved up from being peripheral countries to semi-peripheral countries. However, most countries do not move up and stay peripheral, and the ex-colonial powers (the wealthy European countries) are very unlikely to slip down the global order.</a:t>
            </a:r>
            <a:endParaRPr lang="el-GR" b="0" i="0">
              <a:solidFill>
                <a:srgbClr val="1A1A1A"/>
              </a:solidFill>
              <a:effectLst/>
              <a:latin typeface="Arial" panose="020B0604020202020204" pitchFamily="34" charset="0"/>
            </a:endParaRPr>
          </a:p>
          <a:p>
            <a:r>
              <a:rPr lang="af-ZA" b="0" i="0">
                <a:solidFill>
                  <a:srgbClr val="1A1A1A"/>
                </a:solidFill>
                <a:effectLst/>
                <a:latin typeface="Arial" panose="020B0604020202020204" pitchFamily="34" charset="0"/>
              </a:rPr>
              <a:t>The Modern World System is dynamic – core countries are constantly evolving new ways of extracting profit from poorer countries and regions</a:t>
            </a:r>
            <a:r>
              <a:rPr lang="el-GR" b="0" i="0">
                <a:solidFill>
                  <a:srgbClr val="1A1A1A"/>
                </a:solidFill>
                <a:effectLst/>
                <a:latin typeface="Arial" panose="020B0604020202020204" pitchFamily="34" charset="0"/>
              </a:rPr>
              <a:t>.</a:t>
            </a:r>
            <a:endParaRPr lang="el-GR"/>
          </a:p>
        </p:txBody>
      </p:sp>
    </p:spTree>
    <p:extLst>
      <p:ext uri="{BB962C8B-B14F-4D97-AF65-F5344CB8AC3E}">
        <p14:creationId xmlns:p14="http://schemas.microsoft.com/office/powerpoint/2010/main" val="4233293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F6FE17-6940-2C42-B806-FBB227C823A0}"/>
              </a:ext>
            </a:extLst>
          </p:cNvPr>
          <p:cNvSpPr>
            <a:spLocks noGrp="1"/>
          </p:cNvSpPr>
          <p:nvPr>
            <p:ph type="title"/>
          </p:nvPr>
        </p:nvSpPr>
        <p:spPr/>
        <p:txBody>
          <a:bodyPr/>
          <a:lstStyle/>
          <a:p>
            <a:pPr algn="ctr"/>
            <a:r>
              <a:rPr lang="el-GR" b="1"/>
              <a:t>The first world system: Capitalism</a:t>
            </a:r>
          </a:p>
        </p:txBody>
      </p:sp>
      <p:sp>
        <p:nvSpPr>
          <p:cNvPr id="3" name="Θέση περιεχομένου 2">
            <a:extLst>
              <a:ext uri="{FF2B5EF4-FFF2-40B4-BE49-F238E27FC236}">
                <a16:creationId xmlns:a16="http://schemas.microsoft.com/office/drawing/2014/main" id="{4ABC1D72-D379-2241-81D1-81B5F63E9002}"/>
              </a:ext>
            </a:extLst>
          </p:cNvPr>
          <p:cNvSpPr>
            <a:spLocks noGrp="1"/>
          </p:cNvSpPr>
          <p:nvPr>
            <p:ph idx="1"/>
          </p:nvPr>
        </p:nvSpPr>
        <p:spPr/>
        <p:txBody>
          <a:bodyPr/>
          <a:lstStyle/>
          <a:p>
            <a:r>
              <a:rPr lang="af-ZA" b="1" i="0">
                <a:solidFill>
                  <a:srgbClr val="3C4043"/>
                </a:solidFill>
                <a:effectLst/>
                <a:latin typeface="Roboto" panose="02000000000000000000" pitchFamily="2" charset="0"/>
              </a:rPr>
              <a:t>World</a:t>
            </a:r>
            <a:r>
              <a:rPr lang="af-ZA" b="0" i="0">
                <a:solidFill>
                  <a:srgbClr val="3C4043"/>
                </a:solidFill>
                <a:effectLst/>
                <a:latin typeface="Roboto" panose="02000000000000000000" pitchFamily="2" charset="0"/>
              </a:rPr>
              <a:t>-systems are larger, and are ethnically diverse. The modern </a:t>
            </a:r>
            <a:r>
              <a:rPr lang="af-ZA" b="1" i="0">
                <a:solidFill>
                  <a:srgbClr val="3C4043"/>
                </a:solidFill>
                <a:effectLst/>
                <a:latin typeface="Roboto" panose="02000000000000000000" pitchFamily="2" charset="0"/>
              </a:rPr>
              <a:t>world</a:t>
            </a:r>
            <a:r>
              <a:rPr lang="af-ZA" b="0" i="0">
                <a:solidFill>
                  <a:srgbClr val="3C4043"/>
                </a:solidFill>
                <a:effectLst/>
                <a:latin typeface="Roboto" panose="02000000000000000000" pitchFamily="2" charset="0"/>
              </a:rPr>
              <a:t>-system, a </a:t>
            </a:r>
            <a:r>
              <a:rPr lang="af-ZA" b="1" i="0">
                <a:solidFill>
                  <a:srgbClr val="3C4043"/>
                </a:solidFill>
                <a:effectLst/>
                <a:latin typeface="Roboto" panose="02000000000000000000" pitchFamily="2" charset="0"/>
              </a:rPr>
              <a:t>capitalist world</a:t>
            </a:r>
            <a:r>
              <a:rPr lang="af-ZA" b="0" i="0">
                <a:solidFill>
                  <a:srgbClr val="3C4043"/>
                </a:solidFill>
                <a:effectLst/>
                <a:latin typeface="Roboto" panose="02000000000000000000" pitchFamily="2" charset="0"/>
              </a:rPr>
              <a:t>-economy, is unique in being the first and only </a:t>
            </a:r>
            <a:r>
              <a:rPr lang="af-ZA" b="1" i="0">
                <a:solidFill>
                  <a:srgbClr val="3C4043"/>
                </a:solidFill>
                <a:effectLst/>
                <a:latin typeface="Roboto" panose="02000000000000000000" pitchFamily="2" charset="0"/>
              </a:rPr>
              <a:t>world</a:t>
            </a:r>
            <a:r>
              <a:rPr lang="af-ZA" b="0" i="0">
                <a:solidFill>
                  <a:srgbClr val="3C4043"/>
                </a:solidFill>
                <a:effectLst/>
                <a:latin typeface="Roboto" panose="02000000000000000000" pitchFamily="2" charset="0"/>
              </a:rPr>
              <a:t>-system, which emerged around 1450 to 1550, to have geographically expanded across the </a:t>
            </a:r>
            <a:r>
              <a:rPr lang="af-ZA" b="1" i="0">
                <a:solidFill>
                  <a:srgbClr val="3C4043"/>
                </a:solidFill>
                <a:effectLst/>
                <a:latin typeface="Roboto" panose="02000000000000000000" pitchFamily="2" charset="0"/>
              </a:rPr>
              <a:t>entire</a:t>
            </a:r>
            <a:r>
              <a:rPr lang="af-ZA" b="0" i="0">
                <a:solidFill>
                  <a:srgbClr val="3C4043"/>
                </a:solidFill>
                <a:effectLst/>
                <a:latin typeface="Roboto" panose="02000000000000000000" pitchFamily="2" charset="0"/>
              </a:rPr>
              <a:t> planet, by about 1900.</a:t>
            </a:r>
            <a:endParaRPr lang="el-GR" b="0" i="0">
              <a:solidFill>
                <a:srgbClr val="3C4043"/>
              </a:solidFill>
              <a:effectLst/>
              <a:latin typeface="Roboto" panose="02000000000000000000" pitchFamily="2" charset="0"/>
            </a:endParaRPr>
          </a:p>
          <a:p>
            <a:r>
              <a:rPr lang="af-ZA" b="1" i="0">
                <a:solidFill>
                  <a:srgbClr val="3C4043"/>
                </a:solidFill>
                <a:effectLst/>
                <a:latin typeface="Roboto" panose="02000000000000000000" pitchFamily="2" charset="0"/>
              </a:rPr>
              <a:t>World</a:t>
            </a:r>
            <a:r>
              <a:rPr lang="af-ZA" b="0" i="0">
                <a:solidFill>
                  <a:srgbClr val="3C4043"/>
                </a:solidFill>
                <a:effectLst/>
                <a:latin typeface="Roboto" panose="02000000000000000000" pitchFamily="2" charset="0"/>
              </a:rPr>
              <a:t>-</a:t>
            </a:r>
            <a:r>
              <a:rPr lang="af-ZA" b="1" i="0">
                <a:solidFill>
                  <a:srgbClr val="3C4043"/>
                </a:solidFill>
                <a:effectLst/>
                <a:latin typeface="Roboto" panose="02000000000000000000" pitchFamily="2" charset="0"/>
              </a:rPr>
              <a:t>systems analysis</a:t>
            </a:r>
            <a:r>
              <a:rPr lang="af-ZA" b="0" i="0">
                <a:solidFill>
                  <a:srgbClr val="3C4043"/>
                </a:solidFill>
                <a:effectLst/>
                <a:latin typeface="Roboto" panose="02000000000000000000" pitchFamily="2" charset="0"/>
              </a:rPr>
              <a:t> argues that capitalism, as a historical </a:t>
            </a:r>
            <a:r>
              <a:rPr lang="af-ZA" b="1" i="0">
                <a:solidFill>
                  <a:srgbClr val="3C4043"/>
                </a:solidFill>
                <a:effectLst/>
                <a:latin typeface="Roboto" panose="02000000000000000000" pitchFamily="2" charset="0"/>
              </a:rPr>
              <a:t>system</a:t>
            </a:r>
            <a:r>
              <a:rPr lang="af-ZA" b="0" i="0">
                <a:solidFill>
                  <a:srgbClr val="3C4043"/>
                </a:solidFill>
                <a:effectLst/>
                <a:latin typeface="Roboto" panose="02000000000000000000" pitchFamily="2" charset="0"/>
              </a:rPr>
              <a:t>, has always integrated a variety of labor forms within a functioning division of labor (</a:t>
            </a:r>
            <a:r>
              <a:rPr lang="af-ZA" b="1" i="0">
                <a:solidFill>
                  <a:srgbClr val="3C4043"/>
                </a:solidFill>
                <a:effectLst/>
                <a:latin typeface="Roboto" panose="02000000000000000000" pitchFamily="2" charset="0"/>
              </a:rPr>
              <a:t>world</a:t>
            </a:r>
            <a:r>
              <a:rPr lang="af-ZA" b="0" i="0">
                <a:solidFill>
                  <a:srgbClr val="3C4043"/>
                </a:solidFill>
                <a:effectLst/>
                <a:latin typeface="Roboto" panose="02000000000000000000" pitchFamily="2" charset="0"/>
              </a:rPr>
              <a:t> economy). Countries do not have economies but are part of the </a:t>
            </a:r>
            <a:r>
              <a:rPr lang="af-ZA" b="1" i="0">
                <a:solidFill>
                  <a:srgbClr val="3C4043"/>
                </a:solidFill>
                <a:effectLst/>
                <a:latin typeface="Roboto" panose="02000000000000000000" pitchFamily="2" charset="0"/>
              </a:rPr>
              <a:t>world</a:t>
            </a:r>
            <a:r>
              <a:rPr lang="af-ZA" b="0" i="0">
                <a:solidFill>
                  <a:srgbClr val="3C4043"/>
                </a:solidFill>
                <a:effectLst/>
                <a:latin typeface="Roboto" panose="02000000000000000000" pitchFamily="2" charset="0"/>
              </a:rPr>
              <a:t> economy.</a:t>
            </a:r>
            <a:endParaRPr lang="el-GR"/>
          </a:p>
        </p:txBody>
      </p:sp>
    </p:spTree>
    <p:extLst>
      <p:ext uri="{BB962C8B-B14F-4D97-AF65-F5344CB8AC3E}">
        <p14:creationId xmlns:p14="http://schemas.microsoft.com/office/powerpoint/2010/main" val="3290867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58C9F8-22EB-6A46-A95B-C4119974DF17}"/>
              </a:ext>
            </a:extLst>
          </p:cNvPr>
          <p:cNvSpPr>
            <a:spLocks noGrp="1"/>
          </p:cNvSpPr>
          <p:nvPr>
            <p:ph type="title"/>
          </p:nvPr>
        </p:nvSpPr>
        <p:spPr/>
        <p:txBody>
          <a:bodyPr/>
          <a:lstStyle/>
          <a:p>
            <a:pPr algn="ctr"/>
            <a:r>
              <a:rPr lang="el-GR" b="1"/>
              <a:t>World System: Definition</a:t>
            </a:r>
          </a:p>
        </p:txBody>
      </p:sp>
      <p:sp>
        <p:nvSpPr>
          <p:cNvPr id="3" name="Θέση περιεχομένου 2">
            <a:extLst>
              <a:ext uri="{FF2B5EF4-FFF2-40B4-BE49-F238E27FC236}">
                <a16:creationId xmlns:a16="http://schemas.microsoft.com/office/drawing/2014/main" id="{AD9B7CEA-FA5D-E849-B5B2-CAE218B1360F}"/>
              </a:ext>
            </a:extLst>
          </p:cNvPr>
          <p:cNvSpPr>
            <a:spLocks noGrp="1"/>
          </p:cNvSpPr>
          <p:nvPr>
            <p:ph idx="1"/>
          </p:nvPr>
        </p:nvSpPr>
        <p:spPr/>
        <p:txBody>
          <a:bodyPr/>
          <a:lstStyle/>
          <a:p>
            <a:r>
              <a:rPr lang="el-GR" sz="1800">
                <a:solidFill>
                  <a:srgbClr val="000000"/>
                </a:solidFill>
                <a:effectLst/>
                <a:latin typeface="Times New Roman" panose="02020603050405020304" pitchFamily="18" charset="0"/>
                <a:ea typeface="Times New Roman" panose="02020603050405020304" pitchFamily="18" charset="0"/>
              </a:rPr>
              <a:t>A world-system is what Wallerstein terms a "worldeconomy", integrated through the market rather than a political center, in which two or more regions are interdependent with respect to necessities like food, fuel, and protection, and two or more polities compete for domination without the emergence of one single center forever </a:t>
            </a:r>
          </a:p>
          <a:p>
            <a:r>
              <a:rPr lang="el-GR" sz="1800">
                <a:solidFill>
                  <a:srgbClr val="000000"/>
                </a:solidFill>
                <a:effectLst/>
                <a:latin typeface="Times New Roman" panose="02020603050405020304" pitchFamily="18" charset="0"/>
                <a:ea typeface="Times New Roman" panose="02020603050405020304" pitchFamily="18" charset="0"/>
              </a:rPr>
              <a:t>A world-system is a "multicultural terirtorial </a:t>
            </a:r>
            <a:r>
              <a:rPr lang="el-GR" sz="1800" i="1">
                <a:solidFill>
                  <a:srgbClr val="000000"/>
                </a:solidFill>
                <a:effectLst/>
                <a:latin typeface="Times New Roman" panose="02020603050405020304" pitchFamily="18" charset="0"/>
                <a:ea typeface="Times New Roman" panose="02020603050405020304" pitchFamily="18" charset="0"/>
              </a:rPr>
              <a:t>division of labor</a:t>
            </a:r>
            <a:r>
              <a:rPr lang="el-GR" sz="1800">
                <a:solidFill>
                  <a:srgbClr val="000000"/>
                </a:solidFill>
                <a:effectLst/>
                <a:latin typeface="Times New Roman" panose="02020603050405020304" pitchFamily="18" charset="0"/>
                <a:ea typeface="Times New Roman" panose="02020603050405020304" pitchFamily="18" charset="0"/>
              </a:rPr>
              <a:t> in which the production and exchange of basic goods and raw materials is necessary for the everyday life of its inhabitants."  This division of labour refers to the forces and relations of production of the world economy as a whole and it leads to the existence of two interdependent regions: </a:t>
            </a:r>
            <a:r>
              <a:rPr lang="el-GR" sz="1800" i="1">
                <a:solidFill>
                  <a:srgbClr val="000000"/>
                </a:solidFill>
                <a:effectLst/>
                <a:latin typeface="Times New Roman" panose="02020603050405020304" pitchFamily="18" charset="0"/>
                <a:ea typeface="Times New Roman" panose="02020603050405020304" pitchFamily="18" charset="0"/>
              </a:rPr>
              <a:t>core</a:t>
            </a:r>
            <a:r>
              <a:rPr lang="el-GR" sz="1800">
                <a:solidFill>
                  <a:srgbClr val="000000"/>
                </a:solidFill>
                <a:effectLst/>
                <a:latin typeface="Times New Roman" panose="02020603050405020304" pitchFamily="18" charset="0"/>
                <a:ea typeface="Times New Roman" panose="02020603050405020304" pitchFamily="18" charset="0"/>
              </a:rPr>
              <a:t> and </a:t>
            </a:r>
            <a:r>
              <a:rPr lang="el-GR" sz="1800" i="1">
                <a:solidFill>
                  <a:srgbClr val="000000"/>
                </a:solidFill>
                <a:effectLst/>
                <a:latin typeface="Times New Roman" panose="02020603050405020304" pitchFamily="18" charset="0"/>
                <a:ea typeface="Times New Roman" panose="02020603050405020304" pitchFamily="18" charset="0"/>
              </a:rPr>
              <a:t>periphery</a:t>
            </a:r>
            <a:r>
              <a:rPr lang="el-GR" sz="1800">
                <a:solidFill>
                  <a:srgbClr val="000000"/>
                </a:solidFill>
                <a:effectLst/>
                <a:latin typeface="Times New Roman" panose="02020603050405020304" pitchFamily="18" charset="0"/>
                <a:ea typeface="Times New Roman" panose="02020603050405020304" pitchFamily="18" charset="0"/>
              </a:rPr>
              <a:t>. These are geographically and culturally different, one focusing on labor-intensive, and the other on capital-intensive production.  The core-periphery relationship is structural. Semi-peripheral states acts as a buffer zone between core and periphery, and has a mix of the kinds of activities and institutions that exist on them.</a:t>
            </a:r>
          </a:p>
          <a:p>
            <a:endParaRPr lang="el-GR"/>
          </a:p>
        </p:txBody>
      </p:sp>
    </p:spTree>
    <p:extLst>
      <p:ext uri="{BB962C8B-B14F-4D97-AF65-F5344CB8AC3E}">
        <p14:creationId xmlns:p14="http://schemas.microsoft.com/office/powerpoint/2010/main" val="242394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263DCC-9089-2B48-9D5C-6B65208B8D68}"/>
              </a:ext>
            </a:extLst>
          </p:cNvPr>
          <p:cNvSpPr>
            <a:spLocks noGrp="1"/>
          </p:cNvSpPr>
          <p:nvPr>
            <p:ph type="title"/>
          </p:nvPr>
        </p:nvSpPr>
        <p:spPr>
          <a:xfrm>
            <a:off x="976466" y="-353858"/>
            <a:ext cx="10515600" cy="1325563"/>
          </a:xfrm>
        </p:spPr>
        <p:txBody>
          <a:bodyPr/>
          <a:lstStyle/>
          <a:p>
            <a:pPr algn="ctr"/>
            <a:r>
              <a:rPr lang="el-GR" b="1"/>
              <a:t>Operation of the world system</a:t>
            </a:r>
          </a:p>
        </p:txBody>
      </p:sp>
      <p:sp>
        <p:nvSpPr>
          <p:cNvPr id="3" name="Θέση περιεχομένου 2">
            <a:extLst>
              <a:ext uri="{FF2B5EF4-FFF2-40B4-BE49-F238E27FC236}">
                <a16:creationId xmlns:a16="http://schemas.microsoft.com/office/drawing/2014/main" id="{C49C1ED3-54DB-6443-986D-347ED658C35D}"/>
              </a:ext>
            </a:extLst>
          </p:cNvPr>
          <p:cNvSpPr>
            <a:spLocks noGrp="1"/>
          </p:cNvSpPr>
          <p:nvPr>
            <p:ph idx="1"/>
          </p:nvPr>
        </p:nvSpPr>
        <p:spPr>
          <a:xfrm>
            <a:off x="1050208" y="407501"/>
            <a:ext cx="10515600" cy="6042997"/>
          </a:xfrm>
        </p:spPr>
        <p:txBody>
          <a:bodyPr>
            <a:noAutofit/>
          </a:bodyPr>
          <a:lstStyle/>
          <a:p>
            <a:r>
              <a:rPr lang="el-GR" sz="2000" i="1">
                <a:solidFill>
                  <a:srgbClr val="000000"/>
                </a:solidFill>
                <a:effectLst/>
                <a:latin typeface="Times New Roman" panose="02020603050405020304" pitchFamily="18" charset="0"/>
                <a:ea typeface="Times New Roman" panose="02020603050405020304" pitchFamily="18" charset="0"/>
              </a:rPr>
              <a:t>Technology</a:t>
            </a:r>
            <a:r>
              <a:rPr lang="el-GR" sz="2000">
                <a:solidFill>
                  <a:srgbClr val="000000"/>
                </a:solidFill>
                <a:effectLst/>
                <a:latin typeface="Times New Roman" panose="02020603050405020304" pitchFamily="18" charset="0"/>
                <a:ea typeface="Times New Roman" panose="02020603050405020304" pitchFamily="18" charset="0"/>
              </a:rPr>
              <a:t> is a central factor in the positioning of a region in the core or the periphery.  Advanced or developed countries are the core, and the less developed are in the periphery.  Peripheral countries are structurally constrained to experience a kind of development that reproduces their subordinate status. The differential strength of the multiple states within the system is crucial to maintain the system as a whole, because strong states reinforce and increase the differential flow of surplus to the core zone.  This is what Wallerstein called </a:t>
            </a:r>
            <a:r>
              <a:rPr lang="el-GR" sz="2000" i="1">
                <a:solidFill>
                  <a:srgbClr val="000000"/>
                </a:solidFill>
                <a:effectLst/>
                <a:latin typeface="Times New Roman" panose="02020603050405020304" pitchFamily="18" charset="0"/>
                <a:ea typeface="Times New Roman" panose="02020603050405020304" pitchFamily="18" charset="0"/>
              </a:rPr>
              <a:t>unequal exchange</a:t>
            </a:r>
            <a:r>
              <a:rPr lang="el-GR" sz="2000">
                <a:solidFill>
                  <a:srgbClr val="000000"/>
                </a:solidFill>
                <a:effectLst/>
                <a:latin typeface="Times New Roman" panose="02020603050405020304" pitchFamily="18" charset="0"/>
                <a:ea typeface="Times New Roman" panose="02020603050405020304" pitchFamily="18" charset="0"/>
              </a:rPr>
              <a:t>, the systematic transfer of surplus from semiproletarian sectors in the periphery to the high-technology, industrialized core.  This leads to a process of </a:t>
            </a:r>
            <a:r>
              <a:rPr lang="el-GR" sz="2000" i="1">
                <a:solidFill>
                  <a:srgbClr val="000000"/>
                </a:solidFill>
                <a:effectLst/>
                <a:latin typeface="Times New Roman" panose="02020603050405020304" pitchFamily="18" charset="0"/>
                <a:ea typeface="Times New Roman" panose="02020603050405020304" pitchFamily="18" charset="0"/>
              </a:rPr>
              <a:t>capital accumulation</a:t>
            </a:r>
            <a:r>
              <a:rPr lang="el-GR" sz="2000">
                <a:solidFill>
                  <a:srgbClr val="000000"/>
                </a:solidFill>
                <a:effectLst/>
                <a:latin typeface="Times New Roman" panose="02020603050405020304" pitchFamily="18" charset="0"/>
                <a:ea typeface="Times New Roman" panose="02020603050405020304" pitchFamily="18" charset="0"/>
              </a:rPr>
              <a:t> at a global scale, and necessarily involves the appropriation and transformation of peripheral surplus.</a:t>
            </a:r>
          </a:p>
          <a:p>
            <a:r>
              <a:rPr lang="el-GR" sz="2000">
                <a:solidFill>
                  <a:srgbClr val="000000"/>
                </a:solidFill>
                <a:effectLst/>
                <a:latin typeface="Times New Roman" panose="02020603050405020304" pitchFamily="18" charset="0"/>
                <a:ea typeface="Times New Roman" panose="02020603050405020304" pitchFamily="18" charset="0"/>
              </a:rPr>
              <a:t>On the poltical side of the world-system, for Wallerstein, nation-states are variables, elements within the system.  States are used by class forces to pursue their interest, in the case of core countries. </a:t>
            </a:r>
            <a:r>
              <a:rPr lang="el-GR" sz="2000" i="1">
                <a:solidFill>
                  <a:srgbClr val="000000"/>
                </a:solidFill>
                <a:effectLst/>
                <a:latin typeface="Times New Roman" panose="02020603050405020304" pitchFamily="18" charset="0"/>
                <a:ea typeface="Times New Roman" panose="02020603050405020304" pitchFamily="18" charset="0"/>
              </a:rPr>
              <a:t>Imperialism</a:t>
            </a:r>
            <a:r>
              <a:rPr lang="el-GR" sz="2000">
                <a:solidFill>
                  <a:srgbClr val="000000"/>
                </a:solidFill>
                <a:effectLst/>
                <a:latin typeface="Times New Roman" panose="02020603050405020304" pitchFamily="18" charset="0"/>
                <a:ea typeface="Times New Roman" panose="02020603050405020304" pitchFamily="18" charset="0"/>
              </a:rPr>
              <a:t> refers to the domination of weak peripheral regions by strong core states. </a:t>
            </a:r>
            <a:r>
              <a:rPr lang="el-GR" sz="2000" i="1">
                <a:solidFill>
                  <a:srgbClr val="000000"/>
                </a:solidFill>
                <a:effectLst/>
                <a:latin typeface="Times New Roman" panose="02020603050405020304" pitchFamily="18" charset="0"/>
                <a:ea typeface="Times New Roman" panose="02020603050405020304" pitchFamily="18" charset="0"/>
              </a:rPr>
              <a:t>Hegemony</a:t>
            </a:r>
            <a:r>
              <a:rPr lang="el-GR" sz="2000">
                <a:solidFill>
                  <a:srgbClr val="000000"/>
                </a:solidFill>
                <a:effectLst/>
                <a:latin typeface="Times New Roman" panose="02020603050405020304" pitchFamily="18" charset="0"/>
                <a:ea typeface="Times New Roman" panose="02020603050405020304" pitchFamily="18" charset="0"/>
              </a:rPr>
              <a:t> refers to the existence of one core state teomporarily outstripping the rest. Hegemonic powers maintain a stable balance of power and enforce free trade as long as it is to their advantage. However, hegemony is temporary due to class struggles and the diffusion of technical advantages.  Finally, there is a global </a:t>
            </a:r>
            <a:r>
              <a:rPr lang="el-GR" sz="2000" i="1">
                <a:solidFill>
                  <a:srgbClr val="000000"/>
                </a:solidFill>
                <a:effectLst/>
                <a:latin typeface="Times New Roman" panose="02020603050405020304" pitchFamily="18" charset="0"/>
                <a:ea typeface="Times New Roman" panose="02020603050405020304" pitchFamily="18" charset="0"/>
              </a:rPr>
              <a:t>class struggle</a:t>
            </a:r>
            <a:r>
              <a:rPr lang="el-GR" sz="2000">
                <a:solidFill>
                  <a:srgbClr val="000000"/>
                </a:solidFill>
                <a:effectLst/>
                <a:latin typeface="Times New Roman" panose="02020603050405020304" pitchFamily="18" charset="0"/>
                <a:ea typeface="Times New Roman" panose="02020603050405020304" pitchFamily="18" charset="0"/>
              </a:rPr>
              <a:t>.</a:t>
            </a:r>
          </a:p>
          <a:p>
            <a:r>
              <a:rPr lang="el-GR" sz="2000">
                <a:solidFill>
                  <a:srgbClr val="000000"/>
                </a:solidFill>
                <a:effectLst/>
                <a:latin typeface="Times New Roman" panose="02020603050405020304" pitchFamily="18" charset="0"/>
                <a:ea typeface="Times New Roman" panose="02020603050405020304" pitchFamily="18" charset="0"/>
              </a:rPr>
              <a:t>The current world-economy is characterized by regular cyclical rhythms, which provide the basis of Wallerstein's periodization of modern history. After our current stage, Wallerstein envisions the emergence of a socialist world-government, which is the only-alternative world-system that could maintain a high level of productivity </a:t>
            </a:r>
            <a:r>
              <a:rPr lang="el-GR" sz="2000" i="1">
                <a:solidFill>
                  <a:srgbClr val="000000"/>
                </a:solidFill>
                <a:effectLst/>
                <a:latin typeface="Times New Roman" panose="02020603050405020304" pitchFamily="18" charset="0"/>
                <a:ea typeface="Times New Roman" panose="02020603050405020304" pitchFamily="18" charset="0"/>
              </a:rPr>
              <a:t>and </a:t>
            </a:r>
            <a:r>
              <a:rPr lang="el-GR" sz="2000">
                <a:solidFill>
                  <a:srgbClr val="000000"/>
                </a:solidFill>
                <a:effectLst/>
                <a:latin typeface="Times New Roman" panose="02020603050405020304" pitchFamily="18" charset="0"/>
                <a:ea typeface="Times New Roman" panose="02020603050405020304" pitchFamily="18" charset="0"/>
              </a:rPr>
              <a:t>change the distribution, by integrating the levels of political and economic decision-making.</a:t>
            </a:r>
          </a:p>
        </p:txBody>
      </p:sp>
    </p:spTree>
    <p:extLst>
      <p:ext uri="{BB962C8B-B14F-4D97-AF65-F5344CB8AC3E}">
        <p14:creationId xmlns:p14="http://schemas.microsoft.com/office/powerpoint/2010/main" val="3133887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9775E6-9149-DC46-95A7-91467A738A93}"/>
              </a:ext>
            </a:extLst>
          </p:cNvPr>
          <p:cNvSpPr>
            <a:spLocks noGrp="1"/>
          </p:cNvSpPr>
          <p:nvPr>
            <p:ph type="title"/>
          </p:nvPr>
        </p:nvSpPr>
        <p:spPr/>
        <p:txBody>
          <a:bodyPr/>
          <a:lstStyle/>
          <a:p>
            <a:pPr algn="ctr"/>
            <a:r>
              <a:rPr lang="el-GR" b="1"/>
              <a:t>Globalisation Theory</a:t>
            </a:r>
          </a:p>
        </p:txBody>
      </p:sp>
      <p:sp>
        <p:nvSpPr>
          <p:cNvPr id="3" name="Θέση περιεχομένου 2">
            <a:extLst>
              <a:ext uri="{FF2B5EF4-FFF2-40B4-BE49-F238E27FC236}">
                <a16:creationId xmlns:a16="http://schemas.microsoft.com/office/drawing/2014/main" id="{8E750DFA-CF2D-9A4D-A840-D2D8FACAF4BE}"/>
              </a:ext>
            </a:extLst>
          </p:cNvPr>
          <p:cNvSpPr>
            <a:spLocks noGrp="1"/>
          </p:cNvSpPr>
          <p:nvPr>
            <p:ph idx="1"/>
          </p:nvPr>
        </p:nvSpPr>
        <p:spPr/>
        <p:txBody>
          <a:bodyPr/>
          <a:lstStyle/>
          <a:p>
            <a:r>
              <a:rPr lang="af-ZA" b="0" i="0">
                <a:solidFill>
                  <a:srgbClr val="000000"/>
                </a:solidFill>
                <a:effectLst/>
                <a:latin typeface="Times New Roman" panose="02020603050405020304" pitchFamily="18" charset="0"/>
              </a:rPr>
              <a:t>Through the process of globalization, the assumption is that more nations are depending on worldwide conditions in terms of communication, the international financial system, and trade. Therefore the world scenario is more integrated in international economic transactions. Effects and influences from these "integrational aspects" can be studied from two major perspectives: (a) countries´ external level -or systemic approach-; and (b) domestic or internal conditions within nations -sub-systemic approach. In this last mentioned case, the units of analysis will be those corresponding to national variables of economic growth, or social indicators.</a:t>
            </a:r>
            <a:endParaRPr lang="el-GR"/>
          </a:p>
        </p:txBody>
      </p:sp>
    </p:spTree>
    <p:extLst>
      <p:ext uri="{BB962C8B-B14F-4D97-AF65-F5344CB8AC3E}">
        <p14:creationId xmlns:p14="http://schemas.microsoft.com/office/powerpoint/2010/main" val="3005579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ACD5EE-820E-6446-9AD8-AF6D5F1716EB}"/>
              </a:ext>
            </a:extLst>
          </p:cNvPr>
          <p:cNvSpPr>
            <a:spLocks noGrp="1"/>
          </p:cNvSpPr>
          <p:nvPr>
            <p:ph type="title"/>
          </p:nvPr>
        </p:nvSpPr>
        <p:spPr/>
        <p:txBody>
          <a:bodyPr/>
          <a:lstStyle/>
          <a:p>
            <a:pPr algn="ctr"/>
            <a:r>
              <a:rPr lang="el-GR" b="1"/>
              <a:t>Global System of Interaction</a:t>
            </a:r>
          </a:p>
        </p:txBody>
      </p:sp>
      <p:sp>
        <p:nvSpPr>
          <p:cNvPr id="3" name="Θέση περιεχομένου 2">
            <a:extLst>
              <a:ext uri="{FF2B5EF4-FFF2-40B4-BE49-F238E27FC236}">
                <a16:creationId xmlns:a16="http://schemas.microsoft.com/office/drawing/2014/main" id="{379A666B-0414-F546-9CE3-42946FF13068}"/>
              </a:ext>
            </a:extLst>
          </p:cNvPr>
          <p:cNvSpPr>
            <a:spLocks noGrp="1"/>
          </p:cNvSpPr>
          <p:nvPr>
            <p:ph idx="1"/>
          </p:nvPr>
        </p:nvSpPr>
        <p:spPr/>
        <p:txBody>
          <a:bodyPr>
            <a:normAutofit fontScale="85000" lnSpcReduction="10000"/>
          </a:bodyPr>
          <a:lstStyle/>
          <a:p>
            <a:r>
              <a:rPr lang="af-ZA" b="0" i="0">
                <a:solidFill>
                  <a:srgbClr val="000000"/>
                </a:solidFill>
                <a:effectLst/>
                <a:latin typeface="Times New Roman" panose="02020603050405020304" pitchFamily="18" charset="0"/>
              </a:rPr>
              <a:t>Th</a:t>
            </a:r>
            <a:r>
              <a:rPr lang="el-GR" b="0" i="0">
                <a:solidFill>
                  <a:srgbClr val="000000"/>
                </a:solidFill>
                <a:effectLst/>
                <a:latin typeface="Times New Roman" panose="02020603050405020304" pitchFamily="18" charset="0"/>
              </a:rPr>
              <a:t>e</a:t>
            </a:r>
            <a:r>
              <a:rPr lang="af-ZA" b="0" i="0">
                <a:solidFill>
                  <a:srgbClr val="000000"/>
                </a:solidFill>
                <a:effectLst/>
                <a:latin typeface="Times New Roman" panose="02020603050405020304" pitchFamily="18" charset="0"/>
              </a:rPr>
              <a:t> globali</a:t>
            </a:r>
            <a:r>
              <a:rPr lang="el-GR" b="0" i="0">
                <a:solidFill>
                  <a:srgbClr val="000000"/>
                </a:solidFill>
                <a:effectLst/>
                <a:latin typeface="Times New Roman" panose="02020603050405020304" pitchFamily="18" charset="0"/>
              </a:rPr>
              <a:t>s</a:t>
            </a:r>
            <a:r>
              <a:rPr lang="af-ZA" b="0" i="0">
                <a:solidFill>
                  <a:srgbClr val="000000"/>
                </a:solidFill>
                <a:effectLst/>
                <a:latin typeface="Times New Roman" panose="02020603050405020304" pitchFamily="18" charset="0"/>
              </a:rPr>
              <a:t>ation approach suggests that the structure of the global system, and the roles that countries play within the international division of trade and labo</a:t>
            </a:r>
            <a:r>
              <a:rPr lang="el-GR" b="0" i="0">
                <a:solidFill>
                  <a:srgbClr val="000000"/>
                </a:solidFill>
                <a:effectLst/>
                <a:latin typeface="Times New Roman" panose="02020603050405020304" pitchFamily="18" charset="0"/>
              </a:rPr>
              <a:t>u</a:t>
            </a:r>
            <a:r>
              <a:rPr lang="af-ZA" b="0" i="0">
                <a:solidFill>
                  <a:srgbClr val="000000"/>
                </a:solidFill>
                <a:effectLst/>
                <a:latin typeface="Times New Roman" panose="02020603050405020304" pitchFamily="18" charset="0"/>
              </a:rPr>
              <a:t>r, is crucial in understanding a wide array of social, political, and economic changes within particular countries.</a:t>
            </a:r>
            <a:r>
              <a:rPr lang="el-GR" b="0" i="0">
                <a:solidFill>
                  <a:srgbClr val="000000"/>
                </a:solidFill>
                <a:effectLst/>
                <a:latin typeface="Times New Roman" panose="02020603050405020304" pitchFamily="18" charset="0"/>
              </a:rPr>
              <a:t>  I</a:t>
            </a:r>
            <a:r>
              <a:rPr lang="af-ZA" b="0" i="0">
                <a:solidFill>
                  <a:srgbClr val="000000"/>
                </a:solidFill>
                <a:effectLst/>
                <a:latin typeface="Times New Roman" panose="02020603050405020304" pitchFamily="18" charset="0"/>
              </a:rPr>
              <a:t>nternational connections, roles, and relationships are important variables in any analysis which tries to explain various dimensions of development -economic growth, for example- trade, financial links and communications among countries.</a:t>
            </a:r>
            <a:endParaRPr lang="el-GR" b="0" i="0">
              <a:solidFill>
                <a:srgbClr val="000000"/>
              </a:solidFill>
              <a:effectLst/>
              <a:latin typeface="Times New Roman" panose="02020603050405020304" pitchFamily="18" charset="0"/>
            </a:endParaRPr>
          </a:p>
          <a:p>
            <a:r>
              <a:rPr lang="el-GR" b="0" i="0">
                <a:solidFill>
                  <a:srgbClr val="000000"/>
                </a:solidFill>
                <a:effectLst/>
                <a:latin typeface="Times New Roman" panose="02020603050405020304" pitchFamily="18" charset="0"/>
              </a:rPr>
              <a:t>The </a:t>
            </a:r>
            <a:r>
              <a:rPr lang="af-ZA" b="0" i="0">
                <a:solidFill>
                  <a:srgbClr val="000000"/>
                </a:solidFill>
                <a:effectLst/>
                <a:latin typeface="Times New Roman" panose="02020603050405020304" pitchFamily="18" charset="0"/>
              </a:rPr>
              <a:t>fundamental premise of globali</a:t>
            </a:r>
            <a:r>
              <a:rPr lang="el-GR" b="0" i="0">
                <a:solidFill>
                  <a:srgbClr val="000000"/>
                </a:solidFill>
                <a:effectLst/>
                <a:latin typeface="Times New Roman" panose="02020603050405020304" pitchFamily="18" charset="0"/>
              </a:rPr>
              <a:t>s</a:t>
            </a:r>
            <a:r>
              <a:rPr lang="af-ZA" b="0" i="0">
                <a:solidFill>
                  <a:srgbClr val="000000"/>
                </a:solidFill>
                <a:effectLst/>
                <a:latin typeface="Times New Roman" panose="02020603050405020304" pitchFamily="18" charset="0"/>
              </a:rPr>
              <a:t>ation is that an increasing degree of integration among societies plays a crucial role in most types of social and economic changes. This premise is widely accepted. However, there is much less consensus on its fundamental organi</a:t>
            </a:r>
            <a:r>
              <a:rPr lang="el-GR" b="0" i="0">
                <a:solidFill>
                  <a:srgbClr val="000000"/>
                </a:solidFill>
                <a:effectLst/>
                <a:latin typeface="Times New Roman" panose="02020603050405020304" pitchFamily="18" charset="0"/>
              </a:rPr>
              <a:t>s</a:t>
            </a:r>
            <a:r>
              <a:rPr lang="af-ZA" b="0" i="0">
                <a:solidFill>
                  <a:srgbClr val="000000"/>
                </a:solidFill>
                <a:effectLst/>
                <a:latin typeface="Times New Roman" panose="02020603050405020304" pitchFamily="18" charset="0"/>
              </a:rPr>
              <a:t>ing principles and laws of motion. Neoclassical economic theories </a:t>
            </a:r>
            <a:r>
              <a:rPr lang="el-GR" b="0" i="0">
                <a:solidFill>
                  <a:srgbClr val="000000"/>
                </a:solidFill>
                <a:effectLst/>
                <a:latin typeface="Times New Roman" panose="02020603050405020304" pitchFamily="18" charset="0"/>
              </a:rPr>
              <a:t>a</a:t>
            </a:r>
            <a:r>
              <a:rPr lang="af-ZA" b="0" i="0">
                <a:solidFill>
                  <a:srgbClr val="000000"/>
                </a:solidFill>
                <a:effectLst/>
                <a:latin typeface="Times New Roman" panose="02020603050405020304" pitchFamily="18" charset="0"/>
              </a:rPr>
              <a:t>re based on comparative advantage, international relations approaches stress geopolitics, and world-systems perspectives emphasi</a:t>
            </a:r>
            <a:r>
              <a:rPr lang="el-GR" b="0" i="0">
                <a:solidFill>
                  <a:srgbClr val="000000"/>
                </a:solidFill>
                <a:effectLst/>
                <a:latin typeface="Times New Roman" panose="02020603050405020304" pitchFamily="18" charset="0"/>
              </a:rPr>
              <a:t>s</a:t>
            </a:r>
            <a:r>
              <a:rPr lang="af-ZA" b="0" i="0">
                <a:solidFill>
                  <a:srgbClr val="000000"/>
                </a:solidFill>
                <a:effectLst/>
                <a:latin typeface="Times New Roman" panose="02020603050405020304" pitchFamily="18" charset="0"/>
              </a:rPr>
              <a:t>e "unequal exchange" offer</a:t>
            </a:r>
            <a:r>
              <a:rPr lang="el-GR" b="0" i="0">
                <a:solidFill>
                  <a:srgbClr val="000000"/>
                </a:solidFill>
                <a:effectLst/>
                <a:latin typeface="Times New Roman" panose="02020603050405020304" pitchFamily="18" charset="0"/>
              </a:rPr>
              <a:t>ing</a:t>
            </a:r>
            <a:r>
              <a:rPr lang="af-ZA" b="0" i="0">
                <a:solidFill>
                  <a:srgbClr val="000000"/>
                </a:solidFill>
                <a:effectLst/>
                <a:latin typeface="Times New Roman" panose="02020603050405020304" pitchFamily="18" charset="0"/>
              </a:rPr>
              <a:t> contrasting models of the international system.</a:t>
            </a:r>
            <a:endParaRPr lang="el-GR"/>
          </a:p>
        </p:txBody>
      </p:sp>
    </p:spTree>
    <p:extLst>
      <p:ext uri="{BB962C8B-B14F-4D97-AF65-F5344CB8AC3E}">
        <p14:creationId xmlns:p14="http://schemas.microsoft.com/office/powerpoint/2010/main" val="145204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4DFC92-A99B-A14B-9C24-B8E057738687}"/>
              </a:ext>
            </a:extLst>
          </p:cNvPr>
          <p:cNvSpPr>
            <a:spLocks noGrp="1"/>
          </p:cNvSpPr>
          <p:nvPr>
            <p:ph type="title"/>
          </p:nvPr>
        </p:nvSpPr>
        <p:spPr/>
        <p:txBody>
          <a:bodyPr/>
          <a:lstStyle/>
          <a:p>
            <a:pPr algn="ctr"/>
            <a:r>
              <a:rPr lang="el-GR" b="1"/>
              <a:t>Elements of Globalisation</a:t>
            </a:r>
          </a:p>
        </p:txBody>
      </p:sp>
      <p:sp>
        <p:nvSpPr>
          <p:cNvPr id="3" name="Θέση περιεχομένου 2">
            <a:extLst>
              <a:ext uri="{FF2B5EF4-FFF2-40B4-BE49-F238E27FC236}">
                <a16:creationId xmlns:a16="http://schemas.microsoft.com/office/drawing/2014/main" id="{C63D98EE-865E-6844-9FD0-CCB63D44ABD7}"/>
              </a:ext>
            </a:extLst>
          </p:cNvPr>
          <p:cNvSpPr>
            <a:spLocks noGrp="1"/>
          </p:cNvSpPr>
          <p:nvPr>
            <p:ph idx="1"/>
          </p:nvPr>
        </p:nvSpPr>
        <p:spPr/>
        <p:txBody>
          <a:bodyPr>
            <a:normAutofit fontScale="77500" lnSpcReduction="20000"/>
          </a:bodyPr>
          <a:lstStyle/>
          <a:p>
            <a:r>
              <a:rPr lang="el-GR" b="0" i="0">
                <a:solidFill>
                  <a:srgbClr val="000000"/>
                </a:solidFill>
                <a:effectLst/>
                <a:latin typeface="Times New Roman" panose="02020603050405020304" pitchFamily="18" charset="0"/>
              </a:rPr>
              <a:t>In </a:t>
            </a:r>
            <a:r>
              <a:rPr lang="af-ZA" b="0" i="0">
                <a:solidFill>
                  <a:srgbClr val="000000"/>
                </a:solidFill>
                <a:effectLst/>
                <a:latin typeface="Times New Roman" panose="02020603050405020304" pitchFamily="18" charset="0"/>
              </a:rPr>
              <a:t>addition to the technological, financial and political ties, globalization scholars argue that modern elements for development interpretation are the cultural and economic links among nations. In this cultural communication, one of the most important factors is the increasing flexibility of technology to connect people around the world</a:t>
            </a:r>
            <a:r>
              <a:rPr lang="el-GR" b="0" i="0">
                <a:solidFill>
                  <a:srgbClr val="000000"/>
                </a:solidFill>
                <a:effectLst/>
                <a:latin typeface="Times New Roman" panose="02020603050405020304" pitchFamily="18" charset="0"/>
              </a:rPr>
              <a:t>.</a:t>
            </a:r>
          </a:p>
          <a:p>
            <a:r>
              <a:rPr lang="af-ZA" b="0" i="0">
                <a:solidFill>
                  <a:srgbClr val="000000"/>
                </a:solidFill>
                <a:effectLst/>
                <a:latin typeface="Times New Roman" panose="02020603050405020304" pitchFamily="18" charset="0"/>
              </a:rPr>
              <a:t>The main aspects of the theory of globalization can be delineated as follows:</a:t>
            </a:r>
          </a:p>
          <a:p>
            <a:r>
              <a:rPr lang="af-ZA"/>
              <a:t>a) Global communications systems are gaining an increasing importance every day, and through this process all nations are interacting much more frequently and easily, not only at the governmental level, but also within the citizenry;</a:t>
            </a:r>
          </a:p>
          <a:p>
            <a:r>
              <a:rPr lang="af-ZA"/>
              <a:t>b) Even though the main communications systems are operating among the more developed nations, these mechanisms are also spreading in their use to less developed nations. This fact will increase the possibility that marginal groups in poor nations can communicate and interact within a global context using the new technology, and therefore can integrate themselves with the "global village", which represents the current scenario in worldwide communications and transactions </a:t>
            </a:r>
          </a:p>
          <a:p>
            <a:pPr marL="0" indent="0">
              <a:buNone/>
            </a:pPr>
            <a:endParaRPr lang="af-ZA"/>
          </a:p>
        </p:txBody>
      </p:sp>
    </p:spTree>
    <p:extLst>
      <p:ext uri="{BB962C8B-B14F-4D97-AF65-F5344CB8AC3E}">
        <p14:creationId xmlns:p14="http://schemas.microsoft.com/office/powerpoint/2010/main" val="1764197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7DCC11-C10D-AB4A-9C54-984524780AC4}"/>
              </a:ext>
            </a:extLst>
          </p:cNvPr>
          <p:cNvSpPr>
            <a:spLocks noGrp="1"/>
          </p:cNvSpPr>
          <p:nvPr>
            <p:ph type="title"/>
          </p:nvPr>
        </p:nvSpPr>
        <p:spPr/>
        <p:txBody>
          <a:bodyPr/>
          <a:lstStyle/>
          <a:p>
            <a:pPr algn="ctr"/>
            <a:r>
              <a:rPr lang="el-GR" b="1"/>
              <a:t>Elements of Globalisation …continued</a:t>
            </a:r>
            <a:endParaRPr lang="el-GR"/>
          </a:p>
        </p:txBody>
      </p:sp>
      <p:sp>
        <p:nvSpPr>
          <p:cNvPr id="3" name="Θέση περιεχομένου 2">
            <a:extLst>
              <a:ext uri="{FF2B5EF4-FFF2-40B4-BE49-F238E27FC236}">
                <a16:creationId xmlns:a16="http://schemas.microsoft.com/office/drawing/2014/main" id="{58EE0EBA-D0EA-B846-A180-9381FD737A10}"/>
              </a:ext>
            </a:extLst>
          </p:cNvPr>
          <p:cNvSpPr>
            <a:spLocks noGrp="1"/>
          </p:cNvSpPr>
          <p:nvPr>
            <p:ph idx="1"/>
          </p:nvPr>
        </p:nvSpPr>
        <p:spPr/>
        <p:txBody>
          <a:bodyPr>
            <a:normAutofit fontScale="77500" lnSpcReduction="20000"/>
          </a:bodyPr>
          <a:lstStyle/>
          <a:p>
            <a:r>
              <a:rPr lang="el-GR"/>
              <a:t>c)  In </a:t>
            </a:r>
            <a:r>
              <a:rPr lang="af-ZA"/>
              <a:t>terms of economic activities, the new technological advances in communication are becoming more accessible to local and small businesses. This situation is creating a completely new environment for carrying out economic transactions, utilizing productive resources, equipment, trading products, and taking advantage of "virtual monetary mechanisms." From a cultural perspective, the new communication products are unifying patterns of communications around the world, at least in terms of economic transactions under current conditions;</a:t>
            </a:r>
          </a:p>
          <a:p>
            <a:r>
              <a:rPr lang="af-ZA"/>
              <a:t>d) The concept of minorities within particular nations is being affected by these new patterns of communication. Even though these minorities are not completely integrated into the new world system of communications, the powerful business and political elites in each country are a part of this interaction around the world. Ultimately, the business and political elite continue to be the decision makers in developing nations;</a:t>
            </a:r>
          </a:p>
          <a:p>
            <a:r>
              <a:rPr lang="af-ZA"/>
              <a:t>e) Social and economic elements under the influence of the current phenomenon of globalization are determinant circumstances which affect the standards of living of every particular nation.</a:t>
            </a:r>
            <a:endParaRPr lang="el-GR"/>
          </a:p>
        </p:txBody>
      </p:sp>
    </p:spTree>
    <p:extLst>
      <p:ext uri="{BB962C8B-B14F-4D97-AF65-F5344CB8AC3E}">
        <p14:creationId xmlns:p14="http://schemas.microsoft.com/office/powerpoint/2010/main" val="3613568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193A05-E4CF-CF4C-88B8-DC8BDB0EC959}"/>
              </a:ext>
            </a:extLst>
          </p:cNvPr>
          <p:cNvSpPr>
            <a:spLocks noGrp="1"/>
          </p:cNvSpPr>
          <p:nvPr>
            <p:ph type="title"/>
          </p:nvPr>
        </p:nvSpPr>
        <p:spPr/>
        <p:txBody>
          <a:bodyPr/>
          <a:lstStyle/>
          <a:p>
            <a:pPr algn="ctr"/>
            <a:r>
              <a:rPr lang="el-GR" b="1"/>
              <a:t>Main features of globalisation</a:t>
            </a:r>
          </a:p>
        </p:txBody>
      </p:sp>
      <p:sp>
        <p:nvSpPr>
          <p:cNvPr id="3" name="Θέση περιεχομένου 2">
            <a:extLst>
              <a:ext uri="{FF2B5EF4-FFF2-40B4-BE49-F238E27FC236}">
                <a16:creationId xmlns:a16="http://schemas.microsoft.com/office/drawing/2014/main" id="{B1821A80-32C3-D04E-B19F-15342615359E}"/>
              </a:ext>
            </a:extLst>
          </p:cNvPr>
          <p:cNvSpPr>
            <a:spLocks noGrp="1"/>
          </p:cNvSpPr>
          <p:nvPr>
            <p:ph idx="1"/>
          </p:nvPr>
        </p:nvSpPr>
        <p:spPr/>
        <p:txBody>
          <a:bodyPr/>
          <a:lstStyle/>
          <a:p>
            <a:pPr fontAlgn="base"/>
            <a:r>
              <a:rPr lang="af-ZA" b="0" i="0">
                <a:solidFill>
                  <a:srgbClr val="000000"/>
                </a:solidFill>
                <a:effectLst/>
                <a:latin typeface="Georgia" panose="02040502050405020303" pitchFamily="18" charset="0"/>
              </a:rPr>
              <a:t>Globalization, thus, has powerful economic, political, cultural and social dimensions</a:t>
            </a:r>
            <a:r>
              <a:rPr lang="el-GR" b="0" i="0">
                <a:solidFill>
                  <a:srgbClr val="000000"/>
                </a:solidFill>
                <a:effectLst/>
                <a:latin typeface="Georgia" panose="02040502050405020303" pitchFamily="18" charset="0"/>
              </a:rPr>
              <a:t>:</a:t>
            </a:r>
          </a:p>
          <a:p>
            <a:pPr fontAlgn="base"/>
            <a:r>
              <a:rPr lang="af-ZA" b="0" i="0">
                <a:solidFill>
                  <a:srgbClr val="000000"/>
                </a:solidFill>
                <a:effectLst/>
                <a:latin typeface="Georgia" panose="02040502050405020303" pitchFamily="18" charset="0"/>
              </a:rPr>
              <a:t>de-localization and supraterritoriality;</a:t>
            </a:r>
          </a:p>
          <a:p>
            <a:pPr fontAlgn="base"/>
            <a:r>
              <a:rPr lang="af-ZA" b="0" i="0">
                <a:solidFill>
                  <a:srgbClr val="000000"/>
                </a:solidFill>
                <a:effectLst/>
                <a:latin typeface="Georgia" panose="02040502050405020303" pitchFamily="18" charset="0"/>
              </a:rPr>
              <a:t>the speed and power of technological innovation and the associated growth of risk;</a:t>
            </a:r>
          </a:p>
          <a:p>
            <a:pPr fontAlgn="base"/>
            <a:r>
              <a:rPr lang="af-ZA" b="0" i="0">
                <a:solidFill>
                  <a:srgbClr val="000000"/>
                </a:solidFill>
                <a:effectLst/>
                <a:latin typeface="Georgia" panose="02040502050405020303" pitchFamily="18" charset="0"/>
              </a:rPr>
              <a:t>the rise of multinational corporations; and</a:t>
            </a:r>
          </a:p>
          <a:p>
            <a:pPr fontAlgn="base"/>
            <a:r>
              <a:rPr lang="af-ZA" b="0" i="0">
                <a:solidFill>
                  <a:srgbClr val="000000"/>
                </a:solidFill>
                <a:effectLst/>
                <a:latin typeface="Georgia" panose="02040502050405020303" pitchFamily="18" charset="0"/>
              </a:rPr>
              <a:t>the extent to which the moves towards the creation of (global) free markets to leads to instability and division.</a:t>
            </a:r>
            <a:endParaRPr lang="el-GR"/>
          </a:p>
        </p:txBody>
      </p:sp>
    </p:spTree>
    <p:extLst>
      <p:ext uri="{BB962C8B-B14F-4D97-AF65-F5344CB8AC3E}">
        <p14:creationId xmlns:p14="http://schemas.microsoft.com/office/powerpoint/2010/main" val="3243588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F68214-49E3-3D4A-87FA-CED3AD9467EC}"/>
              </a:ext>
            </a:extLst>
          </p:cNvPr>
          <p:cNvSpPr>
            <a:spLocks noGrp="1"/>
          </p:cNvSpPr>
          <p:nvPr>
            <p:ph type="title"/>
          </p:nvPr>
        </p:nvSpPr>
        <p:spPr/>
        <p:txBody>
          <a:bodyPr/>
          <a:lstStyle/>
          <a:p>
            <a:pPr algn="ctr"/>
            <a:r>
              <a:rPr lang="el-GR" b="1"/>
              <a:t>International production</a:t>
            </a:r>
          </a:p>
        </p:txBody>
      </p:sp>
      <p:sp>
        <p:nvSpPr>
          <p:cNvPr id="3" name="Θέση περιεχομένου 2">
            <a:extLst>
              <a:ext uri="{FF2B5EF4-FFF2-40B4-BE49-F238E27FC236}">
                <a16:creationId xmlns:a16="http://schemas.microsoft.com/office/drawing/2014/main" id="{8BB8ABA9-B6F7-C34A-A382-8D48D8BAD67F}"/>
              </a:ext>
            </a:extLst>
          </p:cNvPr>
          <p:cNvSpPr>
            <a:spLocks noGrp="1"/>
          </p:cNvSpPr>
          <p:nvPr>
            <p:ph idx="1"/>
          </p:nvPr>
        </p:nvSpPr>
        <p:spPr/>
        <p:txBody>
          <a:bodyPr/>
          <a:lstStyle/>
          <a:p>
            <a:pPr fontAlgn="base"/>
            <a:r>
              <a:rPr lang="el-GR" b="0" i="0">
                <a:solidFill>
                  <a:srgbClr val="000000"/>
                </a:solidFill>
                <a:effectLst/>
                <a:latin typeface="Georgia" panose="02040502050405020303" pitchFamily="18" charset="0"/>
              </a:rPr>
              <a:t>In </a:t>
            </a:r>
            <a:r>
              <a:rPr lang="af-ZA" b="0" i="0">
                <a:solidFill>
                  <a:srgbClr val="000000"/>
                </a:solidFill>
                <a:effectLst/>
                <a:latin typeface="Georgia" panose="02040502050405020303" pitchFamily="18" charset="0"/>
              </a:rPr>
              <a:t>the last t</a:t>
            </a:r>
            <a:r>
              <a:rPr lang="el-GR" b="0" i="0">
                <a:solidFill>
                  <a:srgbClr val="000000"/>
                </a:solidFill>
                <a:effectLst/>
                <a:latin typeface="Georgia" panose="02040502050405020303" pitchFamily="18" charset="0"/>
              </a:rPr>
              <a:t>hirty</a:t>
            </a:r>
            <a:r>
              <a:rPr lang="af-ZA" b="0" i="0">
                <a:solidFill>
                  <a:srgbClr val="000000"/>
                </a:solidFill>
                <a:effectLst/>
                <a:latin typeface="Georgia" panose="02040502050405020303" pitchFamily="18" charset="0"/>
              </a:rPr>
              <a:t> years or so of the twentieth century, a new economy emerged around the world. </a:t>
            </a:r>
            <a:r>
              <a:rPr lang="el-GR" b="0" i="0">
                <a:solidFill>
                  <a:srgbClr val="000000"/>
                </a:solidFill>
                <a:effectLst/>
                <a:latin typeface="Georgia" panose="02040502050405020303" pitchFamily="18" charset="0"/>
              </a:rPr>
              <a:t>It is perhaps</a:t>
            </a:r>
            <a:r>
              <a:rPr lang="af-ZA" b="0" i="0">
                <a:solidFill>
                  <a:srgbClr val="000000"/>
                </a:solidFill>
                <a:effectLst/>
                <a:latin typeface="Georgia" panose="02040502050405020303" pitchFamily="18" charset="0"/>
              </a:rPr>
              <a:t> a new brand of capitalism </a:t>
            </a:r>
            <a:r>
              <a:rPr lang="el-GR" b="0" i="0">
                <a:solidFill>
                  <a:srgbClr val="000000"/>
                </a:solidFill>
                <a:effectLst/>
                <a:latin typeface="Georgia" panose="02040502050405020303" pitchFamily="18" charset="0"/>
              </a:rPr>
              <a:t>built around international production.</a:t>
            </a:r>
            <a:endParaRPr lang="af-ZA" b="0" i="0">
              <a:solidFill>
                <a:srgbClr val="000000"/>
              </a:solidFill>
              <a:effectLst/>
              <a:latin typeface="Georgia" panose="02040502050405020303" pitchFamily="18" charset="0"/>
            </a:endParaRPr>
          </a:p>
          <a:p>
            <a:pPr fontAlgn="base"/>
            <a:r>
              <a:rPr lang="af-ZA" i="0">
                <a:effectLst/>
                <a:latin typeface="Georgia" panose="02040502050405020303" pitchFamily="18" charset="0"/>
              </a:rPr>
              <a:t>Productivity and competitiveness are, by and large, a function of knowledge generation and information processing; firms and territories are organized in networks of production, management and distribution; the core economic activities are global – that is, they have the capacity to work as a unit in real time, or chosen time, on a planetary scale. </a:t>
            </a:r>
            <a:endParaRPr lang="el-GR" i="0">
              <a:effectLst/>
              <a:latin typeface="Georgia" panose="02040502050405020303" pitchFamily="18" charset="0"/>
            </a:endParaRPr>
          </a:p>
          <a:p>
            <a:pPr fontAlgn="base"/>
            <a:r>
              <a:rPr lang="af-ZA" i="0">
                <a:effectLst/>
                <a:latin typeface="Georgia" panose="02040502050405020303" pitchFamily="18" charset="0"/>
                <a:hlinkClick r:id="rId2"/>
              </a:rPr>
              <a:t>https://infed.org/mobi/globalization-theory-and-experience/</a:t>
            </a:r>
            <a:endParaRPr lang="el-GR" i="0">
              <a:effectLst/>
              <a:latin typeface="Georgia" panose="02040502050405020303" pitchFamily="18" charset="0"/>
            </a:endParaRPr>
          </a:p>
          <a:p>
            <a:pPr fontAlgn="base"/>
            <a:endParaRPr lang="af-ZA" i="0">
              <a:effectLst/>
              <a:latin typeface="Georgia" panose="02040502050405020303" pitchFamily="18" charset="0"/>
            </a:endParaRPr>
          </a:p>
        </p:txBody>
      </p:sp>
    </p:spTree>
    <p:extLst>
      <p:ext uri="{BB962C8B-B14F-4D97-AF65-F5344CB8AC3E}">
        <p14:creationId xmlns:p14="http://schemas.microsoft.com/office/powerpoint/2010/main" val="2009877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E3BA45-C708-A043-AAA4-CC1B7ECB2C9C}"/>
              </a:ext>
            </a:extLst>
          </p:cNvPr>
          <p:cNvSpPr>
            <a:spLocks noGrp="1"/>
          </p:cNvSpPr>
          <p:nvPr>
            <p:ph type="title"/>
          </p:nvPr>
        </p:nvSpPr>
        <p:spPr/>
        <p:txBody>
          <a:bodyPr/>
          <a:lstStyle/>
          <a:p>
            <a:pPr algn="ctr"/>
            <a:r>
              <a:rPr lang="en-GB" b="1"/>
              <a:t>Theotonio Dos Santos</a:t>
            </a:r>
            <a:endParaRPr lang="el-GR" b="1"/>
          </a:p>
        </p:txBody>
      </p:sp>
      <p:sp>
        <p:nvSpPr>
          <p:cNvPr id="3" name="Θέση περιεχομένου 2">
            <a:extLst>
              <a:ext uri="{FF2B5EF4-FFF2-40B4-BE49-F238E27FC236}">
                <a16:creationId xmlns:a16="http://schemas.microsoft.com/office/drawing/2014/main" id="{3DA2B97E-A510-E246-97C8-3AB2814CD76D}"/>
              </a:ext>
            </a:extLst>
          </p:cNvPr>
          <p:cNvSpPr>
            <a:spLocks noGrp="1"/>
          </p:cNvSpPr>
          <p:nvPr>
            <p:ph idx="1"/>
          </p:nvPr>
        </p:nvSpPr>
        <p:spPr/>
        <p:txBody>
          <a:bodyPr>
            <a:normAutofit fontScale="92500" lnSpcReduction="20000"/>
          </a:bodyPr>
          <a:lstStyle/>
          <a:p>
            <a:r>
              <a:rPr lang="el-GR" sz="2200">
                <a:solidFill>
                  <a:srgbClr val="000000"/>
                </a:solidFill>
                <a:effectLst/>
                <a:latin typeface="Times New Roman" panose="02020603050405020304" pitchFamily="18" charset="0"/>
                <a:ea typeface="Times New Roman" panose="02020603050405020304" pitchFamily="18" charset="0"/>
              </a:rPr>
              <a:t>By dependence we mean a situation in which the economy of certain countries is conditioned by the development and expansion of another economy </a:t>
            </a:r>
            <a:r>
              <a:rPr lang="el-GR" sz="2200" i="1">
                <a:solidFill>
                  <a:srgbClr val="000000"/>
                </a:solidFill>
                <a:effectLst/>
                <a:latin typeface="Times New Roman" panose="02020603050405020304" pitchFamily="18" charset="0"/>
                <a:ea typeface="Times New Roman" panose="02020603050405020304" pitchFamily="18" charset="0"/>
              </a:rPr>
              <a:t>to which the former is subjected</a:t>
            </a:r>
            <a:r>
              <a:rPr lang="el-GR" sz="2200">
                <a:solidFill>
                  <a:srgbClr val="000000"/>
                </a:solidFill>
                <a:effectLst/>
                <a:latin typeface="Times New Roman" panose="02020603050405020304" pitchFamily="18" charset="0"/>
                <a:ea typeface="Times New Roman" panose="02020603050405020304" pitchFamily="18" charset="0"/>
              </a:rPr>
              <a:t>. The relation of inter-dependence between two or more economies, and between these and world trade, assumes the form of dependence when some countries (the dominant ones) can expand and can be self-sustaining, while other countries (the dependent ones) can do this only as a reflection of that expansion, which can have either a positive or a negative effect on their immediate development. Dos Santos, 1970</a:t>
            </a:r>
            <a:r>
              <a:rPr lang="en-GB" sz="2200">
                <a:solidFill>
                  <a:srgbClr val="000000"/>
                </a:solidFill>
                <a:effectLst/>
                <a:latin typeface="Times New Roman" panose="02020603050405020304" pitchFamily="18" charset="0"/>
                <a:ea typeface="Times New Roman" panose="02020603050405020304" pitchFamily="18" charset="0"/>
              </a:rPr>
              <a:t>, The Structure of Dependency, </a:t>
            </a:r>
            <a:r>
              <a:rPr lang="en-GB" sz="2200" i="1">
                <a:solidFill>
                  <a:srgbClr val="000000"/>
                </a:solidFill>
                <a:effectLst/>
                <a:latin typeface="Times New Roman" panose="02020603050405020304" pitchFamily="18" charset="0"/>
                <a:ea typeface="Times New Roman" panose="02020603050405020304" pitchFamily="18" charset="0"/>
              </a:rPr>
              <a:t>American Economic Review,</a:t>
            </a:r>
            <a:r>
              <a:rPr lang="en-GB" sz="2200">
                <a:solidFill>
                  <a:srgbClr val="000000"/>
                </a:solidFill>
                <a:effectLst/>
                <a:latin typeface="Times New Roman" panose="02020603050405020304" pitchFamily="18" charset="0"/>
                <a:ea typeface="Times New Roman" panose="02020603050405020304" pitchFamily="18" charset="0"/>
              </a:rPr>
              <a:t> </a:t>
            </a:r>
            <a:r>
              <a:rPr lang="el-GR" sz="2200">
                <a:solidFill>
                  <a:srgbClr val="000000"/>
                </a:solidFill>
                <a:effectLst/>
                <a:latin typeface="Times New Roman" panose="02020603050405020304" pitchFamily="18" charset="0"/>
                <a:ea typeface="Times New Roman" panose="02020603050405020304" pitchFamily="18" charset="0"/>
              </a:rPr>
              <a:t>60(2): 231–36</a:t>
            </a:r>
            <a:endParaRPr lang="en-GB" sz="2200">
              <a:solidFill>
                <a:srgbClr val="000000"/>
              </a:solidFill>
              <a:effectLst/>
              <a:latin typeface="Times New Roman" panose="02020603050405020304" pitchFamily="18" charset="0"/>
              <a:ea typeface="Times New Roman" panose="02020603050405020304" pitchFamily="18" charset="0"/>
            </a:endParaRPr>
          </a:p>
          <a:p>
            <a:r>
              <a:rPr lang="el-GR" sz="2200">
                <a:solidFill>
                  <a:srgbClr val="000000"/>
                </a:solidFill>
                <a:effectLst/>
                <a:latin typeface="Times New Roman" panose="02020603050405020304" pitchFamily="18" charset="0"/>
                <a:ea typeface="Times New Roman" panose="02020603050405020304" pitchFamily="18" charset="0"/>
              </a:rPr>
              <a:t>Dependence is a </a:t>
            </a:r>
            <a:r>
              <a:rPr lang="el-GR" sz="2200" i="1">
                <a:solidFill>
                  <a:srgbClr val="000000"/>
                </a:solidFill>
                <a:effectLst/>
                <a:latin typeface="Times New Roman" panose="02020603050405020304" pitchFamily="18" charset="0"/>
                <a:ea typeface="Times New Roman" panose="02020603050405020304" pitchFamily="18" charset="0"/>
              </a:rPr>
              <a:t>conditioning situation </a:t>
            </a:r>
            <a:r>
              <a:rPr lang="el-GR" sz="2200">
                <a:solidFill>
                  <a:srgbClr val="000000"/>
                </a:solidFill>
                <a:effectLst/>
                <a:latin typeface="Times New Roman" panose="02020603050405020304" pitchFamily="18" charset="0"/>
                <a:ea typeface="Times New Roman" panose="02020603050405020304" pitchFamily="18" charset="0"/>
              </a:rPr>
              <a:t>in which the economies of one group of countries are conditioned by the development and expansion of others. A relationship of interdependence between two or more economies or between such economies and the world trading system becomes a dependent relationship when some countries can expand through self-impulsion while others, being in a dependent position, can only expand as a reflection of the expansion of the dominant countries, which may have positive or negative effects on their immediate development. </a:t>
            </a:r>
            <a:r>
              <a:rPr lang="el-GR" sz="2200" i="1">
                <a:solidFill>
                  <a:srgbClr val="000000"/>
                </a:solidFill>
                <a:effectLst/>
                <a:latin typeface="Times New Roman" panose="02020603050405020304" pitchFamily="18" charset="0"/>
                <a:ea typeface="Times New Roman" panose="02020603050405020304" pitchFamily="18" charset="0"/>
              </a:rPr>
              <a:t>In either case, the basic situation of dependence causes these countries to be both backward and exploited </a:t>
            </a:r>
            <a:r>
              <a:rPr lang="el-GR" sz="2200">
                <a:solidFill>
                  <a:srgbClr val="000000"/>
                </a:solidFill>
                <a:effectLst/>
                <a:latin typeface="Times New Roman" panose="02020603050405020304" pitchFamily="18" charset="0"/>
                <a:ea typeface="Times New Roman" panose="02020603050405020304" pitchFamily="18" charset="0"/>
              </a:rPr>
              <a:t>.</a:t>
            </a:r>
            <a:r>
              <a:rPr lang="en-GB" sz="2200">
                <a:solidFill>
                  <a:srgbClr val="000000"/>
                </a:solidFill>
                <a:effectLst/>
                <a:latin typeface="Times New Roman" panose="02020603050405020304" pitchFamily="18" charset="0"/>
                <a:ea typeface="Times New Roman" panose="02020603050405020304" pitchFamily="18" charset="0"/>
              </a:rPr>
              <a:t>  </a:t>
            </a:r>
            <a:r>
              <a:rPr lang="el-GR" sz="2200">
                <a:solidFill>
                  <a:srgbClr val="000000"/>
                </a:solidFill>
                <a:effectLst/>
                <a:latin typeface="Times New Roman" panose="02020603050405020304" pitchFamily="18" charset="0"/>
                <a:ea typeface="Times New Roman" panose="02020603050405020304" pitchFamily="18" charset="0"/>
              </a:rPr>
              <a:t>Dos Santos, 1973</a:t>
            </a:r>
            <a:r>
              <a:rPr lang="en-GB" sz="2200">
                <a:solidFill>
                  <a:srgbClr val="000000"/>
                </a:solidFill>
                <a:effectLst/>
                <a:latin typeface="Times New Roman" panose="02020603050405020304" pitchFamily="18" charset="0"/>
                <a:ea typeface="Times New Roman" panose="02020603050405020304" pitchFamily="18" charset="0"/>
              </a:rPr>
              <a:t>,</a:t>
            </a:r>
            <a:r>
              <a:rPr lang="el-GR" sz="2200">
                <a:solidFill>
                  <a:srgbClr val="000000"/>
                </a:solidFill>
                <a:effectLst/>
                <a:latin typeface="Times New Roman" panose="02020603050405020304" pitchFamily="18" charset="0"/>
                <a:ea typeface="Times New Roman" panose="02020603050405020304" pitchFamily="18" charset="0"/>
              </a:rPr>
              <a:t> The Crisis of Development Theory and the Problem of Dependence in Latin America’, in H. Bernstein (ed.) </a:t>
            </a:r>
            <a:r>
              <a:rPr lang="el-GR" sz="2200" i="1">
                <a:solidFill>
                  <a:srgbClr val="000000"/>
                </a:solidFill>
                <a:effectLst/>
                <a:latin typeface="Times New Roman" panose="02020603050405020304" pitchFamily="18" charset="0"/>
                <a:ea typeface="Times New Roman" panose="02020603050405020304" pitchFamily="18" charset="0"/>
              </a:rPr>
              <a:t>Underdevelopment and Development: The Third World Today</a:t>
            </a:r>
            <a:r>
              <a:rPr lang="el-GR" sz="2200">
                <a:solidFill>
                  <a:srgbClr val="000000"/>
                </a:solidFill>
                <a:effectLst/>
                <a:latin typeface="Times New Roman" panose="02020603050405020304" pitchFamily="18" charset="0"/>
                <a:ea typeface="Times New Roman" panose="02020603050405020304" pitchFamily="18" charset="0"/>
              </a:rPr>
              <a:t>, pp. 57–80. Harmondsworth: Penguin Books.</a:t>
            </a:r>
            <a:endParaRPr lang="el-GR" sz="2200"/>
          </a:p>
        </p:txBody>
      </p:sp>
    </p:spTree>
    <p:extLst>
      <p:ext uri="{BB962C8B-B14F-4D97-AF65-F5344CB8AC3E}">
        <p14:creationId xmlns:p14="http://schemas.microsoft.com/office/powerpoint/2010/main" val="857053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6F2EAC-814A-464C-ABCE-620A57A630E3}"/>
              </a:ext>
            </a:extLst>
          </p:cNvPr>
          <p:cNvSpPr>
            <a:spLocks noGrp="1"/>
          </p:cNvSpPr>
          <p:nvPr>
            <p:ph type="title"/>
          </p:nvPr>
        </p:nvSpPr>
        <p:spPr/>
        <p:txBody>
          <a:bodyPr/>
          <a:lstStyle/>
          <a:p>
            <a:pPr algn="ctr"/>
            <a:r>
              <a:rPr lang="en-GB" b="1"/>
              <a:t>Theotonio Dos Santos</a:t>
            </a:r>
            <a:endParaRPr lang="el-GR" b="1"/>
          </a:p>
        </p:txBody>
      </p:sp>
      <p:sp>
        <p:nvSpPr>
          <p:cNvPr id="3" name="Θέση περιεχομένου 2">
            <a:extLst>
              <a:ext uri="{FF2B5EF4-FFF2-40B4-BE49-F238E27FC236}">
                <a16:creationId xmlns:a16="http://schemas.microsoft.com/office/drawing/2014/main" id="{85580EAD-C6D0-1242-A572-179928F6D38E}"/>
              </a:ext>
            </a:extLst>
          </p:cNvPr>
          <p:cNvSpPr>
            <a:spLocks noGrp="1"/>
          </p:cNvSpPr>
          <p:nvPr>
            <p:ph idx="1"/>
          </p:nvPr>
        </p:nvSpPr>
        <p:spPr/>
        <p:txBody>
          <a:bodyPr>
            <a:normAutofit fontScale="92500" lnSpcReduction="20000"/>
          </a:bodyPr>
          <a:lstStyle/>
          <a:p>
            <a:r>
              <a:rPr lang="el-GR" sz="2600">
                <a:solidFill>
                  <a:srgbClr val="000000"/>
                </a:solidFill>
                <a:effectLst/>
                <a:latin typeface="Times New Roman" panose="02020603050405020304" pitchFamily="18" charset="0"/>
                <a:ea typeface="Times New Roman" panose="02020603050405020304" pitchFamily="18" charset="0"/>
              </a:rPr>
              <a:t>Dos Santos  clarifies that in the dialectical relations between the dominant and the dependent countries, that is between the external and internal factors, ‘the process of capital accumulation of the dependent countries is </a:t>
            </a:r>
            <a:r>
              <a:rPr lang="el-GR" sz="2600" i="1">
                <a:solidFill>
                  <a:srgbClr val="000000"/>
                </a:solidFill>
                <a:effectLst/>
                <a:latin typeface="Times New Roman" panose="02020603050405020304" pitchFamily="18" charset="0"/>
                <a:ea typeface="Times New Roman" panose="02020603050405020304" pitchFamily="18" charset="0"/>
              </a:rPr>
              <a:t>conditioned </a:t>
            </a:r>
            <a:r>
              <a:rPr lang="el-GR" sz="2600">
                <a:solidFill>
                  <a:srgbClr val="000000"/>
                </a:solidFill>
                <a:effectLst/>
                <a:latin typeface="Times New Roman" panose="02020603050405020304" pitchFamily="18" charset="0"/>
                <a:ea typeface="Times New Roman" panose="02020603050405020304" pitchFamily="18" charset="0"/>
              </a:rPr>
              <a:t>by their insertion in the world economy while at the same time being </a:t>
            </a:r>
            <a:r>
              <a:rPr lang="el-GR" sz="2600" i="1">
                <a:solidFill>
                  <a:srgbClr val="000000"/>
                </a:solidFill>
                <a:effectLst/>
                <a:latin typeface="Times New Roman" panose="02020603050405020304" pitchFamily="18" charset="0"/>
                <a:ea typeface="Times New Roman" panose="02020603050405020304" pitchFamily="18" charset="0"/>
              </a:rPr>
              <a:t>determined </a:t>
            </a:r>
            <a:r>
              <a:rPr lang="el-GR" sz="2600">
                <a:solidFill>
                  <a:srgbClr val="000000"/>
                </a:solidFill>
                <a:effectLst/>
                <a:latin typeface="Times New Roman" panose="02020603050405020304" pitchFamily="18" charset="0"/>
                <a:ea typeface="Times New Roman" panose="02020603050405020304" pitchFamily="18" charset="0"/>
              </a:rPr>
              <a:t>by their own internal laws of development’ (Dos Santos, T. (1991) </a:t>
            </a:r>
            <a:r>
              <a:rPr lang="el-GR" sz="2600" i="1">
                <a:solidFill>
                  <a:srgbClr val="000000"/>
                </a:solidFill>
                <a:effectLst/>
                <a:latin typeface="Times New Roman" panose="02020603050405020304" pitchFamily="18" charset="0"/>
                <a:ea typeface="Times New Roman" panose="02020603050405020304" pitchFamily="18" charset="0"/>
              </a:rPr>
              <a:t>Democracia e Socialismo no Capitalismo Dependente </a:t>
            </a:r>
            <a:r>
              <a:rPr lang="el-GR" sz="2600">
                <a:solidFill>
                  <a:srgbClr val="000000"/>
                </a:solidFill>
                <a:effectLst/>
                <a:latin typeface="Times New Roman" panose="02020603050405020304" pitchFamily="18" charset="0"/>
                <a:ea typeface="Times New Roman" panose="02020603050405020304" pitchFamily="18" charset="0"/>
              </a:rPr>
              <a:t>[</a:t>
            </a:r>
            <a:r>
              <a:rPr lang="el-GR" sz="2600" i="1">
                <a:solidFill>
                  <a:srgbClr val="000000"/>
                </a:solidFill>
                <a:effectLst/>
                <a:latin typeface="Times New Roman" panose="02020603050405020304" pitchFamily="18" charset="0"/>
                <a:ea typeface="Times New Roman" panose="02020603050405020304" pitchFamily="18" charset="0"/>
              </a:rPr>
              <a:t>Democracy and Socialism in Dependent Capitalism</a:t>
            </a:r>
            <a:r>
              <a:rPr lang="el-GR" sz="2600">
                <a:solidFill>
                  <a:srgbClr val="000000"/>
                </a:solidFill>
                <a:effectLst/>
                <a:latin typeface="Times New Roman" panose="02020603050405020304" pitchFamily="18" charset="0"/>
                <a:ea typeface="Times New Roman" panose="02020603050405020304" pitchFamily="18" charset="0"/>
              </a:rPr>
              <a:t>]. Petropolis: Editora Vozes.</a:t>
            </a:r>
            <a:r>
              <a:rPr lang="en-GB" sz="2600">
                <a:solidFill>
                  <a:srgbClr val="000000"/>
                </a:solidFill>
                <a:effectLst/>
                <a:latin typeface="Times New Roman" panose="02020603050405020304" pitchFamily="18" charset="0"/>
                <a:ea typeface="Times New Roman" panose="02020603050405020304" pitchFamily="18" charset="0"/>
              </a:rPr>
              <a:t>)</a:t>
            </a:r>
            <a:endParaRPr lang="el-GR" sz="2600">
              <a:solidFill>
                <a:srgbClr val="000000"/>
              </a:solidFill>
              <a:effectLst/>
              <a:latin typeface="Times New Roman" panose="02020603050405020304" pitchFamily="18" charset="0"/>
              <a:ea typeface="Times New Roman" panose="02020603050405020304" pitchFamily="18" charset="0"/>
            </a:endParaRPr>
          </a:p>
          <a:p>
            <a:r>
              <a:rPr lang="en-GB" sz="2600">
                <a:solidFill>
                  <a:srgbClr val="1C1D1E"/>
                </a:solidFill>
                <a:effectLst/>
                <a:latin typeface="Times New Roman" panose="02020603050405020304" pitchFamily="18" charset="0"/>
                <a:ea typeface="Times New Roman" panose="02020603050405020304" pitchFamily="18" charset="0"/>
                <a:cs typeface="Times New Roman" panose="02020603050405020304" pitchFamily="18" charset="0"/>
              </a:rPr>
              <a:t>It</a:t>
            </a:r>
            <a:r>
              <a:rPr lang="en-GB" sz="2600" i="1">
                <a:solidFill>
                  <a:srgbClr val="1C1D1E"/>
                </a:solidFill>
                <a:effectLst/>
                <a:latin typeface="Arial" panose="020B0604020202020204" pitchFamily="34" charset="0"/>
                <a:ea typeface="Times New Roman" panose="02020603050405020304" pitchFamily="18" charset="0"/>
                <a:cs typeface="Arial" panose="020B0604020202020204" pitchFamily="34" charset="0"/>
              </a:rPr>
              <a:t> </a:t>
            </a:r>
            <a:r>
              <a:rPr lang="el-GR" sz="2600">
                <a:solidFill>
                  <a:srgbClr val="1C1D1E"/>
                </a:solidFill>
                <a:effectLst/>
                <a:latin typeface="Times New Roman" panose="02020603050405020304" pitchFamily="18" charset="0"/>
                <a:ea typeface="Times New Roman" panose="02020603050405020304" pitchFamily="18" charset="0"/>
                <a:cs typeface="Times New Roman" panose="02020603050405020304" pitchFamily="18" charset="0"/>
              </a:rPr>
              <a:t>is about analysing dependency not only as an external factor that limits economic development, but as something that makes up a certain type of social structure whose legality or dynamism is given by the condition of dependence. By defining dependence as the mode of operation of our societies, this concept has been placed as a fundamental explanatory concept of the condition of underdevelopment</a:t>
            </a:r>
            <a:r>
              <a:rPr lang="en-GB" sz="2600">
                <a:solidFill>
                  <a:srgbClr val="1C1D1E"/>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Dos Santos, T. (1968) ‘The Changing Structure of Foreign Investment in Latin America’, in J. Petras and M. Zeitlin (eds) Latin America: Reform or Revolution?, pp. 94–98. New York: Fawcett.</a:t>
            </a:r>
          </a:p>
          <a:p>
            <a:endParaRPr lang="el-GR"/>
          </a:p>
        </p:txBody>
      </p:sp>
    </p:spTree>
    <p:extLst>
      <p:ext uri="{BB962C8B-B14F-4D97-AF65-F5344CB8AC3E}">
        <p14:creationId xmlns:p14="http://schemas.microsoft.com/office/powerpoint/2010/main" val="415588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80C99D-710A-4C4F-B8E5-4F13D04B6DC2}"/>
              </a:ext>
            </a:extLst>
          </p:cNvPr>
          <p:cNvSpPr>
            <a:spLocks noGrp="1"/>
          </p:cNvSpPr>
          <p:nvPr>
            <p:ph type="title"/>
          </p:nvPr>
        </p:nvSpPr>
        <p:spPr/>
        <p:txBody>
          <a:bodyPr/>
          <a:lstStyle/>
          <a:p>
            <a:pPr algn="ctr"/>
            <a:r>
              <a:rPr lang="en-GB" b="1"/>
              <a:t>Paul Prebisch: Centre - Periphery</a:t>
            </a:r>
            <a:endParaRPr lang="el-GR" b="1"/>
          </a:p>
        </p:txBody>
      </p:sp>
      <p:sp>
        <p:nvSpPr>
          <p:cNvPr id="3" name="Θέση περιεχομένου 2">
            <a:extLst>
              <a:ext uri="{FF2B5EF4-FFF2-40B4-BE49-F238E27FC236}">
                <a16:creationId xmlns:a16="http://schemas.microsoft.com/office/drawing/2014/main" id="{767BB50E-1CA7-9C45-8AA7-41E96BCFF721}"/>
              </a:ext>
            </a:extLst>
          </p:cNvPr>
          <p:cNvSpPr>
            <a:spLocks noGrp="1"/>
          </p:cNvSpPr>
          <p:nvPr>
            <p:ph idx="1"/>
          </p:nvPr>
        </p:nvSpPr>
        <p:spPr/>
        <p:txBody>
          <a:bodyPr>
            <a:noAutofit/>
          </a:bodyPr>
          <a:lstStyle/>
          <a:p>
            <a:pPr marL="0" indent="0">
              <a:buNone/>
            </a:pPr>
            <a:r>
              <a:rPr lang="el-GR" sz="2400">
                <a:solidFill>
                  <a:srgbClr val="000000"/>
                </a:solidFill>
                <a:effectLst/>
                <a:latin typeface="Times New Roman" panose="02020603050405020304" pitchFamily="18" charset="0"/>
                <a:ea typeface="Times New Roman" panose="02020603050405020304" pitchFamily="18" charset="0"/>
              </a:rPr>
              <a:t>What transpires from these definitions is the central idea of an interdependent world system, shadowing Prebisch’s idea of the centre–periphery system (ECLA, 1951</a:t>
            </a:r>
            <a:r>
              <a:rPr lang="en-GB" sz="2400">
                <a:solidFill>
                  <a:srgbClr val="000000"/>
                </a:solidFill>
                <a:effectLst/>
                <a:latin typeface="Times New Roman" panose="02020603050405020304" pitchFamily="18" charset="0"/>
                <a:ea typeface="Times New Roman" panose="02020603050405020304" pitchFamily="18" charset="0"/>
              </a:rPr>
              <a:t>, </a:t>
            </a:r>
            <a:r>
              <a:rPr lang="en-GB" sz="2400" i="1">
                <a:solidFill>
                  <a:srgbClr val="000000"/>
                </a:solidFill>
                <a:effectLst/>
                <a:latin typeface="Times New Roman" panose="02020603050405020304" pitchFamily="18" charset="0"/>
                <a:ea typeface="Times New Roman" panose="02020603050405020304" pitchFamily="18" charset="0"/>
              </a:rPr>
              <a:t>Economic Survey of Latin America 1949</a:t>
            </a:r>
            <a:r>
              <a:rPr lang="en-GB" sz="2400">
                <a:solidFill>
                  <a:srgbClr val="000000"/>
                </a:solidFill>
                <a:effectLst/>
                <a:latin typeface="Times New Roman" panose="02020603050405020304" pitchFamily="18" charset="0"/>
                <a:ea typeface="Times New Roman" panose="02020603050405020304" pitchFamily="18" charset="0"/>
              </a:rPr>
              <a:t>, New York:United Nations Economic Commission for Latin America  </a:t>
            </a:r>
            <a:r>
              <a:rPr lang="el-GR" sz="2400">
                <a:solidFill>
                  <a:srgbClr val="000000"/>
                </a:solidFill>
                <a:effectLst/>
                <a:latin typeface="Times New Roman" panose="02020603050405020304" pitchFamily="18" charset="0"/>
                <a:ea typeface="Times New Roman" panose="02020603050405020304" pitchFamily="18" charset="0"/>
              </a:rPr>
              <a:t>; Kay,</a:t>
            </a:r>
            <a:r>
              <a:rPr lang="en-GB" sz="2400">
                <a:solidFill>
                  <a:srgbClr val="000000"/>
                </a:solidFill>
                <a:effectLst/>
                <a:latin typeface="Times New Roman" panose="02020603050405020304" pitchFamily="18" charset="0"/>
                <a:ea typeface="Times New Roman" panose="02020603050405020304" pitchFamily="18" charset="0"/>
              </a:rPr>
              <a:t> C.</a:t>
            </a:r>
            <a:r>
              <a:rPr lang="el-GR" sz="2400">
                <a:solidFill>
                  <a:srgbClr val="000000"/>
                </a:solidFill>
                <a:effectLst/>
                <a:latin typeface="Times New Roman" panose="02020603050405020304" pitchFamily="18" charset="0"/>
                <a:ea typeface="Times New Roman" panose="02020603050405020304" pitchFamily="18" charset="0"/>
              </a:rPr>
              <a:t> </a:t>
            </a:r>
            <a:r>
              <a:rPr lang="en-GB" sz="2400">
                <a:solidFill>
                  <a:srgbClr val="000000"/>
                </a:solidFill>
                <a:effectLst/>
                <a:latin typeface="Times New Roman" panose="02020603050405020304" pitchFamily="18" charset="0"/>
                <a:ea typeface="Times New Roman" panose="02020603050405020304" pitchFamily="18" charset="0"/>
              </a:rPr>
              <a:t>,</a:t>
            </a:r>
            <a:r>
              <a:rPr lang="el-GR" sz="2400">
                <a:solidFill>
                  <a:srgbClr val="000000"/>
                </a:solidFill>
                <a:effectLst/>
                <a:latin typeface="Times New Roman" panose="02020603050405020304" pitchFamily="18" charset="0"/>
                <a:ea typeface="Times New Roman" panose="02020603050405020304" pitchFamily="18" charset="0"/>
              </a:rPr>
              <a:t>2019</a:t>
            </a:r>
            <a:r>
              <a:rPr lang="en-GB" sz="2400">
                <a:solidFill>
                  <a:srgbClr val="000000"/>
                </a:solidFill>
                <a:effectLst/>
                <a:latin typeface="Times New Roman" panose="02020603050405020304" pitchFamily="18" charset="0"/>
                <a:ea typeface="Times New Roman" panose="02020603050405020304" pitchFamily="18" charset="0"/>
              </a:rPr>
              <a:t>,</a:t>
            </a:r>
            <a:r>
              <a:rPr lang="el-GR" sz="2400">
                <a:solidFill>
                  <a:srgbClr val="000000"/>
                </a:solidFill>
                <a:effectLst/>
                <a:latin typeface="Times New Roman" panose="02020603050405020304" pitchFamily="18" charset="0"/>
                <a:ea typeface="Times New Roman" panose="02020603050405020304" pitchFamily="18" charset="0"/>
              </a:rPr>
              <a:t> Raul Prebisch (1901–1986)’, in D. Simon (ed.)´ </a:t>
            </a:r>
            <a:r>
              <a:rPr lang="el-GR" sz="2400" i="1">
                <a:solidFill>
                  <a:srgbClr val="000000"/>
                </a:solidFill>
                <a:effectLst/>
                <a:latin typeface="Times New Roman" panose="02020603050405020304" pitchFamily="18" charset="0"/>
                <a:ea typeface="Times New Roman" panose="02020603050405020304" pitchFamily="18" charset="0"/>
              </a:rPr>
              <a:t>Key Thinkers on Development</a:t>
            </a:r>
            <a:r>
              <a:rPr lang="el-GR" sz="2400">
                <a:solidFill>
                  <a:srgbClr val="000000"/>
                </a:solidFill>
                <a:effectLst/>
                <a:latin typeface="Times New Roman" panose="02020603050405020304" pitchFamily="18" charset="0"/>
                <a:ea typeface="Times New Roman" panose="02020603050405020304" pitchFamily="18" charset="0"/>
              </a:rPr>
              <a:t>, pp. 339–45. London: Routledge</a:t>
            </a:r>
            <a:r>
              <a:rPr lang="en-GB" sz="2400">
                <a:solidFill>
                  <a:srgbClr val="000000"/>
                </a:solidFill>
                <a:effectLst/>
                <a:latin typeface="Times New Roman" panose="02020603050405020304" pitchFamily="18" charset="0"/>
                <a:ea typeface="Times New Roman" panose="02020603050405020304" pitchFamily="18" charset="0"/>
              </a:rPr>
              <a:t>) in</a:t>
            </a:r>
            <a:r>
              <a:rPr lang="el-GR" sz="2400">
                <a:solidFill>
                  <a:srgbClr val="000000"/>
                </a:solidFill>
                <a:effectLst/>
                <a:latin typeface="Times New Roman" panose="02020603050405020304" pitchFamily="18" charset="0"/>
                <a:ea typeface="Times New Roman" panose="02020603050405020304" pitchFamily="18" charset="0"/>
              </a:rPr>
              <a:t> which a certain international division of labour dictates that the centre countries industrialize and develop through the export of industrial commodities while the periphery countries are largely confined to the production</a:t>
            </a:r>
            <a:r>
              <a:rPr lang="en-GB" sz="2400">
                <a:solidFill>
                  <a:srgbClr val="000000"/>
                </a:solidFill>
                <a:effectLst/>
                <a:latin typeface="Times New Roman" panose="02020603050405020304" pitchFamily="18" charset="0"/>
                <a:ea typeface="Times New Roman" panose="02020603050405020304" pitchFamily="18" charset="0"/>
              </a:rPr>
              <a:t> and export of primary commodities based on the exploitation of their natural resources.</a:t>
            </a:r>
            <a:endParaRPr lang="el-GR" sz="240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1887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528002-4536-314A-924B-48A7891CE161}"/>
              </a:ext>
            </a:extLst>
          </p:cNvPr>
          <p:cNvSpPr>
            <a:spLocks noGrp="1"/>
          </p:cNvSpPr>
          <p:nvPr>
            <p:ph type="title"/>
          </p:nvPr>
        </p:nvSpPr>
        <p:spPr/>
        <p:txBody>
          <a:bodyPr/>
          <a:lstStyle/>
          <a:p>
            <a:pPr algn="ctr"/>
            <a:r>
              <a:rPr lang="en-GB" b="1"/>
              <a:t>Transfer of Surplus to the Centre</a:t>
            </a:r>
            <a:endParaRPr lang="el-GR" b="1"/>
          </a:p>
        </p:txBody>
      </p:sp>
      <p:sp>
        <p:nvSpPr>
          <p:cNvPr id="3" name="Θέση περιεχομένου 2">
            <a:extLst>
              <a:ext uri="{FF2B5EF4-FFF2-40B4-BE49-F238E27FC236}">
                <a16:creationId xmlns:a16="http://schemas.microsoft.com/office/drawing/2014/main" id="{1C45F198-7246-E547-985D-A8A7EEC039B4}"/>
              </a:ext>
            </a:extLst>
          </p:cNvPr>
          <p:cNvSpPr>
            <a:spLocks noGrp="1"/>
          </p:cNvSpPr>
          <p:nvPr>
            <p:ph idx="1"/>
          </p:nvPr>
        </p:nvSpPr>
        <p:spPr/>
        <p:txBody>
          <a:bodyPr>
            <a:noAutofit/>
          </a:bodyPr>
          <a:lstStyle/>
          <a:p>
            <a:pPr marL="0" indent="0">
              <a:buNone/>
            </a:pPr>
            <a:endParaRPr lang="en-GB" sz="2400">
              <a:solidFill>
                <a:srgbClr val="000000"/>
              </a:solidFill>
              <a:effectLst/>
              <a:latin typeface="Times New Roman" panose="02020603050405020304" pitchFamily="18" charset="0"/>
              <a:ea typeface="Times New Roman" panose="02020603050405020304" pitchFamily="18" charset="0"/>
            </a:endParaRPr>
          </a:p>
          <a:p>
            <a:pPr marL="0" indent="0">
              <a:buNone/>
            </a:pPr>
            <a:r>
              <a:rPr lang="el-GR" sz="2400">
                <a:solidFill>
                  <a:srgbClr val="000000"/>
                </a:solidFill>
                <a:effectLst/>
                <a:latin typeface="Times New Roman" panose="02020603050405020304" pitchFamily="18" charset="0"/>
                <a:ea typeface="Times New Roman" panose="02020603050405020304" pitchFamily="18" charset="0"/>
              </a:rPr>
              <a:t>Both</a:t>
            </a:r>
            <a:r>
              <a:rPr lang="en-GB" sz="2400">
                <a:solidFill>
                  <a:srgbClr val="000000"/>
                </a:solidFill>
                <a:effectLst/>
                <a:latin typeface="Times New Roman" panose="02020603050405020304" pitchFamily="18" charset="0"/>
                <a:ea typeface="Times New Roman" panose="02020603050405020304" pitchFamily="18" charset="0"/>
              </a:rPr>
              <a:t> </a:t>
            </a:r>
            <a:r>
              <a:rPr lang="el-GR" sz="2400">
                <a:solidFill>
                  <a:srgbClr val="000000"/>
                </a:solidFill>
                <a:effectLst/>
                <a:latin typeface="Times New Roman" panose="02020603050405020304" pitchFamily="18" charset="0"/>
                <a:ea typeface="Times New Roman" panose="02020603050405020304" pitchFamily="18" charset="0"/>
              </a:rPr>
              <a:t>Dos</a:t>
            </a:r>
            <a:r>
              <a:rPr lang="en-GB" sz="2400">
                <a:solidFill>
                  <a:srgbClr val="000000"/>
                </a:solidFill>
                <a:effectLst/>
                <a:latin typeface="Times New Roman" panose="02020603050405020304" pitchFamily="18" charset="0"/>
                <a:ea typeface="Times New Roman" panose="02020603050405020304" pitchFamily="18" charset="0"/>
              </a:rPr>
              <a:t> </a:t>
            </a:r>
            <a:r>
              <a:rPr lang="el-GR" sz="2400">
                <a:solidFill>
                  <a:srgbClr val="000000"/>
                </a:solidFill>
                <a:effectLst/>
                <a:latin typeface="Times New Roman" panose="02020603050405020304" pitchFamily="18" charset="0"/>
                <a:ea typeface="Times New Roman" panose="02020603050405020304" pitchFamily="18" charset="0"/>
              </a:rPr>
              <a:t>Santos</a:t>
            </a:r>
            <a:r>
              <a:rPr lang="en-GB" sz="2400">
                <a:solidFill>
                  <a:srgbClr val="000000"/>
                </a:solidFill>
                <a:effectLst/>
                <a:latin typeface="Times New Roman" panose="02020603050405020304" pitchFamily="18" charset="0"/>
                <a:ea typeface="Times New Roman" panose="02020603050405020304" pitchFamily="18" charset="0"/>
              </a:rPr>
              <a:t> </a:t>
            </a:r>
            <a:r>
              <a:rPr lang="el-GR" sz="2400">
                <a:solidFill>
                  <a:srgbClr val="000000"/>
                </a:solidFill>
                <a:effectLst/>
                <a:latin typeface="Times New Roman" panose="02020603050405020304" pitchFamily="18" charset="0"/>
                <a:ea typeface="Times New Roman" panose="02020603050405020304" pitchFamily="18" charset="0"/>
              </a:rPr>
              <a:t>and</a:t>
            </a:r>
            <a:r>
              <a:rPr lang="en-GB" sz="2400">
                <a:solidFill>
                  <a:srgbClr val="000000"/>
                </a:solidFill>
                <a:effectLst/>
                <a:latin typeface="Times New Roman" panose="02020603050405020304" pitchFamily="18" charset="0"/>
                <a:ea typeface="Times New Roman" panose="02020603050405020304" pitchFamily="18" charset="0"/>
              </a:rPr>
              <a:t> </a:t>
            </a:r>
            <a:r>
              <a:rPr lang="el-GR" sz="2400">
                <a:solidFill>
                  <a:srgbClr val="000000"/>
                </a:solidFill>
                <a:effectLst/>
                <a:latin typeface="Times New Roman" panose="02020603050405020304" pitchFamily="18" charset="0"/>
                <a:ea typeface="Times New Roman" panose="02020603050405020304" pitchFamily="18" charset="0"/>
              </a:rPr>
              <a:t>Prebisch characterize this as an unequal trading system in which the periphery (or dependent countries in Dos Santos’s terminology) transfer an economic surplus to the centre (or dominant countries). Prebisch explains this transfer of surplus as arising from the periphery’s deterioration of the terms of trade, in terms of the evolution of the price of primary commodities exported by the periphery countries and imported by the centre countries, as compared to the price of industrial commodities exported by the centre and imported by the periphery. Dos Santos also includes other transfers such as those arising from profit remittances, transfer pricing, royalty payments, high interest payments for servicing foreign debt, and payments for other services commn in studies on imperialism. </a:t>
            </a:r>
          </a:p>
        </p:txBody>
      </p:sp>
    </p:spTree>
    <p:extLst>
      <p:ext uri="{BB962C8B-B14F-4D97-AF65-F5344CB8AC3E}">
        <p14:creationId xmlns:p14="http://schemas.microsoft.com/office/powerpoint/2010/main" val="2834326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01FF7C-124E-E44A-964E-67E176D72E9B}"/>
              </a:ext>
            </a:extLst>
          </p:cNvPr>
          <p:cNvSpPr>
            <a:spLocks noGrp="1"/>
          </p:cNvSpPr>
          <p:nvPr>
            <p:ph type="title"/>
          </p:nvPr>
        </p:nvSpPr>
        <p:spPr/>
        <p:txBody>
          <a:bodyPr/>
          <a:lstStyle/>
          <a:p>
            <a:pPr algn="ctr"/>
            <a:r>
              <a:rPr lang="en-GB" b="1"/>
              <a:t>Unequal Exchange</a:t>
            </a:r>
            <a:endParaRPr lang="el-GR" b="1"/>
          </a:p>
        </p:txBody>
      </p:sp>
      <p:sp>
        <p:nvSpPr>
          <p:cNvPr id="3" name="Θέση περιεχομένου 2">
            <a:extLst>
              <a:ext uri="{FF2B5EF4-FFF2-40B4-BE49-F238E27FC236}">
                <a16:creationId xmlns:a16="http://schemas.microsoft.com/office/drawing/2014/main" id="{F3437A74-B451-3143-8869-60B226D773AC}"/>
              </a:ext>
            </a:extLst>
          </p:cNvPr>
          <p:cNvSpPr>
            <a:spLocks noGrp="1"/>
          </p:cNvSpPr>
          <p:nvPr>
            <p:ph idx="1"/>
          </p:nvPr>
        </p:nvSpPr>
        <p:spPr/>
        <p:txBody>
          <a:bodyPr>
            <a:normAutofit fontScale="85000" lnSpcReduction="20000"/>
          </a:bodyPr>
          <a:lstStyle/>
          <a:p>
            <a:r>
              <a:rPr lang="en-GB" sz="2800">
                <a:solidFill>
                  <a:srgbClr val="000000"/>
                </a:solidFill>
                <a:effectLst/>
                <a:latin typeface="Times New Roman" panose="02020603050405020304" pitchFamily="18" charset="0"/>
                <a:ea typeface="Times New Roman" panose="02020603050405020304" pitchFamily="18" charset="0"/>
              </a:rPr>
              <a:t>In </a:t>
            </a:r>
            <a:r>
              <a:rPr lang="el-GR" sz="2800">
                <a:solidFill>
                  <a:srgbClr val="000000"/>
                </a:solidFill>
                <a:effectLst/>
                <a:latin typeface="Times New Roman" panose="02020603050405020304" pitchFamily="18" charset="0"/>
                <a:ea typeface="Times New Roman" panose="02020603050405020304" pitchFamily="18" charset="0"/>
              </a:rPr>
              <a:t>later publications Dos Santos also introduces the Marxist concept of unequal exchange derived from the analysis of Arghiri Emmanuel (1972)</a:t>
            </a:r>
            <a:r>
              <a:rPr lang="en-GB" sz="2800">
                <a:solidFill>
                  <a:srgbClr val="000000"/>
                </a:solidFill>
                <a:effectLst/>
                <a:latin typeface="Times New Roman" panose="02020603050405020304" pitchFamily="18" charset="0"/>
                <a:ea typeface="Times New Roman" panose="02020603050405020304" pitchFamily="18" charset="0"/>
              </a:rPr>
              <a:t> </a:t>
            </a:r>
            <a:r>
              <a:rPr lang="el-GR" sz="2600" i="1">
                <a:solidFill>
                  <a:srgbClr val="000000"/>
                </a:solidFill>
                <a:effectLst/>
                <a:latin typeface="Times New Roman" panose="02020603050405020304" pitchFamily="18" charset="0"/>
                <a:ea typeface="Times New Roman" panose="02020603050405020304" pitchFamily="18" charset="0"/>
              </a:rPr>
              <a:t>Unequal Exchange: A Study of the Imperialism of Trade</a:t>
            </a:r>
            <a:r>
              <a:rPr lang="el-GR" sz="2600">
                <a:solidFill>
                  <a:srgbClr val="000000"/>
                </a:solidFill>
                <a:effectLst/>
                <a:latin typeface="Times New Roman" panose="02020603050405020304" pitchFamily="18" charset="0"/>
                <a:ea typeface="Times New Roman" panose="02020603050405020304" pitchFamily="18" charset="0"/>
              </a:rPr>
              <a:t>. New York and London: Monthly Review Press. </a:t>
            </a:r>
            <a:r>
              <a:rPr lang="el-GR" sz="2800">
                <a:solidFill>
                  <a:srgbClr val="000000"/>
                </a:solidFill>
                <a:effectLst/>
                <a:latin typeface="Times New Roman" panose="02020603050405020304" pitchFamily="18" charset="0"/>
                <a:ea typeface="Times New Roman" panose="02020603050405020304" pitchFamily="18" charset="0"/>
              </a:rPr>
              <a:t>this is rooted in the Marxist labour theory of value and hence is not confined to the production and export of raw materials by the periphery, as in Prebisch’s analysis, but also arises in the export of industrial commodities as well as services from the dependent to the dominant countries. However, </a:t>
            </a:r>
            <a:r>
              <a:rPr lang="en-GB" sz="2800">
                <a:solidFill>
                  <a:srgbClr val="000000"/>
                </a:solidFill>
                <a:effectLst/>
                <a:latin typeface="Times New Roman" panose="02020603050405020304" pitchFamily="18" charset="0"/>
                <a:ea typeface="Times New Roman" panose="02020603050405020304" pitchFamily="18" charset="0"/>
              </a:rPr>
              <a:t>P. </a:t>
            </a:r>
            <a:r>
              <a:rPr lang="el-GR" sz="2800">
                <a:solidFill>
                  <a:srgbClr val="000000"/>
                </a:solidFill>
                <a:effectLst/>
                <a:latin typeface="Times New Roman" panose="02020603050405020304" pitchFamily="18" charset="0"/>
                <a:ea typeface="Times New Roman" panose="02020603050405020304" pitchFamily="18" charset="0"/>
              </a:rPr>
              <a:t>Prebisch (1950</a:t>
            </a:r>
            <a:r>
              <a:rPr lang="en-GB" sz="2800">
                <a:solidFill>
                  <a:srgbClr val="000000"/>
                </a:solidFill>
                <a:effectLst/>
                <a:latin typeface="Times New Roman" panose="02020603050405020304" pitchFamily="18" charset="0"/>
                <a:ea typeface="Times New Roman" panose="02020603050405020304" pitchFamily="18" charset="0"/>
              </a:rPr>
              <a:t>)</a:t>
            </a:r>
            <a:r>
              <a:rPr lang="el-GR" sz="2800">
                <a:solidFill>
                  <a:srgbClr val="000000"/>
                </a:solidFill>
                <a:effectLst/>
                <a:latin typeface="Times New Roman" panose="02020603050405020304" pitchFamily="18" charset="0"/>
                <a:ea typeface="Times New Roman" panose="02020603050405020304" pitchFamily="18" charset="0"/>
              </a:rPr>
              <a:t> </a:t>
            </a:r>
            <a:r>
              <a:rPr lang="el-GR" sz="2600" i="1">
                <a:solidFill>
                  <a:srgbClr val="000000"/>
                </a:solidFill>
                <a:effectLst/>
                <a:latin typeface="Times New Roman" panose="02020603050405020304" pitchFamily="18" charset="0"/>
                <a:ea typeface="Times New Roman" panose="02020603050405020304" pitchFamily="18" charset="0"/>
              </a:rPr>
              <a:t>The Economic Development of Latin America and its Principal Problems</a:t>
            </a:r>
            <a:r>
              <a:rPr lang="el-GR" sz="2600">
                <a:solidFill>
                  <a:srgbClr val="000000"/>
                </a:solidFill>
                <a:effectLst/>
                <a:latin typeface="Times New Roman" panose="02020603050405020304" pitchFamily="18" charset="0"/>
                <a:ea typeface="Times New Roman" panose="02020603050405020304" pitchFamily="18" charset="0"/>
              </a:rPr>
              <a:t>. New York: United Nations</a:t>
            </a:r>
            <a:r>
              <a:rPr lang="en-GB" sz="2600">
                <a:solidFill>
                  <a:srgbClr val="000000"/>
                </a:solidFill>
                <a:latin typeface="Times New Roman" panose="02020603050405020304" pitchFamily="18" charset="0"/>
                <a:ea typeface="Times New Roman" panose="02020603050405020304" pitchFamily="18" charset="0"/>
              </a:rPr>
              <a:t>; and P. Prebisch (</a:t>
            </a:r>
            <a:r>
              <a:rPr lang="el-GR" sz="2800">
                <a:solidFill>
                  <a:srgbClr val="000000"/>
                </a:solidFill>
                <a:effectLst/>
                <a:latin typeface="Times New Roman" panose="02020603050405020304" pitchFamily="18" charset="0"/>
                <a:ea typeface="Times New Roman" panose="02020603050405020304" pitchFamily="18" charset="0"/>
              </a:rPr>
              <a:t>1964) </a:t>
            </a:r>
            <a:r>
              <a:rPr lang="el-GR" i="1">
                <a:solidFill>
                  <a:srgbClr val="000000"/>
                </a:solidFill>
                <a:effectLst/>
                <a:latin typeface="Times New Roman" panose="02020603050405020304" pitchFamily="18" charset="0"/>
                <a:ea typeface="Times New Roman" panose="02020603050405020304" pitchFamily="18" charset="0"/>
              </a:rPr>
              <a:t>Towards a New Trade Policy for Development. Report by the Secretary General of UNCTAD</a:t>
            </a:r>
            <a:r>
              <a:rPr lang="el-GR">
                <a:solidFill>
                  <a:srgbClr val="000000"/>
                </a:solidFill>
                <a:effectLst/>
                <a:latin typeface="Times New Roman" panose="02020603050405020304" pitchFamily="18" charset="0"/>
                <a:ea typeface="Times New Roman" panose="02020603050405020304" pitchFamily="18" charset="0"/>
              </a:rPr>
              <a:t>. New York: United Nations</a:t>
            </a:r>
            <a:r>
              <a:rPr lang="el-GR" sz="2800">
                <a:solidFill>
                  <a:srgbClr val="000000"/>
                </a:solidFill>
                <a:effectLst/>
                <a:latin typeface="Times New Roman" panose="02020603050405020304" pitchFamily="18" charset="0"/>
                <a:ea typeface="Times New Roman" panose="02020603050405020304" pitchFamily="18" charset="0"/>
              </a:rPr>
              <a:t> refer to the existence of surplus labour in the periphery as leading to a low-wage economy which is one of the reasons for the deterioration of the periphery’s terms of trade, as well as for unequal exchange, foreshadowing elements of Arthur Lewis’s famous analysis on ‘unlimited supplies of labour’ and terms of trade published in 1954.</a:t>
            </a:r>
            <a:endParaRPr lang="el-GR"/>
          </a:p>
        </p:txBody>
      </p:sp>
    </p:spTree>
    <p:extLst>
      <p:ext uri="{BB962C8B-B14F-4D97-AF65-F5344CB8AC3E}">
        <p14:creationId xmlns:p14="http://schemas.microsoft.com/office/powerpoint/2010/main" val="515269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3C2FD0-2E31-CC46-9159-7C0D81530EED}"/>
              </a:ext>
            </a:extLst>
          </p:cNvPr>
          <p:cNvSpPr>
            <a:spLocks noGrp="1"/>
          </p:cNvSpPr>
          <p:nvPr>
            <p:ph type="title"/>
          </p:nvPr>
        </p:nvSpPr>
        <p:spPr>
          <a:xfrm>
            <a:off x="838200" y="-1004733"/>
            <a:ext cx="10515600" cy="2695422"/>
          </a:xfrm>
        </p:spPr>
        <p:txBody>
          <a:bodyPr/>
          <a:lstStyle/>
          <a:p>
            <a:pPr algn="ctr"/>
            <a:r>
              <a:rPr lang="en-GB" b="1"/>
              <a:t>Structuralist </a:t>
            </a:r>
            <a:r>
              <a:rPr lang="el-GR" b="1"/>
              <a:t>Approach to Dependency</a:t>
            </a:r>
          </a:p>
        </p:txBody>
      </p:sp>
      <p:sp>
        <p:nvSpPr>
          <p:cNvPr id="3" name="Θέση περιεχομένου 2">
            <a:extLst>
              <a:ext uri="{FF2B5EF4-FFF2-40B4-BE49-F238E27FC236}">
                <a16:creationId xmlns:a16="http://schemas.microsoft.com/office/drawing/2014/main" id="{98590384-4A0D-A040-AA21-4E0EDDBE4B0A}"/>
              </a:ext>
            </a:extLst>
          </p:cNvPr>
          <p:cNvSpPr>
            <a:spLocks noGrp="1"/>
          </p:cNvSpPr>
          <p:nvPr>
            <p:ph idx="1"/>
          </p:nvPr>
        </p:nvSpPr>
        <p:spPr>
          <a:xfrm>
            <a:off x="1133167" y="825115"/>
            <a:ext cx="10435098" cy="5581215"/>
          </a:xfrm>
        </p:spPr>
        <p:txBody>
          <a:bodyPr>
            <a:noAutofit/>
          </a:bodyPr>
          <a:lstStyle/>
          <a:p>
            <a:r>
              <a:rPr lang="en-GB" sz="2400"/>
              <a:t>Paul Prebisch and the ECLA team </a:t>
            </a:r>
            <a:r>
              <a:rPr lang="el-GR" sz="2400"/>
              <a:t>(key </a:t>
            </a:r>
            <a:r>
              <a:rPr lang="el-GR" sz="2400">
                <a:solidFill>
                  <a:srgbClr val="000000"/>
                </a:solidFill>
                <a:effectLst/>
                <a:latin typeface="Times New Roman" panose="02020603050405020304" pitchFamily="18" charset="0"/>
                <a:ea typeface="Times New Roman" panose="02020603050405020304" pitchFamily="18" charset="0"/>
              </a:rPr>
              <a:t>representatives of the structuralist version of Dependency Theory, Osvaldo Sunkel, Celso Furtado, Kay, and Fernando Henrique Cardoso</a:t>
            </a:r>
            <a:r>
              <a:rPr lang="el-GR" sz="2400" baseline="30000">
                <a:solidFill>
                  <a:srgbClr val="181717"/>
                </a:solidFill>
                <a:effectLst/>
                <a:latin typeface="Times New Roman" panose="02020603050405020304" pitchFamily="18" charset="0"/>
                <a:ea typeface="Times New Roman" panose="02020603050405020304" pitchFamily="18" charset="0"/>
              </a:rPr>
              <a:t> </a:t>
            </a:r>
            <a:r>
              <a:rPr lang="el-GR" sz="2400">
                <a:solidFill>
                  <a:srgbClr val="000000"/>
                </a:solidFill>
                <a:effectLst/>
                <a:latin typeface="Times New Roman" panose="02020603050405020304" pitchFamily="18" charset="0"/>
                <a:ea typeface="Times New Roman" panose="02020603050405020304" pitchFamily="18" charset="0"/>
              </a:rPr>
              <a:t>, all of whom had worked, at one time or another, in ECLA or associated institutions) </a:t>
            </a:r>
            <a:r>
              <a:rPr lang="el-GR" sz="2400"/>
              <a:t>f</a:t>
            </a:r>
            <a:r>
              <a:rPr lang="en-GB" sz="2400"/>
              <a:t>ounded the dependency theory.  </a:t>
            </a:r>
            <a:endParaRPr lang="el-GR" sz="2400"/>
          </a:p>
          <a:p>
            <a:r>
              <a:rPr lang="el-GR" sz="2400"/>
              <a:t>ECLA e</a:t>
            </a:r>
            <a:r>
              <a:rPr lang="el-GR" sz="2400">
                <a:solidFill>
                  <a:srgbClr val="000000"/>
                </a:solidFill>
                <a:effectLst/>
                <a:latin typeface="Times New Roman" panose="02020603050405020304" pitchFamily="18" charset="0"/>
                <a:ea typeface="Times New Roman" panose="02020603050405020304" pitchFamily="18" charset="0"/>
              </a:rPr>
              <a:t>mphasised the historical and structural features which had shaped the development process of Latin America (and other periphery regions of the world) since the colonial period, as distinct from the economic (and socio-political structures) which had emerged since the industrial revolution in the centre or developed countries (</a:t>
            </a:r>
            <a:r>
              <a:rPr lang="en-GB" sz="2400">
                <a:solidFill>
                  <a:srgbClr val="000000"/>
                </a:solidFill>
                <a:effectLst/>
                <a:latin typeface="Times New Roman" panose="02020603050405020304" pitchFamily="18" charset="0"/>
                <a:ea typeface="Times New Roman" panose="02020603050405020304" pitchFamily="18" charset="0"/>
              </a:rPr>
              <a:t>O.  </a:t>
            </a:r>
            <a:r>
              <a:rPr lang="el-GR" sz="2400">
                <a:solidFill>
                  <a:srgbClr val="000000"/>
                </a:solidFill>
                <a:effectLst/>
                <a:latin typeface="Times New Roman" panose="02020603050405020304" pitchFamily="18" charset="0"/>
                <a:ea typeface="Times New Roman" panose="02020603050405020304" pitchFamily="18" charset="0"/>
              </a:rPr>
              <a:t>Sunkel, 1966</a:t>
            </a:r>
            <a:r>
              <a:rPr lang="en-GB" sz="2400">
                <a:solidFill>
                  <a:srgbClr val="000000"/>
                </a:solidFill>
                <a:effectLst/>
                <a:latin typeface="Times New Roman" panose="02020603050405020304" pitchFamily="18" charset="0"/>
                <a:ea typeface="Times New Roman" panose="02020603050405020304" pitchFamily="18" charset="0"/>
              </a:rPr>
              <a:t>, </a:t>
            </a:r>
            <a:r>
              <a:rPr lang="el-GR" sz="2400">
                <a:solidFill>
                  <a:srgbClr val="000000"/>
                </a:solidFill>
                <a:effectLst/>
                <a:latin typeface="Times New Roman" panose="02020603050405020304" pitchFamily="18" charset="0"/>
                <a:ea typeface="Times New Roman" panose="02020603050405020304" pitchFamily="18" charset="0"/>
              </a:rPr>
              <a:t>The Structural Background of Development Problems in Latin America’, </a:t>
            </a:r>
            <a:r>
              <a:rPr lang="el-GR" sz="2400" i="1">
                <a:solidFill>
                  <a:srgbClr val="000000"/>
                </a:solidFill>
                <a:effectLst/>
                <a:latin typeface="Times New Roman" panose="02020603050405020304" pitchFamily="18" charset="0"/>
                <a:ea typeface="Times New Roman" panose="02020603050405020304" pitchFamily="18" charset="0"/>
              </a:rPr>
              <a:t>Weltwirtschaftliches Archiv </a:t>
            </a:r>
            <a:r>
              <a:rPr lang="el-GR" sz="2400">
                <a:solidFill>
                  <a:srgbClr val="000000"/>
                </a:solidFill>
                <a:effectLst/>
                <a:latin typeface="Times New Roman" panose="02020603050405020304" pitchFamily="18" charset="0"/>
                <a:ea typeface="Times New Roman" panose="02020603050405020304" pitchFamily="18" charset="0"/>
              </a:rPr>
              <a:t>97(1): 22–63</a:t>
            </a:r>
            <a:r>
              <a:rPr lang="en-GB" sz="2400">
                <a:solidFill>
                  <a:srgbClr val="000000"/>
                </a:solidFill>
                <a:effectLst/>
                <a:latin typeface="Times New Roman" panose="02020603050405020304" pitchFamily="18" charset="0"/>
                <a:ea typeface="Times New Roman" panose="02020603050405020304" pitchFamily="18" charset="0"/>
              </a:rPr>
              <a:t>; </a:t>
            </a:r>
            <a:r>
              <a:rPr lang="el-GR" sz="2400">
                <a:solidFill>
                  <a:srgbClr val="000000"/>
                </a:solidFill>
                <a:effectLst/>
                <a:latin typeface="Times New Roman" panose="02020603050405020304" pitchFamily="18" charset="0"/>
                <a:ea typeface="Times New Roman" panose="02020603050405020304" pitchFamily="18" charset="0"/>
              </a:rPr>
              <a:t>and </a:t>
            </a:r>
            <a:r>
              <a:rPr lang="en-GB" sz="2400">
                <a:solidFill>
                  <a:srgbClr val="000000"/>
                </a:solidFill>
                <a:effectLst/>
                <a:latin typeface="Times New Roman" panose="02020603050405020304" pitchFamily="18" charset="0"/>
                <a:ea typeface="Times New Roman" panose="02020603050405020304" pitchFamily="18" charset="0"/>
              </a:rPr>
              <a:t>O. Sunkel, and P.  </a:t>
            </a:r>
            <a:r>
              <a:rPr lang="el-GR" sz="2400">
                <a:solidFill>
                  <a:srgbClr val="000000"/>
                </a:solidFill>
                <a:effectLst/>
                <a:latin typeface="Times New Roman" panose="02020603050405020304" pitchFamily="18" charset="0"/>
                <a:ea typeface="Times New Roman" panose="02020603050405020304" pitchFamily="18" charset="0"/>
              </a:rPr>
              <a:t>Paz, 1970</a:t>
            </a:r>
            <a:r>
              <a:rPr lang="en-GB" sz="2400">
                <a:solidFill>
                  <a:srgbClr val="000000"/>
                </a:solidFill>
                <a:effectLst/>
                <a:latin typeface="Times New Roman" panose="02020603050405020304" pitchFamily="18" charset="0"/>
                <a:ea typeface="Times New Roman" panose="02020603050405020304" pitchFamily="18" charset="0"/>
              </a:rPr>
              <a:t>, </a:t>
            </a:r>
            <a:r>
              <a:rPr lang="el-GR" sz="2400" i="1">
                <a:solidFill>
                  <a:srgbClr val="000000"/>
                </a:solidFill>
                <a:effectLst/>
                <a:latin typeface="Times New Roman" panose="02020603050405020304" pitchFamily="18" charset="0"/>
                <a:ea typeface="Times New Roman" panose="02020603050405020304" pitchFamily="18" charset="0"/>
              </a:rPr>
              <a:t>El Subdesarrollo Latinoamericano y la Teor´ıa del Desarrollo </a:t>
            </a:r>
            <a:r>
              <a:rPr lang="el-GR" sz="2400">
                <a:solidFill>
                  <a:srgbClr val="000000"/>
                </a:solidFill>
                <a:effectLst/>
                <a:latin typeface="Times New Roman" panose="02020603050405020304" pitchFamily="18" charset="0"/>
                <a:ea typeface="Times New Roman" panose="02020603050405020304" pitchFamily="18" charset="0"/>
              </a:rPr>
              <a:t>[</a:t>
            </a:r>
            <a:r>
              <a:rPr lang="el-GR" sz="2400" i="1">
                <a:solidFill>
                  <a:srgbClr val="000000"/>
                </a:solidFill>
                <a:effectLst/>
                <a:latin typeface="Times New Roman" panose="02020603050405020304" pitchFamily="18" charset="0"/>
                <a:ea typeface="Times New Roman" panose="02020603050405020304" pitchFamily="18" charset="0"/>
              </a:rPr>
              <a:t>Latin American Underdevelopment and the Theory of Development</a:t>
            </a:r>
            <a:r>
              <a:rPr lang="el-GR" sz="2400">
                <a:solidFill>
                  <a:srgbClr val="000000"/>
                </a:solidFill>
                <a:effectLst/>
                <a:latin typeface="Times New Roman" panose="02020603050405020304" pitchFamily="18" charset="0"/>
                <a:ea typeface="Times New Roman" panose="02020603050405020304" pitchFamily="18" charset="0"/>
              </a:rPr>
              <a:t>]. Mexico City: Siglo Veintiuno Editores.</a:t>
            </a:r>
          </a:p>
          <a:p>
            <a:r>
              <a:rPr lang="el-GR" sz="2400">
                <a:solidFill>
                  <a:srgbClr val="000000"/>
                </a:solidFill>
                <a:effectLst/>
                <a:latin typeface="Times New Roman" panose="02020603050405020304" pitchFamily="18" charset="0"/>
                <a:ea typeface="Times New Roman" panose="02020603050405020304" pitchFamily="18" charset="0"/>
              </a:rPr>
              <a:t> Latin America had to find its own development strategy and path as structures and circumstances differed compared to those of the centre. </a:t>
            </a:r>
            <a:endParaRPr lang="el-GR" sz="2400"/>
          </a:p>
        </p:txBody>
      </p:sp>
    </p:spTree>
    <p:extLst>
      <p:ext uri="{BB962C8B-B14F-4D97-AF65-F5344CB8AC3E}">
        <p14:creationId xmlns:p14="http://schemas.microsoft.com/office/powerpoint/2010/main" val="2043747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7A67C2-39CF-6147-B9F8-446587CA18A7}"/>
              </a:ext>
            </a:extLst>
          </p:cNvPr>
          <p:cNvSpPr>
            <a:spLocks noGrp="1"/>
          </p:cNvSpPr>
          <p:nvPr>
            <p:ph type="title"/>
          </p:nvPr>
        </p:nvSpPr>
        <p:spPr/>
        <p:txBody>
          <a:bodyPr/>
          <a:lstStyle/>
          <a:p>
            <a:pPr algn="ctr"/>
            <a:r>
              <a:rPr lang="el-GR" b="1"/>
              <a:t>Import Substitution Industrialisation</a:t>
            </a:r>
            <a:r>
              <a:rPr lang="el-GR"/>
              <a:t> </a:t>
            </a:r>
          </a:p>
        </p:txBody>
      </p:sp>
      <p:sp>
        <p:nvSpPr>
          <p:cNvPr id="3" name="Θέση περιεχομένου 2">
            <a:extLst>
              <a:ext uri="{FF2B5EF4-FFF2-40B4-BE49-F238E27FC236}">
                <a16:creationId xmlns:a16="http://schemas.microsoft.com/office/drawing/2014/main" id="{38CCFACE-257C-8849-A310-A55258D4D946}"/>
              </a:ext>
            </a:extLst>
          </p:cNvPr>
          <p:cNvSpPr>
            <a:spLocks noGrp="1"/>
          </p:cNvSpPr>
          <p:nvPr>
            <p:ph idx="1"/>
          </p:nvPr>
        </p:nvSpPr>
        <p:spPr/>
        <p:txBody>
          <a:bodyPr>
            <a:normAutofit fontScale="92500" lnSpcReduction="20000"/>
          </a:bodyPr>
          <a:lstStyle/>
          <a:p>
            <a:r>
              <a:rPr lang="el-GR" sz="2600">
                <a:solidFill>
                  <a:srgbClr val="000000"/>
                </a:solidFill>
                <a:effectLst/>
                <a:latin typeface="Times New Roman" panose="02020603050405020304" pitchFamily="18" charset="0"/>
                <a:ea typeface="Times New Roman" panose="02020603050405020304" pitchFamily="18" charset="0"/>
              </a:rPr>
              <a:t>Prebisch  argued in favour of the industrialisation of Latin America which required protectionism, as well as other supportive measures from the state for promoting an import substitution industrialisation. </a:t>
            </a:r>
          </a:p>
          <a:p>
            <a:r>
              <a:rPr lang="el-GR" sz="2600">
                <a:solidFill>
                  <a:srgbClr val="000000"/>
                </a:solidFill>
                <a:effectLst/>
                <a:latin typeface="Times New Roman" panose="02020603050405020304" pitchFamily="18" charset="0"/>
                <a:ea typeface="Times New Roman" panose="02020603050405020304" pitchFamily="18" charset="0"/>
              </a:rPr>
              <a:t>ECLA structuralists, later became critical of the way the import substitution industrialisation (ISI) strategy  was being implemented by governments. After an initial phase of rapid industrial growth during the 1950s and early 1960s the process became ‘exhausted’ to use ECLA’s phrase. One of the reasons for this slowdown was the foreign exchange bottleneck which had developed as imports rose faster than exports. As ISI proceeded it required increasing imports of intermediate goods (various inputs) as well as of capitals goods (machinery, tools, spare parts) while exports did not rise fast enough to generate the required foreign exchange. Hence, the imports of these goods became more expensive and were being rationed, affecting industrial investment and leading to lower rates of growth. Furthermore, the expectations of employment generation and improvement in the highly unequal income distribution were disappointing.</a:t>
            </a:r>
          </a:p>
          <a:p>
            <a:endParaRPr lang="el-GR"/>
          </a:p>
        </p:txBody>
      </p:sp>
    </p:spTree>
    <p:extLst>
      <p:ext uri="{BB962C8B-B14F-4D97-AF65-F5344CB8AC3E}">
        <p14:creationId xmlns:p14="http://schemas.microsoft.com/office/powerpoint/2010/main" val="378347758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4189</Words>
  <Application>Microsoft Office PowerPoint</Application>
  <PresentationFormat>Ευρεία οθόνη</PresentationFormat>
  <Paragraphs>97</Paragraphs>
  <Slides>29</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29</vt:i4>
      </vt:variant>
    </vt:vector>
  </HeadingPairs>
  <TitlesOfParts>
    <vt:vector size="37" baseType="lpstr">
      <vt:lpstr>Arial</vt:lpstr>
      <vt:lpstr>Calibri</vt:lpstr>
      <vt:lpstr>Calibri Light</vt:lpstr>
      <vt:lpstr>Georgia</vt:lpstr>
      <vt:lpstr>Open Sans</vt:lpstr>
      <vt:lpstr>Roboto</vt:lpstr>
      <vt:lpstr>Times New Roman</vt:lpstr>
      <vt:lpstr>Θέμα του Office</vt:lpstr>
      <vt:lpstr>International Development and Global South</vt:lpstr>
      <vt:lpstr>Α Radical Approach to Development</vt:lpstr>
      <vt:lpstr>Theotonio Dos Santos</vt:lpstr>
      <vt:lpstr>Theotonio Dos Santos</vt:lpstr>
      <vt:lpstr>Paul Prebisch: Centre - Periphery</vt:lpstr>
      <vt:lpstr>Transfer of Surplus to the Centre</vt:lpstr>
      <vt:lpstr>Unequal Exchange</vt:lpstr>
      <vt:lpstr>Structuralist Approach to Dependency</vt:lpstr>
      <vt:lpstr>Import Substitution Industrialisation </vt:lpstr>
      <vt:lpstr>The Marxist Approach to Dependency</vt:lpstr>
      <vt:lpstr>National bourgeoisies associated their interests to the interest of foreign bourgeoisies</vt:lpstr>
      <vt:lpstr>New Imperialism</vt:lpstr>
      <vt:lpstr>Technological Dependence</vt:lpstr>
      <vt:lpstr>The Potential of Emancipation</vt:lpstr>
      <vt:lpstr>What about NICs?</vt:lpstr>
      <vt:lpstr>Political Dilemma: Socialism or Fascism</vt:lpstr>
      <vt:lpstr>World Systems Theory</vt:lpstr>
      <vt:lpstr>Core vs. Centre</vt:lpstr>
      <vt:lpstr>Peripheral and Semi-peripheral</vt:lpstr>
      <vt:lpstr>Country mobility in the hierarchical order</vt:lpstr>
      <vt:lpstr>The first world system: Capitalism</vt:lpstr>
      <vt:lpstr>World System: Definition</vt:lpstr>
      <vt:lpstr>Operation of the world system</vt:lpstr>
      <vt:lpstr>Globalisation Theory</vt:lpstr>
      <vt:lpstr>Global System of Interaction</vt:lpstr>
      <vt:lpstr>Elements of Globalisation</vt:lpstr>
      <vt:lpstr>Elements of Globalisation …continued</vt:lpstr>
      <vt:lpstr>Main features of globalisation</vt:lpstr>
      <vt:lpstr>International production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Development and Global South</dc:title>
  <dc:creator>Dimitris Kyrkilis</dc:creator>
  <cp:lastModifiedBy>User</cp:lastModifiedBy>
  <cp:revision>5</cp:revision>
  <dcterms:created xsi:type="dcterms:W3CDTF">2020-05-09T19:25:28Z</dcterms:created>
  <dcterms:modified xsi:type="dcterms:W3CDTF">2021-02-27T10:16:02Z</dcterms:modified>
</cp:coreProperties>
</file>