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57" r:id="rId9"/>
    <p:sldId id="264" r:id="rId10"/>
    <p:sldId id="279" r:id="rId11"/>
    <p:sldId id="267" r:id="rId12"/>
    <p:sldId id="278" r:id="rId13"/>
    <p:sldId id="266" r:id="rId14"/>
    <p:sldId id="277" r:id="rId15"/>
    <p:sldId id="265" r:id="rId16"/>
    <p:sldId id="276" r:id="rId17"/>
    <p:sldId id="268" r:id="rId18"/>
    <p:sldId id="275" r:id="rId19"/>
    <p:sldId id="269" r:id="rId20"/>
    <p:sldId id="273" r:id="rId21"/>
    <p:sldId id="270" r:id="rId22"/>
    <p:sldId id="283" r:id="rId23"/>
    <p:sldId id="284" r:id="rId24"/>
    <p:sldId id="285" r:id="rId25"/>
    <p:sldId id="286" r:id="rId26"/>
    <p:sldId id="287" r:id="rId27"/>
    <p:sldId id="288" r:id="rId28"/>
    <p:sldId id="289" r:id="rId29"/>
    <p:sldId id="271" r:id="rId30"/>
    <p:sldId id="272" r:id="rId31"/>
    <p:sldId id="274" r:id="rId32"/>
    <p:sldId id="280" r:id="rId33"/>
    <p:sldId id="281" r:id="rId34"/>
    <p:sldId id="282" r:id="rId35"/>
    <p:sldId id="290" r:id="rId36"/>
    <p:sldId id="291"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AF69B9-D194-432B-88C0-87DE8F68502D}" type="datetimeFigureOut">
              <a:rPr lang="el-GR" smtClean="0"/>
              <a:pPr/>
              <a:t>14/10/2020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1F267-67DE-43D4-84D1-CCFF2DCA4FA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F69B9-D194-432B-88C0-87DE8F68502D}" type="datetimeFigureOut">
              <a:rPr lang="el-GR" smtClean="0"/>
              <a:pPr/>
              <a:t>14/10/2020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1F267-67DE-43D4-84D1-CCFF2DCA4FA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600" b="1" dirty="0" smtClean="0"/>
              <a:t>ΕΘΝΟΓΡΑΦΙΑ ΚΑΙ ΛΑΟΓΡΑΦΙΑ, </a:t>
            </a:r>
            <a:r>
              <a:rPr lang="el-GR" sz="3600" dirty="0" smtClean="0"/>
              <a:t/>
            </a:r>
            <a:br>
              <a:rPr lang="el-GR" sz="3600" dirty="0" smtClean="0"/>
            </a:br>
            <a:r>
              <a:rPr lang="el-GR" sz="3600" b="1" dirty="0" smtClean="0"/>
              <a:t>ΑΠΟΙΚΙΟΚΡΑΤΙΑ ΚΑΙ ΣΠΟΥΔΕΣ ΠΕΡΙΟΧΗΣ</a:t>
            </a:r>
            <a:r>
              <a:rPr lang="el-GR" sz="3600" b="1" smtClean="0"/>
              <a:t/>
            </a:r>
            <a:br>
              <a:rPr lang="el-GR" sz="3600" b="1" smtClean="0"/>
            </a:br>
            <a:r>
              <a:rPr lang="el-GR" sz="3600" b="1" smtClean="0"/>
              <a:t>Διδάσκοντες: Φ</a:t>
            </a:r>
            <a:r>
              <a:rPr lang="el-GR" sz="3600" b="1" dirty="0" smtClean="0"/>
              <a:t>. </a:t>
            </a:r>
            <a:r>
              <a:rPr lang="el-GR" sz="3600" b="1" dirty="0" err="1" smtClean="0"/>
              <a:t>Τσιμπιρίδου</a:t>
            </a:r>
            <a:r>
              <a:rPr lang="el-GR" sz="3600" b="1" dirty="0" smtClean="0"/>
              <a:t> και Ι. Μάνος</a:t>
            </a:r>
            <a:endParaRPr lang="el-GR" dirty="0"/>
          </a:p>
        </p:txBody>
      </p:sp>
      <p:sp>
        <p:nvSpPr>
          <p:cNvPr id="3" name="2 - Υπότιτλος"/>
          <p:cNvSpPr>
            <a:spLocks noGrp="1"/>
          </p:cNvSpPr>
          <p:nvPr>
            <p:ph type="subTitle" idx="1"/>
          </p:nvPr>
        </p:nvSpPr>
        <p:spPr/>
        <p:txBody>
          <a:bodyPr>
            <a:normAutofit fontScale="85000" lnSpcReduction="10000"/>
          </a:bodyPr>
          <a:lstStyle/>
          <a:p>
            <a:r>
              <a:rPr lang="el-GR" dirty="0" smtClean="0"/>
              <a:t>1</a:t>
            </a:r>
            <a:r>
              <a:rPr lang="el-GR" baseline="30000" dirty="0" smtClean="0"/>
              <a:t>η</a:t>
            </a:r>
            <a:r>
              <a:rPr lang="el-GR" dirty="0" smtClean="0"/>
              <a:t>  </a:t>
            </a:r>
            <a:r>
              <a:rPr lang="el-GR" dirty="0" err="1" smtClean="0"/>
              <a:t>ΕνότηταΑ</a:t>
            </a:r>
            <a:r>
              <a:rPr lang="el-GR" dirty="0" smtClean="0"/>
              <a:t> : </a:t>
            </a:r>
          </a:p>
          <a:p>
            <a:r>
              <a:rPr lang="el-GR" dirty="0" smtClean="0"/>
              <a:t>Η Ανθρωπολογία ως τρόπος σκέψης και η Εθνογραφία ως μέθοδος</a:t>
            </a:r>
          </a:p>
          <a:p>
            <a:r>
              <a:rPr lang="el-GR" dirty="0" smtClean="0"/>
              <a:t>Καθηγήτρια Φ. </a:t>
            </a:r>
            <a:r>
              <a:rPr lang="el-GR" dirty="0" err="1" smtClean="0"/>
              <a:t>Τσιμπιρίδου</a:t>
            </a:r>
            <a:r>
              <a:rPr lang="el-GR" dirty="0" smtClean="0"/>
              <a:t>, </a:t>
            </a:r>
            <a:r>
              <a:rPr lang="el-GR" u="sng" dirty="0" err="1" smtClean="0">
                <a:hlinkClick r:id="rId2"/>
              </a:rPr>
              <a:t>ft@uom.edu.gr</a:t>
            </a:r>
            <a:r>
              <a:rPr lang="el-GR" dirty="0" smtClean="0"/>
              <a:t> </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2</a:t>
            </a:r>
            <a:r>
              <a:rPr lang="el-GR" b="1" baseline="30000" dirty="0" smtClean="0"/>
              <a:t>η</a:t>
            </a:r>
            <a:r>
              <a:rPr lang="el-GR" b="1" dirty="0" smtClean="0"/>
              <a:t> Αποικιοκρατία και Ανθρωπολογία</a:t>
            </a:r>
            <a:endParaRPr lang="el-GR" b="1" dirty="0"/>
          </a:p>
        </p:txBody>
      </p:sp>
      <p:sp>
        <p:nvSpPr>
          <p:cNvPr id="3" name="2 - Θέση περιεχομένου"/>
          <p:cNvSpPr>
            <a:spLocks noGrp="1"/>
          </p:cNvSpPr>
          <p:nvPr>
            <p:ph idx="1"/>
          </p:nvPr>
        </p:nvSpPr>
        <p:spPr/>
        <p:txBody>
          <a:bodyPr/>
          <a:lstStyle/>
          <a:p>
            <a:pPr lvl="0">
              <a:buNone/>
            </a:pPr>
            <a:endParaRPr lang="el-GR" dirty="0" smtClean="0"/>
          </a:p>
          <a:p>
            <a:pPr lvl="0"/>
            <a:r>
              <a:rPr lang="el-GR" dirty="0" smtClean="0"/>
              <a:t>Α) Αποικιοκρατία και Ανθρωπολογία: Η Δύση, οι λοιποί και η μελέτη του «Άλλου και του «Αλλού» (Φ. </a:t>
            </a:r>
            <a:r>
              <a:rPr lang="el-GR" dirty="0" err="1" smtClean="0"/>
              <a:t>Τσιμπιρίδου</a:t>
            </a:r>
            <a:r>
              <a:rPr lang="el-GR" dirty="0" smtClean="0"/>
              <a:t> </a:t>
            </a:r>
          </a:p>
          <a:p>
            <a:r>
              <a:rPr lang="el-GR" dirty="0" smtClean="0"/>
              <a:t>Β) Ζώντας και κάνοντας έρευνα στο Λίβανο – Δρ. </a:t>
            </a:r>
            <a:r>
              <a:rPr lang="el-GR" dirty="0" err="1" smtClean="0"/>
              <a:t>Κοσματόπουλος</a:t>
            </a:r>
            <a:r>
              <a:rPr lang="el-GR" dirty="0" smtClean="0"/>
              <a:t> Νικόλας</a:t>
            </a:r>
            <a:r>
              <a:rPr lang="en-US" dirty="0" smtClean="0"/>
              <a:t> (American University of Beirut)  </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3</a:t>
            </a:r>
            <a:r>
              <a:rPr lang="el-GR" b="1" baseline="30000" dirty="0" smtClean="0"/>
              <a:t>η </a:t>
            </a:r>
            <a:r>
              <a:rPr lang="el-GR" sz="4800" b="1" baseline="30000" dirty="0" smtClean="0"/>
              <a:t>Λαογραφία και Ανθρωπολογία</a:t>
            </a:r>
            <a:r>
              <a:rPr lang="el-GR" sz="4800" b="1" dirty="0" smtClean="0"/>
              <a:t> </a:t>
            </a:r>
            <a:endParaRPr lang="el-GR" sz="4800" b="1" dirty="0"/>
          </a:p>
        </p:txBody>
      </p:sp>
      <p:sp>
        <p:nvSpPr>
          <p:cNvPr id="3" name="2 - Θέση περιεχομένου"/>
          <p:cNvSpPr>
            <a:spLocks noGrp="1"/>
          </p:cNvSpPr>
          <p:nvPr>
            <p:ph idx="1"/>
          </p:nvPr>
        </p:nvSpPr>
        <p:spPr/>
        <p:txBody>
          <a:bodyPr>
            <a:normAutofit/>
          </a:bodyPr>
          <a:lstStyle/>
          <a:p>
            <a:pPr lvl="0"/>
            <a:endParaRPr lang="el-GR" dirty="0" smtClean="0"/>
          </a:p>
          <a:p>
            <a:pPr lvl="0"/>
            <a:r>
              <a:rPr lang="el-GR" dirty="0" smtClean="0"/>
              <a:t>Α) Ο 19</a:t>
            </a:r>
            <a:r>
              <a:rPr lang="el-GR" baseline="30000" dirty="0" smtClean="0"/>
              <a:t>ος</a:t>
            </a:r>
            <a:r>
              <a:rPr lang="el-GR" dirty="0" smtClean="0"/>
              <a:t> αι. η Λαογραφία και η ελληνική ταυτότητα (</a:t>
            </a:r>
            <a:r>
              <a:rPr lang="el-GR" dirty="0" err="1" smtClean="0"/>
              <a:t>Ιω</a:t>
            </a:r>
            <a:r>
              <a:rPr lang="el-GR" dirty="0" smtClean="0"/>
              <a:t>. Μάνος) </a:t>
            </a:r>
          </a:p>
          <a:p>
            <a:r>
              <a:rPr lang="el-GR" dirty="0" smtClean="0"/>
              <a:t>Β) Η Λαογραφία στον 21</a:t>
            </a:r>
            <a:r>
              <a:rPr lang="el-GR" baseline="30000" dirty="0" smtClean="0"/>
              <a:t>ο</a:t>
            </a:r>
            <a:r>
              <a:rPr lang="el-GR" dirty="0" smtClean="0"/>
              <a:t> αιώνα – Συνομιλώντας με την Ανθρωπολογία – Δρ. </a:t>
            </a:r>
            <a:r>
              <a:rPr lang="el-GR" dirty="0" err="1" smtClean="0"/>
              <a:t>Πάρης</a:t>
            </a:r>
            <a:r>
              <a:rPr lang="el-GR" dirty="0" smtClean="0"/>
              <a:t> </a:t>
            </a:r>
            <a:r>
              <a:rPr lang="el-GR" dirty="0" err="1" smtClean="0"/>
              <a:t>Ποτηρόπουλος</a:t>
            </a:r>
            <a:endParaRPr lang="el-GR" dirty="0" smtClean="0"/>
          </a:p>
          <a:p>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100" b="1" dirty="0" smtClean="0"/>
              <a:t>4</a:t>
            </a:r>
            <a:r>
              <a:rPr lang="el-GR" sz="3100" b="1" baseline="30000" dirty="0" smtClean="0"/>
              <a:t>η</a:t>
            </a:r>
            <a:r>
              <a:rPr lang="el-GR" sz="3100" b="1" dirty="0" smtClean="0"/>
              <a:t/>
            </a:r>
            <a:br>
              <a:rPr lang="el-GR" sz="3100" b="1" dirty="0" smtClean="0"/>
            </a:br>
            <a:r>
              <a:rPr lang="el-GR" sz="3100" b="1" dirty="0" smtClean="0"/>
              <a:t> Η μελέτη του πολιτισμού και η εθνογραφική μέθοδος κατά τον 20</a:t>
            </a:r>
            <a:r>
              <a:rPr lang="el-GR" sz="3100" b="1" baseline="30000" dirty="0" smtClean="0"/>
              <a:t>ο</a:t>
            </a:r>
            <a:r>
              <a:rPr lang="el-GR" sz="3100" b="1" dirty="0" smtClean="0"/>
              <a:t> αι</a:t>
            </a:r>
            <a:endParaRPr lang="el-GR" dirty="0"/>
          </a:p>
        </p:txBody>
      </p:sp>
      <p:sp>
        <p:nvSpPr>
          <p:cNvPr id="3" name="2 - Θέση περιεχομένου"/>
          <p:cNvSpPr>
            <a:spLocks noGrp="1"/>
          </p:cNvSpPr>
          <p:nvPr>
            <p:ph idx="1"/>
          </p:nvPr>
        </p:nvSpPr>
        <p:spPr/>
        <p:txBody>
          <a:bodyPr/>
          <a:lstStyle/>
          <a:p>
            <a:pPr lvl="0"/>
            <a:r>
              <a:rPr lang="el-GR" dirty="0" smtClean="0"/>
              <a:t>Η μελέτη του πολιτισμού και η εθνογραφική μέθοδος κατά τον 20</a:t>
            </a:r>
            <a:r>
              <a:rPr lang="el-GR" baseline="30000" dirty="0" smtClean="0"/>
              <a:t>ο</a:t>
            </a:r>
            <a:r>
              <a:rPr lang="el-GR" dirty="0" smtClean="0"/>
              <a:t> αι. (</a:t>
            </a:r>
            <a:r>
              <a:rPr lang="el-GR" dirty="0" err="1" smtClean="0"/>
              <a:t>Ιω</a:t>
            </a:r>
            <a:r>
              <a:rPr lang="el-GR" dirty="0" smtClean="0"/>
              <a:t>. Μάνος)</a:t>
            </a:r>
          </a:p>
          <a:p>
            <a:pPr lvl="0"/>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5</a:t>
            </a:r>
            <a:r>
              <a:rPr lang="el-GR" sz="3100" b="1" baseline="30000" dirty="0" smtClean="0"/>
              <a:t>η</a:t>
            </a:r>
            <a:r>
              <a:rPr lang="el-GR" sz="3100" b="1" dirty="0" smtClean="0"/>
              <a:t> ) Εμείς και οι ‘μακρινοί μας γείτονες’: Λαογραφικές συλλογές, εθνογραφική έρευνα πεδίου, συγκριτική προσέγγιση, ανθρωπολογική ανάλυση </a:t>
            </a:r>
            <a:r>
              <a:rPr lang="el-GR" b="1" dirty="0" smtClean="0"/>
              <a:t> </a:t>
            </a:r>
            <a:endParaRPr lang="el-GR" b="1" dirty="0"/>
          </a:p>
        </p:txBody>
      </p:sp>
      <p:sp>
        <p:nvSpPr>
          <p:cNvPr id="3" name="2 - Θέση περιεχομένου"/>
          <p:cNvSpPr>
            <a:spLocks noGrp="1"/>
          </p:cNvSpPr>
          <p:nvPr>
            <p:ph idx="1"/>
          </p:nvPr>
        </p:nvSpPr>
        <p:spPr/>
        <p:txBody>
          <a:bodyPr>
            <a:normAutofit/>
          </a:bodyPr>
          <a:lstStyle/>
          <a:p>
            <a:pPr lvl="0"/>
            <a:r>
              <a:rPr lang="el-GR" dirty="0" smtClean="0"/>
              <a:t>Α) Εμείς και οι ‘μακρινοί μας γείτονες’: Λαογραφικές συλλογές, εθνογραφική έρευνα πεδίου, συγκριτική προσέγγιση, ανθρωπολογική ανάλυση (</a:t>
            </a:r>
            <a:r>
              <a:rPr lang="el-GR" dirty="0" err="1" smtClean="0"/>
              <a:t>Ιω</a:t>
            </a:r>
            <a:r>
              <a:rPr lang="el-GR" dirty="0" smtClean="0"/>
              <a:t>. Μάνος)  </a:t>
            </a:r>
          </a:p>
          <a:p>
            <a:r>
              <a:rPr lang="el-GR" dirty="0" smtClean="0"/>
              <a:t>Β) Γιώργης </a:t>
            </a:r>
            <a:r>
              <a:rPr lang="el-GR" dirty="0" err="1" smtClean="0"/>
              <a:t>Μελίκης</a:t>
            </a:r>
            <a:r>
              <a:rPr lang="el-GR" dirty="0" smtClean="0"/>
              <a:t>, Δημοσιογράφος, Εθνογραφικό Μουσείο Μάσκας </a:t>
            </a:r>
          </a:p>
          <a:p>
            <a:pPr lvl="0"/>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smtClean="0"/>
              <a:t>6</a:t>
            </a:r>
            <a:r>
              <a:rPr lang="el-GR" baseline="30000" dirty="0" smtClean="0"/>
              <a:t>η</a:t>
            </a:r>
            <a:r>
              <a:rPr lang="el-GR" dirty="0" smtClean="0"/>
              <a:t/>
            </a:r>
            <a:br>
              <a:rPr lang="el-GR" dirty="0" smtClean="0"/>
            </a:br>
            <a:r>
              <a:rPr lang="el-GR" dirty="0" smtClean="0"/>
              <a:t>6</a:t>
            </a:r>
            <a:r>
              <a:rPr lang="el-GR" baseline="30000" dirty="0" smtClean="0"/>
              <a:t>η</a:t>
            </a:r>
            <a:r>
              <a:rPr lang="el-GR" dirty="0" smtClean="0"/>
              <a:t> Η Μεσόγειος ως αντικείμενο μελέτης της Ανθρωπολογίας</a:t>
            </a:r>
            <a:endParaRPr lang="el-GR" dirty="0"/>
          </a:p>
        </p:txBody>
      </p:sp>
      <p:sp>
        <p:nvSpPr>
          <p:cNvPr id="3" name="2 - Θέση περιεχομένου"/>
          <p:cNvSpPr>
            <a:spLocks noGrp="1"/>
          </p:cNvSpPr>
          <p:nvPr>
            <p:ph idx="1"/>
          </p:nvPr>
        </p:nvSpPr>
        <p:spPr/>
        <p:txBody>
          <a:bodyPr>
            <a:normAutofit fontScale="85000" lnSpcReduction="20000"/>
          </a:bodyPr>
          <a:lstStyle/>
          <a:p>
            <a:pPr lvl="0">
              <a:buNone/>
            </a:pPr>
            <a:endParaRPr lang="el-GR" dirty="0" smtClean="0"/>
          </a:p>
          <a:p>
            <a:pPr lvl="0"/>
            <a:r>
              <a:rPr lang="el-GR" dirty="0" smtClean="0"/>
              <a:t>Α) Η Μεσόγειος ως πολιτισμική περιοχή και πολιτική κατηγορία. Από το αναλυτικό δίπολο της τιμής και της ντροπής (</a:t>
            </a:r>
            <a:r>
              <a:rPr lang="en-US" dirty="0" smtClean="0"/>
              <a:t>Campbell</a:t>
            </a:r>
            <a:r>
              <a:rPr lang="el-GR" dirty="0" smtClean="0"/>
              <a:t>, </a:t>
            </a:r>
            <a:r>
              <a:rPr lang="en-US" dirty="0" smtClean="0"/>
              <a:t>A portrait of a Greek Mountain Village</a:t>
            </a:r>
            <a:r>
              <a:rPr lang="el-GR" dirty="0" smtClean="0"/>
              <a:t>) στην κατανόηση του παρόντος και του παρελθόντος, των ιστορικών μετασχηματισμών και της σημασίας της </a:t>
            </a:r>
            <a:r>
              <a:rPr lang="el-GR" dirty="0" err="1" smtClean="0"/>
              <a:t>έμφυλης</a:t>
            </a:r>
            <a:r>
              <a:rPr lang="el-GR" dirty="0" smtClean="0"/>
              <a:t> ανισότητας (βλ. Η βία και η πονηριά της </a:t>
            </a:r>
            <a:r>
              <a:rPr lang="en-US" dirty="0" smtClean="0"/>
              <a:t>M</a:t>
            </a:r>
            <a:r>
              <a:rPr lang="el-GR" dirty="0" smtClean="0"/>
              <a:t>-</a:t>
            </a:r>
            <a:r>
              <a:rPr lang="en-US" dirty="0" smtClean="0"/>
              <a:t>E </a:t>
            </a:r>
            <a:r>
              <a:rPr lang="en-US" dirty="0" err="1" smtClean="0"/>
              <a:t>Handman</a:t>
            </a:r>
            <a:r>
              <a:rPr lang="el-GR" dirty="0" smtClean="0"/>
              <a:t>) (Φ. </a:t>
            </a:r>
            <a:r>
              <a:rPr lang="el-GR" dirty="0" err="1" smtClean="0"/>
              <a:t>Τσιμπιρίδου</a:t>
            </a:r>
            <a:r>
              <a:rPr lang="el-GR" dirty="0" smtClean="0"/>
              <a:t>)</a:t>
            </a:r>
          </a:p>
          <a:p>
            <a:r>
              <a:rPr lang="el-GR" dirty="0" smtClean="0"/>
              <a:t>Β) Δρ. Θοδωρής </a:t>
            </a:r>
            <a:r>
              <a:rPr lang="el-GR" dirty="0" err="1" smtClean="0"/>
              <a:t>Ρακόπουλος</a:t>
            </a:r>
            <a:r>
              <a:rPr lang="el-GR" dirty="0" smtClean="0"/>
              <a:t>, Ανθρωπολόγος (</a:t>
            </a:r>
            <a:r>
              <a:rPr lang="en-US" dirty="0" smtClean="0"/>
              <a:t>University of Oslo</a:t>
            </a:r>
            <a:r>
              <a:rPr lang="el-GR" dirty="0" smtClean="0"/>
              <a:t>), Επισκέπτης καθηγητής </a:t>
            </a:r>
            <a:r>
              <a:rPr lang="en-US" dirty="0" smtClean="0"/>
              <a:t>Culture</a:t>
            </a:r>
            <a:r>
              <a:rPr lang="el-GR" dirty="0" smtClean="0"/>
              <a:t>-</a:t>
            </a:r>
            <a:r>
              <a:rPr lang="en-US" dirty="0" smtClean="0"/>
              <a:t>Borders</a:t>
            </a:r>
            <a:r>
              <a:rPr lang="el-GR" dirty="0" smtClean="0"/>
              <a:t>-</a:t>
            </a:r>
            <a:r>
              <a:rPr lang="en-US" dirty="0" smtClean="0"/>
              <a:t>Gender</a:t>
            </a:r>
            <a:r>
              <a:rPr lang="el-GR" dirty="0" smtClean="0"/>
              <a:t>/</a:t>
            </a:r>
            <a:r>
              <a:rPr lang="en-US" dirty="0" smtClean="0"/>
              <a:t>LAB</a:t>
            </a:r>
            <a:r>
              <a:rPr lang="el-GR" dirty="0" smtClean="0"/>
              <a:t> (ΒΣΑΣ-ΠΑΜΑΚ), Κάνοντας εθνογραφική έρευνα στη Σικελία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7</a:t>
            </a:r>
            <a:r>
              <a:rPr lang="el-GR" baseline="30000" dirty="0" smtClean="0"/>
              <a:t>η</a:t>
            </a:r>
            <a:r>
              <a:rPr lang="el-GR" dirty="0" smtClean="0"/>
              <a:t> ) Ξένοι ανθρωπολόγοι στην Ελλάδα και η μελέτη των Άλλων εντός  </a:t>
            </a:r>
            <a:endParaRPr lang="el-GR" dirty="0"/>
          </a:p>
        </p:txBody>
      </p:sp>
      <p:sp>
        <p:nvSpPr>
          <p:cNvPr id="3" name="2 - Θέση περιεχομένου"/>
          <p:cNvSpPr>
            <a:spLocks noGrp="1"/>
          </p:cNvSpPr>
          <p:nvPr>
            <p:ph idx="1"/>
          </p:nvPr>
        </p:nvSpPr>
        <p:spPr/>
        <p:txBody>
          <a:bodyPr>
            <a:normAutofit/>
          </a:bodyPr>
          <a:lstStyle/>
          <a:p>
            <a:pPr lvl="0"/>
            <a:r>
              <a:rPr lang="el-GR" dirty="0" smtClean="0"/>
              <a:t>7</a:t>
            </a:r>
            <a:r>
              <a:rPr lang="el-GR" baseline="30000" dirty="0" smtClean="0"/>
              <a:t>η</a:t>
            </a:r>
            <a:r>
              <a:rPr lang="el-GR" dirty="0" smtClean="0"/>
              <a:t> Α) Ξένοι ανθρωπολόγοι στην Ελλάδα και η μελέτη των Άλλων εντός (</a:t>
            </a:r>
            <a:r>
              <a:rPr lang="en-US" dirty="0" smtClean="0"/>
              <a:t>Margaret </a:t>
            </a:r>
            <a:r>
              <a:rPr lang="en-US" dirty="0" err="1" smtClean="0"/>
              <a:t>Kenna</a:t>
            </a:r>
            <a:r>
              <a:rPr lang="el-GR" dirty="0" smtClean="0"/>
              <a:t>, </a:t>
            </a:r>
            <a:r>
              <a:rPr lang="en-US" dirty="0" err="1" smtClean="0"/>
              <a:t>Renne</a:t>
            </a:r>
            <a:r>
              <a:rPr lang="en-US" dirty="0" smtClean="0"/>
              <a:t> </a:t>
            </a:r>
            <a:r>
              <a:rPr lang="en-US" dirty="0" err="1" smtClean="0"/>
              <a:t>Hirschon</a:t>
            </a:r>
            <a:r>
              <a:rPr lang="el-GR" dirty="0" smtClean="0"/>
              <a:t>, </a:t>
            </a:r>
            <a:r>
              <a:rPr lang="en-US" dirty="0" err="1" smtClean="0"/>
              <a:t>Lorring</a:t>
            </a:r>
            <a:r>
              <a:rPr lang="en-US" dirty="0" smtClean="0"/>
              <a:t> </a:t>
            </a:r>
            <a:r>
              <a:rPr lang="en-US" dirty="0" err="1" smtClean="0"/>
              <a:t>Danforth</a:t>
            </a:r>
            <a:r>
              <a:rPr lang="el-GR" dirty="0" smtClean="0"/>
              <a:t>). Από το εξωτισμό στην κατανόηση (</a:t>
            </a:r>
            <a:r>
              <a:rPr lang="el-GR" dirty="0" err="1" smtClean="0"/>
              <a:t>Ιω</a:t>
            </a:r>
            <a:r>
              <a:rPr lang="el-GR" dirty="0" smtClean="0"/>
              <a:t>. Μάνος)</a:t>
            </a:r>
          </a:p>
          <a:p>
            <a:r>
              <a:rPr lang="el-GR" dirty="0" smtClean="0"/>
              <a:t>Β) Τα αναστενάρια της Αγίας Ελένης (</a:t>
            </a:r>
            <a:r>
              <a:rPr lang="el-GR" dirty="0" err="1" smtClean="0"/>
              <a:t>ντοκυματέρ</a:t>
            </a:r>
            <a:r>
              <a:rPr lang="el-GR" dirty="0" smtClean="0"/>
              <a:t>) </a:t>
            </a:r>
          </a:p>
          <a:p>
            <a:pPr>
              <a:buNone/>
            </a:pPr>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8</a:t>
            </a:r>
            <a:r>
              <a:rPr lang="el-GR" baseline="30000" dirty="0" smtClean="0"/>
              <a:t>Η</a:t>
            </a:r>
            <a:r>
              <a:rPr lang="el-GR" dirty="0" smtClean="0"/>
              <a:t>Ανθρωπολογία και </a:t>
            </a:r>
            <a:r>
              <a:rPr lang="el-GR" dirty="0" err="1" smtClean="0"/>
              <a:t>αναστοχασμός</a:t>
            </a:r>
            <a:r>
              <a:rPr lang="el-GR" dirty="0" smtClean="0"/>
              <a:t>, Λαογραφία και ελληνική αυτογνωσία </a:t>
            </a:r>
            <a:endParaRPr lang="el-GR" dirty="0"/>
          </a:p>
        </p:txBody>
      </p:sp>
      <p:sp>
        <p:nvSpPr>
          <p:cNvPr id="3" name="2 - Θέση περιεχομένου"/>
          <p:cNvSpPr>
            <a:spLocks noGrp="1"/>
          </p:cNvSpPr>
          <p:nvPr>
            <p:ph idx="1"/>
          </p:nvPr>
        </p:nvSpPr>
        <p:spPr/>
        <p:txBody>
          <a:bodyPr/>
          <a:lstStyle/>
          <a:p>
            <a:pPr lvl="0"/>
            <a:r>
              <a:rPr lang="el-GR" dirty="0" smtClean="0"/>
              <a:t>8</a:t>
            </a:r>
            <a:r>
              <a:rPr lang="el-GR" baseline="30000" dirty="0" smtClean="0"/>
              <a:t>η</a:t>
            </a:r>
            <a:r>
              <a:rPr lang="el-GR" dirty="0" smtClean="0"/>
              <a:t> Α) </a:t>
            </a:r>
            <a:r>
              <a:rPr lang="el-GR" i="1" dirty="0" smtClean="0"/>
              <a:t>Πάλι δικά μας</a:t>
            </a:r>
            <a:r>
              <a:rPr lang="el-GR" dirty="0" smtClean="0"/>
              <a:t>, Η </a:t>
            </a:r>
            <a:r>
              <a:rPr lang="el-GR" i="1" dirty="0" smtClean="0"/>
              <a:t>Ανθρωπολογία μέσα από τον καθρέφτη</a:t>
            </a:r>
            <a:r>
              <a:rPr lang="el-GR" dirty="0" smtClean="0"/>
              <a:t> </a:t>
            </a:r>
            <a:r>
              <a:rPr lang="en-US" dirty="0" smtClean="0"/>
              <a:t>M</a:t>
            </a:r>
            <a:r>
              <a:rPr lang="el-GR" dirty="0" smtClean="0"/>
              <a:t>. </a:t>
            </a:r>
            <a:r>
              <a:rPr lang="en-US" dirty="0" smtClean="0"/>
              <a:t>Herzfeld </a:t>
            </a:r>
            <a:r>
              <a:rPr lang="el-GR" dirty="0" smtClean="0"/>
              <a:t>και </a:t>
            </a:r>
            <a:r>
              <a:rPr lang="en-US" i="1" dirty="0" smtClean="0"/>
              <a:t>H</a:t>
            </a:r>
            <a:r>
              <a:rPr lang="el-GR" i="1" dirty="0" smtClean="0"/>
              <a:t> πολιτική του σώματος </a:t>
            </a:r>
            <a:r>
              <a:rPr lang="el-GR" dirty="0" smtClean="0"/>
              <a:t>(</a:t>
            </a:r>
            <a:r>
              <a:rPr lang="en-US" dirty="0" smtClean="0"/>
              <a:t>J</a:t>
            </a:r>
            <a:r>
              <a:rPr lang="el-GR" dirty="0" smtClean="0"/>
              <a:t>. </a:t>
            </a:r>
            <a:r>
              <a:rPr lang="en-US" dirty="0" smtClean="0"/>
              <a:t>Cowan</a:t>
            </a:r>
            <a:r>
              <a:rPr lang="el-GR" dirty="0" smtClean="0"/>
              <a:t>) (Ι. Μάνος) </a:t>
            </a:r>
          </a:p>
          <a:p>
            <a:r>
              <a:rPr lang="el-GR" dirty="0" smtClean="0"/>
              <a:t>Β) Παρουσίαση και συζήτηση ντοκιμαντέρ - «Τίνος είναι το τραγούδι;»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9</a:t>
            </a:r>
            <a:r>
              <a:rPr lang="el-GR" sz="3200" baseline="30000" dirty="0" smtClean="0"/>
              <a:t>η</a:t>
            </a:r>
            <a:r>
              <a:rPr lang="el-GR" sz="3200" dirty="0" smtClean="0"/>
              <a:t> Έλληνες ανθρωπολόγοι και ελληνική ανθρωπολογία, από τη μεταπολίτευση στην παγκοσμιοποίηση  </a:t>
            </a:r>
            <a:endParaRPr lang="el-GR" sz="3200" dirty="0"/>
          </a:p>
        </p:txBody>
      </p:sp>
      <p:sp>
        <p:nvSpPr>
          <p:cNvPr id="3" name="2 - Θέση περιεχομένου"/>
          <p:cNvSpPr>
            <a:spLocks noGrp="1"/>
          </p:cNvSpPr>
          <p:nvPr>
            <p:ph idx="1"/>
          </p:nvPr>
        </p:nvSpPr>
        <p:spPr/>
        <p:txBody>
          <a:bodyPr>
            <a:normAutofit fontScale="85000" lnSpcReduction="10000"/>
          </a:bodyPr>
          <a:lstStyle/>
          <a:p>
            <a:pPr lvl="0"/>
            <a:r>
              <a:rPr lang="el-GR" dirty="0" smtClean="0"/>
              <a:t>Έλληνες ανθρωπολόγοι και ελληνική ανθρωπολογία, από τη μεταπολίτευση στην παγκοσμιοποίηση - Η μελέτη της ετερότητας εντός/εκτός Ελλάδας: σύγχρονες </a:t>
            </a:r>
            <a:r>
              <a:rPr lang="el-GR" dirty="0" err="1" smtClean="0"/>
              <a:t>εθνογραφίες</a:t>
            </a:r>
            <a:r>
              <a:rPr lang="el-GR" dirty="0" smtClean="0"/>
              <a:t> για μειονότητες, μετανάστες, σύνορα, </a:t>
            </a:r>
            <a:r>
              <a:rPr lang="el-GR" dirty="0" err="1" smtClean="0"/>
              <a:t>έμφυλες</a:t>
            </a:r>
            <a:r>
              <a:rPr lang="el-GR" dirty="0" smtClean="0"/>
              <a:t> διαφορές </a:t>
            </a:r>
          </a:p>
          <a:p>
            <a:r>
              <a:rPr lang="el-GR" dirty="0" smtClean="0"/>
              <a:t>Α) Φ. </a:t>
            </a:r>
            <a:r>
              <a:rPr lang="el-GR" dirty="0" err="1" smtClean="0"/>
              <a:t>Τσιμπιρίδου</a:t>
            </a:r>
            <a:r>
              <a:rPr lang="el-GR" dirty="0" smtClean="0"/>
              <a:t> Θράκη: Από τους εξωτικούς Πομάκους στις πολιτικές της </a:t>
            </a:r>
            <a:r>
              <a:rPr lang="el-GR" dirty="0" err="1" smtClean="0"/>
              <a:t>πολυπολιτισμικότητας</a:t>
            </a:r>
            <a:r>
              <a:rPr lang="el-GR" dirty="0" smtClean="0"/>
              <a:t> </a:t>
            </a:r>
          </a:p>
          <a:p>
            <a:r>
              <a:rPr lang="el-GR" dirty="0" smtClean="0"/>
              <a:t>Β) </a:t>
            </a:r>
            <a:r>
              <a:rPr lang="el-GR" dirty="0" err="1" smtClean="0"/>
              <a:t>Ιω</a:t>
            </a:r>
            <a:r>
              <a:rPr lang="el-GR" dirty="0" smtClean="0"/>
              <a:t>. Μάνος, Ετερότητες και σύνορα στη Μακεδονία </a:t>
            </a:r>
          </a:p>
          <a:p>
            <a:r>
              <a:rPr lang="el-GR" dirty="0" smtClean="0"/>
              <a:t>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143000"/>
          </a:xfrm>
        </p:spPr>
        <p:txBody>
          <a:bodyPr>
            <a:normAutofit/>
          </a:bodyPr>
          <a:lstStyle/>
          <a:p>
            <a:r>
              <a:rPr lang="el-GR" sz="3200" dirty="0" smtClean="0"/>
              <a:t>10</a:t>
            </a:r>
            <a:r>
              <a:rPr lang="el-GR" sz="3200" baseline="30000" dirty="0" smtClean="0"/>
              <a:t>η</a:t>
            </a:r>
            <a:r>
              <a:rPr lang="el-GR" sz="3200" dirty="0" smtClean="0"/>
              <a:t> </a:t>
            </a:r>
            <a:r>
              <a:rPr lang="el-GR" sz="3200" dirty="0" err="1" smtClean="0"/>
              <a:t>Εθνογραφίες</a:t>
            </a:r>
            <a:r>
              <a:rPr lang="el-GR" sz="3200" dirty="0" smtClean="0"/>
              <a:t> και ανθρωπολογικά </a:t>
            </a:r>
            <a:r>
              <a:rPr lang="el-GR" sz="3200" dirty="0" err="1" smtClean="0"/>
              <a:t>πρότζεκτ</a:t>
            </a:r>
            <a:r>
              <a:rPr lang="el-GR" sz="3200" dirty="0" smtClean="0"/>
              <a:t> πέραν των συνόρων: Βαλκάνια, Αν. Ευρώπη</a:t>
            </a:r>
            <a:endParaRPr lang="el-GR" sz="3200" dirty="0"/>
          </a:p>
        </p:txBody>
      </p:sp>
      <p:sp>
        <p:nvSpPr>
          <p:cNvPr id="3" name="2 - Θέση περιεχομένου"/>
          <p:cNvSpPr>
            <a:spLocks noGrp="1"/>
          </p:cNvSpPr>
          <p:nvPr>
            <p:ph idx="1"/>
          </p:nvPr>
        </p:nvSpPr>
        <p:spPr/>
        <p:txBody>
          <a:bodyPr/>
          <a:lstStyle/>
          <a:p>
            <a:pPr lvl="0"/>
            <a:r>
              <a:rPr lang="el-GR" dirty="0" smtClean="0"/>
              <a:t>Α) </a:t>
            </a:r>
            <a:r>
              <a:rPr lang="el-GR" dirty="0" err="1" smtClean="0"/>
              <a:t>Εθνογραφίες</a:t>
            </a:r>
            <a:r>
              <a:rPr lang="el-GR" dirty="0" smtClean="0"/>
              <a:t> και ανθρωπολογικά </a:t>
            </a:r>
            <a:r>
              <a:rPr lang="el-GR" dirty="0" err="1" smtClean="0"/>
              <a:t>πρότζεκτ</a:t>
            </a:r>
            <a:r>
              <a:rPr lang="el-GR" dirty="0" smtClean="0"/>
              <a:t> πέραν των συνόρων: Βαλκάνια, Αν. Ευρώπη (</a:t>
            </a:r>
            <a:r>
              <a:rPr lang="el-GR" dirty="0" err="1" smtClean="0"/>
              <a:t>Ιω</a:t>
            </a:r>
            <a:r>
              <a:rPr lang="el-GR" dirty="0" smtClean="0"/>
              <a:t>. Μάνος)</a:t>
            </a:r>
          </a:p>
          <a:p>
            <a:r>
              <a:rPr lang="el-GR" dirty="0" smtClean="0"/>
              <a:t>Βαλκάνια ανατολική Ευρώπη</a:t>
            </a:r>
          </a:p>
          <a:p>
            <a:r>
              <a:rPr lang="el-GR" dirty="0" smtClean="0"/>
              <a:t>Δίκτυα πέραν των συνόρων  </a:t>
            </a:r>
          </a:p>
          <a:p>
            <a:r>
              <a:rPr lang="el-GR" dirty="0" smtClean="0"/>
              <a:t>Β) </a:t>
            </a:r>
            <a:r>
              <a:rPr lang="el-GR" dirty="0" err="1" smtClean="0"/>
              <a:t>Καταϊφτσής</a:t>
            </a:r>
            <a:r>
              <a:rPr lang="el-GR" dirty="0" smtClean="0"/>
              <a:t>, Ιστορική εθνογραφία στο </a:t>
            </a:r>
            <a:r>
              <a:rPr lang="el-GR" dirty="0" err="1" smtClean="0"/>
              <a:t>μετασοβιετικό</a:t>
            </a:r>
            <a:r>
              <a:rPr lang="el-GR" dirty="0" smtClean="0"/>
              <a:t> χώρο, Διδάσκων ΒΣΑΣ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11</a:t>
            </a:r>
            <a:r>
              <a:rPr lang="el-GR" baseline="30000" dirty="0" smtClean="0"/>
              <a:t>η</a:t>
            </a:r>
            <a:r>
              <a:rPr lang="el-GR" dirty="0" smtClean="0"/>
              <a:t> Ανθρωπολογία και οι Σπουδές του Πολιτισμού ως βασικά πεδία στις Σπουδές Πολιτισμού</a:t>
            </a:r>
            <a:endParaRPr lang="el-GR" dirty="0"/>
          </a:p>
        </p:txBody>
      </p:sp>
      <p:sp>
        <p:nvSpPr>
          <p:cNvPr id="3" name="2 - Θέση περιεχομένου"/>
          <p:cNvSpPr>
            <a:spLocks noGrp="1"/>
          </p:cNvSpPr>
          <p:nvPr>
            <p:ph idx="1"/>
          </p:nvPr>
        </p:nvSpPr>
        <p:spPr/>
        <p:txBody>
          <a:bodyPr>
            <a:normAutofit fontScale="92500" lnSpcReduction="10000"/>
          </a:bodyPr>
          <a:lstStyle/>
          <a:p>
            <a:pPr lvl="0"/>
            <a:r>
              <a:rPr lang="el-GR" dirty="0" smtClean="0"/>
              <a:t>11</a:t>
            </a:r>
            <a:r>
              <a:rPr lang="el-GR" baseline="30000" dirty="0" smtClean="0"/>
              <a:t>η</a:t>
            </a:r>
            <a:r>
              <a:rPr lang="el-GR" dirty="0" smtClean="0"/>
              <a:t> Α) Ανθρωπολογία και Σπουδές του Πολιτισμού: ο κινηματογράφος, το </a:t>
            </a:r>
            <a:r>
              <a:rPr lang="el-GR" dirty="0" err="1" smtClean="0"/>
              <a:t>ντοκυμαντέρ</a:t>
            </a:r>
            <a:r>
              <a:rPr lang="el-GR" dirty="0" smtClean="0"/>
              <a:t>, η λογοτεχνία και η σημασία της πολιτισμικής μετάφρασης για την μελέτη των γειτόνων σε Τουρκία, Μέση Ανατολή, Αφρική (Φ. </a:t>
            </a:r>
            <a:r>
              <a:rPr lang="el-GR" dirty="0" err="1" smtClean="0"/>
              <a:t>Τσιμπιρίδου</a:t>
            </a:r>
            <a:r>
              <a:rPr lang="el-GR" dirty="0" smtClean="0"/>
              <a:t>)</a:t>
            </a:r>
          </a:p>
          <a:p>
            <a:r>
              <a:rPr lang="el-GR" dirty="0" smtClean="0"/>
              <a:t>Β) Ντοκιμαντέρ – Από τους τροβαδούρους στη σύγχρονη μουσική σκηνή ως είδος </a:t>
            </a:r>
            <a:r>
              <a:rPr lang="el-GR" dirty="0" err="1" smtClean="0"/>
              <a:t>μετα</a:t>
            </a:r>
            <a:r>
              <a:rPr lang="el-GR" dirty="0" smtClean="0"/>
              <a:t>-αποικιακής διαμαρτυρίας ή ταινίες πολιτισμικής κριτικής </a:t>
            </a:r>
          </a:p>
          <a:p>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Εθνογραφία και Σπουδές Περιοχής</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Το μάθημα αποτελεί </a:t>
            </a:r>
            <a:r>
              <a:rPr lang="el-GR" u="sng" dirty="0" smtClean="0"/>
              <a:t>μία εισαγωγή στις Σπουδές Περιοχής,</a:t>
            </a:r>
            <a:r>
              <a:rPr lang="el-GR" dirty="0" smtClean="0"/>
              <a:t> τη συνδυαστική δηλαδή μελέτη ολόκληρων γεωγραφικών περιοχών μέσα από διαφορετικά επιστημονικά πεδία. </a:t>
            </a:r>
          </a:p>
          <a:p>
            <a:r>
              <a:rPr lang="el-GR" dirty="0" smtClean="0"/>
              <a:t>Με αφετηρία </a:t>
            </a:r>
            <a:r>
              <a:rPr lang="el-GR" u="sng" dirty="0" smtClean="0"/>
              <a:t>την εθνογραφική έρευνα πεδίου </a:t>
            </a:r>
            <a:r>
              <a:rPr lang="el-GR" dirty="0" smtClean="0"/>
              <a:t>και την ανθρωπολογική ανάλυση διερευνάται η καθιέρωση αυτού του κλάδου σπουδών.</a:t>
            </a:r>
          </a:p>
          <a:p>
            <a:r>
              <a:rPr lang="el-GR" dirty="0" smtClean="0"/>
              <a:t>Παράλληλα, αναδεικνύεται </a:t>
            </a:r>
            <a:r>
              <a:rPr lang="el-GR" u="sng" dirty="0" smtClean="0"/>
              <a:t>ο ρόλος της Ανθρωπολογίας σε διάλογο με την Ιστορία, τις Σπουδές του Πολιτισμού και την Πολιτική Οικονομία στη συστηματοποίηση ‘Κριτικών Σπουδών Περιοχής</a:t>
            </a:r>
            <a:r>
              <a:rPr lang="el-GR" dirty="0" smtClean="0"/>
              <a:t>’.</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12</a:t>
            </a:r>
            <a:r>
              <a:rPr lang="el-GR" baseline="30000" dirty="0" smtClean="0"/>
              <a:t>η</a:t>
            </a:r>
            <a:r>
              <a:rPr lang="el-GR" dirty="0" smtClean="0"/>
              <a:t>Οι κριτικές Σπουδές Περιοχής μετά την Αποικιοκρατία</a:t>
            </a:r>
            <a:endParaRPr lang="el-GR" dirty="0"/>
          </a:p>
        </p:txBody>
      </p:sp>
      <p:sp>
        <p:nvSpPr>
          <p:cNvPr id="3" name="2 - Θέση περιεχομένου"/>
          <p:cNvSpPr>
            <a:spLocks noGrp="1"/>
          </p:cNvSpPr>
          <p:nvPr>
            <p:ph idx="1"/>
          </p:nvPr>
        </p:nvSpPr>
        <p:spPr/>
        <p:txBody>
          <a:bodyPr>
            <a:normAutofit fontScale="92500" lnSpcReduction="20000"/>
          </a:bodyPr>
          <a:lstStyle/>
          <a:p>
            <a:pPr lvl="0"/>
            <a:r>
              <a:rPr lang="el-GR" dirty="0" smtClean="0"/>
              <a:t>Α) Οι κριτικές Σπουδές Περιοχής μετά την Αποικιοκρατία: η </a:t>
            </a:r>
            <a:r>
              <a:rPr lang="el-GR" dirty="0" err="1" smtClean="0"/>
              <a:t>κρυπτοαποικιοκρατία</a:t>
            </a:r>
            <a:r>
              <a:rPr lang="el-GR" dirty="0" smtClean="0"/>
              <a:t>, η μετααποικιακή κατάσταση, η </a:t>
            </a:r>
            <a:r>
              <a:rPr lang="el-GR" dirty="0" err="1" smtClean="0"/>
              <a:t>αποαποικιοποίηση</a:t>
            </a:r>
            <a:r>
              <a:rPr lang="el-GR" dirty="0" smtClean="0"/>
              <a:t> και η κριτική κατανόηση των </a:t>
            </a:r>
            <a:r>
              <a:rPr lang="el-GR" dirty="0" err="1" smtClean="0"/>
              <a:t>έμφυλων</a:t>
            </a:r>
            <a:r>
              <a:rPr lang="el-GR" dirty="0" smtClean="0"/>
              <a:t> διακρίσεων και των μειονοτικών σωμάτων εντός/εκτός (Φ. </a:t>
            </a:r>
            <a:r>
              <a:rPr lang="el-GR" dirty="0" err="1" smtClean="0"/>
              <a:t>Τσιμπιρίδου</a:t>
            </a:r>
            <a:r>
              <a:rPr lang="el-GR" dirty="0" smtClean="0"/>
              <a:t>)</a:t>
            </a:r>
          </a:p>
          <a:p>
            <a:r>
              <a:rPr lang="el-GR" dirty="0" smtClean="0"/>
              <a:t>Β) Η απασχόληση των ανθρωπολόγων στη διαχείριση της πολυσχιδούς ετερότητας (ΜΚΟ, κρατικές δομές, διεθνείς οργανισμοί). Από το ΒΣΑΣ στη Βυρηττό, Γ. </a:t>
            </a:r>
            <a:r>
              <a:rPr lang="el-GR" dirty="0" err="1" smtClean="0"/>
              <a:t>Γιουβάνοβιτς</a:t>
            </a:r>
            <a:r>
              <a:rPr lang="el-GR" dirty="0" smtClean="0"/>
              <a:t> . </a:t>
            </a:r>
            <a:r>
              <a:rPr lang="en-US" dirty="0" smtClean="0"/>
              <a:t>Jean </a:t>
            </a:r>
            <a:r>
              <a:rPr lang="en-US" dirty="0" err="1" smtClean="0"/>
              <a:t>Alegrni</a:t>
            </a:r>
            <a:r>
              <a:rPr lang="en-US" dirty="0" smtClean="0"/>
              <a:t> </a:t>
            </a:r>
            <a:r>
              <a:rPr lang="el-GR" dirty="0" smtClean="0"/>
              <a:t>υπ. Δρ, </a:t>
            </a:r>
            <a:r>
              <a:rPr lang="en-US" dirty="0" smtClean="0"/>
              <a:t>UCL</a:t>
            </a:r>
            <a:endParaRPr lang="el-GR" dirty="0" smtClean="0"/>
          </a:p>
          <a:p>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13</a:t>
            </a:r>
            <a:r>
              <a:rPr lang="el-GR" baseline="30000" dirty="0" smtClean="0"/>
              <a:t>η</a:t>
            </a:r>
            <a:r>
              <a:rPr lang="el-GR" dirty="0" smtClean="0"/>
              <a:t> </a:t>
            </a:r>
            <a:endParaRPr lang="el-GR" dirty="0"/>
          </a:p>
        </p:txBody>
      </p:sp>
      <p:sp>
        <p:nvSpPr>
          <p:cNvPr id="3" name="2 - Θέση περιεχομένου"/>
          <p:cNvSpPr>
            <a:spLocks noGrp="1"/>
          </p:cNvSpPr>
          <p:nvPr>
            <p:ph idx="1"/>
          </p:nvPr>
        </p:nvSpPr>
        <p:spPr/>
        <p:txBody>
          <a:bodyPr/>
          <a:lstStyle/>
          <a:p>
            <a:pPr lvl="0"/>
            <a:r>
              <a:rPr lang="el-GR" dirty="0" smtClean="0"/>
              <a:t>13</a:t>
            </a:r>
            <a:r>
              <a:rPr lang="el-GR" baseline="30000" dirty="0" smtClean="0"/>
              <a:t>η</a:t>
            </a:r>
            <a:r>
              <a:rPr lang="el-GR" dirty="0" smtClean="0"/>
              <a:t> Α) Η Εθνογραφία, η λαογραφία, η ελληνική αυτογνωσία  και η διαχείριση της πολιτιστικής κληρονομιάς</a:t>
            </a:r>
          </a:p>
          <a:p>
            <a:r>
              <a:rPr lang="el-GR" dirty="0" smtClean="0"/>
              <a:t>Β)  Η απασχόληση των ανθρωπολόγων στη διαχείριση και τις πολιτικές του πολιτισμού (Α. </a:t>
            </a:r>
            <a:r>
              <a:rPr lang="el-GR" dirty="0" err="1" smtClean="0"/>
              <a:t>Κονδυλίδου</a:t>
            </a:r>
            <a:r>
              <a:rPr lang="el-GR" dirty="0" smtClean="0"/>
              <a:t>, Επιμελήτρια του Μουσείου </a:t>
            </a:r>
            <a:r>
              <a:rPr lang="el-GR" dirty="0" err="1" smtClean="0"/>
              <a:t>Ισλαχανέ</a:t>
            </a:r>
            <a:r>
              <a:rPr lang="el-GR" dirty="0" smtClean="0"/>
              <a:t>)</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Κοινωνική και Πολιτισμική Ανθρωπολογία</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19</a:t>
            </a:r>
            <a:r>
              <a:rPr lang="el-GR" baseline="30000" dirty="0" smtClean="0"/>
              <a:t>ος</a:t>
            </a:r>
            <a:r>
              <a:rPr lang="el-GR" dirty="0" smtClean="0"/>
              <a:t> αιώνας, η γέννηση μιας επιστήμης για τη μελέτη του Άλλου και του Αλλού</a:t>
            </a:r>
          </a:p>
          <a:p>
            <a:r>
              <a:rPr lang="el-GR" dirty="0" smtClean="0"/>
              <a:t>Οι λαοί χωρίς γραπτή ιστορία</a:t>
            </a:r>
          </a:p>
          <a:p>
            <a:r>
              <a:rPr lang="el-GR" dirty="0" smtClean="0"/>
              <a:t>Οι λαοί χωρίς τεχνολογική εξέλιξη</a:t>
            </a:r>
          </a:p>
          <a:p>
            <a:r>
              <a:rPr lang="el-GR" dirty="0" smtClean="0"/>
              <a:t>Οι λαοί χωρίς τις αξίες του Ευρωπαϊκού Διαφωτισμού</a:t>
            </a:r>
          </a:p>
          <a:p>
            <a:r>
              <a:rPr lang="el-GR" dirty="0" smtClean="0"/>
              <a:t>Η περιέργεια των ταξιδευτών </a:t>
            </a:r>
          </a:p>
          <a:p>
            <a:r>
              <a:rPr lang="el-GR" dirty="0" smtClean="0"/>
              <a:t>Η συνεργασία με πολιτικό σύστημα της αποικιοκρατίας </a:t>
            </a:r>
          </a:p>
          <a:p>
            <a:r>
              <a:rPr lang="el-GR" dirty="0" smtClean="0"/>
              <a:t>Η μελέτη του πολιτισμού και της κοινωνίας στο παρόν, ο </a:t>
            </a:r>
            <a:r>
              <a:rPr lang="el-GR" dirty="0" err="1" smtClean="0"/>
              <a:t>δομολειτουργισμός</a:t>
            </a:r>
            <a:endParaRPr lang="el-GR" dirty="0" smtClean="0"/>
          </a:p>
          <a:p>
            <a:r>
              <a:rPr lang="el-GR" dirty="0" smtClean="0"/>
              <a:t>Η εξέλιξη των πολιτισμών/Ο πολιτισμός σε πείσμα του περιβάλλοντος, ο </a:t>
            </a:r>
            <a:r>
              <a:rPr lang="el-GR" dirty="0" err="1" smtClean="0"/>
              <a:t>κουλτουραλισμός</a:t>
            </a:r>
            <a:endParaRPr lang="el-GR" dirty="0" smtClean="0"/>
          </a:p>
          <a:p>
            <a:r>
              <a:rPr lang="el-GR" dirty="0" smtClean="0"/>
              <a:t>Η μελέτη των κοινωνικών μετασχηματισμών</a:t>
            </a:r>
          </a:p>
          <a:p>
            <a:r>
              <a:rPr lang="el-GR" dirty="0" smtClean="0"/>
              <a:t>Η επιστήμη της μελέτης των Άλλων, της Διαφοράς και της Αυτογνωσίας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Ταξιδευτές και ιεραπόστολοι</a:t>
            </a:r>
            <a:endParaRPr lang="el-GR" dirty="0"/>
          </a:p>
        </p:txBody>
      </p:sp>
      <p:pic>
        <p:nvPicPr>
          <p:cNvPr id="4" name="3 - Θέση περιεχομένου" descr="Γυμνοί, άγριοι και ανθρωποφάγοι"/>
          <p:cNvPicPr>
            <a:picLocks noGrp="1"/>
          </p:cNvPicPr>
          <p:nvPr>
            <p:ph idx="1"/>
          </p:nvPr>
        </p:nvPicPr>
        <p:blipFill>
          <a:blip r:embed="rId2" cstate="print"/>
          <a:srcRect/>
          <a:stretch>
            <a:fillRect/>
          </a:stretch>
        </p:blipFill>
        <p:spPr bwMode="auto">
          <a:xfrm>
            <a:off x="357158" y="2071678"/>
            <a:ext cx="1533525" cy="2762250"/>
          </a:xfrm>
          <a:prstGeom prst="rect">
            <a:avLst/>
          </a:prstGeom>
          <a:noFill/>
          <a:ln w="9525">
            <a:noFill/>
            <a:miter lim="800000"/>
            <a:headEnd/>
            <a:tailEnd/>
          </a:ln>
        </p:spPr>
      </p:pic>
      <p:sp>
        <p:nvSpPr>
          <p:cNvPr id="5" name="4 - Ορθογώνιο"/>
          <p:cNvSpPr/>
          <p:nvPr/>
        </p:nvSpPr>
        <p:spPr>
          <a:xfrm>
            <a:off x="2214546" y="1571613"/>
            <a:ext cx="6715172" cy="5078313"/>
          </a:xfrm>
          <a:prstGeom prst="rect">
            <a:avLst/>
          </a:prstGeom>
        </p:spPr>
        <p:txBody>
          <a:bodyPr wrap="square">
            <a:spAutoFit/>
          </a:bodyPr>
          <a:lstStyle/>
          <a:p>
            <a:r>
              <a:rPr lang="el-GR" dirty="0" smtClean="0"/>
              <a:t>Το βιβλίο του </a:t>
            </a:r>
            <a:r>
              <a:rPr lang="el-GR" dirty="0" err="1" smtClean="0"/>
              <a:t>Hans</a:t>
            </a:r>
            <a:r>
              <a:rPr lang="el-GR" dirty="0" smtClean="0"/>
              <a:t> </a:t>
            </a:r>
            <a:r>
              <a:rPr lang="el-GR" dirty="0" err="1" smtClean="0"/>
              <a:t>Staden</a:t>
            </a:r>
            <a:r>
              <a:rPr lang="el-GR" dirty="0" smtClean="0"/>
              <a:t> γνώρισε σημαντική επιτυχία από τη στιγμή της εμφάνισής του. Μεταφράστηκε σε πολλές γλώσσες από το 1557 έως σήμερα, και ανατυπώθηκε επανειλημμένα, ιδιαίτερα στη Γερμανία και την Ολλανδία όπου έχουν γίνει πάνω από εξήντα επανεκδόσεις. Η επιτυχία του οφείλεται στο ότι είναι ταυτόχρονα μια συναρπαστική διήγηση του ταξιδιού και των περιπετειών του συγγραφέα στη Βραζιλία και ένα αληθινό εθνολογικό ντοκουμέντο πάνω στα ήθη των Ινδιάνων </a:t>
            </a:r>
            <a:r>
              <a:rPr lang="el-GR" dirty="0" err="1" smtClean="0"/>
              <a:t>Τούπι</a:t>
            </a:r>
            <a:r>
              <a:rPr lang="el-GR" dirty="0" smtClean="0"/>
              <a:t> στο XVI αιώνα, όσο ακόμα επιδίδονταν στην ανθρωποφαγία χωρίς τους περιορισμούς που επιβλήθηκαν από τον αποικισμό και το χριστιανισμό στη συνέχεια. </a:t>
            </a:r>
          </a:p>
          <a:p>
            <a:r>
              <a:rPr lang="el-GR" dirty="0" smtClean="0"/>
              <a:t>Ένας επιπλέον και σημαντικός για εκείνη την εποχή συντελεστής της επιτυχίας του στάθηκε η ενδιαφέρουσα και πλούσια εικονογράφηση, η οποία για πρώτη φορά παρουσίασε λεπτομερώς τα ήθη και τα χαρακτηριστικά των Ινδιάνων της Βραζιλίας στον Ευρωπαίο αναγνώστη. Πράγματι, η έκδοση του Μάρμπουργκ του 1557 περιελάμβανε μια σειρά από πενήντα γκραβούρες, που περιέχονται όλες και στην ελληνική έκδοση, γεγονός που έδινε στο σύνολο του έργου και ένα χαρακτήρα θεάματος.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Bronislaw</a:t>
            </a:r>
            <a:r>
              <a:rPr lang="el-GR" dirty="0" smtClean="0"/>
              <a:t> </a:t>
            </a:r>
            <a:r>
              <a:rPr lang="el-GR" dirty="0" err="1" smtClean="0"/>
              <a:t>Malinowski</a:t>
            </a:r>
            <a:endParaRPr lang="el-GR" dirty="0"/>
          </a:p>
        </p:txBody>
      </p:sp>
      <p:pic>
        <p:nvPicPr>
          <p:cNvPr id="4" name="3 - Θέση περιεχομένου" descr="ΜΑΓΕΙΑ, ΕΠΙΣΤΗΜΗ ΚΑΙ ΘΡΗΣΚΕΙΑ // Ο ΜΥΘΟΣ ΣΤΗΝ ΠΡΩΤΟΓΟΝΗ ΨΥΧΟ"/>
          <p:cNvPicPr>
            <a:picLocks noGrp="1"/>
          </p:cNvPicPr>
          <p:nvPr>
            <p:ph idx="1"/>
          </p:nvPr>
        </p:nvPicPr>
        <p:blipFill>
          <a:blip r:embed="rId2" cstate="print"/>
          <a:srcRect/>
          <a:stretch>
            <a:fillRect/>
          </a:stretch>
        </p:blipFill>
        <p:spPr bwMode="auto">
          <a:xfrm>
            <a:off x="642910" y="1785926"/>
            <a:ext cx="2381250" cy="3457575"/>
          </a:xfrm>
          <a:prstGeom prst="rect">
            <a:avLst/>
          </a:prstGeom>
          <a:noFill/>
          <a:ln w="9525">
            <a:noFill/>
            <a:miter lim="800000"/>
            <a:headEnd/>
            <a:tailEnd/>
          </a:ln>
        </p:spPr>
      </p:pic>
      <p:sp>
        <p:nvSpPr>
          <p:cNvPr id="5" name="4 - Ορθογώνιο"/>
          <p:cNvSpPr/>
          <p:nvPr/>
        </p:nvSpPr>
        <p:spPr>
          <a:xfrm>
            <a:off x="3000364" y="1714488"/>
            <a:ext cx="5786478" cy="5078313"/>
          </a:xfrm>
          <a:prstGeom prst="rect">
            <a:avLst/>
          </a:prstGeom>
        </p:spPr>
        <p:txBody>
          <a:bodyPr wrap="square">
            <a:spAutoFit/>
          </a:bodyPr>
          <a:lstStyle/>
          <a:p>
            <a:r>
              <a:rPr lang="el-GR" dirty="0" smtClean="0"/>
              <a:t>«Κανένας συγγραφέας της εποχής μας δεν έχει κάνει περισσότερα από τον </a:t>
            </a:r>
            <a:r>
              <a:rPr lang="el-GR" dirty="0" err="1" smtClean="0"/>
              <a:t>Bronislaw</a:t>
            </a:r>
            <a:r>
              <a:rPr lang="el-GR" dirty="0" smtClean="0"/>
              <a:t> </a:t>
            </a:r>
            <a:r>
              <a:rPr lang="el-GR" dirty="0" err="1" smtClean="0"/>
              <a:t>Malinowski</a:t>
            </a:r>
            <a:r>
              <a:rPr lang="el-GR" dirty="0" smtClean="0"/>
              <a:t> για να συνδέσει με κατανοητό τρόπο την πραγματικότητα του ανθρώπινου βίου με τις ψυχρές αφηρημένες έννοιες της επιστήμης. Τα έργα του αποτελούν έναν ανεκτίμητο σύνδεσμο μεταξύ της γνώσης της καθημερινότητας των απομακρυσμένων εξωτικών λαών και της θεωρητικής γνώσης που κατέχει η ανθρωπότητα.</a:t>
            </a:r>
            <a:br>
              <a:rPr lang="el-GR" dirty="0" smtClean="0"/>
            </a:br>
            <a:r>
              <a:rPr lang="el-GR" dirty="0" smtClean="0"/>
              <a:t>Το ταλέντο του </a:t>
            </a:r>
            <a:r>
              <a:rPr lang="el-GR" dirty="0" err="1" smtClean="0"/>
              <a:t>Malinowski</a:t>
            </a:r>
            <a:r>
              <a:rPr lang="el-GR" dirty="0" smtClean="0"/>
              <a:t> ήταν διπλό: ήταν προικισμένος με την ευφυΐα που συνήθως είναι χαρακτηριστική των καλλιτεχνών, και με την ικανότητα του επιστήμονα να παρατηρεί και να διακηρύττει αυτό που είναι οικουμενικό. Στον αναγνώστη του </a:t>
            </a:r>
            <a:r>
              <a:rPr lang="el-GR" dirty="0" err="1" smtClean="0"/>
              <a:t>Malinowski</a:t>
            </a:r>
            <a:r>
              <a:rPr lang="el-GR" dirty="0" smtClean="0"/>
              <a:t> παρέχονται έννοιες σχετικές με τη θρησκεία, τη μαγεία, την επιστήμη, την ιεροτελεστία και τον μύθο, στο πλαίσιο της διαμόρφωσης παραστατικών εντυπώσεων και αντιλήψεων σχετικά με τους κατοίκους των νησιών </a:t>
            </a:r>
            <a:r>
              <a:rPr lang="el-GR" dirty="0" err="1" smtClean="0"/>
              <a:t>Trobriand</a:t>
            </a:r>
            <a:r>
              <a:rPr lang="el-GR" dirty="0" smtClean="0"/>
              <a:t>, στη ζωή των οποίων με τόση σαγήνη εμβαθύνει.</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a:t>
            </a:r>
            <a:r>
              <a:rPr lang="el-GR" sz="3200" dirty="0" err="1" smtClean="0"/>
              <a:t>Bronislaw</a:t>
            </a:r>
            <a:r>
              <a:rPr lang="el-GR" sz="3200" dirty="0" smtClean="0"/>
              <a:t> </a:t>
            </a:r>
            <a:r>
              <a:rPr lang="el-GR" sz="3200" dirty="0" err="1" smtClean="0"/>
              <a:t>Malinowski</a:t>
            </a:r>
            <a:r>
              <a:rPr lang="el-GR" sz="3200" dirty="0" smtClean="0"/>
              <a:t>)</a:t>
            </a:r>
            <a:br>
              <a:rPr lang="el-GR" sz="3200" dirty="0" smtClean="0"/>
            </a:br>
            <a:r>
              <a:rPr lang="el-GR" sz="3200" dirty="0" smtClean="0"/>
              <a:t>(Από την παρουσίαση στο οπισθόφυλλο του βιβλίου)</a:t>
            </a:r>
            <a:endParaRPr lang="el-GR" sz="3200" dirty="0"/>
          </a:p>
        </p:txBody>
      </p:sp>
      <p:sp>
        <p:nvSpPr>
          <p:cNvPr id="3" name="2 - Θέση περιεχομένου"/>
          <p:cNvSpPr>
            <a:spLocks noGrp="1"/>
          </p:cNvSpPr>
          <p:nvPr>
            <p:ph idx="1"/>
          </p:nvPr>
        </p:nvSpPr>
        <p:spPr/>
        <p:txBody>
          <a:bodyPr>
            <a:normAutofit fontScale="55000" lnSpcReduction="20000"/>
          </a:bodyPr>
          <a:lstStyle/>
          <a:p>
            <a:r>
              <a:rPr lang="el-GR" dirty="0" smtClean="0"/>
              <a:t>Ο </a:t>
            </a:r>
            <a:r>
              <a:rPr lang="el-GR" dirty="0" err="1" smtClean="0"/>
              <a:t>Malinowski</a:t>
            </a:r>
            <a:r>
              <a:rPr lang="el-GR" dirty="0" smtClean="0"/>
              <a:t> μελετά τους ανθρώπους, μετά εξετάζει τα βιβλία και στη συνέχεια επιστρέφει στους ανθρώπους. Αντίθετα με κάποιους, δεν μελετά τους ανθρώπους για να βρει σε αυτούς εκείνα που του είπαν τα βιβλία πως θα βρει. Ο εκλεκτικισμός της θεωρίας του </a:t>
            </a:r>
            <a:r>
              <a:rPr lang="el-GR" dirty="0" err="1" smtClean="0"/>
              <a:t>Malinowski</a:t>
            </a:r>
            <a:r>
              <a:rPr lang="el-GR" dirty="0" smtClean="0"/>
              <a:t> ωθείται από το γεγονός ότι η ανθρώπινη πραγματικότητα, στην οποία πάντα επιστρέφει, δεν μπορεί ποτέ να αναπαρασταθεί από κάποιο μεμονωμένο θεωρητικό πλαίσιο στο οποίο έχει δοθεί έμφαση.» (R. </a:t>
            </a:r>
            <a:r>
              <a:rPr lang="el-GR" dirty="0" err="1" smtClean="0"/>
              <a:t>Redfield</a:t>
            </a:r>
            <a:r>
              <a:rPr lang="el-GR" dirty="0" smtClean="0"/>
              <a:t>, Από τον Πρόλογο στο "</a:t>
            </a:r>
            <a:r>
              <a:rPr lang="el-GR" dirty="0" err="1" smtClean="0"/>
              <a:t>Magic</a:t>
            </a:r>
            <a:r>
              <a:rPr lang="el-GR" dirty="0" smtClean="0"/>
              <a:t>, </a:t>
            </a:r>
            <a:r>
              <a:rPr lang="el-GR" dirty="0" err="1" smtClean="0"/>
              <a:t>Science</a:t>
            </a:r>
            <a:r>
              <a:rPr lang="el-GR" dirty="0" smtClean="0"/>
              <a:t> </a:t>
            </a:r>
            <a:r>
              <a:rPr lang="el-GR" dirty="0" err="1" smtClean="0"/>
              <a:t>and</a:t>
            </a:r>
            <a:r>
              <a:rPr lang="el-GR" dirty="0" smtClean="0"/>
              <a:t> </a:t>
            </a:r>
            <a:r>
              <a:rPr lang="el-GR" dirty="0" err="1" smtClean="0"/>
              <a:t>Religion</a:t>
            </a:r>
            <a:r>
              <a:rPr lang="el-GR" dirty="0" smtClean="0"/>
              <a:t>, </a:t>
            </a:r>
            <a:r>
              <a:rPr lang="el-GR" dirty="0" err="1" smtClean="0"/>
              <a:t>and</a:t>
            </a:r>
            <a:r>
              <a:rPr lang="el-GR" dirty="0" smtClean="0"/>
              <a:t> </a:t>
            </a:r>
            <a:r>
              <a:rPr lang="el-GR" dirty="0" err="1" smtClean="0"/>
              <a:t>other</a:t>
            </a:r>
            <a:r>
              <a:rPr lang="el-GR" dirty="0" smtClean="0"/>
              <a:t> </a:t>
            </a:r>
            <a:r>
              <a:rPr lang="el-GR" dirty="0" err="1" smtClean="0"/>
              <a:t>essays</a:t>
            </a:r>
            <a:r>
              <a:rPr lang="el-GR" dirty="0" smtClean="0"/>
              <a:t>")</a:t>
            </a:r>
            <a:br>
              <a:rPr lang="el-GR" dirty="0" smtClean="0"/>
            </a:br>
            <a:endParaRPr lang="en-US" dirty="0" smtClean="0"/>
          </a:p>
          <a:p>
            <a:r>
              <a:rPr lang="el-GR" dirty="0" smtClean="0"/>
              <a:t>[...] Ζώντας νοητικά για λίγο καιρό μεταξύ ανθρώπων με έναν πολύ πιο απλό πολιτισμό από τον δικό μας, ίσως μπορούμε να αποκτήσουμε μια νέα αίσθηση προοπτικής αναφορικά με τους δικούς μας θεσμούς, τις δικές μας πεποιθήσεις και τα δικά μας έθιμα. Συνεπώς, αν η ανθρωπολογία μπορεί να μας προκαλέσει μια αίσθηση της προοπτικής και να μας προσφέρει μια πιο λεπτή αίσθηση του χιούμορ, μπορεί πολύ εύκολα να αξιώσει για τον εαυτό της τον τίτλο μιας πολύ σπουδαίας επιστήμης» (</a:t>
            </a:r>
            <a:r>
              <a:rPr lang="el-GR" dirty="0" err="1" smtClean="0"/>
              <a:t>Bronislaw</a:t>
            </a:r>
            <a:r>
              <a:rPr lang="el-GR" dirty="0" smtClean="0"/>
              <a:t> </a:t>
            </a:r>
            <a:r>
              <a:rPr lang="el-GR" dirty="0" err="1" smtClean="0"/>
              <a:t>Malinowski</a:t>
            </a:r>
            <a:r>
              <a:rPr lang="el-GR" dirty="0" smtClean="0"/>
              <a:t>)</a:t>
            </a:r>
            <a:br>
              <a:rPr lang="el-GR" dirty="0" smtClean="0"/>
            </a:br>
            <a:r>
              <a:rPr lang="el-GR" dirty="0" smtClean="0"/>
              <a:t>(Από την παρουσίαση στο οπισθόφυλλο του βιβλίου)</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Η ΣΚΕΨΗ ΤΟΥ ΠΡΩΤΟΓΟΝΟΥ ΑΝΘΡΩΠΟΥ ΚΑΙ Η ΠΡΟΟΔΟΣ ΤΟΥ ΠΟΛΙΤΙΣΜΟΥ</a:t>
            </a:r>
            <a:br>
              <a:rPr lang="el-GR" sz="2400" b="1" dirty="0" smtClean="0"/>
            </a:br>
            <a:r>
              <a:rPr lang="el-GR" sz="2400" b="1" dirty="0" smtClean="0">
                <a:hlinkClick r:id="rId2"/>
              </a:rPr>
              <a:t>BOAS FRANZ</a:t>
            </a:r>
            <a:endParaRPr lang="el-GR" sz="2400" dirty="0"/>
          </a:p>
        </p:txBody>
      </p:sp>
      <p:pic>
        <p:nvPicPr>
          <p:cNvPr id="4" name="3 - Θέση περιεχομένου" descr="Η ΣΚΕΨΗ ΤΟΥ ΠΡΩΤΟΓΟΝΟΥ ΑΝΘΡΩΠΟΥ ΚΑΙ Η ΠΡΟΟΔΟΣ ΤΟΥ ΠΟΛΙΤΙΣΜΟΥ"/>
          <p:cNvPicPr>
            <a:picLocks noGrp="1"/>
          </p:cNvPicPr>
          <p:nvPr>
            <p:ph idx="1"/>
          </p:nvPr>
        </p:nvPicPr>
        <p:blipFill>
          <a:blip r:embed="rId3" cstate="print"/>
          <a:srcRect/>
          <a:stretch>
            <a:fillRect/>
          </a:stretch>
        </p:blipFill>
        <p:spPr bwMode="auto">
          <a:xfrm>
            <a:off x="928662" y="1714488"/>
            <a:ext cx="2286000" cy="3364992"/>
          </a:xfrm>
          <a:prstGeom prst="rect">
            <a:avLst/>
          </a:prstGeom>
          <a:noFill/>
          <a:ln w="9525">
            <a:noFill/>
            <a:miter lim="800000"/>
            <a:headEnd/>
            <a:tailEnd/>
          </a:ln>
        </p:spPr>
      </p:pic>
      <p:sp>
        <p:nvSpPr>
          <p:cNvPr id="5" name="4 - Ορθογώνιο"/>
          <p:cNvSpPr/>
          <p:nvPr/>
        </p:nvSpPr>
        <p:spPr>
          <a:xfrm>
            <a:off x="3143240" y="1714488"/>
            <a:ext cx="5643602" cy="3693319"/>
          </a:xfrm>
          <a:prstGeom prst="rect">
            <a:avLst/>
          </a:prstGeom>
        </p:spPr>
        <p:txBody>
          <a:bodyPr wrap="square">
            <a:spAutoFit/>
          </a:bodyPr>
          <a:lstStyle/>
          <a:p>
            <a:r>
              <a:rPr lang="el-GR" dirty="0" smtClean="0"/>
              <a:t>Ριζοσπαστικό πνεύμα, θεμελιωτής της Πολιτισμικής Ανθρωπολογίας, εξαίρετος διανοητής, ο </a:t>
            </a:r>
            <a:r>
              <a:rPr lang="el-GR" dirty="0" err="1" smtClean="0"/>
              <a:t>Franz</a:t>
            </a:r>
            <a:r>
              <a:rPr lang="el-GR" dirty="0" smtClean="0"/>
              <a:t> </a:t>
            </a:r>
            <a:r>
              <a:rPr lang="el-GR" dirty="0" err="1" smtClean="0"/>
              <a:t>Boas</a:t>
            </a:r>
            <a:r>
              <a:rPr lang="el-GR" dirty="0" smtClean="0"/>
              <a:t> υπήρξε ένας από τους κορυφαίους ανθρωπολόγους του 20ού αιώνα. Με επιστημονικά επιχειρήματα, αντέκρουσε τις θεωρίες περί ανώτερων και κατώτερων φυλών, φτάνοντας στο σημείο να θεωρεί ως αυτονόητο, πριν από εκατό χρόνια, κάτι αδιανόητο για την κυρίαρχη ιδεολογία εκείνης της εποχής: ότι ένας μη λευκός θα μπορούσε να γίνει ακόμα και πρόεδρος των ΗΠΑ...</a:t>
            </a:r>
            <a:endParaRPr lang="en-US" dirty="0" smtClean="0"/>
          </a:p>
          <a:p>
            <a:endParaRPr lang="en-US" dirty="0" smtClean="0"/>
          </a:p>
          <a:p>
            <a:endParaRPr lang="en-US" dirty="0" smtClean="0"/>
          </a:p>
          <a:p>
            <a:endParaRPr lang="en-US" dirty="0" smtClean="0"/>
          </a:p>
          <a:p>
            <a:endParaRPr lang="el-GR" dirty="0"/>
          </a:p>
        </p:txBody>
      </p:sp>
      <p:sp>
        <p:nvSpPr>
          <p:cNvPr id="7" name="6 - Ορθογώνιο"/>
          <p:cNvSpPr/>
          <p:nvPr/>
        </p:nvSpPr>
        <p:spPr>
          <a:xfrm>
            <a:off x="3214678" y="4286255"/>
            <a:ext cx="5572164" cy="2308324"/>
          </a:xfrm>
          <a:prstGeom prst="rect">
            <a:avLst/>
          </a:prstGeom>
        </p:spPr>
        <p:txBody>
          <a:bodyPr wrap="square">
            <a:spAutoFit/>
          </a:bodyPr>
          <a:lstStyle/>
          <a:p>
            <a:r>
              <a:rPr lang="el-GR" dirty="0" smtClean="0"/>
              <a:t>Το βιβλίο θεωρείται ένα από τα πλέον σημαντικά του αιώνα του, σπουδαίο όσο και η Ερμηνεία των ονείρων του S. </a:t>
            </a:r>
            <a:r>
              <a:rPr lang="el-GR" dirty="0" err="1" smtClean="0"/>
              <a:t>Freud</a:t>
            </a:r>
            <a:r>
              <a:rPr lang="el-GR" dirty="0" smtClean="0"/>
              <a:t> ή η Θεωρία της σχετικότητας του A. </a:t>
            </a:r>
            <a:r>
              <a:rPr lang="el-GR" dirty="0" err="1" smtClean="0"/>
              <a:t>Einstein</a:t>
            </a:r>
            <a:r>
              <a:rPr lang="el-GR" dirty="0" smtClean="0"/>
              <a:t>. Εξάλλου, οι ιδέες του </a:t>
            </a:r>
            <a:r>
              <a:rPr lang="el-GR" dirty="0" err="1" smtClean="0"/>
              <a:t>Franz</a:t>
            </a:r>
            <a:r>
              <a:rPr lang="el-GR" dirty="0" smtClean="0"/>
              <a:t> </a:t>
            </a:r>
            <a:r>
              <a:rPr lang="el-GR" dirty="0" err="1" smtClean="0"/>
              <a:t>Boas</a:t>
            </a:r>
            <a:r>
              <a:rPr lang="el-GR" dirty="0" smtClean="0"/>
              <a:t> υπήρξαν καθοριστικές για τα αντιρατσιστικά κινήματα, ιδιαίτερα στη Β. Αμερική. Δεν είναι τυχαίο ότι έγινε η "Βίβλος των Νέγρων" αλλά και το ότι το ναζιστικό καθεστώς στη Γερμανία το έριξε στην πυρά...</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αποτυχία της εξέλιξης των πολιτισμών</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 </a:t>
            </a:r>
            <a:r>
              <a:rPr lang="el-GR" dirty="0" err="1" smtClean="0"/>
              <a:t>Franz</a:t>
            </a:r>
            <a:r>
              <a:rPr lang="el-GR" dirty="0" smtClean="0"/>
              <a:t> </a:t>
            </a:r>
            <a:r>
              <a:rPr lang="el-GR" dirty="0" err="1" smtClean="0"/>
              <a:t>Boas</a:t>
            </a:r>
            <a:r>
              <a:rPr lang="el-GR" dirty="0" smtClean="0"/>
              <a:t>, εξετάζοντας ιστορικά τους διάφορους επιμέρους πολιτισμούς, διαπίστωσε ότι η ποιότητά τους και η δυνατότητά τους να προοδεύουν δεν εξαρτάται από τα φυλετικά χαρακτηριστικά. Μιλώντας για πρόοδο του πολιτισμού, αντιπαραθέτει στην έννοια της εξέλιξης τα δεδομένα ενός -στα βασικά του χαρακτηριστικά- ενιαίου πολιτισμού του ανθρώπου, εξετάζοντάς τον έτσι όπως αυτός ενυπάρχει στις διάφορες εξειδικεύσεις του, στους επιμέρους πολιτισμούς. </a:t>
            </a:r>
            <a:endParaRPr lang="en-US" dirty="0" smtClean="0"/>
          </a:p>
          <a:p>
            <a:r>
              <a:rPr lang="el-GR" dirty="0" smtClean="0"/>
              <a:t>Έτσι, διαπιστώνει επιτυχίες ή αποτυχίες της εξέλιξης των πολιτισμών στη σχέση τους με την ευρύτερη πρόοδο του ενιαίου πολιτισμού του ανθρώπων. Σημαντικός, καθοριστικός παράγοντας για την ποιότητα ενός πολιτισμού είναι η κριτική επάρκεια της σκέψης των ανθρώπων απέναντι στον πολιτισμό τους.</a:t>
            </a:r>
            <a:endParaRPr lang="en-US"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Εθνογραφικές καταγραφές, συλλογές, τέχνη, μουσεία, πολιτισμική κριτική</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 </a:t>
            </a:r>
            <a:r>
              <a:rPr lang="el-GR" dirty="0" err="1" smtClean="0"/>
              <a:t>Boas</a:t>
            </a:r>
            <a:r>
              <a:rPr lang="el-GR" dirty="0" smtClean="0"/>
              <a:t> άφησε χιλιάδες σελίδες γραπτών μεγάλης εμβρίθειας, πάνω σε ένα εκπληκτικό φάσμα θεμάτων, που κυμαίνεται από επιτόπιες εθνογραφικές καταγραφές μέχρι εκτενείς αποθησαυρίσεις μύθων και αφηγήσεων, από πραγματεύσεις φυσικής ανθρωπολογίας μέχρι πολιτικούς στοχασμούς αναφορικά με ζητήματα φυλετικών διακρίσεων και πολέμου, από γλωσσολογικές μελέτες, κυρίως στις ιθαγενείς γλώσσες της Αμερικής, μέχρι αναλύσεις της πρωτόγονης τέχνης και των σχέσεών της με τις διαθέσιμες τεχνικές, χωρίς ωστόσο να δώσει κανένα μείζον θεωρητικό έργο. </a:t>
            </a:r>
            <a:endParaRPr lang="en-US" dirty="0" smtClean="0"/>
          </a:p>
          <a:p>
            <a:r>
              <a:rPr lang="el-GR" dirty="0" smtClean="0"/>
              <a:t>Το βιβλίο, που κατά ευτυχή συγκυρία μεταφράστηκε προσφάτως στα ελληνικά, είναι μία από τις πιο ολοκληρωμένες συνόψεις </a:t>
            </a:r>
            <a:r>
              <a:rPr lang="el-GR" dirty="0" err="1" smtClean="0"/>
              <a:t>τής</a:t>
            </a:r>
            <a:r>
              <a:rPr lang="el-GR" dirty="0" smtClean="0"/>
              <a:t> σκέψης του, στην οποία μπορεί να χρησιμεύσει ως ουσιαστική εισαγωγή. (Φώτης Τερζάκης, Ελευθεροτυπία, 27/11/2009)</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Ανθρωπολογία ως τρόπος σκέψης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u="sng" dirty="0" smtClean="0"/>
              <a:t>1. Η ολιστική μελέτη της ανθρώπινης κατάστασης </a:t>
            </a:r>
            <a:r>
              <a:rPr lang="el-GR" dirty="0" smtClean="0"/>
              <a:t>με όρους κοινωνικής οργάνωσης και πολιτισμικής εκφοράς</a:t>
            </a:r>
          </a:p>
          <a:p>
            <a:pPr>
              <a:buNone/>
            </a:pPr>
            <a:r>
              <a:rPr lang="el-GR" u="sng" dirty="0" smtClean="0"/>
              <a:t>2. Η ποιοτική ανάλυση των πεδίων </a:t>
            </a:r>
            <a:r>
              <a:rPr lang="el-GR" dirty="0" smtClean="0"/>
              <a:t>της  σχέσης φυσικού περιβάλλοντος, οικονομικής και πολιτικής ζωής, της συμβολικής έκφρασης,(θρησκεία και ιδεολογία), της  </a:t>
            </a:r>
            <a:r>
              <a:rPr lang="el-GR" dirty="0" err="1" smtClean="0"/>
              <a:t>γνωσιακής</a:t>
            </a:r>
            <a:r>
              <a:rPr lang="el-GR" dirty="0" smtClean="0"/>
              <a:t>  ικανότητας, της θυμικής συμπεριφοράς και της </a:t>
            </a:r>
            <a:r>
              <a:rPr lang="el-GR" dirty="0" err="1" smtClean="0"/>
              <a:t>έμφυλης</a:t>
            </a:r>
            <a:r>
              <a:rPr lang="el-GR" dirty="0" smtClean="0"/>
              <a:t> </a:t>
            </a:r>
            <a:r>
              <a:rPr lang="el-GR" dirty="0" err="1" smtClean="0"/>
              <a:t>σωματικότητας</a:t>
            </a:r>
            <a:r>
              <a:rPr lang="el-GR" dirty="0" smtClean="0"/>
              <a:t> (νους, σώμα, ψυχή). </a:t>
            </a:r>
            <a:endParaRPr lang="el-GR"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Αποικιοκρατία και εξελικτισμός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Αρχικά, εξετάζεται </a:t>
            </a:r>
            <a:r>
              <a:rPr lang="el-GR" u="sng" dirty="0" smtClean="0"/>
              <a:t>το πολιτικό σύστημα της Ευρωπαϊκής Αποικιοκρατίας </a:t>
            </a:r>
            <a:r>
              <a:rPr lang="el-GR" dirty="0" smtClean="0"/>
              <a:t>και </a:t>
            </a:r>
            <a:r>
              <a:rPr lang="el-GR" u="sng" dirty="0" smtClean="0"/>
              <a:t>η ιδεολογία του εξελικτισμού</a:t>
            </a:r>
            <a:r>
              <a:rPr lang="el-GR" dirty="0" smtClean="0"/>
              <a:t> στη συνάντησή τους με την Ανθρωπολογία (2ο μισό του 19ου αιώνα).</a:t>
            </a:r>
          </a:p>
          <a:p>
            <a:r>
              <a:rPr lang="el-GR" dirty="0" smtClean="0"/>
              <a:t>Πρόκειται για τη συνθήκη που οδηγεί στην εδραίωση των Σπουδών Περιοχής στον Δυτικό κόσμο, με την παγίωση </a:t>
            </a:r>
          </a:p>
          <a:p>
            <a:r>
              <a:rPr lang="el-GR" dirty="0" smtClean="0"/>
              <a:t>Α. των σχέσεων εξουσίας</a:t>
            </a:r>
          </a:p>
          <a:p>
            <a:r>
              <a:rPr lang="el-GR" dirty="0" err="1" smtClean="0"/>
              <a:t>Β.της</a:t>
            </a:r>
            <a:r>
              <a:rPr lang="el-GR" dirty="0" smtClean="0"/>
              <a:t> πολιτισμικής ηγεμονίας της Δύσης επί των «Άλλων», ευρωπαϊκών και μη, κοινωνιών και πολιτισμών. </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εθνογραφία ως μέθοδος</a:t>
            </a:r>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r>
              <a:rPr lang="el-GR" u="sng" dirty="0" smtClean="0"/>
              <a:t>3. Η συγκριτική διάσταση</a:t>
            </a:r>
            <a:r>
              <a:rPr lang="el-GR" dirty="0" smtClean="0"/>
              <a:t> πολιτισμικών μοτίβων, ιστορικών διαδικασιών, τοπικών και παγκόσμιων μετασχηματισμών</a:t>
            </a:r>
          </a:p>
          <a:p>
            <a:pPr>
              <a:buNone/>
            </a:pPr>
            <a:r>
              <a:rPr lang="el-GR" u="sng" dirty="0" smtClean="0"/>
              <a:t>4. Η εθνογραφική μέθοδος της επιτόπιας έρευνας</a:t>
            </a:r>
          </a:p>
          <a:p>
            <a:pPr>
              <a:buNone/>
            </a:pPr>
            <a:r>
              <a:rPr lang="el-GR" u="sng" dirty="0" smtClean="0"/>
              <a:t>5. Η κριτική κατανόηση </a:t>
            </a:r>
            <a:r>
              <a:rPr lang="el-GR" u="sng" smtClean="0"/>
              <a:t>του Άλλου </a:t>
            </a:r>
            <a:r>
              <a:rPr lang="el-GR" u="sng" dirty="0" smtClean="0"/>
              <a:t>και του Αλλού  σε σχέση με τον  Εαυτό</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Ανθρωπολογία και ο πολιτισμός της Μεσογείου </a:t>
            </a:r>
            <a:endParaRPr lang="el-GR" dirty="0"/>
          </a:p>
        </p:txBody>
      </p:sp>
      <p:sp>
        <p:nvSpPr>
          <p:cNvPr id="3" name="2 - Θέση περιεχομένου"/>
          <p:cNvSpPr>
            <a:spLocks noGrp="1"/>
          </p:cNvSpPr>
          <p:nvPr>
            <p:ph idx="1"/>
          </p:nvPr>
        </p:nvSpPr>
        <p:spPr/>
        <p:txBody>
          <a:bodyPr>
            <a:normAutofit/>
          </a:bodyPr>
          <a:lstStyle/>
          <a:p>
            <a:pPr lvl="0"/>
            <a:r>
              <a:rPr lang="el-GR" dirty="0" smtClean="0"/>
              <a:t>Η Μεσόγειος ως πολιτισμική περιοχή και πολιτική κατηγορία μετά την Αποικιοκρατία. </a:t>
            </a:r>
          </a:p>
          <a:p>
            <a:pPr lvl="0"/>
            <a:r>
              <a:rPr lang="el-GR" dirty="0" smtClean="0"/>
              <a:t>Το αναλυτικό δίπολο της ‘τιμής και της ντροπής’ όταν η Ανθρωπολογία γυρνά σπίτι της  </a:t>
            </a:r>
          </a:p>
          <a:p>
            <a:pPr lvl="0"/>
            <a:r>
              <a:rPr lang="el-GR" dirty="0" err="1" smtClean="0"/>
              <a:t>Κουλτουραλισμός</a:t>
            </a:r>
            <a:r>
              <a:rPr lang="el-GR" dirty="0" smtClean="0"/>
              <a:t>, Αμερικάνικη σχολή και </a:t>
            </a:r>
            <a:r>
              <a:rPr lang="el-GR" dirty="0" err="1" smtClean="0"/>
              <a:t>Αγγλοσαξωνικός</a:t>
            </a:r>
            <a:r>
              <a:rPr lang="el-GR" dirty="0" smtClean="0"/>
              <a:t> </a:t>
            </a:r>
            <a:r>
              <a:rPr lang="el-GR" dirty="0" err="1" smtClean="0"/>
              <a:t>δομολειτουργισμός</a:t>
            </a:r>
            <a:endParaRPr lang="el-GR" dirty="0" smtClean="0"/>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Η Ελλάδα και ο εξωτισμός της Μεσογείου: </a:t>
            </a:r>
            <a:r>
              <a:rPr lang="en-US" sz="2400" dirty="0" smtClean="0"/>
              <a:t>J</a:t>
            </a:r>
            <a:r>
              <a:rPr lang="el-GR" sz="2400" dirty="0" smtClean="0"/>
              <a:t>.</a:t>
            </a:r>
            <a:r>
              <a:rPr lang="en-US" sz="2400" dirty="0" smtClean="0"/>
              <a:t> du </a:t>
            </a:r>
            <a:r>
              <a:rPr lang="en-US" sz="2400" dirty="0" err="1" smtClean="0"/>
              <a:t>Boulay</a:t>
            </a:r>
            <a:r>
              <a:rPr lang="en-US" sz="2400" dirty="0" smtClean="0"/>
              <a:t> A portrait of a Greek Mountain Village</a:t>
            </a:r>
            <a:r>
              <a:rPr lang="el-GR" sz="2400" dirty="0" smtClean="0"/>
              <a:t> </a:t>
            </a:r>
            <a:endParaRPr lang="el-GR" sz="2400" dirty="0"/>
          </a:p>
        </p:txBody>
      </p:sp>
      <p:pic>
        <p:nvPicPr>
          <p:cNvPr id="4" name="3 - Θέση περιεχομένου" descr="https://images-na.ssl-images-amazon.com/images/I/41PR+-EfzzL._SX327_BO1,204,203,200_.jpg"/>
          <p:cNvPicPr>
            <a:picLocks noGrp="1"/>
          </p:cNvPicPr>
          <p:nvPr>
            <p:ph idx="1"/>
          </p:nvPr>
        </p:nvPicPr>
        <p:blipFill>
          <a:blip r:embed="rId2" cstate="print"/>
          <a:srcRect/>
          <a:stretch>
            <a:fillRect/>
          </a:stretch>
        </p:blipFill>
        <p:spPr bwMode="auto">
          <a:xfrm>
            <a:off x="785786" y="1500174"/>
            <a:ext cx="2984052" cy="4525963"/>
          </a:xfrm>
          <a:prstGeom prst="rect">
            <a:avLst/>
          </a:prstGeom>
          <a:noFill/>
          <a:ln w="9525">
            <a:noFill/>
            <a:miter lim="800000"/>
            <a:headEnd/>
            <a:tailEnd/>
          </a:ln>
        </p:spPr>
      </p:pic>
      <p:sp>
        <p:nvSpPr>
          <p:cNvPr id="5" name="4 - Ορθογώνιο"/>
          <p:cNvSpPr/>
          <p:nvPr/>
        </p:nvSpPr>
        <p:spPr>
          <a:xfrm>
            <a:off x="4572000" y="1857364"/>
            <a:ext cx="4143404" cy="4247317"/>
          </a:xfrm>
          <a:prstGeom prst="rect">
            <a:avLst/>
          </a:prstGeom>
        </p:spPr>
        <p:txBody>
          <a:bodyPr wrap="square">
            <a:spAutoFit/>
          </a:bodyPr>
          <a:lstStyle/>
          <a:p>
            <a:r>
              <a:rPr lang="el-GR" dirty="0" smtClean="0"/>
              <a:t>Αυτό το βιβλίο περιέχει την εμπειρία της συγγραφέα, ως νεαρή ταξιδιώτισσα και αργότερα ανθρωπολόγο, για έναν τρόπο ζωής που, αν και φαίνεται εδώ σε ελληνικό πλαίσιο, ήταν στα βασικά του κάποτε κοινός σε όλο τον κόσμο. Τα απλά αρχέτυπα σπίτια, τα χωράφια και τα καταπράσινα δάση, η αγάπη για τη γη και την οικογένεια, η αδιάκοπη εργασία, μια ζωντανή κοινοτική ζωή και ένα συνεχές δράμα ευτράπελων επεισοδίων και συγκρούσεων αποτέλεσαν τη σύσταση της ελληνικής ζωής του χωριού για αιώνες μέχρι τις αλλαγές των τελευταίων δεκαετιών.</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Η τιμή και η ντροπή ανδρών και γυναικών στο οικογενειακό ηθικό ιδίωμα της υποχρέωσης και του συμφέροντος </a:t>
            </a:r>
            <a:r>
              <a:rPr lang="en-US" sz="2400" dirty="0" smtClean="0"/>
              <a:t>J. Campbell</a:t>
            </a:r>
            <a:r>
              <a:rPr lang="el-GR" sz="2400" dirty="0" smtClean="0"/>
              <a:t>, </a:t>
            </a:r>
            <a:r>
              <a:rPr lang="en-US" sz="2400" dirty="0" err="1" smtClean="0"/>
              <a:t>Honour</a:t>
            </a:r>
            <a:r>
              <a:rPr lang="en-US" sz="2400" dirty="0" smtClean="0"/>
              <a:t>, Family and Patronage</a:t>
            </a:r>
            <a:endParaRPr lang="el-GR" sz="2400" dirty="0"/>
          </a:p>
        </p:txBody>
      </p:sp>
      <p:pic>
        <p:nvPicPr>
          <p:cNvPr id="4" name="3 - Θέση περιεχομένου" descr="https://images-na.ssl-images-amazon.com/images/I/41kyohj1uHL._SX322_BO1,204,203,200_.jpg"/>
          <p:cNvPicPr>
            <a:picLocks noGrp="1"/>
          </p:cNvPicPr>
          <p:nvPr>
            <p:ph idx="1"/>
          </p:nvPr>
        </p:nvPicPr>
        <p:blipFill>
          <a:blip r:embed="rId2" cstate="print"/>
          <a:srcRect/>
          <a:stretch>
            <a:fillRect/>
          </a:stretch>
        </p:blipFill>
        <p:spPr bwMode="auto">
          <a:xfrm>
            <a:off x="571472" y="1500174"/>
            <a:ext cx="2938701" cy="4525963"/>
          </a:xfrm>
          <a:prstGeom prst="rect">
            <a:avLst/>
          </a:prstGeom>
          <a:noFill/>
          <a:ln w="9525">
            <a:noFill/>
            <a:miter lim="800000"/>
            <a:headEnd/>
            <a:tailEnd/>
          </a:ln>
        </p:spPr>
      </p:pic>
      <p:sp>
        <p:nvSpPr>
          <p:cNvPr id="6" name="5 - Ορθογώνιο"/>
          <p:cNvSpPr/>
          <p:nvPr/>
        </p:nvSpPr>
        <p:spPr>
          <a:xfrm>
            <a:off x="3714744" y="2214554"/>
            <a:ext cx="4929222" cy="2862322"/>
          </a:xfrm>
          <a:prstGeom prst="rect">
            <a:avLst/>
          </a:prstGeom>
        </p:spPr>
        <p:txBody>
          <a:bodyPr wrap="square">
            <a:spAutoFit/>
          </a:bodyPr>
          <a:lstStyle/>
          <a:p>
            <a:r>
              <a:rPr lang="el-GR" dirty="0" smtClean="0"/>
              <a:t>Η τιμή, η οικογένεια και η προστασία/πατρωνία αναφέρονται ως οι θεμελιώδεις αξίες και οι θεσμοί μιας παραδοσιακής κοινότητας Σαρακατσάνων κτηνοτρόφων στα ελληνικά βουνά. Η κοινότητα αποτελείται από εξακόσιες αμοιβαία ανταγωνιστικές και ανταγωνιζόμενες οικογένειες των οποίων τα μέλη δέχονται λίγες ηθικές υποχρεώσεις πέρα από αυτές που ισχύουν εντός της άμεσης οικογένειας και σε έναν περιορισμένο κύκλο συγγενών.</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Οι λαογραφικές συλλογές. Το </a:t>
            </a:r>
            <a:r>
              <a:rPr lang="el-GR" sz="3200" dirty="0" err="1" smtClean="0"/>
              <a:t>διακύβευμα</a:t>
            </a:r>
            <a:r>
              <a:rPr lang="el-GR" sz="3200" dirty="0" smtClean="0"/>
              <a:t> στο φωτεινό παράδειγμα της Αγγελικής Χατζημιχάλη</a:t>
            </a:r>
            <a:endParaRPr lang="el-GR" sz="3200" dirty="0"/>
          </a:p>
        </p:txBody>
      </p:sp>
      <p:pic>
        <p:nvPicPr>
          <p:cNvPr id="4" name="3 - Θέση περιεχομένου" descr="Χ/Δ Α&amp;apos;Τ. ΣΑΡΑΚΑΤΣΑΝΟΙ"/>
          <p:cNvPicPr>
            <a:picLocks noGrp="1"/>
          </p:cNvPicPr>
          <p:nvPr>
            <p:ph idx="1"/>
          </p:nvPr>
        </p:nvPicPr>
        <p:blipFill>
          <a:blip r:embed="rId2" cstate="print"/>
          <a:srcRect/>
          <a:stretch>
            <a:fillRect/>
          </a:stretch>
        </p:blipFill>
        <p:spPr bwMode="auto">
          <a:xfrm>
            <a:off x="285720" y="1571612"/>
            <a:ext cx="2286000" cy="2075688"/>
          </a:xfrm>
          <a:prstGeom prst="rect">
            <a:avLst/>
          </a:prstGeom>
          <a:noFill/>
          <a:ln w="9525">
            <a:noFill/>
            <a:miter lim="800000"/>
            <a:headEnd/>
            <a:tailEnd/>
          </a:ln>
        </p:spPr>
      </p:pic>
      <p:pic>
        <p:nvPicPr>
          <p:cNvPr id="5" name="4 - Εικόνα" descr="Χ/Δ Β&amp;apos;Τ. ΣΑΡΑΚΑΤΣΑΝΟΙ"/>
          <p:cNvPicPr/>
          <p:nvPr/>
        </p:nvPicPr>
        <p:blipFill>
          <a:blip r:embed="rId3" cstate="print"/>
          <a:srcRect/>
          <a:stretch>
            <a:fillRect/>
          </a:stretch>
        </p:blipFill>
        <p:spPr bwMode="auto">
          <a:xfrm>
            <a:off x="214282" y="3714750"/>
            <a:ext cx="2381250" cy="3143250"/>
          </a:xfrm>
          <a:prstGeom prst="rect">
            <a:avLst/>
          </a:prstGeom>
          <a:noFill/>
          <a:ln w="9525">
            <a:noFill/>
            <a:miter lim="800000"/>
            <a:headEnd/>
            <a:tailEnd/>
          </a:ln>
        </p:spPr>
      </p:pic>
      <p:sp>
        <p:nvSpPr>
          <p:cNvPr id="7" name="6 - Ορθογώνιο"/>
          <p:cNvSpPr/>
          <p:nvPr/>
        </p:nvSpPr>
        <p:spPr>
          <a:xfrm>
            <a:off x="3143240" y="2000239"/>
            <a:ext cx="5357850" cy="4524315"/>
          </a:xfrm>
          <a:prstGeom prst="rect">
            <a:avLst/>
          </a:prstGeom>
        </p:spPr>
        <p:txBody>
          <a:bodyPr wrap="square">
            <a:spAutoFit/>
          </a:bodyPr>
          <a:lstStyle/>
          <a:p>
            <a:r>
              <a:rPr lang="el-GR" dirty="0" smtClean="0"/>
              <a:t>Οι «Σαρακατσάνοι» της Αγγελικής Χατζημιχάλη είναι και έργο εθνικής προσφοράς. Σε μια εποχή που μεσουρανούσαν ανόητες θεωρίες διαστροφής της αλήθειας ως προς την αρχαιοελληνική καταγωγή των Νεοελλήνων, ή εθνικιστικές πολιτικές, που αμφισβητούσαν την ελληνική καταγωγή των Σαρακατσάνων και τους ονόμαζαν μειονότητά τους, η γραφίδα της Αγγελικής και η στεντόρεια φωνή των «Σαρακατσάνων» της, διέλυσαν κατασκευές, αποκάλυψαν σκοπιμότητες, επέβαλαν αλήθεια. (Απόσπασμα από την παρουσίαση της έκδοσης)</a:t>
            </a:r>
          </a:p>
          <a:p>
            <a:endParaRPr lang="el-GR" dirty="0" smtClean="0"/>
          </a:p>
          <a:p>
            <a:endParaRPr lang="el-GR" dirty="0" smtClean="0"/>
          </a:p>
          <a:p>
            <a:endParaRPr lang="el-GR" dirty="0" smtClean="0"/>
          </a:p>
          <a:p>
            <a:endParaRPr lang="el-GR"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4EC24-9200-4003-9242-8A9255023503}"/>
              </a:ext>
            </a:extLst>
          </p:cNvPr>
          <p:cNvSpPr>
            <a:spLocks noGrp="1"/>
          </p:cNvSpPr>
          <p:nvPr>
            <p:ph type="title"/>
          </p:nvPr>
        </p:nvSpPr>
        <p:spPr>
          <a:solidFill>
            <a:schemeClr val="bg1"/>
          </a:solidFill>
        </p:spPr>
        <p:txBody>
          <a:bodyPr>
            <a:noAutofit/>
          </a:bodyPr>
          <a:lstStyle/>
          <a:p>
            <a:pPr algn="ctr"/>
            <a:r>
              <a:rPr lang="el-GR" sz="2800" b="1" dirty="0" err="1" smtClean="0"/>
              <a:t>Tο</a:t>
            </a:r>
            <a:r>
              <a:rPr lang="el-GR" sz="2800" b="1" dirty="0" smtClean="0"/>
              <a:t> «σύγγραμμα» του μαθήματος</a:t>
            </a:r>
            <a:endParaRPr lang="en-GB" sz="3200" dirty="0"/>
          </a:p>
        </p:txBody>
      </p:sp>
      <p:pic>
        <p:nvPicPr>
          <p:cNvPr id="5" name="3 - Εικόνα" descr="9789602185278-300x423.jpg">
            <a:extLst>
              <a:ext uri="{FF2B5EF4-FFF2-40B4-BE49-F238E27FC236}">
                <a16:creationId xmlns:a16="http://schemas.microsoft.com/office/drawing/2014/main" xmlns="" id="{EA8C7DBC-4216-4941-8095-A9190430E8EE}"/>
              </a:ext>
            </a:extLst>
          </p:cNvPr>
          <p:cNvPicPr>
            <a:picLocks noGrp="1" noChangeAspect="1"/>
          </p:cNvPicPr>
          <p:nvPr>
            <p:ph idx="1"/>
          </p:nvPr>
        </p:nvPicPr>
        <p:blipFill>
          <a:blip r:embed="rId2" cstate="print"/>
          <a:stretch>
            <a:fillRect/>
          </a:stretch>
        </p:blipFill>
        <p:spPr>
          <a:xfrm>
            <a:off x="4211960" y="116632"/>
            <a:ext cx="4680520" cy="6669360"/>
          </a:xfrm>
          <a:prstGeom prst="rect">
            <a:avLst/>
          </a:prstGeom>
        </p:spPr>
      </p:pic>
      <p:sp>
        <p:nvSpPr>
          <p:cNvPr id="6" name="5 - Θέση κειμένου"/>
          <p:cNvSpPr>
            <a:spLocks noGrp="1"/>
          </p:cNvSpPr>
          <p:nvPr>
            <p:ph type="body" sz="half" idx="2"/>
          </p:nvPr>
        </p:nvSpPr>
        <p:spPr/>
        <p:txBody>
          <a:bodyPr/>
          <a:lstStyle/>
          <a:p>
            <a:r>
              <a:rPr lang="en-US" sz="2000" b="1" dirty="0" smtClean="0"/>
              <a:t>Thomas </a:t>
            </a:r>
            <a:r>
              <a:rPr lang="en-US" sz="2000" b="1" dirty="0" err="1" smtClean="0"/>
              <a:t>Hylland</a:t>
            </a:r>
            <a:r>
              <a:rPr lang="en-US" sz="2000" b="1" dirty="0" smtClean="0"/>
              <a:t> </a:t>
            </a:r>
            <a:r>
              <a:rPr lang="en-US" sz="2000" b="1" dirty="0" err="1" smtClean="0"/>
              <a:t>Eriksen</a:t>
            </a:r>
            <a:endParaRPr lang="el-GR" b="1" dirty="0"/>
          </a:p>
        </p:txBody>
      </p:sp>
      <p:pic>
        <p:nvPicPr>
          <p:cNvPr id="10" name="0 - Εικόνα" descr="geirthe-150.jpg"/>
          <p:cNvPicPr/>
          <p:nvPr/>
        </p:nvPicPr>
        <p:blipFill>
          <a:blip r:embed="rId3" cstate="print"/>
          <a:stretch>
            <a:fillRect/>
          </a:stretch>
        </p:blipFill>
        <p:spPr>
          <a:xfrm>
            <a:off x="611560" y="1988840"/>
            <a:ext cx="2664296" cy="3744416"/>
          </a:xfrm>
          <a:prstGeom prst="rect">
            <a:avLst/>
          </a:prstGeom>
        </p:spPr>
      </p:pic>
    </p:spTree>
    <p:extLst>
      <p:ext uri="{BB962C8B-B14F-4D97-AF65-F5344CB8AC3E}">
        <p14:creationId xmlns="" xmlns:p14="http://schemas.microsoft.com/office/powerpoint/2010/main" val="2915254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4EC24-9200-4003-9242-8A9255023503}"/>
              </a:ext>
            </a:extLst>
          </p:cNvPr>
          <p:cNvSpPr>
            <a:spLocks noGrp="1"/>
          </p:cNvSpPr>
          <p:nvPr>
            <p:ph type="title"/>
          </p:nvPr>
        </p:nvSpPr>
        <p:spPr>
          <a:solidFill>
            <a:schemeClr val="bg1"/>
          </a:solidFill>
        </p:spPr>
        <p:txBody>
          <a:bodyPr>
            <a:noAutofit/>
          </a:bodyPr>
          <a:lstStyle/>
          <a:p>
            <a:pPr algn="ctr"/>
            <a:r>
              <a:rPr lang="el-GR" sz="2800" b="1" dirty="0" err="1" smtClean="0"/>
              <a:t>Tο</a:t>
            </a:r>
            <a:r>
              <a:rPr lang="el-GR" sz="2800" b="1" dirty="0" smtClean="0"/>
              <a:t> «σύγγραμμα» του μαθήματος</a:t>
            </a:r>
            <a:endParaRPr lang="en-GB" sz="3200" dirty="0"/>
          </a:p>
        </p:txBody>
      </p:sp>
      <p:sp>
        <p:nvSpPr>
          <p:cNvPr id="6" name="5 - Θέση κειμένου"/>
          <p:cNvSpPr>
            <a:spLocks noGrp="1"/>
          </p:cNvSpPr>
          <p:nvPr>
            <p:ph type="body" sz="half" idx="2"/>
          </p:nvPr>
        </p:nvSpPr>
        <p:spPr/>
        <p:txBody>
          <a:bodyPr/>
          <a:lstStyle/>
          <a:p>
            <a:r>
              <a:rPr lang="en-US" sz="2000" b="1" dirty="0" smtClean="0"/>
              <a:t>Thomas </a:t>
            </a:r>
            <a:r>
              <a:rPr lang="en-US" sz="2000" b="1" dirty="0" err="1" smtClean="0"/>
              <a:t>Hylland</a:t>
            </a:r>
            <a:r>
              <a:rPr lang="en-US" sz="2000" b="1" dirty="0" smtClean="0"/>
              <a:t> </a:t>
            </a:r>
            <a:r>
              <a:rPr lang="en-US" sz="2000" b="1" dirty="0" err="1" smtClean="0"/>
              <a:t>Eriksen</a:t>
            </a:r>
            <a:endParaRPr lang="el-GR" b="1" dirty="0"/>
          </a:p>
        </p:txBody>
      </p:sp>
      <p:pic>
        <p:nvPicPr>
          <p:cNvPr id="10" name="0 - Εικόνα" descr="geirthe-150.jpg"/>
          <p:cNvPicPr/>
          <p:nvPr/>
        </p:nvPicPr>
        <p:blipFill>
          <a:blip r:embed="rId2" cstate="print"/>
          <a:stretch>
            <a:fillRect/>
          </a:stretch>
        </p:blipFill>
        <p:spPr>
          <a:xfrm>
            <a:off x="611560" y="1988840"/>
            <a:ext cx="2664296" cy="3744416"/>
          </a:xfrm>
          <a:prstGeom prst="rect">
            <a:avLst/>
          </a:prstGeom>
        </p:spPr>
      </p:pic>
      <p:pic>
        <p:nvPicPr>
          <p:cNvPr id="8" name="7 - Θέση περιεχομένου" descr="ΜΙΚΡΟΙ ΤΟΠΟΙ - ΜΕΓΑΛΑ ΖΗΤΗΜΑΤΑ-page-001.jpg"/>
          <p:cNvPicPr>
            <a:picLocks noGrp="1" noChangeAspect="1"/>
          </p:cNvPicPr>
          <p:nvPr>
            <p:ph idx="1"/>
          </p:nvPr>
        </p:nvPicPr>
        <p:blipFill>
          <a:blip r:embed="rId3" cstate="print"/>
          <a:stretch>
            <a:fillRect/>
          </a:stretch>
        </p:blipFill>
        <p:spPr>
          <a:xfrm>
            <a:off x="4061475" y="273050"/>
            <a:ext cx="4326949" cy="6119048"/>
          </a:xfrm>
        </p:spPr>
      </p:pic>
    </p:spTree>
    <p:extLst>
      <p:ext uri="{BB962C8B-B14F-4D97-AF65-F5344CB8AC3E}">
        <p14:creationId xmlns="" xmlns:p14="http://schemas.microsoft.com/office/powerpoint/2010/main" val="2915254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Λαογραφία και Κοινωνική Ανθρωπολογία στην Ελλάδα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Ταυτόχρονα, το μάθημα συζητά </a:t>
            </a:r>
            <a:r>
              <a:rPr lang="el-GR" u="sng" dirty="0" smtClean="0"/>
              <a:t>το ρόλο της Λαογραφίας, ως  μία από τις 3 εθνικές επιστήμες </a:t>
            </a:r>
            <a:r>
              <a:rPr lang="el-GR" dirty="0" smtClean="0"/>
              <a:t>(Ιστορία και Αρχαιολογία), η οποία συνέβαλε στη συγκρότηση </a:t>
            </a:r>
            <a:r>
              <a:rPr lang="el-GR" u="sng" dirty="0" smtClean="0"/>
              <a:t>της νεοελληνικής εθνικής ταυτότητας </a:t>
            </a:r>
            <a:r>
              <a:rPr lang="el-GR" dirty="0" smtClean="0"/>
              <a:t>και αποτέλεσε την παρακαταθήκη μιας ακαδημαϊκής ανθρωπολογικής παράδοσης.</a:t>
            </a:r>
          </a:p>
          <a:p>
            <a:r>
              <a:rPr lang="el-GR" dirty="0" smtClean="0"/>
              <a:t>Με αυτήν </a:t>
            </a:r>
            <a:r>
              <a:rPr lang="el-GR" u="sng" dirty="0" smtClean="0"/>
              <a:t>η Κοινωνική Ανθρωπολογία καλείται να συνομιλήσει για την μελέτη και κριτική κατανόηση του νεοελληνικού πολιτισμού</a:t>
            </a:r>
            <a:r>
              <a:rPr lang="el-GR" dirty="0" smtClean="0"/>
              <a:t>, έτσι όπως ορίζεται σε σχέση</a:t>
            </a:r>
          </a:p>
          <a:p>
            <a:r>
              <a:rPr lang="el-GR" dirty="0" smtClean="0"/>
              <a:t>αφενός με την Ευρωπαϊκή </a:t>
            </a:r>
            <a:r>
              <a:rPr lang="el-GR" dirty="0" err="1" smtClean="0"/>
              <a:t>νεωτερικότητα</a:t>
            </a:r>
            <a:endParaRPr lang="el-GR" dirty="0" smtClean="0"/>
          </a:p>
          <a:p>
            <a:r>
              <a:rPr lang="el-GR" dirty="0" smtClean="0"/>
              <a:t>αφετέρου με τους γείτονες, </a:t>
            </a:r>
          </a:p>
          <a:p>
            <a:r>
              <a:rPr lang="el-GR" dirty="0" smtClean="0"/>
              <a:t>αλλά και τις προκλήσεις της παγκοσμιοποίησης (βλ, μετανάστευση, πρόσφυγες, κλιματική αλλαγή, πανδημίες).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Πολιτισμικές περιοχές και πολιτικές κατηγορίες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Μετά το 1950, η εμφάνιση της ανθρωπολογίας στην Ελλάδα, και την ευρύτερη περιοχή, σηματοδοτεί την έναρξη του νέου επιστημονικού ενδιαφέροντος για : </a:t>
            </a:r>
          </a:p>
          <a:p>
            <a:r>
              <a:rPr lang="el-GR" u="sng" dirty="0" smtClean="0"/>
              <a:t>τα άκρα και τις γειτονιές της Ευρώπης</a:t>
            </a:r>
            <a:r>
              <a:rPr lang="el-GR" dirty="0" smtClean="0"/>
              <a:t> (Βαλκάνια, Μεσόγειος, Μέση Ανατολή) </a:t>
            </a:r>
          </a:p>
          <a:p>
            <a:r>
              <a:rPr lang="el-GR" dirty="0" smtClean="0"/>
              <a:t>Ενώ </a:t>
            </a:r>
            <a:r>
              <a:rPr lang="el-GR" u="sng" dirty="0" smtClean="0"/>
              <a:t>καθιερώνεται η εθνογραφική έρευνα ως το μεθοδολογικό εργαλείο μελέτης του «Άλλου» και του «Αλλού». </a:t>
            </a:r>
          </a:p>
          <a:p>
            <a:r>
              <a:rPr lang="el-GR" dirty="0" smtClean="0"/>
              <a:t>Ανοίγει ο δρόμος  </a:t>
            </a:r>
            <a:r>
              <a:rPr lang="el-GR" u="sng" dirty="0" smtClean="0"/>
              <a:t>για την καθιέρωση νέου κριτικού τύπου Σπουδών Περιοχής</a:t>
            </a:r>
            <a:r>
              <a:rPr lang="el-GR" dirty="0" smtClean="0"/>
              <a:t> που διέπεται από διεπιστημονικότητα και </a:t>
            </a:r>
          </a:p>
          <a:p>
            <a:r>
              <a:rPr lang="el-GR" dirty="0" smtClean="0"/>
              <a:t>στέκεται κριτικά απέναντι στις επιστημολογικές και πολιτικές παραδόσεις </a:t>
            </a:r>
            <a:r>
              <a:rPr lang="el-GR" u="sng" dirty="0" smtClean="0"/>
              <a:t>της Αποικιοκρατίας και της ευρωπαϊκής </a:t>
            </a:r>
            <a:r>
              <a:rPr lang="el-GR" u="sng" dirty="0" err="1" smtClean="0"/>
              <a:t>αποικιοποίησης</a:t>
            </a:r>
            <a:r>
              <a:rPr lang="el-GR" u="sng" dirty="0" smtClean="0"/>
              <a:t>.</a:t>
            </a:r>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Στοχοθεσία</a:t>
            </a:r>
            <a:r>
              <a:rPr lang="el-GR" dirty="0" smtClean="0"/>
              <a:t>/ζητούμενα 1</a:t>
            </a:r>
            <a:r>
              <a:rPr lang="el-GR" baseline="30000" dirty="0" smtClean="0"/>
              <a:t>ο</a:t>
            </a:r>
            <a:r>
              <a:rPr lang="el-GR" dirty="0" smtClean="0"/>
              <a:t> </a:t>
            </a:r>
            <a:br>
              <a:rPr lang="el-GR" dirty="0" smtClean="0"/>
            </a:br>
            <a:r>
              <a:rPr lang="el-GR" dirty="0" smtClean="0"/>
              <a:t>Αυτογνωσία/κριτική προσέγγιση του Άλλου και του Αλλού</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μάθημα αξιοποιεί παραδείγματα από πεδία μελέτης και θεματικές της εθνογραφικής έρευνας, εντός και εκτός Ελλάδας, </a:t>
            </a:r>
          </a:p>
          <a:p>
            <a:r>
              <a:rPr lang="el-GR" u="sng" dirty="0" smtClean="0"/>
              <a:t>Μέσα από συγκεκριμένα εθνογραφικά κείμενα και μελέτες ανθρωπολογικού σχολιασμού, συζητάμε σχετικά με την παραγωγή αυτογνωσίας και κριτικής γνώσης για</a:t>
            </a:r>
          </a:p>
          <a:p>
            <a:r>
              <a:rPr lang="el-GR" b="1" dirty="0" smtClean="0"/>
              <a:t>ζητήματα παράδοσης, και </a:t>
            </a:r>
            <a:r>
              <a:rPr lang="el-GR" b="1" dirty="0" err="1" smtClean="0"/>
              <a:t>νεωτερικότητας</a:t>
            </a:r>
            <a:endParaRPr lang="el-GR" b="1" dirty="0" smtClean="0"/>
          </a:p>
          <a:p>
            <a:r>
              <a:rPr lang="el-GR" b="1" dirty="0" smtClean="0"/>
              <a:t>διαδικασίες κοινωνικών μετασχηματισμών </a:t>
            </a:r>
          </a:p>
          <a:p>
            <a:r>
              <a:rPr lang="el-GR" b="1" dirty="0" smtClean="0"/>
              <a:t>τη σχέση του παρόντος με το παρελθόν</a:t>
            </a:r>
            <a:r>
              <a:rPr lang="el-GR" dirty="0" smtClean="0"/>
              <a:t>, </a:t>
            </a:r>
          </a:p>
          <a:p>
            <a:r>
              <a:rPr lang="el-GR" b="1" dirty="0" smtClean="0"/>
              <a:t>τους εαυτούς και τους γείτονες σε Βαλκάνια, Αν. Ευρώπη, Μεσόγειο και Μέση Ανατολή. </a:t>
            </a:r>
            <a:endParaRPr lang="el-G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Στοχοθεσία</a:t>
            </a:r>
            <a:r>
              <a:rPr lang="el-GR" dirty="0" smtClean="0"/>
              <a:t>/ζητούμενα 2</a:t>
            </a:r>
            <a:r>
              <a:rPr lang="el-GR" baseline="30000" dirty="0" smtClean="0"/>
              <a:t>ο</a:t>
            </a:r>
            <a:r>
              <a:rPr lang="el-GR" dirty="0" smtClean="0"/>
              <a:t> </a:t>
            </a:r>
            <a:br>
              <a:rPr lang="el-GR" dirty="0" smtClean="0"/>
            </a:br>
            <a:r>
              <a:rPr lang="el-GR" dirty="0" smtClean="0"/>
              <a:t>«Γιατί ο κόσμος χρειάζεται την ανθρωπολογία;»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«Πώς ο κόσμος χρειάζεται την ανθρωπολογία», </a:t>
            </a:r>
          </a:p>
          <a:p>
            <a:r>
              <a:rPr lang="el-GR" dirty="0" smtClean="0"/>
              <a:t>αφενός στις πολιτικές του πολιτισμού, μέσα από την αξιοποίηση της παράδοσης και της πολιτιστικής κληρονομιάς ως πολίτες της χώρας</a:t>
            </a:r>
          </a:p>
          <a:p>
            <a:r>
              <a:rPr lang="el-GR" dirty="0" smtClean="0"/>
              <a:t>Αφετέρου στην απόκτηση γνώσεων και δεξιοτήτων για τη διαχείριση των διαπολιτισμικών συναντήσεων με τους γείτονες, τους μετανάστες και τους ξένους.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Εγχειρίδια/Κείμενα/μεθοδολογία</a:t>
            </a:r>
            <a:endParaRPr lang="el-GR" dirty="0"/>
          </a:p>
        </p:txBody>
      </p:sp>
      <p:sp>
        <p:nvSpPr>
          <p:cNvPr id="3" name="2 - Θέση περιεχομένου"/>
          <p:cNvSpPr>
            <a:spLocks noGrp="1"/>
          </p:cNvSpPr>
          <p:nvPr>
            <p:ph idx="1"/>
          </p:nvPr>
        </p:nvSpPr>
        <p:spPr/>
        <p:txBody>
          <a:bodyPr/>
          <a:lstStyle/>
          <a:p>
            <a:r>
              <a:rPr lang="el-GR" b="1" dirty="0" smtClean="0"/>
              <a:t>Το προτεινόμενο εγχειρίδιο του μαθήματος: </a:t>
            </a:r>
          </a:p>
          <a:p>
            <a:pPr lvl="0"/>
            <a:r>
              <a:rPr lang="el-GR" dirty="0" err="1" smtClean="0"/>
              <a:t>Eriksen</a:t>
            </a:r>
            <a:r>
              <a:rPr lang="el-GR" dirty="0" smtClean="0"/>
              <a:t> </a:t>
            </a:r>
            <a:r>
              <a:rPr lang="el-GR" dirty="0" err="1" smtClean="0"/>
              <a:t>Thomas</a:t>
            </a:r>
            <a:r>
              <a:rPr lang="el-GR" dirty="0" smtClean="0"/>
              <a:t> </a:t>
            </a:r>
            <a:r>
              <a:rPr lang="el-GR" dirty="0" err="1" smtClean="0"/>
              <a:t>Hylland</a:t>
            </a:r>
            <a:r>
              <a:rPr lang="el-GR" dirty="0" smtClean="0"/>
              <a:t>, 2007, </a:t>
            </a:r>
            <a:r>
              <a:rPr lang="el-GR" i="1" dirty="0" smtClean="0"/>
              <a:t>Μικροί Τόποι, Μεγάλα Ζητήματα: Μια Εισαγωγή στην Κοινωνική και Πολιτισμική Ανθρωπολογία</a:t>
            </a:r>
            <a:r>
              <a:rPr lang="el-GR" dirty="0" smtClean="0"/>
              <a:t>, Εκδόσεις Κριτική.</a:t>
            </a:r>
          </a:p>
          <a:p>
            <a:pPr lvl="0"/>
            <a:r>
              <a:rPr lang="el-GR" b="1" dirty="0" smtClean="0"/>
              <a:t>Τα κείμενα εργασίας αναρτώνται σε/για κάθε ενότητα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lvl="0"/>
            <a:r>
              <a:rPr lang="el-GR" sz="3200" b="1" dirty="0" smtClean="0"/>
              <a:t>ΠΕΡΙΓΡΑΦΗ ΔΙΔΑΚΤΙΚΩΝ ΕΝΟΤΗΤΩΝ</a:t>
            </a:r>
            <a:br>
              <a:rPr lang="el-GR" sz="3200" b="1" dirty="0" smtClean="0"/>
            </a:br>
            <a:r>
              <a:rPr lang="el-GR" sz="3200" b="1" dirty="0" smtClean="0"/>
              <a:t> 1</a:t>
            </a:r>
            <a:r>
              <a:rPr lang="el-GR" sz="3200" b="1" baseline="30000" dirty="0" smtClean="0"/>
              <a:t>η</a:t>
            </a:r>
            <a:r>
              <a:rPr lang="el-GR" sz="3200" b="1" dirty="0" smtClean="0"/>
              <a:t> Η ανθρωπολογία ως τρόπος σκέψης και η εθνογραφία ως μέθοδος</a:t>
            </a:r>
            <a:r>
              <a:rPr lang="el-GR" sz="3200" dirty="0" smtClean="0"/>
              <a:t>:</a:t>
            </a:r>
            <a:endParaRPr lang="el-GR" sz="3200" dirty="0"/>
          </a:p>
        </p:txBody>
      </p:sp>
      <p:sp>
        <p:nvSpPr>
          <p:cNvPr id="3" name="2 - Θέση περιεχομένου"/>
          <p:cNvSpPr>
            <a:spLocks noGrp="1"/>
          </p:cNvSpPr>
          <p:nvPr>
            <p:ph idx="1"/>
          </p:nvPr>
        </p:nvSpPr>
        <p:spPr/>
        <p:txBody>
          <a:bodyPr>
            <a:normAutofit fontScale="47500" lnSpcReduction="20000"/>
          </a:bodyPr>
          <a:lstStyle/>
          <a:p>
            <a:pPr lvl="0"/>
            <a:endParaRPr lang="el-GR" sz="6000" dirty="0" smtClean="0"/>
          </a:p>
          <a:p>
            <a:pPr lvl="0"/>
            <a:r>
              <a:rPr lang="en-US" sz="6000" dirty="0" smtClean="0"/>
              <a:t>A</a:t>
            </a:r>
            <a:r>
              <a:rPr lang="el-GR" sz="6000" dirty="0" smtClean="0"/>
              <a:t>) Η ανθρωπολογία ως τρόπος σκέψης και η εθνογραφία ως μέθοδος: (Φ. </a:t>
            </a:r>
            <a:r>
              <a:rPr lang="el-GR" sz="6000" dirty="0" err="1" smtClean="0"/>
              <a:t>Τσιμπιρίδου</a:t>
            </a:r>
            <a:r>
              <a:rPr lang="el-GR" sz="6000" dirty="0" smtClean="0"/>
              <a:t>, Εισαγωγικά)</a:t>
            </a:r>
          </a:p>
          <a:p>
            <a:r>
              <a:rPr lang="en-US" sz="6000" dirty="0" smtClean="0"/>
              <a:t>B</a:t>
            </a:r>
            <a:r>
              <a:rPr lang="el-GR" sz="6000" dirty="0" smtClean="0"/>
              <a:t>) «Γιατί ο κόσμος χρειάζεται την Ανθρωπολογία;» (</a:t>
            </a:r>
            <a:r>
              <a:rPr lang="el-GR" sz="6000" dirty="0" err="1" smtClean="0"/>
              <a:t>Ιω</a:t>
            </a:r>
            <a:r>
              <a:rPr lang="el-GR" sz="6000" dirty="0" smtClean="0"/>
              <a:t>. Μάνος)</a:t>
            </a:r>
          </a:p>
          <a:p>
            <a:r>
              <a:rPr lang="el-GR" sz="6000" dirty="0" smtClean="0"/>
              <a:t>Δια ζώσης συνάντηση στο Λαογραφικό και Εθνολογικό Μουσείο Μακεδονίας-Θράκης στη Θεσσαλονίκη</a:t>
            </a:r>
          </a:p>
          <a:p>
            <a:r>
              <a:rPr lang="el-GR" sz="6000" dirty="0" smtClean="0"/>
              <a:t> </a:t>
            </a:r>
          </a:p>
          <a:p>
            <a:pPr>
              <a:buNone/>
            </a:pPr>
            <a:r>
              <a:rPr lang="el-GR" dirty="0" smtClean="0"/>
              <a:t>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2499</Words>
  <Application>Microsoft Office PowerPoint</Application>
  <PresentationFormat>Προβολή στην οθόνη (4:3)</PresentationFormat>
  <Paragraphs>144</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Θέμα του Office</vt:lpstr>
      <vt:lpstr>ΕΘΝΟΓΡΑΦΙΑ ΚΑΙ ΛΑΟΓΡΑΦΙΑ,  ΑΠΟΙΚΙΟΚΡΑΤΙΑ ΚΑΙ ΣΠΟΥΔΕΣ ΠΕΡΙΟΧΗΣ Διδάσκοντες: Φ. Τσιμπιρίδου και Ι. Μάνος</vt:lpstr>
      <vt:lpstr>Εθνογραφία και Σπουδές Περιοχής</vt:lpstr>
      <vt:lpstr>Αποικιοκρατία και εξελικτισμός</vt:lpstr>
      <vt:lpstr>Λαογραφία και Κοινωνική Ανθρωπολογία στην Ελλάδα</vt:lpstr>
      <vt:lpstr>Πολιτισμικές περιοχές και πολιτικές κατηγορίες</vt:lpstr>
      <vt:lpstr>Στοχοθεσία/ζητούμενα 1ο  Αυτογνωσία/κριτική προσέγγιση του Άλλου και του Αλλού</vt:lpstr>
      <vt:lpstr>Στοχοθεσία/ζητούμενα 2ο  «Γιατί ο κόσμος χρειάζεται την ανθρωπολογία;»</vt:lpstr>
      <vt:lpstr>Εγχειρίδια/Κείμενα/μεθοδολογία</vt:lpstr>
      <vt:lpstr>ΠΕΡΙΓΡΑΦΗ ΔΙΔΑΚΤΙΚΩΝ ΕΝΟΤΗΤΩΝ  1η Η ανθρωπολογία ως τρόπος σκέψης και η εθνογραφία ως μέθοδος:</vt:lpstr>
      <vt:lpstr>2η Αποικιοκρατία και Ανθρωπολογία</vt:lpstr>
      <vt:lpstr>3η Λαογραφία και Ανθρωπολογία </vt:lpstr>
      <vt:lpstr>4η  Η μελέτη του πολιτισμού και η εθνογραφική μέθοδος κατά τον 20ο αι</vt:lpstr>
      <vt:lpstr>5η ) Εμείς και οι ‘μακρινοί μας γείτονες’: Λαογραφικές συλλογές, εθνογραφική έρευνα πεδίου, συγκριτική προσέγγιση, ανθρωπολογική ανάλυση  </vt:lpstr>
      <vt:lpstr>6η 6η Η Μεσόγειος ως αντικείμενο μελέτης της Ανθρωπολογίας</vt:lpstr>
      <vt:lpstr>7η ) Ξένοι ανθρωπολόγοι στην Ελλάδα και η μελέτη των Άλλων εντός  </vt:lpstr>
      <vt:lpstr>8ΗΑνθρωπολογία και αναστοχασμός, Λαογραφία και ελληνική αυτογνωσία </vt:lpstr>
      <vt:lpstr>9η Έλληνες ανθρωπολόγοι και ελληνική ανθρωπολογία, από τη μεταπολίτευση στην παγκοσμιοποίηση  </vt:lpstr>
      <vt:lpstr>10η Εθνογραφίες και ανθρωπολογικά πρότζεκτ πέραν των συνόρων: Βαλκάνια, Αν. Ευρώπη</vt:lpstr>
      <vt:lpstr>11η Ανθρωπολογία και οι Σπουδές του Πολιτισμού ως βασικά πεδία στις Σπουδές Πολιτισμού</vt:lpstr>
      <vt:lpstr>12ηΟι κριτικές Σπουδές Περιοχής μετά την Αποικιοκρατία</vt:lpstr>
      <vt:lpstr>13η </vt:lpstr>
      <vt:lpstr>Κοινωνική και Πολιτισμική Ανθρωπολογία</vt:lpstr>
      <vt:lpstr>Ταξιδευτές και ιεραπόστολοι</vt:lpstr>
      <vt:lpstr>Bronislaw Malinowski</vt:lpstr>
      <vt:lpstr>(Bronislaw Malinowski) (Από την παρουσίαση στο οπισθόφυλλο του βιβλίου)</vt:lpstr>
      <vt:lpstr>Η ΣΚΕΨΗ ΤΟΥ ΠΡΩΤΟΓΟΝΟΥ ΑΝΘΡΩΠΟΥ ΚΑΙ Η ΠΡΟΟΔΟΣ ΤΟΥ ΠΟΛΙΤΙΣΜΟΥ BOAS FRANZ</vt:lpstr>
      <vt:lpstr>Η αποτυχία της εξέλιξης των πολιτισμών</vt:lpstr>
      <vt:lpstr>Εθνογραφικές καταγραφές, συλλογές, τέχνη, μουσεία, πολιτισμική κριτική</vt:lpstr>
      <vt:lpstr>Η Ανθρωπολογία ως τρόπος σκέψης  </vt:lpstr>
      <vt:lpstr>Η εθνογραφία ως μέθοδος</vt:lpstr>
      <vt:lpstr>Η Ανθρωπολογία και ο πολιτισμός της Μεσογείου </vt:lpstr>
      <vt:lpstr>Η Ελλάδα και ο εξωτισμός της Μεσογείου: J. du Boulay A portrait of a Greek Mountain Village </vt:lpstr>
      <vt:lpstr>Η τιμή και η ντροπή ανδρών και γυναικών στο οικογενειακό ηθικό ιδίωμα της υποχρέωσης και του συμφέροντος J. Campbell, Honour, Family and Patronage</vt:lpstr>
      <vt:lpstr>Οι λαογραφικές συλλογές. Το διακύβευμα στο φωτεινό παράδειγμα της Αγγελικής Χατζημιχάλη</vt:lpstr>
      <vt:lpstr>Tο «σύγγραμμα» του μαθήματος</vt:lpstr>
      <vt:lpstr>Tο «σύγγραμμα» του μαθήματος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36</cp:revision>
  <dcterms:created xsi:type="dcterms:W3CDTF">2018-04-13T08:33:21Z</dcterms:created>
  <dcterms:modified xsi:type="dcterms:W3CDTF">2020-10-14T07:21:19Z</dcterms:modified>
</cp:coreProperties>
</file>