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70" r:id="rId15"/>
    <p:sldId id="269"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72" d="100"/>
          <a:sy n="72" d="100"/>
        </p:scale>
        <p:origin x="6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0A1E60-5AE3-4942-BACB-7C9BB1C468C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75752AE-7BEE-489E-A9BE-4A477DF25B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CF9C82B-EB0C-4AFA-B2CE-235860BCF32A}"/>
              </a:ext>
            </a:extLst>
          </p:cNvPr>
          <p:cNvSpPr>
            <a:spLocks noGrp="1"/>
          </p:cNvSpPr>
          <p:nvPr>
            <p:ph type="dt" sz="half" idx="10"/>
          </p:nvPr>
        </p:nvSpPr>
        <p:spPr/>
        <p:txBody>
          <a:bodyPr/>
          <a:lstStyle/>
          <a:p>
            <a:fld id="{3E6AB1D1-4422-4642-BC0B-592CF4F4D8FB}" type="datetimeFigureOut">
              <a:rPr lang="el-GR" smtClean="0"/>
              <a:t>27/10/2020</a:t>
            </a:fld>
            <a:endParaRPr lang="el-GR"/>
          </a:p>
        </p:txBody>
      </p:sp>
      <p:sp>
        <p:nvSpPr>
          <p:cNvPr id="5" name="Θέση υποσέλιδου 4">
            <a:extLst>
              <a:ext uri="{FF2B5EF4-FFF2-40B4-BE49-F238E27FC236}">
                <a16:creationId xmlns:a16="http://schemas.microsoft.com/office/drawing/2014/main" id="{2334F668-8B62-4EB0-9D37-60E61070281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0A241D8-19AB-4278-A5B7-DBEC35AA19CE}"/>
              </a:ext>
            </a:extLst>
          </p:cNvPr>
          <p:cNvSpPr>
            <a:spLocks noGrp="1"/>
          </p:cNvSpPr>
          <p:nvPr>
            <p:ph type="sldNum" sz="quarter" idx="12"/>
          </p:nvPr>
        </p:nvSpPr>
        <p:spPr/>
        <p:txBody>
          <a:bodyPr/>
          <a:lstStyle/>
          <a:p>
            <a:fld id="{EFC22A18-97E3-4221-8B58-EC489D03AE88}" type="slidenum">
              <a:rPr lang="el-GR" smtClean="0"/>
              <a:t>‹#›</a:t>
            </a:fld>
            <a:endParaRPr lang="el-GR"/>
          </a:p>
        </p:txBody>
      </p:sp>
    </p:spTree>
    <p:extLst>
      <p:ext uri="{BB962C8B-B14F-4D97-AF65-F5344CB8AC3E}">
        <p14:creationId xmlns:p14="http://schemas.microsoft.com/office/powerpoint/2010/main" val="406907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B01483-3761-457E-A8BA-DC34E19A558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AB60729-229E-4F51-BC6D-0F36C7A7833D}"/>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C2A6C6E-C908-497A-B500-FCAB32B9F479}"/>
              </a:ext>
            </a:extLst>
          </p:cNvPr>
          <p:cNvSpPr>
            <a:spLocks noGrp="1"/>
          </p:cNvSpPr>
          <p:nvPr>
            <p:ph type="dt" sz="half" idx="10"/>
          </p:nvPr>
        </p:nvSpPr>
        <p:spPr/>
        <p:txBody>
          <a:bodyPr/>
          <a:lstStyle/>
          <a:p>
            <a:fld id="{3E6AB1D1-4422-4642-BC0B-592CF4F4D8FB}" type="datetimeFigureOut">
              <a:rPr lang="el-GR" smtClean="0"/>
              <a:t>27/10/2020</a:t>
            </a:fld>
            <a:endParaRPr lang="el-GR"/>
          </a:p>
        </p:txBody>
      </p:sp>
      <p:sp>
        <p:nvSpPr>
          <p:cNvPr id="5" name="Θέση υποσέλιδου 4">
            <a:extLst>
              <a:ext uri="{FF2B5EF4-FFF2-40B4-BE49-F238E27FC236}">
                <a16:creationId xmlns:a16="http://schemas.microsoft.com/office/drawing/2014/main" id="{E784E824-FC6A-4171-8CDC-A0F1984CE5C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D886DCC-2ACB-48F0-BD68-A5DA16F8C281}"/>
              </a:ext>
            </a:extLst>
          </p:cNvPr>
          <p:cNvSpPr>
            <a:spLocks noGrp="1"/>
          </p:cNvSpPr>
          <p:nvPr>
            <p:ph type="sldNum" sz="quarter" idx="12"/>
          </p:nvPr>
        </p:nvSpPr>
        <p:spPr/>
        <p:txBody>
          <a:bodyPr/>
          <a:lstStyle/>
          <a:p>
            <a:fld id="{EFC22A18-97E3-4221-8B58-EC489D03AE88}" type="slidenum">
              <a:rPr lang="el-GR" smtClean="0"/>
              <a:t>‹#›</a:t>
            </a:fld>
            <a:endParaRPr lang="el-GR"/>
          </a:p>
        </p:txBody>
      </p:sp>
    </p:spTree>
    <p:extLst>
      <p:ext uri="{BB962C8B-B14F-4D97-AF65-F5344CB8AC3E}">
        <p14:creationId xmlns:p14="http://schemas.microsoft.com/office/powerpoint/2010/main" val="2193081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B9D1B34-2D35-402A-A265-C0E760C1F09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E237A6A-547F-4378-9503-11BBAA1FEF95}"/>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AD0A973-8D42-4066-913B-36B52B47CD3D}"/>
              </a:ext>
            </a:extLst>
          </p:cNvPr>
          <p:cNvSpPr>
            <a:spLocks noGrp="1"/>
          </p:cNvSpPr>
          <p:nvPr>
            <p:ph type="dt" sz="half" idx="10"/>
          </p:nvPr>
        </p:nvSpPr>
        <p:spPr/>
        <p:txBody>
          <a:bodyPr/>
          <a:lstStyle/>
          <a:p>
            <a:fld id="{3E6AB1D1-4422-4642-BC0B-592CF4F4D8FB}" type="datetimeFigureOut">
              <a:rPr lang="el-GR" smtClean="0"/>
              <a:t>27/10/2020</a:t>
            </a:fld>
            <a:endParaRPr lang="el-GR"/>
          </a:p>
        </p:txBody>
      </p:sp>
      <p:sp>
        <p:nvSpPr>
          <p:cNvPr id="5" name="Θέση υποσέλιδου 4">
            <a:extLst>
              <a:ext uri="{FF2B5EF4-FFF2-40B4-BE49-F238E27FC236}">
                <a16:creationId xmlns:a16="http://schemas.microsoft.com/office/drawing/2014/main" id="{D750BF2F-5523-4F76-A0E4-0CF2D108921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BF8F444-2545-43DA-8429-BCA00B1786E4}"/>
              </a:ext>
            </a:extLst>
          </p:cNvPr>
          <p:cNvSpPr>
            <a:spLocks noGrp="1"/>
          </p:cNvSpPr>
          <p:nvPr>
            <p:ph type="sldNum" sz="quarter" idx="12"/>
          </p:nvPr>
        </p:nvSpPr>
        <p:spPr/>
        <p:txBody>
          <a:bodyPr/>
          <a:lstStyle/>
          <a:p>
            <a:fld id="{EFC22A18-97E3-4221-8B58-EC489D03AE88}" type="slidenum">
              <a:rPr lang="el-GR" smtClean="0"/>
              <a:t>‹#›</a:t>
            </a:fld>
            <a:endParaRPr lang="el-GR"/>
          </a:p>
        </p:txBody>
      </p:sp>
    </p:spTree>
    <p:extLst>
      <p:ext uri="{BB962C8B-B14F-4D97-AF65-F5344CB8AC3E}">
        <p14:creationId xmlns:p14="http://schemas.microsoft.com/office/powerpoint/2010/main" val="702531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C39B4C-0E3C-418E-89AE-7109B5B8B4F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82D2BD4-CA35-4D40-ADF4-3C6341F97AD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EE452AD-1EF7-4D33-A95F-28920F9FC39D}"/>
              </a:ext>
            </a:extLst>
          </p:cNvPr>
          <p:cNvSpPr>
            <a:spLocks noGrp="1"/>
          </p:cNvSpPr>
          <p:nvPr>
            <p:ph type="dt" sz="half" idx="10"/>
          </p:nvPr>
        </p:nvSpPr>
        <p:spPr/>
        <p:txBody>
          <a:bodyPr/>
          <a:lstStyle/>
          <a:p>
            <a:fld id="{3E6AB1D1-4422-4642-BC0B-592CF4F4D8FB}" type="datetimeFigureOut">
              <a:rPr lang="el-GR" smtClean="0"/>
              <a:t>27/10/2020</a:t>
            </a:fld>
            <a:endParaRPr lang="el-GR"/>
          </a:p>
        </p:txBody>
      </p:sp>
      <p:sp>
        <p:nvSpPr>
          <p:cNvPr id="5" name="Θέση υποσέλιδου 4">
            <a:extLst>
              <a:ext uri="{FF2B5EF4-FFF2-40B4-BE49-F238E27FC236}">
                <a16:creationId xmlns:a16="http://schemas.microsoft.com/office/drawing/2014/main" id="{CDFA9D1C-4D37-4F0A-9BA3-CE46DE83F5A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E0A05E0-6B69-489F-9E97-89F92D2F5601}"/>
              </a:ext>
            </a:extLst>
          </p:cNvPr>
          <p:cNvSpPr>
            <a:spLocks noGrp="1"/>
          </p:cNvSpPr>
          <p:nvPr>
            <p:ph type="sldNum" sz="quarter" idx="12"/>
          </p:nvPr>
        </p:nvSpPr>
        <p:spPr/>
        <p:txBody>
          <a:bodyPr/>
          <a:lstStyle/>
          <a:p>
            <a:fld id="{EFC22A18-97E3-4221-8B58-EC489D03AE88}" type="slidenum">
              <a:rPr lang="el-GR" smtClean="0"/>
              <a:t>‹#›</a:t>
            </a:fld>
            <a:endParaRPr lang="el-GR"/>
          </a:p>
        </p:txBody>
      </p:sp>
    </p:spTree>
    <p:extLst>
      <p:ext uri="{BB962C8B-B14F-4D97-AF65-F5344CB8AC3E}">
        <p14:creationId xmlns:p14="http://schemas.microsoft.com/office/powerpoint/2010/main" val="746846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AF8119-CBB7-46E0-A3A6-8FAAADB069E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71803B3-F9E9-4A3B-874A-3BE4C22C9C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AABA7A9-F93D-4422-BCEE-7929039CDE2D}"/>
              </a:ext>
            </a:extLst>
          </p:cNvPr>
          <p:cNvSpPr>
            <a:spLocks noGrp="1"/>
          </p:cNvSpPr>
          <p:nvPr>
            <p:ph type="dt" sz="half" idx="10"/>
          </p:nvPr>
        </p:nvSpPr>
        <p:spPr/>
        <p:txBody>
          <a:bodyPr/>
          <a:lstStyle/>
          <a:p>
            <a:fld id="{3E6AB1D1-4422-4642-BC0B-592CF4F4D8FB}" type="datetimeFigureOut">
              <a:rPr lang="el-GR" smtClean="0"/>
              <a:t>27/10/2020</a:t>
            </a:fld>
            <a:endParaRPr lang="el-GR"/>
          </a:p>
        </p:txBody>
      </p:sp>
      <p:sp>
        <p:nvSpPr>
          <p:cNvPr id="5" name="Θέση υποσέλιδου 4">
            <a:extLst>
              <a:ext uri="{FF2B5EF4-FFF2-40B4-BE49-F238E27FC236}">
                <a16:creationId xmlns:a16="http://schemas.microsoft.com/office/drawing/2014/main" id="{E180CCD0-1F32-4E72-AA63-B4D44DA9E27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5C2D505-E3DB-4460-9CFE-76E67DC96636}"/>
              </a:ext>
            </a:extLst>
          </p:cNvPr>
          <p:cNvSpPr>
            <a:spLocks noGrp="1"/>
          </p:cNvSpPr>
          <p:nvPr>
            <p:ph type="sldNum" sz="quarter" idx="12"/>
          </p:nvPr>
        </p:nvSpPr>
        <p:spPr/>
        <p:txBody>
          <a:bodyPr/>
          <a:lstStyle/>
          <a:p>
            <a:fld id="{EFC22A18-97E3-4221-8B58-EC489D03AE88}" type="slidenum">
              <a:rPr lang="el-GR" smtClean="0"/>
              <a:t>‹#›</a:t>
            </a:fld>
            <a:endParaRPr lang="el-GR"/>
          </a:p>
        </p:txBody>
      </p:sp>
    </p:spTree>
    <p:extLst>
      <p:ext uri="{BB962C8B-B14F-4D97-AF65-F5344CB8AC3E}">
        <p14:creationId xmlns:p14="http://schemas.microsoft.com/office/powerpoint/2010/main" val="699843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668752-74D7-4C98-B78F-769D93EEFCA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7C16E9D-2308-4915-BE83-901C086A68E8}"/>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DB6D118-F91C-4987-BB7F-CD2C0EC09A6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366C542-AB59-4655-BF77-8E7DB41552F2}"/>
              </a:ext>
            </a:extLst>
          </p:cNvPr>
          <p:cNvSpPr>
            <a:spLocks noGrp="1"/>
          </p:cNvSpPr>
          <p:nvPr>
            <p:ph type="dt" sz="half" idx="10"/>
          </p:nvPr>
        </p:nvSpPr>
        <p:spPr/>
        <p:txBody>
          <a:bodyPr/>
          <a:lstStyle/>
          <a:p>
            <a:fld id="{3E6AB1D1-4422-4642-BC0B-592CF4F4D8FB}" type="datetimeFigureOut">
              <a:rPr lang="el-GR" smtClean="0"/>
              <a:t>27/10/2020</a:t>
            </a:fld>
            <a:endParaRPr lang="el-GR"/>
          </a:p>
        </p:txBody>
      </p:sp>
      <p:sp>
        <p:nvSpPr>
          <p:cNvPr id="6" name="Θέση υποσέλιδου 5">
            <a:extLst>
              <a:ext uri="{FF2B5EF4-FFF2-40B4-BE49-F238E27FC236}">
                <a16:creationId xmlns:a16="http://schemas.microsoft.com/office/drawing/2014/main" id="{95413A38-69F8-447B-AFE6-D660884C99F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C803C31-591E-4EA7-A014-189B3EA6E004}"/>
              </a:ext>
            </a:extLst>
          </p:cNvPr>
          <p:cNvSpPr>
            <a:spLocks noGrp="1"/>
          </p:cNvSpPr>
          <p:nvPr>
            <p:ph type="sldNum" sz="quarter" idx="12"/>
          </p:nvPr>
        </p:nvSpPr>
        <p:spPr/>
        <p:txBody>
          <a:bodyPr/>
          <a:lstStyle/>
          <a:p>
            <a:fld id="{EFC22A18-97E3-4221-8B58-EC489D03AE88}" type="slidenum">
              <a:rPr lang="el-GR" smtClean="0"/>
              <a:t>‹#›</a:t>
            </a:fld>
            <a:endParaRPr lang="el-GR"/>
          </a:p>
        </p:txBody>
      </p:sp>
    </p:spTree>
    <p:extLst>
      <p:ext uri="{BB962C8B-B14F-4D97-AF65-F5344CB8AC3E}">
        <p14:creationId xmlns:p14="http://schemas.microsoft.com/office/powerpoint/2010/main" val="2169612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6CAB27-424E-47E2-8C86-066FF7D7D12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B12DF05-0563-464B-93BC-8CD3D94509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248607B-79DD-43AD-97DC-14324B41EBAD}"/>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DF024B1-62B6-444E-8DE0-1D1B63612D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C204052-3F23-4874-BC70-830F6906536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6698DA4-3EF3-474F-982C-CACDB3E64A97}"/>
              </a:ext>
            </a:extLst>
          </p:cNvPr>
          <p:cNvSpPr>
            <a:spLocks noGrp="1"/>
          </p:cNvSpPr>
          <p:nvPr>
            <p:ph type="dt" sz="half" idx="10"/>
          </p:nvPr>
        </p:nvSpPr>
        <p:spPr/>
        <p:txBody>
          <a:bodyPr/>
          <a:lstStyle/>
          <a:p>
            <a:fld id="{3E6AB1D1-4422-4642-BC0B-592CF4F4D8FB}" type="datetimeFigureOut">
              <a:rPr lang="el-GR" smtClean="0"/>
              <a:t>27/10/2020</a:t>
            </a:fld>
            <a:endParaRPr lang="el-GR"/>
          </a:p>
        </p:txBody>
      </p:sp>
      <p:sp>
        <p:nvSpPr>
          <p:cNvPr id="8" name="Θέση υποσέλιδου 7">
            <a:extLst>
              <a:ext uri="{FF2B5EF4-FFF2-40B4-BE49-F238E27FC236}">
                <a16:creationId xmlns:a16="http://schemas.microsoft.com/office/drawing/2014/main" id="{74C730FF-1C12-42F9-AAEF-61206204126F}"/>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692F36D-C042-4B8B-AC80-5EC559E790A0}"/>
              </a:ext>
            </a:extLst>
          </p:cNvPr>
          <p:cNvSpPr>
            <a:spLocks noGrp="1"/>
          </p:cNvSpPr>
          <p:nvPr>
            <p:ph type="sldNum" sz="quarter" idx="12"/>
          </p:nvPr>
        </p:nvSpPr>
        <p:spPr/>
        <p:txBody>
          <a:bodyPr/>
          <a:lstStyle/>
          <a:p>
            <a:fld id="{EFC22A18-97E3-4221-8B58-EC489D03AE88}" type="slidenum">
              <a:rPr lang="el-GR" smtClean="0"/>
              <a:t>‹#›</a:t>
            </a:fld>
            <a:endParaRPr lang="el-GR"/>
          </a:p>
        </p:txBody>
      </p:sp>
    </p:spTree>
    <p:extLst>
      <p:ext uri="{BB962C8B-B14F-4D97-AF65-F5344CB8AC3E}">
        <p14:creationId xmlns:p14="http://schemas.microsoft.com/office/powerpoint/2010/main" val="1428835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1A3D23-DC3B-4948-B852-08301C21CE0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4ED0309-FC96-4D11-A7DF-C2EBC7FD8134}"/>
              </a:ext>
            </a:extLst>
          </p:cNvPr>
          <p:cNvSpPr>
            <a:spLocks noGrp="1"/>
          </p:cNvSpPr>
          <p:nvPr>
            <p:ph type="dt" sz="half" idx="10"/>
          </p:nvPr>
        </p:nvSpPr>
        <p:spPr/>
        <p:txBody>
          <a:bodyPr/>
          <a:lstStyle/>
          <a:p>
            <a:fld id="{3E6AB1D1-4422-4642-BC0B-592CF4F4D8FB}" type="datetimeFigureOut">
              <a:rPr lang="el-GR" smtClean="0"/>
              <a:t>27/10/2020</a:t>
            </a:fld>
            <a:endParaRPr lang="el-GR"/>
          </a:p>
        </p:txBody>
      </p:sp>
      <p:sp>
        <p:nvSpPr>
          <p:cNvPr id="4" name="Θέση υποσέλιδου 3">
            <a:extLst>
              <a:ext uri="{FF2B5EF4-FFF2-40B4-BE49-F238E27FC236}">
                <a16:creationId xmlns:a16="http://schemas.microsoft.com/office/drawing/2014/main" id="{5F1599E0-E84C-46EB-B7A2-BAE70F6CF56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24E0092-D4D5-41BC-B4CA-C35F0027E7B4}"/>
              </a:ext>
            </a:extLst>
          </p:cNvPr>
          <p:cNvSpPr>
            <a:spLocks noGrp="1"/>
          </p:cNvSpPr>
          <p:nvPr>
            <p:ph type="sldNum" sz="quarter" idx="12"/>
          </p:nvPr>
        </p:nvSpPr>
        <p:spPr/>
        <p:txBody>
          <a:bodyPr/>
          <a:lstStyle/>
          <a:p>
            <a:fld id="{EFC22A18-97E3-4221-8B58-EC489D03AE88}" type="slidenum">
              <a:rPr lang="el-GR" smtClean="0"/>
              <a:t>‹#›</a:t>
            </a:fld>
            <a:endParaRPr lang="el-GR"/>
          </a:p>
        </p:txBody>
      </p:sp>
    </p:spTree>
    <p:extLst>
      <p:ext uri="{BB962C8B-B14F-4D97-AF65-F5344CB8AC3E}">
        <p14:creationId xmlns:p14="http://schemas.microsoft.com/office/powerpoint/2010/main" val="245029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0EEF305-5E21-45BE-859D-809E494D3F0B}"/>
              </a:ext>
            </a:extLst>
          </p:cNvPr>
          <p:cNvSpPr>
            <a:spLocks noGrp="1"/>
          </p:cNvSpPr>
          <p:nvPr>
            <p:ph type="dt" sz="half" idx="10"/>
          </p:nvPr>
        </p:nvSpPr>
        <p:spPr/>
        <p:txBody>
          <a:bodyPr/>
          <a:lstStyle/>
          <a:p>
            <a:fld id="{3E6AB1D1-4422-4642-BC0B-592CF4F4D8FB}" type="datetimeFigureOut">
              <a:rPr lang="el-GR" smtClean="0"/>
              <a:t>27/10/2020</a:t>
            </a:fld>
            <a:endParaRPr lang="el-GR"/>
          </a:p>
        </p:txBody>
      </p:sp>
      <p:sp>
        <p:nvSpPr>
          <p:cNvPr id="3" name="Θέση υποσέλιδου 2">
            <a:extLst>
              <a:ext uri="{FF2B5EF4-FFF2-40B4-BE49-F238E27FC236}">
                <a16:creationId xmlns:a16="http://schemas.microsoft.com/office/drawing/2014/main" id="{FD38BE19-8814-48CE-9FFC-30D4D1CC8BB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94B46A04-6809-43BC-8EDF-C1A4C52F36B4}"/>
              </a:ext>
            </a:extLst>
          </p:cNvPr>
          <p:cNvSpPr>
            <a:spLocks noGrp="1"/>
          </p:cNvSpPr>
          <p:nvPr>
            <p:ph type="sldNum" sz="quarter" idx="12"/>
          </p:nvPr>
        </p:nvSpPr>
        <p:spPr/>
        <p:txBody>
          <a:bodyPr/>
          <a:lstStyle/>
          <a:p>
            <a:fld id="{EFC22A18-97E3-4221-8B58-EC489D03AE88}" type="slidenum">
              <a:rPr lang="el-GR" smtClean="0"/>
              <a:t>‹#›</a:t>
            </a:fld>
            <a:endParaRPr lang="el-GR"/>
          </a:p>
        </p:txBody>
      </p:sp>
    </p:spTree>
    <p:extLst>
      <p:ext uri="{BB962C8B-B14F-4D97-AF65-F5344CB8AC3E}">
        <p14:creationId xmlns:p14="http://schemas.microsoft.com/office/powerpoint/2010/main" val="257511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0D4DDB-6E4C-48BB-890D-4FB4A34F25A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98E0CFD-14D5-4D91-A5BB-F3656D9F81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DA33505-3B02-4964-AC35-A868943BD5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498A875-664D-4CCD-8585-A15C998E5EC4}"/>
              </a:ext>
            </a:extLst>
          </p:cNvPr>
          <p:cNvSpPr>
            <a:spLocks noGrp="1"/>
          </p:cNvSpPr>
          <p:nvPr>
            <p:ph type="dt" sz="half" idx="10"/>
          </p:nvPr>
        </p:nvSpPr>
        <p:spPr/>
        <p:txBody>
          <a:bodyPr/>
          <a:lstStyle/>
          <a:p>
            <a:fld id="{3E6AB1D1-4422-4642-BC0B-592CF4F4D8FB}" type="datetimeFigureOut">
              <a:rPr lang="el-GR" smtClean="0"/>
              <a:t>27/10/2020</a:t>
            </a:fld>
            <a:endParaRPr lang="el-GR"/>
          </a:p>
        </p:txBody>
      </p:sp>
      <p:sp>
        <p:nvSpPr>
          <p:cNvPr id="6" name="Θέση υποσέλιδου 5">
            <a:extLst>
              <a:ext uri="{FF2B5EF4-FFF2-40B4-BE49-F238E27FC236}">
                <a16:creationId xmlns:a16="http://schemas.microsoft.com/office/drawing/2014/main" id="{0EB9D2BF-E8F4-44CA-94BC-D68C23FE295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9F5CAB8-A347-4EFC-AFAD-6F9A130D7EA4}"/>
              </a:ext>
            </a:extLst>
          </p:cNvPr>
          <p:cNvSpPr>
            <a:spLocks noGrp="1"/>
          </p:cNvSpPr>
          <p:nvPr>
            <p:ph type="sldNum" sz="quarter" idx="12"/>
          </p:nvPr>
        </p:nvSpPr>
        <p:spPr/>
        <p:txBody>
          <a:bodyPr/>
          <a:lstStyle/>
          <a:p>
            <a:fld id="{EFC22A18-97E3-4221-8B58-EC489D03AE88}" type="slidenum">
              <a:rPr lang="el-GR" smtClean="0"/>
              <a:t>‹#›</a:t>
            </a:fld>
            <a:endParaRPr lang="el-GR"/>
          </a:p>
        </p:txBody>
      </p:sp>
    </p:spTree>
    <p:extLst>
      <p:ext uri="{BB962C8B-B14F-4D97-AF65-F5344CB8AC3E}">
        <p14:creationId xmlns:p14="http://schemas.microsoft.com/office/powerpoint/2010/main" val="639771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842C77-2357-4ACD-813F-CCC5C747420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1D34734-2784-4238-BA23-006A6AAF0C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CED5A45-830F-4C0B-AF60-DC9E1732BC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4344389-87CD-42EA-A113-7C9125F52334}"/>
              </a:ext>
            </a:extLst>
          </p:cNvPr>
          <p:cNvSpPr>
            <a:spLocks noGrp="1"/>
          </p:cNvSpPr>
          <p:nvPr>
            <p:ph type="dt" sz="half" idx="10"/>
          </p:nvPr>
        </p:nvSpPr>
        <p:spPr/>
        <p:txBody>
          <a:bodyPr/>
          <a:lstStyle/>
          <a:p>
            <a:fld id="{3E6AB1D1-4422-4642-BC0B-592CF4F4D8FB}" type="datetimeFigureOut">
              <a:rPr lang="el-GR" smtClean="0"/>
              <a:t>27/10/2020</a:t>
            </a:fld>
            <a:endParaRPr lang="el-GR"/>
          </a:p>
        </p:txBody>
      </p:sp>
      <p:sp>
        <p:nvSpPr>
          <p:cNvPr id="6" name="Θέση υποσέλιδου 5">
            <a:extLst>
              <a:ext uri="{FF2B5EF4-FFF2-40B4-BE49-F238E27FC236}">
                <a16:creationId xmlns:a16="http://schemas.microsoft.com/office/drawing/2014/main" id="{6BB036FC-F55A-473B-8EBA-4D43E449A9E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C556304-E6F0-41F6-82AE-55253157F33D}"/>
              </a:ext>
            </a:extLst>
          </p:cNvPr>
          <p:cNvSpPr>
            <a:spLocks noGrp="1"/>
          </p:cNvSpPr>
          <p:nvPr>
            <p:ph type="sldNum" sz="quarter" idx="12"/>
          </p:nvPr>
        </p:nvSpPr>
        <p:spPr/>
        <p:txBody>
          <a:bodyPr/>
          <a:lstStyle/>
          <a:p>
            <a:fld id="{EFC22A18-97E3-4221-8B58-EC489D03AE88}" type="slidenum">
              <a:rPr lang="el-GR" smtClean="0"/>
              <a:t>‹#›</a:t>
            </a:fld>
            <a:endParaRPr lang="el-GR"/>
          </a:p>
        </p:txBody>
      </p:sp>
    </p:spTree>
    <p:extLst>
      <p:ext uri="{BB962C8B-B14F-4D97-AF65-F5344CB8AC3E}">
        <p14:creationId xmlns:p14="http://schemas.microsoft.com/office/powerpoint/2010/main" val="22218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E58F84B-9A17-4135-BDE8-50F38F230F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9D604EB-40C2-4351-8E6B-C54A02EB37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5F973D7-3CA9-4886-8DE6-9BEDFA59B6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6AB1D1-4422-4642-BC0B-592CF4F4D8FB}" type="datetimeFigureOut">
              <a:rPr lang="el-GR" smtClean="0"/>
              <a:t>27/10/2020</a:t>
            </a:fld>
            <a:endParaRPr lang="el-GR"/>
          </a:p>
        </p:txBody>
      </p:sp>
      <p:sp>
        <p:nvSpPr>
          <p:cNvPr id="5" name="Θέση υποσέλιδου 4">
            <a:extLst>
              <a:ext uri="{FF2B5EF4-FFF2-40B4-BE49-F238E27FC236}">
                <a16:creationId xmlns:a16="http://schemas.microsoft.com/office/drawing/2014/main" id="{405A0A67-0CBD-4EF5-A609-C318A50E4C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CEDEB8A-1A1C-4443-96EF-23A3492E00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C22A18-97E3-4221-8B58-EC489D03AE88}" type="slidenum">
              <a:rPr lang="el-GR" smtClean="0"/>
              <a:t>‹#›</a:t>
            </a:fld>
            <a:endParaRPr lang="el-GR"/>
          </a:p>
        </p:txBody>
      </p:sp>
    </p:spTree>
    <p:extLst>
      <p:ext uri="{BB962C8B-B14F-4D97-AF65-F5344CB8AC3E}">
        <p14:creationId xmlns:p14="http://schemas.microsoft.com/office/powerpoint/2010/main" val="24056531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F022D1-5A05-4AC9-BA08-6EEE24E33E03}"/>
              </a:ext>
            </a:extLst>
          </p:cNvPr>
          <p:cNvSpPr>
            <a:spLocks noGrp="1"/>
          </p:cNvSpPr>
          <p:nvPr>
            <p:ph type="ctrTitle"/>
          </p:nvPr>
        </p:nvSpPr>
        <p:spPr/>
        <p:txBody>
          <a:bodyPr/>
          <a:lstStyle/>
          <a:p>
            <a:r>
              <a:rPr lang="el-GR" dirty="0"/>
              <a:t>2020 : Τα μέσα ενημέρωσης στην Τουρκία  </a:t>
            </a:r>
          </a:p>
        </p:txBody>
      </p:sp>
      <p:sp>
        <p:nvSpPr>
          <p:cNvPr id="3" name="Υπότιτλος 2">
            <a:extLst>
              <a:ext uri="{FF2B5EF4-FFF2-40B4-BE49-F238E27FC236}">
                <a16:creationId xmlns:a16="http://schemas.microsoft.com/office/drawing/2014/main" id="{F92B2DB3-48B5-42FD-8329-DE800A67530D}"/>
              </a:ext>
            </a:extLst>
          </p:cNvPr>
          <p:cNvSpPr>
            <a:spLocks noGrp="1"/>
          </p:cNvSpPr>
          <p:nvPr>
            <p:ph type="subTitle" idx="1"/>
          </p:nvPr>
        </p:nvSpPr>
        <p:spPr/>
        <p:txBody>
          <a:bodyPr/>
          <a:lstStyle/>
          <a:p>
            <a:r>
              <a:rPr lang="el-GR" dirty="0"/>
              <a:t>Βλάσης </a:t>
            </a:r>
            <a:r>
              <a:rPr lang="el-GR" dirty="0" err="1"/>
              <a:t>Βλασίδης</a:t>
            </a:r>
            <a:endParaRPr lang="el-GR" dirty="0"/>
          </a:p>
        </p:txBody>
      </p:sp>
    </p:spTree>
    <p:extLst>
      <p:ext uri="{BB962C8B-B14F-4D97-AF65-F5344CB8AC3E}">
        <p14:creationId xmlns:p14="http://schemas.microsoft.com/office/powerpoint/2010/main" val="1442760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lstStyle/>
          <a:p>
            <a:r>
              <a:rPr lang="el-GR" b="1" i="1" dirty="0"/>
              <a:t>Τηλεόραση</a:t>
            </a:r>
          </a:p>
          <a:p>
            <a:endParaRPr lang="el-GR" dirty="0"/>
          </a:p>
          <a:p>
            <a:r>
              <a:rPr lang="el-GR" dirty="0"/>
              <a:t>Κύρια πηγή ενημέρωσης και ψυχαγωγίας</a:t>
            </a:r>
          </a:p>
          <a:p>
            <a:r>
              <a:rPr lang="el-GR" dirty="0"/>
              <a:t>Οι Τούρκοι βλέπουν περισσότερες από 5 ώρες </a:t>
            </a:r>
            <a:r>
              <a:rPr lang="en-US" dirty="0"/>
              <a:t>TV </a:t>
            </a:r>
            <a:r>
              <a:rPr lang="el-GR" dirty="0"/>
              <a:t>καθημερινά, αντίστοιχα με την Ελλάδα αλλά στην Τουρκία το κοινό της τηλεόρασης είναι αναλογικά μεγαλύτερο</a:t>
            </a:r>
          </a:p>
          <a:p>
            <a:r>
              <a:rPr lang="el-GR" dirty="0"/>
              <a:t>Κρατικό μονοπώλιο μέχρι το 1993-1994. </a:t>
            </a:r>
          </a:p>
          <a:p>
            <a:r>
              <a:rPr lang="el-GR" dirty="0"/>
              <a:t>Πολύ ισχυρή η κρατική τηλεόραση </a:t>
            </a:r>
            <a:r>
              <a:rPr lang="en-US" dirty="0"/>
              <a:t>TRT </a:t>
            </a:r>
            <a:r>
              <a:rPr lang="el-GR" dirty="0"/>
              <a:t>με 11 (!!!) κανάλια</a:t>
            </a:r>
          </a:p>
          <a:p>
            <a:r>
              <a:rPr lang="el-GR" dirty="0"/>
              <a:t>Έχει το </a:t>
            </a:r>
            <a:r>
              <a:rPr lang="en-US" dirty="0"/>
              <a:t>TRT 4 </a:t>
            </a:r>
            <a:r>
              <a:rPr lang="el-GR" dirty="0"/>
              <a:t>για εκπαίδευση, </a:t>
            </a:r>
            <a:r>
              <a:rPr lang="en-US" dirty="0"/>
              <a:t>TRT Gap </a:t>
            </a:r>
            <a:r>
              <a:rPr lang="el-GR" dirty="0"/>
              <a:t>για ΝΑ Τουρκία, </a:t>
            </a:r>
            <a:r>
              <a:rPr lang="en-US" dirty="0"/>
              <a:t>TRT Turk </a:t>
            </a:r>
            <a:r>
              <a:rPr lang="el-GR" dirty="0"/>
              <a:t>για Ευρώπη, ΗΠΑ, Αυστραλία και </a:t>
            </a:r>
            <a:r>
              <a:rPr lang="en-US" dirty="0"/>
              <a:t>TRT-</a:t>
            </a:r>
            <a:r>
              <a:rPr lang="en-US" dirty="0" err="1"/>
              <a:t>Avaz</a:t>
            </a:r>
            <a:r>
              <a:rPr lang="en-US" dirty="0"/>
              <a:t> </a:t>
            </a:r>
            <a:r>
              <a:rPr lang="el-GR" dirty="0"/>
              <a:t>για Βαλκάνια και κεντρική Ασία</a:t>
            </a:r>
          </a:p>
          <a:p>
            <a:endParaRPr lang="el-GR" dirty="0"/>
          </a:p>
          <a:p>
            <a:endParaRPr lang="el-GR" dirty="0"/>
          </a:p>
        </p:txBody>
      </p:sp>
    </p:spTree>
    <p:extLst>
      <p:ext uri="{BB962C8B-B14F-4D97-AF65-F5344CB8AC3E}">
        <p14:creationId xmlns:p14="http://schemas.microsoft.com/office/powerpoint/2010/main" val="3911575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lstStyle/>
          <a:p>
            <a:r>
              <a:rPr lang="el-GR" b="1" i="1" dirty="0"/>
              <a:t>Τηλεόραση</a:t>
            </a:r>
            <a:r>
              <a:rPr lang="el-GR" dirty="0"/>
              <a:t> </a:t>
            </a:r>
          </a:p>
          <a:p>
            <a:endParaRPr lang="el-GR" dirty="0"/>
          </a:p>
          <a:p>
            <a:r>
              <a:rPr lang="el-GR" dirty="0"/>
              <a:t>Οι πιο σημαντικοί σταθμοί είναι οι </a:t>
            </a:r>
            <a:r>
              <a:rPr lang="en-US" dirty="0"/>
              <a:t>ATV, </a:t>
            </a:r>
            <a:r>
              <a:rPr lang="en-US" dirty="0" err="1"/>
              <a:t>Kanal</a:t>
            </a:r>
            <a:r>
              <a:rPr lang="en-US" dirty="0"/>
              <a:t> D, Show TV, Star TV and TGRT</a:t>
            </a:r>
            <a:r>
              <a:rPr lang="el-GR" dirty="0"/>
              <a:t> και ο</a:t>
            </a:r>
            <a:r>
              <a:rPr lang="en-US" dirty="0"/>
              <a:t> TRT 1</a:t>
            </a:r>
            <a:r>
              <a:rPr lang="el-GR" dirty="0"/>
              <a:t>. Προσφέρουν ενημέρωση, ψυχαγωγία, ποδόσφαιρο</a:t>
            </a:r>
          </a:p>
          <a:p>
            <a:r>
              <a:rPr lang="en-US" dirty="0"/>
              <a:t>NTV, CNN Turk </a:t>
            </a:r>
            <a:r>
              <a:rPr lang="en-US" dirty="0" err="1"/>
              <a:t>Habertürk</a:t>
            </a:r>
            <a:r>
              <a:rPr lang="en-US" dirty="0"/>
              <a:t>, Sky </a:t>
            </a:r>
            <a:r>
              <a:rPr lang="en-US" dirty="0" err="1"/>
              <a:t>Türk</a:t>
            </a:r>
            <a:r>
              <a:rPr lang="en-US" dirty="0"/>
              <a:t> TGRT Haber </a:t>
            </a:r>
            <a:r>
              <a:rPr lang="el-GR" dirty="0"/>
              <a:t>ενημερωτικά δίκτυα όλο το 24ωρο </a:t>
            </a:r>
          </a:p>
          <a:p>
            <a:r>
              <a:rPr lang="el-GR" dirty="0"/>
              <a:t> </a:t>
            </a:r>
            <a:r>
              <a:rPr lang="en-US" dirty="0" err="1"/>
              <a:t>Kral</a:t>
            </a:r>
            <a:r>
              <a:rPr lang="en-US" dirty="0"/>
              <a:t> TV</a:t>
            </a:r>
            <a:r>
              <a:rPr lang="el-GR" dirty="0"/>
              <a:t>,</a:t>
            </a:r>
            <a:r>
              <a:rPr lang="en-US" dirty="0"/>
              <a:t> Number One TV </a:t>
            </a:r>
            <a:r>
              <a:rPr lang="el-GR" dirty="0"/>
              <a:t>μουσικοί σταθμοί </a:t>
            </a:r>
          </a:p>
          <a:p>
            <a:r>
              <a:rPr lang="el-GR" dirty="0"/>
              <a:t>Καλωδιακά δίκτυα όλα τα διεθνή</a:t>
            </a:r>
          </a:p>
          <a:p>
            <a:r>
              <a:rPr lang="el-GR" dirty="0"/>
              <a:t>Αξιοσημείωτη η παραγωγή τουρκικών σειρών για τηλεόραση για εξαγωγή</a:t>
            </a:r>
          </a:p>
          <a:p>
            <a:r>
              <a:rPr lang="el-GR" dirty="0"/>
              <a:t>Ο ρόλος του </a:t>
            </a:r>
            <a:r>
              <a:rPr lang="en-US" dirty="0"/>
              <a:t>RTUK </a:t>
            </a:r>
            <a:r>
              <a:rPr lang="el-GR" dirty="0"/>
              <a:t>(Συμβούλιο ραδιοτηλεόρασης)</a:t>
            </a:r>
          </a:p>
          <a:p>
            <a:endParaRPr lang="el-GR" dirty="0"/>
          </a:p>
        </p:txBody>
      </p:sp>
    </p:spTree>
    <p:extLst>
      <p:ext uri="{BB962C8B-B14F-4D97-AF65-F5344CB8AC3E}">
        <p14:creationId xmlns:p14="http://schemas.microsoft.com/office/powerpoint/2010/main" val="1759356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lstStyle/>
          <a:p>
            <a:r>
              <a:rPr lang="en-US" b="1" i="1" dirty="0"/>
              <a:t>Internet sites </a:t>
            </a:r>
          </a:p>
          <a:p>
            <a:endParaRPr lang="en-US" dirty="0"/>
          </a:p>
          <a:p>
            <a:r>
              <a:rPr lang="el-GR" dirty="0"/>
              <a:t>Πολύ σημαντικό ότι δεν λειτουργούν στην Τουρκία όλες οι υπηρεσίες των διεθνών δικτύων </a:t>
            </a:r>
          </a:p>
          <a:p>
            <a:r>
              <a:rPr lang="el-GR" dirty="0"/>
              <a:t>Προληπτική λογοκρισία</a:t>
            </a:r>
            <a:r>
              <a:rPr lang="en-US" dirty="0"/>
              <a:t>, 7000 sites banded</a:t>
            </a:r>
          </a:p>
          <a:p>
            <a:r>
              <a:rPr lang="en-US" dirty="0"/>
              <a:t>Not free country (Freedom House) </a:t>
            </a:r>
          </a:p>
          <a:p>
            <a:r>
              <a:rPr lang="en-US" dirty="0" err="1"/>
              <a:t>Paypal</a:t>
            </a:r>
            <a:r>
              <a:rPr lang="en-US" dirty="0"/>
              <a:t> </a:t>
            </a:r>
            <a:r>
              <a:rPr lang="el-GR" dirty="0"/>
              <a:t>όχι , </a:t>
            </a:r>
            <a:r>
              <a:rPr lang="en-US" dirty="0" err="1"/>
              <a:t>Youtube</a:t>
            </a:r>
            <a:r>
              <a:rPr lang="en-US" dirty="0"/>
              <a:t>, Wikipedia, Pornhub not accessible</a:t>
            </a:r>
            <a:endParaRPr lang="el-GR" dirty="0"/>
          </a:p>
          <a:p>
            <a:r>
              <a:rPr lang="en-US" dirty="0"/>
              <a:t>Facebook, Twitter </a:t>
            </a:r>
            <a:r>
              <a:rPr lang="el-GR" dirty="0"/>
              <a:t>υπό διαρκή παρακολούθηση </a:t>
            </a:r>
            <a:r>
              <a:rPr lang="en-US" dirty="0"/>
              <a:t> </a:t>
            </a:r>
            <a:endParaRPr lang="el-GR" dirty="0"/>
          </a:p>
          <a:p>
            <a:endParaRPr lang="el-GR" dirty="0"/>
          </a:p>
        </p:txBody>
      </p:sp>
    </p:spTree>
    <p:extLst>
      <p:ext uri="{BB962C8B-B14F-4D97-AF65-F5344CB8AC3E}">
        <p14:creationId xmlns:p14="http://schemas.microsoft.com/office/powerpoint/2010/main" val="4145445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normAutofit fontScale="85000" lnSpcReduction="20000"/>
          </a:bodyPr>
          <a:lstStyle/>
          <a:p>
            <a:r>
              <a:rPr lang="el-GR" b="1" i="1" dirty="0"/>
              <a:t>Ελευθερία έκφρασης</a:t>
            </a:r>
            <a:endParaRPr lang="en-US" b="1" i="1" dirty="0"/>
          </a:p>
          <a:p>
            <a:endParaRPr lang="en-US" dirty="0"/>
          </a:p>
          <a:p>
            <a:r>
              <a:rPr lang="el-GR" dirty="0"/>
              <a:t> </a:t>
            </a:r>
            <a:r>
              <a:rPr lang="en-US" dirty="0"/>
              <a:t>The witch-hunt waged by President Recep Tayyip </a:t>
            </a:r>
            <a:r>
              <a:rPr lang="en-US" dirty="0" err="1"/>
              <a:t>Erdoğan’s</a:t>
            </a:r>
            <a:r>
              <a:rPr lang="en-US" dirty="0"/>
              <a:t> government against its media critics came to a head in the wake of an abortive coup in July 2016. After the elimination of dozens of media outlets and the acquisition of Turkey’s biggest media group by a pro-government conglomerate, the authorities are tightening their grip on what little is left of pluralism – a handful of media outlets that are being harassed and marginalized. Turkey is the world’s biggest jailer of professional journalists. Spending more than a year in prison before trial is the new norm, and long jail sentences are common, in some cases as long as life imprisonment with no possibility of a pardon. Detained journalists and closed media outlets are denied any effective legal recourse. The rule of law is a fading memory in the “New Turkey” of paramount presidential authority. Censorship of websites and online social media has reached unprecedented levels and the authorities are now trying to bring online video services under control. Turkey’s military involvement in Libya and in Syria (along the border and in Idlib), and the migrant issue have expanded the range of topics that are subject to censorship and self-censorship and have increased use of the judicial system for political ends.</a:t>
            </a:r>
            <a:endParaRPr lang="el-GR" dirty="0"/>
          </a:p>
        </p:txBody>
      </p:sp>
    </p:spTree>
    <p:extLst>
      <p:ext uri="{BB962C8B-B14F-4D97-AF65-F5344CB8AC3E}">
        <p14:creationId xmlns:p14="http://schemas.microsoft.com/office/powerpoint/2010/main" val="3760619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normAutofit fontScale="92500" lnSpcReduction="10000"/>
          </a:bodyPr>
          <a:lstStyle/>
          <a:p>
            <a:r>
              <a:rPr lang="en-US" dirty="0"/>
              <a:t>RSF </a:t>
            </a:r>
            <a:r>
              <a:rPr lang="el-GR" dirty="0"/>
              <a:t>Τουρκία - Ελλάδα</a:t>
            </a:r>
          </a:p>
          <a:p>
            <a:r>
              <a:rPr lang="en-US" dirty="0"/>
              <a:t>2003		115	-	31</a:t>
            </a:r>
          </a:p>
          <a:p>
            <a:r>
              <a:rPr lang="en-US" dirty="0"/>
              <a:t>2005		98	-	18</a:t>
            </a:r>
          </a:p>
          <a:p>
            <a:r>
              <a:rPr lang="en-US" dirty="0"/>
              <a:t>2008		102	-	30</a:t>
            </a:r>
          </a:p>
          <a:p>
            <a:r>
              <a:rPr lang="en-US" dirty="0"/>
              <a:t>2011		148	-	70</a:t>
            </a:r>
            <a:endParaRPr lang="el-GR" dirty="0"/>
          </a:p>
          <a:p>
            <a:r>
              <a:rPr lang="en-US" dirty="0"/>
              <a:t>2014		154	-	99</a:t>
            </a:r>
            <a:endParaRPr lang="el-GR" dirty="0"/>
          </a:p>
          <a:p>
            <a:r>
              <a:rPr lang="en-US" dirty="0"/>
              <a:t>2015		149	-	91	</a:t>
            </a:r>
            <a:endParaRPr lang="el-GR" dirty="0"/>
          </a:p>
          <a:p>
            <a:r>
              <a:rPr lang="en-US" dirty="0"/>
              <a:t>2016		151	-	89	</a:t>
            </a:r>
            <a:endParaRPr lang="el-GR" dirty="0"/>
          </a:p>
          <a:p>
            <a:r>
              <a:rPr lang="en-US" dirty="0"/>
              <a:t>2017		155	-	88</a:t>
            </a:r>
            <a:endParaRPr lang="el-GR" dirty="0"/>
          </a:p>
          <a:p>
            <a:r>
              <a:rPr lang="en-US" dirty="0"/>
              <a:t>2018		157	- 	74</a:t>
            </a:r>
            <a:endParaRPr lang="el-GR" dirty="0"/>
          </a:p>
          <a:p>
            <a:r>
              <a:rPr lang="el-GR" dirty="0"/>
              <a:t>2019      </a:t>
            </a:r>
            <a:r>
              <a:rPr lang="en-US" dirty="0"/>
              <a:t>	157	-	65</a:t>
            </a:r>
            <a:endParaRPr lang="el-GR" dirty="0"/>
          </a:p>
          <a:p>
            <a:r>
              <a:rPr lang="el-GR" dirty="0"/>
              <a:t>2020 	154	- </a:t>
            </a:r>
            <a:r>
              <a:rPr lang="en-US" dirty="0"/>
              <a:t>	</a:t>
            </a:r>
            <a:r>
              <a:rPr lang="el-GR" dirty="0"/>
              <a:t>65</a:t>
            </a:r>
          </a:p>
        </p:txBody>
      </p:sp>
    </p:spTree>
    <p:extLst>
      <p:ext uri="{BB962C8B-B14F-4D97-AF65-F5344CB8AC3E}">
        <p14:creationId xmlns:p14="http://schemas.microsoft.com/office/powerpoint/2010/main" val="910229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lstStyle/>
          <a:p>
            <a:endParaRPr lang="el-GR" dirty="0"/>
          </a:p>
        </p:txBody>
      </p:sp>
    </p:spTree>
    <p:extLst>
      <p:ext uri="{BB962C8B-B14F-4D97-AF65-F5344CB8AC3E}">
        <p14:creationId xmlns:p14="http://schemas.microsoft.com/office/powerpoint/2010/main" val="171648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lstStyle/>
          <a:p>
            <a:endParaRPr lang="el-GR" dirty="0"/>
          </a:p>
          <a:p>
            <a:r>
              <a:rPr lang="el-GR" dirty="0"/>
              <a:t>Μεγάλη χώρα με 783.000 </a:t>
            </a:r>
            <a:r>
              <a:rPr lang="el-GR" dirty="0" err="1"/>
              <a:t>τ.χλμ</a:t>
            </a:r>
            <a:r>
              <a:rPr lang="el-GR" dirty="0"/>
              <a:t> έκταση και 80 εκ. πληθυσμό </a:t>
            </a:r>
          </a:p>
          <a:p>
            <a:r>
              <a:rPr lang="el-GR" dirty="0"/>
              <a:t>Η πλειοψηφία του πληθυσμού είναι μικρής ηλικίας</a:t>
            </a:r>
          </a:p>
          <a:p>
            <a:r>
              <a:rPr lang="el-GR" dirty="0"/>
              <a:t>Η πλειοψηφία πλέον είναι συγκεντρωμένη σε πόλεις</a:t>
            </a:r>
          </a:p>
          <a:p>
            <a:r>
              <a:rPr lang="el-GR" dirty="0"/>
              <a:t>Υπάρχουν πολλές εθνικές και θρησκευτικές μειονότητες στην Τουρκία</a:t>
            </a:r>
          </a:p>
          <a:p>
            <a:r>
              <a:rPr lang="el-GR" dirty="0"/>
              <a:t>Ιδρυτικό μέλος του ΟΗΕ, του ΝΑΤΟ, του Συμβουλίου της Ευρώπης, του ΟΑΣΕ </a:t>
            </a:r>
          </a:p>
          <a:p>
            <a:r>
              <a:rPr lang="el-GR" dirty="0"/>
              <a:t>Συμφωνία σύνδεσης με την ΕΕ ήδη από το 1963, υποψήφιο για ένταξη μέλος το 1999 και άρχισε συνομιλίες το 2005. Σήμερα;</a:t>
            </a:r>
          </a:p>
          <a:p>
            <a:endParaRPr lang="el-GR" dirty="0"/>
          </a:p>
          <a:p>
            <a:endParaRPr lang="el-GR" dirty="0"/>
          </a:p>
        </p:txBody>
      </p:sp>
    </p:spTree>
    <p:extLst>
      <p:ext uri="{BB962C8B-B14F-4D97-AF65-F5344CB8AC3E}">
        <p14:creationId xmlns:p14="http://schemas.microsoft.com/office/powerpoint/2010/main" val="3507562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lstStyle/>
          <a:p>
            <a:endParaRPr lang="el-GR" dirty="0"/>
          </a:p>
          <a:p>
            <a:r>
              <a:rPr lang="el-GR" dirty="0"/>
              <a:t>Ταραχώδης πολιτικός βίος</a:t>
            </a:r>
          </a:p>
          <a:p>
            <a:r>
              <a:rPr lang="el-GR" dirty="0"/>
              <a:t>Όχι πλήρης δημοκρατία </a:t>
            </a:r>
          </a:p>
          <a:p>
            <a:r>
              <a:rPr lang="el-GR" dirty="0"/>
              <a:t>Κυρίαρχος ο στρατός στην πολιτική ζωή </a:t>
            </a:r>
          </a:p>
          <a:p>
            <a:r>
              <a:rPr lang="el-GR" dirty="0"/>
              <a:t>Κατοχυρωμένη η θέση του ως θεσμοφύλακα στο Σύνταγμα</a:t>
            </a:r>
          </a:p>
          <a:p>
            <a:r>
              <a:rPr lang="el-GR" dirty="0"/>
              <a:t>Πραξικοπήματα το 1960, 1970, 1980</a:t>
            </a:r>
          </a:p>
          <a:p>
            <a:r>
              <a:rPr lang="el-GR" dirty="0"/>
              <a:t>Όχι σεβασμός των ανθρωπίνων δικαιωμάτων </a:t>
            </a:r>
          </a:p>
          <a:p>
            <a:r>
              <a:rPr lang="el-GR" dirty="0"/>
              <a:t>Μεγάλα προβλήματα οι δημοσιογράφοι στην εργασία τους </a:t>
            </a:r>
          </a:p>
          <a:p>
            <a:r>
              <a:rPr lang="el-GR" dirty="0"/>
              <a:t>Πολλές δολοφονίες</a:t>
            </a:r>
          </a:p>
          <a:p>
            <a:r>
              <a:rPr lang="el-GR" dirty="0"/>
              <a:t>Μεγάλη βελτίωση στην ζωή και εργασία δημοσιογράφων τα πρώτα χρόνια του καθεστώτος </a:t>
            </a:r>
            <a:r>
              <a:rPr lang="el-GR" dirty="0" err="1"/>
              <a:t>Ερντογάν</a:t>
            </a:r>
            <a:endParaRPr lang="el-GR" dirty="0"/>
          </a:p>
        </p:txBody>
      </p:sp>
    </p:spTree>
    <p:extLst>
      <p:ext uri="{BB962C8B-B14F-4D97-AF65-F5344CB8AC3E}">
        <p14:creationId xmlns:p14="http://schemas.microsoft.com/office/powerpoint/2010/main" val="152342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lstStyle/>
          <a:p>
            <a:endParaRPr lang="el-GR" dirty="0"/>
          </a:p>
          <a:p>
            <a:r>
              <a:rPr lang="el-GR" dirty="0"/>
              <a:t>Δυο μεγάλα κέντρα ενημέρωσης ανταγωνιστικά η Κωνσταντινούπολη και η Άγκυρα. </a:t>
            </a:r>
          </a:p>
          <a:p>
            <a:r>
              <a:rPr lang="el-GR" dirty="0"/>
              <a:t>Παραδοσιακά η οικονομική και κοινωνική ζωή στην Κωνσταντινούπολη, </a:t>
            </a:r>
          </a:p>
          <a:p>
            <a:r>
              <a:rPr lang="el-GR" dirty="0"/>
              <a:t>Άγκυρα η νομοθετική και εκτελεστική εξουσία</a:t>
            </a:r>
          </a:p>
          <a:p>
            <a:endParaRPr lang="el-GR" dirty="0"/>
          </a:p>
        </p:txBody>
      </p:sp>
    </p:spTree>
    <p:extLst>
      <p:ext uri="{BB962C8B-B14F-4D97-AF65-F5344CB8AC3E}">
        <p14:creationId xmlns:p14="http://schemas.microsoft.com/office/powerpoint/2010/main" val="3366159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normAutofit lnSpcReduction="10000"/>
          </a:bodyPr>
          <a:lstStyle/>
          <a:p>
            <a:r>
              <a:rPr lang="el-GR" b="1" i="1" dirty="0"/>
              <a:t>Ιδιοκτησία των ΜΜΕ </a:t>
            </a:r>
          </a:p>
          <a:p>
            <a:endParaRPr lang="el-GR" dirty="0"/>
          </a:p>
          <a:p>
            <a:r>
              <a:rPr lang="el-GR" dirty="0"/>
              <a:t>Μεγάλα τα συγκροτήματα που ανήκουν στο Δημόσιο(</a:t>
            </a:r>
            <a:r>
              <a:rPr lang="en-US" dirty="0"/>
              <a:t>TRT, Anadolu </a:t>
            </a:r>
            <a:r>
              <a:rPr lang="en-US" dirty="0" err="1"/>
              <a:t>Ajansi</a:t>
            </a:r>
            <a:r>
              <a:rPr lang="en-US" dirty="0"/>
              <a:t>)</a:t>
            </a:r>
          </a:p>
          <a:p>
            <a:r>
              <a:rPr lang="el-GR" dirty="0"/>
              <a:t>70% των ΜΜΕ ανήκουν σε λίγους ομίλους ΜΜΕ</a:t>
            </a:r>
          </a:p>
          <a:p>
            <a:r>
              <a:rPr lang="el-GR" dirty="0"/>
              <a:t>Ο όμιλος </a:t>
            </a:r>
            <a:r>
              <a:rPr lang="en-US" dirty="0"/>
              <a:t>Dogan </a:t>
            </a:r>
            <a:r>
              <a:rPr lang="el-GR" dirty="0"/>
              <a:t>ήταν ο μεγαλύτερος, άλλοι όμιλοι </a:t>
            </a:r>
            <a:r>
              <a:rPr lang="en-US" dirty="0" err="1"/>
              <a:t>Doğan</a:t>
            </a:r>
            <a:r>
              <a:rPr lang="en-US" dirty="0"/>
              <a:t> Group, </a:t>
            </a:r>
            <a:r>
              <a:rPr lang="en-US" dirty="0" err="1"/>
              <a:t>Turkuvaz</a:t>
            </a:r>
            <a:r>
              <a:rPr lang="en-US" dirty="0"/>
              <a:t>, </a:t>
            </a:r>
            <a:r>
              <a:rPr lang="en-US" dirty="0" err="1"/>
              <a:t>Ciner</a:t>
            </a:r>
            <a:r>
              <a:rPr lang="en-US" dirty="0"/>
              <a:t> Group, </a:t>
            </a:r>
            <a:r>
              <a:rPr lang="en-US" dirty="0" err="1"/>
              <a:t>Çukurova</a:t>
            </a:r>
            <a:r>
              <a:rPr lang="en-US" dirty="0"/>
              <a:t> Group, </a:t>
            </a:r>
            <a:r>
              <a:rPr lang="en-US" dirty="0" err="1"/>
              <a:t>Doğuş</a:t>
            </a:r>
            <a:r>
              <a:rPr lang="en-US" dirty="0"/>
              <a:t> Group, and </a:t>
            </a:r>
            <a:r>
              <a:rPr lang="en-US" dirty="0" err="1"/>
              <a:t>Feza</a:t>
            </a:r>
            <a:r>
              <a:rPr lang="en-US" dirty="0"/>
              <a:t> Group. </a:t>
            </a:r>
            <a:endParaRPr lang="el-GR" dirty="0"/>
          </a:p>
          <a:p>
            <a:r>
              <a:rPr lang="el-GR" dirty="0"/>
              <a:t>Στα πρώτα χρόνια του </a:t>
            </a:r>
            <a:r>
              <a:rPr lang="el-GR" dirty="0" err="1"/>
              <a:t>Ερντογάν</a:t>
            </a:r>
            <a:r>
              <a:rPr lang="el-GR" dirty="0"/>
              <a:t> είχε ισχυροποιηθεί ο όμιλος της </a:t>
            </a:r>
            <a:r>
              <a:rPr lang="en-US" dirty="0"/>
              <a:t>Zaman</a:t>
            </a:r>
            <a:endParaRPr lang="el-GR" dirty="0"/>
          </a:p>
          <a:p>
            <a:r>
              <a:rPr lang="el-GR" dirty="0"/>
              <a:t>Τώρα επικρατεί ο  όμιλος </a:t>
            </a:r>
            <a:r>
              <a:rPr lang="en-US" dirty="0" err="1"/>
              <a:t>Demiroren</a:t>
            </a:r>
            <a:endParaRPr lang="el-GR" dirty="0"/>
          </a:p>
          <a:p>
            <a:r>
              <a:rPr lang="el-GR" dirty="0"/>
              <a:t>Οι ιδιοκτήτες έχουν σημαντική θέση και εκτός ΜΜΕ (κατασκευές, τουρισμός, τηλεπικοινωνίες) </a:t>
            </a:r>
          </a:p>
          <a:p>
            <a:endParaRPr lang="el-GR" dirty="0"/>
          </a:p>
        </p:txBody>
      </p:sp>
    </p:spTree>
    <p:extLst>
      <p:ext uri="{BB962C8B-B14F-4D97-AF65-F5344CB8AC3E}">
        <p14:creationId xmlns:p14="http://schemas.microsoft.com/office/powerpoint/2010/main" val="2460559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lstStyle/>
          <a:p>
            <a:r>
              <a:rPr lang="el-GR" b="1" i="1" dirty="0"/>
              <a:t>Χαρακτηριστικά των ΜΜΕ (διαχρονικά) </a:t>
            </a:r>
          </a:p>
          <a:p>
            <a:endParaRPr lang="el-GR" dirty="0"/>
          </a:p>
          <a:p>
            <a:r>
              <a:rPr lang="el-GR" dirty="0"/>
              <a:t>Εθνικιστικός ο λόγος και η θεματολογία </a:t>
            </a:r>
          </a:p>
          <a:p>
            <a:r>
              <a:rPr lang="el-GR" dirty="0"/>
              <a:t>Σχέσεις προνομιακές με πολιτική εξουσία και στρατό </a:t>
            </a:r>
          </a:p>
          <a:p>
            <a:r>
              <a:rPr lang="el-GR" dirty="0"/>
              <a:t>Πελατειακές σχέσεις με πολιτική εξουσία</a:t>
            </a:r>
          </a:p>
          <a:p>
            <a:r>
              <a:rPr lang="el-GR" dirty="0"/>
              <a:t>Πολύ συχνά υμνούν την όποια εξουσία, δύσκολα της ασκούν κριτική</a:t>
            </a:r>
          </a:p>
          <a:p>
            <a:r>
              <a:rPr lang="el-GR" dirty="0"/>
              <a:t>Αυτολογοκρισία, λογοκρισία των δημοσιογράφων </a:t>
            </a:r>
          </a:p>
          <a:p>
            <a:r>
              <a:rPr lang="el-GR" dirty="0"/>
              <a:t>Θεματολογία και άποψη ανάλογα με τα συμφέροντα των ιδιοκτητών</a:t>
            </a:r>
          </a:p>
          <a:p>
            <a:endParaRPr lang="el-GR" dirty="0"/>
          </a:p>
          <a:p>
            <a:endParaRPr lang="el-GR" dirty="0"/>
          </a:p>
          <a:p>
            <a:endParaRPr lang="el-GR" dirty="0"/>
          </a:p>
        </p:txBody>
      </p:sp>
    </p:spTree>
    <p:extLst>
      <p:ext uri="{BB962C8B-B14F-4D97-AF65-F5344CB8AC3E}">
        <p14:creationId xmlns:p14="http://schemas.microsoft.com/office/powerpoint/2010/main" val="176935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normAutofit lnSpcReduction="10000"/>
          </a:bodyPr>
          <a:lstStyle/>
          <a:p>
            <a:r>
              <a:rPr lang="el-GR" b="1" i="1" dirty="0"/>
              <a:t>Χαρακτηριστικά των ΜΜΕ (διαχρονικά)</a:t>
            </a:r>
          </a:p>
          <a:p>
            <a:endParaRPr lang="el-GR" dirty="0"/>
          </a:p>
          <a:p>
            <a:r>
              <a:rPr lang="el-GR" dirty="0"/>
              <a:t>Θεματολογία ανάλογα με τις επιθυμίες των αναγνωστών/θεατών</a:t>
            </a:r>
          </a:p>
          <a:p>
            <a:r>
              <a:rPr lang="el-GR" dirty="0"/>
              <a:t>Παραδοσιακοί φίλοι/παραδοσιακοί εχθροί (Αρμενία, Ελλάδα)</a:t>
            </a:r>
          </a:p>
          <a:p>
            <a:r>
              <a:rPr lang="el-GR" dirty="0"/>
              <a:t>Καλυμμένος αντιαμερικανισμός </a:t>
            </a:r>
          </a:p>
          <a:p>
            <a:r>
              <a:rPr lang="el-GR" dirty="0"/>
              <a:t>Σεξισμός και ρατσισμός στο δημοσιογραφικό λόγο</a:t>
            </a:r>
          </a:p>
          <a:p>
            <a:r>
              <a:rPr lang="el-GR" dirty="0"/>
              <a:t>Εμπορευματοποίηση</a:t>
            </a:r>
          </a:p>
          <a:p>
            <a:r>
              <a:rPr lang="el-GR" dirty="0"/>
              <a:t>Κυριαρχία των διευθυντών σύνταξης/αρχισυντακτών</a:t>
            </a:r>
          </a:p>
          <a:p>
            <a:r>
              <a:rPr lang="el-GR" dirty="0"/>
              <a:t>Μη σεβασμός των δικαιωμάτων νέων δημοσιογράφων</a:t>
            </a:r>
          </a:p>
          <a:p>
            <a:r>
              <a:rPr lang="el-GR" dirty="0"/>
              <a:t>Σεξισμός στις αίθουσες σύνταξης και στα </a:t>
            </a:r>
            <a:r>
              <a:rPr lang="el-GR" dirty="0" err="1"/>
              <a:t>πλατώ</a:t>
            </a:r>
            <a:endParaRPr lang="el-GR" dirty="0"/>
          </a:p>
          <a:p>
            <a:r>
              <a:rPr lang="el-GR" dirty="0"/>
              <a:t>Έλλειψη ξένων δημοσιογράφων στα τουρκικά ΜΜΕ</a:t>
            </a:r>
          </a:p>
          <a:p>
            <a:endParaRPr lang="el-GR" dirty="0"/>
          </a:p>
          <a:p>
            <a:endParaRPr lang="el-GR" dirty="0"/>
          </a:p>
        </p:txBody>
      </p:sp>
    </p:spTree>
    <p:extLst>
      <p:ext uri="{BB962C8B-B14F-4D97-AF65-F5344CB8AC3E}">
        <p14:creationId xmlns:p14="http://schemas.microsoft.com/office/powerpoint/2010/main" val="2875517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lstStyle/>
          <a:p>
            <a:r>
              <a:rPr lang="el-GR" b="1" i="1" dirty="0"/>
              <a:t>Εφημερίδες-Περιοδικά</a:t>
            </a:r>
          </a:p>
          <a:p>
            <a:endParaRPr lang="el-GR" dirty="0"/>
          </a:p>
          <a:p>
            <a:r>
              <a:rPr lang="el-GR" dirty="0"/>
              <a:t>2459 εφημερίδες (2013)</a:t>
            </a:r>
          </a:p>
          <a:p>
            <a:r>
              <a:rPr lang="el-GR" dirty="0"/>
              <a:t>55 εθνικής κυκλοφορίας</a:t>
            </a:r>
          </a:p>
          <a:p>
            <a:r>
              <a:rPr lang="el-GR" dirty="0"/>
              <a:t>23 περιφερειακές και 2381 τοπικές εφημερίδες</a:t>
            </a:r>
          </a:p>
          <a:p>
            <a:r>
              <a:rPr lang="el-GR" dirty="0"/>
              <a:t>Όλες ανήκουν σε ομίλους εκτός από την </a:t>
            </a:r>
            <a:r>
              <a:rPr lang="en-US" i="1" dirty="0" err="1"/>
              <a:t>Taraf</a:t>
            </a:r>
            <a:r>
              <a:rPr lang="en-US" dirty="0"/>
              <a:t> </a:t>
            </a:r>
            <a:r>
              <a:rPr lang="el-GR" dirty="0"/>
              <a:t>που ιδρύθηκε από δημοσιογράφους</a:t>
            </a:r>
          </a:p>
          <a:p>
            <a:r>
              <a:rPr lang="el-GR" dirty="0"/>
              <a:t>Αφύσικα λίγα περιοδικά σε σχέση με κάθε άλλη ανεπτυγμένη χώρα</a:t>
            </a:r>
          </a:p>
          <a:p>
            <a:r>
              <a:rPr lang="el-GR" i="1" dirty="0"/>
              <a:t>Ηχώ, Απογευματινή </a:t>
            </a:r>
            <a:r>
              <a:rPr lang="el-GR" dirty="0"/>
              <a:t>ελληνικές εφημερίδες</a:t>
            </a:r>
          </a:p>
          <a:p>
            <a:r>
              <a:rPr lang="en-US" i="1" dirty="0" err="1">
                <a:effectLst/>
                <a:ea typeface="Times New Roman" panose="02020603050405020304" pitchFamily="18" charset="0"/>
              </a:rPr>
              <a:t>Agos</a:t>
            </a:r>
            <a:r>
              <a:rPr lang="en-US" dirty="0">
                <a:effectLst/>
                <a:ea typeface="Times New Roman" panose="02020603050405020304" pitchFamily="18" charset="0"/>
              </a:rPr>
              <a:t>, </a:t>
            </a:r>
            <a:r>
              <a:rPr lang="en-US" i="1" dirty="0" err="1">
                <a:effectLst/>
                <a:ea typeface="Times New Roman" panose="02020603050405020304" pitchFamily="18" charset="0"/>
              </a:rPr>
              <a:t>Jamanak</a:t>
            </a:r>
            <a:r>
              <a:rPr lang="el-GR" i="1" dirty="0">
                <a:ea typeface="Times New Roman" panose="02020603050405020304" pitchFamily="18" charset="0"/>
              </a:rPr>
              <a:t>,</a:t>
            </a:r>
            <a:r>
              <a:rPr lang="en-US" dirty="0">
                <a:effectLst/>
                <a:ea typeface="Times New Roman" panose="02020603050405020304" pitchFamily="18" charset="0"/>
              </a:rPr>
              <a:t> </a:t>
            </a:r>
            <a:r>
              <a:rPr lang="en-US" i="1" dirty="0">
                <a:effectLst/>
                <a:ea typeface="Times New Roman" panose="02020603050405020304" pitchFamily="18" charset="0"/>
              </a:rPr>
              <a:t>Nor Marmara</a:t>
            </a:r>
            <a:r>
              <a:rPr lang="el-GR" i="1" dirty="0">
                <a:effectLst/>
                <a:ea typeface="Times New Roman" panose="02020603050405020304" pitchFamily="18" charset="0"/>
              </a:rPr>
              <a:t>, </a:t>
            </a:r>
            <a:r>
              <a:rPr lang="el-GR" dirty="0">
                <a:effectLst/>
                <a:ea typeface="Times New Roman" panose="02020603050405020304" pitchFamily="18" charset="0"/>
              </a:rPr>
              <a:t>αρμενικές εφημερίδες</a:t>
            </a:r>
          </a:p>
          <a:p>
            <a:r>
              <a:rPr lang="en-US" i="1" dirty="0" err="1">
                <a:effectLst/>
                <a:ea typeface="Times New Roman" panose="02020603050405020304" pitchFamily="18" charset="0"/>
              </a:rPr>
              <a:t>Şalom</a:t>
            </a:r>
            <a:r>
              <a:rPr lang="en-US" dirty="0">
                <a:effectLst/>
                <a:ea typeface="Times New Roman" panose="02020603050405020304" pitchFamily="18" charset="0"/>
              </a:rPr>
              <a:t> </a:t>
            </a:r>
            <a:r>
              <a:rPr lang="el-GR" dirty="0" err="1">
                <a:effectLst/>
                <a:ea typeface="Times New Roman" panose="02020603050405020304" pitchFamily="18" charset="0"/>
              </a:rPr>
              <a:t>εβραική</a:t>
            </a:r>
            <a:endParaRPr lang="el-GR" dirty="0"/>
          </a:p>
          <a:p>
            <a:endParaRPr lang="el-GR" dirty="0"/>
          </a:p>
        </p:txBody>
      </p:sp>
    </p:spTree>
    <p:extLst>
      <p:ext uri="{BB962C8B-B14F-4D97-AF65-F5344CB8AC3E}">
        <p14:creationId xmlns:p14="http://schemas.microsoft.com/office/powerpoint/2010/main" val="1247628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4C3C0-38E5-48D2-80B4-BEE229D41C2E}"/>
              </a:ext>
            </a:extLst>
          </p:cNvPr>
          <p:cNvSpPr>
            <a:spLocks noGrp="1"/>
          </p:cNvSpPr>
          <p:nvPr>
            <p:ph type="title"/>
          </p:nvPr>
        </p:nvSpPr>
        <p:spPr>
          <a:xfrm>
            <a:off x="838200" y="365125"/>
            <a:ext cx="10515600" cy="668545"/>
          </a:xfrm>
        </p:spPr>
        <p:txBody>
          <a:bodyPr>
            <a:normAutofit/>
          </a:bodyPr>
          <a:lstStyle/>
          <a:p>
            <a:r>
              <a:rPr lang="el-GR" sz="2200" dirty="0">
                <a:latin typeface="Times New Roman" panose="02020603050405020304" pitchFamily="18" charset="0"/>
                <a:cs typeface="Times New Roman" panose="02020603050405020304" pitchFamily="18" charset="0"/>
              </a:rPr>
              <a:t>Βλάσης </a:t>
            </a:r>
            <a:r>
              <a:rPr lang="el-GR" sz="2200" dirty="0" err="1">
                <a:latin typeface="Times New Roman" panose="02020603050405020304" pitchFamily="18" charset="0"/>
                <a:cs typeface="Times New Roman" panose="02020603050405020304" pitchFamily="18" charset="0"/>
              </a:rPr>
              <a:t>Βλασίδης</a:t>
            </a:r>
            <a:r>
              <a:rPr lang="el-GR" sz="2200" dirty="0">
                <a:latin typeface="Times New Roman" panose="02020603050405020304" pitchFamily="18" charset="0"/>
                <a:cs typeface="Times New Roman" panose="02020603050405020304" pitchFamily="18" charset="0"/>
              </a:rPr>
              <a:t>, Τα μέσα ενημέρωσης στην Τουρκία</a:t>
            </a:r>
          </a:p>
        </p:txBody>
      </p:sp>
      <p:sp>
        <p:nvSpPr>
          <p:cNvPr id="3" name="Θέση περιεχομένου 2">
            <a:extLst>
              <a:ext uri="{FF2B5EF4-FFF2-40B4-BE49-F238E27FC236}">
                <a16:creationId xmlns:a16="http://schemas.microsoft.com/office/drawing/2014/main" id="{53657FCF-9560-486E-B7CF-E43B11AAFCE3}"/>
              </a:ext>
            </a:extLst>
          </p:cNvPr>
          <p:cNvSpPr>
            <a:spLocks noGrp="1"/>
          </p:cNvSpPr>
          <p:nvPr>
            <p:ph idx="1"/>
          </p:nvPr>
        </p:nvSpPr>
        <p:spPr>
          <a:xfrm>
            <a:off x="838200" y="1126435"/>
            <a:ext cx="10515600" cy="5526156"/>
          </a:xfrm>
        </p:spPr>
        <p:txBody>
          <a:bodyPr>
            <a:normAutofit lnSpcReduction="10000"/>
          </a:bodyPr>
          <a:lstStyle/>
          <a:p>
            <a:r>
              <a:rPr lang="el-GR" b="1" i="1" dirty="0"/>
              <a:t>Ραδιόφωνο</a:t>
            </a:r>
            <a:r>
              <a:rPr lang="el-GR" dirty="0"/>
              <a:t> </a:t>
            </a:r>
          </a:p>
          <a:p>
            <a:endParaRPr lang="el-GR" dirty="0"/>
          </a:p>
          <a:p>
            <a:r>
              <a:rPr lang="el-GR" dirty="0"/>
              <a:t>1927-1994 κρατικό μονοπώλιο </a:t>
            </a:r>
          </a:p>
          <a:p>
            <a:r>
              <a:rPr lang="en-US" dirty="0"/>
              <a:t>TRT</a:t>
            </a:r>
            <a:r>
              <a:rPr lang="el-GR" dirty="0"/>
              <a:t> έχει 4 σταθμούς </a:t>
            </a:r>
            <a:r>
              <a:rPr lang="el-GR" dirty="0" err="1"/>
              <a:t>παντουρκικής</a:t>
            </a:r>
            <a:r>
              <a:rPr lang="el-GR" dirty="0"/>
              <a:t> εμβέλειας 1 ειδήσεις, 2 τουρκική μουσική, </a:t>
            </a:r>
            <a:r>
              <a:rPr lang="el-GR" dirty="0" err="1"/>
              <a:t>λαική</a:t>
            </a:r>
            <a:r>
              <a:rPr lang="el-GR" dirty="0"/>
              <a:t> και </a:t>
            </a:r>
            <a:r>
              <a:rPr lang="el-GR" dirty="0" err="1"/>
              <a:t>ποπ</a:t>
            </a:r>
            <a:r>
              <a:rPr lang="el-GR" dirty="0"/>
              <a:t>, 3 κλασική, </a:t>
            </a:r>
            <a:r>
              <a:rPr lang="el-GR" dirty="0" err="1"/>
              <a:t>τζάζ</a:t>
            </a:r>
            <a:r>
              <a:rPr lang="el-GR" dirty="0"/>
              <a:t> 4 τουρκική </a:t>
            </a:r>
            <a:r>
              <a:rPr lang="el-GR" dirty="0" err="1"/>
              <a:t>λαική</a:t>
            </a:r>
            <a:r>
              <a:rPr lang="el-GR" dirty="0"/>
              <a:t> μουσική και 10 τοπικούς </a:t>
            </a:r>
          </a:p>
          <a:p>
            <a:r>
              <a:rPr lang="el-GR" dirty="0"/>
              <a:t>1050-1100 ραδιοφωνικοί σταθμοί και μεγάλος αριθμός στο </a:t>
            </a:r>
            <a:r>
              <a:rPr lang="el-GR" dirty="0" err="1"/>
              <a:t>Ιντερνετ</a:t>
            </a:r>
            <a:r>
              <a:rPr lang="el-GR" dirty="0"/>
              <a:t>, </a:t>
            </a:r>
          </a:p>
          <a:p>
            <a:r>
              <a:rPr lang="el-GR" dirty="0"/>
              <a:t>Πιο δημοφιλείς </a:t>
            </a:r>
            <a:r>
              <a:rPr lang="en-US" dirty="0" err="1"/>
              <a:t>Kral</a:t>
            </a:r>
            <a:r>
              <a:rPr lang="en-US" dirty="0"/>
              <a:t> FM (</a:t>
            </a:r>
            <a:r>
              <a:rPr lang="el-GR" dirty="0"/>
              <a:t>τουρκική </a:t>
            </a:r>
            <a:r>
              <a:rPr lang="el-GR" dirty="0" err="1"/>
              <a:t>λαική</a:t>
            </a:r>
            <a:r>
              <a:rPr lang="el-GR" dirty="0"/>
              <a:t>)</a:t>
            </a:r>
            <a:r>
              <a:rPr lang="en-US" dirty="0"/>
              <a:t>, </a:t>
            </a:r>
            <a:r>
              <a:rPr lang="en-US" dirty="0" err="1"/>
              <a:t>Süper</a:t>
            </a:r>
            <a:r>
              <a:rPr lang="en-US" dirty="0"/>
              <a:t> FM (</a:t>
            </a:r>
            <a:r>
              <a:rPr lang="el-GR" dirty="0"/>
              <a:t>δυτική </a:t>
            </a:r>
            <a:r>
              <a:rPr lang="el-GR" dirty="0" err="1"/>
              <a:t>ποπ</a:t>
            </a:r>
            <a:r>
              <a:rPr lang="en-US" dirty="0"/>
              <a:t>), Metro FM </a:t>
            </a:r>
            <a:r>
              <a:rPr lang="el-GR" dirty="0"/>
              <a:t>(δυτική </a:t>
            </a:r>
            <a:r>
              <a:rPr lang="el-GR" dirty="0" err="1"/>
              <a:t>ποπ</a:t>
            </a:r>
            <a:r>
              <a:rPr lang="en-US" dirty="0"/>
              <a:t>), Power </a:t>
            </a:r>
            <a:r>
              <a:rPr lang="en-US" dirty="0" err="1"/>
              <a:t>Türk</a:t>
            </a:r>
            <a:r>
              <a:rPr lang="en-US" dirty="0"/>
              <a:t> (</a:t>
            </a:r>
            <a:r>
              <a:rPr lang="el-GR" dirty="0"/>
              <a:t>τουρκική </a:t>
            </a:r>
            <a:r>
              <a:rPr lang="el-GR" dirty="0" err="1"/>
              <a:t>ποπ</a:t>
            </a:r>
            <a:r>
              <a:rPr lang="en-US" dirty="0"/>
              <a:t>), Best FM (</a:t>
            </a:r>
            <a:r>
              <a:rPr lang="el-GR" dirty="0"/>
              <a:t>τουρκική </a:t>
            </a:r>
            <a:r>
              <a:rPr lang="el-GR" dirty="0" err="1"/>
              <a:t>ποπ</a:t>
            </a:r>
            <a:r>
              <a:rPr lang="en-US" dirty="0"/>
              <a:t>).</a:t>
            </a:r>
            <a:endParaRPr lang="el-GR" dirty="0"/>
          </a:p>
          <a:p>
            <a:r>
              <a:rPr lang="el-GR" dirty="0"/>
              <a:t>Λίγοι αλλά ισχυροί οι ειδησεογραφικοί σταθμοί </a:t>
            </a:r>
          </a:p>
          <a:p>
            <a:r>
              <a:rPr lang="el-GR" dirty="0"/>
              <a:t>Οι Τούρκοι γενικά δεν ακούν πολύ ραδιόφωνο</a:t>
            </a:r>
            <a:r>
              <a:rPr lang="en-US" dirty="0"/>
              <a:t> </a:t>
            </a:r>
            <a:endParaRPr lang="el-GR" dirty="0"/>
          </a:p>
        </p:txBody>
      </p:sp>
    </p:spTree>
    <p:extLst>
      <p:ext uri="{BB962C8B-B14F-4D97-AF65-F5344CB8AC3E}">
        <p14:creationId xmlns:p14="http://schemas.microsoft.com/office/powerpoint/2010/main" val="238413186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177</TotalTime>
  <Words>1118</Words>
  <Application>Microsoft Office PowerPoint</Application>
  <PresentationFormat>Ευρεία οθόνη</PresentationFormat>
  <Paragraphs>120</Paragraphs>
  <Slides>15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Arial</vt:lpstr>
      <vt:lpstr>Calibri</vt:lpstr>
      <vt:lpstr>Calibri Light</vt:lpstr>
      <vt:lpstr>Times New Roman</vt:lpstr>
      <vt:lpstr>Θέμα του Office</vt:lpstr>
      <vt:lpstr>2020 : Τα μέσα ενημέρωσης στην Τουρκία  </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lpstr>Βλάσης Βλασίδης, Τα μέσα ενημέρωσης στην Τουρκία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μέσα ενημέρωσης στην Τουρκία </dc:title>
  <dc:creator>Vlasis Vlasidis</dc:creator>
  <cp:lastModifiedBy>Vlasis Vlasidis</cp:lastModifiedBy>
  <cp:revision>12</cp:revision>
  <dcterms:created xsi:type="dcterms:W3CDTF">2020-10-27T11:49:17Z</dcterms:created>
  <dcterms:modified xsi:type="dcterms:W3CDTF">2020-10-27T14:46:21Z</dcterms:modified>
</cp:coreProperties>
</file>