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6" r:id="rId2"/>
    <p:sldId id="257" r:id="rId3"/>
    <p:sldId id="267" r:id="rId4"/>
    <p:sldId id="268" r:id="rId5"/>
    <p:sldId id="269" r:id="rId6"/>
    <p:sldId id="258" r:id="rId7"/>
    <p:sldId id="259" r:id="rId8"/>
    <p:sldId id="260" r:id="rId9"/>
    <p:sldId id="261" r:id="rId10"/>
    <p:sldId id="262" r:id="rId11"/>
    <p:sldId id="263" r:id="rId12"/>
    <p:sldId id="264" r:id="rId13"/>
    <p:sldId id="265" r:id="rId14"/>
    <p:sldId id="266" r:id="rId1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79FC925-298C-4B3B-857F-C1A4E5D37A81}" type="datetimeFigureOut">
              <a:rPr lang="el-GR" smtClean="0"/>
              <a:pPr/>
              <a:t>14/8/2021</a:t>
            </a:fld>
            <a:endParaRPr lang="el-G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9554ECE-4234-4ADE-B395-351A6903C72A}"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l-GR" dirty="0" smtClean="0"/>
              <a:t> </a:t>
            </a:r>
            <a:endParaRPr lang="el-GR" dirty="0"/>
          </a:p>
        </p:txBody>
      </p:sp>
      <p:sp>
        <p:nvSpPr>
          <p:cNvPr id="4" name="Slide Number Placeholder 3"/>
          <p:cNvSpPr>
            <a:spLocks noGrp="1"/>
          </p:cNvSpPr>
          <p:nvPr>
            <p:ph type="sldNum" sz="quarter" idx="10"/>
          </p:nvPr>
        </p:nvSpPr>
        <p:spPr/>
        <p:txBody>
          <a:bodyPr/>
          <a:lstStyle/>
          <a:p>
            <a:fld id="{09554ECE-4234-4ADE-B395-351A6903C72A}" type="slidenum">
              <a:rPr lang="el-GR" smtClean="0"/>
              <a:pPr/>
              <a:t>12</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B4D53969-0292-4EDB-BDC4-C2731E0761E4}" type="datetimeFigureOut">
              <a:rPr lang="el-GR" smtClean="0"/>
              <a:pPr/>
              <a:t>14/8/2021</a:t>
            </a:fld>
            <a:endParaRPr lang="el-GR"/>
          </a:p>
        </p:txBody>
      </p:sp>
      <p:sp>
        <p:nvSpPr>
          <p:cNvPr id="19" name="Footer Placeholder 18"/>
          <p:cNvSpPr>
            <a:spLocks noGrp="1"/>
          </p:cNvSpPr>
          <p:nvPr>
            <p:ph type="ftr" sz="quarter" idx="11"/>
          </p:nvPr>
        </p:nvSpPr>
        <p:spPr/>
        <p:txBody>
          <a:bodyPr/>
          <a:lstStyle/>
          <a:p>
            <a:endParaRPr lang="el-GR"/>
          </a:p>
        </p:txBody>
      </p:sp>
      <p:sp>
        <p:nvSpPr>
          <p:cNvPr id="27" name="Slide Number Placeholder 26"/>
          <p:cNvSpPr>
            <a:spLocks noGrp="1"/>
          </p:cNvSpPr>
          <p:nvPr>
            <p:ph type="sldNum" sz="quarter" idx="12"/>
          </p:nvPr>
        </p:nvSpPr>
        <p:spPr/>
        <p:txBody>
          <a:bodyPr/>
          <a:lstStyle/>
          <a:p>
            <a:fld id="{42000E5B-EA5E-49E4-B69E-F2555D636B2E}"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4D53969-0292-4EDB-BDC4-C2731E0761E4}" type="datetimeFigureOut">
              <a:rPr lang="el-GR" smtClean="0"/>
              <a:pPr/>
              <a:t>14/8/2021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2000E5B-EA5E-49E4-B69E-F2555D636B2E}"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4D53969-0292-4EDB-BDC4-C2731E0761E4}" type="datetimeFigureOut">
              <a:rPr lang="el-GR" smtClean="0"/>
              <a:pPr/>
              <a:t>14/8/2021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2000E5B-EA5E-49E4-B69E-F2555D636B2E}"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4D53969-0292-4EDB-BDC4-C2731E0761E4}" type="datetimeFigureOut">
              <a:rPr lang="el-GR" smtClean="0"/>
              <a:pPr/>
              <a:t>14/8/2021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2000E5B-EA5E-49E4-B69E-F2555D636B2E}"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4D53969-0292-4EDB-BDC4-C2731E0761E4}" type="datetimeFigureOut">
              <a:rPr lang="el-GR" smtClean="0"/>
              <a:pPr/>
              <a:t>14/8/2021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2000E5B-EA5E-49E4-B69E-F2555D636B2E}"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4D53969-0292-4EDB-BDC4-C2731E0761E4}" type="datetimeFigureOut">
              <a:rPr lang="el-GR" smtClean="0"/>
              <a:pPr/>
              <a:t>14/8/2021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42000E5B-EA5E-49E4-B69E-F2555D636B2E}"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4D53969-0292-4EDB-BDC4-C2731E0761E4}" type="datetimeFigureOut">
              <a:rPr lang="el-GR" smtClean="0"/>
              <a:pPr/>
              <a:t>14/8/2021</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42000E5B-EA5E-49E4-B69E-F2555D636B2E}"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4D53969-0292-4EDB-BDC4-C2731E0761E4}" type="datetimeFigureOut">
              <a:rPr lang="el-GR" smtClean="0"/>
              <a:pPr/>
              <a:t>14/8/2021</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42000E5B-EA5E-49E4-B69E-F2555D636B2E}"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D53969-0292-4EDB-BDC4-C2731E0761E4}" type="datetimeFigureOut">
              <a:rPr lang="el-GR" smtClean="0"/>
              <a:pPr/>
              <a:t>14/8/2021</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42000E5B-EA5E-49E4-B69E-F2555D636B2E}"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4D53969-0292-4EDB-BDC4-C2731E0761E4}" type="datetimeFigureOut">
              <a:rPr lang="el-GR" smtClean="0"/>
              <a:pPr/>
              <a:t>14/8/2021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42000E5B-EA5E-49E4-B69E-F2555D636B2E}"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4D53969-0292-4EDB-BDC4-C2731E0761E4}" type="datetimeFigureOut">
              <a:rPr lang="el-GR" smtClean="0"/>
              <a:pPr/>
              <a:t>14/8/2021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a:xfrm>
            <a:off x="8077200" y="6356350"/>
            <a:ext cx="609600" cy="365125"/>
          </a:xfrm>
        </p:spPr>
        <p:txBody>
          <a:bodyPr/>
          <a:lstStyle/>
          <a:p>
            <a:fld id="{42000E5B-EA5E-49E4-B69E-F2555D636B2E}" type="slidenum">
              <a:rPr lang="el-GR" smtClean="0"/>
              <a:pPr/>
              <a:t>‹#›</a:t>
            </a:fld>
            <a:endParaRPr lang="el-G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4D53969-0292-4EDB-BDC4-C2731E0761E4}" type="datetimeFigureOut">
              <a:rPr lang="el-GR" smtClean="0"/>
              <a:pPr/>
              <a:t>14/8/2021</a:t>
            </a:fld>
            <a:endParaRPr lang="el-G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l-G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2000E5B-EA5E-49E4-B69E-F2555D636B2E}" type="slidenum">
              <a:rPr lang="el-GR" smtClean="0"/>
              <a:pPr/>
              <a:t>‹#›</a:t>
            </a:fld>
            <a:endParaRPr lang="el-G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l-GR" dirty="0" smtClean="0"/>
              <a:t> </a:t>
            </a:r>
            <a:r>
              <a:rPr lang="el-GR" dirty="0"/>
              <a:t/>
            </a:r>
            <a:br>
              <a:rPr lang="el-GR" dirty="0"/>
            </a:br>
            <a:r>
              <a:rPr lang="el-GR" dirty="0"/>
              <a:t> </a:t>
            </a:r>
            <a:br>
              <a:rPr lang="el-GR" dirty="0"/>
            </a:br>
            <a:r>
              <a:rPr lang="el-GR" b="1" dirty="0"/>
              <a:t/>
            </a:r>
            <a:br>
              <a:rPr lang="el-GR" b="1" dirty="0"/>
            </a:br>
            <a:r>
              <a:rPr lang="el-GR" baseline="30000" dirty="0" smtClean="0"/>
              <a:t> </a:t>
            </a:r>
            <a:r>
              <a:rPr lang="el-GR" dirty="0"/>
              <a:t>	</a:t>
            </a:r>
            <a:br>
              <a:rPr lang="el-GR" dirty="0"/>
            </a:br>
            <a:r>
              <a:rPr lang="el-GR" dirty="0"/>
              <a:t/>
            </a:r>
            <a:br>
              <a:rPr lang="el-GR" dirty="0"/>
            </a:br>
            <a:r>
              <a:rPr lang="el-GR" dirty="0"/>
              <a:t/>
            </a:r>
            <a:br>
              <a:rPr lang="el-GR" dirty="0"/>
            </a:br>
            <a:r>
              <a:rPr lang="el-GR" b="1" dirty="0"/>
              <a:t> </a:t>
            </a:r>
            <a:r>
              <a:rPr lang="el-GR" dirty="0"/>
              <a:t/>
            </a:r>
            <a:br>
              <a:rPr lang="el-GR" dirty="0"/>
            </a:br>
            <a:endParaRPr lang="el-GR" dirty="0"/>
          </a:p>
        </p:txBody>
      </p:sp>
      <p:sp>
        <p:nvSpPr>
          <p:cNvPr id="3" name="Subtitle 2"/>
          <p:cNvSpPr>
            <a:spLocks noGrp="1"/>
          </p:cNvSpPr>
          <p:nvPr>
            <p:ph type="subTitle" idx="1"/>
          </p:nvPr>
        </p:nvSpPr>
        <p:spPr/>
        <p:txBody>
          <a:bodyPr>
            <a:normAutofit/>
          </a:bodyPr>
          <a:lstStyle/>
          <a:p>
            <a:pPr algn="ctr"/>
            <a:r>
              <a:rPr lang="el-GR" sz="4000" b="1" dirty="0" smtClean="0"/>
              <a:t>Η Θεωρία του Διεθνούς Εμπορίου</a:t>
            </a:r>
            <a:endParaRPr lang="el-GR" sz="4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188640"/>
            <a:ext cx="8568952" cy="6740307"/>
          </a:xfrm>
          <a:prstGeom prst="rect">
            <a:avLst/>
          </a:prstGeom>
        </p:spPr>
        <p:txBody>
          <a:bodyPr wrap="square">
            <a:spAutoFit/>
          </a:bodyPr>
          <a:lstStyle/>
          <a:p>
            <a:r>
              <a:rPr lang="el-GR" sz="2400" dirty="0" smtClean="0"/>
              <a:t>Οι </a:t>
            </a:r>
            <a:r>
              <a:rPr lang="de-DE" sz="2400" dirty="0" smtClean="0"/>
              <a:t>Ohlin</a:t>
            </a:r>
            <a:r>
              <a:rPr lang="el-GR" sz="2400" dirty="0" smtClean="0"/>
              <a:t>, </a:t>
            </a:r>
            <a:r>
              <a:rPr lang="de-DE" sz="2400" dirty="0" smtClean="0"/>
              <a:t>Helpman</a:t>
            </a:r>
            <a:r>
              <a:rPr lang="el-GR" sz="2400" dirty="0" smtClean="0"/>
              <a:t> και </a:t>
            </a:r>
            <a:r>
              <a:rPr lang="de-DE" sz="2400" dirty="0" smtClean="0"/>
              <a:t>Krugman</a:t>
            </a:r>
            <a:r>
              <a:rPr lang="el-GR" sz="2400" dirty="0" smtClean="0"/>
              <a:t> τονίζουν τη σημασία  των οικονομιών κλίμακας στην παραγωγή και τη διανομή προϊόντων. Η ανάλυσή τους καταλήγει στο συμπέρασμα ότι μικρές εγχώριες αγορές στηρίζουν την εξαγωγή προϊόντων που παράγονται υπό σταθερές αποδόσεις κλίμακας, δηλαδή υπό συνθήκες σταθερού μέσου κόστους για διάφορα επίπεδα παραγωγής. </a:t>
            </a:r>
            <a:br>
              <a:rPr lang="el-GR" sz="2400" dirty="0" smtClean="0"/>
            </a:br>
            <a:r>
              <a:rPr lang="el-GR" sz="2400" dirty="0" smtClean="0"/>
              <a:t>Σύμφωνα με τη θεωρία του κύκλου ζωής του προϊόντος των </a:t>
            </a:r>
            <a:r>
              <a:rPr lang="en-US" sz="2400" dirty="0" smtClean="0"/>
              <a:t>Vernon</a:t>
            </a:r>
            <a:r>
              <a:rPr lang="el-GR" sz="2400" dirty="0" smtClean="0"/>
              <a:t>, </a:t>
            </a:r>
            <a:r>
              <a:rPr lang="en-US" sz="2400" dirty="0" smtClean="0"/>
              <a:t>Grossman</a:t>
            </a:r>
            <a:r>
              <a:rPr lang="el-GR" sz="2400" dirty="0" smtClean="0"/>
              <a:t> και </a:t>
            </a:r>
            <a:r>
              <a:rPr lang="de-DE" sz="2400" dirty="0" smtClean="0"/>
              <a:t>Helpman</a:t>
            </a:r>
            <a:r>
              <a:rPr lang="el-GR" sz="2400" dirty="0" smtClean="0"/>
              <a:t> οι πρώιμοι παραγωγοί νέων προϊόντων κατορθώνουν να αποκτήσουν εξαγωγικό πλεονέκτημα. Στη συνέχεια, όμως, οι χώρες που αρχικά είχαν τεχνολογικό έλλειμμα σε σχέση με τους πρώιμους παραγωγούς αντιλαμβάνονται ότι μπορούν να εισέλθουν με ανταγωνιστικούς όρους στην αγορά βασιζόμενοι στους χαμηλούς μισθούς ως βάση αυτού του (όψιμου) ανταγωνιστικού τους πλεονεκτήματος.</a:t>
            </a:r>
            <a:br>
              <a:rPr lang="el-GR" sz="2400" dirty="0" smtClean="0"/>
            </a:br>
            <a:r>
              <a:rPr lang="el-GR" sz="2400" dirty="0" smtClean="0"/>
              <a:t>Σύμφωνα με τις θεωρίες αυτές, από τη στιγμή που το προϊόν που παράγει μια χώρα επικρατήσει, για κάποιο λόγο θα κυριαρχήσει και στην εγχώρια και στη διεθνή αγορά, αρκεί βέβαια να μην χάσει στην πορεία το ανταγωνιστικό του πλεονέκτημα. </a:t>
            </a:r>
            <a:endParaRPr lang="el-GR"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188640"/>
            <a:ext cx="8496944" cy="5632311"/>
          </a:xfrm>
          <a:prstGeom prst="rect">
            <a:avLst/>
          </a:prstGeom>
        </p:spPr>
        <p:txBody>
          <a:bodyPr wrap="square">
            <a:spAutoFit/>
          </a:bodyPr>
          <a:lstStyle/>
          <a:p>
            <a:r>
              <a:rPr lang="el-GR" sz="2400" dirty="0" smtClean="0"/>
              <a:t>Πώς εξηγείται όμως τότε η συνύπαρξη πολλών (διαφορετικής προέλευσης) ομοειδών προϊόντων στα ράφια των σουπερμάρκετ; Οι καταναλωτές προτιμούν την ύπαρξη πολλαπλών επιλογών και την εκφράζουν αγοράζοντας ουσιαστικά απ’ όλα και όχι μόνο το φθηνότερο ή τεχνολογικά επικρατέστερο. Ο </a:t>
            </a:r>
            <a:r>
              <a:rPr lang="de-DE" sz="2400" dirty="0" smtClean="0"/>
              <a:t>Linder</a:t>
            </a:r>
            <a:r>
              <a:rPr lang="el-GR" sz="2400" dirty="0" smtClean="0"/>
              <a:t> καταλήγει στο συμπέρασμα ότι είναι απολύτως πιθανό να υπάρχει ομοιότητα ανάμεσα στις εισαγωγές, και τις εξαγωγές και την εγχώρια παραγωγή και τελικά αμφίδρομο εμπόριο.</a:t>
            </a:r>
            <a:br>
              <a:rPr lang="el-GR" sz="2400" dirty="0" smtClean="0"/>
            </a:br>
            <a:r>
              <a:rPr lang="el-GR" sz="2400" dirty="0" smtClean="0"/>
              <a:t>Παρουσιάζεται συχνά το φαινόμενο να εισάγουν και να εξάγουν χώρες τα ίδια προϊόντα που βρίσκονται όμως σε διαφορετικές φάσεις παραγωγής. Το διεθνές εμπόριο κάτω από αυτές τις προϋποθέσεις παίρνει τα χαρακτηριστικά του ενδοκλαδικού εμπορίου η ένταση του οποίου μετρείται με έναν δείκτη που έχουν εισάγει οι </a:t>
            </a:r>
            <a:r>
              <a:rPr lang="en-US" sz="2400" dirty="0" err="1" smtClean="0"/>
              <a:t>Grubel</a:t>
            </a:r>
            <a:r>
              <a:rPr lang="el-GR" sz="2400" dirty="0" smtClean="0"/>
              <a:t> και </a:t>
            </a:r>
            <a:r>
              <a:rPr lang="en-US" sz="2400" dirty="0" smtClean="0"/>
              <a:t>Lloyd</a:t>
            </a:r>
            <a:r>
              <a:rPr lang="el-GR" sz="2400" dirty="0" smtClean="0"/>
              <a:t>.</a:t>
            </a:r>
            <a:br>
              <a:rPr lang="el-GR" sz="2400" dirty="0" smtClean="0"/>
            </a:br>
            <a:endParaRPr lang="el-GR"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404664"/>
            <a:ext cx="8064896" cy="5170646"/>
          </a:xfrm>
          <a:prstGeom prst="rect">
            <a:avLst/>
          </a:prstGeom>
        </p:spPr>
        <p:txBody>
          <a:bodyPr wrap="square">
            <a:spAutoFit/>
          </a:bodyPr>
          <a:lstStyle/>
          <a:p>
            <a:r>
              <a:rPr lang="el-GR" sz="2400" dirty="0" smtClean="0"/>
              <a:t>Τέλος, το υπόδειγμα της βαρύτητας συσχετίζει το εμπόριο ανάμεσα σε δύο χώρες με το (οικονομικό) τους μέγεθος. Το εμπόριο έχει θετική σχέση με το ΑΕΠ των δυο χωρών και αρνητική με τη μεταξύ τους απόσταση και τα εμπόδια στο εμπόριο.</a:t>
            </a:r>
          </a:p>
          <a:p>
            <a:r>
              <a:rPr lang="el-GR" sz="2400" dirty="0" smtClean="0"/>
              <a:t>Η θεωρία του διεθνούς εμπορίου εξελίσσεται δυναμικά στο χρόνο ακριβώς επειδή μεταβάλλεται και εξελίσσεται και το παγκόσμιο εμπόριο το οποίο επιχειρεί να ερμηνεύσει. Δεν υπάρχει μια και μοναδική θεωρία για το Διεθνές Εμπόριο αλλά ένας πλουραλισμός σύγχρονων θεωρητικών προσεγγίσεων οι οποίες ισχύουν κατά περίπτωση. Μια σύνοψη της εξέλιξης της θεωρίας του διεθνούς εμπορίου δίνεται στον πίνακα </a:t>
            </a:r>
            <a:r>
              <a:rPr lang="en-US" sz="2400" dirty="0" smtClean="0"/>
              <a:t> </a:t>
            </a:r>
            <a:r>
              <a:rPr lang="el-GR" sz="2400" dirty="0" smtClean="0"/>
              <a:t>που ακολουθεί.</a:t>
            </a:r>
            <a:r>
              <a:rPr lang="el-GR" dirty="0" smtClean="0"/>
              <a:t/>
            </a:r>
            <a:br>
              <a:rPr lang="el-GR" dirty="0" smtClean="0"/>
            </a:br>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539552" y="-2"/>
          <a:ext cx="8208913" cy="6858001"/>
        </p:xfrm>
        <a:graphic>
          <a:graphicData uri="http://schemas.openxmlformats.org/drawingml/2006/table">
            <a:tbl>
              <a:tblPr/>
              <a:tblGrid>
                <a:gridCol w="438387"/>
                <a:gridCol w="1558295"/>
                <a:gridCol w="1414659"/>
                <a:gridCol w="1924863"/>
                <a:gridCol w="2872709"/>
              </a:tblGrid>
              <a:tr h="635776">
                <a:tc>
                  <a:txBody>
                    <a:bodyPr/>
                    <a:lstStyle/>
                    <a:p>
                      <a:pPr marL="45720" algn="l">
                        <a:spcAft>
                          <a:spcPts val="0"/>
                        </a:spcAft>
                      </a:pPr>
                      <a:r>
                        <a:rPr lang="el-GR" sz="1400" dirty="0">
                          <a:latin typeface="Calibri" pitchFamily="34" charset="0"/>
                          <a:ea typeface="Times New Roman"/>
                          <a:cs typeface="Times New Roman"/>
                        </a:rPr>
                        <a:t>α/α </a:t>
                      </a:r>
                    </a:p>
                  </a:txBody>
                  <a:tcPr marL="21488" marR="21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94945" algn="l">
                        <a:lnSpc>
                          <a:spcPts val="985"/>
                        </a:lnSpc>
                        <a:spcAft>
                          <a:spcPts val="0"/>
                        </a:spcAft>
                      </a:pPr>
                      <a:r>
                        <a:rPr lang="el-GR" sz="1400" spc="-5" dirty="0">
                          <a:latin typeface="Calibri" pitchFamily="34" charset="0"/>
                          <a:ea typeface="Times New Roman"/>
                          <a:cs typeface="Times New Roman"/>
                        </a:rPr>
                        <a:t>ΒΑΣΙΚΑ ΧΑΡΑΚΤΗΡΙΣΤΙΚΑ</a:t>
                      </a:r>
                      <a:r>
                        <a:rPr lang="el-GR" sz="1400" dirty="0">
                          <a:latin typeface="Calibri" pitchFamily="34" charset="0"/>
                          <a:ea typeface="Times New Roman"/>
                          <a:cs typeface="Times New Roman"/>
                        </a:rPr>
                        <a:t> </a:t>
                      </a:r>
                    </a:p>
                  </a:txBody>
                  <a:tcPr marL="21488" marR="21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54610" algn="l">
                        <a:lnSpc>
                          <a:spcPts val="985"/>
                        </a:lnSpc>
                        <a:spcAft>
                          <a:spcPts val="0"/>
                        </a:spcAft>
                      </a:pPr>
                      <a:r>
                        <a:rPr lang="el-GR" sz="1400" spc="-30">
                          <a:latin typeface="Calibri" pitchFamily="34" charset="0"/>
                          <a:ea typeface="Times New Roman"/>
                          <a:cs typeface="Times New Roman"/>
                        </a:rPr>
                        <a:t>ΟΙΚΟΝΟΜΟΛΟΓΟΙ </a:t>
                      </a:r>
                      <a:r>
                        <a:rPr lang="el-GR" sz="1400" spc="-20">
                          <a:latin typeface="Calibri" pitchFamily="34" charset="0"/>
                          <a:ea typeface="Times New Roman"/>
                          <a:cs typeface="Times New Roman"/>
                        </a:rPr>
                        <a:t>ΠΟΥ ΚΥΡΙΩΣ</a:t>
                      </a:r>
                      <a:endParaRPr lang="el-GR" sz="1400">
                        <a:latin typeface="Calibri" pitchFamily="34" charset="0"/>
                        <a:ea typeface="Times New Roman"/>
                        <a:cs typeface="Times New Roman"/>
                      </a:endParaRPr>
                    </a:p>
                    <a:p>
                      <a:pPr algn="l">
                        <a:lnSpc>
                          <a:spcPts val="985"/>
                        </a:lnSpc>
                        <a:spcAft>
                          <a:spcPts val="0"/>
                        </a:spcAft>
                      </a:pPr>
                      <a:r>
                        <a:rPr lang="el-GR" sz="1400" spc="-55">
                          <a:latin typeface="Calibri" pitchFamily="34" charset="0"/>
                          <a:ea typeface="Times New Roman"/>
                          <a:cs typeface="Times New Roman"/>
                        </a:rPr>
                        <a:t>ΣΥΝΕΒΑΛΑΝ</a:t>
                      </a:r>
                      <a:r>
                        <a:rPr lang="el-GR" sz="1400">
                          <a:latin typeface="Calibri" pitchFamily="34" charset="0"/>
                          <a:ea typeface="Times New Roman"/>
                          <a:cs typeface="Times New Roman"/>
                        </a:rPr>
                        <a:t> </a:t>
                      </a:r>
                    </a:p>
                  </a:txBody>
                  <a:tcPr marL="21488" marR="21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25095" indent="6350" algn="l">
                        <a:lnSpc>
                          <a:spcPts val="985"/>
                        </a:lnSpc>
                        <a:spcAft>
                          <a:spcPts val="0"/>
                        </a:spcAft>
                      </a:pPr>
                      <a:r>
                        <a:rPr lang="el-GR" sz="1400" spc="-35">
                          <a:latin typeface="Calibri" pitchFamily="34" charset="0"/>
                          <a:ea typeface="Times New Roman"/>
                          <a:cs typeface="Times New Roman"/>
                        </a:rPr>
                        <a:t>ΚΥΡΙΑ ΧΑΡΑΚΤΗΡΙΣΤΙΚΑ </a:t>
                      </a:r>
                      <a:r>
                        <a:rPr lang="el-GR" sz="1400" spc="-50">
                          <a:latin typeface="Calibri" pitchFamily="34" charset="0"/>
                          <a:ea typeface="Times New Roman"/>
                          <a:cs typeface="Times New Roman"/>
                        </a:rPr>
                        <a:t>ΤΩΝ ΑΝΤΑΑΑΣΣΟΜΕΝΩΝ </a:t>
                      </a:r>
                      <a:r>
                        <a:rPr lang="el-GR" sz="1400" spc="-25">
                          <a:latin typeface="Calibri" pitchFamily="34" charset="0"/>
                          <a:ea typeface="Times New Roman"/>
                          <a:cs typeface="Times New Roman"/>
                        </a:rPr>
                        <a:t>ΠΡΟΪΟΝΤΩΝ</a:t>
                      </a:r>
                      <a:r>
                        <a:rPr lang="el-GR" sz="1400">
                          <a:latin typeface="Calibri" pitchFamily="34" charset="0"/>
                          <a:ea typeface="Times New Roman"/>
                          <a:cs typeface="Times New Roman"/>
                        </a:rPr>
                        <a:t> </a:t>
                      </a:r>
                    </a:p>
                  </a:txBody>
                  <a:tcPr marL="21488" marR="21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344170" indent="6350" algn="l">
                        <a:lnSpc>
                          <a:spcPts val="1010"/>
                        </a:lnSpc>
                        <a:spcAft>
                          <a:spcPts val="0"/>
                        </a:spcAft>
                      </a:pPr>
                      <a:r>
                        <a:rPr lang="el-GR" sz="1400" spc="-30">
                          <a:latin typeface="Calibri" pitchFamily="34" charset="0"/>
                          <a:ea typeface="Times New Roman"/>
                          <a:cs typeface="Times New Roman"/>
                        </a:rPr>
                        <a:t>ΠΑΡΑΓΟΝΤΕΣ ΠΟΥ ΚΑΘΟΡΙΖΟΥΝ </a:t>
                      </a:r>
                      <a:r>
                        <a:rPr lang="el-GR" sz="1400" spc="-40">
                          <a:latin typeface="Calibri" pitchFamily="34" charset="0"/>
                          <a:ea typeface="Times New Roman"/>
                          <a:cs typeface="Times New Roman"/>
                        </a:rPr>
                        <a:t>ΤΗΝ ΚΑΤΕΥΘΥΝΣΗ ΤΟΥ ΕΜΠΟΡΙΟΥ</a:t>
                      </a:r>
                      <a:r>
                        <a:rPr lang="el-GR" sz="1400">
                          <a:latin typeface="Calibri" pitchFamily="34" charset="0"/>
                          <a:ea typeface="Times New Roman"/>
                          <a:cs typeface="Times New Roman"/>
                        </a:rPr>
                        <a:t> </a:t>
                      </a:r>
                    </a:p>
                  </a:txBody>
                  <a:tcPr marL="21488" marR="21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00525">
                <a:tc>
                  <a:txBody>
                    <a:bodyPr/>
                    <a:lstStyle/>
                    <a:p>
                      <a:pPr marL="82550" algn="l">
                        <a:spcAft>
                          <a:spcPts val="0"/>
                        </a:spcAft>
                      </a:pPr>
                      <a:r>
                        <a:rPr lang="el-GR" sz="1400" dirty="0">
                          <a:latin typeface="Calibri" pitchFamily="34" charset="0"/>
                          <a:ea typeface="Times New Roman"/>
                          <a:cs typeface="Times New Roman"/>
                        </a:rPr>
                        <a:t>1. </a:t>
                      </a:r>
                    </a:p>
                  </a:txBody>
                  <a:tcPr marL="21488" marR="21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28270" algn="l">
                        <a:lnSpc>
                          <a:spcPts val="1105"/>
                        </a:lnSpc>
                        <a:spcAft>
                          <a:spcPts val="0"/>
                        </a:spcAft>
                      </a:pPr>
                      <a:r>
                        <a:rPr lang="el-GR" sz="1400" spc="-20">
                          <a:latin typeface="Calibri" pitchFamily="34" charset="0"/>
                          <a:ea typeface="Times New Roman"/>
                          <a:cs typeface="Times New Roman"/>
                        </a:rPr>
                        <a:t>Απόλυτη παραγωγικό­</a:t>
                      </a:r>
                      <a:r>
                        <a:rPr lang="el-GR" sz="1400" spc="-10">
                          <a:latin typeface="Calibri" pitchFamily="34" charset="0"/>
                          <a:ea typeface="Times New Roman"/>
                          <a:cs typeface="Times New Roman"/>
                        </a:rPr>
                        <a:t>τητα   της εργασίας</a:t>
                      </a:r>
                      <a:r>
                        <a:rPr lang="el-GR" sz="1400">
                          <a:latin typeface="Calibri" pitchFamily="34" charset="0"/>
                          <a:ea typeface="Times New Roman"/>
                          <a:cs typeface="Times New Roman"/>
                        </a:rPr>
                        <a:t> </a:t>
                      </a:r>
                    </a:p>
                  </a:txBody>
                  <a:tcPr marL="21488" marR="21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43510" algn="l">
                        <a:spcAft>
                          <a:spcPts val="0"/>
                        </a:spcAft>
                      </a:pPr>
                      <a:r>
                        <a:rPr lang="en-US" sz="1400" spc="-20">
                          <a:latin typeface="Calibri" pitchFamily="34" charset="0"/>
                          <a:ea typeface="Times New Roman"/>
                          <a:cs typeface="Times New Roman"/>
                        </a:rPr>
                        <a:t>Adam Smith</a:t>
                      </a:r>
                      <a:r>
                        <a:rPr lang="el-GR" sz="1400">
                          <a:latin typeface="Calibri" pitchFamily="34" charset="0"/>
                          <a:ea typeface="Times New Roman"/>
                          <a:cs typeface="Times New Roman"/>
                        </a:rPr>
                        <a:t> </a:t>
                      </a:r>
                    </a:p>
                  </a:txBody>
                  <a:tcPr marL="21488" marR="21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25095" algn="l">
                        <a:lnSpc>
                          <a:spcPts val="1080"/>
                        </a:lnSpc>
                        <a:spcAft>
                          <a:spcPts val="0"/>
                        </a:spcAft>
                      </a:pPr>
                      <a:r>
                        <a:rPr lang="el-GR" sz="1400" spc="-10">
                          <a:latin typeface="Calibri" pitchFamily="34" charset="0"/>
                          <a:ea typeface="Times New Roman"/>
                          <a:cs typeface="Times New Roman"/>
                        </a:rPr>
                        <a:t>Συμμετοχή της εργασίας ανά μονάδα προϊόντος</a:t>
                      </a:r>
                      <a:r>
                        <a:rPr lang="el-GR" sz="1400">
                          <a:latin typeface="Calibri" pitchFamily="34" charset="0"/>
                          <a:ea typeface="Times New Roman"/>
                          <a:cs typeface="Times New Roman"/>
                        </a:rPr>
                        <a:t> </a:t>
                      </a:r>
                    </a:p>
                  </a:txBody>
                  <a:tcPr marL="21488" marR="21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l-GR" sz="1400" spc="-15">
                          <a:latin typeface="Calibri" pitchFamily="34" charset="0"/>
                          <a:ea typeface="Times New Roman"/>
                          <a:cs typeface="Times New Roman"/>
                        </a:rPr>
                        <a:t>Απόλυτο πλεονέκτημα παραγωγής</a:t>
                      </a:r>
                      <a:r>
                        <a:rPr lang="el-GR" sz="1400">
                          <a:latin typeface="Calibri" pitchFamily="34" charset="0"/>
                          <a:ea typeface="Times New Roman"/>
                          <a:cs typeface="Times New Roman"/>
                        </a:rPr>
                        <a:t> </a:t>
                      </a:r>
                    </a:p>
                  </a:txBody>
                  <a:tcPr marL="21488" marR="21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08594">
                <a:tc>
                  <a:txBody>
                    <a:bodyPr/>
                    <a:lstStyle/>
                    <a:p>
                      <a:pPr marL="79375" algn="l">
                        <a:spcAft>
                          <a:spcPts val="0"/>
                        </a:spcAft>
                      </a:pPr>
                      <a:r>
                        <a:rPr lang="el-GR" sz="1400" dirty="0">
                          <a:latin typeface="Calibri" pitchFamily="34" charset="0"/>
                          <a:ea typeface="Times New Roman"/>
                          <a:cs typeface="Times New Roman"/>
                        </a:rPr>
                        <a:t>2. </a:t>
                      </a:r>
                    </a:p>
                  </a:txBody>
                  <a:tcPr marL="21488" marR="21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130"/>
                        </a:lnSpc>
                        <a:spcAft>
                          <a:spcPts val="0"/>
                        </a:spcAft>
                      </a:pPr>
                      <a:r>
                        <a:rPr lang="el-GR" sz="1400" spc="-15">
                          <a:latin typeface="Calibri" pitchFamily="34" charset="0"/>
                          <a:ea typeface="Times New Roman"/>
                          <a:cs typeface="Times New Roman"/>
                        </a:rPr>
                        <a:t>Σχετική παραγωγικότητα </a:t>
                      </a:r>
                      <a:r>
                        <a:rPr lang="el-GR" sz="1400" spc="-10">
                          <a:latin typeface="Calibri" pitchFamily="34" charset="0"/>
                          <a:ea typeface="Times New Roman"/>
                          <a:cs typeface="Times New Roman"/>
                        </a:rPr>
                        <a:t>της εργασίας</a:t>
                      </a:r>
                      <a:r>
                        <a:rPr lang="el-GR" sz="1400">
                          <a:latin typeface="Calibri" pitchFamily="34" charset="0"/>
                          <a:ea typeface="Times New Roman"/>
                          <a:cs typeface="Times New Roman"/>
                        </a:rPr>
                        <a:t> </a:t>
                      </a:r>
                    </a:p>
                  </a:txBody>
                  <a:tcPr marL="21488" marR="21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400" spc="-20">
                          <a:latin typeface="Calibri" pitchFamily="34" charset="0"/>
                          <a:ea typeface="Times New Roman"/>
                          <a:cs typeface="Times New Roman"/>
                        </a:rPr>
                        <a:t>David Ricardo</a:t>
                      </a:r>
                      <a:r>
                        <a:rPr lang="el-GR" sz="1400">
                          <a:latin typeface="Calibri" pitchFamily="34" charset="0"/>
                          <a:ea typeface="Times New Roman"/>
                          <a:cs typeface="Times New Roman"/>
                        </a:rPr>
                        <a:t> </a:t>
                      </a:r>
                    </a:p>
                  </a:txBody>
                  <a:tcPr marL="21488" marR="21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25095" algn="l">
                        <a:lnSpc>
                          <a:spcPts val="1105"/>
                        </a:lnSpc>
                        <a:spcAft>
                          <a:spcPts val="0"/>
                        </a:spcAft>
                      </a:pPr>
                      <a:r>
                        <a:rPr lang="el-GR" sz="1400" spc="-10">
                          <a:latin typeface="Calibri" pitchFamily="34" charset="0"/>
                          <a:ea typeface="Times New Roman"/>
                          <a:cs typeface="Times New Roman"/>
                        </a:rPr>
                        <a:t>Συμμετοχή της εργασίας ανά </a:t>
                      </a:r>
                      <a:r>
                        <a:rPr lang="el-GR" sz="1400" spc="-15">
                          <a:latin typeface="Calibri" pitchFamily="34" charset="0"/>
                          <a:ea typeface="Times New Roman"/>
                          <a:cs typeface="Times New Roman"/>
                        </a:rPr>
                        <a:t>μονάδα προϊόντος</a:t>
                      </a:r>
                      <a:r>
                        <a:rPr lang="el-GR" sz="1400">
                          <a:latin typeface="Calibri" pitchFamily="34" charset="0"/>
                          <a:ea typeface="Times New Roman"/>
                          <a:cs typeface="Times New Roman"/>
                        </a:rPr>
                        <a:t> </a:t>
                      </a:r>
                    </a:p>
                  </a:txBody>
                  <a:tcPr marL="21488" marR="21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l-GR" sz="1400" spc="-15">
                          <a:latin typeface="Calibri" pitchFamily="34" charset="0"/>
                          <a:ea typeface="Times New Roman"/>
                          <a:cs typeface="Times New Roman"/>
                        </a:rPr>
                        <a:t>Σχετικό πλεονέκτημα παραγωγής</a:t>
                      </a:r>
                      <a:r>
                        <a:rPr lang="el-GR" sz="1400">
                          <a:latin typeface="Calibri" pitchFamily="34" charset="0"/>
                          <a:ea typeface="Times New Roman"/>
                          <a:cs typeface="Times New Roman"/>
                        </a:rPr>
                        <a:t> </a:t>
                      </a:r>
                    </a:p>
                  </a:txBody>
                  <a:tcPr marL="21488" marR="21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75579">
                <a:tc>
                  <a:txBody>
                    <a:bodyPr/>
                    <a:lstStyle/>
                    <a:p>
                      <a:pPr marL="73025" algn="l">
                        <a:spcAft>
                          <a:spcPts val="0"/>
                        </a:spcAft>
                      </a:pPr>
                      <a:r>
                        <a:rPr lang="el-GR" sz="1400" dirty="0">
                          <a:latin typeface="Calibri" pitchFamily="34" charset="0"/>
                          <a:ea typeface="Times New Roman"/>
                          <a:cs typeface="Times New Roman"/>
                        </a:rPr>
                        <a:t>3. </a:t>
                      </a:r>
                    </a:p>
                  </a:txBody>
                  <a:tcPr marL="21488" marR="21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105"/>
                        </a:lnSpc>
                        <a:spcAft>
                          <a:spcPts val="0"/>
                        </a:spcAft>
                      </a:pPr>
                      <a:r>
                        <a:rPr lang="el-GR" sz="1400" spc="-15" dirty="0">
                          <a:latin typeface="Calibri" pitchFamily="34" charset="0"/>
                          <a:ea typeface="Times New Roman"/>
                          <a:cs typeface="Times New Roman"/>
                        </a:rPr>
                        <a:t>Αναλογία παραγωγικών </a:t>
                      </a:r>
                      <a:r>
                        <a:rPr lang="el-GR" sz="1400" spc="-10" dirty="0">
                          <a:latin typeface="Calibri" pitchFamily="34" charset="0"/>
                          <a:ea typeface="Times New Roman"/>
                          <a:cs typeface="Times New Roman"/>
                        </a:rPr>
                        <a:t>συντελεστών </a:t>
                      </a:r>
                      <a:endParaRPr lang="el-GR" sz="1400" spc="-10" dirty="0" smtClean="0">
                        <a:latin typeface="Calibri" pitchFamily="34" charset="0"/>
                        <a:ea typeface="Times New Roman"/>
                        <a:cs typeface="Times New Roman"/>
                      </a:endParaRPr>
                    </a:p>
                    <a:p>
                      <a:pPr algn="l">
                        <a:lnSpc>
                          <a:spcPts val="1105"/>
                        </a:lnSpc>
                        <a:spcAft>
                          <a:spcPts val="0"/>
                        </a:spcAft>
                      </a:pPr>
                      <a:r>
                        <a:rPr lang="el-GR" sz="1400" spc="-10" dirty="0" smtClean="0">
                          <a:latin typeface="Calibri" pitchFamily="34" charset="0"/>
                          <a:ea typeface="Times New Roman"/>
                          <a:cs typeface="Times New Roman"/>
                        </a:rPr>
                        <a:t>Α</a:t>
                      </a:r>
                      <a:r>
                        <a:rPr lang="el-GR" sz="1400" spc="-10" dirty="0">
                          <a:latin typeface="Calibri" pitchFamily="34" charset="0"/>
                          <a:ea typeface="Times New Roman"/>
                          <a:cs typeface="Times New Roman"/>
                        </a:rPr>
                        <a:t>. Ομοιογενές κεφάλαιο και εργασία</a:t>
                      </a:r>
                      <a:endParaRPr lang="el-GR" sz="1400" dirty="0">
                        <a:latin typeface="Calibri" pitchFamily="34" charset="0"/>
                        <a:ea typeface="Times New Roman"/>
                        <a:cs typeface="Times New Roman"/>
                      </a:endParaRPr>
                    </a:p>
                    <a:p>
                      <a:pPr algn="l">
                        <a:spcAft>
                          <a:spcPts val="0"/>
                        </a:spcAft>
                      </a:pPr>
                      <a:r>
                        <a:rPr lang="el-GR" sz="1400" spc="-10" dirty="0">
                          <a:latin typeface="Calibri" pitchFamily="34" charset="0"/>
                          <a:ea typeface="Times New Roman"/>
                          <a:cs typeface="Times New Roman"/>
                        </a:rPr>
                        <a:t>Β. Ανθρώπινο Κεφάλαιο</a:t>
                      </a:r>
                      <a:r>
                        <a:rPr lang="el-GR" sz="1400" dirty="0">
                          <a:latin typeface="Calibri" pitchFamily="34" charset="0"/>
                          <a:ea typeface="Times New Roman"/>
                          <a:cs typeface="Times New Roman"/>
                        </a:rPr>
                        <a:t> </a:t>
                      </a:r>
                    </a:p>
                  </a:txBody>
                  <a:tcPr marL="21488" marR="21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301625" algn="l">
                        <a:lnSpc>
                          <a:spcPts val="1080"/>
                        </a:lnSpc>
                        <a:spcAft>
                          <a:spcPts val="0"/>
                        </a:spcAft>
                      </a:pPr>
                      <a:r>
                        <a:rPr lang="en-US" sz="1400" spc="-15">
                          <a:latin typeface="Calibri" pitchFamily="34" charset="0"/>
                          <a:ea typeface="Times New Roman"/>
                          <a:cs typeface="Times New Roman"/>
                        </a:rPr>
                        <a:t>Hecksher, Ohlin </a:t>
                      </a:r>
                      <a:r>
                        <a:rPr lang="el-GR" sz="1400" spc="5">
                          <a:latin typeface="Calibri" pitchFamily="34" charset="0"/>
                          <a:ea typeface="Times New Roman"/>
                          <a:cs typeface="Times New Roman"/>
                        </a:rPr>
                        <a:t>και </a:t>
                      </a:r>
                      <a:r>
                        <a:rPr lang="en-US" sz="1400" spc="5">
                          <a:latin typeface="Calibri" pitchFamily="34" charset="0"/>
                          <a:ea typeface="Times New Roman"/>
                          <a:cs typeface="Times New Roman"/>
                        </a:rPr>
                        <a:t>Samuelson</a:t>
                      </a:r>
                      <a:endParaRPr lang="el-GR" sz="1400">
                        <a:latin typeface="Calibri" pitchFamily="34" charset="0"/>
                        <a:ea typeface="Times New Roman"/>
                        <a:cs typeface="Times New Roman"/>
                      </a:endParaRPr>
                    </a:p>
                    <a:p>
                      <a:pPr algn="l">
                        <a:spcAft>
                          <a:spcPts val="0"/>
                        </a:spcAft>
                      </a:pPr>
                      <a:r>
                        <a:rPr lang="en-US" sz="1400" spc="-5">
                          <a:latin typeface="Calibri" pitchFamily="34" charset="0"/>
                          <a:ea typeface="Times New Roman"/>
                          <a:cs typeface="Times New Roman"/>
                        </a:rPr>
                        <a:t>Leontief</a:t>
                      </a:r>
                      <a:r>
                        <a:rPr lang="en-GB" sz="1400">
                          <a:latin typeface="Calibri" pitchFamily="34" charset="0"/>
                          <a:ea typeface="Times New Roman"/>
                          <a:cs typeface="Times New Roman"/>
                        </a:rPr>
                        <a:t> </a:t>
                      </a:r>
                      <a:endParaRPr lang="el-GR" sz="1400">
                        <a:latin typeface="Calibri" pitchFamily="34" charset="0"/>
                        <a:ea typeface="Times New Roman"/>
                        <a:cs typeface="Times New Roman"/>
                      </a:endParaRPr>
                    </a:p>
                  </a:txBody>
                  <a:tcPr marL="21488" marR="21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09855" indent="-3175" algn="l">
                        <a:lnSpc>
                          <a:spcPts val="1105"/>
                        </a:lnSpc>
                        <a:spcAft>
                          <a:spcPts val="0"/>
                        </a:spcAft>
                      </a:pPr>
                      <a:r>
                        <a:rPr lang="el-GR" sz="1400" spc="-15">
                          <a:latin typeface="Calibri" pitchFamily="34" charset="0"/>
                          <a:ea typeface="Times New Roman"/>
                          <a:cs typeface="Times New Roman"/>
                        </a:rPr>
                        <a:t>Λόγος κεφαλαίου- εργασίας </a:t>
                      </a:r>
                      <a:r>
                        <a:rPr lang="el-GR" sz="1400" spc="-20">
                          <a:latin typeface="Calibri" pitchFamily="34" charset="0"/>
                          <a:ea typeface="Times New Roman"/>
                          <a:cs typeface="Times New Roman"/>
                        </a:rPr>
                        <a:t>(</a:t>
                      </a:r>
                      <a:r>
                        <a:rPr lang="en-US" sz="1400" spc="-20">
                          <a:latin typeface="Calibri" pitchFamily="34" charset="0"/>
                          <a:ea typeface="Times New Roman"/>
                          <a:cs typeface="Times New Roman"/>
                        </a:rPr>
                        <a:t>K</a:t>
                      </a:r>
                      <a:r>
                        <a:rPr lang="el-GR" sz="1400" spc="-20">
                          <a:latin typeface="Calibri" pitchFamily="34" charset="0"/>
                          <a:ea typeface="Times New Roman"/>
                          <a:cs typeface="Times New Roman"/>
                        </a:rPr>
                        <a:t>/</a:t>
                      </a:r>
                      <a:r>
                        <a:rPr lang="en-US" sz="1400" spc="-20">
                          <a:latin typeface="Calibri" pitchFamily="34" charset="0"/>
                          <a:ea typeface="Times New Roman"/>
                          <a:cs typeface="Times New Roman"/>
                        </a:rPr>
                        <a:t>L</a:t>
                      </a:r>
                      <a:r>
                        <a:rPr lang="el-GR" sz="1400" spc="-20">
                          <a:latin typeface="Calibri" pitchFamily="34" charset="0"/>
                          <a:ea typeface="Times New Roman"/>
                          <a:cs typeface="Times New Roman"/>
                        </a:rPr>
                        <a:t>)</a:t>
                      </a:r>
                      <a:endParaRPr lang="el-GR" sz="1400">
                        <a:latin typeface="Calibri" pitchFamily="34" charset="0"/>
                        <a:ea typeface="Times New Roman"/>
                        <a:cs typeface="Times New Roman"/>
                      </a:endParaRPr>
                    </a:p>
                    <a:p>
                      <a:pPr marR="109855" algn="l">
                        <a:lnSpc>
                          <a:spcPts val="1080"/>
                        </a:lnSpc>
                        <a:spcAft>
                          <a:spcPts val="0"/>
                        </a:spcAft>
                      </a:pPr>
                      <a:r>
                        <a:rPr lang="el-GR" sz="1400" spc="-10">
                          <a:latin typeface="Calibri" pitchFamily="34" charset="0"/>
                          <a:ea typeface="Times New Roman"/>
                          <a:cs typeface="Times New Roman"/>
                        </a:rPr>
                        <a:t>Προσόντα (γνώσεις) </a:t>
                      </a:r>
                      <a:r>
                        <a:rPr lang="el-GR" sz="1400" spc="-15">
                          <a:latin typeface="Calibri" pitchFamily="34" charset="0"/>
                          <a:ea typeface="Times New Roman"/>
                          <a:cs typeface="Times New Roman"/>
                        </a:rPr>
                        <a:t>εργαζομένων στην παραγωγή </a:t>
                      </a:r>
                      <a:r>
                        <a:rPr lang="el-GR" sz="1400" spc="-10">
                          <a:latin typeface="Calibri" pitchFamily="34" charset="0"/>
                          <a:ea typeface="Times New Roman"/>
                          <a:cs typeface="Times New Roman"/>
                        </a:rPr>
                        <a:t>και διανομή των προϊόντων</a:t>
                      </a:r>
                      <a:r>
                        <a:rPr lang="el-GR" sz="1400">
                          <a:latin typeface="Calibri" pitchFamily="34" charset="0"/>
                          <a:ea typeface="Times New Roman"/>
                          <a:cs typeface="Times New Roman"/>
                        </a:rPr>
                        <a:t> </a:t>
                      </a:r>
                    </a:p>
                  </a:txBody>
                  <a:tcPr marL="21488" marR="21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4130" algn="l">
                        <a:lnSpc>
                          <a:spcPts val="1105"/>
                        </a:lnSpc>
                        <a:spcAft>
                          <a:spcPts val="0"/>
                        </a:spcAft>
                      </a:pPr>
                      <a:r>
                        <a:rPr lang="el-GR" sz="1400" spc="-15">
                          <a:latin typeface="Calibri" pitchFamily="34" charset="0"/>
                          <a:ea typeface="Times New Roman"/>
                          <a:cs typeface="Times New Roman"/>
                        </a:rPr>
                        <a:t>Η σχετική αφθονία μιας χώρας σε κεφάλαιο και εργασία. Χώρες που έχουν άφθονο κεφάλαιο θα </a:t>
                      </a:r>
                      <a:r>
                        <a:rPr lang="el-GR" sz="1400" spc="-10">
                          <a:latin typeface="Calibri" pitchFamily="34" charset="0"/>
                          <a:ea typeface="Times New Roman"/>
                          <a:cs typeface="Times New Roman"/>
                        </a:rPr>
                        <a:t>εξάγουν προϊόντα έντασης κεφαλαίου και θα εισάγουν προϊόντα έντασης εργασίας</a:t>
                      </a:r>
                      <a:endParaRPr lang="el-GR" sz="1400">
                        <a:latin typeface="Calibri" pitchFamily="34" charset="0"/>
                        <a:ea typeface="Times New Roman"/>
                        <a:cs typeface="Times New Roman"/>
                      </a:endParaRPr>
                    </a:p>
                    <a:p>
                      <a:pPr marR="24130" algn="l">
                        <a:lnSpc>
                          <a:spcPts val="1105"/>
                        </a:lnSpc>
                        <a:spcAft>
                          <a:spcPts val="0"/>
                        </a:spcAft>
                      </a:pPr>
                      <a:r>
                        <a:rPr lang="el-GR" sz="1400" spc="-15">
                          <a:latin typeface="Calibri" pitchFamily="34" charset="0"/>
                          <a:ea typeface="Times New Roman"/>
                          <a:cs typeface="Times New Roman"/>
                        </a:rPr>
                        <a:t>Χώρες σχετικά πλούσιες σε καλά εκπαιδευμένο </a:t>
                      </a:r>
                      <a:r>
                        <a:rPr lang="el-GR" sz="1400" spc="-10">
                          <a:latin typeface="Calibri" pitchFamily="34" charset="0"/>
                          <a:ea typeface="Times New Roman"/>
                          <a:cs typeface="Times New Roman"/>
                        </a:rPr>
                        <a:t>εργατικό δυναμικό θα εξάγουν προϊόντα </a:t>
                      </a:r>
                      <a:r>
                        <a:rPr lang="el-GR" sz="1400" spc="-15">
                          <a:latin typeface="Calibri" pitchFamily="34" charset="0"/>
                          <a:ea typeface="Times New Roman"/>
                          <a:cs typeface="Times New Roman"/>
                        </a:rPr>
                        <a:t>έντασης γνώσης και θα εισάγουν προϊόντα που απαιτούν την απασχόληση σχετικά άφθονου ανειδίκευτου </a:t>
                      </a:r>
                      <a:r>
                        <a:rPr lang="el-GR" sz="1400" spc="-10">
                          <a:latin typeface="Calibri" pitchFamily="34" charset="0"/>
                          <a:ea typeface="Times New Roman"/>
                          <a:cs typeface="Times New Roman"/>
                        </a:rPr>
                        <a:t>εργατικού δυναμικού</a:t>
                      </a:r>
                      <a:r>
                        <a:rPr lang="el-GR" sz="1400">
                          <a:latin typeface="Calibri" pitchFamily="34" charset="0"/>
                          <a:ea typeface="Times New Roman"/>
                          <a:cs typeface="Times New Roman"/>
                        </a:rPr>
                        <a:t> </a:t>
                      </a:r>
                    </a:p>
                  </a:txBody>
                  <a:tcPr marL="21488" marR="21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13786">
                <a:tc>
                  <a:txBody>
                    <a:bodyPr/>
                    <a:lstStyle/>
                    <a:p>
                      <a:pPr marL="76200" algn="l">
                        <a:spcAft>
                          <a:spcPts val="0"/>
                        </a:spcAft>
                      </a:pPr>
                      <a:r>
                        <a:rPr lang="el-GR" sz="1400" dirty="0">
                          <a:latin typeface="Calibri" pitchFamily="34" charset="0"/>
                          <a:ea typeface="Times New Roman"/>
                          <a:cs typeface="Times New Roman"/>
                        </a:rPr>
                        <a:t>4. </a:t>
                      </a:r>
                    </a:p>
                  </a:txBody>
                  <a:tcPr marL="21488" marR="21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l-GR" sz="1400" spc="-15">
                          <a:latin typeface="Calibri" pitchFamily="34" charset="0"/>
                          <a:ea typeface="Times New Roman"/>
                          <a:cs typeface="Times New Roman"/>
                        </a:rPr>
                        <a:t>Οικονομίες κλίμακας</a:t>
                      </a:r>
                      <a:r>
                        <a:rPr lang="el-GR" sz="1400">
                          <a:latin typeface="Calibri" pitchFamily="34" charset="0"/>
                          <a:ea typeface="Times New Roman"/>
                          <a:cs typeface="Times New Roman"/>
                        </a:rPr>
                        <a:t> </a:t>
                      </a:r>
                    </a:p>
                  </a:txBody>
                  <a:tcPr marL="21488" marR="21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33985" algn="l">
                        <a:lnSpc>
                          <a:spcPts val="1105"/>
                        </a:lnSpc>
                        <a:spcAft>
                          <a:spcPts val="0"/>
                        </a:spcAft>
                      </a:pPr>
                      <a:r>
                        <a:rPr lang="en-US" sz="1400" spc="-20">
                          <a:latin typeface="Calibri" pitchFamily="34" charset="0"/>
                          <a:ea typeface="Times New Roman"/>
                          <a:cs typeface="Times New Roman"/>
                        </a:rPr>
                        <a:t>Ohlin, Helpman </a:t>
                      </a:r>
                      <a:r>
                        <a:rPr lang="el-GR" sz="1400" spc="-20">
                          <a:latin typeface="Calibri" pitchFamily="34" charset="0"/>
                          <a:ea typeface="Times New Roman"/>
                          <a:cs typeface="Times New Roman"/>
                        </a:rPr>
                        <a:t>και </a:t>
                      </a:r>
                      <a:r>
                        <a:rPr lang="en-US" sz="1400" spc="-15">
                          <a:latin typeface="Calibri" pitchFamily="34" charset="0"/>
                          <a:ea typeface="Times New Roman"/>
                          <a:cs typeface="Times New Roman"/>
                        </a:rPr>
                        <a:t>Krugman</a:t>
                      </a:r>
                      <a:r>
                        <a:rPr lang="el-GR" sz="1400">
                          <a:latin typeface="Calibri" pitchFamily="34" charset="0"/>
                          <a:ea typeface="Times New Roman"/>
                          <a:cs typeface="Times New Roman"/>
                        </a:rPr>
                        <a:t> </a:t>
                      </a:r>
                    </a:p>
                  </a:txBody>
                  <a:tcPr marL="21488" marR="21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03505" algn="l">
                        <a:lnSpc>
                          <a:spcPts val="1105"/>
                        </a:lnSpc>
                        <a:spcAft>
                          <a:spcPts val="0"/>
                        </a:spcAft>
                      </a:pPr>
                      <a:r>
                        <a:rPr lang="el-GR" sz="1400" spc="-10">
                          <a:latin typeface="Calibri" pitchFamily="34" charset="0"/>
                          <a:ea typeface="Times New Roman"/>
                          <a:cs typeface="Times New Roman"/>
                        </a:rPr>
                        <a:t>Το εύρος των οικονομιών </a:t>
                      </a:r>
                      <a:r>
                        <a:rPr lang="el-GR" sz="1400" spc="-15">
                          <a:latin typeface="Calibri" pitchFamily="34" charset="0"/>
                          <a:ea typeface="Times New Roman"/>
                          <a:cs typeface="Times New Roman"/>
                        </a:rPr>
                        <a:t>κλίμακας στην παραγωγή και τη διανομή.</a:t>
                      </a:r>
                      <a:r>
                        <a:rPr lang="el-GR" sz="1400">
                          <a:latin typeface="Calibri" pitchFamily="34" charset="0"/>
                          <a:ea typeface="Times New Roman"/>
                          <a:cs typeface="Times New Roman"/>
                        </a:rPr>
                        <a:t> </a:t>
                      </a:r>
                    </a:p>
                  </a:txBody>
                  <a:tcPr marL="21488" marR="21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76200" indent="-3175" algn="l">
                        <a:lnSpc>
                          <a:spcPts val="1105"/>
                        </a:lnSpc>
                        <a:spcAft>
                          <a:spcPts val="0"/>
                        </a:spcAft>
                      </a:pPr>
                      <a:r>
                        <a:rPr lang="el-GR" sz="1400" spc="-10">
                          <a:latin typeface="Calibri" pitchFamily="34" charset="0"/>
                          <a:ea typeface="Times New Roman"/>
                          <a:cs typeface="Times New Roman"/>
                        </a:rPr>
                        <a:t>Μια μεγάλη εγχώρια αγορά ενισχύει την εξα­</a:t>
                      </a:r>
                      <a:r>
                        <a:rPr lang="el-GR" sz="1400" spc="-15">
                          <a:latin typeface="Calibri" pitchFamily="34" charset="0"/>
                          <a:ea typeface="Times New Roman"/>
                          <a:cs typeface="Times New Roman"/>
                        </a:rPr>
                        <a:t>γωγή προϊόντων που παράγονται με οικονομίες </a:t>
                      </a:r>
                      <a:r>
                        <a:rPr lang="el-GR" sz="1400" spc="-10">
                          <a:latin typeface="Calibri" pitchFamily="34" charset="0"/>
                          <a:ea typeface="Times New Roman"/>
                          <a:cs typeface="Times New Roman"/>
                        </a:rPr>
                        <a:t>κλίμακας. Μικρές εγχώριες αγορές στηρίζουν την εξαγωγή προϊόντων που παράγονται υπό </a:t>
                      </a:r>
                      <a:r>
                        <a:rPr lang="el-GR" sz="1400">
                          <a:latin typeface="Calibri" pitchFamily="34" charset="0"/>
                          <a:ea typeface="Times New Roman"/>
                          <a:cs typeface="Times New Roman"/>
                        </a:rPr>
                        <a:t>σταθερές αποδόσεις κλίμακας </a:t>
                      </a:r>
                    </a:p>
                  </a:txBody>
                  <a:tcPr marL="21488" marR="21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23741">
                <a:tc>
                  <a:txBody>
                    <a:bodyPr/>
                    <a:lstStyle/>
                    <a:p>
                      <a:pPr marL="79375" algn="l">
                        <a:spcAft>
                          <a:spcPts val="0"/>
                        </a:spcAft>
                      </a:pPr>
                      <a:r>
                        <a:rPr lang="el-GR" sz="1400" dirty="0">
                          <a:latin typeface="Calibri" pitchFamily="34" charset="0"/>
                          <a:ea typeface="Times New Roman"/>
                          <a:cs typeface="Times New Roman"/>
                        </a:rPr>
                        <a:t>5. </a:t>
                      </a:r>
                    </a:p>
                  </a:txBody>
                  <a:tcPr marL="21488" marR="21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39370" algn="l">
                        <a:lnSpc>
                          <a:spcPts val="1080"/>
                        </a:lnSpc>
                        <a:spcAft>
                          <a:spcPts val="0"/>
                        </a:spcAft>
                      </a:pPr>
                      <a:r>
                        <a:rPr lang="el-GR" sz="1400" spc="-20">
                          <a:latin typeface="Calibri" pitchFamily="34" charset="0"/>
                          <a:ea typeface="Times New Roman"/>
                          <a:cs typeface="Times New Roman"/>
                        </a:rPr>
                        <a:t>Τεχνολογικό έλλειμμα ή </a:t>
                      </a:r>
                      <a:r>
                        <a:rPr lang="el-GR" sz="1400" spc="-15">
                          <a:latin typeface="Calibri" pitchFamily="34" charset="0"/>
                          <a:ea typeface="Times New Roman"/>
                          <a:cs typeface="Times New Roman"/>
                        </a:rPr>
                        <a:t>κύκλος προϊόντος</a:t>
                      </a:r>
                      <a:r>
                        <a:rPr lang="el-GR" sz="1400">
                          <a:latin typeface="Calibri" pitchFamily="34" charset="0"/>
                          <a:ea typeface="Times New Roman"/>
                          <a:cs typeface="Times New Roman"/>
                        </a:rPr>
                        <a:t> </a:t>
                      </a:r>
                    </a:p>
                  </a:txBody>
                  <a:tcPr marL="21488" marR="21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2880" indent="-3175" algn="l">
                        <a:lnSpc>
                          <a:spcPts val="1105"/>
                        </a:lnSpc>
                        <a:spcAft>
                          <a:spcPts val="0"/>
                        </a:spcAft>
                      </a:pPr>
                      <a:r>
                        <a:rPr lang="en-US" sz="1400" spc="-20">
                          <a:latin typeface="Calibri" pitchFamily="34" charset="0"/>
                          <a:ea typeface="Times New Roman"/>
                          <a:cs typeface="Times New Roman"/>
                        </a:rPr>
                        <a:t>, Grossman </a:t>
                      </a:r>
                      <a:r>
                        <a:rPr lang="en-US" sz="1400" spc="10">
                          <a:latin typeface="Calibri" pitchFamily="34" charset="0"/>
                          <a:ea typeface="Times New Roman"/>
                          <a:cs typeface="Times New Roman"/>
                        </a:rPr>
                        <a:t>και   Helpman</a:t>
                      </a:r>
                      <a:r>
                        <a:rPr lang="en-US" sz="1400" spc="-20">
                          <a:latin typeface="Calibri" pitchFamily="34" charset="0"/>
                          <a:ea typeface="Times New Roman"/>
                          <a:cs typeface="Times New Roman"/>
                        </a:rPr>
                        <a:t> </a:t>
                      </a:r>
                    </a:p>
                  </a:txBody>
                  <a:tcPr marL="21488" marR="21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13360" algn="l">
                        <a:lnSpc>
                          <a:spcPts val="1105"/>
                        </a:lnSpc>
                        <a:spcAft>
                          <a:spcPts val="0"/>
                        </a:spcAft>
                      </a:pPr>
                      <a:r>
                        <a:rPr lang="el-GR" sz="1400" spc="-15">
                          <a:latin typeface="Calibri" pitchFamily="34" charset="0"/>
                          <a:ea typeface="Times New Roman"/>
                          <a:cs typeface="Times New Roman"/>
                        </a:rPr>
                        <a:t>Επαναλαμβανόμενη εθνική είσοδος στην παραγωγή</a:t>
                      </a:r>
                      <a:r>
                        <a:rPr lang="el-GR" sz="1400">
                          <a:latin typeface="Calibri" pitchFamily="34" charset="0"/>
                          <a:ea typeface="Times New Roman"/>
                          <a:cs typeface="Times New Roman"/>
                        </a:rPr>
                        <a:t> </a:t>
                      </a:r>
                    </a:p>
                  </a:txBody>
                  <a:tcPr marL="21488" marR="21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8265" algn="l">
                        <a:lnSpc>
                          <a:spcPts val="1080"/>
                        </a:lnSpc>
                        <a:spcAft>
                          <a:spcPts val="0"/>
                        </a:spcAft>
                      </a:pPr>
                      <a:r>
                        <a:rPr lang="el-GR" sz="1400" spc="-15" dirty="0">
                          <a:latin typeface="Calibri" pitchFamily="34" charset="0"/>
                          <a:ea typeface="Times New Roman"/>
                          <a:cs typeface="Times New Roman"/>
                        </a:rPr>
                        <a:t>Οι πρώιμοι παραγωγοί νέων προϊόντων κατορ­</a:t>
                      </a:r>
                      <a:r>
                        <a:rPr lang="el-GR" sz="1400" spc="-10" dirty="0">
                          <a:latin typeface="Calibri" pitchFamily="34" charset="0"/>
                          <a:ea typeface="Times New Roman"/>
                          <a:cs typeface="Times New Roman"/>
                        </a:rPr>
                        <a:t>θώνουν να αποκτήσουν εξαγωγικό πλεονέκτημα. Αργότερα οι παραγωγοί θα </a:t>
                      </a:r>
                      <a:r>
                        <a:rPr lang="el-GR" sz="1400" spc="-5" dirty="0">
                          <a:latin typeface="Calibri" pitchFamily="34" charset="0"/>
                          <a:ea typeface="Times New Roman"/>
                          <a:cs typeface="Times New Roman"/>
                        </a:rPr>
                        <a:t>πρέπει να βασιστούν στους χαμηλούς μισθούς</a:t>
                      </a:r>
                      <a:r>
                        <a:rPr lang="el-GR" sz="1400" dirty="0">
                          <a:latin typeface="Calibri" pitchFamily="34" charset="0"/>
                          <a:ea typeface="Times New Roman"/>
                          <a:cs typeface="Times New Roman"/>
                        </a:rPr>
                        <a:t> </a:t>
                      </a:r>
                    </a:p>
                  </a:txBody>
                  <a:tcPr marL="21488" marR="21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14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1193424" tIns="914112" rIns="41009667" bIns="457056"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1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Πίνακας 3: Σύνοψη των Θεωριών του Διεθνούς Εμπορίου</a:t>
            </a:r>
            <a:endParaRPr kumimoji="0" lang="el-GR" sz="1000" b="0" i="0"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el-GR" sz="1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el-GR" sz="9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el-GR" sz="100" b="0" i="0"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el-GR" sz="1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el-GR" sz="9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el-GR" sz="1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el-GR" sz="1000" b="0" i="0"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r>
            <a:br>
              <a:rPr kumimoji="0" lang="el-GR" sz="1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b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043609" y="404664"/>
          <a:ext cx="7416822" cy="5949160"/>
        </p:xfrm>
        <a:graphic>
          <a:graphicData uri="http://schemas.openxmlformats.org/drawingml/2006/table">
            <a:tbl>
              <a:tblPr/>
              <a:tblGrid>
                <a:gridCol w="389682"/>
                <a:gridCol w="1415981"/>
                <a:gridCol w="1273234"/>
                <a:gridCol w="1746806"/>
                <a:gridCol w="2591119"/>
              </a:tblGrid>
              <a:tr h="439078">
                <a:tc>
                  <a:txBody>
                    <a:bodyPr/>
                    <a:lstStyle/>
                    <a:p>
                      <a:pPr marL="42545" algn="l">
                        <a:spcAft>
                          <a:spcPts val="0"/>
                        </a:spcAft>
                      </a:pPr>
                      <a:r>
                        <a:rPr lang="el-GR" sz="1200" dirty="0">
                          <a:latin typeface="Calibri" pitchFamily="34" charset="0"/>
                          <a:ea typeface="Times New Roman"/>
                          <a:cs typeface="Times New Roman"/>
                        </a:rPr>
                        <a:t>α/α</a:t>
                      </a:r>
                    </a:p>
                  </a:txBody>
                  <a:tcPr marL="19688" marR="196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01295" algn="l">
                        <a:lnSpc>
                          <a:spcPts val="1010"/>
                        </a:lnSpc>
                        <a:spcAft>
                          <a:spcPts val="0"/>
                        </a:spcAft>
                      </a:pPr>
                      <a:r>
                        <a:rPr lang="el-GR" sz="1200" dirty="0">
                          <a:latin typeface="Calibri" pitchFamily="34" charset="0"/>
                          <a:ea typeface="Times New Roman"/>
                          <a:cs typeface="Times New Roman"/>
                        </a:rPr>
                        <a:t>ΒΑΣΙΚΑ ΧΑΡΑΚΤΗΡΙΣΤΙΚΑ</a:t>
                      </a:r>
                    </a:p>
                  </a:txBody>
                  <a:tcPr marL="19688" marR="196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57785" algn="l">
                        <a:lnSpc>
                          <a:spcPts val="985"/>
                        </a:lnSpc>
                        <a:spcAft>
                          <a:spcPts val="0"/>
                        </a:spcAft>
                      </a:pPr>
                      <a:r>
                        <a:rPr lang="el-GR" sz="1200">
                          <a:latin typeface="Calibri" pitchFamily="34" charset="0"/>
                          <a:ea typeface="Times New Roman"/>
                          <a:cs typeface="Times New Roman"/>
                        </a:rPr>
                        <a:t>ΟΙΚΟΝΟΜΟΛΟΓΟΙ ΠΟΥ ΚΥΡΙΩΣ ΣΥΝΕΒΑΛΑΝ</a:t>
                      </a:r>
                    </a:p>
                  </a:txBody>
                  <a:tcPr marL="19688" marR="196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33985" indent="3175" algn="l">
                        <a:lnSpc>
                          <a:spcPts val="960"/>
                        </a:lnSpc>
                        <a:spcAft>
                          <a:spcPts val="0"/>
                        </a:spcAft>
                      </a:pPr>
                      <a:r>
                        <a:rPr lang="el-GR" sz="1200">
                          <a:latin typeface="Calibri" pitchFamily="34" charset="0"/>
                          <a:ea typeface="Times New Roman"/>
                          <a:cs typeface="Times New Roman"/>
                        </a:rPr>
                        <a:t>ΚΥΡΙΑ ΧΑΡΑΚΤΗΡΙΣΤΙΚΑ ΤΩΝ ΑΝΤΑΛΑΣΣΟΜΕΝΩΝ ΠΡΟΪΟΝΤΩΝ</a:t>
                      </a:r>
                    </a:p>
                  </a:txBody>
                  <a:tcPr marL="19688" marR="196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344170" indent="3175" algn="l">
                        <a:lnSpc>
                          <a:spcPts val="985"/>
                        </a:lnSpc>
                        <a:spcAft>
                          <a:spcPts val="0"/>
                        </a:spcAft>
                      </a:pPr>
                      <a:r>
                        <a:rPr lang="el-GR" sz="1200">
                          <a:latin typeface="Calibri" pitchFamily="34" charset="0"/>
                          <a:ea typeface="Times New Roman"/>
                          <a:cs typeface="Times New Roman"/>
                        </a:rPr>
                        <a:t>ΠΑΡΑΓΟΝΤΕΣ ΠΟΥ ΚΑΘΟΡΙΖΟΥΝ ΤΗΝ ΚΑΤΕΥΘΥΝΣΗ ΤΟΥ ΕΜΠΟΡΙΟΥ</a:t>
                      </a:r>
                    </a:p>
                  </a:txBody>
                  <a:tcPr marL="19688" marR="196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68257">
                <a:tc>
                  <a:txBody>
                    <a:bodyPr/>
                    <a:lstStyle/>
                    <a:p>
                      <a:pPr marL="73025" algn="l">
                        <a:spcAft>
                          <a:spcPts val="0"/>
                        </a:spcAft>
                      </a:pPr>
                      <a:r>
                        <a:rPr lang="el-GR" sz="1200">
                          <a:latin typeface="Calibri" pitchFamily="34" charset="0"/>
                          <a:ea typeface="Times New Roman"/>
                          <a:cs typeface="Times New Roman"/>
                        </a:rPr>
                        <a:t>6.</a:t>
                      </a:r>
                    </a:p>
                  </a:txBody>
                  <a:tcPr marL="19688" marR="196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7305" algn="l">
                        <a:lnSpc>
                          <a:spcPts val="1105"/>
                        </a:lnSpc>
                        <a:spcAft>
                          <a:spcPts val="0"/>
                        </a:spcAft>
                      </a:pPr>
                      <a:r>
                        <a:rPr lang="el-GR" sz="1200">
                          <a:latin typeface="Calibri" pitchFamily="34" charset="0"/>
                          <a:ea typeface="Times New Roman"/>
                          <a:cs typeface="Times New Roman"/>
                        </a:rPr>
                        <a:t>Ομοιότητα προτιμήσεων καταναλωτών</a:t>
                      </a:r>
                    </a:p>
                  </a:txBody>
                  <a:tcPr marL="19688" marR="196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200">
                          <a:latin typeface="Calibri" pitchFamily="34" charset="0"/>
                          <a:ea typeface="Times New Roman"/>
                          <a:cs typeface="Times New Roman"/>
                        </a:rPr>
                        <a:t>Linder</a:t>
                      </a:r>
                      <a:endParaRPr lang="el-GR" sz="1200">
                        <a:latin typeface="Calibri" pitchFamily="34" charset="0"/>
                        <a:ea typeface="Times New Roman"/>
                        <a:cs typeface="Times New Roman"/>
                      </a:endParaRPr>
                    </a:p>
                  </a:txBody>
                  <a:tcPr marL="19688" marR="196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l-GR" sz="1200">
                          <a:latin typeface="Calibri" pitchFamily="34" charset="0"/>
                          <a:ea typeface="Times New Roman"/>
                          <a:cs typeface="Times New Roman"/>
                        </a:rPr>
                        <a:t>Διαφοροποίηση προϊόντος</a:t>
                      </a:r>
                    </a:p>
                  </a:txBody>
                  <a:tcPr marL="19688" marR="196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06680" algn="l">
                        <a:lnSpc>
                          <a:spcPts val="1105"/>
                        </a:lnSpc>
                        <a:spcAft>
                          <a:spcPts val="0"/>
                        </a:spcAft>
                      </a:pPr>
                      <a:r>
                        <a:rPr lang="el-GR" sz="1200">
                          <a:latin typeface="Calibri" pitchFamily="34" charset="0"/>
                          <a:ea typeface="Times New Roman"/>
                          <a:cs typeface="Times New Roman"/>
                        </a:rPr>
                        <a:t>Η τελειοποίηση του προϊόντος &amp; η πρώιμη είσοδος στην παραγωγή, οδηγεί στην εξαγωγή διαφοροποιημένων προϊόντων. Η έλλειψη τελειοποίησης οδηγεί στην εξαγωγή τυποποιημένων προϊόντων</a:t>
                      </a:r>
                    </a:p>
                  </a:txBody>
                  <a:tcPr marL="19688" marR="196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89481">
                <a:tc>
                  <a:txBody>
                    <a:bodyPr/>
                    <a:lstStyle/>
                    <a:p>
                      <a:pPr marL="73025" algn="l">
                        <a:spcAft>
                          <a:spcPts val="0"/>
                        </a:spcAft>
                      </a:pPr>
                      <a:r>
                        <a:rPr lang="el-GR" sz="1200">
                          <a:latin typeface="Calibri" pitchFamily="34" charset="0"/>
                          <a:ea typeface="Times New Roman"/>
                          <a:cs typeface="Times New Roman"/>
                        </a:rPr>
                        <a:t>7.</a:t>
                      </a:r>
                    </a:p>
                  </a:txBody>
                  <a:tcPr marL="19688" marR="196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52400" algn="l">
                        <a:lnSpc>
                          <a:spcPts val="1080"/>
                        </a:lnSpc>
                        <a:spcAft>
                          <a:spcPts val="0"/>
                        </a:spcAft>
                      </a:pPr>
                      <a:r>
                        <a:rPr lang="el-GR" sz="1200" dirty="0">
                          <a:latin typeface="Calibri" pitchFamily="34" charset="0"/>
                          <a:ea typeface="Times New Roman"/>
                          <a:cs typeface="Times New Roman"/>
                        </a:rPr>
                        <a:t>Εμπόριο ανάμεσα σε επιχειρήσεις του ίδιου κλάδου (ενδοκλαδικό εμπόριο)</a:t>
                      </a:r>
                    </a:p>
                  </a:txBody>
                  <a:tcPr marL="19688" marR="196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200">
                          <a:latin typeface="Calibri" pitchFamily="34" charset="0"/>
                          <a:ea typeface="Times New Roman"/>
                          <a:cs typeface="Times New Roman"/>
                        </a:rPr>
                        <a:t>Grubel </a:t>
                      </a:r>
                      <a:r>
                        <a:rPr lang="el-GR" sz="1200">
                          <a:latin typeface="Calibri" pitchFamily="34" charset="0"/>
                          <a:ea typeface="Times New Roman"/>
                          <a:cs typeface="Times New Roman"/>
                        </a:rPr>
                        <a:t>και </a:t>
                      </a:r>
                      <a:r>
                        <a:rPr lang="en-US" sz="1200">
                          <a:latin typeface="Calibri" pitchFamily="34" charset="0"/>
                          <a:ea typeface="Times New Roman"/>
                          <a:cs typeface="Times New Roman"/>
                        </a:rPr>
                        <a:t>Lloyd</a:t>
                      </a:r>
                      <a:endParaRPr lang="el-GR" sz="1200">
                        <a:latin typeface="Calibri" pitchFamily="34" charset="0"/>
                        <a:ea typeface="Times New Roman"/>
                        <a:cs typeface="Times New Roman"/>
                      </a:endParaRPr>
                    </a:p>
                  </a:txBody>
                  <a:tcPr marL="19688" marR="196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80"/>
                        </a:lnSpc>
                        <a:spcAft>
                          <a:spcPts val="0"/>
                        </a:spcAft>
                      </a:pPr>
                      <a:r>
                        <a:rPr lang="el-GR" sz="1200">
                          <a:latin typeface="Calibri" pitchFamily="34" charset="0"/>
                          <a:ea typeface="Times New Roman"/>
                          <a:cs typeface="Times New Roman"/>
                        </a:rPr>
                        <a:t>Ομοιότητα ανάμεσα στις εισαγωγές, και τις εξαγωγές και την εγχώρια παραγωγή</a:t>
                      </a:r>
                    </a:p>
                  </a:txBody>
                  <a:tcPr marL="19688" marR="196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39370" algn="l">
                        <a:lnSpc>
                          <a:spcPts val="1105"/>
                        </a:lnSpc>
                        <a:spcAft>
                          <a:spcPts val="0"/>
                        </a:spcAft>
                      </a:pPr>
                      <a:r>
                        <a:rPr lang="el-GR" sz="1200">
                          <a:latin typeface="Calibri" pitchFamily="34" charset="0"/>
                          <a:ea typeface="Times New Roman"/>
                          <a:cs typeface="Times New Roman"/>
                        </a:rPr>
                        <a:t>Αμφίδρομο εμπόριο. Το εμπόριο είναι πιο εντα­τικό ανάμεσα σε χώρες με ταυτόσημες οικονο­μικές διαρθρώσεις.</a:t>
                      </a:r>
                    </a:p>
                  </a:txBody>
                  <a:tcPr marL="19688" marR="196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89179">
                <a:tc>
                  <a:txBody>
                    <a:bodyPr/>
                    <a:lstStyle/>
                    <a:p>
                      <a:pPr marL="45720" algn="l">
                        <a:spcAft>
                          <a:spcPts val="0"/>
                        </a:spcAft>
                      </a:pPr>
                      <a:r>
                        <a:rPr lang="el-GR" sz="1200">
                          <a:latin typeface="Calibri" pitchFamily="34" charset="0"/>
                          <a:ea typeface="Times New Roman"/>
                          <a:cs typeface="Times New Roman"/>
                        </a:rPr>
                        <a:t>7α.</a:t>
                      </a:r>
                    </a:p>
                  </a:txBody>
                  <a:tcPr marL="19688" marR="196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2065" algn="l">
                        <a:lnSpc>
                          <a:spcPts val="1105"/>
                        </a:lnSpc>
                        <a:spcAft>
                          <a:spcPts val="0"/>
                        </a:spcAft>
                      </a:pPr>
                      <a:r>
                        <a:rPr lang="el-GR" sz="1200" dirty="0">
                          <a:latin typeface="Calibri" pitchFamily="34" charset="0"/>
                          <a:ea typeface="Times New Roman"/>
                          <a:cs typeface="Times New Roman"/>
                        </a:rPr>
                        <a:t>Μονοπωλιακός </a:t>
                      </a:r>
                      <a:r>
                        <a:rPr lang="el-GR" sz="1200" dirty="0" smtClean="0">
                          <a:latin typeface="Calibri" pitchFamily="34" charset="0"/>
                          <a:ea typeface="Times New Roman"/>
                          <a:cs typeface="Times New Roman"/>
                        </a:rPr>
                        <a:t>ανταγωνισμός </a:t>
                      </a:r>
                      <a:r>
                        <a:rPr lang="el-GR" sz="1200" dirty="0">
                          <a:latin typeface="Calibri" pitchFamily="34" charset="0"/>
                          <a:ea typeface="Times New Roman"/>
                          <a:cs typeface="Times New Roman"/>
                        </a:rPr>
                        <a:t>Ι. Αναλογία συντελεστών και κάθετη </a:t>
                      </a:r>
                      <a:r>
                        <a:rPr lang="el-GR" sz="1200" dirty="0" smtClean="0">
                          <a:latin typeface="Calibri" pitchFamily="34" charset="0"/>
                          <a:ea typeface="Times New Roman"/>
                          <a:cs typeface="Times New Roman"/>
                        </a:rPr>
                        <a:t>διαφοροποίηση </a:t>
                      </a:r>
                      <a:r>
                        <a:rPr lang="el-GR" sz="1200" dirty="0">
                          <a:latin typeface="Calibri" pitchFamily="34" charset="0"/>
                          <a:ea typeface="Times New Roman"/>
                          <a:cs typeface="Times New Roman"/>
                        </a:rPr>
                        <a:t>προϊόντος Π. Οριζόντια </a:t>
                      </a:r>
                      <a:r>
                        <a:rPr lang="el-GR" sz="1200" dirty="0" smtClean="0">
                          <a:latin typeface="Calibri" pitchFamily="34" charset="0"/>
                          <a:ea typeface="Times New Roman"/>
                          <a:cs typeface="Times New Roman"/>
                        </a:rPr>
                        <a:t>διαφοροποίηση </a:t>
                      </a:r>
                      <a:r>
                        <a:rPr lang="el-GR" sz="1200" dirty="0">
                          <a:latin typeface="Calibri" pitchFamily="34" charset="0"/>
                          <a:ea typeface="Times New Roman"/>
                          <a:cs typeface="Times New Roman"/>
                        </a:rPr>
                        <a:t>προϊόντος</a:t>
                      </a:r>
                    </a:p>
                  </a:txBody>
                  <a:tcPr marL="19688" marR="196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200" dirty="0" err="1">
                          <a:latin typeface="Calibri" pitchFamily="34" charset="0"/>
                          <a:ea typeface="Times New Roman"/>
                          <a:cs typeface="Times New Roman"/>
                        </a:rPr>
                        <a:t>Falvey</a:t>
                      </a:r>
                      <a:endParaRPr lang="el-GR" sz="1200" dirty="0">
                        <a:latin typeface="Calibri" pitchFamily="34" charset="0"/>
                        <a:ea typeface="Times New Roman"/>
                        <a:cs typeface="Times New Roman"/>
                      </a:endParaRPr>
                    </a:p>
                    <a:p>
                      <a:pPr marR="133985" indent="-3175" algn="l">
                        <a:lnSpc>
                          <a:spcPts val="1105"/>
                        </a:lnSpc>
                        <a:spcAft>
                          <a:spcPts val="0"/>
                        </a:spcAft>
                      </a:pPr>
                      <a:r>
                        <a:rPr lang="en-US" sz="1200" dirty="0" err="1">
                          <a:latin typeface="Calibri" pitchFamily="34" charset="0"/>
                          <a:ea typeface="Times New Roman"/>
                          <a:cs typeface="Times New Roman"/>
                        </a:rPr>
                        <a:t>Krugman</a:t>
                      </a:r>
                      <a:r>
                        <a:rPr lang="en-US" sz="1200" dirty="0">
                          <a:latin typeface="Calibri" pitchFamily="34" charset="0"/>
                          <a:ea typeface="Times New Roman"/>
                          <a:cs typeface="Times New Roman"/>
                        </a:rPr>
                        <a:t>, Dixit </a:t>
                      </a:r>
                      <a:endParaRPr lang="el-GR" sz="1200" dirty="0">
                        <a:latin typeface="Calibri" pitchFamily="34" charset="0"/>
                        <a:ea typeface="Times New Roman"/>
                        <a:cs typeface="Times New Roman"/>
                      </a:endParaRPr>
                    </a:p>
                  </a:txBody>
                  <a:tcPr marL="19688" marR="196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3175" indent="3175" algn="l">
                        <a:lnSpc>
                          <a:spcPts val="1105"/>
                        </a:lnSpc>
                        <a:spcAft>
                          <a:spcPts val="0"/>
                        </a:spcAft>
                      </a:pPr>
                      <a:r>
                        <a:rPr lang="el-GR" sz="1200" dirty="0">
                          <a:latin typeface="Calibri" pitchFamily="34" charset="0"/>
                          <a:ea typeface="Times New Roman"/>
                          <a:cs typeface="Times New Roman"/>
                        </a:rPr>
                        <a:t>Κάθετη διαφοροποίηση προϊόντος (οι καταναλωτές μπορούν να παραγγείλουν κατά προτεραιότητα Σύμφωνα με την ποιότητα), όπου η Ποιότητα εξαρτάται από το ΛόγοΚ/</a:t>
                      </a:r>
                      <a:r>
                        <a:rPr lang="en-US" sz="1200" dirty="0">
                          <a:latin typeface="Calibri" pitchFamily="34" charset="0"/>
                          <a:ea typeface="Times New Roman"/>
                          <a:cs typeface="Times New Roman"/>
                        </a:rPr>
                        <a:t>L</a:t>
                      </a:r>
                      <a:r>
                        <a:rPr lang="el-GR" sz="1200" dirty="0">
                          <a:latin typeface="Calibri" pitchFamily="34" charset="0"/>
                          <a:ea typeface="Times New Roman"/>
                          <a:cs typeface="Times New Roman"/>
                        </a:rPr>
                        <a:t> Οριζόντια διαφοροποίηση προϊόντος (οι καταναλωτές δεν συμφωνούν σε μια αναμφισβήτητη ιεράρχηση ανάμεσα στις διάφορες παραλλαγές των προϊόντων) και οικονομίες κλίμακας</a:t>
                      </a:r>
                    </a:p>
                  </a:txBody>
                  <a:tcPr marL="19688" marR="196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33655" algn="l">
                        <a:lnSpc>
                          <a:spcPts val="1105"/>
                        </a:lnSpc>
                        <a:spcAft>
                          <a:spcPts val="0"/>
                        </a:spcAft>
                      </a:pPr>
                      <a:r>
                        <a:rPr lang="el-GR" sz="1200" dirty="0">
                          <a:latin typeface="Calibri" pitchFamily="34" charset="0"/>
                          <a:ea typeface="Times New Roman"/>
                          <a:cs typeface="Times New Roman"/>
                        </a:rPr>
                        <a:t>Η σχετική αφθονία κεφαλαίου οδηγεί στην εξα­γωγή προϊόντων υψηλής ποιότητας και αντί­στροφα</a:t>
                      </a:r>
                    </a:p>
                    <a:p>
                      <a:pPr algn="l">
                        <a:spcAft>
                          <a:spcPts val="0"/>
                        </a:spcAft>
                      </a:pPr>
                      <a:r>
                        <a:rPr lang="el-GR" sz="1200" dirty="0">
                          <a:latin typeface="Calibri" pitchFamily="34" charset="0"/>
                          <a:ea typeface="Times New Roman"/>
                          <a:cs typeface="Times New Roman"/>
                        </a:rPr>
                        <a:t>Η κατεύθυνση του εμπορίου είναι ασαφής</a:t>
                      </a:r>
                    </a:p>
                  </a:txBody>
                  <a:tcPr marL="19688" marR="196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59331">
                <a:tc>
                  <a:txBody>
                    <a:bodyPr/>
                    <a:lstStyle/>
                    <a:p>
                      <a:pPr marL="45720" algn="l">
                        <a:spcAft>
                          <a:spcPts val="0"/>
                        </a:spcAft>
                      </a:pPr>
                      <a:r>
                        <a:rPr lang="el-GR" sz="1200">
                          <a:latin typeface="Calibri" pitchFamily="34" charset="0"/>
                          <a:ea typeface="Times New Roman"/>
                          <a:cs typeface="Times New Roman"/>
                        </a:rPr>
                        <a:t>7β.</a:t>
                      </a:r>
                    </a:p>
                  </a:txBody>
                  <a:tcPr marL="19688" marR="196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06680" algn="l">
                        <a:lnSpc>
                          <a:spcPts val="1105"/>
                        </a:lnSpc>
                        <a:spcAft>
                          <a:spcPts val="0"/>
                        </a:spcAft>
                      </a:pPr>
                      <a:r>
                        <a:rPr lang="el-GR" sz="1200" dirty="0">
                          <a:latin typeface="Calibri" pitchFamily="34" charset="0"/>
                          <a:ea typeface="Times New Roman"/>
                          <a:cs typeface="Times New Roman"/>
                        </a:rPr>
                        <a:t>Ομοιογενή προϊόντα ολιγοπωλίου (</a:t>
                      </a:r>
                      <a:r>
                        <a:rPr lang="el-GR" sz="1200" dirty="0" smtClean="0">
                          <a:latin typeface="Calibri" pitchFamily="34" charset="0"/>
                          <a:ea typeface="Times New Roman"/>
                          <a:cs typeface="Times New Roman"/>
                        </a:rPr>
                        <a:t>συμπεριφορά </a:t>
                      </a:r>
                      <a:r>
                        <a:rPr lang="en-US" sz="1200" dirty="0" err="1">
                          <a:latin typeface="Calibri" pitchFamily="34" charset="0"/>
                          <a:ea typeface="Times New Roman"/>
                          <a:cs typeface="Times New Roman"/>
                        </a:rPr>
                        <a:t>Cournot</a:t>
                      </a:r>
                      <a:r>
                        <a:rPr lang="el-GR" sz="1200" dirty="0">
                          <a:latin typeface="Calibri" pitchFamily="34" charset="0"/>
                          <a:ea typeface="Times New Roman"/>
                          <a:cs typeface="Times New Roman"/>
                        </a:rPr>
                        <a:t>)</a:t>
                      </a:r>
                    </a:p>
                  </a:txBody>
                  <a:tcPr marL="19688" marR="196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200">
                          <a:latin typeface="Calibri" pitchFamily="34" charset="0"/>
                          <a:ea typeface="Times New Roman"/>
                          <a:cs typeface="Times New Roman"/>
                        </a:rPr>
                        <a:t>Brander, Krugman</a:t>
                      </a:r>
                      <a:endParaRPr lang="el-GR" sz="1200">
                        <a:latin typeface="Calibri" pitchFamily="34" charset="0"/>
                        <a:ea typeface="Times New Roman"/>
                        <a:cs typeface="Times New Roman"/>
                      </a:endParaRPr>
                    </a:p>
                  </a:txBody>
                  <a:tcPr marL="19688" marR="196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l-GR" sz="1200">
                          <a:latin typeface="Calibri" pitchFamily="34" charset="0"/>
                          <a:ea typeface="Times New Roman"/>
                          <a:cs typeface="Times New Roman"/>
                        </a:rPr>
                        <a:t>Οικονομίες κλίμακας</a:t>
                      </a:r>
                    </a:p>
                  </a:txBody>
                  <a:tcPr marL="19688" marR="196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28270" indent="-6350" algn="l">
                        <a:lnSpc>
                          <a:spcPts val="1105"/>
                        </a:lnSpc>
                        <a:spcAft>
                          <a:spcPts val="0"/>
                        </a:spcAft>
                      </a:pPr>
                      <a:r>
                        <a:rPr lang="el-GR" sz="1200" dirty="0">
                          <a:latin typeface="Calibri" pitchFamily="34" charset="0"/>
                          <a:ea typeface="Times New Roman"/>
                          <a:cs typeface="Times New Roman"/>
                        </a:rPr>
                        <a:t>Μοίρασμα της αγοράς. Αλλά το μερίδιο εισαγωγών της εγχώριας αγοράς θα μειώνεται όσο αυξάνεται το κόστος μεταφοράς</a:t>
                      </a:r>
                    </a:p>
                  </a:txBody>
                  <a:tcPr marL="19688" marR="196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59331">
                <a:tc>
                  <a:txBody>
                    <a:bodyPr/>
                    <a:lstStyle/>
                    <a:p>
                      <a:pPr marL="45720" algn="l">
                        <a:spcAft>
                          <a:spcPts val="0"/>
                        </a:spcAft>
                      </a:pPr>
                      <a:r>
                        <a:rPr lang="el-GR" sz="1200">
                          <a:latin typeface="Calibri" pitchFamily="34" charset="0"/>
                          <a:ea typeface="Times New Roman"/>
                          <a:cs typeface="Times New Roman"/>
                        </a:rPr>
                        <a:t> 8.</a:t>
                      </a:r>
                    </a:p>
                  </a:txBody>
                  <a:tcPr marL="19688" marR="196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06680" algn="l">
                        <a:lnSpc>
                          <a:spcPts val="1105"/>
                        </a:lnSpc>
                        <a:spcAft>
                          <a:spcPts val="0"/>
                        </a:spcAft>
                      </a:pPr>
                      <a:r>
                        <a:rPr lang="el-GR" sz="1200">
                          <a:latin typeface="Calibri" pitchFamily="34" charset="0"/>
                          <a:ea typeface="Times New Roman"/>
                          <a:cs typeface="Times New Roman"/>
                        </a:rPr>
                        <a:t>Υπόδειγμα βαρύτητας</a:t>
                      </a:r>
                    </a:p>
                  </a:txBody>
                  <a:tcPr marL="19688" marR="196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200">
                          <a:latin typeface="Calibri" pitchFamily="34" charset="0"/>
                          <a:ea typeface="Times New Roman"/>
                          <a:cs typeface="Times New Roman"/>
                        </a:rPr>
                        <a:t>Head, Krugman </a:t>
                      </a:r>
                      <a:endParaRPr lang="el-GR" sz="1200">
                        <a:latin typeface="Calibri" pitchFamily="34" charset="0"/>
                        <a:ea typeface="Times New Roman"/>
                        <a:cs typeface="Times New Roman"/>
                      </a:endParaRPr>
                    </a:p>
                  </a:txBody>
                  <a:tcPr marL="19688" marR="196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l-GR" sz="1200">
                          <a:latin typeface="Calibri" pitchFamily="34" charset="0"/>
                          <a:ea typeface="Times New Roman"/>
                          <a:cs typeface="Times New Roman"/>
                        </a:rPr>
                        <a:t>Μεγάλο οικονομικό μέγεθος, μικρή απόσταση</a:t>
                      </a:r>
                    </a:p>
                  </a:txBody>
                  <a:tcPr marL="19688" marR="196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28270" indent="-6350" algn="l">
                        <a:lnSpc>
                          <a:spcPts val="1105"/>
                        </a:lnSpc>
                        <a:spcAft>
                          <a:spcPts val="0"/>
                        </a:spcAft>
                      </a:pPr>
                      <a:r>
                        <a:rPr lang="el-GR" sz="1200" dirty="0">
                          <a:latin typeface="Calibri" pitchFamily="34" charset="0"/>
                          <a:ea typeface="Times New Roman"/>
                          <a:cs typeface="Times New Roman"/>
                        </a:rPr>
                        <a:t>Το εμπόριο ανάμεσα σε δυο χώρες σχετίζεται θετικά με το ΑΕΠ τους και αρνητικά με τη μεταξύ τους απόσταση και τους εμπορικούς περιορισμούς</a:t>
                      </a:r>
                    </a:p>
                  </a:txBody>
                  <a:tcPr marL="19688" marR="196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7584" y="335846"/>
            <a:ext cx="7776864" cy="5940088"/>
          </a:xfrm>
          <a:prstGeom prst="rect">
            <a:avLst/>
          </a:prstGeom>
        </p:spPr>
        <p:txBody>
          <a:bodyPr wrap="square">
            <a:spAutoFit/>
          </a:bodyPr>
          <a:lstStyle/>
          <a:p>
            <a:pPr marL="342900" indent="-342900">
              <a:buAutoNum type="arabicPeriod"/>
            </a:pPr>
            <a:r>
              <a:rPr lang="el-GR" sz="2400" b="1" dirty="0" smtClean="0"/>
              <a:t>Περιεχόμενα Κεφαλαίου</a:t>
            </a:r>
            <a:endParaRPr lang="en-US" sz="2400" b="1" dirty="0" smtClean="0"/>
          </a:p>
          <a:p>
            <a:pPr marL="342900" indent="-342900"/>
            <a:r>
              <a:rPr lang="el-GR" sz="2400" dirty="0" smtClean="0"/>
              <a:t>Α. Εισαγωγικά: Οι κατευθύνσεις του Σύγχρονου Εμπορίου </a:t>
            </a:r>
            <a:endParaRPr lang="en-US" sz="2400" dirty="0" smtClean="0"/>
          </a:p>
          <a:p>
            <a:pPr marL="342900" indent="-342900"/>
            <a:r>
              <a:rPr lang="en-US" sz="2400" dirty="0" smtClean="0"/>
              <a:t>B. </a:t>
            </a:r>
            <a:r>
              <a:rPr lang="el-GR" sz="2400" dirty="0" smtClean="0"/>
              <a:t>Η Παραδοσιακή Θεωρία του Διεθνούς Εμπορίου</a:t>
            </a:r>
            <a:br>
              <a:rPr lang="el-GR" sz="2400" dirty="0" smtClean="0"/>
            </a:br>
            <a:r>
              <a:rPr lang="el-GR" sz="2400" dirty="0" smtClean="0"/>
              <a:t>• Οι Εμποροκράτες</a:t>
            </a:r>
            <a:br>
              <a:rPr lang="el-GR" sz="2400" dirty="0" smtClean="0"/>
            </a:br>
            <a:r>
              <a:rPr lang="el-GR" sz="2400" dirty="0" smtClean="0"/>
              <a:t>• </a:t>
            </a:r>
            <a:r>
              <a:rPr lang="en-US" sz="2400" dirty="0" smtClean="0"/>
              <a:t>Adam Smith</a:t>
            </a:r>
            <a:r>
              <a:rPr lang="el-GR" sz="2400" dirty="0" smtClean="0"/>
              <a:t>: Απόλυτο Πλεονέκτημα </a:t>
            </a:r>
            <a:br>
              <a:rPr lang="el-GR" sz="2400" dirty="0" smtClean="0"/>
            </a:br>
            <a:r>
              <a:rPr lang="el-GR" sz="2400" dirty="0" smtClean="0"/>
              <a:t>• </a:t>
            </a:r>
            <a:r>
              <a:rPr lang="en-US" sz="2400" dirty="0" smtClean="0"/>
              <a:t>David Ricardo</a:t>
            </a:r>
            <a:r>
              <a:rPr lang="el-GR" sz="2400" dirty="0" smtClean="0"/>
              <a:t>: Συγκριτικό Πλεονέκτημα</a:t>
            </a:r>
            <a:br>
              <a:rPr lang="el-GR" sz="2400" dirty="0" smtClean="0"/>
            </a:br>
            <a:r>
              <a:rPr lang="el-GR" sz="2400" dirty="0" smtClean="0"/>
              <a:t>• Αναλογία Παραγωγικών Συντελεστών:</a:t>
            </a:r>
            <a:br>
              <a:rPr lang="el-GR" sz="2400" dirty="0" smtClean="0"/>
            </a:br>
            <a:r>
              <a:rPr lang="en-US" sz="2400" dirty="0" smtClean="0"/>
              <a:t>   </a:t>
            </a:r>
            <a:r>
              <a:rPr lang="el-GR" sz="2400" dirty="0" smtClean="0"/>
              <a:t>Το θεώρημα </a:t>
            </a:r>
            <a:r>
              <a:rPr lang="en-US" sz="2400" dirty="0" err="1" smtClean="0"/>
              <a:t>Hecksher</a:t>
            </a:r>
            <a:r>
              <a:rPr lang="el-GR" sz="2400" dirty="0" smtClean="0"/>
              <a:t>-</a:t>
            </a:r>
            <a:r>
              <a:rPr lang="en-US" sz="2400" dirty="0" smtClean="0"/>
              <a:t>Ohlin</a:t>
            </a:r>
            <a:endParaRPr lang="en-US" sz="2400" dirty="0"/>
          </a:p>
          <a:p>
            <a:pPr marL="342900" indent="-342900"/>
            <a:r>
              <a:rPr lang="el-GR" sz="2400" dirty="0" smtClean="0"/>
              <a:t>Γ. Η Σύγχρονη Θεωρία</a:t>
            </a:r>
            <a:br>
              <a:rPr lang="el-GR" sz="2400" dirty="0" smtClean="0"/>
            </a:br>
            <a:r>
              <a:rPr lang="el-GR" sz="2400" dirty="0" smtClean="0"/>
              <a:t>•Οικονομίες κλίμακας </a:t>
            </a:r>
            <a:br>
              <a:rPr lang="el-GR" sz="2400" dirty="0" smtClean="0"/>
            </a:br>
            <a:r>
              <a:rPr lang="el-GR" sz="2400" dirty="0" smtClean="0"/>
              <a:t>•Τεχνολογικό έλλειμμα ή κύκλος προϊόντος</a:t>
            </a:r>
            <a:br>
              <a:rPr lang="el-GR" sz="2400" dirty="0" smtClean="0"/>
            </a:br>
            <a:r>
              <a:rPr lang="el-GR" sz="2400" dirty="0" smtClean="0"/>
              <a:t>•Ομοιότητα προτιμήσεων καταναλωτών</a:t>
            </a:r>
            <a:br>
              <a:rPr lang="el-GR" sz="2400" dirty="0" smtClean="0"/>
            </a:br>
            <a:r>
              <a:rPr lang="el-GR" sz="2400" dirty="0" smtClean="0"/>
              <a:t>•Εμπόριο ανάμεσα σε επιχειρήσεις του ίδιου</a:t>
            </a:r>
            <a:r>
              <a:rPr lang="en-US" sz="2400" dirty="0" smtClean="0"/>
              <a:t> </a:t>
            </a:r>
            <a:r>
              <a:rPr lang="el-GR" sz="2400" dirty="0" smtClean="0"/>
              <a:t>κλάδου(ενδοκλαδικό εμπόριο)</a:t>
            </a:r>
            <a:br>
              <a:rPr lang="el-GR" sz="2400" dirty="0" smtClean="0"/>
            </a:br>
            <a:r>
              <a:rPr lang="el-GR" sz="2400" dirty="0" smtClean="0"/>
              <a:t>•Το υπόδειγμα της βαρύτητας</a:t>
            </a:r>
            <a:r>
              <a:rPr lang="el-GR" sz="2000" dirty="0" smtClean="0"/>
              <a:t/>
            </a:r>
            <a:br>
              <a:rPr lang="el-GR" sz="2000" dirty="0" smtClean="0"/>
            </a:br>
            <a:endParaRPr lang="el-GR"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548681"/>
            <a:ext cx="8568952" cy="1200329"/>
          </a:xfrm>
          <a:prstGeom prst="rect">
            <a:avLst/>
          </a:prstGeom>
        </p:spPr>
        <p:txBody>
          <a:bodyPr wrap="square">
            <a:spAutoFit/>
          </a:bodyPr>
          <a:lstStyle/>
          <a:p>
            <a:r>
              <a:rPr lang="el-GR" dirty="0" smtClean="0"/>
              <a:t>Α. Εισαγωγικά: Οι κατευθύνσεις του Σύγχρονου Εμπορίου</a:t>
            </a:r>
          </a:p>
          <a:p>
            <a:endParaRPr lang="el-GR" dirty="0" smtClean="0"/>
          </a:p>
          <a:p>
            <a:r>
              <a:rPr lang="el-GR" dirty="0" smtClean="0"/>
              <a:t>Εξαγωγές ως ποσοστό του ΑΕΠ</a:t>
            </a:r>
          </a:p>
          <a:p>
            <a:endParaRPr lang="el-GR" dirty="0"/>
          </a:p>
        </p:txBody>
      </p:sp>
      <p:grpSp>
        <p:nvGrpSpPr>
          <p:cNvPr id="3" name="Group 6"/>
          <p:cNvGrpSpPr>
            <a:grpSpLocks noChangeAspect="1"/>
          </p:cNvGrpSpPr>
          <p:nvPr/>
        </p:nvGrpSpPr>
        <p:grpSpPr bwMode="auto">
          <a:xfrm>
            <a:off x="669487" y="1992313"/>
            <a:ext cx="7942263" cy="4090987"/>
            <a:chOff x="432" y="1255"/>
            <a:chExt cx="5003" cy="2577"/>
          </a:xfrm>
        </p:grpSpPr>
        <p:sp>
          <p:nvSpPr>
            <p:cNvPr id="4" name="AutoShape 5"/>
            <p:cNvSpPr>
              <a:spLocks noChangeAspect="1" noChangeArrowheads="1" noTextEdit="1"/>
            </p:cNvSpPr>
            <p:nvPr/>
          </p:nvSpPr>
          <p:spPr bwMode="auto">
            <a:xfrm>
              <a:off x="432" y="1255"/>
              <a:ext cx="4896" cy="2577"/>
            </a:xfrm>
            <a:prstGeom prst="rect">
              <a:avLst/>
            </a:prstGeom>
            <a:noFill/>
            <a:ln w="9525">
              <a:noFill/>
              <a:miter lim="800000"/>
              <a:headEnd/>
              <a:tailEnd/>
            </a:ln>
          </p:spPr>
          <p:txBody>
            <a:bodyPr/>
            <a:lstStyle/>
            <a:p>
              <a:endParaRPr lang="el-GR"/>
            </a:p>
          </p:txBody>
        </p:sp>
        <p:sp>
          <p:nvSpPr>
            <p:cNvPr id="5" name="Freeform 7"/>
            <p:cNvSpPr>
              <a:spLocks/>
            </p:cNvSpPr>
            <p:nvPr/>
          </p:nvSpPr>
          <p:spPr bwMode="auto">
            <a:xfrm>
              <a:off x="1645" y="3017"/>
              <a:ext cx="3152" cy="30"/>
            </a:xfrm>
            <a:custGeom>
              <a:avLst/>
              <a:gdLst>
                <a:gd name="T0" fmla="*/ 0 w 3152"/>
                <a:gd name="T1" fmla="*/ 30 h 30"/>
                <a:gd name="T2" fmla="*/ 43 w 3152"/>
                <a:gd name="T3" fmla="*/ 0 h 30"/>
                <a:gd name="T4" fmla="*/ 3152 w 3152"/>
                <a:gd name="T5" fmla="*/ 0 h 30"/>
                <a:gd name="T6" fmla="*/ 3109 w 3152"/>
                <a:gd name="T7" fmla="*/ 30 h 30"/>
                <a:gd name="T8" fmla="*/ 0 w 3152"/>
                <a:gd name="T9" fmla="*/ 30 h 30"/>
                <a:gd name="T10" fmla="*/ 0 60000 65536"/>
                <a:gd name="T11" fmla="*/ 0 60000 65536"/>
                <a:gd name="T12" fmla="*/ 0 60000 65536"/>
                <a:gd name="T13" fmla="*/ 0 60000 65536"/>
                <a:gd name="T14" fmla="*/ 0 60000 65536"/>
                <a:gd name="T15" fmla="*/ 0 w 3152"/>
                <a:gd name="T16" fmla="*/ 0 h 30"/>
                <a:gd name="T17" fmla="*/ 3152 w 3152"/>
                <a:gd name="T18" fmla="*/ 30 h 30"/>
              </a:gdLst>
              <a:ahLst/>
              <a:cxnLst>
                <a:cxn ang="T10">
                  <a:pos x="T0" y="T1"/>
                </a:cxn>
                <a:cxn ang="T11">
                  <a:pos x="T2" y="T3"/>
                </a:cxn>
                <a:cxn ang="T12">
                  <a:pos x="T4" y="T5"/>
                </a:cxn>
                <a:cxn ang="T13">
                  <a:pos x="T6" y="T7"/>
                </a:cxn>
                <a:cxn ang="T14">
                  <a:pos x="T8" y="T9"/>
                </a:cxn>
              </a:cxnLst>
              <a:rect l="T15" t="T16" r="T17" b="T18"/>
              <a:pathLst>
                <a:path w="3152" h="30">
                  <a:moveTo>
                    <a:pt x="0" y="30"/>
                  </a:moveTo>
                  <a:lnTo>
                    <a:pt x="43" y="0"/>
                  </a:lnTo>
                  <a:lnTo>
                    <a:pt x="3152" y="0"/>
                  </a:lnTo>
                  <a:lnTo>
                    <a:pt x="3109" y="30"/>
                  </a:lnTo>
                  <a:lnTo>
                    <a:pt x="0" y="30"/>
                  </a:lnTo>
                  <a:close/>
                </a:path>
              </a:pathLst>
            </a:custGeom>
            <a:solidFill>
              <a:srgbClr val="808080"/>
            </a:solidFill>
            <a:ln w="9525">
              <a:noFill/>
              <a:round/>
              <a:headEnd/>
              <a:tailEnd/>
            </a:ln>
          </p:spPr>
          <p:txBody>
            <a:bodyPr/>
            <a:lstStyle/>
            <a:p>
              <a:endParaRPr lang="el-GR"/>
            </a:p>
          </p:txBody>
        </p:sp>
        <p:sp>
          <p:nvSpPr>
            <p:cNvPr id="6" name="Freeform 8"/>
            <p:cNvSpPr>
              <a:spLocks/>
            </p:cNvSpPr>
            <p:nvPr/>
          </p:nvSpPr>
          <p:spPr bwMode="auto">
            <a:xfrm>
              <a:off x="1645" y="1406"/>
              <a:ext cx="43" cy="1641"/>
            </a:xfrm>
            <a:custGeom>
              <a:avLst/>
              <a:gdLst>
                <a:gd name="T0" fmla="*/ 0 w 43"/>
                <a:gd name="T1" fmla="*/ 1641 h 1641"/>
                <a:gd name="T2" fmla="*/ 0 w 43"/>
                <a:gd name="T3" fmla="*/ 30 h 1641"/>
                <a:gd name="T4" fmla="*/ 43 w 43"/>
                <a:gd name="T5" fmla="*/ 0 h 1641"/>
                <a:gd name="T6" fmla="*/ 43 w 43"/>
                <a:gd name="T7" fmla="*/ 1611 h 1641"/>
                <a:gd name="T8" fmla="*/ 0 w 43"/>
                <a:gd name="T9" fmla="*/ 1641 h 1641"/>
                <a:gd name="T10" fmla="*/ 0 60000 65536"/>
                <a:gd name="T11" fmla="*/ 0 60000 65536"/>
                <a:gd name="T12" fmla="*/ 0 60000 65536"/>
                <a:gd name="T13" fmla="*/ 0 60000 65536"/>
                <a:gd name="T14" fmla="*/ 0 60000 65536"/>
                <a:gd name="T15" fmla="*/ 0 w 43"/>
                <a:gd name="T16" fmla="*/ 0 h 1641"/>
                <a:gd name="T17" fmla="*/ 43 w 43"/>
                <a:gd name="T18" fmla="*/ 1641 h 1641"/>
              </a:gdLst>
              <a:ahLst/>
              <a:cxnLst>
                <a:cxn ang="T10">
                  <a:pos x="T0" y="T1"/>
                </a:cxn>
                <a:cxn ang="T11">
                  <a:pos x="T2" y="T3"/>
                </a:cxn>
                <a:cxn ang="T12">
                  <a:pos x="T4" y="T5"/>
                </a:cxn>
                <a:cxn ang="T13">
                  <a:pos x="T6" y="T7"/>
                </a:cxn>
                <a:cxn ang="T14">
                  <a:pos x="T8" y="T9"/>
                </a:cxn>
              </a:cxnLst>
              <a:rect l="T15" t="T16" r="T17" b="T18"/>
              <a:pathLst>
                <a:path w="43" h="1641">
                  <a:moveTo>
                    <a:pt x="0" y="1641"/>
                  </a:moveTo>
                  <a:lnTo>
                    <a:pt x="0" y="30"/>
                  </a:lnTo>
                  <a:lnTo>
                    <a:pt x="43" y="0"/>
                  </a:lnTo>
                  <a:lnTo>
                    <a:pt x="43" y="1611"/>
                  </a:lnTo>
                  <a:lnTo>
                    <a:pt x="0" y="1641"/>
                  </a:lnTo>
                  <a:close/>
                </a:path>
              </a:pathLst>
            </a:custGeom>
            <a:noFill/>
            <a:ln w="9525">
              <a:noFill/>
              <a:round/>
              <a:headEnd/>
              <a:tailEnd/>
            </a:ln>
          </p:spPr>
          <p:txBody>
            <a:bodyPr/>
            <a:lstStyle/>
            <a:p>
              <a:endParaRPr lang="el-GR"/>
            </a:p>
          </p:txBody>
        </p:sp>
        <p:sp>
          <p:nvSpPr>
            <p:cNvPr id="7" name="Rectangle 9"/>
            <p:cNvSpPr>
              <a:spLocks noChangeArrowheads="1"/>
            </p:cNvSpPr>
            <p:nvPr/>
          </p:nvSpPr>
          <p:spPr bwMode="auto">
            <a:xfrm>
              <a:off x="1688" y="1406"/>
              <a:ext cx="3109" cy="1611"/>
            </a:xfrm>
            <a:prstGeom prst="rect">
              <a:avLst/>
            </a:prstGeom>
            <a:noFill/>
            <a:ln w="9525">
              <a:noFill/>
              <a:miter lim="800000"/>
              <a:headEnd/>
              <a:tailEnd/>
            </a:ln>
          </p:spPr>
          <p:txBody>
            <a:bodyPr/>
            <a:lstStyle/>
            <a:p>
              <a:endParaRPr lang="el-GR"/>
            </a:p>
          </p:txBody>
        </p:sp>
        <p:sp>
          <p:nvSpPr>
            <p:cNvPr id="8" name="Freeform 10"/>
            <p:cNvSpPr>
              <a:spLocks/>
            </p:cNvSpPr>
            <p:nvPr/>
          </p:nvSpPr>
          <p:spPr bwMode="auto">
            <a:xfrm>
              <a:off x="1645" y="3017"/>
              <a:ext cx="3152" cy="30"/>
            </a:xfrm>
            <a:custGeom>
              <a:avLst/>
              <a:gdLst>
                <a:gd name="T0" fmla="*/ 3152 w 3152"/>
                <a:gd name="T1" fmla="*/ 0 h 30"/>
                <a:gd name="T2" fmla="*/ 3109 w 3152"/>
                <a:gd name="T3" fmla="*/ 30 h 30"/>
                <a:gd name="T4" fmla="*/ 0 w 3152"/>
                <a:gd name="T5" fmla="*/ 30 h 30"/>
                <a:gd name="T6" fmla="*/ 43 w 3152"/>
                <a:gd name="T7" fmla="*/ 0 h 30"/>
                <a:gd name="T8" fmla="*/ 3152 w 3152"/>
                <a:gd name="T9" fmla="*/ 0 h 30"/>
                <a:gd name="T10" fmla="*/ 0 60000 65536"/>
                <a:gd name="T11" fmla="*/ 0 60000 65536"/>
                <a:gd name="T12" fmla="*/ 0 60000 65536"/>
                <a:gd name="T13" fmla="*/ 0 60000 65536"/>
                <a:gd name="T14" fmla="*/ 0 60000 65536"/>
                <a:gd name="T15" fmla="*/ 0 w 3152"/>
                <a:gd name="T16" fmla="*/ 0 h 30"/>
                <a:gd name="T17" fmla="*/ 3152 w 3152"/>
                <a:gd name="T18" fmla="*/ 30 h 30"/>
              </a:gdLst>
              <a:ahLst/>
              <a:cxnLst>
                <a:cxn ang="T10">
                  <a:pos x="T0" y="T1"/>
                </a:cxn>
                <a:cxn ang="T11">
                  <a:pos x="T2" y="T3"/>
                </a:cxn>
                <a:cxn ang="T12">
                  <a:pos x="T4" y="T5"/>
                </a:cxn>
                <a:cxn ang="T13">
                  <a:pos x="T6" y="T7"/>
                </a:cxn>
                <a:cxn ang="T14">
                  <a:pos x="T8" y="T9"/>
                </a:cxn>
              </a:cxnLst>
              <a:rect l="T15" t="T16" r="T17" b="T18"/>
              <a:pathLst>
                <a:path w="3152" h="30">
                  <a:moveTo>
                    <a:pt x="3152" y="0"/>
                  </a:moveTo>
                  <a:lnTo>
                    <a:pt x="3109" y="30"/>
                  </a:lnTo>
                  <a:lnTo>
                    <a:pt x="0" y="30"/>
                  </a:lnTo>
                  <a:lnTo>
                    <a:pt x="43" y="0"/>
                  </a:lnTo>
                  <a:lnTo>
                    <a:pt x="3152" y="0"/>
                  </a:lnTo>
                  <a:close/>
                </a:path>
              </a:pathLst>
            </a:custGeom>
            <a:noFill/>
            <a:ln w="9525">
              <a:solidFill>
                <a:srgbClr val="000000"/>
              </a:solidFill>
              <a:round/>
              <a:headEnd/>
              <a:tailEnd/>
            </a:ln>
          </p:spPr>
          <p:txBody>
            <a:bodyPr/>
            <a:lstStyle/>
            <a:p>
              <a:endParaRPr lang="el-GR"/>
            </a:p>
          </p:txBody>
        </p:sp>
        <p:sp>
          <p:nvSpPr>
            <p:cNvPr id="9" name="Freeform 11"/>
            <p:cNvSpPr>
              <a:spLocks/>
            </p:cNvSpPr>
            <p:nvPr/>
          </p:nvSpPr>
          <p:spPr bwMode="auto">
            <a:xfrm>
              <a:off x="1645" y="1406"/>
              <a:ext cx="43" cy="1641"/>
            </a:xfrm>
            <a:custGeom>
              <a:avLst/>
              <a:gdLst>
                <a:gd name="T0" fmla="*/ 0 w 43"/>
                <a:gd name="T1" fmla="*/ 1641 h 1641"/>
                <a:gd name="T2" fmla="*/ 0 w 43"/>
                <a:gd name="T3" fmla="*/ 30 h 1641"/>
                <a:gd name="T4" fmla="*/ 43 w 43"/>
                <a:gd name="T5" fmla="*/ 0 h 1641"/>
                <a:gd name="T6" fmla="*/ 43 w 43"/>
                <a:gd name="T7" fmla="*/ 1611 h 1641"/>
                <a:gd name="T8" fmla="*/ 0 w 43"/>
                <a:gd name="T9" fmla="*/ 1641 h 1641"/>
                <a:gd name="T10" fmla="*/ 0 60000 65536"/>
                <a:gd name="T11" fmla="*/ 0 60000 65536"/>
                <a:gd name="T12" fmla="*/ 0 60000 65536"/>
                <a:gd name="T13" fmla="*/ 0 60000 65536"/>
                <a:gd name="T14" fmla="*/ 0 60000 65536"/>
                <a:gd name="T15" fmla="*/ 0 w 43"/>
                <a:gd name="T16" fmla="*/ 0 h 1641"/>
                <a:gd name="T17" fmla="*/ 43 w 43"/>
                <a:gd name="T18" fmla="*/ 1641 h 1641"/>
              </a:gdLst>
              <a:ahLst/>
              <a:cxnLst>
                <a:cxn ang="T10">
                  <a:pos x="T0" y="T1"/>
                </a:cxn>
                <a:cxn ang="T11">
                  <a:pos x="T2" y="T3"/>
                </a:cxn>
                <a:cxn ang="T12">
                  <a:pos x="T4" y="T5"/>
                </a:cxn>
                <a:cxn ang="T13">
                  <a:pos x="T6" y="T7"/>
                </a:cxn>
                <a:cxn ang="T14">
                  <a:pos x="T8" y="T9"/>
                </a:cxn>
              </a:cxnLst>
              <a:rect l="T15" t="T16" r="T17" b="T18"/>
              <a:pathLst>
                <a:path w="43" h="1641">
                  <a:moveTo>
                    <a:pt x="0" y="1641"/>
                  </a:moveTo>
                  <a:lnTo>
                    <a:pt x="0" y="30"/>
                  </a:lnTo>
                  <a:lnTo>
                    <a:pt x="43" y="0"/>
                  </a:lnTo>
                  <a:lnTo>
                    <a:pt x="43" y="1611"/>
                  </a:lnTo>
                  <a:lnTo>
                    <a:pt x="0" y="1641"/>
                  </a:lnTo>
                  <a:close/>
                </a:path>
              </a:pathLst>
            </a:custGeom>
            <a:noFill/>
            <a:ln w="9525">
              <a:solidFill>
                <a:srgbClr val="000000"/>
              </a:solidFill>
              <a:round/>
              <a:headEnd/>
              <a:tailEnd/>
            </a:ln>
          </p:spPr>
          <p:txBody>
            <a:bodyPr/>
            <a:lstStyle/>
            <a:p>
              <a:endParaRPr lang="el-GR"/>
            </a:p>
          </p:txBody>
        </p:sp>
        <p:sp>
          <p:nvSpPr>
            <p:cNvPr id="10" name="Rectangle 12"/>
            <p:cNvSpPr>
              <a:spLocks noChangeArrowheads="1"/>
            </p:cNvSpPr>
            <p:nvPr/>
          </p:nvSpPr>
          <p:spPr bwMode="auto">
            <a:xfrm>
              <a:off x="1688" y="1406"/>
              <a:ext cx="3109" cy="1611"/>
            </a:xfrm>
            <a:prstGeom prst="rect">
              <a:avLst/>
            </a:prstGeom>
            <a:noFill/>
            <a:ln w="9525">
              <a:solidFill>
                <a:srgbClr val="000000"/>
              </a:solidFill>
              <a:miter lim="800000"/>
              <a:headEnd/>
              <a:tailEnd/>
            </a:ln>
          </p:spPr>
          <p:txBody>
            <a:bodyPr/>
            <a:lstStyle/>
            <a:p>
              <a:endParaRPr lang="el-GR"/>
            </a:p>
          </p:txBody>
        </p:sp>
        <p:sp>
          <p:nvSpPr>
            <p:cNvPr id="11" name="Freeform 13"/>
            <p:cNvSpPr>
              <a:spLocks/>
            </p:cNvSpPr>
            <p:nvPr/>
          </p:nvSpPr>
          <p:spPr bwMode="auto">
            <a:xfrm>
              <a:off x="1869" y="2371"/>
              <a:ext cx="42" cy="676"/>
            </a:xfrm>
            <a:custGeom>
              <a:avLst/>
              <a:gdLst>
                <a:gd name="T0" fmla="*/ 0 w 42"/>
                <a:gd name="T1" fmla="*/ 676 h 676"/>
                <a:gd name="T2" fmla="*/ 0 w 42"/>
                <a:gd name="T3" fmla="*/ 31 h 676"/>
                <a:gd name="T4" fmla="*/ 42 w 42"/>
                <a:gd name="T5" fmla="*/ 0 h 676"/>
                <a:gd name="T6" fmla="*/ 42 w 42"/>
                <a:gd name="T7" fmla="*/ 646 h 676"/>
                <a:gd name="T8" fmla="*/ 0 w 42"/>
                <a:gd name="T9" fmla="*/ 676 h 676"/>
                <a:gd name="T10" fmla="*/ 0 60000 65536"/>
                <a:gd name="T11" fmla="*/ 0 60000 65536"/>
                <a:gd name="T12" fmla="*/ 0 60000 65536"/>
                <a:gd name="T13" fmla="*/ 0 60000 65536"/>
                <a:gd name="T14" fmla="*/ 0 60000 65536"/>
                <a:gd name="T15" fmla="*/ 0 w 42"/>
                <a:gd name="T16" fmla="*/ 0 h 676"/>
                <a:gd name="T17" fmla="*/ 42 w 42"/>
                <a:gd name="T18" fmla="*/ 676 h 676"/>
              </a:gdLst>
              <a:ahLst/>
              <a:cxnLst>
                <a:cxn ang="T10">
                  <a:pos x="T0" y="T1"/>
                </a:cxn>
                <a:cxn ang="T11">
                  <a:pos x="T2" y="T3"/>
                </a:cxn>
                <a:cxn ang="T12">
                  <a:pos x="T4" y="T5"/>
                </a:cxn>
                <a:cxn ang="T13">
                  <a:pos x="T6" y="T7"/>
                </a:cxn>
                <a:cxn ang="T14">
                  <a:pos x="T8" y="T9"/>
                </a:cxn>
              </a:cxnLst>
              <a:rect l="T15" t="T16" r="T17" b="T18"/>
              <a:pathLst>
                <a:path w="42" h="676">
                  <a:moveTo>
                    <a:pt x="0" y="676"/>
                  </a:moveTo>
                  <a:lnTo>
                    <a:pt x="0" y="31"/>
                  </a:lnTo>
                  <a:lnTo>
                    <a:pt x="42" y="0"/>
                  </a:lnTo>
                  <a:lnTo>
                    <a:pt x="42" y="646"/>
                  </a:lnTo>
                  <a:lnTo>
                    <a:pt x="0" y="676"/>
                  </a:lnTo>
                  <a:close/>
                </a:path>
              </a:pathLst>
            </a:custGeom>
            <a:solidFill>
              <a:srgbClr val="5E7072"/>
            </a:solidFill>
            <a:ln w="9525">
              <a:solidFill>
                <a:srgbClr val="000000"/>
              </a:solidFill>
              <a:round/>
              <a:headEnd/>
              <a:tailEnd/>
            </a:ln>
          </p:spPr>
          <p:txBody>
            <a:bodyPr/>
            <a:lstStyle/>
            <a:p>
              <a:endParaRPr lang="el-GR"/>
            </a:p>
          </p:txBody>
        </p:sp>
        <p:sp>
          <p:nvSpPr>
            <p:cNvPr id="12" name="Rectangle 14"/>
            <p:cNvSpPr>
              <a:spLocks noChangeArrowheads="1"/>
            </p:cNvSpPr>
            <p:nvPr/>
          </p:nvSpPr>
          <p:spPr bwMode="auto">
            <a:xfrm>
              <a:off x="1742" y="2402"/>
              <a:ext cx="127" cy="645"/>
            </a:xfrm>
            <a:prstGeom prst="rect">
              <a:avLst/>
            </a:prstGeom>
            <a:solidFill>
              <a:srgbClr val="0033CC"/>
            </a:solidFill>
            <a:ln w="9525">
              <a:solidFill>
                <a:srgbClr val="000000"/>
              </a:solidFill>
              <a:miter lim="800000"/>
              <a:headEnd/>
              <a:tailEnd/>
            </a:ln>
          </p:spPr>
          <p:txBody>
            <a:bodyPr/>
            <a:lstStyle/>
            <a:p>
              <a:endParaRPr lang="el-GR"/>
            </a:p>
          </p:txBody>
        </p:sp>
        <p:sp>
          <p:nvSpPr>
            <p:cNvPr id="13" name="Freeform 15"/>
            <p:cNvSpPr>
              <a:spLocks/>
            </p:cNvSpPr>
            <p:nvPr/>
          </p:nvSpPr>
          <p:spPr bwMode="auto">
            <a:xfrm>
              <a:off x="1742" y="2371"/>
              <a:ext cx="169" cy="31"/>
            </a:xfrm>
            <a:custGeom>
              <a:avLst/>
              <a:gdLst>
                <a:gd name="T0" fmla="*/ 127 w 169"/>
                <a:gd name="T1" fmla="*/ 31 h 31"/>
                <a:gd name="T2" fmla="*/ 169 w 169"/>
                <a:gd name="T3" fmla="*/ 0 h 31"/>
                <a:gd name="T4" fmla="*/ 42 w 169"/>
                <a:gd name="T5" fmla="*/ 0 h 31"/>
                <a:gd name="T6" fmla="*/ 0 w 169"/>
                <a:gd name="T7" fmla="*/ 31 h 31"/>
                <a:gd name="T8" fmla="*/ 127 w 169"/>
                <a:gd name="T9" fmla="*/ 31 h 31"/>
                <a:gd name="T10" fmla="*/ 0 60000 65536"/>
                <a:gd name="T11" fmla="*/ 0 60000 65536"/>
                <a:gd name="T12" fmla="*/ 0 60000 65536"/>
                <a:gd name="T13" fmla="*/ 0 60000 65536"/>
                <a:gd name="T14" fmla="*/ 0 60000 65536"/>
                <a:gd name="T15" fmla="*/ 0 w 169"/>
                <a:gd name="T16" fmla="*/ 0 h 31"/>
                <a:gd name="T17" fmla="*/ 169 w 169"/>
                <a:gd name="T18" fmla="*/ 31 h 31"/>
              </a:gdLst>
              <a:ahLst/>
              <a:cxnLst>
                <a:cxn ang="T10">
                  <a:pos x="T0" y="T1"/>
                </a:cxn>
                <a:cxn ang="T11">
                  <a:pos x="T2" y="T3"/>
                </a:cxn>
                <a:cxn ang="T12">
                  <a:pos x="T4" y="T5"/>
                </a:cxn>
                <a:cxn ang="T13">
                  <a:pos x="T6" y="T7"/>
                </a:cxn>
                <a:cxn ang="T14">
                  <a:pos x="T8" y="T9"/>
                </a:cxn>
              </a:cxnLst>
              <a:rect l="T15" t="T16" r="T17" b="T18"/>
              <a:pathLst>
                <a:path w="169" h="31">
                  <a:moveTo>
                    <a:pt x="127" y="31"/>
                  </a:moveTo>
                  <a:lnTo>
                    <a:pt x="169" y="0"/>
                  </a:lnTo>
                  <a:lnTo>
                    <a:pt x="42" y="0"/>
                  </a:lnTo>
                  <a:lnTo>
                    <a:pt x="0" y="31"/>
                  </a:lnTo>
                  <a:lnTo>
                    <a:pt x="127" y="31"/>
                  </a:lnTo>
                  <a:close/>
                </a:path>
              </a:pathLst>
            </a:custGeom>
            <a:solidFill>
              <a:srgbClr val="8CA8AA"/>
            </a:solidFill>
            <a:ln w="9525">
              <a:solidFill>
                <a:srgbClr val="000000"/>
              </a:solidFill>
              <a:round/>
              <a:headEnd/>
              <a:tailEnd/>
            </a:ln>
          </p:spPr>
          <p:txBody>
            <a:bodyPr/>
            <a:lstStyle/>
            <a:p>
              <a:endParaRPr lang="el-GR"/>
            </a:p>
          </p:txBody>
        </p:sp>
        <p:sp>
          <p:nvSpPr>
            <p:cNvPr id="14" name="Freeform 16"/>
            <p:cNvSpPr>
              <a:spLocks/>
            </p:cNvSpPr>
            <p:nvPr/>
          </p:nvSpPr>
          <p:spPr bwMode="auto">
            <a:xfrm>
              <a:off x="1996" y="1418"/>
              <a:ext cx="42" cy="1629"/>
            </a:xfrm>
            <a:custGeom>
              <a:avLst/>
              <a:gdLst>
                <a:gd name="T0" fmla="*/ 0 w 42"/>
                <a:gd name="T1" fmla="*/ 1629 h 1629"/>
                <a:gd name="T2" fmla="*/ 0 w 42"/>
                <a:gd name="T3" fmla="*/ 36 h 1629"/>
                <a:gd name="T4" fmla="*/ 42 w 42"/>
                <a:gd name="T5" fmla="*/ 0 h 1629"/>
                <a:gd name="T6" fmla="*/ 42 w 42"/>
                <a:gd name="T7" fmla="*/ 1599 h 1629"/>
                <a:gd name="T8" fmla="*/ 0 w 42"/>
                <a:gd name="T9" fmla="*/ 1629 h 1629"/>
                <a:gd name="T10" fmla="*/ 0 60000 65536"/>
                <a:gd name="T11" fmla="*/ 0 60000 65536"/>
                <a:gd name="T12" fmla="*/ 0 60000 65536"/>
                <a:gd name="T13" fmla="*/ 0 60000 65536"/>
                <a:gd name="T14" fmla="*/ 0 60000 65536"/>
                <a:gd name="T15" fmla="*/ 0 w 42"/>
                <a:gd name="T16" fmla="*/ 0 h 1629"/>
                <a:gd name="T17" fmla="*/ 42 w 42"/>
                <a:gd name="T18" fmla="*/ 1629 h 1629"/>
              </a:gdLst>
              <a:ahLst/>
              <a:cxnLst>
                <a:cxn ang="T10">
                  <a:pos x="T0" y="T1"/>
                </a:cxn>
                <a:cxn ang="T11">
                  <a:pos x="T2" y="T3"/>
                </a:cxn>
                <a:cxn ang="T12">
                  <a:pos x="T4" y="T5"/>
                </a:cxn>
                <a:cxn ang="T13">
                  <a:pos x="T6" y="T7"/>
                </a:cxn>
                <a:cxn ang="T14">
                  <a:pos x="T8" y="T9"/>
                </a:cxn>
              </a:cxnLst>
              <a:rect l="T15" t="T16" r="T17" b="T18"/>
              <a:pathLst>
                <a:path w="42" h="1629">
                  <a:moveTo>
                    <a:pt x="0" y="1629"/>
                  </a:moveTo>
                  <a:lnTo>
                    <a:pt x="0" y="36"/>
                  </a:lnTo>
                  <a:lnTo>
                    <a:pt x="42" y="0"/>
                  </a:lnTo>
                  <a:lnTo>
                    <a:pt x="42" y="1599"/>
                  </a:lnTo>
                  <a:lnTo>
                    <a:pt x="0" y="1629"/>
                  </a:lnTo>
                  <a:close/>
                </a:path>
              </a:pathLst>
            </a:custGeom>
            <a:solidFill>
              <a:srgbClr val="008000"/>
            </a:solidFill>
            <a:ln w="9525">
              <a:solidFill>
                <a:srgbClr val="000000"/>
              </a:solidFill>
              <a:round/>
              <a:headEnd/>
              <a:tailEnd/>
            </a:ln>
          </p:spPr>
          <p:txBody>
            <a:bodyPr/>
            <a:lstStyle/>
            <a:p>
              <a:endParaRPr lang="el-GR"/>
            </a:p>
          </p:txBody>
        </p:sp>
        <p:sp>
          <p:nvSpPr>
            <p:cNvPr id="15" name="Rectangle 17"/>
            <p:cNvSpPr>
              <a:spLocks noChangeArrowheads="1"/>
            </p:cNvSpPr>
            <p:nvPr/>
          </p:nvSpPr>
          <p:spPr bwMode="auto">
            <a:xfrm>
              <a:off x="1869" y="1454"/>
              <a:ext cx="127" cy="1593"/>
            </a:xfrm>
            <a:prstGeom prst="rect">
              <a:avLst/>
            </a:prstGeom>
            <a:solidFill>
              <a:srgbClr val="00FF00"/>
            </a:solidFill>
            <a:ln w="9525">
              <a:solidFill>
                <a:srgbClr val="000000"/>
              </a:solidFill>
              <a:miter lim="800000"/>
              <a:headEnd/>
              <a:tailEnd/>
            </a:ln>
          </p:spPr>
          <p:txBody>
            <a:bodyPr/>
            <a:lstStyle/>
            <a:p>
              <a:endParaRPr lang="el-GR"/>
            </a:p>
          </p:txBody>
        </p:sp>
        <p:sp>
          <p:nvSpPr>
            <p:cNvPr id="16" name="Freeform 18"/>
            <p:cNvSpPr>
              <a:spLocks/>
            </p:cNvSpPr>
            <p:nvPr/>
          </p:nvSpPr>
          <p:spPr bwMode="auto">
            <a:xfrm>
              <a:off x="1869" y="1418"/>
              <a:ext cx="169" cy="36"/>
            </a:xfrm>
            <a:custGeom>
              <a:avLst/>
              <a:gdLst>
                <a:gd name="T0" fmla="*/ 127 w 169"/>
                <a:gd name="T1" fmla="*/ 36 h 36"/>
                <a:gd name="T2" fmla="*/ 169 w 169"/>
                <a:gd name="T3" fmla="*/ 0 h 36"/>
                <a:gd name="T4" fmla="*/ 42 w 169"/>
                <a:gd name="T5" fmla="*/ 0 h 36"/>
                <a:gd name="T6" fmla="*/ 0 w 169"/>
                <a:gd name="T7" fmla="*/ 36 h 36"/>
                <a:gd name="T8" fmla="*/ 127 w 169"/>
                <a:gd name="T9" fmla="*/ 36 h 36"/>
                <a:gd name="T10" fmla="*/ 0 60000 65536"/>
                <a:gd name="T11" fmla="*/ 0 60000 65536"/>
                <a:gd name="T12" fmla="*/ 0 60000 65536"/>
                <a:gd name="T13" fmla="*/ 0 60000 65536"/>
                <a:gd name="T14" fmla="*/ 0 60000 65536"/>
                <a:gd name="T15" fmla="*/ 0 w 169"/>
                <a:gd name="T16" fmla="*/ 0 h 36"/>
                <a:gd name="T17" fmla="*/ 169 w 169"/>
                <a:gd name="T18" fmla="*/ 36 h 36"/>
              </a:gdLst>
              <a:ahLst/>
              <a:cxnLst>
                <a:cxn ang="T10">
                  <a:pos x="T0" y="T1"/>
                </a:cxn>
                <a:cxn ang="T11">
                  <a:pos x="T2" y="T3"/>
                </a:cxn>
                <a:cxn ang="T12">
                  <a:pos x="T4" y="T5"/>
                </a:cxn>
                <a:cxn ang="T13">
                  <a:pos x="T6" y="T7"/>
                </a:cxn>
                <a:cxn ang="T14">
                  <a:pos x="T8" y="T9"/>
                </a:cxn>
              </a:cxnLst>
              <a:rect l="T15" t="T16" r="T17" b="T18"/>
              <a:pathLst>
                <a:path w="169" h="36">
                  <a:moveTo>
                    <a:pt x="127" y="36"/>
                  </a:moveTo>
                  <a:lnTo>
                    <a:pt x="169" y="0"/>
                  </a:lnTo>
                  <a:lnTo>
                    <a:pt x="42" y="0"/>
                  </a:lnTo>
                  <a:lnTo>
                    <a:pt x="0" y="36"/>
                  </a:lnTo>
                  <a:lnTo>
                    <a:pt x="127" y="36"/>
                  </a:lnTo>
                  <a:close/>
                </a:path>
              </a:pathLst>
            </a:custGeom>
            <a:solidFill>
              <a:srgbClr val="00BF00"/>
            </a:solidFill>
            <a:ln w="9525">
              <a:solidFill>
                <a:srgbClr val="000000"/>
              </a:solidFill>
              <a:round/>
              <a:headEnd/>
              <a:tailEnd/>
            </a:ln>
          </p:spPr>
          <p:txBody>
            <a:bodyPr/>
            <a:lstStyle/>
            <a:p>
              <a:endParaRPr lang="el-GR"/>
            </a:p>
          </p:txBody>
        </p:sp>
        <p:sp>
          <p:nvSpPr>
            <p:cNvPr id="17" name="Freeform 19"/>
            <p:cNvSpPr>
              <a:spLocks/>
            </p:cNvSpPr>
            <p:nvPr/>
          </p:nvSpPr>
          <p:spPr bwMode="auto">
            <a:xfrm>
              <a:off x="2309" y="2245"/>
              <a:ext cx="49" cy="802"/>
            </a:xfrm>
            <a:custGeom>
              <a:avLst/>
              <a:gdLst>
                <a:gd name="T0" fmla="*/ 0 w 49"/>
                <a:gd name="T1" fmla="*/ 802 h 802"/>
                <a:gd name="T2" fmla="*/ 0 w 49"/>
                <a:gd name="T3" fmla="*/ 36 h 802"/>
                <a:gd name="T4" fmla="*/ 49 w 49"/>
                <a:gd name="T5" fmla="*/ 0 h 802"/>
                <a:gd name="T6" fmla="*/ 49 w 49"/>
                <a:gd name="T7" fmla="*/ 772 h 802"/>
                <a:gd name="T8" fmla="*/ 0 w 49"/>
                <a:gd name="T9" fmla="*/ 802 h 802"/>
                <a:gd name="T10" fmla="*/ 0 60000 65536"/>
                <a:gd name="T11" fmla="*/ 0 60000 65536"/>
                <a:gd name="T12" fmla="*/ 0 60000 65536"/>
                <a:gd name="T13" fmla="*/ 0 60000 65536"/>
                <a:gd name="T14" fmla="*/ 0 60000 65536"/>
                <a:gd name="T15" fmla="*/ 0 w 49"/>
                <a:gd name="T16" fmla="*/ 0 h 802"/>
                <a:gd name="T17" fmla="*/ 49 w 49"/>
                <a:gd name="T18" fmla="*/ 802 h 802"/>
              </a:gdLst>
              <a:ahLst/>
              <a:cxnLst>
                <a:cxn ang="T10">
                  <a:pos x="T0" y="T1"/>
                </a:cxn>
                <a:cxn ang="T11">
                  <a:pos x="T2" y="T3"/>
                </a:cxn>
                <a:cxn ang="T12">
                  <a:pos x="T4" y="T5"/>
                </a:cxn>
                <a:cxn ang="T13">
                  <a:pos x="T6" y="T7"/>
                </a:cxn>
                <a:cxn ang="T14">
                  <a:pos x="T8" y="T9"/>
                </a:cxn>
              </a:cxnLst>
              <a:rect l="T15" t="T16" r="T17" b="T18"/>
              <a:pathLst>
                <a:path w="49" h="802">
                  <a:moveTo>
                    <a:pt x="0" y="802"/>
                  </a:moveTo>
                  <a:lnTo>
                    <a:pt x="0" y="36"/>
                  </a:lnTo>
                  <a:lnTo>
                    <a:pt x="49" y="0"/>
                  </a:lnTo>
                  <a:lnTo>
                    <a:pt x="49" y="772"/>
                  </a:lnTo>
                  <a:lnTo>
                    <a:pt x="0" y="802"/>
                  </a:lnTo>
                  <a:close/>
                </a:path>
              </a:pathLst>
            </a:custGeom>
            <a:solidFill>
              <a:srgbClr val="5E7072"/>
            </a:solidFill>
            <a:ln w="9525">
              <a:solidFill>
                <a:srgbClr val="000000"/>
              </a:solidFill>
              <a:round/>
              <a:headEnd/>
              <a:tailEnd/>
            </a:ln>
          </p:spPr>
          <p:txBody>
            <a:bodyPr/>
            <a:lstStyle/>
            <a:p>
              <a:endParaRPr lang="el-GR"/>
            </a:p>
          </p:txBody>
        </p:sp>
        <p:sp>
          <p:nvSpPr>
            <p:cNvPr id="18" name="Rectangle 20"/>
            <p:cNvSpPr>
              <a:spLocks noChangeArrowheads="1"/>
            </p:cNvSpPr>
            <p:nvPr/>
          </p:nvSpPr>
          <p:spPr bwMode="auto">
            <a:xfrm>
              <a:off x="2183" y="2281"/>
              <a:ext cx="126" cy="766"/>
            </a:xfrm>
            <a:prstGeom prst="rect">
              <a:avLst/>
            </a:prstGeom>
            <a:solidFill>
              <a:srgbClr val="0033CC"/>
            </a:solidFill>
            <a:ln w="9525">
              <a:solidFill>
                <a:srgbClr val="000000"/>
              </a:solidFill>
              <a:miter lim="800000"/>
              <a:headEnd/>
              <a:tailEnd/>
            </a:ln>
          </p:spPr>
          <p:txBody>
            <a:bodyPr/>
            <a:lstStyle/>
            <a:p>
              <a:endParaRPr lang="el-GR"/>
            </a:p>
          </p:txBody>
        </p:sp>
        <p:sp>
          <p:nvSpPr>
            <p:cNvPr id="19" name="Freeform 21"/>
            <p:cNvSpPr>
              <a:spLocks/>
            </p:cNvSpPr>
            <p:nvPr/>
          </p:nvSpPr>
          <p:spPr bwMode="auto">
            <a:xfrm>
              <a:off x="2183" y="2245"/>
              <a:ext cx="175" cy="36"/>
            </a:xfrm>
            <a:custGeom>
              <a:avLst/>
              <a:gdLst>
                <a:gd name="T0" fmla="*/ 126 w 175"/>
                <a:gd name="T1" fmla="*/ 36 h 36"/>
                <a:gd name="T2" fmla="*/ 175 w 175"/>
                <a:gd name="T3" fmla="*/ 0 h 36"/>
                <a:gd name="T4" fmla="*/ 48 w 175"/>
                <a:gd name="T5" fmla="*/ 0 h 36"/>
                <a:gd name="T6" fmla="*/ 0 w 175"/>
                <a:gd name="T7" fmla="*/ 36 h 36"/>
                <a:gd name="T8" fmla="*/ 126 w 175"/>
                <a:gd name="T9" fmla="*/ 36 h 36"/>
                <a:gd name="T10" fmla="*/ 0 60000 65536"/>
                <a:gd name="T11" fmla="*/ 0 60000 65536"/>
                <a:gd name="T12" fmla="*/ 0 60000 65536"/>
                <a:gd name="T13" fmla="*/ 0 60000 65536"/>
                <a:gd name="T14" fmla="*/ 0 60000 65536"/>
                <a:gd name="T15" fmla="*/ 0 w 175"/>
                <a:gd name="T16" fmla="*/ 0 h 36"/>
                <a:gd name="T17" fmla="*/ 175 w 175"/>
                <a:gd name="T18" fmla="*/ 36 h 36"/>
              </a:gdLst>
              <a:ahLst/>
              <a:cxnLst>
                <a:cxn ang="T10">
                  <a:pos x="T0" y="T1"/>
                </a:cxn>
                <a:cxn ang="T11">
                  <a:pos x="T2" y="T3"/>
                </a:cxn>
                <a:cxn ang="T12">
                  <a:pos x="T4" y="T5"/>
                </a:cxn>
                <a:cxn ang="T13">
                  <a:pos x="T6" y="T7"/>
                </a:cxn>
                <a:cxn ang="T14">
                  <a:pos x="T8" y="T9"/>
                </a:cxn>
              </a:cxnLst>
              <a:rect l="T15" t="T16" r="T17" b="T18"/>
              <a:pathLst>
                <a:path w="175" h="36">
                  <a:moveTo>
                    <a:pt x="126" y="36"/>
                  </a:moveTo>
                  <a:lnTo>
                    <a:pt x="175" y="0"/>
                  </a:lnTo>
                  <a:lnTo>
                    <a:pt x="48" y="0"/>
                  </a:lnTo>
                  <a:lnTo>
                    <a:pt x="0" y="36"/>
                  </a:lnTo>
                  <a:lnTo>
                    <a:pt x="126" y="36"/>
                  </a:lnTo>
                  <a:close/>
                </a:path>
              </a:pathLst>
            </a:custGeom>
            <a:solidFill>
              <a:srgbClr val="8CA8AA"/>
            </a:solidFill>
            <a:ln w="9525">
              <a:solidFill>
                <a:srgbClr val="000000"/>
              </a:solidFill>
              <a:round/>
              <a:headEnd/>
              <a:tailEnd/>
            </a:ln>
          </p:spPr>
          <p:txBody>
            <a:bodyPr/>
            <a:lstStyle/>
            <a:p>
              <a:endParaRPr lang="el-GR"/>
            </a:p>
          </p:txBody>
        </p:sp>
        <p:sp>
          <p:nvSpPr>
            <p:cNvPr id="20" name="Freeform 22"/>
            <p:cNvSpPr>
              <a:spLocks/>
            </p:cNvSpPr>
            <p:nvPr/>
          </p:nvSpPr>
          <p:spPr bwMode="auto">
            <a:xfrm>
              <a:off x="2436" y="1762"/>
              <a:ext cx="49" cy="1285"/>
            </a:xfrm>
            <a:custGeom>
              <a:avLst/>
              <a:gdLst>
                <a:gd name="T0" fmla="*/ 0 w 49"/>
                <a:gd name="T1" fmla="*/ 1285 h 1285"/>
                <a:gd name="T2" fmla="*/ 0 w 49"/>
                <a:gd name="T3" fmla="*/ 30 h 1285"/>
                <a:gd name="T4" fmla="*/ 49 w 49"/>
                <a:gd name="T5" fmla="*/ 0 h 1285"/>
                <a:gd name="T6" fmla="*/ 49 w 49"/>
                <a:gd name="T7" fmla="*/ 1255 h 1285"/>
                <a:gd name="T8" fmla="*/ 0 w 49"/>
                <a:gd name="T9" fmla="*/ 1285 h 1285"/>
                <a:gd name="T10" fmla="*/ 0 60000 65536"/>
                <a:gd name="T11" fmla="*/ 0 60000 65536"/>
                <a:gd name="T12" fmla="*/ 0 60000 65536"/>
                <a:gd name="T13" fmla="*/ 0 60000 65536"/>
                <a:gd name="T14" fmla="*/ 0 60000 65536"/>
                <a:gd name="T15" fmla="*/ 0 w 49"/>
                <a:gd name="T16" fmla="*/ 0 h 1285"/>
                <a:gd name="T17" fmla="*/ 49 w 49"/>
                <a:gd name="T18" fmla="*/ 1285 h 1285"/>
              </a:gdLst>
              <a:ahLst/>
              <a:cxnLst>
                <a:cxn ang="T10">
                  <a:pos x="T0" y="T1"/>
                </a:cxn>
                <a:cxn ang="T11">
                  <a:pos x="T2" y="T3"/>
                </a:cxn>
                <a:cxn ang="T12">
                  <a:pos x="T4" y="T5"/>
                </a:cxn>
                <a:cxn ang="T13">
                  <a:pos x="T6" y="T7"/>
                </a:cxn>
                <a:cxn ang="T14">
                  <a:pos x="T8" y="T9"/>
                </a:cxn>
              </a:cxnLst>
              <a:rect l="T15" t="T16" r="T17" b="T18"/>
              <a:pathLst>
                <a:path w="49" h="1285">
                  <a:moveTo>
                    <a:pt x="0" y="1285"/>
                  </a:moveTo>
                  <a:lnTo>
                    <a:pt x="0" y="30"/>
                  </a:lnTo>
                  <a:lnTo>
                    <a:pt x="49" y="0"/>
                  </a:lnTo>
                  <a:lnTo>
                    <a:pt x="49" y="1255"/>
                  </a:lnTo>
                  <a:lnTo>
                    <a:pt x="0" y="1285"/>
                  </a:lnTo>
                  <a:close/>
                </a:path>
              </a:pathLst>
            </a:custGeom>
            <a:solidFill>
              <a:srgbClr val="008000"/>
            </a:solidFill>
            <a:ln w="9525">
              <a:solidFill>
                <a:srgbClr val="000000"/>
              </a:solidFill>
              <a:round/>
              <a:headEnd/>
              <a:tailEnd/>
            </a:ln>
          </p:spPr>
          <p:txBody>
            <a:bodyPr/>
            <a:lstStyle/>
            <a:p>
              <a:endParaRPr lang="el-GR"/>
            </a:p>
          </p:txBody>
        </p:sp>
        <p:sp>
          <p:nvSpPr>
            <p:cNvPr id="21" name="Rectangle 23"/>
            <p:cNvSpPr>
              <a:spLocks noChangeArrowheads="1"/>
            </p:cNvSpPr>
            <p:nvPr/>
          </p:nvSpPr>
          <p:spPr bwMode="auto">
            <a:xfrm>
              <a:off x="2309" y="1792"/>
              <a:ext cx="127" cy="1255"/>
            </a:xfrm>
            <a:prstGeom prst="rect">
              <a:avLst/>
            </a:prstGeom>
            <a:solidFill>
              <a:srgbClr val="00FF00"/>
            </a:solidFill>
            <a:ln w="9525">
              <a:solidFill>
                <a:srgbClr val="000000"/>
              </a:solidFill>
              <a:miter lim="800000"/>
              <a:headEnd/>
              <a:tailEnd/>
            </a:ln>
          </p:spPr>
          <p:txBody>
            <a:bodyPr/>
            <a:lstStyle/>
            <a:p>
              <a:endParaRPr lang="el-GR"/>
            </a:p>
          </p:txBody>
        </p:sp>
        <p:sp>
          <p:nvSpPr>
            <p:cNvPr id="22" name="Freeform 24"/>
            <p:cNvSpPr>
              <a:spLocks/>
            </p:cNvSpPr>
            <p:nvPr/>
          </p:nvSpPr>
          <p:spPr bwMode="auto">
            <a:xfrm>
              <a:off x="2309" y="1762"/>
              <a:ext cx="176" cy="30"/>
            </a:xfrm>
            <a:custGeom>
              <a:avLst/>
              <a:gdLst>
                <a:gd name="T0" fmla="*/ 127 w 176"/>
                <a:gd name="T1" fmla="*/ 30 h 30"/>
                <a:gd name="T2" fmla="*/ 176 w 176"/>
                <a:gd name="T3" fmla="*/ 0 h 30"/>
                <a:gd name="T4" fmla="*/ 49 w 176"/>
                <a:gd name="T5" fmla="*/ 0 h 30"/>
                <a:gd name="T6" fmla="*/ 0 w 176"/>
                <a:gd name="T7" fmla="*/ 30 h 30"/>
                <a:gd name="T8" fmla="*/ 127 w 176"/>
                <a:gd name="T9" fmla="*/ 30 h 30"/>
                <a:gd name="T10" fmla="*/ 0 60000 65536"/>
                <a:gd name="T11" fmla="*/ 0 60000 65536"/>
                <a:gd name="T12" fmla="*/ 0 60000 65536"/>
                <a:gd name="T13" fmla="*/ 0 60000 65536"/>
                <a:gd name="T14" fmla="*/ 0 60000 65536"/>
                <a:gd name="T15" fmla="*/ 0 w 176"/>
                <a:gd name="T16" fmla="*/ 0 h 30"/>
                <a:gd name="T17" fmla="*/ 176 w 176"/>
                <a:gd name="T18" fmla="*/ 30 h 30"/>
              </a:gdLst>
              <a:ahLst/>
              <a:cxnLst>
                <a:cxn ang="T10">
                  <a:pos x="T0" y="T1"/>
                </a:cxn>
                <a:cxn ang="T11">
                  <a:pos x="T2" y="T3"/>
                </a:cxn>
                <a:cxn ang="T12">
                  <a:pos x="T4" y="T5"/>
                </a:cxn>
                <a:cxn ang="T13">
                  <a:pos x="T6" y="T7"/>
                </a:cxn>
                <a:cxn ang="T14">
                  <a:pos x="T8" y="T9"/>
                </a:cxn>
              </a:cxnLst>
              <a:rect l="T15" t="T16" r="T17" b="T18"/>
              <a:pathLst>
                <a:path w="176" h="30">
                  <a:moveTo>
                    <a:pt x="127" y="30"/>
                  </a:moveTo>
                  <a:lnTo>
                    <a:pt x="176" y="0"/>
                  </a:lnTo>
                  <a:lnTo>
                    <a:pt x="49" y="0"/>
                  </a:lnTo>
                  <a:lnTo>
                    <a:pt x="0" y="30"/>
                  </a:lnTo>
                  <a:lnTo>
                    <a:pt x="127" y="30"/>
                  </a:lnTo>
                  <a:close/>
                </a:path>
              </a:pathLst>
            </a:custGeom>
            <a:solidFill>
              <a:srgbClr val="00BF00"/>
            </a:solidFill>
            <a:ln w="9525">
              <a:solidFill>
                <a:srgbClr val="000000"/>
              </a:solidFill>
              <a:round/>
              <a:headEnd/>
              <a:tailEnd/>
            </a:ln>
          </p:spPr>
          <p:txBody>
            <a:bodyPr/>
            <a:lstStyle/>
            <a:p>
              <a:endParaRPr lang="el-GR"/>
            </a:p>
          </p:txBody>
        </p:sp>
        <p:sp>
          <p:nvSpPr>
            <p:cNvPr id="23" name="Freeform 25"/>
            <p:cNvSpPr>
              <a:spLocks/>
            </p:cNvSpPr>
            <p:nvPr/>
          </p:nvSpPr>
          <p:spPr bwMode="auto">
            <a:xfrm>
              <a:off x="2756" y="2697"/>
              <a:ext cx="42" cy="350"/>
            </a:xfrm>
            <a:custGeom>
              <a:avLst/>
              <a:gdLst>
                <a:gd name="T0" fmla="*/ 0 w 42"/>
                <a:gd name="T1" fmla="*/ 350 h 350"/>
                <a:gd name="T2" fmla="*/ 0 w 42"/>
                <a:gd name="T3" fmla="*/ 31 h 350"/>
                <a:gd name="T4" fmla="*/ 42 w 42"/>
                <a:gd name="T5" fmla="*/ 0 h 350"/>
                <a:gd name="T6" fmla="*/ 42 w 42"/>
                <a:gd name="T7" fmla="*/ 320 h 350"/>
                <a:gd name="T8" fmla="*/ 0 w 42"/>
                <a:gd name="T9" fmla="*/ 350 h 350"/>
                <a:gd name="T10" fmla="*/ 0 60000 65536"/>
                <a:gd name="T11" fmla="*/ 0 60000 65536"/>
                <a:gd name="T12" fmla="*/ 0 60000 65536"/>
                <a:gd name="T13" fmla="*/ 0 60000 65536"/>
                <a:gd name="T14" fmla="*/ 0 60000 65536"/>
                <a:gd name="T15" fmla="*/ 0 w 42"/>
                <a:gd name="T16" fmla="*/ 0 h 350"/>
                <a:gd name="T17" fmla="*/ 42 w 42"/>
                <a:gd name="T18" fmla="*/ 350 h 350"/>
              </a:gdLst>
              <a:ahLst/>
              <a:cxnLst>
                <a:cxn ang="T10">
                  <a:pos x="T0" y="T1"/>
                </a:cxn>
                <a:cxn ang="T11">
                  <a:pos x="T2" y="T3"/>
                </a:cxn>
                <a:cxn ang="T12">
                  <a:pos x="T4" y="T5"/>
                </a:cxn>
                <a:cxn ang="T13">
                  <a:pos x="T6" y="T7"/>
                </a:cxn>
                <a:cxn ang="T14">
                  <a:pos x="T8" y="T9"/>
                </a:cxn>
              </a:cxnLst>
              <a:rect l="T15" t="T16" r="T17" b="T18"/>
              <a:pathLst>
                <a:path w="42" h="350">
                  <a:moveTo>
                    <a:pt x="0" y="350"/>
                  </a:moveTo>
                  <a:lnTo>
                    <a:pt x="0" y="31"/>
                  </a:lnTo>
                  <a:lnTo>
                    <a:pt x="42" y="0"/>
                  </a:lnTo>
                  <a:lnTo>
                    <a:pt x="42" y="320"/>
                  </a:lnTo>
                  <a:lnTo>
                    <a:pt x="0" y="350"/>
                  </a:lnTo>
                  <a:close/>
                </a:path>
              </a:pathLst>
            </a:custGeom>
            <a:solidFill>
              <a:srgbClr val="5E7072"/>
            </a:solidFill>
            <a:ln w="9525">
              <a:solidFill>
                <a:srgbClr val="000000"/>
              </a:solidFill>
              <a:round/>
              <a:headEnd/>
              <a:tailEnd/>
            </a:ln>
          </p:spPr>
          <p:txBody>
            <a:bodyPr/>
            <a:lstStyle/>
            <a:p>
              <a:endParaRPr lang="el-GR"/>
            </a:p>
          </p:txBody>
        </p:sp>
        <p:sp>
          <p:nvSpPr>
            <p:cNvPr id="24" name="Rectangle 26"/>
            <p:cNvSpPr>
              <a:spLocks noChangeArrowheads="1"/>
            </p:cNvSpPr>
            <p:nvPr/>
          </p:nvSpPr>
          <p:spPr bwMode="auto">
            <a:xfrm>
              <a:off x="2629" y="2728"/>
              <a:ext cx="127" cy="319"/>
            </a:xfrm>
            <a:prstGeom prst="rect">
              <a:avLst/>
            </a:prstGeom>
            <a:solidFill>
              <a:srgbClr val="0033CC"/>
            </a:solidFill>
            <a:ln w="9525">
              <a:solidFill>
                <a:srgbClr val="000000"/>
              </a:solidFill>
              <a:miter lim="800000"/>
              <a:headEnd/>
              <a:tailEnd/>
            </a:ln>
          </p:spPr>
          <p:txBody>
            <a:bodyPr/>
            <a:lstStyle/>
            <a:p>
              <a:endParaRPr lang="el-GR"/>
            </a:p>
          </p:txBody>
        </p:sp>
        <p:sp>
          <p:nvSpPr>
            <p:cNvPr id="25" name="Freeform 27"/>
            <p:cNvSpPr>
              <a:spLocks/>
            </p:cNvSpPr>
            <p:nvPr/>
          </p:nvSpPr>
          <p:spPr bwMode="auto">
            <a:xfrm>
              <a:off x="2629" y="2697"/>
              <a:ext cx="169" cy="31"/>
            </a:xfrm>
            <a:custGeom>
              <a:avLst/>
              <a:gdLst>
                <a:gd name="T0" fmla="*/ 127 w 169"/>
                <a:gd name="T1" fmla="*/ 31 h 31"/>
                <a:gd name="T2" fmla="*/ 169 w 169"/>
                <a:gd name="T3" fmla="*/ 0 h 31"/>
                <a:gd name="T4" fmla="*/ 43 w 169"/>
                <a:gd name="T5" fmla="*/ 0 h 31"/>
                <a:gd name="T6" fmla="*/ 0 w 169"/>
                <a:gd name="T7" fmla="*/ 31 h 31"/>
                <a:gd name="T8" fmla="*/ 127 w 169"/>
                <a:gd name="T9" fmla="*/ 31 h 31"/>
                <a:gd name="T10" fmla="*/ 0 60000 65536"/>
                <a:gd name="T11" fmla="*/ 0 60000 65536"/>
                <a:gd name="T12" fmla="*/ 0 60000 65536"/>
                <a:gd name="T13" fmla="*/ 0 60000 65536"/>
                <a:gd name="T14" fmla="*/ 0 60000 65536"/>
                <a:gd name="T15" fmla="*/ 0 w 169"/>
                <a:gd name="T16" fmla="*/ 0 h 31"/>
                <a:gd name="T17" fmla="*/ 169 w 169"/>
                <a:gd name="T18" fmla="*/ 31 h 31"/>
              </a:gdLst>
              <a:ahLst/>
              <a:cxnLst>
                <a:cxn ang="T10">
                  <a:pos x="T0" y="T1"/>
                </a:cxn>
                <a:cxn ang="T11">
                  <a:pos x="T2" y="T3"/>
                </a:cxn>
                <a:cxn ang="T12">
                  <a:pos x="T4" y="T5"/>
                </a:cxn>
                <a:cxn ang="T13">
                  <a:pos x="T6" y="T7"/>
                </a:cxn>
                <a:cxn ang="T14">
                  <a:pos x="T8" y="T9"/>
                </a:cxn>
              </a:cxnLst>
              <a:rect l="T15" t="T16" r="T17" b="T18"/>
              <a:pathLst>
                <a:path w="169" h="31">
                  <a:moveTo>
                    <a:pt x="127" y="31"/>
                  </a:moveTo>
                  <a:lnTo>
                    <a:pt x="169" y="0"/>
                  </a:lnTo>
                  <a:lnTo>
                    <a:pt x="43" y="0"/>
                  </a:lnTo>
                  <a:lnTo>
                    <a:pt x="0" y="31"/>
                  </a:lnTo>
                  <a:lnTo>
                    <a:pt x="127" y="31"/>
                  </a:lnTo>
                  <a:close/>
                </a:path>
              </a:pathLst>
            </a:custGeom>
            <a:solidFill>
              <a:srgbClr val="8CA8AA"/>
            </a:solidFill>
            <a:ln w="9525">
              <a:solidFill>
                <a:srgbClr val="000000"/>
              </a:solidFill>
              <a:round/>
              <a:headEnd/>
              <a:tailEnd/>
            </a:ln>
          </p:spPr>
          <p:txBody>
            <a:bodyPr/>
            <a:lstStyle/>
            <a:p>
              <a:endParaRPr lang="el-GR"/>
            </a:p>
          </p:txBody>
        </p:sp>
        <p:sp>
          <p:nvSpPr>
            <p:cNvPr id="26" name="Freeform 28"/>
            <p:cNvSpPr>
              <a:spLocks/>
            </p:cNvSpPr>
            <p:nvPr/>
          </p:nvSpPr>
          <p:spPr bwMode="auto">
            <a:xfrm>
              <a:off x="2883" y="2444"/>
              <a:ext cx="42" cy="603"/>
            </a:xfrm>
            <a:custGeom>
              <a:avLst/>
              <a:gdLst>
                <a:gd name="T0" fmla="*/ 0 w 42"/>
                <a:gd name="T1" fmla="*/ 603 h 603"/>
                <a:gd name="T2" fmla="*/ 0 w 42"/>
                <a:gd name="T3" fmla="*/ 30 h 603"/>
                <a:gd name="T4" fmla="*/ 42 w 42"/>
                <a:gd name="T5" fmla="*/ 0 h 603"/>
                <a:gd name="T6" fmla="*/ 42 w 42"/>
                <a:gd name="T7" fmla="*/ 573 h 603"/>
                <a:gd name="T8" fmla="*/ 0 w 42"/>
                <a:gd name="T9" fmla="*/ 603 h 603"/>
                <a:gd name="T10" fmla="*/ 0 60000 65536"/>
                <a:gd name="T11" fmla="*/ 0 60000 65536"/>
                <a:gd name="T12" fmla="*/ 0 60000 65536"/>
                <a:gd name="T13" fmla="*/ 0 60000 65536"/>
                <a:gd name="T14" fmla="*/ 0 60000 65536"/>
                <a:gd name="T15" fmla="*/ 0 w 42"/>
                <a:gd name="T16" fmla="*/ 0 h 603"/>
                <a:gd name="T17" fmla="*/ 42 w 42"/>
                <a:gd name="T18" fmla="*/ 603 h 603"/>
              </a:gdLst>
              <a:ahLst/>
              <a:cxnLst>
                <a:cxn ang="T10">
                  <a:pos x="T0" y="T1"/>
                </a:cxn>
                <a:cxn ang="T11">
                  <a:pos x="T2" y="T3"/>
                </a:cxn>
                <a:cxn ang="T12">
                  <a:pos x="T4" y="T5"/>
                </a:cxn>
                <a:cxn ang="T13">
                  <a:pos x="T6" y="T7"/>
                </a:cxn>
                <a:cxn ang="T14">
                  <a:pos x="T8" y="T9"/>
                </a:cxn>
              </a:cxnLst>
              <a:rect l="T15" t="T16" r="T17" b="T18"/>
              <a:pathLst>
                <a:path w="42" h="603">
                  <a:moveTo>
                    <a:pt x="0" y="603"/>
                  </a:moveTo>
                  <a:lnTo>
                    <a:pt x="0" y="30"/>
                  </a:lnTo>
                  <a:lnTo>
                    <a:pt x="42" y="0"/>
                  </a:lnTo>
                  <a:lnTo>
                    <a:pt x="42" y="573"/>
                  </a:lnTo>
                  <a:lnTo>
                    <a:pt x="0" y="603"/>
                  </a:lnTo>
                  <a:close/>
                </a:path>
              </a:pathLst>
            </a:custGeom>
            <a:solidFill>
              <a:srgbClr val="008000"/>
            </a:solidFill>
            <a:ln w="9525">
              <a:solidFill>
                <a:srgbClr val="000000"/>
              </a:solidFill>
              <a:round/>
              <a:headEnd/>
              <a:tailEnd/>
            </a:ln>
          </p:spPr>
          <p:txBody>
            <a:bodyPr/>
            <a:lstStyle/>
            <a:p>
              <a:endParaRPr lang="el-GR"/>
            </a:p>
          </p:txBody>
        </p:sp>
        <p:sp>
          <p:nvSpPr>
            <p:cNvPr id="27" name="Rectangle 29"/>
            <p:cNvSpPr>
              <a:spLocks noChangeArrowheads="1"/>
            </p:cNvSpPr>
            <p:nvPr/>
          </p:nvSpPr>
          <p:spPr bwMode="auto">
            <a:xfrm>
              <a:off x="2756" y="2474"/>
              <a:ext cx="127" cy="573"/>
            </a:xfrm>
            <a:prstGeom prst="rect">
              <a:avLst/>
            </a:prstGeom>
            <a:solidFill>
              <a:srgbClr val="00FF00"/>
            </a:solidFill>
            <a:ln w="9525">
              <a:solidFill>
                <a:srgbClr val="000000"/>
              </a:solidFill>
              <a:miter lim="800000"/>
              <a:headEnd/>
              <a:tailEnd/>
            </a:ln>
          </p:spPr>
          <p:txBody>
            <a:bodyPr/>
            <a:lstStyle/>
            <a:p>
              <a:endParaRPr lang="el-GR"/>
            </a:p>
          </p:txBody>
        </p:sp>
        <p:sp>
          <p:nvSpPr>
            <p:cNvPr id="28" name="Freeform 30"/>
            <p:cNvSpPr>
              <a:spLocks/>
            </p:cNvSpPr>
            <p:nvPr/>
          </p:nvSpPr>
          <p:spPr bwMode="auto">
            <a:xfrm>
              <a:off x="2756" y="2444"/>
              <a:ext cx="169" cy="30"/>
            </a:xfrm>
            <a:custGeom>
              <a:avLst/>
              <a:gdLst>
                <a:gd name="T0" fmla="*/ 127 w 169"/>
                <a:gd name="T1" fmla="*/ 30 h 30"/>
                <a:gd name="T2" fmla="*/ 169 w 169"/>
                <a:gd name="T3" fmla="*/ 0 h 30"/>
                <a:gd name="T4" fmla="*/ 42 w 169"/>
                <a:gd name="T5" fmla="*/ 0 h 30"/>
                <a:gd name="T6" fmla="*/ 0 w 169"/>
                <a:gd name="T7" fmla="*/ 30 h 30"/>
                <a:gd name="T8" fmla="*/ 127 w 169"/>
                <a:gd name="T9" fmla="*/ 30 h 30"/>
                <a:gd name="T10" fmla="*/ 0 60000 65536"/>
                <a:gd name="T11" fmla="*/ 0 60000 65536"/>
                <a:gd name="T12" fmla="*/ 0 60000 65536"/>
                <a:gd name="T13" fmla="*/ 0 60000 65536"/>
                <a:gd name="T14" fmla="*/ 0 60000 65536"/>
                <a:gd name="T15" fmla="*/ 0 w 169"/>
                <a:gd name="T16" fmla="*/ 0 h 30"/>
                <a:gd name="T17" fmla="*/ 169 w 169"/>
                <a:gd name="T18" fmla="*/ 30 h 30"/>
              </a:gdLst>
              <a:ahLst/>
              <a:cxnLst>
                <a:cxn ang="T10">
                  <a:pos x="T0" y="T1"/>
                </a:cxn>
                <a:cxn ang="T11">
                  <a:pos x="T2" y="T3"/>
                </a:cxn>
                <a:cxn ang="T12">
                  <a:pos x="T4" y="T5"/>
                </a:cxn>
                <a:cxn ang="T13">
                  <a:pos x="T6" y="T7"/>
                </a:cxn>
                <a:cxn ang="T14">
                  <a:pos x="T8" y="T9"/>
                </a:cxn>
              </a:cxnLst>
              <a:rect l="T15" t="T16" r="T17" b="T18"/>
              <a:pathLst>
                <a:path w="169" h="30">
                  <a:moveTo>
                    <a:pt x="127" y="30"/>
                  </a:moveTo>
                  <a:lnTo>
                    <a:pt x="169" y="0"/>
                  </a:lnTo>
                  <a:lnTo>
                    <a:pt x="42" y="0"/>
                  </a:lnTo>
                  <a:lnTo>
                    <a:pt x="0" y="30"/>
                  </a:lnTo>
                  <a:lnTo>
                    <a:pt x="127" y="30"/>
                  </a:lnTo>
                  <a:close/>
                </a:path>
              </a:pathLst>
            </a:custGeom>
            <a:solidFill>
              <a:srgbClr val="00BF00"/>
            </a:solidFill>
            <a:ln w="9525">
              <a:solidFill>
                <a:srgbClr val="000000"/>
              </a:solidFill>
              <a:round/>
              <a:headEnd/>
              <a:tailEnd/>
            </a:ln>
          </p:spPr>
          <p:txBody>
            <a:bodyPr/>
            <a:lstStyle/>
            <a:p>
              <a:endParaRPr lang="el-GR"/>
            </a:p>
          </p:txBody>
        </p:sp>
        <p:sp>
          <p:nvSpPr>
            <p:cNvPr id="29" name="Freeform 31"/>
            <p:cNvSpPr>
              <a:spLocks/>
            </p:cNvSpPr>
            <p:nvPr/>
          </p:nvSpPr>
          <p:spPr bwMode="auto">
            <a:xfrm>
              <a:off x="3197" y="2764"/>
              <a:ext cx="48" cy="283"/>
            </a:xfrm>
            <a:custGeom>
              <a:avLst/>
              <a:gdLst>
                <a:gd name="T0" fmla="*/ 0 w 48"/>
                <a:gd name="T1" fmla="*/ 283 h 283"/>
                <a:gd name="T2" fmla="*/ 0 w 48"/>
                <a:gd name="T3" fmla="*/ 36 h 283"/>
                <a:gd name="T4" fmla="*/ 48 w 48"/>
                <a:gd name="T5" fmla="*/ 0 h 283"/>
                <a:gd name="T6" fmla="*/ 48 w 48"/>
                <a:gd name="T7" fmla="*/ 253 h 283"/>
                <a:gd name="T8" fmla="*/ 0 w 48"/>
                <a:gd name="T9" fmla="*/ 283 h 283"/>
                <a:gd name="T10" fmla="*/ 0 60000 65536"/>
                <a:gd name="T11" fmla="*/ 0 60000 65536"/>
                <a:gd name="T12" fmla="*/ 0 60000 65536"/>
                <a:gd name="T13" fmla="*/ 0 60000 65536"/>
                <a:gd name="T14" fmla="*/ 0 60000 65536"/>
                <a:gd name="T15" fmla="*/ 0 w 48"/>
                <a:gd name="T16" fmla="*/ 0 h 283"/>
                <a:gd name="T17" fmla="*/ 48 w 48"/>
                <a:gd name="T18" fmla="*/ 283 h 283"/>
              </a:gdLst>
              <a:ahLst/>
              <a:cxnLst>
                <a:cxn ang="T10">
                  <a:pos x="T0" y="T1"/>
                </a:cxn>
                <a:cxn ang="T11">
                  <a:pos x="T2" y="T3"/>
                </a:cxn>
                <a:cxn ang="T12">
                  <a:pos x="T4" y="T5"/>
                </a:cxn>
                <a:cxn ang="T13">
                  <a:pos x="T6" y="T7"/>
                </a:cxn>
                <a:cxn ang="T14">
                  <a:pos x="T8" y="T9"/>
                </a:cxn>
              </a:cxnLst>
              <a:rect l="T15" t="T16" r="T17" b="T18"/>
              <a:pathLst>
                <a:path w="48" h="283">
                  <a:moveTo>
                    <a:pt x="0" y="283"/>
                  </a:moveTo>
                  <a:lnTo>
                    <a:pt x="0" y="36"/>
                  </a:lnTo>
                  <a:lnTo>
                    <a:pt x="48" y="0"/>
                  </a:lnTo>
                  <a:lnTo>
                    <a:pt x="48" y="253"/>
                  </a:lnTo>
                  <a:lnTo>
                    <a:pt x="0" y="283"/>
                  </a:lnTo>
                  <a:close/>
                </a:path>
              </a:pathLst>
            </a:custGeom>
            <a:solidFill>
              <a:srgbClr val="5E7072"/>
            </a:solidFill>
            <a:ln w="9525">
              <a:solidFill>
                <a:srgbClr val="000000"/>
              </a:solidFill>
              <a:round/>
              <a:headEnd/>
              <a:tailEnd/>
            </a:ln>
          </p:spPr>
          <p:txBody>
            <a:bodyPr/>
            <a:lstStyle/>
            <a:p>
              <a:endParaRPr lang="el-GR"/>
            </a:p>
          </p:txBody>
        </p:sp>
        <p:sp>
          <p:nvSpPr>
            <p:cNvPr id="30" name="Rectangle 32"/>
            <p:cNvSpPr>
              <a:spLocks noChangeArrowheads="1"/>
            </p:cNvSpPr>
            <p:nvPr/>
          </p:nvSpPr>
          <p:spPr bwMode="auto">
            <a:xfrm>
              <a:off x="3070" y="2800"/>
              <a:ext cx="127" cy="247"/>
            </a:xfrm>
            <a:prstGeom prst="rect">
              <a:avLst/>
            </a:prstGeom>
            <a:solidFill>
              <a:srgbClr val="0033CC"/>
            </a:solidFill>
            <a:ln w="9525">
              <a:solidFill>
                <a:srgbClr val="000000"/>
              </a:solidFill>
              <a:miter lim="800000"/>
              <a:headEnd/>
              <a:tailEnd/>
            </a:ln>
          </p:spPr>
          <p:txBody>
            <a:bodyPr/>
            <a:lstStyle/>
            <a:p>
              <a:endParaRPr lang="el-GR"/>
            </a:p>
          </p:txBody>
        </p:sp>
        <p:sp>
          <p:nvSpPr>
            <p:cNvPr id="31" name="Freeform 33"/>
            <p:cNvSpPr>
              <a:spLocks/>
            </p:cNvSpPr>
            <p:nvPr/>
          </p:nvSpPr>
          <p:spPr bwMode="auto">
            <a:xfrm>
              <a:off x="3070" y="2764"/>
              <a:ext cx="175" cy="36"/>
            </a:xfrm>
            <a:custGeom>
              <a:avLst/>
              <a:gdLst>
                <a:gd name="T0" fmla="*/ 127 w 175"/>
                <a:gd name="T1" fmla="*/ 36 h 36"/>
                <a:gd name="T2" fmla="*/ 175 w 175"/>
                <a:gd name="T3" fmla="*/ 0 h 36"/>
                <a:gd name="T4" fmla="*/ 48 w 175"/>
                <a:gd name="T5" fmla="*/ 0 h 36"/>
                <a:gd name="T6" fmla="*/ 0 w 175"/>
                <a:gd name="T7" fmla="*/ 36 h 36"/>
                <a:gd name="T8" fmla="*/ 127 w 175"/>
                <a:gd name="T9" fmla="*/ 36 h 36"/>
                <a:gd name="T10" fmla="*/ 0 60000 65536"/>
                <a:gd name="T11" fmla="*/ 0 60000 65536"/>
                <a:gd name="T12" fmla="*/ 0 60000 65536"/>
                <a:gd name="T13" fmla="*/ 0 60000 65536"/>
                <a:gd name="T14" fmla="*/ 0 60000 65536"/>
                <a:gd name="T15" fmla="*/ 0 w 175"/>
                <a:gd name="T16" fmla="*/ 0 h 36"/>
                <a:gd name="T17" fmla="*/ 175 w 175"/>
                <a:gd name="T18" fmla="*/ 36 h 36"/>
              </a:gdLst>
              <a:ahLst/>
              <a:cxnLst>
                <a:cxn ang="T10">
                  <a:pos x="T0" y="T1"/>
                </a:cxn>
                <a:cxn ang="T11">
                  <a:pos x="T2" y="T3"/>
                </a:cxn>
                <a:cxn ang="T12">
                  <a:pos x="T4" y="T5"/>
                </a:cxn>
                <a:cxn ang="T13">
                  <a:pos x="T6" y="T7"/>
                </a:cxn>
                <a:cxn ang="T14">
                  <a:pos x="T8" y="T9"/>
                </a:cxn>
              </a:cxnLst>
              <a:rect l="T15" t="T16" r="T17" b="T18"/>
              <a:pathLst>
                <a:path w="175" h="36">
                  <a:moveTo>
                    <a:pt x="127" y="36"/>
                  </a:moveTo>
                  <a:lnTo>
                    <a:pt x="175" y="0"/>
                  </a:lnTo>
                  <a:lnTo>
                    <a:pt x="48" y="0"/>
                  </a:lnTo>
                  <a:lnTo>
                    <a:pt x="0" y="36"/>
                  </a:lnTo>
                  <a:lnTo>
                    <a:pt x="127" y="36"/>
                  </a:lnTo>
                  <a:close/>
                </a:path>
              </a:pathLst>
            </a:custGeom>
            <a:solidFill>
              <a:srgbClr val="8CA8AA"/>
            </a:solidFill>
            <a:ln w="9525">
              <a:solidFill>
                <a:srgbClr val="000000"/>
              </a:solidFill>
              <a:round/>
              <a:headEnd/>
              <a:tailEnd/>
            </a:ln>
          </p:spPr>
          <p:txBody>
            <a:bodyPr/>
            <a:lstStyle/>
            <a:p>
              <a:endParaRPr lang="el-GR"/>
            </a:p>
          </p:txBody>
        </p:sp>
        <p:sp>
          <p:nvSpPr>
            <p:cNvPr id="32" name="Freeform 34"/>
            <p:cNvSpPr>
              <a:spLocks/>
            </p:cNvSpPr>
            <p:nvPr/>
          </p:nvSpPr>
          <p:spPr bwMode="auto">
            <a:xfrm>
              <a:off x="3324" y="2462"/>
              <a:ext cx="48" cy="585"/>
            </a:xfrm>
            <a:custGeom>
              <a:avLst/>
              <a:gdLst>
                <a:gd name="T0" fmla="*/ 0 w 48"/>
                <a:gd name="T1" fmla="*/ 585 h 585"/>
                <a:gd name="T2" fmla="*/ 0 w 48"/>
                <a:gd name="T3" fmla="*/ 30 h 585"/>
                <a:gd name="T4" fmla="*/ 48 w 48"/>
                <a:gd name="T5" fmla="*/ 0 h 585"/>
                <a:gd name="T6" fmla="*/ 48 w 48"/>
                <a:gd name="T7" fmla="*/ 555 h 585"/>
                <a:gd name="T8" fmla="*/ 0 w 48"/>
                <a:gd name="T9" fmla="*/ 585 h 585"/>
                <a:gd name="T10" fmla="*/ 0 60000 65536"/>
                <a:gd name="T11" fmla="*/ 0 60000 65536"/>
                <a:gd name="T12" fmla="*/ 0 60000 65536"/>
                <a:gd name="T13" fmla="*/ 0 60000 65536"/>
                <a:gd name="T14" fmla="*/ 0 60000 65536"/>
                <a:gd name="T15" fmla="*/ 0 w 48"/>
                <a:gd name="T16" fmla="*/ 0 h 585"/>
                <a:gd name="T17" fmla="*/ 48 w 48"/>
                <a:gd name="T18" fmla="*/ 585 h 585"/>
              </a:gdLst>
              <a:ahLst/>
              <a:cxnLst>
                <a:cxn ang="T10">
                  <a:pos x="T0" y="T1"/>
                </a:cxn>
                <a:cxn ang="T11">
                  <a:pos x="T2" y="T3"/>
                </a:cxn>
                <a:cxn ang="T12">
                  <a:pos x="T4" y="T5"/>
                </a:cxn>
                <a:cxn ang="T13">
                  <a:pos x="T6" y="T7"/>
                </a:cxn>
                <a:cxn ang="T14">
                  <a:pos x="T8" y="T9"/>
                </a:cxn>
              </a:cxnLst>
              <a:rect l="T15" t="T16" r="T17" b="T18"/>
              <a:pathLst>
                <a:path w="48" h="585">
                  <a:moveTo>
                    <a:pt x="0" y="585"/>
                  </a:moveTo>
                  <a:lnTo>
                    <a:pt x="0" y="30"/>
                  </a:lnTo>
                  <a:lnTo>
                    <a:pt x="48" y="0"/>
                  </a:lnTo>
                  <a:lnTo>
                    <a:pt x="48" y="555"/>
                  </a:lnTo>
                  <a:lnTo>
                    <a:pt x="0" y="585"/>
                  </a:lnTo>
                  <a:close/>
                </a:path>
              </a:pathLst>
            </a:custGeom>
            <a:solidFill>
              <a:srgbClr val="008000"/>
            </a:solidFill>
            <a:ln w="9525">
              <a:solidFill>
                <a:srgbClr val="000000"/>
              </a:solidFill>
              <a:round/>
              <a:headEnd/>
              <a:tailEnd/>
            </a:ln>
          </p:spPr>
          <p:txBody>
            <a:bodyPr/>
            <a:lstStyle/>
            <a:p>
              <a:endParaRPr lang="el-GR"/>
            </a:p>
          </p:txBody>
        </p:sp>
        <p:sp>
          <p:nvSpPr>
            <p:cNvPr id="33" name="Rectangle 35"/>
            <p:cNvSpPr>
              <a:spLocks noChangeArrowheads="1"/>
            </p:cNvSpPr>
            <p:nvPr/>
          </p:nvSpPr>
          <p:spPr bwMode="auto">
            <a:xfrm>
              <a:off x="3197" y="2492"/>
              <a:ext cx="127" cy="555"/>
            </a:xfrm>
            <a:prstGeom prst="rect">
              <a:avLst/>
            </a:prstGeom>
            <a:solidFill>
              <a:srgbClr val="00FF00"/>
            </a:solidFill>
            <a:ln w="9525">
              <a:solidFill>
                <a:srgbClr val="000000"/>
              </a:solidFill>
              <a:miter lim="800000"/>
              <a:headEnd/>
              <a:tailEnd/>
            </a:ln>
          </p:spPr>
          <p:txBody>
            <a:bodyPr/>
            <a:lstStyle/>
            <a:p>
              <a:endParaRPr lang="el-GR"/>
            </a:p>
          </p:txBody>
        </p:sp>
        <p:sp>
          <p:nvSpPr>
            <p:cNvPr id="34" name="Freeform 36"/>
            <p:cNvSpPr>
              <a:spLocks/>
            </p:cNvSpPr>
            <p:nvPr/>
          </p:nvSpPr>
          <p:spPr bwMode="auto">
            <a:xfrm>
              <a:off x="3197" y="2462"/>
              <a:ext cx="175" cy="30"/>
            </a:xfrm>
            <a:custGeom>
              <a:avLst/>
              <a:gdLst>
                <a:gd name="T0" fmla="*/ 127 w 175"/>
                <a:gd name="T1" fmla="*/ 30 h 30"/>
                <a:gd name="T2" fmla="*/ 175 w 175"/>
                <a:gd name="T3" fmla="*/ 0 h 30"/>
                <a:gd name="T4" fmla="*/ 48 w 175"/>
                <a:gd name="T5" fmla="*/ 0 h 30"/>
                <a:gd name="T6" fmla="*/ 0 w 175"/>
                <a:gd name="T7" fmla="*/ 30 h 30"/>
                <a:gd name="T8" fmla="*/ 127 w 175"/>
                <a:gd name="T9" fmla="*/ 30 h 30"/>
                <a:gd name="T10" fmla="*/ 0 60000 65536"/>
                <a:gd name="T11" fmla="*/ 0 60000 65536"/>
                <a:gd name="T12" fmla="*/ 0 60000 65536"/>
                <a:gd name="T13" fmla="*/ 0 60000 65536"/>
                <a:gd name="T14" fmla="*/ 0 60000 65536"/>
                <a:gd name="T15" fmla="*/ 0 w 175"/>
                <a:gd name="T16" fmla="*/ 0 h 30"/>
                <a:gd name="T17" fmla="*/ 175 w 175"/>
                <a:gd name="T18" fmla="*/ 30 h 30"/>
              </a:gdLst>
              <a:ahLst/>
              <a:cxnLst>
                <a:cxn ang="T10">
                  <a:pos x="T0" y="T1"/>
                </a:cxn>
                <a:cxn ang="T11">
                  <a:pos x="T2" y="T3"/>
                </a:cxn>
                <a:cxn ang="T12">
                  <a:pos x="T4" y="T5"/>
                </a:cxn>
                <a:cxn ang="T13">
                  <a:pos x="T6" y="T7"/>
                </a:cxn>
                <a:cxn ang="T14">
                  <a:pos x="T8" y="T9"/>
                </a:cxn>
              </a:cxnLst>
              <a:rect l="T15" t="T16" r="T17" b="T18"/>
              <a:pathLst>
                <a:path w="175" h="30">
                  <a:moveTo>
                    <a:pt x="127" y="30"/>
                  </a:moveTo>
                  <a:lnTo>
                    <a:pt x="175" y="0"/>
                  </a:lnTo>
                  <a:lnTo>
                    <a:pt x="48" y="0"/>
                  </a:lnTo>
                  <a:lnTo>
                    <a:pt x="0" y="30"/>
                  </a:lnTo>
                  <a:lnTo>
                    <a:pt x="127" y="30"/>
                  </a:lnTo>
                  <a:close/>
                </a:path>
              </a:pathLst>
            </a:custGeom>
            <a:solidFill>
              <a:srgbClr val="00BF00"/>
            </a:solidFill>
            <a:ln w="9525">
              <a:solidFill>
                <a:srgbClr val="000000"/>
              </a:solidFill>
              <a:round/>
              <a:headEnd/>
              <a:tailEnd/>
            </a:ln>
          </p:spPr>
          <p:txBody>
            <a:bodyPr/>
            <a:lstStyle/>
            <a:p>
              <a:endParaRPr lang="el-GR"/>
            </a:p>
          </p:txBody>
        </p:sp>
        <p:sp>
          <p:nvSpPr>
            <p:cNvPr id="35" name="Freeform 37"/>
            <p:cNvSpPr>
              <a:spLocks/>
            </p:cNvSpPr>
            <p:nvPr/>
          </p:nvSpPr>
          <p:spPr bwMode="auto">
            <a:xfrm>
              <a:off x="3644" y="2715"/>
              <a:ext cx="42" cy="332"/>
            </a:xfrm>
            <a:custGeom>
              <a:avLst/>
              <a:gdLst>
                <a:gd name="T0" fmla="*/ 0 w 42"/>
                <a:gd name="T1" fmla="*/ 332 h 332"/>
                <a:gd name="T2" fmla="*/ 0 w 42"/>
                <a:gd name="T3" fmla="*/ 31 h 332"/>
                <a:gd name="T4" fmla="*/ 42 w 42"/>
                <a:gd name="T5" fmla="*/ 0 h 332"/>
                <a:gd name="T6" fmla="*/ 42 w 42"/>
                <a:gd name="T7" fmla="*/ 302 h 332"/>
                <a:gd name="T8" fmla="*/ 0 w 42"/>
                <a:gd name="T9" fmla="*/ 332 h 332"/>
                <a:gd name="T10" fmla="*/ 0 60000 65536"/>
                <a:gd name="T11" fmla="*/ 0 60000 65536"/>
                <a:gd name="T12" fmla="*/ 0 60000 65536"/>
                <a:gd name="T13" fmla="*/ 0 60000 65536"/>
                <a:gd name="T14" fmla="*/ 0 60000 65536"/>
                <a:gd name="T15" fmla="*/ 0 w 42"/>
                <a:gd name="T16" fmla="*/ 0 h 332"/>
                <a:gd name="T17" fmla="*/ 42 w 42"/>
                <a:gd name="T18" fmla="*/ 332 h 332"/>
              </a:gdLst>
              <a:ahLst/>
              <a:cxnLst>
                <a:cxn ang="T10">
                  <a:pos x="T0" y="T1"/>
                </a:cxn>
                <a:cxn ang="T11">
                  <a:pos x="T2" y="T3"/>
                </a:cxn>
                <a:cxn ang="T12">
                  <a:pos x="T4" y="T5"/>
                </a:cxn>
                <a:cxn ang="T13">
                  <a:pos x="T6" y="T7"/>
                </a:cxn>
                <a:cxn ang="T14">
                  <a:pos x="T8" y="T9"/>
                </a:cxn>
              </a:cxnLst>
              <a:rect l="T15" t="T16" r="T17" b="T18"/>
              <a:pathLst>
                <a:path w="42" h="332">
                  <a:moveTo>
                    <a:pt x="0" y="332"/>
                  </a:moveTo>
                  <a:lnTo>
                    <a:pt x="0" y="31"/>
                  </a:lnTo>
                  <a:lnTo>
                    <a:pt x="42" y="0"/>
                  </a:lnTo>
                  <a:lnTo>
                    <a:pt x="42" y="302"/>
                  </a:lnTo>
                  <a:lnTo>
                    <a:pt x="0" y="332"/>
                  </a:lnTo>
                  <a:close/>
                </a:path>
              </a:pathLst>
            </a:custGeom>
            <a:solidFill>
              <a:srgbClr val="5E7072"/>
            </a:solidFill>
            <a:ln w="9525">
              <a:solidFill>
                <a:srgbClr val="000000"/>
              </a:solidFill>
              <a:round/>
              <a:headEnd/>
              <a:tailEnd/>
            </a:ln>
          </p:spPr>
          <p:txBody>
            <a:bodyPr/>
            <a:lstStyle/>
            <a:p>
              <a:endParaRPr lang="el-GR"/>
            </a:p>
          </p:txBody>
        </p:sp>
        <p:sp>
          <p:nvSpPr>
            <p:cNvPr id="36" name="Rectangle 38"/>
            <p:cNvSpPr>
              <a:spLocks noChangeArrowheads="1"/>
            </p:cNvSpPr>
            <p:nvPr/>
          </p:nvSpPr>
          <p:spPr bwMode="auto">
            <a:xfrm>
              <a:off x="3517" y="2746"/>
              <a:ext cx="127" cy="301"/>
            </a:xfrm>
            <a:prstGeom prst="rect">
              <a:avLst/>
            </a:prstGeom>
            <a:solidFill>
              <a:srgbClr val="0033CC"/>
            </a:solidFill>
            <a:ln w="9525">
              <a:solidFill>
                <a:srgbClr val="000000"/>
              </a:solidFill>
              <a:miter lim="800000"/>
              <a:headEnd/>
              <a:tailEnd/>
            </a:ln>
          </p:spPr>
          <p:txBody>
            <a:bodyPr/>
            <a:lstStyle/>
            <a:p>
              <a:endParaRPr lang="el-GR"/>
            </a:p>
          </p:txBody>
        </p:sp>
        <p:sp>
          <p:nvSpPr>
            <p:cNvPr id="37" name="Freeform 39"/>
            <p:cNvSpPr>
              <a:spLocks/>
            </p:cNvSpPr>
            <p:nvPr/>
          </p:nvSpPr>
          <p:spPr bwMode="auto">
            <a:xfrm>
              <a:off x="3517" y="2715"/>
              <a:ext cx="169" cy="31"/>
            </a:xfrm>
            <a:custGeom>
              <a:avLst/>
              <a:gdLst>
                <a:gd name="T0" fmla="*/ 127 w 169"/>
                <a:gd name="T1" fmla="*/ 31 h 31"/>
                <a:gd name="T2" fmla="*/ 169 w 169"/>
                <a:gd name="T3" fmla="*/ 0 h 31"/>
                <a:gd name="T4" fmla="*/ 42 w 169"/>
                <a:gd name="T5" fmla="*/ 0 h 31"/>
                <a:gd name="T6" fmla="*/ 0 w 169"/>
                <a:gd name="T7" fmla="*/ 31 h 31"/>
                <a:gd name="T8" fmla="*/ 127 w 169"/>
                <a:gd name="T9" fmla="*/ 31 h 31"/>
                <a:gd name="T10" fmla="*/ 0 60000 65536"/>
                <a:gd name="T11" fmla="*/ 0 60000 65536"/>
                <a:gd name="T12" fmla="*/ 0 60000 65536"/>
                <a:gd name="T13" fmla="*/ 0 60000 65536"/>
                <a:gd name="T14" fmla="*/ 0 60000 65536"/>
                <a:gd name="T15" fmla="*/ 0 w 169"/>
                <a:gd name="T16" fmla="*/ 0 h 31"/>
                <a:gd name="T17" fmla="*/ 169 w 169"/>
                <a:gd name="T18" fmla="*/ 31 h 31"/>
              </a:gdLst>
              <a:ahLst/>
              <a:cxnLst>
                <a:cxn ang="T10">
                  <a:pos x="T0" y="T1"/>
                </a:cxn>
                <a:cxn ang="T11">
                  <a:pos x="T2" y="T3"/>
                </a:cxn>
                <a:cxn ang="T12">
                  <a:pos x="T4" y="T5"/>
                </a:cxn>
                <a:cxn ang="T13">
                  <a:pos x="T6" y="T7"/>
                </a:cxn>
                <a:cxn ang="T14">
                  <a:pos x="T8" y="T9"/>
                </a:cxn>
              </a:cxnLst>
              <a:rect l="T15" t="T16" r="T17" b="T18"/>
              <a:pathLst>
                <a:path w="169" h="31">
                  <a:moveTo>
                    <a:pt x="127" y="31"/>
                  </a:moveTo>
                  <a:lnTo>
                    <a:pt x="169" y="0"/>
                  </a:lnTo>
                  <a:lnTo>
                    <a:pt x="42" y="0"/>
                  </a:lnTo>
                  <a:lnTo>
                    <a:pt x="0" y="31"/>
                  </a:lnTo>
                  <a:lnTo>
                    <a:pt x="127" y="31"/>
                  </a:lnTo>
                  <a:close/>
                </a:path>
              </a:pathLst>
            </a:custGeom>
            <a:solidFill>
              <a:srgbClr val="8CA8AA"/>
            </a:solidFill>
            <a:ln w="9525">
              <a:solidFill>
                <a:srgbClr val="000000"/>
              </a:solidFill>
              <a:round/>
              <a:headEnd/>
              <a:tailEnd/>
            </a:ln>
          </p:spPr>
          <p:txBody>
            <a:bodyPr/>
            <a:lstStyle/>
            <a:p>
              <a:endParaRPr lang="el-GR"/>
            </a:p>
          </p:txBody>
        </p:sp>
        <p:sp>
          <p:nvSpPr>
            <p:cNvPr id="38" name="Freeform 40"/>
            <p:cNvSpPr>
              <a:spLocks/>
            </p:cNvSpPr>
            <p:nvPr/>
          </p:nvSpPr>
          <p:spPr bwMode="auto">
            <a:xfrm>
              <a:off x="3770" y="2480"/>
              <a:ext cx="43" cy="567"/>
            </a:xfrm>
            <a:custGeom>
              <a:avLst/>
              <a:gdLst>
                <a:gd name="T0" fmla="*/ 0 w 43"/>
                <a:gd name="T1" fmla="*/ 567 h 567"/>
                <a:gd name="T2" fmla="*/ 0 w 43"/>
                <a:gd name="T3" fmla="*/ 30 h 567"/>
                <a:gd name="T4" fmla="*/ 43 w 43"/>
                <a:gd name="T5" fmla="*/ 0 h 567"/>
                <a:gd name="T6" fmla="*/ 43 w 43"/>
                <a:gd name="T7" fmla="*/ 537 h 567"/>
                <a:gd name="T8" fmla="*/ 0 w 43"/>
                <a:gd name="T9" fmla="*/ 567 h 567"/>
                <a:gd name="T10" fmla="*/ 0 60000 65536"/>
                <a:gd name="T11" fmla="*/ 0 60000 65536"/>
                <a:gd name="T12" fmla="*/ 0 60000 65536"/>
                <a:gd name="T13" fmla="*/ 0 60000 65536"/>
                <a:gd name="T14" fmla="*/ 0 60000 65536"/>
                <a:gd name="T15" fmla="*/ 0 w 43"/>
                <a:gd name="T16" fmla="*/ 0 h 567"/>
                <a:gd name="T17" fmla="*/ 43 w 43"/>
                <a:gd name="T18" fmla="*/ 567 h 567"/>
              </a:gdLst>
              <a:ahLst/>
              <a:cxnLst>
                <a:cxn ang="T10">
                  <a:pos x="T0" y="T1"/>
                </a:cxn>
                <a:cxn ang="T11">
                  <a:pos x="T2" y="T3"/>
                </a:cxn>
                <a:cxn ang="T12">
                  <a:pos x="T4" y="T5"/>
                </a:cxn>
                <a:cxn ang="T13">
                  <a:pos x="T6" y="T7"/>
                </a:cxn>
                <a:cxn ang="T14">
                  <a:pos x="T8" y="T9"/>
                </a:cxn>
              </a:cxnLst>
              <a:rect l="T15" t="T16" r="T17" b="T18"/>
              <a:pathLst>
                <a:path w="43" h="567">
                  <a:moveTo>
                    <a:pt x="0" y="567"/>
                  </a:moveTo>
                  <a:lnTo>
                    <a:pt x="0" y="30"/>
                  </a:lnTo>
                  <a:lnTo>
                    <a:pt x="43" y="0"/>
                  </a:lnTo>
                  <a:lnTo>
                    <a:pt x="43" y="537"/>
                  </a:lnTo>
                  <a:lnTo>
                    <a:pt x="0" y="567"/>
                  </a:lnTo>
                  <a:close/>
                </a:path>
              </a:pathLst>
            </a:custGeom>
            <a:solidFill>
              <a:srgbClr val="008000"/>
            </a:solidFill>
            <a:ln w="9525">
              <a:solidFill>
                <a:srgbClr val="000000"/>
              </a:solidFill>
              <a:round/>
              <a:headEnd/>
              <a:tailEnd/>
            </a:ln>
          </p:spPr>
          <p:txBody>
            <a:bodyPr/>
            <a:lstStyle/>
            <a:p>
              <a:endParaRPr lang="el-GR"/>
            </a:p>
          </p:txBody>
        </p:sp>
        <p:sp>
          <p:nvSpPr>
            <p:cNvPr id="39" name="Rectangle 41"/>
            <p:cNvSpPr>
              <a:spLocks noChangeArrowheads="1"/>
            </p:cNvSpPr>
            <p:nvPr/>
          </p:nvSpPr>
          <p:spPr bwMode="auto">
            <a:xfrm>
              <a:off x="3644" y="2510"/>
              <a:ext cx="126" cy="537"/>
            </a:xfrm>
            <a:prstGeom prst="rect">
              <a:avLst/>
            </a:prstGeom>
            <a:solidFill>
              <a:srgbClr val="00FF00"/>
            </a:solidFill>
            <a:ln w="9525">
              <a:solidFill>
                <a:srgbClr val="000000"/>
              </a:solidFill>
              <a:miter lim="800000"/>
              <a:headEnd/>
              <a:tailEnd/>
            </a:ln>
          </p:spPr>
          <p:txBody>
            <a:bodyPr/>
            <a:lstStyle/>
            <a:p>
              <a:endParaRPr lang="el-GR"/>
            </a:p>
          </p:txBody>
        </p:sp>
        <p:sp>
          <p:nvSpPr>
            <p:cNvPr id="40" name="Freeform 42"/>
            <p:cNvSpPr>
              <a:spLocks/>
            </p:cNvSpPr>
            <p:nvPr/>
          </p:nvSpPr>
          <p:spPr bwMode="auto">
            <a:xfrm>
              <a:off x="3644" y="2480"/>
              <a:ext cx="169" cy="30"/>
            </a:xfrm>
            <a:custGeom>
              <a:avLst/>
              <a:gdLst>
                <a:gd name="T0" fmla="*/ 126 w 169"/>
                <a:gd name="T1" fmla="*/ 30 h 30"/>
                <a:gd name="T2" fmla="*/ 169 w 169"/>
                <a:gd name="T3" fmla="*/ 0 h 30"/>
                <a:gd name="T4" fmla="*/ 42 w 169"/>
                <a:gd name="T5" fmla="*/ 0 h 30"/>
                <a:gd name="T6" fmla="*/ 0 w 169"/>
                <a:gd name="T7" fmla="*/ 30 h 30"/>
                <a:gd name="T8" fmla="*/ 126 w 169"/>
                <a:gd name="T9" fmla="*/ 30 h 30"/>
                <a:gd name="T10" fmla="*/ 0 60000 65536"/>
                <a:gd name="T11" fmla="*/ 0 60000 65536"/>
                <a:gd name="T12" fmla="*/ 0 60000 65536"/>
                <a:gd name="T13" fmla="*/ 0 60000 65536"/>
                <a:gd name="T14" fmla="*/ 0 60000 65536"/>
                <a:gd name="T15" fmla="*/ 0 w 169"/>
                <a:gd name="T16" fmla="*/ 0 h 30"/>
                <a:gd name="T17" fmla="*/ 169 w 169"/>
                <a:gd name="T18" fmla="*/ 30 h 30"/>
              </a:gdLst>
              <a:ahLst/>
              <a:cxnLst>
                <a:cxn ang="T10">
                  <a:pos x="T0" y="T1"/>
                </a:cxn>
                <a:cxn ang="T11">
                  <a:pos x="T2" y="T3"/>
                </a:cxn>
                <a:cxn ang="T12">
                  <a:pos x="T4" y="T5"/>
                </a:cxn>
                <a:cxn ang="T13">
                  <a:pos x="T6" y="T7"/>
                </a:cxn>
                <a:cxn ang="T14">
                  <a:pos x="T8" y="T9"/>
                </a:cxn>
              </a:cxnLst>
              <a:rect l="T15" t="T16" r="T17" b="T18"/>
              <a:pathLst>
                <a:path w="169" h="30">
                  <a:moveTo>
                    <a:pt x="126" y="30"/>
                  </a:moveTo>
                  <a:lnTo>
                    <a:pt x="169" y="0"/>
                  </a:lnTo>
                  <a:lnTo>
                    <a:pt x="42" y="0"/>
                  </a:lnTo>
                  <a:lnTo>
                    <a:pt x="0" y="30"/>
                  </a:lnTo>
                  <a:lnTo>
                    <a:pt x="126" y="30"/>
                  </a:lnTo>
                  <a:close/>
                </a:path>
              </a:pathLst>
            </a:custGeom>
            <a:solidFill>
              <a:srgbClr val="00BF00"/>
            </a:solidFill>
            <a:ln w="9525">
              <a:solidFill>
                <a:srgbClr val="000000"/>
              </a:solidFill>
              <a:round/>
              <a:headEnd/>
              <a:tailEnd/>
            </a:ln>
          </p:spPr>
          <p:txBody>
            <a:bodyPr/>
            <a:lstStyle/>
            <a:p>
              <a:endParaRPr lang="el-GR"/>
            </a:p>
          </p:txBody>
        </p:sp>
        <p:sp>
          <p:nvSpPr>
            <p:cNvPr id="41" name="Freeform 43"/>
            <p:cNvSpPr>
              <a:spLocks/>
            </p:cNvSpPr>
            <p:nvPr/>
          </p:nvSpPr>
          <p:spPr bwMode="auto">
            <a:xfrm>
              <a:off x="4084" y="2927"/>
              <a:ext cx="49" cy="120"/>
            </a:xfrm>
            <a:custGeom>
              <a:avLst/>
              <a:gdLst>
                <a:gd name="T0" fmla="*/ 0 w 49"/>
                <a:gd name="T1" fmla="*/ 120 h 120"/>
                <a:gd name="T2" fmla="*/ 0 w 49"/>
                <a:gd name="T3" fmla="*/ 36 h 120"/>
                <a:gd name="T4" fmla="*/ 49 w 49"/>
                <a:gd name="T5" fmla="*/ 0 h 120"/>
                <a:gd name="T6" fmla="*/ 49 w 49"/>
                <a:gd name="T7" fmla="*/ 90 h 120"/>
                <a:gd name="T8" fmla="*/ 0 w 49"/>
                <a:gd name="T9" fmla="*/ 120 h 120"/>
                <a:gd name="T10" fmla="*/ 0 60000 65536"/>
                <a:gd name="T11" fmla="*/ 0 60000 65536"/>
                <a:gd name="T12" fmla="*/ 0 60000 65536"/>
                <a:gd name="T13" fmla="*/ 0 60000 65536"/>
                <a:gd name="T14" fmla="*/ 0 60000 65536"/>
                <a:gd name="T15" fmla="*/ 0 w 49"/>
                <a:gd name="T16" fmla="*/ 0 h 120"/>
                <a:gd name="T17" fmla="*/ 49 w 49"/>
                <a:gd name="T18" fmla="*/ 120 h 120"/>
              </a:gdLst>
              <a:ahLst/>
              <a:cxnLst>
                <a:cxn ang="T10">
                  <a:pos x="T0" y="T1"/>
                </a:cxn>
                <a:cxn ang="T11">
                  <a:pos x="T2" y="T3"/>
                </a:cxn>
                <a:cxn ang="T12">
                  <a:pos x="T4" y="T5"/>
                </a:cxn>
                <a:cxn ang="T13">
                  <a:pos x="T6" y="T7"/>
                </a:cxn>
                <a:cxn ang="T14">
                  <a:pos x="T8" y="T9"/>
                </a:cxn>
              </a:cxnLst>
              <a:rect l="T15" t="T16" r="T17" b="T18"/>
              <a:pathLst>
                <a:path w="49" h="120">
                  <a:moveTo>
                    <a:pt x="0" y="120"/>
                  </a:moveTo>
                  <a:lnTo>
                    <a:pt x="0" y="36"/>
                  </a:lnTo>
                  <a:lnTo>
                    <a:pt x="49" y="0"/>
                  </a:lnTo>
                  <a:lnTo>
                    <a:pt x="49" y="90"/>
                  </a:lnTo>
                  <a:lnTo>
                    <a:pt x="0" y="120"/>
                  </a:lnTo>
                  <a:close/>
                </a:path>
              </a:pathLst>
            </a:custGeom>
            <a:solidFill>
              <a:srgbClr val="5E7072"/>
            </a:solidFill>
            <a:ln w="9525">
              <a:solidFill>
                <a:srgbClr val="000000"/>
              </a:solidFill>
              <a:round/>
              <a:headEnd/>
              <a:tailEnd/>
            </a:ln>
          </p:spPr>
          <p:txBody>
            <a:bodyPr/>
            <a:lstStyle/>
            <a:p>
              <a:endParaRPr lang="el-GR"/>
            </a:p>
          </p:txBody>
        </p:sp>
        <p:sp>
          <p:nvSpPr>
            <p:cNvPr id="42" name="Rectangle 44"/>
            <p:cNvSpPr>
              <a:spLocks noChangeArrowheads="1"/>
            </p:cNvSpPr>
            <p:nvPr/>
          </p:nvSpPr>
          <p:spPr bwMode="auto">
            <a:xfrm>
              <a:off x="3958" y="2963"/>
              <a:ext cx="126" cy="84"/>
            </a:xfrm>
            <a:prstGeom prst="rect">
              <a:avLst/>
            </a:prstGeom>
            <a:solidFill>
              <a:srgbClr val="0033CC"/>
            </a:solidFill>
            <a:ln w="9525">
              <a:solidFill>
                <a:srgbClr val="000000"/>
              </a:solidFill>
              <a:miter lim="800000"/>
              <a:headEnd/>
              <a:tailEnd/>
            </a:ln>
          </p:spPr>
          <p:txBody>
            <a:bodyPr/>
            <a:lstStyle/>
            <a:p>
              <a:endParaRPr lang="el-GR"/>
            </a:p>
          </p:txBody>
        </p:sp>
        <p:sp>
          <p:nvSpPr>
            <p:cNvPr id="43" name="Freeform 45"/>
            <p:cNvSpPr>
              <a:spLocks/>
            </p:cNvSpPr>
            <p:nvPr/>
          </p:nvSpPr>
          <p:spPr bwMode="auto">
            <a:xfrm>
              <a:off x="3958" y="2927"/>
              <a:ext cx="175" cy="36"/>
            </a:xfrm>
            <a:custGeom>
              <a:avLst/>
              <a:gdLst>
                <a:gd name="T0" fmla="*/ 126 w 175"/>
                <a:gd name="T1" fmla="*/ 36 h 36"/>
                <a:gd name="T2" fmla="*/ 175 w 175"/>
                <a:gd name="T3" fmla="*/ 0 h 36"/>
                <a:gd name="T4" fmla="*/ 48 w 175"/>
                <a:gd name="T5" fmla="*/ 0 h 36"/>
                <a:gd name="T6" fmla="*/ 0 w 175"/>
                <a:gd name="T7" fmla="*/ 36 h 36"/>
                <a:gd name="T8" fmla="*/ 126 w 175"/>
                <a:gd name="T9" fmla="*/ 36 h 36"/>
                <a:gd name="T10" fmla="*/ 0 60000 65536"/>
                <a:gd name="T11" fmla="*/ 0 60000 65536"/>
                <a:gd name="T12" fmla="*/ 0 60000 65536"/>
                <a:gd name="T13" fmla="*/ 0 60000 65536"/>
                <a:gd name="T14" fmla="*/ 0 60000 65536"/>
                <a:gd name="T15" fmla="*/ 0 w 175"/>
                <a:gd name="T16" fmla="*/ 0 h 36"/>
                <a:gd name="T17" fmla="*/ 175 w 175"/>
                <a:gd name="T18" fmla="*/ 36 h 36"/>
              </a:gdLst>
              <a:ahLst/>
              <a:cxnLst>
                <a:cxn ang="T10">
                  <a:pos x="T0" y="T1"/>
                </a:cxn>
                <a:cxn ang="T11">
                  <a:pos x="T2" y="T3"/>
                </a:cxn>
                <a:cxn ang="T12">
                  <a:pos x="T4" y="T5"/>
                </a:cxn>
                <a:cxn ang="T13">
                  <a:pos x="T6" y="T7"/>
                </a:cxn>
                <a:cxn ang="T14">
                  <a:pos x="T8" y="T9"/>
                </a:cxn>
              </a:cxnLst>
              <a:rect l="T15" t="T16" r="T17" b="T18"/>
              <a:pathLst>
                <a:path w="175" h="36">
                  <a:moveTo>
                    <a:pt x="126" y="36"/>
                  </a:moveTo>
                  <a:lnTo>
                    <a:pt x="175" y="0"/>
                  </a:lnTo>
                  <a:lnTo>
                    <a:pt x="48" y="0"/>
                  </a:lnTo>
                  <a:lnTo>
                    <a:pt x="0" y="36"/>
                  </a:lnTo>
                  <a:lnTo>
                    <a:pt x="126" y="36"/>
                  </a:lnTo>
                  <a:close/>
                </a:path>
              </a:pathLst>
            </a:custGeom>
            <a:solidFill>
              <a:srgbClr val="8CA8AA"/>
            </a:solidFill>
            <a:ln w="9525">
              <a:solidFill>
                <a:srgbClr val="000000"/>
              </a:solidFill>
              <a:round/>
              <a:headEnd/>
              <a:tailEnd/>
            </a:ln>
          </p:spPr>
          <p:txBody>
            <a:bodyPr/>
            <a:lstStyle/>
            <a:p>
              <a:endParaRPr lang="el-GR"/>
            </a:p>
          </p:txBody>
        </p:sp>
        <p:sp>
          <p:nvSpPr>
            <p:cNvPr id="44" name="Freeform 46"/>
            <p:cNvSpPr>
              <a:spLocks/>
            </p:cNvSpPr>
            <p:nvPr/>
          </p:nvSpPr>
          <p:spPr bwMode="auto">
            <a:xfrm>
              <a:off x="4211" y="2800"/>
              <a:ext cx="48" cy="247"/>
            </a:xfrm>
            <a:custGeom>
              <a:avLst/>
              <a:gdLst>
                <a:gd name="T0" fmla="*/ 0 w 48"/>
                <a:gd name="T1" fmla="*/ 247 h 247"/>
                <a:gd name="T2" fmla="*/ 0 w 48"/>
                <a:gd name="T3" fmla="*/ 36 h 247"/>
                <a:gd name="T4" fmla="*/ 48 w 48"/>
                <a:gd name="T5" fmla="*/ 0 h 247"/>
                <a:gd name="T6" fmla="*/ 48 w 48"/>
                <a:gd name="T7" fmla="*/ 217 h 247"/>
                <a:gd name="T8" fmla="*/ 0 w 48"/>
                <a:gd name="T9" fmla="*/ 247 h 247"/>
                <a:gd name="T10" fmla="*/ 0 60000 65536"/>
                <a:gd name="T11" fmla="*/ 0 60000 65536"/>
                <a:gd name="T12" fmla="*/ 0 60000 65536"/>
                <a:gd name="T13" fmla="*/ 0 60000 65536"/>
                <a:gd name="T14" fmla="*/ 0 60000 65536"/>
                <a:gd name="T15" fmla="*/ 0 w 48"/>
                <a:gd name="T16" fmla="*/ 0 h 247"/>
                <a:gd name="T17" fmla="*/ 48 w 48"/>
                <a:gd name="T18" fmla="*/ 247 h 247"/>
              </a:gdLst>
              <a:ahLst/>
              <a:cxnLst>
                <a:cxn ang="T10">
                  <a:pos x="T0" y="T1"/>
                </a:cxn>
                <a:cxn ang="T11">
                  <a:pos x="T2" y="T3"/>
                </a:cxn>
                <a:cxn ang="T12">
                  <a:pos x="T4" y="T5"/>
                </a:cxn>
                <a:cxn ang="T13">
                  <a:pos x="T6" y="T7"/>
                </a:cxn>
                <a:cxn ang="T14">
                  <a:pos x="T8" y="T9"/>
                </a:cxn>
              </a:cxnLst>
              <a:rect l="T15" t="T16" r="T17" b="T18"/>
              <a:pathLst>
                <a:path w="48" h="247">
                  <a:moveTo>
                    <a:pt x="0" y="247"/>
                  </a:moveTo>
                  <a:lnTo>
                    <a:pt x="0" y="36"/>
                  </a:lnTo>
                  <a:lnTo>
                    <a:pt x="48" y="0"/>
                  </a:lnTo>
                  <a:lnTo>
                    <a:pt x="48" y="217"/>
                  </a:lnTo>
                  <a:lnTo>
                    <a:pt x="0" y="247"/>
                  </a:lnTo>
                  <a:close/>
                </a:path>
              </a:pathLst>
            </a:custGeom>
            <a:solidFill>
              <a:srgbClr val="008000"/>
            </a:solidFill>
            <a:ln w="9525">
              <a:solidFill>
                <a:srgbClr val="000000"/>
              </a:solidFill>
              <a:round/>
              <a:headEnd/>
              <a:tailEnd/>
            </a:ln>
          </p:spPr>
          <p:txBody>
            <a:bodyPr/>
            <a:lstStyle/>
            <a:p>
              <a:endParaRPr lang="el-GR"/>
            </a:p>
          </p:txBody>
        </p:sp>
        <p:sp>
          <p:nvSpPr>
            <p:cNvPr id="45" name="Rectangle 47"/>
            <p:cNvSpPr>
              <a:spLocks noChangeArrowheads="1"/>
            </p:cNvSpPr>
            <p:nvPr/>
          </p:nvSpPr>
          <p:spPr bwMode="auto">
            <a:xfrm>
              <a:off x="4084" y="2836"/>
              <a:ext cx="127" cy="211"/>
            </a:xfrm>
            <a:prstGeom prst="rect">
              <a:avLst/>
            </a:prstGeom>
            <a:solidFill>
              <a:srgbClr val="00FF00"/>
            </a:solidFill>
            <a:ln w="9525">
              <a:solidFill>
                <a:srgbClr val="000000"/>
              </a:solidFill>
              <a:miter lim="800000"/>
              <a:headEnd/>
              <a:tailEnd/>
            </a:ln>
          </p:spPr>
          <p:txBody>
            <a:bodyPr/>
            <a:lstStyle/>
            <a:p>
              <a:endParaRPr lang="el-GR"/>
            </a:p>
          </p:txBody>
        </p:sp>
        <p:sp>
          <p:nvSpPr>
            <p:cNvPr id="46" name="Freeform 48"/>
            <p:cNvSpPr>
              <a:spLocks/>
            </p:cNvSpPr>
            <p:nvPr/>
          </p:nvSpPr>
          <p:spPr bwMode="auto">
            <a:xfrm>
              <a:off x="4084" y="2800"/>
              <a:ext cx="175" cy="36"/>
            </a:xfrm>
            <a:custGeom>
              <a:avLst/>
              <a:gdLst>
                <a:gd name="T0" fmla="*/ 127 w 175"/>
                <a:gd name="T1" fmla="*/ 36 h 36"/>
                <a:gd name="T2" fmla="*/ 175 w 175"/>
                <a:gd name="T3" fmla="*/ 0 h 36"/>
                <a:gd name="T4" fmla="*/ 49 w 175"/>
                <a:gd name="T5" fmla="*/ 0 h 36"/>
                <a:gd name="T6" fmla="*/ 0 w 175"/>
                <a:gd name="T7" fmla="*/ 36 h 36"/>
                <a:gd name="T8" fmla="*/ 127 w 175"/>
                <a:gd name="T9" fmla="*/ 36 h 36"/>
                <a:gd name="T10" fmla="*/ 0 60000 65536"/>
                <a:gd name="T11" fmla="*/ 0 60000 65536"/>
                <a:gd name="T12" fmla="*/ 0 60000 65536"/>
                <a:gd name="T13" fmla="*/ 0 60000 65536"/>
                <a:gd name="T14" fmla="*/ 0 60000 65536"/>
                <a:gd name="T15" fmla="*/ 0 w 175"/>
                <a:gd name="T16" fmla="*/ 0 h 36"/>
                <a:gd name="T17" fmla="*/ 175 w 175"/>
                <a:gd name="T18" fmla="*/ 36 h 36"/>
              </a:gdLst>
              <a:ahLst/>
              <a:cxnLst>
                <a:cxn ang="T10">
                  <a:pos x="T0" y="T1"/>
                </a:cxn>
                <a:cxn ang="T11">
                  <a:pos x="T2" y="T3"/>
                </a:cxn>
                <a:cxn ang="T12">
                  <a:pos x="T4" y="T5"/>
                </a:cxn>
                <a:cxn ang="T13">
                  <a:pos x="T6" y="T7"/>
                </a:cxn>
                <a:cxn ang="T14">
                  <a:pos x="T8" y="T9"/>
                </a:cxn>
              </a:cxnLst>
              <a:rect l="T15" t="T16" r="T17" b="T18"/>
              <a:pathLst>
                <a:path w="175" h="36">
                  <a:moveTo>
                    <a:pt x="127" y="36"/>
                  </a:moveTo>
                  <a:lnTo>
                    <a:pt x="175" y="0"/>
                  </a:lnTo>
                  <a:lnTo>
                    <a:pt x="49" y="0"/>
                  </a:lnTo>
                  <a:lnTo>
                    <a:pt x="0" y="36"/>
                  </a:lnTo>
                  <a:lnTo>
                    <a:pt x="127" y="36"/>
                  </a:lnTo>
                  <a:close/>
                </a:path>
              </a:pathLst>
            </a:custGeom>
            <a:solidFill>
              <a:srgbClr val="00BF00"/>
            </a:solidFill>
            <a:ln w="9525">
              <a:solidFill>
                <a:srgbClr val="000000"/>
              </a:solidFill>
              <a:round/>
              <a:headEnd/>
              <a:tailEnd/>
            </a:ln>
          </p:spPr>
          <p:txBody>
            <a:bodyPr/>
            <a:lstStyle/>
            <a:p>
              <a:endParaRPr lang="el-GR"/>
            </a:p>
          </p:txBody>
        </p:sp>
        <p:sp>
          <p:nvSpPr>
            <p:cNvPr id="47" name="Freeform 49"/>
            <p:cNvSpPr>
              <a:spLocks/>
            </p:cNvSpPr>
            <p:nvPr/>
          </p:nvSpPr>
          <p:spPr bwMode="auto">
            <a:xfrm>
              <a:off x="4531" y="2836"/>
              <a:ext cx="42" cy="211"/>
            </a:xfrm>
            <a:custGeom>
              <a:avLst/>
              <a:gdLst>
                <a:gd name="T0" fmla="*/ 0 w 42"/>
                <a:gd name="T1" fmla="*/ 211 h 211"/>
                <a:gd name="T2" fmla="*/ 0 w 42"/>
                <a:gd name="T3" fmla="*/ 36 h 211"/>
                <a:gd name="T4" fmla="*/ 42 w 42"/>
                <a:gd name="T5" fmla="*/ 0 h 211"/>
                <a:gd name="T6" fmla="*/ 42 w 42"/>
                <a:gd name="T7" fmla="*/ 181 h 211"/>
                <a:gd name="T8" fmla="*/ 0 w 42"/>
                <a:gd name="T9" fmla="*/ 211 h 211"/>
                <a:gd name="T10" fmla="*/ 0 60000 65536"/>
                <a:gd name="T11" fmla="*/ 0 60000 65536"/>
                <a:gd name="T12" fmla="*/ 0 60000 65536"/>
                <a:gd name="T13" fmla="*/ 0 60000 65536"/>
                <a:gd name="T14" fmla="*/ 0 60000 65536"/>
                <a:gd name="T15" fmla="*/ 0 w 42"/>
                <a:gd name="T16" fmla="*/ 0 h 211"/>
                <a:gd name="T17" fmla="*/ 42 w 42"/>
                <a:gd name="T18" fmla="*/ 211 h 211"/>
              </a:gdLst>
              <a:ahLst/>
              <a:cxnLst>
                <a:cxn ang="T10">
                  <a:pos x="T0" y="T1"/>
                </a:cxn>
                <a:cxn ang="T11">
                  <a:pos x="T2" y="T3"/>
                </a:cxn>
                <a:cxn ang="T12">
                  <a:pos x="T4" y="T5"/>
                </a:cxn>
                <a:cxn ang="T13">
                  <a:pos x="T6" y="T7"/>
                </a:cxn>
                <a:cxn ang="T14">
                  <a:pos x="T8" y="T9"/>
                </a:cxn>
              </a:cxnLst>
              <a:rect l="T15" t="T16" r="T17" b="T18"/>
              <a:pathLst>
                <a:path w="42" h="211">
                  <a:moveTo>
                    <a:pt x="0" y="211"/>
                  </a:moveTo>
                  <a:lnTo>
                    <a:pt x="0" y="36"/>
                  </a:lnTo>
                  <a:lnTo>
                    <a:pt x="42" y="0"/>
                  </a:lnTo>
                  <a:lnTo>
                    <a:pt x="42" y="181"/>
                  </a:lnTo>
                  <a:lnTo>
                    <a:pt x="0" y="211"/>
                  </a:lnTo>
                  <a:close/>
                </a:path>
              </a:pathLst>
            </a:custGeom>
            <a:solidFill>
              <a:srgbClr val="5E7072"/>
            </a:solidFill>
            <a:ln w="9525">
              <a:solidFill>
                <a:srgbClr val="000000"/>
              </a:solidFill>
              <a:round/>
              <a:headEnd/>
              <a:tailEnd/>
            </a:ln>
          </p:spPr>
          <p:txBody>
            <a:bodyPr/>
            <a:lstStyle/>
            <a:p>
              <a:endParaRPr lang="el-GR"/>
            </a:p>
          </p:txBody>
        </p:sp>
        <p:sp>
          <p:nvSpPr>
            <p:cNvPr id="48" name="Rectangle 50"/>
            <p:cNvSpPr>
              <a:spLocks noChangeArrowheads="1"/>
            </p:cNvSpPr>
            <p:nvPr/>
          </p:nvSpPr>
          <p:spPr bwMode="auto">
            <a:xfrm>
              <a:off x="4404" y="2872"/>
              <a:ext cx="127" cy="175"/>
            </a:xfrm>
            <a:prstGeom prst="rect">
              <a:avLst/>
            </a:prstGeom>
            <a:solidFill>
              <a:srgbClr val="0033CC"/>
            </a:solidFill>
            <a:ln w="9525">
              <a:solidFill>
                <a:srgbClr val="000000"/>
              </a:solidFill>
              <a:miter lim="800000"/>
              <a:headEnd/>
              <a:tailEnd/>
            </a:ln>
          </p:spPr>
          <p:txBody>
            <a:bodyPr/>
            <a:lstStyle/>
            <a:p>
              <a:endParaRPr lang="el-GR"/>
            </a:p>
          </p:txBody>
        </p:sp>
        <p:sp>
          <p:nvSpPr>
            <p:cNvPr id="49" name="Freeform 51"/>
            <p:cNvSpPr>
              <a:spLocks/>
            </p:cNvSpPr>
            <p:nvPr/>
          </p:nvSpPr>
          <p:spPr bwMode="auto">
            <a:xfrm>
              <a:off x="4404" y="2836"/>
              <a:ext cx="169" cy="36"/>
            </a:xfrm>
            <a:custGeom>
              <a:avLst/>
              <a:gdLst>
                <a:gd name="T0" fmla="*/ 127 w 169"/>
                <a:gd name="T1" fmla="*/ 36 h 36"/>
                <a:gd name="T2" fmla="*/ 169 w 169"/>
                <a:gd name="T3" fmla="*/ 0 h 36"/>
                <a:gd name="T4" fmla="*/ 43 w 169"/>
                <a:gd name="T5" fmla="*/ 0 h 36"/>
                <a:gd name="T6" fmla="*/ 0 w 169"/>
                <a:gd name="T7" fmla="*/ 36 h 36"/>
                <a:gd name="T8" fmla="*/ 127 w 169"/>
                <a:gd name="T9" fmla="*/ 36 h 36"/>
                <a:gd name="T10" fmla="*/ 0 60000 65536"/>
                <a:gd name="T11" fmla="*/ 0 60000 65536"/>
                <a:gd name="T12" fmla="*/ 0 60000 65536"/>
                <a:gd name="T13" fmla="*/ 0 60000 65536"/>
                <a:gd name="T14" fmla="*/ 0 60000 65536"/>
                <a:gd name="T15" fmla="*/ 0 w 169"/>
                <a:gd name="T16" fmla="*/ 0 h 36"/>
                <a:gd name="T17" fmla="*/ 169 w 169"/>
                <a:gd name="T18" fmla="*/ 36 h 36"/>
              </a:gdLst>
              <a:ahLst/>
              <a:cxnLst>
                <a:cxn ang="T10">
                  <a:pos x="T0" y="T1"/>
                </a:cxn>
                <a:cxn ang="T11">
                  <a:pos x="T2" y="T3"/>
                </a:cxn>
                <a:cxn ang="T12">
                  <a:pos x="T4" y="T5"/>
                </a:cxn>
                <a:cxn ang="T13">
                  <a:pos x="T6" y="T7"/>
                </a:cxn>
                <a:cxn ang="T14">
                  <a:pos x="T8" y="T9"/>
                </a:cxn>
              </a:cxnLst>
              <a:rect l="T15" t="T16" r="T17" b="T18"/>
              <a:pathLst>
                <a:path w="169" h="36">
                  <a:moveTo>
                    <a:pt x="127" y="36"/>
                  </a:moveTo>
                  <a:lnTo>
                    <a:pt x="169" y="0"/>
                  </a:lnTo>
                  <a:lnTo>
                    <a:pt x="43" y="0"/>
                  </a:lnTo>
                  <a:lnTo>
                    <a:pt x="0" y="36"/>
                  </a:lnTo>
                  <a:lnTo>
                    <a:pt x="127" y="36"/>
                  </a:lnTo>
                  <a:close/>
                </a:path>
              </a:pathLst>
            </a:custGeom>
            <a:solidFill>
              <a:srgbClr val="8CA8AA"/>
            </a:solidFill>
            <a:ln w="9525">
              <a:solidFill>
                <a:srgbClr val="000000"/>
              </a:solidFill>
              <a:round/>
              <a:headEnd/>
              <a:tailEnd/>
            </a:ln>
          </p:spPr>
          <p:txBody>
            <a:bodyPr/>
            <a:lstStyle/>
            <a:p>
              <a:endParaRPr lang="el-GR"/>
            </a:p>
          </p:txBody>
        </p:sp>
        <p:sp>
          <p:nvSpPr>
            <p:cNvPr id="50" name="Freeform 52"/>
            <p:cNvSpPr>
              <a:spLocks/>
            </p:cNvSpPr>
            <p:nvPr/>
          </p:nvSpPr>
          <p:spPr bwMode="auto">
            <a:xfrm>
              <a:off x="4658" y="2800"/>
              <a:ext cx="42" cy="247"/>
            </a:xfrm>
            <a:custGeom>
              <a:avLst/>
              <a:gdLst>
                <a:gd name="T0" fmla="*/ 0 w 42"/>
                <a:gd name="T1" fmla="*/ 247 h 247"/>
                <a:gd name="T2" fmla="*/ 0 w 42"/>
                <a:gd name="T3" fmla="*/ 36 h 247"/>
                <a:gd name="T4" fmla="*/ 42 w 42"/>
                <a:gd name="T5" fmla="*/ 0 h 247"/>
                <a:gd name="T6" fmla="*/ 42 w 42"/>
                <a:gd name="T7" fmla="*/ 217 h 247"/>
                <a:gd name="T8" fmla="*/ 0 w 42"/>
                <a:gd name="T9" fmla="*/ 247 h 247"/>
                <a:gd name="T10" fmla="*/ 0 60000 65536"/>
                <a:gd name="T11" fmla="*/ 0 60000 65536"/>
                <a:gd name="T12" fmla="*/ 0 60000 65536"/>
                <a:gd name="T13" fmla="*/ 0 60000 65536"/>
                <a:gd name="T14" fmla="*/ 0 60000 65536"/>
                <a:gd name="T15" fmla="*/ 0 w 42"/>
                <a:gd name="T16" fmla="*/ 0 h 247"/>
                <a:gd name="T17" fmla="*/ 42 w 42"/>
                <a:gd name="T18" fmla="*/ 247 h 247"/>
              </a:gdLst>
              <a:ahLst/>
              <a:cxnLst>
                <a:cxn ang="T10">
                  <a:pos x="T0" y="T1"/>
                </a:cxn>
                <a:cxn ang="T11">
                  <a:pos x="T2" y="T3"/>
                </a:cxn>
                <a:cxn ang="T12">
                  <a:pos x="T4" y="T5"/>
                </a:cxn>
                <a:cxn ang="T13">
                  <a:pos x="T6" y="T7"/>
                </a:cxn>
                <a:cxn ang="T14">
                  <a:pos x="T8" y="T9"/>
                </a:cxn>
              </a:cxnLst>
              <a:rect l="T15" t="T16" r="T17" b="T18"/>
              <a:pathLst>
                <a:path w="42" h="247">
                  <a:moveTo>
                    <a:pt x="0" y="247"/>
                  </a:moveTo>
                  <a:lnTo>
                    <a:pt x="0" y="36"/>
                  </a:lnTo>
                  <a:lnTo>
                    <a:pt x="42" y="0"/>
                  </a:lnTo>
                  <a:lnTo>
                    <a:pt x="42" y="217"/>
                  </a:lnTo>
                  <a:lnTo>
                    <a:pt x="0" y="247"/>
                  </a:lnTo>
                  <a:close/>
                </a:path>
              </a:pathLst>
            </a:custGeom>
            <a:solidFill>
              <a:srgbClr val="008000"/>
            </a:solidFill>
            <a:ln w="9525">
              <a:solidFill>
                <a:srgbClr val="000000"/>
              </a:solidFill>
              <a:round/>
              <a:headEnd/>
              <a:tailEnd/>
            </a:ln>
          </p:spPr>
          <p:txBody>
            <a:bodyPr/>
            <a:lstStyle/>
            <a:p>
              <a:endParaRPr lang="el-GR"/>
            </a:p>
          </p:txBody>
        </p:sp>
        <p:sp>
          <p:nvSpPr>
            <p:cNvPr id="51" name="Rectangle 53"/>
            <p:cNvSpPr>
              <a:spLocks noChangeArrowheads="1"/>
            </p:cNvSpPr>
            <p:nvPr/>
          </p:nvSpPr>
          <p:spPr bwMode="auto">
            <a:xfrm>
              <a:off x="4531" y="2836"/>
              <a:ext cx="127" cy="211"/>
            </a:xfrm>
            <a:prstGeom prst="rect">
              <a:avLst/>
            </a:prstGeom>
            <a:solidFill>
              <a:srgbClr val="00FF00"/>
            </a:solidFill>
            <a:ln w="9525">
              <a:solidFill>
                <a:srgbClr val="000000"/>
              </a:solidFill>
              <a:miter lim="800000"/>
              <a:headEnd/>
              <a:tailEnd/>
            </a:ln>
          </p:spPr>
          <p:txBody>
            <a:bodyPr/>
            <a:lstStyle/>
            <a:p>
              <a:endParaRPr lang="el-GR"/>
            </a:p>
          </p:txBody>
        </p:sp>
        <p:sp>
          <p:nvSpPr>
            <p:cNvPr id="52" name="Freeform 54"/>
            <p:cNvSpPr>
              <a:spLocks/>
            </p:cNvSpPr>
            <p:nvPr/>
          </p:nvSpPr>
          <p:spPr bwMode="auto">
            <a:xfrm>
              <a:off x="4531" y="2800"/>
              <a:ext cx="169" cy="36"/>
            </a:xfrm>
            <a:custGeom>
              <a:avLst/>
              <a:gdLst>
                <a:gd name="T0" fmla="*/ 127 w 169"/>
                <a:gd name="T1" fmla="*/ 36 h 36"/>
                <a:gd name="T2" fmla="*/ 169 w 169"/>
                <a:gd name="T3" fmla="*/ 0 h 36"/>
                <a:gd name="T4" fmla="*/ 42 w 169"/>
                <a:gd name="T5" fmla="*/ 0 h 36"/>
                <a:gd name="T6" fmla="*/ 0 w 169"/>
                <a:gd name="T7" fmla="*/ 36 h 36"/>
                <a:gd name="T8" fmla="*/ 127 w 169"/>
                <a:gd name="T9" fmla="*/ 36 h 36"/>
                <a:gd name="T10" fmla="*/ 0 60000 65536"/>
                <a:gd name="T11" fmla="*/ 0 60000 65536"/>
                <a:gd name="T12" fmla="*/ 0 60000 65536"/>
                <a:gd name="T13" fmla="*/ 0 60000 65536"/>
                <a:gd name="T14" fmla="*/ 0 60000 65536"/>
                <a:gd name="T15" fmla="*/ 0 w 169"/>
                <a:gd name="T16" fmla="*/ 0 h 36"/>
                <a:gd name="T17" fmla="*/ 169 w 169"/>
                <a:gd name="T18" fmla="*/ 36 h 36"/>
              </a:gdLst>
              <a:ahLst/>
              <a:cxnLst>
                <a:cxn ang="T10">
                  <a:pos x="T0" y="T1"/>
                </a:cxn>
                <a:cxn ang="T11">
                  <a:pos x="T2" y="T3"/>
                </a:cxn>
                <a:cxn ang="T12">
                  <a:pos x="T4" y="T5"/>
                </a:cxn>
                <a:cxn ang="T13">
                  <a:pos x="T6" y="T7"/>
                </a:cxn>
                <a:cxn ang="T14">
                  <a:pos x="T8" y="T9"/>
                </a:cxn>
              </a:cxnLst>
              <a:rect l="T15" t="T16" r="T17" b="T18"/>
              <a:pathLst>
                <a:path w="169" h="36">
                  <a:moveTo>
                    <a:pt x="127" y="36"/>
                  </a:moveTo>
                  <a:lnTo>
                    <a:pt x="169" y="0"/>
                  </a:lnTo>
                  <a:lnTo>
                    <a:pt x="42" y="0"/>
                  </a:lnTo>
                  <a:lnTo>
                    <a:pt x="0" y="36"/>
                  </a:lnTo>
                  <a:lnTo>
                    <a:pt x="127" y="36"/>
                  </a:lnTo>
                  <a:close/>
                </a:path>
              </a:pathLst>
            </a:custGeom>
            <a:solidFill>
              <a:srgbClr val="00BF00"/>
            </a:solidFill>
            <a:ln w="9525">
              <a:solidFill>
                <a:srgbClr val="000000"/>
              </a:solidFill>
              <a:round/>
              <a:headEnd/>
              <a:tailEnd/>
            </a:ln>
          </p:spPr>
          <p:txBody>
            <a:bodyPr/>
            <a:lstStyle/>
            <a:p>
              <a:endParaRPr lang="el-GR"/>
            </a:p>
          </p:txBody>
        </p:sp>
        <p:sp>
          <p:nvSpPr>
            <p:cNvPr id="53" name="Line 55"/>
            <p:cNvSpPr>
              <a:spLocks noChangeShapeType="1"/>
            </p:cNvSpPr>
            <p:nvPr/>
          </p:nvSpPr>
          <p:spPr bwMode="auto">
            <a:xfrm flipV="1">
              <a:off x="1645" y="1436"/>
              <a:ext cx="1" cy="1611"/>
            </a:xfrm>
            <a:prstGeom prst="line">
              <a:avLst/>
            </a:prstGeom>
            <a:noFill/>
            <a:ln w="9525">
              <a:solidFill>
                <a:srgbClr val="000000"/>
              </a:solidFill>
              <a:round/>
              <a:headEnd/>
              <a:tailEnd/>
            </a:ln>
          </p:spPr>
          <p:txBody>
            <a:bodyPr/>
            <a:lstStyle/>
            <a:p>
              <a:endParaRPr lang="el-GR"/>
            </a:p>
          </p:txBody>
        </p:sp>
        <p:sp>
          <p:nvSpPr>
            <p:cNvPr id="54" name="Line 56"/>
            <p:cNvSpPr>
              <a:spLocks noChangeShapeType="1"/>
            </p:cNvSpPr>
            <p:nvPr/>
          </p:nvSpPr>
          <p:spPr bwMode="auto">
            <a:xfrm flipH="1">
              <a:off x="1615" y="3047"/>
              <a:ext cx="30" cy="1"/>
            </a:xfrm>
            <a:prstGeom prst="line">
              <a:avLst/>
            </a:prstGeom>
            <a:noFill/>
            <a:ln w="9525">
              <a:solidFill>
                <a:srgbClr val="000000"/>
              </a:solidFill>
              <a:round/>
              <a:headEnd/>
              <a:tailEnd/>
            </a:ln>
          </p:spPr>
          <p:txBody>
            <a:bodyPr/>
            <a:lstStyle/>
            <a:p>
              <a:endParaRPr lang="el-GR"/>
            </a:p>
          </p:txBody>
        </p:sp>
        <p:sp>
          <p:nvSpPr>
            <p:cNvPr id="55" name="Line 57"/>
            <p:cNvSpPr>
              <a:spLocks noChangeShapeType="1"/>
            </p:cNvSpPr>
            <p:nvPr/>
          </p:nvSpPr>
          <p:spPr bwMode="auto">
            <a:xfrm flipH="1">
              <a:off x="1615" y="2872"/>
              <a:ext cx="30" cy="1"/>
            </a:xfrm>
            <a:prstGeom prst="line">
              <a:avLst/>
            </a:prstGeom>
            <a:noFill/>
            <a:ln w="9525">
              <a:solidFill>
                <a:srgbClr val="000000"/>
              </a:solidFill>
              <a:round/>
              <a:headEnd/>
              <a:tailEnd/>
            </a:ln>
          </p:spPr>
          <p:txBody>
            <a:bodyPr/>
            <a:lstStyle/>
            <a:p>
              <a:endParaRPr lang="el-GR"/>
            </a:p>
          </p:txBody>
        </p:sp>
        <p:sp>
          <p:nvSpPr>
            <p:cNvPr id="56" name="Line 58"/>
            <p:cNvSpPr>
              <a:spLocks noChangeShapeType="1"/>
            </p:cNvSpPr>
            <p:nvPr/>
          </p:nvSpPr>
          <p:spPr bwMode="auto">
            <a:xfrm flipH="1">
              <a:off x="1615" y="2691"/>
              <a:ext cx="30" cy="1"/>
            </a:xfrm>
            <a:prstGeom prst="line">
              <a:avLst/>
            </a:prstGeom>
            <a:noFill/>
            <a:ln w="9525">
              <a:solidFill>
                <a:srgbClr val="000000"/>
              </a:solidFill>
              <a:round/>
              <a:headEnd/>
              <a:tailEnd/>
            </a:ln>
          </p:spPr>
          <p:txBody>
            <a:bodyPr/>
            <a:lstStyle/>
            <a:p>
              <a:endParaRPr lang="el-GR"/>
            </a:p>
          </p:txBody>
        </p:sp>
        <p:sp>
          <p:nvSpPr>
            <p:cNvPr id="57" name="Line 59"/>
            <p:cNvSpPr>
              <a:spLocks noChangeShapeType="1"/>
            </p:cNvSpPr>
            <p:nvPr/>
          </p:nvSpPr>
          <p:spPr bwMode="auto">
            <a:xfrm flipH="1">
              <a:off x="1615" y="2510"/>
              <a:ext cx="30" cy="1"/>
            </a:xfrm>
            <a:prstGeom prst="line">
              <a:avLst/>
            </a:prstGeom>
            <a:noFill/>
            <a:ln w="9525">
              <a:solidFill>
                <a:srgbClr val="000000"/>
              </a:solidFill>
              <a:round/>
              <a:headEnd/>
              <a:tailEnd/>
            </a:ln>
          </p:spPr>
          <p:txBody>
            <a:bodyPr/>
            <a:lstStyle/>
            <a:p>
              <a:endParaRPr lang="el-GR"/>
            </a:p>
          </p:txBody>
        </p:sp>
        <p:sp>
          <p:nvSpPr>
            <p:cNvPr id="58" name="Line 60"/>
            <p:cNvSpPr>
              <a:spLocks noChangeShapeType="1"/>
            </p:cNvSpPr>
            <p:nvPr/>
          </p:nvSpPr>
          <p:spPr bwMode="auto">
            <a:xfrm flipH="1">
              <a:off x="1615" y="2335"/>
              <a:ext cx="30" cy="1"/>
            </a:xfrm>
            <a:prstGeom prst="line">
              <a:avLst/>
            </a:prstGeom>
            <a:noFill/>
            <a:ln w="9525">
              <a:solidFill>
                <a:srgbClr val="000000"/>
              </a:solidFill>
              <a:round/>
              <a:headEnd/>
              <a:tailEnd/>
            </a:ln>
          </p:spPr>
          <p:txBody>
            <a:bodyPr/>
            <a:lstStyle/>
            <a:p>
              <a:endParaRPr lang="el-GR"/>
            </a:p>
          </p:txBody>
        </p:sp>
        <p:sp>
          <p:nvSpPr>
            <p:cNvPr id="59" name="Line 61"/>
            <p:cNvSpPr>
              <a:spLocks noChangeShapeType="1"/>
            </p:cNvSpPr>
            <p:nvPr/>
          </p:nvSpPr>
          <p:spPr bwMode="auto">
            <a:xfrm flipH="1">
              <a:off x="1615" y="2154"/>
              <a:ext cx="30" cy="1"/>
            </a:xfrm>
            <a:prstGeom prst="line">
              <a:avLst/>
            </a:prstGeom>
            <a:noFill/>
            <a:ln w="9525">
              <a:solidFill>
                <a:srgbClr val="000000"/>
              </a:solidFill>
              <a:round/>
              <a:headEnd/>
              <a:tailEnd/>
            </a:ln>
          </p:spPr>
          <p:txBody>
            <a:bodyPr/>
            <a:lstStyle/>
            <a:p>
              <a:endParaRPr lang="el-GR"/>
            </a:p>
          </p:txBody>
        </p:sp>
        <p:sp>
          <p:nvSpPr>
            <p:cNvPr id="60" name="Line 62"/>
            <p:cNvSpPr>
              <a:spLocks noChangeShapeType="1"/>
            </p:cNvSpPr>
            <p:nvPr/>
          </p:nvSpPr>
          <p:spPr bwMode="auto">
            <a:xfrm flipH="1">
              <a:off x="1615" y="1973"/>
              <a:ext cx="30" cy="1"/>
            </a:xfrm>
            <a:prstGeom prst="line">
              <a:avLst/>
            </a:prstGeom>
            <a:noFill/>
            <a:ln w="9525">
              <a:solidFill>
                <a:srgbClr val="000000"/>
              </a:solidFill>
              <a:round/>
              <a:headEnd/>
              <a:tailEnd/>
            </a:ln>
          </p:spPr>
          <p:txBody>
            <a:bodyPr/>
            <a:lstStyle/>
            <a:p>
              <a:endParaRPr lang="el-GR"/>
            </a:p>
          </p:txBody>
        </p:sp>
        <p:sp>
          <p:nvSpPr>
            <p:cNvPr id="61" name="Line 63"/>
            <p:cNvSpPr>
              <a:spLocks noChangeShapeType="1"/>
            </p:cNvSpPr>
            <p:nvPr/>
          </p:nvSpPr>
          <p:spPr bwMode="auto">
            <a:xfrm flipH="1">
              <a:off x="1615" y="1792"/>
              <a:ext cx="30" cy="1"/>
            </a:xfrm>
            <a:prstGeom prst="line">
              <a:avLst/>
            </a:prstGeom>
            <a:noFill/>
            <a:ln w="9525">
              <a:solidFill>
                <a:srgbClr val="000000"/>
              </a:solidFill>
              <a:round/>
              <a:headEnd/>
              <a:tailEnd/>
            </a:ln>
          </p:spPr>
          <p:txBody>
            <a:bodyPr/>
            <a:lstStyle/>
            <a:p>
              <a:endParaRPr lang="el-GR"/>
            </a:p>
          </p:txBody>
        </p:sp>
        <p:sp>
          <p:nvSpPr>
            <p:cNvPr id="62" name="Line 64"/>
            <p:cNvSpPr>
              <a:spLocks noChangeShapeType="1"/>
            </p:cNvSpPr>
            <p:nvPr/>
          </p:nvSpPr>
          <p:spPr bwMode="auto">
            <a:xfrm flipH="1">
              <a:off x="1615" y="1617"/>
              <a:ext cx="30" cy="1"/>
            </a:xfrm>
            <a:prstGeom prst="line">
              <a:avLst/>
            </a:prstGeom>
            <a:noFill/>
            <a:ln w="9525">
              <a:solidFill>
                <a:srgbClr val="000000"/>
              </a:solidFill>
              <a:round/>
              <a:headEnd/>
              <a:tailEnd/>
            </a:ln>
          </p:spPr>
          <p:txBody>
            <a:bodyPr/>
            <a:lstStyle/>
            <a:p>
              <a:endParaRPr lang="el-GR"/>
            </a:p>
          </p:txBody>
        </p:sp>
        <p:sp>
          <p:nvSpPr>
            <p:cNvPr id="63" name="Line 65"/>
            <p:cNvSpPr>
              <a:spLocks noChangeShapeType="1"/>
            </p:cNvSpPr>
            <p:nvPr/>
          </p:nvSpPr>
          <p:spPr bwMode="auto">
            <a:xfrm flipH="1">
              <a:off x="1615" y="1436"/>
              <a:ext cx="30" cy="1"/>
            </a:xfrm>
            <a:prstGeom prst="line">
              <a:avLst/>
            </a:prstGeom>
            <a:noFill/>
            <a:ln w="9525">
              <a:solidFill>
                <a:srgbClr val="000000"/>
              </a:solidFill>
              <a:round/>
              <a:headEnd/>
              <a:tailEnd/>
            </a:ln>
          </p:spPr>
          <p:txBody>
            <a:bodyPr/>
            <a:lstStyle/>
            <a:p>
              <a:endParaRPr lang="el-GR"/>
            </a:p>
          </p:txBody>
        </p:sp>
        <p:sp>
          <p:nvSpPr>
            <p:cNvPr id="64" name="Rectangle 66"/>
            <p:cNvSpPr>
              <a:spLocks noChangeArrowheads="1"/>
            </p:cNvSpPr>
            <p:nvPr/>
          </p:nvSpPr>
          <p:spPr bwMode="auto">
            <a:xfrm>
              <a:off x="1495" y="2951"/>
              <a:ext cx="181" cy="235"/>
            </a:xfrm>
            <a:prstGeom prst="rect">
              <a:avLst/>
            </a:prstGeom>
            <a:noFill/>
            <a:ln w="9525">
              <a:noFill/>
              <a:miter lim="800000"/>
              <a:headEnd/>
              <a:tailEnd/>
            </a:ln>
          </p:spPr>
          <p:txBody>
            <a:bodyPr wrap="none" lIns="0" tIns="0" rIns="0" bIns="0">
              <a:spAutoFit/>
            </a:bodyPr>
            <a:lstStyle/>
            <a:p>
              <a:r>
                <a:rPr lang="el-GR" sz="2100" b="1">
                  <a:solidFill>
                    <a:srgbClr val="000000"/>
                  </a:solidFill>
                </a:rPr>
                <a:t>0</a:t>
              </a:r>
              <a:endParaRPr lang="el-GR"/>
            </a:p>
          </p:txBody>
        </p:sp>
        <p:sp>
          <p:nvSpPr>
            <p:cNvPr id="65" name="Rectangle 67"/>
            <p:cNvSpPr>
              <a:spLocks noChangeArrowheads="1"/>
            </p:cNvSpPr>
            <p:nvPr/>
          </p:nvSpPr>
          <p:spPr bwMode="auto">
            <a:xfrm>
              <a:off x="1398" y="2776"/>
              <a:ext cx="278" cy="235"/>
            </a:xfrm>
            <a:prstGeom prst="rect">
              <a:avLst/>
            </a:prstGeom>
            <a:noFill/>
            <a:ln w="9525">
              <a:noFill/>
              <a:miter lim="800000"/>
              <a:headEnd/>
              <a:tailEnd/>
            </a:ln>
          </p:spPr>
          <p:txBody>
            <a:bodyPr wrap="none" lIns="0" tIns="0" rIns="0" bIns="0">
              <a:spAutoFit/>
            </a:bodyPr>
            <a:lstStyle/>
            <a:p>
              <a:r>
                <a:rPr lang="el-GR" sz="2100" b="1">
                  <a:solidFill>
                    <a:srgbClr val="000000"/>
                  </a:solidFill>
                </a:rPr>
                <a:t>10</a:t>
              </a:r>
              <a:endParaRPr lang="el-GR"/>
            </a:p>
          </p:txBody>
        </p:sp>
        <p:sp>
          <p:nvSpPr>
            <p:cNvPr id="66" name="Rectangle 68"/>
            <p:cNvSpPr>
              <a:spLocks noChangeArrowheads="1"/>
            </p:cNvSpPr>
            <p:nvPr/>
          </p:nvSpPr>
          <p:spPr bwMode="auto">
            <a:xfrm>
              <a:off x="1398" y="2595"/>
              <a:ext cx="278" cy="235"/>
            </a:xfrm>
            <a:prstGeom prst="rect">
              <a:avLst/>
            </a:prstGeom>
            <a:noFill/>
            <a:ln w="9525">
              <a:noFill/>
              <a:miter lim="800000"/>
              <a:headEnd/>
              <a:tailEnd/>
            </a:ln>
          </p:spPr>
          <p:txBody>
            <a:bodyPr wrap="none" lIns="0" tIns="0" rIns="0" bIns="0">
              <a:spAutoFit/>
            </a:bodyPr>
            <a:lstStyle/>
            <a:p>
              <a:r>
                <a:rPr lang="el-GR" sz="2100" b="1">
                  <a:solidFill>
                    <a:srgbClr val="000000"/>
                  </a:solidFill>
                </a:rPr>
                <a:t>20</a:t>
              </a:r>
              <a:endParaRPr lang="el-GR"/>
            </a:p>
          </p:txBody>
        </p:sp>
        <p:sp>
          <p:nvSpPr>
            <p:cNvPr id="67" name="Rectangle 69"/>
            <p:cNvSpPr>
              <a:spLocks noChangeArrowheads="1"/>
            </p:cNvSpPr>
            <p:nvPr/>
          </p:nvSpPr>
          <p:spPr bwMode="auto">
            <a:xfrm>
              <a:off x="1398" y="2414"/>
              <a:ext cx="278" cy="235"/>
            </a:xfrm>
            <a:prstGeom prst="rect">
              <a:avLst/>
            </a:prstGeom>
            <a:noFill/>
            <a:ln w="9525">
              <a:noFill/>
              <a:miter lim="800000"/>
              <a:headEnd/>
              <a:tailEnd/>
            </a:ln>
          </p:spPr>
          <p:txBody>
            <a:bodyPr wrap="none" lIns="0" tIns="0" rIns="0" bIns="0">
              <a:spAutoFit/>
            </a:bodyPr>
            <a:lstStyle/>
            <a:p>
              <a:r>
                <a:rPr lang="el-GR" sz="2100" b="1">
                  <a:solidFill>
                    <a:srgbClr val="000000"/>
                  </a:solidFill>
                </a:rPr>
                <a:t>30</a:t>
              </a:r>
              <a:endParaRPr lang="el-GR"/>
            </a:p>
          </p:txBody>
        </p:sp>
        <p:sp>
          <p:nvSpPr>
            <p:cNvPr id="68" name="Rectangle 70"/>
            <p:cNvSpPr>
              <a:spLocks noChangeArrowheads="1"/>
            </p:cNvSpPr>
            <p:nvPr/>
          </p:nvSpPr>
          <p:spPr bwMode="auto">
            <a:xfrm>
              <a:off x="1398" y="2239"/>
              <a:ext cx="278" cy="235"/>
            </a:xfrm>
            <a:prstGeom prst="rect">
              <a:avLst/>
            </a:prstGeom>
            <a:noFill/>
            <a:ln w="9525">
              <a:noFill/>
              <a:miter lim="800000"/>
              <a:headEnd/>
              <a:tailEnd/>
            </a:ln>
          </p:spPr>
          <p:txBody>
            <a:bodyPr wrap="none" lIns="0" tIns="0" rIns="0" bIns="0">
              <a:spAutoFit/>
            </a:bodyPr>
            <a:lstStyle/>
            <a:p>
              <a:r>
                <a:rPr lang="el-GR" sz="2100" b="1">
                  <a:solidFill>
                    <a:srgbClr val="000000"/>
                  </a:solidFill>
                </a:rPr>
                <a:t>40</a:t>
              </a:r>
              <a:endParaRPr lang="el-GR"/>
            </a:p>
          </p:txBody>
        </p:sp>
        <p:sp>
          <p:nvSpPr>
            <p:cNvPr id="69" name="Rectangle 71"/>
            <p:cNvSpPr>
              <a:spLocks noChangeArrowheads="1"/>
            </p:cNvSpPr>
            <p:nvPr/>
          </p:nvSpPr>
          <p:spPr bwMode="auto">
            <a:xfrm>
              <a:off x="1398" y="2058"/>
              <a:ext cx="278" cy="235"/>
            </a:xfrm>
            <a:prstGeom prst="rect">
              <a:avLst/>
            </a:prstGeom>
            <a:noFill/>
            <a:ln w="9525">
              <a:noFill/>
              <a:miter lim="800000"/>
              <a:headEnd/>
              <a:tailEnd/>
            </a:ln>
          </p:spPr>
          <p:txBody>
            <a:bodyPr wrap="none" lIns="0" tIns="0" rIns="0" bIns="0">
              <a:spAutoFit/>
            </a:bodyPr>
            <a:lstStyle/>
            <a:p>
              <a:r>
                <a:rPr lang="el-GR" sz="2100" b="1">
                  <a:solidFill>
                    <a:srgbClr val="000000"/>
                  </a:solidFill>
                </a:rPr>
                <a:t>50</a:t>
              </a:r>
              <a:endParaRPr lang="el-GR"/>
            </a:p>
          </p:txBody>
        </p:sp>
        <p:sp>
          <p:nvSpPr>
            <p:cNvPr id="70" name="Rectangle 72"/>
            <p:cNvSpPr>
              <a:spLocks noChangeArrowheads="1"/>
            </p:cNvSpPr>
            <p:nvPr/>
          </p:nvSpPr>
          <p:spPr bwMode="auto">
            <a:xfrm>
              <a:off x="1398" y="1877"/>
              <a:ext cx="278" cy="235"/>
            </a:xfrm>
            <a:prstGeom prst="rect">
              <a:avLst/>
            </a:prstGeom>
            <a:noFill/>
            <a:ln w="9525">
              <a:noFill/>
              <a:miter lim="800000"/>
              <a:headEnd/>
              <a:tailEnd/>
            </a:ln>
          </p:spPr>
          <p:txBody>
            <a:bodyPr wrap="none" lIns="0" tIns="0" rIns="0" bIns="0">
              <a:spAutoFit/>
            </a:bodyPr>
            <a:lstStyle/>
            <a:p>
              <a:r>
                <a:rPr lang="el-GR" sz="2100" b="1">
                  <a:solidFill>
                    <a:srgbClr val="000000"/>
                  </a:solidFill>
                </a:rPr>
                <a:t>60</a:t>
              </a:r>
              <a:endParaRPr lang="el-GR"/>
            </a:p>
          </p:txBody>
        </p:sp>
        <p:sp>
          <p:nvSpPr>
            <p:cNvPr id="71" name="Rectangle 73"/>
            <p:cNvSpPr>
              <a:spLocks noChangeArrowheads="1"/>
            </p:cNvSpPr>
            <p:nvPr/>
          </p:nvSpPr>
          <p:spPr bwMode="auto">
            <a:xfrm>
              <a:off x="1398" y="1696"/>
              <a:ext cx="278" cy="235"/>
            </a:xfrm>
            <a:prstGeom prst="rect">
              <a:avLst/>
            </a:prstGeom>
            <a:noFill/>
            <a:ln w="9525">
              <a:noFill/>
              <a:miter lim="800000"/>
              <a:headEnd/>
              <a:tailEnd/>
            </a:ln>
          </p:spPr>
          <p:txBody>
            <a:bodyPr wrap="none" lIns="0" tIns="0" rIns="0" bIns="0">
              <a:spAutoFit/>
            </a:bodyPr>
            <a:lstStyle/>
            <a:p>
              <a:r>
                <a:rPr lang="el-GR" sz="2100" b="1">
                  <a:solidFill>
                    <a:srgbClr val="000000"/>
                  </a:solidFill>
                </a:rPr>
                <a:t>70</a:t>
              </a:r>
              <a:endParaRPr lang="el-GR"/>
            </a:p>
          </p:txBody>
        </p:sp>
        <p:sp>
          <p:nvSpPr>
            <p:cNvPr id="72" name="Rectangle 74"/>
            <p:cNvSpPr>
              <a:spLocks noChangeArrowheads="1"/>
            </p:cNvSpPr>
            <p:nvPr/>
          </p:nvSpPr>
          <p:spPr bwMode="auto">
            <a:xfrm>
              <a:off x="1398" y="1521"/>
              <a:ext cx="278" cy="235"/>
            </a:xfrm>
            <a:prstGeom prst="rect">
              <a:avLst/>
            </a:prstGeom>
            <a:noFill/>
            <a:ln w="9525">
              <a:noFill/>
              <a:miter lim="800000"/>
              <a:headEnd/>
              <a:tailEnd/>
            </a:ln>
          </p:spPr>
          <p:txBody>
            <a:bodyPr wrap="none" lIns="0" tIns="0" rIns="0" bIns="0">
              <a:spAutoFit/>
            </a:bodyPr>
            <a:lstStyle/>
            <a:p>
              <a:r>
                <a:rPr lang="el-GR" sz="2100" b="1">
                  <a:solidFill>
                    <a:srgbClr val="000000"/>
                  </a:solidFill>
                </a:rPr>
                <a:t>80</a:t>
              </a:r>
              <a:endParaRPr lang="el-GR"/>
            </a:p>
          </p:txBody>
        </p:sp>
        <p:sp>
          <p:nvSpPr>
            <p:cNvPr id="73" name="Rectangle 75"/>
            <p:cNvSpPr>
              <a:spLocks noChangeArrowheads="1"/>
            </p:cNvSpPr>
            <p:nvPr/>
          </p:nvSpPr>
          <p:spPr bwMode="auto">
            <a:xfrm>
              <a:off x="1398" y="1339"/>
              <a:ext cx="278" cy="235"/>
            </a:xfrm>
            <a:prstGeom prst="rect">
              <a:avLst/>
            </a:prstGeom>
            <a:noFill/>
            <a:ln w="9525">
              <a:noFill/>
              <a:miter lim="800000"/>
              <a:headEnd/>
              <a:tailEnd/>
            </a:ln>
          </p:spPr>
          <p:txBody>
            <a:bodyPr wrap="none" lIns="0" tIns="0" rIns="0" bIns="0">
              <a:spAutoFit/>
            </a:bodyPr>
            <a:lstStyle/>
            <a:p>
              <a:r>
                <a:rPr lang="el-GR" sz="2100" b="1">
                  <a:solidFill>
                    <a:srgbClr val="000000"/>
                  </a:solidFill>
                </a:rPr>
                <a:t>90</a:t>
              </a:r>
              <a:endParaRPr lang="el-GR"/>
            </a:p>
          </p:txBody>
        </p:sp>
        <p:sp>
          <p:nvSpPr>
            <p:cNvPr id="74" name="Rectangle 76"/>
            <p:cNvSpPr>
              <a:spLocks noChangeArrowheads="1"/>
            </p:cNvSpPr>
            <p:nvPr/>
          </p:nvSpPr>
          <p:spPr bwMode="auto">
            <a:xfrm>
              <a:off x="1187" y="2142"/>
              <a:ext cx="235" cy="235"/>
            </a:xfrm>
            <a:prstGeom prst="rect">
              <a:avLst/>
            </a:prstGeom>
            <a:noFill/>
            <a:ln w="9525">
              <a:noFill/>
              <a:miter lim="800000"/>
              <a:headEnd/>
              <a:tailEnd/>
            </a:ln>
          </p:spPr>
          <p:txBody>
            <a:bodyPr wrap="none" lIns="0" tIns="0" rIns="0" bIns="0">
              <a:spAutoFit/>
            </a:bodyPr>
            <a:lstStyle/>
            <a:p>
              <a:r>
                <a:rPr lang="el-GR" sz="2100" b="1">
                  <a:solidFill>
                    <a:srgbClr val="000000"/>
                  </a:solidFill>
                </a:rPr>
                <a:t>%</a:t>
              </a:r>
              <a:endParaRPr lang="el-GR"/>
            </a:p>
          </p:txBody>
        </p:sp>
        <p:sp>
          <p:nvSpPr>
            <p:cNvPr id="75" name="Line 77"/>
            <p:cNvSpPr>
              <a:spLocks noChangeShapeType="1"/>
            </p:cNvSpPr>
            <p:nvPr/>
          </p:nvSpPr>
          <p:spPr bwMode="auto">
            <a:xfrm>
              <a:off x="1645" y="3047"/>
              <a:ext cx="3109" cy="1"/>
            </a:xfrm>
            <a:prstGeom prst="line">
              <a:avLst/>
            </a:prstGeom>
            <a:noFill/>
            <a:ln w="9525">
              <a:solidFill>
                <a:srgbClr val="000000"/>
              </a:solidFill>
              <a:round/>
              <a:headEnd/>
              <a:tailEnd/>
            </a:ln>
          </p:spPr>
          <p:txBody>
            <a:bodyPr/>
            <a:lstStyle/>
            <a:p>
              <a:endParaRPr lang="el-GR"/>
            </a:p>
          </p:txBody>
        </p:sp>
        <p:sp>
          <p:nvSpPr>
            <p:cNvPr id="76" name="Line 78"/>
            <p:cNvSpPr>
              <a:spLocks noChangeShapeType="1"/>
            </p:cNvSpPr>
            <p:nvPr/>
          </p:nvSpPr>
          <p:spPr bwMode="auto">
            <a:xfrm>
              <a:off x="1645" y="3047"/>
              <a:ext cx="1" cy="31"/>
            </a:xfrm>
            <a:prstGeom prst="line">
              <a:avLst/>
            </a:prstGeom>
            <a:noFill/>
            <a:ln w="9525">
              <a:solidFill>
                <a:srgbClr val="000000"/>
              </a:solidFill>
              <a:round/>
              <a:headEnd/>
              <a:tailEnd/>
            </a:ln>
          </p:spPr>
          <p:txBody>
            <a:bodyPr/>
            <a:lstStyle/>
            <a:p>
              <a:endParaRPr lang="el-GR"/>
            </a:p>
          </p:txBody>
        </p:sp>
        <p:sp>
          <p:nvSpPr>
            <p:cNvPr id="77" name="Line 79"/>
            <p:cNvSpPr>
              <a:spLocks noChangeShapeType="1"/>
            </p:cNvSpPr>
            <p:nvPr/>
          </p:nvSpPr>
          <p:spPr bwMode="auto">
            <a:xfrm>
              <a:off x="2092" y="3047"/>
              <a:ext cx="1" cy="31"/>
            </a:xfrm>
            <a:prstGeom prst="line">
              <a:avLst/>
            </a:prstGeom>
            <a:noFill/>
            <a:ln w="9525">
              <a:solidFill>
                <a:srgbClr val="000000"/>
              </a:solidFill>
              <a:round/>
              <a:headEnd/>
              <a:tailEnd/>
            </a:ln>
          </p:spPr>
          <p:txBody>
            <a:bodyPr/>
            <a:lstStyle/>
            <a:p>
              <a:endParaRPr lang="el-GR"/>
            </a:p>
          </p:txBody>
        </p:sp>
        <p:sp>
          <p:nvSpPr>
            <p:cNvPr id="78" name="Line 80"/>
            <p:cNvSpPr>
              <a:spLocks noChangeShapeType="1"/>
            </p:cNvSpPr>
            <p:nvPr/>
          </p:nvSpPr>
          <p:spPr bwMode="auto">
            <a:xfrm>
              <a:off x="2533" y="3047"/>
              <a:ext cx="1" cy="31"/>
            </a:xfrm>
            <a:prstGeom prst="line">
              <a:avLst/>
            </a:prstGeom>
            <a:noFill/>
            <a:ln w="9525">
              <a:solidFill>
                <a:srgbClr val="000000"/>
              </a:solidFill>
              <a:round/>
              <a:headEnd/>
              <a:tailEnd/>
            </a:ln>
          </p:spPr>
          <p:txBody>
            <a:bodyPr/>
            <a:lstStyle/>
            <a:p>
              <a:endParaRPr lang="el-GR"/>
            </a:p>
          </p:txBody>
        </p:sp>
        <p:sp>
          <p:nvSpPr>
            <p:cNvPr id="79" name="Line 81"/>
            <p:cNvSpPr>
              <a:spLocks noChangeShapeType="1"/>
            </p:cNvSpPr>
            <p:nvPr/>
          </p:nvSpPr>
          <p:spPr bwMode="auto">
            <a:xfrm>
              <a:off x="2980" y="3047"/>
              <a:ext cx="1" cy="31"/>
            </a:xfrm>
            <a:prstGeom prst="line">
              <a:avLst/>
            </a:prstGeom>
            <a:noFill/>
            <a:ln w="9525">
              <a:solidFill>
                <a:srgbClr val="000000"/>
              </a:solidFill>
              <a:round/>
              <a:headEnd/>
              <a:tailEnd/>
            </a:ln>
          </p:spPr>
          <p:txBody>
            <a:bodyPr/>
            <a:lstStyle/>
            <a:p>
              <a:endParaRPr lang="el-GR"/>
            </a:p>
          </p:txBody>
        </p:sp>
        <p:sp>
          <p:nvSpPr>
            <p:cNvPr id="80" name="Line 82"/>
            <p:cNvSpPr>
              <a:spLocks noChangeShapeType="1"/>
            </p:cNvSpPr>
            <p:nvPr/>
          </p:nvSpPr>
          <p:spPr bwMode="auto">
            <a:xfrm>
              <a:off x="3420" y="3047"/>
              <a:ext cx="1" cy="31"/>
            </a:xfrm>
            <a:prstGeom prst="line">
              <a:avLst/>
            </a:prstGeom>
            <a:noFill/>
            <a:ln w="9525">
              <a:solidFill>
                <a:srgbClr val="000000"/>
              </a:solidFill>
              <a:round/>
              <a:headEnd/>
              <a:tailEnd/>
            </a:ln>
          </p:spPr>
          <p:txBody>
            <a:bodyPr/>
            <a:lstStyle/>
            <a:p>
              <a:endParaRPr lang="el-GR"/>
            </a:p>
          </p:txBody>
        </p:sp>
        <p:sp>
          <p:nvSpPr>
            <p:cNvPr id="81" name="Line 83"/>
            <p:cNvSpPr>
              <a:spLocks noChangeShapeType="1"/>
            </p:cNvSpPr>
            <p:nvPr/>
          </p:nvSpPr>
          <p:spPr bwMode="auto">
            <a:xfrm>
              <a:off x="3867" y="3047"/>
              <a:ext cx="1" cy="31"/>
            </a:xfrm>
            <a:prstGeom prst="line">
              <a:avLst/>
            </a:prstGeom>
            <a:noFill/>
            <a:ln w="9525">
              <a:solidFill>
                <a:srgbClr val="000000"/>
              </a:solidFill>
              <a:round/>
              <a:headEnd/>
              <a:tailEnd/>
            </a:ln>
          </p:spPr>
          <p:txBody>
            <a:bodyPr/>
            <a:lstStyle/>
            <a:p>
              <a:endParaRPr lang="el-GR"/>
            </a:p>
          </p:txBody>
        </p:sp>
        <p:sp>
          <p:nvSpPr>
            <p:cNvPr id="82" name="Line 84"/>
            <p:cNvSpPr>
              <a:spLocks noChangeShapeType="1"/>
            </p:cNvSpPr>
            <p:nvPr/>
          </p:nvSpPr>
          <p:spPr bwMode="auto">
            <a:xfrm>
              <a:off x="4308" y="3047"/>
              <a:ext cx="1" cy="31"/>
            </a:xfrm>
            <a:prstGeom prst="line">
              <a:avLst/>
            </a:prstGeom>
            <a:noFill/>
            <a:ln w="9525">
              <a:solidFill>
                <a:srgbClr val="000000"/>
              </a:solidFill>
              <a:round/>
              <a:headEnd/>
              <a:tailEnd/>
            </a:ln>
          </p:spPr>
          <p:txBody>
            <a:bodyPr/>
            <a:lstStyle/>
            <a:p>
              <a:endParaRPr lang="el-GR"/>
            </a:p>
          </p:txBody>
        </p:sp>
        <p:sp>
          <p:nvSpPr>
            <p:cNvPr id="83" name="Line 85"/>
            <p:cNvSpPr>
              <a:spLocks noChangeShapeType="1"/>
            </p:cNvSpPr>
            <p:nvPr/>
          </p:nvSpPr>
          <p:spPr bwMode="auto">
            <a:xfrm>
              <a:off x="4754" y="3047"/>
              <a:ext cx="1" cy="31"/>
            </a:xfrm>
            <a:prstGeom prst="line">
              <a:avLst/>
            </a:prstGeom>
            <a:noFill/>
            <a:ln w="9525">
              <a:solidFill>
                <a:srgbClr val="000000"/>
              </a:solidFill>
              <a:round/>
              <a:headEnd/>
              <a:tailEnd/>
            </a:ln>
          </p:spPr>
          <p:txBody>
            <a:bodyPr/>
            <a:lstStyle/>
            <a:p>
              <a:endParaRPr lang="el-GR"/>
            </a:p>
          </p:txBody>
        </p:sp>
        <p:sp>
          <p:nvSpPr>
            <p:cNvPr id="84" name="Rectangle 86"/>
            <p:cNvSpPr>
              <a:spLocks noChangeArrowheads="1"/>
            </p:cNvSpPr>
            <p:nvPr/>
          </p:nvSpPr>
          <p:spPr bwMode="auto">
            <a:xfrm rot="-2700000">
              <a:off x="1209" y="3372"/>
              <a:ext cx="580" cy="202"/>
            </a:xfrm>
            <a:prstGeom prst="rect">
              <a:avLst/>
            </a:prstGeom>
            <a:noFill/>
            <a:ln w="9525">
              <a:noFill/>
              <a:miter lim="800000"/>
              <a:headEnd/>
              <a:tailEnd/>
            </a:ln>
          </p:spPr>
          <p:txBody>
            <a:bodyPr wrap="none" lIns="0" tIns="0" rIns="0" bIns="0">
              <a:spAutoFit/>
            </a:bodyPr>
            <a:lstStyle/>
            <a:p>
              <a:r>
                <a:rPr lang="el-GR" sz="2100" b="1"/>
                <a:t>Βέλγιο </a:t>
              </a:r>
            </a:p>
          </p:txBody>
        </p:sp>
        <p:sp>
          <p:nvSpPr>
            <p:cNvPr id="85" name="Rectangle 87"/>
            <p:cNvSpPr>
              <a:spLocks noChangeArrowheads="1"/>
            </p:cNvSpPr>
            <p:nvPr/>
          </p:nvSpPr>
          <p:spPr bwMode="auto">
            <a:xfrm rot="-2700000">
              <a:off x="1665" y="3242"/>
              <a:ext cx="812" cy="202"/>
            </a:xfrm>
            <a:prstGeom prst="rect">
              <a:avLst/>
            </a:prstGeom>
            <a:noFill/>
            <a:ln w="9525">
              <a:noFill/>
              <a:miter lim="800000"/>
              <a:headEnd/>
              <a:tailEnd/>
            </a:ln>
          </p:spPr>
          <p:txBody>
            <a:bodyPr wrap="none" lIns="0" tIns="0" rIns="0" bIns="0">
              <a:spAutoFit/>
            </a:bodyPr>
            <a:lstStyle/>
            <a:p>
              <a:r>
                <a:rPr lang="el-GR" sz="2100" b="1">
                  <a:solidFill>
                    <a:srgbClr val="000000"/>
                  </a:solidFill>
                </a:rPr>
                <a:t>Ολλανδία </a:t>
              </a:r>
              <a:endParaRPr lang="el-GR"/>
            </a:p>
          </p:txBody>
        </p:sp>
        <p:sp>
          <p:nvSpPr>
            <p:cNvPr id="86" name="Rectangle 88"/>
            <p:cNvSpPr>
              <a:spLocks noChangeArrowheads="1"/>
            </p:cNvSpPr>
            <p:nvPr/>
          </p:nvSpPr>
          <p:spPr bwMode="auto">
            <a:xfrm rot="-2700000">
              <a:off x="2447" y="3190"/>
              <a:ext cx="242" cy="202"/>
            </a:xfrm>
            <a:prstGeom prst="rect">
              <a:avLst/>
            </a:prstGeom>
            <a:noFill/>
            <a:ln w="9525">
              <a:noFill/>
              <a:miter lim="800000"/>
              <a:headEnd/>
              <a:tailEnd/>
            </a:ln>
          </p:spPr>
          <p:txBody>
            <a:bodyPr wrap="none" lIns="0" tIns="0" rIns="0" bIns="0">
              <a:spAutoFit/>
            </a:bodyPr>
            <a:lstStyle/>
            <a:p>
              <a:r>
                <a:rPr lang="el-GR" sz="2100" b="1">
                  <a:solidFill>
                    <a:srgbClr val="000000"/>
                  </a:solidFill>
                </a:rPr>
                <a:t>ΗΒ</a:t>
              </a:r>
              <a:endParaRPr lang="el-GR"/>
            </a:p>
          </p:txBody>
        </p:sp>
        <p:sp>
          <p:nvSpPr>
            <p:cNvPr id="87" name="Rectangle 89"/>
            <p:cNvSpPr>
              <a:spLocks noChangeArrowheads="1"/>
            </p:cNvSpPr>
            <p:nvPr/>
          </p:nvSpPr>
          <p:spPr bwMode="auto">
            <a:xfrm rot="-2700000">
              <a:off x="2621" y="3308"/>
              <a:ext cx="540" cy="202"/>
            </a:xfrm>
            <a:prstGeom prst="rect">
              <a:avLst/>
            </a:prstGeom>
            <a:noFill/>
            <a:ln w="9525">
              <a:noFill/>
              <a:miter lim="800000"/>
              <a:headEnd/>
              <a:tailEnd/>
            </a:ln>
          </p:spPr>
          <p:txBody>
            <a:bodyPr wrap="none" lIns="0" tIns="0" rIns="0" bIns="0">
              <a:spAutoFit/>
            </a:bodyPr>
            <a:lstStyle/>
            <a:p>
              <a:r>
                <a:rPr lang="el-GR" sz="2100" b="1">
                  <a:solidFill>
                    <a:srgbClr val="000000"/>
                  </a:solidFill>
                </a:rPr>
                <a:t>Γαλλία</a:t>
              </a:r>
              <a:endParaRPr lang="el-GR"/>
            </a:p>
          </p:txBody>
        </p:sp>
        <p:sp>
          <p:nvSpPr>
            <p:cNvPr id="88" name="Rectangle 90"/>
            <p:cNvSpPr>
              <a:spLocks noChangeArrowheads="1"/>
            </p:cNvSpPr>
            <p:nvPr/>
          </p:nvSpPr>
          <p:spPr bwMode="auto">
            <a:xfrm rot="-2700000">
              <a:off x="3229" y="3182"/>
              <a:ext cx="468" cy="202"/>
            </a:xfrm>
            <a:prstGeom prst="rect">
              <a:avLst/>
            </a:prstGeom>
            <a:noFill/>
            <a:ln w="9525">
              <a:noFill/>
              <a:miter lim="800000"/>
              <a:headEnd/>
              <a:tailEnd/>
            </a:ln>
          </p:spPr>
          <p:txBody>
            <a:bodyPr wrap="none" lIns="0" tIns="0" rIns="0" bIns="0">
              <a:spAutoFit/>
            </a:bodyPr>
            <a:lstStyle/>
            <a:p>
              <a:r>
                <a:rPr lang="el-GR" sz="2100" b="1">
                  <a:solidFill>
                    <a:srgbClr val="000000"/>
                  </a:solidFill>
                </a:rPr>
                <a:t>Ιταλία</a:t>
              </a:r>
              <a:endParaRPr lang="el-GR"/>
            </a:p>
          </p:txBody>
        </p:sp>
        <p:sp>
          <p:nvSpPr>
            <p:cNvPr id="89" name="Rectangle 91"/>
            <p:cNvSpPr>
              <a:spLocks noChangeArrowheads="1"/>
            </p:cNvSpPr>
            <p:nvPr/>
          </p:nvSpPr>
          <p:spPr bwMode="auto">
            <a:xfrm rot="-2700000">
              <a:off x="3685" y="3219"/>
              <a:ext cx="363" cy="202"/>
            </a:xfrm>
            <a:prstGeom prst="rect">
              <a:avLst/>
            </a:prstGeom>
            <a:noFill/>
            <a:ln w="9525">
              <a:noFill/>
              <a:miter lim="800000"/>
              <a:headEnd/>
              <a:tailEnd/>
            </a:ln>
          </p:spPr>
          <p:txBody>
            <a:bodyPr wrap="none" lIns="0" tIns="0" rIns="0" bIns="0">
              <a:spAutoFit/>
            </a:bodyPr>
            <a:lstStyle/>
            <a:p>
              <a:r>
                <a:rPr lang="el-GR" sz="2100" b="1">
                  <a:solidFill>
                    <a:srgbClr val="000000"/>
                  </a:solidFill>
                </a:rPr>
                <a:t>ΗΠΑ</a:t>
              </a:r>
              <a:endParaRPr lang="el-GR"/>
            </a:p>
          </p:txBody>
        </p:sp>
        <p:sp>
          <p:nvSpPr>
            <p:cNvPr id="90" name="Rectangle 92"/>
            <p:cNvSpPr>
              <a:spLocks noChangeArrowheads="1"/>
            </p:cNvSpPr>
            <p:nvPr/>
          </p:nvSpPr>
          <p:spPr bwMode="auto">
            <a:xfrm rot="-2700000">
              <a:off x="3986" y="3217"/>
              <a:ext cx="664" cy="202"/>
            </a:xfrm>
            <a:prstGeom prst="rect">
              <a:avLst/>
            </a:prstGeom>
            <a:noFill/>
            <a:ln w="9525">
              <a:noFill/>
              <a:miter lim="800000"/>
              <a:headEnd/>
              <a:tailEnd/>
            </a:ln>
          </p:spPr>
          <p:txBody>
            <a:bodyPr wrap="none" lIns="0" tIns="0" rIns="0" bIns="0">
              <a:spAutoFit/>
            </a:bodyPr>
            <a:lstStyle/>
            <a:p>
              <a:r>
                <a:rPr lang="el-GR" sz="2100" b="1">
                  <a:solidFill>
                    <a:srgbClr val="000000"/>
                  </a:solidFill>
                </a:rPr>
                <a:t>Ιαπωνία</a:t>
              </a:r>
              <a:endParaRPr lang="el-GR"/>
            </a:p>
          </p:txBody>
        </p:sp>
        <p:sp>
          <p:nvSpPr>
            <p:cNvPr id="91" name="Rectangle 93"/>
            <p:cNvSpPr>
              <a:spLocks noChangeArrowheads="1"/>
            </p:cNvSpPr>
            <p:nvPr/>
          </p:nvSpPr>
          <p:spPr bwMode="auto">
            <a:xfrm>
              <a:off x="4853" y="1309"/>
              <a:ext cx="525" cy="423"/>
            </a:xfrm>
            <a:prstGeom prst="rect">
              <a:avLst/>
            </a:prstGeom>
            <a:noFill/>
            <a:ln w="9525">
              <a:solidFill>
                <a:srgbClr val="000000"/>
              </a:solidFill>
              <a:miter lim="800000"/>
              <a:headEnd/>
              <a:tailEnd/>
            </a:ln>
          </p:spPr>
          <p:txBody>
            <a:bodyPr/>
            <a:lstStyle/>
            <a:p>
              <a:endParaRPr lang="el-GR"/>
            </a:p>
          </p:txBody>
        </p:sp>
        <p:sp>
          <p:nvSpPr>
            <p:cNvPr id="92" name="Rectangle 94"/>
            <p:cNvSpPr>
              <a:spLocks noChangeArrowheads="1"/>
            </p:cNvSpPr>
            <p:nvPr/>
          </p:nvSpPr>
          <p:spPr bwMode="auto">
            <a:xfrm>
              <a:off x="4902" y="1382"/>
              <a:ext cx="90" cy="90"/>
            </a:xfrm>
            <a:prstGeom prst="rect">
              <a:avLst/>
            </a:prstGeom>
            <a:solidFill>
              <a:srgbClr val="0033CC"/>
            </a:solidFill>
            <a:ln w="9525">
              <a:solidFill>
                <a:srgbClr val="000000"/>
              </a:solidFill>
              <a:miter lim="800000"/>
              <a:headEnd/>
              <a:tailEnd/>
            </a:ln>
          </p:spPr>
          <p:txBody>
            <a:bodyPr/>
            <a:lstStyle/>
            <a:p>
              <a:endParaRPr lang="el-GR"/>
            </a:p>
          </p:txBody>
        </p:sp>
        <p:sp>
          <p:nvSpPr>
            <p:cNvPr id="93" name="Rectangle 95"/>
            <p:cNvSpPr>
              <a:spLocks noChangeArrowheads="1"/>
            </p:cNvSpPr>
            <p:nvPr/>
          </p:nvSpPr>
          <p:spPr bwMode="auto">
            <a:xfrm>
              <a:off x="5024" y="1345"/>
              <a:ext cx="411" cy="211"/>
            </a:xfrm>
            <a:prstGeom prst="rect">
              <a:avLst/>
            </a:prstGeom>
            <a:noFill/>
            <a:ln w="9525">
              <a:noFill/>
              <a:miter lim="800000"/>
              <a:headEnd/>
              <a:tailEnd/>
            </a:ln>
          </p:spPr>
          <p:txBody>
            <a:bodyPr wrap="none" lIns="0" tIns="0" rIns="0" bIns="0">
              <a:spAutoFit/>
            </a:bodyPr>
            <a:lstStyle/>
            <a:p>
              <a:r>
                <a:rPr lang="el-GR" b="1">
                  <a:solidFill>
                    <a:srgbClr val="000000"/>
                  </a:solidFill>
                </a:rPr>
                <a:t>1967</a:t>
              </a:r>
              <a:endParaRPr lang="el-GR"/>
            </a:p>
          </p:txBody>
        </p:sp>
        <p:sp>
          <p:nvSpPr>
            <p:cNvPr id="94" name="Rectangle 96"/>
            <p:cNvSpPr>
              <a:spLocks noChangeArrowheads="1"/>
            </p:cNvSpPr>
            <p:nvPr/>
          </p:nvSpPr>
          <p:spPr bwMode="auto">
            <a:xfrm>
              <a:off x="4902" y="1593"/>
              <a:ext cx="90" cy="90"/>
            </a:xfrm>
            <a:prstGeom prst="rect">
              <a:avLst/>
            </a:prstGeom>
            <a:solidFill>
              <a:srgbClr val="00FF00"/>
            </a:solidFill>
            <a:ln w="9525">
              <a:solidFill>
                <a:srgbClr val="000000"/>
              </a:solidFill>
              <a:miter lim="800000"/>
              <a:headEnd/>
              <a:tailEnd/>
            </a:ln>
          </p:spPr>
          <p:txBody>
            <a:bodyPr/>
            <a:lstStyle/>
            <a:p>
              <a:endParaRPr lang="el-GR"/>
            </a:p>
          </p:txBody>
        </p:sp>
        <p:sp>
          <p:nvSpPr>
            <p:cNvPr id="95" name="Rectangle 97"/>
            <p:cNvSpPr>
              <a:spLocks noChangeArrowheads="1"/>
            </p:cNvSpPr>
            <p:nvPr/>
          </p:nvSpPr>
          <p:spPr bwMode="auto">
            <a:xfrm>
              <a:off x="5024" y="1557"/>
              <a:ext cx="279" cy="174"/>
            </a:xfrm>
            <a:prstGeom prst="rect">
              <a:avLst/>
            </a:prstGeom>
            <a:noFill/>
            <a:ln w="9525">
              <a:noFill/>
              <a:miter lim="800000"/>
              <a:headEnd/>
              <a:tailEnd/>
            </a:ln>
          </p:spPr>
          <p:txBody>
            <a:bodyPr wrap="none" lIns="0" tIns="0" rIns="0" bIns="0">
              <a:spAutoFit/>
            </a:bodyPr>
            <a:lstStyle/>
            <a:p>
              <a:r>
                <a:rPr lang="el-GR" b="1" smtClean="0">
                  <a:solidFill>
                    <a:srgbClr val="000000"/>
                  </a:solidFill>
                </a:rPr>
                <a:t>2012</a:t>
              </a:r>
              <a:endParaRPr lang="el-G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476672"/>
            <a:ext cx="8208912" cy="923330"/>
          </a:xfrm>
          <a:prstGeom prst="rect">
            <a:avLst/>
          </a:prstGeom>
        </p:spPr>
        <p:txBody>
          <a:bodyPr wrap="square">
            <a:spAutoFit/>
          </a:bodyPr>
          <a:lstStyle/>
          <a:p>
            <a:r>
              <a:rPr lang="el-GR" dirty="0" smtClean="0"/>
              <a:t>Προορισμός των παγκόσμιων εξαγωγών</a:t>
            </a:r>
          </a:p>
          <a:p>
            <a:endParaRPr lang="el-GR" dirty="0" smtClean="0"/>
          </a:p>
          <a:p>
            <a:r>
              <a:rPr lang="el-GR" dirty="0" smtClean="0"/>
              <a:t> </a:t>
            </a:r>
            <a:endParaRPr lang="el-GR" dirty="0"/>
          </a:p>
        </p:txBody>
      </p:sp>
      <p:grpSp>
        <p:nvGrpSpPr>
          <p:cNvPr id="3" name="Group 6"/>
          <p:cNvGrpSpPr>
            <a:grpSpLocks noChangeAspect="1"/>
          </p:cNvGrpSpPr>
          <p:nvPr/>
        </p:nvGrpSpPr>
        <p:grpSpPr bwMode="auto">
          <a:xfrm>
            <a:off x="511175" y="781050"/>
            <a:ext cx="8501063" cy="5613400"/>
            <a:chOff x="322" y="492"/>
            <a:chExt cx="5355" cy="3536"/>
          </a:xfrm>
        </p:grpSpPr>
        <p:sp>
          <p:nvSpPr>
            <p:cNvPr id="4" name="AutoShape 5"/>
            <p:cNvSpPr>
              <a:spLocks noChangeAspect="1" noChangeArrowheads="1" noTextEdit="1"/>
            </p:cNvSpPr>
            <p:nvPr/>
          </p:nvSpPr>
          <p:spPr bwMode="auto">
            <a:xfrm>
              <a:off x="322" y="492"/>
              <a:ext cx="5355" cy="3536"/>
            </a:xfrm>
            <a:prstGeom prst="rect">
              <a:avLst/>
            </a:prstGeom>
            <a:noFill/>
            <a:ln w="9525">
              <a:noFill/>
              <a:miter lim="800000"/>
              <a:headEnd/>
              <a:tailEnd/>
            </a:ln>
          </p:spPr>
          <p:txBody>
            <a:bodyPr/>
            <a:lstStyle/>
            <a:p>
              <a:endParaRPr lang="el-GR"/>
            </a:p>
          </p:txBody>
        </p:sp>
        <p:sp>
          <p:nvSpPr>
            <p:cNvPr id="5" name="Freeform 7"/>
            <p:cNvSpPr>
              <a:spLocks/>
            </p:cNvSpPr>
            <p:nvPr/>
          </p:nvSpPr>
          <p:spPr bwMode="auto">
            <a:xfrm>
              <a:off x="1595" y="2066"/>
              <a:ext cx="129" cy="541"/>
            </a:xfrm>
            <a:custGeom>
              <a:avLst/>
              <a:gdLst>
                <a:gd name="T0" fmla="*/ 129 w 129"/>
                <a:gd name="T1" fmla="*/ 154 h 541"/>
                <a:gd name="T2" fmla="*/ 116 w 129"/>
                <a:gd name="T3" fmla="*/ 148 h 541"/>
                <a:gd name="T4" fmla="*/ 110 w 129"/>
                <a:gd name="T5" fmla="*/ 142 h 541"/>
                <a:gd name="T6" fmla="*/ 92 w 129"/>
                <a:gd name="T7" fmla="*/ 129 h 541"/>
                <a:gd name="T8" fmla="*/ 80 w 129"/>
                <a:gd name="T9" fmla="*/ 123 h 541"/>
                <a:gd name="T10" fmla="*/ 73 w 129"/>
                <a:gd name="T11" fmla="*/ 117 h 541"/>
                <a:gd name="T12" fmla="*/ 67 w 129"/>
                <a:gd name="T13" fmla="*/ 111 h 541"/>
                <a:gd name="T14" fmla="*/ 61 w 129"/>
                <a:gd name="T15" fmla="*/ 105 h 541"/>
                <a:gd name="T16" fmla="*/ 49 w 129"/>
                <a:gd name="T17" fmla="*/ 93 h 541"/>
                <a:gd name="T18" fmla="*/ 43 w 129"/>
                <a:gd name="T19" fmla="*/ 86 h 541"/>
                <a:gd name="T20" fmla="*/ 37 w 129"/>
                <a:gd name="T21" fmla="*/ 80 h 541"/>
                <a:gd name="T22" fmla="*/ 30 w 129"/>
                <a:gd name="T23" fmla="*/ 74 h 541"/>
                <a:gd name="T24" fmla="*/ 24 w 129"/>
                <a:gd name="T25" fmla="*/ 68 h 541"/>
                <a:gd name="T26" fmla="*/ 18 w 129"/>
                <a:gd name="T27" fmla="*/ 62 h 541"/>
                <a:gd name="T28" fmla="*/ 12 w 129"/>
                <a:gd name="T29" fmla="*/ 49 h 541"/>
                <a:gd name="T30" fmla="*/ 6 w 129"/>
                <a:gd name="T31" fmla="*/ 43 h 541"/>
                <a:gd name="T32" fmla="*/ 6 w 129"/>
                <a:gd name="T33" fmla="*/ 37 h 541"/>
                <a:gd name="T34" fmla="*/ 6 w 129"/>
                <a:gd name="T35" fmla="*/ 31 h 541"/>
                <a:gd name="T36" fmla="*/ 0 w 129"/>
                <a:gd name="T37" fmla="*/ 25 h 541"/>
                <a:gd name="T38" fmla="*/ 0 w 129"/>
                <a:gd name="T39" fmla="*/ 13 h 541"/>
                <a:gd name="T40" fmla="*/ 0 w 129"/>
                <a:gd name="T41" fmla="*/ 6 h 541"/>
                <a:gd name="T42" fmla="*/ 0 w 129"/>
                <a:gd name="T43" fmla="*/ 0 h 541"/>
                <a:gd name="T44" fmla="*/ 0 w 129"/>
                <a:gd name="T45" fmla="*/ 388 h 541"/>
                <a:gd name="T46" fmla="*/ 0 w 129"/>
                <a:gd name="T47" fmla="*/ 394 h 541"/>
                <a:gd name="T48" fmla="*/ 0 w 129"/>
                <a:gd name="T49" fmla="*/ 400 h 541"/>
                <a:gd name="T50" fmla="*/ 0 w 129"/>
                <a:gd name="T51" fmla="*/ 412 h 541"/>
                <a:gd name="T52" fmla="*/ 6 w 129"/>
                <a:gd name="T53" fmla="*/ 418 h 541"/>
                <a:gd name="T54" fmla="*/ 6 w 129"/>
                <a:gd name="T55" fmla="*/ 425 h 541"/>
                <a:gd name="T56" fmla="*/ 6 w 129"/>
                <a:gd name="T57" fmla="*/ 431 h 541"/>
                <a:gd name="T58" fmla="*/ 12 w 129"/>
                <a:gd name="T59" fmla="*/ 437 h 541"/>
                <a:gd name="T60" fmla="*/ 18 w 129"/>
                <a:gd name="T61" fmla="*/ 449 h 541"/>
                <a:gd name="T62" fmla="*/ 24 w 129"/>
                <a:gd name="T63" fmla="*/ 455 h 541"/>
                <a:gd name="T64" fmla="*/ 30 w 129"/>
                <a:gd name="T65" fmla="*/ 461 h 541"/>
                <a:gd name="T66" fmla="*/ 37 w 129"/>
                <a:gd name="T67" fmla="*/ 468 h 541"/>
                <a:gd name="T68" fmla="*/ 43 w 129"/>
                <a:gd name="T69" fmla="*/ 474 h 541"/>
                <a:gd name="T70" fmla="*/ 49 w 129"/>
                <a:gd name="T71" fmla="*/ 480 h 541"/>
                <a:gd name="T72" fmla="*/ 61 w 129"/>
                <a:gd name="T73" fmla="*/ 492 h 541"/>
                <a:gd name="T74" fmla="*/ 67 w 129"/>
                <a:gd name="T75" fmla="*/ 498 h 541"/>
                <a:gd name="T76" fmla="*/ 73 w 129"/>
                <a:gd name="T77" fmla="*/ 505 h 541"/>
                <a:gd name="T78" fmla="*/ 80 w 129"/>
                <a:gd name="T79" fmla="*/ 511 h 541"/>
                <a:gd name="T80" fmla="*/ 92 w 129"/>
                <a:gd name="T81" fmla="*/ 517 h 541"/>
                <a:gd name="T82" fmla="*/ 110 w 129"/>
                <a:gd name="T83" fmla="*/ 529 h 541"/>
                <a:gd name="T84" fmla="*/ 116 w 129"/>
                <a:gd name="T85" fmla="*/ 535 h 541"/>
                <a:gd name="T86" fmla="*/ 129 w 129"/>
                <a:gd name="T87" fmla="*/ 541 h 541"/>
                <a:gd name="T88" fmla="*/ 129 w 129"/>
                <a:gd name="T89" fmla="*/ 154 h 541"/>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29"/>
                <a:gd name="T136" fmla="*/ 0 h 541"/>
                <a:gd name="T137" fmla="*/ 129 w 129"/>
                <a:gd name="T138" fmla="*/ 541 h 541"/>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29" h="541">
                  <a:moveTo>
                    <a:pt x="129" y="154"/>
                  </a:moveTo>
                  <a:lnTo>
                    <a:pt x="116" y="148"/>
                  </a:lnTo>
                  <a:lnTo>
                    <a:pt x="110" y="142"/>
                  </a:lnTo>
                  <a:lnTo>
                    <a:pt x="92" y="129"/>
                  </a:lnTo>
                  <a:lnTo>
                    <a:pt x="80" y="123"/>
                  </a:lnTo>
                  <a:lnTo>
                    <a:pt x="73" y="117"/>
                  </a:lnTo>
                  <a:lnTo>
                    <a:pt x="67" y="111"/>
                  </a:lnTo>
                  <a:lnTo>
                    <a:pt x="61" y="105"/>
                  </a:lnTo>
                  <a:lnTo>
                    <a:pt x="49" y="93"/>
                  </a:lnTo>
                  <a:lnTo>
                    <a:pt x="43" y="86"/>
                  </a:lnTo>
                  <a:lnTo>
                    <a:pt x="37" y="80"/>
                  </a:lnTo>
                  <a:lnTo>
                    <a:pt x="30" y="74"/>
                  </a:lnTo>
                  <a:lnTo>
                    <a:pt x="24" y="68"/>
                  </a:lnTo>
                  <a:lnTo>
                    <a:pt x="18" y="62"/>
                  </a:lnTo>
                  <a:lnTo>
                    <a:pt x="12" y="49"/>
                  </a:lnTo>
                  <a:lnTo>
                    <a:pt x="6" y="43"/>
                  </a:lnTo>
                  <a:lnTo>
                    <a:pt x="6" y="37"/>
                  </a:lnTo>
                  <a:lnTo>
                    <a:pt x="6" y="31"/>
                  </a:lnTo>
                  <a:lnTo>
                    <a:pt x="0" y="25"/>
                  </a:lnTo>
                  <a:lnTo>
                    <a:pt x="0" y="13"/>
                  </a:lnTo>
                  <a:lnTo>
                    <a:pt x="0" y="6"/>
                  </a:lnTo>
                  <a:lnTo>
                    <a:pt x="0" y="0"/>
                  </a:lnTo>
                  <a:lnTo>
                    <a:pt x="0" y="388"/>
                  </a:lnTo>
                  <a:lnTo>
                    <a:pt x="0" y="394"/>
                  </a:lnTo>
                  <a:lnTo>
                    <a:pt x="0" y="400"/>
                  </a:lnTo>
                  <a:lnTo>
                    <a:pt x="0" y="412"/>
                  </a:lnTo>
                  <a:lnTo>
                    <a:pt x="6" y="418"/>
                  </a:lnTo>
                  <a:lnTo>
                    <a:pt x="6" y="425"/>
                  </a:lnTo>
                  <a:lnTo>
                    <a:pt x="6" y="431"/>
                  </a:lnTo>
                  <a:lnTo>
                    <a:pt x="12" y="437"/>
                  </a:lnTo>
                  <a:lnTo>
                    <a:pt x="18" y="449"/>
                  </a:lnTo>
                  <a:lnTo>
                    <a:pt x="24" y="455"/>
                  </a:lnTo>
                  <a:lnTo>
                    <a:pt x="30" y="461"/>
                  </a:lnTo>
                  <a:lnTo>
                    <a:pt x="37" y="468"/>
                  </a:lnTo>
                  <a:lnTo>
                    <a:pt x="43" y="474"/>
                  </a:lnTo>
                  <a:lnTo>
                    <a:pt x="49" y="480"/>
                  </a:lnTo>
                  <a:lnTo>
                    <a:pt x="61" y="492"/>
                  </a:lnTo>
                  <a:lnTo>
                    <a:pt x="67" y="498"/>
                  </a:lnTo>
                  <a:lnTo>
                    <a:pt x="73" y="505"/>
                  </a:lnTo>
                  <a:lnTo>
                    <a:pt x="80" y="511"/>
                  </a:lnTo>
                  <a:lnTo>
                    <a:pt x="92" y="517"/>
                  </a:lnTo>
                  <a:lnTo>
                    <a:pt x="110" y="529"/>
                  </a:lnTo>
                  <a:lnTo>
                    <a:pt x="116" y="535"/>
                  </a:lnTo>
                  <a:lnTo>
                    <a:pt x="129" y="541"/>
                  </a:lnTo>
                  <a:lnTo>
                    <a:pt x="129" y="154"/>
                  </a:lnTo>
                  <a:close/>
                </a:path>
              </a:pathLst>
            </a:custGeom>
            <a:solidFill>
              <a:srgbClr val="A20000"/>
            </a:solidFill>
            <a:ln w="9525">
              <a:solidFill>
                <a:srgbClr val="000000"/>
              </a:solidFill>
              <a:round/>
              <a:headEnd/>
              <a:tailEnd/>
            </a:ln>
          </p:spPr>
          <p:txBody>
            <a:bodyPr/>
            <a:lstStyle/>
            <a:p>
              <a:endParaRPr lang="el-GR"/>
            </a:p>
          </p:txBody>
        </p:sp>
        <p:sp>
          <p:nvSpPr>
            <p:cNvPr id="6" name="Freeform 8"/>
            <p:cNvSpPr>
              <a:spLocks/>
            </p:cNvSpPr>
            <p:nvPr/>
          </p:nvSpPr>
          <p:spPr bwMode="auto">
            <a:xfrm>
              <a:off x="1730" y="2066"/>
              <a:ext cx="1266" cy="541"/>
            </a:xfrm>
            <a:custGeom>
              <a:avLst/>
              <a:gdLst>
                <a:gd name="T0" fmla="*/ 1266 w 1266"/>
                <a:gd name="T1" fmla="*/ 0 h 541"/>
                <a:gd name="T2" fmla="*/ 0 w 1266"/>
                <a:gd name="T3" fmla="*/ 154 h 541"/>
                <a:gd name="T4" fmla="*/ 0 w 1266"/>
                <a:gd name="T5" fmla="*/ 541 h 541"/>
                <a:gd name="T6" fmla="*/ 1266 w 1266"/>
                <a:gd name="T7" fmla="*/ 388 h 541"/>
                <a:gd name="T8" fmla="*/ 1266 w 1266"/>
                <a:gd name="T9" fmla="*/ 0 h 541"/>
                <a:gd name="T10" fmla="*/ 0 60000 65536"/>
                <a:gd name="T11" fmla="*/ 0 60000 65536"/>
                <a:gd name="T12" fmla="*/ 0 60000 65536"/>
                <a:gd name="T13" fmla="*/ 0 60000 65536"/>
                <a:gd name="T14" fmla="*/ 0 60000 65536"/>
                <a:gd name="T15" fmla="*/ 0 w 1266"/>
                <a:gd name="T16" fmla="*/ 0 h 541"/>
                <a:gd name="T17" fmla="*/ 1266 w 1266"/>
                <a:gd name="T18" fmla="*/ 541 h 541"/>
              </a:gdLst>
              <a:ahLst/>
              <a:cxnLst>
                <a:cxn ang="T10">
                  <a:pos x="T0" y="T1"/>
                </a:cxn>
                <a:cxn ang="T11">
                  <a:pos x="T2" y="T3"/>
                </a:cxn>
                <a:cxn ang="T12">
                  <a:pos x="T4" y="T5"/>
                </a:cxn>
                <a:cxn ang="T13">
                  <a:pos x="T6" y="T7"/>
                </a:cxn>
                <a:cxn ang="T14">
                  <a:pos x="T8" y="T9"/>
                </a:cxn>
              </a:cxnLst>
              <a:rect l="T15" t="T16" r="T17" b="T18"/>
              <a:pathLst>
                <a:path w="1266" h="541">
                  <a:moveTo>
                    <a:pt x="1266" y="0"/>
                  </a:moveTo>
                  <a:lnTo>
                    <a:pt x="0" y="154"/>
                  </a:lnTo>
                  <a:lnTo>
                    <a:pt x="0" y="541"/>
                  </a:lnTo>
                  <a:lnTo>
                    <a:pt x="1266" y="388"/>
                  </a:lnTo>
                  <a:lnTo>
                    <a:pt x="1266" y="0"/>
                  </a:lnTo>
                  <a:close/>
                </a:path>
              </a:pathLst>
            </a:custGeom>
            <a:solidFill>
              <a:srgbClr val="664D80"/>
            </a:solidFill>
            <a:ln w="9525">
              <a:solidFill>
                <a:srgbClr val="000000"/>
              </a:solidFill>
              <a:round/>
              <a:headEnd/>
              <a:tailEnd/>
            </a:ln>
          </p:spPr>
          <p:txBody>
            <a:bodyPr/>
            <a:lstStyle/>
            <a:p>
              <a:endParaRPr lang="el-GR"/>
            </a:p>
          </p:txBody>
        </p:sp>
        <p:sp>
          <p:nvSpPr>
            <p:cNvPr id="7" name="Freeform 9"/>
            <p:cNvSpPr>
              <a:spLocks/>
            </p:cNvSpPr>
            <p:nvPr/>
          </p:nvSpPr>
          <p:spPr bwMode="auto">
            <a:xfrm>
              <a:off x="1595" y="1703"/>
              <a:ext cx="1401" cy="517"/>
            </a:xfrm>
            <a:custGeom>
              <a:avLst/>
              <a:gdLst>
                <a:gd name="T0" fmla="*/ 116 w 1401"/>
                <a:gd name="T1" fmla="*/ 511 h 517"/>
                <a:gd name="T2" fmla="*/ 92 w 1401"/>
                <a:gd name="T3" fmla="*/ 492 h 517"/>
                <a:gd name="T4" fmla="*/ 67 w 1401"/>
                <a:gd name="T5" fmla="*/ 474 h 517"/>
                <a:gd name="T6" fmla="*/ 55 w 1401"/>
                <a:gd name="T7" fmla="*/ 462 h 517"/>
                <a:gd name="T8" fmla="*/ 37 w 1401"/>
                <a:gd name="T9" fmla="*/ 443 h 517"/>
                <a:gd name="T10" fmla="*/ 18 w 1401"/>
                <a:gd name="T11" fmla="*/ 425 h 517"/>
                <a:gd name="T12" fmla="*/ 12 w 1401"/>
                <a:gd name="T13" fmla="*/ 412 h 517"/>
                <a:gd name="T14" fmla="*/ 6 w 1401"/>
                <a:gd name="T15" fmla="*/ 394 h 517"/>
                <a:gd name="T16" fmla="*/ 0 w 1401"/>
                <a:gd name="T17" fmla="*/ 382 h 517"/>
                <a:gd name="T18" fmla="*/ 0 w 1401"/>
                <a:gd name="T19" fmla="*/ 363 h 517"/>
                <a:gd name="T20" fmla="*/ 0 w 1401"/>
                <a:gd name="T21" fmla="*/ 345 h 517"/>
                <a:gd name="T22" fmla="*/ 6 w 1401"/>
                <a:gd name="T23" fmla="*/ 333 h 517"/>
                <a:gd name="T24" fmla="*/ 12 w 1401"/>
                <a:gd name="T25" fmla="*/ 314 h 517"/>
                <a:gd name="T26" fmla="*/ 24 w 1401"/>
                <a:gd name="T27" fmla="*/ 289 h 517"/>
                <a:gd name="T28" fmla="*/ 37 w 1401"/>
                <a:gd name="T29" fmla="*/ 277 h 517"/>
                <a:gd name="T30" fmla="*/ 55 w 1401"/>
                <a:gd name="T31" fmla="*/ 259 h 517"/>
                <a:gd name="T32" fmla="*/ 73 w 1401"/>
                <a:gd name="T33" fmla="*/ 246 h 517"/>
                <a:gd name="T34" fmla="*/ 92 w 1401"/>
                <a:gd name="T35" fmla="*/ 234 h 517"/>
                <a:gd name="T36" fmla="*/ 116 w 1401"/>
                <a:gd name="T37" fmla="*/ 216 h 517"/>
                <a:gd name="T38" fmla="*/ 153 w 1401"/>
                <a:gd name="T39" fmla="*/ 197 h 517"/>
                <a:gd name="T40" fmla="*/ 172 w 1401"/>
                <a:gd name="T41" fmla="*/ 185 h 517"/>
                <a:gd name="T42" fmla="*/ 209 w 1401"/>
                <a:gd name="T43" fmla="*/ 166 h 517"/>
                <a:gd name="T44" fmla="*/ 239 w 1401"/>
                <a:gd name="T45" fmla="*/ 160 h 517"/>
                <a:gd name="T46" fmla="*/ 282 w 1401"/>
                <a:gd name="T47" fmla="*/ 142 h 517"/>
                <a:gd name="T48" fmla="*/ 325 w 1401"/>
                <a:gd name="T49" fmla="*/ 130 h 517"/>
                <a:gd name="T50" fmla="*/ 356 w 1401"/>
                <a:gd name="T51" fmla="*/ 117 h 517"/>
                <a:gd name="T52" fmla="*/ 412 w 1401"/>
                <a:gd name="T53" fmla="*/ 105 h 517"/>
                <a:gd name="T54" fmla="*/ 461 w 1401"/>
                <a:gd name="T55" fmla="*/ 93 h 517"/>
                <a:gd name="T56" fmla="*/ 498 w 1401"/>
                <a:gd name="T57" fmla="*/ 87 h 517"/>
                <a:gd name="T58" fmla="*/ 559 w 1401"/>
                <a:gd name="T59" fmla="*/ 74 h 517"/>
                <a:gd name="T60" fmla="*/ 614 w 1401"/>
                <a:gd name="T61" fmla="*/ 62 h 517"/>
                <a:gd name="T62" fmla="*/ 657 w 1401"/>
                <a:gd name="T63" fmla="*/ 56 h 517"/>
                <a:gd name="T64" fmla="*/ 719 w 1401"/>
                <a:gd name="T65" fmla="*/ 43 h 517"/>
                <a:gd name="T66" fmla="*/ 787 w 1401"/>
                <a:gd name="T67" fmla="*/ 37 h 517"/>
                <a:gd name="T68" fmla="*/ 830 w 1401"/>
                <a:gd name="T69" fmla="*/ 31 h 517"/>
                <a:gd name="T70" fmla="*/ 897 w 1401"/>
                <a:gd name="T71" fmla="*/ 25 h 517"/>
                <a:gd name="T72" fmla="*/ 946 w 1401"/>
                <a:gd name="T73" fmla="*/ 19 h 517"/>
                <a:gd name="T74" fmla="*/ 1014 w 1401"/>
                <a:gd name="T75" fmla="*/ 13 h 517"/>
                <a:gd name="T76" fmla="*/ 1082 w 1401"/>
                <a:gd name="T77" fmla="*/ 7 h 517"/>
                <a:gd name="T78" fmla="*/ 1131 w 1401"/>
                <a:gd name="T79" fmla="*/ 7 h 517"/>
                <a:gd name="T80" fmla="*/ 1205 w 1401"/>
                <a:gd name="T81" fmla="*/ 0 h 517"/>
                <a:gd name="T82" fmla="*/ 1278 w 1401"/>
                <a:gd name="T83" fmla="*/ 0 h 517"/>
                <a:gd name="T84" fmla="*/ 1328 w 1401"/>
                <a:gd name="T85" fmla="*/ 0 h 517"/>
                <a:gd name="T86" fmla="*/ 1401 w 1401"/>
                <a:gd name="T87" fmla="*/ 0 h 517"/>
                <a:gd name="T88" fmla="*/ 129 w 1401"/>
                <a:gd name="T89" fmla="*/ 517 h 517"/>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401"/>
                <a:gd name="T136" fmla="*/ 0 h 517"/>
                <a:gd name="T137" fmla="*/ 1401 w 1401"/>
                <a:gd name="T138" fmla="*/ 517 h 517"/>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401" h="517">
                  <a:moveTo>
                    <a:pt x="129" y="517"/>
                  </a:moveTo>
                  <a:lnTo>
                    <a:pt x="116" y="511"/>
                  </a:lnTo>
                  <a:lnTo>
                    <a:pt x="98" y="499"/>
                  </a:lnTo>
                  <a:lnTo>
                    <a:pt x="92" y="492"/>
                  </a:lnTo>
                  <a:lnTo>
                    <a:pt x="80" y="486"/>
                  </a:lnTo>
                  <a:lnTo>
                    <a:pt x="67" y="474"/>
                  </a:lnTo>
                  <a:lnTo>
                    <a:pt x="61" y="468"/>
                  </a:lnTo>
                  <a:lnTo>
                    <a:pt x="55" y="462"/>
                  </a:lnTo>
                  <a:lnTo>
                    <a:pt x="43" y="449"/>
                  </a:lnTo>
                  <a:lnTo>
                    <a:pt x="37" y="443"/>
                  </a:lnTo>
                  <a:lnTo>
                    <a:pt x="30" y="437"/>
                  </a:lnTo>
                  <a:lnTo>
                    <a:pt x="18" y="425"/>
                  </a:lnTo>
                  <a:lnTo>
                    <a:pt x="18" y="419"/>
                  </a:lnTo>
                  <a:lnTo>
                    <a:pt x="12" y="412"/>
                  </a:lnTo>
                  <a:lnTo>
                    <a:pt x="6" y="400"/>
                  </a:lnTo>
                  <a:lnTo>
                    <a:pt x="6" y="394"/>
                  </a:lnTo>
                  <a:lnTo>
                    <a:pt x="0" y="388"/>
                  </a:lnTo>
                  <a:lnTo>
                    <a:pt x="0" y="382"/>
                  </a:lnTo>
                  <a:lnTo>
                    <a:pt x="0" y="369"/>
                  </a:lnTo>
                  <a:lnTo>
                    <a:pt x="0" y="363"/>
                  </a:lnTo>
                  <a:lnTo>
                    <a:pt x="0" y="357"/>
                  </a:lnTo>
                  <a:lnTo>
                    <a:pt x="0" y="345"/>
                  </a:lnTo>
                  <a:lnTo>
                    <a:pt x="0" y="339"/>
                  </a:lnTo>
                  <a:lnTo>
                    <a:pt x="6" y="333"/>
                  </a:lnTo>
                  <a:lnTo>
                    <a:pt x="6" y="320"/>
                  </a:lnTo>
                  <a:lnTo>
                    <a:pt x="12" y="314"/>
                  </a:lnTo>
                  <a:lnTo>
                    <a:pt x="18" y="308"/>
                  </a:lnTo>
                  <a:lnTo>
                    <a:pt x="24" y="289"/>
                  </a:lnTo>
                  <a:lnTo>
                    <a:pt x="30" y="283"/>
                  </a:lnTo>
                  <a:lnTo>
                    <a:pt x="37" y="277"/>
                  </a:lnTo>
                  <a:lnTo>
                    <a:pt x="49" y="265"/>
                  </a:lnTo>
                  <a:lnTo>
                    <a:pt x="55" y="259"/>
                  </a:lnTo>
                  <a:lnTo>
                    <a:pt x="61" y="259"/>
                  </a:lnTo>
                  <a:lnTo>
                    <a:pt x="73" y="246"/>
                  </a:lnTo>
                  <a:lnTo>
                    <a:pt x="80" y="240"/>
                  </a:lnTo>
                  <a:lnTo>
                    <a:pt x="92" y="234"/>
                  </a:lnTo>
                  <a:lnTo>
                    <a:pt x="110" y="222"/>
                  </a:lnTo>
                  <a:lnTo>
                    <a:pt x="116" y="216"/>
                  </a:lnTo>
                  <a:lnTo>
                    <a:pt x="129" y="210"/>
                  </a:lnTo>
                  <a:lnTo>
                    <a:pt x="153" y="197"/>
                  </a:lnTo>
                  <a:lnTo>
                    <a:pt x="159" y="191"/>
                  </a:lnTo>
                  <a:lnTo>
                    <a:pt x="172" y="185"/>
                  </a:lnTo>
                  <a:lnTo>
                    <a:pt x="196" y="173"/>
                  </a:lnTo>
                  <a:lnTo>
                    <a:pt x="209" y="166"/>
                  </a:lnTo>
                  <a:lnTo>
                    <a:pt x="227" y="166"/>
                  </a:lnTo>
                  <a:lnTo>
                    <a:pt x="239" y="160"/>
                  </a:lnTo>
                  <a:lnTo>
                    <a:pt x="264" y="148"/>
                  </a:lnTo>
                  <a:lnTo>
                    <a:pt x="282" y="142"/>
                  </a:lnTo>
                  <a:lnTo>
                    <a:pt x="295" y="136"/>
                  </a:lnTo>
                  <a:lnTo>
                    <a:pt x="325" y="130"/>
                  </a:lnTo>
                  <a:lnTo>
                    <a:pt x="344" y="123"/>
                  </a:lnTo>
                  <a:lnTo>
                    <a:pt x="356" y="117"/>
                  </a:lnTo>
                  <a:lnTo>
                    <a:pt x="393" y="111"/>
                  </a:lnTo>
                  <a:lnTo>
                    <a:pt x="412" y="105"/>
                  </a:lnTo>
                  <a:lnTo>
                    <a:pt x="424" y="99"/>
                  </a:lnTo>
                  <a:lnTo>
                    <a:pt x="461" y="93"/>
                  </a:lnTo>
                  <a:lnTo>
                    <a:pt x="479" y="87"/>
                  </a:lnTo>
                  <a:lnTo>
                    <a:pt x="498" y="87"/>
                  </a:lnTo>
                  <a:lnTo>
                    <a:pt x="535" y="74"/>
                  </a:lnTo>
                  <a:lnTo>
                    <a:pt x="559" y="74"/>
                  </a:lnTo>
                  <a:lnTo>
                    <a:pt x="578" y="68"/>
                  </a:lnTo>
                  <a:lnTo>
                    <a:pt x="614" y="62"/>
                  </a:lnTo>
                  <a:lnTo>
                    <a:pt x="639" y="56"/>
                  </a:lnTo>
                  <a:lnTo>
                    <a:pt x="657" y="56"/>
                  </a:lnTo>
                  <a:lnTo>
                    <a:pt x="701" y="50"/>
                  </a:lnTo>
                  <a:lnTo>
                    <a:pt x="719" y="43"/>
                  </a:lnTo>
                  <a:lnTo>
                    <a:pt x="744" y="43"/>
                  </a:lnTo>
                  <a:lnTo>
                    <a:pt x="787" y="37"/>
                  </a:lnTo>
                  <a:lnTo>
                    <a:pt x="805" y="31"/>
                  </a:lnTo>
                  <a:lnTo>
                    <a:pt x="830" y="31"/>
                  </a:lnTo>
                  <a:lnTo>
                    <a:pt x="873" y="25"/>
                  </a:lnTo>
                  <a:lnTo>
                    <a:pt x="897" y="25"/>
                  </a:lnTo>
                  <a:lnTo>
                    <a:pt x="922" y="19"/>
                  </a:lnTo>
                  <a:lnTo>
                    <a:pt x="946" y="19"/>
                  </a:lnTo>
                  <a:lnTo>
                    <a:pt x="989" y="13"/>
                  </a:lnTo>
                  <a:lnTo>
                    <a:pt x="1014" y="13"/>
                  </a:lnTo>
                  <a:lnTo>
                    <a:pt x="1039" y="13"/>
                  </a:lnTo>
                  <a:lnTo>
                    <a:pt x="1082" y="7"/>
                  </a:lnTo>
                  <a:lnTo>
                    <a:pt x="1106" y="7"/>
                  </a:lnTo>
                  <a:lnTo>
                    <a:pt x="1131" y="7"/>
                  </a:lnTo>
                  <a:lnTo>
                    <a:pt x="1180" y="0"/>
                  </a:lnTo>
                  <a:lnTo>
                    <a:pt x="1205" y="0"/>
                  </a:lnTo>
                  <a:lnTo>
                    <a:pt x="1229" y="0"/>
                  </a:lnTo>
                  <a:lnTo>
                    <a:pt x="1278" y="0"/>
                  </a:lnTo>
                  <a:lnTo>
                    <a:pt x="1303" y="0"/>
                  </a:lnTo>
                  <a:lnTo>
                    <a:pt x="1328" y="0"/>
                  </a:lnTo>
                  <a:lnTo>
                    <a:pt x="1377" y="0"/>
                  </a:lnTo>
                  <a:lnTo>
                    <a:pt x="1401" y="0"/>
                  </a:lnTo>
                  <a:lnTo>
                    <a:pt x="1401" y="363"/>
                  </a:lnTo>
                  <a:lnTo>
                    <a:pt x="129" y="517"/>
                  </a:lnTo>
                  <a:close/>
                </a:path>
              </a:pathLst>
            </a:custGeom>
            <a:solidFill>
              <a:srgbClr val="C00000"/>
            </a:solidFill>
            <a:ln w="9525">
              <a:solidFill>
                <a:srgbClr val="000000"/>
              </a:solidFill>
              <a:round/>
              <a:headEnd/>
              <a:tailEnd/>
            </a:ln>
          </p:spPr>
          <p:txBody>
            <a:bodyPr/>
            <a:lstStyle/>
            <a:p>
              <a:endParaRPr lang="el-GR"/>
            </a:p>
          </p:txBody>
        </p:sp>
        <p:sp>
          <p:nvSpPr>
            <p:cNvPr id="8" name="Freeform 10"/>
            <p:cNvSpPr>
              <a:spLocks/>
            </p:cNvSpPr>
            <p:nvPr/>
          </p:nvSpPr>
          <p:spPr bwMode="auto">
            <a:xfrm>
              <a:off x="1724" y="2066"/>
              <a:ext cx="2674" cy="750"/>
            </a:xfrm>
            <a:custGeom>
              <a:avLst/>
              <a:gdLst>
                <a:gd name="T0" fmla="*/ 2668 w 2674"/>
                <a:gd name="T1" fmla="*/ 25 h 750"/>
                <a:gd name="T2" fmla="*/ 2656 w 2674"/>
                <a:gd name="T3" fmla="*/ 56 h 750"/>
                <a:gd name="T4" fmla="*/ 2625 w 2674"/>
                <a:gd name="T5" fmla="*/ 93 h 750"/>
                <a:gd name="T6" fmla="*/ 2588 w 2674"/>
                <a:gd name="T7" fmla="*/ 123 h 750"/>
                <a:gd name="T8" fmla="*/ 2539 w 2674"/>
                <a:gd name="T9" fmla="*/ 154 h 750"/>
                <a:gd name="T10" fmla="*/ 2484 w 2674"/>
                <a:gd name="T11" fmla="*/ 179 h 750"/>
                <a:gd name="T12" fmla="*/ 2404 w 2674"/>
                <a:gd name="T13" fmla="*/ 209 h 750"/>
                <a:gd name="T14" fmla="*/ 2330 w 2674"/>
                <a:gd name="T15" fmla="*/ 234 h 750"/>
                <a:gd name="T16" fmla="*/ 2244 w 2674"/>
                <a:gd name="T17" fmla="*/ 259 h 750"/>
                <a:gd name="T18" fmla="*/ 2133 w 2674"/>
                <a:gd name="T19" fmla="*/ 283 h 750"/>
                <a:gd name="T20" fmla="*/ 2035 w 2674"/>
                <a:gd name="T21" fmla="*/ 302 h 750"/>
                <a:gd name="T22" fmla="*/ 1930 w 2674"/>
                <a:gd name="T23" fmla="*/ 320 h 750"/>
                <a:gd name="T24" fmla="*/ 1795 w 2674"/>
                <a:gd name="T25" fmla="*/ 332 h 750"/>
                <a:gd name="T26" fmla="*/ 1678 w 2674"/>
                <a:gd name="T27" fmla="*/ 345 h 750"/>
                <a:gd name="T28" fmla="*/ 1561 w 2674"/>
                <a:gd name="T29" fmla="*/ 351 h 750"/>
                <a:gd name="T30" fmla="*/ 1445 w 2674"/>
                <a:gd name="T31" fmla="*/ 357 h 750"/>
                <a:gd name="T32" fmla="*/ 1297 w 2674"/>
                <a:gd name="T33" fmla="*/ 363 h 750"/>
                <a:gd name="T34" fmla="*/ 1174 w 2674"/>
                <a:gd name="T35" fmla="*/ 363 h 750"/>
                <a:gd name="T36" fmla="*/ 1051 w 2674"/>
                <a:gd name="T37" fmla="*/ 357 h 750"/>
                <a:gd name="T38" fmla="*/ 910 w 2674"/>
                <a:gd name="T39" fmla="*/ 351 h 750"/>
                <a:gd name="T40" fmla="*/ 793 w 2674"/>
                <a:gd name="T41" fmla="*/ 338 h 750"/>
                <a:gd name="T42" fmla="*/ 676 w 2674"/>
                <a:gd name="T43" fmla="*/ 326 h 750"/>
                <a:gd name="T44" fmla="*/ 547 w 2674"/>
                <a:gd name="T45" fmla="*/ 308 h 750"/>
                <a:gd name="T46" fmla="*/ 449 w 2674"/>
                <a:gd name="T47" fmla="*/ 289 h 750"/>
                <a:gd name="T48" fmla="*/ 350 w 2674"/>
                <a:gd name="T49" fmla="*/ 271 h 750"/>
                <a:gd name="T50" fmla="*/ 264 w 2674"/>
                <a:gd name="T51" fmla="*/ 252 h 750"/>
                <a:gd name="T52" fmla="*/ 166 w 2674"/>
                <a:gd name="T53" fmla="*/ 222 h 750"/>
                <a:gd name="T54" fmla="*/ 98 w 2674"/>
                <a:gd name="T55" fmla="*/ 197 h 750"/>
                <a:gd name="T56" fmla="*/ 30 w 2674"/>
                <a:gd name="T57" fmla="*/ 166 h 750"/>
                <a:gd name="T58" fmla="*/ 12 w 2674"/>
                <a:gd name="T59" fmla="*/ 548 h 750"/>
                <a:gd name="T60" fmla="*/ 80 w 2674"/>
                <a:gd name="T61" fmla="*/ 578 h 750"/>
                <a:gd name="T62" fmla="*/ 153 w 2674"/>
                <a:gd name="T63" fmla="*/ 603 h 750"/>
                <a:gd name="T64" fmla="*/ 227 w 2674"/>
                <a:gd name="T65" fmla="*/ 628 h 750"/>
                <a:gd name="T66" fmla="*/ 332 w 2674"/>
                <a:gd name="T67" fmla="*/ 658 h 750"/>
                <a:gd name="T68" fmla="*/ 430 w 2674"/>
                <a:gd name="T69" fmla="*/ 677 h 750"/>
                <a:gd name="T70" fmla="*/ 528 w 2674"/>
                <a:gd name="T71" fmla="*/ 695 h 750"/>
                <a:gd name="T72" fmla="*/ 633 w 2674"/>
                <a:gd name="T73" fmla="*/ 707 h 750"/>
                <a:gd name="T74" fmla="*/ 768 w 2674"/>
                <a:gd name="T75" fmla="*/ 726 h 750"/>
                <a:gd name="T76" fmla="*/ 885 w 2674"/>
                <a:gd name="T77" fmla="*/ 732 h 750"/>
                <a:gd name="T78" fmla="*/ 1002 w 2674"/>
                <a:gd name="T79" fmla="*/ 744 h 750"/>
                <a:gd name="T80" fmla="*/ 1149 w 2674"/>
                <a:gd name="T81" fmla="*/ 750 h 750"/>
                <a:gd name="T82" fmla="*/ 1272 w 2674"/>
                <a:gd name="T83" fmla="*/ 750 h 750"/>
                <a:gd name="T84" fmla="*/ 1395 w 2674"/>
                <a:gd name="T85" fmla="*/ 750 h 750"/>
                <a:gd name="T86" fmla="*/ 1537 w 2674"/>
                <a:gd name="T87" fmla="*/ 744 h 750"/>
                <a:gd name="T88" fmla="*/ 1660 w 2674"/>
                <a:gd name="T89" fmla="*/ 732 h 750"/>
                <a:gd name="T90" fmla="*/ 1770 w 2674"/>
                <a:gd name="T91" fmla="*/ 726 h 750"/>
                <a:gd name="T92" fmla="*/ 1887 w 2674"/>
                <a:gd name="T93" fmla="*/ 714 h 750"/>
                <a:gd name="T94" fmla="*/ 2016 w 2674"/>
                <a:gd name="T95" fmla="*/ 695 h 750"/>
                <a:gd name="T96" fmla="*/ 2115 w 2674"/>
                <a:gd name="T97" fmla="*/ 677 h 750"/>
                <a:gd name="T98" fmla="*/ 2207 w 2674"/>
                <a:gd name="T99" fmla="*/ 658 h 750"/>
                <a:gd name="T100" fmla="*/ 2311 w 2674"/>
                <a:gd name="T101" fmla="*/ 628 h 750"/>
                <a:gd name="T102" fmla="*/ 2391 w 2674"/>
                <a:gd name="T103" fmla="*/ 603 h 750"/>
                <a:gd name="T104" fmla="*/ 2459 w 2674"/>
                <a:gd name="T105" fmla="*/ 578 h 750"/>
                <a:gd name="T106" fmla="*/ 2533 w 2674"/>
                <a:gd name="T107" fmla="*/ 548 h 750"/>
                <a:gd name="T108" fmla="*/ 2582 w 2674"/>
                <a:gd name="T109" fmla="*/ 517 h 750"/>
                <a:gd name="T110" fmla="*/ 2619 w 2674"/>
                <a:gd name="T111" fmla="*/ 486 h 750"/>
                <a:gd name="T112" fmla="*/ 2650 w 2674"/>
                <a:gd name="T113" fmla="*/ 455 h 750"/>
                <a:gd name="T114" fmla="*/ 2668 w 2674"/>
                <a:gd name="T115" fmla="*/ 418 h 750"/>
                <a:gd name="T116" fmla="*/ 2674 w 2674"/>
                <a:gd name="T117" fmla="*/ 388 h 750"/>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2674"/>
                <a:gd name="T178" fmla="*/ 0 h 750"/>
                <a:gd name="T179" fmla="*/ 2674 w 2674"/>
                <a:gd name="T180" fmla="*/ 750 h 750"/>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2674" h="750">
                  <a:moveTo>
                    <a:pt x="2674" y="0"/>
                  </a:moveTo>
                  <a:lnTo>
                    <a:pt x="2674" y="6"/>
                  </a:lnTo>
                  <a:lnTo>
                    <a:pt x="2668" y="19"/>
                  </a:lnTo>
                  <a:lnTo>
                    <a:pt x="2668" y="25"/>
                  </a:lnTo>
                  <a:lnTo>
                    <a:pt x="2668" y="31"/>
                  </a:lnTo>
                  <a:lnTo>
                    <a:pt x="2662" y="43"/>
                  </a:lnTo>
                  <a:lnTo>
                    <a:pt x="2662" y="49"/>
                  </a:lnTo>
                  <a:lnTo>
                    <a:pt x="2656" y="56"/>
                  </a:lnTo>
                  <a:lnTo>
                    <a:pt x="2650" y="68"/>
                  </a:lnTo>
                  <a:lnTo>
                    <a:pt x="2643" y="74"/>
                  </a:lnTo>
                  <a:lnTo>
                    <a:pt x="2637" y="80"/>
                  </a:lnTo>
                  <a:lnTo>
                    <a:pt x="2625" y="93"/>
                  </a:lnTo>
                  <a:lnTo>
                    <a:pt x="2619" y="99"/>
                  </a:lnTo>
                  <a:lnTo>
                    <a:pt x="2613" y="105"/>
                  </a:lnTo>
                  <a:lnTo>
                    <a:pt x="2594" y="117"/>
                  </a:lnTo>
                  <a:lnTo>
                    <a:pt x="2588" y="123"/>
                  </a:lnTo>
                  <a:lnTo>
                    <a:pt x="2582" y="129"/>
                  </a:lnTo>
                  <a:lnTo>
                    <a:pt x="2563" y="142"/>
                  </a:lnTo>
                  <a:lnTo>
                    <a:pt x="2551" y="148"/>
                  </a:lnTo>
                  <a:lnTo>
                    <a:pt x="2539" y="154"/>
                  </a:lnTo>
                  <a:lnTo>
                    <a:pt x="2533" y="160"/>
                  </a:lnTo>
                  <a:lnTo>
                    <a:pt x="2508" y="166"/>
                  </a:lnTo>
                  <a:lnTo>
                    <a:pt x="2496" y="172"/>
                  </a:lnTo>
                  <a:lnTo>
                    <a:pt x="2484" y="179"/>
                  </a:lnTo>
                  <a:lnTo>
                    <a:pt x="2459" y="191"/>
                  </a:lnTo>
                  <a:lnTo>
                    <a:pt x="2447" y="197"/>
                  </a:lnTo>
                  <a:lnTo>
                    <a:pt x="2434" y="203"/>
                  </a:lnTo>
                  <a:lnTo>
                    <a:pt x="2404" y="209"/>
                  </a:lnTo>
                  <a:lnTo>
                    <a:pt x="2391" y="215"/>
                  </a:lnTo>
                  <a:lnTo>
                    <a:pt x="2373" y="222"/>
                  </a:lnTo>
                  <a:lnTo>
                    <a:pt x="2342" y="234"/>
                  </a:lnTo>
                  <a:lnTo>
                    <a:pt x="2330" y="234"/>
                  </a:lnTo>
                  <a:lnTo>
                    <a:pt x="2311" y="240"/>
                  </a:lnTo>
                  <a:lnTo>
                    <a:pt x="2281" y="252"/>
                  </a:lnTo>
                  <a:lnTo>
                    <a:pt x="2262" y="252"/>
                  </a:lnTo>
                  <a:lnTo>
                    <a:pt x="2244" y="259"/>
                  </a:lnTo>
                  <a:lnTo>
                    <a:pt x="2207" y="271"/>
                  </a:lnTo>
                  <a:lnTo>
                    <a:pt x="2188" y="271"/>
                  </a:lnTo>
                  <a:lnTo>
                    <a:pt x="2170" y="277"/>
                  </a:lnTo>
                  <a:lnTo>
                    <a:pt x="2133" y="283"/>
                  </a:lnTo>
                  <a:lnTo>
                    <a:pt x="2115" y="289"/>
                  </a:lnTo>
                  <a:lnTo>
                    <a:pt x="2096" y="289"/>
                  </a:lnTo>
                  <a:lnTo>
                    <a:pt x="2053" y="302"/>
                  </a:lnTo>
                  <a:lnTo>
                    <a:pt x="2035" y="302"/>
                  </a:lnTo>
                  <a:lnTo>
                    <a:pt x="2016" y="308"/>
                  </a:lnTo>
                  <a:lnTo>
                    <a:pt x="1973" y="314"/>
                  </a:lnTo>
                  <a:lnTo>
                    <a:pt x="1949" y="314"/>
                  </a:lnTo>
                  <a:lnTo>
                    <a:pt x="1930" y="320"/>
                  </a:lnTo>
                  <a:lnTo>
                    <a:pt x="1887" y="326"/>
                  </a:lnTo>
                  <a:lnTo>
                    <a:pt x="1863" y="326"/>
                  </a:lnTo>
                  <a:lnTo>
                    <a:pt x="1838" y="332"/>
                  </a:lnTo>
                  <a:lnTo>
                    <a:pt x="1795" y="332"/>
                  </a:lnTo>
                  <a:lnTo>
                    <a:pt x="1770" y="338"/>
                  </a:lnTo>
                  <a:lnTo>
                    <a:pt x="1752" y="338"/>
                  </a:lnTo>
                  <a:lnTo>
                    <a:pt x="1703" y="345"/>
                  </a:lnTo>
                  <a:lnTo>
                    <a:pt x="1678" y="345"/>
                  </a:lnTo>
                  <a:lnTo>
                    <a:pt x="1660" y="345"/>
                  </a:lnTo>
                  <a:lnTo>
                    <a:pt x="1611" y="351"/>
                  </a:lnTo>
                  <a:lnTo>
                    <a:pt x="1586" y="351"/>
                  </a:lnTo>
                  <a:lnTo>
                    <a:pt x="1561" y="351"/>
                  </a:lnTo>
                  <a:lnTo>
                    <a:pt x="1537" y="357"/>
                  </a:lnTo>
                  <a:lnTo>
                    <a:pt x="1488" y="357"/>
                  </a:lnTo>
                  <a:lnTo>
                    <a:pt x="1463" y="357"/>
                  </a:lnTo>
                  <a:lnTo>
                    <a:pt x="1445" y="357"/>
                  </a:lnTo>
                  <a:lnTo>
                    <a:pt x="1395" y="363"/>
                  </a:lnTo>
                  <a:lnTo>
                    <a:pt x="1371" y="363"/>
                  </a:lnTo>
                  <a:lnTo>
                    <a:pt x="1346" y="363"/>
                  </a:lnTo>
                  <a:lnTo>
                    <a:pt x="1297" y="363"/>
                  </a:lnTo>
                  <a:lnTo>
                    <a:pt x="1272" y="363"/>
                  </a:lnTo>
                  <a:lnTo>
                    <a:pt x="1248" y="363"/>
                  </a:lnTo>
                  <a:lnTo>
                    <a:pt x="1199" y="363"/>
                  </a:lnTo>
                  <a:lnTo>
                    <a:pt x="1174" y="363"/>
                  </a:lnTo>
                  <a:lnTo>
                    <a:pt x="1149" y="363"/>
                  </a:lnTo>
                  <a:lnTo>
                    <a:pt x="1100" y="357"/>
                  </a:lnTo>
                  <a:lnTo>
                    <a:pt x="1076" y="357"/>
                  </a:lnTo>
                  <a:lnTo>
                    <a:pt x="1051" y="357"/>
                  </a:lnTo>
                  <a:lnTo>
                    <a:pt x="1002" y="357"/>
                  </a:lnTo>
                  <a:lnTo>
                    <a:pt x="977" y="351"/>
                  </a:lnTo>
                  <a:lnTo>
                    <a:pt x="953" y="351"/>
                  </a:lnTo>
                  <a:lnTo>
                    <a:pt x="910" y="351"/>
                  </a:lnTo>
                  <a:lnTo>
                    <a:pt x="885" y="345"/>
                  </a:lnTo>
                  <a:lnTo>
                    <a:pt x="860" y="345"/>
                  </a:lnTo>
                  <a:lnTo>
                    <a:pt x="817" y="345"/>
                  </a:lnTo>
                  <a:lnTo>
                    <a:pt x="793" y="338"/>
                  </a:lnTo>
                  <a:lnTo>
                    <a:pt x="768" y="338"/>
                  </a:lnTo>
                  <a:lnTo>
                    <a:pt x="725" y="332"/>
                  </a:lnTo>
                  <a:lnTo>
                    <a:pt x="701" y="332"/>
                  </a:lnTo>
                  <a:lnTo>
                    <a:pt x="676" y="326"/>
                  </a:lnTo>
                  <a:lnTo>
                    <a:pt x="633" y="320"/>
                  </a:lnTo>
                  <a:lnTo>
                    <a:pt x="615" y="320"/>
                  </a:lnTo>
                  <a:lnTo>
                    <a:pt x="590" y="314"/>
                  </a:lnTo>
                  <a:lnTo>
                    <a:pt x="547" y="308"/>
                  </a:lnTo>
                  <a:lnTo>
                    <a:pt x="528" y="308"/>
                  </a:lnTo>
                  <a:lnTo>
                    <a:pt x="510" y="302"/>
                  </a:lnTo>
                  <a:lnTo>
                    <a:pt x="467" y="295"/>
                  </a:lnTo>
                  <a:lnTo>
                    <a:pt x="449" y="289"/>
                  </a:lnTo>
                  <a:lnTo>
                    <a:pt x="430" y="289"/>
                  </a:lnTo>
                  <a:lnTo>
                    <a:pt x="387" y="283"/>
                  </a:lnTo>
                  <a:lnTo>
                    <a:pt x="369" y="277"/>
                  </a:lnTo>
                  <a:lnTo>
                    <a:pt x="350" y="271"/>
                  </a:lnTo>
                  <a:lnTo>
                    <a:pt x="332" y="271"/>
                  </a:lnTo>
                  <a:lnTo>
                    <a:pt x="295" y="259"/>
                  </a:lnTo>
                  <a:lnTo>
                    <a:pt x="283" y="252"/>
                  </a:lnTo>
                  <a:lnTo>
                    <a:pt x="264" y="252"/>
                  </a:lnTo>
                  <a:lnTo>
                    <a:pt x="227" y="240"/>
                  </a:lnTo>
                  <a:lnTo>
                    <a:pt x="215" y="234"/>
                  </a:lnTo>
                  <a:lnTo>
                    <a:pt x="196" y="234"/>
                  </a:lnTo>
                  <a:lnTo>
                    <a:pt x="166" y="222"/>
                  </a:lnTo>
                  <a:lnTo>
                    <a:pt x="153" y="215"/>
                  </a:lnTo>
                  <a:lnTo>
                    <a:pt x="135" y="209"/>
                  </a:lnTo>
                  <a:lnTo>
                    <a:pt x="110" y="203"/>
                  </a:lnTo>
                  <a:lnTo>
                    <a:pt x="98" y="197"/>
                  </a:lnTo>
                  <a:lnTo>
                    <a:pt x="80" y="191"/>
                  </a:lnTo>
                  <a:lnTo>
                    <a:pt x="55" y="179"/>
                  </a:lnTo>
                  <a:lnTo>
                    <a:pt x="43" y="172"/>
                  </a:lnTo>
                  <a:lnTo>
                    <a:pt x="30" y="166"/>
                  </a:lnTo>
                  <a:lnTo>
                    <a:pt x="12" y="160"/>
                  </a:lnTo>
                  <a:lnTo>
                    <a:pt x="0" y="154"/>
                  </a:lnTo>
                  <a:lnTo>
                    <a:pt x="0" y="541"/>
                  </a:lnTo>
                  <a:lnTo>
                    <a:pt x="12" y="548"/>
                  </a:lnTo>
                  <a:lnTo>
                    <a:pt x="30" y="554"/>
                  </a:lnTo>
                  <a:lnTo>
                    <a:pt x="43" y="560"/>
                  </a:lnTo>
                  <a:lnTo>
                    <a:pt x="55" y="566"/>
                  </a:lnTo>
                  <a:lnTo>
                    <a:pt x="80" y="578"/>
                  </a:lnTo>
                  <a:lnTo>
                    <a:pt x="98" y="584"/>
                  </a:lnTo>
                  <a:lnTo>
                    <a:pt x="110" y="591"/>
                  </a:lnTo>
                  <a:lnTo>
                    <a:pt x="135" y="597"/>
                  </a:lnTo>
                  <a:lnTo>
                    <a:pt x="153" y="603"/>
                  </a:lnTo>
                  <a:lnTo>
                    <a:pt x="166" y="609"/>
                  </a:lnTo>
                  <a:lnTo>
                    <a:pt x="196" y="621"/>
                  </a:lnTo>
                  <a:lnTo>
                    <a:pt x="215" y="621"/>
                  </a:lnTo>
                  <a:lnTo>
                    <a:pt x="227" y="628"/>
                  </a:lnTo>
                  <a:lnTo>
                    <a:pt x="264" y="640"/>
                  </a:lnTo>
                  <a:lnTo>
                    <a:pt x="283" y="640"/>
                  </a:lnTo>
                  <a:lnTo>
                    <a:pt x="295" y="646"/>
                  </a:lnTo>
                  <a:lnTo>
                    <a:pt x="332" y="658"/>
                  </a:lnTo>
                  <a:lnTo>
                    <a:pt x="350" y="658"/>
                  </a:lnTo>
                  <a:lnTo>
                    <a:pt x="369" y="664"/>
                  </a:lnTo>
                  <a:lnTo>
                    <a:pt x="387" y="671"/>
                  </a:lnTo>
                  <a:lnTo>
                    <a:pt x="430" y="677"/>
                  </a:lnTo>
                  <a:lnTo>
                    <a:pt x="449" y="677"/>
                  </a:lnTo>
                  <a:lnTo>
                    <a:pt x="467" y="683"/>
                  </a:lnTo>
                  <a:lnTo>
                    <a:pt x="510" y="689"/>
                  </a:lnTo>
                  <a:lnTo>
                    <a:pt x="528" y="695"/>
                  </a:lnTo>
                  <a:lnTo>
                    <a:pt x="547" y="695"/>
                  </a:lnTo>
                  <a:lnTo>
                    <a:pt x="590" y="701"/>
                  </a:lnTo>
                  <a:lnTo>
                    <a:pt x="615" y="707"/>
                  </a:lnTo>
                  <a:lnTo>
                    <a:pt x="633" y="707"/>
                  </a:lnTo>
                  <a:lnTo>
                    <a:pt x="676" y="714"/>
                  </a:lnTo>
                  <a:lnTo>
                    <a:pt x="701" y="720"/>
                  </a:lnTo>
                  <a:lnTo>
                    <a:pt x="725" y="720"/>
                  </a:lnTo>
                  <a:lnTo>
                    <a:pt x="768" y="726"/>
                  </a:lnTo>
                  <a:lnTo>
                    <a:pt x="793" y="726"/>
                  </a:lnTo>
                  <a:lnTo>
                    <a:pt x="817" y="732"/>
                  </a:lnTo>
                  <a:lnTo>
                    <a:pt x="860" y="732"/>
                  </a:lnTo>
                  <a:lnTo>
                    <a:pt x="885" y="732"/>
                  </a:lnTo>
                  <a:lnTo>
                    <a:pt x="910" y="738"/>
                  </a:lnTo>
                  <a:lnTo>
                    <a:pt x="953" y="738"/>
                  </a:lnTo>
                  <a:lnTo>
                    <a:pt x="977" y="738"/>
                  </a:lnTo>
                  <a:lnTo>
                    <a:pt x="1002" y="744"/>
                  </a:lnTo>
                  <a:lnTo>
                    <a:pt x="1051" y="744"/>
                  </a:lnTo>
                  <a:lnTo>
                    <a:pt x="1076" y="744"/>
                  </a:lnTo>
                  <a:lnTo>
                    <a:pt x="1100" y="744"/>
                  </a:lnTo>
                  <a:lnTo>
                    <a:pt x="1149" y="750"/>
                  </a:lnTo>
                  <a:lnTo>
                    <a:pt x="1174" y="750"/>
                  </a:lnTo>
                  <a:lnTo>
                    <a:pt x="1199" y="750"/>
                  </a:lnTo>
                  <a:lnTo>
                    <a:pt x="1248" y="750"/>
                  </a:lnTo>
                  <a:lnTo>
                    <a:pt x="1272" y="750"/>
                  </a:lnTo>
                  <a:lnTo>
                    <a:pt x="1297" y="750"/>
                  </a:lnTo>
                  <a:lnTo>
                    <a:pt x="1346" y="750"/>
                  </a:lnTo>
                  <a:lnTo>
                    <a:pt x="1371" y="750"/>
                  </a:lnTo>
                  <a:lnTo>
                    <a:pt x="1395" y="750"/>
                  </a:lnTo>
                  <a:lnTo>
                    <a:pt x="1445" y="744"/>
                  </a:lnTo>
                  <a:lnTo>
                    <a:pt x="1463" y="744"/>
                  </a:lnTo>
                  <a:lnTo>
                    <a:pt x="1488" y="744"/>
                  </a:lnTo>
                  <a:lnTo>
                    <a:pt x="1537" y="744"/>
                  </a:lnTo>
                  <a:lnTo>
                    <a:pt x="1561" y="738"/>
                  </a:lnTo>
                  <a:lnTo>
                    <a:pt x="1586" y="738"/>
                  </a:lnTo>
                  <a:lnTo>
                    <a:pt x="1611" y="738"/>
                  </a:lnTo>
                  <a:lnTo>
                    <a:pt x="1660" y="732"/>
                  </a:lnTo>
                  <a:lnTo>
                    <a:pt x="1678" y="732"/>
                  </a:lnTo>
                  <a:lnTo>
                    <a:pt x="1703" y="732"/>
                  </a:lnTo>
                  <a:lnTo>
                    <a:pt x="1752" y="726"/>
                  </a:lnTo>
                  <a:lnTo>
                    <a:pt x="1770" y="726"/>
                  </a:lnTo>
                  <a:lnTo>
                    <a:pt x="1795" y="720"/>
                  </a:lnTo>
                  <a:lnTo>
                    <a:pt x="1838" y="720"/>
                  </a:lnTo>
                  <a:lnTo>
                    <a:pt x="1863" y="714"/>
                  </a:lnTo>
                  <a:lnTo>
                    <a:pt x="1887" y="714"/>
                  </a:lnTo>
                  <a:lnTo>
                    <a:pt x="1930" y="707"/>
                  </a:lnTo>
                  <a:lnTo>
                    <a:pt x="1949" y="701"/>
                  </a:lnTo>
                  <a:lnTo>
                    <a:pt x="1973" y="701"/>
                  </a:lnTo>
                  <a:lnTo>
                    <a:pt x="2016" y="695"/>
                  </a:lnTo>
                  <a:lnTo>
                    <a:pt x="2035" y="689"/>
                  </a:lnTo>
                  <a:lnTo>
                    <a:pt x="2053" y="689"/>
                  </a:lnTo>
                  <a:lnTo>
                    <a:pt x="2096" y="677"/>
                  </a:lnTo>
                  <a:lnTo>
                    <a:pt x="2115" y="677"/>
                  </a:lnTo>
                  <a:lnTo>
                    <a:pt x="2133" y="671"/>
                  </a:lnTo>
                  <a:lnTo>
                    <a:pt x="2170" y="664"/>
                  </a:lnTo>
                  <a:lnTo>
                    <a:pt x="2188" y="658"/>
                  </a:lnTo>
                  <a:lnTo>
                    <a:pt x="2207" y="658"/>
                  </a:lnTo>
                  <a:lnTo>
                    <a:pt x="2244" y="646"/>
                  </a:lnTo>
                  <a:lnTo>
                    <a:pt x="2262" y="640"/>
                  </a:lnTo>
                  <a:lnTo>
                    <a:pt x="2281" y="640"/>
                  </a:lnTo>
                  <a:lnTo>
                    <a:pt x="2311" y="628"/>
                  </a:lnTo>
                  <a:lnTo>
                    <a:pt x="2330" y="621"/>
                  </a:lnTo>
                  <a:lnTo>
                    <a:pt x="2342" y="621"/>
                  </a:lnTo>
                  <a:lnTo>
                    <a:pt x="2373" y="609"/>
                  </a:lnTo>
                  <a:lnTo>
                    <a:pt x="2391" y="603"/>
                  </a:lnTo>
                  <a:lnTo>
                    <a:pt x="2404" y="597"/>
                  </a:lnTo>
                  <a:lnTo>
                    <a:pt x="2434" y="591"/>
                  </a:lnTo>
                  <a:lnTo>
                    <a:pt x="2447" y="584"/>
                  </a:lnTo>
                  <a:lnTo>
                    <a:pt x="2459" y="578"/>
                  </a:lnTo>
                  <a:lnTo>
                    <a:pt x="2484" y="566"/>
                  </a:lnTo>
                  <a:lnTo>
                    <a:pt x="2496" y="560"/>
                  </a:lnTo>
                  <a:lnTo>
                    <a:pt x="2508" y="554"/>
                  </a:lnTo>
                  <a:lnTo>
                    <a:pt x="2533" y="548"/>
                  </a:lnTo>
                  <a:lnTo>
                    <a:pt x="2539" y="541"/>
                  </a:lnTo>
                  <a:lnTo>
                    <a:pt x="2551" y="535"/>
                  </a:lnTo>
                  <a:lnTo>
                    <a:pt x="2563" y="529"/>
                  </a:lnTo>
                  <a:lnTo>
                    <a:pt x="2582" y="517"/>
                  </a:lnTo>
                  <a:lnTo>
                    <a:pt x="2588" y="511"/>
                  </a:lnTo>
                  <a:lnTo>
                    <a:pt x="2594" y="505"/>
                  </a:lnTo>
                  <a:lnTo>
                    <a:pt x="2613" y="492"/>
                  </a:lnTo>
                  <a:lnTo>
                    <a:pt x="2619" y="486"/>
                  </a:lnTo>
                  <a:lnTo>
                    <a:pt x="2625" y="480"/>
                  </a:lnTo>
                  <a:lnTo>
                    <a:pt x="2637" y="468"/>
                  </a:lnTo>
                  <a:lnTo>
                    <a:pt x="2643" y="461"/>
                  </a:lnTo>
                  <a:lnTo>
                    <a:pt x="2650" y="455"/>
                  </a:lnTo>
                  <a:lnTo>
                    <a:pt x="2656" y="443"/>
                  </a:lnTo>
                  <a:lnTo>
                    <a:pt x="2662" y="437"/>
                  </a:lnTo>
                  <a:lnTo>
                    <a:pt x="2662" y="431"/>
                  </a:lnTo>
                  <a:lnTo>
                    <a:pt x="2668" y="418"/>
                  </a:lnTo>
                  <a:lnTo>
                    <a:pt x="2668" y="412"/>
                  </a:lnTo>
                  <a:lnTo>
                    <a:pt x="2668" y="406"/>
                  </a:lnTo>
                  <a:lnTo>
                    <a:pt x="2674" y="394"/>
                  </a:lnTo>
                  <a:lnTo>
                    <a:pt x="2674" y="388"/>
                  </a:lnTo>
                  <a:lnTo>
                    <a:pt x="2674" y="0"/>
                  </a:lnTo>
                  <a:close/>
                </a:path>
              </a:pathLst>
            </a:custGeom>
            <a:solidFill>
              <a:srgbClr val="005DA2"/>
            </a:solidFill>
            <a:ln w="9525">
              <a:solidFill>
                <a:srgbClr val="000000"/>
              </a:solidFill>
              <a:round/>
              <a:headEnd/>
              <a:tailEnd/>
            </a:ln>
          </p:spPr>
          <p:txBody>
            <a:bodyPr/>
            <a:lstStyle/>
            <a:p>
              <a:endParaRPr lang="el-GR"/>
            </a:p>
          </p:txBody>
        </p:sp>
        <p:sp>
          <p:nvSpPr>
            <p:cNvPr id="9" name="Freeform 11"/>
            <p:cNvSpPr>
              <a:spLocks/>
            </p:cNvSpPr>
            <p:nvPr/>
          </p:nvSpPr>
          <p:spPr bwMode="auto">
            <a:xfrm>
              <a:off x="1724" y="1703"/>
              <a:ext cx="2674" cy="726"/>
            </a:xfrm>
            <a:custGeom>
              <a:avLst/>
              <a:gdLst>
                <a:gd name="T0" fmla="*/ 1346 w 2674"/>
                <a:gd name="T1" fmla="*/ 0 h 726"/>
                <a:gd name="T2" fmla="*/ 1445 w 2674"/>
                <a:gd name="T3" fmla="*/ 0 h 726"/>
                <a:gd name="T4" fmla="*/ 1537 w 2674"/>
                <a:gd name="T5" fmla="*/ 7 h 726"/>
                <a:gd name="T6" fmla="*/ 1611 w 2674"/>
                <a:gd name="T7" fmla="*/ 13 h 726"/>
                <a:gd name="T8" fmla="*/ 1703 w 2674"/>
                <a:gd name="T9" fmla="*/ 19 h 726"/>
                <a:gd name="T10" fmla="*/ 1795 w 2674"/>
                <a:gd name="T11" fmla="*/ 25 h 726"/>
                <a:gd name="T12" fmla="*/ 1887 w 2674"/>
                <a:gd name="T13" fmla="*/ 37 h 726"/>
                <a:gd name="T14" fmla="*/ 1973 w 2674"/>
                <a:gd name="T15" fmla="*/ 50 h 726"/>
                <a:gd name="T16" fmla="*/ 2053 w 2674"/>
                <a:gd name="T17" fmla="*/ 62 h 726"/>
                <a:gd name="T18" fmla="*/ 2133 w 2674"/>
                <a:gd name="T19" fmla="*/ 74 h 726"/>
                <a:gd name="T20" fmla="*/ 2207 w 2674"/>
                <a:gd name="T21" fmla="*/ 93 h 726"/>
                <a:gd name="T22" fmla="*/ 2281 w 2674"/>
                <a:gd name="T23" fmla="*/ 111 h 726"/>
                <a:gd name="T24" fmla="*/ 2342 w 2674"/>
                <a:gd name="T25" fmla="*/ 130 h 726"/>
                <a:gd name="T26" fmla="*/ 2404 w 2674"/>
                <a:gd name="T27" fmla="*/ 148 h 726"/>
                <a:gd name="T28" fmla="*/ 2459 w 2674"/>
                <a:gd name="T29" fmla="*/ 166 h 726"/>
                <a:gd name="T30" fmla="*/ 2508 w 2674"/>
                <a:gd name="T31" fmla="*/ 191 h 726"/>
                <a:gd name="T32" fmla="*/ 2551 w 2674"/>
                <a:gd name="T33" fmla="*/ 216 h 726"/>
                <a:gd name="T34" fmla="*/ 2588 w 2674"/>
                <a:gd name="T35" fmla="*/ 240 h 726"/>
                <a:gd name="T36" fmla="*/ 2619 w 2674"/>
                <a:gd name="T37" fmla="*/ 259 h 726"/>
                <a:gd name="T38" fmla="*/ 2643 w 2674"/>
                <a:gd name="T39" fmla="*/ 283 h 726"/>
                <a:gd name="T40" fmla="*/ 2662 w 2674"/>
                <a:gd name="T41" fmla="*/ 314 h 726"/>
                <a:gd name="T42" fmla="*/ 2668 w 2674"/>
                <a:gd name="T43" fmla="*/ 339 h 726"/>
                <a:gd name="T44" fmla="*/ 2674 w 2674"/>
                <a:gd name="T45" fmla="*/ 363 h 726"/>
                <a:gd name="T46" fmla="*/ 2668 w 2674"/>
                <a:gd name="T47" fmla="*/ 388 h 726"/>
                <a:gd name="T48" fmla="*/ 2662 w 2674"/>
                <a:gd name="T49" fmla="*/ 406 h 726"/>
                <a:gd name="T50" fmla="*/ 2650 w 2674"/>
                <a:gd name="T51" fmla="*/ 431 h 726"/>
                <a:gd name="T52" fmla="*/ 2625 w 2674"/>
                <a:gd name="T53" fmla="*/ 456 h 726"/>
                <a:gd name="T54" fmla="*/ 2594 w 2674"/>
                <a:gd name="T55" fmla="*/ 480 h 726"/>
                <a:gd name="T56" fmla="*/ 2563 w 2674"/>
                <a:gd name="T57" fmla="*/ 505 h 726"/>
                <a:gd name="T58" fmla="*/ 2520 w 2674"/>
                <a:gd name="T59" fmla="*/ 529 h 726"/>
                <a:gd name="T60" fmla="*/ 2471 w 2674"/>
                <a:gd name="T61" fmla="*/ 548 h 726"/>
                <a:gd name="T62" fmla="*/ 2422 w 2674"/>
                <a:gd name="T63" fmla="*/ 572 h 726"/>
                <a:gd name="T64" fmla="*/ 2361 w 2674"/>
                <a:gd name="T65" fmla="*/ 591 h 726"/>
                <a:gd name="T66" fmla="*/ 2293 w 2674"/>
                <a:gd name="T67" fmla="*/ 609 h 726"/>
                <a:gd name="T68" fmla="*/ 2225 w 2674"/>
                <a:gd name="T69" fmla="*/ 628 h 726"/>
                <a:gd name="T70" fmla="*/ 2152 w 2674"/>
                <a:gd name="T71" fmla="*/ 646 h 726"/>
                <a:gd name="T72" fmla="*/ 2078 w 2674"/>
                <a:gd name="T73" fmla="*/ 658 h 726"/>
                <a:gd name="T74" fmla="*/ 1992 w 2674"/>
                <a:gd name="T75" fmla="*/ 671 h 726"/>
                <a:gd name="T76" fmla="*/ 1906 w 2674"/>
                <a:gd name="T77" fmla="*/ 683 h 726"/>
                <a:gd name="T78" fmla="*/ 1820 w 2674"/>
                <a:gd name="T79" fmla="*/ 695 h 726"/>
                <a:gd name="T80" fmla="*/ 1727 w 2674"/>
                <a:gd name="T81" fmla="*/ 708 h 726"/>
                <a:gd name="T82" fmla="*/ 1635 w 2674"/>
                <a:gd name="T83" fmla="*/ 714 h 726"/>
                <a:gd name="T84" fmla="*/ 1537 w 2674"/>
                <a:gd name="T85" fmla="*/ 720 h 726"/>
                <a:gd name="T86" fmla="*/ 1445 w 2674"/>
                <a:gd name="T87" fmla="*/ 720 h 726"/>
                <a:gd name="T88" fmla="*/ 1346 w 2674"/>
                <a:gd name="T89" fmla="*/ 726 h 726"/>
                <a:gd name="T90" fmla="*/ 1272 w 2674"/>
                <a:gd name="T91" fmla="*/ 726 h 726"/>
                <a:gd name="T92" fmla="*/ 1174 w 2674"/>
                <a:gd name="T93" fmla="*/ 726 h 726"/>
                <a:gd name="T94" fmla="*/ 1076 w 2674"/>
                <a:gd name="T95" fmla="*/ 720 h 726"/>
                <a:gd name="T96" fmla="*/ 977 w 2674"/>
                <a:gd name="T97" fmla="*/ 714 h 726"/>
                <a:gd name="T98" fmla="*/ 885 w 2674"/>
                <a:gd name="T99" fmla="*/ 708 h 726"/>
                <a:gd name="T100" fmla="*/ 793 w 2674"/>
                <a:gd name="T101" fmla="*/ 701 h 726"/>
                <a:gd name="T102" fmla="*/ 701 w 2674"/>
                <a:gd name="T103" fmla="*/ 695 h 726"/>
                <a:gd name="T104" fmla="*/ 615 w 2674"/>
                <a:gd name="T105" fmla="*/ 683 h 726"/>
                <a:gd name="T106" fmla="*/ 528 w 2674"/>
                <a:gd name="T107" fmla="*/ 671 h 726"/>
                <a:gd name="T108" fmla="*/ 449 w 2674"/>
                <a:gd name="T109" fmla="*/ 652 h 726"/>
                <a:gd name="T110" fmla="*/ 369 w 2674"/>
                <a:gd name="T111" fmla="*/ 640 h 726"/>
                <a:gd name="T112" fmla="*/ 295 w 2674"/>
                <a:gd name="T113" fmla="*/ 622 h 726"/>
                <a:gd name="T114" fmla="*/ 227 w 2674"/>
                <a:gd name="T115" fmla="*/ 603 h 726"/>
                <a:gd name="T116" fmla="*/ 166 w 2674"/>
                <a:gd name="T117" fmla="*/ 585 h 726"/>
                <a:gd name="T118" fmla="*/ 110 w 2674"/>
                <a:gd name="T119" fmla="*/ 566 h 726"/>
                <a:gd name="T120" fmla="*/ 55 w 2674"/>
                <a:gd name="T121" fmla="*/ 542 h 726"/>
                <a:gd name="T122" fmla="*/ 12 w 2674"/>
                <a:gd name="T123" fmla="*/ 523 h 726"/>
                <a:gd name="T124" fmla="*/ 1272 w 2674"/>
                <a:gd name="T125" fmla="*/ 0 h 72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2674"/>
                <a:gd name="T190" fmla="*/ 0 h 726"/>
                <a:gd name="T191" fmla="*/ 2674 w 2674"/>
                <a:gd name="T192" fmla="*/ 726 h 72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2674" h="726">
                  <a:moveTo>
                    <a:pt x="1272" y="0"/>
                  </a:moveTo>
                  <a:lnTo>
                    <a:pt x="1297" y="0"/>
                  </a:lnTo>
                  <a:lnTo>
                    <a:pt x="1346" y="0"/>
                  </a:lnTo>
                  <a:lnTo>
                    <a:pt x="1371" y="0"/>
                  </a:lnTo>
                  <a:lnTo>
                    <a:pt x="1395" y="0"/>
                  </a:lnTo>
                  <a:lnTo>
                    <a:pt x="1445" y="0"/>
                  </a:lnTo>
                  <a:lnTo>
                    <a:pt x="1463" y="0"/>
                  </a:lnTo>
                  <a:lnTo>
                    <a:pt x="1488" y="0"/>
                  </a:lnTo>
                  <a:lnTo>
                    <a:pt x="1537" y="7"/>
                  </a:lnTo>
                  <a:lnTo>
                    <a:pt x="1561" y="7"/>
                  </a:lnTo>
                  <a:lnTo>
                    <a:pt x="1586" y="7"/>
                  </a:lnTo>
                  <a:lnTo>
                    <a:pt x="1611" y="13"/>
                  </a:lnTo>
                  <a:lnTo>
                    <a:pt x="1660" y="13"/>
                  </a:lnTo>
                  <a:lnTo>
                    <a:pt x="1678" y="13"/>
                  </a:lnTo>
                  <a:lnTo>
                    <a:pt x="1703" y="19"/>
                  </a:lnTo>
                  <a:lnTo>
                    <a:pt x="1752" y="19"/>
                  </a:lnTo>
                  <a:lnTo>
                    <a:pt x="1770" y="25"/>
                  </a:lnTo>
                  <a:lnTo>
                    <a:pt x="1795" y="25"/>
                  </a:lnTo>
                  <a:lnTo>
                    <a:pt x="1838" y="31"/>
                  </a:lnTo>
                  <a:lnTo>
                    <a:pt x="1863" y="31"/>
                  </a:lnTo>
                  <a:lnTo>
                    <a:pt x="1887" y="37"/>
                  </a:lnTo>
                  <a:lnTo>
                    <a:pt x="1930" y="43"/>
                  </a:lnTo>
                  <a:lnTo>
                    <a:pt x="1949" y="43"/>
                  </a:lnTo>
                  <a:lnTo>
                    <a:pt x="1973" y="50"/>
                  </a:lnTo>
                  <a:lnTo>
                    <a:pt x="2016" y="56"/>
                  </a:lnTo>
                  <a:lnTo>
                    <a:pt x="2035" y="56"/>
                  </a:lnTo>
                  <a:lnTo>
                    <a:pt x="2053" y="62"/>
                  </a:lnTo>
                  <a:lnTo>
                    <a:pt x="2096" y="68"/>
                  </a:lnTo>
                  <a:lnTo>
                    <a:pt x="2115" y="74"/>
                  </a:lnTo>
                  <a:lnTo>
                    <a:pt x="2133" y="74"/>
                  </a:lnTo>
                  <a:lnTo>
                    <a:pt x="2170" y="87"/>
                  </a:lnTo>
                  <a:lnTo>
                    <a:pt x="2188" y="87"/>
                  </a:lnTo>
                  <a:lnTo>
                    <a:pt x="2207" y="93"/>
                  </a:lnTo>
                  <a:lnTo>
                    <a:pt x="2225" y="99"/>
                  </a:lnTo>
                  <a:lnTo>
                    <a:pt x="2262" y="105"/>
                  </a:lnTo>
                  <a:lnTo>
                    <a:pt x="2281" y="111"/>
                  </a:lnTo>
                  <a:lnTo>
                    <a:pt x="2293" y="117"/>
                  </a:lnTo>
                  <a:lnTo>
                    <a:pt x="2330" y="123"/>
                  </a:lnTo>
                  <a:lnTo>
                    <a:pt x="2342" y="130"/>
                  </a:lnTo>
                  <a:lnTo>
                    <a:pt x="2361" y="136"/>
                  </a:lnTo>
                  <a:lnTo>
                    <a:pt x="2391" y="142"/>
                  </a:lnTo>
                  <a:lnTo>
                    <a:pt x="2404" y="148"/>
                  </a:lnTo>
                  <a:lnTo>
                    <a:pt x="2422" y="154"/>
                  </a:lnTo>
                  <a:lnTo>
                    <a:pt x="2447" y="166"/>
                  </a:lnTo>
                  <a:lnTo>
                    <a:pt x="2459" y="166"/>
                  </a:lnTo>
                  <a:lnTo>
                    <a:pt x="2471" y="173"/>
                  </a:lnTo>
                  <a:lnTo>
                    <a:pt x="2496" y="185"/>
                  </a:lnTo>
                  <a:lnTo>
                    <a:pt x="2508" y="191"/>
                  </a:lnTo>
                  <a:lnTo>
                    <a:pt x="2520" y="197"/>
                  </a:lnTo>
                  <a:lnTo>
                    <a:pt x="2539" y="210"/>
                  </a:lnTo>
                  <a:lnTo>
                    <a:pt x="2551" y="216"/>
                  </a:lnTo>
                  <a:lnTo>
                    <a:pt x="2563" y="222"/>
                  </a:lnTo>
                  <a:lnTo>
                    <a:pt x="2570" y="228"/>
                  </a:lnTo>
                  <a:lnTo>
                    <a:pt x="2588" y="240"/>
                  </a:lnTo>
                  <a:lnTo>
                    <a:pt x="2594" y="246"/>
                  </a:lnTo>
                  <a:lnTo>
                    <a:pt x="2606" y="253"/>
                  </a:lnTo>
                  <a:lnTo>
                    <a:pt x="2619" y="259"/>
                  </a:lnTo>
                  <a:lnTo>
                    <a:pt x="2625" y="265"/>
                  </a:lnTo>
                  <a:lnTo>
                    <a:pt x="2631" y="271"/>
                  </a:lnTo>
                  <a:lnTo>
                    <a:pt x="2643" y="283"/>
                  </a:lnTo>
                  <a:lnTo>
                    <a:pt x="2650" y="289"/>
                  </a:lnTo>
                  <a:lnTo>
                    <a:pt x="2650" y="302"/>
                  </a:lnTo>
                  <a:lnTo>
                    <a:pt x="2662" y="314"/>
                  </a:lnTo>
                  <a:lnTo>
                    <a:pt x="2662" y="320"/>
                  </a:lnTo>
                  <a:lnTo>
                    <a:pt x="2662" y="326"/>
                  </a:lnTo>
                  <a:lnTo>
                    <a:pt x="2668" y="339"/>
                  </a:lnTo>
                  <a:lnTo>
                    <a:pt x="2668" y="345"/>
                  </a:lnTo>
                  <a:lnTo>
                    <a:pt x="2674" y="351"/>
                  </a:lnTo>
                  <a:lnTo>
                    <a:pt x="2674" y="363"/>
                  </a:lnTo>
                  <a:lnTo>
                    <a:pt x="2674" y="369"/>
                  </a:lnTo>
                  <a:lnTo>
                    <a:pt x="2674" y="376"/>
                  </a:lnTo>
                  <a:lnTo>
                    <a:pt x="2668" y="388"/>
                  </a:lnTo>
                  <a:lnTo>
                    <a:pt x="2668" y="394"/>
                  </a:lnTo>
                  <a:lnTo>
                    <a:pt x="2662" y="400"/>
                  </a:lnTo>
                  <a:lnTo>
                    <a:pt x="2662" y="406"/>
                  </a:lnTo>
                  <a:lnTo>
                    <a:pt x="2656" y="419"/>
                  </a:lnTo>
                  <a:lnTo>
                    <a:pt x="2650" y="425"/>
                  </a:lnTo>
                  <a:lnTo>
                    <a:pt x="2650" y="431"/>
                  </a:lnTo>
                  <a:lnTo>
                    <a:pt x="2637" y="443"/>
                  </a:lnTo>
                  <a:lnTo>
                    <a:pt x="2631" y="449"/>
                  </a:lnTo>
                  <a:lnTo>
                    <a:pt x="2625" y="456"/>
                  </a:lnTo>
                  <a:lnTo>
                    <a:pt x="2613" y="468"/>
                  </a:lnTo>
                  <a:lnTo>
                    <a:pt x="2606" y="474"/>
                  </a:lnTo>
                  <a:lnTo>
                    <a:pt x="2594" y="480"/>
                  </a:lnTo>
                  <a:lnTo>
                    <a:pt x="2582" y="492"/>
                  </a:lnTo>
                  <a:lnTo>
                    <a:pt x="2570" y="499"/>
                  </a:lnTo>
                  <a:lnTo>
                    <a:pt x="2563" y="505"/>
                  </a:lnTo>
                  <a:lnTo>
                    <a:pt x="2539" y="517"/>
                  </a:lnTo>
                  <a:lnTo>
                    <a:pt x="2533" y="523"/>
                  </a:lnTo>
                  <a:lnTo>
                    <a:pt x="2520" y="529"/>
                  </a:lnTo>
                  <a:lnTo>
                    <a:pt x="2496" y="535"/>
                  </a:lnTo>
                  <a:lnTo>
                    <a:pt x="2484" y="542"/>
                  </a:lnTo>
                  <a:lnTo>
                    <a:pt x="2471" y="548"/>
                  </a:lnTo>
                  <a:lnTo>
                    <a:pt x="2447" y="560"/>
                  </a:lnTo>
                  <a:lnTo>
                    <a:pt x="2434" y="566"/>
                  </a:lnTo>
                  <a:lnTo>
                    <a:pt x="2422" y="572"/>
                  </a:lnTo>
                  <a:lnTo>
                    <a:pt x="2404" y="572"/>
                  </a:lnTo>
                  <a:lnTo>
                    <a:pt x="2373" y="585"/>
                  </a:lnTo>
                  <a:lnTo>
                    <a:pt x="2361" y="591"/>
                  </a:lnTo>
                  <a:lnTo>
                    <a:pt x="2342" y="597"/>
                  </a:lnTo>
                  <a:lnTo>
                    <a:pt x="2311" y="603"/>
                  </a:lnTo>
                  <a:lnTo>
                    <a:pt x="2293" y="609"/>
                  </a:lnTo>
                  <a:lnTo>
                    <a:pt x="2281" y="615"/>
                  </a:lnTo>
                  <a:lnTo>
                    <a:pt x="2244" y="622"/>
                  </a:lnTo>
                  <a:lnTo>
                    <a:pt x="2225" y="628"/>
                  </a:lnTo>
                  <a:lnTo>
                    <a:pt x="2207" y="634"/>
                  </a:lnTo>
                  <a:lnTo>
                    <a:pt x="2170" y="640"/>
                  </a:lnTo>
                  <a:lnTo>
                    <a:pt x="2152" y="646"/>
                  </a:lnTo>
                  <a:lnTo>
                    <a:pt x="2133" y="646"/>
                  </a:lnTo>
                  <a:lnTo>
                    <a:pt x="2096" y="652"/>
                  </a:lnTo>
                  <a:lnTo>
                    <a:pt x="2078" y="658"/>
                  </a:lnTo>
                  <a:lnTo>
                    <a:pt x="2053" y="665"/>
                  </a:lnTo>
                  <a:lnTo>
                    <a:pt x="2016" y="671"/>
                  </a:lnTo>
                  <a:lnTo>
                    <a:pt x="1992" y="671"/>
                  </a:lnTo>
                  <a:lnTo>
                    <a:pt x="1973" y="677"/>
                  </a:lnTo>
                  <a:lnTo>
                    <a:pt x="1949" y="677"/>
                  </a:lnTo>
                  <a:lnTo>
                    <a:pt x="1906" y="683"/>
                  </a:lnTo>
                  <a:lnTo>
                    <a:pt x="1887" y="689"/>
                  </a:lnTo>
                  <a:lnTo>
                    <a:pt x="1863" y="689"/>
                  </a:lnTo>
                  <a:lnTo>
                    <a:pt x="1820" y="695"/>
                  </a:lnTo>
                  <a:lnTo>
                    <a:pt x="1795" y="695"/>
                  </a:lnTo>
                  <a:lnTo>
                    <a:pt x="1770" y="701"/>
                  </a:lnTo>
                  <a:lnTo>
                    <a:pt x="1727" y="708"/>
                  </a:lnTo>
                  <a:lnTo>
                    <a:pt x="1703" y="708"/>
                  </a:lnTo>
                  <a:lnTo>
                    <a:pt x="1678" y="708"/>
                  </a:lnTo>
                  <a:lnTo>
                    <a:pt x="1635" y="714"/>
                  </a:lnTo>
                  <a:lnTo>
                    <a:pt x="1611" y="714"/>
                  </a:lnTo>
                  <a:lnTo>
                    <a:pt x="1586" y="714"/>
                  </a:lnTo>
                  <a:lnTo>
                    <a:pt x="1537" y="720"/>
                  </a:lnTo>
                  <a:lnTo>
                    <a:pt x="1512" y="720"/>
                  </a:lnTo>
                  <a:lnTo>
                    <a:pt x="1488" y="720"/>
                  </a:lnTo>
                  <a:lnTo>
                    <a:pt x="1445" y="720"/>
                  </a:lnTo>
                  <a:lnTo>
                    <a:pt x="1420" y="720"/>
                  </a:lnTo>
                  <a:lnTo>
                    <a:pt x="1395" y="726"/>
                  </a:lnTo>
                  <a:lnTo>
                    <a:pt x="1346" y="726"/>
                  </a:lnTo>
                  <a:lnTo>
                    <a:pt x="1322" y="726"/>
                  </a:lnTo>
                  <a:lnTo>
                    <a:pt x="1297" y="726"/>
                  </a:lnTo>
                  <a:lnTo>
                    <a:pt x="1272" y="726"/>
                  </a:lnTo>
                  <a:lnTo>
                    <a:pt x="1223" y="726"/>
                  </a:lnTo>
                  <a:lnTo>
                    <a:pt x="1199" y="726"/>
                  </a:lnTo>
                  <a:lnTo>
                    <a:pt x="1174" y="726"/>
                  </a:lnTo>
                  <a:lnTo>
                    <a:pt x="1125" y="720"/>
                  </a:lnTo>
                  <a:lnTo>
                    <a:pt x="1100" y="720"/>
                  </a:lnTo>
                  <a:lnTo>
                    <a:pt x="1076" y="720"/>
                  </a:lnTo>
                  <a:lnTo>
                    <a:pt x="1026" y="720"/>
                  </a:lnTo>
                  <a:lnTo>
                    <a:pt x="1002" y="720"/>
                  </a:lnTo>
                  <a:lnTo>
                    <a:pt x="977" y="714"/>
                  </a:lnTo>
                  <a:lnTo>
                    <a:pt x="934" y="714"/>
                  </a:lnTo>
                  <a:lnTo>
                    <a:pt x="910" y="714"/>
                  </a:lnTo>
                  <a:lnTo>
                    <a:pt x="885" y="708"/>
                  </a:lnTo>
                  <a:lnTo>
                    <a:pt x="836" y="708"/>
                  </a:lnTo>
                  <a:lnTo>
                    <a:pt x="817" y="708"/>
                  </a:lnTo>
                  <a:lnTo>
                    <a:pt x="793" y="701"/>
                  </a:lnTo>
                  <a:lnTo>
                    <a:pt x="744" y="695"/>
                  </a:lnTo>
                  <a:lnTo>
                    <a:pt x="725" y="695"/>
                  </a:lnTo>
                  <a:lnTo>
                    <a:pt x="701" y="695"/>
                  </a:lnTo>
                  <a:lnTo>
                    <a:pt x="676" y="689"/>
                  </a:lnTo>
                  <a:lnTo>
                    <a:pt x="633" y="683"/>
                  </a:lnTo>
                  <a:lnTo>
                    <a:pt x="615" y="683"/>
                  </a:lnTo>
                  <a:lnTo>
                    <a:pt x="590" y="677"/>
                  </a:lnTo>
                  <a:lnTo>
                    <a:pt x="547" y="671"/>
                  </a:lnTo>
                  <a:lnTo>
                    <a:pt x="528" y="671"/>
                  </a:lnTo>
                  <a:lnTo>
                    <a:pt x="510" y="665"/>
                  </a:lnTo>
                  <a:lnTo>
                    <a:pt x="467" y="658"/>
                  </a:lnTo>
                  <a:lnTo>
                    <a:pt x="449" y="652"/>
                  </a:lnTo>
                  <a:lnTo>
                    <a:pt x="430" y="652"/>
                  </a:lnTo>
                  <a:lnTo>
                    <a:pt x="387" y="646"/>
                  </a:lnTo>
                  <a:lnTo>
                    <a:pt x="369" y="640"/>
                  </a:lnTo>
                  <a:lnTo>
                    <a:pt x="350" y="634"/>
                  </a:lnTo>
                  <a:lnTo>
                    <a:pt x="313" y="628"/>
                  </a:lnTo>
                  <a:lnTo>
                    <a:pt x="295" y="622"/>
                  </a:lnTo>
                  <a:lnTo>
                    <a:pt x="283" y="615"/>
                  </a:lnTo>
                  <a:lnTo>
                    <a:pt x="246" y="609"/>
                  </a:lnTo>
                  <a:lnTo>
                    <a:pt x="227" y="603"/>
                  </a:lnTo>
                  <a:lnTo>
                    <a:pt x="215" y="597"/>
                  </a:lnTo>
                  <a:lnTo>
                    <a:pt x="184" y="591"/>
                  </a:lnTo>
                  <a:lnTo>
                    <a:pt x="166" y="585"/>
                  </a:lnTo>
                  <a:lnTo>
                    <a:pt x="153" y="578"/>
                  </a:lnTo>
                  <a:lnTo>
                    <a:pt x="135" y="572"/>
                  </a:lnTo>
                  <a:lnTo>
                    <a:pt x="110" y="566"/>
                  </a:lnTo>
                  <a:lnTo>
                    <a:pt x="98" y="560"/>
                  </a:lnTo>
                  <a:lnTo>
                    <a:pt x="80" y="554"/>
                  </a:lnTo>
                  <a:lnTo>
                    <a:pt x="55" y="542"/>
                  </a:lnTo>
                  <a:lnTo>
                    <a:pt x="43" y="535"/>
                  </a:lnTo>
                  <a:lnTo>
                    <a:pt x="30" y="529"/>
                  </a:lnTo>
                  <a:lnTo>
                    <a:pt x="12" y="523"/>
                  </a:lnTo>
                  <a:lnTo>
                    <a:pt x="0" y="517"/>
                  </a:lnTo>
                  <a:lnTo>
                    <a:pt x="1272" y="363"/>
                  </a:lnTo>
                  <a:lnTo>
                    <a:pt x="1272" y="0"/>
                  </a:lnTo>
                  <a:close/>
                </a:path>
              </a:pathLst>
            </a:custGeom>
            <a:solidFill>
              <a:srgbClr val="0070C0"/>
            </a:solidFill>
            <a:ln w="9525">
              <a:solidFill>
                <a:srgbClr val="000000"/>
              </a:solidFill>
              <a:round/>
              <a:headEnd/>
              <a:tailEnd/>
            </a:ln>
          </p:spPr>
          <p:txBody>
            <a:bodyPr/>
            <a:lstStyle/>
            <a:p>
              <a:endParaRPr lang="el-GR"/>
            </a:p>
          </p:txBody>
        </p:sp>
        <p:sp>
          <p:nvSpPr>
            <p:cNvPr id="10" name="Rectangle 12"/>
            <p:cNvSpPr>
              <a:spLocks noChangeArrowheads="1"/>
            </p:cNvSpPr>
            <p:nvPr/>
          </p:nvSpPr>
          <p:spPr bwMode="auto">
            <a:xfrm>
              <a:off x="4429" y="2607"/>
              <a:ext cx="727" cy="194"/>
            </a:xfrm>
            <a:prstGeom prst="rect">
              <a:avLst/>
            </a:prstGeom>
            <a:noFill/>
            <a:ln w="9525">
              <a:noFill/>
              <a:miter lim="800000"/>
              <a:headEnd/>
              <a:tailEnd/>
            </a:ln>
          </p:spPr>
          <p:txBody>
            <a:bodyPr wrap="none" lIns="0" tIns="0" rIns="0" bIns="0">
              <a:spAutoFit/>
            </a:bodyPr>
            <a:lstStyle/>
            <a:p>
              <a:r>
                <a:rPr lang="el-GR" b="1">
                  <a:solidFill>
                    <a:srgbClr val="000000"/>
                  </a:solidFill>
                </a:rPr>
                <a:t>Πλούσιες </a:t>
              </a:r>
              <a:r>
                <a:rPr lang="el-GR" sz="2000" b="1">
                  <a:solidFill>
                    <a:srgbClr val="000000"/>
                  </a:solidFill>
                </a:rPr>
                <a:t> </a:t>
              </a:r>
              <a:endParaRPr lang="el-GR"/>
            </a:p>
          </p:txBody>
        </p:sp>
        <p:sp>
          <p:nvSpPr>
            <p:cNvPr id="11" name="Rectangle 13"/>
            <p:cNvSpPr>
              <a:spLocks noChangeArrowheads="1"/>
            </p:cNvSpPr>
            <p:nvPr/>
          </p:nvSpPr>
          <p:spPr bwMode="auto">
            <a:xfrm>
              <a:off x="4254" y="2750"/>
              <a:ext cx="749" cy="194"/>
            </a:xfrm>
            <a:prstGeom prst="rect">
              <a:avLst/>
            </a:prstGeom>
            <a:noFill/>
            <a:ln w="9525">
              <a:noFill/>
              <a:miter lim="800000"/>
              <a:headEnd/>
              <a:tailEnd/>
            </a:ln>
          </p:spPr>
          <p:txBody>
            <a:bodyPr wrap="none" lIns="0" tIns="0" rIns="0" bIns="0">
              <a:spAutoFit/>
            </a:bodyPr>
            <a:lstStyle/>
            <a:p>
              <a:pPr algn="ctr"/>
              <a:r>
                <a:rPr lang="el-GR" sz="2000" b="1">
                  <a:solidFill>
                    <a:srgbClr val="000000"/>
                  </a:solidFill>
                </a:rPr>
                <a:t>       </a:t>
              </a:r>
              <a:r>
                <a:rPr lang="el-GR" b="1">
                  <a:solidFill>
                    <a:srgbClr val="000000"/>
                  </a:solidFill>
                </a:rPr>
                <a:t>χώρες</a:t>
              </a:r>
              <a:endParaRPr lang="el-GR"/>
            </a:p>
          </p:txBody>
        </p:sp>
        <p:sp>
          <p:nvSpPr>
            <p:cNvPr id="12" name="Rectangle 14"/>
            <p:cNvSpPr>
              <a:spLocks noChangeArrowheads="1"/>
            </p:cNvSpPr>
            <p:nvPr/>
          </p:nvSpPr>
          <p:spPr bwMode="auto">
            <a:xfrm>
              <a:off x="4497" y="2983"/>
              <a:ext cx="452" cy="174"/>
            </a:xfrm>
            <a:prstGeom prst="rect">
              <a:avLst/>
            </a:prstGeom>
            <a:noFill/>
            <a:ln w="9525">
              <a:noFill/>
              <a:miter lim="800000"/>
              <a:headEnd/>
              <a:tailEnd/>
            </a:ln>
          </p:spPr>
          <p:txBody>
            <a:bodyPr wrap="none" lIns="0" tIns="0" rIns="0" bIns="0">
              <a:spAutoFit/>
            </a:bodyPr>
            <a:lstStyle/>
            <a:p>
              <a:r>
                <a:rPr lang="el-GR" b="1">
                  <a:solidFill>
                    <a:srgbClr val="000000"/>
                  </a:solidFill>
                </a:rPr>
                <a:t>    68%</a:t>
              </a:r>
              <a:endParaRPr lang="el-GR"/>
            </a:p>
          </p:txBody>
        </p:sp>
        <p:sp>
          <p:nvSpPr>
            <p:cNvPr id="13" name="Rectangle 15"/>
            <p:cNvSpPr>
              <a:spLocks noChangeArrowheads="1"/>
            </p:cNvSpPr>
            <p:nvPr/>
          </p:nvSpPr>
          <p:spPr bwMode="auto">
            <a:xfrm>
              <a:off x="794" y="1461"/>
              <a:ext cx="2094" cy="174"/>
            </a:xfrm>
            <a:prstGeom prst="rect">
              <a:avLst/>
            </a:prstGeom>
            <a:noFill/>
            <a:ln w="9525">
              <a:noFill/>
              <a:miter lim="800000"/>
              <a:headEnd/>
              <a:tailEnd/>
            </a:ln>
          </p:spPr>
          <p:txBody>
            <a:bodyPr wrap="none" lIns="0" tIns="0" rIns="0" bIns="0">
              <a:spAutoFit/>
            </a:bodyPr>
            <a:lstStyle/>
            <a:p>
              <a:r>
                <a:rPr lang="el-GR" b="1">
                  <a:solidFill>
                    <a:srgbClr val="000000"/>
                  </a:solidFill>
                </a:rPr>
                <a:t>Λιγότερο ανεπτυγμένες χώρες</a:t>
              </a:r>
              <a:endParaRPr lang="el-GR"/>
            </a:p>
          </p:txBody>
        </p:sp>
        <p:sp>
          <p:nvSpPr>
            <p:cNvPr id="14" name="Rectangle 16"/>
            <p:cNvSpPr>
              <a:spLocks noChangeArrowheads="1"/>
            </p:cNvSpPr>
            <p:nvPr/>
          </p:nvSpPr>
          <p:spPr bwMode="auto">
            <a:xfrm>
              <a:off x="1429" y="1684"/>
              <a:ext cx="291" cy="174"/>
            </a:xfrm>
            <a:prstGeom prst="rect">
              <a:avLst/>
            </a:prstGeom>
            <a:noFill/>
            <a:ln w="9525">
              <a:noFill/>
              <a:miter lim="800000"/>
              <a:headEnd/>
              <a:tailEnd/>
            </a:ln>
          </p:spPr>
          <p:txBody>
            <a:bodyPr wrap="none" lIns="0" tIns="0" rIns="0" bIns="0">
              <a:spAutoFit/>
            </a:bodyPr>
            <a:lstStyle/>
            <a:p>
              <a:r>
                <a:rPr lang="el-GR" b="1">
                  <a:solidFill>
                    <a:srgbClr val="000000"/>
                  </a:solidFill>
                </a:rPr>
                <a:t>32%</a:t>
              </a:r>
              <a:endParaRPr lang="el-GR"/>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764704"/>
            <a:ext cx="8280920" cy="646331"/>
          </a:xfrm>
          <a:prstGeom prst="rect">
            <a:avLst/>
          </a:prstGeom>
        </p:spPr>
        <p:txBody>
          <a:bodyPr wrap="square">
            <a:spAutoFit/>
          </a:bodyPr>
          <a:lstStyle/>
          <a:p>
            <a:r>
              <a:rPr lang="el-GR" dirty="0" smtClean="0"/>
              <a:t>Η σύνθεση των παγκόσμιων εξαγωγών</a:t>
            </a:r>
          </a:p>
          <a:p>
            <a:endParaRPr lang="el-GR" dirty="0"/>
          </a:p>
        </p:txBody>
      </p:sp>
      <p:grpSp>
        <p:nvGrpSpPr>
          <p:cNvPr id="3" name="Group 6"/>
          <p:cNvGrpSpPr>
            <a:grpSpLocks noChangeAspect="1"/>
          </p:cNvGrpSpPr>
          <p:nvPr/>
        </p:nvGrpSpPr>
        <p:grpSpPr bwMode="auto">
          <a:xfrm>
            <a:off x="684213" y="1989138"/>
            <a:ext cx="7770812" cy="4079875"/>
            <a:chOff x="432" y="1264"/>
            <a:chExt cx="4895" cy="2570"/>
          </a:xfrm>
        </p:grpSpPr>
        <p:sp>
          <p:nvSpPr>
            <p:cNvPr id="4" name="AutoShape 5"/>
            <p:cNvSpPr>
              <a:spLocks noChangeAspect="1" noChangeArrowheads="1" noTextEdit="1"/>
            </p:cNvSpPr>
            <p:nvPr/>
          </p:nvSpPr>
          <p:spPr bwMode="auto">
            <a:xfrm>
              <a:off x="432" y="1264"/>
              <a:ext cx="4895" cy="2559"/>
            </a:xfrm>
            <a:prstGeom prst="rect">
              <a:avLst/>
            </a:prstGeom>
            <a:noFill/>
            <a:ln w="9525">
              <a:noFill/>
              <a:miter lim="800000"/>
              <a:headEnd/>
              <a:tailEnd/>
            </a:ln>
          </p:spPr>
          <p:txBody>
            <a:bodyPr/>
            <a:lstStyle/>
            <a:p>
              <a:endParaRPr lang="el-GR"/>
            </a:p>
          </p:txBody>
        </p:sp>
        <p:grpSp>
          <p:nvGrpSpPr>
            <p:cNvPr id="5" name="Group 207"/>
            <p:cNvGrpSpPr>
              <a:grpSpLocks/>
            </p:cNvGrpSpPr>
            <p:nvPr/>
          </p:nvGrpSpPr>
          <p:grpSpPr bwMode="auto">
            <a:xfrm>
              <a:off x="1192" y="1361"/>
              <a:ext cx="3965" cy="1860"/>
              <a:chOff x="1192" y="1361"/>
              <a:chExt cx="3965" cy="1860"/>
            </a:xfrm>
          </p:grpSpPr>
          <p:sp>
            <p:nvSpPr>
              <p:cNvPr id="85" name="Freeform 7"/>
              <p:cNvSpPr>
                <a:spLocks/>
              </p:cNvSpPr>
              <p:nvPr/>
            </p:nvSpPr>
            <p:spPr bwMode="auto">
              <a:xfrm>
                <a:off x="1192" y="3027"/>
                <a:ext cx="3965" cy="194"/>
              </a:xfrm>
              <a:custGeom>
                <a:avLst/>
                <a:gdLst>
                  <a:gd name="T0" fmla="*/ 0 w 3965"/>
                  <a:gd name="T1" fmla="*/ 194 h 194"/>
                  <a:gd name="T2" fmla="*/ 255 w 3965"/>
                  <a:gd name="T3" fmla="*/ 0 h 194"/>
                  <a:gd name="T4" fmla="*/ 3965 w 3965"/>
                  <a:gd name="T5" fmla="*/ 0 h 194"/>
                  <a:gd name="T6" fmla="*/ 3709 w 3965"/>
                  <a:gd name="T7" fmla="*/ 194 h 194"/>
                  <a:gd name="T8" fmla="*/ 0 w 3965"/>
                  <a:gd name="T9" fmla="*/ 194 h 194"/>
                  <a:gd name="T10" fmla="*/ 0 60000 65536"/>
                  <a:gd name="T11" fmla="*/ 0 60000 65536"/>
                  <a:gd name="T12" fmla="*/ 0 60000 65536"/>
                  <a:gd name="T13" fmla="*/ 0 60000 65536"/>
                  <a:gd name="T14" fmla="*/ 0 60000 65536"/>
                  <a:gd name="T15" fmla="*/ 0 w 3965"/>
                  <a:gd name="T16" fmla="*/ 0 h 194"/>
                  <a:gd name="T17" fmla="*/ 3965 w 3965"/>
                  <a:gd name="T18" fmla="*/ 194 h 194"/>
                </a:gdLst>
                <a:ahLst/>
                <a:cxnLst>
                  <a:cxn ang="T10">
                    <a:pos x="T0" y="T1"/>
                  </a:cxn>
                  <a:cxn ang="T11">
                    <a:pos x="T2" y="T3"/>
                  </a:cxn>
                  <a:cxn ang="T12">
                    <a:pos x="T4" y="T5"/>
                  </a:cxn>
                  <a:cxn ang="T13">
                    <a:pos x="T6" y="T7"/>
                  </a:cxn>
                  <a:cxn ang="T14">
                    <a:pos x="T8" y="T9"/>
                  </a:cxn>
                </a:cxnLst>
                <a:rect l="T15" t="T16" r="T17" b="T18"/>
                <a:pathLst>
                  <a:path w="3965" h="194">
                    <a:moveTo>
                      <a:pt x="0" y="194"/>
                    </a:moveTo>
                    <a:lnTo>
                      <a:pt x="255" y="0"/>
                    </a:lnTo>
                    <a:lnTo>
                      <a:pt x="3965" y="0"/>
                    </a:lnTo>
                    <a:lnTo>
                      <a:pt x="3709" y="194"/>
                    </a:lnTo>
                    <a:lnTo>
                      <a:pt x="0" y="194"/>
                    </a:lnTo>
                    <a:close/>
                  </a:path>
                </a:pathLst>
              </a:custGeom>
              <a:solidFill>
                <a:srgbClr val="CC99FF"/>
              </a:solidFill>
              <a:ln w="9525">
                <a:noFill/>
                <a:round/>
                <a:headEnd/>
                <a:tailEnd/>
              </a:ln>
            </p:spPr>
            <p:txBody>
              <a:bodyPr/>
              <a:lstStyle/>
              <a:p>
                <a:endParaRPr lang="el-GR"/>
              </a:p>
            </p:txBody>
          </p:sp>
          <p:sp>
            <p:nvSpPr>
              <p:cNvPr id="86" name="Freeform 8"/>
              <p:cNvSpPr>
                <a:spLocks/>
              </p:cNvSpPr>
              <p:nvPr/>
            </p:nvSpPr>
            <p:spPr bwMode="auto">
              <a:xfrm>
                <a:off x="1192" y="1361"/>
                <a:ext cx="255" cy="1860"/>
              </a:xfrm>
              <a:custGeom>
                <a:avLst/>
                <a:gdLst>
                  <a:gd name="T0" fmla="*/ 0 w 255"/>
                  <a:gd name="T1" fmla="*/ 1860 h 1860"/>
                  <a:gd name="T2" fmla="*/ 0 w 255"/>
                  <a:gd name="T3" fmla="*/ 195 h 1860"/>
                  <a:gd name="T4" fmla="*/ 255 w 255"/>
                  <a:gd name="T5" fmla="*/ 0 h 1860"/>
                  <a:gd name="T6" fmla="*/ 255 w 255"/>
                  <a:gd name="T7" fmla="*/ 1666 h 1860"/>
                  <a:gd name="T8" fmla="*/ 0 w 255"/>
                  <a:gd name="T9" fmla="*/ 1860 h 1860"/>
                  <a:gd name="T10" fmla="*/ 0 60000 65536"/>
                  <a:gd name="T11" fmla="*/ 0 60000 65536"/>
                  <a:gd name="T12" fmla="*/ 0 60000 65536"/>
                  <a:gd name="T13" fmla="*/ 0 60000 65536"/>
                  <a:gd name="T14" fmla="*/ 0 60000 65536"/>
                  <a:gd name="T15" fmla="*/ 0 w 255"/>
                  <a:gd name="T16" fmla="*/ 0 h 1860"/>
                  <a:gd name="T17" fmla="*/ 255 w 255"/>
                  <a:gd name="T18" fmla="*/ 1860 h 1860"/>
                </a:gdLst>
                <a:ahLst/>
                <a:cxnLst>
                  <a:cxn ang="T10">
                    <a:pos x="T0" y="T1"/>
                  </a:cxn>
                  <a:cxn ang="T11">
                    <a:pos x="T2" y="T3"/>
                  </a:cxn>
                  <a:cxn ang="T12">
                    <a:pos x="T4" y="T5"/>
                  </a:cxn>
                  <a:cxn ang="T13">
                    <a:pos x="T6" y="T7"/>
                  </a:cxn>
                  <a:cxn ang="T14">
                    <a:pos x="T8" y="T9"/>
                  </a:cxn>
                </a:cxnLst>
                <a:rect l="T15" t="T16" r="T17" b="T18"/>
                <a:pathLst>
                  <a:path w="255" h="1860">
                    <a:moveTo>
                      <a:pt x="0" y="1860"/>
                    </a:moveTo>
                    <a:lnTo>
                      <a:pt x="0" y="195"/>
                    </a:lnTo>
                    <a:lnTo>
                      <a:pt x="255" y="0"/>
                    </a:lnTo>
                    <a:lnTo>
                      <a:pt x="255" y="1666"/>
                    </a:lnTo>
                    <a:lnTo>
                      <a:pt x="0" y="1860"/>
                    </a:lnTo>
                    <a:close/>
                  </a:path>
                </a:pathLst>
              </a:custGeom>
              <a:noFill/>
              <a:ln w="9525">
                <a:noFill/>
                <a:round/>
                <a:headEnd/>
                <a:tailEnd/>
              </a:ln>
            </p:spPr>
            <p:txBody>
              <a:bodyPr/>
              <a:lstStyle/>
              <a:p>
                <a:endParaRPr lang="el-GR"/>
              </a:p>
            </p:txBody>
          </p:sp>
          <p:sp>
            <p:nvSpPr>
              <p:cNvPr id="87" name="Rectangle 9"/>
              <p:cNvSpPr>
                <a:spLocks noChangeArrowheads="1"/>
              </p:cNvSpPr>
              <p:nvPr/>
            </p:nvSpPr>
            <p:spPr bwMode="auto">
              <a:xfrm>
                <a:off x="1447" y="1361"/>
                <a:ext cx="3710" cy="1666"/>
              </a:xfrm>
              <a:prstGeom prst="rect">
                <a:avLst/>
              </a:prstGeom>
              <a:noFill/>
              <a:ln w="9525">
                <a:noFill/>
                <a:miter lim="800000"/>
                <a:headEnd/>
                <a:tailEnd/>
              </a:ln>
            </p:spPr>
            <p:txBody>
              <a:bodyPr/>
              <a:lstStyle/>
              <a:p>
                <a:endParaRPr lang="el-GR"/>
              </a:p>
            </p:txBody>
          </p:sp>
          <p:sp>
            <p:nvSpPr>
              <p:cNvPr id="88" name="Freeform 10"/>
              <p:cNvSpPr>
                <a:spLocks/>
              </p:cNvSpPr>
              <p:nvPr/>
            </p:nvSpPr>
            <p:spPr bwMode="auto">
              <a:xfrm>
                <a:off x="1192" y="3027"/>
                <a:ext cx="3965" cy="194"/>
              </a:xfrm>
              <a:custGeom>
                <a:avLst/>
                <a:gdLst>
                  <a:gd name="T0" fmla="*/ 0 w 652"/>
                  <a:gd name="T1" fmla="*/ 32 h 32"/>
                  <a:gd name="T2" fmla="*/ 42 w 652"/>
                  <a:gd name="T3" fmla="*/ 0 h 32"/>
                  <a:gd name="T4" fmla="*/ 652 w 652"/>
                  <a:gd name="T5" fmla="*/ 0 h 32"/>
                  <a:gd name="T6" fmla="*/ 0 60000 65536"/>
                  <a:gd name="T7" fmla="*/ 0 60000 65536"/>
                  <a:gd name="T8" fmla="*/ 0 60000 65536"/>
                  <a:gd name="T9" fmla="*/ 0 w 652"/>
                  <a:gd name="T10" fmla="*/ 0 h 32"/>
                  <a:gd name="T11" fmla="*/ 652 w 652"/>
                  <a:gd name="T12" fmla="*/ 32 h 32"/>
                </a:gdLst>
                <a:ahLst/>
                <a:cxnLst>
                  <a:cxn ang="T6">
                    <a:pos x="T0" y="T1"/>
                  </a:cxn>
                  <a:cxn ang="T7">
                    <a:pos x="T2" y="T3"/>
                  </a:cxn>
                  <a:cxn ang="T8">
                    <a:pos x="T4" y="T5"/>
                  </a:cxn>
                </a:cxnLst>
                <a:rect l="T9" t="T10" r="T11" b="T12"/>
                <a:pathLst>
                  <a:path w="652" h="32">
                    <a:moveTo>
                      <a:pt x="0" y="32"/>
                    </a:moveTo>
                    <a:lnTo>
                      <a:pt x="42" y="0"/>
                    </a:lnTo>
                    <a:lnTo>
                      <a:pt x="652" y="0"/>
                    </a:lnTo>
                  </a:path>
                </a:pathLst>
              </a:custGeom>
              <a:noFill/>
              <a:ln w="9525">
                <a:solidFill>
                  <a:srgbClr val="000000"/>
                </a:solidFill>
                <a:round/>
                <a:headEnd/>
                <a:tailEnd/>
              </a:ln>
            </p:spPr>
            <p:txBody>
              <a:bodyPr/>
              <a:lstStyle/>
              <a:p>
                <a:endParaRPr lang="el-GR"/>
              </a:p>
            </p:txBody>
          </p:sp>
          <p:sp>
            <p:nvSpPr>
              <p:cNvPr id="89" name="Freeform 11"/>
              <p:cNvSpPr>
                <a:spLocks/>
              </p:cNvSpPr>
              <p:nvPr/>
            </p:nvSpPr>
            <p:spPr bwMode="auto">
              <a:xfrm>
                <a:off x="1192" y="2698"/>
                <a:ext cx="3965" cy="189"/>
              </a:xfrm>
              <a:custGeom>
                <a:avLst/>
                <a:gdLst>
                  <a:gd name="T0" fmla="*/ 0 w 652"/>
                  <a:gd name="T1" fmla="*/ 31 h 31"/>
                  <a:gd name="T2" fmla="*/ 42 w 652"/>
                  <a:gd name="T3" fmla="*/ 0 h 31"/>
                  <a:gd name="T4" fmla="*/ 652 w 652"/>
                  <a:gd name="T5" fmla="*/ 0 h 31"/>
                  <a:gd name="T6" fmla="*/ 0 60000 65536"/>
                  <a:gd name="T7" fmla="*/ 0 60000 65536"/>
                  <a:gd name="T8" fmla="*/ 0 60000 65536"/>
                  <a:gd name="T9" fmla="*/ 0 w 652"/>
                  <a:gd name="T10" fmla="*/ 0 h 31"/>
                  <a:gd name="T11" fmla="*/ 652 w 652"/>
                  <a:gd name="T12" fmla="*/ 31 h 31"/>
                </a:gdLst>
                <a:ahLst/>
                <a:cxnLst>
                  <a:cxn ang="T6">
                    <a:pos x="T0" y="T1"/>
                  </a:cxn>
                  <a:cxn ang="T7">
                    <a:pos x="T2" y="T3"/>
                  </a:cxn>
                  <a:cxn ang="T8">
                    <a:pos x="T4" y="T5"/>
                  </a:cxn>
                </a:cxnLst>
                <a:rect l="T9" t="T10" r="T11" b="T12"/>
                <a:pathLst>
                  <a:path w="652" h="31">
                    <a:moveTo>
                      <a:pt x="0" y="31"/>
                    </a:moveTo>
                    <a:lnTo>
                      <a:pt x="42" y="0"/>
                    </a:lnTo>
                    <a:lnTo>
                      <a:pt x="652" y="0"/>
                    </a:lnTo>
                  </a:path>
                </a:pathLst>
              </a:custGeom>
              <a:noFill/>
              <a:ln w="9525">
                <a:solidFill>
                  <a:srgbClr val="000000"/>
                </a:solidFill>
                <a:round/>
                <a:headEnd/>
                <a:tailEnd/>
              </a:ln>
            </p:spPr>
            <p:txBody>
              <a:bodyPr/>
              <a:lstStyle/>
              <a:p>
                <a:endParaRPr lang="el-GR"/>
              </a:p>
            </p:txBody>
          </p:sp>
          <p:sp>
            <p:nvSpPr>
              <p:cNvPr id="90" name="Freeform 12"/>
              <p:cNvSpPr>
                <a:spLocks/>
              </p:cNvSpPr>
              <p:nvPr/>
            </p:nvSpPr>
            <p:spPr bwMode="auto">
              <a:xfrm>
                <a:off x="1192" y="2364"/>
                <a:ext cx="3965" cy="189"/>
              </a:xfrm>
              <a:custGeom>
                <a:avLst/>
                <a:gdLst>
                  <a:gd name="T0" fmla="*/ 0 w 652"/>
                  <a:gd name="T1" fmla="*/ 31 h 31"/>
                  <a:gd name="T2" fmla="*/ 42 w 652"/>
                  <a:gd name="T3" fmla="*/ 0 h 31"/>
                  <a:gd name="T4" fmla="*/ 652 w 652"/>
                  <a:gd name="T5" fmla="*/ 0 h 31"/>
                  <a:gd name="T6" fmla="*/ 0 60000 65536"/>
                  <a:gd name="T7" fmla="*/ 0 60000 65536"/>
                  <a:gd name="T8" fmla="*/ 0 60000 65536"/>
                  <a:gd name="T9" fmla="*/ 0 w 652"/>
                  <a:gd name="T10" fmla="*/ 0 h 31"/>
                  <a:gd name="T11" fmla="*/ 652 w 652"/>
                  <a:gd name="T12" fmla="*/ 31 h 31"/>
                </a:gdLst>
                <a:ahLst/>
                <a:cxnLst>
                  <a:cxn ang="T6">
                    <a:pos x="T0" y="T1"/>
                  </a:cxn>
                  <a:cxn ang="T7">
                    <a:pos x="T2" y="T3"/>
                  </a:cxn>
                  <a:cxn ang="T8">
                    <a:pos x="T4" y="T5"/>
                  </a:cxn>
                </a:cxnLst>
                <a:rect l="T9" t="T10" r="T11" b="T12"/>
                <a:pathLst>
                  <a:path w="652" h="31">
                    <a:moveTo>
                      <a:pt x="0" y="31"/>
                    </a:moveTo>
                    <a:lnTo>
                      <a:pt x="42" y="0"/>
                    </a:lnTo>
                    <a:lnTo>
                      <a:pt x="652" y="0"/>
                    </a:lnTo>
                  </a:path>
                </a:pathLst>
              </a:custGeom>
              <a:noFill/>
              <a:ln w="9525">
                <a:solidFill>
                  <a:srgbClr val="000000"/>
                </a:solidFill>
                <a:round/>
                <a:headEnd/>
                <a:tailEnd/>
              </a:ln>
            </p:spPr>
            <p:txBody>
              <a:bodyPr/>
              <a:lstStyle/>
              <a:p>
                <a:endParaRPr lang="el-GR"/>
              </a:p>
            </p:txBody>
          </p:sp>
          <p:sp>
            <p:nvSpPr>
              <p:cNvPr id="91" name="Freeform 13"/>
              <p:cNvSpPr>
                <a:spLocks/>
              </p:cNvSpPr>
              <p:nvPr/>
            </p:nvSpPr>
            <p:spPr bwMode="auto">
              <a:xfrm>
                <a:off x="1192" y="2030"/>
                <a:ext cx="3965" cy="188"/>
              </a:xfrm>
              <a:custGeom>
                <a:avLst/>
                <a:gdLst>
                  <a:gd name="T0" fmla="*/ 0 w 652"/>
                  <a:gd name="T1" fmla="*/ 31 h 31"/>
                  <a:gd name="T2" fmla="*/ 42 w 652"/>
                  <a:gd name="T3" fmla="*/ 0 h 31"/>
                  <a:gd name="T4" fmla="*/ 652 w 652"/>
                  <a:gd name="T5" fmla="*/ 0 h 31"/>
                  <a:gd name="T6" fmla="*/ 0 60000 65536"/>
                  <a:gd name="T7" fmla="*/ 0 60000 65536"/>
                  <a:gd name="T8" fmla="*/ 0 60000 65536"/>
                  <a:gd name="T9" fmla="*/ 0 w 652"/>
                  <a:gd name="T10" fmla="*/ 0 h 31"/>
                  <a:gd name="T11" fmla="*/ 652 w 652"/>
                  <a:gd name="T12" fmla="*/ 31 h 31"/>
                </a:gdLst>
                <a:ahLst/>
                <a:cxnLst>
                  <a:cxn ang="T6">
                    <a:pos x="T0" y="T1"/>
                  </a:cxn>
                  <a:cxn ang="T7">
                    <a:pos x="T2" y="T3"/>
                  </a:cxn>
                  <a:cxn ang="T8">
                    <a:pos x="T4" y="T5"/>
                  </a:cxn>
                </a:cxnLst>
                <a:rect l="T9" t="T10" r="T11" b="T12"/>
                <a:pathLst>
                  <a:path w="652" h="31">
                    <a:moveTo>
                      <a:pt x="0" y="31"/>
                    </a:moveTo>
                    <a:lnTo>
                      <a:pt x="42" y="0"/>
                    </a:lnTo>
                    <a:lnTo>
                      <a:pt x="652" y="0"/>
                    </a:lnTo>
                  </a:path>
                </a:pathLst>
              </a:custGeom>
              <a:noFill/>
              <a:ln w="9525">
                <a:solidFill>
                  <a:srgbClr val="000000"/>
                </a:solidFill>
                <a:round/>
                <a:headEnd/>
                <a:tailEnd/>
              </a:ln>
            </p:spPr>
            <p:txBody>
              <a:bodyPr/>
              <a:lstStyle/>
              <a:p>
                <a:endParaRPr lang="el-GR"/>
              </a:p>
            </p:txBody>
          </p:sp>
          <p:sp>
            <p:nvSpPr>
              <p:cNvPr id="92" name="Freeform 14"/>
              <p:cNvSpPr>
                <a:spLocks/>
              </p:cNvSpPr>
              <p:nvPr/>
            </p:nvSpPr>
            <p:spPr bwMode="auto">
              <a:xfrm>
                <a:off x="1192" y="1696"/>
                <a:ext cx="3965" cy="188"/>
              </a:xfrm>
              <a:custGeom>
                <a:avLst/>
                <a:gdLst>
                  <a:gd name="T0" fmla="*/ 0 w 652"/>
                  <a:gd name="T1" fmla="*/ 31 h 31"/>
                  <a:gd name="T2" fmla="*/ 42 w 652"/>
                  <a:gd name="T3" fmla="*/ 0 h 31"/>
                  <a:gd name="T4" fmla="*/ 652 w 652"/>
                  <a:gd name="T5" fmla="*/ 0 h 31"/>
                  <a:gd name="T6" fmla="*/ 0 60000 65536"/>
                  <a:gd name="T7" fmla="*/ 0 60000 65536"/>
                  <a:gd name="T8" fmla="*/ 0 60000 65536"/>
                  <a:gd name="T9" fmla="*/ 0 w 652"/>
                  <a:gd name="T10" fmla="*/ 0 h 31"/>
                  <a:gd name="T11" fmla="*/ 652 w 652"/>
                  <a:gd name="T12" fmla="*/ 31 h 31"/>
                </a:gdLst>
                <a:ahLst/>
                <a:cxnLst>
                  <a:cxn ang="T6">
                    <a:pos x="T0" y="T1"/>
                  </a:cxn>
                  <a:cxn ang="T7">
                    <a:pos x="T2" y="T3"/>
                  </a:cxn>
                  <a:cxn ang="T8">
                    <a:pos x="T4" y="T5"/>
                  </a:cxn>
                </a:cxnLst>
                <a:rect l="T9" t="T10" r="T11" b="T12"/>
                <a:pathLst>
                  <a:path w="652" h="31">
                    <a:moveTo>
                      <a:pt x="0" y="31"/>
                    </a:moveTo>
                    <a:lnTo>
                      <a:pt x="42" y="0"/>
                    </a:lnTo>
                    <a:lnTo>
                      <a:pt x="652" y="0"/>
                    </a:lnTo>
                  </a:path>
                </a:pathLst>
              </a:custGeom>
              <a:noFill/>
              <a:ln w="9525">
                <a:solidFill>
                  <a:srgbClr val="000000"/>
                </a:solidFill>
                <a:round/>
                <a:headEnd/>
                <a:tailEnd/>
              </a:ln>
            </p:spPr>
            <p:txBody>
              <a:bodyPr/>
              <a:lstStyle/>
              <a:p>
                <a:endParaRPr lang="el-GR"/>
              </a:p>
            </p:txBody>
          </p:sp>
          <p:sp>
            <p:nvSpPr>
              <p:cNvPr id="93" name="Freeform 15"/>
              <p:cNvSpPr>
                <a:spLocks/>
              </p:cNvSpPr>
              <p:nvPr/>
            </p:nvSpPr>
            <p:spPr bwMode="auto">
              <a:xfrm>
                <a:off x="1192" y="1361"/>
                <a:ext cx="3965" cy="195"/>
              </a:xfrm>
              <a:custGeom>
                <a:avLst/>
                <a:gdLst>
                  <a:gd name="T0" fmla="*/ 0 w 652"/>
                  <a:gd name="T1" fmla="*/ 32 h 32"/>
                  <a:gd name="T2" fmla="*/ 42 w 652"/>
                  <a:gd name="T3" fmla="*/ 0 h 32"/>
                  <a:gd name="T4" fmla="*/ 652 w 652"/>
                  <a:gd name="T5" fmla="*/ 0 h 32"/>
                  <a:gd name="T6" fmla="*/ 0 60000 65536"/>
                  <a:gd name="T7" fmla="*/ 0 60000 65536"/>
                  <a:gd name="T8" fmla="*/ 0 60000 65536"/>
                  <a:gd name="T9" fmla="*/ 0 w 652"/>
                  <a:gd name="T10" fmla="*/ 0 h 32"/>
                  <a:gd name="T11" fmla="*/ 652 w 652"/>
                  <a:gd name="T12" fmla="*/ 32 h 32"/>
                </a:gdLst>
                <a:ahLst/>
                <a:cxnLst>
                  <a:cxn ang="T6">
                    <a:pos x="T0" y="T1"/>
                  </a:cxn>
                  <a:cxn ang="T7">
                    <a:pos x="T2" y="T3"/>
                  </a:cxn>
                  <a:cxn ang="T8">
                    <a:pos x="T4" y="T5"/>
                  </a:cxn>
                </a:cxnLst>
                <a:rect l="T9" t="T10" r="T11" b="T12"/>
                <a:pathLst>
                  <a:path w="652" h="32">
                    <a:moveTo>
                      <a:pt x="0" y="32"/>
                    </a:moveTo>
                    <a:lnTo>
                      <a:pt x="42" y="0"/>
                    </a:lnTo>
                    <a:lnTo>
                      <a:pt x="652" y="0"/>
                    </a:lnTo>
                  </a:path>
                </a:pathLst>
              </a:custGeom>
              <a:noFill/>
              <a:ln w="9525">
                <a:solidFill>
                  <a:srgbClr val="000000"/>
                </a:solidFill>
                <a:round/>
                <a:headEnd/>
                <a:tailEnd/>
              </a:ln>
            </p:spPr>
            <p:txBody>
              <a:bodyPr/>
              <a:lstStyle/>
              <a:p>
                <a:endParaRPr lang="el-GR"/>
              </a:p>
            </p:txBody>
          </p:sp>
          <p:sp>
            <p:nvSpPr>
              <p:cNvPr id="94" name="Freeform 16"/>
              <p:cNvSpPr>
                <a:spLocks/>
              </p:cNvSpPr>
              <p:nvPr/>
            </p:nvSpPr>
            <p:spPr bwMode="auto">
              <a:xfrm>
                <a:off x="1192" y="3027"/>
                <a:ext cx="3965" cy="194"/>
              </a:xfrm>
              <a:custGeom>
                <a:avLst/>
                <a:gdLst>
                  <a:gd name="T0" fmla="*/ 3965 w 3965"/>
                  <a:gd name="T1" fmla="*/ 0 h 194"/>
                  <a:gd name="T2" fmla="*/ 3709 w 3965"/>
                  <a:gd name="T3" fmla="*/ 194 h 194"/>
                  <a:gd name="T4" fmla="*/ 0 w 3965"/>
                  <a:gd name="T5" fmla="*/ 194 h 194"/>
                  <a:gd name="T6" fmla="*/ 255 w 3965"/>
                  <a:gd name="T7" fmla="*/ 0 h 194"/>
                  <a:gd name="T8" fmla="*/ 3965 w 3965"/>
                  <a:gd name="T9" fmla="*/ 0 h 194"/>
                  <a:gd name="T10" fmla="*/ 0 60000 65536"/>
                  <a:gd name="T11" fmla="*/ 0 60000 65536"/>
                  <a:gd name="T12" fmla="*/ 0 60000 65536"/>
                  <a:gd name="T13" fmla="*/ 0 60000 65536"/>
                  <a:gd name="T14" fmla="*/ 0 60000 65536"/>
                  <a:gd name="T15" fmla="*/ 0 w 3965"/>
                  <a:gd name="T16" fmla="*/ 0 h 194"/>
                  <a:gd name="T17" fmla="*/ 3965 w 3965"/>
                  <a:gd name="T18" fmla="*/ 194 h 194"/>
                </a:gdLst>
                <a:ahLst/>
                <a:cxnLst>
                  <a:cxn ang="T10">
                    <a:pos x="T0" y="T1"/>
                  </a:cxn>
                  <a:cxn ang="T11">
                    <a:pos x="T2" y="T3"/>
                  </a:cxn>
                  <a:cxn ang="T12">
                    <a:pos x="T4" y="T5"/>
                  </a:cxn>
                  <a:cxn ang="T13">
                    <a:pos x="T6" y="T7"/>
                  </a:cxn>
                  <a:cxn ang="T14">
                    <a:pos x="T8" y="T9"/>
                  </a:cxn>
                </a:cxnLst>
                <a:rect l="T15" t="T16" r="T17" b="T18"/>
                <a:pathLst>
                  <a:path w="3965" h="194">
                    <a:moveTo>
                      <a:pt x="3965" y="0"/>
                    </a:moveTo>
                    <a:lnTo>
                      <a:pt x="3709" y="194"/>
                    </a:lnTo>
                    <a:lnTo>
                      <a:pt x="0" y="194"/>
                    </a:lnTo>
                    <a:lnTo>
                      <a:pt x="255" y="0"/>
                    </a:lnTo>
                    <a:lnTo>
                      <a:pt x="3965" y="0"/>
                    </a:lnTo>
                    <a:close/>
                  </a:path>
                </a:pathLst>
              </a:custGeom>
              <a:noFill/>
              <a:ln w="9525">
                <a:solidFill>
                  <a:srgbClr val="000000"/>
                </a:solidFill>
                <a:round/>
                <a:headEnd/>
                <a:tailEnd/>
              </a:ln>
            </p:spPr>
            <p:txBody>
              <a:bodyPr/>
              <a:lstStyle/>
              <a:p>
                <a:endParaRPr lang="el-GR"/>
              </a:p>
            </p:txBody>
          </p:sp>
          <p:sp>
            <p:nvSpPr>
              <p:cNvPr id="95" name="Freeform 17"/>
              <p:cNvSpPr>
                <a:spLocks/>
              </p:cNvSpPr>
              <p:nvPr/>
            </p:nvSpPr>
            <p:spPr bwMode="auto">
              <a:xfrm>
                <a:off x="1192" y="1361"/>
                <a:ext cx="255" cy="1860"/>
              </a:xfrm>
              <a:custGeom>
                <a:avLst/>
                <a:gdLst>
                  <a:gd name="T0" fmla="*/ 0 w 255"/>
                  <a:gd name="T1" fmla="*/ 1860 h 1860"/>
                  <a:gd name="T2" fmla="*/ 0 w 255"/>
                  <a:gd name="T3" fmla="*/ 195 h 1860"/>
                  <a:gd name="T4" fmla="*/ 255 w 255"/>
                  <a:gd name="T5" fmla="*/ 0 h 1860"/>
                  <a:gd name="T6" fmla="*/ 255 w 255"/>
                  <a:gd name="T7" fmla="*/ 1666 h 1860"/>
                  <a:gd name="T8" fmla="*/ 0 w 255"/>
                  <a:gd name="T9" fmla="*/ 1860 h 1860"/>
                  <a:gd name="T10" fmla="*/ 0 60000 65536"/>
                  <a:gd name="T11" fmla="*/ 0 60000 65536"/>
                  <a:gd name="T12" fmla="*/ 0 60000 65536"/>
                  <a:gd name="T13" fmla="*/ 0 60000 65536"/>
                  <a:gd name="T14" fmla="*/ 0 60000 65536"/>
                  <a:gd name="T15" fmla="*/ 0 w 255"/>
                  <a:gd name="T16" fmla="*/ 0 h 1860"/>
                  <a:gd name="T17" fmla="*/ 255 w 255"/>
                  <a:gd name="T18" fmla="*/ 1860 h 1860"/>
                </a:gdLst>
                <a:ahLst/>
                <a:cxnLst>
                  <a:cxn ang="T10">
                    <a:pos x="T0" y="T1"/>
                  </a:cxn>
                  <a:cxn ang="T11">
                    <a:pos x="T2" y="T3"/>
                  </a:cxn>
                  <a:cxn ang="T12">
                    <a:pos x="T4" y="T5"/>
                  </a:cxn>
                  <a:cxn ang="T13">
                    <a:pos x="T6" y="T7"/>
                  </a:cxn>
                  <a:cxn ang="T14">
                    <a:pos x="T8" y="T9"/>
                  </a:cxn>
                </a:cxnLst>
                <a:rect l="T15" t="T16" r="T17" b="T18"/>
                <a:pathLst>
                  <a:path w="255" h="1860">
                    <a:moveTo>
                      <a:pt x="0" y="1860"/>
                    </a:moveTo>
                    <a:lnTo>
                      <a:pt x="0" y="195"/>
                    </a:lnTo>
                    <a:lnTo>
                      <a:pt x="255" y="0"/>
                    </a:lnTo>
                    <a:lnTo>
                      <a:pt x="255" y="1666"/>
                    </a:lnTo>
                    <a:lnTo>
                      <a:pt x="0" y="1860"/>
                    </a:lnTo>
                    <a:close/>
                  </a:path>
                </a:pathLst>
              </a:custGeom>
              <a:noFill/>
              <a:ln w="9525">
                <a:solidFill>
                  <a:srgbClr val="000000"/>
                </a:solidFill>
                <a:round/>
                <a:headEnd/>
                <a:tailEnd/>
              </a:ln>
            </p:spPr>
            <p:txBody>
              <a:bodyPr/>
              <a:lstStyle/>
              <a:p>
                <a:endParaRPr lang="el-GR"/>
              </a:p>
            </p:txBody>
          </p:sp>
          <p:sp>
            <p:nvSpPr>
              <p:cNvPr id="96" name="Rectangle 18"/>
              <p:cNvSpPr>
                <a:spLocks noChangeArrowheads="1"/>
              </p:cNvSpPr>
              <p:nvPr/>
            </p:nvSpPr>
            <p:spPr bwMode="auto">
              <a:xfrm>
                <a:off x="1447" y="1361"/>
                <a:ext cx="3710" cy="1666"/>
              </a:xfrm>
              <a:prstGeom prst="rect">
                <a:avLst/>
              </a:prstGeom>
              <a:noFill/>
              <a:ln w="9525">
                <a:solidFill>
                  <a:srgbClr val="000000"/>
                </a:solidFill>
                <a:miter lim="800000"/>
                <a:headEnd/>
                <a:tailEnd/>
              </a:ln>
            </p:spPr>
            <p:txBody>
              <a:bodyPr/>
              <a:lstStyle/>
              <a:p>
                <a:endParaRPr lang="el-GR"/>
              </a:p>
            </p:txBody>
          </p:sp>
          <p:sp>
            <p:nvSpPr>
              <p:cNvPr id="97" name="Freeform 19"/>
              <p:cNvSpPr>
                <a:spLocks/>
              </p:cNvSpPr>
              <p:nvPr/>
            </p:nvSpPr>
            <p:spPr bwMode="auto">
              <a:xfrm>
                <a:off x="2493" y="2656"/>
                <a:ext cx="250" cy="565"/>
              </a:xfrm>
              <a:custGeom>
                <a:avLst/>
                <a:gdLst>
                  <a:gd name="T0" fmla="*/ 0 w 250"/>
                  <a:gd name="T1" fmla="*/ 565 h 565"/>
                  <a:gd name="T2" fmla="*/ 0 w 250"/>
                  <a:gd name="T3" fmla="*/ 194 h 565"/>
                  <a:gd name="T4" fmla="*/ 250 w 250"/>
                  <a:gd name="T5" fmla="*/ 0 h 565"/>
                  <a:gd name="T6" fmla="*/ 250 w 250"/>
                  <a:gd name="T7" fmla="*/ 371 h 565"/>
                  <a:gd name="T8" fmla="*/ 0 w 250"/>
                  <a:gd name="T9" fmla="*/ 565 h 565"/>
                  <a:gd name="T10" fmla="*/ 0 60000 65536"/>
                  <a:gd name="T11" fmla="*/ 0 60000 65536"/>
                  <a:gd name="T12" fmla="*/ 0 60000 65536"/>
                  <a:gd name="T13" fmla="*/ 0 60000 65536"/>
                  <a:gd name="T14" fmla="*/ 0 60000 65536"/>
                  <a:gd name="T15" fmla="*/ 0 w 250"/>
                  <a:gd name="T16" fmla="*/ 0 h 565"/>
                  <a:gd name="T17" fmla="*/ 250 w 250"/>
                  <a:gd name="T18" fmla="*/ 565 h 565"/>
                </a:gdLst>
                <a:ahLst/>
                <a:cxnLst>
                  <a:cxn ang="T10">
                    <a:pos x="T0" y="T1"/>
                  </a:cxn>
                  <a:cxn ang="T11">
                    <a:pos x="T2" y="T3"/>
                  </a:cxn>
                  <a:cxn ang="T12">
                    <a:pos x="T4" y="T5"/>
                  </a:cxn>
                  <a:cxn ang="T13">
                    <a:pos x="T6" y="T7"/>
                  </a:cxn>
                  <a:cxn ang="T14">
                    <a:pos x="T8" y="T9"/>
                  </a:cxn>
                </a:cxnLst>
                <a:rect l="T15" t="T16" r="T17" b="T18"/>
                <a:pathLst>
                  <a:path w="250" h="565">
                    <a:moveTo>
                      <a:pt x="0" y="565"/>
                    </a:moveTo>
                    <a:lnTo>
                      <a:pt x="0" y="194"/>
                    </a:lnTo>
                    <a:lnTo>
                      <a:pt x="250" y="0"/>
                    </a:lnTo>
                    <a:lnTo>
                      <a:pt x="250" y="371"/>
                    </a:lnTo>
                    <a:lnTo>
                      <a:pt x="0" y="565"/>
                    </a:lnTo>
                    <a:close/>
                  </a:path>
                </a:pathLst>
              </a:custGeom>
              <a:solidFill>
                <a:srgbClr val="008000"/>
              </a:solidFill>
              <a:ln w="9525">
                <a:solidFill>
                  <a:srgbClr val="000000"/>
                </a:solidFill>
                <a:round/>
                <a:headEnd/>
                <a:tailEnd/>
              </a:ln>
            </p:spPr>
            <p:txBody>
              <a:bodyPr/>
              <a:lstStyle/>
              <a:p>
                <a:endParaRPr lang="el-GR"/>
              </a:p>
            </p:txBody>
          </p:sp>
          <p:sp>
            <p:nvSpPr>
              <p:cNvPr id="98" name="Rectangle 20"/>
              <p:cNvSpPr>
                <a:spLocks noChangeArrowheads="1"/>
              </p:cNvSpPr>
              <p:nvPr/>
            </p:nvSpPr>
            <p:spPr bwMode="auto">
              <a:xfrm>
                <a:off x="1752" y="2850"/>
                <a:ext cx="741" cy="371"/>
              </a:xfrm>
              <a:prstGeom prst="rect">
                <a:avLst/>
              </a:prstGeom>
              <a:solidFill>
                <a:srgbClr val="00FF00"/>
              </a:solidFill>
              <a:ln w="9525">
                <a:solidFill>
                  <a:srgbClr val="000000"/>
                </a:solidFill>
                <a:miter lim="800000"/>
                <a:headEnd/>
                <a:tailEnd/>
              </a:ln>
            </p:spPr>
            <p:txBody>
              <a:bodyPr/>
              <a:lstStyle/>
              <a:p>
                <a:endParaRPr lang="el-GR"/>
              </a:p>
            </p:txBody>
          </p:sp>
          <p:sp>
            <p:nvSpPr>
              <p:cNvPr id="99" name="Freeform 21"/>
              <p:cNvSpPr>
                <a:spLocks/>
              </p:cNvSpPr>
              <p:nvPr/>
            </p:nvSpPr>
            <p:spPr bwMode="auto">
              <a:xfrm>
                <a:off x="1752" y="2656"/>
                <a:ext cx="991" cy="194"/>
              </a:xfrm>
              <a:custGeom>
                <a:avLst/>
                <a:gdLst>
                  <a:gd name="T0" fmla="*/ 741 w 991"/>
                  <a:gd name="T1" fmla="*/ 194 h 194"/>
                  <a:gd name="T2" fmla="*/ 991 w 991"/>
                  <a:gd name="T3" fmla="*/ 0 h 194"/>
                  <a:gd name="T4" fmla="*/ 249 w 991"/>
                  <a:gd name="T5" fmla="*/ 0 h 194"/>
                  <a:gd name="T6" fmla="*/ 0 w 991"/>
                  <a:gd name="T7" fmla="*/ 194 h 194"/>
                  <a:gd name="T8" fmla="*/ 741 w 991"/>
                  <a:gd name="T9" fmla="*/ 194 h 194"/>
                  <a:gd name="T10" fmla="*/ 0 60000 65536"/>
                  <a:gd name="T11" fmla="*/ 0 60000 65536"/>
                  <a:gd name="T12" fmla="*/ 0 60000 65536"/>
                  <a:gd name="T13" fmla="*/ 0 60000 65536"/>
                  <a:gd name="T14" fmla="*/ 0 60000 65536"/>
                  <a:gd name="T15" fmla="*/ 0 w 991"/>
                  <a:gd name="T16" fmla="*/ 0 h 194"/>
                  <a:gd name="T17" fmla="*/ 991 w 991"/>
                  <a:gd name="T18" fmla="*/ 194 h 194"/>
                </a:gdLst>
                <a:ahLst/>
                <a:cxnLst>
                  <a:cxn ang="T10">
                    <a:pos x="T0" y="T1"/>
                  </a:cxn>
                  <a:cxn ang="T11">
                    <a:pos x="T2" y="T3"/>
                  </a:cxn>
                  <a:cxn ang="T12">
                    <a:pos x="T4" y="T5"/>
                  </a:cxn>
                  <a:cxn ang="T13">
                    <a:pos x="T6" y="T7"/>
                  </a:cxn>
                  <a:cxn ang="T14">
                    <a:pos x="T8" y="T9"/>
                  </a:cxn>
                </a:cxnLst>
                <a:rect l="T15" t="T16" r="T17" b="T18"/>
                <a:pathLst>
                  <a:path w="991" h="194">
                    <a:moveTo>
                      <a:pt x="741" y="194"/>
                    </a:moveTo>
                    <a:lnTo>
                      <a:pt x="991" y="0"/>
                    </a:lnTo>
                    <a:lnTo>
                      <a:pt x="249" y="0"/>
                    </a:lnTo>
                    <a:lnTo>
                      <a:pt x="0" y="194"/>
                    </a:lnTo>
                    <a:lnTo>
                      <a:pt x="741" y="194"/>
                    </a:lnTo>
                    <a:close/>
                  </a:path>
                </a:pathLst>
              </a:custGeom>
              <a:solidFill>
                <a:srgbClr val="00BF00"/>
              </a:solidFill>
              <a:ln w="9525">
                <a:solidFill>
                  <a:srgbClr val="000000"/>
                </a:solidFill>
                <a:round/>
                <a:headEnd/>
                <a:tailEnd/>
              </a:ln>
            </p:spPr>
            <p:txBody>
              <a:bodyPr/>
              <a:lstStyle/>
              <a:p>
                <a:endParaRPr lang="el-GR"/>
              </a:p>
            </p:txBody>
          </p:sp>
          <p:sp>
            <p:nvSpPr>
              <p:cNvPr id="100" name="Freeform 22"/>
              <p:cNvSpPr>
                <a:spLocks/>
              </p:cNvSpPr>
              <p:nvPr/>
            </p:nvSpPr>
            <p:spPr bwMode="auto">
              <a:xfrm>
                <a:off x="2493" y="2474"/>
                <a:ext cx="250" cy="376"/>
              </a:xfrm>
              <a:custGeom>
                <a:avLst/>
                <a:gdLst>
                  <a:gd name="T0" fmla="*/ 0 w 250"/>
                  <a:gd name="T1" fmla="*/ 376 h 376"/>
                  <a:gd name="T2" fmla="*/ 0 w 250"/>
                  <a:gd name="T3" fmla="*/ 188 h 376"/>
                  <a:gd name="T4" fmla="*/ 250 w 250"/>
                  <a:gd name="T5" fmla="*/ 0 h 376"/>
                  <a:gd name="T6" fmla="*/ 250 w 250"/>
                  <a:gd name="T7" fmla="*/ 182 h 376"/>
                  <a:gd name="T8" fmla="*/ 0 w 250"/>
                  <a:gd name="T9" fmla="*/ 376 h 376"/>
                  <a:gd name="T10" fmla="*/ 0 60000 65536"/>
                  <a:gd name="T11" fmla="*/ 0 60000 65536"/>
                  <a:gd name="T12" fmla="*/ 0 60000 65536"/>
                  <a:gd name="T13" fmla="*/ 0 60000 65536"/>
                  <a:gd name="T14" fmla="*/ 0 60000 65536"/>
                  <a:gd name="T15" fmla="*/ 0 w 250"/>
                  <a:gd name="T16" fmla="*/ 0 h 376"/>
                  <a:gd name="T17" fmla="*/ 250 w 250"/>
                  <a:gd name="T18" fmla="*/ 376 h 376"/>
                </a:gdLst>
                <a:ahLst/>
                <a:cxnLst>
                  <a:cxn ang="T10">
                    <a:pos x="T0" y="T1"/>
                  </a:cxn>
                  <a:cxn ang="T11">
                    <a:pos x="T2" y="T3"/>
                  </a:cxn>
                  <a:cxn ang="T12">
                    <a:pos x="T4" y="T5"/>
                  </a:cxn>
                  <a:cxn ang="T13">
                    <a:pos x="T6" y="T7"/>
                  </a:cxn>
                  <a:cxn ang="T14">
                    <a:pos x="T8" y="T9"/>
                  </a:cxn>
                </a:cxnLst>
                <a:rect l="T15" t="T16" r="T17" b="T18"/>
                <a:pathLst>
                  <a:path w="250" h="376">
                    <a:moveTo>
                      <a:pt x="0" y="376"/>
                    </a:moveTo>
                    <a:lnTo>
                      <a:pt x="0" y="188"/>
                    </a:lnTo>
                    <a:lnTo>
                      <a:pt x="250" y="0"/>
                    </a:lnTo>
                    <a:lnTo>
                      <a:pt x="250" y="182"/>
                    </a:lnTo>
                    <a:lnTo>
                      <a:pt x="0" y="376"/>
                    </a:lnTo>
                    <a:close/>
                  </a:path>
                </a:pathLst>
              </a:custGeom>
              <a:solidFill>
                <a:srgbClr val="1A1A4D"/>
              </a:solidFill>
              <a:ln w="9525">
                <a:solidFill>
                  <a:srgbClr val="000000"/>
                </a:solidFill>
                <a:round/>
                <a:headEnd/>
                <a:tailEnd/>
              </a:ln>
            </p:spPr>
            <p:txBody>
              <a:bodyPr/>
              <a:lstStyle/>
              <a:p>
                <a:endParaRPr lang="el-GR"/>
              </a:p>
            </p:txBody>
          </p:sp>
          <p:sp>
            <p:nvSpPr>
              <p:cNvPr id="101" name="Rectangle 23"/>
              <p:cNvSpPr>
                <a:spLocks noChangeArrowheads="1"/>
              </p:cNvSpPr>
              <p:nvPr/>
            </p:nvSpPr>
            <p:spPr bwMode="auto">
              <a:xfrm>
                <a:off x="1752" y="2662"/>
                <a:ext cx="741" cy="188"/>
              </a:xfrm>
              <a:prstGeom prst="rect">
                <a:avLst/>
              </a:prstGeom>
              <a:solidFill>
                <a:srgbClr val="333399"/>
              </a:solidFill>
              <a:ln w="9525">
                <a:solidFill>
                  <a:srgbClr val="000000"/>
                </a:solidFill>
                <a:miter lim="800000"/>
                <a:headEnd/>
                <a:tailEnd/>
              </a:ln>
            </p:spPr>
            <p:txBody>
              <a:bodyPr/>
              <a:lstStyle/>
              <a:p>
                <a:endParaRPr lang="el-GR"/>
              </a:p>
            </p:txBody>
          </p:sp>
          <p:sp>
            <p:nvSpPr>
              <p:cNvPr id="102" name="Freeform 24"/>
              <p:cNvSpPr>
                <a:spLocks/>
              </p:cNvSpPr>
              <p:nvPr/>
            </p:nvSpPr>
            <p:spPr bwMode="auto">
              <a:xfrm>
                <a:off x="1752" y="2474"/>
                <a:ext cx="991" cy="188"/>
              </a:xfrm>
              <a:custGeom>
                <a:avLst/>
                <a:gdLst>
                  <a:gd name="T0" fmla="*/ 741 w 991"/>
                  <a:gd name="T1" fmla="*/ 188 h 188"/>
                  <a:gd name="T2" fmla="*/ 991 w 991"/>
                  <a:gd name="T3" fmla="*/ 0 h 188"/>
                  <a:gd name="T4" fmla="*/ 249 w 991"/>
                  <a:gd name="T5" fmla="*/ 0 h 188"/>
                  <a:gd name="T6" fmla="*/ 0 w 991"/>
                  <a:gd name="T7" fmla="*/ 188 h 188"/>
                  <a:gd name="T8" fmla="*/ 741 w 991"/>
                  <a:gd name="T9" fmla="*/ 188 h 188"/>
                  <a:gd name="T10" fmla="*/ 0 60000 65536"/>
                  <a:gd name="T11" fmla="*/ 0 60000 65536"/>
                  <a:gd name="T12" fmla="*/ 0 60000 65536"/>
                  <a:gd name="T13" fmla="*/ 0 60000 65536"/>
                  <a:gd name="T14" fmla="*/ 0 60000 65536"/>
                  <a:gd name="T15" fmla="*/ 0 w 991"/>
                  <a:gd name="T16" fmla="*/ 0 h 188"/>
                  <a:gd name="T17" fmla="*/ 991 w 991"/>
                  <a:gd name="T18" fmla="*/ 188 h 188"/>
                </a:gdLst>
                <a:ahLst/>
                <a:cxnLst>
                  <a:cxn ang="T10">
                    <a:pos x="T0" y="T1"/>
                  </a:cxn>
                  <a:cxn ang="T11">
                    <a:pos x="T2" y="T3"/>
                  </a:cxn>
                  <a:cxn ang="T12">
                    <a:pos x="T4" y="T5"/>
                  </a:cxn>
                  <a:cxn ang="T13">
                    <a:pos x="T6" y="T7"/>
                  </a:cxn>
                  <a:cxn ang="T14">
                    <a:pos x="T8" y="T9"/>
                  </a:cxn>
                </a:cxnLst>
                <a:rect l="T15" t="T16" r="T17" b="T18"/>
                <a:pathLst>
                  <a:path w="991" h="188">
                    <a:moveTo>
                      <a:pt x="741" y="188"/>
                    </a:moveTo>
                    <a:lnTo>
                      <a:pt x="991" y="0"/>
                    </a:lnTo>
                    <a:lnTo>
                      <a:pt x="249" y="0"/>
                    </a:lnTo>
                    <a:lnTo>
                      <a:pt x="0" y="188"/>
                    </a:lnTo>
                    <a:lnTo>
                      <a:pt x="741" y="188"/>
                    </a:lnTo>
                    <a:close/>
                  </a:path>
                </a:pathLst>
              </a:custGeom>
              <a:solidFill>
                <a:srgbClr val="262673"/>
              </a:solidFill>
              <a:ln w="9525">
                <a:solidFill>
                  <a:srgbClr val="000000"/>
                </a:solidFill>
                <a:round/>
                <a:headEnd/>
                <a:tailEnd/>
              </a:ln>
            </p:spPr>
            <p:txBody>
              <a:bodyPr/>
              <a:lstStyle/>
              <a:p>
                <a:endParaRPr lang="el-GR"/>
              </a:p>
            </p:txBody>
          </p:sp>
          <p:sp>
            <p:nvSpPr>
              <p:cNvPr id="103" name="Rectangle 25"/>
              <p:cNvSpPr>
                <a:spLocks noChangeArrowheads="1"/>
              </p:cNvSpPr>
              <p:nvPr/>
            </p:nvSpPr>
            <p:spPr bwMode="auto">
              <a:xfrm>
                <a:off x="2493" y="2188"/>
                <a:ext cx="256" cy="24"/>
              </a:xfrm>
              <a:prstGeom prst="rect">
                <a:avLst/>
              </a:prstGeom>
              <a:solidFill>
                <a:srgbClr val="004D4D"/>
              </a:solidFill>
              <a:ln w="9525">
                <a:noFill/>
                <a:miter lim="800000"/>
                <a:headEnd/>
                <a:tailEnd/>
              </a:ln>
            </p:spPr>
            <p:txBody>
              <a:bodyPr/>
              <a:lstStyle/>
              <a:p>
                <a:endParaRPr lang="el-GR"/>
              </a:p>
            </p:txBody>
          </p:sp>
          <p:sp>
            <p:nvSpPr>
              <p:cNvPr id="104" name="Rectangle 26"/>
              <p:cNvSpPr>
                <a:spLocks noChangeArrowheads="1"/>
              </p:cNvSpPr>
              <p:nvPr/>
            </p:nvSpPr>
            <p:spPr bwMode="auto">
              <a:xfrm>
                <a:off x="2493" y="2212"/>
                <a:ext cx="256" cy="31"/>
              </a:xfrm>
              <a:prstGeom prst="rect">
                <a:avLst/>
              </a:prstGeom>
              <a:solidFill>
                <a:srgbClr val="004C4C"/>
              </a:solidFill>
              <a:ln w="9525">
                <a:noFill/>
                <a:miter lim="800000"/>
                <a:headEnd/>
                <a:tailEnd/>
              </a:ln>
            </p:spPr>
            <p:txBody>
              <a:bodyPr/>
              <a:lstStyle/>
              <a:p>
                <a:endParaRPr lang="el-GR"/>
              </a:p>
            </p:txBody>
          </p:sp>
          <p:sp>
            <p:nvSpPr>
              <p:cNvPr id="105" name="Rectangle 27"/>
              <p:cNvSpPr>
                <a:spLocks noChangeArrowheads="1"/>
              </p:cNvSpPr>
              <p:nvPr/>
            </p:nvSpPr>
            <p:spPr bwMode="auto">
              <a:xfrm>
                <a:off x="2493" y="2243"/>
                <a:ext cx="256" cy="24"/>
              </a:xfrm>
              <a:prstGeom prst="rect">
                <a:avLst/>
              </a:prstGeom>
              <a:solidFill>
                <a:srgbClr val="004B4B"/>
              </a:solidFill>
              <a:ln w="9525">
                <a:noFill/>
                <a:miter lim="800000"/>
                <a:headEnd/>
                <a:tailEnd/>
              </a:ln>
            </p:spPr>
            <p:txBody>
              <a:bodyPr/>
              <a:lstStyle/>
              <a:p>
                <a:endParaRPr lang="el-GR"/>
              </a:p>
            </p:txBody>
          </p:sp>
          <p:sp>
            <p:nvSpPr>
              <p:cNvPr id="106" name="Rectangle 28"/>
              <p:cNvSpPr>
                <a:spLocks noChangeArrowheads="1"/>
              </p:cNvSpPr>
              <p:nvPr/>
            </p:nvSpPr>
            <p:spPr bwMode="auto">
              <a:xfrm>
                <a:off x="2493" y="2267"/>
                <a:ext cx="256" cy="12"/>
              </a:xfrm>
              <a:prstGeom prst="rect">
                <a:avLst/>
              </a:prstGeom>
              <a:solidFill>
                <a:srgbClr val="004A4A"/>
              </a:solidFill>
              <a:ln w="9525">
                <a:noFill/>
                <a:miter lim="800000"/>
                <a:headEnd/>
                <a:tailEnd/>
              </a:ln>
            </p:spPr>
            <p:txBody>
              <a:bodyPr/>
              <a:lstStyle/>
              <a:p>
                <a:endParaRPr lang="el-GR"/>
              </a:p>
            </p:txBody>
          </p:sp>
          <p:sp>
            <p:nvSpPr>
              <p:cNvPr id="107" name="Rectangle 29"/>
              <p:cNvSpPr>
                <a:spLocks noChangeArrowheads="1"/>
              </p:cNvSpPr>
              <p:nvPr/>
            </p:nvSpPr>
            <p:spPr bwMode="auto">
              <a:xfrm>
                <a:off x="2493" y="2279"/>
                <a:ext cx="256" cy="18"/>
              </a:xfrm>
              <a:prstGeom prst="rect">
                <a:avLst/>
              </a:prstGeom>
              <a:solidFill>
                <a:srgbClr val="004949"/>
              </a:solidFill>
              <a:ln w="9525">
                <a:noFill/>
                <a:miter lim="800000"/>
                <a:headEnd/>
                <a:tailEnd/>
              </a:ln>
            </p:spPr>
            <p:txBody>
              <a:bodyPr/>
              <a:lstStyle/>
              <a:p>
                <a:endParaRPr lang="el-GR"/>
              </a:p>
            </p:txBody>
          </p:sp>
          <p:sp>
            <p:nvSpPr>
              <p:cNvPr id="108" name="Rectangle 30"/>
              <p:cNvSpPr>
                <a:spLocks noChangeArrowheads="1"/>
              </p:cNvSpPr>
              <p:nvPr/>
            </p:nvSpPr>
            <p:spPr bwMode="auto">
              <a:xfrm>
                <a:off x="2493" y="2297"/>
                <a:ext cx="256" cy="12"/>
              </a:xfrm>
              <a:prstGeom prst="rect">
                <a:avLst/>
              </a:prstGeom>
              <a:solidFill>
                <a:srgbClr val="004848"/>
              </a:solidFill>
              <a:ln w="9525">
                <a:noFill/>
                <a:miter lim="800000"/>
                <a:headEnd/>
                <a:tailEnd/>
              </a:ln>
            </p:spPr>
            <p:txBody>
              <a:bodyPr/>
              <a:lstStyle/>
              <a:p>
                <a:endParaRPr lang="el-GR"/>
              </a:p>
            </p:txBody>
          </p:sp>
          <p:sp>
            <p:nvSpPr>
              <p:cNvPr id="109" name="Rectangle 31"/>
              <p:cNvSpPr>
                <a:spLocks noChangeArrowheads="1"/>
              </p:cNvSpPr>
              <p:nvPr/>
            </p:nvSpPr>
            <p:spPr bwMode="auto">
              <a:xfrm>
                <a:off x="2493" y="2309"/>
                <a:ext cx="256" cy="19"/>
              </a:xfrm>
              <a:prstGeom prst="rect">
                <a:avLst/>
              </a:prstGeom>
              <a:solidFill>
                <a:srgbClr val="004747"/>
              </a:solidFill>
              <a:ln w="9525">
                <a:noFill/>
                <a:miter lim="800000"/>
                <a:headEnd/>
                <a:tailEnd/>
              </a:ln>
            </p:spPr>
            <p:txBody>
              <a:bodyPr/>
              <a:lstStyle/>
              <a:p>
                <a:endParaRPr lang="el-GR"/>
              </a:p>
            </p:txBody>
          </p:sp>
          <p:sp>
            <p:nvSpPr>
              <p:cNvPr id="110" name="Rectangle 32"/>
              <p:cNvSpPr>
                <a:spLocks noChangeArrowheads="1"/>
              </p:cNvSpPr>
              <p:nvPr/>
            </p:nvSpPr>
            <p:spPr bwMode="auto">
              <a:xfrm>
                <a:off x="2493" y="2328"/>
                <a:ext cx="256" cy="6"/>
              </a:xfrm>
              <a:prstGeom prst="rect">
                <a:avLst/>
              </a:prstGeom>
              <a:solidFill>
                <a:srgbClr val="004646"/>
              </a:solidFill>
              <a:ln w="9525">
                <a:noFill/>
                <a:miter lim="800000"/>
                <a:headEnd/>
                <a:tailEnd/>
              </a:ln>
            </p:spPr>
            <p:txBody>
              <a:bodyPr/>
              <a:lstStyle/>
              <a:p>
                <a:endParaRPr lang="el-GR"/>
              </a:p>
            </p:txBody>
          </p:sp>
          <p:sp>
            <p:nvSpPr>
              <p:cNvPr id="111" name="Rectangle 33"/>
              <p:cNvSpPr>
                <a:spLocks noChangeArrowheads="1"/>
              </p:cNvSpPr>
              <p:nvPr/>
            </p:nvSpPr>
            <p:spPr bwMode="auto">
              <a:xfrm>
                <a:off x="2493" y="2334"/>
                <a:ext cx="256" cy="12"/>
              </a:xfrm>
              <a:prstGeom prst="rect">
                <a:avLst/>
              </a:prstGeom>
              <a:solidFill>
                <a:srgbClr val="004545"/>
              </a:solidFill>
              <a:ln w="9525">
                <a:noFill/>
                <a:miter lim="800000"/>
                <a:headEnd/>
                <a:tailEnd/>
              </a:ln>
            </p:spPr>
            <p:txBody>
              <a:bodyPr/>
              <a:lstStyle/>
              <a:p>
                <a:endParaRPr lang="el-GR"/>
              </a:p>
            </p:txBody>
          </p:sp>
          <p:sp>
            <p:nvSpPr>
              <p:cNvPr id="112" name="Rectangle 34"/>
              <p:cNvSpPr>
                <a:spLocks noChangeArrowheads="1"/>
              </p:cNvSpPr>
              <p:nvPr/>
            </p:nvSpPr>
            <p:spPr bwMode="auto">
              <a:xfrm>
                <a:off x="2493" y="2346"/>
                <a:ext cx="256" cy="6"/>
              </a:xfrm>
              <a:prstGeom prst="rect">
                <a:avLst/>
              </a:prstGeom>
              <a:solidFill>
                <a:srgbClr val="004444"/>
              </a:solidFill>
              <a:ln w="9525">
                <a:noFill/>
                <a:miter lim="800000"/>
                <a:headEnd/>
                <a:tailEnd/>
              </a:ln>
            </p:spPr>
            <p:txBody>
              <a:bodyPr/>
              <a:lstStyle/>
              <a:p>
                <a:endParaRPr lang="el-GR"/>
              </a:p>
            </p:txBody>
          </p:sp>
          <p:sp>
            <p:nvSpPr>
              <p:cNvPr id="113" name="Rectangle 35"/>
              <p:cNvSpPr>
                <a:spLocks noChangeArrowheads="1"/>
              </p:cNvSpPr>
              <p:nvPr/>
            </p:nvSpPr>
            <p:spPr bwMode="auto">
              <a:xfrm>
                <a:off x="2493" y="2352"/>
                <a:ext cx="256" cy="12"/>
              </a:xfrm>
              <a:prstGeom prst="rect">
                <a:avLst/>
              </a:prstGeom>
              <a:solidFill>
                <a:srgbClr val="004343"/>
              </a:solidFill>
              <a:ln w="9525">
                <a:noFill/>
                <a:miter lim="800000"/>
                <a:headEnd/>
                <a:tailEnd/>
              </a:ln>
            </p:spPr>
            <p:txBody>
              <a:bodyPr/>
              <a:lstStyle/>
              <a:p>
                <a:endParaRPr lang="el-GR"/>
              </a:p>
            </p:txBody>
          </p:sp>
          <p:sp>
            <p:nvSpPr>
              <p:cNvPr id="114" name="Rectangle 36"/>
              <p:cNvSpPr>
                <a:spLocks noChangeArrowheads="1"/>
              </p:cNvSpPr>
              <p:nvPr/>
            </p:nvSpPr>
            <p:spPr bwMode="auto">
              <a:xfrm>
                <a:off x="2493" y="2364"/>
                <a:ext cx="256" cy="6"/>
              </a:xfrm>
              <a:prstGeom prst="rect">
                <a:avLst/>
              </a:prstGeom>
              <a:solidFill>
                <a:srgbClr val="004242"/>
              </a:solidFill>
              <a:ln w="9525">
                <a:noFill/>
                <a:miter lim="800000"/>
                <a:headEnd/>
                <a:tailEnd/>
              </a:ln>
            </p:spPr>
            <p:txBody>
              <a:bodyPr/>
              <a:lstStyle/>
              <a:p>
                <a:endParaRPr lang="el-GR"/>
              </a:p>
            </p:txBody>
          </p:sp>
          <p:sp>
            <p:nvSpPr>
              <p:cNvPr id="115" name="Rectangle 37"/>
              <p:cNvSpPr>
                <a:spLocks noChangeArrowheads="1"/>
              </p:cNvSpPr>
              <p:nvPr/>
            </p:nvSpPr>
            <p:spPr bwMode="auto">
              <a:xfrm>
                <a:off x="2493" y="2370"/>
                <a:ext cx="256" cy="6"/>
              </a:xfrm>
              <a:prstGeom prst="rect">
                <a:avLst/>
              </a:prstGeom>
              <a:solidFill>
                <a:srgbClr val="004141"/>
              </a:solidFill>
              <a:ln w="9525">
                <a:noFill/>
                <a:miter lim="800000"/>
                <a:headEnd/>
                <a:tailEnd/>
              </a:ln>
            </p:spPr>
            <p:txBody>
              <a:bodyPr/>
              <a:lstStyle/>
              <a:p>
                <a:endParaRPr lang="el-GR"/>
              </a:p>
            </p:txBody>
          </p:sp>
          <p:sp>
            <p:nvSpPr>
              <p:cNvPr id="116" name="Rectangle 38"/>
              <p:cNvSpPr>
                <a:spLocks noChangeArrowheads="1"/>
              </p:cNvSpPr>
              <p:nvPr/>
            </p:nvSpPr>
            <p:spPr bwMode="auto">
              <a:xfrm>
                <a:off x="2493" y="2376"/>
                <a:ext cx="256" cy="6"/>
              </a:xfrm>
              <a:prstGeom prst="rect">
                <a:avLst/>
              </a:prstGeom>
              <a:solidFill>
                <a:srgbClr val="004040"/>
              </a:solidFill>
              <a:ln w="9525">
                <a:noFill/>
                <a:miter lim="800000"/>
                <a:headEnd/>
                <a:tailEnd/>
              </a:ln>
            </p:spPr>
            <p:txBody>
              <a:bodyPr/>
              <a:lstStyle/>
              <a:p>
                <a:endParaRPr lang="el-GR"/>
              </a:p>
            </p:txBody>
          </p:sp>
          <p:sp>
            <p:nvSpPr>
              <p:cNvPr id="117" name="Rectangle 39"/>
              <p:cNvSpPr>
                <a:spLocks noChangeArrowheads="1"/>
              </p:cNvSpPr>
              <p:nvPr/>
            </p:nvSpPr>
            <p:spPr bwMode="auto">
              <a:xfrm>
                <a:off x="2493" y="2382"/>
                <a:ext cx="256" cy="13"/>
              </a:xfrm>
              <a:prstGeom prst="rect">
                <a:avLst/>
              </a:prstGeom>
              <a:solidFill>
                <a:srgbClr val="003F3F"/>
              </a:solidFill>
              <a:ln w="9525">
                <a:noFill/>
                <a:miter lim="800000"/>
                <a:headEnd/>
                <a:tailEnd/>
              </a:ln>
            </p:spPr>
            <p:txBody>
              <a:bodyPr/>
              <a:lstStyle/>
              <a:p>
                <a:endParaRPr lang="el-GR"/>
              </a:p>
            </p:txBody>
          </p:sp>
          <p:sp>
            <p:nvSpPr>
              <p:cNvPr id="118" name="Rectangle 40"/>
              <p:cNvSpPr>
                <a:spLocks noChangeArrowheads="1"/>
              </p:cNvSpPr>
              <p:nvPr/>
            </p:nvSpPr>
            <p:spPr bwMode="auto">
              <a:xfrm>
                <a:off x="2493" y="2395"/>
                <a:ext cx="256" cy="6"/>
              </a:xfrm>
              <a:prstGeom prst="rect">
                <a:avLst/>
              </a:prstGeom>
              <a:solidFill>
                <a:srgbClr val="003E3E"/>
              </a:solidFill>
              <a:ln w="9525">
                <a:noFill/>
                <a:miter lim="800000"/>
                <a:headEnd/>
                <a:tailEnd/>
              </a:ln>
            </p:spPr>
            <p:txBody>
              <a:bodyPr/>
              <a:lstStyle/>
              <a:p>
                <a:endParaRPr lang="el-GR"/>
              </a:p>
            </p:txBody>
          </p:sp>
          <p:sp>
            <p:nvSpPr>
              <p:cNvPr id="119" name="Rectangle 41"/>
              <p:cNvSpPr>
                <a:spLocks noChangeArrowheads="1"/>
              </p:cNvSpPr>
              <p:nvPr/>
            </p:nvSpPr>
            <p:spPr bwMode="auto">
              <a:xfrm>
                <a:off x="2493" y="2401"/>
                <a:ext cx="256" cy="6"/>
              </a:xfrm>
              <a:prstGeom prst="rect">
                <a:avLst/>
              </a:prstGeom>
              <a:solidFill>
                <a:srgbClr val="003D3D"/>
              </a:solidFill>
              <a:ln w="9525">
                <a:noFill/>
                <a:miter lim="800000"/>
                <a:headEnd/>
                <a:tailEnd/>
              </a:ln>
            </p:spPr>
            <p:txBody>
              <a:bodyPr/>
              <a:lstStyle/>
              <a:p>
                <a:endParaRPr lang="el-GR"/>
              </a:p>
            </p:txBody>
          </p:sp>
          <p:sp>
            <p:nvSpPr>
              <p:cNvPr id="120" name="Rectangle 42"/>
              <p:cNvSpPr>
                <a:spLocks noChangeArrowheads="1"/>
              </p:cNvSpPr>
              <p:nvPr/>
            </p:nvSpPr>
            <p:spPr bwMode="auto">
              <a:xfrm>
                <a:off x="2493" y="2407"/>
                <a:ext cx="256" cy="6"/>
              </a:xfrm>
              <a:prstGeom prst="rect">
                <a:avLst/>
              </a:prstGeom>
              <a:solidFill>
                <a:srgbClr val="003C3C"/>
              </a:solidFill>
              <a:ln w="9525">
                <a:noFill/>
                <a:miter lim="800000"/>
                <a:headEnd/>
                <a:tailEnd/>
              </a:ln>
            </p:spPr>
            <p:txBody>
              <a:bodyPr/>
              <a:lstStyle/>
              <a:p>
                <a:endParaRPr lang="el-GR"/>
              </a:p>
            </p:txBody>
          </p:sp>
          <p:sp>
            <p:nvSpPr>
              <p:cNvPr id="121" name="Rectangle 43"/>
              <p:cNvSpPr>
                <a:spLocks noChangeArrowheads="1"/>
              </p:cNvSpPr>
              <p:nvPr/>
            </p:nvSpPr>
            <p:spPr bwMode="auto">
              <a:xfrm>
                <a:off x="2493" y="2413"/>
                <a:ext cx="256" cy="6"/>
              </a:xfrm>
              <a:prstGeom prst="rect">
                <a:avLst/>
              </a:prstGeom>
              <a:solidFill>
                <a:srgbClr val="003A3A"/>
              </a:solidFill>
              <a:ln w="9525">
                <a:noFill/>
                <a:miter lim="800000"/>
                <a:headEnd/>
                <a:tailEnd/>
              </a:ln>
            </p:spPr>
            <p:txBody>
              <a:bodyPr/>
              <a:lstStyle/>
              <a:p>
                <a:endParaRPr lang="el-GR"/>
              </a:p>
            </p:txBody>
          </p:sp>
          <p:sp>
            <p:nvSpPr>
              <p:cNvPr id="122" name="Rectangle 44"/>
              <p:cNvSpPr>
                <a:spLocks noChangeArrowheads="1"/>
              </p:cNvSpPr>
              <p:nvPr/>
            </p:nvSpPr>
            <p:spPr bwMode="auto">
              <a:xfrm>
                <a:off x="2493" y="2419"/>
                <a:ext cx="256" cy="12"/>
              </a:xfrm>
              <a:prstGeom prst="rect">
                <a:avLst/>
              </a:prstGeom>
              <a:solidFill>
                <a:srgbClr val="003939"/>
              </a:solidFill>
              <a:ln w="9525">
                <a:noFill/>
                <a:miter lim="800000"/>
                <a:headEnd/>
                <a:tailEnd/>
              </a:ln>
            </p:spPr>
            <p:txBody>
              <a:bodyPr/>
              <a:lstStyle/>
              <a:p>
                <a:endParaRPr lang="el-GR"/>
              </a:p>
            </p:txBody>
          </p:sp>
          <p:sp>
            <p:nvSpPr>
              <p:cNvPr id="123" name="Rectangle 45"/>
              <p:cNvSpPr>
                <a:spLocks noChangeArrowheads="1"/>
              </p:cNvSpPr>
              <p:nvPr/>
            </p:nvSpPr>
            <p:spPr bwMode="auto">
              <a:xfrm>
                <a:off x="2493" y="2431"/>
                <a:ext cx="256" cy="6"/>
              </a:xfrm>
              <a:prstGeom prst="rect">
                <a:avLst/>
              </a:prstGeom>
              <a:solidFill>
                <a:srgbClr val="003838"/>
              </a:solidFill>
              <a:ln w="9525">
                <a:noFill/>
                <a:miter lim="800000"/>
                <a:headEnd/>
                <a:tailEnd/>
              </a:ln>
            </p:spPr>
            <p:txBody>
              <a:bodyPr/>
              <a:lstStyle/>
              <a:p>
                <a:endParaRPr lang="el-GR"/>
              </a:p>
            </p:txBody>
          </p:sp>
          <p:sp>
            <p:nvSpPr>
              <p:cNvPr id="124" name="Rectangle 46"/>
              <p:cNvSpPr>
                <a:spLocks noChangeArrowheads="1"/>
              </p:cNvSpPr>
              <p:nvPr/>
            </p:nvSpPr>
            <p:spPr bwMode="auto">
              <a:xfrm>
                <a:off x="2493" y="2437"/>
                <a:ext cx="256" cy="6"/>
              </a:xfrm>
              <a:prstGeom prst="rect">
                <a:avLst/>
              </a:prstGeom>
              <a:solidFill>
                <a:srgbClr val="003737"/>
              </a:solidFill>
              <a:ln w="9525">
                <a:noFill/>
                <a:miter lim="800000"/>
                <a:headEnd/>
                <a:tailEnd/>
              </a:ln>
            </p:spPr>
            <p:txBody>
              <a:bodyPr/>
              <a:lstStyle/>
              <a:p>
                <a:endParaRPr lang="el-GR"/>
              </a:p>
            </p:txBody>
          </p:sp>
          <p:sp>
            <p:nvSpPr>
              <p:cNvPr id="125" name="Rectangle 47"/>
              <p:cNvSpPr>
                <a:spLocks noChangeArrowheads="1"/>
              </p:cNvSpPr>
              <p:nvPr/>
            </p:nvSpPr>
            <p:spPr bwMode="auto">
              <a:xfrm>
                <a:off x="2493" y="2443"/>
                <a:ext cx="256" cy="6"/>
              </a:xfrm>
              <a:prstGeom prst="rect">
                <a:avLst/>
              </a:prstGeom>
              <a:solidFill>
                <a:srgbClr val="003636"/>
              </a:solidFill>
              <a:ln w="9525">
                <a:noFill/>
                <a:miter lim="800000"/>
                <a:headEnd/>
                <a:tailEnd/>
              </a:ln>
            </p:spPr>
            <p:txBody>
              <a:bodyPr/>
              <a:lstStyle/>
              <a:p>
                <a:endParaRPr lang="el-GR"/>
              </a:p>
            </p:txBody>
          </p:sp>
          <p:sp>
            <p:nvSpPr>
              <p:cNvPr id="126" name="Rectangle 48"/>
              <p:cNvSpPr>
                <a:spLocks noChangeArrowheads="1"/>
              </p:cNvSpPr>
              <p:nvPr/>
            </p:nvSpPr>
            <p:spPr bwMode="auto">
              <a:xfrm>
                <a:off x="2493" y="2449"/>
                <a:ext cx="256" cy="6"/>
              </a:xfrm>
              <a:prstGeom prst="rect">
                <a:avLst/>
              </a:prstGeom>
              <a:solidFill>
                <a:srgbClr val="003535"/>
              </a:solidFill>
              <a:ln w="9525">
                <a:noFill/>
                <a:miter lim="800000"/>
                <a:headEnd/>
                <a:tailEnd/>
              </a:ln>
            </p:spPr>
            <p:txBody>
              <a:bodyPr/>
              <a:lstStyle/>
              <a:p>
                <a:endParaRPr lang="el-GR"/>
              </a:p>
            </p:txBody>
          </p:sp>
          <p:sp>
            <p:nvSpPr>
              <p:cNvPr id="127" name="Rectangle 49"/>
              <p:cNvSpPr>
                <a:spLocks noChangeArrowheads="1"/>
              </p:cNvSpPr>
              <p:nvPr/>
            </p:nvSpPr>
            <p:spPr bwMode="auto">
              <a:xfrm>
                <a:off x="2493" y="2455"/>
                <a:ext cx="256" cy="6"/>
              </a:xfrm>
              <a:prstGeom prst="rect">
                <a:avLst/>
              </a:prstGeom>
              <a:solidFill>
                <a:srgbClr val="003333"/>
              </a:solidFill>
              <a:ln w="9525">
                <a:noFill/>
                <a:miter lim="800000"/>
                <a:headEnd/>
                <a:tailEnd/>
              </a:ln>
            </p:spPr>
            <p:txBody>
              <a:bodyPr/>
              <a:lstStyle/>
              <a:p>
                <a:endParaRPr lang="el-GR"/>
              </a:p>
            </p:txBody>
          </p:sp>
          <p:sp>
            <p:nvSpPr>
              <p:cNvPr id="128" name="Rectangle 50"/>
              <p:cNvSpPr>
                <a:spLocks noChangeArrowheads="1"/>
              </p:cNvSpPr>
              <p:nvPr/>
            </p:nvSpPr>
            <p:spPr bwMode="auto">
              <a:xfrm>
                <a:off x="2493" y="2461"/>
                <a:ext cx="256" cy="7"/>
              </a:xfrm>
              <a:prstGeom prst="rect">
                <a:avLst/>
              </a:prstGeom>
              <a:solidFill>
                <a:srgbClr val="003232"/>
              </a:solidFill>
              <a:ln w="9525">
                <a:noFill/>
                <a:miter lim="800000"/>
                <a:headEnd/>
                <a:tailEnd/>
              </a:ln>
            </p:spPr>
            <p:txBody>
              <a:bodyPr/>
              <a:lstStyle/>
              <a:p>
                <a:endParaRPr lang="el-GR"/>
              </a:p>
            </p:txBody>
          </p:sp>
          <p:sp>
            <p:nvSpPr>
              <p:cNvPr id="129" name="Rectangle 51"/>
              <p:cNvSpPr>
                <a:spLocks noChangeArrowheads="1"/>
              </p:cNvSpPr>
              <p:nvPr/>
            </p:nvSpPr>
            <p:spPr bwMode="auto">
              <a:xfrm>
                <a:off x="2493" y="2468"/>
                <a:ext cx="256" cy="6"/>
              </a:xfrm>
              <a:prstGeom prst="rect">
                <a:avLst/>
              </a:prstGeom>
              <a:solidFill>
                <a:srgbClr val="003131"/>
              </a:solidFill>
              <a:ln w="9525">
                <a:noFill/>
                <a:miter lim="800000"/>
                <a:headEnd/>
                <a:tailEnd/>
              </a:ln>
            </p:spPr>
            <p:txBody>
              <a:bodyPr/>
              <a:lstStyle/>
              <a:p>
                <a:endParaRPr lang="el-GR"/>
              </a:p>
            </p:txBody>
          </p:sp>
          <p:sp>
            <p:nvSpPr>
              <p:cNvPr id="130" name="Rectangle 52"/>
              <p:cNvSpPr>
                <a:spLocks noChangeArrowheads="1"/>
              </p:cNvSpPr>
              <p:nvPr/>
            </p:nvSpPr>
            <p:spPr bwMode="auto">
              <a:xfrm>
                <a:off x="2493" y="2474"/>
                <a:ext cx="256" cy="6"/>
              </a:xfrm>
              <a:prstGeom prst="rect">
                <a:avLst/>
              </a:prstGeom>
              <a:solidFill>
                <a:srgbClr val="003030"/>
              </a:solidFill>
              <a:ln w="9525">
                <a:noFill/>
                <a:miter lim="800000"/>
                <a:headEnd/>
                <a:tailEnd/>
              </a:ln>
            </p:spPr>
            <p:txBody>
              <a:bodyPr/>
              <a:lstStyle/>
              <a:p>
                <a:endParaRPr lang="el-GR"/>
              </a:p>
            </p:txBody>
          </p:sp>
          <p:sp>
            <p:nvSpPr>
              <p:cNvPr id="131" name="Rectangle 53"/>
              <p:cNvSpPr>
                <a:spLocks noChangeArrowheads="1"/>
              </p:cNvSpPr>
              <p:nvPr/>
            </p:nvSpPr>
            <p:spPr bwMode="auto">
              <a:xfrm>
                <a:off x="2493" y="2480"/>
                <a:ext cx="256" cy="6"/>
              </a:xfrm>
              <a:prstGeom prst="rect">
                <a:avLst/>
              </a:prstGeom>
              <a:solidFill>
                <a:srgbClr val="002E2E"/>
              </a:solidFill>
              <a:ln w="9525">
                <a:noFill/>
                <a:miter lim="800000"/>
                <a:headEnd/>
                <a:tailEnd/>
              </a:ln>
            </p:spPr>
            <p:txBody>
              <a:bodyPr/>
              <a:lstStyle/>
              <a:p>
                <a:endParaRPr lang="el-GR"/>
              </a:p>
            </p:txBody>
          </p:sp>
          <p:sp>
            <p:nvSpPr>
              <p:cNvPr id="132" name="Rectangle 54"/>
              <p:cNvSpPr>
                <a:spLocks noChangeArrowheads="1"/>
              </p:cNvSpPr>
              <p:nvPr/>
            </p:nvSpPr>
            <p:spPr bwMode="auto">
              <a:xfrm>
                <a:off x="2493" y="2486"/>
                <a:ext cx="256" cy="12"/>
              </a:xfrm>
              <a:prstGeom prst="rect">
                <a:avLst/>
              </a:prstGeom>
              <a:solidFill>
                <a:srgbClr val="002D2D"/>
              </a:solidFill>
              <a:ln w="9525">
                <a:noFill/>
                <a:miter lim="800000"/>
                <a:headEnd/>
                <a:tailEnd/>
              </a:ln>
            </p:spPr>
            <p:txBody>
              <a:bodyPr/>
              <a:lstStyle/>
              <a:p>
                <a:endParaRPr lang="el-GR"/>
              </a:p>
            </p:txBody>
          </p:sp>
          <p:sp>
            <p:nvSpPr>
              <p:cNvPr id="133" name="Rectangle 55"/>
              <p:cNvSpPr>
                <a:spLocks noChangeArrowheads="1"/>
              </p:cNvSpPr>
              <p:nvPr/>
            </p:nvSpPr>
            <p:spPr bwMode="auto">
              <a:xfrm>
                <a:off x="2493" y="2498"/>
                <a:ext cx="256" cy="6"/>
              </a:xfrm>
              <a:prstGeom prst="rect">
                <a:avLst/>
              </a:prstGeom>
              <a:solidFill>
                <a:srgbClr val="002B2B"/>
              </a:solidFill>
              <a:ln w="9525">
                <a:noFill/>
                <a:miter lim="800000"/>
                <a:headEnd/>
                <a:tailEnd/>
              </a:ln>
            </p:spPr>
            <p:txBody>
              <a:bodyPr/>
              <a:lstStyle/>
              <a:p>
                <a:endParaRPr lang="el-GR"/>
              </a:p>
            </p:txBody>
          </p:sp>
          <p:sp>
            <p:nvSpPr>
              <p:cNvPr id="134" name="Rectangle 56"/>
              <p:cNvSpPr>
                <a:spLocks noChangeArrowheads="1"/>
              </p:cNvSpPr>
              <p:nvPr/>
            </p:nvSpPr>
            <p:spPr bwMode="auto">
              <a:xfrm>
                <a:off x="2493" y="2504"/>
                <a:ext cx="256" cy="6"/>
              </a:xfrm>
              <a:prstGeom prst="rect">
                <a:avLst/>
              </a:prstGeom>
              <a:solidFill>
                <a:srgbClr val="002A2A"/>
              </a:solidFill>
              <a:ln w="9525">
                <a:noFill/>
                <a:miter lim="800000"/>
                <a:headEnd/>
                <a:tailEnd/>
              </a:ln>
            </p:spPr>
            <p:txBody>
              <a:bodyPr/>
              <a:lstStyle/>
              <a:p>
                <a:endParaRPr lang="el-GR"/>
              </a:p>
            </p:txBody>
          </p:sp>
          <p:sp>
            <p:nvSpPr>
              <p:cNvPr id="135" name="Rectangle 57"/>
              <p:cNvSpPr>
                <a:spLocks noChangeArrowheads="1"/>
              </p:cNvSpPr>
              <p:nvPr/>
            </p:nvSpPr>
            <p:spPr bwMode="auto">
              <a:xfrm>
                <a:off x="2493" y="2510"/>
                <a:ext cx="256" cy="6"/>
              </a:xfrm>
              <a:prstGeom prst="rect">
                <a:avLst/>
              </a:prstGeom>
              <a:solidFill>
                <a:srgbClr val="002929"/>
              </a:solidFill>
              <a:ln w="9525">
                <a:noFill/>
                <a:miter lim="800000"/>
                <a:headEnd/>
                <a:tailEnd/>
              </a:ln>
            </p:spPr>
            <p:txBody>
              <a:bodyPr/>
              <a:lstStyle/>
              <a:p>
                <a:endParaRPr lang="el-GR"/>
              </a:p>
            </p:txBody>
          </p:sp>
          <p:sp>
            <p:nvSpPr>
              <p:cNvPr id="136" name="Rectangle 58"/>
              <p:cNvSpPr>
                <a:spLocks noChangeArrowheads="1"/>
              </p:cNvSpPr>
              <p:nvPr/>
            </p:nvSpPr>
            <p:spPr bwMode="auto">
              <a:xfrm>
                <a:off x="2493" y="2516"/>
                <a:ext cx="256" cy="6"/>
              </a:xfrm>
              <a:prstGeom prst="rect">
                <a:avLst/>
              </a:prstGeom>
              <a:solidFill>
                <a:srgbClr val="002828"/>
              </a:solidFill>
              <a:ln w="9525">
                <a:noFill/>
                <a:miter lim="800000"/>
                <a:headEnd/>
                <a:tailEnd/>
              </a:ln>
            </p:spPr>
            <p:txBody>
              <a:bodyPr/>
              <a:lstStyle/>
              <a:p>
                <a:endParaRPr lang="el-GR"/>
              </a:p>
            </p:txBody>
          </p:sp>
          <p:sp>
            <p:nvSpPr>
              <p:cNvPr id="137" name="Rectangle 59"/>
              <p:cNvSpPr>
                <a:spLocks noChangeArrowheads="1"/>
              </p:cNvSpPr>
              <p:nvPr/>
            </p:nvSpPr>
            <p:spPr bwMode="auto">
              <a:xfrm>
                <a:off x="2493" y="2522"/>
                <a:ext cx="256" cy="6"/>
              </a:xfrm>
              <a:prstGeom prst="rect">
                <a:avLst/>
              </a:prstGeom>
              <a:solidFill>
                <a:srgbClr val="002626"/>
              </a:solidFill>
              <a:ln w="9525">
                <a:noFill/>
                <a:miter lim="800000"/>
                <a:headEnd/>
                <a:tailEnd/>
              </a:ln>
            </p:spPr>
            <p:txBody>
              <a:bodyPr/>
              <a:lstStyle/>
              <a:p>
                <a:endParaRPr lang="el-GR"/>
              </a:p>
            </p:txBody>
          </p:sp>
          <p:sp>
            <p:nvSpPr>
              <p:cNvPr id="138" name="Rectangle 60"/>
              <p:cNvSpPr>
                <a:spLocks noChangeArrowheads="1"/>
              </p:cNvSpPr>
              <p:nvPr/>
            </p:nvSpPr>
            <p:spPr bwMode="auto">
              <a:xfrm>
                <a:off x="2493" y="2528"/>
                <a:ext cx="256" cy="6"/>
              </a:xfrm>
              <a:prstGeom prst="rect">
                <a:avLst/>
              </a:prstGeom>
              <a:solidFill>
                <a:srgbClr val="002525"/>
              </a:solidFill>
              <a:ln w="9525">
                <a:noFill/>
                <a:miter lim="800000"/>
                <a:headEnd/>
                <a:tailEnd/>
              </a:ln>
            </p:spPr>
            <p:txBody>
              <a:bodyPr/>
              <a:lstStyle/>
              <a:p>
                <a:endParaRPr lang="el-GR"/>
              </a:p>
            </p:txBody>
          </p:sp>
          <p:sp>
            <p:nvSpPr>
              <p:cNvPr id="139" name="Rectangle 61"/>
              <p:cNvSpPr>
                <a:spLocks noChangeArrowheads="1"/>
              </p:cNvSpPr>
              <p:nvPr/>
            </p:nvSpPr>
            <p:spPr bwMode="auto">
              <a:xfrm>
                <a:off x="2493" y="2534"/>
                <a:ext cx="256" cy="6"/>
              </a:xfrm>
              <a:prstGeom prst="rect">
                <a:avLst/>
              </a:prstGeom>
              <a:solidFill>
                <a:srgbClr val="002424"/>
              </a:solidFill>
              <a:ln w="9525">
                <a:noFill/>
                <a:miter lim="800000"/>
                <a:headEnd/>
                <a:tailEnd/>
              </a:ln>
            </p:spPr>
            <p:txBody>
              <a:bodyPr/>
              <a:lstStyle/>
              <a:p>
                <a:endParaRPr lang="el-GR"/>
              </a:p>
            </p:txBody>
          </p:sp>
          <p:sp>
            <p:nvSpPr>
              <p:cNvPr id="140" name="Rectangle 62"/>
              <p:cNvSpPr>
                <a:spLocks noChangeArrowheads="1"/>
              </p:cNvSpPr>
              <p:nvPr/>
            </p:nvSpPr>
            <p:spPr bwMode="auto">
              <a:xfrm>
                <a:off x="2493" y="2540"/>
                <a:ext cx="256" cy="7"/>
              </a:xfrm>
              <a:prstGeom prst="rect">
                <a:avLst/>
              </a:prstGeom>
              <a:solidFill>
                <a:srgbClr val="002323"/>
              </a:solidFill>
              <a:ln w="9525">
                <a:noFill/>
                <a:miter lim="800000"/>
                <a:headEnd/>
                <a:tailEnd/>
              </a:ln>
            </p:spPr>
            <p:txBody>
              <a:bodyPr/>
              <a:lstStyle/>
              <a:p>
                <a:endParaRPr lang="el-GR"/>
              </a:p>
            </p:txBody>
          </p:sp>
          <p:sp>
            <p:nvSpPr>
              <p:cNvPr id="141" name="Rectangle 63"/>
              <p:cNvSpPr>
                <a:spLocks noChangeArrowheads="1"/>
              </p:cNvSpPr>
              <p:nvPr/>
            </p:nvSpPr>
            <p:spPr bwMode="auto">
              <a:xfrm>
                <a:off x="2493" y="2547"/>
                <a:ext cx="256" cy="6"/>
              </a:xfrm>
              <a:prstGeom prst="rect">
                <a:avLst/>
              </a:prstGeom>
              <a:solidFill>
                <a:srgbClr val="002222"/>
              </a:solidFill>
              <a:ln w="9525">
                <a:noFill/>
                <a:miter lim="800000"/>
                <a:headEnd/>
                <a:tailEnd/>
              </a:ln>
            </p:spPr>
            <p:txBody>
              <a:bodyPr/>
              <a:lstStyle/>
              <a:p>
                <a:endParaRPr lang="el-GR"/>
              </a:p>
            </p:txBody>
          </p:sp>
          <p:sp>
            <p:nvSpPr>
              <p:cNvPr id="142" name="Rectangle 64"/>
              <p:cNvSpPr>
                <a:spLocks noChangeArrowheads="1"/>
              </p:cNvSpPr>
              <p:nvPr/>
            </p:nvSpPr>
            <p:spPr bwMode="auto">
              <a:xfrm>
                <a:off x="2493" y="2553"/>
                <a:ext cx="256" cy="6"/>
              </a:xfrm>
              <a:prstGeom prst="rect">
                <a:avLst/>
              </a:prstGeom>
              <a:solidFill>
                <a:srgbClr val="002121"/>
              </a:solidFill>
              <a:ln w="9525">
                <a:noFill/>
                <a:miter lim="800000"/>
                <a:headEnd/>
                <a:tailEnd/>
              </a:ln>
            </p:spPr>
            <p:txBody>
              <a:bodyPr/>
              <a:lstStyle/>
              <a:p>
                <a:endParaRPr lang="el-GR"/>
              </a:p>
            </p:txBody>
          </p:sp>
          <p:sp>
            <p:nvSpPr>
              <p:cNvPr id="143" name="Rectangle 65"/>
              <p:cNvSpPr>
                <a:spLocks noChangeArrowheads="1"/>
              </p:cNvSpPr>
              <p:nvPr/>
            </p:nvSpPr>
            <p:spPr bwMode="auto">
              <a:xfrm>
                <a:off x="2493" y="2559"/>
                <a:ext cx="256" cy="6"/>
              </a:xfrm>
              <a:prstGeom prst="rect">
                <a:avLst/>
              </a:prstGeom>
              <a:solidFill>
                <a:srgbClr val="002020"/>
              </a:solidFill>
              <a:ln w="9525">
                <a:noFill/>
                <a:miter lim="800000"/>
                <a:headEnd/>
                <a:tailEnd/>
              </a:ln>
            </p:spPr>
            <p:txBody>
              <a:bodyPr/>
              <a:lstStyle/>
              <a:p>
                <a:endParaRPr lang="el-GR"/>
              </a:p>
            </p:txBody>
          </p:sp>
          <p:sp>
            <p:nvSpPr>
              <p:cNvPr id="144" name="Rectangle 66"/>
              <p:cNvSpPr>
                <a:spLocks noChangeArrowheads="1"/>
              </p:cNvSpPr>
              <p:nvPr/>
            </p:nvSpPr>
            <p:spPr bwMode="auto">
              <a:xfrm>
                <a:off x="2493" y="2565"/>
                <a:ext cx="256" cy="6"/>
              </a:xfrm>
              <a:prstGeom prst="rect">
                <a:avLst/>
              </a:prstGeom>
              <a:solidFill>
                <a:srgbClr val="001F1F"/>
              </a:solidFill>
              <a:ln w="9525">
                <a:noFill/>
                <a:miter lim="800000"/>
                <a:headEnd/>
                <a:tailEnd/>
              </a:ln>
            </p:spPr>
            <p:txBody>
              <a:bodyPr/>
              <a:lstStyle/>
              <a:p>
                <a:endParaRPr lang="el-GR"/>
              </a:p>
            </p:txBody>
          </p:sp>
          <p:sp>
            <p:nvSpPr>
              <p:cNvPr id="145" name="Rectangle 67"/>
              <p:cNvSpPr>
                <a:spLocks noChangeArrowheads="1"/>
              </p:cNvSpPr>
              <p:nvPr/>
            </p:nvSpPr>
            <p:spPr bwMode="auto">
              <a:xfrm>
                <a:off x="2493" y="2571"/>
                <a:ext cx="256" cy="6"/>
              </a:xfrm>
              <a:prstGeom prst="rect">
                <a:avLst/>
              </a:prstGeom>
              <a:solidFill>
                <a:srgbClr val="001E1E"/>
              </a:solidFill>
              <a:ln w="9525">
                <a:noFill/>
                <a:miter lim="800000"/>
                <a:headEnd/>
                <a:tailEnd/>
              </a:ln>
            </p:spPr>
            <p:txBody>
              <a:bodyPr/>
              <a:lstStyle/>
              <a:p>
                <a:endParaRPr lang="el-GR"/>
              </a:p>
            </p:txBody>
          </p:sp>
          <p:sp>
            <p:nvSpPr>
              <p:cNvPr id="146" name="Rectangle 68"/>
              <p:cNvSpPr>
                <a:spLocks noChangeArrowheads="1"/>
              </p:cNvSpPr>
              <p:nvPr/>
            </p:nvSpPr>
            <p:spPr bwMode="auto">
              <a:xfrm>
                <a:off x="2493" y="2577"/>
                <a:ext cx="256" cy="12"/>
              </a:xfrm>
              <a:prstGeom prst="rect">
                <a:avLst/>
              </a:prstGeom>
              <a:solidFill>
                <a:srgbClr val="001C1C"/>
              </a:solidFill>
              <a:ln w="9525">
                <a:noFill/>
                <a:miter lim="800000"/>
                <a:headEnd/>
                <a:tailEnd/>
              </a:ln>
            </p:spPr>
            <p:txBody>
              <a:bodyPr/>
              <a:lstStyle/>
              <a:p>
                <a:endParaRPr lang="el-GR"/>
              </a:p>
            </p:txBody>
          </p:sp>
          <p:sp>
            <p:nvSpPr>
              <p:cNvPr id="147" name="Rectangle 69"/>
              <p:cNvSpPr>
                <a:spLocks noChangeArrowheads="1"/>
              </p:cNvSpPr>
              <p:nvPr/>
            </p:nvSpPr>
            <p:spPr bwMode="auto">
              <a:xfrm>
                <a:off x="2493" y="2589"/>
                <a:ext cx="256" cy="6"/>
              </a:xfrm>
              <a:prstGeom prst="rect">
                <a:avLst/>
              </a:prstGeom>
              <a:solidFill>
                <a:srgbClr val="001B1B"/>
              </a:solidFill>
              <a:ln w="9525">
                <a:noFill/>
                <a:miter lim="800000"/>
                <a:headEnd/>
                <a:tailEnd/>
              </a:ln>
            </p:spPr>
            <p:txBody>
              <a:bodyPr/>
              <a:lstStyle/>
              <a:p>
                <a:endParaRPr lang="el-GR"/>
              </a:p>
            </p:txBody>
          </p:sp>
          <p:sp>
            <p:nvSpPr>
              <p:cNvPr id="148" name="Rectangle 70"/>
              <p:cNvSpPr>
                <a:spLocks noChangeArrowheads="1"/>
              </p:cNvSpPr>
              <p:nvPr/>
            </p:nvSpPr>
            <p:spPr bwMode="auto">
              <a:xfrm>
                <a:off x="2493" y="2595"/>
                <a:ext cx="256" cy="6"/>
              </a:xfrm>
              <a:prstGeom prst="rect">
                <a:avLst/>
              </a:prstGeom>
              <a:solidFill>
                <a:srgbClr val="001A1A"/>
              </a:solidFill>
              <a:ln w="9525">
                <a:noFill/>
                <a:miter lim="800000"/>
                <a:headEnd/>
                <a:tailEnd/>
              </a:ln>
            </p:spPr>
            <p:txBody>
              <a:bodyPr/>
              <a:lstStyle/>
              <a:p>
                <a:endParaRPr lang="el-GR"/>
              </a:p>
            </p:txBody>
          </p:sp>
          <p:sp>
            <p:nvSpPr>
              <p:cNvPr id="149" name="Rectangle 71"/>
              <p:cNvSpPr>
                <a:spLocks noChangeArrowheads="1"/>
              </p:cNvSpPr>
              <p:nvPr/>
            </p:nvSpPr>
            <p:spPr bwMode="auto">
              <a:xfrm>
                <a:off x="2493" y="2601"/>
                <a:ext cx="256" cy="12"/>
              </a:xfrm>
              <a:prstGeom prst="rect">
                <a:avLst/>
              </a:prstGeom>
              <a:solidFill>
                <a:srgbClr val="001919"/>
              </a:solidFill>
              <a:ln w="9525">
                <a:noFill/>
                <a:miter lim="800000"/>
                <a:headEnd/>
                <a:tailEnd/>
              </a:ln>
            </p:spPr>
            <p:txBody>
              <a:bodyPr/>
              <a:lstStyle/>
              <a:p>
                <a:endParaRPr lang="el-GR"/>
              </a:p>
            </p:txBody>
          </p:sp>
          <p:sp>
            <p:nvSpPr>
              <p:cNvPr id="150" name="Rectangle 72"/>
              <p:cNvSpPr>
                <a:spLocks noChangeArrowheads="1"/>
              </p:cNvSpPr>
              <p:nvPr/>
            </p:nvSpPr>
            <p:spPr bwMode="auto">
              <a:xfrm>
                <a:off x="2493" y="2613"/>
                <a:ext cx="256" cy="13"/>
              </a:xfrm>
              <a:prstGeom prst="rect">
                <a:avLst/>
              </a:prstGeom>
              <a:solidFill>
                <a:srgbClr val="001717"/>
              </a:solidFill>
              <a:ln w="9525">
                <a:noFill/>
                <a:miter lim="800000"/>
                <a:headEnd/>
                <a:tailEnd/>
              </a:ln>
            </p:spPr>
            <p:txBody>
              <a:bodyPr/>
              <a:lstStyle/>
              <a:p>
                <a:endParaRPr lang="el-GR"/>
              </a:p>
            </p:txBody>
          </p:sp>
          <p:sp>
            <p:nvSpPr>
              <p:cNvPr id="151" name="Rectangle 73"/>
              <p:cNvSpPr>
                <a:spLocks noChangeArrowheads="1"/>
              </p:cNvSpPr>
              <p:nvPr/>
            </p:nvSpPr>
            <p:spPr bwMode="auto">
              <a:xfrm>
                <a:off x="2493" y="2626"/>
                <a:ext cx="256" cy="6"/>
              </a:xfrm>
              <a:prstGeom prst="rect">
                <a:avLst/>
              </a:prstGeom>
              <a:solidFill>
                <a:srgbClr val="001616"/>
              </a:solidFill>
              <a:ln w="9525">
                <a:noFill/>
                <a:miter lim="800000"/>
                <a:headEnd/>
                <a:tailEnd/>
              </a:ln>
            </p:spPr>
            <p:txBody>
              <a:bodyPr/>
              <a:lstStyle/>
              <a:p>
                <a:endParaRPr lang="el-GR"/>
              </a:p>
            </p:txBody>
          </p:sp>
          <p:sp>
            <p:nvSpPr>
              <p:cNvPr id="152" name="Rectangle 74"/>
              <p:cNvSpPr>
                <a:spLocks noChangeArrowheads="1"/>
              </p:cNvSpPr>
              <p:nvPr/>
            </p:nvSpPr>
            <p:spPr bwMode="auto">
              <a:xfrm>
                <a:off x="2493" y="2632"/>
                <a:ext cx="256" cy="18"/>
              </a:xfrm>
              <a:prstGeom prst="rect">
                <a:avLst/>
              </a:prstGeom>
              <a:solidFill>
                <a:srgbClr val="001515"/>
              </a:solidFill>
              <a:ln w="9525">
                <a:noFill/>
                <a:miter lim="800000"/>
                <a:headEnd/>
                <a:tailEnd/>
              </a:ln>
            </p:spPr>
            <p:txBody>
              <a:bodyPr/>
              <a:lstStyle/>
              <a:p>
                <a:endParaRPr lang="el-GR"/>
              </a:p>
            </p:txBody>
          </p:sp>
          <p:sp>
            <p:nvSpPr>
              <p:cNvPr id="153" name="Rectangle 75"/>
              <p:cNvSpPr>
                <a:spLocks noChangeArrowheads="1"/>
              </p:cNvSpPr>
              <p:nvPr/>
            </p:nvSpPr>
            <p:spPr bwMode="auto">
              <a:xfrm>
                <a:off x="2493" y="2650"/>
                <a:ext cx="256" cy="6"/>
              </a:xfrm>
              <a:prstGeom prst="rect">
                <a:avLst/>
              </a:prstGeom>
              <a:solidFill>
                <a:srgbClr val="001313"/>
              </a:solidFill>
              <a:ln w="9525">
                <a:noFill/>
                <a:miter lim="800000"/>
                <a:headEnd/>
                <a:tailEnd/>
              </a:ln>
            </p:spPr>
            <p:txBody>
              <a:bodyPr/>
              <a:lstStyle/>
              <a:p>
                <a:endParaRPr lang="el-GR"/>
              </a:p>
            </p:txBody>
          </p:sp>
          <p:sp>
            <p:nvSpPr>
              <p:cNvPr id="154" name="Rectangle 76"/>
              <p:cNvSpPr>
                <a:spLocks noChangeArrowheads="1"/>
              </p:cNvSpPr>
              <p:nvPr/>
            </p:nvSpPr>
            <p:spPr bwMode="auto">
              <a:xfrm>
                <a:off x="2493" y="2656"/>
                <a:ext cx="256" cy="12"/>
              </a:xfrm>
              <a:prstGeom prst="rect">
                <a:avLst/>
              </a:prstGeom>
              <a:solidFill>
                <a:srgbClr val="001212"/>
              </a:solidFill>
              <a:ln w="9525">
                <a:noFill/>
                <a:miter lim="800000"/>
                <a:headEnd/>
                <a:tailEnd/>
              </a:ln>
            </p:spPr>
            <p:txBody>
              <a:bodyPr/>
              <a:lstStyle/>
              <a:p>
                <a:endParaRPr lang="el-GR"/>
              </a:p>
            </p:txBody>
          </p:sp>
          <p:sp>
            <p:nvSpPr>
              <p:cNvPr id="155" name="Freeform 77"/>
              <p:cNvSpPr>
                <a:spLocks/>
              </p:cNvSpPr>
              <p:nvPr/>
            </p:nvSpPr>
            <p:spPr bwMode="auto">
              <a:xfrm>
                <a:off x="2493" y="2188"/>
                <a:ext cx="250" cy="474"/>
              </a:xfrm>
              <a:custGeom>
                <a:avLst/>
                <a:gdLst>
                  <a:gd name="T0" fmla="*/ 0 w 250"/>
                  <a:gd name="T1" fmla="*/ 474 h 474"/>
                  <a:gd name="T2" fmla="*/ 0 w 250"/>
                  <a:gd name="T3" fmla="*/ 188 h 474"/>
                  <a:gd name="T4" fmla="*/ 250 w 250"/>
                  <a:gd name="T5" fmla="*/ 0 h 474"/>
                  <a:gd name="T6" fmla="*/ 250 w 250"/>
                  <a:gd name="T7" fmla="*/ 286 h 474"/>
                  <a:gd name="T8" fmla="*/ 0 w 250"/>
                  <a:gd name="T9" fmla="*/ 474 h 474"/>
                  <a:gd name="T10" fmla="*/ 0 60000 65536"/>
                  <a:gd name="T11" fmla="*/ 0 60000 65536"/>
                  <a:gd name="T12" fmla="*/ 0 60000 65536"/>
                  <a:gd name="T13" fmla="*/ 0 60000 65536"/>
                  <a:gd name="T14" fmla="*/ 0 60000 65536"/>
                  <a:gd name="T15" fmla="*/ 0 w 250"/>
                  <a:gd name="T16" fmla="*/ 0 h 474"/>
                  <a:gd name="T17" fmla="*/ 250 w 250"/>
                  <a:gd name="T18" fmla="*/ 474 h 474"/>
                </a:gdLst>
                <a:ahLst/>
                <a:cxnLst>
                  <a:cxn ang="T10">
                    <a:pos x="T0" y="T1"/>
                  </a:cxn>
                  <a:cxn ang="T11">
                    <a:pos x="T2" y="T3"/>
                  </a:cxn>
                  <a:cxn ang="T12">
                    <a:pos x="T4" y="T5"/>
                  </a:cxn>
                  <a:cxn ang="T13">
                    <a:pos x="T6" y="T7"/>
                  </a:cxn>
                  <a:cxn ang="T14">
                    <a:pos x="T8" y="T9"/>
                  </a:cxn>
                </a:cxnLst>
                <a:rect l="T15" t="T16" r="T17" b="T18"/>
                <a:pathLst>
                  <a:path w="250" h="474">
                    <a:moveTo>
                      <a:pt x="0" y="474"/>
                    </a:moveTo>
                    <a:lnTo>
                      <a:pt x="0" y="188"/>
                    </a:lnTo>
                    <a:lnTo>
                      <a:pt x="250" y="0"/>
                    </a:lnTo>
                    <a:lnTo>
                      <a:pt x="250" y="286"/>
                    </a:lnTo>
                    <a:lnTo>
                      <a:pt x="0" y="474"/>
                    </a:lnTo>
                    <a:close/>
                  </a:path>
                </a:pathLst>
              </a:custGeom>
              <a:noFill/>
              <a:ln w="9525">
                <a:solidFill>
                  <a:srgbClr val="000000"/>
                </a:solidFill>
                <a:round/>
                <a:headEnd/>
                <a:tailEnd/>
              </a:ln>
            </p:spPr>
            <p:txBody>
              <a:bodyPr/>
              <a:lstStyle/>
              <a:p>
                <a:endParaRPr lang="el-GR"/>
              </a:p>
            </p:txBody>
          </p:sp>
          <p:sp>
            <p:nvSpPr>
              <p:cNvPr id="156" name="Rectangle 78"/>
              <p:cNvSpPr>
                <a:spLocks noChangeArrowheads="1"/>
              </p:cNvSpPr>
              <p:nvPr/>
            </p:nvSpPr>
            <p:spPr bwMode="auto">
              <a:xfrm>
                <a:off x="1752" y="2376"/>
                <a:ext cx="741" cy="6"/>
              </a:xfrm>
              <a:prstGeom prst="rect">
                <a:avLst/>
              </a:prstGeom>
              <a:solidFill>
                <a:srgbClr val="009999"/>
              </a:solidFill>
              <a:ln w="9525">
                <a:noFill/>
                <a:miter lim="800000"/>
                <a:headEnd/>
                <a:tailEnd/>
              </a:ln>
            </p:spPr>
            <p:txBody>
              <a:bodyPr/>
              <a:lstStyle/>
              <a:p>
                <a:endParaRPr lang="el-GR"/>
              </a:p>
            </p:txBody>
          </p:sp>
          <p:sp>
            <p:nvSpPr>
              <p:cNvPr id="157" name="Rectangle 79"/>
              <p:cNvSpPr>
                <a:spLocks noChangeArrowheads="1"/>
              </p:cNvSpPr>
              <p:nvPr/>
            </p:nvSpPr>
            <p:spPr bwMode="auto">
              <a:xfrm>
                <a:off x="1752" y="2382"/>
                <a:ext cx="741" cy="19"/>
              </a:xfrm>
              <a:prstGeom prst="rect">
                <a:avLst/>
              </a:prstGeom>
              <a:solidFill>
                <a:srgbClr val="009898"/>
              </a:solidFill>
              <a:ln w="9525">
                <a:noFill/>
                <a:miter lim="800000"/>
                <a:headEnd/>
                <a:tailEnd/>
              </a:ln>
            </p:spPr>
            <p:txBody>
              <a:bodyPr/>
              <a:lstStyle/>
              <a:p>
                <a:endParaRPr lang="el-GR"/>
              </a:p>
            </p:txBody>
          </p:sp>
          <p:sp>
            <p:nvSpPr>
              <p:cNvPr id="158" name="Rectangle 80"/>
              <p:cNvSpPr>
                <a:spLocks noChangeArrowheads="1"/>
              </p:cNvSpPr>
              <p:nvPr/>
            </p:nvSpPr>
            <p:spPr bwMode="auto">
              <a:xfrm>
                <a:off x="1752" y="2401"/>
                <a:ext cx="741" cy="6"/>
              </a:xfrm>
              <a:prstGeom prst="rect">
                <a:avLst/>
              </a:prstGeom>
              <a:solidFill>
                <a:srgbClr val="009797"/>
              </a:solidFill>
              <a:ln w="9525">
                <a:noFill/>
                <a:miter lim="800000"/>
                <a:headEnd/>
                <a:tailEnd/>
              </a:ln>
            </p:spPr>
            <p:txBody>
              <a:bodyPr/>
              <a:lstStyle/>
              <a:p>
                <a:endParaRPr lang="el-GR"/>
              </a:p>
            </p:txBody>
          </p:sp>
          <p:sp>
            <p:nvSpPr>
              <p:cNvPr id="159" name="Rectangle 81"/>
              <p:cNvSpPr>
                <a:spLocks noChangeArrowheads="1"/>
              </p:cNvSpPr>
              <p:nvPr/>
            </p:nvSpPr>
            <p:spPr bwMode="auto">
              <a:xfrm>
                <a:off x="1752" y="2407"/>
                <a:ext cx="741" cy="12"/>
              </a:xfrm>
              <a:prstGeom prst="rect">
                <a:avLst/>
              </a:prstGeom>
              <a:solidFill>
                <a:srgbClr val="009696"/>
              </a:solidFill>
              <a:ln w="9525">
                <a:noFill/>
                <a:miter lim="800000"/>
                <a:headEnd/>
                <a:tailEnd/>
              </a:ln>
            </p:spPr>
            <p:txBody>
              <a:bodyPr/>
              <a:lstStyle/>
              <a:p>
                <a:endParaRPr lang="el-GR"/>
              </a:p>
            </p:txBody>
          </p:sp>
          <p:sp>
            <p:nvSpPr>
              <p:cNvPr id="160" name="Rectangle 82"/>
              <p:cNvSpPr>
                <a:spLocks noChangeArrowheads="1"/>
              </p:cNvSpPr>
              <p:nvPr/>
            </p:nvSpPr>
            <p:spPr bwMode="auto">
              <a:xfrm>
                <a:off x="1752" y="2419"/>
                <a:ext cx="741" cy="6"/>
              </a:xfrm>
              <a:prstGeom prst="rect">
                <a:avLst/>
              </a:prstGeom>
              <a:solidFill>
                <a:srgbClr val="009595"/>
              </a:solidFill>
              <a:ln w="9525">
                <a:noFill/>
                <a:miter lim="800000"/>
                <a:headEnd/>
                <a:tailEnd/>
              </a:ln>
            </p:spPr>
            <p:txBody>
              <a:bodyPr/>
              <a:lstStyle/>
              <a:p>
                <a:endParaRPr lang="el-GR"/>
              </a:p>
            </p:txBody>
          </p:sp>
          <p:sp>
            <p:nvSpPr>
              <p:cNvPr id="161" name="Rectangle 83"/>
              <p:cNvSpPr>
                <a:spLocks noChangeArrowheads="1"/>
              </p:cNvSpPr>
              <p:nvPr/>
            </p:nvSpPr>
            <p:spPr bwMode="auto">
              <a:xfrm>
                <a:off x="1752" y="2425"/>
                <a:ext cx="741" cy="6"/>
              </a:xfrm>
              <a:prstGeom prst="rect">
                <a:avLst/>
              </a:prstGeom>
              <a:solidFill>
                <a:srgbClr val="009494"/>
              </a:solidFill>
              <a:ln w="9525">
                <a:noFill/>
                <a:miter lim="800000"/>
                <a:headEnd/>
                <a:tailEnd/>
              </a:ln>
            </p:spPr>
            <p:txBody>
              <a:bodyPr/>
              <a:lstStyle/>
              <a:p>
                <a:endParaRPr lang="el-GR"/>
              </a:p>
            </p:txBody>
          </p:sp>
          <p:sp>
            <p:nvSpPr>
              <p:cNvPr id="162" name="Rectangle 84"/>
              <p:cNvSpPr>
                <a:spLocks noChangeArrowheads="1"/>
              </p:cNvSpPr>
              <p:nvPr/>
            </p:nvSpPr>
            <p:spPr bwMode="auto">
              <a:xfrm>
                <a:off x="1752" y="2431"/>
                <a:ext cx="741" cy="6"/>
              </a:xfrm>
              <a:prstGeom prst="rect">
                <a:avLst/>
              </a:prstGeom>
              <a:solidFill>
                <a:srgbClr val="009393"/>
              </a:solidFill>
              <a:ln w="9525">
                <a:noFill/>
                <a:miter lim="800000"/>
                <a:headEnd/>
                <a:tailEnd/>
              </a:ln>
            </p:spPr>
            <p:txBody>
              <a:bodyPr/>
              <a:lstStyle/>
              <a:p>
                <a:endParaRPr lang="el-GR"/>
              </a:p>
            </p:txBody>
          </p:sp>
          <p:sp>
            <p:nvSpPr>
              <p:cNvPr id="163" name="Rectangle 85"/>
              <p:cNvSpPr>
                <a:spLocks noChangeArrowheads="1"/>
              </p:cNvSpPr>
              <p:nvPr/>
            </p:nvSpPr>
            <p:spPr bwMode="auto">
              <a:xfrm>
                <a:off x="1752" y="2437"/>
                <a:ext cx="741" cy="6"/>
              </a:xfrm>
              <a:prstGeom prst="rect">
                <a:avLst/>
              </a:prstGeom>
              <a:solidFill>
                <a:srgbClr val="009292"/>
              </a:solidFill>
              <a:ln w="9525">
                <a:noFill/>
                <a:miter lim="800000"/>
                <a:headEnd/>
                <a:tailEnd/>
              </a:ln>
            </p:spPr>
            <p:txBody>
              <a:bodyPr/>
              <a:lstStyle/>
              <a:p>
                <a:endParaRPr lang="el-GR"/>
              </a:p>
            </p:txBody>
          </p:sp>
          <p:sp>
            <p:nvSpPr>
              <p:cNvPr id="164" name="Rectangle 86"/>
              <p:cNvSpPr>
                <a:spLocks noChangeArrowheads="1"/>
              </p:cNvSpPr>
              <p:nvPr/>
            </p:nvSpPr>
            <p:spPr bwMode="auto">
              <a:xfrm>
                <a:off x="1752" y="2443"/>
                <a:ext cx="741" cy="6"/>
              </a:xfrm>
              <a:prstGeom prst="rect">
                <a:avLst/>
              </a:prstGeom>
              <a:solidFill>
                <a:srgbClr val="009191"/>
              </a:solidFill>
              <a:ln w="9525">
                <a:noFill/>
                <a:miter lim="800000"/>
                <a:headEnd/>
                <a:tailEnd/>
              </a:ln>
            </p:spPr>
            <p:txBody>
              <a:bodyPr/>
              <a:lstStyle/>
              <a:p>
                <a:endParaRPr lang="el-GR"/>
              </a:p>
            </p:txBody>
          </p:sp>
          <p:sp>
            <p:nvSpPr>
              <p:cNvPr id="165" name="Rectangle 87"/>
              <p:cNvSpPr>
                <a:spLocks noChangeArrowheads="1"/>
              </p:cNvSpPr>
              <p:nvPr/>
            </p:nvSpPr>
            <p:spPr bwMode="auto">
              <a:xfrm>
                <a:off x="1752" y="2449"/>
                <a:ext cx="741" cy="6"/>
              </a:xfrm>
              <a:prstGeom prst="rect">
                <a:avLst/>
              </a:prstGeom>
              <a:solidFill>
                <a:srgbClr val="009090"/>
              </a:solidFill>
              <a:ln w="9525">
                <a:noFill/>
                <a:miter lim="800000"/>
                <a:headEnd/>
                <a:tailEnd/>
              </a:ln>
            </p:spPr>
            <p:txBody>
              <a:bodyPr/>
              <a:lstStyle/>
              <a:p>
                <a:endParaRPr lang="el-GR"/>
              </a:p>
            </p:txBody>
          </p:sp>
          <p:sp>
            <p:nvSpPr>
              <p:cNvPr id="166" name="Rectangle 88"/>
              <p:cNvSpPr>
                <a:spLocks noChangeArrowheads="1"/>
              </p:cNvSpPr>
              <p:nvPr/>
            </p:nvSpPr>
            <p:spPr bwMode="auto">
              <a:xfrm>
                <a:off x="1752" y="2455"/>
                <a:ext cx="741" cy="6"/>
              </a:xfrm>
              <a:prstGeom prst="rect">
                <a:avLst/>
              </a:prstGeom>
              <a:solidFill>
                <a:srgbClr val="008E8E"/>
              </a:solidFill>
              <a:ln w="9525">
                <a:noFill/>
                <a:miter lim="800000"/>
                <a:headEnd/>
                <a:tailEnd/>
              </a:ln>
            </p:spPr>
            <p:txBody>
              <a:bodyPr/>
              <a:lstStyle/>
              <a:p>
                <a:endParaRPr lang="el-GR"/>
              </a:p>
            </p:txBody>
          </p:sp>
          <p:sp>
            <p:nvSpPr>
              <p:cNvPr id="167" name="Rectangle 89"/>
              <p:cNvSpPr>
                <a:spLocks noChangeArrowheads="1"/>
              </p:cNvSpPr>
              <p:nvPr/>
            </p:nvSpPr>
            <p:spPr bwMode="auto">
              <a:xfrm>
                <a:off x="1752" y="2461"/>
                <a:ext cx="741" cy="7"/>
              </a:xfrm>
              <a:prstGeom prst="rect">
                <a:avLst/>
              </a:prstGeom>
              <a:solidFill>
                <a:srgbClr val="008C8C"/>
              </a:solidFill>
              <a:ln w="9525">
                <a:noFill/>
                <a:miter lim="800000"/>
                <a:headEnd/>
                <a:tailEnd/>
              </a:ln>
            </p:spPr>
            <p:txBody>
              <a:bodyPr/>
              <a:lstStyle/>
              <a:p>
                <a:endParaRPr lang="el-GR"/>
              </a:p>
            </p:txBody>
          </p:sp>
          <p:sp>
            <p:nvSpPr>
              <p:cNvPr id="168" name="Rectangle 90"/>
              <p:cNvSpPr>
                <a:spLocks noChangeArrowheads="1"/>
              </p:cNvSpPr>
              <p:nvPr/>
            </p:nvSpPr>
            <p:spPr bwMode="auto">
              <a:xfrm>
                <a:off x="1752" y="2468"/>
                <a:ext cx="741" cy="6"/>
              </a:xfrm>
              <a:prstGeom prst="rect">
                <a:avLst/>
              </a:prstGeom>
              <a:solidFill>
                <a:srgbClr val="008B8B"/>
              </a:solidFill>
              <a:ln w="9525">
                <a:noFill/>
                <a:miter lim="800000"/>
                <a:headEnd/>
                <a:tailEnd/>
              </a:ln>
            </p:spPr>
            <p:txBody>
              <a:bodyPr/>
              <a:lstStyle/>
              <a:p>
                <a:endParaRPr lang="el-GR"/>
              </a:p>
            </p:txBody>
          </p:sp>
          <p:sp>
            <p:nvSpPr>
              <p:cNvPr id="169" name="Rectangle 91"/>
              <p:cNvSpPr>
                <a:spLocks noChangeArrowheads="1"/>
              </p:cNvSpPr>
              <p:nvPr/>
            </p:nvSpPr>
            <p:spPr bwMode="auto">
              <a:xfrm>
                <a:off x="1752" y="2474"/>
                <a:ext cx="741" cy="6"/>
              </a:xfrm>
              <a:prstGeom prst="rect">
                <a:avLst/>
              </a:prstGeom>
              <a:solidFill>
                <a:srgbClr val="008989"/>
              </a:solidFill>
              <a:ln w="9525">
                <a:noFill/>
                <a:miter lim="800000"/>
                <a:headEnd/>
                <a:tailEnd/>
              </a:ln>
            </p:spPr>
            <p:txBody>
              <a:bodyPr/>
              <a:lstStyle/>
              <a:p>
                <a:endParaRPr lang="el-GR"/>
              </a:p>
            </p:txBody>
          </p:sp>
          <p:sp>
            <p:nvSpPr>
              <p:cNvPr id="170" name="Rectangle 92"/>
              <p:cNvSpPr>
                <a:spLocks noChangeArrowheads="1"/>
              </p:cNvSpPr>
              <p:nvPr/>
            </p:nvSpPr>
            <p:spPr bwMode="auto">
              <a:xfrm>
                <a:off x="1752" y="2480"/>
                <a:ext cx="741" cy="6"/>
              </a:xfrm>
              <a:prstGeom prst="rect">
                <a:avLst/>
              </a:prstGeom>
              <a:solidFill>
                <a:srgbClr val="008787"/>
              </a:solidFill>
              <a:ln w="9525">
                <a:noFill/>
                <a:miter lim="800000"/>
                <a:headEnd/>
                <a:tailEnd/>
              </a:ln>
            </p:spPr>
            <p:txBody>
              <a:bodyPr/>
              <a:lstStyle/>
              <a:p>
                <a:endParaRPr lang="el-GR"/>
              </a:p>
            </p:txBody>
          </p:sp>
          <p:sp>
            <p:nvSpPr>
              <p:cNvPr id="171" name="Rectangle 93"/>
              <p:cNvSpPr>
                <a:spLocks noChangeArrowheads="1"/>
              </p:cNvSpPr>
              <p:nvPr/>
            </p:nvSpPr>
            <p:spPr bwMode="auto">
              <a:xfrm>
                <a:off x="1752" y="2486"/>
                <a:ext cx="741" cy="6"/>
              </a:xfrm>
              <a:prstGeom prst="rect">
                <a:avLst/>
              </a:prstGeom>
              <a:solidFill>
                <a:srgbClr val="008585"/>
              </a:solidFill>
              <a:ln w="9525">
                <a:noFill/>
                <a:miter lim="800000"/>
                <a:headEnd/>
                <a:tailEnd/>
              </a:ln>
            </p:spPr>
            <p:txBody>
              <a:bodyPr/>
              <a:lstStyle/>
              <a:p>
                <a:endParaRPr lang="el-GR"/>
              </a:p>
            </p:txBody>
          </p:sp>
          <p:sp>
            <p:nvSpPr>
              <p:cNvPr id="172" name="Rectangle 94"/>
              <p:cNvSpPr>
                <a:spLocks noChangeArrowheads="1"/>
              </p:cNvSpPr>
              <p:nvPr/>
            </p:nvSpPr>
            <p:spPr bwMode="auto">
              <a:xfrm>
                <a:off x="1752" y="2492"/>
                <a:ext cx="741" cy="6"/>
              </a:xfrm>
              <a:prstGeom prst="rect">
                <a:avLst/>
              </a:prstGeom>
              <a:solidFill>
                <a:srgbClr val="008383"/>
              </a:solidFill>
              <a:ln w="9525">
                <a:noFill/>
                <a:miter lim="800000"/>
                <a:headEnd/>
                <a:tailEnd/>
              </a:ln>
            </p:spPr>
            <p:txBody>
              <a:bodyPr/>
              <a:lstStyle/>
              <a:p>
                <a:endParaRPr lang="el-GR"/>
              </a:p>
            </p:txBody>
          </p:sp>
          <p:sp>
            <p:nvSpPr>
              <p:cNvPr id="173" name="Rectangle 95"/>
              <p:cNvSpPr>
                <a:spLocks noChangeArrowheads="1"/>
              </p:cNvSpPr>
              <p:nvPr/>
            </p:nvSpPr>
            <p:spPr bwMode="auto">
              <a:xfrm>
                <a:off x="1752" y="2498"/>
                <a:ext cx="741" cy="6"/>
              </a:xfrm>
              <a:prstGeom prst="rect">
                <a:avLst/>
              </a:prstGeom>
              <a:solidFill>
                <a:srgbClr val="008080"/>
              </a:solidFill>
              <a:ln w="9525">
                <a:noFill/>
                <a:miter lim="800000"/>
                <a:headEnd/>
                <a:tailEnd/>
              </a:ln>
            </p:spPr>
            <p:txBody>
              <a:bodyPr/>
              <a:lstStyle/>
              <a:p>
                <a:endParaRPr lang="el-GR"/>
              </a:p>
            </p:txBody>
          </p:sp>
          <p:sp>
            <p:nvSpPr>
              <p:cNvPr id="174" name="Rectangle 96"/>
              <p:cNvSpPr>
                <a:spLocks noChangeArrowheads="1"/>
              </p:cNvSpPr>
              <p:nvPr/>
            </p:nvSpPr>
            <p:spPr bwMode="auto">
              <a:xfrm>
                <a:off x="1752" y="2504"/>
                <a:ext cx="741" cy="6"/>
              </a:xfrm>
              <a:prstGeom prst="rect">
                <a:avLst/>
              </a:prstGeom>
              <a:solidFill>
                <a:srgbClr val="007E7E"/>
              </a:solidFill>
              <a:ln w="9525">
                <a:noFill/>
                <a:miter lim="800000"/>
                <a:headEnd/>
                <a:tailEnd/>
              </a:ln>
            </p:spPr>
            <p:txBody>
              <a:bodyPr/>
              <a:lstStyle/>
              <a:p>
                <a:endParaRPr lang="el-GR"/>
              </a:p>
            </p:txBody>
          </p:sp>
          <p:sp>
            <p:nvSpPr>
              <p:cNvPr id="175" name="Rectangle 97"/>
              <p:cNvSpPr>
                <a:spLocks noChangeArrowheads="1"/>
              </p:cNvSpPr>
              <p:nvPr/>
            </p:nvSpPr>
            <p:spPr bwMode="auto">
              <a:xfrm>
                <a:off x="1752" y="2510"/>
                <a:ext cx="741" cy="6"/>
              </a:xfrm>
              <a:prstGeom prst="rect">
                <a:avLst/>
              </a:prstGeom>
              <a:solidFill>
                <a:srgbClr val="007B7B"/>
              </a:solidFill>
              <a:ln w="9525">
                <a:noFill/>
                <a:miter lim="800000"/>
                <a:headEnd/>
                <a:tailEnd/>
              </a:ln>
            </p:spPr>
            <p:txBody>
              <a:bodyPr/>
              <a:lstStyle/>
              <a:p>
                <a:endParaRPr lang="el-GR"/>
              </a:p>
            </p:txBody>
          </p:sp>
          <p:sp>
            <p:nvSpPr>
              <p:cNvPr id="176" name="Rectangle 98"/>
              <p:cNvSpPr>
                <a:spLocks noChangeArrowheads="1"/>
              </p:cNvSpPr>
              <p:nvPr/>
            </p:nvSpPr>
            <p:spPr bwMode="auto">
              <a:xfrm>
                <a:off x="1752" y="2516"/>
                <a:ext cx="741" cy="6"/>
              </a:xfrm>
              <a:prstGeom prst="rect">
                <a:avLst/>
              </a:prstGeom>
              <a:solidFill>
                <a:srgbClr val="007979"/>
              </a:solidFill>
              <a:ln w="9525">
                <a:noFill/>
                <a:miter lim="800000"/>
                <a:headEnd/>
                <a:tailEnd/>
              </a:ln>
            </p:spPr>
            <p:txBody>
              <a:bodyPr/>
              <a:lstStyle/>
              <a:p>
                <a:endParaRPr lang="el-GR"/>
              </a:p>
            </p:txBody>
          </p:sp>
          <p:sp>
            <p:nvSpPr>
              <p:cNvPr id="177" name="Rectangle 99"/>
              <p:cNvSpPr>
                <a:spLocks noChangeArrowheads="1"/>
              </p:cNvSpPr>
              <p:nvPr/>
            </p:nvSpPr>
            <p:spPr bwMode="auto">
              <a:xfrm>
                <a:off x="1752" y="2522"/>
                <a:ext cx="741" cy="6"/>
              </a:xfrm>
              <a:prstGeom prst="rect">
                <a:avLst/>
              </a:prstGeom>
              <a:solidFill>
                <a:srgbClr val="007676"/>
              </a:solidFill>
              <a:ln w="9525">
                <a:noFill/>
                <a:miter lim="800000"/>
                <a:headEnd/>
                <a:tailEnd/>
              </a:ln>
            </p:spPr>
            <p:txBody>
              <a:bodyPr/>
              <a:lstStyle/>
              <a:p>
                <a:endParaRPr lang="el-GR"/>
              </a:p>
            </p:txBody>
          </p:sp>
          <p:sp>
            <p:nvSpPr>
              <p:cNvPr id="178" name="Rectangle 100"/>
              <p:cNvSpPr>
                <a:spLocks noChangeArrowheads="1"/>
              </p:cNvSpPr>
              <p:nvPr/>
            </p:nvSpPr>
            <p:spPr bwMode="auto">
              <a:xfrm>
                <a:off x="1752" y="2528"/>
                <a:ext cx="741" cy="6"/>
              </a:xfrm>
              <a:prstGeom prst="rect">
                <a:avLst/>
              </a:prstGeom>
              <a:solidFill>
                <a:srgbClr val="007373"/>
              </a:solidFill>
              <a:ln w="9525">
                <a:noFill/>
                <a:miter lim="800000"/>
                <a:headEnd/>
                <a:tailEnd/>
              </a:ln>
            </p:spPr>
            <p:txBody>
              <a:bodyPr/>
              <a:lstStyle/>
              <a:p>
                <a:endParaRPr lang="el-GR"/>
              </a:p>
            </p:txBody>
          </p:sp>
          <p:sp>
            <p:nvSpPr>
              <p:cNvPr id="179" name="Rectangle 101"/>
              <p:cNvSpPr>
                <a:spLocks noChangeArrowheads="1"/>
              </p:cNvSpPr>
              <p:nvPr/>
            </p:nvSpPr>
            <p:spPr bwMode="auto">
              <a:xfrm>
                <a:off x="1752" y="2534"/>
                <a:ext cx="741" cy="6"/>
              </a:xfrm>
              <a:prstGeom prst="rect">
                <a:avLst/>
              </a:prstGeom>
              <a:solidFill>
                <a:srgbClr val="007070"/>
              </a:solidFill>
              <a:ln w="9525">
                <a:noFill/>
                <a:miter lim="800000"/>
                <a:headEnd/>
                <a:tailEnd/>
              </a:ln>
            </p:spPr>
            <p:txBody>
              <a:bodyPr/>
              <a:lstStyle/>
              <a:p>
                <a:endParaRPr lang="el-GR"/>
              </a:p>
            </p:txBody>
          </p:sp>
          <p:sp>
            <p:nvSpPr>
              <p:cNvPr id="180" name="Rectangle 102"/>
              <p:cNvSpPr>
                <a:spLocks noChangeArrowheads="1"/>
              </p:cNvSpPr>
              <p:nvPr/>
            </p:nvSpPr>
            <p:spPr bwMode="auto">
              <a:xfrm>
                <a:off x="1752" y="2540"/>
                <a:ext cx="741" cy="7"/>
              </a:xfrm>
              <a:prstGeom prst="rect">
                <a:avLst/>
              </a:prstGeom>
              <a:solidFill>
                <a:srgbClr val="006D6D"/>
              </a:solidFill>
              <a:ln w="9525">
                <a:noFill/>
                <a:miter lim="800000"/>
                <a:headEnd/>
                <a:tailEnd/>
              </a:ln>
            </p:spPr>
            <p:txBody>
              <a:bodyPr/>
              <a:lstStyle/>
              <a:p>
                <a:endParaRPr lang="el-GR"/>
              </a:p>
            </p:txBody>
          </p:sp>
          <p:sp>
            <p:nvSpPr>
              <p:cNvPr id="181" name="Rectangle 103"/>
              <p:cNvSpPr>
                <a:spLocks noChangeArrowheads="1"/>
              </p:cNvSpPr>
              <p:nvPr/>
            </p:nvSpPr>
            <p:spPr bwMode="auto">
              <a:xfrm>
                <a:off x="1752" y="2547"/>
                <a:ext cx="741" cy="6"/>
              </a:xfrm>
              <a:prstGeom prst="rect">
                <a:avLst/>
              </a:prstGeom>
              <a:solidFill>
                <a:srgbClr val="006A6A"/>
              </a:solidFill>
              <a:ln w="9525">
                <a:noFill/>
                <a:miter lim="800000"/>
                <a:headEnd/>
                <a:tailEnd/>
              </a:ln>
            </p:spPr>
            <p:txBody>
              <a:bodyPr/>
              <a:lstStyle/>
              <a:p>
                <a:endParaRPr lang="el-GR"/>
              </a:p>
            </p:txBody>
          </p:sp>
          <p:sp>
            <p:nvSpPr>
              <p:cNvPr id="182" name="Rectangle 104"/>
              <p:cNvSpPr>
                <a:spLocks noChangeArrowheads="1"/>
              </p:cNvSpPr>
              <p:nvPr/>
            </p:nvSpPr>
            <p:spPr bwMode="auto">
              <a:xfrm>
                <a:off x="1752" y="2553"/>
                <a:ext cx="741" cy="6"/>
              </a:xfrm>
              <a:prstGeom prst="rect">
                <a:avLst/>
              </a:prstGeom>
              <a:solidFill>
                <a:srgbClr val="006868"/>
              </a:solidFill>
              <a:ln w="9525">
                <a:noFill/>
                <a:miter lim="800000"/>
                <a:headEnd/>
                <a:tailEnd/>
              </a:ln>
            </p:spPr>
            <p:txBody>
              <a:bodyPr/>
              <a:lstStyle/>
              <a:p>
                <a:endParaRPr lang="el-GR"/>
              </a:p>
            </p:txBody>
          </p:sp>
          <p:sp>
            <p:nvSpPr>
              <p:cNvPr id="183" name="Rectangle 105"/>
              <p:cNvSpPr>
                <a:spLocks noChangeArrowheads="1"/>
              </p:cNvSpPr>
              <p:nvPr/>
            </p:nvSpPr>
            <p:spPr bwMode="auto">
              <a:xfrm>
                <a:off x="1752" y="2559"/>
                <a:ext cx="741" cy="6"/>
              </a:xfrm>
              <a:prstGeom prst="rect">
                <a:avLst/>
              </a:prstGeom>
              <a:solidFill>
                <a:srgbClr val="006565"/>
              </a:solidFill>
              <a:ln w="9525">
                <a:noFill/>
                <a:miter lim="800000"/>
                <a:headEnd/>
                <a:tailEnd/>
              </a:ln>
            </p:spPr>
            <p:txBody>
              <a:bodyPr/>
              <a:lstStyle/>
              <a:p>
                <a:endParaRPr lang="el-GR"/>
              </a:p>
            </p:txBody>
          </p:sp>
          <p:sp>
            <p:nvSpPr>
              <p:cNvPr id="184" name="Rectangle 106"/>
              <p:cNvSpPr>
                <a:spLocks noChangeArrowheads="1"/>
              </p:cNvSpPr>
              <p:nvPr/>
            </p:nvSpPr>
            <p:spPr bwMode="auto">
              <a:xfrm>
                <a:off x="1752" y="2565"/>
                <a:ext cx="741" cy="6"/>
              </a:xfrm>
              <a:prstGeom prst="rect">
                <a:avLst/>
              </a:prstGeom>
              <a:solidFill>
                <a:srgbClr val="006262"/>
              </a:solidFill>
              <a:ln w="9525">
                <a:noFill/>
                <a:miter lim="800000"/>
                <a:headEnd/>
                <a:tailEnd/>
              </a:ln>
            </p:spPr>
            <p:txBody>
              <a:bodyPr/>
              <a:lstStyle/>
              <a:p>
                <a:endParaRPr lang="el-GR"/>
              </a:p>
            </p:txBody>
          </p:sp>
          <p:sp>
            <p:nvSpPr>
              <p:cNvPr id="185" name="Rectangle 107"/>
              <p:cNvSpPr>
                <a:spLocks noChangeArrowheads="1"/>
              </p:cNvSpPr>
              <p:nvPr/>
            </p:nvSpPr>
            <p:spPr bwMode="auto">
              <a:xfrm>
                <a:off x="1752" y="2571"/>
                <a:ext cx="741" cy="6"/>
              </a:xfrm>
              <a:prstGeom prst="rect">
                <a:avLst/>
              </a:prstGeom>
              <a:solidFill>
                <a:srgbClr val="006060"/>
              </a:solidFill>
              <a:ln w="9525">
                <a:noFill/>
                <a:miter lim="800000"/>
                <a:headEnd/>
                <a:tailEnd/>
              </a:ln>
            </p:spPr>
            <p:txBody>
              <a:bodyPr/>
              <a:lstStyle/>
              <a:p>
                <a:endParaRPr lang="el-GR"/>
              </a:p>
            </p:txBody>
          </p:sp>
          <p:sp>
            <p:nvSpPr>
              <p:cNvPr id="186" name="Rectangle 108"/>
              <p:cNvSpPr>
                <a:spLocks noChangeArrowheads="1"/>
              </p:cNvSpPr>
              <p:nvPr/>
            </p:nvSpPr>
            <p:spPr bwMode="auto">
              <a:xfrm>
                <a:off x="1752" y="2577"/>
                <a:ext cx="741" cy="6"/>
              </a:xfrm>
              <a:prstGeom prst="rect">
                <a:avLst/>
              </a:prstGeom>
              <a:solidFill>
                <a:srgbClr val="005D5D"/>
              </a:solidFill>
              <a:ln w="9525">
                <a:noFill/>
                <a:miter lim="800000"/>
                <a:headEnd/>
                <a:tailEnd/>
              </a:ln>
            </p:spPr>
            <p:txBody>
              <a:bodyPr/>
              <a:lstStyle/>
              <a:p>
                <a:endParaRPr lang="el-GR"/>
              </a:p>
            </p:txBody>
          </p:sp>
          <p:sp>
            <p:nvSpPr>
              <p:cNvPr id="187" name="Rectangle 109"/>
              <p:cNvSpPr>
                <a:spLocks noChangeArrowheads="1"/>
              </p:cNvSpPr>
              <p:nvPr/>
            </p:nvSpPr>
            <p:spPr bwMode="auto">
              <a:xfrm>
                <a:off x="1752" y="2583"/>
                <a:ext cx="741" cy="6"/>
              </a:xfrm>
              <a:prstGeom prst="rect">
                <a:avLst/>
              </a:prstGeom>
              <a:solidFill>
                <a:srgbClr val="005B5B"/>
              </a:solidFill>
              <a:ln w="9525">
                <a:noFill/>
                <a:miter lim="800000"/>
                <a:headEnd/>
                <a:tailEnd/>
              </a:ln>
            </p:spPr>
            <p:txBody>
              <a:bodyPr/>
              <a:lstStyle/>
              <a:p>
                <a:endParaRPr lang="el-GR"/>
              </a:p>
            </p:txBody>
          </p:sp>
          <p:sp>
            <p:nvSpPr>
              <p:cNvPr id="188" name="Rectangle 110"/>
              <p:cNvSpPr>
                <a:spLocks noChangeArrowheads="1"/>
              </p:cNvSpPr>
              <p:nvPr/>
            </p:nvSpPr>
            <p:spPr bwMode="auto">
              <a:xfrm>
                <a:off x="1752" y="2589"/>
                <a:ext cx="741" cy="6"/>
              </a:xfrm>
              <a:prstGeom prst="rect">
                <a:avLst/>
              </a:prstGeom>
              <a:solidFill>
                <a:srgbClr val="005858"/>
              </a:solidFill>
              <a:ln w="9525">
                <a:noFill/>
                <a:miter lim="800000"/>
                <a:headEnd/>
                <a:tailEnd/>
              </a:ln>
            </p:spPr>
            <p:txBody>
              <a:bodyPr/>
              <a:lstStyle/>
              <a:p>
                <a:endParaRPr lang="el-GR"/>
              </a:p>
            </p:txBody>
          </p:sp>
          <p:sp>
            <p:nvSpPr>
              <p:cNvPr id="189" name="Rectangle 111"/>
              <p:cNvSpPr>
                <a:spLocks noChangeArrowheads="1"/>
              </p:cNvSpPr>
              <p:nvPr/>
            </p:nvSpPr>
            <p:spPr bwMode="auto">
              <a:xfrm>
                <a:off x="1752" y="2595"/>
                <a:ext cx="741" cy="6"/>
              </a:xfrm>
              <a:prstGeom prst="rect">
                <a:avLst/>
              </a:prstGeom>
              <a:solidFill>
                <a:srgbClr val="005656"/>
              </a:solidFill>
              <a:ln w="9525">
                <a:noFill/>
                <a:miter lim="800000"/>
                <a:headEnd/>
                <a:tailEnd/>
              </a:ln>
            </p:spPr>
            <p:txBody>
              <a:bodyPr/>
              <a:lstStyle/>
              <a:p>
                <a:endParaRPr lang="el-GR"/>
              </a:p>
            </p:txBody>
          </p:sp>
          <p:sp>
            <p:nvSpPr>
              <p:cNvPr id="190" name="Rectangle 112"/>
              <p:cNvSpPr>
                <a:spLocks noChangeArrowheads="1"/>
              </p:cNvSpPr>
              <p:nvPr/>
            </p:nvSpPr>
            <p:spPr bwMode="auto">
              <a:xfrm>
                <a:off x="1752" y="2601"/>
                <a:ext cx="741" cy="6"/>
              </a:xfrm>
              <a:prstGeom prst="rect">
                <a:avLst/>
              </a:prstGeom>
              <a:solidFill>
                <a:srgbClr val="005454"/>
              </a:solidFill>
              <a:ln w="9525">
                <a:noFill/>
                <a:miter lim="800000"/>
                <a:headEnd/>
                <a:tailEnd/>
              </a:ln>
            </p:spPr>
            <p:txBody>
              <a:bodyPr/>
              <a:lstStyle/>
              <a:p>
                <a:endParaRPr lang="el-GR"/>
              </a:p>
            </p:txBody>
          </p:sp>
          <p:sp>
            <p:nvSpPr>
              <p:cNvPr id="191" name="Rectangle 113"/>
              <p:cNvSpPr>
                <a:spLocks noChangeArrowheads="1"/>
              </p:cNvSpPr>
              <p:nvPr/>
            </p:nvSpPr>
            <p:spPr bwMode="auto">
              <a:xfrm>
                <a:off x="1752" y="2607"/>
                <a:ext cx="741" cy="6"/>
              </a:xfrm>
              <a:prstGeom prst="rect">
                <a:avLst/>
              </a:prstGeom>
              <a:solidFill>
                <a:srgbClr val="005151"/>
              </a:solidFill>
              <a:ln w="9525">
                <a:noFill/>
                <a:miter lim="800000"/>
                <a:headEnd/>
                <a:tailEnd/>
              </a:ln>
            </p:spPr>
            <p:txBody>
              <a:bodyPr/>
              <a:lstStyle/>
              <a:p>
                <a:endParaRPr lang="el-GR"/>
              </a:p>
            </p:txBody>
          </p:sp>
          <p:sp>
            <p:nvSpPr>
              <p:cNvPr id="192" name="Rectangle 114"/>
              <p:cNvSpPr>
                <a:spLocks noChangeArrowheads="1"/>
              </p:cNvSpPr>
              <p:nvPr/>
            </p:nvSpPr>
            <p:spPr bwMode="auto">
              <a:xfrm>
                <a:off x="1752" y="2613"/>
                <a:ext cx="741" cy="6"/>
              </a:xfrm>
              <a:prstGeom prst="rect">
                <a:avLst/>
              </a:prstGeom>
              <a:solidFill>
                <a:srgbClr val="005050"/>
              </a:solidFill>
              <a:ln w="9525">
                <a:noFill/>
                <a:miter lim="800000"/>
                <a:headEnd/>
                <a:tailEnd/>
              </a:ln>
            </p:spPr>
            <p:txBody>
              <a:bodyPr/>
              <a:lstStyle/>
              <a:p>
                <a:endParaRPr lang="el-GR"/>
              </a:p>
            </p:txBody>
          </p:sp>
          <p:sp>
            <p:nvSpPr>
              <p:cNvPr id="193" name="Rectangle 115"/>
              <p:cNvSpPr>
                <a:spLocks noChangeArrowheads="1"/>
              </p:cNvSpPr>
              <p:nvPr/>
            </p:nvSpPr>
            <p:spPr bwMode="auto">
              <a:xfrm>
                <a:off x="1752" y="2619"/>
                <a:ext cx="741" cy="7"/>
              </a:xfrm>
              <a:prstGeom prst="rect">
                <a:avLst/>
              </a:prstGeom>
              <a:solidFill>
                <a:srgbClr val="004E4E"/>
              </a:solidFill>
              <a:ln w="9525">
                <a:noFill/>
                <a:miter lim="800000"/>
                <a:headEnd/>
                <a:tailEnd/>
              </a:ln>
            </p:spPr>
            <p:txBody>
              <a:bodyPr/>
              <a:lstStyle/>
              <a:p>
                <a:endParaRPr lang="el-GR"/>
              </a:p>
            </p:txBody>
          </p:sp>
          <p:sp>
            <p:nvSpPr>
              <p:cNvPr id="194" name="Rectangle 116"/>
              <p:cNvSpPr>
                <a:spLocks noChangeArrowheads="1"/>
              </p:cNvSpPr>
              <p:nvPr/>
            </p:nvSpPr>
            <p:spPr bwMode="auto">
              <a:xfrm>
                <a:off x="1752" y="2626"/>
                <a:ext cx="741" cy="6"/>
              </a:xfrm>
              <a:prstGeom prst="rect">
                <a:avLst/>
              </a:prstGeom>
              <a:solidFill>
                <a:srgbClr val="004D4D"/>
              </a:solidFill>
              <a:ln w="9525">
                <a:noFill/>
                <a:miter lim="800000"/>
                <a:headEnd/>
                <a:tailEnd/>
              </a:ln>
            </p:spPr>
            <p:txBody>
              <a:bodyPr/>
              <a:lstStyle/>
              <a:p>
                <a:endParaRPr lang="el-GR"/>
              </a:p>
            </p:txBody>
          </p:sp>
          <p:sp>
            <p:nvSpPr>
              <p:cNvPr id="195" name="Rectangle 117"/>
              <p:cNvSpPr>
                <a:spLocks noChangeArrowheads="1"/>
              </p:cNvSpPr>
              <p:nvPr/>
            </p:nvSpPr>
            <p:spPr bwMode="auto">
              <a:xfrm>
                <a:off x="1752" y="2632"/>
                <a:ext cx="741" cy="6"/>
              </a:xfrm>
              <a:prstGeom prst="rect">
                <a:avLst/>
              </a:prstGeom>
              <a:solidFill>
                <a:srgbClr val="004B4B"/>
              </a:solidFill>
              <a:ln w="9525">
                <a:noFill/>
                <a:miter lim="800000"/>
                <a:headEnd/>
                <a:tailEnd/>
              </a:ln>
            </p:spPr>
            <p:txBody>
              <a:bodyPr/>
              <a:lstStyle/>
              <a:p>
                <a:endParaRPr lang="el-GR"/>
              </a:p>
            </p:txBody>
          </p:sp>
          <p:sp>
            <p:nvSpPr>
              <p:cNvPr id="196" name="Rectangle 118"/>
              <p:cNvSpPr>
                <a:spLocks noChangeArrowheads="1"/>
              </p:cNvSpPr>
              <p:nvPr/>
            </p:nvSpPr>
            <p:spPr bwMode="auto">
              <a:xfrm>
                <a:off x="1752" y="2638"/>
                <a:ext cx="741" cy="6"/>
              </a:xfrm>
              <a:prstGeom prst="rect">
                <a:avLst/>
              </a:prstGeom>
              <a:solidFill>
                <a:srgbClr val="004A4A"/>
              </a:solidFill>
              <a:ln w="9525">
                <a:noFill/>
                <a:miter lim="800000"/>
                <a:headEnd/>
                <a:tailEnd/>
              </a:ln>
            </p:spPr>
            <p:txBody>
              <a:bodyPr/>
              <a:lstStyle/>
              <a:p>
                <a:endParaRPr lang="el-GR"/>
              </a:p>
            </p:txBody>
          </p:sp>
          <p:sp>
            <p:nvSpPr>
              <p:cNvPr id="197" name="Rectangle 119"/>
              <p:cNvSpPr>
                <a:spLocks noChangeArrowheads="1"/>
              </p:cNvSpPr>
              <p:nvPr/>
            </p:nvSpPr>
            <p:spPr bwMode="auto">
              <a:xfrm>
                <a:off x="1752" y="2644"/>
                <a:ext cx="741" cy="6"/>
              </a:xfrm>
              <a:prstGeom prst="rect">
                <a:avLst/>
              </a:prstGeom>
              <a:solidFill>
                <a:srgbClr val="004949"/>
              </a:solidFill>
              <a:ln w="9525">
                <a:noFill/>
                <a:miter lim="800000"/>
                <a:headEnd/>
                <a:tailEnd/>
              </a:ln>
            </p:spPr>
            <p:txBody>
              <a:bodyPr/>
              <a:lstStyle/>
              <a:p>
                <a:endParaRPr lang="el-GR"/>
              </a:p>
            </p:txBody>
          </p:sp>
          <p:sp>
            <p:nvSpPr>
              <p:cNvPr id="198" name="Rectangle 120"/>
              <p:cNvSpPr>
                <a:spLocks noChangeArrowheads="1"/>
              </p:cNvSpPr>
              <p:nvPr/>
            </p:nvSpPr>
            <p:spPr bwMode="auto">
              <a:xfrm>
                <a:off x="1752" y="2650"/>
                <a:ext cx="741" cy="6"/>
              </a:xfrm>
              <a:prstGeom prst="rect">
                <a:avLst/>
              </a:prstGeom>
              <a:solidFill>
                <a:srgbClr val="004848"/>
              </a:solidFill>
              <a:ln w="9525">
                <a:noFill/>
                <a:miter lim="800000"/>
                <a:headEnd/>
                <a:tailEnd/>
              </a:ln>
            </p:spPr>
            <p:txBody>
              <a:bodyPr/>
              <a:lstStyle/>
              <a:p>
                <a:endParaRPr lang="el-GR"/>
              </a:p>
            </p:txBody>
          </p:sp>
          <p:sp>
            <p:nvSpPr>
              <p:cNvPr id="199" name="Rectangle 121"/>
              <p:cNvSpPr>
                <a:spLocks noChangeArrowheads="1"/>
              </p:cNvSpPr>
              <p:nvPr/>
            </p:nvSpPr>
            <p:spPr bwMode="auto">
              <a:xfrm>
                <a:off x="1752" y="2656"/>
                <a:ext cx="741" cy="6"/>
              </a:xfrm>
              <a:prstGeom prst="rect">
                <a:avLst/>
              </a:prstGeom>
              <a:solidFill>
                <a:srgbClr val="004747"/>
              </a:solidFill>
              <a:ln w="9525">
                <a:noFill/>
                <a:miter lim="800000"/>
                <a:headEnd/>
                <a:tailEnd/>
              </a:ln>
            </p:spPr>
            <p:txBody>
              <a:bodyPr/>
              <a:lstStyle/>
              <a:p>
                <a:endParaRPr lang="el-GR"/>
              </a:p>
            </p:txBody>
          </p:sp>
          <p:sp>
            <p:nvSpPr>
              <p:cNvPr id="200" name="Rectangle 122"/>
              <p:cNvSpPr>
                <a:spLocks noChangeArrowheads="1"/>
              </p:cNvSpPr>
              <p:nvPr/>
            </p:nvSpPr>
            <p:spPr bwMode="auto">
              <a:xfrm>
                <a:off x="1752" y="2376"/>
                <a:ext cx="741" cy="286"/>
              </a:xfrm>
              <a:prstGeom prst="rect">
                <a:avLst/>
              </a:prstGeom>
              <a:noFill/>
              <a:ln w="9525">
                <a:solidFill>
                  <a:srgbClr val="000000"/>
                </a:solidFill>
                <a:miter lim="800000"/>
                <a:headEnd/>
                <a:tailEnd/>
              </a:ln>
            </p:spPr>
            <p:txBody>
              <a:bodyPr/>
              <a:lstStyle/>
              <a:p>
                <a:endParaRPr lang="el-GR"/>
              </a:p>
            </p:txBody>
          </p:sp>
          <p:sp>
            <p:nvSpPr>
              <p:cNvPr id="201" name="Rectangle 123"/>
              <p:cNvSpPr>
                <a:spLocks noChangeArrowheads="1"/>
              </p:cNvSpPr>
              <p:nvPr/>
            </p:nvSpPr>
            <p:spPr bwMode="auto">
              <a:xfrm>
                <a:off x="1752" y="2188"/>
                <a:ext cx="997" cy="6"/>
              </a:xfrm>
              <a:prstGeom prst="rect">
                <a:avLst/>
              </a:prstGeom>
              <a:solidFill>
                <a:srgbClr val="007373"/>
              </a:solidFill>
              <a:ln w="9525">
                <a:noFill/>
                <a:miter lim="800000"/>
                <a:headEnd/>
                <a:tailEnd/>
              </a:ln>
            </p:spPr>
            <p:txBody>
              <a:bodyPr/>
              <a:lstStyle/>
              <a:p>
                <a:endParaRPr lang="el-GR"/>
              </a:p>
            </p:txBody>
          </p:sp>
          <p:sp>
            <p:nvSpPr>
              <p:cNvPr id="202" name="Rectangle 124"/>
              <p:cNvSpPr>
                <a:spLocks noChangeArrowheads="1"/>
              </p:cNvSpPr>
              <p:nvPr/>
            </p:nvSpPr>
            <p:spPr bwMode="auto">
              <a:xfrm>
                <a:off x="1752" y="2194"/>
                <a:ext cx="997" cy="12"/>
              </a:xfrm>
              <a:prstGeom prst="rect">
                <a:avLst/>
              </a:prstGeom>
              <a:solidFill>
                <a:srgbClr val="007272"/>
              </a:solidFill>
              <a:ln w="9525">
                <a:noFill/>
                <a:miter lim="800000"/>
                <a:headEnd/>
                <a:tailEnd/>
              </a:ln>
            </p:spPr>
            <p:txBody>
              <a:bodyPr/>
              <a:lstStyle/>
              <a:p>
                <a:endParaRPr lang="el-GR"/>
              </a:p>
            </p:txBody>
          </p:sp>
          <p:sp>
            <p:nvSpPr>
              <p:cNvPr id="203" name="Rectangle 125"/>
              <p:cNvSpPr>
                <a:spLocks noChangeArrowheads="1"/>
              </p:cNvSpPr>
              <p:nvPr/>
            </p:nvSpPr>
            <p:spPr bwMode="auto">
              <a:xfrm>
                <a:off x="1752" y="2206"/>
                <a:ext cx="997" cy="6"/>
              </a:xfrm>
              <a:prstGeom prst="rect">
                <a:avLst/>
              </a:prstGeom>
              <a:solidFill>
                <a:srgbClr val="007171"/>
              </a:solidFill>
              <a:ln w="9525">
                <a:noFill/>
                <a:miter lim="800000"/>
                <a:headEnd/>
                <a:tailEnd/>
              </a:ln>
            </p:spPr>
            <p:txBody>
              <a:bodyPr/>
              <a:lstStyle/>
              <a:p>
                <a:endParaRPr lang="el-GR"/>
              </a:p>
            </p:txBody>
          </p:sp>
          <p:sp>
            <p:nvSpPr>
              <p:cNvPr id="204" name="Rectangle 126"/>
              <p:cNvSpPr>
                <a:spLocks noChangeArrowheads="1"/>
              </p:cNvSpPr>
              <p:nvPr/>
            </p:nvSpPr>
            <p:spPr bwMode="auto">
              <a:xfrm>
                <a:off x="1752" y="2212"/>
                <a:ext cx="997" cy="6"/>
              </a:xfrm>
              <a:prstGeom prst="rect">
                <a:avLst/>
              </a:prstGeom>
              <a:solidFill>
                <a:srgbClr val="007070"/>
              </a:solidFill>
              <a:ln w="9525">
                <a:noFill/>
                <a:miter lim="800000"/>
                <a:headEnd/>
                <a:tailEnd/>
              </a:ln>
            </p:spPr>
            <p:txBody>
              <a:bodyPr/>
              <a:lstStyle/>
              <a:p>
                <a:endParaRPr lang="el-GR"/>
              </a:p>
            </p:txBody>
          </p:sp>
          <p:sp>
            <p:nvSpPr>
              <p:cNvPr id="205" name="Rectangle 127"/>
              <p:cNvSpPr>
                <a:spLocks noChangeArrowheads="1"/>
              </p:cNvSpPr>
              <p:nvPr/>
            </p:nvSpPr>
            <p:spPr bwMode="auto">
              <a:xfrm>
                <a:off x="1752" y="2218"/>
                <a:ext cx="997" cy="6"/>
              </a:xfrm>
              <a:prstGeom prst="rect">
                <a:avLst/>
              </a:prstGeom>
              <a:solidFill>
                <a:srgbClr val="006F6F"/>
              </a:solidFill>
              <a:ln w="9525">
                <a:noFill/>
                <a:miter lim="800000"/>
                <a:headEnd/>
                <a:tailEnd/>
              </a:ln>
            </p:spPr>
            <p:txBody>
              <a:bodyPr/>
              <a:lstStyle/>
              <a:p>
                <a:endParaRPr lang="el-GR"/>
              </a:p>
            </p:txBody>
          </p:sp>
          <p:sp>
            <p:nvSpPr>
              <p:cNvPr id="206" name="Rectangle 128"/>
              <p:cNvSpPr>
                <a:spLocks noChangeArrowheads="1"/>
              </p:cNvSpPr>
              <p:nvPr/>
            </p:nvSpPr>
            <p:spPr bwMode="auto">
              <a:xfrm>
                <a:off x="1752" y="2224"/>
                <a:ext cx="997" cy="6"/>
              </a:xfrm>
              <a:prstGeom prst="rect">
                <a:avLst/>
              </a:prstGeom>
              <a:solidFill>
                <a:srgbClr val="006E6E"/>
              </a:solidFill>
              <a:ln w="9525">
                <a:noFill/>
                <a:miter lim="800000"/>
                <a:headEnd/>
                <a:tailEnd/>
              </a:ln>
            </p:spPr>
            <p:txBody>
              <a:bodyPr/>
              <a:lstStyle/>
              <a:p>
                <a:endParaRPr lang="el-GR"/>
              </a:p>
            </p:txBody>
          </p:sp>
          <p:sp>
            <p:nvSpPr>
              <p:cNvPr id="207" name="Rectangle 129"/>
              <p:cNvSpPr>
                <a:spLocks noChangeArrowheads="1"/>
              </p:cNvSpPr>
              <p:nvPr/>
            </p:nvSpPr>
            <p:spPr bwMode="auto">
              <a:xfrm>
                <a:off x="1752" y="2230"/>
                <a:ext cx="997" cy="7"/>
              </a:xfrm>
              <a:prstGeom prst="rect">
                <a:avLst/>
              </a:prstGeom>
              <a:solidFill>
                <a:srgbClr val="006C6C"/>
              </a:solidFill>
              <a:ln w="9525">
                <a:noFill/>
                <a:miter lim="800000"/>
                <a:headEnd/>
                <a:tailEnd/>
              </a:ln>
            </p:spPr>
            <p:txBody>
              <a:bodyPr/>
              <a:lstStyle/>
              <a:p>
                <a:endParaRPr lang="el-GR"/>
              </a:p>
            </p:txBody>
          </p:sp>
          <p:sp>
            <p:nvSpPr>
              <p:cNvPr id="208" name="Rectangle 130"/>
              <p:cNvSpPr>
                <a:spLocks noChangeArrowheads="1"/>
              </p:cNvSpPr>
              <p:nvPr/>
            </p:nvSpPr>
            <p:spPr bwMode="auto">
              <a:xfrm>
                <a:off x="1752" y="2237"/>
                <a:ext cx="997" cy="6"/>
              </a:xfrm>
              <a:prstGeom prst="rect">
                <a:avLst/>
              </a:prstGeom>
              <a:solidFill>
                <a:srgbClr val="006A6A"/>
              </a:solidFill>
              <a:ln w="9525">
                <a:noFill/>
                <a:miter lim="800000"/>
                <a:headEnd/>
                <a:tailEnd/>
              </a:ln>
            </p:spPr>
            <p:txBody>
              <a:bodyPr/>
              <a:lstStyle/>
              <a:p>
                <a:endParaRPr lang="el-GR"/>
              </a:p>
            </p:txBody>
          </p:sp>
          <p:sp>
            <p:nvSpPr>
              <p:cNvPr id="209" name="Rectangle 131"/>
              <p:cNvSpPr>
                <a:spLocks noChangeArrowheads="1"/>
              </p:cNvSpPr>
              <p:nvPr/>
            </p:nvSpPr>
            <p:spPr bwMode="auto">
              <a:xfrm>
                <a:off x="1752" y="2243"/>
                <a:ext cx="997" cy="6"/>
              </a:xfrm>
              <a:prstGeom prst="rect">
                <a:avLst/>
              </a:prstGeom>
              <a:solidFill>
                <a:srgbClr val="006868"/>
              </a:solidFill>
              <a:ln w="9525">
                <a:noFill/>
                <a:miter lim="800000"/>
                <a:headEnd/>
                <a:tailEnd/>
              </a:ln>
            </p:spPr>
            <p:txBody>
              <a:bodyPr/>
              <a:lstStyle/>
              <a:p>
                <a:endParaRPr lang="el-GR"/>
              </a:p>
            </p:txBody>
          </p:sp>
          <p:sp>
            <p:nvSpPr>
              <p:cNvPr id="210" name="Rectangle 132"/>
              <p:cNvSpPr>
                <a:spLocks noChangeArrowheads="1"/>
              </p:cNvSpPr>
              <p:nvPr/>
            </p:nvSpPr>
            <p:spPr bwMode="auto">
              <a:xfrm>
                <a:off x="1752" y="2249"/>
                <a:ext cx="997" cy="6"/>
              </a:xfrm>
              <a:prstGeom prst="rect">
                <a:avLst/>
              </a:prstGeom>
              <a:solidFill>
                <a:srgbClr val="006666"/>
              </a:solidFill>
              <a:ln w="9525">
                <a:noFill/>
                <a:miter lim="800000"/>
                <a:headEnd/>
                <a:tailEnd/>
              </a:ln>
            </p:spPr>
            <p:txBody>
              <a:bodyPr/>
              <a:lstStyle/>
              <a:p>
                <a:endParaRPr lang="el-GR"/>
              </a:p>
            </p:txBody>
          </p:sp>
          <p:sp>
            <p:nvSpPr>
              <p:cNvPr id="211" name="Rectangle 133"/>
              <p:cNvSpPr>
                <a:spLocks noChangeArrowheads="1"/>
              </p:cNvSpPr>
              <p:nvPr/>
            </p:nvSpPr>
            <p:spPr bwMode="auto">
              <a:xfrm>
                <a:off x="1752" y="2255"/>
                <a:ext cx="997" cy="6"/>
              </a:xfrm>
              <a:prstGeom prst="rect">
                <a:avLst/>
              </a:prstGeom>
              <a:solidFill>
                <a:srgbClr val="006464"/>
              </a:solidFill>
              <a:ln w="9525">
                <a:noFill/>
                <a:miter lim="800000"/>
                <a:headEnd/>
                <a:tailEnd/>
              </a:ln>
            </p:spPr>
            <p:txBody>
              <a:bodyPr/>
              <a:lstStyle/>
              <a:p>
                <a:endParaRPr lang="el-GR"/>
              </a:p>
            </p:txBody>
          </p:sp>
          <p:sp>
            <p:nvSpPr>
              <p:cNvPr id="212" name="Rectangle 134"/>
              <p:cNvSpPr>
                <a:spLocks noChangeArrowheads="1"/>
              </p:cNvSpPr>
              <p:nvPr/>
            </p:nvSpPr>
            <p:spPr bwMode="auto">
              <a:xfrm>
                <a:off x="1752" y="2261"/>
                <a:ext cx="997" cy="6"/>
              </a:xfrm>
              <a:prstGeom prst="rect">
                <a:avLst/>
              </a:prstGeom>
              <a:solidFill>
                <a:srgbClr val="006161"/>
              </a:solidFill>
              <a:ln w="9525">
                <a:noFill/>
                <a:miter lim="800000"/>
                <a:headEnd/>
                <a:tailEnd/>
              </a:ln>
            </p:spPr>
            <p:txBody>
              <a:bodyPr/>
              <a:lstStyle/>
              <a:p>
                <a:endParaRPr lang="el-GR"/>
              </a:p>
            </p:txBody>
          </p:sp>
          <p:sp>
            <p:nvSpPr>
              <p:cNvPr id="213" name="Rectangle 135"/>
              <p:cNvSpPr>
                <a:spLocks noChangeArrowheads="1"/>
              </p:cNvSpPr>
              <p:nvPr/>
            </p:nvSpPr>
            <p:spPr bwMode="auto">
              <a:xfrm>
                <a:off x="1752" y="2267"/>
                <a:ext cx="997" cy="6"/>
              </a:xfrm>
              <a:prstGeom prst="rect">
                <a:avLst/>
              </a:prstGeom>
              <a:solidFill>
                <a:srgbClr val="005E5E"/>
              </a:solidFill>
              <a:ln w="9525">
                <a:noFill/>
                <a:miter lim="800000"/>
                <a:headEnd/>
                <a:tailEnd/>
              </a:ln>
            </p:spPr>
            <p:txBody>
              <a:bodyPr/>
              <a:lstStyle/>
              <a:p>
                <a:endParaRPr lang="el-GR"/>
              </a:p>
            </p:txBody>
          </p:sp>
          <p:sp>
            <p:nvSpPr>
              <p:cNvPr id="214" name="Rectangle 136"/>
              <p:cNvSpPr>
                <a:spLocks noChangeArrowheads="1"/>
              </p:cNvSpPr>
              <p:nvPr/>
            </p:nvSpPr>
            <p:spPr bwMode="auto">
              <a:xfrm>
                <a:off x="1752" y="2273"/>
                <a:ext cx="997" cy="6"/>
              </a:xfrm>
              <a:prstGeom prst="rect">
                <a:avLst/>
              </a:prstGeom>
              <a:solidFill>
                <a:srgbClr val="005B5B"/>
              </a:solidFill>
              <a:ln w="9525">
                <a:noFill/>
                <a:miter lim="800000"/>
                <a:headEnd/>
                <a:tailEnd/>
              </a:ln>
            </p:spPr>
            <p:txBody>
              <a:bodyPr/>
              <a:lstStyle/>
              <a:p>
                <a:endParaRPr lang="el-GR"/>
              </a:p>
            </p:txBody>
          </p:sp>
          <p:sp>
            <p:nvSpPr>
              <p:cNvPr id="215" name="Rectangle 137"/>
              <p:cNvSpPr>
                <a:spLocks noChangeArrowheads="1"/>
              </p:cNvSpPr>
              <p:nvPr/>
            </p:nvSpPr>
            <p:spPr bwMode="auto">
              <a:xfrm>
                <a:off x="1752" y="2279"/>
                <a:ext cx="997" cy="6"/>
              </a:xfrm>
              <a:prstGeom prst="rect">
                <a:avLst/>
              </a:prstGeom>
              <a:solidFill>
                <a:srgbClr val="005757"/>
              </a:solidFill>
              <a:ln w="9525">
                <a:noFill/>
                <a:miter lim="800000"/>
                <a:headEnd/>
                <a:tailEnd/>
              </a:ln>
            </p:spPr>
            <p:txBody>
              <a:bodyPr/>
              <a:lstStyle/>
              <a:p>
                <a:endParaRPr lang="el-GR"/>
              </a:p>
            </p:txBody>
          </p:sp>
          <p:sp>
            <p:nvSpPr>
              <p:cNvPr id="216" name="Rectangle 138"/>
              <p:cNvSpPr>
                <a:spLocks noChangeArrowheads="1"/>
              </p:cNvSpPr>
              <p:nvPr/>
            </p:nvSpPr>
            <p:spPr bwMode="auto">
              <a:xfrm>
                <a:off x="1752" y="2285"/>
                <a:ext cx="997" cy="6"/>
              </a:xfrm>
              <a:prstGeom prst="rect">
                <a:avLst/>
              </a:prstGeom>
              <a:solidFill>
                <a:srgbClr val="005454"/>
              </a:solidFill>
              <a:ln w="9525">
                <a:noFill/>
                <a:miter lim="800000"/>
                <a:headEnd/>
                <a:tailEnd/>
              </a:ln>
            </p:spPr>
            <p:txBody>
              <a:bodyPr/>
              <a:lstStyle/>
              <a:p>
                <a:endParaRPr lang="el-GR"/>
              </a:p>
            </p:txBody>
          </p:sp>
          <p:sp>
            <p:nvSpPr>
              <p:cNvPr id="217" name="Rectangle 139"/>
              <p:cNvSpPr>
                <a:spLocks noChangeArrowheads="1"/>
              </p:cNvSpPr>
              <p:nvPr/>
            </p:nvSpPr>
            <p:spPr bwMode="auto">
              <a:xfrm>
                <a:off x="1752" y="2291"/>
                <a:ext cx="997" cy="6"/>
              </a:xfrm>
              <a:prstGeom prst="rect">
                <a:avLst/>
              </a:prstGeom>
              <a:solidFill>
                <a:srgbClr val="005151"/>
              </a:solidFill>
              <a:ln w="9525">
                <a:noFill/>
                <a:miter lim="800000"/>
                <a:headEnd/>
                <a:tailEnd/>
              </a:ln>
            </p:spPr>
            <p:txBody>
              <a:bodyPr/>
              <a:lstStyle/>
              <a:p>
                <a:endParaRPr lang="el-GR"/>
              </a:p>
            </p:txBody>
          </p:sp>
          <p:sp>
            <p:nvSpPr>
              <p:cNvPr id="218" name="Rectangle 140"/>
              <p:cNvSpPr>
                <a:spLocks noChangeArrowheads="1"/>
              </p:cNvSpPr>
              <p:nvPr/>
            </p:nvSpPr>
            <p:spPr bwMode="auto">
              <a:xfrm>
                <a:off x="1752" y="2297"/>
                <a:ext cx="997" cy="6"/>
              </a:xfrm>
              <a:prstGeom prst="rect">
                <a:avLst/>
              </a:prstGeom>
              <a:solidFill>
                <a:srgbClr val="004D4D"/>
              </a:solidFill>
              <a:ln w="9525">
                <a:noFill/>
                <a:miter lim="800000"/>
                <a:headEnd/>
                <a:tailEnd/>
              </a:ln>
            </p:spPr>
            <p:txBody>
              <a:bodyPr/>
              <a:lstStyle/>
              <a:p>
                <a:endParaRPr lang="el-GR"/>
              </a:p>
            </p:txBody>
          </p:sp>
          <p:sp>
            <p:nvSpPr>
              <p:cNvPr id="219" name="Rectangle 141"/>
              <p:cNvSpPr>
                <a:spLocks noChangeArrowheads="1"/>
              </p:cNvSpPr>
              <p:nvPr/>
            </p:nvSpPr>
            <p:spPr bwMode="auto">
              <a:xfrm>
                <a:off x="1752" y="2303"/>
                <a:ext cx="997" cy="6"/>
              </a:xfrm>
              <a:prstGeom prst="rect">
                <a:avLst/>
              </a:prstGeom>
              <a:solidFill>
                <a:srgbClr val="004949"/>
              </a:solidFill>
              <a:ln w="9525">
                <a:noFill/>
                <a:miter lim="800000"/>
                <a:headEnd/>
                <a:tailEnd/>
              </a:ln>
            </p:spPr>
            <p:txBody>
              <a:bodyPr/>
              <a:lstStyle/>
              <a:p>
                <a:endParaRPr lang="el-GR"/>
              </a:p>
            </p:txBody>
          </p:sp>
          <p:sp>
            <p:nvSpPr>
              <p:cNvPr id="220" name="Rectangle 142"/>
              <p:cNvSpPr>
                <a:spLocks noChangeArrowheads="1"/>
              </p:cNvSpPr>
              <p:nvPr/>
            </p:nvSpPr>
            <p:spPr bwMode="auto">
              <a:xfrm>
                <a:off x="1752" y="2309"/>
                <a:ext cx="997" cy="7"/>
              </a:xfrm>
              <a:prstGeom prst="rect">
                <a:avLst/>
              </a:prstGeom>
              <a:solidFill>
                <a:srgbClr val="004545"/>
              </a:solidFill>
              <a:ln w="9525">
                <a:noFill/>
                <a:miter lim="800000"/>
                <a:headEnd/>
                <a:tailEnd/>
              </a:ln>
            </p:spPr>
            <p:txBody>
              <a:bodyPr/>
              <a:lstStyle/>
              <a:p>
                <a:endParaRPr lang="el-GR"/>
              </a:p>
            </p:txBody>
          </p:sp>
          <p:sp>
            <p:nvSpPr>
              <p:cNvPr id="221" name="Rectangle 143"/>
              <p:cNvSpPr>
                <a:spLocks noChangeArrowheads="1"/>
              </p:cNvSpPr>
              <p:nvPr/>
            </p:nvSpPr>
            <p:spPr bwMode="auto">
              <a:xfrm>
                <a:off x="1752" y="2316"/>
                <a:ext cx="997" cy="6"/>
              </a:xfrm>
              <a:prstGeom prst="rect">
                <a:avLst/>
              </a:prstGeom>
              <a:solidFill>
                <a:srgbClr val="004141"/>
              </a:solidFill>
              <a:ln w="9525">
                <a:noFill/>
                <a:miter lim="800000"/>
                <a:headEnd/>
                <a:tailEnd/>
              </a:ln>
            </p:spPr>
            <p:txBody>
              <a:bodyPr/>
              <a:lstStyle/>
              <a:p>
                <a:endParaRPr lang="el-GR"/>
              </a:p>
            </p:txBody>
          </p:sp>
          <p:sp>
            <p:nvSpPr>
              <p:cNvPr id="222" name="Rectangle 144"/>
              <p:cNvSpPr>
                <a:spLocks noChangeArrowheads="1"/>
              </p:cNvSpPr>
              <p:nvPr/>
            </p:nvSpPr>
            <p:spPr bwMode="auto">
              <a:xfrm>
                <a:off x="1752" y="2322"/>
                <a:ext cx="997" cy="6"/>
              </a:xfrm>
              <a:prstGeom prst="rect">
                <a:avLst/>
              </a:prstGeom>
              <a:solidFill>
                <a:srgbClr val="003D3D"/>
              </a:solidFill>
              <a:ln w="9525">
                <a:noFill/>
                <a:miter lim="800000"/>
                <a:headEnd/>
                <a:tailEnd/>
              </a:ln>
            </p:spPr>
            <p:txBody>
              <a:bodyPr/>
              <a:lstStyle/>
              <a:p>
                <a:endParaRPr lang="el-GR"/>
              </a:p>
            </p:txBody>
          </p:sp>
          <p:sp>
            <p:nvSpPr>
              <p:cNvPr id="223" name="Rectangle 145"/>
              <p:cNvSpPr>
                <a:spLocks noChangeArrowheads="1"/>
              </p:cNvSpPr>
              <p:nvPr/>
            </p:nvSpPr>
            <p:spPr bwMode="auto">
              <a:xfrm>
                <a:off x="1752" y="2328"/>
                <a:ext cx="997" cy="6"/>
              </a:xfrm>
              <a:prstGeom prst="rect">
                <a:avLst/>
              </a:prstGeom>
              <a:solidFill>
                <a:srgbClr val="003939"/>
              </a:solidFill>
              <a:ln w="9525">
                <a:noFill/>
                <a:miter lim="800000"/>
                <a:headEnd/>
                <a:tailEnd/>
              </a:ln>
            </p:spPr>
            <p:txBody>
              <a:bodyPr/>
              <a:lstStyle/>
              <a:p>
                <a:endParaRPr lang="el-GR"/>
              </a:p>
            </p:txBody>
          </p:sp>
          <p:sp>
            <p:nvSpPr>
              <p:cNvPr id="224" name="Rectangle 146"/>
              <p:cNvSpPr>
                <a:spLocks noChangeArrowheads="1"/>
              </p:cNvSpPr>
              <p:nvPr/>
            </p:nvSpPr>
            <p:spPr bwMode="auto">
              <a:xfrm>
                <a:off x="1752" y="2334"/>
                <a:ext cx="997" cy="6"/>
              </a:xfrm>
              <a:prstGeom prst="rect">
                <a:avLst/>
              </a:prstGeom>
              <a:solidFill>
                <a:srgbClr val="003636"/>
              </a:solidFill>
              <a:ln w="9525">
                <a:noFill/>
                <a:miter lim="800000"/>
                <a:headEnd/>
                <a:tailEnd/>
              </a:ln>
            </p:spPr>
            <p:txBody>
              <a:bodyPr/>
              <a:lstStyle/>
              <a:p>
                <a:endParaRPr lang="el-GR"/>
              </a:p>
            </p:txBody>
          </p:sp>
          <p:sp>
            <p:nvSpPr>
              <p:cNvPr id="225" name="Rectangle 147"/>
              <p:cNvSpPr>
                <a:spLocks noChangeArrowheads="1"/>
              </p:cNvSpPr>
              <p:nvPr/>
            </p:nvSpPr>
            <p:spPr bwMode="auto">
              <a:xfrm>
                <a:off x="1752" y="2340"/>
                <a:ext cx="997" cy="6"/>
              </a:xfrm>
              <a:prstGeom prst="rect">
                <a:avLst/>
              </a:prstGeom>
              <a:solidFill>
                <a:srgbClr val="003333"/>
              </a:solidFill>
              <a:ln w="9525">
                <a:noFill/>
                <a:miter lim="800000"/>
                <a:headEnd/>
                <a:tailEnd/>
              </a:ln>
            </p:spPr>
            <p:txBody>
              <a:bodyPr/>
              <a:lstStyle/>
              <a:p>
                <a:endParaRPr lang="el-GR"/>
              </a:p>
            </p:txBody>
          </p:sp>
          <p:sp>
            <p:nvSpPr>
              <p:cNvPr id="226" name="Rectangle 148"/>
              <p:cNvSpPr>
                <a:spLocks noChangeArrowheads="1"/>
              </p:cNvSpPr>
              <p:nvPr/>
            </p:nvSpPr>
            <p:spPr bwMode="auto">
              <a:xfrm>
                <a:off x="1752" y="2346"/>
                <a:ext cx="997" cy="6"/>
              </a:xfrm>
              <a:prstGeom prst="rect">
                <a:avLst/>
              </a:prstGeom>
              <a:solidFill>
                <a:srgbClr val="003131"/>
              </a:solidFill>
              <a:ln w="9525">
                <a:noFill/>
                <a:miter lim="800000"/>
                <a:headEnd/>
                <a:tailEnd/>
              </a:ln>
            </p:spPr>
            <p:txBody>
              <a:bodyPr/>
              <a:lstStyle/>
              <a:p>
                <a:endParaRPr lang="el-GR"/>
              </a:p>
            </p:txBody>
          </p:sp>
          <p:sp>
            <p:nvSpPr>
              <p:cNvPr id="227" name="Rectangle 149"/>
              <p:cNvSpPr>
                <a:spLocks noChangeArrowheads="1"/>
              </p:cNvSpPr>
              <p:nvPr/>
            </p:nvSpPr>
            <p:spPr bwMode="auto">
              <a:xfrm>
                <a:off x="1752" y="2352"/>
                <a:ext cx="997" cy="6"/>
              </a:xfrm>
              <a:prstGeom prst="rect">
                <a:avLst/>
              </a:prstGeom>
              <a:solidFill>
                <a:srgbClr val="002E2E"/>
              </a:solidFill>
              <a:ln w="9525">
                <a:noFill/>
                <a:miter lim="800000"/>
                <a:headEnd/>
                <a:tailEnd/>
              </a:ln>
            </p:spPr>
            <p:txBody>
              <a:bodyPr/>
              <a:lstStyle/>
              <a:p>
                <a:endParaRPr lang="el-GR"/>
              </a:p>
            </p:txBody>
          </p:sp>
          <p:sp>
            <p:nvSpPr>
              <p:cNvPr id="228" name="Rectangle 150"/>
              <p:cNvSpPr>
                <a:spLocks noChangeArrowheads="1"/>
              </p:cNvSpPr>
              <p:nvPr/>
            </p:nvSpPr>
            <p:spPr bwMode="auto">
              <a:xfrm>
                <a:off x="1752" y="2358"/>
                <a:ext cx="997" cy="6"/>
              </a:xfrm>
              <a:prstGeom prst="rect">
                <a:avLst/>
              </a:prstGeom>
              <a:solidFill>
                <a:srgbClr val="002C2C"/>
              </a:solidFill>
              <a:ln w="9525">
                <a:noFill/>
                <a:miter lim="800000"/>
                <a:headEnd/>
                <a:tailEnd/>
              </a:ln>
            </p:spPr>
            <p:txBody>
              <a:bodyPr/>
              <a:lstStyle/>
              <a:p>
                <a:endParaRPr lang="el-GR"/>
              </a:p>
            </p:txBody>
          </p:sp>
          <p:sp>
            <p:nvSpPr>
              <p:cNvPr id="229" name="Rectangle 151"/>
              <p:cNvSpPr>
                <a:spLocks noChangeArrowheads="1"/>
              </p:cNvSpPr>
              <p:nvPr/>
            </p:nvSpPr>
            <p:spPr bwMode="auto">
              <a:xfrm>
                <a:off x="1752" y="2364"/>
                <a:ext cx="997" cy="6"/>
              </a:xfrm>
              <a:prstGeom prst="rect">
                <a:avLst/>
              </a:prstGeom>
              <a:solidFill>
                <a:srgbClr val="002A2A"/>
              </a:solidFill>
              <a:ln w="9525">
                <a:noFill/>
                <a:miter lim="800000"/>
                <a:headEnd/>
                <a:tailEnd/>
              </a:ln>
            </p:spPr>
            <p:txBody>
              <a:bodyPr/>
              <a:lstStyle/>
              <a:p>
                <a:endParaRPr lang="el-GR"/>
              </a:p>
            </p:txBody>
          </p:sp>
          <p:sp>
            <p:nvSpPr>
              <p:cNvPr id="230" name="Rectangle 152"/>
              <p:cNvSpPr>
                <a:spLocks noChangeArrowheads="1"/>
              </p:cNvSpPr>
              <p:nvPr/>
            </p:nvSpPr>
            <p:spPr bwMode="auto">
              <a:xfrm>
                <a:off x="1752" y="2370"/>
                <a:ext cx="997" cy="12"/>
              </a:xfrm>
              <a:prstGeom prst="rect">
                <a:avLst/>
              </a:prstGeom>
              <a:solidFill>
                <a:srgbClr val="002929"/>
              </a:solidFill>
              <a:ln w="9525">
                <a:noFill/>
                <a:miter lim="800000"/>
                <a:headEnd/>
                <a:tailEnd/>
              </a:ln>
            </p:spPr>
            <p:txBody>
              <a:bodyPr/>
              <a:lstStyle/>
              <a:p>
                <a:endParaRPr lang="el-GR"/>
              </a:p>
            </p:txBody>
          </p:sp>
          <p:sp>
            <p:nvSpPr>
              <p:cNvPr id="231" name="Freeform 153"/>
              <p:cNvSpPr>
                <a:spLocks/>
              </p:cNvSpPr>
              <p:nvPr/>
            </p:nvSpPr>
            <p:spPr bwMode="auto">
              <a:xfrm>
                <a:off x="1752" y="2188"/>
                <a:ext cx="991" cy="188"/>
              </a:xfrm>
              <a:custGeom>
                <a:avLst/>
                <a:gdLst>
                  <a:gd name="T0" fmla="*/ 741 w 991"/>
                  <a:gd name="T1" fmla="*/ 188 h 188"/>
                  <a:gd name="T2" fmla="*/ 991 w 991"/>
                  <a:gd name="T3" fmla="*/ 0 h 188"/>
                  <a:gd name="T4" fmla="*/ 249 w 991"/>
                  <a:gd name="T5" fmla="*/ 0 h 188"/>
                  <a:gd name="T6" fmla="*/ 0 w 991"/>
                  <a:gd name="T7" fmla="*/ 188 h 188"/>
                  <a:gd name="T8" fmla="*/ 741 w 991"/>
                  <a:gd name="T9" fmla="*/ 188 h 188"/>
                  <a:gd name="T10" fmla="*/ 0 60000 65536"/>
                  <a:gd name="T11" fmla="*/ 0 60000 65536"/>
                  <a:gd name="T12" fmla="*/ 0 60000 65536"/>
                  <a:gd name="T13" fmla="*/ 0 60000 65536"/>
                  <a:gd name="T14" fmla="*/ 0 60000 65536"/>
                  <a:gd name="T15" fmla="*/ 0 w 991"/>
                  <a:gd name="T16" fmla="*/ 0 h 188"/>
                  <a:gd name="T17" fmla="*/ 991 w 991"/>
                  <a:gd name="T18" fmla="*/ 188 h 188"/>
                </a:gdLst>
                <a:ahLst/>
                <a:cxnLst>
                  <a:cxn ang="T10">
                    <a:pos x="T0" y="T1"/>
                  </a:cxn>
                  <a:cxn ang="T11">
                    <a:pos x="T2" y="T3"/>
                  </a:cxn>
                  <a:cxn ang="T12">
                    <a:pos x="T4" y="T5"/>
                  </a:cxn>
                  <a:cxn ang="T13">
                    <a:pos x="T6" y="T7"/>
                  </a:cxn>
                  <a:cxn ang="T14">
                    <a:pos x="T8" y="T9"/>
                  </a:cxn>
                </a:cxnLst>
                <a:rect l="T15" t="T16" r="T17" b="T18"/>
                <a:pathLst>
                  <a:path w="991" h="188">
                    <a:moveTo>
                      <a:pt x="741" y="188"/>
                    </a:moveTo>
                    <a:lnTo>
                      <a:pt x="991" y="0"/>
                    </a:lnTo>
                    <a:lnTo>
                      <a:pt x="249" y="0"/>
                    </a:lnTo>
                    <a:lnTo>
                      <a:pt x="0" y="188"/>
                    </a:lnTo>
                    <a:lnTo>
                      <a:pt x="741" y="188"/>
                    </a:lnTo>
                    <a:close/>
                  </a:path>
                </a:pathLst>
              </a:custGeom>
              <a:noFill/>
              <a:ln w="9525">
                <a:solidFill>
                  <a:srgbClr val="000000"/>
                </a:solidFill>
                <a:round/>
                <a:headEnd/>
                <a:tailEnd/>
              </a:ln>
            </p:spPr>
            <p:txBody>
              <a:bodyPr/>
              <a:lstStyle/>
              <a:p>
                <a:endParaRPr lang="el-GR"/>
              </a:p>
            </p:txBody>
          </p:sp>
          <p:sp>
            <p:nvSpPr>
              <p:cNvPr id="232" name="Freeform 154"/>
              <p:cNvSpPr>
                <a:spLocks/>
              </p:cNvSpPr>
              <p:nvPr/>
            </p:nvSpPr>
            <p:spPr bwMode="auto">
              <a:xfrm>
                <a:off x="2493" y="1361"/>
                <a:ext cx="250" cy="1015"/>
              </a:xfrm>
              <a:custGeom>
                <a:avLst/>
                <a:gdLst>
                  <a:gd name="T0" fmla="*/ 0 w 250"/>
                  <a:gd name="T1" fmla="*/ 1015 h 1015"/>
                  <a:gd name="T2" fmla="*/ 0 w 250"/>
                  <a:gd name="T3" fmla="*/ 195 h 1015"/>
                  <a:gd name="T4" fmla="*/ 250 w 250"/>
                  <a:gd name="T5" fmla="*/ 0 h 1015"/>
                  <a:gd name="T6" fmla="*/ 250 w 250"/>
                  <a:gd name="T7" fmla="*/ 827 h 1015"/>
                  <a:gd name="T8" fmla="*/ 0 w 250"/>
                  <a:gd name="T9" fmla="*/ 1015 h 1015"/>
                  <a:gd name="T10" fmla="*/ 0 60000 65536"/>
                  <a:gd name="T11" fmla="*/ 0 60000 65536"/>
                  <a:gd name="T12" fmla="*/ 0 60000 65536"/>
                  <a:gd name="T13" fmla="*/ 0 60000 65536"/>
                  <a:gd name="T14" fmla="*/ 0 60000 65536"/>
                  <a:gd name="T15" fmla="*/ 0 w 250"/>
                  <a:gd name="T16" fmla="*/ 0 h 1015"/>
                  <a:gd name="T17" fmla="*/ 250 w 250"/>
                  <a:gd name="T18" fmla="*/ 1015 h 1015"/>
                </a:gdLst>
                <a:ahLst/>
                <a:cxnLst>
                  <a:cxn ang="T10">
                    <a:pos x="T0" y="T1"/>
                  </a:cxn>
                  <a:cxn ang="T11">
                    <a:pos x="T2" y="T3"/>
                  </a:cxn>
                  <a:cxn ang="T12">
                    <a:pos x="T4" y="T5"/>
                  </a:cxn>
                  <a:cxn ang="T13">
                    <a:pos x="T6" y="T7"/>
                  </a:cxn>
                  <a:cxn ang="T14">
                    <a:pos x="T8" y="T9"/>
                  </a:cxn>
                </a:cxnLst>
                <a:rect l="T15" t="T16" r="T17" b="T18"/>
                <a:pathLst>
                  <a:path w="250" h="1015">
                    <a:moveTo>
                      <a:pt x="0" y="1015"/>
                    </a:moveTo>
                    <a:lnTo>
                      <a:pt x="0" y="195"/>
                    </a:lnTo>
                    <a:lnTo>
                      <a:pt x="250" y="0"/>
                    </a:lnTo>
                    <a:lnTo>
                      <a:pt x="250" y="827"/>
                    </a:lnTo>
                    <a:lnTo>
                      <a:pt x="0" y="1015"/>
                    </a:lnTo>
                    <a:close/>
                  </a:path>
                </a:pathLst>
              </a:custGeom>
              <a:solidFill>
                <a:srgbClr val="4D1A33"/>
              </a:solidFill>
              <a:ln w="9525">
                <a:solidFill>
                  <a:srgbClr val="000000"/>
                </a:solidFill>
                <a:round/>
                <a:headEnd/>
                <a:tailEnd/>
              </a:ln>
            </p:spPr>
            <p:txBody>
              <a:bodyPr/>
              <a:lstStyle/>
              <a:p>
                <a:endParaRPr lang="el-GR"/>
              </a:p>
            </p:txBody>
          </p:sp>
          <p:sp>
            <p:nvSpPr>
              <p:cNvPr id="233" name="Rectangle 155"/>
              <p:cNvSpPr>
                <a:spLocks noChangeArrowheads="1"/>
              </p:cNvSpPr>
              <p:nvPr/>
            </p:nvSpPr>
            <p:spPr bwMode="auto">
              <a:xfrm>
                <a:off x="1752" y="1556"/>
                <a:ext cx="741" cy="820"/>
              </a:xfrm>
              <a:prstGeom prst="rect">
                <a:avLst/>
              </a:prstGeom>
              <a:solidFill>
                <a:srgbClr val="993366"/>
              </a:solidFill>
              <a:ln w="9525">
                <a:solidFill>
                  <a:srgbClr val="000000"/>
                </a:solidFill>
                <a:miter lim="800000"/>
                <a:headEnd/>
                <a:tailEnd/>
              </a:ln>
            </p:spPr>
            <p:txBody>
              <a:bodyPr/>
              <a:lstStyle/>
              <a:p>
                <a:endParaRPr lang="el-GR"/>
              </a:p>
            </p:txBody>
          </p:sp>
          <p:sp>
            <p:nvSpPr>
              <p:cNvPr id="234" name="Freeform 156"/>
              <p:cNvSpPr>
                <a:spLocks/>
              </p:cNvSpPr>
              <p:nvPr/>
            </p:nvSpPr>
            <p:spPr bwMode="auto">
              <a:xfrm>
                <a:off x="1752" y="1361"/>
                <a:ext cx="991" cy="195"/>
              </a:xfrm>
              <a:custGeom>
                <a:avLst/>
                <a:gdLst>
                  <a:gd name="T0" fmla="*/ 741 w 991"/>
                  <a:gd name="T1" fmla="*/ 195 h 195"/>
                  <a:gd name="T2" fmla="*/ 991 w 991"/>
                  <a:gd name="T3" fmla="*/ 0 h 195"/>
                  <a:gd name="T4" fmla="*/ 249 w 991"/>
                  <a:gd name="T5" fmla="*/ 0 h 195"/>
                  <a:gd name="T6" fmla="*/ 0 w 991"/>
                  <a:gd name="T7" fmla="*/ 195 h 195"/>
                  <a:gd name="T8" fmla="*/ 741 w 991"/>
                  <a:gd name="T9" fmla="*/ 195 h 195"/>
                  <a:gd name="T10" fmla="*/ 0 60000 65536"/>
                  <a:gd name="T11" fmla="*/ 0 60000 65536"/>
                  <a:gd name="T12" fmla="*/ 0 60000 65536"/>
                  <a:gd name="T13" fmla="*/ 0 60000 65536"/>
                  <a:gd name="T14" fmla="*/ 0 60000 65536"/>
                  <a:gd name="T15" fmla="*/ 0 w 991"/>
                  <a:gd name="T16" fmla="*/ 0 h 195"/>
                  <a:gd name="T17" fmla="*/ 991 w 991"/>
                  <a:gd name="T18" fmla="*/ 195 h 195"/>
                </a:gdLst>
                <a:ahLst/>
                <a:cxnLst>
                  <a:cxn ang="T10">
                    <a:pos x="T0" y="T1"/>
                  </a:cxn>
                  <a:cxn ang="T11">
                    <a:pos x="T2" y="T3"/>
                  </a:cxn>
                  <a:cxn ang="T12">
                    <a:pos x="T4" y="T5"/>
                  </a:cxn>
                  <a:cxn ang="T13">
                    <a:pos x="T6" y="T7"/>
                  </a:cxn>
                  <a:cxn ang="T14">
                    <a:pos x="T8" y="T9"/>
                  </a:cxn>
                </a:cxnLst>
                <a:rect l="T15" t="T16" r="T17" b="T18"/>
                <a:pathLst>
                  <a:path w="991" h="195">
                    <a:moveTo>
                      <a:pt x="741" y="195"/>
                    </a:moveTo>
                    <a:lnTo>
                      <a:pt x="991" y="0"/>
                    </a:lnTo>
                    <a:lnTo>
                      <a:pt x="249" y="0"/>
                    </a:lnTo>
                    <a:lnTo>
                      <a:pt x="0" y="195"/>
                    </a:lnTo>
                    <a:lnTo>
                      <a:pt x="741" y="195"/>
                    </a:lnTo>
                    <a:close/>
                  </a:path>
                </a:pathLst>
              </a:custGeom>
              <a:solidFill>
                <a:srgbClr val="73264D"/>
              </a:solidFill>
              <a:ln w="9525">
                <a:solidFill>
                  <a:srgbClr val="000000"/>
                </a:solidFill>
                <a:round/>
                <a:headEnd/>
                <a:tailEnd/>
              </a:ln>
            </p:spPr>
            <p:txBody>
              <a:bodyPr/>
              <a:lstStyle/>
              <a:p>
                <a:endParaRPr lang="el-GR"/>
              </a:p>
            </p:txBody>
          </p:sp>
          <p:sp>
            <p:nvSpPr>
              <p:cNvPr id="235" name="Freeform 157"/>
              <p:cNvSpPr>
                <a:spLocks/>
              </p:cNvSpPr>
              <p:nvPr/>
            </p:nvSpPr>
            <p:spPr bwMode="auto">
              <a:xfrm>
                <a:off x="4348" y="2838"/>
                <a:ext cx="249" cy="383"/>
              </a:xfrm>
              <a:custGeom>
                <a:avLst/>
                <a:gdLst>
                  <a:gd name="T0" fmla="*/ 0 w 249"/>
                  <a:gd name="T1" fmla="*/ 383 h 383"/>
                  <a:gd name="T2" fmla="*/ 0 w 249"/>
                  <a:gd name="T3" fmla="*/ 189 h 383"/>
                  <a:gd name="T4" fmla="*/ 249 w 249"/>
                  <a:gd name="T5" fmla="*/ 0 h 383"/>
                  <a:gd name="T6" fmla="*/ 249 w 249"/>
                  <a:gd name="T7" fmla="*/ 189 h 383"/>
                  <a:gd name="T8" fmla="*/ 0 w 249"/>
                  <a:gd name="T9" fmla="*/ 383 h 383"/>
                  <a:gd name="T10" fmla="*/ 0 60000 65536"/>
                  <a:gd name="T11" fmla="*/ 0 60000 65536"/>
                  <a:gd name="T12" fmla="*/ 0 60000 65536"/>
                  <a:gd name="T13" fmla="*/ 0 60000 65536"/>
                  <a:gd name="T14" fmla="*/ 0 60000 65536"/>
                  <a:gd name="T15" fmla="*/ 0 w 249"/>
                  <a:gd name="T16" fmla="*/ 0 h 383"/>
                  <a:gd name="T17" fmla="*/ 249 w 249"/>
                  <a:gd name="T18" fmla="*/ 383 h 383"/>
                </a:gdLst>
                <a:ahLst/>
                <a:cxnLst>
                  <a:cxn ang="T10">
                    <a:pos x="T0" y="T1"/>
                  </a:cxn>
                  <a:cxn ang="T11">
                    <a:pos x="T2" y="T3"/>
                  </a:cxn>
                  <a:cxn ang="T12">
                    <a:pos x="T4" y="T5"/>
                  </a:cxn>
                  <a:cxn ang="T13">
                    <a:pos x="T6" y="T7"/>
                  </a:cxn>
                  <a:cxn ang="T14">
                    <a:pos x="T8" y="T9"/>
                  </a:cxn>
                </a:cxnLst>
                <a:rect l="T15" t="T16" r="T17" b="T18"/>
                <a:pathLst>
                  <a:path w="249" h="383">
                    <a:moveTo>
                      <a:pt x="0" y="383"/>
                    </a:moveTo>
                    <a:lnTo>
                      <a:pt x="0" y="189"/>
                    </a:lnTo>
                    <a:lnTo>
                      <a:pt x="249" y="0"/>
                    </a:lnTo>
                    <a:lnTo>
                      <a:pt x="249" y="189"/>
                    </a:lnTo>
                    <a:lnTo>
                      <a:pt x="0" y="383"/>
                    </a:lnTo>
                    <a:close/>
                  </a:path>
                </a:pathLst>
              </a:custGeom>
              <a:solidFill>
                <a:srgbClr val="008000"/>
              </a:solidFill>
              <a:ln w="9525">
                <a:solidFill>
                  <a:srgbClr val="000000"/>
                </a:solidFill>
                <a:round/>
                <a:headEnd/>
                <a:tailEnd/>
              </a:ln>
            </p:spPr>
            <p:txBody>
              <a:bodyPr/>
              <a:lstStyle/>
              <a:p>
                <a:endParaRPr lang="el-GR"/>
              </a:p>
            </p:txBody>
          </p:sp>
          <p:sp>
            <p:nvSpPr>
              <p:cNvPr id="236" name="Rectangle 158"/>
              <p:cNvSpPr>
                <a:spLocks noChangeArrowheads="1"/>
              </p:cNvSpPr>
              <p:nvPr/>
            </p:nvSpPr>
            <p:spPr bwMode="auto">
              <a:xfrm>
                <a:off x="3606" y="3027"/>
                <a:ext cx="742" cy="194"/>
              </a:xfrm>
              <a:prstGeom prst="rect">
                <a:avLst/>
              </a:prstGeom>
              <a:solidFill>
                <a:srgbClr val="00FF00"/>
              </a:solidFill>
              <a:ln w="9525">
                <a:solidFill>
                  <a:srgbClr val="000000"/>
                </a:solidFill>
                <a:miter lim="800000"/>
                <a:headEnd/>
                <a:tailEnd/>
              </a:ln>
            </p:spPr>
            <p:txBody>
              <a:bodyPr/>
              <a:lstStyle/>
              <a:p>
                <a:endParaRPr lang="el-GR"/>
              </a:p>
            </p:txBody>
          </p:sp>
          <p:sp>
            <p:nvSpPr>
              <p:cNvPr id="237" name="Freeform 159"/>
              <p:cNvSpPr>
                <a:spLocks/>
              </p:cNvSpPr>
              <p:nvPr/>
            </p:nvSpPr>
            <p:spPr bwMode="auto">
              <a:xfrm>
                <a:off x="3606" y="2838"/>
                <a:ext cx="991" cy="189"/>
              </a:xfrm>
              <a:custGeom>
                <a:avLst/>
                <a:gdLst>
                  <a:gd name="T0" fmla="*/ 742 w 991"/>
                  <a:gd name="T1" fmla="*/ 189 h 189"/>
                  <a:gd name="T2" fmla="*/ 991 w 991"/>
                  <a:gd name="T3" fmla="*/ 0 h 189"/>
                  <a:gd name="T4" fmla="*/ 249 w 991"/>
                  <a:gd name="T5" fmla="*/ 0 h 189"/>
                  <a:gd name="T6" fmla="*/ 0 w 991"/>
                  <a:gd name="T7" fmla="*/ 189 h 189"/>
                  <a:gd name="T8" fmla="*/ 742 w 991"/>
                  <a:gd name="T9" fmla="*/ 189 h 189"/>
                  <a:gd name="T10" fmla="*/ 0 60000 65536"/>
                  <a:gd name="T11" fmla="*/ 0 60000 65536"/>
                  <a:gd name="T12" fmla="*/ 0 60000 65536"/>
                  <a:gd name="T13" fmla="*/ 0 60000 65536"/>
                  <a:gd name="T14" fmla="*/ 0 60000 65536"/>
                  <a:gd name="T15" fmla="*/ 0 w 991"/>
                  <a:gd name="T16" fmla="*/ 0 h 189"/>
                  <a:gd name="T17" fmla="*/ 991 w 991"/>
                  <a:gd name="T18" fmla="*/ 189 h 189"/>
                </a:gdLst>
                <a:ahLst/>
                <a:cxnLst>
                  <a:cxn ang="T10">
                    <a:pos x="T0" y="T1"/>
                  </a:cxn>
                  <a:cxn ang="T11">
                    <a:pos x="T2" y="T3"/>
                  </a:cxn>
                  <a:cxn ang="T12">
                    <a:pos x="T4" y="T5"/>
                  </a:cxn>
                  <a:cxn ang="T13">
                    <a:pos x="T6" y="T7"/>
                  </a:cxn>
                  <a:cxn ang="T14">
                    <a:pos x="T8" y="T9"/>
                  </a:cxn>
                </a:cxnLst>
                <a:rect l="T15" t="T16" r="T17" b="T18"/>
                <a:pathLst>
                  <a:path w="991" h="189">
                    <a:moveTo>
                      <a:pt x="742" y="189"/>
                    </a:moveTo>
                    <a:lnTo>
                      <a:pt x="991" y="0"/>
                    </a:lnTo>
                    <a:lnTo>
                      <a:pt x="249" y="0"/>
                    </a:lnTo>
                    <a:lnTo>
                      <a:pt x="0" y="189"/>
                    </a:lnTo>
                    <a:lnTo>
                      <a:pt x="742" y="189"/>
                    </a:lnTo>
                    <a:close/>
                  </a:path>
                </a:pathLst>
              </a:custGeom>
              <a:solidFill>
                <a:srgbClr val="00BF00"/>
              </a:solidFill>
              <a:ln w="9525">
                <a:solidFill>
                  <a:srgbClr val="000000"/>
                </a:solidFill>
                <a:round/>
                <a:headEnd/>
                <a:tailEnd/>
              </a:ln>
            </p:spPr>
            <p:txBody>
              <a:bodyPr/>
              <a:lstStyle/>
              <a:p>
                <a:endParaRPr lang="el-GR"/>
              </a:p>
            </p:txBody>
          </p:sp>
          <p:sp>
            <p:nvSpPr>
              <p:cNvPr id="238" name="Freeform 160"/>
              <p:cNvSpPr>
                <a:spLocks/>
              </p:cNvSpPr>
              <p:nvPr/>
            </p:nvSpPr>
            <p:spPr bwMode="auto">
              <a:xfrm>
                <a:off x="4348" y="2723"/>
                <a:ext cx="249" cy="304"/>
              </a:xfrm>
              <a:custGeom>
                <a:avLst/>
                <a:gdLst>
                  <a:gd name="T0" fmla="*/ 0 w 249"/>
                  <a:gd name="T1" fmla="*/ 304 h 304"/>
                  <a:gd name="T2" fmla="*/ 0 w 249"/>
                  <a:gd name="T3" fmla="*/ 194 h 304"/>
                  <a:gd name="T4" fmla="*/ 249 w 249"/>
                  <a:gd name="T5" fmla="*/ 0 h 304"/>
                  <a:gd name="T6" fmla="*/ 249 w 249"/>
                  <a:gd name="T7" fmla="*/ 115 h 304"/>
                  <a:gd name="T8" fmla="*/ 0 w 249"/>
                  <a:gd name="T9" fmla="*/ 304 h 304"/>
                  <a:gd name="T10" fmla="*/ 0 60000 65536"/>
                  <a:gd name="T11" fmla="*/ 0 60000 65536"/>
                  <a:gd name="T12" fmla="*/ 0 60000 65536"/>
                  <a:gd name="T13" fmla="*/ 0 60000 65536"/>
                  <a:gd name="T14" fmla="*/ 0 60000 65536"/>
                  <a:gd name="T15" fmla="*/ 0 w 249"/>
                  <a:gd name="T16" fmla="*/ 0 h 304"/>
                  <a:gd name="T17" fmla="*/ 249 w 249"/>
                  <a:gd name="T18" fmla="*/ 304 h 304"/>
                </a:gdLst>
                <a:ahLst/>
                <a:cxnLst>
                  <a:cxn ang="T10">
                    <a:pos x="T0" y="T1"/>
                  </a:cxn>
                  <a:cxn ang="T11">
                    <a:pos x="T2" y="T3"/>
                  </a:cxn>
                  <a:cxn ang="T12">
                    <a:pos x="T4" y="T5"/>
                  </a:cxn>
                  <a:cxn ang="T13">
                    <a:pos x="T6" y="T7"/>
                  </a:cxn>
                  <a:cxn ang="T14">
                    <a:pos x="T8" y="T9"/>
                  </a:cxn>
                </a:cxnLst>
                <a:rect l="T15" t="T16" r="T17" b="T18"/>
                <a:pathLst>
                  <a:path w="249" h="304">
                    <a:moveTo>
                      <a:pt x="0" y="304"/>
                    </a:moveTo>
                    <a:lnTo>
                      <a:pt x="0" y="194"/>
                    </a:lnTo>
                    <a:lnTo>
                      <a:pt x="249" y="0"/>
                    </a:lnTo>
                    <a:lnTo>
                      <a:pt x="249" y="115"/>
                    </a:lnTo>
                    <a:lnTo>
                      <a:pt x="0" y="304"/>
                    </a:lnTo>
                    <a:close/>
                  </a:path>
                </a:pathLst>
              </a:custGeom>
              <a:solidFill>
                <a:srgbClr val="1A1A4D"/>
              </a:solidFill>
              <a:ln w="9525">
                <a:solidFill>
                  <a:srgbClr val="000000"/>
                </a:solidFill>
                <a:round/>
                <a:headEnd/>
                <a:tailEnd/>
              </a:ln>
            </p:spPr>
            <p:txBody>
              <a:bodyPr/>
              <a:lstStyle/>
              <a:p>
                <a:endParaRPr lang="el-GR"/>
              </a:p>
            </p:txBody>
          </p:sp>
          <p:sp>
            <p:nvSpPr>
              <p:cNvPr id="239" name="Rectangle 161"/>
              <p:cNvSpPr>
                <a:spLocks noChangeArrowheads="1"/>
              </p:cNvSpPr>
              <p:nvPr/>
            </p:nvSpPr>
            <p:spPr bwMode="auto">
              <a:xfrm>
                <a:off x="3606" y="2917"/>
                <a:ext cx="742" cy="110"/>
              </a:xfrm>
              <a:prstGeom prst="rect">
                <a:avLst/>
              </a:prstGeom>
              <a:solidFill>
                <a:srgbClr val="333399"/>
              </a:solidFill>
              <a:ln w="9525">
                <a:solidFill>
                  <a:srgbClr val="000000"/>
                </a:solidFill>
                <a:miter lim="800000"/>
                <a:headEnd/>
                <a:tailEnd/>
              </a:ln>
            </p:spPr>
            <p:txBody>
              <a:bodyPr/>
              <a:lstStyle/>
              <a:p>
                <a:endParaRPr lang="el-GR"/>
              </a:p>
            </p:txBody>
          </p:sp>
          <p:sp>
            <p:nvSpPr>
              <p:cNvPr id="240" name="Freeform 162"/>
              <p:cNvSpPr>
                <a:spLocks/>
              </p:cNvSpPr>
              <p:nvPr/>
            </p:nvSpPr>
            <p:spPr bwMode="auto">
              <a:xfrm>
                <a:off x="3606" y="2723"/>
                <a:ext cx="991" cy="194"/>
              </a:xfrm>
              <a:custGeom>
                <a:avLst/>
                <a:gdLst>
                  <a:gd name="T0" fmla="*/ 742 w 991"/>
                  <a:gd name="T1" fmla="*/ 194 h 194"/>
                  <a:gd name="T2" fmla="*/ 991 w 991"/>
                  <a:gd name="T3" fmla="*/ 0 h 194"/>
                  <a:gd name="T4" fmla="*/ 249 w 991"/>
                  <a:gd name="T5" fmla="*/ 0 h 194"/>
                  <a:gd name="T6" fmla="*/ 0 w 991"/>
                  <a:gd name="T7" fmla="*/ 194 h 194"/>
                  <a:gd name="T8" fmla="*/ 742 w 991"/>
                  <a:gd name="T9" fmla="*/ 194 h 194"/>
                  <a:gd name="T10" fmla="*/ 0 60000 65536"/>
                  <a:gd name="T11" fmla="*/ 0 60000 65536"/>
                  <a:gd name="T12" fmla="*/ 0 60000 65536"/>
                  <a:gd name="T13" fmla="*/ 0 60000 65536"/>
                  <a:gd name="T14" fmla="*/ 0 60000 65536"/>
                  <a:gd name="T15" fmla="*/ 0 w 991"/>
                  <a:gd name="T16" fmla="*/ 0 h 194"/>
                  <a:gd name="T17" fmla="*/ 991 w 991"/>
                  <a:gd name="T18" fmla="*/ 194 h 194"/>
                </a:gdLst>
                <a:ahLst/>
                <a:cxnLst>
                  <a:cxn ang="T10">
                    <a:pos x="T0" y="T1"/>
                  </a:cxn>
                  <a:cxn ang="T11">
                    <a:pos x="T2" y="T3"/>
                  </a:cxn>
                  <a:cxn ang="T12">
                    <a:pos x="T4" y="T5"/>
                  </a:cxn>
                  <a:cxn ang="T13">
                    <a:pos x="T6" y="T7"/>
                  </a:cxn>
                  <a:cxn ang="T14">
                    <a:pos x="T8" y="T9"/>
                  </a:cxn>
                </a:cxnLst>
                <a:rect l="T15" t="T16" r="T17" b="T18"/>
                <a:pathLst>
                  <a:path w="991" h="194">
                    <a:moveTo>
                      <a:pt x="742" y="194"/>
                    </a:moveTo>
                    <a:lnTo>
                      <a:pt x="991" y="0"/>
                    </a:lnTo>
                    <a:lnTo>
                      <a:pt x="249" y="0"/>
                    </a:lnTo>
                    <a:lnTo>
                      <a:pt x="0" y="194"/>
                    </a:lnTo>
                    <a:lnTo>
                      <a:pt x="742" y="194"/>
                    </a:lnTo>
                    <a:close/>
                  </a:path>
                </a:pathLst>
              </a:custGeom>
              <a:solidFill>
                <a:srgbClr val="262673"/>
              </a:solidFill>
              <a:ln w="9525">
                <a:solidFill>
                  <a:srgbClr val="000000"/>
                </a:solidFill>
                <a:round/>
                <a:headEnd/>
                <a:tailEnd/>
              </a:ln>
            </p:spPr>
            <p:txBody>
              <a:bodyPr/>
              <a:lstStyle/>
              <a:p>
                <a:endParaRPr lang="el-GR"/>
              </a:p>
            </p:txBody>
          </p:sp>
          <p:sp>
            <p:nvSpPr>
              <p:cNvPr id="241" name="Rectangle 163"/>
              <p:cNvSpPr>
                <a:spLocks noChangeArrowheads="1"/>
              </p:cNvSpPr>
              <p:nvPr/>
            </p:nvSpPr>
            <p:spPr bwMode="auto">
              <a:xfrm>
                <a:off x="4348" y="2668"/>
                <a:ext cx="255" cy="6"/>
              </a:xfrm>
              <a:prstGeom prst="rect">
                <a:avLst/>
              </a:prstGeom>
              <a:solidFill>
                <a:srgbClr val="004D4D"/>
              </a:solidFill>
              <a:ln w="9525">
                <a:noFill/>
                <a:miter lim="800000"/>
                <a:headEnd/>
                <a:tailEnd/>
              </a:ln>
            </p:spPr>
            <p:txBody>
              <a:bodyPr/>
              <a:lstStyle/>
              <a:p>
                <a:endParaRPr lang="el-GR"/>
              </a:p>
            </p:txBody>
          </p:sp>
          <p:sp>
            <p:nvSpPr>
              <p:cNvPr id="242" name="Rectangle 164"/>
              <p:cNvSpPr>
                <a:spLocks noChangeArrowheads="1"/>
              </p:cNvSpPr>
              <p:nvPr/>
            </p:nvSpPr>
            <p:spPr bwMode="auto">
              <a:xfrm>
                <a:off x="4348" y="2674"/>
                <a:ext cx="255" cy="18"/>
              </a:xfrm>
              <a:prstGeom prst="rect">
                <a:avLst/>
              </a:prstGeom>
              <a:solidFill>
                <a:srgbClr val="004C4C"/>
              </a:solidFill>
              <a:ln w="9525">
                <a:noFill/>
                <a:miter lim="800000"/>
                <a:headEnd/>
                <a:tailEnd/>
              </a:ln>
            </p:spPr>
            <p:txBody>
              <a:bodyPr/>
              <a:lstStyle/>
              <a:p>
                <a:endParaRPr lang="el-GR"/>
              </a:p>
            </p:txBody>
          </p:sp>
          <p:sp>
            <p:nvSpPr>
              <p:cNvPr id="243" name="Rectangle 165"/>
              <p:cNvSpPr>
                <a:spLocks noChangeArrowheads="1"/>
              </p:cNvSpPr>
              <p:nvPr/>
            </p:nvSpPr>
            <p:spPr bwMode="auto">
              <a:xfrm>
                <a:off x="4348" y="2692"/>
                <a:ext cx="255" cy="13"/>
              </a:xfrm>
              <a:prstGeom prst="rect">
                <a:avLst/>
              </a:prstGeom>
              <a:solidFill>
                <a:srgbClr val="004B4B"/>
              </a:solidFill>
              <a:ln w="9525">
                <a:noFill/>
                <a:miter lim="800000"/>
                <a:headEnd/>
                <a:tailEnd/>
              </a:ln>
            </p:spPr>
            <p:txBody>
              <a:bodyPr/>
              <a:lstStyle/>
              <a:p>
                <a:endParaRPr lang="el-GR"/>
              </a:p>
            </p:txBody>
          </p:sp>
          <p:sp>
            <p:nvSpPr>
              <p:cNvPr id="244" name="Rectangle 166"/>
              <p:cNvSpPr>
                <a:spLocks noChangeArrowheads="1"/>
              </p:cNvSpPr>
              <p:nvPr/>
            </p:nvSpPr>
            <p:spPr bwMode="auto">
              <a:xfrm>
                <a:off x="4348" y="2705"/>
                <a:ext cx="255" cy="12"/>
              </a:xfrm>
              <a:prstGeom prst="rect">
                <a:avLst/>
              </a:prstGeom>
              <a:solidFill>
                <a:srgbClr val="004A4A"/>
              </a:solidFill>
              <a:ln w="9525">
                <a:noFill/>
                <a:miter lim="800000"/>
                <a:headEnd/>
                <a:tailEnd/>
              </a:ln>
            </p:spPr>
            <p:txBody>
              <a:bodyPr/>
              <a:lstStyle/>
              <a:p>
                <a:endParaRPr lang="el-GR"/>
              </a:p>
            </p:txBody>
          </p:sp>
          <p:sp>
            <p:nvSpPr>
              <p:cNvPr id="245" name="Rectangle 167"/>
              <p:cNvSpPr>
                <a:spLocks noChangeArrowheads="1"/>
              </p:cNvSpPr>
              <p:nvPr/>
            </p:nvSpPr>
            <p:spPr bwMode="auto">
              <a:xfrm>
                <a:off x="4348" y="2717"/>
                <a:ext cx="255" cy="12"/>
              </a:xfrm>
              <a:prstGeom prst="rect">
                <a:avLst/>
              </a:prstGeom>
              <a:solidFill>
                <a:srgbClr val="004949"/>
              </a:solidFill>
              <a:ln w="9525">
                <a:noFill/>
                <a:miter lim="800000"/>
                <a:headEnd/>
                <a:tailEnd/>
              </a:ln>
            </p:spPr>
            <p:txBody>
              <a:bodyPr/>
              <a:lstStyle/>
              <a:p>
                <a:endParaRPr lang="el-GR"/>
              </a:p>
            </p:txBody>
          </p:sp>
          <p:sp>
            <p:nvSpPr>
              <p:cNvPr id="246" name="Rectangle 168"/>
              <p:cNvSpPr>
                <a:spLocks noChangeArrowheads="1"/>
              </p:cNvSpPr>
              <p:nvPr/>
            </p:nvSpPr>
            <p:spPr bwMode="auto">
              <a:xfrm>
                <a:off x="4348" y="2729"/>
                <a:ext cx="255" cy="6"/>
              </a:xfrm>
              <a:prstGeom prst="rect">
                <a:avLst/>
              </a:prstGeom>
              <a:solidFill>
                <a:srgbClr val="004848"/>
              </a:solidFill>
              <a:ln w="9525">
                <a:noFill/>
                <a:miter lim="800000"/>
                <a:headEnd/>
                <a:tailEnd/>
              </a:ln>
            </p:spPr>
            <p:txBody>
              <a:bodyPr/>
              <a:lstStyle/>
              <a:p>
                <a:endParaRPr lang="el-GR"/>
              </a:p>
            </p:txBody>
          </p:sp>
          <p:sp>
            <p:nvSpPr>
              <p:cNvPr id="247" name="Rectangle 169"/>
              <p:cNvSpPr>
                <a:spLocks noChangeArrowheads="1"/>
              </p:cNvSpPr>
              <p:nvPr/>
            </p:nvSpPr>
            <p:spPr bwMode="auto">
              <a:xfrm>
                <a:off x="4348" y="2735"/>
                <a:ext cx="255" cy="6"/>
              </a:xfrm>
              <a:prstGeom prst="rect">
                <a:avLst/>
              </a:prstGeom>
              <a:solidFill>
                <a:srgbClr val="004747"/>
              </a:solidFill>
              <a:ln w="9525">
                <a:noFill/>
                <a:miter lim="800000"/>
                <a:headEnd/>
                <a:tailEnd/>
              </a:ln>
            </p:spPr>
            <p:txBody>
              <a:bodyPr/>
              <a:lstStyle/>
              <a:p>
                <a:endParaRPr lang="el-GR"/>
              </a:p>
            </p:txBody>
          </p:sp>
          <p:sp>
            <p:nvSpPr>
              <p:cNvPr id="248" name="Rectangle 170"/>
              <p:cNvSpPr>
                <a:spLocks noChangeArrowheads="1"/>
              </p:cNvSpPr>
              <p:nvPr/>
            </p:nvSpPr>
            <p:spPr bwMode="auto">
              <a:xfrm>
                <a:off x="4348" y="2741"/>
                <a:ext cx="255" cy="6"/>
              </a:xfrm>
              <a:prstGeom prst="rect">
                <a:avLst/>
              </a:prstGeom>
              <a:solidFill>
                <a:srgbClr val="004545"/>
              </a:solidFill>
              <a:ln w="9525">
                <a:noFill/>
                <a:miter lim="800000"/>
                <a:headEnd/>
                <a:tailEnd/>
              </a:ln>
            </p:spPr>
            <p:txBody>
              <a:bodyPr/>
              <a:lstStyle/>
              <a:p>
                <a:endParaRPr lang="el-GR"/>
              </a:p>
            </p:txBody>
          </p:sp>
          <p:sp>
            <p:nvSpPr>
              <p:cNvPr id="249" name="Rectangle 171"/>
              <p:cNvSpPr>
                <a:spLocks noChangeArrowheads="1"/>
              </p:cNvSpPr>
              <p:nvPr/>
            </p:nvSpPr>
            <p:spPr bwMode="auto">
              <a:xfrm>
                <a:off x="4348" y="2747"/>
                <a:ext cx="255" cy="6"/>
              </a:xfrm>
              <a:prstGeom prst="rect">
                <a:avLst/>
              </a:prstGeom>
              <a:solidFill>
                <a:srgbClr val="004444"/>
              </a:solidFill>
              <a:ln w="9525">
                <a:noFill/>
                <a:miter lim="800000"/>
                <a:headEnd/>
                <a:tailEnd/>
              </a:ln>
            </p:spPr>
            <p:txBody>
              <a:bodyPr/>
              <a:lstStyle/>
              <a:p>
                <a:endParaRPr lang="el-GR"/>
              </a:p>
            </p:txBody>
          </p:sp>
          <p:sp>
            <p:nvSpPr>
              <p:cNvPr id="250" name="Rectangle 172"/>
              <p:cNvSpPr>
                <a:spLocks noChangeArrowheads="1"/>
              </p:cNvSpPr>
              <p:nvPr/>
            </p:nvSpPr>
            <p:spPr bwMode="auto">
              <a:xfrm>
                <a:off x="4348" y="2753"/>
                <a:ext cx="255" cy="6"/>
              </a:xfrm>
              <a:prstGeom prst="rect">
                <a:avLst/>
              </a:prstGeom>
              <a:solidFill>
                <a:srgbClr val="004343"/>
              </a:solidFill>
              <a:ln w="9525">
                <a:noFill/>
                <a:miter lim="800000"/>
                <a:headEnd/>
                <a:tailEnd/>
              </a:ln>
            </p:spPr>
            <p:txBody>
              <a:bodyPr/>
              <a:lstStyle/>
              <a:p>
                <a:endParaRPr lang="el-GR"/>
              </a:p>
            </p:txBody>
          </p:sp>
          <p:sp>
            <p:nvSpPr>
              <p:cNvPr id="251" name="Rectangle 173"/>
              <p:cNvSpPr>
                <a:spLocks noChangeArrowheads="1"/>
              </p:cNvSpPr>
              <p:nvPr/>
            </p:nvSpPr>
            <p:spPr bwMode="auto">
              <a:xfrm>
                <a:off x="4348" y="2759"/>
                <a:ext cx="255" cy="6"/>
              </a:xfrm>
              <a:prstGeom prst="rect">
                <a:avLst/>
              </a:prstGeom>
              <a:solidFill>
                <a:srgbClr val="004242"/>
              </a:solidFill>
              <a:ln w="9525">
                <a:noFill/>
                <a:miter lim="800000"/>
                <a:headEnd/>
                <a:tailEnd/>
              </a:ln>
            </p:spPr>
            <p:txBody>
              <a:bodyPr/>
              <a:lstStyle/>
              <a:p>
                <a:endParaRPr lang="el-GR"/>
              </a:p>
            </p:txBody>
          </p:sp>
          <p:sp>
            <p:nvSpPr>
              <p:cNvPr id="252" name="Rectangle 174"/>
              <p:cNvSpPr>
                <a:spLocks noChangeArrowheads="1"/>
              </p:cNvSpPr>
              <p:nvPr/>
            </p:nvSpPr>
            <p:spPr bwMode="auto">
              <a:xfrm>
                <a:off x="4348" y="2765"/>
                <a:ext cx="255" cy="6"/>
              </a:xfrm>
              <a:prstGeom prst="rect">
                <a:avLst/>
              </a:prstGeom>
              <a:solidFill>
                <a:srgbClr val="004040"/>
              </a:solidFill>
              <a:ln w="9525">
                <a:noFill/>
                <a:miter lim="800000"/>
                <a:headEnd/>
                <a:tailEnd/>
              </a:ln>
            </p:spPr>
            <p:txBody>
              <a:bodyPr/>
              <a:lstStyle/>
              <a:p>
                <a:endParaRPr lang="el-GR"/>
              </a:p>
            </p:txBody>
          </p:sp>
          <p:sp>
            <p:nvSpPr>
              <p:cNvPr id="253" name="Rectangle 175"/>
              <p:cNvSpPr>
                <a:spLocks noChangeArrowheads="1"/>
              </p:cNvSpPr>
              <p:nvPr/>
            </p:nvSpPr>
            <p:spPr bwMode="auto">
              <a:xfrm>
                <a:off x="4348" y="2771"/>
                <a:ext cx="255" cy="7"/>
              </a:xfrm>
              <a:prstGeom prst="rect">
                <a:avLst/>
              </a:prstGeom>
              <a:solidFill>
                <a:srgbClr val="003F3F"/>
              </a:solidFill>
              <a:ln w="9525">
                <a:noFill/>
                <a:miter lim="800000"/>
                <a:headEnd/>
                <a:tailEnd/>
              </a:ln>
            </p:spPr>
            <p:txBody>
              <a:bodyPr/>
              <a:lstStyle/>
              <a:p>
                <a:endParaRPr lang="el-GR"/>
              </a:p>
            </p:txBody>
          </p:sp>
          <p:sp>
            <p:nvSpPr>
              <p:cNvPr id="254" name="Rectangle 176"/>
              <p:cNvSpPr>
                <a:spLocks noChangeArrowheads="1"/>
              </p:cNvSpPr>
              <p:nvPr/>
            </p:nvSpPr>
            <p:spPr bwMode="auto">
              <a:xfrm>
                <a:off x="4348" y="2778"/>
                <a:ext cx="255" cy="6"/>
              </a:xfrm>
              <a:prstGeom prst="rect">
                <a:avLst/>
              </a:prstGeom>
              <a:solidFill>
                <a:srgbClr val="003D3D"/>
              </a:solidFill>
              <a:ln w="9525">
                <a:noFill/>
                <a:miter lim="800000"/>
                <a:headEnd/>
                <a:tailEnd/>
              </a:ln>
            </p:spPr>
            <p:txBody>
              <a:bodyPr/>
              <a:lstStyle/>
              <a:p>
                <a:endParaRPr lang="el-GR"/>
              </a:p>
            </p:txBody>
          </p:sp>
          <p:sp>
            <p:nvSpPr>
              <p:cNvPr id="255" name="Rectangle 177"/>
              <p:cNvSpPr>
                <a:spLocks noChangeArrowheads="1"/>
              </p:cNvSpPr>
              <p:nvPr/>
            </p:nvSpPr>
            <p:spPr bwMode="auto">
              <a:xfrm>
                <a:off x="4348" y="2784"/>
                <a:ext cx="255" cy="6"/>
              </a:xfrm>
              <a:prstGeom prst="rect">
                <a:avLst/>
              </a:prstGeom>
              <a:solidFill>
                <a:srgbClr val="003B3B"/>
              </a:solidFill>
              <a:ln w="9525">
                <a:noFill/>
                <a:miter lim="800000"/>
                <a:headEnd/>
                <a:tailEnd/>
              </a:ln>
            </p:spPr>
            <p:txBody>
              <a:bodyPr/>
              <a:lstStyle/>
              <a:p>
                <a:endParaRPr lang="el-GR"/>
              </a:p>
            </p:txBody>
          </p:sp>
          <p:sp>
            <p:nvSpPr>
              <p:cNvPr id="256" name="Rectangle 178"/>
              <p:cNvSpPr>
                <a:spLocks noChangeArrowheads="1"/>
              </p:cNvSpPr>
              <p:nvPr/>
            </p:nvSpPr>
            <p:spPr bwMode="auto">
              <a:xfrm>
                <a:off x="4348" y="2790"/>
                <a:ext cx="255" cy="6"/>
              </a:xfrm>
              <a:prstGeom prst="rect">
                <a:avLst/>
              </a:prstGeom>
              <a:solidFill>
                <a:srgbClr val="003939"/>
              </a:solidFill>
              <a:ln w="9525">
                <a:noFill/>
                <a:miter lim="800000"/>
                <a:headEnd/>
                <a:tailEnd/>
              </a:ln>
            </p:spPr>
            <p:txBody>
              <a:bodyPr/>
              <a:lstStyle/>
              <a:p>
                <a:endParaRPr lang="el-GR"/>
              </a:p>
            </p:txBody>
          </p:sp>
          <p:sp>
            <p:nvSpPr>
              <p:cNvPr id="257" name="Rectangle 179"/>
              <p:cNvSpPr>
                <a:spLocks noChangeArrowheads="1"/>
              </p:cNvSpPr>
              <p:nvPr/>
            </p:nvSpPr>
            <p:spPr bwMode="auto">
              <a:xfrm>
                <a:off x="4348" y="2796"/>
                <a:ext cx="255" cy="6"/>
              </a:xfrm>
              <a:prstGeom prst="rect">
                <a:avLst/>
              </a:prstGeom>
              <a:solidFill>
                <a:srgbClr val="003737"/>
              </a:solidFill>
              <a:ln w="9525">
                <a:noFill/>
                <a:miter lim="800000"/>
                <a:headEnd/>
                <a:tailEnd/>
              </a:ln>
            </p:spPr>
            <p:txBody>
              <a:bodyPr/>
              <a:lstStyle/>
              <a:p>
                <a:endParaRPr lang="el-GR"/>
              </a:p>
            </p:txBody>
          </p:sp>
          <p:sp>
            <p:nvSpPr>
              <p:cNvPr id="258" name="Rectangle 180"/>
              <p:cNvSpPr>
                <a:spLocks noChangeArrowheads="1"/>
              </p:cNvSpPr>
              <p:nvPr/>
            </p:nvSpPr>
            <p:spPr bwMode="auto">
              <a:xfrm>
                <a:off x="4348" y="2802"/>
                <a:ext cx="255" cy="6"/>
              </a:xfrm>
              <a:prstGeom prst="rect">
                <a:avLst/>
              </a:prstGeom>
              <a:solidFill>
                <a:srgbClr val="003535"/>
              </a:solidFill>
              <a:ln w="9525">
                <a:noFill/>
                <a:miter lim="800000"/>
                <a:headEnd/>
                <a:tailEnd/>
              </a:ln>
            </p:spPr>
            <p:txBody>
              <a:bodyPr/>
              <a:lstStyle/>
              <a:p>
                <a:endParaRPr lang="el-GR"/>
              </a:p>
            </p:txBody>
          </p:sp>
          <p:sp>
            <p:nvSpPr>
              <p:cNvPr id="259" name="Rectangle 181"/>
              <p:cNvSpPr>
                <a:spLocks noChangeArrowheads="1"/>
              </p:cNvSpPr>
              <p:nvPr/>
            </p:nvSpPr>
            <p:spPr bwMode="auto">
              <a:xfrm>
                <a:off x="4348" y="2808"/>
                <a:ext cx="255" cy="6"/>
              </a:xfrm>
              <a:prstGeom prst="rect">
                <a:avLst/>
              </a:prstGeom>
              <a:solidFill>
                <a:srgbClr val="003333"/>
              </a:solidFill>
              <a:ln w="9525">
                <a:noFill/>
                <a:miter lim="800000"/>
                <a:headEnd/>
                <a:tailEnd/>
              </a:ln>
            </p:spPr>
            <p:txBody>
              <a:bodyPr/>
              <a:lstStyle/>
              <a:p>
                <a:endParaRPr lang="el-GR"/>
              </a:p>
            </p:txBody>
          </p:sp>
          <p:sp>
            <p:nvSpPr>
              <p:cNvPr id="260" name="Rectangle 182"/>
              <p:cNvSpPr>
                <a:spLocks noChangeArrowheads="1"/>
              </p:cNvSpPr>
              <p:nvPr/>
            </p:nvSpPr>
            <p:spPr bwMode="auto">
              <a:xfrm>
                <a:off x="4348" y="2814"/>
                <a:ext cx="255" cy="6"/>
              </a:xfrm>
              <a:prstGeom prst="rect">
                <a:avLst/>
              </a:prstGeom>
              <a:solidFill>
                <a:srgbClr val="003131"/>
              </a:solidFill>
              <a:ln w="9525">
                <a:noFill/>
                <a:miter lim="800000"/>
                <a:headEnd/>
                <a:tailEnd/>
              </a:ln>
            </p:spPr>
            <p:txBody>
              <a:bodyPr/>
              <a:lstStyle/>
              <a:p>
                <a:endParaRPr lang="el-GR"/>
              </a:p>
            </p:txBody>
          </p:sp>
          <p:sp>
            <p:nvSpPr>
              <p:cNvPr id="261" name="Rectangle 183"/>
              <p:cNvSpPr>
                <a:spLocks noChangeArrowheads="1"/>
              </p:cNvSpPr>
              <p:nvPr/>
            </p:nvSpPr>
            <p:spPr bwMode="auto">
              <a:xfrm>
                <a:off x="4348" y="2820"/>
                <a:ext cx="255" cy="6"/>
              </a:xfrm>
              <a:prstGeom prst="rect">
                <a:avLst/>
              </a:prstGeom>
              <a:solidFill>
                <a:srgbClr val="002E2E"/>
              </a:solidFill>
              <a:ln w="9525">
                <a:noFill/>
                <a:miter lim="800000"/>
                <a:headEnd/>
                <a:tailEnd/>
              </a:ln>
            </p:spPr>
            <p:txBody>
              <a:bodyPr/>
              <a:lstStyle/>
              <a:p>
                <a:endParaRPr lang="el-GR"/>
              </a:p>
            </p:txBody>
          </p:sp>
          <p:sp>
            <p:nvSpPr>
              <p:cNvPr id="262" name="Rectangle 184"/>
              <p:cNvSpPr>
                <a:spLocks noChangeArrowheads="1"/>
              </p:cNvSpPr>
              <p:nvPr/>
            </p:nvSpPr>
            <p:spPr bwMode="auto">
              <a:xfrm>
                <a:off x="4348" y="2826"/>
                <a:ext cx="255" cy="6"/>
              </a:xfrm>
              <a:prstGeom prst="rect">
                <a:avLst/>
              </a:prstGeom>
              <a:solidFill>
                <a:srgbClr val="002C2C"/>
              </a:solidFill>
              <a:ln w="9525">
                <a:noFill/>
                <a:miter lim="800000"/>
                <a:headEnd/>
                <a:tailEnd/>
              </a:ln>
            </p:spPr>
            <p:txBody>
              <a:bodyPr/>
              <a:lstStyle/>
              <a:p>
                <a:endParaRPr lang="el-GR"/>
              </a:p>
            </p:txBody>
          </p:sp>
          <p:sp>
            <p:nvSpPr>
              <p:cNvPr id="263" name="Rectangle 185"/>
              <p:cNvSpPr>
                <a:spLocks noChangeArrowheads="1"/>
              </p:cNvSpPr>
              <p:nvPr/>
            </p:nvSpPr>
            <p:spPr bwMode="auto">
              <a:xfrm>
                <a:off x="4348" y="2832"/>
                <a:ext cx="255" cy="6"/>
              </a:xfrm>
              <a:prstGeom prst="rect">
                <a:avLst/>
              </a:prstGeom>
              <a:solidFill>
                <a:srgbClr val="002A2A"/>
              </a:solidFill>
              <a:ln w="9525">
                <a:noFill/>
                <a:miter lim="800000"/>
                <a:headEnd/>
                <a:tailEnd/>
              </a:ln>
            </p:spPr>
            <p:txBody>
              <a:bodyPr/>
              <a:lstStyle/>
              <a:p>
                <a:endParaRPr lang="el-GR"/>
              </a:p>
            </p:txBody>
          </p:sp>
          <p:sp>
            <p:nvSpPr>
              <p:cNvPr id="264" name="Rectangle 186"/>
              <p:cNvSpPr>
                <a:spLocks noChangeArrowheads="1"/>
              </p:cNvSpPr>
              <p:nvPr/>
            </p:nvSpPr>
            <p:spPr bwMode="auto">
              <a:xfrm>
                <a:off x="4348" y="2838"/>
                <a:ext cx="255" cy="6"/>
              </a:xfrm>
              <a:prstGeom prst="rect">
                <a:avLst/>
              </a:prstGeom>
              <a:solidFill>
                <a:srgbClr val="002828"/>
              </a:solidFill>
              <a:ln w="9525">
                <a:noFill/>
                <a:miter lim="800000"/>
                <a:headEnd/>
                <a:tailEnd/>
              </a:ln>
            </p:spPr>
            <p:txBody>
              <a:bodyPr/>
              <a:lstStyle/>
              <a:p>
                <a:endParaRPr lang="el-GR"/>
              </a:p>
            </p:txBody>
          </p:sp>
          <p:sp>
            <p:nvSpPr>
              <p:cNvPr id="265" name="Rectangle 187"/>
              <p:cNvSpPr>
                <a:spLocks noChangeArrowheads="1"/>
              </p:cNvSpPr>
              <p:nvPr/>
            </p:nvSpPr>
            <p:spPr bwMode="auto">
              <a:xfrm>
                <a:off x="4348" y="2844"/>
                <a:ext cx="255" cy="6"/>
              </a:xfrm>
              <a:prstGeom prst="rect">
                <a:avLst/>
              </a:prstGeom>
              <a:solidFill>
                <a:srgbClr val="002626"/>
              </a:solidFill>
              <a:ln w="9525">
                <a:noFill/>
                <a:miter lim="800000"/>
                <a:headEnd/>
                <a:tailEnd/>
              </a:ln>
            </p:spPr>
            <p:txBody>
              <a:bodyPr/>
              <a:lstStyle/>
              <a:p>
                <a:endParaRPr lang="el-GR"/>
              </a:p>
            </p:txBody>
          </p:sp>
          <p:sp>
            <p:nvSpPr>
              <p:cNvPr id="266" name="Rectangle 188"/>
              <p:cNvSpPr>
                <a:spLocks noChangeArrowheads="1"/>
              </p:cNvSpPr>
              <p:nvPr/>
            </p:nvSpPr>
            <p:spPr bwMode="auto">
              <a:xfrm>
                <a:off x="4348" y="2850"/>
                <a:ext cx="255" cy="7"/>
              </a:xfrm>
              <a:prstGeom prst="rect">
                <a:avLst/>
              </a:prstGeom>
              <a:solidFill>
                <a:srgbClr val="002424"/>
              </a:solidFill>
              <a:ln w="9525">
                <a:noFill/>
                <a:miter lim="800000"/>
                <a:headEnd/>
                <a:tailEnd/>
              </a:ln>
            </p:spPr>
            <p:txBody>
              <a:bodyPr/>
              <a:lstStyle/>
              <a:p>
                <a:endParaRPr lang="el-GR"/>
              </a:p>
            </p:txBody>
          </p:sp>
          <p:sp>
            <p:nvSpPr>
              <p:cNvPr id="267" name="Rectangle 189"/>
              <p:cNvSpPr>
                <a:spLocks noChangeArrowheads="1"/>
              </p:cNvSpPr>
              <p:nvPr/>
            </p:nvSpPr>
            <p:spPr bwMode="auto">
              <a:xfrm>
                <a:off x="4348" y="2857"/>
                <a:ext cx="255" cy="6"/>
              </a:xfrm>
              <a:prstGeom prst="rect">
                <a:avLst/>
              </a:prstGeom>
              <a:solidFill>
                <a:srgbClr val="002222"/>
              </a:solidFill>
              <a:ln w="9525">
                <a:noFill/>
                <a:miter lim="800000"/>
                <a:headEnd/>
                <a:tailEnd/>
              </a:ln>
            </p:spPr>
            <p:txBody>
              <a:bodyPr/>
              <a:lstStyle/>
              <a:p>
                <a:endParaRPr lang="el-GR"/>
              </a:p>
            </p:txBody>
          </p:sp>
          <p:sp>
            <p:nvSpPr>
              <p:cNvPr id="268" name="Rectangle 190"/>
              <p:cNvSpPr>
                <a:spLocks noChangeArrowheads="1"/>
              </p:cNvSpPr>
              <p:nvPr/>
            </p:nvSpPr>
            <p:spPr bwMode="auto">
              <a:xfrm>
                <a:off x="4348" y="2863"/>
                <a:ext cx="255" cy="6"/>
              </a:xfrm>
              <a:prstGeom prst="rect">
                <a:avLst/>
              </a:prstGeom>
              <a:solidFill>
                <a:srgbClr val="002020"/>
              </a:solidFill>
              <a:ln w="9525">
                <a:noFill/>
                <a:miter lim="800000"/>
                <a:headEnd/>
                <a:tailEnd/>
              </a:ln>
            </p:spPr>
            <p:txBody>
              <a:bodyPr/>
              <a:lstStyle/>
              <a:p>
                <a:endParaRPr lang="el-GR"/>
              </a:p>
            </p:txBody>
          </p:sp>
          <p:sp>
            <p:nvSpPr>
              <p:cNvPr id="269" name="Rectangle 191"/>
              <p:cNvSpPr>
                <a:spLocks noChangeArrowheads="1"/>
              </p:cNvSpPr>
              <p:nvPr/>
            </p:nvSpPr>
            <p:spPr bwMode="auto">
              <a:xfrm>
                <a:off x="4348" y="2869"/>
                <a:ext cx="255" cy="6"/>
              </a:xfrm>
              <a:prstGeom prst="rect">
                <a:avLst/>
              </a:prstGeom>
              <a:solidFill>
                <a:srgbClr val="001E1E"/>
              </a:solidFill>
              <a:ln w="9525">
                <a:noFill/>
                <a:miter lim="800000"/>
                <a:headEnd/>
                <a:tailEnd/>
              </a:ln>
            </p:spPr>
            <p:txBody>
              <a:bodyPr/>
              <a:lstStyle/>
              <a:p>
                <a:endParaRPr lang="el-GR"/>
              </a:p>
            </p:txBody>
          </p:sp>
          <p:sp>
            <p:nvSpPr>
              <p:cNvPr id="270" name="Rectangle 192"/>
              <p:cNvSpPr>
                <a:spLocks noChangeArrowheads="1"/>
              </p:cNvSpPr>
              <p:nvPr/>
            </p:nvSpPr>
            <p:spPr bwMode="auto">
              <a:xfrm>
                <a:off x="4348" y="2875"/>
                <a:ext cx="255" cy="6"/>
              </a:xfrm>
              <a:prstGeom prst="rect">
                <a:avLst/>
              </a:prstGeom>
              <a:solidFill>
                <a:srgbClr val="001C1C"/>
              </a:solidFill>
              <a:ln w="9525">
                <a:noFill/>
                <a:miter lim="800000"/>
                <a:headEnd/>
                <a:tailEnd/>
              </a:ln>
            </p:spPr>
            <p:txBody>
              <a:bodyPr/>
              <a:lstStyle/>
              <a:p>
                <a:endParaRPr lang="el-GR"/>
              </a:p>
            </p:txBody>
          </p:sp>
          <p:sp>
            <p:nvSpPr>
              <p:cNvPr id="271" name="Rectangle 193"/>
              <p:cNvSpPr>
                <a:spLocks noChangeArrowheads="1"/>
              </p:cNvSpPr>
              <p:nvPr/>
            </p:nvSpPr>
            <p:spPr bwMode="auto">
              <a:xfrm>
                <a:off x="4348" y="2881"/>
                <a:ext cx="255" cy="6"/>
              </a:xfrm>
              <a:prstGeom prst="rect">
                <a:avLst/>
              </a:prstGeom>
              <a:solidFill>
                <a:srgbClr val="001A1A"/>
              </a:solidFill>
              <a:ln w="9525">
                <a:noFill/>
                <a:miter lim="800000"/>
                <a:headEnd/>
                <a:tailEnd/>
              </a:ln>
            </p:spPr>
            <p:txBody>
              <a:bodyPr/>
              <a:lstStyle/>
              <a:p>
                <a:endParaRPr lang="el-GR"/>
              </a:p>
            </p:txBody>
          </p:sp>
          <p:sp>
            <p:nvSpPr>
              <p:cNvPr id="272" name="Rectangle 194"/>
              <p:cNvSpPr>
                <a:spLocks noChangeArrowheads="1"/>
              </p:cNvSpPr>
              <p:nvPr/>
            </p:nvSpPr>
            <p:spPr bwMode="auto">
              <a:xfrm>
                <a:off x="4348" y="2887"/>
                <a:ext cx="255" cy="6"/>
              </a:xfrm>
              <a:prstGeom prst="rect">
                <a:avLst/>
              </a:prstGeom>
              <a:solidFill>
                <a:srgbClr val="001818"/>
              </a:solidFill>
              <a:ln w="9525">
                <a:noFill/>
                <a:miter lim="800000"/>
                <a:headEnd/>
                <a:tailEnd/>
              </a:ln>
            </p:spPr>
            <p:txBody>
              <a:bodyPr/>
              <a:lstStyle/>
              <a:p>
                <a:endParaRPr lang="el-GR"/>
              </a:p>
            </p:txBody>
          </p:sp>
          <p:sp>
            <p:nvSpPr>
              <p:cNvPr id="273" name="Rectangle 195"/>
              <p:cNvSpPr>
                <a:spLocks noChangeArrowheads="1"/>
              </p:cNvSpPr>
              <p:nvPr/>
            </p:nvSpPr>
            <p:spPr bwMode="auto">
              <a:xfrm>
                <a:off x="4348" y="2893"/>
                <a:ext cx="255" cy="6"/>
              </a:xfrm>
              <a:prstGeom prst="rect">
                <a:avLst/>
              </a:prstGeom>
              <a:solidFill>
                <a:srgbClr val="001616"/>
              </a:solidFill>
              <a:ln w="9525">
                <a:noFill/>
                <a:miter lim="800000"/>
                <a:headEnd/>
                <a:tailEnd/>
              </a:ln>
            </p:spPr>
            <p:txBody>
              <a:bodyPr/>
              <a:lstStyle/>
              <a:p>
                <a:endParaRPr lang="el-GR"/>
              </a:p>
            </p:txBody>
          </p:sp>
          <p:sp>
            <p:nvSpPr>
              <p:cNvPr id="274" name="Rectangle 196"/>
              <p:cNvSpPr>
                <a:spLocks noChangeArrowheads="1"/>
              </p:cNvSpPr>
              <p:nvPr/>
            </p:nvSpPr>
            <p:spPr bwMode="auto">
              <a:xfrm>
                <a:off x="4348" y="2899"/>
                <a:ext cx="255" cy="6"/>
              </a:xfrm>
              <a:prstGeom prst="rect">
                <a:avLst/>
              </a:prstGeom>
              <a:solidFill>
                <a:srgbClr val="001515"/>
              </a:solidFill>
              <a:ln w="9525">
                <a:noFill/>
                <a:miter lim="800000"/>
                <a:headEnd/>
                <a:tailEnd/>
              </a:ln>
            </p:spPr>
            <p:txBody>
              <a:bodyPr/>
              <a:lstStyle/>
              <a:p>
                <a:endParaRPr lang="el-GR"/>
              </a:p>
            </p:txBody>
          </p:sp>
          <p:sp>
            <p:nvSpPr>
              <p:cNvPr id="275" name="Rectangle 197"/>
              <p:cNvSpPr>
                <a:spLocks noChangeArrowheads="1"/>
              </p:cNvSpPr>
              <p:nvPr/>
            </p:nvSpPr>
            <p:spPr bwMode="auto">
              <a:xfrm>
                <a:off x="4348" y="2905"/>
                <a:ext cx="255" cy="6"/>
              </a:xfrm>
              <a:prstGeom prst="rect">
                <a:avLst/>
              </a:prstGeom>
              <a:solidFill>
                <a:srgbClr val="001414"/>
              </a:solidFill>
              <a:ln w="9525">
                <a:noFill/>
                <a:miter lim="800000"/>
                <a:headEnd/>
                <a:tailEnd/>
              </a:ln>
            </p:spPr>
            <p:txBody>
              <a:bodyPr/>
              <a:lstStyle/>
              <a:p>
                <a:endParaRPr lang="el-GR"/>
              </a:p>
            </p:txBody>
          </p:sp>
          <p:sp>
            <p:nvSpPr>
              <p:cNvPr id="276" name="Rectangle 198"/>
              <p:cNvSpPr>
                <a:spLocks noChangeArrowheads="1"/>
              </p:cNvSpPr>
              <p:nvPr/>
            </p:nvSpPr>
            <p:spPr bwMode="auto">
              <a:xfrm>
                <a:off x="4348" y="2911"/>
                <a:ext cx="255" cy="12"/>
              </a:xfrm>
              <a:prstGeom prst="rect">
                <a:avLst/>
              </a:prstGeom>
              <a:solidFill>
                <a:srgbClr val="001313"/>
              </a:solidFill>
              <a:ln w="9525">
                <a:noFill/>
                <a:miter lim="800000"/>
                <a:headEnd/>
                <a:tailEnd/>
              </a:ln>
            </p:spPr>
            <p:txBody>
              <a:bodyPr/>
              <a:lstStyle/>
              <a:p>
                <a:endParaRPr lang="el-GR"/>
              </a:p>
            </p:txBody>
          </p:sp>
          <p:sp>
            <p:nvSpPr>
              <p:cNvPr id="277" name="Freeform 199"/>
              <p:cNvSpPr>
                <a:spLocks/>
              </p:cNvSpPr>
              <p:nvPr/>
            </p:nvSpPr>
            <p:spPr bwMode="auto">
              <a:xfrm>
                <a:off x="4348" y="2668"/>
                <a:ext cx="249" cy="249"/>
              </a:xfrm>
              <a:custGeom>
                <a:avLst/>
                <a:gdLst>
                  <a:gd name="T0" fmla="*/ 0 w 249"/>
                  <a:gd name="T1" fmla="*/ 249 h 249"/>
                  <a:gd name="T2" fmla="*/ 0 w 249"/>
                  <a:gd name="T3" fmla="*/ 195 h 249"/>
                  <a:gd name="T4" fmla="*/ 249 w 249"/>
                  <a:gd name="T5" fmla="*/ 0 h 249"/>
                  <a:gd name="T6" fmla="*/ 249 w 249"/>
                  <a:gd name="T7" fmla="*/ 55 h 249"/>
                  <a:gd name="T8" fmla="*/ 0 w 249"/>
                  <a:gd name="T9" fmla="*/ 249 h 249"/>
                  <a:gd name="T10" fmla="*/ 0 60000 65536"/>
                  <a:gd name="T11" fmla="*/ 0 60000 65536"/>
                  <a:gd name="T12" fmla="*/ 0 60000 65536"/>
                  <a:gd name="T13" fmla="*/ 0 60000 65536"/>
                  <a:gd name="T14" fmla="*/ 0 60000 65536"/>
                  <a:gd name="T15" fmla="*/ 0 w 249"/>
                  <a:gd name="T16" fmla="*/ 0 h 249"/>
                  <a:gd name="T17" fmla="*/ 249 w 249"/>
                  <a:gd name="T18" fmla="*/ 249 h 249"/>
                </a:gdLst>
                <a:ahLst/>
                <a:cxnLst>
                  <a:cxn ang="T10">
                    <a:pos x="T0" y="T1"/>
                  </a:cxn>
                  <a:cxn ang="T11">
                    <a:pos x="T2" y="T3"/>
                  </a:cxn>
                  <a:cxn ang="T12">
                    <a:pos x="T4" y="T5"/>
                  </a:cxn>
                  <a:cxn ang="T13">
                    <a:pos x="T6" y="T7"/>
                  </a:cxn>
                  <a:cxn ang="T14">
                    <a:pos x="T8" y="T9"/>
                  </a:cxn>
                </a:cxnLst>
                <a:rect l="T15" t="T16" r="T17" b="T18"/>
                <a:pathLst>
                  <a:path w="249" h="249">
                    <a:moveTo>
                      <a:pt x="0" y="249"/>
                    </a:moveTo>
                    <a:lnTo>
                      <a:pt x="0" y="195"/>
                    </a:lnTo>
                    <a:lnTo>
                      <a:pt x="249" y="0"/>
                    </a:lnTo>
                    <a:lnTo>
                      <a:pt x="249" y="55"/>
                    </a:lnTo>
                    <a:lnTo>
                      <a:pt x="0" y="249"/>
                    </a:lnTo>
                    <a:close/>
                  </a:path>
                </a:pathLst>
              </a:custGeom>
              <a:noFill/>
              <a:ln w="9525">
                <a:solidFill>
                  <a:srgbClr val="000000"/>
                </a:solidFill>
                <a:round/>
                <a:headEnd/>
                <a:tailEnd/>
              </a:ln>
            </p:spPr>
            <p:txBody>
              <a:bodyPr/>
              <a:lstStyle/>
              <a:p>
                <a:endParaRPr lang="el-GR"/>
              </a:p>
            </p:txBody>
          </p:sp>
          <p:sp>
            <p:nvSpPr>
              <p:cNvPr id="278" name="Rectangle 200"/>
              <p:cNvSpPr>
                <a:spLocks noChangeArrowheads="1"/>
              </p:cNvSpPr>
              <p:nvPr/>
            </p:nvSpPr>
            <p:spPr bwMode="auto">
              <a:xfrm>
                <a:off x="3606" y="2863"/>
                <a:ext cx="742" cy="6"/>
              </a:xfrm>
              <a:prstGeom prst="rect">
                <a:avLst/>
              </a:prstGeom>
              <a:solidFill>
                <a:srgbClr val="009898"/>
              </a:solidFill>
              <a:ln w="9525">
                <a:noFill/>
                <a:miter lim="800000"/>
                <a:headEnd/>
                <a:tailEnd/>
              </a:ln>
            </p:spPr>
            <p:txBody>
              <a:bodyPr/>
              <a:lstStyle/>
              <a:p>
                <a:endParaRPr lang="el-GR"/>
              </a:p>
            </p:txBody>
          </p:sp>
          <p:sp>
            <p:nvSpPr>
              <p:cNvPr id="279" name="Rectangle 201"/>
              <p:cNvSpPr>
                <a:spLocks noChangeArrowheads="1"/>
              </p:cNvSpPr>
              <p:nvPr/>
            </p:nvSpPr>
            <p:spPr bwMode="auto">
              <a:xfrm>
                <a:off x="3606" y="2869"/>
                <a:ext cx="742" cy="6"/>
              </a:xfrm>
              <a:prstGeom prst="rect">
                <a:avLst/>
              </a:prstGeom>
              <a:solidFill>
                <a:srgbClr val="009595"/>
              </a:solidFill>
              <a:ln w="9525">
                <a:noFill/>
                <a:miter lim="800000"/>
                <a:headEnd/>
                <a:tailEnd/>
              </a:ln>
            </p:spPr>
            <p:txBody>
              <a:bodyPr/>
              <a:lstStyle/>
              <a:p>
                <a:endParaRPr lang="el-GR"/>
              </a:p>
            </p:txBody>
          </p:sp>
          <p:sp>
            <p:nvSpPr>
              <p:cNvPr id="280" name="Rectangle 202"/>
              <p:cNvSpPr>
                <a:spLocks noChangeArrowheads="1"/>
              </p:cNvSpPr>
              <p:nvPr/>
            </p:nvSpPr>
            <p:spPr bwMode="auto">
              <a:xfrm>
                <a:off x="3606" y="2875"/>
                <a:ext cx="742" cy="6"/>
              </a:xfrm>
              <a:prstGeom prst="rect">
                <a:avLst/>
              </a:prstGeom>
              <a:solidFill>
                <a:srgbClr val="008F8F"/>
              </a:solidFill>
              <a:ln w="9525">
                <a:noFill/>
                <a:miter lim="800000"/>
                <a:headEnd/>
                <a:tailEnd/>
              </a:ln>
            </p:spPr>
            <p:txBody>
              <a:bodyPr/>
              <a:lstStyle/>
              <a:p>
                <a:endParaRPr lang="el-GR"/>
              </a:p>
            </p:txBody>
          </p:sp>
          <p:sp>
            <p:nvSpPr>
              <p:cNvPr id="281" name="Rectangle 203"/>
              <p:cNvSpPr>
                <a:spLocks noChangeArrowheads="1"/>
              </p:cNvSpPr>
              <p:nvPr/>
            </p:nvSpPr>
            <p:spPr bwMode="auto">
              <a:xfrm>
                <a:off x="3606" y="2881"/>
                <a:ext cx="742" cy="6"/>
              </a:xfrm>
              <a:prstGeom prst="rect">
                <a:avLst/>
              </a:prstGeom>
              <a:solidFill>
                <a:srgbClr val="008585"/>
              </a:solidFill>
              <a:ln w="9525">
                <a:noFill/>
                <a:miter lim="800000"/>
                <a:headEnd/>
                <a:tailEnd/>
              </a:ln>
            </p:spPr>
            <p:txBody>
              <a:bodyPr/>
              <a:lstStyle/>
              <a:p>
                <a:endParaRPr lang="el-GR"/>
              </a:p>
            </p:txBody>
          </p:sp>
          <p:sp>
            <p:nvSpPr>
              <p:cNvPr id="282" name="Rectangle 204"/>
              <p:cNvSpPr>
                <a:spLocks noChangeArrowheads="1"/>
              </p:cNvSpPr>
              <p:nvPr/>
            </p:nvSpPr>
            <p:spPr bwMode="auto">
              <a:xfrm>
                <a:off x="3606" y="2887"/>
                <a:ext cx="742" cy="6"/>
              </a:xfrm>
              <a:prstGeom prst="rect">
                <a:avLst/>
              </a:prstGeom>
              <a:solidFill>
                <a:srgbClr val="007979"/>
              </a:solidFill>
              <a:ln w="9525">
                <a:noFill/>
                <a:miter lim="800000"/>
                <a:headEnd/>
                <a:tailEnd/>
              </a:ln>
            </p:spPr>
            <p:txBody>
              <a:bodyPr/>
              <a:lstStyle/>
              <a:p>
                <a:endParaRPr lang="el-GR"/>
              </a:p>
            </p:txBody>
          </p:sp>
          <p:sp>
            <p:nvSpPr>
              <p:cNvPr id="283" name="Rectangle 205"/>
              <p:cNvSpPr>
                <a:spLocks noChangeArrowheads="1"/>
              </p:cNvSpPr>
              <p:nvPr/>
            </p:nvSpPr>
            <p:spPr bwMode="auto">
              <a:xfrm>
                <a:off x="3606" y="2893"/>
                <a:ext cx="742" cy="6"/>
              </a:xfrm>
              <a:prstGeom prst="rect">
                <a:avLst/>
              </a:prstGeom>
              <a:solidFill>
                <a:srgbClr val="006A6A"/>
              </a:solidFill>
              <a:ln w="9525">
                <a:noFill/>
                <a:miter lim="800000"/>
                <a:headEnd/>
                <a:tailEnd/>
              </a:ln>
            </p:spPr>
            <p:txBody>
              <a:bodyPr/>
              <a:lstStyle/>
              <a:p>
                <a:endParaRPr lang="el-GR"/>
              </a:p>
            </p:txBody>
          </p:sp>
          <p:sp>
            <p:nvSpPr>
              <p:cNvPr id="284" name="Rectangle 206"/>
              <p:cNvSpPr>
                <a:spLocks noChangeArrowheads="1"/>
              </p:cNvSpPr>
              <p:nvPr/>
            </p:nvSpPr>
            <p:spPr bwMode="auto">
              <a:xfrm>
                <a:off x="3606" y="2899"/>
                <a:ext cx="742" cy="6"/>
              </a:xfrm>
              <a:prstGeom prst="rect">
                <a:avLst/>
              </a:prstGeom>
              <a:solidFill>
                <a:srgbClr val="005C5C"/>
              </a:solidFill>
              <a:ln w="9525">
                <a:noFill/>
                <a:miter lim="800000"/>
                <a:headEnd/>
                <a:tailEnd/>
              </a:ln>
            </p:spPr>
            <p:txBody>
              <a:bodyPr/>
              <a:lstStyle/>
              <a:p>
                <a:endParaRPr lang="el-GR"/>
              </a:p>
            </p:txBody>
          </p:sp>
        </p:grpSp>
        <p:sp>
          <p:nvSpPr>
            <p:cNvPr id="6" name="Rectangle 208"/>
            <p:cNvSpPr>
              <a:spLocks noChangeArrowheads="1"/>
            </p:cNvSpPr>
            <p:nvPr/>
          </p:nvSpPr>
          <p:spPr bwMode="auto">
            <a:xfrm>
              <a:off x="3606" y="2905"/>
              <a:ext cx="742" cy="6"/>
            </a:xfrm>
            <a:prstGeom prst="rect">
              <a:avLst/>
            </a:prstGeom>
            <a:solidFill>
              <a:srgbClr val="005050"/>
            </a:solidFill>
            <a:ln w="9525">
              <a:noFill/>
              <a:miter lim="800000"/>
              <a:headEnd/>
              <a:tailEnd/>
            </a:ln>
          </p:spPr>
          <p:txBody>
            <a:bodyPr/>
            <a:lstStyle/>
            <a:p>
              <a:endParaRPr lang="el-GR"/>
            </a:p>
          </p:txBody>
        </p:sp>
        <p:sp>
          <p:nvSpPr>
            <p:cNvPr id="7" name="Rectangle 209"/>
            <p:cNvSpPr>
              <a:spLocks noChangeArrowheads="1"/>
            </p:cNvSpPr>
            <p:nvPr/>
          </p:nvSpPr>
          <p:spPr bwMode="auto">
            <a:xfrm>
              <a:off x="3606" y="2911"/>
              <a:ext cx="742" cy="6"/>
            </a:xfrm>
            <a:prstGeom prst="rect">
              <a:avLst/>
            </a:prstGeom>
            <a:solidFill>
              <a:srgbClr val="004949"/>
            </a:solidFill>
            <a:ln w="9525">
              <a:noFill/>
              <a:miter lim="800000"/>
              <a:headEnd/>
              <a:tailEnd/>
            </a:ln>
          </p:spPr>
          <p:txBody>
            <a:bodyPr/>
            <a:lstStyle/>
            <a:p>
              <a:endParaRPr lang="el-GR"/>
            </a:p>
          </p:txBody>
        </p:sp>
        <p:sp>
          <p:nvSpPr>
            <p:cNvPr id="8" name="Rectangle 210"/>
            <p:cNvSpPr>
              <a:spLocks noChangeArrowheads="1"/>
            </p:cNvSpPr>
            <p:nvPr/>
          </p:nvSpPr>
          <p:spPr bwMode="auto">
            <a:xfrm>
              <a:off x="3606" y="2863"/>
              <a:ext cx="742" cy="54"/>
            </a:xfrm>
            <a:prstGeom prst="rect">
              <a:avLst/>
            </a:prstGeom>
            <a:noFill/>
            <a:ln w="9525">
              <a:solidFill>
                <a:srgbClr val="000000"/>
              </a:solidFill>
              <a:miter lim="800000"/>
              <a:headEnd/>
              <a:tailEnd/>
            </a:ln>
          </p:spPr>
          <p:txBody>
            <a:bodyPr/>
            <a:lstStyle/>
            <a:p>
              <a:endParaRPr lang="el-GR"/>
            </a:p>
          </p:txBody>
        </p:sp>
        <p:sp>
          <p:nvSpPr>
            <p:cNvPr id="9" name="Rectangle 211"/>
            <p:cNvSpPr>
              <a:spLocks noChangeArrowheads="1"/>
            </p:cNvSpPr>
            <p:nvPr/>
          </p:nvSpPr>
          <p:spPr bwMode="auto">
            <a:xfrm>
              <a:off x="3606" y="2668"/>
              <a:ext cx="997" cy="6"/>
            </a:xfrm>
            <a:prstGeom prst="rect">
              <a:avLst/>
            </a:prstGeom>
            <a:solidFill>
              <a:srgbClr val="007373"/>
            </a:solidFill>
            <a:ln w="9525">
              <a:noFill/>
              <a:miter lim="800000"/>
              <a:headEnd/>
              <a:tailEnd/>
            </a:ln>
          </p:spPr>
          <p:txBody>
            <a:bodyPr/>
            <a:lstStyle/>
            <a:p>
              <a:endParaRPr lang="el-GR"/>
            </a:p>
          </p:txBody>
        </p:sp>
        <p:sp>
          <p:nvSpPr>
            <p:cNvPr id="10" name="Rectangle 212"/>
            <p:cNvSpPr>
              <a:spLocks noChangeArrowheads="1"/>
            </p:cNvSpPr>
            <p:nvPr/>
          </p:nvSpPr>
          <p:spPr bwMode="auto">
            <a:xfrm>
              <a:off x="3606" y="2674"/>
              <a:ext cx="997" cy="12"/>
            </a:xfrm>
            <a:prstGeom prst="rect">
              <a:avLst/>
            </a:prstGeom>
            <a:solidFill>
              <a:srgbClr val="007272"/>
            </a:solidFill>
            <a:ln w="9525">
              <a:noFill/>
              <a:miter lim="800000"/>
              <a:headEnd/>
              <a:tailEnd/>
            </a:ln>
          </p:spPr>
          <p:txBody>
            <a:bodyPr/>
            <a:lstStyle/>
            <a:p>
              <a:endParaRPr lang="el-GR"/>
            </a:p>
          </p:txBody>
        </p:sp>
        <p:sp>
          <p:nvSpPr>
            <p:cNvPr id="11" name="Rectangle 213"/>
            <p:cNvSpPr>
              <a:spLocks noChangeArrowheads="1"/>
            </p:cNvSpPr>
            <p:nvPr/>
          </p:nvSpPr>
          <p:spPr bwMode="auto">
            <a:xfrm>
              <a:off x="3606" y="2686"/>
              <a:ext cx="997" cy="12"/>
            </a:xfrm>
            <a:prstGeom prst="rect">
              <a:avLst/>
            </a:prstGeom>
            <a:solidFill>
              <a:srgbClr val="007171"/>
            </a:solidFill>
            <a:ln w="9525">
              <a:noFill/>
              <a:miter lim="800000"/>
              <a:headEnd/>
              <a:tailEnd/>
            </a:ln>
          </p:spPr>
          <p:txBody>
            <a:bodyPr/>
            <a:lstStyle/>
            <a:p>
              <a:endParaRPr lang="el-GR"/>
            </a:p>
          </p:txBody>
        </p:sp>
        <p:sp>
          <p:nvSpPr>
            <p:cNvPr id="12" name="Rectangle 214"/>
            <p:cNvSpPr>
              <a:spLocks noChangeArrowheads="1"/>
            </p:cNvSpPr>
            <p:nvPr/>
          </p:nvSpPr>
          <p:spPr bwMode="auto">
            <a:xfrm>
              <a:off x="3606" y="2698"/>
              <a:ext cx="997" cy="7"/>
            </a:xfrm>
            <a:prstGeom prst="rect">
              <a:avLst/>
            </a:prstGeom>
            <a:solidFill>
              <a:srgbClr val="007070"/>
            </a:solidFill>
            <a:ln w="9525">
              <a:noFill/>
              <a:miter lim="800000"/>
              <a:headEnd/>
              <a:tailEnd/>
            </a:ln>
          </p:spPr>
          <p:txBody>
            <a:bodyPr/>
            <a:lstStyle/>
            <a:p>
              <a:endParaRPr lang="el-GR"/>
            </a:p>
          </p:txBody>
        </p:sp>
        <p:sp>
          <p:nvSpPr>
            <p:cNvPr id="13" name="Rectangle 215"/>
            <p:cNvSpPr>
              <a:spLocks noChangeArrowheads="1"/>
            </p:cNvSpPr>
            <p:nvPr/>
          </p:nvSpPr>
          <p:spPr bwMode="auto">
            <a:xfrm>
              <a:off x="3606" y="2705"/>
              <a:ext cx="997" cy="6"/>
            </a:xfrm>
            <a:prstGeom prst="rect">
              <a:avLst/>
            </a:prstGeom>
            <a:solidFill>
              <a:srgbClr val="006E6E"/>
            </a:solidFill>
            <a:ln w="9525">
              <a:noFill/>
              <a:miter lim="800000"/>
              <a:headEnd/>
              <a:tailEnd/>
            </a:ln>
          </p:spPr>
          <p:txBody>
            <a:bodyPr/>
            <a:lstStyle/>
            <a:p>
              <a:endParaRPr lang="el-GR"/>
            </a:p>
          </p:txBody>
        </p:sp>
        <p:sp>
          <p:nvSpPr>
            <p:cNvPr id="14" name="Rectangle 216"/>
            <p:cNvSpPr>
              <a:spLocks noChangeArrowheads="1"/>
            </p:cNvSpPr>
            <p:nvPr/>
          </p:nvSpPr>
          <p:spPr bwMode="auto">
            <a:xfrm>
              <a:off x="3606" y="2711"/>
              <a:ext cx="997" cy="6"/>
            </a:xfrm>
            <a:prstGeom prst="rect">
              <a:avLst/>
            </a:prstGeom>
            <a:solidFill>
              <a:srgbClr val="006D6D"/>
            </a:solidFill>
            <a:ln w="9525">
              <a:noFill/>
              <a:miter lim="800000"/>
              <a:headEnd/>
              <a:tailEnd/>
            </a:ln>
          </p:spPr>
          <p:txBody>
            <a:bodyPr/>
            <a:lstStyle/>
            <a:p>
              <a:endParaRPr lang="el-GR"/>
            </a:p>
          </p:txBody>
        </p:sp>
        <p:sp>
          <p:nvSpPr>
            <p:cNvPr id="15" name="Rectangle 217"/>
            <p:cNvSpPr>
              <a:spLocks noChangeArrowheads="1"/>
            </p:cNvSpPr>
            <p:nvPr/>
          </p:nvSpPr>
          <p:spPr bwMode="auto">
            <a:xfrm>
              <a:off x="3606" y="2717"/>
              <a:ext cx="997" cy="6"/>
            </a:xfrm>
            <a:prstGeom prst="rect">
              <a:avLst/>
            </a:prstGeom>
            <a:solidFill>
              <a:srgbClr val="006B6B"/>
            </a:solidFill>
            <a:ln w="9525">
              <a:noFill/>
              <a:miter lim="800000"/>
              <a:headEnd/>
              <a:tailEnd/>
            </a:ln>
          </p:spPr>
          <p:txBody>
            <a:bodyPr/>
            <a:lstStyle/>
            <a:p>
              <a:endParaRPr lang="el-GR"/>
            </a:p>
          </p:txBody>
        </p:sp>
        <p:sp>
          <p:nvSpPr>
            <p:cNvPr id="16" name="Rectangle 218"/>
            <p:cNvSpPr>
              <a:spLocks noChangeArrowheads="1"/>
            </p:cNvSpPr>
            <p:nvPr/>
          </p:nvSpPr>
          <p:spPr bwMode="auto">
            <a:xfrm>
              <a:off x="3606" y="2723"/>
              <a:ext cx="997" cy="6"/>
            </a:xfrm>
            <a:prstGeom prst="rect">
              <a:avLst/>
            </a:prstGeom>
            <a:solidFill>
              <a:srgbClr val="006969"/>
            </a:solidFill>
            <a:ln w="9525">
              <a:noFill/>
              <a:miter lim="800000"/>
              <a:headEnd/>
              <a:tailEnd/>
            </a:ln>
          </p:spPr>
          <p:txBody>
            <a:bodyPr/>
            <a:lstStyle/>
            <a:p>
              <a:endParaRPr lang="el-GR"/>
            </a:p>
          </p:txBody>
        </p:sp>
        <p:sp>
          <p:nvSpPr>
            <p:cNvPr id="17" name="Rectangle 219"/>
            <p:cNvSpPr>
              <a:spLocks noChangeArrowheads="1"/>
            </p:cNvSpPr>
            <p:nvPr/>
          </p:nvSpPr>
          <p:spPr bwMode="auto">
            <a:xfrm>
              <a:off x="3606" y="2729"/>
              <a:ext cx="997" cy="6"/>
            </a:xfrm>
            <a:prstGeom prst="rect">
              <a:avLst/>
            </a:prstGeom>
            <a:solidFill>
              <a:srgbClr val="006767"/>
            </a:solidFill>
            <a:ln w="9525">
              <a:noFill/>
              <a:miter lim="800000"/>
              <a:headEnd/>
              <a:tailEnd/>
            </a:ln>
          </p:spPr>
          <p:txBody>
            <a:bodyPr/>
            <a:lstStyle/>
            <a:p>
              <a:endParaRPr lang="el-GR"/>
            </a:p>
          </p:txBody>
        </p:sp>
        <p:sp>
          <p:nvSpPr>
            <p:cNvPr id="18" name="Rectangle 220"/>
            <p:cNvSpPr>
              <a:spLocks noChangeArrowheads="1"/>
            </p:cNvSpPr>
            <p:nvPr/>
          </p:nvSpPr>
          <p:spPr bwMode="auto">
            <a:xfrm>
              <a:off x="3606" y="2735"/>
              <a:ext cx="997" cy="6"/>
            </a:xfrm>
            <a:prstGeom prst="rect">
              <a:avLst/>
            </a:prstGeom>
            <a:solidFill>
              <a:srgbClr val="006565"/>
            </a:solidFill>
            <a:ln w="9525">
              <a:noFill/>
              <a:miter lim="800000"/>
              <a:headEnd/>
              <a:tailEnd/>
            </a:ln>
          </p:spPr>
          <p:txBody>
            <a:bodyPr/>
            <a:lstStyle/>
            <a:p>
              <a:endParaRPr lang="el-GR"/>
            </a:p>
          </p:txBody>
        </p:sp>
        <p:sp>
          <p:nvSpPr>
            <p:cNvPr id="19" name="Rectangle 221"/>
            <p:cNvSpPr>
              <a:spLocks noChangeArrowheads="1"/>
            </p:cNvSpPr>
            <p:nvPr/>
          </p:nvSpPr>
          <p:spPr bwMode="auto">
            <a:xfrm>
              <a:off x="3606" y="2741"/>
              <a:ext cx="997" cy="6"/>
            </a:xfrm>
            <a:prstGeom prst="rect">
              <a:avLst/>
            </a:prstGeom>
            <a:solidFill>
              <a:srgbClr val="006363"/>
            </a:solidFill>
            <a:ln w="9525">
              <a:noFill/>
              <a:miter lim="800000"/>
              <a:headEnd/>
              <a:tailEnd/>
            </a:ln>
          </p:spPr>
          <p:txBody>
            <a:bodyPr/>
            <a:lstStyle/>
            <a:p>
              <a:endParaRPr lang="el-GR"/>
            </a:p>
          </p:txBody>
        </p:sp>
        <p:sp>
          <p:nvSpPr>
            <p:cNvPr id="20" name="Rectangle 222"/>
            <p:cNvSpPr>
              <a:spLocks noChangeArrowheads="1"/>
            </p:cNvSpPr>
            <p:nvPr/>
          </p:nvSpPr>
          <p:spPr bwMode="auto">
            <a:xfrm>
              <a:off x="3606" y="2747"/>
              <a:ext cx="997" cy="6"/>
            </a:xfrm>
            <a:prstGeom prst="rect">
              <a:avLst/>
            </a:prstGeom>
            <a:solidFill>
              <a:srgbClr val="006060"/>
            </a:solidFill>
            <a:ln w="9525">
              <a:noFill/>
              <a:miter lim="800000"/>
              <a:headEnd/>
              <a:tailEnd/>
            </a:ln>
          </p:spPr>
          <p:txBody>
            <a:bodyPr/>
            <a:lstStyle/>
            <a:p>
              <a:endParaRPr lang="el-GR"/>
            </a:p>
          </p:txBody>
        </p:sp>
        <p:sp>
          <p:nvSpPr>
            <p:cNvPr id="21" name="Rectangle 223"/>
            <p:cNvSpPr>
              <a:spLocks noChangeArrowheads="1"/>
            </p:cNvSpPr>
            <p:nvPr/>
          </p:nvSpPr>
          <p:spPr bwMode="auto">
            <a:xfrm>
              <a:off x="3606" y="2753"/>
              <a:ext cx="997" cy="6"/>
            </a:xfrm>
            <a:prstGeom prst="rect">
              <a:avLst/>
            </a:prstGeom>
            <a:solidFill>
              <a:srgbClr val="005C5C"/>
            </a:solidFill>
            <a:ln w="9525">
              <a:noFill/>
              <a:miter lim="800000"/>
              <a:headEnd/>
              <a:tailEnd/>
            </a:ln>
          </p:spPr>
          <p:txBody>
            <a:bodyPr/>
            <a:lstStyle/>
            <a:p>
              <a:endParaRPr lang="el-GR"/>
            </a:p>
          </p:txBody>
        </p:sp>
        <p:sp>
          <p:nvSpPr>
            <p:cNvPr id="22" name="Rectangle 224"/>
            <p:cNvSpPr>
              <a:spLocks noChangeArrowheads="1"/>
            </p:cNvSpPr>
            <p:nvPr/>
          </p:nvSpPr>
          <p:spPr bwMode="auto">
            <a:xfrm>
              <a:off x="3606" y="2759"/>
              <a:ext cx="997" cy="6"/>
            </a:xfrm>
            <a:prstGeom prst="rect">
              <a:avLst/>
            </a:prstGeom>
            <a:solidFill>
              <a:srgbClr val="005959"/>
            </a:solidFill>
            <a:ln w="9525">
              <a:noFill/>
              <a:miter lim="800000"/>
              <a:headEnd/>
              <a:tailEnd/>
            </a:ln>
          </p:spPr>
          <p:txBody>
            <a:bodyPr/>
            <a:lstStyle/>
            <a:p>
              <a:endParaRPr lang="el-GR"/>
            </a:p>
          </p:txBody>
        </p:sp>
        <p:sp>
          <p:nvSpPr>
            <p:cNvPr id="23" name="Rectangle 225"/>
            <p:cNvSpPr>
              <a:spLocks noChangeArrowheads="1"/>
            </p:cNvSpPr>
            <p:nvPr/>
          </p:nvSpPr>
          <p:spPr bwMode="auto">
            <a:xfrm>
              <a:off x="3606" y="2765"/>
              <a:ext cx="997" cy="6"/>
            </a:xfrm>
            <a:prstGeom prst="rect">
              <a:avLst/>
            </a:prstGeom>
            <a:solidFill>
              <a:srgbClr val="005656"/>
            </a:solidFill>
            <a:ln w="9525">
              <a:noFill/>
              <a:miter lim="800000"/>
              <a:headEnd/>
              <a:tailEnd/>
            </a:ln>
          </p:spPr>
          <p:txBody>
            <a:bodyPr/>
            <a:lstStyle/>
            <a:p>
              <a:endParaRPr lang="el-GR"/>
            </a:p>
          </p:txBody>
        </p:sp>
        <p:sp>
          <p:nvSpPr>
            <p:cNvPr id="24" name="Rectangle 226"/>
            <p:cNvSpPr>
              <a:spLocks noChangeArrowheads="1"/>
            </p:cNvSpPr>
            <p:nvPr/>
          </p:nvSpPr>
          <p:spPr bwMode="auto">
            <a:xfrm>
              <a:off x="3606" y="2771"/>
              <a:ext cx="997" cy="7"/>
            </a:xfrm>
            <a:prstGeom prst="rect">
              <a:avLst/>
            </a:prstGeom>
            <a:solidFill>
              <a:srgbClr val="005353"/>
            </a:solidFill>
            <a:ln w="9525">
              <a:noFill/>
              <a:miter lim="800000"/>
              <a:headEnd/>
              <a:tailEnd/>
            </a:ln>
          </p:spPr>
          <p:txBody>
            <a:bodyPr/>
            <a:lstStyle/>
            <a:p>
              <a:endParaRPr lang="el-GR"/>
            </a:p>
          </p:txBody>
        </p:sp>
        <p:sp>
          <p:nvSpPr>
            <p:cNvPr id="25" name="Rectangle 227"/>
            <p:cNvSpPr>
              <a:spLocks noChangeArrowheads="1"/>
            </p:cNvSpPr>
            <p:nvPr/>
          </p:nvSpPr>
          <p:spPr bwMode="auto">
            <a:xfrm>
              <a:off x="3606" y="2778"/>
              <a:ext cx="997" cy="6"/>
            </a:xfrm>
            <a:prstGeom prst="rect">
              <a:avLst/>
            </a:prstGeom>
            <a:solidFill>
              <a:srgbClr val="004F4F"/>
            </a:solidFill>
            <a:ln w="9525">
              <a:noFill/>
              <a:miter lim="800000"/>
              <a:headEnd/>
              <a:tailEnd/>
            </a:ln>
          </p:spPr>
          <p:txBody>
            <a:bodyPr/>
            <a:lstStyle/>
            <a:p>
              <a:endParaRPr lang="el-GR"/>
            </a:p>
          </p:txBody>
        </p:sp>
        <p:sp>
          <p:nvSpPr>
            <p:cNvPr id="26" name="Rectangle 228"/>
            <p:cNvSpPr>
              <a:spLocks noChangeArrowheads="1"/>
            </p:cNvSpPr>
            <p:nvPr/>
          </p:nvSpPr>
          <p:spPr bwMode="auto">
            <a:xfrm>
              <a:off x="3606" y="2784"/>
              <a:ext cx="997" cy="6"/>
            </a:xfrm>
            <a:prstGeom prst="rect">
              <a:avLst/>
            </a:prstGeom>
            <a:solidFill>
              <a:srgbClr val="004B4B"/>
            </a:solidFill>
            <a:ln w="9525">
              <a:noFill/>
              <a:miter lim="800000"/>
              <a:headEnd/>
              <a:tailEnd/>
            </a:ln>
          </p:spPr>
          <p:txBody>
            <a:bodyPr/>
            <a:lstStyle/>
            <a:p>
              <a:endParaRPr lang="el-GR"/>
            </a:p>
          </p:txBody>
        </p:sp>
        <p:sp>
          <p:nvSpPr>
            <p:cNvPr id="27" name="Rectangle 229"/>
            <p:cNvSpPr>
              <a:spLocks noChangeArrowheads="1"/>
            </p:cNvSpPr>
            <p:nvPr/>
          </p:nvSpPr>
          <p:spPr bwMode="auto">
            <a:xfrm>
              <a:off x="3606" y="2790"/>
              <a:ext cx="997" cy="6"/>
            </a:xfrm>
            <a:prstGeom prst="rect">
              <a:avLst/>
            </a:prstGeom>
            <a:solidFill>
              <a:srgbClr val="004747"/>
            </a:solidFill>
            <a:ln w="9525">
              <a:noFill/>
              <a:miter lim="800000"/>
              <a:headEnd/>
              <a:tailEnd/>
            </a:ln>
          </p:spPr>
          <p:txBody>
            <a:bodyPr/>
            <a:lstStyle/>
            <a:p>
              <a:endParaRPr lang="el-GR"/>
            </a:p>
          </p:txBody>
        </p:sp>
        <p:sp>
          <p:nvSpPr>
            <p:cNvPr id="28" name="Rectangle 230"/>
            <p:cNvSpPr>
              <a:spLocks noChangeArrowheads="1"/>
            </p:cNvSpPr>
            <p:nvPr/>
          </p:nvSpPr>
          <p:spPr bwMode="auto">
            <a:xfrm>
              <a:off x="3606" y="2796"/>
              <a:ext cx="997" cy="6"/>
            </a:xfrm>
            <a:prstGeom prst="rect">
              <a:avLst/>
            </a:prstGeom>
            <a:solidFill>
              <a:srgbClr val="004444"/>
            </a:solidFill>
            <a:ln w="9525">
              <a:noFill/>
              <a:miter lim="800000"/>
              <a:headEnd/>
              <a:tailEnd/>
            </a:ln>
          </p:spPr>
          <p:txBody>
            <a:bodyPr/>
            <a:lstStyle/>
            <a:p>
              <a:endParaRPr lang="el-GR"/>
            </a:p>
          </p:txBody>
        </p:sp>
        <p:sp>
          <p:nvSpPr>
            <p:cNvPr id="29" name="Rectangle 231"/>
            <p:cNvSpPr>
              <a:spLocks noChangeArrowheads="1"/>
            </p:cNvSpPr>
            <p:nvPr/>
          </p:nvSpPr>
          <p:spPr bwMode="auto">
            <a:xfrm>
              <a:off x="3606" y="2802"/>
              <a:ext cx="997" cy="6"/>
            </a:xfrm>
            <a:prstGeom prst="rect">
              <a:avLst/>
            </a:prstGeom>
            <a:solidFill>
              <a:srgbClr val="004040"/>
            </a:solidFill>
            <a:ln w="9525">
              <a:noFill/>
              <a:miter lim="800000"/>
              <a:headEnd/>
              <a:tailEnd/>
            </a:ln>
          </p:spPr>
          <p:txBody>
            <a:bodyPr/>
            <a:lstStyle/>
            <a:p>
              <a:endParaRPr lang="el-GR"/>
            </a:p>
          </p:txBody>
        </p:sp>
        <p:sp>
          <p:nvSpPr>
            <p:cNvPr id="30" name="Rectangle 232"/>
            <p:cNvSpPr>
              <a:spLocks noChangeArrowheads="1"/>
            </p:cNvSpPr>
            <p:nvPr/>
          </p:nvSpPr>
          <p:spPr bwMode="auto">
            <a:xfrm>
              <a:off x="3606" y="2808"/>
              <a:ext cx="997" cy="6"/>
            </a:xfrm>
            <a:prstGeom prst="rect">
              <a:avLst/>
            </a:prstGeom>
            <a:solidFill>
              <a:srgbClr val="003C3C"/>
            </a:solidFill>
            <a:ln w="9525">
              <a:noFill/>
              <a:miter lim="800000"/>
              <a:headEnd/>
              <a:tailEnd/>
            </a:ln>
          </p:spPr>
          <p:txBody>
            <a:bodyPr/>
            <a:lstStyle/>
            <a:p>
              <a:endParaRPr lang="el-GR"/>
            </a:p>
          </p:txBody>
        </p:sp>
        <p:sp>
          <p:nvSpPr>
            <p:cNvPr id="31" name="Rectangle 233"/>
            <p:cNvSpPr>
              <a:spLocks noChangeArrowheads="1"/>
            </p:cNvSpPr>
            <p:nvPr/>
          </p:nvSpPr>
          <p:spPr bwMode="auto">
            <a:xfrm>
              <a:off x="3606" y="2814"/>
              <a:ext cx="997" cy="6"/>
            </a:xfrm>
            <a:prstGeom prst="rect">
              <a:avLst/>
            </a:prstGeom>
            <a:solidFill>
              <a:srgbClr val="003939"/>
            </a:solidFill>
            <a:ln w="9525">
              <a:noFill/>
              <a:miter lim="800000"/>
              <a:headEnd/>
              <a:tailEnd/>
            </a:ln>
          </p:spPr>
          <p:txBody>
            <a:bodyPr/>
            <a:lstStyle/>
            <a:p>
              <a:endParaRPr lang="el-GR"/>
            </a:p>
          </p:txBody>
        </p:sp>
        <p:sp>
          <p:nvSpPr>
            <p:cNvPr id="32" name="Rectangle 234"/>
            <p:cNvSpPr>
              <a:spLocks noChangeArrowheads="1"/>
            </p:cNvSpPr>
            <p:nvPr/>
          </p:nvSpPr>
          <p:spPr bwMode="auto">
            <a:xfrm>
              <a:off x="3606" y="2820"/>
              <a:ext cx="997" cy="6"/>
            </a:xfrm>
            <a:prstGeom prst="rect">
              <a:avLst/>
            </a:prstGeom>
            <a:solidFill>
              <a:srgbClr val="003636"/>
            </a:solidFill>
            <a:ln w="9525">
              <a:noFill/>
              <a:miter lim="800000"/>
              <a:headEnd/>
              <a:tailEnd/>
            </a:ln>
          </p:spPr>
          <p:txBody>
            <a:bodyPr/>
            <a:lstStyle/>
            <a:p>
              <a:endParaRPr lang="el-GR"/>
            </a:p>
          </p:txBody>
        </p:sp>
        <p:sp>
          <p:nvSpPr>
            <p:cNvPr id="33" name="Rectangle 235"/>
            <p:cNvSpPr>
              <a:spLocks noChangeArrowheads="1"/>
            </p:cNvSpPr>
            <p:nvPr/>
          </p:nvSpPr>
          <p:spPr bwMode="auto">
            <a:xfrm>
              <a:off x="3606" y="2826"/>
              <a:ext cx="997" cy="6"/>
            </a:xfrm>
            <a:prstGeom prst="rect">
              <a:avLst/>
            </a:prstGeom>
            <a:solidFill>
              <a:srgbClr val="003333"/>
            </a:solidFill>
            <a:ln w="9525">
              <a:noFill/>
              <a:miter lim="800000"/>
              <a:headEnd/>
              <a:tailEnd/>
            </a:ln>
          </p:spPr>
          <p:txBody>
            <a:bodyPr/>
            <a:lstStyle/>
            <a:p>
              <a:endParaRPr lang="el-GR"/>
            </a:p>
          </p:txBody>
        </p:sp>
        <p:sp>
          <p:nvSpPr>
            <p:cNvPr id="34" name="Rectangle 236"/>
            <p:cNvSpPr>
              <a:spLocks noChangeArrowheads="1"/>
            </p:cNvSpPr>
            <p:nvPr/>
          </p:nvSpPr>
          <p:spPr bwMode="auto">
            <a:xfrm>
              <a:off x="3606" y="2832"/>
              <a:ext cx="997" cy="6"/>
            </a:xfrm>
            <a:prstGeom prst="rect">
              <a:avLst/>
            </a:prstGeom>
            <a:solidFill>
              <a:srgbClr val="003030"/>
            </a:solidFill>
            <a:ln w="9525">
              <a:noFill/>
              <a:miter lim="800000"/>
              <a:headEnd/>
              <a:tailEnd/>
            </a:ln>
          </p:spPr>
          <p:txBody>
            <a:bodyPr/>
            <a:lstStyle/>
            <a:p>
              <a:endParaRPr lang="el-GR"/>
            </a:p>
          </p:txBody>
        </p:sp>
        <p:sp>
          <p:nvSpPr>
            <p:cNvPr id="35" name="Rectangle 237"/>
            <p:cNvSpPr>
              <a:spLocks noChangeArrowheads="1"/>
            </p:cNvSpPr>
            <p:nvPr/>
          </p:nvSpPr>
          <p:spPr bwMode="auto">
            <a:xfrm>
              <a:off x="3606" y="2838"/>
              <a:ext cx="997" cy="6"/>
            </a:xfrm>
            <a:prstGeom prst="rect">
              <a:avLst/>
            </a:prstGeom>
            <a:solidFill>
              <a:srgbClr val="002E2E"/>
            </a:solidFill>
            <a:ln w="9525">
              <a:noFill/>
              <a:miter lim="800000"/>
              <a:headEnd/>
              <a:tailEnd/>
            </a:ln>
          </p:spPr>
          <p:txBody>
            <a:bodyPr/>
            <a:lstStyle/>
            <a:p>
              <a:endParaRPr lang="el-GR"/>
            </a:p>
          </p:txBody>
        </p:sp>
        <p:sp>
          <p:nvSpPr>
            <p:cNvPr id="36" name="Rectangle 238"/>
            <p:cNvSpPr>
              <a:spLocks noChangeArrowheads="1"/>
            </p:cNvSpPr>
            <p:nvPr/>
          </p:nvSpPr>
          <p:spPr bwMode="auto">
            <a:xfrm>
              <a:off x="3606" y="2844"/>
              <a:ext cx="997" cy="6"/>
            </a:xfrm>
            <a:prstGeom prst="rect">
              <a:avLst/>
            </a:prstGeom>
            <a:solidFill>
              <a:srgbClr val="002C2C"/>
            </a:solidFill>
            <a:ln w="9525">
              <a:noFill/>
              <a:miter lim="800000"/>
              <a:headEnd/>
              <a:tailEnd/>
            </a:ln>
          </p:spPr>
          <p:txBody>
            <a:bodyPr/>
            <a:lstStyle/>
            <a:p>
              <a:endParaRPr lang="el-GR"/>
            </a:p>
          </p:txBody>
        </p:sp>
        <p:sp>
          <p:nvSpPr>
            <p:cNvPr id="37" name="Rectangle 239"/>
            <p:cNvSpPr>
              <a:spLocks noChangeArrowheads="1"/>
            </p:cNvSpPr>
            <p:nvPr/>
          </p:nvSpPr>
          <p:spPr bwMode="auto">
            <a:xfrm>
              <a:off x="3606" y="2850"/>
              <a:ext cx="997" cy="7"/>
            </a:xfrm>
            <a:prstGeom prst="rect">
              <a:avLst/>
            </a:prstGeom>
            <a:solidFill>
              <a:srgbClr val="002A2A"/>
            </a:solidFill>
            <a:ln w="9525">
              <a:noFill/>
              <a:miter lim="800000"/>
              <a:headEnd/>
              <a:tailEnd/>
            </a:ln>
          </p:spPr>
          <p:txBody>
            <a:bodyPr/>
            <a:lstStyle/>
            <a:p>
              <a:endParaRPr lang="el-GR"/>
            </a:p>
          </p:txBody>
        </p:sp>
        <p:sp>
          <p:nvSpPr>
            <p:cNvPr id="38" name="Rectangle 240"/>
            <p:cNvSpPr>
              <a:spLocks noChangeArrowheads="1"/>
            </p:cNvSpPr>
            <p:nvPr/>
          </p:nvSpPr>
          <p:spPr bwMode="auto">
            <a:xfrm>
              <a:off x="3606" y="2857"/>
              <a:ext cx="997" cy="12"/>
            </a:xfrm>
            <a:prstGeom prst="rect">
              <a:avLst/>
            </a:prstGeom>
            <a:solidFill>
              <a:srgbClr val="002929"/>
            </a:solidFill>
            <a:ln w="9525">
              <a:noFill/>
              <a:miter lim="800000"/>
              <a:headEnd/>
              <a:tailEnd/>
            </a:ln>
          </p:spPr>
          <p:txBody>
            <a:bodyPr/>
            <a:lstStyle/>
            <a:p>
              <a:endParaRPr lang="el-GR"/>
            </a:p>
          </p:txBody>
        </p:sp>
        <p:sp>
          <p:nvSpPr>
            <p:cNvPr id="39" name="Freeform 241"/>
            <p:cNvSpPr>
              <a:spLocks/>
            </p:cNvSpPr>
            <p:nvPr/>
          </p:nvSpPr>
          <p:spPr bwMode="auto">
            <a:xfrm>
              <a:off x="3606" y="2668"/>
              <a:ext cx="991" cy="195"/>
            </a:xfrm>
            <a:custGeom>
              <a:avLst/>
              <a:gdLst>
                <a:gd name="T0" fmla="*/ 742 w 991"/>
                <a:gd name="T1" fmla="*/ 195 h 195"/>
                <a:gd name="T2" fmla="*/ 991 w 991"/>
                <a:gd name="T3" fmla="*/ 0 h 195"/>
                <a:gd name="T4" fmla="*/ 249 w 991"/>
                <a:gd name="T5" fmla="*/ 0 h 195"/>
                <a:gd name="T6" fmla="*/ 0 w 991"/>
                <a:gd name="T7" fmla="*/ 195 h 195"/>
                <a:gd name="T8" fmla="*/ 742 w 991"/>
                <a:gd name="T9" fmla="*/ 195 h 195"/>
                <a:gd name="T10" fmla="*/ 0 60000 65536"/>
                <a:gd name="T11" fmla="*/ 0 60000 65536"/>
                <a:gd name="T12" fmla="*/ 0 60000 65536"/>
                <a:gd name="T13" fmla="*/ 0 60000 65536"/>
                <a:gd name="T14" fmla="*/ 0 60000 65536"/>
                <a:gd name="T15" fmla="*/ 0 w 991"/>
                <a:gd name="T16" fmla="*/ 0 h 195"/>
                <a:gd name="T17" fmla="*/ 991 w 991"/>
                <a:gd name="T18" fmla="*/ 195 h 195"/>
              </a:gdLst>
              <a:ahLst/>
              <a:cxnLst>
                <a:cxn ang="T10">
                  <a:pos x="T0" y="T1"/>
                </a:cxn>
                <a:cxn ang="T11">
                  <a:pos x="T2" y="T3"/>
                </a:cxn>
                <a:cxn ang="T12">
                  <a:pos x="T4" y="T5"/>
                </a:cxn>
                <a:cxn ang="T13">
                  <a:pos x="T6" y="T7"/>
                </a:cxn>
                <a:cxn ang="T14">
                  <a:pos x="T8" y="T9"/>
                </a:cxn>
              </a:cxnLst>
              <a:rect l="T15" t="T16" r="T17" b="T18"/>
              <a:pathLst>
                <a:path w="991" h="195">
                  <a:moveTo>
                    <a:pt x="742" y="195"/>
                  </a:moveTo>
                  <a:lnTo>
                    <a:pt x="991" y="0"/>
                  </a:lnTo>
                  <a:lnTo>
                    <a:pt x="249" y="0"/>
                  </a:lnTo>
                  <a:lnTo>
                    <a:pt x="0" y="195"/>
                  </a:lnTo>
                  <a:lnTo>
                    <a:pt x="742" y="195"/>
                  </a:lnTo>
                  <a:close/>
                </a:path>
              </a:pathLst>
            </a:custGeom>
            <a:noFill/>
            <a:ln w="9525">
              <a:solidFill>
                <a:srgbClr val="000000"/>
              </a:solidFill>
              <a:round/>
              <a:headEnd/>
              <a:tailEnd/>
            </a:ln>
          </p:spPr>
          <p:txBody>
            <a:bodyPr/>
            <a:lstStyle/>
            <a:p>
              <a:endParaRPr lang="el-GR"/>
            </a:p>
          </p:txBody>
        </p:sp>
        <p:sp>
          <p:nvSpPr>
            <p:cNvPr id="40" name="Freeform 242"/>
            <p:cNvSpPr>
              <a:spLocks/>
            </p:cNvSpPr>
            <p:nvPr/>
          </p:nvSpPr>
          <p:spPr bwMode="auto">
            <a:xfrm>
              <a:off x="4348" y="1361"/>
              <a:ext cx="249" cy="1502"/>
            </a:xfrm>
            <a:custGeom>
              <a:avLst/>
              <a:gdLst>
                <a:gd name="T0" fmla="*/ 0 w 249"/>
                <a:gd name="T1" fmla="*/ 1502 h 1502"/>
                <a:gd name="T2" fmla="*/ 0 w 249"/>
                <a:gd name="T3" fmla="*/ 195 h 1502"/>
                <a:gd name="T4" fmla="*/ 249 w 249"/>
                <a:gd name="T5" fmla="*/ 0 h 1502"/>
                <a:gd name="T6" fmla="*/ 249 w 249"/>
                <a:gd name="T7" fmla="*/ 1307 h 1502"/>
                <a:gd name="T8" fmla="*/ 0 w 249"/>
                <a:gd name="T9" fmla="*/ 1502 h 1502"/>
                <a:gd name="T10" fmla="*/ 0 60000 65536"/>
                <a:gd name="T11" fmla="*/ 0 60000 65536"/>
                <a:gd name="T12" fmla="*/ 0 60000 65536"/>
                <a:gd name="T13" fmla="*/ 0 60000 65536"/>
                <a:gd name="T14" fmla="*/ 0 60000 65536"/>
                <a:gd name="T15" fmla="*/ 0 w 249"/>
                <a:gd name="T16" fmla="*/ 0 h 1502"/>
                <a:gd name="T17" fmla="*/ 249 w 249"/>
                <a:gd name="T18" fmla="*/ 1502 h 1502"/>
              </a:gdLst>
              <a:ahLst/>
              <a:cxnLst>
                <a:cxn ang="T10">
                  <a:pos x="T0" y="T1"/>
                </a:cxn>
                <a:cxn ang="T11">
                  <a:pos x="T2" y="T3"/>
                </a:cxn>
                <a:cxn ang="T12">
                  <a:pos x="T4" y="T5"/>
                </a:cxn>
                <a:cxn ang="T13">
                  <a:pos x="T6" y="T7"/>
                </a:cxn>
                <a:cxn ang="T14">
                  <a:pos x="T8" y="T9"/>
                </a:cxn>
              </a:cxnLst>
              <a:rect l="T15" t="T16" r="T17" b="T18"/>
              <a:pathLst>
                <a:path w="249" h="1502">
                  <a:moveTo>
                    <a:pt x="0" y="1502"/>
                  </a:moveTo>
                  <a:lnTo>
                    <a:pt x="0" y="195"/>
                  </a:lnTo>
                  <a:lnTo>
                    <a:pt x="249" y="0"/>
                  </a:lnTo>
                  <a:lnTo>
                    <a:pt x="249" y="1307"/>
                  </a:lnTo>
                  <a:lnTo>
                    <a:pt x="0" y="1502"/>
                  </a:lnTo>
                  <a:close/>
                </a:path>
              </a:pathLst>
            </a:custGeom>
            <a:solidFill>
              <a:srgbClr val="4D1A33"/>
            </a:solidFill>
            <a:ln w="9525">
              <a:solidFill>
                <a:srgbClr val="000000"/>
              </a:solidFill>
              <a:round/>
              <a:headEnd/>
              <a:tailEnd/>
            </a:ln>
          </p:spPr>
          <p:txBody>
            <a:bodyPr/>
            <a:lstStyle/>
            <a:p>
              <a:endParaRPr lang="el-GR"/>
            </a:p>
          </p:txBody>
        </p:sp>
        <p:sp>
          <p:nvSpPr>
            <p:cNvPr id="41" name="Rectangle 243"/>
            <p:cNvSpPr>
              <a:spLocks noChangeArrowheads="1"/>
            </p:cNvSpPr>
            <p:nvPr/>
          </p:nvSpPr>
          <p:spPr bwMode="auto">
            <a:xfrm>
              <a:off x="3606" y="1556"/>
              <a:ext cx="742" cy="1307"/>
            </a:xfrm>
            <a:prstGeom prst="rect">
              <a:avLst/>
            </a:prstGeom>
            <a:solidFill>
              <a:srgbClr val="993366"/>
            </a:solidFill>
            <a:ln w="9525">
              <a:solidFill>
                <a:srgbClr val="000000"/>
              </a:solidFill>
              <a:miter lim="800000"/>
              <a:headEnd/>
              <a:tailEnd/>
            </a:ln>
          </p:spPr>
          <p:txBody>
            <a:bodyPr/>
            <a:lstStyle/>
            <a:p>
              <a:endParaRPr lang="el-GR"/>
            </a:p>
          </p:txBody>
        </p:sp>
        <p:sp>
          <p:nvSpPr>
            <p:cNvPr id="42" name="Freeform 244"/>
            <p:cNvSpPr>
              <a:spLocks/>
            </p:cNvSpPr>
            <p:nvPr/>
          </p:nvSpPr>
          <p:spPr bwMode="auto">
            <a:xfrm>
              <a:off x="3606" y="1361"/>
              <a:ext cx="991" cy="195"/>
            </a:xfrm>
            <a:custGeom>
              <a:avLst/>
              <a:gdLst>
                <a:gd name="T0" fmla="*/ 742 w 991"/>
                <a:gd name="T1" fmla="*/ 195 h 195"/>
                <a:gd name="T2" fmla="*/ 991 w 991"/>
                <a:gd name="T3" fmla="*/ 0 h 195"/>
                <a:gd name="T4" fmla="*/ 249 w 991"/>
                <a:gd name="T5" fmla="*/ 0 h 195"/>
                <a:gd name="T6" fmla="*/ 0 w 991"/>
                <a:gd name="T7" fmla="*/ 195 h 195"/>
                <a:gd name="T8" fmla="*/ 742 w 991"/>
                <a:gd name="T9" fmla="*/ 195 h 195"/>
                <a:gd name="T10" fmla="*/ 0 60000 65536"/>
                <a:gd name="T11" fmla="*/ 0 60000 65536"/>
                <a:gd name="T12" fmla="*/ 0 60000 65536"/>
                <a:gd name="T13" fmla="*/ 0 60000 65536"/>
                <a:gd name="T14" fmla="*/ 0 60000 65536"/>
                <a:gd name="T15" fmla="*/ 0 w 991"/>
                <a:gd name="T16" fmla="*/ 0 h 195"/>
                <a:gd name="T17" fmla="*/ 991 w 991"/>
                <a:gd name="T18" fmla="*/ 195 h 195"/>
              </a:gdLst>
              <a:ahLst/>
              <a:cxnLst>
                <a:cxn ang="T10">
                  <a:pos x="T0" y="T1"/>
                </a:cxn>
                <a:cxn ang="T11">
                  <a:pos x="T2" y="T3"/>
                </a:cxn>
                <a:cxn ang="T12">
                  <a:pos x="T4" y="T5"/>
                </a:cxn>
                <a:cxn ang="T13">
                  <a:pos x="T6" y="T7"/>
                </a:cxn>
                <a:cxn ang="T14">
                  <a:pos x="T8" y="T9"/>
                </a:cxn>
              </a:cxnLst>
              <a:rect l="T15" t="T16" r="T17" b="T18"/>
              <a:pathLst>
                <a:path w="991" h="195">
                  <a:moveTo>
                    <a:pt x="742" y="195"/>
                  </a:moveTo>
                  <a:lnTo>
                    <a:pt x="991" y="0"/>
                  </a:lnTo>
                  <a:lnTo>
                    <a:pt x="249" y="0"/>
                  </a:lnTo>
                  <a:lnTo>
                    <a:pt x="0" y="195"/>
                  </a:lnTo>
                  <a:lnTo>
                    <a:pt x="742" y="195"/>
                  </a:lnTo>
                  <a:close/>
                </a:path>
              </a:pathLst>
            </a:custGeom>
            <a:solidFill>
              <a:srgbClr val="73264D"/>
            </a:solidFill>
            <a:ln w="9525">
              <a:solidFill>
                <a:srgbClr val="000000"/>
              </a:solidFill>
              <a:round/>
              <a:headEnd/>
              <a:tailEnd/>
            </a:ln>
          </p:spPr>
          <p:txBody>
            <a:bodyPr/>
            <a:lstStyle/>
            <a:p>
              <a:endParaRPr lang="el-GR"/>
            </a:p>
          </p:txBody>
        </p:sp>
        <p:sp>
          <p:nvSpPr>
            <p:cNvPr id="43" name="Line 245"/>
            <p:cNvSpPr>
              <a:spLocks noChangeShapeType="1"/>
            </p:cNvSpPr>
            <p:nvPr/>
          </p:nvSpPr>
          <p:spPr bwMode="auto">
            <a:xfrm flipV="1">
              <a:off x="1192" y="1556"/>
              <a:ext cx="1" cy="1665"/>
            </a:xfrm>
            <a:prstGeom prst="line">
              <a:avLst/>
            </a:prstGeom>
            <a:noFill/>
            <a:ln w="9525">
              <a:solidFill>
                <a:srgbClr val="000000"/>
              </a:solidFill>
              <a:round/>
              <a:headEnd/>
              <a:tailEnd/>
            </a:ln>
          </p:spPr>
          <p:txBody>
            <a:bodyPr/>
            <a:lstStyle/>
            <a:p>
              <a:endParaRPr lang="el-GR"/>
            </a:p>
          </p:txBody>
        </p:sp>
        <p:sp>
          <p:nvSpPr>
            <p:cNvPr id="44" name="Line 246"/>
            <p:cNvSpPr>
              <a:spLocks noChangeShapeType="1"/>
            </p:cNvSpPr>
            <p:nvPr/>
          </p:nvSpPr>
          <p:spPr bwMode="auto">
            <a:xfrm flipH="1">
              <a:off x="1162" y="3221"/>
              <a:ext cx="30" cy="1"/>
            </a:xfrm>
            <a:prstGeom prst="line">
              <a:avLst/>
            </a:prstGeom>
            <a:noFill/>
            <a:ln w="9525">
              <a:solidFill>
                <a:srgbClr val="000000"/>
              </a:solidFill>
              <a:round/>
              <a:headEnd/>
              <a:tailEnd/>
            </a:ln>
          </p:spPr>
          <p:txBody>
            <a:bodyPr/>
            <a:lstStyle/>
            <a:p>
              <a:endParaRPr lang="el-GR"/>
            </a:p>
          </p:txBody>
        </p:sp>
        <p:sp>
          <p:nvSpPr>
            <p:cNvPr id="45" name="Line 247"/>
            <p:cNvSpPr>
              <a:spLocks noChangeShapeType="1"/>
            </p:cNvSpPr>
            <p:nvPr/>
          </p:nvSpPr>
          <p:spPr bwMode="auto">
            <a:xfrm flipH="1">
              <a:off x="1162" y="2887"/>
              <a:ext cx="30" cy="1"/>
            </a:xfrm>
            <a:prstGeom prst="line">
              <a:avLst/>
            </a:prstGeom>
            <a:noFill/>
            <a:ln w="9525">
              <a:solidFill>
                <a:srgbClr val="000000"/>
              </a:solidFill>
              <a:round/>
              <a:headEnd/>
              <a:tailEnd/>
            </a:ln>
          </p:spPr>
          <p:txBody>
            <a:bodyPr/>
            <a:lstStyle/>
            <a:p>
              <a:endParaRPr lang="el-GR"/>
            </a:p>
          </p:txBody>
        </p:sp>
        <p:sp>
          <p:nvSpPr>
            <p:cNvPr id="46" name="Line 248"/>
            <p:cNvSpPr>
              <a:spLocks noChangeShapeType="1"/>
            </p:cNvSpPr>
            <p:nvPr/>
          </p:nvSpPr>
          <p:spPr bwMode="auto">
            <a:xfrm flipH="1">
              <a:off x="1162" y="2553"/>
              <a:ext cx="30" cy="1"/>
            </a:xfrm>
            <a:prstGeom prst="line">
              <a:avLst/>
            </a:prstGeom>
            <a:noFill/>
            <a:ln w="9525">
              <a:solidFill>
                <a:srgbClr val="000000"/>
              </a:solidFill>
              <a:round/>
              <a:headEnd/>
              <a:tailEnd/>
            </a:ln>
          </p:spPr>
          <p:txBody>
            <a:bodyPr/>
            <a:lstStyle/>
            <a:p>
              <a:endParaRPr lang="el-GR"/>
            </a:p>
          </p:txBody>
        </p:sp>
        <p:sp>
          <p:nvSpPr>
            <p:cNvPr id="47" name="Line 249"/>
            <p:cNvSpPr>
              <a:spLocks noChangeShapeType="1"/>
            </p:cNvSpPr>
            <p:nvPr/>
          </p:nvSpPr>
          <p:spPr bwMode="auto">
            <a:xfrm flipH="1">
              <a:off x="1162" y="2218"/>
              <a:ext cx="30" cy="1"/>
            </a:xfrm>
            <a:prstGeom prst="line">
              <a:avLst/>
            </a:prstGeom>
            <a:noFill/>
            <a:ln w="9525">
              <a:solidFill>
                <a:srgbClr val="000000"/>
              </a:solidFill>
              <a:round/>
              <a:headEnd/>
              <a:tailEnd/>
            </a:ln>
          </p:spPr>
          <p:txBody>
            <a:bodyPr/>
            <a:lstStyle/>
            <a:p>
              <a:endParaRPr lang="el-GR"/>
            </a:p>
          </p:txBody>
        </p:sp>
        <p:sp>
          <p:nvSpPr>
            <p:cNvPr id="48" name="Line 250"/>
            <p:cNvSpPr>
              <a:spLocks noChangeShapeType="1"/>
            </p:cNvSpPr>
            <p:nvPr/>
          </p:nvSpPr>
          <p:spPr bwMode="auto">
            <a:xfrm flipH="1">
              <a:off x="1162" y="1884"/>
              <a:ext cx="30" cy="1"/>
            </a:xfrm>
            <a:prstGeom prst="line">
              <a:avLst/>
            </a:prstGeom>
            <a:noFill/>
            <a:ln w="9525">
              <a:solidFill>
                <a:srgbClr val="000000"/>
              </a:solidFill>
              <a:round/>
              <a:headEnd/>
              <a:tailEnd/>
            </a:ln>
          </p:spPr>
          <p:txBody>
            <a:bodyPr/>
            <a:lstStyle/>
            <a:p>
              <a:endParaRPr lang="el-GR"/>
            </a:p>
          </p:txBody>
        </p:sp>
        <p:sp>
          <p:nvSpPr>
            <p:cNvPr id="49" name="Line 251"/>
            <p:cNvSpPr>
              <a:spLocks noChangeShapeType="1"/>
            </p:cNvSpPr>
            <p:nvPr/>
          </p:nvSpPr>
          <p:spPr bwMode="auto">
            <a:xfrm flipH="1">
              <a:off x="1162" y="1556"/>
              <a:ext cx="30" cy="1"/>
            </a:xfrm>
            <a:prstGeom prst="line">
              <a:avLst/>
            </a:prstGeom>
            <a:noFill/>
            <a:ln w="9525">
              <a:solidFill>
                <a:srgbClr val="000000"/>
              </a:solidFill>
              <a:round/>
              <a:headEnd/>
              <a:tailEnd/>
            </a:ln>
          </p:spPr>
          <p:txBody>
            <a:bodyPr/>
            <a:lstStyle/>
            <a:p>
              <a:endParaRPr lang="el-GR"/>
            </a:p>
          </p:txBody>
        </p:sp>
        <p:sp>
          <p:nvSpPr>
            <p:cNvPr id="50" name="Rectangle 252"/>
            <p:cNvSpPr>
              <a:spLocks noChangeArrowheads="1"/>
            </p:cNvSpPr>
            <p:nvPr/>
          </p:nvSpPr>
          <p:spPr bwMode="auto">
            <a:xfrm>
              <a:off x="949" y="3142"/>
              <a:ext cx="208" cy="173"/>
            </a:xfrm>
            <a:prstGeom prst="rect">
              <a:avLst/>
            </a:prstGeom>
            <a:noFill/>
            <a:ln w="9525">
              <a:noFill/>
              <a:miter lim="800000"/>
              <a:headEnd/>
              <a:tailEnd/>
            </a:ln>
          </p:spPr>
          <p:txBody>
            <a:bodyPr wrap="none" lIns="0" tIns="0" rIns="0" bIns="0">
              <a:spAutoFit/>
            </a:bodyPr>
            <a:lstStyle/>
            <a:p>
              <a:r>
                <a:rPr lang="el-GR" b="1">
                  <a:solidFill>
                    <a:srgbClr val="000000"/>
                  </a:solidFill>
                </a:rPr>
                <a:t>0%</a:t>
              </a:r>
              <a:endParaRPr lang="el-GR"/>
            </a:p>
          </p:txBody>
        </p:sp>
        <p:sp>
          <p:nvSpPr>
            <p:cNvPr id="51" name="Rectangle 253"/>
            <p:cNvSpPr>
              <a:spLocks noChangeArrowheads="1"/>
            </p:cNvSpPr>
            <p:nvPr/>
          </p:nvSpPr>
          <p:spPr bwMode="auto">
            <a:xfrm>
              <a:off x="870" y="2808"/>
              <a:ext cx="288" cy="173"/>
            </a:xfrm>
            <a:prstGeom prst="rect">
              <a:avLst/>
            </a:prstGeom>
            <a:noFill/>
            <a:ln w="9525">
              <a:noFill/>
              <a:miter lim="800000"/>
              <a:headEnd/>
              <a:tailEnd/>
            </a:ln>
          </p:spPr>
          <p:txBody>
            <a:bodyPr wrap="none" lIns="0" tIns="0" rIns="0" bIns="0">
              <a:spAutoFit/>
            </a:bodyPr>
            <a:lstStyle/>
            <a:p>
              <a:r>
                <a:rPr lang="el-GR" b="1">
                  <a:solidFill>
                    <a:srgbClr val="000000"/>
                  </a:solidFill>
                </a:rPr>
                <a:t>20%</a:t>
              </a:r>
              <a:endParaRPr lang="el-GR"/>
            </a:p>
          </p:txBody>
        </p:sp>
        <p:sp>
          <p:nvSpPr>
            <p:cNvPr id="52" name="Rectangle 254"/>
            <p:cNvSpPr>
              <a:spLocks noChangeArrowheads="1"/>
            </p:cNvSpPr>
            <p:nvPr/>
          </p:nvSpPr>
          <p:spPr bwMode="auto">
            <a:xfrm>
              <a:off x="870" y="2474"/>
              <a:ext cx="288" cy="173"/>
            </a:xfrm>
            <a:prstGeom prst="rect">
              <a:avLst/>
            </a:prstGeom>
            <a:noFill/>
            <a:ln w="9525">
              <a:noFill/>
              <a:miter lim="800000"/>
              <a:headEnd/>
              <a:tailEnd/>
            </a:ln>
          </p:spPr>
          <p:txBody>
            <a:bodyPr wrap="none" lIns="0" tIns="0" rIns="0" bIns="0">
              <a:spAutoFit/>
            </a:bodyPr>
            <a:lstStyle/>
            <a:p>
              <a:r>
                <a:rPr lang="el-GR" b="1">
                  <a:solidFill>
                    <a:srgbClr val="000000"/>
                  </a:solidFill>
                </a:rPr>
                <a:t>40%</a:t>
              </a:r>
              <a:endParaRPr lang="el-GR"/>
            </a:p>
          </p:txBody>
        </p:sp>
        <p:sp>
          <p:nvSpPr>
            <p:cNvPr id="53" name="Rectangle 255"/>
            <p:cNvSpPr>
              <a:spLocks noChangeArrowheads="1"/>
            </p:cNvSpPr>
            <p:nvPr/>
          </p:nvSpPr>
          <p:spPr bwMode="auto">
            <a:xfrm>
              <a:off x="870" y="2139"/>
              <a:ext cx="288" cy="173"/>
            </a:xfrm>
            <a:prstGeom prst="rect">
              <a:avLst/>
            </a:prstGeom>
            <a:noFill/>
            <a:ln w="9525">
              <a:noFill/>
              <a:miter lim="800000"/>
              <a:headEnd/>
              <a:tailEnd/>
            </a:ln>
          </p:spPr>
          <p:txBody>
            <a:bodyPr wrap="none" lIns="0" tIns="0" rIns="0" bIns="0">
              <a:spAutoFit/>
            </a:bodyPr>
            <a:lstStyle/>
            <a:p>
              <a:r>
                <a:rPr lang="el-GR" b="1">
                  <a:solidFill>
                    <a:srgbClr val="000000"/>
                  </a:solidFill>
                </a:rPr>
                <a:t>60%</a:t>
              </a:r>
              <a:endParaRPr lang="el-GR"/>
            </a:p>
          </p:txBody>
        </p:sp>
        <p:sp>
          <p:nvSpPr>
            <p:cNvPr id="54" name="Rectangle 256"/>
            <p:cNvSpPr>
              <a:spLocks noChangeArrowheads="1"/>
            </p:cNvSpPr>
            <p:nvPr/>
          </p:nvSpPr>
          <p:spPr bwMode="auto">
            <a:xfrm>
              <a:off x="870" y="1805"/>
              <a:ext cx="288" cy="173"/>
            </a:xfrm>
            <a:prstGeom prst="rect">
              <a:avLst/>
            </a:prstGeom>
            <a:noFill/>
            <a:ln w="9525">
              <a:noFill/>
              <a:miter lim="800000"/>
              <a:headEnd/>
              <a:tailEnd/>
            </a:ln>
          </p:spPr>
          <p:txBody>
            <a:bodyPr wrap="none" lIns="0" tIns="0" rIns="0" bIns="0">
              <a:spAutoFit/>
            </a:bodyPr>
            <a:lstStyle/>
            <a:p>
              <a:r>
                <a:rPr lang="el-GR" b="1">
                  <a:solidFill>
                    <a:srgbClr val="000000"/>
                  </a:solidFill>
                </a:rPr>
                <a:t>80%</a:t>
              </a:r>
              <a:endParaRPr lang="el-GR"/>
            </a:p>
          </p:txBody>
        </p:sp>
        <p:sp>
          <p:nvSpPr>
            <p:cNvPr id="55" name="Rectangle 257"/>
            <p:cNvSpPr>
              <a:spLocks noChangeArrowheads="1"/>
            </p:cNvSpPr>
            <p:nvPr/>
          </p:nvSpPr>
          <p:spPr bwMode="auto">
            <a:xfrm>
              <a:off x="791" y="1477"/>
              <a:ext cx="368" cy="173"/>
            </a:xfrm>
            <a:prstGeom prst="rect">
              <a:avLst/>
            </a:prstGeom>
            <a:noFill/>
            <a:ln w="9525">
              <a:noFill/>
              <a:miter lim="800000"/>
              <a:headEnd/>
              <a:tailEnd/>
            </a:ln>
          </p:spPr>
          <p:txBody>
            <a:bodyPr wrap="none" lIns="0" tIns="0" rIns="0" bIns="0">
              <a:spAutoFit/>
            </a:bodyPr>
            <a:lstStyle/>
            <a:p>
              <a:r>
                <a:rPr lang="el-GR" b="1">
                  <a:solidFill>
                    <a:srgbClr val="000000"/>
                  </a:solidFill>
                </a:rPr>
                <a:t>100%</a:t>
              </a:r>
              <a:endParaRPr lang="el-GR"/>
            </a:p>
          </p:txBody>
        </p:sp>
        <p:sp>
          <p:nvSpPr>
            <p:cNvPr id="56" name="Line 258"/>
            <p:cNvSpPr>
              <a:spLocks noChangeShapeType="1"/>
            </p:cNvSpPr>
            <p:nvPr/>
          </p:nvSpPr>
          <p:spPr bwMode="auto">
            <a:xfrm>
              <a:off x="1192" y="3221"/>
              <a:ext cx="3709" cy="1"/>
            </a:xfrm>
            <a:prstGeom prst="line">
              <a:avLst/>
            </a:prstGeom>
            <a:noFill/>
            <a:ln w="9525">
              <a:solidFill>
                <a:srgbClr val="000000"/>
              </a:solidFill>
              <a:round/>
              <a:headEnd/>
              <a:tailEnd/>
            </a:ln>
          </p:spPr>
          <p:txBody>
            <a:bodyPr/>
            <a:lstStyle/>
            <a:p>
              <a:endParaRPr lang="el-GR"/>
            </a:p>
          </p:txBody>
        </p:sp>
        <p:sp>
          <p:nvSpPr>
            <p:cNvPr id="57" name="Line 259"/>
            <p:cNvSpPr>
              <a:spLocks noChangeShapeType="1"/>
            </p:cNvSpPr>
            <p:nvPr/>
          </p:nvSpPr>
          <p:spPr bwMode="auto">
            <a:xfrm>
              <a:off x="1192" y="3221"/>
              <a:ext cx="1" cy="31"/>
            </a:xfrm>
            <a:prstGeom prst="line">
              <a:avLst/>
            </a:prstGeom>
            <a:noFill/>
            <a:ln w="9525">
              <a:solidFill>
                <a:srgbClr val="000000"/>
              </a:solidFill>
              <a:round/>
              <a:headEnd/>
              <a:tailEnd/>
            </a:ln>
          </p:spPr>
          <p:txBody>
            <a:bodyPr/>
            <a:lstStyle/>
            <a:p>
              <a:endParaRPr lang="el-GR"/>
            </a:p>
          </p:txBody>
        </p:sp>
        <p:sp>
          <p:nvSpPr>
            <p:cNvPr id="58" name="Line 260"/>
            <p:cNvSpPr>
              <a:spLocks noChangeShapeType="1"/>
            </p:cNvSpPr>
            <p:nvPr/>
          </p:nvSpPr>
          <p:spPr bwMode="auto">
            <a:xfrm>
              <a:off x="3047" y="3221"/>
              <a:ext cx="1" cy="31"/>
            </a:xfrm>
            <a:prstGeom prst="line">
              <a:avLst/>
            </a:prstGeom>
            <a:noFill/>
            <a:ln w="9525">
              <a:solidFill>
                <a:srgbClr val="000000"/>
              </a:solidFill>
              <a:round/>
              <a:headEnd/>
              <a:tailEnd/>
            </a:ln>
          </p:spPr>
          <p:txBody>
            <a:bodyPr/>
            <a:lstStyle/>
            <a:p>
              <a:endParaRPr lang="el-GR"/>
            </a:p>
          </p:txBody>
        </p:sp>
        <p:sp>
          <p:nvSpPr>
            <p:cNvPr id="59" name="Line 261"/>
            <p:cNvSpPr>
              <a:spLocks noChangeShapeType="1"/>
            </p:cNvSpPr>
            <p:nvPr/>
          </p:nvSpPr>
          <p:spPr bwMode="auto">
            <a:xfrm>
              <a:off x="4901" y="3221"/>
              <a:ext cx="1" cy="31"/>
            </a:xfrm>
            <a:prstGeom prst="line">
              <a:avLst/>
            </a:prstGeom>
            <a:noFill/>
            <a:ln w="9525">
              <a:solidFill>
                <a:srgbClr val="000000"/>
              </a:solidFill>
              <a:round/>
              <a:headEnd/>
              <a:tailEnd/>
            </a:ln>
          </p:spPr>
          <p:txBody>
            <a:bodyPr/>
            <a:lstStyle/>
            <a:p>
              <a:endParaRPr lang="el-GR"/>
            </a:p>
          </p:txBody>
        </p:sp>
        <p:sp>
          <p:nvSpPr>
            <p:cNvPr id="60" name="Rectangle 262"/>
            <p:cNvSpPr>
              <a:spLocks noChangeArrowheads="1"/>
            </p:cNvSpPr>
            <p:nvPr/>
          </p:nvSpPr>
          <p:spPr bwMode="auto">
            <a:xfrm>
              <a:off x="1964" y="3288"/>
              <a:ext cx="320" cy="173"/>
            </a:xfrm>
            <a:prstGeom prst="rect">
              <a:avLst/>
            </a:prstGeom>
            <a:noFill/>
            <a:ln w="9525">
              <a:noFill/>
              <a:miter lim="800000"/>
              <a:headEnd/>
              <a:tailEnd/>
            </a:ln>
          </p:spPr>
          <p:txBody>
            <a:bodyPr wrap="none" lIns="0" tIns="0" rIns="0" bIns="0">
              <a:spAutoFit/>
            </a:bodyPr>
            <a:lstStyle/>
            <a:p>
              <a:r>
                <a:rPr lang="el-GR" b="1">
                  <a:solidFill>
                    <a:srgbClr val="000000"/>
                  </a:solidFill>
                </a:rPr>
                <a:t>1955</a:t>
              </a:r>
              <a:endParaRPr lang="el-GR"/>
            </a:p>
          </p:txBody>
        </p:sp>
        <p:sp>
          <p:nvSpPr>
            <p:cNvPr id="61" name="Rectangle 263"/>
            <p:cNvSpPr>
              <a:spLocks noChangeArrowheads="1"/>
            </p:cNvSpPr>
            <p:nvPr/>
          </p:nvSpPr>
          <p:spPr bwMode="auto">
            <a:xfrm>
              <a:off x="3819" y="3288"/>
              <a:ext cx="279" cy="174"/>
            </a:xfrm>
            <a:prstGeom prst="rect">
              <a:avLst/>
            </a:prstGeom>
            <a:noFill/>
            <a:ln w="9525">
              <a:noFill/>
              <a:miter lim="800000"/>
              <a:headEnd/>
              <a:tailEnd/>
            </a:ln>
          </p:spPr>
          <p:txBody>
            <a:bodyPr wrap="none" lIns="0" tIns="0" rIns="0" bIns="0">
              <a:spAutoFit/>
            </a:bodyPr>
            <a:lstStyle/>
            <a:p>
              <a:r>
                <a:rPr lang="el-GR" b="1" dirty="0" smtClean="0">
                  <a:solidFill>
                    <a:srgbClr val="000000"/>
                  </a:solidFill>
                </a:rPr>
                <a:t>2012</a:t>
              </a:r>
              <a:endParaRPr lang="el-GR" dirty="0"/>
            </a:p>
          </p:txBody>
        </p:sp>
        <p:sp>
          <p:nvSpPr>
            <p:cNvPr id="62" name="Rectangle 264"/>
            <p:cNvSpPr>
              <a:spLocks noChangeArrowheads="1"/>
            </p:cNvSpPr>
            <p:nvPr/>
          </p:nvSpPr>
          <p:spPr bwMode="auto">
            <a:xfrm>
              <a:off x="1083" y="3562"/>
              <a:ext cx="3587" cy="272"/>
            </a:xfrm>
            <a:prstGeom prst="rect">
              <a:avLst/>
            </a:prstGeom>
            <a:noFill/>
            <a:ln w="9525">
              <a:solidFill>
                <a:srgbClr val="000000"/>
              </a:solidFill>
              <a:miter lim="800000"/>
              <a:headEnd/>
              <a:tailEnd/>
            </a:ln>
          </p:spPr>
          <p:txBody>
            <a:bodyPr/>
            <a:lstStyle/>
            <a:p>
              <a:endParaRPr lang="el-GR"/>
            </a:p>
          </p:txBody>
        </p:sp>
        <p:sp>
          <p:nvSpPr>
            <p:cNvPr id="63" name="Rectangle 265"/>
            <p:cNvSpPr>
              <a:spLocks noChangeArrowheads="1"/>
            </p:cNvSpPr>
            <p:nvPr/>
          </p:nvSpPr>
          <p:spPr bwMode="auto">
            <a:xfrm>
              <a:off x="1125" y="3628"/>
              <a:ext cx="85" cy="86"/>
            </a:xfrm>
            <a:prstGeom prst="rect">
              <a:avLst/>
            </a:prstGeom>
            <a:solidFill>
              <a:srgbClr val="00FF00"/>
            </a:solidFill>
            <a:ln w="9525">
              <a:solidFill>
                <a:srgbClr val="000000"/>
              </a:solidFill>
              <a:miter lim="800000"/>
              <a:headEnd/>
              <a:tailEnd/>
            </a:ln>
          </p:spPr>
          <p:txBody>
            <a:bodyPr/>
            <a:lstStyle/>
            <a:p>
              <a:endParaRPr lang="el-GR"/>
            </a:p>
          </p:txBody>
        </p:sp>
        <p:sp>
          <p:nvSpPr>
            <p:cNvPr id="64" name="Rectangle 266"/>
            <p:cNvSpPr>
              <a:spLocks noChangeArrowheads="1"/>
            </p:cNvSpPr>
            <p:nvPr/>
          </p:nvSpPr>
          <p:spPr bwMode="auto">
            <a:xfrm>
              <a:off x="1253" y="3622"/>
              <a:ext cx="565" cy="102"/>
            </a:xfrm>
            <a:prstGeom prst="rect">
              <a:avLst/>
            </a:prstGeom>
            <a:noFill/>
            <a:ln w="9525">
              <a:noFill/>
              <a:miter lim="800000"/>
              <a:headEnd/>
              <a:tailEnd/>
            </a:ln>
          </p:spPr>
          <p:txBody>
            <a:bodyPr wrap="none" lIns="0" tIns="0" rIns="0" bIns="0">
              <a:spAutoFit/>
            </a:bodyPr>
            <a:lstStyle/>
            <a:p>
              <a:pPr>
                <a:defRPr/>
              </a:pPr>
              <a:r>
                <a:rPr lang="el-GR" sz="1050" b="1" dirty="0">
                  <a:solidFill>
                    <a:srgbClr val="000000"/>
                  </a:solidFill>
                </a:rPr>
                <a:t>Τρόφιμα, αγρ.</a:t>
              </a:r>
              <a:endParaRPr lang="el-GR" sz="1050" dirty="0"/>
            </a:p>
          </p:txBody>
        </p:sp>
        <p:sp>
          <p:nvSpPr>
            <p:cNvPr id="65" name="Rectangle 267"/>
            <p:cNvSpPr>
              <a:spLocks noChangeArrowheads="1"/>
            </p:cNvSpPr>
            <p:nvPr/>
          </p:nvSpPr>
          <p:spPr bwMode="auto">
            <a:xfrm>
              <a:off x="1891" y="3628"/>
              <a:ext cx="86" cy="86"/>
            </a:xfrm>
            <a:prstGeom prst="rect">
              <a:avLst/>
            </a:prstGeom>
            <a:solidFill>
              <a:srgbClr val="333399"/>
            </a:solidFill>
            <a:ln w="9525">
              <a:solidFill>
                <a:srgbClr val="000000"/>
              </a:solidFill>
              <a:miter lim="800000"/>
              <a:headEnd/>
              <a:tailEnd/>
            </a:ln>
          </p:spPr>
          <p:txBody>
            <a:bodyPr/>
            <a:lstStyle/>
            <a:p>
              <a:endParaRPr lang="el-GR"/>
            </a:p>
          </p:txBody>
        </p:sp>
        <p:sp>
          <p:nvSpPr>
            <p:cNvPr id="66" name="Rectangle 268"/>
            <p:cNvSpPr>
              <a:spLocks noChangeArrowheads="1"/>
            </p:cNvSpPr>
            <p:nvPr/>
          </p:nvSpPr>
          <p:spPr bwMode="auto">
            <a:xfrm>
              <a:off x="2019" y="3562"/>
              <a:ext cx="389" cy="174"/>
            </a:xfrm>
            <a:prstGeom prst="rect">
              <a:avLst/>
            </a:prstGeom>
            <a:noFill/>
            <a:ln w="9525">
              <a:noFill/>
              <a:miter lim="800000"/>
              <a:headEnd/>
              <a:tailEnd/>
            </a:ln>
          </p:spPr>
          <p:txBody>
            <a:bodyPr wrap="none" lIns="0" tIns="0" rIns="0" bIns="0">
              <a:spAutoFit/>
            </a:bodyPr>
            <a:lstStyle/>
            <a:p>
              <a:pPr>
                <a:defRPr/>
              </a:pPr>
              <a:r>
                <a:rPr lang="el-GR" sz="1050" b="1" dirty="0">
                  <a:solidFill>
                    <a:srgbClr val="000000"/>
                  </a:solidFill>
                </a:rPr>
                <a:t>Καύσιμα</a:t>
              </a:r>
              <a:r>
                <a:rPr lang="el-GR" b="1" dirty="0">
                  <a:solidFill>
                    <a:srgbClr val="000000"/>
                  </a:solidFill>
                </a:rPr>
                <a:t> </a:t>
              </a:r>
              <a:endParaRPr lang="el-GR" b="1" dirty="0"/>
            </a:p>
          </p:txBody>
        </p:sp>
        <p:sp>
          <p:nvSpPr>
            <p:cNvPr id="67" name="Rectangle 269"/>
            <p:cNvSpPr>
              <a:spLocks noChangeArrowheads="1"/>
            </p:cNvSpPr>
            <p:nvPr/>
          </p:nvSpPr>
          <p:spPr bwMode="auto">
            <a:xfrm>
              <a:off x="2457" y="3628"/>
              <a:ext cx="85" cy="7"/>
            </a:xfrm>
            <a:prstGeom prst="rect">
              <a:avLst/>
            </a:prstGeom>
            <a:solidFill>
              <a:srgbClr val="009898"/>
            </a:solidFill>
            <a:ln w="9525">
              <a:noFill/>
              <a:miter lim="800000"/>
              <a:headEnd/>
              <a:tailEnd/>
            </a:ln>
          </p:spPr>
          <p:txBody>
            <a:bodyPr/>
            <a:lstStyle/>
            <a:p>
              <a:endParaRPr lang="el-GR"/>
            </a:p>
          </p:txBody>
        </p:sp>
        <p:sp>
          <p:nvSpPr>
            <p:cNvPr id="68" name="Rectangle 270"/>
            <p:cNvSpPr>
              <a:spLocks noChangeArrowheads="1"/>
            </p:cNvSpPr>
            <p:nvPr/>
          </p:nvSpPr>
          <p:spPr bwMode="auto">
            <a:xfrm>
              <a:off x="2457" y="3635"/>
              <a:ext cx="85" cy="6"/>
            </a:xfrm>
            <a:prstGeom prst="rect">
              <a:avLst/>
            </a:prstGeom>
            <a:solidFill>
              <a:srgbClr val="009797"/>
            </a:solidFill>
            <a:ln w="9525">
              <a:noFill/>
              <a:miter lim="800000"/>
              <a:headEnd/>
              <a:tailEnd/>
            </a:ln>
          </p:spPr>
          <p:txBody>
            <a:bodyPr/>
            <a:lstStyle/>
            <a:p>
              <a:endParaRPr lang="el-GR"/>
            </a:p>
          </p:txBody>
        </p:sp>
        <p:sp>
          <p:nvSpPr>
            <p:cNvPr id="69" name="Rectangle 271"/>
            <p:cNvSpPr>
              <a:spLocks noChangeArrowheads="1"/>
            </p:cNvSpPr>
            <p:nvPr/>
          </p:nvSpPr>
          <p:spPr bwMode="auto">
            <a:xfrm>
              <a:off x="2457" y="3641"/>
              <a:ext cx="85" cy="6"/>
            </a:xfrm>
            <a:prstGeom prst="rect">
              <a:avLst/>
            </a:prstGeom>
            <a:solidFill>
              <a:srgbClr val="009494"/>
            </a:solidFill>
            <a:ln w="9525">
              <a:noFill/>
              <a:miter lim="800000"/>
              <a:headEnd/>
              <a:tailEnd/>
            </a:ln>
          </p:spPr>
          <p:txBody>
            <a:bodyPr/>
            <a:lstStyle/>
            <a:p>
              <a:endParaRPr lang="el-GR"/>
            </a:p>
          </p:txBody>
        </p:sp>
        <p:sp>
          <p:nvSpPr>
            <p:cNvPr id="70" name="Rectangle 272"/>
            <p:cNvSpPr>
              <a:spLocks noChangeArrowheads="1"/>
            </p:cNvSpPr>
            <p:nvPr/>
          </p:nvSpPr>
          <p:spPr bwMode="auto">
            <a:xfrm>
              <a:off x="2457" y="3647"/>
              <a:ext cx="85" cy="6"/>
            </a:xfrm>
            <a:prstGeom prst="rect">
              <a:avLst/>
            </a:prstGeom>
            <a:solidFill>
              <a:srgbClr val="009191"/>
            </a:solidFill>
            <a:ln w="9525">
              <a:noFill/>
              <a:miter lim="800000"/>
              <a:headEnd/>
              <a:tailEnd/>
            </a:ln>
          </p:spPr>
          <p:txBody>
            <a:bodyPr/>
            <a:lstStyle/>
            <a:p>
              <a:endParaRPr lang="el-GR"/>
            </a:p>
          </p:txBody>
        </p:sp>
        <p:sp>
          <p:nvSpPr>
            <p:cNvPr id="71" name="Rectangle 273"/>
            <p:cNvSpPr>
              <a:spLocks noChangeArrowheads="1"/>
            </p:cNvSpPr>
            <p:nvPr/>
          </p:nvSpPr>
          <p:spPr bwMode="auto">
            <a:xfrm>
              <a:off x="2457" y="3653"/>
              <a:ext cx="85" cy="6"/>
            </a:xfrm>
            <a:prstGeom prst="rect">
              <a:avLst/>
            </a:prstGeom>
            <a:solidFill>
              <a:srgbClr val="008B8B"/>
            </a:solidFill>
            <a:ln w="9525">
              <a:noFill/>
              <a:miter lim="800000"/>
              <a:headEnd/>
              <a:tailEnd/>
            </a:ln>
          </p:spPr>
          <p:txBody>
            <a:bodyPr/>
            <a:lstStyle/>
            <a:p>
              <a:endParaRPr lang="el-GR"/>
            </a:p>
          </p:txBody>
        </p:sp>
        <p:sp>
          <p:nvSpPr>
            <p:cNvPr id="72" name="Rectangle 274"/>
            <p:cNvSpPr>
              <a:spLocks noChangeArrowheads="1"/>
            </p:cNvSpPr>
            <p:nvPr/>
          </p:nvSpPr>
          <p:spPr bwMode="auto">
            <a:xfrm>
              <a:off x="2457" y="3659"/>
              <a:ext cx="85" cy="6"/>
            </a:xfrm>
            <a:prstGeom prst="rect">
              <a:avLst/>
            </a:prstGeom>
            <a:solidFill>
              <a:srgbClr val="008585"/>
            </a:solidFill>
            <a:ln w="9525">
              <a:noFill/>
              <a:miter lim="800000"/>
              <a:headEnd/>
              <a:tailEnd/>
            </a:ln>
          </p:spPr>
          <p:txBody>
            <a:bodyPr/>
            <a:lstStyle/>
            <a:p>
              <a:endParaRPr lang="el-GR"/>
            </a:p>
          </p:txBody>
        </p:sp>
        <p:sp>
          <p:nvSpPr>
            <p:cNvPr id="73" name="Rectangle 275"/>
            <p:cNvSpPr>
              <a:spLocks noChangeArrowheads="1"/>
            </p:cNvSpPr>
            <p:nvPr/>
          </p:nvSpPr>
          <p:spPr bwMode="auto">
            <a:xfrm>
              <a:off x="2457" y="3665"/>
              <a:ext cx="85" cy="6"/>
            </a:xfrm>
            <a:prstGeom prst="rect">
              <a:avLst/>
            </a:prstGeom>
            <a:solidFill>
              <a:srgbClr val="007D7D"/>
            </a:solidFill>
            <a:ln w="9525">
              <a:noFill/>
              <a:miter lim="800000"/>
              <a:headEnd/>
              <a:tailEnd/>
            </a:ln>
          </p:spPr>
          <p:txBody>
            <a:bodyPr/>
            <a:lstStyle/>
            <a:p>
              <a:endParaRPr lang="el-GR"/>
            </a:p>
          </p:txBody>
        </p:sp>
        <p:sp>
          <p:nvSpPr>
            <p:cNvPr id="74" name="Rectangle 276"/>
            <p:cNvSpPr>
              <a:spLocks noChangeArrowheads="1"/>
            </p:cNvSpPr>
            <p:nvPr/>
          </p:nvSpPr>
          <p:spPr bwMode="auto">
            <a:xfrm>
              <a:off x="2457" y="3671"/>
              <a:ext cx="85" cy="6"/>
            </a:xfrm>
            <a:prstGeom prst="rect">
              <a:avLst/>
            </a:prstGeom>
            <a:solidFill>
              <a:srgbClr val="007474"/>
            </a:solidFill>
            <a:ln w="9525">
              <a:noFill/>
              <a:miter lim="800000"/>
              <a:headEnd/>
              <a:tailEnd/>
            </a:ln>
          </p:spPr>
          <p:txBody>
            <a:bodyPr/>
            <a:lstStyle/>
            <a:p>
              <a:endParaRPr lang="el-GR"/>
            </a:p>
          </p:txBody>
        </p:sp>
        <p:sp>
          <p:nvSpPr>
            <p:cNvPr id="75" name="Rectangle 277"/>
            <p:cNvSpPr>
              <a:spLocks noChangeArrowheads="1"/>
            </p:cNvSpPr>
            <p:nvPr/>
          </p:nvSpPr>
          <p:spPr bwMode="auto">
            <a:xfrm>
              <a:off x="2457" y="3677"/>
              <a:ext cx="85" cy="6"/>
            </a:xfrm>
            <a:prstGeom prst="rect">
              <a:avLst/>
            </a:prstGeom>
            <a:solidFill>
              <a:srgbClr val="006A6A"/>
            </a:solidFill>
            <a:ln w="9525">
              <a:noFill/>
              <a:miter lim="800000"/>
              <a:headEnd/>
              <a:tailEnd/>
            </a:ln>
          </p:spPr>
          <p:txBody>
            <a:bodyPr/>
            <a:lstStyle/>
            <a:p>
              <a:endParaRPr lang="el-GR"/>
            </a:p>
          </p:txBody>
        </p:sp>
        <p:sp>
          <p:nvSpPr>
            <p:cNvPr id="76" name="Rectangle 278"/>
            <p:cNvSpPr>
              <a:spLocks noChangeArrowheads="1"/>
            </p:cNvSpPr>
            <p:nvPr/>
          </p:nvSpPr>
          <p:spPr bwMode="auto">
            <a:xfrm>
              <a:off x="2457" y="3683"/>
              <a:ext cx="85" cy="6"/>
            </a:xfrm>
            <a:prstGeom prst="rect">
              <a:avLst/>
            </a:prstGeom>
            <a:solidFill>
              <a:srgbClr val="006161"/>
            </a:solidFill>
            <a:ln w="9525">
              <a:noFill/>
              <a:miter lim="800000"/>
              <a:headEnd/>
              <a:tailEnd/>
            </a:ln>
          </p:spPr>
          <p:txBody>
            <a:bodyPr/>
            <a:lstStyle/>
            <a:p>
              <a:endParaRPr lang="el-GR"/>
            </a:p>
          </p:txBody>
        </p:sp>
        <p:sp>
          <p:nvSpPr>
            <p:cNvPr id="77" name="Rectangle 279"/>
            <p:cNvSpPr>
              <a:spLocks noChangeArrowheads="1"/>
            </p:cNvSpPr>
            <p:nvPr/>
          </p:nvSpPr>
          <p:spPr bwMode="auto">
            <a:xfrm>
              <a:off x="2457" y="3689"/>
              <a:ext cx="85" cy="6"/>
            </a:xfrm>
            <a:prstGeom prst="rect">
              <a:avLst/>
            </a:prstGeom>
            <a:solidFill>
              <a:srgbClr val="005959"/>
            </a:solidFill>
            <a:ln w="9525">
              <a:noFill/>
              <a:miter lim="800000"/>
              <a:headEnd/>
              <a:tailEnd/>
            </a:ln>
          </p:spPr>
          <p:txBody>
            <a:bodyPr/>
            <a:lstStyle/>
            <a:p>
              <a:endParaRPr lang="el-GR"/>
            </a:p>
          </p:txBody>
        </p:sp>
        <p:sp>
          <p:nvSpPr>
            <p:cNvPr id="78" name="Rectangle 280"/>
            <p:cNvSpPr>
              <a:spLocks noChangeArrowheads="1"/>
            </p:cNvSpPr>
            <p:nvPr/>
          </p:nvSpPr>
          <p:spPr bwMode="auto">
            <a:xfrm>
              <a:off x="2457" y="3695"/>
              <a:ext cx="85" cy="6"/>
            </a:xfrm>
            <a:prstGeom prst="rect">
              <a:avLst/>
            </a:prstGeom>
            <a:solidFill>
              <a:srgbClr val="005151"/>
            </a:solidFill>
            <a:ln w="9525">
              <a:noFill/>
              <a:miter lim="800000"/>
              <a:headEnd/>
              <a:tailEnd/>
            </a:ln>
          </p:spPr>
          <p:txBody>
            <a:bodyPr/>
            <a:lstStyle/>
            <a:p>
              <a:endParaRPr lang="el-GR"/>
            </a:p>
          </p:txBody>
        </p:sp>
        <p:sp>
          <p:nvSpPr>
            <p:cNvPr id="79" name="Rectangle 281"/>
            <p:cNvSpPr>
              <a:spLocks noChangeArrowheads="1"/>
            </p:cNvSpPr>
            <p:nvPr/>
          </p:nvSpPr>
          <p:spPr bwMode="auto">
            <a:xfrm>
              <a:off x="2457" y="3701"/>
              <a:ext cx="85" cy="7"/>
            </a:xfrm>
            <a:prstGeom prst="rect">
              <a:avLst/>
            </a:prstGeom>
            <a:solidFill>
              <a:srgbClr val="004C4C"/>
            </a:solidFill>
            <a:ln w="9525">
              <a:noFill/>
              <a:miter lim="800000"/>
              <a:headEnd/>
              <a:tailEnd/>
            </a:ln>
          </p:spPr>
          <p:txBody>
            <a:bodyPr/>
            <a:lstStyle/>
            <a:p>
              <a:endParaRPr lang="el-GR"/>
            </a:p>
          </p:txBody>
        </p:sp>
        <p:sp>
          <p:nvSpPr>
            <p:cNvPr id="80" name="Rectangle 282"/>
            <p:cNvSpPr>
              <a:spLocks noChangeArrowheads="1"/>
            </p:cNvSpPr>
            <p:nvPr/>
          </p:nvSpPr>
          <p:spPr bwMode="auto">
            <a:xfrm>
              <a:off x="2457" y="3708"/>
              <a:ext cx="85" cy="6"/>
            </a:xfrm>
            <a:prstGeom prst="rect">
              <a:avLst/>
            </a:prstGeom>
            <a:solidFill>
              <a:srgbClr val="004848"/>
            </a:solidFill>
            <a:ln w="9525">
              <a:noFill/>
              <a:miter lim="800000"/>
              <a:headEnd/>
              <a:tailEnd/>
            </a:ln>
          </p:spPr>
          <p:txBody>
            <a:bodyPr/>
            <a:lstStyle/>
            <a:p>
              <a:endParaRPr lang="el-GR"/>
            </a:p>
          </p:txBody>
        </p:sp>
        <p:sp>
          <p:nvSpPr>
            <p:cNvPr id="81" name="Rectangle 283"/>
            <p:cNvSpPr>
              <a:spLocks noChangeArrowheads="1"/>
            </p:cNvSpPr>
            <p:nvPr/>
          </p:nvSpPr>
          <p:spPr bwMode="auto">
            <a:xfrm>
              <a:off x="2457" y="3628"/>
              <a:ext cx="85" cy="86"/>
            </a:xfrm>
            <a:prstGeom prst="rect">
              <a:avLst/>
            </a:prstGeom>
            <a:noFill/>
            <a:ln w="9525">
              <a:solidFill>
                <a:srgbClr val="000000"/>
              </a:solidFill>
              <a:miter lim="800000"/>
              <a:headEnd/>
              <a:tailEnd/>
            </a:ln>
          </p:spPr>
          <p:txBody>
            <a:bodyPr/>
            <a:lstStyle/>
            <a:p>
              <a:endParaRPr lang="el-GR"/>
            </a:p>
          </p:txBody>
        </p:sp>
        <p:sp>
          <p:nvSpPr>
            <p:cNvPr id="82" name="Rectangle 284"/>
            <p:cNvSpPr>
              <a:spLocks noChangeArrowheads="1"/>
            </p:cNvSpPr>
            <p:nvPr/>
          </p:nvSpPr>
          <p:spPr bwMode="auto">
            <a:xfrm>
              <a:off x="2585" y="3592"/>
              <a:ext cx="814" cy="204"/>
            </a:xfrm>
            <a:prstGeom prst="rect">
              <a:avLst/>
            </a:prstGeom>
            <a:noFill/>
            <a:ln w="9525">
              <a:noFill/>
              <a:miter lim="800000"/>
              <a:headEnd/>
              <a:tailEnd/>
            </a:ln>
          </p:spPr>
          <p:txBody>
            <a:bodyPr wrap="none" lIns="0" tIns="0" rIns="0" bIns="0">
              <a:spAutoFit/>
            </a:bodyPr>
            <a:lstStyle/>
            <a:p>
              <a:pPr>
                <a:defRPr/>
              </a:pPr>
              <a:r>
                <a:rPr lang="el-GR" sz="1050" b="1" dirty="0">
                  <a:solidFill>
                    <a:srgbClr val="000000"/>
                  </a:solidFill>
                </a:rPr>
                <a:t>Άλλα πρωτογενούς </a:t>
              </a:r>
            </a:p>
            <a:p>
              <a:pPr>
                <a:defRPr/>
              </a:pPr>
              <a:r>
                <a:rPr lang="el-GR" sz="1050" b="1" dirty="0">
                  <a:solidFill>
                    <a:srgbClr val="000000"/>
                  </a:solidFill>
                </a:rPr>
                <a:t>τομέα</a:t>
              </a:r>
              <a:endParaRPr lang="el-GR" sz="1050" dirty="0"/>
            </a:p>
          </p:txBody>
        </p:sp>
        <p:sp>
          <p:nvSpPr>
            <p:cNvPr id="83" name="Rectangle 285"/>
            <p:cNvSpPr>
              <a:spLocks noChangeArrowheads="1"/>
            </p:cNvSpPr>
            <p:nvPr/>
          </p:nvSpPr>
          <p:spPr bwMode="auto">
            <a:xfrm>
              <a:off x="3564" y="3628"/>
              <a:ext cx="85" cy="86"/>
            </a:xfrm>
            <a:prstGeom prst="rect">
              <a:avLst/>
            </a:prstGeom>
            <a:solidFill>
              <a:srgbClr val="993366"/>
            </a:solidFill>
            <a:ln w="9525">
              <a:solidFill>
                <a:srgbClr val="000000"/>
              </a:solidFill>
              <a:miter lim="800000"/>
              <a:headEnd/>
              <a:tailEnd/>
            </a:ln>
          </p:spPr>
          <p:txBody>
            <a:bodyPr/>
            <a:lstStyle/>
            <a:p>
              <a:endParaRPr lang="el-GR"/>
            </a:p>
          </p:txBody>
        </p:sp>
        <p:sp>
          <p:nvSpPr>
            <p:cNvPr id="84" name="Rectangle 286"/>
            <p:cNvSpPr>
              <a:spLocks noChangeArrowheads="1"/>
            </p:cNvSpPr>
            <p:nvPr/>
          </p:nvSpPr>
          <p:spPr bwMode="auto">
            <a:xfrm>
              <a:off x="3711" y="3602"/>
              <a:ext cx="855" cy="102"/>
            </a:xfrm>
            <a:prstGeom prst="rect">
              <a:avLst/>
            </a:prstGeom>
            <a:noFill/>
            <a:ln w="9525">
              <a:noFill/>
              <a:miter lim="800000"/>
              <a:headEnd/>
              <a:tailEnd/>
            </a:ln>
          </p:spPr>
          <p:txBody>
            <a:bodyPr wrap="none" lIns="0" tIns="0" rIns="0" bIns="0">
              <a:spAutoFit/>
            </a:bodyPr>
            <a:lstStyle/>
            <a:p>
              <a:pPr>
                <a:defRPr/>
              </a:pPr>
              <a:r>
                <a:rPr lang="el-GR" sz="1050" b="1" dirty="0">
                  <a:solidFill>
                    <a:srgbClr val="000000"/>
                  </a:solidFill>
                </a:rPr>
                <a:t>Μεταποιημένα αγαθά</a:t>
              </a:r>
              <a:endParaRPr lang="el-GR" sz="1050" dirty="0"/>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751344"/>
            <a:ext cx="7992888" cy="5909310"/>
          </a:xfrm>
          <a:prstGeom prst="rect">
            <a:avLst/>
          </a:prstGeom>
        </p:spPr>
        <p:txBody>
          <a:bodyPr wrap="square">
            <a:spAutoFit/>
          </a:bodyPr>
          <a:lstStyle/>
          <a:p>
            <a:r>
              <a:rPr lang="el-GR" b="1" dirty="0" smtClean="0"/>
              <a:t/>
            </a:r>
            <a:br>
              <a:rPr lang="el-GR" b="1" dirty="0" smtClean="0"/>
            </a:br>
            <a:r>
              <a:rPr lang="el-GR" sz="2400" b="1" dirty="0" smtClean="0"/>
              <a:t>2. Σύνοψη Βασικών Εννοιών</a:t>
            </a:r>
            <a:br>
              <a:rPr lang="el-GR" sz="2400" b="1" dirty="0" smtClean="0"/>
            </a:br>
            <a:r>
              <a:rPr lang="el-GR" sz="2400" dirty="0" smtClean="0"/>
              <a:t>Η Θεωρία του Διεθνούς Εμπορίου αναφέρεται στην ανάλυση των πλεονεκτημάτων, σε όρους οικονομικής ευημερίας, που εξασφαλίζει για τα έθνη το ελεύθερο εμπόριο και στο ποια προϊόντα θα πρέπει να παράγει η κάθε χώρα και ποιοι παράγοντες θα καθορίσουν την κατεύθυνση του παγκόσμιου εμπορίου. </a:t>
            </a:r>
            <a:br>
              <a:rPr lang="el-GR" sz="2400" dirty="0" smtClean="0"/>
            </a:br>
            <a:r>
              <a:rPr lang="el-GR" sz="2400" dirty="0" smtClean="0"/>
              <a:t>Οι Εμποροκράτες (Μερκαντιλιστές) πίστευαν ότι ο βασικότερος τρόπος για να καταστεί ένα έθνος πλούσιο και ισχυρό είναι μέσω της συσσώρευσης πολύτιμων μετάλλων που εξασφαλίζεται όταν η αξία των εξαγωγών ξεπερνά την αξία των εισαγωγών. Αυτό προϋποθέτει την υιοθέτηση μέτρων από την κυβέρνηση που προωθούν τις εξαγωγές και περιορίζουν τις εισαγωγές.</a:t>
            </a:r>
            <a:br>
              <a:rPr lang="el-GR" sz="2400" dirty="0" smtClean="0"/>
            </a:br>
            <a:endParaRPr lang="el-GR"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332656"/>
            <a:ext cx="7920880" cy="6370975"/>
          </a:xfrm>
          <a:prstGeom prst="rect">
            <a:avLst/>
          </a:prstGeom>
        </p:spPr>
        <p:txBody>
          <a:bodyPr wrap="square">
            <a:spAutoFit/>
          </a:bodyPr>
          <a:lstStyle/>
          <a:p>
            <a:r>
              <a:rPr lang="el-GR" sz="2400" dirty="0" smtClean="0"/>
              <a:t>Σύμφωνα με τη Θεωρία του Απόλυτου Πλεονεκτήματος του </a:t>
            </a:r>
            <a:r>
              <a:rPr lang="en-US" sz="2400" dirty="0" smtClean="0"/>
              <a:t>Adam Smith</a:t>
            </a:r>
            <a:r>
              <a:rPr lang="el-GR" sz="2400" dirty="0" smtClean="0"/>
              <a:t>, κάτω από κάποιες προϋποθέσεις το ελεύθερο εμπόριο μπορεί να εξασφαλίζει κέρδη για όλες τις εμπλεκόμενες χώρες. Αυτό θα επιτευχθεί αν οι χώρες εξειδικευτούν στην παραγωγή των προϊόντων στα οποία έχουν απόλυτο πλεονέκτημα και στη συνέχεια ανταλλάξουν τα προϊόντα αυτά σε όρους που συμφέρουν όλα τα εμπλεκόμενα μέρη.</a:t>
            </a:r>
            <a:br>
              <a:rPr lang="el-GR" sz="2400" dirty="0" smtClean="0"/>
            </a:br>
            <a:r>
              <a:rPr lang="el-GR" sz="2400" dirty="0" smtClean="0"/>
              <a:t>Τι θα συμβεί όμως αν μια χώρα έχει απόλυτο μειονέκτημα στην παραγωγή και των δύο προϊόντων; Εισάγοντας την έννοια του συγκριτικού πλεονεκτήματος, ο </a:t>
            </a:r>
            <a:r>
              <a:rPr lang="en-US" sz="2400" dirty="0" smtClean="0"/>
              <a:t>Ricardo</a:t>
            </a:r>
            <a:r>
              <a:rPr lang="el-GR" sz="2400" dirty="0" smtClean="0"/>
              <a:t> δίνει λύση στο πρόβλημα. Οφέλη θα προκύψουν με την εξειδίκευση και το εμπόριο στη βάση του συγκριτικού πλεονεκτήματος, συνολικά, αλλά και μεμονωμένα για κάθε χώρα. Πώς προκύπτει όμως το απόλυτο ή το συγκριτικό πλεονέκτημα μιας χώρας;</a:t>
            </a:r>
            <a:br>
              <a:rPr lang="el-GR" sz="2400" dirty="0" smtClean="0"/>
            </a:br>
            <a:endParaRPr lang="el-GR"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58847"/>
            <a:ext cx="8136904" cy="6001643"/>
          </a:xfrm>
          <a:prstGeom prst="rect">
            <a:avLst/>
          </a:prstGeom>
        </p:spPr>
        <p:txBody>
          <a:bodyPr wrap="square">
            <a:spAutoFit/>
          </a:bodyPr>
          <a:lstStyle/>
          <a:p>
            <a:r>
              <a:rPr lang="el-GR" sz="2400" dirty="0" smtClean="0"/>
              <a:t>Στο ερώτημα αυτό απαντά η θεωρία της αναλογίας (ή σχετικής αφθονίας) των παραγωγικών συντελεστών όπου ξεχωρίζουν οι συμβολές των </a:t>
            </a:r>
            <a:r>
              <a:rPr lang="en-US" sz="2400" dirty="0" err="1" smtClean="0"/>
              <a:t>Hecksher</a:t>
            </a:r>
            <a:r>
              <a:rPr lang="el-GR" sz="2400" dirty="0" smtClean="0"/>
              <a:t>, </a:t>
            </a:r>
            <a:r>
              <a:rPr lang="en-US" sz="2400" dirty="0" smtClean="0"/>
              <a:t>Ohlin</a:t>
            </a:r>
            <a:r>
              <a:rPr lang="el-GR" sz="2400" dirty="0" smtClean="0"/>
              <a:t> και </a:t>
            </a:r>
            <a:r>
              <a:rPr lang="en-US" sz="2400" dirty="0" smtClean="0"/>
              <a:t>Samuelson</a:t>
            </a:r>
            <a:r>
              <a:rPr lang="el-GR" sz="2400" dirty="0" smtClean="0"/>
              <a:t>, καθώς και η ανάδειξη της σημασίας του ανθρώπινου κεφαλαίου (</a:t>
            </a:r>
            <a:r>
              <a:rPr lang="en-US" sz="2400" dirty="0" smtClean="0"/>
              <a:t>Leontief</a:t>
            </a:r>
            <a:r>
              <a:rPr lang="el-GR" sz="2400" dirty="0" smtClean="0"/>
              <a:t>). Σύμφωνα με το θεώρημα </a:t>
            </a:r>
            <a:r>
              <a:rPr lang="en-US" sz="2400" dirty="0" err="1" smtClean="0"/>
              <a:t>Hecksher</a:t>
            </a:r>
            <a:r>
              <a:rPr lang="el-GR" sz="2400" dirty="0" smtClean="0"/>
              <a:t>-</a:t>
            </a:r>
            <a:r>
              <a:rPr lang="en-US" sz="2400" dirty="0" smtClean="0"/>
              <a:t>Ohlin</a:t>
            </a:r>
            <a:r>
              <a:rPr lang="el-GR" sz="2400" dirty="0" smtClean="0"/>
              <a:t> (Η-Ο) η κάθε χώρα θα πρέπει να παράγει και να εξάγει το προϊόν που απαιτεί τη χρήση του παραγωγικού συντελεστή που αυτή έχει άφθονο. Η ουσία του θεωρήματος είναι πολύ απλή και έχει μεγάλη ερμηνευτική αξία, καθώς συμπληρώνει την επιχειρηματολογία του συγκριτικού πλεονεκτήματος, καθώς εξηγεί ακριβώς το πώς αυτό προκύπτει για κάθε χώρα.</a:t>
            </a:r>
            <a:br>
              <a:rPr lang="el-GR" sz="2400" dirty="0" smtClean="0"/>
            </a:br>
            <a:r>
              <a:rPr lang="el-GR" sz="2400" dirty="0" smtClean="0"/>
              <a:t>Το θεώρημα </a:t>
            </a:r>
            <a:r>
              <a:rPr lang="en-US" sz="2400" dirty="0" smtClean="0"/>
              <a:t>H</a:t>
            </a:r>
            <a:r>
              <a:rPr lang="el-GR" sz="2400" dirty="0" smtClean="0"/>
              <a:t>-</a:t>
            </a:r>
            <a:r>
              <a:rPr lang="en-US" sz="2400" dirty="0" smtClean="0"/>
              <a:t>O</a:t>
            </a:r>
            <a:r>
              <a:rPr lang="el-GR" sz="2400" dirty="0" smtClean="0"/>
              <a:t> συμπληρώθηκε από τους </a:t>
            </a:r>
            <a:r>
              <a:rPr lang="en-US" sz="2400" dirty="0" smtClean="0"/>
              <a:t>Samuelson</a:t>
            </a:r>
            <a:r>
              <a:rPr lang="el-GR" sz="2400" dirty="0" smtClean="0"/>
              <a:t> και </a:t>
            </a:r>
            <a:r>
              <a:rPr lang="en-US" sz="2400" dirty="0" err="1" smtClean="0"/>
              <a:t>Stopler</a:t>
            </a:r>
            <a:r>
              <a:rPr lang="el-GR" sz="2400" dirty="0" smtClean="0"/>
              <a:t>, οι οποίοι έδειξαν ότι αν οι παραγωγικοί συντελεστές μετακινούνται ελεύθερα ανάμεσα στις χώρες οι αμοιβές τους θα εξισωθούν. Το θεώρημα </a:t>
            </a:r>
            <a:r>
              <a:rPr lang="en-US" sz="2400" dirty="0" smtClean="0"/>
              <a:t>H</a:t>
            </a:r>
            <a:r>
              <a:rPr lang="el-GR" sz="2400" dirty="0" smtClean="0"/>
              <a:t>-</a:t>
            </a:r>
            <a:r>
              <a:rPr lang="en-US" sz="2400" dirty="0" smtClean="0"/>
              <a:t>O</a:t>
            </a:r>
            <a:r>
              <a:rPr lang="el-GR" sz="2400" dirty="0" smtClean="0"/>
              <a:t> τέθηκε εκ των πραγμάτων σε αμφισβήτηση όταν επιχειρήθηκε η εμπειρική του επαλήθευση.</a:t>
            </a:r>
            <a:endParaRPr lang="el-GR"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260649"/>
            <a:ext cx="7992888" cy="5632311"/>
          </a:xfrm>
          <a:prstGeom prst="rect">
            <a:avLst/>
          </a:prstGeom>
        </p:spPr>
        <p:txBody>
          <a:bodyPr wrap="square">
            <a:spAutoFit/>
          </a:bodyPr>
          <a:lstStyle/>
          <a:p>
            <a:pPr algn="just"/>
            <a:r>
              <a:rPr lang="el-GR" sz="2400" dirty="0" smtClean="0"/>
              <a:t>Το 1953, ο </a:t>
            </a:r>
            <a:r>
              <a:rPr lang="en-US" sz="2400" dirty="0" smtClean="0"/>
              <a:t>Leontief</a:t>
            </a:r>
            <a:r>
              <a:rPr lang="el-GR" sz="2400" dirty="0" smtClean="0"/>
              <a:t> επιχείρησε να το επαληθεύσει, αλλά βρήκε ότι οι ΗΠΑ εξήγαγαν κυρίως προϊόντα έντασης εργασίας και εισήγαγαν κυρίως προϊόντα έντασης κεφαλαίου. Το εύρημα αυτό ονομάστηκε «παράδοξο του </a:t>
            </a:r>
            <a:r>
              <a:rPr lang="en-US" sz="2400" dirty="0" smtClean="0"/>
              <a:t>Leontief</a:t>
            </a:r>
            <a:r>
              <a:rPr lang="el-GR" sz="2400" dirty="0" smtClean="0"/>
              <a:t>» και προκάλεσε μεγάλη συζήτηση. Κάποιες από τις απόπειρες εξήγησης του επιχείρησαν εξηγήσουν το παράδοξο πάνω στη βάση του κατά πόσο οι υποθέσεις του θεωρήματος </a:t>
            </a:r>
            <a:r>
              <a:rPr lang="en-US" sz="2400" dirty="0" smtClean="0"/>
              <a:t>H</a:t>
            </a:r>
            <a:r>
              <a:rPr lang="el-GR" sz="2400" dirty="0" smtClean="0"/>
              <a:t>-</a:t>
            </a:r>
            <a:r>
              <a:rPr lang="en-US" sz="2400" dirty="0" smtClean="0"/>
              <a:t>O </a:t>
            </a:r>
            <a:r>
              <a:rPr lang="el-GR" sz="2400" dirty="0" smtClean="0"/>
              <a:t>είναι σωστές ή όχι, ενώ κάποιες άλλες αμφισβητούν τη μεθοδολογία και τα ευρήματα του </a:t>
            </a:r>
            <a:r>
              <a:rPr lang="en-US" sz="2400" dirty="0" smtClean="0"/>
              <a:t>Leontief</a:t>
            </a:r>
            <a:r>
              <a:rPr lang="el-GR" sz="2400" dirty="0" smtClean="0"/>
              <a:t>.</a:t>
            </a:r>
          </a:p>
          <a:p>
            <a:pPr algn="just"/>
            <a:r>
              <a:rPr lang="el-GR" sz="2400" dirty="0" smtClean="0"/>
              <a:t>Η σύγχρονη θεωρία του Διεθνούς Εμπορίου εκκινεί στη δεκαετία του 1980 με προσπάθειες που εστιάστηκαν στις ομοιότητες ανάμεσα στα κράτη και στο επίπεδο του παραγωγικού κλάδου ή της μεμονωμένης επιχείρησης, αναδεικνύοντας το θέμα του ανταγωνιστικού πλεονεκτήματος.</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52</TotalTime>
  <Words>1105</Words>
  <Application>Microsoft Office PowerPoint</Application>
  <PresentationFormat>Προβολή στην οθόνη (4:3)</PresentationFormat>
  <Paragraphs>136</Paragraphs>
  <Slides>14</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14</vt:i4>
      </vt:variant>
    </vt:vector>
  </HeadingPairs>
  <TitlesOfParts>
    <vt:vector size="15" baseType="lpstr">
      <vt:lpstr>Flow</vt:lpstr>
      <vt:lpstr>            </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ΞΞµΟ†Ξ¬Ξ»Ξ±ΞΉΞΏ  Β  1 Ξ— ΞΞµΟ‰ΟΞ―Ξ± Ο„ΞΏΟ… Ξ”ΞΉΞµΞΈΞ½ΞΏΟΟ‚ Ξ•ΞΌΟ€ΞΏΟΞ―ΞΏΟ…   Ο„ΞΏ ΞµΟΟΟ„Ξ·ΞΌΞ± Ξ±Ο…Ο„Ο Ξ±Ο€Ξ±Ξ½Ο„Ξ¬ Ξ· ΞΈΞµΟ‰ΟΞ―Ξ± Ο„Ξ·Ο‚ Ξ±Ξ½Ξ±Ξ»ΞΏΞ³Ξ―Ξ±Ο‚ (Ξ® ΟƒΟ‡ΞµΟ„ΞΉΞΊΞ®Ο‚ Ξ±Ο†ΞΈΞΏΞ½Ξ―Ξ±Ο‚) Ο„Ο‰Ξ½ Ο€Ξ±ΟΞ±Ξ³Ο‰Ξ³ΞΉΞΊΟΞ½ ΟƒΟ…Ξ½Ο„ΞµΞ»ΞµΟƒΟ„ΟΞ½ ΟΟ€ΞΏΟ… ΞΎΞµΟ‡Ο‰ΟΞ―Ξ¶ΞΏΟ…Ξ½ ΞΏΞΉ ΟƒΟ…ΞΌΞ²ΞΏΞ»Ξ­Ο‚ Ο„Ο‰Ξ½ Hecksher, Ohlin ΞΊΞ±ΞΉ Samuelson, ΞΊΞ±ΞΈΟΟ‚ ΞΊΞ±ΞΉ Ξ· Ξ±Ξ½Ξ¬Ξ΄ΞµΞΉΞΎΞ· Ο„Ξ·Ο‚ ΟƒΞ·ΞΌΞ±ΟƒΞ―Ξ±Ο‚ Ο„ΞΏΟ… Ξ±Ξ½ΞΈΟΟΟ€ΞΉΞ½ΞΏΟ… ΞΊΞµΟ†Ξ±Ξ»Ξ±Ξ―ΞΏΟ… (Leontief). Ξ£ΟΞΌΟ†Ο‰Ξ½Ξ± ΞΌΞµ Ο„ΞΏ ΞΈΞµΟΟΞ·ΞΌΞ± Hecksher-Ohlin (Ξ³Ξ½Ο‰ΟƒΟ„Ο ΞΊΞ±ΞΉ Ο‰Ο‚ Ξ—-Ξ) Ξ· ΞΊΞ¬ΞΈΞµ Ο‡ΟΟΞ± ΞΈΞ± Ο€ΟΞ­Ο€ΞµΞΉ Ξ½Ξ± Ο€Ξ±ΟΞ¬Ξ³ΞµΞΉ ΞΊΞ±ΞΉ Ξ½Ξ± ΞµΞΎΞ¬Ξ³ΞµΞΉ Ο„ΞΏ Ο€ΟΞΏΟΟΞ½ Ο€ΞΏΟ… Ξ±Ο€Ξ±ΞΉΟ„ΞµΞ― Ο„Ξ· Ο‡ΟΞ®ΟƒΞ· Ο„ΞΏΟ… Ο€Ξ±ΟΞ±Ξ³Ο‰Ξ³ΞΉΞΊΞΏΟ ΟƒΟ…Ξ½Ο„ΞµΞ»ΞµΟƒΟ„Ξ® Ο€ΞΏΟ… Ξ±Ο…Ο„Ξ® Ξ­Ο‡ΞµΞΉ Ξ¬Ο†ΞΈΞΏΞ½ΞΏ. Ξ— ΞΏΟ…ΟƒΞ―Ξ± Ο„ΞΏΟ… ΞΈΞµΟ‰ΟΞ®ΞΌΞ±Ο„ΞΏΟ‚ ΞµΞ―Ξ½Ξ±ΞΉ Ο€ΞΏΞ»Ο Ξ±Ο€Ξ»Ξ® ΞΊΞ±ΞΉ Ξ­Ο‡ΞµΞΉ ΞΌΞµΞ³Ξ¬Ξ»Ξ· ΞµΟΞΌΞ·Ξ½ΞµΟ…Ο„ΞΉΞΊΞ® Ξ±ΞΎΞ―Ξ±, ΞΊΞ±ΞΈΟΟ‚ ΟƒΟ…ΞΌΟ€Ξ»Ξ·ΟΟΞ½ΞµΞΉ Ο„Ξ·Ξ½ ΞµΟ€ΞΉΟ‡ΞµΞΉΟΞ·ΞΌΞ±Ο„ΞΏΞ»ΞΏΞ³Ξ―Ξ± Ο„ΞΏΟ… ΟƒΟ…Ξ³ΞΊΟΞΉΟ„ΞΉΞΊΞΏΟ Ο€Ξ»ΞµΞΏΞ½ΞµΞΊΟ„Ξ®ΞΌΞ±Ο„ΞΏΟ‚, ΞΊΞ±ΞΈΟΟ‚ ΞµΞΎΞ·Ξ³ΞµΞ― Ξ±ΞΊΟΞΉΞ²ΟΟ‚ Ο„ΞΏ Ο€ΟΟ‚ Ξ±Ο…Ο„Ο Ο€ΟΞΏΞΊΟΟ€Ο„ΞµΞΉ Ξ³ΞΉΞ± ΞΊΞ¬ΞΈΞµ Ο‡ΟΟΞ±. Ξ¤ΞΏ ΞΈΞµΟΟΞ·ΞΌΞ± H-O ΟƒΟ…ΞΌΟ€Ξ»Ξ·ΟΟΞΈΞ·ΞΊΞµ Ξ±Ο€Ο Ο„ΞΏΟ…Ο‚ Samuelson ΞΊΞ±ΞΉ Stopler, ΞΏΞΉ ΞΏΟ€ΞΏΞ―ΞΏΞΉ Ξ­Ξ΄ΞµΞΉΞΎΞ±Ξ½ ΟΟ„ΞΉ Ξ±Ξ½ ΞΏΞΉ Ο€Ξ±ΟΞ±Ξ³Ο‰Ξ³ΞΉΞΊΞΏΞ― ΟƒΟ…Ξ½Ο„ΞµΞ»ΞµΟƒΟ„Ξ­Ο‚ ΞΌΞµΟ„Ξ±ΞΊΞΉΞ½ΞΏΟΞ½Ο„Ξ±ΞΉ ΞµΞ»ΞµΟΞΈΞµΟΞ± Ξ±Ξ½Ξ¬ΞΌΞµΟƒΞ± ΟƒΟ„ΞΉΟ‚ Ο‡ΟΟΞµΟ‚ ΞΏΞΉ Ξ±ΞΌΞΏΞΉΞ²Ξ­Ο‚ Ο„ΞΏΟ…Ο‚ ΞΈΞ± ΞµΞΎΞΉΟƒΟ‰ΞΈΞΏΟΞ½. Ξ¤ΞΏ ΞΈΞµΟΟΞ·ΞΌΞ± H-O Ο„Ξ­ΞΈΞ·ΞΊΞµ ΞµΞΊ Ο„Ο‰Ξ½ Ο€ΟΞ±Ξ³ΞΌΞ¬Ο„Ο‰Ξ½ ΟƒΞµ Ξ±ΞΌΟ†ΞΉΟƒΞ²Ξ®Ο„Ξ·ΟƒΞ· ΟΟ„Ξ±Ξ½ ΞµΟ€ΞΉΟ‡ΞµΞΉΟΞ®ΞΈΞ·ΞΊΞµ Ξ· ΞµΞΌΟ€ΞµΞΉΟΞΉΞΊΞ® Ο„ΞΏΟ… ΞµΟ€Ξ±Ξ»Ξ®ΞΈΞµΟ…ΟƒΞ·. Ξ¤ΞΏ 1953, ΞΏ Leontief ΞµΟ€ΞΉΟ‡ΞµΞ―ΟΞ·ΟƒΞµ Ξ½Ξ± Ο„ΞΏ ΞµΟ€Ξ±Ξ»Ξ·ΞΈΞµΟΟƒΞµΞΉ, Ξ±Ξ»Ξ»Ξ¬ Ξ²ΟΞ®ΞΊΞµ ΟΟ„ΞΉ ΞΏΞΉ Ξ—Ξ Ξ‘ ΞµΞΎΞ®Ξ³Ξ±Ξ³Ξ±Ξ½ ΞΊΟ…ΟΞ―Ο‰Ο‚ Ο€ΟΞΏΟΟΞ½Ο„Ξ± Ξ­Ξ½Ο„Ξ±ΟƒΞ·Ο‚ ΞµΟΞ³Ξ±ΟƒΞ―Ξ±Ο‚ ΞΊΞ±ΞΉ ΞµΞΉΟƒΞ®Ξ³Ξ±Ξ³Ξ±Ξ½ ΞΊΟ…ΟΞ―Ο‰Ο‚ Ο€ΟΞΏΟΟΞ½Ο„Ξ± Ξ­Ξ½Ο„Ξ±ΟƒΞ·Ο‚ ΞΊΞµΟ†Ξ±Ξ»Ξ±Ξ―ΞΏΟ…. Ξ¤ΞΏ ΞµΟΟΞ·ΞΌΞ± Ξ±Ο…Ο„Ο ΞΏΞ½ΞΏΞΌΞ¬ΟƒΟ„Ξ·ΞΊΞµ Β«Ο€Ξ±ΟΞ¬Ξ΄ΞΏΞΎΞΏ Ο„ΞΏΟ… LeontiefΒ» ΞΊΞ±ΞΉ Ο€ΟΞΏΞΊΞ¬Ξ»ΞµΟƒΞµ ΞΌΞµΞ³Ξ¬Ξ»Ξ· ΟƒΟ…Ξ¶Ξ®</dc:title>
  <dc:creator>Ελένη</dc:creator>
  <cp:lastModifiedBy>Χρήστης των Windows</cp:lastModifiedBy>
  <cp:revision>13</cp:revision>
  <dcterms:created xsi:type="dcterms:W3CDTF">2013-06-23T14:13:56Z</dcterms:created>
  <dcterms:modified xsi:type="dcterms:W3CDTF">2021-08-14T11:19:49Z</dcterms:modified>
</cp:coreProperties>
</file>