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65" r:id="rId3"/>
    <p:sldId id="266" r:id="rId4"/>
    <p:sldId id="267" r:id="rId5"/>
    <p:sldId id="268"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6" r:id="rId21"/>
    <p:sldId id="287" r:id="rId22"/>
    <p:sldId id="290" r:id="rId23"/>
    <p:sldId id="292" r:id="rId24"/>
    <p:sldId id="293" r:id="rId25"/>
    <p:sldId id="295" r:id="rId26"/>
    <p:sldId id="296" r:id="rId27"/>
    <p:sldId id="299" r:id="rId28"/>
    <p:sldId id="300" r:id="rId29"/>
    <p:sldId id="301" r:id="rId30"/>
    <p:sldId id="302" r:id="rId31"/>
    <p:sldId id="303" r:id="rId32"/>
    <p:sldId id="304" r:id="rId33"/>
    <p:sldId id="305" r:id="rId34"/>
    <p:sldId id="307" r:id="rId35"/>
    <p:sldId id="308" r:id="rId36"/>
    <p:sldId id="309" r:id="rId37"/>
    <p:sldId id="310" r:id="rId38"/>
    <p:sldId id="311" r:id="rId39"/>
    <p:sldId id="312" r:id="rId40"/>
    <p:sldId id="313"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8" d="100"/>
          <a:sy n="88" d="100"/>
        </p:scale>
        <p:origin x="-1282"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D37D0C-42A5-45A0-833F-E5FC1F2E2B2F}" type="datetimeFigureOut">
              <a:rPr lang="el-GR" smtClean="0"/>
              <a:pPr/>
              <a:t>5/9/2022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74110C-1761-48D7-AA03-5271AFFD8C34}" type="slidenum">
              <a:rPr lang="el-GR" smtClean="0"/>
              <a:pPr/>
              <a:t>‹#›</a:t>
            </a:fld>
            <a:endParaRPr lang="el-GR"/>
          </a:p>
        </p:txBody>
      </p:sp>
    </p:spTree>
    <p:extLst>
      <p:ext uri="{BB962C8B-B14F-4D97-AF65-F5344CB8AC3E}">
        <p14:creationId xmlns="" xmlns:p14="http://schemas.microsoft.com/office/powerpoint/2010/main" val="162205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imes New Roman" pitchFamily="18" charset="0"/>
        <a:ea typeface="+mn-ea"/>
        <a:cs typeface="+mn-cs"/>
      </a:defRPr>
    </a:lvl1pPr>
    <a:lvl2pPr marL="457200" algn="l" defTabSz="914400" rtl="0" eaLnBrk="1" latinLnBrk="0" hangingPunct="1">
      <a:defRPr sz="1200" kern="1200">
        <a:solidFill>
          <a:schemeClr val="tx1"/>
        </a:solidFill>
        <a:latin typeface="Times New Roman" pitchFamily="18" charset="0"/>
        <a:ea typeface="+mn-ea"/>
        <a:cs typeface="+mn-cs"/>
      </a:defRPr>
    </a:lvl2pPr>
    <a:lvl3pPr marL="914400" algn="l" defTabSz="914400" rtl="0" eaLnBrk="1" latinLnBrk="0" hangingPunct="1">
      <a:defRPr sz="1200" kern="1200">
        <a:solidFill>
          <a:schemeClr val="tx1"/>
        </a:solidFill>
        <a:latin typeface="Times New Roman" pitchFamily="18" charset="0"/>
        <a:ea typeface="+mn-ea"/>
        <a:cs typeface="+mn-cs"/>
      </a:defRPr>
    </a:lvl3pPr>
    <a:lvl4pPr marL="1371600" algn="l" defTabSz="914400" rtl="0" eaLnBrk="1" latinLnBrk="0" hangingPunct="1">
      <a:defRPr sz="1200" kern="1200">
        <a:solidFill>
          <a:schemeClr val="tx1"/>
        </a:solidFill>
        <a:latin typeface="Times New Roman" pitchFamily="18" charset="0"/>
        <a:ea typeface="+mn-ea"/>
        <a:cs typeface="+mn-cs"/>
      </a:defRPr>
    </a:lvl4pPr>
    <a:lvl5pPr marL="1828800" algn="l" defTabSz="914400" rtl="0" eaLnBrk="1" latinLnBrk="0" hangingPunct="1">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You might wish to expound on why one is a deficit and the other is a surplus. </a:t>
            </a:r>
          </a:p>
          <a:p>
            <a:pPr eaLnBrk="1" hangingPunct="1">
              <a:spcBef>
                <a:spcPct val="0"/>
              </a:spcBef>
            </a:pPr>
            <a:r>
              <a:rPr lang="en-US"/>
              <a:t>Why not the other way around?</a:t>
            </a:r>
          </a:p>
          <a:p>
            <a:pPr eaLnBrk="1" hangingPunct="1">
              <a:spcBef>
                <a:spcPct val="0"/>
              </a:spcBef>
            </a:pPr>
            <a:r>
              <a:rPr lang="en-US"/>
              <a:t>The answer is propaganda. Deficits are perceived to be “bad,” so having a trade deficit is bad. </a:t>
            </a:r>
          </a:p>
          <a:p>
            <a:pPr eaLnBrk="1" hangingPunct="1">
              <a:spcBef>
                <a:spcPct val="0"/>
              </a:spcBef>
            </a:pPr>
            <a:r>
              <a:rPr lang="en-US"/>
              <a:t>To whom? High-cost operating U.S. companies and their workers.</a:t>
            </a:r>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2CDE52-AC5F-4518-8F74-CF5F3DB8FD1F}" type="slidenum">
              <a:rPr lang="en-US"/>
              <a:pPr fontAlgn="base">
                <a:spcBef>
                  <a:spcPct val="0"/>
                </a:spcBef>
                <a:spcAft>
                  <a:spcPct val="0"/>
                </a:spcAft>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In our scenario, both successfully penetrate the foreign market.</a:t>
            </a:r>
          </a:p>
          <a:p>
            <a:pPr eaLnBrk="1" hangingPunct="1">
              <a:spcBef>
                <a:spcPct val="0"/>
              </a:spcBef>
            </a:pPr>
            <a:r>
              <a:rPr lang="en-US"/>
              <a:t>The foreign good competes with the domestic good, and the consumer makes the ultimate choice.</a:t>
            </a:r>
          </a:p>
          <a:p>
            <a:pPr eaLnBrk="1" hangingPunct="1">
              <a:spcBef>
                <a:spcPct val="0"/>
              </a:spcBef>
            </a:pPr>
            <a:r>
              <a:rPr lang="en-US"/>
              <a:t>As sales fall in the import-competing domestic industries, they have to retrench.</a:t>
            </a:r>
          </a:p>
          <a:p>
            <a:pPr eaLnBrk="1" hangingPunct="1">
              <a:spcBef>
                <a:spcPct val="0"/>
              </a:spcBef>
            </a:pPr>
            <a:r>
              <a:rPr lang="en-US"/>
              <a:t>As sales increase for the exporters, they must expand their operations.</a:t>
            </a:r>
          </a:p>
        </p:txBody>
      </p:sp>
      <p:sp>
        <p:nvSpPr>
          <p:cNvPr id="481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4AEC1F-49C3-4DD0-B129-3C2F7C93E74C}" type="slidenum">
              <a:rPr lang="en-US"/>
              <a:pPr fontAlgn="base">
                <a:spcBef>
                  <a:spcPct val="0"/>
                </a:spcBef>
                <a:spcAft>
                  <a:spcPct val="0"/>
                </a:spcAft>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We can now see who is happy and who is unhappy about this result.</a:t>
            </a:r>
          </a:p>
          <a:p>
            <a:pPr eaLnBrk="1" hangingPunct="1">
              <a:spcBef>
                <a:spcPct val="0"/>
              </a:spcBef>
            </a:pPr>
            <a:r>
              <a:rPr lang="en-US"/>
              <a:t>Unhappy people and firms do not sit idly by. They try to lower costs or improve their product to better compete or, more likely, petition their government to do something about it.</a:t>
            </a:r>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9CF95C-4F96-426E-A47E-661888E090A8}" type="slidenum">
              <a:rPr lang="en-US"/>
              <a:pPr fontAlgn="base">
                <a:spcBef>
                  <a:spcPct val="0"/>
                </a:spcBef>
                <a:spcAft>
                  <a:spcPct val="0"/>
                </a:spcAft>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happy people and firms go about their business expanding production.</a:t>
            </a:r>
          </a:p>
          <a:p>
            <a:pPr eaLnBrk="1" hangingPunct="1">
              <a:spcBef>
                <a:spcPct val="0"/>
              </a:spcBef>
            </a:pPr>
            <a:r>
              <a:rPr lang="en-US"/>
              <a:t>The result of this scenario is that more jobs are created in each country than are lost. </a:t>
            </a:r>
          </a:p>
          <a:p>
            <a:pPr eaLnBrk="1" hangingPunct="1">
              <a:spcBef>
                <a:spcPct val="0"/>
              </a:spcBef>
            </a:pPr>
            <a:r>
              <a:rPr lang="en-US"/>
              <a:t>Factor in the transportation of goods, and even more jobs get created.</a:t>
            </a:r>
          </a:p>
          <a:p>
            <a:pPr eaLnBrk="1" hangingPunct="1">
              <a:spcBef>
                <a:spcPct val="0"/>
              </a:spcBef>
            </a:pPr>
            <a:r>
              <a:rPr lang="en-US"/>
              <a:t>If you get some flak about this, ask: When you go to the Lexus dealer, is the sales rep Japanese? How about the sales manager? The mechanics?</a:t>
            </a:r>
          </a:p>
          <a:p>
            <a:pPr eaLnBrk="1" hangingPunct="1">
              <a:spcBef>
                <a:spcPct val="0"/>
              </a:spcBef>
            </a:pPr>
            <a:r>
              <a:rPr lang="en-US"/>
              <a:t>How many Japanese work at your local Lexus dealer? Was the driver of the truck that brought the cars to the dealer Japanese? How about those who unloaded the cars at the dock? Are jobs created because of imports?</a:t>
            </a:r>
          </a:p>
        </p:txBody>
      </p:sp>
      <p:sp>
        <p:nvSpPr>
          <p:cNvPr id="522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F24487-A9B4-41F2-9602-C59EDA37D95E}" type="slidenum">
              <a:rPr lang="en-US"/>
              <a:pPr fontAlgn="base">
                <a:spcBef>
                  <a:spcPct val="0"/>
                </a:spcBef>
                <a:spcAft>
                  <a:spcPct val="0"/>
                </a:spcAft>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Whom do we hear about? The happy people go about their business. The unhappy people put up a squawk.</a:t>
            </a:r>
          </a:p>
          <a:p>
            <a:pPr eaLnBrk="1" hangingPunct="1">
              <a:spcBef>
                <a:spcPct val="0"/>
              </a:spcBef>
            </a:pPr>
            <a:r>
              <a:rPr lang="en-US"/>
              <a:t>“Cheap foreign imports are shipping good American jobs overseas!”</a:t>
            </a:r>
          </a:p>
          <a:p>
            <a:pPr eaLnBrk="1" hangingPunct="1">
              <a:spcBef>
                <a:spcPct val="0"/>
              </a:spcBef>
            </a:pPr>
            <a:r>
              <a:rPr lang="en-US"/>
              <a:t>Actually, these are American jobs in high opportunity cost industries that cannot compete in the worldwide market.</a:t>
            </a:r>
          </a:p>
        </p:txBody>
      </p:sp>
      <p:sp>
        <p:nvSpPr>
          <p:cNvPr id="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C27460A-9AEA-409D-AC16-AED040A62A89}" type="slidenum">
              <a:rPr lang="en-US"/>
              <a:pPr fontAlgn="base">
                <a:spcBef>
                  <a:spcPct val="0"/>
                </a:spcBef>
                <a:spcAft>
                  <a:spcPct val="0"/>
                </a:spcAft>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These pressures (and the others on the next slide) are bogus. Politicians use them as excuses to justify protecting some special interest group.</a:t>
            </a:r>
          </a:p>
        </p:txBody>
      </p:sp>
      <p:sp>
        <p:nvSpPr>
          <p:cNvPr id="563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8DEDCE-6011-4230-AC68-D8EE28363C3E}" type="slidenum">
              <a:rPr lang="en-US"/>
              <a:pPr fontAlgn="base">
                <a:spcBef>
                  <a:spcPct val="0"/>
                </a:spcBef>
                <a:spcAft>
                  <a:spcPct val="0"/>
                </a:spcAft>
                <a:defRPr/>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See the previous slide.</a:t>
            </a:r>
          </a:p>
        </p:txBody>
      </p:sp>
      <p:sp>
        <p:nvSpPr>
          <p:cNvPr id="583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8C24A2-9790-4B1B-AF48-9909C30F50FD}" type="slidenum">
              <a:rPr lang="en-US"/>
              <a:pPr fontAlgn="base">
                <a:spcBef>
                  <a:spcPct val="0"/>
                </a:spcBef>
                <a:spcAft>
                  <a:spcPct val="0"/>
                </a:spcAft>
                <a:defRPr/>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Congress enacts protectionist measures. </a:t>
            </a:r>
          </a:p>
          <a:p>
            <a:pPr eaLnBrk="1" hangingPunct="1">
              <a:spcBef>
                <a:spcPct val="0"/>
              </a:spcBef>
            </a:pPr>
            <a:r>
              <a:rPr lang="en-US"/>
              <a:t>All are designed to let the domestic high-cost import-competing firm have an advantage over the imported good.</a:t>
            </a:r>
          </a:p>
          <a:p>
            <a:pPr eaLnBrk="1" hangingPunct="1">
              <a:spcBef>
                <a:spcPct val="0"/>
              </a:spcBef>
            </a:pPr>
            <a:r>
              <a:rPr lang="en-US"/>
              <a:t>Tariffs and quotas cause the price to rise on all products, not just the imported good. Consumers therefore have to pay more for the produce.</a:t>
            </a:r>
          </a:p>
          <a:p>
            <a:pPr eaLnBrk="1" hangingPunct="1">
              <a:spcBef>
                <a:spcPct val="0"/>
              </a:spcBef>
            </a:pPr>
            <a:r>
              <a:rPr lang="en-US"/>
              <a:t>That means they have less money to buy other goods, so demand shifts left in those industries and potentially causes jobs to be lost there.</a:t>
            </a:r>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856A98-C658-4A69-8770-7A3839DCF0D2}" type="slidenum">
              <a:rPr lang="en-US"/>
              <a:pPr fontAlgn="base">
                <a:spcBef>
                  <a:spcPct val="0"/>
                </a:spcBef>
                <a:spcAft>
                  <a:spcPct val="0"/>
                </a:spcAft>
                <a:defRPr/>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Other than preserving the firms and jobs of the import-competing industry, little benefit accrues to anyone else.</a:t>
            </a:r>
          </a:p>
          <a:p>
            <a:pPr eaLnBrk="1" hangingPunct="1">
              <a:spcBef>
                <a:spcPct val="0"/>
              </a:spcBef>
            </a:pPr>
            <a:r>
              <a:rPr lang="en-US"/>
              <a:t>Everyone else is worse off due to protectionism.</a:t>
            </a:r>
          </a:p>
        </p:txBody>
      </p:sp>
      <p:sp>
        <p:nvSpPr>
          <p:cNvPr id="624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B94F27-FC7A-4D7F-AAF9-C962CC5461A6}" type="slidenum">
              <a:rPr lang="en-US"/>
              <a:pPr fontAlgn="base">
                <a:spcBef>
                  <a:spcPct val="0"/>
                </a:spcBef>
                <a:spcAft>
                  <a:spcPct val="0"/>
                </a:spcAft>
                <a:defRPr/>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These barriers are strong-arm techniques a stronger country can use to pressure a weaker trading partner to do what will satisfy special interest groups.</a:t>
            </a:r>
          </a:p>
        </p:txBody>
      </p:sp>
      <p:sp>
        <p:nvSpPr>
          <p:cNvPr id="645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8C96D-9312-4BD1-B291-D93615F2D925}" type="slidenum">
              <a:rPr lang="en-US"/>
              <a:pPr fontAlgn="base">
                <a:spcBef>
                  <a:spcPct val="0"/>
                </a:spcBef>
                <a:spcAft>
                  <a:spcPct val="0"/>
                </a:spcAft>
                <a:defRPr/>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These are two multilateral trade agreements in the Western Hemisphere.</a:t>
            </a:r>
          </a:p>
          <a:p>
            <a:pPr eaLnBrk="1" hangingPunct="1">
              <a:spcBef>
                <a:spcPct val="0"/>
              </a:spcBef>
            </a:pPr>
            <a:r>
              <a:rPr lang="en-US"/>
              <a:t>The European Union is another. (To go back further in history, the United States is yet another.)</a:t>
            </a:r>
          </a:p>
          <a:p>
            <a:pPr eaLnBrk="1" hangingPunct="1">
              <a:spcBef>
                <a:spcPct val="0"/>
              </a:spcBef>
            </a:pPr>
            <a:r>
              <a:rPr lang="en-US"/>
              <a:t>Expect the conflict between protectionism and free trade to continue to be an issue for a long time.</a:t>
            </a:r>
          </a:p>
        </p:txBody>
      </p:sp>
      <p:sp>
        <p:nvSpPr>
          <p:cNvPr id="706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A3E421C-4B59-418A-A453-F46D11E476B6}" type="slidenum">
              <a:rPr lang="en-US"/>
              <a:pPr fontAlgn="base">
                <a:spcBef>
                  <a:spcPct val="0"/>
                </a:spcBef>
                <a:spcAft>
                  <a:spcPct val="0"/>
                </a:spcAft>
                <a:defRPr/>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logic is the same on comparative advantage for the individual, the firm, and the country as a whole.</a:t>
            </a:r>
          </a:p>
          <a:p>
            <a:pPr eaLnBrk="1" hangingPunct="1">
              <a:spcBef>
                <a:spcPct val="0"/>
              </a:spcBef>
            </a:pPr>
            <a:r>
              <a:rPr lang="en-US"/>
              <a:t>This logic also forms a basis for counseling students on choosing a major or selecting a career.</a:t>
            </a:r>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B4C67F-5631-435C-9A89-D32E8D4AA241}" type="slidenum">
              <a:rPr lang="en-US"/>
              <a:pPr fontAlgn="base">
                <a:spcBef>
                  <a:spcPct val="0"/>
                </a:spcBef>
                <a:spcAft>
                  <a:spcPct val="0"/>
                </a:spcAft>
                <a:defRPr/>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It might be worthy to set up a situation where students in your state must exchange currencies to buy in an adjacent state.</a:t>
            </a:r>
          </a:p>
          <a:p>
            <a:pPr eaLnBrk="1" hangingPunct="1">
              <a:spcBef>
                <a:spcPct val="0"/>
              </a:spcBef>
            </a:pPr>
            <a:r>
              <a:rPr lang="en-US"/>
              <a:t>Ask what differences there would be for, say, a Texan to have to exchange his Texdollars for Okiemoney when he visits Tulsa.</a:t>
            </a: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D45CFD-B6B1-496E-807C-A9F47FF46E36}" type="slidenum">
              <a:rPr lang="en-US"/>
              <a:pPr fontAlgn="base">
                <a:spcBef>
                  <a:spcPct val="0"/>
                </a:spcBef>
                <a:spcAft>
                  <a:spcPct val="0"/>
                </a:spcAft>
                <a:defRPr/>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reciprocity is vital. If it doesn’t exist, arbitrageurs will enter the exchange market and make it exist. They will buy the cheaper currency and simultaneously sell the expensive one. That increases the demand for the cheap one, driving its price up and increasing the supply of the expensive one, driving its price down. </a:t>
            </a:r>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96C11E-5FC9-420E-84C4-E3E48846CF26}" type="slidenum">
              <a:rPr lang="en-US"/>
              <a:pPr fontAlgn="base">
                <a:spcBef>
                  <a:spcPct val="0"/>
                </a:spcBef>
                <a:spcAft>
                  <a:spcPct val="0"/>
                </a:spcAft>
                <a:defRPr/>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You could use this list to summarize the discussion you made for the previous slide.</a:t>
            </a:r>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F03AFA-A538-45D5-B654-C071494E26F9}" type="slidenum">
              <a:rPr lang="en-US"/>
              <a:pPr fontAlgn="base">
                <a:spcBef>
                  <a:spcPct val="0"/>
                </a:spcBef>
                <a:spcAft>
                  <a:spcPct val="0"/>
                </a:spcAft>
                <a:defRPr/>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And also this list.</a:t>
            </a:r>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BF071E-2BFD-48C4-B370-F17175603208}" type="slidenum">
              <a:rPr lang="en-US"/>
              <a:pPr fontAlgn="base">
                <a:spcBef>
                  <a:spcPct val="0"/>
                </a:spcBef>
                <a:spcAft>
                  <a:spcPct val="0"/>
                </a:spcAft>
                <a:defRPr/>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Here we are simply showing that a foreign exchange market is simply a market, and it follows the rules of any market.</a:t>
            </a:r>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70D4B9-9E3B-451C-9578-CBA82AF0F509}" type="slidenum">
              <a:rPr lang="en-US"/>
              <a:pPr fontAlgn="base">
                <a:spcBef>
                  <a:spcPct val="0"/>
                </a:spcBef>
                <a:spcAft>
                  <a:spcPct val="0"/>
                </a:spcAft>
                <a:defRPr/>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More analogy to any market.</a:t>
            </a:r>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B3F8B5-D7E7-47C7-A182-0DB661736BE8}" type="slidenum">
              <a:rPr lang="en-US"/>
              <a:pPr fontAlgn="base">
                <a:spcBef>
                  <a:spcPct val="0"/>
                </a:spcBef>
                <a:spcAft>
                  <a:spcPct val="0"/>
                </a:spcAft>
                <a:defRPr/>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BOP accounting aims at a zero balance. In order to get there, the accountants need all pertinent information. It is unlikely that this will happen. So there is the statistical discrepancy. Students don’t like such “fudge factor” things. </a:t>
            </a:r>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A614EE-F287-4F11-91F3-615740E25856}" type="slidenum">
              <a:rPr lang="en-US"/>
              <a:pPr fontAlgn="base">
                <a:spcBef>
                  <a:spcPct val="0"/>
                </a:spcBef>
                <a:spcAft>
                  <a:spcPct val="0"/>
                </a:spcAft>
                <a:defRPr/>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Let’s keep it simple and use only dollars. </a:t>
            </a:r>
          </a:p>
          <a:p>
            <a:pPr eaLnBrk="1" hangingPunct="1">
              <a:spcBef>
                <a:spcPct val="0"/>
              </a:spcBef>
            </a:pPr>
            <a:r>
              <a:rPr lang="en-US"/>
              <a:t>Essentially, we buy our imports from foreigners; we get the goods, they get dollars.</a:t>
            </a:r>
          </a:p>
          <a:p>
            <a:pPr eaLnBrk="1" hangingPunct="1">
              <a:spcBef>
                <a:spcPct val="0"/>
              </a:spcBef>
            </a:pPr>
            <a:r>
              <a:rPr lang="en-US"/>
              <a:t>They use some of those dollars to buy our exports; they get the goods, we get dollars.</a:t>
            </a:r>
          </a:p>
          <a:p>
            <a:pPr eaLnBrk="1" hangingPunct="1">
              <a:spcBef>
                <a:spcPct val="0"/>
              </a:spcBef>
            </a:pPr>
            <a:r>
              <a:rPr lang="en-US"/>
              <a:t>They have dollars left over. This is the net dollar outflow in the current account.</a:t>
            </a:r>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55AF5F-32FD-4235-BDD5-E2182C6F38DB}" type="slidenum">
              <a:rPr lang="en-US"/>
              <a:pPr fontAlgn="base">
                <a:spcBef>
                  <a:spcPct val="0"/>
                </a:spcBef>
                <a:spcAft>
                  <a:spcPct val="0"/>
                </a:spcAft>
                <a:defRPr/>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Those dollars left over are put into a bank as savings.</a:t>
            </a:r>
          </a:p>
          <a:p>
            <a:pPr eaLnBrk="1" hangingPunct="1">
              <a:spcBef>
                <a:spcPct val="0"/>
              </a:spcBef>
            </a:pPr>
            <a:r>
              <a:rPr lang="en-US"/>
              <a:t>The bank lends them to clients who wish to buy dollar-denominated assets (not merchandise or services).</a:t>
            </a:r>
          </a:p>
          <a:p>
            <a:pPr eaLnBrk="1" hangingPunct="1">
              <a:spcBef>
                <a:spcPct val="0"/>
              </a:spcBef>
            </a:pPr>
            <a:r>
              <a:rPr lang="en-US"/>
              <a:t>A good place to buy dollar-denominated assets is the United States.</a:t>
            </a:r>
          </a:p>
          <a:p>
            <a:pPr eaLnBrk="1" hangingPunct="1">
              <a:spcBef>
                <a:spcPct val="0"/>
              </a:spcBef>
            </a:pPr>
            <a:r>
              <a:rPr lang="en-US"/>
              <a:t>The dollars flow back to the United States as payment for the assets purchased by foreigners.</a:t>
            </a:r>
          </a:p>
          <a:p>
            <a:pPr eaLnBrk="1" hangingPunct="1">
              <a:spcBef>
                <a:spcPct val="0"/>
              </a:spcBef>
            </a:pPr>
            <a:r>
              <a:rPr lang="en-US"/>
              <a:t>This is the net dollar inflow in the capital account.</a:t>
            </a:r>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375364-8158-40F4-A16B-4761894339B1}" type="slidenum">
              <a:rPr lang="en-US"/>
              <a:pPr fontAlgn="base">
                <a:spcBef>
                  <a:spcPct val="0"/>
                </a:spcBef>
                <a:spcAft>
                  <a:spcPct val="0"/>
                </a:spcAft>
                <a:defRPr/>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$out must equal $in. So, $out - $in = 0.</a:t>
            </a:r>
          </a:p>
        </p:txBody>
      </p:sp>
      <p:sp>
        <p:nvSpPr>
          <p:cNvPr id="481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7D3A19-F603-4F26-8799-D700D6CC8FD6}" type="slidenum">
              <a:rPr lang="en-US"/>
              <a:pPr fontAlgn="base">
                <a:spcBef>
                  <a:spcPct val="0"/>
                </a:spcBef>
                <a:spcAft>
                  <a:spcPct val="0"/>
                </a:spcAft>
                <a:defRPr/>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Specialists waste less and produce better goods from the resources consumed.</a:t>
            </a:r>
          </a:p>
          <a:p>
            <a:pPr eaLnBrk="1" hangingPunct="1">
              <a:spcBef>
                <a:spcPct val="0"/>
              </a:spcBef>
            </a:pPr>
            <a:r>
              <a:rPr lang="en-US"/>
              <a:t>Thus more can be produced. …and more wants can be fulfilled. That’s the reason the standard of living goes up.</a:t>
            </a:r>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B9E932-6AFF-4033-8C98-BE221087310E}" type="slidenum">
              <a:rPr lang="en-US"/>
              <a:pPr fontAlgn="base">
                <a:spcBef>
                  <a:spcPct val="0"/>
                </a:spcBef>
                <a:spcAft>
                  <a:spcPct val="0"/>
                </a:spcAft>
                <a:defRPr/>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This is a recap of depreciation and appreciation.</a:t>
            </a:r>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4731E1-64D8-433E-8151-906BD38CF88B}" type="slidenum">
              <a:rPr lang="en-US"/>
              <a:pPr fontAlgn="base">
                <a:spcBef>
                  <a:spcPct val="0"/>
                </a:spcBef>
                <a:spcAft>
                  <a:spcPct val="0"/>
                </a:spcAft>
                <a:defRPr/>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Here we look at why the demand or supply of a currency would change.</a:t>
            </a:r>
          </a:p>
          <a:p>
            <a:pPr eaLnBrk="1" hangingPunct="1">
              <a:spcBef>
                <a:spcPct val="0"/>
              </a:spcBef>
            </a:pPr>
            <a:r>
              <a:rPr lang="en-US"/>
              <a:t>There are millions of participants in exchange markets every day. Each is acting in her own self-interest, trying to better herself.</a:t>
            </a:r>
          </a:p>
          <a:p>
            <a:pPr eaLnBrk="1" hangingPunct="1">
              <a:spcBef>
                <a:spcPct val="0"/>
              </a:spcBef>
            </a:pPr>
            <a:r>
              <a:rPr lang="en-US"/>
              <a:t>Therefore, the demand for and supply of any currency will change frequently each day.</a:t>
            </a:r>
          </a:p>
          <a:p>
            <a:pPr eaLnBrk="1" hangingPunct="1">
              <a:spcBef>
                <a:spcPct val="0"/>
              </a:spcBef>
            </a:pPr>
            <a:r>
              <a:rPr lang="en-US"/>
              <a:t>This activity is reflected by instantaneous changes in the exchange rates.</a:t>
            </a:r>
          </a:p>
        </p:txBody>
      </p:sp>
      <p:sp>
        <p:nvSpPr>
          <p:cNvPr id="522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9DA621-7CEA-4043-861C-F96431656CB2}" type="slidenum">
              <a:rPr lang="en-US"/>
              <a:pPr fontAlgn="base">
                <a:spcBef>
                  <a:spcPct val="0"/>
                </a:spcBef>
                <a:spcAft>
                  <a:spcPct val="0"/>
                </a:spcAft>
                <a:defRPr/>
              </a:pPr>
              <a:t>32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It is easier to plan international activities (trade, asset purchase, business deals, travel) if the exchange rates are stable (unchanging).</a:t>
            </a:r>
          </a:p>
          <a:p>
            <a:pPr eaLnBrk="1" hangingPunct="1">
              <a:spcBef>
                <a:spcPct val="0"/>
              </a:spcBef>
            </a:pPr>
            <a:r>
              <a:rPr lang="en-US"/>
              <a:t>Uncertainty will reduce this activity a bit because people want to avoid risk. </a:t>
            </a:r>
          </a:p>
          <a:p>
            <a:pPr eaLnBrk="1" hangingPunct="1">
              <a:spcBef>
                <a:spcPct val="0"/>
              </a:spcBef>
            </a:pPr>
            <a:endParaRPr lang="en-US"/>
          </a:p>
        </p:txBody>
      </p:sp>
      <p:sp>
        <p:nvSpPr>
          <p:cNvPr id="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72D8CB-CFDF-4033-856E-83069CA89527}" type="slidenum">
              <a:rPr lang="en-US"/>
              <a:pPr fontAlgn="base">
                <a:spcBef>
                  <a:spcPct val="0"/>
                </a:spcBef>
                <a:spcAft>
                  <a:spcPct val="0"/>
                </a:spcAft>
                <a:defRPr/>
              </a:pPr>
              <a:t>33</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This is government intervention into the free market, pure and simple. It is a price control on the exchange rates. It doesn’t matter that several countries collude to do it. From a buyer and seller point of view, it is a price control.</a:t>
            </a:r>
          </a:p>
        </p:txBody>
      </p:sp>
      <p:sp>
        <p:nvSpPr>
          <p:cNvPr id="583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F576FB-E9C9-48AC-B53B-E7613CCAC765}" type="slidenum">
              <a:rPr lang="en-US"/>
              <a:pPr fontAlgn="base">
                <a:spcBef>
                  <a:spcPct val="0"/>
                </a:spcBef>
                <a:spcAft>
                  <a:spcPct val="0"/>
                </a:spcAft>
                <a:defRPr/>
              </a:pPr>
              <a:t>34</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main advantage of the gold standard is the inability of the government and the central bank in each country to debase the value of its money.</a:t>
            </a:r>
          </a:p>
          <a:p>
            <a:pPr eaLnBrk="1" hangingPunct="1">
              <a:spcBef>
                <a:spcPct val="0"/>
              </a:spcBef>
            </a:pPr>
            <a:r>
              <a:rPr lang="en-US"/>
              <a:t>Since the United States abandoned the gold standard in 1973, the value of the dollar has dwindled enormously as the Fed has greatly increased the dollar supply. </a:t>
            </a:r>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55338A-27F0-46DA-A5F0-820A6BECCE26}" type="slidenum">
              <a:rPr lang="en-US"/>
              <a:pPr fontAlgn="base">
                <a:spcBef>
                  <a:spcPct val="0"/>
                </a:spcBef>
                <a:spcAft>
                  <a:spcPct val="0"/>
                </a:spcAft>
                <a:defRPr/>
              </a:pPr>
              <a:t>35</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Market forces will not stop because of a fixed exchange rate. </a:t>
            </a:r>
          </a:p>
        </p:txBody>
      </p:sp>
      <p:sp>
        <p:nvSpPr>
          <p:cNvPr id="624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DF64E5-17E4-4275-9A8A-0CCE32B5B662}" type="slidenum">
              <a:rPr lang="en-US"/>
              <a:pPr fontAlgn="base">
                <a:spcBef>
                  <a:spcPct val="0"/>
                </a:spcBef>
                <a:spcAft>
                  <a:spcPct val="0"/>
                </a:spcAft>
                <a:defRPr/>
              </a:pPr>
              <a:t>36</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There is an upper limit to the amount of pounds the government can sell or the amount of gold it can transfer.</a:t>
            </a:r>
          </a:p>
          <a:p>
            <a:pPr eaLnBrk="1" hangingPunct="1">
              <a:spcBef>
                <a:spcPct val="0"/>
              </a:spcBef>
            </a:pPr>
            <a:r>
              <a:rPr lang="en-US"/>
              <a:t>Ultimately there will be a </a:t>
            </a:r>
            <a:r>
              <a:rPr lang="en-US" b="1">
                <a:solidFill>
                  <a:srgbClr val="FF0000"/>
                </a:solidFill>
              </a:rPr>
              <a:t>devaluation</a:t>
            </a:r>
            <a:r>
              <a:rPr lang="en-US"/>
              <a:t>. This occurs when the devaluating country formally declares that its central bank will no longer support the currency. Henceforth the new fixed exchange rate is lower than before.</a:t>
            </a:r>
          </a:p>
          <a:p>
            <a:pPr eaLnBrk="1" hangingPunct="1">
              <a:spcBef>
                <a:spcPct val="0"/>
              </a:spcBef>
            </a:pPr>
            <a:endParaRPr lang="en-US"/>
          </a:p>
        </p:txBody>
      </p:sp>
      <p:sp>
        <p:nvSpPr>
          <p:cNvPr id="645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A29480-26BE-4624-81B3-4403F4310BAA}" type="slidenum">
              <a:rPr lang="en-US"/>
              <a:pPr fontAlgn="base">
                <a:spcBef>
                  <a:spcPct val="0"/>
                </a:spcBef>
                <a:spcAft>
                  <a:spcPct val="0"/>
                </a:spcAft>
                <a:defRPr/>
              </a:pPr>
              <a:t>37</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more a country defends its currency against changing demand and supply, the more it surrenders internal tools to combat problems such as high unemployment or high inflation at home. Devaluation will boost domestic inflation but lower unemployment as the country’s exports will look cheaper to customers.</a:t>
            </a:r>
          </a:p>
          <a:p>
            <a:pPr eaLnBrk="1" hangingPunct="1">
              <a:spcBef>
                <a:spcPct val="0"/>
              </a:spcBef>
            </a:pPr>
            <a:r>
              <a:rPr lang="en-US"/>
              <a:t>Revaluation (happens in the other country) would lower inflation pressures but could cause increased unemployment as that country’s exports suddenly become more expensive.</a:t>
            </a:r>
          </a:p>
        </p:txBody>
      </p:sp>
      <p:sp>
        <p:nvSpPr>
          <p:cNvPr id="665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F9B3A4-1555-41C4-AF38-49AFD51BF1F0}" type="slidenum">
              <a:rPr lang="en-US"/>
              <a:pPr fontAlgn="base">
                <a:spcBef>
                  <a:spcPct val="0"/>
                </a:spcBef>
                <a:spcAft>
                  <a:spcPct val="0"/>
                </a:spcAft>
                <a:defRPr/>
              </a:pPr>
              <a:t>38</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There have been bailouts of this type in Asia and in Latin America. </a:t>
            </a:r>
          </a:p>
          <a:p>
            <a:pPr eaLnBrk="1" hangingPunct="1">
              <a:spcBef>
                <a:spcPct val="0"/>
              </a:spcBef>
            </a:pPr>
            <a:r>
              <a:rPr lang="en-US"/>
              <a:t>If it were not a euro country, there probably would not need to be a bailout for Greece (and possibly Spain and Italy).</a:t>
            </a:r>
          </a:p>
        </p:txBody>
      </p:sp>
      <p:sp>
        <p:nvSpPr>
          <p:cNvPr id="686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7AA21F-54C0-45DD-AF95-54DAE6402C9B}" type="slidenum">
              <a:rPr lang="en-US"/>
              <a:pPr fontAlgn="base">
                <a:spcBef>
                  <a:spcPct val="0"/>
                </a:spcBef>
                <a:spcAft>
                  <a:spcPct val="0"/>
                </a:spcAft>
                <a:defRPr/>
              </a:pPr>
              <a:t>39</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This is a moral hazard situation. Why bother to enact unpopular measures that could cost us the next election if we can rely on other countries to bail us out of our situation?</a:t>
            </a:r>
          </a:p>
        </p:txBody>
      </p:sp>
      <p:sp>
        <p:nvSpPr>
          <p:cNvPr id="706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690BD4-441A-401B-8C2B-B7899291B0A4}" type="slidenum">
              <a:rPr lang="en-US"/>
              <a:pPr fontAlgn="base">
                <a:spcBef>
                  <a:spcPct val="0"/>
                </a:spcBef>
                <a:spcAft>
                  <a:spcPct val="0"/>
                </a:spcAft>
                <a:defRPr/>
              </a:pPr>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Schiller’s text goes through an elaborate presentation in numbers and graphs showing the PPC and the consumption possibilities curve.</a:t>
            </a:r>
          </a:p>
          <a:p>
            <a:pPr eaLnBrk="1" hangingPunct="1">
              <a:spcBef>
                <a:spcPct val="0"/>
              </a:spcBef>
            </a:pPr>
            <a:r>
              <a:rPr lang="en-US"/>
              <a:t>If you have time, going through that exposition might be valuable to bring the point home that international trade is beneficial.</a:t>
            </a:r>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E3D893-EB88-4CE0-A76E-6FC3B7015CAF}" type="slidenum">
              <a:rPr lang="en-US"/>
              <a:pPr fontAlgn="base">
                <a:spcBef>
                  <a:spcPct val="0"/>
                </a:spcBef>
                <a:spcAft>
                  <a:spcPct val="0"/>
                </a:spcAft>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Summary slide for comparative advantage.</a:t>
            </a:r>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D03800-B92D-4B72-9B8A-75CD2DC89FC3}" type="slidenum">
              <a:rPr lang="en-US"/>
              <a:pPr fontAlgn="base">
                <a:spcBef>
                  <a:spcPct val="0"/>
                </a:spcBef>
                <a:spcAft>
                  <a:spcPct val="0"/>
                </a:spcAft>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specialists now wish to make a trade with each other.</a:t>
            </a:r>
          </a:p>
          <a:p>
            <a:pPr eaLnBrk="1" hangingPunct="1">
              <a:spcBef>
                <a:spcPct val="0"/>
              </a:spcBef>
            </a:pPr>
            <a:r>
              <a:rPr lang="en-US"/>
              <a:t>What are the terms?</a:t>
            </a:r>
          </a:p>
          <a:p>
            <a:pPr eaLnBrk="1" hangingPunct="1">
              <a:spcBef>
                <a:spcPct val="0"/>
              </a:spcBef>
            </a:pPr>
            <a:r>
              <a:rPr lang="en-US"/>
              <a:t>The terms must be such that each country sees that it will be better off making a trade than making the goods at home.</a:t>
            </a:r>
          </a:p>
          <a:p>
            <a:pPr eaLnBrk="1" hangingPunct="1">
              <a:spcBef>
                <a:spcPct val="0"/>
              </a:spcBef>
            </a:pPr>
            <a:r>
              <a:rPr lang="en-US"/>
              <a:t>The agreed-to trade must be a good deal for each – it must lie between the opportunity costs of producing at home.</a:t>
            </a:r>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6B66C6-819B-4091-A5AE-072D309CF62D}" type="slidenum">
              <a:rPr lang="en-US"/>
              <a:pPr fontAlgn="base">
                <a:spcBef>
                  <a:spcPct val="0"/>
                </a:spcBef>
                <a:spcAft>
                  <a:spcPct val="0"/>
                </a:spcAft>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If the trade was 1 car for 50 bushels of wheat, country Y would say no. It can make 100 bushels of wheat at a cost of 1 car at home.</a:t>
            </a:r>
          </a:p>
          <a:p>
            <a:pPr eaLnBrk="1" hangingPunct="1">
              <a:spcBef>
                <a:spcPct val="0"/>
              </a:spcBef>
            </a:pPr>
            <a:r>
              <a:rPr lang="en-US"/>
              <a:t>If the trade was 1 car for 250 bushels of wheat, country X would say no. It can make 1 car at a cost of 200 bushels of wheat at home.</a:t>
            </a:r>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4CF897-552F-4406-A1E4-EB53FECF5871}" type="slidenum">
              <a:rPr lang="en-US"/>
              <a:pPr fontAlgn="base">
                <a:spcBef>
                  <a:spcPct val="0"/>
                </a:spcBef>
                <a:spcAft>
                  <a:spcPct val="0"/>
                </a:spcAft>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The agreeable trade will be somewhere between 1 car for 101 bushels of wheat and 1 car for 199 bushels of wheat.</a:t>
            </a:r>
          </a:p>
          <a:p>
            <a:pPr eaLnBrk="1" hangingPunct="1">
              <a:spcBef>
                <a:spcPct val="0"/>
              </a:spcBef>
            </a:pPr>
            <a:r>
              <a:rPr lang="en-US"/>
              <a:t>Split the difference in this slide.</a:t>
            </a:r>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A0B79F-F6EC-4A29-8FAF-B5D77676F726}" type="slidenum">
              <a:rPr lang="en-US"/>
              <a:pPr fontAlgn="base">
                <a:spcBef>
                  <a:spcPct val="0"/>
                </a:spcBef>
                <a:spcAft>
                  <a:spcPct val="0"/>
                </a:spcAft>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Trade occurs between individuals and firms. Not so much between governments.</a:t>
            </a:r>
          </a:p>
          <a:p>
            <a:pPr eaLnBrk="1" hangingPunct="1">
              <a:spcBef>
                <a:spcPct val="0"/>
              </a:spcBef>
            </a:pPr>
            <a:r>
              <a:rPr lang="en-US"/>
              <a:t>It will take an adventurous entrepreneur to try to penetrate a foreign market with his goods.</a:t>
            </a:r>
          </a:p>
          <a:p>
            <a:pPr eaLnBrk="1" hangingPunct="1">
              <a:spcBef>
                <a:spcPct val="0"/>
              </a:spcBef>
            </a:pPr>
            <a:r>
              <a:rPr lang="en-US"/>
              <a:t>We have two here: Henri and Joe. They each run the risk of failure if the foreigners do not like their wares.</a:t>
            </a:r>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4B46CC-5B63-4876-87A3-2715112F3CFA}" type="slidenum">
              <a:rPr lang="en-US"/>
              <a:pPr fontAlgn="base">
                <a:spcBef>
                  <a:spcPct val="0"/>
                </a:spcBef>
                <a:spcAft>
                  <a:spcPct val="0"/>
                </a:spcAft>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lvl1pPr>
              <a:defRPr/>
            </a:lvl1pPr>
          </a:lstStyle>
          <a:p>
            <a:pPr>
              <a:defRPr/>
            </a:pPr>
            <a:fld id="{A412D11D-D55D-4D5B-9407-4987F7BA9957}"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33340892-2FBD-48F7-B232-2E856F6DA9B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19929CB2-7C19-4CF1-A9D8-18F9838F0C82}"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F0A73329-3BC0-4989-BC50-1C488DFF6FF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56EAFF95-DAEA-4735-8EF6-73C34404C64E}"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74AE596E-41E4-4088-B19E-D1FBCFBCECF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114AF5AC-6A03-49B9-81DC-510E754B0C27}"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35033F8E-7E9D-4E5D-B9A9-6548FF0FC9E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49B92921-60FB-442E-A61F-B1305448F979}" type="datetimeFigureOut">
              <a:rPr lang="en-US"/>
              <a:pPr>
                <a:defRPr/>
              </a:pPr>
              <a:t>9/5/2022</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E7407EC9-5A89-4348-823E-FCAE663CE00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3 - Θέση ημερομηνίας"/>
          <p:cNvSpPr>
            <a:spLocks noGrp="1"/>
          </p:cNvSpPr>
          <p:nvPr>
            <p:ph type="dt" sz="half" idx="10"/>
          </p:nvPr>
        </p:nvSpPr>
        <p:spPr/>
        <p:txBody>
          <a:bodyPr/>
          <a:lstStyle>
            <a:lvl1pPr>
              <a:defRPr/>
            </a:lvl1pPr>
          </a:lstStyle>
          <a:p>
            <a:pPr>
              <a:defRPr/>
            </a:pPr>
            <a:fld id="{ABB2E8AB-73A0-48B2-95F2-B561E5DAF867}" type="datetimeFigureOut">
              <a:rPr lang="en-US"/>
              <a:pPr>
                <a:defRPr/>
              </a:pPr>
              <a:t>9/5/2022</a:t>
            </a:fld>
            <a:endParaRPr lang="en-US"/>
          </a:p>
        </p:txBody>
      </p:sp>
      <p:sp>
        <p:nvSpPr>
          <p:cNvPr id="6" name="4 - Θέση υποσέλιδου"/>
          <p:cNvSpPr>
            <a:spLocks noGrp="1"/>
          </p:cNvSpPr>
          <p:nvPr>
            <p:ph type="ftr" sz="quarter" idx="11"/>
          </p:nvPr>
        </p:nvSpPr>
        <p:spPr/>
        <p:txBody>
          <a:bodyPr/>
          <a:lstStyle>
            <a:lvl1pPr>
              <a:defRPr/>
            </a:lvl1pPr>
          </a:lstStyle>
          <a:p>
            <a:pPr>
              <a:defRPr/>
            </a:pPr>
            <a:endParaRPr lang="en-US"/>
          </a:p>
        </p:txBody>
      </p:sp>
      <p:sp>
        <p:nvSpPr>
          <p:cNvPr id="7" name="5 - Θέση αριθμού διαφάνειας"/>
          <p:cNvSpPr>
            <a:spLocks noGrp="1"/>
          </p:cNvSpPr>
          <p:nvPr>
            <p:ph type="sldNum" sz="quarter" idx="12"/>
          </p:nvPr>
        </p:nvSpPr>
        <p:spPr/>
        <p:txBody>
          <a:bodyPr/>
          <a:lstStyle>
            <a:lvl1pPr>
              <a:defRPr/>
            </a:lvl1pPr>
          </a:lstStyle>
          <a:p>
            <a:pPr>
              <a:defRPr/>
            </a:pPr>
            <a:fld id="{6AFEB256-29A5-490F-884F-7B1E9E9D874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3 - Θέση ημερομηνίας"/>
          <p:cNvSpPr>
            <a:spLocks noGrp="1"/>
          </p:cNvSpPr>
          <p:nvPr>
            <p:ph type="dt" sz="half" idx="10"/>
          </p:nvPr>
        </p:nvSpPr>
        <p:spPr/>
        <p:txBody>
          <a:bodyPr/>
          <a:lstStyle>
            <a:lvl1pPr>
              <a:defRPr/>
            </a:lvl1pPr>
          </a:lstStyle>
          <a:p>
            <a:pPr>
              <a:defRPr/>
            </a:pPr>
            <a:fld id="{0F93C785-AFB2-49E1-9909-56EFCC1B8D97}" type="datetimeFigureOut">
              <a:rPr lang="en-US"/>
              <a:pPr>
                <a:defRPr/>
              </a:pPr>
              <a:t>9/5/2022</a:t>
            </a:fld>
            <a:endParaRPr lang="en-US"/>
          </a:p>
        </p:txBody>
      </p:sp>
      <p:sp>
        <p:nvSpPr>
          <p:cNvPr id="8" name="4 - Θέση υποσέλιδου"/>
          <p:cNvSpPr>
            <a:spLocks noGrp="1"/>
          </p:cNvSpPr>
          <p:nvPr>
            <p:ph type="ftr" sz="quarter" idx="11"/>
          </p:nvPr>
        </p:nvSpPr>
        <p:spPr/>
        <p:txBody>
          <a:bodyPr/>
          <a:lstStyle>
            <a:lvl1pPr>
              <a:defRPr/>
            </a:lvl1pPr>
          </a:lstStyle>
          <a:p>
            <a:pPr>
              <a:defRPr/>
            </a:pPr>
            <a:endParaRPr lang="en-US"/>
          </a:p>
        </p:txBody>
      </p:sp>
      <p:sp>
        <p:nvSpPr>
          <p:cNvPr id="9" name="5 - Θέση αριθμού διαφάνειας"/>
          <p:cNvSpPr>
            <a:spLocks noGrp="1"/>
          </p:cNvSpPr>
          <p:nvPr>
            <p:ph type="sldNum" sz="quarter" idx="12"/>
          </p:nvPr>
        </p:nvSpPr>
        <p:spPr/>
        <p:txBody>
          <a:bodyPr/>
          <a:lstStyle>
            <a:lvl1pPr>
              <a:defRPr/>
            </a:lvl1pPr>
          </a:lstStyle>
          <a:p>
            <a:pPr>
              <a:defRPr/>
            </a:pPr>
            <a:fld id="{F057D388-0D3A-46DC-863F-A8098E22F6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3 - Θέση ημερομηνίας"/>
          <p:cNvSpPr>
            <a:spLocks noGrp="1"/>
          </p:cNvSpPr>
          <p:nvPr>
            <p:ph type="dt" sz="half" idx="10"/>
          </p:nvPr>
        </p:nvSpPr>
        <p:spPr/>
        <p:txBody>
          <a:bodyPr/>
          <a:lstStyle>
            <a:lvl1pPr>
              <a:defRPr/>
            </a:lvl1pPr>
          </a:lstStyle>
          <a:p>
            <a:pPr>
              <a:defRPr/>
            </a:pPr>
            <a:fld id="{521713FD-02C7-4C55-9ABB-470F7C033F46}" type="datetimeFigureOut">
              <a:rPr lang="en-US"/>
              <a:pPr>
                <a:defRPr/>
              </a:pPr>
              <a:t>9/5/2022</a:t>
            </a:fld>
            <a:endParaRPr lang="en-US"/>
          </a:p>
        </p:txBody>
      </p:sp>
      <p:sp>
        <p:nvSpPr>
          <p:cNvPr id="4" name="4 - Θέση υποσέλιδου"/>
          <p:cNvSpPr>
            <a:spLocks noGrp="1"/>
          </p:cNvSpPr>
          <p:nvPr>
            <p:ph type="ftr" sz="quarter" idx="11"/>
          </p:nvPr>
        </p:nvSpPr>
        <p:spPr/>
        <p:txBody>
          <a:bodyPr/>
          <a:lstStyle>
            <a:lvl1pPr>
              <a:defRPr/>
            </a:lvl1pPr>
          </a:lstStyle>
          <a:p>
            <a:pPr>
              <a:defRPr/>
            </a:pPr>
            <a:endParaRPr lang="en-US"/>
          </a:p>
        </p:txBody>
      </p:sp>
      <p:sp>
        <p:nvSpPr>
          <p:cNvPr id="5" name="5 - Θέση αριθμού διαφάνειας"/>
          <p:cNvSpPr>
            <a:spLocks noGrp="1"/>
          </p:cNvSpPr>
          <p:nvPr>
            <p:ph type="sldNum" sz="quarter" idx="12"/>
          </p:nvPr>
        </p:nvSpPr>
        <p:spPr/>
        <p:txBody>
          <a:bodyPr/>
          <a:lstStyle>
            <a:lvl1pPr>
              <a:defRPr/>
            </a:lvl1pPr>
          </a:lstStyle>
          <a:p>
            <a:pPr>
              <a:defRPr/>
            </a:pPr>
            <a:fld id="{D0948641-31A2-4210-85BA-25DA09A8187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3633EE07-AD25-4A6C-B159-775AF65C809E}" type="datetimeFigureOut">
              <a:rPr lang="en-US"/>
              <a:pPr>
                <a:defRPr/>
              </a:pPr>
              <a:t>9/5/2022</a:t>
            </a:fld>
            <a:endParaRPr lang="en-US"/>
          </a:p>
        </p:txBody>
      </p:sp>
      <p:sp>
        <p:nvSpPr>
          <p:cNvPr id="3" name="4 - Θέση υποσέλιδου"/>
          <p:cNvSpPr>
            <a:spLocks noGrp="1"/>
          </p:cNvSpPr>
          <p:nvPr>
            <p:ph type="ftr" sz="quarter" idx="11"/>
          </p:nvPr>
        </p:nvSpPr>
        <p:spPr/>
        <p:txBody>
          <a:bodyPr/>
          <a:lstStyle>
            <a:lvl1pPr>
              <a:defRPr/>
            </a:lvl1pPr>
          </a:lstStyle>
          <a:p>
            <a:pPr>
              <a:defRPr/>
            </a:pPr>
            <a:endParaRPr lang="en-US"/>
          </a:p>
        </p:txBody>
      </p:sp>
      <p:sp>
        <p:nvSpPr>
          <p:cNvPr id="4" name="5 - Θέση αριθμού διαφάνειας"/>
          <p:cNvSpPr>
            <a:spLocks noGrp="1"/>
          </p:cNvSpPr>
          <p:nvPr>
            <p:ph type="sldNum" sz="quarter" idx="12"/>
          </p:nvPr>
        </p:nvSpPr>
        <p:spPr/>
        <p:txBody>
          <a:bodyPr/>
          <a:lstStyle>
            <a:lvl1pPr>
              <a:defRPr/>
            </a:lvl1pPr>
          </a:lstStyle>
          <a:p>
            <a:pPr>
              <a:defRPr/>
            </a:pPr>
            <a:fld id="{A46F6D04-2933-4A73-957B-D5DF24274DB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26E27037-120D-447A-978F-8A5921FA1942}" type="datetimeFigureOut">
              <a:rPr lang="en-US"/>
              <a:pPr>
                <a:defRPr/>
              </a:pPr>
              <a:t>9/5/2022</a:t>
            </a:fld>
            <a:endParaRPr lang="en-US"/>
          </a:p>
        </p:txBody>
      </p:sp>
      <p:sp>
        <p:nvSpPr>
          <p:cNvPr id="6" name="4 - Θέση υποσέλιδου"/>
          <p:cNvSpPr>
            <a:spLocks noGrp="1"/>
          </p:cNvSpPr>
          <p:nvPr>
            <p:ph type="ftr" sz="quarter" idx="11"/>
          </p:nvPr>
        </p:nvSpPr>
        <p:spPr/>
        <p:txBody>
          <a:bodyPr/>
          <a:lstStyle>
            <a:lvl1pPr>
              <a:defRPr/>
            </a:lvl1pPr>
          </a:lstStyle>
          <a:p>
            <a:pPr>
              <a:defRPr/>
            </a:pPr>
            <a:endParaRPr lang="en-US"/>
          </a:p>
        </p:txBody>
      </p:sp>
      <p:sp>
        <p:nvSpPr>
          <p:cNvPr id="7" name="5 - Θέση αριθμού διαφάνειας"/>
          <p:cNvSpPr>
            <a:spLocks noGrp="1"/>
          </p:cNvSpPr>
          <p:nvPr>
            <p:ph type="sldNum" sz="quarter" idx="12"/>
          </p:nvPr>
        </p:nvSpPr>
        <p:spPr/>
        <p:txBody>
          <a:bodyPr/>
          <a:lstStyle>
            <a:lvl1pPr>
              <a:defRPr/>
            </a:lvl1pPr>
          </a:lstStyle>
          <a:p>
            <a:pPr>
              <a:defRPr/>
            </a:pPr>
            <a:fld id="{1655FC8E-F8A8-47B3-B55B-2713F22B7DA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19EAB955-988A-46BC-80B4-AF480D2DC813}" type="datetimeFigureOut">
              <a:rPr lang="en-US"/>
              <a:pPr>
                <a:defRPr/>
              </a:pPr>
              <a:t>9/5/2022</a:t>
            </a:fld>
            <a:endParaRPr lang="en-US"/>
          </a:p>
        </p:txBody>
      </p:sp>
      <p:sp>
        <p:nvSpPr>
          <p:cNvPr id="6" name="4 - Θέση υποσέλιδου"/>
          <p:cNvSpPr>
            <a:spLocks noGrp="1"/>
          </p:cNvSpPr>
          <p:nvPr>
            <p:ph type="ftr" sz="quarter" idx="11"/>
          </p:nvPr>
        </p:nvSpPr>
        <p:spPr/>
        <p:txBody>
          <a:bodyPr/>
          <a:lstStyle>
            <a:lvl1pPr>
              <a:defRPr/>
            </a:lvl1pPr>
          </a:lstStyle>
          <a:p>
            <a:pPr>
              <a:defRPr/>
            </a:pPr>
            <a:endParaRPr lang="en-US"/>
          </a:p>
        </p:txBody>
      </p:sp>
      <p:sp>
        <p:nvSpPr>
          <p:cNvPr id="7" name="5 - Θέση αριθμού διαφάνειας"/>
          <p:cNvSpPr>
            <a:spLocks noGrp="1"/>
          </p:cNvSpPr>
          <p:nvPr>
            <p:ph type="sldNum" sz="quarter" idx="12"/>
          </p:nvPr>
        </p:nvSpPr>
        <p:spPr/>
        <p:txBody>
          <a:bodyPr/>
          <a:lstStyle>
            <a:lvl1pPr>
              <a:defRPr/>
            </a:lvl1pPr>
          </a:lstStyle>
          <a:p>
            <a:pPr>
              <a:defRPr/>
            </a:pPr>
            <a:fld id="{4CE45A34-55EC-4BF8-BD6A-BB3996F0B8E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dirty="0" err="1"/>
              <a:t>Kλικ</a:t>
            </a:r>
            <a:r>
              <a:rPr lang="el-GR" dirty="0"/>
              <a:t> για επεξεργασία του τίτλου</a:t>
            </a:r>
            <a:endParaRPr lang="en-US" dirty="0"/>
          </a:p>
        </p:txBody>
      </p:sp>
      <p:sp>
        <p:nvSpPr>
          <p:cNvPr id="4099"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Times New Roman" pitchFamily="18" charset="0"/>
                <a:cs typeface="+mn-cs"/>
              </a:defRPr>
            </a:lvl1pPr>
          </a:lstStyle>
          <a:p>
            <a:pPr>
              <a:defRPr/>
            </a:pPr>
            <a:fld id="{44BB37C7-ED78-4DEF-A9A8-F509D92809B1}" type="datetimeFigureOut">
              <a:rPr lang="en-US" smtClean="0"/>
              <a:pPr>
                <a:defRPr/>
              </a:pPr>
              <a:t>9/5/2022</a:t>
            </a:fld>
            <a:endParaRPr lang="en-US"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Times New Roman" pitchFamily="18" charset="0"/>
                <a:cs typeface="+mn-cs"/>
              </a:defRPr>
            </a:lvl1pPr>
          </a:lstStyle>
          <a:p>
            <a:pPr>
              <a:defRPr/>
            </a:pPr>
            <a:endParaRPr lang="en-US"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Times New Roman" pitchFamily="18" charset="0"/>
                <a:cs typeface="+mn-cs"/>
              </a:defRPr>
            </a:lvl1pPr>
          </a:lstStyle>
          <a:p>
            <a:pPr>
              <a:defRPr/>
            </a:pPr>
            <a:fld id="{974583E9-3E4E-4EB9-AA83-362B696505A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1 - Τίτλος"/>
          <p:cNvSpPr>
            <a:spLocks noGrp="1"/>
          </p:cNvSpPr>
          <p:nvPr>
            <p:ph type="ctrTitle"/>
          </p:nvPr>
        </p:nvSpPr>
        <p:spPr>
          <a:xfrm>
            <a:off x="457200" y="914400"/>
            <a:ext cx="5562600" cy="1470025"/>
          </a:xfrm>
        </p:spPr>
        <p:txBody>
          <a:bodyPr/>
          <a:lstStyle/>
          <a:p>
            <a:pPr eaLnBrk="1" hangingPunct="1"/>
            <a:r>
              <a:rPr lang="en-US" sz="3600" b="1" dirty="0"/>
              <a:t>BUSINESS ECONOMICS</a:t>
            </a:r>
            <a:r>
              <a:rPr lang="el-GR" sz="3600" dirty="0"/>
              <a:t/>
            </a:r>
            <a:br>
              <a:rPr lang="el-GR" sz="3600" dirty="0"/>
            </a:br>
            <a:r>
              <a:rPr lang="en-US" sz="3600" dirty="0"/>
              <a:t>Business in the Global Economy</a:t>
            </a:r>
          </a:p>
        </p:txBody>
      </p:sp>
      <p:sp>
        <p:nvSpPr>
          <p:cNvPr id="5123" name="1 - Τίτλος"/>
          <p:cNvSpPr txBox="1">
            <a:spLocks/>
          </p:cNvSpPr>
          <p:nvPr/>
        </p:nvSpPr>
        <p:spPr bwMode="auto">
          <a:xfrm>
            <a:off x="228600" y="1828800"/>
            <a:ext cx="5867400" cy="1371600"/>
          </a:xfrm>
          <a:prstGeom prst="rect">
            <a:avLst/>
          </a:prstGeom>
          <a:noFill/>
          <a:ln w="9525">
            <a:noFill/>
            <a:miter lim="800000"/>
            <a:headEnd/>
            <a:tailEnd/>
          </a:ln>
        </p:spPr>
        <p:txBody>
          <a:bodyPr anchor="ctr"/>
          <a:lstStyle/>
          <a:p>
            <a:pPr algn="ctr"/>
            <a:endParaRPr lang="en-US" sz="2800" dirty="0">
              <a:solidFill>
                <a:srgbClr val="E46C0A"/>
              </a:solidFill>
              <a:latin typeface="Times New Roman" pitchFamily="18" charset="0"/>
            </a:endParaRPr>
          </a:p>
        </p:txBody>
      </p:sp>
      <p:sp>
        <p:nvSpPr>
          <p:cNvPr id="512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125" name="1 - Τίτλος"/>
          <p:cNvSpPr txBox="1">
            <a:spLocks/>
          </p:cNvSpPr>
          <p:nvPr/>
        </p:nvSpPr>
        <p:spPr bwMode="auto">
          <a:xfrm>
            <a:off x="228600" y="38100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Professor Christos </a:t>
            </a:r>
            <a:r>
              <a:rPr lang="en-US" sz="2800">
                <a:solidFill>
                  <a:srgbClr val="E46C0A"/>
                </a:solidFill>
                <a:latin typeface="Times New Roman" pitchFamily="18" charset="0"/>
              </a:rPr>
              <a:t>Nikas</a:t>
            </a:r>
            <a:endParaRPr lang="en-US" sz="2800" dirty="0">
              <a:solidFill>
                <a:srgbClr val="E46C0A"/>
              </a:solidFill>
              <a:latin typeface="Times New Roman" pitchFamily="18" charset="0"/>
            </a:endParaRPr>
          </a:p>
        </p:txBody>
      </p:sp>
      <p:pic>
        <p:nvPicPr>
          <p:cNvPr id="3" name="Εικόνα 2">
            <a:extLst>
              <a:ext uri="{FF2B5EF4-FFF2-40B4-BE49-F238E27FC236}">
                <a16:creationId xmlns="" xmlns:a16="http://schemas.microsoft.com/office/drawing/2014/main" id="{7E61D4E0-7761-95ED-D4B1-D2FBE590746C}"/>
              </a:ext>
            </a:extLst>
          </p:cNvPr>
          <p:cNvPicPr>
            <a:picLocks noChangeAspect="1"/>
          </p:cNvPicPr>
          <p:nvPr/>
        </p:nvPicPr>
        <p:blipFill>
          <a:blip r:embed="rId3" cstate="print"/>
          <a:stretch>
            <a:fillRect/>
          </a:stretch>
        </p:blipFill>
        <p:spPr>
          <a:xfrm>
            <a:off x="457200" y="5257800"/>
            <a:ext cx="4267200" cy="8079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990600"/>
            <a:ext cx="8229600" cy="1143000"/>
          </a:xfrm>
        </p:spPr>
        <p:txBody>
          <a:bodyPr/>
          <a:lstStyle/>
          <a:p>
            <a:r>
              <a:rPr lang="en-US" dirty="0"/>
              <a:t>How Trade Actually Begins</a:t>
            </a:r>
          </a:p>
        </p:txBody>
      </p:sp>
      <p:sp>
        <p:nvSpPr>
          <p:cNvPr id="3" name="Content Placeholder 2"/>
          <p:cNvSpPr>
            <a:spLocks noGrp="1"/>
          </p:cNvSpPr>
          <p:nvPr>
            <p:ph idx="1"/>
          </p:nvPr>
        </p:nvSpPr>
        <p:spPr>
          <a:xfrm>
            <a:off x="457200" y="2133600"/>
            <a:ext cx="8229600" cy="4419600"/>
          </a:xfrm>
        </p:spPr>
        <p:txBody>
          <a:bodyPr rtlCol="0">
            <a:normAutofit lnSpcReduction="10000"/>
          </a:bodyPr>
          <a:lstStyle/>
          <a:p>
            <a:pPr fontAlgn="auto">
              <a:spcAft>
                <a:spcPts val="0"/>
              </a:spcAft>
              <a:buFont typeface="Arial" pitchFamily="34" charset="0"/>
              <a:buChar char="•"/>
              <a:defRPr/>
            </a:pPr>
            <a:r>
              <a:rPr lang="en-US" dirty="0"/>
              <a:t>Henri (from France) ships some wine to the United States and puts it on the market.</a:t>
            </a:r>
          </a:p>
          <a:p>
            <a:pPr fontAlgn="auto">
              <a:spcAft>
                <a:spcPts val="0"/>
              </a:spcAft>
              <a:buFont typeface="Arial" pitchFamily="34" charset="0"/>
              <a:buChar char="•"/>
              <a:defRPr/>
            </a:pPr>
            <a:r>
              <a:rPr lang="en-US" dirty="0"/>
              <a:t>U.S. consumers buy the French wine and cut back on U.S. wine. Henri is happy and ships more.</a:t>
            </a:r>
          </a:p>
          <a:p>
            <a:pPr fontAlgn="auto">
              <a:spcAft>
                <a:spcPts val="0"/>
              </a:spcAft>
              <a:buFont typeface="Arial" pitchFamily="34" charset="0"/>
              <a:buChar char="•"/>
              <a:defRPr/>
            </a:pPr>
            <a:r>
              <a:rPr lang="en-US" dirty="0"/>
              <a:t>Joe (from the United States) ships laptops to France and puts them on the market.</a:t>
            </a:r>
          </a:p>
          <a:p>
            <a:pPr fontAlgn="auto">
              <a:spcAft>
                <a:spcPts val="0"/>
              </a:spcAft>
              <a:buFont typeface="Arial" pitchFamily="34" charset="0"/>
              <a:buChar char="•"/>
              <a:defRPr/>
            </a:pPr>
            <a:r>
              <a:rPr lang="en-US" dirty="0"/>
              <a:t>The French buy these laptops and cut back on French laptops. Joe is happy and ships more.</a:t>
            </a:r>
          </a:p>
          <a:p>
            <a:pPr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B6276F84-76B0-A4E0-1568-E1BEB88911D4}"/>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066800"/>
            <a:ext cx="8229600" cy="990600"/>
          </a:xfrm>
        </p:spPr>
        <p:txBody>
          <a:bodyPr/>
          <a:lstStyle/>
          <a:p>
            <a:r>
              <a:rPr lang="en-US" dirty="0"/>
              <a:t>What Happens to Production?</a:t>
            </a:r>
          </a:p>
        </p:txBody>
      </p:sp>
      <p:sp>
        <p:nvSpPr>
          <p:cNvPr id="3" name="Content Placeholder 2"/>
          <p:cNvSpPr>
            <a:spLocks noGrp="1"/>
          </p:cNvSpPr>
          <p:nvPr>
            <p:ph idx="1"/>
          </p:nvPr>
        </p:nvSpPr>
        <p:spPr>
          <a:xfrm>
            <a:off x="304800" y="2057400"/>
            <a:ext cx="8534400" cy="4267200"/>
          </a:xfrm>
        </p:spPr>
        <p:txBody>
          <a:bodyPr rtlCol="0">
            <a:normAutofit fontScale="85000" lnSpcReduction="10000"/>
          </a:bodyPr>
          <a:lstStyle/>
          <a:p>
            <a:pPr fontAlgn="auto">
              <a:spcAft>
                <a:spcPts val="0"/>
              </a:spcAft>
              <a:buFont typeface="Arial" pitchFamily="34" charset="0"/>
              <a:buChar char="•"/>
              <a:defRPr/>
            </a:pPr>
            <a:r>
              <a:rPr lang="en-US" dirty="0"/>
              <a:t>U.S. consumers cut back on buying U.S. made wine.</a:t>
            </a:r>
          </a:p>
          <a:p>
            <a:pPr lvl="1" fontAlgn="auto">
              <a:spcAft>
                <a:spcPts val="0"/>
              </a:spcAft>
              <a:buFont typeface="Arial" pitchFamily="34" charset="0"/>
              <a:buChar char="–"/>
              <a:defRPr/>
            </a:pPr>
            <a:r>
              <a:rPr lang="en-US" dirty="0"/>
              <a:t>U.S. winemakers lose sales, cut back production, and lay off workers.</a:t>
            </a:r>
          </a:p>
          <a:p>
            <a:pPr fontAlgn="auto">
              <a:spcAft>
                <a:spcPts val="0"/>
              </a:spcAft>
              <a:buFont typeface="Arial" pitchFamily="34" charset="0"/>
              <a:buChar char="•"/>
              <a:defRPr/>
            </a:pPr>
            <a:r>
              <a:rPr lang="en-US" dirty="0"/>
              <a:t>French buyers cut back on buying French laptops.</a:t>
            </a:r>
          </a:p>
          <a:p>
            <a:pPr lvl="1" fontAlgn="auto">
              <a:spcAft>
                <a:spcPts val="0"/>
              </a:spcAft>
              <a:buFont typeface="Arial" pitchFamily="34" charset="0"/>
              <a:buChar char="–"/>
              <a:defRPr/>
            </a:pPr>
            <a:r>
              <a:rPr lang="en-US" dirty="0"/>
              <a:t>French laptop makers lose sales, cut back production, and lay off workers.</a:t>
            </a:r>
          </a:p>
          <a:p>
            <a:pPr fontAlgn="auto">
              <a:spcAft>
                <a:spcPts val="0"/>
              </a:spcAft>
              <a:buFont typeface="Arial" pitchFamily="34" charset="0"/>
              <a:buChar char="•"/>
              <a:defRPr/>
            </a:pPr>
            <a:r>
              <a:rPr lang="en-US" dirty="0"/>
              <a:t>Henri expands production of wine in France.</a:t>
            </a:r>
          </a:p>
          <a:p>
            <a:pPr lvl="1" fontAlgn="auto">
              <a:spcAft>
                <a:spcPts val="0"/>
              </a:spcAft>
              <a:buFont typeface="Arial" pitchFamily="34" charset="0"/>
              <a:buChar char="–"/>
              <a:defRPr/>
            </a:pPr>
            <a:r>
              <a:rPr lang="en-US" dirty="0"/>
              <a:t>He hires more workers.</a:t>
            </a:r>
          </a:p>
          <a:p>
            <a:pPr fontAlgn="auto">
              <a:spcAft>
                <a:spcPts val="0"/>
              </a:spcAft>
              <a:buFont typeface="Arial" pitchFamily="34" charset="0"/>
              <a:buChar char="•"/>
              <a:defRPr/>
            </a:pPr>
            <a:r>
              <a:rPr lang="en-US" dirty="0"/>
              <a:t>Joe expands production of laptops in the United States.</a:t>
            </a:r>
          </a:p>
          <a:p>
            <a:pPr lvl="1" fontAlgn="auto">
              <a:spcAft>
                <a:spcPts val="0"/>
              </a:spcAft>
              <a:buFont typeface="Arial" pitchFamily="34" charset="0"/>
              <a:buChar char="–"/>
              <a:defRPr/>
            </a:pPr>
            <a:r>
              <a:rPr lang="en-US" dirty="0"/>
              <a:t>He hires more workers.</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F1FEF824-D5BF-E3FE-CFD6-7252B1AFCB06}"/>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838200"/>
            <a:ext cx="8229600" cy="1066800"/>
          </a:xfrm>
        </p:spPr>
        <p:txBody>
          <a:bodyPr/>
          <a:lstStyle/>
          <a:p>
            <a:r>
              <a:rPr lang="en-US" dirty="0"/>
              <a:t>Who Is Unhappy?</a:t>
            </a:r>
          </a:p>
        </p:txBody>
      </p:sp>
      <p:sp>
        <p:nvSpPr>
          <p:cNvPr id="3" name="Content Placeholder 2"/>
          <p:cNvSpPr>
            <a:spLocks noGrp="1"/>
          </p:cNvSpPr>
          <p:nvPr>
            <p:ph idx="1"/>
          </p:nvPr>
        </p:nvSpPr>
        <p:spPr>
          <a:xfrm>
            <a:off x="457200" y="2057400"/>
            <a:ext cx="8229600" cy="4343400"/>
          </a:xfrm>
        </p:spPr>
        <p:txBody>
          <a:bodyPr rtlCol="0">
            <a:normAutofit fontScale="92500" lnSpcReduction="20000"/>
          </a:bodyPr>
          <a:lstStyle/>
          <a:p>
            <a:pPr fontAlgn="auto">
              <a:spcAft>
                <a:spcPts val="0"/>
              </a:spcAft>
              <a:buFont typeface="Arial" pitchFamily="34" charset="0"/>
              <a:buChar char="•"/>
              <a:defRPr/>
            </a:pPr>
            <a:r>
              <a:rPr lang="en-US" dirty="0"/>
              <a:t>In the United States, wine growers and their workers are unhappy.</a:t>
            </a:r>
          </a:p>
          <a:p>
            <a:pPr lvl="1" fontAlgn="auto">
              <a:spcAft>
                <a:spcPts val="0"/>
              </a:spcAft>
              <a:buFont typeface="Arial" pitchFamily="34" charset="0"/>
              <a:buChar char="–"/>
              <a:defRPr/>
            </a:pPr>
            <a:r>
              <a:rPr lang="en-US" dirty="0"/>
              <a:t>Imported goods are cutting into sales and causing layoffs.</a:t>
            </a:r>
          </a:p>
          <a:p>
            <a:pPr fontAlgn="auto">
              <a:spcAft>
                <a:spcPts val="0"/>
              </a:spcAft>
              <a:buFont typeface="Arial" pitchFamily="34" charset="0"/>
              <a:buChar char="•"/>
              <a:defRPr/>
            </a:pPr>
            <a:r>
              <a:rPr lang="en-US" dirty="0"/>
              <a:t>In France, laptop manufacturers and their workers are unhappy.</a:t>
            </a:r>
          </a:p>
          <a:p>
            <a:pPr lvl="1" fontAlgn="auto">
              <a:spcAft>
                <a:spcPts val="0"/>
              </a:spcAft>
              <a:buFont typeface="Arial" pitchFamily="34" charset="0"/>
              <a:buChar char="–"/>
              <a:defRPr/>
            </a:pPr>
            <a:r>
              <a:rPr lang="en-US" dirty="0"/>
              <a:t>Imported goods are cutting into sales and causing layoffs.</a:t>
            </a:r>
          </a:p>
          <a:p>
            <a:pPr fontAlgn="auto">
              <a:spcAft>
                <a:spcPts val="0"/>
              </a:spcAft>
              <a:buFont typeface="Arial" pitchFamily="34" charset="0"/>
              <a:buChar char="•"/>
              <a:defRPr/>
            </a:pPr>
            <a:r>
              <a:rPr lang="en-US" dirty="0"/>
              <a:t>Workers and producers who compete with imported products have an economic interest in restricting international trade.</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933C2577-B795-DB27-99C3-37AFD0708B50}"/>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19200"/>
            <a:ext cx="8229600" cy="1143000"/>
          </a:xfrm>
        </p:spPr>
        <p:txBody>
          <a:bodyPr/>
          <a:lstStyle/>
          <a:p>
            <a:r>
              <a:rPr lang="en-US" dirty="0"/>
              <a:t>Who Is Happy?</a:t>
            </a:r>
          </a:p>
        </p:txBody>
      </p:sp>
      <p:sp>
        <p:nvSpPr>
          <p:cNvPr id="21507" name="Content Placeholder 2"/>
          <p:cNvSpPr>
            <a:spLocks noGrp="1"/>
          </p:cNvSpPr>
          <p:nvPr>
            <p:ph idx="1"/>
          </p:nvPr>
        </p:nvSpPr>
        <p:spPr>
          <a:xfrm>
            <a:off x="381000" y="2286000"/>
            <a:ext cx="8229600" cy="4038600"/>
          </a:xfrm>
        </p:spPr>
        <p:txBody>
          <a:bodyPr/>
          <a:lstStyle/>
          <a:p>
            <a:r>
              <a:rPr lang="en-US" dirty="0"/>
              <a:t>In the United States, laptop manufacturers and their workers are happy.</a:t>
            </a:r>
          </a:p>
          <a:p>
            <a:pPr lvl="1"/>
            <a:r>
              <a:rPr lang="en-US" dirty="0"/>
              <a:t>Exported goods expand sales and create jobs.</a:t>
            </a:r>
          </a:p>
          <a:p>
            <a:r>
              <a:rPr lang="en-US" dirty="0"/>
              <a:t>In France, wine growers and their workers are happy.</a:t>
            </a:r>
          </a:p>
          <a:p>
            <a:pPr lvl="1"/>
            <a:r>
              <a:rPr lang="en-US" dirty="0"/>
              <a:t>Exported goods expand sales and create jobs.</a:t>
            </a:r>
          </a:p>
          <a:p>
            <a:pPr lvl="1">
              <a:buFont typeface="Arial" charset="0"/>
              <a:buNone/>
            </a:pPr>
            <a:r>
              <a:rPr lang="en-US" dirty="0"/>
              <a:t>	</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3" name="Εικόνα 2">
            <a:extLst>
              <a:ext uri="{FF2B5EF4-FFF2-40B4-BE49-F238E27FC236}">
                <a16:creationId xmlns="" xmlns:a16="http://schemas.microsoft.com/office/drawing/2014/main" id="{42F8C07B-2670-DE83-5E0C-C55C24807491}"/>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533400" y="1066800"/>
            <a:ext cx="8229600" cy="838200"/>
          </a:xfrm>
        </p:spPr>
        <p:txBody>
          <a:bodyPr/>
          <a:lstStyle/>
          <a:p>
            <a:r>
              <a:rPr lang="en-US" dirty="0"/>
              <a:t>Outcomes of International Trade</a:t>
            </a:r>
          </a:p>
        </p:txBody>
      </p:sp>
      <p:sp>
        <p:nvSpPr>
          <p:cNvPr id="3" name="Content Placeholder 2"/>
          <p:cNvSpPr>
            <a:spLocks noGrp="1"/>
          </p:cNvSpPr>
          <p:nvPr>
            <p:ph idx="1"/>
          </p:nvPr>
        </p:nvSpPr>
        <p:spPr>
          <a:xfrm>
            <a:off x="381000" y="1905000"/>
            <a:ext cx="8229600" cy="3886200"/>
          </a:xfrm>
        </p:spPr>
        <p:txBody>
          <a:bodyPr rtlCol="0">
            <a:normAutofit fontScale="85000" lnSpcReduction="10000"/>
          </a:bodyPr>
          <a:lstStyle/>
          <a:p>
            <a:pPr fontAlgn="auto">
              <a:spcAft>
                <a:spcPts val="0"/>
              </a:spcAft>
              <a:buFont typeface="Arial" pitchFamily="34" charset="0"/>
              <a:buChar char="•"/>
              <a:defRPr/>
            </a:pPr>
            <a:r>
              <a:rPr lang="en-US" dirty="0"/>
              <a:t>International trade not only alters the mix of output in each country but also redistributes income from import-competing  firms to export firms.</a:t>
            </a:r>
          </a:p>
          <a:p>
            <a:pPr fontAlgn="auto">
              <a:spcAft>
                <a:spcPts val="0"/>
              </a:spcAft>
              <a:buFont typeface="Arial" pitchFamily="34" charset="0"/>
              <a:buChar char="•"/>
              <a:defRPr/>
            </a:pPr>
            <a:r>
              <a:rPr lang="en-US" dirty="0"/>
              <a:t>The gains from trade (in sales and jobs) are greater than the losses due to trade (in sales and jobs). </a:t>
            </a:r>
          </a:p>
          <a:p>
            <a:pPr fontAlgn="auto">
              <a:spcAft>
                <a:spcPts val="0"/>
              </a:spcAft>
              <a:buFont typeface="Arial" pitchFamily="34" charset="0"/>
              <a:buChar char="•"/>
              <a:defRPr/>
            </a:pPr>
            <a:r>
              <a:rPr lang="en-US" dirty="0"/>
              <a:t>Also, the wine and the laptops are being produced by those who have a comparative advantage in doing so.</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F4980280-09FF-FF22-4ED2-6C63CCDA0BDD}"/>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990600"/>
            <a:ext cx="8229600" cy="1066800"/>
          </a:xfrm>
        </p:spPr>
        <p:txBody>
          <a:bodyPr/>
          <a:lstStyle/>
          <a:p>
            <a:r>
              <a:rPr lang="en-US" dirty="0"/>
              <a:t>Pressure to “Protect”</a:t>
            </a:r>
          </a:p>
        </p:txBody>
      </p:sp>
      <p:sp>
        <p:nvSpPr>
          <p:cNvPr id="23555" name="Content Placeholder 2"/>
          <p:cNvSpPr>
            <a:spLocks noGrp="1"/>
          </p:cNvSpPr>
          <p:nvPr>
            <p:ph idx="1"/>
          </p:nvPr>
        </p:nvSpPr>
        <p:spPr>
          <a:xfrm>
            <a:off x="457200" y="1981200"/>
            <a:ext cx="8229600" cy="4267200"/>
          </a:xfrm>
        </p:spPr>
        <p:txBody>
          <a:bodyPr/>
          <a:lstStyle/>
          <a:p>
            <a:r>
              <a:rPr lang="en-US" sz="3000" dirty="0">
                <a:solidFill>
                  <a:schemeClr val="tx2"/>
                </a:solidFill>
              </a:rPr>
              <a:t>Saving jobs: </a:t>
            </a:r>
            <a:r>
              <a:rPr lang="en-US" sz="3000" dirty="0"/>
              <a:t>firms losing sales and workers losing jobs do not want to do so.</a:t>
            </a:r>
          </a:p>
          <a:p>
            <a:pPr lvl="1"/>
            <a:r>
              <a:rPr lang="en-US" sz="2600" dirty="0"/>
              <a:t>They petition Congress to pass laws restricting the importation of the competing goods.</a:t>
            </a:r>
          </a:p>
          <a:p>
            <a:pPr lvl="1"/>
            <a:r>
              <a:rPr lang="en-US" sz="2600" dirty="0"/>
              <a:t>Actually, more jobs are created than lost due to international trade.</a:t>
            </a:r>
          </a:p>
          <a:p>
            <a:r>
              <a:rPr lang="en-US" sz="3000" dirty="0">
                <a:solidFill>
                  <a:schemeClr val="tx2"/>
                </a:solidFill>
              </a:rPr>
              <a:t>National security: </a:t>
            </a:r>
            <a:r>
              <a:rPr lang="en-US" sz="3000" dirty="0"/>
              <a:t>imported shoes drive U.S. shoe firms out of business. Who would make shoes for the army in case we go to war?</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3" name="Εικόνα 2">
            <a:extLst>
              <a:ext uri="{FF2B5EF4-FFF2-40B4-BE49-F238E27FC236}">
                <a16:creationId xmlns="" xmlns:a16="http://schemas.microsoft.com/office/drawing/2014/main" id="{8534C338-7C5A-B796-D063-1E793C0FB298}"/>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09600" y="990600"/>
            <a:ext cx="8229600" cy="1066800"/>
          </a:xfrm>
        </p:spPr>
        <p:txBody>
          <a:bodyPr/>
          <a:lstStyle/>
          <a:p>
            <a:r>
              <a:rPr lang="en-US" dirty="0"/>
              <a:t>Pressure to “Protect”</a:t>
            </a:r>
          </a:p>
        </p:txBody>
      </p:sp>
      <p:sp>
        <p:nvSpPr>
          <p:cNvPr id="3" name="Content Placeholder 2"/>
          <p:cNvSpPr>
            <a:spLocks noGrp="1"/>
          </p:cNvSpPr>
          <p:nvPr>
            <p:ph idx="1"/>
          </p:nvPr>
        </p:nvSpPr>
        <p:spPr>
          <a:xfrm>
            <a:off x="457200" y="1981200"/>
            <a:ext cx="8229600" cy="4419600"/>
          </a:xfrm>
        </p:spPr>
        <p:txBody>
          <a:bodyPr rtlCol="0">
            <a:normAutofit fontScale="92500" lnSpcReduction="10000"/>
          </a:bodyPr>
          <a:lstStyle/>
          <a:p>
            <a:pPr fontAlgn="auto">
              <a:spcAft>
                <a:spcPts val="0"/>
              </a:spcAft>
              <a:buFont typeface="Arial" pitchFamily="34" charset="0"/>
              <a:buChar char="•"/>
              <a:defRPr/>
            </a:pPr>
            <a:r>
              <a:rPr lang="en-US" dirty="0">
                <a:solidFill>
                  <a:schemeClr val="tx2"/>
                </a:solidFill>
              </a:rPr>
              <a:t>Dumping: </a:t>
            </a:r>
            <a:r>
              <a:rPr lang="en-US" dirty="0"/>
              <a:t>importers are selling goods at prices below what they charge at home. So we get them cheap. Problem? It is to the import-competing firm.</a:t>
            </a:r>
          </a:p>
          <a:p>
            <a:pPr fontAlgn="auto">
              <a:spcAft>
                <a:spcPts val="0"/>
              </a:spcAft>
              <a:buFont typeface="Arial" pitchFamily="34" charset="0"/>
              <a:buChar char="•"/>
              <a:defRPr/>
            </a:pPr>
            <a:r>
              <a:rPr lang="en-US" dirty="0">
                <a:solidFill>
                  <a:schemeClr val="tx2"/>
                </a:solidFill>
              </a:rPr>
              <a:t>Infant industries: </a:t>
            </a:r>
            <a:r>
              <a:rPr lang="en-US" dirty="0"/>
              <a:t>imported goods make it nearly impossible for a U.S. firm to start up. Costs are high at start-up, so low-cost imports will kill the business at birth. Some furniture firms got restrictions put into place in the late 1700s. Those restrictions are still there. Infant?</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87AB8C54-007D-C7A0-409C-54BC6F72143D}"/>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914400"/>
            <a:ext cx="8229600" cy="914400"/>
          </a:xfrm>
        </p:spPr>
        <p:txBody>
          <a:bodyPr/>
          <a:lstStyle/>
          <a:p>
            <a:r>
              <a:rPr lang="en-US" dirty="0"/>
              <a:t>Barriers to Trade</a:t>
            </a:r>
          </a:p>
        </p:txBody>
      </p:sp>
      <p:sp>
        <p:nvSpPr>
          <p:cNvPr id="3" name="Content Placeholder 2"/>
          <p:cNvSpPr>
            <a:spLocks noGrp="1"/>
          </p:cNvSpPr>
          <p:nvPr>
            <p:ph idx="1"/>
          </p:nvPr>
        </p:nvSpPr>
        <p:spPr>
          <a:xfrm>
            <a:off x="457200" y="1828800"/>
            <a:ext cx="8229600" cy="4724400"/>
          </a:xfrm>
        </p:spPr>
        <p:txBody>
          <a:bodyPr rtlCol="0">
            <a:normAutofit fontScale="92500" lnSpcReduction="10000"/>
          </a:bodyPr>
          <a:lstStyle/>
          <a:p>
            <a:pPr fontAlgn="auto">
              <a:spcAft>
                <a:spcPts val="0"/>
              </a:spcAft>
              <a:buFont typeface="Arial" pitchFamily="34" charset="0"/>
              <a:buChar char="•"/>
              <a:defRPr/>
            </a:pPr>
            <a:r>
              <a:rPr lang="en-US" dirty="0">
                <a:solidFill>
                  <a:schemeClr val="tx2"/>
                </a:solidFill>
              </a:rPr>
              <a:t>Embargo: </a:t>
            </a:r>
            <a:r>
              <a:rPr lang="en-US" dirty="0"/>
              <a:t>this is simply a prohibition on imported goods. Highly effective!</a:t>
            </a:r>
          </a:p>
          <a:p>
            <a:pPr fontAlgn="auto">
              <a:spcAft>
                <a:spcPts val="0"/>
              </a:spcAft>
              <a:buFont typeface="Arial" pitchFamily="34" charset="0"/>
              <a:buChar char="•"/>
              <a:defRPr/>
            </a:pPr>
            <a:r>
              <a:rPr lang="en-US" dirty="0">
                <a:solidFill>
                  <a:schemeClr val="tx2"/>
                </a:solidFill>
              </a:rPr>
              <a:t>Tariff: </a:t>
            </a:r>
            <a:r>
              <a:rPr lang="en-US" dirty="0"/>
              <a:t>a tax imposed on imported goods. </a:t>
            </a:r>
          </a:p>
          <a:p>
            <a:pPr lvl="1" fontAlgn="auto">
              <a:spcAft>
                <a:spcPts val="0"/>
              </a:spcAft>
              <a:buFont typeface="Arial" pitchFamily="34" charset="0"/>
              <a:buChar char="–"/>
              <a:defRPr/>
            </a:pPr>
            <a:r>
              <a:rPr lang="en-US" dirty="0"/>
              <a:t>It makes the imported goods more expensive than their domestic competitors. This reduces the competition between the two.</a:t>
            </a:r>
          </a:p>
          <a:p>
            <a:pPr fontAlgn="auto">
              <a:spcAft>
                <a:spcPts val="0"/>
              </a:spcAft>
              <a:buFont typeface="Arial" pitchFamily="34" charset="0"/>
              <a:buChar char="•"/>
              <a:defRPr/>
            </a:pPr>
            <a:r>
              <a:rPr lang="en-US" dirty="0">
                <a:solidFill>
                  <a:schemeClr val="tx2"/>
                </a:solidFill>
              </a:rPr>
              <a:t>Quota: </a:t>
            </a:r>
            <a:r>
              <a:rPr lang="en-US" dirty="0"/>
              <a:t>a limit on the quantity of a good allowed to be imported.</a:t>
            </a:r>
          </a:p>
          <a:p>
            <a:pPr lvl="1" fontAlgn="auto">
              <a:spcAft>
                <a:spcPts val="0"/>
              </a:spcAft>
              <a:buFont typeface="Arial" pitchFamily="34" charset="0"/>
              <a:buChar char="–"/>
              <a:defRPr/>
            </a:pPr>
            <a:r>
              <a:rPr lang="en-US" dirty="0"/>
              <a:t>Pushes the supply curve left, raising the price of the import. This also reduces the competition between domestic and imported goods.</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3C134376-BA39-8D0A-0A70-699CA078D8B4}"/>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533400" y="914400"/>
            <a:ext cx="8229600" cy="990600"/>
          </a:xfrm>
        </p:spPr>
        <p:txBody>
          <a:bodyPr/>
          <a:lstStyle/>
          <a:p>
            <a:r>
              <a:rPr lang="en-US" dirty="0"/>
              <a:t>Barriers to Trade</a:t>
            </a:r>
          </a:p>
        </p:txBody>
      </p:sp>
      <p:sp>
        <p:nvSpPr>
          <p:cNvPr id="3" name="Content Placeholder 2"/>
          <p:cNvSpPr>
            <a:spLocks noGrp="1"/>
          </p:cNvSpPr>
          <p:nvPr>
            <p:ph idx="1"/>
          </p:nvPr>
        </p:nvSpPr>
        <p:spPr>
          <a:xfrm>
            <a:off x="457200" y="1905000"/>
            <a:ext cx="8229600" cy="4724400"/>
          </a:xfrm>
        </p:spPr>
        <p:txBody>
          <a:bodyPr rtlCol="0">
            <a:normAutofit fontScale="92500" lnSpcReduction="10000"/>
          </a:bodyPr>
          <a:lstStyle/>
          <a:p>
            <a:pPr fontAlgn="auto">
              <a:spcAft>
                <a:spcPts val="0"/>
              </a:spcAft>
              <a:buFont typeface="Arial" pitchFamily="34" charset="0"/>
              <a:buChar char="•"/>
              <a:defRPr/>
            </a:pPr>
            <a:r>
              <a:rPr lang="en-US" dirty="0"/>
              <a:t>No matter which barrier to trade is selected, the country against which it is erected will </a:t>
            </a:r>
            <a:r>
              <a:rPr lang="en-US" u="sng" dirty="0"/>
              <a:t>retaliate</a:t>
            </a:r>
            <a:r>
              <a:rPr lang="en-US" dirty="0"/>
              <a:t> by imposing barriers against our exports.</a:t>
            </a:r>
          </a:p>
          <a:p>
            <a:pPr lvl="1" fontAlgn="auto">
              <a:spcAft>
                <a:spcPts val="0"/>
              </a:spcAft>
              <a:buFont typeface="Arial" pitchFamily="34" charset="0"/>
              <a:buChar char="–"/>
              <a:defRPr/>
            </a:pPr>
            <a:r>
              <a:rPr lang="en-US" dirty="0"/>
              <a:t>International trade decreases.</a:t>
            </a:r>
          </a:p>
          <a:p>
            <a:pPr lvl="1" fontAlgn="auto">
              <a:spcAft>
                <a:spcPts val="0"/>
              </a:spcAft>
              <a:buFont typeface="Arial" pitchFamily="34" charset="0"/>
              <a:buChar char="–"/>
              <a:defRPr/>
            </a:pPr>
            <a:r>
              <a:rPr lang="en-US" dirty="0"/>
              <a:t>Standard of living falls in both countries.</a:t>
            </a:r>
          </a:p>
          <a:p>
            <a:pPr lvl="1" fontAlgn="auto">
              <a:spcAft>
                <a:spcPts val="0"/>
              </a:spcAft>
              <a:buFont typeface="Arial" pitchFamily="34" charset="0"/>
              <a:buChar char="–"/>
              <a:defRPr/>
            </a:pPr>
            <a:r>
              <a:rPr lang="en-US" dirty="0"/>
              <a:t>Less total output is produced in the world.</a:t>
            </a:r>
          </a:p>
          <a:p>
            <a:pPr fontAlgn="auto">
              <a:spcAft>
                <a:spcPts val="0"/>
              </a:spcAft>
              <a:buFont typeface="Arial" pitchFamily="34" charset="0"/>
              <a:buChar char="•"/>
              <a:defRPr/>
            </a:pPr>
            <a:r>
              <a:rPr lang="en-US" dirty="0"/>
              <a:t>In both countries</a:t>
            </a:r>
          </a:p>
          <a:p>
            <a:pPr lvl="1" fontAlgn="auto">
              <a:spcAft>
                <a:spcPts val="0"/>
              </a:spcAft>
              <a:buFont typeface="Arial" pitchFamily="34" charset="0"/>
              <a:buChar char="–"/>
              <a:defRPr/>
            </a:pPr>
            <a:r>
              <a:rPr lang="en-US" dirty="0"/>
              <a:t>Free trade reduces prices and increases production and consumption.</a:t>
            </a:r>
          </a:p>
          <a:p>
            <a:pPr lvl="1" fontAlgn="auto">
              <a:spcAft>
                <a:spcPts val="0"/>
              </a:spcAft>
              <a:buFont typeface="Arial" pitchFamily="34" charset="0"/>
              <a:buChar char="–"/>
              <a:defRPr/>
            </a:pPr>
            <a:r>
              <a:rPr lang="en-US" dirty="0"/>
              <a:t>Tariffs and quotas raise prices to consumers and decrease production and consumption.</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A612D74B-1FB3-577E-B4EE-FFC0B7C7F5C7}"/>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838200"/>
            <a:ext cx="8229600" cy="1143000"/>
          </a:xfrm>
        </p:spPr>
        <p:txBody>
          <a:bodyPr/>
          <a:lstStyle/>
          <a:p>
            <a:r>
              <a:rPr lang="en-US" dirty="0"/>
              <a:t>Barriers to Trade</a:t>
            </a:r>
          </a:p>
        </p:txBody>
      </p:sp>
      <p:sp>
        <p:nvSpPr>
          <p:cNvPr id="3" name="Content Placeholder 2"/>
          <p:cNvSpPr>
            <a:spLocks noGrp="1"/>
          </p:cNvSpPr>
          <p:nvPr>
            <p:ph idx="1"/>
          </p:nvPr>
        </p:nvSpPr>
        <p:spPr>
          <a:xfrm>
            <a:off x="457200" y="2133600"/>
            <a:ext cx="8229600" cy="4038600"/>
          </a:xfrm>
        </p:spPr>
        <p:txBody>
          <a:bodyPr rtlCol="0">
            <a:normAutofit/>
          </a:bodyPr>
          <a:lstStyle/>
          <a:p>
            <a:pPr fontAlgn="auto">
              <a:spcAft>
                <a:spcPts val="0"/>
              </a:spcAft>
              <a:buFont typeface="Arial" pitchFamily="34" charset="0"/>
              <a:buChar char="•"/>
              <a:defRPr/>
            </a:pPr>
            <a:r>
              <a:rPr lang="en-US" dirty="0">
                <a:solidFill>
                  <a:schemeClr val="tx2"/>
                </a:solidFill>
              </a:rPr>
              <a:t>Voluntary restraint agreement: </a:t>
            </a:r>
            <a:r>
              <a:rPr lang="en-US" dirty="0"/>
              <a:t>the two countries agree to reduce the volume of trade.</a:t>
            </a:r>
          </a:p>
          <a:p>
            <a:pPr fontAlgn="auto">
              <a:spcAft>
                <a:spcPts val="0"/>
              </a:spcAft>
              <a:buFont typeface="Arial" pitchFamily="34" charset="0"/>
              <a:buChar char="•"/>
              <a:defRPr/>
            </a:pPr>
            <a:r>
              <a:rPr lang="en-US" dirty="0">
                <a:solidFill>
                  <a:schemeClr val="tx2"/>
                </a:solidFill>
              </a:rPr>
              <a:t>Nontariff barriers: </a:t>
            </a:r>
            <a:r>
              <a:rPr lang="en-US" dirty="0"/>
              <a:t>the use of product standards, licensing restrictions, restrictive procurement practices, and safety regulations to deter the qualification of products to be imported.</a:t>
            </a:r>
          </a:p>
          <a:p>
            <a:pPr lvl="1"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263CD7A7-DAFD-354A-FDB1-AEBD7ACD8627}"/>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3400" y="838200"/>
            <a:ext cx="8229600" cy="1066800"/>
          </a:xfrm>
        </p:spPr>
        <p:txBody>
          <a:bodyPr/>
          <a:lstStyle/>
          <a:p>
            <a:r>
              <a:rPr lang="en-US" dirty="0"/>
              <a:t>Trade Balances</a:t>
            </a:r>
          </a:p>
        </p:txBody>
      </p:sp>
      <p:sp>
        <p:nvSpPr>
          <p:cNvPr id="3" name="Content Placeholder 2"/>
          <p:cNvSpPr>
            <a:spLocks noGrp="1"/>
          </p:cNvSpPr>
          <p:nvPr>
            <p:ph idx="1"/>
          </p:nvPr>
        </p:nvSpPr>
        <p:spPr>
          <a:xfrm>
            <a:off x="457200" y="1828800"/>
            <a:ext cx="8229600" cy="4343400"/>
          </a:xfrm>
        </p:spPr>
        <p:txBody>
          <a:bodyPr rtlCol="0">
            <a:normAutofit/>
          </a:bodyPr>
          <a:lstStyle/>
          <a:p>
            <a:pPr marL="0" indent="0" fontAlgn="auto">
              <a:spcAft>
                <a:spcPts val="0"/>
              </a:spcAft>
              <a:buFont typeface="Arial" pitchFamily="34" charset="0"/>
              <a:buNone/>
              <a:defRPr/>
            </a:pPr>
            <a:endParaRPr lang="en-US" dirty="0"/>
          </a:p>
          <a:p>
            <a:pPr fontAlgn="auto">
              <a:spcAft>
                <a:spcPts val="0"/>
              </a:spcAft>
              <a:buFont typeface="Arial" pitchFamily="34" charset="0"/>
              <a:buChar char="•"/>
              <a:defRPr/>
            </a:pPr>
            <a:endParaRPr lang="en-US" dirty="0"/>
          </a:p>
          <a:p>
            <a:pPr fontAlgn="auto">
              <a:spcAft>
                <a:spcPts val="0"/>
              </a:spcAft>
              <a:buFont typeface="Arial" pitchFamily="34" charset="0"/>
              <a:buChar char="•"/>
              <a:defRPr/>
            </a:pPr>
            <a:r>
              <a:rPr lang="en-US" dirty="0"/>
              <a:t>A </a:t>
            </a:r>
            <a:r>
              <a:rPr lang="en-US" dirty="0">
                <a:solidFill>
                  <a:schemeClr val="tx2"/>
                </a:solidFill>
              </a:rPr>
              <a:t>trade deficit </a:t>
            </a:r>
            <a:r>
              <a:rPr lang="en-US" dirty="0"/>
              <a:t>is a negative trade balance.</a:t>
            </a:r>
          </a:p>
          <a:p>
            <a:pPr lvl="1" fontAlgn="auto">
              <a:spcAft>
                <a:spcPts val="0"/>
              </a:spcAft>
              <a:buFont typeface="Arial" pitchFamily="34" charset="0"/>
              <a:buChar char="–"/>
              <a:defRPr/>
            </a:pPr>
            <a:r>
              <a:rPr lang="en-US" dirty="0"/>
              <a:t>Excess money piles up in foreign countries.</a:t>
            </a:r>
          </a:p>
          <a:p>
            <a:pPr fontAlgn="auto">
              <a:spcAft>
                <a:spcPts val="0"/>
              </a:spcAft>
              <a:buFont typeface="Arial" pitchFamily="34" charset="0"/>
              <a:buChar char="•"/>
              <a:defRPr/>
            </a:pPr>
            <a:r>
              <a:rPr lang="en-US" dirty="0"/>
              <a:t>A </a:t>
            </a:r>
            <a:r>
              <a:rPr lang="en-US" dirty="0">
                <a:solidFill>
                  <a:schemeClr val="tx2"/>
                </a:solidFill>
              </a:rPr>
              <a:t>trade surplus </a:t>
            </a:r>
            <a:r>
              <a:rPr lang="en-US" dirty="0"/>
              <a:t>is a positive trade balance.</a:t>
            </a:r>
          </a:p>
          <a:p>
            <a:pPr lvl="1" fontAlgn="auto">
              <a:spcAft>
                <a:spcPts val="0"/>
              </a:spcAft>
              <a:buFont typeface="Arial" pitchFamily="34" charset="0"/>
              <a:buChar char="–"/>
              <a:defRPr/>
            </a:pPr>
            <a:r>
              <a:rPr lang="en-US" dirty="0"/>
              <a:t>Excess foreign currency piles up in our country.</a:t>
            </a:r>
          </a:p>
          <a:p>
            <a:pPr fontAlgn="auto">
              <a:spcAft>
                <a:spcPts val="0"/>
              </a:spcAft>
              <a:buFont typeface="Arial" pitchFamily="34" charset="0"/>
              <a:buChar char="•"/>
              <a:defRPr/>
            </a:pPr>
            <a:endParaRPr lang="en-US" dirty="0"/>
          </a:p>
        </p:txBody>
      </p:sp>
      <p:sp>
        <p:nvSpPr>
          <p:cNvPr id="4" name="Rectangle 3"/>
          <p:cNvSpPr/>
          <p:nvPr/>
        </p:nvSpPr>
        <p:spPr>
          <a:xfrm>
            <a:off x="990600" y="2286000"/>
            <a:ext cx="4267200" cy="5334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solidFill>
                <a:latin typeface="Times New Roman" pitchFamily="18" charset="0"/>
              </a:rPr>
              <a:t>Trade balance = Exports - Imports</a:t>
            </a: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sp>
        <p:nvSpPr>
          <p:cNvPr id="6"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7" name="Εικόνα 6">
            <a:extLst>
              <a:ext uri="{FF2B5EF4-FFF2-40B4-BE49-F238E27FC236}">
                <a16:creationId xmlns="" xmlns:a16="http://schemas.microsoft.com/office/drawing/2014/main" id="{A32492DA-1ED7-2F96-BDBB-2B0F87A803F0}"/>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533400" y="838200"/>
            <a:ext cx="8229600" cy="1143000"/>
          </a:xfrm>
        </p:spPr>
        <p:txBody>
          <a:bodyPr/>
          <a:lstStyle/>
          <a:p>
            <a:r>
              <a:rPr lang="en-US" dirty="0"/>
              <a:t>The Economy Tomorrow</a:t>
            </a:r>
          </a:p>
        </p:txBody>
      </p:sp>
      <p:sp>
        <p:nvSpPr>
          <p:cNvPr id="3" name="Content Placeholder 2"/>
          <p:cNvSpPr>
            <a:spLocks noGrp="1"/>
          </p:cNvSpPr>
          <p:nvPr>
            <p:ph idx="1"/>
          </p:nvPr>
        </p:nvSpPr>
        <p:spPr>
          <a:xfrm>
            <a:off x="457200" y="1981200"/>
            <a:ext cx="8229600" cy="4572000"/>
          </a:xfrm>
        </p:spPr>
        <p:txBody>
          <a:bodyPr rtlCol="0">
            <a:normAutofit lnSpcReduction="10000"/>
          </a:bodyPr>
          <a:lstStyle/>
          <a:p>
            <a:pPr fontAlgn="auto">
              <a:lnSpc>
                <a:spcPct val="90000"/>
              </a:lnSpc>
              <a:spcAft>
                <a:spcPts val="0"/>
              </a:spcAft>
              <a:buFont typeface="Arial" pitchFamily="34" charset="0"/>
              <a:buChar char="•"/>
              <a:defRPr/>
            </a:pPr>
            <a:r>
              <a:rPr lang="en-US" sz="3000" dirty="0"/>
              <a:t>NAFTA: the North American Free Trade Agreement is a pact between the United States, Canada, and Mexico. Its goal is to eliminate all trade barriers between the countries.</a:t>
            </a:r>
          </a:p>
          <a:p>
            <a:pPr fontAlgn="auto">
              <a:lnSpc>
                <a:spcPct val="90000"/>
              </a:lnSpc>
              <a:spcAft>
                <a:spcPts val="0"/>
              </a:spcAft>
              <a:buFont typeface="Arial" pitchFamily="34" charset="0"/>
              <a:buChar char="•"/>
              <a:defRPr/>
            </a:pPr>
            <a:r>
              <a:rPr lang="en-US" sz="3000" dirty="0"/>
              <a:t>CAFTA: the Central American Free Trade Agreement will try to do the same for trade between the United States and Central American nations.</a:t>
            </a:r>
          </a:p>
          <a:p>
            <a:pPr fontAlgn="auto">
              <a:lnSpc>
                <a:spcPct val="90000"/>
              </a:lnSpc>
              <a:spcAft>
                <a:spcPts val="0"/>
              </a:spcAft>
              <a:buFont typeface="Arial" pitchFamily="34" charset="0"/>
              <a:buChar char="•"/>
              <a:defRPr/>
            </a:pPr>
            <a:r>
              <a:rPr lang="en-US" sz="3000" dirty="0"/>
              <a:t>These two pressures – protectionism and pursuit of freer trade – will continue to be felt in the economy tomorrow.</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AD08B5C4-C539-A4CD-0094-EFD156CD8139}"/>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914400"/>
            <a:ext cx="8229600" cy="1143000"/>
          </a:xfrm>
        </p:spPr>
        <p:txBody>
          <a:bodyPr/>
          <a:lstStyle/>
          <a:p>
            <a:r>
              <a:rPr lang="en-US" dirty="0"/>
              <a:t>International Finance</a:t>
            </a:r>
          </a:p>
        </p:txBody>
      </p:sp>
      <p:sp>
        <p:nvSpPr>
          <p:cNvPr id="3" name="Content Placeholder 2"/>
          <p:cNvSpPr>
            <a:spLocks noGrp="1"/>
          </p:cNvSpPr>
          <p:nvPr>
            <p:ph idx="1"/>
          </p:nvPr>
        </p:nvSpPr>
        <p:spPr>
          <a:xfrm>
            <a:off x="457200" y="2209800"/>
            <a:ext cx="8229600" cy="4038600"/>
          </a:xfrm>
        </p:spPr>
        <p:txBody>
          <a:bodyPr rtlCol="0">
            <a:normAutofit lnSpcReduction="10000"/>
          </a:bodyPr>
          <a:lstStyle/>
          <a:p>
            <a:pPr fontAlgn="auto">
              <a:spcAft>
                <a:spcPts val="0"/>
              </a:spcAft>
              <a:buFont typeface="Arial" pitchFamily="34" charset="0"/>
              <a:buChar char="•"/>
              <a:defRPr/>
            </a:pPr>
            <a:r>
              <a:rPr lang="en-US" dirty="0"/>
              <a:t>Each country has its own currency (except in Europe, where many countries have adopted the euro).</a:t>
            </a:r>
          </a:p>
          <a:p>
            <a:pPr fontAlgn="auto">
              <a:spcAft>
                <a:spcPts val="0"/>
              </a:spcAft>
              <a:buFont typeface="Arial" pitchFamily="34" charset="0"/>
              <a:buChar char="•"/>
              <a:defRPr/>
            </a:pPr>
            <a:r>
              <a:rPr lang="en-US" dirty="0"/>
              <a:t>International trade therefore involves two currencies – that of the exporter (which needs to pay bills in its currency) and that of the buyer (which pays for items using its currency).</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FD3ABB59-E4C3-96D2-F769-016EC700FBC3}"/>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990600"/>
            <a:ext cx="8229600" cy="1143000"/>
          </a:xfrm>
        </p:spPr>
        <p:txBody>
          <a:bodyPr/>
          <a:lstStyle/>
          <a:p>
            <a:r>
              <a:rPr lang="en-US" dirty="0"/>
              <a:t>Exchange Rates</a:t>
            </a:r>
          </a:p>
        </p:txBody>
      </p:sp>
      <p:sp>
        <p:nvSpPr>
          <p:cNvPr id="7171" name="Content Placeholder 2"/>
          <p:cNvSpPr>
            <a:spLocks noGrp="1"/>
          </p:cNvSpPr>
          <p:nvPr>
            <p:ph idx="1"/>
          </p:nvPr>
        </p:nvSpPr>
        <p:spPr>
          <a:xfrm>
            <a:off x="457200" y="2286000"/>
            <a:ext cx="8229600" cy="4038600"/>
          </a:xfrm>
        </p:spPr>
        <p:txBody>
          <a:bodyPr/>
          <a:lstStyle/>
          <a:p>
            <a:r>
              <a:rPr lang="en-US" dirty="0">
                <a:solidFill>
                  <a:schemeClr val="tx2"/>
                </a:solidFill>
              </a:rPr>
              <a:t>Exchange rate: </a:t>
            </a:r>
            <a:r>
              <a:rPr lang="en-US" dirty="0"/>
              <a:t>the price of one country's currency in terms of another’s; the domestic price of a foreign currency.</a:t>
            </a:r>
          </a:p>
          <a:p>
            <a:r>
              <a:rPr lang="en-US" dirty="0"/>
              <a:t>If US$1.15 = 1 euro, then US$1 = 0.87 euro.</a:t>
            </a:r>
          </a:p>
          <a:p>
            <a:r>
              <a:rPr lang="en-US" dirty="0"/>
              <a:t>Exchange rates in terms of each other must be reciprocals of each other.</a:t>
            </a: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3" name="Εικόνα 2">
            <a:extLst>
              <a:ext uri="{FF2B5EF4-FFF2-40B4-BE49-F238E27FC236}">
                <a16:creationId xmlns="" xmlns:a16="http://schemas.microsoft.com/office/drawing/2014/main" id="{9E08C50E-F29A-6C86-B39A-E039CF5DE27B}"/>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0"/>
            <a:ext cx="8229600" cy="1066800"/>
          </a:xfrm>
        </p:spPr>
        <p:txBody>
          <a:bodyPr/>
          <a:lstStyle/>
          <a:p>
            <a:r>
              <a:rPr lang="en-US"/>
              <a:t>Foreign Exchange Markets</a:t>
            </a:r>
          </a:p>
        </p:txBody>
      </p:sp>
      <p:sp>
        <p:nvSpPr>
          <p:cNvPr id="3" name="Content Placeholder 2"/>
          <p:cNvSpPr>
            <a:spLocks noGrp="1"/>
          </p:cNvSpPr>
          <p:nvPr>
            <p:ph idx="1"/>
          </p:nvPr>
        </p:nvSpPr>
        <p:spPr>
          <a:xfrm>
            <a:off x="457200" y="1828800"/>
            <a:ext cx="8229600" cy="4419600"/>
          </a:xfrm>
        </p:spPr>
        <p:txBody>
          <a:bodyPr rtlCol="0">
            <a:normAutofit lnSpcReduction="10000"/>
          </a:bodyPr>
          <a:lstStyle/>
          <a:p>
            <a:pPr fontAlgn="auto">
              <a:spcAft>
                <a:spcPts val="0"/>
              </a:spcAft>
              <a:buFont typeface="Arial" pitchFamily="34" charset="0"/>
              <a:buChar char="•"/>
              <a:defRPr/>
            </a:pPr>
            <a:r>
              <a:rPr lang="en-US" dirty="0"/>
              <a:t>The market demand e.g. for U.S. dollars originates in</a:t>
            </a:r>
          </a:p>
          <a:p>
            <a:pPr lvl="1" fontAlgn="auto">
              <a:spcAft>
                <a:spcPts val="0"/>
              </a:spcAft>
              <a:buFont typeface="Arial" pitchFamily="34" charset="0"/>
              <a:buChar char="–"/>
              <a:defRPr/>
            </a:pPr>
            <a:r>
              <a:rPr lang="en-US" dirty="0"/>
              <a:t>Foreign demand for American exports.</a:t>
            </a:r>
          </a:p>
          <a:p>
            <a:pPr lvl="1" fontAlgn="auto">
              <a:spcAft>
                <a:spcPts val="0"/>
              </a:spcAft>
              <a:buFont typeface="Arial" pitchFamily="34" charset="0"/>
              <a:buChar char="–"/>
              <a:defRPr/>
            </a:pPr>
            <a:r>
              <a:rPr lang="en-US" dirty="0"/>
              <a:t>Foreign tourists in America.</a:t>
            </a:r>
          </a:p>
          <a:p>
            <a:pPr lvl="1" fontAlgn="auto">
              <a:spcAft>
                <a:spcPts val="0"/>
              </a:spcAft>
              <a:buFont typeface="Arial" pitchFamily="34" charset="0"/>
              <a:buChar char="–"/>
              <a:defRPr/>
            </a:pPr>
            <a:r>
              <a:rPr lang="en-US" dirty="0"/>
              <a:t>Foreign demand for American investments.</a:t>
            </a:r>
          </a:p>
          <a:p>
            <a:pPr lvl="1" fontAlgn="auto">
              <a:spcAft>
                <a:spcPts val="0"/>
              </a:spcAft>
              <a:buFont typeface="Arial" pitchFamily="34" charset="0"/>
              <a:buChar char="–"/>
              <a:defRPr/>
            </a:pPr>
            <a:r>
              <a:rPr lang="en-US" dirty="0"/>
              <a:t>Currency speculators.</a:t>
            </a:r>
          </a:p>
          <a:p>
            <a:pPr lvl="1" fontAlgn="auto">
              <a:spcAft>
                <a:spcPts val="0"/>
              </a:spcAft>
              <a:buFont typeface="Arial" pitchFamily="34" charset="0"/>
              <a:buChar char="–"/>
              <a:defRPr/>
            </a:pPr>
            <a:r>
              <a:rPr lang="en-US" dirty="0"/>
              <a:t>Possible government intervention.</a:t>
            </a:r>
          </a:p>
          <a:p>
            <a:pPr fontAlgn="auto">
              <a:spcAft>
                <a:spcPts val="0"/>
              </a:spcAft>
              <a:buFont typeface="Arial" pitchFamily="34" charset="0"/>
              <a:buChar char="•"/>
              <a:defRPr/>
            </a:pPr>
            <a:r>
              <a:rPr lang="en-US" dirty="0"/>
              <a:t>The market demand for U.S. dollars represents a market supply of foreign currency.</a:t>
            </a:r>
          </a:p>
          <a:p>
            <a:pPr lvl="1" fontAlgn="auto">
              <a:spcAft>
                <a:spcPts val="0"/>
              </a:spcAft>
              <a:buFont typeface="Arial" pitchFamily="34" charset="0"/>
              <a:buChar char="–"/>
              <a:defRPr/>
            </a:pPr>
            <a:endParaRPr lang="en-US" dirty="0"/>
          </a:p>
          <a:p>
            <a:pPr lvl="1"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9280A52D-77F6-E926-E9D7-F1614EFC77D9}"/>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2000"/>
            <a:ext cx="8229600" cy="1066800"/>
          </a:xfrm>
        </p:spPr>
        <p:txBody>
          <a:bodyPr/>
          <a:lstStyle/>
          <a:p>
            <a:r>
              <a:rPr lang="en-US"/>
              <a:t>Foreign Exchange Markets</a:t>
            </a:r>
          </a:p>
        </p:txBody>
      </p:sp>
      <p:sp>
        <p:nvSpPr>
          <p:cNvPr id="3" name="Content Placeholder 2"/>
          <p:cNvSpPr>
            <a:spLocks noGrp="1"/>
          </p:cNvSpPr>
          <p:nvPr>
            <p:ph idx="1"/>
          </p:nvPr>
        </p:nvSpPr>
        <p:spPr>
          <a:xfrm>
            <a:off x="457200" y="1828800"/>
            <a:ext cx="8229600" cy="4419600"/>
          </a:xfrm>
        </p:spPr>
        <p:txBody>
          <a:bodyPr rtlCol="0">
            <a:normAutofit/>
          </a:bodyPr>
          <a:lstStyle/>
          <a:p>
            <a:pPr fontAlgn="auto">
              <a:spcAft>
                <a:spcPts val="0"/>
              </a:spcAft>
              <a:buFont typeface="Arial" pitchFamily="34" charset="0"/>
              <a:buChar char="•"/>
              <a:defRPr/>
            </a:pPr>
            <a:r>
              <a:rPr lang="en-US" dirty="0"/>
              <a:t>The market supply of U.S. dollars originates in</a:t>
            </a:r>
          </a:p>
          <a:p>
            <a:pPr lvl="1" fontAlgn="auto">
              <a:spcAft>
                <a:spcPts val="0"/>
              </a:spcAft>
              <a:buFont typeface="Arial" pitchFamily="34" charset="0"/>
              <a:buChar char="–"/>
              <a:defRPr/>
            </a:pPr>
            <a:r>
              <a:rPr lang="en-US" dirty="0"/>
              <a:t>American demand for imports.</a:t>
            </a:r>
          </a:p>
          <a:p>
            <a:pPr lvl="1" fontAlgn="auto">
              <a:spcAft>
                <a:spcPts val="0"/>
              </a:spcAft>
              <a:buFont typeface="Arial" pitchFamily="34" charset="0"/>
              <a:buChar char="–"/>
              <a:defRPr/>
            </a:pPr>
            <a:r>
              <a:rPr lang="en-US" dirty="0"/>
              <a:t>American tourists abroad.</a:t>
            </a:r>
          </a:p>
          <a:p>
            <a:pPr lvl="1" fontAlgn="auto">
              <a:spcAft>
                <a:spcPts val="0"/>
              </a:spcAft>
              <a:buFont typeface="Arial" pitchFamily="34" charset="0"/>
              <a:buChar char="–"/>
              <a:defRPr/>
            </a:pPr>
            <a:r>
              <a:rPr lang="en-US" dirty="0"/>
              <a:t>American investments abroad.</a:t>
            </a:r>
          </a:p>
          <a:p>
            <a:pPr lvl="1" fontAlgn="auto">
              <a:spcAft>
                <a:spcPts val="0"/>
              </a:spcAft>
              <a:buFont typeface="Arial" pitchFamily="34" charset="0"/>
              <a:buChar char="–"/>
              <a:defRPr/>
            </a:pPr>
            <a:r>
              <a:rPr lang="en-US" dirty="0"/>
              <a:t>Currency speculators.</a:t>
            </a:r>
          </a:p>
          <a:p>
            <a:pPr lvl="1" fontAlgn="auto">
              <a:spcAft>
                <a:spcPts val="0"/>
              </a:spcAft>
              <a:buFont typeface="Arial" pitchFamily="34" charset="0"/>
              <a:buChar char="–"/>
              <a:defRPr/>
            </a:pPr>
            <a:r>
              <a:rPr lang="en-US" dirty="0"/>
              <a:t>Possible government intervention.</a:t>
            </a:r>
          </a:p>
          <a:p>
            <a:pPr fontAlgn="auto">
              <a:spcAft>
                <a:spcPts val="0"/>
              </a:spcAft>
              <a:buFont typeface="Arial" pitchFamily="34" charset="0"/>
              <a:buChar char="•"/>
              <a:defRPr/>
            </a:pPr>
            <a:r>
              <a:rPr lang="en-US" dirty="0"/>
              <a:t>The market supply of U.S. dollars represents a market demand for foreign currency.</a:t>
            </a:r>
          </a:p>
          <a:p>
            <a:pPr lvl="1" fontAlgn="auto">
              <a:spcAft>
                <a:spcPts val="0"/>
              </a:spcAft>
              <a:buFont typeface="Arial" pitchFamily="34" charset="0"/>
              <a:buChar char="–"/>
              <a:defRPr/>
            </a:pPr>
            <a:endParaRPr lang="en-US" dirty="0"/>
          </a:p>
          <a:p>
            <a:pPr lvl="1"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33AE5907-CA82-325E-3706-87D5A8D2FD92}"/>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914400"/>
            <a:ext cx="8229600" cy="1143000"/>
          </a:xfrm>
        </p:spPr>
        <p:txBody>
          <a:bodyPr/>
          <a:lstStyle/>
          <a:p>
            <a:r>
              <a:rPr lang="en-US" dirty="0">
                <a:latin typeface="Cambria" pitchFamily="18" charset="0"/>
              </a:rPr>
              <a:t>The Value of the Dollar</a:t>
            </a:r>
          </a:p>
        </p:txBody>
      </p:sp>
      <p:sp>
        <p:nvSpPr>
          <p:cNvPr id="32770" name="Content Placeholder 2"/>
          <p:cNvSpPr>
            <a:spLocks noGrp="1"/>
          </p:cNvSpPr>
          <p:nvPr>
            <p:ph sz="half" idx="1"/>
          </p:nvPr>
        </p:nvSpPr>
        <p:spPr>
          <a:xfrm>
            <a:off x="228600" y="1828800"/>
            <a:ext cx="3581400" cy="4525963"/>
          </a:xfrm>
        </p:spPr>
        <p:txBody>
          <a:bodyPr/>
          <a:lstStyle/>
          <a:p>
            <a:r>
              <a:rPr lang="en-US" dirty="0">
                <a:cs typeface="Times New Roman" pitchFamily="18" charset="0"/>
              </a:rPr>
              <a:t>At a high euro price of the dollar, fewer will want to buy dollars and more will want to sell dollars. There will be a </a:t>
            </a:r>
            <a:r>
              <a:rPr lang="en-US" u="sng" dirty="0">
                <a:cs typeface="Times New Roman" pitchFamily="18" charset="0"/>
              </a:rPr>
              <a:t>surplus</a:t>
            </a:r>
            <a:r>
              <a:rPr lang="en-US" dirty="0">
                <a:cs typeface="Times New Roman" pitchFamily="18" charset="0"/>
              </a:rPr>
              <a:t> of dollars, and the dollar’s euro price will fall.</a:t>
            </a:r>
          </a:p>
          <a:p>
            <a:endParaRPr lang="en-US" dirty="0">
              <a:latin typeface="Cambria" pitchFamily="18" charset="0"/>
            </a:endParaRPr>
          </a:p>
        </p:txBody>
      </p:sp>
      <p:pic>
        <p:nvPicPr>
          <p:cNvPr id="12293" name="Picture 2"/>
          <p:cNvPicPr>
            <a:picLocks noChangeAspect="1" noChangeArrowheads="1"/>
          </p:cNvPicPr>
          <p:nvPr/>
        </p:nvPicPr>
        <p:blipFill>
          <a:blip r:embed="rId3" cstate="print"/>
          <a:srcRect/>
          <a:stretch>
            <a:fillRect/>
          </a:stretch>
        </p:blipFill>
        <p:spPr bwMode="auto">
          <a:xfrm>
            <a:off x="3789363" y="2133600"/>
            <a:ext cx="5278437" cy="3657600"/>
          </a:xfrm>
          <a:prstGeom prst="rect">
            <a:avLst/>
          </a:prstGeom>
          <a:noFill/>
          <a:ln w="9525">
            <a:noFill/>
            <a:miter lim="800000"/>
            <a:headEnd/>
            <a:tailEnd/>
          </a:ln>
          <a:effectLst/>
        </p:spPr>
      </p:pic>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6"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3" name="Εικόνα 2">
            <a:extLst>
              <a:ext uri="{FF2B5EF4-FFF2-40B4-BE49-F238E27FC236}">
                <a16:creationId xmlns="" xmlns:a16="http://schemas.microsoft.com/office/drawing/2014/main" id="{E1C54533-FB37-489F-98BA-24287FE5B3FD}"/>
              </a:ext>
            </a:extLst>
          </p:cNvPr>
          <p:cNvPicPr>
            <a:picLocks noChangeAspect="1"/>
          </p:cNvPicPr>
          <p:nvPr/>
        </p:nvPicPr>
        <p:blipFill>
          <a:blip r:embed="rId4"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 calcmode="lin" valueType="num">
                                      <p:cBhvr additive="base">
                                        <p:cTn id="7" dur="500" fill="hold"/>
                                        <p:tgtEl>
                                          <p:spTgt spid="327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762000"/>
            <a:ext cx="8229600" cy="1143000"/>
          </a:xfrm>
        </p:spPr>
        <p:txBody>
          <a:bodyPr/>
          <a:lstStyle/>
          <a:p>
            <a:r>
              <a:rPr lang="en-US" dirty="0">
                <a:latin typeface="Cambria" pitchFamily="18" charset="0"/>
              </a:rPr>
              <a:t>The Value of the Dollar</a:t>
            </a:r>
          </a:p>
        </p:txBody>
      </p:sp>
      <p:sp>
        <p:nvSpPr>
          <p:cNvPr id="3" name="Content Placeholder 2"/>
          <p:cNvSpPr>
            <a:spLocks noGrp="1"/>
          </p:cNvSpPr>
          <p:nvPr>
            <p:ph sz="half" idx="1"/>
          </p:nvPr>
        </p:nvSpPr>
        <p:spPr>
          <a:xfrm>
            <a:off x="152400" y="1828800"/>
            <a:ext cx="3560763" cy="4395788"/>
          </a:xfrm>
        </p:spPr>
        <p:txBody>
          <a:bodyPr rtlCol="0">
            <a:normAutofit fontScale="92500" lnSpcReduction="20000"/>
          </a:bodyPr>
          <a:lstStyle/>
          <a:p>
            <a:pPr fontAlgn="auto">
              <a:spcAft>
                <a:spcPts val="0"/>
              </a:spcAft>
              <a:buFont typeface="Arial" pitchFamily="34" charset="0"/>
              <a:buChar char="•"/>
              <a:defRPr/>
            </a:pPr>
            <a:r>
              <a:rPr lang="en-US" dirty="0">
                <a:latin typeface="Cambria" pitchFamily="18" charset="0"/>
              </a:rPr>
              <a:t>At a low euro price of the dollar, more will want to buy dollars and fewer will want to sell dollars. There will be a </a:t>
            </a:r>
            <a:r>
              <a:rPr lang="en-US" u="sng" dirty="0">
                <a:latin typeface="Cambria" pitchFamily="18" charset="0"/>
              </a:rPr>
              <a:t>shortage</a:t>
            </a:r>
            <a:r>
              <a:rPr lang="en-US" dirty="0">
                <a:latin typeface="Cambria" pitchFamily="18" charset="0"/>
              </a:rPr>
              <a:t> of dollars, and the dollar’s euro price will rise.</a:t>
            </a:r>
          </a:p>
          <a:p>
            <a:pPr fontAlgn="auto">
              <a:spcAft>
                <a:spcPts val="0"/>
              </a:spcAft>
              <a:buFont typeface="Arial" pitchFamily="34" charset="0"/>
              <a:buChar char="•"/>
              <a:defRPr/>
            </a:pPr>
            <a:r>
              <a:rPr lang="en-US" dirty="0">
                <a:latin typeface="Cambria" pitchFamily="18" charset="0"/>
              </a:rPr>
              <a:t>The foreign exchange market will adjust to its equilibrium price.</a:t>
            </a:r>
          </a:p>
        </p:txBody>
      </p:sp>
      <p:pic>
        <p:nvPicPr>
          <p:cNvPr id="13317" name="Picture 2"/>
          <p:cNvPicPr>
            <a:picLocks noChangeAspect="1" noChangeArrowheads="1"/>
          </p:cNvPicPr>
          <p:nvPr/>
        </p:nvPicPr>
        <p:blipFill>
          <a:blip r:embed="rId3" cstate="print"/>
          <a:srcRect/>
          <a:stretch>
            <a:fillRect/>
          </a:stretch>
        </p:blipFill>
        <p:spPr bwMode="auto">
          <a:xfrm>
            <a:off x="3789363" y="2133600"/>
            <a:ext cx="5278437" cy="3657600"/>
          </a:xfrm>
          <a:prstGeom prst="rect">
            <a:avLst/>
          </a:prstGeom>
          <a:noFill/>
          <a:ln w="9525">
            <a:noFill/>
            <a:miter lim="800000"/>
            <a:headEnd/>
            <a:tailEnd/>
          </a:ln>
          <a:effectLst/>
        </p:spPr>
      </p:pic>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6"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4" name="Εικόνα 3">
            <a:extLst>
              <a:ext uri="{FF2B5EF4-FFF2-40B4-BE49-F238E27FC236}">
                <a16:creationId xmlns="" xmlns:a16="http://schemas.microsoft.com/office/drawing/2014/main" id="{0A83E0CD-441A-2B28-AF09-D542EC4FC9FE}"/>
              </a:ext>
            </a:extLst>
          </p:cNvPr>
          <p:cNvPicPr>
            <a:picLocks noChangeAspect="1"/>
          </p:cNvPicPr>
          <p:nvPr/>
        </p:nvPicPr>
        <p:blipFill>
          <a:blip r:embed="rId4"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1000" y="762000"/>
            <a:ext cx="8229600" cy="1143000"/>
          </a:xfrm>
        </p:spPr>
        <p:txBody>
          <a:bodyPr/>
          <a:lstStyle/>
          <a:p>
            <a:r>
              <a:rPr lang="en-US" dirty="0"/>
              <a:t>The Balance of Payments</a:t>
            </a:r>
          </a:p>
        </p:txBody>
      </p:sp>
      <p:sp>
        <p:nvSpPr>
          <p:cNvPr id="3" name="Content Placeholder 2"/>
          <p:cNvSpPr>
            <a:spLocks noGrp="1"/>
          </p:cNvSpPr>
          <p:nvPr>
            <p:ph idx="1"/>
          </p:nvPr>
        </p:nvSpPr>
        <p:spPr>
          <a:xfrm>
            <a:off x="457200" y="2133600"/>
            <a:ext cx="8229600" cy="4191000"/>
          </a:xfrm>
        </p:spPr>
        <p:txBody>
          <a:bodyPr rtlCol="0">
            <a:normAutofit fontScale="92500" lnSpcReduction="20000"/>
          </a:bodyPr>
          <a:lstStyle/>
          <a:p>
            <a:pPr fontAlgn="auto">
              <a:spcAft>
                <a:spcPts val="0"/>
              </a:spcAft>
              <a:buFont typeface="Arial" pitchFamily="34" charset="0"/>
              <a:buChar char="•"/>
              <a:defRPr/>
            </a:pPr>
            <a:r>
              <a:rPr lang="en-US" dirty="0"/>
              <a:t>The summary of all international money flows is contained in the balance of payments.</a:t>
            </a:r>
          </a:p>
          <a:p>
            <a:pPr lvl="1" fontAlgn="auto">
              <a:spcAft>
                <a:spcPts val="0"/>
              </a:spcAft>
              <a:buFont typeface="Arial" pitchFamily="34" charset="0"/>
              <a:buChar char="–"/>
              <a:defRPr/>
            </a:pPr>
            <a:r>
              <a:rPr lang="en-US" dirty="0">
                <a:solidFill>
                  <a:schemeClr val="tx2"/>
                </a:solidFill>
              </a:rPr>
              <a:t>Balance of payments: </a:t>
            </a:r>
            <a:r>
              <a:rPr lang="en-US" dirty="0"/>
              <a:t>a summary record of a country’s international economic transactions in a given period of time.</a:t>
            </a:r>
          </a:p>
          <a:p>
            <a:pPr fontAlgn="auto">
              <a:spcAft>
                <a:spcPts val="0"/>
              </a:spcAft>
              <a:buFont typeface="Arial" pitchFamily="34" charset="0"/>
              <a:buChar char="•"/>
              <a:defRPr/>
            </a:pPr>
            <a:r>
              <a:rPr lang="en-US" dirty="0"/>
              <a:t>The balance of payments is divided into three parts:</a:t>
            </a:r>
          </a:p>
          <a:p>
            <a:pPr lvl="1" fontAlgn="auto">
              <a:spcAft>
                <a:spcPts val="0"/>
              </a:spcAft>
              <a:buFont typeface="Arial" pitchFamily="34" charset="0"/>
              <a:buChar char="–"/>
              <a:defRPr/>
            </a:pPr>
            <a:r>
              <a:rPr lang="en-US" dirty="0"/>
              <a:t>Current account balance (which includes the trade balance).</a:t>
            </a:r>
          </a:p>
          <a:p>
            <a:pPr lvl="1" fontAlgn="auto">
              <a:spcAft>
                <a:spcPts val="0"/>
              </a:spcAft>
              <a:buFont typeface="Arial" pitchFamily="34" charset="0"/>
              <a:buChar char="–"/>
              <a:defRPr/>
            </a:pPr>
            <a:r>
              <a:rPr lang="en-US" dirty="0"/>
              <a:t>Capital account balance.</a:t>
            </a:r>
          </a:p>
          <a:p>
            <a:pPr lvl="1" fontAlgn="auto">
              <a:spcAft>
                <a:spcPts val="0"/>
              </a:spcAft>
              <a:buFont typeface="Arial" pitchFamily="34" charset="0"/>
              <a:buChar char="–"/>
              <a:defRPr/>
            </a:pPr>
            <a:r>
              <a:rPr lang="en-US" dirty="0"/>
              <a:t>Statistical discrepancy.</a:t>
            </a:r>
          </a:p>
          <a:p>
            <a:pPr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AD304652-63A3-C4C7-589D-DF81F9E33085}"/>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62000"/>
            <a:ext cx="8229600" cy="990600"/>
          </a:xfrm>
        </p:spPr>
        <p:txBody>
          <a:bodyPr/>
          <a:lstStyle/>
          <a:p>
            <a:r>
              <a:rPr lang="en-US"/>
              <a:t>The Balance of Payments</a:t>
            </a:r>
          </a:p>
        </p:txBody>
      </p:sp>
      <p:sp>
        <p:nvSpPr>
          <p:cNvPr id="3" name="Content Placeholder 2"/>
          <p:cNvSpPr>
            <a:spLocks noGrp="1"/>
          </p:cNvSpPr>
          <p:nvPr>
            <p:ph idx="1"/>
          </p:nvPr>
        </p:nvSpPr>
        <p:spPr>
          <a:xfrm>
            <a:off x="457200" y="1905000"/>
            <a:ext cx="8229600" cy="4419600"/>
          </a:xfrm>
        </p:spPr>
        <p:txBody>
          <a:bodyPr rtlCol="0">
            <a:normAutofit lnSpcReduction="10000"/>
          </a:bodyPr>
          <a:lstStyle/>
          <a:p>
            <a:pPr fontAlgn="auto">
              <a:spcAft>
                <a:spcPts val="0"/>
              </a:spcAft>
              <a:buFont typeface="Arial" pitchFamily="34" charset="0"/>
              <a:buChar char="•"/>
              <a:defRPr/>
            </a:pPr>
            <a:r>
              <a:rPr lang="en-US" dirty="0"/>
              <a:t>The current account balance includes</a:t>
            </a:r>
          </a:p>
          <a:p>
            <a:pPr lvl="1" fontAlgn="auto">
              <a:spcAft>
                <a:spcPts val="0"/>
              </a:spcAft>
              <a:buFont typeface="Arial" pitchFamily="34" charset="0"/>
              <a:buChar char="–"/>
              <a:defRPr/>
            </a:pPr>
            <a:r>
              <a:rPr lang="en-US" dirty="0"/>
              <a:t>The trade balance:</a:t>
            </a:r>
          </a:p>
          <a:p>
            <a:pPr lvl="2" fontAlgn="auto">
              <a:spcAft>
                <a:spcPts val="0"/>
              </a:spcAft>
              <a:buFont typeface="Arial" pitchFamily="34" charset="0"/>
              <a:buChar char="•"/>
              <a:defRPr/>
            </a:pPr>
            <a:r>
              <a:rPr lang="en-US" dirty="0"/>
              <a:t>Merchandise exports and imports.</a:t>
            </a:r>
          </a:p>
          <a:p>
            <a:pPr lvl="2" fontAlgn="auto">
              <a:spcAft>
                <a:spcPts val="0"/>
              </a:spcAft>
              <a:buFont typeface="Arial" pitchFamily="34" charset="0"/>
              <a:buChar char="•"/>
              <a:defRPr/>
            </a:pPr>
            <a:r>
              <a:rPr lang="en-US" dirty="0"/>
              <a:t>Service exports and imports.</a:t>
            </a:r>
          </a:p>
          <a:p>
            <a:pPr lvl="1" fontAlgn="auto">
              <a:spcAft>
                <a:spcPts val="0"/>
              </a:spcAft>
              <a:buFont typeface="Arial" pitchFamily="34" charset="0"/>
              <a:buChar char="–"/>
              <a:defRPr/>
            </a:pPr>
            <a:r>
              <a:rPr lang="en-US" dirty="0"/>
              <a:t>Other money flows:</a:t>
            </a:r>
          </a:p>
          <a:p>
            <a:pPr lvl="2" fontAlgn="auto">
              <a:spcAft>
                <a:spcPts val="0"/>
              </a:spcAft>
              <a:buFont typeface="Arial" pitchFamily="34" charset="0"/>
              <a:buChar char="•"/>
              <a:defRPr/>
            </a:pPr>
            <a:r>
              <a:rPr lang="en-US" dirty="0"/>
              <a:t>Income inflows from a country’s investments abroad.</a:t>
            </a:r>
          </a:p>
          <a:p>
            <a:pPr lvl="2" fontAlgn="auto">
              <a:spcAft>
                <a:spcPts val="0"/>
              </a:spcAft>
              <a:buFont typeface="Arial" pitchFamily="34" charset="0"/>
              <a:buChar char="•"/>
              <a:defRPr/>
            </a:pPr>
            <a:r>
              <a:rPr lang="en-US" dirty="0"/>
              <a:t>Income outflows for foreign-owned domestic investments.</a:t>
            </a:r>
          </a:p>
          <a:p>
            <a:pPr lvl="2" fontAlgn="auto">
              <a:spcAft>
                <a:spcPts val="0"/>
              </a:spcAft>
              <a:buFont typeface="Arial" pitchFamily="34" charset="0"/>
              <a:buChar char="•"/>
              <a:defRPr/>
            </a:pPr>
            <a:r>
              <a:rPr lang="en-US" dirty="0"/>
              <a:t>Net government grants  to foreigners.</a:t>
            </a:r>
          </a:p>
          <a:p>
            <a:pPr lvl="2" fontAlgn="auto">
              <a:spcAft>
                <a:spcPts val="0"/>
              </a:spcAft>
              <a:buFont typeface="Arial" pitchFamily="34" charset="0"/>
              <a:buChar char="•"/>
              <a:defRPr/>
            </a:pPr>
            <a:r>
              <a:rPr lang="en-US" dirty="0"/>
              <a:t>Net private transfers and pensions.</a:t>
            </a:r>
          </a:p>
          <a:p>
            <a:pPr fontAlgn="auto">
              <a:spcAft>
                <a:spcPts val="0"/>
              </a:spcAft>
              <a:buNone/>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B10D01E2-7ABA-1EFC-3E2B-3A93F5B23585}"/>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914400"/>
            <a:ext cx="8229600" cy="1143000"/>
          </a:xfrm>
        </p:spPr>
        <p:txBody>
          <a:bodyPr/>
          <a:lstStyle/>
          <a:p>
            <a:r>
              <a:rPr lang="en-US" dirty="0"/>
              <a:t>The Balance of Payments</a:t>
            </a:r>
          </a:p>
        </p:txBody>
      </p:sp>
      <p:sp>
        <p:nvSpPr>
          <p:cNvPr id="18435" name="Content Placeholder 2"/>
          <p:cNvSpPr>
            <a:spLocks noGrp="1"/>
          </p:cNvSpPr>
          <p:nvPr>
            <p:ph idx="1"/>
          </p:nvPr>
        </p:nvSpPr>
        <p:spPr>
          <a:xfrm>
            <a:off x="609600" y="2133600"/>
            <a:ext cx="8229600" cy="4038600"/>
          </a:xfrm>
        </p:spPr>
        <p:txBody>
          <a:bodyPr/>
          <a:lstStyle/>
          <a:p>
            <a:r>
              <a:rPr lang="en-US" dirty="0"/>
              <a:t>The capital account balance includes</a:t>
            </a:r>
          </a:p>
          <a:p>
            <a:pPr lvl="1"/>
            <a:r>
              <a:rPr lang="en-US" dirty="0"/>
              <a:t>Inflow due to foreign purchases of  a country’s assets.</a:t>
            </a:r>
          </a:p>
          <a:p>
            <a:pPr lvl="1"/>
            <a:r>
              <a:rPr lang="en-US" dirty="0"/>
              <a:t>Outflow due to purchases of foreign assets.</a:t>
            </a:r>
          </a:p>
          <a:p>
            <a:pPr lvl="1"/>
            <a:r>
              <a:rPr lang="en-US" dirty="0"/>
              <a:t>Increase in official reserves.</a:t>
            </a:r>
          </a:p>
          <a:p>
            <a:pPr lvl="1"/>
            <a:r>
              <a:rPr lang="en-US" dirty="0"/>
              <a:t>Increase in foreign official assets </a:t>
            </a:r>
          </a:p>
          <a:p>
            <a:pPr lvl="1">
              <a:buNone/>
            </a:pPr>
            <a:endParaRPr lang="en-US" dirty="0"/>
          </a:p>
          <a:p>
            <a:pPr lvl="1"/>
            <a:endParaRPr lang="en-US" dirty="0"/>
          </a:p>
          <a:p>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3" name="Εικόνα 2">
            <a:extLst>
              <a:ext uri="{FF2B5EF4-FFF2-40B4-BE49-F238E27FC236}">
                <a16:creationId xmlns="" xmlns:a16="http://schemas.microsoft.com/office/drawing/2014/main" id="{F7B151FF-14AB-CC27-4999-86DD892B86B1}"/>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914400"/>
            <a:ext cx="8229600" cy="1066800"/>
          </a:xfrm>
        </p:spPr>
        <p:txBody>
          <a:bodyPr/>
          <a:lstStyle/>
          <a:p>
            <a:r>
              <a:rPr lang="en-US" dirty="0"/>
              <a:t>Motivation to Trade</a:t>
            </a:r>
          </a:p>
        </p:txBody>
      </p:sp>
      <p:sp>
        <p:nvSpPr>
          <p:cNvPr id="3" name="Content Placeholder 2"/>
          <p:cNvSpPr>
            <a:spLocks noGrp="1"/>
          </p:cNvSpPr>
          <p:nvPr>
            <p:ph idx="1"/>
          </p:nvPr>
        </p:nvSpPr>
        <p:spPr>
          <a:xfrm>
            <a:off x="457200" y="1981200"/>
            <a:ext cx="8229600" cy="4267200"/>
          </a:xfrm>
        </p:spPr>
        <p:txBody>
          <a:bodyPr rtlCol="0">
            <a:normAutofit lnSpcReduction="10000"/>
          </a:bodyPr>
          <a:lstStyle/>
          <a:p>
            <a:pPr fontAlgn="auto">
              <a:spcAft>
                <a:spcPts val="0"/>
              </a:spcAft>
              <a:buFont typeface="Arial" pitchFamily="34" charset="0"/>
              <a:buChar char="•"/>
              <a:defRPr/>
            </a:pPr>
            <a:r>
              <a:rPr lang="en-US" dirty="0"/>
              <a:t>Each person (or firm or country) should find what they can produce at a </a:t>
            </a:r>
            <a:r>
              <a:rPr lang="en-US" dirty="0">
                <a:solidFill>
                  <a:schemeClr val="tx2"/>
                </a:solidFill>
              </a:rPr>
              <a:t>comparative advantage</a:t>
            </a:r>
            <a:r>
              <a:rPr lang="en-US" dirty="0"/>
              <a:t>.</a:t>
            </a:r>
          </a:p>
          <a:p>
            <a:pPr fontAlgn="auto">
              <a:spcAft>
                <a:spcPts val="0"/>
              </a:spcAft>
              <a:buFont typeface="Arial" pitchFamily="34" charset="0"/>
              <a:buChar char="•"/>
              <a:defRPr/>
            </a:pPr>
            <a:r>
              <a:rPr lang="en-US" dirty="0"/>
              <a:t>Then each should specialize in producing that good, produce more than they need for themselves, and offer the rest up for trade.</a:t>
            </a:r>
          </a:p>
          <a:p>
            <a:pPr fontAlgn="auto">
              <a:spcAft>
                <a:spcPts val="0"/>
              </a:spcAft>
              <a:buFont typeface="Arial" pitchFamily="34" charset="0"/>
              <a:buChar char="•"/>
              <a:defRPr/>
            </a:pPr>
            <a:r>
              <a:rPr lang="en-US" dirty="0"/>
              <a:t>Those with a </a:t>
            </a:r>
            <a:r>
              <a:rPr lang="en-US" dirty="0">
                <a:solidFill>
                  <a:schemeClr val="tx2"/>
                </a:solidFill>
              </a:rPr>
              <a:t>comparative </a:t>
            </a:r>
            <a:r>
              <a:rPr lang="en-US" i="1" dirty="0">
                <a:solidFill>
                  <a:schemeClr val="tx2"/>
                </a:solidFill>
              </a:rPr>
              <a:t>dis</a:t>
            </a:r>
            <a:r>
              <a:rPr lang="en-US" dirty="0">
                <a:solidFill>
                  <a:schemeClr val="tx2"/>
                </a:solidFill>
              </a:rPr>
              <a:t>advantage </a:t>
            </a:r>
            <a:r>
              <a:rPr lang="en-US" dirty="0"/>
              <a:t>should buy the good instead of producing it themselves.</a:t>
            </a:r>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D26F9A7A-9A0B-322A-8C20-5CAB7DAB778C}"/>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762000"/>
            <a:ext cx="8229600" cy="1066800"/>
          </a:xfrm>
        </p:spPr>
        <p:txBody>
          <a:bodyPr/>
          <a:lstStyle/>
          <a:p>
            <a:r>
              <a:rPr lang="en-US" dirty="0"/>
              <a:t>The Balance of Payments</a:t>
            </a:r>
          </a:p>
        </p:txBody>
      </p:sp>
      <p:sp>
        <p:nvSpPr>
          <p:cNvPr id="3" name="Content Placeholder 2"/>
          <p:cNvSpPr>
            <a:spLocks noGrp="1"/>
          </p:cNvSpPr>
          <p:nvPr>
            <p:ph idx="1"/>
          </p:nvPr>
        </p:nvSpPr>
        <p:spPr>
          <a:xfrm>
            <a:off x="457200" y="1981200"/>
            <a:ext cx="8229600" cy="4419600"/>
          </a:xfrm>
        </p:spPr>
        <p:txBody>
          <a:bodyPr rtlCol="0">
            <a:normAutofit fontScale="92500"/>
          </a:bodyPr>
          <a:lstStyle/>
          <a:p>
            <a:pPr fontAlgn="auto">
              <a:spcAft>
                <a:spcPts val="0"/>
              </a:spcAft>
              <a:buFont typeface="Arial" pitchFamily="34" charset="0"/>
              <a:buChar char="•"/>
              <a:defRPr/>
            </a:pPr>
            <a:r>
              <a:rPr lang="en-US" dirty="0"/>
              <a:t>If we had perfect accounting, the outflow in the current account would be balanced by the inflow in the capital account.</a:t>
            </a:r>
          </a:p>
          <a:p>
            <a:pPr fontAlgn="auto">
              <a:spcAft>
                <a:spcPts val="0"/>
              </a:spcAft>
              <a:buFont typeface="Arial" pitchFamily="34" charset="0"/>
              <a:buChar char="•"/>
              <a:defRPr/>
            </a:pPr>
            <a:r>
              <a:rPr lang="en-US" dirty="0"/>
              <a:t>Because the accounting process has several time lags in collecting data, the third part of the balance of payments is the statistical discrepancy, which indeed balances the two accounts.</a:t>
            </a:r>
          </a:p>
          <a:p>
            <a:pPr fontAlgn="auto">
              <a:spcAft>
                <a:spcPts val="0"/>
              </a:spcAft>
              <a:buFont typeface="Arial" pitchFamily="34" charset="0"/>
              <a:buChar char="•"/>
              <a:defRPr/>
            </a:pPr>
            <a:r>
              <a:rPr lang="en-US" dirty="0"/>
              <a:t>Therefore, the balance of payments always must equal zero.</a:t>
            </a:r>
          </a:p>
          <a:p>
            <a:pPr lvl="1" fontAlgn="auto">
              <a:spcAft>
                <a:spcPts val="0"/>
              </a:spcAft>
              <a:buFont typeface="Arial" pitchFamily="34" charset="0"/>
              <a:buChar char="–"/>
              <a:defRPr/>
            </a:pPr>
            <a:endParaRPr lang="en-US" dirty="0"/>
          </a:p>
          <a:p>
            <a:pPr lvl="1" fontAlgn="auto">
              <a:spcAft>
                <a:spcPts val="0"/>
              </a:spcAft>
              <a:buFont typeface="Arial" pitchFamily="34" charset="0"/>
              <a:buChar char="–"/>
              <a:defRPr/>
            </a:pPr>
            <a:endParaRPr lang="en-US" dirty="0"/>
          </a:p>
          <a:p>
            <a:pPr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9A951449-F3C2-1D6E-763A-7B1FC08596B7}"/>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914400"/>
            <a:ext cx="8229600" cy="1143000"/>
          </a:xfrm>
        </p:spPr>
        <p:txBody>
          <a:bodyPr/>
          <a:lstStyle/>
          <a:p>
            <a:r>
              <a:rPr lang="en-US" dirty="0"/>
              <a:t>Market Dynamics</a:t>
            </a:r>
          </a:p>
        </p:txBody>
      </p:sp>
      <p:sp>
        <p:nvSpPr>
          <p:cNvPr id="3" name="Content Placeholder 2"/>
          <p:cNvSpPr>
            <a:spLocks noGrp="1"/>
          </p:cNvSpPr>
          <p:nvPr>
            <p:ph idx="1"/>
          </p:nvPr>
        </p:nvSpPr>
        <p:spPr>
          <a:xfrm>
            <a:off x="457200" y="1905000"/>
            <a:ext cx="8229600" cy="4191000"/>
          </a:xfrm>
        </p:spPr>
        <p:txBody>
          <a:bodyPr/>
          <a:lstStyle/>
          <a:p>
            <a:r>
              <a:rPr lang="en-US" dirty="0"/>
              <a:t>Review:</a:t>
            </a:r>
          </a:p>
          <a:p>
            <a:pPr lvl="1"/>
            <a:r>
              <a:rPr lang="en-US" dirty="0"/>
              <a:t>Depreciation: a fall in the price of one currency relative to another.</a:t>
            </a:r>
          </a:p>
          <a:p>
            <a:pPr lvl="2"/>
            <a:r>
              <a:rPr lang="en-US" dirty="0"/>
              <a:t>Caused by a decrease in demand or an increase in supply of the first currency.</a:t>
            </a:r>
          </a:p>
          <a:p>
            <a:pPr lvl="1"/>
            <a:r>
              <a:rPr lang="en-US" dirty="0"/>
              <a:t>Appreciation: a rise in the price of one currency relative to another.</a:t>
            </a:r>
          </a:p>
          <a:p>
            <a:pPr lvl="2"/>
            <a:r>
              <a:rPr lang="en-US" dirty="0"/>
              <a:t>Caused by an increase in demand or a decrease in supply of the first currency.</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88494DA3-0017-A3B1-6F1F-02D8BA7745AD}"/>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685800"/>
            <a:ext cx="8229600" cy="1143000"/>
          </a:xfrm>
        </p:spPr>
        <p:txBody>
          <a:bodyPr/>
          <a:lstStyle/>
          <a:p>
            <a:r>
              <a:rPr lang="en-US" dirty="0"/>
              <a:t>Market Dynamics</a:t>
            </a:r>
          </a:p>
        </p:txBody>
      </p:sp>
      <p:sp>
        <p:nvSpPr>
          <p:cNvPr id="3" name="Content Placeholder 2"/>
          <p:cNvSpPr>
            <a:spLocks noGrp="1"/>
          </p:cNvSpPr>
          <p:nvPr>
            <p:ph idx="1"/>
          </p:nvPr>
        </p:nvSpPr>
        <p:spPr>
          <a:xfrm>
            <a:off x="457200" y="1905000"/>
            <a:ext cx="8229600" cy="4419600"/>
          </a:xfrm>
        </p:spPr>
        <p:txBody>
          <a:bodyPr rtlCol="0">
            <a:normAutofit fontScale="85000" lnSpcReduction="20000"/>
          </a:bodyPr>
          <a:lstStyle/>
          <a:p>
            <a:pPr fontAlgn="auto">
              <a:spcAft>
                <a:spcPts val="0"/>
              </a:spcAft>
              <a:buFont typeface="Arial" pitchFamily="34" charset="0"/>
              <a:buChar char="•"/>
              <a:defRPr/>
            </a:pPr>
            <a:r>
              <a:rPr lang="en-US" dirty="0"/>
              <a:t>What market forces could cause an increase in demand for the dollar?</a:t>
            </a:r>
          </a:p>
          <a:p>
            <a:pPr lvl="1" fontAlgn="auto">
              <a:spcAft>
                <a:spcPts val="0"/>
              </a:spcAft>
              <a:buFont typeface="Arial" pitchFamily="34" charset="0"/>
              <a:buChar char="–"/>
              <a:defRPr/>
            </a:pPr>
            <a:r>
              <a:rPr lang="en-US" dirty="0"/>
              <a:t>Foreign incomes rise faster than U.S. incomes.</a:t>
            </a:r>
          </a:p>
          <a:p>
            <a:pPr lvl="1" fontAlgn="auto">
              <a:spcAft>
                <a:spcPts val="0"/>
              </a:spcAft>
              <a:buFont typeface="Arial" pitchFamily="34" charset="0"/>
              <a:buChar char="–"/>
              <a:defRPr/>
            </a:pPr>
            <a:r>
              <a:rPr lang="en-US" dirty="0"/>
              <a:t>Foreign prices rise faster than U.S. prices.</a:t>
            </a:r>
          </a:p>
          <a:p>
            <a:pPr lvl="1" fontAlgn="auto">
              <a:spcAft>
                <a:spcPts val="0"/>
              </a:spcAft>
              <a:buFont typeface="Arial" pitchFamily="34" charset="0"/>
              <a:buChar char="–"/>
              <a:defRPr/>
            </a:pPr>
            <a:r>
              <a:rPr lang="en-US" dirty="0"/>
              <a:t>Foreigners have an increased need for U.S. goods. </a:t>
            </a:r>
          </a:p>
          <a:p>
            <a:pPr lvl="1" fontAlgn="auto">
              <a:spcAft>
                <a:spcPts val="0"/>
              </a:spcAft>
              <a:buFont typeface="Arial" pitchFamily="34" charset="0"/>
              <a:buChar char="–"/>
              <a:defRPr/>
            </a:pPr>
            <a:r>
              <a:rPr lang="en-US" dirty="0"/>
              <a:t>U.S. interest rates become higher than in foreign countries.</a:t>
            </a:r>
          </a:p>
          <a:p>
            <a:pPr fontAlgn="auto">
              <a:spcAft>
                <a:spcPts val="0"/>
              </a:spcAft>
              <a:buFont typeface="Arial" pitchFamily="34" charset="0"/>
              <a:buChar char="•"/>
              <a:defRPr/>
            </a:pPr>
            <a:r>
              <a:rPr lang="en-US" dirty="0"/>
              <a:t>Vice versa, and there would be a decrease in demand for the dollar.</a:t>
            </a:r>
          </a:p>
          <a:p>
            <a:pPr fontAlgn="auto">
              <a:spcAft>
                <a:spcPts val="0"/>
              </a:spcAft>
              <a:buFont typeface="Arial" pitchFamily="34" charset="0"/>
              <a:buChar char="•"/>
              <a:defRPr/>
            </a:pPr>
            <a:r>
              <a:rPr lang="en-US" dirty="0"/>
              <a:t>Small changes like these occur all the time, and the $4 trillion foreign exchange market in US adjusts to those changes.</a:t>
            </a:r>
          </a:p>
          <a:p>
            <a:pPr lvl="1"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261DC75A-2F18-55B6-9DE2-A96919C15ED4}"/>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81000" y="838200"/>
            <a:ext cx="8229600" cy="1143000"/>
          </a:xfrm>
        </p:spPr>
        <p:txBody>
          <a:bodyPr/>
          <a:lstStyle/>
          <a:p>
            <a:r>
              <a:rPr lang="en-US" dirty="0"/>
              <a:t>Do Exchange Rates Matter?</a:t>
            </a:r>
          </a:p>
        </p:txBody>
      </p:sp>
      <p:sp>
        <p:nvSpPr>
          <p:cNvPr id="22531" name="Content Placeholder 2"/>
          <p:cNvSpPr>
            <a:spLocks noGrp="1"/>
          </p:cNvSpPr>
          <p:nvPr>
            <p:ph idx="1"/>
          </p:nvPr>
        </p:nvSpPr>
        <p:spPr>
          <a:xfrm>
            <a:off x="381000" y="2286000"/>
            <a:ext cx="8229600" cy="4038600"/>
          </a:xfrm>
        </p:spPr>
        <p:txBody>
          <a:bodyPr/>
          <a:lstStyle/>
          <a:p>
            <a:r>
              <a:rPr lang="en-US" dirty="0"/>
              <a:t>Daily participants in international trade prefer stable exchange rates to reduce the uncertainty in  planning.</a:t>
            </a:r>
          </a:p>
          <a:p>
            <a:r>
              <a:rPr lang="en-US" dirty="0"/>
              <a:t>Any exchange rate </a:t>
            </a:r>
            <a:r>
              <a:rPr lang="en-US" u="sng" dirty="0"/>
              <a:t>change automatically alters the prices </a:t>
            </a:r>
            <a:r>
              <a:rPr lang="en-US" dirty="0"/>
              <a:t>of exports and imports of that country, affecting many business decisions.</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3" name="Εικόνα 2">
            <a:extLst>
              <a:ext uri="{FF2B5EF4-FFF2-40B4-BE49-F238E27FC236}">
                <a16:creationId xmlns="" xmlns:a16="http://schemas.microsoft.com/office/drawing/2014/main" id="{D3B053B4-4F04-4DE6-9B1B-369C1B116D0E}"/>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0"/>
            <a:ext cx="7620000" cy="1143000"/>
          </a:xfrm>
        </p:spPr>
        <p:txBody>
          <a:bodyPr rtlCol="0">
            <a:noAutofit/>
          </a:bodyPr>
          <a:lstStyle/>
          <a:p>
            <a:pPr fontAlgn="auto">
              <a:spcAft>
                <a:spcPts val="0"/>
              </a:spcAft>
              <a:defRPr/>
            </a:pPr>
            <a:r>
              <a:rPr lang="en-US" sz="3200" dirty="0"/>
              <a:t>Should the Government Control Exchange Rates?</a:t>
            </a:r>
          </a:p>
        </p:txBody>
      </p:sp>
      <p:sp>
        <p:nvSpPr>
          <p:cNvPr id="3" name="Content Placeholder 2"/>
          <p:cNvSpPr>
            <a:spLocks noGrp="1"/>
          </p:cNvSpPr>
          <p:nvPr>
            <p:ph idx="1"/>
          </p:nvPr>
        </p:nvSpPr>
        <p:spPr>
          <a:xfrm>
            <a:off x="457200" y="1981200"/>
            <a:ext cx="8229600" cy="4343400"/>
          </a:xfrm>
        </p:spPr>
        <p:txBody>
          <a:bodyPr rtlCol="0">
            <a:normAutofit lnSpcReduction="10000"/>
          </a:bodyPr>
          <a:lstStyle/>
          <a:p>
            <a:pPr fontAlgn="auto">
              <a:spcAft>
                <a:spcPts val="0"/>
              </a:spcAft>
              <a:buFont typeface="Arial" pitchFamily="34" charset="0"/>
              <a:buChar char="•"/>
              <a:defRPr/>
            </a:pPr>
            <a:r>
              <a:rPr lang="en-US" dirty="0"/>
              <a:t>An intervention would be intended to achieve exchange rate stability.</a:t>
            </a:r>
          </a:p>
          <a:p>
            <a:pPr fontAlgn="auto">
              <a:spcAft>
                <a:spcPts val="0"/>
              </a:spcAft>
              <a:buFont typeface="Arial" pitchFamily="34" charset="0"/>
              <a:buChar char="•"/>
              <a:defRPr/>
            </a:pPr>
            <a:r>
              <a:rPr lang="en-US" dirty="0"/>
              <a:t>However, stable exchange rates can lead to other economic effects.</a:t>
            </a:r>
          </a:p>
          <a:p>
            <a:pPr fontAlgn="auto">
              <a:spcAft>
                <a:spcPts val="0"/>
              </a:spcAft>
              <a:buFont typeface="Arial" pitchFamily="34" charset="0"/>
              <a:buChar char="•"/>
              <a:defRPr/>
            </a:pPr>
            <a:r>
              <a:rPr lang="en-US" dirty="0"/>
              <a:t>The standard way to eliminate instability in exchange rates is to adopt fixed exchange rates.</a:t>
            </a:r>
          </a:p>
          <a:p>
            <a:pPr lvl="1" fontAlgn="auto">
              <a:spcAft>
                <a:spcPts val="0"/>
              </a:spcAft>
              <a:buFont typeface="Arial" pitchFamily="34" charset="0"/>
              <a:buChar char="–"/>
              <a:defRPr/>
            </a:pPr>
            <a:r>
              <a:rPr lang="en-US" dirty="0"/>
              <a:t>All major trading countries agree to keep the exchange rates between each currency fixed.</a:t>
            </a:r>
          </a:p>
          <a:p>
            <a:pPr lvl="1"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7" name="Εικόνα 6">
            <a:extLst>
              <a:ext uri="{FF2B5EF4-FFF2-40B4-BE49-F238E27FC236}">
                <a16:creationId xmlns="" xmlns:a16="http://schemas.microsoft.com/office/drawing/2014/main" id="{30CD4DBF-8C4A-C839-C72D-94F71C416CC1}"/>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rtlCol="0">
            <a:noAutofit/>
          </a:bodyPr>
          <a:lstStyle/>
          <a:p>
            <a:pPr fontAlgn="auto">
              <a:spcAft>
                <a:spcPts val="0"/>
              </a:spcAft>
              <a:defRPr/>
            </a:pPr>
            <a:r>
              <a:rPr lang="en-US" sz="3200" dirty="0"/>
              <a:t>Should the Government Control Exchange Rates?</a:t>
            </a:r>
          </a:p>
        </p:txBody>
      </p:sp>
      <p:sp>
        <p:nvSpPr>
          <p:cNvPr id="3" name="Content Placeholder 2"/>
          <p:cNvSpPr>
            <a:spLocks noGrp="1"/>
          </p:cNvSpPr>
          <p:nvPr>
            <p:ph idx="1"/>
          </p:nvPr>
        </p:nvSpPr>
        <p:spPr>
          <a:xfrm>
            <a:off x="457200" y="1981200"/>
            <a:ext cx="8229600" cy="4267200"/>
          </a:xfrm>
        </p:spPr>
        <p:txBody>
          <a:bodyPr rtlCol="0">
            <a:normAutofit lnSpcReduction="10000"/>
          </a:bodyPr>
          <a:lstStyle/>
          <a:p>
            <a:pPr fontAlgn="auto">
              <a:spcAft>
                <a:spcPts val="0"/>
              </a:spcAft>
              <a:buFont typeface="Arial" pitchFamily="34" charset="0"/>
              <a:buChar char="•"/>
              <a:defRPr/>
            </a:pPr>
            <a:r>
              <a:rPr lang="en-US" dirty="0"/>
              <a:t>The easiest way to fix exchange rates is to define each currency’s value against a common standard, such as a gold standard.</a:t>
            </a:r>
          </a:p>
          <a:p>
            <a:pPr lvl="1" fontAlgn="auto">
              <a:spcAft>
                <a:spcPts val="0"/>
              </a:spcAft>
              <a:buFont typeface="Arial" pitchFamily="34" charset="0"/>
              <a:buChar char="–"/>
              <a:defRPr/>
            </a:pPr>
            <a:r>
              <a:rPr lang="en-US" dirty="0">
                <a:solidFill>
                  <a:schemeClr val="tx2"/>
                </a:solidFill>
              </a:rPr>
              <a:t>Gold standard: </a:t>
            </a:r>
            <a:r>
              <a:rPr lang="en-US" dirty="0"/>
              <a:t>an agreement by countries to fix the price of their currencies in terms of gold.</a:t>
            </a:r>
          </a:p>
          <a:p>
            <a:pPr fontAlgn="auto">
              <a:spcAft>
                <a:spcPts val="0"/>
              </a:spcAft>
              <a:buFont typeface="Arial" pitchFamily="34" charset="0"/>
              <a:buChar char="•"/>
              <a:defRPr/>
            </a:pPr>
            <a:r>
              <a:rPr lang="en-US" dirty="0"/>
              <a:t>The problem with fixed exchange rates is that the demand for and the supply of each currency will continue to fluctuate, and a fixed exchange rate does not reflect this.</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7" name="Εικόνα 6">
            <a:extLst>
              <a:ext uri="{FF2B5EF4-FFF2-40B4-BE49-F238E27FC236}">
                <a16:creationId xmlns="" xmlns:a16="http://schemas.microsoft.com/office/drawing/2014/main" id="{06B0A037-F53E-EA4F-4A18-A6E3862746B5}"/>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a:xfrm>
            <a:off x="457200" y="838200"/>
            <a:ext cx="8229600" cy="1143000"/>
          </a:xfrm>
        </p:spPr>
        <p:txBody>
          <a:bodyPr/>
          <a:lstStyle/>
          <a:p>
            <a:r>
              <a:rPr lang="en-US" dirty="0">
                <a:latin typeface="Cambria" pitchFamily="18" charset="0"/>
              </a:rPr>
              <a:t>Fixed Exchange Rates</a:t>
            </a:r>
          </a:p>
        </p:txBody>
      </p:sp>
      <p:sp>
        <p:nvSpPr>
          <p:cNvPr id="5" name="Content Placeholder 4"/>
          <p:cNvSpPr>
            <a:spLocks noGrp="1"/>
          </p:cNvSpPr>
          <p:nvPr>
            <p:ph sz="half" idx="1"/>
          </p:nvPr>
        </p:nvSpPr>
        <p:spPr>
          <a:xfrm>
            <a:off x="228600" y="1752600"/>
            <a:ext cx="3657600" cy="4800600"/>
          </a:xfrm>
        </p:spPr>
        <p:txBody>
          <a:bodyPr rtlCol="0">
            <a:normAutofit fontScale="92500" lnSpcReduction="20000"/>
          </a:bodyPr>
          <a:lstStyle/>
          <a:p>
            <a:pPr fontAlgn="auto">
              <a:spcAft>
                <a:spcPts val="0"/>
              </a:spcAft>
              <a:buFont typeface="Arial" pitchFamily="34" charset="0"/>
              <a:buChar char="•"/>
              <a:defRPr/>
            </a:pPr>
            <a:r>
              <a:rPr lang="en-US" dirty="0">
                <a:latin typeface="Cambria" pitchFamily="18" charset="0"/>
              </a:rPr>
              <a:t>With fixed exchange rates (at </a:t>
            </a:r>
            <a:r>
              <a:rPr lang="en-US" b="1" dirty="0">
                <a:solidFill>
                  <a:schemeClr val="tx2"/>
                </a:solidFill>
                <a:latin typeface="Cambria" pitchFamily="18" charset="0"/>
              </a:rPr>
              <a:t>e</a:t>
            </a:r>
            <a:r>
              <a:rPr lang="en-US" b="1" baseline="-25000" dirty="0">
                <a:solidFill>
                  <a:schemeClr val="tx2"/>
                </a:solidFill>
                <a:latin typeface="Cambria" pitchFamily="18" charset="0"/>
              </a:rPr>
              <a:t>1</a:t>
            </a:r>
            <a:r>
              <a:rPr lang="en-US" dirty="0">
                <a:latin typeface="Cambria" pitchFamily="18" charset="0"/>
              </a:rPr>
              <a:t>), a supposed increase in demand for pounds generates </a:t>
            </a:r>
            <a:r>
              <a:rPr lang="en-US" u="sng" dirty="0">
                <a:latin typeface="Cambria" pitchFamily="18" charset="0"/>
              </a:rPr>
              <a:t>a shortage </a:t>
            </a:r>
            <a:r>
              <a:rPr lang="en-US" dirty="0">
                <a:latin typeface="Cambria" pitchFamily="18" charset="0"/>
              </a:rPr>
              <a:t>of pounds.</a:t>
            </a:r>
          </a:p>
          <a:p>
            <a:pPr fontAlgn="auto">
              <a:spcAft>
                <a:spcPts val="0"/>
              </a:spcAft>
              <a:buFont typeface="Arial" pitchFamily="34" charset="0"/>
              <a:buChar char="•"/>
              <a:defRPr/>
            </a:pPr>
            <a:r>
              <a:rPr lang="en-US" dirty="0">
                <a:latin typeface="Cambria" pitchFamily="18" charset="0"/>
              </a:rPr>
              <a:t>More dollars flow out than flow in, so it creates a balance of payments  (BOP) </a:t>
            </a:r>
            <a:r>
              <a:rPr lang="en-US" u="sng" dirty="0">
                <a:latin typeface="Cambria" pitchFamily="18" charset="0"/>
              </a:rPr>
              <a:t>deficit </a:t>
            </a:r>
            <a:r>
              <a:rPr lang="en-US" dirty="0">
                <a:latin typeface="Cambria" pitchFamily="18" charset="0"/>
              </a:rPr>
              <a:t>for the United States and a BOP surplus for Britain.</a:t>
            </a:r>
          </a:p>
        </p:txBody>
      </p:sp>
      <p:pic>
        <p:nvPicPr>
          <p:cNvPr id="26629" name="Picture 2"/>
          <p:cNvPicPr>
            <a:picLocks noChangeAspect="1" noChangeArrowheads="1"/>
          </p:cNvPicPr>
          <p:nvPr/>
        </p:nvPicPr>
        <p:blipFill>
          <a:blip r:embed="rId3" cstate="print"/>
          <a:srcRect/>
          <a:stretch>
            <a:fillRect/>
          </a:stretch>
        </p:blipFill>
        <p:spPr bwMode="auto">
          <a:xfrm>
            <a:off x="3962400" y="2362200"/>
            <a:ext cx="4983163" cy="3352800"/>
          </a:xfrm>
          <a:prstGeom prst="rect">
            <a:avLst/>
          </a:prstGeom>
          <a:noFill/>
          <a:ln w="9525">
            <a:noFill/>
            <a:miter lim="800000"/>
            <a:headEnd/>
            <a:tailEnd/>
          </a:ln>
          <a:effectLst/>
        </p:spPr>
      </p:pic>
      <p:sp>
        <p:nvSpPr>
          <p:cNvPr id="6"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7"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3" name="Εικόνα 2">
            <a:extLst>
              <a:ext uri="{FF2B5EF4-FFF2-40B4-BE49-F238E27FC236}">
                <a16:creationId xmlns="" xmlns:a16="http://schemas.microsoft.com/office/drawing/2014/main" id="{588C033F-0593-2D04-E322-807DD63C5B96}"/>
              </a:ext>
            </a:extLst>
          </p:cNvPr>
          <p:cNvPicPr>
            <a:picLocks noChangeAspect="1"/>
          </p:cNvPicPr>
          <p:nvPr/>
        </p:nvPicPr>
        <p:blipFill>
          <a:blip r:embed="rId4"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a:xfrm>
            <a:off x="457200" y="914400"/>
            <a:ext cx="8229600" cy="1143000"/>
          </a:xfrm>
        </p:spPr>
        <p:txBody>
          <a:bodyPr/>
          <a:lstStyle/>
          <a:p>
            <a:r>
              <a:rPr lang="en-US" dirty="0">
                <a:latin typeface="Cambria" pitchFamily="18" charset="0"/>
              </a:rPr>
              <a:t>Fixed Exchange Rates</a:t>
            </a:r>
          </a:p>
        </p:txBody>
      </p:sp>
      <p:sp>
        <p:nvSpPr>
          <p:cNvPr id="5" name="Content Placeholder 4"/>
          <p:cNvSpPr>
            <a:spLocks noGrp="1"/>
          </p:cNvSpPr>
          <p:nvPr>
            <p:ph sz="half" idx="1"/>
          </p:nvPr>
        </p:nvSpPr>
        <p:spPr>
          <a:xfrm>
            <a:off x="174625" y="1798638"/>
            <a:ext cx="3787775" cy="4525962"/>
          </a:xfrm>
        </p:spPr>
        <p:txBody>
          <a:bodyPr rtlCol="0">
            <a:normAutofit fontScale="92500" lnSpcReduction="20000"/>
          </a:bodyPr>
          <a:lstStyle/>
          <a:p>
            <a:pPr fontAlgn="auto">
              <a:spcAft>
                <a:spcPts val="0"/>
              </a:spcAft>
              <a:buFont typeface="Arial" pitchFamily="34" charset="0"/>
              <a:buChar char="•"/>
              <a:defRPr/>
            </a:pPr>
            <a:r>
              <a:rPr lang="en-US" dirty="0">
                <a:latin typeface="Cambria" pitchFamily="18" charset="0"/>
              </a:rPr>
              <a:t>What to do?</a:t>
            </a:r>
          </a:p>
          <a:p>
            <a:pPr fontAlgn="auto">
              <a:spcAft>
                <a:spcPts val="0"/>
              </a:spcAft>
              <a:buFont typeface="Arial" pitchFamily="34" charset="0"/>
              <a:buChar char="•"/>
              <a:defRPr/>
            </a:pPr>
            <a:r>
              <a:rPr lang="en-US" dirty="0">
                <a:latin typeface="Cambria" pitchFamily="18" charset="0"/>
              </a:rPr>
              <a:t>Let the exchange rate rise (not acceptable), or the U.S. government intervenes by selling pounds it owns and buying dollars.</a:t>
            </a:r>
          </a:p>
          <a:p>
            <a:pPr fontAlgn="auto">
              <a:spcAft>
                <a:spcPts val="0"/>
              </a:spcAft>
              <a:buFont typeface="Arial" pitchFamily="34" charset="0"/>
              <a:buChar char="•"/>
              <a:defRPr/>
            </a:pPr>
            <a:r>
              <a:rPr lang="en-US" dirty="0">
                <a:latin typeface="Cambria" pitchFamily="18" charset="0"/>
              </a:rPr>
              <a:t>Also, the U.S. could transfer gold to Britain for dollars.</a:t>
            </a:r>
          </a:p>
          <a:p>
            <a:pPr fontAlgn="auto">
              <a:spcAft>
                <a:spcPts val="0"/>
              </a:spcAft>
              <a:buFont typeface="Arial" pitchFamily="34" charset="0"/>
              <a:buChar char="•"/>
              <a:defRPr/>
            </a:pPr>
            <a:r>
              <a:rPr lang="en-US" dirty="0">
                <a:latin typeface="Cambria" pitchFamily="18" charset="0"/>
              </a:rPr>
              <a:t>This can be done once or twice, but cannot be kept up forever.</a:t>
            </a:r>
          </a:p>
          <a:p>
            <a:pPr fontAlgn="auto">
              <a:spcAft>
                <a:spcPts val="0"/>
              </a:spcAft>
              <a:buFont typeface="Arial" pitchFamily="34" charset="0"/>
              <a:buChar char="•"/>
              <a:defRPr/>
            </a:pPr>
            <a:endParaRPr lang="en-US" dirty="0">
              <a:latin typeface="Cambria" pitchFamily="18" charset="0"/>
            </a:endParaRPr>
          </a:p>
          <a:p>
            <a:pPr fontAlgn="auto">
              <a:spcAft>
                <a:spcPts val="0"/>
              </a:spcAft>
              <a:buFont typeface="Arial" pitchFamily="34" charset="0"/>
              <a:buChar char="•"/>
              <a:defRPr/>
            </a:pPr>
            <a:endParaRPr lang="en-US" dirty="0">
              <a:latin typeface="Cambria" pitchFamily="18" charset="0"/>
            </a:endParaRPr>
          </a:p>
        </p:txBody>
      </p:sp>
      <p:pic>
        <p:nvPicPr>
          <p:cNvPr id="27653" name="Picture 2"/>
          <p:cNvPicPr>
            <a:picLocks noChangeAspect="1" noChangeArrowheads="1"/>
          </p:cNvPicPr>
          <p:nvPr/>
        </p:nvPicPr>
        <p:blipFill>
          <a:blip r:embed="rId3" cstate="print"/>
          <a:srcRect/>
          <a:stretch>
            <a:fillRect/>
          </a:stretch>
        </p:blipFill>
        <p:spPr bwMode="auto">
          <a:xfrm>
            <a:off x="3962400" y="2362200"/>
            <a:ext cx="4983163" cy="3352800"/>
          </a:xfrm>
          <a:prstGeom prst="rect">
            <a:avLst/>
          </a:prstGeom>
          <a:noFill/>
          <a:ln w="9525">
            <a:noFill/>
            <a:miter lim="800000"/>
            <a:headEnd/>
            <a:tailEnd/>
          </a:ln>
          <a:effectLst/>
        </p:spPr>
      </p:pic>
      <p:sp>
        <p:nvSpPr>
          <p:cNvPr id="6"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7"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3" name="Εικόνα 2">
            <a:extLst>
              <a:ext uri="{FF2B5EF4-FFF2-40B4-BE49-F238E27FC236}">
                <a16:creationId xmlns="" xmlns:a16="http://schemas.microsoft.com/office/drawing/2014/main" id="{38EFE2B8-155F-6B5B-2A4E-14B553CA5520}"/>
              </a:ext>
            </a:extLst>
          </p:cNvPr>
          <p:cNvPicPr>
            <a:picLocks noChangeAspect="1"/>
          </p:cNvPicPr>
          <p:nvPr/>
        </p:nvPicPr>
        <p:blipFill>
          <a:blip r:embed="rId4"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838200"/>
            <a:ext cx="8229600" cy="1143000"/>
          </a:xfrm>
        </p:spPr>
        <p:txBody>
          <a:bodyPr/>
          <a:lstStyle/>
          <a:p>
            <a:r>
              <a:rPr lang="en-US" dirty="0"/>
              <a:t>Fixed Exchange Rates</a:t>
            </a:r>
          </a:p>
        </p:txBody>
      </p:sp>
      <p:sp>
        <p:nvSpPr>
          <p:cNvPr id="5" name="Content Placeholder 4"/>
          <p:cNvSpPr>
            <a:spLocks noGrp="1"/>
          </p:cNvSpPr>
          <p:nvPr>
            <p:ph idx="1"/>
          </p:nvPr>
        </p:nvSpPr>
        <p:spPr>
          <a:xfrm>
            <a:off x="457200" y="1828800"/>
            <a:ext cx="8229600" cy="4419600"/>
          </a:xfrm>
        </p:spPr>
        <p:txBody>
          <a:bodyPr rtlCol="0">
            <a:normAutofit fontScale="92500" lnSpcReduction="20000"/>
          </a:bodyPr>
          <a:lstStyle/>
          <a:p>
            <a:pPr fontAlgn="auto">
              <a:spcAft>
                <a:spcPts val="0"/>
              </a:spcAft>
              <a:buFont typeface="Arial" pitchFamily="34" charset="0"/>
              <a:buChar char="•"/>
              <a:defRPr/>
            </a:pPr>
            <a:r>
              <a:rPr lang="en-US" dirty="0"/>
              <a:t>Alternatively, the United States could erect protective barriers to eliminate the increased demand for British goods.</a:t>
            </a:r>
          </a:p>
          <a:p>
            <a:pPr fontAlgn="auto">
              <a:spcAft>
                <a:spcPts val="0"/>
              </a:spcAft>
              <a:buFont typeface="Arial" pitchFamily="34" charset="0"/>
              <a:buChar char="•"/>
              <a:defRPr/>
            </a:pPr>
            <a:r>
              <a:rPr lang="en-US" dirty="0"/>
              <a:t>Or the United States could increase taxes to reduce disposable income and thereby the demand for imports.</a:t>
            </a:r>
          </a:p>
          <a:p>
            <a:pPr fontAlgn="auto">
              <a:spcAft>
                <a:spcPts val="0"/>
              </a:spcAft>
              <a:buFont typeface="Arial" pitchFamily="34" charset="0"/>
              <a:buChar char="•"/>
              <a:defRPr/>
            </a:pPr>
            <a:r>
              <a:rPr lang="en-US" dirty="0"/>
              <a:t>Or interest rates could be raised to slow spending and to draw foreign currency to the United States.</a:t>
            </a:r>
          </a:p>
          <a:p>
            <a:pPr fontAlgn="auto">
              <a:spcAft>
                <a:spcPts val="0"/>
              </a:spcAft>
              <a:buFont typeface="Arial" pitchFamily="34" charset="0"/>
              <a:buChar char="•"/>
              <a:defRPr/>
            </a:pPr>
            <a:r>
              <a:rPr lang="en-US" dirty="0"/>
              <a:t>To do this, the policy focus would have to shift away from full employment or price stability.</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6"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3" name="Εικόνα 2">
            <a:extLst>
              <a:ext uri="{FF2B5EF4-FFF2-40B4-BE49-F238E27FC236}">
                <a16:creationId xmlns="" xmlns:a16="http://schemas.microsoft.com/office/drawing/2014/main" id="{61C5652A-54E3-9C3E-D5B5-882492595F56}"/>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838200"/>
            <a:ext cx="8229600" cy="1143000"/>
          </a:xfrm>
        </p:spPr>
        <p:txBody>
          <a:bodyPr/>
          <a:lstStyle/>
          <a:p>
            <a:r>
              <a:rPr lang="en-US" dirty="0"/>
              <a:t>The Economy Tomorrow</a:t>
            </a:r>
          </a:p>
        </p:txBody>
      </p:sp>
      <p:sp>
        <p:nvSpPr>
          <p:cNvPr id="3" name="Content Placeholder 2"/>
          <p:cNvSpPr>
            <a:spLocks noGrp="1"/>
          </p:cNvSpPr>
          <p:nvPr>
            <p:ph idx="1"/>
          </p:nvPr>
        </p:nvSpPr>
        <p:spPr>
          <a:xfrm>
            <a:off x="457200" y="1905000"/>
            <a:ext cx="8229600" cy="4419600"/>
          </a:xfrm>
        </p:spPr>
        <p:txBody>
          <a:bodyPr rtlCol="0">
            <a:normAutofit lnSpcReduction="10000"/>
          </a:bodyPr>
          <a:lstStyle/>
          <a:p>
            <a:pPr fontAlgn="auto">
              <a:spcAft>
                <a:spcPts val="0"/>
              </a:spcAft>
              <a:buFont typeface="Arial" pitchFamily="34" charset="0"/>
              <a:buChar char="•"/>
              <a:defRPr/>
            </a:pPr>
            <a:r>
              <a:rPr lang="en-US" dirty="0"/>
              <a:t>Currency bailouts.</a:t>
            </a:r>
          </a:p>
          <a:p>
            <a:pPr lvl="1" fontAlgn="auto">
              <a:spcAft>
                <a:spcPts val="0"/>
              </a:spcAft>
              <a:buFont typeface="Arial" pitchFamily="34" charset="0"/>
              <a:buChar char="•"/>
              <a:defRPr/>
            </a:pPr>
            <a:r>
              <a:rPr lang="en-US" dirty="0"/>
              <a:t>Sometimes a country gets into deep trouble with its balance of payments and cries to the rest of the world for help.</a:t>
            </a:r>
          </a:p>
          <a:p>
            <a:pPr lvl="1" fontAlgn="auto">
              <a:spcAft>
                <a:spcPts val="0"/>
              </a:spcAft>
              <a:buFont typeface="Arial" pitchFamily="34" charset="0"/>
              <a:buChar char="•"/>
              <a:defRPr/>
            </a:pPr>
            <a:r>
              <a:rPr lang="en-US" dirty="0"/>
              <a:t>A currency “bailout” is arranged, where the country in trouble is lent reserves to prop up its currency. The International Monetary Fund (IMF) usually leads the rescue.</a:t>
            </a:r>
          </a:p>
          <a:p>
            <a:pPr lvl="1" fontAlgn="auto">
              <a:spcAft>
                <a:spcPts val="0"/>
              </a:spcAft>
              <a:buFont typeface="Arial" pitchFamily="34" charset="0"/>
              <a:buChar char="•"/>
              <a:defRPr/>
            </a:pPr>
            <a:r>
              <a:rPr lang="en-US" dirty="0"/>
              <a:t>Why do this? A problem in one country can cascade into other countries.</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1B584C74-2DD1-41CE-2A21-6004E7500416}"/>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838200"/>
            <a:ext cx="8229600" cy="1066800"/>
          </a:xfrm>
        </p:spPr>
        <p:txBody>
          <a:bodyPr/>
          <a:lstStyle/>
          <a:p>
            <a:r>
              <a:rPr lang="en-US" dirty="0"/>
              <a:t>Motivation to Trade</a:t>
            </a:r>
          </a:p>
        </p:txBody>
      </p:sp>
      <p:sp>
        <p:nvSpPr>
          <p:cNvPr id="3" name="Content Placeholder 2"/>
          <p:cNvSpPr>
            <a:spLocks noGrp="1"/>
          </p:cNvSpPr>
          <p:nvPr>
            <p:ph idx="1"/>
          </p:nvPr>
        </p:nvSpPr>
        <p:spPr>
          <a:xfrm>
            <a:off x="457200" y="1828800"/>
            <a:ext cx="8229600" cy="4419600"/>
          </a:xfrm>
        </p:spPr>
        <p:txBody>
          <a:bodyPr rtlCol="0">
            <a:normAutofit lnSpcReduction="10000"/>
          </a:bodyPr>
          <a:lstStyle/>
          <a:p>
            <a:pPr fontAlgn="auto">
              <a:spcAft>
                <a:spcPts val="0"/>
              </a:spcAft>
              <a:buFont typeface="Arial" pitchFamily="34" charset="0"/>
              <a:buChar char="•"/>
              <a:defRPr/>
            </a:pPr>
            <a:r>
              <a:rPr lang="en-US" dirty="0"/>
              <a:t>If this specialization and trade took place, all goods would be produced by those who can deliver them with the smallest consumption of resources. </a:t>
            </a:r>
          </a:p>
          <a:p>
            <a:pPr fontAlgn="auto">
              <a:spcAft>
                <a:spcPts val="0"/>
              </a:spcAft>
              <a:buFont typeface="Arial" pitchFamily="34" charset="0"/>
              <a:buChar char="•"/>
              <a:defRPr/>
            </a:pPr>
            <a:r>
              <a:rPr lang="en-US" dirty="0"/>
              <a:t>Results:</a:t>
            </a:r>
          </a:p>
          <a:p>
            <a:pPr lvl="1" fontAlgn="auto">
              <a:spcAft>
                <a:spcPts val="0"/>
              </a:spcAft>
              <a:buFont typeface="Arial" pitchFamily="34" charset="0"/>
              <a:buChar char="–"/>
              <a:defRPr/>
            </a:pPr>
            <a:r>
              <a:rPr lang="en-US" dirty="0"/>
              <a:t>Produce more with fewer resources consumed.</a:t>
            </a:r>
          </a:p>
          <a:p>
            <a:pPr lvl="1" fontAlgn="auto">
              <a:spcAft>
                <a:spcPts val="0"/>
              </a:spcAft>
              <a:buFont typeface="Arial" pitchFamily="34" charset="0"/>
              <a:buChar char="–"/>
              <a:defRPr/>
            </a:pPr>
            <a:r>
              <a:rPr lang="en-US" dirty="0"/>
              <a:t>Greater total output.</a:t>
            </a:r>
          </a:p>
          <a:p>
            <a:pPr lvl="1" fontAlgn="auto">
              <a:spcAft>
                <a:spcPts val="0"/>
              </a:spcAft>
              <a:buFont typeface="Arial" pitchFamily="34" charset="0"/>
              <a:buChar char="–"/>
              <a:defRPr/>
            </a:pPr>
            <a:r>
              <a:rPr lang="en-US" dirty="0"/>
              <a:t>Satisfy more wants and needs.</a:t>
            </a:r>
          </a:p>
          <a:p>
            <a:pPr lvl="1" fontAlgn="auto">
              <a:spcAft>
                <a:spcPts val="0"/>
              </a:spcAft>
              <a:buFont typeface="Arial" pitchFamily="34" charset="0"/>
              <a:buChar char="–"/>
              <a:defRPr/>
            </a:pPr>
            <a:r>
              <a:rPr lang="en-US" dirty="0"/>
              <a:t>Higher standard of living in all trading countries.</a:t>
            </a:r>
          </a:p>
          <a:p>
            <a:pPr fontAlgn="auto">
              <a:spcAft>
                <a:spcPts val="0"/>
              </a:spcAft>
              <a:buFont typeface="Arial" pitchFamily="34" charset="0"/>
              <a:buChar char="•"/>
              <a:defRPr/>
            </a:pPr>
            <a:endParaRPr lang="en-US" dirty="0"/>
          </a:p>
        </p:txBody>
      </p:sp>
      <p:sp>
        <p:nvSpPr>
          <p:cNvPr id="4"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sp>
        <p:nvSpPr>
          <p:cNvPr id="5"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pic>
        <p:nvPicPr>
          <p:cNvPr id="6" name="Εικόνα 5">
            <a:extLst>
              <a:ext uri="{FF2B5EF4-FFF2-40B4-BE49-F238E27FC236}">
                <a16:creationId xmlns="" xmlns:a16="http://schemas.microsoft.com/office/drawing/2014/main" id="{AECC3A33-E397-4CFA-594A-EF8703DB157E}"/>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81000" y="838200"/>
            <a:ext cx="8229600" cy="1143000"/>
          </a:xfrm>
        </p:spPr>
        <p:txBody>
          <a:bodyPr/>
          <a:lstStyle/>
          <a:p>
            <a:r>
              <a:rPr lang="en-US" dirty="0"/>
              <a:t>The Economy Tomorrow</a:t>
            </a:r>
          </a:p>
        </p:txBody>
      </p:sp>
      <p:sp>
        <p:nvSpPr>
          <p:cNvPr id="3" name="Content Placeholder 2"/>
          <p:cNvSpPr>
            <a:spLocks noGrp="1"/>
          </p:cNvSpPr>
          <p:nvPr>
            <p:ph idx="1"/>
          </p:nvPr>
        </p:nvSpPr>
        <p:spPr>
          <a:xfrm>
            <a:off x="457200" y="1905000"/>
            <a:ext cx="8229600" cy="4419600"/>
          </a:xfrm>
        </p:spPr>
        <p:txBody>
          <a:bodyPr rtlCol="0">
            <a:normAutofit lnSpcReduction="10000"/>
          </a:bodyPr>
          <a:lstStyle/>
          <a:p>
            <a:pPr fontAlgn="auto">
              <a:spcAft>
                <a:spcPts val="0"/>
              </a:spcAft>
              <a:buFont typeface="Arial" pitchFamily="34" charset="0"/>
              <a:buChar char="•"/>
              <a:defRPr/>
            </a:pPr>
            <a:r>
              <a:rPr lang="en-US" dirty="0"/>
              <a:t>Currency bailouts.</a:t>
            </a:r>
          </a:p>
          <a:p>
            <a:pPr lvl="1" fontAlgn="auto">
              <a:spcAft>
                <a:spcPts val="0"/>
              </a:spcAft>
              <a:buFont typeface="Arial" pitchFamily="34" charset="0"/>
              <a:buChar char="•"/>
              <a:defRPr/>
            </a:pPr>
            <a:r>
              <a:rPr lang="en-US" dirty="0"/>
              <a:t>Why shouldn’t it be done? Some say that bailouts are ultimately self-defeating. If a country knows it will be bailed out, it might not practice sound economic policy (moral hazard).</a:t>
            </a:r>
          </a:p>
          <a:p>
            <a:pPr lvl="1" fontAlgn="auto">
              <a:spcAft>
                <a:spcPts val="0"/>
              </a:spcAft>
              <a:buFont typeface="Arial" pitchFamily="34" charset="0"/>
              <a:buChar char="•"/>
              <a:defRPr/>
            </a:pPr>
            <a:r>
              <a:rPr lang="en-US" dirty="0"/>
              <a:t>The IMF requires the nation to adhere to more prudent monetary, fiscal, and trade policies.</a:t>
            </a:r>
          </a:p>
          <a:p>
            <a:pPr lvl="1" fontAlgn="auto">
              <a:spcAft>
                <a:spcPts val="0"/>
              </a:spcAft>
              <a:buFont typeface="Arial" pitchFamily="34" charset="0"/>
              <a:buChar char="•"/>
              <a:defRPr/>
            </a:pPr>
            <a:r>
              <a:rPr lang="en-US" dirty="0"/>
              <a:t>Will other countries need a bailout? There are many reasons a country could get into trouble in the economy tomorrow.</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97FF63D6-C446-154B-2BFB-A30774CF9AB6}"/>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81000" y="838200"/>
            <a:ext cx="8229600" cy="1143000"/>
          </a:xfrm>
        </p:spPr>
        <p:txBody>
          <a:bodyPr/>
          <a:lstStyle/>
          <a:p>
            <a:r>
              <a:rPr lang="en-US" dirty="0"/>
              <a:t>Closed versus Open Economies</a:t>
            </a:r>
          </a:p>
        </p:txBody>
      </p:sp>
      <p:sp>
        <p:nvSpPr>
          <p:cNvPr id="3" name="Content Placeholder 2"/>
          <p:cNvSpPr>
            <a:spLocks noGrp="1"/>
          </p:cNvSpPr>
          <p:nvPr>
            <p:ph idx="1"/>
          </p:nvPr>
        </p:nvSpPr>
        <p:spPr>
          <a:xfrm>
            <a:off x="457200" y="1905000"/>
            <a:ext cx="8229600" cy="4419600"/>
          </a:xfrm>
        </p:spPr>
        <p:txBody>
          <a:bodyPr rtlCol="0">
            <a:normAutofit lnSpcReduction="10000"/>
          </a:bodyPr>
          <a:lstStyle/>
          <a:p>
            <a:pPr fontAlgn="auto">
              <a:spcAft>
                <a:spcPts val="0"/>
              </a:spcAft>
              <a:buFont typeface="Arial" pitchFamily="34" charset="0"/>
              <a:buChar char="•"/>
              <a:defRPr/>
            </a:pPr>
            <a:r>
              <a:rPr lang="en-US" dirty="0">
                <a:solidFill>
                  <a:schemeClr val="tx2"/>
                </a:solidFill>
              </a:rPr>
              <a:t>Closed economy: </a:t>
            </a:r>
            <a:r>
              <a:rPr lang="en-US" dirty="0"/>
              <a:t>No international trade. Each country produces for its own consumption.</a:t>
            </a:r>
          </a:p>
          <a:p>
            <a:pPr lvl="1" fontAlgn="auto">
              <a:spcAft>
                <a:spcPts val="0"/>
              </a:spcAft>
              <a:buFont typeface="Arial" pitchFamily="34" charset="0"/>
              <a:buChar char="–"/>
              <a:defRPr/>
            </a:pPr>
            <a:r>
              <a:rPr lang="en-US" dirty="0"/>
              <a:t>The consumption possibilities in each country must equal its production possibilities.</a:t>
            </a:r>
          </a:p>
          <a:p>
            <a:pPr fontAlgn="auto">
              <a:spcAft>
                <a:spcPts val="0"/>
              </a:spcAft>
              <a:buFont typeface="Arial" pitchFamily="34" charset="0"/>
              <a:buChar char="•"/>
              <a:defRPr/>
            </a:pPr>
            <a:r>
              <a:rPr lang="en-US" dirty="0">
                <a:solidFill>
                  <a:schemeClr val="tx2"/>
                </a:solidFill>
              </a:rPr>
              <a:t>Open economy: </a:t>
            </a:r>
            <a:r>
              <a:rPr lang="en-US" dirty="0"/>
              <a:t>International trade exists. Each country produces according to its comparative advantage and trades with others.</a:t>
            </a:r>
          </a:p>
          <a:p>
            <a:pPr lvl="1" fontAlgn="auto">
              <a:spcAft>
                <a:spcPts val="0"/>
              </a:spcAft>
              <a:buFont typeface="Arial" pitchFamily="34" charset="0"/>
              <a:buChar char="–"/>
              <a:defRPr/>
            </a:pPr>
            <a:r>
              <a:rPr lang="en-US" dirty="0"/>
              <a:t>Here the consumption possibilities in each country can exceed its production possibilities.</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AEA957C3-41F7-1BD7-7210-2AA3D396098E}"/>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990600"/>
            <a:ext cx="8229600" cy="1143000"/>
          </a:xfrm>
        </p:spPr>
        <p:txBody>
          <a:bodyPr/>
          <a:lstStyle/>
          <a:p>
            <a:r>
              <a:rPr lang="en-US" dirty="0"/>
              <a:t>Comparative Advantage</a:t>
            </a:r>
          </a:p>
        </p:txBody>
      </p:sp>
      <p:sp>
        <p:nvSpPr>
          <p:cNvPr id="3" name="Content Placeholder 2"/>
          <p:cNvSpPr>
            <a:spLocks noGrp="1"/>
          </p:cNvSpPr>
          <p:nvPr>
            <p:ph idx="1"/>
          </p:nvPr>
        </p:nvSpPr>
        <p:spPr>
          <a:xfrm>
            <a:off x="457200" y="2362200"/>
            <a:ext cx="8229600" cy="4038600"/>
          </a:xfrm>
        </p:spPr>
        <p:txBody>
          <a:bodyPr rtlCol="0">
            <a:normAutofit/>
          </a:bodyPr>
          <a:lstStyle/>
          <a:p>
            <a:pPr fontAlgn="auto">
              <a:spcAft>
                <a:spcPts val="0"/>
              </a:spcAft>
              <a:buFont typeface="Arial" pitchFamily="34" charset="0"/>
              <a:buChar char="•"/>
              <a:defRPr/>
            </a:pPr>
            <a:r>
              <a:rPr lang="en-US" dirty="0">
                <a:solidFill>
                  <a:schemeClr val="tx2"/>
                </a:solidFill>
              </a:rPr>
              <a:t>Comparative advantage: </a:t>
            </a:r>
            <a:r>
              <a:rPr lang="en-US" dirty="0"/>
              <a:t>the ability to produce a good at a </a:t>
            </a:r>
            <a:r>
              <a:rPr lang="en-US" u="sng" dirty="0"/>
              <a:t>lower opportunity cost </a:t>
            </a:r>
            <a:r>
              <a:rPr lang="en-US" dirty="0"/>
              <a:t>than others.</a:t>
            </a:r>
          </a:p>
          <a:p>
            <a:pPr fontAlgn="auto">
              <a:spcAft>
                <a:spcPts val="0"/>
              </a:spcAft>
              <a:buFont typeface="Arial" pitchFamily="34" charset="0"/>
              <a:buChar char="•"/>
              <a:defRPr/>
            </a:pPr>
            <a:r>
              <a:rPr lang="en-US" dirty="0"/>
              <a:t>In each country</a:t>
            </a:r>
          </a:p>
          <a:p>
            <a:pPr lvl="1" fontAlgn="auto">
              <a:spcAft>
                <a:spcPts val="0"/>
              </a:spcAft>
              <a:buFont typeface="Arial" pitchFamily="34" charset="0"/>
              <a:buChar char="–"/>
              <a:defRPr/>
            </a:pPr>
            <a:r>
              <a:rPr lang="en-US" dirty="0"/>
              <a:t>Firms produce and export goods and services with low opportunity costs.</a:t>
            </a:r>
          </a:p>
          <a:p>
            <a:pPr lvl="1" fontAlgn="auto">
              <a:spcAft>
                <a:spcPts val="0"/>
              </a:spcAft>
              <a:buFont typeface="Arial" pitchFamily="34" charset="0"/>
              <a:buChar char="–"/>
              <a:defRPr/>
            </a:pPr>
            <a:r>
              <a:rPr lang="en-US" dirty="0"/>
              <a:t>Firms buy and import goods and services that, if they produced them at home, would have high opportunity costs.</a:t>
            </a:r>
          </a:p>
          <a:p>
            <a:pPr lvl="1"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4F2535D8-DF85-5675-7531-798332BDF6EC}"/>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990600"/>
            <a:ext cx="8229600" cy="1066800"/>
          </a:xfrm>
        </p:spPr>
        <p:txBody>
          <a:bodyPr/>
          <a:lstStyle/>
          <a:p>
            <a:r>
              <a:rPr lang="en-US" dirty="0"/>
              <a:t>Terms of Trade</a:t>
            </a:r>
          </a:p>
        </p:txBody>
      </p:sp>
      <p:sp>
        <p:nvSpPr>
          <p:cNvPr id="3" name="Content Placeholder 2"/>
          <p:cNvSpPr>
            <a:spLocks noGrp="1"/>
          </p:cNvSpPr>
          <p:nvPr>
            <p:ph idx="1"/>
          </p:nvPr>
        </p:nvSpPr>
        <p:spPr>
          <a:xfrm>
            <a:off x="457200" y="2057400"/>
            <a:ext cx="8229600" cy="4419600"/>
          </a:xfrm>
        </p:spPr>
        <p:txBody>
          <a:bodyPr rtlCol="0">
            <a:normAutofit fontScale="92500"/>
          </a:bodyPr>
          <a:lstStyle/>
          <a:p>
            <a:pPr fontAlgn="auto">
              <a:spcAft>
                <a:spcPts val="0"/>
              </a:spcAft>
              <a:buFont typeface="Arial" pitchFamily="34" charset="0"/>
              <a:buChar char="•"/>
              <a:defRPr/>
            </a:pPr>
            <a:r>
              <a:rPr lang="en-US" dirty="0">
                <a:solidFill>
                  <a:schemeClr val="tx2"/>
                </a:solidFill>
              </a:rPr>
              <a:t>Terms of trade: </a:t>
            </a:r>
            <a:r>
              <a:rPr lang="en-US" dirty="0"/>
              <a:t>the rate at which goods are exchanged. The amount of good A given up to get good B in trade.</a:t>
            </a:r>
          </a:p>
          <a:p>
            <a:pPr fontAlgn="auto">
              <a:spcAft>
                <a:spcPts val="0"/>
              </a:spcAft>
              <a:buFont typeface="Arial" pitchFamily="34" charset="0"/>
              <a:buChar char="•"/>
              <a:defRPr/>
            </a:pPr>
            <a:r>
              <a:rPr lang="en-US" u="sng" dirty="0"/>
              <a:t>A country won’t trade unless the terms of trade are better than making the goods at home. </a:t>
            </a:r>
            <a:r>
              <a:rPr lang="en-US" dirty="0"/>
              <a:t>This is true for both trading countries.</a:t>
            </a:r>
          </a:p>
          <a:p>
            <a:pPr fontAlgn="auto">
              <a:spcAft>
                <a:spcPts val="0"/>
              </a:spcAft>
              <a:buFont typeface="Arial" pitchFamily="34" charset="0"/>
              <a:buChar char="•"/>
              <a:defRPr/>
            </a:pPr>
            <a:r>
              <a:rPr lang="en-US" dirty="0"/>
              <a:t>The two will trade if they agree to a swap that lies somewhere between their respective opportunity costs of producing the goods at home.</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D8C60C47-94B1-438A-FAAB-1E90E2346DB8}"/>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14400"/>
            <a:ext cx="8229600" cy="1143000"/>
          </a:xfrm>
        </p:spPr>
        <p:txBody>
          <a:bodyPr/>
          <a:lstStyle/>
          <a:p>
            <a:r>
              <a:rPr lang="en-US" dirty="0"/>
              <a:t>Terms of Trade (Example)</a:t>
            </a:r>
          </a:p>
        </p:txBody>
      </p:sp>
      <p:sp>
        <p:nvSpPr>
          <p:cNvPr id="3" name="Content Placeholder 2"/>
          <p:cNvSpPr>
            <a:spLocks noGrp="1"/>
          </p:cNvSpPr>
          <p:nvPr>
            <p:ph idx="1"/>
          </p:nvPr>
        </p:nvSpPr>
        <p:spPr>
          <a:xfrm>
            <a:off x="457200" y="2133600"/>
            <a:ext cx="8229600" cy="4343400"/>
          </a:xfrm>
        </p:spPr>
        <p:txBody>
          <a:bodyPr rtlCol="0">
            <a:normAutofit fontScale="92500" lnSpcReduction="10000"/>
          </a:bodyPr>
          <a:lstStyle/>
          <a:p>
            <a:pPr fontAlgn="auto">
              <a:spcAft>
                <a:spcPts val="0"/>
              </a:spcAft>
              <a:buFont typeface="Arial" pitchFamily="34" charset="0"/>
              <a:buChar char="•"/>
              <a:defRPr/>
            </a:pPr>
            <a:r>
              <a:rPr lang="en-US" dirty="0"/>
              <a:t>Country X: Produce 1 car at an opportunity cost of 200 bushels of wheat, and vice versa.</a:t>
            </a:r>
          </a:p>
          <a:p>
            <a:pPr fontAlgn="auto">
              <a:spcAft>
                <a:spcPts val="0"/>
              </a:spcAft>
              <a:buFont typeface="Arial" pitchFamily="34" charset="0"/>
              <a:buChar char="•"/>
              <a:defRPr/>
            </a:pPr>
            <a:r>
              <a:rPr lang="en-US" dirty="0"/>
              <a:t>Country Y: Produce 1 car at an opportunity cost of 100 bushels of wheat, and vice versa.</a:t>
            </a:r>
          </a:p>
          <a:p>
            <a:pPr fontAlgn="auto">
              <a:spcAft>
                <a:spcPts val="0"/>
              </a:spcAft>
              <a:buFont typeface="Arial" pitchFamily="34" charset="0"/>
              <a:buChar char="•"/>
              <a:defRPr/>
            </a:pPr>
            <a:r>
              <a:rPr lang="en-US" dirty="0"/>
              <a:t>Country X can produce wheat more cheaply than country Y. Country Y can produce cars more cheaply than country X.</a:t>
            </a:r>
          </a:p>
          <a:p>
            <a:pPr fontAlgn="auto">
              <a:spcAft>
                <a:spcPts val="0"/>
              </a:spcAft>
              <a:buFont typeface="Arial" pitchFamily="34" charset="0"/>
              <a:buChar char="•"/>
              <a:defRPr/>
            </a:pPr>
            <a:r>
              <a:rPr lang="en-US" dirty="0"/>
              <a:t>So X should produce wheat and Y should produce cars and they trade.</a:t>
            </a:r>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056FFC1C-C60B-F24B-7289-20DDBB1451BF}"/>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838200"/>
            <a:ext cx="8229600" cy="1066800"/>
          </a:xfrm>
        </p:spPr>
        <p:txBody>
          <a:bodyPr/>
          <a:lstStyle/>
          <a:p>
            <a:r>
              <a:rPr lang="en-US" dirty="0"/>
              <a:t>Terms of Trade</a:t>
            </a:r>
          </a:p>
        </p:txBody>
      </p:sp>
      <p:sp>
        <p:nvSpPr>
          <p:cNvPr id="3" name="Content Placeholder 2"/>
          <p:cNvSpPr>
            <a:spLocks noGrp="1"/>
          </p:cNvSpPr>
          <p:nvPr>
            <p:ph idx="1"/>
          </p:nvPr>
        </p:nvSpPr>
        <p:spPr>
          <a:xfrm>
            <a:off x="457200" y="1752600"/>
            <a:ext cx="8229600" cy="4419600"/>
          </a:xfrm>
        </p:spPr>
        <p:txBody>
          <a:bodyPr rtlCol="0">
            <a:normAutofit lnSpcReduction="10000"/>
          </a:bodyPr>
          <a:lstStyle/>
          <a:p>
            <a:pPr fontAlgn="auto">
              <a:spcAft>
                <a:spcPts val="0"/>
              </a:spcAft>
              <a:buFont typeface="Arial" pitchFamily="34" charset="0"/>
              <a:buChar char="•"/>
              <a:defRPr/>
            </a:pPr>
            <a:r>
              <a:rPr lang="en-US" dirty="0"/>
              <a:t>An agreeable trade will occur somewhere between 1 car for 100 bushels of wheat (Y’s opportunity cost) and 1 car for 200 bushels of wheat (X’s opportunity cost).</a:t>
            </a:r>
          </a:p>
          <a:p>
            <a:pPr fontAlgn="auto">
              <a:spcAft>
                <a:spcPts val="0"/>
              </a:spcAft>
              <a:buFont typeface="Arial" pitchFamily="34" charset="0"/>
              <a:buChar char="•"/>
              <a:defRPr/>
            </a:pPr>
            <a:r>
              <a:rPr lang="en-US" dirty="0"/>
              <a:t>Say, 1 car for 150 bushels of wheat. This would be determined by the ability to negotiate in each country.</a:t>
            </a:r>
          </a:p>
          <a:p>
            <a:pPr fontAlgn="auto">
              <a:spcAft>
                <a:spcPts val="0"/>
              </a:spcAft>
              <a:buFont typeface="Arial" pitchFamily="34" charset="0"/>
              <a:buChar char="•"/>
              <a:defRPr/>
            </a:pPr>
            <a:r>
              <a:rPr lang="en-US" dirty="0"/>
              <a:t>Both countries will end up with a greater mix of wheat and cars than if they do not trade.</a:t>
            </a:r>
          </a:p>
          <a:p>
            <a:pPr fontAlgn="auto">
              <a:spcAft>
                <a:spcPts val="0"/>
              </a:spcAft>
              <a:buFont typeface="Arial" pitchFamily="34" charset="0"/>
              <a:buChar char="•"/>
              <a:defRPr/>
            </a:pPr>
            <a:endParaRPr lang="en-US" dirty="0"/>
          </a:p>
        </p:txBody>
      </p:sp>
      <p:sp>
        <p:nvSpPr>
          <p:cNvPr id="4" name="Text Box 5"/>
          <p:cNvSpPr txBox="1">
            <a:spLocks noChangeArrowheads="1"/>
          </p:cNvSpPr>
          <p:nvPr/>
        </p:nvSpPr>
        <p:spPr bwMode="auto">
          <a:xfrm>
            <a:off x="-11113" y="6575425"/>
            <a:ext cx="9144001" cy="523220"/>
          </a:xfrm>
          <a:prstGeom prst="rect">
            <a:avLst/>
          </a:prstGeom>
          <a:noFill/>
          <a:ln w="9525">
            <a:noFill/>
            <a:miter lim="800000"/>
            <a:headEnd/>
            <a:tailEnd/>
          </a:ln>
        </p:spPr>
        <p:txBody>
          <a:bodyPr>
            <a:spAutoFit/>
          </a:bodyPr>
          <a:lstStyle/>
          <a:p>
            <a:pPr algn="ctr"/>
            <a:r>
              <a:rPr lang="en-US" sz="1400" dirty="0" smtClean="0">
                <a:solidFill>
                  <a:schemeClr val="bg1"/>
                </a:solidFill>
                <a:latin typeface="Times New Roman" pitchFamily="18" charset="0"/>
              </a:rPr>
              <a:t>Business Economics</a:t>
            </a:r>
            <a:endParaRPr lang="el-GR" sz="1400" dirty="0" smtClean="0">
              <a:solidFill>
                <a:schemeClr val="bg1"/>
              </a:solidFill>
              <a:latin typeface="Times New Roman" pitchFamily="18" charset="0"/>
            </a:endParaRPr>
          </a:p>
          <a:p>
            <a:pPr algn="ctr"/>
            <a:endParaRPr lang="el-GR" sz="1400" dirty="0">
              <a:solidFill>
                <a:schemeClr val="bg1"/>
              </a:solidFill>
              <a:latin typeface="Times New Roman" pitchFamily="18" charset="0"/>
            </a:endParaRPr>
          </a:p>
        </p:txBody>
      </p:sp>
      <p:sp>
        <p:nvSpPr>
          <p:cNvPr id="5" name="1 - Τίτλος"/>
          <p:cNvSpPr txBox="1">
            <a:spLocks/>
          </p:cNvSpPr>
          <p:nvPr/>
        </p:nvSpPr>
        <p:spPr bwMode="auto">
          <a:xfrm>
            <a:off x="5181600" y="304800"/>
            <a:ext cx="3048000" cy="762000"/>
          </a:xfrm>
          <a:prstGeom prst="rect">
            <a:avLst/>
          </a:prstGeom>
          <a:noFill/>
          <a:ln w="9525">
            <a:noFill/>
            <a:miter lim="800000"/>
            <a:headEnd/>
            <a:tailEnd/>
          </a:ln>
        </p:spPr>
        <p:txBody>
          <a:bodyPr anchor="ctr"/>
          <a:lstStyle/>
          <a:p>
            <a:pPr algn="ctr"/>
            <a:r>
              <a:rPr lang="en-US" sz="2800" dirty="0">
                <a:solidFill>
                  <a:srgbClr val="E46C0A"/>
                </a:solidFill>
                <a:latin typeface="Times New Roman" pitchFamily="18" charset="0"/>
              </a:rPr>
              <a:t>Business in the Global Economy</a:t>
            </a:r>
          </a:p>
        </p:txBody>
      </p:sp>
      <p:pic>
        <p:nvPicPr>
          <p:cNvPr id="6" name="Εικόνα 5">
            <a:extLst>
              <a:ext uri="{FF2B5EF4-FFF2-40B4-BE49-F238E27FC236}">
                <a16:creationId xmlns="" xmlns:a16="http://schemas.microsoft.com/office/drawing/2014/main" id="{271672D9-022A-D4FA-AFA3-2CF1D60AB12C}"/>
              </a:ext>
            </a:extLst>
          </p:cNvPr>
          <p:cNvPicPr>
            <a:picLocks noChangeAspect="1"/>
          </p:cNvPicPr>
          <p:nvPr/>
        </p:nvPicPr>
        <p:blipFill>
          <a:blip r:embed="rId3" cstate="print"/>
          <a:stretch>
            <a:fillRect/>
          </a:stretch>
        </p:blipFill>
        <p:spPr>
          <a:xfrm>
            <a:off x="76200" y="228600"/>
            <a:ext cx="4183117" cy="731729"/>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TotalTime>
  <Words>4562</Words>
  <Application>Microsoft Office PowerPoint</Application>
  <PresentationFormat>Προβολή στην οθόνη (4:3)</PresentationFormat>
  <Paragraphs>410</Paragraphs>
  <Slides>40</Slides>
  <Notes>39</Notes>
  <HiddenSlides>0</HiddenSlides>
  <MMClips>0</MMClips>
  <ScaleCrop>false</ScaleCrop>
  <HeadingPairs>
    <vt:vector size="4" baseType="variant">
      <vt:variant>
        <vt:lpstr>Θέμα</vt:lpstr>
      </vt:variant>
      <vt:variant>
        <vt:i4>1</vt:i4>
      </vt:variant>
      <vt:variant>
        <vt:lpstr>Τίτλοι διαφανειών</vt:lpstr>
      </vt:variant>
      <vt:variant>
        <vt:i4>40</vt:i4>
      </vt:variant>
    </vt:vector>
  </HeadingPairs>
  <TitlesOfParts>
    <vt:vector size="41" baseType="lpstr">
      <vt:lpstr>Θέμα του Office</vt:lpstr>
      <vt:lpstr>BUSINESS ECONOMICS Business in the Global Economy</vt:lpstr>
      <vt:lpstr>Trade Balances</vt:lpstr>
      <vt:lpstr>Motivation to Trade</vt:lpstr>
      <vt:lpstr>Motivation to Trade</vt:lpstr>
      <vt:lpstr>Closed versus Open Economies</vt:lpstr>
      <vt:lpstr>Comparative Advantage</vt:lpstr>
      <vt:lpstr>Terms of Trade</vt:lpstr>
      <vt:lpstr>Terms of Trade (Example)</vt:lpstr>
      <vt:lpstr>Terms of Trade</vt:lpstr>
      <vt:lpstr>How Trade Actually Begins</vt:lpstr>
      <vt:lpstr>What Happens to Production?</vt:lpstr>
      <vt:lpstr>Who Is Unhappy?</vt:lpstr>
      <vt:lpstr>Who Is Happy?</vt:lpstr>
      <vt:lpstr>Outcomes of International Trade</vt:lpstr>
      <vt:lpstr>Pressure to “Protect”</vt:lpstr>
      <vt:lpstr>Pressure to “Protect”</vt:lpstr>
      <vt:lpstr>Barriers to Trade</vt:lpstr>
      <vt:lpstr>Barriers to Trade</vt:lpstr>
      <vt:lpstr>Barriers to Trade</vt:lpstr>
      <vt:lpstr>The Economy Tomorrow</vt:lpstr>
      <vt:lpstr>International Finance</vt:lpstr>
      <vt:lpstr>Exchange Rates</vt:lpstr>
      <vt:lpstr>Foreign Exchange Markets</vt:lpstr>
      <vt:lpstr>Foreign Exchange Markets</vt:lpstr>
      <vt:lpstr>The Value of the Dollar</vt:lpstr>
      <vt:lpstr>The Value of the Dollar</vt:lpstr>
      <vt:lpstr>The Balance of Payments</vt:lpstr>
      <vt:lpstr>The Balance of Payments</vt:lpstr>
      <vt:lpstr>The Balance of Payments</vt:lpstr>
      <vt:lpstr>The Balance of Payments</vt:lpstr>
      <vt:lpstr>Market Dynamics</vt:lpstr>
      <vt:lpstr>Market Dynamics</vt:lpstr>
      <vt:lpstr>Do Exchange Rates Matter?</vt:lpstr>
      <vt:lpstr>Should the Government Control Exchange Rates?</vt:lpstr>
      <vt:lpstr>Should the Government Control Exchange Rates?</vt:lpstr>
      <vt:lpstr>Fixed Exchange Rates</vt:lpstr>
      <vt:lpstr>Fixed Exchange Rates</vt:lpstr>
      <vt:lpstr>Fixed Exchange Rates</vt:lpstr>
      <vt:lpstr>The Economy Tomorrow</vt:lpstr>
      <vt:lpstr>The Economy Tomorrow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dc:title>
  <dc:creator>tzitzi</dc:creator>
  <cp:lastModifiedBy>Χρήστης των Windows</cp:lastModifiedBy>
  <cp:revision>115</cp:revision>
  <dcterms:created xsi:type="dcterms:W3CDTF">2010-06-11T10:29:42Z</dcterms:created>
  <dcterms:modified xsi:type="dcterms:W3CDTF">2022-09-05T14:56:00Z</dcterms:modified>
</cp:coreProperties>
</file>