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0"/>
  </p:notesMasterIdLst>
  <p:handoutMasterIdLst>
    <p:handoutMasterId r:id="rId31"/>
  </p:handoutMasterIdLst>
  <p:sldIdLst>
    <p:sldId id="305" r:id="rId2"/>
    <p:sldId id="311" r:id="rId3"/>
    <p:sldId id="324" r:id="rId4"/>
    <p:sldId id="334" r:id="rId5"/>
    <p:sldId id="316" r:id="rId6"/>
    <p:sldId id="321" r:id="rId7"/>
    <p:sldId id="322" r:id="rId8"/>
    <p:sldId id="348" r:id="rId9"/>
    <p:sldId id="323" r:id="rId10"/>
    <p:sldId id="335" r:id="rId11"/>
    <p:sldId id="343" r:id="rId12"/>
    <p:sldId id="344" r:id="rId13"/>
    <p:sldId id="325" r:id="rId14"/>
    <p:sldId id="331" r:id="rId15"/>
    <p:sldId id="352" r:id="rId16"/>
    <p:sldId id="349" r:id="rId17"/>
    <p:sldId id="353" r:id="rId18"/>
    <p:sldId id="355" r:id="rId19"/>
    <p:sldId id="356" r:id="rId20"/>
    <p:sldId id="361" r:id="rId21"/>
    <p:sldId id="363" r:id="rId22"/>
    <p:sldId id="365" r:id="rId23"/>
    <p:sldId id="369" r:id="rId24"/>
    <p:sldId id="371" r:id="rId25"/>
    <p:sldId id="372" r:id="rId26"/>
    <p:sldId id="304" r:id="rId27"/>
    <p:sldId id="373" r:id="rId28"/>
    <p:sldId id="374" r:id="rId29"/>
  </p:sldIdLst>
  <p:sldSz cx="9144000" cy="6858000" type="screen4x3"/>
  <p:notesSz cx="7099300" cy="10234613"/>
  <p:defaultTextStyle>
    <a:defPPr>
      <a:defRPr lang="el-GR"/>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xmlns="">
        <p15:guide id="1" orient="horz" pos="1888">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1"/>
      </p:ext>
    </p:extLst>
  </p:showPr>
  <p:clrMru>
    <a:srgbClr val="170CA5"/>
    <a:srgbClr val="1750A5"/>
    <a:srgbClr val="F2F2F2"/>
    <a:srgbClr val="E2F2F2"/>
    <a:srgbClr val="212121"/>
    <a:srgbClr val="FDEADD"/>
    <a:srgbClr val="FDEADA"/>
    <a:srgbClr val="215968"/>
    <a:srgbClr val="C0C0C0"/>
    <a:srgbClr val="6325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97" autoAdjust="0"/>
    <p:restoredTop sz="90884" autoAdjust="0"/>
  </p:normalViewPr>
  <p:slideViewPr>
    <p:cSldViewPr>
      <p:cViewPr varScale="1">
        <p:scale>
          <a:sx n="80" d="100"/>
          <a:sy n="80" d="100"/>
        </p:scale>
        <p:origin x="-1378" y="-72"/>
      </p:cViewPr>
      <p:guideLst>
        <p:guide orient="horz" pos="1888"/>
        <p:guide pos="2880"/>
      </p:guideLst>
    </p:cSldViewPr>
  </p:slideViewPr>
  <p:outlineViewPr>
    <p:cViewPr>
      <p:scale>
        <a:sx n="33" d="100"/>
        <a:sy n="33" d="100"/>
      </p:scale>
      <p:origin x="0" y="-8432"/>
    </p:cViewPr>
  </p:outlineViewPr>
  <p:notesTextViewPr>
    <p:cViewPr>
      <p:scale>
        <a:sx n="100" d="100"/>
        <a:sy n="100" d="100"/>
      </p:scale>
      <p:origin x="0" y="0"/>
    </p:cViewPr>
  </p:notesTextViewPr>
  <p:notesViewPr>
    <p:cSldViewPr>
      <p:cViewPr>
        <p:scale>
          <a:sx n="75" d="100"/>
          <a:sy n="75" d="100"/>
        </p:scale>
        <p:origin x="-666"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Theotokas" userId="e58bb4990c1a614d" providerId="LiveId" clId="{5F248D9C-138B-4569-AFD4-8F763FFDBACE}"/>
    <pc:docChg chg="modSld sldOrd">
      <pc:chgData name="Ioannis Theotokas" userId="e58bb4990c1a614d" providerId="LiveId" clId="{5F248D9C-138B-4569-AFD4-8F763FFDBACE}" dt="2017-10-19T08:46:49.788" v="0"/>
      <pc:docMkLst>
        <pc:docMk/>
      </pc:docMkLst>
      <pc:sldChg chg="ord">
        <pc:chgData name="Ioannis Theotokas" userId="e58bb4990c1a614d" providerId="LiveId" clId="{5F248D9C-138B-4569-AFD4-8F763FFDBACE}" dt="2017-10-19T08:46:49.788" v="0"/>
        <pc:sldMkLst>
          <pc:docMk/>
          <pc:sldMk cId="1129591475" sldId="342"/>
        </pc:sldMkLst>
      </pc:sldChg>
    </pc:docChg>
  </pc:docChgLst>
  <pc:docChgLst>
    <pc:chgData name="Ioannis Theotokas" userId="e58bb4990c1a614d" providerId="LiveId" clId="{260ADA99-8AB7-DB4F-871D-91C643046136}"/>
    <pc:docChg chg="delSld">
      <pc:chgData name="Ioannis Theotokas" userId="e58bb4990c1a614d" providerId="LiveId" clId="{260ADA99-8AB7-DB4F-871D-91C643046136}" dt="2020-10-16T07:14:50.349" v="0" actId="2696"/>
      <pc:docMkLst>
        <pc:docMk/>
      </pc:docMkLst>
      <pc:sldChg chg="del">
        <pc:chgData name="Ioannis Theotokas" userId="e58bb4990c1a614d" providerId="LiveId" clId="{260ADA99-8AB7-DB4F-871D-91C643046136}" dt="2020-10-16T07:14:50.349" v="0" actId="2696"/>
        <pc:sldMkLst>
          <pc:docMk/>
          <pc:sldMk cId="1872791244" sldId="327"/>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5123"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ahoma" panose="020B0604030504040204" pitchFamily="34" charset="0"/>
              </a:defRPr>
            </a:lvl1pPr>
          </a:lstStyle>
          <a:p>
            <a:pPr>
              <a:defRPr/>
            </a:pPr>
            <a:endParaRPr lang="el-GR"/>
          </a:p>
        </p:txBody>
      </p:sp>
      <p:sp>
        <p:nvSpPr>
          <p:cNvPr id="5125" name="Rectangle 5"/>
          <p:cNvSpPr>
            <a:spLocks noGrp="1" noChangeArrowheads="1"/>
          </p:cNvSpPr>
          <p:nvPr>
            <p:ph type="sldNum" sz="quarter" idx="3"/>
          </p:nvPr>
        </p:nvSpPr>
        <p:spPr bwMode="auto">
          <a:xfrm>
            <a:off x="4654550" y="9723438"/>
            <a:ext cx="2444750"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100">
                <a:latin typeface="Tahoma" panose="020B0604030504040204" pitchFamily="34" charset="0"/>
              </a:defRPr>
            </a:lvl1pPr>
          </a:lstStyle>
          <a:p>
            <a:pPr>
              <a:defRPr/>
            </a:pPr>
            <a:r>
              <a:rPr lang="el-GR"/>
              <a:t>ΕΝΟΤΗΤΑ 5η. ΛΕΙΤΟΥΡΓΙΕΣ – </a:t>
            </a:r>
          </a:p>
          <a:p>
            <a:pPr>
              <a:defRPr/>
            </a:pPr>
            <a:r>
              <a:rPr lang="el-GR"/>
              <a:t>ΤΜΗΜΑΤΟΠΟΙΗΣΗ ΣΤΙΣ Ν.Ε. </a:t>
            </a:r>
            <a:fld id="{FFB5CE2D-51E3-1A4B-9D37-968AEC365689}" type="slidenum">
              <a:rPr lang="el-GR" sz="1300"/>
              <a:pPr>
                <a:defRPr/>
              </a:pPr>
              <a:t>‹#›</a:t>
            </a:fld>
            <a:endParaRPr lang="el-GR" sz="1300"/>
          </a:p>
        </p:txBody>
      </p:sp>
      <p:sp>
        <p:nvSpPr>
          <p:cNvPr id="5126" name="Rectangle 6"/>
          <p:cNvSpPr>
            <a:spLocks noGrp="1" noChangeArrowheads="1"/>
          </p:cNvSpPr>
          <p:nvPr>
            <p:ph type="ftr" sz="quarter" idx="2"/>
          </p:nvPr>
        </p:nvSpPr>
        <p:spPr bwMode="auto">
          <a:xfrm>
            <a:off x="0" y="9723438"/>
            <a:ext cx="4732338"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100">
                <a:latin typeface="Tahoma" panose="020B0604030504040204" pitchFamily="34" charset="0"/>
              </a:defRPr>
            </a:lvl1pPr>
          </a:lstStyle>
          <a:p>
            <a:pPr>
              <a:defRPr/>
            </a:pPr>
            <a:r>
              <a:rPr lang="el-GR"/>
              <a:t>	</a:t>
            </a:r>
          </a:p>
          <a:p>
            <a:pPr>
              <a:defRPr/>
            </a:pPr>
            <a:endParaRPr lang="el-GR"/>
          </a:p>
          <a:p>
            <a:pPr>
              <a:defRPr/>
            </a:pPr>
            <a:r>
              <a:rPr lang="el-GR"/>
              <a:t>            ΝΑΜΕ 200</a:t>
            </a:r>
            <a:r>
              <a:rPr lang="en-US"/>
              <a:t>3</a:t>
            </a:r>
            <a:r>
              <a:rPr lang="el-GR"/>
              <a:t>-200</a:t>
            </a:r>
            <a:r>
              <a:rPr lang="en-US"/>
              <a:t>4</a:t>
            </a:r>
            <a:r>
              <a:rPr lang="el-GR"/>
              <a:t> </a:t>
            </a:r>
          </a:p>
          <a:p>
            <a:pPr>
              <a:defRPr/>
            </a:pPr>
            <a:r>
              <a:rPr lang="en-US"/>
              <a:t>            </a:t>
            </a:r>
            <a:r>
              <a:rPr lang="el-GR"/>
              <a:t>ΔΙΟΙΚΗΣΗ &amp; ΟΡΓΑΝΩΣΗ ΝΑΥΤΙΛΙΑΚΩΝ ΕΠΙΧΕΙΡΗΣΕΩΝ</a:t>
            </a:r>
            <a:endParaRPr lang="el-GR" sz="1300"/>
          </a:p>
        </p:txBody>
      </p:sp>
      <p:pic>
        <p:nvPicPr>
          <p:cNvPr id="15366" name="Picture 7" descr="AegeanSimaBW1200dp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163" y="9723438"/>
            <a:ext cx="395287"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1024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ahoma" panose="020B0604030504040204" pitchFamily="34" charset="0"/>
              </a:defRPr>
            </a:lvl1pPr>
          </a:lstStyle>
          <a:p>
            <a:pPr>
              <a:defRPr/>
            </a:pPr>
            <a:endParaRPr lang="el-GR"/>
          </a:p>
        </p:txBody>
      </p:sp>
      <p:sp>
        <p:nvSpPr>
          <p:cNvPr id="14340" name="Rectangle 4"/>
          <p:cNvSpPr>
            <a:spLocks noGrp="1" noRot="1" noChangeAspect="1" noChangeArrowheads="1" noTextEdit="1"/>
          </p:cNvSpPr>
          <p:nvPr>
            <p:ph type="sldImg" idx="2"/>
          </p:nvPr>
        </p:nvSpPr>
        <p:spPr bwMode="auto">
          <a:xfrm>
            <a:off x="2189163" y="169863"/>
            <a:ext cx="2957512" cy="22177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552450" y="2387600"/>
            <a:ext cx="5994400" cy="7078663"/>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1024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1024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ahoma" panose="020B0604030504040204" pitchFamily="34" charset="0"/>
              </a:defRPr>
            </a:lvl1pPr>
          </a:lstStyle>
          <a:p>
            <a:pPr>
              <a:defRPr/>
            </a:pPr>
            <a:fld id="{C9C02135-3885-C044-9BB8-BB2D15751CE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pPr>
              <a:defRPr/>
            </a:pPr>
            <a:fld id="{C9C02135-3885-C044-9BB8-BB2D15751CEF}" type="slidenum">
              <a:rPr lang="el-GR" smtClean="0"/>
              <a:pPr>
                <a:defRPr/>
              </a:pPr>
              <a:t>1</a:t>
            </a:fld>
            <a:endParaRPr lang="el-GR"/>
          </a:p>
        </p:txBody>
      </p:sp>
    </p:spTree>
    <p:extLst>
      <p:ext uri="{BB962C8B-B14F-4D97-AF65-F5344CB8AC3E}">
        <p14:creationId xmlns:p14="http://schemas.microsoft.com/office/powerpoint/2010/main" xmlns="" val="198355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C9C02135-3885-C044-9BB8-BB2D15751CEF}" type="slidenum">
              <a:rPr lang="el-GR" smtClean="0"/>
              <a:pPr>
                <a:defRPr/>
              </a:pPr>
              <a:t>4</a:t>
            </a:fld>
            <a:endParaRPr lang="el-GR"/>
          </a:p>
        </p:txBody>
      </p:sp>
    </p:spTree>
    <p:extLst>
      <p:ext uri="{BB962C8B-B14F-4D97-AF65-F5344CB8AC3E}">
        <p14:creationId xmlns:p14="http://schemas.microsoft.com/office/powerpoint/2010/main" xmlns="" val="104740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C9C02135-3885-C044-9BB8-BB2D15751CEF}" type="slidenum">
              <a:rPr lang="el-GR" smtClean="0"/>
              <a:pPr>
                <a:defRPr/>
              </a:pPr>
              <a:t>28</a:t>
            </a:fld>
            <a:endParaRPr lang="el-GR"/>
          </a:p>
        </p:txBody>
      </p:sp>
    </p:spTree>
    <p:extLst>
      <p:ext uri="{BB962C8B-B14F-4D97-AF65-F5344CB8AC3E}">
        <p14:creationId xmlns:p14="http://schemas.microsoft.com/office/powerpoint/2010/main" xmlns="" val="819800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Διαφάνειας τίτλου">
    <p:bg>
      <p:bgPr>
        <a:solidFill>
          <a:schemeClr val="accent5">
            <a:lumMod val="50000"/>
            <a:alpha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86576" y="3111499"/>
            <a:ext cx="6430425" cy="1737185"/>
          </a:xfrm>
          <a:solidFill>
            <a:srgbClr val="E6F3FF"/>
          </a:solidFill>
          <a:effectLst>
            <a:outerShdw blurRad="50800" dist="76200" dir="5400000" algn="t" rotWithShape="0">
              <a:prstClr val="black">
                <a:alpha val="40000"/>
              </a:prstClr>
            </a:outerShdw>
          </a:effectLst>
        </p:spPr>
        <p:txBody>
          <a:bodyPr anchor="ct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υπότιτλου υποδείγματος</a:t>
            </a:r>
            <a:endParaRPr lang="en-US" dirty="0"/>
          </a:p>
        </p:txBody>
      </p:sp>
      <p:pic>
        <p:nvPicPr>
          <p:cNvPr id="4" name="Εικόνα 3"/>
          <p:cNvPicPr>
            <a:picLocks noChangeAspect="1"/>
          </p:cNvPicPr>
          <p:nvPr/>
        </p:nvPicPr>
        <p:blipFill>
          <a:blip r:embed="rId2" cstate="print"/>
          <a:stretch>
            <a:fillRect/>
          </a:stretch>
        </p:blipFill>
        <p:spPr>
          <a:xfrm>
            <a:off x="97306" y="1117600"/>
            <a:ext cx="2489271" cy="3731085"/>
          </a:xfrm>
          <a:prstGeom prst="rect">
            <a:avLst/>
          </a:prstGeom>
          <a:effectLst>
            <a:outerShdw blurRad="50800" dist="76200" dir="5400000" algn="t" rotWithShape="0">
              <a:prstClr val="black">
                <a:alpha val="40000"/>
              </a:prstClr>
            </a:outerShdw>
          </a:effectLst>
        </p:spPr>
      </p:pic>
      <p:sp>
        <p:nvSpPr>
          <p:cNvPr id="2" name="Title 1"/>
          <p:cNvSpPr>
            <a:spLocks noGrp="1"/>
          </p:cNvSpPr>
          <p:nvPr>
            <p:ph type="ctrTitle" hasCustomPrompt="1"/>
          </p:nvPr>
        </p:nvSpPr>
        <p:spPr>
          <a:xfrm>
            <a:off x="2586577" y="1117600"/>
            <a:ext cx="6430424" cy="1993897"/>
          </a:xfrm>
          <a:solidFill>
            <a:schemeClr val="accent5">
              <a:lumMod val="40000"/>
              <a:lumOff val="60000"/>
            </a:schemeClr>
          </a:solidFill>
          <a:effectLst>
            <a:outerShdw blurRad="50800" dist="76200" dir="5400000" algn="t" rotWithShape="0">
              <a:prstClr val="black">
                <a:alpha val="40000"/>
              </a:prstClr>
            </a:outerShdw>
          </a:effectLst>
        </p:spPr>
        <p:txBody>
          <a:bodyPr anchor="ctr">
            <a:normAutofit/>
          </a:bodyPr>
          <a:lstStyle>
            <a:lvl1pPr algn="ctr">
              <a:defRPr sz="3200" b="1"/>
            </a:lvl1pPr>
          </a:lstStyle>
          <a:p>
            <a:r>
              <a:rPr lang="en-US" dirty="0"/>
              <a:t>Management </a:t>
            </a:r>
            <a:br>
              <a:rPr lang="en-US" dirty="0"/>
            </a:br>
            <a:r>
              <a:rPr lang="en-US" dirty="0"/>
              <a:t>of Shipping Companies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Slide Number Placeholder 5"/>
          <p:cNvSpPr>
            <a:spLocks noGrp="1"/>
          </p:cNvSpPr>
          <p:nvPr>
            <p:ph type="sldNum" sz="quarter" idx="12"/>
          </p:nvPr>
        </p:nvSpPr>
        <p:spPr/>
        <p:txBody>
          <a:bodyPr/>
          <a:lstStyle/>
          <a:p>
            <a:pPr>
              <a:defRPr/>
            </a:pPr>
            <a:fld id="{34C9FEE6-258B-BC4B-BD15-3BBB026DF122}"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Processes of Shipping Companies</a:t>
            </a:r>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Στυλ τίτλου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Slide Number Placeholder 5"/>
          <p:cNvSpPr>
            <a:spLocks noGrp="1"/>
          </p:cNvSpPr>
          <p:nvPr>
            <p:ph type="sldNum" sz="quarter" idx="12"/>
          </p:nvPr>
        </p:nvSpPr>
        <p:spPr/>
        <p:txBody>
          <a:bodyPr/>
          <a:lstStyle>
            <a:lvl1pPr>
              <a:defRPr sz="1050"/>
            </a:lvl1pPr>
          </a:lstStyle>
          <a:p>
            <a:pPr>
              <a:defRPr/>
            </a:pPr>
            <a:fld id="{34C9FEE6-258B-BC4B-BD15-3BBB026DF122}"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Processes of Shipping Companies</a:t>
            </a:r>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Slide Number Placeholder 5"/>
          <p:cNvSpPr>
            <a:spLocks noGrp="1"/>
          </p:cNvSpPr>
          <p:nvPr>
            <p:ph type="sldNum" sz="quarter" idx="12"/>
          </p:nvPr>
        </p:nvSpPr>
        <p:spPr/>
        <p:txBody>
          <a:bodyPr/>
          <a:lstStyle>
            <a:lvl1pPr>
              <a:defRPr sz="1050"/>
            </a:lvl1pPr>
          </a:lstStyle>
          <a:p>
            <a:pPr>
              <a:defRPr/>
            </a:pPr>
            <a:fld id="{34C9FEE6-258B-BC4B-BD15-3BBB026DF122}"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Processes of Shipping Companies</a:t>
            </a:r>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Στυλ τίτλου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6" name="Slide Number Placeholder 5"/>
          <p:cNvSpPr>
            <a:spLocks noGrp="1"/>
          </p:cNvSpPr>
          <p:nvPr>
            <p:ph type="sldNum" sz="quarter" idx="12"/>
          </p:nvPr>
        </p:nvSpPr>
        <p:spPr/>
        <p:txBody>
          <a:bodyPr/>
          <a:lstStyle>
            <a:lvl1pPr>
              <a:defRPr sz="1050"/>
            </a:lvl1pPr>
          </a:lstStyle>
          <a:p>
            <a:pPr>
              <a:defRPr/>
            </a:pPr>
            <a:fld id="{4D90E68F-FCDE-684B-990B-B835BDCE5CFC}"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Processes of Shipping Companies</a:t>
            </a:r>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Slide Number Placeholder 6"/>
          <p:cNvSpPr>
            <a:spLocks noGrp="1"/>
          </p:cNvSpPr>
          <p:nvPr>
            <p:ph type="sldNum" sz="quarter" idx="12"/>
          </p:nvPr>
        </p:nvSpPr>
        <p:spPr/>
        <p:txBody>
          <a:bodyPr/>
          <a:lstStyle>
            <a:lvl1pPr>
              <a:defRPr sz="1050"/>
            </a:lvl1pPr>
          </a:lstStyle>
          <a:p>
            <a:pPr>
              <a:defRPr/>
            </a:pPr>
            <a:fld id="{203C90CF-218A-4242-A99E-85A3436F4181}" type="slidenum">
              <a:rPr lang="el-GR" smtClean="0"/>
              <a:pPr>
                <a:defRPr/>
              </a:pPr>
              <a:t>‹#›</a:t>
            </a:fld>
            <a:endParaRPr lang="el-GR"/>
          </a:p>
        </p:txBody>
      </p:sp>
      <p:sp>
        <p:nvSpPr>
          <p:cNvPr id="8" name="Σύμβολο κράτησης θέσης υποσέλιδου 3"/>
          <p:cNvSpPr txBox="1">
            <a:spLocks/>
          </p:cNvSpPr>
          <p:nvPr/>
        </p:nvSpPr>
        <p:spPr>
          <a:xfrm>
            <a:off x="5896840" y="6605207"/>
            <a:ext cx="3086100" cy="203982"/>
          </a:xfrm>
          <a:prstGeom prst="rect">
            <a:avLst/>
          </a:prstGeom>
          <a:ln>
            <a:noFill/>
          </a:ln>
        </p:spPr>
        <p:txBody>
          <a:bodyPr vert="horz" lIns="91440" tIns="45720" rIns="91440" bIns="45720" rtlCol="0" anchor="ctr"/>
          <a:lstStyle>
            <a:defPPr>
              <a:defRPr lang="el-GR"/>
            </a:defPPr>
            <a:lvl1pPr marL="0" algn="r" defTabSz="914400" rtl="0" eaLnBrk="1" latinLnBrk="0" hangingPunct="1">
              <a:defRPr sz="800" b="1" i="1" kern="1200">
                <a:solidFill>
                  <a:srgbClr val="002060"/>
                </a:solidFill>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9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25563"/>
          </a:xfrm>
        </p:spPr>
        <p:txBody>
          <a:bodyPr/>
          <a:lstStyle/>
          <a:p>
            <a:r>
              <a:rPr lang="el-GR"/>
              <a:t>Στυλ τίτλου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9" name="Slide Number Placeholder 8"/>
          <p:cNvSpPr>
            <a:spLocks noGrp="1"/>
          </p:cNvSpPr>
          <p:nvPr>
            <p:ph type="sldNum" sz="quarter" idx="12"/>
          </p:nvPr>
        </p:nvSpPr>
        <p:spPr/>
        <p:txBody>
          <a:bodyPr/>
          <a:lstStyle>
            <a:lvl1pPr>
              <a:defRPr sz="900"/>
            </a:lvl1pPr>
          </a:lstStyle>
          <a:p>
            <a:pPr>
              <a:defRPr/>
            </a:pPr>
            <a:fld id="{C075EDE1-7CFF-DC41-9CDC-C4051C4C9869}" type="slidenum">
              <a:rPr lang="el-GR" smtClean="0"/>
              <a:pPr>
                <a:defRPr/>
              </a:pPr>
              <a:t>‹#›</a:t>
            </a:fld>
            <a:endParaRPr lang="el-GR"/>
          </a:p>
        </p:txBody>
      </p:sp>
      <p:sp>
        <p:nvSpPr>
          <p:cNvPr id="10" name="Σύμβολο κράτησης θέσης υποσέλιδου 3"/>
          <p:cNvSpPr>
            <a:spLocks noGrp="1"/>
          </p:cNvSpPr>
          <p:nvPr>
            <p:ph type="ftr" sz="quarter" idx="1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Processes of Shipping Companies</a:t>
            </a:r>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τίτλου υποδείγματος</a:t>
            </a:r>
            <a:endParaRPr lang="en-US" dirty="0"/>
          </a:p>
        </p:txBody>
      </p:sp>
      <p:sp>
        <p:nvSpPr>
          <p:cNvPr id="5" name="Slide Number Placeholder 4"/>
          <p:cNvSpPr>
            <a:spLocks noGrp="1"/>
          </p:cNvSpPr>
          <p:nvPr>
            <p:ph type="sldNum" sz="quarter" idx="12"/>
          </p:nvPr>
        </p:nvSpPr>
        <p:spPr/>
        <p:txBody>
          <a:bodyPr/>
          <a:lstStyle>
            <a:lvl1pPr>
              <a:defRPr sz="1050"/>
            </a:lvl1pPr>
          </a:lstStyle>
          <a:p>
            <a:pPr>
              <a:defRPr/>
            </a:pPr>
            <a:fld id="{E9A0F795-1D2B-9944-91E2-753F24C8FD6F}" type="slidenum">
              <a:rPr lang="el-GR" smtClean="0"/>
              <a:pPr>
                <a:defRPr/>
              </a:pPr>
              <a:t>‹#›</a:t>
            </a:fld>
            <a:endParaRPr lang="el-GR"/>
          </a:p>
        </p:txBody>
      </p:sp>
      <p:sp>
        <p:nvSpPr>
          <p:cNvPr id="6"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Processes of Shipping Companies</a:t>
            </a:r>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A911FF-7D26-BB44-983F-20579F99688A}" type="slidenum">
              <a:rPr lang="el-GR" smtClean="0"/>
              <a:pPr>
                <a:defRPr/>
              </a:pPr>
              <a:t>‹#›</a:t>
            </a:fld>
            <a:endParaRPr lang="el-GR"/>
          </a:p>
        </p:txBody>
      </p:sp>
      <p:sp>
        <p:nvSpPr>
          <p:cNvPr id="5"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Processes of Shipping Companies</a:t>
            </a:r>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Στυλ τίτλου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7" name="Slide Number Placeholder 6"/>
          <p:cNvSpPr>
            <a:spLocks noGrp="1"/>
          </p:cNvSpPr>
          <p:nvPr>
            <p:ph type="sldNum" sz="quarter" idx="12"/>
          </p:nvPr>
        </p:nvSpPr>
        <p:spPr/>
        <p:txBody>
          <a:bodyPr/>
          <a:lstStyle/>
          <a:p>
            <a:pPr>
              <a:defRPr/>
            </a:pPr>
            <a:fld id="{6BE70C9F-2627-264C-AF6F-9EBC56048573}" type="slidenum">
              <a:rPr lang="el-GR" smtClean="0"/>
              <a:pPr>
                <a:defRPr/>
              </a:pPr>
              <a:t>‹#›</a:t>
            </a:fld>
            <a:endParaRPr lang="el-GR"/>
          </a:p>
        </p:txBody>
      </p:sp>
      <p:sp>
        <p:nvSpPr>
          <p:cNvPr id="8"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Processes of Shipping Companies</a:t>
            </a:r>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Στυλ τίτλου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Σύρετε την εικόνα στο σύμβολο κράτησης θέσης ή κάντε κλικ στο εικονίδιο για προσθήκη</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7" name="Slide Number Placeholder 6"/>
          <p:cNvSpPr>
            <a:spLocks noGrp="1"/>
          </p:cNvSpPr>
          <p:nvPr>
            <p:ph type="sldNum" sz="quarter" idx="12"/>
          </p:nvPr>
        </p:nvSpPr>
        <p:spPr/>
        <p:txBody>
          <a:bodyPr/>
          <a:lstStyle/>
          <a:p>
            <a:pPr>
              <a:defRPr/>
            </a:pPr>
            <a:fld id="{E1951B15-1ED8-B045-9130-272892AFBE81}" type="slidenum">
              <a:rPr lang="el-GR" smtClean="0"/>
              <a:pPr>
                <a:defRPr/>
              </a:pPr>
              <a:t>‹#›</a:t>
            </a:fld>
            <a:endParaRPr lang="el-GR"/>
          </a:p>
        </p:txBody>
      </p:sp>
      <p:sp>
        <p:nvSpPr>
          <p:cNvPr id="8"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Processes of Shipping Companies</a:t>
            </a:r>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63074"/>
            <a:ext cx="7886700" cy="4741473"/>
          </a:xfrm>
          <a:prstGeom prst="rect">
            <a:avLst/>
          </a:prstGeom>
        </p:spPr>
        <p:txBody>
          <a:bodyPr vert="horz" lIns="91440" tIns="45720" rIns="91440" bIns="45720" rtlCol="0">
            <a:normAutofit/>
          </a:bodyPr>
          <a:lstStyle/>
          <a:p>
            <a:pPr lvl="0"/>
            <a:r>
              <a:rPr lang="el-GR"/>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8" name="Ορθογώνιο 7"/>
          <p:cNvSpPr/>
          <p:nvPr/>
        </p:nvSpPr>
        <p:spPr>
          <a:xfrm>
            <a:off x="9053" y="6602188"/>
            <a:ext cx="9134947" cy="280658"/>
          </a:xfrm>
          <a:prstGeom prst="rect">
            <a:avLst/>
          </a:prstGeom>
          <a:solidFill>
            <a:srgbClr val="E6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Slide Number Placeholder 5"/>
          <p:cNvSpPr>
            <a:spLocks noGrp="1"/>
          </p:cNvSpPr>
          <p:nvPr>
            <p:ph type="sldNum" sz="quarter" idx="4"/>
          </p:nvPr>
        </p:nvSpPr>
        <p:spPr>
          <a:xfrm>
            <a:off x="4357612" y="6592406"/>
            <a:ext cx="428775" cy="226787"/>
          </a:xfrm>
          <a:prstGeom prst="rect">
            <a:avLst/>
          </a:prstGeom>
        </p:spPr>
        <p:txBody>
          <a:bodyPr vert="horz" lIns="91440" tIns="45720" rIns="91440" bIns="45720" rtlCol="0" anchor="ctr"/>
          <a:lstStyle>
            <a:lvl1pPr algn="r">
              <a:defRPr sz="1050" b="1">
                <a:solidFill>
                  <a:srgbClr val="002060"/>
                </a:solidFill>
              </a:defRPr>
            </a:lvl1pPr>
          </a:lstStyle>
          <a:p>
            <a:pPr>
              <a:defRPr/>
            </a:pPr>
            <a:fld id="{34C9FEE6-258B-BC4B-BD15-3BBB026DF122}" type="slidenum">
              <a:rPr lang="el-GR" smtClean="0"/>
              <a:pPr>
                <a:defRPr/>
              </a:pPr>
              <a:t>‹#›</a:t>
            </a:fld>
            <a:endParaRPr lang="el-GR"/>
          </a:p>
        </p:txBody>
      </p:sp>
      <p:sp>
        <p:nvSpPr>
          <p:cNvPr id="9" name="TextBox 8"/>
          <p:cNvSpPr txBox="1"/>
          <p:nvPr/>
        </p:nvSpPr>
        <p:spPr>
          <a:xfrm>
            <a:off x="82887" y="6601766"/>
            <a:ext cx="4360776" cy="230832"/>
          </a:xfrm>
          <a:prstGeom prst="rect">
            <a:avLst/>
          </a:prstGeom>
          <a:noFill/>
        </p:spPr>
        <p:txBody>
          <a:bodyPr wrap="square" rtlCol="0">
            <a:spAutoFit/>
          </a:bodyPr>
          <a:lstStyle/>
          <a:p>
            <a:pPr algn="l"/>
            <a:r>
              <a:rPr lang="en-US" sz="900" b="1" dirty="0">
                <a:solidFill>
                  <a:srgbClr val="002060"/>
                </a:solidFill>
                <a:latin typeface="Helvetica Neue" charset="0"/>
                <a:ea typeface="Helvetica Neue" charset="0"/>
                <a:cs typeface="Helvetica Neue" charset="0"/>
              </a:rPr>
              <a:t>I. </a:t>
            </a:r>
            <a:r>
              <a:rPr lang="en-US" sz="900" b="1" dirty="0" err="1">
                <a:solidFill>
                  <a:srgbClr val="002060"/>
                </a:solidFill>
                <a:latin typeface="Helvetica Neue" charset="0"/>
                <a:ea typeface="Helvetica Neue" charset="0"/>
                <a:cs typeface="Helvetica Neue" charset="0"/>
              </a:rPr>
              <a:t>Theotokas</a:t>
            </a:r>
            <a:r>
              <a:rPr lang="en-US" sz="900" b="1" dirty="0">
                <a:solidFill>
                  <a:srgbClr val="002060"/>
                </a:solidFill>
                <a:latin typeface="Helvetica Neue" charset="0"/>
                <a:ea typeface="Helvetica Neue" charset="0"/>
                <a:cs typeface="Helvetica Neue" charset="0"/>
              </a:rPr>
              <a:t> (2018) </a:t>
            </a:r>
            <a:r>
              <a:rPr lang="en-US" sz="900" b="1" i="1" dirty="0">
                <a:solidFill>
                  <a:srgbClr val="002060"/>
                </a:solidFill>
                <a:latin typeface="Helvetica Neue" charset="0"/>
                <a:ea typeface="Helvetica Neue" charset="0"/>
                <a:cs typeface="Helvetica Neue" charset="0"/>
              </a:rPr>
              <a:t>Management of Shipping</a:t>
            </a:r>
            <a:r>
              <a:rPr lang="en-US" sz="900" b="1" i="1" baseline="0" dirty="0">
                <a:solidFill>
                  <a:srgbClr val="002060"/>
                </a:solidFill>
                <a:latin typeface="Helvetica Neue" charset="0"/>
                <a:ea typeface="Helvetica Neue" charset="0"/>
                <a:cs typeface="Helvetica Neue" charset="0"/>
              </a:rPr>
              <a:t> Companies </a:t>
            </a:r>
            <a:r>
              <a:rPr lang="en-US" sz="900" b="1" i="0" baseline="0" dirty="0">
                <a:solidFill>
                  <a:srgbClr val="002060"/>
                </a:solidFill>
                <a:latin typeface="Helvetica Neue" charset="0"/>
                <a:ea typeface="Helvetica Neue" charset="0"/>
                <a:cs typeface="Helvetica Neue" charset="0"/>
              </a:rPr>
              <a:t>London: Routledge</a:t>
            </a:r>
            <a:endParaRPr lang="el-GR" sz="900" b="1" dirty="0">
              <a:solidFill>
                <a:srgbClr val="002060"/>
              </a:solidFill>
              <a:latin typeface="Helvetica Neue" charset="0"/>
              <a:ea typeface="Helvetica Neue" charset="0"/>
              <a:cs typeface="Helvetica Neue" charset="0"/>
            </a:endParaRPr>
          </a:p>
        </p:txBody>
      </p:sp>
      <p:sp>
        <p:nvSpPr>
          <p:cNvPr id="4" name="Σύμβολο κράτησης θέσης υποσέλιδου 3"/>
          <p:cNvSpPr>
            <a:spLocks noGrp="1"/>
          </p:cNvSpPr>
          <p:nvPr>
            <p:ph type="ftr" sz="quarter" idx="3"/>
          </p:nvPr>
        </p:nvSpPr>
        <p:spPr>
          <a:xfrm>
            <a:off x="5928924"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a:t>The Processes of Shipping Companies</a:t>
            </a:r>
            <a:endParaRPr lang="el-GR" dirty="0"/>
          </a:p>
        </p:txBody>
      </p:sp>
      <p:sp>
        <p:nvSpPr>
          <p:cNvPr id="5" name="Ορθογώνιο 4"/>
          <p:cNvSpPr/>
          <p:nvPr/>
        </p:nvSpPr>
        <p:spPr>
          <a:xfrm>
            <a:off x="0" y="0"/>
            <a:ext cx="9144000" cy="1333500"/>
          </a:xfrm>
          <a:prstGeom prst="rect">
            <a:avLst/>
          </a:prstGeom>
          <a:solidFill>
            <a:srgbClr val="E6F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Placeholder 1"/>
          <p:cNvSpPr>
            <a:spLocks noGrp="1"/>
          </p:cNvSpPr>
          <p:nvPr>
            <p:ph type="title"/>
          </p:nvPr>
        </p:nvSpPr>
        <p:spPr>
          <a:xfrm>
            <a:off x="1" y="0"/>
            <a:ext cx="9144000" cy="1325563"/>
          </a:xfrm>
          <a:prstGeom prst="rect">
            <a:avLst/>
          </a:prstGeom>
          <a:noFill/>
          <a:ln>
            <a:noFill/>
          </a:ln>
          <a:effectLst>
            <a:outerShdw blurRad="50800" dist="38100" dir="5400000" algn="t" rotWithShape="0">
              <a:prstClr val="black">
                <a:alpha val="40000"/>
              </a:prstClr>
            </a:outerShdw>
          </a:effectLst>
        </p:spPr>
        <p:txBody>
          <a:bodyPr vert="horz" lIns="91440" tIns="45720" rIns="91440" bIns="45720" rtlCol="0" anchor="ctr">
            <a:normAutofit/>
          </a:bodyPr>
          <a:lstStyle/>
          <a:p>
            <a:r>
              <a:rPr lang="el-GR"/>
              <a:t>Στυλ τίτλου υποδείγματος</a:t>
            </a:r>
            <a:endParaRPr lang="en-US" dirty="0"/>
          </a:p>
        </p:txBody>
      </p:sp>
    </p:spTree>
    <p:extLst>
      <p:ext uri="{BB962C8B-B14F-4D97-AF65-F5344CB8AC3E}">
        <p14:creationId xmlns:p14="http://schemas.microsoft.com/office/powerpoint/2010/main" xmlns="" val="110139496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dt="0"/>
  <p:txStyles>
    <p:titleStyle>
      <a:lvl1pPr algn="ctr" defTabSz="914400" rtl="0" eaLnBrk="1" latinLnBrk="0" hangingPunct="1">
        <a:lnSpc>
          <a:spcPct val="90000"/>
        </a:lnSpc>
        <a:spcBef>
          <a:spcPct val="0"/>
        </a:spcBef>
        <a:buNone/>
        <a:defRPr sz="3200" b="1" kern="1200">
          <a:solidFill>
            <a:srgbClr val="002060"/>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p:txBody>
          <a:bodyPr/>
          <a:lstStyle/>
          <a:p>
            <a:r>
              <a:rPr lang="en-US" dirty="0"/>
              <a:t>The Processes </a:t>
            </a:r>
          </a:p>
          <a:p>
            <a:r>
              <a:rPr lang="en-US" dirty="0"/>
              <a:t>of Shipping Companies</a:t>
            </a:r>
            <a:endParaRPr lang="el-GR" dirty="0"/>
          </a:p>
        </p:txBody>
      </p:sp>
      <p:sp>
        <p:nvSpPr>
          <p:cNvPr id="3" name="Τίτλος 2"/>
          <p:cNvSpPr>
            <a:spLocks noGrp="1"/>
          </p:cNvSpPr>
          <p:nvPr>
            <p:ph type="ctrTitle"/>
          </p:nvPr>
        </p:nvSpPr>
        <p:spPr/>
        <p:txBody>
          <a:bodyPr/>
          <a:lstStyle/>
          <a:p>
            <a:r>
              <a:rPr lang="en-US"/>
              <a:t>MANAGEMENT </a:t>
            </a:r>
            <a:r>
              <a:rPr lang="en-US" dirty="0"/>
              <a:t/>
            </a:r>
            <a:br>
              <a:rPr lang="en-US" dirty="0"/>
            </a:br>
            <a:r>
              <a:rPr lang="en-US" dirty="0"/>
              <a:t>of SHIPPING COMPANIES</a:t>
            </a:r>
            <a:endParaRPr lang="el-GR" dirty="0"/>
          </a:p>
        </p:txBody>
      </p:sp>
    </p:spTree>
    <p:extLst>
      <p:ext uri="{BB962C8B-B14F-4D97-AF65-F5344CB8AC3E}">
        <p14:creationId xmlns:p14="http://schemas.microsoft.com/office/powerpoint/2010/main" xmlns="" val="43725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Employment of the vessels (Chartering)</a:t>
            </a:r>
            <a:r>
              <a:rPr lang="el-GR" dirty="0"/>
              <a:t> </a:t>
            </a:r>
            <a:r>
              <a:rPr lang="mr-IN" dirty="0"/>
              <a:t>–</a:t>
            </a:r>
            <a:r>
              <a:rPr lang="el-GR" dirty="0"/>
              <a:t> </a:t>
            </a:r>
            <a:r>
              <a:rPr lang="en-US" dirty="0"/>
              <a:t/>
            </a:r>
            <a:br>
              <a:rPr lang="en-US" dirty="0"/>
            </a:br>
            <a:r>
              <a:rPr lang="en-US" dirty="0"/>
              <a:t>Bulk shipping companies</a:t>
            </a:r>
            <a:endParaRPr lang="el-GR" dirty="0"/>
          </a:p>
        </p:txBody>
      </p:sp>
      <p:sp>
        <p:nvSpPr>
          <p:cNvPr id="4" name="Σύμβολο κράτησης θέσης περιεχομένου 3"/>
          <p:cNvSpPr>
            <a:spLocks noGrp="1"/>
          </p:cNvSpPr>
          <p:nvPr>
            <p:ph idx="1"/>
          </p:nvPr>
        </p:nvSpPr>
        <p:spPr/>
        <p:txBody>
          <a:bodyPr>
            <a:normAutofit fontScale="92500" lnSpcReduction="20000"/>
          </a:bodyPr>
          <a:lstStyle/>
          <a:p>
            <a:r>
              <a:rPr lang="en-US" dirty="0"/>
              <a:t>Chartering: Recurring decision with features of unplanned decision</a:t>
            </a:r>
            <a:endParaRPr lang="el-GR" dirty="0"/>
          </a:p>
          <a:p>
            <a:r>
              <a:rPr lang="en-US" dirty="0"/>
              <a:t>Choice between different types of chartering or employment of vessels </a:t>
            </a:r>
            <a:endParaRPr lang="el-GR" dirty="0"/>
          </a:p>
          <a:p>
            <a:pPr lvl="1"/>
            <a:r>
              <a:rPr lang="en-US" dirty="0"/>
              <a:t>Voyage/Spot charter</a:t>
            </a:r>
            <a:endParaRPr lang="el-GR" dirty="0"/>
          </a:p>
          <a:p>
            <a:pPr lvl="1"/>
            <a:r>
              <a:rPr lang="en-US" dirty="0"/>
              <a:t>Time charter</a:t>
            </a:r>
            <a:endParaRPr lang="el-GR" dirty="0"/>
          </a:p>
          <a:p>
            <a:pPr lvl="1"/>
            <a:r>
              <a:rPr lang="en-US" dirty="0"/>
              <a:t>Bare boat charter</a:t>
            </a:r>
            <a:endParaRPr lang="el-GR" dirty="0"/>
          </a:p>
          <a:p>
            <a:pPr lvl="1"/>
            <a:r>
              <a:rPr lang="en-US" dirty="0"/>
              <a:t>Contract of </a:t>
            </a:r>
            <a:r>
              <a:rPr lang="en-US" dirty="0" err="1"/>
              <a:t>Affreightment</a:t>
            </a:r>
            <a:endParaRPr lang="el-GR" dirty="0"/>
          </a:p>
          <a:p>
            <a:pPr lvl="1"/>
            <a:r>
              <a:rPr lang="en-US" dirty="0"/>
              <a:t>Participation in Pools</a:t>
            </a:r>
            <a:endParaRPr lang="el-GR" dirty="0"/>
          </a:p>
          <a:p>
            <a:pPr lvl="1"/>
            <a:endParaRPr lang="en-US" dirty="0"/>
          </a:p>
          <a:p>
            <a:r>
              <a:rPr lang="en-US" dirty="0"/>
              <a:t>Critical factors that affect decision making</a:t>
            </a:r>
            <a:endParaRPr lang="el-GR" dirty="0"/>
          </a:p>
          <a:p>
            <a:r>
              <a:rPr lang="en-US" dirty="0"/>
              <a:t>Absence of sufficient information</a:t>
            </a:r>
            <a:r>
              <a:rPr lang="mr-IN" dirty="0"/>
              <a:t>–</a:t>
            </a:r>
            <a:r>
              <a:rPr lang="en-US" dirty="0"/>
              <a:t> Bounded rationality</a:t>
            </a:r>
            <a:endParaRPr lang="el-GR" dirty="0"/>
          </a:p>
          <a:p>
            <a:r>
              <a:rPr lang="en-US" dirty="0"/>
              <a:t>Risk and profile of decision maker</a:t>
            </a:r>
            <a:endParaRPr lang="el-GR"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10</a:t>
            </a:fld>
            <a:endParaRPr lang="el-GR"/>
          </a:p>
        </p:txBody>
      </p:sp>
      <p:sp>
        <p:nvSpPr>
          <p:cNvPr id="5" name="Σύμβολο κράτησης θέσης υποσέλιδου 4"/>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538500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Shipbrokers</a:t>
            </a:r>
            <a:endParaRPr lang="el-GR" dirty="0"/>
          </a:p>
        </p:txBody>
      </p:sp>
      <p:sp>
        <p:nvSpPr>
          <p:cNvPr id="3" name="Σύμβολο κράτησης θέσης περιεχομένου 2"/>
          <p:cNvSpPr>
            <a:spLocks noGrp="1"/>
          </p:cNvSpPr>
          <p:nvPr>
            <p:ph idx="1"/>
          </p:nvPr>
        </p:nvSpPr>
        <p:spPr/>
        <p:txBody>
          <a:bodyPr>
            <a:noAutofit/>
          </a:bodyPr>
          <a:lstStyle/>
          <a:p>
            <a:r>
              <a:rPr lang="en-US" sz="1800" dirty="0"/>
              <a:t>Study of the market and the gathering of information in connection with the level of supply and demand for ships, and the level of freights;</a:t>
            </a:r>
          </a:p>
          <a:p>
            <a:r>
              <a:rPr lang="en-US" sz="1800" dirty="0"/>
              <a:t>Search for cargoes to be transported, for the submission of a proposal on undertaking the job, either by voyage charter or by time charter;</a:t>
            </a:r>
          </a:p>
          <a:p>
            <a:r>
              <a:rPr lang="en-US" sz="1800" dirty="0"/>
              <a:t>Receipt of offers and the analysis of likely results for the company;</a:t>
            </a:r>
          </a:p>
          <a:p>
            <a:r>
              <a:rPr lang="en-US" sz="1800" dirty="0"/>
              <a:t>Calculation of the revenues and expenses  for the ship's voyage in the case of the proposed charter;</a:t>
            </a:r>
          </a:p>
          <a:p>
            <a:r>
              <a:rPr lang="en-US" sz="1800" dirty="0"/>
              <a:t>Analysis and negotiation of the terms and the final drafting of the charter party;</a:t>
            </a:r>
          </a:p>
          <a:p>
            <a:r>
              <a:rPr lang="en-US" sz="1800" dirty="0"/>
              <a:t>Provision of the necessary instructions to the captain and the managers of the vessel in connection with the charter;</a:t>
            </a:r>
          </a:p>
          <a:p>
            <a:r>
              <a:rPr lang="en-US" sz="1800" dirty="0"/>
              <a:t>Monitoring of the proper implementation of the charter party until the charter is completed;</a:t>
            </a:r>
          </a:p>
          <a:p>
            <a:r>
              <a:rPr lang="en-US" sz="1800" dirty="0"/>
              <a:t>Maintaining of good relations with the shippers and the promotion of the company's image.</a:t>
            </a:r>
          </a:p>
          <a:p>
            <a:endParaRPr lang="el-GR" sz="1800" dirty="0"/>
          </a:p>
        </p:txBody>
      </p:sp>
      <p:sp>
        <p:nvSpPr>
          <p:cNvPr id="4" name="Σύμβολο κράτησης θέσης αριθμού διαφάνειας 3"/>
          <p:cNvSpPr>
            <a:spLocks noGrp="1"/>
          </p:cNvSpPr>
          <p:nvPr>
            <p:ph type="sldNum" sz="quarter" idx="12"/>
          </p:nvPr>
        </p:nvSpPr>
        <p:spPr/>
        <p:txBody>
          <a:bodyPr/>
          <a:lstStyle/>
          <a:p>
            <a:pPr>
              <a:defRPr/>
            </a:pPr>
            <a:fld id="{34C9FEE6-258B-BC4B-BD15-3BBB026DF122}" type="slidenum">
              <a:rPr lang="el-GR" smtClean="0"/>
              <a:pPr>
                <a:defRPr/>
              </a:pPr>
              <a:t>11</a:t>
            </a:fld>
            <a:endParaRPr lang="el-GR"/>
          </a:p>
        </p:txBody>
      </p:sp>
      <p:sp>
        <p:nvSpPr>
          <p:cNvPr id="5" name="Σύμβολο κράτησης θέσης υποσέλιδου 4"/>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45055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dirty="0"/>
              <a:t>Charter party</a:t>
            </a:r>
            <a:endParaRPr lang="el-GR" dirty="0"/>
          </a:p>
        </p:txBody>
      </p:sp>
      <p:sp>
        <p:nvSpPr>
          <p:cNvPr id="2" name="Σύμβολο κράτησης θέσης περιεχομένου 1"/>
          <p:cNvSpPr>
            <a:spLocks noGrp="1"/>
          </p:cNvSpPr>
          <p:nvPr>
            <p:ph idx="1"/>
          </p:nvPr>
        </p:nvSpPr>
        <p:spPr/>
        <p:txBody>
          <a:bodyPr>
            <a:noAutofit/>
          </a:bodyPr>
          <a:lstStyle/>
          <a:p>
            <a:pPr marL="0">
              <a:lnSpc>
                <a:spcPct val="100000"/>
              </a:lnSpc>
              <a:spcBef>
                <a:spcPts val="0"/>
              </a:spcBef>
            </a:pPr>
            <a:r>
              <a:rPr lang="en-US" sz="1400" dirty="0"/>
              <a:t>sets out a series of material terms, the most important of which are:</a:t>
            </a:r>
            <a:endParaRPr lang="el-GR" sz="1400" dirty="0"/>
          </a:p>
          <a:p>
            <a:pPr marL="0" lvl="0">
              <a:lnSpc>
                <a:spcPct val="100000"/>
              </a:lnSpc>
              <a:spcBef>
                <a:spcPts val="0"/>
              </a:spcBef>
            </a:pPr>
            <a:r>
              <a:rPr lang="en-US" sz="1400" dirty="0"/>
              <a:t>a description of the shipment;</a:t>
            </a:r>
            <a:endParaRPr lang="el-GR" sz="1400" dirty="0"/>
          </a:p>
          <a:p>
            <a:pPr marL="0" lvl="0">
              <a:lnSpc>
                <a:spcPct val="100000"/>
              </a:lnSpc>
              <a:spcBef>
                <a:spcPts val="0"/>
              </a:spcBef>
            </a:pPr>
            <a:r>
              <a:rPr lang="en-US" sz="1400" dirty="0"/>
              <a:t>the date of loading and the date of cancellation of the charter;</a:t>
            </a:r>
            <a:endParaRPr lang="el-GR" sz="1400" dirty="0"/>
          </a:p>
          <a:p>
            <a:pPr marL="0" lvl="0">
              <a:lnSpc>
                <a:spcPct val="100000"/>
              </a:lnSpc>
              <a:spcBef>
                <a:spcPts val="0"/>
              </a:spcBef>
            </a:pPr>
            <a:r>
              <a:rPr lang="en-US" sz="1400" dirty="0"/>
              <a:t>the port of loading and the port of discharging;</a:t>
            </a:r>
            <a:endParaRPr lang="el-GR" sz="1400" dirty="0"/>
          </a:p>
          <a:p>
            <a:pPr marL="0" lvl="0">
              <a:lnSpc>
                <a:spcPct val="100000"/>
              </a:lnSpc>
              <a:spcBef>
                <a:spcPts val="0"/>
              </a:spcBef>
            </a:pPr>
            <a:r>
              <a:rPr lang="en-US" sz="1400" dirty="0"/>
              <a:t>the level of the freight and the payment;</a:t>
            </a:r>
            <a:endParaRPr lang="el-GR" sz="1400" dirty="0"/>
          </a:p>
          <a:p>
            <a:pPr marL="0" lvl="0">
              <a:lnSpc>
                <a:spcPct val="100000"/>
              </a:lnSpc>
              <a:spcBef>
                <a:spcPts val="0"/>
              </a:spcBef>
            </a:pPr>
            <a:r>
              <a:rPr lang="en-US" sz="1400" dirty="0"/>
              <a:t>the lay days or lay time, that is, the days agreed for the loading and discharging of the vessel;</a:t>
            </a:r>
            <a:endParaRPr lang="el-GR" sz="1400" dirty="0"/>
          </a:p>
          <a:p>
            <a:pPr marL="0" lvl="0">
              <a:lnSpc>
                <a:spcPct val="100000"/>
              </a:lnSpc>
              <a:spcBef>
                <a:spcPts val="0"/>
              </a:spcBef>
            </a:pPr>
            <a:r>
              <a:rPr lang="en-US" sz="1400" dirty="0"/>
              <a:t>the demurrage</a:t>
            </a:r>
            <a:r>
              <a:rPr lang="el-GR" sz="1400" dirty="0"/>
              <a:t> - </a:t>
            </a:r>
            <a:r>
              <a:rPr lang="en-US" sz="1400" dirty="0"/>
              <a:t>the sum payable by the shipper to the </a:t>
            </a:r>
            <a:r>
              <a:rPr lang="en-US" sz="1400" dirty="0" err="1"/>
              <a:t>shipowner</a:t>
            </a:r>
            <a:r>
              <a:rPr lang="en-US" sz="1400" dirty="0"/>
              <a:t> in the event of the vessel needing more than the agreed time for its loading or discharge;</a:t>
            </a:r>
            <a:endParaRPr lang="el-GR" sz="1400" dirty="0"/>
          </a:p>
          <a:p>
            <a:pPr marL="0" lvl="0">
              <a:lnSpc>
                <a:spcPct val="100000"/>
              </a:lnSpc>
              <a:spcBef>
                <a:spcPts val="0"/>
              </a:spcBef>
            </a:pPr>
            <a:r>
              <a:rPr lang="en-US" sz="1400" dirty="0"/>
              <a:t>the indemnity</a:t>
            </a:r>
            <a:r>
              <a:rPr lang="el-GR" sz="1400" dirty="0"/>
              <a:t> - </a:t>
            </a:r>
            <a:r>
              <a:rPr lang="en-US" sz="1400" dirty="0"/>
              <a:t>the sum payable by the </a:t>
            </a:r>
            <a:r>
              <a:rPr lang="en-US" sz="1400" dirty="0" err="1"/>
              <a:t>shipowner</a:t>
            </a:r>
            <a:r>
              <a:rPr lang="en-US" sz="1400" dirty="0"/>
              <a:t> in the event of the loading or discharge taking place earlier than at the time agreed;</a:t>
            </a:r>
            <a:endParaRPr lang="el-GR" sz="1400" dirty="0"/>
          </a:p>
          <a:p>
            <a:pPr marL="0" lvl="0">
              <a:lnSpc>
                <a:spcPct val="100000"/>
              </a:lnSpc>
              <a:spcBef>
                <a:spcPts val="0"/>
              </a:spcBef>
            </a:pPr>
            <a:r>
              <a:rPr lang="en-US" sz="1400" dirty="0"/>
              <a:t>the brokerage to be paid;</a:t>
            </a:r>
            <a:endParaRPr lang="el-GR" sz="1400" dirty="0"/>
          </a:p>
          <a:p>
            <a:pPr marL="0" lvl="0">
              <a:lnSpc>
                <a:spcPct val="100000"/>
              </a:lnSpc>
              <a:spcBef>
                <a:spcPts val="0"/>
              </a:spcBef>
            </a:pPr>
            <a:r>
              <a:rPr lang="en-US" sz="1400" dirty="0"/>
              <a:t>the rights of lien</a:t>
            </a:r>
            <a:r>
              <a:rPr lang="el-GR" sz="1400" dirty="0"/>
              <a:t> - </a:t>
            </a:r>
            <a:r>
              <a:rPr lang="en-US" sz="1400" dirty="0"/>
              <a:t>the right of the </a:t>
            </a:r>
            <a:r>
              <a:rPr lang="en-US" sz="1400" dirty="0" err="1"/>
              <a:t>shipowner</a:t>
            </a:r>
            <a:r>
              <a:rPr lang="en-US" sz="1400" dirty="0"/>
              <a:t> to retain the shipment until the freight is paid;</a:t>
            </a:r>
            <a:endParaRPr lang="el-GR" sz="1400" dirty="0"/>
          </a:p>
          <a:p>
            <a:pPr marL="0" lvl="0">
              <a:lnSpc>
                <a:spcPct val="100000"/>
              </a:lnSpc>
              <a:spcBef>
                <a:spcPts val="0"/>
              </a:spcBef>
            </a:pPr>
            <a:r>
              <a:rPr lang="en-US" sz="1400" dirty="0"/>
              <a:t>the exceptions from responsibility</a:t>
            </a:r>
            <a:r>
              <a:rPr lang="el-GR" sz="1400" dirty="0"/>
              <a:t> -</a:t>
            </a:r>
            <a:r>
              <a:rPr lang="en-US" sz="1400" dirty="0"/>
              <a:t> the cases in which the owner is relieved of liability;</a:t>
            </a:r>
            <a:endParaRPr lang="el-GR" sz="1400" dirty="0"/>
          </a:p>
          <a:p>
            <a:pPr marL="0" lvl="0">
              <a:lnSpc>
                <a:spcPct val="100000"/>
              </a:lnSpc>
              <a:spcBef>
                <a:spcPts val="0"/>
              </a:spcBef>
            </a:pPr>
            <a:r>
              <a:rPr lang="en-US" sz="1400" dirty="0"/>
              <a:t>the averages</a:t>
            </a:r>
            <a:r>
              <a:rPr lang="el-GR" sz="1400" dirty="0"/>
              <a:t> - </a:t>
            </a:r>
            <a:r>
              <a:rPr lang="en-US" sz="1400" dirty="0"/>
              <a:t>the losses or extra-ordinary expenses for the salvaging of the vessel and the cargo;</a:t>
            </a:r>
            <a:endParaRPr lang="el-GR" sz="1400" dirty="0"/>
          </a:p>
          <a:p>
            <a:pPr marL="0" lvl="0">
              <a:lnSpc>
                <a:spcPct val="100000"/>
              </a:lnSpc>
              <a:spcBef>
                <a:spcPts val="0"/>
              </a:spcBef>
            </a:pPr>
            <a:r>
              <a:rPr lang="en-US" sz="1400" dirty="0"/>
              <a:t>arbitration</a:t>
            </a:r>
            <a:r>
              <a:rPr lang="el-GR" sz="1400" dirty="0"/>
              <a:t> - </a:t>
            </a:r>
            <a:r>
              <a:rPr lang="en-US" sz="1400" dirty="0"/>
              <a:t>the determination of the manner in which possible disputes between shipper and owner will be resolved;</a:t>
            </a:r>
            <a:endParaRPr lang="el-GR" sz="1400" dirty="0"/>
          </a:p>
          <a:p>
            <a:pPr marL="0" lvl="0">
              <a:lnSpc>
                <a:spcPct val="100000"/>
              </a:lnSpc>
              <a:spcBef>
                <a:spcPts val="0"/>
              </a:spcBef>
            </a:pPr>
            <a:r>
              <a:rPr lang="en-US" sz="1400" dirty="0"/>
              <a:t>the penalty clause to be imposed in the event of a breach of the contract;</a:t>
            </a:r>
            <a:endParaRPr lang="el-GR" sz="1400" dirty="0"/>
          </a:p>
          <a:p>
            <a:pPr marL="0" lvl="0">
              <a:lnSpc>
                <a:spcPct val="100000"/>
              </a:lnSpc>
              <a:spcBef>
                <a:spcPts val="0"/>
              </a:spcBef>
            </a:pPr>
            <a:r>
              <a:rPr lang="en-US" sz="1400" dirty="0"/>
              <a:t>the expenses for loading and discharge and who will pay them.</a:t>
            </a:r>
            <a:endParaRPr lang="el-GR" sz="1400" dirty="0"/>
          </a:p>
        </p:txBody>
      </p:sp>
      <p:sp>
        <p:nvSpPr>
          <p:cNvPr id="4" name="Σύμβολο κράτησης θέσης αριθμού διαφάνειας 3"/>
          <p:cNvSpPr>
            <a:spLocks noGrp="1"/>
          </p:cNvSpPr>
          <p:nvPr>
            <p:ph type="sldNum" sz="quarter" idx="12"/>
          </p:nvPr>
        </p:nvSpPr>
        <p:spPr/>
        <p:txBody>
          <a:bodyPr/>
          <a:lstStyle/>
          <a:p>
            <a:pPr>
              <a:defRPr/>
            </a:pPr>
            <a:fld id="{34C9FEE6-258B-BC4B-BD15-3BBB026DF122}" type="slidenum">
              <a:rPr lang="el-GR" smtClean="0"/>
              <a:pPr>
                <a:defRPr/>
              </a:pPr>
              <a:t>12</a:t>
            </a:fld>
            <a:endParaRPr lang="el-GR"/>
          </a:p>
        </p:txBody>
      </p:sp>
      <p:sp>
        <p:nvSpPr>
          <p:cNvPr id="5" name="Σύμβολο κράτησης θέσης υποσέλιδου 4"/>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05143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Employment for the vessels </a:t>
            </a:r>
            <a:r>
              <a:rPr lang="mr-IN" dirty="0"/>
              <a:t>–</a:t>
            </a:r>
            <a:r>
              <a:rPr lang="en-GB" dirty="0"/>
              <a:t> </a:t>
            </a:r>
            <a:br>
              <a:rPr lang="en-GB" dirty="0"/>
            </a:br>
            <a:r>
              <a:rPr lang="en-GB" dirty="0"/>
              <a:t>Liner shipping companies</a:t>
            </a:r>
            <a:endParaRPr lang="el-GR" dirty="0"/>
          </a:p>
        </p:txBody>
      </p:sp>
      <p:sp>
        <p:nvSpPr>
          <p:cNvPr id="7" name="Σύμβολο κράτησης θέσης περιεχομένου 6"/>
          <p:cNvSpPr>
            <a:spLocks noGrp="1"/>
          </p:cNvSpPr>
          <p:nvPr>
            <p:ph idx="1"/>
          </p:nvPr>
        </p:nvSpPr>
        <p:spPr/>
        <p:txBody>
          <a:bodyPr>
            <a:normAutofit fontScale="92500" lnSpcReduction="10000"/>
          </a:bodyPr>
          <a:lstStyle/>
          <a:p>
            <a:r>
              <a:rPr lang="en-GB" spc="-15" dirty="0"/>
              <a:t>The process of finding employment is more complicated</a:t>
            </a:r>
            <a:r>
              <a:rPr lang="en-GB" dirty="0"/>
              <a:t>. (Frankel, 1982). It is usually organised by a department responsible for </a:t>
            </a:r>
            <a:r>
              <a:rPr lang="en-GB" b="1" dirty="0"/>
              <a:t>marketing</a:t>
            </a:r>
            <a:r>
              <a:rPr lang="en-GB" dirty="0"/>
              <a:t> and sales, in which a large part of their personnel is employed</a:t>
            </a:r>
            <a:r>
              <a:rPr lang="el-GR" dirty="0"/>
              <a:t> </a:t>
            </a:r>
          </a:p>
          <a:p>
            <a:r>
              <a:rPr lang="en-GB" spc="-15" dirty="0"/>
              <a:t>Companies are systematically concerned with the process of creating, communicating, delivery, and exchange of outflows</a:t>
            </a:r>
            <a:endParaRPr lang="el-GR" dirty="0"/>
          </a:p>
          <a:p>
            <a:pPr lvl="1"/>
            <a:r>
              <a:rPr lang="en-GB" b="1" spc="-15" dirty="0"/>
              <a:t>Head office: </a:t>
            </a:r>
          </a:p>
          <a:p>
            <a:pPr lvl="2"/>
            <a:r>
              <a:rPr lang="en-GB" spc="-15" dirty="0"/>
              <a:t>responsibility for market research, the development of new services and their advancement and promotion, research into customer satisfaction, the co-ordination of the company's sales network, relations with the company's major shippers, </a:t>
            </a:r>
          </a:p>
          <a:p>
            <a:pPr lvl="1"/>
            <a:r>
              <a:rPr lang="en-GB" b="1" spc="-15" dirty="0"/>
              <a:t>Representative offices/agents</a:t>
            </a:r>
            <a:r>
              <a:rPr lang="en-GB" spc="-15" dirty="0"/>
              <a:t>:</a:t>
            </a:r>
          </a:p>
          <a:p>
            <a:pPr lvl="2"/>
            <a:r>
              <a:rPr lang="en-GB" spc="-15" dirty="0"/>
              <a:t>Transportation contracts</a:t>
            </a:r>
            <a:endParaRPr lang="el-GR"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13</a:t>
            </a:fld>
            <a:endParaRPr lang="el-GR"/>
          </a:p>
        </p:txBody>
      </p:sp>
      <p:sp>
        <p:nvSpPr>
          <p:cNvPr id="4" name="Σύμβολο κράτησης θέσης υποσέλιδου 3"/>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090029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Employment for the vessels</a:t>
            </a:r>
            <a:br>
              <a:rPr lang="en-US" dirty="0"/>
            </a:br>
            <a:r>
              <a:rPr lang="en-US" dirty="0"/>
              <a:t>Bulk vs Liner</a:t>
            </a:r>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14</a:t>
            </a:fld>
            <a:endParaRPr lang="el-GR"/>
          </a:p>
        </p:txBody>
      </p:sp>
      <p:pic>
        <p:nvPicPr>
          <p:cNvPr id="8" name="Εικόνα 7"/>
          <p:cNvPicPr>
            <a:picLocks noChangeAspect="1"/>
          </p:cNvPicPr>
          <p:nvPr/>
        </p:nvPicPr>
        <p:blipFill>
          <a:blip r:embed="rId2" cstate="print"/>
          <a:stretch>
            <a:fillRect/>
          </a:stretch>
        </p:blipFill>
        <p:spPr>
          <a:xfrm>
            <a:off x="1981255" y="1700808"/>
            <a:ext cx="4711700" cy="4597400"/>
          </a:xfrm>
          <a:prstGeom prst="rect">
            <a:avLst/>
          </a:prstGeom>
        </p:spPr>
      </p:pic>
      <p:sp>
        <p:nvSpPr>
          <p:cNvPr id="4" name="Σύμβολο κράτησης θέσης υποσέλιδου 3"/>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40823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a:t>Operational management of vessels</a:t>
            </a:r>
            <a:r>
              <a:rPr lang="el-GR" dirty="0"/>
              <a:t> </a:t>
            </a:r>
          </a:p>
        </p:txBody>
      </p:sp>
      <p:sp>
        <p:nvSpPr>
          <p:cNvPr id="3" name="Σύμβολο κράτησης θέσης περιεχομένου 2"/>
          <p:cNvSpPr>
            <a:spLocks noGrp="1"/>
          </p:cNvSpPr>
          <p:nvPr>
            <p:ph idx="1"/>
          </p:nvPr>
        </p:nvSpPr>
        <p:spPr/>
        <p:txBody>
          <a:bodyPr>
            <a:normAutofit fontScale="77500" lnSpcReduction="20000"/>
          </a:bodyPr>
          <a:lstStyle/>
          <a:p>
            <a:r>
              <a:rPr lang="en-US" dirty="0"/>
              <a:t>Core activity of shipping companies</a:t>
            </a:r>
            <a:endParaRPr lang="el-GR" dirty="0"/>
          </a:p>
          <a:p>
            <a:r>
              <a:rPr lang="en-US" dirty="0"/>
              <a:t>Cost effective management of ships and competitive advantage</a:t>
            </a:r>
          </a:p>
          <a:p>
            <a:r>
              <a:rPr lang="en-US" b="1" dirty="0"/>
              <a:t>Operations department: </a:t>
            </a:r>
            <a:r>
              <a:rPr lang="en-US" dirty="0"/>
              <a:t>responsible for the co-ordination &amp; implementation of activities relating to the operation of the ship</a:t>
            </a:r>
            <a:endParaRPr lang="el-GR" dirty="0"/>
          </a:p>
          <a:p>
            <a:r>
              <a:rPr lang="en-GB" b="1" dirty="0"/>
              <a:t>Ship operators: </a:t>
            </a:r>
            <a:r>
              <a:rPr lang="en-US" dirty="0"/>
              <a:t>undertake the operational management of the vessel</a:t>
            </a:r>
            <a:endParaRPr lang="el-GR" dirty="0"/>
          </a:p>
          <a:p>
            <a:r>
              <a:rPr lang="en-GB" dirty="0"/>
              <a:t>Group of processes related to the operational management department</a:t>
            </a:r>
          </a:p>
          <a:p>
            <a:pPr lvl="1"/>
            <a:r>
              <a:rPr lang="en-GB" dirty="0"/>
              <a:t>External processes: the relations with the ship's agents, the suppliers of fuels, the charterers, and the rest of those involved</a:t>
            </a:r>
            <a:endParaRPr lang="el-GR" dirty="0"/>
          </a:p>
          <a:p>
            <a:pPr lvl="1"/>
            <a:r>
              <a:rPr lang="en-GB" dirty="0"/>
              <a:t>On the ships, whose movements it follows closely and supports</a:t>
            </a:r>
            <a:endParaRPr lang="el-GR" dirty="0"/>
          </a:p>
          <a:p>
            <a:pPr lvl="1"/>
            <a:r>
              <a:rPr lang="en-GB" dirty="0"/>
              <a:t>Internal processes: the relations which it maintains with other departments of the company and the information which it supplies to and receives from these</a:t>
            </a:r>
            <a:endParaRPr lang="el-GR" dirty="0"/>
          </a:p>
        </p:txBody>
      </p:sp>
      <p:sp>
        <p:nvSpPr>
          <p:cNvPr id="2" name="Σύμβολο κράτησης θέσης αριθμού διαφάνειας 1"/>
          <p:cNvSpPr>
            <a:spLocks noGrp="1"/>
          </p:cNvSpPr>
          <p:nvPr>
            <p:ph type="sldNum" sz="quarter" idx="12"/>
          </p:nvPr>
        </p:nvSpPr>
        <p:spPr/>
        <p:txBody>
          <a:bodyPr/>
          <a:lstStyle/>
          <a:p>
            <a:pPr>
              <a:defRPr/>
            </a:pPr>
            <a:fld id="{E9A0F795-1D2B-9944-91E2-753F24C8FD6F}" type="slidenum">
              <a:rPr lang="el-GR" smtClean="0"/>
              <a:pPr>
                <a:defRPr/>
              </a:pPr>
              <a:t>15</a:t>
            </a:fld>
            <a:endParaRPr lang="el-GR"/>
          </a:p>
        </p:txBody>
      </p:sp>
      <p:sp>
        <p:nvSpPr>
          <p:cNvPr id="4" name="Σύμβολο κράτησης θέσης υποσέλιδου 3"/>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79049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Operator of ship(s)</a:t>
            </a:r>
            <a:endParaRPr lang="el-GR" dirty="0"/>
          </a:p>
        </p:txBody>
      </p:sp>
      <p:sp>
        <p:nvSpPr>
          <p:cNvPr id="3" name="Σύμβολο κράτησης θέσης περιεχομένου 2"/>
          <p:cNvSpPr>
            <a:spLocks noGrp="1"/>
          </p:cNvSpPr>
          <p:nvPr>
            <p:ph idx="1"/>
          </p:nvPr>
        </p:nvSpPr>
        <p:spPr/>
        <p:txBody>
          <a:bodyPr>
            <a:normAutofit fontScale="85000" lnSpcReduction="20000"/>
          </a:bodyPr>
          <a:lstStyle/>
          <a:p>
            <a:r>
              <a:rPr lang="en-US" dirty="0"/>
              <a:t>Voyage schedule</a:t>
            </a:r>
            <a:endParaRPr lang="el-GR" dirty="0"/>
          </a:p>
          <a:p>
            <a:r>
              <a:rPr lang="en-US" dirty="0"/>
              <a:t>Appointment of Agents</a:t>
            </a:r>
            <a:endParaRPr lang="el-GR" dirty="0"/>
          </a:p>
          <a:p>
            <a:r>
              <a:rPr lang="en-GB" dirty="0"/>
              <a:t>Arrangement of details of </a:t>
            </a:r>
            <a:r>
              <a:rPr lang="en-GB" b="1" dirty="0"/>
              <a:t>loading and discharge</a:t>
            </a:r>
            <a:r>
              <a:rPr lang="el-GR" dirty="0"/>
              <a:t> </a:t>
            </a:r>
          </a:p>
          <a:p>
            <a:r>
              <a:rPr lang="en-US" dirty="0"/>
              <a:t>Bunkering</a:t>
            </a:r>
            <a:endParaRPr lang="el-GR" dirty="0"/>
          </a:p>
          <a:p>
            <a:r>
              <a:rPr lang="en-GB" dirty="0"/>
              <a:t>Provision of </a:t>
            </a:r>
            <a:r>
              <a:rPr lang="en-GB" b="1" dirty="0"/>
              <a:t>voyage instructions</a:t>
            </a:r>
            <a:r>
              <a:rPr lang="en-GB" dirty="0"/>
              <a:t> to the captain</a:t>
            </a:r>
            <a:r>
              <a:rPr lang="el-GR" dirty="0"/>
              <a:t> </a:t>
            </a:r>
          </a:p>
          <a:p>
            <a:r>
              <a:rPr lang="en-US" dirty="0"/>
              <a:t>Cost control</a:t>
            </a:r>
            <a:endParaRPr lang="el-GR" dirty="0"/>
          </a:p>
          <a:p>
            <a:r>
              <a:rPr lang="en-US" dirty="0"/>
              <a:t>Insurance claims</a:t>
            </a:r>
            <a:endParaRPr lang="el-GR" dirty="0"/>
          </a:p>
          <a:p>
            <a:r>
              <a:rPr lang="en-US" dirty="0"/>
              <a:t>Freight collection</a:t>
            </a:r>
            <a:endParaRPr lang="el-GR" dirty="0"/>
          </a:p>
          <a:p>
            <a:r>
              <a:rPr lang="en-US" dirty="0"/>
              <a:t>Ships disbursements</a:t>
            </a:r>
            <a:endParaRPr lang="el-GR" dirty="0"/>
          </a:p>
          <a:p>
            <a:r>
              <a:rPr lang="en-US" dirty="0"/>
              <a:t>Coordination of others departments activities related to the ship’s operation</a:t>
            </a:r>
            <a:endParaRPr lang="el-GR" dirty="0"/>
          </a:p>
          <a:p>
            <a:r>
              <a:rPr lang="en-US" dirty="0"/>
              <a:t>Ships’ position list</a:t>
            </a:r>
            <a:endParaRPr lang="el-GR" dirty="0"/>
          </a:p>
          <a:p>
            <a:endParaRPr lang="el-GR" dirty="0"/>
          </a:p>
        </p:txBody>
      </p:sp>
      <p:sp>
        <p:nvSpPr>
          <p:cNvPr id="2" name="Σύμβολο κράτησης θέσης αριθμού διαφάνειας 1"/>
          <p:cNvSpPr>
            <a:spLocks noGrp="1"/>
          </p:cNvSpPr>
          <p:nvPr>
            <p:ph type="sldNum" sz="quarter" idx="12"/>
          </p:nvPr>
        </p:nvSpPr>
        <p:spPr/>
        <p:txBody>
          <a:bodyPr/>
          <a:lstStyle/>
          <a:p>
            <a:pPr>
              <a:defRPr/>
            </a:pPr>
            <a:fld id="{34C9FEE6-258B-BC4B-BD15-3BBB026DF122}" type="slidenum">
              <a:rPr lang="el-GR" smtClean="0"/>
              <a:pPr>
                <a:defRPr/>
              </a:pPr>
              <a:t>16</a:t>
            </a:fld>
            <a:endParaRPr lang="el-GR"/>
          </a:p>
        </p:txBody>
      </p:sp>
      <p:sp>
        <p:nvSpPr>
          <p:cNvPr id="4" name="Σύμβολο κράτησης θέσης υποσέλιδου 3"/>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23956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Technical management of ships</a:t>
            </a:r>
            <a:endParaRPr lang="el-GR" dirty="0"/>
          </a:p>
        </p:txBody>
      </p:sp>
      <p:sp>
        <p:nvSpPr>
          <p:cNvPr id="4" name="Σύμβολο κράτησης θέσης περιεχομένου 3"/>
          <p:cNvSpPr>
            <a:spLocks noGrp="1"/>
          </p:cNvSpPr>
          <p:nvPr>
            <p:ph idx="1"/>
          </p:nvPr>
        </p:nvSpPr>
        <p:spPr/>
        <p:txBody>
          <a:bodyPr>
            <a:normAutofit fontScale="92500" lnSpcReduction="10000"/>
          </a:bodyPr>
          <a:lstStyle/>
          <a:p>
            <a:pPr marL="452438" indent="-271463"/>
            <a:r>
              <a:rPr lang="en-US" dirty="0"/>
              <a:t>Core activity of shipping companies</a:t>
            </a:r>
            <a:endParaRPr lang="el-GR" dirty="0"/>
          </a:p>
          <a:p>
            <a:pPr marL="452438" indent="-271463"/>
            <a:r>
              <a:rPr lang="en-US" dirty="0"/>
              <a:t>Cost effective management of ships and competitive advantage</a:t>
            </a:r>
            <a:endParaRPr lang="el-GR" dirty="0"/>
          </a:p>
          <a:p>
            <a:pPr marL="452438" indent="-271463"/>
            <a:r>
              <a:rPr lang="en-GB" dirty="0"/>
              <a:t>The maintenance of a seaworthy condition and the minimisation </a:t>
            </a:r>
            <a:r>
              <a:rPr lang="en-GB" dirty="0" err="1"/>
              <a:t>ofthe</a:t>
            </a:r>
            <a:r>
              <a:rPr lang="en-GB" dirty="0"/>
              <a:t> time in which the vessels remains out of operation (off-hire) are preconditions for its effective management</a:t>
            </a:r>
            <a:endParaRPr lang="el-GR" dirty="0"/>
          </a:p>
          <a:p>
            <a:pPr marL="452438" indent="-271463"/>
            <a:r>
              <a:rPr lang="en-GB" dirty="0"/>
              <a:t>Responsibility for technical management, lies with the</a:t>
            </a:r>
            <a:r>
              <a:rPr lang="en-GB" spc="-15" dirty="0"/>
              <a:t> </a:t>
            </a:r>
            <a:r>
              <a:rPr lang="en-GB" b="1" dirty="0"/>
              <a:t>technical department</a:t>
            </a:r>
          </a:p>
          <a:p>
            <a:pPr marL="452438" indent="-271463"/>
            <a:r>
              <a:rPr lang="en-GB" b="1" dirty="0"/>
              <a:t>Superintendent engineer:</a:t>
            </a:r>
            <a:r>
              <a:rPr lang="en-US" b="1" dirty="0"/>
              <a:t> </a:t>
            </a:r>
            <a:r>
              <a:rPr lang="en-US" dirty="0"/>
              <a:t>the member of the team responsible for the technical management of the vessel</a:t>
            </a:r>
            <a:endParaRPr lang="el-GR" dirty="0"/>
          </a:p>
          <a:p>
            <a:pPr marL="44450" indent="317500"/>
            <a:endParaRPr lang="el-GR"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17</a:t>
            </a:fld>
            <a:endParaRPr lang="el-GR"/>
          </a:p>
        </p:txBody>
      </p:sp>
      <p:sp>
        <p:nvSpPr>
          <p:cNvPr id="5" name="Σύμβολο κράτησης θέσης υποσέλιδου 4"/>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47808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Technical department (I)</a:t>
            </a:r>
            <a:endParaRPr lang="el-GR" dirty="0"/>
          </a:p>
        </p:txBody>
      </p:sp>
      <p:sp>
        <p:nvSpPr>
          <p:cNvPr id="5" name="Σύμβολο κράτησης θέσης περιεχομένου 4"/>
          <p:cNvSpPr>
            <a:spLocks noGrp="1"/>
          </p:cNvSpPr>
          <p:nvPr>
            <p:ph idx="1"/>
          </p:nvPr>
        </p:nvSpPr>
        <p:spPr/>
        <p:txBody>
          <a:bodyPr>
            <a:normAutofit fontScale="70000" lnSpcReduction="20000"/>
          </a:bodyPr>
          <a:lstStyle/>
          <a:p>
            <a:r>
              <a:rPr lang="en-GB" dirty="0"/>
              <a:t>Maintenance and management of the vessels and their equipment</a:t>
            </a:r>
            <a:endParaRPr lang="el-GR" dirty="0"/>
          </a:p>
          <a:p>
            <a:r>
              <a:rPr lang="en-GB" dirty="0">
                <a:latin typeface="Helvetica" charset="0"/>
                <a:ea typeface="Times New Roman" charset="0"/>
                <a:cs typeface="Times New Roman" charset="0"/>
              </a:rPr>
              <a:t>Designing work plans and budgets, and ensuring the anticipated results are achieved</a:t>
            </a:r>
            <a:endParaRPr lang="el-GR" dirty="0"/>
          </a:p>
          <a:p>
            <a:r>
              <a:rPr lang="en-GB" dirty="0">
                <a:latin typeface="Helvetica" charset="0"/>
                <a:ea typeface="Times New Roman" charset="0"/>
                <a:cs typeface="Times New Roman" charset="0"/>
              </a:rPr>
              <a:t>Ensuring that the vessel has all the necessary certifications to sail</a:t>
            </a:r>
            <a:endParaRPr lang="el-GR" dirty="0"/>
          </a:p>
          <a:p>
            <a:r>
              <a:rPr lang="en-GB" dirty="0"/>
              <a:t>Preparing the vessel’s attendance reports, which provide information on its performance and safety but also its adherence to regulations, in which damage reports are also included</a:t>
            </a:r>
            <a:endParaRPr lang="el-GR" dirty="0"/>
          </a:p>
          <a:p>
            <a:r>
              <a:rPr lang="en-GB" dirty="0">
                <a:latin typeface="Helvetica" charset="0"/>
                <a:ea typeface="Times New Roman" charset="0"/>
                <a:cs typeface="Times New Roman" charset="0"/>
              </a:rPr>
              <a:t>Receiving offers from ship repair yards for scheduled maintenance work and necessary repairs, compiling budgets, co-ordinates technical support for the work being done on the vessel</a:t>
            </a:r>
            <a:endParaRPr lang="el-GR" dirty="0"/>
          </a:p>
          <a:p>
            <a:r>
              <a:rPr lang="en-GB" dirty="0">
                <a:latin typeface="Helvetica" charset="0"/>
                <a:ea typeface="Times New Roman" charset="0"/>
                <a:cs typeface="Times New Roman" charset="0"/>
              </a:rPr>
              <a:t>Supply of suitable parts, equipment, and services for the vessel</a:t>
            </a:r>
            <a:endParaRPr lang="el-GR" dirty="0"/>
          </a:p>
          <a:p>
            <a:r>
              <a:rPr lang="en-GB" dirty="0"/>
              <a:t>Visiting and inspecting the vessels, and check their operations and the degree to which the crew responds to its duties and obligations.</a:t>
            </a:r>
            <a:endParaRPr lang="el-GR" dirty="0"/>
          </a:p>
          <a:p>
            <a:r>
              <a:rPr lang="en-GB" dirty="0"/>
              <a:t>Checking the technical performance of the vessel and planning corrections if divergences are recorded</a:t>
            </a:r>
            <a:endParaRPr lang="el-GR"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18</a:t>
            </a:fld>
            <a:endParaRPr lang="el-GR"/>
          </a:p>
        </p:txBody>
      </p:sp>
      <p:sp>
        <p:nvSpPr>
          <p:cNvPr id="4" name="Σύμβολο κράτησης θέσης υποσέλιδου 3"/>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792862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Technical department (II)</a:t>
            </a:r>
            <a:endParaRPr lang="el-GR" dirty="0"/>
          </a:p>
        </p:txBody>
      </p:sp>
      <p:sp>
        <p:nvSpPr>
          <p:cNvPr id="4" name="Σύμβολο κράτησης θέσης περιεχομένου 3"/>
          <p:cNvSpPr>
            <a:spLocks noGrp="1"/>
          </p:cNvSpPr>
          <p:nvPr>
            <p:ph idx="1"/>
          </p:nvPr>
        </p:nvSpPr>
        <p:spPr/>
        <p:txBody>
          <a:bodyPr>
            <a:normAutofit fontScale="70000" lnSpcReduction="20000"/>
          </a:bodyPr>
          <a:lstStyle/>
          <a:p>
            <a:r>
              <a:rPr lang="en-GB" dirty="0">
                <a:latin typeface="Helvetica" charset="0"/>
                <a:ea typeface="Times New Roman" charset="0"/>
                <a:cs typeface="Times New Roman" charset="0"/>
              </a:rPr>
              <a:t>Collecting and distributing documents and technical information on the vessel</a:t>
            </a:r>
            <a:endParaRPr lang="el-GR" dirty="0"/>
          </a:p>
          <a:p>
            <a:r>
              <a:rPr lang="en-GB" dirty="0">
                <a:latin typeface="Helvetica" charset="0"/>
                <a:ea typeface="Times New Roman" charset="0"/>
                <a:cs typeface="Times New Roman" charset="0"/>
              </a:rPr>
              <a:t>Keeping an archive of documents to be processed but also for legal purposes, which includes data on the characteristics and performance of the vessel, a diary of maintenance and repairs, inspections and checks, machinery and equipment, </a:t>
            </a:r>
            <a:r>
              <a:rPr lang="en-GB" dirty="0" err="1">
                <a:latin typeface="Helvetica" charset="0"/>
                <a:ea typeface="Times New Roman" charset="0"/>
                <a:cs typeface="Times New Roman" charset="0"/>
              </a:rPr>
              <a:t>etc</a:t>
            </a:r>
            <a:endParaRPr lang="el-GR" dirty="0"/>
          </a:p>
          <a:p>
            <a:r>
              <a:rPr lang="en-GB" dirty="0">
                <a:latin typeface="Helvetica" charset="0"/>
                <a:ea typeface="Times New Roman" charset="0"/>
                <a:cs typeface="Times New Roman" charset="0"/>
              </a:rPr>
              <a:t>Supply of advisory services and dealing with emergency incidents among the engine-room staff, as well as guidelines for maintenance work</a:t>
            </a:r>
            <a:endParaRPr lang="el-GR" dirty="0"/>
          </a:p>
          <a:p>
            <a:r>
              <a:rPr lang="en-GB" dirty="0">
                <a:latin typeface="Helvetica" charset="0"/>
                <a:ea typeface="Times New Roman" charset="0"/>
                <a:cs typeface="Times New Roman" charset="0"/>
              </a:rPr>
              <a:t>Co-ordination with the vessel’s operator and the rest of the management for the safe, effective, and economical operation of the vessel and making sure it is in a seaworthy condition</a:t>
            </a:r>
            <a:endParaRPr lang="el-GR" dirty="0"/>
          </a:p>
          <a:p>
            <a:r>
              <a:rPr lang="en-GB" dirty="0">
                <a:latin typeface="Helvetica" charset="0"/>
                <a:ea typeface="Times New Roman" charset="0"/>
                <a:cs typeface="Times New Roman" charset="0"/>
              </a:rPr>
              <a:t>Supervising the vessel’s technical staff</a:t>
            </a:r>
            <a:endParaRPr lang="el-GR" dirty="0"/>
          </a:p>
          <a:p>
            <a:r>
              <a:rPr lang="en-GB" dirty="0"/>
              <a:t>Ensuring that the vessels responds from a technical point of view to the requirements of the management system for safety, quality, and environmental responsibility</a:t>
            </a:r>
            <a:endParaRPr lang="el-GR"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19</a:t>
            </a:fld>
            <a:endParaRPr lang="el-GR"/>
          </a:p>
        </p:txBody>
      </p:sp>
      <p:sp>
        <p:nvSpPr>
          <p:cNvPr id="5" name="Σύμβολο κράτησης θέσης υποσέλιδου 4"/>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49874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Company’s constituent parts</a:t>
            </a:r>
            <a:endParaRPr lang="el-GR" dirty="0"/>
          </a:p>
        </p:txBody>
      </p:sp>
      <p:sp>
        <p:nvSpPr>
          <p:cNvPr id="3" name="Σύμβολο κράτησης θέσης περιεχομένου 2"/>
          <p:cNvSpPr>
            <a:spLocks noGrp="1"/>
          </p:cNvSpPr>
          <p:nvPr>
            <p:ph idx="1"/>
          </p:nvPr>
        </p:nvSpPr>
        <p:spPr>
          <a:xfrm>
            <a:off x="860614" y="1628800"/>
            <a:ext cx="7933764" cy="4340318"/>
          </a:xfrm>
        </p:spPr>
        <p:txBody>
          <a:bodyPr>
            <a:normAutofit/>
          </a:bodyPr>
          <a:lstStyle/>
          <a:p>
            <a:r>
              <a:rPr lang="en-US" sz="2400" dirty="0"/>
              <a:t>Systems’ approach of the company</a:t>
            </a:r>
          </a:p>
          <a:p>
            <a:r>
              <a:rPr lang="en-US" sz="2400" dirty="0"/>
              <a:t>Process related to the core of its activities</a:t>
            </a:r>
          </a:p>
          <a:p>
            <a:pPr lvl="1"/>
            <a:r>
              <a:rPr lang="en-US" sz="2000" dirty="0"/>
              <a:t>Product development</a:t>
            </a:r>
          </a:p>
          <a:p>
            <a:pPr lvl="1"/>
            <a:r>
              <a:rPr lang="en-US" sz="2000" dirty="0"/>
              <a:t>Demand management</a:t>
            </a:r>
          </a:p>
          <a:p>
            <a:pPr lvl="1"/>
            <a:r>
              <a:rPr lang="en-US" sz="2000" dirty="0"/>
              <a:t>Order fulfilment</a:t>
            </a:r>
          </a:p>
          <a:p>
            <a:r>
              <a:rPr lang="en-US" sz="2400" dirty="0"/>
              <a:t>Support systems</a:t>
            </a:r>
          </a:p>
          <a:p>
            <a:pPr lvl="1"/>
            <a:r>
              <a:rPr lang="en-US" sz="2000" dirty="0"/>
              <a:t>Capital assets</a:t>
            </a:r>
          </a:p>
          <a:p>
            <a:pPr lvl="1"/>
            <a:r>
              <a:rPr lang="en-US" sz="2000" dirty="0"/>
              <a:t>People</a:t>
            </a:r>
          </a:p>
          <a:p>
            <a:pPr lvl="1"/>
            <a:r>
              <a:rPr lang="en-US" sz="2000" dirty="0"/>
              <a:t>Information</a:t>
            </a:r>
          </a:p>
          <a:p>
            <a:r>
              <a:rPr lang="en-US" sz="2400" dirty="0"/>
              <a:t>Control systems</a:t>
            </a:r>
            <a:endParaRPr lang="el-GR" sz="2400" dirty="0"/>
          </a:p>
        </p:txBody>
      </p:sp>
      <p:sp>
        <p:nvSpPr>
          <p:cNvPr id="28" name="Σύμβολο κράτησης θέσης αριθμού διαφάνειας 27"/>
          <p:cNvSpPr>
            <a:spLocks noGrp="1"/>
          </p:cNvSpPr>
          <p:nvPr>
            <p:ph type="sldNum" sz="quarter" idx="12"/>
          </p:nvPr>
        </p:nvSpPr>
        <p:spPr/>
        <p:txBody>
          <a:bodyPr/>
          <a:lstStyle/>
          <a:p>
            <a:pPr>
              <a:defRPr/>
            </a:pPr>
            <a:fld id="{917EEFE2-870C-F442-BBF5-BE450C51A8A4}" type="slidenum">
              <a:rPr lang="el-GR" smtClean="0"/>
              <a:pPr>
                <a:defRPr/>
              </a:pPr>
              <a:t>2</a:t>
            </a:fld>
            <a:endParaRPr lang="el-GR"/>
          </a:p>
        </p:txBody>
      </p:sp>
      <p:pic>
        <p:nvPicPr>
          <p:cNvPr id="53" name="Εικόνα 52"/>
          <p:cNvPicPr>
            <a:picLocks noChangeAspect="1"/>
          </p:cNvPicPr>
          <p:nvPr/>
        </p:nvPicPr>
        <p:blipFill>
          <a:blip r:embed="rId2" cstate="print"/>
          <a:stretch>
            <a:fillRect/>
          </a:stretch>
        </p:blipFill>
        <p:spPr>
          <a:xfrm>
            <a:off x="4908477" y="3657718"/>
            <a:ext cx="3556000" cy="2311400"/>
          </a:xfrm>
          <a:prstGeom prst="rect">
            <a:avLst/>
          </a:prstGeom>
        </p:spPr>
      </p:pic>
      <p:sp>
        <p:nvSpPr>
          <p:cNvPr id="4" name="Σύμβολο κράτησης θέσης υποσέλιδου 3"/>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202080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Support for the operation of vessels</a:t>
            </a:r>
            <a:endParaRPr lang="el-GR" dirty="0"/>
          </a:p>
        </p:txBody>
      </p:sp>
      <p:sp>
        <p:nvSpPr>
          <p:cNvPr id="10" name="Σύμβολο κράτησης θέσης περιεχομένου 9"/>
          <p:cNvSpPr>
            <a:spLocks noGrp="1"/>
          </p:cNvSpPr>
          <p:nvPr>
            <p:ph idx="1"/>
          </p:nvPr>
        </p:nvSpPr>
        <p:spPr>
          <a:xfrm>
            <a:off x="860614" y="1600200"/>
            <a:ext cx="7933764" cy="4709119"/>
          </a:xfrm>
        </p:spPr>
        <p:txBody>
          <a:bodyPr>
            <a:noAutofit/>
          </a:bodyPr>
          <a:lstStyle/>
          <a:p>
            <a:r>
              <a:rPr lang="en-GB" sz="1600" dirty="0"/>
              <a:t>Responsibility for supporting the operation of the vessel through the provision of equipment and supplies lies with the companies’ </a:t>
            </a:r>
            <a:r>
              <a:rPr lang="en-GB" sz="1600" b="1" dirty="0"/>
              <a:t>supply department, which</a:t>
            </a:r>
            <a:r>
              <a:rPr lang="en-GB" sz="1600" dirty="0"/>
              <a:t>: </a:t>
            </a:r>
          </a:p>
          <a:p>
            <a:r>
              <a:rPr lang="en-GB" sz="1600" dirty="0"/>
              <a:t>Ensures that the vessel is sufficiently provided with equipment and supplies so that there is no impact on the execution of the voyage and that no danger arises due to a lack of supplies, either to the crew of the vessel or to its cargo. </a:t>
            </a:r>
          </a:p>
          <a:p>
            <a:r>
              <a:rPr lang="en-GB" sz="1600" dirty="0"/>
              <a:t>In many companies the supply department, in collaboration with the crew department, ensures the transportation of the crews to and from the vessels. </a:t>
            </a:r>
          </a:p>
          <a:p>
            <a:r>
              <a:rPr lang="en-GB" sz="1600" dirty="0"/>
              <a:t>Seeks the purchase of supplies for the vessel at an advantageous cost, with the expected quality and at an appropriate time and make sure that equipment and supplies reach the vessel at the moment that they are needed, as supplies are not stored on the vessel beyond an economically acceptable level </a:t>
            </a:r>
          </a:p>
          <a:p>
            <a:r>
              <a:rPr lang="en-GB" sz="1600" dirty="0"/>
              <a:t>Monitors and controls each of the company’s procurements, from the moment that the need arises to the purchase and delivery of the item to the vessel.</a:t>
            </a:r>
          </a:p>
          <a:p>
            <a:r>
              <a:rPr lang="en-GB" sz="1600" dirty="0"/>
              <a:t>Collaborates with other departments in the company, particularly the operations and technical management departments.</a:t>
            </a:r>
            <a:r>
              <a:rPr lang="el-GR" sz="1600" dirty="0"/>
              <a:t> </a:t>
            </a:r>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20</a:t>
            </a:fld>
            <a:endParaRPr lang="el-GR"/>
          </a:p>
        </p:txBody>
      </p:sp>
      <p:sp>
        <p:nvSpPr>
          <p:cNvPr id="4" name="Σύμβολο κράτησης θέσης υποσέλιδου 3"/>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212124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Staffing of vessels and offices</a:t>
            </a:r>
            <a:endParaRPr lang="el-GR" dirty="0"/>
          </a:p>
        </p:txBody>
      </p:sp>
      <p:sp>
        <p:nvSpPr>
          <p:cNvPr id="13" name="Σύμβολο κράτησης θέσης περιεχομένου 12"/>
          <p:cNvSpPr>
            <a:spLocks noGrp="1"/>
          </p:cNvSpPr>
          <p:nvPr>
            <p:ph idx="1"/>
          </p:nvPr>
        </p:nvSpPr>
        <p:spPr/>
        <p:txBody>
          <a:bodyPr>
            <a:normAutofit fontScale="77500" lnSpcReduction="20000"/>
          </a:bodyPr>
          <a:lstStyle/>
          <a:p>
            <a:r>
              <a:rPr lang="en-US" dirty="0"/>
              <a:t>All the practices of the Human Resources Management which safeguard the company's performance</a:t>
            </a:r>
            <a:endParaRPr lang="el-GR" dirty="0"/>
          </a:p>
          <a:p>
            <a:pPr lvl="1"/>
            <a:r>
              <a:rPr lang="en-US" dirty="0"/>
              <a:t>HR planning and recruitment</a:t>
            </a:r>
            <a:endParaRPr lang="el-GR" dirty="0"/>
          </a:p>
          <a:p>
            <a:pPr lvl="1"/>
            <a:r>
              <a:rPr lang="en-US" dirty="0"/>
              <a:t>analysis and design of work</a:t>
            </a:r>
            <a:endParaRPr lang="el-GR" dirty="0"/>
          </a:p>
          <a:p>
            <a:pPr lvl="1"/>
            <a:r>
              <a:rPr lang="en-US" dirty="0"/>
              <a:t>selection and placement of candidates</a:t>
            </a:r>
            <a:endParaRPr lang="el-GR" dirty="0"/>
          </a:p>
          <a:p>
            <a:pPr lvl="1"/>
            <a:r>
              <a:rPr lang="en-US" dirty="0"/>
              <a:t>training and development of HR</a:t>
            </a:r>
            <a:endParaRPr lang="el-GR" dirty="0"/>
          </a:p>
          <a:p>
            <a:pPr lvl="1"/>
            <a:r>
              <a:rPr lang="en-US" dirty="0"/>
              <a:t>performance management</a:t>
            </a:r>
            <a:endParaRPr lang="el-GR" dirty="0"/>
          </a:p>
          <a:p>
            <a:pPr lvl="1"/>
            <a:r>
              <a:rPr lang="en-US" dirty="0"/>
              <a:t>remuneration</a:t>
            </a:r>
            <a:endParaRPr lang="el-GR" dirty="0"/>
          </a:p>
          <a:p>
            <a:pPr lvl="1"/>
            <a:r>
              <a:rPr lang="en-US" dirty="0" err="1"/>
              <a:t>labour</a:t>
            </a:r>
            <a:r>
              <a:rPr lang="en-US" dirty="0"/>
              <a:t> relations</a:t>
            </a:r>
            <a:endParaRPr lang="el-GR" dirty="0"/>
          </a:p>
          <a:p>
            <a:pPr lvl="1"/>
            <a:endParaRPr lang="en-US" dirty="0"/>
          </a:p>
          <a:p>
            <a:r>
              <a:rPr lang="en-US" dirty="0"/>
              <a:t>All the practices are applied to the management of the personnel on land and on board the vessel, with minor variations or adaptations either by a unified administration or by separate departments of the company</a:t>
            </a:r>
            <a:endParaRPr lang="el-GR" dirty="0"/>
          </a:p>
          <a:p>
            <a:r>
              <a:rPr lang="en-US" dirty="0"/>
              <a:t>Manning of the vessel in particular and the relevant HR practices is the responsibility of the </a:t>
            </a:r>
            <a:r>
              <a:rPr lang="en-US" b="1" dirty="0"/>
              <a:t>crewing department</a:t>
            </a:r>
            <a:r>
              <a:rPr lang="el-GR" dirty="0"/>
              <a:t> </a:t>
            </a:r>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21</a:t>
            </a:fld>
            <a:endParaRPr lang="el-GR"/>
          </a:p>
        </p:txBody>
      </p:sp>
      <p:sp>
        <p:nvSpPr>
          <p:cNvPr id="4" name="Σύμβολο κράτησης θέσης υποσέλιδου 3"/>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821517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Insurance cover against risks</a:t>
            </a:r>
            <a:r>
              <a:rPr lang="el-GR" dirty="0"/>
              <a:t> </a:t>
            </a:r>
          </a:p>
        </p:txBody>
      </p:sp>
      <p:sp>
        <p:nvSpPr>
          <p:cNvPr id="15" name="Σύμβολο κράτησης θέσης περιεχομένου 14"/>
          <p:cNvSpPr>
            <a:spLocks noGrp="1"/>
          </p:cNvSpPr>
          <p:nvPr>
            <p:ph idx="1"/>
          </p:nvPr>
        </p:nvSpPr>
        <p:spPr/>
        <p:txBody>
          <a:bodyPr>
            <a:normAutofit fontScale="85000" lnSpcReduction="20000"/>
          </a:bodyPr>
          <a:lstStyle/>
          <a:p>
            <a:r>
              <a:rPr lang="en-GB" dirty="0"/>
              <a:t>Shipping companies seek insurance cover for protection against financial risks arising from unexpected and uncontrollable situations</a:t>
            </a:r>
            <a:r>
              <a:rPr lang="el-GR" dirty="0"/>
              <a:t> </a:t>
            </a:r>
            <a:endParaRPr lang="en-US" dirty="0"/>
          </a:p>
          <a:p>
            <a:r>
              <a:rPr lang="en-GB" dirty="0"/>
              <a:t>The handling of the shipping company's insurance cover is undertaken by the special </a:t>
            </a:r>
            <a:r>
              <a:rPr lang="en-GB" b="1" dirty="0"/>
              <a:t>insurance department</a:t>
            </a:r>
            <a:r>
              <a:rPr lang="en-GB" dirty="0"/>
              <a:t>, which is responsible for</a:t>
            </a:r>
          </a:p>
          <a:p>
            <a:pPr lvl="1"/>
            <a:r>
              <a:rPr lang="en-GB" dirty="0"/>
              <a:t>Ensuring the protection of the </a:t>
            </a:r>
            <a:r>
              <a:rPr lang="en-GB" dirty="0" err="1"/>
              <a:t>shipowner</a:t>
            </a:r>
            <a:r>
              <a:rPr lang="en-GB" dirty="0"/>
              <a:t> (an individual or a business) from financial risks by means of the insuring of the vessel for total or partial loss </a:t>
            </a:r>
            <a:endParaRPr lang="el-GR" dirty="0"/>
          </a:p>
          <a:p>
            <a:pPr lvl="2"/>
            <a:r>
              <a:rPr lang="en-US" dirty="0"/>
              <a:t>Hull and Machinery</a:t>
            </a:r>
            <a:endParaRPr lang="el-GR" dirty="0"/>
          </a:p>
          <a:p>
            <a:pPr lvl="2"/>
            <a:r>
              <a:rPr lang="en-US" dirty="0"/>
              <a:t>War risks</a:t>
            </a:r>
            <a:endParaRPr lang="el-GR" dirty="0"/>
          </a:p>
          <a:p>
            <a:pPr lvl="2"/>
            <a:r>
              <a:rPr lang="en-US" dirty="0"/>
              <a:t>Protection &amp; Indemnity</a:t>
            </a:r>
            <a:endParaRPr lang="el-GR" dirty="0"/>
          </a:p>
          <a:p>
            <a:pPr lvl="2"/>
            <a:r>
              <a:rPr lang="en-US" dirty="0"/>
              <a:t>Pirates loss of hire and kidnap</a:t>
            </a:r>
            <a:endParaRPr lang="el-GR" dirty="0"/>
          </a:p>
          <a:p>
            <a:pPr lvl="2"/>
            <a:r>
              <a:rPr lang="mr-IN" dirty="0"/>
              <a:t>…</a:t>
            </a:r>
            <a:endParaRPr lang="en-US" dirty="0"/>
          </a:p>
          <a:p>
            <a:pPr lvl="1"/>
            <a:r>
              <a:rPr lang="en-US" dirty="0"/>
              <a:t>Monitoring and processing of </a:t>
            </a:r>
            <a:r>
              <a:rPr lang="en-US" b="1" dirty="0"/>
              <a:t>claims </a:t>
            </a:r>
            <a:r>
              <a:rPr lang="en-US" dirty="0"/>
              <a:t>which may arise for the company, </a:t>
            </a:r>
            <a:endParaRPr lang="el-GR" dirty="0"/>
          </a:p>
          <a:p>
            <a:pPr lvl="2"/>
            <a:r>
              <a:rPr lang="en-US" dirty="0"/>
              <a:t>Collaboration with the competent departments and the captains of the vessels and provision of necessary information to them</a:t>
            </a:r>
            <a:endParaRPr lang="el-GR" dirty="0"/>
          </a:p>
          <a:p>
            <a:pPr lvl="1"/>
            <a:endParaRPr lang="el-GR" dirty="0"/>
          </a:p>
          <a:p>
            <a:endParaRPr lang="el-GR" dirty="0"/>
          </a:p>
        </p:txBody>
      </p:sp>
      <p:sp>
        <p:nvSpPr>
          <p:cNvPr id="14" name="Σύμβολο κράτησης θέσης αριθμού διαφάνειας 13"/>
          <p:cNvSpPr>
            <a:spLocks noGrp="1"/>
          </p:cNvSpPr>
          <p:nvPr>
            <p:ph type="sldNum" sz="quarter" idx="12"/>
          </p:nvPr>
        </p:nvSpPr>
        <p:spPr/>
        <p:txBody>
          <a:bodyPr/>
          <a:lstStyle/>
          <a:p>
            <a:pPr>
              <a:defRPr/>
            </a:pPr>
            <a:fld id="{E9A0F795-1D2B-9944-91E2-753F24C8FD6F}" type="slidenum">
              <a:rPr lang="el-GR" smtClean="0"/>
              <a:pPr>
                <a:defRPr/>
              </a:pPr>
              <a:t>22</a:t>
            </a:fld>
            <a:endParaRPr lang="el-GR"/>
          </a:p>
        </p:txBody>
      </p:sp>
      <p:sp>
        <p:nvSpPr>
          <p:cNvPr id="3" name="Σύμβολο κράτησης θέσης υποσέλιδου 2"/>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5951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Management of information and communications</a:t>
            </a:r>
            <a:endParaRPr lang="el-GR" dirty="0"/>
          </a:p>
        </p:txBody>
      </p:sp>
      <p:sp>
        <p:nvSpPr>
          <p:cNvPr id="11" name="Σύμβολο κράτησης θέσης περιεχομένου 10"/>
          <p:cNvSpPr>
            <a:spLocks noGrp="1"/>
          </p:cNvSpPr>
          <p:nvPr>
            <p:ph idx="1"/>
          </p:nvPr>
        </p:nvSpPr>
        <p:spPr/>
        <p:txBody>
          <a:bodyPr>
            <a:normAutofit fontScale="92500" lnSpcReduction="10000"/>
          </a:bodyPr>
          <a:lstStyle/>
          <a:p>
            <a:r>
              <a:rPr lang="en-US" dirty="0"/>
              <a:t>The responsibility for the development and operation of these systems is that of the Information Technology department, among whose basic duties are</a:t>
            </a:r>
            <a:endParaRPr lang="el-GR" dirty="0"/>
          </a:p>
          <a:p>
            <a:pPr lvl="1"/>
            <a:r>
              <a:rPr lang="en-US" dirty="0"/>
              <a:t>the co-ordination and operation of its equipment and operating system in view of the requirements set by its safety, quality, and environmental responsibility systems</a:t>
            </a:r>
            <a:endParaRPr lang="el-GR" dirty="0"/>
          </a:p>
          <a:p>
            <a:pPr lvl="1"/>
            <a:r>
              <a:rPr lang="en-US" dirty="0"/>
              <a:t>responsibility for effective communication between its vessels and offices</a:t>
            </a:r>
            <a:endParaRPr lang="el-GR" dirty="0"/>
          </a:p>
          <a:p>
            <a:pPr lvl="1"/>
            <a:r>
              <a:rPr lang="en-US" dirty="0"/>
              <a:t>the development of software or the selection of ready-made solutions which will respond to its needs;</a:t>
            </a:r>
          </a:p>
          <a:p>
            <a:pPr lvl="1"/>
            <a:r>
              <a:rPr lang="en-US" dirty="0"/>
              <a:t>monitoring of the keeping of the records of the operating system</a:t>
            </a:r>
          </a:p>
          <a:p>
            <a:pPr lvl="1"/>
            <a:r>
              <a:rPr lang="en-US" dirty="0"/>
              <a:t>provision of assistance to its personnel</a:t>
            </a:r>
          </a:p>
          <a:p>
            <a:pPr lvl="1"/>
            <a:r>
              <a:rPr lang="en-US" dirty="0"/>
              <a:t>the solving of technical problems </a:t>
            </a:r>
          </a:p>
          <a:p>
            <a:pPr lvl="1"/>
            <a:endParaRPr lang="en-US" dirty="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23</a:t>
            </a:fld>
            <a:endParaRPr lang="el-GR"/>
          </a:p>
        </p:txBody>
      </p:sp>
      <p:sp>
        <p:nvSpPr>
          <p:cNvPr id="4" name="Σύμβολο κράτησης θέσης υποσέλιδου 3"/>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471832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Finance and accounting</a:t>
            </a:r>
            <a:endParaRPr lang="el-GR" dirty="0"/>
          </a:p>
        </p:txBody>
      </p:sp>
      <p:sp>
        <p:nvSpPr>
          <p:cNvPr id="15" name="Σύμβολο κράτησης θέσης περιεχομένου 14"/>
          <p:cNvSpPr>
            <a:spLocks noGrp="1"/>
          </p:cNvSpPr>
          <p:nvPr>
            <p:ph idx="1"/>
          </p:nvPr>
        </p:nvSpPr>
        <p:spPr/>
        <p:txBody>
          <a:bodyPr>
            <a:noAutofit/>
          </a:bodyPr>
          <a:lstStyle/>
          <a:p>
            <a:r>
              <a:rPr lang="en-US" sz="1800" dirty="0"/>
              <a:t>The aim of financial management is the handling of the company's finances and the </a:t>
            </a:r>
            <a:r>
              <a:rPr lang="en-US" sz="1800" dirty="0" err="1"/>
              <a:t>maximisation</a:t>
            </a:r>
            <a:r>
              <a:rPr lang="en-US" sz="1800" dirty="0"/>
              <a:t> of its total value</a:t>
            </a:r>
            <a:endParaRPr lang="el-GR" sz="1800" dirty="0"/>
          </a:p>
          <a:p>
            <a:r>
              <a:rPr lang="en-US" sz="1800" dirty="0"/>
              <a:t>Spatial dispersion and the need for monitoring accounting of the ships'</a:t>
            </a:r>
            <a:endParaRPr lang="el-GR" sz="1800" dirty="0"/>
          </a:p>
          <a:p>
            <a:r>
              <a:rPr lang="en-US" sz="1800" dirty="0"/>
              <a:t>The finance department of a shipping company is responsible for</a:t>
            </a:r>
            <a:endParaRPr lang="el-GR" sz="1800" dirty="0"/>
          </a:p>
          <a:p>
            <a:pPr lvl="1"/>
            <a:r>
              <a:rPr lang="en-US" sz="1400" dirty="0"/>
              <a:t>the drawing up of the budget</a:t>
            </a:r>
            <a:endParaRPr lang="el-GR" sz="1400" dirty="0"/>
          </a:p>
          <a:p>
            <a:pPr lvl="1"/>
            <a:r>
              <a:rPr lang="en-US" sz="1400" dirty="0"/>
              <a:t>monitoring of expenditure at every level of the company</a:t>
            </a:r>
            <a:endParaRPr lang="el-GR" sz="1400" dirty="0"/>
          </a:p>
          <a:p>
            <a:pPr lvl="1"/>
            <a:r>
              <a:rPr lang="en-US" sz="1400" dirty="0"/>
              <a:t>management of the insurances and insurance claims account, and of financial issues involving crews</a:t>
            </a:r>
            <a:endParaRPr lang="el-GR" sz="1400" dirty="0"/>
          </a:p>
          <a:p>
            <a:pPr lvl="1"/>
            <a:r>
              <a:rPr lang="en-US" sz="1400" dirty="0"/>
              <a:t>monitoring of the operation of the company and of the vessels in accounting terms</a:t>
            </a:r>
            <a:endParaRPr lang="el-GR" sz="1400" dirty="0"/>
          </a:p>
          <a:p>
            <a:pPr lvl="1"/>
            <a:r>
              <a:rPr lang="en-US" sz="1400" dirty="0"/>
              <a:t>management of the company's cash resources and the carrying out of audits</a:t>
            </a:r>
            <a:endParaRPr lang="el-GR" sz="1400" dirty="0"/>
          </a:p>
          <a:p>
            <a:pPr lvl="1"/>
            <a:r>
              <a:rPr lang="en-US" sz="1400" dirty="0"/>
              <a:t>monitoring of the monthly general accounts of the Masters' General Accounts</a:t>
            </a:r>
          </a:p>
          <a:p>
            <a:pPr lvl="1"/>
            <a:r>
              <a:rPr lang="en-US" sz="1400" dirty="0"/>
              <a:t>management of relations with banks, or, of relations with the supervisory authorities and the shareholders</a:t>
            </a:r>
            <a:endParaRPr lang="el-GR" sz="1400" dirty="0"/>
          </a:p>
          <a:p>
            <a:pPr lvl="1"/>
            <a:r>
              <a:rPr lang="en-US" sz="1400" dirty="0"/>
              <a:t>Long term investment plans, forecasting of income for each activity, assessment of needs for investments and for relevant sources</a:t>
            </a:r>
            <a:endParaRPr lang="el-GR" sz="1400" dirty="0"/>
          </a:p>
        </p:txBody>
      </p:sp>
      <p:sp>
        <p:nvSpPr>
          <p:cNvPr id="4" name="Σύμβολο κράτησης θέσης αριθμού διαφάνειας 3"/>
          <p:cNvSpPr>
            <a:spLocks noGrp="1"/>
          </p:cNvSpPr>
          <p:nvPr>
            <p:ph type="sldNum" sz="quarter" idx="12"/>
          </p:nvPr>
        </p:nvSpPr>
        <p:spPr/>
        <p:txBody>
          <a:bodyPr/>
          <a:lstStyle/>
          <a:p>
            <a:pPr>
              <a:defRPr/>
            </a:pPr>
            <a:fld id="{E9A0F795-1D2B-9944-91E2-753F24C8FD6F}" type="slidenum">
              <a:rPr lang="el-GR" smtClean="0"/>
              <a:pPr>
                <a:defRPr/>
              </a:pPr>
              <a:t>24</a:t>
            </a:fld>
            <a:endParaRPr lang="el-GR"/>
          </a:p>
        </p:txBody>
      </p:sp>
      <p:sp>
        <p:nvSpPr>
          <p:cNvPr id="3" name="Σύμβολο κράτησης θέσης υποσέλιδου 2"/>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782283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Communication with charterers and other social and business partners</a:t>
            </a:r>
            <a:r>
              <a:rPr lang="el-GR" dirty="0"/>
              <a:t> </a:t>
            </a:r>
          </a:p>
        </p:txBody>
      </p:sp>
      <p:sp>
        <p:nvSpPr>
          <p:cNvPr id="8" name="Σύμβολο κράτησης θέσης περιεχομένου 7"/>
          <p:cNvSpPr>
            <a:spLocks noGrp="1"/>
          </p:cNvSpPr>
          <p:nvPr>
            <p:ph idx="1"/>
          </p:nvPr>
        </p:nvSpPr>
        <p:spPr/>
        <p:txBody>
          <a:bodyPr>
            <a:normAutofit fontScale="85000" lnSpcReduction="20000"/>
          </a:bodyPr>
          <a:lstStyle/>
          <a:p>
            <a:r>
              <a:rPr lang="en-GB" dirty="0"/>
              <a:t>Shipping companies should concern themselves with their image and the way in which this becomes known to the shareholders, the customers / charterers, and to their other social and business partners (suppliers, employees, local community, government, occupational unions, etc.). </a:t>
            </a:r>
          </a:p>
          <a:p>
            <a:r>
              <a:rPr lang="en-GB" dirty="0"/>
              <a:t>communications department: </a:t>
            </a:r>
          </a:p>
          <a:p>
            <a:pPr lvl="1"/>
            <a:r>
              <a:rPr lang="en-GB" dirty="0"/>
              <a:t>the department responsible for the management of the company's relations with the mass media, and, more generally, with those groups involved in its operation</a:t>
            </a:r>
          </a:p>
          <a:p>
            <a:pPr lvl="1"/>
            <a:r>
              <a:rPr lang="en-GB" dirty="0"/>
              <a:t>companies incorporate their communications departments into the planning for dealing with emergencies (crisis management), assigning to them the special responsibility for planning, co-ordinating, and implementing the actions for communication with the mass media and with any other group of individuals involved in the situation</a:t>
            </a:r>
          </a:p>
          <a:p>
            <a:pPr lvl="1"/>
            <a:r>
              <a:rPr lang="en-GB" dirty="0"/>
              <a:t>For publicly listed companies the process of communication extends to their relations with shareholders</a:t>
            </a:r>
          </a:p>
          <a:p>
            <a:endParaRPr lang="el-GR" dirty="0"/>
          </a:p>
        </p:txBody>
      </p:sp>
      <p:sp>
        <p:nvSpPr>
          <p:cNvPr id="7" name="Σύμβολο κράτησης θέσης αριθμού διαφάνειας 6"/>
          <p:cNvSpPr>
            <a:spLocks noGrp="1"/>
          </p:cNvSpPr>
          <p:nvPr>
            <p:ph type="sldNum" sz="quarter" idx="12"/>
          </p:nvPr>
        </p:nvSpPr>
        <p:spPr/>
        <p:txBody>
          <a:bodyPr/>
          <a:lstStyle/>
          <a:p>
            <a:pPr>
              <a:defRPr/>
            </a:pPr>
            <a:fld id="{E9A0F795-1D2B-9944-91E2-753F24C8FD6F}" type="slidenum">
              <a:rPr lang="el-GR" smtClean="0"/>
              <a:pPr>
                <a:defRPr/>
              </a:pPr>
              <a:t>25</a:t>
            </a:fld>
            <a:endParaRPr lang="el-GR"/>
          </a:p>
        </p:txBody>
      </p:sp>
      <p:sp>
        <p:nvSpPr>
          <p:cNvPr id="3" name="Σύμβολο κράτησης θέσης υποσέλιδου 2"/>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252896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Safety, quality, and training (I)</a:t>
            </a:r>
            <a:endParaRPr lang="el-GR" dirty="0"/>
          </a:p>
        </p:txBody>
      </p:sp>
      <p:sp>
        <p:nvSpPr>
          <p:cNvPr id="10" name="Σύμβολο κράτησης θέσης περιεχομένου 9"/>
          <p:cNvSpPr>
            <a:spLocks noGrp="1"/>
          </p:cNvSpPr>
          <p:nvPr>
            <p:ph idx="1"/>
          </p:nvPr>
        </p:nvSpPr>
        <p:spPr/>
        <p:txBody>
          <a:bodyPr>
            <a:normAutofit fontScale="77500" lnSpcReduction="20000"/>
          </a:bodyPr>
          <a:lstStyle/>
          <a:p>
            <a:r>
              <a:rPr lang="en-GB" dirty="0"/>
              <a:t>The process of the system of management of safety, quality, and training is carried out by a special department, whereas in certain others, mainly of a large size, an independent department for the organisation and carrying out of the training of the human resources is in operation</a:t>
            </a:r>
          </a:p>
          <a:p>
            <a:r>
              <a:rPr lang="en-GB" dirty="0"/>
              <a:t>In companies of a large size, an independent department for the organisation and carrying out of the training of the human resources is in operation</a:t>
            </a:r>
          </a:p>
          <a:p>
            <a:r>
              <a:rPr lang="en-GB" dirty="0"/>
              <a:t>The tasks of the safety, quality, and training department are:</a:t>
            </a:r>
          </a:p>
          <a:p>
            <a:pPr lvl="1"/>
            <a:r>
              <a:rPr lang="en-GB" dirty="0"/>
              <a:t>the planning, application, monitoring of the implementation, and the assessment of the safety, quality, and environmental responsibility management systems</a:t>
            </a:r>
          </a:p>
          <a:p>
            <a:pPr lvl="1"/>
            <a:r>
              <a:rPr lang="en-GB" dirty="0"/>
              <a:t>the monitoring of the regulatory framework of operation of shipping companies in relation to safety and the protection of the environment, and the necessary updating of the systems</a:t>
            </a:r>
          </a:p>
          <a:p>
            <a:pPr lvl="1"/>
            <a:r>
              <a:rPr lang="en-GB" dirty="0"/>
              <a:t>the carrying out of checks and inspections on the ships in order to ensure their compliance with what is stipulated in the systems</a:t>
            </a:r>
            <a:endParaRPr lang="el-GR" dirty="0"/>
          </a:p>
        </p:txBody>
      </p:sp>
      <p:sp>
        <p:nvSpPr>
          <p:cNvPr id="2" name="Σύμβολο κράτησης θέσης αριθμού διαφάνειας 1"/>
          <p:cNvSpPr>
            <a:spLocks noGrp="1"/>
          </p:cNvSpPr>
          <p:nvPr>
            <p:ph type="sldNum" sz="quarter" idx="12"/>
          </p:nvPr>
        </p:nvSpPr>
        <p:spPr/>
        <p:txBody>
          <a:bodyPr/>
          <a:lstStyle/>
          <a:p>
            <a:pPr>
              <a:defRPr/>
            </a:pPr>
            <a:fld id="{E9A0F795-1D2B-9944-91E2-753F24C8FD6F}" type="slidenum">
              <a:rPr lang="el-GR" smtClean="0"/>
              <a:pPr>
                <a:defRPr/>
              </a:pPr>
              <a:t>26</a:t>
            </a:fld>
            <a:endParaRPr lang="el-GR"/>
          </a:p>
        </p:txBody>
      </p:sp>
      <p:sp>
        <p:nvSpPr>
          <p:cNvPr id="3" name="Σύμβολο κράτησης θέσης υποσέλιδου 2"/>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72731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Safety, quality, and training (II)</a:t>
            </a:r>
            <a:endParaRPr lang="el-GR" dirty="0"/>
          </a:p>
        </p:txBody>
      </p:sp>
      <p:sp>
        <p:nvSpPr>
          <p:cNvPr id="12" name="Σύμβολο κράτησης θέσης περιεχομένου 11"/>
          <p:cNvSpPr>
            <a:spLocks noGrp="1"/>
          </p:cNvSpPr>
          <p:nvPr>
            <p:ph idx="1"/>
          </p:nvPr>
        </p:nvSpPr>
        <p:spPr/>
        <p:txBody>
          <a:bodyPr>
            <a:noAutofit/>
          </a:bodyPr>
          <a:lstStyle/>
          <a:p>
            <a:r>
              <a:rPr lang="en-GB" sz="2000" dirty="0"/>
              <a:t>The tasks of the safety, quality, and training department are (</a:t>
            </a:r>
            <a:r>
              <a:rPr lang="en-GB" sz="2000" dirty="0" err="1"/>
              <a:t>cont</a:t>
            </a:r>
            <a:r>
              <a:rPr lang="en-GB" sz="2000" dirty="0"/>
              <a:t>):</a:t>
            </a:r>
          </a:p>
          <a:p>
            <a:pPr lvl="1"/>
            <a:r>
              <a:rPr lang="en-GB" sz="1600" dirty="0"/>
              <a:t>the constant upgrading of the systems by means of the improvement of the rules and processes which these include</a:t>
            </a:r>
          </a:p>
          <a:p>
            <a:pPr lvl="1"/>
            <a:r>
              <a:rPr lang="en-GB" sz="1600" dirty="0"/>
              <a:t>the recording, analysis, and assessment of data relating to accidents and other incidents of non-compliance, and the planning of corrective actions</a:t>
            </a:r>
          </a:p>
          <a:p>
            <a:pPr lvl="1"/>
            <a:r>
              <a:rPr lang="en-GB" sz="1600" dirty="0"/>
              <a:t>the training and familiarisation of the personnel with the company's system by means of the planning and carrying out of training programmes</a:t>
            </a:r>
          </a:p>
          <a:p>
            <a:pPr lvl="1"/>
            <a:r>
              <a:rPr lang="en-GB" sz="1600" dirty="0"/>
              <a:t>the planning and carrying out, in collaboration with the captains, of exercises and drills, in order for them to deal with emergency situations</a:t>
            </a:r>
          </a:p>
          <a:p>
            <a:pPr lvl="1"/>
            <a:r>
              <a:rPr lang="en-GB" sz="1600" dirty="0"/>
              <a:t>the ensuring of adequate understanding on the part of the persons involved of the framework within which the systems operate</a:t>
            </a:r>
          </a:p>
          <a:p>
            <a:pPr lvl="1"/>
            <a:r>
              <a:rPr lang="en-GB" sz="1600" dirty="0"/>
              <a:t>the co-ordination and checking of the carrying out of the activities of other departments of the company connected with the system’s implementation </a:t>
            </a:r>
          </a:p>
          <a:p>
            <a:pPr lvl="1"/>
            <a:r>
              <a:rPr lang="en-GB" sz="1600" dirty="0"/>
              <a:t>the co-ordination of actions to deal with emergencies (accidents, etc.) by the authorised staff</a:t>
            </a:r>
            <a:endParaRPr lang="el-GR" sz="1600" dirty="0"/>
          </a:p>
        </p:txBody>
      </p:sp>
      <p:sp>
        <p:nvSpPr>
          <p:cNvPr id="11" name="Σύμβολο κράτησης θέσης αριθμού διαφάνειας 10"/>
          <p:cNvSpPr>
            <a:spLocks noGrp="1"/>
          </p:cNvSpPr>
          <p:nvPr>
            <p:ph type="sldNum" sz="quarter" idx="12"/>
          </p:nvPr>
        </p:nvSpPr>
        <p:spPr/>
        <p:txBody>
          <a:bodyPr/>
          <a:lstStyle/>
          <a:p>
            <a:pPr>
              <a:defRPr/>
            </a:pPr>
            <a:fld id="{E9A0F795-1D2B-9944-91E2-753F24C8FD6F}" type="slidenum">
              <a:rPr lang="el-GR" smtClean="0"/>
              <a:pPr>
                <a:defRPr/>
              </a:pPr>
              <a:t>27</a:t>
            </a:fld>
            <a:endParaRPr lang="el-GR"/>
          </a:p>
        </p:txBody>
      </p:sp>
      <p:sp>
        <p:nvSpPr>
          <p:cNvPr id="3" name="Σύμβολο κράτησης θέσης υποσέλιδου 2"/>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207973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Shipping companies’ processes and systems</a:t>
            </a:r>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28</a:t>
            </a:fld>
            <a:endParaRPr lang="el-GR"/>
          </a:p>
        </p:txBody>
      </p:sp>
      <p:pic>
        <p:nvPicPr>
          <p:cNvPr id="4" name="Εικόνα 3"/>
          <p:cNvPicPr>
            <a:picLocks noChangeAspect="1"/>
          </p:cNvPicPr>
          <p:nvPr/>
        </p:nvPicPr>
        <p:blipFill>
          <a:blip r:embed="rId3" cstate="print"/>
          <a:stretch>
            <a:fillRect/>
          </a:stretch>
        </p:blipFill>
        <p:spPr>
          <a:xfrm>
            <a:off x="1475171" y="1636134"/>
            <a:ext cx="6845300" cy="4406900"/>
          </a:xfrm>
          <a:prstGeom prst="rect">
            <a:avLst/>
          </a:prstGeom>
        </p:spPr>
      </p:pic>
      <p:sp>
        <p:nvSpPr>
          <p:cNvPr id="5" name="Σύμβολο κράτησης θέσης υποσέλιδου 4"/>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567823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Processes related to the core of shipping companies’ activities</a:t>
            </a:r>
            <a:endParaRPr lang="el-GR" dirty="0"/>
          </a:p>
        </p:txBody>
      </p:sp>
      <p:sp>
        <p:nvSpPr>
          <p:cNvPr id="3" name="Σύμβολο κράτησης θέσης περιεχομένου 2"/>
          <p:cNvSpPr>
            <a:spLocks noGrp="1"/>
          </p:cNvSpPr>
          <p:nvPr>
            <p:ph idx="1"/>
          </p:nvPr>
        </p:nvSpPr>
        <p:spPr/>
        <p:txBody>
          <a:bodyPr>
            <a:normAutofit/>
          </a:bodyPr>
          <a:lstStyle/>
          <a:p>
            <a:r>
              <a:rPr lang="en-GB" sz="2400" dirty="0"/>
              <a:t>Processes in connection with the development of the transport service</a:t>
            </a:r>
          </a:p>
          <a:p>
            <a:r>
              <a:rPr lang="en-GB" sz="2400" dirty="0"/>
              <a:t>Processes in connection with the creation and management of demand (chartering)</a:t>
            </a:r>
          </a:p>
          <a:p>
            <a:r>
              <a:rPr lang="en-GB" sz="2400" dirty="0"/>
              <a:t>Processes in connection with the meeting of demand (operations of vessels)</a:t>
            </a:r>
            <a:endParaRPr lang="el-GR" sz="2400" dirty="0"/>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3</a:t>
            </a:fld>
            <a:endParaRPr lang="el-GR"/>
          </a:p>
        </p:txBody>
      </p:sp>
      <p:sp>
        <p:nvSpPr>
          <p:cNvPr id="5" name="Σύμβολο κράτησης θέσης υποσέλιδου 4"/>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996497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The processes of shipping companies</a:t>
            </a:r>
            <a:endParaRPr lang="el-GR" dirty="0"/>
          </a:p>
        </p:txBody>
      </p:sp>
      <p:sp>
        <p:nvSpPr>
          <p:cNvPr id="7" name="Σύμβολο κράτησης θέσης περιεχομένου 6"/>
          <p:cNvSpPr>
            <a:spLocks noGrp="1"/>
          </p:cNvSpPr>
          <p:nvPr>
            <p:ph idx="1"/>
          </p:nvPr>
        </p:nvSpPr>
        <p:spPr/>
        <p:txBody>
          <a:bodyPr>
            <a:normAutofit fontScale="77500" lnSpcReduction="20000"/>
          </a:bodyPr>
          <a:lstStyle/>
          <a:p>
            <a:r>
              <a:rPr lang="en-GB" dirty="0"/>
              <a:t>Selection and purchase of ships</a:t>
            </a:r>
            <a:r>
              <a:rPr lang="el-GR" dirty="0"/>
              <a:t> </a:t>
            </a:r>
          </a:p>
          <a:p>
            <a:r>
              <a:rPr lang="en-GB" dirty="0"/>
              <a:t>Employment for the vessels (chartering)</a:t>
            </a:r>
            <a:r>
              <a:rPr lang="el-GR" dirty="0"/>
              <a:t> </a:t>
            </a:r>
          </a:p>
          <a:p>
            <a:r>
              <a:rPr lang="en-GB" dirty="0"/>
              <a:t>Operational management of vessels</a:t>
            </a:r>
            <a:r>
              <a:rPr lang="el-GR" dirty="0"/>
              <a:t> </a:t>
            </a:r>
          </a:p>
          <a:p>
            <a:r>
              <a:rPr lang="en-GB" dirty="0"/>
              <a:t>Technical management of </a:t>
            </a:r>
            <a:r>
              <a:rPr lang="en-US" dirty="0"/>
              <a:t>vessels</a:t>
            </a:r>
            <a:endParaRPr lang="el-GR" dirty="0"/>
          </a:p>
          <a:p>
            <a:r>
              <a:rPr lang="en-GB" dirty="0"/>
              <a:t>Support for the operation of the vessel</a:t>
            </a:r>
            <a:r>
              <a:rPr lang="el-GR" dirty="0"/>
              <a:t> </a:t>
            </a:r>
          </a:p>
          <a:p>
            <a:r>
              <a:rPr lang="en-GB" dirty="0"/>
              <a:t>Staffing of vessels and offices</a:t>
            </a:r>
            <a:r>
              <a:rPr lang="el-GR" dirty="0"/>
              <a:t> </a:t>
            </a:r>
          </a:p>
          <a:p>
            <a:r>
              <a:rPr lang="en-GB" dirty="0"/>
              <a:t>Insurance cover against risks</a:t>
            </a:r>
            <a:r>
              <a:rPr lang="el-GR" dirty="0"/>
              <a:t> </a:t>
            </a:r>
          </a:p>
          <a:p>
            <a:r>
              <a:rPr lang="en-GB" dirty="0"/>
              <a:t>Management of information and communications</a:t>
            </a:r>
            <a:r>
              <a:rPr lang="el-GR" dirty="0"/>
              <a:t> </a:t>
            </a:r>
          </a:p>
          <a:p>
            <a:r>
              <a:rPr lang="en-GB" dirty="0"/>
              <a:t>Financial management (Finance and accounting)</a:t>
            </a:r>
            <a:r>
              <a:rPr lang="el-GR" dirty="0"/>
              <a:t> </a:t>
            </a:r>
          </a:p>
          <a:p>
            <a:r>
              <a:rPr lang="en-GB" dirty="0"/>
              <a:t>Communication with charterers and other social and business partners</a:t>
            </a:r>
            <a:r>
              <a:rPr lang="el-GR" dirty="0"/>
              <a:t> </a:t>
            </a:r>
          </a:p>
          <a:p>
            <a:r>
              <a:rPr lang="en-GB" dirty="0"/>
              <a:t>Safety, quality, and training</a:t>
            </a:r>
            <a:endParaRPr lang="el-GR" sz="3600" dirty="0"/>
          </a:p>
          <a:p>
            <a:r>
              <a:rPr lang="mr-IN" dirty="0"/>
              <a:t>…</a:t>
            </a:r>
            <a:endParaRPr lang="el-GR" sz="3600" dirty="0"/>
          </a:p>
          <a:p>
            <a:endParaRPr lang="el-GR" dirty="0"/>
          </a:p>
        </p:txBody>
      </p:sp>
      <p:sp>
        <p:nvSpPr>
          <p:cNvPr id="2" name="Σύμβολο κράτησης θέσης αριθμού διαφάνειας 1"/>
          <p:cNvSpPr>
            <a:spLocks noGrp="1"/>
          </p:cNvSpPr>
          <p:nvPr>
            <p:ph type="sldNum" sz="quarter" idx="12"/>
          </p:nvPr>
        </p:nvSpPr>
        <p:spPr/>
        <p:txBody>
          <a:bodyPr/>
          <a:lstStyle/>
          <a:p>
            <a:pPr>
              <a:defRPr/>
            </a:pPr>
            <a:fld id="{E9A0F795-1D2B-9944-91E2-753F24C8FD6F}" type="slidenum">
              <a:rPr lang="el-GR" smtClean="0"/>
              <a:pPr>
                <a:defRPr/>
              </a:pPr>
              <a:t>4</a:t>
            </a:fld>
            <a:endParaRPr lang="el-GR"/>
          </a:p>
        </p:txBody>
      </p:sp>
      <p:sp>
        <p:nvSpPr>
          <p:cNvPr id="3" name="Σύμβολο κράτησης θέσης υποσέλιδου 2"/>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56170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Selection and purchase of ships (I)</a:t>
            </a:r>
            <a:endParaRPr lang="el-GR" dirty="0"/>
          </a:p>
        </p:txBody>
      </p:sp>
      <p:sp>
        <p:nvSpPr>
          <p:cNvPr id="6" name="Σύμβολο κράτησης θέσης περιεχομένου 5"/>
          <p:cNvSpPr>
            <a:spLocks noGrp="1"/>
          </p:cNvSpPr>
          <p:nvPr>
            <p:ph idx="1"/>
          </p:nvPr>
        </p:nvSpPr>
        <p:spPr/>
        <p:txBody>
          <a:bodyPr>
            <a:normAutofit fontScale="70000" lnSpcReduction="20000"/>
          </a:bodyPr>
          <a:lstStyle/>
          <a:p>
            <a:pPr>
              <a:lnSpc>
                <a:spcPct val="120000"/>
              </a:lnSpc>
            </a:pPr>
            <a:r>
              <a:rPr lang="en-US" dirty="0"/>
              <a:t>Decision for the strategic direction of the company </a:t>
            </a:r>
          </a:p>
          <a:p>
            <a:pPr>
              <a:lnSpc>
                <a:spcPct val="120000"/>
              </a:lnSpc>
            </a:pPr>
            <a:r>
              <a:rPr lang="en-US" dirty="0"/>
              <a:t>Selection of the sectors/charter markets </a:t>
            </a:r>
          </a:p>
          <a:p>
            <a:pPr>
              <a:lnSpc>
                <a:spcPct val="120000"/>
              </a:lnSpc>
            </a:pPr>
            <a:r>
              <a:rPr lang="en-US" dirty="0"/>
              <a:t>Assessment of trends in the charter markets</a:t>
            </a:r>
          </a:p>
          <a:p>
            <a:pPr>
              <a:lnSpc>
                <a:spcPct val="120000"/>
              </a:lnSpc>
            </a:pPr>
            <a:r>
              <a:rPr lang="en-US" dirty="0"/>
              <a:t>Decisions about</a:t>
            </a:r>
          </a:p>
          <a:p>
            <a:pPr lvl="1">
              <a:lnSpc>
                <a:spcPct val="120000"/>
              </a:lnSpc>
            </a:pPr>
            <a:r>
              <a:rPr lang="en-US" dirty="0"/>
              <a:t>The structure of the fleet</a:t>
            </a:r>
          </a:p>
          <a:p>
            <a:pPr lvl="1">
              <a:lnSpc>
                <a:spcPct val="120000"/>
              </a:lnSpc>
            </a:pPr>
            <a:r>
              <a:rPr lang="en-US" dirty="0"/>
              <a:t>The charter markets in which it will be active</a:t>
            </a:r>
          </a:p>
          <a:p>
            <a:pPr lvl="1">
              <a:lnSpc>
                <a:spcPct val="120000"/>
              </a:lnSpc>
            </a:pPr>
            <a:r>
              <a:rPr lang="en-US" dirty="0"/>
              <a:t>The types of ships and its specific characteristics</a:t>
            </a:r>
          </a:p>
          <a:p>
            <a:pPr lvl="1">
              <a:lnSpc>
                <a:spcPct val="120000"/>
              </a:lnSpc>
            </a:pPr>
            <a:r>
              <a:rPr lang="en-US" dirty="0"/>
              <a:t>The efficient use of resources</a:t>
            </a:r>
          </a:p>
          <a:p>
            <a:pPr lvl="1">
              <a:lnSpc>
                <a:spcPct val="120000"/>
              </a:lnSpc>
            </a:pPr>
            <a:r>
              <a:rPr lang="en-US" dirty="0"/>
              <a:t>The choice between acquisition of second hand ship or the building of a new ship</a:t>
            </a:r>
          </a:p>
          <a:p>
            <a:pPr lvl="1">
              <a:lnSpc>
                <a:spcPct val="120000"/>
              </a:lnSpc>
            </a:pPr>
            <a:r>
              <a:rPr lang="en-US" dirty="0"/>
              <a:t>The finance of investment</a:t>
            </a:r>
          </a:p>
          <a:p>
            <a:pPr lvl="1">
              <a:lnSpc>
                <a:spcPct val="120000"/>
              </a:lnSpc>
            </a:pPr>
            <a:r>
              <a:rPr lang="en-US" dirty="0"/>
              <a:t>The timing of investment</a:t>
            </a:r>
          </a:p>
          <a:p>
            <a:pPr lvl="1">
              <a:lnSpc>
                <a:spcPct val="120000"/>
              </a:lnSpc>
            </a:pPr>
            <a:r>
              <a:rPr lang="en-US" dirty="0"/>
              <a:t>The classification society, the register, the insurance cover of ship/ships</a:t>
            </a:r>
            <a:endParaRPr lang="el-GR" dirty="0"/>
          </a:p>
        </p:txBody>
      </p:sp>
      <p:sp>
        <p:nvSpPr>
          <p:cNvPr id="2" name="Σύμβολο κράτησης θέσης αριθμού διαφάνειας 1"/>
          <p:cNvSpPr>
            <a:spLocks noGrp="1"/>
          </p:cNvSpPr>
          <p:nvPr>
            <p:ph type="sldNum" sz="quarter" idx="12"/>
          </p:nvPr>
        </p:nvSpPr>
        <p:spPr/>
        <p:txBody>
          <a:bodyPr/>
          <a:lstStyle/>
          <a:p>
            <a:pPr>
              <a:defRPr/>
            </a:pPr>
            <a:fld id="{34C9FEE6-258B-BC4B-BD15-3BBB026DF122}" type="slidenum">
              <a:rPr lang="el-GR" smtClean="0"/>
              <a:pPr>
                <a:defRPr/>
              </a:pPr>
              <a:t>5</a:t>
            </a:fld>
            <a:endParaRPr lang="el-GR"/>
          </a:p>
        </p:txBody>
      </p:sp>
      <p:sp>
        <p:nvSpPr>
          <p:cNvPr id="3" name="Σύμβολο κράτησης θέσης υποσέλιδου 2"/>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29172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Ship types and transportation services (I)</a:t>
            </a:r>
            <a:endParaRPr lang="el-GR" dirty="0"/>
          </a:p>
        </p:txBody>
      </p:sp>
      <p:sp>
        <p:nvSpPr>
          <p:cNvPr id="3" name="Σύμβολο κράτησης θέσης περιεχομένου 2"/>
          <p:cNvSpPr>
            <a:spLocks noGrp="1"/>
          </p:cNvSpPr>
          <p:nvPr>
            <p:ph idx="1"/>
          </p:nvPr>
        </p:nvSpPr>
        <p:spPr>
          <a:xfrm>
            <a:off x="850693" y="1340768"/>
            <a:ext cx="7933764" cy="4637111"/>
          </a:xfrm>
        </p:spPr>
        <p:txBody>
          <a:bodyPr>
            <a:noAutofit/>
          </a:bodyPr>
          <a:lstStyle/>
          <a:p>
            <a:pPr>
              <a:spcBef>
                <a:spcPts val="0"/>
              </a:spcBef>
            </a:pPr>
            <a:r>
              <a:rPr lang="en-GB" sz="1800" dirty="0"/>
              <a:t>In the case of liner shipping, the development of the service is more complicated </a:t>
            </a:r>
          </a:p>
          <a:p>
            <a:pPr>
              <a:spcBef>
                <a:spcPts val="0"/>
              </a:spcBef>
            </a:pPr>
            <a:r>
              <a:rPr lang="en-GB" sz="1800" dirty="0"/>
              <a:t>Decisions (Mulder and Dekker 2018)</a:t>
            </a:r>
          </a:p>
          <a:p>
            <a:pPr marL="587375" lvl="1" indent="-307975">
              <a:spcBef>
                <a:spcPts val="0"/>
              </a:spcBef>
            </a:pPr>
            <a:r>
              <a:rPr lang="en-GB" sz="1600" dirty="0"/>
              <a:t>Strategic planning level</a:t>
            </a:r>
          </a:p>
          <a:p>
            <a:pPr marL="720725" lvl="2" indent="-146050">
              <a:spcBef>
                <a:spcPts val="0"/>
              </a:spcBef>
            </a:pPr>
            <a:r>
              <a:rPr lang="en-GB" sz="1400" dirty="0"/>
              <a:t>Fleet size</a:t>
            </a:r>
          </a:p>
          <a:p>
            <a:pPr marL="720725" lvl="2" indent="-146050">
              <a:spcBef>
                <a:spcPts val="0"/>
              </a:spcBef>
            </a:pPr>
            <a:r>
              <a:rPr lang="en-GB" sz="1400" dirty="0"/>
              <a:t>Trade lines to participate</a:t>
            </a:r>
          </a:p>
          <a:p>
            <a:pPr marL="587375" lvl="1" indent="-147638">
              <a:spcBef>
                <a:spcPts val="0"/>
              </a:spcBef>
            </a:pPr>
            <a:r>
              <a:rPr lang="en-GB" sz="1600" dirty="0"/>
              <a:t>Tactical level</a:t>
            </a:r>
          </a:p>
          <a:p>
            <a:pPr marL="720725" lvl="2" indent="-146050">
              <a:spcBef>
                <a:spcPts val="0"/>
              </a:spcBef>
            </a:pPr>
            <a:r>
              <a:rPr lang="en-GB" sz="1400" dirty="0"/>
              <a:t>Network design</a:t>
            </a:r>
          </a:p>
          <a:p>
            <a:pPr marL="720725" lvl="2" indent="-146050">
              <a:spcBef>
                <a:spcPts val="0"/>
              </a:spcBef>
            </a:pPr>
            <a:r>
              <a:rPr lang="en-GB" sz="1400" dirty="0"/>
              <a:t>Pricing</a:t>
            </a:r>
          </a:p>
          <a:p>
            <a:pPr marL="720725" lvl="2" indent="-146050">
              <a:spcBef>
                <a:spcPts val="0"/>
              </a:spcBef>
            </a:pPr>
            <a:r>
              <a:rPr lang="en-GB" sz="1400" dirty="0"/>
              <a:t>Repositioning of empty containers</a:t>
            </a:r>
          </a:p>
          <a:p>
            <a:pPr marL="627063" lvl="1" indent="-146050">
              <a:spcBef>
                <a:spcPts val="0"/>
              </a:spcBef>
            </a:pPr>
            <a:r>
              <a:rPr lang="en-GB" sz="1600" dirty="0"/>
              <a:t>Operational planning level</a:t>
            </a:r>
          </a:p>
          <a:p>
            <a:pPr marL="720725" lvl="2" indent="-146050">
              <a:spcBef>
                <a:spcPts val="0"/>
              </a:spcBef>
            </a:pPr>
            <a:r>
              <a:rPr lang="en-GB" sz="1400" dirty="0"/>
              <a:t>Cargo routing for optimal ship allocation and numbers of unloading and transhipment operation, penalties avoidance for demand not met and minimisation of transit time constraints</a:t>
            </a:r>
          </a:p>
          <a:p>
            <a:pPr marL="720725" lvl="2" indent="-146050">
              <a:spcBef>
                <a:spcPts val="0"/>
              </a:spcBef>
            </a:pPr>
            <a:r>
              <a:rPr lang="en-GB" sz="1400" dirty="0"/>
              <a:t>Disruption management with minimum cost</a:t>
            </a:r>
          </a:p>
          <a:p>
            <a:pPr marL="720725" lvl="2" indent="-146050">
              <a:spcBef>
                <a:spcPts val="0"/>
              </a:spcBef>
            </a:pPr>
            <a:r>
              <a:rPr lang="en-GB" sz="1400" dirty="0"/>
              <a:t>Revenue management by varying prices according to  available capacity between port pairs</a:t>
            </a:r>
          </a:p>
          <a:p>
            <a:pPr marL="720725" lvl="2" indent="-146050">
              <a:spcBef>
                <a:spcPts val="0"/>
              </a:spcBef>
            </a:pPr>
            <a:r>
              <a:rPr lang="en-GB" sz="1400" dirty="0"/>
              <a:t>Stowage planning of containers during the loading of the ship, taking into account the constraints</a:t>
            </a:r>
            <a:r>
              <a:rPr lang="el-GR" sz="1400" dirty="0"/>
              <a:t> </a:t>
            </a:r>
            <a:endParaRPr lang="en-GB" sz="1400" dirty="0"/>
          </a:p>
          <a:p>
            <a:pPr marL="587375" lvl="1" indent="-147638">
              <a:spcBef>
                <a:spcPts val="0"/>
              </a:spcBef>
            </a:pPr>
            <a:r>
              <a:rPr lang="en-GB" sz="1600" dirty="0"/>
              <a:t>Both strategic and operational</a:t>
            </a:r>
          </a:p>
          <a:p>
            <a:pPr marL="720725" lvl="2" indent="-146050">
              <a:spcBef>
                <a:spcPts val="0"/>
              </a:spcBef>
            </a:pPr>
            <a:r>
              <a:rPr lang="en-GB" sz="1400" dirty="0" err="1"/>
              <a:t>Saling</a:t>
            </a:r>
            <a:r>
              <a:rPr lang="en-GB" sz="1400" dirty="0"/>
              <a:t> speed and bunkering optimisation</a:t>
            </a:r>
          </a:p>
          <a:p>
            <a:pPr marL="720725" lvl="2" indent="-146050">
              <a:spcBef>
                <a:spcPts val="0"/>
              </a:spcBef>
            </a:pPr>
            <a:r>
              <a:rPr lang="en-GB" sz="1400" dirty="0"/>
              <a:t>Robust schedule design</a:t>
            </a:r>
          </a:p>
          <a:p>
            <a:pPr lvl="1">
              <a:spcBef>
                <a:spcPts val="0"/>
              </a:spcBef>
            </a:pPr>
            <a:endParaRPr lang="el-GR" sz="1600" dirty="0"/>
          </a:p>
        </p:txBody>
      </p:sp>
      <p:sp>
        <p:nvSpPr>
          <p:cNvPr id="4" name="Σύμβολο κράτησης θέσης αριθμού διαφάνειας 3"/>
          <p:cNvSpPr>
            <a:spLocks noGrp="1"/>
          </p:cNvSpPr>
          <p:nvPr>
            <p:ph type="sldNum" sz="quarter" idx="12"/>
          </p:nvPr>
        </p:nvSpPr>
        <p:spPr/>
        <p:txBody>
          <a:bodyPr/>
          <a:lstStyle/>
          <a:p>
            <a:pPr>
              <a:defRPr/>
            </a:pPr>
            <a:fld id="{34C9FEE6-258B-BC4B-BD15-3BBB026DF122}" type="slidenum">
              <a:rPr lang="el-GR" smtClean="0"/>
              <a:pPr>
                <a:defRPr/>
              </a:pPr>
              <a:t>6</a:t>
            </a:fld>
            <a:endParaRPr lang="el-GR"/>
          </a:p>
        </p:txBody>
      </p:sp>
      <p:sp>
        <p:nvSpPr>
          <p:cNvPr id="5" name="Σύμβολο κράτησης θέσης υποσέλιδου 4"/>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8040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Ship types and transportation services (II)</a:t>
            </a:r>
            <a:endParaRPr lang="el-GR" dirty="0"/>
          </a:p>
        </p:txBody>
      </p:sp>
      <p:sp>
        <p:nvSpPr>
          <p:cNvPr id="3" name="Σύμβολο κράτησης θέσης περιεχομένου 2"/>
          <p:cNvSpPr>
            <a:spLocks noGrp="1"/>
          </p:cNvSpPr>
          <p:nvPr>
            <p:ph idx="1"/>
          </p:nvPr>
        </p:nvSpPr>
        <p:spPr>
          <a:xfrm>
            <a:off x="850693" y="1340769"/>
            <a:ext cx="7933764" cy="2592288"/>
          </a:xfrm>
        </p:spPr>
        <p:txBody>
          <a:bodyPr>
            <a:noAutofit/>
          </a:bodyPr>
          <a:lstStyle/>
          <a:p>
            <a:r>
              <a:rPr lang="en-GB" sz="1800" dirty="0"/>
              <a:t>Development of service:</a:t>
            </a:r>
          </a:p>
          <a:p>
            <a:pPr lvl="1"/>
            <a:r>
              <a:rPr lang="en-GB" sz="1400" dirty="0"/>
              <a:t>Bulk shipping: has to do chiefly with the vessel which will supply it, </a:t>
            </a:r>
          </a:p>
          <a:p>
            <a:pPr lvl="1"/>
            <a:r>
              <a:rPr lang="en-GB" sz="1400" dirty="0"/>
              <a:t>Liner shipping company: has to do with a series of factors which may lie outside its limits. </a:t>
            </a:r>
          </a:p>
          <a:p>
            <a:pPr lvl="1"/>
            <a:r>
              <a:rPr lang="en-GB" sz="1400" dirty="0"/>
              <a:t>Liner shipping companies, in their effort to control as many of these factors, as possible, have expanded their activities in order to provide the integrated service the customers require. </a:t>
            </a:r>
            <a:endParaRPr lang="el-GR" sz="1800" dirty="0"/>
          </a:p>
          <a:p>
            <a:pPr lvl="1"/>
            <a:r>
              <a:rPr lang="en-GB" sz="1400" dirty="0"/>
              <a:t>Differentiate their services, to increase their source of income, and to tie their customers to the upstream and downstream logistics services, thus increasing customers switching cost, and expand vertically and horizontally</a:t>
            </a:r>
          </a:p>
          <a:p>
            <a:pPr lvl="1"/>
            <a:endParaRPr lang="el-GR" sz="1000" dirty="0"/>
          </a:p>
        </p:txBody>
      </p:sp>
      <p:sp>
        <p:nvSpPr>
          <p:cNvPr id="5" name="Σύμβολο κράτησης θέσης αριθμού διαφάνειας 4"/>
          <p:cNvSpPr>
            <a:spLocks noGrp="1"/>
          </p:cNvSpPr>
          <p:nvPr>
            <p:ph type="sldNum" sz="quarter" idx="12"/>
          </p:nvPr>
        </p:nvSpPr>
        <p:spPr/>
        <p:txBody>
          <a:bodyPr/>
          <a:lstStyle/>
          <a:p>
            <a:pPr>
              <a:defRPr/>
            </a:pPr>
            <a:fld id="{34C9FEE6-258B-BC4B-BD15-3BBB026DF122}" type="slidenum">
              <a:rPr lang="el-GR" smtClean="0"/>
              <a:pPr>
                <a:defRPr/>
              </a:pPr>
              <a:t>7</a:t>
            </a:fld>
            <a:endParaRPr lang="el-GR"/>
          </a:p>
        </p:txBody>
      </p:sp>
      <p:sp>
        <p:nvSpPr>
          <p:cNvPr id="4" name="Σύμβολο κράτησης θέσης υποσέλιδου 3"/>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203537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Service characteristics in bulk and liner shipping</a:t>
            </a:r>
            <a:r>
              <a:rPr lang="el-GR" dirty="0"/>
              <a:t> </a:t>
            </a:r>
          </a:p>
        </p:txBody>
      </p:sp>
      <p:sp>
        <p:nvSpPr>
          <p:cNvPr id="3" name="Σύμβολο κράτησης θέσης αριθμού διαφάνειας 2"/>
          <p:cNvSpPr>
            <a:spLocks noGrp="1"/>
          </p:cNvSpPr>
          <p:nvPr>
            <p:ph type="sldNum" sz="quarter" idx="12"/>
          </p:nvPr>
        </p:nvSpPr>
        <p:spPr/>
        <p:txBody>
          <a:bodyPr/>
          <a:lstStyle/>
          <a:p>
            <a:pPr>
              <a:defRPr/>
            </a:pPr>
            <a:fld id="{E9A0F795-1D2B-9944-91E2-753F24C8FD6F}" type="slidenum">
              <a:rPr lang="el-GR" smtClean="0"/>
              <a:pPr>
                <a:defRPr/>
              </a:pPr>
              <a:t>8</a:t>
            </a:fld>
            <a:endParaRPr lang="el-GR"/>
          </a:p>
        </p:txBody>
      </p:sp>
      <p:pic>
        <p:nvPicPr>
          <p:cNvPr id="4" name="Εικόνα 3"/>
          <p:cNvPicPr>
            <a:picLocks noChangeAspect="1"/>
          </p:cNvPicPr>
          <p:nvPr/>
        </p:nvPicPr>
        <p:blipFill>
          <a:blip r:embed="rId2" cstate="print"/>
          <a:stretch>
            <a:fillRect/>
          </a:stretch>
        </p:blipFill>
        <p:spPr>
          <a:xfrm>
            <a:off x="855851" y="1452837"/>
            <a:ext cx="8083939" cy="4794886"/>
          </a:xfrm>
          <a:prstGeom prst="rect">
            <a:avLst/>
          </a:prstGeom>
        </p:spPr>
      </p:pic>
      <p:sp>
        <p:nvSpPr>
          <p:cNvPr id="5" name="Σύμβολο κράτησης θέσης υποσέλιδου 4"/>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83980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Maritime transportation services in liner shipping</a:t>
            </a:r>
            <a:endParaRPr lang="el-GR" dirty="0"/>
          </a:p>
        </p:txBody>
      </p:sp>
      <p:sp>
        <p:nvSpPr>
          <p:cNvPr id="1024" name="Σύμβολο κράτησης θέσης αριθμού διαφάνειας 1023"/>
          <p:cNvSpPr>
            <a:spLocks noGrp="1"/>
          </p:cNvSpPr>
          <p:nvPr>
            <p:ph type="sldNum" sz="quarter" idx="12"/>
          </p:nvPr>
        </p:nvSpPr>
        <p:spPr/>
        <p:txBody>
          <a:bodyPr/>
          <a:lstStyle/>
          <a:p>
            <a:pPr>
              <a:defRPr/>
            </a:pPr>
            <a:fld id="{E9A0F795-1D2B-9944-91E2-753F24C8FD6F}" type="slidenum">
              <a:rPr lang="el-GR" smtClean="0"/>
              <a:pPr>
                <a:defRPr/>
              </a:pPr>
              <a:t>9</a:t>
            </a:fld>
            <a:endParaRPr lang="el-GR"/>
          </a:p>
        </p:txBody>
      </p:sp>
      <p:pic>
        <p:nvPicPr>
          <p:cNvPr id="1025" name="Εικόνα 1024"/>
          <p:cNvPicPr>
            <a:picLocks noChangeAspect="1"/>
          </p:cNvPicPr>
          <p:nvPr/>
        </p:nvPicPr>
        <p:blipFill>
          <a:blip r:embed="rId2" cstate="print"/>
          <a:stretch>
            <a:fillRect/>
          </a:stretch>
        </p:blipFill>
        <p:spPr>
          <a:xfrm>
            <a:off x="875968" y="4149080"/>
            <a:ext cx="8316416" cy="955194"/>
          </a:xfrm>
          <a:prstGeom prst="rect">
            <a:avLst/>
          </a:prstGeom>
        </p:spPr>
      </p:pic>
      <p:pic>
        <p:nvPicPr>
          <p:cNvPr id="1026" name="Εικόνα 1025"/>
          <p:cNvPicPr>
            <a:picLocks noChangeAspect="1"/>
          </p:cNvPicPr>
          <p:nvPr/>
        </p:nvPicPr>
        <p:blipFill>
          <a:blip r:embed="rId3" cstate="print"/>
          <a:stretch>
            <a:fillRect/>
          </a:stretch>
        </p:blipFill>
        <p:spPr>
          <a:xfrm>
            <a:off x="1763688" y="2997200"/>
            <a:ext cx="6048672" cy="995622"/>
          </a:xfrm>
          <a:prstGeom prst="rect">
            <a:avLst/>
          </a:prstGeom>
        </p:spPr>
      </p:pic>
      <p:sp>
        <p:nvSpPr>
          <p:cNvPr id="3" name="Σύμβολο κράτησης θέσης υποσέλιδου 2"/>
          <p:cNvSpPr>
            <a:spLocks noGrp="1"/>
          </p:cNvSpPr>
          <p:nvPr>
            <p:ph type="ftr" sz="quarter" idx="3"/>
          </p:nvPr>
        </p:nvSpPr>
        <p:spPr/>
        <p:txBody>
          <a:bodyPr/>
          <a:lstStyle/>
          <a:p>
            <a:r>
              <a:rPr lang="en-US"/>
              <a:t>The Processes of Shipping Companies</a:t>
            </a:r>
            <a:endParaRPr lang="el-GR" dirty="0"/>
          </a:p>
        </p:txBody>
      </p:sp>
    </p:spTree>
    <p:extLst>
      <p:ext uri="{BB962C8B-B14F-4D97-AF65-F5344CB8AC3E}">
        <p14:creationId xmlns:p14="http://schemas.microsoft.com/office/powerpoint/2010/main" xmlns="" val="1567027455"/>
      </p:ext>
    </p:extLst>
  </p:cSld>
  <p:clrMapOvr>
    <a:masterClrMapping/>
  </p:clrMapOvr>
</p:sld>
</file>

<file path=ppt/theme/theme1.xml><?xml version="1.0" encoding="utf-8"?>
<a:theme xmlns:a="http://schemas.openxmlformats.org/drawingml/2006/main" name="English MSC 1">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nglish MSC 1.potx" id="{EDDADADB-A9FC-5C49-82A1-4802E6F1783A}" vid="{F1B716BE-AB7A-6D45-B9A9-EB288E2CD08D}"/>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English MSC 1</Template>
  <TotalTime>5332</TotalTime>
  <Words>2900</Words>
  <Application>Microsoft Office PowerPoint</Application>
  <PresentationFormat>Προβολή στην οθόνη (4:3)</PresentationFormat>
  <Paragraphs>288</Paragraphs>
  <Slides>28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English MSC 1</vt:lpstr>
      <vt:lpstr>MANAGEMENT  of SHIPPING COMPANIES</vt:lpstr>
      <vt:lpstr>Company’s constituent parts</vt:lpstr>
      <vt:lpstr>Processes related to the core of shipping companies’ activities</vt:lpstr>
      <vt:lpstr>The processes of shipping companies</vt:lpstr>
      <vt:lpstr>Selection and purchase of ships (I)</vt:lpstr>
      <vt:lpstr>Ship types and transportation services (I)</vt:lpstr>
      <vt:lpstr>Ship types and transportation services (II)</vt:lpstr>
      <vt:lpstr>Service characteristics in bulk and liner shipping </vt:lpstr>
      <vt:lpstr>Maritime transportation services in liner shipping</vt:lpstr>
      <vt:lpstr>Employment of the vessels (Chartering) –  Bulk shipping companies</vt:lpstr>
      <vt:lpstr>Shipbrokers</vt:lpstr>
      <vt:lpstr>Charter party</vt:lpstr>
      <vt:lpstr>Employment for the vessels –  Liner shipping companies</vt:lpstr>
      <vt:lpstr>Employment for the vessels Bulk vs Liner</vt:lpstr>
      <vt:lpstr>Operational management of vessels </vt:lpstr>
      <vt:lpstr>Operator of ship(s)</vt:lpstr>
      <vt:lpstr>Technical management of ships</vt:lpstr>
      <vt:lpstr>Technical department (I)</vt:lpstr>
      <vt:lpstr>Technical department (II)</vt:lpstr>
      <vt:lpstr>Support for the operation of vessels</vt:lpstr>
      <vt:lpstr>Staffing of vessels and offices</vt:lpstr>
      <vt:lpstr>Insurance cover against risks </vt:lpstr>
      <vt:lpstr>Management of information and communications</vt:lpstr>
      <vt:lpstr>Finance and accounting</vt:lpstr>
      <vt:lpstr>Communication with charterers and other social and business partners </vt:lpstr>
      <vt:lpstr>Safety, quality, and training (I)</vt:lpstr>
      <vt:lpstr>Safety, quality, and training (II)</vt:lpstr>
      <vt:lpstr>Shipping companies’ processes and systems</vt:lpstr>
    </vt:vector>
  </TitlesOfParts>
  <Company>University of Aegean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ΕΝΟΤΗΤΑ 6η. ΛΕΙΤΟΥΡΓΙΕΣ – ΤΜΗΜΑΤΟΠΟΙΗΣΗ ΣΤΙΣ Ν.Ε.</dc:title>
  <dc:creator>John Theotokas</dc:creator>
  <cp:lastModifiedBy>Χρήστης των Windows</cp:lastModifiedBy>
  <cp:revision>395</cp:revision>
  <dcterms:created xsi:type="dcterms:W3CDTF">2002-11-03T21:28:45Z</dcterms:created>
  <dcterms:modified xsi:type="dcterms:W3CDTF">2021-09-24T12:23:26Z</dcterms:modified>
</cp:coreProperties>
</file>