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51"/>
  </p:notesMasterIdLst>
  <p:sldIdLst>
    <p:sldId id="256" r:id="rId2"/>
    <p:sldId id="257" r:id="rId3"/>
    <p:sldId id="258" r:id="rId4"/>
    <p:sldId id="267" r:id="rId5"/>
    <p:sldId id="261" r:id="rId6"/>
    <p:sldId id="305" r:id="rId7"/>
    <p:sldId id="308" r:id="rId8"/>
    <p:sldId id="307" r:id="rId9"/>
    <p:sldId id="359" r:id="rId10"/>
    <p:sldId id="313" r:id="rId11"/>
    <p:sldId id="314" r:id="rId12"/>
    <p:sldId id="315" r:id="rId13"/>
    <p:sldId id="263" r:id="rId14"/>
    <p:sldId id="262" r:id="rId15"/>
    <p:sldId id="265" r:id="rId16"/>
    <p:sldId id="299" r:id="rId17"/>
    <p:sldId id="304" r:id="rId18"/>
    <p:sldId id="360" r:id="rId19"/>
    <p:sldId id="306" r:id="rId20"/>
    <p:sldId id="311" r:id="rId21"/>
    <p:sldId id="312" r:id="rId22"/>
    <p:sldId id="317" r:id="rId23"/>
    <p:sldId id="318" r:id="rId24"/>
    <p:sldId id="319" r:id="rId25"/>
    <p:sldId id="320" r:id="rId26"/>
    <p:sldId id="321" r:id="rId27"/>
    <p:sldId id="356" r:id="rId28"/>
    <p:sldId id="358" r:id="rId29"/>
    <p:sldId id="357" r:id="rId30"/>
    <p:sldId id="329" r:id="rId31"/>
    <p:sldId id="361" r:id="rId32"/>
    <p:sldId id="362" r:id="rId33"/>
    <p:sldId id="330" r:id="rId34"/>
    <p:sldId id="331" r:id="rId35"/>
    <p:sldId id="333" r:id="rId36"/>
    <p:sldId id="332" r:id="rId37"/>
    <p:sldId id="335" r:id="rId38"/>
    <p:sldId id="367" r:id="rId39"/>
    <p:sldId id="363" r:id="rId40"/>
    <p:sldId id="368" r:id="rId41"/>
    <p:sldId id="364" r:id="rId42"/>
    <p:sldId id="365" r:id="rId43"/>
    <p:sldId id="346" r:id="rId44"/>
    <p:sldId id="347" r:id="rId45"/>
    <p:sldId id="369" r:id="rId46"/>
    <p:sldId id="370" r:id="rId47"/>
    <p:sldId id="371" r:id="rId48"/>
    <p:sldId id="372" r:id="rId49"/>
    <p:sldId id="268" r:id="rId50"/>
  </p:sldIdLst>
  <p:sldSz cx="9144000" cy="5143500" type="screen16x9"/>
  <p:notesSz cx="6858000" cy="9144000"/>
  <p:embeddedFontLst>
    <p:embeddedFont>
      <p:font typeface="Sniglet" panose="020B0604020202020204" charset="0"/>
      <p:regular r:id="rId52"/>
    </p:embeddedFont>
    <p:embeddedFont>
      <p:font typeface="Calibri" panose="020F0502020204030204" pitchFamily="34" charset="0"/>
      <p:regular r:id="rId53"/>
      <p:bold r:id="rId54"/>
      <p:italic r:id="rId55"/>
      <p:boldItalic r:id="rId56"/>
    </p:embeddedFont>
    <p:embeddedFont>
      <p:font typeface="Tahoma" panose="020B0604030504040204" pitchFamily="34" charset="0"/>
      <p:regular r:id="rId57"/>
      <p:bold r:id="rId58"/>
    </p:embeddedFont>
    <p:embeddedFont>
      <p:font typeface="Walter Turncoat" panose="020B0604020202020204" charset="0"/>
      <p:regular r:id="rId59"/>
    </p:embeddedFont>
    <p:embeddedFont>
      <p:font typeface="Gabriola" panose="04040605051002020D02" pitchFamily="82"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492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D15739-A6B6-4DE7-8F0C-7DB6B90EA7AB}">
  <a:tblStyle styleId="{D3D15739-A6B6-4DE7-8F0C-7DB6B90EA7A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87" autoAdjust="0"/>
    <p:restoredTop sz="94660" autoAdjust="0"/>
  </p:normalViewPr>
  <p:slideViewPr>
    <p:cSldViewPr>
      <p:cViewPr varScale="1">
        <p:scale>
          <a:sx n="107" d="100"/>
          <a:sy n="107" d="100"/>
        </p:scale>
        <p:origin x="72" y="832"/>
      </p:cViewPr>
      <p:guideLst>
        <p:guide orient="horz" pos="1620"/>
        <p:guide pos="2880"/>
      </p:guideLst>
    </p:cSldViewPr>
  </p:slideViewPr>
  <p:outlineViewPr>
    <p:cViewPr>
      <p:scale>
        <a:sx n="33" d="100"/>
        <a:sy n="33" d="100"/>
      </p:scale>
      <p:origin x="0" y="87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3295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517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51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517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262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84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51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517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517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800" y="1991813"/>
            <a:ext cx="7772400" cy="1159800"/>
          </a:xfrm>
          <a:prstGeom prst="rect">
            <a:avLst/>
          </a:prstGeom>
        </p:spPr>
        <p:txBody>
          <a:bodyPr spcFirstLastPara="1" wrap="square" lIns="91425" tIns="91425" rIns="91425" bIns="91425" anchor="ctr" anchorCtr="0"/>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457200" y="1563400"/>
            <a:ext cx="8229600" cy="25032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23" name="Google Shape;23;p5"/>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6" name="Google Shape;26;p6"/>
          <p:cNvSpPr txBox="1">
            <a:spLocks noGrp="1"/>
          </p:cNvSpPr>
          <p:nvPr>
            <p:ph type="body" idx="1"/>
          </p:nvPr>
        </p:nvSpPr>
        <p:spPr>
          <a:xfrm>
            <a:off x="457200" y="1507925"/>
            <a:ext cx="3994500" cy="34179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6"/>
          <p:cNvSpPr txBox="1">
            <a:spLocks noGrp="1"/>
          </p:cNvSpPr>
          <p:nvPr>
            <p:ph type="body" idx="2"/>
          </p:nvPr>
        </p:nvSpPr>
        <p:spPr>
          <a:xfrm>
            <a:off x="4692275" y="1507925"/>
            <a:ext cx="3994500" cy="34179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6"/>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7" name="Google Shape;37;p8"/>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492F5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25" y="967975"/>
            <a:ext cx="9156000" cy="857400"/>
          </a:xfrm>
          <a:prstGeom prst="rect">
            <a:avLst/>
          </a:prstGeom>
          <a:noFill/>
          <a:ln>
            <a:noFill/>
          </a:ln>
        </p:spPr>
        <p:txBody>
          <a:bodyPr spcFirstLastPara="1" wrap="square" lIns="91425" tIns="91425" rIns="91425" bIns="91425" anchor="t" anchorCtr="0"/>
          <a:lstStyle>
            <a:lvl1pPr lvl="0"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1pPr>
            <a:lvl2pPr lvl="1"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2pPr>
            <a:lvl3pPr lvl="2"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3pPr>
            <a:lvl4pPr lvl="3"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4pPr>
            <a:lvl5pPr lvl="4"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5pPr>
            <a:lvl6pPr lvl="5"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6pPr>
            <a:lvl7pPr lvl="6"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7pPr>
            <a:lvl8pPr lvl="7"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8pPr>
            <a:lvl9pPr lvl="8"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9pPr>
          </a:lstStyle>
          <a:p>
            <a:endParaRPr/>
          </a:p>
        </p:txBody>
      </p:sp>
      <p:sp>
        <p:nvSpPr>
          <p:cNvPr id="7" name="Google Shape;7;p1"/>
          <p:cNvSpPr txBox="1">
            <a:spLocks noGrp="1"/>
          </p:cNvSpPr>
          <p:nvPr>
            <p:ph type="body" idx="1"/>
          </p:nvPr>
        </p:nvSpPr>
        <p:spPr>
          <a:xfrm>
            <a:off x="457200" y="1563400"/>
            <a:ext cx="8229600" cy="25032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FFFFFF"/>
              </a:buClr>
              <a:buSzPts val="2000"/>
              <a:buFont typeface="Sniglet"/>
              <a:buChar char="✘"/>
              <a:defRPr sz="2000">
                <a:solidFill>
                  <a:srgbClr val="FFFFFF"/>
                </a:solidFill>
                <a:latin typeface="Sniglet"/>
                <a:ea typeface="Sniglet"/>
                <a:cs typeface="Sniglet"/>
                <a:sym typeface="Sniglet"/>
              </a:defRPr>
            </a:lvl1pPr>
            <a:lvl2pPr marL="914400" lvl="1"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2pPr>
            <a:lvl3pPr marL="1371600" lvl="2"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3pPr>
            <a:lvl4pPr marL="1828800" lvl="3"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4pPr>
            <a:lvl5pPr marL="2286000" lvl="4"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5pPr>
            <a:lvl6pPr marL="2743200" lvl="5"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6pPr>
            <a:lvl7pPr marL="3200400" lvl="6"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7pPr>
            <a:lvl8pPr marL="3657600" lvl="7"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8pPr>
            <a:lvl9pPr marL="4114800" lvl="8"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4297650" y="4832975"/>
            <a:ext cx="548700" cy="310500"/>
          </a:xfrm>
          <a:prstGeom prst="rect">
            <a:avLst/>
          </a:prstGeom>
          <a:noFill/>
          <a:ln>
            <a:noFill/>
          </a:ln>
        </p:spPr>
        <p:txBody>
          <a:bodyPr spcFirstLastPara="1" wrap="square" lIns="91425" tIns="91425" rIns="91425" bIns="91425" anchor="t" anchorCtr="0">
            <a:noAutofit/>
          </a:bodyPr>
          <a:lstStyle>
            <a:lvl1pPr lvl="0" algn="ctr">
              <a:buNone/>
              <a:defRPr sz="1000">
                <a:solidFill>
                  <a:srgbClr val="FFFFFF"/>
                </a:solidFill>
                <a:latin typeface="Sniglet"/>
                <a:ea typeface="Sniglet"/>
                <a:cs typeface="Sniglet"/>
                <a:sym typeface="Sniglet"/>
              </a:defRPr>
            </a:lvl1pPr>
            <a:lvl2pPr lvl="1" algn="ctr">
              <a:buNone/>
              <a:defRPr sz="1000">
                <a:solidFill>
                  <a:srgbClr val="FFFFFF"/>
                </a:solidFill>
                <a:latin typeface="Sniglet"/>
                <a:ea typeface="Sniglet"/>
                <a:cs typeface="Sniglet"/>
                <a:sym typeface="Sniglet"/>
              </a:defRPr>
            </a:lvl2pPr>
            <a:lvl3pPr lvl="2" algn="ctr">
              <a:buNone/>
              <a:defRPr sz="1000">
                <a:solidFill>
                  <a:srgbClr val="FFFFFF"/>
                </a:solidFill>
                <a:latin typeface="Sniglet"/>
                <a:ea typeface="Sniglet"/>
                <a:cs typeface="Sniglet"/>
                <a:sym typeface="Sniglet"/>
              </a:defRPr>
            </a:lvl3pPr>
            <a:lvl4pPr lvl="3" algn="ctr">
              <a:buNone/>
              <a:defRPr sz="1000">
                <a:solidFill>
                  <a:srgbClr val="FFFFFF"/>
                </a:solidFill>
                <a:latin typeface="Sniglet"/>
                <a:ea typeface="Sniglet"/>
                <a:cs typeface="Sniglet"/>
                <a:sym typeface="Sniglet"/>
              </a:defRPr>
            </a:lvl4pPr>
            <a:lvl5pPr lvl="4" algn="ctr">
              <a:buNone/>
              <a:defRPr sz="1000">
                <a:solidFill>
                  <a:srgbClr val="FFFFFF"/>
                </a:solidFill>
                <a:latin typeface="Sniglet"/>
                <a:ea typeface="Sniglet"/>
                <a:cs typeface="Sniglet"/>
                <a:sym typeface="Sniglet"/>
              </a:defRPr>
            </a:lvl5pPr>
            <a:lvl6pPr lvl="5" algn="ctr">
              <a:buNone/>
              <a:defRPr sz="1000">
                <a:solidFill>
                  <a:srgbClr val="FFFFFF"/>
                </a:solidFill>
                <a:latin typeface="Sniglet"/>
                <a:ea typeface="Sniglet"/>
                <a:cs typeface="Sniglet"/>
                <a:sym typeface="Sniglet"/>
              </a:defRPr>
            </a:lvl6pPr>
            <a:lvl7pPr lvl="6" algn="ctr">
              <a:buNone/>
              <a:defRPr sz="1000">
                <a:solidFill>
                  <a:srgbClr val="FFFFFF"/>
                </a:solidFill>
                <a:latin typeface="Sniglet"/>
                <a:ea typeface="Sniglet"/>
                <a:cs typeface="Sniglet"/>
                <a:sym typeface="Sniglet"/>
              </a:defRPr>
            </a:lvl7pPr>
            <a:lvl8pPr lvl="7" algn="ctr">
              <a:buNone/>
              <a:defRPr sz="1000">
                <a:solidFill>
                  <a:srgbClr val="FFFFFF"/>
                </a:solidFill>
                <a:latin typeface="Sniglet"/>
                <a:ea typeface="Sniglet"/>
                <a:cs typeface="Sniglet"/>
                <a:sym typeface="Sniglet"/>
              </a:defRPr>
            </a:lvl8pPr>
            <a:lvl9pPr lvl="8" algn="ctr">
              <a:buNone/>
              <a:defRPr sz="1000">
                <a:solidFill>
                  <a:srgbClr val="FFFFFF"/>
                </a:solidFill>
                <a:latin typeface="Sniglet"/>
                <a:ea typeface="Sniglet"/>
                <a:cs typeface="Sniglet"/>
                <a:sym typeface="Sniglet"/>
              </a:defRPr>
            </a:lvl9pPr>
          </a:lstStyle>
          <a:p>
            <a:pPr marL="0" lvl="0" indent="0" algn="ct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gif"/><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Layout" Target="../slideLayouts/slideLayout4.xml"/><Relationship Id="rId18" Type="http://schemas.openxmlformats.org/officeDocument/2006/relationships/image" Target="../media/image28.png"/><Relationship Id="rId3" Type="http://schemas.microsoft.com/office/2007/relationships/media" Target="../media/media2.mp4"/><Relationship Id="rId7" Type="http://schemas.microsoft.com/office/2007/relationships/media" Target="../media/media4.mp4"/><Relationship Id="rId12" Type="http://schemas.openxmlformats.org/officeDocument/2006/relationships/video" Target="../media/media6.mp4"/><Relationship Id="rId17" Type="http://schemas.openxmlformats.org/officeDocument/2006/relationships/image" Target="../media/image27.png"/><Relationship Id="rId2" Type="http://schemas.openxmlformats.org/officeDocument/2006/relationships/video" Target="../media/media1.mp4"/><Relationship Id="rId16" Type="http://schemas.openxmlformats.org/officeDocument/2006/relationships/image" Target="../media/image26.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5" Type="http://schemas.microsoft.com/office/2007/relationships/media" Target="../media/media3.mp4"/><Relationship Id="rId15" Type="http://schemas.openxmlformats.org/officeDocument/2006/relationships/image" Target="../media/image25.png"/><Relationship Id="rId10" Type="http://schemas.openxmlformats.org/officeDocument/2006/relationships/video" Target="../media/media5.mp4"/><Relationship Id="rId19" Type="http://schemas.openxmlformats.org/officeDocument/2006/relationships/image" Target="../media/image29.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8.mp4"/><Relationship Id="rId7"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p4"/><Relationship Id="rId5" Type="http://schemas.microsoft.com/office/2007/relationships/media" Target="../media/media9.mp4"/><Relationship Id="rId10" Type="http://schemas.openxmlformats.org/officeDocument/2006/relationships/image" Target="../media/image32.png"/><Relationship Id="rId4" Type="http://schemas.openxmlformats.org/officeDocument/2006/relationships/video" Target="../media/media8.mp4"/><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1"/>
          <p:cNvSpPr txBox="1">
            <a:spLocks noGrp="1"/>
          </p:cNvSpPr>
          <p:nvPr>
            <p:ph type="ctrTitle"/>
          </p:nvPr>
        </p:nvSpPr>
        <p:spPr>
          <a:xfrm>
            <a:off x="685795" y="742950"/>
            <a:ext cx="7772400" cy="1159800"/>
          </a:xfrm>
          <a:prstGeom prst="rect">
            <a:avLst/>
          </a:prstGeom>
        </p:spPr>
        <p:txBody>
          <a:bodyPr spcFirstLastPara="1" wrap="square" lIns="91425" tIns="91425" rIns="91425" bIns="91425" anchor="ctr" anchorCtr="0">
            <a:noAutofit/>
          </a:bodyPr>
          <a:lstStyle/>
          <a:p>
            <a:r>
              <a:rPr lang="el-GR" sz="2800" b="1" dirty="0"/>
              <a:t>Το ρομπότ </a:t>
            </a:r>
            <a:r>
              <a:rPr lang="el-GR" sz="2800" b="1" dirty="0" err="1"/>
              <a:t>Daisy</a:t>
            </a:r>
            <a:r>
              <a:rPr lang="el-GR" sz="2800" b="1" dirty="0"/>
              <a:t> στην ανάπτυξη κοινωνικών δεξιοτήτων σε παιδιά με διαταραχές φάσματος αυτισμού </a:t>
            </a:r>
            <a:endParaRPr lang="en-US" sz="2800" b="1" dirty="0"/>
          </a:p>
        </p:txBody>
      </p:sp>
      <p:sp>
        <p:nvSpPr>
          <p:cNvPr id="54" name="Google Shape;54;p11"/>
          <p:cNvSpPr/>
          <p:nvPr/>
        </p:nvSpPr>
        <p:spPr>
          <a:xfrm>
            <a:off x="3429001" y="1962150"/>
            <a:ext cx="3310320" cy="514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8987">
            <a:off x="2688178" y="2154714"/>
            <a:ext cx="3274772" cy="2457389"/>
          </a:xfrm>
          <a:prstGeom prst="rect">
            <a:avLst/>
          </a:prstGeom>
        </p:spPr>
      </p:pic>
      <p:sp>
        <p:nvSpPr>
          <p:cNvPr id="5" name="Google Shape;47;p11"/>
          <p:cNvSpPr txBox="1">
            <a:spLocks/>
          </p:cNvSpPr>
          <p:nvPr/>
        </p:nvSpPr>
        <p:spPr>
          <a:xfrm>
            <a:off x="685800" y="3028950"/>
            <a:ext cx="1828799"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9pPr>
          </a:lstStyle>
          <a:p>
            <a:r>
              <a:rPr lang="el-GR" sz="2000" dirty="0" smtClean="0"/>
              <a:t>Σοφία </a:t>
            </a:r>
            <a:r>
              <a:rPr lang="el-GR" sz="2000" dirty="0" err="1" smtClean="0"/>
              <a:t>Πλιάσα</a:t>
            </a:r>
            <a:endParaRPr lang="en-US" sz="2000" dirty="0" smtClean="0"/>
          </a:p>
          <a:p>
            <a:r>
              <a:rPr lang="en-US" sz="1200" dirty="0" smtClean="0">
                <a:latin typeface="Tahoma" pitchFamily="34" charset="0"/>
                <a:ea typeface="Tahoma" pitchFamily="34" charset="0"/>
                <a:cs typeface="Tahoma" pitchFamily="34" charset="0"/>
              </a:rPr>
              <a:t>spliasa@uom.edu.gr</a:t>
            </a:r>
            <a:endParaRPr lang="el-GR" sz="3200" dirty="0">
              <a:latin typeface="Tahoma" pitchFamily="34" charset="0"/>
              <a:ea typeface="Tahoma" pitchFamily="34" charset="0"/>
              <a:cs typeface="Tahoma" pitchFamily="34" charset="0"/>
            </a:endParaRPr>
          </a:p>
        </p:txBody>
      </p:sp>
      <p:sp>
        <p:nvSpPr>
          <p:cNvPr id="7" name="Google Shape;47;p11"/>
          <p:cNvSpPr txBox="1">
            <a:spLocks/>
          </p:cNvSpPr>
          <p:nvPr/>
        </p:nvSpPr>
        <p:spPr>
          <a:xfrm>
            <a:off x="5943600" y="2952750"/>
            <a:ext cx="2743200"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9pPr>
          </a:lstStyle>
          <a:p>
            <a:pPr algn="l"/>
            <a:r>
              <a:rPr lang="el-GR" sz="2000" dirty="0" smtClean="0"/>
              <a:t>Νικόλαος </a:t>
            </a:r>
            <a:r>
              <a:rPr lang="el-GR" sz="2000" dirty="0" err="1" smtClean="0"/>
              <a:t>Φαχαντίδης</a:t>
            </a:r>
            <a:endParaRPr lang="en-US" sz="2000" dirty="0" smtClean="0"/>
          </a:p>
          <a:p>
            <a:r>
              <a:rPr lang="en-US" sz="1200" dirty="0" smtClean="0">
                <a:latin typeface="Tahoma" pitchFamily="34" charset="0"/>
                <a:ea typeface="Tahoma" pitchFamily="34" charset="0"/>
                <a:cs typeface="Tahoma" pitchFamily="34" charset="0"/>
              </a:rPr>
              <a:t>nfachantidis@uom.gr</a:t>
            </a:r>
            <a:endParaRPr lang="el-GR" sz="3200" dirty="0">
              <a:latin typeface="Tahoma" pitchFamily="34" charset="0"/>
              <a:ea typeface="Tahoma" pitchFamily="34" charset="0"/>
              <a:cs typeface="Tahoma" pitchFamily="34" charset="0"/>
            </a:endParaRPr>
          </a:p>
        </p:txBody>
      </p:sp>
      <p:sp>
        <p:nvSpPr>
          <p:cNvPr id="8" name="Google Shape;47;p11"/>
          <p:cNvSpPr txBox="1">
            <a:spLocks/>
          </p:cNvSpPr>
          <p:nvPr/>
        </p:nvSpPr>
        <p:spPr>
          <a:xfrm>
            <a:off x="1828800" y="4155150"/>
            <a:ext cx="5562600"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6000"/>
              <a:buFont typeface="Walter Turncoat"/>
              <a:buNone/>
              <a:defRPr sz="6000" b="0" i="0" u="none" strike="noStrike" cap="none">
                <a:solidFill>
                  <a:srgbClr val="FFFFFF"/>
                </a:solidFill>
                <a:latin typeface="Walter Turncoat"/>
                <a:ea typeface="Walter Turncoat"/>
                <a:cs typeface="Walter Turncoat"/>
                <a:sym typeface="Walter Turncoat"/>
              </a:defRPr>
            </a:lvl9pPr>
          </a:lstStyle>
          <a:p>
            <a:r>
              <a:rPr lang="el-GR" sz="1400" b="1" dirty="0" smtClean="0">
                <a:latin typeface="Gabriola" pitchFamily="82" charset="0"/>
                <a:cs typeface="Tahoma" pitchFamily="34" charset="0"/>
              </a:rPr>
              <a:t>Τμήμα Εκπαιδευτικής και Κοινωνικής Πολιτικής</a:t>
            </a:r>
          </a:p>
          <a:p>
            <a:r>
              <a:rPr lang="el-GR" sz="1400" b="1" dirty="0" smtClean="0">
                <a:latin typeface="Gabriola" pitchFamily="82" charset="0"/>
                <a:ea typeface="Tahoma" pitchFamily="34" charset="0"/>
                <a:cs typeface="Tahoma" pitchFamily="34" charset="0"/>
              </a:rPr>
              <a:t>Πανεπιστήμιο Μακεδονίας</a:t>
            </a:r>
            <a:endParaRPr lang="el-GR" sz="2000" b="1" dirty="0">
              <a:latin typeface="Gabriola" pitchFamily="82" charset="0"/>
              <a:ea typeface="Tahoma" pitchFamily="34" charset="0"/>
              <a:cs typeface="Tahoma" pitchFamily="34" charset="0"/>
            </a:endParaRPr>
          </a:p>
        </p:txBody>
      </p:sp>
      <p:pic>
        <p:nvPicPr>
          <p:cNvPr id="9" name="Picture 54" descr="Αποτέλεσμα εικόνας για u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269" y="4372819"/>
            <a:ext cx="713531" cy="713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62075" y="68580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Rectangle 8"/>
          <p:cNvSpPr/>
          <p:nvPr/>
        </p:nvSpPr>
        <p:spPr>
          <a:xfrm>
            <a:off x="304800" y="742950"/>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graphicFrame>
        <p:nvGraphicFramePr>
          <p:cNvPr id="14" name="Google Shape;175;p23"/>
          <p:cNvGraphicFramePr/>
          <p:nvPr>
            <p:extLst>
              <p:ext uri="{D42A27DB-BD31-4B8C-83A1-F6EECF244321}">
                <p14:modId xmlns:p14="http://schemas.microsoft.com/office/powerpoint/2010/main" val="935616565"/>
              </p:ext>
            </p:extLst>
          </p:nvPr>
        </p:nvGraphicFramePr>
        <p:xfrm>
          <a:off x="631537" y="1504950"/>
          <a:ext cx="7880925" cy="3339243"/>
        </p:xfrm>
        <a:graphic>
          <a:graphicData uri="http://schemas.openxmlformats.org/drawingml/2006/table">
            <a:tbl>
              <a:tblPr>
                <a:noFill/>
                <a:tableStyleId>{D3D15739-A6B6-4DE7-8F0C-7DB6B90EA7AB}</a:tableStyleId>
              </a:tblPr>
              <a:tblGrid>
                <a:gridCol w="4038600">
                  <a:extLst>
                    <a:ext uri="{9D8B030D-6E8A-4147-A177-3AD203B41FA5}">
                      <a16:colId xmlns:a16="http://schemas.microsoft.com/office/drawing/2014/main" val="20000"/>
                    </a:ext>
                  </a:extLst>
                </a:gridCol>
                <a:gridCol w="3842325">
                  <a:extLst>
                    <a:ext uri="{9D8B030D-6E8A-4147-A177-3AD203B41FA5}">
                      <a16:colId xmlns:a16="http://schemas.microsoft.com/office/drawing/2014/main" val="20001"/>
                    </a:ext>
                  </a:extLst>
                </a:gridCol>
              </a:tblGrid>
              <a:tr h="381000">
                <a:tc>
                  <a:txBody>
                    <a:bodyPr/>
                    <a:lstStyle/>
                    <a:p>
                      <a:pPr algn="ctr" fontAlgn="ctr"/>
                      <a:r>
                        <a:rPr lang="en-US" sz="1700" b="1" i="0" u="none" strike="noStrike" dirty="0" smtClean="0">
                          <a:solidFill>
                            <a:schemeClr val="bg1"/>
                          </a:solidFill>
                          <a:effectLst/>
                          <a:latin typeface="Sniglet" charset="0"/>
                          <a:cs typeface="Times New Roman"/>
                        </a:rPr>
                        <a:t> </a:t>
                      </a:r>
                      <a:r>
                        <a:rPr lang="el-GR" sz="1700" b="1" i="0" u="none" strike="noStrike" dirty="0" smtClean="0">
                          <a:solidFill>
                            <a:schemeClr val="bg1"/>
                          </a:solidFill>
                          <a:effectLst/>
                          <a:latin typeface="Sniglet" charset="0"/>
                          <a:cs typeface="Times New Roman"/>
                        </a:rPr>
                        <a:t>Χαρακτηριστικά </a:t>
                      </a:r>
                      <a:r>
                        <a:rPr lang="el-GR" sz="1700" b="1" i="0" u="none" strike="noStrike" dirty="0">
                          <a:solidFill>
                            <a:schemeClr val="bg1"/>
                          </a:solidFill>
                          <a:effectLst/>
                          <a:latin typeface="Sniglet" charset="0"/>
                          <a:cs typeface="Times New Roman"/>
                        </a:rPr>
                        <a:t>παιδιών </a:t>
                      </a:r>
                      <a:r>
                        <a:rPr lang="el-GR" sz="1700" b="1" i="0" u="none" strike="noStrike" dirty="0" smtClean="0">
                          <a:solidFill>
                            <a:schemeClr val="bg1"/>
                          </a:solidFill>
                          <a:effectLst/>
                          <a:latin typeface="Sniglet" charset="0"/>
                          <a:cs typeface="Times New Roman"/>
                        </a:rPr>
                        <a:t>με</a:t>
                      </a:r>
                      <a:r>
                        <a:rPr lang="el-GR" sz="1700" b="1" i="0" u="none" strike="noStrike" baseline="0" dirty="0" smtClean="0">
                          <a:solidFill>
                            <a:schemeClr val="bg1"/>
                          </a:solidFill>
                          <a:effectLst/>
                          <a:latin typeface="Sniglet" charset="0"/>
                          <a:cs typeface="Times New Roman"/>
                        </a:rPr>
                        <a:t> ΔΦΑ</a:t>
                      </a:r>
                      <a:endParaRPr lang="en-US" sz="17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algn="ctr" fontAlgn="ctr"/>
                      <a:r>
                        <a:rPr lang="el-GR" sz="1700" b="1" i="0" u="none" strike="noStrike" dirty="0" smtClean="0">
                          <a:solidFill>
                            <a:schemeClr val="bg1"/>
                          </a:solidFill>
                          <a:effectLst/>
                          <a:latin typeface="Sniglet" charset="0"/>
                          <a:cs typeface="Times New Roman"/>
                        </a:rPr>
                        <a:t>Χαρακτηριστικά</a:t>
                      </a:r>
                      <a:r>
                        <a:rPr lang="en-US" sz="1700" b="1" i="0" u="none" strike="noStrike" baseline="0" dirty="0" smtClean="0">
                          <a:solidFill>
                            <a:schemeClr val="bg1"/>
                          </a:solidFill>
                          <a:effectLst/>
                          <a:latin typeface="Sniglet" charset="0"/>
                          <a:cs typeface="Times New Roman"/>
                        </a:rPr>
                        <a:t> SAR</a:t>
                      </a:r>
                      <a:endParaRPr lang="en-US" sz="1700" b="1" i="0" u="none" strike="noStrike" dirty="0">
                        <a:solidFill>
                          <a:schemeClr val="bg1"/>
                        </a:solidFill>
                        <a:effectLst/>
                        <a:latin typeface="Sniglet" charset="0"/>
                      </a:endParaRPr>
                    </a:p>
                  </a:txBody>
                  <a:tcPr marL="9525" marR="9525" marT="9525"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858679">
                <a:tc>
                  <a:txBody>
                    <a:bodyPr/>
                    <a:lstStyle/>
                    <a:p>
                      <a:pPr algn="ctr" fontAlgn="ctr"/>
                      <a:r>
                        <a:rPr lang="el-GR" sz="1700" b="0" i="0" u="none" strike="noStrike" dirty="0" smtClean="0">
                          <a:solidFill>
                            <a:schemeClr val="bg1"/>
                          </a:solidFill>
                          <a:effectLst/>
                          <a:latin typeface="Sniglet" charset="0"/>
                        </a:rPr>
                        <a:t>Ανταποκρίνονται </a:t>
                      </a:r>
                      <a:r>
                        <a:rPr lang="el-GR" sz="1700" b="0" i="0" u="none" strike="noStrike" dirty="0">
                          <a:solidFill>
                            <a:schemeClr val="bg1"/>
                          </a:solidFill>
                          <a:effectLst/>
                          <a:latin typeface="Sniglet" charset="0"/>
                        </a:rPr>
                        <a:t>παρορμητικά στα αισθητηριακά ερεθίσματα, </a:t>
                      </a:r>
                      <a:r>
                        <a:rPr lang="el-GR" sz="1700" b="0" i="0" u="none" strike="noStrike" dirty="0" smtClean="0">
                          <a:solidFill>
                            <a:schemeClr val="bg1"/>
                          </a:solidFill>
                          <a:effectLst/>
                          <a:latin typeface="Sniglet" charset="0"/>
                        </a:rPr>
                        <a:t>(</a:t>
                      </a:r>
                      <a:r>
                        <a:rPr lang="el-GR" sz="1700" b="0" i="0" u="none" strike="noStrike" dirty="0" err="1">
                          <a:solidFill>
                            <a:schemeClr val="bg1"/>
                          </a:solidFill>
                          <a:effectLst/>
                          <a:latin typeface="Sniglet" charset="0"/>
                        </a:rPr>
                        <a:t>Feinstein</a:t>
                      </a:r>
                      <a:r>
                        <a:rPr lang="el-GR" sz="1700" b="0" i="0" u="none" strike="noStrike" dirty="0">
                          <a:solidFill>
                            <a:schemeClr val="bg1"/>
                          </a:solidFill>
                          <a:effectLst/>
                          <a:latin typeface="Sniglet" charset="0"/>
                        </a:rPr>
                        <a:t>, 2010).</a:t>
                      </a:r>
                      <a:endParaRPr lang="en-US" sz="1700" b="0"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tc>
                  <a:txBody>
                    <a:bodyPr/>
                    <a:lstStyle/>
                    <a:p>
                      <a:pPr algn="ctr" fontAlgn="ctr"/>
                      <a:r>
                        <a:rPr lang="el-GR" sz="1700" b="0" i="0" u="none" strike="noStrike" dirty="0" smtClean="0">
                          <a:solidFill>
                            <a:schemeClr val="bg1"/>
                          </a:solidFill>
                          <a:effectLst/>
                          <a:latin typeface="Sniglet" charset="0"/>
                        </a:rPr>
                        <a:t>Είναι </a:t>
                      </a:r>
                      <a:r>
                        <a:rPr lang="el-GR" sz="1700" b="0" i="0" u="none" strike="noStrike" dirty="0">
                          <a:solidFill>
                            <a:schemeClr val="bg1"/>
                          </a:solidFill>
                          <a:effectLst/>
                          <a:latin typeface="Sniglet" charset="0"/>
                        </a:rPr>
                        <a:t>προβλέψιμα και απλά στις αλληλεπιδράσεις τους </a:t>
                      </a:r>
                      <a:endParaRPr lang="en-US" sz="1700" b="0" i="0" u="none" strike="noStrike" dirty="0" smtClean="0">
                        <a:solidFill>
                          <a:schemeClr val="bg1"/>
                        </a:solidFill>
                        <a:effectLst/>
                        <a:latin typeface="Sniglet" charset="0"/>
                      </a:endParaRPr>
                    </a:p>
                    <a:p>
                      <a:pPr algn="ctr" fontAlgn="ctr"/>
                      <a:r>
                        <a:rPr lang="el-GR" sz="1700" b="0" i="0" u="none" strike="noStrike" dirty="0" smtClean="0">
                          <a:solidFill>
                            <a:schemeClr val="bg1"/>
                          </a:solidFill>
                          <a:effectLst/>
                          <a:latin typeface="Sniglet" charset="0"/>
                        </a:rPr>
                        <a:t>(</a:t>
                      </a:r>
                      <a:r>
                        <a:rPr lang="el-GR" sz="1700" b="0" i="0" u="none" strike="noStrike" dirty="0" err="1">
                          <a:solidFill>
                            <a:schemeClr val="bg1"/>
                          </a:solidFill>
                          <a:effectLst/>
                          <a:latin typeface="Sniglet" charset="0"/>
                        </a:rPr>
                        <a:t>Francois</a:t>
                      </a:r>
                      <a:r>
                        <a:rPr lang="el-GR" sz="1700" b="0" i="0" u="none" strike="noStrike" dirty="0">
                          <a:solidFill>
                            <a:schemeClr val="bg1"/>
                          </a:solidFill>
                          <a:effectLst/>
                          <a:latin typeface="Sniglet" charset="0"/>
                        </a:rPr>
                        <a:t> </a:t>
                      </a:r>
                      <a:r>
                        <a:rPr lang="el-GR" sz="1700" b="0" i="0" u="none" strike="noStrike" dirty="0" err="1">
                          <a:solidFill>
                            <a:schemeClr val="bg1"/>
                          </a:solidFill>
                          <a:effectLst/>
                          <a:latin typeface="Sniglet" charset="0"/>
                        </a:rPr>
                        <a:t>et.al</a:t>
                      </a:r>
                      <a:r>
                        <a:rPr lang="el-GR" sz="1700" b="0" i="0" u="none" strike="noStrike" dirty="0">
                          <a:solidFill>
                            <a:schemeClr val="bg1"/>
                          </a:solidFill>
                          <a:effectLst/>
                          <a:latin typeface="Sniglet" charset="0"/>
                        </a:rPr>
                        <a:t>., 2009]</a:t>
                      </a:r>
                      <a:endParaRPr lang="en-US" sz="1700" b="0" i="0" u="none" strike="noStrike" dirty="0">
                        <a:solidFill>
                          <a:schemeClr val="bg1"/>
                        </a:solidFill>
                        <a:effectLst/>
                        <a:latin typeface="Sniglet" charset="0"/>
                      </a:endParaRPr>
                    </a:p>
                  </a:txBody>
                  <a:tcPr marL="9525" marR="9525" marT="9525"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1"/>
                  </a:ext>
                </a:extLst>
              </a:tr>
              <a:tr h="933704">
                <a:tc>
                  <a:txBody>
                    <a:bodyPr/>
                    <a:lstStyle/>
                    <a:p>
                      <a:pPr algn="ctr" fontAlgn="ctr"/>
                      <a:r>
                        <a:rPr lang="el-GR" sz="1700" b="0" i="0" u="none" strike="noStrike" dirty="0" smtClean="0">
                          <a:solidFill>
                            <a:schemeClr val="bg1"/>
                          </a:solidFill>
                          <a:effectLst/>
                          <a:latin typeface="Sniglet" charset="0"/>
                        </a:rPr>
                        <a:t> </a:t>
                      </a:r>
                      <a:r>
                        <a:rPr lang="el-GR" sz="1700" b="0" i="0" u="none" strike="noStrike" dirty="0">
                          <a:solidFill>
                            <a:schemeClr val="bg1"/>
                          </a:solidFill>
                          <a:effectLst/>
                          <a:latin typeface="Sniglet" charset="0"/>
                        </a:rPr>
                        <a:t>Δείχνουν υψηλή ευαισθησία στους ήχους (</a:t>
                      </a:r>
                      <a:r>
                        <a:rPr lang="el-GR" sz="1700" b="0" i="0" u="none" strike="noStrike" dirty="0" err="1">
                          <a:solidFill>
                            <a:schemeClr val="bg1"/>
                          </a:solidFill>
                          <a:effectLst/>
                          <a:latin typeface="Sniglet" charset="0"/>
                        </a:rPr>
                        <a:t>Bogdashina</a:t>
                      </a:r>
                      <a:r>
                        <a:rPr lang="el-GR" sz="1700" b="0" i="0" u="none" strike="noStrike" dirty="0">
                          <a:solidFill>
                            <a:schemeClr val="bg1"/>
                          </a:solidFill>
                          <a:effectLst/>
                          <a:latin typeface="Sniglet" charset="0"/>
                        </a:rPr>
                        <a:t>, 2016)</a:t>
                      </a:r>
                      <a:endParaRPr lang="en-US" sz="1700" b="0"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tc>
                  <a:txBody>
                    <a:bodyPr/>
                    <a:lstStyle/>
                    <a:p>
                      <a:pPr algn="ctr" fontAlgn="ctr"/>
                      <a:r>
                        <a:rPr lang="el-GR" sz="1700" b="0" i="0" u="none" strike="noStrike" dirty="0" smtClean="0">
                          <a:solidFill>
                            <a:schemeClr val="bg1"/>
                          </a:solidFill>
                          <a:effectLst/>
                          <a:latin typeface="Sniglet" charset="0"/>
                        </a:rPr>
                        <a:t> Μπορούν</a:t>
                      </a:r>
                      <a:r>
                        <a:rPr lang="el-GR" sz="1700" b="0" i="0" u="none" strike="noStrike" baseline="0" dirty="0" smtClean="0">
                          <a:solidFill>
                            <a:schemeClr val="bg1"/>
                          </a:solidFill>
                          <a:effectLst/>
                          <a:latin typeface="Sniglet" charset="0"/>
                        </a:rPr>
                        <a:t> να έχουν </a:t>
                      </a:r>
                      <a:r>
                        <a:rPr lang="el-GR" sz="1700" b="0" i="0" u="none" strike="noStrike" dirty="0" smtClean="0">
                          <a:solidFill>
                            <a:schemeClr val="bg1"/>
                          </a:solidFill>
                          <a:effectLst/>
                          <a:latin typeface="Sniglet" charset="0"/>
                        </a:rPr>
                        <a:t>μουσική  </a:t>
                      </a:r>
                      <a:r>
                        <a:rPr lang="el-GR" sz="1700" b="0" i="0" u="none" strike="noStrike" dirty="0">
                          <a:solidFill>
                            <a:schemeClr val="bg1"/>
                          </a:solidFill>
                          <a:effectLst/>
                          <a:latin typeface="Sniglet" charset="0"/>
                        </a:rPr>
                        <a:t>ή </a:t>
                      </a:r>
                      <a:r>
                        <a:rPr lang="el-GR" sz="1700" b="0" i="0" u="none" strike="noStrike" dirty="0" smtClean="0">
                          <a:solidFill>
                            <a:schemeClr val="bg1"/>
                          </a:solidFill>
                          <a:effectLst/>
                          <a:latin typeface="Sniglet" charset="0"/>
                        </a:rPr>
                        <a:t>ήχους </a:t>
                      </a:r>
                      <a:r>
                        <a:rPr lang="el-GR" sz="1700" b="0" i="0" u="none" strike="noStrike" dirty="0">
                          <a:solidFill>
                            <a:schemeClr val="bg1"/>
                          </a:solidFill>
                          <a:effectLst/>
                          <a:latin typeface="Sniglet" charset="0"/>
                        </a:rPr>
                        <a:t>αλλά όχι </a:t>
                      </a:r>
                      <a:r>
                        <a:rPr lang="el-GR" sz="1700" b="0" i="0" u="none" strike="noStrike" dirty="0" smtClean="0">
                          <a:solidFill>
                            <a:schemeClr val="bg1"/>
                          </a:solidFill>
                          <a:effectLst/>
                          <a:latin typeface="Sniglet" charset="0"/>
                        </a:rPr>
                        <a:t>οξείς. Σταθερή, σε ένταση και ηχόχρωμα</a:t>
                      </a:r>
                      <a:r>
                        <a:rPr lang="el-GR" sz="1700" b="0" i="0" u="none" strike="noStrike" baseline="0" dirty="0" smtClean="0">
                          <a:solidFill>
                            <a:schemeClr val="bg1"/>
                          </a:solidFill>
                          <a:effectLst/>
                          <a:latin typeface="Sniglet" charset="0"/>
                        </a:rPr>
                        <a:t> ομιλίας</a:t>
                      </a:r>
                      <a:r>
                        <a:rPr lang="el-GR" sz="1700" b="0" i="0" u="none" strike="noStrike" dirty="0" smtClean="0">
                          <a:solidFill>
                            <a:schemeClr val="bg1"/>
                          </a:solidFill>
                          <a:effectLst/>
                          <a:latin typeface="Sniglet" charset="0"/>
                        </a:rPr>
                        <a:t> </a:t>
                      </a:r>
                      <a:r>
                        <a:rPr lang="el-GR" sz="1700" b="0" i="0" u="none" strike="noStrike" dirty="0">
                          <a:solidFill>
                            <a:schemeClr val="bg1"/>
                          </a:solidFill>
                          <a:effectLst/>
                          <a:latin typeface="Sniglet" charset="0"/>
                        </a:rPr>
                        <a:t>(</a:t>
                      </a:r>
                      <a:r>
                        <a:rPr lang="el-GR" sz="1700" b="0" i="0" u="none" strike="noStrike" dirty="0" err="1">
                          <a:solidFill>
                            <a:schemeClr val="bg1"/>
                          </a:solidFill>
                          <a:effectLst/>
                          <a:latin typeface="Sniglet" charset="0"/>
                        </a:rPr>
                        <a:t>Robins</a:t>
                      </a:r>
                      <a:r>
                        <a:rPr lang="el-GR" sz="1700" b="0" i="0" u="none" strike="noStrike" dirty="0">
                          <a:solidFill>
                            <a:schemeClr val="bg1"/>
                          </a:solidFill>
                          <a:effectLst/>
                          <a:latin typeface="Sniglet" charset="0"/>
                        </a:rPr>
                        <a:t> </a:t>
                      </a:r>
                      <a:r>
                        <a:rPr lang="el-GR" sz="1700" b="0" i="0" u="none" strike="noStrike" dirty="0" err="1">
                          <a:solidFill>
                            <a:schemeClr val="bg1"/>
                          </a:solidFill>
                          <a:effectLst/>
                          <a:latin typeface="Sniglet" charset="0"/>
                        </a:rPr>
                        <a:t>et.al</a:t>
                      </a:r>
                      <a:r>
                        <a:rPr lang="el-GR" sz="1700" b="0" i="0" u="none" strike="noStrike" dirty="0">
                          <a:solidFill>
                            <a:schemeClr val="bg1"/>
                          </a:solidFill>
                          <a:effectLst/>
                          <a:latin typeface="Sniglet" charset="0"/>
                        </a:rPr>
                        <a:t>., 2006</a:t>
                      </a:r>
                      <a:r>
                        <a:rPr lang="el-GR" sz="1700" b="0" i="0" u="none" strike="noStrike" dirty="0" smtClean="0">
                          <a:solidFill>
                            <a:schemeClr val="bg1"/>
                          </a:solidFill>
                          <a:effectLst/>
                          <a:latin typeface="Sniglet" charset="0"/>
                        </a:rPr>
                        <a:t>)</a:t>
                      </a:r>
                      <a:endParaRPr lang="en-US" sz="1700" b="0" i="0" u="none" strike="noStrike" dirty="0" smtClean="0">
                        <a:solidFill>
                          <a:schemeClr val="bg1"/>
                        </a:solidFill>
                        <a:effectLst/>
                        <a:latin typeface="Sniglet" charset="0"/>
                      </a:endParaRPr>
                    </a:p>
                  </a:txBody>
                  <a:tcPr marL="9525" marR="9525" marT="9525"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933704">
                <a:tc>
                  <a:txBody>
                    <a:bodyPr/>
                    <a:lstStyle/>
                    <a:p>
                      <a:pPr marL="0" marR="0" lvl="0" indent="0" algn="ctr">
                        <a:lnSpc>
                          <a:spcPct val="150000"/>
                        </a:lnSpc>
                        <a:spcBef>
                          <a:spcPts val="0"/>
                        </a:spcBef>
                        <a:spcAft>
                          <a:spcPts val="0"/>
                        </a:spcAft>
                        <a:buSzPts val="1200"/>
                        <a:buFont typeface="Times New Roman"/>
                        <a:buNone/>
                      </a:pPr>
                      <a:r>
                        <a:rPr lang="el-GR" sz="1700" dirty="0">
                          <a:solidFill>
                            <a:schemeClr val="bg1"/>
                          </a:solidFill>
                          <a:effectLst/>
                          <a:latin typeface="Sniglet" charset="0"/>
                          <a:ea typeface="Calibri"/>
                          <a:cs typeface="Times New Roman"/>
                        </a:rPr>
                        <a:t>Διεισδύουν απρόσκλητα στο χώρο των άλλων (</a:t>
                      </a:r>
                      <a:r>
                        <a:rPr lang="en-US" sz="1700" dirty="0">
                          <a:solidFill>
                            <a:schemeClr val="bg1"/>
                          </a:solidFill>
                          <a:effectLst/>
                          <a:latin typeface="Sniglet" charset="0"/>
                          <a:ea typeface="Calibri"/>
                          <a:cs typeface="Times New Roman"/>
                        </a:rPr>
                        <a:t>Lawton et</a:t>
                      </a:r>
                      <a:r>
                        <a:rPr lang="el-GR" sz="1700" dirty="0">
                          <a:solidFill>
                            <a:schemeClr val="bg1"/>
                          </a:solidFill>
                          <a:effectLst/>
                          <a:latin typeface="Sniglet" charset="0"/>
                          <a:ea typeface="Calibri"/>
                          <a:cs typeface="Times New Roman"/>
                        </a:rPr>
                        <a:t>.</a:t>
                      </a:r>
                      <a:r>
                        <a:rPr lang="en-US" sz="1700" dirty="0">
                          <a:solidFill>
                            <a:schemeClr val="bg1"/>
                          </a:solidFill>
                          <a:effectLst/>
                          <a:latin typeface="Sniglet" charset="0"/>
                          <a:ea typeface="Calibri"/>
                          <a:cs typeface="Times New Roman"/>
                        </a:rPr>
                        <a:t>al</a:t>
                      </a:r>
                      <a:r>
                        <a:rPr lang="el-GR" sz="1700" dirty="0">
                          <a:solidFill>
                            <a:schemeClr val="bg1"/>
                          </a:solidFill>
                          <a:effectLst/>
                          <a:latin typeface="Sniglet" charset="0"/>
                          <a:ea typeface="Calibri"/>
                          <a:cs typeface="Times New Roman"/>
                        </a:rPr>
                        <a:t>., 2007).</a:t>
                      </a:r>
                      <a:endParaRPr lang="en-US" sz="1700" dirty="0">
                        <a:solidFill>
                          <a:schemeClr val="bg1"/>
                        </a:solidFill>
                        <a:effectLst/>
                        <a:latin typeface="Sniglet" charset="0"/>
                        <a:ea typeface="Calibri"/>
                        <a:cs typeface="Times New Roman"/>
                      </a:endParaRPr>
                    </a:p>
                  </a:txBody>
                  <a:tcPr marL="68580" marR="68580" marT="0" marB="0">
                    <a:lnL w="7620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marR="0" lvl="0" indent="0" algn="ctr">
                        <a:lnSpc>
                          <a:spcPct val="150000"/>
                        </a:lnSpc>
                        <a:spcBef>
                          <a:spcPts val="0"/>
                        </a:spcBef>
                        <a:spcAft>
                          <a:spcPts val="0"/>
                        </a:spcAft>
                        <a:buSzPts val="1200"/>
                        <a:buFont typeface="Times New Roman"/>
                        <a:buNone/>
                      </a:pPr>
                      <a:r>
                        <a:rPr lang="el-GR" sz="1700" dirty="0" smtClean="0">
                          <a:solidFill>
                            <a:schemeClr val="bg1"/>
                          </a:solidFill>
                          <a:effectLst/>
                          <a:latin typeface="Sniglet" charset="0"/>
                          <a:ea typeface="Calibri"/>
                          <a:cs typeface="Times New Roman"/>
                        </a:rPr>
                        <a:t>Μπορούν να είναι ανθεκτικά </a:t>
                      </a:r>
                      <a:r>
                        <a:rPr lang="el-GR" sz="1700" dirty="0">
                          <a:solidFill>
                            <a:schemeClr val="bg1"/>
                          </a:solidFill>
                          <a:effectLst/>
                          <a:latin typeface="Sniglet" charset="0"/>
                          <a:ea typeface="Calibri"/>
                          <a:cs typeface="Times New Roman"/>
                        </a:rPr>
                        <a:t>και </a:t>
                      </a:r>
                      <a:r>
                        <a:rPr lang="el-GR" sz="1700" dirty="0" smtClean="0">
                          <a:solidFill>
                            <a:schemeClr val="bg1"/>
                          </a:solidFill>
                          <a:effectLst/>
                          <a:latin typeface="Sniglet" charset="0"/>
                          <a:ea typeface="Calibri"/>
                          <a:cs typeface="Times New Roman"/>
                        </a:rPr>
                        <a:t>από </a:t>
                      </a:r>
                      <a:r>
                        <a:rPr lang="el-GR" sz="1700" dirty="0">
                          <a:solidFill>
                            <a:schemeClr val="bg1"/>
                          </a:solidFill>
                          <a:effectLst/>
                          <a:latin typeface="Sniglet" charset="0"/>
                          <a:ea typeface="Calibri"/>
                          <a:cs typeface="Times New Roman"/>
                        </a:rPr>
                        <a:t>υλικά μαλακά, </a:t>
                      </a:r>
                      <a:r>
                        <a:rPr lang="el-GR" sz="1700" dirty="0" smtClean="0">
                          <a:solidFill>
                            <a:schemeClr val="bg1"/>
                          </a:solidFill>
                          <a:effectLst/>
                          <a:latin typeface="Sniglet" charset="0"/>
                          <a:ea typeface="Calibri"/>
                          <a:cs typeface="Times New Roman"/>
                        </a:rPr>
                        <a:t>για</a:t>
                      </a:r>
                      <a:r>
                        <a:rPr lang="el-GR" sz="1700" baseline="0" dirty="0" smtClean="0">
                          <a:solidFill>
                            <a:schemeClr val="bg1"/>
                          </a:solidFill>
                          <a:effectLst/>
                          <a:latin typeface="Sniglet" charset="0"/>
                          <a:ea typeface="Calibri"/>
                          <a:cs typeface="Times New Roman"/>
                        </a:rPr>
                        <a:t> αποτροπή </a:t>
                      </a:r>
                      <a:r>
                        <a:rPr lang="el-GR" sz="1700" dirty="0" smtClean="0">
                          <a:solidFill>
                            <a:schemeClr val="bg1"/>
                          </a:solidFill>
                          <a:effectLst/>
                          <a:latin typeface="Sniglet" charset="0"/>
                          <a:ea typeface="Calibri"/>
                          <a:cs typeface="Times New Roman"/>
                        </a:rPr>
                        <a:t>τραυματισμού </a:t>
                      </a:r>
                      <a:r>
                        <a:rPr lang="el-GR" sz="1700" dirty="0">
                          <a:solidFill>
                            <a:schemeClr val="bg1"/>
                          </a:solidFill>
                          <a:effectLst/>
                          <a:latin typeface="Sniglet" charset="0"/>
                          <a:ea typeface="Calibri"/>
                          <a:cs typeface="Times New Roman"/>
                        </a:rPr>
                        <a:t>(</a:t>
                      </a:r>
                      <a:r>
                        <a:rPr lang="en-US" sz="1700" dirty="0" err="1">
                          <a:solidFill>
                            <a:schemeClr val="bg1"/>
                          </a:solidFill>
                          <a:effectLst/>
                          <a:latin typeface="Sniglet" charset="0"/>
                          <a:ea typeface="Calibri"/>
                          <a:cs typeface="Times New Roman"/>
                        </a:rPr>
                        <a:t>Cabibihan</a:t>
                      </a:r>
                      <a:r>
                        <a:rPr lang="en-US" sz="1700" dirty="0">
                          <a:solidFill>
                            <a:schemeClr val="bg1"/>
                          </a:solidFill>
                          <a:effectLst/>
                          <a:latin typeface="Sniglet" charset="0"/>
                          <a:ea typeface="Calibri"/>
                          <a:cs typeface="Times New Roman"/>
                        </a:rPr>
                        <a:t> et</a:t>
                      </a:r>
                      <a:r>
                        <a:rPr lang="el-GR" sz="1700" dirty="0">
                          <a:solidFill>
                            <a:schemeClr val="bg1"/>
                          </a:solidFill>
                          <a:effectLst/>
                          <a:latin typeface="Sniglet" charset="0"/>
                          <a:ea typeface="Calibri"/>
                          <a:cs typeface="Times New Roman"/>
                        </a:rPr>
                        <a:t>.</a:t>
                      </a:r>
                      <a:r>
                        <a:rPr lang="el-GR" sz="1700" dirty="0" err="1">
                          <a:solidFill>
                            <a:schemeClr val="bg1"/>
                          </a:solidFill>
                          <a:effectLst/>
                          <a:latin typeface="Sniglet" charset="0"/>
                          <a:ea typeface="Calibri"/>
                          <a:cs typeface="Times New Roman"/>
                        </a:rPr>
                        <a:t>al</a:t>
                      </a:r>
                      <a:r>
                        <a:rPr lang="el-GR" sz="1700" dirty="0">
                          <a:solidFill>
                            <a:schemeClr val="bg1"/>
                          </a:solidFill>
                          <a:effectLst/>
                          <a:latin typeface="Sniglet" charset="0"/>
                          <a:ea typeface="Calibri"/>
                          <a:cs typeface="Times New Roman"/>
                        </a:rPr>
                        <a:t>., 2013)</a:t>
                      </a:r>
                      <a:endParaRPr lang="en-US" sz="1700" dirty="0">
                        <a:solidFill>
                          <a:schemeClr val="bg1"/>
                        </a:solidFill>
                        <a:effectLst/>
                        <a:latin typeface="Sniglet" charset="0"/>
                        <a:ea typeface="Calibri"/>
                        <a:cs typeface="Times New Roman"/>
                      </a:endParaRPr>
                    </a:p>
                  </a:txBody>
                  <a:tcPr marL="68580" marR="68580" marT="0" marB="0">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7" name="Rectangle 16"/>
          <p:cNvSpPr/>
          <p:nvPr/>
        </p:nvSpPr>
        <p:spPr>
          <a:xfrm>
            <a:off x="3816545" y="1011793"/>
            <a:ext cx="1178528" cy="369332"/>
          </a:xfrm>
          <a:prstGeom prst="rect">
            <a:avLst/>
          </a:prstGeom>
        </p:spPr>
        <p:txBody>
          <a:bodyPr wrap="none">
            <a:spAutoFit/>
          </a:bodyPr>
          <a:lstStyle/>
          <a:p>
            <a:r>
              <a:rPr lang="el-GR" sz="1800" b="1" i="1" dirty="0" smtClean="0">
                <a:solidFill>
                  <a:schemeClr val="bg1"/>
                </a:solidFill>
                <a:latin typeface="Sniglet" charset="0"/>
              </a:rPr>
              <a:t>Γιατί  </a:t>
            </a:r>
            <a:r>
              <a:rPr lang="en-US" sz="1800" b="1" i="1" dirty="0" smtClean="0">
                <a:solidFill>
                  <a:schemeClr val="bg1"/>
                </a:solidFill>
                <a:latin typeface="Sniglet" charset="0"/>
              </a:rPr>
              <a:t>SAR</a:t>
            </a:r>
            <a:endParaRPr lang="en-US" sz="1800" dirty="0">
              <a:solidFill>
                <a:schemeClr val="bg1"/>
              </a:solidFill>
              <a:latin typeface="Sniglet" charset="0"/>
            </a:endParaRPr>
          </a:p>
        </p:txBody>
      </p:sp>
      <p:sp>
        <p:nvSpPr>
          <p:cNvPr id="18" name="Google Shape;74;p13"/>
          <p:cNvSpPr/>
          <p:nvPr/>
        </p:nvSpPr>
        <p:spPr>
          <a:xfrm>
            <a:off x="3845120" y="1307755"/>
            <a:ext cx="819150" cy="514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3189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5" name="Google Shape;72;p13"/>
          <p:cNvSpPr txBox="1">
            <a:spLocks/>
          </p:cNvSpPr>
          <p:nvPr/>
        </p:nvSpPr>
        <p:spPr>
          <a:xfrm>
            <a:off x="1212900" y="571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563772"/>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Rectangle 8"/>
          <p:cNvSpPr/>
          <p:nvPr/>
        </p:nvSpPr>
        <p:spPr>
          <a:xfrm>
            <a:off x="304800" y="666750"/>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graphicFrame>
        <p:nvGraphicFramePr>
          <p:cNvPr id="14" name="Google Shape;175;p23"/>
          <p:cNvGraphicFramePr/>
          <p:nvPr>
            <p:extLst>
              <p:ext uri="{D42A27DB-BD31-4B8C-83A1-F6EECF244321}">
                <p14:modId xmlns:p14="http://schemas.microsoft.com/office/powerpoint/2010/main" val="2114607208"/>
              </p:ext>
            </p:extLst>
          </p:nvPr>
        </p:nvGraphicFramePr>
        <p:xfrm>
          <a:off x="381001" y="1352550"/>
          <a:ext cx="8534400" cy="3507491"/>
        </p:xfrm>
        <a:graphic>
          <a:graphicData uri="http://schemas.openxmlformats.org/drawingml/2006/table">
            <a:tbl>
              <a:tblPr>
                <a:noFill/>
                <a:tableStyleId>{D3D15739-A6B6-4DE7-8F0C-7DB6B90EA7AB}</a:tableStyleId>
              </a:tblPr>
              <a:tblGrid>
                <a:gridCol w="4102164">
                  <a:extLst>
                    <a:ext uri="{9D8B030D-6E8A-4147-A177-3AD203B41FA5}">
                      <a16:colId xmlns:a16="http://schemas.microsoft.com/office/drawing/2014/main" val="20000"/>
                    </a:ext>
                  </a:extLst>
                </a:gridCol>
                <a:gridCol w="4432236">
                  <a:extLst>
                    <a:ext uri="{9D8B030D-6E8A-4147-A177-3AD203B41FA5}">
                      <a16:colId xmlns:a16="http://schemas.microsoft.com/office/drawing/2014/main" val="20001"/>
                    </a:ext>
                  </a:extLst>
                </a:gridCol>
              </a:tblGrid>
              <a:tr h="425640">
                <a:tc>
                  <a:txBody>
                    <a:bodyPr/>
                    <a:lstStyle/>
                    <a:p>
                      <a:pPr algn="ctr" fontAlgn="ctr"/>
                      <a:r>
                        <a:rPr lang="en-US" sz="1700" b="1" i="0" u="none" strike="noStrike" dirty="0" smtClean="0">
                          <a:solidFill>
                            <a:schemeClr val="bg1"/>
                          </a:solidFill>
                          <a:effectLst/>
                          <a:latin typeface="Sniglet" charset="0"/>
                          <a:cs typeface="Times New Roman"/>
                        </a:rPr>
                        <a:t> </a:t>
                      </a:r>
                      <a:r>
                        <a:rPr lang="el-GR" sz="1700" b="1" i="0" u="none" strike="noStrike" dirty="0" smtClean="0">
                          <a:solidFill>
                            <a:schemeClr val="bg1"/>
                          </a:solidFill>
                          <a:effectLst/>
                          <a:latin typeface="Sniglet" charset="0"/>
                          <a:cs typeface="Times New Roman"/>
                        </a:rPr>
                        <a:t>Χαρακτηριστικά </a:t>
                      </a:r>
                      <a:r>
                        <a:rPr lang="el-GR" sz="1700" b="1" i="0" u="none" strike="noStrike" dirty="0">
                          <a:solidFill>
                            <a:schemeClr val="bg1"/>
                          </a:solidFill>
                          <a:effectLst/>
                          <a:latin typeface="Sniglet" charset="0"/>
                          <a:cs typeface="Times New Roman"/>
                        </a:rPr>
                        <a:t>παιδιών </a:t>
                      </a:r>
                      <a:r>
                        <a:rPr lang="el-GR" sz="1700" b="1" i="0" u="none" strike="noStrike" dirty="0" smtClean="0">
                          <a:solidFill>
                            <a:schemeClr val="bg1"/>
                          </a:solidFill>
                          <a:effectLst/>
                          <a:latin typeface="Sniglet" charset="0"/>
                          <a:cs typeface="Times New Roman"/>
                        </a:rPr>
                        <a:t>με</a:t>
                      </a:r>
                      <a:r>
                        <a:rPr lang="el-GR" sz="1700" b="1" i="0" u="none" strike="noStrike" baseline="0" dirty="0" smtClean="0">
                          <a:solidFill>
                            <a:schemeClr val="bg1"/>
                          </a:solidFill>
                          <a:effectLst/>
                          <a:latin typeface="Sniglet" charset="0"/>
                          <a:cs typeface="Times New Roman"/>
                        </a:rPr>
                        <a:t> ΔΦΑ</a:t>
                      </a:r>
                      <a:endParaRPr lang="en-US" sz="1700" b="1" i="0" u="none" strike="noStrike" dirty="0">
                        <a:solidFill>
                          <a:schemeClr val="bg1"/>
                        </a:solidFill>
                        <a:effectLst/>
                        <a:latin typeface="Sniglet" charset="0"/>
                      </a:endParaRPr>
                    </a:p>
                  </a:txBody>
                  <a:tcPr marL="9525" marR="9525" marT="36000"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tc>
                  <a:txBody>
                    <a:bodyPr/>
                    <a:lstStyle/>
                    <a:p>
                      <a:pPr algn="ctr" fontAlgn="ctr"/>
                      <a:r>
                        <a:rPr lang="el-GR" sz="1700" b="1" i="0" u="none" strike="noStrike" dirty="0">
                          <a:solidFill>
                            <a:schemeClr val="bg1"/>
                          </a:solidFill>
                          <a:effectLst/>
                          <a:latin typeface="Sniglet" charset="0"/>
                          <a:cs typeface="Times New Roman"/>
                        </a:rPr>
                        <a:t>Χαρακτηριστικά </a:t>
                      </a:r>
                      <a:r>
                        <a:rPr lang="en-US" sz="1700" b="1" i="0" u="none" strike="noStrike" dirty="0" smtClean="0">
                          <a:solidFill>
                            <a:schemeClr val="bg1"/>
                          </a:solidFill>
                          <a:effectLst/>
                          <a:latin typeface="Sniglet" charset="0"/>
                          <a:cs typeface="Times New Roman"/>
                        </a:rPr>
                        <a:t>SAR</a:t>
                      </a:r>
                      <a:endParaRPr lang="en-US" sz="1700" b="1" i="0" u="none" strike="noStrike" dirty="0">
                        <a:solidFill>
                          <a:schemeClr val="bg1"/>
                        </a:solidFill>
                        <a:effectLst/>
                        <a:latin typeface="Sniglet" charset="0"/>
                      </a:endParaRPr>
                    </a:p>
                  </a:txBody>
                  <a:tcPr marL="9525" marR="9525" marT="3600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077791">
                <a:tc>
                  <a:txBody>
                    <a:bodyPr/>
                    <a:lstStyle/>
                    <a:p>
                      <a:pPr marL="0" marR="0" lvl="0" indent="0" algn="ctr">
                        <a:lnSpc>
                          <a:spcPct val="100000"/>
                        </a:lnSpc>
                        <a:spcBef>
                          <a:spcPts val="0"/>
                        </a:spcBef>
                        <a:spcAft>
                          <a:spcPts val="0"/>
                        </a:spcAft>
                        <a:buSzPts val="1200"/>
                        <a:buFont typeface="Times New Roman"/>
                        <a:buNone/>
                      </a:pPr>
                      <a:r>
                        <a:rPr lang="el-GR" sz="1700" dirty="0">
                          <a:solidFill>
                            <a:schemeClr val="bg1"/>
                          </a:solidFill>
                          <a:effectLst/>
                          <a:latin typeface="Sniglet" charset="0"/>
                          <a:ea typeface="Calibri"/>
                          <a:cs typeface="Times New Roman"/>
                        </a:rPr>
                        <a:t>Δείχνουν ευαισθησία συχνά σε πολύ φωτεινά χρώματα, φώτα (</a:t>
                      </a:r>
                      <a:r>
                        <a:rPr lang="en-US" sz="1700" dirty="0" err="1">
                          <a:solidFill>
                            <a:schemeClr val="bg1"/>
                          </a:solidFill>
                          <a:effectLst/>
                          <a:latin typeface="Sniglet" charset="0"/>
                          <a:ea typeface="Calibri"/>
                          <a:cs typeface="Arial"/>
                        </a:rPr>
                        <a:t>Bogdashina</a:t>
                      </a:r>
                      <a:r>
                        <a:rPr lang="el-GR" sz="1700" dirty="0">
                          <a:solidFill>
                            <a:schemeClr val="bg1"/>
                          </a:solidFill>
                          <a:effectLst/>
                          <a:latin typeface="Sniglet" charset="0"/>
                          <a:ea typeface="Calibri"/>
                          <a:cs typeface="Arial"/>
                        </a:rPr>
                        <a:t>, 2016)</a:t>
                      </a:r>
                      <a:endParaRPr lang="en-US" sz="1700" dirty="0">
                        <a:solidFill>
                          <a:schemeClr val="bg1"/>
                        </a:solidFill>
                        <a:effectLst/>
                        <a:latin typeface="Sniglet" charset="0"/>
                        <a:ea typeface="Calibri"/>
                        <a:cs typeface="Times New Roman"/>
                      </a:endParaRPr>
                    </a:p>
                  </a:txBody>
                  <a:tcPr marL="68580" marR="68580" marT="36000" marB="0">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tc>
                  <a:txBody>
                    <a:bodyPr/>
                    <a:lstStyle/>
                    <a:p>
                      <a:pPr marL="0" marR="0" lvl="0" indent="0" algn="ctr">
                        <a:lnSpc>
                          <a:spcPct val="100000"/>
                        </a:lnSpc>
                        <a:spcBef>
                          <a:spcPts val="0"/>
                        </a:spcBef>
                        <a:spcAft>
                          <a:spcPts val="0"/>
                        </a:spcAft>
                        <a:buSzPts val="1200"/>
                        <a:buFont typeface="Times New Roman"/>
                        <a:buNone/>
                      </a:pPr>
                      <a:r>
                        <a:rPr lang="el-GR" sz="1700" dirty="0" smtClean="0">
                          <a:solidFill>
                            <a:schemeClr val="bg1"/>
                          </a:solidFill>
                          <a:effectLst/>
                          <a:latin typeface="Sniglet" charset="0"/>
                          <a:ea typeface="Calibri"/>
                          <a:cs typeface="Times New Roman"/>
                        </a:rPr>
                        <a:t>Μπορούν να έχουν διαφορετικά χρώματα – και φωτισμούς – όχι έντονους για </a:t>
                      </a:r>
                      <a:r>
                        <a:rPr lang="el-GR" sz="1700" dirty="0">
                          <a:solidFill>
                            <a:schemeClr val="bg1"/>
                          </a:solidFill>
                          <a:effectLst/>
                          <a:latin typeface="Sniglet" charset="0"/>
                          <a:ea typeface="Calibri"/>
                          <a:cs typeface="Times New Roman"/>
                        </a:rPr>
                        <a:t>να </a:t>
                      </a:r>
                      <a:r>
                        <a:rPr lang="el-GR" sz="1700" dirty="0" smtClean="0">
                          <a:solidFill>
                            <a:schemeClr val="bg1"/>
                          </a:solidFill>
                          <a:effectLst/>
                          <a:latin typeface="Sniglet" charset="0"/>
                          <a:ea typeface="Calibri"/>
                          <a:cs typeface="Times New Roman"/>
                        </a:rPr>
                        <a:t>προκαλέσουν </a:t>
                      </a:r>
                      <a:r>
                        <a:rPr lang="el-GR" sz="1700" dirty="0">
                          <a:solidFill>
                            <a:schemeClr val="bg1"/>
                          </a:solidFill>
                          <a:effectLst/>
                          <a:latin typeface="Sniglet" charset="0"/>
                          <a:ea typeface="Calibri"/>
                          <a:cs typeface="Times New Roman"/>
                        </a:rPr>
                        <a:t>το </a:t>
                      </a:r>
                      <a:r>
                        <a:rPr lang="el-GR" sz="1700" dirty="0" smtClean="0">
                          <a:solidFill>
                            <a:schemeClr val="bg1"/>
                          </a:solidFill>
                          <a:effectLst/>
                          <a:latin typeface="Sniglet" charset="0"/>
                          <a:ea typeface="Calibri"/>
                          <a:cs typeface="Times New Roman"/>
                        </a:rPr>
                        <a:t>ενδιαφέρον </a:t>
                      </a:r>
                      <a:r>
                        <a:rPr lang="el-GR" sz="1400" dirty="0" smtClean="0">
                          <a:solidFill>
                            <a:schemeClr val="bg1"/>
                          </a:solidFill>
                          <a:effectLst/>
                          <a:latin typeface="Sniglet" charset="0"/>
                          <a:ea typeface="Calibri"/>
                          <a:cs typeface="Times New Roman"/>
                        </a:rPr>
                        <a:t>(</a:t>
                      </a:r>
                      <a:r>
                        <a:rPr lang="en-US" sz="1400" dirty="0" smtClean="0">
                          <a:solidFill>
                            <a:schemeClr val="bg1"/>
                          </a:solidFill>
                          <a:effectLst/>
                          <a:latin typeface="Sniglet" charset="0"/>
                          <a:ea typeface="Calibri"/>
                          <a:cs typeface="Times New Roman"/>
                        </a:rPr>
                        <a:t>Cab </a:t>
                      </a:r>
                      <a:r>
                        <a:rPr lang="en-US" sz="1400" dirty="0">
                          <a:solidFill>
                            <a:schemeClr val="bg1"/>
                          </a:solidFill>
                          <a:effectLst/>
                          <a:latin typeface="Sniglet" charset="0"/>
                          <a:ea typeface="Calibri"/>
                          <a:cs typeface="Times New Roman"/>
                        </a:rPr>
                        <a:t>et</a:t>
                      </a:r>
                      <a:r>
                        <a:rPr lang="el-GR" sz="1400" dirty="0">
                          <a:solidFill>
                            <a:schemeClr val="bg1"/>
                          </a:solidFill>
                          <a:effectLst/>
                          <a:latin typeface="Sniglet" charset="0"/>
                          <a:ea typeface="Calibri"/>
                          <a:cs typeface="Times New Roman"/>
                        </a:rPr>
                        <a:t>.</a:t>
                      </a:r>
                      <a:r>
                        <a:rPr lang="el-GR" sz="1400" dirty="0" err="1">
                          <a:solidFill>
                            <a:schemeClr val="bg1"/>
                          </a:solidFill>
                          <a:effectLst/>
                          <a:latin typeface="Sniglet" charset="0"/>
                          <a:ea typeface="Calibri"/>
                          <a:cs typeface="Times New Roman"/>
                        </a:rPr>
                        <a:t>al</a:t>
                      </a:r>
                      <a:r>
                        <a:rPr lang="el-GR" sz="1400" dirty="0">
                          <a:solidFill>
                            <a:schemeClr val="bg1"/>
                          </a:solidFill>
                          <a:effectLst/>
                          <a:latin typeface="Sniglet" charset="0"/>
                          <a:ea typeface="Calibri"/>
                          <a:cs typeface="Times New Roman"/>
                        </a:rPr>
                        <a:t>., 2013)</a:t>
                      </a:r>
                      <a:endParaRPr lang="en-US" sz="1400" dirty="0">
                        <a:solidFill>
                          <a:schemeClr val="bg1"/>
                        </a:solidFill>
                        <a:effectLst/>
                        <a:latin typeface="Sniglet" charset="0"/>
                        <a:ea typeface="Calibri"/>
                        <a:cs typeface="Times New Roman"/>
                      </a:endParaRPr>
                    </a:p>
                  </a:txBody>
                  <a:tcPr marL="68580" marR="68580" marT="360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1"/>
                  </a:ext>
                </a:extLst>
              </a:tr>
              <a:tr h="2004060">
                <a:tc>
                  <a:txBody>
                    <a:bodyPr/>
                    <a:lstStyle/>
                    <a:p>
                      <a:pPr marL="0" marR="0" lvl="0" indent="0" algn="ctr">
                        <a:lnSpc>
                          <a:spcPct val="100000"/>
                        </a:lnSpc>
                        <a:spcBef>
                          <a:spcPts val="0"/>
                        </a:spcBef>
                        <a:spcAft>
                          <a:spcPts val="0"/>
                        </a:spcAft>
                        <a:buSzPts val="1200"/>
                        <a:buFont typeface="Times New Roman"/>
                        <a:buNone/>
                      </a:pPr>
                      <a:r>
                        <a:rPr lang="el-GR" sz="1700" dirty="0">
                          <a:solidFill>
                            <a:schemeClr val="bg1"/>
                          </a:solidFill>
                          <a:effectLst/>
                          <a:latin typeface="Sniglet" charset="0"/>
                          <a:ea typeface="Calibri"/>
                          <a:cs typeface="Times New Roman"/>
                        </a:rPr>
                        <a:t>Δυσκολεύονται να αποκωδικοποιήσουν </a:t>
                      </a:r>
                      <a:r>
                        <a:rPr lang="el-GR" sz="1700" dirty="0" smtClean="0">
                          <a:solidFill>
                            <a:schemeClr val="bg1"/>
                          </a:solidFill>
                          <a:effectLst/>
                          <a:latin typeface="Sniglet" charset="0"/>
                          <a:ea typeface="Calibri"/>
                          <a:cs typeface="Times New Roman"/>
                        </a:rPr>
                        <a:t>κ </a:t>
                      </a:r>
                      <a:r>
                        <a:rPr lang="el-GR" sz="1700" dirty="0">
                          <a:solidFill>
                            <a:schemeClr val="bg1"/>
                          </a:solidFill>
                          <a:effectLst/>
                          <a:latin typeface="Sniglet" charset="0"/>
                          <a:ea typeface="Calibri"/>
                          <a:cs typeface="Times New Roman"/>
                        </a:rPr>
                        <a:t>να ανταποκριθούν σε </a:t>
                      </a:r>
                      <a:r>
                        <a:rPr lang="el-GR" sz="1700" dirty="0" smtClean="0">
                          <a:solidFill>
                            <a:schemeClr val="bg1"/>
                          </a:solidFill>
                          <a:effectLst/>
                          <a:latin typeface="Sniglet" charset="0"/>
                          <a:ea typeface="Calibri"/>
                          <a:cs typeface="Times New Roman"/>
                        </a:rPr>
                        <a:t>λεκτική επικοινωνία.</a:t>
                      </a:r>
                      <a:r>
                        <a:rPr lang="el-GR" sz="1700" baseline="0" dirty="0" smtClean="0">
                          <a:solidFill>
                            <a:schemeClr val="bg1"/>
                          </a:solidFill>
                          <a:effectLst/>
                          <a:latin typeface="Sniglet" charset="0"/>
                          <a:ea typeface="Calibri"/>
                          <a:cs typeface="Times New Roman"/>
                        </a:rPr>
                        <a:t> </a:t>
                      </a:r>
                      <a:endParaRPr lang="el-GR" sz="1700" dirty="0" smtClean="0">
                        <a:solidFill>
                          <a:schemeClr val="bg1"/>
                        </a:solidFill>
                        <a:effectLst/>
                        <a:latin typeface="Sniglet" charset="0"/>
                        <a:ea typeface="Calibri"/>
                        <a:cs typeface="Times New Roman"/>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Times New Roman"/>
                        <a:buNone/>
                        <a:tabLst/>
                        <a:defRPr/>
                      </a:pPr>
                      <a:r>
                        <a:rPr lang="el-GR" sz="1700" dirty="0" smtClean="0">
                          <a:solidFill>
                            <a:schemeClr val="bg1"/>
                          </a:solidFill>
                          <a:effectLst/>
                          <a:latin typeface="Sniglet" charset="0"/>
                          <a:ea typeface="Calibri"/>
                          <a:cs typeface="Times New Roman"/>
                        </a:rPr>
                        <a:t>Δυσκολία στην κατανόηση του προφορικού λόγου (</a:t>
                      </a:r>
                      <a:r>
                        <a:rPr lang="el-GR" sz="1700" dirty="0" err="1" smtClean="0">
                          <a:solidFill>
                            <a:schemeClr val="bg1"/>
                          </a:solidFill>
                          <a:effectLst/>
                          <a:latin typeface="Sniglet" charset="0"/>
                          <a:ea typeface="Calibri"/>
                          <a:cs typeface="Times New Roman"/>
                        </a:rPr>
                        <a:t>Lee</a:t>
                      </a:r>
                      <a:r>
                        <a:rPr lang="el-GR" sz="1700" dirty="0" smtClean="0">
                          <a:solidFill>
                            <a:schemeClr val="bg1"/>
                          </a:solidFill>
                          <a:effectLst/>
                          <a:latin typeface="Sniglet" charset="0"/>
                          <a:ea typeface="Calibri"/>
                          <a:cs typeface="Times New Roman"/>
                        </a:rPr>
                        <a:t> </a:t>
                      </a:r>
                      <a:r>
                        <a:rPr lang="en-US" sz="1700" dirty="0" smtClean="0">
                          <a:solidFill>
                            <a:schemeClr val="bg1"/>
                          </a:solidFill>
                          <a:effectLst/>
                          <a:latin typeface="Sniglet" charset="0"/>
                          <a:ea typeface="Calibri"/>
                          <a:cs typeface="Times New Roman"/>
                        </a:rPr>
                        <a:t>et.al.,</a:t>
                      </a:r>
                      <a:r>
                        <a:rPr lang="el-GR" sz="1700" dirty="0" smtClean="0">
                          <a:solidFill>
                            <a:schemeClr val="bg1"/>
                          </a:solidFill>
                          <a:effectLst/>
                          <a:latin typeface="Sniglet" charset="0"/>
                          <a:ea typeface="Calibri"/>
                          <a:cs typeface="Times New Roman"/>
                        </a:rPr>
                        <a:t> 2012). </a:t>
                      </a:r>
                      <a:endParaRPr lang="en-US" sz="1700" dirty="0" smtClean="0">
                        <a:solidFill>
                          <a:schemeClr val="bg1"/>
                        </a:solidFill>
                        <a:effectLst/>
                        <a:latin typeface="Sniglet" charset="0"/>
                        <a:ea typeface="Calibri"/>
                        <a:cs typeface="Times New Roman"/>
                      </a:endParaRPr>
                    </a:p>
                    <a:p>
                      <a:pPr marL="0" marR="0" lvl="0" indent="0" algn="ctr">
                        <a:lnSpc>
                          <a:spcPct val="100000"/>
                        </a:lnSpc>
                        <a:spcBef>
                          <a:spcPts val="0"/>
                        </a:spcBef>
                        <a:spcAft>
                          <a:spcPts val="0"/>
                        </a:spcAft>
                        <a:buSzPts val="1200"/>
                        <a:buFont typeface="Times New Roman"/>
                        <a:buNone/>
                      </a:pPr>
                      <a:endParaRPr lang="en-US" sz="1700" dirty="0">
                        <a:solidFill>
                          <a:schemeClr val="bg1"/>
                        </a:solidFill>
                        <a:effectLst/>
                        <a:latin typeface="Sniglet" charset="0"/>
                        <a:ea typeface="Calibri"/>
                        <a:cs typeface="Times New Roman"/>
                      </a:endParaRPr>
                    </a:p>
                  </a:txBody>
                  <a:tcPr marL="68580" marR="68580" marT="36000" marB="0">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marR="0" lvl="0" indent="0" algn="ctr">
                        <a:lnSpc>
                          <a:spcPct val="100000"/>
                        </a:lnSpc>
                        <a:spcBef>
                          <a:spcPts val="0"/>
                        </a:spcBef>
                        <a:spcAft>
                          <a:spcPts val="0"/>
                        </a:spcAft>
                        <a:buSzPts val="1200"/>
                        <a:buFont typeface="Times New Roman"/>
                        <a:buNone/>
                      </a:pPr>
                      <a:r>
                        <a:rPr lang="el-GR" sz="1700" dirty="0" smtClean="0">
                          <a:solidFill>
                            <a:schemeClr val="bg1"/>
                          </a:solidFill>
                          <a:effectLst/>
                          <a:latin typeface="Sniglet" charset="0"/>
                          <a:ea typeface="Calibri"/>
                          <a:cs typeface="Times New Roman"/>
                        </a:rPr>
                        <a:t>Μπορούν να πραγματοποιούν κινήσεις </a:t>
                      </a:r>
                      <a:r>
                        <a:rPr lang="el-GR" sz="1700" dirty="0">
                          <a:solidFill>
                            <a:schemeClr val="bg1"/>
                          </a:solidFill>
                          <a:effectLst/>
                          <a:latin typeface="Sniglet" charset="0"/>
                          <a:ea typeface="Calibri"/>
                          <a:cs typeface="Times New Roman"/>
                        </a:rPr>
                        <a:t>όπως να χαιρετούν και να έχουν πρόσωπο ώστε να πραγματοποιούν εκφράσεις </a:t>
                      </a:r>
                      <a:r>
                        <a:rPr lang="el-GR" sz="1400" dirty="0">
                          <a:solidFill>
                            <a:schemeClr val="bg1"/>
                          </a:solidFill>
                          <a:effectLst/>
                          <a:latin typeface="Sniglet" charset="0"/>
                          <a:ea typeface="Calibri"/>
                          <a:cs typeface="Times New Roman"/>
                        </a:rPr>
                        <a:t>(</a:t>
                      </a:r>
                      <a:r>
                        <a:rPr lang="en-US" sz="1400" dirty="0" err="1">
                          <a:solidFill>
                            <a:schemeClr val="bg1"/>
                          </a:solidFill>
                          <a:effectLst/>
                          <a:latin typeface="Sniglet" charset="0"/>
                          <a:ea typeface="Calibri"/>
                          <a:cs typeface="Times New Roman"/>
                        </a:rPr>
                        <a:t>Pennisi</a:t>
                      </a:r>
                      <a:r>
                        <a:rPr lang="en-US" sz="1400" dirty="0">
                          <a:solidFill>
                            <a:schemeClr val="bg1"/>
                          </a:solidFill>
                          <a:effectLst/>
                          <a:latin typeface="Sniglet" charset="0"/>
                          <a:ea typeface="Calibri"/>
                          <a:cs typeface="Times New Roman"/>
                        </a:rPr>
                        <a:t> et</a:t>
                      </a:r>
                      <a:r>
                        <a:rPr lang="el-GR" sz="1400" dirty="0">
                          <a:solidFill>
                            <a:schemeClr val="bg1"/>
                          </a:solidFill>
                          <a:effectLst/>
                          <a:latin typeface="Sniglet" charset="0"/>
                          <a:ea typeface="Calibri"/>
                          <a:cs typeface="Times New Roman"/>
                        </a:rPr>
                        <a:t>., 2012</a:t>
                      </a:r>
                      <a:r>
                        <a:rPr lang="el-GR" sz="1400" dirty="0" smtClean="0">
                          <a:solidFill>
                            <a:schemeClr val="bg1"/>
                          </a:solidFill>
                          <a:effectLst/>
                          <a:latin typeface="Sniglet" charset="0"/>
                          <a:ea typeface="Calibri"/>
                          <a:cs typeface="Times New Roman"/>
                        </a:rPr>
                        <a:t>)</a:t>
                      </a:r>
                    </a:p>
                    <a:p>
                      <a:pPr marL="0" marR="0" lvl="0" indent="0" algn="ctr" defTabSz="914400" rtl="0" eaLnBrk="1" fontAlgn="auto" latinLnBrk="0" hangingPunct="1">
                        <a:lnSpc>
                          <a:spcPct val="100000"/>
                        </a:lnSpc>
                        <a:spcBef>
                          <a:spcPts val="0"/>
                        </a:spcBef>
                        <a:spcAft>
                          <a:spcPts val="0"/>
                        </a:spcAft>
                        <a:buClr>
                          <a:srgbClr val="000000"/>
                        </a:buClr>
                        <a:buSzPts val="1200"/>
                        <a:buFont typeface="Times New Roman"/>
                        <a:buNone/>
                        <a:tabLst/>
                        <a:defRPr/>
                      </a:pPr>
                      <a:r>
                        <a:rPr lang="el-GR" sz="1700" dirty="0" smtClean="0">
                          <a:solidFill>
                            <a:schemeClr val="bg1"/>
                          </a:solidFill>
                          <a:effectLst/>
                          <a:latin typeface="Sniglet" charset="0"/>
                          <a:ea typeface="Calibri"/>
                          <a:cs typeface="Times New Roman"/>
                        </a:rPr>
                        <a:t>Προσφέρει αισθητηριακές αμοιβές </a:t>
                      </a:r>
                      <a:r>
                        <a:rPr lang="en-US" sz="1700" dirty="0" smtClean="0">
                          <a:solidFill>
                            <a:schemeClr val="bg1"/>
                          </a:solidFill>
                          <a:effectLst/>
                          <a:latin typeface="Sniglet" charset="0"/>
                          <a:ea typeface="Calibri"/>
                          <a:cs typeface="Times New Roman"/>
                        </a:rPr>
                        <a:t>(</a:t>
                      </a:r>
                      <a:r>
                        <a:rPr lang="el-GR" sz="1700" dirty="0" smtClean="0">
                          <a:solidFill>
                            <a:schemeClr val="bg1"/>
                          </a:solidFill>
                          <a:effectLst/>
                          <a:latin typeface="Sniglet" charset="0"/>
                          <a:ea typeface="Calibri"/>
                          <a:cs typeface="Times New Roman"/>
                        </a:rPr>
                        <a:t>χρώματα και φωτισμούς</a:t>
                      </a:r>
                      <a:r>
                        <a:rPr lang="en-US" sz="1700" dirty="0" smtClean="0">
                          <a:solidFill>
                            <a:schemeClr val="bg1"/>
                          </a:solidFill>
                          <a:effectLst/>
                          <a:latin typeface="Sniglet" charset="0"/>
                          <a:ea typeface="Calibri"/>
                          <a:cs typeface="Times New Roman"/>
                        </a:rPr>
                        <a:t>)</a:t>
                      </a:r>
                      <a:r>
                        <a:rPr lang="el-GR" sz="1700" dirty="0" smtClean="0">
                          <a:solidFill>
                            <a:schemeClr val="bg1"/>
                          </a:solidFill>
                          <a:effectLst/>
                          <a:latin typeface="Sniglet" charset="0"/>
                          <a:ea typeface="Calibri"/>
                          <a:cs typeface="Times New Roman"/>
                        </a:rPr>
                        <a:t>  (</a:t>
                      </a:r>
                      <a:r>
                        <a:rPr lang="en-US" sz="1700" dirty="0" err="1" smtClean="0">
                          <a:solidFill>
                            <a:schemeClr val="bg1"/>
                          </a:solidFill>
                          <a:effectLst/>
                          <a:latin typeface="Sniglet" charset="0"/>
                          <a:ea typeface="Calibri"/>
                          <a:cs typeface="Times New Roman"/>
                        </a:rPr>
                        <a:t>Cabibihan</a:t>
                      </a:r>
                      <a:r>
                        <a:rPr lang="en-US" sz="1700" dirty="0" smtClean="0">
                          <a:solidFill>
                            <a:schemeClr val="bg1"/>
                          </a:solidFill>
                          <a:effectLst/>
                          <a:latin typeface="Sniglet" charset="0"/>
                          <a:ea typeface="Calibri"/>
                          <a:cs typeface="Times New Roman"/>
                        </a:rPr>
                        <a:t> et</a:t>
                      </a:r>
                      <a:r>
                        <a:rPr lang="el-GR" sz="1700" dirty="0" smtClean="0">
                          <a:solidFill>
                            <a:schemeClr val="bg1"/>
                          </a:solidFill>
                          <a:effectLst/>
                          <a:latin typeface="Sniglet" charset="0"/>
                          <a:ea typeface="Calibri"/>
                          <a:cs typeface="Times New Roman"/>
                        </a:rPr>
                        <a:t>.</a:t>
                      </a:r>
                      <a:r>
                        <a:rPr lang="el-GR" sz="1700" dirty="0" err="1" smtClean="0">
                          <a:solidFill>
                            <a:schemeClr val="bg1"/>
                          </a:solidFill>
                          <a:effectLst/>
                          <a:latin typeface="Sniglet" charset="0"/>
                          <a:ea typeface="Calibri"/>
                          <a:cs typeface="Times New Roman"/>
                        </a:rPr>
                        <a:t>al</a:t>
                      </a:r>
                      <a:r>
                        <a:rPr lang="el-GR" sz="1700" dirty="0" smtClean="0">
                          <a:solidFill>
                            <a:schemeClr val="bg1"/>
                          </a:solidFill>
                          <a:effectLst/>
                          <a:latin typeface="Sniglet" charset="0"/>
                          <a:ea typeface="Calibri"/>
                          <a:cs typeface="Times New Roman"/>
                        </a:rPr>
                        <a:t>., 2013)</a:t>
                      </a:r>
                      <a:endParaRPr lang="en-US" sz="1700" dirty="0">
                        <a:solidFill>
                          <a:schemeClr val="bg1"/>
                        </a:solidFill>
                        <a:effectLst/>
                        <a:latin typeface="Sniglet" charset="0"/>
                        <a:ea typeface="Calibri"/>
                        <a:cs typeface="Times New Roman"/>
                      </a:endParaRPr>
                    </a:p>
                  </a:txBody>
                  <a:tcPr marL="68580" marR="68580" marT="360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0" name="Rectangle 9"/>
          <p:cNvSpPr/>
          <p:nvPr/>
        </p:nvSpPr>
        <p:spPr>
          <a:xfrm>
            <a:off x="3816545" y="820183"/>
            <a:ext cx="1178528" cy="369332"/>
          </a:xfrm>
          <a:prstGeom prst="rect">
            <a:avLst/>
          </a:prstGeom>
        </p:spPr>
        <p:txBody>
          <a:bodyPr wrap="none">
            <a:spAutoFit/>
          </a:bodyPr>
          <a:lstStyle/>
          <a:p>
            <a:r>
              <a:rPr lang="el-GR" sz="1800" b="1" i="1" dirty="0" smtClean="0">
                <a:solidFill>
                  <a:schemeClr val="bg1"/>
                </a:solidFill>
                <a:latin typeface="Sniglet" charset="0"/>
              </a:rPr>
              <a:t>Γιατί  </a:t>
            </a:r>
            <a:r>
              <a:rPr lang="en-US" sz="1800" b="1" i="1" dirty="0" smtClean="0">
                <a:solidFill>
                  <a:schemeClr val="bg1"/>
                </a:solidFill>
                <a:latin typeface="Sniglet" charset="0"/>
              </a:rPr>
              <a:t>SAR</a:t>
            </a:r>
            <a:endParaRPr lang="en-US" sz="1800" dirty="0">
              <a:solidFill>
                <a:schemeClr val="bg1"/>
              </a:solidFill>
              <a:latin typeface="Sniglet" charset="0"/>
            </a:endParaRPr>
          </a:p>
        </p:txBody>
      </p:sp>
      <p:sp>
        <p:nvSpPr>
          <p:cNvPr id="11" name="Google Shape;74;p13"/>
          <p:cNvSpPr/>
          <p:nvPr/>
        </p:nvSpPr>
        <p:spPr>
          <a:xfrm>
            <a:off x="3845120" y="1116145"/>
            <a:ext cx="819150" cy="514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6656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6667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Rectangle 8"/>
          <p:cNvSpPr/>
          <p:nvPr/>
        </p:nvSpPr>
        <p:spPr>
          <a:xfrm>
            <a:off x="304800" y="742950"/>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graphicFrame>
        <p:nvGraphicFramePr>
          <p:cNvPr id="14" name="Google Shape;175;p23"/>
          <p:cNvGraphicFramePr/>
          <p:nvPr>
            <p:extLst>
              <p:ext uri="{D42A27DB-BD31-4B8C-83A1-F6EECF244321}">
                <p14:modId xmlns:p14="http://schemas.microsoft.com/office/powerpoint/2010/main" val="2261547108"/>
              </p:ext>
            </p:extLst>
          </p:nvPr>
        </p:nvGraphicFramePr>
        <p:xfrm>
          <a:off x="631537" y="1540564"/>
          <a:ext cx="7880925" cy="1676400"/>
        </p:xfrm>
        <a:graphic>
          <a:graphicData uri="http://schemas.openxmlformats.org/drawingml/2006/table">
            <a:tbl>
              <a:tblPr>
                <a:noFill/>
                <a:tableStyleId>{D3D15739-A6B6-4DE7-8F0C-7DB6B90EA7AB}</a:tableStyleId>
              </a:tblPr>
              <a:tblGrid>
                <a:gridCol w="3483263">
                  <a:extLst>
                    <a:ext uri="{9D8B030D-6E8A-4147-A177-3AD203B41FA5}">
                      <a16:colId xmlns:a16="http://schemas.microsoft.com/office/drawing/2014/main" val="20000"/>
                    </a:ext>
                  </a:extLst>
                </a:gridCol>
                <a:gridCol w="4397662">
                  <a:extLst>
                    <a:ext uri="{9D8B030D-6E8A-4147-A177-3AD203B41FA5}">
                      <a16:colId xmlns:a16="http://schemas.microsoft.com/office/drawing/2014/main" val="20001"/>
                    </a:ext>
                  </a:extLst>
                </a:gridCol>
              </a:tblGrid>
              <a:tr h="457200">
                <a:tc>
                  <a:txBody>
                    <a:bodyPr/>
                    <a:lstStyle/>
                    <a:p>
                      <a:pPr algn="ctr" fontAlgn="ctr"/>
                      <a:r>
                        <a:rPr lang="en-US" sz="1700" b="1" i="0" u="none" strike="noStrike" dirty="0" smtClean="0">
                          <a:solidFill>
                            <a:schemeClr val="bg1"/>
                          </a:solidFill>
                          <a:effectLst/>
                          <a:latin typeface="Sniglet" charset="0"/>
                          <a:cs typeface="Times New Roman"/>
                        </a:rPr>
                        <a:t> </a:t>
                      </a:r>
                      <a:r>
                        <a:rPr lang="el-GR" sz="1700" b="1" i="0" u="none" strike="noStrike" dirty="0" smtClean="0">
                          <a:solidFill>
                            <a:schemeClr val="bg1"/>
                          </a:solidFill>
                          <a:effectLst/>
                          <a:latin typeface="Sniglet" charset="0"/>
                          <a:cs typeface="Times New Roman"/>
                        </a:rPr>
                        <a:t>Χαρακτηριστικά </a:t>
                      </a:r>
                      <a:r>
                        <a:rPr lang="el-GR" sz="1700" b="1" i="0" u="none" strike="noStrike" dirty="0">
                          <a:solidFill>
                            <a:schemeClr val="bg1"/>
                          </a:solidFill>
                          <a:effectLst/>
                          <a:latin typeface="Sniglet" charset="0"/>
                          <a:cs typeface="Times New Roman"/>
                        </a:rPr>
                        <a:t>παιδιών </a:t>
                      </a:r>
                      <a:r>
                        <a:rPr lang="el-GR" sz="1700" b="1" i="0" u="none" strike="noStrike" dirty="0" smtClean="0">
                          <a:solidFill>
                            <a:schemeClr val="bg1"/>
                          </a:solidFill>
                          <a:effectLst/>
                          <a:latin typeface="Sniglet" charset="0"/>
                          <a:cs typeface="Times New Roman"/>
                        </a:rPr>
                        <a:t>με ΔΦΑ</a:t>
                      </a:r>
                      <a:endParaRPr lang="en-US" sz="17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tc>
                  <a:txBody>
                    <a:bodyPr/>
                    <a:lstStyle/>
                    <a:p>
                      <a:pPr algn="ctr" fontAlgn="ctr"/>
                      <a:r>
                        <a:rPr lang="el-GR" sz="1700" b="1" i="0" u="none" strike="noStrike" dirty="0">
                          <a:solidFill>
                            <a:schemeClr val="bg1"/>
                          </a:solidFill>
                          <a:effectLst/>
                          <a:latin typeface="Sniglet" charset="0"/>
                          <a:cs typeface="Times New Roman"/>
                        </a:rPr>
                        <a:t>Χαρακτηριστικά </a:t>
                      </a:r>
                      <a:r>
                        <a:rPr lang="en-US" sz="1700" b="1" i="0" u="none" strike="noStrike" dirty="0" smtClean="0">
                          <a:solidFill>
                            <a:schemeClr val="bg1"/>
                          </a:solidFill>
                          <a:effectLst/>
                          <a:latin typeface="Sniglet" charset="0"/>
                          <a:cs typeface="Times New Roman"/>
                        </a:rPr>
                        <a:t>SAR</a:t>
                      </a:r>
                      <a:endParaRPr lang="en-US" sz="1700" b="1" i="0" u="none" strike="noStrike" dirty="0">
                        <a:solidFill>
                          <a:schemeClr val="bg1"/>
                        </a:solidFill>
                        <a:effectLst/>
                        <a:latin typeface="Sniglet" charset="0"/>
                      </a:endParaRPr>
                    </a:p>
                  </a:txBody>
                  <a:tcPr marL="9525" marR="9525" marT="9525"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077791">
                <a:tc>
                  <a:txBody>
                    <a:bodyPr/>
                    <a:lstStyle/>
                    <a:p>
                      <a:pPr marL="0" marR="0" lvl="0" indent="0" algn="just">
                        <a:lnSpc>
                          <a:spcPct val="100000"/>
                        </a:lnSpc>
                        <a:spcBef>
                          <a:spcPts val="0"/>
                        </a:spcBef>
                        <a:spcAft>
                          <a:spcPts val="0"/>
                        </a:spcAft>
                        <a:buSzPts val="1200"/>
                        <a:buFont typeface="Times New Roman"/>
                        <a:buNone/>
                      </a:pPr>
                      <a:r>
                        <a:rPr lang="el-GR" sz="1600" dirty="0" smtClean="0">
                          <a:solidFill>
                            <a:schemeClr val="bg1"/>
                          </a:solidFill>
                          <a:effectLst/>
                          <a:latin typeface="Sniglet" charset="0"/>
                          <a:ea typeface="Calibri"/>
                          <a:cs typeface="Times New Roman"/>
                        </a:rPr>
                        <a:t>Αδιαφορία ή άγχος για καινούριε</a:t>
                      </a:r>
                      <a:r>
                        <a:rPr lang="el-GR" sz="1600" baseline="0" dirty="0" smtClean="0">
                          <a:solidFill>
                            <a:schemeClr val="bg1"/>
                          </a:solidFill>
                          <a:effectLst/>
                          <a:latin typeface="Sniglet" charset="0"/>
                          <a:ea typeface="Calibri"/>
                          <a:cs typeface="Times New Roman"/>
                        </a:rPr>
                        <a:t>ς συνθήκες </a:t>
                      </a:r>
                      <a:r>
                        <a:rPr lang="el-GR" sz="1600" dirty="0" smtClean="0">
                          <a:solidFill>
                            <a:schemeClr val="bg1"/>
                          </a:solidFill>
                          <a:effectLst/>
                          <a:latin typeface="Sniglet" charset="0"/>
                          <a:ea typeface="Calibri"/>
                          <a:cs typeface="Times New Roman"/>
                        </a:rPr>
                        <a:t>(</a:t>
                      </a:r>
                      <a:r>
                        <a:rPr lang="en-US" sz="1600" dirty="0">
                          <a:solidFill>
                            <a:schemeClr val="bg1"/>
                          </a:solidFill>
                          <a:effectLst/>
                          <a:latin typeface="Sniglet" charset="0"/>
                          <a:ea typeface="Calibri"/>
                          <a:cs typeface="Times New Roman"/>
                        </a:rPr>
                        <a:t>Baron et</a:t>
                      </a:r>
                      <a:r>
                        <a:rPr lang="el-GR" sz="1600" dirty="0">
                          <a:solidFill>
                            <a:schemeClr val="bg1"/>
                          </a:solidFill>
                          <a:effectLst/>
                          <a:latin typeface="Sniglet" charset="0"/>
                          <a:ea typeface="Calibri"/>
                          <a:cs typeface="Times New Roman"/>
                        </a:rPr>
                        <a:t>.</a:t>
                      </a:r>
                      <a:r>
                        <a:rPr lang="en-US" sz="1600" dirty="0">
                          <a:solidFill>
                            <a:schemeClr val="bg1"/>
                          </a:solidFill>
                          <a:effectLst/>
                          <a:latin typeface="Sniglet" charset="0"/>
                          <a:ea typeface="Calibri"/>
                          <a:cs typeface="Times New Roman"/>
                        </a:rPr>
                        <a:t>al</a:t>
                      </a:r>
                      <a:r>
                        <a:rPr lang="el-GR" sz="1600" dirty="0">
                          <a:solidFill>
                            <a:schemeClr val="bg1"/>
                          </a:solidFill>
                          <a:effectLst/>
                          <a:latin typeface="Sniglet" charset="0"/>
                          <a:ea typeface="Calibri"/>
                          <a:cs typeface="Times New Roman"/>
                        </a:rPr>
                        <a:t>., 2006).</a:t>
                      </a:r>
                      <a:endParaRPr lang="en-US" sz="1400" dirty="0">
                        <a:solidFill>
                          <a:schemeClr val="bg1"/>
                        </a:solidFill>
                        <a:effectLst/>
                        <a:latin typeface="Sniglet" charset="0"/>
                        <a:ea typeface="Calibri"/>
                        <a:cs typeface="Times New Roman"/>
                      </a:endParaRPr>
                    </a:p>
                  </a:txBody>
                  <a:tcPr marL="68580" marR="68580" marT="0" marB="0">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tc>
                  <a:txBody>
                    <a:bodyPr/>
                    <a:lstStyle/>
                    <a:p>
                      <a:pPr marL="0" marR="0" lvl="0" indent="0" algn="just">
                        <a:lnSpc>
                          <a:spcPct val="100000"/>
                        </a:lnSpc>
                        <a:spcBef>
                          <a:spcPts val="0"/>
                        </a:spcBef>
                        <a:spcAft>
                          <a:spcPts val="0"/>
                        </a:spcAft>
                        <a:buSzPts val="1200"/>
                        <a:buFont typeface="Times New Roman"/>
                        <a:buNone/>
                      </a:pPr>
                      <a:r>
                        <a:rPr lang="el-GR" sz="1600" dirty="0" smtClean="0">
                          <a:solidFill>
                            <a:schemeClr val="bg1"/>
                          </a:solidFill>
                          <a:effectLst/>
                          <a:latin typeface="Sniglet" charset="0"/>
                          <a:ea typeface="Calibri"/>
                          <a:cs typeface="Times New Roman"/>
                        </a:rPr>
                        <a:t>Προσαρμόσουν </a:t>
                      </a:r>
                      <a:r>
                        <a:rPr lang="el-GR" sz="1600" dirty="0">
                          <a:solidFill>
                            <a:schemeClr val="bg1"/>
                          </a:solidFill>
                          <a:effectLst/>
                          <a:latin typeface="Sniglet" charset="0"/>
                          <a:ea typeface="Calibri"/>
                          <a:cs typeface="Times New Roman"/>
                        </a:rPr>
                        <a:t>τη συμπεριφορά τους </a:t>
                      </a:r>
                      <a:r>
                        <a:rPr lang="el-GR" sz="1600" dirty="0" smtClean="0">
                          <a:solidFill>
                            <a:schemeClr val="bg1"/>
                          </a:solidFill>
                          <a:effectLst/>
                          <a:latin typeface="Sniglet" charset="0"/>
                          <a:ea typeface="Calibri"/>
                          <a:cs typeface="Times New Roman"/>
                        </a:rPr>
                        <a:t>ώστε να </a:t>
                      </a:r>
                      <a:r>
                        <a:rPr lang="el-GR" sz="1600" dirty="0">
                          <a:solidFill>
                            <a:schemeClr val="bg1"/>
                          </a:solidFill>
                          <a:effectLst/>
                          <a:latin typeface="Sniglet" charset="0"/>
                          <a:ea typeface="Calibri"/>
                          <a:cs typeface="Times New Roman"/>
                        </a:rPr>
                        <a:t>είναι κοντά στα ενδιαφέροντα κάθε παιδιού  και ταυτόχρονα να μπορούν να αποφθεχθούν ερεθίσματα τα οποία πυροδοτούν αντιδράσεις και εκρήξεις συμπεριφοράς </a:t>
                      </a:r>
                      <a:r>
                        <a:rPr lang="el-GR" sz="1400" dirty="0">
                          <a:solidFill>
                            <a:schemeClr val="bg1"/>
                          </a:solidFill>
                          <a:effectLst/>
                          <a:latin typeface="Sniglet" charset="0"/>
                          <a:ea typeface="Times New Roman"/>
                          <a:cs typeface="Courier New"/>
                        </a:rPr>
                        <a:t>(</a:t>
                      </a:r>
                      <a:r>
                        <a:rPr lang="en-US" sz="1400" dirty="0" err="1">
                          <a:solidFill>
                            <a:schemeClr val="bg1"/>
                          </a:solidFill>
                          <a:effectLst/>
                          <a:latin typeface="Sniglet" charset="0"/>
                          <a:ea typeface="Calibri"/>
                          <a:cs typeface="Times New Roman"/>
                        </a:rPr>
                        <a:t>Huijnen</a:t>
                      </a:r>
                      <a:r>
                        <a:rPr lang="en-US" sz="1400" dirty="0">
                          <a:solidFill>
                            <a:schemeClr val="bg1"/>
                          </a:solidFill>
                          <a:effectLst/>
                          <a:latin typeface="Sniglet" charset="0"/>
                          <a:ea typeface="Calibri"/>
                          <a:cs typeface="Times New Roman"/>
                        </a:rPr>
                        <a:t> et</a:t>
                      </a:r>
                      <a:r>
                        <a:rPr lang="el-GR" sz="1400" dirty="0">
                          <a:solidFill>
                            <a:schemeClr val="bg1"/>
                          </a:solidFill>
                          <a:effectLst/>
                          <a:latin typeface="Sniglet" charset="0"/>
                          <a:ea typeface="Calibri"/>
                          <a:cs typeface="Times New Roman"/>
                        </a:rPr>
                        <a:t>.</a:t>
                      </a:r>
                      <a:r>
                        <a:rPr lang="en-US" sz="1400" dirty="0">
                          <a:solidFill>
                            <a:schemeClr val="bg1"/>
                          </a:solidFill>
                          <a:effectLst/>
                          <a:latin typeface="Sniglet" charset="0"/>
                          <a:ea typeface="Calibri"/>
                          <a:cs typeface="Times New Roman"/>
                        </a:rPr>
                        <a:t>al</a:t>
                      </a:r>
                      <a:r>
                        <a:rPr lang="el-GR" sz="1400" dirty="0">
                          <a:solidFill>
                            <a:schemeClr val="bg1"/>
                          </a:solidFill>
                          <a:effectLst/>
                          <a:latin typeface="Sniglet" charset="0"/>
                          <a:ea typeface="Calibri"/>
                          <a:cs typeface="Times New Roman"/>
                        </a:rPr>
                        <a:t>., 2016).</a:t>
                      </a:r>
                      <a:endParaRPr lang="en-US" sz="1200" dirty="0">
                        <a:solidFill>
                          <a:schemeClr val="bg1"/>
                        </a:solidFill>
                        <a:effectLst/>
                        <a:latin typeface="Sniglet" charset="0"/>
                        <a:ea typeface="Calibri"/>
                        <a:cs typeface="Times New Roman"/>
                      </a:endParaRPr>
                    </a:p>
                  </a:txBody>
                  <a:tcPr marL="68580" marR="6858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1"/>
                  </a:ext>
                </a:extLst>
              </a:tr>
            </a:tbl>
          </a:graphicData>
        </a:graphic>
      </p:graphicFrame>
      <p:sp>
        <p:nvSpPr>
          <p:cNvPr id="15" name="Rectangle 14"/>
          <p:cNvSpPr/>
          <p:nvPr/>
        </p:nvSpPr>
        <p:spPr>
          <a:xfrm>
            <a:off x="3816545" y="895350"/>
            <a:ext cx="1178528" cy="369332"/>
          </a:xfrm>
          <a:prstGeom prst="rect">
            <a:avLst/>
          </a:prstGeom>
        </p:spPr>
        <p:txBody>
          <a:bodyPr wrap="none">
            <a:spAutoFit/>
          </a:bodyPr>
          <a:lstStyle/>
          <a:p>
            <a:r>
              <a:rPr lang="el-GR" sz="1800" b="1" i="1" dirty="0" smtClean="0">
                <a:solidFill>
                  <a:schemeClr val="bg1"/>
                </a:solidFill>
                <a:latin typeface="Sniglet" charset="0"/>
              </a:rPr>
              <a:t>Γιατί  </a:t>
            </a:r>
            <a:r>
              <a:rPr lang="en-US" sz="1800" b="1" i="1" dirty="0" smtClean="0">
                <a:solidFill>
                  <a:schemeClr val="bg1"/>
                </a:solidFill>
                <a:latin typeface="Sniglet" charset="0"/>
              </a:rPr>
              <a:t>SAR</a:t>
            </a:r>
            <a:endParaRPr lang="en-US" sz="1800" dirty="0">
              <a:solidFill>
                <a:schemeClr val="bg1"/>
              </a:solidFill>
              <a:latin typeface="Sniglet" charset="0"/>
            </a:endParaRPr>
          </a:p>
        </p:txBody>
      </p:sp>
      <p:sp>
        <p:nvSpPr>
          <p:cNvPr id="16" name="Google Shape;74;p13"/>
          <p:cNvSpPr/>
          <p:nvPr/>
        </p:nvSpPr>
        <p:spPr>
          <a:xfrm>
            <a:off x="3845120" y="1200150"/>
            <a:ext cx="819150" cy="514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6656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body" idx="1"/>
          </p:nvPr>
        </p:nvSpPr>
        <p:spPr>
          <a:xfrm>
            <a:off x="304799" y="1123950"/>
            <a:ext cx="3681044" cy="2756100"/>
          </a:xfrm>
          <a:prstGeom prst="rect">
            <a:avLst/>
          </a:prstGeom>
        </p:spPr>
        <p:txBody>
          <a:bodyPr spcFirstLastPara="1" wrap="square" lIns="91425" tIns="91425" rIns="91425" bIns="91425" anchor="t" anchorCtr="0">
            <a:noAutofit/>
          </a:bodyPr>
          <a:lstStyle/>
          <a:p>
            <a:pPr marL="127000" indent="0" algn="just">
              <a:buNone/>
            </a:pPr>
            <a:r>
              <a:rPr lang="el-GR" sz="1800" dirty="0" smtClean="0"/>
              <a:t>Η </a:t>
            </a:r>
            <a:r>
              <a:rPr lang="el-GR" sz="1800" dirty="0"/>
              <a:t>επιβεβαιωμένη </a:t>
            </a:r>
            <a:r>
              <a:rPr lang="el-GR" sz="1800" b="1" dirty="0"/>
              <a:t>θετική επίδραση </a:t>
            </a:r>
            <a:r>
              <a:rPr lang="el-GR" sz="1800" dirty="0" smtClean="0"/>
              <a:t>των </a:t>
            </a:r>
            <a:r>
              <a:rPr lang="en-US" sz="1800" dirty="0" smtClean="0"/>
              <a:t>SAR </a:t>
            </a:r>
            <a:r>
              <a:rPr lang="el-GR" sz="1800" dirty="0" smtClean="0"/>
              <a:t>σε </a:t>
            </a:r>
            <a:r>
              <a:rPr lang="el-GR" sz="1800" dirty="0"/>
              <a:t>παιδιά με ΔΦΑ, </a:t>
            </a:r>
            <a:endParaRPr lang="en-US" sz="1800" dirty="0" smtClean="0"/>
          </a:p>
          <a:p>
            <a:pPr marL="127000" indent="0" algn="ctr">
              <a:buNone/>
            </a:pPr>
            <a:r>
              <a:rPr lang="el-GR" sz="2000" b="1" u="sng" dirty="0" smtClean="0">
                <a:solidFill>
                  <a:schemeClr val="bg1"/>
                </a:solidFill>
              </a:rPr>
              <a:t>αλλά</a:t>
            </a:r>
            <a:r>
              <a:rPr lang="el-GR" sz="2000" u="sng" dirty="0" smtClean="0">
                <a:solidFill>
                  <a:schemeClr val="bg1"/>
                </a:solidFill>
              </a:rPr>
              <a:t> </a:t>
            </a:r>
          </a:p>
          <a:p>
            <a:pPr marL="127000" indent="0" algn="just">
              <a:buNone/>
            </a:pPr>
            <a:r>
              <a:rPr lang="el-GR" sz="1800" dirty="0" smtClean="0"/>
              <a:t>η </a:t>
            </a:r>
            <a:r>
              <a:rPr lang="el-GR" sz="1800" dirty="0"/>
              <a:t>αξιοποίηση ρομπότ που δεν ανταποκρίνονται στο εύρος των </a:t>
            </a:r>
            <a:r>
              <a:rPr lang="el-GR" sz="1800" dirty="0" smtClean="0"/>
              <a:t>αναγκών</a:t>
            </a:r>
            <a:r>
              <a:rPr lang="en-US" sz="1800" dirty="0" smtClean="0"/>
              <a:t> </a:t>
            </a:r>
            <a:r>
              <a:rPr lang="el-GR" sz="1800" dirty="0" smtClean="0"/>
              <a:t>παιδιών με ΔΦΑ, </a:t>
            </a:r>
            <a:endParaRPr lang="en-US" sz="1800" dirty="0" smtClean="0"/>
          </a:p>
          <a:p>
            <a:pPr marL="127000" indent="0" algn="ctr">
              <a:buNone/>
            </a:pPr>
            <a:r>
              <a:rPr lang="el-GR" sz="2000" b="1" u="sng" dirty="0" smtClean="0"/>
              <a:t>και</a:t>
            </a:r>
            <a:endParaRPr lang="en-US" sz="2000" b="1" u="sng" dirty="0"/>
          </a:p>
          <a:p>
            <a:pPr marL="127000" indent="0" algn="just">
              <a:buNone/>
            </a:pPr>
            <a:r>
              <a:rPr lang="el-GR" sz="1800" dirty="0" smtClean="0"/>
              <a:t>παρεμβάσεις </a:t>
            </a:r>
            <a:r>
              <a:rPr lang="el-GR" sz="1800" dirty="0"/>
              <a:t>με μη τεκμηριωμένη αποτελεσματικότητα ως προς τη γενίκευση των κοινωνικών </a:t>
            </a:r>
            <a:r>
              <a:rPr lang="el-GR" sz="1800" dirty="0" smtClean="0"/>
              <a:t>δεξιοτήτων</a:t>
            </a:r>
            <a:endParaRPr lang="en-US" sz="1800" dirty="0"/>
          </a:p>
        </p:txBody>
      </p:sp>
      <p:sp>
        <p:nvSpPr>
          <p:cNvPr id="123" name="Google Shape;123;p18"/>
          <p:cNvSpPr txBox="1">
            <a:spLocks noGrp="1"/>
          </p:cNvSpPr>
          <p:nvPr>
            <p:ph type="body" idx="2"/>
          </p:nvPr>
        </p:nvSpPr>
        <p:spPr>
          <a:xfrm>
            <a:off x="4732869" y="1267405"/>
            <a:ext cx="4233195" cy="3430778"/>
          </a:xfrm>
          <a:prstGeom prst="rect">
            <a:avLst/>
          </a:prstGeom>
        </p:spPr>
        <p:txBody>
          <a:bodyPr spcFirstLastPara="1" wrap="square" lIns="91425" tIns="91425" rIns="91425" bIns="91425" anchor="t" anchorCtr="0">
            <a:noAutofit/>
          </a:bodyPr>
          <a:lstStyle/>
          <a:p>
            <a:pPr marL="127000" lvl="0" indent="0" algn="just">
              <a:buNone/>
            </a:pPr>
            <a:r>
              <a:rPr lang="el-GR" sz="1800" dirty="0" smtClean="0"/>
              <a:t>Δημιουργία </a:t>
            </a:r>
            <a:r>
              <a:rPr lang="el-GR" sz="1800" dirty="0" smtClean="0"/>
              <a:t>ενός</a:t>
            </a:r>
            <a:r>
              <a:rPr lang="en-US" sz="1800" dirty="0" smtClean="0"/>
              <a:t> SAR</a:t>
            </a:r>
            <a:r>
              <a:rPr lang="el-GR" sz="1800" dirty="0" smtClean="0"/>
              <a:t>, </a:t>
            </a:r>
            <a:r>
              <a:rPr lang="el-GR" sz="1800" dirty="0"/>
              <a:t>το οποίο θα σχεδιαστεί και θα αναπτυχθεί από την αρχή, τόσο ως προς την εμφάνιση όσο και ως προς τις λειτουργίες, ώστε να ανταποκρίνεται στα χαρακτηριστικά </a:t>
            </a:r>
            <a:r>
              <a:rPr lang="en-US" sz="1800" dirty="0"/>
              <a:t> </a:t>
            </a:r>
            <a:r>
              <a:rPr lang="el-GR" sz="1800" dirty="0" smtClean="0"/>
              <a:t>ΔΦΑ</a:t>
            </a:r>
          </a:p>
          <a:p>
            <a:pPr marL="127000" lvl="0" indent="0">
              <a:buNone/>
            </a:pPr>
            <a:endParaRPr lang="el-GR" dirty="0" smtClean="0"/>
          </a:p>
          <a:p>
            <a:pPr marL="127000" indent="0" algn="just">
              <a:buNone/>
            </a:pPr>
            <a:r>
              <a:rPr lang="el-GR" sz="1800" dirty="0"/>
              <a:t>Δημιουργία μίας μεθόδου η οποία θα αξιοποιεί το διαμεσολαβητικό ρόλο των </a:t>
            </a:r>
            <a:r>
              <a:rPr lang="en-US" sz="1800" dirty="0" smtClean="0"/>
              <a:t>SAR</a:t>
            </a:r>
            <a:r>
              <a:rPr lang="el-GR" sz="1800" dirty="0" smtClean="0"/>
              <a:t>, </a:t>
            </a:r>
            <a:r>
              <a:rPr lang="el-GR" sz="1800" dirty="0"/>
              <a:t>για την βελτίωση της </a:t>
            </a:r>
            <a:r>
              <a:rPr lang="el-GR" sz="1800" dirty="0" smtClean="0"/>
              <a:t>ανάπτυξης</a:t>
            </a:r>
            <a:r>
              <a:rPr lang="en-US" sz="1800" dirty="0" smtClean="0"/>
              <a:t>,</a:t>
            </a:r>
            <a:r>
              <a:rPr lang="el-GR" sz="1800" dirty="0" smtClean="0"/>
              <a:t> </a:t>
            </a:r>
            <a:r>
              <a:rPr lang="el-GR" sz="1800" dirty="0"/>
              <a:t>τη διατήρηση και γενίκευση κοινωνικών δεξιοτήτων παιδιών με </a:t>
            </a:r>
            <a:r>
              <a:rPr lang="el-GR" sz="1800" dirty="0" smtClean="0"/>
              <a:t>ΔΦΑ, </a:t>
            </a:r>
            <a:r>
              <a:rPr lang="el-GR" sz="1800" dirty="0" err="1" smtClean="0"/>
              <a:t>μς</a:t>
            </a:r>
            <a:r>
              <a:rPr lang="el-GR" sz="1800" dirty="0" smtClean="0"/>
              <a:t> συστηματικό τρόπο</a:t>
            </a:r>
            <a:endParaRPr lang="en-US" sz="1800" dirty="0"/>
          </a:p>
          <a:p>
            <a:pPr marL="127000" lvl="0" indent="0">
              <a:buNone/>
            </a:pPr>
            <a:endParaRPr lang="en-US" dirty="0"/>
          </a:p>
        </p:txBody>
      </p:sp>
      <p:sp>
        <p:nvSpPr>
          <p:cNvPr id="126" name="Google Shape;126;p18"/>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grpSp>
        <p:nvGrpSpPr>
          <p:cNvPr id="10" name="Google Shape;112;p17"/>
          <p:cNvGrpSpPr/>
          <p:nvPr/>
        </p:nvGrpSpPr>
        <p:grpSpPr>
          <a:xfrm rot="1255354">
            <a:off x="4036997" y="3772418"/>
            <a:ext cx="782033" cy="269659"/>
            <a:chOff x="271125" y="812725"/>
            <a:chExt cx="766525" cy="221725"/>
          </a:xfrm>
        </p:grpSpPr>
        <p:sp>
          <p:nvSpPr>
            <p:cNvPr id="11" name="Google Shape;113;p17"/>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4;p17"/>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12;p17"/>
          <p:cNvGrpSpPr/>
          <p:nvPr/>
        </p:nvGrpSpPr>
        <p:grpSpPr>
          <a:xfrm rot="20426447">
            <a:off x="4038407" y="2274934"/>
            <a:ext cx="786850" cy="285188"/>
            <a:chOff x="271125" y="812725"/>
            <a:chExt cx="766525" cy="221725"/>
          </a:xfrm>
        </p:grpSpPr>
        <p:sp>
          <p:nvSpPr>
            <p:cNvPr id="14" name="Google Shape;113;p17"/>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p17"/>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3200" b="1" dirty="0" smtClean="0">
                <a:latin typeface="Sniglet"/>
                <a:ea typeface="Sniglet"/>
                <a:cs typeface="Sniglet"/>
                <a:sym typeface="Sniglet"/>
              </a:rPr>
              <a:t>Αναγκαιότητα</a:t>
            </a:r>
            <a:endParaRPr lang="el-GR" sz="3200" b="1" dirty="0"/>
          </a:p>
        </p:txBody>
      </p:sp>
      <p:sp>
        <p:nvSpPr>
          <p:cNvPr id="18"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4850294" y="946839"/>
            <a:ext cx="3836506" cy="369332"/>
          </a:xfrm>
          <a:prstGeom prst="rect">
            <a:avLst/>
          </a:prstGeom>
          <a:noFill/>
        </p:spPr>
        <p:txBody>
          <a:bodyPr wrap="square" rtlCol="0">
            <a:spAutoFit/>
          </a:bodyPr>
          <a:lstStyle/>
          <a:p>
            <a:r>
              <a:rPr lang="el-GR" sz="1800" dirty="0">
                <a:solidFill>
                  <a:schemeClr val="bg1"/>
                </a:solidFill>
                <a:latin typeface="Sniglet" charset="0"/>
              </a:rPr>
              <a:t>δημιούργησαν την </a:t>
            </a:r>
            <a:r>
              <a:rPr lang="el-GR" sz="1800" dirty="0" smtClean="0">
                <a:solidFill>
                  <a:schemeClr val="bg1"/>
                </a:solidFill>
                <a:latin typeface="Sniglet" charset="0"/>
              </a:rPr>
              <a:t>ανάγκη για</a:t>
            </a:r>
            <a:r>
              <a:rPr lang="el-GR" sz="1800" dirty="0" smtClean="0">
                <a:solidFill>
                  <a:schemeClr val="bg1"/>
                </a:solidFill>
                <a:latin typeface="Sniglet" charset="0"/>
              </a:rPr>
              <a:t>:</a:t>
            </a:r>
            <a:endParaRPr lang="el-GR" sz="1800" dirty="0" smtClean="0">
              <a:solidFill>
                <a:schemeClr val="bg1"/>
              </a:solidFill>
              <a:latin typeface="Sniglet" charset="0"/>
            </a:endParaRPr>
          </a:p>
        </p:txBody>
      </p:sp>
      <p:sp>
        <p:nvSpPr>
          <p:cNvPr id="20" name="Google Shape;74;p13"/>
          <p:cNvSpPr/>
          <p:nvPr/>
        </p:nvSpPr>
        <p:spPr>
          <a:xfrm>
            <a:off x="6629400" y="1241661"/>
            <a:ext cx="1676400" cy="514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03"/>
        <p:cNvGrpSpPr/>
        <p:nvPr/>
      </p:nvGrpSpPr>
      <p:grpSpPr>
        <a:xfrm>
          <a:off x="0" y="0"/>
          <a:ext cx="0" cy="0"/>
          <a:chOff x="0" y="0"/>
          <a:chExt cx="0" cy="0"/>
        </a:xfrm>
      </p:grpSpPr>
      <p:sp>
        <p:nvSpPr>
          <p:cNvPr id="104" name="Google Shape;104;p17"/>
          <p:cNvSpPr txBox="1">
            <a:spLocks noGrp="1"/>
          </p:cNvSpPr>
          <p:nvPr>
            <p:ph type="ctrTitle" idx="4294967295"/>
          </p:nvPr>
        </p:nvSpPr>
        <p:spPr>
          <a:xfrm>
            <a:off x="424543" y="1581150"/>
            <a:ext cx="3505200" cy="1524000"/>
          </a:xfrm>
          <a:prstGeom prst="rect">
            <a:avLst/>
          </a:prstGeom>
        </p:spPr>
        <p:txBody>
          <a:bodyPr spcFirstLastPara="1" wrap="square" lIns="91425" tIns="91425" rIns="91425" bIns="91425" anchor="t" anchorCtr="0">
            <a:noAutofit/>
          </a:bodyPr>
          <a:lstStyle/>
          <a:p>
            <a:r>
              <a:rPr lang="el-GR" sz="1700" dirty="0" smtClean="0">
                <a:latin typeface="Sniglet" charset="0"/>
              </a:rPr>
              <a:t>Κλινικοί </a:t>
            </a:r>
            <a:r>
              <a:rPr lang="el-GR" sz="1700" dirty="0">
                <a:latin typeface="Sniglet" charset="0"/>
              </a:rPr>
              <a:t>θεραπευτές του αυτισμού, δηλώνουν </a:t>
            </a:r>
            <a:r>
              <a:rPr lang="el-GR" sz="1700" dirty="0" smtClean="0">
                <a:latin typeface="Sniglet" charset="0"/>
              </a:rPr>
              <a:t>διστακτικοί </a:t>
            </a:r>
            <a:r>
              <a:rPr lang="el-GR" sz="1700" dirty="0">
                <a:latin typeface="Sniglet" charset="0"/>
              </a:rPr>
              <a:t>στο να υιοθετήσουν μεθόδους οι οποίες αξιοποιούν τα </a:t>
            </a:r>
            <a:r>
              <a:rPr lang="el-GR" sz="1700" dirty="0" smtClean="0">
                <a:latin typeface="Sniglet" charset="0"/>
              </a:rPr>
              <a:t>ρομπότ</a:t>
            </a:r>
            <a:r>
              <a:rPr lang="en-US" sz="1700" dirty="0" smtClean="0">
                <a:latin typeface="Sniglet" charset="0"/>
              </a:rPr>
              <a:t>.</a:t>
            </a:r>
            <a:br>
              <a:rPr lang="en-US" sz="1700" dirty="0" smtClean="0">
                <a:latin typeface="Sniglet" charset="0"/>
              </a:rPr>
            </a:br>
            <a:r>
              <a:rPr lang="el-GR" sz="1700" dirty="0" smtClean="0">
                <a:latin typeface="Sniglet" charset="0"/>
              </a:rPr>
              <a:t/>
            </a:r>
            <a:br>
              <a:rPr lang="el-GR" sz="1700" dirty="0" smtClean="0">
                <a:latin typeface="Sniglet" charset="0"/>
              </a:rPr>
            </a:br>
            <a:r>
              <a:rPr lang="el-GR" sz="1700" dirty="0" smtClean="0">
                <a:latin typeface="Sniglet" charset="0"/>
              </a:rPr>
              <a:t>Θεωρούν </a:t>
            </a:r>
            <a:r>
              <a:rPr lang="el-GR" sz="1700" dirty="0">
                <a:latin typeface="Sniglet" charset="0"/>
              </a:rPr>
              <a:t>πως οι προτεινόμενες παρεμβάσεις σχεδιάζονται με βάση τις δυνατότητες  του ρομπότ που χρησιμοποιείται και όχι βάσει των συγκεκριμένων αναγκών των </a:t>
            </a:r>
            <a:r>
              <a:rPr lang="el-GR" sz="1700" dirty="0" smtClean="0">
                <a:latin typeface="Sniglet" charset="0"/>
              </a:rPr>
              <a:t>παιδιών</a:t>
            </a:r>
            <a:r>
              <a:rPr lang="en-US" sz="1700" dirty="0" smtClean="0">
                <a:latin typeface="Sniglet" charset="0"/>
              </a:rPr>
              <a:t/>
            </a:r>
            <a:br>
              <a:rPr lang="en-US" sz="1700" dirty="0" smtClean="0">
                <a:latin typeface="Sniglet" charset="0"/>
              </a:rPr>
            </a:br>
            <a:r>
              <a:rPr lang="el-GR" sz="1700" dirty="0" smtClean="0">
                <a:latin typeface="Sniglet" charset="0"/>
              </a:rPr>
              <a:t> (</a:t>
            </a:r>
            <a:r>
              <a:rPr lang="en-US" sz="1700" dirty="0" smtClean="0">
                <a:latin typeface="Sniglet" charset="0"/>
              </a:rPr>
              <a:t>Kim et</a:t>
            </a:r>
            <a:r>
              <a:rPr lang="el-GR" sz="1700" dirty="0">
                <a:latin typeface="Sniglet" charset="0"/>
              </a:rPr>
              <a:t>.</a:t>
            </a:r>
            <a:r>
              <a:rPr lang="en-US" sz="1700" dirty="0" smtClean="0">
                <a:latin typeface="Sniglet" charset="0"/>
              </a:rPr>
              <a:t>al.,</a:t>
            </a:r>
            <a:r>
              <a:rPr lang="el-GR" sz="1700" dirty="0" smtClean="0">
                <a:latin typeface="Sniglet" charset="0"/>
              </a:rPr>
              <a:t>2012)</a:t>
            </a:r>
            <a:r>
              <a:rPr lang="en-US" sz="1700" dirty="0" smtClean="0">
                <a:latin typeface="Sniglet" charset="0"/>
              </a:rPr>
              <a:t/>
            </a:r>
            <a:br>
              <a:rPr lang="en-US" sz="1700" dirty="0" smtClean="0">
                <a:latin typeface="Sniglet" charset="0"/>
              </a:rPr>
            </a:br>
            <a:endParaRPr sz="1700" dirty="0"/>
          </a:p>
        </p:txBody>
      </p:sp>
      <p:sp>
        <p:nvSpPr>
          <p:cNvPr id="116" name="Google Shape;116;p17"/>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
        <p:nvSpPr>
          <p:cNvPr id="17" name="Google Shape;72;p13"/>
          <p:cNvSpPr txBox="1">
            <a:spLocks/>
          </p:cNvSpPr>
          <p:nvPr/>
        </p:nvSpPr>
        <p:spPr>
          <a:xfrm>
            <a:off x="1212900" y="133350"/>
            <a:ext cx="7550100" cy="7105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3200" b="1" dirty="0" smtClean="0">
                <a:latin typeface="Sniglet"/>
                <a:ea typeface="Sniglet"/>
                <a:cs typeface="Sniglet"/>
                <a:sym typeface="Sniglet"/>
              </a:rPr>
              <a:t>Ανάλυση υπάρχουσας κατάστασης</a:t>
            </a:r>
            <a:endParaRPr lang="el-GR" sz="3200" b="1" dirty="0"/>
          </a:p>
        </p:txBody>
      </p:sp>
      <p:sp>
        <p:nvSpPr>
          <p:cNvPr id="18"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p17"/>
          <p:cNvSpPr txBox="1">
            <a:spLocks/>
          </p:cNvSpPr>
          <p:nvPr/>
        </p:nvSpPr>
        <p:spPr>
          <a:xfrm>
            <a:off x="5029200" y="1586780"/>
            <a:ext cx="3733800" cy="1524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pPr algn="just"/>
            <a:r>
              <a:rPr lang="el-GR" sz="1700" dirty="0" smtClean="0">
                <a:latin typeface="Sniglet" charset="0"/>
              </a:rPr>
              <a:t>Είναι περιορισμένη η έρευνα για το τι συμβαίνει όταν οι αλληλεπιδράσεις με τα </a:t>
            </a:r>
            <a:r>
              <a:rPr lang="en-US" sz="1700" dirty="0" smtClean="0">
                <a:latin typeface="Sniglet" charset="0"/>
              </a:rPr>
              <a:t>SAR</a:t>
            </a:r>
            <a:r>
              <a:rPr lang="el-GR" sz="1700" dirty="0" smtClean="0">
                <a:latin typeface="Sniglet" charset="0"/>
              </a:rPr>
              <a:t> τελειώνουν.</a:t>
            </a:r>
          </a:p>
          <a:p>
            <a:pPr algn="just"/>
            <a:endParaRPr lang="el-GR" sz="1800" dirty="0" smtClean="0"/>
          </a:p>
          <a:p>
            <a:pPr algn="just"/>
            <a:r>
              <a:rPr lang="el-GR" sz="1700" dirty="0" smtClean="0">
                <a:latin typeface="Sniglet" charset="0"/>
              </a:rPr>
              <a:t>Αν τα παιδιά με ΔΦΑ είναι σε θέση να γενικεύσουν και να διατηρήσουν τις κοινωνικές δεξιότητες που έχουν αναπτύξει και σε άλλα πλαίσια και ιδιαίτερα όταν το ρομπότ δεν είναι πλέον παρόν </a:t>
            </a:r>
          </a:p>
          <a:p>
            <a:pPr algn="l"/>
            <a:r>
              <a:rPr lang="el-GR" sz="1700" dirty="0" smtClean="0">
                <a:latin typeface="Sniglet" charset="0"/>
              </a:rPr>
              <a:t>(M</a:t>
            </a:r>
            <a:r>
              <a:rPr lang="en-US" sz="1700" dirty="0" err="1" smtClean="0">
                <a:latin typeface="Sniglet" charset="0"/>
              </a:rPr>
              <a:t>agliene</a:t>
            </a:r>
            <a:r>
              <a:rPr lang="el-GR" sz="1700" dirty="0" smtClean="0">
                <a:latin typeface="Sniglet" charset="0"/>
              </a:rPr>
              <a:t> </a:t>
            </a:r>
            <a:r>
              <a:rPr lang="en-US" sz="1700" dirty="0" smtClean="0">
                <a:latin typeface="Sniglet" charset="0"/>
              </a:rPr>
              <a:t>et.al</a:t>
            </a:r>
            <a:r>
              <a:rPr lang="el-GR" sz="1700" dirty="0" smtClean="0">
                <a:latin typeface="Sniglet" charset="0"/>
              </a:rPr>
              <a:t>., 2012)</a:t>
            </a:r>
            <a:br>
              <a:rPr lang="el-GR" sz="1700" dirty="0" smtClean="0">
                <a:latin typeface="Sniglet" charset="0"/>
              </a:rPr>
            </a:br>
            <a:endParaRPr lang="el-GR" sz="1700" dirty="0">
              <a:latin typeface="Sniglet" charset="0"/>
            </a:endParaRPr>
          </a:p>
        </p:txBody>
      </p:sp>
      <p:sp>
        <p:nvSpPr>
          <p:cNvPr id="2" name="TextBox 1"/>
          <p:cNvSpPr txBox="1"/>
          <p:nvPr/>
        </p:nvSpPr>
        <p:spPr>
          <a:xfrm>
            <a:off x="3962400" y="971549"/>
            <a:ext cx="1828800" cy="461665"/>
          </a:xfrm>
          <a:prstGeom prst="rect">
            <a:avLst/>
          </a:prstGeom>
          <a:noFill/>
        </p:spPr>
        <p:txBody>
          <a:bodyPr wrap="square" rtlCol="0">
            <a:spAutoFit/>
          </a:bodyPr>
          <a:lstStyle/>
          <a:p>
            <a:r>
              <a:rPr lang="el-GR" sz="2400" b="1" dirty="0" smtClean="0">
                <a:solidFill>
                  <a:schemeClr val="bg1"/>
                </a:solidFill>
                <a:latin typeface="Sniglet" charset="0"/>
              </a:rPr>
              <a:t>Όμως</a:t>
            </a:r>
            <a:endParaRPr lang="en-US" sz="2400" b="1" dirty="0">
              <a:solidFill>
                <a:schemeClr val="bg1"/>
              </a:solidFill>
              <a:latin typeface="Sniglet" charset="0"/>
            </a:endParaRPr>
          </a:p>
        </p:txBody>
      </p:sp>
      <p:sp>
        <p:nvSpPr>
          <p:cNvPr id="8" name="Google Shape;147;p20"/>
          <p:cNvSpPr/>
          <p:nvPr/>
        </p:nvSpPr>
        <p:spPr>
          <a:xfrm>
            <a:off x="4800600" y="1433215"/>
            <a:ext cx="4191000" cy="3500735"/>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7;p20"/>
          <p:cNvSpPr/>
          <p:nvPr/>
        </p:nvSpPr>
        <p:spPr>
          <a:xfrm>
            <a:off x="152400" y="1433214"/>
            <a:ext cx="4343400" cy="3710261"/>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7" name="Google Shape;147;p20"/>
          <p:cNvSpPr/>
          <p:nvPr/>
        </p:nvSpPr>
        <p:spPr>
          <a:xfrm>
            <a:off x="686082" y="1497830"/>
            <a:ext cx="3412220" cy="3207519"/>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sp>
        <p:nvSpPr>
          <p:cNvPr id="11" name="Google Shape;124;p18"/>
          <p:cNvSpPr/>
          <p:nvPr/>
        </p:nvSpPr>
        <p:spPr>
          <a:xfrm>
            <a:off x="4098302" y="2211889"/>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p16"/>
          <p:cNvSpPr/>
          <p:nvPr/>
        </p:nvSpPr>
        <p:spPr>
          <a:xfrm>
            <a:off x="4319809" y="2407071"/>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691574" y="1091954"/>
            <a:ext cx="7947831" cy="400110"/>
          </a:xfrm>
          <a:prstGeom prst="rect">
            <a:avLst/>
          </a:prstGeom>
        </p:spPr>
        <p:txBody>
          <a:bodyPr wrap="square">
            <a:spAutoFit/>
          </a:bodyPr>
          <a:lstStyle/>
          <a:p>
            <a:r>
              <a:rPr lang="el-GR" sz="2000" dirty="0" smtClean="0">
                <a:solidFill>
                  <a:schemeClr val="bg1"/>
                </a:solidFill>
                <a:latin typeface="Sniglet" charset="0"/>
              </a:rPr>
              <a:t>καλύπτει  την </a:t>
            </a:r>
            <a:r>
              <a:rPr lang="el-GR" sz="2000" dirty="0">
                <a:solidFill>
                  <a:schemeClr val="bg1"/>
                </a:solidFill>
                <a:latin typeface="Sniglet" charset="0"/>
              </a:rPr>
              <a:t>αναγκαιότητα που περιγράφηκε με:</a:t>
            </a:r>
            <a:endParaRPr lang="en-US" sz="2000" dirty="0">
              <a:solidFill>
                <a:schemeClr val="bg1"/>
              </a:solidFill>
              <a:latin typeface="Sniglet"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30" y="2266950"/>
            <a:ext cx="2136082" cy="2157443"/>
          </a:xfrm>
          <a:prstGeom prst="rect">
            <a:avLst/>
          </a:prstGeom>
        </p:spPr>
      </p:pic>
      <p:sp>
        <p:nvSpPr>
          <p:cNvPr id="6" name="Rectangle 5"/>
          <p:cNvSpPr/>
          <p:nvPr/>
        </p:nvSpPr>
        <p:spPr>
          <a:xfrm>
            <a:off x="910620" y="1625376"/>
            <a:ext cx="2637260" cy="646331"/>
          </a:xfrm>
          <a:prstGeom prst="rect">
            <a:avLst/>
          </a:prstGeom>
        </p:spPr>
        <p:txBody>
          <a:bodyPr wrap="none">
            <a:spAutoFit/>
          </a:bodyPr>
          <a:lstStyle/>
          <a:p>
            <a:pPr lvl="0"/>
            <a:r>
              <a:rPr lang="el-GR" sz="1800" dirty="0">
                <a:solidFill>
                  <a:schemeClr val="bg1"/>
                </a:solidFill>
                <a:latin typeface="Sniglet" charset="0"/>
              </a:rPr>
              <a:t>τη </a:t>
            </a:r>
            <a:r>
              <a:rPr lang="el-GR" sz="1800" dirty="0" smtClean="0">
                <a:solidFill>
                  <a:schemeClr val="bg1"/>
                </a:solidFill>
                <a:latin typeface="Sniglet" charset="0"/>
              </a:rPr>
              <a:t>δημιουργία </a:t>
            </a:r>
            <a:r>
              <a:rPr lang="el-GR" sz="1800" dirty="0">
                <a:solidFill>
                  <a:schemeClr val="bg1"/>
                </a:solidFill>
                <a:latin typeface="Sniglet" charset="0"/>
              </a:rPr>
              <a:t>του ρομπότ </a:t>
            </a:r>
            <a:endParaRPr lang="en-US" sz="1800" dirty="0" smtClean="0">
              <a:solidFill>
                <a:schemeClr val="bg1"/>
              </a:solidFill>
              <a:latin typeface="Sniglet" charset="0"/>
            </a:endParaRPr>
          </a:p>
          <a:p>
            <a:pPr lvl="0"/>
            <a:r>
              <a:rPr lang="el-GR" sz="1800" dirty="0" smtClean="0">
                <a:solidFill>
                  <a:schemeClr val="bg1"/>
                </a:solidFill>
                <a:latin typeface="Sniglet" charset="0"/>
              </a:rPr>
              <a:t>κοινωνικής </a:t>
            </a:r>
            <a:r>
              <a:rPr lang="el-GR" sz="1800" dirty="0">
                <a:solidFill>
                  <a:schemeClr val="bg1"/>
                </a:solidFill>
                <a:latin typeface="Sniglet" charset="0"/>
              </a:rPr>
              <a:t>αρωγής </a:t>
            </a:r>
            <a:r>
              <a:rPr lang="en-US" sz="1800" dirty="0">
                <a:solidFill>
                  <a:schemeClr val="bg1"/>
                </a:solidFill>
                <a:latin typeface="Sniglet" charset="0"/>
              </a:rPr>
              <a:t>Daisy</a:t>
            </a:r>
          </a:p>
        </p:txBody>
      </p:sp>
      <p:sp>
        <p:nvSpPr>
          <p:cNvPr id="22" name="Google Shape;147;p20"/>
          <p:cNvSpPr/>
          <p:nvPr/>
        </p:nvSpPr>
        <p:spPr>
          <a:xfrm>
            <a:off x="5014692" y="1526453"/>
            <a:ext cx="3363784" cy="320738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5924737" y="1720238"/>
            <a:ext cx="1915909" cy="646331"/>
          </a:xfrm>
          <a:prstGeom prst="rect">
            <a:avLst/>
          </a:prstGeom>
        </p:spPr>
        <p:txBody>
          <a:bodyPr wrap="none">
            <a:spAutoFit/>
          </a:bodyPr>
          <a:lstStyle/>
          <a:p>
            <a:r>
              <a:rPr lang="el-GR" sz="1800" dirty="0">
                <a:solidFill>
                  <a:schemeClr val="bg1"/>
                </a:solidFill>
                <a:latin typeface="Sniglet" charset="0"/>
              </a:rPr>
              <a:t>την ανάπτυξη της </a:t>
            </a:r>
            <a:endParaRPr lang="en-US" sz="1800" dirty="0" smtClean="0">
              <a:solidFill>
                <a:schemeClr val="bg1"/>
              </a:solidFill>
              <a:latin typeface="Sniglet" charset="0"/>
            </a:endParaRPr>
          </a:p>
          <a:p>
            <a:r>
              <a:rPr lang="el-GR" sz="1800" dirty="0">
                <a:solidFill>
                  <a:schemeClr val="bg1"/>
                </a:solidFill>
                <a:latin typeface="Sniglet" charset="0"/>
              </a:rPr>
              <a:t>μ</a:t>
            </a:r>
            <a:r>
              <a:rPr lang="el-GR" sz="1800" dirty="0" smtClean="0">
                <a:solidFill>
                  <a:schemeClr val="bg1"/>
                </a:solidFill>
                <a:latin typeface="Sniglet" charset="0"/>
              </a:rPr>
              <a:t>εθόδου </a:t>
            </a:r>
            <a:r>
              <a:rPr lang="en-US" sz="1800" dirty="0" smtClean="0">
                <a:solidFill>
                  <a:schemeClr val="bg1"/>
                </a:solidFill>
                <a:latin typeface="Walter Turncoat" charset="0"/>
                <a:ea typeface="Walter Turncoat" charset="0"/>
              </a:rPr>
              <a:t>ARRoW</a:t>
            </a:r>
            <a:r>
              <a:rPr lang="en-US" sz="1800" dirty="0" smtClean="0">
                <a:solidFill>
                  <a:schemeClr val="bg1"/>
                </a:solidFill>
                <a:latin typeface="Sniglet" charset="0"/>
              </a:rPr>
              <a:t> </a:t>
            </a:r>
            <a:endParaRPr lang="en-US" sz="1800" dirty="0">
              <a:solidFill>
                <a:schemeClr val="bg1"/>
              </a:solidFill>
              <a:latin typeface="Sniglet" charset="0"/>
            </a:endParaRPr>
          </a:p>
        </p:txBody>
      </p:sp>
      <p:sp>
        <p:nvSpPr>
          <p:cNvPr id="15" name="Right Arrow 14"/>
          <p:cNvSpPr/>
          <p:nvPr/>
        </p:nvSpPr>
        <p:spPr>
          <a:xfrm>
            <a:off x="5480908" y="2643497"/>
            <a:ext cx="2546014" cy="1528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Walter Turncoat" charset="0"/>
                <a:ea typeface="Walter Turncoat" charset="0"/>
              </a:rPr>
              <a:t>A</a:t>
            </a:r>
            <a:r>
              <a:rPr lang="en-US" sz="1800" dirty="0" smtClean="0">
                <a:solidFill>
                  <a:schemeClr val="bg1">
                    <a:lumMod val="85000"/>
                  </a:schemeClr>
                </a:solidFill>
                <a:latin typeface="Sniglet" charset="0"/>
              </a:rPr>
              <a:t>ssisting</a:t>
            </a:r>
            <a:r>
              <a:rPr lang="en-US" sz="1600" dirty="0" smtClean="0">
                <a:latin typeface="Sniglet" charset="0"/>
              </a:rPr>
              <a:t> </a:t>
            </a:r>
            <a:r>
              <a:rPr lang="en-US" sz="2000" b="1" dirty="0" smtClean="0">
                <a:latin typeface="Walter Turncoat" charset="0"/>
                <a:ea typeface="Walter Turncoat" charset="0"/>
              </a:rPr>
              <a:t>R</a:t>
            </a:r>
            <a:r>
              <a:rPr lang="en-US" sz="1800" dirty="0" smtClean="0">
                <a:solidFill>
                  <a:schemeClr val="bg1">
                    <a:lumMod val="85000"/>
                  </a:schemeClr>
                </a:solidFill>
                <a:latin typeface="Sniglet" charset="0"/>
              </a:rPr>
              <a:t>elations</a:t>
            </a:r>
            <a:r>
              <a:rPr lang="en-US" sz="1800" dirty="0" smtClean="0">
                <a:latin typeface="Sniglet" charset="0"/>
              </a:rPr>
              <a:t> </a:t>
            </a:r>
            <a:r>
              <a:rPr lang="en-US" sz="2000" b="1" dirty="0" smtClean="0">
                <a:latin typeface="Walter Turncoat" charset="0"/>
                <a:ea typeface="Walter Turncoat" charset="0"/>
              </a:rPr>
              <a:t>Ro</a:t>
            </a:r>
            <a:r>
              <a:rPr lang="en-US" sz="1800" dirty="0" smtClean="0">
                <a:solidFill>
                  <a:schemeClr val="bg1">
                    <a:lumMod val="85000"/>
                  </a:schemeClr>
                </a:solidFill>
                <a:latin typeface="Sniglet" charset="0"/>
              </a:rPr>
              <a:t>botic</a:t>
            </a:r>
            <a:r>
              <a:rPr lang="en-US" sz="1600" dirty="0" smtClean="0">
                <a:latin typeface="Sniglet" charset="0"/>
              </a:rPr>
              <a:t> </a:t>
            </a:r>
            <a:r>
              <a:rPr lang="en-US" sz="1800" b="1" dirty="0" smtClean="0">
                <a:solidFill>
                  <a:schemeClr val="bg1"/>
                </a:solidFill>
                <a:latin typeface="Walter Turncoat" charset="0"/>
                <a:ea typeface="Walter Turncoat" charset="0"/>
              </a:rPr>
              <a:t>W</a:t>
            </a:r>
            <a:r>
              <a:rPr lang="en-US" sz="1800" dirty="0" smtClean="0">
                <a:solidFill>
                  <a:schemeClr val="bg1">
                    <a:lumMod val="85000"/>
                  </a:schemeClr>
                </a:solidFill>
                <a:latin typeface="Sniglet" charset="0"/>
              </a:rPr>
              <a:t>orkfellow</a:t>
            </a:r>
            <a:endParaRPr lang="en-US" sz="1800" dirty="0">
              <a:solidFill>
                <a:schemeClr val="bg1">
                  <a:lumMod val="85000"/>
                </a:schemeClr>
              </a:solidFill>
              <a:latin typeface="Sniglet" charset="0"/>
            </a:endParaRPr>
          </a:p>
        </p:txBody>
      </p:sp>
      <p:sp>
        <p:nvSpPr>
          <p:cNvPr id="2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3200" b="1" dirty="0" smtClean="0">
                <a:latin typeface="Sniglet"/>
                <a:ea typeface="Sniglet"/>
                <a:cs typeface="Sniglet"/>
                <a:sym typeface="Sniglet"/>
              </a:rPr>
              <a:t>Πρόταση</a:t>
            </a:r>
            <a:endParaRPr lang="el-GR"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6" grpId="0"/>
      <p:bldP spid="22" grpId="0" animBg="1"/>
      <p:bldP spid="8"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4"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5" name="Google Shape;74;p13"/>
          <p:cNvSpPr/>
          <p:nvPr/>
        </p:nvSpPr>
        <p:spPr>
          <a:xfrm>
            <a:off x="1371600" y="7429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Rectangle 8"/>
          <p:cNvSpPr/>
          <p:nvPr/>
        </p:nvSpPr>
        <p:spPr>
          <a:xfrm>
            <a:off x="682650" y="1293150"/>
            <a:ext cx="7620000" cy="2831544"/>
          </a:xfrm>
          <a:prstGeom prst="rect">
            <a:avLst/>
          </a:prstGeom>
        </p:spPr>
        <p:txBody>
          <a:bodyPr wrap="square">
            <a:spAutoFit/>
          </a:bodyPr>
          <a:lstStyle/>
          <a:p>
            <a:pPr algn="just"/>
            <a:r>
              <a:rPr lang="el-GR" sz="1800" dirty="0">
                <a:solidFill>
                  <a:schemeClr val="bg1"/>
                </a:solidFill>
                <a:latin typeface="Sniglet" charset="0"/>
              </a:rPr>
              <a:t>Ο όρος ρομποτική περιλαμβάνει μια ποικιλία ερευνητικών </a:t>
            </a:r>
            <a:r>
              <a:rPr lang="el-GR" sz="1800" dirty="0" err="1">
                <a:solidFill>
                  <a:schemeClr val="bg1"/>
                </a:solidFill>
                <a:latin typeface="Sniglet" charset="0"/>
              </a:rPr>
              <a:t>υποπεριοχών</a:t>
            </a:r>
            <a:r>
              <a:rPr lang="el-GR" sz="1800" dirty="0">
                <a:solidFill>
                  <a:schemeClr val="bg1"/>
                </a:solidFill>
                <a:latin typeface="Sniglet" charset="0"/>
              </a:rPr>
              <a:t>, συστημάτων και εφαρμογών που καλύπτουν την πλοήγηση, τον  χειρισμό,  την κίνηση με πόδια, σε ρόδες και γενικότερα συστήματα αυτοματισμού </a:t>
            </a:r>
            <a:r>
              <a:rPr lang="el-GR" sz="1600" dirty="0">
                <a:solidFill>
                  <a:schemeClr val="bg1"/>
                </a:solidFill>
                <a:latin typeface="Sniglet" charset="0"/>
              </a:rPr>
              <a:t>(</a:t>
            </a:r>
            <a:r>
              <a:rPr lang="en-US" sz="1600" dirty="0" err="1">
                <a:solidFill>
                  <a:schemeClr val="bg1"/>
                </a:solidFill>
                <a:latin typeface="Sniglet" charset="0"/>
              </a:rPr>
              <a:t>Breazeal</a:t>
            </a:r>
            <a:r>
              <a:rPr lang="el-GR" sz="1600" dirty="0">
                <a:solidFill>
                  <a:schemeClr val="bg1"/>
                </a:solidFill>
                <a:latin typeface="Sniglet" charset="0"/>
              </a:rPr>
              <a:t>, 2004) </a:t>
            </a:r>
            <a:endParaRPr lang="en-US" sz="1600" dirty="0" smtClean="0">
              <a:solidFill>
                <a:schemeClr val="bg1"/>
              </a:solidFill>
              <a:latin typeface="Sniglet" charset="0"/>
            </a:endParaRPr>
          </a:p>
          <a:p>
            <a:endParaRPr lang="en-US" sz="1800" dirty="0">
              <a:solidFill>
                <a:schemeClr val="bg1"/>
              </a:solidFill>
              <a:latin typeface="Sniglet" charset="0"/>
            </a:endParaRPr>
          </a:p>
          <a:p>
            <a:pPr algn="just"/>
            <a:r>
              <a:rPr lang="el-GR" sz="1800" dirty="0" smtClean="0">
                <a:solidFill>
                  <a:schemeClr val="bg1"/>
                </a:solidFill>
                <a:latin typeface="Sniglet" charset="0"/>
              </a:rPr>
              <a:t>Μια </a:t>
            </a:r>
            <a:r>
              <a:rPr lang="el-GR" sz="1800" dirty="0">
                <a:solidFill>
                  <a:schemeClr val="bg1"/>
                </a:solidFill>
                <a:latin typeface="Sniglet" charset="0"/>
              </a:rPr>
              <a:t>υποκατηγορία ρομποτικής, που ονομάζεται κοινωνική ρομποτική, περιλαμβάνει ρομπότ που ασκούν κάποια μορφή κοινωνικής αλληλεπίδραση με τον άνθρωπο, μέσω ομιλίας, χειρονομίας ή άλλων μέσων </a:t>
            </a:r>
            <a:r>
              <a:rPr lang="el-GR" sz="1600" dirty="0">
                <a:solidFill>
                  <a:schemeClr val="bg1"/>
                </a:solidFill>
                <a:latin typeface="Sniglet" charset="0"/>
              </a:rPr>
              <a:t>(</a:t>
            </a:r>
            <a:r>
              <a:rPr lang="en-US" sz="1600" dirty="0">
                <a:solidFill>
                  <a:schemeClr val="bg1"/>
                </a:solidFill>
                <a:latin typeface="Sniglet" charset="0"/>
              </a:rPr>
              <a:t>Fong et</a:t>
            </a:r>
            <a:r>
              <a:rPr lang="el-GR" sz="1600" dirty="0">
                <a:solidFill>
                  <a:schemeClr val="bg1"/>
                </a:solidFill>
                <a:latin typeface="Sniglet" charset="0"/>
              </a:rPr>
              <a:t>.</a:t>
            </a:r>
            <a:r>
              <a:rPr lang="en-US" sz="1600" dirty="0">
                <a:solidFill>
                  <a:schemeClr val="bg1"/>
                </a:solidFill>
                <a:latin typeface="Sniglet" charset="0"/>
              </a:rPr>
              <a:t>al</a:t>
            </a:r>
            <a:r>
              <a:rPr lang="el-GR" sz="1600" dirty="0">
                <a:solidFill>
                  <a:schemeClr val="bg1"/>
                </a:solidFill>
                <a:latin typeface="Sniglet" charset="0"/>
              </a:rPr>
              <a:t>., 2003</a:t>
            </a:r>
            <a:r>
              <a:rPr lang="el-GR" sz="1600" dirty="0" smtClean="0">
                <a:solidFill>
                  <a:schemeClr val="bg1"/>
                </a:solidFill>
                <a:latin typeface="Sniglet" charset="0"/>
              </a:rPr>
              <a:t>).</a:t>
            </a:r>
            <a:endParaRPr lang="en-US" sz="1800" dirty="0" smtClean="0">
              <a:solidFill>
                <a:schemeClr val="bg1"/>
              </a:solidFill>
              <a:latin typeface="Sniglet" charset="0"/>
            </a:endParaRPr>
          </a:p>
          <a:p>
            <a:endParaRPr lang="en-US" sz="1800" dirty="0">
              <a:solidFill>
                <a:schemeClr val="bg1"/>
              </a:solidFill>
              <a:latin typeface="Sniglet" charset="0"/>
            </a:endParaRPr>
          </a:p>
          <a:p>
            <a:endParaRPr lang="en-US" sz="1800" dirty="0">
              <a:solidFill>
                <a:schemeClr val="bg1"/>
              </a:solidFill>
              <a:latin typeface="Sniglet" charset="0"/>
            </a:endParaRPr>
          </a:p>
        </p:txBody>
      </p:sp>
      <p:sp>
        <p:nvSpPr>
          <p:cNvPr id="10" name="Rectangle 9"/>
          <p:cNvSpPr/>
          <p:nvPr/>
        </p:nvSpPr>
        <p:spPr>
          <a:xfrm>
            <a:off x="1362075" y="3714750"/>
            <a:ext cx="6248400" cy="1138773"/>
          </a:xfrm>
          <a:prstGeom prst="rect">
            <a:avLst/>
          </a:prstGeom>
        </p:spPr>
        <p:txBody>
          <a:bodyPr wrap="square">
            <a:spAutoFit/>
          </a:bodyPr>
          <a:lstStyle/>
          <a:p>
            <a:pPr algn="just"/>
            <a:r>
              <a:rPr lang="el-GR" sz="1700" dirty="0" smtClean="0">
                <a:solidFill>
                  <a:schemeClr val="bg1"/>
                </a:solidFill>
                <a:latin typeface="Sniglet" charset="0"/>
              </a:rPr>
              <a:t>Η Ρομποτική Κοινωνικής Αρωγής </a:t>
            </a:r>
            <a:r>
              <a:rPr lang="el-GR" sz="1700" b="1" dirty="0" smtClean="0">
                <a:solidFill>
                  <a:schemeClr val="bg1"/>
                </a:solidFill>
                <a:latin typeface="Sniglet" charset="0"/>
              </a:rPr>
              <a:t>(</a:t>
            </a:r>
            <a:r>
              <a:rPr lang="en-US" sz="1700" b="1" dirty="0" smtClean="0">
                <a:solidFill>
                  <a:schemeClr val="bg1"/>
                </a:solidFill>
                <a:latin typeface="Sniglet" charset="0"/>
              </a:rPr>
              <a:t>SAR</a:t>
            </a:r>
            <a:r>
              <a:rPr lang="el-GR" sz="1700" b="1" dirty="0" smtClean="0">
                <a:solidFill>
                  <a:schemeClr val="bg1"/>
                </a:solidFill>
                <a:latin typeface="Sniglet" charset="0"/>
              </a:rPr>
              <a:t>) </a:t>
            </a:r>
            <a:r>
              <a:rPr lang="el-GR" sz="1700" dirty="0" smtClean="0">
                <a:solidFill>
                  <a:schemeClr val="bg1"/>
                </a:solidFill>
                <a:latin typeface="Sniglet" charset="0"/>
              </a:rPr>
              <a:t>αποτελεί μία διασταύρωση</a:t>
            </a:r>
            <a:br>
              <a:rPr lang="el-GR" sz="1700" dirty="0" smtClean="0">
                <a:solidFill>
                  <a:schemeClr val="bg1"/>
                </a:solidFill>
                <a:latin typeface="Sniglet" charset="0"/>
              </a:rPr>
            </a:br>
            <a:r>
              <a:rPr lang="el-GR" sz="1700" dirty="0" smtClean="0">
                <a:solidFill>
                  <a:schemeClr val="bg1"/>
                </a:solidFill>
                <a:latin typeface="Sniglet" charset="0"/>
              </a:rPr>
              <a:t>της Ρομποτικής </a:t>
            </a:r>
            <a:r>
              <a:rPr lang="el-GR" sz="1700" dirty="0">
                <a:solidFill>
                  <a:schemeClr val="bg1"/>
                </a:solidFill>
                <a:latin typeface="Sniglet" charset="0"/>
              </a:rPr>
              <a:t>Υ</a:t>
            </a:r>
            <a:r>
              <a:rPr lang="el-GR" sz="1700" dirty="0" smtClean="0">
                <a:solidFill>
                  <a:schemeClr val="bg1"/>
                </a:solidFill>
                <a:latin typeface="Sniglet" charset="0"/>
              </a:rPr>
              <a:t>ποβοήθησης </a:t>
            </a:r>
            <a:r>
              <a:rPr lang="el-GR" sz="1700" b="1" dirty="0" smtClean="0">
                <a:solidFill>
                  <a:schemeClr val="bg1"/>
                </a:solidFill>
                <a:latin typeface="Sniglet" charset="0"/>
              </a:rPr>
              <a:t>(</a:t>
            </a:r>
            <a:r>
              <a:rPr lang="en-US" sz="1700" b="1" dirty="0" smtClean="0">
                <a:solidFill>
                  <a:schemeClr val="bg1"/>
                </a:solidFill>
                <a:latin typeface="Sniglet" charset="0"/>
              </a:rPr>
              <a:t>AR</a:t>
            </a:r>
            <a:r>
              <a:rPr lang="el-GR" sz="1700" b="1" dirty="0" smtClean="0">
                <a:solidFill>
                  <a:schemeClr val="bg1"/>
                </a:solidFill>
                <a:latin typeface="Sniglet" charset="0"/>
              </a:rPr>
              <a:t>) </a:t>
            </a:r>
            <a:endParaRPr lang="en-US" sz="1700" b="1" dirty="0" smtClean="0">
              <a:solidFill>
                <a:schemeClr val="bg1"/>
              </a:solidFill>
              <a:latin typeface="Sniglet" charset="0"/>
            </a:endParaRPr>
          </a:p>
          <a:p>
            <a:pPr algn="just"/>
            <a:r>
              <a:rPr lang="el-GR" sz="1700" dirty="0">
                <a:solidFill>
                  <a:schemeClr val="bg1"/>
                </a:solidFill>
                <a:latin typeface="Sniglet" charset="0"/>
              </a:rPr>
              <a:t>κ</a:t>
            </a:r>
            <a:r>
              <a:rPr lang="el-GR" sz="1700" dirty="0" smtClean="0">
                <a:solidFill>
                  <a:schemeClr val="bg1"/>
                </a:solidFill>
                <a:latin typeface="Sniglet" charset="0"/>
              </a:rPr>
              <a:t>αι</a:t>
            </a:r>
            <a:r>
              <a:rPr lang="en-US" sz="1700" dirty="0" smtClean="0">
                <a:solidFill>
                  <a:schemeClr val="bg1"/>
                </a:solidFill>
                <a:latin typeface="Sniglet" charset="0"/>
              </a:rPr>
              <a:t> </a:t>
            </a:r>
            <a:r>
              <a:rPr lang="el-GR" sz="1700" dirty="0" smtClean="0">
                <a:solidFill>
                  <a:schemeClr val="bg1"/>
                </a:solidFill>
                <a:latin typeface="Sniglet" charset="0"/>
              </a:rPr>
              <a:t>της Ρομποτικής Κοινωνικής Αλληλεπίδρασης </a:t>
            </a:r>
            <a:r>
              <a:rPr lang="el-GR" sz="1700" b="1" dirty="0" smtClean="0">
                <a:solidFill>
                  <a:schemeClr val="bg1"/>
                </a:solidFill>
                <a:latin typeface="Sniglet" charset="0"/>
              </a:rPr>
              <a:t>(</a:t>
            </a:r>
            <a:r>
              <a:rPr lang="en-US" sz="1700" b="1" dirty="0" smtClean="0">
                <a:solidFill>
                  <a:schemeClr val="bg1"/>
                </a:solidFill>
                <a:latin typeface="Sniglet" charset="0"/>
              </a:rPr>
              <a:t>SIR</a:t>
            </a:r>
            <a:r>
              <a:rPr lang="el-GR" sz="1700" b="1" dirty="0" smtClean="0">
                <a:solidFill>
                  <a:schemeClr val="bg1"/>
                </a:solidFill>
                <a:latin typeface="Sniglet" charset="0"/>
              </a:rPr>
              <a:t>) </a:t>
            </a:r>
            <a:endParaRPr lang="en-US" sz="1700" b="1" dirty="0" smtClean="0">
              <a:solidFill>
                <a:schemeClr val="bg1"/>
              </a:solidFill>
              <a:latin typeface="Sniglet" charset="0"/>
            </a:endParaRPr>
          </a:p>
          <a:p>
            <a:pPr algn="just"/>
            <a:r>
              <a:rPr lang="el-GR" sz="1700" dirty="0" smtClean="0">
                <a:solidFill>
                  <a:schemeClr val="bg1"/>
                </a:solidFill>
                <a:latin typeface="Sniglet" charset="0"/>
              </a:rPr>
              <a:t>(</a:t>
            </a:r>
            <a:r>
              <a:rPr lang="el-GR" sz="1700" dirty="0" err="1" smtClean="0">
                <a:solidFill>
                  <a:schemeClr val="bg1"/>
                </a:solidFill>
                <a:latin typeface="Sniglet" charset="0"/>
              </a:rPr>
              <a:t>Shah</a:t>
            </a:r>
            <a:r>
              <a:rPr lang="el-GR" sz="1700" dirty="0" smtClean="0">
                <a:solidFill>
                  <a:schemeClr val="bg1"/>
                </a:solidFill>
                <a:latin typeface="Sniglet" charset="0"/>
              </a:rPr>
              <a:t>, 2018).</a:t>
            </a:r>
            <a:endParaRPr lang="en-US" sz="1700" dirty="0">
              <a:solidFill>
                <a:schemeClr val="bg1"/>
              </a:solidFill>
              <a:latin typeface="Sniglet" charset="0"/>
            </a:endParaRPr>
          </a:p>
        </p:txBody>
      </p:sp>
    </p:spTree>
    <p:extLst>
      <p:ext uri="{BB962C8B-B14F-4D97-AF65-F5344CB8AC3E}">
        <p14:creationId xmlns:p14="http://schemas.microsoft.com/office/powerpoint/2010/main" val="2607909067"/>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cxnSp>
        <p:nvCxnSpPr>
          <p:cNvPr id="7" name="Elbow Connector 6"/>
          <p:cNvCxnSpPr/>
          <p:nvPr/>
        </p:nvCxnSpPr>
        <p:spPr>
          <a:xfrm rot="16200000" flipH="1">
            <a:off x="-406277" y="2302735"/>
            <a:ext cx="3536702" cy="1047752"/>
          </a:xfrm>
          <a:prstGeom prst="bentConnector3">
            <a:avLst>
              <a:gd name="adj1" fmla="val 47576"/>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5400000">
            <a:off x="1882353" y="962496"/>
            <a:ext cx="3607646" cy="3600450"/>
          </a:xfrm>
          <a:prstGeom prst="bentConnector3">
            <a:avLst>
              <a:gd name="adj1" fmla="val 53168"/>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57198" y="1514111"/>
            <a:ext cx="762000" cy="400110"/>
          </a:xfrm>
          <a:prstGeom prst="rect">
            <a:avLst/>
          </a:prstGeom>
        </p:spPr>
        <p:txBody>
          <a:bodyPr wrap="square">
            <a:spAutoFit/>
          </a:bodyPr>
          <a:lstStyle/>
          <a:p>
            <a:pPr algn="just"/>
            <a:r>
              <a:rPr lang="el-GR" sz="2000" b="1" dirty="0" smtClean="0">
                <a:solidFill>
                  <a:schemeClr val="bg1"/>
                </a:solidFill>
                <a:latin typeface="Sniglet" charset="0"/>
              </a:rPr>
              <a:t>(</a:t>
            </a:r>
            <a:r>
              <a:rPr lang="en-US" sz="2000" b="1" dirty="0" smtClean="0">
                <a:solidFill>
                  <a:schemeClr val="bg1"/>
                </a:solidFill>
                <a:latin typeface="Sniglet" charset="0"/>
              </a:rPr>
              <a:t>AR</a:t>
            </a:r>
            <a:r>
              <a:rPr lang="el-GR" sz="2000" b="1" dirty="0" smtClean="0">
                <a:solidFill>
                  <a:schemeClr val="bg1"/>
                </a:solidFill>
                <a:latin typeface="Sniglet" charset="0"/>
              </a:rPr>
              <a:t>) </a:t>
            </a:r>
            <a:endParaRPr lang="en-US" sz="2000" b="1" dirty="0" smtClean="0">
              <a:solidFill>
                <a:schemeClr val="bg1"/>
              </a:solidFill>
              <a:latin typeface="Sniglet" charset="0"/>
            </a:endParaRPr>
          </a:p>
        </p:txBody>
      </p:sp>
      <p:sp>
        <p:nvSpPr>
          <p:cNvPr id="29" name="Rectangle 28"/>
          <p:cNvSpPr/>
          <p:nvPr/>
        </p:nvSpPr>
        <p:spPr>
          <a:xfrm>
            <a:off x="5162548" y="1663541"/>
            <a:ext cx="723901" cy="400110"/>
          </a:xfrm>
          <a:prstGeom prst="rect">
            <a:avLst/>
          </a:prstGeom>
        </p:spPr>
        <p:txBody>
          <a:bodyPr wrap="square">
            <a:spAutoFit/>
          </a:bodyPr>
          <a:lstStyle/>
          <a:p>
            <a:pPr algn="just"/>
            <a:r>
              <a:rPr lang="el-GR" sz="2000" b="1" dirty="0" smtClean="0">
                <a:solidFill>
                  <a:schemeClr val="bg1"/>
                </a:solidFill>
                <a:latin typeface="Sniglet" charset="0"/>
              </a:rPr>
              <a:t>(</a:t>
            </a:r>
            <a:r>
              <a:rPr lang="en-US" sz="2000" b="1" dirty="0" smtClean="0">
                <a:solidFill>
                  <a:schemeClr val="bg1"/>
                </a:solidFill>
                <a:latin typeface="Sniglet" charset="0"/>
              </a:rPr>
              <a:t>SIR</a:t>
            </a:r>
            <a:r>
              <a:rPr lang="el-GR" sz="2000" b="1" dirty="0" smtClean="0">
                <a:solidFill>
                  <a:schemeClr val="bg1"/>
                </a:solidFill>
                <a:latin typeface="Sniglet" charset="0"/>
              </a:rPr>
              <a:t>) </a:t>
            </a:r>
            <a:endParaRPr lang="en-US" sz="2000" b="1" dirty="0" smtClean="0">
              <a:solidFill>
                <a:schemeClr val="bg1"/>
              </a:solidFill>
              <a:latin typeface="Sniglet" charset="0"/>
            </a:endParaRPr>
          </a:p>
        </p:txBody>
      </p:sp>
      <p:sp>
        <p:nvSpPr>
          <p:cNvPr id="34" name="Rectangle 33"/>
          <p:cNvSpPr/>
          <p:nvPr/>
        </p:nvSpPr>
        <p:spPr>
          <a:xfrm>
            <a:off x="1419225" y="3341303"/>
            <a:ext cx="800100" cy="400110"/>
          </a:xfrm>
          <a:prstGeom prst="rect">
            <a:avLst/>
          </a:prstGeom>
        </p:spPr>
        <p:txBody>
          <a:bodyPr wrap="square">
            <a:spAutoFit/>
          </a:bodyPr>
          <a:lstStyle/>
          <a:p>
            <a:pPr algn="just"/>
            <a:r>
              <a:rPr lang="el-GR" sz="2000" b="1" dirty="0" smtClean="0">
                <a:solidFill>
                  <a:schemeClr val="bg1"/>
                </a:solidFill>
                <a:latin typeface="Sniglet" charset="0"/>
              </a:rPr>
              <a:t>(</a:t>
            </a:r>
            <a:r>
              <a:rPr lang="en-US" sz="2000" b="1" dirty="0" smtClean="0">
                <a:solidFill>
                  <a:schemeClr val="bg1"/>
                </a:solidFill>
                <a:latin typeface="Sniglet" charset="0"/>
              </a:rPr>
              <a:t>SAR</a:t>
            </a:r>
            <a:r>
              <a:rPr lang="el-GR" sz="2000" b="1" dirty="0" smtClean="0">
                <a:solidFill>
                  <a:schemeClr val="bg1"/>
                </a:solidFill>
                <a:latin typeface="Sniglet" charset="0"/>
              </a:rPr>
              <a:t>) </a:t>
            </a:r>
            <a:endParaRPr lang="en-US" sz="2000" b="1" dirty="0" smtClean="0">
              <a:solidFill>
                <a:schemeClr val="bg1"/>
              </a:solidFill>
              <a:latin typeface="Sniglet" charset="0"/>
            </a:endParaRPr>
          </a:p>
        </p:txBody>
      </p:sp>
      <p:sp>
        <p:nvSpPr>
          <p:cNvPr id="53"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54" name="Google Shape;74;p13"/>
          <p:cNvSpPr/>
          <p:nvPr/>
        </p:nvSpPr>
        <p:spPr>
          <a:xfrm>
            <a:off x="1371600" y="7429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7" name="Rectangle 56"/>
          <p:cNvSpPr/>
          <p:nvPr/>
        </p:nvSpPr>
        <p:spPr>
          <a:xfrm>
            <a:off x="2590800" y="946839"/>
            <a:ext cx="2667000" cy="1538883"/>
          </a:xfrm>
          <a:prstGeom prst="rect">
            <a:avLst/>
          </a:prstGeom>
        </p:spPr>
        <p:txBody>
          <a:bodyPr wrap="square">
            <a:spAutoFit/>
          </a:bodyPr>
          <a:lstStyle/>
          <a:p>
            <a:r>
              <a:rPr lang="el-GR" sz="1600" dirty="0" smtClean="0">
                <a:solidFill>
                  <a:schemeClr val="bg1"/>
                </a:solidFill>
                <a:latin typeface="Sniglet" charset="0"/>
              </a:rPr>
              <a:t>ρομπότ αποκατάστασης</a:t>
            </a:r>
            <a:r>
              <a:rPr lang="en-US" sz="1600" dirty="0" smtClean="0">
                <a:solidFill>
                  <a:schemeClr val="bg1"/>
                </a:solidFill>
                <a:latin typeface="Sniglet" charset="0"/>
              </a:rPr>
              <a:t>,</a:t>
            </a:r>
            <a:r>
              <a:rPr lang="el-GR" sz="1600" dirty="0" smtClean="0">
                <a:solidFill>
                  <a:schemeClr val="bg1"/>
                </a:solidFill>
                <a:latin typeface="Sniglet" charset="0"/>
              </a:rPr>
              <a:t>ρομπότ </a:t>
            </a:r>
            <a:r>
              <a:rPr lang="el-GR" sz="1600" dirty="0">
                <a:solidFill>
                  <a:schemeClr val="bg1"/>
                </a:solidFill>
                <a:latin typeface="Sniglet" charset="0"/>
              </a:rPr>
              <a:t>αναπηρική </a:t>
            </a:r>
            <a:r>
              <a:rPr lang="el-GR" sz="1600" dirty="0" smtClean="0">
                <a:solidFill>
                  <a:schemeClr val="bg1"/>
                </a:solidFill>
                <a:latin typeface="Sniglet" charset="0"/>
              </a:rPr>
              <a:t>καρέκλα</a:t>
            </a:r>
            <a:r>
              <a:rPr lang="en-US" sz="1600" dirty="0" smtClean="0">
                <a:solidFill>
                  <a:schemeClr val="bg1"/>
                </a:solidFill>
                <a:latin typeface="Sniglet" charset="0"/>
              </a:rPr>
              <a:t>,</a:t>
            </a:r>
            <a:r>
              <a:rPr lang="el-GR" sz="1600" dirty="0" smtClean="0">
                <a:solidFill>
                  <a:schemeClr val="bg1"/>
                </a:solidFill>
                <a:latin typeface="Sniglet" charset="0"/>
              </a:rPr>
              <a:t> βοηθούς κινητικότητας, βραχίονες </a:t>
            </a:r>
            <a:r>
              <a:rPr lang="el-GR" sz="1600" dirty="0">
                <a:solidFill>
                  <a:schemeClr val="bg1"/>
                </a:solidFill>
                <a:latin typeface="Sniglet" charset="0"/>
              </a:rPr>
              <a:t>για άτομα με σωματική αναπηρία </a:t>
            </a:r>
            <a:r>
              <a:rPr lang="el-GR" dirty="0" smtClean="0">
                <a:solidFill>
                  <a:schemeClr val="bg1"/>
                </a:solidFill>
                <a:latin typeface="Sniglet" charset="0"/>
              </a:rPr>
              <a:t>(</a:t>
            </a:r>
            <a:r>
              <a:rPr lang="en-US" dirty="0">
                <a:solidFill>
                  <a:schemeClr val="bg1"/>
                </a:solidFill>
                <a:latin typeface="Sniglet" charset="0"/>
              </a:rPr>
              <a:t>Kanda</a:t>
            </a:r>
            <a:r>
              <a:rPr lang="el-GR" dirty="0">
                <a:solidFill>
                  <a:schemeClr val="bg1"/>
                </a:solidFill>
                <a:latin typeface="Sniglet" charset="0"/>
              </a:rPr>
              <a:t> </a:t>
            </a:r>
            <a:r>
              <a:rPr lang="el-GR" dirty="0" err="1">
                <a:solidFill>
                  <a:schemeClr val="bg1"/>
                </a:solidFill>
                <a:latin typeface="Sniglet" charset="0"/>
              </a:rPr>
              <a:t>et</a:t>
            </a:r>
            <a:r>
              <a:rPr lang="el-GR" dirty="0">
                <a:solidFill>
                  <a:schemeClr val="bg1"/>
                </a:solidFill>
                <a:latin typeface="Sniglet" charset="0"/>
              </a:rPr>
              <a:t> </a:t>
            </a:r>
            <a:r>
              <a:rPr lang="el-GR" dirty="0" err="1">
                <a:solidFill>
                  <a:schemeClr val="bg1"/>
                </a:solidFill>
                <a:latin typeface="Sniglet" charset="0"/>
              </a:rPr>
              <a:t>al</a:t>
            </a:r>
            <a:r>
              <a:rPr lang="el-GR" dirty="0">
                <a:solidFill>
                  <a:schemeClr val="bg1"/>
                </a:solidFill>
                <a:latin typeface="Sniglet" charset="0"/>
              </a:rPr>
              <a:t>., 2003). </a:t>
            </a:r>
            <a:endParaRPr lang="en-US" dirty="0">
              <a:solidFill>
                <a:schemeClr val="bg1"/>
              </a:solidFill>
            </a:endParaRPr>
          </a:p>
        </p:txBody>
      </p:sp>
      <p:sp>
        <p:nvSpPr>
          <p:cNvPr id="63" name="Rectangle 62"/>
          <p:cNvSpPr/>
          <p:nvPr/>
        </p:nvSpPr>
        <p:spPr>
          <a:xfrm>
            <a:off x="5791200" y="975490"/>
            <a:ext cx="2971800" cy="1292662"/>
          </a:xfrm>
          <a:prstGeom prst="rect">
            <a:avLst/>
          </a:prstGeom>
        </p:spPr>
        <p:txBody>
          <a:bodyPr wrap="square">
            <a:spAutoFit/>
          </a:bodyPr>
          <a:lstStyle/>
          <a:p>
            <a:r>
              <a:rPr lang="el-GR" sz="1600" dirty="0" smtClean="0">
                <a:solidFill>
                  <a:schemeClr val="bg1"/>
                </a:solidFill>
                <a:latin typeface="Sniglet" charset="0"/>
              </a:rPr>
              <a:t>Επικοινωνούν μέσω </a:t>
            </a:r>
            <a:r>
              <a:rPr lang="el-GR" sz="1600" dirty="0">
                <a:solidFill>
                  <a:schemeClr val="bg1"/>
                </a:solidFill>
                <a:latin typeface="Sniglet" charset="0"/>
              </a:rPr>
              <a:t>μοντέλων κοινωνικής επικοινωνίας, όπως είναι ο λόγος, οι χειρονομίες, η γλώσσα του σώματος </a:t>
            </a:r>
            <a:r>
              <a:rPr lang="el-GR" dirty="0">
                <a:solidFill>
                  <a:schemeClr val="bg1"/>
                </a:solidFill>
                <a:latin typeface="Sniglet" charset="0"/>
              </a:rPr>
              <a:t>(</a:t>
            </a:r>
            <a:r>
              <a:rPr lang="en-US" dirty="0" err="1">
                <a:solidFill>
                  <a:schemeClr val="bg1"/>
                </a:solidFill>
                <a:latin typeface="Sniglet" charset="0"/>
              </a:rPr>
              <a:t>Seifer</a:t>
            </a:r>
            <a:r>
              <a:rPr lang="en-US" dirty="0">
                <a:solidFill>
                  <a:schemeClr val="bg1"/>
                </a:solidFill>
                <a:latin typeface="Sniglet" charset="0"/>
              </a:rPr>
              <a:t> et</a:t>
            </a:r>
            <a:r>
              <a:rPr lang="el-GR" dirty="0">
                <a:solidFill>
                  <a:schemeClr val="bg1"/>
                </a:solidFill>
                <a:latin typeface="Sniglet" charset="0"/>
              </a:rPr>
              <a:t>. </a:t>
            </a:r>
            <a:r>
              <a:rPr lang="en-US" dirty="0">
                <a:solidFill>
                  <a:schemeClr val="bg1"/>
                </a:solidFill>
                <a:latin typeface="Sniglet" charset="0"/>
              </a:rPr>
              <a:t>al</a:t>
            </a:r>
            <a:r>
              <a:rPr lang="el-GR" dirty="0">
                <a:solidFill>
                  <a:schemeClr val="bg1"/>
                </a:solidFill>
                <a:latin typeface="Sniglet" charset="0"/>
              </a:rPr>
              <a:t>., 2005).</a:t>
            </a:r>
            <a:endParaRPr lang="en-US" dirty="0">
              <a:solidFill>
                <a:schemeClr val="bg1"/>
              </a:solidFill>
              <a:latin typeface="Sniglet" charset="0"/>
            </a:endParaRPr>
          </a:p>
        </p:txBody>
      </p:sp>
      <p:sp>
        <p:nvSpPr>
          <p:cNvPr id="64" name="Rectangle 63"/>
          <p:cNvSpPr/>
          <p:nvPr/>
        </p:nvSpPr>
        <p:spPr>
          <a:xfrm>
            <a:off x="2209800" y="2952750"/>
            <a:ext cx="3581400" cy="1323439"/>
          </a:xfrm>
          <a:prstGeom prst="rect">
            <a:avLst/>
          </a:prstGeom>
        </p:spPr>
        <p:txBody>
          <a:bodyPr wrap="square">
            <a:spAutoFit/>
          </a:bodyPr>
          <a:lstStyle/>
          <a:p>
            <a:r>
              <a:rPr lang="el-GR" sz="1600" dirty="0" smtClean="0">
                <a:solidFill>
                  <a:schemeClr val="bg1"/>
                </a:solidFill>
                <a:latin typeface="Sniglet" charset="0"/>
              </a:rPr>
              <a:t>την </a:t>
            </a:r>
            <a:r>
              <a:rPr lang="el-GR" sz="1600" dirty="0">
                <a:solidFill>
                  <a:schemeClr val="bg1"/>
                </a:solidFill>
                <a:latin typeface="Sniglet" charset="0"/>
              </a:rPr>
              <a:t>παροχή βοήθειας στους </a:t>
            </a:r>
            <a:r>
              <a:rPr lang="el-GR" sz="1600" dirty="0" smtClean="0">
                <a:solidFill>
                  <a:schemeClr val="bg1"/>
                </a:solidFill>
                <a:latin typeface="Sniglet" charset="0"/>
              </a:rPr>
              <a:t>ανθρώπους</a:t>
            </a:r>
            <a:r>
              <a:rPr lang="en-US" sz="1600" dirty="0" smtClean="0">
                <a:solidFill>
                  <a:schemeClr val="bg1"/>
                </a:solidFill>
                <a:latin typeface="Sniglet" charset="0"/>
              </a:rPr>
              <a:t> </a:t>
            </a:r>
            <a:r>
              <a:rPr lang="en-US" sz="1600" b="1" dirty="0" smtClean="0">
                <a:solidFill>
                  <a:schemeClr val="bg1"/>
                </a:solidFill>
                <a:latin typeface="Sniglet" charset="0"/>
              </a:rPr>
              <a:t>AR</a:t>
            </a:r>
            <a:r>
              <a:rPr lang="el-GR" sz="1600" dirty="0" smtClean="0">
                <a:solidFill>
                  <a:schemeClr val="bg1"/>
                </a:solidFill>
                <a:latin typeface="Sniglet" charset="0"/>
              </a:rPr>
              <a:t>, </a:t>
            </a:r>
            <a:r>
              <a:rPr lang="el-GR" sz="1600" dirty="0">
                <a:solidFill>
                  <a:schemeClr val="bg1"/>
                </a:solidFill>
                <a:latin typeface="Sniglet" charset="0"/>
              </a:rPr>
              <a:t>αλλά η βοήθεια αυτή πραγματοποιείται μέσω της κοινωνικής </a:t>
            </a:r>
            <a:r>
              <a:rPr lang="el-GR" sz="1600" dirty="0" smtClean="0">
                <a:solidFill>
                  <a:schemeClr val="bg1"/>
                </a:solidFill>
                <a:latin typeface="Sniglet" charset="0"/>
              </a:rPr>
              <a:t>αλληλεπίδρασης</a:t>
            </a:r>
            <a:r>
              <a:rPr lang="en-US" sz="1600" dirty="0" smtClean="0">
                <a:solidFill>
                  <a:schemeClr val="bg1"/>
                </a:solidFill>
                <a:latin typeface="Sniglet" charset="0"/>
              </a:rPr>
              <a:t> </a:t>
            </a:r>
            <a:r>
              <a:rPr lang="en-US" sz="1600" b="1" dirty="0" smtClean="0">
                <a:solidFill>
                  <a:schemeClr val="bg1"/>
                </a:solidFill>
                <a:latin typeface="Sniglet" charset="0"/>
              </a:rPr>
              <a:t>SIR</a:t>
            </a:r>
          </a:p>
          <a:p>
            <a:endParaRPr lang="en-US" sz="1600" dirty="0">
              <a:solidFill>
                <a:schemeClr val="bg1"/>
              </a:solidFill>
              <a:latin typeface="Sniglet" charset="0"/>
            </a:endParaRPr>
          </a:p>
        </p:txBody>
      </p:sp>
      <p:sp>
        <p:nvSpPr>
          <p:cNvPr id="81" name="Rectangle 80"/>
          <p:cNvSpPr/>
          <p:nvPr/>
        </p:nvSpPr>
        <p:spPr>
          <a:xfrm>
            <a:off x="677174" y="4095750"/>
            <a:ext cx="4572000" cy="738664"/>
          </a:xfrm>
          <a:prstGeom prst="rect">
            <a:avLst/>
          </a:prstGeom>
        </p:spPr>
        <p:txBody>
          <a:bodyPr>
            <a:spAutoFit/>
          </a:bodyPr>
          <a:lstStyle/>
          <a:p>
            <a:r>
              <a:rPr lang="el-GR" dirty="0">
                <a:solidFill>
                  <a:schemeClr val="bg1"/>
                </a:solidFill>
                <a:latin typeface="Sniglet" charset="0"/>
              </a:rPr>
              <a:t>με βασικό στόχο την παροχή βοήθειας και την μετρήσιμη πρόοδο του ανθρώπου, στη μάθηση, στην αποκατάσταση, στην ανάπτυξη δεξιοτήτων κλπ (</a:t>
            </a:r>
            <a:r>
              <a:rPr lang="en-US" dirty="0" err="1">
                <a:solidFill>
                  <a:schemeClr val="bg1"/>
                </a:solidFill>
                <a:latin typeface="Sniglet" charset="0"/>
              </a:rPr>
              <a:t>Seifer</a:t>
            </a:r>
            <a:r>
              <a:rPr lang="en-US" dirty="0">
                <a:solidFill>
                  <a:schemeClr val="bg1"/>
                </a:solidFill>
                <a:latin typeface="Sniglet" charset="0"/>
              </a:rPr>
              <a:t> et</a:t>
            </a:r>
            <a:r>
              <a:rPr lang="el-GR" dirty="0">
                <a:solidFill>
                  <a:schemeClr val="bg1"/>
                </a:solidFill>
                <a:latin typeface="Sniglet" charset="0"/>
              </a:rPr>
              <a:t>. </a:t>
            </a:r>
            <a:r>
              <a:rPr lang="en-US" dirty="0">
                <a:solidFill>
                  <a:schemeClr val="bg1"/>
                </a:solidFill>
                <a:latin typeface="Sniglet" charset="0"/>
              </a:rPr>
              <a:t>al</a:t>
            </a:r>
            <a:r>
              <a:rPr lang="el-GR" dirty="0">
                <a:solidFill>
                  <a:schemeClr val="bg1"/>
                </a:solidFill>
                <a:latin typeface="Sniglet" charset="0"/>
              </a:rPr>
              <a:t>., 2005).</a:t>
            </a:r>
            <a:endParaRPr lang="en-US" dirty="0">
              <a:solidFill>
                <a:schemeClr val="bg1"/>
              </a:solidFill>
              <a:latin typeface="Sniglet" charset="0"/>
            </a:endParaRPr>
          </a:p>
        </p:txBody>
      </p:sp>
      <p:pic>
        <p:nvPicPr>
          <p:cNvPr id="7170" name="Picture 2" descr="Αποτέλεσμα εικόνας για rehabilitation rob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05" y="1075803"/>
            <a:ext cx="1555891" cy="1555891"/>
          </a:xfrm>
          <a:prstGeom prst="rect">
            <a:avLst/>
          </a:prstGeom>
          <a:noFill/>
          <a:extLst>
            <a:ext uri="{909E8E84-426E-40DD-AFC4-6F175D3DCCD1}">
              <a14:hiddenFill xmlns:a14="http://schemas.microsoft.com/office/drawing/2010/main">
                <a:solidFill>
                  <a:srgbClr val="FFFFFF"/>
                </a:solidFill>
              </a14:hiddenFill>
            </a:ext>
          </a:extLst>
        </p:spPr>
      </p:pic>
      <p:sp>
        <p:nvSpPr>
          <p:cNvPr id="88" name="AutoShape 4" descr="Αποτέλεσμα εικόνας για nao rob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AutoShape 6" descr="Αποτέλεσμα εικόνας για nao rob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979341"/>
            <a:ext cx="1376362" cy="137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040" y="3653314"/>
            <a:ext cx="2109107"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1682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57" grpId="0"/>
      <p:bldP spid="63" grpId="0"/>
      <p:bldP spid="64" grpId="0"/>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5" name="Google Shape;74;p13"/>
          <p:cNvSpPr/>
          <p:nvPr/>
        </p:nvSpPr>
        <p:spPr>
          <a:xfrm>
            <a:off x="1371600" y="6667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304800" y="830818"/>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
        <p:nvSpPr>
          <p:cNvPr id="7" name="Rectangle 6"/>
          <p:cNvSpPr/>
          <p:nvPr/>
        </p:nvSpPr>
        <p:spPr>
          <a:xfrm>
            <a:off x="3487406" y="1123950"/>
            <a:ext cx="2010487" cy="369332"/>
          </a:xfrm>
          <a:prstGeom prst="rect">
            <a:avLst/>
          </a:prstGeom>
        </p:spPr>
        <p:txBody>
          <a:bodyPr wrap="none">
            <a:spAutoFit/>
          </a:bodyPr>
          <a:lstStyle/>
          <a:p>
            <a:r>
              <a:rPr lang="el-GR" sz="1800" b="1" i="1" dirty="0">
                <a:solidFill>
                  <a:schemeClr val="bg1"/>
                </a:solidFill>
                <a:latin typeface="Sniglet" charset="0"/>
              </a:rPr>
              <a:t>κ</a:t>
            </a:r>
            <a:r>
              <a:rPr lang="el-GR" sz="1800" b="1" i="1" dirty="0" smtClean="0">
                <a:solidFill>
                  <a:schemeClr val="bg1"/>
                </a:solidFill>
                <a:latin typeface="Sniglet" charset="0"/>
              </a:rPr>
              <a:t>ατηγορίες ρομπότ</a:t>
            </a:r>
            <a:endParaRPr lang="en-US" sz="1800" dirty="0">
              <a:solidFill>
                <a:schemeClr val="bg1"/>
              </a:solidFill>
              <a:latin typeface="Sniglet" charset="0"/>
            </a:endParaRPr>
          </a:p>
        </p:txBody>
      </p:sp>
      <p:sp>
        <p:nvSpPr>
          <p:cNvPr id="8" name="Google Shape;74;p13"/>
          <p:cNvSpPr/>
          <p:nvPr/>
        </p:nvSpPr>
        <p:spPr>
          <a:xfrm>
            <a:off x="3745015" y="1428750"/>
            <a:ext cx="1495267"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178802" y="1842015"/>
            <a:ext cx="2068195" cy="3139321"/>
          </a:xfrm>
          <a:prstGeom prst="rect">
            <a:avLst/>
          </a:prstGeom>
        </p:spPr>
        <p:txBody>
          <a:bodyPr wrap="none">
            <a:spAutoFit/>
          </a:bodyPr>
          <a:lstStyle/>
          <a:p>
            <a:endParaRPr lang="el-GR" sz="1800" b="1" i="1" dirty="0" smtClean="0">
              <a:solidFill>
                <a:schemeClr val="bg1"/>
              </a:solidFill>
              <a:latin typeface="Sniglet" charset="0"/>
            </a:endParaRPr>
          </a:p>
          <a:p>
            <a:r>
              <a:rPr lang="el-GR" sz="1800" b="1" i="1" dirty="0" smtClean="0">
                <a:solidFill>
                  <a:schemeClr val="bg1"/>
                </a:solidFill>
                <a:latin typeface="Sniglet" charset="0"/>
              </a:rPr>
              <a:t>Ανθρωπόμορφα</a:t>
            </a:r>
            <a:endParaRPr lang="en-US" sz="1800" b="1" i="1" dirty="0" smtClean="0">
              <a:solidFill>
                <a:schemeClr val="bg1"/>
              </a:solidFill>
              <a:latin typeface="Sniglet" charset="0"/>
            </a:endParaRPr>
          </a:p>
          <a:p>
            <a:endParaRPr lang="en-US" sz="2000" b="1" i="1" dirty="0" smtClean="0">
              <a:solidFill>
                <a:schemeClr val="bg1"/>
              </a:solidFill>
              <a:latin typeface="Sniglet" charset="0"/>
            </a:endParaRPr>
          </a:p>
          <a:p>
            <a:endParaRPr lang="el-GR" sz="2000" dirty="0" smtClean="0">
              <a:solidFill>
                <a:schemeClr val="bg1"/>
              </a:solidFill>
              <a:latin typeface="Sniglet" charset="0"/>
            </a:endParaRPr>
          </a:p>
          <a:p>
            <a:endParaRPr lang="en-US" sz="2000" dirty="0">
              <a:solidFill>
                <a:schemeClr val="bg1"/>
              </a:solidFill>
              <a:latin typeface="Sniglet" charset="0"/>
            </a:endParaRPr>
          </a:p>
          <a:p>
            <a:endParaRPr lang="el-GR" sz="1800" b="1" i="1" dirty="0" smtClean="0">
              <a:solidFill>
                <a:schemeClr val="bg1"/>
              </a:solidFill>
              <a:latin typeface="Sniglet" charset="0"/>
            </a:endParaRPr>
          </a:p>
          <a:p>
            <a:endParaRPr lang="el-GR" sz="1800" b="1" i="1" dirty="0">
              <a:solidFill>
                <a:schemeClr val="bg1"/>
              </a:solidFill>
              <a:latin typeface="Sniglet" charset="0"/>
            </a:endParaRPr>
          </a:p>
          <a:p>
            <a:r>
              <a:rPr lang="el-GR" sz="1800" b="1" i="1" dirty="0" smtClean="0">
                <a:solidFill>
                  <a:schemeClr val="bg1"/>
                </a:solidFill>
                <a:latin typeface="Sniglet" charset="0"/>
              </a:rPr>
              <a:t>Μη ανθρωπόμορφα</a:t>
            </a:r>
            <a:endParaRPr lang="en-US" sz="1800" b="1" i="1" dirty="0" smtClean="0">
              <a:solidFill>
                <a:schemeClr val="bg1"/>
              </a:solidFill>
              <a:latin typeface="Sniglet" charset="0"/>
            </a:endParaRPr>
          </a:p>
          <a:p>
            <a:endParaRPr lang="en-US" sz="2400" b="1" i="1" dirty="0">
              <a:solidFill>
                <a:schemeClr val="bg1"/>
              </a:solidFill>
              <a:latin typeface="Sniglet" charset="0"/>
            </a:endParaRPr>
          </a:p>
          <a:p>
            <a:endParaRPr lang="el-GR" sz="2400" b="1" i="1" dirty="0" smtClean="0">
              <a:solidFill>
                <a:schemeClr val="bg1"/>
              </a:solidFill>
              <a:latin typeface="Sniglet" charset="0"/>
            </a:endParaRPr>
          </a:p>
        </p:txBody>
      </p:sp>
      <p:sp>
        <p:nvSpPr>
          <p:cNvPr id="2" name="AutoShape 2" descr="Αποτέλεσμα εικόνας για ανθρωπομορφα ρομποτ"/>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3189" y="1958026"/>
            <a:ext cx="1559605"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descr="Αποτέλεσμα εικόνας για ανθρωπομορφα ρομποτ"/>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965" y="1842015"/>
            <a:ext cx="2055432" cy="110832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7" descr="Αποτέλεσμα εικόνας για ανθρωπομορφα ρομποτ"/>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53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1766445"/>
            <a:ext cx="2020832" cy="12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0" descr="Αποτέλεσμα εικόνας για cozmo robo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5307"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t="9604" b="5637"/>
          <a:stretch/>
        </p:blipFill>
        <p:spPr bwMode="auto">
          <a:xfrm>
            <a:off x="2662238" y="3411674"/>
            <a:ext cx="1604962" cy="13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9" name="Picture 13" descr="Αποτέλεσμα εικόνας για pet robots"/>
          <p:cNvPicPr>
            <a:picLocks noChangeAspect="1" noChangeArrowheads="1"/>
          </p:cNvPicPr>
          <p:nvPr/>
        </p:nvPicPr>
        <p:blipFill rotWithShape="1">
          <a:blip r:embed="rId6">
            <a:extLst>
              <a:ext uri="{28A0092B-C50C-407E-A947-70E740481C1C}">
                <a14:useLocalDpi xmlns:a14="http://schemas.microsoft.com/office/drawing/2010/main" val="0"/>
              </a:ext>
            </a:extLst>
          </a:blip>
          <a:srcRect l="8580" r="8621"/>
          <a:stretch/>
        </p:blipFill>
        <p:spPr bwMode="auto">
          <a:xfrm>
            <a:off x="4648200" y="3755849"/>
            <a:ext cx="1829703" cy="900289"/>
          </a:xfrm>
          <a:prstGeom prst="rect">
            <a:avLst/>
          </a:prstGeom>
          <a:noFill/>
          <a:extLst>
            <a:ext uri="{909E8E84-426E-40DD-AFC4-6F175D3DCCD1}">
              <a14:hiddenFill xmlns:a14="http://schemas.microsoft.com/office/drawing/2010/main">
                <a:solidFill>
                  <a:srgbClr val="FFFFFF"/>
                </a:solidFill>
              </a14:hiddenFill>
            </a:ext>
          </a:extLst>
        </p:spPr>
      </p:pic>
      <p:pic>
        <p:nvPicPr>
          <p:cNvPr id="55311" name="Picture 15" descr="Αποτέλεσμα εικόνας για pet robots"/>
          <p:cNvPicPr>
            <a:picLocks noChangeAspect="1" noChangeArrowheads="1"/>
          </p:cNvPicPr>
          <p:nvPr/>
        </p:nvPicPr>
        <p:blipFill rotWithShape="1">
          <a:blip r:embed="rId7">
            <a:extLst>
              <a:ext uri="{28A0092B-C50C-407E-A947-70E740481C1C}">
                <a14:useLocalDpi xmlns:a14="http://schemas.microsoft.com/office/drawing/2010/main" val="0"/>
              </a:ext>
            </a:extLst>
          </a:blip>
          <a:srcRect t="16573" b="20665"/>
          <a:stretch/>
        </p:blipFill>
        <p:spPr bwMode="auto">
          <a:xfrm>
            <a:off x="6923909" y="3591063"/>
            <a:ext cx="1696982" cy="106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33745"/>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Rectangle 8"/>
          <p:cNvSpPr/>
          <p:nvPr/>
        </p:nvSpPr>
        <p:spPr>
          <a:xfrm>
            <a:off x="304800" y="998328"/>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
        <p:nvSpPr>
          <p:cNvPr id="11" name="Rectangle 10"/>
          <p:cNvSpPr/>
          <p:nvPr/>
        </p:nvSpPr>
        <p:spPr>
          <a:xfrm>
            <a:off x="2529618" y="1485900"/>
            <a:ext cx="4084773" cy="410882"/>
          </a:xfrm>
          <a:prstGeom prst="rect">
            <a:avLst/>
          </a:prstGeom>
        </p:spPr>
        <p:txBody>
          <a:bodyPr wrap="none">
            <a:spAutoFit/>
          </a:bodyPr>
          <a:lstStyle/>
          <a:p>
            <a:pPr algn="ctr">
              <a:lnSpc>
                <a:spcPct val="115000"/>
              </a:lnSpc>
              <a:spcAft>
                <a:spcPts val="1000"/>
              </a:spcAft>
            </a:pPr>
            <a:r>
              <a:rPr lang="el-GR" sz="1800" b="1" dirty="0" smtClean="0">
                <a:solidFill>
                  <a:schemeClr val="bg1"/>
                </a:solidFill>
                <a:latin typeface="Sniglet" charset="0"/>
                <a:ea typeface="Calibri"/>
                <a:cs typeface="Times New Roman"/>
              </a:rPr>
              <a:t>Χαρακτηριστικά </a:t>
            </a:r>
            <a:r>
              <a:rPr lang="en-US" sz="1800" b="1" dirty="0" smtClean="0">
                <a:solidFill>
                  <a:schemeClr val="bg1"/>
                </a:solidFill>
                <a:latin typeface="Sniglet" charset="0"/>
                <a:ea typeface="Calibri"/>
                <a:cs typeface="Times New Roman"/>
              </a:rPr>
              <a:t>SAR </a:t>
            </a:r>
            <a:r>
              <a:rPr lang="el-GR" sz="1800" b="1" dirty="0" smtClean="0">
                <a:solidFill>
                  <a:schemeClr val="bg1"/>
                </a:solidFill>
                <a:latin typeface="Sniglet" charset="0"/>
                <a:ea typeface="Calibri"/>
                <a:cs typeface="Times New Roman"/>
              </a:rPr>
              <a:t> συμβατά με ΔΦΑ</a:t>
            </a:r>
            <a:endParaRPr lang="en-US" sz="1600" dirty="0">
              <a:solidFill>
                <a:schemeClr val="bg1"/>
              </a:solidFill>
              <a:latin typeface="Sniglet" charset="0"/>
              <a:ea typeface="Calibri"/>
              <a:cs typeface="Times New Roman"/>
            </a:endParaRPr>
          </a:p>
        </p:txBody>
      </p:sp>
      <p:sp>
        <p:nvSpPr>
          <p:cNvPr id="12" name="Rectangle 11"/>
          <p:cNvSpPr/>
          <p:nvPr/>
        </p:nvSpPr>
        <p:spPr>
          <a:xfrm>
            <a:off x="533400" y="2038350"/>
            <a:ext cx="8382000" cy="2446824"/>
          </a:xfrm>
          <a:prstGeom prst="rect">
            <a:avLst/>
          </a:prstGeom>
        </p:spPr>
        <p:txBody>
          <a:bodyPr wrap="square">
            <a:spAutoFit/>
          </a:bodyPr>
          <a:lstStyle/>
          <a:p>
            <a:pPr lvl="0">
              <a:lnSpc>
                <a:spcPct val="150000"/>
              </a:lnSpc>
            </a:pPr>
            <a:r>
              <a:rPr lang="el-GR" sz="1700" dirty="0" smtClean="0">
                <a:solidFill>
                  <a:schemeClr val="bg1"/>
                </a:solidFill>
                <a:latin typeface="Sniglet" charset="0"/>
              </a:rPr>
              <a:t>- διαφορετικά </a:t>
            </a:r>
            <a:r>
              <a:rPr lang="el-GR" sz="1700" dirty="0">
                <a:solidFill>
                  <a:schemeClr val="bg1"/>
                </a:solidFill>
                <a:latin typeface="Sniglet" charset="0"/>
              </a:rPr>
              <a:t>σχήματα, </a:t>
            </a:r>
            <a:r>
              <a:rPr lang="el-GR" sz="1700" dirty="0" smtClean="0">
                <a:solidFill>
                  <a:schemeClr val="bg1"/>
                </a:solidFill>
                <a:latin typeface="Sniglet" charset="0"/>
              </a:rPr>
              <a:t>φωτισμούς, </a:t>
            </a:r>
            <a:r>
              <a:rPr lang="el-GR" sz="1700" dirty="0">
                <a:solidFill>
                  <a:schemeClr val="bg1"/>
                </a:solidFill>
                <a:latin typeface="Sniglet" charset="0"/>
              </a:rPr>
              <a:t>διαφορετικά χρώματα στο σώμα του (</a:t>
            </a:r>
            <a:r>
              <a:rPr lang="en-US" sz="1700" dirty="0" err="1">
                <a:solidFill>
                  <a:schemeClr val="bg1"/>
                </a:solidFill>
                <a:latin typeface="Sniglet" charset="0"/>
              </a:rPr>
              <a:t>Guillian</a:t>
            </a:r>
            <a:r>
              <a:rPr lang="el-GR" sz="1700" dirty="0">
                <a:solidFill>
                  <a:schemeClr val="bg1"/>
                </a:solidFill>
                <a:latin typeface="Sniglet" charset="0"/>
              </a:rPr>
              <a:t> </a:t>
            </a:r>
            <a:r>
              <a:rPr lang="el-GR" sz="1700" dirty="0" err="1">
                <a:solidFill>
                  <a:schemeClr val="bg1"/>
                </a:solidFill>
                <a:latin typeface="Sniglet" charset="0"/>
              </a:rPr>
              <a:t>κ.α</a:t>
            </a:r>
            <a:r>
              <a:rPr lang="el-GR" sz="1700" dirty="0">
                <a:solidFill>
                  <a:schemeClr val="bg1"/>
                </a:solidFill>
                <a:latin typeface="Sniglet" charset="0"/>
              </a:rPr>
              <a:t>, 2010)</a:t>
            </a:r>
            <a:endParaRPr lang="en-US" sz="1700" dirty="0">
              <a:solidFill>
                <a:schemeClr val="bg1"/>
              </a:solidFill>
              <a:latin typeface="Sniglet" charset="0"/>
            </a:endParaRPr>
          </a:p>
          <a:p>
            <a:pPr lvl="0">
              <a:lnSpc>
                <a:spcPct val="150000"/>
              </a:lnSpc>
            </a:pPr>
            <a:r>
              <a:rPr lang="el-GR" sz="1700" dirty="0" smtClean="0">
                <a:solidFill>
                  <a:schemeClr val="bg1"/>
                </a:solidFill>
                <a:latin typeface="Sniglet" charset="0"/>
              </a:rPr>
              <a:t>- αρθρωτά </a:t>
            </a:r>
            <a:r>
              <a:rPr lang="el-GR" sz="1700" dirty="0">
                <a:solidFill>
                  <a:schemeClr val="bg1"/>
                </a:solidFill>
                <a:latin typeface="Sniglet" charset="0"/>
              </a:rPr>
              <a:t>μάτια</a:t>
            </a:r>
            <a:endParaRPr lang="en-US" sz="1700" dirty="0">
              <a:solidFill>
                <a:schemeClr val="bg1"/>
              </a:solidFill>
              <a:latin typeface="Sniglet" charset="0"/>
            </a:endParaRPr>
          </a:p>
          <a:p>
            <a:pPr lvl="0">
              <a:lnSpc>
                <a:spcPct val="150000"/>
              </a:lnSpc>
            </a:pPr>
            <a:r>
              <a:rPr lang="el-GR" sz="1700" dirty="0" smtClean="0">
                <a:solidFill>
                  <a:schemeClr val="bg1"/>
                </a:solidFill>
                <a:latin typeface="Sniglet" charset="0"/>
              </a:rPr>
              <a:t>- μέγεθος </a:t>
            </a:r>
            <a:r>
              <a:rPr lang="el-GR" sz="1700" dirty="0">
                <a:solidFill>
                  <a:schemeClr val="bg1"/>
                </a:solidFill>
                <a:latin typeface="Sniglet" charset="0"/>
              </a:rPr>
              <a:t>το πολύ μέχρι το ύψος του παιδιού για να προωθείται  </a:t>
            </a:r>
            <a:r>
              <a:rPr lang="el-GR" sz="1700" dirty="0" err="1">
                <a:solidFill>
                  <a:schemeClr val="bg1"/>
                </a:solidFill>
                <a:latin typeface="Sniglet" charset="0"/>
              </a:rPr>
              <a:t>βλεμματική</a:t>
            </a:r>
            <a:r>
              <a:rPr lang="el-GR" sz="1700" dirty="0">
                <a:solidFill>
                  <a:schemeClr val="bg1"/>
                </a:solidFill>
                <a:latin typeface="Sniglet" charset="0"/>
              </a:rPr>
              <a:t> επαφή, παιχνίδια και ενδιαφέρουσες αλληλεπιδράσεις (</a:t>
            </a:r>
            <a:r>
              <a:rPr lang="en-US" sz="1700" dirty="0">
                <a:solidFill>
                  <a:schemeClr val="bg1"/>
                </a:solidFill>
                <a:latin typeface="Sniglet" charset="0"/>
              </a:rPr>
              <a:t>Lee </a:t>
            </a:r>
            <a:r>
              <a:rPr lang="el-GR" sz="1700" dirty="0" err="1">
                <a:solidFill>
                  <a:schemeClr val="bg1"/>
                </a:solidFill>
                <a:latin typeface="Sniglet" charset="0"/>
              </a:rPr>
              <a:t>κ.α</a:t>
            </a:r>
            <a:r>
              <a:rPr lang="el-GR" sz="1700" dirty="0">
                <a:solidFill>
                  <a:schemeClr val="bg1"/>
                </a:solidFill>
                <a:latin typeface="Sniglet" charset="0"/>
              </a:rPr>
              <a:t>, 2012).</a:t>
            </a:r>
            <a:endParaRPr lang="en-US" sz="1700" dirty="0">
              <a:solidFill>
                <a:schemeClr val="bg1"/>
              </a:solidFill>
              <a:latin typeface="Sniglet" charset="0"/>
            </a:endParaRPr>
          </a:p>
          <a:p>
            <a:pPr lvl="0">
              <a:lnSpc>
                <a:spcPct val="150000"/>
              </a:lnSpc>
            </a:pPr>
            <a:r>
              <a:rPr lang="el-GR" sz="1700" dirty="0" smtClean="0">
                <a:solidFill>
                  <a:schemeClr val="bg1"/>
                </a:solidFill>
                <a:latin typeface="Sniglet" charset="0"/>
              </a:rPr>
              <a:t>- ζωάκι </a:t>
            </a:r>
            <a:r>
              <a:rPr lang="el-GR" sz="1700" dirty="0">
                <a:solidFill>
                  <a:schemeClr val="bg1"/>
                </a:solidFill>
                <a:latin typeface="Sniglet" charset="0"/>
              </a:rPr>
              <a:t>ή με καρτούν </a:t>
            </a:r>
            <a:endParaRPr lang="en-US" sz="1700" dirty="0">
              <a:solidFill>
                <a:schemeClr val="bg1"/>
              </a:solidFill>
              <a:latin typeface="Sniglet" charset="0"/>
            </a:endParaRPr>
          </a:p>
          <a:p>
            <a:pPr lvl="0">
              <a:lnSpc>
                <a:spcPct val="150000"/>
              </a:lnSpc>
            </a:pPr>
            <a:r>
              <a:rPr lang="el-GR" sz="1700" dirty="0" smtClean="0">
                <a:solidFill>
                  <a:schemeClr val="bg1"/>
                </a:solidFill>
                <a:latin typeface="Sniglet" charset="0"/>
              </a:rPr>
              <a:t>- αισθητηριακές </a:t>
            </a:r>
            <a:r>
              <a:rPr lang="el-GR" sz="1700" dirty="0">
                <a:solidFill>
                  <a:schemeClr val="bg1"/>
                </a:solidFill>
                <a:latin typeface="Sniglet" charset="0"/>
              </a:rPr>
              <a:t>αμοιβές (φωτισμούς, χειροκροτήματα κλπ.) (</a:t>
            </a:r>
            <a:r>
              <a:rPr lang="en-US" sz="1700" dirty="0">
                <a:solidFill>
                  <a:schemeClr val="bg1"/>
                </a:solidFill>
                <a:latin typeface="Sniglet" charset="0"/>
              </a:rPr>
              <a:t>Robins</a:t>
            </a:r>
            <a:r>
              <a:rPr lang="el-GR" sz="1700" dirty="0">
                <a:solidFill>
                  <a:schemeClr val="bg1"/>
                </a:solidFill>
                <a:latin typeface="Sniglet" charset="0"/>
              </a:rPr>
              <a:t> </a:t>
            </a:r>
            <a:r>
              <a:rPr lang="el-GR" sz="1700" dirty="0" err="1">
                <a:solidFill>
                  <a:schemeClr val="bg1"/>
                </a:solidFill>
                <a:latin typeface="Sniglet" charset="0"/>
              </a:rPr>
              <a:t>κ.α</a:t>
            </a:r>
            <a:r>
              <a:rPr lang="el-GR" sz="1700" dirty="0">
                <a:solidFill>
                  <a:schemeClr val="bg1"/>
                </a:solidFill>
                <a:latin typeface="Sniglet" charset="0"/>
              </a:rPr>
              <a:t> 2006)</a:t>
            </a:r>
            <a:endParaRPr lang="en-US" sz="1700" dirty="0">
              <a:solidFill>
                <a:schemeClr val="bg1"/>
              </a:solidFill>
              <a:latin typeface="Sniglet" charset="0"/>
            </a:endParaRPr>
          </a:p>
        </p:txBody>
      </p:sp>
      <p:sp>
        <p:nvSpPr>
          <p:cNvPr id="13" name="Google Shape;74;p13"/>
          <p:cNvSpPr/>
          <p:nvPr/>
        </p:nvSpPr>
        <p:spPr>
          <a:xfrm>
            <a:off x="4724400" y="1819932"/>
            <a:ext cx="1228725"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46330392"/>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12000" y="281249"/>
            <a:ext cx="9156000"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smtClean="0"/>
              <a:t>Περιεχόμενα</a:t>
            </a:r>
            <a:endParaRPr dirty="0"/>
          </a:p>
        </p:txBody>
      </p:sp>
      <p:sp>
        <p:nvSpPr>
          <p:cNvPr id="62" name="Google Shape;62;p12"/>
          <p:cNvSpPr/>
          <p:nvPr/>
        </p:nvSpPr>
        <p:spPr>
          <a:xfrm>
            <a:off x="1780827" y="252868"/>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p:nvPr/>
        </p:nvSpPr>
        <p:spPr>
          <a:xfrm>
            <a:off x="1985057" y="520319"/>
            <a:ext cx="380233" cy="327060"/>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2"/>
          <p:cNvSpPr txBox="1"/>
          <p:nvPr/>
        </p:nvSpPr>
        <p:spPr>
          <a:xfrm>
            <a:off x="1219200" y="1200150"/>
            <a:ext cx="6187566" cy="2207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l-GR" b="1" dirty="0" smtClean="0">
                <a:solidFill>
                  <a:srgbClr val="FFFFFF"/>
                </a:solidFill>
                <a:latin typeface="Sniglet"/>
                <a:ea typeface="Sniglet"/>
                <a:cs typeface="Sniglet"/>
                <a:sym typeface="Sniglet"/>
              </a:rPr>
              <a:t> </a:t>
            </a:r>
            <a:r>
              <a:rPr lang="el-GR" sz="1800" b="1" dirty="0" smtClean="0">
                <a:solidFill>
                  <a:srgbClr val="FFFFFF"/>
                </a:solidFill>
                <a:latin typeface="Sniglet"/>
                <a:ea typeface="Sniglet"/>
                <a:cs typeface="Sniglet"/>
                <a:sym typeface="Sniglet"/>
              </a:rPr>
              <a:t>Ανάλυση υπάρχουσας κατάστασης </a:t>
            </a:r>
          </a:p>
          <a:p>
            <a:pPr marL="0" lvl="0" indent="0" algn="l" rtl="0">
              <a:spcBef>
                <a:spcPts val="600"/>
              </a:spcBef>
              <a:spcAft>
                <a:spcPts val="0"/>
              </a:spcAft>
              <a:buNone/>
            </a:pPr>
            <a:r>
              <a:rPr lang="el-GR" sz="1800" b="1" dirty="0" smtClean="0">
                <a:solidFill>
                  <a:srgbClr val="FFFFFF"/>
                </a:solidFill>
                <a:latin typeface="Sniglet"/>
                <a:ea typeface="Sniglet"/>
                <a:cs typeface="Sniglet"/>
                <a:sym typeface="Sniglet"/>
              </a:rPr>
              <a:t>Θεωρητικό Υπόβαθρο</a:t>
            </a:r>
          </a:p>
          <a:p>
            <a:pPr marL="0" lvl="0" indent="0" algn="l" rtl="0">
              <a:spcBef>
                <a:spcPts val="600"/>
              </a:spcBef>
              <a:spcAft>
                <a:spcPts val="0"/>
              </a:spcAft>
              <a:buNone/>
            </a:pPr>
            <a:r>
              <a:rPr lang="el-GR" sz="1800" b="1" dirty="0" smtClean="0">
                <a:solidFill>
                  <a:srgbClr val="FFFFFF"/>
                </a:solidFill>
                <a:latin typeface="Sniglet"/>
                <a:ea typeface="Sniglet"/>
                <a:cs typeface="Sniglet"/>
                <a:sym typeface="Sniglet"/>
              </a:rPr>
              <a:t>	α. Διαταραχές Φάσματος Αυτισμού (ΔΦΑ)</a:t>
            </a:r>
          </a:p>
          <a:p>
            <a:pPr marL="0" lvl="0" indent="0" algn="l" rtl="0">
              <a:spcBef>
                <a:spcPts val="600"/>
              </a:spcBef>
              <a:spcAft>
                <a:spcPts val="0"/>
              </a:spcAft>
              <a:buNone/>
            </a:pPr>
            <a:r>
              <a:rPr lang="el-GR" sz="1800" b="1" dirty="0">
                <a:solidFill>
                  <a:srgbClr val="FFFFFF"/>
                </a:solidFill>
                <a:latin typeface="Sniglet"/>
                <a:ea typeface="Sniglet"/>
                <a:cs typeface="Sniglet"/>
                <a:sym typeface="Sniglet"/>
              </a:rPr>
              <a:t>	</a:t>
            </a:r>
            <a:r>
              <a:rPr lang="el-GR" sz="1800" b="1" dirty="0" smtClean="0">
                <a:solidFill>
                  <a:srgbClr val="FFFFFF"/>
                </a:solidFill>
                <a:latin typeface="Sniglet"/>
                <a:ea typeface="Sniglet"/>
                <a:cs typeface="Sniglet"/>
                <a:sym typeface="Sniglet"/>
              </a:rPr>
              <a:t>β. Ρομπότ Κοινωνικής Αρωγής (</a:t>
            </a:r>
            <a:r>
              <a:rPr lang="en-US" sz="1800" b="1" dirty="0" smtClean="0">
                <a:solidFill>
                  <a:srgbClr val="FFFFFF"/>
                </a:solidFill>
                <a:latin typeface="Sniglet"/>
                <a:ea typeface="Sniglet"/>
                <a:cs typeface="Sniglet"/>
                <a:sym typeface="Sniglet"/>
              </a:rPr>
              <a:t>SAR)</a:t>
            </a:r>
          </a:p>
          <a:p>
            <a:pPr marL="0" lvl="0" indent="0" algn="l" rtl="0">
              <a:spcBef>
                <a:spcPts val="600"/>
              </a:spcBef>
              <a:spcAft>
                <a:spcPts val="0"/>
              </a:spcAft>
              <a:buNone/>
            </a:pPr>
            <a:r>
              <a:rPr lang="el-GR" sz="1800" b="1" dirty="0" smtClean="0">
                <a:solidFill>
                  <a:srgbClr val="FFFFFF"/>
                </a:solidFill>
                <a:latin typeface="Sniglet"/>
                <a:ea typeface="Sniglet"/>
                <a:cs typeface="Sniglet"/>
                <a:sym typeface="Sniglet"/>
              </a:rPr>
              <a:t>Το ρομπότ  Μαργαρίτα</a:t>
            </a:r>
          </a:p>
          <a:p>
            <a:pPr marL="0" lvl="0" indent="0" algn="l" rtl="0">
              <a:spcBef>
                <a:spcPts val="600"/>
              </a:spcBef>
              <a:spcAft>
                <a:spcPts val="0"/>
              </a:spcAft>
              <a:buNone/>
            </a:pPr>
            <a:r>
              <a:rPr lang="el-GR" sz="1800" b="1" dirty="0" smtClean="0">
                <a:solidFill>
                  <a:srgbClr val="FFFFFF"/>
                </a:solidFill>
                <a:latin typeface="Sniglet"/>
                <a:ea typeface="Sniglet"/>
                <a:cs typeface="Sniglet"/>
                <a:sym typeface="Sniglet"/>
              </a:rPr>
              <a:t>Η Μέθοδος </a:t>
            </a:r>
            <a:r>
              <a:rPr lang="en-US" sz="1800" b="1" dirty="0" smtClean="0">
                <a:solidFill>
                  <a:srgbClr val="FFFFFF"/>
                </a:solidFill>
                <a:latin typeface="Sniglet"/>
                <a:ea typeface="Sniglet"/>
                <a:cs typeface="Sniglet"/>
                <a:sym typeface="Sniglet"/>
              </a:rPr>
              <a:t>ARRoW</a:t>
            </a:r>
            <a:endParaRPr lang="el-GR" sz="1800" b="1" dirty="0" smtClean="0">
              <a:solidFill>
                <a:srgbClr val="FFFFFF"/>
              </a:solidFill>
              <a:latin typeface="Sniglet"/>
              <a:ea typeface="Sniglet"/>
              <a:cs typeface="Sniglet"/>
              <a:sym typeface="Sniglet"/>
            </a:endParaRPr>
          </a:p>
          <a:p>
            <a:pPr marL="0" lvl="0" indent="0" algn="l" rtl="0">
              <a:spcBef>
                <a:spcPts val="600"/>
              </a:spcBef>
              <a:spcAft>
                <a:spcPts val="0"/>
              </a:spcAft>
              <a:buNone/>
            </a:pPr>
            <a:r>
              <a:rPr lang="el-GR" sz="1800" b="1" dirty="0" smtClean="0">
                <a:solidFill>
                  <a:srgbClr val="FFFFFF"/>
                </a:solidFill>
                <a:latin typeface="Sniglet"/>
                <a:ea typeface="Sniglet"/>
                <a:cs typeface="Sniglet"/>
                <a:sym typeface="Sniglet"/>
              </a:rPr>
              <a:t>Παρουσίαση σεναρίου υλοποίησης</a:t>
            </a:r>
          </a:p>
          <a:p>
            <a:pPr marL="0" lvl="0" indent="0" algn="l" rtl="0">
              <a:spcBef>
                <a:spcPts val="600"/>
              </a:spcBef>
              <a:spcAft>
                <a:spcPts val="0"/>
              </a:spcAft>
              <a:buNone/>
            </a:pPr>
            <a:r>
              <a:rPr lang="el-GR" sz="1800" b="1" dirty="0" smtClean="0">
                <a:solidFill>
                  <a:srgbClr val="FFFFFF"/>
                </a:solidFill>
                <a:latin typeface="Sniglet"/>
                <a:ea typeface="Sniglet"/>
                <a:cs typeface="Sniglet"/>
                <a:sym typeface="Sniglet"/>
              </a:rPr>
              <a:t>Παρουσίαση εφαρμογής λειτουργίας ρομπότ</a:t>
            </a:r>
          </a:p>
          <a:p>
            <a:pPr marL="0" lvl="0" indent="0" algn="l" rtl="0">
              <a:spcBef>
                <a:spcPts val="600"/>
              </a:spcBef>
              <a:spcAft>
                <a:spcPts val="0"/>
              </a:spcAft>
              <a:buNone/>
            </a:pPr>
            <a:r>
              <a:rPr lang="el-GR" sz="1800" b="1" dirty="0" smtClean="0">
                <a:solidFill>
                  <a:srgbClr val="FFFFFF"/>
                </a:solidFill>
                <a:latin typeface="Sniglet"/>
                <a:ea typeface="Sniglet"/>
                <a:cs typeface="Sniglet"/>
                <a:sym typeface="Sniglet"/>
              </a:rPr>
              <a:t>Δημιουργία σεναρίων και παρουσίαση τους</a:t>
            </a:r>
          </a:p>
          <a:p>
            <a:pPr marL="0" lvl="0" indent="0" algn="l" rtl="0">
              <a:spcBef>
                <a:spcPts val="600"/>
              </a:spcBef>
              <a:spcAft>
                <a:spcPts val="0"/>
              </a:spcAft>
              <a:buNone/>
            </a:pPr>
            <a:endParaRPr lang="el-GR" sz="1800" b="1" dirty="0" smtClean="0">
              <a:solidFill>
                <a:srgbClr val="FFFFFF"/>
              </a:solidFill>
              <a:latin typeface="Sniglet"/>
              <a:ea typeface="Sniglet"/>
              <a:cs typeface="Sniglet"/>
              <a:sym typeface="Sniglet"/>
            </a:endParaRPr>
          </a:p>
          <a:p>
            <a:pPr marL="0" lvl="0" indent="0" algn="l" rtl="0">
              <a:spcBef>
                <a:spcPts val="600"/>
              </a:spcBef>
              <a:spcAft>
                <a:spcPts val="0"/>
              </a:spcAft>
              <a:buNone/>
            </a:pPr>
            <a:endParaRPr b="1" dirty="0">
              <a:solidFill>
                <a:srgbClr val="FFFFFF"/>
              </a:solidFill>
              <a:latin typeface="Sniglet"/>
              <a:ea typeface="Sniglet"/>
              <a:cs typeface="Sniglet"/>
              <a:sym typeface="Sniglet"/>
            </a:endParaRPr>
          </a:p>
          <a:p>
            <a:pPr marL="0" lvl="0" indent="0" algn="l" rtl="0">
              <a:spcBef>
                <a:spcPts val="600"/>
              </a:spcBef>
              <a:spcAft>
                <a:spcPts val="0"/>
              </a:spcAft>
              <a:buNone/>
            </a:pPr>
            <a:endParaRPr sz="1200" dirty="0">
              <a:solidFill>
                <a:srgbClr val="FFFFFF"/>
              </a:solidFill>
              <a:latin typeface="Sniglet"/>
              <a:ea typeface="Sniglet"/>
              <a:cs typeface="Sniglet"/>
              <a:sym typeface="Sniglet"/>
            </a:endParaRPr>
          </a:p>
        </p:txBody>
      </p:sp>
      <p:sp>
        <p:nvSpPr>
          <p:cNvPr id="67" name="Google Shape;67;p12"/>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sp>
        <p:nvSpPr>
          <p:cNvPr id="2" name="Notched Right Arrow 1"/>
          <p:cNvSpPr/>
          <p:nvPr/>
        </p:nvSpPr>
        <p:spPr>
          <a:xfrm>
            <a:off x="801063" y="1468794"/>
            <a:ext cx="304800" cy="7620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otched Right Arrow 9"/>
          <p:cNvSpPr/>
          <p:nvPr/>
        </p:nvSpPr>
        <p:spPr>
          <a:xfrm>
            <a:off x="801063" y="1816414"/>
            <a:ext cx="304800" cy="7920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otched Right Arrow 10"/>
          <p:cNvSpPr/>
          <p:nvPr/>
        </p:nvSpPr>
        <p:spPr>
          <a:xfrm>
            <a:off x="801063" y="2876550"/>
            <a:ext cx="304800" cy="7920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p:cNvSpPr/>
          <p:nvPr/>
        </p:nvSpPr>
        <p:spPr>
          <a:xfrm>
            <a:off x="801063" y="3257550"/>
            <a:ext cx="304800" cy="7620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p:cNvSpPr/>
          <p:nvPr/>
        </p:nvSpPr>
        <p:spPr>
          <a:xfrm>
            <a:off x="801063" y="3562350"/>
            <a:ext cx="304800" cy="7620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p:nvPr/>
        </p:nvSpPr>
        <p:spPr>
          <a:xfrm>
            <a:off x="801063" y="3943350"/>
            <a:ext cx="304800" cy="7620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p:cNvSpPr/>
          <p:nvPr/>
        </p:nvSpPr>
        <p:spPr>
          <a:xfrm>
            <a:off x="801063" y="4324350"/>
            <a:ext cx="304800" cy="7620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Rectangle 8"/>
          <p:cNvSpPr/>
          <p:nvPr/>
        </p:nvSpPr>
        <p:spPr>
          <a:xfrm>
            <a:off x="304800" y="998328"/>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
        <p:nvSpPr>
          <p:cNvPr id="12" name="Rectangle 11"/>
          <p:cNvSpPr/>
          <p:nvPr/>
        </p:nvSpPr>
        <p:spPr>
          <a:xfrm>
            <a:off x="533400" y="2038350"/>
            <a:ext cx="8382000" cy="2857192"/>
          </a:xfrm>
          <a:prstGeom prst="rect">
            <a:avLst/>
          </a:prstGeom>
        </p:spPr>
        <p:txBody>
          <a:bodyPr wrap="square">
            <a:spAutoFit/>
          </a:bodyPr>
          <a:lstStyle/>
          <a:p>
            <a:pPr lvl="0" algn="just">
              <a:lnSpc>
                <a:spcPct val="150000"/>
              </a:lnSpc>
              <a:spcAft>
                <a:spcPts val="800"/>
              </a:spcAft>
            </a:pPr>
            <a:r>
              <a:rPr lang="en-US" sz="1700" dirty="0" smtClean="0">
                <a:solidFill>
                  <a:schemeClr val="bg1"/>
                </a:solidFill>
                <a:latin typeface="Sniglet" charset="0"/>
                <a:ea typeface="Calibri"/>
                <a:cs typeface="Times New Roman"/>
              </a:rPr>
              <a:t>- </a:t>
            </a:r>
            <a:r>
              <a:rPr lang="el-GR" sz="1700" dirty="0" smtClean="0">
                <a:solidFill>
                  <a:schemeClr val="bg1"/>
                </a:solidFill>
                <a:latin typeface="Sniglet" charset="0"/>
                <a:ea typeface="Calibri"/>
                <a:cs typeface="Times New Roman"/>
              </a:rPr>
              <a:t> κίνηση (για </a:t>
            </a:r>
            <a:r>
              <a:rPr lang="el-GR" sz="1700" dirty="0">
                <a:solidFill>
                  <a:schemeClr val="bg1"/>
                </a:solidFill>
                <a:latin typeface="Sniglet" charset="0"/>
                <a:ea typeface="Calibri"/>
                <a:cs typeface="Times New Roman"/>
              </a:rPr>
              <a:t>να πραγματοποιεί σενάρια) (</a:t>
            </a:r>
            <a:r>
              <a:rPr lang="en-US" sz="1700" dirty="0">
                <a:solidFill>
                  <a:schemeClr val="bg1"/>
                </a:solidFill>
                <a:latin typeface="Sniglet" charset="0"/>
                <a:ea typeface="Calibri"/>
                <a:cs typeface="Times New Roman"/>
              </a:rPr>
              <a:t>Lee </a:t>
            </a:r>
            <a:r>
              <a:rPr lang="en-US" sz="1700" dirty="0" smtClean="0">
                <a:solidFill>
                  <a:schemeClr val="bg1"/>
                </a:solidFill>
                <a:latin typeface="Sniglet" charset="0"/>
                <a:ea typeface="Calibri"/>
                <a:cs typeface="Times New Roman"/>
              </a:rPr>
              <a:t>et.al.</a:t>
            </a:r>
            <a:r>
              <a:rPr lang="el-GR" sz="1700" dirty="0" smtClean="0">
                <a:solidFill>
                  <a:schemeClr val="bg1"/>
                </a:solidFill>
                <a:latin typeface="Sniglet" charset="0"/>
                <a:ea typeface="Calibri"/>
                <a:cs typeface="Times New Roman"/>
              </a:rPr>
              <a:t>, </a:t>
            </a:r>
            <a:r>
              <a:rPr lang="el-GR" sz="1700" dirty="0">
                <a:solidFill>
                  <a:schemeClr val="bg1"/>
                </a:solidFill>
                <a:latin typeface="Sniglet" charset="0"/>
                <a:ea typeface="Calibri"/>
                <a:cs typeface="Times New Roman"/>
              </a:rPr>
              <a:t>2012).</a:t>
            </a:r>
            <a:endParaRPr lang="en-US" sz="1700" dirty="0">
              <a:solidFill>
                <a:schemeClr val="bg1"/>
              </a:solidFill>
              <a:latin typeface="Sniglet" charset="0"/>
              <a:ea typeface="Calibri"/>
              <a:cs typeface="Times New Roman"/>
            </a:endParaRPr>
          </a:p>
          <a:p>
            <a:pPr lvl="0" algn="just">
              <a:lnSpc>
                <a:spcPct val="150000"/>
              </a:lnSpc>
              <a:spcAft>
                <a:spcPts val="800"/>
              </a:spcAft>
            </a:pPr>
            <a:r>
              <a:rPr lang="en-US" sz="1700" dirty="0" smtClean="0">
                <a:solidFill>
                  <a:schemeClr val="bg1"/>
                </a:solidFill>
                <a:latin typeface="Sniglet" charset="0"/>
                <a:ea typeface="Calibri"/>
                <a:cs typeface="Times New Roman"/>
              </a:rPr>
              <a:t>- </a:t>
            </a:r>
            <a:r>
              <a:rPr lang="el-GR" sz="1700" dirty="0">
                <a:solidFill>
                  <a:schemeClr val="bg1"/>
                </a:solidFill>
                <a:latin typeface="Sniglet" charset="0"/>
                <a:ea typeface="Calibri"/>
                <a:cs typeface="Times New Roman"/>
              </a:rPr>
              <a:t> π</a:t>
            </a:r>
            <a:r>
              <a:rPr lang="el-GR" sz="1700" dirty="0" smtClean="0">
                <a:solidFill>
                  <a:schemeClr val="bg1"/>
                </a:solidFill>
                <a:latin typeface="Sniglet" charset="0"/>
                <a:ea typeface="Calibri"/>
                <a:cs typeface="Times New Roman"/>
              </a:rPr>
              <a:t>αρέχει δυνατότητες επιλογών </a:t>
            </a:r>
            <a:r>
              <a:rPr lang="el-GR" sz="1700" dirty="0">
                <a:solidFill>
                  <a:schemeClr val="bg1"/>
                </a:solidFill>
                <a:latin typeface="Sniglet" charset="0"/>
                <a:ea typeface="Calibri"/>
                <a:cs typeface="Times New Roman"/>
              </a:rPr>
              <a:t>(κουμπιά ελέγχου κλπ) (</a:t>
            </a:r>
            <a:r>
              <a:rPr lang="en-US" sz="1700" dirty="0" err="1">
                <a:solidFill>
                  <a:schemeClr val="bg1"/>
                </a:solidFill>
                <a:latin typeface="Sniglet" charset="0"/>
                <a:ea typeface="Calibri"/>
                <a:cs typeface="Times New Roman"/>
              </a:rPr>
              <a:t>Guillian</a:t>
            </a:r>
            <a:r>
              <a:rPr lang="el-GR" sz="1700" dirty="0">
                <a:solidFill>
                  <a:schemeClr val="bg1"/>
                </a:solidFill>
                <a:latin typeface="Sniglet" charset="0"/>
                <a:ea typeface="Calibri"/>
                <a:cs typeface="Times New Roman"/>
              </a:rPr>
              <a:t> </a:t>
            </a:r>
            <a:r>
              <a:rPr lang="el-GR" sz="1700" dirty="0" err="1">
                <a:solidFill>
                  <a:schemeClr val="bg1"/>
                </a:solidFill>
                <a:latin typeface="Sniglet" charset="0"/>
                <a:ea typeface="Calibri"/>
                <a:cs typeface="Times New Roman"/>
              </a:rPr>
              <a:t>κ.α</a:t>
            </a:r>
            <a:r>
              <a:rPr lang="el-GR" sz="1700" dirty="0">
                <a:solidFill>
                  <a:schemeClr val="bg1"/>
                </a:solidFill>
                <a:latin typeface="Sniglet" charset="0"/>
                <a:ea typeface="Calibri"/>
                <a:cs typeface="Times New Roman"/>
              </a:rPr>
              <a:t>, 2010)</a:t>
            </a:r>
            <a:endParaRPr lang="en-US" sz="1700" dirty="0">
              <a:solidFill>
                <a:schemeClr val="bg1"/>
              </a:solidFill>
              <a:latin typeface="Sniglet" charset="0"/>
              <a:ea typeface="Calibri"/>
              <a:cs typeface="Times New Roman"/>
            </a:endParaRPr>
          </a:p>
          <a:p>
            <a:pPr lvl="0" algn="just">
              <a:lnSpc>
                <a:spcPct val="150000"/>
              </a:lnSpc>
              <a:spcAft>
                <a:spcPts val="800"/>
              </a:spcAft>
            </a:pPr>
            <a:r>
              <a:rPr lang="en-US" sz="1700" dirty="0" smtClean="0">
                <a:solidFill>
                  <a:schemeClr val="bg1"/>
                </a:solidFill>
                <a:latin typeface="Sniglet" charset="0"/>
                <a:ea typeface="Calibri"/>
                <a:cs typeface="Times New Roman"/>
              </a:rPr>
              <a:t>- </a:t>
            </a:r>
            <a:r>
              <a:rPr lang="el-GR" sz="1700" dirty="0" smtClean="0">
                <a:solidFill>
                  <a:schemeClr val="bg1"/>
                </a:solidFill>
                <a:latin typeface="Sniglet" charset="0"/>
                <a:ea typeface="Calibri"/>
                <a:cs typeface="Times New Roman"/>
              </a:rPr>
              <a:t>ανθεκτικό</a:t>
            </a:r>
            <a:r>
              <a:rPr lang="el-GR" sz="1700" dirty="0">
                <a:solidFill>
                  <a:schemeClr val="bg1"/>
                </a:solidFill>
                <a:latin typeface="Sniglet" charset="0"/>
                <a:ea typeface="Calibri"/>
                <a:cs typeface="Times New Roman"/>
              </a:rPr>
              <a:t>. (</a:t>
            </a:r>
            <a:r>
              <a:rPr lang="en-US" sz="1700" dirty="0">
                <a:solidFill>
                  <a:schemeClr val="bg1"/>
                </a:solidFill>
                <a:latin typeface="Sniglet" charset="0"/>
                <a:ea typeface="Calibri"/>
                <a:cs typeface="Times New Roman"/>
              </a:rPr>
              <a:t>Robins </a:t>
            </a:r>
            <a:r>
              <a:rPr lang="el-GR" sz="1700" dirty="0" err="1">
                <a:solidFill>
                  <a:schemeClr val="bg1"/>
                </a:solidFill>
                <a:latin typeface="Sniglet" charset="0"/>
                <a:ea typeface="Calibri"/>
                <a:cs typeface="Times New Roman"/>
              </a:rPr>
              <a:t>κ.α</a:t>
            </a:r>
            <a:r>
              <a:rPr lang="el-GR" sz="1700" dirty="0">
                <a:solidFill>
                  <a:schemeClr val="bg1"/>
                </a:solidFill>
                <a:latin typeface="Sniglet" charset="0"/>
                <a:ea typeface="Calibri"/>
                <a:cs typeface="Times New Roman"/>
              </a:rPr>
              <a:t>, 2006)</a:t>
            </a:r>
            <a:endParaRPr lang="en-US" sz="1700" dirty="0">
              <a:solidFill>
                <a:schemeClr val="bg1"/>
              </a:solidFill>
              <a:latin typeface="Sniglet" charset="0"/>
              <a:ea typeface="Calibri"/>
              <a:cs typeface="Times New Roman"/>
            </a:endParaRPr>
          </a:p>
          <a:p>
            <a:pPr lvl="0" algn="just">
              <a:lnSpc>
                <a:spcPct val="150000"/>
              </a:lnSpc>
              <a:spcAft>
                <a:spcPts val="800"/>
              </a:spcAft>
            </a:pPr>
            <a:r>
              <a:rPr lang="en-US" sz="1700" dirty="0" smtClean="0">
                <a:solidFill>
                  <a:schemeClr val="bg1"/>
                </a:solidFill>
                <a:latin typeface="Sniglet" charset="0"/>
                <a:ea typeface="Calibri"/>
                <a:cs typeface="Times New Roman"/>
              </a:rPr>
              <a:t>- </a:t>
            </a:r>
            <a:r>
              <a:rPr lang="el-GR" sz="1700" dirty="0" smtClean="0">
                <a:solidFill>
                  <a:schemeClr val="bg1"/>
                </a:solidFill>
                <a:latin typeface="Sniglet" charset="0"/>
                <a:ea typeface="Calibri"/>
                <a:cs typeface="Times New Roman"/>
              </a:rPr>
              <a:t> ημί-αυτόνομο </a:t>
            </a:r>
            <a:r>
              <a:rPr lang="el-GR" sz="1700" dirty="0">
                <a:solidFill>
                  <a:schemeClr val="bg1"/>
                </a:solidFill>
                <a:latin typeface="Sniglet" charset="0"/>
                <a:ea typeface="Calibri"/>
                <a:cs typeface="Times New Roman"/>
              </a:rPr>
              <a:t>καθώς οι παρεμβάσεις του ανθρώπου (δασκάλου, γονέα, θεραπευτή) είναι ουσιαστικές. </a:t>
            </a:r>
            <a:endParaRPr lang="en-US" sz="1700" dirty="0">
              <a:solidFill>
                <a:schemeClr val="bg1"/>
              </a:solidFill>
              <a:latin typeface="Sniglet" charset="0"/>
              <a:ea typeface="Calibri"/>
              <a:cs typeface="Times New Roman"/>
            </a:endParaRPr>
          </a:p>
          <a:p>
            <a:pPr lvl="0" algn="just">
              <a:lnSpc>
                <a:spcPct val="150000"/>
              </a:lnSpc>
              <a:spcAft>
                <a:spcPts val="800"/>
              </a:spcAft>
            </a:pPr>
            <a:r>
              <a:rPr lang="en-US" sz="1700" dirty="0" smtClean="0">
                <a:solidFill>
                  <a:schemeClr val="bg1"/>
                </a:solidFill>
                <a:latin typeface="Sniglet" charset="0"/>
                <a:ea typeface="Calibri"/>
                <a:cs typeface="Times New Roman"/>
              </a:rPr>
              <a:t>- </a:t>
            </a:r>
            <a:r>
              <a:rPr lang="el-GR" sz="1700" dirty="0" smtClean="0">
                <a:solidFill>
                  <a:schemeClr val="bg1"/>
                </a:solidFill>
                <a:latin typeface="Sniglet" charset="0"/>
                <a:ea typeface="Calibri"/>
                <a:cs typeface="Times New Roman"/>
              </a:rPr>
              <a:t>ευπροσάρμοστο στο περιβάλλον και στο χρήστη  </a:t>
            </a:r>
            <a:r>
              <a:rPr lang="el-GR" sz="1700" dirty="0">
                <a:solidFill>
                  <a:schemeClr val="bg1"/>
                </a:solidFill>
                <a:latin typeface="Sniglet" charset="0"/>
                <a:ea typeface="Calibri"/>
                <a:cs typeface="Times New Roman"/>
              </a:rPr>
              <a:t>(</a:t>
            </a:r>
            <a:r>
              <a:rPr lang="en-US" sz="1700" dirty="0" err="1">
                <a:solidFill>
                  <a:schemeClr val="bg1"/>
                </a:solidFill>
                <a:latin typeface="Sniglet" charset="0"/>
                <a:ea typeface="Calibri"/>
                <a:cs typeface="Times New Roman"/>
              </a:rPr>
              <a:t>Guillian</a:t>
            </a:r>
            <a:r>
              <a:rPr lang="en-US" sz="1700" dirty="0">
                <a:solidFill>
                  <a:schemeClr val="bg1"/>
                </a:solidFill>
                <a:latin typeface="Sniglet" charset="0"/>
                <a:ea typeface="Calibri"/>
                <a:cs typeface="Times New Roman"/>
              </a:rPr>
              <a:t> </a:t>
            </a:r>
            <a:r>
              <a:rPr lang="el-GR" sz="1700" dirty="0" err="1">
                <a:solidFill>
                  <a:schemeClr val="bg1"/>
                </a:solidFill>
                <a:latin typeface="Sniglet" charset="0"/>
                <a:ea typeface="Calibri"/>
                <a:cs typeface="Times New Roman"/>
              </a:rPr>
              <a:t>κ.α</a:t>
            </a:r>
            <a:r>
              <a:rPr lang="el-GR" sz="1700" dirty="0">
                <a:solidFill>
                  <a:schemeClr val="bg1"/>
                </a:solidFill>
                <a:latin typeface="Sniglet" charset="0"/>
                <a:ea typeface="Calibri"/>
                <a:cs typeface="Times New Roman"/>
              </a:rPr>
              <a:t>, 2010)</a:t>
            </a:r>
            <a:endParaRPr lang="en-US" sz="1700" dirty="0">
              <a:solidFill>
                <a:schemeClr val="bg1"/>
              </a:solidFill>
              <a:effectLst/>
              <a:latin typeface="Sniglet" charset="0"/>
              <a:ea typeface="Calibri"/>
              <a:cs typeface="Times New Roman"/>
            </a:endParaRPr>
          </a:p>
        </p:txBody>
      </p:sp>
      <p:sp>
        <p:nvSpPr>
          <p:cNvPr id="13" name="Google Shape;74;p13"/>
          <p:cNvSpPr/>
          <p:nvPr/>
        </p:nvSpPr>
        <p:spPr>
          <a:xfrm>
            <a:off x="4714875" y="1819932"/>
            <a:ext cx="1228725"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2529629" y="1485900"/>
            <a:ext cx="4084773" cy="410882"/>
          </a:xfrm>
          <a:prstGeom prst="rect">
            <a:avLst/>
          </a:prstGeom>
        </p:spPr>
        <p:txBody>
          <a:bodyPr wrap="none">
            <a:spAutoFit/>
          </a:bodyPr>
          <a:lstStyle/>
          <a:p>
            <a:pPr algn="ctr">
              <a:lnSpc>
                <a:spcPct val="115000"/>
              </a:lnSpc>
              <a:spcAft>
                <a:spcPts val="1000"/>
              </a:spcAft>
            </a:pPr>
            <a:r>
              <a:rPr lang="el-GR" sz="1800" b="1" dirty="0" smtClean="0">
                <a:solidFill>
                  <a:schemeClr val="bg1"/>
                </a:solidFill>
                <a:latin typeface="Sniglet" charset="0"/>
                <a:ea typeface="Calibri"/>
                <a:cs typeface="Times New Roman"/>
              </a:rPr>
              <a:t>Χαρακτηριστικά </a:t>
            </a:r>
            <a:r>
              <a:rPr lang="en-US" sz="1800" b="1" dirty="0" smtClean="0">
                <a:solidFill>
                  <a:schemeClr val="bg1"/>
                </a:solidFill>
                <a:latin typeface="Sniglet" charset="0"/>
                <a:ea typeface="Calibri"/>
                <a:cs typeface="Times New Roman"/>
              </a:rPr>
              <a:t>SAR </a:t>
            </a:r>
            <a:r>
              <a:rPr lang="el-GR" sz="1800" b="1" dirty="0" smtClean="0">
                <a:solidFill>
                  <a:schemeClr val="bg1"/>
                </a:solidFill>
                <a:latin typeface="Sniglet" charset="0"/>
                <a:ea typeface="Calibri"/>
                <a:cs typeface="Times New Roman"/>
              </a:rPr>
              <a:t> συμβατά με ΔΦΑ</a:t>
            </a:r>
            <a:endParaRPr lang="en-US" sz="1600" dirty="0">
              <a:solidFill>
                <a:schemeClr val="bg1"/>
              </a:solidFill>
              <a:latin typeface="Sniglet" charset="0"/>
              <a:ea typeface="Calibri"/>
              <a:cs typeface="Times New Roman"/>
            </a:endParaRPr>
          </a:p>
        </p:txBody>
      </p:sp>
    </p:spTree>
    <p:extLst>
      <p:ext uri="{BB962C8B-B14F-4D97-AF65-F5344CB8AC3E}">
        <p14:creationId xmlns:p14="http://schemas.microsoft.com/office/powerpoint/2010/main" val="1356305012"/>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726639"/>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Rectangle 8"/>
          <p:cNvSpPr/>
          <p:nvPr/>
        </p:nvSpPr>
        <p:spPr>
          <a:xfrm>
            <a:off x="304800" y="819150"/>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
        <p:nvSpPr>
          <p:cNvPr id="12" name="Rectangle 11"/>
          <p:cNvSpPr/>
          <p:nvPr/>
        </p:nvSpPr>
        <p:spPr>
          <a:xfrm>
            <a:off x="533400" y="1885950"/>
            <a:ext cx="8382000" cy="2585323"/>
          </a:xfrm>
          <a:prstGeom prst="rect">
            <a:avLst/>
          </a:prstGeom>
        </p:spPr>
        <p:txBody>
          <a:bodyPr wrap="square">
            <a:spAutoFit/>
          </a:bodyPr>
          <a:lstStyle/>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Πολύ </a:t>
            </a:r>
            <a:r>
              <a:rPr lang="el-GR" sz="1800" dirty="0">
                <a:solidFill>
                  <a:schemeClr val="bg1"/>
                </a:solidFill>
                <a:latin typeface="Sniglet" charset="0"/>
              </a:rPr>
              <a:t>φωτεινό, αιχμηρές γωνίες, καλώδια εμφανή (</a:t>
            </a:r>
            <a:r>
              <a:rPr lang="en-US" sz="1800" dirty="0" err="1">
                <a:solidFill>
                  <a:schemeClr val="bg1"/>
                </a:solidFill>
                <a:latin typeface="Sniglet" charset="0"/>
              </a:rPr>
              <a:t>Guillian</a:t>
            </a:r>
            <a:r>
              <a:rPr lang="el-GR" sz="1800" dirty="0">
                <a:solidFill>
                  <a:schemeClr val="bg1"/>
                </a:solidFill>
                <a:latin typeface="Sniglet" charset="0"/>
              </a:rPr>
              <a:t> </a:t>
            </a:r>
            <a:r>
              <a:rPr lang="el-GR" sz="1800" dirty="0" err="1">
                <a:solidFill>
                  <a:schemeClr val="bg1"/>
                </a:solidFill>
                <a:latin typeface="Sniglet" charset="0"/>
              </a:rPr>
              <a:t>κ.α</a:t>
            </a:r>
            <a:r>
              <a:rPr lang="el-GR" sz="1800" dirty="0">
                <a:solidFill>
                  <a:schemeClr val="bg1"/>
                </a:solidFill>
                <a:latin typeface="Sniglet" charset="0"/>
              </a:rPr>
              <a:t>, 2010)</a:t>
            </a:r>
            <a:endParaRPr lang="en-US" sz="1800" dirty="0">
              <a:solidFill>
                <a:schemeClr val="bg1"/>
              </a:solidFill>
              <a:latin typeface="Sniglet" charset="0"/>
            </a:endParaRPr>
          </a:p>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Πολύ </a:t>
            </a:r>
            <a:r>
              <a:rPr lang="el-GR" sz="1800" dirty="0">
                <a:solidFill>
                  <a:schemeClr val="bg1"/>
                </a:solidFill>
                <a:latin typeface="Sniglet" charset="0"/>
              </a:rPr>
              <a:t>ανθρωπόμορφο, σύνθετες εκφράσεις προσώπου, έντονα χαρακτηριστικά ματιού (φρύδια και βλεφαρίδες) (</a:t>
            </a:r>
            <a:r>
              <a:rPr lang="en-US" sz="1800" dirty="0">
                <a:solidFill>
                  <a:schemeClr val="bg1"/>
                </a:solidFill>
                <a:latin typeface="Sniglet" charset="0"/>
              </a:rPr>
              <a:t>Lee </a:t>
            </a:r>
            <a:r>
              <a:rPr lang="en-US" sz="1800" dirty="0" smtClean="0">
                <a:solidFill>
                  <a:schemeClr val="bg1"/>
                </a:solidFill>
                <a:latin typeface="Sniglet" charset="0"/>
              </a:rPr>
              <a:t>et.al., </a:t>
            </a:r>
            <a:r>
              <a:rPr lang="el-GR" sz="1800" dirty="0" smtClean="0">
                <a:solidFill>
                  <a:schemeClr val="bg1"/>
                </a:solidFill>
                <a:latin typeface="Sniglet" charset="0"/>
              </a:rPr>
              <a:t>2012</a:t>
            </a:r>
            <a:r>
              <a:rPr lang="el-GR" sz="1800" dirty="0">
                <a:solidFill>
                  <a:schemeClr val="bg1"/>
                </a:solidFill>
                <a:latin typeface="Sniglet" charset="0"/>
              </a:rPr>
              <a:t>).</a:t>
            </a:r>
            <a:endParaRPr lang="en-US" sz="1800" dirty="0">
              <a:solidFill>
                <a:schemeClr val="bg1"/>
              </a:solidFill>
              <a:latin typeface="Sniglet" charset="0"/>
            </a:endParaRPr>
          </a:p>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Πολύ </a:t>
            </a:r>
            <a:r>
              <a:rPr lang="el-GR" sz="1800" dirty="0">
                <a:solidFill>
                  <a:schemeClr val="bg1"/>
                </a:solidFill>
                <a:latin typeface="Sniglet" charset="0"/>
              </a:rPr>
              <a:t>μηχανικό, τα παιδιά υπάρχει περίπτωση να δείξουν μεγαλύτερο ενδιαφέρον για </a:t>
            </a:r>
            <a:r>
              <a:rPr lang="en-US" sz="1800" dirty="0" smtClean="0">
                <a:solidFill>
                  <a:schemeClr val="bg1"/>
                </a:solidFill>
                <a:latin typeface="Sniglet" charset="0"/>
              </a:rPr>
              <a:t>t</a:t>
            </a:r>
            <a:r>
              <a:rPr lang="el-GR" sz="1800" dirty="0" smtClean="0">
                <a:solidFill>
                  <a:schemeClr val="bg1"/>
                </a:solidFill>
                <a:latin typeface="Sniglet" charset="0"/>
              </a:rPr>
              <a:t>α </a:t>
            </a:r>
            <a:r>
              <a:rPr lang="el-GR" sz="1800" dirty="0">
                <a:solidFill>
                  <a:schemeClr val="bg1"/>
                </a:solidFill>
                <a:latin typeface="Sniglet" charset="0"/>
              </a:rPr>
              <a:t>μηχανικά μέρη παρά για τις ίδιες τις </a:t>
            </a:r>
            <a:r>
              <a:rPr lang="el-GR" sz="1800" dirty="0" smtClean="0">
                <a:solidFill>
                  <a:schemeClr val="bg1"/>
                </a:solidFill>
                <a:latin typeface="Sniglet" charset="0"/>
              </a:rPr>
              <a:t>παρεμβάσεις</a:t>
            </a:r>
            <a:r>
              <a:rPr lang="el-GR" sz="1800" dirty="0">
                <a:solidFill>
                  <a:schemeClr val="bg1"/>
                </a:solidFill>
                <a:latin typeface="Sniglet" charset="0"/>
              </a:rPr>
              <a:t> </a:t>
            </a:r>
            <a:r>
              <a:rPr lang="el-GR" sz="1800" dirty="0" smtClean="0">
                <a:solidFill>
                  <a:schemeClr val="bg1"/>
                </a:solidFill>
                <a:latin typeface="Sniglet" charset="0"/>
              </a:rPr>
              <a:t>(</a:t>
            </a:r>
            <a:r>
              <a:rPr lang="en-US" sz="1800" dirty="0" err="1">
                <a:solidFill>
                  <a:schemeClr val="bg1"/>
                </a:solidFill>
                <a:latin typeface="Sniglet" charset="0"/>
              </a:rPr>
              <a:t>Kozima</a:t>
            </a:r>
            <a:r>
              <a:rPr lang="en-US" sz="1800" dirty="0">
                <a:solidFill>
                  <a:schemeClr val="bg1"/>
                </a:solidFill>
                <a:latin typeface="Sniglet" charset="0"/>
              </a:rPr>
              <a:t> </a:t>
            </a:r>
            <a:r>
              <a:rPr lang="el-GR" sz="1800" dirty="0" err="1">
                <a:solidFill>
                  <a:schemeClr val="bg1"/>
                </a:solidFill>
                <a:latin typeface="Sniglet" charset="0"/>
              </a:rPr>
              <a:t>κ.α</a:t>
            </a:r>
            <a:r>
              <a:rPr lang="el-GR" sz="1800" dirty="0">
                <a:solidFill>
                  <a:schemeClr val="bg1"/>
                </a:solidFill>
                <a:latin typeface="Sniglet" charset="0"/>
              </a:rPr>
              <a:t>, 2006)</a:t>
            </a:r>
            <a:endParaRPr lang="en-US" sz="1800" dirty="0">
              <a:solidFill>
                <a:schemeClr val="bg1"/>
              </a:solidFill>
              <a:latin typeface="Sniglet" charset="0"/>
            </a:endParaRPr>
          </a:p>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Εντελώς </a:t>
            </a:r>
            <a:r>
              <a:rPr lang="el-GR" sz="1800" dirty="0">
                <a:solidFill>
                  <a:schemeClr val="bg1"/>
                </a:solidFill>
                <a:latin typeface="Sniglet" charset="0"/>
              </a:rPr>
              <a:t>αυτόνομο (</a:t>
            </a:r>
            <a:r>
              <a:rPr lang="en-US" sz="1800" dirty="0" err="1">
                <a:solidFill>
                  <a:schemeClr val="bg1"/>
                </a:solidFill>
                <a:latin typeface="Sniglet" charset="0"/>
              </a:rPr>
              <a:t>Guillian</a:t>
            </a:r>
            <a:r>
              <a:rPr lang="en-US" sz="1800" dirty="0">
                <a:solidFill>
                  <a:schemeClr val="bg1"/>
                </a:solidFill>
                <a:latin typeface="Sniglet" charset="0"/>
              </a:rPr>
              <a:t> </a:t>
            </a:r>
            <a:r>
              <a:rPr lang="el-GR" sz="1800" dirty="0" err="1">
                <a:solidFill>
                  <a:schemeClr val="bg1"/>
                </a:solidFill>
                <a:latin typeface="Sniglet" charset="0"/>
              </a:rPr>
              <a:t>κ.α</a:t>
            </a:r>
            <a:r>
              <a:rPr lang="el-GR" sz="1800" dirty="0">
                <a:solidFill>
                  <a:schemeClr val="bg1"/>
                </a:solidFill>
                <a:latin typeface="Sniglet" charset="0"/>
              </a:rPr>
              <a:t>, 2010)</a:t>
            </a:r>
            <a:endParaRPr lang="en-US" sz="1800" dirty="0">
              <a:solidFill>
                <a:schemeClr val="bg1"/>
              </a:solidFill>
              <a:latin typeface="Sniglet" charset="0"/>
            </a:endParaRPr>
          </a:p>
        </p:txBody>
      </p:sp>
      <p:sp>
        <p:nvSpPr>
          <p:cNvPr id="13" name="Google Shape;74;p13"/>
          <p:cNvSpPr/>
          <p:nvPr/>
        </p:nvSpPr>
        <p:spPr>
          <a:xfrm>
            <a:off x="4191002" y="1687831"/>
            <a:ext cx="457198"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2374127" y="1360768"/>
            <a:ext cx="4395755" cy="410882"/>
          </a:xfrm>
          <a:prstGeom prst="rect">
            <a:avLst/>
          </a:prstGeom>
        </p:spPr>
        <p:txBody>
          <a:bodyPr wrap="none">
            <a:spAutoFit/>
          </a:bodyPr>
          <a:lstStyle/>
          <a:p>
            <a:pPr algn="ctr">
              <a:lnSpc>
                <a:spcPct val="115000"/>
              </a:lnSpc>
              <a:spcAft>
                <a:spcPts val="1000"/>
              </a:spcAft>
            </a:pPr>
            <a:r>
              <a:rPr lang="el-GR" sz="1800" b="1" dirty="0" smtClean="0">
                <a:solidFill>
                  <a:schemeClr val="bg1"/>
                </a:solidFill>
                <a:latin typeface="Sniglet" charset="0"/>
                <a:ea typeface="Calibri"/>
                <a:cs typeface="Times New Roman"/>
              </a:rPr>
              <a:t>Χαρακτηριστικά </a:t>
            </a:r>
            <a:r>
              <a:rPr lang="en-US" sz="1800" b="1" dirty="0" smtClean="0">
                <a:solidFill>
                  <a:schemeClr val="bg1"/>
                </a:solidFill>
                <a:latin typeface="Sniglet" charset="0"/>
                <a:ea typeface="Calibri"/>
                <a:cs typeface="Times New Roman"/>
              </a:rPr>
              <a:t>SAR </a:t>
            </a:r>
            <a:r>
              <a:rPr lang="el-GR" sz="1800" b="1" dirty="0" smtClean="0">
                <a:solidFill>
                  <a:schemeClr val="bg1"/>
                </a:solidFill>
                <a:latin typeface="Sniglet" charset="0"/>
                <a:ea typeface="Calibri"/>
                <a:cs typeface="Times New Roman"/>
              </a:rPr>
              <a:t> μη συμβατά με ΔΦΑ</a:t>
            </a:r>
            <a:endParaRPr lang="en-US" sz="1600" dirty="0">
              <a:solidFill>
                <a:schemeClr val="bg1"/>
              </a:solidFill>
              <a:latin typeface="Sniglet" charset="0"/>
              <a:ea typeface="Calibri"/>
              <a:cs typeface="Times New Roman"/>
            </a:endParaRPr>
          </a:p>
        </p:txBody>
      </p:sp>
    </p:spTree>
    <p:extLst>
      <p:ext uri="{BB962C8B-B14F-4D97-AF65-F5344CB8AC3E}">
        <p14:creationId xmlns:p14="http://schemas.microsoft.com/office/powerpoint/2010/main" val="1905519356"/>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lstStyle/>
          <a:p>
            <a:endParaRPr lang="el-GR"/>
          </a:p>
        </p:txBody>
      </p:sp>
      <p:sp>
        <p:nvSpPr>
          <p:cNvPr id="3" name="Slide Number Placeholder 2"/>
          <p:cNvSpPr>
            <a:spLocks noGrp="1"/>
          </p:cNvSpPr>
          <p:nvPr>
            <p:ph type="sldNum" idx="12"/>
          </p:nvPr>
        </p:nvSpPr>
        <p:spPr/>
        <p:txBody>
          <a:bodyPr/>
          <a:lstStyle/>
          <a:p>
            <a:pPr lvl="0"/>
            <a:fld id="{00000000-1234-1234-1234-123412341234}" type="slidenum">
              <a:rPr lang="en" smtClean="0"/>
              <a:pPr lvl="0"/>
              <a:t>22</a:t>
            </a:fld>
            <a:endParaRPr lang="en"/>
          </a:p>
        </p:txBody>
      </p:sp>
      <p:sp>
        <p:nvSpPr>
          <p:cNvPr id="4"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5" name="Google Shape;74;p13"/>
          <p:cNvSpPr/>
          <p:nvPr/>
        </p:nvSpPr>
        <p:spPr>
          <a:xfrm>
            <a:off x="1371600" y="726639"/>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304800" y="819150"/>
            <a:ext cx="1837362"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στην έρευνα</a:t>
            </a:r>
            <a:endParaRPr lang="en-US" sz="1800" dirty="0">
              <a:solidFill>
                <a:schemeClr val="bg1"/>
              </a:solidFill>
              <a:latin typeface="Sniglet" charset="0"/>
            </a:endParaRPr>
          </a:p>
        </p:txBody>
      </p:sp>
      <p:sp>
        <p:nvSpPr>
          <p:cNvPr id="7" name="Rectangle 6"/>
          <p:cNvSpPr/>
          <p:nvPr/>
        </p:nvSpPr>
        <p:spPr>
          <a:xfrm>
            <a:off x="864085" y="1560749"/>
            <a:ext cx="697627" cy="369332"/>
          </a:xfrm>
          <a:prstGeom prst="rect">
            <a:avLst/>
          </a:prstGeom>
        </p:spPr>
        <p:txBody>
          <a:bodyPr wrap="none">
            <a:spAutoFit/>
          </a:bodyPr>
          <a:lstStyle/>
          <a:p>
            <a:r>
              <a:rPr lang="el-GR" sz="1800" b="1" dirty="0" smtClean="0">
                <a:solidFill>
                  <a:schemeClr val="bg1"/>
                </a:solidFill>
                <a:latin typeface="Sniglet" charset="0"/>
              </a:rPr>
              <a:t>ΝΑΟ</a:t>
            </a:r>
            <a:endParaRPr lang="en-US" sz="1800" b="1" dirty="0">
              <a:solidFill>
                <a:schemeClr val="bg1"/>
              </a:solidFill>
              <a:latin typeface="Sniglet" charset="0"/>
            </a:endParaRPr>
          </a:p>
        </p:txBody>
      </p:sp>
      <p:pic>
        <p:nvPicPr>
          <p:cNvPr id="8" name="Picture 7" descr="https://www.ald.softbankrobotics.com/sites/aldebaran/files/images/en_savoir_plus_sur_nao_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637" y="1949211"/>
            <a:ext cx="1152525" cy="1693545"/>
          </a:xfrm>
          <a:prstGeom prst="rect">
            <a:avLst/>
          </a:prstGeom>
          <a:noFill/>
          <a:ln>
            <a:noFill/>
          </a:ln>
        </p:spPr>
      </p:pic>
      <p:pic>
        <p:nvPicPr>
          <p:cNvPr id="9" name="Picture 8" descr="Picture of Robota Dolls "/>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48905"/>
            <a:ext cx="1403350" cy="1494155"/>
          </a:xfrm>
          <a:prstGeom prst="rect">
            <a:avLst/>
          </a:prstGeom>
          <a:noFill/>
          <a:ln>
            <a:noFill/>
          </a:ln>
        </p:spPr>
      </p:pic>
      <p:pic>
        <p:nvPicPr>
          <p:cNvPr id="10" name="Picture 9"/>
          <p:cNvPicPr/>
          <p:nvPr/>
        </p:nvPicPr>
        <p:blipFill rotWithShape="1">
          <a:blip r:embed="rId4">
            <a:extLst>
              <a:ext uri="{28A0092B-C50C-407E-A947-70E740481C1C}">
                <a14:useLocalDpi xmlns:a14="http://schemas.microsoft.com/office/drawing/2010/main" val="0"/>
              </a:ext>
            </a:extLst>
          </a:blip>
          <a:srcRect t="9494"/>
          <a:stretch/>
        </p:blipFill>
        <p:spPr bwMode="auto">
          <a:xfrm>
            <a:off x="6705600" y="2007394"/>
            <a:ext cx="1482725" cy="1673543"/>
          </a:xfrm>
          <a:prstGeom prst="rect">
            <a:avLst/>
          </a:prstGeom>
          <a:ln>
            <a:noFill/>
          </a:ln>
          <a:extLst>
            <a:ext uri="{53640926-AAD7-44D8-BBD7-CCE9431645EC}">
              <a14:shadowObscured xmlns:a14="http://schemas.microsoft.com/office/drawing/2010/main"/>
            </a:ext>
          </a:extLst>
        </p:spPr>
      </p:pic>
      <p:pic>
        <p:nvPicPr>
          <p:cNvPr id="11" name="Picture 10" descr="Picture of I-Sobot Omnibot 17? "/>
          <p:cNvPicPr/>
          <p:nvPr/>
        </p:nvPicPr>
        <p:blipFill>
          <a:blip r:embed="rId5">
            <a:extLst>
              <a:ext uri="{28A0092B-C50C-407E-A947-70E740481C1C}">
                <a14:useLocalDpi xmlns:a14="http://schemas.microsoft.com/office/drawing/2010/main" val="0"/>
              </a:ext>
            </a:extLst>
          </a:blip>
          <a:srcRect/>
          <a:stretch>
            <a:fillRect/>
          </a:stretch>
        </p:blipFill>
        <p:spPr bwMode="auto">
          <a:xfrm>
            <a:off x="4454550" y="1930081"/>
            <a:ext cx="1482725" cy="1731806"/>
          </a:xfrm>
          <a:prstGeom prst="rect">
            <a:avLst/>
          </a:prstGeom>
          <a:noFill/>
          <a:ln>
            <a:noFill/>
          </a:ln>
        </p:spPr>
      </p:pic>
      <p:sp>
        <p:nvSpPr>
          <p:cNvPr id="12" name="Rectangle 11"/>
          <p:cNvSpPr/>
          <p:nvPr/>
        </p:nvSpPr>
        <p:spPr>
          <a:xfrm>
            <a:off x="6998762" y="1376083"/>
            <a:ext cx="896399" cy="369332"/>
          </a:xfrm>
          <a:prstGeom prst="rect">
            <a:avLst/>
          </a:prstGeom>
        </p:spPr>
        <p:txBody>
          <a:bodyPr wrap="none">
            <a:spAutoFit/>
          </a:bodyPr>
          <a:lstStyle/>
          <a:p>
            <a:r>
              <a:rPr lang="en-US" sz="1800" b="1" dirty="0" err="1" smtClean="0">
                <a:solidFill>
                  <a:schemeClr val="bg1"/>
                </a:solidFill>
                <a:latin typeface="Sniglet" charset="0"/>
              </a:rPr>
              <a:t>Kaspar</a:t>
            </a:r>
            <a:endParaRPr lang="en-US" sz="1800" b="1" dirty="0">
              <a:solidFill>
                <a:schemeClr val="bg1"/>
              </a:solidFill>
              <a:latin typeface="Sniglet" charset="0"/>
            </a:endParaRPr>
          </a:p>
        </p:txBody>
      </p:sp>
      <p:sp>
        <p:nvSpPr>
          <p:cNvPr id="13" name="Rectangle 12"/>
          <p:cNvSpPr/>
          <p:nvPr/>
        </p:nvSpPr>
        <p:spPr>
          <a:xfrm>
            <a:off x="4623058" y="1496217"/>
            <a:ext cx="901209" cy="369332"/>
          </a:xfrm>
          <a:prstGeom prst="rect">
            <a:avLst/>
          </a:prstGeom>
        </p:spPr>
        <p:txBody>
          <a:bodyPr wrap="none">
            <a:spAutoFit/>
          </a:bodyPr>
          <a:lstStyle/>
          <a:p>
            <a:r>
              <a:rPr lang="en-US" sz="1800" b="1" dirty="0" smtClean="0">
                <a:solidFill>
                  <a:schemeClr val="bg1"/>
                </a:solidFill>
                <a:latin typeface="Sniglet" charset="0"/>
              </a:rPr>
              <a:t>I </a:t>
            </a:r>
            <a:r>
              <a:rPr lang="en-US" sz="1800" b="1" dirty="0" err="1" smtClean="0">
                <a:solidFill>
                  <a:schemeClr val="bg1"/>
                </a:solidFill>
                <a:latin typeface="Sniglet" charset="0"/>
              </a:rPr>
              <a:t>Sobot</a:t>
            </a:r>
            <a:endParaRPr lang="en-US" sz="1800" b="1" dirty="0">
              <a:solidFill>
                <a:schemeClr val="bg1"/>
              </a:solidFill>
              <a:latin typeface="Sniglet" charset="0"/>
            </a:endParaRPr>
          </a:p>
        </p:txBody>
      </p:sp>
      <p:sp>
        <p:nvSpPr>
          <p:cNvPr id="14" name="Rectangle 13"/>
          <p:cNvSpPr/>
          <p:nvPr/>
        </p:nvSpPr>
        <p:spPr>
          <a:xfrm>
            <a:off x="2438400" y="1528483"/>
            <a:ext cx="926857" cy="369332"/>
          </a:xfrm>
          <a:prstGeom prst="rect">
            <a:avLst/>
          </a:prstGeom>
        </p:spPr>
        <p:txBody>
          <a:bodyPr wrap="none">
            <a:spAutoFit/>
          </a:bodyPr>
          <a:lstStyle/>
          <a:p>
            <a:r>
              <a:rPr lang="en-US" sz="1800" b="1" dirty="0" err="1" smtClean="0">
                <a:solidFill>
                  <a:schemeClr val="bg1"/>
                </a:solidFill>
                <a:latin typeface="Sniglet" charset="0"/>
              </a:rPr>
              <a:t>Robota</a:t>
            </a:r>
            <a:endParaRPr lang="en-US" sz="1800" b="1" dirty="0">
              <a:solidFill>
                <a:schemeClr val="bg1"/>
              </a:solidFill>
              <a:latin typeface="Sniglet" charset="0"/>
            </a:endParaRPr>
          </a:p>
        </p:txBody>
      </p:sp>
    </p:spTree>
    <p:extLst>
      <p:ext uri="{BB962C8B-B14F-4D97-AF65-F5344CB8AC3E}">
        <p14:creationId xmlns:p14="http://schemas.microsoft.com/office/powerpoint/2010/main" val="293606251"/>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4"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5" name="Google Shape;74;p13"/>
          <p:cNvSpPr/>
          <p:nvPr/>
        </p:nvSpPr>
        <p:spPr>
          <a:xfrm>
            <a:off x="1371600" y="726639"/>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304800" y="819150"/>
            <a:ext cx="1837362"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στην έρευνα</a:t>
            </a:r>
            <a:endParaRPr lang="en-US" sz="1800" dirty="0">
              <a:solidFill>
                <a:schemeClr val="bg1"/>
              </a:solidFill>
              <a:latin typeface="Sniglet" charset="0"/>
            </a:endParaRPr>
          </a:p>
        </p:txBody>
      </p:sp>
      <p:pic>
        <p:nvPicPr>
          <p:cNvPr id="10" name="image5.jpeg"/>
          <p:cNvPicPr/>
          <p:nvPr/>
        </p:nvPicPr>
        <p:blipFill>
          <a:blip r:embed="rId3" cstate="print"/>
          <a:stretch>
            <a:fillRect/>
          </a:stretch>
        </p:blipFill>
        <p:spPr>
          <a:xfrm>
            <a:off x="381000" y="2456815"/>
            <a:ext cx="2624455" cy="1313180"/>
          </a:xfrm>
          <a:prstGeom prst="rect">
            <a:avLst/>
          </a:prstGeom>
        </p:spPr>
      </p:pic>
      <p:pic>
        <p:nvPicPr>
          <p:cNvPr id="11" name="image6.jpeg"/>
          <p:cNvPicPr/>
          <p:nvPr/>
        </p:nvPicPr>
        <p:blipFill>
          <a:blip r:embed="rId4" cstate="print"/>
          <a:stretch>
            <a:fillRect/>
          </a:stretch>
        </p:blipFill>
        <p:spPr>
          <a:xfrm>
            <a:off x="5715000" y="2456815"/>
            <a:ext cx="2743200" cy="1541780"/>
          </a:xfrm>
          <a:prstGeom prst="rect">
            <a:avLst/>
          </a:prstGeom>
        </p:spPr>
      </p:pic>
      <p:pic>
        <p:nvPicPr>
          <p:cNvPr id="12" name="Picture 11" descr="https://static-content.springer.com/image/art%3A10.1007%2Fs10803-016-2740-6/MediaObjects/10803_2016_2740_Figc_HTML.jpg"/>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657350"/>
            <a:ext cx="2170430" cy="2567940"/>
          </a:xfrm>
          <a:prstGeom prst="rect">
            <a:avLst/>
          </a:prstGeom>
          <a:noFill/>
          <a:ln>
            <a:noFill/>
          </a:ln>
        </p:spPr>
      </p:pic>
      <p:sp>
        <p:nvSpPr>
          <p:cNvPr id="15" name="Rectangle 14"/>
          <p:cNvSpPr/>
          <p:nvPr/>
        </p:nvSpPr>
        <p:spPr>
          <a:xfrm>
            <a:off x="6553200" y="1897618"/>
            <a:ext cx="902811" cy="369332"/>
          </a:xfrm>
          <a:prstGeom prst="rect">
            <a:avLst/>
          </a:prstGeom>
        </p:spPr>
        <p:txBody>
          <a:bodyPr wrap="none">
            <a:spAutoFit/>
          </a:bodyPr>
          <a:lstStyle/>
          <a:p>
            <a:r>
              <a:rPr lang="en-US" sz="1800" b="1" i="1" dirty="0" err="1" smtClean="0">
                <a:solidFill>
                  <a:schemeClr val="bg1"/>
                </a:solidFill>
                <a:latin typeface="Sniglet" charset="0"/>
              </a:rPr>
              <a:t>Necoro</a:t>
            </a:r>
            <a:endParaRPr lang="en-US" sz="1800" dirty="0">
              <a:solidFill>
                <a:schemeClr val="bg1"/>
              </a:solidFill>
              <a:latin typeface="Sniglet" charset="0"/>
            </a:endParaRPr>
          </a:p>
        </p:txBody>
      </p:sp>
      <p:sp>
        <p:nvSpPr>
          <p:cNvPr id="16" name="Rectangle 15"/>
          <p:cNvSpPr/>
          <p:nvPr/>
        </p:nvSpPr>
        <p:spPr>
          <a:xfrm>
            <a:off x="3783001" y="1159800"/>
            <a:ext cx="788999" cy="369332"/>
          </a:xfrm>
          <a:prstGeom prst="rect">
            <a:avLst/>
          </a:prstGeom>
        </p:spPr>
        <p:txBody>
          <a:bodyPr wrap="none">
            <a:spAutoFit/>
          </a:bodyPr>
          <a:lstStyle/>
          <a:p>
            <a:r>
              <a:rPr lang="en-US" sz="1800" b="1" i="1" dirty="0" err="1" smtClean="0">
                <a:solidFill>
                  <a:schemeClr val="bg1"/>
                </a:solidFill>
                <a:latin typeface="Sniglet" charset="0"/>
              </a:rPr>
              <a:t>Probo</a:t>
            </a:r>
            <a:endParaRPr lang="en-US" sz="1800" dirty="0">
              <a:solidFill>
                <a:schemeClr val="bg1"/>
              </a:solidFill>
              <a:latin typeface="Sniglet" charset="0"/>
            </a:endParaRPr>
          </a:p>
        </p:txBody>
      </p:sp>
      <p:sp>
        <p:nvSpPr>
          <p:cNvPr id="17" name="Rectangle 16"/>
          <p:cNvSpPr/>
          <p:nvPr/>
        </p:nvSpPr>
        <p:spPr>
          <a:xfrm>
            <a:off x="1226706" y="1897618"/>
            <a:ext cx="614271" cy="369332"/>
          </a:xfrm>
          <a:prstGeom prst="rect">
            <a:avLst/>
          </a:prstGeom>
        </p:spPr>
        <p:txBody>
          <a:bodyPr wrap="none">
            <a:spAutoFit/>
          </a:bodyPr>
          <a:lstStyle/>
          <a:p>
            <a:r>
              <a:rPr lang="en-US" sz="1800" b="1" i="1" dirty="0" err="1" smtClean="0">
                <a:solidFill>
                  <a:schemeClr val="bg1"/>
                </a:solidFill>
                <a:latin typeface="Sniglet" charset="0"/>
              </a:rPr>
              <a:t>Pleo</a:t>
            </a:r>
            <a:endParaRPr lang="en-US" sz="1800" dirty="0">
              <a:solidFill>
                <a:schemeClr val="bg1"/>
              </a:solidFill>
              <a:latin typeface="Sniglet" charset="0"/>
            </a:endParaRPr>
          </a:p>
        </p:txBody>
      </p:sp>
    </p:spTree>
    <p:extLst>
      <p:ext uri="{BB962C8B-B14F-4D97-AF65-F5344CB8AC3E}">
        <p14:creationId xmlns:p14="http://schemas.microsoft.com/office/powerpoint/2010/main" val="1482968041"/>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4"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5" name="Google Shape;74;p13"/>
          <p:cNvSpPr/>
          <p:nvPr/>
        </p:nvSpPr>
        <p:spPr>
          <a:xfrm>
            <a:off x="1371600" y="726639"/>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304800" y="819150"/>
            <a:ext cx="1837362"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στην έρευνα</a:t>
            </a:r>
            <a:endParaRPr lang="en-US" sz="1800" dirty="0">
              <a:solidFill>
                <a:schemeClr val="bg1"/>
              </a:solidFill>
              <a:latin typeface="Sniglet" charset="0"/>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l="23931" t="6554" r="30770" b="-6554"/>
          <a:stretch/>
        </p:blipFill>
        <p:spPr>
          <a:xfrm>
            <a:off x="538682" y="2546004"/>
            <a:ext cx="1348433" cy="1717675"/>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343150" y="2196438"/>
            <a:ext cx="1745932" cy="2162465"/>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6972300" y="2555529"/>
            <a:ext cx="1600200" cy="1589405"/>
          </a:xfrm>
          <a:prstGeom prst="rect">
            <a:avLst/>
          </a:prstGeom>
        </p:spPr>
      </p:pic>
      <p:pic>
        <p:nvPicPr>
          <p:cNvPr id="10" name="Picture 9" descr="http://www.aai.ca/images/labo1.gif"/>
          <p:cNvPicPr/>
          <p:nvPr/>
        </p:nvPicPr>
        <p:blipFill rotWithShape="1">
          <a:blip r:embed="rId5">
            <a:extLst>
              <a:ext uri="{28A0092B-C50C-407E-A947-70E740481C1C}">
                <a14:useLocalDpi xmlns:a14="http://schemas.microsoft.com/office/drawing/2010/main" val="0"/>
              </a:ext>
            </a:extLst>
          </a:blip>
          <a:srcRect l="67949"/>
          <a:stretch/>
        </p:blipFill>
        <p:spPr bwMode="auto">
          <a:xfrm>
            <a:off x="4436109" y="2800640"/>
            <a:ext cx="2082483" cy="1208404"/>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739851" y="2004244"/>
            <a:ext cx="946093" cy="369332"/>
          </a:xfrm>
          <a:prstGeom prst="rect">
            <a:avLst/>
          </a:prstGeom>
        </p:spPr>
        <p:txBody>
          <a:bodyPr wrap="none">
            <a:spAutoFit/>
          </a:bodyPr>
          <a:lstStyle/>
          <a:p>
            <a:r>
              <a:rPr lang="en-US" sz="1800" b="1" i="1" dirty="0" err="1" smtClean="0">
                <a:solidFill>
                  <a:schemeClr val="bg1"/>
                </a:solidFill>
                <a:latin typeface="Sniglet" charset="0"/>
              </a:rPr>
              <a:t>Keepon</a:t>
            </a:r>
            <a:endParaRPr lang="en-US" sz="1800" dirty="0">
              <a:solidFill>
                <a:schemeClr val="bg1"/>
              </a:solidFill>
              <a:latin typeface="Sniglet" charset="0"/>
            </a:endParaRPr>
          </a:p>
        </p:txBody>
      </p:sp>
      <p:sp>
        <p:nvSpPr>
          <p:cNvPr id="12" name="Rectangle 11"/>
          <p:cNvSpPr/>
          <p:nvPr/>
        </p:nvSpPr>
        <p:spPr>
          <a:xfrm>
            <a:off x="2891977" y="1675155"/>
            <a:ext cx="577402" cy="369332"/>
          </a:xfrm>
          <a:prstGeom prst="rect">
            <a:avLst/>
          </a:prstGeom>
        </p:spPr>
        <p:txBody>
          <a:bodyPr wrap="none">
            <a:spAutoFit/>
          </a:bodyPr>
          <a:lstStyle/>
          <a:p>
            <a:r>
              <a:rPr lang="en-US" sz="1800" b="1" i="1" dirty="0" smtClean="0">
                <a:solidFill>
                  <a:schemeClr val="bg1"/>
                </a:solidFill>
                <a:latin typeface="Sniglet" charset="0"/>
              </a:rPr>
              <a:t>Tito</a:t>
            </a:r>
            <a:endParaRPr lang="en-US" sz="1800" dirty="0">
              <a:solidFill>
                <a:schemeClr val="bg1"/>
              </a:solidFill>
              <a:latin typeface="Sniglet" charset="0"/>
            </a:endParaRPr>
          </a:p>
        </p:txBody>
      </p:sp>
      <p:sp>
        <p:nvSpPr>
          <p:cNvPr id="13" name="Rectangle 12"/>
          <p:cNvSpPr/>
          <p:nvPr/>
        </p:nvSpPr>
        <p:spPr>
          <a:xfrm>
            <a:off x="4911997" y="2196438"/>
            <a:ext cx="679994" cy="369332"/>
          </a:xfrm>
          <a:prstGeom prst="rect">
            <a:avLst/>
          </a:prstGeom>
        </p:spPr>
        <p:txBody>
          <a:bodyPr wrap="none">
            <a:spAutoFit/>
          </a:bodyPr>
          <a:lstStyle/>
          <a:p>
            <a:r>
              <a:rPr lang="en-US" sz="1800" b="1" i="1" dirty="0" err="1" smtClean="0">
                <a:solidFill>
                  <a:schemeClr val="bg1"/>
                </a:solidFill>
                <a:latin typeface="Sniglet" charset="0"/>
              </a:rPr>
              <a:t>Labo</a:t>
            </a:r>
            <a:endParaRPr lang="en-US" sz="1800" dirty="0">
              <a:solidFill>
                <a:schemeClr val="bg1"/>
              </a:solidFill>
              <a:latin typeface="Sniglet" charset="0"/>
            </a:endParaRPr>
          </a:p>
        </p:txBody>
      </p:sp>
      <p:sp>
        <p:nvSpPr>
          <p:cNvPr id="14" name="Rectangle 13"/>
          <p:cNvSpPr/>
          <p:nvPr/>
        </p:nvSpPr>
        <p:spPr>
          <a:xfrm>
            <a:off x="7442021" y="2011772"/>
            <a:ext cx="660758" cy="369332"/>
          </a:xfrm>
          <a:prstGeom prst="rect">
            <a:avLst/>
          </a:prstGeom>
        </p:spPr>
        <p:txBody>
          <a:bodyPr wrap="none">
            <a:spAutoFit/>
          </a:bodyPr>
          <a:lstStyle/>
          <a:p>
            <a:r>
              <a:rPr lang="en-US" sz="1800" b="1" i="1" dirty="0" err="1" smtClean="0">
                <a:solidFill>
                  <a:schemeClr val="bg1"/>
                </a:solidFill>
                <a:latin typeface="Sniglet" charset="0"/>
              </a:rPr>
              <a:t>Ifbot</a:t>
            </a:r>
            <a:endParaRPr lang="en-US" sz="1800" dirty="0">
              <a:solidFill>
                <a:schemeClr val="bg1"/>
              </a:solidFill>
              <a:latin typeface="Sniglet" charset="0"/>
            </a:endParaRPr>
          </a:p>
        </p:txBody>
      </p:sp>
    </p:spTree>
    <p:extLst>
      <p:ext uri="{BB962C8B-B14F-4D97-AF65-F5344CB8AC3E}">
        <p14:creationId xmlns:p14="http://schemas.microsoft.com/office/powerpoint/2010/main" val="2497077363"/>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4" name="Rectangle 3"/>
          <p:cNvSpPr/>
          <p:nvPr/>
        </p:nvSpPr>
        <p:spPr>
          <a:xfrm>
            <a:off x="2200275" y="1123950"/>
            <a:ext cx="6628738" cy="923330"/>
          </a:xfrm>
          <a:prstGeom prst="rect">
            <a:avLst/>
          </a:prstGeom>
        </p:spPr>
        <p:txBody>
          <a:bodyPr wrap="none">
            <a:spAutoFit/>
          </a:bodyPr>
          <a:lstStyle/>
          <a:p>
            <a:r>
              <a:rPr lang="el-GR" sz="5400" b="1" i="1" dirty="0" smtClean="0">
                <a:solidFill>
                  <a:schemeClr val="bg1"/>
                </a:solidFill>
                <a:latin typeface="Sniglet" charset="0"/>
              </a:rPr>
              <a:t>Το ρομπότ Μαργαρίτα</a:t>
            </a:r>
            <a:endParaRPr lang="en-US" sz="5400" dirty="0">
              <a:solidFill>
                <a:schemeClr val="bg1"/>
              </a:solidFill>
              <a:latin typeface="Snigle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90750"/>
            <a:ext cx="2383170" cy="2407002"/>
          </a:xfrm>
          <a:prstGeom prst="rect">
            <a:avLst/>
          </a:prstGeom>
        </p:spPr>
      </p:pic>
      <p:sp>
        <p:nvSpPr>
          <p:cNvPr id="7" name="Rectangle 6"/>
          <p:cNvSpPr/>
          <p:nvPr/>
        </p:nvSpPr>
        <p:spPr>
          <a:xfrm>
            <a:off x="4953000" y="2495550"/>
            <a:ext cx="2654894" cy="1200329"/>
          </a:xfrm>
          <a:prstGeom prst="rect">
            <a:avLst/>
          </a:prstGeom>
        </p:spPr>
        <p:txBody>
          <a:bodyPr wrap="none">
            <a:spAutoFit/>
          </a:bodyPr>
          <a:lstStyle/>
          <a:p>
            <a:pPr marL="285750" lvl="0" indent="-285750">
              <a:buClr>
                <a:schemeClr val="bg1"/>
              </a:buClr>
              <a:buFont typeface="Arial" pitchFamily="34" charset="0"/>
              <a:buChar char="•"/>
            </a:pPr>
            <a:r>
              <a:rPr lang="el-GR" sz="1800" b="1" dirty="0" err="1">
                <a:solidFill>
                  <a:schemeClr val="bg1"/>
                </a:solidFill>
                <a:latin typeface="Sniglet" charset="0"/>
              </a:rPr>
              <a:t>σ</a:t>
            </a:r>
            <a:r>
              <a:rPr lang="el-GR" sz="1800" b="1" dirty="0" err="1" smtClean="0">
                <a:solidFill>
                  <a:schemeClr val="bg1"/>
                </a:solidFill>
                <a:latin typeface="Sniglet" charset="0"/>
              </a:rPr>
              <a:t>τοχευμένη</a:t>
            </a:r>
            <a:r>
              <a:rPr lang="el-GR" sz="1800" b="1" dirty="0" smtClean="0">
                <a:solidFill>
                  <a:schemeClr val="bg1"/>
                </a:solidFill>
                <a:latin typeface="Sniglet" charset="0"/>
              </a:rPr>
              <a:t> σχεδίαση</a:t>
            </a:r>
            <a:r>
              <a:rPr lang="el-GR" sz="1800" b="1" dirty="0">
                <a:solidFill>
                  <a:schemeClr val="bg1"/>
                </a:solidFill>
                <a:latin typeface="Sniglet" charset="0"/>
              </a:rPr>
              <a:t>, </a:t>
            </a:r>
            <a:endParaRPr lang="el-GR" sz="1800" b="1" dirty="0" smtClean="0">
              <a:solidFill>
                <a:schemeClr val="bg1"/>
              </a:solidFill>
              <a:latin typeface="Sniglet" charset="0"/>
            </a:endParaRPr>
          </a:p>
          <a:p>
            <a:pPr marL="285750" lvl="0" indent="-285750">
              <a:buFont typeface="Arial" pitchFamily="34" charset="0"/>
              <a:buChar char="•"/>
            </a:pPr>
            <a:r>
              <a:rPr lang="el-GR" sz="1800" b="1" dirty="0" smtClean="0">
                <a:solidFill>
                  <a:schemeClr val="bg1"/>
                </a:solidFill>
                <a:latin typeface="Sniglet" charset="0"/>
              </a:rPr>
              <a:t>ανάπτυξη</a:t>
            </a:r>
            <a:r>
              <a:rPr lang="el-GR" sz="1800" b="1" dirty="0">
                <a:solidFill>
                  <a:schemeClr val="bg1"/>
                </a:solidFill>
                <a:latin typeface="Sniglet" charset="0"/>
              </a:rPr>
              <a:t>, </a:t>
            </a:r>
            <a:endParaRPr lang="el-GR" sz="1800" b="1" dirty="0" smtClean="0">
              <a:solidFill>
                <a:schemeClr val="bg1"/>
              </a:solidFill>
              <a:latin typeface="Sniglet" charset="0"/>
            </a:endParaRPr>
          </a:p>
          <a:p>
            <a:pPr marL="285750" lvl="0" indent="-285750">
              <a:buFont typeface="Arial" pitchFamily="34" charset="0"/>
              <a:buChar char="•"/>
            </a:pPr>
            <a:r>
              <a:rPr lang="el-GR" sz="1800" b="1" dirty="0" smtClean="0">
                <a:solidFill>
                  <a:schemeClr val="bg1"/>
                </a:solidFill>
                <a:latin typeface="Sniglet" charset="0"/>
              </a:rPr>
              <a:t>αξιολόγηση</a:t>
            </a:r>
            <a:r>
              <a:rPr lang="el-GR" sz="1800" b="1" dirty="0">
                <a:solidFill>
                  <a:schemeClr val="bg1"/>
                </a:solidFill>
                <a:latin typeface="Sniglet" charset="0"/>
              </a:rPr>
              <a:t>, </a:t>
            </a:r>
            <a:endParaRPr lang="el-GR" sz="1800" b="1" dirty="0" smtClean="0">
              <a:solidFill>
                <a:schemeClr val="bg1"/>
              </a:solidFill>
              <a:latin typeface="Sniglet" charset="0"/>
            </a:endParaRPr>
          </a:p>
          <a:p>
            <a:pPr marL="285750" lvl="0" indent="-285750">
              <a:buFont typeface="Arial" pitchFamily="34" charset="0"/>
              <a:buChar char="•"/>
            </a:pPr>
            <a:r>
              <a:rPr lang="el-GR" sz="1800" b="1" dirty="0" smtClean="0">
                <a:solidFill>
                  <a:schemeClr val="bg1"/>
                </a:solidFill>
                <a:latin typeface="Sniglet" charset="0"/>
              </a:rPr>
              <a:t>βελτίωση</a:t>
            </a:r>
            <a:endParaRPr lang="en-US" sz="1800" b="1" dirty="0">
              <a:solidFill>
                <a:schemeClr val="bg1"/>
              </a:solidFill>
              <a:latin typeface="Sniglet" charset="0"/>
            </a:endParaRPr>
          </a:p>
        </p:txBody>
      </p:sp>
    </p:spTree>
    <p:extLst>
      <p:ext uri="{BB962C8B-B14F-4D97-AF65-F5344CB8AC3E}">
        <p14:creationId xmlns:p14="http://schemas.microsoft.com/office/powerpoint/2010/main" val="32948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4" name="Rectangle 3"/>
          <p:cNvSpPr/>
          <p:nvPr/>
        </p:nvSpPr>
        <p:spPr>
          <a:xfrm>
            <a:off x="2200275" y="285750"/>
            <a:ext cx="4474302" cy="646331"/>
          </a:xfrm>
          <a:prstGeom prst="rect">
            <a:avLst/>
          </a:prstGeom>
        </p:spPr>
        <p:txBody>
          <a:bodyPr wrap="none">
            <a:spAutoFit/>
          </a:bodyPr>
          <a:lstStyle/>
          <a:p>
            <a:r>
              <a:rPr lang="el-GR" sz="3600" b="1" i="1" dirty="0" smtClean="0">
                <a:solidFill>
                  <a:schemeClr val="bg1"/>
                </a:solidFill>
                <a:latin typeface="Sniglet" charset="0"/>
              </a:rPr>
              <a:t>Το ρομπότ Μαργαρίτα</a:t>
            </a:r>
            <a:endParaRPr lang="en-US" sz="3600" dirty="0">
              <a:solidFill>
                <a:schemeClr val="bg1"/>
              </a:solidFill>
              <a:latin typeface="Sniglet" charset="0"/>
            </a:endParaRPr>
          </a:p>
        </p:txBody>
      </p:sp>
      <p:sp>
        <p:nvSpPr>
          <p:cNvPr id="5" name="Google Shape;74;p13"/>
          <p:cNvSpPr/>
          <p:nvPr/>
        </p:nvSpPr>
        <p:spPr>
          <a:xfrm flipV="1">
            <a:off x="1999026" y="894515"/>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graphicFrame>
        <p:nvGraphicFramePr>
          <p:cNvPr id="7" name="Google Shape;175;p23"/>
          <p:cNvGraphicFramePr/>
          <p:nvPr>
            <p:extLst>
              <p:ext uri="{D42A27DB-BD31-4B8C-83A1-F6EECF244321}">
                <p14:modId xmlns:p14="http://schemas.microsoft.com/office/powerpoint/2010/main" val="486157189"/>
              </p:ext>
            </p:extLst>
          </p:nvPr>
        </p:nvGraphicFramePr>
        <p:xfrm>
          <a:off x="533400" y="1123950"/>
          <a:ext cx="2667000" cy="3966210"/>
        </p:xfrm>
        <a:graphic>
          <a:graphicData uri="http://schemas.openxmlformats.org/drawingml/2006/table">
            <a:tbl>
              <a:tblPr>
                <a:noFill/>
                <a:tableStyleId>{D3D15739-A6B6-4DE7-8F0C-7DB6B90EA7AB}</a:tableStyleId>
              </a:tblPr>
              <a:tblGrid>
                <a:gridCol w="2667000">
                  <a:extLst>
                    <a:ext uri="{9D8B030D-6E8A-4147-A177-3AD203B41FA5}">
                      <a16:colId xmlns:a16="http://schemas.microsoft.com/office/drawing/2014/main" val="20000"/>
                    </a:ext>
                  </a:extLst>
                </a:gridCol>
              </a:tblGrid>
              <a:tr h="508635">
                <a:tc>
                  <a:txBody>
                    <a:bodyPr/>
                    <a:lstStyle/>
                    <a:p>
                      <a:pPr algn="ctr" fontAlgn="ctr"/>
                      <a:r>
                        <a:rPr lang="el-GR" sz="1600" u="none" strike="noStrike" dirty="0">
                          <a:solidFill>
                            <a:schemeClr val="bg1"/>
                          </a:solidFill>
                          <a:effectLst/>
                          <a:latin typeface="Sniglet" charset="0"/>
                        </a:rPr>
                        <a:t>Ποικίλα σχέδια</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274330">
                <a:tc>
                  <a:txBody>
                    <a:bodyPr/>
                    <a:lstStyle/>
                    <a:p>
                      <a:pPr algn="ctr" fontAlgn="ctr"/>
                      <a:r>
                        <a:rPr lang="el-GR" sz="1600" u="none" strike="noStrike" dirty="0">
                          <a:solidFill>
                            <a:schemeClr val="bg1"/>
                          </a:solidFill>
                          <a:effectLst/>
                          <a:latin typeface="Sniglet" charset="0"/>
                        </a:rPr>
                        <a:t>Ποικίλα </a:t>
                      </a:r>
                      <a:r>
                        <a:rPr lang="el-GR" sz="1600" u="none" strike="noStrike" dirty="0" smtClean="0">
                          <a:solidFill>
                            <a:schemeClr val="bg1"/>
                          </a:solidFill>
                          <a:effectLst/>
                          <a:latin typeface="Sniglet" charset="0"/>
                        </a:rPr>
                        <a:t>χρώματα</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548660">
                <a:tc>
                  <a:txBody>
                    <a:bodyPr/>
                    <a:lstStyle/>
                    <a:p>
                      <a:pPr algn="ctr" fontAlgn="ctr"/>
                      <a:r>
                        <a:rPr lang="el-GR" sz="1600" u="none" strike="noStrike" dirty="0">
                          <a:solidFill>
                            <a:schemeClr val="bg1"/>
                          </a:solidFill>
                          <a:effectLst/>
                          <a:latin typeface="Sniglet" charset="0"/>
                        </a:rPr>
                        <a:t>Όχι πολύ έντονα χρώματα και φώτα</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548610">
                <a:tc>
                  <a:txBody>
                    <a:bodyPr/>
                    <a:lstStyle/>
                    <a:p>
                      <a:pPr algn="ctr" fontAlgn="ctr"/>
                      <a:r>
                        <a:rPr lang="el-GR" sz="1600" u="none" strike="noStrike" dirty="0">
                          <a:solidFill>
                            <a:schemeClr val="bg1"/>
                          </a:solidFill>
                          <a:effectLst/>
                          <a:latin typeface="Sniglet" charset="0"/>
                        </a:rPr>
                        <a:t>Το πολύ μέχρι το μέγεθος του παιδιού</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04800">
                <a:tc>
                  <a:txBody>
                    <a:bodyPr/>
                    <a:lstStyle/>
                    <a:p>
                      <a:pPr algn="ctr" fontAlgn="ctr"/>
                      <a:r>
                        <a:rPr lang="el-GR" sz="1600" u="none" strike="noStrike" dirty="0">
                          <a:solidFill>
                            <a:schemeClr val="bg1"/>
                          </a:solidFill>
                          <a:effectLst/>
                          <a:latin typeface="Sniglet" charset="0"/>
                        </a:rPr>
                        <a:t>Όχι πολύ </a:t>
                      </a:r>
                      <a:r>
                        <a:rPr lang="el-GR" sz="1600" u="none" strike="noStrike" dirty="0" smtClean="0">
                          <a:solidFill>
                            <a:schemeClr val="bg1"/>
                          </a:solidFill>
                          <a:effectLst/>
                          <a:latin typeface="Sniglet" charset="0"/>
                        </a:rPr>
                        <a:t>ανθρωπόμορφο</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algn="ctr" fontAlgn="ctr"/>
                      <a:r>
                        <a:rPr lang="el-GR" sz="1600" u="none" strike="noStrike" dirty="0">
                          <a:solidFill>
                            <a:schemeClr val="bg1"/>
                          </a:solidFill>
                          <a:effectLst/>
                          <a:latin typeface="Sniglet" charset="0"/>
                        </a:rPr>
                        <a:t>Να μοιάζει με καρτούν ή ζώο</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5"/>
                  </a:ext>
                </a:extLst>
              </a:tr>
              <a:tr h="381000">
                <a:tc>
                  <a:txBody>
                    <a:bodyPr/>
                    <a:lstStyle/>
                    <a:p>
                      <a:pPr algn="ctr" fontAlgn="ctr"/>
                      <a:r>
                        <a:rPr lang="el-GR" sz="1600" u="none" strike="noStrike" dirty="0">
                          <a:solidFill>
                            <a:schemeClr val="bg1"/>
                          </a:solidFill>
                          <a:effectLst/>
                          <a:latin typeface="Sniglet" charset="0"/>
                        </a:rPr>
                        <a:t>Να έχει έναν βαθμό αυτονομίας</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algn="ctr" fontAlgn="ctr"/>
                      <a:r>
                        <a:rPr lang="el-GR" sz="1600" u="none" strike="noStrike" dirty="0">
                          <a:solidFill>
                            <a:schemeClr val="bg1"/>
                          </a:solidFill>
                          <a:effectLst/>
                          <a:latin typeface="Sniglet" charset="0"/>
                        </a:rPr>
                        <a:t>Να μην είναι εντελώς αυτόνομο</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405765">
                <a:tc>
                  <a:txBody>
                    <a:bodyPr/>
                    <a:lstStyle/>
                    <a:p>
                      <a:pPr algn="ctr" fontAlgn="ctr"/>
                      <a:r>
                        <a:rPr lang="el-GR" sz="1600" u="none" strike="noStrike" dirty="0">
                          <a:solidFill>
                            <a:schemeClr val="bg1"/>
                          </a:solidFill>
                          <a:effectLst/>
                          <a:latin typeface="Sniglet" charset="0"/>
                        </a:rPr>
                        <a:t>Ανθεκτικό</a:t>
                      </a:r>
                      <a:endParaRPr lang="el-GR"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8"/>
                  </a:ext>
                </a:extLst>
              </a:tr>
            </a:tbl>
          </a:graphicData>
        </a:graphic>
      </p:graphicFrame>
      <p:graphicFrame>
        <p:nvGraphicFramePr>
          <p:cNvPr id="9" name="Google Shape;175;p23"/>
          <p:cNvGraphicFramePr/>
          <p:nvPr>
            <p:extLst>
              <p:ext uri="{D42A27DB-BD31-4B8C-83A1-F6EECF244321}">
                <p14:modId xmlns:p14="http://schemas.microsoft.com/office/powerpoint/2010/main" val="333795187"/>
              </p:ext>
            </p:extLst>
          </p:nvPr>
        </p:nvGraphicFramePr>
        <p:xfrm>
          <a:off x="6019800" y="1146810"/>
          <a:ext cx="2590800" cy="3954780"/>
        </p:xfrm>
        <a:graphic>
          <a:graphicData uri="http://schemas.openxmlformats.org/drawingml/2006/table">
            <a:tbl>
              <a:tblPr>
                <a:noFill/>
                <a:tableStyleId>{D3D15739-A6B6-4DE7-8F0C-7DB6B90EA7AB}</a:tableStyleId>
              </a:tblPr>
              <a:tblGrid>
                <a:gridCol w="2590800">
                  <a:extLst>
                    <a:ext uri="{9D8B030D-6E8A-4147-A177-3AD203B41FA5}">
                      <a16:colId xmlns:a16="http://schemas.microsoft.com/office/drawing/2014/main" val="20000"/>
                    </a:ext>
                  </a:extLst>
                </a:gridCol>
              </a:tblGrid>
              <a:tr h="304800">
                <a:tc>
                  <a:txBody>
                    <a:bodyPr/>
                    <a:lstStyle/>
                    <a:p>
                      <a:pPr algn="ctr" fontAlgn="ctr"/>
                      <a:r>
                        <a:rPr lang="el-GR" sz="1600" b="1" i="0" u="none" strike="noStrike" dirty="0" smtClean="0">
                          <a:solidFill>
                            <a:schemeClr val="bg1"/>
                          </a:solidFill>
                          <a:effectLst/>
                          <a:latin typeface="Sniglet" charset="0"/>
                        </a:rPr>
                        <a:t>Όχι </a:t>
                      </a:r>
                      <a:r>
                        <a:rPr lang="el-GR" sz="1600" b="1" i="0" u="none" strike="noStrike" dirty="0">
                          <a:solidFill>
                            <a:schemeClr val="bg1"/>
                          </a:solidFill>
                          <a:effectLst/>
                          <a:latin typeface="Sniglet" charset="0"/>
                        </a:rPr>
                        <a:t>από σκληρό υλικό</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04800">
                <a:tc>
                  <a:txBody>
                    <a:bodyPr/>
                    <a:lstStyle/>
                    <a:p>
                      <a:pPr algn="ctr" fontAlgn="ctr"/>
                      <a:r>
                        <a:rPr lang="el-GR" sz="1600" b="1" i="0" u="none" strike="noStrike" dirty="0" smtClean="0">
                          <a:solidFill>
                            <a:schemeClr val="bg1"/>
                          </a:solidFill>
                          <a:effectLst/>
                          <a:latin typeface="Sniglet" charset="0"/>
                        </a:rPr>
                        <a:t>Απαλό</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04800">
                <a:tc>
                  <a:txBody>
                    <a:bodyPr/>
                    <a:lstStyle/>
                    <a:p>
                      <a:pPr algn="ctr" fontAlgn="ctr"/>
                      <a:r>
                        <a:rPr lang="el-GR" sz="1600" b="1" i="0" u="none" strike="noStrike" dirty="0" smtClean="0">
                          <a:solidFill>
                            <a:schemeClr val="bg1"/>
                          </a:solidFill>
                          <a:effectLst/>
                          <a:latin typeface="Sniglet" charset="0"/>
                        </a:rPr>
                        <a:t>Όχι </a:t>
                      </a:r>
                      <a:r>
                        <a:rPr lang="el-GR" sz="1600" b="1" i="0" u="none" strike="noStrike" dirty="0">
                          <a:solidFill>
                            <a:schemeClr val="bg1"/>
                          </a:solidFill>
                          <a:effectLst/>
                          <a:latin typeface="Sniglet" charset="0"/>
                        </a:rPr>
                        <a:t>αιχμηρές άκρες </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04800">
                <a:tc>
                  <a:txBody>
                    <a:bodyPr/>
                    <a:lstStyle/>
                    <a:p>
                      <a:pPr algn="ctr" fontAlgn="ctr"/>
                      <a:r>
                        <a:rPr lang="el-GR" sz="1600" b="1" i="0" u="none" strike="noStrike" dirty="0" smtClean="0">
                          <a:solidFill>
                            <a:schemeClr val="bg1"/>
                          </a:solidFill>
                          <a:effectLst/>
                          <a:latin typeface="Sniglet" charset="0"/>
                        </a:rPr>
                        <a:t>Όχι </a:t>
                      </a:r>
                      <a:r>
                        <a:rPr lang="el-GR" sz="1600" b="1" i="0" u="none" strike="noStrike" dirty="0">
                          <a:solidFill>
                            <a:schemeClr val="bg1"/>
                          </a:solidFill>
                          <a:effectLst/>
                          <a:latin typeface="Sniglet" charset="0"/>
                        </a:rPr>
                        <a:t>πολύ μηχανικό στην εμφάνιση</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417195">
                <a:tc>
                  <a:txBody>
                    <a:bodyPr/>
                    <a:lstStyle/>
                    <a:p>
                      <a:pPr algn="ctr" fontAlgn="ctr"/>
                      <a:r>
                        <a:rPr lang="el-GR" sz="1600" b="1" i="0" u="none" strike="noStrike" dirty="0" smtClean="0">
                          <a:solidFill>
                            <a:schemeClr val="bg1"/>
                          </a:solidFill>
                          <a:effectLst/>
                          <a:latin typeface="Sniglet" charset="0"/>
                        </a:rPr>
                        <a:t>Ευπροσάρμοστο</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4"/>
                  </a:ext>
                </a:extLst>
              </a:tr>
              <a:tr h="304800">
                <a:tc>
                  <a:txBody>
                    <a:bodyPr/>
                    <a:lstStyle/>
                    <a:p>
                      <a:pPr algn="ctr" fontAlgn="ctr"/>
                      <a:r>
                        <a:rPr lang="el-GR" sz="1600" b="1" i="0" u="none" strike="noStrike" dirty="0">
                          <a:solidFill>
                            <a:schemeClr val="bg1"/>
                          </a:solidFill>
                          <a:effectLst/>
                          <a:latin typeface="Sniglet" charset="0"/>
                        </a:rPr>
                        <a:t>Να επιτρέπει επιλογές</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304800">
                <a:tc>
                  <a:txBody>
                    <a:bodyPr/>
                    <a:lstStyle/>
                    <a:p>
                      <a:pPr algn="ctr" fontAlgn="ctr"/>
                      <a:r>
                        <a:rPr lang="el-GR" sz="1600" b="1" i="0" u="none" strike="noStrike">
                          <a:solidFill>
                            <a:schemeClr val="bg1"/>
                          </a:solidFill>
                          <a:effectLst/>
                          <a:latin typeface="Sniglet" charset="0"/>
                        </a:rPr>
                        <a:t>Χωρίς σύνθετες εκφράσεις προσώπου</a:t>
                      </a:r>
                      <a:endParaRPr lang="en-US" sz="1600" b="1" i="0" u="none" strike="noStrike">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6"/>
                  </a:ext>
                </a:extLst>
              </a:tr>
              <a:tr h="228600">
                <a:tc>
                  <a:txBody>
                    <a:bodyPr/>
                    <a:lstStyle/>
                    <a:p>
                      <a:pPr algn="ctr" fontAlgn="ctr"/>
                      <a:r>
                        <a:rPr lang="el-GR" sz="1600" b="1" i="0" u="none" strike="noStrike">
                          <a:solidFill>
                            <a:schemeClr val="bg1"/>
                          </a:solidFill>
                          <a:effectLst/>
                          <a:latin typeface="Sniglet" charset="0"/>
                        </a:rPr>
                        <a:t>Με και χωρίς μάτια</a:t>
                      </a:r>
                      <a:endParaRPr lang="en-US" sz="1600" b="1" i="0" u="none" strike="noStrike">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7"/>
                  </a:ext>
                </a:extLst>
              </a:tr>
              <a:tr h="356235">
                <a:tc>
                  <a:txBody>
                    <a:bodyPr/>
                    <a:lstStyle/>
                    <a:p>
                      <a:pPr algn="ctr" fontAlgn="ctr"/>
                      <a:r>
                        <a:rPr lang="el-GR" sz="1600" b="1" i="0" u="none" strike="noStrike" dirty="0">
                          <a:solidFill>
                            <a:schemeClr val="bg1"/>
                          </a:solidFill>
                          <a:effectLst/>
                          <a:latin typeface="Sniglet" charset="0"/>
                        </a:rPr>
                        <a:t>Ελκυστικές </a:t>
                      </a:r>
                      <a:r>
                        <a:rPr lang="el-GR" sz="1600" b="1" i="0" u="none" strike="noStrike" dirty="0" smtClean="0">
                          <a:solidFill>
                            <a:schemeClr val="bg1"/>
                          </a:solidFill>
                          <a:effectLst/>
                          <a:latin typeface="Sniglet" charset="0"/>
                        </a:rPr>
                        <a:t>αλληλεπιδράσεις</a:t>
                      </a:r>
                      <a:r>
                        <a:rPr lang="el-GR" sz="1600" b="1" i="0" u="none" strike="noStrike" dirty="0">
                          <a:solidFill>
                            <a:schemeClr val="bg1"/>
                          </a:solidFill>
                          <a:effectLst/>
                          <a:latin typeface="Sniglet" charset="0"/>
                        </a:rPr>
                        <a:t>/ παιχνίδια</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8"/>
                  </a:ext>
                </a:extLst>
              </a:tr>
              <a:tr h="329565">
                <a:tc>
                  <a:txBody>
                    <a:bodyPr/>
                    <a:lstStyle/>
                    <a:p>
                      <a:pPr algn="ctr" fontAlgn="ctr"/>
                      <a:r>
                        <a:rPr lang="el-GR" sz="1600" b="1" i="0" u="none" strike="noStrike" dirty="0">
                          <a:solidFill>
                            <a:schemeClr val="bg1"/>
                          </a:solidFill>
                          <a:effectLst/>
                          <a:latin typeface="Sniglet" charset="0"/>
                        </a:rPr>
                        <a:t>Ήπιες κινήσεις</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9"/>
                  </a:ext>
                </a:extLst>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733550"/>
            <a:ext cx="2383170" cy="2407002"/>
          </a:xfrm>
          <a:prstGeom prst="rect">
            <a:avLst/>
          </a:prstGeom>
        </p:spPr>
      </p:pic>
    </p:spTree>
    <p:extLst>
      <p:ext uri="{BB962C8B-B14F-4D97-AF65-F5344CB8AC3E}">
        <p14:creationId xmlns:p14="http://schemas.microsoft.com/office/powerpoint/2010/main" val="14311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4" name="Rectangle 3"/>
          <p:cNvSpPr/>
          <p:nvPr/>
        </p:nvSpPr>
        <p:spPr>
          <a:xfrm>
            <a:off x="2200275" y="209550"/>
            <a:ext cx="4474302" cy="646331"/>
          </a:xfrm>
          <a:prstGeom prst="rect">
            <a:avLst/>
          </a:prstGeom>
        </p:spPr>
        <p:txBody>
          <a:bodyPr wrap="none">
            <a:spAutoFit/>
          </a:bodyPr>
          <a:lstStyle/>
          <a:p>
            <a:r>
              <a:rPr lang="el-GR" sz="3600" b="1" i="1" dirty="0" smtClean="0">
                <a:solidFill>
                  <a:schemeClr val="bg1"/>
                </a:solidFill>
                <a:latin typeface="Sniglet" charset="0"/>
              </a:rPr>
              <a:t>Το ρομπότ Μαργαρίτα</a:t>
            </a:r>
            <a:endParaRPr lang="en-US" sz="3600" dirty="0">
              <a:solidFill>
                <a:schemeClr val="bg1"/>
              </a:solidFill>
              <a:latin typeface="Sniglet" charset="0"/>
            </a:endParaRPr>
          </a:p>
        </p:txBody>
      </p:sp>
      <p:sp>
        <p:nvSpPr>
          <p:cNvPr id="5" name="Google Shape;74;p13"/>
          <p:cNvSpPr/>
          <p:nvPr/>
        </p:nvSpPr>
        <p:spPr>
          <a:xfrm flipV="1">
            <a:off x="1999026" y="742950"/>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pic>
        <p:nvPicPr>
          <p:cNvPr id="6" name="E_Fea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809459" y="1428750"/>
            <a:ext cx="2086141" cy="1173454"/>
          </a:xfrm>
          <a:prstGeom prst="rect">
            <a:avLst/>
          </a:prstGeom>
        </p:spPr>
      </p:pic>
      <p:sp>
        <p:nvSpPr>
          <p:cNvPr id="7" name="Rectangle 6"/>
          <p:cNvSpPr/>
          <p:nvPr/>
        </p:nvSpPr>
        <p:spPr>
          <a:xfrm>
            <a:off x="457200" y="895350"/>
            <a:ext cx="1168910" cy="369332"/>
          </a:xfrm>
          <a:prstGeom prst="rect">
            <a:avLst/>
          </a:prstGeom>
        </p:spPr>
        <p:txBody>
          <a:bodyPr wrap="none">
            <a:spAutoFit/>
          </a:bodyPr>
          <a:lstStyle/>
          <a:p>
            <a:r>
              <a:rPr lang="el-GR" sz="1800" b="1" i="1" dirty="0" smtClean="0">
                <a:solidFill>
                  <a:schemeClr val="bg1"/>
                </a:solidFill>
                <a:latin typeface="Sniglet" charset="0"/>
              </a:rPr>
              <a:t>εκφράσεις</a:t>
            </a:r>
            <a:endParaRPr lang="en-US" sz="1800" dirty="0">
              <a:solidFill>
                <a:schemeClr val="bg1"/>
              </a:solidFill>
              <a:latin typeface="Sniglet" charset="0"/>
            </a:endParaRPr>
          </a:p>
        </p:txBody>
      </p:sp>
      <p:sp>
        <p:nvSpPr>
          <p:cNvPr id="8" name="Google Shape;74;p13"/>
          <p:cNvSpPr/>
          <p:nvPr/>
        </p:nvSpPr>
        <p:spPr>
          <a:xfrm flipV="1">
            <a:off x="609600" y="1230631"/>
            <a:ext cx="9144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pic>
        <p:nvPicPr>
          <p:cNvPr id="9" name="E_Exhausted.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3581400" y="1352550"/>
            <a:ext cx="2133600" cy="1200151"/>
          </a:xfrm>
          <a:prstGeom prst="rect">
            <a:avLst/>
          </a:prstGeom>
        </p:spPr>
      </p:pic>
      <p:pic>
        <p:nvPicPr>
          <p:cNvPr id="10" name="E_Smile.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6477000" y="1414463"/>
            <a:ext cx="2057400" cy="1157287"/>
          </a:xfrm>
          <a:prstGeom prst="rect">
            <a:avLst/>
          </a:prstGeom>
        </p:spPr>
      </p:pic>
      <p:pic>
        <p:nvPicPr>
          <p:cNvPr id="11" name="E_Angry.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900028" y="3257550"/>
            <a:ext cx="2147971" cy="1208234"/>
          </a:xfrm>
          <a:prstGeom prst="rect">
            <a:avLst/>
          </a:prstGeom>
        </p:spPr>
      </p:pic>
      <p:pic>
        <p:nvPicPr>
          <p:cNvPr id="12" name="E_Surprise.mp4">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3708400" y="3305175"/>
            <a:ext cx="2082800" cy="1171575"/>
          </a:xfrm>
          <a:prstGeom prst="rect">
            <a:avLst/>
          </a:prstGeom>
        </p:spPr>
      </p:pic>
      <p:pic>
        <p:nvPicPr>
          <p:cNvPr id="13" name="E_Blink_L.mp4">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6553200" y="3257550"/>
            <a:ext cx="1962150" cy="1103709"/>
          </a:xfrm>
          <a:prstGeom prst="rect">
            <a:avLst/>
          </a:prstGeom>
        </p:spPr>
      </p:pic>
      <p:sp>
        <p:nvSpPr>
          <p:cNvPr id="14" name="Rectangle 13"/>
          <p:cNvSpPr/>
          <p:nvPr/>
        </p:nvSpPr>
        <p:spPr>
          <a:xfrm>
            <a:off x="4346229" y="4400550"/>
            <a:ext cx="987771" cy="369332"/>
          </a:xfrm>
          <a:prstGeom prst="rect">
            <a:avLst/>
          </a:prstGeom>
        </p:spPr>
        <p:txBody>
          <a:bodyPr wrap="none">
            <a:spAutoFit/>
          </a:bodyPr>
          <a:lstStyle/>
          <a:p>
            <a:r>
              <a:rPr lang="el-GR" sz="1800" b="1" i="1" dirty="0" smtClean="0">
                <a:solidFill>
                  <a:schemeClr val="bg1"/>
                </a:solidFill>
                <a:latin typeface="Sniglet" charset="0"/>
              </a:rPr>
              <a:t>έκπληξη</a:t>
            </a:r>
            <a:endParaRPr lang="en-US" sz="1800" dirty="0">
              <a:solidFill>
                <a:schemeClr val="bg1"/>
              </a:solidFill>
              <a:latin typeface="Sniglet" charset="0"/>
            </a:endParaRPr>
          </a:p>
        </p:txBody>
      </p:sp>
      <p:sp>
        <p:nvSpPr>
          <p:cNvPr id="15" name="Rectangle 14"/>
          <p:cNvSpPr/>
          <p:nvPr/>
        </p:nvSpPr>
        <p:spPr>
          <a:xfrm>
            <a:off x="1600200" y="4400550"/>
            <a:ext cx="764953" cy="369332"/>
          </a:xfrm>
          <a:prstGeom prst="rect">
            <a:avLst/>
          </a:prstGeom>
        </p:spPr>
        <p:txBody>
          <a:bodyPr wrap="none">
            <a:spAutoFit/>
          </a:bodyPr>
          <a:lstStyle/>
          <a:p>
            <a:r>
              <a:rPr lang="el-GR" sz="1800" b="1" i="1" dirty="0" smtClean="0">
                <a:solidFill>
                  <a:schemeClr val="bg1"/>
                </a:solidFill>
                <a:latin typeface="Sniglet" charset="0"/>
              </a:rPr>
              <a:t>θυμός</a:t>
            </a:r>
            <a:endParaRPr lang="en-US" sz="1800" dirty="0">
              <a:solidFill>
                <a:schemeClr val="bg1"/>
              </a:solidFill>
              <a:latin typeface="Sniglet" charset="0"/>
            </a:endParaRPr>
          </a:p>
        </p:txBody>
      </p:sp>
      <p:sp>
        <p:nvSpPr>
          <p:cNvPr id="16" name="Rectangle 15"/>
          <p:cNvSpPr/>
          <p:nvPr/>
        </p:nvSpPr>
        <p:spPr>
          <a:xfrm>
            <a:off x="4223543" y="2495550"/>
            <a:ext cx="1034257" cy="369332"/>
          </a:xfrm>
          <a:prstGeom prst="rect">
            <a:avLst/>
          </a:prstGeom>
        </p:spPr>
        <p:txBody>
          <a:bodyPr wrap="none">
            <a:spAutoFit/>
          </a:bodyPr>
          <a:lstStyle/>
          <a:p>
            <a:r>
              <a:rPr lang="el-GR" sz="1800" b="1" i="1" dirty="0" smtClean="0">
                <a:solidFill>
                  <a:schemeClr val="bg1"/>
                </a:solidFill>
                <a:latin typeface="Sniglet" charset="0"/>
              </a:rPr>
              <a:t>κούραση</a:t>
            </a:r>
            <a:endParaRPr lang="en-US" sz="1800" dirty="0">
              <a:solidFill>
                <a:schemeClr val="bg1"/>
              </a:solidFill>
              <a:latin typeface="Sniglet" charset="0"/>
            </a:endParaRPr>
          </a:p>
        </p:txBody>
      </p:sp>
      <p:sp>
        <p:nvSpPr>
          <p:cNvPr id="18" name="Rectangle 17"/>
          <p:cNvSpPr/>
          <p:nvPr/>
        </p:nvSpPr>
        <p:spPr>
          <a:xfrm>
            <a:off x="7257630" y="2495550"/>
            <a:ext cx="667170" cy="369332"/>
          </a:xfrm>
          <a:prstGeom prst="rect">
            <a:avLst/>
          </a:prstGeom>
        </p:spPr>
        <p:txBody>
          <a:bodyPr wrap="none">
            <a:spAutoFit/>
          </a:bodyPr>
          <a:lstStyle/>
          <a:p>
            <a:r>
              <a:rPr lang="el-GR" sz="1800" b="1" i="1" dirty="0" smtClean="0">
                <a:solidFill>
                  <a:schemeClr val="bg1"/>
                </a:solidFill>
                <a:latin typeface="Sniglet" charset="0"/>
              </a:rPr>
              <a:t>χαρά</a:t>
            </a:r>
            <a:endParaRPr lang="en-US" sz="1800" dirty="0">
              <a:solidFill>
                <a:schemeClr val="bg1"/>
              </a:solidFill>
              <a:latin typeface="Sniglet" charset="0"/>
            </a:endParaRPr>
          </a:p>
        </p:txBody>
      </p:sp>
      <p:sp>
        <p:nvSpPr>
          <p:cNvPr id="19" name="Rectangle 18"/>
          <p:cNvSpPr/>
          <p:nvPr/>
        </p:nvSpPr>
        <p:spPr>
          <a:xfrm>
            <a:off x="1514635" y="2507218"/>
            <a:ext cx="771365" cy="369332"/>
          </a:xfrm>
          <a:prstGeom prst="rect">
            <a:avLst/>
          </a:prstGeom>
        </p:spPr>
        <p:txBody>
          <a:bodyPr wrap="none">
            <a:spAutoFit/>
          </a:bodyPr>
          <a:lstStyle/>
          <a:p>
            <a:r>
              <a:rPr lang="el-GR" sz="1800" b="1" i="1" dirty="0" smtClean="0">
                <a:solidFill>
                  <a:schemeClr val="bg1"/>
                </a:solidFill>
                <a:latin typeface="Sniglet" charset="0"/>
              </a:rPr>
              <a:t>φόβος</a:t>
            </a:r>
            <a:endParaRPr lang="en-US" sz="1800" dirty="0">
              <a:solidFill>
                <a:schemeClr val="bg1"/>
              </a:solidFill>
              <a:latin typeface="Sniglet" charset="0"/>
            </a:endParaRPr>
          </a:p>
        </p:txBody>
      </p:sp>
      <p:sp>
        <p:nvSpPr>
          <p:cNvPr id="20" name="Rectangle 19"/>
          <p:cNvSpPr/>
          <p:nvPr/>
        </p:nvSpPr>
        <p:spPr>
          <a:xfrm>
            <a:off x="7264901" y="4304931"/>
            <a:ext cx="736099" cy="369332"/>
          </a:xfrm>
          <a:prstGeom prst="rect">
            <a:avLst/>
          </a:prstGeom>
        </p:spPr>
        <p:txBody>
          <a:bodyPr wrap="none">
            <a:spAutoFit/>
          </a:bodyPr>
          <a:lstStyle/>
          <a:p>
            <a:r>
              <a:rPr lang="el-GR" sz="1800" b="1" i="1" dirty="0" smtClean="0">
                <a:solidFill>
                  <a:schemeClr val="bg1"/>
                </a:solidFill>
                <a:latin typeface="Sniglet" charset="0"/>
              </a:rPr>
              <a:t>ματιά</a:t>
            </a:r>
            <a:endParaRPr lang="en-US" sz="1800" dirty="0">
              <a:solidFill>
                <a:schemeClr val="bg1"/>
              </a:solidFill>
              <a:latin typeface="Sniglet" charset="0"/>
            </a:endParaRPr>
          </a:p>
        </p:txBody>
      </p:sp>
    </p:spTree>
    <p:extLst>
      <p:ext uri="{BB962C8B-B14F-4D97-AF65-F5344CB8AC3E}">
        <p14:creationId xmlns:p14="http://schemas.microsoft.com/office/powerpoint/2010/main" val="1484350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1"/>
                                        </p:tgtEl>
                                      </p:cBhvr>
                                    </p:cmd>
                                  </p:childTnLst>
                                </p:cTn>
                              </p:par>
                            </p:childTnLst>
                          </p:cTn>
                        </p:par>
                      </p:childTnLst>
                    </p:cTn>
                  </p:par>
                </p:childTnLst>
              </p:cTn>
              <p:nextCondLst>
                <p:cond evt="onClick" delay="0">
                  <p:tgtEl>
                    <p:spTgt spid="11"/>
                  </p:tgtEl>
                </p:cond>
              </p:nextCondLst>
            </p:seq>
            <p:video>
              <p:cMediaNode vol="80000">
                <p:cTn id="25"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2"/>
                                        </p:tgtEl>
                                      </p:cBhvr>
                                    </p:cmd>
                                  </p:childTnLst>
                                </p:cTn>
                              </p:par>
                            </p:childTnLst>
                          </p:cTn>
                        </p:par>
                      </p:childTnLst>
                    </p:cTn>
                  </p:par>
                </p:childTnLst>
              </p:cTn>
              <p:nextCondLst>
                <p:cond evt="onClick" delay="0">
                  <p:tgtEl>
                    <p:spTgt spid="12"/>
                  </p:tgtEl>
                </p:cond>
              </p:nextCondLst>
            </p:seq>
            <p:video>
              <p:cMediaNode vol="80000">
                <p:cTn id="31" fill="hold" display="0">
                  <p:stCondLst>
                    <p:cond delay="indefinite"/>
                  </p:stCondLst>
                </p:cTn>
                <p:tgtEl>
                  <p:spTgt spid="12"/>
                </p:tgtEl>
              </p:cMediaNode>
            </p:vide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3"/>
                                        </p:tgtEl>
                                      </p:cBhvr>
                                    </p:cmd>
                                  </p:childTnLst>
                                </p:cTn>
                              </p:par>
                            </p:childTnLst>
                          </p:cTn>
                        </p:par>
                      </p:childTnLst>
                    </p:cTn>
                  </p:par>
                </p:childTnLst>
              </p:cTn>
              <p:nextCondLst>
                <p:cond evt="onClick" delay="0">
                  <p:tgtEl>
                    <p:spTgt spid="13"/>
                  </p:tgtEl>
                </p:cond>
              </p:nextCondLst>
            </p:seq>
            <p:video>
              <p:cMediaNode vol="80000">
                <p:cTn id="37" fill="hold" display="0">
                  <p:stCondLst>
                    <p:cond delay="indefinite"/>
                  </p:stCondLst>
                </p:cTn>
                <p:tgtEl>
                  <p:spTgt spid="1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4" name="Rectangle 3"/>
          <p:cNvSpPr/>
          <p:nvPr/>
        </p:nvSpPr>
        <p:spPr>
          <a:xfrm>
            <a:off x="2200275" y="209550"/>
            <a:ext cx="4474302" cy="646331"/>
          </a:xfrm>
          <a:prstGeom prst="rect">
            <a:avLst/>
          </a:prstGeom>
        </p:spPr>
        <p:txBody>
          <a:bodyPr wrap="none">
            <a:spAutoFit/>
          </a:bodyPr>
          <a:lstStyle/>
          <a:p>
            <a:r>
              <a:rPr lang="el-GR" sz="3600" b="1" i="1" dirty="0" smtClean="0">
                <a:solidFill>
                  <a:schemeClr val="bg1"/>
                </a:solidFill>
                <a:latin typeface="Sniglet" charset="0"/>
              </a:rPr>
              <a:t>Το ρομπότ Μαργαρίτα</a:t>
            </a:r>
            <a:endParaRPr lang="en-US" sz="3600" dirty="0">
              <a:solidFill>
                <a:schemeClr val="bg1"/>
              </a:solidFill>
              <a:latin typeface="Sniglet" charset="0"/>
            </a:endParaRPr>
          </a:p>
        </p:txBody>
      </p:sp>
      <p:sp>
        <p:nvSpPr>
          <p:cNvPr id="5" name="Google Shape;74;p13"/>
          <p:cNvSpPr/>
          <p:nvPr/>
        </p:nvSpPr>
        <p:spPr>
          <a:xfrm flipV="1">
            <a:off x="1999026" y="742950"/>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 name="Rectangle 6"/>
          <p:cNvSpPr/>
          <p:nvPr/>
        </p:nvSpPr>
        <p:spPr>
          <a:xfrm>
            <a:off x="3657600" y="913847"/>
            <a:ext cx="1168910" cy="369332"/>
          </a:xfrm>
          <a:prstGeom prst="rect">
            <a:avLst/>
          </a:prstGeom>
        </p:spPr>
        <p:txBody>
          <a:bodyPr wrap="none">
            <a:spAutoFit/>
          </a:bodyPr>
          <a:lstStyle/>
          <a:p>
            <a:r>
              <a:rPr lang="el-GR" sz="1800" b="1" i="1" dirty="0" smtClean="0">
                <a:solidFill>
                  <a:schemeClr val="bg1"/>
                </a:solidFill>
                <a:latin typeface="Sniglet" charset="0"/>
              </a:rPr>
              <a:t>εκφράσεις</a:t>
            </a:r>
            <a:endParaRPr lang="en-US" sz="1800" dirty="0">
              <a:solidFill>
                <a:schemeClr val="bg1"/>
              </a:solidFill>
              <a:latin typeface="Sniglet" charset="0"/>
            </a:endParaRPr>
          </a:p>
        </p:txBody>
      </p:sp>
      <p:sp>
        <p:nvSpPr>
          <p:cNvPr id="8" name="Google Shape;74;p13"/>
          <p:cNvSpPr/>
          <p:nvPr/>
        </p:nvSpPr>
        <p:spPr>
          <a:xfrm flipV="1">
            <a:off x="3673415" y="1230630"/>
            <a:ext cx="9144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 name="Rectangle 14"/>
          <p:cNvSpPr/>
          <p:nvPr/>
        </p:nvSpPr>
        <p:spPr>
          <a:xfrm>
            <a:off x="6875826" y="2571751"/>
            <a:ext cx="654346" cy="369332"/>
          </a:xfrm>
          <a:prstGeom prst="rect">
            <a:avLst/>
          </a:prstGeom>
        </p:spPr>
        <p:txBody>
          <a:bodyPr wrap="none">
            <a:spAutoFit/>
          </a:bodyPr>
          <a:lstStyle/>
          <a:p>
            <a:r>
              <a:rPr lang="el-GR" sz="1800" b="1" i="1" dirty="0" smtClean="0">
                <a:solidFill>
                  <a:schemeClr val="bg1"/>
                </a:solidFill>
                <a:latin typeface="Sniglet" charset="0"/>
              </a:rPr>
              <a:t>λύπη</a:t>
            </a:r>
            <a:endParaRPr lang="en-US" sz="1800" dirty="0">
              <a:solidFill>
                <a:schemeClr val="bg1"/>
              </a:solidFill>
              <a:latin typeface="Sniglet" charset="0"/>
            </a:endParaRPr>
          </a:p>
        </p:txBody>
      </p:sp>
      <p:sp>
        <p:nvSpPr>
          <p:cNvPr id="16" name="Rectangle 15"/>
          <p:cNvSpPr/>
          <p:nvPr/>
        </p:nvSpPr>
        <p:spPr>
          <a:xfrm>
            <a:off x="4123282" y="4476750"/>
            <a:ext cx="877163" cy="369332"/>
          </a:xfrm>
          <a:prstGeom prst="rect">
            <a:avLst/>
          </a:prstGeom>
        </p:spPr>
        <p:txBody>
          <a:bodyPr wrap="none">
            <a:spAutoFit/>
          </a:bodyPr>
          <a:lstStyle/>
          <a:p>
            <a:r>
              <a:rPr lang="el-GR" sz="1800" b="1" i="1" dirty="0" smtClean="0">
                <a:solidFill>
                  <a:schemeClr val="bg1"/>
                </a:solidFill>
                <a:latin typeface="Sniglet" charset="0"/>
              </a:rPr>
              <a:t>ντροπή</a:t>
            </a:r>
            <a:endParaRPr lang="en-US" sz="1800" dirty="0">
              <a:solidFill>
                <a:schemeClr val="bg1"/>
              </a:solidFill>
              <a:latin typeface="Sniglet" charset="0"/>
            </a:endParaRPr>
          </a:p>
        </p:txBody>
      </p:sp>
      <p:sp>
        <p:nvSpPr>
          <p:cNvPr id="19" name="Rectangle 18"/>
          <p:cNvSpPr/>
          <p:nvPr/>
        </p:nvSpPr>
        <p:spPr>
          <a:xfrm>
            <a:off x="1383074" y="2507218"/>
            <a:ext cx="1048685" cy="369332"/>
          </a:xfrm>
          <a:prstGeom prst="rect">
            <a:avLst/>
          </a:prstGeom>
        </p:spPr>
        <p:txBody>
          <a:bodyPr wrap="none">
            <a:spAutoFit/>
          </a:bodyPr>
          <a:lstStyle/>
          <a:p>
            <a:r>
              <a:rPr lang="el-GR" sz="1800" b="1" i="1" dirty="0" smtClean="0">
                <a:solidFill>
                  <a:schemeClr val="bg1"/>
                </a:solidFill>
                <a:latin typeface="Sniglet" charset="0"/>
              </a:rPr>
              <a:t>απέχθεια</a:t>
            </a:r>
            <a:endParaRPr lang="en-US" sz="1800" dirty="0">
              <a:solidFill>
                <a:schemeClr val="bg1"/>
              </a:solidFill>
              <a:latin typeface="Sniglet" charset="0"/>
            </a:endParaRPr>
          </a:p>
        </p:txBody>
      </p:sp>
      <p:pic>
        <p:nvPicPr>
          <p:cNvPr id="2" name="E_Disgu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8911" y="942975"/>
            <a:ext cx="2895601" cy="1628776"/>
          </a:xfrm>
          <a:prstGeom prst="rect">
            <a:avLst/>
          </a:prstGeom>
        </p:spPr>
      </p:pic>
      <p:pic>
        <p:nvPicPr>
          <p:cNvPr id="21" name="E_Shy.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918612" y="2876550"/>
            <a:ext cx="3037627" cy="1708666"/>
          </a:xfrm>
          <a:prstGeom prst="rect">
            <a:avLst/>
          </a:prstGeom>
        </p:spPr>
      </p:pic>
      <p:pic>
        <p:nvPicPr>
          <p:cNvPr id="22" name="E_Sad.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715000" y="942975"/>
            <a:ext cx="2853266" cy="1604963"/>
          </a:xfrm>
          <a:prstGeom prst="rect">
            <a:avLst/>
          </a:prstGeom>
        </p:spPr>
      </p:pic>
    </p:spTree>
    <p:extLst>
      <p:ext uri="{BB962C8B-B14F-4D97-AF65-F5344CB8AC3E}">
        <p14:creationId xmlns:p14="http://schemas.microsoft.com/office/powerpoint/2010/main" val="11340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vol="80000">
                <p:cTn id="13" fill="hold" display="0">
                  <p:stCondLst>
                    <p:cond delay="indefinite"/>
                  </p:stCondLst>
                </p:cTn>
                <p:tgtEl>
                  <p:spTgt spid="21"/>
                </p:tgtEl>
              </p:cMediaNode>
            </p:vide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2"/>
                                        </p:tgtEl>
                                      </p:cBhvr>
                                    </p:cmd>
                                  </p:childTnLst>
                                </p:cTn>
                              </p:par>
                            </p:childTnLst>
                          </p:cTn>
                        </p:par>
                      </p:childTnLst>
                    </p:cTn>
                  </p:par>
                </p:childTnLst>
              </p:cTn>
              <p:nextCondLst>
                <p:cond evt="onClick" delay="0">
                  <p:tgtEl>
                    <p:spTgt spid="22"/>
                  </p:tgtEl>
                </p:cond>
              </p:nextCondLst>
            </p:seq>
            <p:video>
              <p:cMediaNode vol="80000">
                <p:cTn id="19" fill="hold" display="0">
                  <p:stCondLst>
                    <p:cond delay="indefinite"/>
                  </p:stCondLst>
                </p:cTn>
                <p:tgtEl>
                  <p:spTgt spid="2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4" name="Rectangle 3"/>
          <p:cNvSpPr/>
          <p:nvPr/>
        </p:nvSpPr>
        <p:spPr>
          <a:xfrm>
            <a:off x="2200275" y="209550"/>
            <a:ext cx="4474302" cy="646331"/>
          </a:xfrm>
          <a:prstGeom prst="rect">
            <a:avLst/>
          </a:prstGeom>
        </p:spPr>
        <p:txBody>
          <a:bodyPr wrap="none">
            <a:spAutoFit/>
          </a:bodyPr>
          <a:lstStyle/>
          <a:p>
            <a:r>
              <a:rPr lang="el-GR" sz="3600" b="1" i="1" dirty="0" smtClean="0">
                <a:solidFill>
                  <a:schemeClr val="bg1"/>
                </a:solidFill>
                <a:latin typeface="Sniglet" charset="0"/>
              </a:rPr>
              <a:t>Το ρομπότ Μαργαρίτα</a:t>
            </a:r>
            <a:endParaRPr lang="en-US" sz="3600" dirty="0">
              <a:solidFill>
                <a:schemeClr val="bg1"/>
              </a:solidFill>
              <a:latin typeface="Sniglet" charset="0"/>
            </a:endParaRPr>
          </a:p>
        </p:txBody>
      </p:sp>
      <p:sp>
        <p:nvSpPr>
          <p:cNvPr id="5" name="Google Shape;74;p13"/>
          <p:cNvSpPr/>
          <p:nvPr/>
        </p:nvSpPr>
        <p:spPr>
          <a:xfrm flipV="1">
            <a:off x="1999026" y="742950"/>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457200" y="1417082"/>
            <a:ext cx="3062057" cy="3970318"/>
          </a:xfrm>
          <a:prstGeom prst="rect">
            <a:avLst/>
          </a:prstGeom>
        </p:spPr>
        <p:txBody>
          <a:bodyPr wrap="none">
            <a:spAutoFit/>
          </a:bodyPr>
          <a:lstStyle/>
          <a:p>
            <a:r>
              <a:rPr lang="el-GR" sz="1800" b="1" dirty="0" smtClean="0">
                <a:solidFill>
                  <a:schemeClr val="bg1"/>
                </a:solidFill>
                <a:latin typeface="Sniglet" charset="0"/>
              </a:rPr>
              <a:t>Ενσωμάτωση φράσεων (400)</a:t>
            </a:r>
          </a:p>
          <a:p>
            <a:endParaRPr lang="el-GR" sz="1800" b="1" dirty="0" smtClean="0">
              <a:solidFill>
                <a:schemeClr val="bg1"/>
              </a:solidFill>
              <a:latin typeface="Sniglet" charset="0"/>
            </a:endParaRPr>
          </a:p>
          <a:p>
            <a:pPr algn="ctr"/>
            <a:r>
              <a:rPr lang="el-GR" sz="1800" i="1" dirty="0" smtClean="0">
                <a:solidFill>
                  <a:schemeClr val="bg1"/>
                </a:solidFill>
                <a:latin typeface="Sniglet" charset="0"/>
              </a:rPr>
              <a:t>Χαιρετισμοί</a:t>
            </a:r>
          </a:p>
          <a:p>
            <a:pPr algn="ctr"/>
            <a:r>
              <a:rPr lang="el-GR" sz="1800" i="1" dirty="0" smtClean="0">
                <a:solidFill>
                  <a:schemeClr val="bg1"/>
                </a:solidFill>
                <a:latin typeface="Sniglet" charset="0"/>
              </a:rPr>
              <a:t>Αποχαιρετισμοί</a:t>
            </a:r>
          </a:p>
          <a:p>
            <a:pPr algn="ctr"/>
            <a:r>
              <a:rPr lang="el-GR" sz="1800" i="1" dirty="0" smtClean="0">
                <a:solidFill>
                  <a:schemeClr val="bg1"/>
                </a:solidFill>
                <a:latin typeface="Sniglet" charset="0"/>
              </a:rPr>
              <a:t>Επιβραβεύσεις</a:t>
            </a:r>
          </a:p>
          <a:p>
            <a:pPr algn="ctr"/>
            <a:r>
              <a:rPr lang="el-GR" sz="1800" i="1" dirty="0" smtClean="0">
                <a:solidFill>
                  <a:schemeClr val="bg1"/>
                </a:solidFill>
                <a:latin typeface="Sniglet" charset="0"/>
              </a:rPr>
              <a:t>Γνωριμία</a:t>
            </a:r>
          </a:p>
          <a:p>
            <a:pPr algn="ctr"/>
            <a:r>
              <a:rPr lang="el-GR" sz="1800" i="1" dirty="0" smtClean="0">
                <a:solidFill>
                  <a:schemeClr val="bg1"/>
                </a:solidFill>
                <a:latin typeface="Sniglet" charset="0"/>
              </a:rPr>
              <a:t>Ρουτίνα</a:t>
            </a:r>
          </a:p>
          <a:p>
            <a:pPr algn="ctr"/>
            <a:r>
              <a:rPr lang="el-GR" sz="1800" i="1" dirty="0" smtClean="0">
                <a:solidFill>
                  <a:schemeClr val="bg1"/>
                </a:solidFill>
                <a:latin typeface="Sniglet" charset="0"/>
              </a:rPr>
              <a:t>Αριθμοί</a:t>
            </a:r>
          </a:p>
          <a:p>
            <a:pPr algn="ctr"/>
            <a:r>
              <a:rPr lang="el-GR" sz="1800" i="1" dirty="0" smtClean="0">
                <a:solidFill>
                  <a:schemeClr val="bg1"/>
                </a:solidFill>
                <a:latin typeface="Sniglet" charset="0"/>
              </a:rPr>
              <a:t>Χρώματα</a:t>
            </a:r>
          </a:p>
          <a:p>
            <a:pPr algn="ctr"/>
            <a:r>
              <a:rPr lang="el-GR" sz="1800" i="1" dirty="0" smtClean="0">
                <a:solidFill>
                  <a:schemeClr val="bg1"/>
                </a:solidFill>
                <a:latin typeface="Sniglet" charset="0"/>
              </a:rPr>
              <a:t>Παιχνίδια</a:t>
            </a:r>
          </a:p>
          <a:p>
            <a:pPr algn="ctr"/>
            <a:r>
              <a:rPr lang="el-GR" sz="1800" i="1" dirty="0" smtClean="0">
                <a:solidFill>
                  <a:schemeClr val="bg1"/>
                </a:solidFill>
                <a:latin typeface="Sniglet" charset="0"/>
              </a:rPr>
              <a:t>Συναισθήματα</a:t>
            </a:r>
          </a:p>
          <a:p>
            <a:endParaRPr lang="el-GR" sz="1800" i="1" dirty="0" smtClean="0">
              <a:solidFill>
                <a:schemeClr val="bg1"/>
              </a:solidFill>
              <a:latin typeface="Sniglet" charset="0"/>
            </a:endParaRPr>
          </a:p>
          <a:p>
            <a:pPr marL="285750" indent="-285750">
              <a:buFontTx/>
              <a:buChar char="-"/>
            </a:pPr>
            <a:endParaRPr lang="el-GR" sz="1800" b="1" i="1" dirty="0" smtClean="0">
              <a:solidFill>
                <a:schemeClr val="bg1"/>
              </a:solidFill>
              <a:latin typeface="Sniglet" charset="0"/>
            </a:endParaRPr>
          </a:p>
          <a:p>
            <a:pPr marL="285750" indent="-285750">
              <a:buFontTx/>
              <a:buChar char="-"/>
            </a:pPr>
            <a:endParaRPr lang="el-GR" sz="1800" b="1" i="1" dirty="0" smtClean="0">
              <a:solidFill>
                <a:schemeClr val="bg1"/>
              </a:solidFill>
              <a:latin typeface="Sniglet" charset="0"/>
            </a:endParaRPr>
          </a:p>
        </p:txBody>
      </p:sp>
      <p:sp>
        <p:nvSpPr>
          <p:cNvPr id="8" name="Rectangle 7"/>
          <p:cNvSpPr/>
          <p:nvPr/>
        </p:nvSpPr>
        <p:spPr>
          <a:xfrm>
            <a:off x="5867400" y="1440418"/>
            <a:ext cx="3048000" cy="2031325"/>
          </a:xfrm>
          <a:prstGeom prst="rect">
            <a:avLst/>
          </a:prstGeom>
        </p:spPr>
        <p:txBody>
          <a:bodyPr wrap="square">
            <a:spAutoFit/>
          </a:bodyPr>
          <a:lstStyle/>
          <a:p>
            <a:r>
              <a:rPr lang="el-GR" sz="1800" b="1" smtClean="0">
                <a:solidFill>
                  <a:schemeClr val="bg1"/>
                </a:solidFill>
                <a:latin typeface="Sniglet" charset="0"/>
              </a:rPr>
              <a:t>Υποστήριξη Παιχνιδιών</a:t>
            </a:r>
          </a:p>
          <a:p>
            <a:endParaRPr lang="el-GR" sz="1800" b="1" dirty="0" smtClean="0">
              <a:solidFill>
                <a:schemeClr val="bg1"/>
              </a:solidFill>
              <a:latin typeface="Sniglet" charset="0"/>
            </a:endParaRPr>
          </a:p>
          <a:p>
            <a:pPr algn="ctr"/>
            <a:r>
              <a:rPr lang="el-GR" sz="1800" dirty="0" err="1" smtClean="0">
                <a:solidFill>
                  <a:schemeClr val="bg1"/>
                </a:solidFill>
                <a:latin typeface="Sniglet" charset="0"/>
              </a:rPr>
              <a:t>Παζλ</a:t>
            </a:r>
            <a:endParaRPr lang="el-GR" sz="1800" dirty="0" smtClean="0">
              <a:solidFill>
                <a:schemeClr val="bg1"/>
              </a:solidFill>
              <a:latin typeface="Sniglet" charset="0"/>
            </a:endParaRPr>
          </a:p>
          <a:p>
            <a:pPr algn="ctr"/>
            <a:r>
              <a:rPr lang="el-GR" sz="1800" dirty="0" smtClean="0">
                <a:solidFill>
                  <a:schemeClr val="bg1"/>
                </a:solidFill>
                <a:latin typeface="Sniglet" charset="0"/>
              </a:rPr>
              <a:t>Παιχνίδια ακολουθίας</a:t>
            </a:r>
          </a:p>
          <a:p>
            <a:pPr algn="ctr"/>
            <a:r>
              <a:rPr lang="el-GR" sz="1800" dirty="0" smtClean="0">
                <a:solidFill>
                  <a:schemeClr val="bg1"/>
                </a:solidFill>
                <a:latin typeface="Sniglet" charset="0"/>
              </a:rPr>
              <a:t>Παιχνίδια μνήμης</a:t>
            </a:r>
          </a:p>
          <a:p>
            <a:pPr algn="ctr"/>
            <a:r>
              <a:rPr lang="el-GR" sz="1800" dirty="0" smtClean="0">
                <a:solidFill>
                  <a:schemeClr val="bg1"/>
                </a:solidFill>
                <a:latin typeface="Sniglet" charset="0"/>
              </a:rPr>
              <a:t>Παιχνίδια χρωμάτων, σχημάτων κλπ</a:t>
            </a:r>
            <a:endParaRPr lang="en-US" sz="1800" dirty="0">
              <a:solidFill>
                <a:schemeClr val="bg1"/>
              </a:solidFill>
              <a:latin typeface="Sniglet" charset="0"/>
            </a:endParaRPr>
          </a:p>
        </p:txBody>
      </p:sp>
      <p:sp>
        <p:nvSpPr>
          <p:cNvPr id="9" name="Rectangle 8"/>
          <p:cNvSpPr/>
          <p:nvPr/>
        </p:nvSpPr>
        <p:spPr>
          <a:xfrm>
            <a:off x="3276505" y="2109579"/>
            <a:ext cx="2165978" cy="2585323"/>
          </a:xfrm>
          <a:prstGeom prst="rect">
            <a:avLst/>
          </a:prstGeom>
        </p:spPr>
        <p:txBody>
          <a:bodyPr wrap="none">
            <a:spAutoFit/>
          </a:bodyPr>
          <a:lstStyle/>
          <a:p>
            <a:pPr algn="ctr"/>
            <a:r>
              <a:rPr lang="el-GR" sz="1800" b="1" dirty="0" smtClean="0">
                <a:solidFill>
                  <a:schemeClr val="bg1"/>
                </a:solidFill>
                <a:latin typeface="Sniglet" charset="0"/>
              </a:rPr>
              <a:t>Ενσωμάτωση </a:t>
            </a:r>
          </a:p>
          <a:p>
            <a:pPr algn="ctr"/>
            <a:endParaRPr lang="el-GR" sz="1800" b="1" dirty="0" smtClean="0">
              <a:solidFill>
                <a:schemeClr val="bg1"/>
              </a:solidFill>
              <a:latin typeface="Sniglet" charset="0"/>
            </a:endParaRPr>
          </a:p>
          <a:p>
            <a:pPr algn="ctr"/>
            <a:r>
              <a:rPr lang="el-GR" sz="1800" i="1" dirty="0" smtClean="0">
                <a:solidFill>
                  <a:schemeClr val="bg1"/>
                </a:solidFill>
                <a:latin typeface="Sniglet" charset="0"/>
              </a:rPr>
              <a:t>Ιστοριών</a:t>
            </a:r>
          </a:p>
          <a:p>
            <a:pPr algn="ctr"/>
            <a:r>
              <a:rPr lang="el-GR" sz="1800" i="1" dirty="0">
                <a:solidFill>
                  <a:schemeClr val="bg1"/>
                </a:solidFill>
                <a:latin typeface="Sniglet" charset="0"/>
              </a:rPr>
              <a:t>Π</a:t>
            </a:r>
            <a:r>
              <a:rPr lang="el-GR" sz="1800" i="1" dirty="0" smtClean="0">
                <a:solidFill>
                  <a:schemeClr val="bg1"/>
                </a:solidFill>
                <a:latin typeface="Sniglet" charset="0"/>
              </a:rPr>
              <a:t>εριγραφών εικόνων</a:t>
            </a:r>
          </a:p>
          <a:p>
            <a:pPr algn="ctr"/>
            <a:r>
              <a:rPr lang="el-GR" sz="1800" i="1" dirty="0" smtClean="0">
                <a:solidFill>
                  <a:schemeClr val="bg1"/>
                </a:solidFill>
                <a:latin typeface="Sniglet" charset="0"/>
              </a:rPr>
              <a:t>Τραγουδιών</a:t>
            </a:r>
          </a:p>
          <a:p>
            <a:endParaRPr lang="el-GR" sz="1800" b="1" dirty="0" smtClean="0">
              <a:solidFill>
                <a:schemeClr val="bg1"/>
              </a:solidFill>
              <a:latin typeface="Sniglet" charset="0"/>
            </a:endParaRPr>
          </a:p>
          <a:p>
            <a:endParaRPr lang="el-GR" sz="1800" i="1" dirty="0" smtClean="0">
              <a:solidFill>
                <a:schemeClr val="bg1"/>
              </a:solidFill>
              <a:latin typeface="Sniglet" charset="0"/>
            </a:endParaRPr>
          </a:p>
          <a:p>
            <a:pPr marL="285750" indent="-285750">
              <a:buFontTx/>
              <a:buChar char="-"/>
            </a:pPr>
            <a:endParaRPr lang="el-GR" sz="1800" b="1" i="1" dirty="0" smtClean="0">
              <a:solidFill>
                <a:schemeClr val="bg1"/>
              </a:solidFill>
              <a:latin typeface="Sniglet" charset="0"/>
            </a:endParaRPr>
          </a:p>
          <a:p>
            <a:pPr marL="285750" indent="-285750">
              <a:buFontTx/>
              <a:buChar char="-"/>
            </a:pPr>
            <a:endParaRPr lang="el-GR" sz="1800" b="1" i="1" dirty="0" smtClean="0">
              <a:solidFill>
                <a:schemeClr val="bg1"/>
              </a:solidFill>
              <a:latin typeface="Sniglet" charset="0"/>
            </a:endParaRPr>
          </a:p>
        </p:txBody>
      </p:sp>
    </p:spTree>
    <p:extLst>
      <p:ext uri="{BB962C8B-B14F-4D97-AF65-F5344CB8AC3E}">
        <p14:creationId xmlns:p14="http://schemas.microsoft.com/office/powerpoint/2010/main" val="1298039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idx="4294967295"/>
          </p:nvPr>
        </p:nvSpPr>
        <p:spPr>
          <a:xfrm>
            <a:off x="1240892" y="-19050"/>
            <a:ext cx="6559500" cy="762000"/>
          </a:xfrm>
          <a:prstGeom prst="rect">
            <a:avLst/>
          </a:prstGeom>
        </p:spPr>
        <p:txBody>
          <a:bodyPr spcFirstLastPara="1" wrap="square" lIns="91425" tIns="91425" rIns="91425" bIns="91425" anchor="t" anchorCtr="0">
            <a:noAutofit/>
          </a:bodyPr>
          <a:lstStyle/>
          <a:p>
            <a:pPr lvl="0"/>
            <a:r>
              <a:rPr lang="el-GR" sz="2800" b="1" dirty="0">
                <a:latin typeface="Sniglet"/>
                <a:ea typeface="Sniglet"/>
                <a:cs typeface="Sniglet"/>
                <a:sym typeface="Sniglet"/>
              </a:rPr>
              <a:t>Ανάλυση υπάρχουσας κατάστασης</a:t>
            </a:r>
            <a:endParaRPr sz="2800" b="1" dirty="0"/>
          </a:p>
        </p:txBody>
      </p:sp>
      <p:sp>
        <p:nvSpPr>
          <p:cNvPr id="73" name="Google Shape;73;p13"/>
          <p:cNvSpPr txBox="1">
            <a:spLocks noGrp="1"/>
          </p:cNvSpPr>
          <p:nvPr>
            <p:ph type="subTitle" idx="4294967295"/>
          </p:nvPr>
        </p:nvSpPr>
        <p:spPr>
          <a:xfrm>
            <a:off x="1066800" y="742950"/>
            <a:ext cx="6593700" cy="784800"/>
          </a:xfrm>
          <a:prstGeom prst="rect">
            <a:avLst/>
          </a:prstGeom>
        </p:spPr>
        <p:txBody>
          <a:bodyPr spcFirstLastPara="1" wrap="square" lIns="91425" tIns="91425" rIns="91425" bIns="91425" anchor="t" anchorCtr="0">
            <a:noAutofit/>
          </a:bodyPr>
          <a:lstStyle/>
          <a:p>
            <a:pPr marL="0" indent="0" algn="just">
              <a:buNone/>
            </a:pPr>
            <a:r>
              <a:rPr lang="el-GR" sz="1800" dirty="0"/>
              <a:t>Οι Διαταραχές του Φάσματος του Αυτισμού  (ΔΦΑ) </a:t>
            </a:r>
            <a:r>
              <a:rPr lang="el-GR" sz="1800" dirty="0" smtClean="0"/>
              <a:t>είναι μία </a:t>
            </a:r>
            <a:r>
              <a:rPr lang="el-GR" sz="1800" u="sng" dirty="0" err="1" smtClean="0"/>
              <a:t>νευροαναπτυξιακή</a:t>
            </a:r>
            <a:r>
              <a:rPr lang="el-GR" sz="1800" u="sng" dirty="0" smtClean="0"/>
              <a:t> </a:t>
            </a:r>
            <a:r>
              <a:rPr lang="el-GR" sz="1800" u="sng" dirty="0"/>
              <a:t>διαταραχή </a:t>
            </a:r>
            <a:r>
              <a:rPr lang="el-GR" sz="1800" dirty="0"/>
              <a:t>η οποία </a:t>
            </a:r>
            <a:r>
              <a:rPr lang="el-GR" sz="1800" dirty="0" smtClean="0"/>
              <a:t>χαρακτηρίζεται </a:t>
            </a:r>
            <a:r>
              <a:rPr lang="el-GR" sz="1800" dirty="0"/>
              <a:t>από σοβαρά ελλείμματα στις </a:t>
            </a:r>
            <a:r>
              <a:rPr lang="el-GR" sz="1800" u="sng" dirty="0"/>
              <a:t>κοινωνικές δεξιότητες </a:t>
            </a:r>
            <a:r>
              <a:rPr lang="el-GR" sz="1800" dirty="0"/>
              <a:t>και από επίμονες </a:t>
            </a:r>
            <a:r>
              <a:rPr lang="el-GR" sz="1800" u="sng" dirty="0"/>
              <a:t>στερεοτυπικές συμπεριφορές </a:t>
            </a:r>
            <a:r>
              <a:rPr lang="el-GR" sz="1800" dirty="0"/>
              <a:t>(</a:t>
            </a:r>
            <a:r>
              <a:rPr lang="en-US" sz="1800" dirty="0" err="1"/>
              <a:t>Landrigan</a:t>
            </a:r>
            <a:r>
              <a:rPr lang="en-US" sz="1800" dirty="0"/>
              <a:t> et</a:t>
            </a:r>
            <a:r>
              <a:rPr lang="el-GR" sz="1800" dirty="0"/>
              <a:t>.</a:t>
            </a:r>
            <a:r>
              <a:rPr lang="en-US" sz="1800" dirty="0"/>
              <a:t>al</a:t>
            </a:r>
            <a:r>
              <a:rPr lang="el-GR" sz="1800" dirty="0"/>
              <a:t>., 2012</a:t>
            </a:r>
            <a:r>
              <a:rPr lang="el-GR" sz="1800" dirty="0" smtClean="0"/>
              <a:t>).</a:t>
            </a:r>
          </a:p>
          <a:p>
            <a:pPr marL="0" indent="0" algn="ctr">
              <a:buNone/>
            </a:pPr>
            <a:endParaRPr lang="en-US" sz="1400" dirty="0" smtClean="0"/>
          </a:p>
          <a:p>
            <a:pPr marL="0" indent="0" algn="ctr">
              <a:buNone/>
            </a:pPr>
            <a:endParaRPr lang="el-GR" sz="1400" dirty="0" smtClean="0"/>
          </a:p>
        </p:txBody>
      </p:sp>
      <p:sp>
        <p:nvSpPr>
          <p:cNvPr id="74" name="Google Shape;74;p13"/>
          <p:cNvSpPr/>
          <p:nvPr/>
        </p:nvSpPr>
        <p:spPr>
          <a:xfrm>
            <a:off x="1371600" y="6667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
        <p:nvSpPr>
          <p:cNvPr id="7" name="Google Shape;81;p14"/>
          <p:cNvSpPr txBox="1">
            <a:spLocks/>
          </p:cNvSpPr>
          <p:nvPr/>
        </p:nvSpPr>
        <p:spPr>
          <a:xfrm>
            <a:off x="685800" y="2266950"/>
            <a:ext cx="7772400" cy="237513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l-GR" sz="1800" dirty="0" smtClean="0">
                <a:solidFill>
                  <a:schemeClr val="bg1"/>
                </a:solidFill>
                <a:latin typeface="Sniglet" charset="0"/>
              </a:rPr>
              <a:t>Ο </a:t>
            </a:r>
            <a:r>
              <a:rPr lang="el-GR" sz="1800" dirty="0" err="1" smtClean="0">
                <a:solidFill>
                  <a:schemeClr val="bg1"/>
                </a:solidFill>
                <a:latin typeface="Sniglet" charset="0"/>
              </a:rPr>
              <a:t>επιπολασμός</a:t>
            </a:r>
            <a:r>
              <a:rPr lang="el-GR" sz="1800" dirty="0" smtClean="0">
                <a:solidFill>
                  <a:schemeClr val="bg1"/>
                </a:solidFill>
                <a:latin typeface="Sniglet" charset="0"/>
              </a:rPr>
              <a:t> των ατόμων ΔΦΑ αυξάνεται όλο και περισσότερο φτάνοντας στο </a:t>
            </a:r>
            <a:r>
              <a:rPr lang="el-GR" sz="1800" b="1" dirty="0" smtClean="0">
                <a:solidFill>
                  <a:schemeClr val="bg1"/>
                </a:solidFill>
                <a:latin typeface="Sniglet" charset="0"/>
              </a:rPr>
              <a:t>1/59</a:t>
            </a:r>
            <a:r>
              <a:rPr lang="el-GR" sz="1800" dirty="0" smtClean="0">
                <a:solidFill>
                  <a:schemeClr val="bg1"/>
                </a:solidFill>
                <a:latin typeface="Sniglet" charset="0"/>
              </a:rPr>
              <a:t> στην Αμερική (CDC). </a:t>
            </a:r>
            <a:br>
              <a:rPr lang="el-GR" sz="1800" dirty="0" smtClean="0">
                <a:solidFill>
                  <a:schemeClr val="bg1"/>
                </a:solidFill>
                <a:latin typeface="Sniglet" charset="0"/>
              </a:rPr>
            </a:br>
            <a:r>
              <a:rPr lang="el-GR" sz="1800" i="1" dirty="0" smtClean="0">
                <a:solidFill>
                  <a:schemeClr val="bg1"/>
                </a:solidFill>
                <a:latin typeface="Sniglet" charset="0"/>
              </a:rPr>
              <a:t>Ελληνική Εταιρεία Προστασίας Αυτιστικών</a:t>
            </a:r>
            <a:r>
              <a:rPr lang="el-GR" sz="1800" dirty="0" smtClean="0">
                <a:solidFill>
                  <a:schemeClr val="bg1"/>
                </a:solidFill>
                <a:latin typeface="Sniglet" charset="0"/>
              </a:rPr>
              <a:t> Ατόμων (Ε.Ε.Π.Α.Α</a:t>
            </a:r>
            <a:r>
              <a:rPr lang="el-GR" sz="1800" dirty="0" smtClean="0">
                <a:solidFill>
                  <a:schemeClr val="bg1"/>
                </a:solidFill>
                <a:latin typeface="Sniglet" charset="0"/>
              </a:rPr>
              <a:t>.)</a:t>
            </a:r>
            <a:r>
              <a:rPr lang="en-US" sz="1800" dirty="0" smtClean="0">
                <a:solidFill>
                  <a:schemeClr val="bg1"/>
                </a:solidFill>
                <a:latin typeface="Sniglet" charset="0"/>
              </a:rPr>
              <a:t>:</a:t>
            </a:r>
            <a:r>
              <a:rPr lang="el-GR" sz="1800" dirty="0" smtClean="0">
                <a:solidFill>
                  <a:schemeClr val="bg1"/>
                </a:solidFill>
                <a:latin typeface="Sniglet" charset="0"/>
              </a:rPr>
              <a:t> </a:t>
            </a:r>
            <a:r>
              <a:rPr lang="el-GR" sz="1800" dirty="0" smtClean="0">
                <a:solidFill>
                  <a:schemeClr val="bg1"/>
                </a:solidFill>
                <a:latin typeface="Sniglet" charset="0"/>
              </a:rPr>
              <a:t>εκτιμάται πως </a:t>
            </a:r>
            <a:r>
              <a:rPr lang="el-GR" sz="1800" dirty="0" smtClean="0">
                <a:solidFill>
                  <a:schemeClr val="bg1"/>
                </a:solidFill>
                <a:latin typeface="Sniglet" charset="0"/>
              </a:rPr>
              <a:t>150</a:t>
            </a:r>
            <a:r>
              <a:rPr lang="en-US" sz="1800" dirty="0" smtClean="0">
                <a:solidFill>
                  <a:schemeClr val="bg1"/>
                </a:solidFill>
                <a:latin typeface="Sniglet" charset="0"/>
              </a:rPr>
              <a:t>.</a:t>
            </a:r>
            <a:r>
              <a:rPr lang="el-GR" sz="1800" dirty="0" smtClean="0">
                <a:solidFill>
                  <a:schemeClr val="bg1"/>
                </a:solidFill>
                <a:latin typeface="Sniglet" charset="0"/>
              </a:rPr>
              <a:t>000 </a:t>
            </a:r>
            <a:r>
              <a:rPr lang="el-GR" sz="1800" dirty="0" smtClean="0">
                <a:solidFill>
                  <a:schemeClr val="bg1"/>
                </a:solidFill>
                <a:latin typeface="Sniglet" charset="0"/>
              </a:rPr>
              <a:t>άτομα στην Ελλάδα, βρίσκονται στο φάσμα του αυτισμού</a:t>
            </a:r>
            <a:br>
              <a:rPr lang="el-GR" sz="1800" dirty="0" smtClean="0">
                <a:solidFill>
                  <a:schemeClr val="bg1"/>
                </a:solidFill>
                <a:latin typeface="Sniglet" charset="0"/>
              </a:rPr>
            </a:br>
            <a:r>
              <a:rPr lang="el-GR" sz="1800" dirty="0" smtClean="0">
                <a:solidFill>
                  <a:schemeClr val="bg1"/>
                </a:solidFill>
                <a:latin typeface="Sniglet" charset="0"/>
              </a:rPr>
              <a:t>1/166 άτομα</a:t>
            </a:r>
            <a:br>
              <a:rPr lang="el-GR" sz="1800" dirty="0" smtClean="0">
                <a:solidFill>
                  <a:schemeClr val="bg1"/>
                </a:solidFill>
                <a:latin typeface="Sniglet" charset="0"/>
              </a:rPr>
            </a:br>
            <a:r>
              <a:rPr lang="el-GR" sz="1800" dirty="0" smtClean="0">
                <a:solidFill>
                  <a:schemeClr val="bg1"/>
                </a:solidFill>
                <a:latin typeface="Sniglet" charset="0"/>
              </a:rPr>
              <a:t> </a:t>
            </a:r>
            <a:r>
              <a:rPr lang="el-GR" sz="1800" b="1" dirty="0" smtClean="0">
                <a:solidFill>
                  <a:schemeClr val="bg1"/>
                </a:solidFill>
                <a:latin typeface="Sniglet" charset="0"/>
              </a:rPr>
              <a:t>1/42</a:t>
            </a:r>
            <a:r>
              <a:rPr lang="el-GR" sz="1800" dirty="0" smtClean="0">
                <a:solidFill>
                  <a:schemeClr val="bg1"/>
                </a:solidFill>
                <a:latin typeface="Sniglet" charset="0"/>
              </a:rPr>
              <a:t> αγόρια και </a:t>
            </a:r>
            <a:r>
              <a:rPr lang="el-GR" sz="1800" b="1" dirty="0" smtClean="0">
                <a:solidFill>
                  <a:schemeClr val="bg1"/>
                </a:solidFill>
                <a:latin typeface="Sniglet" charset="0"/>
              </a:rPr>
              <a:t>1/189</a:t>
            </a:r>
            <a:r>
              <a:rPr lang="el-GR" sz="1800" dirty="0" smtClean="0">
                <a:solidFill>
                  <a:schemeClr val="bg1"/>
                </a:solidFill>
                <a:latin typeface="Sniglet" charset="0"/>
              </a:rPr>
              <a:t> κορίτσια γεννιούνται με χαρακτηριστικά στο φάσμα του αυτισμού.</a:t>
            </a:r>
            <a:r>
              <a:rPr lang="el-GR" sz="1800" dirty="0" smtClean="0"/>
              <a:t/>
            </a:r>
            <a:br>
              <a:rPr lang="el-GR" sz="1800" dirty="0" smtClean="0"/>
            </a:br>
            <a:endParaRPr lang="el-G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581399" y="1101451"/>
            <a:ext cx="4371975" cy="3603899"/>
          </a:xfrm>
          <a:prstGeom prst="ellips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sp>
        <p:nvSpPr>
          <p:cNvPr id="4" name="Rectangle 3"/>
          <p:cNvSpPr/>
          <p:nvPr/>
        </p:nvSpPr>
        <p:spPr>
          <a:xfrm>
            <a:off x="2200275" y="285750"/>
            <a:ext cx="4474302" cy="646331"/>
          </a:xfrm>
          <a:prstGeom prst="rect">
            <a:avLst/>
          </a:prstGeom>
        </p:spPr>
        <p:txBody>
          <a:bodyPr wrap="none">
            <a:spAutoFit/>
          </a:bodyPr>
          <a:lstStyle/>
          <a:p>
            <a:r>
              <a:rPr lang="el-GR" sz="3600" b="1" i="1" dirty="0" smtClean="0">
                <a:solidFill>
                  <a:schemeClr val="bg1"/>
                </a:solidFill>
                <a:latin typeface="Sniglet" charset="0"/>
              </a:rPr>
              <a:t>Το ρομπότ Μαργαρίτα</a:t>
            </a:r>
            <a:endParaRPr lang="en-US" sz="3600" dirty="0">
              <a:solidFill>
                <a:schemeClr val="bg1"/>
              </a:solidFill>
              <a:latin typeface="Sniglet" charset="0"/>
            </a:endParaRPr>
          </a:p>
        </p:txBody>
      </p:sp>
      <p:sp>
        <p:nvSpPr>
          <p:cNvPr id="5" name="Google Shape;74;p13"/>
          <p:cNvSpPr/>
          <p:nvPr/>
        </p:nvSpPr>
        <p:spPr>
          <a:xfrm flipV="1">
            <a:off x="1999026" y="894515"/>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graphicFrame>
        <p:nvGraphicFramePr>
          <p:cNvPr id="9" name="Google Shape;175;p23"/>
          <p:cNvGraphicFramePr/>
          <p:nvPr>
            <p:extLst>
              <p:ext uri="{D42A27DB-BD31-4B8C-83A1-F6EECF244321}">
                <p14:modId xmlns:p14="http://schemas.microsoft.com/office/powerpoint/2010/main" val="4199316529"/>
              </p:ext>
            </p:extLst>
          </p:nvPr>
        </p:nvGraphicFramePr>
        <p:xfrm>
          <a:off x="533400" y="1925955"/>
          <a:ext cx="2590800" cy="2358390"/>
        </p:xfrm>
        <a:graphic>
          <a:graphicData uri="http://schemas.openxmlformats.org/drawingml/2006/table">
            <a:tbl>
              <a:tblPr>
                <a:noFill/>
                <a:tableStyleId>{D3D15739-A6B6-4DE7-8F0C-7DB6B90EA7AB}</a:tableStyleId>
              </a:tblPr>
              <a:tblGrid>
                <a:gridCol w="2590800">
                  <a:extLst>
                    <a:ext uri="{9D8B030D-6E8A-4147-A177-3AD203B41FA5}">
                      <a16:colId xmlns:a16="http://schemas.microsoft.com/office/drawing/2014/main" val="20000"/>
                    </a:ext>
                  </a:extLst>
                </a:gridCol>
              </a:tblGrid>
              <a:tr h="304800">
                <a:tc>
                  <a:txBody>
                    <a:bodyPr/>
                    <a:lstStyle/>
                    <a:p>
                      <a:pPr algn="ctr" fontAlgn="ctr"/>
                      <a:r>
                        <a:rPr lang="en-US" sz="1600" b="1" i="0" u="none" strike="noStrike" dirty="0" smtClean="0">
                          <a:solidFill>
                            <a:schemeClr val="bg1"/>
                          </a:solidFill>
                          <a:effectLst/>
                          <a:latin typeface="Sniglet" charset="0"/>
                        </a:rPr>
                        <a:t> 4</a:t>
                      </a:r>
                      <a:r>
                        <a:rPr lang="en-US" sz="1600" b="1" i="0" u="none" strike="noStrike" baseline="0" dirty="0" smtClean="0">
                          <a:solidFill>
                            <a:schemeClr val="bg1"/>
                          </a:solidFill>
                          <a:effectLst/>
                          <a:latin typeface="Sniglet" charset="0"/>
                        </a:rPr>
                        <a:t> servo</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04800">
                <a:tc>
                  <a:txBody>
                    <a:bodyPr/>
                    <a:lstStyle/>
                    <a:p>
                      <a:pPr algn="ctr" fontAlgn="ctr"/>
                      <a:r>
                        <a:rPr lang="en-US" sz="1600" b="1" i="0" u="none" strike="noStrike" dirty="0" err="1" smtClean="0">
                          <a:solidFill>
                            <a:schemeClr val="bg1"/>
                          </a:solidFill>
                          <a:effectLst/>
                          <a:latin typeface="Sniglet" charset="0"/>
                        </a:rPr>
                        <a:t>LoLin</a:t>
                      </a:r>
                      <a:r>
                        <a:rPr lang="en-US" sz="1600" b="1" i="0" u="none" strike="noStrike" dirty="0" smtClean="0">
                          <a:solidFill>
                            <a:schemeClr val="bg1"/>
                          </a:solidFill>
                          <a:effectLst/>
                          <a:latin typeface="Sniglet" charset="0"/>
                        </a:rPr>
                        <a:t> </a:t>
                      </a:r>
                      <a:r>
                        <a:rPr lang="el-GR" sz="1600" b="1" i="0" u="none" strike="noStrike" baseline="0" dirty="0" smtClean="0">
                          <a:solidFill>
                            <a:schemeClr val="bg1"/>
                          </a:solidFill>
                          <a:effectLst/>
                          <a:latin typeface="Sniglet" charset="0"/>
                        </a:rPr>
                        <a:t> </a:t>
                      </a:r>
                      <a:r>
                        <a:rPr lang="en-US" sz="1600" b="1" i="0" u="none" strike="noStrike" baseline="0" dirty="0" smtClean="0">
                          <a:solidFill>
                            <a:schemeClr val="bg1"/>
                          </a:solidFill>
                          <a:effectLst/>
                          <a:latin typeface="Sniglet" charset="0"/>
                        </a:rPr>
                        <a:t>Controller</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417195">
                <a:tc>
                  <a:txBody>
                    <a:bodyPr/>
                    <a:lstStyle/>
                    <a:p>
                      <a:pPr algn="ctr" fontAlgn="ctr"/>
                      <a:r>
                        <a:rPr lang="en-US" sz="1600" b="1" i="0" u="none" strike="noStrike" dirty="0" smtClean="0">
                          <a:solidFill>
                            <a:schemeClr val="bg1"/>
                          </a:solidFill>
                          <a:effectLst/>
                          <a:latin typeface="Sniglet" charset="0"/>
                        </a:rPr>
                        <a:t>Tablet</a:t>
                      </a:r>
                      <a:r>
                        <a:rPr lang="en-US" sz="1600" b="1" i="0" u="none" strike="noStrike" baseline="0" dirty="0" smtClean="0">
                          <a:solidFill>
                            <a:schemeClr val="bg1"/>
                          </a:solidFill>
                          <a:effectLst/>
                          <a:latin typeface="Sniglet" charset="0"/>
                        </a:rPr>
                        <a:t> </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2"/>
                  </a:ext>
                </a:extLst>
              </a:tr>
              <a:tr h="417195">
                <a:tc>
                  <a:txBody>
                    <a:bodyPr/>
                    <a:lstStyle/>
                    <a:p>
                      <a:pPr algn="ctr" fontAlgn="ctr"/>
                      <a:r>
                        <a:rPr lang="en-US" sz="1600" b="1" i="0" u="none" strike="noStrike" dirty="0" err="1" smtClean="0">
                          <a:solidFill>
                            <a:schemeClr val="bg1"/>
                          </a:solidFill>
                          <a:effectLst/>
                          <a:latin typeface="Sniglet" charset="0"/>
                        </a:rPr>
                        <a:t>Otg</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3"/>
                  </a:ext>
                </a:extLst>
              </a:tr>
              <a:tr h="304800">
                <a:tc>
                  <a:txBody>
                    <a:bodyPr/>
                    <a:lstStyle/>
                    <a:p>
                      <a:pPr algn="ctr" fontAlgn="ctr"/>
                      <a:r>
                        <a:rPr lang="en-US" sz="1600" b="1" i="0" u="none" strike="noStrike" dirty="0" smtClean="0">
                          <a:solidFill>
                            <a:schemeClr val="bg1"/>
                          </a:solidFill>
                          <a:effectLst/>
                          <a:latin typeface="Sniglet" charset="0"/>
                        </a:rPr>
                        <a:t>Power</a:t>
                      </a:r>
                      <a:r>
                        <a:rPr lang="en-US" sz="1600" b="1" i="0" u="none" strike="noStrike" baseline="0" dirty="0" smtClean="0">
                          <a:solidFill>
                            <a:schemeClr val="bg1"/>
                          </a:solidFill>
                          <a:effectLst/>
                          <a:latin typeface="Sniglet" charset="0"/>
                        </a:rPr>
                        <a:t> bank</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04800">
                <a:tc>
                  <a:txBody>
                    <a:bodyPr/>
                    <a:lstStyle/>
                    <a:p>
                      <a:pPr algn="ctr" fontAlgn="ctr"/>
                      <a:r>
                        <a:rPr lang="el-GR" sz="1600" b="1" i="0" u="none" strike="noStrike" dirty="0" smtClean="0">
                          <a:solidFill>
                            <a:schemeClr val="bg1"/>
                          </a:solidFill>
                          <a:effectLst/>
                          <a:latin typeface="Sniglet" charset="0"/>
                        </a:rPr>
                        <a:t>Δίκτυο</a:t>
                      </a:r>
                      <a:r>
                        <a:rPr lang="en-US" sz="1600" b="1" i="0" u="none" strike="noStrike" dirty="0" smtClean="0">
                          <a:solidFill>
                            <a:schemeClr val="bg1"/>
                          </a:solidFill>
                          <a:effectLst/>
                          <a:latin typeface="Sniglet" charset="0"/>
                        </a:rPr>
                        <a:t> Wi Fi</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5"/>
                  </a:ext>
                </a:extLst>
              </a:tr>
              <a:tr h="304800">
                <a:tc>
                  <a:txBody>
                    <a:bodyPr/>
                    <a:lstStyle/>
                    <a:p>
                      <a:pPr algn="ctr" fontAlgn="ctr"/>
                      <a:r>
                        <a:rPr lang="el-GR" sz="1600" b="1" i="0" u="none" strike="noStrike" dirty="0" smtClean="0">
                          <a:solidFill>
                            <a:schemeClr val="bg1"/>
                          </a:solidFill>
                          <a:effectLst/>
                          <a:latin typeface="Sniglet" charset="0"/>
                        </a:rPr>
                        <a:t>Ηχείο</a:t>
                      </a:r>
                      <a:endParaRPr lang="en-US" sz="1600" b="1" i="0" u="none" strike="noStrike" dirty="0">
                        <a:solidFill>
                          <a:schemeClr val="bg1"/>
                        </a:solidFill>
                        <a:effectLst/>
                        <a:latin typeface="Sniglet" charset="0"/>
                      </a:endParaRPr>
                    </a:p>
                  </a:txBody>
                  <a:tcPr marL="9525" marR="9525" marT="9525" marB="0"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6"/>
                  </a:ext>
                </a:extLst>
              </a:tr>
            </a:tbl>
          </a:graphicData>
        </a:graphic>
      </p:graphicFrame>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22" t="21481" r="7778" b="19074"/>
          <a:stretch/>
        </p:blipFill>
        <p:spPr>
          <a:xfrm>
            <a:off x="3643851" y="1419225"/>
            <a:ext cx="4371975" cy="3057525"/>
          </a:xfrm>
          <a:prstGeom prst="rect">
            <a:avLst/>
          </a:prstGeom>
        </p:spPr>
      </p:pic>
      <p:sp>
        <p:nvSpPr>
          <p:cNvPr id="11" name="Rectangle 10"/>
          <p:cNvSpPr/>
          <p:nvPr/>
        </p:nvSpPr>
        <p:spPr>
          <a:xfrm>
            <a:off x="469256" y="946228"/>
            <a:ext cx="1162498" cy="369332"/>
          </a:xfrm>
          <a:prstGeom prst="rect">
            <a:avLst/>
          </a:prstGeom>
        </p:spPr>
        <p:txBody>
          <a:bodyPr wrap="none">
            <a:spAutoFit/>
          </a:bodyPr>
          <a:lstStyle/>
          <a:p>
            <a:r>
              <a:rPr lang="en-US" sz="1800" b="1" i="1" dirty="0" smtClean="0">
                <a:solidFill>
                  <a:schemeClr val="bg1"/>
                </a:solidFill>
                <a:latin typeface="Sniglet" charset="0"/>
              </a:rPr>
              <a:t>Hardware</a:t>
            </a:r>
            <a:endParaRPr lang="en-US" sz="1800" dirty="0">
              <a:solidFill>
                <a:schemeClr val="bg1"/>
              </a:solidFill>
              <a:latin typeface="Sniglet" charset="0"/>
            </a:endParaRPr>
          </a:p>
        </p:txBody>
      </p:sp>
    </p:spTree>
    <p:extLst>
      <p:ext uri="{BB962C8B-B14F-4D97-AF65-F5344CB8AC3E}">
        <p14:creationId xmlns:p14="http://schemas.microsoft.com/office/powerpoint/2010/main" val="33070744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
        <p:nvSpPr>
          <p:cNvPr id="4" name="Rectangle 3"/>
          <p:cNvSpPr/>
          <p:nvPr/>
        </p:nvSpPr>
        <p:spPr>
          <a:xfrm>
            <a:off x="2200275" y="285750"/>
            <a:ext cx="4474302" cy="646331"/>
          </a:xfrm>
          <a:prstGeom prst="rect">
            <a:avLst/>
          </a:prstGeom>
        </p:spPr>
        <p:txBody>
          <a:bodyPr wrap="none">
            <a:spAutoFit/>
          </a:bodyPr>
          <a:lstStyle/>
          <a:p>
            <a:r>
              <a:rPr lang="el-GR" sz="3600" b="1" i="1" dirty="0" smtClean="0">
                <a:solidFill>
                  <a:schemeClr val="bg1"/>
                </a:solidFill>
                <a:latin typeface="Sniglet" charset="0"/>
              </a:rPr>
              <a:t>Το ρομπότ Μαργαρίτα</a:t>
            </a:r>
            <a:endParaRPr lang="en-US" sz="3600" dirty="0">
              <a:solidFill>
                <a:schemeClr val="bg1"/>
              </a:solidFill>
              <a:latin typeface="Sniglet" charset="0"/>
            </a:endParaRPr>
          </a:p>
        </p:txBody>
      </p:sp>
      <p:sp>
        <p:nvSpPr>
          <p:cNvPr id="5" name="Google Shape;74;p13"/>
          <p:cNvSpPr/>
          <p:nvPr/>
        </p:nvSpPr>
        <p:spPr>
          <a:xfrm flipV="1">
            <a:off x="1999026" y="894515"/>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pic>
        <p:nvPicPr>
          <p:cNvPr id="62466" name="Picture 2" descr="https://scontent.fath6-1.fna.fbcdn.net/v/t1.15752-9/50992480_387409548488589_5283078097866850304_n.jpg?_nc_cat=103&amp;_nc_ht=scontent.fath6-1.fna&amp;oh=5a6ccaa3232877628f5c1f40ef89ddce&amp;oe=5CFF24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93327"/>
            <a:ext cx="1565676" cy="2783423"/>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s://scontent.fath6-1.fna.fbcdn.net/v/t1.15752-9/50804118_1634568056688119_4218997605230706688_n.jpg?_nc_cat=109&amp;_nc_ht=scontent.fath6-1.fna&amp;oh=3c5126fc939dcbaba5e4b7d164e22fbd&amp;oe=5CC1FD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57350"/>
            <a:ext cx="1600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6" descr="https://scontent.fath6-1.fna.fbcdn.net/v/t1.15752-9/50891644_400528067348420_4066528035749232640_n.jpg?_nc_cat=105&amp;_nc_ht=scontent.fath6-1.fna&amp;oh=0920d4ca0686e8d4f068e49a7177851d&amp;oe=5CB721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654" y="1657350"/>
            <a:ext cx="154665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2472" name="Picture 8" descr="https://scontent.fath6-1.fna.fbcdn.net/v/t1.15752-9/51143386_2231833466874331_8736435544214470656_n.jpg?_nc_cat=104&amp;_nc_ht=scontent.fath6-1.fna&amp;oh=a74d84a1cc5cc9c17d2b936070ed472f&amp;oe=5CC2F93E"/>
          <p:cNvPicPr>
            <a:picLocks noChangeAspect="1" noChangeArrowheads="1"/>
          </p:cNvPicPr>
          <p:nvPr/>
        </p:nvPicPr>
        <p:blipFill rotWithShape="1">
          <a:blip r:embed="rId5">
            <a:extLst>
              <a:ext uri="{28A0092B-C50C-407E-A947-70E740481C1C}">
                <a14:useLocalDpi xmlns:a14="http://schemas.microsoft.com/office/drawing/2010/main" val="0"/>
              </a:ext>
            </a:extLst>
          </a:blip>
          <a:srcRect t="1" b="892"/>
          <a:stretch/>
        </p:blipFill>
        <p:spPr bwMode="auto">
          <a:xfrm>
            <a:off x="2667000" y="1693327"/>
            <a:ext cx="1600200" cy="27834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72496" y="1079181"/>
            <a:ext cx="2529860" cy="369332"/>
          </a:xfrm>
          <a:prstGeom prst="rect">
            <a:avLst/>
          </a:prstGeom>
        </p:spPr>
        <p:txBody>
          <a:bodyPr wrap="none">
            <a:spAutoFit/>
          </a:bodyPr>
          <a:lstStyle/>
          <a:p>
            <a:r>
              <a:rPr lang="el-GR" sz="1800" b="1" i="1" dirty="0" smtClean="0">
                <a:solidFill>
                  <a:schemeClr val="bg1"/>
                </a:solidFill>
                <a:latin typeface="Sniglet" charset="0"/>
              </a:rPr>
              <a:t>Λογισμικό Επικοινωνίας</a:t>
            </a:r>
            <a:endParaRPr lang="en-US" sz="1800" dirty="0">
              <a:solidFill>
                <a:schemeClr val="bg1"/>
              </a:solidFill>
              <a:latin typeface="Sniglet" charset="0"/>
            </a:endParaRPr>
          </a:p>
        </p:txBody>
      </p:sp>
    </p:spTree>
    <p:extLst>
      <p:ext uri="{BB962C8B-B14F-4D97-AF65-F5344CB8AC3E}">
        <p14:creationId xmlns:p14="http://schemas.microsoft.com/office/powerpoint/2010/main" val="3335835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sp>
        <p:nvSpPr>
          <p:cNvPr id="4" name="Rectangle 3"/>
          <p:cNvSpPr/>
          <p:nvPr/>
        </p:nvSpPr>
        <p:spPr>
          <a:xfrm>
            <a:off x="2200275" y="285750"/>
            <a:ext cx="4474302" cy="646331"/>
          </a:xfrm>
          <a:prstGeom prst="rect">
            <a:avLst/>
          </a:prstGeom>
        </p:spPr>
        <p:txBody>
          <a:bodyPr wrap="none">
            <a:spAutoFit/>
          </a:bodyPr>
          <a:lstStyle/>
          <a:p>
            <a:r>
              <a:rPr lang="el-GR" sz="3600" b="1" i="1" dirty="0" smtClean="0">
                <a:solidFill>
                  <a:schemeClr val="bg1"/>
                </a:solidFill>
                <a:latin typeface="Sniglet" charset="0"/>
              </a:rPr>
              <a:t>Το ρομπότ Μαργαρίτα</a:t>
            </a:r>
            <a:endParaRPr lang="en-US" sz="3600" dirty="0">
              <a:solidFill>
                <a:schemeClr val="bg1"/>
              </a:solidFill>
              <a:latin typeface="Sniglet" charset="0"/>
            </a:endParaRPr>
          </a:p>
        </p:txBody>
      </p:sp>
      <p:sp>
        <p:nvSpPr>
          <p:cNvPr id="5" name="Google Shape;74;p13"/>
          <p:cNvSpPr/>
          <p:nvPr/>
        </p:nvSpPr>
        <p:spPr>
          <a:xfrm flipV="1">
            <a:off x="1999026" y="894515"/>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3172496" y="1079181"/>
            <a:ext cx="2529860" cy="369332"/>
          </a:xfrm>
          <a:prstGeom prst="rect">
            <a:avLst/>
          </a:prstGeom>
        </p:spPr>
        <p:txBody>
          <a:bodyPr wrap="none">
            <a:spAutoFit/>
          </a:bodyPr>
          <a:lstStyle/>
          <a:p>
            <a:r>
              <a:rPr lang="el-GR" sz="1800" b="1" i="1" dirty="0" smtClean="0">
                <a:solidFill>
                  <a:schemeClr val="bg1"/>
                </a:solidFill>
                <a:latin typeface="Sniglet" charset="0"/>
              </a:rPr>
              <a:t>Λογισμικό Επικοινωνίας</a:t>
            </a:r>
            <a:endParaRPr lang="en-US" sz="1800" dirty="0">
              <a:solidFill>
                <a:schemeClr val="bg1"/>
              </a:solidFill>
              <a:latin typeface="Sniglet" charset="0"/>
            </a:endParaRPr>
          </a:p>
        </p:txBody>
      </p:sp>
      <p:pic>
        <p:nvPicPr>
          <p:cNvPr id="63490" name="Picture 2" descr="https://scontent.fath6-1.fna.fbcdn.net/v/t1.15752-9/51286807_384328222343904_8811848796200763392_n.jpg?_nc_cat=111&amp;_nc_ht=scontent.fath6-1.fna&amp;oh=ddd3b3f0534dd2b824fbbfe22bf5cd65&amp;oe=5CFAA3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7" y="1604946"/>
            <a:ext cx="1819275" cy="3234267"/>
          </a:xfrm>
          <a:prstGeom prst="rect">
            <a:avLst/>
          </a:prstGeom>
          <a:noFill/>
          <a:extLst>
            <a:ext uri="{909E8E84-426E-40DD-AFC4-6F175D3DCCD1}">
              <a14:hiddenFill xmlns:a14="http://schemas.microsoft.com/office/drawing/2010/main">
                <a:solidFill>
                  <a:srgbClr val="FFFFFF"/>
                </a:solidFill>
              </a14:hiddenFill>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233" y="1604946"/>
            <a:ext cx="1808968" cy="323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568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809750"/>
            <a:ext cx="6781801" cy="857400"/>
          </a:xfrm>
        </p:spPr>
        <p:txBody>
          <a:bodyPr/>
          <a:lstStyle/>
          <a:p>
            <a:r>
              <a:rPr lang="el-GR" sz="4000" dirty="0" smtClean="0"/>
              <a:t>Η μέθοδος </a:t>
            </a:r>
            <a:r>
              <a:rPr lang="en-US" sz="4000" dirty="0" smtClean="0"/>
              <a:t>ARRoW</a:t>
            </a:r>
            <a:endParaRPr lang="en-US" sz="40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71351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885" y="1233748"/>
            <a:ext cx="8248022" cy="857400"/>
          </a:xfrm>
        </p:spPr>
        <p:txBody>
          <a:bodyPr/>
          <a:lstStyle/>
          <a:p>
            <a:pPr algn="l"/>
            <a:r>
              <a:rPr lang="en-US" dirty="0">
                <a:latin typeface="Sniglet" charset="0"/>
              </a:rPr>
              <a:t/>
            </a:r>
            <a:br>
              <a:rPr lang="en-US" dirty="0">
                <a:latin typeface="Sniglet" charset="0"/>
              </a:rPr>
            </a:br>
            <a:r>
              <a:rPr lang="el-GR" sz="1800" dirty="0">
                <a:latin typeface="Sniglet" charset="0"/>
              </a:rPr>
              <a:t>Το πλαίσιο για το σχεδιασμό και τη δημιουργία της μεθόδου </a:t>
            </a:r>
            <a:r>
              <a:rPr lang="en-US" sz="1800" dirty="0">
                <a:latin typeface="Sniglet" charset="0"/>
              </a:rPr>
              <a:t>ARRoW</a:t>
            </a:r>
            <a:r>
              <a:rPr lang="el-GR" sz="1800" dirty="0">
                <a:latin typeface="Sniglet" charset="0"/>
              </a:rPr>
              <a:t> βασίστηκε </a:t>
            </a:r>
            <a:r>
              <a:rPr lang="el-GR" sz="1800" dirty="0" smtClean="0">
                <a:latin typeface="Sniglet" charset="0"/>
              </a:rPr>
              <a:t>στην ανασκόπηση </a:t>
            </a:r>
            <a:r>
              <a:rPr lang="el-GR" sz="1800" dirty="0">
                <a:latin typeface="Sniglet" charset="0"/>
              </a:rPr>
              <a:t>της βιβλιογραφίας για τη θεωρητική και </a:t>
            </a:r>
            <a:r>
              <a:rPr lang="el-GR" sz="1800" dirty="0" smtClean="0">
                <a:latin typeface="Sniglet" charset="0"/>
              </a:rPr>
              <a:t>ερευνητική</a:t>
            </a:r>
            <a:br>
              <a:rPr lang="el-GR" sz="1800" dirty="0" smtClean="0">
                <a:latin typeface="Sniglet" charset="0"/>
              </a:rPr>
            </a:br>
            <a:r>
              <a:rPr lang="el-GR" sz="1800" dirty="0" smtClean="0">
                <a:latin typeface="Sniglet" charset="0"/>
              </a:rPr>
              <a:t>κατανόηση των:</a:t>
            </a:r>
            <a:br>
              <a:rPr lang="el-GR" sz="1800" dirty="0" smtClean="0">
                <a:latin typeface="Sniglet" charset="0"/>
              </a:rPr>
            </a:br>
            <a:r>
              <a:rPr lang="en-US" sz="1800" dirty="0">
                <a:latin typeface="Sniglet" charset="0"/>
              </a:rPr>
              <a:t/>
            </a:r>
            <a:br>
              <a:rPr lang="en-US" sz="1800" dirty="0">
                <a:latin typeface="Sniglet" charset="0"/>
              </a:rPr>
            </a:br>
            <a:r>
              <a:rPr lang="en-US" sz="1800" dirty="0">
                <a:latin typeface="Sniglet" charset="0"/>
              </a:rPr>
              <a:t/>
            </a:r>
            <a:br>
              <a:rPr lang="en-US" sz="1800" dirty="0">
                <a:latin typeface="Sniglet" charset="0"/>
              </a:rPr>
            </a:br>
            <a:endParaRPr lang="en-US" sz="1800" dirty="0">
              <a:latin typeface="Sniglet" charset="0"/>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sp>
        <p:nvSpPr>
          <p:cNvPr id="4" name="Title 1"/>
          <p:cNvSpPr txBox="1">
            <a:spLocks/>
          </p:cNvSpPr>
          <p:nvPr/>
        </p:nvSpPr>
        <p:spPr>
          <a:xfrm>
            <a:off x="1219200" y="-95250"/>
            <a:ext cx="6781801" cy="857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4000" dirty="0" smtClean="0"/>
              <a:t>Η μέθοδος </a:t>
            </a:r>
            <a:r>
              <a:rPr lang="en-US" sz="4000" dirty="0" smtClean="0"/>
              <a:t>ARRoW</a:t>
            </a:r>
            <a:endParaRPr lang="en-US" sz="4000" dirty="0"/>
          </a:p>
        </p:txBody>
      </p:sp>
      <p:sp>
        <p:nvSpPr>
          <p:cNvPr id="5" name="Google Shape;74;p13"/>
          <p:cNvSpPr/>
          <p:nvPr/>
        </p:nvSpPr>
        <p:spPr>
          <a:xfrm flipV="1">
            <a:off x="1999026" y="514350"/>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Title 1"/>
          <p:cNvSpPr txBox="1">
            <a:spLocks/>
          </p:cNvSpPr>
          <p:nvPr/>
        </p:nvSpPr>
        <p:spPr>
          <a:xfrm>
            <a:off x="304800" y="1200150"/>
            <a:ext cx="1485903" cy="428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pPr algn="l"/>
            <a:r>
              <a:rPr lang="el-GR" sz="1800" b="1" dirty="0" smtClean="0">
                <a:latin typeface="Sniglet" charset="0"/>
              </a:rPr>
              <a:t>Σχεδιασμός</a:t>
            </a:r>
            <a:r>
              <a:rPr lang="en-US" sz="1800" dirty="0" smtClean="0">
                <a:latin typeface="Sniglet" charset="0"/>
              </a:rPr>
              <a:t/>
            </a:r>
            <a:br>
              <a:rPr lang="en-US" sz="1800" dirty="0" smtClean="0">
                <a:latin typeface="Sniglet" charset="0"/>
              </a:rPr>
            </a:br>
            <a:endParaRPr lang="en-US" sz="1800" dirty="0">
              <a:latin typeface="Sniglet" charset="0"/>
            </a:endParaRPr>
          </a:p>
        </p:txBody>
      </p:sp>
      <p:sp>
        <p:nvSpPr>
          <p:cNvPr id="7" name="Title 1"/>
          <p:cNvSpPr txBox="1">
            <a:spLocks/>
          </p:cNvSpPr>
          <p:nvPr/>
        </p:nvSpPr>
        <p:spPr>
          <a:xfrm>
            <a:off x="4199896" y="2689540"/>
            <a:ext cx="4733925" cy="857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pPr algn="l"/>
            <a:r>
              <a:rPr lang="el-GR" sz="1800" dirty="0">
                <a:latin typeface="Sniglet" charset="0"/>
              </a:rPr>
              <a:t>α. θεωριών  που περιγράφουν και απευθύνονται στις διαταραχές του φάσματος του αυτισμού </a:t>
            </a:r>
            <a:r>
              <a:rPr lang="en-US" sz="1800" dirty="0">
                <a:latin typeface="Sniglet" charset="0"/>
              </a:rPr>
              <a:t/>
            </a:r>
            <a:br>
              <a:rPr lang="en-US" sz="1800" dirty="0">
                <a:latin typeface="Sniglet" charset="0"/>
              </a:rPr>
            </a:br>
            <a:r>
              <a:rPr lang="el-GR" sz="1800" dirty="0">
                <a:latin typeface="Sniglet" charset="0"/>
              </a:rPr>
              <a:t>β. στρατηγικών για την προώθηση της κοινωνικής συμπερίληψης  </a:t>
            </a:r>
            <a:r>
              <a:rPr lang="en-US" sz="1800" dirty="0">
                <a:latin typeface="Sniglet" charset="0"/>
              </a:rPr>
              <a:t/>
            </a:r>
            <a:br>
              <a:rPr lang="en-US" sz="1800" dirty="0">
                <a:latin typeface="Sniglet" charset="0"/>
              </a:rPr>
            </a:br>
            <a:r>
              <a:rPr lang="el-GR" sz="1800" dirty="0">
                <a:latin typeface="Sniglet" charset="0"/>
              </a:rPr>
              <a:t>γ. παρεμβάσεων σε παιδιά στο φάσμα του αυτισμού οι οποίες αξιοποιούν ρομπότ.</a:t>
            </a:r>
            <a:r>
              <a:rPr lang="en-US" sz="1800" dirty="0" smtClean="0">
                <a:latin typeface="Sniglet" charset="0"/>
              </a:rPr>
              <a:t/>
            </a:r>
            <a:br>
              <a:rPr lang="en-US" sz="1800" dirty="0" smtClean="0">
                <a:latin typeface="Sniglet" charset="0"/>
              </a:rPr>
            </a:br>
            <a:endParaRPr lang="en-US" sz="1800" dirty="0">
              <a:latin typeface="Sniglet" charset="0"/>
            </a:endParaRPr>
          </a:p>
        </p:txBody>
      </p:sp>
      <p:sp>
        <p:nvSpPr>
          <p:cNvPr id="8" name="Title 1"/>
          <p:cNvSpPr txBox="1">
            <a:spLocks/>
          </p:cNvSpPr>
          <p:nvPr/>
        </p:nvSpPr>
        <p:spPr>
          <a:xfrm>
            <a:off x="447675" y="819150"/>
            <a:ext cx="7553326" cy="428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pPr algn="l"/>
            <a:r>
              <a:rPr lang="en-US" sz="2400" b="1" dirty="0" smtClean="0">
                <a:latin typeface="Sniglet" charset="0"/>
              </a:rPr>
              <a:t>ARRoW </a:t>
            </a:r>
            <a:r>
              <a:rPr lang="en-US" sz="1800" b="1" dirty="0" smtClean="0">
                <a:latin typeface="Sniglet" charset="0"/>
                <a:sym typeface="Wingdings" pitchFamily="2" charset="2"/>
              </a:rPr>
              <a:t> </a:t>
            </a:r>
            <a:r>
              <a:rPr lang="en-US" sz="2400" b="1" dirty="0" smtClean="0">
                <a:latin typeface="Sniglet" charset="0"/>
                <a:sym typeface="Wingdings" pitchFamily="2" charset="2"/>
              </a:rPr>
              <a:t>A</a:t>
            </a:r>
            <a:r>
              <a:rPr lang="en-US" sz="1800" dirty="0" smtClean="0">
                <a:latin typeface="Sniglet" charset="0"/>
                <a:sym typeface="Wingdings" pitchFamily="2" charset="2"/>
              </a:rPr>
              <a:t>ssisting</a:t>
            </a:r>
            <a:r>
              <a:rPr lang="en-US" sz="1800" b="1" dirty="0" smtClean="0">
                <a:latin typeface="Sniglet" charset="0"/>
                <a:sym typeface="Wingdings" pitchFamily="2" charset="2"/>
              </a:rPr>
              <a:t> </a:t>
            </a:r>
            <a:r>
              <a:rPr lang="en-US" sz="2400" b="1" dirty="0" smtClean="0">
                <a:latin typeface="Sniglet" charset="0"/>
                <a:sym typeface="Wingdings" pitchFamily="2" charset="2"/>
              </a:rPr>
              <a:t>R</a:t>
            </a:r>
            <a:r>
              <a:rPr lang="en-US" sz="1800" dirty="0" smtClean="0">
                <a:latin typeface="Sniglet" charset="0"/>
                <a:sym typeface="Wingdings" pitchFamily="2" charset="2"/>
              </a:rPr>
              <a:t>elations </a:t>
            </a:r>
            <a:r>
              <a:rPr lang="en-US" sz="2400" b="1" dirty="0" smtClean="0">
                <a:latin typeface="Sniglet" charset="0"/>
                <a:sym typeface="Wingdings" pitchFamily="2" charset="2"/>
              </a:rPr>
              <a:t>Ro</a:t>
            </a:r>
            <a:r>
              <a:rPr lang="en-US" sz="1800" dirty="0" smtClean="0">
                <a:latin typeface="Sniglet" charset="0"/>
                <a:sym typeface="Wingdings" pitchFamily="2" charset="2"/>
              </a:rPr>
              <a:t>botic</a:t>
            </a:r>
            <a:r>
              <a:rPr lang="en-US" sz="1800" b="1" dirty="0" smtClean="0">
                <a:latin typeface="Sniglet" charset="0"/>
                <a:sym typeface="Wingdings" pitchFamily="2" charset="2"/>
              </a:rPr>
              <a:t> </a:t>
            </a:r>
            <a:r>
              <a:rPr lang="en-US" sz="2400" b="1" dirty="0" err="1" smtClean="0">
                <a:latin typeface="Sniglet" charset="0"/>
                <a:sym typeface="Wingdings" pitchFamily="2" charset="2"/>
              </a:rPr>
              <a:t>W</a:t>
            </a:r>
            <a:r>
              <a:rPr lang="en-US" sz="1800" dirty="0" err="1" smtClean="0">
                <a:latin typeface="Sniglet" charset="0"/>
                <a:sym typeface="Wingdings" pitchFamily="2" charset="2"/>
              </a:rPr>
              <a:t>orkFellow</a:t>
            </a:r>
            <a:r>
              <a:rPr lang="en-US" sz="1800" dirty="0" smtClean="0">
                <a:latin typeface="Sniglet" charset="0"/>
              </a:rPr>
              <a:t/>
            </a:r>
            <a:br>
              <a:rPr lang="en-US" sz="1800" dirty="0" smtClean="0">
                <a:latin typeface="Sniglet" charset="0"/>
              </a:rPr>
            </a:br>
            <a:endParaRPr lang="en-US" sz="1800" dirty="0">
              <a:latin typeface="Sniglet" charset="0"/>
            </a:endParaRPr>
          </a:p>
        </p:txBody>
      </p:sp>
      <p:pic>
        <p:nvPicPr>
          <p:cNvPr id="9" name="Picture 8"/>
          <p:cNvPicPr/>
          <p:nvPr/>
        </p:nvPicPr>
        <p:blipFill rotWithShape="1">
          <a:blip r:embed="rId2"/>
          <a:srcRect l="11372" t="22871" r="9505" b="18266"/>
          <a:stretch/>
        </p:blipFill>
        <p:spPr bwMode="auto">
          <a:xfrm>
            <a:off x="519793" y="2695650"/>
            <a:ext cx="3595007" cy="239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4408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sp>
        <p:nvSpPr>
          <p:cNvPr id="4" name="Title 1"/>
          <p:cNvSpPr txBox="1">
            <a:spLocks/>
          </p:cNvSpPr>
          <p:nvPr/>
        </p:nvSpPr>
        <p:spPr>
          <a:xfrm>
            <a:off x="1219200" y="114150"/>
            <a:ext cx="6781801" cy="857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4000" dirty="0" smtClean="0"/>
              <a:t>Η μέθοδος </a:t>
            </a:r>
            <a:r>
              <a:rPr lang="en-US" sz="4000" dirty="0" err="1" smtClean="0"/>
              <a:t>ARRow</a:t>
            </a:r>
            <a:endParaRPr lang="en-US" sz="4000" dirty="0"/>
          </a:p>
        </p:txBody>
      </p:sp>
      <p:sp>
        <p:nvSpPr>
          <p:cNvPr id="5" name="Google Shape;74;p13"/>
          <p:cNvSpPr/>
          <p:nvPr/>
        </p:nvSpPr>
        <p:spPr>
          <a:xfrm flipV="1">
            <a:off x="1999026" y="742950"/>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Title 1"/>
          <p:cNvSpPr txBox="1">
            <a:spLocks/>
          </p:cNvSpPr>
          <p:nvPr/>
        </p:nvSpPr>
        <p:spPr>
          <a:xfrm>
            <a:off x="685798" y="895350"/>
            <a:ext cx="7848601" cy="857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pPr algn="l"/>
            <a:r>
              <a:rPr lang="el-GR" sz="1800" b="1" dirty="0" smtClean="0">
                <a:latin typeface="Sniglet" charset="0"/>
              </a:rPr>
              <a:t>Σχεδιασμός</a:t>
            </a:r>
            <a:r>
              <a:rPr lang="en-US" sz="1800" dirty="0" smtClean="0">
                <a:latin typeface="Sniglet" charset="0"/>
              </a:rPr>
              <a:t/>
            </a:r>
            <a:br>
              <a:rPr lang="en-US" sz="1800" dirty="0" smtClean="0">
                <a:latin typeface="Sniglet" charset="0"/>
              </a:rPr>
            </a:br>
            <a:endParaRPr lang="en-US" sz="1800" dirty="0">
              <a:latin typeface="Sniglet"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8" y="1504950"/>
            <a:ext cx="7543800" cy="309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625596"/>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68" y="2114550"/>
            <a:ext cx="819453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219200" y="114150"/>
            <a:ext cx="6781801" cy="857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4000" dirty="0" smtClean="0"/>
              <a:t>Η μέθοδος </a:t>
            </a:r>
            <a:r>
              <a:rPr lang="en-US" sz="4000" dirty="0" smtClean="0"/>
              <a:t>ARRoW</a:t>
            </a:r>
            <a:endParaRPr lang="en-US" sz="4000" dirty="0"/>
          </a:p>
        </p:txBody>
      </p:sp>
      <p:sp>
        <p:nvSpPr>
          <p:cNvPr id="6" name="Google Shape;74;p13"/>
          <p:cNvSpPr/>
          <p:nvPr/>
        </p:nvSpPr>
        <p:spPr>
          <a:xfrm flipV="1">
            <a:off x="1999026" y="742950"/>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 name="Rectangle 3"/>
          <p:cNvSpPr/>
          <p:nvPr/>
        </p:nvSpPr>
        <p:spPr>
          <a:xfrm>
            <a:off x="685800" y="1156216"/>
            <a:ext cx="6794356" cy="369332"/>
          </a:xfrm>
          <a:prstGeom prst="rect">
            <a:avLst/>
          </a:prstGeom>
        </p:spPr>
        <p:txBody>
          <a:bodyPr wrap="square">
            <a:spAutoFit/>
          </a:bodyPr>
          <a:lstStyle/>
          <a:p>
            <a:r>
              <a:rPr lang="el-GR" sz="1800" dirty="0">
                <a:solidFill>
                  <a:schemeClr val="bg1"/>
                </a:solidFill>
                <a:latin typeface="Sniglet" charset="0"/>
              </a:rPr>
              <a:t>Η μέθοδος </a:t>
            </a:r>
            <a:r>
              <a:rPr lang="en-US" sz="1800" dirty="0">
                <a:solidFill>
                  <a:schemeClr val="bg1"/>
                </a:solidFill>
                <a:latin typeface="Sniglet" charset="0"/>
              </a:rPr>
              <a:t>ARRoW</a:t>
            </a:r>
            <a:r>
              <a:rPr lang="el-GR" sz="1800" dirty="0">
                <a:solidFill>
                  <a:schemeClr val="bg1"/>
                </a:solidFill>
                <a:latin typeface="Sniglet" charset="0"/>
              </a:rPr>
              <a:t> αποτελείται από πέντε </a:t>
            </a:r>
            <a:r>
              <a:rPr lang="el-GR" sz="1800" dirty="0" smtClean="0">
                <a:solidFill>
                  <a:schemeClr val="bg1"/>
                </a:solidFill>
                <a:latin typeface="Sniglet" charset="0"/>
              </a:rPr>
              <a:t>διακριτά </a:t>
            </a:r>
            <a:r>
              <a:rPr lang="el-GR" sz="1800" dirty="0">
                <a:solidFill>
                  <a:schemeClr val="bg1"/>
                </a:solidFill>
                <a:latin typeface="Sniglet" charset="0"/>
              </a:rPr>
              <a:t>βήματα. </a:t>
            </a:r>
            <a:endParaRPr lang="en-US" sz="1800" dirty="0">
              <a:solidFill>
                <a:schemeClr val="bg1"/>
              </a:solidFill>
              <a:latin typeface="Sniglet" charset="0"/>
            </a:endParaRPr>
          </a:p>
        </p:txBody>
      </p:sp>
      <p:sp>
        <p:nvSpPr>
          <p:cNvPr id="8" name="Google Shape;74;p13"/>
          <p:cNvSpPr/>
          <p:nvPr/>
        </p:nvSpPr>
        <p:spPr>
          <a:xfrm>
            <a:off x="4073453" y="1502688"/>
            <a:ext cx="21514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95474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sp>
        <p:nvSpPr>
          <p:cNvPr id="9" name="Title 1"/>
          <p:cNvSpPr txBox="1">
            <a:spLocks/>
          </p:cNvSpPr>
          <p:nvPr/>
        </p:nvSpPr>
        <p:spPr>
          <a:xfrm>
            <a:off x="1219200" y="114150"/>
            <a:ext cx="6781801" cy="857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4000" dirty="0" smtClean="0"/>
              <a:t>Η μέθοδος </a:t>
            </a:r>
            <a:r>
              <a:rPr lang="en-US" sz="4000" dirty="0" smtClean="0"/>
              <a:t>ARRoW</a:t>
            </a:r>
            <a:endParaRPr lang="en-US" sz="4000" dirty="0"/>
          </a:p>
        </p:txBody>
      </p:sp>
      <p:sp>
        <p:nvSpPr>
          <p:cNvPr id="10" name="Google Shape;74;p13"/>
          <p:cNvSpPr/>
          <p:nvPr/>
        </p:nvSpPr>
        <p:spPr>
          <a:xfrm flipV="1">
            <a:off x="1999026" y="742950"/>
            <a:ext cx="4876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grpSp>
        <p:nvGrpSpPr>
          <p:cNvPr id="12" name="Group 11"/>
          <p:cNvGrpSpPr/>
          <p:nvPr/>
        </p:nvGrpSpPr>
        <p:grpSpPr>
          <a:xfrm>
            <a:off x="921813" y="1562382"/>
            <a:ext cx="3645356" cy="2588203"/>
            <a:chOff x="921813" y="1562382"/>
            <a:chExt cx="3645356" cy="2588203"/>
          </a:xfrm>
        </p:grpSpPr>
        <p:pic>
          <p:nvPicPr>
            <p:cNvPr id="4" name="14 - Εικόνα" descr="steps_1_RA.jpg"/>
            <p:cNvPicPr>
              <a:picLocks noChangeAspect="1"/>
            </p:cNvPicPr>
            <p:nvPr/>
          </p:nvPicPr>
          <p:blipFill>
            <a:blip r:embed="rId2" cstate="print">
              <a:lum bright="-5000" contrast="15000"/>
            </a:blip>
            <a:stretch>
              <a:fillRect/>
            </a:stretch>
          </p:blipFill>
          <p:spPr>
            <a:xfrm>
              <a:off x="921813" y="1562382"/>
              <a:ext cx="3645356" cy="2588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1066800" y="3263493"/>
              <a:ext cx="3048000" cy="830997"/>
            </a:xfrm>
            <a:prstGeom prst="rect">
              <a:avLst/>
            </a:prstGeom>
          </p:spPr>
          <p:txBody>
            <a:bodyPr wrap="square">
              <a:spAutoFit/>
            </a:bodyPr>
            <a:lstStyle/>
            <a:p>
              <a:r>
                <a:rPr lang="el-GR" sz="1600" b="1" dirty="0">
                  <a:latin typeface="Sniglet" charset="0"/>
                </a:rPr>
                <a:t>1</a:t>
              </a:r>
              <a:r>
                <a:rPr lang="el-GR" sz="1600" b="1" baseline="30000" dirty="0">
                  <a:latin typeface="Sniglet" charset="0"/>
                </a:rPr>
                <a:t>ο</a:t>
              </a:r>
              <a:r>
                <a:rPr lang="el-GR" sz="1600" b="1" dirty="0">
                  <a:latin typeface="Sniglet" charset="0"/>
                </a:rPr>
                <a:t> Βήμα: Φάση εξοικείωσης και προσωπικής σύνδεσης με το ρομπότ </a:t>
              </a:r>
              <a:endParaRPr lang="en-US" sz="1600" dirty="0">
                <a:latin typeface="Sniglet" charset="0"/>
              </a:endParaRPr>
            </a:p>
          </p:txBody>
        </p:sp>
      </p:grpSp>
      <p:grpSp>
        <p:nvGrpSpPr>
          <p:cNvPr id="14" name="Group 13"/>
          <p:cNvGrpSpPr/>
          <p:nvPr/>
        </p:nvGrpSpPr>
        <p:grpSpPr>
          <a:xfrm>
            <a:off x="1828800" y="1513042"/>
            <a:ext cx="3733800" cy="2717533"/>
            <a:chOff x="1676400" y="1513005"/>
            <a:chExt cx="3733800" cy="2717533"/>
          </a:xfrm>
        </p:grpSpPr>
        <p:pic>
          <p:nvPicPr>
            <p:cNvPr id="5" name="21 - Εικόνα" descr="steps_2_RAE.jpg"/>
            <p:cNvPicPr>
              <a:picLocks noChangeAspect="1"/>
            </p:cNvPicPr>
            <p:nvPr/>
          </p:nvPicPr>
          <p:blipFill>
            <a:blip r:embed="rId3" cstate="print"/>
            <a:stretch>
              <a:fillRect/>
            </a:stretch>
          </p:blipFill>
          <p:spPr>
            <a:xfrm>
              <a:off x="1676400" y="1513005"/>
              <a:ext cx="3500919" cy="2686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2209800" y="3399541"/>
              <a:ext cx="3200400" cy="830997"/>
            </a:xfrm>
            <a:prstGeom prst="rect">
              <a:avLst/>
            </a:prstGeom>
          </p:spPr>
          <p:txBody>
            <a:bodyPr wrap="square">
              <a:spAutoFit/>
            </a:bodyPr>
            <a:lstStyle/>
            <a:p>
              <a:r>
                <a:rPr lang="el-GR" sz="1600" b="1" dirty="0">
                  <a:latin typeface="Sniglet" charset="0"/>
                </a:rPr>
                <a:t>2</a:t>
              </a:r>
              <a:r>
                <a:rPr lang="el-GR" sz="1600" b="1" baseline="30000" dirty="0">
                  <a:latin typeface="Sniglet" charset="0"/>
                </a:rPr>
                <a:t>ο</a:t>
              </a:r>
              <a:r>
                <a:rPr lang="el-GR" sz="1600" b="1" dirty="0">
                  <a:latin typeface="Sniglet" charset="0"/>
                </a:rPr>
                <a:t> βήμα: Φάση οργανωμένων δραστηριοτήτων ανάπτυξης δεξιοτήτων Α. </a:t>
              </a:r>
              <a:endParaRPr lang="en-US" sz="1600" dirty="0">
                <a:latin typeface="Sniglet" charset="0"/>
              </a:endParaRPr>
            </a:p>
          </p:txBody>
        </p:sp>
      </p:grpSp>
      <p:grpSp>
        <p:nvGrpSpPr>
          <p:cNvPr id="17" name="Group 16"/>
          <p:cNvGrpSpPr/>
          <p:nvPr/>
        </p:nvGrpSpPr>
        <p:grpSpPr>
          <a:xfrm>
            <a:off x="2891549" y="1457725"/>
            <a:ext cx="3839671" cy="2853489"/>
            <a:chOff x="2446829" y="1445027"/>
            <a:chExt cx="3839671" cy="2853489"/>
          </a:xfrm>
        </p:grpSpPr>
        <p:pic>
          <p:nvPicPr>
            <p:cNvPr id="6" name="25 - Εικόνα" descr="steps_3_RAET.jpg"/>
            <p:cNvPicPr>
              <a:picLocks noChangeAspect="1"/>
            </p:cNvPicPr>
            <p:nvPr/>
          </p:nvPicPr>
          <p:blipFill>
            <a:blip r:embed="rId4" cstate="print"/>
            <a:stretch>
              <a:fillRect/>
            </a:stretch>
          </p:blipFill>
          <p:spPr>
            <a:xfrm>
              <a:off x="2446829" y="1445027"/>
              <a:ext cx="3335941" cy="2785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2933700" y="3467519"/>
              <a:ext cx="3352800" cy="830997"/>
            </a:xfrm>
            <a:prstGeom prst="rect">
              <a:avLst/>
            </a:prstGeom>
          </p:spPr>
          <p:txBody>
            <a:bodyPr wrap="square">
              <a:spAutoFit/>
            </a:bodyPr>
            <a:lstStyle/>
            <a:p>
              <a:r>
                <a:rPr lang="el-GR" sz="1600" b="1" dirty="0">
                  <a:latin typeface="Sniglet" charset="0"/>
                </a:rPr>
                <a:t>Βήμα 3</a:t>
              </a:r>
              <a:r>
                <a:rPr lang="el-GR" sz="1600" b="1" baseline="30000" dirty="0">
                  <a:latin typeface="Sniglet" charset="0"/>
                </a:rPr>
                <a:t>ο</a:t>
              </a:r>
              <a:r>
                <a:rPr lang="el-GR" sz="1600" b="1" dirty="0">
                  <a:latin typeface="Sniglet" charset="0"/>
                </a:rPr>
                <a:t>: Φάση οργανωμένων δραστηριοτήτων ανάπτυξης δεξιοτήτων Β. </a:t>
              </a:r>
              <a:endParaRPr lang="en-US" sz="1600" dirty="0">
                <a:latin typeface="Sniglet" charset="0"/>
              </a:endParaRPr>
            </a:p>
          </p:txBody>
        </p:sp>
      </p:grpSp>
      <p:grpSp>
        <p:nvGrpSpPr>
          <p:cNvPr id="18" name="Group 17"/>
          <p:cNvGrpSpPr/>
          <p:nvPr/>
        </p:nvGrpSpPr>
        <p:grpSpPr>
          <a:xfrm>
            <a:off x="4038600" y="1366915"/>
            <a:ext cx="3434771" cy="2960857"/>
            <a:chOff x="3276600" y="1383825"/>
            <a:chExt cx="3434771" cy="2960857"/>
          </a:xfrm>
        </p:grpSpPr>
        <p:pic>
          <p:nvPicPr>
            <p:cNvPr id="7" name="29 - Εικόνα" descr="steps_4_RAT.jpg"/>
            <p:cNvPicPr>
              <a:picLocks noChangeAspect="1"/>
            </p:cNvPicPr>
            <p:nvPr/>
          </p:nvPicPr>
          <p:blipFill>
            <a:blip r:embed="rId5" cstate="print"/>
            <a:stretch>
              <a:fillRect/>
            </a:stretch>
          </p:blipFill>
          <p:spPr>
            <a:xfrm>
              <a:off x="3276600" y="1383825"/>
              <a:ext cx="3434771" cy="2945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3548325" y="3513685"/>
              <a:ext cx="2891319" cy="830997"/>
            </a:xfrm>
            <a:prstGeom prst="rect">
              <a:avLst/>
            </a:prstGeom>
          </p:spPr>
          <p:txBody>
            <a:bodyPr wrap="square">
              <a:spAutoFit/>
            </a:bodyPr>
            <a:lstStyle/>
            <a:p>
              <a:r>
                <a:rPr lang="el-GR" sz="1600" b="1" dirty="0">
                  <a:latin typeface="Sniglet" charset="0"/>
                </a:rPr>
                <a:t>Βήμα 4</a:t>
              </a:r>
              <a:r>
                <a:rPr lang="el-GR" sz="1600" b="1" baseline="30000" dirty="0">
                  <a:latin typeface="Sniglet" charset="0"/>
                </a:rPr>
                <a:t>ο</a:t>
              </a:r>
              <a:r>
                <a:rPr lang="el-GR" sz="1600" b="1" dirty="0">
                  <a:latin typeface="Sniglet" charset="0"/>
                </a:rPr>
                <a:t>: Φάση αποδέσμευσης οικείων προσώπων (εκπαιδευτικός). </a:t>
              </a:r>
              <a:endParaRPr lang="en-US" sz="1600" dirty="0">
                <a:latin typeface="Sniglet" charset="0"/>
              </a:endParaRPr>
            </a:p>
          </p:txBody>
        </p:sp>
      </p:grpSp>
      <p:grpSp>
        <p:nvGrpSpPr>
          <p:cNvPr id="20" name="Group 19"/>
          <p:cNvGrpSpPr/>
          <p:nvPr/>
        </p:nvGrpSpPr>
        <p:grpSpPr>
          <a:xfrm>
            <a:off x="5391150" y="1323014"/>
            <a:ext cx="2680140" cy="3048660"/>
            <a:chOff x="5467350" y="1313452"/>
            <a:chExt cx="2680140" cy="3048660"/>
          </a:xfrm>
        </p:grpSpPr>
        <p:pic>
          <p:nvPicPr>
            <p:cNvPr id="8" name="33 - Εικόνα" descr="steps_5_AT.jpg"/>
            <p:cNvPicPr>
              <a:picLocks noChangeAspect="1"/>
            </p:cNvPicPr>
            <p:nvPr/>
          </p:nvPicPr>
          <p:blipFill>
            <a:blip r:embed="rId6" cstate="print"/>
            <a:stretch>
              <a:fillRect/>
            </a:stretch>
          </p:blipFill>
          <p:spPr>
            <a:xfrm>
              <a:off x="5467350" y="1313452"/>
              <a:ext cx="2680140" cy="304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542326" y="3470654"/>
              <a:ext cx="2590800" cy="830997"/>
            </a:xfrm>
            <a:prstGeom prst="rect">
              <a:avLst/>
            </a:prstGeom>
          </p:spPr>
          <p:txBody>
            <a:bodyPr wrap="square">
              <a:spAutoFit/>
            </a:bodyPr>
            <a:lstStyle/>
            <a:p>
              <a:r>
                <a:rPr lang="el-GR" sz="1600" b="1" dirty="0">
                  <a:latin typeface="Sniglet" charset="0"/>
                </a:rPr>
                <a:t>Βήμα 5</a:t>
              </a:r>
              <a:r>
                <a:rPr lang="el-GR" sz="1600" b="1" baseline="30000" dirty="0">
                  <a:latin typeface="Sniglet" charset="0"/>
                </a:rPr>
                <a:t>ο</a:t>
              </a:r>
              <a:r>
                <a:rPr lang="el-GR" sz="1600" b="1" dirty="0">
                  <a:latin typeface="Sniglet" charset="0"/>
                </a:rPr>
                <a:t>: Φάση Μεταφοράς δεξιοτήτων και αξιολόγηση Αυτόνομης λειτουργίας. </a:t>
              </a:r>
              <a:endParaRPr lang="en-US" sz="1600" dirty="0">
                <a:latin typeface="Sniglet" charset="0"/>
              </a:endParaRPr>
            </a:p>
          </p:txBody>
        </p:sp>
      </p:grpSp>
      <p:sp>
        <p:nvSpPr>
          <p:cNvPr id="21" name="Rectangle 20"/>
          <p:cNvSpPr/>
          <p:nvPr/>
        </p:nvSpPr>
        <p:spPr>
          <a:xfrm>
            <a:off x="577022" y="951012"/>
            <a:ext cx="2190023" cy="369332"/>
          </a:xfrm>
          <a:prstGeom prst="rect">
            <a:avLst/>
          </a:prstGeom>
        </p:spPr>
        <p:txBody>
          <a:bodyPr wrap="none">
            <a:spAutoFit/>
          </a:bodyPr>
          <a:lstStyle/>
          <a:p>
            <a:r>
              <a:rPr lang="el-GR" sz="1800" dirty="0">
                <a:solidFill>
                  <a:schemeClr val="bg1"/>
                </a:solidFill>
                <a:latin typeface="Sniglet" charset="0"/>
              </a:rPr>
              <a:t>πέντε </a:t>
            </a:r>
            <a:r>
              <a:rPr lang="el-GR" sz="1800" dirty="0" smtClean="0">
                <a:solidFill>
                  <a:schemeClr val="bg1"/>
                </a:solidFill>
                <a:latin typeface="Sniglet" charset="0"/>
              </a:rPr>
              <a:t>βήματα</a:t>
            </a:r>
            <a:r>
              <a:rPr lang="en-US" sz="1800" dirty="0" smtClean="0">
                <a:solidFill>
                  <a:schemeClr val="bg1"/>
                </a:solidFill>
                <a:latin typeface="Sniglet" charset="0"/>
              </a:rPr>
              <a:t> ARRoW</a:t>
            </a:r>
            <a:endParaRPr lang="en-US" sz="1800" dirty="0">
              <a:solidFill>
                <a:schemeClr val="bg1"/>
              </a:solidFill>
              <a:latin typeface="Sniglet" charset="0"/>
            </a:endParaRPr>
          </a:p>
        </p:txBody>
      </p:sp>
    </p:spTree>
    <p:extLst>
      <p:ext uri="{BB962C8B-B14F-4D97-AF65-F5344CB8AC3E}">
        <p14:creationId xmlns:p14="http://schemas.microsoft.com/office/powerpoint/2010/main" val="22134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sp>
        <p:nvSpPr>
          <p:cNvPr id="5" name="Google Shape;74;p13"/>
          <p:cNvSpPr/>
          <p:nvPr/>
        </p:nvSpPr>
        <p:spPr>
          <a:xfrm>
            <a:off x="1676400" y="651511"/>
            <a:ext cx="51994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 name="Rectangle 7"/>
          <p:cNvSpPr/>
          <p:nvPr/>
        </p:nvSpPr>
        <p:spPr>
          <a:xfrm>
            <a:off x="1708153" y="133350"/>
            <a:ext cx="5458546" cy="584775"/>
          </a:xfrm>
          <a:prstGeom prst="rect">
            <a:avLst/>
          </a:prstGeom>
        </p:spPr>
        <p:txBody>
          <a:bodyPr wrap="none">
            <a:spAutoFit/>
          </a:bodyPr>
          <a:lstStyle/>
          <a:p>
            <a:r>
              <a:rPr lang="el-GR" sz="3200" b="1" i="1" dirty="0" smtClean="0">
                <a:solidFill>
                  <a:schemeClr val="bg1"/>
                </a:solidFill>
                <a:latin typeface="Sniglet" charset="0"/>
              </a:rPr>
              <a:t>Πιλοτική Εφαρμογή  -  Έρευνα</a:t>
            </a:r>
            <a:endParaRPr lang="en-US" sz="3200" dirty="0">
              <a:solidFill>
                <a:schemeClr val="bg1"/>
              </a:solidFill>
              <a:latin typeface="Sniglet" charset="0"/>
            </a:endParaRPr>
          </a:p>
        </p:txBody>
      </p:sp>
      <p:graphicFrame>
        <p:nvGraphicFramePr>
          <p:cNvPr id="7" name="Google Shape;175;p23"/>
          <p:cNvGraphicFramePr/>
          <p:nvPr>
            <p:extLst>
              <p:ext uri="{D42A27DB-BD31-4B8C-83A1-F6EECF244321}">
                <p14:modId xmlns:p14="http://schemas.microsoft.com/office/powerpoint/2010/main" val="4216505350"/>
              </p:ext>
            </p:extLst>
          </p:nvPr>
        </p:nvGraphicFramePr>
        <p:xfrm>
          <a:off x="228600" y="1236286"/>
          <a:ext cx="5715000" cy="3347555"/>
        </p:xfrm>
        <a:graphic>
          <a:graphicData uri="http://schemas.openxmlformats.org/drawingml/2006/table">
            <a:tbl>
              <a:tblPr>
                <a:noFill/>
                <a:tableStyleId>{D3D15739-A6B6-4DE7-8F0C-7DB6B90EA7AB}</a:tableStyleId>
              </a:tblPr>
              <a:tblGrid>
                <a:gridCol w="1880823">
                  <a:extLst>
                    <a:ext uri="{9D8B030D-6E8A-4147-A177-3AD203B41FA5}">
                      <a16:colId xmlns:a16="http://schemas.microsoft.com/office/drawing/2014/main" val="20000"/>
                    </a:ext>
                  </a:extLst>
                </a:gridCol>
                <a:gridCol w="598444">
                  <a:extLst>
                    <a:ext uri="{9D8B030D-6E8A-4147-A177-3AD203B41FA5}">
                      <a16:colId xmlns:a16="http://schemas.microsoft.com/office/drawing/2014/main" val="20001"/>
                    </a:ext>
                  </a:extLst>
                </a:gridCol>
                <a:gridCol w="1625874">
                  <a:extLst>
                    <a:ext uri="{9D8B030D-6E8A-4147-A177-3AD203B41FA5}">
                      <a16:colId xmlns:a16="http://schemas.microsoft.com/office/drawing/2014/main" val="20002"/>
                    </a:ext>
                  </a:extLst>
                </a:gridCol>
                <a:gridCol w="1609859">
                  <a:extLst>
                    <a:ext uri="{9D8B030D-6E8A-4147-A177-3AD203B41FA5}">
                      <a16:colId xmlns:a16="http://schemas.microsoft.com/office/drawing/2014/main" val="20003"/>
                    </a:ext>
                  </a:extLst>
                </a:gridCol>
              </a:tblGrid>
              <a:tr h="533400">
                <a:tc>
                  <a:txBody>
                    <a:bodyPr/>
                    <a:lstStyle/>
                    <a:p>
                      <a:pPr marL="0" lvl="0" indent="0" algn="l" rtl="0">
                        <a:spcBef>
                          <a:spcPts val="0"/>
                        </a:spcBef>
                        <a:spcAft>
                          <a:spcPts val="0"/>
                        </a:spcAft>
                        <a:buNone/>
                      </a:pPr>
                      <a:r>
                        <a:rPr lang="el-GR" sz="1800" b="1" dirty="0" smtClean="0">
                          <a:solidFill>
                            <a:srgbClr val="FFFFFF"/>
                          </a:solidFill>
                          <a:latin typeface="Sniglet"/>
                          <a:ea typeface="Sniglet"/>
                          <a:cs typeface="Sniglet"/>
                          <a:sym typeface="Sniglet"/>
                        </a:rPr>
                        <a:t>Συμμετέχοντες</a:t>
                      </a:r>
                      <a:endParaRPr sz="1800" b="1" dirty="0">
                        <a:solidFill>
                          <a:srgbClr val="FFFFFF"/>
                        </a:solidFill>
                        <a:latin typeface="Sniglet"/>
                        <a:ea typeface="Sniglet"/>
                        <a:cs typeface="Sniglet"/>
                        <a:sym typeface="Sniglet"/>
                      </a:endParaRPr>
                    </a:p>
                  </a:txBody>
                  <a:tcPr marL="91425" marR="91425" marT="68575" marB="68575"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21</a:t>
                      </a:r>
                      <a:endParaRPr sz="1800" dirty="0">
                        <a:solidFill>
                          <a:srgbClr val="FFFFFF"/>
                        </a:solidFill>
                        <a:latin typeface="Sniglet"/>
                        <a:ea typeface="Sniglet"/>
                        <a:cs typeface="Sniglet"/>
                        <a:sym typeface="Sniglet"/>
                      </a:endParaRPr>
                    </a:p>
                  </a:txBody>
                  <a:tcPr marL="91425" marR="91425" marT="68575" marB="6857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gridSpan="2">
                  <a:txBody>
                    <a:bodyPr/>
                    <a:lstStyle/>
                    <a:p>
                      <a:pPr marL="0" lvl="0" indent="0" algn="ctr" rtl="0">
                        <a:spcBef>
                          <a:spcPts val="0"/>
                        </a:spcBef>
                        <a:spcAft>
                          <a:spcPts val="0"/>
                        </a:spcAft>
                        <a:buNone/>
                      </a:pPr>
                      <a:endParaRPr sz="1800" dirty="0">
                        <a:solidFill>
                          <a:srgbClr val="FFFFFF"/>
                        </a:solidFill>
                        <a:latin typeface="Sniglet"/>
                        <a:ea typeface="Sniglet"/>
                        <a:cs typeface="Sniglet"/>
                        <a:sym typeface="Sniglet"/>
                      </a:endParaRPr>
                    </a:p>
                  </a:txBody>
                  <a:tcPr marL="91425" marR="91425" marT="68575" marB="6857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854635">
                <a:tc>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Παιδία με ΔΦΑ</a:t>
                      </a:r>
                      <a:endParaRPr sz="1800" dirty="0">
                        <a:solidFill>
                          <a:srgbClr val="FFFFFF"/>
                        </a:solidFill>
                        <a:latin typeface="Sniglet"/>
                        <a:ea typeface="Sniglet"/>
                        <a:cs typeface="Sniglet"/>
                        <a:sym typeface="Sniglet"/>
                      </a:endParaRPr>
                    </a:p>
                  </a:txBody>
                  <a:tcPr marL="91425" marR="91425" marT="68575" marB="68575"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tc>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6</a:t>
                      </a:r>
                      <a:endParaRPr sz="1800" dirty="0">
                        <a:solidFill>
                          <a:srgbClr val="FFFFFF"/>
                        </a:solidFill>
                        <a:latin typeface="Sniglet"/>
                        <a:ea typeface="Sniglet"/>
                        <a:cs typeface="Sniglet"/>
                        <a:sym typeface="Sniglet"/>
                      </a:endParaRPr>
                    </a:p>
                  </a:txBody>
                  <a:tcPr marL="91425" marR="91425" marT="68575" marB="6857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tc>
                  <a:txBody>
                    <a:bodyPr/>
                    <a:lstStyle/>
                    <a:p>
                      <a:pPr marL="0" lvl="0" indent="0" algn="ctr" rtl="0">
                        <a:spcBef>
                          <a:spcPts val="0"/>
                        </a:spcBef>
                        <a:spcAft>
                          <a:spcPts val="0"/>
                        </a:spcAft>
                        <a:buNone/>
                      </a:pPr>
                      <a:r>
                        <a:rPr lang="el-GR" sz="1800" baseline="0" dirty="0" smtClean="0">
                          <a:solidFill>
                            <a:srgbClr val="FFFFFF"/>
                          </a:solidFill>
                          <a:latin typeface="Sniglet"/>
                          <a:ea typeface="Sniglet"/>
                          <a:cs typeface="Sniglet"/>
                          <a:sym typeface="Sniglet"/>
                        </a:rPr>
                        <a:t>3 Νηπιαγωγείου</a:t>
                      </a:r>
                      <a:endParaRPr sz="1800" dirty="0">
                        <a:solidFill>
                          <a:srgbClr val="FFFFFF"/>
                        </a:solidFill>
                        <a:latin typeface="Sniglet"/>
                        <a:ea typeface="Sniglet"/>
                        <a:cs typeface="Sniglet"/>
                        <a:sym typeface="Sniglet"/>
                      </a:endParaRPr>
                    </a:p>
                  </a:txBody>
                  <a:tcPr marL="91425" marR="91425" marT="68575" marB="68575"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alpha val="11150"/>
                      </a:srgbClr>
                    </a:solidFill>
                  </a:tcPr>
                </a:tc>
                <a:tc>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3 Δημοτικού</a:t>
                      </a:r>
                      <a:endParaRPr sz="1800" dirty="0">
                        <a:solidFill>
                          <a:srgbClr val="FFFFFF"/>
                        </a:solidFill>
                        <a:latin typeface="Sniglet"/>
                        <a:ea typeface="Sniglet"/>
                        <a:cs typeface="Sniglet"/>
                        <a:sym typeface="Sniglet"/>
                      </a:endParaRPr>
                    </a:p>
                  </a:txBody>
                  <a:tcPr marL="91425" marR="91425" marT="68575" marB="68575" anchor="ctr">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1"/>
                  </a:ext>
                </a:extLst>
              </a:tr>
              <a:tr h="582923">
                <a:tc rowSpan="2">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Παιδιά</a:t>
                      </a:r>
                      <a:r>
                        <a:rPr lang="el-GR" sz="1800" baseline="0" dirty="0" smtClean="0">
                          <a:solidFill>
                            <a:srgbClr val="FFFFFF"/>
                          </a:solidFill>
                          <a:latin typeface="Sniglet"/>
                          <a:ea typeface="Sniglet"/>
                          <a:cs typeface="Sniglet"/>
                          <a:sym typeface="Sniglet"/>
                        </a:rPr>
                        <a:t> Τ.Α</a:t>
                      </a:r>
                      <a:endParaRPr sz="1800" dirty="0">
                        <a:solidFill>
                          <a:srgbClr val="FFFFFF"/>
                        </a:solidFill>
                        <a:latin typeface="Sniglet"/>
                        <a:ea typeface="Sniglet"/>
                        <a:cs typeface="Sniglet"/>
                        <a:sym typeface="Sniglet"/>
                      </a:endParaRPr>
                    </a:p>
                  </a:txBody>
                  <a:tcPr marL="91425" marR="91425" marT="68575" marB="68575"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rowSpan="2">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12</a:t>
                      </a:r>
                      <a:endParaRPr sz="1800" dirty="0">
                        <a:solidFill>
                          <a:srgbClr val="FFFFFF"/>
                        </a:solidFill>
                        <a:latin typeface="Sniglet"/>
                        <a:ea typeface="Sniglet"/>
                        <a:cs typeface="Sniglet"/>
                        <a:sym typeface="Sniglet"/>
                      </a:endParaRPr>
                    </a:p>
                  </a:txBody>
                  <a:tcPr marL="91425" marR="91425" marT="68575" marB="6857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algn="ctr"/>
                      <a:r>
                        <a:rPr lang="el-GR" sz="1600" dirty="0" smtClean="0">
                          <a:solidFill>
                            <a:schemeClr val="bg1"/>
                          </a:solidFill>
                          <a:latin typeface="Sniglet" charset="0"/>
                        </a:rPr>
                        <a:t>3</a:t>
                      </a:r>
                      <a:r>
                        <a:rPr lang="el-GR" sz="1600" baseline="0" dirty="0" smtClean="0">
                          <a:solidFill>
                            <a:schemeClr val="bg1"/>
                          </a:solidFill>
                          <a:latin typeface="Sniglet" charset="0"/>
                        </a:rPr>
                        <a:t> για εφαρμογή </a:t>
                      </a:r>
                      <a:r>
                        <a:rPr lang="en-US" sz="1600" baseline="0" dirty="0" smtClean="0">
                          <a:solidFill>
                            <a:schemeClr val="bg1"/>
                          </a:solidFill>
                          <a:latin typeface="Sniglet" charset="0"/>
                        </a:rPr>
                        <a:t>ARRoW</a:t>
                      </a:r>
                      <a:endParaRPr lang="en-US" sz="1600" dirty="0">
                        <a:solidFill>
                          <a:schemeClr val="bg1"/>
                        </a:solidFill>
                        <a:latin typeface="Sniglet" charset="0"/>
                      </a:endParaRPr>
                    </a:p>
                  </a:txBody>
                  <a:tcPr marL="91425" marR="91425" marT="68575" marB="68575"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tc>
                  <a:txBody>
                    <a:bodyPr/>
                    <a:lstStyle/>
                    <a:p>
                      <a:pPr algn="ctr"/>
                      <a:r>
                        <a:rPr lang="el-GR" sz="1600" dirty="0" smtClean="0">
                          <a:solidFill>
                            <a:schemeClr val="bg1"/>
                          </a:solidFill>
                          <a:latin typeface="Sniglet" charset="0"/>
                        </a:rPr>
                        <a:t>3</a:t>
                      </a:r>
                      <a:r>
                        <a:rPr lang="el-GR" sz="1600" baseline="0" dirty="0" smtClean="0">
                          <a:solidFill>
                            <a:schemeClr val="bg1"/>
                          </a:solidFill>
                          <a:latin typeface="Sniglet" charset="0"/>
                        </a:rPr>
                        <a:t> για εφαρμογή </a:t>
                      </a:r>
                      <a:r>
                        <a:rPr lang="en-US" sz="1600" baseline="0" dirty="0" smtClean="0">
                          <a:solidFill>
                            <a:schemeClr val="bg1"/>
                          </a:solidFill>
                          <a:latin typeface="Sniglet" charset="0"/>
                        </a:rPr>
                        <a:t>ARRoW</a:t>
                      </a:r>
                      <a:endParaRPr lang="en-US" sz="1600" dirty="0">
                        <a:solidFill>
                          <a:schemeClr val="bg1"/>
                        </a:solidFill>
                        <a:latin typeface="Sniglet" charset="0"/>
                      </a:endParaRPr>
                    </a:p>
                  </a:txBody>
                  <a:tcPr marL="91425" marR="91425" marT="68575" marB="68575" anchor="ctr">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480055">
                <a:tc vMerge="1">
                  <a:txBody>
                    <a:bodyPr/>
                    <a:lstStyle/>
                    <a:p>
                      <a:endParaRPr lang="en-US"/>
                    </a:p>
                  </a:txBody>
                  <a:tcPr/>
                </a:tc>
                <a:tc vMerge="1">
                  <a:txBody>
                    <a:bodyPr/>
                    <a:lstStyle/>
                    <a:p>
                      <a:endParaRPr lang="en-US"/>
                    </a:p>
                  </a:txBody>
                  <a:tcPr/>
                </a:tc>
                <a:tc>
                  <a:txBody>
                    <a:bodyPr/>
                    <a:lstStyle/>
                    <a:p>
                      <a:pPr algn="ctr"/>
                      <a:r>
                        <a:rPr lang="en-US" sz="1600" dirty="0" smtClean="0">
                          <a:solidFill>
                            <a:schemeClr val="bg1"/>
                          </a:solidFill>
                          <a:latin typeface="Sniglet" charset="0"/>
                        </a:rPr>
                        <a:t>3</a:t>
                      </a:r>
                      <a:r>
                        <a:rPr lang="en-US" sz="1600" baseline="0" dirty="0" smtClean="0">
                          <a:solidFill>
                            <a:schemeClr val="bg1"/>
                          </a:solidFill>
                          <a:latin typeface="Sniglet" charset="0"/>
                        </a:rPr>
                        <a:t> </a:t>
                      </a:r>
                      <a:r>
                        <a:rPr lang="el-GR" sz="1600" baseline="0" dirty="0" smtClean="0">
                          <a:solidFill>
                            <a:schemeClr val="bg1"/>
                          </a:solidFill>
                          <a:latin typeface="Sniglet" charset="0"/>
                        </a:rPr>
                        <a:t>για </a:t>
                      </a:r>
                      <a:r>
                        <a:rPr lang="en-US" sz="1600" baseline="0" dirty="0" smtClean="0">
                          <a:solidFill>
                            <a:schemeClr val="bg1"/>
                          </a:solidFill>
                          <a:latin typeface="Sniglet" charset="0"/>
                        </a:rPr>
                        <a:t>Follow Up</a:t>
                      </a:r>
                      <a:endParaRPr lang="en-US" sz="1600" dirty="0">
                        <a:solidFill>
                          <a:schemeClr val="bg1"/>
                        </a:solidFill>
                        <a:latin typeface="Sniglet" charset="0"/>
                      </a:endParaRPr>
                    </a:p>
                  </a:txBody>
                  <a:tcPr marL="91425" marR="91425" marT="68575" marB="68575"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tc>
                  <a:txBody>
                    <a:bodyPr/>
                    <a:lstStyle/>
                    <a:p>
                      <a:pPr algn="ctr"/>
                      <a:r>
                        <a:rPr lang="en-US" sz="1600" dirty="0" smtClean="0">
                          <a:solidFill>
                            <a:schemeClr val="bg1"/>
                          </a:solidFill>
                          <a:latin typeface="Sniglet" charset="0"/>
                        </a:rPr>
                        <a:t>3</a:t>
                      </a:r>
                      <a:r>
                        <a:rPr lang="en-US" sz="1600" baseline="0" dirty="0" smtClean="0">
                          <a:solidFill>
                            <a:schemeClr val="bg1"/>
                          </a:solidFill>
                          <a:latin typeface="Sniglet" charset="0"/>
                        </a:rPr>
                        <a:t> </a:t>
                      </a:r>
                      <a:r>
                        <a:rPr lang="el-GR" sz="1600" baseline="0" dirty="0" smtClean="0">
                          <a:solidFill>
                            <a:schemeClr val="bg1"/>
                          </a:solidFill>
                          <a:latin typeface="Sniglet" charset="0"/>
                        </a:rPr>
                        <a:t>για </a:t>
                      </a:r>
                      <a:r>
                        <a:rPr lang="en-US" sz="1600" baseline="0" dirty="0" smtClean="0">
                          <a:solidFill>
                            <a:schemeClr val="bg1"/>
                          </a:solidFill>
                          <a:latin typeface="Sniglet" charset="0"/>
                        </a:rPr>
                        <a:t>Follow Up</a:t>
                      </a:r>
                      <a:endParaRPr lang="en-US" sz="1600" dirty="0">
                        <a:solidFill>
                          <a:schemeClr val="bg1"/>
                        </a:solidFill>
                        <a:latin typeface="Sniglet" charset="0"/>
                      </a:endParaRPr>
                    </a:p>
                  </a:txBody>
                  <a:tcPr marL="91425" marR="91425" marT="68575" marB="68575"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854635">
                <a:tc>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Εκπαιδευτικοί</a:t>
                      </a:r>
                      <a:endParaRPr sz="1800" dirty="0">
                        <a:solidFill>
                          <a:srgbClr val="FFFFFF"/>
                        </a:solidFill>
                        <a:latin typeface="Sniglet"/>
                        <a:ea typeface="Sniglet"/>
                        <a:cs typeface="Sniglet"/>
                        <a:sym typeface="Sniglet"/>
                      </a:endParaRPr>
                    </a:p>
                  </a:txBody>
                  <a:tcPr marL="91425" marR="91425" marT="68575" marB="68575" anchor="ctr">
                    <a:lnL w="7620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FFFFFF">
                        <a:alpha val="11150"/>
                      </a:srgbClr>
                    </a:solidFill>
                  </a:tcPr>
                </a:tc>
                <a:tc>
                  <a:txBody>
                    <a:bodyPr/>
                    <a:lstStyle/>
                    <a:p>
                      <a:pPr marL="0" lvl="0" indent="0" algn="ctr" rtl="0">
                        <a:spcBef>
                          <a:spcPts val="0"/>
                        </a:spcBef>
                        <a:spcAft>
                          <a:spcPts val="0"/>
                        </a:spcAft>
                        <a:buNone/>
                      </a:pPr>
                      <a:r>
                        <a:rPr lang="el-GR" sz="1800" dirty="0" smtClean="0">
                          <a:solidFill>
                            <a:srgbClr val="FFFFFF"/>
                          </a:solidFill>
                          <a:latin typeface="Sniglet"/>
                          <a:ea typeface="Sniglet"/>
                          <a:cs typeface="Sniglet"/>
                          <a:sym typeface="Sniglet"/>
                        </a:rPr>
                        <a:t>3</a:t>
                      </a:r>
                      <a:endParaRPr sz="1800" dirty="0">
                        <a:solidFill>
                          <a:srgbClr val="FFFFFF"/>
                        </a:solidFill>
                        <a:latin typeface="Sniglet"/>
                        <a:ea typeface="Sniglet"/>
                        <a:cs typeface="Sniglet"/>
                        <a:sym typeface="Sniglet"/>
                      </a:endParaRPr>
                    </a:p>
                  </a:txBody>
                  <a:tcPr marL="91425" marR="91425" marT="68575" marB="68575"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FFFFFF">
                        <a:alpha val="1115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sz="1800" dirty="0" smtClean="0">
                          <a:solidFill>
                            <a:srgbClr val="FFFFFF"/>
                          </a:solidFill>
                          <a:latin typeface="Sniglet"/>
                          <a:ea typeface="Sniglet"/>
                          <a:cs typeface="Sniglet"/>
                          <a:sym typeface="Sniglet"/>
                        </a:rPr>
                        <a:t>2</a:t>
                      </a:r>
                      <a:r>
                        <a:rPr lang="el-GR" sz="1800" baseline="0" dirty="0" smtClean="0">
                          <a:solidFill>
                            <a:srgbClr val="FFFFFF"/>
                          </a:solidFill>
                          <a:latin typeface="Sniglet"/>
                          <a:ea typeface="Sniglet"/>
                          <a:cs typeface="Sniglet"/>
                          <a:sym typeface="Sniglet"/>
                        </a:rPr>
                        <a:t> Νηπιαγωγείου</a:t>
                      </a:r>
                      <a:endParaRPr lang="el-GR" sz="1800" dirty="0" smtClean="0">
                        <a:solidFill>
                          <a:srgbClr val="FFFFFF"/>
                        </a:solidFill>
                        <a:latin typeface="Sniglet"/>
                        <a:ea typeface="Sniglet"/>
                        <a:cs typeface="Sniglet"/>
                        <a:sym typeface="Sniglet"/>
                      </a:endParaRPr>
                    </a:p>
                  </a:txBody>
                  <a:tcPr marL="91425" marR="91425" marT="68575" marB="68575"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FFFFFF">
                        <a:alpha val="1115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sz="1800" dirty="0" smtClean="0">
                          <a:solidFill>
                            <a:srgbClr val="FFFFFF"/>
                          </a:solidFill>
                          <a:latin typeface="Sniglet"/>
                          <a:ea typeface="Sniglet"/>
                          <a:cs typeface="Sniglet"/>
                          <a:sym typeface="Sniglet"/>
                        </a:rPr>
                        <a:t>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sz="1800" dirty="0" smtClean="0">
                          <a:solidFill>
                            <a:srgbClr val="FFFFFF"/>
                          </a:solidFill>
                          <a:latin typeface="Sniglet"/>
                          <a:ea typeface="Sniglet"/>
                          <a:cs typeface="Sniglet"/>
                          <a:sym typeface="Sniglet"/>
                        </a:rPr>
                        <a:t> Δημοτικού</a:t>
                      </a:r>
                    </a:p>
                  </a:txBody>
                  <a:tcPr marL="91425" marR="91425" marT="68575" marB="68575" anchor="ctr">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76200" cap="flat" cmpd="sng" algn="ctr">
                      <a:solidFill>
                        <a:srgbClr val="FFFFFF"/>
                      </a:solidFill>
                      <a:prstDash val="solid"/>
                      <a:round/>
                      <a:headEnd type="none" w="sm" len="sm"/>
                      <a:tailEnd type="none" w="sm" len="sm"/>
                    </a:lnB>
                    <a:solidFill>
                      <a:srgbClr val="FFFFFF">
                        <a:alpha val="11150"/>
                      </a:srgbClr>
                    </a:solidFill>
                  </a:tcPr>
                </a:tc>
                <a:extLst>
                  <a:ext uri="{0D108BD9-81ED-4DB2-BD59-A6C34878D82A}">
                    <a16:rowId xmlns:a16="http://schemas.microsoft.com/office/drawing/2014/main" val="10004"/>
                  </a:ext>
                </a:extLst>
              </a:tr>
            </a:tbl>
          </a:graphicData>
        </a:graphic>
      </p:graphicFrame>
      <p:sp>
        <p:nvSpPr>
          <p:cNvPr id="11" name="Rectangle 10"/>
          <p:cNvSpPr/>
          <p:nvPr/>
        </p:nvSpPr>
        <p:spPr>
          <a:xfrm>
            <a:off x="6705600" y="1544419"/>
            <a:ext cx="1165704" cy="646331"/>
          </a:xfrm>
          <a:prstGeom prst="rect">
            <a:avLst/>
          </a:prstGeom>
        </p:spPr>
        <p:txBody>
          <a:bodyPr wrap="none">
            <a:spAutoFit/>
          </a:bodyPr>
          <a:lstStyle/>
          <a:p>
            <a:r>
              <a:rPr lang="el-GR" sz="1800" b="1" i="1" u="sng" dirty="0" smtClean="0">
                <a:solidFill>
                  <a:schemeClr val="bg1"/>
                </a:solidFill>
                <a:latin typeface="Sniglet" charset="0"/>
              </a:rPr>
              <a:t>Διάρκεια</a:t>
            </a:r>
            <a:r>
              <a:rPr lang="el-GR" sz="1800" b="1" dirty="0" smtClean="0">
                <a:solidFill>
                  <a:schemeClr val="bg1"/>
                </a:solidFill>
                <a:latin typeface="Sniglet" charset="0"/>
              </a:rPr>
              <a:t>: </a:t>
            </a:r>
          </a:p>
          <a:p>
            <a:pPr algn="ctr"/>
            <a:r>
              <a:rPr lang="el-GR" sz="1800" dirty="0" smtClean="0">
                <a:solidFill>
                  <a:schemeClr val="bg1"/>
                </a:solidFill>
                <a:latin typeface="Sniglet" charset="0"/>
              </a:rPr>
              <a:t>6 μήνες</a:t>
            </a:r>
            <a:endParaRPr lang="en-US" sz="1800" dirty="0">
              <a:solidFill>
                <a:schemeClr val="bg1"/>
              </a:solidFill>
              <a:latin typeface="Sniglet" charset="0"/>
            </a:endParaRPr>
          </a:p>
        </p:txBody>
      </p:sp>
      <p:sp>
        <p:nvSpPr>
          <p:cNvPr id="12" name="Rectangle 11"/>
          <p:cNvSpPr/>
          <p:nvPr/>
        </p:nvSpPr>
        <p:spPr>
          <a:xfrm>
            <a:off x="6121783" y="3601819"/>
            <a:ext cx="2515433" cy="646331"/>
          </a:xfrm>
          <a:prstGeom prst="rect">
            <a:avLst/>
          </a:prstGeom>
        </p:spPr>
        <p:txBody>
          <a:bodyPr wrap="none">
            <a:spAutoFit/>
          </a:bodyPr>
          <a:lstStyle/>
          <a:p>
            <a:pPr algn="ctr"/>
            <a:r>
              <a:rPr lang="el-GR" sz="1800" b="1" i="1" u="sng" dirty="0" smtClean="0">
                <a:solidFill>
                  <a:schemeClr val="bg1"/>
                </a:solidFill>
                <a:latin typeface="Sniglet" charset="0"/>
              </a:rPr>
              <a:t>Πεδίο υλοποίησης</a:t>
            </a:r>
            <a:r>
              <a:rPr lang="el-GR" sz="1800" b="1" i="1" dirty="0" smtClean="0">
                <a:solidFill>
                  <a:schemeClr val="bg1"/>
                </a:solidFill>
                <a:latin typeface="Sniglet" charset="0"/>
              </a:rPr>
              <a:t>: </a:t>
            </a:r>
          </a:p>
          <a:p>
            <a:pPr algn="ctr"/>
            <a:r>
              <a:rPr lang="el-GR" sz="1800" dirty="0" smtClean="0">
                <a:solidFill>
                  <a:schemeClr val="bg1"/>
                </a:solidFill>
                <a:latin typeface="Sniglet" charset="0"/>
              </a:rPr>
              <a:t>Νηπιαγωγεία - Δημοτικά</a:t>
            </a:r>
            <a:endParaRPr lang="en-US" sz="1800" dirty="0">
              <a:solidFill>
                <a:schemeClr val="bg1"/>
              </a:solidFill>
              <a:latin typeface="Sniglet" charset="0"/>
            </a:endParaRPr>
          </a:p>
        </p:txBody>
      </p:sp>
      <p:sp>
        <p:nvSpPr>
          <p:cNvPr id="15" name="Rectangle 14"/>
          <p:cNvSpPr/>
          <p:nvPr/>
        </p:nvSpPr>
        <p:spPr>
          <a:xfrm>
            <a:off x="6113544" y="2611219"/>
            <a:ext cx="2420856" cy="646331"/>
          </a:xfrm>
          <a:prstGeom prst="rect">
            <a:avLst/>
          </a:prstGeom>
        </p:spPr>
        <p:txBody>
          <a:bodyPr wrap="none">
            <a:spAutoFit/>
          </a:bodyPr>
          <a:lstStyle/>
          <a:p>
            <a:r>
              <a:rPr lang="el-GR" sz="1800" b="1" i="1" u="sng" dirty="0" smtClean="0">
                <a:solidFill>
                  <a:schemeClr val="bg1"/>
                </a:solidFill>
                <a:latin typeface="Sniglet" charset="0"/>
              </a:rPr>
              <a:t>Αριθμός Παρεμβάσεων</a:t>
            </a:r>
          </a:p>
          <a:p>
            <a:pPr algn="ctr"/>
            <a:r>
              <a:rPr lang="el-GR" sz="1800" dirty="0" smtClean="0">
                <a:solidFill>
                  <a:schemeClr val="bg1"/>
                </a:solidFill>
                <a:latin typeface="Sniglet" charset="0"/>
              </a:rPr>
              <a:t>85</a:t>
            </a:r>
            <a:endParaRPr lang="en-US" sz="1800" dirty="0">
              <a:solidFill>
                <a:schemeClr val="bg1"/>
              </a:solidFill>
              <a:latin typeface="Sniglet" charset="0"/>
            </a:endParaRPr>
          </a:p>
        </p:txBody>
      </p:sp>
    </p:spTree>
    <p:extLst>
      <p:ext uri="{BB962C8B-B14F-4D97-AF65-F5344CB8AC3E}">
        <p14:creationId xmlns:p14="http://schemas.microsoft.com/office/powerpoint/2010/main" val="23232762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sp>
        <p:nvSpPr>
          <p:cNvPr id="4" name="Rectangle 3"/>
          <p:cNvSpPr/>
          <p:nvPr/>
        </p:nvSpPr>
        <p:spPr>
          <a:xfrm>
            <a:off x="1143000" y="1340644"/>
            <a:ext cx="6781800" cy="2862322"/>
          </a:xfrm>
          <a:prstGeom prst="rect">
            <a:avLst/>
          </a:prstGeom>
        </p:spPr>
        <p:txBody>
          <a:bodyPr wrap="square">
            <a:spAutoFit/>
          </a:bodyPr>
          <a:lstStyle/>
          <a:p>
            <a:pPr algn="just"/>
            <a:r>
              <a:rPr lang="el-GR" sz="1800" dirty="0">
                <a:solidFill>
                  <a:schemeClr val="bg1"/>
                </a:solidFill>
                <a:latin typeface="Sniglet" charset="0"/>
              </a:rPr>
              <a:t>Προκειμένου να σχεδιαστούν οι παρεμβάσεις, προηγήθηκε ένα στάδιο πρώτης γνωριμίας με τα παιδιά στο φάσμα του αυτισμού, τα οποία συμμετείχαν. </a:t>
            </a:r>
            <a:endParaRPr lang="en-US" sz="1800" dirty="0" smtClean="0">
              <a:solidFill>
                <a:schemeClr val="bg1"/>
              </a:solidFill>
              <a:latin typeface="Sniglet" charset="0"/>
            </a:endParaRPr>
          </a:p>
          <a:p>
            <a:endParaRPr lang="en-US" sz="1800" dirty="0">
              <a:solidFill>
                <a:schemeClr val="bg1"/>
              </a:solidFill>
              <a:latin typeface="Sniglet" charset="0"/>
            </a:endParaRPr>
          </a:p>
          <a:p>
            <a:pPr algn="just"/>
            <a:r>
              <a:rPr lang="el-GR" sz="1800" dirty="0" smtClean="0">
                <a:solidFill>
                  <a:schemeClr val="bg1"/>
                </a:solidFill>
                <a:latin typeface="Sniglet" charset="0"/>
              </a:rPr>
              <a:t>Πληροφορίες </a:t>
            </a:r>
            <a:r>
              <a:rPr lang="el-GR" sz="1800" dirty="0">
                <a:solidFill>
                  <a:schemeClr val="bg1"/>
                </a:solidFill>
                <a:latin typeface="Sniglet" charset="0"/>
              </a:rPr>
              <a:t>συγκεντρώθηκαν για τα παιδιά από τις διαγνώσεις τους και από περιγραφές των εκπαιδευτικών τους. Σκοπός ήταν να σκιαγραφηθεί το προφίλ τους ώστε το υλικό που ενσωματώθηκε στο ρομπότ να είναι συμβατό με τις προτιμήσεις των παιδιών, να μην προκαλεί ξεσπάσματα και να είναι ανάλογο των γλωσσικών, επικοινωνιακών και γνωστικών δεδομένων τους. </a:t>
            </a:r>
            <a:endParaRPr lang="en-US" sz="1800" dirty="0">
              <a:solidFill>
                <a:schemeClr val="bg1"/>
              </a:solidFill>
              <a:latin typeface="Sniglet" charset="0"/>
            </a:endParaRPr>
          </a:p>
        </p:txBody>
      </p:sp>
      <p:sp>
        <p:nvSpPr>
          <p:cNvPr id="5" name="Google Shape;74;p13"/>
          <p:cNvSpPr/>
          <p:nvPr/>
        </p:nvSpPr>
        <p:spPr>
          <a:xfrm>
            <a:off x="1676400" y="651511"/>
            <a:ext cx="3733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1708153" y="133350"/>
            <a:ext cx="3812262" cy="584775"/>
          </a:xfrm>
          <a:prstGeom prst="rect">
            <a:avLst/>
          </a:prstGeom>
        </p:spPr>
        <p:txBody>
          <a:bodyPr wrap="none">
            <a:spAutoFit/>
          </a:bodyPr>
          <a:lstStyle/>
          <a:p>
            <a:r>
              <a:rPr lang="el-GR" sz="3200" b="1" i="1" dirty="0" smtClean="0">
                <a:solidFill>
                  <a:schemeClr val="bg1"/>
                </a:solidFill>
                <a:latin typeface="Sniglet" charset="0"/>
              </a:rPr>
              <a:t>Εφαρμογή  -  Έρευνα</a:t>
            </a:r>
            <a:endParaRPr lang="en-US" sz="3200" dirty="0">
              <a:solidFill>
                <a:schemeClr val="bg1"/>
              </a:solidFill>
              <a:latin typeface="Sniglet" charset="0"/>
            </a:endParaRPr>
          </a:p>
        </p:txBody>
      </p:sp>
    </p:spTree>
    <p:extLst>
      <p:ext uri="{BB962C8B-B14F-4D97-AF65-F5344CB8AC3E}">
        <p14:creationId xmlns:p14="http://schemas.microsoft.com/office/powerpoint/2010/main" val="1442461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9" name="Google Shape;169;p22"/>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
        <p:nvSpPr>
          <p:cNvPr id="13" name="Google Shape;72;p13"/>
          <p:cNvSpPr txBox="1">
            <a:spLocks/>
          </p:cNvSpPr>
          <p:nvPr/>
        </p:nvSpPr>
        <p:spPr>
          <a:xfrm>
            <a:off x="1212900" y="133350"/>
            <a:ext cx="6559500" cy="76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3200" b="1" dirty="0" smtClean="0">
                <a:latin typeface="Sniglet"/>
                <a:ea typeface="Sniglet"/>
                <a:cs typeface="Sniglet"/>
                <a:sym typeface="Sniglet"/>
              </a:rPr>
              <a:t>Διαταραχές Φάσματος Αυτισμού</a:t>
            </a:r>
            <a:endParaRPr lang="el-GR" sz="3200" b="1" dirty="0"/>
          </a:p>
        </p:txBody>
      </p:sp>
      <p:sp>
        <p:nvSpPr>
          <p:cNvPr id="14"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533400" y="1123950"/>
            <a:ext cx="8153400" cy="3693319"/>
          </a:xfrm>
          <a:prstGeom prst="rect">
            <a:avLst/>
          </a:prstGeom>
        </p:spPr>
        <p:txBody>
          <a:bodyPr wrap="square">
            <a:spAutoFit/>
          </a:bodyPr>
          <a:lstStyle/>
          <a:p>
            <a:r>
              <a:rPr lang="el-GR" sz="1800" dirty="0">
                <a:solidFill>
                  <a:schemeClr val="bg1"/>
                </a:solidFill>
                <a:latin typeface="Sniglet" charset="0"/>
              </a:rPr>
              <a:t>Σύμφωνα με το Διαγνωστικό και Στατιστικό Εγχειρίδιο Ψυχικών Διαταραχών (DSM-V</a:t>
            </a:r>
            <a:r>
              <a:rPr lang="el-GR" sz="1800" dirty="0" smtClean="0">
                <a:solidFill>
                  <a:schemeClr val="bg1"/>
                </a:solidFill>
                <a:latin typeface="Sniglet" charset="0"/>
              </a:rPr>
              <a:t>) </a:t>
            </a:r>
            <a:r>
              <a:rPr lang="el-GR" sz="1800" dirty="0">
                <a:solidFill>
                  <a:schemeClr val="bg1"/>
                </a:solidFill>
                <a:latin typeface="Sniglet" charset="0"/>
              </a:rPr>
              <a:t>τα διαγνωστικά κριτήρια του φάσματος του αυτισμού εντοπίζονται στα </a:t>
            </a:r>
            <a:r>
              <a:rPr lang="el-GR" sz="1800" dirty="0" smtClean="0">
                <a:solidFill>
                  <a:schemeClr val="bg1"/>
                </a:solidFill>
                <a:latin typeface="Sniglet" charset="0"/>
              </a:rPr>
              <a:t>ακόλουθα</a:t>
            </a:r>
            <a:r>
              <a:rPr lang="el-GR" sz="1800" dirty="0">
                <a:solidFill>
                  <a:schemeClr val="bg1"/>
                </a:solidFill>
                <a:latin typeface="Sniglet" charset="0"/>
              </a:rPr>
              <a:t>:</a:t>
            </a:r>
            <a:endParaRPr lang="en-US" sz="1800" dirty="0">
              <a:solidFill>
                <a:schemeClr val="bg1"/>
              </a:solidFill>
              <a:latin typeface="Sniglet" charset="0"/>
            </a:endParaRPr>
          </a:p>
          <a:p>
            <a:pPr lvl="0"/>
            <a:r>
              <a:rPr lang="en-US" sz="1800" dirty="0" smtClean="0">
                <a:solidFill>
                  <a:srgbClr val="FFFF66"/>
                </a:solidFill>
                <a:latin typeface="Sniglet" charset="0"/>
              </a:rPr>
              <a:t>1</a:t>
            </a:r>
            <a:r>
              <a:rPr lang="en-US" sz="1800" dirty="0" smtClean="0">
                <a:solidFill>
                  <a:srgbClr val="FFFF66"/>
                </a:solidFill>
                <a:latin typeface="Sniglet" charset="0"/>
              </a:rPr>
              <a:t>. </a:t>
            </a:r>
            <a:r>
              <a:rPr lang="el-GR" sz="1800" dirty="0">
                <a:solidFill>
                  <a:srgbClr val="FFFF66"/>
                </a:solidFill>
                <a:latin typeface="Sniglet" charset="0"/>
              </a:rPr>
              <a:t>Ε</a:t>
            </a:r>
            <a:r>
              <a:rPr lang="el-GR" sz="1800" dirty="0" smtClean="0">
                <a:solidFill>
                  <a:srgbClr val="FFFF66"/>
                </a:solidFill>
                <a:latin typeface="Sniglet" charset="0"/>
              </a:rPr>
              <a:t>λλείμματα στην επικοινωνία και την κοινωνική  και </a:t>
            </a:r>
            <a:r>
              <a:rPr lang="el-GR" sz="1800" dirty="0" smtClean="0">
                <a:solidFill>
                  <a:srgbClr val="FFFF66"/>
                </a:solidFill>
                <a:latin typeface="Sniglet" charset="0"/>
              </a:rPr>
              <a:t>συναισθηματική</a:t>
            </a:r>
            <a:r>
              <a:rPr lang="en-US" sz="1800" dirty="0" smtClean="0">
                <a:solidFill>
                  <a:srgbClr val="FFFF66"/>
                </a:solidFill>
                <a:latin typeface="Sniglet" charset="0"/>
              </a:rPr>
              <a:t> </a:t>
            </a:r>
            <a:r>
              <a:rPr lang="el-GR" sz="1800" dirty="0" smtClean="0">
                <a:solidFill>
                  <a:srgbClr val="FFFF66"/>
                </a:solidFill>
                <a:latin typeface="Sniglet" charset="0"/>
              </a:rPr>
              <a:t>αμοιβαιότητα</a:t>
            </a:r>
            <a:r>
              <a:rPr lang="el-GR" sz="1800" dirty="0" smtClean="0">
                <a:solidFill>
                  <a:srgbClr val="FFFF66"/>
                </a:solidFill>
                <a:latin typeface="Sniglet" charset="0"/>
              </a:rPr>
              <a:t>.</a:t>
            </a:r>
          </a:p>
          <a:p>
            <a:pPr lvl="0"/>
            <a:r>
              <a:rPr lang="en-US" sz="1800" dirty="0" smtClean="0">
                <a:solidFill>
                  <a:srgbClr val="FFFF66"/>
                </a:solidFill>
                <a:latin typeface="Sniglet" charset="0"/>
              </a:rPr>
              <a:t>2</a:t>
            </a:r>
            <a:r>
              <a:rPr lang="en-US" sz="1800" dirty="0" smtClean="0">
                <a:solidFill>
                  <a:srgbClr val="FFFF66"/>
                </a:solidFill>
                <a:latin typeface="Sniglet" charset="0"/>
              </a:rPr>
              <a:t>. </a:t>
            </a:r>
            <a:r>
              <a:rPr lang="el-GR" sz="1800" dirty="0" smtClean="0">
                <a:solidFill>
                  <a:srgbClr val="FFFF66"/>
                </a:solidFill>
                <a:latin typeface="Sniglet" charset="0"/>
              </a:rPr>
              <a:t>Περιορισμένα ή επαναλαμβανόμενα μοτίβα </a:t>
            </a:r>
            <a:r>
              <a:rPr lang="el-GR" sz="1800" dirty="0" smtClean="0">
                <a:solidFill>
                  <a:srgbClr val="FFFF66"/>
                </a:solidFill>
                <a:latin typeface="Sniglet" charset="0"/>
              </a:rPr>
              <a:t>συμπεριφοράς,</a:t>
            </a:r>
            <a:r>
              <a:rPr lang="en-US" sz="1800" dirty="0" smtClean="0">
                <a:solidFill>
                  <a:srgbClr val="FFFF66"/>
                </a:solidFill>
                <a:latin typeface="Sniglet" charset="0"/>
              </a:rPr>
              <a:t> </a:t>
            </a:r>
            <a:r>
              <a:rPr lang="el-GR" sz="1800" dirty="0" smtClean="0">
                <a:solidFill>
                  <a:srgbClr val="FFFF66"/>
                </a:solidFill>
                <a:latin typeface="Sniglet" charset="0"/>
              </a:rPr>
              <a:t>ενδιαφερόντων ή </a:t>
            </a:r>
            <a:r>
              <a:rPr lang="el-GR" sz="1800" dirty="0" smtClean="0">
                <a:solidFill>
                  <a:srgbClr val="FFFF66"/>
                </a:solidFill>
                <a:latin typeface="Sniglet" charset="0"/>
              </a:rPr>
              <a:t>δραστηριοτήτων </a:t>
            </a:r>
            <a:endParaRPr lang="en-US" sz="1800" dirty="0" smtClean="0">
              <a:solidFill>
                <a:srgbClr val="FFFF66"/>
              </a:solidFill>
              <a:latin typeface="Sniglet" charset="0"/>
            </a:endParaRPr>
          </a:p>
          <a:p>
            <a:pPr lvl="0"/>
            <a:endParaRPr lang="en-US" sz="1800" dirty="0" smtClean="0">
              <a:solidFill>
                <a:schemeClr val="bg1"/>
              </a:solidFill>
              <a:latin typeface="Sniglet" charset="0"/>
            </a:endParaRPr>
          </a:p>
          <a:p>
            <a:r>
              <a:rPr lang="el-GR" sz="1800" dirty="0" smtClean="0">
                <a:solidFill>
                  <a:schemeClr val="bg1"/>
                </a:solidFill>
                <a:latin typeface="Sniglet" charset="0"/>
              </a:rPr>
              <a:t>διακρίνεται </a:t>
            </a:r>
            <a:r>
              <a:rPr lang="el-GR" sz="1800" dirty="0">
                <a:solidFill>
                  <a:schemeClr val="bg1"/>
                </a:solidFill>
                <a:latin typeface="Sniglet" charset="0"/>
              </a:rPr>
              <a:t>ανάλογα με την βαρύτητα των συμπτωμάτων στο :</a:t>
            </a:r>
            <a:endParaRPr lang="en-US" sz="1800" dirty="0">
              <a:solidFill>
                <a:schemeClr val="bg1"/>
              </a:solidFill>
              <a:latin typeface="Sniglet" charset="0"/>
            </a:endParaRPr>
          </a:p>
          <a:p>
            <a:pPr lvl="0"/>
            <a:endParaRPr lang="en-US" sz="1800" dirty="0" smtClean="0">
              <a:solidFill>
                <a:schemeClr val="bg1"/>
              </a:solidFill>
              <a:latin typeface="Sniglet" charset="0"/>
            </a:endParaRPr>
          </a:p>
          <a:p>
            <a:pPr lvl="1"/>
            <a:r>
              <a:rPr lang="el-GR" sz="1800" dirty="0" smtClean="0">
                <a:solidFill>
                  <a:schemeClr val="bg1"/>
                </a:solidFill>
                <a:latin typeface="Sniglet" charset="0"/>
              </a:rPr>
              <a:t>Επίπεδο </a:t>
            </a:r>
            <a:r>
              <a:rPr lang="el-GR" sz="1800" dirty="0">
                <a:solidFill>
                  <a:schemeClr val="bg1"/>
                </a:solidFill>
                <a:latin typeface="Sniglet" charset="0"/>
              </a:rPr>
              <a:t>3 – «Ανάγκη ιδιαίτερης ενισχυμένης υποστήριξης» </a:t>
            </a:r>
            <a:endParaRPr lang="en-US" sz="1800" dirty="0" smtClean="0">
              <a:solidFill>
                <a:schemeClr val="bg1"/>
              </a:solidFill>
              <a:latin typeface="Sniglet" charset="0"/>
            </a:endParaRPr>
          </a:p>
          <a:p>
            <a:pPr lvl="1"/>
            <a:r>
              <a:rPr lang="el-GR" sz="1800" dirty="0" smtClean="0">
                <a:solidFill>
                  <a:schemeClr val="bg1"/>
                </a:solidFill>
                <a:latin typeface="Sniglet" charset="0"/>
              </a:rPr>
              <a:t>Επίπεδο </a:t>
            </a:r>
            <a:r>
              <a:rPr lang="el-GR" sz="1800" dirty="0">
                <a:solidFill>
                  <a:schemeClr val="bg1"/>
                </a:solidFill>
                <a:latin typeface="Sniglet" charset="0"/>
              </a:rPr>
              <a:t>2 – «Ανάγκη ενισχυμένης υποστήριξης» </a:t>
            </a:r>
            <a:r>
              <a:rPr lang="en-US" sz="1800" dirty="0">
                <a:solidFill>
                  <a:schemeClr val="bg1"/>
                </a:solidFill>
                <a:latin typeface="Sniglet" charset="0"/>
              </a:rPr>
              <a:t> </a:t>
            </a:r>
          </a:p>
          <a:p>
            <a:pPr lvl="1"/>
            <a:r>
              <a:rPr lang="el-GR" sz="1800" dirty="0">
                <a:solidFill>
                  <a:schemeClr val="bg1"/>
                </a:solidFill>
                <a:latin typeface="Sniglet" charset="0"/>
              </a:rPr>
              <a:t>Επίπεδο 1 – «Ανάγκη υποστήριξης» </a:t>
            </a:r>
            <a:endParaRPr lang="en-US" sz="1800" dirty="0">
              <a:solidFill>
                <a:schemeClr val="bg1"/>
              </a:solidFill>
              <a:latin typeface="Snigle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sp>
        <p:nvSpPr>
          <p:cNvPr id="4" name="Google Shape;74;p13"/>
          <p:cNvSpPr/>
          <p:nvPr/>
        </p:nvSpPr>
        <p:spPr>
          <a:xfrm>
            <a:off x="1676400" y="590550"/>
            <a:ext cx="51994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 name="Rectangle 4"/>
          <p:cNvSpPr/>
          <p:nvPr/>
        </p:nvSpPr>
        <p:spPr>
          <a:xfrm>
            <a:off x="1708153" y="81975"/>
            <a:ext cx="5458546" cy="584775"/>
          </a:xfrm>
          <a:prstGeom prst="rect">
            <a:avLst/>
          </a:prstGeom>
        </p:spPr>
        <p:txBody>
          <a:bodyPr wrap="none">
            <a:spAutoFit/>
          </a:bodyPr>
          <a:lstStyle/>
          <a:p>
            <a:r>
              <a:rPr lang="el-GR" sz="3200" b="1" i="1" dirty="0" smtClean="0">
                <a:solidFill>
                  <a:schemeClr val="bg1"/>
                </a:solidFill>
                <a:latin typeface="Sniglet" charset="0"/>
              </a:rPr>
              <a:t>Πιλοτική Εφαρμογή  -  Έρευνα</a:t>
            </a:r>
            <a:endParaRPr lang="en-US" sz="3200" dirty="0">
              <a:solidFill>
                <a:schemeClr val="bg1"/>
              </a:solidFill>
              <a:latin typeface="Sniglet" charset="0"/>
            </a:endParaRPr>
          </a:p>
        </p:txBody>
      </p:sp>
      <p:sp>
        <p:nvSpPr>
          <p:cNvPr id="7" name="Rectangle 6"/>
          <p:cNvSpPr/>
          <p:nvPr/>
        </p:nvSpPr>
        <p:spPr>
          <a:xfrm>
            <a:off x="529077" y="895350"/>
            <a:ext cx="2100255" cy="369332"/>
          </a:xfrm>
          <a:prstGeom prst="rect">
            <a:avLst/>
          </a:prstGeom>
        </p:spPr>
        <p:txBody>
          <a:bodyPr wrap="none">
            <a:spAutoFit/>
          </a:bodyPr>
          <a:lstStyle/>
          <a:p>
            <a:r>
              <a:rPr lang="el-GR" sz="1800" b="1" i="1" dirty="0" smtClean="0">
                <a:solidFill>
                  <a:schemeClr val="bg1"/>
                </a:solidFill>
                <a:latin typeface="Sniglet" charset="0"/>
              </a:rPr>
              <a:t>Συλλογή Δεδομένων</a:t>
            </a:r>
            <a:endParaRPr lang="en-US" sz="1800" dirty="0">
              <a:solidFill>
                <a:schemeClr val="bg1"/>
              </a:solidFill>
              <a:latin typeface="Sniglet" charset="0"/>
            </a:endParaRPr>
          </a:p>
        </p:txBody>
      </p:sp>
      <p:sp>
        <p:nvSpPr>
          <p:cNvPr id="8" name="Rectangle 7"/>
          <p:cNvSpPr/>
          <p:nvPr/>
        </p:nvSpPr>
        <p:spPr>
          <a:xfrm>
            <a:off x="381000" y="1581150"/>
            <a:ext cx="8444941" cy="923330"/>
          </a:xfrm>
          <a:prstGeom prst="rect">
            <a:avLst/>
          </a:prstGeom>
        </p:spPr>
        <p:txBody>
          <a:bodyPr wrap="none">
            <a:spAutoFit/>
          </a:bodyPr>
          <a:lstStyle/>
          <a:p>
            <a:r>
              <a:rPr lang="el-GR" sz="1800" b="1" dirty="0" smtClean="0">
                <a:solidFill>
                  <a:schemeClr val="bg1"/>
                </a:solidFill>
                <a:latin typeface="Sniglet" charset="0"/>
              </a:rPr>
              <a:t>Μέσω των παρεμβάσεων</a:t>
            </a:r>
            <a:r>
              <a:rPr lang="el-GR" sz="1800" b="1" i="1" dirty="0" smtClean="0">
                <a:solidFill>
                  <a:schemeClr val="bg1"/>
                </a:solidFill>
                <a:latin typeface="Sniglet" charset="0"/>
              </a:rPr>
              <a:t>: </a:t>
            </a:r>
            <a:r>
              <a:rPr lang="el-GR" sz="1800" b="1" i="1" dirty="0" smtClean="0">
                <a:solidFill>
                  <a:schemeClr val="bg1"/>
                </a:solidFill>
                <a:latin typeface="Sniglet" charset="0"/>
                <a:sym typeface="Wingdings" pitchFamily="2" charset="2"/>
              </a:rPr>
              <a:t> 5 βήματα </a:t>
            </a:r>
            <a:r>
              <a:rPr lang="en-US" sz="1800" b="1" i="1" dirty="0" smtClean="0">
                <a:solidFill>
                  <a:schemeClr val="bg1"/>
                </a:solidFill>
                <a:latin typeface="Sniglet" charset="0"/>
                <a:sym typeface="Wingdings" pitchFamily="2" charset="2"/>
              </a:rPr>
              <a:t>ARRoW</a:t>
            </a:r>
            <a:r>
              <a:rPr lang="el-GR" sz="1800" b="1" i="1" dirty="0" smtClean="0">
                <a:solidFill>
                  <a:schemeClr val="bg1"/>
                </a:solidFill>
                <a:latin typeface="Sniglet" charset="0"/>
                <a:sym typeface="Wingdings" pitchFamily="2" charset="2"/>
              </a:rPr>
              <a:t>    </a:t>
            </a:r>
            <a:r>
              <a:rPr lang="en-US" sz="1800" b="1" i="1" dirty="0" smtClean="0">
                <a:solidFill>
                  <a:schemeClr val="bg1"/>
                </a:solidFill>
                <a:latin typeface="Sniglet" charset="0"/>
                <a:sym typeface="Wingdings" pitchFamily="2" charset="2"/>
              </a:rPr>
              <a:t>- </a:t>
            </a:r>
            <a:r>
              <a:rPr lang="el-GR" sz="1800" dirty="0" smtClean="0">
                <a:solidFill>
                  <a:schemeClr val="bg1"/>
                </a:solidFill>
                <a:latin typeface="Sniglet" charset="0"/>
                <a:sym typeface="Wingdings" pitchFamily="2" charset="2"/>
              </a:rPr>
              <a:t>διαδικασία διαλόγου, αφηγήσεων</a:t>
            </a:r>
          </a:p>
          <a:p>
            <a:r>
              <a:rPr lang="el-GR" sz="1800" dirty="0">
                <a:solidFill>
                  <a:schemeClr val="bg1"/>
                </a:solidFill>
                <a:latin typeface="Sniglet" charset="0"/>
                <a:sym typeface="Wingdings" pitchFamily="2" charset="2"/>
              </a:rPr>
              <a:t>	</a:t>
            </a:r>
            <a:r>
              <a:rPr lang="el-GR" sz="1800" dirty="0" smtClean="0">
                <a:solidFill>
                  <a:schemeClr val="bg1"/>
                </a:solidFill>
                <a:latin typeface="Sniglet" charset="0"/>
                <a:sym typeface="Wingdings" pitchFamily="2" charset="2"/>
              </a:rPr>
              <a:t>				    </a:t>
            </a:r>
            <a:r>
              <a:rPr lang="en-US" sz="1800" dirty="0" smtClean="0">
                <a:solidFill>
                  <a:schemeClr val="bg1"/>
                </a:solidFill>
                <a:latin typeface="Sniglet" charset="0"/>
                <a:sym typeface="Wingdings" pitchFamily="2" charset="2"/>
              </a:rPr>
              <a:t>  - </a:t>
            </a:r>
            <a:r>
              <a:rPr lang="el-GR" sz="1800" dirty="0" smtClean="0">
                <a:solidFill>
                  <a:schemeClr val="bg1"/>
                </a:solidFill>
                <a:latin typeface="Sniglet" charset="0"/>
                <a:sym typeface="Wingdings" pitchFamily="2" charset="2"/>
              </a:rPr>
              <a:t> περιγραφές εικόνων, περιστατικών</a:t>
            </a:r>
          </a:p>
          <a:p>
            <a:r>
              <a:rPr lang="el-GR" sz="1800" dirty="0">
                <a:solidFill>
                  <a:schemeClr val="bg1"/>
                </a:solidFill>
                <a:latin typeface="Sniglet" charset="0"/>
                <a:sym typeface="Wingdings" pitchFamily="2" charset="2"/>
              </a:rPr>
              <a:t>	</a:t>
            </a:r>
            <a:r>
              <a:rPr lang="el-GR" sz="1800" dirty="0" smtClean="0">
                <a:solidFill>
                  <a:schemeClr val="bg1"/>
                </a:solidFill>
                <a:latin typeface="Sniglet" charset="0"/>
                <a:sym typeface="Wingdings" pitchFamily="2" charset="2"/>
              </a:rPr>
              <a:t>				     </a:t>
            </a:r>
            <a:r>
              <a:rPr lang="en-US" sz="1800" dirty="0" smtClean="0">
                <a:solidFill>
                  <a:schemeClr val="bg1"/>
                </a:solidFill>
                <a:latin typeface="Sniglet" charset="0"/>
                <a:sym typeface="Wingdings" pitchFamily="2" charset="2"/>
              </a:rPr>
              <a:t> - </a:t>
            </a:r>
            <a:r>
              <a:rPr lang="el-GR" sz="1800" dirty="0" smtClean="0">
                <a:solidFill>
                  <a:schemeClr val="bg1"/>
                </a:solidFill>
                <a:latin typeface="Sniglet" charset="0"/>
                <a:sym typeface="Wingdings" pitchFamily="2" charset="2"/>
              </a:rPr>
              <a:t>παιχνίδια (επιτραπέζια, ψηφιακά)</a:t>
            </a:r>
            <a:endParaRPr lang="en-US" sz="1800" dirty="0">
              <a:solidFill>
                <a:schemeClr val="bg1"/>
              </a:solidFill>
              <a:latin typeface="Sniglet" charset="0"/>
            </a:endParaRPr>
          </a:p>
        </p:txBody>
      </p:sp>
      <p:sp>
        <p:nvSpPr>
          <p:cNvPr id="9" name="Rectangle 8"/>
          <p:cNvSpPr/>
          <p:nvPr/>
        </p:nvSpPr>
        <p:spPr>
          <a:xfrm>
            <a:off x="685800" y="2952750"/>
            <a:ext cx="6506909" cy="1477328"/>
          </a:xfrm>
          <a:prstGeom prst="rect">
            <a:avLst/>
          </a:prstGeom>
        </p:spPr>
        <p:txBody>
          <a:bodyPr wrap="none">
            <a:spAutoFit/>
          </a:bodyPr>
          <a:lstStyle/>
          <a:p>
            <a:r>
              <a:rPr lang="el-GR" sz="1800" dirty="0" smtClean="0">
                <a:solidFill>
                  <a:schemeClr val="bg1"/>
                </a:solidFill>
                <a:latin typeface="Sniglet" charset="0"/>
              </a:rPr>
              <a:t>5 στάδια αξιολόγησης </a:t>
            </a:r>
            <a:r>
              <a:rPr lang="el-GR" sz="1800" dirty="0" smtClean="0">
                <a:solidFill>
                  <a:schemeClr val="bg1"/>
                </a:solidFill>
                <a:latin typeface="Sniglet" charset="0"/>
                <a:sym typeface="Wingdings" pitchFamily="2" charset="2"/>
              </a:rPr>
              <a:t> αρχική</a:t>
            </a:r>
            <a:r>
              <a:rPr lang="en-US" sz="1800" dirty="0">
                <a:solidFill>
                  <a:schemeClr val="bg1"/>
                </a:solidFill>
                <a:latin typeface="Sniglet" charset="0"/>
                <a:sym typeface="Wingdings" pitchFamily="2" charset="2"/>
              </a:rPr>
              <a:t> </a:t>
            </a:r>
            <a:r>
              <a:rPr lang="el-GR" sz="1800" dirty="0" smtClean="0">
                <a:solidFill>
                  <a:schemeClr val="bg1"/>
                </a:solidFill>
                <a:latin typeface="Sniglet" charset="0"/>
                <a:sym typeface="Wingdings" pitchFamily="2" charset="2"/>
              </a:rPr>
              <a:t>(πριν την εφαρμογή της </a:t>
            </a:r>
            <a:r>
              <a:rPr lang="en-US" sz="1800" dirty="0" smtClean="0">
                <a:solidFill>
                  <a:schemeClr val="bg1"/>
                </a:solidFill>
                <a:latin typeface="Sniglet" charset="0"/>
                <a:sym typeface="Wingdings" pitchFamily="2" charset="2"/>
              </a:rPr>
              <a:t>ARRoW</a:t>
            </a:r>
            <a:endParaRPr lang="el-GR" sz="1800" dirty="0" smtClean="0">
              <a:solidFill>
                <a:schemeClr val="bg1"/>
              </a:solidFill>
              <a:latin typeface="Sniglet" charset="0"/>
              <a:sym typeface="Wingdings" pitchFamily="2" charset="2"/>
            </a:endParaRPr>
          </a:p>
          <a:p>
            <a:r>
              <a:rPr lang="el-GR" sz="1800" dirty="0">
                <a:solidFill>
                  <a:schemeClr val="bg1"/>
                </a:solidFill>
                <a:latin typeface="Sniglet" charset="0"/>
                <a:sym typeface="Wingdings" pitchFamily="2" charset="2"/>
              </a:rPr>
              <a:t>	</a:t>
            </a:r>
            <a:r>
              <a:rPr lang="el-GR" sz="1800" dirty="0" smtClean="0">
                <a:solidFill>
                  <a:schemeClr val="bg1"/>
                </a:solidFill>
                <a:latin typeface="Sniglet" charset="0"/>
                <a:sym typeface="Wingdings" pitchFamily="2" charset="2"/>
              </a:rPr>
              <a:t>	           τελική (στο 5</a:t>
            </a:r>
            <a:r>
              <a:rPr lang="el-GR" sz="1800" baseline="30000" dirty="0" smtClean="0">
                <a:solidFill>
                  <a:schemeClr val="bg1"/>
                </a:solidFill>
                <a:latin typeface="Sniglet" charset="0"/>
                <a:sym typeface="Wingdings" pitchFamily="2" charset="2"/>
              </a:rPr>
              <a:t>ο</a:t>
            </a:r>
            <a:r>
              <a:rPr lang="el-GR" sz="1800" dirty="0" smtClean="0">
                <a:solidFill>
                  <a:schemeClr val="bg1"/>
                </a:solidFill>
                <a:latin typeface="Sniglet" charset="0"/>
                <a:sym typeface="Wingdings" pitchFamily="2" charset="2"/>
              </a:rPr>
              <a:t> βήμα της </a:t>
            </a:r>
            <a:r>
              <a:rPr lang="en-US" sz="1800" dirty="0" smtClean="0">
                <a:solidFill>
                  <a:schemeClr val="bg1"/>
                </a:solidFill>
                <a:latin typeface="Sniglet" charset="0"/>
                <a:sym typeface="Wingdings" pitchFamily="2" charset="2"/>
              </a:rPr>
              <a:t>ARRoW)</a:t>
            </a:r>
            <a:endParaRPr lang="el-GR" sz="1800" dirty="0" smtClean="0">
              <a:solidFill>
                <a:schemeClr val="bg1"/>
              </a:solidFill>
              <a:latin typeface="Sniglet" charset="0"/>
              <a:sym typeface="Wingdings" pitchFamily="2" charset="2"/>
            </a:endParaRPr>
          </a:p>
          <a:p>
            <a:r>
              <a:rPr lang="el-GR" sz="1800" dirty="0">
                <a:solidFill>
                  <a:schemeClr val="bg1"/>
                </a:solidFill>
                <a:latin typeface="Sniglet" charset="0"/>
                <a:sym typeface="Wingdings" pitchFamily="2" charset="2"/>
              </a:rPr>
              <a:t>	</a:t>
            </a:r>
            <a:r>
              <a:rPr lang="el-GR" sz="1800" dirty="0" smtClean="0">
                <a:solidFill>
                  <a:schemeClr val="bg1"/>
                </a:solidFill>
                <a:latin typeface="Sniglet" charset="0"/>
                <a:sym typeface="Wingdings" pitchFamily="2" charset="2"/>
              </a:rPr>
              <a:t>	</a:t>
            </a:r>
            <a:r>
              <a:rPr lang="el-GR" sz="1800" dirty="0" smtClean="0">
                <a:solidFill>
                  <a:schemeClr val="bg1"/>
                </a:solidFill>
                <a:latin typeface="Calibri" pitchFamily="34" charset="0"/>
                <a:sym typeface="Wingdings" pitchFamily="2" charset="2"/>
              </a:rPr>
              <a:t>          </a:t>
            </a:r>
            <a:r>
              <a:rPr lang="en-US" sz="1800" dirty="0" smtClean="0">
                <a:solidFill>
                  <a:schemeClr val="bg1"/>
                </a:solidFill>
                <a:latin typeface="Calibri" pitchFamily="34" charset="0"/>
                <a:sym typeface="Wingdings" pitchFamily="2" charset="2"/>
              </a:rPr>
              <a:t>followup1  (</a:t>
            </a:r>
            <a:r>
              <a:rPr lang="el-GR" sz="1800" dirty="0" smtClean="0">
                <a:solidFill>
                  <a:schemeClr val="bg1"/>
                </a:solidFill>
                <a:latin typeface="Calibri" pitchFamily="34" charset="0"/>
                <a:sym typeface="Wingdings" pitchFamily="2" charset="2"/>
              </a:rPr>
              <a:t> 2 βδομάδες μετά την </a:t>
            </a:r>
            <a:r>
              <a:rPr lang="en-US" sz="1800" dirty="0" smtClean="0">
                <a:solidFill>
                  <a:schemeClr val="bg1"/>
                </a:solidFill>
                <a:latin typeface="Calibri" pitchFamily="34" charset="0"/>
                <a:sym typeface="Wingdings" pitchFamily="2" charset="2"/>
              </a:rPr>
              <a:t>ARRoW)</a:t>
            </a:r>
          </a:p>
          <a:p>
            <a:r>
              <a:rPr lang="en-US" sz="1800" dirty="0">
                <a:solidFill>
                  <a:schemeClr val="bg1"/>
                </a:solidFill>
                <a:latin typeface="Calibri" pitchFamily="34" charset="0"/>
                <a:sym typeface="Wingdings" pitchFamily="2" charset="2"/>
              </a:rPr>
              <a:t>	</a:t>
            </a:r>
            <a:r>
              <a:rPr lang="en-US" sz="1800" dirty="0" smtClean="0">
                <a:solidFill>
                  <a:schemeClr val="bg1"/>
                </a:solidFill>
                <a:latin typeface="Calibri" pitchFamily="34" charset="0"/>
                <a:sym typeface="Wingdings" pitchFamily="2" charset="2"/>
              </a:rPr>
              <a:t>	          followup2  ( </a:t>
            </a:r>
            <a:r>
              <a:rPr lang="el-GR" sz="1800" dirty="0" smtClean="0">
                <a:solidFill>
                  <a:schemeClr val="bg1"/>
                </a:solidFill>
                <a:latin typeface="Calibri" pitchFamily="34" charset="0"/>
                <a:sym typeface="Wingdings" pitchFamily="2" charset="2"/>
              </a:rPr>
              <a:t>1 μήνα μετά την </a:t>
            </a:r>
            <a:r>
              <a:rPr lang="en-US" sz="1800" dirty="0" smtClean="0">
                <a:solidFill>
                  <a:schemeClr val="bg1"/>
                </a:solidFill>
                <a:latin typeface="Calibri" pitchFamily="34" charset="0"/>
                <a:sym typeface="Wingdings" pitchFamily="2" charset="2"/>
              </a:rPr>
              <a:t>ARRoW)</a:t>
            </a:r>
          </a:p>
          <a:p>
            <a:r>
              <a:rPr lang="en-US" sz="1800" dirty="0">
                <a:solidFill>
                  <a:schemeClr val="bg1"/>
                </a:solidFill>
                <a:latin typeface="Calibri" pitchFamily="34" charset="0"/>
                <a:sym typeface="Wingdings" pitchFamily="2" charset="2"/>
              </a:rPr>
              <a:t>	</a:t>
            </a:r>
            <a:r>
              <a:rPr lang="en-US" sz="1800" dirty="0" smtClean="0">
                <a:solidFill>
                  <a:schemeClr val="bg1"/>
                </a:solidFill>
                <a:latin typeface="Calibri" pitchFamily="34" charset="0"/>
                <a:sym typeface="Wingdings" pitchFamily="2" charset="2"/>
              </a:rPr>
              <a:t>	          followup3  ( </a:t>
            </a:r>
            <a:r>
              <a:rPr lang="el-GR" sz="1800" dirty="0" smtClean="0">
                <a:solidFill>
                  <a:schemeClr val="bg1"/>
                </a:solidFill>
                <a:latin typeface="Calibri" pitchFamily="34" charset="0"/>
                <a:sym typeface="Wingdings" pitchFamily="2" charset="2"/>
              </a:rPr>
              <a:t>3 μήνες μετά την </a:t>
            </a:r>
            <a:r>
              <a:rPr lang="en-US" sz="1800" dirty="0" smtClean="0">
                <a:solidFill>
                  <a:schemeClr val="bg1"/>
                </a:solidFill>
                <a:latin typeface="Calibri" pitchFamily="34" charset="0"/>
                <a:sym typeface="Wingdings" pitchFamily="2" charset="2"/>
              </a:rPr>
              <a:t>ARRoW) </a:t>
            </a:r>
            <a:endParaRPr lang="en-US" sz="1800" dirty="0">
              <a:solidFill>
                <a:schemeClr val="bg1"/>
              </a:solidFill>
              <a:latin typeface="Calibri" pitchFamily="34" charset="0"/>
            </a:endParaRPr>
          </a:p>
        </p:txBody>
      </p:sp>
    </p:spTree>
    <p:extLst>
      <p:ext uri="{BB962C8B-B14F-4D97-AF65-F5344CB8AC3E}">
        <p14:creationId xmlns:p14="http://schemas.microsoft.com/office/powerpoint/2010/main" val="1713154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sp>
        <p:nvSpPr>
          <p:cNvPr id="4" name="Google Shape;74;p13"/>
          <p:cNvSpPr/>
          <p:nvPr/>
        </p:nvSpPr>
        <p:spPr>
          <a:xfrm>
            <a:off x="1676400" y="590550"/>
            <a:ext cx="3733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 name="Rectangle 4"/>
          <p:cNvSpPr/>
          <p:nvPr/>
        </p:nvSpPr>
        <p:spPr>
          <a:xfrm>
            <a:off x="1708153" y="81975"/>
            <a:ext cx="3812262" cy="584775"/>
          </a:xfrm>
          <a:prstGeom prst="rect">
            <a:avLst/>
          </a:prstGeom>
        </p:spPr>
        <p:txBody>
          <a:bodyPr wrap="none">
            <a:spAutoFit/>
          </a:bodyPr>
          <a:lstStyle/>
          <a:p>
            <a:r>
              <a:rPr lang="el-GR" sz="3200" b="1" i="1" dirty="0" smtClean="0">
                <a:solidFill>
                  <a:schemeClr val="bg1"/>
                </a:solidFill>
                <a:latin typeface="Sniglet" charset="0"/>
              </a:rPr>
              <a:t>Εφαρμογή  -  Έρευνα</a:t>
            </a:r>
            <a:endParaRPr lang="en-US" sz="3200" dirty="0">
              <a:solidFill>
                <a:schemeClr val="bg1"/>
              </a:solidFill>
              <a:latin typeface="Sniglet" charset="0"/>
            </a:endParaRPr>
          </a:p>
        </p:txBody>
      </p:sp>
      <p:sp>
        <p:nvSpPr>
          <p:cNvPr id="6" name="Rectangle 5"/>
          <p:cNvSpPr/>
          <p:nvPr/>
        </p:nvSpPr>
        <p:spPr>
          <a:xfrm>
            <a:off x="1790700" y="767259"/>
            <a:ext cx="7239000" cy="923330"/>
          </a:xfrm>
          <a:prstGeom prst="rect">
            <a:avLst/>
          </a:prstGeom>
        </p:spPr>
        <p:txBody>
          <a:bodyPr wrap="square">
            <a:spAutoFit/>
          </a:bodyPr>
          <a:lstStyle/>
          <a:p>
            <a:pPr algn="just"/>
            <a:r>
              <a:rPr lang="el-GR" sz="1800" dirty="0" smtClean="0">
                <a:solidFill>
                  <a:schemeClr val="bg1"/>
                </a:solidFill>
                <a:latin typeface="Sniglet" charset="0"/>
              </a:rPr>
              <a:t>Για </a:t>
            </a:r>
            <a:r>
              <a:rPr lang="el-GR" sz="1800" dirty="0">
                <a:solidFill>
                  <a:schemeClr val="bg1"/>
                </a:solidFill>
                <a:latin typeface="Sniglet" charset="0"/>
              </a:rPr>
              <a:t>την </a:t>
            </a:r>
            <a:r>
              <a:rPr lang="el-GR" sz="1800" dirty="0" smtClean="0">
                <a:solidFill>
                  <a:schemeClr val="bg1"/>
                </a:solidFill>
                <a:latin typeface="Sniglet" charset="0"/>
              </a:rPr>
              <a:t>δημιουργία </a:t>
            </a:r>
            <a:r>
              <a:rPr lang="el-GR" sz="1800" dirty="0">
                <a:solidFill>
                  <a:schemeClr val="bg1"/>
                </a:solidFill>
                <a:latin typeface="Sniglet" charset="0"/>
              </a:rPr>
              <a:t>διαβαθμισμένης κλίμακας παρατήρησης,  τροποποιήθηκε και αξιοποιήθηκε εργαλείο το οποίο </a:t>
            </a:r>
            <a:r>
              <a:rPr lang="el-GR" sz="1800" dirty="0" smtClean="0">
                <a:solidFill>
                  <a:schemeClr val="bg1"/>
                </a:solidFill>
                <a:latin typeface="Sniglet" charset="0"/>
              </a:rPr>
              <a:t>βασίζεται </a:t>
            </a:r>
            <a:r>
              <a:rPr lang="el-GR" sz="1800" dirty="0">
                <a:solidFill>
                  <a:schemeClr val="bg1"/>
                </a:solidFill>
                <a:latin typeface="Sniglet" charset="0"/>
              </a:rPr>
              <a:t>στην μέθοδο αξιολόγησης της κοινωνικότητας του προγράμματος </a:t>
            </a:r>
            <a:r>
              <a:rPr lang="en-US" sz="1800" dirty="0">
                <a:solidFill>
                  <a:schemeClr val="bg1"/>
                </a:solidFill>
                <a:latin typeface="Sniglet" charset="0"/>
              </a:rPr>
              <a:t>TEACCH</a:t>
            </a:r>
            <a:r>
              <a:rPr lang="el-GR" sz="1800" dirty="0">
                <a:solidFill>
                  <a:schemeClr val="bg1"/>
                </a:solidFill>
                <a:latin typeface="Sniglet" charset="0"/>
              </a:rPr>
              <a:t> </a:t>
            </a:r>
            <a:r>
              <a:rPr lang="el-GR" sz="1800" dirty="0" smtClean="0">
                <a:solidFill>
                  <a:schemeClr val="bg1"/>
                </a:solidFill>
                <a:latin typeface="Sniglet" charset="0"/>
              </a:rPr>
              <a:t>(</a:t>
            </a:r>
            <a:r>
              <a:rPr lang="el-GR" sz="1800" dirty="0" err="1" smtClean="0">
                <a:solidFill>
                  <a:schemeClr val="bg1"/>
                </a:solidFill>
                <a:latin typeface="Sniglet" charset="0"/>
              </a:rPr>
              <a:t>Απτεσλής</a:t>
            </a:r>
            <a:r>
              <a:rPr lang="el-GR" sz="1800" dirty="0" smtClean="0">
                <a:solidFill>
                  <a:schemeClr val="bg1"/>
                </a:solidFill>
                <a:latin typeface="Sniglet" charset="0"/>
              </a:rPr>
              <a:t>, 2014)</a:t>
            </a:r>
            <a:endParaRPr lang="en-US" sz="1800" dirty="0">
              <a:solidFill>
                <a:schemeClr val="bg1"/>
              </a:solidFill>
              <a:latin typeface="Sniglet" charset="0"/>
            </a:endParaRPr>
          </a:p>
        </p:txBody>
      </p:sp>
      <p:sp>
        <p:nvSpPr>
          <p:cNvPr id="7" name="Rectangle 6"/>
          <p:cNvSpPr/>
          <p:nvPr/>
        </p:nvSpPr>
        <p:spPr>
          <a:xfrm>
            <a:off x="457200" y="590550"/>
            <a:ext cx="1218603" cy="369332"/>
          </a:xfrm>
          <a:prstGeom prst="rect">
            <a:avLst/>
          </a:prstGeom>
        </p:spPr>
        <p:txBody>
          <a:bodyPr wrap="none">
            <a:spAutoFit/>
          </a:bodyPr>
          <a:lstStyle/>
          <a:p>
            <a:r>
              <a:rPr lang="el-GR" sz="1800" b="1" i="1" dirty="0">
                <a:solidFill>
                  <a:schemeClr val="bg1"/>
                </a:solidFill>
                <a:latin typeface="Sniglet" charset="0"/>
              </a:rPr>
              <a:t>Μετρήσεις</a:t>
            </a:r>
            <a:endParaRPr lang="en-US" sz="1800" dirty="0">
              <a:solidFill>
                <a:schemeClr val="bg1"/>
              </a:solidFill>
              <a:latin typeface="Sniglet" charset="0"/>
            </a:endParaRPr>
          </a:p>
        </p:txBody>
      </p:sp>
      <p:sp>
        <p:nvSpPr>
          <p:cNvPr id="8" name="Rectangle 7"/>
          <p:cNvSpPr/>
          <p:nvPr/>
        </p:nvSpPr>
        <p:spPr>
          <a:xfrm>
            <a:off x="533400" y="1809750"/>
            <a:ext cx="909223" cy="369332"/>
          </a:xfrm>
          <a:prstGeom prst="rect">
            <a:avLst/>
          </a:prstGeom>
        </p:spPr>
        <p:txBody>
          <a:bodyPr wrap="none">
            <a:spAutoFit/>
          </a:bodyPr>
          <a:lstStyle/>
          <a:p>
            <a:r>
              <a:rPr lang="el-GR" sz="1800" b="1" i="1" dirty="0" smtClean="0">
                <a:solidFill>
                  <a:schemeClr val="bg1"/>
                </a:solidFill>
                <a:latin typeface="Sniglet" charset="0"/>
              </a:rPr>
              <a:t>Δείκτες</a:t>
            </a:r>
            <a:endParaRPr lang="en-US" sz="1800" dirty="0">
              <a:solidFill>
                <a:schemeClr val="bg1"/>
              </a:solidFill>
              <a:latin typeface="Sniglet" charset="0"/>
            </a:endParaRPr>
          </a:p>
        </p:txBody>
      </p:sp>
      <p:sp>
        <p:nvSpPr>
          <p:cNvPr id="9" name="Rectangle 8"/>
          <p:cNvSpPr/>
          <p:nvPr/>
        </p:nvSpPr>
        <p:spPr>
          <a:xfrm>
            <a:off x="533400" y="2190750"/>
            <a:ext cx="8229600" cy="2923877"/>
          </a:xfrm>
          <a:prstGeom prst="rect">
            <a:avLst/>
          </a:prstGeom>
        </p:spPr>
        <p:txBody>
          <a:bodyPr wrap="square">
            <a:spAutoFit/>
          </a:bodyPr>
          <a:lstStyle/>
          <a:p>
            <a:pPr lvl="0" algn="just"/>
            <a:r>
              <a:rPr lang="el-GR" sz="1700" dirty="0" smtClean="0">
                <a:solidFill>
                  <a:schemeClr val="bg1"/>
                </a:solidFill>
                <a:latin typeface="Sniglet" charset="0"/>
              </a:rPr>
              <a:t>1. </a:t>
            </a:r>
            <a:r>
              <a:rPr lang="el-GR" sz="1700" u="sng" dirty="0" smtClean="0">
                <a:solidFill>
                  <a:schemeClr val="bg1"/>
                </a:solidFill>
                <a:latin typeface="Sniglet" charset="0"/>
              </a:rPr>
              <a:t>εγγύτητα</a:t>
            </a:r>
            <a:r>
              <a:rPr lang="el-GR" sz="1700" dirty="0">
                <a:solidFill>
                  <a:schemeClr val="bg1"/>
                </a:solidFill>
                <a:latin typeface="Sniglet" charset="0"/>
              </a:rPr>
              <a:t>, η ικανότητα του παιδιού να βρίσκεται μέσα στην ομάδα και κοντά στους άλλους, εκπαιδευτικούς, συμμαθητές.</a:t>
            </a:r>
            <a:endParaRPr lang="en-US" sz="1700" dirty="0">
              <a:solidFill>
                <a:schemeClr val="bg1"/>
              </a:solidFill>
              <a:latin typeface="Sniglet" charset="0"/>
            </a:endParaRPr>
          </a:p>
          <a:p>
            <a:pPr lvl="0" algn="just"/>
            <a:r>
              <a:rPr lang="el-GR" sz="1700" dirty="0" smtClean="0">
                <a:solidFill>
                  <a:schemeClr val="bg1"/>
                </a:solidFill>
                <a:latin typeface="Sniglet" charset="0"/>
              </a:rPr>
              <a:t>2. </a:t>
            </a:r>
            <a:r>
              <a:rPr lang="el-GR" sz="1700" u="sng" dirty="0" err="1" smtClean="0">
                <a:solidFill>
                  <a:schemeClr val="bg1"/>
                </a:solidFill>
                <a:latin typeface="Sniglet" charset="0"/>
              </a:rPr>
              <a:t>βλεμματική</a:t>
            </a:r>
            <a:r>
              <a:rPr lang="el-GR" sz="1700" u="sng" dirty="0" smtClean="0">
                <a:solidFill>
                  <a:schemeClr val="bg1"/>
                </a:solidFill>
                <a:latin typeface="Sniglet" charset="0"/>
              </a:rPr>
              <a:t> </a:t>
            </a:r>
            <a:r>
              <a:rPr lang="el-GR" sz="1700" u="sng" dirty="0">
                <a:solidFill>
                  <a:schemeClr val="bg1"/>
                </a:solidFill>
                <a:latin typeface="Sniglet" charset="0"/>
              </a:rPr>
              <a:t>επαφή</a:t>
            </a:r>
            <a:r>
              <a:rPr lang="el-GR" sz="1700" dirty="0">
                <a:solidFill>
                  <a:schemeClr val="bg1"/>
                </a:solidFill>
                <a:latin typeface="Sniglet" charset="0"/>
              </a:rPr>
              <a:t>, η ικανότητα του παιδιού να κοιτάει το άτομο που μιλάει, το άτομο που του απευθύνεται και  να στρέφει το βλέμμα στο άτομο στο οποίο το ίδιο απευθύνεται</a:t>
            </a:r>
            <a:endParaRPr lang="en-US" sz="1700" dirty="0">
              <a:solidFill>
                <a:schemeClr val="bg1"/>
              </a:solidFill>
              <a:latin typeface="Sniglet" charset="0"/>
            </a:endParaRPr>
          </a:p>
          <a:p>
            <a:pPr lvl="0" algn="just"/>
            <a:r>
              <a:rPr lang="el-GR" sz="1700" dirty="0" smtClean="0">
                <a:solidFill>
                  <a:schemeClr val="bg1"/>
                </a:solidFill>
                <a:latin typeface="Sniglet" charset="0"/>
              </a:rPr>
              <a:t>3. </a:t>
            </a:r>
            <a:r>
              <a:rPr lang="el-GR" sz="1700" u="sng" dirty="0" smtClean="0">
                <a:solidFill>
                  <a:schemeClr val="bg1"/>
                </a:solidFill>
                <a:latin typeface="Sniglet" charset="0"/>
              </a:rPr>
              <a:t>δραστηριότητα </a:t>
            </a:r>
            <a:r>
              <a:rPr lang="el-GR" sz="1700" u="sng" dirty="0">
                <a:solidFill>
                  <a:schemeClr val="bg1"/>
                </a:solidFill>
                <a:latin typeface="Sniglet" charset="0"/>
              </a:rPr>
              <a:t>σε ομάδα</a:t>
            </a:r>
            <a:r>
              <a:rPr lang="el-GR" sz="1700" dirty="0">
                <a:solidFill>
                  <a:schemeClr val="bg1"/>
                </a:solidFill>
                <a:latin typeface="Sniglet" charset="0"/>
              </a:rPr>
              <a:t>,  η ικανότητα του παιδιού να συμμετέχει σε ομαδικές δραστηριότητες, και να παραμένει σε αυτές μέχρι την ολοκλήρωση τους.</a:t>
            </a:r>
            <a:endParaRPr lang="en-US" sz="1700" dirty="0">
              <a:solidFill>
                <a:schemeClr val="bg1"/>
              </a:solidFill>
              <a:latin typeface="Sniglet" charset="0"/>
            </a:endParaRPr>
          </a:p>
          <a:p>
            <a:pPr lvl="0" algn="just"/>
            <a:r>
              <a:rPr lang="el-GR" sz="1700" dirty="0" smtClean="0">
                <a:solidFill>
                  <a:schemeClr val="bg1"/>
                </a:solidFill>
                <a:latin typeface="Sniglet" charset="0"/>
              </a:rPr>
              <a:t>4. </a:t>
            </a:r>
            <a:r>
              <a:rPr lang="el-GR" sz="1700" u="sng" dirty="0" smtClean="0">
                <a:solidFill>
                  <a:schemeClr val="bg1"/>
                </a:solidFill>
                <a:latin typeface="Sniglet" charset="0"/>
              </a:rPr>
              <a:t>οδηγίες </a:t>
            </a:r>
            <a:r>
              <a:rPr lang="el-GR" sz="1700" u="sng" dirty="0">
                <a:solidFill>
                  <a:schemeClr val="bg1"/>
                </a:solidFill>
                <a:latin typeface="Sniglet" charset="0"/>
              </a:rPr>
              <a:t>– κανόνες</a:t>
            </a:r>
            <a:r>
              <a:rPr lang="el-GR" sz="1700" dirty="0">
                <a:solidFill>
                  <a:schemeClr val="bg1"/>
                </a:solidFill>
                <a:latin typeface="Sniglet" charset="0"/>
              </a:rPr>
              <a:t>, η ικανότητα του να ακολουθεί βασικούς κανόνες συμπεριφοράς και οδηγίες.</a:t>
            </a:r>
            <a:endParaRPr lang="en-US" sz="1700" dirty="0">
              <a:solidFill>
                <a:schemeClr val="bg1"/>
              </a:solidFill>
              <a:latin typeface="Sniglet" charset="0"/>
            </a:endParaRPr>
          </a:p>
          <a:p>
            <a:pPr lvl="0" algn="just"/>
            <a:r>
              <a:rPr lang="en-US" sz="1700" dirty="0" smtClean="0">
                <a:solidFill>
                  <a:schemeClr val="bg1"/>
                </a:solidFill>
                <a:latin typeface="Sniglet" charset="0"/>
              </a:rPr>
              <a:t>5. </a:t>
            </a:r>
            <a:r>
              <a:rPr lang="el-GR" sz="1700" u="sng" dirty="0">
                <a:solidFill>
                  <a:schemeClr val="bg1"/>
                </a:solidFill>
                <a:latin typeface="Sniglet" charset="0"/>
              </a:rPr>
              <a:t>ε</a:t>
            </a:r>
            <a:r>
              <a:rPr lang="el-GR" sz="1700" u="sng" dirty="0" smtClean="0">
                <a:solidFill>
                  <a:schemeClr val="bg1"/>
                </a:solidFill>
                <a:latin typeface="Sniglet" charset="0"/>
              </a:rPr>
              <a:t>ναλλαγή σειράς</a:t>
            </a:r>
            <a:r>
              <a:rPr lang="el-GR" sz="1700" dirty="0">
                <a:solidFill>
                  <a:schemeClr val="bg1"/>
                </a:solidFill>
                <a:latin typeface="Sniglet" charset="0"/>
              </a:rPr>
              <a:t>, η ικανότητα του παιδιού να περιμένει τη σειρά του σε δυαδικές/ τριαδικές δραστηριότητες.</a:t>
            </a:r>
            <a:endParaRPr lang="en-US" sz="1700" dirty="0">
              <a:solidFill>
                <a:schemeClr val="bg1"/>
              </a:solidFill>
              <a:latin typeface="Sniglet" charset="0"/>
            </a:endParaRPr>
          </a:p>
          <a:p>
            <a:pPr lvl="0" algn="just"/>
            <a:r>
              <a:rPr lang="el-GR"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866472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sp>
        <p:nvSpPr>
          <p:cNvPr id="4" name="Rectangle 3"/>
          <p:cNvSpPr/>
          <p:nvPr/>
        </p:nvSpPr>
        <p:spPr>
          <a:xfrm>
            <a:off x="533400" y="971550"/>
            <a:ext cx="7924800" cy="3754874"/>
          </a:xfrm>
          <a:prstGeom prst="rect">
            <a:avLst/>
          </a:prstGeom>
        </p:spPr>
        <p:txBody>
          <a:bodyPr wrap="square">
            <a:spAutoFit/>
          </a:bodyPr>
          <a:lstStyle/>
          <a:p>
            <a:pPr lvl="0" algn="just"/>
            <a:r>
              <a:rPr lang="en-US" sz="1700" dirty="0" smtClean="0">
                <a:solidFill>
                  <a:schemeClr val="bg1"/>
                </a:solidFill>
                <a:latin typeface="Sniglet" charset="0"/>
              </a:rPr>
              <a:t>6</a:t>
            </a:r>
            <a:r>
              <a:rPr lang="el-GR" sz="1700" dirty="0" smtClean="0">
                <a:solidFill>
                  <a:schemeClr val="bg1"/>
                </a:solidFill>
                <a:latin typeface="Sniglet" charset="0"/>
              </a:rPr>
              <a:t>. </a:t>
            </a:r>
            <a:r>
              <a:rPr lang="el-GR" sz="1700" u="sng" dirty="0" smtClean="0">
                <a:solidFill>
                  <a:schemeClr val="bg1"/>
                </a:solidFill>
                <a:latin typeface="Sniglet" charset="0"/>
              </a:rPr>
              <a:t>αμοιβαιότητα</a:t>
            </a:r>
            <a:r>
              <a:rPr lang="el-GR" sz="1700" dirty="0" smtClean="0">
                <a:solidFill>
                  <a:schemeClr val="bg1"/>
                </a:solidFill>
                <a:latin typeface="Sniglet" charset="0"/>
              </a:rPr>
              <a:t>, η ικανότητα του παιδιού να μοιράζεται αντικείμενα, να σέβεται τον άλλο και τον προσωπικό του χώρο.</a:t>
            </a:r>
            <a:endParaRPr lang="en-US" sz="1700" dirty="0" smtClean="0">
              <a:solidFill>
                <a:schemeClr val="bg1"/>
              </a:solidFill>
              <a:latin typeface="Sniglet" charset="0"/>
            </a:endParaRPr>
          </a:p>
          <a:p>
            <a:pPr lvl="0"/>
            <a:r>
              <a:rPr lang="en-US" sz="1700" dirty="0" smtClean="0">
                <a:solidFill>
                  <a:schemeClr val="bg1"/>
                </a:solidFill>
                <a:latin typeface="Sniglet" charset="0"/>
              </a:rPr>
              <a:t>7</a:t>
            </a:r>
            <a:r>
              <a:rPr lang="el-GR" sz="1700" dirty="0" smtClean="0">
                <a:solidFill>
                  <a:schemeClr val="bg1"/>
                </a:solidFill>
                <a:latin typeface="Sniglet" charset="0"/>
              </a:rPr>
              <a:t>. </a:t>
            </a:r>
            <a:r>
              <a:rPr lang="el-GR" sz="1700" u="sng" dirty="0" smtClean="0">
                <a:solidFill>
                  <a:schemeClr val="bg1"/>
                </a:solidFill>
                <a:latin typeface="Sniglet" charset="0"/>
              </a:rPr>
              <a:t>επικοινωνία</a:t>
            </a:r>
            <a:r>
              <a:rPr lang="el-GR" sz="1700" dirty="0" smtClean="0">
                <a:solidFill>
                  <a:schemeClr val="bg1"/>
                </a:solidFill>
                <a:latin typeface="Sniglet" charset="0"/>
              </a:rPr>
              <a:t>, η ικανότητα του παιδιού να χρησιμοποιεί τον λόγο για να ζητήσει ένα αντικείμενο, μία διευκρίνιση, μια επεξήγηση</a:t>
            </a:r>
          </a:p>
          <a:p>
            <a:pPr lvl="0"/>
            <a:r>
              <a:rPr lang="en-US" sz="1700" dirty="0" smtClean="0">
                <a:solidFill>
                  <a:schemeClr val="bg1"/>
                </a:solidFill>
                <a:latin typeface="Sniglet" charset="0"/>
              </a:rPr>
              <a:t>8. </a:t>
            </a:r>
            <a:r>
              <a:rPr lang="el-GR" sz="1700" u="sng" dirty="0" smtClean="0">
                <a:solidFill>
                  <a:schemeClr val="bg1"/>
                </a:solidFill>
                <a:latin typeface="Sniglet" charset="0"/>
              </a:rPr>
              <a:t>άρνηση</a:t>
            </a:r>
            <a:r>
              <a:rPr lang="el-GR" sz="1700" dirty="0" smtClean="0">
                <a:solidFill>
                  <a:schemeClr val="bg1"/>
                </a:solidFill>
                <a:latin typeface="Sniglet" charset="0"/>
              </a:rPr>
              <a:t>, η απροθυμία του παιδιού να ακολουθήσει μία οδηγία, συμμετοχή σε παιχνίδι, σε δράσεις ρουτίνας.</a:t>
            </a:r>
            <a:endParaRPr lang="en-US" sz="1700" dirty="0" smtClean="0">
              <a:solidFill>
                <a:schemeClr val="bg1"/>
              </a:solidFill>
              <a:latin typeface="Sniglet" charset="0"/>
            </a:endParaRPr>
          </a:p>
          <a:p>
            <a:pPr lvl="0"/>
            <a:r>
              <a:rPr lang="en-US" sz="1700" dirty="0" smtClean="0">
                <a:solidFill>
                  <a:schemeClr val="bg1"/>
                </a:solidFill>
                <a:latin typeface="Sniglet" charset="0"/>
              </a:rPr>
              <a:t>9. </a:t>
            </a:r>
            <a:r>
              <a:rPr lang="el-GR" sz="1700" u="sng" dirty="0" smtClean="0">
                <a:solidFill>
                  <a:schemeClr val="bg1"/>
                </a:solidFill>
                <a:latin typeface="Sniglet" charset="0"/>
              </a:rPr>
              <a:t>σχόλια</a:t>
            </a:r>
            <a:r>
              <a:rPr lang="el-GR" sz="1700" dirty="0" smtClean="0">
                <a:solidFill>
                  <a:schemeClr val="bg1"/>
                </a:solidFill>
                <a:latin typeface="Sniglet" charset="0"/>
              </a:rPr>
              <a:t>, η ικανότητα του παιδιού να σχολιάζει αντικείμενα, ανθρώπους, μία δράση.</a:t>
            </a:r>
            <a:endParaRPr lang="en-US" sz="1700" dirty="0" smtClean="0">
              <a:solidFill>
                <a:schemeClr val="bg1"/>
              </a:solidFill>
              <a:latin typeface="Sniglet" charset="0"/>
            </a:endParaRPr>
          </a:p>
          <a:p>
            <a:pPr lvl="0"/>
            <a:r>
              <a:rPr lang="en-US" sz="1700" dirty="0" smtClean="0">
                <a:solidFill>
                  <a:schemeClr val="bg1"/>
                </a:solidFill>
                <a:latin typeface="Sniglet" charset="0"/>
              </a:rPr>
              <a:t>10. </a:t>
            </a:r>
            <a:r>
              <a:rPr lang="el-GR" sz="1700" u="sng" dirty="0" smtClean="0">
                <a:solidFill>
                  <a:schemeClr val="bg1"/>
                </a:solidFill>
                <a:latin typeface="Sniglet" charset="0"/>
              </a:rPr>
              <a:t>πληροφορίες</a:t>
            </a:r>
            <a:r>
              <a:rPr lang="el-GR" sz="1700" dirty="0" smtClean="0">
                <a:solidFill>
                  <a:schemeClr val="bg1"/>
                </a:solidFill>
                <a:latin typeface="Sniglet" charset="0"/>
              </a:rPr>
              <a:t>, η ικανότητα του παιδιού να δίνει και να ζητάει πληροφορίες για τον εαυτό του, για αντικείμενα και για άλλα πρόσωπα, να απαντάει σε ερωτήσεις μονολεκτικά ή διευκρινιστικά.</a:t>
            </a:r>
            <a:endParaRPr lang="en-US" sz="1700" dirty="0" smtClean="0">
              <a:solidFill>
                <a:schemeClr val="bg1"/>
              </a:solidFill>
              <a:latin typeface="Sniglet" charset="0"/>
            </a:endParaRPr>
          </a:p>
          <a:p>
            <a:pPr lvl="0"/>
            <a:r>
              <a:rPr lang="en-US" sz="1700" dirty="0" smtClean="0">
                <a:solidFill>
                  <a:schemeClr val="bg1"/>
                </a:solidFill>
                <a:latin typeface="Sniglet" charset="0"/>
              </a:rPr>
              <a:t>11. </a:t>
            </a:r>
            <a:r>
              <a:rPr lang="el-GR" sz="1700" u="sng" dirty="0" smtClean="0">
                <a:solidFill>
                  <a:schemeClr val="bg1"/>
                </a:solidFill>
                <a:latin typeface="Sniglet" charset="0"/>
              </a:rPr>
              <a:t>συναισθήματα</a:t>
            </a:r>
            <a:r>
              <a:rPr lang="el-GR" sz="1700" dirty="0" smtClean="0">
                <a:solidFill>
                  <a:schemeClr val="bg1"/>
                </a:solidFill>
                <a:latin typeface="Sniglet" charset="0"/>
              </a:rPr>
              <a:t>, η ικανότητα του παιδιού να δηλώνει τα συναισθήματα, τις ανάγκες και τις επιθυμίες του.</a:t>
            </a:r>
            <a:endParaRPr lang="en-US" sz="1700" dirty="0" smtClean="0">
              <a:solidFill>
                <a:schemeClr val="bg1"/>
              </a:solidFill>
              <a:latin typeface="Sniglet" charset="0"/>
            </a:endParaRPr>
          </a:p>
          <a:p>
            <a:pPr lvl="0"/>
            <a:r>
              <a:rPr lang="en-US" sz="1700" dirty="0" smtClean="0">
                <a:solidFill>
                  <a:schemeClr val="bg1"/>
                </a:solidFill>
                <a:latin typeface="Sniglet" charset="0"/>
              </a:rPr>
              <a:t>12. </a:t>
            </a:r>
            <a:r>
              <a:rPr lang="el-GR" sz="1700" u="sng" dirty="0" smtClean="0">
                <a:solidFill>
                  <a:schemeClr val="bg1"/>
                </a:solidFill>
                <a:latin typeface="Sniglet" charset="0"/>
              </a:rPr>
              <a:t>δεξιότητες συζήτησης</a:t>
            </a:r>
            <a:r>
              <a:rPr lang="el-GR" sz="1700" dirty="0" smtClean="0">
                <a:solidFill>
                  <a:schemeClr val="bg1"/>
                </a:solidFill>
                <a:latin typeface="Sniglet" charset="0"/>
              </a:rPr>
              <a:t>, η ικανότητα του παιδιού να συνομιλεί, να αφηγείται, να ξεκινάει μία συζήτηση και να είναι σε θέση να αλλάξει το θέμα της.</a:t>
            </a:r>
            <a:endParaRPr lang="en-US" sz="1700" dirty="0">
              <a:solidFill>
                <a:schemeClr val="bg1"/>
              </a:solidFill>
              <a:latin typeface="Sniglet" charset="0"/>
            </a:endParaRPr>
          </a:p>
        </p:txBody>
      </p:sp>
      <p:sp>
        <p:nvSpPr>
          <p:cNvPr id="5" name="Google Shape;74;p13"/>
          <p:cNvSpPr/>
          <p:nvPr/>
        </p:nvSpPr>
        <p:spPr>
          <a:xfrm>
            <a:off x="1676400" y="590550"/>
            <a:ext cx="3733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1708153" y="81975"/>
            <a:ext cx="3812262" cy="584775"/>
          </a:xfrm>
          <a:prstGeom prst="rect">
            <a:avLst/>
          </a:prstGeom>
        </p:spPr>
        <p:txBody>
          <a:bodyPr wrap="none">
            <a:spAutoFit/>
          </a:bodyPr>
          <a:lstStyle/>
          <a:p>
            <a:r>
              <a:rPr lang="el-GR" sz="3200" b="1" i="1" dirty="0" smtClean="0">
                <a:solidFill>
                  <a:schemeClr val="bg1"/>
                </a:solidFill>
                <a:latin typeface="Sniglet" charset="0"/>
              </a:rPr>
              <a:t>Εφαρμογή  -  Έρευνα</a:t>
            </a:r>
            <a:endParaRPr lang="en-US" sz="3200" dirty="0">
              <a:solidFill>
                <a:schemeClr val="bg1"/>
              </a:solidFill>
              <a:latin typeface="Sniglet" charset="0"/>
            </a:endParaRPr>
          </a:p>
        </p:txBody>
      </p:sp>
    </p:spTree>
    <p:extLst>
      <p:ext uri="{BB962C8B-B14F-4D97-AF65-F5344CB8AC3E}">
        <p14:creationId xmlns:p14="http://schemas.microsoft.com/office/powerpoint/2010/main" val="4165551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sp>
        <p:nvSpPr>
          <p:cNvPr id="4" name="Google Shape;74;p13"/>
          <p:cNvSpPr/>
          <p:nvPr/>
        </p:nvSpPr>
        <p:spPr>
          <a:xfrm>
            <a:off x="1708153" y="672406"/>
            <a:ext cx="3801087"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 name="Rectangle 4"/>
          <p:cNvSpPr/>
          <p:nvPr/>
        </p:nvSpPr>
        <p:spPr>
          <a:xfrm>
            <a:off x="1708153" y="133350"/>
            <a:ext cx="3812262" cy="584775"/>
          </a:xfrm>
          <a:prstGeom prst="rect">
            <a:avLst/>
          </a:prstGeom>
        </p:spPr>
        <p:txBody>
          <a:bodyPr wrap="none">
            <a:spAutoFit/>
          </a:bodyPr>
          <a:lstStyle/>
          <a:p>
            <a:pPr algn="ctr"/>
            <a:r>
              <a:rPr lang="el-GR" sz="3200" b="1" i="1" dirty="0" smtClean="0">
                <a:solidFill>
                  <a:schemeClr val="bg1"/>
                </a:solidFill>
                <a:latin typeface="Sniglet" charset="0"/>
              </a:rPr>
              <a:t>Εφαρμογή  -  Έρευνα</a:t>
            </a:r>
            <a:endParaRPr lang="en-US" sz="3200" dirty="0">
              <a:solidFill>
                <a:schemeClr val="bg1"/>
              </a:solidFill>
              <a:latin typeface="Sniglet" charset="0"/>
            </a:endParaRPr>
          </a:p>
        </p:txBody>
      </p:sp>
      <p:sp>
        <p:nvSpPr>
          <p:cNvPr id="6" name="Rectangle 5"/>
          <p:cNvSpPr/>
          <p:nvPr/>
        </p:nvSpPr>
        <p:spPr>
          <a:xfrm>
            <a:off x="3733800" y="1196019"/>
            <a:ext cx="742511" cy="369332"/>
          </a:xfrm>
          <a:prstGeom prst="rect">
            <a:avLst/>
          </a:prstGeom>
        </p:spPr>
        <p:txBody>
          <a:bodyPr wrap="none">
            <a:spAutoFit/>
          </a:bodyPr>
          <a:lstStyle/>
          <a:p>
            <a:r>
              <a:rPr lang="el-GR" sz="1800" b="1" i="1" dirty="0" smtClean="0">
                <a:solidFill>
                  <a:schemeClr val="bg1"/>
                </a:solidFill>
                <a:latin typeface="Sniglet" charset="0"/>
              </a:rPr>
              <a:t>Υλικά</a:t>
            </a:r>
            <a:endParaRPr lang="en-US" sz="1800" dirty="0">
              <a:solidFill>
                <a:schemeClr val="bg1"/>
              </a:solidFill>
              <a:latin typeface="Sniglet" charset="0"/>
            </a:endParaRPr>
          </a:p>
        </p:txBody>
      </p:sp>
      <p:sp>
        <p:nvSpPr>
          <p:cNvPr id="7" name="Google Shape;74;p13"/>
          <p:cNvSpPr/>
          <p:nvPr/>
        </p:nvSpPr>
        <p:spPr>
          <a:xfrm>
            <a:off x="3694915" y="1562649"/>
            <a:ext cx="742511"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 name="Rectangle 7"/>
          <p:cNvSpPr/>
          <p:nvPr/>
        </p:nvSpPr>
        <p:spPr>
          <a:xfrm>
            <a:off x="291739" y="1585508"/>
            <a:ext cx="2722220" cy="369332"/>
          </a:xfrm>
          <a:prstGeom prst="rect">
            <a:avLst/>
          </a:prstGeom>
        </p:spPr>
        <p:txBody>
          <a:bodyPr wrap="none">
            <a:spAutoFit/>
          </a:bodyPr>
          <a:lstStyle/>
          <a:p>
            <a:r>
              <a:rPr lang="el-GR" sz="1800" dirty="0" smtClean="0">
                <a:solidFill>
                  <a:schemeClr val="bg1"/>
                </a:solidFill>
                <a:latin typeface="Sniglet" charset="0"/>
              </a:rPr>
              <a:t>ημιαυτόνομο </a:t>
            </a:r>
            <a:r>
              <a:rPr lang="el-GR" sz="1800" dirty="0">
                <a:solidFill>
                  <a:schemeClr val="bg1"/>
                </a:solidFill>
                <a:latin typeface="Sniglet" charset="0"/>
              </a:rPr>
              <a:t>ρομπότ </a:t>
            </a:r>
            <a:r>
              <a:rPr lang="en-US" sz="1800" dirty="0" smtClean="0">
                <a:solidFill>
                  <a:schemeClr val="bg1"/>
                </a:solidFill>
                <a:latin typeface="Sniglet" charset="0"/>
              </a:rPr>
              <a:t>Daisy</a:t>
            </a:r>
            <a:endParaRPr lang="en-US" sz="1800" dirty="0">
              <a:solidFill>
                <a:schemeClr val="bg1"/>
              </a:solidFill>
              <a:latin typeface="Sniglet"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85950"/>
            <a:ext cx="1676400" cy="1693164"/>
          </a:xfrm>
          <a:prstGeom prst="rect">
            <a:avLst/>
          </a:prstGeom>
        </p:spPr>
      </p:pic>
      <p:sp>
        <p:nvSpPr>
          <p:cNvPr id="10" name="Rectangle 9"/>
          <p:cNvSpPr/>
          <p:nvPr/>
        </p:nvSpPr>
        <p:spPr>
          <a:xfrm>
            <a:off x="6096000" y="1551635"/>
            <a:ext cx="1890261" cy="369332"/>
          </a:xfrm>
          <a:prstGeom prst="rect">
            <a:avLst/>
          </a:prstGeom>
        </p:spPr>
        <p:txBody>
          <a:bodyPr wrap="none">
            <a:spAutoFit/>
          </a:bodyPr>
          <a:lstStyle/>
          <a:p>
            <a:r>
              <a:rPr lang="en-US" sz="1800" dirty="0" smtClean="0">
                <a:solidFill>
                  <a:schemeClr val="bg1"/>
                </a:solidFill>
                <a:latin typeface="Sniglet" charset="0"/>
              </a:rPr>
              <a:t>Tablet</a:t>
            </a:r>
            <a:r>
              <a:rPr lang="el-GR" sz="1800" dirty="0" smtClean="0">
                <a:solidFill>
                  <a:schemeClr val="bg1"/>
                </a:solidFill>
                <a:latin typeface="Sniglet" charset="0"/>
              </a:rPr>
              <a:t> παιχνιδιών</a:t>
            </a:r>
            <a:endParaRPr lang="en-US" sz="1800" dirty="0">
              <a:solidFill>
                <a:schemeClr val="bg1"/>
              </a:solidFill>
              <a:latin typeface="Sniglet" charset="0"/>
            </a:endParaRPr>
          </a:p>
        </p:txBody>
      </p:sp>
      <p:sp>
        <p:nvSpPr>
          <p:cNvPr id="11" name="Google Shape;281;p32"/>
          <p:cNvSpPr/>
          <p:nvPr/>
        </p:nvSpPr>
        <p:spPr>
          <a:xfrm rot="5400000">
            <a:off x="6126977" y="1337047"/>
            <a:ext cx="1776816" cy="3047999"/>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rgbClr val="FFFFFF">
              <a:alpha val="1115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15" name="Rectangle 14"/>
          <p:cNvSpPr/>
          <p:nvPr/>
        </p:nvSpPr>
        <p:spPr>
          <a:xfrm>
            <a:off x="3200400" y="2260593"/>
            <a:ext cx="1829347" cy="369332"/>
          </a:xfrm>
          <a:prstGeom prst="rect">
            <a:avLst/>
          </a:prstGeom>
        </p:spPr>
        <p:txBody>
          <a:bodyPr wrap="none">
            <a:spAutoFit/>
          </a:bodyPr>
          <a:lstStyle/>
          <a:p>
            <a:r>
              <a:rPr lang="el-GR" sz="1800" b="1" i="1" dirty="0" smtClean="0">
                <a:solidFill>
                  <a:schemeClr val="bg1"/>
                </a:solidFill>
                <a:latin typeface="Sniglet" charset="0"/>
              </a:rPr>
              <a:t>Κινητό χειρισμού</a:t>
            </a:r>
            <a:endParaRPr lang="en-US" sz="1800" dirty="0">
              <a:solidFill>
                <a:schemeClr val="bg1"/>
              </a:solidFill>
              <a:latin typeface="Sniglet" charset="0"/>
            </a:endParaRPr>
          </a:p>
        </p:txBody>
      </p:sp>
      <p:grpSp>
        <p:nvGrpSpPr>
          <p:cNvPr id="17" name="Group 16"/>
          <p:cNvGrpSpPr/>
          <p:nvPr/>
        </p:nvGrpSpPr>
        <p:grpSpPr>
          <a:xfrm>
            <a:off x="3504368" y="2639450"/>
            <a:ext cx="1201374" cy="2139873"/>
            <a:chOff x="7157174" y="2028825"/>
            <a:chExt cx="1201374" cy="2139873"/>
          </a:xfrm>
        </p:grpSpPr>
        <p:sp>
          <p:nvSpPr>
            <p:cNvPr id="14" name="Google Shape;273;p31"/>
            <p:cNvSpPr/>
            <p:nvPr/>
          </p:nvSpPr>
          <p:spPr>
            <a:xfrm>
              <a:off x="7157174" y="2028825"/>
              <a:ext cx="1201374" cy="2139873"/>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alpha val="1115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2" descr="https://scontent.fath6-1.fna.fbcdn.net/v/t1.15752-9/50992480_387409548488589_5283078097866850304_n.jpg?_nc_cat=103&amp;_nc_ht=scontent.fath6-1.fna&amp;oh=5a6ccaa3232877628f5c1f40ef89ddce&amp;oe=5CFF2408"/>
            <p:cNvPicPr>
              <a:picLocks noChangeAspect="1" noChangeArrowheads="1"/>
            </p:cNvPicPr>
            <p:nvPr/>
          </p:nvPicPr>
          <p:blipFill rotWithShape="1">
            <a:blip r:embed="rId3">
              <a:extLst>
                <a:ext uri="{28A0092B-C50C-407E-A947-70E740481C1C}">
                  <a14:useLocalDpi xmlns:a14="http://schemas.microsoft.com/office/drawing/2010/main" val="0"/>
                </a:ext>
              </a:extLst>
            </a:blip>
            <a:srcRect b="11153"/>
            <a:stretch/>
          </p:blipFill>
          <p:spPr bwMode="auto">
            <a:xfrm>
              <a:off x="7309574" y="2374861"/>
              <a:ext cx="914400" cy="1447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132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44</a:t>
            </a:fld>
            <a:endParaRPr lang="en"/>
          </a:p>
        </p:txBody>
      </p:sp>
      <p:sp>
        <p:nvSpPr>
          <p:cNvPr id="4" name="Google Shape;74;p13"/>
          <p:cNvSpPr/>
          <p:nvPr/>
        </p:nvSpPr>
        <p:spPr>
          <a:xfrm>
            <a:off x="1676400" y="651511"/>
            <a:ext cx="373380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 name="Rectangle 4"/>
          <p:cNvSpPr/>
          <p:nvPr/>
        </p:nvSpPr>
        <p:spPr>
          <a:xfrm>
            <a:off x="1708153" y="133350"/>
            <a:ext cx="3812262" cy="584775"/>
          </a:xfrm>
          <a:prstGeom prst="rect">
            <a:avLst/>
          </a:prstGeom>
        </p:spPr>
        <p:txBody>
          <a:bodyPr wrap="none">
            <a:spAutoFit/>
          </a:bodyPr>
          <a:lstStyle/>
          <a:p>
            <a:pPr algn="ctr"/>
            <a:r>
              <a:rPr lang="el-GR" sz="3200" b="1" i="1" dirty="0" smtClean="0">
                <a:solidFill>
                  <a:schemeClr val="bg1"/>
                </a:solidFill>
                <a:latin typeface="Sniglet" charset="0"/>
              </a:rPr>
              <a:t>Εφαρμογή  -  Έρευνα</a:t>
            </a:r>
            <a:endParaRPr lang="en-US" sz="3200" dirty="0">
              <a:solidFill>
                <a:schemeClr val="bg1"/>
              </a:solidFill>
              <a:latin typeface="Sniglet" charset="0"/>
            </a:endParaRPr>
          </a:p>
        </p:txBody>
      </p:sp>
      <p:sp>
        <p:nvSpPr>
          <p:cNvPr id="9" name="Rectangle 8"/>
          <p:cNvSpPr/>
          <p:nvPr/>
        </p:nvSpPr>
        <p:spPr>
          <a:xfrm>
            <a:off x="3600450" y="2343150"/>
            <a:ext cx="1141659" cy="369332"/>
          </a:xfrm>
          <a:prstGeom prst="rect">
            <a:avLst/>
          </a:prstGeom>
        </p:spPr>
        <p:txBody>
          <a:bodyPr wrap="none">
            <a:spAutoFit/>
          </a:bodyPr>
          <a:lstStyle/>
          <a:p>
            <a:r>
              <a:rPr lang="el-GR" sz="1800" b="1" i="1" dirty="0" smtClean="0">
                <a:solidFill>
                  <a:schemeClr val="bg1"/>
                </a:solidFill>
                <a:latin typeface="Sniglet" charset="0"/>
              </a:rPr>
              <a:t>Παιχνίδια</a:t>
            </a:r>
            <a:endParaRPr lang="en-US" sz="1800" dirty="0">
              <a:solidFill>
                <a:schemeClr val="bg1"/>
              </a:solidFill>
              <a:latin typeface="Sniglet"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322" y="1113493"/>
            <a:ext cx="2011155" cy="1664202"/>
          </a:xfrm>
          <a:prstGeom prst="rect">
            <a:avLst/>
          </a:prstGeom>
        </p:spPr>
      </p:pic>
      <p:pic>
        <p:nvPicPr>
          <p:cNvPr id="12" name="Picture 11" descr="Αποτέλεσμα εικόνας για φιδάκι επιτραπέζιο"/>
          <p:cNvPicPr/>
          <p:nvPr/>
        </p:nvPicPr>
        <p:blipFill>
          <a:blip r:embed="rId3">
            <a:extLst>
              <a:ext uri="{28A0092B-C50C-407E-A947-70E740481C1C}">
                <a14:useLocalDpi xmlns:a14="http://schemas.microsoft.com/office/drawing/2010/main" val="0"/>
              </a:ext>
            </a:extLst>
          </a:blip>
          <a:srcRect/>
          <a:stretch>
            <a:fillRect/>
          </a:stretch>
        </p:blipFill>
        <p:spPr bwMode="auto">
          <a:xfrm>
            <a:off x="5537869" y="1237695"/>
            <a:ext cx="2675913" cy="1415799"/>
          </a:xfrm>
          <a:prstGeom prst="rect">
            <a:avLst/>
          </a:prstGeom>
          <a:noFill/>
          <a:ln>
            <a:noFill/>
          </a:ln>
          <a:scene3d>
            <a:camera prst="orthographicFront"/>
            <a:lightRig rig="threePt" dir="t"/>
          </a:scene3d>
          <a:sp3d>
            <a:bevelT/>
          </a:sp3d>
        </p:spPr>
      </p:pic>
      <p:sp>
        <p:nvSpPr>
          <p:cNvPr id="13" name="Google Shape;74;p13"/>
          <p:cNvSpPr/>
          <p:nvPr/>
        </p:nvSpPr>
        <p:spPr>
          <a:xfrm>
            <a:off x="3524250" y="2647713"/>
            <a:ext cx="1217859"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grpSp>
        <p:nvGrpSpPr>
          <p:cNvPr id="11" name="Group 10"/>
          <p:cNvGrpSpPr/>
          <p:nvPr/>
        </p:nvGrpSpPr>
        <p:grpSpPr>
          <a:xfrm>
            <a:off x="685800" y="3299480"/>
            <a:ext cx="2484645" cy="1540535"/>
            <a:chOff x="1638300" y="3011009"/>
            <a:chExt cx="3047999" cy="1776816"/>
          </a:xfrm>
        </p:grpSpPr>
        <p:sp>
          <p:nvSpPr>
            <p:cNvPr id="15" name="Google Shape;281;p32"/>
            <p:cNvSpPr/>
            <p:nvPr/>
          </p:nvSpPr>
          <p:spPr>
            <a:xfrm rot="5400000">
              <a:off x="2273892" y="2375417"/>
              <a:ext cx="1776816" cy="3047999"/>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rgbClr val="FFFFFF">
                <a:alpha val="1115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pic>
          <p:nvPicPr>
            <p:cNvPr id="16" name="Picture 15" descr="https://scontent.fbud2-1.fna.fbcdn.net/v/t1.15752-9/49950051_361004011152288_5479509037034766336_n.jpg?_nc_cat=102&amp;_nc_ht=scontent.fbud2-1.fna&amp;oh=7d2ae7da6aa40d83be5fa3958a1fde37&amp;oe=5CD1964C"/>
            <p:cNvPicPr/>
            <p:nvPr/>
          </p:nvPicPr>
          <p:blipFill>
            <a:blip r:embed="rId4">
              <a:extLst>
                <a:ext uri="{28A0092B-C50C-407E-A947-70E740481C1C}">
                  <a14:useLocalDpi xmlns:a14="http://schemas.microsoft.com/office/drawing/2010/main" val="0"/>
                </a:ext>
              </a:extLst>
            </a:blip>
            <a:srcRect/>
            <a:stretch>
              <a:fillRect/>
            </a:stretch>
          </p:blipFill>
          <p:spPr bwMode="auto">
            <a:xfrm>
              <a:off x="1981199" y="3181350"/>
              <a:ext cx="2362201" cy="1447800"/>
            </a:xfrm>
            <a:prstGeom prst="rect">
              <a:avLst/>
            </a:prstGeom>
            <a:noFill/>
            <a:ln>
              <a:noFill/>
            </a:ln>
          </p:spPr>
        </p:pic>
      </p:grpSp>
      <p:grpSp>
        <p:nvGrpSpPr>
          <p:cNvPr id="18" name="Group 17"/>
          <p:cNvGrpSpPr/>
          <p:nvPr/>
        </p:nvGrpSpPr>
        <p:grpSpPr>
          <a:xfrm>
            <a:off x="5733929" y="3226971"/>
            <a:ext cx="2479853" cy="1582465"/>
            <a:chOff x="5105400" y="3200401"/>
            <a:chExt cx="3047999" cy="1776816"/>
          </a:xfrm>
        </p:grpSpPr>
        <p:pic>
          <p:nvPicPr>
            <p:cNvPr id="14" name="Picture 13" descr="https://scontent.fbud2-1.fna.fbcdn.net/v/t1.15752-9/49948119_573310796474440_4504245581861879808_n.jpg?_nc_cat=111&amp;_nc_ht=scontent.fbud2-1.fna&amp;oh=cb8d96322f62f9fe465fac8b98932097&amp;oe=5CB98B83"/>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377264"/>
              <a:ext cx="2438400" cy="1480486"/>
            </a:xfrm>
            <a:prstGeom prst="rect">
              <a:avLst/>
            </a:prstGeom>
            <a:noFill/>
            <a:ln>
              <a:noFill/>
            </a:ln>
          </p:spPr>
        </p:pic>
        <p:sp>
          <p:nvSpPr>
            <p:cNvPr id="17" name="Google Shape;281;p32"/>
            <p:cNvSpPr/>
            <p:nvPr/>
          </p:nvSpPr>
          <p:spPr>
            <a:xfrm rot="5400000">
              <a:off x="5740992" y="2564809"/>
              <a:ext cx="1776816" cy="3047999"/>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rgbClr val="FFFFFF">
                <a:alpha val="1115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grpSp>
    </p:spTree>
    <p:extLst>
      <p:ext uri="{BB962C8B-B14F-4D97-AF65-F5344CB8AC3E}">
        <p14:creationId xmlns:p14="http://schemas.microsoft.com/office/powerpoint/2010/main" val="371358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45</a:t>
            </a:fld>
            <a:endParaRPr lang="en"/>
          </a:p>
        </p:txBody>
      </p:sp>
      <p:graphicFrame>
        <p:nvGraphicFramePr>
          <p:cNvPr id="7" name="Table 6"/>
          <p:cNvGraphicFramePr>
            <a:graphicFrameLocks noGrp="1"/>
          </p:cNvGraphicFramePr>
          <p:nvPr>
            <p:extLst>
              <p:ext uri="{D42A27DB-BD31-4B8C-83A1-F6EECF244321}">
                <p14:modId xmlns:p14="http://schemas.microsoft.com/office/powerpoint/2010/main" val="2191889375"/>
              </p:ext>
            </p:extLst>
          </p:nvPr>
        </p:nvGraphicFramePr>
        <p:xfrm>
          <a:off x="1708153" y="1276350"/>
          <a:ext cx="6288180" cy="3502199"/>
        </p:xfrm>
        <a:graphic>
          <a:graphicData uri="http://schemas.openxmlformats.org/drawingml/2006/table">
            <a:tbl>
              <a:tblPr/>
              <a:tblGrid>
                <a:gridCol w="1981200">
                  <a:extLst>
                    <a:ext uri="{9D8B030D-6E8A-4147-A177-3AD203B41FA5}">
                      <a16:colId xmlns:a16="http://schemas.microsoft.com/office/drawing/2014/main" val="20000"/>
                    </a:ext>
                  </a:extLst>
                </a:gridCol>
                <a:gridCol w="1187447">
                  <a:extLst>
                    <a:ext uri="{9D8B030D-6E8A-4147-A177-3AD203B41FA5}">
                      <a16:colId xmlns:a16="http://schemas.microsoft.com/office/drawing/2014/main" val="20001"/>
                    </a:ext>
                  </a:extLst>
                </a:gridCol>
                <a:gridCol w="1280491">
                  <a:extLst>
                    <a:ext uri="{9D8B030D-6E8A-4147-A177-3AD203B41FA5}">
                      <a16:colId xmlns:a16="http://schemas.microsoft.com/office/drawing/2014/main" val="20002"/>
                    </a:ext>
                  </a:extLst>
                </a:gridCol>
                <a:gridCol w="919521">
                  <a:extLst>
                    <a:ext uri="{9D8B030D-6E8A-4147-A177-3AD203B41FA5}">
                      <a16:colId xmlns:a16="http://schemas.microsoft.com/office/drawing/2014/main" val="20003"/>
                    </a:ext>
                  </a:extLst>
                </a:gridCol>
                <a:gridCol w="919521">
                  <a:extLst>
                    <a:ext uri="{9D8B030D-6E8A-4147-A177-3AD203B41FA5}">
                      <a16:colId xmlns:a16="http://schemas.microsoft.com/office/drawing/2014/main" val="20004"/>
                    </a:ext>
                  </a:extLst>
                </a:gridCol>
              </a:tblGrid>
              <a:tr h="457200">
                <a:tc>
                  <a:txBody>
                    <a:bodyPr/>
                    <a:lstStyle/>
                    <a:p>
                      <a:pPr algn="ctr" fontAlgn="b"/>
                      <a:r>
                        <a:rPr lang="en-US" sz="1600" b="1" i="0" u="none" strike="noStrike" dirty="0">
                          <a:solidFill>
                            <a:srgbClr val="FFFFFF"/>
                          </a:solidFill>
                          <a:effectLst/>
                          <a:latin typeface="Calibri"/>
                        </a:rPr>
                        <a:t> </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l-GR" sz="1600" b="1" i="0" u="none" strike="noStrike" dirty="0">
                          <a:solidFill>
                            <a:srgbClr val="FFFFFF"/>
                          </a:solidFill>
                          <a:effectLst/>
                          <a:latin typeface="Calibri"/>
                        </a:rPr>
                        <a:t>Αρχική - Τελική</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1" i="0" u="none" strike="noStrike" dirty="0">
                          <a:solidFill>
                            <a:srgbClr val="FFFFFF"/>
                          </a:solidFill>
                          <a:effectLst/>
                          <a:latin typeface="Calibri"/>
                        </a:rPr>
                        <a:t>Αρχική - </a:t>
                      </a:r>
                      <a:r>
                        <a:rPr lang="en-US" sz="1600" b="1" i="0" u="none" strike="noStrike" dirty="0">
                          <a:solidFill>
                            <a:srgbClr val="FFFFFF"/>
                          </a:solidFill>
                          <a:effectLst/>
                          <a:latin typeface="Calibri"/>
                        </a:rPr>
                        <a:t>FU1</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1" i="0" u="none" strike="noStrike" dirty="0">
                          <a:solidFill>
                            <a:srgbClr val="FFFFFF"/>
                          </a:solidFill>
                          <a:effectLst/>
                          <a:latin typeface="Calibri"/>
                        </a:rPr>
                        <a:t>Αρχική - </a:t>
                      </a:r>
                      <a:r>
                        <a:rPr lang="en-US" sz="1600" b="1" i="0" u="none" strike="noStrike" dirty="0">
                          <a:solidFill>
                            <a:srgbClr val="FFFFFF"/>
                          </a:solidFill>
                          <a:effectLst/>
                          <a:latin typeface="Calibri"/>
                        </a:rPr>
                        <a:t>FU2</a:t>
                      </a:r>
                    </a:p>
                  </a:txBody>
                  <a:tcPr marL="6803" marR="6803" marT="680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1" i="0" u="none" strike="noStrike" dirty="0">
                          <a:solidFill>
                            <a:srgbClr val="FFFFFF"/>
                          </a:solidFill>
                          <a:effectLst/>
                          <a:latin typeface="Calibri"/>
                        </a:rPr>
                        <a:t>Αρχική </a:t>
                      </a:r>
                      <a:r>
                        <a:rPr lang="en-US" sz="1600" b="1" i="0" u="none" strike="noStrike" dirty="0" smtClean="0">
                          <a:solidFill>
                            <a:srgbClr val="FFFFFF"/>
                          </a:solidFill>
                          <a:effectLst/>
                          <a:latin typeface="Calibri"/>
                        </a:rPr>
                        <a:t>-FU3</a:t>
                      </a:r>
                      <a:endParaRPr lang="en-US" sz="1600" b="1" i="0" u="none" strike="noStrike" dirty="0">
                        <a:solidFill>
                          <a:srgbClr val="FFFFFF"/>
                        </a:solidFill>
                        <a:effectLst/>
                        <a:latin typeface="Calibri"/>
                      </a:endParaRPr>
                    </a:p>
                  </a:txBody>
                  <a:tcPr marL="6803" marR="6803" marT="680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2227">
                <a:tc>
                  <a:txBody>
                    <a:bodyPr/>
                    <a:lstStyle/>
                    <a:p>
                      <a:pPr algn="l" fontAlgn="b"/>
                      <a:r>
                        <a:rPr lang="el-GR" sz="1600" b="1" i="0" u="none" strike="noStrike" dirty="0">
                          <a:solidFill>
                            <a:srgbClr val="FFFFFF"/>
                          </a:solidFill>
                          <a:effectLst/>
                          <a:latin typeface="Calibri"/>
                        </a:rPr>
                        <a:t>Εγγύτητα</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b="0" i="0" u="none" strike="noStrike" dirty="0">
                          <a:solidFill>
                            <a:srgbClr val="FFFFFF"/>
                          </a:solidFill>
                          <a:effectLst/>
                          <a:latin typeface="Calibri"/>
                        </a:rPr>
                        <a:t>p=  0.110</a:t>
                      </a:r>
                    </a:p>
                  </a:txBody>
                  <a:tcPr marL="6803" marR="6803" marT="68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b="0" i="0" u="none" strike="noStrike">
                          <a:solidFill>
                            <a:srgbClr val="FFFFFF"/>
                          </a:solidFill>
                          <a:effectLst/>
                          <a:latin typeface="Calibri"/>
                        </a:rPr>
                        <a:t>p= 0.135</a:t>
                      </a:r>
                    </a:p>
                  </a:txBody>
                  <a:tcPr marL="6803" marR="6803" marT="68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b="0" i="0" u="none" strike="noStrike">
                          <a:solidFill>
                            <a:srgbClr val="FFFFFF"/>
                          </a:solidFill>
                          <a:effectLst/>
                          <a:latin typeface="Calibri"/>
                        </a:rPr>
                        <a:t>p= 0.111</a:t>
                      </a:r>
                    </a:p>
                  </a:txBody>
                  <a:tcPr marL="6803" marR="6803" marT="68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 0.203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32227">
                <a:tc>
                  <a:txBody>
                    <a:bodyPr/>
                    <a:lstStyle/>
                    <a:p>
                      <a:pPr algn="l" fontAlgn="b"/>
                      <a:r>
                        <a:rPr lang="el-GR" sz="1600" b="1" i="0" u="none" strike="noStrike" dirty="0">
                          <a:solidFill>
                            <a:srgbClr val="FFFFFF"/>
                          </a:solidFill>
                          <a:effectLst/>
                          <a:latin typeface="Calibri"/>
                        </a:rPr>
                        <a:t>Βλεμματική επαφή</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 0.009</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 0.013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p=0.093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p=0.076</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32227">
                <a:tc>
                  <a:txBody>
                    <a:bodyPr/>
                    <a:lstStyle/>
                    <a:p>
                      <a:pPr algn="l" fontAlgn="b"/>
                      <a:r>
                        <a:rPr lang="el-GR" sz="1600" b="1" i="0" u="none" strike="noStrike" dirty="0">
                          <a:solidFill>
                            <a:srgbClr val="FFFFFF"/>
                          </a:solidFill>
                          <a:effectLst/>
                          <a:latin typeface="Calibri"/>
                        </a:rPr>
                        <a:t>Δραστηριότητα</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 0.003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p=0.001</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 0.010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32227">
                <a:tc>
                  <a:txBody>
                    <a:bodyPr/>
                    <a:lstStyle/>
                    <a:p>
                      <a:pPr algn="l" fontAlgn="b"/>
                      <a:r>
                        <a:rPr lang="el-GR" sz="1600" b="1" i="0" u="none" strike="noStrike" dirty="0">
                          <a:solidFill>
                            <a:srgbClr val="FFFFFF"/>
                          </a:solidFill>
                          <a:effectLst/>
                          <a:latin typeface="Calibri"/>
                        </a:rPr>
                        <a:t>Οδηγίες Κανόνες</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 0.000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p=0.076</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p=0.076</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 0.102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232227">
                <a:tc>
                  <a:txBody>
                    <a:bodyPr/>
                    <a:lstStyle/>
                    <a:p>
                      <a:pPr algn="l" fontAlgn="b"/>
                      <a:r>
                        <a:rPr lang="el-GR" sz="1600" b="1" i="0" u="none" strike="noStrike" dirty="0">
                          <a:solidFill>
                            <a:srgbClr val="FFFFFF"/>
                          </a:solidFill>
                          <a:effectLst/>
                          <a:latin typeface="Calibri"/>
                        </a:rPr>
                        <a:t>Εναλλαγή Σειράς</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 0.006</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 0.025</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 0.001</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p=0.004</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232227">
                <a:tc>
                  <a:txBody>
                    <a:bodyPr/>
                    <a:lstStyle/>
                    <a:p>
                      <a:pPr algn="l" fontAlgn="b"/>
                      <a:r>
                        <a:rPr lang="el-GR" sz="1600" b="1" i="0" u="none" strike="noStrike" dirty="0">
                          <a:solidFill>
                            <a:srgbClr val="FFFFFF"/>
                          </a:solidFill>
                          <a:effectLst/>
                          <a:latin typeface="Calibri"/>
                        </a:rPr>
                        <a:t>Αμοιβαιότητα</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p=0.012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p-0.010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p=0.004</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232227">
                <a:tc>
                  <a:txBody>
                    <a:bodyPr/>
                    <a:lstStyle/>
                    <a:p>
                      <a:pPr algn="l" fontAlgn="b"/>
                      <a:r>
                        <a:rPr lang="el-GR" sz="1600" b="1" i="0" u="none" strike="noStrike" dirty="0">
                          <a:solidFill>
                            <a:srgbClr val="FFFFFF"/>
                          </a:solidFill>
                          <a:effectLst/>
                          <a:latin typeface="Calibri"/>
                        </a:rPr>
                        <a:t>Επικοινωνία</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p=0.020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p=0.020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p=0.010</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232227">
                <a:tc>
                  <a:txBody>
                    <a:bodyPr/>
                    <a:lstStyle/>
                    <a:p>
                      <a:pPr algn="l" fontAlgn="b"/>
                      <a:r>
                        <a:rPr lang="el-GR" sz="1600" b="1" i="0" u="none" strike="noStrike" dirty="0">
                          <a:solidFill>
                            <a:srgbClr val="FFFFFF"/>
                          </a:solidFill>
                          <a:effectLst/>
                          <a:latin typeface="Calibri"/>
                        </a:rPr>
                        <a:t>Άρνηση</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p=0.007</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p=0.034</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p=0.042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r h="232227">
                <a:tc>
                  <a:txBody>
                    <a:bodyPr/>
                    <a:lstStyle/>
                    <a:p>
                      <a:pPr algn="l" fontAlgn="b"/>
                      <a:r>
                        <a:rPr lang="el-GR" sz="1600" b="1" i="0" u="none" strike="noStrike" dirty="0">
                          <a:solidFill>
                            <a:srgbClr val="FFFFFF"/>
                          </a:solidFill>
                          <a:effectLst/>
                          <a:latin typeface="Calibri"/>
                        </a:rPr>
                        <a:t>Σχόλια</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p=0.001</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p=0.006</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p=0.042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232227">
                <a:tc>
                  <a:txBody>
                    <a:bodyPr/>
                    <a:lstStyle/>
                    <a:p>
                      <a:pPr algn="l" fontAlgn="b"/>
                      <a:r>
                        <a:rPr lang="el-GR" sz="1600" b="1" i="0" u="none" strike="noStrike" dirty="0">
                          <a:solidFill>
                            <a:srgbClr val="FFFFFF"/>
                          </a:solidFill>
                          <a:effectLst/>
                          <a:latin typeface="Calibri"/>
                        </a:rPr>
                        <a:t>Πληροφορίες</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p=0.004</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p=0.014</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p=0.019</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p=0.052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0"/>
                  </a:ext>
                </a:extLst>
              </a:tr>
              <a:tr h="232227">
                <a:tc>
                  <a:txBody>
                    <a:bodyPr/>
                    <a:lstStyle/>
                    <a:p>
                      <a:pPr algn="l" fontAlgn="b"/>
                      <a:r>
                        <a:rPr lang="el-GR" sz="1600" b="1" i="0" u="none" strike="noStrike" dirty="0">
                          <a:solidFill>
                            <a:srgbClr val="FFFFFF"/>
                          </a:solidFill>
                          <a:effectLst/>
                          <a:latin typeface="Calibri"/>
                        </a:rPr>
                        <a:t>Συναίσθημα</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p=0.001</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p=0.001</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a:solidFill>
                            <a:srgbClr val="FFFFFF"/>
                          </a:solidFill>
                          <a:effectLst/>
                          <a:latin typeface="Calibri"/>
                        </a:rPr>
                        <a:t>p=0.001</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p=0.007</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232227">
                <a:tc>
                  <a:txBody>
                    <a:bodyPr/>
                    <a:lstStyle/>
                    <a:p>
                      <a:pPr algn="l" fontAlgn="b"/>
                      <a:r>
                        <a:rPr lang="el-GR" sz="1600" b="1" i="0" u="none" strike="noStrike" dirty="0">
                          <a:solidFill>
                            <a:srgbClr val="FFFFFF"/>
                          </a:solidFill>
                          <a:effectLst/>
                          <a:latin typeface="Calibri"/>
                        </a:rPr>
                        <a:t>Δεξιότητες </a:t>
                      </a:r>
                      <a:r>
                        <a:rPr lang="el-GR" sz="1600" b="1" i="0" u="none" strike="noStrike" dirty="0" smtClean="0">
                          <a:solidFill>
                            <a:srgbClr val="FFFFFF"/>
                          </a:solidFill>
                          <a:effectLst/>
                          <a:latin typeface="Calibri"/>
                        </a:rPr>
                        <a:t>συζήτησης</a:t>
                      </a:r>
                      <a:endParaRPr lang="el-GR" sz="1600" b="1" i="0" u="none" strike="noStrike" dirty="0">
                        <a:solidFill>
                          <a:srgbClr val="FFFFFF"/>
                        </a:solidFill>
                        <a:effectLst/>
                        <a:latin typeface="Calibri"/>
                      </a:endParaRP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p=0.002</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p=0.023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p=0.023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600" b="0" i="0" u="none" strike="noStrike" dirty="0">
                          <a:solidFill>
                            <a:srgbClr val="FFFFFF"/>
                          </a:solidFill>
                          <a:effectLst/>
                          <a:latin typeface="Calibri"/>
                        </a:rPr>
                        <a:t>p=0.023</a:t>
                      </a:r>
                    </a:p>
                  </a:txBody>
                  <a:tcPr marL="6803" marR="6803" marT="68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2"/>
                  </a:ext>
                </a:extLst>
              </a:tr>
            </a:tbl>
          </a:graphicData>
        </a:graphic>
      </p:graphicFrame>
      <p:sp>
        <p:nvSpPr>
          <p:cNvPr id="9" name="Google Shape;74;p13"/>
          <p:cNvSpPr/>
          <p:nvPr/>
        </p:nvSpPr>
        <p:spPr>
          <a:xfrm>
            <a:off x="1676400" y="590550"/>
            <a:ext cx="51994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1708153" y="81975"/>
            <a:ext cx="5458546" cy="584775"/>
          </a:xfrm>
          <a:prstGeom prst="rect">
            <a:avLst/>
          </a:prstGeom>
        </p:spPr>
        <p:txBody>
          <a:bodyPr wrap="none">
            <a:spAutoFit/>
          </a:bodyPr>
          <a:lstStyle/>
          <a:p>
            <a:r>
              <a:rPr lang="el-GR" sz="3200" b="1" i="1" dirty="0" smtClean="0">
                <a:solidFill>
                  <a:schemeClr val="bg1"/>
                </a:solidFill>
                <a:latin typeface="Sniglet" charset="0"/>
              </a:rPr>
              <a:t>Πιλοτική Εφαρμογή  -  Έρευνα</a:t>
            </a:r>
            <a:endParaRPr lang="en-US" sz="3200" dirty="0">
              <a:solidFill>
                <a:schemeClr val="bg1"/>
              </a:solidFill>
              <a:latin typeface="Sniglet" charset="0"/>
            </a:endParaRPr>
          </a:p>
        </p:txBody>
      </p:sp>
      <p:sp>
        <p:nvSpPr>
          <p:cNvPr id="11" name="Rectangle 10"/>
          <p:cNvSpPr/>
          <p:nvPr/>
        </p:nvSpPr>
        <p:spPr>
          <a:xfrm>
            <a:off x="228600" y="687755"/>
            <a:ext cx="4114800" cy="877163"/>
          </a:xfrm>
          <a:prstGeom prst="rect">
            <a:avLst/>
          </a:prstGeom>
        </p:spPr>
        <p:txBody>
          <a:bodyPr wrap="square">
            <a:spAutoFit/>
          </a:bodyPr>
          <a:lstStyle/>
          <a:p>
            <a:pPr lvl="0" eaLnBrk="0" fontAlgn="base" hangingPunct="0">
              <a:spcBef>
                <a:spcPct val="0"/>
              </a:spcBef>
              <a:spcAft>
                <a:spcPct val="0"/>
              </a:spcAft>
              <a:buClrTx/>
            </a:pPr>
            <a:r>
              <a:rPr lang="en-US" sz="1700" dirty="0" smtClean="0">
                <a:solidFill>
                  <a:schemeClr val="bg1"/>
                </a:solidFill>
                <a:latin typeface="Sniglet" charset="0"/>
                <a:cs typeface="Arial" pitchFamily="34" charset="0"/>
              </a:rPr>
              <a:t>Wilcoxon Signed rank test</a:t>
            </a:r>
            <a:r>
              <a:rPr lang="en-US" sz="1700" dirty="0" smtClean="0">
                <a:solidFill>
                  <a:schemeClr val="bg1"/>
                </a:solidFill>
                <a:latin typeface="Sniglet" charset="0"/>
                <a:cs typeface="Arial" pitchFamily="34" charset="0"/>
                <a:sym typeface="Wingdings" pitchFamily="2" charset="2"/>
              </a:rPr>
              <a:t> </a:t>
            </a:r>
            <a:r>
              <a:rPr lang="el-GR" sz="1700" dirty="0" smtClean="0">
                <a:solidFill>
                  <a:schemeClr val="bg1"/>
                </a:solidFill>
                <a:latin typeface="Sniglet" charset="0"/>
                <a:cs typeface="Arial" pitchFamily="34" charset="0"/>
                <a:sym typeface="Wingdings" pitchFamily="2" charset="2"/>
              </a:rPr>
              <a:t>δεικτών/αξιολόγηση</a:t>
            </a:r>
            <a:r>
              <a:rPr lang="en-US" sz="1700" dirty="0">
                <a:solidFill>
                  <a:schemeClr val="bg1"/>
                </a:solidFill>
                <a:latin typeface="Sniglet" charset="0"/>
                <a:cs typeface="Arial" pitchFamily="34" charset="0"/>
              </a:rPr>
              <a:t/>
            </a:r>
            <a:br>
              <a:rPr lang="en-US" sz="1700" dirty="0">
                <a:solidFill>
                  <a:schemeClr val="bg1"/>
                </a:solidFill>
                <a:latin typeface="Sniglet" charset="0"/>
                <a:cs typeface="Arial" pitchFamily="34" charset="0"/>
              </a:rPr>
            </a:br>
            <a:endParaRPr lang="en-US" sz="1700" dirty="0">
              <a:solidFill>
                <a:schemeClr val="bg1"/>
              </a:solidFill>
              <a:latin typeface="Sniglet" charset="0"/>
              <a:cs typeface="Arial" pitchFamily="34" charset="0"/>
            </a:endParaRPr>
          </a:p>
        </p:txBody>
      </p:sp>
    </p:spTree>
    <p:extLst>
      <p:ext uri="{BB962C8B-B14F-4D97-AF65-F5344CB8AC3E}">
        <p14:creationId xmlns:p14="http://schemas.microsoft.com/office/powerpoint/2010/main" val="22706461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46</a:t>
            </a:fld>
            <a:endParaRPr lang="en"/>
          </a:p>
        </p:txBody>
      </p:sp>
      <p:sp>
        <p:nvSpPr>
          <p:cNvPr id="9" name="Google Shape;74;p13"/>
          <p:cNvSpPr/>
          <p:nvPr/>
        </p:nvSpPr>
        <p:spPr>
          <a:xfrm>
            <a:off x="1676400" y="590550"/>
            <a:ext cx="51994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1708153" y="81975"/>
            <a:ext cx="5458546" cy="584775"/>
          </a:xfrm>
          <a:prstGeom prst="rect">
            <a:avLst/>
          </a:prstGeom>
        </p:spPr>
        <p:txBody>
          <a:bodyPr wrap="none">
            <a:spAutoFit/>
          </a:bodyPr>
          <a:lstStyle/>
          <a:p>
            <a:r>
              <a:rPr lang="el-GR" sz="3200" b="1" i="1" dirty="0" smtClean="0">
                <a:solidFill>
                  <a:schemeClr val="bg1"/>
                </a:solidFill>
                <a:latin typeface="Sniglet" charset="0"/>
              </a:rPr>
              <a:t>Πιλοτική Εφαρμογή  -  Έρευνα</a:t>
            </a:r>
            <a:endParaRPr lang="en-US" sz="3200" dirty="0">
              <a:solidFill>
                <a:schemeClr val="bg1"/>
              </a:solidFill>
              <a:latin typeface="Sniglet" charset="0"/>
            </a:endParaRPr>
          </a:p>
        </p:txBody>
      </p:sp>
      <p:sp>
        <p:nvSpPr>
          <p:cNvPr id="11" name="Rectangle 10"/>
          <p:cNvSpPr/>
          <p:nvPr/>
        </p:nvSpPr>
        <p:spPr>
          <a:xfrm>
            <a:off x="228600" y="687755"/>
            <a:ext cx="4114800" cy="615553"/>
          </a:xfrm>
          <a:prstGeom prst="rect">
            <a:avLst/>
          </a:prstGeom>
        </p:spPr>
        <p:txBody>
          <a:bodyPr wrap="square">
            <a:spAutoFit/>
          </a:bodyPr>
          <a:lstStyle/>
          <a:p>
            <a:pPr lvl="0" eaLnBrk="0" fontAlgn="base" hangingPunct="0">
              <a:spcBef>
                <a:spcPct val="0"/>
              </a:spcBef>
              <a:spcAft>
                <a:spcPct val="0"/>
              </a:spcAft>
              <a:buClrTx/>
            </a:pPr>
            <a:r>
              <a:rPr lang="el-GR" sz="1700" dirty="0" smtClean="0">
                <a:solidFill>
                  <a:schemeClr val="bg1"/>
                </a:solidFill>
                <a:latin typeface="Sniglet" charset="0"/>
                <a:cs typeface="Arial" pitchFamily="34" charset="0"/>
                <a:sym typeface="Wingdings" pitchFamily="2" charset="2"/>
              </a:rPr>
              <a:t>δείκτες/αξιολόγηση</a:t>
            </a:r>
            <a:r>
              <a:rPr lang="en-US" sz="1700" dirty="0">
                <a:solidFill>
                  <a:schemeClr val="bg1"/>
                </a:solidFill>
                <a:latin typeface="Sniglet" charset="0"/>
                <a:cs typeface="Arial" pitchFamily="34" charset="0"/>
              </a:rPr>
              <a:t/>
            </a:r>
            <a:br>
              <a:rPr lang="en-US" sz="1700" dirty="0">
                <a:solidFill>
                  <a:schemeClr val="bg1"/>
                </a:solidFill>
                <a:latin typeface="Sniglet" charset="0"/>
                <a:cs typeface="Arial" pitchFamily="34" charset="0"/>
              </a:rPr>
            </a:br>
            <a:endParaRPr lang="en-US" sz="1700" dirty="0">
              <a:solidFill>
                <a:schemeClr val="bg1"/>
              </a:solidFill>
              <a:latin typeface="Sniglet" charset="0"/>
              <a:cs typeface="Arial" pitchFamily="34" charset="0"/>
            </a:endParaRPr>
          </a:p>
        </p:txBody>
      </p:sp>
      <p:sp>
        <p:nvSpPr>
          <p:cNvPr id="8" name="Rectangle 7"/>
          <p:cNvSpPr/>
          <p:nvPr/>
        </p:nvSpPr>
        <p:spPr>
          <a:xfrm>
            <a:off x="322626" y="1323954"/>
            <a:ext cx="4114800" cy="353943"/>
          </a:xfrm>
          <a:prstGeom prst="rect">
            <a:avLst/>
          </a:prstGeom>
        </p:spPr>
        <p:txBody>
          <a:bodyPr wrap="square">
            <a:spAutoFit/>
          </a:bodyPr>
          <a:lstStyle/>
          <a:p>
            <a:pPr lvl="0" eaLnBrk="0" fontAlgn="base" hangingPunct="0">
              <a:spcBef>
                <a:spcPct val="0"/>
              </a:spcBef>
              <a:spcAft>
                <a:spcPct val="0"/>
              </a:spcAft>
              <a:buClrTx/>
            </a:pPr>
            <a:r>
              <a:rPr lang="el-GR" sz="1700" dirty="0" smtClean="0">
                <a:solidFill>
                  <a:schemeClr val="bg1"/>
                </a:solidFill>
                <a:latin typeface="Sniglet" charset="0"/>
                <a:cs typeface="Arial" pitchFamily="34" charset="0"/>
              </a:rPr>
              <a:t>Αμοιβαιότητα</a:t>
            </a:r>
            <a:endParaRPr lang="en-US" sz="1700" dirty="0">
              <a:solidFill>
                <a:schemeClr val="bg1"/>
              </a:solidFill>
              <a:latin typeface="Sniglet" charset="0"/>
              <a:cs typeface="Arial" pitchFamily="34" charset="0"/>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9" y="2343150"/>
            <a:ext cx="4967287" cy="152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3"/>
          <a:stretch>
            <a:fillRect/>
          </a:stretch>
        </p:blipFill>
        <p:spPr>
          <a:xfrm>
            <a:off x="334128" y="1885949"/>
            <a:ext cx="3309938" cy="2567713"/>
          </a:xfrm>
          <a:prstGeom prst="rect">
            <a:avLst/>
          </a:prstGeom>
        </p:spPr>
      </p:pic>
    </p:spTree>
    <p:extLst>
      <p:ext uri="{BB962C8B-B14F-4D97-AF65-F5344CB8AC3E}">
        <p14:creationId xmlns:p14="http://schemas.microsoft.com/office/powerpoint/2010/main" val="3449193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sp>
        <p:nvSpPr>
          <p:cNvPr id="9" name="Google Shape;74;p13"/>
          <p:cNvSpPr/>
          <p:nvPr/>
        </p:nvSpPr>
        <p:spPr>
          <a:xfrm>
            <a:off x="1676400" y="590550"/>
            <a:ext cx="51994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1708153" y="81975"/>
            <a:ext cx="5458546" cy="584775"/>
          </a:xfrm>
          <a:prstGeom prst="rect">
            <a:avLst/>
          </a:prstGeom>
        </p:spPr>
        <p:txBody>
          <a:bodyPr wrap="none">
            <a:spAutoFit/>
          </a:bodyPr>
          <a:lstStyle/>
          <a:p>
            <a:r>
              <a:rPr lang="el-GR" sz="3200" b="1" i="1" dirty="0" smtClean="0">
                <a:solidFill>
                  <a:schemeClr val="bg1"/>
                </a:solidFill>
                <a:latin typeface="Sniglet" charset="0"/>
              </a:rPr>
              <a:t>Πιλοτική Εφαρμογή  -  Έρευνα</a:t>
            </a:r>
            <a:endParaRPr lang="en-US" sz="3200" dirty="0">
              <a:solidFill>
                <a:schemeClr val="bg1"/>
              </a:solidFill>
              <a:latin typeface="Sniglet" charset="0"/>
            </a:endParaRPr>
          </a:p>
        </p:txBody>
      </p:sp>
      <p:sp>
        <p:nvSpPr>
          <p:cNvPr id="11" name="Rectangle 10"/>
          <p:cNvSpPr/>
          <p:nvPr/>
        </p:nvSpPr>
        <p:spPr>
          <a:xfrm>
            <a:off x="228600" y="687755"/>
            <a:ext cx="4114800" cy="615553"/>
          </a:xfrm>
          <a:prstGeom prst="rect">
            <a:avLst/>
          </a:prstGeom>
        </p:spPr>
        <p:txBody>
          <a:bodyPr wrap="square">
            <a:spAutoFit/>
          </a:bodyPr>
          <a:lstStyle/>
          <a:p>
            <a:pPr lvl="0" eaLnBrk="0" fontAlgn="base" hangingPunct="0">
              <a:spcBef>
                <a:spcPct val="0"/>
              </a:spcBef>
              <a:spcAft>
                <a:spcPct val="0"/>
              </a:spcAft>
              <a:buClrTx/>
            </a:pPr>
            <a:r>
              <a:rPr lang="el-GR" sz="1700" dirty="0" smtClean="0">
                <a:solidFill>
                  <a:schemeClr val="bg1"/>
                </a:solidFill>
                <a:latin typeface="Sniglet" charset="0"/>
                <a:cs typeface="Arial" pitchFamily="34" charset="0"/>
                <a:sym typeface="Wingdings" pitchFamily="2" charset="2"/>
              </a:rPr>
              <a:t>δείκτες/αξιολόγηση</a:t>
            </a:r>
            <a:r>
              <a:rPr lang="en-US" sz="1700" dirty="0">
                <a:solidFill>
                  <a:schemeClr val="bg1"/>
                </a:solidFill>
                <a:latin typeface="Sniglet" charset="0"/>
                <a:cs typeface="Arial" pitchFamily="34" charset="0"/>
              </a:rPr>
              <a:t/>
            </a:r>
            <a:br>
              <a:rPr lang="en-US" sz="1700" dirty="0">
                <a:solidFill>
                  <a:schemeClr val="bg1"/>
                </a:solidFill>
                <a:latin typeface="Sniglet" charset="0"/>
                <a:cs typeface="Arial" pitchFamily="34" charset="0"/>
              </a:rPr>
            </a:br>
            <a:endParaRPr lang="en-US" sz="1700" dirty="0">
              <a:solidFill>
                <a:schemeClr val="bg1"/>
              </a:solidFill>
              <a:latin typeface="Sniglet" charset="0"/>
              <a:cs typeface="Arial" pitchFamily="34" charset="0"/>
            </a:endParaRPr>
          </a:p>
        </p:txBody>
      </p:sp>
      <p:sp>
        <p:nvSpPr>
          <p:cNvPr id="8" name="Rectangle 7"/>
          <p:cNvSpPr/>
          <p:nvPr/>
        </p:nvSpPr>
        <p:spPr>
          <a:xfrm>
            <a:off x="322626" y="1323954"/>
            <a:ext cx="4114800" cy="353943"/>
          </a:xfrm>
          <a:prstGeom prst="rect">
            <a:avLst/>
          </a:prstGeom>
        </p:spPr>
        <p:txBody>
          <a:bodyPr wrap="square">
            <a:spAutoFit/>
          </a:bodyPr>
          <a:lstStyle/>
          <a:p>
            <a:pPr lvl="0" eaLnBrk="0" fontAlgn="base" hangingPunct="0">
              <a:spcBef>
                <a:spcPct val="0"/>
              </a:spcBef>
              <a:spcAft>
                <a:spcPct val="0"/>
              </a:spcAft>
              <a:buClrTx/>
            </a:pPr>
            <a:r>
              <a:rPr lang="el-GR" sz="1700" dirty="0" smtClean="0">
                <a:solidFill>
                  <a:schemeClr val="bg1"/>
                </a:solidFill>
                <a:latin typeface="Sniglet" charset="0"/>
                <a:cs typeface="Arial" pitchFamily="34" charset="0"/>
              </a:rPr>
              <a:t>Επικοινωνία</a:t>
            </a:r>
            <a:endParaRPr lang="en-US" sz="1700" dirty="0">
              <a:solidFill>
                <a:schemeClr val="bg1"/>
              </a:solidFill>
              <a:latin typeface="Sniglet" charset="0"/>
              <a:cs typeface="Arial" pitchFamily="34"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337040"/>
            <a:ext cx="4841842" cy="156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3"/>
          <a:stretch>
            <a:fillRect/>
          </a:stretch>
        </p:blipFill>
        <p:spPr>
          <a:xfrm>
            <a:off x="609600" y="1809750"/>
            <a:ext cx="3128963" cy="2534920"/>
          </a:xfrm>
          <a:prstGeom prst="rect">
            <a:avLst/>
          </a:prstGeom>
        </p:spPr>
      </p:pic>
    </p:spTree>
    <p:extLst>
      <p:ext uri="{BB962C8B-B14F-4D97-AF65-F5344CB8AC3E}">
        <p14:creationId xmlns:p14="http://schemas.microsoft.com/office/powerpoint/2010/main" val="2083638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48</a:t>
            </a:fld>
            <a:endParaRPr lang="en"/>
          </a:p>
        </p:txBody>
      </p:sp>
      <p:sp>
        <p:nvSpPr>
          <p:cNvPr id="9" name="Google Shape;74;p13"/>
          <p:cNvSpPr/>
          <p:nvPr/>
        </p:nvSpPr>
        <p:spPr>
          <a:xfrm>
            <a:off x="1676400" y="590550"/>
            <a:ext cx="51994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1708153" y="81975"/>
            <a:ext cx="5458546" cy="584775"/>
          </a:xfrm>
          <a:prstGeom prst="rect">
            <a:avLst/>
          </a:prstGeom>
        </p:spPr>
        <p:txBody>
          <a:bodyPr wrap="none">
            <a:spAutoFit/>
          </a:bodyPr>
          <a:lstStyle/>
          <a:p>
            <a:r>
              <a:rPr lang="el-GR" sz="3200" b="1" i="1" dirty="0" smtClean="0">
                <a:solidFill>
                  <a:schemeClr val="bg1"/>
                </a:solidFill>
                <a:latin typeface="Sniglet" charset="0"/>
              </a:rPr>
              <a:t>Πιλοτική Εφαρμογή  -  Έρευνα</a:t>
            </a:r>
            <a:endParaRPr lang="en-US" sz="3200" dirty="0">
              <a:solidFill>
                <a:schemeClr val="bg1"/>
              </a:solidFill>
              <a:latin typeface="Sniglet" charset="0"/>
            </a:endParaRPr>
          </a:p>
        </p:txBody>
      </p:sp>
      <p:sp>
        <p:nvSpPr>
          <p:cNvPr id="11" name="Rectangle 10"/>
          <p:cNvSpPr/>
          <p:nvPr/>
        </p:nvSpPr>
        <p:spPr>
          <a:xfrm>
            <a:off x="228600" y="687755"/>
            <a:ext cx="4114800" cy="615553"/>
          </a:xfrm>
          <a:prstGeom prst="rect">
            <a:avLst/>
          </a:prstGeom>
        </p:spPr>
        <p:txBody>
          <a:bodyPr wrap="square">
            <a:spAutoFit/>
          </a:bodyPr>
          <a:lstStyle/>
          <a:p>
            <a:pPr lvl="0" eaLnBrk="0" fontAlgn="base" hangingPunct="0">
              <a:spcBef>
                <a:spcPct val="0"/>
              </a:spcBef>
              <a:spcAft>
                <a:spcPct val="0"/>
              </a:spcAft>
              <a:buClrTx/>
            </a:pPr>
            <a:r>
              <a:rPr lang="el-GR" sz="1700" dirty="0" smtClean="0">
                <a:solidFill>
                  <a:schemeClr val="bg1"/>
                </a:solidFill>
                <a:latin typeface="Sniglet" charset="0"/>
                <a:cs typeface="Arial" pitchFamily="34" charset="0"/>
                <a:sym typeface="Wingdings" pitchFamily="2" charset="2"/>
              </a:rPr>
              <a:t>δείκτες/αξιολόγηση</a:t>
            </a:r>
            <a:r>
              <a:rPr lang="en-US" sz="1700" dirty="0">
                <a:solidFill>
                  <a:schemeClr val="bg1"/>
                </a:solidFill>
                <a:latin typeface="Sniglet" charset="0"/>
                <a:cs typeface="Arial" pitchFamily="34" charset="0"/>
              </a:rPr>
              <a:t/>
            </a:r>
            <a:br>
              <a:rPr lang="en-US" sz="1700" dirty="0">
                <a:solidFill>
                  <a:schemeClr val="bg1"/>
                </a:solidFill>
                <a:latin typeface="Sniglet" charset="0"/>
                <a:cs typeface="Arial" pitchFamily="34" charset="0"/>
              </a:rPr>
            </a:br>
            <a:endParaRPr lang="en-US" sz="1700" dirty="0">
              <a:solidFill>
                <a:schemeClr val="bg1"/>
              </a:solidFill>
              <a:latin typeface="Sniglet" charset="0"/>
              <a:cs typeface="Arial" pitchFamily="34" charset="0"/>
            </a:endParaRPr>
          </a:p>
        </p:txBody>
      </p:sp>
      <p:sp>
        <p:nvSpPr>
          <p:cNvPr id="8" name="Rectangle 7"/>
          <p:cNvSpPr/>
          <p:nvPr/>
        </p:nvSpPr>
        <p:spPr>
          <a:xfrm>
            <a:off x="322626" y="1323954"/>
            <a:ext cx="4114800" cy="353943"/>
          </a:xfrm>
          <a:prstGeom prst="rect">
            <a:avLst/>
          </a:prstGeom>
        </p:spPr>
        <p:txBody>
          <a:bodyPr wrap="square">
            <a:spAutoFit/>
          </a:bodyPr>
          <a:lstStyle/>
          <a:p>
            <a:pPr lvl="0" eaLnBrk="0" fontAlgn="base" hangingPunct="0">
              <a:spcBef>
                <a:spcPct val="0"/>
              </a:spcBef>
              <a:spcAft>
                <a:spcPct val="0"/>
              </a:spcAft>
              <a:buClrTx/>
            </a:pPr>
            <a:r>
              <a:rPr lang="el-GR" sz="1700" dirty="0" smtClean="0">
                <a:solidFill>
                  <a:schemeClr val="bg1"/>
                </a:solidFill>
                <a:latin typeface="Sniglet" charset="0"/>
                <a:cs typeface="Arial" pitchFamily="34" charset="0"/>
              </a:rPr>
              <a:t>Άρνηση</a:t>
            </a:r>
            <a:endParaRPr lang="en-US" sz="1700" dirty="0">
              <a:solidFill>
                <a:schemeClr val="bg1"/>
              </a:solidFill>
              <a:latin typeface="Sniglet" charset="0"/>
              <a:cs typeface="Arial" pitchFamily="34" charset="0"/>
            </a:endParaRPr>
          </a:p>
        </p:txBody>
      </p:sp>
      <p:pic>
        <p:nvPicPr>
          <p:cNvPr id="952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66950"/>
            <a:ext cx="5119687" cy="1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3"/>
          <a:stretch>
            <a:fillRect/>
          </a:stretch>
        </p:blipFill>
        <p:spPr>
          <a:xfrm>
            <a:off x="457201" y="1885950"/>
            <a:ext cx="3200400" cy="2576917"/>
          </a:xfrm>
          <a:prstGeom prst="rect">
            <a:avLst/>
          </a:prstGeom>
        </p:spPr>
      </p:pic>
    </p:spTree>
    <p:extLst>
      <p:ext uri="{BB962C8B-B14F-4D97-AF65-F5344CB8AC3E}">
        <p14:creationId xmlns:p14="http://schemas.microsoft.com/office/powerpoint/2010/main" val="40102666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8" name="Google Shape;178;p23"/>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49</a:t>
            </a:fld>
            <a:endParaRPr dirty="0"/>
          </a:p>
        </p:txBody>
      </p:sp>
      <p:sp>
        <p:nvSpPr>
          <p:cNvPr id="4" name="TextBox 3"/>
          <p:cNvSpPr txBox="1"/>
          <p:nvPr/>
        </p:nvSpPr>
        <p:spPr>
          <a:xfrm>
            <a:off x="3276600" y="1809750"/>
            <a:ext cx="2895600" cy="584775"/>
          </a:xfrm>
          <a:prstGeom prst="rect">
            <a:avLst/>
          </a:prstGeom>
          <a:noFill/>
        </p:spPr>
        <p:txBody>
          <a:bodyPr wrap="square" rtlCol="0">
            <a:spAutoFit/>
          </a:bodyPr>
          <a:lstStyle/>
          <a:p>
            <a:r>
              <a:rPr lang="el-GR" sz="3200" b="1" i="1" dirty="0" smtClean="0">
                <a:solidFill>
                  <a:schemeClr val="bg1"/>
                </a:solidFill>
                <a:latin typeface="Sniglet" charset="0"/>
              </a:rPr>
              <a:t>Ευχαριστούμε!!</a:t>
            </a:r>
            <a:endParaRPr lang="en-US" sz="3200" b="1" i="1" dirty="0">
              <a:solidFill>
                <a:schemeClr val="bg1"/>
              </a:solidFill>
              <a:latin typeface="Sniglet"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8987">
            <a:off x="2611978" y="2611914"/>
            <a:ext cx="3274772" cy="245738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9" name="Google Shape;99;p16"/>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
        <p:nvSpPr>
          <p:cNvPr id="7" name="Google Shape;89;p15"/>
          <p:cNvSpPr txBox="1">
            <a:spLocks noGrp="1"/>
          </p:cNvSpPr>
          <p:nvPr>
            <p:ph type="body" idx="1"/>
          </p:nvPr>
        </p:nvSpPr>
        <p:spPr>
          <a:xfrm>
            <a:off x="457200" y="1276350"/>
            <a:ext cx="8229600" cy="3352800"/>
          </a:xfrm>
          <a:prstGeom prst="rect">
            <a:avLst/>
          </a:prstGeom>
        </p:spPr>
        <p:txBody>
          <a:bodyPr spcFirstLastPara="1" wrap="square" lIns="91425" tIns="91425" rIns="91425" bIns="91425" anchor="t" anchorCtr="0">
            <a:noAutofit/>
          </a:bodyPr>
          <a:lstStyle/>
          <a:p>
            <a:pPr marL="0" indent="0">
              <a:buNone/>
            </a:pPr>
            <a:r>
              <a:rPr lang="el-GR" sz="1800" dirty="0"/>
              <a:t>Σε μία προσπάθεια να ενισχυθούν τα παιδιά με ΔΦΑ στους τομείς των ελλειμμάτων τους, παρεμβάσεις έχουν πραγματοποιηθεί  αξιοποιώντας τα οφέλη της  ρομποτική κοινωνικής αρωγής (</a:t>
            </a:r>
            <a:r>
              <a:rPr lang="en-US" sz="1800" dirty="0" err="1"/>
              <a:t>Huijnen</a:t>
            </a:r>
            <a:r>
              <a:rPr lang="en-US" sz="1800" dirty="0"/>
              <a:t> et</a:t>
            </a:r>
            <a:r>
              <a:rPr lang="el-GR" sz="1800" dirty="0"/>
              <a:t>.</a:t>
            </a:r>
            <a:r>
              <a:rPr lang="en-US" sz="1800" dirty="0"/>
              <a:t>al</a:t>
            </a:r>
            <a:r>
              <a:rPr lang="el-GR" sz="1800" dirty="0"/>
              <a:t>., 2016).  </a:t>
            </a:r>
            <a:endParaRPr lang="en-US" sz="1800" dirty="0" smtClean="0"/>
          </a:p>
          <a:p>
            <a:pPr marL="0" indent="0">
              <a:buNone/>
            </a:pPr>
            <a:endParaRPr lang="en-US" sz="1800" dirty="0" smtClean="0">
              <a:solidFill>
                <a:schemeClr val="bg1"/>
              </a:solidFill>
              <a:latin typeface="Sniglet" charset="0"/>
            </a:endParaRPr>
          </a:p>
          <a:p>
            <a:pPr marL="0" indent="0">
              <a:buNone/>
            </a:pPr>
            <a:r>
              <a:rPr lang="en-US" sz="1800" dirty="0" smtClean="0">
                <a:solidFill>
                  <a:schemeClr val="bg1"/>
                </a:solidFill>
                <a:latin typeface="Sniglet" charset="0"/>
              </a:rPr>
              <a:t>SAR </a:t>
            </a:r>
            <a:r>
              <a:rPr lang="el-GR" sz="1800" dirty="0" smtClean="0">
                <a:solidFill>
                  <a:schemeClr val="bg1"/>
                </a:solidFill>
                <a:latin typeface="Sniglet" charset="0"/>
              </a:rPr>
              <a:t> </a:t>
            </a:r>
            <a:r>
              <a:rPr lang="el-GR" sz="1800" dirty="0" smtClean="0">
                <a:solidFill>
                  <a:schemeClr val="bg1"/>
                </a:solidFill>
                <a:latin typeface="Sniglet" charset="0"/>
                <a:sym typeface="Wingdings" pitchFamily="2" charset="2"/>
              </a:rPr>
              <a:t> </a:t>
            </a:r>
            <a:r>
              <a:rPr lang="el-GR" sz="1800" dirty="0" smtClean="0">
                <a:solidFill>
                  <a:schemeClr val="bg1"/>
                </a:solidFill>
                <a:latin typeface="Sniglet" charset="0"/>
              </a:rPr>
              <a:t> </a:t>
            </a:r>
            <a:r>
              <a:rPr lang="el-GR" sz="1800" dirty="0">
                <a:solidFill>
                  <a:schemeClr val="bg1"/>
                </a:solidFill>
                <a:latin typeface="Sniglet" charset="0"/>
              </a:rPr>
              <a:t>παροχή βοήθειας στους </a:t>
            </a:r>
            <a:r>
              <a:rPr lang="el-GR" sz="1800" dirty="0" smtClean="0">
                <a:solidFill>
                  <a:schemeClr val="bg1"/>
                </a:solidFill>
                <a:latin typeface="Sniglet" charset="0"/>
              </a:rPr>
              <a:t>ανθρώπους</a:t>
            </a:r>
            <a:r>
              <a:rPr lang="el-GR" sz="1800" dirty="0">
                <a:solidFill>
                  <a:schemeClr val="bg1"/>
                </a:solidFill>
                <a:latin typeface="Sniglet" charset="0"/>
              </a:rPr>
              <a:t> </a:t>
            </a:r>
            <a:r>
              <a:rPr lang="el-GR" sz="1800" dirty="0" smtClean="0">
                <a:solidFill>
                  <a:schemeClr val="bg1"/>
                </a:solidFill>
                <a:latin typeface="Sniglet" charset="0"/>
              </a:rPr>
              <a:t>η οποία</a:t>
            </a:r>
            <a:r>
              <a:rPr lang="en-US" sz="1800" dirty="0" smtClean="0">
                <a:solidFill>
                  <a:schemeClr val="bg1"/>
                </a:solidFill>
                <a:latin typeface="Sniglet" charset="0"/>
              </a:rPr>
              <a:t> </a:t>
            </a:r>
            <a:r>
              <a:rPr lang="el-GR" sz="1800" dirty="0" smtClean="0">
                <a:solidFill>
                  <a:schemeClr val="bg1"/>
                </a:solidFill>
                <a:latin typeface="Sniglet" charset="0"/>
              </a:rPr>
              <a:t>πραγματοποιείται </a:t>
            </a:r>
            <a:r>
              <a:rPr lang="el-GR" sz="1800" dirty="0">
                <a:solidFill>
                  <a:schemeClr val="bg1"/>
                </a:solidFill>
                <a:latin typeface="Sniglet" charset="0"/>
              </a:rPr>
              <a:t>μέσω της κοινωνικής </a:t>
            </a:r>
            <a:r>
              <a:rPr lang="el-GR" sz="1800" dirty="0" smtClean="0">
                <a:solidFill>
                  <a:schemeClr val="bg1"/>
                </a:solidFill>
                <a:latin typeface="Sniglet" charset="0"/>
              </a:rPr>
              <a:t>αλληλεπίδρασης</a:t>
            </a:r>
            <a:endParaRPr lang="en-US" sz="1800" b="1" dirty="0">
              <a:solidFill>
                <a:schemeClr val="bg1"/>
              </a:solidFill>
              <a:latin typeface="Sniglet" charset="0"/>
            </a:endParaRPr>
          </a:p>
          <a:p>
            <a:pPr marL="0" indent="0">
              <a:buNone/>
            </a:pPr>
            <a:endParaRPr lang="en-US" sz="1800" dirty="0"/>
          </a:p>
          <a:p>
            <a:pPr marL="0" indent="0">
              <a:buNone/>
            </a:pPr>
            <a:r>
              <a:rPr lang="el-GR" sz="1800" dirty="0" smtClean="0"/>
              <a:t>Σύγχρονες ανασκοπήσεις ερευνών,  που αξιοποιούν ρομπότ </a:t>
            </a:r>
            <a:r>
              <a:rPr lang="el-GR" sz="1800" dirty="0"/>
              <a:t>κοινωνικής αρωγής </a:t>
            </a:r>
            <a:r>
              <a:rPr lang="el-GR" sz="1800" dirty="0" smtClean="0"/>
              <a:t>, αναδεικνύουν σημαντικά </a:t>
            </a:r>
            <a:r>
              <a:rPr lang="el-GR" sz="1800" dirty="0"/>
              <a:t>οφέλη στην ανάπτυξη κοινωνικών δεξιοτήτων </a:t>
            </a:r>
            <a:r>
              <a:rPr lang="el-GR" sz="1800" dirty="0" smtClean="0"/>
              <a:t>, κατά </a:t>
            </a:r>
            <a:r>
              <a:rPr lang="el-GR" sz="1800" dirty="0"/>
              <a:t>την αλληλεπίδραση των παιδιών με ΔΦΑ με τα </a:t>
            </a:r>
            <a:r>
              <a:rPr lang="el-GR" sz="1800" dirty="0" smtClean="0"/>
              <a:t>ρομπότ. (</a:t>
            </a:r>
            <a:r>
              <a:rPr lang="en-US" sz="1800" dirty="0" err="1"/>
              <a:t>Pennisi</a:t>
            </a:r>
            <a:r>
              <a:rPr lang="en-US" sz="1800" dirty="0"/>
              <a:t> et al</a:t>
            </a:r>
            <a:r>
              <a:rPr lang="el-GR" sz="1800" dirty="0"/>
              <a:t>., 2016).</a:t>
            </a:r>
            <a:r>
              <a:rPr lang="en-US" sz="1800" dirty="0"/>
              <a:t> </a:t>
            </a:r>
          </a:p>
          <a:p>
            <a:pPr marL="0" lvl="0" indent="0" algn="ctr" rtl="0">
              <a:spcBef>
                <a:spcPts val="600"/>
              </a:spcBef>
              <a:spcAft>
                <a:spcPts val="0"/>
              </a:spcAft>
              <a:buNone/>
            </a:pPr>
            <a:endParaRPr dirty="0"/>
          </a:p>
        </p:txBody>
      </p:sp>
      <p:sp>
        <p:nvSpPr>
          <p:cNvPr id="8" name="Google Shape;72;p13"/>
          <p:cNvSpPr txBox="1">
            <a:spLocks/>
          </p:cNvSpPr>
          <p:nvPr/>
        </p:nvSpPr>
        <p:spPr>
          <a:xfrm>
            <a:off x="1212900" y="133350"/>
            <a:ext cx="71691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l-GR" sz="3200" b="1" dirty="0" smtClean="0">
                <a:latin typeface="Sniglet"/>
                <a:ea typeface="Sniglet"/>
                <a:cs typeface="Sniglet"/>
                <a:sym typeface="Sniglet"/>
              </a:rPr>
              <a:t>Ανάλυση υπάρχουσας κατάστασης</a:t>
            </a:r>
            <a:endParaRPr lang="el-GR" sz="3200" b="1" dirty="0"/>
          </a:p>
        </p:txBody>
      </p:sp>
      <p:sp>
        <p:nvSpPr>
          <p:cNvPr id="9"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4" name="Rectangle 3"/>
          <p:cNvSpPr/>
          <p:nvPr/>
        </p:nvSpPr>
        <p:spPr>
          <a:xfrm>
            <a:off x="304800" y="998328"/>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7429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 name="Rectangle 6"/>
          <p:cNvSpPr/>
          <p:nvPr/>
        </p:nvSpPr>
        <p:spPr>
          <a:xfrm>
            <a:off x="457200" y="1448366"/>
            <a:ext cx="8077200" cy="2585323"/>
          </a:xfrm>
          <a:prstGeom prst="rect">
            <a:avLst/>
          </a:prstGeom>
        </p:spPr>
        <p:txBody>
          <a:bodyPr wrap="square">
            <a:spAutoFit/>
          </a:bodyPr>
          <a:lstStyle/>
          <a:p>
            <a:endParaRPr lang="el-GR" sz="1800" dirty="0" smtClean="0">
              <a:solidFill>
                <a:schemeClr val="bg1"/>
              </a:solidFill>
              <a:latin typeface="Sniglet" charset="0"/>
            </a:endParaRPr>
          </a:p>
          <a:p>
            <a:r>
              <a:rPr lang="el-GR" sz="1800" dirty="0" smtClean="0">
                <a:solidFill>
                  <a:schemeClr val="bg1"/>
                </a:solidFill>
                <a:latin typeface="Sniglet" charset="0"/>
              </a:rPr>
              <a:t>οι </a:t>
            </a:r>
            <a:r>
              <a:rPr lang="el-GR" sz="1800" dirty="0">
                <a:solidFill>
                  <a:schemeClr val="bg1"/>
                </a:solidFill>
                <a:latin typeface="Sniglet" charset="0"/>
              </a:rPr>
              <a:t>εφαρμογές των </a:t>
            </a:r>
            <a:r>
              <a:rPr lang="en-US" sz="1800" dirty="0" smtClean="0">
                <a:solidFill>
                  <a:schemeClr val="bg1"/>
                </a:solidFill>
                <a:latin typeface="Sniglet" charset="0"/>
              </a:rPr>
              <a:t>SAR, </a:t>
            </a:r>
            <a:r>
              <a:rPr lang="el-GR" sz="1800" dirty="0" smtClean="0">
                <a:solidFill>
                  <a:schemeClr val="bg1"/>
                </a:solidFill>
                <a:latin typeface="Sniglet" charset="0"/>
              </a:rPr>
              <a:t>αναφορικά με τις ΔΦΑ έχουν  4 σκοπούς:</a:t>
            </a:r>
          </a:p>
          <a:p>
            <a:endParaRPr lang="en-US" sz="1800" dirty="0">
              <a:solidFill>
                <a:schemeClr val="bg1"/>
              </a:solidFill>
              <a:latin typeface="Sniglet" charset="0"/>
            </a:endParaRPr>
          </a:p>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την  επίτευξη της αλληλεπίδρασης με το </a:t>
            </a:r>
            <a:r>
              <a:rPr lang="el-GR" sz="1800" dirty="0">
                <a:solidFill>
                  <a:schemeClr val="bg1"/>
                </a:solidFill>
                <a:latin typeface="Sniglet" charset="0"/>
              </a:rPr>
              <a:t>ρομπότ </a:t>
            </a:r>
            <a:endParaRPr lang="el-GR" sz="1800" dirty="0" smtClean="0">
              <a:solidFill>
                <a:schemeClr val="bg1"/>
              </a:solidFill>
              <a:latin typeface="Sniglet" charset="0"/>
            </a:endParaRPr>
          </a:p>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την </a:t>
            </a:r>
            <a:r>
              <a:rPr lang="el-GR" sz="1800" dirty="0">
                <a:solidFill>
                  <a:schemeClr val="bg1"/>
                </a:solidFill>
                <a:latin typeface="Sniglet" charset="0"/>
              </a:rPr>
              <a:t>ενεργοποίηση </a:t>
            </a:r>
            <a:r>
              <a:rPr lang="el-GR" sz="1800" dirty="0" smtClean="0">
                <a:solidFill>
                  <a:schemeClr val="bg1"/>
                </a:solidFill>
                <a:latin typeface="Sniglet" charset="0"/>
              </a:rPr>
              <a:t> επιθυμητών συμπεριφορών </a:t>
            </a:r>
            <a:endParaRPr lang="en-US" sz="1800" dirty="0">
              <a:solidFill>
                <a:schemeClr val="bg1"/>
              </a:solidFill>
              <a:latin typeface="Sniglet" charset="0"/>
            </a:endParaRPr>
          </a:p>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την </a:t>
            </a:r>
            <a:r>
              <a:rPr lang="el-GR" sz="1800" dirty="0">
                <a:solidFill>
                  <a:schemeClr val="bg1"/>
                </a:solidFill>
                <a:latin typeface="Sniglet" charset="0"/>
              </a:rPr>
              <a:t>παροχή ανατροφοδότησης </a:t>
            </a:r>
            <a:r>
              <a:rPr lang="el-GR" sz="1800" dirty="0" smtClean="0">
                <a:solidFill>
                  <a:schemeClr val="bg1"/>
                </a:solidFill>
                <a:latin typeface="Sniglet" charset="0"/>
              </a:rPr>
              <a:t>για τις επιδόσεις </a:t>
            </a:r>
            <a:r>
              <a:rPr lang="el-GR" sz="1800" dirty="0">
                <a:solidFill>
                  <a:schemeClr val="bg1"/>
                </a:solidFill>
                <a:latin typeface="Sniglet" charset="0"/>
              </a:rPr>
              <a:t>των παιδιών</a:t>
            </a:r>
            <a:endParaRPr lang="en-US" sz="1800" dirty="0">
              <a:solidFill>
                <a:schemeClr val="bg1"/>
              </a:solidFill>
              <a:latin typeface="Sniglet" charset="0"/>
            </a:endParaRPr>
          </a:p>
          <a:p>
            <a:pPr lvl="0">
              <a:lnSpc>
                <a:spcPct val="150000"/>
              </a:lnSpc>
            </a:pPr>
            <a:r>
              <a:rPr lang="en-US" sz="1800" dirty="0" smtClean="0">
                <a:solidFill>
                  <a:schemeClr val="bg1"/>
                </a:solidFill>
                <a:latin typeface="Sniglet" charset="0"/>
              </a:rPr>
              <a:t>- </a:t>
            </a:r>
            <a:r>
              <a:rPr lang="el-GR" sz="1800" dirty="0" smtClean="0">
                <a:solidFill>
                  <a:schemeClr val="bg1"/>
                </a:solidFill>
                <a:latin typeface="Sniglet" charset="0"/>
              </a:rPr>
              <a:t>τη </a:t>
            </a:r>
            <a:r>
              <a:rPr lang="el-GR" sz="1800" dirty="0">
                <a:solidFill>
                  <a:schemeClr val="bg1"/>
                </a:solidFill>
                <a:latin typeface="Sniglet" charset="0"/>
              </a:rPr>
              <a:t>διδασκαλία ή εξάσκηση μιας δεξιότητας (</a:t>
            </a:r>
            <a:r>
              <a:rPr lang="en-US" sz="1800" dirty="0" err="1">
                <a:solidFill>
                  <a:schemeClr val="bg1"/>
                </a:solidFill>
                <a:latin typeface="Sniglet" charset="0"/>
              </a:rPr>
              <a:t>Bartolome</a:t>
            </a:r>
            <a:r>
              <a:rPr lang="en-US" sz="1800" dirty="0">
                <a:solidFill>
                  <a:schemeClr val="bg1"/>
                </a:solidFill>
                <a:latin typeface="Sniglet" charset="0"/>
              </a:rPr>
              <a:t> and </a:t>
            </a:r>
            <a:r>
              <a:rPr lang="en-US" sz="1800" dirty="0" err="1">
                <a:solidFill>
                  <a:schemeClr val="bg1"/>
                </a:solidFill>
                <a:latin typeface="Sniglet" charset="0"/>
              </a:rPr>
              <a:t>Zapirain</a:t>
            </a:r>
            <a:r>
              <a:rPr lang="el-GR" sz="1800" dirty="0">
                <a:solidFill>
                  <a:schemeClr val="bg1"/>
                </a:solidFill>
                <a:latin typeface="Sniglet" charset="0"/>
              </a:rPr>
              <a:t> 2014).</a:t>
            </a:r>
            <a:endParaRPr lang="en-US" sz="1800" dirty="0">
              <a:solidFill>
                <a:schemeClr val="bg1"/>
              </a:solidFill>
              <a:latin typeface="Sniglet" charset="0"/>
            </a:endParaRPr>
          </a:p>
        </p:txBody>
      </p:sp>
      <p:sp>
        <p:nvSpPr>
          <p:cNvPr id="8" name="Google Shape;74;p13"/>
          <p:cNvSpPr/>
          <p:nvPr/>
        </p:nvSpPr>
        <p:spPr>
          <a:xfrm>
            <a:off x="754125" y="2038350"/>
            <a:ext cx="917550"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665025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6667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 name="Rectangle 6"/>
          <p:cNvSpPr/>
          <p:nvPr/>
        </p:nvSpPr>
        <p:spPr>
          <a:xfrm>
            <a:off x="152400" y="2343150"/>
            <a:ext cx="3733800" cy="507831"/>
          </a:xfrm>
          <a:prstGeom prst="rect">
            <a:avLst/>
          </a:prstGeom>
        </p:spPr>
        <p:txBody>
          <a:bodyPr wrap="square">
            <a:spAutoFit/>
          </a:bodyPr>
          <a:lstStyle/>
          <a:p>
            <a:pPr algn="ctr">
              <a:lnSpc>
                <a:spcPct val="150000"/>
              </a:lnSpc>
            </a:pPr>
            <a:r>
              <a:rPr lang="el-GR" sz="1800" dirty="0">
                <a:solidFill>
                  <a:schemeClr val="bg1"/>
                </a:solidFill>
                <a:latin typeface="Sniglet" charset="0"/>
              </a:rPr>
              <a:t>Συμπεριφορές στις </a:t>
            </a:r>
            <a:r>
              <a:rPr lang="el-GR" sz="1800" dirty="0" smtClean="0">
                <a:solidFill>
                  <a:schemeClr val="bg1"/>
                </a:solidFill>
                <a:latin typeface="Sniglet" charset="0"/>
              </a:rPr>
              <a:t>οποίες στοχεύουν</a:t>
            </a:r>
            <a:r>
              <a:rPr lang="en-US" sz="1800" dirty="0" smtClean="0">
                <a:solidFill>
                  <a:schemeClr val="bg1"/>
                </a:solidFill>
                <a:latin typeface="Walter Turncoat" charset="0"/>
                <a:ea typeface="Walter Turncoat" charset="0"/>
              </a:rPr>
              <a:t> </a:t>
            </a:r>
            <a:endParaRPr lang="en-US" sz="1800" dirty="0">
              <a:solidFill>
                <a:schemeClr val="bg1"/>
              </a:solidFill>
              <a:latin typeface="Walter Turncoat" charset="0"/>
              <a:ea typeface="Walter Turncoat" charset="0"/>
            </a:endParaRPr>
          </a:p>
        </p:txBody>
      </p:sp>
      <p:sp>
        <p:nvSpPr>
          <p:cNvPr id="2" name="Rectangle 1"/>
          <p:cNvSpPr/>
          <p:nvPr/>
        </p:nvSpPr>
        <p:spPr>
          <a:xfrm>
            <a:off x="4648200" y="1391148"/>
            <a:ext cx="4572000" cy="2958952"/>
          </a:xfrm>
          <a:prstGeom prst="rect">
            <a:avLst/>
          </a:prstGeom>
        </p:spPr>
        <p:txBody>
          <a:bodyPr>
            <a:spAutoFit/>
          </a:bodyPr>
          <a:lstStyle/>
          <a:p>
            <a:pPr>
              <a:lnSpc>
                <a:spcPct val="150000"/>
              </a:lnSpc>
            </a:pPr>
            <a:r>
              <a:rPr lang="el-GR" sz="1800" i="1" dirty="0">
                <a:solidFill>
                  <a:schemeClr val="bg1"/>
                </a:solidFill>
                <a:latin typeface="Sniglet" charset="0"/>
              </a:rPr>
              <a:t>Επίτευξη βλεμματικής επαφής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Μίμηση</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Από κοινού εστίαση προσοχής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Εναλλαγή σειράς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Έκφραση και αναγνώριση συναισθημάτων. </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Πρωτοβουλία για έναρξη αλληλεπίδρασης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Τριαδικές αλληλεπιδράσεις</a:t>
            </a:r>
            <a:endParaRPr lang="en-US" sz="1800" i="1" dirty="0">
              <a:solidFill>
                <a:schemeClr val="bg1"/>
              </a:solidFill>
              <a:latin typeface="Sniglet" charset="0"/>
            </a:endParaRPr>
          </a:p>
        </p:txBody>
      </p:sp>
      <p:sp>
        <p:nvSpPr>
          <p:cNvPr id="8" name="Google Shape;433;p39"/>
          <p:cNvSpPr/>
          <p:nvPr/>
        </p:nvSpPr>
        <p:spPr>
          <a:xfrm>
            <a:off x="4390315" y="1303128"/>
            <a:ext cx="4719698" cy="3330416"/>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428;p39"/>
          <p:cNvGrpSpPr/>
          <p:nvPr/>
        </p:nvGrpSpPr>
        <p:grpSpPr>
          <a:xfrm>
            <a:off x="2743200" y="2634157"/>
            <a:ext cx="1600200" cy="236467"/>
            <a:chOff x="271125" y="812725"/>
            <a:chExt cx="766525" cy="221725"/>
          </a:xfrm>
        </p:grpSpPr>
        <p:sp>
          <p:nvSpPr>
            <p:cNvPr id="10" name="Google Shape;429;p39"/>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30;p39"/>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74;p13"/>
          <p:cNvSpPr/>
          <p:nvPr/>
        </p:nvSpPr>
        <p:spPr>
          <a:xfrm>
            <a:off x="349200" y="2759761"/>
            <a:ext cx="1022400" cy="514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 name="Rectangle 12"/>
          <p:cNvSpPr/>
          <p:nvPr/>
        </p:nvSpPr>
        <p:spPr>
          <a:xfrm>
            <a:off x="304800" y="998328"/>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Tree>
    <p:extLst>
      <p:ext uri="{BB962C8B-B14F-4D97-AF65-F5344CB8AC3E}">
        <p14:creationId xmlns:p14="http://schemas.microsoft.com/office/powerpoint/2010/main" val="25463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5" name="Google Shape;72;p13"/>
          <p:cNvSpPr txBox="1">
            <a:spLocks/>
          </p:cNvSpPr>
          <p:nvPr/>
        </p:nvSpPr>
        <p:spPr>
          <a:xfrm>
            <a:off x="1212900" y="133350"/>
            <a:ext cx="65595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6" name="Google Shape;74;p13"/>
          <p:cNvSpPr/>
          <p:nvPr/>
        </p:nvSpPr>
        <p:spPr>
          <a:xfrm>
            <a:off x="1371600" y="8953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 name="Rectangle 1"/>
          <p:cNvSpPr/>
          <p:nvPr/>
        </p:nvSpPr>
        <p:spPr>
          <a:xfrm>
            <a:off x="1307439" y="2490226"/>
            <a:ext cx="2590800" cy="646331"/>
          </a:xfrm>
          <a:prstGeom prst="rect">
            <a:avLst/>
          </a:prstGeom>
        </p:spPr>
        <p:txBody>
          <a:bodyPr wrap="square">
            <a:spAutoFit/>
          </a:bodyPr>
          <a:lstStyle/>
          <a:p>
            <a:r>
              <a:rPr lang="el-GR" sz="1800" b="1" dirty="0">
                <a:solidFill>
                  <a:schemeClr val="bg1"/>
                </a:solidFill>
                <a:latin typeface="Sniglet" charset="0"/>
              </a:rPr>
              <a:t>Ρόλοι που αναλαμβάνουν τα </a:t>
            </a:r>
            <a:r>
              <a:rPr lang="en-US" sz="1800" b="1" dirty="0" smtClean="0">
                <a:solidFill>
                  <a:schemeClr val="bg1"/>
                </a:solidFill>
                <a:latin typeface="Sniglet" charset="0"/>
              </a:rPr>
              <a:t>SAR</a:t>
            </a:r>
            <a:endParaRPr lang="en-US" sz="1800" dirty="0">
              <a:solidFill>
                <a:schemeClr val="bg1"/>
              </a:solidFill>
              <a:latin typeface="Sniglet" charset="0"/>
            </a:endParaRPr>
          </a:p>
        </p:txBody>
      </p:sp>
      <p:sp>
        <p:nvSpPr>
          <p:cNvPr id="8" name="Rectangle 7"/>
          <p:cNvSpPr/>
          <p:nvPr/>
        </p:nvSpPr>
        <p:spPr>
          <a:xfrm>
            <a:off x="5486400" y="1520731"/>
            <a:ext cx="3429000" cy="2585323"/>
          </a:xfrm>
          <a:prstGeom prst="rect">
            <a:avLst/>
          </a:prstGeom>
        </p:spPr>
        <p:txBody>
          <a:bodyPr wrap="square">
            <a:spAutoFit/>
          </a:bodyPr>
          <a:lstStyle/>
          <a:p>
            <a:pPr>
              <a:lnSpc>
                <a:spcPct val="150000"/>
              </a:lnSpc>
            </a:pPr>
            <a:r>
              <a:rPr lang="el-GR" sz="1800" i="1" dirty="0">
                <a:solidFill>
                  <a:schemeClr val="bg1"/>
                </a:solidFill>
                <a:latin typeface="Sniglet" charset="0"/>
              </a:rPr>
              <a:t>Μέσο διάγνωσης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Φιλικός συμπαίκτης</a:t>
            </a:r>
            <a:r>
              <a:rPr lang="el-GR" sz="1800" i="1" dirty="0" smtClean="0">
                <a:solidFill>
                  <a:schemeClr val="bg1"/>
                </a:solidFill>
                <a:latin typeface="Sniglet" charset="0"/>
              </a:rPr>
              <a:t>.</a:t>
            </a:r>
            <a:endParaRPr lang="en-US" sz="1800" i="1" dirty="0" smtClean="0">
              <a:solidFill>
                <a:schemeClr val="bg1"/>
              </a:solidFill>
              <a:latin typeface="Sniglet" charset="0"/>
            </a:endParaRPr>
          </a:p>
          <a:p>
            <a:pPr>
              <a:lnSpc>
                <a:spcPct val="150000"/>
              </a:lnSpc>
            </a:pPr>
            <a:r>
              <a:rPr lang="el-GR" sz="1800" i="1" dirty="0" smtClean="0">
                <a:solidFill>
                  <a:schemeClr val="bg1"/>
                </a:solidFill>
                <a:latin typeface="Sniglet" charset="0"/>
              </a:rPr>
              <a:t>Ενισχυτής </a:t>
            </a:r>
            <a:r>
              <a:rPr lang="el-GR" sz="1800" i="1" dirty="0">
                <a:solidFill>
                  <a:schemeClr val="bg1"/>
                </a:solidFill>
                <a:latin typeface="Sniglet" charset="0"/>
              </a:rPr>
              <a:t>συμπεριφοράς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Κοινωνικός μεσολαβητής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Κοινωνικός ηθοποιός</a:t>
            </a:r>
            <a:endParaRPr lang="en-US" sz="1800" i="1" dirty="0">
              <a:solidFill>
                <a:schemeClr val="bg1"/>
              </a:solidFill>
              <a:latin typeface="Sniglet" charset="0"/>
            </a:endParaRPr>
          </a:p>
          <a:p>
            <a:pPr>
              <a:lnSpc>
                <a:spcPct val="150000"/>
              </a:lnSpc>
            </a:pPr>
            <a:r>
              <a:rPr lang="el-GR" sz="1800" i="1" dirty="0">
                <a:solidFill>
                  <a:schemeClr val="bg1"/>
                </a:solidFill>
                <a:latin typeface="Sniglet" charset="0"/>
              </a:rPr>
              <a:t>Προσωπικός θεραπευτής</a:t>
            </a:r>
            <a:endParaRPr lang="en-US" sz="1800" i="1" dirty="0">
              <a:solidFill>
                <a:schemeClr val="bg1"/>
              </a:solidFill>
              <a:latin typeface="Sniglet" charset="0"/>
            </a:endParaRPr>
          </a:p>
        </p:txBody>
      </p:sp>
      <p:sp>
        <p:nvSpPr>
          <p:cNvPr id="9" name="Google Shape;74;p13"/>
          <p:cNvSpPr/>
          <p:nvPr/>
        </p:nvSpPr>
        <p:spPr>
          <a:xfrm>
            <a:off x="190500" y="2813393"/>
            <a:ext cx="1022400" cy="514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grpSp>
        <p:nvGrpSpPr>
          <p:cNvPr id="10" name="Google Shape;428;p39"/>
          <p:cNvGrpSpPr/>
          <p:nvPr/>
        </p:nvGrpSpPr>
        <p:grpSpPr>
          <a:xfrm>
            <a:off x="3814089" y="2621248"/>
            <a:ext cx="990600" cy="150812"/>
            <a:chOff x="271125" y="812725"/>
            <a:chExt cx="766525" cy="221725"/>
          </a:xfrm>
        </p:grpSpPr>
        <p:sp>
          <p:nvSpPr>
            <p:cNvPr id="11" name="Google Shape;429;p39"/>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0;p39"/>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31;p39"/>
          <p:cNvSpPr/>
          <p:nvPr/>
        </p:nvSpPr>
        <p:spPr>
          <a:xfrm rot="17570873">
            <a:off x="4869879" y="1168481"/>
            <a:ext cx="3768175" cy="3538022"/>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13"/>
          <p:cNvSpPr/>
          <p:nvPr/>
        </p:nvSpPr>
        <p:spPr>
          <a:xfrm>
            <a:off x="304800" y="998328"/>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Tree>
    <p:extLst>
      <p:ext uri="{BB962C8B-B14F-4D97-AF65-F5344CB8AC3E}">
        <p14:creationId xmlns:p14="http://schemas.microsoft.com/office/powerpoint/2010/main" val="2546330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4" name="Google Shape;72;p13"/>
          <p:cNvSpPr txBox="1">
            <a:spLocks/>
          </p:cNvSpPr>
          <p:nvPr/>
        </p:nvSpPr>
        <p:spPr>
          <a:xfrm>
            <a:off x="1212900" y="133350"/>
            <a:ext cx="6559500" cy="6974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1pPr>
            <a:lvl2pPr marR="0" lvl="1"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2pPr>
            <a:lvl3pPr marR="0" lvl="2"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3pPr>
            <a:lvl4pPr marR="0" lvl="3"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4pPr>
            <a:lvl5pPr marR="0" lvl="4"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5pPr>
            <a:lvl6pPr marR="0" lvl="5"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6pPr>
            <a:lvl7pPr marR="0" lvl="6"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7pPr>
            <a:lvl8pPr marR="0" lvl="7"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8pPr>
            <a:lvl9pPr marR="0" lvl="8" algn="ctr" rtl="0">
              <a:lnSpc>
                <a:spcPct val="100000"/>
              </a:lnSpc>
              <a:spcBef>
                <a:spcPts val="0"/>
              </a:spcBef>
              <a:spcAft>
                <a:spcPts val="0"/>
              </a:spcAft>
              <a:buClr>
                <a:srgbClr val="FFFFFF"/>
              </a:buClr>
              <a:buSzPts val="2600"/>
              <a:buFont typeface="Walter Turncoat"/>
              <a:buNone/>
              <a:defRPr sz="2600" b="0" i="0" u="none" strike="noStrike" cap="none">
                <a:solidFill>
                  <a:srgbClr val="FFFFFF"/>
                </a:solidFill>
                <a:latin typeface="Walter Turncoat"/>
                <a:ea typeface="Walter Turncoat"/>
                <a:cs typeface="Walter Turncoat"/>
                <a:sym typeface="Walter Turncoat"/>
              </a:defRPr>
            </a:lvl9pPr>
          </a:lstStyle>
          <a:p>
            <a:r>
              <a:rPr lang="en-US" sz="3200" b="1" dirty="0">
                <a:latin typeface="Sniglet"/>
                <a:sym typeface="Sniglet"/>
              </a:rPr>
              <a:t> </a:t>
            </a:r>
            <a:r>
              <a:rPr lang="el-GR" sz="3200" b="1" dirty="0" smtClean="0">
                <a:latin typeface="Sniglet"/>
                <a:sym typeface="Sniglet"/>
              </a:rPr>
              <a:t>Ρομποτική Κοινωνικής Αρωγής</a:t>
            </a:r>
            <a:endParaRPr lang="el-GR" sz="3200" b="1" dirty="0"/>
          </a:p>
        </p:txBody>
      </p:sp>
      <p:sp>
        <p:nvSpPr>
          <p:cNvPr id="5" name="Google Shape;74;p13"/>
          <p:cNvSpPr/>
          <p:nvPr/>
        </p:nvSpPr>
        <p:spPr>
          <a:xfrm>
            <a:off x="1371600" y="666750"/>
            <a:ext cx="6400800"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 name="Rectangle 5"/>
          <p:cNvSpPr/>
          <p:nvPr/>
        </p:nvSpPr>
        <p:spPr>
          <a:xfrm>
            <a:off x="304800" y="830818"/>
            <a:ext cx="3227165" cy="369332"/>
          </a:xfrm>
          <a:prstGeom prst="rect">
            <a:avLst/>
          </a:prstGeom>
        </p:spPr>
        <p:txBody>
          <a:bodyPr wrap="none">
            <a:spAutoFit/>
          </a:bodyPr>
          <a:lstStyle/>
          <a:p>
            <a:r>
              <a:rPr lang="en-US" sz="1800" b="1" i="1" dirty="0" smtClean="0">
                <a:solidFill>
                  <a:schemeClr val="bg1"/>
                </a:solidFill>
                <a:latin typeface="Sniglet" charset="0"/>
              </a:rPr>
              <a:t>SAR </a:t>
            </a:r>
            <a:r>
              <a:rPr lang="el-GR" sz="1800" b="1" i="1" dirty="0" smtClean="0">
                <a:solidFill>
                  <a:schemeClr val="bg1"/>
                </a:solidFill>
                <a:latin typeface="Sniglet" charset="0"/>
              </a:rPr>
              <a:t> και ΔΦΑ στη βιβλιογραφία</a:t>
            </a:r>
            <a:endParaRPr lang="en-US" sz="1800" dirty="0">
              <a:solidFill>
                <a:schemeClr val="bg1"/>
              </a:solidFill>
              <a:latin typeface="Sniglet" charset="0"/>
            </a:endParaRPr>
          </a:p>
        </p:txBody>
      </p:sp>
      <p:sp>
        <p:nvSpPr>
          <p:cNvPr id="7" name="Rectangle 6"/>
          <p:cNvSpPr/>
          <p:nvPr/>
        </p:nvSpPr>
        <p:spPr>
          <a:xfrm>
            <a:off x="2514600" y="1160134"/>
            <a:ext cx="4876800" cy="369332"/>
          </a:xfrm>
          <a:prstGeom prst="rect">
            <a:avLst/>
          </a:prstGeom>
        </p:spPr>
        <p:txBody>
          <a:bodyPr wrap="square">
            <a:spAutoFit/>
          </a:bodyPr>
          <a:lstStyle/>
          <a:p>
            <a:r>
              <a:rPr lang="el-GR" sz="1800" b="1" i="1" dirty="0">
                <a:solidFill>
                  <a:schemeClr val="bg1"/>
                </a:solidFill>
                <a:latin typeface="Sniglet" charset="0"/>
              </a:rPr>
              <a:t>κ</a:t>
            </a:r>
            <a:r>
              <a:rPr lang="el-GR" sz="1800" b="1" i="1" dirty="0" smtClean="0">
                <a:solidFill>
                  <a:schemeClr val="bg1"/>
                </a:solidFill>
                <a:latin typeface="Sniglet" charset="0"/>
              </a:rPr>
              <a:t>ατηγορίες </a:t>
            </a:r>
            <a:r>
              <a:rPr lang="el-GR" sz="1800" b="1" i="1" dirty="0" smtClean="0">
                <a:solidFill>
                  <a:schemeClr val="bg1"/>
                </a:solidFill>
                <a:latin typeface="Sniglet" charset="0"/>
              </a:rPr>
              <a:t>ρομπότ ως προς την αυτονομία</a:t>
            </a:r>
            <a:endParaRPr lang="en-US" sz="1800" dirty="0">
              <a:solidFill>
                <a:schemeClr val="bg1"/>
              </a:solidFill>
              <a:latin typeface="Sniglet" charset="0"/>
            </a:endParaRPr>
          </a:p>
        </p:txBody>
      </p:sp>
      <p:sp>
        <p:nvSpPr>
          <p:cNvPr id="8" name="Google Shape;74;p13"/>
          <p:cNvSpPr/>
          <p:nvPr/>
        </p:nvSpPr>
        <p:spPr>
          <a:xfrm>
            <a:off x="4419600" y="1573400"/>
            <a:ext cx="1495267" cy="83950"/>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Rectangle 9"/>
          <p:cNvSpPr/>
          <p:nvPr/>
        </p:nvSpPr>
        <p:spPr>
          <a:xfrm>
            <a:off x="304800" y="1749683"/>
            <a:ext cx="1475084" cy="2123658"/>
          </a:xfrm>
          <a:prstGeom prst="rect">
            <a:avLst/>
          </a:prstGeom>
        </p:spPr>
        <p:txBody>
          <a:bodyPr wrap="none">
            <a:spAutoFit/>
          </a:bodyPr>
          <a:lstStyle/>
          <a:p>
            <a:r>
              <a:rPr lang="en-US" sz="1800" i="1" dirty="0">
                <a:solidFill>
                  <a:srgbClr val="FFFF66"/>
                </a:solidFill>
                <a:latin typeface="Sniglet" charset="0"/>
              </a:rPr>
              <a:t>Wizard of </a:t>
            </a:r>
            <a:r>
              <a:rPr lang="en-US" sz="1800" i="1" dirty="0" smtClean="0">
                <a:solidFill>
                  <a:srgbClr val="FFFF66"/>
                </a:solidFill>
                <a:latin typeface="Sniglet" charset="0"/>
              </a:rPr>
              <a:t>Oz</a:t>
            </a:r>
            <a:endParaRPr lang="el-GR" sz="2400" b="1" i="1" dirty="0" smtClean="0">
              <a:solidFill>
                <a:srgbClr val="FFFF66"/>
              </a:solidFill>
              <a:latin typeface="Sniglet" charset="0"/>
            </a:endParaRPr>
          </a:p>
          <a:p>
            <a:endParaRPr lang="el-GR" sz="2400" b="1" i="1" dirty="0" smtClean="0">
              <a:solidFill>
                <a:srgbClr val="FFFF66"/>
              </a:solidFill>
              <a:latin typeface="Sniglet" charset="0"/>
            </a:endParaRPr>
          </a:p>
          <a:p>
            <a:r>
              <a:rPr lang="el-GR" sz="1800" i="1" dirty="0" smtClean="0">
                <a:solidFill>
                  <a:srgbClr val="FFFF66"/>
                </a:solidFill>
                <a:latin typeface="Sniglet" charset="0"/>
              </a:rPr>
              <a:t>Ημιαυτόνομο</a:t>
            </a:r>
          </a:p>
          <a:p>
            <a:endParaRPr lang="el-GR" sz="1800" i="1" dirty="0">
              <a:solidFill>
                <a:srgbClr val="FFFF66"/>
              </a:solidFill>
              <a:latin typeface="Sniglet" charset="0"/>
            </a:endParaRPr>
          </a:p>
          <a:p>
            <a:endParaRPr lang="el-GR" sz="1800" i="1" dirty="0">
              <a:solidFill>
                <a:srgbClr val="FFFF66"/>
              </a:solidFill>
              <a:latin typeface="Sniglet" charset="0"/>
            </a:endParaRPr>
          </a:p>
          <a:p>
            <a:endParaRPr lang="el-GR" sz="1800" i="1" dirty="0" smtClean="0">
              <a:solidFill>
                <a:srgbClr val="FFFF66"/>
              </a:solidFill>
              <a:latin typeface="Sniglet" charset="0"/>
            </a:endParaRPr>
          </a:p>
          <a:p>
            <a:r>
              <a:rPr lang="el-GR" sz="1800" i="1" dirty="0" smtClean="0">
                <a:solidFill>
                  <a:srgbClr val="FFFF66"/>
                </a:solidFill>
                <a:latin typeface="Sniglet" charset="0"/>
              </a:rPr>
              <a:t>Αυτόνομο</a:t>
            </a:r>
          </a:p>
        </p:txBody>
      </p:sp>
      <p:sp>
        <p:nvSpPr>
          <p:cNvPr id="11" name="Rectangle 10"/>
          <p:cNvSpPr/>
          <p:nvPr/>
        </p:nvSpPr>
        <p:spPr>
          <a:xfrm>
            <a:off x="2266950" y="1657350"/>
            <a:ext cx="6248400" cy="2585323"/>
          </a:xfrm>
          <a:prstGeom prst="rect">
            <a:avLst/>
          </a:prstGeom>
        </p:spPr>
        <p:txBody>
          <a:bodyPr wrap="square">
            <a:spAutoFit/>
          </a:bodyPr>
          <a:lstStyle/>
          <a:p>
            <a:pPr lvl="0" algn="just"/>
            <a:r>
              <a:rPr lang="el-GR" sz="1800" dirty="0" smtClean="0">
                <a:solidFill>
                  <a:schemeClr val="bg1"/>
                </a:solidFill>
                <a:latin typeface="Sniglet" charset="0"/>
              </a:rPr>
              <a:t>ρομπότ τηλεχειριζόμενο που όμως παρουσιάζεται ως αυτόνομο </a:t>
            </a:r>
            <a:endParaRPr lang="en-US" sz="1800" dirty="0" smtClean="0">
              <a:solidFill>
                <a:schemeClr val="bg1"/>
              </a:solidFill>
              <a:latin typeface="Sniglet" charset="0"/>
            </a:endParaRPr>
          </a:p>
          <a:p>
            <a:pPr lvl="0"/>
            <a:endParaRPr lang="en-US" sz="1800" dirty="0">
              <a:solidFill>
                <a:schemeClr val="bg1"/>
              </a:solidFill>
              <a:latin typeface="Sniglet" charset="0"/>
            </a:endParaRPr>
          </a:p>
          <a:p>
            <a:pPr lvl="0" algn="just"/>
            <a:r>
              <a:rPr lang="el-GR" sz="1800" dirty="0" smtClean="0">
                <a:solidFill>
                  <a:schemeClr val="bg1"/>
                </a:solidFill>
                <a:latin typeface="Sniglet" charset="0"/>
              </a:rPr>
              <a:t>έχει </a:t>
            </a:r>
            <a:r>
              <a:rPr lang="el-GR" sz="1800" dirty="0">
                <a:solidFill>
                  <a:schemeClr val="bg1"/>
                </a:solidFill>
                <a:latin typeface="Sniglet" charset="0"/>
              </a:rPr>
              <a:t>κάποιο βαθμό αυτονομίας, όπου οι αυτόνομες λειτουργίες του ρομπότ αποφασίζονται και ξεκινά η εκτέλεσή τους από τον χειριστή</a:t>
            </a:r>
            <a:r>
              <a:rPr lang="el-GR" sz="1800" dirty="0" smtClean="0">
                <a:solidFill>
                  <a:schemeClr val="bg1"/>
                </a:solidFill>
                <a:latin typeface="Sniglet" charset="0"/>
              </a:rPr>
              <a:t>,</a:t>
            </a:r>
            <a:endParaRPr lang="en-US" sz="1800" dirty="0" smtClean="0">
              <a:solidFill>
                <a:schemeClr val="bg1"/>
              </a:solidFill>
              <a:latin typeface="Sniglet" charset="0"/>
            </a:endParaRPr>
          </a:p>
          <a:p>
            <a:pPr lvl="0"/>
            <a:endParaRPr lang="en-US" sz="1800" dirty="0">
              <a:solidFill>
                <a:schemeClr val="bg1"/>
              </a:solidFill>
              <a:latin typeface="Sniglet" charset="0"/>
            </a:endParaRPr>
          </a:p>
          <a:p>
            <a:pPr lvl="0" algn="just"/>
            <a:r>
              <a:rPr lang="el-GR" sz="1800" dirty="0" smtClean="0">
                <a:solidFill>
                  <a:schemeClr val="bg1"/>
                </a:solidFill>
                <a:latin typeface="Sniglet" charset="0"/>
              </a:rPr>
              <a:t>δεν </a:t>
            </a:r>
            <a:r>
              <a:rPr lang="el-GR" sz="1800" dirty="0">
                <a:solidFill>
                  <a:schemeClr val="bg1"/>
                </a:solidFill>
                <a:latin typeface="Sniglet" charset="0"/>
              </a:rPr>
              <a:t>απαιτεί ανθρώπινη </a:t>
            </a:r>
            <a:r>
              <a:rPr lang="el-GR" sz="1800" dirty="0" smtClean="0">
                <a:solidFill>
                  <a:schemeClr val="bg1"/>
                </a:solidFill>
                <a:latin typeface="Sniglet" charset="0"/>
              </a:rPr>
              <a:t>παρέμβαση για το χειρισμ</a:t>
            </a:r>
            <a:r>
              <a:rPr lang="el-GR" sz="1800" dirty="0">
                <a:solidFill>
                  <a:schemeClr val="bg1"/>
                </a:solidFill>
                <a:latin typeface="Sniglet" charset="0"/>
              </a:rPr>
              <a:t>ό</a:t>
            </a:r>
            <a:r>
              <a:rPr lang="el-GR" sz="1800" dirty="0" smtClean="0">
                <a:solidFill>
                  <a:schemeClr val="bg1"/>
                </a:solidFill>
                <a:latin typeface="Sniglet" charset="0"/>
              </a:rPr>
              <a:t> του και </a:t>
            </a:r>
            <a:r>
              <a:rPr lang="el-GR" sz="1800" dirty="0">
                <a:solidFill>
                  <a:schemeClr val="bg1"/>
                </a:solidFill>
                <a:latin typeface="Sniglet" charset="0"/>
              </a:rPr>
              <a:t>αλληλεπιδρά </a:t>
            </a:r>
            <a:r>
              <a:rPr lang="el-GR" sz="1800" dirty="0" smtClean="0">
                <a:solidFill>
                  <a:schemeClr val="bg1"/>
                </a:solidFill>
                <a:latin typeface="Sniglet" charset="0"/>
              </a:rPr>
              <a:t>με βάση παραμέτρους του περιβάλλοντος  </a:t>
            </a:r>
            <a:r>
              <a:rPr lang="el-GR" sz="1800" dirty="0">
                <a:solidFill>
                  <a:schemeClr val="bg1"/>
                </a:solidFill>
                <a:latin typeface="Sniglet" charset="0"/>
              </a:rPr>
              <a:t>(</a:t>
            </a:r>
            <a:r>
              <a:rPr lang="en-US" sz="1800" dirty="0">
                <a:solidFill>
                  <a:schemeClr val="bg1"/>
                </a:solidFill>
                <a:latin typeface="Sniglet" charset="0"/>
              </a:rPr>
              <a:t>Diehl et al</a:t>
            </a:r>
            <a:r>
              <a:rPr lang="el-GR" sz="1800" dirty="0">
                <a:solidFill>
                  <a:schemeClr val="bg1"/>
                </a:solidFill>
                <a:latin typeface="Sniglet" charset="0"/>
              </a:rPr>
              <a:t>. 2012)</a:t>
            </a:r>
            <a:endParaRPr lang="en-US" sz="1800" dirty="0">
              <a:solidFill>
                <a:schemeClr val="bg1"/>
              </a:solidFill>
              <a:latin typeface="Sniglet" charset="0"/>
            </a:endParaRPr>
          </a:p>
        </p:txBody>
      </p:sp>
    </p:spTree>
    <p:extLst>
      <p:ext uri="{BB962C8B-B14F-4D97-AF65-F5344CB8AC3E}">
        <p14:creationId xmlns:p14="http://schemas.microsoft.com/office/powerpoint/2010/main" val="2556326392"/>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Ursu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27309</TotalTime>
  <Words>2645</Words>
  <Application>Microsoft Office PowerPoint</Application>
  <PresentationFormat>Προβολή στην οθόνη (16:9)</PresentationFormat>
  <Paragraphs>482</Paragraphs>
  <Slides>49</Slides>
  <Notes>17</Notes>
  <HiddenSlides>9</HiddenSlides>
  <MMClips>9</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49</vt:i4>
      </vt:variant>
    </vt:vector>
  </HeadingPairs>
  <TitlesOfParts>
    <vt:vector size="59" baseType="lpstr">
      <vt:lpstr>Arial</vt:lpstr>
      <vt:lpstr>Sniglet</vt:lpstr>
      <vt:lpstr>Calibri</vt:lpstr>
      <vt:lpstr>Wingdings</vt:lpstr>
      <vt:lpstr>Tahoma</vt:lpstr>
      <vt:lpstr>Times New Roman</vt:lpstr>
      <vt:lpstr>Courier New</vt:lpstr>
      <vt:lpstr>Walter Turncoat</vt:lpstr>
      <vt:lpstr>Gabriola</vt:lpstr>
      <vt:lpstr>Ursula template</vt:lpstr>
      <vt:lpstr>Το ρομπότ Daisy στην ανάπτυξη κοινωνικών δεξιοτήτων σε παιδιά με διαταραχές φάσματος αυτισμού </vt:lpstr>
      <vt:lpstr>Περιεχόμενα</vt:lpstr>
      <vt:lpstr>Ανάλυση υπάρχουσας κατάστασης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Κλινικοί θεραπευτές του αυτισμού, δηλώνουν διστακτικοί στο να υιοθετήσουν μεθόδους οι οποίες αξιοποιούν τα ρομπότ.  Θεωρούν πως οι προτεινόμενες παρεμβάσεις σχεδιάζονται με βάση τις δυνατότητες  του ρομπότ που χρησιμοποιείται και όχι βάσει των συγκεκριμένων αναγκών των παιδιών  (Kim et.al.,2012)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μέθοδος ARRoW</vt:lpstr>
      <vt:lpstr> Το πλαίσιο για το σχεδιασμό και τη δημιουργία της μεθόδου ARRoW βασίστηκε στην ανασκόπηση της βιβλιογραφίας για τη θεωρητική και ερευνητική κατανόηση των: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user1</dc:creator>
  <cp:lastModifiedBy>User B</cp:lastModifiedBy>
  <cp:revision>409</cp:revision>
  <dcterms:modified xsi:type="dcterms:W3CDTF">2021-11-08T16:37:07Z</dcterms:modified>
</cp:coreProperties>
</file>