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4" r:id="rId2"/>
    <p:sldId id="258" r:id="rId3"/>
    <p:sldId id="259" r:id="rId4"/>
    <p:sldId id="260" r:id="rId5"/>
    <p:sldId id="277" r:id="rId6"/>
    <p:sldId id="261" r:id="rId7"/>
    <p:sldId id="262" r:id="rId8"/>
    <p:sldId id="275" r:id="rId9"/>
    <p:sldId id="263" r:id="rId10"/>
    <p:sldId id="264" r:id="rId11"/>
    <p:sldId id="265" r:id="rId12"/>
    <p:sldId id="266" r:id="rId13"/>
    <p:sldId id="267" r:id="rId14"/>
    <p:sldId id="276" r:id="rId15"/>
    <p:sldId id="268" r:id="rId16"/>
    <p:sldId id="269" r:id="rId17"/>
    <p:sldId id="270" r:id="rId18"/>
    <p:sldId id="272"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A2C48A8-D8EF-4A6B-BBC0-13D065E0F4D7}"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ACF6A697-FFA8-4654-A679-E4E0A4C8C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2C48A8-D8EF-4A6B-BBC0-13D065E0F4D7}"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2C48A8-D8EF-4A6B-BBC0-13D065E0F4D7}"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C48A8-D8EF-4A6B-BBC0-13D065E0F4D7}"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ACF6A697-FFA8-4654-A679-E4E0A4C8C406}"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2C48A8-D8EF-4A6B-BBC0-13D065E0F4D7}"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F6A697-FFA8-4654-A679-E4E0A4C8C406}"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
            </a:r>
            <a:br>
              <a:rPr lang="el-GR" dirty="0" smtClean="0"/>
            </a:br>
            <a:endParaRPr lang="el-GR" dirty="0"/>
          </a:p>
        </p:txBody>
      </p:sp>
      <p:sp>
        <p:nvSpPr>
          <p:cNvPr id="3" name="Subtitle 2"/>
          <p:cNvSpPr>
            <a:spLocks noGrp="1"/>
          </p:cNvSpPr>
          <p:nvPr>
            <p:ph type="subTitle" idx="1"/>
          </p:nvPr>
        </p:nvSpPr>
        <p:spPr/>
        <p:txBody>
          <a:bodyPr/>
          <a:lstStyle/>
          <a:p>
            <a:pPr algn="ctr"/>
            <a:r>
              <a:rPr lang="el-GR" sz="4000" b="1" dirty="0" smtClean="0"/>
              <a:t>Η Θεωρία</a:t>
            </a:r>
            <a:br>
              <a:rPr lang="el-GR" sz="4000" b="1" dirty="0" smtClean="0"/>
            </a:br>
            <a:r>
              <a:rPr lang="el-GR" sz="4000" b="1" dirty="0" smtClean="0"/>
              <a:t>της Οικονομικής Ενοποίησης</a:t>
            </a:r>
            <a:endParaRPr lang="el-GR" sz="4000"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12845"/>
            <a:ext cx="8424936" cy="5632311"/>
          </a:xfrm>
          <a:prstGeom prst="rect">
            <a:avLst/>
          </a:prstGeom>
        </p:spPr>
        <p:txBody>
          <a:bodyPr wrap="square">
            <a:spAutoFit/>
          </a:bodyPr>
          <a:lstStyle/>
          <a:p>
            <a:r>
              <a:rPr lang="el-GR" sz="2400" dirty="0" smtClean="0"/>
              <a:t>Η Τελωνειακή Ένωση προϋποθέτει ότι τα χαρακτηριστικά του προη-γούμενου σταδίου έχουν κατακτηθεί, πάει όμως κι ένα βήμα παραπέρα, προϋποθέτοντας ότι εκτός της εσωτερικής απελευθέρωσης του εμπορίου, εφαρμόζεται κοινή εμπορική πολιτική έναντι των τρίτων χωρών. </a:t>
            </a:r>
          </a:p>
          <a:p>
            <a:r>
              <a:rPr lang="el-GR" sz="2400" dirty="0" smtClean="0"/>
              <a:t>Άρα το ίδιο ύψος δασμών (και άλλων μη δασμολογικών μέτρων προστασίας) ισχύει για όλες τις χώρες-μέλη, οπότε και είναι απολύτως αδιάφορο για μια τρίτη χώρα το ποιας χώρας τα σύνορα θα διέλθουν τα προϊόντα της προκειμένου να εισέλθουν στην ένωση.</a:t>
            </a:r>
            <a:br>
              <a:rPr lang="el-GR" sz="2400" dirty="0" smtClean="0"/>
            </a:br>
            <a:r>
              <a:rPr lang="el-GR" sz="2400" dirty="0" smtClean="0"/>
              <a:t>Οι εμπορικές συναλλαγές όπως είδαμε όμως δεν αποτελούν το σύνολο των παγκόσμιων οικονομικών συναλλαγών, καθώς ανάλογης (ή και μεγαλύτερης σε κάποιες περιπτώσεις) σημασίας είναι και οι μετακινήσεις των παραγωγικών συντελεστών.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568952" cy="6370975"/>
          </a:xfrm>
          <a:prstGeom prst="rect">
            <a:avLst/>
          </a:prstGeom>
        </p:spPr>
        <p:txBody>
          <a:bodyPr wrap="square">
            <a:spAutoFit/>
          </a:bodyPr>
          <a:lstStyle/>
          <a:p>
            <a:r>
              <a:rPr lang="el-GR" sz="2400" dirty="0" smtClean="0"/>
              <a:t>Αυτή είναι και η βάση του τρίτου σταδίου της οικονομικής ενοποίησης, της κοινής αγοράς, όπου έχοντας καταστήσει το εσωτερικό εμπόριο απόλυτα ελεύθερο και εφαρμόσει μια κοινή εμπορική πολιτική, οι χώρες-μέλη απελευθερώνουν και τις μετακινήσεις των παραγωγικών συντελεστών.</a:t>
            </a:r>
          </a:p>
          <a:p>
            <a:r>
              <a:rPr lang="el-GR" sz="2400" dirty="0" smtClean="0"/>
              <a:t>Τα δύο τελευταία στάδια σαφώς αναφέρονται στην ενοποίηση πολιτικών και στη θετική διαδικασία ενοποίησης, καθώς νέα μέτρα και θεσμοί απαιτούνται προκειμένου να επιτευχθούν. Η διαφορά της Οικονομικής Ένωσης (ΟΕ) από την Πλήρη Οικονομική Ενοποίηση (ΕΙ) έγκειται στο ότι η πρώτη προϋποθέτει την εναρμόνιση πολιτικών, ενώ η δεύτερη την ενοποίησή τους. </a:t>
            </a:r>
            <a:br>
              <a:rPr lang="el-GR" sz="2400" dirty="0" smtClean="0"/>
            </a:br>
            <a:r>
              <a:rPr lang="el-GR" sz="2400" dirty="0" smtClean="0"/>
              <a:t>Στην περίπτωση της εναρμόνισης, κάθε χώρα διατηρεί τη δική της πολιτική, αλλά η άσκηση των πολιτικών αυτών συντονίζεται ως προς τις βασικές αρχές και το βηματισμό. Στο θέμα της φορολογίας, για παράδειγμα, διαπιστώθηκε ότι μια ενιαία πολιτική είναι ανέφικτη προς το παρόν.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5539978"/>
          </a:xfrm>
          <a:prstGeom prst="rect">
            <a:avLst/>
          </a:prstGeom>
        </p:spPr>
        <p:txBody>
          <a:bodyPr wrap="square">
            <a:spAutoFit/>
          </a:bodyPr>
          <a:lstStyle/>
          <a:p>
            <a:endParaRPr lang="el-GR" dirty="0" smtClean="0"/>
          </a:p>
          <a:p>
            <a:r>
              <a:rPr lang="el-GR" sz="2400" dirty="0" smtClean="0"/>
              <a:t>Αντ’ αυτής προκρίθηκε η εναρμόνιση όπου όλες οι χώρες-μέλη εφαρμόζουν το Φόρο Προστιθέμενης Αξίας (ΦΠΑ) ως βασικό τρόπο φορολόγησης της κατανάλωσης, αλλά κάθε χώρα μπορεί να επιβάλλει το δικό της φορολογικό συντελεστή</a:t>
            </a:r>
          </a:p>
          <a:p>
            <a:r>
              <a:rPr lang="el-GR" sz="2400" dirty="0" smtClean="0"/>
              <a:t>Για το σαφώς πιο φιλόδοξο (αποτελεί άλλωστε το κορυφαίο και καταληκτικό στάδιο οικονομικής ενοποίησης) εγχείρημα της πλήρους οικονομικής ενοποίησης απαιτείται η πλήρης και θεσμικά κατοχυρωμένη σύμπλευση των χωρών-μελών. Στην περίπτωση αυτή, οι εθνικές πολιτικές απλά παύουν να ισχύουν καθώς αντικαθίστανται από μια κοινή για όλα τα μέλη πολιτική. Επιπλέον, ο σχεδιασμός και η υλοποίηση της κοινής πολιτικής περνά απόλυτα από το εθνικό στο υπερεθνικό επίπεδο, με τελικό στόχο την εξυπηρέτηση γενικότερων για την ένωση επιδιώξεων και επιλογών, αντί των στενά εθνικών.</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8952" cy="6370975"/>
          </a:xfrm>
          <a:prstGeom prst="rect">
            <a:avLst/>
          </a:prstGeom>
        </p:spPr>
        <p:txBody>
          <a:bodyPr wrap="square">
            <a:spAutoFit/>
          </a:bodyPr>
          <a:lstStyle/>
          <a:p>
            <a:r>
              <a:rPr lang="el-GR" sz="2400" dirty="0" smtClean="0"/>
              <a:t> Οι χώρες που αποφασίζουν να προχωρήσουν προς την κατεύθυνση της οικονομικής ενοποίησης, προφανώς καταλήγουν στην απόφαση αυτή, προσδοκώντας καθαρά οικονομικά κέρδη που θα αντισταθμίζουν τις όποιες απώλειες συνεπάγεται η ενοποίηση. </a:t>
            </a:r>
          </a:p>
          <a:p>
            <a:r>
              <a:rPr lang="el-GR" sz="2400" dirty="0" smtClean="0"/>
              <a:t>Οι δυσκολίες που υπάρχουν στη μέτρηση των δυναμικών αποτελεσμάτων της ενοποίησης έχει ως αποτέλεσμα η συζήτηση για τα αποτελέσματα της οικονομικής ενοποίησης να επικεντρώνεται στα (λιγότερο σημαντικά) στατικά αποτελέσματα από τα οποία σημαντικότερα θεωρούνται η Δημιουργία και η Εκτροπή Εμπορίου, οι επιπτώσεις στους Όρους Εμπορίου και η δημιουργία Οικονομιών Κλίμακας.</a:t>
            </a:r>
          </a:p>
          <a:p>
            <a:r>
              <a:rPr lang="el-GR" sz="2400" dirty="0" smtClean="0"/>
              <a:t>Η Δημιουργία και η Εκτροπή Εμπορίου αποτελούν το θετικό και το αρνητικό στατικό αποτέλεσμα ευημερίας αντίστοιχα, που προκύπτει από την κατάργηση των δασμών ανάμεσα στα μέλη και την εφαρμογή του κοινού δασμολογίου απέναντι στις τρίτες χώρες, στο πλαίσιο μιας τελωνειακής ένωσης.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1831512"/>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Δημιουργία και Εκτροπή Εμπορίου</a:t>
            </a:r>
            <a:endPar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latin typeface="Times New Roman" pitchFamily="18" charset="0"/>
                <a:cs typeface="Times New Roman" pitchFamily="18" charset="0"/>
              </a:rPr>
              <a:t>______________________________________________________________________________</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Δασμολογικό     Ελεύθερο     Δασμός     Δασμός      </a:t>
            </a:r>
            <a:r>
              <a:rPr kumimoji="0" lang="el-GR"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Τελωνειακή Ένωση Α &amp; Β</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Καθεστώς /        Εμπόριο       100%        50%         Δασμός 100%    Δασμός 50%  </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Χώρα</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                                                    100              100            100                 100                    100 </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Β                                                      80              160            120                   80                       80 </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                                                       60             120               90                 120                       90 </a:t>
            </a: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dirty="0" smtClean="0">
                <a:latin typeface="Times New Roman" pitchFamily="18" charset="0"/>
                <a:cs typeface="Times New Roman" pitchFamily="18" charset="0"/>
              </a:rPr>
              <a:t>______________________________________________________________________________</a:t>
            </a:r>
            <a:endParaRPr kumimoji="0" lang="el-G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1"/>
            <a:ext cx="8640960" cy="5262979"/>
          </a:xfrm>
          <a:prstGeom prst="rect">
            <a:avLst/>
          </a:prstGeom>
        </p:spPr>
        <p:txBody>
          <a:bodyPr wrap="square">
            <a:spAutoFit/>
          </a:bodyPr>
          <a:lstStyle/>
          <a:p>
            <a:r>
              <a:rPr lang="el-GR" sz="2400" dirty="0" smtClean="0"/>
              <a:t> Η Δημιουργία Εμπορίου προκύπτει από τη μετακίνηση της κατανάλωσης από τον λιγότερο παραγωγικό εγχώριο προμηθευτή, στον περισσότερο παραγωγικό (με χαμηλότερο κόστος παραγωγής) προμηθευτή από μια άλλη χώρα-μέλος της ένωσης.</a:t>
            </a:r>
          </a:p>
          <a:p>
            <a:r>
              <a:rPr lang="el-GR" sz="2400" dirty="0" smtClean="0"/>
              <a:t> Η Εκτροπή Εμπορίου προκύπτει από τη μετακίνηση της κατανάλωσης από τον περισσότερο παραγωγικό προμηθευτή από μια τρίτη χώρα, στον λιγότερο παραγωγικό προμηθευτή από μια άλλη χώρα-μέλος της ένωσης. Το κατά πόσο η δημιουργία ή εκτροπή εμπορίου υπερισχύουν ποσοτικά, έκβαση που θα κρίνει και το κατά πόσο η τελωνειακή ένωση είναι επικερδής ή όχι, εξαρτάται από πολλούς παράγοντες όπως οι ελαστικότητες της ζήτησης και της προσφοράς, το ύψος του κοινού δασμού, η σχέση του με το προ της ενώσεως δασμολόγιο κ.λπ.</a:t>
            </a: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424936" cy="6001643"/>
          </a:xfrm>
          <a:prstGeom prst="rect">
            <a:avLst/>
          </a:prstGeom>
        </p:spPr>
        <p:txBody>
          <a:bodyPr wrap="square">
            <a:spAutoFit/>
          </a:bodyPr>
          <a:lstStyle/>
          <a:p>
            <a:r>
              <a:rPr lang="el-GR" sz="2400" dirty="0" smtClean="0"/>
              <a:t>Στην πραγματικότητα η επίδραση της δημιουργίας της τελωνειακής ένωσης στους όρους εμπορίου εξαρτάται από το σχετικό οικονο-μικό μέγεθος των χωρών-μελών που, με τη σειρά του καθορίζει και το μέγεθος της ένωσης. Σαφώς η αναμενόμενη βελτίωση των όρων εμπορίου θα είναι μεγαλύτερη όταν πρόκειται για μια μεγάλης οικονομικής σημασίας ένωση, και μικρή όταν το μέγεθος και ο αριθμός των μελών είναι ασήμαντο. Η όλη συζήτηση βέβαια προϋποθέτει ότι δεν θα υπάρξουν συντονισμένα αντίποινα από τον υπόλοιπο κόσμο. Σε μια τέτοια περίπτωση το τελικό αποτέλεσμα στους όρους εμπορίου μπορεί κάλλιστα να είναι αρνητικό.</a:t>
            </a:r>
          </a:p>
          <a:p>
            <a:r>
              <a:rPr lang="el-GR" sz="2400" dirty="0" smtClean="0"/>
              <a:t>Η βελτίωση των όρων εμπορίου ως συνέπεια της δημιουργίας της ένωσης βασίζεται στην απλή και λογική διαπίστωση ότι μια ομάδα χωρών (η ένωση), έχει εξ ορισμού καλύτερη διαπραγματευτική θέση απ’ ό,τι οποιαδήποτε απ’ αυτές τις χώρες μεμονωμένα. </a:t>
            </a:r>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496944" cy="6442983"/>
          </a:xfrm>
          <a:prstGeom prst="rect">
            <a:avLst/>
          </a:prstGeom>
        </p:spPr>
        <p:txBody>
          <a:bodyPr wrap="square">
            <a:spAutoFit/>
          </a:bodyPr>
          <a:lstStyle/>
          <a:p>
            <a:r>
              <a:rPr lang="el-GR" sz="2400" dirty="0" smtClean="0"/>
              <a:t>Η επιβολή δασμού μπορεί υπό προϋποθέσεις να βελτιώσει τους όρους εμπορίου ακόμα και για μια μεμονωμένη χώρα. </a:t>
            </a:r>
          </a:p>
          <a:p>
            <a:r>
              <a:rPr lang="el-GR" sz="2400" dirty="0" smtClean="0"/>
              <a:t>Λογικά λοιπόν η εφαρμογή ενός κοινού δασμολογίου από μια ομάδα χωρών θα έχει ανάλογα σε κατεύθυνση και μεγαλύτερα σε έκταση θετικά αποτελέσματα.</a:t>
            </a:r>
          </a:p>
          <a:p>
            <a:r>
              <a:rPr lang="el-GR" sz="2400" dirty="0" smtClean="0"/>
              <a:t>Οι οικονομίες κλίμακας αναφέρονται στη μείωση του μέσου κόστους και στην αύξηση της ανταγωνιστικότητας που επιφέρει μια αύξηση της παραγωγής. Πολύ συχνά το μικρό μέγεθος της εσωτερικής αγοράς μιας χώρας δεν επιτρέπει στις επιχειρήσεις της να παράγουν και να διαθέσουν τον όγκο αυτό παραγωγής που ελαχιστοποιεί το μέσο κόστος παραγωγής. Αυτό όμως που είναι αδύνατον για μια μικρή μεμονωμένη αγορά, μπορεί να είναι απόλυτα εφικτό όταν η επιχείρηση αναφέρεται στη μεγαλύτερη αγορά της ένωσης.</a:t>
            </a:r>
            <a:br>
              <a:rPr lang="el-GR" sz="2400" dirty="0" smtClean="0"/>
            </a:br>
            <a:r>
              <a:rPr lang="el-GR" sz="2400" dirty="0" smtClean="0"/>
              <a:t>Στα δυναμικά αποτελέσματα της ενοποίησης περιλαμβάνονται τα αποτελέσματα στην οικονομική πρόοδο και οι δυναμικές αποδόσεις κλίμακας.</a:t>
            </a:r>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51344"/>
            <a:ext cx="8352928" cy="5539978"/>
          </a:xfrm>
          <a:prstGeom prst="rect">
            <a:avLst/>
          </a:prstGeom>
        </p:spPr>
        <p:txBody>
          <a:bodyPr wrap="square">
            <a:spAutoFit/>
          </a:bodyPr>
          <a:lstStyle/>
          <a:p>
            <a:r>
              <a:rPr lang="el-GR" sz="2400" dirty="0" smtClean="0"/>
              <a:t>Εκτός από τα θετικά αποτελέσματα που μπορεί να αποφέρει η τελωνειακή ένωση, σημαντικά είναι και τα αναμενόμενα αποτελέσματα από την κοινή αγορά και την ελεύθερη διακίνηση εργασίας και κεφαλαίου.</a:t>
            </a:r>
          </a:p>
          <a:p>
            <a:r>
              <a:rPr lang="el-GR" sz="2400" dirty="0" smtClean="0"/>
              <a:t>Μια τελική επισήμανση που έχει ιδιαίτερη σημασία αναφέρεται στα συνολικά και τα μεμονωμένα για κάθε χώρα-μέλος αποτελέσματα της ενοποίησης. Είναι απόλυτα φυσιολογικό τα αποτελέσματα της ενοποίησης για μια μεμονωμένη χώρα-μέλος να είναι αρνητικά παρά το ότι η αποτίμηση των αποτελεσμάτων για την ένωση συνολικά δίνει θετικό πρόσημο. Φυσικά ισχύει και το ακριβώς αντίστροφο. Ένας επικερδής (ζημιογόνος) λοιπόν συνεταιρισμός κρατών δεν είναι απαραίτητα επικερδής (ζημιογόνος) και για όλους τους εταίρους μεμονωμένα.</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413931"/>
            <a:ext cx="8712968" cy="4154984"/>
          </a:xfrm>
          <a:prstGeom prst="rect">
            <a:avLst/>
          </a:prstGeom>
        </p:spPr>
        <p:txBody>
          <a:bodyPr wrap="square">
            <a:spAutoFit/>
          </a:bodyPr>
          <a:lstStyle/>
          <a:p>
            <a:r>
              <a:rPr lang="el-GR" sz="2400" b="1" dirty="0" smtClean="0"/>
              <a:t>Περιεχόμενα Κεφαλαίου</a:t>
            </a:r>
            <a:br>
              <a:rPr lang="el-GR" sz="2400" b="1" dirty="0" smtClean="0"/>
            </a:br>
            <a:r>
              <a:rPr lang="el-GR" sz="2400" dirty="0" smtClean="0"/>
              <a:t>Α. Έννοια και Μορφές Οικονομικής Ενοποίησης</a:t>
            </a:r>
            <a:br>
              <a:rPr lang="el-GR" sz="2400" dirty="0" smtClean="0"/>
            </a:br>
            <a:r>
              <a:rPr lang="el-GR" sz="2400" dirty="0" smtClean="0"/>
              <a:t>• Οι θεωρητικές προσεγγίσεις στο ζήτημα της ενοποίησης</a:t>
            </a:r>
            <a:br>
              <a:rPr lang="el-GR" sz="2400" dirty="0" smtClean="0"/>
            </a:br>
            <a:r>
              <a:rPr lang="el-GR" sz="2400" dirty="0" smtClean="0"/>
              <a:t>• Έννοια και μορφές οικονομικής ενοποίησης</a:t>
            </a:r>
            <a:br>
              <a:rPr lang="el-GR" sz="2400" dirty="0" smtClean="0"/>
            </a:br>
            <a:r>
              <a:rPr lang="en-US" sz="2400" dirty="0" smtClean="0"/>
              <a:t>• </a:t>
            </a:r>
            <a:r>
              <a:rPr lang="el-GR" sz="2400" dirty="0" smtClean="0"/>
              <a:t>Στάδια οικονομικής ενοποίησης</a:t>
            </a:r>
            <a:br>
              <a:rPr lang="el-GR" sz="2400" dirty="0" smtClean="0"/>
            </a:br>
            <a:r>
              <a:rPr lang="el-GR" sz="2400" dirty="0" smtClean="0"/>
              <a:t>Β. Τα αποτελέσματα της Οικονομικής Ενοποίησης</a:t>
            </a:r>
            <a:br>
              <a:rPr lang="el-GR" sz="2400" dirty="0" smtClean="0"/>
            </a:br>
            <a:r>
              <a:rPr lang="el-GR" sz="2400" dirty="0" smtClean="0"/>
              <a:t>• Η Δημιουργία και η Εκτροπή Εμπορίου</a:t>
            </a:r>
            <a:br>
              <a:rPr lang="el-GR" sz="2400" dirty="0" smtClean="0"/>
            </a:br>
            <a:r>
              <a:rPr lang="el-GR" sz="2400" dirty="0" smtClean="0"/>
              <a:t>• Οι επιπτώσεις στους Όρους Εμπορίου</a:t>
            </a:r>
            <a:br>
              <a:rPr lang="el-GR" sz="2400" dirty="0" smtClean="0"/>
            </a:br>
            <a:r>
              <a:rPr lang="el-GR" sz="2400" dirty="0" smtClean="0"/>
              <a:t>• Η δημιουργία Οικονομιών Κλίμακας</a:t>
            </a:r>
            <a:br>
              <a:rPr lang="el-GR" sz="2400" dirty="0" smtClean="0"/>
            </a:br>
            <a:r>
              <a:rPr lang="el-GR" sz="2400" dirty="0" smtClean="0"/>
              <a:t>• Τα δυναμικά αποτελέσματα της οικονομικής ενοποίησης</a:t>
            </a:r>
            <a:br>
              <a:rPr lang="el-GR" sz="2400" dirty="0" smtClean="0"/>
            </a:br>
            <a:endParaRPr lang="el-G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8136904" cy="6001643"/>
          </a:xfrm>
          <a:prstGeom prst="rect">
            <a:avLst/>
          </a:prstGeom>
        </p:spPr>
        <p:txBody>
          <a:bodyPr wrap="square">
            <a:spAutoFit/>
          </a:bodyPr>
          <a:lstStyle/>
          <a:p>
            <a:r>
              <a:rPr lang="el-GR" sz="2400" dirty="0" smtClean="0"/>
              <a:t>Η Οικονομική και Πολιτική Ενοποίηση (ή Ολοκλήρωση) σημαίνει τη μετάβαση από το εθνικό στο υπερεθνικό επίπεδο. Υπάρχουν πολλά στάδια ενοποίησης και διαφορετικοί τρόποι επίτευξής τους. Ειδικότερα στην Ευρωπαϊκή Ένωση (Ε.Ε.) που αποτελεί και την πιο προωθημένη απόπειρα προς την κατεύθυνση της ενοποίησης, υπάρχουν τέσσερις διαφορετικές προσεγγίσεις:</a:t>
            </a:r>
          </a:p>
          <a:p>
            <a:pPr>
              <a:buFont typeface="Arial" pitchFamily="34" charset="0"/>
              <a:buChar char="•"/>
            </a:pPr>
            <a:r>
              <a:rPr lang="el-GR" sz="2400" dirty="0" smtClean="0"/>
              <a:t> Η πλουραλιστική που προκρίνει μια χαλαρή σύνδεση των χωρών-μελών σε μια «πλουραλιστική κοινότητα κρατών» (την «Ευρώπη των Πατρίδων» στην περίπτωση της Ε.Ε.) με την ανάπτυξη δεσμών διεθνούς συνεργασίας.</a:t>
            </a:r>
          </a:p>
          <a:p>
            <a:pPr>
              <a:buFont typeface="Arial" pitchFamily="34" charset="0"/>
              <a:buChar char="•"/>
            </a:pPr>
            <a:r>
              <a:rPr lang="el-GR" sz="2400" dirty="0" smtClean="0"/>
              <a:t>Η λειτουργική (φανκτιοναλιστική) προσέγγιση δίνει έμφαση στη λειτουργία οικονομικών, κοινωνικών και άλλων δυνάμεων που αναπτύσσουν αλληλεπιδράσεις και οδηγούν από μόνες τους και με τρόπο νομοτελειακό προς την κατεύθυνση της ενοποίησης.</a:t>
            </a:r>
            <a:endParaRPr lang="el-G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424936" cy="4893647"/>
          </a:xfrm>
          <a:prstGeom prst="rect">
            <a:avLst/>
          </a:prstGeom>
        </p:spPr>
        <p:txBody>
          <a:bodyPr wrap="square">
            <a:spAutoFit/>
          </a:bodyPr>
          <a:lstStyle/>
          <a:p>
            <a:r>
              <a:rPr lang="el-GR" sz="2400" dirty="0"/>
              <a:t>Η νεο-λειτουργική (νεο-φανκτιοναλιστική) προσέγγιση ουσιαστικά ταυτίζεται με τη λειτουργική, με μια όμως ουσιαστική διαφορά: η πρόοδος της ενοποίησης δεν επέρχεται συνεπεία της λειτουργίας δυνάμεων και μηχανισμών της αγοράς, αλλά μέσω της πίεσης ομάδων συμφερόντων.</a:t>
            </a:r>
          </a:p>
          <a:p>
            <a:r>
              <a:rPr lang="el-GR" sz="2400" dirty="0"/>
              <a:t>Τέλος, η ομοσπονδιακή (φεντεραλιστική) προσέγγιση αναφέρεται στη δημιουργία μιας υπερεθνικής αρχής στην οποία τα κράτη-μέλη μεταβιβάζουν τα κυριαρχικά τους δικαιώματα. </a:t>
            </a:r>
            <a:r>
              <a:rPr lang="el-GR" sz="2400"/>
              <a:t>Στο σχήμα αυτό η μεταβίβαση εξουσιών αποτελεί βασική προϋπόθεση για την πρόοδο της ενοποίησης και όχι απαραίτητη ρύθμιση κάθε φορά που διαπιστώνεται ότι η λειτουργία σε εθνικό επίπεδο αποτελεί τροχοπέδη.</a:t>
            </a:r>
          </a:p>
          <a:p>
            <a:endParaRPr lang="el-G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751344"/>
            <a:ext cx="8496944" cy="4893647"/>
          </a:xfrm>
          <a:prstGeom prst="rect">
            <a:avLst/>
          </a:prstGeom>
        </p:spPr>
        <p:txBody>
          <a:bodyPr wrap="square">
            <a:spAutoFit/>
          </a:bodyPr>
          <a:lstStyle/>
          <a:p>
            <a:pPr marL="342900" indent="-342900">
              <a:buFont typeface="Arial" pitchFamily="34" charset="0"/>
              <a:buChar char="•"/>
            </a:pPr>
            <a:r>
              <a:rPr lang="el-GR" sz="2400" dirty="0" smtClean="0"/>
              <a:t>Η </a:t>
            </a:r>
            <a:r>
              <a:rPr lang="el-GR" sz="2400" dirty="0" err="1" smtClean="0"/>
              <a:t>νεο</a:t>
            </a:r>
            <a:r>
              <a:rPr lang="el-GR" sz="2400" dirty="0" smtClean="0"/>
              <a:t>-λειτουργική (</a:t>
            </a:r>
            <a:r>
              <a:rPr lang="el-GR" sz="2400" dirty="0" err="1" smtClean="0"/>
              <a:t>νεο</a:t>
            </a:r>
            <a:r>
              <a:rPr lang="el-GR" sz="2400" dirty="0" smtClean="0"/>
              <a:t>-</a:t>
            </a:r>
            <a:r>
              <a:rPr lang="el-GR" sz="2400" dirty="0" err="1" smtClean="0"/>
              <a:t>φανκτιοναλιστική</a:t>
            </a:r>
            <a:r>
              <a:rPr lang="el-GR" sz="2400" dirty="0" smtClean="0"/>
              <a:t>) προσέγγιση ουσιαστικά ταυτίζεται με τη λειτουργική, με μια όμως ουσιαστική διαφορά: η πρόοδος της ενοποίησης δεν επέρχεται συνεπεία της λειτουργίας δυνάμεων και μηχανισμών της αγοράς, αλλά μέσω της πίεσης ομάδων συμφερόντων.</a:t>
            </a:r>
          </a:p>
          <a:p>
            <a:pPr marL="342900" indent="-342900">
              <a:buFont typeface="Arial" pitchFamily="34" charset="0"/>
              <a:buChar char="•"/>
            </a:pPr>
            <a:r>
              <a:rPr lang="el-GR" sz="2400" dirty="0" smtClean="0"/>
              <a:t>Τέλος, η ομοσπονδιακή (</a:t>
            </a:r>
            <a:r>
              <a:rPr lang="el-GR" sz="2400" dirty="0" err="1" smtClean="0"/>
              <a:t>φεντεραλιστική</a:t>
            </a:r>
            <a:r>
              <a:rPr lang="el-GR" sz="2400" dirty="0" smtClean="0"/>
              <a:t>) προσέγγιση αναφέρεται στη δημιουργία μιας υπερεθνικής αρχής στην οποία τα κράτη-μέλη μεταβιβάζουν τα κυριαρχικά τους δικαιώματα. Στο σχήμα αυτό η μεταβίβαση εξουσιών αποτελεί βασική προϋπόθεση για την πρόοδο της ενοποίησης και όχι απαραίτητη ρύθμιση κάθε φορά που διαπιστώνεται ότι η λειτουργία σε εθνικό επίπεδο αποτελεί τροχοπέδη.</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352928" cy="6514991"/>
          </a:xfrm>
          <a:prstGeom prst="rect">
            <a:avLst/>
          </a:prstGeom>
        </p:spPr>
        <p:txBody>
          <a:bodyPr wrap="square">
            <a:spAutoFit/>
          </a:bodyPr>
          <a:lstStyle/>
          <a:p>
            <a:r>
              <a:rPr lang="el-GR" sz="2400" dirty="0" smtClean="0"/>
              <a:t>Η ενοποίηση των αγορών αναφέρεται σε μια κοινών βασικών κανόνων για την οικονομική λειτουργία των επιμέρους αγορών σύμφωνα με τις συνθήκες της ζήτησης και της προσφοράς που ισχύουν για το σύνολο της ενιαίας αγοράς. Η ενοποίηση των πολιτικών είναι πιο ασαφής ως έννοια και πιο αμφιλεγόμενη ως προς την εφαρμογή της, καθώς κατά περίπτωση μπορεί να αναφέρεται σε διαφορετικό περιεχόμενο οικονομικών πολιτικών ή και σε διαφορετικά εργαλεία εφαρμογής της ίδιας πολιτικής. Είναι σκόπιμο να διακρίνουμε ανάμεσα σε «αρνητική» και «θετική ενοποίηση». Η διαφορά ανάμεσά τους δεν έγκειται </a:t>
            </a:r>
            <a:r>
              <a:rPr lang="el-GR" sz="2400" smtClean="0"/>
              <a:t>στο μαθηματικό </a:t>
            </a:r>
            <a:r>
              <a:rPr lang="el-GR" sz="2400" dirty="0" smtClean="0"/>
              <a:t>πρόσημο των αποτελεσμάτων που επιφέρουν, αλλά στον τρόπο με τον οποίο επιδιώκεται η προώθησή τους. Η αρνητική ενοποίηση αναφέρεται στην κατάργηση υφιστάμενων εμποδίων (δασμών στο εμπόριο, περιορισμών στην ελεύθερη διακίνηση κεφαλαίων και εργαζομένων κ.λπ) που αποτελούν τροχοπέδη στην πρόοδο της ενοποίησης. </a:t>
            </a:r>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352928" cy="6001643"/>
          </a:xfrm>
          <a:prstGeom prst="rect">
            <a:avLst/>
          </a:prstGeom>
        </p:spPr>
        <p:txBody>
          <a:bodyPr wrap="square">
            <a:spAutoFit/>
          </a:bodyPr>
          <a:lstStyle/>
          <a:p>
            <a:r>
              <a:rPr lang="el-GR" sz="2400" dirty="0" smtClean="0"/>
              <a:t>Η θετική ενοποίηση πάλι, αναφέρεται στη δημιουργία νέων κοινών θεσμών και πολιτικών στους οποίους βέβαια εκχωρείται αρμοδιότητα και εξουσία. Συχνά βέβαια οι νέοι αυτοί κοινοί θεσμοί, μηχανισμοί και πολιτικές καλούνται να αντικαταστήσουν τους υφιστάμενους εθνικούς αντίστοιχους, υπάρχουν όμως και περιπτώσεις που καλύπτουν διαπιστωμένα κενά που υπάρχουν σε εθνικό επίπεδο.</a:t>
            </a:r>
          </a:p>
          <a:p>
            <a:r>
              <a:rPr lang="el-GR" sz="2400" dirty="0" smtClean="0"/>
              <a:t>Η δεύτερη βασική έννοια που πρέπει να αποσαφηνιστεί είναι αυτή της «δεύτερης καλύτερης επιλογής» (</a:t>
            </a:r>
            <a:r>
              <a:rPr lang="en-US" sz="2400" dirty="0" smtClean="0"/>
              <a:t>second best</a:t>
            </a:r>
            <a:r>
              <a:rPr lang="el-GR" sz="2400" dirty="0" smtClean="0"/>
              <a:t>) που χρησιμοποιείται για μια οικονομική ένωση περιφερειακού (π.χ., Ευρωπαϊκού) τύπου. Η αντιδιαστολή εδώ γίνεται με την «άριστη» επιλογή (</a:t>
            </a:r>
            <a:r>
              <a:rPr lang="en-US" sz="2400" dirty="0" smtClean="0"/>
              <a:t>first best</a:t>
            </a:r>
            <a:r>
              <a:rPr lang="el-GR" sz="2400" dirty="0" smtClean="0"/>
              <a:t>) που, κατά τους υπέρμαχους του απόλυτου φιλελευθερισμού στο παγκόσμιο εμπόριο, θα αποτελούσε η (ουτοπική σε πραγματικούς γεωπολιτικούς όρους) επιλογή της παγκόσμιας εμβέλειας οικονομική ενοποίηση.</a:t>
            </a: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281289"/>
            <a:ext cx="91440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Τα Στάδια Οικονομικής Ενοποίησης και τα Βασικά τους</a:t>
            </a:r>
            <a:r>
              <a:rPr kumimoji="0" lang="en-US"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Χαρακτηριστικά</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Χαρακτηριστικά:        Ελεύθερες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Κοινός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Ελεύθερη</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Εναρμόνιση</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Ενοποίηση</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Συναλλαγές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Εξωτερικός</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Μετακίνηση</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Οικον</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μικών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Οικονομ.</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Μεταξύ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Δασμός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Παραγωγικών</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Πολιτικών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Πολιτικών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Στάδιο                                                  των Μελών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Συντελεστών</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Ζώνη Ελευθέρων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Συναλλαγών(ΖΕΣ)                                   Χ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Τελωνειακή "Ενωση (ΤΕ)                        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Κοινή Αγορά (ΚΑ)                                   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Οικονομική Ένωση (ΟΕ)                          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5.Πλήρης Οικονομική Ενοποίηση (ΕΙ)         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   </a:t>
            </a: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                        Χ</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81883"/>
            <a:ext cx="8496944" cy="5262979"/>
          </a:xfrm>
          <a:prstGeom prst="rect">
            <a:avLst/>
          </a:prstGeom>
        </p:spPr>
        <p:txBody>
          <a:bodyPr wrap="square">
            <a:spAutoFit/>
          </a:bodyPr>
          <a:lstStyle/>
          <a:p>
            <a:r>
              <a:rPr lang="el-GR" sz="2400" dirty="0" smtClean="0"/>
              <a:t>Η ανάλυση της θεωρίας της οικονομικής ενοποίησης μπορεί να γίνει καλύτερα αντιληπτή με την παρουσίαση των «σταδίων  ενο-ποίησης» που παρουσίασε ο Ούγγρος οικονομολόγος  </a:t>
            </a:r>
            <a:r>
              <a:rPr lang="en-US" sz="2400" dirty="0" err="1" smtClean="0"/>
              <a:t>Balassa</a:t>
            </a:r>
            <a:r>
              <a:rPr lang="el-GR" sz="2400" dirty="0" smtClean="0"/>
              <a:t> .</a:t>
            </a:r>
            <a:br>
              <a:rPr lang="el-GR" sz="2400" dirty="0" smtClean="0"/>
            </a:br>
            <a:r>
              <a:rPr lang="el-GR" sz="2400" dirty="0" smtClean="0"/>
              <a:t>Το πρώτο στάδιο οικονομικής ενοποίησης, αυτό της Ζώνης Ελευθέρων Συναλλαγών (ΖΕΣ) προϋποθέτει ότι οι χώρες-μέλη ουσιαστικά ενοποιούν εμπορικά τον εσωτερικό οικονομικό χώρο της ένωσης, καταργώντας όλα τα δασμολογικά και μη δασμολογικά μέτρα που ιστορικά περιόριζαν τις μεταξύ τους εμπορικές σχέσεις. Κάθε χώρα μέλος, όμως, διατηρεί το δικαίωμα να επι-βάλλει τους δικούς της διαφορετικούς περιορισμούς έναντι των προϊόντων που προέρ-χονται από τρίτες (μη μέλη της ζώνης δηλαδή) χώρες.</a:t>
            </a:r>
            <a:br>
              <a:rPr lang="el-GR" sz="2400" dirty="0" smtClean="0"/>
            </a:br>
            <a:r>
              <a:rPr lang="el-GR" sz="2400" dirty="0" smtClean="0"/>
              <a:t>Η διαφορά ανάμεσα στη Ζώνη Ελευθέρων Συναλλαγών και στην Τελωνειακή Ένωση (ΤΕ) έγκειται ακριβώς σ’ αυτό το σημείο. </a:t>
            </a:r>
            <a:endParaRPr lang="el-G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198</TotalTime>
  <Words>1633</Words>
  <Application>Microsoft Office PowerPoint</Application>
  <PresentationFormat>Προβολή στην οθόνη (4:3)</PresentationFormat>
  <Paragraphs>54</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Ο„Ξ·Ο‚ ΞΞΉΞΊΞΏΞ½ΞΏΞΌΞΉΞΊΞ®Ο‚ Ξ•Ξ½ΞΏΟ€ΞΏΞ―Ξ·ΟƒΞ·Ο‚   1. Ξ ΞµΟΞΉΞµΟ‡ΟΞΌΞµΞ½Ξ± ΞΞµΟ†Ξ±Ξ»Ξ±Ξ―ΞΏΟ… Ξ‘. ΞΞ½Ξ½ΞΏΞΉΞ± ΞΊΞ±ΞΉ ΞΞΏΟΟ†Ξ­Ο‚ ΞΞΉΞΊΞΏΞ½ΞΏΞΌΞΉΞΊΞ®Ο‚ Ξ•Ξ½ΞΏΟ€ΞΏΞ―Ξ·ΟƒΞ·Ο‚ β€Ά ΞΞΉ ΞΈΞµΟ‰ΟΞ·Ο„ΞΉΞΊΞ­Ο‚ Ο€ΟΞΏΟƒΞµΞ³Ξ³Ξ―ΟƒΞµΞΉΟ‚ ΟƒΟ„ΞΏ Ξ¶Ξ®Ο„Ξ·ΞΌΞ± Ο„Ξ·Ο‚ ΞµΞ½ΞΏΟ€ΞΏΞ―Ξ·ΟƒΞ·Ο‚ β€Ά ΞΞ½Ξ½ΞΏΞΉΞ± ΞΊΞ±ΞΉ ΞΌΞΏΟΟ†Ξ­Ο‚ ΞΏΞΉΞΊΞΏΞ½ΞΏΞΌΞΉΞΊΞ®Ο‚ ΞµΞ½ΞΏΟ€ΞΏΞ―Ξ·ΟƒΞ·Ο‚ β€Ά Ξ£Ο„Ξ¬Ξ΄ΞΉΞ± ΞΏΞΉΞΊΞΏΞ½ΞΏΞΌΞΉΞΊΞ®Ο‚ ΞµΞ½ΞΏΟ€ΞΏΞ―Ξ·ΟƒΞ·Ο‚ Ξ’. Ξ¤Ξ± Ξ±Ο€ΞΏΟ„ΞµΞ»Ξ­ΟƒΞΌΞ±Ο„Ξ± Ο„Ξ·Ο‚ ΞΞΉΞΊΞΏΞ½ΞΏΞΌΞΉΞΊΞ®Ο‚ Ξ•Ξ½ΞΏΟ€ΞΏΞ―Ξ·ΟƒΞ·Ο‚ β€Ά Ξ— Ξ”Ξ·ΞΌΞΉΞΏΟ…ΟΞ³Ξ―Ξ± ΞΊΞ±ΞΉ Ξ· Ξ•ΞΊΟ„ΟΞΏΟ€Ξ® Ξ•ΞΌΟ€ΞΏΟΞ―ΞΏΟ… β€Ά ΞΞΉ ΞµΟ€ΞΉΟ€Ο„ΟΟƒΞµΞΉΟ‚ ΟƒΟ„ΞΏΟ…Ο‚ ΞΟΞΏΟ…Ο‚ Ξ•ΞΌΟ€ΞΏΟΞ―ΞΏΟ… β€Ά Ξ— Ξ΄Ξ·ΞΌΞΉΞΏΟ…ΟΞ³Ξ―Ξ± ΞΞΉΞΊΞΏΞ½ΞΏΞΌΞΉΟΞ½ ΞΞ»Ξ―ΞΌΞ±ΞΊΞ±Ο‚ β€Ά Ξ¤Ξ± Ξ΄Ο…Ξ½Ξ±ΞΌΞΉΞΊΞ¬ Ξ±Ο€ΞΏΟ„ΞµΞ»Ξ­ΟƒΞΌΞ±Ο„Ξ± Ο„Ξ·Ο‚ ΞΏΞΉΞΊΞΏΞ½ΞΏΞΌΞΉΞΊΞ®Ο‚ ΞµΞ½ΞΏΟ€ΞΏΞ―Ξ·ΟƒΞ·Ο‚ Β   2. Ξ£ΟΞ½ΞΏΟΞ· Ξ’Ξ±ΟƒΞΉΞΊΟΞ½ Ξ•Ξ½Ξ½ΞΏΞΉΟΞ½ Ξ— ΞΞΉΞΊΞΏΞ½ΞΏΞΌΞΉΞΊΞ® ΞΊΞ±ΞΉ Ξ ΞΏΞ»ΞΉΟ„ΞΉΞΊΞ® Ξ•Ξ½ΞΏΟ€ΞΏΞ―Ξ·ΟƒΞ· (Ξ® ΞΞ»ΞΏΞΊΞ»Ξ®ΟΟ‰ΟƒΞ·) ΟƒΞ·ΞΌΞ±Ξ―Ξ½ΞµΞΉ Ο„Ξ· ΞΌΞµΟ„Ξ¬Ξ²Ξ±ΟƒΞ· Ξ±Ο€Ο Ο„ΞΏ ΞµΞΈΞ½ΞΉΞΊΟ ΟƒΟ„ΞΏ Ο…Ο€ΞµΟΞµΞΈΞ½ΞΉΞΊΟ ΞµΟ€Ξ―Ο€ΞµΞ΄ΞΏ. Ξ¥Ο€Ξ¬ΟΟ‡ΞΏΟ…Ξ½ Ο€ΞΏΞ»Ξ»Ξ¬ ΟƒΟ„Ξ¬Ξ΄ΞΉΞ± ΞµΞ½ΞΏΟ€ΞΏΞ―Ξ·ΟƒΞ·Ο‚ ΞΊΞ±ΞΉ Ξ΄ΞΉΞ±Ο†ΞΏΟΞµΟ„ΞΉΞΊΞΏΞ― Ο„ΟΟΟ€ΞΏΞΉ ΞµΟ€Ξ―Ο„ΞµΟ…ΞΎΞ®Ο‚ Ο„ΞΏΟ…Ο‚. Ξ•ΞΉΞ΄ΞΉΞΊΟΟ„ΞµΟΞ± ΟƒΟ„Ξ·Ξ½ Ξ•Ο…ΟΟ‰Ο€Ξ±ΟΞΊΞ® ΞΞ½Ο‰ΟƒΞ· (Ξ•.Ξ•.) Ο€ΞΏΟ… Ξ±Ο€ΞΏΟ„ΞµΞ»ΞµΞ― ΞΊΞ±ΞΉ Ο„Ξ·Ξ½ Ο€ΞΉΞΏ Ο€ΟΞΏΟ‰ΞΈΞ·ΞΌΞ­Ξ½Ξ· Ξ±Ο€ΟΟ€ΞµΞΉΟΞ± Ο€ΟΞΏΟ‚ Ο„Ξ·Ξ½ ΞΊΞ±Ο„ΞµΟΞΈΟ…Ξ½ΟƒΞ· Ο„Ξ·Ο‚ ΞµΞ½ΞΏΟ€ΞΏΞ―Ξ·ΟƒΞ·Ο‚, Ο…Ο€Ξ¬ΟΟ‡ΞΏΟ…Ξ½ Ο„Ξ­ΟƒΟƒΞµΟΞΉΟ‚ Ξ΄ΞΉΞ±Ο†ΞΏΟΞµΟ„ΞΉΞΊΞ­Ο‚ Ο€ΟΞΏΟƒΞµΞ³Ξ³Ξ―ΟƒΞµΞΉΟ‚: Ξ— Ο€Ξ»ΞΏΟ…ΟΞ±Ξ»ΞΉΟƒΟ„ΞΉΞΊΞ® Ο€ΞΏΟ… Ο€ΟΞΏΞΊΟΞ―Ξ½ΞµΞΉ ΞΌΞΉΞ± Ο‡Ξ±Ξ»Ξ±ΟΞ® ΟƒΟΞ½Ξ΄ΞµΟƒΞ· Ο„Ο‰Ξ½ Ο‡Ο‰ΟΟΞ½-ΞΌΞµΞ»ΟΞ½ ΟƒΞµ ΞΌΞΉΞ± Β«Ο€Ξ»ΞΏΟ…ΟΞ±Ξ»ΞΉΟƒΟ„ΞΉΞΊΞ® ΞΊΞΏΞΉΞ½ΟΟ„Ξ·Ο„Ξ± ΞΊΟΞ±Ο„ΟΞ½Β» (Ο„Ξ·Ξ½ Β«Ξ•Ο…ΟΟΟ€Ξ· Ο„Ο‰Ξ½ Ξ Ξ±Ο„ΟΞ―Ξ΄Ο‰Ξ½Β» ΟƒΟ„Ξ·Ξ½ Ο€ΞµΟΞ―Ο€Ο„Ο‰ΟƒΞ· Ο„Ξ·Ο‚ Ξ•.Ξ•.) ΞΌΞµ Ο„Ξ·Ξ½ Ξ±Ξ½Ξ¬Ο€Ο„Ο…ΞΎΞ· Ξ΄ΞµΟƒΞΌΟΞ½ Ξ΄ΞΉΞµΞΈΞ½ΞΏΟΟ‚ ΟƒΟ…Ξ½ΞµΟΞ³Ξ±ΟƒΞ―Ξ±Ο‚. Ξ— Ξ»ΞµΞΉΟ„ΞΏΟ…ΟΞ³ΞΉΞΊΞ® (Ο†Ξ±Ξ½ΞΊΟ„ΞΉΞΏΞ½Ξ±Ξ»ΞΉΟƒΟ„ΞΉΞΊΞ®) Ο€ΟΞΏΟƒΞ­Ξ³Ξ³ΞΉΟƒΞ· Ξ΄Ξ―Ξ½ΞµΞΉ Ξ­ΞΌΟ†Ξ±ΟƒΞ· ΟƒΟ„Ξ· Ξ»ΞµΞΉΟ„ΞΏΟ…ΟΞ³Ξ―Ξ± ΞΏΞΉΞΊΞΏΞ½ΞΏΞΌΞΉΞΊΟΞ½, ΞΊΞΏΞΉΞ½Ο‰Ξ½ΞΉΞΊΟΞ½ ΞΊΞ±ΞΉ Ξ¬Ξ»Ξ»</dc:title>
  <dc:creator>Ελένη</dc:creator>
  <cp:lastModifiedBy>Χρήστης των Windows</cp:lastModifiedBy>
  <cp:revision>17</cp:revision>
  <dcterms:created xsi:type="dcterms:W3CDTF">2013-06-30T13:14:22Z</dcterms:created>
  <dcterms:modified xsi:type="dcterms:W3CDTF">2021-08-14T09:54:15Z</dcterms:modified>
</cp:coreProperties>
</file>